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74" r:id="rId8"/>
    <p:sldId id="261" r:id="rId9"/>
    <p:sldId id="276" r:id="rId10"/>
    <p:sldId id="271" r:id="rId11"/>
    <p:sldId id="272" r:id="rId12"/>
    <p:sldId id="268" r:id="rId13"/>
    <p:sldId id="269" r:id="rId14"/>
    <p:sldId id="267" r:id="rId15"/>
    <p:sldId id="270" r:id="rId16"/>
    <p:sldId id="266" r:id="rId17"/>
    <p:sldId id="262" r:id="rId18"/>
    <p:sldId id="263" r:id="rId19"/>
    <p:sldId id="264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09362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56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47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67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07331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47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71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179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26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500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589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35A1395-093E-4FA1-833B-7C812C9BAB7D}" type="datetimeFigureOut">
              <a:rPr lang="pl-PL" smtClean="0"/>
              <a:t>21.05.2018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5755EC2-3F89-4E89-874A-6E919F8AD9E4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26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Analiza Finansowa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Struktura kapitału, a dźwignie finansowe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729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Wartość firmy </a:t>
            </a:r>
            <a:r>
              <a:rPr lang="pl-PL" b="1" dirty="0" smtClean="0"/>
              <a:t>nie</a:t>
            </a:r>
            <a:r>
              <a:rPr lang="pl-PL" dirty="0" smtClean="0"/>
              <a:t> korzystającej </a:t>
            </a:r>
            <a:br>
              <a:rPr lang="pl-PL" dirty="0" smtClean="0"/>
            </a:br>
            <a:r>
              <a:rPr lang="pl-PL" dirty="0" smtClean="0"/>
              <a:t>z dźwigni finansowej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2779355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∗(1</m:t>
                          </m:r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2779355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32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Wartość firmy korzystającej </a:t>
            </a:r>
            <a:br>
              <a:rPr lang="pl-PL" dirty="0" smtClean="0"/>
            </a:br>
            <a:r>
              <a:rPr lang="pl-PL" dirty="0" smtClean="0"/>
              <a:t>z dźwigni finansowej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2801630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∗(1</m:t>
                          </m:r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∗(1</m:t>
                          </m:r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2801630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636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II twierdzenie teorii M&amp;M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27587" y="3635073"/>
                <a:ext cx="7079226" cy="25418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587" y="3635073"/>
                <a:ext cx="7079226" cy="2541890"/>
              </a:xfrm>
              <a:blipFill>
                <a:blip r:embed="rId2"/>
                <a:stretch>
                  <a:fillRect l="-861" t="-191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1" y="2086789"/>
                <a:ext cx="592559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3200" i="1">
                          <a:latin typeface="Cambria Math" panose="02040503050406030204" pitchFamily="18" charset="0"/>
                        </a:rPr>
                        <m:t>𝑊𝐴𝐶𝐶</m:t>
                      </m:r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1" y="2086789"/>
                <a:ext cx="5925598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ole tekstowe 4"/>
          <p:cNvSpPr txBox="1"/>
          <p:nvPr/>
        </p:nvSpPr>
        <p:spPr>
          <a:xfrm>
            <a:off x="8406581" y="4326193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408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 twierdzenie teorii M&amp;M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27586" y="3556413"/>
                <a:ext cx="7826479" cy="293287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pl-PL" dirty="0" smtClean="0"/>
                  <a:t> - stopa zwrotu z wszystkich aktywów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586" y="3556413"/>
                <a:ext cx="7826479" cy="2932878"/>
              </a:xfrm>
              <a:blipFill>
                <a:blip r:embed="rId2"/>
                <a:stretch>
                  <a:fillRect l="-779" t="-166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1" y="2047459"/>
                <a:ext cx="592559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1" y="2047459"/>
                <a:ext cx="5925598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ole tekstowe 4"/>
          <p:cNvSpPr txBox="1"/>
          <p:nvPr/>
        </p:nvSpPr>
        <p:spPr>
          <a:xfrm>
            <a:off x="8406581" y="4326193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446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 twierdzenie teorii M&amp;M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27586" y="3556413"/>
                <a:ext cx="7826479" cy="293287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pl-PL" dirty="0" smtClean="0"/>
                  <a:t> - stopa zwrotu z wszystkich aktywów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pl-PL" dirty="0" smtClean="0"/>
                  <a:t> - stopa podatku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586" y="3556413"/>
                <a:ext cx="7826479" cy="2932878"/>
              </a:xfrm>
              <a:blipFill>
                <a:blip r:embed="rId2"/>
                <a:stretch>
                  <a:fillRect l="-701" t="-269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0" y="2047459"/>
                <a:ext cx="6699057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pl-PL" sz="32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(1−</m:t>
                      </m:r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)∗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0" y="2047459"/>
                <a:ext cx="6699057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70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 twierdzenie teorii M&amp;M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86580" y="3549444"/>
                <a:ext cx="7993627" cy="28513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pl-PL" dirty="0" smtClean="0"/>
                  <a:t> - stopa zwrotu z wszystkich aktywów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6580" y="3549444"/>
                <a:ext cx="7993627" cy="2851355"/>
              </a:xfrm>
              <a:blipFill>
                <a:blip r:embed="rId2"/>
                <a:stretch>
                  <a:fillRect l="-763" t="-170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3133201" y="2135949"/>
                <a:ext cx="592559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pl-P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)∗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201" y="2135949"/>
                <a:ext cx="5925598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ole tekstowe 5"/>
          <p:cNvSpPr txBox="1"/>
          <p:nvPr/>
        </p:nvSpPr>
        <p:spPr>
          <a:xfrm>
            <a:off x="7688825" y="4490014"/>
            <a:ext cx="3785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Bez opodatkowania!!!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542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II twierdzenie teorii M&amp;M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86580" y="3549444"/>
                <a:ext cx="9134168" cy="285135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pl-PL" dirty="0" smtClean="0"/>
                  <a:t>V – łączna wartość rynkowa długu i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E – wartość rynkowa kapitału własnego</a:t>
                </a:r>
              </a:p>
              <a:p>
                <a:pPr marL="0" indent="0">
                  <a:buNone/>
                </a:pPr>
                <a:r>
                  <a:rPr lang="pl-PL" dirty="0" smtClean="0"/>
                  <a:t>D – wartość rynkowa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pl-PL" dirty="0" smtClean="0"/>
                  <a:t> - koszt kapitału własnego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koszt długu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pl-PL" dirty="0" smtClean="0"/>
                  <a:t> - stopa zwrotu z wszystkich aktywów bez efektu dźwigni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pl-PL" dirty="0" smtClean="0"/>
                  <a:t> - stopa podatku</a:t>
                </a:r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6580" y="3549444"/>
                <a:ext cx="9134168" cy="2851355"/>
              </a:xfrm>
              <a:blipFill>
                <a:blip r:embed="rId2"/>
                <a:stretch>
                  <a:fillRect l="-601" t="-277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2466252" y="2020639"/>
                <a:ext cx="7259496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pl-PL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32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sz="320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pl-PL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pl-P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32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pl-PL" sz="32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e>
                      </m:d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l-PL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3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pl-P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pl-PL" sz="32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l-PL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pl-PL" sz="32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252" y="2020639"/>
                <a:ext cx="7259496" cy="119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298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Roszczenia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Akcjonariusze</a:t>
            </a:r>
          </a:p>
          <a:p>
            <a:r>
              <a:rPr lang="pl-PL" dirty="0" smtClean="0"/>
              <a:t>Kredytodawcy</a:t>
            </a:r>
          </a:p>
          <a:p>
            <a:r>
              <a:rPr lang="pl-PL" dirty="0" smtClean="0"/>
              <a:t>Państwo</a:t>
            </a:r>
          </a:p>
          <a:p>
            <a:r>
              <a:rPr lang="pl-PL" dirty="0" smtClean="0"/>
              <a:t>Sąd upadłościowy i prawnicy</a:t>
            </a:r>
          </a:p>
          <a:p>
            <a:r>
              <a:rPr lang="pl-PL" dirty="0" smtClean="0"/>
              <a:t>Inni zgłaszający roszczenia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0151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Upadłość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CZTERY KATEGORIE </a:t>
            </a:r>
            <a:r>
              <a:rPr lang="pl-PL" b="1" dirty="0" smtClean="0"/>
              <a:t>WIERZYTELNOŚCI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koszty postępowania </a:t>
            </a:r>
            <a:r>
              <a:rPr lang="pl-PL" dirty="0" smtClean="0"/>
              <a:t>upadłościowego,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należności </a:t>
            </a:r>
            <a:r>
              <a:rPr lang="pl-PL" dirty="0" smtClean="0"/>
              <a:t>publicznoprawne,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większość wierzytelności powstałych w toku kontaktów handlowych pomiędzy wierzycielami a upadłym przed ogłoszeniem </a:t>
            </a:r>
            <a:r>
              <a:rPr lang="pl-PL" dirty="0" smtClean="0"/>
              <a:t>upadłości,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odsetki nienależące do wyższych </a:t>
            </a:r>
            <a:r>
              <a:rPr lang="pl-PL" dirty="0" smtClean="0"/>
              <a:t>kategorii.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6929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Upadłość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Likwidacyjna</a:t>
            </a:r>
          </a:p>
          <a:p>
            <a:r>
              <a:rPr lang="pl-PL" dirty="0" smtClean="0"/>
              <a:t>Układowa (większe korzyści, przez głosowanie)</a:t>
            </a:r>
          </a:p>
          <a:p>
            <a:r>
              <a:rPr lang="pl-PL" i="1" dirty="0" smtClean="0"/>
              <a:t>Postępowanie restrukturyzacyjne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40294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Tarcza podatkowa z tytułu odsetek</a:t>
            </a:r>
          </a:p>
          <a:p>
            <a:r>
              <a:rPr lang="pl-PL" dirty="0" smtClean="0"/>
              <a:t>Wartość firmy, a tarcza podatkowa</a:t>
            </a:r>
          </a:p>
          <a:p>
            <a:r>
              <a:rPr lang="pl-PL" dirty="0" smtClean="0"/>
              <a:t>Koszt kapitału po uwzględnieniu opodatkowania</a:t>
            </a:r>
          </a:p>
          <a:p>
            <a:r>
              <a:rPr lang="pl-PL" dirty="0" smtClean="0"/>
              <a:t>Wybrane zagadnienia upadłości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70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Tarcza podatkowa z tytułu odsetek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89650"/>
              </p:ext>
            </p:extLst>
          </p:nvPr>
        </p:nvGraphicFramePr>
        <p:xfrm>
          <a:off x="2032000" y="2656621"/>
          <a:ext cx="8127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5522831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206962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5350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A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Z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9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EBIT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65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Odsetki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37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Dochód do opodatkowania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920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93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Podatki (30%)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276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14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Dochód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644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91859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353163" y="5378245"/>
            <a:ext cx="9485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Dodatkowo wiemy, że firma Z wyemitowała obligacje </a:t>
            </a:r>
          </a:p>
          <a:p>
            <a:pPr algn="ctr"/>
            <a:r>
              <a:rPr lang="pl-PL" sz="2000" dirty="0" smtClean="0"/>
              <a:t>o wartości 1000 PLN i oprocentowaniem 8%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2300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Tarcza podatkowa z tytułu odsetek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35905"/>
              </p:ext>
            </p:extLst>
          </p:nvPr>
        </p:nvGraphicFramePr>
        <p:xfrm>
          <a:off x="2032000" y="2656621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5522831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206962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5350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A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Z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9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EBIT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65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Podatki (30%)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276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14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Dochód netto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644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91859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353163" y="5378245"/>
            <a:ext cx="9485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Dodatkowo wiemy, że firma Z wyemitowała obligacje </a:t>
            </a:r>
          </a:p>
          <a:p>
            <a:pPr algn="ctr"/>
            <a:r>
              <a:rPr lang="pl-PL" sz="2000" dirty="0" smtClean="0"/>
              <a:t>o wartości 1000 PLN i oprocentowaniem 8%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0184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Tarcza podatkowa z tytułu odsetek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281974"/>
              </p:ext>
            </p:extLst>
          </p:nvPr>
        </p:nvGraphicFramePr>
        <p:xfrm>
          <a:off x="2032000" y="2656621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5522831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206962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5350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A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Z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9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 akcjonariuszy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644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65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 posiadaczy obligacji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14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Razem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724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918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846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 tworzy to wartość dodaną?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każdym roku firma Z będzie generować przepływy wyższe o 24 PLN</a:t>
            </a:r>
          </a:p>
          <a:p>
            <a:r>
              <a:rPr lang="pl-PL" dirty="0" smtClean="0"/>
              <a:t>Jak można porównać wartość firmy A i Z?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909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Tarcza podatkowa z tytułu odsetek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538329"/>
              </p:ext>
            </p:extLst>
          </p:nvPr>
        </p:nvGraphicFramePr>
        <p:xfrm>
          <a:off x="2032000" y="2027357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5522831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206962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5350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pieniężne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A (PLN)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Firma Z (PLN)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9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 akcjonariuszy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644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65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 posiadaczy obligacji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14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Razem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724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918597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858297" y="4021394"/>
            <a:ext cx="88195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Tarcza podatkowa ma charakter płatności ciągłej</a:t>
            </a:r>
          </a:p>
          <a:p>
            <a:endParaRPr lang="pl-PL" dirty="0"/>
          </a:p>
          <a:p>
            <a:r>
              <a:rPr lang="pl-PL" dirty="0" smtClean="0"/>
              <a:t>Ponieważ firma generuje wyższe przepływy to prawdopodobnie będzie więcej warta (?) </a:t>
            </a:r>
          </a:p>
          <a:p>
            <a:endParaRPr lang="pl-PL" dirty="0"/>
          </a:p>
          <a:p>
            <a:r>
              <a:rPr lang="pl-PL" dirty="0" smtClean="0"/>
              <a:t>Obligacje są oprocentowane na 8%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4298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Wartość tarczy podatkowej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91096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0,08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0,30∗1000∗0,08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0,08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=300</m:t>
                      </m:r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pl-PL" dirty="0" smtClean="0"/>
                  <a:t> - stopa podatku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pl-PL" dirty="0" smtClean="0"/>
                  <a:t> – wartość zadłużenia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l-PL" dirty="0" smtClean="0"/>
                  <a:t> - stopa dyskontowa</a:t>
                </a: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91096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291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3045542"/>
            <a:ext cx="9601200" cy="1485900"/>
          </a:xfrm>
        </p:spPr>
        <p:txBody>
          <a:bodyPr/>
          <a:lstStyle/>
          <a:p>
            <a:pPr algn="ctr"/>
            <a:r>
              <a:rPr lang="pl-PL" dirty="0" smtClean="0"/>
              <a:t>Wartość firmy, a tarcza podatkowa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567494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292</TotalTime>
  <Words>439</Words>
  <Application>Microsoft Office PowerPoint</Application>
  <PresentationFormat>Panoramiczny</PresentationFormat>
  <Paragraphs>155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2" baseType="lpstr">
      <vt:lpstr>Cambria Math</vt:lpstr>
      <vt:lpstr>Franklin Gothic Book</vt:lpstr>
      <vt:lpstr>Crop</vt:lpstr>
      <vt:lpstr>Analiza Finansowa</vt:lpstr>
      <vt:lpstr>Plan</vt:lpstr>
      <vt:lpstr>Tarcza podatkowa z tytułu odsetek</vt:lpstr>
      <vt:lpstr>Tarcza podatkowa z tytułu odsetek</vt:lpstr>
      <vt:lpstr>Tarcza podatkowa z tytułu odsetek</vt:lpstr>
      <vt:lpstr>Czy tworzy to wartość dodaną?</vt:lpstr>
      <vt:lpstr>Tarcza podatkowa z tytułu odsetek</vt:lpstr>
      <vt:lpstr>Wartość tarczy podatkowej</vt:lpstr>
      <vt:lpstr>Wartość firmy, a tarcza podatkowa</vt:lpstr>
      <vt:lpstr>Wartość firmy nie korzystającej  z dźwigni finansowej</vt:lpstr>
      <vt:lpstr>Wartość firmy korzystającej  z dźwigni finansowej</vt:lpstr>
      <vt:lpstr>II twierdzenie teorii M&amp;M</vt:lpstr>
      <vt:lpstr>II twierdzenie teorii M&amp;M</vt:lpstr>
      <vt:lpstr>II twierdzenie teorii M&amp;M</vt:lpstr>
      <vt:lpstr>II twierdzenie teorii M&amp;M</vt:lpstr>
      <vt:lpstr>II twierdzenie teorii M&amp;M</vt:lpstr>
      <vt:lpstr>Roszczenia</vt:lpstr>
      <vt:lpstr>Upadłość</vt:lpstr>
      <vt:lpstr>Upadłość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Finansowa</dc:title>
  <dc:creator>User</dc:creator>
  <cp:lastModifiedBy>User</cp:lastModifiedBy>
  <cp:revision>14</cp:revision>
  <dcterms:created xsi:type="dcterms:W3CDTF">2018-05-06T12:39:15Z</dcterms:created>
  <dcterms:modified xsi:type="dcterms:W3CDTF">2018-05-21T07:22:38Z</dcterms:modified>
</cp:coreProperties>
</file>