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sldIdLst>
    <p:sldId id="256" r:id="rId2"/>
    <p:sldId id="258" r:id="rId3"/>
    <p:sldId id="332" r:id="rId4"/>
    <p:sldId id="322" r:id="rId5"/>
    <p:sldId id="259" r:id="rId6"/>
    <p:sldId id="317" r:id="rId7"/>
    <p:sldId id="318" r:id="rId8"/>
    <p:sldId id="319" r:id="rId9"/>
    <p:sldId id="320" r:id="rId10"/>
    <p:sldId id="321" r:id="rId11"/>
    <p:sldId id="260" r:id="rId12"/>
    <p:sldId id="261" r:id="rId13"/>
    <p:sldId id="263" r:id="rId14"/>
    <p:sldId id="262" r:id="rId15"/>
    <p:sldId id="323" r:id="rId16"/>
    <p:sldId id="264" r:id="rId17"/>
    <p:sldId id="324" r:id="rId18"/>
    <p:sldId id="325" r:id="rId19"/>
    <p:sldId id="326" r:id="rId20"/>
    <p:sldId id="265" r:id="rId21"/>
    <p:sldId id="327" r:id="rId22"/>
    <p:sldId id="266" r:id="rId23"/>
    <p:sldId id="328" r:id="rId24"/>
    <p:sldId id="267" r:id="rId25"/>
    <p:sldId id="268" r:id="rId26"/>
    <p:sldId id="269" r:id="rId27"/>
    <p:sldId id="270" r:id="rId28"/>
    <p:sldId id="271" r:id="rId29"/>
    <p:sldId id="272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329" r:id="rId45"/>
    <p:sldId id="288" r:id="rId46"/>
    <p:sldId id="257" r:id="rId47"/>
    <p:sldId id="289" r:id="rId48"/>
    <p:sldId id="290" r:id="rId49"/>
    <p:sldId id="291" r:id="rId50"/>
    <p:sldId id="292" r:id="rId51"/>
    <p:sldId id="293" r:id="rId52"/>
    <p:sldId id="294" r:id="rId53"/>
    <p:sldId id="295" r:id="rId54"/>
    <p:sldId id="296" r:id="rId55"/>
    <p:sldId id="330" r:id="rId56"/>
    <p:sldId id="298" r:id="rId57"/>
    <p:sldId id="299" r:id="rId58"/>
    <p:sldId id="300" r:id="rId59"/>
    <p:sldId id="301" r:id="rId60"/>
    <p:sldId id="302" r:id="rId61"/>
    <p:sldId id="303" r:id="rId62"/>
    <p:sldId id="304" r:id="rId63"/>
    <p:sldId id="305" r:id="rId64"/>
    <p:sldId id="331" r:id="rId65"/>
    <p:sldId id="306" r:id="rId66"/>
    <p:sldId id="307" r:id="rId67"/>
    <p:sldId id="308" r:id="rId68"/>
    <p:sldId id="309" r:id="rId69"/>
    <p:sldId id="310" r:id="rId70"/>
    <p:sldId id="311" r:id="rId71"/>
    <p:sldId id="312" r:id="rId72"/>
    <p:sldId id="313" r:id="rId73"/>
    <p:sldId id="314" r:id="rId74"/>
    <p:sldId id="315" r:id="rId75"/>
    <p:sldId id="334" r:id="rId76"/>
    <p:sldId id="336" r:id="rId77"/>
    <p:sldId id="337" r:id="rId78"/>
    <p:sldId id="338" r:id="rId79"/>
    <p:sldId id="335" r:id="rId80"/>
    <p:sldId id="339" r:id="rId8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27T10:44:25.343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6003AD-6052-42C4-8B76-B1B14F00CF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667323-A2A5-469B-834E-8017612A6253}">
      <dgm:prSet phldrT="[Tekst]"/>
      <dgm:spPr/>
      <dgm:t>
        <a:bodyPr/>
        <a:lstStyle/>
        <a:p>
          <a:r>
            <a:rPr lang="pl-PL" dirty="0" smtClean="0"/>
            <a:t>Przychody: 10 mln PLN rocznie</a:t>
          </a:r>
          <a:endParaRPr lang="pl-PL" dirty="0"/>
        </a:p>
      </dgm:t>
    </dgm:pt>
    <dgm:pt modelId="{8CF0C6D4-BDA7-4E86-9FD5-8D98B0D8C9B6}" type="parTrans" cxnId="{16656E8F-B6E4-43FE-B9B2-2A141CE8B3CF}">
      <dgm:prSet/>
      <dgm:spPr/>
      <dgm:t>
        <a:bodyPr/>
        <a:lstStyle/>
        <a:p>
          <a:endParaRPr lang="pl-PL"/>
        </a:p>
      </dgm:t>
    </dgm:pt>
    <dgm:pt modelId="{8D97EE08-7B2C-4F15-B83F-5BB9745FF1DA}" type="sibTrans" cxnId="{16656E8F-B6E4-43FE-B9B2-2A141CE8B3CF}">
      <dgm:prSet/>
      <dgm:spPr/>
      <dgm:t>
        <a:bodyPr/>
        <a:lstStyle/>
        <a:p>
          <a:endParaRPr lang="pl-PL"/>
        </a:p>
      </dgm:t>
    </dgm:pt>
    <dgm:pt modelId="{CDD7DB97-246E-4284-ACAB-27D4000F9FEC}">
      <dgm:prSet phldrT="[Tekst]"/>
      <dgm:spPr/>
      <dgm:t>
        <a:bodyPr/>
        <a:lstStyle/>
        <a:p>
          <a:r>
            <a:rPr lang="pl-PL" dirty="0" smtClean="0"/>
            <a:t>Wydatki z podatkami: 7 mln PLN rocznie</a:t>
          </a:r>
          <a:endParaRPr lang="pl-PL" dirty="0"/>
        </a:p>
      </dgm:t>
    </dgm:pt>
    <dgm:pt modelId="{D23002E4-78CB-4783-BE26-199BD6699FFF}" type="parTrans" cxnId="{76722631-EF3D-425B-A315-D297ABEEA6DC}">
      <dgm:prSet/>
      <dgm:spPr/>
      <dgm:t>
        <a:bodyPr/>
        <a:lstStyle/>
        <a:p>
          <a:endParaRPr lang="pl-PL"/>
        </a:p>
      </dgm:t>
    </dgm:pt>
    <dgm:pt modelId="{1600CDC3-67FE-424D-80DF-2A1F710D8BC6}" type="sibTrans" cxnId="{76722631-EF3D-425B-A315-D297ABEEA6DC}">
      <dgm:prSet/>
      <dgm:spPr/>
      <dgm:t>
        <a:bodyPr/>
        <a:lstStyle/>
        <a:p>
          <a:endParaRPr lang="pl-PL"/>
        </a:p>
      </dgm:t>
    </dgm:pt>
    <dgm:pt modelId="{52BB9E89-43AB-4042-8EFD-8880166377CD}">
      <dgm:prSet phldrT="[Tekst]"/>
      <dgm:spPr/>
      <dgm:t>
        <a:bodyPr/>
        <a:lstStyle/>
        <a:p>
          <a:r>
            <a:rPr lang="pl-PL" dirty="0" smtClean="0"/>
            <a:t>Wartość likwidacyjna po 8 latach: 1 mln PLN</a:t>
          </a:r>
          <a:endParaRPr lang="pl-PL" dirty="0"/>
        </a:p>
      </dgm:t>
    </dgm:pt>
    <dgm:pt modelId="{B87346C2-32F6-411B-B07F-F61C54506124}" type="parTrans" cxnId="{A576129B-A425-46AF-8610-B37AAB922C0A}">
      <dgm:prSet/>
      <dgm:spPr/>
      <dgm:t>
        <a:bodyPr/>
        <a:lstStyle/>
        <a:p>
          <a:endParaRPr lang="pl-PL"/>
        </a:p>
      </dgm:t>
    </dgm:pt>
    <dgm:pt modelId="{63A704F8-9DDF-485E-9974-4815558CDC0B}" type="sibTrans" cxnId="{A576129B-A425-46AF-8610-B37AAB922C0A}">
      <dgm:prSet/>
      <dgm:spPr/>
      <dgm:t>
        <a:bodyPr/>
        <a:lstStyle/>
        <a:p>
          <a:endParaRPr lang="pl-PL"/>
        </a:p>
      </dgm:t>
    </dgm:pt>
    <dgm:pt modelId="{3022D8E4-6409-44F3-9C3A-50DC152F76AD}">
      <dgm:prSet phldrT="[Tekst]"/>
      <dgm:spPr/>
      <dgm:t>
        <a:bodyPr/>
        <a:lstStyle/>
        <a:p>
          <a:r>
            <a:rPr lang="pl-PL" dirty="0" smtClean="0"/>
            <a:t>Stopa dyskontowa: 15%</a:t>
          </a:r>
          <a:endParaRPr lang="pl-PL" dirty="0"/>
        </a:p>
      </dgm:t>
    </dgm:pt>
    <dgm:pt modelId="{5D6CE5E1-84EC-4D20-9A76-DB93D8C7C725}" type="parTrans" cxnId="{6CBAB98D-1348-4D28-BC8D-E0E71B948A68}">
      <dgm:prSet/>
      <dgm:spPr/>
      <dgm:t>
        <a:bodyPr/>
        <a:lstStyle/>
        <a:p>
          <a:endParaRPr lang="pl-PL"/>
        </a:p>
      </dgm:t>
    </dgm:pt>
    <dgm:pt modelId="{743ABC17-96BE-47D7-82F4-D5E9DE36776C}" type="sibTrans" cxnId="{6CBAB98D-1348-4D28-BC8D-E0E71B948A68}">
      <dgm:prSet/>
      <dgm:spPr/>
      <dgm:t>
        <a:bodyPr/>
        <a:lstStyle/>
        <a:p>
          <a:endParaRPr lang="pl-PL"/>
        </a:p>
      </dgm:t>
    </dgm:pt>
    <dgm:pt modelId="{BD742F2A-94A4-47F7-BFEA-35493B354EE4}">
      <dgm:prSet phldrT="[Tekst]"/>
      <dgm:spPr/>
      <dgm:t>
        <a:bodyPr/>
        <a:lstStyle/>
        <a:p>
          <a:r>
            <a:rPr lang="pl-PL" dirty="0" smtClean="0"/>
            <a:t>1 000 000 jednostek akcji</a:t>
          </a:r>
          <a:endParaRPr lang="pl-PL" dirty="0"/>
        </a:p>
      </dgm:t>
    </dgm:pt>
    <dgm:pt modelId="{6E79566B-A12E-428C-8563-458F8FD303AC}" type="parTrans" cxnId="{62B660C6-D320-43B5-BC0E-43D9292D8DCA}">
      <dgm:prSet/>
      <dgm:spPr/>
      <dgm:t>
        <a:bodyPr/>
        <a:lstStyle/>
        <a:p>
          <a:endParaRPr lang="pl-PL"/>
        </a:p>
      </dgm:t>
    </dgm:pt>
    <dgm:pt modelId="{5072111C-673F-4B1E-874D-7CD628E98B1E}" type="sibTrans" cxnId="{62B660C6-D320-43B5-BC0E-43D9292D8DCA}">
      <dgm:prSet/>
      <dgm:spPr/>
      <dgm:t>
        <a:bodyPr/>
        <a:lstStyle/>
        <a:p>
          <a:endParaRPr lang="pl-PL"/>
        </a:p>
      </dgm:t>
    </dgm:pt>
    <dgm:pt modelId="{F26F9749-A031-40A0-9DB7-27B9462C70AE}">
      <dgm:prSet phldrT="[Tekst]"/>
      <dgm:spPr/>
      <dgm:t>
        <a:bodyPr/>
        <a:lstStyle/>
        <a:p>
          <a:r>
            <a:rPr lang="pl-PL" dirty="0" smtClean="0"/>
            <a:t>Koszt: 15 mln PLN</a:t>
          </a:r>
          <a:endParaRPr lang="pl-PL" dirty="0"/>
        </a:p>
      </dgm:t>
    </dgm:pt>
    <dgm:pt modelId="{F206DF13-B265-4E3E-8573-9DF8E0531665}" type="parTrans" cxnId="{C0A1B607-072A-47BA-A687-39F02D09E063}">
      <dgm:prSet/>
      <dgm:spPr/>
    </dgm:pt>
    <dgm:pt modelId="{FD49CBD6-2371-47B0-BC8E-4D7F22FB1575}" type="sibTrans" cxnId="{C0A1B607-072A-47BA-A687-39F02D09E063}">
      <dgm:prSet/>
      <dgm:spPr/>
    </dgm:pt>
    <dgm:pt modelId="{AE0C956E-2BAA-4483-8C9B-5777014341E0}" type="pres">
      <dgm:prSet presAssocID="{256003AD-6052-42C4-8B76-B1B14F00CF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5D258C9A-ABEF-4693-9135-8AFD7C62F40E}" type="pres">
      <dgm:prSet presAssocID="{256003AD-6052-42C4-8B76-B1B14F00CF82}" presName="Name1" presStyleCnt="0"/>
      <dgm:spPr/>
    </dgm:pt>
    <dgm:pt modelId="{2E50BF61-377D-4531-8945-236746A81740}" type="pres">
      <dgm:prSet presAssocID="{256003AD-6052-42C4-8B76-B1B14F00CF82}" presName="cycle" presStyleCnt="0"/>
      <dgm:spPr/>
    </dgm:pt>
    <dgm:pt modelId="{D9FFA9BE-5115-4D3A-95EB-FE34355D1F14}" type="pres">
      <dgm:prSet presAssocID="{256003AD-6052-42C4-8B76-B1B14F00CF82}" presName="srcNode" presStyleLbl="node1" presStyleIdx="0" presStyleCnt="6"/>
      <dgm:spPr/>
    </dgm:pt>
    <dgm:pt modelId="{8B134EBF-F2BA-4F99-BA5B-A34A847FDF21}" type="pres">
      <dgm:prSet presAssocID="{256003AD-6052-42C4-8B76-B1B14F00CF82}" presName="conn" presStyleLbl="parChTrans1D2" presStyleIdx="0" presStyleCnt="1"/>
      <dgm:spPr/>
      <dgm:t>
        <a:bodyPr/>
        <a:lstStyle/>
        <a:p>
          <a:endParaRPr lang="pl-PL"/>
        </a:p>
      </dgm:t>
    </dgm:pt>
    <dgm:pt modelId="{E8B5C5D9-A389-4331-AB9E-5CF7BFBBC07E}" type="pres">
      <dgm:prSet presAssocID="{256003AD-6052-42C4-8B76-B1B14F00CF82}" presName="extraNode" presStyleLbl="node1" presStyleIdx="0" presStyleCnt="6"/>
      <dgm:spPr/>
    </dgm:pt>
    <dgm:pt modelId="{45B0DDA3-ADBF-429B-830A-B0B72821110E}" type="pres">
      <dgm:prSet presAssocID="{256003AD-6052-42C4-8B76-B1B14F00CF82}" presName="dstNode" presStyleLbl="node1" presStyleIdx="0" presStyleCnt="6"/>
      <dgm:spPr/>
    </dgm:pt>
    <dgm:pt modelId="{16E68A58-FD27-4CBD-8A04-153010C26D53}" type="pres">
      <dgm:prSet presAssocID="{1C667323-A2A5-469B-834E-8017612A625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C8A9D-2655-4639-8AE9-A4E4A7329D7D}" type="pres">
      <dgm:prSet presAssocID="{1C667323-A2A5-469B-834E-8017612A6253}" presName="accent_1" presStyleCnt="0"/>
      <dgm:spPr/>
    </dgm:pt>
    <dgm:pt modelId="{2DD5ED05-8E0E-4821-8C49-49AA831CEC1F}" type="pres">
      <dgm:prSet presAssocID="{1C667323-A2A5-469B-834E-8017612A6253}" presName="accentRepeatNode" presStyleLbl="solidFgAcc1" presStyleIdx="0" presStyleCnt="6"/>
      <dgm:spPr/>
    </dgm:pt>
    <dgm:pt modelId="{30EAF268-D72E-45C8-9D35-876EDA821AB0}" type="pres">
      <dgm:prSet presAssocID="{F26F9749-A031-40A0-9DB7-27B9462C70A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593A25-C3C0-473E-AF0D-46191CAD666A}" type="pres">
      <dgm:prSet presAssocID="{F26F9749-A031-40A0-9DB7-27B9462C70AE}" presName="accent_2" presStyleCnt="0"/>
      <dgm:spPr/>
    </dgm:pt>
    <dgm:pt modelId="{2DAE7A50-0860-419E-A7EB-20AB5FF10137}" type="pres">
      <dgm:prSet presAssocID="{F26F9749-A031-40A0-9DB7-27B9462C70AE}" presName="accentRepeatNode" presStyleLbl="solidFgAcc1" presStyleIdx="1" presStyleCnt="6"/>
      <dgm:spPr/>
    </dgm:pt>
    <dgm:pt modelId="{8D75093F-99F2-48AD-A318-5E0DC5802671}" type="pres">
      <dgm:prSet presAssocID="{CDD7DB97-246E-4284-ACAB-27D4000F9FE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7E0FB9-CDC6-4B16-946B-ED98E03E60DA}" type="pres">
      <dgm:prSet presAssocID="{CDD7DB97-246E-4284-ACAB-27D4000F9FEC}" presName="accent_3" presStyleCnt="0"/>
      <dgm:spPr/>
    </dgm:pt>
    <dgm:pt modelId="{DDE96552-A161-4B71-9C61-66957E90A118}" type="pres">
      <dgm:prSet presAssocID="{CDD7DB97-246E-4284-ACAB-27D4000F9FEC}" presName="accentRepeatNode" presStyleLbl="solidFgAcc1" presStyleIdx="2" presStyleCnt="6"/>
      <dgm:spPr/>
    </dgm:pt>
    <dgm:pt modelId="{08EC0B6D-77F4-428E-9D41-D3B59B279B96}" type="pres">
      <dgm:prSet presAssocID="{52BB9E89-43AB-4042-8EFD-8880166377C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75D2D9-34E9-44AE-A859-E749F0D145F9}" type="pres">
      <dgm:prSet presAssocID="{52BB9E89-43AB-4042-8EFD-8880166377CD}" presName="accent_4" presStyleCnt="0"/>
      <dgm:spPr/>
    </dgm:pt>
    <dgm:pt modelId="{5CF5A23D-D09A-4747-BA0E-36FBBCAAB754}" type="pres">
      <dgm:prSet presAssocID="{52BB9E89-43AB-4042-8EFD-8880166377CD}" presName="accentRepeatNode" presStyleLbl="solidFgAcc1" presStyleIdx="3" presStyleCnt="6"/>
      <dgm:spPr/>
    </dgm:pt>
    <dgm:pt modelId="{450C6A4B-6B80-4C6E-94DF-00D2AEB3F34C}" type="pres">
      <dgm:prSet presAssocID="{3022D8E4-6409-44F3-9C3A-50DC152F76A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32A673-37D8-42F6-A492-632171A4B843}" type="pres">
      <dgm:prSet presAssocID="{3022D8E4-6409-44F3-9C3A-50DC152F76AD}" presName="accent_5" presStyleCnt="0"/>
      <dgm:spPr/>
    </dgm:pt>
    <dgm:pt modelId="{3CF5540D-4D68-4D2B-8D16-02CA1A7215A2}" type="pres">
      <dgm:prSet presAssocID="{3022D8E4-6409-44F3-9C3A-50DC152F76AD}" presName="accentRepeatNode" presStyleLbl="solidFgAcc1" presStyleIdx="4" presStyleCnt="6"/>
      <dgm:spPr/>
    </dgm:pt>
    <dgm:pt modelId="{755BDE91-8C83-4D87-B99B-81DDBE1F9659}" type="pres">
      <dgm:prSet presAssocID="{BD742F2A-94A4-47F7-BFEA-35493B354E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908A40-CBC1-4163-9317-7CB6FD8AD4C2}" type="pres">
      <dgm:prSet presAssocID="{BD742F2A-94A4-47F7-BFEA-35493B354EE4}" presName="accent_6" presStyleCnt="0"/>
      <dgm:spPr/>
    </dgm:pt>
    <dgm:pt modelId="{7AA39DB9-9E85-4923-A7D8-E184CA468775}" type="pres">
      <dgm:prSet presAssocID="{BD742F2A-94A4-47F7-BFEA-35493B354EE4}" presName="accentRepeatNode" presStyleLbl="solidFgAcc1" presStyleIdx="5" presStyleCnt="6"/>
      <dgm:spPr/>
    </dgm:pt>
  </dgm:ptLst>
  <dgm:cxnLst>
    <dgm:cxn modelId="{76722631-EF3D-425B-A315-D297ABEEA6DC}" srcId="{256003AD-6052-42C4-8B76-B1B14F00CF82}" destId="{CDD7DB97-246E-4284-ACAB-27D4000F9FEC}" srcOrd="2" destOrd="0" parTransId="{D23002E4-78CB-4783-BE26-199BD6699FFF}" sibTransId="{1600CDC3-67FE-424D-80DF-2A1F710D8BC6}"/>
    <dgm:cxn modelId="{A576129B-A425-46AF-8610-B37AAB922C0A}" srcId="{256003AD-6052-42C4-8B76-B1B14F00CF82}" destId="{52BB9E89-43AB-4042-8EFD-8880166377CD}" srcOrd="3" destOrd="0" parTransId="{B87346C2-32F6-411B-B07F-F61C54506124}" sibTransId="{63A704F8-9DDF-485E-9974-4815558CDC0B}"/>
    <dgm:cxn modelId="{2A93D588-D33F-406B-A2A1-0335ECC1D712}" type="presOf" srcId="{256003AD-6052-42C4-8B76-B1B14F00CF82}" destId="{AE0C956E-2BAA-4483-8C9B-5777014341E0}" srcOrd="0" destOrd="0" presId="urn:microsoft.com/office/officeart/2008/layout/VerticalCurvedList"/>
    <dgm:cxn modelId="{68DAEEF0-25A1-43CE-A509-2052B8CE428B}" type="presOf" srcId="{F26F9749-A031-40A0-9DB7-27B9462C70AE}" destId="{30EAF268-D72E-45C8-9D35-876EDA821AB0}" srcOrd="0" destOrd="0" presId="urn:microsoft.com/office/officeart/2008/layout/VerticalCurvedList"/>
    <dgm:cxn modelId="{16656E8F-B6E4-43FE-B9B2-2A141CE8B3CF}" srcId="{256003AD-6052-42C4-8B76-B1B14F00CF82}" destId="{1C667323-A2A5-469B-834E-8017612A6253}" srcOrd="0" destOrd="0" parTransId="{8CF0C6D4-BDA7-4E86-9FD5-8D98B0D8C9B6}" sibTransId="{8D97EE08-7B2C-4F15-B83F-5BB9745FF1DA}"/>
    <dgm:cxn modelId="{85339ACA-D2AA-4EC1-A0D2-3D20E913849E}" type="presOf" srcId="{CDD7DB97-246E-4284-ACAB-27D4000F9FEC}" destId="{8D75093F-99F2-48AD-A318-5E0DC5802671}" srcOrd="0" destOrd="0" presId="urn:microsoft.com/office/officeart/2008/layout/VerticalCurvedList"/>
    <dgm:cxn modelId="{B6B8FB82-F999-41DB-8E20-1FC6B243D8CE}" type="presOf" srcId="{8D97EE08-7B2C-4F15-B83F-5BB9745FF1DA}" destId="{8B134EBF-F2BA-4F99-BA5B-A34A847FDF21}" srcOrd="0" destOrd="0" presId="urn:microsoft.com/office/officeart/2008/layout/VerticalCurvedList"/>
    <dgm:cxn modelId="{4D5D341F-D549-4E11-AA64-3AEB15D7A1FE}" type="presOf" srcId="{3022D8E4-6409-44F3-9C3A-50DC152F76AD}" destId="{450C6A4B-6B80-4C6E-94DF-00D2AEB3F34C}" srcOrd="0" destOrd="0" presId="urn:microsoft.com/office/officeart/2008/layout/VerticalCurvedList"/>
    <dgm:cxn modelId="{80A219CC-4B99-4322-87AD-F2762E09B823}" type="presOf" srcId="{52BB9E89-43AB-4042-8EFD-8880166377CD}" destId="{08EC0B6D-77F4-428E-9D41-D3B59B279B96}" srcOrd="0" destOrd="0" presId="urn:microsoft.com/office/officeart/2008/layout/VerticalCurvedList"/>
    <dgm:cxn modelId="{62B660C6-D320-43B5-BC0E-43D9292D8DCA}" srcId="{256003AD-6052-42C4-8B76-B1B14F00CF82}" destId="{BD742F2A-94A4-47F7-BFEA-35493B354EE4}" srcOrd="5" destOrd="0" parTransId="{6E79566B-A12E-428C-8563-458F8FD303AC}" sibTransId="{5072111C-673F-4B1E-874D-7CD628E98B1E}"/>
    <dgm:cxn modelId="{6CBAB98D-1348-4D28-BC8D-E0E71B948A68}" srcId="{256003AD-6052-42C4-8B76-B1B14F00CF82}" destId="{3022D8E4-6409-44F3-9C3A-50DC152F76AD}" srcOrd="4" destOrd="0" parTransId="{5D6CE5E1-84EC-4D20-9A76-DB93D8C7C725}" sibTransId="{743ABC17-96BE-47D7-82F4-D5E9DE36776C}"/>
    <dgm:cxn modelId="{16F411DC-4564-4C45-A8D6-DC745E6CF06E}" type="presOf" srcId="{BD742F2A-94A4-47F7-BFEA-35493B354EE4}" destId="{755BDE91-8C83-4D87-B99B-81DDBE1F9659}" srcOrd="0" destOrd="0" presId="urn:microsoft.com/office/officeart/2008/layout/VerticalCurvedList"/>
    <dgm:cxn modelId="{C0A1B607-072A-47BA-A687-39F02D09E063}" srcId="{256003AD-6052-42C4-8B76-B1B14F00CF82}" destId="{F26F9749-A031-40A0-9DB7-27B9462C70AE}" srcOrd="1" destOrd="0" parTransId="{F206DF13-B265-4E3E-8573-9DF8E0531665}" sibTransId="{FD49CBD6-2371-47B0-BC8E-4D7F22FB1575}"/>
    <dgm:cxn modelId="{764F4CB1-1A11-47E5-965E-13398F76A211}" type="presOf" srcId="{1C667323-A2A5-469B-834E-8017612A6253}" destId="{16E68A58-FD27-4CBD-8A04-153010C26D53}" srcOrd="0" destOrd="0" presId="urn:microsoft.com/office/officeart/2008/layout/VerticalCurvedList"/>
    <dgm:cxn modelId="{4F51EA3C-E3FF-4891-990C-08DF1D82DA13}" type="presParOf" srcId="{AE0C956E-2BAA-4483-8C9B-5777014341E0}" destId="{5D258C9A-ABEF-4693-9135-8AFD7C62F40E}" srcOrd="0" destOrd="0" presId="urn:microsoft.com/office/officeart/2008/layout/VerticalCurvedList"/>
    <dgm:cxn modelId="{60A0D5D4-B510-439C-AC0A-8A2DE6898690}" type="presParOf" srcId="{5D258C9A-ABEF-4693-9135-8AFD7C62F40E}" destId="{2E50BF61-377D-4531-8945-236746A81740}" srcOrd="0" destOrd="0" presId="urn:microsoft.com/office/officeart/2008/layout/VerticalCurvedList"/>
    <dgm:cxn modelId="{D985165E-E8CA-4614-9892-CC659AD4808C}" type="presParOf" srcId="{2E50BF61-377D-4531-8945-236746A81740}" destId="{D9FFA9BE-5115-4D3A-95EB-FE34355D1F14}" srcOrd="0" destOrd="0" presId="urn:microsoft.com/office/officeart/2008/layout/VerticalCurvedList"/>
    <dgm:cxn modelId="{EAFB6CBE-931A-42E2-8AF8-CC50AEBA8679}" type="presParOf" srcId="{2E50BF61-377D-4531-8945-236746A81740}" destId="{8B134EBF-F2BA-4F99-BA5B-A34A847FDF21}" srcOrd="1" destOrd="0" presId="urn:microsoft.com/office/officeart/2008/layout/VerticalCurvedList"/>
    <dgm:cxn modelId="{56711BD1-55AF-4A63-A022-421D2C31CEEF}" type="presParOf" srcId="{2E50BF61-377D-4531-8945-236746A81740}" destId="{E8B5C5D9-A389-4331-AB9E-5CF7BFBBC07E}" srcOrd="2" destOrd="0" presId="urn:microsoft.com/office/officeart/2008/layout/VerticalCurvedList"/>
    <dgm:cxn modelId="{CF329564-B71D-4892-8570-1C6098FC61D9}" type="presParOf" srcId="{2E50BF61-377D-4531-8945-236746A81740}" destId="{45B0DDA3-ADBF-429B-830A-B0B72821110E}" srcOrd="3" destOrd="0" presId="urn:microsoft.com/office/officeart/2008/layout/VerticalCurvedList"/>
    <dgm:cxn modelId="{5C251F7A-F405-4A89-99B8-C492B84554A6}" type="presParOf" srcId="{5D258C9A-ABEF-4693-9135-8AFD7C62F40E}" destId="{16E68A58-FD27-4CBD-8A04-153010C26D53}" srcOrd="1" destOrd="0" presId="urn:microsoft.com/office/officeart/2008/layout/VerticalCurvedList"/>
    <dgm:cxn modelId="{F18E928E-5AC0-4349-9758-D5891A6B6C6A}" type="presParOf" srcId="{5D258C9A-ABEF-4693-9135-8AFD7C62F40E}" destId="{6FCC8A9D-2655-4639-8AE9-A4E4A7329D7D}" srcOrd="2" destOrd="0" presId="urn:microsoft.com/office/officeart/2008/layout/VerticalCurvedList"/>
    <dgm:cxn modelId="{F00860CC-D561-43C3-BED1-D84D634114E0}" type="presParOf" srcId="{6FCC8A9D-2655-4639-8AE9-A4E4A7329D7D}" destId="{2DD5ED05-8E0E-4821-8C49-49AA831CEC1F}" srcOrd="0" destOrd="0" presId="urn:microsoft.com/office/officeart/2008/layout/VerticalCurvedList"/>
    <dgm:cxn modelId="{A950C7FF-23C5-41D3-B990-5B99DA386FFB}" type="presParOf" srcId="{5D258C9A-ABEF-4693-9135-8AFD7C62F40E}" destId="{30EAF268-D72E-45C8-9D35-876EDA821AB0}" srcOrd="3" destOrd="0" presId="urn:microsoft.com/office/officeart/2008/layout/VerticalCurvedList"/>
    <dgm:cxn modelId="{252C704B-05E3-4CDF-BFE7-BFDE55A8C5C9}" type="presParOf" srcId="{5D258C9A-ABEF-4693-9135-8AFD7C62F40E}" destId="{71593A25-C3C0-473E-AF0D-46191CAD666A}" srcOrd="4" destOrd="0" presId="urn:microsoft.com/office/officeart/2008/layout/VerticalCurvedList"/>
    <dgm:cxn modelId="{390A3AA8-58D2-46A0-B613-5A0034F7CB8C}" type="presParOf" srcId="{71593A25-C3C0-473E-AF0D-46191CAD666A}" destId="{2DAE7A50-0860-419E-A7EB-20AB5FF10137}" srcOrd="0" destOrd="0" presId="urn:microsoft.com/office/officeart/2008/layout/VerticalCurvedList"/>
    <dgm:cxn modelId="{0DAD9430-90A4-4398-91B3-C7C0156A2EB1}" type="presParOf" srcId="{5D258C9A-ABEF-4693-9135-8AFD7C62F40E}" destId="{8D75093F-99F2-48AD-A318-5E0DC5802671}" srcOrd="5" destOrd="0" presId="urn:microsoft.com/office/officeart/2008/layout/VerticalCurvedList"/>
    <dgm:cxn modelId="{B114789B-894C-4E8B-B40E-BEB82DA87E03}" type="presParOf" srcId="{5D258C9A-ABEF-4693-9135-8AFD7C62F40E}" destId="{7C7E0FB9-CDC6-4B16-946B-ED98E03E60DA}" srcOrd="6" destOrd="0" presId="urn:microsoft.com/office/officeart/2008/layout/VerticalCurvedList"/>
    <dgm:cxn modelId="{ECE7B02F-6B5B-4C7B-A448-97BD9B1D249A}" type="presParOf" srcId="{7C7E0FB9-CDC6-4B16-946B-ED98E03E60DA}" destId="{DDE96552-A161-4B71-9C61-66957E90A118}" srcOrd="0" destOrd="0" presId="urn:microsoft.com/office/officeart/2008/layout/VerticalCurvedList"/>
    <dgm:cxn modelId="{BE4E105F-BA32-45A6-8C8A-320E08C6493B}" type="presParOf" srcId="{5D258C9A-ABEF-4693-9135-8AFD7C62F40E}" destId="{08EC0B6D-77F4-428E-9D41-D3B59B279B96}" srcOrd="7" destOrd="0" presId="urn:microsoft.com/office/officeart/2008/layout/VerticalCurvedList"/>
    <dgm:cxn modelId="{560A2246-8BC0-4434-BDD3-CDD4FE6B3DAA}" type="presParOf" srcId="{5D258C9A-ABEF-4693-9135-8AFD7C62F40E}" destId="{8C75D2D9-34E9-44AE-A859-E749F0D145F9}" srcOrd="8" destOrd="0" presId="urn:microsoft.com/office/officeart/2008/layout/VerticalCurvedList"/>
    <dgm:cxn modelId="{37F8EF66-C073-4D6B-9341-2759477BBFEA}" type="presParOf" srcId="{8C75D2D9-34E9-44AE-A859-E749F0D145F9}" destId="{5CF5A23D-D09A-4747-BA0E-36FBBCAAB754}" srcOrd="0" destOrd="0" presId="urn:microsoft.com/office/officeart/2008/layout/VerticalCurvedList"/>
    <dgm:cxn modelId="{31E1820B-5601-4552-80B4-0C357E738F92}" type="presParOf" srcId="{5D258C9A-ABEF-4693-9135-8AFD7C62F40E}" destId="{450C6A4B-6B80-4C6E-94DF-00D2AEB3F34C}" srcOrd="9" destOrd="0" presId="urn:microsoft.com/office/officeart/2008/layout/VerticalCurvedList"/>
    <dgm:cxn modelId="{26B58381-1CD5-4C46-BD96-3D200EAE25A4}" type="presParOf" srcId="{5D258C9A-ABEF-4693-9135-8AFD7C62F40E}" destId="{6832A673-37D8-42F6-A492-632171A4B843}" srcOrd="10" destOrd="0" presId="urn:microsoft.com/office/officeart/2008/layout/VerticalCurvedList"/>
    <dgm:cxn modelId="{6AAE3AE9-ADFF-4B00-8CB6-C06C5C7D6F2F}" type="presParOf" srcId="{6832A673-37D8-42F6-A492-632171A4B843}" destId="{3CF5540D-4D68-4D2B-8D16-02CA1A7215A2}" srcOrd="0" destOrd="0" presId="urn:microsoft.com/office/officeart/2008/layout/VerticalCurvedList"/>
    <dgm:cxn modelId="{74597558-1B84-4549-BD06-C24B1F74656F}" type="presParOf" srcId="{5D258C9A-ABEF-4693-9135-8AFD7C62F40E}" destId="{755BDE91-8C83-4D87-B99B-81DDBE1F9659}" srcOrd="11" destOrd="0" presId="urn:microsoft.com/office/officeart/2008/layout/VerticalCurvedList"/>
    <dgm:cxn modelId="{6F173D0D-5A23-4DB0-960A-6A6685DDFCB5}" type="presParOf" srcId="{5D258C9A-ABEF-4693-9135-8AFD7C62F40E}" destId="{1F908A40-CBC1-4163-9317-7CB6FD8AD4C2}" srcOrd="12" destOrd="0" presId="urn:microsoft.com/office/officeart/2008/layout/VerticalCurvedList"/>
    <dgm:cxn modelId="{C30CEA40-4B0F-4350-92D5-BD755DCA5432}" type="presParOf" srcId="{1F908A40-CBC1-4163-9317-7CB6FD8AD4C2}" destId="{7AA39DB9-9E85-4923-A7D8-E184CA468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6003AD-6052-42C4-8B76-B1B14F00CF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667323-A2A5-469B-834E-8017612A6253}">
      <dgm:prSet phldrT="[Tekst]"/>
      <dgm:spPr/>
      <dgm:t>
        <a:bodyPr/>
        <a:lstStyle/>
        <a:p>
          <a:r>
            <a:rPr lang="pl-PL" dirty="0" smtClean="0"/>
            <a:t>Przychody: 10 mln PLN rocznie</a:t>
          </a:r>
          <a:endParaRPr lang="pl-PL" dirty="0"/>
        </a:p>
      </dgm:t>
    </dgm:pt>
    <dgm:pt modelId="{8CF0C6D4-BDA7-4E86-9FD5-8D98B0D8C9B6}" type="parTrans" cxnId="{16656E8F-B6E4-43FE-B9B2-2A141CE8B3CF}">
      <dgm:prSet/>
      <dgm:spPr/>
      <dgm:t>
        <a:bodyPr/>
        <a:lstStyle/>
        <a:p>
          <a:endParaRPr lang="pl-PL"/>
        </a:p>
      </dgm:t>
    </dgm:pt>
    <dgm:pt modelId="{8D97EE08-7B2C-4F15-B83F-5BB9745FF1DA}" type="sibTrans" cxnId="{16656E8F-B6E4-43FE-B9B2-2A141CE8B3CF}">
      <dgm:prSet/>
      <dgm:spPr/>
      <dgm:t>
        <a:bodyPr/>
        <a:lstStyle/>
        <a:p>
          <a:endParaRPr lang="pl-PL"/>
        </a:p>
      </dgm:t>
    </dgm:pt>
    <dgm:pt modelId="{CDD7DB97-246E-4284-ACAB-27D4000F9FEC}">
      <dgm:prSet phldrT="[Tekst]"/>
      <dgm:spPr/>
      <dgm:t>
        <a:bodyPr/>
        <a:lstStyle/>
        <a:p>
          <a:r>
            <a:rPr lang="pl-PL" dirty="0" smtClean="0"/>
            <a:t>Wydatki z podatkami: 7 mln PLN rocznie</a:t>
          </a:r>
          <a:endParaRPr lang="pl-PL" dirty="0"/>
        </a:p>
      </dgm:t>
    </dgm:pt>
    <dgm:pt modelId="{D23002E4-78CB-4783-BE26-199BD6699FFF}" type="parTrans" cxnId="{76722631-EF3D-425B-A315-D297ABEEA6DC}">
      <dgm:prSet/>
      <dgm:spPr/>
      <dgm:t>
        <a:bodyPr/>
        <a:lstStyle/>
        <a:p>
          <a:endParaRPr lang="pl-PL"/>
        </a:p>
      </dgm:t>
    </dgm:pt>
    <dgm:pt modelId="{1600CDC3-67FE-424D-80DF-2A1F710D8BC6}" type="sibTrans" cxnId="{76722631-EF3D-425B-A315-D297ABEEA6DC}">
      <dgm:prSet/>
      <dgm:spPr/>
      <dgm:t>
        <a:bodyPr/>
        <a:lstStyle/>
        <a:p>
          <a:endParaRPr lang="pl-PL"/>
        </a:p>
      </dgm:t>
    </dgm:pt>
    <dgm:pt modelId="{52BB9E89-43AB-4042-8EFD-8880166377CD}">
      <dgm:prSet phldrT="[Tekst]"/>
      <dgm:spPr/>
      <dgm:t>
        <a:bodyPr/>
        <a:lstStyle/>
        <a:p>
          <a:r>
            <a:rPr lang="pl-PL" dirty="0" smtClean="0"/>
            <a:t>Wartość likwidacyjna po </a:t>
          </a:r>
          <a:r>
            <a:rPr lang="pl-PL" dirty="0" smtClean="0"/>
            <a:t>6 </a:t>
          </a:r>
          <a:r>
            <a:rPr lang="pl-PL" dirty="0" smtClean="0"/>
            <a:t>latach: 1 mln PLN</a:t>
          </a:r>
          <a:endParaRPr lang="pl-PL" dirty="0"/>
        </a:p>
      </dgm:t>
    </dgm:pt>
    <dgm:pt modelId="{B87346C2-32F6-411B-B07F-F61C54506124}" type="parTrans" cxnId="{A576129B-A425-46AF-8610-B37AAB922C0A}">
      <dgm:prSet/>
      <dgm:spPr/>
      <dgm:t>
        <a:bodyPr/>
        <a:lstStyle/>
        <a:p>
          <a:endParaRPr lang="pl-PL"/>
        </a:p>
      </dgm:t>
    </dgm:pt>
    <dgm:pt modelId="{63A704F8-9DDF-485E-9974-4815558CDC0B}" type="sibTrans" cxnId="{A576129B-A425-46AF-8610-B37AAB922C0A}">
      <dgm:prSet/>
      <dgm:spPr/>
      <dgm:t>
        <a:bodyPr/>
        <a:lstStyle/>
        <a:p>
          <a:endParaRPr lang="pl-PL"/>
        </a:p>
      </dgm:t>
    </dgm:pt>
    <dgm:pt modelId="{3022D8E4-6409-44F3-9C3A-50DC152F76AD}">
      <dgm:prSet phldrT="[Tekst]"/>
      <dgm:spPr/>
      <dgm:t>
        <a:bodyPr/>
        <a:lstStyle/>
        <a:p>
          <a:r>
            <a:rPr lang="pl-PL" dirty="0" smtClean="0"/>
            <a:t>Stopa dyskontowa: 15%</a:t>
          </a:r>
          <a:endParaRPr lang="pl-PL" dirty="0"/>
        </a:p>
      </dgm:t>
    </dgm:pt>
    <dgm:pt modelId="{5D6CE5E1-84EC-4D20-9A76-DB93D8C7C725}" type="parTrans" cxnId="{6CBAB98D-1348-4D28-BC8D-E0E71B948A68}">
      <dgm:prSet/>
      <dgm:spPr/>
      <dgm:t>
        <a:bodyPr/>
        <a:lstStyle/>
        <a:p>
          <a:endParaRPr lang="pl-PL"/>
        </a:p>
      </dgm:t>
    </dgm:pt>
    <dgm:pt modelId="{743ABC17-96BE-47D7-82F4-D5E9DE36776C}" type="sibTrans" cxnId="{6CBAB98D-1348-4D28-BC8D-E0E71B948A68}">
      <dgm:prSet/>
      <dgm:spPr/>
      <dgm:t>
        <a:bodyPr/>
        <a:lstStyle/>
        <a:p>
          <a:endParaRPr lang="pl-PL"/>
        </a:p>
      </dgm:t>
    </dgm:pt>
    <dgm:pt modelId="{BD742F2A-94A4-47F7-BFEA-35493B354EE4}">
      <dgm:prSet phldrT="[Tekst]"/>
      <dgm:spPr/>
      <dgm:t>
        <a:bodyPr/>
        <a:lstStyle/>
        <a:p>
          <a:r>
            <a:rPr lang="pl-PL" dirty="0" smtClean="0"/>
            <a:t>1 000 000 jednostek akcji</a:t>
          </a:r>
          <a:endParaRPr lang="pl-PL" dirty="0"/>
        </a:p>
      </dgm:t>
    </dgm:pt>
    <dgm:pt modelId="{6E79566B-A12E-428C-8563-458F8FD303AC}" type="parTrans" cxnId="{62B660C6-D320-43B5-BC0E-43D9292D8DCA}">
      <dgm:prSet/>
      <dgm:spPr/>
      <dgm:t>
        <a:bodyPr/>
        <a:lstStyle/>
        <a:p>
          <a:endParaRPr lang="pl-PL"/>
        </a:p>
      </dgm:t>
    </dgm:pt>
    <dgm:pt modelId="{5072111C-673F-4B1E-874D-7CD628E98B1E}" type="sibTrans" cxnId="{62B660C6-D320-43B5-BC0E-43D9292D8DCA}">
      <dgm:prSet/>
      <dgm:spPr/>
      <dgm:t>
        <a:bodyPr/>
        <a:lstStyle/>
        <a:p>
          <a:endParaRPr lang="pl-PL"/>
        </a:p>
      </dgm:t>
    </dgm:pt>
    <dgm:pt modelId="{312B48AD-CFE3-4882-A600-E450C85A6D6B}">
      <dgm:prSet phldrT="[Tekst]"/>
      <dgm:spPr/>
      <dgm:t>
        <a:bodyPr/>
        <a:lstStyle/>
        <a:p>
          <a:r>
            <a:rPr lang="pl-PL" dirty="0" smtClean="0"/>
            <a:t>Koszt: 15 mln PLN</a:t>
          </a:r>
          <a:endParaRPr lang="pl-PL" dirty="0"/>
        </a:p>
      </dgm:t>
    </dgm:pt>
    <dgm:pt modelId="{1B215DA0-2FEB-4374-9542-89513E19AFBF}" type="parTrans" cxnId="{71D8202C-80DF-465F-A341-BC4E8B132E9C}">
      <dgm:prSet/>
      <dgm:spPr/>
      <dgm:t>
        <a:bodyPr/>
        <a:lstStyle/>
        <a:p>
          <a:endParaRPr lang="pl-PL"/>
        </a:p>
      </dgm:t>
    </dgm:pt>
    <dgm:pt modelId="{DBB9C59B-5018-4DCA-8882-5A77F79371F0}" type="sibTrans" cxnId="{71D8202C-80DF-465F-A341-BC4E8B132E9C}">
      <dgm:prSet/>
      <dgm:spPr/>
      <dgm:t>
        <a:bodyPr/>
        <a:lstStyle/>
        <a:p>
          <a:endParaRPr lang="pl-PL"/>
        </a:p>
      </dgm:t>
    </dgm:pt>
    <dgm:pt modelId="{AE0C956E-2BAA-4483-8C9B-5777014341E0}" type="pres">
      <dgm:prSet presAssocID="{256003AD-6052-42C4-8B76-B1B14F00CF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5D258C9A-ABEF-4693-9135-8AFD7C62F40E}" type="pres">
      <dgm:prSet presAssocID="{256003AD-6052-42C4-8B76-B1B14F00CF82}" presName="Name1" presStyleCnt="0"/>
      <dgm:spPr/>
    </dgm:pt>
    <dgm:pt modelId="{2E50BF61-377D-4531-8945-236746A81740}" type="pres">
      <dgm:prSet presAssocID="{256003AD-6052-42C4-8B76-B1B14F00CF82}" presName="cycle" presStyleCnt="0"/>
      <dgm:spPr/>
    </dgm:pt>
    <dgm:pt modelId="{D9FFA9BE-5115-4D3A-95EB-FE34355D1F14}" type="pres">
      <dgm:prSet presAssocID="{256003AD-6052-42C4-8B76-B1B14F00CF82}" presName="srcNode" presStyleLbl="node1" presStyleIdx="0" presStyleCnt="6"/>
      <dgm:spPr/>
    </dgm:pt>
    <dgm:pt modelId="{8B134EBF-F2BA-4F99-BA5B-A34A847FDF21}" type="pres">
      <dgm:prSet presAssocID="{256003AD-6052-42C4-8B76-B1B14F00CF82}" presName="conn" presStyleLbl="parChTrans1D2" presStyleIdx="0" presStyleCnt="1"/>
      <dgm:spPr/>
      <dgm:t>
        <a:bodyPr/>
        <a:lstStyle/>
        <a:p>
          <a:endParaRPr lang="pl-PL"/>
        </a:p>
      </dgm:t>
    </dgm:pt>
    <dgm:pt modelId="{E8B5C5D9-A389-4331-AB9E-5CF7BFBBC07E}" type="pres">
      <dgm:prSet presAssocID="{256003AD-6052-42C4-8B76-B1B14F00CF82}" presName="extraNode" presStyleLbl="node1" presStyleIdx="0" presStyleCnt="6"/>
      <dgm:spPr/>
    </dgm:pt>
    <dgm:pt modelId="{45B0DDA3-ADBF-429B-830A-B0B72821110E}" type="pres">
      <dgm:prSet presAssocID="{256003AD-6052-42C4-8B76-B1B14F00CF82}" presName="dstNode" presStyleLbl="node1" presStyleIdx="0" presStyleCnt="6"/>
      <dgm:spPr/>
    </dgm:pt>
    <dgm:pt modelId="{16E68A58-FD27-4CBD-8A04-153010C26D53}" type="pres">
      <dgm:prSet presAssocID="{1C667323-A2A5-469B-834E-8017612A625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C8A9D-2655-4639-8AE9-A4E4A7329D7D}" type="pres">
      <dgm:prSet presAssocID="{1C667323-A2A5-469B-834E-8017612A6253}" presName="accent_1" presStyleCnt="0"/>
      <dgm:spPr/>
    </dgm:pt>
    <dgm:pt modelId="{2DD5ED05-8E0E-4821-8C49-49AA831CEC1F}" type="pres">
      <dgm:prSet presAssocID="{1C667323-A2A5-469B-834E-8017612A6253}" presName="accentRepeatNode" presStyleLbl="solidFgAcc1" presStyleIdx="0" presStyleCnt="6"/>
      <dgm:spPr/>
    </dgm:pt>
    <dgm:pt modelId="{1C3543FC-2EDF-4280-9317-8E02935C9846}" type="pres">
      <dgm:prSet presAssocID="{312B48AD-CFE3-4882-A600-E450C85A6D6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98B3871-1F52-4A7C-8314-419C8943275A}" type="pres">
      <dgm:prSet presAssocID="{312B48AD-CFE3-4882-A600-E450C85A6D6B}" presName="accent_2" presStyleCnt="0"/>
      <dgm:spPr/>
    </dgm:pt>
    <dgm:pt modelId="{8824BA6A-9395-4E17-863F-FBC6EEF462A6}" type="pres">
      <dgm:prSet presAssocID="{312B48AD-CFE3-4882-A600-E450C85A6D6B}" presName="accentRepeatNode" presStyleLbl="solidFgAcc1" presStyleIdx="1" presStyleCnt="6"/>
      <dgm:spPr/>
    </dgm:pt>
    <dgm:pt modelId="{991D6788-A74E-4483-8272-32C293EEF1FB}" type="pres">
      <dgm:prSet presAssocID="{CDD7DB97-246E-4284-ACAB-27D4000F9FE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C5B0C6-100E-4DA7-B635-662C359CDF36}" type="pres">
      <dgm:prSet presAssocID="{CDD7DB97-246E-4284-ACAB-27D4000F9FEC}" presName="accent_3" presStyleCnt="0"/>
      <dgm:spPr/>
    </dgm:pt>
    <dgm:pt modelId="{DDE96552-A161-4B71-9C61-66957E90A118}" type="pres">
      <dgm:prSet presAssocID="{CDD7DB97-246E-4284-ACAB-27D4000F9FEC}" presName="accentRepeatNode" presStyleLbl="solidFgAcc1" presStyleIdx="2" presStyleCnt="6"/>
      <dgm:spPr/>
    </dgm:pt>
    <dgm:pt modelId="{DBDBC665-970A-4745-8827-49ECC52DA071}" type="pres">
      <dgm:prSet presAssocID="{52BB9E89-43AB-4042-8EFD-8880166377C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8B283C7-4BD0-4DAA-8B0D-FFC810878F44}" type="pres">
      <dgm:prSet presAssocID="{52BB9E89-43AB-4042-8EFD-8880166377CD}" presName="accent_4" presStyleCnt="0"/>
      <dgm:spPr/>
    </dgm:pt>
    <dgm:pt modelId="{5CF5A23D-D09A-4747-BA0E-36FBBCAAB754}" type="pres">
      <dgm:prSet presAssocID="{52BB9E89-43AB-4042-8EFD-8880166377CD}" presName="accentRepeatNode" presStyleLbl="solidFgAcc1" presStyleIdx="3" presStyleCnt="6"/>
      <dgm:spPr/>
    </dgm:pt>
    <dgm:pt modelId="{D5EB5474-B5D2-4268-A9B1-D62AFDFF78A3}" type="pres">
      <dgm:prSet presAssocID="{3022D8E4-6409-44F3-9C3A-50DC152F76A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165970E-E92D-4DB4-BB85-498DF0B58C6D}" type="pres">
      <dgm:prSet presAssocID="{3022D8E4-6409-44F3-9C3A-50DC152F76AD}" presName="accent_5" presStyleCnt="0"/>
      <dgm:spPr/>
    </dgm:pt>
    <dgm:pt modelId="{3CF5540D-4D68-4D2B-8D16-02CA1A7215A2}" type="pres">
      <dgm:prSet presAssocID="{3022D8E4-6409-44F3-9C3A-50DC152F76AD}" presName="accentRepeatNode" presStyleLbl="solidFgAcc1" presStyleIdx="4" presStyleCnt="6"/>
      <dgm:spPr/>
    </dgm:pt>
    <dgm:pt modelId="{94939CB1-004E-43DB-95C0-3FA6FFA18D2C}" type="pres">
      <dgm:prSet presAssocID="{BD742F2A-94A4-47F7-BFEA-35493B354E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003009-3434-450D-9BD8-64135A76B477}" type="pres">
      <dgm:prSet presAssocID="{BD742F2A-94A4-47F7-BFEA-35493B354EE4}" presName="accent_6" presStyleCnt="0"/>
      <dgm:spPr/>
    </dgm:pt>
    <dgm:pt modelId="{7AA39DB9-9E85-4923-A7D8-E184CA468775}" type="pres">
      <dgm:prSet presAssocID="{BD742F2A-94A4-47F7-BFEA-35493B354EE4}" presName="accentRepeatNode" presStyleLbl="solidFgAcc1" presStyleIdx="5" presStyleCnt="6"/>
      <dgm:spPr/>
    </dgm:pt>
  </dgm:ptLst>
  <dgm:cxnLst>
    <dgm:cxn modelId="{A46BD8C5-0BFA-4AED-ACB7-148E334D6D20}" type="presOf" srcId="{3022D8E4-6409-44F3-9C3A-50DC152F76AD}" destId="{D5EB5474-B5D2-4268-A9B1-D62AFDFF78A3}" srcOrd="0" destOrd="0" presId="urn:microsoft.com/office/officeart/2008/layout/VerticalCurvedList"/>
    <dgm:cxn modelId="{6CBAB98D-1348-4D28-BC8D-E0E71B948A68}" srcId="{256003AD-6052-42C4-8B76-B1B14F00CF82}" destId="{3022D8E4-6409-44F3-9C3A-50DC152F76AD}" srcOrd="4" destOrd="0" parTransId="{5D6CE5E1-84EC-4D20-9A76-DB93D8C7C725}" sibTransId="{743ABC17-96BE-47D7-82F4-D5E9DE36776C}"/>
    <dgm:cxn modelId="{16780668-9BC1-4180-8518-17B0DFB8F490}" type="presOf" srcId="{CDD7DB97-246E-4284-ACAB-27D4000F9FEC}" destId="{991D6788-A74E-4483-8272-32C293EEF1FB}" srcOrd="0" destOrd="0" presId="urn:microsoft.com/office/officeart/2008/layout/VerticalCurvedList"/>
    <dgm:cxn modelId="{764F4CB1-1A11-47E5-965E-13398F76A211}" type="presOf" srcId="{1C667323-A2A5-469B-834E-8017612A6253}" destId="{16E68A58-FD27-4CBD-8A04-153010C26D53}" srcOrd="0" destOrd="0" presId="urn:microsoft.com/office/officeart/2008/layout/VerticalCurvedList"/>
    <dgm:cxn modelId="{B6B8FB82-F999-41DB-8E20-1FC6B243D8CE}" type="presOf" srcId="{8D97EE08-7B2C-4F15-B83F-5BB9745FF1DA}" destId="{8B134EBF-F2BA-4F99-BA5B-A34A847FDF21}" srcOrd="0" destOrd="0" presId="urn:microsoft.com/office/officeart/2008/layout/VerticalCurvedList"/>
    <dgm:cxn modelId="{FC638345-7C04-424A-9CEB-270FE53FA88D}" type="presOf" srcId="{BD742F2A-94A4-47F7-BFEA-35493B354EE4}" destId="{94939CB1-004E-43DB-95C0-3FA6FFA18D2C}" srcOrd="0" destOrd="0" presId="urn:microsoft.com/office/officeart/2008/layout/VerticalCurvedList"/>
    <dgm:cxn modelId="{2A93D588-D33F-406B-A2A1-0335ECC1D712}" type="presOf" srcId="{256003AD-6052-42C4-8B76-B1B14F00CF82}" destId="{AE0C956E-2BAA-4483-8C9B-5777014341E0}" srcOrd="0" destOrd="0" presId="urn:microsoft.com/office/officeart/2008/layout/VerticalCurvedList"/>
    <dgm:cxn modelId="{71D8202C-80DF-465F-A341-BC4E8B132E9C}" srcId="{256003AD-6052-42C4-8B76-B1B14F00CF82}" destId="{312B48AD-CFE3-4882-A600-E450C85A6D6B}" srcOrd="1" destOrd="0" parTransId="{1B215DA0-2FEB-4374-9542-89513E19AFBF}" sibTransId="{DBB9C59B-5018-4DCA-8882-5A77F79371F0}"/>
    <dgm:cxn modelId="{44225F8D-516B-42EF-BB18-ED6717B1203F}" type="presOf" srcId="{52BB9E89-43AB-4042-8EFD-8880166377CD}" destId="{DBDBC665-970A-4745-8827-49ECC52DA071}" srcOrd="0" destOrd="0" presId="urn:microsoft.com/office/officeart/2008/layout/VerticalCurvedList"/>
    <dgm:cxn modelId="{62B660C6-D320-43B5-BC0E-43D9292D8DCA}" srcId="{256003AD-6052-42C4-8B76-B1B14F00CF82}" destId="{BD742F2A-94A4-47F7-BFEA-35493B354EE4}" srcOrd="5" destOrd="0" parTransId="{6E79566B-A12E-428C-8563-458F8FD303AC}" sibTransId="{5072111C-673F-4B1E-874D-7CD628E98B1E}"/>
    <dgm:cxn modelId="{52D6104D-54E9-4E1F-A0C4-6DAC9FE64062}" type="presOf" srcId="{312B48AD-CFE3-4882-A600-E450C85A6D6B}" destId="{1C3543FC-2EDF-4280-9317-8E02935C9846}" srcOrd="0" destOrd="0" presId="urn:microsoft.com/office/officeart/2008/layout/VerticalCurvedList"/>
    <dgm:cxn modelId="{A576129B-A425-46AF-8610-B37AAB922C0A}" srcId="{256003AD-6052-42C4-8B76-B1B14F00CF82}" destId="{52BB9E89-43AB-4042-8EFD-8880166377CD}" srcOrd="3" destOrd="0" parTransId="{B87346C2-32F6-411B-B07F-F61C54506124}" sibTransId="{63A704F8-9DDF-485E-9974-4815558CDC0B}"/>
    <dgm:cxn modelId="{16656E8F-B6E4-43FE-B9B2-2A141CE8B3CF}" srcId="{256003AD-6052-42C4-8B76-B1B14F00CF82}" destId="{1C667323-A2A5-469B-834E-8017612A6253}" srcOrd="0" destOrd="0" parTransId="{8CF0C6D4-BDA7-4E86-9FD5-8D98B0D8C9B6}" sibTransId="{8D97EE08-7B2C-4F15-B83F-5BB9745FF1DA}"/>
    <dgm:cxn modelId="{76722631-EF3D-425B-A315-D297ABEEA6DC}" srcId="{256003AD-6052-42C4-8B76-B1B14F00CF82}" destId="{CDD7DB97-246E-4284-ACAB-27D4000F9FEC}" srcOrd="2" destOrd="0" parTransId="{D23002E4-78CB-4783-BE26-199BD6699FFF}" sibTransId="{1600CDC3-67FE-424D-80DF-2A1F710D8BC6}"/>
    <dgm:cxn modelId="{4F51EA3C-E3FF-4891-990C-08DF1D82DA13}" type="presParOf" srcId="{AE0C956E-2BAA-4483-8C9B-5777014341E0}" destId="{5D258C9A-ABEF-4693-9135-8AFD7C62F40E}" srcOrd="0" destOrd="0" presId="urn:microsoft.com/office/officeart/2008/layout/VerticalCurvedList"/>
    <dgm:cxn modelId="{60A0D5D4-B510-439C-AC0A-8A2DE6898690}" type="presParOf" srcId="{5D258C9A-ABEF-4693-9135-8AFD7C62F40E}" destId="{2E50BF61-377D-4531-8945-236746A81740}" srcOrd="0" destOrd="0" presId="urn:microsoft.com/office/officeart/2008/layout/VerticalCurvedList"/>
    <dgm:cxn modelId="{D985165E-E8CA-4614-9892-CC659AD4808C}" type="presParOf" srcId="{2E50BF61-377D-4531-8945-236746A81740}" destId="{D9FFA9BE-5115-4D3A-95EB-FE34355D1F14}" srcOrd="0" destOrd="0" presId="urn:microsoft.com/office/officeart/2008/layout/VerticalCurvedList"/>
    <dgm:cxn modelId="{EAFB6CBE-931A-42E2-8AF8-CC50AEBA8679}" type="presParOf" srcId="{2E50BF61-377D-4531-8945-236746A81740}" destId="{8B134EBF-F2BA-4F99-BA5B-A34A847FDF21}" srcOrd="1" destOrd="0" presId="urn:microsoft.com/office/officeart/2008/layout/VerticalCurvedList"/>
    <dgm:cxn modelId="{56711BD1-55AF-4A63-A022-421D2C31CEEF}" type="presParOf" srcId="{2E50BF61-377D-4531-8945-236746A81740}" destId="{E8B5C5D9-A389-4331-AB9E-5CF7BFBBC07E}" srcOrd="2" destOrd="0" presId="urn:microsoft.com/office/officeart/2008/layout/VerticalCurvedList"/>
    <dgm:cxn modelId="{CF329564-B71D-4892-8570-1C6098FC61D9}" type="presParOf" srcId="{2E50BF61-377D-4531-8945-236746A81740}" destId="{45B0DDA3-ADBF-429B-830A-B0B72821110E}" srcOrd="3" destOrd="0" presId="urn:microsoft.com/office/officeart/2008/layout/VerticalCurvedList"/>
    <dgm:cxn modelId="{5C251F7A-F405-4A89-99B8-C492B84554A6}" type="presParOf" srcId="{5D258C9A-ABEF-4693-9135-8AFD7C62F40E}" destId="{16E68A58-FD27-4CBD-8A04-153010C26D53}" srcOrd="1" destOrd="0" presId="urn:microsoft.com/office/officeart/2008/layout/VerticalCurvedList"/>
    <dgm:cxn modelId="{F18E928E-5AC0-4349-9758-D5891A6B6C6A}" type="presParOf" srcId="{5D258C9A-ABEF-4693-9135-8AFD7C62F40E}" destId="{6FCC8A9D-2655-4639-8AE9-A4E4A7329D7D}" srcOrd="2" destOrd="0" presId="urn:microsoft.com/office/officeart/2008/layout/VerticalCurvedList"/>
    <dgm:cxn modelId="{F00860CC-D561-43C3-BED1-D84D634114E0}" type="presParOf" srcId="{6FCC8A9D-2655-4639-8AE9-A4E4A7329D7D}" destId="{2DD5ED05-8E0E-4821-8C49-49AA831CEC1F}" srcOrd="0" destOrd="0" presId="urn:microsoft.com/office/officeart/2008/layout/VerticalCurvedList"/>
    <dgm:cxn modelId="{09C316F0-EED7-4EB9-8111-702320714C13}" type="presParOf" srcId="{5D258C9A-ABEF-4693-9135-8AFD7C62F40E}" destId="{1C3543FC-2EDF-4280-9317-8E02935C9846}" srcOrd="3" destOrd="0" presId="urn:microsoft.com/office/officeart/2008/layout/VerticalCurvedList"/>
    <dgm:cxn modelId="{EB55347E-C8AF-4C21-8562-F25762A44B35}" type="presParOf" srcId="{5D258C9A-ABEF-4693-9135-8AFD7C62F40E}" destId="{C98B3871-1F52-4A7C-8314-419C8943275A}" srcOrd="4" destOrd="0" presId="urn:microsoft.com/office/officeart/2008/layout/VerticalCurvedList"/>
    <dgm:cxn modelId="{27B5BEAB-0D97-4405-8479-8BCB7CBDE644}" type="presParOf" srcId="{C98B3871-1F52-4A7C-8314-419C8943275A}" destId="{8824BA6A-9395-4E17-863F-FBC6EEF462A6}" srcOrd="0" destOrd="0" presId="urn:microsoft.com/office/officeart/2008/layout/VerticalCurvedList"/>
    <dgm:cxn modelId="{75D40378-4C74-49F7-B8F7-3C6A6E2865D2}" type="presParOf" srcId="{5D258C9A-ABEF-4693-9135-8AFD7C62F40E}" destId="{991D6788-A74E-4483-8272-32C293EEF1FB}" srcOrd="5" destOrd="0" presId="urn:microsoft.com/office/officeart/2008/layout/VerticalCurvedList"/>
    <dgm:cxn modelId="{FCE9EB29-FFC6-4289-8901-432D0FF0DEFC}" type="presParOf" srcId="{5D258C9A-ABEF-4693-9135-8AFD7C62F40E}" destId="{F3C5B0C6-100E-4DA7-B635-662C359CDF36}" srcOrd="6" destOrd="0" presId="urn:microsoft.com/office/officeart/2008/layout/VerticalCurvedList"/>
    <dgm:cxn modelId="{C399246E-4C7C-4BA3-B596-DA0B04DE7668}" type="presParOf" srcId="{F3C5B0C6-100E-4DA7-B635-662C359CDF36}" destId="{DDE96552-A161-4B71-9C61-66957E90A118}" srcOrd="0" destOrd="0" presId="urn:microsoft.com/office/officeart/2008/layout/VerticalCurvedList"/>
    <dgm:cxn modelId="{DA9329D5-2F3E-4F64-80BC-657A7352B1DF}" type="presParOf" srcId="{5D258C9A-ABEF-4693-9135-8AFD7C62F40E}" destId="{DBDBC665-970A-4745-8827-49ECC52DA071}" srcOrd="7" destOrd="0" presId="urn:microsoft.com/office/officeart/2008/layout/VerticalCurvedList"/>
    <dgm:cxn modelId="{C87EAF48-EA17-444A-A2AC-830B64364DFB}" type="presParOf" srcId="{5D258C9A-ABEF-4693-9135-8AFD7C62F40E}" destId="{78B283C7-4BD0-4DAA-8B0D-FFC810878F44}" srcOrd="8" destOrd="0" presId="urn:microsoft.com/office/officeart/2008/layout/VerticalCurvedList"/>
    <dgm:cxn modelId="{AD6ECDEC-3DEF-44A8-B703-84285DD0D62F}" type="presParOf" srcId="{78B283C7-4BD0-4DAA-8B0D-FFC810878F44}" destId="{5CF5A23D-D09A-4747-BA0E-36FBBCAAB754}" srcOrd="0" destOrd="0" presId="urn:microsoft.com/office/officeart/2008/layout/VerticalCurvedList"/>
    <dgm:cxn modelId="{9FC12720-0B41-484D-A46C-FB8FD72588B5}" type="presParOf" srcId="{5D258C9A-ABEF-4693-9135-8AFD7C62F40E}" destId="{D5EB5474-B5D2-4268-A9B1-D62AFDFF78A3}" srcOrd="9" destOrd="0" presId="urn:microsoft.com/office/officeart/2008/layout/VerticalCurvedList"/>
    <dgm:cxn modelId="{46F20960-540E-480B-88AC-6DEE82098003}" type="presParOf" srcId="{5D258C9A-ABEF-4693-9135-8AFD7C62F40E}" destId="{1165970E-E92D-4DB4-BB85-498DF0B58C6D}" srcOrd="10" destOrd="0" presId="urn:microsoft.com/office/officeart/2008/layout/VerticalCurvedList"/>
    <dgm:cxn modelId="{18909969-A320-423A-A0E5-1789E4564D1A}" type="presParOf" srcId="{1165970E-E92D-4DB4-BB85-498DF0B58C6D}" destId="{3CF5540D-4D68-4D2B-8D16-02CA1A7215A2}" srcOrd="0" destOrd="0" presId="urn:microsoft.com/office/officeart/2008/layout/VerticalCurvedList"/>
    <dgm:cxn modelId="{B0CA705D-EFB9-4B44-9484-3D9FE386EA9F}" type="presParOf" srcId="{5D258C9A-ABEF-4693-9135-8AFD7C62F40E}" destId="{94939CB1-004E-43DB-95C0-3FA6FFA18D2C}" srcOrd="11" destOrd="0" presId="urn:microsoft.com/office/officeart/2008/layout/VerticalCurvedList"/>
    <dgm:cxn modelId="{79C9B71D-D3E2-4ECE-986D-DA754637CADE}" type="presParOf" srcId="{5D258C9A-ABEF-4693-9135-8AFD7C62F40E}" destId="{F6003009-3434-450D-9BD8-64135A76B477}" srcOrd="12" destOrd="0" presId="urn:microsoft.com/office/officeart/2008/layout/VerticalCurvedList"/>
    <dgm:cxn modelId="{D9C51D07-6DC4-4141-B587-427ED7115CDA}" type="presParOf" srcId="{F6003009-3434-450D-9BD8-64135A76B477}" destId="{7AA39DB9-9E85-4923-A7D8-E184CA468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6003AD-6052-42C4-8B76-B1B14F00CF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667323-A2A5-469B-834E-8017612A6253}">
      <dgm:prSet phldrT="[Tekst]"/>
      <dgm:spPr/>
      <dgm:t>
        <a:bodyPr/>
        <a:lstStyle/>
        <a:p>
          <a:r>
            <a:rPr lang="pl-PL" dirty="0" smtClean="0"/>
            <a:t>Przychody: 10 mln PLN rocznie</a:t>
          </a:r>
          <a:endParaRPr lang="pl-PL" dirty="0"/>
        </a:p>
      </dgm:t>
    </dgm:pt>
    <dgm:pt modelId="{8CF0C6D4-BDA7-4E86-9FD5-8D98B0D8C9B6}" type="parTrans" cxnId="{16656E8F-B6E4-43FE-B9B2-2A141CE8B3CF}">
      <dgm:prSet/>
      <dgm:spPr/>
      <dgm:t>
        <a:bodyPr/>
        <a:lstStyle/>
        <a:p>
          <a:endParaRPr lang="pl-PL"/>
        </a:p>
      </dgm:t>
    </dgm:pt>
    <dgm:pt modelId="{8D97EE08-7B2C-4F15-B83F-5BB9745FF1DA}" type="sibTrans" cxnId="{16656E8F-B6E4-43FE-B9B2-2A141CE8B3CF}">
      <dgm:prSet/>
      <dgm:spPr/>
      <dgm:t>
        <a:bodyPr/>
        <a:lstStyle/>
        <a:p>
          <a:endParaRPr lang="pl-PL"/>
        </a:p>
      </dgm:t>
    </dgm:pt>
    <dgm:pt modelId="{CDD7DB97-246E-4284-ACAB-27D4000F9FEC}">
      <dgm:prSet phldrT="[Tekst]"/>
      <dgm:spPr/>
      <dgm:t>
        <a:bodyPr/>
        <a:lstStyle/>
        <a:p>
          <a:r>
            <a:rPr lang="pl-PL" dirty="0" smtClean="0"/>
            <a:t>Wydatki z podatkami: 7 mln PLN rocznie</a:t>
          </a:r>
          <a:endParaRPr lang="pl-PL" dirty="0"/>
        </a:p>
      </dgm:t>
    </dgm:pt>
    <dgm:pt modelId="{D23002E4-78CB-4783-BE26-199BD6699FFF}" type="parTrans" cxnId="{76722631-EF3D-425B-A315-D297ABEEA6DC}">
      <dgm:prSet/>
      <dgm:spPr/>
      <dgm:t>
        <a:bodyPr/>
        <a:lstStyle/>
        <a:p>
          <a:endParaRPr lang="pl-PL"/>
        </a:p>
      </dgm:t>
    </dgm:pt>
    <dgm:pt modelId="{1600CDC3-67FE-424D-80DF-2A1F710D8BC6}" type="sibTrans" cxnId="{76722631-EF3D-425B-A315-D297ABEEA6DC}">
      <dgm:prSet/>
      <dgm:spPr/>
      <dgm:t>
        <a:bodyPr/>
        <a:lstStyle/>
        <a:p>
          <a:endParaRPr lang="pl-PL"/>
        </a:p>
      </dgm:t>
    </dgm:pt>
    <dgm:pt modelId="{52BB9E89-43AB-4042-8EFD-8880166377CD}">
      <dgm:prSet phldrT="[Tekst]"/>
      <dgm:spPr/>
      <dgm:t>
        <a:bodyPr/>
        <a:lstStyle/>
        <a:p>
          <a:r>
            <a:rPr lang="pl-PL" dirty="0" smtClean="0"/>
            <a:t>Wartość likwidacyjna po 6 latach: 1 mln PLN</a:t>
          </a:r>
          <a:endParaRPr lang="pl-PL" dirty="0"/>
        </a:p>
      </dgm:t>
    </dgm:pt>
    <dgm:pt modelId="{B87346C2-32F6-411B-B07F-F61C54506124}" type="parTrans" cxnId="{A576129B-A425-46AF-8610-B37AAB922C0A}">
      <dgm:prSet/>
      <dgm:spPr/>
      <dgm:t>
        <a:bodyPr/>
        <a:lstStyle/>
        <a:p>
          <a:endParaRPr lang="pl-PL"/>
        </a:p>
      </dgm:t>
    </dgm:pt>
    <dgm:pt modelId="{63A704F8-9DDF-485E-9974-4815558CDC0B}" type="sibTrans" cxnId="{A576129B-A425-46AF-8610-B37AAB922C0A}">
      <dgm:prSet/>
      <dgm:spPr/>
      <dgm:t>
        <a:bodyPr/>
        <a:lstStyle/>
        <a:p>
          <a:endParaRPr lang="pl-PL"/>
        </a:p>
      </dgm:t>
    </dgm:pt>
    <dgm:pt modelId="{3022D8E4-6409-44F3-9C3A-50DC152F76AD}">
      <dgm:prSet phldrT="[Tekst]"/>
      <dgm:spPr/>
      <dgm:t>
        <a:bodyPr/>
        <a:lstStyle/>
        <a:p>
          <a:r>
            <a:rPr lang="pl-PL" dirty="0" smtClean="0"/>
            <a:t>Stopa dyskontowa: 15%</a:t>
          </a:r>
          <a:endParaRPr lang="pl-PL" dirty="0"/>
        </a:p>
      </dgm:t>
    </dgm:pt>
    <dgm:pt modelId="{5D6CE5E1-84EC-4D20-9A76-DB93D8C7C725}" type="parTrans" cxnId="{6CBAB98D-1348-4D28-BC8D-E0E71B948A68}">
      <dgm:prSet/>
      <dgm:spPr/>
      <dgm:t>
        <a:bodyPr/>
        <a:lstStyle/>
        <a:p>
          <a:endParaRPr lang="pl-PL"/>
        </a:p>
      </dgm:t>
    </dgm:pt>
    <dgm:pt modelId="{743ABC17-96BE-47D7-82F4-D5E9DE36776C}" type="sibTrans" cxnId="{6CBAB98D-1348-4D28-BC8D-E0E71B948A68}">
      <dgm:prSet/>
      <dgm:spPr/>
      <dgm:t>
        <a:bodyPr/>
        <a:lstStyle/>
        <a:p>
          <a:endParaRPr lang="pl-PL"/>
        </a:p>
      </dgm:t>
    </dgm:pt>
    <dgm:pt modelId="{BD742F2A-94A4-47F7-BFEA-35493B354EE4}">
      <dgm:prSet phldrT="[Tekst]"/>
      <dgm:spPr/>
      <dgm:t>
        <a:bodyPr/>
        <a:lstStyle/>
        <a:p>
          <a:r>
            <a:rPr lang="pl-PL" dirty="0" smtClean="0"/>
            <a:t>1 000 000 jednostek akcji</a:t>
          </a:r>
          <a:endParaRPr lang="pl-PL" dirty="0"/>
        </a:p>
      </dgm:t>
    </dgm:pt>
    <dgm:pt modelId="{6E79566B-A12E-428C-8563-458F8FD303AC}" type="parTrans" cxnId="{62B660C6-D320-43B5-BC0E-43D9292D8DCA}">
      <dgm:prSet/>
      <dgm:spPr/>
      <dgm:t>
        <a:bodyPr/>
        <a:lstStyle/>
        <a:p>
          <a:endParaRPr lang="pl-PL"/>
        </a:p>
      </dgm:t>
    </dgm:pt>
    <dgm:pt modelId="{5072111C-673F-4B1E-874D-7CD628E98B1E}" type="sibTrans" cxnId="{62B660C6-D320-43B5-BC0E-43D9292D8DCA}">
      <dgm:prSet/>
      <dgm:spPr/>
      <dgm:t>
        <a:bodyPr/>
        <a:lstStyle/>
        <a:p>
          <a:endParaRPr lang="pl-PL"/>
        </a:p>
      </dgm:t>
    </dgm:pt>
    <dgm:pt modelId="{408EDE44-A9A5-43A3-A837-C62ADC5FCED2}">
      <dgm:prSet phldrT="[Tekst]"/>
      <dgm:spPr/>
      <dgm:t>
        <a:bodyPr/>
        <a:lstStyle/>
        <a:p>
          <a:r>
            <a:rPr lang="pl-PL" dirty="0" smtClean="0"/>
            <a:t>Koszt: 15 mln PLN</a:t>
          </a:r>
          <a:endParaRPr lang="pl-PL" dirty="0"/>
        </a:p>
      </dgm:t>
    </dgm:pt>
    <dgm:pt modelId="{0156384A-2C66-4C8F-A5F2-E63EF6667437}" type="parTrans" cxnId="{A9FCFBC7-0126-4059-968F-5C6C8FF4D0FF}">
      <dgm:prSet/>
      <dgm:spPr/>
      <dgm:t>
        <a:bodyPr/>
        <a:lstStyle/>
        <a:p>
          <a:endParaRPr lang="pl-PL"/>
        </a:p>
      </dgm:t>
    </dgm:pt>
    <dgm:pt modelId="{66C72D40-C40E-400F-AEC0-285C3A08A279}" type="sibTrans" cxnId="{A9FCFBC7-0126-4059-968F-5C6C8FF4D0FF}">
      <dgm:prSet/>
      <dgm:spPr/>
      <dgm:t>
        <a:bodyPr/>
        <a:lstStyle/>
        <a:p>
          <a:endParaRPr lang="pl-PL"/>
        </a:p>
      </dgm:t>
    </dgm:pt>
    <dgm:pt modelId="{AE0C956E-2BAA-4483-8C9B-5777014341E0}" type="pres">
      <dgm:prSet presAssocID="{256003AD-6052-42C4-8B76-B1B14F00CF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5D258C9A-ABEF-4693-9135-8AFD7C62F40E}" type="pres">
      <dgm:prSet presAssocID="{256003AD-6052-42C4-8B76-B1B14F00CF82}" presName="Name1" presStyleCnt="0"/>
      <dgm:spPr/>
    </dgm:pt>
    <dgm:pt modelId="{2E50BF61-377D-4531-8945-236746A81740}" type="pres">
      <dgm:prSet presAssocID="{256003AD-6052-42C4-8B76-B1B14F00CF82}" presName="cycle" presStyleCnt="0"/>
      <dgm:spPr/>
    </dgm:pt>
    <dgm:pt modelId="{D9FFA9BE-5115-4D3A-95EB-FE34355D1F14}" type="pres">
      <dgm:prSet presAssocID="{256003AD-6052-42C4-8B76-B1B14F00CF82}" presName="srcNode" presStyleLbl="node1" presStyleIdx="0" presStyleCnt="6"/>
      <dgm:spPr/>
    </dgm:pt>
    <dgm:pt modelId="{8B134EBF-F2BA-4F99-BA5B-A34A847FDF21}" type="pres">
      <dgm:prSet presAssocID="{256003AD-6052-42C4-8B76-B1B14F00CF82}" presName="conn" presStyleLbl="parChTrans1D2" presStyleIdx="0" presStyleCnt="1"/>
      <dgm:spPr/>
      <dgm:t>
        <a:bodyPr/>
        <a:lstStyle/>
        <a:p>
          <a:endParaRPr lang="pl-PL"/>
        </a:p>
      </dgm:t>
    </dgm:pt>
    <dgm:pt modelId="{E8B5C5D9-A389-4331-AB9E-5CF7BFBBC07E}" type="pres">
      <dgm:prSet presAssocID="{256003AD-6052-42C4-8B76-B1B14F00CF82}" presName="extraNode" presStyleLbl="node1" presStyleIdx="0" presStyleCnt="6"/>
      <dgm:spPr/>
    </dgm:pt>
    <dgm:pt modelId="{45B0DDA3-ADBF-429B-830A-B0B72821110E}" type="pres">
      <dgm:prSet presAssocID="{256003AD-6052-42C4-8B76-B1B14F00CF82}" presName="dstNode" presStyleLbl="node1" presStyleIdx="0" presStyleCnt="6"/>
      <dgm:spPr/>
    </dgm:pt>
    <dgm:pt modelId="{16E68A58-FD27-4CBD-8A04-153010C26D53}" type="pres">
      <dgm:prSet presAssocID="{1C667323-A2A5-469B-834E-8017612A625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C8A9D-2655-4639-8AE9-A4E4A7329D7D}" type="pres">
      <dgm:prSet presAssocID="{1C667323-A2A5-469B-834E-8017612A6253}" presName="accent_1" presStyleCnt="0"/>
      <dgm:spPr/>
    </dgm:pt>
    <dgm:pt modelId="{2DD5ED05-8E0E-4821-8C49-49AA831CEC1F}" type="pres">
      <dgm:prSet presAssocID="{1C667323-A2A5-469B-834E-8017612A6253}" presName="accentRepeatNode" presStyleLbl="solidFgAcc1" presStyleIdx="0" presStyleCnt="6"/>
      <dgm:spPr/>
    </dgm:pt>
    <dgm:pt modelId="{A9C59BC1-686D-403C-A4B8-EB339499A3E6}" type="pres">
      <dgm:prSet presAssocID="{408EDE44-A9A5-43A3-A837-C62ADC5FCED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C3FC3D-3FAD-4B52-A876-7CD68E47356B}" type="pres">
      <dgm:prSet presAssocID="{408EDE44-A9A5-43A3-A837-C62ADC5FCED2}" presName="accent_2" presStyleCnt="0"/>
      <dgm:spPr/>
    </dgm:pt>
    <dgm:pt modelId="{2B23FF1E-46C7-47DA-98F8-E1C15C3A61A8}" type="pres">
      <dgm:prSet presAssocID="{408EDE44-A9A5-43A3-A837-C62ADC5FCED2}" presName="accentRepeatNode" presStyleLbl="solidFgAcc1" presStyleIdx="1" presStyleCnt="6"/>
      <dgm:spPr/>
    </dgm:pt>
    <dgm:pt modelId="{07E456F7-4C12-49D5-B27D-C99049FB9EAA}" type="pres">
      <dgm:prSet presAssocID="{CDD7DB97-246E-4284-ACAB-27D4000F9FE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8FFEA5-18C1-41EA-B5C3-4881655036E1}" type="pres">
      <dgm:prSet presAssocID="{CDD7DB97-246E-4284-ACAB-27D4000F9FEC}" presName="accent_3" presStyleCnt="0"/>
      <dgm:spPr/>
    </dgm:pt>
    <dgm:pt modelId="{DDE96552-A161-4B71-9C61-66957E90A118}" type="pres">
      <dgm:prSet presAssocID="{CDD7DB97-246E-4284-ACAB-27D4000F9FEC}" presName="accentRepeatNode" presStyleLbl="solidFgAcc1" presStyleIdx="2" presStyleCnt="6"/>
      <dgm:spPr/>
    </dgm:pt>
    <dgm:pt modelId="{B171C104-9ADF-4D50-9307-12D3CE2EE286}" type="pres">
      <dgm:prSet presAssocID="{52BB9E89-43AB-4042-8EFD-8880166377C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6347F6-E66D-4879-B28C-F9865C0ECA73}" type="pres">
      <dgm:prSet presAssocID="{52BB9E89-43AB-4042-8EFD-8880166377CD}" presName="accent_4" presStyleCnt="0"/>
      <dgm:spPr/>
    </dgm:pt>
    <dgm:pt modelId="{5CF5A23D-D09A-4747-BA0E-36FBBCAAB754}" type="pres">
      <dgm:prSet presAssocID="{52BB9E89-43AB-4042-8EFD-8880166377CD}" presName="accentRepeatNode" presStyleLbl="solidFgAcc1" presStyleIdx="3" presStyleCnt="6"/>
      <dgm:spPr/>
    </dgm:pt>
    <dgm:pt modelId="{F3ECCECA-B71B-45FC-BA1F-97AB53C0DDD9}" type="pres">
      <dgm:prSet presAssocID="{3022D8E4-6409-44F3-9C3A-50DC152F76A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65208B-120C-429D-BEFC-11EB9513D947}" type="pres">
      <dgm:prSet presAssocID="{3022D8E4-6409-44F3-9C3A-50DC152F76AD}" presName="accent_5" presStyleCnt="0"/>
      <dgm:spPr/>
    </dgm:pt>
    <dgm:pt modelId="{3CF5540D-4D68-4D2B-8D16-02CA1A7215A2}" type="pres">
      <dgm:prSet presAssocID="{3022D8E4-6409-44F3-9C3A-50DC152F76AD}" presName="accentRepeatNode" presStyleLbl="solidFgAcc1" presStyleIdx="4" presStyleCnt="6"/>
      <dgm:spPr/>
    </dgm:pt>
    <dgm:pt modelId="{ABCEBFF1-E901-4768-B98B-95A5939CE5F5}" type="pres">
      <dgm:prSet presAssocID="{BD742F2A-94A4-47F7-BFEA-35493B354E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D61CA2-F100-4BFD-B914-6ED00000C886}" type="pres">
      <dgm:prSet presAssocID="{BD742F2A-94A4-47F7-BFEA-35493B354EE4}" presName="accent_6" presStyleCnt="0"/>
      <dgm:spPr/>
    </dgm:pt>
    <dgm:pt modelId="{7AA39DB9-9E85-4923-A7D8-E184CA468775}" type="pres">
      <dgm:prSet presAssocID="{BD742F2A-94A4-47F7-BFEA-35493B354EE4}" presName="accentRepeatNode" presStyleLbl="solidFgAcc1" presStyleIdx="5" presStyleCnt="6"/>
      <dgm:spPr/>
    </dgm:pt>
  </dgm:ptLst>
  <dgm:cxnLst>
    <dgm:cxn modelId="{79B65D10-878A-4088-BB37-8EF692833AFB}" type="presOf" srcId="{CDD7DB97-246E-4284-ACAB-27D4000F9FEC}" destId="{07E456F7-4C12-49D5-B27D-C99049FB9EAA}" srcOrd="0" destOrd="0" presId="urn:microsoft.com/office/officeart/2008/layout/VerticalCurvedList"/>
    <dgm:cxn modelId="{6CBAB98D-1348-4D28-BC8D-E0E71B948A68}" srcId="{256003AD-6052-42C4-8B76-B1B14F00CF82}" destId="{3022D8E4-6409-44F3-9C3A-50DC152F76AD}" srcOrd="4" destOrd="0" parTransId="{5D6CE5E1-84EC-4D20-9A76-DB93D8C7C725}" sibTransId="{743ABC17-96BE-47D7-82F4-D5E9DE36776C}"/>
    <dgm:cxn modelId="{764F4CB1-1A11-47E5-965E-13398F76A211}" type="presOf" srcId="{1C667323-A2A5-469B-834E-8017612A6253}" destId="{16E68A58-FD27-4CBD-8A04-153010C26D53}" srcOrd="0" destOrd="0" presId="urn:microsoft.com/office/officeart/2008/layout/VerticalCurvedList"/>
    <dgm:cxn modelId="{B6B8FB82-F999-41DB-8E20-1FC6B243D8CE}" type="presOf" srcId="{8D97EE08-7B2C-4F15-B83F-5BB9745FF1DA}" destId="{8B134EBF-F2BA-4F99-BA5B-A34A847FDF21}" srcOrd="0" destOrd="0" presId="urn:microsoft.com/office/officeart/2008/layout/VerticalCurvedList"/>
    <dgm:cxn modelId="{646C1AEE-6CFA-40C8-9B03-A5AB92A7647D}" type="presOf" srcId="{BD742F2A-94A4-47F7-BFEA-35493B354EE4}" destId="{ABCEBFF1-E901-4768-B98B-95A5939CE5F5}" srcOrd="0" destOrd="0" presId="urn:microsoft.com/office/officeart/2008/layout/VerticalCurvedList"/>
    <dgm:cxn modelId="{2A93D588-D33F-406B-A2A1-0335ECC1D712}" type="presOf" srcId="{256003AD-6052-42C4-8B76-B1B14F00CF82}" destId="{AE0C956E-2BAA-4483-8C9B-5777014341E0}" srcOrd="0" destOrd="0" presId="urn:microsoft.com/office/officeart/2008/layout/VerticalCurvedList"/>
    <dgm:cxn modelId="{A9FCFBC7-0126-4059-968F-5C6C8FF4D0FF}" srcId="{256003AD-6052-42C4-8B76-B1B14F00CF82}" destId="{408EDE44-A9A5-43A3-A837-C62ADC5FCED2}" srcOrd="1" destOrd="0" parTransId="{0156384A-2C66-4C8F-A5F2-E63EF6667437}" sibTransId="{66C72D40-C40E-400F-AEC0-285C3A08A279}"/>
    <dgm:cxn modelId="{6AC2906D-FA03-431D-B64C-795BF7D2649D}" type="presOf" srcId="{52BB9E89-43AB-4042-8EFD-8880166377CD}" destId="{B171C104-9ADF-4D50-9307-12D3CE2EE286}" srcOrd="0" destOrd="0" presId="urn:microsoft.com/office/officeart/2008/layout/VerticalCurvedList"/>
    <dgm:cxn modelId="{48F861B1-1DA4-40B2-9D7E-125C3E364442}" type="presOf" srcId="{408EDE44-A9A5-43A3-A837-C62ADC5FCED2}" destId="{A9C59BC1-686D-403C-A4B8-EB339499A3E6}" srcOrd="0" destOrd="0" presId="urn:microsoft.com/office/officeart/2008/layout/VerticalCurvedList"/>
    <dgm:cxn modelId="{62B660C6-D320-43B5-BC0E-43D9292D8DCA}" srcId="{256003AD-6052-42C4-8B76-B1B14F00CF82}" destId="{BD742F2A-94A4-47F7-BFEA-35493B354EE4}" srcOrd="5" destOrd="0" parTransId="{6E79566B-A12E-428C-8563-458F8FD303AC}" sibTransId="{5072111C-673F-4B1E-874D-7CD628E98B1E}"/>
    <dgm:cxn modelId="{681D7412-3C21-4472-A3E4-0C24CEB6CB64}" type="presOf" srcId="{3022D8E4-6409-44F3-9C3A-50DC152F76AD}" destId="{F3ECCECA-B71B-45FC-BA1F-97AB53C0DDD9}" srcOrd="0" destOrd="0" presId="urn:microsoft.com/office/officeart/2008/layout/VerticalCurvedList"/>
    <dgm:cxn modelId="{A576129B-A425-46AF-8610-B37AAB922C0A}" srcId="{256003AD-6052-42C4-8B76-B1B14F00CF82}" destId="{52BB9E89-43AB-4042-8EFD-8880166377CD}" srcOrd="3" destOrd="0" parTransId="{B87346C2-32F6-411B-B07F-F61C54506124}" sibTransId="{63A704F8-9DDF-485E-9974-4815558CDC0B}"/>
    <dgm:cxn modelId="{16656E8F-B6E4-43FE-B9B2-2A141CE8B3CF}" srcId="{256003AD-6052-42C4-8B76-B1B14F00CF82}" destId="{1C667323-A2A5-469B-834E-8017612A6253}" srcOrd="0" destOrd="0" parTransId="{8CF0C6D4-BDA7-4E86-9FD5-8D98B0D8C9B6}" sibTransId="{8D97EE08-7B2C-4F15-B83F-5BB9745FF1DA}"/>
    <dgm:cxn modelId="{76722631-EF3D-425B-A315-D297ABEEA6DC}" srcId="{256003AD-6052-42C4-8B76-B1B14F00CF82}" destId="{CDD7DB97-246E-4284-ACAB-27D4000F9FEC}" srcOrd="2" destOrd="0" parTransId="{D23002E4-78CB-4783-BE26-199BD6699FFF}" sibTransId="{1600CDC3-67FE-424D-80DF-2A1F710D8BC6}"/>
    <dgm:cxn modelId="{4F51EA3C-E3FF-4891-990C-08DF1D82DA13}" type="presParOf" srcId="{AE0C956E-2BAA-4483-8C9B-5777014341E0}" destId="{5D258C9A-ABEF-4693-9135-8AFD7C62F40E}" srcOrd="0" destOrd="0" presId="urn:microsoft.com/office/officeart/2008/layout/VerticalCurvedList"/>
    <dgm:cxn modelId="{60A0D5D4-B510-439C-AC0A-8A2DE6898690}" type="presParOf" srcId="{5D258C9A-ABEF-4693-9135-8AFD7C62F40E}" destId="{2E50BF61-377D-4531-8945-236746A81740}" srcOrd="0" destOrd="0" presId="urn:microsoft.com/office/officeart/2008/layout/VerticalCurvedList"/>
    <dgm:cxn modelId="{D985165E-E8CA-4614-9892-CC659AD4808C}" type="presParOf" srcId="{2E50BF61-377D-4531-8945-236746A81740}" destId="{D9FFA9BE-5115-4D3A-95EB-FE34355D1F14}" srcOrd="0" destOrd="0" presId="urn:microsoft.com/office/officeart/2008/layout/VerticalCurvedList"/>
    <dgm:cxn modelId="{EAFB6CBE-931A-42E2-8AF8-CC50AEBA8679}" type="presParOf" srcId="{2E50BF61-377D-4531-8945-236746A81740}" destId="{8B134EBF-F2BA-4F99-BA5B-A34A847FDF21}" srcOrd="1" destOrd="0" presId="urn:microsoft.com/office/officeart/2008/layout/VerticalCurvedList"/>
    <dgm:cxn modelId="{56711BD1-55AF-4A63-A022-421D2C31CEEF}" type="presParOf" srcId="{2E50BF61-377D-4531-8945-236746A81740}" destId="{E8B5C5D9-A389-4331-AB9E-5CF7BFBBC07E}" srcOrd="2" destOrd="0" presId="urn:microsoft.com/office/officeart/2008/layout/VerticalCurvedList"/>
    <dgm:cxn modelId="{CF329564-B71D-4892-8570-1C6098FC61D9}" type="presParOf" srcId="{2E50BF61-377D-4531-8945-236746A81740}" destId="{45B0DDA3-ADBF-429B-830A-B0B72821110E}" srcOrd="3" destOrd="0" presId="urn:microsoft.com/office/officeart/2008/layout/VerticalCurvedList"/>
    <dgm:cxn modelId="{5C251F7A-F405-4A89-99B8-C492B84554A6}" type="presParOf" srcId="{5D258C9A-ABEF-4693-9135-8AFD7C62F40E}" destId="{16E68A58-FD27-4CBD-8A04-153010C26D53}" srcOrd="1" destOrd="0" presId="urn:microsoft.com/office/officeart/2008/layout/VerticalCurvedList"/>
    <dgm:cxn modelId="{F18E928E-5AC0-4349-9758-D5891A6B6C6A}" type="presParOf" srcId="{5D258C9A-ABEF-4693-9135-8AFD7C62F40E}" destId="{6FCC8A9D-2655-4639-8AE9-A4E4A7329D7D}" srcOrd="2" destOrd="0" presId="urn:microsoft.com/office/officeart/2008/layout/VerticalCurvedList"/>
    <dgm:cxn modelId="{F00860CC-D561-43C3-BED1-D84D634114E0}" type="presParOf" srcId="{6FCC8A9D-2655-4639-8AE9-A4E4A7329D7D}" destId="{2DD5ED05-8E0E-4821-8C49-49AA831CEC1F}" srcOrd="0" destOrd="0" presId="urn:microsoft.com/office/officeart/2008/layout/VerticalCurvedList"/>
    <dgm:cxn modelId="{AB26F58A-3178-4FE3-8F3C-72D2E5587291}" type="presParOf" srcId="{5D258C9A-ABEF-4693-9135-8AFD7C62F40E}" destId="{A9C59BC1-686D-403C-A4B8-EB339499A3E6}" srcOrd="3" destOrd="0" presId="urn:microsoft.com/office/officeart/2008/layout/VerticalCurvedList"/>
    <dgm:cxn modelId="{3F894329-ED4F-4239-B9FA-B8A64947DC52}" type="presParOf" srcId="{5D258C9A-ABEF-4693-9135-8AFD7C62F40E}" destId="{1EC3FC3D-3FAD-4B52-A876-7CD68E47356B}" srcOrd="4" destOrd="0" presId="urn:microsoft.com/office/officeart/2008/layout/VerticalCurvedList"/>
    <dgm:cxn modelId="{B3A0CBFE-AF52-4071-BAF0-F652395931DB}" type="presParOf" srcId="{1EC3FC3D-3FAD-4B52-A876-7CD68E47356B}" destId="{2B23FF1E-46C7-47DA-98F8-E1C15C3A61A8}" srcOrd="0" destOrd="0" presId="urn:microsoft.com/office/officeart/2008/layout/VerticalCurvedList"/>
    <dgm:cxn modelId="{257273C5-0B47-4CEC-8BC9-E88F311A3793}" type="presParOf" srcId="{5D258C9A-ABEF-4693-9135-8AFD7C62F40E}" destId="{07E456F7-4C12-49D5-B27D-C99049FB9EAA}" srcOrd="5" destOrd="0" presId="urn:microsoft.com/office/officeart/2008/layout/VerticalCurvedList"/>
    <dgm:cxn modelId="{614D418C-9AF9-41C1-9E1E-0B4F0EF2C37D}" type="presParOf" srcId="{5D258C9A-ABEF-4693-9135-8AFD7C62F40E}" destId="{098FFEA5-18C1-41EA-B5C3-4881655036E1}" srcOrd="6" destOrd="0" presId="urn:microsoft.com/office/officeart/2008/layout/VerticalCurvedList"/>
    <dgm:cxn modelId="{2D93BEED-864C-44BE-8690-87F3B933BAE1}" type="presParOf" srcId="{098FFEA5-18C1-41EA-B5C3-4881655036E1}" destId="{DDE96552-A161-4B71-9C61-66957E90A118}" srcOrd="0" destOrd="0" presId="urn:microsoft.com/office/officeart/2008/layout/VerticalCurvedList"/>
    <dgm:cxn modelId="{59169155-DC93-41FD-B0AB-66CB68760C53}" type="presParOf" srcId="{5D258C9A-ABEF-4693-9135-8AFD7C62F40E}" destId="{B171C104-9ADF-4D50-9307-12D3CE2EE286}" srcOrd="7" destOrd="0" presId="urn:microsoft.com/office/officeart/2008/layout/VerticalCurvedList"/>
    <dgm:cxn modelId="{12875297-D906-4622-A232-0C1C235C02FF}" type="presParOf" srcId="{5D258C9A-ABEF-4693-9135-8AFD7C62F40E}" destId="{3D6347F6-E66D-4879-B28C-F9865C0ECA73}" srcOrd="8" destOrd="0" presId="urn:microsoft.com/office/officeart/2008/layout/VerticalCurvedList"/>
    <dgm:cxn modelId="{142FC935-9E40-464C-905E-DA9E34AA33E4}" type="presParOf" srcId="{3D6347F6-E66D-4879-B28C-F9865C0ECA73}" destId="{5CF5A23D-D09A-4747-BA0E-36FBBCAAB754}" srcOrd="0" destOrd="0" presId="urn:microsoft.com/office/officeart/2008/layout/VerticalCurvedList"/>
    <dgm:cxn modelId="{9256503F-FA54-4B39-A989-9F95EA49C648}" type="presParOf" srcId="{5D258C9A-ABEF-4693-9135-8AFD7C62F40E}" destId="{F3ECCECA-B71B-45FC-BA1F-97AB53C0DDD9}" srcOrd="9" destOrd="0" presId="urn:microsoft.com/office/officeart/2008/layout/VerticalCurvedList"/>
    <dgm:cxn modelId="{4C00B38F-0E15-42A2-934A-42078021B590}" type="presParOf" srcId="{5D258C9A-ABEF-4693-9135-8AFD7C62F40E}" destId="{8E65208B-120C-429D-BEFC-11EB9513D947}" srcOrd="10" destOrd="0" presId="urn:microsoft.com/office/officeart/2008/layout/VerticalCurvedList"/>
    <dgm:cxn modelId="{9F18A0F2-9A8C-4CAD-B0C9-359BAA082740}" type="presParOf" srcId="{8E65208B-120C-429D-BEFC-11EB9513D947}" destId="{3CF5540D-4D68-4D2B-8D16-02CA1A7215A2}" srcOrd="0" destOrd="0" presId="urn:microsoft.com/office/officeart/2008/layout/VerticalCurvedList"/>
    <dgm:cxn modelId="{EDB91782-04BF-45E1-A7B9-34049B7E3231}" type="presParOf" srcId="{5D258C9A-ABEF-4693-9135-8AFD7C62F40E}" destId="{ABCEBFF1-E901-4768-B98B-95A5939CE5F5}" srcOrd="11" destOrd="0" presId="urn:microsoft.com/office/officeart/2008/layout/VerticalCurvedList"/>
    <dgm:cxn modelId="{1C048175-1097-4B5D-990A-A7A18BFC68A2}" type="presParOf" srcId="{5D258C9A-ABEF-4693-9135-8AFD7C62F40E}" destId="{01D61CA2-F100-4BFD-B914-6ED00000C886}" srcOrd="12" destOrd="0" presId="urn:microsoft.com/office/officeart/2008/layout/VerticalCurvedList"/>
    <dgm:cxn modelId="{F39ECE88-F70D-4EBF-9776-81395A686BAE}" type="presParOf" srcId="{01D61CA2-F100-4BFD-B914-6ED00000C886}" destId="{7AA39DB9-9E85-4923-A7D8-E184CA468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6003AD-6052-42C4-8B76-B1B14F00CF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667323-A2A5-469B-834E-8017612A6253}">
      <dgm:prSet phldrT="[Tekst]"/>
      <dgm:spPr/>
      <dgm:t>
        <a:bodyPr/>
        <a:lstStyle/>
        <a:p>
          <a:r>
            <a:rPr lang="pl-PL" dirty="0" smtClean="0"/>
            <a:t>Przychody: 10 mln PLN rocznie</a:t>
          </a:r>
          <a:endParaRPr lang="pl-PL" dirty="0"/>
        </a:p>
      </dgm:t>
    </dgm:pt>
    <dgm:pt modelId="{8CF0C6D4-BDA7-4E86-9FD5-8D98B0D8C9B6}" type="parTrans" cxnId="{16656E8F-B6E4-43FE-B9B2-2A141CE8B3CF}">
      <dgm:prSet/>
      <dgm:spPr/>
      <dgm:t>
        <a:bodyPr/>
        <a:lstStyle/>
        <a:p>
          <a:endParaRPr lang="pl-PL"/>
        </a:p>
      </dgm:t>
    </dgm:pt>
    <dgm:pt modelId="{8D97EE08-7B2C-4F15-B83F-5BB9745FF1DA}" type="sibTrans" cxnId="{16656E8F-B6E4-43FE-B9B2-2A141CE8B3CF}">
      <dgm:prSet/>
      <dgm:spPr/>
      <dgm:t>
        <a:bodyPr/>
        <a:lstStyle/>
        <a:p>
          <a:endParaRPr lang="pl-PL"/>
        </a:p>
      </dgm:t>
    </dgm:pt>
    <dgm:pt modelId="{CDD7DB97-246E-4284-ACAB-27D4000F9FEC}">
      <dgm:prSet phldrT="[Tekst]"/>
      <dgm:spPr/>
      <dgm:t>
        <a:bodyPr/>
        <a:lstStyle/>
        <a:p>
          <a:r>
            <a:rPr lang="pl-PL" dirty="0" smtClean="0"/>
            <a:t>Wydatki z podatkami: 7 mln PLN rocznie</a:t>
          </a:r>
          <a:endParaRPr lang="pl-PL" dirty="0"/>
        </a:p>
      </dgm:t>
    </dgm:pt>
    <dgm:pt modelId="{D23002E4-78CB-4783-BE26-199BD6699FFF}" type="parTrans" cxnId="{76722631-EF3D-425B-A315-D297ABEEA6DC}">
      <dgm:prSet/>
      <dgm:spPr/>
      <dgm:t>
        <a:bodyPr/>
        <a:lstStyle/>
        <a:p>
          <a:endParaRPr lang="pl-PL"/>
        </a:p>
      </dgm:t>
    </dgm:pt>
    <dgm:pt modelId="{1600CDC3-67FE-424D-80DF-2A1F710D8BC6}" type="sibTrans" cxnId="{76722631-EF3D-425B-A315-D297ABEEA6DC}">
      <dgm:prSet/>
      <dgm:spPr/>
      <dgm:t>
        <a:bodyPr/>
        <a:lstStyle/>
        <a:p>
          <a:endParaRPr lang="pl-PL"/>
        </a:p>
      </dgm:t>
    </dgm:pt>
    <dgm:pt modelId="{52BB9E89-43AB-4042-8EFD-8880166377CD}">
      <dgm:prSet phldrT="[Tekst]"/>
      <dgm:spPr/>
      <dgm:t>
        <a:bodyPr/>
        <a:lstStyle/>
        <a:p>
          <a:r>
            <a:rPr lang="pl-PL" dirty="0" smtClean="0"/>
            <a:t>Wartość likwidacyjna po 6 latach: 1 mln PLN</a:t>
          </a:r>
          <a:endParaRPr lang="pl-PL" dirty="0"/>
        </a:p>
      </dgm:t>
    </dgm:pt>
    <dgm:pt modelId="{B87346C2-32F6-411B-B07F-F61C54506124}" type="parTrans" cxnId="{A576129B-A425-46AF-8610-B37AAB922C0A}">
      <dgm:prSet/>
      <dgm:spPr/>
      <dgm:t>
        <a:bodyPr/>
        <a:lstStyle/>
        <a:p>
          <a:endParaRPr lang="pl-PL"/>
        </a:p>
      </dgm:t>
    </dgm:pt>
    <dgm:pt modelId="{63A704F8-9DDF-485E-9974-4815558CDC0B}" type="sibTrans" cxnId="{A576129B-A425-46AF-8610-B37AAB922C0A}">
      <dgm:prSet/>
      <dgm:spPr/>
      <dgm:t>
        <a:bodyPr/>
        <a:lstStyle/>
        <a:p>
          <a:endParaRPr lang="pl-PL"/>
        </a:p>
      </dgm:t>
    </dgm:pt>
    <dgm:pt modelId="{3022D8E4-6409-44F3-9C3A-50DC152F76AD}">
      <dgm:prSet phldrT="[Tekst]"/>
      <dgm:spPr/>
      <dgm:t>
        <a:bodyPr/>
        <a:lstStyle/>
        <a:p>
          <a:r>
            <a:rPr lang="pl-PL" dirty="0" smtClean="0"/>
            <a:t>Stopa dyskontowa: 15%</a:t>
          </a:r>
          <a:endParaRPr lang="pl-PL" dirty="0"/>
        </a:p>
      </dgm:t>
    </dgm:pt>
    <dgm:pt modelId="{5D6CE5E1-84EC-4D20-9A76-DB93D8C7C725}" type="parTrans" cxnId="{6CBAB98D-1348-4D28-BC8D-E0E71B948A68}">
      <dgm:prSet/>
      <dgm:spPr/>
      <dgm:t>
        <a:bodyPr/>
        <a:lstStyle/>
        <a:p>
          <a:endParaRPr lang="pl-PL"/>
        </a:p>
      </dgm:t>
    </dgm:pt>
    <dgm:pt modelId="{743ABC17-96BE-47D7-82F4-D5E9DE36776C}" type="sibTrans" cxnId="{6CBAB98D-1348-4D28-BC8D-E0E71B948A68}">
      <dgm:prSet/>
      <dgm:spPr/>
      <dgm:t>
        <a:bodyPr/>
        <a:lstStyle/>
        <a:p>
          <a:endParaRPr lang="pl-PL"/>
        </a:p>
      </dgm:t>
    </dgm:pt>
    <dgm:pt modelId="{BD742F2A-94A4-47F7-BFEA-35493B354EE4}">
      <dgm:prSet phldrT="[Tekst]"/>
      <dgm:spPr/>
      <dgm:t>
        <a:bodyPr/>
        <a:lstStyle/>
        <a:p>
          <a:r>
            <a:rPr lang="pl-PL" dirty="0" smtClean="0"/>
            <a:t>1 000 000 jednostek akcji</a:t>
          </a:r>
          <a:endParaRPr lang="pl-PL" dirty="0"/>
        </a:p>
      </dgm:t>
    </dgm:pt>
    <dgm:pt modelId="{6E79566B-A12E-428C-8563-458F8FD303AC}" type="parTrans" cxnId="{62B660C6-D320-43B5-BC0E-43D9292D8DCA}">
      <dgm:prSet/>
      <dgm:spPr/>
      <dgm:t>
        <a:bodyPr/>
        <a:lstStyle/>
        <a:p>
          <a:endParaRPr lang="pl-PL"/>
        </a:p>
      </dgm:t>
    </dgm:pt>
    <dgm:pt modelId="{5072111C-673F-4B1E-874D-7CD628E98B1E}" type="sibTrans" cxnId="{62B660C6-D320-43B5-BC0E-43D9292D8DCA}">
      <dgm:prSet/>
      <dgm:spPr/>
      <dgm:t>
        <a:bodyPr/>
        <a:lstStyle/>
        <a:p>
          <a:endParaRPr lang="pl-PL"/>
        </a:p>
      </dgm:t>
    </dgm:pt>
    <dgm:pt modelId="{408EDE44-A9A5-43A3-A837-C62ADC5FCED2}">
      <dgm:prSet phldrT="[Tekst]"/>
      <dgm:spPr/>
      <dgm:t>
        <a:bodyPr/>
        <a:lstStyle/>
        <a:p>
          <a:r>
            <a:rPr lang="pl-PL" dirty="0" smtClean="0"/>
            <a:t>Koszt: 15 mln PLN</a:t>
          </a:r>
          <a:endParaRPr lang="pl-PL" dirty="0"/>
        </a:p>
      </dgm:t>
    </dgm:pt>
    <dgm:pt modelId="{0156384A-2C66-4C8F-A5F2-E63EF6667437}" type="parTrans" cxnId="{A9FCFBC7-0126-4059-968F-5C6C8FF4D0FF}">
      <dgm:prSet/>
      <dgm:spPr/>
      <dgm:t>
        <a:bodyPr/>
        <a:lstStyle/>
        <a:p>
          <a:endParaRPr lang="pl-PL"/>
        </a:p>
      </dgm:t>
    </dgm:pt>
    <dgm:pt modelId="{66C72D40-C40E-400F-AEC0-285C3A08A279}" type="sibTrans" cxnId="{A9FCFBC7-0126-4059-968F-5C6C8FF4D0FF}">
      <dgm:prSet/>
      <dgm:spPr/>
      <dgm:t>
        <a:bodyPr/>
        <a:lstStyle/>
        <a:p>
          <a:endParaRPr lang="pl-PL"/>
        </a:p>
      </dgm:t>
    </dgm:pt>
    <dgm:pt modelId="{AE0C956E-2BAA-4483-8C9B-5777014341E0}" type="pres">
      <dgm:prSet presAssocID="{256003AD-6052-42C4-8B76-B1B14F00CF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5D258C9A-ABEF-4693-9135-8AFD7C62F40E}" type="pres">
      <dgm:prSet presAssocID="{256003AD-6052-42C4-8B76-B1B14F00CF82}" presName="Name1" presStyleCnt="0"/>
      <dgm:spPr/>
    </dgm:pt>
    <dgm:pt modelId="{2E50BF61-377D-4531-8945-236746A81740}" type="pres">
      <dgm:prSet presAssocID="{256003AD-6052-42C4-8B76-B1B14F00CF82}" presName="cycle" presStyleCnt="0"/>
      <dgm:spPr/>
    </dgm:pt>
    <dgm:pt modelId="{D9FFA9BE-5115-4D3A-95EB-FE34355D1F14}" type="pres">
      <dgm:prSet presAssocID="{256003AD-6052-42C4-8B76-B1B14F00CF82}" presName="srcNode" presStyleLbl="node1" presStyleIdx="0" presStyleCnt="6"/>
      <dgm:spPr/>
    </dgm:pt>
    <dgm:pt modelId="{8B134EBF-F2BA-4F99-BA5B-A34A847FDF21}" type="pres">
      <dgm:prSet presAssocID="{256003AD-6052-42C4-8B76-B1B14F00CF82}" presName="conn" presStyleLbl="parChTrans1D2" presStyleIdx="0" presStyleCnt="1"/>
      <dgm:spPr/>
      <dgm:t>
        <a:bodyPr/>
        <a:lstStyle/>
        <a:p>
          <a:endParaRPr lang="pl-PL"/>
        </a:p>
      </dgm:t>
    </dgm:pt>
    <dgm:pt modelId="{E8B5C5D9-A389-4331-AB9E-5CF7BFBBC07E}" type="pres">
      <dgm:prSet presAssocID="{256003AD-6052-42C4-8B76-B1B14F00CF82}" presName="extraNode" presStyleLbl="node1" presStyleIdx="0" presStyleCnt="6"/>
      <dgm:spPr/>
    </dgm:pt>
    <dgm:pt modelId="{45B0DDA3-ADBF-429B-830A-B0B72821110E}" type="pres">
      <dgm:prSet presAssocID="{256003AD-6052-42C4-8B76-B1B14F00CF82}" presName="dstNode" presStyleLbl="node1" presStyleIdx="0" presStyleCnt="6"/>
      <dgm:spPr/>
    </dgm:pt>
    <dgm:pt modelId="{16E68A58-FD27-4CBD-8A04-153010C26D53}" type="pres">
      <dgm:prSet presAssocID="{1C667323-A2A5-469B-834E-8017612A625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C8A9D-2655-4639-8AE9-A4E4A7329D7D}" type="pres">
      <dgm:prSet presAssocID="{1C667323-A2A5-469B-834E-8017612A6253}" presName="accent_1" presStyleCnt="0"/>
      <dgm:spPr/>
    </dgm:pt>
    <dgm:pt modelId="{2DD5ED05-8E0E-4821-8C49-49AA831CEC1F}" type="pres">
      <dgm:prSet presAssocID="{1C667323-A2A5-469B-834E-8017612A6253}" presName="accentRepeatNode" presStyleLbl="solidFgAcc1" presStyleIdx="0" presStyleCnt="6"/>
      <dgm:spPr/>
    </dgm:pt>
    <dgm:pt modelId="{A9C59BC1-686D-403C-A4B8-EB339499A3E6}" type="pres">
      <dgm:prSet presAssocID="{408EDE44-A9A5-43A3-A837-C62ADC5FCED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C3FC3D-3FAD-4B52-A876-7CD68E47356B}" type="pres">
      <dgm:prSet presAssocID="{408EDE44-A9A5-43A3-A837-C62ADC5FCED2}" presName="accent_2" presStyleCnt="0"/>
      <dgm:spPr/>
    </dgm:pt>
    <dgm:pt modelId="{2B23FF1E-46C7-47DA-98F8-E1C15C3A61A8}" type="pres">
      <dgm:prSet presAssocID="{408EDE44-A9A5-43A3-A837-C62ADC5FCED2}" presName="accentRepeatNode" presStyleLbl="solidFgAcc1" presStyleIdx="1" presStyleCnt="6"/>
      <dgm:spPr/>
    </dgm:pt>
    <dgm:pt modelId="{07E456F7-4C12-49D5-B27D-C99049FB9EAA}" type="pres">
      <dgm:prSet presAssocID="{CDD7DB97-246E-4284-ACAB-27D4000F9FE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8FFEA5-18C1-41EA-B5C3-4881655036E1}" type="pres">
      <dgm:prSet presAssocID="{CDD7DB97-246E-4284-ACAB-27D4000F9FEC}" presName="accent_3" presStyleCnt="0"/>
      <dgm:spPr/>
    </dgm:pt>
    <dgm:pt modelId="{DDE96552-A161-4B71-9C61-66957E90A118}" type="pres">
      <dgm:prSet presAssocID="{CDD7DB97-246E-4284-ACAB-27D4000F9FEC}" presName="accentRepeatNode" presStyleLbl="solidFgAcc1" presStyleIdx="2" presStyleCnt="6"/>
      <dgm:spPr/>
    </dgm:pt>
    <dgm:pt modelId="{B171C104-9ADF-4D50-9307-12D3CE2EE286}" type="pres">
      <dgm:prSet presAssocID="{52BB9E89-43AB-4042-8EFD-8880166377C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6347F6-E66D-4879-B28C-F9865C0ECA73}" type="pres">
      <dgm:prSet presAssocID="{52BB9E89-43AB-4042-8EFD-8880166377CD}" presName="accent_4" presStyleCnt="0"/>
      <dgm:spPr/>
    </dgm:pt>
    <dgm:pt modelId="{5CF5A23D-D09A-4747-BA0E-36FBBCAAB754}" type="pres">
      <dgm:prSet presAssocID="{52BB9E89-43AB-4042-8EFD-8880166377CD}" presName="accentRepeatNode" presStyleLbl="solidFgAcc1" presStyleIdx="3" presStyleCnt="6"/>
      <dgm:spPr/>
    </dgm:pt>
    <dgm:pt modelId="{F3ECCECA-B71B-45FC-BA1F-97AB53C0DDD9}" type="pres">
      <dgm:prSet presAssocID="{3022D8E4-6409-44F3-9C3A-50DC152F76A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65208B-120C-429D-BEFC-11EB9513D947}" type="pres">
      <dgm:prSet presAssocID="{3022D8E4-6409-44F3-9C3A-50DC152F76AD}" presName="accent_5" presStyleCnt="0"/>
      <dgm:spPr/>
    </dgm:pt>
    <dgm:pt modelId="{3CF5540D-4D68-4D2B-8D16-02CA1A7215A2}" type="pres">
      <dgm:prSet presAssocID="{3022D8E4-6409-44F3-9C3A-50DC152F76AD}" presName="accentRepeatNode" presStyleLbl="solidFgAcc1" presStyleIdx="4" presStyleCnt="6"/>
      <dgm:spPr/>
    </dgm:pt>
    <dgm:pt modelId="{ABCEBFF1-E901-4768-B98B-95A5939CE5F5}" type="pres">
      <dgm:prSet presAssocID="{BD742F2A-94A4-47F7-BFEA-35493B354E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D61CA2-F100-4BFD-B914-6ED00000C886}" type="pres">
      <dgm:prSet presAssocID="{BD742F2A-94A4-47F7-BFEA-35493B354EE4}" presName="accent_6" presStyleCnt="0"/>
      <dgm:spPr/>
    </dgm:pt>
    <dgm:pt modelId="{7AA39DB9-9E85-4923-A7D8-E184CA468775}" type="pres">
      <dgm:prSet presAssocID="{BD742F2A-94A4-47F7-BFEA-35493B354EE4}" presName="accentRepeatNode" presStyleLbl="solidFgAcc1" presStyleIdx="5" presStyleCnt="6"/>
      <dgm:spPr/>
    </dgm:pt>
  </dgm:ptLst>
  <dgm:cxnLst>
    <dgm:cxn modelId="{79B65D10-878A-4088-BB37-8EF692833AFB}" type="presOf" srcId="{CDD7DB97-246E-4284-ACAB-27D4000F9FEC}" destId="{07E456F7-4C12-49D5-B27D-C99049FB9EAA}" srcOrd="0" destOrd="0" presId="urn:microsoft.com/office/officeart/2008/layout/VerticalCurvedList"/>
    <dgm:cxn modelId="{6CBAB98D-1348-4D28-BC8D-E0E71B948A68}" srcId="{256003AD-6052-42C4-8B76-B1B14F00CF82}" destId="{3022D8E4-6409-44F3-9C3A-50DC152F76AD}" srcOrd="4" destOrd="0" parTransId="{5D6CE5E1-84EC-4D20-9A76-DB93D8C7C725}" sibTransId="{743ABC17-96BE-47D7-82F4-D5E9DE36776C}"/>
    <dgm:cxn modelId="{764F4CB1-1A11-47E5-965E-13398F76A211}" type="presOf" srcId="{1C667323-A2A5-469B-834E-8017612A6253}" destId="{16E68A58-FD27-4CBD-8A04-153010C26D53}" srcOrd="0" destOrd="0" presId="urn:microsoft.com/office/officeart/2008/layout/VerticalCurvedList"/>
    <dgm:cxn modelId="{B6B8FB82-F999-41DB-8E20-1FC6B243D8CE}" type="presOf" srcId="{8D97EE08-7B2C-4F15-B83F-5BB9745FF1DA}" destId="{8B134EBF-F2BA-4F99-BA5B-A34A847FDF21}" srcOrd="0" destOrd="0" presId="urn:microsoft.com/office/officeart/2008/layout/VerticalCurvedList"/>
    <dgm:cxn modelId="{646C1AEE-6CFA-40C8-9B03-A5AB92A7647D}" type="presOf" srcId="{BD742F2A-94A4-47F7-BFEA-35493B354EE4}" destId="{ABCEBFF1-E901-4768-B98B-95A5939CE5F5}" srcOrd="0" destOrd="0" presId="urn:microsoft.com/office/officeart/2008/layout/VerticalCurvedList"/>
    <dgm:cxn modelId="{2A93D588-D33F-406B-A2A1-0335ECC1D712}" type="presOf" srcId="{256003AD-6052-42C4-8B76-B1B14F00CF82}" destId="{AE0C956E-2BAA-4483-8C9B-5777014341E0}" srcOrd="0" destOrd="0" presId="urn:microsoft.com/office/officeart/2008/layout/VerticalCurvedList"/>
    <dgm:cxn modelId="{A9FCFBC7-0126-4059-968F-5C6C8FF4D0FF}" srcId="{256003AD-6052-42C4-8B76-B1B14F00CF82}" destId="{408EDE44-A9A5-43A3-A837-C62ADC5FCED2}" srcOrd="1" destOrd="0" parTransId="{0156384A-2C66-4C8F-A5F2-E63EF6667437}" sibTransId="{66C72D40-C40E-400F-AEC0-285C3A08A279}"/>
    <dgm:cxn modelId="{6AC2906D-FA03-431D-B64C-795BF7D2649D}" type="presOf" srcId="{52BB9E89-43AB-4042-8EFD-8880166377CD}" destId="{B171C104-9ADF-4D50-9307-12D3CE2EE286}" srcOrd="0" destOrd="0" presId="urn:microsoft.com/office/officeart/2008/layout/VerticalCurvedList"/>
    <dgm:cxn modelId="{48F861B1-1DA4-40B2-9D7E-125C3E364442}" type="presOf" srcId="{408EDE44-A9A5-43A3-A837-C62ADC5FCED2}" destId="{A9C59BC1-686D-403C-A4B8-EB339499A3E6}" srcOrd="0" destOrd="0" presId="urn:microsoft.com/office/officeart/2008/layout/VerticalCurvedList"/>
    <dgm:cxn modelId="{62B660C6-D320-43B5-BC0E-43D9292D8DCA}" srcId="{256003AD-6052-42C4-8B76-B1B14F00CF82}" destId="{BD742F2A-94A4-47F7-BFEA-35493B354EE4}" srcOrd="5" destOrd="0" parTransId="{6E79566B-A12E-428C-8563-458F8FD303AC}" sibTransId="{5072111C-673F-4B1E-874D-7CD628E98B1E}"/>
    <dgm:cxn modelId="{681D7412-3C21-4472-A3E4-0C24CEB6CB64}" type="presOf" srcId="{3022D8E4-6409-44F3-9C3A-50DC152F76AD}" destId="{F3ECCECA-B71B-45FC-BA1F-97AB53C0DDD9}" srcOrd="0" destOrd="0" presId="urn:microsoft.com/office/officeart/2008/layout/VerticalCurvedList"/>
    <dgm:cxn modelId="{A576129B-A425-46AF-8610-B37AAB922C0A}" srcId="{256003AD-6052-42C4-8B76-B1B14F00CF82}" destId="{52BB9E89-43AB-4042-8EFD-8880166377CD}" srcOrd="3" destOrd="0" parTransId="{B87346C2-32F6-411B-B07F-F61C54506124}" sibTransId="{63A704F8-9DDF-485E-9974-4815558CDC0B}"/>
    <dgm:cxn modelId="{16656E8F-B6E4-43FE-B9B2-2A141CE8B3CF}" srcId="{256003AD-6052-42C4-8B76-B1B14F00CF82}" destId="{1C667323-A2A5-469B-834E-8017612A6253}" srcOrd="0" destOrd="0" parTransId="{8CF0C6D4-BDA7-4E86-9FD5-8D98B0D8C9B6}" sibTransId="{8D97EE08-7B2C-4F15-B83F-5BB9745FF1DA}"/>
    <dgm:cxn modelId="{76722631-EF3D-425B-A315-D297ABEEA6DC}" srcId="{256003AD-6052-42C4-8B76-B1B14F00CF82}" destId="{CDD7DB97-246E-4284-ACAB-27D4000F9FEC}" srcOrd="2" destOrd="0" parTransId="{D23002E4-78CB-4783-BE26-199BD6699FFF}" sibTransId="{1600CDC3-67FE-424D-80DF-2A1F710D8BC6}"/>
    <dgm:cxn modelId="{4F51EA3C-E3FF-4891-990C-08DF1D82DA13}" type="presParOf" srcId="{AE0C956E-2BAA-4483-8C9B-5777014341E0}" destId="{5D258C9A-ABEF-4693-9135-8AFD7C62F40E}" srcOrd="0" destOrd="0" presId="urn:microsoft.com/office/officeart/2008/layout/VerticalCurvedList"/>
    <dgm:cxn modelId="{60A0D5D4-B510-439C-AC0A-8A2DE6898690}" type="presParOf" srcId="{5D258C9A-ABEF-4693-9135-8AFD7C62F40E}" destId="{2E50BF61-377D-4531-8945-236746A81740}" srcOrd="0" destOrd="0" presId="urn:microsoft.com/office/officeart/2008/layout/VerticalCurvedList"/>
    <dgm:cxn modelId="{D985165E-E8CA-4614-9892-CC659AD4808C}" type="presParOf" srcId="{2E50BF61-377D-4531-8945-236746A81740}" destId="{D9FFA9BE-5115-4D3A-95EB-FE34355D1F14}" srcOrd="0" destOrd="0" presId="urn:microsoft.com/office/officeart/2008/layout/VerticalCurvedList"/>
    <dgm:cxn modelId="{EAFB6CBE-931A-42E2-8AF8-CC50AEBA8679}" type="presParOf" srcId="{2E50BF61-377D-4531-8945-236746A81740}" destId="{8B134EBF-F2BA-4F99-BA5B-A34A847FDF21}" srcOrd="1" destOrd="0" presId="urn:microsoft.com/office/officeart/2008/layout/VerticalCurvedList"/>
    <dgm:cxn modelId="{56711BD1-55AF-4A63-A022-421D2C31CEEF}" type="presParOf" srcId="{2E50BF61-377D-4531-8945-236746A81740}" destId="{E8B5C5D9-A389-4331-AB9E-5CF7BFBBC07E}" srcOrd="2" destOrd="0" presId="urn:microsoft.com/office/officeart/2008/layout/VerticalCurvedList"/>
    <dgm:cxn modelId="{CF329564-B71D-4892-8570-1C6098FC61D9}" type="presParOf" srcId="{2E50BF61-377D-4531-8945-236746A81740}" destId="{45B0DDA3-ADBF-429B-830A-B0B72821110E}" srcOrd="3" destOrd="0" presId="urn:microsoft.com/office/officeart/2008/layout/VerticalCurvedList"/>
    <dgm:cxn modelId="{5C251F7A-F405-4A89-99B8-C492B84554A6}" type="presParOf" srcId="{5D258C9A-ABEF-4693-9135-8AFD7C62F40E}" destId="{16E68A58-FD27-4CBD-8A04-153010C26D53}" srcOrd="1" destOrd="0" presId="urn:microsoft.com/office/officeart/2008/layout/VerticalCurvedList"/>
    <dgm:cxn modelId="{F18E928E-5AC0-4349-9758-D5891A6B6C6A}" type="presParOf" srcId="{5D258C9A-ABEF-4693-9135-8AFD7C62F40E}" destId="{6FCC8A9D-2655-4639-8AE9-A4E4A7329D7D}" srcOrd="2" destOrd="0" presId="urn:microsoft.com/office/officeart/2008/layout/VerticalCurvedList"/>
    <dgm:cxn modelId="{F00860CC-D561-43C3-BED1-D84D634114E0}" type="presParOf" srcId="{6FCC8A9D-2655-4639-8AE9-A4E4A7329D7D}" destId="{2DD5ED05-8E0E-4821-8C49-49AA831CEC1F}" srcOrd="0" destOrd="0" presId="urn:microsoft.com/office/officeart/2008/layout/VerticalCurvedList"/>
    <dgm:cxn modelId="{AB26F58A-3178-4FE3-8F3C-72D2E5587291}" type="presParOf" srcId="{5D258C9A-ABEF-4693-9135-8AFD7C62F40E}" destId="{A9C59BC1-686D-403C-A4B8-EB339499A3E6}" srcOrd="3" destOrd="0" presId="urn:microsoft.com/office/officeart/2008/layout/VerticalCurvedList"/>
    <dgm:cxn modelId="{3F894329-ED4F-4239-B9FA-B8A64947DC52}" type="presParOf" srcId="{5D258C9A-ABEF-4693-9135-8AFD7C62F40E}" destId="{1EC3FC3D-3FAD-4B52-A876-7CD68E47356B}" srcOrd="4" destOrd="0" presId="urn:microsoft.com/office/officeart/2008/layout/VerticalCurvedList"/>
    <dgm:cxn modelId="{B3A0CBFE-AF52-4071-BAF0-F652395931DB}" type="presParOf" srcId="{1EC3FC3D-3FAD-4B52-A876-7CD68E47356B}" destId="{2B23FF1E-46C7-47DA-98F8-E1C15C3A61A8}" srcOrd="0" destOrd="0" presId="urn:microsoft.com/office/officeart/2008/layout/VerticalCurvedList"/>
    <dgm:cxn modelId="{257273C5-0B47-4CEC-8BC9-E88F311A3793}" type="presParOf" srcId="{5D258C9A-ABEF-4693-9135-8AFD7C62F40E}" destId="{07E456F7-4C12-49D5-B27D-C99049FB9EAA}" srcOrd="5" destOrd="0" presId="urn:microsoft.com/office/officeart/2008/layout/VerticalCurvedList"/>
    <dgm:cxn modelId="{614D418C-9AF9-41C1-9E1E-0B4F0EF2C37D}" type="presParOf" srcId="{5D258C9A-ABEF-4693-9135-8AFD7C62F40E}" destId="{098FFEA5-18C1-41EA-B5C3-4881655036E1}" srcOrd="6" destOrd="0" presId="urn:microsoft.com/office/officeart/2008/layout/VerticalCurvedList"/>
    <dgm:cxn modelId="{2D93BEED-864C-44BE-8690-87F3B933BAE1}" type="presParOf" srcId="{098FFEA5-18C1-41EA-B5C3-4881655036E1}" destId="{DDE96552-A161-4B71-9C61-66957E90A118}" srcOrd="0" destOrd="0" presId="urn:microsoft.com/office/officeart/2008/layout/VerticalCurvedList"/>
    <dgm:cxn modelId="{59169155-DC93-41FD-B0AB-66CB68760C53}" type="presParOf" srcId="{5D258C9A-ABEF-4693-9135-8AFD7C62F40E}" destId="{B171C104-9ADF-4D50-9307-12D3CE2EE286}" srcOrd="7" destOrd="0" presId="urn:microsoft.com/office/officeart/2008/layout/VerticalCurvedList"/>
    <dgm:cxn modelId="{12875297-D906-4622-A232-0C1C235C02FF}" type="presParOf" srcId="{5D258C9A-ABEF-4693-9135-8AFD7C62F40E}" destId="{3D6347F6-E66D-4879-B28C-F9865C0ECA73}" srcOrd="8" destOrd="0" presId="urn:microsoft.com/office/officeart/2008/layout/VerticalCurvedList"/>
    <dgm:cxn modelId="{142FC935-9E40-464C-905E-DA9E34AA33E4}" type="presParOf" srcId="{3D6347F6-E66D-4879-B28C-F9865C0ECA73}" destId="{5CF5A23D-D09A-4747-BA0E-36FBBCAAB754}" srcOrd="0" destOrd="0" presId="urn:microsoft.com/office/officeart/2008/layout/VerticalCurvedList"/>
    <dgm:cxn modelId="{9256503F-FA54-4B39-A989-9F95EA49C648}" type="presParOf" srcId="{5D258C9A-ABEF-4693-9135-8AFD7C62F40E}" destId="{F3ECCECA-B71B-45FC-BA1F-97AB53C0DDD9}" srcOrd="9" destOrd="0" presId="urn:microsoft.com/office/officeart/2008/layout/VerticalCurvedList"/>
    <dgm:cxn modelId="{4C00B38F-0E15-42A2-934A-42078021B590}" type="presParOf" srcId="{5D258C9A-ABEF-4693-9135-8AFD7C62F40E}" destId="{8E65208B-120C-429D-BEFC-11EB9513D947}" srcOrd="10" destOrd="0" presId="urn:microsoft.com/office/officeart/2008/layout/VerticalCurvedList"/>
    <dgm:cxn modelId="{9F18A0F2-9A8C-4CAD-B0C9-359BAA082740}" type="presParOf" srcId="{8E65208B-120C-429D-BEFC-11EB9513D947}" destId="{3CF5540D-4D68-4D2B-8D16-02CA1A7215A2}" srcOrd="0" destOrd="0" presId="urn:microsoft.com/office/officeart/2008/layout/VerticalCurvedList"/>
    <dgm:cxn modelId="{EDB91782-04BF-45E1-A7B9-34049B7E3231}" type="presParOf" srcId="{5D258C9A-ABEF-4693-9135-8AFD7C62F40E}" destId="{ABCEBFF1-E901-4768-B98B-95A5939CE5F5}" srcOrd="11" destOrd="0" presId="urn:microsoft.com/office/officeart/2008/layout/VerticalCurvedList"/>
    <dgm:cxn modelId="{1C048175-1097-4B5D-990A-A7A18BFC68A2}" type="presParOf" srcId="{5D258C9A-ABEF-4693-9135-8AFD7C62F40E}" destId="{01D61CA2-F100-4BFD-B914-6ED00000C886}" srcOrd="12" destOrd="0" presId="urn:microsoft.com/office/officeart/2008/layout/VerticalCurvedList"/>
    <dgm:cxn modelId="{F39ECE88-F70D-4EBF-9776-81395A686BAE}" type="presParOf" srcId="{01D61CA2-F100-4BFD-B914-6ED00000C886}" destId="{7AA39DB9-9E85-4923-A7D8-E184CA468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6003AD-6052-42C4-8B76-B1B14F00CF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667323-A2A5-469B-834E-8017612A6253}">
      <dgm:prSet phldrT="[Tekst]"/>
      <dgm:spPr/>
      <dgm:t>
        <a:bodyPr/>
        <a:lstStyle/>
        <a:p>
          <a:r>
            <a:rPr lang="pl-PL" dirty="0" smtClean="0"/>
            <a:t>Przychody: 10 mln PLN rocznie</a:t>
          </a:r>
          <a:endParaRPr lang="pl-PL" dirty="0"/>
        </a:p>
      </dgm:t>
    </dgm:pt>
    <dgm:pt modelId="{8CF0C6D4-BDA7-4E86-9FD5-8D98B0D8C9B6}" type="parTrans" cxnId="{16656E8F-B6E4-43FE-B9B2-2A141CE8B3CF}">
      <dgm:prSet/>
      <dgm:spPr/>
      <dgm:t>
        <a:bodyPr/>
        <a:lstStyle/>
        <a:p>
          <a:endParaRPr lang="pl-PL"/>
        </a:p>
      </dgm:t>
    </dgm:pt>
    <dgm:pt modelId="{8D97EE08-7B2C-4F15-B83F-5BB9745FF1DA}" type="sibTrans" cxnId="{16656E8F-B6E4-43FE-B9B2-2A141CE8B3CF}">
      <dgm:prSet/>
      <dgm:spPr/>
      <dgm:t>
        <a:bodyPr/>
        <a:lstStyle/>
        <a:p>
          <a:endParaRPr lang="pl-PL"/>
        </a:p>
      </dgm:t>
    </dgm:pt>
    <dgm:pt modelId="{CDD7DB97-246E-4284-ACAB-27D4000F9FEC}">
      <dgm:prSet phldrT="[Tekst]"/>
      <dgm:spPr/>
      <dgm:t>
        <a:bodyPr/>
        <a:lstStyle/>
        <a:p>
          <a:r>
            <a:rPr lang="pl-PL" dirty="0" smtClean="0"/>
            <a:t>Wydatki z podatkami: 7 mln PLN rocznie</a:t>
          </a:r>
          <a:endParaRPr lang="pl-PL" dirty="0"/>
        </a:p>
      </dgm:t>
    </dgm:pt>
    <dgm:pt modelId="{D23002E4-78CB-4783-BE26-199BD6699FFF}" type="parTrans" cxnId="{76722631-EF3D-425B-A315-D297ABEEA6DC}">
      <dgm:prSet/>
      <dgm:spPr/>
      <dgm:t>
        <a:bodyPr/>
        <a:lstStyle/>
        <a:p>
          <a:endParaRPr lang="pl-PL"/>
        </a:p>
      </dgm:t>
    </dgm:pt>
    <dgm:pt modelId="{1600CDC3-67FE-424D-80DF-2A1F710D8BC6}" type="sibTrans" cxnId="{76722631-EF3D-425B-A315-D297ABEEA6DC}">
      <dgm:prSet/>
      <dgm:spPr/>
      <dgm:t>
        <a:bodyPr/>
        <a:lstStyle/>
        <a:p>
          <a:endParaRPr lang="pl-PL"/>
        </a:p>
      </dgm:t>
    </dgm:pt>
    <dgm:pt modelId="{52BB9E89-43AB-4042-8EFD-8880166377CD}">
      <dgm:prSet phldrT="[Tekst]"/>
      <dgm:spPr/>
      <dgm:t>
        <a:bodyPr/>
        <a:lstStyle/>
        <a:p>
          <a:r>
            <a:rPr lang="pl-PL" dirty="0" smtClean="0"/>
            <a:t>Wartość likwidacyjna po 6 latach: 1 mln PLN</a:t>
          </a:r>
          <a:endParaRPr lang="pl-PL" dirty="0"/>
        </a:p>
      </dgm:t>
    </dgm:pt>
    <dgm:pt modelId="{B87346C2-32F6-411B-B07F-F61C54506124}" type="parTrans" cxnId="{A576129B-A425-46AF-8610-B37AAB922C0A}">
      <dgm:prSet/>
      <dgm:spPr/>
      <dgm:t>
        <a:bodyPr/>
        <a:lstStyle/>
        <a:p>
          <a:endParaRPr lang="pl-PL"/>
        </a:p>
      </dgm:t>
    </dgm:pt>
    <dgm:pt modelId="{63A704F8-9DDF-485E-9974-4815558CDC0B}" type="sibTrans" cxnId="{A576129B-A425-46AF-8610-B37AAB922C0A}">
      <dgm:prSet/>
      <dgm:spPr/>
      <dgm:t>
        <a:bodyPr/>
        <a:lstStyle/>
        <a:p>
          <a:endParaRPr lang="pl-PL"/>
        </a:p>
      </dgm:t>
    </dgm:pt>
    <dgm:pt modelId="{3022D8E4-6409-44F3-9C3A-50DC152F76AD}">
      <dgm:prSet phldrT="[Tekst]"/>
      <dgm:spPr/>
      <dgm:t>
        <a:bodyPr/>
        <a:lstStyle/>
        <a:p>
          <a:r>
            <a:rPr lang="pl-PL" dirty="0" smtClean="0"/>
            <a:t>Stopa dyskontowa: 15%</a:t>
          </a:r>
          <a:endParaRPr lang="pl-PL" dirty="0"/>
        </a:p>
      </dgm:t>
    </dgm:pt>
    <dgm:pt modelId="{5D6CE5E1-84EC-4D20-9A76-DB93D8C7C725}" type="parTrans" cxnId="{6CBAB98D-1348-4D28-BC8D-E0E71B948A68}">
      <dgm:prSet/>
      <dgm:spPr/>
      <dgm:t>
        <a:bodyPr/>
        <a:lstStyle/>
        <a:p>
          <a:endParaRPr lang="pl-PL"/>
        </a:p>
      </dgm:t>
    </dgm:pt>
    <dgm:pt modelId="{743ABC17-96BE-47D7-82F4-D5E9DE36776C}" type="sibTrans" cxnId="{6CBAB98D-1348-4D28-BC8D-E0E71B948A68}">
      <dgm:prSet/>
      <dgm:spPr/>
      <dgm:t>
        <a:bodyPr/>
        <a:lstStyle/>
        <a:p>
          <a:endParaRPr lang="pl-PL"/>
        </a:p>
      </dgm:t>
    </dgm:pt>
    <dgm:pt modelId="{BD742F2A-94A4-47F7-BFEA-35493B354EE4}">
      <dgm:prSet phldrT="[Tekst]"/>
      <dgm:spPr/>
      <dgm:t>
        <a:bodyPr/>
        <a:lstStyle/>
        <a:p>
          <a:r>
            <a:rPr lang="pl-PL" dirty="0" smtClean="0"/>
            <a:t>1 000 000 jednostek akcji</a:t>
          </a:r>
          <a:endParaRPr lang="pl-PL" dirty="0"/>
        </a:p>
      </dgm:t>
    </dgm:pt>
    <dgm:pt modelId="{6E79566B-A12E-428C-8563-458F8FD303AC}" type="parTrans" cxnId="{62B660C6-D320-43B5-BC0E-43D9292D8DCA}">
      <dgm:prSet/>
      <dgm:spPr/>
      <dgm:t>
        <a:bodyPr/>
        <a:lstStyle/>
        <a:p>
          <a:endParaRPr lang="pl-PL"/>
        </a:p>
      </dgm:t>
    </dgm:pt>
    <dgm:pt modelId="{5072111C-673F-4B1E-874D-7CD628E98B1E}" type="sibTrans" cxnId="{62B660C6-D320-43B5-BC0E-43D9292D8DCA}">
      <dgm:prSet/>
      <dgm:spPr/>
      <dgm:t>
        <a:bodyPr/>
        <a:lstStyle/>
        <a:p>
          <a:endParaRPr lang="pl-PL"/>
        </a:p>
      </dgm:t>
    </dgm:pt>
    <dgm:pt modelId="{408EDE44-A9A5-43A3-A837-C62ADC5FCED2}">
      <dgm:prSet phldrT="[Tekst]"/>
      <dgm:spPr/>
      <dgm:t>
        <a:bodyPr/>
        <a:lstStyle/>
        <a:p>
          <a:r>
            <a:rPr lang="pl-PL" dirty="0" smtClean="0"/>
            <a:t>Koszt: 15 mln PLN</a:t>
          </a:r>
          <a:endParaRPr lang="pl-PL" dirty="0"/>
        </a:p>
      </dgm:t>
    </dgm:pt>
    <dgm:pt modelId="{0156384A-2C66-4C8F-A5F2-E63EF6667437}" type="parTrans" cxnId="{A9FCFBC7-0126-4059-968F-5C6C8FF4D0FF}">
      <dgm:prSet/>
      <dgm:spPr/>
      <dgm:t>
        <a:bodyPr/>
        <a:lstStyle/>
        <a:p>
          <a:endParaRPr lang="pl-PL"/>
        </a:p>
      </dgm:t>
    </dgm:pt>
    <dgm:pt modelId="{66C72D40-C40E-400F-AEC0-285C3A08A279}" type="sibTrans" cxnId="{A9FCFBC7-0126-4059-968F-5C6C8FF4D0FF}">
      <dgm:prSet/>
      <dgm:spPr/>
      <dgm:t>
        <a:bodyPr/>
        <a:lstStyle/>
        <a:p>
          <a:endParaRPr lang="pl-PL"/>
        </a:p>
      </dgm:t>
    </dgm:pt>
    <dgm:pt modelId="{AE0C956E-2BAA-4483-8C9B-5777014341E0}" type="pres">
      <dgm:prSet presAssocID="{256003AD-6052-42C4-8B76-B1B14F00CF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5D258C9A-ABEF-4693-9135-8AFD7C62F40E}" type="pres">
      <dgm:prSet presAssocID="{256003AD-6052-42C4-8B76-B1B14F00CF82}" presName="Name1" presStyleCnt="0"/>
      <dgm:spPr/>
    </dgm:pt>
    <dgm:pt modelId="{2E50BF61-377D-4531-8945-236746A81740}" type="pres">
      <dgm:prSet presAssocID="{256003AD-6052-42C4-8B76-B1B14F00CF82}" presName="cycle" presStyleCnt="0"/>
      <dgm:spPr/>
    </dgm:pt>
    <dgm:pt modelId="{D9FFA9BE-5115-4D3A-95EB-FE34355D1F14}" type="pres">
      <dgm:prSet presAssocID="{256003AD-6052-42C4-8B76-B1B14F00CF82}" presName="srcNode" presStyleLbl="node1" presStyleIdx="0" presStyleCnt="6"/>
      <dgm:spPr/>
    </dgm:pt>
    <dgm:pt modelId="{8B134EBF-F2BA-4F99-BA5B-A34A847FDF21}" type="pres">
      <dgm:prSet presAssocID="{256003AD-6052-42C4-8B76-B1B14F00CF82}" presName="conn" presStyleLbl="parChTrans1D2" presStyleIdx="0" presStyleCnt="1"/>
      <dgm:spPr/>
      <dgm:t>
        <a:bodyPr/>
        <a:lstStyle/>
        <a:p>
          <a:endParaRPr lang="pl-PL"/>
        </a:p>
      </dgm:t>
    </dgm:pt>
    <dgm:pt modelId="{E8B5C5D9-A389-4331-AB9E-5CF7BFBBC07E}" type="pres">
      <dgm:prSet presAssocID="{256003AD-6052-42C4-8B76-B1B14F00CF82}" presName="extraNode" presStyleLbl="node1" presStyleIdx="0" presStyleCnt="6"/>
      <dgm:spPr/>
    </dgm:pt>
    <dgm:pt modelId="{45B0DDA3-ADBF-429B-830A-B0B72821110E}" type="pres">
      <dgm:prSet presAssocID="{256003AD-6052-42C4-8B76-B1B14F00CF82}" presName="dstNode" presStyleLbl="node1" presStyleIdx="0" presStyleCnt="6"/>
      <dgm:spPr/>
    </dgm:pt>
    <dgm:pt modelId="{16E68A58-FD27-4CBD-8A04-153010C26D53}" type="pres">
      <dgm:prSet presAssocID="{1C667323-A2A5-469B-834E-8017612A625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C8A9D-2655-4639-8AE9-A4E4A7329D7D}" type="pres">
      <dgm:prSet presAssocID="{1C667323-A2A5-469B-834E-8017612A6253}" presName="accent_1" presStyleCnt="0"/>
      <dgm:spPr/>
    </dgm:pt>
    <dgm:pt modelId="{2DD5ED05-8E0E-4821-8C49-49AA831CEC1F}" type="pres">
      <dgm:prSet presAssocID="{1C667323-A2A5-469B-834E-8017612A6253}" presName="accentRepeatNode" presStyleLbl="solidFgAcc1" presStyleIdx="0" presStyleCnt="6"/>
      <dgm:spPr/>
    </dgm:pt>
    <dgm:pt modelId="{A9C59BC1-686D-403C-A4B8-EB339499A3E6}" type="pres">
      <dgm:prSet presAssocID="{408EDE44-A9A5-43A3-A837-C62ADC5FCED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C3FC3D-3FAD-4B52-A876-7CD68E47356B}" type="pres">
      <dgm:prSet presAssocID="{408EDE44-A9A5-43A3-A837-C62ADC5FCED2}" presName="accent_2" presStyleCnt="0"/>
      <dgm:spPr/>
    </dgm:pt>
    <dgm:pt modelId="{2B23FF1E-46C7-47DA-98F8-E1C15C3A61A8}" type="pres">
      <dgm:prSet presAssocID="{408EDE44-A9A5-43A3-A837-C62ADC5FCED2}" presName="accentRepeatNode" presStyleLbl="solidFgAcc1" presStyleIdx="1" presStyleCnt="6"/>
      <dgm:spPr/>
    </dgm:pt>
    <dgm:pt modelId="{07E456F7-4C12-49D5-B27D-C99049FB9EAA}" type="pres">
      <dgm:prSet presAssocID="{CDD7DB97-246E-4284-ACAB-27D4000F9FE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8FFEA5-18C1-41EA-B5C3-4881655036E1}" type="pres">
      <dgm:prSet presAssocID="{CDD7DB97-246E-4284-ACAB-27D4000F9FEC}" presName="accent_3" presStyleCnt="0"/>
      <dgm:spPr/>
    </dgm:pt>
    <dgm:pt modelId="{DDE96552-A161-4B71-9C61-66957E90A118}" type="pres">
      <dgm:prSet presAssocID="{CDD7DB97-246E-4284-ACAB-27D4000F9FEC}" presName="accentRepeatNode" presStyleLbl="solidFgAcc1" presStyleIdx="2" presStyleCnt="6"/>
      <dgm:spPr/>
    </dgm:pt>
    <dgm:pt modelId="{B171C104-9ADF-4D50-9307-12D3CE2EE286}" type="pres">
      <dgm:prSet presAssocID="{52BB9E89-43AB-4042-8EFD-8880166377C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6347F6-E66D-4879-B28C-F9865C0ECA73}" type="pres">
      <dgm:prSet presAssocID="{52BB9E89-43AB-4042-8EFD-8880166377CD}" presName="accent_4" presStyleCnt="0"/>
      <dgm:spPr/>
    </dgm:pt>
    <dgm:pt modelId="{5CF5A23D-D09A-4747-BA0E-36FBBCAAB754}" type="pres">
      <dgm:prSet presAssocID="{52BB9E89-43AB-4042-8EFD-8880166377CD}" presName="accentRepeatNode" presStyleLbl="solidFgAcc1" presStyleIdx="3" presStyleCnt="6"/>
      <dgm:spPr/>
    </dgm:pt>
    <dgm:pt modelId="{F3ECCECA-B71B-45FC-BA1F-97AB53C0DDD9}" type="pres">
      <dgm:prSet presAssocID="{3022D8E4-6409-44F3-9C3A-50DC152F76A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65208B-120C-429D-BEFC-11EB9513D947}" type="pres">
      <dgm:prSet presAssocID="{3022D8E4-6409-44F3-9C3A-50DC152F76AD}" presName="accent_5" presStyleCnt="0"/>
      <dgm:spPr/>
    </dgm:pt>
    <dgm:pt modelId="{3CF5540D-4D68-4D2B-8D16-02CA1A7215A2}" type="pres">
      <dgm:prSet presAssocID="{3022D8E4-6409-44F3-9C3A-50DC152F76AD}" presName="accentRepeatNode" presStyleLbl="solidFgAcc1" presStyleIdx="4" presStyleCnt="6"/>
      <dgm:spPr/>
    </dgm:pt>
    <dgm:pt modelId="{ABCEBFF1-E901-4768-B98B-95A5939CE5F5}" type="pres">
      <dgm:prSet presAssocID="{BD742F2A-94A4-47F7-BFEA-35493B354E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D61CA2-F100-4BFD-B914-6ED00000C886}" type="pres">
      <dgm:prSet presAssocID="{BD742F2A-94A4-47F7-BFEA-35493B354EE4}" presName="accent_6" presStyleCnt="0"/>
      <dgm:spPr/>
    </dgm:pt>
    <dgm:pt modelId="{7AA39DB9-9E85-4923-A7D8-E184CA468775}" type="pres">
      <dgm:prSet presAssocID="{BD742F2A-94A4-47F7-BFEA-35493B354EE4}" presName="accentRepeatNode" presStyleLbl="solidFgAcc1" presStyleIdx="5" presStyleCnt="6"/>
      <dgm:spPr/>
    </dgm:pt>
  </dgm:ptLst>
  <dgm:cxnLst>
    <dgm:cxn modelId="{79B65D10-878A-4088-BB37-8EF692833AFB}" type="presOf" srcId="{CDD7DB97-246E-4284-ACAB-27D4000F9FEC}" destId="{07E456F7-4C12-49D5-B27D-C99049FB9EAA}" srcOrd="0" destOrd="0" presId="urn:microsoft.com/office/officeart/2008/layout/VerticalCurvedList"/>
    <dgm:cxn modelId="{6CBAB98D-1348-4D28-BC8D-E0E71B948A68}" srcId="{256003AD-6052-42C4-8B76-B1B14F00CF82}" destId="{3022D8E4-6409-44F3-9C3A-50DC152F76AD}" srcOrd="4" destOrd="0" parTransId="{5D6CE5E1-84EC-4D20-9A76-DB93D8C7C725}" sibTransId="{743ABC17-96BE-47D7-82F4-D5E9DE36776C}"/>
    <dgm:cxn modelId="{764F4CB1-1A11-47E5-965E-13398F76A211}" type="presOf" srcId="{1C667323-A2A5-469B-834E-8017612A6253}" destId="{16E68A58-FD27-4CBD-8A04-153010C26D53}" srcOrd="0" destOrd="0" presId="urn:microsoft.com/office/officeart/2008/layout/VerticalCurvedList"/>
    <dgm:cxn modelId="{B6B8FB82-F999-41DB-8E20-1FC6B243D8CE}" type="presOf" srcId="{8D97EE08-7B2C-4F15-B83F-5BB9745FF1DA}" destId="{8B134EBF-F2BA-4F99-BA5B-A34A847FDF21}" srcOrd="0" destOrd="0" presId="urn:microsoft.com/office/officeart/2008/layout/VerticalCurvedList"/>
    <dgm:cxn modelId="{646C1AEE-6CFA-40C8-9B03-A5AB92A7647D}" type="presOf" srcId="{BD742F2A-94A4-47F7-BFEA-35493B354EE4}" destId="{ABCEBFF1-E901-4768-B98B-95A5939CE5F5}" srcOrd="0" destOrd="0" presId="urn:microsoft.com/office/officeart/2008/layout/VerticalCurvedList"/>
    <dgm:cxn modelId="{2A93D588-D33F-406B-A2A1-0335ECC1D712}" type="presOf" srcId="{256003AD-6052-42C4-8B76-B1B14F00CF82}" destId="{AE0C956E-2BAA-4483-8C9B-5777014341E0}" srcOrd="0" destOrd="0" presId="urn:microsoft.com/office/officeart/2008/layout/VerticalCurvedList"/>
    <dgm:cxn modelId="{A9FCFBC7-0126-4059-968F-5C6C8FF4D0FF}" srcId="{256003AD-6052-42C4-8B76-B1B14F00CF82}" destId="{408EDE44-A9A5-43A3-A837-C62ADC5FCED2}" srcOrd="1" destOrd="0" parTransId="{0156384A-2C66-4C8F-A5F2-E63EF6667437}" sibTransId="{66C72D40-C40E-400F-AEC0-285C3A08A279}"/>
    <dgm:cxn modelId="{6AC2906D-FA03-431D-B64C-795BF7D2649D}" type="presOf" srcId="{52BB9E89-43AB-4042-8EFD-8880166377CD}" destId="{B171C104-9ADF-4D50-9307-12D3CE2EE286}" srcOrd="0" destOrd="0" presId="urn:microsoft.com/office/officeart/2008/layout/VerticalCurvedList"/>
    <dgm:cxn modelId="{48F861B1-1DA4-40B2-9D7E-125C3E364442}" type="presOf" srcId="{408EDE44-A9A5-43A3-A837-C62ADC5FCED2}" destId="{A9C59BC1-686D-403C-A4B8-EB339499A3E6}" srcOrd="0" destOrd="0" presId="urn:microsoft.com/office/officeart/2008/layout/VerticalCurvedList"/>
    <dgm:cxn modelId="{62B660C6-D320-43B5-BC0E-43D9292D8DCA}" srcId="{256003AD-6052-42C4-8B76-B1B14F00CF82}" destId="{BD742F2A-94A4-47F7-BFEA-35493B354EE4}" srcOrd="5" destOrd="0" parTransId="{6E79566B-A12E-428C-8563-458F8FD303AC}" sibTransId="{5072111C-673F-4B1E-874D-7CD628E98B1E}"/>
    <dgm:cxn modelId="{681D7412-3C21-4472-A3E4-0C24CEB6CB64}" type="presOf" srcId="{3022D8E4-6409-44F3-9C3A-50DC152F76AD}" destId="{F3ECCECA-B71B-45FC-BA1F-97AB53C0DDD9}" srcOrd="0" destOrd="0" presId="urn:microsoft.com/office/officeart/2008/layout/VerticalCurvedList"/>
    <dgm:cxn modelId="{A576129B-A425-46AF-8610-B37AAB922C0A}" srcId="{256003AD-6052-42C4-8B76-B1B14F00CF82}" destId="{52BB9E89-43AB-4042-8EFD-8880166377CD}" srcOrd="3" destOrd="0" parTransId="{B87346C2-32F6-411B-B07F-F61C54506124}" sibTransId="{63A704F8-9DDF-485E-9974-4815558CDC0B}"/>
    <dgm:cxn modelId="{16656E8F-B6E4-43FE-B9B2-2A141CE8B3CF}" srcId="{256003AD-6052-42C4-8B76-B1B14F00CF82}" destId="{1C667323-A2A5-469B-834E-8017612A6253}" srcOrd="0" destOrd="0" parTransId="{8CF0C6D4-BDA7-4E86-9FD5-8D98B0D8C9B6}" sibTransId="{8D97EE08-7B2C-4F15-B83F-5BB9745FF1DA}"/>
    <dgm:cxn modelId="{76722631-EF3D-425B-A315-D297ABEEA6DC}" srcId="{256003AD-6052-42C4-8B76-B1B14F00CF82}" destId="{CDD7DB97-246E-4284-ACAB-27D4000F9FEC}" srcOrd="2" destOrd="0" parTransId="{D23002E4-78CB-4783-BE26-199BD6699FFF}" sibTransId="{1600CDC3-67FE-424D-80DF-2A1F710D8BC6}"/>
    <dgm:cxn modelId="{4F51EA3C-E3FF-4891-990C-08DF1D82DA13}" type="presParOf" srcId="{AE0C956E-2BAA-4483-8C9B-5777014341E0}" destId="{5D258C9A-ABEF-4693-9135-8AFD7C62F40E}" srcOrd="0" destOrd="0" presId="urn:microsoft.com/office/officeart/2008/layout/VerticalCurvedList"/>
    <dgm:cxn modelId="{60A0D5D4-B510-439C-AC0A-8A2DE6898690}" type="presParOf" srcId="{5D258C9A-ABEF-4693-9135-8AFD7C62F40E}" destId="{2E50BF61-377D-4531-8945-236746A81740}" srcOrd="0" destOrd="0" presId="urn:microsoft.com/office/officeart/2008/layout/VerticalCurvedList"/>
    <dgm:cxn modelId="{D985165E-E8CA-4614-9892-CC659AD4808C}" type="presParOf" srcId="{2E50BF61-377D-4531-8945-236746A81740}" destId="{D9FFA9BE-5115-4D3A-95EB-FE34355D1F14}" srcOrd="0" destOrd="0" presId="urn:microsoft.com/office/officeart/2008/layout/VerticalCurvedList"/>
    <dgm:cxn modelId="{EAFB6CBE-931A-42E2-8AF8-CC50AEBA8679}" type="presParOf" srcId="{2E50BF61-377D-4531-8945-236746A81740}" destId="{8B134EBF-F2BA-4F99-BA5B-A34A847FDF21}" srcOrd="1" destOrd="0" presId="urn:microsoft.com/office/officeart/2008/layout/VerticalCurvedList"/>
    <dgm:cxn modelId="{56711BD1-55AF-4A63-A022-421D2C31CEEF}" type="presParOf" srcId="{2E50BF61-377D-4531-8945-236746A81740}" destId="{E8B5C5D9-A389-4331-AB9E-5CF7BFBBC07E}" srcOrd="2" destOrd="0" presId="urn:microsoft.com/office/officeart/2008/layout/VerticalCurvedList"/>
    <dgm:cxn modelId="{CF329564-B71D-4892-8570-1C6098FC61D9}" type="presParOf" srcId="{2E50BF61-377D-4531-8945-236746A81740}" destId="{45B0DDA3-ADBF-429B-830A-B0B72821110E}" srcOrd="3" destOrd="0" presId="urn:microsoft.com/office/officeart/2008/layout/VerticalCurvedList"/>
    <dgm:cxn modelId="{5C251F7A-F405-4A89-99B8-C492B84554A6}" type="presParOf" srcId="{5D258C9A-ABEF-4693-9135-8AFD7C62F40E}" destId="{16E68A58-FD27-4CBD-8A04-153010C26D53}" srcOrd="1" destOrd="0" presId="urn:microsoft.com/office/officeart/2008/layout/VerticalCurvedList"/>
    <dgm:cxn modelId="{F18E928E-5AC0-4349-9758-D5891A6B6C6A}" type="presParOf" srcId="{5D258C9A-ABEF-4693-9135-8AFD7C62F40E}" destId="{6FCC8A9D-2655-4639-8AE9-A4E4A7329D7D}" srcOrd="2" destOrd="0" presId="urn:microsoft.com/office/officeart/2008/layout/VerticalCurvedList"/>
    <dgm:cxn modelId="{F00860CC-D561-43C3-BED1-D84D634114E0}" type="presParOf" srcId="{6FCC8A9D-2655-4639-8AE9-A4E4A7329D7D}" destId="{2DD5ED05-8E0E-4821-8C49-49AA831CEC1F}" srcOrd="0" destOrd="0" presId="urn:microsoft.com/office/officeart/2008/layout/VerticalCurvedList"/>
    <dgm:cxn modelId="{AB26F58A-3178-4FE3-8F3C-72D2E5587291}" type="presParOf" srcId="{5D258C9A-ABEF-4693-9135-8AFD7C62F40E}" destId="{A9C59BC1-686D-403C-A4B8-EB339499A3E6}" srcOrd="3" destOrd="0" presId="urn:microsoft.com/office/officeart/2008/layout/VerticalCurvedList"/>
    <dgm:cxn modelId="{3F894329-ED4F-4239-B9FA-B8A64947DC52}" type="presParOf" srcId="{5D258C9A-ABEF-4693-9135-8AFD7C62F40E}" destId="{1EC3FC3D-3FAD-4B52-A876-7CD68E47356B}" srcOrd="4" destOrd="0" presId="urn:microsoft.com/office/officeart/2008/layout/VerticalCurvedList"/>
    <dgm:cxn modelId="{B3A0CBFE-AF52-4071-BAF0-F652395931DB}" type="presParOf" srcId="{1EC3FC3D-3FAD-4B52-A876-7CD68E47356B}" destId="{2B23FF1E-46C7-47DA-98F8-E1C15C3A61A8}" srcOrd="0" destOrd="0" presId="urn:microsoft.com/office/officeart/2008/layout/VerticalCurvedList"/>
    <dgm:cxn modelId="{257273C5-0B47-4CEC-8BC9-E88F311A3793}" type="presParOf" srcId="{5D258C9A-ABEF-4693-9135-8AFD7C62F40E}" destId="{07E456F7-4C12-49D5-B27D-C99049FB9EAA}" srcOrd="5" destOrd="0" presId="urn:microsoft.com/office/officeart/2008/layout/VerticalCurvedList"/>
    <dgm:cxn modelId="{614D418C-9AF9-41C1-9E1E-0B4F0EF2C37D}" type="presParOf" srcId="{5D258C9A-ABEF-4693-9135-8AFD7C62F40E}" destId="{098FFEA5-18C1-41EA-B5C3-4881655036E1}" srcOrd="6" destOrd="0" presId="urn:microsoft.com/office/officeart/2008/layout/VerticalCurvedList"/>
    <dgm:cxn modelId="{2D93BEED-864C-44BE-8690-87F3B933BAE1}" type="presParOf" srcId="{098FFEA5-18C1-41EA-B5C3-4881655036E1}" destId="{DDE96552-A161-4B71-9C61-66957E90A118}" srcOrd="0" destOrd="0" presId="urn:microsoft.com/office/officeart/2008/layout/VerticalCurvedList"/>
    <dgm:cxn modelId="{59169155-DC93-41FD-B0AB-66CB68760C53}" type="presParOf" srcId="{5D258C9A-ABEF-4693-9135-8AFD7C62F40E}" destId="{B171C104-9ADF-4D50-9307-12D3CE2EE286}" srcOrd="7" destOrd="0" presId="urn:microsoft.com/office/officeart/2008/layout/VerticalCurvedList"/>
    <dgm:cxn modelId="{12875297-D906-4622-A232-0C1C235C02FF}" type="presParOf" srcId="{5D258C9A-ABEF-4693-9135-8AFD7C62F40E}" destId="{3D6347F6-E66D-4879-B28C-F9865C0ECA73}" srcOrd="8" destOrd="0" presId="urn:microsoft.com/office/officeart/2008/layout/VerticalCurvedList"/>
    <dgm:cxn modelId="{142FC935-9E40-464C-905E-DA9E34AA33E4}" type="presParOf" srcId="{3D6347F6-E66D-4879-B28C-F9865C0ECA73}" destId="{5CF5A23D-D09A-4747-BA0E-36FBBCAAB754}" srcOrd="0" destOrd="0" presId="urn:microsoft.com/office/officeart/2008/layout/VerticalCurvedList"/>
    <dgm:cxn modelId="{9256503F-FA54-4B39-A989-9F95EA49C648}" type="presParOf" srcId="{5D258C9A-ABEF-4693-9135-8AFD7C62F40E}" destId="{F3ECCECA-B71B-45FC-BA1F-97AB53C0DDD9}" srcOrd="9" destOrd="0" presId="urn:microsoft.com/office/officeart/2008/layout/VerticalCurvedList"/>
    <dgm:cxn modelId="{4C00B38F-0E15-42A2-934A-42078021B590}" type="presParOf" srcId="{5D258C9A-ABEF-4693-9135-8AFD7C62F40E}" destId="{8E65208B-120C-429D-BEFC-11EB9513D947}" srcOrd="10" destOrd="0" presId="urn:microsoft.com/office/officeart/2008/layout/VerticalCurvedList"/>
    <dgm:cxn modelId="{9F18A0F2-9A8C-4CAD-B0C9-359BAA082740}" type="presParOf" srcId="{8E65208B-120C-429D-BEFC-11EB9513D947}" destId="{3CF5540D-4D68-4D2B-8D16-02CA1A7215A2}" srcOrd="0" destOrd="0" presId="urn:microsoft.com/office/officeart/2008/layout/VerticalCurvedList"/>
    <dgm:cxn modelId="{EDB91782-04BF-45E1-A7B9-34049B7E3231}" type="presParOf" srcId="{5D258C9A-ABEF-4693-9135-8AFD7C62F40E}" destId="{ABCEBFF1-E901-4768-B98B-95A5939CE5F5}" srcOrd="11" destOrd="0" presId="urn:microsoft.com/office/officeart/2008/layout/VerticalCurvedList"/>
    <dgm:cxn modelId="{1C048175-1097-4B5D-990A-A7A18BFC68A2}" type="presParOf" srcId="{5D258C9A-ABEF-4693-9135-8AFD7C62F40E}" destId="{01D61CA2-F100-4BFD-B914-6ED00000C886}" srcOrd="12" destOrd="0" presId="urn:microsoft.com/office/officeart/2008/layout/VerticalCurvedList"/>
    <dgm:cxn modelId="{F39ECE88-F70D-4EBF-9776-81395A686BAE}" type="presParOf" srcId="{01D61CA2-F100-4BFD-B914-6ED00000C886}" destId="{7AA39DB9-9E85-4923-A7D8-E184CA468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6003AD-6052-42C4-8B76-B1B14F00CF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667323-A2A5-469B-834E-8017612A6253}">
      <dgm:prSet phldrT="[Tekst]"/>
      <dgm:spPr/>
      <dgm:t>
        <a:bodyPr/>
        <a:lstStyle/>
        <a:p>
          <a:r>
            <a:rPr lang="pl-PL" dirty="0" smtClean="0"/>
            <a:t>Przychody: 10 mln PLN rocznie</a:t>
          </a:r>
          <a:endParaRPr lang="pl-PL" dirty="0"/>
        </a:p>
      </dgm:t>
    </dgm:pt>
    <dgm:pt modelId="{8CF0C6D4-BDA7-4E86-9FD5-8D98B0D8C9B6}" type="parTrans" cxnId="{16656E8F-B6E4-43FE-B9B2-2A141CE8B3CF}">
      <dgm:prSet/>
      <dgm:spPr/>
      <dgm:t>
        <a:bodyPr/>
        <a:lstStyle/>
        <a:p>
          <a:endParaRPr lang="pl-PL"/>
        </a:p>
      </dgm:t>
    </dgm:pt>
    <dgm:pt modelId="{8D97EE08-7B2C-4F15-B83F-5BB9745FF1DA}" type="sibTrans" cxnId="{16656E8F-B6E4-43FE-B9B2-2A141CE8B3CF}">
      <dgm:prSet/>
      <dgm:spPr/>
      <dgm:t>
        <a:bodyPr/>
        <a:lstStyle/>
        <a:p>
          <a:endParaRPr lang="pl-PL"/>
        </a:p>
      </dgm:t>
    </dgm:pt>
    <dgm:pt modelId="{CDD7DB97-246E-4284-ACAB-27D4000F9FEC}">
      <dgm:prSet phldrT="[Tekst]"/>
      <dgm:spPr/>
      <dgm:t>
        <a:bodyPr/>
        <a:lstStyle/>
        <a:p>
          <a:r>
            <a:rPr lang="pl-PL" dirty="0" smtClean="0"/>
            <a:t>Wydatki z podatkami: 7 mln PLN rocznie</a:t>
          </a:r>
          <a:endParaRPr lang="pl-PL" dirty="0"/>
        </a:p>
      </dgm:t>
    </dgm:pt>
    <dgm:pt modelId="{D23002E4-78CB-4783-BE26-199BD6699FFF}" type="parTrans" cxnId="{76722631-EF3D-425B-A315-D297ABEEA6DC}">
      <dgm:prSet/>
      <dgm:spPr/>
      <dgm:t>
        <a:bodyPr/>
        <a:lstStyle/>
        <a:p>
          <a:endParaRPr lang="pl-PL"/>
        </a:p>
      </dgm:t>
    </dgm:pt>
    <dgm:pt modelId="{1600CDC3-67FE-424D-80DF-2A1F710D8BC6}" type="sibTrans" cxnId="{76722631-EF3D-425B-A315-D297ABEEA6DC}">
      <dgm:prSet/>
      <dgm:spPr/>
      <dgm:t>
        <a:bodyPr/>
        <a:lstStyle/>
        <a:p>
          <a:endParaRPr lang="pl-PL"/>
        </a:p>
      </dgm:t>
    </dgm:pt>
    <dgm:pt modelId="{52BB9E89-43AB-4042-8EFD-8880166377CD}">
      <dgm:prSet phldrT="[Tekst]"/>
      <dgm:spPr/>
      <dgm:t>
        <a:bodyPr/>
        <a:lstStyle/>
        <a:p>
          <a:r>
            <a:rPr lang="pl-PL" dirty="0" smtClean="0"/>
            <a:t>Wartość likwidacyjna po 6 latach: 1 mln PLN</a:t>
          </a:r>
          <a:endParaRPr lang="pl-PL" dirty="0"/>
        </a:p>
      </dgm:t>
    </dgm:pt>
    <dgm:pt modelId="{B87346C2-32F6-411B-B07F-F61C54506124}" type="parTrans" cxnId="{A576129B-A425-46AF-8610-B37AAB922C0A}">
      <dgm:prSet/>
      <dgm:spPr/>
      <dgm:t>
        <a:bodyPr/>
        <a:lstStyle/>
        <a:p>
          <a:endParaRPr lang="pl-PL"/>
        </a:p>
      </dgm:t>
    </dgm:pt>
    <dgm:pt modelId="{63A704F8-9DDF-485E-9974-4815558CDC0B}" type="sibTrans" cxnId="{A576129B-A425-46AF-8610-B37AAB922C0A}">
      <dgm:prSet/>
      <dgm:spPr/>
      <dgm:t>
        <a:bodyPr/>
        <a:lstStyle/>
        <a:p>
          <a:endParaRPr lang="pl-PL"/>
        </a:p>
      </dgm:t>
    </dgm:pt>
    <dgm:pt modelId="{3022D8E4-6409-44F3-9C3A-50DC152F76AD}">
      <dgm:prSet phldrT="[Tekst]"/>
      <dgm:spPr/>
      <dgm:t>
        <a:bodyPr/>
        <a:lstStyle/>
        <a:p>
          <a:r>
            <a:rPr lang="pl-PL" dirty="0" smtClean="0"/>
            <a:t>Stopa dyskontowa: 15%</a:t>
          </a:r>
          <a:endParaRPr lang="pl-PL" dirty="0"/>
        </a:p>
      </dgm:t>
    </dgm:pt>
    <dgm:pt modelId="{5D6CE5E1-84EC-4D20-9A76-DB93D8C7C725}" type="parTrans" cxnId="{6CBAB98D-1348-4D28-BC8D-E0E71B948A68}">
      <dgm:prSet/>
      <dgm:spPr/>
      <dgm:t>
        <a:bodyPr/>
        <a:lstStyle/>
        <a:p>
          <a:endParaRPr lang="pl-PL"/>
        </a:p>
      </dgm:t>
    </dgm:pt>
    <dgm:pt modelId="{743ABC17-96BE-47D7-82F4-D5E9DE36776C}" type="sibTrans" cxnId="{6CBAB98D-1348-4D28-BC8D-E0E71B948A68}">
      <dgm:prSet/>
      <dgm:spPr/>
      <dgm:t>
        <a:bodyPr/>
        <a:lstStyle/>
        <a:p>
          <a:endParaRPr lang="pl-PL"/>
        </a:p>
      </dgm:t>
    </dgm:pt>
    <dgm:pt modelId="{BD742F2A-94A4-47F7-BFEA-35493B354EE4}">
      <dgm:prSet phldrT="[Tekst]"/>
      <dgm:spPr/>
      <dgm:t>
        <a:bodyPr/>
        <a:lstStyle/>
        <a:p>
          <a:r>
            <a:rPr lang="pl-PL" dirty="0" smtClean="0"/>
            <a:t>1 000 000 jednostek akcji</a:t>
          </a:r>
          <a:endParaRPr lang="pl-PL" dirty="0"/>
        </a:p>
      </dgm:t>
    </dgm:pt>
    <dgm:pt modelId="{6E79566B-A12E-428C-8563-458F8FD303AC}" type="parTrans" cxnId="{62B660C6-D320-43B5-BC0E-43D9292D8DCA}">
      <dgm:prSet/>
      <dgm:spPr/>
      <dgm:t>
        <a:bodyPr/>
        <a:lstStyle/>
        <a:p>
          <a:endParaRPr lang="pl-PL"/>
        </a:p>
      </dgm:t>
    </dgm:pt>
    <dgm:pt modelId="{5072111C-673F-4B1E-874D-7CD628E98B1E}" type="sibTrans" cxnId="{62B660C6-D320-43B5-BC0E-43D9292D8DCA}">
      <dgm:prSet/>
      <dgm:spPr/>
      <dgm:t>
        <a:bodyPr/>
        <a:lstStyle/>
        <a:p>
          <a:endParaRPr lang="pl-PL"/>
        </a:p>
      </dgm:t>
    </dgm:pt>
    <dgm:pt modelId="{408EDE44-A9A5-43A3-A837-C62ADC5FCED2}">
      <dgm:prSet phldrT="[Tekst]"/>
      <dgm:spPr/>
      <dgm:t>
        <a:bodyPr/>
        <a:lstStyle/>
        <a:p>
          <a:r>
            <a:rPr lang="pl-PL" dirty="0" smtClean="0"/>
            <a:t>Koszt: 15 mln PLN</a:t>
          </a:r>
          <a:endParaRPr lang="pl-PL" dirty="0"/>
        </a:p>
      </dgm:t>
    </dgm:pt>
    <dgm:pt modelId="{0156384A-2C66-4C8F-A5F2-E63EF6667437}" type="parTrans" cxnId="{A9FCFBC7-0126-4059-968F-5C6C8FF4D0FF}">
      <dgm:prSet/>
      <dgm:spPr/>
      <dgm:t>
        <a:bodyPr/>
        <a:lstStyle/>
        <a:p>
          <a:endParaRPr lang="pl-PL"/>
        </a:p>
      </dgm:t>
    </dgm:pt>
    <dgm:pt modelId="{66C72D40-C40E-400F-AEC0-285C3A08A279}" type="sibTrans" cxnId="{A9FCFBC7-0126-4059-968F-5C6C8FF4D0FF}">
      <dgm:prSet/>
      <dgm:spPr/>
      <dgm:t>
        <a:bodyPr/>
        <a:lstStyle/>
        <a:p>
          <a:endParaRPr lang="pl-PL"/>
        </a:p>
      </dgm:t>
    </dgm:pt>
    <dgm:pt modelId="{AE0C956E-2BAA-4483-8C9B-5777014341E0}" type="pres">
      <dgm:prSet presAssocID="{256003AD-6052-42C4-8B76-B1B14F00CF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5D258C9A-ABEF-4693-9135-8AFD7C62F40E}" type="pres">
      <dgm:prSet presAssocID="{256003AD-6052-42C4-8B76-B1B14F00CF82}" presName="Name1" presStyleCnt="0"/>
      <dgm:spPr/>
    </dgm:pt>
    <dgm:pt modelId="{2E50BF61-377D-4531-8945-236746A81740}" type="pres">
      <dgm:prSet presAssocID="{256003AD-6052-42C4-8B76-B1B14F00CF82}" presName="cycle" presStyleCnt="0"/>
      <dgm:spPr/>
    </dgm:pt>
    <dgm:pt modelId="{D9FFA9BE-5115-4D3A-95EB-FE34355D1F14}" type="pres">
      <dgm:prSet presAssocID="{256003AD-6052-42C4-8B76-B1B14F00CF82}" presName="srcNode" presStyleLbl="node1" presStyleIdx="0" presStyleCnt="6"/>
      <dgm:spPr/>
    </dgm:pt>
    <dgm:pt modelId="{8B134EBF-F2BA-4F99-BA5B-A34A847FDF21}" type="pres">
      <dgm:prSet presAssocID="{256003AD-6052-42C4-8B76-B1B14F00CF82}" presName="conn" presStyleLbl="parChTrans1D2" presStyleIdx="0" presStyleCnt="1"/>
      <dgm:spPr/>
      <dgm:t>
        <a:bodyPr/>
        <a:lstStyle/>
        <a:p>
          <a:endParaRPr lang="pl-PL"/>
        </a:p>
      </dgm:t>
    </dgm:pt>
    <dgm:pt modelId="{E8B5C5D9-A389-4331-AB9E-5CF7BFBBC07E}" type="pres">
      <dgm:prSet presAssocID="{256003AD-6052-42C4-8B76-B1B14F00CF82}" presName="extraNode" presStyleLbl="node1" presStyleIdx="0" presStyleCnt="6"/>
      <dgm:spPr/>
    </dgm:pt>
    <dgm:pt modelId="{45B0DDA3-ADBF-429B-830A-B0B72821110E}" type="pres">
      <dgm:prSet presAssocID="{256003AD-6052-42C4-8B76-B1B14F00CF82}" presName="dstNode" presStyleLbl="node1" presStyleIdx="0" presStyleCnt="6"/>
      <dgm:spPr/>
    </dgm:pt>
    <dgm:pt modelId="{16E68A58-FD27-4CBD-8A04-153010C26D53}" type="pres">
      <dgm:prSet presAssocID="{1C667323-A2A5-469B-834E-8017612A625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C8A9D-2655-4639-8AE9-A4E4A7329D7D}" type="pres">
      <dgm:prSet presAssocID="{1C667323-A2A5-469B-834E-8017612A6253}" presName="accent_1" presStyleCnt="0"/>
      <dgm:spPr/>
    </dgm:pt>
    <dgm:pt modelId="{2DD5ED05-8E0E-4821-8C49-49AA831CEC1F}" type="pres">
      <dgm:prSet presAssocID="{1C667323-A2A5-469B-834E-8017612A6253}" presName="accentRepeatNode" presStyleLbl="solidFgAcc1" presStyleIdx="0" presStyleCnt="6"/>
      <dgm:spPr/>
    </dgm:pt>
    <dgm:pt modelId="{A9C59BC1-686D-403C-A4B8-EB339499A3E6}" type="pres">
      <dgm:prSet presAssocID="{408EDE44-A9A5-43A3-A837-C62ADC5FCED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C3FC3D-3FAD-4B52-A876-7CD68E47356B}" type="pres">
      <dgm:prSet presAssocID="{408EDE44-A9A5-43A3-A837-C62ADC5FCED2}" presName="accent_2" presStyleCnt="0"/>
      <dgm:spPr/>
    </dgm:pt>
    <dgm:pt modelId="{2B23FF1E-46C7-47DA-98F8-E1C15C3A61A8}" type="pres">
      <dgm:prSet presAssocID="{408EDE44-A9A5-43A3-A837-C62ADC5FCED2}" presName="accentRepeatNode" presStyleLbl="solidFgAcc1" presStyleIdx="1" presStyleCnt="6"/>
      <dgm:spPr/>
    </dgm:pt>
    <dgm:pt modelId="{07E456F7-4C12-49D5-B27D-C99049FB9EAA}" type="pres">
      <dgm:prSet presAssocID="{CDD7DB97-246E-4284-ACAB-27D4000F9FE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8FFEA5-18C1-41EA-B5C3-4881655036E1}" type="pres">
      <dgm:prSet presAssocID="{CDD7DB97-246E-4284-ACAB-27D4000F9FEC}" presName="accent_3" presStyleCnt="0"/>
      <dgm:spPr/>
    </dgm:pt>
    <dgm:pt modelId="{DDE96552-A161-4B71-9C61-66957E90A118}" type="pres">
      <dgm:prSet presAssocID="{CDD7DB97-246E-4284-ACAB-27D4000F9FEC}" presName="accentRepeatNode" presStyleLbl="solidFgAcc1" presStyleIdx="2" presStyleCnt="6"/>
      <dgm:spPr/>
    </dgm:pt>
    <dgm:pt modelId="{B171C104-9ADF-4D50-9307-12D3CE2EE286}" type="pres">
      <dgm:prSet presAssocID="{52BB9E89-43AB-4042-8EFD-8880166377C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6347F6-E66D-4879-B28C-F9865C0ECA73}" type="pres">
      <dgm:prSet presAssocID="{52BB9E89-43AB-4042-8EFD-8880166377CD}" presName="accent_4" presStyleCnt="0"/>
      <dgm:spPr/>
    </dgm:pt>
    <dgm:pt modelId="{5CF5A23D-D09A-4747-BA0E-36FBBCAAB754}" type="pres">
      <dgm:prSet presAssocID="{52BB9E89-43AB-4042-8EFD-8880166377CD}" presName="accentRepeatNode" presStyleLbl="solidFgAcc1" presStyleIdx="3" presStyleCnt="6"/>
      <dgm:spPr/>
    </dgm:pt>
    <dgm:pt modelId="{F3ECCECA-B71B-45FC-BA1F-97AB53C0DDD9}" type="pres">
      <dgm:prSet presAssocID="{3022D8E4-6409-44F3-9C3A-50DC152F76A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65208B-120C-429D-BEFC-11EB9513D947}" type="pres">
      <dgm:prSet presAssocID="{3022D8E4-6409-44F3-9C3A-50DC152F76AD}" presName="accent_5" presStyleCnt="0"/>
      <dgm:spPr/>
    </dgm:pt>
    <dgm:pt modelId="{3CF5540D-4D68-4D2B-8D16-02CA1A7215A2}" type="pres">
      <dgm:prSet presAssocID="{3022D8E4-6409-44F3-9C3A-50DC152F76AD}" presName="accentRepeatNode" presStyleLbl="solidFgAcc1" presStyleIdx="4" presStyleCnt="6"/>
      <dgm:spPr/>
    </dgm:pt>
    <dgm:pt modelId="{ABCEBFF1-E901-4768-B98B-95A5939CE5F5}" type="pres">
      <dgm:prSet presAssocID="{BD742F2A-94A4-47F7-BFEA-35493B354E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D61CA2-F100-4BFD-B914-6ED00000C886}" type="pres">
      <dgm:prSet presAssocID="{BD742F2A-94A4-47F7-BFEA-35493B354EE4}" presName="accent_6" presStyleCnt="0"/>
      <dgm:spPr/>
    </dgm:pt>
    <dgm:pt modelId="{7AA39DB9-9E85-4923-A7D8-E184CA468775}" type="pres">
      <dgm:prSet presAssocID="{BD742F2A-94A4-47F7-BFEA-35493B354EE4}" presName="accentRepeatNode" presStyleLbl="solidFgAcc1" presStyleIdx="5" presStyleCnt="6"/>
      <dgm:spPr/>
    </dgm:pt>
  </dgm:ptLst>
  <dgm:cxnLst>
    <dgm:cxn modelId="{79B65D10-878A-4088-BB37-8EF692833AFB}" type="presOf" srcId="{CDD7DB97-246E-4284-ACAB-27D4000F9FEC}" destId="{07E456F7-4C12-49D5-B27D-C99049FB9EAA}" srcOrd="0" destOrd="0" presId="urn:microsoft.com/office/officeart/2008/layout/VerticalCurvedList"/>
    <dgm:cxn modelId="{6CBAB98D-1348-4D28-BC8D-E0E71B948A68}" srcId="{256003AD-6052-42C4-8B76-B1B14F00CF82}" destId="{3022D8E4-6409-44F3-9C3A-50DC152F76AD}" srcOrd="4" destOrd="0" parTransId="{5D6CE5E1-84EC-4D20-9A76-DB93D8C7C725}" sibTransId="{743ABC17-96BE-47D7-82F4-D5E9DE36776C}"/>
    <dgm:cxn modelId="{764F4CB1-1A11-47E5-965E-13398F76A211}" type="presOf" srcId="{1C667323-A2A5-469B-834E-8017612A6253}" destId="{16E68A58-FD27-4CBD-8A04-153010C26D53}" srcOrd="0" destOrd="0" presId="urn:microsoft.com/office/officeart/2008/layout/VerticalCurvedList"/>
    <dgm:cxn modelId="{B6B8FB82-F999-41DB-8E20-1FC6B243D8CE}" type="presOf" srcId="{8D97EE08-7B2C-4F15-B83F-5BB9745FF1DA}" destId="{8B134EBF-F2BA-4F99-BA5B-A34A847FDF21}" srcOrd="0" destOrd="0" presId="urn:microsoft.com/office/officeart/2008/layout/VerticalCurvedList"/>
    <dgm:cxn modelId="{646C1AEE-6CFA-40C8-9B03-A5AB92A7647D}" type="presOf" srcId="{BD742F2A-94A4-47F7-BFEA-35493B354EE4}" destId="{ABCEBFF1-E901-4768-B98B-95A5939CE5F5}" srcOrd="0" destOrd="0" presId="urn:microsoft.com/office/officeart/2008/layout/VerticalCurvedList"/>
    <dgm:cxn modelId="{2A93D588-D33F-406B-A2A1-0335ECC1D712}" type="presOf" srcId="{256003AD-6052-42C4-8B76-B1B14F00CF82}" destId="{AE0C956E-2BAA-4483-8C9B-5777014341E0}" srcOrd="0" destOrd="0" presId="urn:microsoft.com/office/officeart/2008/layout/VerticalCurvedList"/>
    <dgm:cxn modelId="{A9FCFBC7-0126-4059-968F-5C6C8FF4D0FF}" srcId="{256003AD-6052-42C4-8B76-B1B14F00CF82}" destId="{408EDE44-A9A5-43A3-A837-C62ADC5FCED2}" srcOrd="1" destOrd="0" parTransId="{0156384A-2C66-4C8F-A5F2-E63EF6667437}" sibTransId="{66C72D40-C40E-400F-AEC0-285C3A08A279}"/>
    <dgm:cxn modelId="{6AC2906D-FA03-431D-B64C-795BF7D2649D}" type="presOf" srcId="{52BB9E89-43AB-4042-8EFD-8880166377CD}" destId="{B171C104-9ADF-4D50-9307-12D3CE2EE286}" srcOrd="0" destOrd="0" presId="urn:microsoft.com/office/officeart/2008/layout/VerticalCurvedList"/>
    <dgm:cxn modelId="{48F861B1-1DA4-40B2-9D7E-125C3E364442}" type="presOf" srcId="{408EDE44-A9A5-43A3-A837-C62ADC5FCED2}" destId="{A9C59BC1-686D-403C-A4B8-EB339499A3E6}" srcOrd="0" destOrd="0" presId="urn:microsoft.com/office/officeart/2008/layout/VerticalCurvedList"/>
    <dgm:cxn modelId="{62B660C6-D320-43B5-BC0E-43D9292D8DCA}" srcId="{256003AD-6052-42C4-8B76-B1B14F00CF82}" destId="{BD742F2A-94A4-47F7-BFEA-35493B354EE4}" srcOrd="5" destOrd="0" parTransId="{6E79566B-A12E-428C-8563-458F8FD303AC}" sibTransId="{5072111C-673F-4B1E-874D-7CD628E98B1E}"/>
    <dgm:cxn modelId="{681D7412-3C21-4472-A3E4-0C24CEB6CB64}" type="presOf" srcId="{3022D8E4-6409-44F3-9C3A-50DC152F76AD}" destId="{F3ECCECA-B71B-45FC-BA1F-97AB53C0DDD9}" srcOrd="0" destOrd="0" presId="urn:microsoft.com/office/officeart/2008/layout/VerticalCurvedList"/>
    <dgm:cxn modelId="{A576129B-A425-46AF-8610-B37AAB922C0A}" srcId="{256003AD-6052-42C4-8B76-B1B14F00CF82}" destId="{52BB9E89-43AB-4042-8EFD-8880166377CD}" srcOrd="3" destOrd="0" parTransId="{B87346C2-32F6-411B-B07F-F61C54506124}" sibTransId="{63A704F8-9DDF-485E-9974-4815558CDC0B}"/>
    <dgm:cxn modelId="{16656E8F-B6E4-43FE-B9B2-2A141CE8B3CF}" srcId="{256003AD-6052-42C4-8B76-B1B14F00CF82}" destId="{1C667323-A2A5-469B-834E-8017612A6253}" srcOrd="0" destOrd="0" parTransId="{8CF0C6D4-BDA7-4E86-9FD5-8D98B0D8C9B6}" sibTransId="{8D97EE08-7B2C-4F15-B83F-5BB9745FF1DA}"/>
    <dgm:cxn modelId="{76722631-EF3D-425B-A315-D297ABEEA6DC}" srcId="{256003AD-6052-42C4-8B76-B1B14F00CF82}" destId="{CDD7DB97-246E-4284-ACAB-27D4000F9FEC}" srcOrd="2" destOrd="0" parTransId="{D23002E4-78CB-4783-BE26-199BD6699FFF}" sibTransId="{1600CDC3-67FE-424D-80DF-2A1F710D8BC6}"/>
    <dgm:cxn modelId="{4F51EA3C-E3FF-4891-990C-08DF1D82DA13}" type="presParOf" srcId="{AE0C956E-2BAA-4483-8C9B-5777014341E0}" destId="{5D258C9A-ABEF-4693-9135-8AFD7C62F40E}" srcOrd="0" destOrd="0" presId="urn:microsoft.com/office/officeart/2008/layout/VerticalCurvedList"/>
    <dgm:cxn modelId="{60A0D5D4-B510-439C-AC0A-8A2DE6898690}" type="presParOf" srcId="{5D258C9A-ABEF-4693-9135-8AFD7C62F40E}" destId="{2E50BF61-377D-4531-8945-236746A81740}" srcOrd="0" destOrd="0" presId="urn:microsoft.com/office/officeart/2008/layout/VerticalCurvedList"/>
    <dgm:cxn modelId="{D985165E-E8CA-4614-9892-CC659AD4808C}" type="presParOf" srcId="{2E50BF61-377D-4531-8945-236746A81740}" destId="{D9FFA9BE-5115-4D3A-95EB-FE34355D1F14}" srcOrd="0" destOrd="0" presId="urn:microsoft.com/office/officeart/2008/layout/VerticalCurvedList"/>
    <dgm:cxn modelId="{EAFB6CBE-931A-42E2-8AF8-CC50AEBA8679}" type="presParOf" srcId="{2E50BF61-377D-4531-8945-236746A81740}" destId="{8B134EBF-F2BA-4F99-BA5B-A34A847FDF21}" srcOrd="1" destOrd="0" presId="urn:microsoft.com/office/officeart/2008/layout/VerticalCurvedList"/>
    <dgm:cxn modelId="{56711BD1-55AF-4A63-A022-421D2C31CEEF}" type="presParOf" srcId="{2E50BF61-377D-4531-8945-236746A81740}" destId="{E8B5C5D9-A389-4331-AB9E-5CF7BFBBC07E}" srcOrd="2" destOrd="0" presId="urn:microsoft.com/office/officeart/2008/layout/VerticalCurvedList"/>
    <dgm:cxn modelId="{CF329564-B71D-4892-8570-1C6098FC61D9}" type="presParOf" srcId="{2E50BF61-377D-4531-8945-236746A81740}" destId="{45B0DDA3-ADBF-429B-830A-B0B72821110E}" srcOrd="3" destOrd="0" presId="urn:microsoft.com/office/officeart/2008/layout/VerticalCurvedList"/>
    <dgm:cxn modelId="{5C251F7A-F405-4A89-99B8-C492B84554A6}" type="presParOf" srcId="{5D258C9A-ABEF-4693-9135-8AFD7C62F40E}" destId="{16E68A58-FD27-4CBD-8A04-153010C26D53}" srcOrd="1" destOrd="0" presId="urn:microsoft.com/office/officeart/2008/layout/VerticalCurvedList"/>
    <dgm:cxn modelId="{F18E928E-5AC0-4349-9758-D5891A6B6C6A}" type="presParOf" srcId="{5D258C9A-ABEF-4693-9135-8AFD7C62F40E}" destId="{6FCC8A9D-2655-4639-8AE9-A4E4A7329D7D}" srcOrd="2" destOrd="0" presId="urn:microsoft.com/office/officeart/2008/layout/VerticalCurvedList"/>
    <dgm:cxn modelId="{F00860CC-D561-43C3-BED1-D84D634114E0}" type="presParOf" srcId="{6FCC8A9D-2655-4639-8AE9-A4E4A7329D7D}" destId="{2DD5ED05-8E0E-4821-8C49-49AA831CEC1F}" srcOrd="0" destOrd="0" presId="urn:microsoft.com/office/officeart/2008/layout/VerticalCurvedList"/>
    <dgm:cxn modelId="{AB26F58A-3178-4FE3-8F3C-72D2E5587291}" type="presParOf" srcId="{5D258C9A-ABEF-4693-9135-8AFD7C62F40E}" destId="{A9C59BC1-686D-403C-A4B8-EB339499A3E6}" srcOrd="3" destOrd="0" presId="urn:microsoft.com/office/officeart/2008/layout/VerticalCurvedList"/>
    <dgm:cxn modelId="{3F894329-ED4F-4239-B9FA-B8A64947DC52}" type="presParOf" srcId="{5D258C9A-ABEF-4693-9135-8AFD7C62F40E}" destId="{1EC3FC3D-3FAD-4B52-A876-7CD68E47356B}" srcOrd="4" destOrd="0" presId="urn:microsoft.com/office/officeart/2008/layout/VerticalCurvedList"/>
    <dgm:cxn modelId="{B3A0CBFE-AF52-4071-BAF0-F652395931DB}" type="presParOf" srcId="{1EC3FC3D-3FAD-4B52-A876-7CD68E47356B}" destId="{2B23FF1E-46C7-47DA-98F8-E1C15C3A61A8}" srcOrd="0" destOrd="0" presId="urn:microsoft.com/office/officeart/2008/layout/VerticalCurvedList"/>
    <dgm:cxn modelId="{257273C5-0B47-4CEC-8BC9-E88F311A3793}" type="presParOf" srcId="{5D258C9A-ABEF-4693-9135-8AFD7C62F40E}" destId="{07E456F7-4C12-49D5-B27D-C99049FB9EAA}" srcOrd="5" destOrd="0" presId="urn:microsoft.com/office/officeart/2008/layout/VerticalCurvedList"/>
    <dgm:cxn modelId="{614D418C-9AF9-41C1-9E1E-0B4F0EF2C37D}" type="presParOf" srcId="{5D258C9A-ABEF-4693-9135-8AFD7C62F40E}" destId="{098FFEA5-18C1-41EA-B5C3-4881655036E1}" srcOrd="6" destOrd="0" presId="urn:microsoft.com/office/officeart/2008/layout/VerticalCurvedList"/>
    <dgm:cxn modelId="{2D93BEED-864C-44BE-8690-87F3B933BAE1}" type="presParOf" srcId="{098FFEA5-18C1-41EA-B5C3-4881655036E1}" destId="{DDE96552-A161-4B71-9C61-66957E90A118}" srcOrd="0" destOrd="0" presId="urn:microsoft.com/office/officeart/2008/layout/VerticalCurvedList"/>
    <dgm:cxn modelId="{59169155-DC93-41FD-B0AB-66CB68760C53}" type="presParOf" srcId="{5D258C9A-ABEF-4693-9135-8AFD7C62F40E}" destId="{B171C104-9ADF-4D50-9307-12D3CE2EE286}" srcOrd="7" destOrd="0" presId="urn:microsoft.com/office/officeart/2008/layout/VerticalCurvedList"/>
    <dgm:cxn modelId="{12875297-D906-4622-A232-0C1C235C02FF}" type="presParOf" srcId="{5D258C9A-ABEF-4693-9135-8AFD7C62F40E}" destId="{3D6347F6-E66D-4879-B28C-F9865C0ECA73}" srcOrd="8" destOrd="0" presId="urn:microsoft.com/office/officeart/2008/layout/VerticalCurvedList"/>
    <dgm:cxn modelId="{142FC935-9E40-464C-905E-DA9E34AA33E4}" type="presParOf" srcId="{3D6347F6-E66D-4879-B28C-F9865C0ECA73}" destId="{5CF5A23D-D09A-4747-BA0E-36FBBCAAB754}" srcOrd="0" destOrd="0" presId="urn:microsoft.com/office/officeart/2008/layout/VerticalCurvedList"/>
    <dgm:cxn modelId="{9256503F-FA54-4B39-A989-9F95EA49C648}" type="presParOf" srcId="{5D258C9A-ABEF-4693-9135-8AFD7C62F40E}" destId="{F3ECCECA-B71B-45FC-BA1F-97AB53C0DDD9}" srcOrd="9" destOrd="0" presId="urn:microsoft.com/office/officeart/2008/layout/VerticalCurvedList"/>
    <dgm:cxn modelId="{4C00B38F-0E15-42A2-934A-42078021B590}" type="presParOf" srcId="{5D258C9A-ABEF-4693-9135-8AFD7C62F40E}" destId="{8E65208B-120C-429D-BEFC-11EB9513D947}" srcOrd="10" destOrd="0" presId="urn:microsoft.com/office/officeart/2008/layout/VerticalCurvedList"/>
    <dgm:cxn modelId="{9F18A0F2-9A8C-4CAD-B0C9-359BAA082740}" type="presParOf" srcId="{8E65208B-120C-429D-BEFC-11EB9513D947}" destId="{3CF5540D-4D68-4D2B-8D16-02CA1A7215A2}" srcOrd="0" destOrd="0" presId="urn:microsoft.com/office/officeart/2008/layout/VerticalCurvedList"/>
    <dgm:cxn modelId="{EDB91782-04BF-45E1-A7B9-34049B7E3231}" type="presParOf" srcId="{5D258C9A-ABEF-4693-9135-8AFD7C62F40E}" destId="{ABCEBFF1-E901-4768-B98B-95A5939CE5F5}" srcOrd="11" destOrd="0" presId="urn:microsoft.com/office/officeart/2008/layout/VerticalCurvedList"/>
    <dgm:cxn modelId="{1C048175-1097-4B5D-990A-A7A18BFC68A2}" type="presParOf" srcId="{5D258C9A-ABEF-4693-9135-8AFD7C62F40E}" destId="{01D61CA2-F100-4BFD-B914-6ED00000C886}" srcOrd="12" destOrd="0" presId="urn:microsoft.com/office/officeart/2008/layout/VerticalCurvedList"/>
    <dgm:cxn modelId="{F39ECE88-F70D-4EBF-9776-81395A686BAE}" type="presParOf" srcId="{01D61CA2-F100-4BFD-B914-6ED00000C886}" destId="{7AA39DB9-9E85-4923-A7D8-E184CA468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6003AD-6052-42C4-8B76-B1B14F00CF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667323-A2A5-469B-834E-8017612A6253}">
      <dgm:prSet phldrT="[Tekst]"/>
      <dgm:spPr/>
      <dgm:t>
        <a:bodyPr/>
        <a:lstStyle/>
        <a:p>
          <a:r>
            <a:rPr lang="pl-PL" dirty="0" smtClean="0"/>
            <a:t>Przychody: 10 mln PLN rocznie</a:t>
          </a:r>
          <a:endParaRPr lang="pl-PL" dirty="0"/>
        </a:p>
      </dgm:t>
    </dgm:pt>
    <dgm:pt modelId="{8CF0C6D4-BDA7-4E86-9FD5-8D98B0D8C9B6}" type="parTrans" cxnId="{16656E8F-B6E4-43FE-B9B2-2A141CE8B3CF}">
      <dgm:prSet/>
      <dgm:spPr/>
      <dgm:t>
        <a:bodyPr/>
        <a:lstStyle/>
        <a:p>
          <a:endParaRPr lang="pl-PL"/>
        </a:p>
      </dgm:t>
    </dgm:pt>
    <dgm:pt modelId="{8D97EE08-7B2C-4F15-B83F-5BB9745FF1DA}" type="sibTrans" cxnId="{16656E8F-B6E4-43FE-B9B2-2A141CE8B3CF}">
      <dgm:prSet/>
      <dgm:spPr/>
      <dgm:t>
        <a:bodyPr/>
        <a:lstStyle/>
        <a:p>
          <a:endParaRPr lang="pl-PL"/>
        </a:p>
      </dgm:t>
    </dgm:pt>
    <dgm:pt modelId="{CDD7DB97-246E-4284-ACAB-27D4000F9FEC}">
      <dgm:prSet phldrT="[Tekst]"/>
      <dgm:spPr/>
      <dgm:t>
        <a:bodyPr/>
        <a:lstStyle/>
        <a:p>
          <a:r>
            <a:rPr lang="pl-PL" dirty="0" smtClean="0"/>
            <a:t>Wydatki z podatkami: 7 mln PLN rocznie</a:t>
          </a:r>
          <a:endParaRPr lang="pl-PL" dirty="0"/>
        </a:p>
      </dgm:t>
    </dgm:pt>
    <dgm:pt modelId="{D23002E4-78CB-4783-BE26-199BD6699FFF}" type="parTrans" cxnId="{76722631-EF3D-425B-A315-D297ABEEA6DC}">
      <dgm:prSet/>
      <dgm:spPr/>
      <dgm:t>
        <a:bodyPr/>
        <a:lstStyle/>
        <a:p>
          <a:endParaRPr lang="pl-PL"/>
        </a:p>
      </dgm:t>
    </dgm:pt>
    <dgm:pt modelId="{1600CDC3-67FE-424D-80DF-2A1F710D8BC6}" type="sibTrans" cxnId="{76722631-EF3D-425B-A315-D297ABEEA6DC}">
      <dgm:prSet/>
      <dgm:spPr/>
      <dgm:t>
        <a:bodyPr/>
        <a:lstStyle/>
        <a:p>
          <a:endParaRPr lang="pl-PL"/>
        </a:p>
      </dgm:t>
    </dgm:pt>
    <dgm:pt modelId="{52BB9E89-43AB-4042-8EFD-8880166377CD}">
      <dgm:prSet phldrT="[Tekst]"/>
      <dgm:spPr/>
      <dgm:t>
        <a:bodyPr/>
        <a:lstStyle/>
        <a:p>
          <a:r>
            <a:rPr lang="pl-PL" dirty="0" smtClean="0"/>
            <a:t>Wartość likwidacyjna po 6 latach: 1 mln PLN</a:t>
          </a:r>
          <a:endParaRPr lang="pl-PL" dirty="0"/>
        </a:p>
      </dgm:t>
    </dgm:pt>
    <dgm:pt modelId="{B87346C2-32F6-411B-B07F-F61C54506124}" type="parTrans" cxnId="{A576129B-A425-46AF-8610-B37AAB922C0A}">
      <dgm:prSet/>
      <dgm:spPr/>
      <dgm:t>
        <a:bodyPr/>
        <a:lstStyle/>
        <a:p>
          <a:endParaRPr lang="pl-PL"/>
        </a:p>
      </dgm:t>
    </dgm:pt>
    <dgm:pt modelId="{63A704F8-9DDF-485E-9974-4815558CDC0B}" type="sibTrans" cxnId="{A576129B-A425-46AF-8610-B37AAB922C0A}">
      <dgm:prSet/>
      <dgm:spPr/>
      <dgm:t>
        <a:bodyPr/>
        <a:lstStyle/>
        <a:p>
          <a:endParaRPr lang="pl-PL"/>
        </a:p>
      </dgm:t>
    </dgm:pt>
    <dgm:pt modelId="{3022D8E4-6409-44F3-9C3A-50DC152F76AD}">
      <dgm:prSet phldrT="[Tekst]"/>
      <dgm:spPr/>
      <dgm:t>
        <a:bodyPr/>
        <a:lstStyle/>
        <a:p>
          <a:r>
            <a:rPr lang="pl-PL" dirty="0" smtClean="0"/>
            <a:t>Stopa dyskontowa: 15%</a:t>
          </a:r>
          <a:endParaRPr lang="pl-PL" dirty="0"/>
        </a:p>
      </dgm:t>
    </dgm:pt>
    <dgm:pt modelId="{5D6CE5E1-84EC-4D20-9A76-DB93D8C7C725}" type="parTrans" cxnId="{6CBAB98D-1348-4D28-BC8D-E0E71B948A68}">
      <dgm:prSet/>
      <dgm:spPr/>
      <dgm:t>
        <a:bodyPr/>
        <a:lstStyle/>
        <a:p>
          <a:endParaRPr lang="pl-PL"/>
        </a:p>
      </dgm:t>
    </dgm:pt>
    <dgm:pt modelId="{743ABC17-96BE-47D7-82F4-D5E9DE36776C}" type="sibTrans" cxnId="{6CBAB98D-1348-4D28-BC8D-E0E71B948A68}">
      <dgm:prSet/>
      <dgm:spPr/>
      <dgm:t>
        <a:bodyPr/>
        <a:lstStyle/>
        <a:p>
          <a:endParaRPr lang="pl-PL"/>
        </a:p>
      </dgm:t>
    </dgm:pt>
    <dgm:pt modelId="{BD742F2A-94A4-47F7-BFEA-35493B354EE4}">
      <dgm:prSet phldrT="[Tekst]"/>
      <dgm:spPr/>
      <dgm:t>
        <a:bodyPr/>
        <a:lstStyle/>
        <a:p>
          <a:r>
            <a:rPr lang="pl-PL" dirty="0" smtClean="0"/>
            <a:t>1 000 000 jednostek akcji</a:t>
          </a:r>
          <a:endParaRPr lang="pl-PL" dirty="0"/>
        </a:p>
      </dgm:t>
    </dgm:pt>
    <dgm:pt modelId="{6E79566B-A12E-428C-8563-458F8FD303AC}" type="parTrans" cxnId="{62B660C6-D320-43B5-BC0E-43D9292D8DCA}">
      <dgm:prSet/>
      <dgm:spPr/>
      <dgm:t>
        <a:bodyPr/>
        <a:lstStyle/>
        <a:p>
          <a:endParaRPr lang="pl-PL"/>
        </a:p>
      </dgm:t>
    </dgm:pt>
    <dgm:pt modelId="{5072111C-673F-4B1E-874D-7CD628E98B1E}" type="sibTrans" cxnId="{62B660C6-D320-43B5-BC0E-43D9292D8DCA}">
      <dgm:prSet/>
      <dgm:spPr/>
      <dgm:t>
        <a:bodyPr/>
        <a:lstStyle/>
        <a:p>
          <a:endParaRPr lang="pl-PL"/>
        </a:p>
      </dgm:t>
    </dgm:pt>
    <dgm:pt modelId="{408EDE44-A9A5-43A3-A837-C62ADC5FCED2}">
      <dgm:prSet phldrT="[Tekst]"/>
      <dgm:spPr/>
      <dgm:t>
        <a:bodyPr/>
        <a:lstStyle/>
        <a:p>
          <a:r>
            <a:rPr lang="pl-PL" dirty="0" smtClean="0"/>
            <a:t>Koszt: 15 mln PLN</a:t>
          </a:r>
          <a:endParaRPr lang="pl-PL" dirty="0"/>
        </a:p>
      </dgm:t>
    </dgm:pt>
    <dgm:pt modelId="{0156384A-2C66-4C8F-A5F2-E63EF6667437}" type="parTrans" cxnId="{A9FCFBC7-0126-4059-968F-5C6C8FF4D0FF}">
      <dgm:prSet/>
      <dgm:spPr/>
      <dgm:t>
        <a:bodyPr/>
        <a:lstStyle/>
        <a:p>
          <a:endParaRPr lang="pl-PL"/>
        </a:p>
      </dgm:t>
    </dgm:pt>
    <dgm:pt modelId="{66C72D40-C40E-400F-AEC0-285C3A08A279}" type="sibTrans" cxnId="{A9FCFBC7-0126-4059-968F-5C6C8FF4D0FF}">
      <dgm:prSet/>
      <dgm:spPr/>
      <dgm:t>
        <a:bodyPr/>
        <a:lstStyle/>
        <a:p>
          <a:endParaRPr lang="pl-PL"/>
        </a:p>
      </dgm:t>
    </dgm:pt>
    <dgm:pt modelId="{AE0C956E-2BAA-4483-8C9B-5777014341E0}" type="pres">
      <dgm:prSet presAssocID="{256003AD-6052-42C4-8B76-B1B14F00CF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5D258C9A-ABEF-4693-9135-8AFD7C62F40E}" type="pres">
      <dgm:prSet presAssocID="{256003AD-6052-42C4-8B76-B1B14F00CF82}" presName="Name1" presStyleCnt="0"/>
      <dgm:spPr/>
    </dgm:pt>
    <dgm:pt modelId="{2E50BF61-377D-4531-8945-236746A81740}" type="pres">
      <dgm:prSet presAssocID="{256003AD-6052-42C4-8B76-B1B14F00CF82}" presName="cycle" presStyleCnt="0"/>
      <dgm:spPr/>
    </dgm:pt>
    <dgm:pt modelId="{D9FFA9BE-5115-4D3A-95EB-FE34355D1F14}" type="pres">
      <dgm:prSet presAssocID="{256003AD-6052-42C4-8B76-B1B14F00CF82}" presName="srcNode" presStyleLbl="node1" presStyleIdx="0" presStyleCnt="6"/>
      <dgm:spPr/>
    </dgm:pt>
    <dgm:pt modelId="{8B134EBF-F2BA-4F99-BA5B-A34A847FDF21}" type="pres">
      <dgm:prSet presAssocID="{256003AD-6052-42C4-8B76-B1B14F00CF82}" presName="conn" presStyleLbl="parChTrans1D2" presStyleIdx="0" presStyleCnt="1"/>
      <dgm:spPr/>
      <dgm:t>
        <a:bodyPr/>
        <a:lstStyle/>
        <a:p>
          <a:endParaRPr lang="pl-PL"/>
        </a:p>
      </dgm:t>
    </dgm:pt>
    <dgm:pt modelId="{E8B5C5D9-A389-4331-AB9E-5CF7BFBBC07E}" type="pres">
      <dgm:prSet presAssocID="{256003AD-6052-42C4-8B76-B1B14F00CF82}" presName="extraNode" presStyleLbl="node1" presStyleIdx="0" presStyleCnt="6"/>
      <dgm:spPr/>
    </dgm:pt>
    <dgm:pt modelId="{45B0DDA3-ADBF-429B-830A-B0B72821110E}" type="pres">
      <dgm:prSet presAssocID="{256003AD-6052-42C4-8B76-B1B14F00CF82}" presName="dstNode" presStyleLbl="node1" presStyleIdx="0" presStyleCnt="6"/>
      <dgm:spPr/>
    </dgm:pt>
    <dgm:pt modelId="{16E68A58-FD27-4CBD-8A04-153010C26D53}" type="pres">
      <dgm:prSet presAssocID="{1C667323-A2A5-469B-834E-8017612A625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C8A9D-2655-4639-8AE9-A4E4A7329D7D}" type="pres">
      <dgm:prSet presAssocID="{1C667323-A2A5-469B-834E-8017612A6253}" presName="accent_1" presStyleCnt="0"/>
      <dgm:spPr/>
    </dgm:pt>
    <dgm:pt modelId="{2DD5ED05-8E0E-4821-8C49-49AA831CEC1F}" type="pres">
      <dgm:prSet presAssocID="{1C667323-A2A5-469B-834E-8017612A6253}" presName="accentRepeatNode" presStyleLbl="solidFgAcc1" presStyleIdx="0" presStyleCnt="6"/>
      <dgm:spPr/>
    </dgm:pt>
    <dgm:pt modelId="{A9C59BC1-686D-403C-A4B8-EB339499A3E6}" type="pres">
      <dgm:prSet presAssocID="{408EDE44-A9A5-43A3-A837-C62ADC5FCED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C3FC3D-3FAD-4B52-A876-7CD68E47356B}" type="pres">
      <dgm:prSet presAssocID="{408EDE44-A9A5-43A3-A837-C62ADC5FCED2}" presName="accent_2" presStyleCnt="0"/>
      <dgm:spPr/>
    </dgm:pt>
    <dgm:pt modelId="{2B23FF1E-46C7-47DA-98F8-E1C15C3A61A8}" type="pres">
      <dgm:prSet presAssocID="{408EDE44-A9A5-43A3-A837-C62ADC5FCED2}" presName="accentRepeatNode" presStyleLbl="solidFgAcc1" presStyleIdx="1" presStyleCnt="6"/>
      <dgm:spPr/>
    </dgm:pt>
    <dgm:pt modelId="{07E456F7-4C12-49D5-B27D-C99049FB9EAA}" type="pres">
      <dgm:prSet presAssocID="{CDD7DB97-246E-4284-ACAB-27D4000F9FE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8FFEA5-18C1-41EA-B5C3-4881655036E1}" type="pres">
      <dgm:prSet presAssocID="{CDD7DB97-246E-4284-ACAB-27D4000F9FEC}" presName="accent_3" presStyleCnt="0"/>
      <dgm:spPr/>
    </dgm:pt>
    <dgm:pt modelId="{DDE96552-A161-4B71-9C61-66957E90A118}" type="pres">
      <dgm:prSet presAssocID="{CDD7DB97-246E-4284-ACAB-27D4000F9FEC}" presName="accentRepeatNode" presStyleLbl="solidFgAcc1" presStyleIdx="2" presStyleCnt="6"/>
      <dgm:spPr/>
    </dgm:pt>
    <dgm:pt modelId="{B171C104-9ADF-4D50-9307-12D3CE2EE286}" type="pres">
      <dgm:prSet presAssocID="{52BB9E89-43AB-4042-8EFD-8880166377C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6347F6-E66D-4879-B28C-F9865C0ECA73}" type="pres">
      <dgm:prSet presAssocID="{52BB9E89-43AB-4042-8EFD-8880166377CD}" presName="accent_4" presStyleCnt="0"/>
      <dgm:spPr/>
    </dgm:pt>
    <dgm:pt modelId="{5CF5A23D-D09A-4747-BA0E-36FBBCAAB754}" type="pres">
      <dgm:prSet presAssocID="{52BB9E89-43AB-4042-8EFD-8880166377CD}" presName="accentRepeatNode" presStyleLbl="solidFgAcc1" presStyleIdx="3" presStyleCnt="6"/>
      <dgm:spPr/>
    </dgm:pt>
    <dgm:pt modelId="{F3ECCECA-B71B-45FC-BA1F-97AB53C0DDD9}" type="pres">
      <dgm:prSet presAssocID="{3022D8E4-6409-44F3-9C3A-50DC152F76A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65208B-120C-429D-BEFC-11EB9513D947}" type="pres">
      <dgm:prSet presAssocID="{3022D8E4-6409-44F3-9C3A-50DC152F76AD}" presName="accent_5" presStyleCnt="0"/>
      <dgm:spPr/>
    </dgm:pt>
    <dgm:pt modelId="{3CF5540D-4D68-4D2B-8D16-02CA1A7215A2}" type="pres">
      <dgm:prSet presAssocID="{3022D8E4-6409-44F3-9C3A-50DC152F76AD}" presName="accentRepeatNode" presStyleLbl="solidFgAcc1" presStyleIdx="4" presStyleCnt="6"/>
      <dgm:spPr/>
    </dgm:pt>
    <dgm:pt modelId="{ABCEBFF1-E901-4768-B98B-95A5939CE5F5}" type="pres">
      <dgm:prSet presAssocID="{BD742F2A-94A4-47F7-BFEA-35493B354E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D61CA2-F100-4BFD-B914-6ED00000C886}" type="pres">
      <dgm:prSet presAssocID="{BD742F2A-94A4-47F7-BFEA-35493B354EE4}" presName="accent_6" presStyleCnt="0"/>
      <dgm:spPr/>
    </dgm:pt>
    <dgm:pt modelId="{7AA39DB9-9E85-4923-A7D8-E184CA468775}" type="pres">
      <dgm:prSet presAssocID="{BD742F2A-94A4-47F7-BFEA-35493B354EE4}" presName="accentRepeatNode" presStyleLbl="solidFgAcc1" presStyleIdx="5" presStyleCnt="6"/>
      <dgm:spPr/>
    </dgm:pt>
  </dgm:ptLst>
  <dgm:cxnLst>
    <dgm:cxn modelId="{79B65D10-878A-4088-BB37-8EF692833AFB}" type="presOf" srcId="{CDD7DB97-246E-4284-ACAB-27D4000F9FEC}" destId="{07E456F7-4C12-49D5-B27D-C99049FB9EAA}" srcOrd="0" destOrd="0" presId="urn:microsoft.com/office/officeart/2008/layout/VerticalCurvedList"/>
    <dgm:cxn modelId="{6CBAB98D-1348-4D28-BC8D-E0E71B948A68}" srcId="{256003AD-6052-42C4-8B76-B1B14F00CF82}" destId="{3022D8E4-6409-44F3-9C3A-50DC152F76AD}" srcOrd="4" destOrd="0" parTransId="{5D6CE5E1-84EC-4D20-9A76-DB93D8C7C725}" sibTransId="{743ABC17-96BE-47D7-82F4-D5E9DE36776C}"/>
    <dgm:cxn modelId="{764F4CB1-1A11-47E5-965E-13398F76A211}" type="presOf" srcId="{1C667323-A2A5-469B-834E-8017612A6253}" destId="{16E68A58-FD27-4CBD-8A04-153010C26D53}" srcOrd="0" destOrd="0" presId="urn:microsoft.com/office/officeart/2008/layout/VerticalCurvedList"/>
    <dgm:cxn modelId="{B6B8FB82-F999-41DB-8E20-1FC6B243D8CE}" type="presOf" srcId="{8D97EE08-7B2C-4F15-B83F-5BB9745FF1DA}" destId="{8B134EBF-F2BA-4F99-BA5B-A34A847FDF21}" srcOrd="0" destOrd="0" presId="urn:microsoft.com/office/officeart/2008/layout/VerticalCurvedList"/>
    <dgm:cxn modelId="{646C1AEE-6CFA-40C8-9B03-A5AB92A7647D}" type="presOf" srcId="{BD742F2A-94A4-47F7-BFEA-35493B354EE4}" destId="{ABCEBFF1-E901-4768-B98B-95A5939CE5F5}" srcOrd="0" destOrd="0" presId="urn:microsoft.com/office/officeart/2008/layout/VerticalCurvedList"/>
    <dgm:cxn modelId="{2A93D588-D33F-406B-A2A1-0335ECC1D712}" type="presOf" srcId="{256003AD-6052-42C4-8B76-B1B14F00CF82}" destId="{AE0C956E-2BAA-4483-8C9B-5777014341E0}" srcOrd="0" destOrd="0" presId="urn:microsoft.com/office/officeart/2008/layout/VerticalCurvedList"/>
    <dgm:cxn modelId="{A9FCFBC7-0126-4059-968F-5C6C8FF4D0FF}" srcId="{256003AD-6052-42C4-8B76-B1B14F00CF82}" destId="{408EDE44-A9A5-43A3-A837-C62ADC5FCED2}" srcOrd="1" destOrd="0" parTransId="{0156384A-2C66-4C8F-A5F2-E63EF6667437}" sibTransId="{66C72D40-C40E-400F-AEC0-285C3A08A279}"/>
    <dgm:cxn modelId="{6AC2906D-FA03-431D-B64C-795BF7D2649D}" type="presOf" srcId="{52BB9E89-43AB-4042-8EFD-8880166377CD}" destId="{B171C104-9ADF-4D50-9307-12D3CE2EE286}" srcOrd="0" destOrd="0" presId="urn:microsoft.com/office/officeart/2008/layout/VerticalCurvedList"/>
    <dgm:cxn modelId="{48F861B1-1DA4-40B2-9D7E-125C3E364442}" type="presOf" srcId="{408EDE44-A9A5-43A3-A837-C62ADC5FCED2}" destId="{A9C59BC1-686D-403C-A4B8-EB339499A3E6}" srcOrd="0" destOrd="0" presId="urn:microsoft.com/office/officeart/2008/layout/VerticalCurvedList"/>
    <dgm:cxn modelId="{62B660C6-D320-43B5-BC0E-43D9292D8DCA}" srcId="{256003AD-6052-42C4-8B76-B1B14F00CF82}" destId="{BD742F2A-94A4-47F7-BFEA-35493B354EE4}" srcOrd="5" destOrd="0" parTransId="{6E79566B-A12E-428C-8563-458F8FD303AC}" sibTransId="{5072111C-673F-4B1E-874D-7CD628E98B1E}"/>
    <dgm:cxn modelId="{681D7412-3C21-4472-A3E4-0C24CEB6CB64}" type="presOf" srcId="{3022D8E4-6409-44F3-9C3A-50DC152F76AD}" destId="{F3ECCECA-B71B-45FC-BA1F-97AB53C0DDD9}" srcOrd="0" destOrd="0" presId="urn:microsoft.com/office/officeart/2008/layout/VerticalCurvedList"/>
    <dgm:cxn modelId="{A576129B-A425-46AF-8610-B37AAB922C0A}" srcId="{256003AD-6052-42C4-8B76-B1B14F00CF82}" destId="{52BB9E89-43AB-4042-8EFD-8880166377CD}" srcOrd="3" destOrd="0" parTransId="{B87346C2-32F6-411B-B07F-F61C54506124}" sibTransId="{63A704F8-9DDF-485E-9974-4815558CDC0B}"/>
    <dgm:cxn modelId="{16656E8F-B6E4-43FE-B9B2-2A141CE8B3CF}" srcId="{256003AD-6052-42C4-8B76-B1B14F00CF82}" destId="{1C667323-A2A5-469B-834E-8017612A6253}" srcOrd="0" destOrd="0" parTransId="{8CF0C6D4-BDA7-4E86-9FD5-8D98B0D8C9B6}" sibTransId="{8D97EE08-7B2C-4F15-B83F-5BB9745FF1DA}"/>
    <dgm:cxn modelId="{76722631-EF3D-425B-A315-D297ABEEA6DC}" srcId="{256003AD-6052-42C4-8B76-B1B14F00CF82}" destId="{CDD7DB97-246E-4284-ACAB-27D4000F9FEC}" srcOrd="2" destOrd="0" parTransId="{D23002E4-78CB-4783-BE26-199BD6699FFF}" sibTransId="{1600CDC3-67FE-424D-80DF-2A1F710D8BC6}"/>
    <dgm:cxn modelId="{4F51EA3C-E3FF-4891-990C-08DF1D82DA13}" type="presParOf" srcId="{AE0C956E-2BAA-4483-8C9B-5777014341E0}" destId="{5D258C9A-ABEF-4693-9135-8AFD7C62F40E}" srcOrd="0" destOrd="0" presId="urn:microsoft.com/office/officeart/2008/layout/VerticalCurvedList"/>
    <dgm:cxn modelId="{60A0D5D4-B510-439C-AC0A-8A2DE6898690}" type="presParOf" srcId="{5D258C9A-ABEF-4693-9135-8AFD7C62F40E}" destId="{2E50BF61-377D-4531-8945-236746A81740}" srcOrd="0" destOrd="0" presId="urn:microsoft.com/office/officeart/2008/layout/VerticalCurvedList"/>
    <dgm:cxn modelId="{D985165E-E8CA-4614-9892-CC659AD4808C}" type="presParOf" srcId="{2E50BF61-377D-4531-8945-236746A81740}" destId="{D9FFA9BE-5115-4D3A-95EB-FE34355D1F14}" srcOrd="0" destOrd="0" presId="urn:microsoft.com/office/officeart/2008/layout/VerticalCurvedList"/>
    <dgm:cxn modelId="{EAFB6CBE-931A-42E2-8AF8-CC50AEBA8679}" type="presParOf" srcId="{2E50BF61-377D-4531-8945-236746A81740}" destId="{8B134EBF-F2BA-4F99-BA5B-A34A847FDF21}" srcOrd="1" destOrd="0" presId="urn:microsoft.com/office/officeart/2008/layout/VerticalCurvedList"/>
    <dgm:cxn modelId="{56711BD1-55AF-4A63-A022-421D2C31CEEF}" type="presParOf" srcId="{2E50BF61-377D-4531-8945-236746A81740}" destId="{E8B5C5D9-A389-4331-AB9E-5CF7BFBBC07E}" srcOrd="2" destOrd="0" presId="urn:microsoft.com/office/officeart/2008/layout/VerticalCurvedList"/>
    <dgm:cxn modelId="{CF329564-B71D-4892-8570-1C6098FC61D9}" type="presParOf" srcId="{2E50BF61-377D-4531-8945-236746A81740}" destId="{45B0DDA3-ADBF-429B-830A-B0B72821110E}" srcOrd="3" destOrd="0" presId="urn:microsoft.com/office/officeart/2008/layout/VerticalCurvedList"/>
    <dgm:cxn modelId="{5C251F7A-F405-4A89-99B8-C492B84554A6}" type="presParOf" srcId="{5D258C9A-ABEF-4693-9135-8AFD7C62F40E}" destId="{16E68A58-FD27-4CBD-8A04-153010C26D53}" srcOrd="1" destOrd="0" presId="urn:microsoft.com/office/officeart/2008/layout/VerticalCurvedList"/>
    <dgm:cxn modelId="{F18E928E-5AC0-4349-9758-D5891A6B6C6A}" type="presParOf" srcId="{5D258C9A-ABEF-4693-9135-8AFD7C62F40E}" destId="{6FCC8A9D-2655-4639-8AE9-A4E4A7329D7D}" srcOrd="2" destOrd="0" presId="urn:microsoft.com/office/officeart/2008/layout/VerticalCurvedList"/>
    <dgm:cxn modelId="{F00860CC-D561-43C3-BED1-D84D634114E0}" type="presParOf" srcId="{6FCC8A9D-2655-4639-8AE9-A4E4A7329D7D}" destId="{2DD5ED05-8E0E-4821-8C49-49AA831CEC1F}" srcOrd="0" destOrd="0" presId="urn:microsoft.com/office/officeart/2008/layout/VerticalCurvedList"/>
    <dgm:cxn modelId="{AB26F58A-3178-4FE3-8F3C-72D2E5587291}" type="presParOf" srcId="{5D258C9A-ABEF-4693-9135-8AFD7C62F40E}" destId="{A9C59BC1-686D-403C-A4B8-EB339499A3E6}" srcOrd="3" destOrd="0" presId="urn:microsoft.com/office/officeart/2008/layout/VerticalCurvedList"/>
    <dgm:cxn modelId="{3F894329-ED4F-4239-B9FA-B8A64947DC52}" type="presParOf" srcId="{5D258C9A-ABEF-4693-9135-8AFD7C62F40E}" destId="{1EC3FC3D-3FAD-4B52-A876-7CD68E47356B}" srcOrd="4" destOrd="0" presId="urn:microsoft.com/office/officeart/2008/layout/VerticalCurvedList"/>
    <dgm:cxn modelId="{B3A0CBFE-AF52-4071-BAF0-F652395931DB}" type="presParOf" srcId="{1EC3FC3D-3FAD-4B52-A876-7CD68E47356B}" destId="{2B23FF1E-46C7-47DA-98F8-E1C15C3A61A8}" srcOrd="0" destOrd="0" presId="urn:microsoft.com/office/officeart/2008/layout/VerticalCurvedList"/>
    <dgm:cxn modelId="{257273C5-0B47-4CEC-8BC9-E88F311A3793}" type="presParOf" srcId="{5D258C9A-ABEF-4693-9135-8AFD7C62F40E}" destId="{07E456F7-4C12-49D5-B27D-C99049FB9EAA}" srcOrd="5" destOrd="0" presId="urn:microsoft.com/office/officeart/2008/layout/VerticalCurvedList"/>
    <dgm:cxn modelId="{614D418C-9AF9-41C1-9E1E-0B4F0EF2C37D}" type="presParOf" srcId="{5D258C9A-ABEF-4693-9135-8AFD7C62F40E}" destId="{098FFEA5-18C1-41EA-B5C3-4881655036E1}" srcOrd="6" destOrd="0" presId="urn:microsoft.com/office/officeart/2008/layout/VerticalCurvedList"/>
    <dgm:cxn modelId="{2D93BEED-864C-44BE-8690-87F3B933BAE1}" type="presParOf" srcId="{098FFEA5-18C1-41EA-B5C3-4881655036E1}" destId="{DDE96552-A161-4B71-9C61-66957E90A118}" srcOrd="0" destOrd="0" presId="urn:microsoft.com/office/officeart/2008/layout/VerticalCurvedList"/>
    <dgm:cxn modelId="{59169155-DC93-41FD-B0AB-66CB68760C53}" type="presParOf" srcId="{5D258C9A-ABEF-4693-9135-8AFD7C62F40E}" destId="{B171C104-9ADF-4D50-9307-12D3CE2EE286}" srcOrd="7" destOrd="0" presId="urn:microsoft.com/office/officeart/2008/layout/VerticalCurvedList"/>
    <dgm:cxn modelId="{12875297-D906-4622-A232-0C1C235C02FF}" type="presParOf" srcId="{5D258C9A-ABEF-4693-9135-8AFD7C62F40E}" destId="{3D6347F6-E66D-4879-B28C-F9865C0ECA73}" srcOrd="8" destOrd="0" presId="urn:microsoft.com/office/officeart/2008/layout/VerticalCurvedList"/>
    <dgm:cxn modelId="{142FC935-9E40-464C-905E-DA9E34AA33E4}" type="presParOf" srcId="{3D6347F6-E66D-4879-B28C-F9865C0ECA73}" destId="{5CF5A23D-D09A-4747-BA0E-36FBBCAAB754}" srcOrd="0" destOrd="0" presId="urn:microsoft.com/office/officeart/2008/layout/VerticalCurvedList"/>
    <dgm:cxn modelId="{9256503F-FA54-4B39-A989-9F95EA49C648}" type="presParOf" srcId="{5D258C9A-ABEF-4693-9135-8AFD7C62F40E}" destId="{F3ECCECA-B71B-45FC-BA1F-97AB53C0DDD9}" srcOrd="9" destOrd="0" presId="urn:microsoft.com/office/officeart/2008/layout/VerticalCurvedList"/>
    <dgm:cxn modelId="{4C00B38F-0E15-42A2-934A-42078021B590}" type="presParOf" srcId="{5D258C9A-ABEF-4693-9135-8AFD7C62F40E}" destId="{8E65208B-120C-429D-BEFC-11EB9513D947}" srcOrd="10" destOrd="0" presId="urn:microsoft.com/office/officeart/2008/layout/VerticalCurvedList"/>
    <dgm:cxn modelId="{9F18A0F2-9A8C-4CAD-B0C9-359BAA082740}" type="presParOf" srcId="{8E65208B-120C-429D-BEFC-11EB9513D947}" destId="{3CF5540D-4D68-4D2B-8D16-02CA1A7215A2}" srcOrd="0" destOrd="0" presId="urn:microsoft.com/office/officeart/2008/layout/VerticalCurvedList"/>
    <dgm:cxn modelId="{EDB91782-04BF-45E1-A7B9-34049B7E3231}" type="presParOf" srcId="{5D258C9A-ABEF-4693-9135-8AFD7C62F40E}" destId="{ABCEBFF1-E901-4768-B98B-95A5939CE5F5}" srcOrd="11" destOrd="0" presId="urn:microsoft.com/office/officeart/2008/layout/VerticalCurvedList"/>
    <dgm:cxn modelId="{1C048175-1097-4B5D-990A-A7A18BFC68A2}" type="presParOf" srcId="{5D258C9A-ABEF-4693-9135-8AFD7C62F40E}" destId="{01D61CA2-F100-4BFD-B914-6ED00000C886}" srcOrd="12" destOrd="0" presId="urn:microsoft.com/office/officeart/2008/layout/VerticalCurvedList"/>
    <dgm:cxn modelId="{F39ECE88-F70D-4EBF-9776-81395A686BAE}" type="presParOf" srcId="{01D61CA2-F100-4BFD-B914-6ED00000C886}" destId="{7AA39DB9-9E85-4923-A7D8-E184CA468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56003AD-6052-42C4-8B76-B1B14F00CF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667323-A2A5-469B-834E-8017612A6253}">
      <dgm:prSet phldrT="[Tekst]"/>
      <dgm:spPr/>
      <dgm:t>
        <a:bodyPr/>
        <a:lstStyle/>
        <a:p>
          <a:r>
            <a:rPr lang="pl-PL" dirty="0" smtClean="0"/>
            <a:t>Przychody: 10 mln PLN rocznie</a:t>
          </a:r>
          <a:endParaRPr lang="pl-PL" dirty="0"/>
        </a:p>
      </dgm:t>
    </dgm:pt>
    <dgm:pt modelId="{8CF0C6D4-BDA7-4E86-9FD5-8D98B0D8C9B6}" type="parTrans" cxnId="{16656E8F-B6E4-43FE-B9B2-2A141CE8B3CF}">
      <dgm:prSet/>
      <dgm:spPr/>
      <dgm:t>
        <a:bodyPr/>
        <a:lstStyle/>
        <a:p>
          <a:endParaRPr lang="pl-PL"/>
        </a:p>
      </dgm:t>
    </dgm:pt>
    <dgm:pt modelId="{8D97EE08-7B2C-4F15-B83F-5BB9745FF1DA}" type="sibTrans" cxnId="{16656E8F-B6E4-43FE-B9B2-2A141CE8B3CF}">
      <dgm:prSet/>
      <dgm:spPr/>
      <dgm:t>
        <a:bodyPr/>
        <a:lstStyle/>
        <a:p>
          <a:endParaRPr lang="pl-PL"/>
        </a:p>
      </dgm:t>
    </dgm:pt>
    <dgm:pt modelId="{CDD7DB97-246E-4284-ACAB-27D4000F9FEC}">
      <dgm:prSet phldrT="[Tekst]"/>
      <dgm:spPr/>
      <dgm:t>
        <a:bodyPr/>
        <a:lstStyle/>
        <a:p>
          <a:r>
            <a:rPr lang="pl-PL" dirty="0" smtClean="0"/>
            <a:t>Wydatki z podatkami: 7 mln PLN rocznie</a:t>
          </a:r>
          <a:endParaRPr lang="pl-PL" dirty="0"/>
        </a:p>
      </dgm:t>
    </dgm:pt>
    <dgm:pt modelId="{D23002E4-78CB-4783-BE26-199BD6699FFF}" type="parTrans" cxnId="{76722631-EF3D-425B-A315-D297ABEEA6DC}">
      <dgm:prSet/>
      <dgm:spPr/>
      <dgm:t>
        <a:bodyPr/>
        <a:lstStyle/>
        <a:p>
          <a:endParaRPr lang="pl-PL"/>
        </a:p>
      </dgm:t>
    </dgm:pt>
    <dgm:pt modelId="{1600CDC3-67FE-424D-80DF-2A1F710D8BC6}" type="sibTrans" cxnId="{76722631-EF3D-425B-A315-D297ABEEA6DC}">
      <dgm:prSet/>
      <dgm:spPr/>
      <dgm:t>
        <a:bodyPr/>
        <a:lstStyle/>
        <a:p>
          <a:endParaRPr lang="pl-PL"/>
        </a:p>
      </dgm:t>
    </dgm:pt>
    <dgm:pt modelId="{52BB9E89-43AB-4042-8EFD-8880166377CD}">
      <dgm:prSet phldrT="[Tekst]"/>
      <dgm:spPr/>
      <dgm:t>
        <a:bodyPr/>
        <a:lstStyle/>
        <a:p>
          <a:r>
            <a:rPr lang="pl-PL" dirty="0" smtClean="0"/>
            <a:t>Wartość likwidacyjna po 6 latach: 1 mln PLN</a:t>
          </a:r>
          <a:endParaRPr lang="pl-PL" dirty="0"/>
        </a:p>
      </dgm:t>
    </dgm:pt>
    <dgm:pt modelId="{B87346C2-32F6-411B-B07F-F61C54506124}" type="parTrans" cxnId="{A576129B-A425-46AF-8610-B37AAB922C0A}">
      <dgm:prSet/>
      <dgm:spPr/>
      <dgm:t>
        <a:bodyPr/>
        <a:lstStyle/>
        <a:p>
          <a:endParaRPr lang="pl-PL"/>
        </a:p>
      </dgm:t>
    </dgm:pt>
    <dgm:pt modelId="{63A704F8-9DDF-485E-9974-4815558CDC0B}" type="sibTrans" cxnId="{A576129B-A425-46AF-8610-B37AAB922C0A}">
      <dgm:prSet/>
      <dgm:spPr/>
      <dgm:t>
        <a:bodyPr/>
        <a:lstStyle/>
        <a:p>
          <a:endParaRPr lang="pl-PL"/>
        </a:p>
      </dgm:t>
    </dgm:pt>
    <dgm:pt modelId="{3022D8E4-6409-44F3-9C3A-50DC152F76AD}">
      <dgm:prSet phldrT="[Tekst]"/>
      <dgm:spPr/>
      <dgm:t>
        <a:bodyPr/>
        <a:lstStyle/>
        <a:p>
          <a:r>
            <a:rPr lang="pl-PL" dirty="0" smtClean="0"/>
            <a:t>Stopa dyskontowa: 15%</a:t>
          </a:r>
          <a:endParaRPr lang="pl-PL" dirty="0"/>
        </a:p>
      </dgm:t>
    </dgm:pt>
    <dgm:pt modelId="{5D6CE5E1-84EC-4D20-9A76-DB93D8C7C725}" type="parTrans" cxnId="{6CBAB98D-1348-4D28-BC8D-E0E71B948A68}">
      <dgm:prSet/>
      <dgm:spPr/>
      <dgm:t>
        <a:bodyPr/>
        <a:lstStyle/>
        <a:p>
          <a:endParaRPr lang="pl-PL"/>
        </a:p>
      </dgm:t>
    </dgm:pt>
    <dgm:pt modelId="{743ABC17-96BE-47D7-82F4-D5E9DE36776C}" type="sibTrans" cxnId="{6CBAB98D-1348-4D28-BC8D-E0E71B948A68}">
      <dgm:prSet/>
      <dgm:spPr/>
      <dgm:t>
        <a:bodyPr/>
        <a:lstStyle/>
        <a:p>
          <a:endParaRPr lang="pl-PL"/>
        </a:p>
      </dgm:t>
    </dgm:pt>
    <dgm:pt modelId="{BD742F2A-94A4-47F7-BFEA-35493B354EE4}">
      <dgm:prSet phldrT="[Tekst]"/>
      <dgm:spPr/>
      <dgm:t>
        <a:bodyPr/>
        <a:lstStyle/>
        <a:p>
          <a:r>
            <a:rPr lang="pl-PL" dirty="0" smtClean="0"/>
            <a:t>1 000 000 jednostek akcji</a:t>
          </a:r>
          <a:endParaRPr lang="pl-PL" dirty="0"/>
        </a:p>
      </dgm:t>
    </dgm:pt>
    <dgm:pt modelId="{6E79566B-A12E-428C-8563-458F8FD303AC}" type="parTrans" cxnId="{62B660C6-D320-43B5-BC0E-43D9292D8DCA}">
      <dgm:prSet/>
      <dgm:spPr/>
      <dgm:t>
        <a:bodyPr/>
        <a:lstStyle/>
        <a:p>
          <a:endParaRPr lang="pl-PL"/>
        </a:p>
      </dgm:t>
    </dgm:pt>
    <dgm:pt modelId="{5072111C-673F-4B1E-874D-7CD628E98B1E}" type="sibTrans" cxnId="{62B660C6-D320-43B5-BC0E-43D9292D8DCA}">
      <dgm:prSet/>
      <dgm:spPr/>
      <dgm:t>
        <a:bodyPr/>
        <a:lstStyle/>
        <a:p>
          <a:endParaRPr lang="pl-PL"/>
        </a:p>
      </dgm:t>
    </dgm:pt>
    <dgm:pt modelId="{408EDE44-A9A5-43A3-A837-C62ADC5FCED2}">
      <dgm:prSet phldrT="[Tekst]"/>
      <dgm:spPr/>
      <dgm:t>
        <a:bodyPr/>
        <a:lstStyle/>
        <a:p>
          <a:r>
            <a:rPr lang="pl-PL" dirty="0" smtClean="0"/>
            <a:t>Koszt: 15 mln PLN</a:t>
          </a:r>
          <a:endParaRPr lang="pl-PL" dirty="0"/>
        </a:p>
      </dgm:t>
    </dgm:pt>
    <dgm:pt modelId="{0156384A-2C66-4C8F-A5F2-E63EF6667437}" type="parTrans" cxnId="{A9FCFBC7-0126-4059-968F-5C6C8FF4D0FF}">
      <dgm:prSet/>
      <dgm:spPr/>
      <dgm:t>
        <a:bodyPr/>
        <a:lstStyle/>
        <a:p>
          <a:endParaRPr lang="pl-PL"/>
        </a:p>
      </dgm:t>
    </dgm:pt>
    <dgm:pt modelId="{66C72D40-C40E-400F-AEC0-285C3A08A279}" type="sibTrans" cxnId="{A9FCFBC7-0126-4059-968F-5C6C8FF4D0FF}">
      <dgm:prSet/>
      <dgm:spPr/>
      <dgm:t>
        <a:bodyPr/>
        <a:lstStyle/>
        <a:p>
          <a:endParaRPr lang="pl-PL"/>
        </a:p>
      </dgm:t>
    </dgm:pt>
    <dgm:pt modelId="{AE0C956E-2BAA-4483-8C9B-5777014341E0}" type="pres">
      <dgm:prSet presAssocID="{256003AD-6052-42C4-8B76-B1B14F00CF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5D258C9A-ABEF-4693-9135-8AFD7C62F40E}" type="pres">
      <dgm:prSet presAssocID="{256003AD-6052-42C4-8B76-B1B14F00CF82}" presName="Name1" presStyleCnt="0"/>
      <dgm:spPr/>
    </dgm:pt>
    <dgm:pt modelId="{2E50BF61-377D-4531-8945-236746A81740}" type="pres">
      <dgm:prSet presAssocID="{256003AD-6052-42C4-8B76-B1B14F00CF82}" presName="cycle" presStyleCnt="0"/>
      <dgm:spPr/>
    </dgm:pt>
    <dgm:pt modelId="{D9FFA9BE-5115-4D3A-95EB-FE34355D1F14}" type="pres">
      <dgm:prSet presAssocID="{256003AD-6052-42C4-8B76-B1B14F00CF82}" presName="srcNode" presStyleLbl="node1" presStyleIdx="0" presStyleCnt="6"/>
      <dgm:spPr/>
    </dgm:pt>
    <dgm:pt modelId="{8B134EBF-F2BA-4F99-BA5B-A34A847FDF21}" type="pres">
      <dgm:prSet presAssocID="{256003AD-6052-42C4-8B76-B1B14F00CF82}" presName="conn" presStyleLbl="parChTrans1D2" presStyleIdx="0" presStyleCnt="1"/>
      <dgm:spPr/>
      <dgm:t>
        <a:bodyPr/>
        <a:lstStyle/>
        <a:p>
          <a:endParaRPr lang="pl-PL"/>
        </a:p>
      </dgm:t>
    </dgm:pt>
    <dgm:pt modelId="{E8B5C5D9-A389-4331-AB9E-5CF7BFBBC07E}" type="pres">
      <dgm:prSet presAssocID="{256003AD-6052-42C4-8B76-B1B14F00CF82}" presName="extraNode" presStyleLbl="node1" presStyleIdx="0" presStyleCnt="6"/>
      <dgm:spPr/>
    </dgm:pt>
    <dgm:pt modelId="{45B0DDA3-ADBF-429B-830A-B0B72821110E}" type="pres">
      <dgm:prSet presAssocID="{256003AD-6052-42C4-8B76-B1B14F00CF82}" presName="dstNode" presStyleLbl="node1" presStyleIdx="0" presStyleCnt="6"/>
      <dgm:spPr/>
    </dgm:pt>
    <dgm:pt modelId="{16E68A58-FD27-4CBD-8A04-153010C26D53}" type="pres">
      <dgm:prSet presAssocID="{1C667323-A2A5-469B-834E-8017612A625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C8A9D-2655-4639-8AE9-A4E4A7329D7D}" type="pres">
      <dgm:prSet presAssocID="{1C667323-A2A5-469B-834E-8017612A6253}" presName="accent_1" presStyleCnt="0"/>
      <dgm:spPr/>
    </dgm:pt>
    <dgm:pt modelId="{2DD5ED05-8E0E-4821-8C49-49AA831CEC1F}" type="pres">
      <dgm:prSet presAssocID="{1C667323-A2A5-469B-834E-8017612A6253}" presName="accentRepeatNode" presStyleLbl="solidFgAcc1" presStyleIdx="0" presStyleCnt="6"/>
      <dgm:spPr/>
    </dgm:pt>
    <dgm:pt modelId="{A9C59BC1-686D-403C-A4B8-EB339499A3E6}" type="pres">
      <dgm:prSet presAssocID="{408EDE44-A9A5-43A3-A837-C62ADC5FCED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C3FC3D-3FAD-4B52-A876-7CD68E47356B}" type="pres">
      <dgm:prSet presAssocID="{408EDE44-A9A5-43A3-A837-C62ADC5FCED2}" presName="accent_2" presStyleCnt="0"/>
      <dgm:spPr/>
    </dgm:pt>
    <dgm:pt modelId="{2B23FF1E-46C7-47DA-98F8-E1C15C3A61A8}" type="pres">
      <dgm:prSet presAssocID="{408EDE44-A9A5-43A3-A837-C62ADC5FCED2}" presName="accentRepeatNode" presStyleLbl="solidFgAcc1" presStyleIdx="1" presStyleCnt="6"/>
      <dgm:spPr/>
    </dgm:pt>
    <dgm:pt modelId="{07E456F7-4C12-49D5-B27D-C99049FB9EAA}" type="pres">
      <dgm:prSet presAssocID="{CDD7DB97-246E-4284-ACAB-27D4000F9FE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8FFEA5-18C1-41EA-B5C3-4881655036E1}" type="pres">
      <dgm:prSet presAssocID="{CDD7DB97-246E-4284-ACAB-27D4000F9FEC}" presName="accent_3" presStyleCnt="0"/>
      <dgm:spPr/>
    </dgm:pt>
    <dgm:pt modelId="{DDE96552-A161-4B71-9C61-66957E90A118}" type="pres">
      <dgm:prSet presAssocID="{CDD7DB97-246E-4284-ACAB-27D4000F9FEC}" presName="accentRepeatNode" presStyleLbl="solidFgAcc1" presStyleIdx="2" presStyleCnt="6"/>
      <dgm:spPr/>
    </dgm:pt>
    <dgm:pt modelId="{B171C104-9ADF-4D50-9307-12D3CE2EE286}" type="pres">
      <dgm:prSet presAssocID="{52BB9E89-43AB-4042-8EFD-8880166377C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6347F6-E66D-4879-B28C-F9865C0ECA73}" type="pres">
      <dgm:prSet presAssocID="{52BB9E89-43AB-4042-8EFD-8880166377CD}" presName="accent_4" presStyleCnt="0"/>
      <dgm:spPr/>
    </dgm:pt>
    <dgm:pt modelId="{5CF5A23D-D09A-4747-BA0E-36FBBCAAB754}" type="pres">
      <dgm:prSet presAssocID="{52BB9E89-43AB-4042-8EFD-8880166377CD}" presName="accentRepeatNode" presStyleLbl="solidFgAcc1" presStyleIdx="3" presStyleCnt="6"/>
      <dgm:spPr/>
    </dgm:pt>
    <dgm:pt modelId="{F3ECCECA-B71B-45FC-BA1F-97AB53C0DDD9}" type="pres">
      <dgm:prSet presAssocID="{3022D8E4-6409-44F3-9C3A-50DC152F76A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65208B-120C-429D-BEFC-11EB9513D947}" type="pres">
      <dgm:prSet presAssocID="{3022D8E4-6409-44F3-9C3A-50DC152F76AD}" presName="accent_5" presStyleCnt="0"/>
      <dgm:spPr/>
    </dgm:pt>
    <dgm:pt modelId="{3CF5540D-4D68-4D2B-8D16-02CA1A7215A2}" type="pres">
      <dgm:prSet presAssocID="{3022D8E4-6409-44F3-9C3A-50DC152F76AD}" presName="accentRepeatNode" presStyleLbl="solidFgAcc1" presStyleIdx="4" presStyleCnt="6"/>
      <dgm:spPr/>
    </dgm:pt>
    <dgm:pt modelId="{ABCEBFF1-E901-4768-B98B-95A5939CE5F5}" type="pres">
      <dgm:prSet presAssocID="{BD742F2A-94A4-47F7-BFEA-35493B354E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D61CA2-F100-4BFD-B914-6ED00000C886}" type="pres">
      <dgm:prSet presAssocID="{BD742F2A-94A4-47F7-BFEA-35493B354EE4}" presName="accent_6" presStyleCnt="0"/>
      <dgm:spPr/>
    </dgm:pt>
    <dgm:pt modelId="{7AA39DB9-9E85-4923-A7D8-E184CA468775}" type="pres">
      <dgm:prSet presAssocID="{BD742F2A-94A4-47F7-BFEA-35493B354EE4}" presName="accentRepeatNode" presStyleLbl="solidFgAcc1" presStyleIdx="5" presStyleCnt="6"/>
      <dgm:spPr/>
    </dgm:pt>
  </dgm:ptLst>
  <dgm:cxnLst>
    <dgm:cxn modelId="{79B65D10-878A-4088-BB37-8EF692833AFB}" type="presOf" srcId="{CDD7DB97-246E-4284-ACAB-27D4000F9FEC}" destId="{07E456F7-4C12-49D5-B27D-C99049FB9EAA}" srcOrd="0" destOrd="0" presId="urn:microsoft.com/office/officeart/2008/layout/VerticalCurvedList"/>
    <dgm:cxn modelId="{6CBAB98D-1348-4D28-BC8D-E0E71B948A68}" srcId="{256003AD-6052-42C4-8B76-B1B14F00CF82}" destId="{3022D8E4-6409-44F3-9C3A-50DC152F76AD}" srcOrd="4" destOrd="0" parTransId="{5D6CE5E1-84EC-4D20-9A76-DB93D8C7C725}" sibTransId="{743ABC17-96BE-47D7-82F4-D5E9DE36776C}"/>
    <dgm:cxn modelId="{764F4CB1-1A11-47E5-965E-13398F76A211}" type="presOf" srcId="{1C667323-A2A5-469B-834E-8017612A6253}" destId="{16E68A58-FD27-4CBD-8A04-153010C26D53}" srcOrd="0" destOrd="0" presId="urn:microsoft.com/office/officeart/2008/layout/VerticalCurvedList"/>
    <dgm:cxn modelId="{B6B8FB82-F999-41DB-8E20-1FC6B243D8CE}" type="presOf" srcId="{8D97EE08-7B2C-4F15-B83F-5BB9745FF1DA}" destId="{8B134EBF-F2BA-4F99-BA5B-A34A847FDF21}" srcOrd="0" destOrd="0" presId="urn:microsoft.com/office/officeart/2008/layout/VerticalCurvedList"/>
    <dgm:cxn modelId="{646C1AEE-6CFA-40C8-9B03-A5AB92A7647D}" type="presOf" srcId="{BD742F2A-94A4-47F7-BFEA-35493B354EE4}" destId="{ABCEBFF1-E901-4768-B98B-95A5939CE5F5}" srcOrd="0" destOrd="0" presId="urn:microsoft.com/office/officeart/2008/layout/VerticalCurvedList"/>
    <dgm:cxn modelId="{2A93D588-D33F-406B-A2A1-0335ECC1D712}" type="presOf" srcId="{256003AD-6052-42C4-8B76-B1B14F00CF82}" destId="{AE0C956E-2BAA-4483-8C9B-5777014341E0}" srcOrd="0" destOrd="0" presId="urn:microsoft.com/office/officeart/2008/layout/VerticalCurvedList"/>
    <dgm:cxn modelId="{A9FCFBC7-0126-4059-968F-5C6C8FF4D0FF}" srcId="{256003AD-6052-42C4-8B76-B1B14F00CF82}" destId="{408EDE44-A9A5-43A3-A837-C62ADC5FCED2}" srcOrd="1" destOrd="0" parTransId="{0156384A-2C66-4C8F-A5F2-E63EF6667437}" sibTransId="{66C72D40-C40E-400F-AEC0-285C3A08A279}"/>
    <dgm:cxn modelId="{6AC2906D-FA03-431D-B64C-795BF7D2649D}" type="presOf" srcId="{52BB9E89-43AB-4042-8EFD-8880166377CD}" destId="{B171C104-9ADF-4D50-9307-12D3CE2EE286}" srcOrd="0" destOrd="0" presId="urn:microsoft.com/office/officeart/2008/layout/VerticalCurvedList"/>
    <dgm:cxn modelId="{48F861B1-1DA4-40B2-9D7E-125C3E364442}" type="presOf" srcId="{408EDE44-A9A5-43A3-A837-C62ADC5FCED2}" destId="{A9C59BC1-686D-403C-A4B8-EB339499A3E6}" srcOrd="0" destOrd="0" presId="urn:microsoft.com/office/officeart/2008/layout/VerticalCurvedList"/>
    <dgm:cxn modelId="{62B660C6-D320-43B5-BC0E-43D9292D8DCA}" srcId="{256003AD-6052-42C4-8B76-B1B14F00CF82}" destId="{BD742F2A-94A4-47F7-BFEA-35493B354EE4}" srcOrd="5" destOrd="0" parTransId="{6E79566B-A12E-428C-8563-458F8FD303AC}" sibTransId="{5072111C-673F-4B1E-874D-7CD628E98B1E}"/>
    <dgm:cxn modelId="{681D7412-3C21-4472-A3E4-0C24CEB6CB64}" type="presOf" srcId="{3022D8E4-6409-44F3-9C3A-50DC152F76AD}" destId="{F3ECCECA-B71B-45FC-BA1F-97AB53C0DDD9}" srcOrd="0" destOrd="0" presId="urn:microsoft.com/office/officeart/2008/layout/VerticalCurvedList"/>
    <dgm:cxn modelId="{A576129B-A425-46AF-8610-B37AAB922C0A}" srcId="{256003AD-6052-42C4-8B76-B1B14F00CF82}" destId="{52BB9E89-43AB-4042-8EFD-8880166377CD}" srcOrd="3" destOrd="0" parTransId="{B87346C2-32F6-411B-B07F-F61C54506124}" sibTransId="{63A704F8-9DDF-485E-9974-4815558CDC0B}"/>
    <dgm:cxn modelId="{16656E8F-B6E4-43FE-B9B2-2A141CE8B3CF}" srcId="{256003AD-6052-42C4-8B76-B1B14F00CF82}" destId="{1C667323-A2A5-469B-834E-8017612A6253}" srcOrd="0" destOrd="0" parTransId="{8CF0C6D4-BDA7-4E86-9FD5-8D98B0D8C9B6}" sibTransId="{8D97EE08-7B2C-4F15-B83F-5BB9745FF1DA}"/>
    <dgm:cxn modelId="{76722631-EF3D-425B-A315-D297ABEEA6DC}" srcId="{256003AD-6052-42C4-8B76-B1B14F00CF82}" destId="{CDD7DB97-246E-4284-ACAB-27D4000F9FEC}" srcOrd="2" destOrd="0" parTransId="{D23002E4-78CB-4783-BE26-199BD6699FFF}" sibTransId="{1600CDC3-67FE-424D-80DF-2A1F710D8BC6}"/>
    <dgm:cxn modelId="{4F51EA3C-E3FF-4891-990C-08DF1D82DA13}" type="presParOf" srcId="{AE0C956E-2BAA-4483-8C9B-5777014341E0}" destId="{5D258C9A-ABEF-4693-9135-8AFD7C62F40E}" srcOrd="0" destOrd="0" presId="urn:microsoft.com/office/officeart/2008/layout/VerticalCurvedList"/>
    <dgm:cxn modelId="{60A0D5D4-B510-439C-AC0A-8A2DE6898690}" type="presParOf" srcId="{5D258C9A-ABEF-4693-9135-8AFD7C62F40E}" destId="{2E50BF61-377D-4531-8945-236746A81740}" srcOrd="0" destOrd="0" presId="urn:microsoft.com/office/officeart/2008/layout/VerticalCurvedList"/>
    <dgm:cxn modelId="{D985165E-E8CA-4614-9892-CC659AD4808C}" type="presParOf" srcId="{2E50BF61-377D-4531-8945-236746A81740}" destId="{D9FFA9BE-5115-4D3A-95EB-FE34355D1F14}" srcOrd="0" destOrd="0" presId="urn:microsoft.com/office/officeart/2008/layout/VerticalCurvedList"/>
    <dgm:cxn modelId="{EAFB6CBE-931A-42E2-8AF8-CC50AEBA8679}" type="presParOf" srcId="{2E50BF61-377D-4531-8945-236746A81740}" destId="{8B134EBF-F2BA-4F99-BA5B-A34A847FDF21}" srcOrd="1" destOrd="0" presId="urn:microsoft.com/office/officeart/2008/layout/VerticalCurvedList"/>
    <dgm:cxn modelId="{56711BD1-55AF-4A63-A022-421D2C31CEEF}" type="presParOf" srcId="{2E50BF61-377D-4531-8945-236746A81740}" destId="{E8B5C5D9-A389-4331-AB9E-5CF7BFBBC07E}" srcOrd="2" destOrd="0" presId="urn:microsoft.com/office/officeart/2008/layout/VerticalCurvedList"/>
    <dgm:cxn modelId="{CF329564-B71D-4892-8570-1C6098FC61D9}" type="presParOf" srcId="{2E50BF61-377D-4531-8945-236746A81740}" destId="{45B0DDA3-ADBF-429B-830A-B0B72821110E}" srcOrd="3" destOrd="0" presId="urn:microsoft.com/office/officeart/2008/layout/VerticalCurvedList"/>
    <dgm:cxn modelId="{5C251F7A-F405-4A89-99B8-C492B84554A6}" type="presParOf" srcId="{5D258C9A-ABEF-4693-9135-8AFD7C62F40E}" destId="{16E68A58-FD27-4CBD-8A04-153010C26D53}" srcOrd="1" destOrd="0" presId="urn:microsoft.com/office/officeart/2008/layout/VerticalCurvedList"/>
    <dgm:cxn modelId="{F18E928E-5AC0-4349-9758-D5891A6B6C6A}" type="presParOf" srcId="{5D258C9A-ABEF-4693-9135-8AFD7C62F40E}" destId="{6FCC8A9D-2655-4639-8AE9-A4E4A7329D7D}" srcOrd="2" destOrd="0" presId="urn:microsoft.com/office/officeart/2008/layout/VerticalCurvedList"/>
    <dgm:cxn modelId="{F00860CC-D561-43C3-BED1-D84D634114E0}" type="presParOf" srcId="{6FCC8A9D-2655-4639-8AE9-A4E4A7329D7D}" destId="{2DD5ED05-8E0E-4821-8C49-49AA831CEC1F}" srcOrd="0" destOrd="0" presId="urn:microsoft.com/office/officeart/2008/layout/VerticalCurvedList"/>
    <dgm:cxn modelId="{AB26F58A-3178-4FE3-8F3C-72D2E5587291}" type="presParOf" srcId="{5D258C9A-ABEF-4693-9135-8AFD7C62F40E}" destId="{A9C59BC1-686D-403C-A4B8-EB339499A3E6}" srcOrd="3" destOrd="0" presId="urn:microsoft.com/office/officeart/2008/layout/VerticalCurvedList"/>
    <dgm:cxn modelId="{3F894329-ED4F-4239-B9FA-B8A64947DC52}" type="presParOf" srcId="{5D258C9A-ABEF-4693-9135-8AFD7C62F40E}" destId="{1EC3FC3D-3FAD-4B52-A876-7CD68E47356B}" srcOrd="4" destOrd="0" presId="urn:microsoft.com/office/officeart/2008/layout/VerticalCurvedList"/>
    <dgm:cxn modelId="{B3A0CBFE-AF52-4071-BAF0-F652395931DB}" type="presParOf" srcId="{1EC3FC3D-3FAD-4B52-A876-7CD68E47356B}" destId="{2B23FF1E-46C7-47DA-98F8-E1C15C3A61A8}" srcOrd="0" destOrd="0" presId="urn:microsoft.com/office/officeart/2008/layout/VerticalCurvedList"/>
    <dgm:cxn modelId="{257273C5-0B47-4CEC-8BC9-E88F311A3793}" type="presParOf" srcId="{5D258C9A-ABEF-4693-9135-8AFD7C62F40E}" destId="{07E456F7-4C12-49D5-B27D-C99049FB9EAA}" srcOrd="5" destOrd="0" presId="urn:microsoft.com/office/officeart/2008/layout/VerticalCurvedList"/>
    <dgm:cxn modelId="{614D418C-9AF9-41C1-9E1E-0B4F0EF2C37D}" type="presParOf" srcId="{5D258C9A-ABEF-4693-9135-8AFD7C62F40E}" destId="{098FFEA5-18C1-41EA-B5C3-4881655036E1}" srcOrd="6" destOrd="0" presId="urn:microsoft.com/office/officeart/2008/layout/VerticalCurvedList"/>
    <dgm:cxn modelId="{2D93BEED-864C-44BE-8690-87F3B933BAE1}" type="presParOf" srcId="{098FFEA5-18C1-41EA-B5C3-4881655036E1}" destId="{DDE96552-A161-4B71-9C61-66957E90A118}" srcOrd="0" destOrd="0" presId="urn:microsoft.com/office/officeart/2008/layout/VerticalCurvedList"/>
    <dgm:cxn modelId="{59169155-DC93-41FD-B0AB-66CB68760C53}" type="presParOf" srcId="{5D258C9A-ABEF-4693-9135-8AFD7C62F40E}" destId="{B171C104-9ADF-4D50-9307-12D3CE2EE286}" srcOrd="7" destOrd="0" presId="urn:microsoft.com/office/officeart/2008/layout/VerticalCurvedList"/>
    <dgm:cxn modelId="{12875297-D906-4622-A232-0C1C235C02FF}" type="presParOf" srcId="{5D258C9A-ABEF-4693-9135-8AFD7C62F40E}" destId="{3D6347F6-E66D-4879-B28C-F9865C0ECA73}" srcOrd="8" destOrd="0" presId="urn:microsoft.com/office/officeart/2008/layout/VerticalCurvedList"/>
    <dgm:cxn modelId="{142FC935-9E40-464C-905E-DA9E34AA33E4}" type="presParOf" srcId="{3D6347F6-E66D-4879-B28C-F9865C0ECA73}" destId="{5CF5A23D-D09A-4747-BA0E-36FBBCAAB754}" srcOrd="0" destOrd="0" presId="urn:microsoft.com/office/officeart/2008/layout/VerticalCurvedList"/>
    <dgm:cxn modelId="{9256503F-FA54-4B39-A989-9F95EA49C648}" type="presParOf" srcId="{5D258C9A-ABEF-4693-9135-8AFD7C62F40E}" destId="{F3ECCECA-B71B-45FC-BA1F-97AB53C0DDD9}" srcOrd="9" destOrd="0" presId="urn:microsoft.com/office/officeart/2008/layout/VerticalCurvedList"/>
    <dgm:cxn modelId="{4C00B38F-0E15-42A2-934A-42078021B590}" type="presParOf" srcId="{5D258C9A-ABEF-4693-9135-8AFD7C62F40E}" destId="{8E65208B-120C-429D-BEFC-11EB9513D947}" srcOrd="10" destOrd="0" presId="urn:microsoft.com/office/officeart/2008/layout/VerticalCurvedList"/>
    <dgm:cxn modelId="{9F18A0F2-9A8C-4CAD-B0C9-359BAA082740}" type="presParOf" srcId="{8E65208B-120C-429D-BEFC-11EB9513D947}" destId="{3CF5540D-4D68-4D2B-8D16-02CA1A7215A2}" srcOrd="0" destOrd="0" presId="urn:microsoft.com/office/officeart/2008/layout/VerticalCurvedList"/>
    <dgm:cxn modelId="{EDB91782-04BF-45E1-A7B9-34049B7E3231}" type="presParOf" srcId="{5D258C9A-ABEF-4693-9135-8AFD7C62F40E}" destId="{ABCEBFF1-E901-4768-B98B-95A5939CE5F5}" srcOrd="11" destOrd="0" presId="urn:microsoft.com/office/officeart/2008/layout/VerticalCurvedList"/>
    <dgm:cxn modelId="{1C048175-1097-4B5D-990A-A7A18BFC68A2}" type="presParOf" srcId="{5D258C9A-ABEF-4693-9135-8AFD7C62F40E}" destId="{01D61CA2-F100-4BFD-B914-6ED00000C886}" srcOrd="12" destOrd="0" presId="urn:microsoft.com/office/officeart/2008/layout/VerticalCurvedList"/>
    <dgm:cxn modelId="{F39ECE88-F70D-4EBF-9776-81395A686BAE}" type="presParOf" srcId="{01D61CA2-F100-4BFD-B914-6ED00000C886}" destId="{7AA39DB9-9E85-4923-A7D8-E184CA468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6003AD-6052-42C4-8B76-B1B14F00CF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667323-A2A5-469B-834E-8017612A6253}">
      <dgm:prSet phldrT="[Tekst]"/>
      <dgm:spPr/>
      <dgm:t>
        <a:bodyPr/>
        <a:lstStyle/>
        <a:p>
          <a:r>
            <a:rPr lang="pl-PL" dirty="0" smtClean="0"/>
            <a:t>Przychody: 10 mln PLN rocznie</a:t>
          </a:r>
          <a:endParaRPr lang="pl-PL" dirty="0"/>
        </a:p>
      </dgm:t>
    </dgm:pt>
    <dgm:pt modelId="{8CF0C6D4-BDA7-4E86-9FD5-8D98B0D8C9B6}" type="parTrans" cxnId="{16656E8F-B6E4-43FE-B9B2-2A141CE8B3CF}">
      <dgm:prSet/>
      <dgm:spPr/>
      <dgm:t>
        <a:bodyPr/>
        <a:lstStyle/>
        <a:p>
          <a:endParaRPr lang="pl-PL"/>
        </a:p>
      </dgm:t>
    </dgm:pt>
    <dgm:pt modelId="{8D97EE08-7B2C-4F15-B83F-5BB9745FF1DA}" type="sibTrans" cxnId="{16656E8F-B6E4-43FE-B9B2-2A141CE8B3CF}">
      <dgm:prSet/>
      <dgm:spPr/>
      <dgm:t>
        <a:bodyPr/>
        <a:lstStyle/>
        <a:p>
          <a:endParaRPr lang="pl-PL"/>
        </a:p>
      </dgm:t>
    </dgm:pt>
    <dgm:pt modelId="{CDD7DB97-246E-4284-ACAB-27D4000F9FEC}">
      <dgm:prSet phldrT="[Tekst]"/>
      <dgm:spPr/>
      <dgm:t>
        <a:bodyPr/>
        <a:lstStyle/>
        <a:p>
          <a:r>
            <a:rPr lang="pl-PL" dirty="0" smtClean="0"/>
            <a:t>Wydatki z podatkami: 7 mln PLN rocznie</a:t>
          </a:r>
          <a:endParaRPr lang="pl-PL" dirty="0"/>
        </a:p>
      </dgm:t>
    </dgm:pt>
    <dgm:pt modelId="{D23002E4-78CB-4783-BE26-199BD6699FFF}" type="parTrans" cxnId="{76722631-EF3D-425B-A315-D297ABEEA6DC}">
      <dgm:prSet/>
      <dgm:spPr/>
      <dgm:t>
        <a:bodyPr/>
        <a:lstStyle/>
        <a:p>
          <a:endParaRPr lang="pl-PL"/>
        </a:p>
      </dgm:t>
    </dgm:pt>
    <dgm:pt modelId="{1600CDC3-67FE-424D-80DF-2A1F710D8BC6}" type="sibTrans" cxnId="{76722631-EF3D-425B-A315-D297ABEEA6DC}">
      <dgm:prSet/>
      <dgm:spPr/>
      <dgm:t>
        <a:bodyPr/>
        <a:lstStyle/>
        <a:p>
          <a:endParaRPr lang="pl-PL"/>
        </a:p>
      </dgm:t>
    </dgm:pt>
    <dgm:pt modelId="{52BB9E89-43AB-4042-8EFD-8880166377CD}">
      <dgm:prSet phldrT="[Tekst]"/>
      <dgm:spPr/>
      <dgm:t>
        <a:bodyPr/>
        <a:lstStyle/>
        <a:p>
          <a:r>
            <a:rPr lang="pl-PL" dirty="0" smtClean="0"/>
            <a:t>Wartość likwidacyjna po 6 latach: 1 mln PLN</a:t>
          </a:r>
          <a:endParaRPr lang="pl-PL" dirty="0"/>
        </a:p>
      </dgm:t>
    </dgm:pt>
    <dgm:pt modelId="{B87346C2-32F6-411B-B07F-F61C54506124}" type="parTrans" cxnId="{A576129B-A425-46AF-8610-B37AAB922C0A}">
      <dgm:prSet/>
      <dgm:spPr/>
      <dgm:t>
        <a:bodyPr/>
        <a:lstStyle/>
        <a:p>
          <a:endParaRPr lang="pl-PL"/>
        </a:p>
      </dgm:t>
    </dgm:pt>
    <dgm:pt modelId="{63A704F8-9DDF-485E-9974-4815558CDC0B}" type="sibTrans" cxnId="{A576129B-A425-46AF-8610-B37AAB922C0A}">
      <dgm:prSet/>
      <dgm:spPr/>
      <dgm:t>
        <a:bodyPr/>
        <a:lstStyle/>
        <a:p>
          <a:endParaRPr lang="pl-PL"/>
        </a:p>
      </dgm:t>
    </dgm:pt>
    <dgm:pt modelId="{3022D8E4-6409-44F3-9C3A-50DC152F76AD}">
      <dgm:prSet phldrT="[Tekst]"/>
      <dgm:spPr/>
      <dgm:t>
        <a:bodyPr/>
        <a:lstStyle/>
        <a:p>
          <a:r>
            <a:rPr lang="pl-PL" dirty="0" smtClean="0"/>
            <a:t>Stopa dyskontowa: 15%</a:t>
          </a:r>
          <a:endParaRPr lang="pl-PL" dirty="0"/>
        </a:p>
      </dgm:t>
    </dgm:pt>
    <dgm:pt modelId="{5D6CE5E1-84EC-4D20-9A76-DB93D8C7C725}" type="parTrans" cxnId="{6CBAB98D-1348-4D28-BC8D-E0E71B948A68}">
      <dgm:prSet/>
      <dgm:spPr/>
      <dgm:t>
        <a:bodyPr/>
        <a:lstStyle/>
        <a:p>
          <a:endParaRPr lang="pl-PL"/>
        </a:p>
      </dgm:t>
    </dgm:pt>
    <dgm:pt modelId="{743ABC17-96BE-47D7-82F4-D5E9DE36776C}" type="sibTrans" cxnId="{6CBAB98D-1348-4D28-BC8D-E0E71B948A68}">
      <dgm:prSet/>
      <dgm:spPr/>
      <dgm:t>
        <a:bodyPr/>
        <a:lstStyle/>
        <a:p>
          <a:endParaRPr lang="pl-PL"/>
        </a:p>
      </dgm:t>
    </dgm:pt>
    <dgm:pt modelId="{BD742F2A-94A4-47F7-BFEA-35493B354EE4}">
      <dgm:prSet phldrT="[Tekst]"/>
      <dgm:spPr/>
      <dgm:t>
        <a:bodyPr/>
        <a:lstStyle/>
        <a:p>
          <a:r>
            <a:rPr lang="pl-PL" dirty="0" smtClean="0"/>
            <a:t>1 000 000 jednostek akcji</a:t>
          </a:r>
          <a:endParaRPr lang="pl-PL" dirty="0"/>
        </a:p>
      </dgm:t>
    </dgm:pt>
    <dgm:pt modelId="{6E79566B-A12E-428C-8563-458F8FD303AC}" type="parTrans" cxnId="{62B660C6-D320-43B5-BC0E-43D9292D8DCA}">
      <dgm:prSet/>
      <dgm:spPr/>
      <dgm:t>
        <a:bodyPr/>
        <a:lstStyle/>
        <a:p>
          <a:endParaRPr lang="pl-PL"/>
        </a:p>
      </dgm:t>
    </dgm:pt>
    <dgm:pt modelId="{5072111C-673F-4B1E-874D-7CD628E98B1E}" type="sibTrans" cxnId="{62B660C6-D320-43B5-BC0E-43D9292D8DCA}">
      <dgm:prSet/>
      <dgm:spPr/>
      <dgm:t>
        <a:bodyPr/>
        <a:lstStyle/>
        <a:p>
          <a:endParaRPr lang="pl-PL"/>
        </a:p>
      </dgm:t>
    </dgm:pt>
    <dgm:pt modelId="{408EDE44-A9A5-43A3-A837-C62ADC5FCED2}">
      <dgm:prSet phldrT="[Tekst]"/>
      <dgm:spPr/>
      <dgm:t>
        <a:bodyPr/>
        <a:lstStyle/>
        <a:p>
          <a:r>
            <a:rPr lang="pl-PL" dirty="0" smtClean="0"/>
            <a:t>Koszt: 15 mln PLN</a:t>
          </a:r>
          <a:endParaRPr lang="pl-PL" dirty="0"/>
        </a:p>
      </dgm:t>
    </dgm:pt>
    <dgm:pt modelId="{0156384A-2C66-4C8F-A5F2-E63EF6667437}" type="parTrans" cxnId="{A9FCFBC7-0126-4059-968F-5C6C8FF4D0FF}">
      <dgm:prSet/>
      <dgm:spPr/>
      <dgm:t>
        <a:bodyPr/>
        <a:lstStyle/>
        <a:p>
          <a:endParaRPr lang="pl-PL"/>
        </a:p>
      </dgm:t>
    </dgm:pt>
    <dgm:pt modelId="{66C72D40-C40E-400F-AEC0-285C3A08A279}" type="sibTrans" cxnId="{A9FCFBC7-0126-4059-968F-5C6C8FF4D0FF}">
      <dgm:prSet/>
      <dgm:spPr/>
      <dgm:t>
        <a:bodyPr/>
        <a:lstStyle/>
        <a:p>
          <a:endParaRPr lang="pl-PL"/>
        </a:p>
      </dgm:t>
    </dgm:pt>
    <dgm:pt modelId="{AE0C956E-2BAA-4483-8C9B-5777014341E0}" type="pres">
      <dgm:prSet presAssocID="{256003AD-6052-42C4-8B76-B1B14F00CF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5D258C9A-ABEF-4693-9135-8AFD7C62F40E}" type="pres">
      <dgm:prSet presAssocID="{256003AD-6052-42C4-8B76-B1B14F00CF82}" presName="Name1" presStyleCnt="0"/>
      <dgm:spPr/>
    </dgm:pt>
    <dgm:pt modelId="{2E50BF61-377D-4531-8945-236746A81740}" type="pres">
      <dgm:prSet presAssocID="{256003AD-6052-42C4-8B76-B1B14F00CF82}" presName="cycle" presStyleCnt="0"/>
      <dgm:spPr/>
    </dgm:pt>
    <dgm:pt modelId="{D9FFA9BE-5115-4D3A-95EB-FE34355D1F14}" type="pres">
      <dgm:prSet presAssocID="{256003AD-6052-42C4-8B76-B1B14F00CF82}" presName="srcNode" presStyleLbl="node1" presStyleIdx="0" presStyleCnt="6"/>
      <dgm:spPr/>
    </dgm:pt>
    <dgm:pt modelId="{8B134EBF-F2BA-4F99-BA5B-A34A847FDF21}" type="pres">
      <dgm:prSet presAssocID="{256003AD-6052-42C4-8B76-B1B14F00CF82}" presName="conn" presStyleLbl="parChTrans1D2" presStyleIdx="0" presStyleCnt="1"/>
      <dgm:spPr/>
      <dgm:t>
        <a:bodyPr/>
        <a:lstStyle/>
        <a:p>
          <a:endParaRPr lang="pl-PL"/>
        </a:p>
      </dgm:t>
    </dgm:pt>
    <dgm:pt modelId="{E8B5C5D9-A389-4331-AB9E-5CF7BFBBC07E}" type="pres">
      <dgm:prSet presAssocID="{256003AD-6052-42C4-8B76-B1B14F00CF82}" presName="extraNode" presStyleLbl="node1" presStyleIdx="0" presStyleCnt="6"/>
      <dgm:spPr/>
    </dgm:pt>
    <dgm:pt modelId="{45B0DDA3-ADBF-429B-830A-B0B72821110E}" type="pres">
      <dgm:prSet presAssocID="{256003AD-6052-42C4-8B76-B1B14F00CF82}" presName="dstNode" presStyleLbl="node1" presStyleIdx="0" presStyleCnt="6"/>
      <dgm:spPr/>
    </dgm:pt>
    <dgm:pt modelId="{16E68A58-FD27-4CBD-8A04-153010C26D53}" type="pres">
      <dgm:prSet presAssocID="{1C667323-A2A5-469B-834E-8017612A625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C8A9D-2655-4639-8AE9-A4E4A7329D7D}" type="pres">
      <dgm:prSet presAssocID="{1C667323-A2A5-469B-834E-8017612A6253}" presName="accent_1" presStyleCnt="0"/>
      <dgm:spPr/>
    </dgm:pt>
    <dgm:pt modelId="{2DD5ED05-8E0E-4821-8C49-49AA831CEC1F}" type="pres">
      <dgm:prSet presAssocID="{1C667323-A2A5-469B-834E-8017612A6253}" presName="accentRepeatNode" presStyleLbl="solidFgAcc1" presStyleIdx="0" presStyleCnt="6"/>
      <dgm:spPr/>
    </dgm:pt>
    <dgm:pt modelId="{A9C59BC1-686D-403C-A4B8-EB339499A3E6}" type="pres">
      <dgm:prSet presAssocID="{408EDE44-A9A5-43A3-A837-C62ADC5FCED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C3FC3D-3FAD-4B52-A876-7CD68E47356B}" type="pres">
      <dgm:prSet presAssocID="{408EDE44-A9A5-43A3-A837-C62ADC5FCED2}" presName="accent_2" presStyleCnt="0"/>
      <dgm:spPr/>
    </dgm:pt>
    <dgm:pt modelId="{2B23FF1E-46C7-47DA-98F8-E1C15C3A61A8}" type="pres">
      <dgm:prSet presAssocID="{408EDE44-A9A5-43A3-A837-C62ADC5FCED2}" presName="accentRepeatNode" presStyleLbl="solidFgAcc1" presStyleIdx="1" presStyleCnt="6"/>
      <dgm:spPr/>
    </dgm:pt>
    <dgm:pt modelId="{07E456F7-4C12-49D5-B27D-C99049FB9EAA}" type="pres">
      <dgm:prSet presAssocID="{CDD7DB97-246E-4284-ACAB-27D4000F9FE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8FFEA5-18C1-41EA-B5C3-4881655036E1}" type="pres">
      <dgm:prSet presAssocID="{CDD7DB97-246E-4284-ACAB-27D4000F9FEC}" presName="accent_3" presStyleCnt="0"/>
      <dgm:spPr/>
    </dgm:pt>
    <dgm:pt modelId="{DDE96552-A161-4B71-9C61-66957E90A118}" type="pres">
      <dgm:prSet presAssocID="{CDD7DB97-246E-4284-ACAB-27D4000F9FEC}" presName="accentRepeatNode" presStyleLbl="solidFgAcc1" presStyleIdx="2" presStyleCnt="6"/>
      <dgm:spPr/>
    </dgm:pt>
    <dgm:pt modelId="{B171C104-9ADF-4D50-9307-12D3CE2EE286}" type="pres">
      <dgm:prSet presAssocID="{52BB9E89-43AB-4042-8EFD-8880166377C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6347F6-E66D-4879-B28C-F9865C0ECA73}" type="pres">
      <dgm:prSet presAssocID="{52BB9E89-43AB-4042-8EFD-8880166377CD}" presName="accent_4" presStyleCnt="0"/>
      <dgm:spPr/>
    </dgm:pt>
    <dgm:pt modelId="{5CF5A23D-D09A-4747-BA0E-36FBBCAAB754}" type="pres">
      <dgm:prSet presAssocID="{52BB9E89-43AB-4042-8EFD-8880166377CD}" presName="accentRepeatNode" presStyleLbl="solidFgAcc1" presStyleIdx="3" presStyleCnt="6"/>
      <dgm:spPr/>
    </dgm:pt>
    <dgm:pt modelId="{F3ECCECA-B71B-45FC-BA1F-97AB53C0DDD9}" type="pres">
      <dgm:prSet presAssocID="{3022D8E4-6409-44F3-9C3A-50DC152F76AD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65208B-120C-429D-BEFC-11EB9513D947}" type="pres">
      <dgm:prSet presAssocID="{3022D8E4-6409-44F3-9C3A-50DC152F76AD}" presName="accent_5" presStyleCnt="0"/>
      <dgm:spPr/>
    </dgm:pt>
    <dgm:pt modelId="{3CF5540D-4D68-4D2B-8D16-02CA1A7215A2}" type="pres">
      <dgm:prSet presAssocID="{3022D8E4-6409-44F3-9C3A-50DC152F76AD}" presName="accentRepeatNode" presStyleLbl="solidFgAcc1" presStyleIdx="4" presStyleCnt="6"/>
      <dgm:spPr/>
    </dgm:pt>
    <dgm:pt modelId="{ABCEBFF1-E901-4768-B98B-95A5939CE5F5}" type="pres">
      <dgm:prSet presAssocID="{BD742F2A-94A4-47F7-BFEA-35493B354E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D61CA2-F100-4BFD-B914-6ED00000C886}" type="pres">
      <dgm:prSet presAssocID="{BD742F2A-94A4-47F7-BFEA-35493B354EE4}" presName="accent_6" presStyleCnt="0"/>
      <dgm:spPr/>
    </dgm:pt>
    <dgm:pt modelId="{7AA39DB9-9E85-4923-A7D8-E184CA468775}" type="pres">
      <dgm:prSet presAssocID="{BD742F2A-94A4-47F7-BFEA-35493B354EE4}" presName="accentRepeatNode" presStyleLbl="solidFgAcc1" presStyleIdx="5" presStyleCnt="6"/>
      <dgm:spPr/>
    </dgm:pt>
  </dgm:ptLst>
  <dgm:cxnLst>
    <dgm:cxn modelId="{79B65D10-878A-4088-BB37-8EF692833AFB}" type="presOf" srcId="{CDD7DB97-246E-4284-ACAB-27D4000F9FEC}" destId="{07E456F7-4C12-49D5-B27D-C99049FB9EAA}" srcOrd="0" destOrd="0" presId="urn:microsoft.com/office/officeart/2008/layout/VerticalCurvedList"/>
    <dgm:cxn modelId="{6CBAB98D-1348-4D28-BC8D-E0E71B948A68}" srcId="{256003AD-6052-42C4-8B76-B1B14F00CF82}" destId="{3022D8E4-6409-44F3-9C3A-50DC152F76AD}" srcOrd="4" destOrd="0" parTransId="{5D6CE5E1-84EC-4D20-9A76-DB93D8C7C725}" sibTransId="{743ABC17-96BE-47D7-82F4-D5E9DE36776C}"/>
    <dgm:cxn modelId="{764F4CB1-1A11-47E5-965E-13398F76A211}" type="presOf" srcId="{1C667323-A2A5-469B-834E-8017612A6253}" destId="{16E68A58-FD27-4CBD-8A04-153010C26D53}" srcOrd="0" destOrd="0" presId="urn:microsoft.com/office/officeart/2008/layout/VerticalCurvedList"/>
    <dgm:cxn modelId="{B6B8FB82-F999-41DB-8E20-1FC6B243D8CE}" type="presOf" srcId="{8D97EE08-7B2C-4F15-B83F-5BB9745FF1DA}" destId="{8B134EBF-F2BA-4F99-BA5B-A34A847FDF21}" srcOrd="0" destOrd="0" presId="urn:microsoft.com/office/officeart/2008/layout/VerticalCurvedList"/>
    <dgm:cxn modelId="{646C1AEE-6CFA-40C8-9B03-A5AB92A7647D}" type="presOf" srcId="{BD742F2A-94A4-47F7-BFEA-35493B354EE4}" destId="{ABCEBFF1-E901-4768-B98B-95A5939CE5F5}" srcOrd="0" destOrd="0" presId="urn:microsoft.com/office/officeart/2008/layout/VerticalCurvedList"/>
    <dgm:cxn modelId="{2A93D588-D33F-406B-A2A1-0335ECC1D712}" type="presOf" srcId="{256003AD-6052-42C4-8B76-B1B14F00CF82}" destId="{AE0C956E-2BAA-4483-8C9B-5777014341E0}" srcOrd="0" destOrd="0" presId="urn:microsoft.com/office/officeart/2008/layout/VerticalCurvedList"/>
    <dgm:cxn modelId="{A9FCFBC7-0126-4059-968F-5C6C8FF4D0FF}" srcId="{256003AD-6052-42C4-8B76-B1B14F00CF82}" destId="{408EDE44-A9A5-43A3-A837-C62ADC5FCED2}" srcOrd="1" destOrd="0" parTransId="{0156384A-2C66-4C8F-A5F2-E63EF6667437}" sibTransId="{66C72D40-C40E-400F-AEC0-285C3A08A279}"/>
    <dgm:cxn modelId="{6AC2906D-FA03-431D-B64C-795BF7D2649D}" type="presOf" srcId="{52BB9E89-43AB-4042-8EFD-8880166377CD}" destId="{B171C104-9ADF-4D50-9307-12D3CE2EE286}" srcOrd="0" destOrd="0" presId="urn:microsoft.com/office/officeart/2008/layout/VerticalCurvedList"/>
    <dgm:cxn modelId="{48F861B1-1DA4-40B2-9D7E-125C3E364442}" type="presOf" srcId="{408EDE44-A9A5-43A3-A837-C62ADC5FCED2}" destId="{A9C59BC1-686D-403C-A4B8-EB339499A3E6}" srcOrd="0" destOrd="0" presId="urn:microsoft.com/office/officeart/2008/layout/VerticalCurvedList"/>
    <dgm:cxn modelId="{62B660C6-D320-43B5-BC0E-43D9292D8DCA}" srcId="{256003AD-6052-42C4-8B76-B1B14F00CF82}" destId="{BD742F2A-94A4-47F7-BFEA-35493B354EE4}" srcOrd="5" destOrd="0" parTransId="{6E79566B-A12E-428C-8563-458F8FD303AC}" sibTransId="{5072111C-673F-4B1E-874D-7CD628E98B1E}"/>
    <dgm:cxn modelId="{681D7412-3C21-4472-A3E4-0C24CEB6CB64}" type="presOf" srcId="{3022D8E4-6409-44F3-9C3A-50DC152F76AD}" destId="{F3ECCECA-B71B-45FC-BA1F-97AB53C0DDD9}" srcOrd="0" destOrd="0" presId="urn:microsoft.com/office/officeart/2008/layout/VerticalCurvedList"/>
    <dgm:cxn modelId="{A576129B-A425-46AF-8610-B37AAB922C0A}" srcId="{256003AD-6052-42C4-8B76-B1B14F00CF82}" destId="{52BB9E89-43AB-4042-8EFD-8880166377CD}" srcOrd="3" destOrd="0" parTransId="{B87346C2-32F6-411B-B07F-F61C54506124}" sibTransId="{63A704F8-9DDF-485E-9974-4815558CDC0B}"/>
    <dgm:cxn modelId="{16656E8F-B6E4-43FE-B9B2-2A141CE8B3CF}" srcId="{256003AD-6052-42C4-8B76-B1B14F00CF82}" destId="{1C667323-A2A5-469B-834E-8017612A6253}" srcOrd="0" destOrd="0" parTransId="{8CF0C6D4-BDA7-4E86-9FD5-8D98B0D8C9B6}" sibTransId="{8D97EE08-7B2C-4F15-B83F-5BB9745FF1DA}"/>
    <dgm:cxn modelId="{76722631-EF3D-425B-A315-D297ABEEA6DC}" srcId="{256003AD-6052-42C4-8B76-B1B14F00CF82}" destId="{CDD7DB97-246E-4284-ACAB-27D4000F9FEC}" srcOrd="2" destOrd="0" parTransId="{D23002E4-78CB-4783-BE26-199BD6699FFF}" sibTransId="{1600CDC3-67FE-424D-80DF-2A1F710D8BC6}"/>
    <dgm:cxn modelId="{4F51EA3C-E3FF-4891-990C-08DF1D82DA13}" type="presParOf" srcId="{AE0C956E-2BAA-4483-8C9B-5777014341E0}" destId="{5D258C9A-ABEF-4693-9135-8AFD7C62F40E}" srcOrd="0" destOrd="0" presId="urn:microsoft.com/office/officeart/2008/layout/VerticalCurvedList"/>
    <dgm:cxn modelId="{60A0D5D4-B510-439C-AC0A-8A2DE6898690}" type="presParOf" srcId="{5D258C9A-ABEF-4693-9135-8AFD7C62F40E}" destId="{2E50BF61-377D-4531-8945-236746A81740}" srcOrd="0" destOrd="0" presId="urn:microsoft.com/office/officeart/2008/layout/VerticalCurvedList"/>
    <dgm:cxn modelId="{D985165E-E8CA-4614-9892-CC659AD4808C}" type="presParOf" srcId="{2E50BF61-377D-4531-8945-236746A81740}" destId="{D9FFA9BE-5115-4D3A-95EB-FE34355D1F14}" srcOrd="0" destOrd="0" presId="urn:microsoft.com/office/officeart/2008/layout/VerticalCurvedList"/>
    <dgm:cxn modelId="{EAFB6CBE-931A-42E2-8AF8-CC50AEBA8679}" type="presParOf" srcId="{2E50BF61-377D-4531-8945-236746A81740}" destId="{8B134EBF-F2BA-4F99-BA5B-A34A847FDF21}" srcOrd="1" destOrd="0" presId="urn:microsoft.com/office/officeart/2008/layout/VerticalCurvedList"/>
    <dgm:cxn modelId="{56711BD1-55AF-4A63-A022-421D2C31CEEF}" type="presParOf" srcId="{2E50BF61-377D-4531-8945-236746A81740}" destId="{E8B5C5D9-A389-4331-AB9E-5CF7BFBBC07E}" srcOrd="2" destOrd="0" presId="urn:microsoft.com/office/officeart/2008/layout/VerticalCurvedList"/>
    <dgm:cxn modelId="{CF329564-B71D-4892-8570-1C6098FC61D9}" type="presParOf" srcId="{2E50BF61-377D-4531-8945-236746A81740}" destId="{45B0DDA3-ADBF-429B-830A-B0B72821110E}" srcOrd="3" destOrd="0" presId="urn:microsoft.com/office/officeart/2008/layout/VerticalCurvedList"/>
    <dgm:cxn modelId="{5C251F7A-F405-4A89-99B8-C492B84554A6}" type="presParOf" srcId="{5D258C9A-ABEF-4693-9135-8AFD7C62F40E}" destId="{16E68A58-FD27-4CBD-8A04-153010C26D53}" srcOrd="1" destOrd="0" presId="urn:microsoft.com/office/officeart/2008/layout/VerticalCurvedList"/>
    <dgm:cxn modelId="{F18E928E-5AC0-4349-9758-D5891A6B6C6A}" type="presParOf" srcId="{5D258C9A-ABEF-4693-9135-8AFD7C62F40E}" destId="{6FCC8A9D-2655-4639-8AE9-A4E4A7329D7D}" srcOrd="2" destOrd="0" presId="urn:microsoft.com/office/officeart/2008/layout/VerticalCurvedList"/>
    <dgm:cxn modelId="{F00860CC-D561-43C3-BED1-D84D634114E0}" type="presParOf" srcId="{6FCC8A9D-2655-4639-8AE9-A4E4A7329D7D}" destId="{2DD5ED05-8E0E-4821-8C49-49AA831CEC1F}" srcOrd="0" destOrd="0" presId="urn:microsoft.com/office/officeart/2008/layout/VerticalCurvedList"/>
    <dgm:cxn modelId="{AB26F58A-3178-4FE3-8F3C-72D2E5587291}" type="presParOf" srcId="{5D258C9A-ABEF-4693-9135-8AFD7C62F40E}" destId="{A9C59BC1-686D-403C-A4B8-EB339499A3E6}" srcOrd="3" destOrd="0" presId="urn:microsoft.com/office/officeart/2008/layout/VerticalCurvedList"/>
    <dgm:cxn modelId="{3F894329-ED4F-4239-B9FA-B8A64947DC52}" type="presParOf" srcId="{5D258C9A-ABEF-4693-9135-8AFD7C62F40E}" destId="{1EC3FC3D-3FAD-4B52-A876-7CD68E47356B}" srcOrd="4" destOrd="0" presId="urn:microsoft.com/office/officeart/2008/layout/VerticalCurvedList"/>
    <dgm:cxn modelId="{B3A0CBFE-AF52-4071-BAF0-F652395931DB}" type="presParOf" srcId="{1EC3FC3D-3FAD-4B52-A876-7CD68E47356B}" destId="{2B23FF1E-46C7-47DA-98F8-E1C15C3A61A8}" srcOrd="0" destOrd="0" presId="urn:microsoft.com/office/officeart/2008/layout/VerticalCurvedList"/>
    <dgm:cxn modelId="{257273C5-0B47-4CEC-8BC9-E88F311A3793}" type="presParOf" srcId="{5D258C9A-ABEF-4693-9135-8AFD7C62F40E}" destId="{07E456F7-4C12-49D5-B27D-C99049FB9EAA}" srcOrd="5" destOrd="0" presId="urn:microsoft.com/office/officeart/2008/layout/VerticalCurvedList"/>
    <dgm:cxn modelId="{614D418C-9AF9-41C1-9E1E-0B4F0EF2C37D}" type="presParOf" srcId="{5D258C9A-ABEF-4693-9135-8AFD7C62F40E}" destId="{098FFEA5-18C1-41EA-B5C3-4881655036E1}" srcOrd="6" destOrd="0" presId="urn:microsoft.com/office/officeart/2008/layout/VerticalCurvedList"/>
    <dgm:cxn modelId="{2D93BEED-864C-44BE-8690-87F3B933BAE1}" type="presParOf" srcId="{098FFEA5-18C1-41EA-B5C3-4881655036E1}" destId="{DDE96552-A161-4B71-9C61-66957E90A118}" srcOrd="0" destOrd="0" presId="urn:microsoft.com/office/officeart/2008/layout/VerticalCurvedList"/>
    <dgm:cxn modelId="{59169155-DC93-41FD-B0AB-66CB68760C53}" type="presParOf" srcId="{5D258C9A-ABEF-4693-9135-8AFD7C62F40E}" destId="{B171C104-9ADF-4D50-9307-12D3CE2EE286}" srcOrd="7" destOrd="0" presId="urn:microsoft.com/office/officeart/2008/layout/VerticalCurvedList"/>
    <dgm:cxn modelId="{12875297-D906-4622-A232-0C1C235C02FF}" type="presParOf" srcId="{5D258C9A-ABEF-4693-9135-8AFD7C62F40E}" destId="{3D6347F6-E66D-4879-B28C-F9865C0ECA73}" srcOrd="8" destOrd="0" presId="urn:microsoft.com/office/officeart/2008/layout/VerticalCurvedList"/>
    <dgm:cxn modelId="{142FC935-9E40-464C-905E-DA9E34AA33E4}" type="presParOf" srcId="{3D6347F6-E66D-4879-B28C-F9865C0ECA73}" destId="{5CF5A23D-D09A-4747-BA0E-36FBBCAAB754}" srcOrd="0" destOrd="0" presId="urn:microsoft.com/office/officeart/2008/layout/VerticalCurvedList"/>
    <dgm:cxn modelId="{9256503F-FA54-4B39-A989-9F95EA49C648}" type="presParOf" srcId="{5D258C9A-ABEF-4693-9135-8AFD7C62F40E}" destId="{F3ECCECA-B71B-45FC-BA1F-97AB53C0DDD9}" srcOrd="9" destOrd="0" presId="urn:microsoft.com/office/officeart/2008/layout/VerticalCurvedList"/>
    <dgm:cxn modelId="{4C00B38F-0E15-42A2-934A-42078021B590}" type="presParOf" srcId="{5D258C9A-ABEF-4693-9135-8AFD7C62F40E}" destId="{8E65208B-120C-429D-BEFC-11EB9513D947}" srcOrd="10" destOrd="0" presId="urn:microsoft.com/office/officeart/2008/layout/VerticalCurvedList"/>
    <dgm:cxn modelId="{9F18A0F2-9A8C-4CAD-B0C9-359BAA082740}" type="presParOf" srcId="{8E65208B-120C-429D-BEFC-11EB9513D947}" destId="{3CF5540D-4D68-4D2B-8D16-02CA1A7215A2}" srcOrd="0" destOrd="0" presId="urn:microsoft.com/office/officeart/2008/layout/VerticalCurvedList"/>
    <dgm:cxn modelId="{EDB91782-04BF-45E1-A7B9-34049B7E3231}" type="presParOf" srcId="{5D258C9A-ABEF-4693-9135-8AFD7C62F40E}" destId="{ABCEBFF1-E901-4768-B98B-95A5939CE5F5}" srcOrd="11" destOrd="0" presId="urn:microsoft.com/office/officeart/2008/layout/VerticalCurvedList"/>
    <dgm:cxn modelId="{1C048175-1097-4B5D-990A-A7A18BFC68A2}" type="presParOf" srcId="{5D258C9A-ABEF-4693-9135-8AFD7C62F40E}" destId="{01D61CA2-F100-4BFD-B914-6ED00000C886}" srcOrd="12" destOrd="0" presId="urn:microsoft.com/office/officeart/2008/layout/VerticalCurvedList"/>
    <dgm:cxn modelId="{F39ECE88-F70D-4EBF-9776-81395A686BAE}" type="presParOf" srcId="{01D61CA2-F100-4BFD-B914-6ED00000C886}" destId="{7AA39DB9-9E85-4923-A7D8-E184CA468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34EBF-F2BA-4F99-BA5B-A34A847FDF21}">
      <dsp:nvSpPr>
        <dsp:cNvPr id="0" name=""/>
        <dsp:cNvSpPr/>
      </dsp:nvSpPr>
      <dsp:spPr>
        <a:xfrm>
          <a:off x="-3921023" y="-602046"/>
          <a:ext cx="4672969" cy="4672969"/>
        </a:xfrm>
        <a:prstGeom prst="blockArc">
          <a:avLst>
            <a:gd name="adj1" fmla="val 18900000"/>
            <a:gd name="adj2" fmla="val 2700000"/>
            <a:gd name="adj3" fmla="val 46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8A58-FD27-4CBD-8A04-153010C26D53}">
      <dsp:nvSpPr>
        <dsp:cNvPr id="0" name=""/>
        <dsp:cNvSpPr/>
      </dsp:nvSpPr>
      <dsp:spPr>
        <a:xfrm>
          <a:off x="281327" y="182671"/>
          <a:ext cx="6430923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Przychody: 10 mln PLN rocznie</a:t>
          </a:r>
          <a:endParaRPr lang="pl-PL" sz="1900" kern="1200" dirty="0"/>
        </a:p>
      </dsp:txBody>
      <dsp:txXfrm>
        <a:off x="281327" y="182671"/>
        <a:ext cx="6430923" cy="365203"/>
      </dsp:txXfrm>
    </dsp:sp>
    <dsp:sp modelId="{2DD5ED05-8E0E-4821-8C49-49AA831CEC1F}">
      <dsp:nvSpPr>
        <dsp:cNvPr id="0" name=""/>
        <dsp:cNvSpPr/>
      </dsp:nvSpPr>
      <dsp:spPr>
        <a:xfrm>
          <a:off x="53075" y="137020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AF268-D72E-45C8-9D35-876EDA821AB0}">
      <dsp:nvSpPr>
        <dsp:cNvPr id="0" name=""/>
        <dsp:cNvSpPr/>
      </dsp:nvSpPr>
      <dsp:spPr>
        <a:xfrm>
          <a:off x="581732" y="730406"/>
          <a:ext cx="6130519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Koszt: 15 mln PLN</a:t>
          </a:r>
          <a:endParaRPr lang="pl-PL" sz="1900" kern="1200" dirty="0"/>
        </a:p>
      </dsp:txBody>
      <dsp:txXfrm>
        <a:off x="581732" y="730406"/>
        <a:ext cx="6130519" cy="365203"/>
      </dsp:txXfrm>
    </dsp:sp>
    <dsp:sp modelId="{2DAE7A50-0860-419E-A7EB-20AB5FF10137}">
      <dsp:nvSpPr>
        <dsp:cNvPr id="0" name=""/>
        <dsp:cNvSpPr/>
      </dsp:nvSpPr>
      <dsp:spPr>
        <a:xfrm>
          <a:off x="353480" y="684756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75093F-99F2-48AD-A318-5E0DC5802671}">
      <dsp:nvSpPr>
        <dsp:cNvPr id="0" name=""/>
        <dsp:cNvSpPr/>
      </dsp:nvSpPr>
      <dsp:spPr>
        <a:xfrm>
          <a:off x="719099" y="1278142"/>
          <a:ext cx="5993151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Wydatki z podatkami: 7 mln PLN rocznie</a:t>
          </a:r>
          <a:endParaRPr lang="pl-PL" sz="1900" kern="1200" dirty="0"/>
        </a:p>
      </dsp:txBody>
      <dsp:txXfrm>
        <a:off x="719099" y="1278142"/>
        <a:ext cx="5993151" cy="365203"/>
      </dsp:txXfrm>
    </dsp:sp>
    <dsp:sp modelId="{DDE96552-A161-4B71-9C61-66957E90A118}">
      <dsp:nvSpPr>
        <dsp:cNvPr id="0" name=""/>
        <dsp:cNvSpPr/>
      </dsp:nvSpPr>
      <dsp:spPr>
        <a:xfrm>
          <a:off x="490847" y="1232491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EC0B6D-77F4-428E-9D41-D3B59B279B96}">
      <dsp:nvSpPr>
        <dsp:cNvPr id="0" name=""/>
        <dsp:cNvSpPr/>
      </dsp:nvSpPr>
      <dsp:spPr>
        <a:xfrm>
          <a:off x="719099" y="1825530"/>
          <a:ext cx="5993151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Wartość likwidacyjna po 8 latach: 1 mln PLN</a:t>
          </a:r>
          <a:endParaRPr lang="pl-PL" sz="1900" kern="1200" dirty="0"/>
        </a:p>
      </dsp:txBody>
      <dsp:txXfrm>
        <a:off x="719099" y="1825530"/>
        <a:ext cx="5993151" cy="365203"/>
      </dsp:txXfrm>
    </dsp:sp>
    <dsp:sp modelId="{5CF5A23D-D09A-4747-BA0E-36FBBCAAB754}">
      <dsp:nvSpPr>
        <dsp:cNvPr id="0" name=""/>
        <dsp:cNvSpPr/>
      </dsp:nvSpPr>
      <dsp:spPr>
        <a:xfrm>
          <a:off x="490847" y="1779880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0C6A4B-6B80-4C6E-94DF-00D2AEB3F34C}">
      <dsp:nvSpPr>
        <dsp:cNvPr id="0" name=""/>
        <dsp:cNvSpPr/>
      </dsp:nvSpPr>
      <dsp:spPr>
        <a:xfrm>
          <a:off x="581732" y="2373266"/>
          <a:ext cx="6130519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Stopa dyskontowa: 15%</a:t>
          </a:r>
          <a:endParaRPr lang="pl-PL" sz="1900" kern="1200" dirty="0"/>
        </a:p>
      </dsp:txBody>
      <dsp:txXfrm>
        <a:off x="581732" y="2373266"/>
        <a:ext cx="6130519" cy="365203"/>
      </dsp:txXfrm>
    </dsp:sp>
    <dsp:sp modelId="{3CF5540D-4D68-4D2B-8D16-02CA1A7215A2}">
      <dsp:nvSpPr>
        <dsp:cNvPr id="0" name=""/>
        <dsp:cNvSpPr/>
      </dsp:nvSpPr>
      <dsp:spPr>
        <a:xfrm>
          <a:off x="353480" y="2327615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BDE91-8C83-4D87-B99B-81DDBE1F9659}">
      <dsp:nvSpPr>
        <dsp:cNvPr id="0" name=""/>
        <dsp:cNvSpPr/>
      </dsp:nvSpPr>
      <dsp:spPr>
        <a:xfrm>
          <a:off x="281327" y="2921001"/>
          <a:ext cx="6430923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1 000 000 jednostek akcji</a:t>
          </a:r>
          <a:endParaRPr lang="pl-PL" sz="1900" kern="1200" dirty="0"/>
        </a:p>
      </dsp:txBody>
      <dsp:txXfrm>
        <a:off x="281327" y="2921001"/>
        <a:ext cx="6430923" cy="365203"/>
      </dsp:txXfrm>
    </dsp:sp>
    <dsp:sp modelId="{7AA39DB9-9E85-4923-A7D8-E184CA468775}">
      <dsp:nvSpPr>
        <dsp:cNvPr id="0" name=""/>
        <dsp:cNvSpPr/>
      </dsp:nvSpPr>
      <dsp:spPr>
        <a:xfrm>
          <a:off x="53075" y="2875351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34EBF-F2BA-4F99-BA5B-A34A847FDF21}">
      <dsp:nvSpPr>
        <dsp:cNvPr id="0" name=""/>
        <dsp:cNvSpPr/>
      </dsp:nvSpPr>
      <dsp:spPr>
        <a:xfrm>
          <a:off x="-3921023" y="-602046"/>
          <a:ext cx="4672969" cy="4672969"/>
        </a:xfrm>
        <a:prstGeom prst="blockArc">
          <a:avLst>
            <a:gd name="adj1" fmla="val 18900000"/>
            <a:gd name="adj2" fmla="val 2700000"/>
            <a:gd name="adj3" fmla="val 46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8A58-FD27-4CBD-8A04-153010C26D53}">
      <dsp:nvSpPr>
        <dsp:cNvPr id="0" name=""/>
        <dsp:cNvSpPr/>
      </dsp:nvSpPr>
      <dsp:spPr>
        <a:xfrm>
          <a:off x="281327" y="182671"/>
          <a:ext cx="6430923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Przychody: 10 mln PLN rocznie</a:t>
          </a:r>
          <a:endParaRPr lang="pl-PL" sz="1900" kern="1200" dirty="0"/>
        </a:p>
      </dsp:txBody>
      <dsp:txXfrm>
        <a:off x="281327" y="182671"/>
        <a:ext cx="6430923" cy="365203"/>
      </dsp:txXfrm>
    </dsp:sp>
    <dsp:sp modelId="{2DD5ED05-8E0E-4821-8C49-49AA831CEC1F}">
      <dsp:nvSpPr>
        <dsp:cNvPr id="0" name=""/>
        <dsp:cNvSpPr/>
      </dsp:nvSpPr>
      <dsp:spPr>
        <a:xfrm>
          <a:off x="53075" y="137020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543FC-2EDF-4280-9317-8E02935C9846}">
      <dsp:nvSpPr>
        <dsp:cNvPr id="0" name=""/>
        <dsp:cNvSpPr/>
      </dsp:nvSpPr>
      <dsp:spPr>
        <a:xfrm>
          <a:off x="581732" y="730406"/>
          <a:ext cx="6130519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Koszt: 15 mln PLN</a:t>
          </a:r>
          <a:endParaRPr lang="pl-PL" sz="1900" kern="1200" dirty="0"/>
        </a:p>
      </dsp:txBody>
      <dsp:txXfrm>
        <a:off x="581732" y="730406"/>
        <a:ext cx="6130519" cy="365203"/>
      </dsp:txXfrm>
    </dsp:sp>
    <dsp:sp modelId="{8824BA6A-9395-4E17-863F-FBC6EEF462A6}">
      <dsp:nvSpPr>
        <dsp:cNvPr id="0" name=""/>
        <dsp:cNvSpPr/>
      </dsp:nvSpPr>
      <dsp:spPr>
        <a:xfrm>
          <a:off x="353480" y="684756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D6788-A74E-4483-8272-32C293EEF1FB}">
      <dsp:nvSpPr>
        <dsp:cNvPr id="0" name=""/>
        <dsp:cNvSpPr/>
      </dsp:nvSpPr>
      <dsp:spPr>
        <a:xfrm>
          <a:off x="719099" y="1278142"/>
          <a:ext cx="5993151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Wydatki z podatkami: 7 mln PLN rocznie</a:t>
          </a:r>
          <a:endParaRPr lang="pl-PL" sz="1900" kern="1200" dirty="0"/>
        </a:p>
      </dsp:txBody>
      <dsp:txXfrm>
        <a:off x="719099" y="1278142"/>
        <a:ext cx="5993151" cy="365203"/>
      </dsp:txXfrm>
    </dsp:sp>
    <dsp:sp modelId="{DDE96552-A161-4B71-9C61-66957E90A118}">
      <dsp:nvSpPr>
        <dsp:cNvPr id="0" name=""/>
        <dsp:cNvSpPr/>
      </dsp:nvSpPr>
      <dsp:spPr>
        <a:xfrm>
          <a:off x="490847" y="1232491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DBC665-970A-4745-8827-49ECC52DA071}">
      <dsp:nvSpPr>
        <dsp:cNvPr id="0" name=""/>
        <dsp:cNvSpPr/>
      </dsp:nvSpPr>
      <dsp:spPr>
        <a:xfrm>
          <a:off x="719099" y="1825530"/>
          <a:ext cx="5993151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Wartość likwidacyjna po </a:t>
          </a:r>
          <a:r>
            <a:rPr lang="pl-PL" sz="1900" kern="1200" dirty="0" smtClean="0"/>
            <a:t>6 </a:t>
          </a:r>
          <a:r>
            <a:rPr lang="pl-PL" sz="1900" kern="1200" dirty="0" smtClean="0"/>
            <a:t>latach: 1 mln PLN</a:t>
          </a:r>
          <a:endParaRPr lang="pl-PL" sz="1900" kern="1200" dirty="0"/>
        </a:p>
      </dsp:txBody>
      <dsp:txXfrm>
        <a:off x="719099" y="1825530"/>
        <a:ext cx="5993151" cy="365203"/>
      </dsp:txXfrm>
    </dsp:sp>
    <dsp:sp modelId="{5CF5A23D-D09A-4747-BA0E-36FBBCAAB754}">
      <dsp:nvSpPr>
        <dsp:cNvPr id="0" name=""/>
        <dsp:cNvSpPr/>
      </dsp:nvSpPr>
      <dsp:spPr>
        <a:xfrm>
          <a:off x="490847" y="1779880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B5474-B5D2-4268-A9B1-D62AFDFF78A3}">
      <dsp:nvSpPr>
        <dsp:cNvPr id="0" name=""/>
        <dsp:cNvSpPr/>
      </dsp:nvSpPr>
      <dsp:spPr>
        <a:xfrm>
          <a:off x="581732" y="2373266"/>
          <a:ext cx="6130519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Stopa dyskontowa: 15%</a:t>
          </a:r>
          <a:endParaRPr lang="pl-PL" sz="1900" kern="1200" dirty="0"/>
        </a:p>
      </dsp:txBody>
      <dsp:txXfrm>
        <a:off x="581732" y="2373266"/>
        <a:ext cx="6130519" cy="365203"/>
      </dsp:txXfrm>
    </dsp:sp>
    <dsp:sp modelId="{3CF5540D-4D68-4D2B-8D16-02CA1A7215A2}">
      <dsp:nvSpPr>
        <dsp:cNvPr id="0" name=""/>
        <dsp:cNvSpPr/>
      </dsp:nvSpPr>
      <dsp:spPr>
        <a:xfrm>
          <a:off x="353480" y="2327615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939CB1-004E-43DB-95C0-3FA6FFA18D2C}">
      <dsp:nvSpPr>
        <dsp:cNvPr id="0" name=""/>
        <dsp:cNvSpPr/>
      </dsp:nvSpPr>
      <dsp:spPr>
        <a:xfrm>
          <a:off x="281327" y="2921001"/>
          <a:ext cx="6430923" cy="365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88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1 000 000 jednostek akcji</a:t>
          </a:r>
          <a:endParaRPr lang="pl-PL" sz="1900" kern="1200" dirty="0"/>
        </a:p>
      </dsp:txBody>
      <dsp:txXfrm>
        <a:off x="281327" y="2921001"/>
        <a:ext cx="6430923" cy="365203"/>
      </dsp:txXfrm>
    </dsp:sp>
    <dsp:sp modelId="{7AA39DB9-9E85-4923-A7D8-E184CA468775}">
      <dsp:nvSpPr>
        <dsp:cNvPr id="0" name=""/>
        <dsp:cNvSpPr/>
      </dsp:nvSpPr>
      <dsp:spPr>
        <a:xfrm>
          <a:off x="53075" y="2875351"/>
          <a:ext cx="456504" cy="4565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34EBF-F2BA-4F99-BA5B-A34A847FDF21}">
      <dsp:nvSpPr>
        <dsp:cNvPr id="0" name=""/>
        <dsp:cNvSpPr/>
      </dsp:nvSpPr>
      <dsp:spPr>
        <a:xfrm>
          <a:off x="-3723609" y="-572034"/>
          <a:ext cx="4438456" cy="4438456"/>
        </a:xfrm>
        <a:prstGeom prst="blockArc">
          <a:avLst>
            <a:gd name="adj1" fmla="val 18900000"/>
            <a:gd name="adj2" fmla="val 2700000"/>
            <a:gd name="adj3" fmla="val 48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8A58-FD27-4CBD-8A04-153010C26D53}">
      <dsp:nvSpPr>
        <dsp:cNvPr id="0" name=""/>
        <dsp:cNvSpPr/>
      </dsp:nvSpPr>
      <dsp:spPr>
        <a:xfrm>
          <a:off x="267629" y="173482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Przychody: 10 mln PLN rocznie</a:t>
          </a:r>
          <a:endParaRPr lang="pl-PL" sz="1600" kern="1200" dirty="0"/>
        </a:p>
      </dsp:txBody>
      <dsp:txXfrm>
        <a:off x="267629" y="173482"/>
        <a:ext cx="4448152" cy="346833"/>
      </dsp:txXfrm>
    </dsp:sp>
    <dsp:sp modelId="{2DD5ED05-8E0E-4821-8C49-49AA831CEC1F}">
      <dsp:nvSpPr>
        <dsp:cNvPr id="0" name=""/>
        <dsp:cNvSpPr/>
      </dsp:nvSpPr>
      <dsp:spPr>
        <a:xfrm>
          <a:off x="50858" y="130128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59BC1-686D-403C-A4B8-EB339499A3E6}">
      <dsp:nvSpPr>
        <dsp:cNvPr id="0" name=""/>
        <dsp:cNvSpPr/>
      </dsp:nvSpPr>
      <dsp:spPr>
        <a:xfrm>
          <a:off x="552923" y="693666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Koszt: 15 mln PLN</a:t>
          </a:r>
          <a:endParaRPr lang="pl-PL" sz="1600" kern="1200" dirty="0"/>
        </a:p>
      </dsp:txBody>
      <dsp:txXfrm>
        <a:off x="552923" y="693666"/>
        <a:ext cx="4162858" cy="346833"/>
      </dsp:txXfrm>
    </dsp:sp>
    <dsp:sp modelId="{2B23FF1E-46C7-47DA-98F8-E1C15C3A61A8}">
      <dsp:nvSpPr>
        <dsp:cNvPr id="0" name=""/>
        <dsp:cNvSpPr/>
      </dsp:nvSpPr>
      <dsp:spPr>
        <a:xfrm>
          <a:off x="336152" y="650311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456F7-4C12-49D5-B27D-C99049FB9EAA}">
      <dsp:nvSpPr>
        <dsp:cNvPr id="0" name=""/>
        <dsp:cNvSpPr/>
      </dsp:nvSpPr>
      <dsp:spPr>
        <a:xfrm>
          <a:off x="683380" y="1213849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Wydatki z podatkami: 7 mln PLN rocznie</a:t>
          </a:r>
          <a:endParaRPr lang="pl-PL" sz="1600" kern="1200" dirty="0"/>
        </a:p>
      </dsp:txBody>
      <dsp:txXfrm>
        <a:off x="683380" y="1213849"/>
        <a:ext cx="4032400" cy="346833"/>
      </dsp:txXfrm>
    </dsp:sp>
    <dsp:sp modelId="{DDE96552-A161-4B71-9C61-66957E90A118}">
      <dsp:nvSpPr>
        <dsp:cNvPr id="0" name=""/>
        <dsp:cNvSpPr/>
      </dsp:nvSpPr>
      <dsp:spPr>
        <a:xfrm>
          <a:off x="466610" y="1170495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1C104-9ADF-4D50-9307-12D3CE2EE286}">
      <dsp:nvSpPr>
        <dsp:cNvPr id="0" name=""/>
        <dsp:cNvSpPr/>
      </dsp:nvSpPr>
      <dsp:spPr>
        <a:xfrm>
          <a:off x="683380" y="1733704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Wartość likwidacyjna po 6 latach: 1 mln PLN</a:t>
          </a:r>
          <a:endParaRPr lang="pl-PL" sz="1600" kern="1200" dirty="0"/>
        </a:p>
      </dsp:txBody>
      <dsp:txXfrm>
        <a:off x="683380" y="1733704"/>
        <a:ext cx="4032400" cy="346833"/>
      </dsp:txXfrm>
    </dsp:sp>
    <dsp:sp modelId="{5CF5A23D-D09A-4747-BA0E-36FBBCAAB754}">
      <dsp:nvSpPr>
        <dsp:cNvPr id="0" name=""/>
        <dsp:cNvSpPr/>
      </dsp:nvSpPr>
      <dsp:spPr>
        <a:xfrm>
          <a:off x="466610" y="1690349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CCECA-B71B-45FC-BA1F-97AB53C0DDD9}">
      <dsp:nvSpPr>
        <dsp:cNvPr id="0" name=""/>
        <dsp:cNvSpPr/>
      </dsp:nvSpPr>
      <dsp:spPr>
        <a:xfrm>
          <a:off x="552923" y="2253887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Stopa dyskontowa: 15%</a:t>
          </a:r>
          <a:endParaRPr lang="pl-PL" sz="1600" kern="1200" dirty="0"/>
        </a:p>
      </dsp:txBody>
      <dsp:txXfrm>
        <a:off x="552923" y="2253887"/>
        <a:ext cx="4162858" cy="346833"/>
      </dsp:txXfrm>
    </dsp:sp>
    <dsp:sp modelId="{3CF5540D-4D68-4D2B-8D16-02CA1A7215A2}">
      <dsp:nvSpPr>
        <dsp:cNvPr id="0" name=""/>
        <dsp:cNvSpPr/>
      </dsp:nvSpPr>
      <dsp:spPr>
        <a:xfrm>
          <a:off x="336152" y="2210533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EBFF1-E901-4768-B98B-95A5939CE5F5}">
      <dsp:nvSpPr>
        <dsp:cNvPr id="0" name=""/>
        <dsp:cNvSpPr/>
      </dsp:nvSpPr>
      <dsp:spPr>
        <a:xfrm>
          <a:off x="267629" y="2774071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1 000 000 jednostek akcji</a:t>
          </a:r>
          <a:endParaRPr lang="pl-PL" sz="1600" kern="1200" dirty="0"/>
        </a:p>
      </dsp:txBody>
      <dsp:txXfrm>
        <a:off x="267629" y="2774071"/>
        <a:ext cx="4448152" cy="346833"/>
      </dsp:txXfrm>
    </dsp:sp>
    <dsp:sp modelId="{7AA39DB9-9E85-4923-A7D8-E184CA468775}">
      <dsp:nvSpPr>
        <dsp:cNvPr id="0" name=""/>
        <dsp:cNvSpPr/>
      </dsp:nvSpPr>
      <dsp:spPr>
        <a:xfrm>
          <a:off x="50858" y="2730717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34EBF-F2BA-4F99-BA5B-A34A847FDF21}">
      <dsp:nvSpPr>
        <dsp:cNvPr id="0" name=""/>
        <dsp:cNvSpPr/>
      </dsp:nvSpPr>
      <dsp:spPr>
        <a:xfrm>
          <a:off x="-3723609" y="-572034"/>
          <a:ext cx="4438456" cy="4438456"/>
        </a:xfrm>
        <a:prstGeom prst="blockArc">
          <a:avLst>
            <a:gd name="adj1" fmla="val 18900000"/>
            <a:gd name="adj2" fmla="val 2700000"/>
            <a:gd name="adj3" fmla="val 48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8A58-FD27-4CBD-8A04-153010C26D53}">
      <dsp:nvSpPr>
        <dsp:cNvPr id="0" name=""/>
        <dsp:cNvSpPr/>
      </dsp:nvSpPr>
      <dsp:spPr>
        <a:xfrm>
          <a:off x="267629" y="173482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Przychody: 10 mln PLN rocznie</a:t>
          </a:r>
          <a:endParaRPr lang="pl-PL" sz="1600" kern="1200" dirty="0"/>
        </a:p>
      </dsp:txBody>
      <dsp:txXfrm>
        <a:off x="267629" y="173482"/>
        <a:ext cx="4448152" cy="346833"/>
      </dsp:txXfrm>
    </dsp:sp>
    <dsp:sp modelId="{2DD5ED05-8E0E-4821-8C49-49AA831CEC1F}">
      <dsp:nvSpPr>
        <dsp:cNvPr id="0" name=""/>
        <dsp:cNvSpPr/>
      </dsp:nvSpPr>
      <dsp:spPr>
        <a:xfrm>
          <a:off x="50858" y="130128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59BC1-686D-403C-A4B8-EB339499A3E6}">
      <dsp:nvSpPr>
        <dsp:cNvPr id="0" name=""/>
        <dsp:cNvSpPr/>
      </dsp:nvSpPr>
      <dsp:spPr>
        <a:xfrm>
          <a:off x="552923" y="693666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Koszt: 15 mln PLN</a:t>
          </a:r>
          <a:endParaRPr lang="pl-PL" sz="1600" kern="1200" dirty="0"/>
        </a:p>
      </dsp:txBody>
      <dsp:txXfrm>
        <a:off x="552923" y="693666"/>
        <a:ext cx="4162858" cy="346833"/>
      </dsp:txXfrm>
    </dsp:sp>
    <dsp:sp modelId="{2B23FF1E-46C7-47DA-98F8-E1C15C3A61A8}">
      <dsp:nvSpPr>
        <dsp:cNvPr id="0" name=""/>
        <dsp:cNvSpPr/>
      </dsp:nvSpPr>
      <dsp:spPr>
        <a:xfrm>
          <a:off x="336152" y="650311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456F7-4C12-49D5-B27D-C99049FB9EAA}">
      <dsp:nvSpPr>
        <dsp:cNvPr id="0" name=""/>
        <dsp:cNvSpPr/>
      </dsp:nvSpPr>
      <dsp:spPr>
        <a:xfrm>
          <a:off x="683380" y="1213849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Wydatki z podatkami: 7 mln PLN rocznie</a:t>
          </a:r>
          <a:endParaRPr lang="pl-PL" sz="1600" kern="1200" dirty="0"/>
        </a:p>
      </dsp:txBody>
      <dsp:txXfrm>
        <a:off x="683380" y="1213849"/>
        <a:ext cx="4032400" cy="346833"/>
      </dsp:txXfrm>
    </dsp:sp>
    <dsp:sp modelId="{DDE96552-A161-4B71-9C61-66957E90A118}">
      <dsp:nvSpPr>
        <dsp:cNvPr id="0" name=""/>
        <dsp:cNvSpPr/>
      </dsp:nvSpPr>
      <dsp:spPr>
        <a:xfrm>
          <a:off x="466610" y="1170495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1C104-9ADF-4D50-9307-12D3CE2EE286}">
      <dsp:nvSpPr>
        <dsp:cNvPr id="0" name=""/>
        <dsp:cNvSpPr/>
      </dsp:nvSpPr>
      <dsp:spPr>
        <a:xfrm>
          <a:off x="683380" y="1733704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Wartość likwidacyjna po 6 latach: 1 mln PLN</a:t>
          </a:r>
          <a:endParaRPr lang="pl-PL" sz="1600" kern="1200" dirty="0"/>
        </a:p>
      </dsp:txBody>
      <dsp:txXfrm>
        <a:off x="683380" y="1733704"/>
        <a:ext cx="4032400" cy="346833"/>
      </dsp:txXfrm>
    </dsp:sp>
    <dsp:sp modelId="{5CF5A23D-D09A-4747-BA0E-36FBBCAAB754}">
      <dsp:nvSpPr>
        <dsp:cNvPr id="0" name=""/>
        <dsp:cNvSpPr/>
      </dsp:nvSpPr>
      <dsp:spPr>
        <a:xfrm>
          <a:off x="466610" y="1690349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CCECA-B71B-45FC-BA1F-97AB53C0DDD9}">
      <dsp:nvSpPr>
        <dsp:cNvPr id="0" name=""/>
        <dsp:cNvSpPr/>
      </dsp:nvSpPr>
      <dsp:spPr>
        <a:xfrm>
          <a:off x="552923" y="2253887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Stopa dyskontowa: 15%</a:t>
          </a:r>
          <a:endParaRPr lang="pl-PL" sz="1600" kern="1200" dirty="0"/>
        </a:p>
      </dsp:txBody>
      <dsp:txXfrm>
        <a:off x="552923" y="2253887"/>
        <a:ext cx="4162858" cy="346833"/>
      </dsp:txXfrm>
    </dsp:sp>
    <dsp:sp modelId="{3CF5540D-4D68-4D2B-8D16-02CA1A7215A2}">
      <dsp:nvSpPr>
        <dsp:cNvPr id="0" name=""/>
        <dsp:cNvSpPr/>
      </dsp:nvSpPr>
      <dsp:spPr>
        <a:xfrm>
          <a:off x="336152" y="2210533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EBFF1-E901-4768-B98B-95A5939CE5F5}">
      <dsp:nvSpPr>
        <dsp:cNvPr id="0" name=""/>
        <dsp:cNvSpPr/>
      </dsp:nvSpPr>
      <dsp:spPr>
        <a:xfrm>
          <a:off x="267629" y="2774071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1 000 000 jednostek akcji</a:t>
          </a:r>
          <a:endParaRPr lang="pl-PL" sz="1600" kern="1200" dirty="0"/>
        </a:p>
      </dsp:txBody>
      <dsp:txXfrm>
        <a:off x="267629" y="2774071"/>
        <a:ext cx="4448152" cy="346833"/>
      </dsp:txXfrm>
    </dsp:sp>
    <dsp:sp modelId="{7AA39DB9-9E85-4923-A7D8-E184CA468775}">
      <dsp:nvSpPr>
        <dsp:cNvPr id="0" name=""/>
        <dsp:cNvSpPr/>
      </dsp:nvSpPr>
      <dsp:spPr>
        <a:xfrm>
          <a:off x="50858" y="2730717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34EBF-F2BA-4F99-BA5B-A34A847FDF21}">
      <dsp:nvSpPr>
        <dsp:cNvPr id="0" name=""/>
        <dsp:cNvSpPr/>
      </dsp:nvSpPr>
      <dsp:spPr>
        <a:xfrm>
          <a:off x="-3723609" y="-572034"/>
          <a:ext cx="4438456" cy="4438456"/>
        </a:xfrm>
        <a:prstGeom prst="blockArc">
          <a:avLst>
            <a:gd name="adj1" fmla="val 18900000"/>
            <a:gd name="adj2" fmla="val 2700000"/>
            <a:gd name="adj3" fmla="val 48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8A58-FD27-4CBD-8A04-153010C26D53}">
      <dsp:nvSpPr>
        <dsp:cNvPr id="0" name=""/>
        <dsp:cNvSpPr/>
      </dsp:nvSpPr>
      <dsp:spPr>
        <a:xfrm>
          <a:off x="267629" y="173482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Przychody: 10 mln PLN rocznie</a:t>
          </a:r>
          <a:endParaRPr lang="pl-PL" sz="1600" kern="1200" dirty="0"/>
        </a:p>
      </dsp:txBody>
      <dsp:txXfrm>
        <a:off x="267629" y="173482"/>
        <a:ext cx="4448152" cy="346833"/>
      </dsp:txXfrm>
    </dsp:sp>
    <dsp:sp modelId="{2DD5ED05-8E0E-4821-8C49-49AA831CEC1F}">
      <dsp:nvSpPr>
        <dsp:cNvPr id="0" name=""/>
        <dsp:cNvSpPr/>
      </dsp:nvSpPr>
      <dsp:spPr>
        <a:xfrm>
          <a:off x="50858" y="130128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59BC1-686D-403C-A4B8-EB339499A3E6}">
      <dsp:nvSpPr>
        <dsp:cNvPr id="0" name=""/>
        <dsp:cNvSpPr/>
      </dsp:nvSpPr>
      <dsp:spPr>
        <a:xfrm>
          <a:off x="552923" y="693666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Koszt: 15 mln PLN</a:t>
          </a:r>
          <a:endParaRPr lang="pl-PL" sz="1600" kern="1200" dirty="0"/>
        </a:p>
      </dsp:txBody>
      <dsp:txXfrm>
        <a:off x="552923" y="693666"/>
        <a:ext cx="4162858" cy="346833"/>
      </dsp:txXfrm>
    </dsp:sp>
    <dsp:sp modelId="{2B23FF1E-46C7-47DA-98F8-E1C15C3A61A8}">
      <dsp:nvSpPr>
        <dsp:cNvPr id="0" name=""/>
        <dsp:cNvSpPr/>
      </dsp:nvSpPr>
      <dsp:spPr>
        <a:xfrm>
          <a:off x="336152" y="650311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456F7-4C12-49D5-B27D-C99049FB9EAA}">
      <dsp:nvSpPr>
        <dsp:cNvPr id="0" name=""/>
        <dsp:cNvSpPr/>
      </dsp:nvSpPr>
      <dsp:spPr>
        <a:xfrm>
          <a:off x="683380" y="1213849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Wydatki z podatkami: 7 mln PLN rocznie</a:t>
          </a:r>
          <a:endParaRPr lang="pl-PL" sz="1600" kern="1200" dirty="0"/>
        </a:p>
      </dsp:txBody>
      <dsp:txXfrm>
        <a:off x="683380" y="1213849"/>
        <a:ext cx="4032400" cy="346833"/>
      </dsp:txXfrm>
    </dsp:sp>
    <dsp:sp modelId="{DDE96552-A161-4B71-9C61-66957E90A118}">
      <dsp:nvSpPr>
        <dsp:cNvPr id="0" name=""/>
        <dsp:cNvSpPr/>
      </dsp:nvSpPr>
      <dsp:spPr>
        <a:xfrm>
          <a:off x="466610" y="1170495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1C104-9ADF-4D50-9307-12D3CE2EE286}">
      <dsp:nvSpPr>
        <dsp:cNvPr id="0" name=""/>
        <dsp:cNvSpPr/>
      </dsp:nvSpPr>
      <dsp:spPr>
        <a:xfrm>
          <a:off x="683380" y="1733704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Wartość likwidacyjna po 6 latach: 1 mln PLN</a:t>
          </a:r>
          <a:endParaRPr lang="pl-PL" sz="1600" kern="1200" dirty="0"/>
        </a:p>
      </dsp:txBody>
      <dsp:txXfrm>
        <a:off x="683380" y="1733704"/>
        <a:ext cx="4032400" cy="346833"/>
      </dsp:txXfrm>
    </dsp:sp>
    <dsp:sp modelId="{5CF5A23D-D09A-4747-BA0E-36FBBCAAB754}">
      <dsp:nvSpPr>
        <dsp:cNvPr id="0" name=""/>
        <dsp:cNvSpPr/>
      </dsp:nvSpPr>
      <dsp:spPr>
        <a:xfrm>
          <a:off x="466610" y="1690349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CCECA-B71B-45FC-BA1F-97AB53C0DDD9}">
      <dsp:nvSpPr>
        <dsp:cNvPr id="0" name=""/>
        <dsp:cNvSpPr/>
      </dsp:nvSpPr>
      <dsp:spPr>
        <a:xfrm>
          <a:off x="552923" y="2253887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Stopa dyskontowa: 15%</a:t>
          </a:r>
          <a:endParaRPr lang="pl-PL" sz="1600" kern="1200" dirty="0"/>
        </a:p>
      </dsp:txBody>
      <dsp:txXfrm>
        <a:off x="552923" y="2253887"/>
        <a:ext cx="4162858" cy="346833"/>
      </dsp:txXfrm>
    </dsp:sp>
    <dsp:sp modelId="{3CF5540D-4D68-4D2B-8D16-02CA1A7215A2}">
      <dsp:nvSpPr>
        <dsp:cNvPr id="0" name=""/>
        <dsp:cNvSpPr/>
      </dsp:nvSpPr>
      <dsp:spPr>
        <a:xfrm>
          <a:off x="336152" y="2210533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EBFF1-E901-4768-B98B-95A5939CE5F5}">
      <dsp:nvSpPr>
        <dsp:cNvPr id="0" name=""/>
        <dsp:cNvSpPr/>
      </dsp:nvSpPr>
      <dsp:spPr>
        <a:xfrm>
          <a:off x="267629" y="2774071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1 000 000 jednostek akcji</a:t>
          </a:r>
          <a:endParaRPr lang="pl-PL" sz="1600" kern="1200" dirty="0"/>
        </a:p>
      </dsp:txBody>
      <dsp:txXfrm>
        <a:off x="267629" y="2774071"/>
        <a:ext cx="4448152" cy="346833"/>
      </dsp:txXfrm>
    </dsp:sp>
    <dsp:sp modelId="{7AA39DB9-9E85-4923-A7D8-E184CA468775}">
      <dsp:nvSpPr>
        <dsp:cNvPr id="0" name=""/>
        <dsp:cNvSpPr/>
      </dsp:nvSpPr>
      <dsp:spPr>
        <a:xfrm>
          <a:off x="50858" y="2730717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34EBF-F2BA-4F99-BA5B-A34A847FDF21}">
      <dsp:nvSpPr>
        <dsp:cNvPr id="0" name=""/>
        <dsp:cNvSpPr/>
      </dsp:nvSpPr>
      <dsp:spPr>
        <a:xfrm>
          <a:off x="-3723609" y="-572034"/>
          <a:ext cx="4438456" cy="4438456"/>
        </a:xfrm>
        <a:prstGeom prst="blockArc">
          <a:avLst>
            <a:gd name="adj1" fmla="val 18900000"/>
            <a:gd name="adj2" fmla="val 2700000"/>
            <a:gd name="adj3" fmla="val 48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8A58-FD27-4CBD-8A04-153010C26D53}">
      <dsp:nvSpPr>
        <dsp:cNvPr id="0" name=""/>
        <dsp:cNvSpPr/>
      </dsp:nvSpPr>
      <dsp:spPr>
        <a:xfrm>
          <a:off x="267629" y="173482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Przychody: 10 mln PLN rocznie</a:t>
          </a:r>
          <a:endParaRPr lang="pl-PL" sz="1600" kern="1200" dirty="0"/>
        </a:p>
      </dsp:txBody>
      <dsp:txXfrm>
        <a:off x="267629" y="173482"/>
        <a:ext cx="4448152" cy="346833"/>
      </dsp:txXfrm>
    </dsp:sp>
    <dsp:sp modelId="{2DD5ED05-8E0E-4821-8C49-49AA831CEC1F}">
      <dsp:nvSpPr>
        <dsp:cNvPr id="0" name=""/>
        <dsp:cNvSpPr/>
      </dsp:nvSpPr>
      <dsp:spPr>
        <a:xfrm>
          <a:off x="50858" y="130128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59BC1-686D-403C-A4B8-EB339499A3E6}">
      <dsp:nvSpPr>
        <dsp:cNvPr id="0" name=""/>
        <dsp:cNvSpPr/>
      </dsp:nvSpPr>
      <dsp:spPr>
        <a:xfrm>
          <a:off x="552923" y="693666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Koszt: 15 mln PLN</a:t>
          </a:r>
          <a:endParaRPr lang="pl-PL" sz="1600" kern="1200" dirty="0"/>
        </a:p>
      </dsp:txBody>
      <dsp:txXfrm>
        <a:off x="552923" y="693666"/>
        <a:ext cx="4162858" cy="346833"/>
      </dsp:txXfrm>
    </dsp:sp>
    <dsp:sp modelId="{2B23FF1E-46C7-47DA-98F8-E1C15C3A61A8}">
      <dsp:nvSpPr>
        <dsp:cNvPr id="0" name=""/>
        <dsp:cNvSpPr/>
      </dsp:nvSpPr>
      <dsp:spPr>
        <a:xfrm>
          <a:off x="336152" y="650311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456F7-4C12-49D5-B27D-C99049FB9EAA}">
      <dsp:nvSpPr>
        <dsp:cNvPr id="0" name=""/>
        <dsp:cNvSpPr/>
      </dsp:nvSpPr>
      <dsp:spPr>
        <a:xfrm>
          <a:off x="683380" y="1213849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Wydatki z podatkami: 7 mln PLN rocznie</a:t>
          </a:r>
          <a:endParaRPr lang="pl-PL" sz="1600" kern="1200" dirty="0"/>
        </a:p>
      </dsp:txBody>
      <dsp:txXfrm>
        <a:off x="683380" y="1213849"/>
        <a:ext cx="4032400" cy="346833"/>
      </dsp:txXfrm>
    </dsp:sp>
    <dsp:sp modelId="{DDE96552-A161-4B71-9C61-66957E90A118}">
      <dsp:nvSpPr>
        <dsp:cNvPr id="0" name=""/>
        <dsp:cNvSpPr/>
      </dsp:nvSpPr>
      <dsp:spPr>
        <a:xfrm>
          <a:off x="466610" y="1170495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1C104-9ADF-4D50-9307-12D3CE2EE286}">
      <dsp:nvSpPr>
        <dsp:cNvPr id="0" name=""/>
        <dsp:cNvSpPr/>
      </dsp:nvSpPr>
      <dsp:spPr>
        <a:xfrm>
          <a:off x="683380" y="1733704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Wartość likwidacyjna po 6 latach: 1 mln PLN</a:t>
          </a:r>
          <a:endParaRPr lang="pl-PL" sz="1600" kern="1200" dirty="0"/>
        </a:p>
      </dsp:txBody>
      <dsp:txXfrm>
        <a:off x="683380" y="1733704"/>
        <a:ext cx="4032400" cy="346833"/>
      </dsp:txXfrm>
    </dsp:sp>
    <dsp:sp modelId="{5CF5A23D-D09A-4747-BA0E-36FBBCAAB754}">
      <dsp:nvSpPr>
        <dsp:cNvPr id="0" name=""/>
        <dsp:cNvSpPr/>
      </dsp:nvSpPr>
      <dsp:spPr>
        <a:xfrm>
          <a:off x="466610" y="1690349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CCECA-B71B-45FC-BA1F-97AB53C0DDD9}">
      <dsp:nvSpPr>
        <dsp:cNvPr id="0" name=""/>
        <dsp:cNvSpPr/>
      </dsp:nvSpPr>
      <dsp:spPr>
        <a:xfrm>
          <a:off x="552923" y="2253887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Stopa dyskontowa: 15%</a:t>
          </a:r>
          <a:endParaRPr lang="pl-PL" sz="1600" kern="1200" dirty="0"/>
        </a:p>
      </dsp:txBody>
      <dsp:txXfrm>
        <a:off x="552923" y="2253887"/>
        <a:ext cx="4162858" cy="346833"/>
      </dsp:txXfrm>
    </dsp:sp>
    <dsp:sp modelId="{3CF5540D-4D68-4D2B-8D16-02CA1A7215A2}">
      <dsp:nvSpPr>
        <dsp:cNvPr id="0" name=""/>
        <dsp:cNvSpPr/>
      </dsp:nvSpPr>
      <dsp:spPr>
        <a:xfrm>
          <a:off x="336152" y="2210533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EBFF1-E901-4768-B98B-95A5939CE5F5}">
      <dsp:nvSpPr>
        <dsp:cNvPr id="0" name=""/>
        <dsp:cNvSpPr/>
      </dsp:nvSpPr>
      <dsp:spPr>
        <a:xfrm>
          <a:off x="267629" y="2774071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1 000 000 jednostek akcji</a:t>
          </a:r>
          <a:endParaRPr lang="pl-PL" sz="1600" kern="1200" dirty="0"/>
        </a:p>
      </dsp:txBody>
      <dsp:txXfrm>
        <a:off x="267629" y="2774071"/>
        <a:ext cx="4448152" cy="346833"/>
      </dsp:txXfrm>
    </dsp:sp>
    <dsp:sp modelId="{7AA39DB9-9E85-4923-A7D8-E184CA468775}">
      <dsp:nvSpPr>
        <dsp:cNvPr id="0" name=""/>
        <dsp:cNvSpPr/>
      </dsp:nvSpPr>
      <dsp:spPr>
        <a:xfrm>
          <a:off x="50858" y="2730717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34EBF-F2BA-4F99-BA5B-A34A847FDF21}">
      <dsp:nvSpPr>
        <dsp:cNvPr id="0" name=""/>
        <dsp:cNvSpPr/>
      </dsp:nvSpPr>
      <dsp:spPr>
        <a:xfrm>
          <a:off x="-3723609" y="-572034"/>
          <a:ext cx="4438456" cy="4438456"/>
        </a:xfrm>
        <a:prstGeom prst="blockArc">
          <a:avLst>
            <a:gd name="adj1" fmla="val 18900000"/>
            <a:gd name="adj2" fmla="val 2700000"/>
            <a:gd name="adj3" fmla="val 48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8A58-FD27-4CBD-8A04-153010C26D53}">
      <dsp:nvSpPr>
        <dsp:cNvPr id="0" name=""/>
        <dsp:cNvSpPr/>
      </dsp:nvSpPr>
      <dsp:spPr>
        <a:xfrm>
          <a:off x="267629" y="173482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Przychody: 10 mln PLN rocznie</a:t>
          </a:r>
          <a:endParaRPr lang="pl-PL" sz="1600" kern="1200" dirty="0"/>
        </a:p>
      </dsp:txBody>
      <dsp:txXfrm>
        <a:off x="267629" y="173482"/>
        <a:ext cx="4448152" cy="346833"/>
      </dsp:txXfrm>
    </dsp:sp>
    <dsp:sp modelId="{2DD5ED05-8E0E-4821-8C49-49AA831CEC1F}">
      <dsp:nvSpPr>
        <dsp:cNvPr id="0" name=""/>
        <dsp:cNvSpPr/>
      </dsp:nvSpPr>
      <dsp:spPr>
        <a:xfrm>
          <a:off x="50858" y="130128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59BC1-686D-403C-A4B8-EB339499A3E6}">
      <dsp:nvSpPr>
        <dsp:cNvPr id="0" name=""/>
        <dsp:cNvSpPr/>
      </dsp:nvSpPr>
      <dsp:spPr>
        <a:xfrm>
          <a:off x="552923" y="693666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Koszt: 15 mln PLN</a:t>
          </a:r>
          <a:endParaRPr lang="pl-PL" sz="1600" kern="1200" dirty="0"/>
        </a:p>
      </dsp:txBody>
      <dsp:txXfrm>
        <a:off x="552923" y="693666"/>
        <a:ext cx="4162858" cy="346833"/>
      </dsp:txXfrm>
    </dsp:sp>
    <dsp:sp modelId="{2B23FF1E-46C7-47DA-98F8-E1C15C3A61A8}">
      <dsp:nvSpPr>
        <dsp:cNvPr id="0" name=""/>
        <dsp:cNvSpPr/>
      </dsp:nvSpPr>
      <dsp:spPr>
        <a:xfrm>
          <a:off x="336152" y="650311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456F7-4C12-49D5-B27D-C99049FB9EAA}">
      <dsp:nvSpPr>
        <dsp:cNvPr id="0" name=""/>
        <dsp:cNvSpPr/>
      </dsp:nvSpPr>
      <dsp:spPr>
        <a:xfrm>
          <a:off x="683380" y="1213849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Wydatki z podatkami: 7 mln PLN rocznie</a:t>
          </a:r>
          <a:endParaRPr lang="pl-PL" sz="1600" kern="1200" dirty="0"/>
        </a:p>
      </dsp:txBody>
      <dsp:txXfrm>
        <a:off x="683380" y="1213849"/>
        <a:ext cx="4032400" cy="346833"/>
      </dsp:txXfrm>
    </dsp:sp>
    <dsp:sp modelId="{DDE96552-A161-4B71-9C61-66957E90A118}">
      <dsp:nvSpPr>
        <dsp:cNvPr id="0" name=""/>
        <dsp:cNvSpPr/>
      </dsp:nvSpPr>
      <dsp:spPr>
        <a:xfrm>
          <a:off x="466610" y="1170495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1C104-9ADF-4D50-9307-12D3CE2EE286}">
      <dsp:nvSpPr>
        <dsp:cNvPr id="0" name=""/>
        <dsp:cNvSpPr/>
      </dsp:nvSpPr>
      <dsp:spPr>
        <a:xfrm>
          <a:off x="683380" y="1733704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Wartość likwidacyjna po 6 latach: 1 mln PLN</a:t>
          </a:r>
          <a:endParaRPr lang="pl-PL" sz="1600" kern="1200" dirty="0"/>
        </a:p>
      </dsp:txBody>
      <dsp:txXfrm>
        <a:off x="683380" y="1733704"/>
        <a:ext cx="4032400" cy="346833"/>
      </dsp:txXfrm>
    </dsp:sp>
    <dsp:sp modelId="{5CF5A23D-D09A-4747-BA0E-36FBBCAAB754}">
      <dsp:nvSpPr>
        <dsp:cNvPr id="0" name=""/>
        <dsp:cNvSpPr/>
      </dsp:nvSpPr>
      <dsp:spPr>
        <a:xfrm>
          <a:off x="466610" y="1690349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CCECA-B71B-45FC-BA1F-97AB53C0DDD9}">
      <dsp:nvSpPr>
        <dsp:cNvPr id="0" name=""/>
        <dsp:cNvSpPr/>
      </dsp:nvSpPr>
      <dsp:spPr>
        <a:xfrm>
          <a:off x="552923" y="2253887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Stopa dyskontowa: 15%</a:t>
          </a:r>
          <a:endParaRPr lang="pl-PL" sz="1600" kern="1200" dirty="0"/>
        </a:p>
      </dsp:txBody>
      <dsp:txXfrm>
        <a:off x="552923" y="2253887"/>
        <a:ext cx="4162858" cy="346833"/>
      </dsp:txXfrm>
    </dsp:sp>
    <dsp:sp modelId="{3CF5540D-4D68-4D2B-8D16-02CA1A7215A2}">
      <dsp:nvSpPr>
        <dsp:cNvPr id="0" name=""/>
        <dsp:cNvSpPr/>
      </dsp:nvSpPr>
      <dsp:spPr>
        <a:xfrm>
          <a:off x="336152" y="2210533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EBFF1-E901-4768-B98B-95A5939CE5F5}">
      <dsp:nvSpPr>
        <dsp:cNvPr id="0" name=""/>
        <dsp:cNvSpPr/>
      </dsp:nvSpPr>
      <dsp:spPr>
        <a:xfrm>
          <a:off x="267629" y="2774071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1 000 000 jednostek akcji</a:t>
          </a:r>
          <a:endParaRPr lang="pl-PL" sz="1600" kern="1200" dirty="0"/>
        </a:p>
      </dsp:txBody>
      <dsp:txXfrm>
        <a:off x="267629" y="2774071"/>
        <a:ext cx="4448152" cy="346833"/>
      </dsp:txXfrm>
    </dsp:sp>
    <dsp:sp modelId="{7AA39DB9-9E85-4923-A7D8-E184CA468775}">
      <dsp:nvSpPr>
        <dsp:cNvPr id="0" name=""/>
        <dsp:cNvSpPr/>
      </dsp:nvSpPr>
      <dsp:spPr>
        <a:xfrm>
          <a:off x="50858" y="2730717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34EBF-F2BA-4F99-BA5B-A34A847FDF21}">
      <dsp:nvSpPr>
        <dsp:cNvPr id="0" name=""/>
        <dsp:cNvSpPr/>
      </dsp:nvSpPr>
      <dsp:spPr>
        <a:xfrm>
          <a:off x="-3723609" y="-572034"/>
          <a:ext cx="4438456" cy="4438456"/>
        </a:xfrm>
        <a:prstGeom prst="blockArc">
          <a:avLst>
            <a:gd name="adj1" fmla="val 18900000"/>
            <a:gd name="adj2" fmla="val 2700000"/>
            <a:gd name="adj3" fmla="val 48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8A58-FD27-4CBD-8A04-153010C26D53}">
      <dsp:nvSpPr>
        <dsp:cNvPr id="0" name=""/>
        <dsp:cNvSpPr/>
      </dsp:nvSpPr>
      <dsp:spPr>
        <a:xfrm>
          <a:off x="267629" y="173482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Przychody: 10 mln PLN rocznie</a:t>
          </a:r>
          <a:endParaRPr lang="pl-PL" sz="1600" kern="1200" dirty="0"/>
        </a:p>
      </dsp:txBody>
      <dsp:txXfrm>
        <a:off x="267629" y="173482"/>
        <a:ext cx="4448152" cy="346833"/>
      </dsp:txXfrm>
    </dsp:sp>
    <dsp:sp modelId="{2DD5ED05-8E0E-4821-8C49-49AA831CEC1F}">
      <dsp:nvSpPr>
        <dsp:cNvPr id="0" name=""/>
        <dsp:cNvSpPr/>
      </dsp:nvSpPr>
      <dsp:spPr>
        <a:xfrm>
          <a:off x="50858" y="130128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59BC1-686D-403C-A4B8-EB339499A3E6}">
      <dsp:nvSpPr>
        <dsp:cNvPr id="0" name=""/>
        <dsp:cNvSpPr/>
      </dsp:nvSpPr>
      <dsp:spPr>
        <a:xfrm>
          <a:off x="552923" y="693666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Koszt: 15 mln PLN</a:t>
          </a:r>
          <a:endParaRPr lang="pl-PL" sz="1600" kern="1200" dirty="0"/>
        </a:p>
      </dsp:txBody>
      <dsp:txXfrm>
        <a:off x="552923" y="693666"/>
        <a:ext cx="4162858" cy="346833"/>
      </dsp:txXfrm>
    </dsp:sp>
    <dsp:sp modelId="{2B23FF1E-46C7-47DA-98F8-E1C15C3A61A8}">
      <dsp:nvSpPr>
        <dsp:cNvPr id="0" name=""/>
        <dsp:cNvSpPr/>
      </dsp:nvSpPr>
      <dsp:spPr>
        <a:xfrm>
          <a:off x="336152" y="650311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456F7-4C12-49D5-B27D-C99049FB9EAA}">
      <dsp:nvSpPr>
        <dsp:cNvPr id="0" name=""/>
        <dsp:cNvSpPr/>
      </dsp:nvSpPr>
      <dsp:spPr>
        <a:xfrm>
          <a:off x="683380" y="1213849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Wydatki z podatkami: 7 mln PLN rocznie</a:t>
          </a:r>
          <a:endParaRPr lang="pl-PL" sz="1600" kern="1200" dirty="0"/>
        </a:p>
      </dsp:txBody>
      <dsp:txXfrm>
        <a:off x="683380" y="1213849"/>
        <a:ext cx="4032400" cy="346833"/>
      </dsp:txXfrm>
    </dsp:sp>
    <dsp:sp modelId="{DDE96552-A161-4B71-9C61-66957E90A118}">
      <dsp:nvSpPr>
        <dsp:cNvPr id="0" name=""/>
        <dsp:cNvSpPr/>
      </dsp:nvSpPr>
      <dsp:spPr>
        <a:xfrm>
          <a:off x="466610" y="1170495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1C104-9ADF-4D50-9307-12D3CE2EE286}">
      <dsp:nvSpPr>
        <dsp:cNvPr id="0" name=""/>
        <dsp:cNvSpPr/>
      </dsp:nvSpPr>
      <dsp:spPr>
        <a:xfrm>
          <a:off x="683380" y="1733704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Wartość likwidacyjna po 6 latach: 1 mln PLN</a:t>
          </a:r>
          <a:endParaRPr lang="pl-PL" sz="1600" kern="1200" dirty="0"/>
        </a:p>
      </dsp:txBody>
      <dsp:txXfrm>
        <a:off x="683380" y="1733704"/>
        <a:ext cx="4032400" cy="346833"/>
      </dsp:txXfrm>
    </dsp:sp>
    <dsp:sp modelId="{5CF5A23D-D09A-4747-BA0E-36FBBCAAB754}">
      <dsp:nvSpPr>
        <dsp:cNvPr id="0" name=""/>
        <dsp:cNvSpPr/>
      </dsp:nvSpPr>
      <dsp:spPr>
        <a:xfrm>
          <a:off x="466610" y="1690349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CCECA-B71B-45FC-BA1F-97AB53C0DDD9}">
      <dsp:nvSpPr>
        <dsp:cNvPr id="0" name=""/>
        <dsp:cNvSpPr/>
      </dsp:nvSpPr>
      <dsp:spPr>
        <a:xfrm>
          <a:off x="552923" y="2253887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Stopa dyskontowa: 15%</a:t>
          </a:r>
          <a:endParaRPr lang="pl-PL" sz="1600" kern="1200" dirty="0"/>
        </a:p>
      </dsp:txBody>
      <dsp:txXfrm>
        <a:off x="552923" y="2253887"/>
        <a:ext cx="4162858" cy="346833"/>
      </dsp:txXfrm>
    </dsp:sp>
    <dsp:sp modelId="{3CF5540D-4D68-4D2B-8D16-02CA1A7215A2}">
      <dsp:nvSpPr>
        <dsp:cNvPr id="0" name=""/>
        <dsp:cNvSpPr/>
      </dsp:nvSpPr>
      <dsp:spPr>
        <a:xfrm>
          <a:off x="336152" y="2210533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EBFF1-E901-4768-B98B-95A5939CE5F5}">
      <dsp:nvSpPr>
        <dsp:cNvPr id="0" name=""/>
        <dsp:cNvSpPr/>
      </dsp:nvSpPr>
      <dsp:spPr>
        <a:xfrm>
          <a:off x="267629" y="2774071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1 000 000 jednostek akcji</a:t>
          </a:r>
          <a:endParaRPr lang="pl-PL" sz="1600" kern="1200" dirty="0"/>
        </a:p>
      </dsp:txBody>
      <dsp:txXfrm>
        <a:off x="267629" y="2774071"/>
        <a:ext cx="4448152" cy="346833"/>
      </dsp:txXfrm>
    </dsp:sp>
    <dsp:sp modelId="{7AA39DB9-9E85-4923-A7D8-E184CA468775}">
      <dsp:nvSpPr>
        <dsp:cNvPr id="0" name=""/>
        <dsp:cNvSpPr/>
      </dsp:nvSpPr>
      <dsp:spPr>
        <a:xfrm>
          <a:off x="50858" y="2730717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34EBF-F2BA-4F99-BA5B-A34A847FDF21}">
      <dsp:nvSpPr>
        <dsp:cNvPr id="0" name=""/>
        <dsp:cNvSpPr/>
      </dsp:nvSpPr>
      <dsp:spPr>
        <a:xfrm>
          <a:off x="-3723609" y="-572034"/>
          <a:ext cx="4438456" cy="4438456"/>
        </a:xfrm>
        <a:prstGeom prst="blockArc">
          <a:avLst>
            <a:gd name="adj1" fmla="val 18900000"/>
            <a:gd name="adj2" fmla="val 2700000"/>
            <a:gd name="adj3" fmla="val 48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8A58-FD27-4CBD-8A04-153010C26D53}">
      <dsp:nvSpPr>
        <dsp:cNvPr id="0" name=""/>
        <dsp:cNvSpPr/>
      </dsp:nvSpPr>
      <dsp:spPr>
        <a:xfrm>
          <a:off x="267629" y="173482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Przychody: 10 mln PLN rocznie</a:t>
          </a:r>
          <a:endParaRPr lang="pl-PL" sz="1600" kern="1200" dirty="0"/>
        </a:p>
      </dsp:txBody>
      <dsp:txXfrm>
        <a:off x="267629" y="173482"/>
        <a:ext cx="4448152" cy="346833"/>
      </dsp:txXfrm>
    </dsp:sp>
    <dsp:sp modelId="{2DD5ED05-8E0E-4821-8C49-49AA831CEC1F}">
      <dsp:nvSpPr>
        <dsp:cNvPr id="0" name=""/>
        <dsp:cNvSpPr/>
      </dsp:nvSpPr>
      <dsp:spPr>
        <a:xfrm>
          <a:off x="50858" y="130128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59BC1-686D-403C-A4B8-EB339499A3E6}">
      <dsp:nvSpPr>
        <dsp:cNvPr id="0" name=""/>
        <dsp:cNvSpPr/>
      </dsp:nvSpPr>
      <dsp:spPr>
        <a:xfrm>
          <a:off x="552923" y="693666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Koszt: 15 mln PLN</a:t>
          </a:r>
          <a:endParaRPr lang="pl-PL" sz="1600" kern="1200" dirty="0"/>
        </a:p>
      </dsp:txBody>
      <dsp:txXfrm>
        <a:off x="552923" y="693666"/>
        <a:ext cx="4162858" cy="346833"/>
      </dsp:txXfrm>
    </dsp:sp>
    <dsp:sp modelId="{2B23FF1E-46C7-47DA-98F8-E1C15C3A61A8}">
      <dsp:nvSpPr>
        <dsp:cNvPr id="0" name=""/>
        <dsp:cNvSpPr/>
      </dsp:nvSpPr>
      <dsp:spPr>
        <a:xfrm>
          <a:off x="336152" y="650311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456F7-4C12-49D5-B27D-C99049FB9EAA}">
      <dsp:nvSpPr>
        <dsp:cNvPr id="0" name=""/>
        <dsp:cNvSpPr/>
      </dsp:nvSpPr>
      <dsp:spPr>
        <a:xfrm>
          <a:off x="683380" y="1213849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Wydatki z podatkami: 7 mln PLN rocznie</a:t>
          </a:r>
          <a:endParaRPr lang="pl-PL" sz="1600" kern="1200" dirty="0"/>
        </a:p>
      </dsp:txBody>
      <dsp:txXfrm>
        <a:off x="683380" y="1213849"/>
        <a:ext cx="4032400" cy="346833"/>
      </dsp:txXfrm>
    </dsp:sp>
    <dsp:sp modelId="{DDE96552-A161-4B71-9C61-66957E90A118}">
      <dsp:nvSpPr>
        <dsp:cNvPr id="0" name=""/>
        <dsp:cNvSpPr/>
      </dsp:nvSpPr>
      <dsp:spPr>
        <a:xfrm>
          <a:off x="466610" y="1170495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1C104-9ADF-4D50-9307-12D3CE2EE286}">
      <dsp:nvSpPr>
        <dsp:cNvPr id="0" name=""/>
        <dsp:cNvSpPr/>
      </dsp:nvSpPr>
      <dsp:spPr>
        <a:xfrm>
          <a:off x="683380" y="1733704"/>
          <a:ext cx="4032400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Wartość likwidacyjna po 6 latach: 1 mln PLN</a:t>
          </a:r>
          <a:endParaRPr lang="pl-PL" sz="1600" kern="1200" dirty="0"/>
        </a:p>
      </dsp:txBody>
      <dsp:txXfrm>
        <a:off x="683380" y="1733704"/>
        <a:ext cx="4032400" cy="346833"/>
      </dsp:txXfrm>
    </dsp:sp>
    <dsp:sp modelId="{5CF5A23D-D09A-4747-BA0E-36FBBCAAB754}">
      <dsp:nvSpPr>
        <dsp:cNvPr id="0" name=""/>
        <dsp:cNvSpPr/>
      </dsp:nvSpPr>
      <dsp:spPr>
        <a:xfrm>
          <a:off x="466610" y="1690349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CCECA-B71B-45FC-BA1F-97AB53C0DDD9}">
      <dsp:nvSpPr>
        <dsp:cNvPr id="0" name=""/>
        <dsp:cNvSpPr/>
      </dsp:nvSpPr>
      <dsp:spPr>
        <a:xfrm>
          <a:off x="552923" y="2253887"/>
          <a:ext cx="4162858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Stopa dyskontowa: 15%</a:t>
          </a:r>
          <a:endParaRPr lang="pl-PL" sz="1600" kern="1200" dirty="0"/>
        </a:p>
      </dsp:txBody>
      <dsp:txXfrm>
        <a:off x="552923" y="2253887"/>
        <a:ext cx="4162858" cy="346833"/>
      </dsp:txXfrm>
    </dsp:sp>
    <dsp:sp modelId="{3CF5540D-4D68-4D2B-8D16-02CA1A7215A2}">
      <dsp:nvSpPr>
        <dsp:cNvPr id="0" name=""/>
        <dsp:cNvSpPr/>
      </dsp:nvSpPr>
      <dsp:spPr>
        <a:xfrm>
          <a:off x="336152" y="2210533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EBFF1-E901-4768-B98B-95A5939CE5F5}">
      <dsp:nvSpPr>
        <dsp:cNvPr id="0" name=""/>
        <dsp:cNvSpPr/>
      </dsp:nvSpPr>
      <dsp:spPr>
        <a:xfrm>
          <a:off x="267629" y="2774071"/>
          <a:ext cx="4448152" cy="346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2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1 000 000 jednostek akcji</a:t>
          </a:r>
          <a:endParaRPr lang="pl-PL" sz="1600" kern="1200" dirty="0"/>
        </a:p>
      </dsp:txBody>
      <dsp:txXfrm>
        <a:off x="267629" y="2774071"/>
        <a:ext cx="4448152" cy="346833"/>
      </dsp:txXfrm>
    </dsp:sp>
    <dsp:sp modelId="{7AA39DB9-9E85-4923-A7D8-E184CA468775}">
      <dsp:nvSpPr>
        <dsp:cNvPr id="0" name=""/>
        <dsp:cNvSpPr/>
      </dsp:nvSpPr>
      <dsp:spPr>
        <a:xfrm>
          <a:off x="50858" y="2730717"/>
          <a:ext cx="433541" cy="433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D6EBC-0F85-45C9-BD70-6AE6252330F4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80139-A315-458A-B863-4A6138A3B2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366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80139-A315-458A-B863-4A6138A3B2BC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666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80139-A315-458A-B863-4A6138A3B2BC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309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80139-A315-458A-B863-4A6138A3B2BC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8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20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62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234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49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05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219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65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796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191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779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877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C94D-E630-4AA3-B2C7-52156D95964D}" type="datetimeFigureOut">
              <a:rPr lang="pl-PL" smtClean="0"/>
              <a:t>21.03.2019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565F0-A2E2-4B73-8605-BD66EFEF0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786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0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1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Relationship Id="rId9" Type="http://schemas.openxmlformats.org/officeDocument/2006/relationships/image" Target="../media/image33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Analiza Finansowa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III. Rachunek Efektywności Inwestycji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9006348" y="5909187"/>
            <a:ext cx="2418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Mateusz Mierzejewski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439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560014"/>
              </p:ext>
            </p:extLst>
          </p:nvPr>
        </p:nvGraphicFramePr>
        <p:xfrm>
          <a:off x="2032000" y="261729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114,49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214,00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trzecim</a:t>
                      </a:r>
                      <a:r>
                        <a:rPr lang="pl-PL" baseline="0" dirty="0" smtClean="0"/>
                        <a:t>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56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628,49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391400" y="5240594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7%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348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857974"/>
              </p:ext>
            </p:extLst>
          </p:nvPr>
        </p:nvGraphicFramePr>
        <p:xfrm>
          <a:off x="2032000" y="218467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114,49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214,00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trzecim</a:t>
                      </a:r>
                      <a:r>
                        <a:rPr lang="pl-PL" baseline="0" dirty="0" smtClean="0"/>
                        <a:t>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56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628,49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le tekstowe 2"/>
              <p:cNvSpPr txBox="1"/>
              <p:nvPr/>
            </p:nvSpPr>
            <p:spPr>
              <a:xfrm>
                <a:off x="984455" y="5359073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𝐶𝑎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ł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𝑘𝑜𝑤𝑖𝑡𝑎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𝑊𝑎𝑟𝑡𝑜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ść 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𝑃𝑟𝑧𝑦𝑠𝑧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ł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l-PL" sz="240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l-PL" sz="2400" dirty="0" smtClean="0"/>
                  <a:t> 100 </a:t>
                </a:r>
                <a:r>
                  <a:rPr lang="pl-PL" sz="2400" dirty="0"/>
                  <a:t>*</a:t>
                </a:r>
                <a:r>
                  <a:rPr lang="pl-PL" sz="2400" dirty="0" smtClean="0"/>
                  <a:t> 1,07</a:t>
                </a:r>
                <a:r>
                  <a:rPr lang="pl-PL" sz="2400" baseline="30000" dirty="0"/>
                  <a:t>4</a:t>
                </a:r>
                <a:r>
                  <a:rPr lang="pl-PL" sz="2400" dirty="0" smtClean="0"/>
                  <a:t> + 200 * 1,07</a:t>
                </a:r>
                <a:r>
                  <a:rPr lang="pl-PL" sz="2400" baseline="30000" dirty="0" smtClean="0"/>
                  <a:t>3</a:t>
                </a:r>
                <a:r>
                  <a:rPr lang="pl-PL" sz="2400" dirty="0" smtClean="0"/>
                  <a:t> + 300 * 1,07</a:t>
                </a:r>
                <a:r>
                  <a:rPr lang="pl-PL" sz="2400" baseline="30000" dirty="0" smtClean="0"/>
                  <a:t>2</a:t>
                </a:r>
                <a:r>
                  <a:rPr lang="pl-PL" sz="2400" dirty="0" smtClean="0"/>
                  <a:t> = 719,56</a:t>
                </a:r>
                <a:r>
                  <a:rPr lang="pl-PL" sz="2400" baseline="30000" dirty="0" smtClean="0"/>
                  <a:t> </a:t>
                </a:r>
                <a:endParaRPr lang="pl-PL" sz="2400" dirty="0"/>
              </a:p>
            </p:txBody>
          </p:sp>
        </mc:Choice>
        <mc:Fallback xmlns="">
          <p:sp>
            <p:nvSpPr>
              <p:cNvPr id="3" name="pole tekstow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455" y="5359073"/>
                <a:ext cx="10223090" cy="369332"/>
              </a:xfrm>
              <a:prstGeom prst="rect">
                <a:avLst/>
              </a:prstGeom>
              <a:blipFill>
                <a:blip r:embed="rId2"/>
                <a:stretch>
                  <a:fillRect l="-1073" t="-24590" r="-1132" b="-4918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ole tekstowe 3"/>
          <p:cNvSpPr txBox="1"/>
          <p:nvPr/>
        </p:nvSpPr>
        <p:spPr>
          <a:xfrm>
            <a:off x="727588" y="1690688"/>
            <a:ext cx="3303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trzech lat: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27587" y="4733772"/>
            <a:ext cx="3303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czterech lat: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91400" y="4641439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7%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601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984455" y="2488054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𝐶𝑎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ł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𝑘𝑜𝑤𝑖𝑡𝑎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𝑊𝑎𝑟𝑡𝑜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ść 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𝑃𝑟𝑧𝑦𝑠𝑧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ł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l-PL" sz="240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l-PL" sz="2400" dirty="0" smtClean="0"/>
                  <a:t> 100 </a:t>
                </a:r>
                <a:r>
                  <a:rPr lang="pl-PL" sz="2400" dirty="0"/>
                  <a:t>*</a:t>
                </a:r>
                <a:r>
                  <a:rPr lang="pl-PL" sz="2400" dirty="0" smtClean="0"/>
                  <a:t> 1,07</a:t>
                </a:r>
                <a:r>
                  <a:rPr lang="pl-PL" sz="2400" baseline="30000" dirty="0"/>
                  <a:t>4</a:t>
                </a:r>
                <a:r>
                  <a:rPr lang="pl-PL" sz="2400" dirty="0" smtClean="0"/>
                  <a:t> + 200 * 1,07</a:t>
                </a:r>
                <a:r>
                  <a:rPr lang="pl-PL" sz="2400" baseline="30000" dirty="0" smtClean="0"/>
                  <a:t>3</a:t>
                </a:r>
                <a:r>
                  <a:rPr lang="pl-PL" sz="2400" dirty="0" smtClean="0"/>
                  <a:t> + 300 * 1,07</a:t>
                </a:r>
                <a:r>
                  <a:rPr lang="pl-PL" sz="2400" baseline="30000" dirty="0" smtClean="0"/>
                  <a:t>2</a:t>
                </a:r>
                <a:r>
                  <a:rPr lang="pl-PL" sz="2400" dirty="0" smtClean="0"/>
                  <a:t> = 719,56</a:t>
                </a:r>
                <a:r>
                  <a:rPr lang="pl-PL" sz="2400" baseline="30000" dirty="0" smtClean="0"/>
                  <a:t> </a:t>
                </a:r>
                <a:endParaRPr lang="pl-PL" sz="24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455" y="2488054"/>
                <a:ext cx="10223090" cy="369332"/>
              </a:xfrm>
              <a:prstGeom prst="rect">
                <a:avLst/>
              </a:prstGeom>
              <a:blipFill>
                <a:blip r:embed="rId2"/>
                <a:stretch>
                  <a:fillRect l="-1073" t="-24590" r="-1132" b="-4918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71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984455" y="2488054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𝐶𝑎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ł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𝑘𝑜𝑤𝑖𝑡𝑎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𝑊𝑎𝑟𝑡𝑜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ść 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𝑃𝑟𝑧𝑦𝑠𝑧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ł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l-PL" sz="240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l-PL" sz="2400" dirty="0" smtClean="0"/>
                  <a:t> 100 </a:t>
                </a:r>
                <a:r>
                  <a:rPr lang="pl-PL" sz="2400" dirty="0"/>
                  <a:t>*</a:t>
                </a:r>
                <a:r>
                  <a:rPr lang="pl-PL" sz="2400" dirty="0" smtClean="0"/>
                  <a:t> 1,07</a:t>
                </a:r>
                <a:r>
                  <a:rPr lang="pl-PL" sz="2400" baseline="30000" dirty="0"/>
                  <a:t>4</a:t>
                </a:r>
                <a:r>
                  <a:rPr lang="pl-PL" sz="2400" dirty="0" smtClean="0"/>
                  <a:t> + 200 * 1,07</a:t>
                </a:r>
                <a:r>
                  <a:rPr lang="pl-PL" sz="2400" baseline="30000" dirty="0" smtClean="0"/>
                  <a:t>3</a:t>
                </a:r>
                <a:r>
                  <a:rPr lang="pl-PL" sz="2400" dirty="0" smtClean="0"/>
                  <a:t> + 300 * 1,07</a:t>
                </a:r>
                <a:r>
                  <a:rPr lang="pl-PL" sz="2400" baseline="30000" dirty="0" smtClean="0"/>
                  <a:t>2</a:t>
                </a:r>
                <a:r>
                  <a:rPr lang="pl-PL" sz="2400" dirty="0" smtClean="0"/>
                  <a:t> = 719,56</a:t>
                </a:r>
                <a:r>
                  <a:rPr lang="pl-PL" sz="2400" baseline="30000" dirty="0" smtClean="0"/>
                  <a:t> </a:t>
                </a:r>
                <a:endParaRPr lang="pl-PL" sz="24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455" y="2488054"/>
                <a:ext cx="10223090" cy="369332"/>
              </a:xfrm>
              <a:prstGeom prst="rect">
                <a:avLst/>
              </a:prstGeom>
              <a:blipFill>
                <a:blip r:embed="rId2"/>
                <a:stretch>
                  <a:fillRect l="-1073" t="-24590" r="-1132" b="-4918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ole tekstowe 4"/>
              <p:cNvSpPr txBox="1"/>
              <p:nvPr/>
            </p:nvSpPr>
            <p:spPr>
              <a:xfrm>
                <a:off x="984455" y="3654752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𝑃𝑟𝑧𝑦𝑠𝑧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𝑘𝑤𝑜𝑡𝑎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</m:t>
                      </m:r>
                      <m:sSup>
                        <m:sSup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5" name="pole tekstow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455" y="3654752"/>
                <a:ext cx="10223090" cy="369332"/>
              </a:xfrm>
              <a:prstGeom prst="rect">
                <a:avLst/>
              </a:prstGeom>
              <a:blipFill>
                <a:blip r:embed="rId3"/>
                <a:stretch>
                  <a:fillRect b="-350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734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pole tekstowe 4"/>
              <p:cNvSpPr txBox="1"/>
              <p:nvPr/>
            </p:nvSpPr>
            <p:spPr>
              <a:xfrm>
                <a:off x="984455" y="2779681"/>
                <a:ext cx="1022309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𝑃𝑟𝑧𝑦𝑠𝑧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𝑘𝑤𝑜𝑡𝑎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∗</m:t>
                      </m:r>
                      <m:sSup>
                        <m:sSup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pl-PL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5" name="pole tekstow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455" y="2779681"/>
                <a:ext cx="1022309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838200" y="4821450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𝑠𝑡𝑜𝑝𝑎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𝑝𝑟𝑜𝑐𝑒𝑛𝑡𝑜𝑤𝑎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𝑠𝑡𝑜𝑝𝑎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𝑑𝑦𝑠𝑘𝑜𝑛𝑡𝑜𝑤𝑎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821450"/>
                <a:ext cx="10223090" cy="369332"/>
              </a:xfrm>
              <a:prstGeom prst="rect">
                <a:avLst/>
              </a:prstGeom>
              <a:blipFill>
                <a:blip r:embed="rId3"/>
                <a:stretch>
                  <a:fillRect l="-775" b="-3278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ole tekstowe 7"/>
              <p:cNvSpPr txBox="1"/>
              <p:nvPr/>
            </p:nvSpPr>
            <p:spPr>
              <a:xfrm>
                <a:off x="838200" y="5347806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𝑙𝑖𝑐𝑧𝑏𝑎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𝑜𝑘𝑟𝑒𝑠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𝑙𝑖𝑐𝑧𝑏𝑎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𝑙𝑎𝑡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8" name="pole tekstow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347806"/>
                <a:ext cx="10223090" cy="369332"/>
              </a:xfrm>
              <a:prstGeom prst="rect">
                <a:avLst/>
              </a:prstGeom>
              <a:blipFill>
                <a:blip r:embed="rId4"/>
                <a:stretch>
                  <a:fillRect l="-775" b="-3442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241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6858" y="2823189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09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2452310" y="2711984"/>
                <a:ext cx="7287380" cy="9712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800" i="1" smtClean="0">
                              <a:latin typeface="Cambria Math" panose="02040503050406030204" pitchFamily="18" charset="0"/>
                            </a:rPr>
                            <m:t>𝑘𝑤𝑜𝑡𝑎</m:t>
                          </m:r>
                        </m:num>
                        <m:den>
                          <m:sSup>
                            <m:sSupPr>
                              <m:ctrlPr>
                                <a:rPr lang="pl-PL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310" y="2711984"/>
                <a:ext cx="7287380" cy="9712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ole tekstowe 5"/>
              <p:cNvSpPr txBox="1"/>
              <p:nvPr/>
            </p:nvSpPr>
            <p:spPr>
              <a:xfrm>
                <a:off x="838200" y="4821450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𝑠𝑡𝑜𝑝𝑎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𝑝𝑟𝑜𝑐𝑒𝑛𝑡𝑜𝑤𝑎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𝑠𝑡𝑜𝑝𝑎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𝑑𝑦𝑠𝑘𝑜𝑛𝑡𝑜𝑤𝑎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6" name="pole tekstow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821450"/>
                <a:ext cx="10223090" cy="369332"/>
              </a:xfrm>
              <a:prstGeom prst="rect">
                <a:avLst/>
              </a:prstGeom>
              <a:blipFill>
                <a:blip r:embed="rId3"/>
                <a:stretch>
                  <a:fillRect l="-775" b="-3278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838200" y="5316390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𝑙𝑖𝑐𝑧𝑏𝑎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𝑜𝑘𝑟𝑒𝑠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𝑙𝑖𝑐𝑧𝑏𝑎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𝑙𝑎𝑡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316390"/>
                <a:ext cx="10223090" cy="369332"/>
              </a:xfrm>
              <a:prstGeom prst="rect">
                <a:avLst/>
              </a:prstGeom>
              <a:blipFill>
                <a:blip r:embed="rId4"/>
                <a:stretch>
                  <a:fillRect l="-775" b="-3442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ole tekstowe 7"/>
          <p:cNvSpPr txBox="1"/>
          <p:nvPr/>
        </p:nvSpPr>
        <p:spPr>
          <a:xfrm>
            <a:off x="658761" y="2185628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pojedynczej kwoty: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54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38630"/>
              </p:ext>
            </p:extLst>
          </p:nvPr>
        </p:nvGraphicFramePr>
        <p:xfrm>
          <a:off x="2032000" y="2617292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1000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40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227997"/>
              </p:ext>
            </p:extLst>
          </p:nvPr>
        </p:nvGraphicFramePr>
        <p:xfrm>
          <a:off x="2032000" y="2617292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1683,36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1000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92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032000" y="2617292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1683,36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917,43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1000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mtClean="0"/>
                        <a:t>1683,36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917,43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3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Plan na dziś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Całkowita wartość przyszła</a:t>
            </a:r>
          </a:p>
          <a:p>
            <a:r>
              <a:rPr lang="pl-PL" dirty="0" smtClean="0"/>
              <a:t>Całkowita wartość teraźniejsza</a:t>
            </a:r>
          </a:p>
          <a:p>
            <a:r>
              <a:rPr lang="pl-PL" dirty="0" smtClean="0"/>
              <a:t>Ocena projektów inwestycyjnych </a:t>
            </a:r>
          </a:p>
        </p:txBody>
      </p:sp>
    </p:spTree>
    <p:extLst>
      <p:ext uri="{BB962C8B-B14F-4D97-AF65-F5344CB8AC3E}">
        <p14:creationId xmlns:p14="http://schemas.microsoft.com/office/powerpoint/2010/main" val="31657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233038"/>
              </p:ext>
            </p:extLst>
          </p:nvPr>
        </p:nvGraphicFramePr>
        <p:xfrm>
          <a:off x="2032000" y="2617292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1683,36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917,43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1683,36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917,43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2642714" y="4796423"/>
                <a:ext cx="6268511" cy="845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i="1" smtClean="0">
                              <a:latin typeface="Cambria Math" panose="02040503050406030204" pitchFamily="18" charset="0"/>
                            </a:rPr>
                            <m:t>𝑘𝑤𝑜𝑡𝑎</m:t>
                          </m:r>
                        </m:num>
                        <m:den>
                          <m:sSup>
                            <m:sSupPr>
                              <m:ctrlPr>
                                <a:rPr lang="pl-PL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714" y="4796423"/>
                <a:ext cx="6268511" cy="8458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ole tekstowe 5"/>
          <p:cNvSpPr txBox="1"/>
          <p:nvPr/>
        </p:nvSpPr>
        <p:spPr>
          <a:xfrm>
            <a:off x="629264" y="4427091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pojedynczej kwoty: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12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032000" y="2617292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1683,36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917,43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1683,36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917,43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2642714" y="4796423"/>
                <a:ext cx="6268511" cy="845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i="1" smtClean="0">
                              <a:latin typeface="Cambria Math" panose="02040503050406030204" pitchFamily="18" charset="0"/>
                            </a:rPr>
                            <m:t>𝑘𝑤𝑜𝑡𝑎</m:t>
                          </m:r>
                        </m:num>
                        <m:den>
                          <m:sSup>
                            <m:sSupPr>
                              <m:ctrlPr>
                                <a:rPr lang="pl-PL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714" y="4796423"/>
                <a:ext cx="6268511" cy="8458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ole tekstowe 5"/>
          <p:cNvSpPr txBox="1"/>
          <p:nvPr/>
        </p:nvSpPr>
        <p:spPr>
          <a:xfrm>
            <a:off x="629264" y="4427091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pojedynczej kwoty: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52283" y="4291366"/>
            <a:ext cx="2674375" cy="6407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668593" y="3155876"/>
            <a:ext cx="11208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b="1" dirty="0" smtClean="0">
                <a:solidFill>
                  <a:srgbClr val="FF0000"/>
                </a:solidFill>
              </a:rPr>
              <a:t>!!!</a:t>
            </a:r>
            <a:endParaRPr lang="pl-PL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7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2486838" y="2889604"/>
                <a:ext cx="7218323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8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𝐶𝑧𝑦𝑛𝑛𝑖𝑘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𝑜𝑘𝑟𝑒𝑠𝑜𝑤𝑒𝑗</m:t>
                      </m:r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838" y="2889604"/>
                <a:ext cx="7218323" cy="13849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ole tekstowe 5"/>
              <p:cNvSpPr txBox="1"/>
              <p:nvPr/>
            </p:nvSpPr>
            <p:spPr>
              <a:xfrm>
                <a:off x="838200" y="4821450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𝑤𝑎𝑟𝑡𝑜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𝑤𝑝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𝑜𝑘𝑟𝑒𝑠𝑜𝑤𝑦𝑐h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6" name="pole tekstow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821450"/>
                <a:ext cx="10223090" cy="369332"/>
              </a:xfrm>
              <a:prstGeom prst="rect">
                <a:avLst/>
              </a:prstGeom>
              <a:blipFill>
                <a:blip r:embed="rId3"/>
                <a:stretch>
                  <a:fillRect l="-1073" b="-3278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ole tekstowe 7"/>
          <p:cNvSpPr txBox="1"/>
          <p:nvPr/>
        </p:nvSpPr>
        <p:spPr>
          <a:xfrm>
            <a:off x="658761" y="2185628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przepływów pieniężnych: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35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2486838" y="2889604"/>
                <a:ext cx="7218323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8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𝐶𝑧𝑦𝑛𝑛𝑖𝑘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𝑜𝑘𝑟𝑒𝑠𝑜𝑤𝑒𝑗</m:t>
                      </m:r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838" y="2889604"/>
                <a:ext cx="7218323" cy="13849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ole tekstowe 5"/>
              <p:cNvSpPr txBox="1"/>
              <p:nvPr/>
            </p:nvSpPr>
            <p:spPr>
              <a:xfrm>
                <a:off x="838200" y="4821450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𝑤𝑎𝑟𝑡𝑜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𝑤𝑝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𝑜𝑘𝑟𝑒𝑠𝑜𝑤𝑦𝑐h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6" name="pole tekstow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821450"/>
                <a:ext cx="10223090" cy="369332"/>
              </a:xfrm>
              <a:prstGeom prst="rect">
                <a:avLst/>
              </a:prstGeom>
              <a:blipFill>
                <a:blip r:embed="rId3"/>
                <a:stretch>
                  <a:fillRect l="-1073" b="-3278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ole tekstowe 7"/>
          <p:cNvSpPr txBox="1"/>
          <p:nvPr/>
        </p:nvSpPr>
        <p:spPr>
          <a:xfrm>
            <a:off x="658761" y="2185628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przepływów pieniężnych: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40774" y="1027906"/>
            <a:ext cx="11208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b="1" dirty="0" smtClean="0">
                <a:solidFill>
                  <a:srgbClr val="FF0000"/>
                </a:solidFill>
              </a:rPr>
              <a:t>!!!</a:t>
            </a:r>
            <a:endParaRPr lang="pl-PL" sz="4000" b="1" dirty="0">
              <a:solidFill>
                <a:srgbClr val="FF0000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658761" y="2062228"/>
            <a:ext cx="2949678" cy="6205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29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2158180" y="2753438"/>
                <a:ext cx="8408584" cy="9075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𝐶𝑧𝑦𝑛𝑛𝑖𝑘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𝑜𝑘𝑟𝑒𝑠𝑜𝑤𝑒𝑗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𝐶𝑧𝑦𝑛𝑛𝑖𝑘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𝑃𝑉</m:t>
                          </m:r>
                        </m:num>
                        <m:den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180" y="2753438"/>
                <a:ext cx="8408584" cy="9075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ole tekstowe 7"/>
          <p:cNvSpPr txBox="1"/>
          <p:nvPr/>
        </p:nvSpPr>
        <p:spPr>
          <a:xfrm>
            <a:off x="658761" y="2185628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przepływów pieniężnych: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838200" y="4224446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𝑠𝑡𝑜𝑝𝑎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𝑝𝑟𝑜𝑐𝑒𝑛𝑡𝑜𝑤𝑎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𝑠𝑡𝑜𝑝𝑎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𝑑𝑦𝑠𝑘𝑜𝑛𝑡𝑜𝑤𝑎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224446"/>
                <a:ext cx="10223090" cy="369332"/>
              </a:xfrm>
              <a:prstGeom prst="rect">
                <a:avLst/>
              </a:prstGeom>
              <a:blipFill>
                <a:blip r:embed="rId3"/>
                <a:stretch>
                  <a:fillRect l="-775" b="-3278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42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8761" y="2185628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przepływów pieniężnych: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rostokąt 9"/>
              <p:cNvSpPr/>
              <p:nvPr/>
            </p:nvSpPr>
            <p:spPr>
              <a:xfrm>
                <a:off x="4151717" y="2679398"/>
                <a:ext cx="3888565" cy="999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𝑧𝑦𝑛𝑛𝑖𝑘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pl-PL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10" name="Prostoką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717" y="2679398"/>
                <a:ext cx="3888565" cy="9998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838200" y="4224446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𝑠𝑡𝑜𝑝𝑎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𝑝𝑟𝑜𝑐𝑒𝑛𝑡𝑜𝑤𝑎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𝑠𝑡𝑜𝑝𝑎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𝑑𝑦𝑠𝑘𝑜𝑛𝑡𝑜𝑤𝑎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224446"/>
                <a:ext cx="10223090" cy="369332"/>
              </a:xfrm>
              <a:prstGeom prst="rect">
                <a:avLst/>
              </a:prstGeom>
              <a:blipFill>
                <a:blip r:embed="rId3"/>
                <a:stretch>
                  <a:fillRect l="-775" b="-3278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pole tekstowe 8"/>
              <p:cNvSpPr txBox="1"/>
              <p:nvPr/>
            </p:nvSpPr>
            <p:spPr>
              <a:xfrm>
                <a:off x="838200" y="4904052"/>
                <a:ext cx="102230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𝑙𝑖𝑐𝑧𝑏𝑎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𝑜𝑘𝑟𝑒𝑠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𝑙𝑖𝑐𝑧𝑏𝑎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𝑙𝑎𝑡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ole tekstow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904052"/>
                <a:ext cx="10223090" cy="369332"/>
              </a:xfrm>
              <a:prstGeom prst="rect">
                <a:avLst/>
              </a:prstGeom>
              <a:blipFill>
                <a:blip r:embed="rId4"/>
                <a:stretch>
                  <a:fillRect l="-775" b="-3442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31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8760" y="1695112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przepływów pieniężnych: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rostokąt 9"/>
              <p:cNvSpPr/>
              <p:nvPr/>
            </p:nvSpPr>
            <p:spPr>
              <a:xfrm>
                <a:off x="4151713" y="5425039"/>
                <a:ext cx="3888565" cy="999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𝑧𝑦𝑛𝑛𝑖𝑘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pl-PL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10" name="Prostoką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713" y="5425039"/>
                <a:ext cx="3888565" cy="9998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rostokąt 10"/>
              <p:cNvSpPr/>
              <p:nvPr/>
            </p:nvSpPr>
            <p:spPr>
              <a:xfrm>
                <a:off x="2236838" y="4002135"/>
                <a:ext cx="8408584" cy="9075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𝐶𝑧𝑦𝑛𝑛𝑖𝑘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𝑜𝑘𝑟𝑒𝑠𝑜𝑤𝑒𝑗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𝐶𝑧𝑦𝑛𝑛𝑖𝑘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𝑃𝑉</m:t>
                          </m:r>
                        </m:num>
                        <m:den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11" name="Prostokąt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838" y="4002135"/>
                <a:ext cx="8408584" cy="9075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Prostokąt 11"/>
              <p:cNvSpPr/>
              <p:nvPr/>
            </p:nvSpPr>
            <p:spPr>
              <a:xfrm>
                <a:off x="2486837" y="2153914"/>
                <a:ext cx="7218323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8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𝐶𝑧𝑦𝑛𝑛𝑖𝑘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𝑜𝑘𝑟𝑒𝑠𝑜𝑤𝑒𝑗</m:t>
                      </m:r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12" name="Prostoką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837" y="2153914"/>
                <a:ext cx="7218323" cy="1384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80101" y="3691864"/>
            <a:ext cx="11031793" cy="7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580100" y="5128036"/>
            <a:ext cx="11031793" cy="7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91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8760" y="1695112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przepływów pieniężnych: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Prostokąt 11"/>
              <p:cNvSpPr/>
              <p:nvPr/>
            </p:nvSpPr>
            <p:spPr>
              <a:xfrm>
                <a:off x="2495944" y="2773347"/>
                <a:ext cx="7200112" cy="26337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8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1−1/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pl-PL" sz="28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8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pl-PL" sz="28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800" dirty="0"/>
              </a:p>
            </p:txBody>
          </p:sp>
        </mc:Choice>
        <mc:Fallback>
          <p:sp>
            <p:nvSpPr>
              <p:cNvPr id="12" name="Prostoką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944" y="2773347"/>
                <a:ext cx="7200112" cy="26337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556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8760" y="1695112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przepływów pieniężnych: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Prostokąt 11"/>
              <p:cNvSpPr/>
              <p:nvPr/>
            </p:nvSpPr>
            <p:spPr>
              <a:xfrm>
                <a:off x="2495944" y="2773347"/>
                <a:ext cx="7200112" cy="26337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8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1−1/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pl-PL" sz="28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8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pl-PL" sz="28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800" dirty="0"/>
              </a:p>
            </p:txBody>
          </p:sp>
        </mc:Choice>
        <mc:Fallback>
          <p:sp>
            <p:nvSpPr>
              <p:cNvPr id="12" name="Prostoką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944" y="2773347"/>
                <a:ext cx="7200112" cy="26337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ostokąt 2"/>
          <p:cNvSpPr/>
          <p:nvPr/>
        </p:nvSpPr>
        <p:spPr>
          <a:xfrm>
            <a:off x="5712542" y="4483510"/>
            <a:ext cx="1966452" cy="481781"/>
          </a:xfrm>
          <a:prstGeom prst="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cxnSp>
        <p:nvCxnSpPr>
          <p:cNvPr id="6" name="Łącznik prosty ze strzałką 5"/>
          <p:cNvCxnSpPr>
            <a:stCxn id="3" idx="3"/>
          </p:cNvCxnSpPr>
          <p:nvPr/>
        </p:nvCxnSpPr>
        <p:spPr>
          <a:xfrm flipV="1">
            <a:off x="7678994" y="4218039"/>
            <a:ext cx="1543664" cy="5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9222658" y="3859381"/>
            <a:ext cx="2013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Czynnik PV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2668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8760" y="1695112"/>
            <a:ext cx="315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Dla przepływów pieniężnych: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Prostokąt 11"/>
              <p:cNvSpPr/>
              <p:nvPr/>
            </p:nvSpPr>
            <p:spPr>
              <a:xfrm>
                <a:off x="2495944" y="2773347"/>
                <a:ext cx="7200112" cy="26337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8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8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1−1/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pl-PL" sz="28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8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pl-PL" sz="28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800" dirty="0"/>
              </a:p>
            </p:txBody>
          </p:sp>
        </mc:Choice>
        <mc:Fallback>
          <p:sp>
            <p:nvSpPr>
              <p:cNvPr id="12" name="Prostoką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944" y="2773347"/>
                <a:ext cx="7200112" cy="26337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ostokąt 2"/>
          <p:cNvSpPr/>
          <p:nvPr/>
        </p:nvSpPr>
        <p:spPr>
          <a:xfrm>
            <a:off x="5712542" y="4483510"/>
            <a:ext cx="1966452" cy="481781"/>
          </a:xfrm>
          <a:prstGeom prst="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cxnSp>
        <p:nvCxnSpPr>
          <p:cNvPr id="6" name="Łącznik prosty ze strzałką 5"/>
          <p:cNvCxnSpPr>
            <a:stCxn id="3" idx="3"/>
          </p:cNvCxnSpPr>
          <p:nvPr/>
        </p:nvCxnSpPr>
        <p:spPr>
          <a:xfrm flipV="1">
            <a:off x="7678994" y="4218039"/>
            <a:ext cx="1543664" cy="5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9222658" y="3859381"/>
            <a:ext cx="2013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Czynnik PV</a:t>
            </a:r>
            <a:endParaRPr lang="pl-PL" sz="2400" dirty="0"/>
          </a:p>
        </p:txBody>
      </p:sp>
      <p:sp>
        <p:nvSpPr>
          <p:cNvPr id="9" name="Prostokąt 8"/>
          <p:cNvSpPr/>
          <p:nvPr/>
        </p:nvSpPr>
        <p:spPr>
          <a:xfrm>
            <a:off x="4945625" y="4321045"/>
            <a:ext cx="2930013" cy="121451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cxnSp>
        <p:nvCxnSpPr>
          <p:cNvPr id="10" name="Łącznik prosty ze strzałką 9"/>
          <p:cNvCxnSpPr>
            <a:stCxn id="9" idx="2"/>
          </p:cNvCxnSpPr>
          <p:nvPr/>
        </p:nvCxnSpPr>
        <p:spPr>
          <a:xfrm>
            <a:off x="6410632" y="5535560"/>
            <a:ext cx="2812026" cy="73653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9222658" y="5765738"/>
            <a:ext cx="2708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Czynnik PV płatności okresowej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0522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Plan na dziś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Całkowita wartość przyszła</a:t>
            </a:r>
          </a:p>
          <a:p>
            <a:r>
              <a:rPr lang="pl-PL" dirty="0" smtClean="0"/>
              <a:t>Całkowita wartość teraźniejsza</a:t>
            </a:r>
          </a:p>
          <a:p>
            <a:r>
              <a:rPr lang="pl-PL" dirty="0" smtClean="0"/>
              <a:t>Ocena projektów inwestycyjnych </a:t>
            </a:r>
          </a:p>
          <a:p>
            <a:pPr lvl="1"/>
            <a:r>
              <a:rPr lang="pl-PL" dirty="0" smtClean="0"/>
              <a:t>Metoda NPV</a:t>
            </a:r>
          </a:p>
          <a:p>
            <a:pPr lvl="1"/>
            <a:r>
              <a:rPr lang="pl-PL" dirty="0" smtClean="0"/>
              <a:t>Metoda okresu zwrotu z nakładów</a:t>
            </a:r>
          </a:p>
          <a:p>
            <a:pPr lvl="1"/>
            <a:r>
              <a:rPr lang="pl-PL" dirty="0" smtClean="0"/>
              <a:t>Metoda zdyskontowanego okresu zwrotu z nakładów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050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8760" y="1695112"/>
            <a:ext cx="1045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</p:spTree>
    <p:extLst>
      <p:ext uri="{BB962C8B-B14F-4D97-AF65-F5344CB8AC3E}">
        <p14:creationId xmlns:p14="http://schemas.microsoft.com/office/powerpoint/2010/main" val="19623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8760" y="1695112"/>
            <a:ext cx="1045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58760" y="2319460"/>
            <a:ext cx="1045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</p:spTree>
    <p:extLst>
      <p:ext uri="{BB962C8B-B14F-4D97-AF65-F5344CB8AC3E}">
        <p14:creationId xmlns:p14="http://schemas.microsoft.com/office/powerpoint/2010/main" val="255893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8760" y="1695112"/>
            <a:ext cx="1045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58760" y="2319460"/>
            <a:ext cx="1045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58760" y="2943808"/>
            <a:ext cx="10451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</p:spTree>
    <p:extLst>
      <p:ext uri="{BB962C8B-B14F-4D97-AF65-F5344CB8AC3E}">
        <p14:creationId xmlns:p14="http://schemas.microsoft.com/office/powerpoint/2010/main" val="237944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58760" y="1695112"/>
            <a:ext cx="1045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58760" y="2319460"/>
            <a:ext cx="1045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58760" y="2943808"/>
            <a:ext cx="10451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58760" y="3937488"/>
            <a:ext cx="1045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</p:spTree>
    <p:extLst>
      <p:ext uri="{BB962C8B-B14F-4D97-AF65-F5344CB8AC3E}">
        <p14:creationId xmlns:p14="http://schemas.microsoft.com/office/powerpoint/2010/main" val="23837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7418" y="1690688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7418" y="267793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7418" y="3668448"/>
            <a:ext cx="4984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7418" y="546689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722374" y="2711873"/>
                <a:ext cx="6362920" cy="22707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1−1/</m:t>
                          </m:r>
                          <m:r>
                            <a:rPr lang="pl-PL" sz="2400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)^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pl-PL" sz="24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374" y="2711873"/>
                <a:ext cx="6362920" cy="22707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643716" y="1690688"/>
            <a:ext cx="78658" cy="4719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83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7418" y="1690688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7418" y="267793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7418" y="3668448"/>
            <a:ext cx="4984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7418" y="546689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722374" y="2711873"/>
                <a:ext cx="6362920" cy="1901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00 000 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𝑃𝐿𝑁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1−1/</m:t>
                          </m:r>
                          <m:r>
                            <a:rPr lang="pl-PL" sz="2400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)^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pl-PL" sz="24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374" y="2711873"/>
                <a:ext cx="6362920" cy="19014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643716" y="1690688"/>
            <a:ext cx="78658" cy="4719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956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7418" y="1690688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7418" y="267793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7418" y="3668448"/>
            <a:ext cx="4984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7418" y="546689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722374" y="2711873"/>
                <a:ext cx="6362920" cy="19429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00 000 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𝑃𝐿𝑁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1−1/</m:t>
                          </m:r>
                          <m:r>
                            <a:rPr lang="pl-PL" sz="2400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0,18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pl-PL" sz="240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0,18</m:t>
                          </m:r>
                        </m:den>
                      </m:f>
                      <m:r>
                        <a:rPr lang="pl-PL" sz="24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374" y="2711873"/>
                <a:ext cx="6362920" cy="19429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643716" y="1690688"/>
            <a:ext cx="78658" cy="4719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6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7418" y="1690688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7418" y="267793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7418" y="3668448"/>
            <a:ext cx="4984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7418" y="546689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722374" y="2711873"/>
                <a:ext cx="6362920" cy="19429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00 000 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𝑃𝐿𝑁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1−1/</m:t>
                          </m:r>
                          <m:r>
                            <a:rPr lang="pl-PL" sz="2400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0,18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pl-PL" sz="240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0,18</m:t>
                          </m:r>
                        </m:den>
                      </m:f>
                      <m:r>
                        <a:rPr lang="pl-PL" sz="24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374" y="2711873"/>
                <a:ext cx="6362920" cy="19429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643716" y="1690688"/>
            <a:ext cx="78658" cy="4719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561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7418" y="1690688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7418" y="267793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7418" y="3668448"/>
            <a:ext cx="4984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7418" y="546689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722374" y="2711873"/>
                <a:ext cx="6362920" cy="19429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00 000 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𝑃𝐿𝑁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1−1/</m:t>
                          </m:r>
                          <m:r>
                            <a:rPr lang="pl-PL" sz="2400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1,18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pl-PL" sz="240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0,18</m:t>
                          </m:r>
                        </m:den>
                      </m:f>
                      <m:r>
                        <a:rPr lang="pl-PL" sz="24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374" y="2711873"/>
                <a:ext cx="6362920" cy="19429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643716" y="1690688"/>
            <a:ext cx="78658" cy="4719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68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7418" y="1690688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7418" y="267793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7418" y="3668448"/>
            <a:ext cx="4984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7418" y="546689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722374" y="2711873"/>
                <a:ext cx="6362920" cy="19429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00 000 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𝑃𝐿𝑁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1−1/0,4371 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0,18</m:t>
                          </m:r>
                        </m:den>
                      </m:f>
                      <m:r>
                        <a:rPr lang="pl-PL" sz="24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374" y="2711873"/>
                <a:ext cx="6362920" cy="19429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643716" y="1690688"/>
            <a:ext cx="78658" cy="4719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727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6858" y="2823189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474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7418" y="1690688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7418" y="267793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7418" y="3668448"/>
            <a:ext cx="4984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7418" y="546689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722374" y="2711873"/>
                <a:ext cx="636292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00 000 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𝑃𝐿𝑁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∗3,1272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374" y="2711873"/>
                <a:ext cx="6362920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643716" y="1690688"/>
            <a:ext cx="78658" cy="4719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39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7418" y="1690688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7418" y="267793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7418" y="3668448"/>
            <a:ext cx="4984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7418" y="546689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829080" y="3200514"/>
                <a:ext cx="636292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400" b="0" i="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pl-PL" sz="2400" b="0" i="0" smtClean="0">
                          <a:latin typeface="Cambria Math" panose="02040503050406030204" pitchFamily="18" charset="0"/>
                        </a:rPr>
                        <m:t>=100 000/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3,1272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080" y="3200514"/>
                <a:ext cx="6362920" cy="461665"/>
              </a:xfrm>
              <a:prstGeom prst="rect">
                <a:avLst/>
              </a:prstGeom>
              <a:blipFill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643716" y="1690688"/>
            <a:ext cx="78658" cy="4719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302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teraźniejsza - przykład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37418" y="1690688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Zakładamy firmę produkującą zdrową żywność – mrożone mleko jaka.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7418" y="267793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Rozpoczęcie działalności będzie nas kosztować 100 000 PLN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7418" y="3668448"/>
            <a:ext cx="49849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przeczucie, że firma może okazać się nietrafionym pomysłem, więc chcemy jak najszybciej spłacić kredyt (w pięć lat)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7418" y="5466897"/>
            <a:ext cx="498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procentowa jaką zaproponował nam bank wynosi 18%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829080" y="3200514"/>
                <a:ext cx="636292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sz="2400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pl-PL" sz="2400" b="0" i="0" smtClean="0">
                        <a:latin typeface="Cambria Math" panose="02040503050406030204" pitchFamily="18" charset="0"/>
                      </a:rPr>
                      <m:t>=100 000/</m:t>
                    </m:r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3,1272</m:t>
                    </m:r>
                  </m:oMath>
                </a14:m>
                <a:r>
                  <a:rPr lang="pl-PL" sz="2400" dirty="0" smtClean="0"/>
                  <a:t> = 31 977 PLN</a:t>
                </a:r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080" y="3200514"/>
                <a:ext cx="6362920" cy="461665"/>
              </a:xfrm>
              <a:prstGeom prst="rect">
                <a:avLst/>
              </a:prstGeom>
              <a:blipFill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ostokąt 1"/>
          <p:cNvSpPr/>
          <p:nvPr/>
        </p:nvSpPr>
        <p:spPr>
          <a:xfrm>
            <a:off x="5643716" y="1690688"/>
            <a:ext cx="78658" cy="4719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930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Ocena projektów inwestycyjnych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40257"/>
            <a:ext cx="10515600" cy="4351338"/>
          </a:xfrm>
        </p:spPr>
        <p:txBody>
          <a:bodyPr/>
          <a:lstStyle/>
          <a:p>
            <a:r>
              <a:rPr lang="pl-PL" dirty="0" smtClean="0"/>
              <a:t>Metoda NPV</a:t>
            </a:r>
          </a:p>
          <a:p>
            <a:r>
              <a:rPr lang="pl-PL" dirty="0" smtClean="0"/>
              <a:t>Metoda okresu zwrotu nakładów</a:t>
            </a:r>
          </a:p>
          <a:p>
            <a:r>
              <a:rPr lang="pl-PL" dirty="0" smtClean="0"/>
              <a:t>Metoda zdyskontowanego okresu zwrotu nakładów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934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9039" y="2557719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Metoda NPV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67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73627" y="2949677"/>
            <a:ext cx="11356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Wartość Teraźniejsza Netto (NPV) = PV płatności okresowej - Nakłady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3314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 - przykład</a:t>
            </a:r>
            <a:endParaRPr lang="pl-PL" dirty="0"/>
          </a:p>
        </p:txBody>
      </p:sp>
      <p:pic>
        <p:nvPicPr>
          <p:cNvPr id="1028" name="Picture 4" descr="Znalezione obrazy dla zapytania fabryka iko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52" y="2017525"/>
            <a:ext cx="3021064" cy="302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2033403"/>
              </p:ext>
            </p:extLst>
          </p:nvPr>
        </p:nvGraphicFramePr>
        <p:xfrm>
          <a:off x="5060336" y="2017525"/>
          <a:ext cx="6758039" cy="346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645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 - przykład</a:t>
            </a:r>
            <a:endParaRPr lang="pl-PL" dirty="0"/>
          </a:p>
        </p:txBody>
      </p:sp>
      <p:pic>
        <p:nvPicPr>
          <p:cNvPr id="1028" name="Picture 4" descr="Znalezione obrazy dla zapytania fabryka iko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52" y="2017525"/>
            <a:ext cx="3021064" cy="302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72708735"/>
              </p:ext>
            </p:extLst>
          </p:nvPr>
        </p:nvGraphicFramePr>
        <p:xfrm>
          <a:off x="5060336" y="2017525"/>
          <a:ext cx="6758039" cy="346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661651" y="5813238"/>
            <a:ext cx="9173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Jak inwestycja wpłynie na notowania giełdowe?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7588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 - przykład</a:t>
            </a:r>
            <a:endParaRPr lang="pl-PL" dirty="0"/>
          </a:p>
        </p:txBody>
      </p:sp>
      <p:pic>
        <p:nvPicPr>
          <p:cNvPr id="1028" name="Picture 4" descr="Znalezione obrazy dla zapytania fabryka iko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054" y="227533"/>
            <a:ext cx="1600746" cy="160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53286438"/>
              </p:ext>
            </p:extLst>
          </p:nvPr>
        </p:nvGraphicFramePr>
        <p:xfrm>
          <a:off x="7059561" y="1965871"/>
          <a:ext cx="4758813" cy="329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050423"/>
              </p:ext>
            </p:extLst>
          </p:nvPr>
        </p:nvGraphicFramePr>
        <p:xfrm>
          <a:off x="85213" y="2454023"/>
          <a:ext cx="6728543" cy="2609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636">
                  <a:extLst>
                    <a:ext uri="{9D8B030D-6E8A-4147-A177-3AD203B41FA5}">
                      <a16:colId xmlns:a16="http://schemas.microsoft.com/office/drawing/2014/main" val="510367882"/>
                    </a:ext>
                  </a:extLst>
                </a:gridCol>
                <a:gridCol w="595701">
                  <a:extLst>
                    <a:ext uri="{9D8B030D-6E8A-4147-A177-3AD203B41FA5}">
                      <a16:colId xmlns:a16="http://schemas.microsoft.com/office/drawing/2014/main" val="1648582240"/>
                    </a:ext>
                  </a:extLst>
                </a:gridCol>
                <a:gridCol w="595701">
                  <a:extLst>
                    <a:ext uri="{9D8B030D-6E8A-4147-A177-3AD203B41FA5}">
                      <a16:colId xmlns:a16="http://schemas.microsoft.com/office/drawing/2014/main" val="4097371485"/>
                    </a:ext>
                  </a:extLst>
                </a:gridCol>
                <a:gridCol w="595701">
                  <a:extLst>
                    <a:ext uri="{9D8B030D-6E8A-4147-A177-3AD203B41FA5}">
                      <a16:colId xmlns:a16="http://schemas.microsoft.com/office/drawing/2014/main" val="2507458819"/>
                    </a:ext>
                  </a:extLst>
                </a:gridCol>
                <a:gridCol w="595701">
                  <a:extLst>
                    <a:ext uri="{9D8B030D-6E8A-4147-A177-3AD203B41FA5}">
                      <a16:colId xmlns:a16="http://schemas.microsoft.com/office/drawing/2014/main" val="2993762045"/>
                    </a:ext>
                  </a:extLst>
                </a:gridCol>
                <a:gridCol w="595701">
                  <a:extLst>
                    <a:ext uri="{9D8B030D-6E8A-4147-A177-3AD203B41FA5}">
                      <a16:colId xmlns:a16="http://schemas.microsoft.com/office/drawing/2014/main" val="2468154014"/>
                    </a:ext>
                  </a:extLst>
                </a:gridCol>
                <a:gridCol w="595701">
                  <a:extLst>
                    <a:ext uri="{9D8B030D-6E8A-4147-A177-3AD203B41FA5}">
                      <a16:colId xmlns:a16="http://schemas.microsoft.com/office/drawing/2014/main" val="3776055594"/>
                    </a:ext>
                  </a:extLst>
                </a:gridCol>
                <a:gridCol w="595701">
                  <a:extLst>
                    <a:ext uri="{9D8B030D-6E8A-4147-A177-3AD203B41FA5}">
                      <a16:colId xmlns:a16="http://schemas.microsoft.com/office/drawing/2014/main" val="342770983"/>
                    </a:ext>
                  </a:extLst>
                </a:gridCol>
              </a:tblGrid>
              <a:tr h="372799">
                <a:tc>
                  <a:txBody>
                    <a:bodyPr/>
                    <a:lstStyle/>
                    <a:p>
                      <a:r>
                        <a:rPr lang="pl-PL" dirty="0" smtClean="0"/>
                        <a:t>Czas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079838"/>
                  </a:ext>
                </a:extLst>
              </a:tr>
              <a:tr h="372799">
                <a:tc>
                  <a:txBody>
                    <a:bodyPr/>
                    <a:lstStyle/>
                    <a:p>
                      <a:r>
                        <a:rPr lang="pl-PL" dirty="0" smtClean="0"/>
                        <a:t>Nakład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- 15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097035"/>
                  </a:ext>
                </a:extLst>
              </a:tr>
              <a:tr h="372799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17777"/>
                  </a:ext>
                </a:extLst>
              </a:tr>
              <a:tr h="372799">
                <a:tc>
                  <a:txBody>
                    <a:bodyPr/>
                    <a:lstStyle/>
                    <a:p>
                      <a:r>
                        <a:rPr lang="pl-PL" dirty="0" smtClean="0"/>
                        <a:t>Wydatki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46932"/>
                  </a:ext>
                </a:extLst>
              </a:tr>
              <a:tr h="372799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mtClean="0"/>
                        <a:t>3</a:t>
                      </a:r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80081"/>
                  </a:ext>
                </a:extLst>
              </a:tr>
              <a:tr h="372799">
                <a:tc>
                  <a:txBody>
                    <a:bodyPr/>
                    <a:lstStyle/>
                    <a:p>
                      <a:r>
                        <a:rPr lang="pl-PL" dirty="0" smtClean="0"/>
                        <a:t>Wartość</a:t>
                      </a:r>
                      <a:r>
                        <a:rPr lang="pl-PL" baseline="0" dirty="0" smtClean="0"/>
                        <a:t> likwidacyjna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472747"/>
                  </a:ext>
                </a:extLst>
              </a:tr>
              <a:tr h="372799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Przep</a:t>
                      </a:r>
                      <a:r>
                        <a:rPr lang="pl-PL" dirty="0" smtClean="0"/>
                        <a:t>. </a:t>
                      </a:r>
                      <a:r>
                        <a:rPr lang="pl-PL" dirty="0" err="1" smtClean="0"/>
                        <a:t>Pien</a:t>
                      </a:r>
                      <a:r>
                        <a:rPr lang="pl-PL" dirty="0" smtClean="0"/>
                        <a:t>.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-15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263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0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 - przykład</a:t>
            </a:r>
            <a:endParaRPr lang="pl-PL" dirty="0"/>
          </a:p>
        </p:txBody>
      </p:sp>
      <p:pic>
        <p:nvPicPr>
          <p:cNvPr id="1028" name="Picture 4" descr="Znalezione obrazy dla zapytania fabryka iko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054" y="227533"/>
            <a:ext cx="1600746" cy="160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14157583"/>
              </p:ext>
            </p:extLst>
          </p:nvPr>
        </p:nvGraphicFramePr>
        <p:xfrm>
          <a:off x="7059561" y="1965871"/>
          <a:ext cx="4758813" cy="329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1351936" y="2949677"/>
            <a:ext cx="4793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Wartość Teraźniejsza Netto (NPV) </a:t>
            </a:r>
          </a:p>
          <a:p>
            <a:pPr algn="ctr"/>
            <a:r>
              <a:rPr lang="pl-PL" sz="2400" dirty="0" smtClean="0"/>
              <a:t>=</a:t>
            </a:r>
          </a:p>
          <a:p>
            <a:pPr algn="ctr"/>
            <a:r>
              <a:rPr lang="pl-PL" sz="2400" dirty="0" smtClean="0"/>
              <a:t> PV płatności okresowej - Nakłady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029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251619"/>
              </p:ext>
            </p:extLst>
          </p:nvPr>
        </p:nvGraphicFramePr>
        <p:xfrm>
          <a:off x="2032000" y="261729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trzecim</a:t>
                      </a:r>
                      <a:r>
                        <a:rPr lang="pl-PL" baseline="0" dirty="0" smtClean="0"/>
                        <a:t>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56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391400" y="5240594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7%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875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 - przykład</a:t>
            </a:r>
            <a:endParaRPr lang="pl-PL" dirty="0"/>
          </a:p>
        </p:txBody>
      </p:sp>
      <p:pic>
        <p:nvPicPr>
          <p:cNvPr id="1028" name="Picture 4" descr="Znalezione obrazy dla zapytania fabryka iko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054" y="227533"/>
            <a:ext cx="1600746" cy="160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72452480"/>
              </p:ext>
            </p:extLst>
          </p:nvPr>
        </p:nvGraphicFramePr>
        <p:xfrm>
          <a:off x="7059561" y="1965871"/>
          <a:ext cx="4758813" cy="329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767872" y="1828279"/>
            <a:ext cx="4793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Wartość Teraźniejsza Netto (NPV) </a:t>
            </a:r>
          </a:p>
          <a:p>
            <a:pPr algn="ctr"/>
            <a:r>
              <a:rPr lang="pl-PL" sz="2400" dirty="0" smtClean="0"/>
              <a:t>=</a:t>
            </a:r>
          </a:p>
          <a:p>
            <a:pPr algn="ctr"/>
            <a:r>
              <a:rPr lang="pl-PL" sz="2400" dirty="0" smtClean="0"/>
              <a:t> PV płatności okresowej - Nakłady </a:t>
            </a:r>
            <a:endParaRPr lang="pl-PL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838200" y="3478789"/>
                <a:ext cx="6362920" cy="22707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∗(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1−1/</m:t>
                          </m:r>
                          <m:r>
                            <a:rPr lang="pl-PL" sz="2400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)^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pl-PL" sz="24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478789"/>
                <a:ext cx="6362920" cy="22707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562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 - przykład</a:t>
            </a:r>
            <a:endParaRPr lang="pl-PL" dirty="0"/>
          </a:p>
        </p:txBody>
      </p:sp>
      <p:pic>
        <p:nvPicPr>
          <p:cNvPr id="1028" name="Picture 4" descr="Znalezione obrazy dla zapytania fabryka iko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054" y="227533"/>
            <a:ext cx="1600746" cy="160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88264644"/>
              </p:ext>
            </p:extLst>
          </p:nvPr>
        </p:nvGraphicFramePr>
        <p:xfrm>
          <a:off x="7059561" y="1965871"/>
          <a:ext cx="4758813" cy="329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767872" y="1828279"/>
            <a:ext cx="4793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Wartość Teraźniejsza Netto (NPV) </a:t>
            </a:r>
          </a:p>
          <a:p>
            <a:pPr algn="ctr"/>
            <a:r>
              <a:rPr lang="pl-PL" sz="2400" dirty="0" smtClean="0"/>
              <a:t>=</a:t>
            </a:r>
          </a:p>
          <a:p>
            <a:pPr algn="ctr"/>
            <a:r>
              <a:rPr lang="pl-PL" sz="2400" dirty="0" smtClean="0"/>
              <a:t> PV płatności okresowej - Nakłady </a:t>
            </a:r>
            <a:endParaRPr lang="pl-PL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838200" y="3478789"/>
                <a:ext cx="6362920" cy="21386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dirty="0" smtClean="0"/>
                  <a:t>3</a:t>
                </a:r>
                <a14:m>
                  <m:oMath xmlns:m="http://schemas.openxmlformats.org/officeDocument/2006/math"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 ∗(</m:t>
                    </m:r>
                    <m:f>
                      <m:fPr>
                        <m:ctrlPr>
                          <a:rPr lang="pl-P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1−1/</m:t>
                        </m:r>
                        <m:r>
                          <a:rPr lang="pl-PL" sz="2400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pl-PL" sz="24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0,15</m:t>
                        </m:r>
                        <m:r>
                          <a:rPr lang="pl-PL" sz="24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pl-PL" sz="2400" i="1" smtClean="0"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6 </m:t>
                        </m:r>
                      </m:num>
                      <m:den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0,15</m:t>
                        </m:r>
                      </m:den>
                    </m:f>
                    <m:r>
                      <a:rPr lang="pl-PL" sz="24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l-PL" sz="2400" dirty="0"/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478789"/>
                <a:ext cx="6362920" cy="2138662"/>
              </a:xfrm>
              <a:prstGeom prst="rect">
                <a:avLst/>
              </a:prstGeom>
              <a:blipFill>
                <a:blip r:embed="rId8"/>
                <a:stretch>
                  <a:fillRect b="-85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719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 - przykład</a:t>
            </a:r>
            <a:endParaRPr lang="pl-PL" dirty="0"/>
          </a:p>
        </p:txBody>
      </p:sp>
      <p:pic>
        <p:nvPicPr>
          <p:cNvPr id="1028" name="Picture 4" descr="Znalezione obrazy dla zapytania fabryka ikon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054" y="227533"/>
            <a:ext cx="1600746" cy="160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68669061"/>
              </p:ext>
            </p:extLst>
          </p:nvPr>
        </p:nvGraphicFramePr>
        <p:xfrm>
          <a:off x="7059561" y="1965871"/>
          <a:ext cx="4758813" cy="329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767872" y="1828279"/>
            <a:ext cx="4793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Wartość Teraźniejsza Netto (NPV) </a:t>
            </a:r>
          </a:p>
          <a:p>
            <a:pPr algn="ctr"/>
            <a:r>
              <a:rPr lang="pl-PL" sz="2400" dirty="0" smtClean="0"/>
              <a:t>=</a:t>
            </a:r>
          </a:p>
          <a:p>
            <a:pPr algn="ctr"/>
            <a:r>
              <a:rPr lang="pl-PL" sz="2400" dirty="0" smtClean="0"/>
              <a:t> PV płatności okresowej - Nakłady </a:t>
            </a:r>
            <a:endParaRPr lang="pl-PL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838200" y="3478789"/>
                <a:ext cx="6362920" cy="3615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𝑎𝑡𝑛𝑜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𝑐𝑖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𝑂𝑘𝑟𝑒𝑠𝑜𝑤𝑒𝑗</m:t>
                      </m:r>
                    </m:oMath>
                  </m:oMathPara>
                </a14:m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i="1" dirty="0" smtClean="0">
                    <a:latin typeface="Cambria Math" panose="02040503050406030204" pitchFamily="18" charset="0"/>
                  </a:rPr>
                  <a:t>=</a:t>
                </a:r>
              </a:p>
              <a:p>
                <a:pPr algn="ctr"/>
                <a:endParaRPr lang="pl-PL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pl-PL" sz="2400" b="0" dirty="0" smtClean="0"/>
                  <a:t>3</a:t>
                </a:r>
                <a14:m>
                  <m:oMath xmlns:m="http://schemas.openxmlformats.org/officeDocument/2006/math">
                    <m:r>
                      <a:rPr lang="pl-PL" sz="2400" b="0" i="1" smtClean="0">
                        <a:latin typeface="Cambria Math" panose="02040503050406030204" pitchFamily="18" charset="0"/>
                      </a:rPr>
                      <m:t> ∗(</m:t>
                    </m:r>
                    <m:f>
                      <m:fPr>
                        <m:ctrlPr>
                          <a:rPr lang="pl-P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1−1/</m:t>
                        </m:r>
                        <m:r>
                          <a:rPr lang="pl-PL" sz="2400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pl-PL" sz="24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0,15</m:t>
                        </m:r>
                        <m:r>
                          <a:rPr lang="pl-PL" sz="24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pl-PL" sz="2400" i="1" smtClean="0"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6 </m:t>
                        </m:r>
                      </m:num>
                      <m:den>
                        <m:r>
                          <a:rPr lang="pl-PL" sz="2400" b="0" i="1" smtClean="0">
                            <a:latin typeface="Cambria Math" panose="02040503050406030204" pitchFamily="18" charset="0"/>
                          </a:rPr>
                          <m:t>0,15</m:t>
                        </m:r>
                      </m:den>
                    </m:f>
                    <m:r>
                      <a:rPr lang="pl-PL" sz="24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l-PL" sz="2400" dirty="0" smtClean="0"/>
              </a:p>
              <a:p>
                <a:pPr algn="ctr"/>
                <a:endParaRPr lang="pl-PL" sz="2400" dirty="0" smtClean="0"/>
              </a:p>
              <a:p>
                <a:pPr algn="ctr"/>
                <a:r>
                  <a:rPr lang="pl-PL" sz="2400" dirty="0" smtClean="0"/>
                  <a:t>= 11,4 mln PLN</a:t>
                </a:r>
              </a:p>
              <a:p>
                <a:pPr algn="ctr"/>
                <a:endParaRPr lang="pl-PL" sz="2400" dirty="0" smtClean="0"/>
              </a:p>
              <a:p>
                <a:pPr algn="ctr"/>
                <a:endParaRPr lang="pl-PL" sz="2400" dirty="0"/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478789"/>
                <a:ext cx="6362920" cy="36159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117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 - przykład</a:t>
            </a:r>
            <a:endParaRPr lang="pl-PL" dirty="0"/>
          </a:p>
        </p:txBody>
      </p:sp>
      <p:pic>
        <p:nvPicPr>
          <p:cNvPr id="1028" name="Picture 4" descr="Znalezione obrazy dla zapytania fabryka iko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054" y="227533"/>
            <a:ext cx="1600746" cy="160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44479067"/>
              </p:ext>
            </p:extLst>
          </p:nvPr>
        </p:nvGraphicFramePr>
        <p:xfrm>
          <a:off x="7059561" y="1965871"/>
          <a:ext cx="4758813" cy="329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305756" y="2496872"/>
            <a:ext cx="6895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Wartość Teraźniejsza Netto (NPV) </a:t>
            </a:r>
          </a:p>
          <a:p>
            <a:pPr algn="ctr"/>
            <a:r>
              <a:rPr lang="pl-PL" sz="2400" dirty="0" smtClean="0"/>
              <a:t>=</a:t>
            </a:r>
          </a:p>
          <a:p>
            <a:pPr algn="ctr"/>
            <a:r>
              <a:rPr lang="pl-PL" sz="2400" dirty="0" smtClean="0"/>
              <a:t> 11,4 </a:t>
            </a:r>
            <a:r>
              <a:rPr lang="pl-PL" sz="2400" dirty="0" smtClean="0"/>
              <a:t>– Nakłady + wartość teraźniejsza likwidacji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8969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NPV - przykład</a:t>
            </a:r>
            <a:endParaRPr lang="pl-PL" dirty="0"/>
          </a:p>
        </p:txBody>
      </p:sp>
      <p:pic>
        <p:nvPicPr>
          <p:cNvPr id="1028" name="Picture 4" descr="Znalezione obrazy dla zapytania fabryka iko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054" y="227533"/>
            <a:ext cx="1600746" cy="160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23819347"/>
              </p:ext>
            </p:extLst>
          </p:nvPr>
        </p:nvGraphicFramePr>
        <p:xfrm>
          <a:off x="7059561" y="1965871"/>
          <a:ext cx="4758813" cy="329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305756" y="2496872"/>
            <a:ext cx="68953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Wartość Teraźniejsza Netto (NPV) </a:t>
            </a:r>
          </a:p>
          <a:p>
            <a:pPr algn="ctr"/>
            <a:r>
              <a:rPr lang="pl-PL" sz="2400" dirty="0" smtClean="0"/>
              <a:t>=</a:t>
            </a:r>
          </a:p>
          <a:p>
            <a:pPr algn="ctr"/>
            <a:r>
              <a:rPr lang="pl-PL" sz="2400" dirty="0" smtClean="0"/>
              <a:t> 11,4 – </a:t>
            </a:r>
            <a:r>
              <a:rPr lang="pl-PL" sz="2400" dirty="0" smtClean="0"/>
              <a:t>15 + 0,43</a:t>
            </a:r>
            <a:endParaRPr lang="pl-PL" sz="2400" dirty="0" smtClean="0"/>
          </a:p>
          <a:p>
            <a:pPr algn="ctr"/>
            <a:r>
              <a:rPr lang="pl-PL" sz="2400" dirty="0" smtClean="0"/>
              <a:t>= </a:t>
            </a:r>
          </a:p>
          <a:p>
            <a:pPr algn="ctr"/>
            <a:r>
              <a:rPr lang="pl-PL" sz="2400" dirty="0" smtClean="0"/>
              <a:t>-</a:t>
            </a:r>
            <a:r>
              <a:rPr lang="pl-PL" sz="2400" dirty="0" smtClean="0"/>
              <a:t>3,17 </a:t>
            </a:r>
            <a:r>
              <a:rPr lang="pl-PL" sz="2400" dirty="0" smtClean="0"/>
              <a:t>mln PLN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7999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5684" y="2695370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Metoda okresu zwrotu nakładów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796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okresu zwrotu nakładów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856703" y="4630993"/>
            <a:ext cx="6005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Realizacja projektu kosztuje 500 PLN</a:t>
            </a:r>
            <a:endParaRPr lang="pl-PL" sz="24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3705"/>
              </p:ext>
            </p:extLst>
          </p:nvPr>
        </p:nvGraphicFramePr>
        <p:xfrm>
          <a:off x="4144297" y="2250864"/>
          <a:ext cx="3903406" cy="1819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703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1951703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1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okresu zwrotu nakładów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143001" y="4630993"/>
            <a:ext cx="6005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Realizacja projektu kosztuje 500 PLN</a:t>
            </a:r>
            <a:endParaRPr lang="pl-PL" sz="24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316596"/>
              </p:ext>
            </p:extLst>
          </p:nvPr>
        </p:nvGraphicFramePr>
        <p:xfrm>
          <a:off x="1430595" y="2250864"/>
          <a:ext cx="3903406" cy="1819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703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1951703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771535" y="2960785"/>
            <a:ext cx="5987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+ 200/500 = 2,4 lat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020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okresu zwrotu nakładów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856703" y="4630993"/>
            <a:ext cx="6005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Realizacja projektu kosztuje 250 PLN</a:t>
            </a:r>
            <a:endParaRPr lang="pl-PL" sz="24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057737"/>
              </p:ext>
            </p:extLst>
          </p:nvPr>
        </p:nvGraphicFramePr>
        <p:xfrm>
          <a:off x="1828801" y="2250864"/>
          <a:ext cx="8298426" cy="2880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42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 długookresowy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</a:t>
                      </a:r>
                      <a:r>
                        <a:rPr lang="pl-PL" baseline="0" dirty="0" smtClean="0"/>
                        <a:t> krótkookresowy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093474" y="5691895"/>
            <a:ext cx="6005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Realizacja projektu kosztuje 250 PLN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345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okresu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588025"/>
              </p:ext>
            </p:extLst>
          </p:nvPr>
        </p:nvGraphicFramePr>
        <p:xfrm>
          <a:off x="1946787" y="1562868"/>
          <a:ext cx="8298426" cy="2880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42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 długookresowy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</a:t>
                      </a:r>
                      <a:r>
                        <a:rPr lang="pl-PL" baseline="0" dirty="0" smtClean="0"/>
                        <a:t> krótkookresowy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779638" y="4955458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Pro. Dł. = 2 + 50/100 = 2,5</a:t>
            </a:r>
            <a:endParaRPr lang="pl-PL" sz="2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779637" y="5569974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Pro. Kr. = 1 + 150/200 = 1,75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1235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751220"/>
              </p:ext>
            </p:extLst>
          </p:nvPr>
        </p:nvGraphicFramePr>
        <p:xfrm>
          <a:off x="2032000" y="261729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mtClean="0"/>
                        <a:t>107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trzecim</a:t>
                      </a:r>
                      <a:r>
                        <a:rPr lang="pl-PL" baseline="0" dirty="0" smtClean="0"/>
                        <a:t>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56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391400" y="5240594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7%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0869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okresu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946787" y="1562868"/>
          <a:ext cx="8298426" cy="2880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42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 długookresowy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</a:t>
                      </a:r>
                      <a:r>
                        <a:rPr lang="pl-PL" baseline="0" dirty="0" smtClean="0"/>
                        <a:t> krótkookresowy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779638" y="4955458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Pro. Dł. = 2 + 50/100 = 2,5</a:t>
            </a:r>
            <a:endParaRPr lang="pl-PL" sz="2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779637" y="5569974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Pro. Kr. = 1 + 150/200 = 1,75</a:t>
            </a:r>
            <a:endParaRPr lang="pl-PL" sz="2400" dirty="0"/>
          </a:p>
        </p:txBody>
      </p:sp>
      <p:sp>
        <p:nvSpPr>
          <p:cNvPr id="4" name="Prostokąt 3"/>
          <p:cNvSpPr/>
          <p:nvPr/>
        </p:nvSpPr>
        <p:spPr>
          <a:xfrm>
            <a:off x="1691148" y="5527960"/>
            <a:ext cx="5633884" cy="545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>
            <a:stCxn id="4" idx="3"/>
          </p:cNvCxnSpPr>
          <p:nvPr/>
        </p:nvCxnSpPr>
        <p:spPr>
          <a:xfrm flipV="1">
            <a:off x="7325032" y="5800805"/>
            <a:ext cx="1632155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9124335" y="5569974"/>
            <a:ext cx="2123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Projekt Wybrany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307547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okresu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946787" y="1562868"/>
          <a:ext cx="8298426" cy="2880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42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 długookresowy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</a:t>
                      </a:r>
                      <a:r>
                        <a:rPr lang="pl-PL" baseline="0" dirty="0" smtClean="0"/>
                        <a:t> krótkookresowy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779638" y="4955458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Pro. Dł. = 2 + 50/100 = 2,5</a:t>
            </a:r>
            <a:endParaRPr lang="pl-PL" sz="2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779637" y="5569974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Pro. Kr. = 1 + 150/200 = 1,75</a:t>
            </a:r>
            <a:endParaRPr lang="pl-PL" sz="2400" dirty="0"/>
          </a:p>
        </p:txBody>
      </p:sp>
      <p:sp>
        <p:nvSpPr>
          <p:cNvPr id="4" name="Prostokąt 3"/>
          <p:cNvSpPr/>
          <p:nvPr/>
        </p:nvSpPr>
        <p:spPr>
          <a:xfrm>
            <a:off x="1691148" y="5527960"/>
            <a:ext cx="5633884" cy="545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>
            <a:stCxn id="4" idx="3"/>
          </p:cNvCxnSpPr>
          <p:nvPr/>
        </p:nvCxnSpPr>
        <p:spPr>
          <a:xfrm flipV="1">
            <a:off x="7325032" y="5800805"/>
            <a:ext cx="1632155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9124335" y="5569974"/>
            <a:ext cx="2123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Projekt Wybrany</a:t>
            </a:r>
            <a:endParaRPr lang="pl-PL" sz="2000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785122" y="5066295"/>
            <a:ext cx="2920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FF33CC"/>
                </a:solidFill>
              </a:rPr>
              <a:t>Czy to dobra decyzja?</a:t>
            </a:r>
            <a:endParaRPr lang="pl-PL" b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2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okresu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946787" y="1562868"/>
          <a:ext cx="8298426" cy="2880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42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 długookresowy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</a:t>
                      </a:r>
                      <a:r>
                        <a:rPr lang="pl-PL" baseline="0" dirty="0" smtClean="0"/>
                        <a:t> krótkookresowy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359741" y="4710519"/>
            <a:ext cx="7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NPV Pro. Kr. = -250 + (200/(1,15)^2) + (100/1,15) = - 11,81</a:t>
            </a:r>
            <a:endParaRPr lang="pl-PL" sz="24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359740" y="5410633"/>
            <a:ext cx="7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NPV Pro. Dł. = -250 + 100 * ((1-(1/(1,15)^4)/0,15) = 35,50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247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okresu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946787" y="1562868"/>
          <a:ext cx="8298426" cy="2880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42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 długookresowy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 projekt</a:t>
                      </a:r>
                      <a:r>
                        <a:rPr lang="pl-PL" baseline="0" dirty="0" smtClean="0"/>
                        <a:t> krótkookresowy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646606" y="4887500"/>
            <a:ext cx="7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NPV Pro. Kr. = - 11,81</a:t>
            </a:r>
            <a:endParaRPr lang="pl-PL" sz="24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6646605" y="5587614"/>
            <a:ext cx="7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NPV Pro. Dł. = 35,50</a:t>
            </a:r>
            <a:endParaRPr lang="pl-PL" sz="2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054940" y="5641466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Pro. </a:t>
            </a:r>
            <a:r>
              <a:rPr lang="pl-PL" sz="2400" dirty="0" err="1" smtClean="0"/>
              <a:t>Dł</a:t>
            </a:r>
            <a:r>
              <a:rPr lang="pl-PL" sz="2400" dirty="0" smtClean="0"/>
              <a:t>= 2,5</a:t>
            </a:r>
            <a:endParaRPr lang="pl-PL" sz="2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054940" y="4900224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Pro. Kr. = 1,75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19258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5684" y="2695370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Metoda zdyskontowanego </a:t>
            </a:r>
            <a:br>
              <a:rPr lang="pl-PL" dirty="0" smtClean="0"/>
            </a:br>
            <a:r>
              <a:rPr lang="pl-PL" dirty="0" smtClean="0"/>
              <a:t>okresu zwrotu nakładów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509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371430"/>
              </p:ext>
            </p:extLst>
          </p:nvPr>
        </p:nvGraphicFramePr>
        <p:xfrm>
          <a:off x="1946787" y="1562868"/>
          <a:ext cx="8298426" cy="260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42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766142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838200" y="4532670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937119"/>
              </p:ext>
            </p:extLst>
          </p:nvPr>
        </p:nvGraphicFramePr>
        <p:xfrm>
          <a:off x="1946786" y="1377494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86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200" y="4532670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683910" y="4532669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10%</a:t>
            </a:r>
            <a:endParaRPr lang="pl-PL" sz="24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884931"/>
              </p:ext>
            </p:extLst>
          </p:nvPr>
        </p:nvGraphicFramePr>
        <p:xfrm>
          <a:off x="1946786" y="1377494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54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200" y="4532670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683910" y="4532669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10%</a:t>
            </a:r>
            <a:endParaRPr lang="pl-PL" sz="24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195052"/>
              </p:ext>
            </p:extLst>
          </p:nvPr>
        </p:nvGraphicFramePr>
        <p:xfrm>
          <a:off x="1946786" y="1377494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71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200" y="4532670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683910" y="4532669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10%</a:t>
            </a:r>
            <a:endParaRPr lang="pl-PL" sz="24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208144"/>
              </p:ext>
            </p:extLst>
          </p:nvPr>
        </p:nvGraphicFramePr>
        <p:xfrm>
          <a:off x="1946786" y="1377494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mtClean="0"/>
                        <a:t>82,6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44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200" y="4532670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683910" y="4532669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10%</a:t>
            </a:r>
            <a:endParaRPr lang="pl-PL" sz="24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794141"/>
              </p:ext>
            </p:extLst>
          </p:nvPr>
        </p:nvGraphicFramePr>
        <p:xfrm>
          <a:off x="1946786" y="1377494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mtClean="0"/>
                        <a:t>82,6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mtClean="0"/>
                        <a:t>75,1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68,3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47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561991"/>
              </p:ext>
            </p:extLst>
          </p:nvPr>
        </p:nvGraphicFramePr>
        <p:xfrm>
          <a:off x="2032000" y="261729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114,49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trzecim</a:t>
                      </a:r>
                      <a:r>
                        <a:rPr lang="pl-PL" baseline="0" dirty="0" smtClean="0"/>
                        <a:t>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56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391400" y="5240594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7%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171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679022"/>
              </p:ext>
            </p:extLst>
          </p:nvPr>
        </p:nvGraphicFramePr>
        <p:xfrm>
          <a:off x="1946787" y="1562868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82,6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75,1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68,3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025013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536426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10%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459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797670"/>
              </p:ext>
            </p:extLst>
          </p:nvPr>
        </p:nvGraphicFramePr>
        <p:xfrm>
          <a:off x="1946787" y="1562868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82,6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173,5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75,1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68,3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025013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536426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10%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586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276310"/>
              </p:ext>
            </p:extLst>
          </p:nvPr>
        </p:nvGraphicFramePr>
        <p:xfrm>
          <a:off x="1946787" y="1562868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82,6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173,5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75,1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248,6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68,3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025013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536426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10%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7159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946787" y="1562868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82,6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173,5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75,1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248,6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68,3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316,9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025013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536426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10%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6257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zdyskontowanego zwrotu nakładów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946787" y="1562868"/>
          <a:ext cx="8298428" cy="315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7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2074607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Zdyskontowane 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Zakumulowane zdyskontowane</a:t>
                      </a:r>
                      <a:r>
                        <a:rPr lang="pl-PL" baseline="0" dirty="0" smtClean="0"/>
                        <a:t> przepływy pieniężne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- 250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90,9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82,6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173,5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75,1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248,6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65518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68,3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316,9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86808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025013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Okres Zwrotu Nakładów = 2 + 50/100 = 2,5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536426" y="5003715"/>
            <a:ext cx="626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10%</a:t>
            </a:r>
            <a:endParaRPr lang="pl-PL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877164" y="5779730"/>
            <a:ext cx="6437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Zwrot z projektu nastąpi w czwartym roku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87649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838200" y="1982940"/>
                <a:ext cx="718738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𝑃𝑟𝑧𝑦𝑠𝑧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𝑘𝑤𝑜𝑡𝑎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</m:t>
                      </m:r>
                      <m:sSup>
                        <m:sSup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982940"/>
                <a:ext cx="7187382" cy="369332"/>
              </a:xfrm>
              <a:prstGeom prst="rect">
                <a:avLst/>
              </a:prstGeom>
              <a:blipFill>
                <a:blip r:embed="rId2"/>
                <a:stretch>
                  <a:fillRect b="-3442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510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838200" y="1982940"/>
                <a:ext cx="718738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𝑃𝑟𝑧𝑦𝑠𝑧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𝑘𝑤𝑜𝑡𝑎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</m:t>
                      </m:r>
                      <m:sSup>
                        <m:sSup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982940"/>
                <a:ext cx="7187382" cy="369332"/>
              </a:xfrm>
              <a:prstGeom prst="rect">
                <a:avLst/>
              </a:prstGeom>
              <a:blipFill>
                <a:blip r:embed="rId2"/>
                <a:stretch>
                  <a:fillRect b="-3442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981062" y="2644524"/>
                <a:ext cx="6268511" cy="845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i="1" smtClean="0">
                              <a:latin typeface="Cambria Math" panose="02040503050406030204" pitchFamily="18" charset="0"/>
                            </a:rPr>
                            <m:t>𝑘𝑤𝑜𝑡𝑎</m:t>
                          </m:r>
                        </m:num>
                        <m:den>
                          <m:sSup>
                            <m:sSupPr>
                              <m:ctrlPr>
                                <a:rPr lang="pl-PL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2644524"/>
                <a:ext cx="6268511" cy="8458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94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838200" y="1982940"/>
                <a:ext cx="718738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𝑃𝑟𝑧𝑦𝑠𝑧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𝑘𝑤𝑜𝑡𝑎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</m:t>
                      </m:r>
                      <m:sSup>
                        <m:sSup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982940"/>
                <a:ext cx="7187382" cy="369332"/>
              </a:xfrm>
              <a:prstGeom prst="rect">
                <a:avLst/>
              </a:prstGeom>
              <a:blipFill>
                <a:blip r:embed="rId2"/>
                <a:stretch>
                  <a:fillRect b="-3442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981062" y="2644524"/>
                <a:ext cx="6268511" cy="845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i="1" smtClean="0">
                              <a:latin typeface="Cambria Math" panose="02040503050406030204" pitchFamily="18" charset="0"/>
                            </a:rPr>
                            <m:t>𝑘𝑤𝑜𝑡𝑎</m:t>
                          </m:r>
                        </m:num>
                        <m:den>
                          <m:sSup>
                            <m:sSupPr>
                              <m:ctrlPr>
                                <a:rPr lang="pl-PL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2644524"/>
                <a:ext cx="6268511" cy="8458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/>
              <p:cNvSpPr/>
              <p:nvPr/>
            </p:nvSpPr>
            <p:spPr>
              <a:xfrm>
                <a:off x="981062" y="3782585"/>
                <a:ext cx="10757940" cy="720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sz="2800" i="1" smtClean="0">
                        <a:latin typeface="Cambria Math" panose="02040503050406030204" pitchFamily="18" charset="0"/>
                      </a:rPr>
                      <m:t>𝑊𝑎𝑟𝑡𝑜</m:t>
                    </m:r>
                    <m:r>
                      <a:rPr lang="pl-PL" sz="2800" i="1" smtClean="0">
                        <a:latin typeface="Cambria Math" panose="02040503050406030204" pitchFamily="18" charset="0"/>
                      </a:rPr>
                      <m:t>ść 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𝑇𝑒𝑟𝑎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ź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𝑛𝑖𝑒𝑗𝑠𝑧𝑎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ł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𝑎𝑡𝑛𝑜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ś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𝑐𝑖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𝑂𝑘𝑟𝑒𝑠𝑜𝑤𝑒𝑗</m:t>
                    </m:r>
                  </m:oMath>
                </a14:m>
                <a:r>
                  <a:rPr lang="pl-PL" sz="2800" b="0" i="1" dirty="0" smtClean="0">
                    <a:latin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 ∗(</m:t>
                    </m:r>
                    <m:f>
                      <m:fPr>
                        <m:ctrlPr>
                          <a:rPr lang="pl-PL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1−1/</m:t>
                        </m:r>
                        <m:r>
                          <a:rPr lang="pl-PL" sz="2800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pl-PL" sz="28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pl-PL" sz="28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pl-PL" sz="2800" i="1">
                            <a:latin typeface="Cambria Math" panose="02040503050406030204" pitchFamily="18" charset="0"/>
                          </a:rPr>
                          <m:t>)^</m:t>
                        </m:r>
                        <m:r>
                          <a:rPr lang="pl-PL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pl-PL" sz="28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l-PL" sz="2800" dirty="0"/>
              </a:p>
            </p:txBody>
          </p:sp>
        </mc:Choice>
        <mc:Fallback xmlns="">
          <p:sp>
            <p:nvSpPr>
              <p:cNvPr id="7" name="Prostoką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3782585"/>
                <a:ext cx="10757940" cy="720775"/>
              </a:xfrm>
              <a:prstGeom prst="rect">
                <a:avLst/>
              </a:prstGeom>
              <a:blipFill>
                <a:blip r:embed="rId4"/>
                <a:stretch>
                  <a:fillRect b="-932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555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838200" y="1982940"/>
                <a:ext cx="718738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𝑃𝑟𝑧𝑦𝑠𝑧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𝑘𝑤𝑜𝑡𝑎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 ∗</m:t>
                      </m:r>
                      <m:sSup>
                        <m:sSup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982940"/>
                <a:ext cx="7187382" cy="369332"/>
              </a:xfrm>
              <a:prstGeom prst="rect">
                <a:avLst/>
              </a:prstGeom>
              <a:blipFill>
                <a:blip r:embed="rId2"/>
                <a:stretch>
                  <a:fillRect b="-3442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981062" y="2644524"/>
                <a:ext cx="6268511" cy="845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𝐶𝑎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𝑘𝑜𝑤𝑖𝑡𝑎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𝑊𝑎𝑟𝑡𝑜</m:t>
                      </m:r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𝑇𝑒𝑟𝑎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ź</m:t>
                      </m:r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𝑛𝑖𝑒𝑗𝑠𝑧𝑎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i="1" smtClean="0">
                              <a:latin typeface="Cambria Math" panose="02040503050406030204" pitchFamily="18" charset="0"/>
                            </a:rPr>
                            <m:t>𝑘𝑤𝑜𝑡𝑎</m:t>
                          </m:r>
                        </m:num>
                        <m:den>
                          <m:sSup>
                            <m:sSupPr>
                              <m:ctrlPr>
                                <a:rPr lang="pl-PL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2644524"/>
                <a:ext cx="6268511" cy="8458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/>
              <p:cNvSpPr/>
              <p:nvPr/>
            </p:nvSpPr>
            <p:spPr>
              <a:xfrm>
                <a:off x="981062" y="3782585"/>
                <a:ext cx="10757940" cy="720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sz="2800" i="1" smtClean="0">
                        <a:latin typeface="Cambria Math" panose="02040503050406030204" pitchFamily="18" charset="0"/>
                      </a:rPr>
                      <m:t>𝑊𝑎𝑟𝑡𝑜</m:t>
                    </m:r>
                    <m:r>
                      <a:rPr lang="pl-PL" sz="2800" i="1" smtClean="0">
                        <a:latin typeface="Cambria Math" panose="02040503050406030204" pitchFamily="18" charset="0"/>
                      </a:rPr>
                      <m:t>ść 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𝑇𝑒𝑟𝑎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ź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𝑛𝑖𝑒𝑗𝑠𝑧𝑎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ł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𝑎𝑡𝑛𝑜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ś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𝑐𝑖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𝑂𝑘𝑟𝑒𝑠𝑜𝑤𝑒𝑗</m:t>
                    </m:r>
                  </m:oMath>
                </a14:m>
                <a:r>
                  <a:rPr lang="pl-PL" sz="2800" b="0" i="1" dirty="0" smtClean="0">
                    <a:latin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pl-PL" sz="2800" b="0" i="1" smtClean="0">
                        <a:latin typeface="Cambria Math" panose="02040503050406030204" pitchFamily="18" charset="0"/>
                      </a:rPr>
                      <m:t> ∗(</m:t>
                    </m:r>
                    <m:f>
                      <m:fPr>
                        <m:ctrlPr>
                          <a:rPr lang="pl-PL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1−1/</m:t>
                        </m:r>
                        <m:r>
                          <a:rPr lang="pl-PL" sz="2800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pl-PL" sz="28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pl-PL" sz="28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pl-PL" sz="2800" i="1">
                            <a:latin typeface="Cambria Math" panose="02040503050406030204" pitchFamily="18" charset="0"/>
                          </a:rPr>
                          <m:t>)^</m:t>
                        </m:r>
                        <m:r>
                          <a:rPr lang="pl-PL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pl-PL" sz="28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l-PL" sz="2800" dirty="0"/>
              </a:p>
            </p:txBody>
          </p:sp>
        </mc:Choice>
        <mc:Fallback xmlns="">
          <p:sp>
            <p:nvSpPr>
              <p:cNvPr id="7" name="Prostoką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3782585"/>
                <a:ext cx="10757940" cy="720775"/>
              </a:xfrm>
              <a:prstGeom prst="rect">
                <a:avLst/>
              </a:prstGeom>
              <a:blipFill>
                <a:blip r:embed="rId4"/>
                <a:stretch>
                  <a:fillRect b="-932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trzałka w prawo 2"/>
          <p:cNvSpPr/>
          <p:nvPr/>
        </p:nvSpPr>
        <p:spPr>
          <a:xfrm>
            <a:off x="8192731" y="1920559"/>
            <a:ext cx="2111476" cy="1632155"/>
          </a:xfrm>
          <a:prstGeom prst="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0175673" y="2321137"/>
            <a:ext cx="1563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FF0000"/>
                </a:solidFill>
              </a:rPr>
              <a:t>Jedna kwota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883675" y="1690688"/>
            <a:ext cx="7096432" cy="20746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36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50322"/>
            <a:ext cx="10515600" cy="4351338"/>
          </a:xfrm>
        </p:spPr>
        <p:txBody>
          <a:bodyPr/>
          <a:lstStyle/>
          <a:p>
            <a:r>
              <a:rPr lang="pl-PL" dirty="0" smtClean="0"/>
              <a:t>Metoda NPV</a:t>
            </a:r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68594" y="2067529"/>
            <a:ext cx="11356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Wartość Teraźniejsza Netto (NPV) = PV płatności okresowej - Nakłady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83613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530694"/>
              </p:ext>
            </p:extLst>
          </p:nvPr>
        </p:nvGraphicFramePr>
        <p:xfrm>
          <a:off x="2032000" y="261729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114,49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trzecim</a:t>
                      </a:r>
                      <a:r>
                        <a:rPr lang="pl-PL" baseline="0" dirty="0" smtClean="0"/>
                        <a:t>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56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391400" y="5240594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7%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57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50322"/>
            <a:ext cx="10515600" cy="4351338"/>
          </a:xfrm>
        </p:spPr>
        <p:txBody>
          <a:bodyPr/>
          <a:lstStyle/>
          <a:p>
            <a:r>
              <a:rPr lang="pl-PL" dirty="0" smtClean="0"/>
              <a:t>Metoda NPV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Metoda okresu zwrotu nakładów</a:t>
            </a:r>
          </a:p>
          <a:p>
            <a:r>
              <a:rPr lang="pl-PL" dirty="0" smtClean="0"/>
              <a:t>Metoda zdyskontowanego okresu zwrotu nakładów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68594" y="2067529"/>
            <a:ext cx="11356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Wartość Teraźniejsza Netto (NPV) = PV płatności okresowej - Nakłady </a:t>
            </a:r>
            <a:endParaRPr lang="pl-PL" sz="28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255956"/>
              </p:ext>
            </p:extLst>
          </p:nvPr>
        </p:nvGraphicFramePr>
        <p:xfrm>
          <a:off x="2979174" y="4346227"/>
          <a:ext cx="6037008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252">
                  <a:extLst>
                    <a:ext uri="{9D8B030D-6E8A-4147-A177-3AD203B41FA5}">
                      <a16:colId xmlns:a16="http://schemas.microsoft.com/office/drawing/2014/main" val="300206052"/>
                    </a:ext>
                  </a:extLst>
                </a:gridCol>
                <a:gridCol w="1509252">
                  <a:extLst>
                    <a:ext uri="{9D8B030D-6E8A-4147-A177-3AD203B41FA5}">
                      <a16:colId xmlns:a16="http://schemas.microsoft.com/office/drawing/2014/main" val="3996926965"/>
                    </a:ext>
                  </a:extLst>
                </a:gridCol>
                <a:gridCol w="1509252">
                  <a:extLst>
                    <a:ext uri="{9D8B030D-6E8A-4147-A177-3AD203B41FA5}">
                      <a16:colId xmlns:a16="http://schemas.microsoft.com/office/drawing/2014/main" val="4271698720"/>
                    </a:ext>
                  </a:extLst>
                </a:gridCol>
                <a:gridCol w="1509252">
                  <a:extLst>
                    <a:ext uri="{9D8B030D-6E8A-4147-A177-3AD203B41FA5}">
                      <a16:colId xmlns:a16="http://schemas.microsoft.com/office/drawing/2014/main" val="2814136099"/>
                    </a:ext>
                  </a:extLst>
                </a:gridCol>
              </a:tblGrid>
              <a:tr h="82037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Rok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Przepływy pieniężne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Zdyskontowane przepływy pieniężne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Zakumulowane zdyskontowane</a:t>
                      </a:r>
                      <a:r>
                        <a:rPr lang="pl-PL" sz="1600" baseline="0" dirty="0" smtClean="0"/>
                        <a:t> przepływy pieniężne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37175"/>
                  </a:ext>
                </a:extLst>
              </a:tr>
              <a:tr h="25242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0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- 250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6792"/>
                  </a:ext>
                </a:extLst>
              </a:tr>
              <a:tr h="25242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100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90,9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90,9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77045"/>
                  </a:ext>
                </a:extLst>
              </a:tr>
              <a:tr h="25242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100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82,6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173,5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1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20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Całkowita wartość przyszła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111356"/>
              </p:ext>
            </p:extLst>
          </p:nvPr>
        </p:nvGraphicFramePr>
        <p:xfrm>
          <a:off x="2032000" y="261729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57200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23547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21680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814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0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pierwszym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114,49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5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drugim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214,00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4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 trzecim</a:t>
                      </a:r>
                      <a:r>
                        <a:rPr lang="pl-PL" baseline="0" dirty="0" smtClean="0"/>
                        <a:t> roku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56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SUMA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57361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391400" y="5240594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Stopa dyskontowa = 7%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1916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3253</Words>
  <Application>Microsoft Office PowerPoint</Application>
  <PresentationFormat>Panoramiczny</PresentationFormat>
  <Paragraphs>926</Paragraphs>
  <Slides>80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80</vt:i4>
      </vt:variant>
    </vt:vector>
  </HeadingPairs>
  <TitlesOfParts>
    <vt:vector size="85" baseType="lpstr">
      <vt:lpstr>Arial</vt:lpstr>
      <vt:lpstr>Calibri</vt:lpstr>
      <vt:lpstr>Calibri Light</vt:lpstr>
      <vt:lpstr>Cambria Math</vt:lpstr>
      <vt:lpstr>Motyw pakietu Office</vt:lpstr>
      <vt:lpstr>Analiza Finansowa</vt:lpstr>
      <vt:lpstr>Plan na dziś</vt:lpstr>
      <vt:lpstr>Plan na dziś</vt:lpstr>
      <vt:lpstr>Całkowita wartość przyszła</vt:lpstr>
      <vt:lpstr>Całkowita wartość przyszła</vt:lpstr>
      <vt:lpstr>Całkowita wartość przyszła</vt:lpstr>
      <vt:lpstr>Całkowita wartość przyszła</vt:lpstr>
      <vt:lpstr>Całkowita wartość przyszła</vt:lpstr>
      <vt:lpstr>Całkowita wartość przyszła</vt:lpstr>
      <vt:lpstr>Całkowita wartość przyszła</vt:lpstr>
      <vt:lpstr>Całkowita wartość przyszła</vt:lpstr>
      <vt:lpstr>Całkowita wartość przyszła</vt:lpstr>
      <vt:lpstr>Całkowita wartość przyszła</vt:lpstr>
      <vt:lpstr>Całkowita wartość przyszła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Całkowita wartość teraźniejsza - przykład</vt:lpstr>
      <vt:lpstr>Ocena projektów inwestycyjnych</vt:lpstr>
      <vt:lpstr>Metoda NPV</vt:lpstr>
      <vt:lpstr>Metoda NPV</vt:lpstr>
      <vt:lpstr>Metoda NPV - przykład</vt:lpstr>
      <vt:lpstr>Metoda NPV - przykład</vt:lpstr>
      <vt:lpstr>Metoda NPV - przykład</vt:lpstr>
      <vt:lpstr>Metoda NPV - przykład</vt:lpstr>
      <vt:lpstr>Metoda NPV - przykład</vt:lpstr>
      <vt:lpstr>Metoda NPV - przykład</vt:lpstr>
      <vt:lpstr>Metoda NPV - przykład</vt:lpstr>
      <vt:lpstr>Metoda NPV - przykład</vt:lpstr>
      <vt:lpstr>Metoda NPV - przykład</vt:lpstr>
      <vt:lpstr>Metoda okresu zwrotu nakładów</vt:lpstr>
      <vt:lpstr>Metoda okresu zwrotu nakładów</vt:lpstr>
      <vt:lpstr>Metoda okresu zwrotu nakładów</vt:lpstr>
      <vt:lpstr>Metoda okresu zwrotu nakładów</vt:lpstr>
      <vt:lpstr>Metoda okresu zwrotu nakładów</vt:lpstr>
      <vt:lpstr>Metoda okresu zwrotu nakładów</vt:lpstr>
      <vt:lpstr>Metoda okresu zwrotu nakładów</vt:lpstr>
      <vt:lpstr>Metoda okresu zwrotu nakładów</vt:lpstr>
      <vt:lpstr>Metoda okresu zwrotu nakładów</vt:lpstr>
      <vt:lpstr>Metoda zdyskontowanego  okresu zwrotu nakładów</vt:lpstr>
      <vt:lpstr>Metoda zdyskontowanego zwrotu nakładów</vt:lpstr>
      <vt:lpstr>Metoda zdyskontowanego zwrotu nakładów</vt:lpstr>
      <vt:lpstr>Metoda zdyskontowanego zwrotu nakładów</vt:lpstr>
      <vt:lpstr>Metoda zdyskontowanego zwrotu nakładów</vt:lpstr>
      <vt:lpstr>Metoda zdyskontowanego zwrotu nakładów</vt:lpstr>
      <vt:lpstr>Metoda zdyskontowanego zwrotu nakładów</vt:lpstr>
      <vt:lpstr>Metoda zdyskontowanego zwrotu nakładów</vt:lpstr>
      <vt:lpstr>Metoda zdyskontowanego zwrotu nakładów</vt:lpstr>
      <vt:lpstr>Metoda zdyskontowanego zwrotu nakładów</vt:lpstr>
      <vt:lpstr>Metoda zdyskontowanego zwrotu nakładów</vt:lpstr>
      <vt:lpstr>Podsumowanie</vt:lpstr>
      <vt:lpstr>Podsumowanie</vt:lpstr>
      <vt:lpstr>Podsumowanie</vt:lpstr>
      <vt:lpstr>Podsumowanie</vt:lpstr>
      <vt:lpstr>Podsumowanie</vt:lpstr>
      <vt:lpstr>Podsumowanie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Finansowa</dc:title>
  <dc:creator>User</dc:creator>
  <cp:lastModifiedBy>User</cp:lastModifiedBy>
  <cp:revision>29</cp:revision>
  <dcterms:created xsi:type="dcterms:W3CDTF">2018-03-27T08:43:53Z</dcterms:created>
  <dcterms:modified xsi:type="dcterms:W3CDTF">2019-03-21T09:58:50Z</dcterms:modified>
</cp:coreProperties>
</file>