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71" r:id="rId5"/>
    <p:sldId id="272" r:id="rId6"/>
    <p:sldId id="273" r:id="rId7"/>
    <p:sldId id="257" r:id="rId8"/>
    <p:sldId id="274" r:id="rId9"/>
    <p:sldId id="270" r:id="rId10"/>
    <p:sldId id="261" r:id="rId11"/>
    <p:sldId id="265" r:id="rId12"/>
    <p:sldId id="266" r:id="rId13"/>
    <p:sldId id="262" r:id="rId14"/>
    <p:sldId id="267" r:id="rId15"/>
    <p:sldId id="268" r:id="rId16"/>
    <p:sldId id="263" r:id="rId17"/>
    <p:sldId id="269" r:id="rId18"/>
    <p:sldId id="264" r:id="rId19"/>
    <p:sldId id="259" r:id="rId20"/>
    <p:sldId id="275" r:id="rId21"/>
    <p:sldId id="276" r:id="rId22"/>
    <p:sldId id="277" r:id="rId23"/>
    <p:sldId id="29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78" r:id="rId4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20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85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63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860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29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99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48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524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7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17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448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5D79B-CB61-4C53-818A-906D82398A1D}" type="datetimeFigureOut">
              <a:rPr lang="pl-PL" smtClean="0"/>
              <a:t>17.03.2018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AF77-B098-412F-9934-3FA7F3F77B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947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Analiza Finansowa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II. Zarządzanie Kapitałem Obrotowym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485238" y="5791199"/>
            <a:ext cx="317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Mateusz Mierzejewski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50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178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7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669461" y="2023397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zapasów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669461" y="2023397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zapasów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7049739" y="1707626"/>
            <a:ext cx="2431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Rotacji należności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trzałka w górę 10"/>
          <p:cNvSpPr/>
          <p:nvPr/>
        </p:nvSpPr>
        <p:spPr>
          <a:xfrm rot="10800000">
            <a:off x="3608445" y="31706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993927" y="4370214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Płatność </a:t>
            </a:r>
            <a:b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 tytułu zapasów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669461" y="2023397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zapasów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7030076" y="1645675"/>
            <a:ext cx="2431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należności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8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trzałka w górę 10"/>
          <p:cNvSpPr/>
          <p:nvPr/>
        </p:nvSpPr>
        <p:spPr>
          <a:xfrm rot="10800000">
            <a:off x="3608445" y="31706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993927" y="4370214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Płatność </a:t>
            </a:r>
            <a:b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 tytułu zapasów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669461" y="2023397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zapasów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6962470" y="1925428"/>
            <a:ext cx="2431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należności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1042219" y="3466100"/>
            <a:ext cx="2566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rotacji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zobowiązań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3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trzałka w górę 10"/>
          <p:cNvSpPr/>
          <p:nvPr/>
        </p:nvSpPr>
        <p:spPr>
          <a:xfrm rot="10800000">
            <a:off x="3608445" y="31706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993927" y="4370214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Płatność </a:t>
            </a:r>
            <a:b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 tytułu zapasów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Strzałka w górę 12"/>
          <p:cNvSpPr/>
          <p:nvPr/>
        </p:nvSpPr>
        <p:spPr>
          <a:xfrm rot="10800000">
            <a:off x="9325922" y="3165767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8632748" y="4365302"/>
            <a:ext cx="1946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Realizacja wpływów gotówkowych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669461" y="2023397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zapasów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6962470" y="1609439"/>
            <a:ext cx="2431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należności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1042219" y="3466100"/>
            <a:ext cx="2566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rotacji zobowiązań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trzałka w górę 10"/>
          <p:cNvSpPr/>
          <p:nvPr/>
        </p:nvSpPr>
        <p:spPr>
          <a:xfrm rot="10800000">
            <a:off x="3608445" y="31706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993927" y="4370214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Płatność </a:t>
            </a:r>
            <a:b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 tytułu zapasów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Strzałka w górę 12"/>
          <p:cNvSpPr/>
          <p:nvPr/>
        </p:nvSpPr>
        <p:spPr>
          <a:xfrm rot="10800000">
            <a:off x="9325922" y="3165767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8632748" y="4365302"/>
            <a:ext cx="1946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Realizacja wpływów gotówkowych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669461" y="2023397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zapasów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6962470" y="1676290"/>
            <a:ext cx="2431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rotacji należności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5633897" y="3411591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Cykl konwersji gotówki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1042219" y="3466100"/>
            <a:ext cx="2566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rotacji zobowiązań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3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trzałka w górę 2"/>
          <p:cNvSpPr/>
          <p:nvPr/>
        </p:nvSpPr>
        <p:spPr>
          <a:xfrm>
            <a:off x="1130710" y="1774500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26025" y="609589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Zakup materiałów i surowców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Strzałka w górę 6"/>
          <p:cNvSpPr/>
          <p:nvPr/>
        </p:nvSpPr>
        <p:spPr>
          <a:xfrm>
            <a:off x="5874785" y="17695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270100" y="604668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Sprzedaż wyrobów </a:t>
            </a:r>
            <a:r>
              <a:rPr lang="pl-PL" sz="2400" b="1" dirty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otowych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trzałka w górę 10"/>
          <p:cNvSpPr/>
          <p:nvPr/>
        </p:nvSpPr>
        <p:spPr>
          <a:xfrm rot="10800000">
            <a:off x="3608445" y="3170679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993927" y="4370214"/>
            <a:ext cx="1779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Płatność </a:t>
            </a:r>
            <a:b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z tytułu zapasów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Strzałka w górę 12"/>
          <p:cNvSpPr/>
          <p:nvPr/>
        </p:nvSpPr>
        <p:spPr>
          <a:xfrm rot="10800000">
            <a:off x="9325922" y="3165767"/>
            <a:ext cx="550606" cy="1199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8632748" y="4365302"/>
            <a:ext cx="1946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Realizacja wpływów gotówkowych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669461" y="2023397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rotacji zapasów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6980939" y="1581990"/>
            <a:ext cx="2431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rotacji należności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5633897" y="3411591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Cykl konwersji gotówki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1042219" y="3466100"/>
            <a:ext cx="2566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Okres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rotacji zobowiązań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</a:rPr>
              <a:t>z tytułu dostaw i usług</a:t>
            </a:r>
            <a:endParaRPr lang="pl-PL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Strzałka w lewo i prawo 18"/>
          <p:cNvSpPr/>
          <p:nvPr/>
        </p:nvSpPr>
        <p:spPr>
          <a:xfrm>
            <a:off x="1406013" y="5589564"/>
            <a:ext cx="8195212" cy="481208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4395029" y="5968559"/>
            <a:ext cx="2217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</a:rPr>
              <a:t>Cykl operacyjny przedsiębiorstwa</a:t>
            </a:r>
            <a:endParaRPr lang="pl-PL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3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 czym dzisiaj?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Cykl operacyjny przedsiębiorstwa, a cykl konwersji gotówki</a:t>
            </a:r>
          </a:p>
          <a:p>
            <a:r>
              <a:rPr lang="pl-PL" sz="3200" dirty="0" smtClean="0"/>
              <a:t>Budżet gotówki</a:t>
            </a:r>
          </a:p>
          <a:p>
            <a:r>
              <a:rPr lang="pl-PL" sz="3200" dirty="0" smtClean="0"/>
              <a:t>Zadanka problematyczne (jeżeli jakieś są?)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693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838200" y="2066213"/>
                <a:ext cx="10515600" cy="6839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l-PL" sz="2800" dirty="0" smtClean="0"/>
                  <a:t>Rotacja Zapasów </a:t>
                </a:r>
                <a14:m>
                  <m:oMath xmlns:m="http://schemas.openxmlformats.org/officeDocument/2006/math">
                    <m:r>
                      <a:rPr lang="pl-PL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l-P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𝐾𝑜𝑠𝑧𝑡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𝑆𝑝𝑟𝑧𝑒𝑑𝑎𝑛𝑦𝑐h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𝑇𝑜𝑤𝑎𝑟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𝑃𝑟𝑧𝑒𝑐𝑖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ę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𝑡𝑛𝑦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𝑆𝑡𝑎𝑛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𝑍𝑎𝑝𝑎𝑠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endParaRPr lang="pl-PL" sz="20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66213"/>
                <a:ext cx="10515600" cy="683905"/>
              </a:xfrm>
              <a:prstGeom prst="rect">
                <a:avLst/>
              </a:prstGeom>
              <a:blipFill>
                <a:blip r:embed="rId2"/>
                <a:stretch>
                  <a:fillRect l="-2087" b="-1071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ole tekstowe 4"/>
              <p:cNvSpPr txBox="1"/>
              <p:nvPr/>
            </p:nvSpPr>
            <p:spPr>
              <a:xfrm>
                <a:off x="838199" y="3163957"/>
                <a:ext cx="10515601" cy="6670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l-PL" sz="2800" dirty="0" smtClean="0"/>
                  <a:t>Rotacja Należności z Tytułu Dostaw i Usług </a:t>
                </a:r>
                <a14:m>
                  <m:oMath xmlns:m="http://schemas.openxmlformats.org/officeDocument/2006/math">
                    <m:r>
                      <a:rPr lang="pl-PL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l-P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𝑆𝑝𝑟𝑧𝑒𝑑𝑎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ż</m:t>
                        </m:r>
                      </m:num>
                      <m:den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𝑃𝑟𝑧𝑒𝑐𝑖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ę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𝑡𝑛𝑦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𝑆𝑡𝑎𝑛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𝑁𝑎𝑙𝑒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ż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𝑛𝑜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ś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𝑐𝑖</m:t>
                        </m:r>
                      </m:den>
                    </m:f>
                  </m:oMath>
                </a14:m>
                <a:endParaRPr lang="pl-PL" sz="2000" dirty="0"/>
              </a:p>
            </p:txBody>
          </p:sp>
        </mc:Choice>
        <mc:Fallback xmlns="">
          <p:sp>
            <p:nvSpPr>
              <p:cNvPr id="5" name="pole tekstow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163957"/>
                <a:ext cx="10515601" cy="667042"/>
              </a:xfrm>
              <a:prstGeom prst="rect">
                <a:avLst/>
              </a:prstGeom>
              <a:blipFill>
                <a:blip r:embed="rId3"/>
                <a:stretch>
                  <a:fillRect l="-2028" t="-917" b="-1284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838198" y="4223387"/>
                <a:ext cx="10515601" cy="6839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l-PL" sz="2800" dirty="0" smtClean="0"/>
                  <a:t>Rotacja Zobowiązań z Tytułu Dostaw i Usług </a:t>
                </a:r>
                <a14:m>
                  <m:oMath xmlns:m="http://schemas.openxmlformats.org/officeDocument/2006/math">
                    <m:r>
                      <a:rPr lang="pl-PL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l-P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𝐾𝑜𝑠𝑧𝑡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𝑆𝑝𝑟𝑧𝑒𝑑𝑎𝑛𝑦𝑐h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𝑇𝑜𝑤𝑎𝑟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𝑃𝑟𝑧𝑒𝑐𝑖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ę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𝑡𝑛𝑦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𝑆𝑡𝑎𝑛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𝑍𝑜𝑏𝑜𝑤𝑖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ą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𝑧𝑎</m:t>
                        </m:r>
                        <m:r>
                          <a:rPr lang="pl-PL" sz="2800" b="0" i="1" smtClean="0">
                            <a:latin typeface="Cambria Math" panose="02040503050406030204" pitchFamily="18" charset="0"/>
                          </a:rPr>
                          <m:t>ń</m:t>
                        </m:r>
                      </m:den>
                    </m:f>
                  </m:oMath>
                </a14:m>
                <a:endParaRPr lang="pl-PL" sz="2000" dirty="0"/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8" y="4223387"/>
                <a:ext cx="10515601" cy="683905"/>
              </a:xfrm>
              <a:prstGeom prst="rect">
                <a:avLst/>
              </a:prstGeom>
              <a:blipFill>
                <a:blip r:embed="rId4"/>
                <a:stretch>
                  <a:fillRect l="-2029" b="-1071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96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838200" y="2066213"/>
                <a:ext cx="10515600" cy="8154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i="0" smtClean="0">
                          <a:latin typeface="Cambria Math" panose="02040503050406030204" pitchFamily="18" charset="0"/>
                        </a:rPr>
                        <m:t>O</m:t>
                      </m:r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kres</m:t>
                      </m:r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Rotacji</m:t>
                      </m:r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Zapas</m:t>
                      </m:r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365</m:t>
                          </m:r>
                        </m:num>
                        <m:den>
                          <m:r>
                            <a:rPr lang="pl-PL" sz="2800" b="0" i="1" smtClean="0">
                              <a:latin typeface="Cambria Math" panose="02040503050406030204" pitchFamily="18" charset="0"/>
                            </a:rPr>
                            <m:t>𝑅𝑍</m:t>
                          </m:r>
                        </m:den>
                      </m:f>
                    </m:oMath>
                  </m:oMathPara>
                </a14:m>
                <a:endParaRPr lang="pl-PL" sz="20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66213"/>
                <a:ext cx="10515600" cy="8154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ole tekstowe 4"/>
              <p:cNvSpPr txBox="1"/>
              <p:nvPr/>
            </p:nvSpPr>
            <p:spPr>
              <a:xfrm>
                <a:off x="838199" y="3163957"/>
                <a:ext cx="10515601" cy="6154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l-PL" sz="2800" dirty="0" smtClean="0"/>
                  <a:t>Okres Rotacji Należności z Tytułu Dostaw i Usług </a:t>
                </a:r>
                <a14:m>
                  <m:oMath xmlns:m="http://schemas.openxmlformats.org/officeDocument/2006/math">
                    <m:r>
                      <a:rPr lang="pl-PL" sz="280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l-P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800" b="0" i="0" smtClean="0">
                            <a:latin typeface="Cambria Math" panose="02040503050406030204" pitchFamily="18" charset="0"/>
                          </a:rPr>
                          <m:t>365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pl-PL" sz="2800" b="0" i="0" smtClean="0">
                            <a:latin typeface="Cambria Math" panose="02040503050406030204" pitchFamily="18" charset="0"/>
                          </a:rPr>
                          <m:t>RNzTDiU</m:t>
                        </m:r>
                      </m:den>
                    </m:f>
                  </m:oMath>
                </a14:m>
                <a:endParaRPr lang="pl-PL" sz="2000" dirty="0"/>
              </a:p>
            </p:txBody>
          </p:sp>
        </mc:Choice>
        <mc:Fallback xmlns="">
          <p:sp>
            <p:nvSpPr>
              <p:cNvPr id="5" name="pole tekstow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163957"/>
                <a:ext cx="10515601" cy="615425"/>
              </a:xfrm>
              <a:prstGeom prst="rect">
                <a:avLst/>
              </a:prstGeom>
              <a:blipFill>
                <a:blip r:embed="rId3"/>
                <a:stretch>
                  <a:fillRect l="-2028" t="-990" b="-2178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838198" y="4223387"/>
                <a:ext cx="10515601" cy="6154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l-PL" sz="2800" dirty="0" smtClean="0"/>
                  <a:t>Okres Rotacji Zobowiązań z Tytułu Dostaw i Usług </a:t>
                </a:r>
                <a14:m>
                  <m:oMath xmlns:m="http://schemas.openxmlformats.org/officeDocument/2006/math">
                    <m:r>
                      <a:rPr lang="pl-PL" sz="280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l-P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sz="2800" b="0" i="0" smtClean="0">
                            <a:latin typeface="Cambria Math" panose="02040503050406030204" pitchFamily="18" charset="0"/>
                          </a:rPr>
                          <m:t>365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pl-PL" sz="2800" b="0" i="0" smtClean="0">
                            <a:latin typeface="Cambria Math" panose="02040503050406030204" pitchFamily="18" charset="0"/>
                          </a:rPr>
                          <m:t>RZzTDiU</m:t>
                        </m:r>
                      </m:den>
                    </m:f>
                  </m:oMath>
                </a14:m>
                <a:endParaRPr lang="pl-PL" sz="2000" dirty="0"/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8" y="4223387"/>
                <a:ext cx="10515601" cy="615425"/>
              </a:xfrm>
              <a:prstGeom prst="rect">
                <a:avLst/>
              </a:prstGeom>
              <a:blipFill>
                <a:blip r:embed="rId4"/>
                <a:stretch>
                  <a:fillRect l="-2029" t="-990" b="-2079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2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838200" y="2066213"/>
                <a:ext cx="10515600" cy="39395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Okres</m:t>
                      </m:r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Rotacji</m:t>
                      </m:r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Zapas</m:t>
                      </m:r>
                      <m:r>
                        <a:rPr lang="pl-PL" sz="2800" b="0" i="0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m:rPr>
                          <m:sty m:val="p"/>
                        </m:rPr>
                        <a:rPr lang="pl-PL" sz="2800" b="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pl-PL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pl-PL" sz="2800" dirty="0" smtClean="0"/>
                        <m:t>Okres</m:t>
                      </m:r>
                      <m:r>
                        <m:rPr>
                          <m:nor/>
                        </m:rPr>
                        <a:rPr lang="pl-PL" sz="2800" dirty="0" smtClean="0"/>
                        <m:t> </m:t>
                      </m:r>
                      <m:r>
                        <m:rPr>
                          <m:nor/>
                        </m:rPr>
                        <a:rPr lang="pl-PL" sz="2800" dirty="0" smtClean="0"/>
                        <m:t>Rotacji</m:t>
                      </m:r>
                      <m:r>
                        <m:rPr>
                          <m:nor/>
                        </m:rPr>
                        <a:rPr lang="pl-PL" sz="2800" dirty="0" smtClean="0"/>
                        <m:t> </m:t>
                      </m:r>
                      <m:r>
                        <m:rPr>
                          <m:nor/>
                        </m:rPr>
                        <a:rPr lang="pl-PL" sz="2800" dirty="0" smtClean="0"/>
                        <m:t>Nale</m:t>
                      </m:r>
                      <m:r>
                        <m:rPr>
                          <m:nor/>
                        </m:rPr>
                        <a:rPr lang="pl-PL" sz="2800" dirty="0" smtClean="0"/>
                        <m:t>ż</m:t>
                      </m:r>
                      <m:r>
                        <m:rPr>
                          <m:nor/>
                        </m:rPr>
                        <a:rPr lang="pl-PL" sz="2800" dirty="0" smtClean="0"/>
                        <m:t>no</m:t>
                      </m:r>
                      <m:r>
                        <m:rPr>
                          <m:nor/>
                        </m:rPr>
                        <a:rPr lang="pl-PL" sz="2800" dirty="0" smtClean="0"/>
                        <m:t>ś</m:t>
                      </m:r>
                      <m:r>
                        <m:rPr>
                          <m:nor/>
                        </m:rPr>
                        <a:rPr lang="pl-PL" sz="2800" dirty="0" smtClean="0"/>
                        <m:t>ci</m:t>
                      </m:r>
                      <m:r>
                        <m:rPr>
                          <m:nor/>
                        </m:rPr>
                        <a:rPr lang="pl-PL" sz="2800" dirty="0" smtClean="0"/>
                        <m:t> </m:t>
                      </m:r>
                      <m:r>
                        <m:rPr>
                          <m:nor/>
                        </m:rPr>
                        <a:rPr lang="pl-PL" sz="2800" dirty="0" smtClean="0"/>
                        <m:t>z</m:t>
                      </m:r>
                      <m:r>
                        <m:rPr>
                          <m:nor/>
                        </m:rPr>
                        <a:rPr lang="pl-PL" sz="2800" dirty="0" smtClean="0"/>
                        <m:t> </m:t>
                      </m:r>
                      <m:r>
                        <m:rPr>
                          <m:nor/>
                        </m:rPr>
                        <a:rPr lang="pl-PL" sz="2800" dirty="0" smtClean="0"/>
                        <m:t>Tytu</m:t>
                      </m:r>
                      <m:r>
                        <m:rPr>
                          <m:nor/>
                        </m:rPr>
                        <a:rPr lang="pl-PL" sz="2800" dirty="0" smtClean="0"/>
                        <m:t>ł</m:t>
                      </m:r>
                      <m:r>
                        <m:rPr>
                          <m:nor/>
                        </m:rPr>
                        <a:rPr lang="pl-PL" sz="2800" dirty="0" smtClean="0"/>
                        <m:t>u</m:t>
                      </m:r>
                      <m:r>
                        <m:rPr>
                          <m:nor/>
                        </m:rPr>
                        <a:rPr lang="pl-PL" sz="2800" dirty="0" smtClean="0"/>
                        <m:t> </m:t>
                      </m:r>
                      <m:r>
                        <m:rPr>
                          <m:nor/>
                        </m:rPr>
                        <a:rPr lang="pl-PL" sz="2800" dirty="0" smtClean="0"/>
                        <m:t>Dostawi</m:t>
                      </m:r>
                      <m:r>
                        <m:rPr>
                          <m:nor/>
                        </m:rPr>
                        <a:rPr lang="pl-PL" sz="2800" dirty="0" smtClean="0"/>
                        <m:t> </m:t>
                      </m:r>
                      <m:r>
                        <m:rPr>
                          <m:nor/>
                        </m:rPr>
                        <a:rPr lang="pl-PL" sz="2800" dirty="0" smtClean="0"/>
                        <m:t>i</m:t>
                      </m:r>
                      <m:r>
                        <m:rPr>
                          <m:nor/>
                        </m:rPr>
                        <a:rPr lang="pl-PL" sz="2800" dirty="0" smtClean="0"/>
                        <m:t> </m:t>
                      </m:r>
                      <m:r>
                        <m:rPr>
                          <m:nor/>
                        </m:rPr>
                        <a:rPr lang="pl-PL" sz="2800" dirty="0" smtClean="0"/>
                        <m:t>Us</m:t>
                      </m:r>
                      <m:r>
                        <m:rPr>
                          <m:nor/>
                        </m:rPr>
                        <a:rPr lang="pl-PL" sz="2800" dirty="0" smtClean="0"/>
                        <m:t>ł</m:t>
                      </m:r>
                      <m:r>
                        <m:rPr>
                          <m:nor/>
                        </m:rPr>
                        <a:rPr lang="pl-PL" sz="2800" dirty="0" smtClean="0"/>
                        <m:t>ug</m:t>
                      </m:r>
                    </m:oMath>
                  </m:oMathPara>
                </a14:m>
                <a:r>
                  <a:rPr lang="pl-PL" sz="2800" dirty="0" smtClean="0"/>
                  <a:t/>
                </a:r>
                <a:br>
                  <a:rPr lang="pl-PL" sz="2800" dirty="0" smtClean="0"/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l-PL" sz="2800" b="0" i="0" dirty="0" smtClean="0"/>
                      <m:t> </m:t>
                    </m:r>
                  </m:oMath>
                </a14:m>
                <a:r>
                  <a:rPr lang="pl-PL" sz="2800" b="0" i="0" dirty="0" smtClean="0"/>
                  <a:t>=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l-PL" sz="2800" b="0" i="0" dirty="0" smtClean="0"/>
                        <m:t> </m:t>
                      </m:r>
                      <m:r>
                        <m:rPr>
                          <m:nor/>
                        </m:rPr>
                        <a:rPr lang="pl-PL" sz="2800" b="0" i="0" dirty="0" smtClean="0"/>
                        <m:t>Cykl</m:t>
                      </m:r>
                      <m:r>
                        <m:rPr>
                          <m:nor/>
                        </m:rPr>
                        <a:rPr lang="pl-PL" sz="2800" b="0" i="0" dirty="0" smtClean="0"/>
                        <m:t> </m:t>
                      </m:r>
                      <m:r>
                        <m:rPr>
                          <m:nor/>
                        </m:rPr>
                        <a:rPr lang="pl-PL" sz="2800" b="0" i="0" dirty="0" smtClean="0"/>
                        <m:t>Operacyjny</m:t>
                      </m:r>
                    </m:oMath>
                    <m:oMath xmlns:m="http://schemas.openxmlformats.org/officeDocument/2006/math">
                      <m:r>
                        <a:rPr lang="pl-PL" sz="2800" i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Okres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Rotacji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Zobowi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ą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za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ń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Tytu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ł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Dostaw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Us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ł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ug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+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Cykl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Konwersji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Got</m:t>
                      </m:r>
                      <m:r>
                        <a:rPr lang="pl-PL" sz="2800" i="0">
                          <a:latin typeface="Cambria Math" panose="02040503050406030204" pitchFamily="18" charset="0"/>
                        </a:rPr>
                        <m:t>ó</m:t>
                      </m:r>
                      <m:r>
                        <m:rPr>
                          <m:sty m:val="p"/>
                        </m:rPr>
                        <a:rPr lang="pl-PL" sz="2800" i="0">
                          <a:latin typeface="Cambria Math" panose="02040503050406030204" pitchFamily="18" charset="0"/>
                        </a:rPr>
                        <m:t>wki</m:t>
                      </m:r>
                    </m:oMath>
                  </m:oMathPara>
                </a14:m>
                <a:endParaRPr lang="pl-PL" sz="2800" dirty="0">
                  <a:latin typeface="Cambria Math" panose="02040503050406030204" pitchFamily="18" charset="0"/>
                </a:endParaRPr>
              </a:p>
              <a:p>
                <a:pPr algn="ctr"/>
                <a:endParaRPr lang="pl-PL" sz="2000" dirty="0" smtClean="0"/>
              </a:p>
              <a:p>
                <a:endParaRPr lang="pl-PL" sz="2000" dirty="0"/>
              </a:p>
              <a:p>
                <a:endParaRPr lang="pl-PL" sz="20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66213"/>
                <a:ext cx="10515600" cy="39395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56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6523" y="2636376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Budżet Gotówki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228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720759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39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286694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56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815951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81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726002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38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00611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759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129926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962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025013" y="2764196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Cykl operacyjny przedsiębiorstwa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46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31016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11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624464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58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988971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08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223584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187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255583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16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74253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67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66,66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3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640897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66,66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5,33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32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401550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66,66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5,33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75,33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278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72956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66,66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5,33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75,33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-24,66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96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Cykl operacyjny przedsiębiorstwa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346960"/>
              </p:ext>
            </p:extLst>
          </p:nvPr>
        </p:nvGraphicFramePr>
        <p:xfrm>
          <a:off x="1576438" y="2399069"/>
          <a:ext cx="9039123" cy="249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041">
                  <a:extLst>
                    <a:ext uri="{9D8B030D-6E8A-4147-A177-3AD203B41FA5}">
                      <a16:colId xmlns:a16="http://schemas.microsoft.com/office/drawing/2014/main" val="3529029708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1769987910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2377539525"/>
                    </a:ext>
                  </a:extLst>
                </a:gridCol>
              </a:tblGrid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Dzień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Zdarzenie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Efekt gotówkowy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16341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Nabycie materiałów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1070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11633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75876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830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5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1219"/>
              </p:ext>
            </p:extLst>
          </p:nvPr>
        </p:nvGraphicFramePr>
        <p:xfrm>
          <a:off x="1135625" y="1968363"/>
          <a:ext cx="9802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499">
                  <a:extLst>
                    <a:ext uri="{9D8B030D-6E8A-4147-A177-3AD203B41FA5}">
                      <a16:colId xmlns:a16="http://schemas.microsoft.com/office/drawing/2014/main" val="914252389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1933486267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850196784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245904062"/>
                    </a:ext>
                  </a:extLst>
                </a:gridCol>
                <a:gridCol w="1290565">
                  <a:extLst>
                    <a:ext uri="{9D8B030D-6E8A-4147-A177-3AD203B41FA5}">
                      <a16:colId xmlns:a16="http://schemas.microsoft.com/office/drawing/2014/main" val="358675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Okres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III kwartał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IV kwartał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8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początkowy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66,66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73,33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3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Sprzedaż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95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36,67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40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Stan końcowy</a:t>
                      </a:r>
                      <a:r>
                        <a:rPr lang="pl-PL" baseline="0" dirty="0" smtClean="0"/>
                        <a:t> należności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66,66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 wpływy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103,33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113,33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4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Całkowite</a:t>
                      </a:r>
                      <a:r>
                        <a:rPr lang="pl-PL" baseline="0" dirty="0" smtClean="0"/>
                        <a:t> wydatki gotówkowe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5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r>
                        <a:rPr lang="pl-PL" baseline="0" dirty="0" smtClean="0"/>
                        <a:t>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9,33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4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Początkowy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75,33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82,66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7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Końcowy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75,33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82,66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91,99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47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Minimalny Stan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2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Skumulowana nadwyżka</a:t>
                      </a:r>
                      <a:r>
                        <a:rPr lang="pl-PL" baseline="0" dirty="0" smtClean="0"/>
                        <a:t> (deficyt) gotówki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-24,66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-17,34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-8,01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85785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32387" y="609599"/>
            <a:ext cx="10009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Firma „Bulterier” ma 60-dniowy okres ściągania należności.</a:t>
            </a:r>
          </a:p>
          <a:p>
            <a:r>
              <a:rPr lang="pl-PL" dirty="0" smtClean="0"/>
              <a:t>Chce utrzymać 100 mln PLN gotówki.</a:t>
            </a:r>
          </a:p>
          <a:p>
            <a:r>
              <a:rPr lang="pl-PL" dirty="0" smtClean="0"/>
              <a:t>Przewidywana sprzedaż wzrasta o 10 mln PLN kwartalnie.</a:t>
            </a:r>
          </a:p>
          <a:p>
            <a:r>
              <a:rPr lang="pl-PL" dirty="0" smtClean="0"/>
              <a:t>Kupuje 80% przewidywanej sprzedaży na następny kwartał.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51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889770"/>
              </p:ext>
            </p:extLst>
          </p:nvPr>
        </p:nvGraphicFramePr>
        <p:xfrm>
          <a:off x="1576438" y="2399069"/>
          <a:ext cx="9039123" cy="249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041">
                  <a:extLst>
                    <a:ext uri="{9D8B030D-6E8A-4147-A177-3AD203B41FA5}">
                      <a16:colId xmlns:a16="http://schemas.microsoft.com/office/drawing/2014/main" val="3529029708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1769987910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2377539525"/>
                    </a:ext>
                  </a:extLst>
                </a:gridCol>
              </a:tblGrid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Dzień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Zdarzenie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Efekt gotówkowy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16341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Nabycie materiałów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1070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mtClean="0"/>
                        <a:t>Zapłata za zakup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11633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75876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830740"/>
                  </a:ext>
                </a:extLst>
              </a:tr>
            </a:tbl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Cykl operacyjny przedsiębiorstwa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365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477141"/>
              </p:ext>
            </p:extLst>
          </p:nvPr>
        </p:nvGraphicFramePr>
        <p:xfrm>
          <a:off x="1576438" y="2399069"/>
          <a:ext cx="9039123" cy="249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041">
                  <a:extLst>
                    <a:ext uri="{9D8B030D-6E8A-4147-A177-3AD203B41FA5}">
                      <a16:colId xmlns:a16="http://schemas.microsoft.com/office/drawing/2014/main" val="3529029708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1769987910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2377539525"/>
                    </a:ext>
                  </a:extLst>
                </a:gridCol>
              </a:tblGrid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Dzień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Zdarzenie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Efekt gotówkowy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16341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Nabycie materiałów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1070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Zapłata za zakup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- 1000 zł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11633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mtClean="0"/>
                        <a:t>Sprzedaż na kredyt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75876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830740"/>
                  </a:ext>
                </a:extLst>
              </a:tr>
            </a:tbl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Cykl operacyjny przedsiębiorstwa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84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96571"/>
              </p:ext>
            </p:extLst>
          </p:nvPr>
        </p:nvGraphicFramePr>
        <p:xfrm>
          <a:off x="1576438" y="2399069"/>
          <a:ext cx="9039123" cy="249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041">
                  <a:extLst>
                    <a:ext uri="{9D8B030D-6E8A-4147-A177-3AD203B41FA5}">
                      <a16:colId xmlns:a16="http://schemas.microsoft.com/office/drawing/2014/main" val="3529029708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1769987910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2377539525"/>
                    </a:ext>
                  </a:extLst>
                </a:gridCol>
              </a:tblGrid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Dzień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Zdarzenie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Efekt gotówkowy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16341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Nabycie materiałów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1070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Zapłata za zakup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- 1000 zł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11633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Sprzedaż na kredyt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75876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Realizacja płatności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830740"/>
                  </a:ext>
                </a:extLst>
              </a:tr>
            </a:tbl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Cykl operacyjny przedsiębiorstwa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64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76438" y="2399069"/>
          <a:ext cx="9039123" cy="249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041">
                  <a:extLst>
                    <a:ext uri="{9D8B030D-6E8A-4147-A177-3AD203B41FA5}">
                      <a16:colId xmlns:a16="http://schemas.microsoft.com/office/drawing/2014/main" val="3529029708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1769987910"/>
                    </a:ext>
                  </a:extLst>
                </a:gridCol>
                <a:gridCol w="3013041">
                  <a:extLst>
                    <a:ext uri="{9D8B030D-6E8A-4147-A177-3AD203B41FA5}">
                      <a16:colId xmlns:a16="http://schemas.microsoft.com/office/drawing/2014/main" val="2377539525"/>
                    </a:ext>
                  </a:extLst>
                </a:gridCol>
              </a:tblGrid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Dzień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Zdarzenie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Efekt gotówkowy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16341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Nabycie materiałów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1070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Zapłata za zakup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- 1000 zł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116334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Sprzedaż na kredyt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Brak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75876"/>
                  </a:ext>
                </a:extLst>
              </a:tr>
              <a:tr h="49904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Realizacja płatności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+ 1500 zł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830740"/>
                  </a:ext>
                </a:extLst>
              </a:tr>
            </a:tbl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Cykl operacyjny przedsiębiorstwa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97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 w prawo 3"/>
          <p:cNvSpPr/>
          <p:nvPr/>
        </p:nvSpPr>
        <p:spPr>
          <a:xfrm>
            <a:off x="1130710" y="2871021"/>
            <a:ext cx="9625780" cy="39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9930581" y="22024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Czas</a:t>
            </a:r>
            <a:endParaRPr lang="pl-PL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9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2068</Words>
  <Application>Microsoft Office PowerPoint</Application>
  <PresentationFormat>Panoramiczny</PresentationFormat>
  <Paragraphs>804</Paragraphs>
  <Slides>40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Motyw pakietu Office</vt:lpstr>
      <vt:lpstr>Analiza Finansowa</vt:lpstr>
      <vt:lpstr>O czym dzisiaj?</vt:lpstr>
      <vt:lpstr>Cykl operacyjny przedsiębiorstwa</vt:lpstr>
      <vt:lpstr>Cykl operacyjny przedsiębiorstwa</vt:lpstr>
      <vt:lpstr>Cykl operacyjny przedsiębiorstwa</vt:lpstr>
      <vt:lpstr>Cykl operacyjny przedsiębiorstwa</vt:lpstr>
      <vt:lpstr>Cykl operacyjny przedsiębiorstwa</vt:lpstr>
      <vt:lpstr>Cykl operacyjny przedsiębiorstwa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Budżet Gotówki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19</cp:revision>
  <dcterms:created xsi:type="dcterms:W3CDTF">2018-03-13T11:12:12Z</dcterms:created>
  <dcterms:modified xsi:type="dcterms:W3CDTF">2018-03-17T13:39:35Z</dcterms:modified>
</cp:coreProperties>
</file>