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57" r:id="rId4"/>
    <p:sldId id="258" r:id="rId5"/>
    <p:sldId id="271" r:id="rId6"/>
    <p:sldId id="27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745936-A01B-4DBC-BE6E-7EAFFC71C3DC}" type="doc">
      <dgm:prSet loTypeId="urn:microsoft.com/office/officeart/2005/8/layout/list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C8521AF-E661-4BDE-9493-49C1B56EBFA4}">
      <dgm:prSet phldrT="[Tekst]"/>
      <dgm:spPr/>
      <dgm:t>
        <a:bodyPr/>
        <a:lstStyle/>
        <a:p>
          <a:r>
            <a:rPr lang="pl-PL" dirty="0" smtClean="0"/>
            <a:t>Wskaźniki krótkoterminowej wypłacalności lub płynności</a:t>
          </a:r>
          <a:endParaRPr lang="pl-PL" dirty="0"/>
        </a:p>
      </dgm:t>
    </dgm:pt>
    <dgm:pt modelId="{3718CD19-1545-4603-811D-A41C0D2B88DD}" type="parTrans" cxnId="{D78D3A3C-2B04-489C-890C-8F26CEFEA5BE}">
      <dgm:prSet/>
      <dgm:spPr/>
      <dgm:t>
        <a:bodyPr/>
        <a:lstStyle/>
        <a:p>
          <a:endParaRPr lang="pl-PL"/>
        </a:p>
      </dgm:t>
    </dgm:pt>
    <dgm:pt modelId="{09E854FA-9DDE-4996-853B-A9D4B0208B33}" type="sibTrans" cxnId="{D78D3A3C-2B04-489C-890C-8F26CEFEA5BE}">
      <dgm:prSet/>
      <dgm:spPr/>
      <dgm:t>
        <a:bodyPr/>
        <a:lstStyle/>
        <a:p>
          <a:endParaRPr lang="pl-PL"/>
        </a:p>
      </dgm:t>
    </dgm:pt>
    <dgm:pt modelId="{1C1AF52B-4AD7-458E-9953-72F72ED9A1FD}">
      <dgm:prSet phldrT="[Tekst]"/>
      <dgm:spPr/>
      <dgm:t>
        <a:bodyPr/>
        <a:lstStyle/>
        <a:p>
          <a:r>
            <a:rPr lang="pl-PL" dirty="0" smtClean="0"/>
            <a:t>Wskaźniki długoterminowej wypłacalności lub dźwigni finansowej</a:t>
          </a:r>
          <a:endParaRPr lang="pl-PL" dirty="0"/>
        </a:p>
      </dgm:t>
    </dgm:pt>
    <dgm:pt modelId="{057F6918-CBFB-40E9-839A-DAF138CF47F9}" type="parTrans" cxnId="{5D28822E-0041-4EBA-AEDF-98D2C74D8575}">
      <dgm:prSet/>
      <dgm:spPr/>
      <dgm:t>
        <a:bodyPr/>
        <a:lstStyle/>
        <a:p>
          <a:endParaRPr lang="pl-PL"/>
        </a:p>
      </dgm:t>
    </dgm:pt>
    <dgm:pt modelId="{01DB02EC-F2C0-43BB-9C07-0F040084EA72}" type="sibTrans" cxnId="{5D28822E-0041-4EBA-AEDF-98D2C74D8575}">
      <dgm:prSet/>
      <dgm:spPr/>
      <dgm:t>
        <a:bodyPr/>
        <a:lstStyle/>
        <a:p>
          <a:endParaRPr lang="pl-PL"/>
        </a:p>
      </dgm:t>
    </dgm:pt>
    <dgm:pt modelId="{438B5C06-9F56-4BE2-834B-6627820D377F}">
      <dgm:prSet phldrT="[Tekst]"/>
      <dgm:spPr/>
      <dgm:t>
        <a:bodyPr/>
        <a:lstStyle/>
        <a:p>
          <a:r>
            <a:rPr lang="pl-PL" dirty="0" smtClean="0"/>
            <a:t>Wskaźniki wykorzystania aktywów lub wskaźniki rotacji</a:t>
          </a:r>
          <a:endParaRPr lang="pl-PL" dirty="0"/>
        </a:p>
      </dgm:t>
    </dgm:pt>
    <dgm:pt modelId="{C2F79B68-16CA-4A76-BA49-F2D4C3A241BE}" type="parTrans" cxnId="{86D65B56-A395-4894-8D98-DB8AE54121EB}">
      <dgm:prSet/>
      <dgm:spPr/>
      <dgm:t>
        <a:bodyPr/>
        <a:lstStyle/>
        <a:p>
          <a:endParaRPr lang="pl-PL"/>
        </a:p>
      </dgm:t>
    </dgm:pt>
    <dgm:pt modelId="{481AAC8B-2A56-4456-83B2-A3C85DCD9989}" type="sibTrans" cxnId="{86D65B56-A395-4894-8D98-DB8AE54121EB}">
      <dgm:prSet/>
      <dgm:spPr/>
      <dgm:t>
        <a:bodyPr/>
        <a:lstStyle/>
        <a:p>
          <a:endParaRPr lang="pl-PL"/>
        </a:p>
      </dgm:t>
    </dgm:pt>
    <dgm:pt modelId="{6D07B086-0F5E-484F-9C34-FCD6F43580EF}">
      <dgm:prSet phldrT="[Tekst]"/>
      <dgm:spPr/>
      <dgm:t>
        <a:bodyPr/>
        <a:lstStyle/>
        <a:p>
          <a:r>
            <a:rPr lang="pl-PL" dirty="0" smtClean="0"/>
            <a:t>Wskaźniki rentowności</a:t>
          </a:r>
          <a:endParaRPr lang="pl-PL" dirty="0"/>
        </a:p>
      </dgm:t>
    </dgm:pt>
    <dgm:pt modelId="{A8277F40-C70B-4EE2-920C-51EB8FCB9B15}" type="parTrans" cxnId="{8D41F37E-A212-4EB4-99FE-1EA83DB72741}">
      <dgm:prSet/>
      <dgm:spPr/>
      <dgm:t>
        <a:bodyPr/>
        <a:lstStyle/>
        <a:p>
          <a:endParaRPr lang="pl-PL"/>
        </a:p>
      </dgm:t>
    </dgm:pt>
    <dgm:pt modelId="{BAD2FDC0-1145-4094-8D2A-E1A5072E2EDC}" type="sibTrans" cxnId="{8D41F37E-A212-4EB4-99FE-1EA83DB72741}">
      <dgm:prSet/>
      <dgm:spPr/>
      <dgm:t>
        <a:bodyPr/>
        <a:lstStyle/>
        <a:p>
          <a:endParaRPr lang="pl-PL"/>
        </a:p>
      </dgm:t>
    </dgm:pt>
    <dgm:pt modelId="{466F40BE-EE3F-4BB6-A344-6CA64A2CBE3E}" type="pres">
      <dgm:prSet presAssocID="{69745936-A01B-4DBC-BE6E-7EAFFC71C3D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8A73144-BC16-4D39-97D4-5666A2AA636D}" type="pres">
      <dgm:prSet presAssocID="{8C8521AF-E661-4BDE-9493-49C1B56EBFA4}" presName="parentLin" presStyleCnt="0"/>
      <dgm:spPr/>
    </dgm:pt>
    <dgm:pt modelId="{33D292C6-D310-41E0-84E3-BA5063405E68}" type="pres">
      <dgm:prSet presAssocID="{8C8521AF-E661-4BDE-9493-49C1B56EBFA4}" presName="parentLeftMargin" presStyleLbl="node1" presStyleIdx="0" presStyleCnt="4"/>
      <dgm:spPr/>
      <dgm:t>
        <a:bodyPr/>
        <a:lstStyle/>
        <a:p>
          <a:endParaRPr lang="pl-PL"/>
        </a:p>
      </dgm:t>
    </dgm:pt>
    <dgm:pt modelId="{32657B1D-1AB5-4BCA-8A74-7CBBEBBE194A}" type="pres">
      <dgm:prSet presAssocID="{8C8521AF-E661-4BDE-9493-49C1B56EBFA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E1DC8EB-55CF-4539-AE7B-25418F30CD4E}" type="pres">
      <dgm:prSet presAssocID="{8C8521AF-E661-4BDE-9493-49C1B56EBFA4}" presName="negativeSpace" presStyleCnt="0"/>
      <dgm:spPr/>
    </dgm:pt>
    <dgm:pt modelId="{5E14C7F0-7FEF-4CC6-A963-02A18DD3FB85}" type="pres">
      <dgm:prSet presAssocID="{8C8521AF-E661-4BDE-9493-49C1B56EBFA4}" presName="childText" presStyleLbl="conFgAcc1" presStyleIdx="0" presStyleCnt="4">
        <dgm:presLayoutVars>
          <dgm:bulletEnabled val="1"/>
        </dgm:presLayoutVars>
      </dgm:prSet>
      <dgm:spPr/>
    </dgm:pt>
    <dgm:pt modelId="{CE84937E-1EFF-4AEE-9288-0B2E2B9DF268}" type="pres">
      <dgm:prSet presAssocID="{09E854FA-9DDE-4996-853B-A9D4B0208B33}" presName="spaceBetweenRectangles" presStyleCnt="0"/>
      <dgm:spPr/>
    </dgm:pt>
    <dgm:pt modelId="{0E372DA4-AE8D-4B58-95F7-6B12C5F16F55}" type="pres">
      <dgm:prSet presAssocID="{1C1AF52B-4AD7-458E-9953-72F72ED9A1FD}" presName="parentLin" presStyleCnt="0"/>
      <dgm:spPr/>
    </dgm:pt>
    <dgm:pt modelId="{F7DC7937-639A-4E48-99CC-CA320DD38804}" type="pres">
      <dgm:prSet presAssocID="{1C1AF52B-4AD7-458E-9953-72F72ED9A1FD}" presName="parentLeftMargin" presStyleLbl="node1" presStyleIdx="0" presStyleCnt="4"/>
      <dgm:spPr/>
      <dgm:t>
        <a:bodyPr/>
        <a:lstStyle/>
        <a:p>
          <a:endParaRPr lang="pl-PL"/>
        </a:p>
      </dgm:t>
    </dgm:pt>
    <dgm:pt modelId="{4E24618C-1878-4C3F-AF60-7899F2C7F038}" type="pres">
      <dgm:prSet presAssocID="{1C1AF52B-4AD7-458E-9953-72F72ED9A1F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56C8E86-CFD1-4D4D-BD82-CE466F1BD327}" type="pres">
      <dgm:prSet presAssocID="{1C1AF52B-4AD7-458E-9953-72F72ED9A1FD}" presName="negativeSpace" presStyleCnt="0"/>
      <dgm:spPr/>
    </dgm:pt>
    <dgm:pt modelId="{D78B9173-3C79-40FC-BD83-3C9379F97436}" type="pres">
      <dgm:prSet presAssocID="{1C1AF52B-4AD7-458E-9953-72F72ED9A1FD}" presName="childText" presStyleLbl="conFgAcc1" presStyleIdx="1" presStyleCnt="4">
        <dgm:presLayoutVars>
          <dgm:bulletEnabled val="1"/>
        </dgm:presLayoutVars>
      </dgm:prSet>
      <dgm:spPr/>
    </dgm:pt>
    <dgm:pt modelId="{72236190-7D47-42F4-A604-3A1513376E7F}" type="pres">
      <dgm:prSet presAssocID="{01DB02EC-F2C0-43BB-9C07-0F040084EA72}" presName="spaceBetweenRectangles" presStyleCnt="0"/>
      <dgm:spPr/>
    </dgm:pt>
    <dgm:pt modelId="{AD8BE00A-BB5E-43F9-BA88-3230E344474F}" type="pres">
      <dgm:prSet presAssocID="{438B5C06-9F56-4BE2-834B-6627820D377F}" presName="parentLin" presStyleCnt="0"/>
      <dgm:spPr/>
    </dgm:pt>
    <dgm:pt modelId="{E052AD93-6BF5-4925-B0FB-8B1EBB65CA22}" type="pres">
      <dgm:prSet presAssocID="{438B5C06-9F56-4BE2-834B-6627820D377F}" presName="parentLeftMargin" presStyleLbl="node1" presStyleIdx="1" presStyleCnt="4"/>
      <dgm:spPr/>
      <dgm:t>
        <a:bodyPr/>
        <a:lstStyle/>
        <a:p>
          <a:endParaRPr lang="pl-PL"/>
        </a:p>
      </dgm:t>
    </dgm:pt>
    <dgm:pt modelId="{8E4C654D-9B2A-4983-9818-278C0806C0E6}" type="pres">
      <dgm:prSet presAssocID="{438B5C06-9F56-4BE2-834B-6627820D377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56995BF-2B77-4894-B05A-50CADDA749CF}" type="pres">
      <dgm:prSet presAssocID="{438B5C06-9F56-4BE2-834B-6627820D377F}" presName="negativeSpace" presStyleCnt="0"/>
      <dgm:spPr/>
    </dgm:pt>
    <dgm:pt modelId="{C88F5726-D0C7-48F6-A599-DE82B6281A9B}" type="pres">
      <dgm:prSet presAssocID="{438B5C06-9F56-4BE2-834B-6627820D377F}" presName="childText" presStyleLbl="conFgAcc1" presStyleIdx="2" presStyleCnt="4">
        <dgm:presLayoutVars>
          <dgm:bulletEnabled val="1"/>
        </dgm:presLayoutVars>
      </dgm:prSet>
      <dgm:spPr/>
    </dgm:pt>
    <dgm:pt modelId="{C07FF5D2-E01A-459A-B4DE-0C94A30D9208}" type="pres">
      <dgm:prSet presAssocID="{481AAC8B-2A56-4456-83B2-A3C85DCD9989}" presName="spaceBetweenRectangles" presStyleCnt="0"/>
      <dgm:spPr/>
    </dgm:pt>
    <dgm:pt modelId="{B3B385E1-F6E8-436C-ADDC-74DC40C44C33}" type="pres">
      <dgm:prSet presAssocID="{6D07B086-0F5E-484F-9C34-FCD6F43580EF}" presName="parentLin" presStyleCnt="0"/>
      <dgm:spPr/>
    </dgm:pt>
    <dgm:pt modelId="{47C43AE6-FEC7-4686-8C45-F240A0C259DD}" type="pres">
      <dgm:prSet presAssocID="{6D07B086-0F5E-484F-9C34-FCD6F43580EF}" presName="parentLeftMargin" presStyleLbl="node1" presStyleIdx="2" presStyleCnt="4"/>
      <dgm:spPr/>
      <dgm:t>
        <a:bodyPr/>
        <a:lstStyle/>
        <a:p>
          <a:endParaRPr lang="pl-PL"/>
        </a:p>
      </dgm:t>
    </dgm:pt>
    <dgm:pt modelId="{DB238624-CF0A-4FF8-B20C-5F1A1123DF50}" type="pres">
      <dgm:prSet presAssocID="{6D07B086-0F5E-484F-9C34-FCD6F43580E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BEACD00-76D5-4C1E-9159-90AF6B196259}" type="pres">
      <dgm:prSet presAssocID="{6D07B086-0F5E-484F-9C34-FCD6F43580EF}" presName="negativeSpace" presStyleCnt="0"/>
      <dgm:spPr/>
    </dgm:pt>
    <dgm:pt modelId="{FE415804-7E9A-4BF2-9381-E5B539AA72FF}" type="pres">
      <dgm:prSet presAssocID="{6D07B086-0F5E-484F-9C34-FCD6F43580E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7B0745B-BC2F-4E51-B2B0-D838B1309E69}" type="presOf" srcId="{8C8521AF-E661-4BDE-9493-49C1B56EBFA4}" destId="{32657B1D-1AB5-4BCA-8A74-7CBBEBBE194A}" srcOrd="1" destOrd="0" presId="urn:microsoft.com/office/officeart/2005/8/layout/list1"/>
    <dgm:cxn modelId="{F8CFA31D-C57D-4F22-85B5-43B97285FA4C}" type="presOf" srcId="{438B5C06-9F56-4BE2-834B-6627820D377F}" destId="{E052AD93-6BF5-4925-B0FB-8B1EBB65CA22}" srcOrd="0" destOrd="0" presId="urn:microsoft.com/office/officeart/2005/8/layout/list1"/>
    <dgm:cxn modelId="{3B99CF20-47BD-4E7D-B2C7-55AA2B451847}" type="presOf" srcId="{69745936-A01B-4DBC-BE6E-7EAFFC71C3DC}" destId="{466F40BE-EE3F-4BB6-A344-6CA64A2CBE3E}" srcOrd="0" destOrd="0" presId="urn:microsoft.com/office/officeart/2005/8/layout/list1"/>
    <dgm:cxn modelId="{8D41F37E-A212-4EB4-99FE-1EA83DB72741}" srcId="{69745936-A01B-4DBC-BE6E-7EAFFC71C3DC}" destId="{6D07B086-0F5E-484F-9C34-FCD6F43580EF}" srcOrd="3" destOrd="0" parTransId="{A8277F40-C70B-4EE2-920C-51EB8FCB9B15}" sibTransId="{BAD2FDC0-1145-4094-8D2A-E1A5072E2EDC}"/>
    <dgm:cxn modelId="{5D28822E-0041-4EBA-AEDF-98D2C74D8575}" srcId="{69745936-A01B-4DBC-BE6E-7EAFFC71C3DC}" destId="{1C1AF52B-4AD7-458E-9953-72F72ED9A1FD}" srcOrd="1" destOrd="0" parTransId="{057F6918-CBFB-40E9-839A-DAF138CF47F9}" sibTransId="{01DB02EC-F2C0-43BB-9C07-0F040084EA72}"/>
    <dgm:cxn modelId="{B7BF8FC0-07AC-4452-9C54-96AB6D757C76}" type="presOf" srcId="{6D07B086-0F5E-484F-9C34-FCD6F43580EF}" destId="{DB238624-CF0A-4FF8-B20C-5F1A1123DF50}" srcOrd="1" destOrd="0" presId="urn:microsoft.com/office/officeart/2005/8/layout/list1"/>
    <dgm:cxn modelId="{B1160E85-2E71-455C-B577-84930C08C571}" type="presOf" srcId="{1C1AF52B-4AD7-458E-9953-72F72ED9A1FD}" destId="{4E24618C-1878-4C3F-AF60-7899F2C7F038}" srcOrd="1" destOrd="0" presId="urn:microsoft.com/office/officeart/2005/8/layout/list1"/>
    <dgm:cxn modelId="{D9CB86E7-9F06-414E-B9C7-7601D4D84183}" type="presOf" srcId="{6D07B086-0F5E-484F-9C34-FCD6F43580EF}" destId="{47C43AE6-FEC7-4686-8C45-F240A0C259DD}" srcOrd="0" destOrd="0" presId="urn:microsoft.com/office/officeart/2005/8/layout/list1"/>
    <dgm:cxn modelId="{DA8D053C-A133-4B07-A3D4-0DA8099D990E}" type="presOf" srcId="{1C1AF52B-4AD7-458E-9953-72F72ED9A1FD}" destId="{F7DC7937-639A-4E48-99CC-CA320DD38804}" srcOrd="0" destOrd="0" presId="urn:microsoft.com/office/officeart/2005/8/layout/list1"/>
    <dgm:cxn modelId="{352E7B02-FABB-4473-BA2D-9C538F9766E2}" type="presOf" srcId="{8C8521AF-E661-4BDE-9493-49C1B56EBFA4}" destId="{33D292C6-D310-41E0-84E3-BA5063405E68}" srcOrd="0" destOrd="0" presId="urn:microsoft.com/office/officeart/2005/8/layout/list1"/>
    <dgm:cxn modelId="{86D65B56-A395-4894-8D98-DB8AE54121EB}" srcId="{69745936-A01B-4DBC-BE6E-7EAFFC71C3DC}" destId="{438B5C06-9F56-4BE2-834B-6627820D377F}" srcOrd="2" destOrd="0" parTransId="{C2F79B68-16CA-4A76-BA49-F2D4C3A241BE}" sibTransId="{481AAC8B-2A56-4456-83B2-A3C85DCD9989}"/>
    <dgm:cxn modelId="{D78D3A3C-2B04-489C-890C-8F26CEFEA5BE}" srcId="{69745936-A01B-4DBC-BE6E-7EAFFC71C3DC}" destId="{8C8521AF-E661-4BDE-9493-49C1B56EBFA4}" srcOrd="0" destOrd="0" parTransId="{3718CD19-1545-4603-811D-A41C0D2B88DD}" sibTransId="{09E854FA-9DDE-4996-853B-A9D4B0208B33}"/>
    <dgm:cxn modelId="{8448587E-6F29-43F5-87A2-8B1E5E9FDECD}" type="presOf" srcId="{438B5C06-9F56-4BE2-834B-6627820D377F}" destId="{8E4C654D-9B2A-4983-9818-278C0806C0E6}" srcOrd="1" destOrd="0" presId="urn:microsoft.com/office/officeart/2005/8/layout/list1"/>
    <dgm:cxn modelId="{0EA23A6E-1EC8-4D62-B328-BF5F26DE2EAA}" type="presParOf" srcId="{466F40BE-EE3F-4BB6-A344-6CA64A2CBE3E}" destId="{D8A73144-BC16-4D39-97D4-5666A2AA636D}" srcOrd="0" destOrd="0" presId="urn:microsoft.com/office/officeart/2005/8/layout/list1"/>
    <dgm:cxn modelId="{09DA73B9-4EE0-4FAB-B93B-9001DED28CFD}" type="presParOf" srcId="{D8A73144-BC16-4D39-97D4-5666A2AA636D}" destId="{33D292C6-D310-41E0-84E3-BA5063405E68}" srcOrd="0" destOrd="0" presId="urn:microsoft.com/office/officeart/2005/8/layout/list1"/>
    <dgm:cxn modelId="{F856DD7A-5FB4-4CB0-8CA3-0AABE4EF26A2}" type="presParOf" srcId="{D8A73144-BC16-4D39-97D4-5666A2AA636D}" destId="{32657B1D-1AB5-4BCA-8A74-7CBBEBBE194A}" srcOrd="1" destOrd="0" presId="urn:microsoft.com/office/officeart/2005/8/layout/list1"/>
    <dgm:cxn modelId="{ECA851FF-7666-4935-850A-26155B574921}" type="presParOf" srcId="{466F40BE-EE3F-4BB6-A344-6CA64A2CBE3E}" destId="{FE1DC8EB-55CF-4539-AE7B-25418F30CD4E}" srcOrd="1" destOrd="0" presId="urn:microsoft.com/office/officeart/2005/8/layout/list1"/>
    <dgm:cxn modelId="{8AEE1698-0306-4479-830E-F6688292D1A5}" type="presParOf" srcId="{466F40BE-EE3F-4BB6-A344-6CA64A2CBE3E}" destId="{5E14C7F0-7FEF-4CC6-A963-02A18DD3FB85}" srcOrd="2" destOrd="0" presId="urn:microsoft.com/office/officeart/2005/8/layout/list1"/>
    <dgm:cxn modelId="{7CBBD0FB-DFB2-4EA8-94A3-691DFA42E91F}" type="presParOf" srcId="{466F40BE-EE3F-4BB6-A344-6CA64A2CBE3E}" destId="{CE84937E-1EFF-4AEE-9288-0B2E2B9DF268}" srcOrd="3" destOrd="0" presId="urn:microsoft.com/office/officeart/2005/8/layout/list1"/>
    <dgm:cxn modelId="{0614E13B-BA4D-429D-A3E4-58C1B36488C9}" type="presParOf" srcId="{466F40BE-EE3F-4BB6-A344-6CA64A2CBE3E}" destId="{0E372DA4-AE8D-4B58-95F7-6B12C5F16F55}" srcOrd="4" destOrd="0" presId="urn:microsoft.com/office/officeart/2005/8/layout/list1"/>
    <dgm:cxn modelId="{D4B3BEE4-2CEE-456A-AB7D-1FF7EADACCBC}" type="presParOf" srcId="{0E372DA4-AE8D-4B58-95F7-6B12C5F16F55}" destId="{F7DC7937-639A-4E48-99CC-CA320DD38804}" srcOrd="0" destOrd="0" presId="urn:microsoft.com/office/officeart/2005/8/layout/list1"/>
    <dgm:cxn modelId="{853D1D77-F139-4F11-84A5-D6B03E5CAA76}" type="presParOf" srcId="{0E372DA4-AE8D-4B58-95F7-6B12C5F16F55}" destId="{4E24618C-1878-4C3F-AF60-7899F2C7F038}" srcOrd="1" destOrd="0" presId="urn:microsoft.com/office/officeart/2005/8/layout/list1"/>
    <dgm:cxn modelId="{923D22CB-0696-4D26-BD22-59ED1DB70DD4}" type="presParOf" srcId="{466F40BE-EE3F-4BB6-A344-6CA64A2CBE3E}" destId="{D56C8E86-CFD1-4D4D-BD82-CE466F1BD327}" srcOrd="5" destOrd="0" presId="urn:microsoft.com/office/officeart/2005/8/layout/list1"/>
    <dgm:cxn modelId="{F8FDEFD0-0E80-450F-9AD7-FD48018B371F}" type="presParOf" srcId="{466F40BE-EE3F-4BB6-A344-6CA64A2CBE3E}" destId="{D78B9173-3C79-40FC-BD83-3C9379F97436}" srcOrd="6" destOrd="0" presId="urn:microsoft.com/office/officeart/2005/8/layout/list1"/>
    <dgm:cxn modelId="{BE584C4B-838C-4ADC-AD1C-991668A032A9}" type="presParOf" srcId="{466F40BE-EE3F-4BB6-A344-6CA64A2CBE3E}" destId="{72236190-7D47-42F4-A604-3A1513376E7F}" srcOrd="7" destOrd="0" presId="urn:microsoft.com/office/officeart/2005/8/layout/list1"/>
    <dgm:cxn modelId="{9116AA52-5C9D-4A9A-994C-3E7DA1045070}" type="presParOf" srcId="{466F40BE-EE3F-4BB6-A344-6CA64A2CBE3E}" destId="{AD8BE00A-BB5E-43F9-BA88-3230E344474F}" srcOrd="8" destOrd="0" presId="urn:microsoft.com/office/officeart/2005/8/layout/list1"/>
    <dgm:cxn modelId="{0109A4A5-7569-4E31-A5C6-6242D8605F02}" type="presParOf" srcId="{AD8BE00A-BB5E-43F9-BA88-3230E344474F}" destId="{E052AD93-6BF5-4925-B0FB-8B1EBB65CA22}" srcOrd="0" destOrd="0" presId="urn:microsoft.com/office/officeart/2005/8/layout/list1"/>
    <dgm:cxn modelId="{D174532D-8923-4CFA-8D9E-6DC416DCFD43}" type="presParOf" srcId="{AD8BE00A-BB5E-43F9-BA88-3230E344474F}" destId="{8E4C654D-9B2A-4983-9818-278C0806C0E6}" srcOrd="1" destOrd="0" presId="urn:microsoft.com/office/officeart/2005/8/layout/list1"/>
    <dgm:cxn modelId="{40C4B76E-B738-40FE-A6D8-99FDBBEADB71}" type="presParOf" srcId="{466F40BE-EE3F-4BB6-A344-6CA64A2CBE3E}" destId="{F56995BF-2B77-4894-B05A-50CADDA749CF}" srcOrd="9" destOrd="0" presId="urn:microsoft.com/office/officeart/2005/8/layout/list1"/>
    <dgm:cxn modelId="{D31D49C9-96DB-41BC-B1A4-65AC3C4BF371}" type="presParOf" srcId="{466F40BE-EE3F-4BB6-A344-6CA64A2CBE3E}" destId="{C88F5726-D0C7-48F6-A599-DE82B6281A9B}" srcOrd="10" destOrd="0" presId="urn:microsoft.com/office/officeart/2005/8/layout/list1"/>
    <dgm:cxn modelId="{8022E02D-B613-4B74-85C1-CCF6036F8D1F}" type="presParOf" srcId="{466F40BE-EE3F-4BB6-A344-6CA64A2CBE3E}" destId="{C07FF5D2-E01A-459A-B4DE-0C94A30D9208}" srcOrd="11" destOrd="0" presId="urn:microsoft.com/office/officeart/2005/8/layout/list1"/>
    <dgm:cxn modelId="{BC472DC3-46FF-46A5-861F-2EA40179E30C}" type="presParOf" srcId="{466F40BE-EE3F-4BB6-A344-6CA64A2CBE3E}" destId="{B3B385E1-F6E8-436C-ADDC-74DC40C44C33}" srcOrd="12" destOrd="0" presId="urn:microsoft.com/office/officeart/2005/8/layout/list1"/>
    <dgm:cxn modelId="{C284C02D-78DA-4BAA-9239-5344A1E2B184}" type="presParOf" srcId="{B3B385E1-F6E8-436C-ADDC-74DC40C44C33}" destId="{47C43AE6-FEC7-4686-8C45-F240A0C259DD}" srcOrd="0" destOrd="0" presId="urn:microsoft.com/office/officeart/2005/8/layout/list1"/>
    <dgm:cxn modelId="{2A2D8015-FD18-43C3-8224-6BEE7D325C21}" type="presParOf" srcId="{B3B385E1-F6E8-436C-ADDC-74DC40C44C33}" destId="{DB238624-CF0A-4FF8-B20C-5F1A1123DF50}" srcOrd="1" destOrd="0" presId="urn:microsoft.com/office/officeart/2005/8/layout/list1"/>
    <dgm:cxn modelId="{C156389E-26B7-4567-8030-7F1271033343}" type="presParOf" srcId="{466F40BE-EE3F-4BB6-A344-6CA64A2CBE3E}" destId="{3BEACD00-76D5-4C1E-9159-90AF6B196259}" srcOrd="13" destOrd="0" presId="urn:microsoft.com/office/officeart/2005/8/layout/list1"/>
    <dgm:cxn modelId="{101426A8-A7DF-47A4-9D9E-9641D615711C}" type="presParOf" srcId="{466F40BE-EE3F-4BB6-A344-6CA64A2CBE3E}" destId="{FE415804-7E9A-4BF2-9381-E5B539AA72F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4C7F0-7FEF-4CC6-A963-02A18DD3FB85}">
      <dsp:nvSpPr>
        <dsp:cNvPr id="0" name=""/>
        <dsp:cNvSpPr/>
      </dsp:nvSpPr>
      <dsp:spPr>
        <a:xfrm>
          <a:off x="0" y="552659"/>
          <a:ext cx="952023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657B1D-1AB5-4BCA-8A74-7CBBEBBE194A}">
      <dsp:nvSpPr>
        <dsp:cNvPr id="0" name=""/>
        <dsp:cNvSpPr/>
      </dsp:nvSpPr>
      <dsp:spPr>
        <a:xfrm>
          <a:off x="476011" y="316499"/>
          <a:ext cx="666416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1890" tIns="0" rIns="2518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Wskaźniki krótkoterminowej wypłacalności lub płynności</a:t>
          </a:r>
          <a:endParaRPr lang="pl-PL" sz="1600" kern="1200" dirty="0"/>
        </a:p>
      </dsp:txBody>
      <dsp:txXfrm>
        <a:off x="499068" y="339556"/>
        <a:ext cx="6618051" cy="426206"/>
      </dsp:txXfrm>
    </dsp:sp>
    <dsp:sp modelId="{D78B9173-3C79-40FC-BD83-3C9379F97436}">
      <dsp:nvSpPr>
        <dsp:cNvPr id="0" name=""/>
        <dsp:cNvSpPr/>
      </dsp:nvSpPr>
      <dsp:spPr>
        <a:xfrm>
          <a:off x="0" y="1278419"/>
          <a:ext cx="952023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24618C-1878-4C3F-AF60-7899F2C7F038}">
      <dsp:nvSpPr>
        <dsp:cNvPr id="0" name=""/>
        <dsp:cNvSpPr/>
      </dsp:nvSpPr>
      <dsp:spPr>
        <a:xfrm>
          <a:off x="476011" y="1042259"/>
          <a:ext cx="666416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1890" tIns="0" rIns="2518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Wskaźniki długoterminowej wypłacalności lub dźwigni finansowej</a:t>
          </a:r>
          <a:endParaRPr lang="pl-PL" sz="1600" kern="1200" dirty="0"/>
        </a:p>
      </dsp:txBody>
      <dsp:txXfrm>
        <a:off x="499068" y="1065316"/>
        <a:ext cx="6618051" cy="426206"/>
      </dsp:txXfrm>
    </dsp:sp>
    <dsp:sp modelId="{C88F5726-D0C7-48F6-A599-DE82B6281A9B}">
      <dsp:nvSpPr>
        <dsp:cNvPr id="0" name=""/>
        <dsp:cNvSpPr/>
      </dsp:nvSpPr>
      <dsp:spPr>
        <a:xfrm>
          <a:off x="0" y="2004179"/>
          <a:ext cx="952023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4C654D-9B2A-4983-9818-278C0806C0E6}">
      <dsp:nvSpPr>
        <dsp:cNvPr id="0" name=""/>
        <dsp:cNvSpPr/>
      </dsp:nvSpPr>
      <dsp:spPr>
        <a:xfrm>
          <a:off x="476011" y="1768019"/>
          <a:ext cx="666416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1890" tIns="0" rIns="2518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Wskaźniki wykorzystania aktywów lub wskaźniki rotacji</a:t>
          </a:r>
          <a:endParaRPr lang="pl-PL" sz="1600" kern="1200" dirty="0"/>
        </a:p>
      </dsp:txBody>
      <dsp:txXfrm>
        <a:off x="499068" y="1791076"/>
        <a:ext cx="6618051" cy="426206"/>
      </dsp:txXfrm>
    </dsp:sp>
    <dsp:sp modelId="{FE415804-7E9A-4BF2-9381-E5B539AA72FF}">
      <dsp:nvSpPr>
        <dsp:cNvPr id="0" name=""/>
        <dsp:cNvSpPr/>
      </dsp:nvSpPr>
      <dsp:spPr>
        <a:xfrm>
          <a:off x="0" y="2729938"/>
          <a:ext cx="952023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238624-CF0A-4FF8-B20C-5F1A1123DF50}">
      <dsp:nvSpPr>
        <dsp:cNvPr id="0" name=""/>
        <dsp:cNvSpPr/>
      </dsp:nvSpPr>
      <dsp:spPr>
        <a:xfrm>
          <a:off x="476011" y="2493778"/>
          <a:ext cx="666416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1890" tIns="0" rIns="2518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Wskaźniki rentowności</a:t>
          </a:r>
          <a:endParaRPr lang="pl-PL" sz="1600" kern="1200" dirty="0"/>
        </a:p>
      </dsp:txBody>
      <dsp:txXfrm>
        <a:off x="499068" y="2516835"/>
        <a:ext cx="6618051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AAAA-924D-4CBB-BA38-44C5E042378F}" type="datetimeFigureOut">
              <a:rPr lang="pl-PL" smtClean="0"/>
              <a:t>14.03.2018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6A82E68-E489-4015-88F5-EC32DB2537E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24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AAAA-924D-4CBB-BA38-44C5E042378F}" type="datetimeFigureOut">
              <a:rPr lang="pl-PL" smtClean="0"/>
              <a:t>14.03.2018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2E68-E489-4015-88F5-EC32DB2537E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522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AAAA-924D-4CBB-BA38-44C5E042378F}" type="datetimeFigureOut">
              <a:rPr lang="pl-PL" smtClean="0"/>
              <a:t>14.03.2018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2E68-E489-4015-88F5-EC32DB2537E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64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AAAA-924D-4CBB-BA38-44C5E042378F}" type="datetimeFigureOut">
              <a:rPr lang="pl-PL" smtClean="0"/>
              <a:t>14.03.2018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2E68-E489-4015-88F5-EC32DB2537E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918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AAAA-924D-4CBB-BA38-44C5E042378F}" type="datetimeFigureOut">
              <a:rPr lang="pl-PL" smtClean="0"/>
              <a:t>14.03.2018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2E68-E489-4015-88F5-EC32DB2537E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27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AAAA-924D-4CBB-BA38-44C5E042378F}" type="datetimeFigureOut">
              <a:rPr lang="pl-PL" smtClean="0"/>
              <a:t>14.03.2018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2E68-E489-4015-88F5-EC32DB2537EA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578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AAAA-924D-4CBB-BA38-44C5E042378F}" type="datetimeFigureOut">
              <a:rPr lang="pl-PL" smtClean="0"/>
              <a:t>14.03.2018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2E68-E489-4015-88F5-EC32DB2537EA}" type="slidenum">
              <a:rPr lang="pl-PL" smtClean="0"/>
              <a:t>‹#›</a:t>
            </a:fld>
            <a:endParaRPr lang="pl-PL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781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AAAA-924D-4CBB-BA38-44C5E042378F}" type="datetimeFigureOut">
              <a:rPr lang="pl-PL" smtClean="0"/>
              <a:t>14.03.2018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2E68-E489-4015-88F5-EC32DB2537E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25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AAAA-924D-4CBB-BA38-44C5E042378F}" type="datetimeFigureOut">
              <a:rPr lang="pl-PL" smtClean="0"/>
              <a:t>14.03.2018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2E68-E489-4015-88F5-EC32DB253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3679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AAAA-924D-4CBB-BA38-44C5E042378F}" type="datetimeFigureOut">
              <a:rPr lang="pl-PL" smtClean="0"/>
              <a:t>14.03.2018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2E68-E489-4015-88F5-EC32DB2537EA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538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B1C3AAAA-924D-4CBB-BA38-44C5E042378F}" type="datetimeFigureOut">
              <a:rPr lang="pl-PL" smtClean="0"/>
              <a:t>14.03.2018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2E68-E489-4015-88F5-EC32DB2537EA}" type="slidenum">
              <a:rPr lang="pl-PL" smtClean="0"/>
              <a:t>‹#›</a:t>
            </a:fld>
            <a:endParaRPr lang="pl-PL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602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3AAAA-924D-4CBB-BA38-44C5E042378F}" type="datetimeFigureOut">
              <a:rPr lang="pl-PL" smtClean="0"/>
              <a:t>14.03.2018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6A82E68-E489-4015-88F5-EC32DB2537EA}" type="slidenum">
              <a:rPr lang="pl-PL" smtClean="0"/>
              <a:t>‹#›</a:t>
            </a:fld>
            <a:endParaRPr lang="pl-PL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43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Analiza Finansowa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I. Sprawozdawczość finansowa. Elementy analizy finansowej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367252" y="5643717"/>
            <a:ext cx="340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Mateusz Mierzejewski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376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481780" y="2743200"/>
                <a:ext cx="11228439" cy="3433762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𝑊𝑠𝑘𝑎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𝑛𝑖𝑘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𝑍𝑎𝑑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ż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𝑒𝑛𝑖𝑎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𝐶𝑎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𝑘𝑜𝑤𝑖𝑡𝑒𝑔𝑜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𝐴𝑘𝑡𝑦𝑤𝑎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𝑂𝑔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ół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𝑒𝑚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𝐾𝑎𝑝𝑖𝑡𝑎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ł 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ł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𝑎𝑠𝑛𝑦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𝑂𝑔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ół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𝑒𝑚</m:t>
                          </m:r>
                        </m:num>
                        <m:den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𝐴𝑘𝑡𝑦𝑤𝑎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𝑂𝑔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ół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𝑒𝑚</m:t>
                          </m:r>
                        </m:den>
                      </m:f>
                    </m:oMath>
                  </m:oMathPara>
                </a14:m>
                <a:endParaRPr lang="pl-PL" b="0" dirty="0" smtClean="0"/>
              </a:p>
              <a:p>
                <a:pPr marL="0" indent="0">
                  <a:buNone/>
                </a:pPr>
                <a:endParaRPr lang="pl-PL" dirty="0" smtClean="0"/>
              </a:p>
              <a:p>
                <a:r>
                  <a:rPr lang="pl-PL" sz="2400" dirty="0" smtClean="0"/>
                  <a:t>Zależne od struktury kapitału</a:t>
                </a:r>
              </a:p>
              <a:p>
                <a:r>
                  <a:rPr lang="pl-PL" sz="2400" dirty="0" smtClean="0"/>
                  <a:t>Obserwowany w czasie, lub w sektorze</a:t>
                </a:r>
                <a:endParaRPr lang="pl-PL" sz="2400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1780" y="2743200"/>
                <a:ext cx="11228439" cy="3433762"/>
              </a:xfrm>
              <a:blipFill>
                <a:blip r:embed="rId2"/>
                <a:stretch>
                  <a:fillRect l="-70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upa 3"/>
          <p:cNvGrpSpPr/>
          <p:nvPr/>
        </p:nvGrpSpPr>
        <p:grpSpPr>
          <a:xfrm>
            <a:off x="2176247" y="764225"/>
            <a:ext cx="7839505" cy="1182561"/>
            <a:chOff x="525780" y="415268"/>
            <a:chExt cx="7360920" cy="590400"/>
          </a:xfrm>
        </p:grpSpPr>
        <p:sp>
          <p:nvSpPr>
            <p:cNvPr id="5" name="Prostokąt zaokrąglony 4"/>
            <p:cNvSpPr/>
            <p:nvPr/>
          </p:nvSpPr>
          <p:spPr>
            <a:xfrm>
              <a:off x="525780" y="415268"/>
              <a:ext cx="7360920" cy="590400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pole tekstowe 5"/>
            <p:cNvSpPr txBox="1"/>
            <p:nvPr/>
          </p:nvSpPr>
          <p:spPr>
            <a:xfrm>
              <a:off x="554600" y="444089"/>
              <a:ext cx="7303278" cy="5327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8225" tIns="0" rIns="278225" bIns="0" numCol="1" spcCol="1270" anchor="ctr" anchorCtr="0">
              <a:noAutofit/>
            </a:bodyPr>
            <a:lstStyle/>
            <a:p>
              <a:pPr lvl="0" algn="ctr"/>
              <a:r>
                <a:rPr lang="pl-PL" sz="2800" dirty="0" smtClean="0"/>
                <a:t>Wskaźniki długoterminowej wypłacalności lub dźwigni finansowej</a:t>
              </a:r>
              <a:endParaRPr lang="pl-PL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327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0" y="2743200"/>
                <a:ext cx="11710219" cy="3433762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𝑊𝑠𝑘𝑎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𝑛𝑖𝑘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𝑍𝑎𝑑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ż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𝑒𝑛𝑖𝑎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𝑢𝑔𝑜𝑡𝑒𝑟𝑚𝑖𝑛𝑜𝑤𝑒𝑔𝑜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𝑍𝑎𝑑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ł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ż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𝑒𝑛𝑖𝑒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ł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𝑢𝑔𝑜𝑡𝑒𝑟𝑚𝑖𝑜𝑛𝑜𝑤𝑒</m:t>
                          </m:r>
                        </m:num>
                        <m:den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𝑍𝑎𝑑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ł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ż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𝑒𝑛𝑖𝑒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ł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𝑢𝑔𝑜𝑡𝑒𝑟𝑚𝑖𝑛𝑜𝑤𝑒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𝐾𝑎𝑝𝑖𝑡𝑎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ł 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ł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𝑎𝑠𝑛𝑦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𝑂𝑔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ół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𝑒𝑚</m:t>
                          </m:r>
                        </m:den>
                      </m:f>
                    </m:oMath>
                  </m:oMathPara>
                </a14:m>
                <a:endParaRPr lang="pl-PL" sz="2000" b="0" dirty="0" smtClean="0"/>
              </a:p>
              <a:p>
                <a:pPr marL="0" indent="0">
                  <a:buNone/>
                </a:pPr>
                <a:endParaRPr lang="pl-PL" dirty="0" smtClean="0"/>
              </a:p>
              <a:p>
                <a:r>
                  <a:rPr lang="pl-PL" sz="2400" dirty="0" smtClean="0"/>
                  <a:t>Zależne od struktury kapitału</a:t>
                </a:r>
              </a:p>
              <a:p>
                <a:r>
                  <a:rPr lang="pl-PL" sz="2400" dirty="0" smtClean="0"/>
                  <a:t>Obserwowany w czasie, lub w sektorze</a:t>
                </a:r>
                <a:endParaRPr lang="pl-PL" sz="2400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743200"/>
                <a:ext cx="11710219" cy="3433762"/>
              </a:xfrm>
              <a:blipFill>
                <a:blip r:embed="rId2"/>
                <a:stretch>
                  <a:fillRect l="-67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upa 3"/>
          <p:cNvGrpSpPr/>
          <p:nvPr/>
        </p:nvGrpSpPr>
        <p:grpSpPr>
          <a:xfrm>
            <a:off x="2176247" y="764225"/>
            <a:ext cx="7839505" cy="1182561"/>
            <a:chOff x="525780" y="415268"/>
            <a:chExt cx="7360920" cy="590400"/>
          </a:xfrm>
        </p:grpSpPr>
        <p:sp>
          <p:nvSpPr>
            <p:cNvPr id="5" name="Prostokąt zaokrąglony 4"/>
            <p:cNvSpPr/>
            <p:nvPr/>
          </p:nvSpPr>
          <p:spPr>
            <a:xfrm>
              <a:off x="525780" y="415268"/>
              <a:ext cx="7360920" cy="590400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pole tekstowe 5"/>
            <p:cNvSpPr txBox="1"/>
            <p:nvPr/>
          </p:nvSpPr>
          <p:spPr>
            <a:xfrm>
              <a:off x="554600" y="444089"/>
              <a:ext cx="7303278" cy="5327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8225" tIns="0" rIns="278225" bIns="0" numCol="1" spcCol="1270" anchor="ctr" anchorCtr="0">
              <a:noAutofit/>
            </a:bodyPr>
            <a:lstStyle/>
            <a:p>
              <a:pPr lvl="0" algn="ctr"/>
              <a:r>
                <a:rPr lang="pl-PL" sz="2800" dirty="0" smtClean="0"/>
                <a:t>Wskaźniki długoterminowej wypłacalności lub dźwigni finansowej</a:t>
              </a:r>
              <a:endParaRPr lang="pl-PL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5683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17304" y="2222090"/>
                <a:ext cx="10557387" cy="425245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𝑅𝑜𝑡𝑎𝑐𝑗𝑎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𝑍𝑎𝑝𝑎𝑠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𝐾𝑜𝑠𝑧𝑡𝑦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𝑆𝑝𝑟𝑧𝑒𝑑𝑎𝑛𝑦𝑐h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𝑇𝑜𝑤𝑎𝑟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ó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𝑍𝑎𝑝𝑎𝑠𝑦</m:t>
                          </m:r>
                        </m:den>
                      </m:f>
                    </m:oMath>
                  </m:oMathPara>
                </a14:m>
                <a:endParaRPr lang="pl-PL" b="0" dirty="0" smtClean="0"/>
              </a:p>
              <a:p>
                <a:r>
                  <a:rPr lang="pl-PL" sz="2400" dirty="0" smtClean="0"/>
                  <a:t>Ile razy obróciliśmy towarem w ciągu roku</a:t>
                </a:r>
              </a:p>
              <a:p>
                <a:endParaRPr lang="pl-PL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𝑂𝑘𝑟𝑒𝑠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𝑅𝑜𝑡𝑎𝑐𝑗𝑖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𝑍𝑎𝑝𝑎𝑠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365 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𝑑𝑛𝑖</m:t>
                          </m:r>
                        </m:num>
                        <m:den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𝑅𝑜𝑡𝑎𝑐𝑗𝑎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𝑍𝑎𝑝𝑎𝑠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ó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pl-PL" sz="2400" dirty="0" smtClean="0"/>
              </a:p>
              <a:p>
                <a:r>
                  <a:rPr lang="pl-PL" sz="2400" dirty="0" smtClean="0"/>
                  <a:t>Ile przeciętnie przechowywaliśmy towar</a:t>
                </a:r>
              </a:p>
              <a:p>
                <a:pPr marL="0" indent="0">
                  <a:buNone/>
                </a:pPr>
                <a:endParaRPr lang="pl-PL" sz="2400" dirty="0"/>
              </a:p>
              <a:p>
                <a:pPr marL="0" indent="0">
                  <a:buNone/>
                </a:pPr>
                <a:endParaRPr lang="pl-PL" sz="2400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7304" y="2222090"/>
                <a:ext cx="10557387" cy="4252452"/>
              </a:xfrm>
              <a:blipFill>
                <a:blip r:embed="rId2"/>
                <a:stretch>
                  <a:fillRect l="-75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upa 3"/>
          <p:cNvGrpSpPr/>
          <p:nvPr/>
        </p:nvGrpSpPr>
        <p:grpSpPr>
          <a:xfrm>
            <a:off x="2176247" y="764225"/>
            <a:ext cx="7839505" cy="1182561"/>
            <a:chOff x="525780" y="415268"/>
            <a:chExt cx="7360920" cy="590400"/>
          </a:xfrm>
        </p:grpSpPr>
        <p:sp>
          <p:nvSpPr>
            <p:cNvPr id="5" name="Prostokąt zaokrąglony 4"/>
            <p:cNvSpPr/>
            <p:nvPr/>
          </p:nvSpPr>
          <p:spPr>
            <a:xfrm>
              <a:off x="525780" y="415268"/>
              <a:ext cx="7360920" cy="590400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pole tekstowe 5"/>
            <p:cNvSpPr txBox="1"/>
            <p:nvPr/>
          </p:nvSpPr>
          <p:spPr>
            <a:xfrm>
              <a:off x="554600" y="444089"/>
              <a:ext cx="7303278" cy="5327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8225" tIns="0" rIns="278225" bIns="0" numCol="1" spcCol="1270" anchor="ctr" anchorCtr="0">
              <a:noAutofit/>
            </a:bodyPr>
            <a:lstStyle/>
            <a:p>
              <a:pPr lvl="0" algn="ctr"/>
              <a:r>
                <a:rPr lang="pl-PL" sz="2800" dirty="0" smtClean="0"/>
                <a:t>Wskaźniki wykorzystania aktywów </a:t>
              </a:r>
              <a:br>
                <a:rPr lang="pl-PL" sz="2800" dirty="0" smtClean="0"/>
              </a:br>
              <a:r>
                <a:rPr lang="pl-PL" sz="2800" dirty="0" smtClean="0"/>
                <a:t>lub wskaźniki rotacji</a:t>
              </a:r>
              <a:endParaRPr lang="pl-PL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5113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17304" y="2290916"/>
                <a:ext cx="10557387" cy="425245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𝑅𝑜𝑡𝑎𝑐𝑗𝑎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𝑁𝑎𝑙𝑒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ż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𝑛𝑜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𝑆𝑝𝑟𝑧𝑒𝑑𝑎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ż</m:t>
                          </m:r>
                        </m:num>
                        <m:den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𝑁𝑎𝑙𝑒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ż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𝑛𝑜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ś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𝑐𝑖</m:t>
                          </m:r>
                        </m:den>
                      </m:f>
                    </m:oMath>
                  </m:oMathPara>
                </a14:m>
                <a:endParaRPr lang="pl-PL" b="0" dirty="0" smtClean="0"/>
              </a:p>
              <a:p>
                <a:r>
                  <a:rPr lang="pl-PL" sz="2400" dirty="0" smtClean="0"/>
                  <a:t>Ile razy obróciliśmy naszymi należnościami (daliśmy i wróciły)</a:t>
                </a:r>
              </a:p>
              <a:p>
                <a:endParaRPr lang="pl-PL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𝑂𝑘𝑟𝑒𝑠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𝑅𝑜𝑡𝑎𝑐𝑗𝑖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𝑁𝑎𝑙𝑒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ż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𝑛𝑜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365 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𝑑𝑛𝑖</m:t>
                          </m:r>
                        </m:num>
                        <m:den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𝑅𝑜𝑡𝑎𝑐𝑗𝑎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𝑁𝑎𝑙𝑒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ż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𝑛𝑜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ś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𝑐𝑖</m:t>
                          </m:r>
                        </m:den>
                      </m:f>
                    </m:oMath>
                  </m:oMathPara>
                </a14:m>
                <a:endParaRPr lang="pl-PL" sz="2400" dirty="0" smtClean="0"/>
              </a:p>
              <a:p>
                <a:r>
                  <a:rPr lang="pl-PL" sz="2400" dirty="0" smtClean="0"/>
                  <a:t>Ile przeciętnie zajmuje nam ściąganie należności</a:t>
                </a:r>
              </a:p>
              <a:p>
                <a:pPr marL="0" indent="0">
                  <a:buNone/>
                </a:pPr>
                <a:endParaRPr lang="pl-PL" sz="2400" dirty="0"/>
              </a:p>
              <a:p>
                <a:pPr marL="0" indent="0">
                  <a:buNone/>
                </a:pPr>
                <a:endParaRPr lang="pl-PL" sz="2400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7304" y="2290916"/>
                <a:ext cx="10557387" cy="4252452"/>
              </a:xfrm>
              <a:blipFill>
                <a:blip r:embed="rId2"/>
                <a:stretch>
                  <a:fillRect l="-75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upa 3"/>
          <p:cNvGrpSpPr/>
          <p:nvPr/>
        </p:nvGrpSpPr>
        <p:grpSpPr>
          <a:xfrm>
            <a:off x="2176247" y="764225"/>
            <a:ext cx="7839505" cy="1182561"/>
            <a:chOff x="525780" y="415268"/>
            <a:chExt cx="7360920" cy="590400"/>
          </a:xfrm>
        </p:grpSpPr>
        <p:sp>
          <p:nvSpPr>
            <p:cNvPr id="5" name="Prostokąt zaokrąglony 4"/>
            <p:cNvSpPr/>
            <p:nvPr/>
          </p:nvSpPr>
          <p:spPr>
            <a:xfrm>
              <a:off x="525780" y="415268"/>
              <a:ext cx="7360920" cy="590400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pole tekstowe 5"/>
            <p:cNvSpPr txBox="1"/>
            <p:nvPr/>
          </p:nvSpPr>
          <p:spPr>
            <a:xfrm>
              <a:off x="554600" y="444089"/>
              <a:ext cx="7303278" cy="5327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8225" tIns="0" rIns="278225" bIns="0" numCol="1" spcCol="1270" anchor="ctr" anchorCtr="0">
              <a:noAutofit/>
            </a:bodyPr>
            <a:lstStyle/>
            <a:p>
              <a:pPr lvl="0" algn="ctr"/>
              <a:r>
                <a:rPr lang="pl-PL" sz="2800" dirty="0" smtClean="0"/>
                <a:t>Wskaźniki wykorzystania aktywów </a:t>
              </a:r>
              <a:br>
                <a:rPr lang="pl-PL" sz="2800" dirty="0" smtClean="0"/>
              </a:br>
              <a:r>
                <a:rPr lang="pl-PL" sz="2800" dirty="0" smtClean="0"/>
                <a:t>lub wskaźniki rotacji</a:t>
              </a:r>
              <a:endParaRPr lang="pl-PL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1070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2595716"/>
                <a:ext cx="10557387" cy="2772697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𝑀𝑎𝑟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ż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𝑍𝑦𝑠𝑘𝑢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𝐷𝑜𝑐h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ó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𝑁𝑒𝑡𝑡𝑜</m:t>
                          </m:r>
                        </m:num>
                        <m:den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𝑆𝑝𝑟𝑧𝑒𝑑𝑎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ż</m:t>
                          </m:r>
                        </m:den>
                      </m:f>
                    </m:oMath>
                  </m:oMathPara>
                </a14:m>
                <a:endParaRPr lang="pl-PL" b="0" dirty="0" smtClean="0"/>
              </a:p>
              <a:p>
                <a:r>
                  <a:rPr lang="pl-PL" sz="2400" dirty="0" smtClean="0"/>
                  <a:t>Ile zarabiamy z każdej jednostki sprzedaży</a:t>
                </a:r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2595716"/>
                <a:ext cx="10557387" cy="2772697"/>
              </a:xfrm>
              <a:blipFill>
                <a:blip r:embed="rId2"/>
                <a:stretch>
                  <a:fillRect l="-75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upa 3"/>
          <p:cNvGrpSpPr/>
          <p:nvPr/>
        </p:nvGrpSpPr>
        <p:grpSpPr>
          <a:xfrm>
            <a:off x="2176247" y="764225"/>
            <a:ext cx="7839505" cy="1182561"/>
            <a:chOff x="525780" y="415268"/>
            <a:chExt cx="7360920" cy="590400"/>
          </a:xfrm>
        </p:grpSpPr>
        <p:sp>
          <p:nvSpPr>
            <p:cNvPr id="5" name="Prostokąt zaokrąglony 4"/>
            <p:cNvSpPr/>
            <p:nvPr/>
          </p:nvSpPr>
          <p:spPr>
            <a:xfrm>
              <a:off x="525780" y="415268"/>
              <a:ext cx="7360920" cy="590400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pole tekstowe 5"/>
            <p:cNvSpPr txBox="1"/>
            <p:nvPr/>
          </p:nvSpPr>
          <p:spPr>
            <a:xfrm>
              <a:off x="554600" y="444089"/>
              <a:ext cx="7303278" cy="5327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8225" tIns="0" rIns="278225" bIns="0" numCol="1" spcCol="1270" anchor="ctr" anchorCtr="0">
              <a:noAutofit/>
            </a:bodyPr>
            <a:lstStyle/>
            <a:p>
              <a:pPr lvl="0" algn="ctr"/>
              <a:r>
                <a:rPr lang="pl-PL" sz="2800" dirty="0" smtClean="0"/>
                <a:t>Wskaźniki rentowności</a:t>
              </a:r>
              <a:endParaRPr lang="pl-PL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3915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2684206"/>
                <a:ext cx="10557387" cy="349275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𝑆𝑡𝑜𝑝𝑎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𝑍𝑤𝑟𝑜𝑡𝑢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𝐴𝑘𝑡𝑦𝑤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𝑅𝑂𝐴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𝐷𝑜𝑐h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ó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𝑁𝑒𝑡𝑡𝑜</m:t>
                          </m:r>
                        </m:num>
                        <m:den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𝐴𝑘𝑡𝑦𝑤𝑎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𝑂𝑔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ół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𝑒𝑚</m:t>
                          </m:r>
                        </m:den>
                      </m:f>
                    </m:oMath>
                  </m:oMathPara>
                </a14:m>
                <a:endParaRPr lang="pl-PL" b="0" dirty="0" smtClean="0"/>
              </a:p>
              <a:p>
                <a:pPr marL="0" indent="0">
                  <a:buNone/>
                </a:pPr>
                <a:endParaRPr lang="pl-PL" dirty="0" smtClean="0"/>
              </a:p>
              <a:p>
                <a:r>
                  <a:rPr lang="pl-PL" sz="2400" dirty="0" smtClean="0"/>
                  <a:t>Ile zarabiamy z każdej jednostki aktywów</a:t>
                </a:r>
              </a:p>
            </p:txBody>
          </p:sp>
        </mc:Choice>
        <mc:Fallback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2684206"/>
                <a:ext cx="10557387" cy="3492756"/>
              </a:xfrm>
              <a:blipFill>
                <a:blip r:embed="rId2"/>
                <a:stretch>
                  <a:fillRect l="-75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upa 3"/>
          <p:cNvGrpSpPr/>
          <p:nvPr/>
        </p:nvGrpSpPr>
        <p:grpSpPr>
          <a:xfrm>
            <a:off x="2176247" y="764225"/>
            <a:ext cx="7839505" cy="1182561"/>
            <a:chOff x="525780" y="415268"/>
            <a:chExt cx="7360920" cy="590400"/>
          </a:xfrm>
        </p:grpSpPr>
        <p:sp>
          <p:nvSpPr>
            <p:cNvPr id="5" name="Prostokąt zaokrąglony 4"/>
            <p:cNvSpPr/>
            <p:nvPr/>
          </p:nvSpPr>
          <p:spPr>
            <a:xfrm>
              <a:off x="525780" y="415268"/>
              <a:ext cx="7360920" cy="590400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pole tekstowe 5"/>
            <p:cNvSpPr txBox="1"/>
            <p:nvPr/>
          </p:nvSpPr>
          <p:spPr>
            <a:xfrm>
              <a:off x="554600" y="444089"/>
              <a:ext cx="7303278" cy="5327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8225" tIns="0" rIns="278225" bIns="0" numCol="1" spcCol="1270" anchor="ctr" anchorCtr="0">
              <a:noAutofit/>
            </a:bodyPr>
            <a:lstStyle/>
            <a:p>
              <a:pPr lvl="0" algn="ctr"/>
              <a:r>
                <a:rPr lang="pl-PL" sz="2800" dirty="0" smtClean="0"/>
                <a:t>Wskaźniki rentowności</a:t>
              </a:r>
              <a:endParaRPr lang="pl-PL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9393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2684206"/>
                <a:ext cx="10557387" cy="349275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𝑆𝑡𝑜𝑝𝑎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𝑍𝑤𝑟𝑜𝑡𝑢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𝐾𝑎𝑝𝑖𝑡𝑎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𝑎𝑠𝑛𝑒𝑔𝑜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𝐷𝑜𝑐h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ó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𝑁𝑒𝑡𝑡𝑜</m:t>
                          </m:r>
                        </m:num>
                        <m:den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𝐾𝑎𝑝𝑖𝑡𝑎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ł 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ł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𝑎𝑠𝑛𝑦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𝑂𝑔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ół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𝑒𝑚</m:t>
                          </m:r>
                        </m:den>
                      </m:f>
                    </m:oMath>
                  </m:oMathPara>
                </a14:m>
                <a:endParaRPr lang="pl-PL" b="0" dirty="0" smtClean="0"/>
              </a:p>
              <a:p>
                <a:pPr marL="0" indent="0">
                  <a:buNone/>
                </a:pPr>
                <a:endParaRPr lang="pl-PL" dirty="0" smtClean="0"/>
              </a:p>
              <a:p>
                <a:r>
                  <a:rPr lang="pl-PL" sz="2400" dirty="0" smtClean="0"/>
                  <a:t>Ile zarabiamy z każdej jednostki Kapitału Własnego</a:t>
                </a:r>
              </a:p>
            </p:txBody>
          </p:sp>
        </mc:Choice>
        <mc:Fallback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2684206"/>
                <a:ext cx="10557387" cy="3492756"/>
              </a:xfrm>
              <a:blipFill>
                <a:blip r:embed="rId2"/>
                <a:stretch>
                  <a:fillRect l="-75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upa 3"/>
          <p:cNvGrpSpPr/>
          <p:nvPr/>
        </p:nvGrpSpPr>
        <p:grpSpPr>
          <a:xfrm>
            <a:off x="2176247" y="764225"/>
            <a:ext cx="7839505" cy="1182561"/>
            <a:chOff x="525780" y="415268"/>
            <a:chExt cx="7360920" cy="590400"/>
          </a:xfrm>
        </p:grpSpPr>
        <p:sp>
          <p:nvSpPr>
            <p:cNvPr id="5" name="Prostokąt zaokrąglony 4"/>
            <p:cNvSpPr/>
            <p:nvPr/>
          </p:nvSpPr>
          <p:spPr>
            <a:xfrm>
              <a:off x="525780" y="415268"/>
              <a:ext cx="7360920" cy="590400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pole tekstowe 5"/>
            <p:cNvSpPr txBox="1"/>
            <p:nvPr/>
          </p:nvSpPr>
          <p:spPr>
            <a:xfrm>
              <a:off x="554600" y="444089"/>
              <a:ext cx="7303278" cy="5327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8225" tIns="0" rIns="278225" bIns="0" numCol="1" spcCol="1270" anchor="ctr" anchorCtr="0">
              <a:noAutofit/>
            </a:bodyPr>
            <a:lstStyle/>
            <a:p>
              <a:pPr lvl="0" algn="ctr"/>
              <a:r>
                <a:rPr lang="pl-PL" sz="2800" dirty="0" smtClean="0"/>
                <a:t>Wskaźniki rentowności</a:t>
              </a:r>
              <a:endParaRPr lang="pl-PL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8353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 czym będziemy mówić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34696" y="2389238"/>
            <a:ext cx="10515600" cy="3895879"/>
          </a:xfrm>
        </p:spPr>
        <p:txBody>
          <a:bodyPr/>
          <a:lstStyle/>
          <a:p>
            <a:r>
              <a:rPr lang="pl-PL" dirty="0" smtClean="0"/>
              <a:t>Bilans – przypomnienie?</a:t>
            </a:r>
          </a:p>
          <a:p>
            <a:r>
              <a:rPr lang="pl-PL" dirty="0" smtClean="0"/>
              <a:t>Rachunek Zysków i Strat – przypomnienie?</a:t>
            </a:r>
          </a:p>
          <a:p>
            <a:r>
              <a:rPr lang="pl-PL" dirty="0" smtClean="0"/>
              <a:t>Podstawowe wskaźniki finansowe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503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Bilans – przypomnienie?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362" y="2193105"/>
            <a:ext cx="4640825" cy="4305696"/>
          </a:xfrm>
        </p:spPr>
      </p:pic>
    </p:spTree>
    <p:extLst>
      <p:ext uri="{BB962C8B-B14F-4D97-AF65-F5344CB8AC3E}">
        <p14:creationId xmlns:p14="http://schemas.microsoft.com/office/powerpoint/2010/main" val="386253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Bilans inaczej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395702"/>
              </p:ext>
            </p:extLst>
          </p:nvPr>
        </p:nvGraphicFramePr>
        <p:xfrm>
          <a:off x="3450776" y="1853754"/>
          <a:ext cx="5687998" cy="4156401"/>
        </p:xfrm>
        <a:graphic>
          <a:graphicData uri="http://schemas.openxmlformats.org/drawingml/2006/table">
            <a:tbl>
              <a:tblPr firstRow="1" firstCol="1" bandRow="1"/>
              <a:tblGrid>
                <a:gridCol w="1535923">
                  <a:extLst>
                    <a:ext uri="{9D8B030D-6E8A-4147-A177-3AD203B41FA5}">
                      <a16:colId xmlns:a16="http://schemas.microsoft.com/office/drawing/2014/main" val="3454405465"/>
                    </a:ext>
                  </a:extLst>
                </a:gridCol>
                <a:gridCol w="1384025">
                  <a:extLst>
                    <a:ext uri="{9D8B030D-6E8A-4147-A177-3AD203B41FA5}">
                      <a16:colId xmlns:a16="http://schemas.microsoft.com/office/drawing/2014/main" val="2933401730"/>
                    </a:ext>
                  </a:extLst>
                </a:gridCol>
                <a:gridCol w="1384025">
                  <a:extLst>
                    <a:ext uri="{9D8B030D-6E8A-4147-A177-3AD203B41FA5}">
                      <a16:colId xmlns:a16="http://schemas.microsoft.com/office/drawing/2014/main" val="3749519758"/>
                    </a:ext>
                  </a:extLst>
                </a:gridCol>
                <a:gridCol w="1384025">
                  <a:extLst>
                    <a:ext uri="{9D8B030D-6E8A-4147-A177-3AD203B41FA5}">
                      <a16:colId xmlns:a16="http://schemas.microsoft.com/office/drawing/2014/main" val="3531972774"/>
                    </a:ext>
                  </a:extLst>
                </a:gridCol>
              </a:tblGrid>
              <a:tr h="195170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Aktywa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331144"/>
                  </a:ext>
                </a:extLst>
              </a:tr>
              <a:tr h="19517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Rok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0731069"/>
                  </a:ext>
                </a:extLst>
              </a:tr>
              <a:tr h="195170">
                <a:tc row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Majątek Obrotowy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Środki Pieniężne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540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345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7536703"/>
                  </a:ext>
                </a:extLst>
              </a:tr>
              <a:tr h="1951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Należności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444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678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41318"/>
                  </a:ext>
                </a:extLst>
              </a:tr>
              <a:tr h="1951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Zapasy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340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740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6563990"/>
                  </a:ext>
                </a:extLst>
              </a:tr>
              <a:tr h="1951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Razem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1324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1763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616923"/>
                  </a:ext>
                </a:extLst>
              </a:tr>
              <a:tr h="3903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Majątek Trwały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urządzeń </a:t>
                      </a:r>
                      <a:b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wyposażenia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8050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7600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370236"/>
                  </a:ext>
                </a:extLst>
              </a:tr>
              <a:tr h="195170"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Aktywa Ogółem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9374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9363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041322"/>
                  </a:ext>
                </a:extLst>
              </a:tr>
              <a:tr h="195170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Pasywa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155372"/>
                  </a:ext>
                </a:extLst>
              </a:tr>
              <a:tr h="390341"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Zobowiązania Bieżące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Zobowiązania z tytułu dostaw i usług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310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447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9179027"/>
                  </a:ext>
                </a:extLst>
              </a:tr>
              <a:tr h="39034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Inne zobowiązania finansowe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2292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2306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0273740"/>
                  </a:ext>
                </a:extLst>
              </a:tr>
              <a:tr h="1951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Razem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2602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2753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259953"/>
                  </a:ext>
                </a:extLst>
              </a:tr>
              <a:tr h="195170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Zadłużenie Długoterminowe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2980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1500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7558457"/>
                  </a:ext>
                </a:extLst>
              </a:tr>
              <a:tr h="195170"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Kapitał własny właścicieli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Kapitał akcyjny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1900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1900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6711013"/>
                  </a:ext>
                </a:extLst>
              </a:tr>
              <a:tr h="1951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Zyski zatrzymane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3372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2560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404374"/>
                  </a:ext>
                </a:extLst>
              </a:tr>
              <a:tr h="1951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Razem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5272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4460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763376"/>
                  </a:ext>
                </a:extLst>
              </a:tr>
              <a:tr h="195170"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Pasywa Ogółem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9374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9363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897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50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Rachunek Zysków i Strat 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636" y="2004833"/>
            <a:ext cx="7023373" cy="3521441"/>
          </a:xfr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2042148" y="-111379"/>
            <a:ext cx="16160230" cy="76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111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Rachunek Zysków i Strat (uproszczony)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806933"/>
              </p:ext>
            </p:extLst>
          </p:nvPr>
        </p:nvGraphicFramePr>
        <p:xfrm>
          <a:off x="2379737" y="2301410"/>
          <a:ext cx="7627294" cy="3824090"/>
        </p:xfrm>
        <a:graphic>
          <a:graphicData uri="http://schemas.openxmlformats.org/drawingml/2006/table">
            <a:tbl>
              <a:tblPr firstRow="1" firstCol="1" bandRow="1"/>
              <a:tblGrid>
                <a:gridCol w="3813647">
                  <a:extLst>
                    <a:ext uri="{9D8B030D-6E8A-4147-A177-3AD203B41FA5}">
                      <a16:colId xmlns:a16="http://schemas.microsoft.com/office/drawing/2014/main" val="979439674"/>
                    </a:ext>
                  </a:extLst>
                </a:gridCol>
                <a:gridCol w="3813647">
                  <a:extLst>
                    <a:ext uri="{9D8B030D-6E8A-4147-A177-3AD203B41FA5}">
                      <a16:colId xmlns:a16="http://schemas.microsoft.com/office/drawing/2014/main" val="291345650"/>
                    </a:ext>
                  </a:extLst>
                </a:gridCol>
              </a:tblGrid>
              <a:tr h="3824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Sprzedaż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6079,5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111071"/>
                  </a:ext>
                </a:extLst>
              </a:tr>
              <a:tr h="3824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Koszt sprzedanych towarów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362120"/>
                  </a:ext>
                </a:extLst>
              </a:tr>
              <a:tr h="3824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Amortyzacja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702309"/>
                  </a:ext>
                </a:extLst>
              </a:tr>
              <a:tr h="3824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Zysk przed spłatą odsetek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1084,5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633391"/>
                  </a:ext>
                </a:extLst>
              </a:tr>
              <a:tr h="3824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Zapłacone odsetki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718504"/>
                  </a:ext>
                </a:extLst>
              </a:tr>
              <a:tr h="3824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Dochód do opodatkowania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331,5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272197"/>
                  </a:ext>
                </a:extLst>
              </a:tr>
              <a:tr h="3824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Podatki (34%)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0780140"/>
                  </a:ext>
                </a:extLst>
              </a:tr>
              <a:tr h="3824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Dochód netto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0085231"/>
                  </a:ext>
                </a:extLst>
              </a:tr>
              <a:tr h="3824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Dywidendy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574432"/>
                  </a:ext>
                </a:extLst>
              </a:tr>
              <a:tr h="3824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Niewypłacona kwota do podziału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148,5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051600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2042148" y="-111379"/>
            <a:ext cx="16160230" cy="76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525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Powszechne wskaźniki finansowe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247481"/>
              </p:ext>
            </p:extLst>
          </p:nvPr>
        </p:nvGraphicFramePr>
        <p:xfrm>
          <a:off x="1535113" y="2016125"/>
          <a:ext cx="9520237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622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2605548"/>
                <a:ext cx="10557387" cy="357141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𝑊𝑠𝑘𝑎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𝑛𝑖𝑘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𝑦𝑛𝑛𝑜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𝐵𝑖𝑒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żą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𝑐𝑒𝑗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𝑀𝑎𝑗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ą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𝑡𝑒𝑘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𝑂𝑏𝑟𝑜𝑡𝑜𝑤𝑦</m:t>
                          </m:r>
                        </m:num>
                        <m:den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𝑍𝑜𝑏𝑜𝑤𝑖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ą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𝑧𝑎𝑛𝑖𝑎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𝐵𝑖𝑒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żą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𝑐𝑒</m:t>
                          </m:r>
                        </m:den>
                      </m:f>
                    </m:oMath>
                  </m:oMathPara>
                </a14:m>
                <a:endParaRPr lang="pl-PL" b="0" dirty="0" smtClean="0"/>
              </a:p>
              <a:p>
                <a:pPr marL="0" indent="0">
                  <a:buNone/>
                </a:pPr>
                <a:endParaRPr lang="pl-PL" dirty="0" smtClean="0"/>
              </a:p>
              <a:p>
                <a:r>
                  <a:rPr lang="pl-PL" sz="2400" dirty="0" smtClean="0"/>
                  <a:t>Ile majątku obrotowego mam na zobowiązania</a:t>
                </a:r>
              </a:p>
              <a:p>
                <a:r>
                  <a:rPr lang="pl-PL" sz="2400" dirty="0" smtClean="0"/>
                  <a:t>Wysoka wartość świadczy o nieefektywności wykorzystania kapitału </a:t>
                </a:r>
                <a:br>
                  <a:rPr lang="pl-PL" sz="2400" dirty="0" smtClean="0"/>
                </a:br>
                <a:r>
                  <a:rPr lang="pl-PL" sz="2400" dirty="0" smtClean="0">
                    <a:solidFill>
                      <a:srgbClr val="FF0000"/>
                    </a:solidFill>
                  </a:rPr>
                  <a:t>(czy aby na pewno?)</a:t>
                </a:r>
              </a:p>
              <a:p>
                <a:r>
                  <a:rPr lang="pl-PL" sz="2400" dirty="0" smtClean="0"/>
                  <a:t>Zazwyczaj powyżej 1</a:t>
                </a:r>
                <a:endParaRPr lang="pl-PL" sz="2400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2605548"/>
                <a:ext cx="10557387" cy="3571414"/>
              </a:xfrm>
              <a:blipFill>
                <a:blip r:embed="rId2"/>
                <a:stretch>
                  <a:fillRect l="-751" b="-34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upa 3"/>
          <p:cNvGrpSpPr/>
          <p:nvPr/>
        </p:nvGrpSpPr>
        <p:grpSpPr>
          <a:xfrm>
            <a:off x="2176247" y="764225"/>
            <a:ext cx="7839505" cy="1182561"/>
            <a:chOff x="525780" y="415268"/>
            <a:chExt cx="7360920" cy="590400"/>
          </a:xfrm>
        </p:grpSpPr>
        <p:sp>
          <p:nvSpPr>
            <p:cNvPr id="5" name="Prostokąt zaokrąglony 4"/>
            <p:cNvSpPr/>
            <p:nvPr/>
          </p:nvSpPr>
          <p:spPr>
            <a:xfrm>
              <a:off x="525780" y="415268"/>
              <a:ext cx="7360920" cy="590400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pole tekstowe 5"/>
            <p:cNvSpPr txBox="1"/>
            <p:nvPr/>
          </p:nvSpPr>
          <p:spPr>
            <a:xfrm>
              <a:off x="554600" y="444089"/>
              <a:ext cx="7303278" cy="5327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8225" tIns="0" rIns="278225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800" kern="1200" dirty="0" smtClean="0"/>
                <a:t>Wskaźniki krótkoterminowej wypłacalności </a:t>
              </a:r>
              <a:br>
                <a:rPr lang="pl-PL" sz="2800" kern="1200" dirty="0" smtClean="0"/>
              </a:br>
              <a:r>
                <a:rPr lang="pl-PL" sz="2800" kern="1200" dirty="0" smtClean="0"/>
                <a:t>lub płynności</a:t>
              </a:r>
              <a:endParaRPr lang="pl-PL" sz="2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1516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2684206"/>
                <a:ext cx="10557387" cy="349275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𝑊𝑠𝑘𝑎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𝑛𝑖𝑘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𝑦𝑛𝑛𝑜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𝑆𝑧𝑦𝑏𝑘𝑖𝑒𝑗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𝑀𝑎𝑗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ą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𝑡𝑒𝑘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𝑂𝑏𝑟𝑜𝑡𝑜𝑤𝑦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𝑍𝑎𝑝𝑎𝑠𝑦</m:t>
                          </m:r>
                        </m:num>
                        <m:den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𝑍𝑜𝑏𝑜𝑤𝑖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ą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𝑧𝑎𝑛𝑖𝑎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𝐵𝑖𝑒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żą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𝑐𝑒</m:t>
                          </m:r>
                        </m:den>
                      </m:f>
                    </m:oMath>
                  </m:oMathPara>
                </a14:m>
                <a:endParaRPr lang="pl-PL" b="0" dirty="0" smtClean="0"/>
              </a:p>
              <a:p>
                <a:pPr marL="0" indent="0">
                  <a:buNone/>
                </a:pPr>
                <a:endParaRPr lang="pl-PL" dirty="0" smtClean="0"/>
              </a:p>
              <a:p>
                <a:r>
                  <a:rPr lang="pl-PL" sz="2400" dirty="0" smtClean="0"/>
                  <a:t>Daje dodatkową informację o strukturze majątku</a:t>
                </a:r>
              </a:p>
              <a:p>
                <a:r>
                  <a:rPr lang="pl-PL" sz="2400" dirty="0" smtClean="0"/>
                  <a:t>Niższy niż Wskaźnik Płynności Bieżącej</a:t>
                </a:r>
                <a:endParaRPr lang="pl-PL" sz="2400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2684206"/>
                <a:ext cx="10557387" cy="3492756"/>
              </a:xfrm>
              <a:blipFill>
                <a:blip r:embed="rId2"/>
                <a:stretch>
                  <a:fillRect l="-75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upa 3"/>
          <p:cNvGrpSpPr/>
          <p:nvPr/>
        </p:nvGrpSpPr>
        <p:grpSpPr>
          <a:xfrm>
            <a:off x="2176247" y="764225"/>
            <a:ext cx="7839505" cy="1182561"/>
            <a:chOff x="525780" y="415268"/>
            <a:chExt cx="7360920" cy="590400"/>
          </a:xfrm>
        </p:grpSpPr>
        <p:sp>
          <p:nvSpPr>
            <p:cNvPr id="5" name="Prostokąt zaokrąglony 4"/>
            <p:cNvSpPr/>
            <p:nvPr/>
          </p:nvSpPr>
          <p:spPr>
            <a:xfrm>
              <a:off x="525780" y="415268"/>
              <a:ext cx="7360920" cy="590400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pole tekstowe 5"/>
            <p:cNvSpPr txBox="1"/>
            <p:nvPr/>
          </p:nvSpPr>
          <p:spPr>
            <a:xfrm>
              <a:off x="554600" y="444089"/>
              <a:ext cx="7303278" cy="5327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8225" tIns="0" rIns="278225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800" kern="1200" dirty="0" smtClean="0"/>
                <a:t>Wskaźniki krótkoterminowej wypłacalności </a:t>
              </a:r>
              <a:br>
                <a:rPr lang="pl-PL" sz="2800" kern="1200" dirty="0" smtClean="0"/>
              </a:br>
              <a:r>
                <a:rPr lang="pl-PL" sz="2800" kern="1200" dirty="0" smtClean="0"/>
                <a:t>lub płynności</a:t>
              </a:r>
              <a:endParaRPr lang="pl-PL" sz="2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6634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TM10001114[[fn=Galeria]]</Template>
  <TotalTime>159</TotalTime>
  <Words>348</Words>
  <Application>Microsoft Office PowerPoint</Application>
  <PresentationFormat>Panoramiczny</PresentationFormat>
  <Paragraphs>131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 Math</vt:lpstr>
      <vt:lpstr>Palatino Linotype</vt:lpstr>
      <vt:lpstr>Times New Roman</vt:lpstr>
      <vt:lpstr>Gallery</vt:lpstr>
      <vt:lpstr>Analiza Finansowa</vt:lpstr>
      <vt:lpstr>O czym będziemy mówić</vt:lpstr>
      <vt:lpstr>Bilans – przypomnienie?</vt:lpstr>
      <vt:lpstr>Bilans inaczej</vt:lpstr>
      <vt:lpstr>Rachunek Zysków i Strat </vt:lpstr>
      <vt:lpstr>Rachunek Zysków i Strat (uproszczony)</vt:lpstr>
      <vt:lpstr>Powszechne wskaźniki finansowe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Finansowa</dc:title>
  <dc:creator>User</dc:creator>
  <cp:lastModifiedBy>User</cp:lastModifiedBy>
  <cp:revision>10</cp:revision>
  <dcterms:created xsi:type="dcterms:W3CDTF">2018-02-27T17:57:32Z</dcterms:created>
  <dcterms:modified xsi:type="dcterms:W3CDTF">2018-03-14T08:25:31Z</dcterms:modified>
</cp:coreProperties>
</file>