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24.05.2022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24.05.2022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24.05.2022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24.05.2022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24.05.2022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24.05.2022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24.05.2022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24.05.2022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24.05.2022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24.05.2022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24.05.2022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24.05.2022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Oval"/>
          <p:cNvSpPr/>
          <p:nvPr/>
        </p:nvSpPr>
        <p:spPr>
          <a:xfrm rot="20633697">
            <a:off x="181730" y="934174"/>
            <a:ext cx="2857520" cy="171451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 smtClean="0">
                <a:solidFill>
                  <a:schemeClr val="bg1"/>
                </a:solidFill>
              </a:rPr>
              <a:t>aufstehen</a:t>
            </a:r>
            <a:endParaRPr lang="tr-TR" sz="2400" b="1" dirty="0" smtClean="0">
              <a:solidFill>
                <a:schemeClr val="bg1"/>
              </a:solidFill>
            </a:endParaRPr>
          </a:p>
        </p:txBody>
      </p:sp>
      <p:sp>
        <p:nvSpPr>
          <p:cNvPr id="5" name="4 Oval"/>
          <p:cNvSpPr/>
          <p:nvPr/>
        </p:nvSpPr>
        <p:spPr>
          <a:xfrm rot="348490">
            <a:off x="79418" y="2854806"/>
            <a:ext cx="2857520" cy="171451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solidFill>
                  <a:schemeClr val="bg1"/>
                </a:solidFill>
              </a:rPr>
              <a:t>in </a:t>
            </a:r>
            <a:r>
              <a:rPr lang="tr-TR" sz="2400" b="1" dirty="0" err="1" smtClean="0">
                <a:solidFill>
                  <a:schemeClr val="bg1"/>
                </a:solidFill>
              </a:rPr>
              <a:t>die</a:t>
            </a:r>
            <a:r>
              <a:rPr lang="tr-TR" sz="2400" b="1" dirty="0" smtClean="0">
                <a:solidFill>
                  <a:schemeClr val="bg1"/>
                </a:solidFill>
              </a:rPr>
              <a:t> </a:t>
            </a:r>
            <a:r>
              <a:rPr lang="tr-TR" sz="2400" b="1" dirty="0" err="1" smtClean="0">
                <a:solidFill>
                  <a:schemeClr val="bg1"/>
                </a:solidFill>
              </a:rPr>
              <a:t>Schule</a:t>
            </a:r>
            <a:endParaRPr lang="tr-TR" sz="2400" b="1" dirty="0" smtClean="0">
              <a:solidFill>
                <a:schemeClr val="bg1"/>
              </a:solidFill>
            </a:endParaRPr>
          </a:p>
          <a:p>
            <a:pPr algn="ctr"/>
            <a:r>
              <a:rPr lang="tr-TR" sz="2400" b="1" dirty="0" err="1" smtClean="0">
                <a:solidFill>
                  <a:schemeClr val="bg1"/>
                </a:solidFill>
              </a:rPr>
              <a:t>gehen</a:t>
            </a:r>
            <a:endParaRPr lang="tr-TR" sz="2400" b="1" dirty="0" smtClean="0">
              <a:solidFill>
                <a:schemeClr val="bg1"/>
              </a:solidFill>
            </a:endParaRPr>
          </a:p>
        </p:txBody>
      </p:sp>
      <p:sp>
        <p:nvSpPr>
          <p:cNvPr id="7" name="6 Oval"/>
          <p:cNvSpPr/>
          <p:nvPr/>
        </p:nvSpPr>
        <p:spPr>
          <a:xfrm>
            <a:off x="3428992" y="714356"/>
            <a:ext cx="2857520" cy="171451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 smtClean="0">
                <a:solidFill>
                  <a:schemeClr val="bg1"/>
                </a:solidFill>
              </a:rPr>
              <a:t>frühstücken</a:t>
            </a:r>
            <a:endParaRPr lang="tr-TR" sz="2400" b="1" dirty="0" smtClean="0">
              <a:solidFill>
                <a:schemeClr val="bg1"/>
              </a:solidFill>
            </a:endParaRPr>
          </a:p>
        </p:txBody>
      </p:sp>
      <p:sp>
        <p:nvSpPr>
          <p:cNvPr id="8" name="7 Oval"/>
          <p:cNvSpPr/>
          <p:nvPr/>
        </p:nvSpPr>
        <p:spPr>
          <a:xfrm rot="20275582">
            <a:off x="6441274" y="947549"/>
            <a:ext cx="2432650" cy="171451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 smtClean="0">
                <a:solidFill>
                  <a:schemeClr val="bg1"/>
                </a:solidFill>
              </a:rPr>
              <a:t>fernsehen</a:t>
            </a:r>
            <a:endParaRPr lang="tr-TR" sz="2400" b="1" dirty="0" smtClean="0">
              <a:solidFill>
                <a:schemeClr val="bg1"/>
              </a:solidFill>
            </a:endParaRPr>
          </a:p>
        </p:txBody>
      </p:sp>
      <p:sp>
        <p:nvSpPr>
          <p:cNvPr id="9" name="8 Oval"/>
          <p:cNvSpPr/>
          <p:nvPr/>
        </p:nvSpPr>
        <p:spPr>
          <a:xfrm rot="409575">
            <a:off x="3235004" y="2521174"/>
            <a:ext cx="2857520" cy="171451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 smtClean="0">
                <a:solidFill>
                  <a:schemeClr val="bg1"/>
                </a:solidFill>
              </a:rPr>
              <a:t>zu</a:t>
            </a:r>
            <a:r>
              <a:rPr lang="tr-TR" sz="2400" b="1" dirty="0" smtClean="0">
                <a:solidFill>
                  <a:schemeClr val="bg1"/>
                </a:solidFill>
              </a:rPr>
              <a:t> </a:t>
            </a:r>
            <a:r>
              <a:rPr lang="tr-TR" sz="2400" b="1" dirty="0" err="1" smtClean="0">
                <a:solidFill>
                  <a:schemeClr val="bg1"/>
                </a:solidFill>
              </a:rPr>
              <a:t>Mittag</a:t>
            </a:r>
            <a:r>
              <a:rPr lang="tr-TR" sz="2400" b="1" dirty="0" smtClean="0">
                <a:solidFill>
                  <a:schemeClr val="bg1"/>
                </a:solidFill>
              </a:rPr>
              <a:t> essen</a:t>
            </a:r>
          </a:p>
        </p:txBody>
      </p:sp>
      <p:sp>
        <p:nvSpPr>
          <p:cNvPr id="10" name="9 Oval"/>
          <p:cNvSpPr/>
          <p:nvPr/>
        </p:nvSpPr>
        <p:spPr>
          <a:xfrm rot="20633697">
            <a:off x="3324970" y="4434636"/>
            <a:ext cx="2857520" cy="171451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 smtClean="0">
                <a:solidFill>
                  <a:schemeClr val="bg1"/>
                </a:solidFill>
              </a:rPr>
              <a:t>nach</a:t>
            </a:r>
            <a:r>
              <a:rPr lang="tr-TR" sz="2400" b="1" dirty="0" smtClean="0">
                <a:solidFill>
                  <a:schemeClr val="bg1"/>
                </a:solidFill>
              </a:rPr>
              <a:t> </a:t>
            </a:r>
            <a:r>
              <a:rPr lang="tr-TR" sz="2400" b="1" dirty="0" err="1" smtClean="0">
                <a:solidFill>
                  <a:schemeClr val="bg1"/>
                </a:solidFill>
              </a:rPr>
              <a:t>Hause</a:t>
            </a:r>
            <a:r>
              <a:rPr lang="tr-TR" sz="2400" b="1" dirty="0" smtClean="0">
                <a:solidFill>
                  <a:schemeClr val="bg1"/>
                </a:solidFill>
              </a:rPr>
              <a:t> </a:t>
            </a:r>
            <a:r>
              <a:rPr lang="tr-TR" sz="2400" b="1" dirty="0" err="1" smtClean="0">
                <a:solidFill>
                  <a:schemeClr val="bg1"/>
                </a:solidFill>
              </a:rPr>
              <a:t>kommen</a:t>
            </a:r>
            <a:endParaRPr lang="tr-TR" sz="2400" b="1" dirty="0" smtClean="0">
              <a:solidFill>
                <a:schemeClr val="bg1"/>
              </a:solidFill>
            </a:endParaRPr>
          </a:p>
        </p:txBody>
      </p:sp>
      <p:sp>
        <p:nvSpPr>
          <p:cNvPr id="11" name="10 Oval"/>
          <p:cNvSpPr/>
          <p:nvPr/>
        </p:nvSpPr>
        <p:spPr>
          <a:xfrm rot="20633697">
            <a:off x="5742557" y="4943169"/>
            <a:ext cx="3433621" cy="171451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 smtClean="0">
                <a:solidFill>
                  <a:schemeClr val="bg1"/>
                </a:solidFill>
              </a:rPr>
              <a:t>Hausaufgaben</a:t>
            </a:r>
            <a:r>
              <a:rPr lang="tr-TR" sz="2400" b="1" dirty="0" smtClean="0">
                <a:solidFill>
                  <a:schemeClr val="bg1"/>
                </a:solidFill>
              </a:rPr>
              <a:t> </a:t>
            </a:r>
            <a:r>
              <a:rPr lang="tr-TR" sz="2400" b="1" dirty="0" err="1" smtClean="0">
                <a:solidFill>
                  <a:schemeClr val="bg1"/>
                </a:solidFill>
              </a:rPr>
              <a:t>machen</a:t>
            </a:r>
            <a:endParaRPr lang="tr-TR" sz="2400" b="1" dirty="0" smtClean="0">
              <a:solidFill>
                <a:schemeClr val="bg1"/>
              </a:solidFill>
            </a:endParaRPr>
          </a:p>
        </p:txBody>
      </p:sp>
      <p:sp>
        <p:nvSpPr>
          <p:cNvPr id="12" name="11 Oval"/>
          <p:cNvSpPr/>
          <p:nvPr/>
        </p:nvSpPr>
        <p:spPr>
          <a:xfrm rot="20633697">
            <a:off x="6325365" y="2934438"/>
            <a:ext cx="2857520" cy="171451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 smtClean="0">
                <a:solidFill>
                  <a:schemeClr val="bg1"/>
                </a:solidFill>
              </a:rPr>
              <a:t>für</a:t>
            </a:r>
            <a:r>
              <a:rPr lang="tr-TR" sz="2400" b="1" dirty="0" smtClean="0">
                <a:solidFill>
                  <a:schemeClr val="bg1"/>
                </a:solidFill>
              </a:rPr>
              <a:t> </a:t>
            </a:r>
            <a:r>
              <a:rPr lang="tr-TR" sz="2400" b="1" dirty="0" err="1" smtClean="0">
                <a:solidFill>
                  <a:schemeClr val="bg1"/>
                </a:solidFill>
              </a:rPr>
              <a:t>die</a:t>
            </a:r>
            <a:r>
              <a:rPr lang="tr-TR" sz="2400" b="1" dirty="0" smtClean="0">
                <a:solidFill>
                  <a:schemeClr val="bg1"/>
                </a:solidFill>
              </a:rPr>
              <a:t> </a:t>
            </a:r>
            <a:r>
              <a:rPr lang="tr-TR" sz="2400" b="1" dirty="0" err="1" smtClean="0">
                <a:solidFill>
                  <a:schemeClr val="bg1"/>
                </a:solidFill>
              </a:rPr>
              <a:t>Prüfung</a:t>
            </a:r>
            <a:r>
              <a:rPr lang="tr-TR" sz="2400" b="1" dirty="0" smtClean="0">
                <a:solidFill>
                  <a:schemeClr val="bg1"/>
                </a:solidFill>
              </a:rPr>
              <a:t> </a:t>
            </a:r>
            <a:r>
              <a:rPr lang="tr-TR" sz="2400" b="1" dirty="0" err="1" smtClean="0">
                <a:solidFill>
                  <a:schemeClr val="bg1"/>
                </a:solidFill>
              </a:rPr>
              <a:t>lernen</a:t>
            </a:r>
            <a:endParaRPr lang="tr-TR" sz="2400" b="1" dirty="0" smtClean="0">
              <a:solidFill>
                <a:schemeClr val="bg1"/>
              </a:solidFill>
            </a:endParaRPr>
          </a:p>
        </p:txBody>
      </p:sp>
      <p:sp>
        <p:nvSpPr>
          <p:cNvPr id="13" name="12 Oval"/>
          <p:cNvSpPr/>
          <p:nvPr/>
        </p:nvSpPr>
        <p:spPr>
          <a:xfrm rot="20633697">
            <a:off x="38821" y="4780795"/>
            <a:ext cx="2857520" cy="171451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 smtClean="0">
                <a:solidFill>
                  <a:schemeClr val="bg1"/>
                </a:solidFill>
              </a:rPr>
              <a:t>ins</a:t>
            </a:r>
            <a:r>
              <a:rPr lang="tr-TR" sz="2400" b="1" dirty="0" smtClean="0">
                <a:solidFill>
                  <a:schemeClr val="bg1"/>
                </a:solidFill>
              </a:rPr>
              <a:t> </a:t>
            </a:r>
            <a:r>
              <a:rPr lang="tr-TR" sz="2400" b="1" dirty="0" err="1" smtClean="0">
                <a:solidFill>
                  <a:schemeClr val="bg1"/>
                </a:solidFill>
              </a:rPr>
              <a:t>Bett</a:t>
            </a:r>
            <a:r>
              <a:rPr lang="tr-TR" sz="2400" b="1" dirty="0" smtClean="0">
                <a:solidFill>
                  <a:schemeClr val="bg1"/>
                </a:solidFill>
              </a:rPr>
              <a:t> </a:t>
            </a:r>
            <a:r>
              <a:rPr lang="tr-TR" sz="2400" b="1" dirty="0" err="1" smtClean="0">
                <a:solidFill>
                  <a:schemeClr val="bg1"/>
                </a:solidFill>
              </a:rPr>
              <a:t>gehen</a:t>
            </a:r>
            <a:endParaRPr lang="tr-TR" sz="2400" b="1" dirty="0" smtClean="0">
              <a:solidFill>
                <a:schemeClr val="bg1"/>
              </a:solidFill>
            </a:endParaRPr>
          </a:p>
        </p:txBody>
      </p:sp>
      <p:sp>
        <p:nvSpPr>
          <p:cNvPr id="14" name="13 Dikdörtgen"/>
          <p:cNvSpPr/>
          <p:nvPr/>
        </p:nvSpPr>
        <p:spPr>
          <a:xfrm>
            <a:off x="1714480" y="0"/>
            <a:ext cx="5429288" cy="6429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err="1" smtClean="0"/>
              <a:t>Mein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Tag</a:t>
            </a:r>
            <a:endParaRPr lang="tr-T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Dikdörtgen"/>
          <p:cNvSpPr/>
          <p:nvPr/>
        </p:nvSpPr>
        <p:spPr>
          <a:xfrm>
            <a:off x="1714480" y="0"/>
            <a:ext cx="5429288" cy="6429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err="1" smtClean="0"/>
              <a:t>Was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hast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du</a:t>
            </a:r>
            <a:r>
              <a:rPr lang="tr-TR" sz="2800" b="1" dirty="0" smtClean="0"/>
              <a:t> … </a:t>
            </a:r>
            <a:r>
              <a:rPr lang="tr-TR" sz="2800" b="1" dirty="0" err="1" smtClean="0"/>
              <a:t>gemacht</a:t>
            </a:r>
            <a:r>
              <a:rPr lang="tr-TR" sz="2800" b="1" dirty="0" smtClean="0"/>
              <a:t>?</a:t>
            </a:r>
            <a:endParaRPr lang="tr-TR" sz="2800" b="1" dirty="0"/>
          </a:p>
        </p:txBody>
      </p:sp>
      <p:sp>
        <p:nvSpPr>
          <p:cNvPr id="15" name="14 Sol Ok"/>
          <p:cNvSpPr/>
          <p:nvPr/>
        </p:nvSpPr>
        <p:spPr>
          <a:xfrm>
            <a:off x="928662" y="2000240"/>
            <a:ext cx="2428892" cy="1214446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err="1" smtClean="0">
                <a:solidFill>
                  <a:schemeClr val="bg1"/>
                </a:solidFill>
              </a:rPr>
              <a:t>vor</a:t>
            </a:r>
            <a:endParaRPr lang="tr-TR" sz="2800" b="1" dirty="0">
              <a:solidFill>
                <a:schemeClr val="bg1"/>
              </a:solidFill>
            </a:endParaRPr>
          </a:p>
        </p:txBody>
      </p:sp>
      <p:sp>
        <p:nvSpPr>
          <p:cNvPr id="16" name="15 Sağ Ok"/>
          <p:cNvSpPr/>
          <p:nvPr/>
        </p:nvSpPr>
        <p:spPr>
          <a:xfrm>
            <a:off x="5429256" y="2071678"/>
            <a:ext cx="2428892" cy="114300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err="1" smtClean="0">
                <a:solidFill>
                  <a:schemeClr val="bg1"/>
                </a:solidFill>
              </a:rPr>
              <a:t>nach</a:t>
            </a:r>
            <a:endParaRPr lang="tr-TR" sz="2800" b="1" dirty="0">
              <a:solidFill>
                <a:schemeClr val="bg1"/>
              </a:solidFill>
            </a:endParaRPr>
          </a:p>
        </p:txBody>
      </p:sp>
      <p:sp>
        <p:nvSpPr>
          <p:cNvPr id="17" name="1 Başlık"/>
          <p:cNvSpPr>
            <a:spLocks noGrp="1"/>
          </p:cNvSpPr>
          <p:nvPr>
            <p:ph type="ctrTitle"/>
          </p:nvPr>
        </p:nvSpPr>
        <p:spPr>
          <a:xfrm>
            <a:off x="500034" y="3143248"/>
            <a:ext cx="8643966" cy="1828800"/>
          </a:xfrm>
        </p:spPr>
        <p:txBody>
          <a:bodyPr>
            <a:normAutofit fontScale="90000"/>
          </a:bodyPr>
          <a:lstStyle/>
          <a:p>
            <a:pPr algn="l"/>
            <a:r>
              <a:rPr lang="de-DE" sz="3200" dirty="0" smtClean="0">
                <a:solidFill>
                  <a:schemeClr val="bg1"/>
                </a:solidFill>
                <a:effectLst/>
              </a:rPr>
              <a:t>vor dem Frühstück                     nach dem Frühstück</a:t>
            </a:r>
            <a:br>
              <a:rPr lang="de-DE" sz="3200" dirty="0" smtClean="0">
                <a:solidFill>
                  <a:schemeClr val="bg1"/>
                </a:solidFill>
                <a:effectLst/>
              </a:rPr>
            </a:br>
            <a:r>
              <a:rPr lang="de-DE" sz="3200" dirty="0" smtClean="0">
                <a:solidFill>
                  <a:schemeClr val="bg1"/>
                </a:solidFill>
                <a:effectLst/>
              </a:rPr>
              <a:t>vor dem Wochenende              </a:t>
            </a:r>
            <a:r>
              <a:rPr lang="tr-TR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de-DE" sz="3200" dirty="0" smtClean="0">
                <a:solidFill>
                  <a:schemeClr val="bg1"/>
                </a:solidFill>
                <a:effectLst/>
              </a:rPr>
              <a:t>nach dem Wochenende</a:t>
            </a:r>
            <a:r>
              <a:rPr lang="tr-TR" sz="3200" dirty="0" smtClean="0">
                <a:solidFill>
                  <a:schemeClr val="bg1"/>
                </a:solidFill>
                <a:effectLst/>
              </a:rPr>
              <a:t/>
            </a:r>
            <a:br>
              <a:rPr lang="tr-TR" sz="3200" dirty="0" smtClean="0">
                <a:solidFill>
                  <a:schemeClr val="bg1"/>
                </a:solidFill>
                <a:effectLst/>
              </a:rPr>
            </a:br>
            <a:r>
              <a:rPr lang="tr-TR" sz="3200" dirty="0" err="1" smtClean="0">
                <a:solidFill>
                  <a:schemeClr val="bg1"/>
                </a:solidFill>
                <a:effectLst/>
              </a:rPr>
              <a:t>vor</a:t>
            </a:r>
            <a:r>
              <a:rPr lang="tr-TR" sz="3200" dirty="0" smtClean="0">
                <a:solidFill>
                  <a:schemeClr val="bg1"/>
                </a:solidFill>
                <a:effectLst/>
              </a:rPr>
              <a:t> der </a:t>
            </a:r>
            <a:r>
              <a:rPr lang="tr-TR" sz="3200" dirty="0" err="1" smtClean="0">
                <a:solidFill>
                  <a:schemeClr val="bg1"/>
                </a:solidFill>
                <a:effectLst/>
              </a:rPr>
              <a:t>Schule</a:t>
            </a:r>
            <a:r>
              <a:rPr lang="tr-TR" sz="3200" dirty="0" smtClean="0">
                <a:solidFill>
                  <a:schemeClr val="bg1"/>
                </a:solidFill>
                <a:effectLst/>
              </a:rPr>
              <a:t>			</a:t>
            </a:r>
            <a:r>
              <a:rPr lang="tr-TR" sz="3200" dirty="0" err="1" smtClean="0">
                <a:solidFill>
                  <a:schemeClr val="bg1"/>
                </a:solidFill>
                <a:effectLst/>
              </a:rPr>
              <a:t>nach</a:t>
            </a:r>
            <a:r>
              <a:rPr lang="tr-TR" sz="3200" dirty="0" smtClean="0">
                <a:solidFill>
                  <a:schemeClr val="bg1"/>
                </a:solidFill>
                <a:effectLst/>
              </a:rPr>
              <a:t> der </a:t>
            </a:r>
            <a:r>
              <a:rPr lang="tr-TR" sz="3200" dirty="0" err="1" smtClean="0">
                <a:solidFill>
                  <a:schemeClr val="bg1"/>
                </a:solidFill>
                <a:effectLst/>
              </a:rPr>
              <a:t>Schule</a:t>
            </a:r>
            <a:r>
              <a:rPr lang="tr-TR" sz="3200" dirty="0" smtClean="0">
                <a:solidFill>
                  <a:schemeClr val="bg1"/>
                </a:solidFill>
                <a:effectLst/>
              </a:rPr>
              <a:t/>
            </a:r>
            <a:br>
              <a:rPr lang="tr-TR" sz="3200" dirty="0" smtClean="0">
                <a:solidFill>
                  <a:schemeClr val="bg1"/>
                </a:solidFill>
                <a:effectLst/>
              </a:rPr>
            </a:br>
            <a:r>
              <a:rPr lang="tr-TR" sz="3200" dirty="0" smtClean="0">
                <a:solidFill>
                  <a:schemeClr val="bg1"/>
                </a:solidFill>
                <a:effectLst/>
              </a:rPr>
              <a:t> </a:t>
            </a:r>
            <a:endParaRPr lang="tr-TR" sz="3200" dirty="0">
              <a:solidFill>
                <a:schemeClr val="bg1"/>
              </a:solidFill>
              <a:effectLst/>
            </a:endParaRPr>
          </a:p>
        </p:txBody>
      </p:sp>
      <p:sp>
        <p:nvSpPr>
          <p:cNvPr id="18" name="1 Başlık"/>
          <p:cNvSpPr txBox="1">
            <a:spLocks/>
          </p:cNvSpPr>
          <p:nvPr/>
        </p:nvSpPr>
        <p:spPr>
          <a:xfrm>
            <a:off x="500034" y="1214422"/>
            <a:ext cx="8643966" cy="1000132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500034" y="357166"/>
          <a:ext cx="8358246" cy="3530907"/>
        </p:xfrm>
        <a:graphic>
          <a:graphicData uri="http://schemas.openxmlformats.org/drawingml/2006/table">
            <a:tbl>
              <a:tblPr>
                <a:effectLst>
                  <a:outerShdw blurRad="50800" dist="50800" dir="5400000" algn="ctr" rotWithShape="0">
                    <a:schemeClr val="bg1"/>
                  </a:outerShdw>
                </a:effectLst>
              </a:tblPr>
              <a:tblGrid>
                <a:gridCol w="1500198"/>
                <a:gridCol w="1143008"/>
                <a:gridCol w="977199"/>
                <a:gridCol w="1232336"/>
                <a:gridCol w="1251487"/>
                <a:gridCol w="1127009"/>
                <a:gridCol w="1127009"/>
              </a:tblGrid>
              <a:tr h="619415"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cap="all" spc="100" dirty="0">
                          <a:solidFill>
                            <a:schemeClr val="bg1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           </a:t>
                      </a:r>
                      <a:r>
                        <a:rPr lang="tr-TR" sz="2000" cap="all" spc="100" dirty="0">
                          <a:solidFill>
                            <a:schemeClr val="bg1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        </a:t>
                      </a:r>
                      <a:r>
                        <a:rPr lang="tr-TR" sz="2000" cap="all" spc="100" dirty="0" smtClean="0">
                          <a:solidFill>
                            <a:schemeClr val="bg1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                 </a:t>
                      </a:r>
                      <a:r>
                        <a:rPr lang="tr-TR" sz="2000" cap="all" spc="100" dirty="0" err="1">
                          <a:solidFill>
                            <a:schemeClr val="bg1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Januar</a:t>
                      </a:r>
                      <a:r>
                        <a:rPr lang="tr-TR" sz="2000" cap="all" spc="100" dirty="0">
                          <a:solidFill>
                            <a:schemeClr val="bg1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2012</a:t>
                      </a:r>
                      <a:endParaRPr lang="tr-TR" sz="11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58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cap="all" spc="100" dirty="0" err="1" smtClean="0">
                          <a:solidFill>
                            <a:schemeClr val="bg1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Vor</a:t>
                      </a:r>
                      <a:r>
                        <a:rPr lang="tr-TR" sz="1600" b="1" cap="all" spc="100" dirty="0" smtClean="0">
                          <a:solidFill>
                            <a:schemeClr val="bg1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cap="all" spc="100" dirty="0" err="1" smtClean="0">
                          <a:solidFill>
                            <a:schemeClr val="bg1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gestern</a:t>
                      </a:r>
                      <a:endParaRPr lang="tr-TR" sz="1600" b="1" cap="all" spc="100" dirty="0">
                        <a:solidFill>
                          <a:schemeClr val="bg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cap="all" spc="100" dirty="0" err="1" smtClean="0">
                          <a:solidFill>
                            <a:schemeClr val="bg1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gestern</a:t>
                      </a:r>
                      <a:endParaRPr lang="tr-TR" sz="1600" b="1" cap="all" spc="100" dirty="0">
                        <a:solidFill>
                          <a:schemeClr val="bg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cap="all" spc="100" dirty="0" err="1" smtClean="0">
                          <a:solidFill>
                            <a:schemeClr val="bg1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heute</a:t>
                      </a:r>
                      <a:endParaRPr lang="tr-TR" sz="1600" b="1" cap="all" spc="100" dirty="0">
                        <a:solidFill>
                          <a:schemeClr val="bg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600" b="1" cap="all" spc="100" dirty="0">
                        <a:solidFill>
                          <a:schemeClr val="bg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600" b="1" cap="all" spc="100" dirty="0">
                        <a:solidFill>
                          <a:schemeClr val="bg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600" b="1" cap="all" spc="100" dirty="0">
                        <a:solidFill>
                          <a:schemeClr val="bg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0020" algn="ctr"/>
                        </a:tabLst>
                      </a:pPr>
                      <a:endParaRPr lang="tr-TR" sz="1600" b="1" cap="all" spc="100" dirty="0">
                        <a:solidFill>
                          <a:schemeClr val="bg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15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 smtClean="0">
                          <a:latin typeface="Calibri"/>
                          <a:ea typeface="Times New Roman"/>
                          <a:cs typeface="Times New Roman"/>
                        </a:rPr>
                        <a:t>Montag</a:t>
                      </a:r>
                      <a:endParaRPr lang="tr-TR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 smtClean="0">
                          <a:latin typeface="Calibri"/>
                          <a:ea typeface="Times New Roman"/>
                          <a:cs typeface="Times New Roman"/>
                        </a:rPr>
                        <a:t>Dienstag</a:t>
                      </a:r>
                      <a:endParaRPr lang="tr-TR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 smtClean="0">
                          <a:latin typeface="Calibri"/>
                          <a:ea typeface="Times New Roman"/>
                          <a:cs typeface="Times New Roman"/>
                        </a:rPr>
                        <a:t>Mittwoch</a:t>
                      </a:r>
                      <a:endParaRPr lang="tr-TR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 smtClean="0">
                          <a:latin typeface="Calibri"/>
                          <a:ea typeface="Times New Roman"/>
                          <a:cs typeface="Times New Roman"/>
                        </a:rPr>
                        <a:t>Donnerstag</a:t>
                      </a:r>
                      <a:endParaRPr lang="tr-TR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 smtClean="0">
                          <a:latin typeface="Calibri"/>
                          <a:ea typeface="Times New Roman"/>
                          <a:cs typeface="Times New Roman"/>
                        </a:rPr>
                        <a:t>Freitag</a:t>
                      </a:r>
                      <a:endParaRPr lang="tr-TR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 smtClean="0">
                          <a:latin typeface="Calibri"/>
                          <a:ea typeface="Times New Roman"/>
                          <a:cs typeface="Times New Roman"/>
                        </a:rPr>
                        <a:t>Samstag</a:t>
                      </a:r>
                      <a:endParaRPr lang="tr-TR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 smtClean="0">
                          <a:latin typeface="Calibri"/>
                          <a:ea typeface="Times New Roman"/>
                          <a:cs typeface="Times New Roman"/>
                        </a:rPr>
                        <a:t>Sonntag</a:t>
                      </a:r>
                      <a:endParaRPr lang="tr-TR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5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7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57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29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 smtClean="0"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 smtClean="0">
                          <a:latin typeface="Calibri"/>
                          <a:ea typeface="Times New Roman"/>
                          <a:cs typeface="Times New Roman"/>
                        </a:rPr>
                        <a:t>31</a:t>
                      </a:r>
                      <a:endParaRPr lang="tr-T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26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  <a:endParaRPr lang="tr-T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Akış Çizelgesi: Öteki İşlem"/>
          <p:cNvSpPr/>
          <p:nvPr/>
        </p:nvSpPr>
        <p:spPr>
          <a:xfrm>
            <a:off x="500034" y="4143380"/>
            <a:ext cx="2000264" cy="1071570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chemeClr val="bg1"/>
                </a:solidFill>
              </a:rPr>
              <a:t>letzten</a:t>
            </a:r>
            <a:r>
              <a:rPr lang="tr-TR" dirty="0" smtClean="0">
                <a:solidFill>
                  <a:schemeClr val="bg1"/>
                </a:solidFill>
              </a:rPr>
              <a:t> Monat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9" name="8 Akış Çizelgesi: Öteki İşlem"/>
          <p:cNvSpPr/>
          <p:nvPr/>
        </p:nvSpPr>
        <p:spPr>
          <a:xfrm>
            <a:off x="2786050" y="4143380"/>
            <a:ext cx="2000264" cy="1071570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chemeClr val="bg1"/>
                </a:solidFill>
              </a:rPr>
              <a:t>letztes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Wochenende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0" name="9 Akış Çizelgesi: Öteki İşlem"/>
          <p:cNvSpPr/>
          <p:nvPr/>
        </p:nvSpPr>
        <p:spPr>
          <a:xfrm>
            <a:off x="5000628" y="4143380"/>
            <a:ext cx="2000264" cy="1071570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chemeClr val="bg1"/>
                </a:solidFill>
              </a:rPr>
              <a:t>letzte</a:t>
            </a:r>
            <a:r>
              <a:rPr lang="tr-TR" dirty="0" smtClean="0">
                <a:solidFill>
                  <a:schemeClr val="bg1"/>
                </a:solidFill>
              </a:rPr>
              <a:t>  </a:t>
            </a:r>
            <a:r>
              <a:rPr lang="tr-TR" dirty="0" err="1" smtClean="0">
                <a:solidFill>
                  <a:schemeClr val="bg1"/>
                </a:solidFill>
              </a:rPr>
              <a:t>Woche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1" name="10 Akış Çizelgesi: Öteki İşlem"/>
          <p:cNvSpPr/>
          <p:nvPr/>
        </p:nvSpPr>
        <p:spPr>
          <a:xfrm>
            <a:off x="7143736" y="4143380"/>
            <a:ext cx="1857420" cy="1071570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chemeClr val="bg1"/>
                </a:solidFill>
              </a:rPr>
              <a:t>am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Samstagabend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2" name="11 Akış Çizelgesi: Öteki İşlem"/>
          <p:cNvSpPr/>
          <p:nvPr/>
        </p:nvSpPr>
        <p:spPr>
          <a:xfrm>
            <a:off x="571472" y="5500702"/>
            <a:ext cx="2000264" cy="1071570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chemeClr val="bg1"/>
                </a:solidFill>
              </a:rPr>
              <a:t>am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Nachmittag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3" name="12 Akış Çizelgesi: Öteki İşlem"/>
          <p:cNvSpPr/>
          <p:nvPr/>
        </p:nvSpPr>
        <p:spPr>
          <a:xfrm>
            <a:off x="2786050" y="5500702"/>
            <a:ext cx="2000264" cy="1071570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chemeClr val="bg1"/>
                </a:solidFill>
              </a:rPr>
              <a:t>am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Abend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4" name="13 Akış Çizelgesi: Öteki İşlem"/>
          <p:cNvSpPr/>
          <p:nvPr/>
        </p:nvSpPr>
        <p:spPr>
          <a:xfrm>
            <a:off x="5000628" y="5500702"/>
            <a:ext cx="2000264" cy="1071570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chemeClr val="bg1"/>
                </a:solidFill>
              </a:rPr>
              <a:t>nach</a:t>
            </a:r>
            <a:r>
              <a:rPr lang="tr-TR" dirty="0" smtClean="0">
                <a:solidFill>
                  <a:schemeClr val="bg1"/>
                </a:solidFill>
              </a:rPr>
              <a:t> der </a:t>
            </a:r>
            <a:r>
              <a:rPr lang="tr-TR" dirty="0" err="1" smtClean="0">
                <a:solidFill>
                  <a:schemeClr val="bg1"/>
                </a:solidFill>
              </a:rPr>
              <a:t>Schule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5" name="14 Akış Çizelgesi: Öteki İşlem"/>
          <p:cNvSpPr/>
          <p:nvPr/>
        </p:nvSpPr>
        <p:spPr>
          <a:xfrm>
            <a:off x="7143736" y="5500702"/>
            <a:ext cx="1857420" cy="1071570"/>
          </a:xfrm>
          <a:prstGeom prst="flowChartAlternate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chemeClr val="bg1"/>
                </a:solidFill>
              </a:rPr>
              <a:t>vor</a:t>
            </a:r>
            <a:r>
              <a:rPr lang="tr-TR" dirty="0" smtClean="0">
                <a:solidFill>
                  <a:schemeClr val="bg1"/>
                </a:solidFill>
              </a:rPr>
              <a:t> dem </a:t>
            </a:r>
            <a:r>
              <a:rPr lang="tr-TR" dirty="0" err="1" smtClean="0">
                <a:solidFill>
                  <a:schemeClr val="bg1"/>
                </a:solidFill>
              </a:rPr>
              <a:t>Frühstück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17 Tablo"/>
          <p:cNvGraphicFramePr>
            <a:graphicFrameLocks noGrp="1"/>
          </p:cNvGraphicFramePr>
          <p:nvPr/>
        </p:nvGraphicFramePr>
        <p:xfrm>
          <a:off x="928662" y="1109549"/>
          <a:ext cx="7643868" cy="4023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10967"/>
                <a:gridCol w="1910967"/>
                <a:gridCol w="1910967"/>
                <a:gridCol w="1910967"/>
              </a:tblGrid>
              <a:tr h="1725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aseline="0" dirty="0" smtClean="0"/>
                        <a:t>         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Anna</a:t>
                      </a:r>
                      <a:r>
                        <a:rPr lang="tr-TR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        </a:t>
                      </a:r>
                      <a:r>
                        <a:rPr lang="tr-TR" dirty="0" err="1" smtClean="0"/>
                        <a:t>freitag</a:t>
                      </a:r>
                      <a:endParaRPr lang="tr-T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r>
                        <a:rPr lang="tr-TR" baseline="0" dirty="0" smtClean="0"/>
                        <a:t>           </a:t>
                      </a:r>
                      <a:r>
                        <a:rPr lang="tr-TR" dirty="0" err="1" smtClean="0"/>
                        <a:t>Tina</a:t>
                      </a:r>
                      <a:r>
                        <a:rPr lang="tr-TR" dirty="0" smtClean="0"/>
                        <a:t> </a:t>
                      </a:r>
                    </a:p>
                    <a:p>
                      <a:r>
                        <a:rPr lang="tr-TR" dirty="0" err="1" smtClean="0"/>
                        <a:t>gestern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Morgen</a:t>
                      </a:r>
                      <a:endParaRPr lang="tr-T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        </a:t>
                      </a:r>
                      <a:r>
                        <a:rPr lang="tr-TR" dirty="0" err="1" smtClean="0"/>
                        <a:t>Ich</a:t>
                      </a:r>
                      <a:r>
                        <a:rPr lang="tr-TR" dirty="0" smtClean="0"/>
                        <a:t>    </a:t>
                      </a:r>
                      <a:r>
                        <a:rPr lang="tr-TR" dirty="0" err="1" smtClean="0"/>
                        <a:t>letztes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err="1" smtClean="0"/>
                        <a:t>Wochenende</a:t>
                      </a:r>
                      <a:endParaRPr lang="tr-T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r>
                        <a:rPr lang="tr-TR" dirty="0" err="1" smtClean="0"/>
                        <a:t>Lisa</a:t>
                      </a:r>
                      <a:endParaRPr lang="tr-TR" dirty="0" smtClean="0"/>
                    </a:p>
                    <a:p>
                      <a:r>
                        <a:rPr lang="tr-TR" dirty="0" err="1" smtClean="0"/>
                        <a:t>nach</a:t>
                      </a:r>
                      <a:r>
                        <a:rPr lang="tr-TR" dirty="0" smtClean="0"/>
                        <a:t> der </a:t>
                      </a:r>
                      <a:r>
                        <a:rPr lang="tr-TR" dirty="0" err="1" smtClean="0"/>
                        <a:t>Arbeit</a:t>
                      </a:r>
                      <a:endParaRPr lang="tr-TR" dirty="0" smtClean="0"/>
                    </a:p>
                  </a:txBody>
                  <a:tcPr>
                    <a:noFill/>
                  </a:tcPr>
                </a:tc>
              </a:tr>
              <a:tr h="1725091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</a:rPr>
                        <a:t>             </a:t>
                      </a:r>
                      <a:r>
                        <a:rPr lang="tr-TR" b="1" dirty="0" err="1" smtClean="0">
                          <a:solidFill>
                            <a:schemeClr val="tx1"/>
                          </a:solidFill>
                        </a:rPr>
                        <a:t>du</a:t>
                      </a:r>
                      <a:endParaRPr lang="tr-TR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tr-TR" b="1" dirty="0" err="1" smtClean="0">
                          <a:solidFill>
                            <a:schemeClr val="tx1"/>
                          </a:solidFill>
                        </a:rPr>
                        <a:t>am</a:t>
                      </a:r>
                      <a:r>
                        <a:rPr lang="tr-TR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b="1" dirty="0" err="1" smtClean="0">
                          <a:solidFill>
                            <a:schemeClr val="tx1"/>
                          </a:solidFill>
                        </a:rPr>
                        <a:t>Sonntagabend</a:t>
                      </a:r>
                      <a:endParaRPr lang="tr-T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r>
                        <a:rPr lang="tr-TR" b="1" dirty="0" err="1" smtClean="0">
                          <a:solidFill>
                            <a:schemeClr val="tx1"/>
                          </a:solidFill>
                        </a:rPr>
                        <a:t>Monika</a:t>
                      </a:r>
                      <a:endParaRPr lang="tr-TR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tr-TR" b="1" dirty="0" err="1" smtClean="0">
                          <a:solidFill>
                            <a:schemeClr val="tx1"/>
                          </a:solidFill>
                        </a:rPr>
                        <a:t>vorgestern</a:t>
                      </a:r>
                      <a:endParaRPr lang="tr-T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endParaRPr lang="tr-TR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</a:rPr>
                        <a:t>           </a:t>
                      </a:r>
                      <a:r>
                        <a:rPr lang="tr-TR" b="1" dirty="0" err="1" smtClean="0">
                          <a:solidFill>
                            <a:schemeClr val="tx1"/>
                          </a:solidFill>
                        </a:rPr>
                        <a:t>Volker</a:t>
                      </a:r>
                      <a:endParaRPr lang="tr-TR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tr-TR" b="1" dirty="0" err="1" smtClean="0">
                          <a:solidFill>
                            <a:schemeClr val="tx1"/>
                          </a:solidFill>
                        </a:rPr>
                        <a:t>vor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</a:rPr>
                        <a:t> dem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</a:rPr>
                        <a:t>Frühstück</a:t>
                      </a:r>
                      <a:endParaRPr lang="tr-T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r>
                        <a:rPr lang="tr-TR" b="1" smtClean="0">
                          <a:solidFill>
                            <a:schemeClr val="tx1"/>
                          </a:solidFill>
                        </a:rPr>
                        <a:t>       Martin</a:t>
                      </a:r>
                      <a:endParaRPr lang="tr-TR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tr-TR" b="1" dirty="0" err="1" smtClean="0">
                          <a:solidFill>
                            <a:schemeClr val="tx1"/>
                          </a:solidFill>
                        </a:rPr>
                        <a:t>gestern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</a:rPr>
                        <a:t>Morgen</a:t>
                      </a:r>
                      <a:endParaRPr lang="tr-TR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26" name="25 Dikdörtgen"/>
          <p:cNvSpPr/>
          <p:nvPr/>
        </p:nvSpPr>
        <p:spPr>
          <a:xfrm>
            <a:off x="1714480" y="0"/>
            <a:ext cx="5429288" cy="6429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err="1" smtClean="0"/>
              <a:t>Was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haben</a:t>
            </a:r>
            <a:r>
              <a:rPr lang="tr-TR" sz="2800" b="1" dirty="0" smtClean="0"/>
              <a:t>/</a:t>
            </a:r>
            <a:r>
              <a:rPr lang="tr-TR" sz="2800" b="1" dirty="0" err="1" smtClean="0"/>
              <a:t>hast</a:t>
            </a:r>
            <a:r>
              <a:rPr lang="tr-TR" sz="2800" b="1" dirty="0" smtClean="0"/>
              <a:t>… </a:t>
            </a:r>
            <a:r>
              <a:rPr lang="tr-TR" sz="2800" b="1" dirty="0" err="1" smtClean="0"/>
              <a:t>gemacht</a:t>
            </a:r>
            <a:r>
              <a:rPr lang="tr-TR" sz="2800" b="1" dirty="0" smtClean="0"/>
              <a:t>?</a:t>
            </a:r>
            <a:endParaRPr lang="tr-TR" sz="2800" b="1" dirty="0"/>
          </a:p>
        </p:txBody>
      </p:sp>
      <p:pic>
        <p:nvPicPr>
          <p:cNvPr id="16397" name="Picture 13" descr="C:\Users\HP\AppData\Local\Microsoft\Windows\Temporary Internet Files\Content.IE5\6L0HJOYZ\MP90043871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214422"/>
            <a:ext cx="1000132" cy="1000132"/>
          </a:xfrm>
          <a:prstGeom prst="rect">
            <a:avLst/>
          </a:prstGeom>
          <a:noFill/>
        </p:spPr>
      </p:pic>
      <p:pic>
        <p:nvPicPr>
          <p:cNvPr id="16398" name="Picture 14" descr="C:\Users\HP\AppData\Local\Microsoft\Windows\Temporary Internet Files\Content.IE5\Q52NB6ET\MC90043004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1428736"/>
            <a:ext cx="1076326" cy="849346"/>
          </a:xfrm>
          <a:prstGeom prst="rect">
            <a:avLst/>
          </a:prstGeom>
          <a:noFill/>
        </p:spPr>
      </p:pic>
      <p:pic>
        <p:nvPicPr>
          <p:cNvPr id="16399" name="Picture 15" descr="C:\Users\HP\AppData\Local\Microsoft\Windows\Temporary Internet Files\Content.IE5\6L0HJOYZ\MC90041364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770040">
            <a:off x="5106965" y="1182247"/>
            <a:ext cx="1049384" cy="1016828"/>
          </a:xfrm>
          <a:prstGeom prst="rect">
            <a:avLst/>
          </a:prstGeom>
          <a:noFill/>
        </p:spPr>
      </p:pic>
      <p:pic>
        <p:nvPicPr>
          <p:cNvPr id="16401" name="Picture 17" descr="C:\Users\HP\AppData\Local\Microsoft\Windows\Temporary Internet Files\Content.IE5\638V6E2R\MC900440522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16" y="1214422"/>
            <a:ext cx="1271590" cy="898502"/>
          </a:xfrm>
          <a:prstGeom prst="rect">
            <a:avLst/>
          </a:prstGeom>
          <a:noFill/>
        </p:spPr>
      </p:pic>
      <p:pic>
        <p:nvPicPr>
          <p:cNvPr id="16402" name="Picture 18" descr="C:\Users\HP\AppData\Local\Microsoft\Windows\Temporary Internet Files\Content.IE5\JKL6QDCA\MP900431683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86116" y="3286124"/>
            <a:ext cx="928694" cy="928694"/>
          </a:xfrm>
          <a:prstGeom prst="rect">
            <a:avLst/>
          </a:prstGeom>
          <a:noFill/>
        </p:spPr>
      </p:pic>
      <p:pic>
        <p:nvPicPr>
          <p:cNvPr id="16403" name="Picture 19" descr="C:\Users\HP\AppData\Local\Microsoft\Windows\Temporary Internet Files\Content.IE5\9TL2REEB\MP900422544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85852" y="3286124"/>
            <a:ext cx="1284880" cy="857256"/>
          </a:xfrm>
          <a:prstGeom prst="rect">
            <a:avLst/>
          </a:prstGeom>
          <a:noFill/>
        </p:spPr>
      </p:pic>
      <p:pic>
        <p:nvPicPr>
          <p:cNvPr id="16405" name="Picture 21" descr="C:\Users\HP\AppData\Local\Microsoft\Windows\Temporary Internet Files\Content.IE5\775WO235\MC900350061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86380" y="3214686"/>
            <a:ext cx="908266" cy="967731"/>
          </a:xfrm>
          <a:prstGeom prst="rect">
            <a:avLst/>
          </a:prstGeom>
          <a:noFill/>
        </p:spPr>
      </p:pic>
      <p:pic>
        <p:nvPicPr>
          <p:cNvPr id="16406" name="Picture 22" descr="C:\Users\HP\Desktop\AK_13028596_kl_1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58016" y="3143248"/>
            <a:ext cx="1567751" cy="10953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00034" y="0"/>
            <a:ext cx="7851648" cy="785818"/>
          </a:xfrm>
        </p:spPr>
        <p:txBody>
          <a:bodyPr>
            <a:normAutofit/>
          </a:bodyPr>
          <a:lstStyle/>
          <a:p>
            <a:pPr algn="ctr"/>
            <a:r>
              <a:rPr lang="tr-TR" sz="2600" dirty="0" err="1" smtClean="0"/>
              <a:t>Lisas</a:t>
            </a:r>
            <a:r>
              <a:rPr lang="tr-TR" sz="2600" dirty="0" smtClean="0"/>
              <a:t> </a:t>
            </a:r>
            <a:r>
              <a:rPr lang="tr-TR" sz="2600" dirty="0" err="1" smtClean="0"/>
              <a:t>Tag</a:t>
            </a:r>
            <a:endParaRPr lang="tr-TR" sz="26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33400" y="1857364"/>
            <a:ext cx="7854696" cy="4714908"/>
          </a:xfrm>
        </p:spPr>
        <p:txBody>
          <a:bodyPr>
            <a:normAutofit fontScale="77500" lnSpcReduction="20000"/>
          </a:bodyPr>
          <a:lstStyle/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de-DE" dirty="0" smtClean="0"/>
              <a:t>Lisa ___________um 6.30 ___________. Sie ____________</a:t>
            </a:r>
            <a:r>
              <a:rPr lang="tr-TR" dirty="0" err="1" smtClean="0"/>
              <a:t>ihre</a:t>
            </a:r>
            <a:r>
              <a:rPr lang="tr-TR" dirty="0" smtClean="0"/>
              <a:t> </a:t>
            </a:r>
            <a:r>
              <a:rPr lang="tr-TR" dirty="0" err="1" smtClean="0"/>
              <a:t>Zähne</a:t>
            </a:r>
            <a:r>
              <a:rPr lang="tr-TR" dirty="0" smtClean="0"/>
              <a:t> </a:t>
            </a:r>
            <a:r>
              <a:rPr lang="de-DE" dirty="0" smtClean="0"/>
              <a:t> _________. Sie _____________ auch Zeitung beim Frühstück ____________. Dann ______________ sie um 8 Uhr </a:t>
            </a:r>
            <a:r>
              <a:rPr lang="tr-TR" dirty="0" smtClean="0"/>
              <a:t>in </a:t>
            </a:r>
            <a:r>
              <a:rPr lang="tr-TR" dirty="0" err="1" smtClean="0"/>
              <a:t>die</a:t>
            </a:r>
            <a:r>
              <a:rPr lang="tr-TR" dirty="0" smtClean="0"/>
              <a:t> </a:t>
            </a:r>
            <a:r>
              <a:rPr lang="tr-TR" dirty="0" err="1" smtClean="0"/>
              <a:t>Schule</a:t>
            </a:r>
            <a:r>
              <a:rPr lang="tr-TR" dirty="0" smtClean="0"/>
              <a:t> </a:t>
            </a:r>
            <a:r>
              <a:rPr lang="de-DE" dirty="0" smtClean="0"/>
              <a:t>________. Danach </a:t>
            </a:r>
            <a:r>
              <a:rPr lang="tr-TR" dirty="0" smtClean="0"/>
              <a:t>__________ </a:t>
            </a:r>
            <a:r>
              <a:rPr lang="de-DE" dirty="0" smtClean="0"/>
              <a:t>  sie mit ihren Freunden in die Mensa </a:t>
            </a:r>
            <a:r>
              <a:rPr lang="tr-TR" dirty="0" smtClean="0"/>
              <a:t>_________ </a:t>
            </a:r>
            <a:r>
              <a:rPr lang="de-DE" dirty="0" smtClean="0"/>
              <a:t>und ____________ zu Mittag</a:t>
            </a:r>
            <a:r>
              <a:rPr lang="tr-TR" dirty="0" smtClean="0"/>
              <a:t> _________</a:t>
            </a:r>
            <a:r>
              <a:rPr lang="de-DE" dirty="0" smtClean="0"/>
              <a:t>. Später _____________ sie in die Bibliothek</a:t>
            </a:r>
            <a:r>
              <a:rPr lang="tr-TR" dirty="0" smtClean="0"/>
              <a:t> __________</a:t>
            </a:r>
            <a:r>
              <a:rPr lang="de-DE" dirty="0" smtClean="0"/>
              <a:t>. Lisa trinkt gern einen Kaffee am Nachmittag. Sie ____________ um 16.00 eine Kaffeepause </a:t>
            </a:r>
            <a:r>
              <a:rPr lang="tr-TR" dirty="0" smtClean="0"/>
              <a:t>__________ </a:t>
            </a:r>
            <a:r>
              <a:rPr lang="de-DE" dirty="0" smtClean="0"/>
              <a:t>und </a:t>
            </a:r>
            <a:r>
              <a:rPr lang="tr-TR" dirty="0" smtClean="0"/>
              <a:t>_________</a:t>
            </a:r>
            <a:r>
              <a:rPr lang="de-DE" dirty="0" smtClean="0"/>
              <a:t> mit ihren Kollegen</a:t>
            </a:r>
            <a:r>
              <a:rPr lang="tr-TR" dirty="0" smtClean="0"/>
              <a:t>_________</a:t>
            </a:r>
            <a:r>
              <a:rPr lang="de-DE" dirty="0" smtClean="0"/>
              <a:t>. Um 18.00 _________sie </a:t>
            </a:r>
            <a:r>
              <a:rPr lang="tr-TR" dirty="0" err="1" smtClean="0"/>
              <a:t>für</a:t>
            </a:r>
            <a:r>
              <a:rPr lang="tr-TR" dirty="0" smtClean="0"/>
              <a:t> </a:t>
            </a:r>
            <a:r>
              <a:rPr lang="tr-TR" dirty="0" err="1" smtClean="0"/>
              <a:t>die</a:t>
            </a:r>
            <a:r>
              <a:rPr lang="tr-TR" dirty="0" smtClean="0"/>
              <a:t> </a:t>
            </a:r>
            <a:r>
              <a:rPr lang="tr-TR" dirty="0" err="1" smtClean="0"/>
              <a:t>Prüfung</a:t>
            </a:r>
            <a:r>
              <a:rPr lang="tr-TR" dirty="0" smtClean="0"/>
              <a:t>. </a:t>
            </a:r>
            <a:r>
              <a:rPr lang="tr-TR" dirty="0" err="1" smtClean="0"/>
              <a:t>Danach</a:t>
            </a:r>
            <a:r>
              <a:rPr lang="tr-TR" dirty="0" smtClean="0"/>
              <a:t> </a:t>
            </a:r>
            <a:r>
              <a:rPr lang="de-DE" dirty="0" smtClean="0"/>
              <a:t>____________ in den Supermarkt___________.</a:t>
            </a:r>
            <a:r>
              <a:rPr lang="tr-TR" dirty="0" smtClean="0"/>
              <a:t> </a:t>
            </a:r>
            <a:r>
              <a:rPr lang="tr-TR" dirty="0" err="1" smtClean="0"/>
              <a:t>Dann</a:t>
            </a:r>
            <a:r>
              <a:rPr lang="tr-TR" dirty="0" smtClean="0"/>
              <a:t> _________ </a:t>
            </a:r>
            <a:r>
              <a:rPr lang="tr-TR" dirty="0" err="1" smtClean="0"/>
              <a:t>nach</a:t>
            </a:r>
            <a:r>
              <a:rPr lang="tr-TR" dirty="0" smtClean="0"/>
              <a:t> </a:t>
            </a:r>
            <a:r>
              <a:rPr lang="tr-TR" dirty="0" err="1" smtClean="0"/>
              <a:t>Hause</a:t>
            </a:r>
            <a:r>
              <a:rPr lang="tr-TR" dirty="0" smtClean="0"/>
              <a:t> _________. </a:t>
            </a:r>
            <a:r>
              <a:rPr lang="de-DE" dirty="0" smtClean="0"/>
              <a:t>Sie ___________ </a:t>
            </a:r>
            <a:r>
              <a:rPr lang="tr-TR" dirty="0" smtClean="0"/>
              <a:t>E-</a:t>
            </a:r>
            <a:r>
              <a:rPr lang="de-DE" dirty="0" smtClean="0"/>
              <a:t>Mails</a:t>
            </a:r>
            <a:r>
              <a:rPr lang="tr-TR" dirty="0" smtClean="0"/>
              <a:t> ____________</a:t>
            </a:r>
            <a:r>
              <a:rPr lang="de-DE" dirty="0" smtClean="0"/>
              <a:t>. </a:t>
            </a:r>
            <a:r>
              <a:rPr lang="tr-TR" dirty="0" err="1" smtClean="0"/>
              <a:t>Gestern</a:t>
            </a:r>
            <a:r>
              <a:rPr lang="tr-TR" dirty="0" smtClean="0"/>
              <a:t> ______________ </a:t>
            </a:r>
            <a:r>
              <a:rPr lang="de-DE" dirty="0" smtClean="0"/>
              <a:t>sie ins Fitness Center </a:t>
            </a:r>
            <a:r>
              <a:rPr lang="tr-TR" dirty="0" smtClean="0"/>
              <a:t>_________ </a:t>
            </a:r>
            <a:r>
              <a:rPr lang="de-DE" dirty="0" smtClean="0"/>
              <a:t>und ___________ </a:t>
            </a:r>
            <a:r>
              <a:rPr lang="tr-TR" dirty="0" smtClean="0"/>
              <a:t> </a:t>
            </a:r>
            <a:r>
              <a:rPr lang="tr-TR" dirty="0" err="1" smtClean="0"/>
              <a:t>dort</a:t>
            </a:r>
            <a:r>
              <a:rPr lang="tr-TR" dirty="0" smtClean="0"/>
              <a:t> </a:t>
            </a:r>
            <a:r>
              <a:rPr lang="de-DE" dirty="0" smtClean="0"/>
              <a:t>Sport __________</a:t>
            </a:r>
            <a:r>
              <a:rPr lang="tr-TR" dirty="0" smtClean="0"/>
              <a:t>. </a:t>
            </a:r>
            <a:r>
              <a:rPr lang="de-DE" dirty="0" smtClean="0"/>
              <a:t> </a:t>
            </a:r>
            <a:endParaRPr lang="tr-TR" dirty="0" smtClean="0"/>
          </a:p>
          <a:p>
            <a:pPr algn="just"/>
            <a:r>
              <a:rPr lang="de-DE" dirty="0" smtClean="0"/>
              <a:t>Sie </a:t>
            </a:r>
            <a:r>
              <a:rPr lang="tr-TR" dirty="0" smtClean="0"/>
              <a:t>_______</a:t>
            </a:r>
            <a:r>
              <a:rPr lang="de-DE" dirty="0" smtClean="0"/>
              <a:t>um 20.00</a:t>
            </a:r>
            <a:r>
              <a:rPr lang="tr-TR" dirty="0" smtClean="0"/>
              <a:t> </a:t>
            </a:r>
            <a:r>
              <a:rPr lang="tr-TR" dirty="0" err="1" smtClean="0"/>
              <a:t>Uhr</a:t>
            </a:r>
            <a:r>
              <a:rPr lang="tr-TR" dirty="0" smtClean="0"/>
              <a:t> </a:t>
            </a:r>
            <a:r>
              <a:rPr lang="tr-TR" dirty="0" err="1" smtClean="0"/>
              <a:t>etwas</a:t>
            </a:r>
            <a:r>
              <a:rPr lang="tr-TR" dirty="0" smtClean="0"/>
              <a:t> </a:t>
            </a:r>
            <a:r>
              <a:rPr lang="de-DE" dirty="0" smtClean="0"/>
              <a:t>zu Abend</a:t>
            </a:r>
            <a:r>
              <a:rPr lang="tr-TR" dirty="0" smtClean="0"/>
              <a:t>__________. </a:t>
            </a:r>
          </a:p>
          <a:p>
            <a:pPr algn="just"/>
            <a:r>
              <a:rPr lang="de-DE" dirty="0" smtClean="0"/>
              <a:t>Nach zwei Stunden </a:t>
            </a:r>
            <a:r>
              <a:rPr lang="tr-TR" dirty="0" smtClean="0"/>
              <a:t>_______________ im </a:t>
            </a:r>
            <a:r>
              <a:rPr lang="tr-TR" dirty="0" err="1" smtClean="0"/>
              <a:t>Bett</a:t>
            </a:r>
            <a:r>
              <a:rPr lang="tr-TR" dirty="0" smtClean="0"/>
              <a:t> </a:t>
            </a:r>
            <a:r>
              <a:rPr lang="tr-TR" dirty="0" err="1" smtClean="0"/>
              <a:t>ein</a:t>
            </a:r>
            <a:r>
              <a:rPr lang="tr-TR" dirty="0" smtClean="0"/>
              <a:t> </a:t>
            </a:r>
            <a:r>
              <a:rPr lang="tr-TR" dirty="0" err="1" smtClean="0"/>
              <a:t>Buch</a:t>
            </a:r>
            <a:r>
              <a:rPr lang="tr-TR" dirty="0" smtClean="0"/>
              <a:t> ___________.</a:t>
            </a:r>
            <a:r>
              <a:rPr lang="de-DE" dirty="0" smtClean="0"/>
              <a:t> </a:t>
            </a:r>
            <a:r>
              <a:rPr lang="tr-TR" dirty="0" smtClean="0"/>
              <a:t> D</a:t>
            </a:r>
            <a:r>
              <a:rPr lang="de-DE" dirty="0" smtClean="0"/>
              <a:t>a sie sehr müde </a:t>
            </a:r>
            <a:r>
              <a:rPr lang="tr-TR" dirty="0" err="1" smtClean="0"/>
              <a:t>war</a:t>
            </a:r>
            <a:r>
              <a:rPr lang="tr-TR" dirty="0" smtClean="0"/>
              <a:t>, _____________ </a:t>
            </a:r>
            <a:r>
              <a:rPr lang="tr-TR" dirty="0" err="1" smtClean="0"/>
              <a:t>sofort</a:t>
            </a:r>
            <a:r>
              <a:rPr lang="tr-TR" dirty="0" smtClean="0"/>
              <a:t> _________________</a:t>
            </a:r>
            <a:r>
              <a:rPr lang="de-DE" dirty="0" smtClean="0"/>
              <a:t>. </a:t>
            </a:r>
            <a:endParaRPr lang="tr-TR" dirty="0" smtClean="0"/>
          </a:p>
          <a:p>
            <a:pPr algn="just"/>
            <a:endParaRPr lang="tr-TR" dirty="0"/>
          </a:p>
        </p:txBody>
      </p:sp>
      <p:sp>
        <p:nvSpPr>
          <p:cNvPr id="1026" name="Cloud 5"/>
          <p:cNvSpPr>
            <a:spLocks/>
          </p:cNvSpPr>
          <p:nvPr/>
        </p:nvSpPr>
        <p:spPr bwMode="auto">
          <a:xfrm>
            <a:off x="1000100" y="928670"/>
            <a:ext cx="7072362" cy="1428760"/>
          </a:xfrm>
          <a:custGeom>
            <a:avLst/>
            <a:gdLst>
              <a:gd name="T0" fmla="*/ 618775 w 43200"/>
              <a:gd name="T1" fmla="*/ 1679554 h 43200"/>
              <a:gd name="T2" fmla="*/ 284798 w 43200"/>
              <a:gd name="T3" fmla="*/ 1628418 h 43200"/>
              <a:gd name="T4" fmla="*/ 913462 w 43200"/>
              <a:gd name="T5" fmla="*/ 2239171 h 43200"/>
              <a:gd name="T6" fmla="*/ 767371 w 43200"/>
              <a:gd name="T7" fmla="*/ 2263616 h 43200"/>
              <a:gd name="T8" fmla="*/ 2172636 w 43200"/>
              <a:gd name="T9" fmla="*/ 2508071 h 43200"/>
              <a:gd name="T10" fmla="*/ 2084559 w 43200"/>
              <a:gd name="T11" fmla="*/ 2396430 h 43200"/>
              <a:gd name="T12" fmla="*/ 3800860 w 43200"/>
              <a:gd name="T13" fmla="*/ 2229675 h 43200"/>
              <a:gd name="T14" fmla="*/ 3765656 w 43200"/>
              <a:gd name="T15" fmla="*/ 2352159 h 43200"/>
              <a:gd name="T16" fmla="*/ 4499932 w 43200"/>
              <a:gd name="T17" fmla="*/ 1472762 h 43200"/>
              <a:gd name="T18" fmla="*/ 4928579 w 43200"/>
              <a:gd name="T19" fmla="*/ 1930618 h 43200"/>
              <a:gd name="T20" fmla="*/ 5511095 w 43200"/>
              <a:gd name="T21" fmla="*/ 985135 h 43200"/>
              <a:gd name="T22" fmla="*/ 5320176 w 43200"/>
              <a:gd name="T23" fmla="*/ 1156831 h 43200"/>
              <a:gd name="T24" fmla="*/ 5053046 w 43200"/>
              <a:gd name="T25" fmla="*/ 348140 h 43200"/>
              <a:gd name="T26" fmla="*/ 5063067 w 43200"/>
              <a:gd name="T27" fmla="*/ 429240 h 43200"/>
              <a:gd name="T28" fmla="*/ 3833954 w 43200"/>
              <a:gd name="T29" fmla="*/ 253566 h 43200"/>
              <a:gd name="T30" fmla="*/ 3931788 w 43200"/>
              <a:gd name="T31" fmla="*/ 150138 h 43200"/>
              <a:gd name="T32" fmla="*/ 2919306 w 43200"/>
              <a:gd name="T33" fmla="*/ 302842 h 43200"/>
              <a:gd name="T34" fmla="*/ 2966641 w 43200"/>
              <a:gd name="T35" fmla="*/ 213658 h 43200"/>
              <a:gd name="T36" fmla="*/ 1845910 w 43200"/>
              <a:gd name="T37" fmla="*/ 333126 h 43200"/>
              <a:gd name="T38" fmla="*/ 2017316 w 43200"/>
              <a:gd name="T39" fmla="*/ 419616 h 43200"/>
              <a:gd name="T40" fmla="*/ 544148 w 43200"/>
              <a:gd name="T41" fmla="*/ 1013045 h 43200"/>
              <a:gd name="T42" fmla="*/ 514218 w 43200"/>
              <a:gd name="T43" fmla="*/ 922000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solidFill>
            <a:srgbClr val="EEECE1"/>
          </a:solidFill>
          <a:ln w="25400">
            <a:solidFill>
              <a:srgbClr val="243F6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tr-TR" sz="14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	</a:t>
            </a:r>
            <a:r>
              <a:rPr kumimoji="0" lang="en-IN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einschlafen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 	lesenx2	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gehen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x5	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aufstehen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		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putzen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	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kochen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	essen	machenx2	     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reden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            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lernen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	            	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schreiben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		</a:t>
            </a:r>
            <a:r>
              <a:rPr kumimoji="0" lang="tr-TR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kommen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				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</TotalTime>
  <Words>279</Words>
  <Application>Microsoft Office PowerPoint</Application>
  <PresentationFormat>Pokaz na ekranie (4:3)</PresentationFormat>
  <Paragraphs>122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Akış</vt:lpstr>
      <vt:lpstr>Slajd 1</vt:lpstr>
      <vt:lpstr>vor dem Frühstück                     nach dem Frühstück vor dem Wochenende               nach dem Wochenende vor der Schule   nach der Schule  </vt:lpstr>
      <vt:lpstr>Slajd 3</vt:lpstr>
      <vt:lpstr>Slajd 4</vt:lpstr>
      <vt:lpstr>Lisas Tag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HP</dc:creator>
  <cp:lastModifiedBy>Użytkownik systemu Windows</cp:lastModifiedBy>
  <cp:revision>10</cp:revision>
  <dcterms:created xsi:type="dcterms:W3CDTF">2012-02-21T19:06:39Z</dcterms:created>
  <dcterms:modified xsi:type="dcterms:W3CDTF">2022-05-24T08:49:35Z</dcterms:modified>
</cp:coreProperties>
</file>