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93" r:id="rId4"/>
    <p:sldId id="302" r:id="rId5"/>
    <p:sldId id="294" r:id="rId6"/>
    <p:sldId id="295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41" r:id="rId18"/>
    <p:sldId id="342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440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553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209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18.04.2024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317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18.04.2024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4209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18.04.2024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384767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18.04.2024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10611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18.04.2024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7399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18.04.2024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39761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18.04.2024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30742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18.04.2024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544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4371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18.04.2024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5966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18.04.2024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27009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18.04.2024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1304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760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838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019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338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25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941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41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18.04.2024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602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/>
              <a:pPr/>
              <a:t>18.04.2024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41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ćwiczenia 3 - EFFRS1-1233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Podstawy 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Wybory do organów stanowiących jednostek samorządu terytorialnego </a:t>
            </a:r>
            <a:r>
              <a:rPr lang="pl-PL" sz="2000" dirty="0" err="1"/>
              <a:t>c.d</a:t>
            </a:r>
            <a:br>
              <a:rPr lang="pl-PL" sz="2000" dirty="0"/>
            </a:br>
            <a:r>
              <a:rPr lang="pl-PL" sz="2000" dirty="0"/>
              <a:t>sejmik województwa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Sejmik województwa </a:t>
            </a:r>
          </a:p>
          <a:p>
            <a:pPr marL="114300" indent="0" algn="just">
              <a:buNone/>
            </a:pPr>
            <a:r>
              <a:rPr lang="pl-PL" sz="1600" b="1" dirty="0"/>
              <a:t>Zasady prawa wyborczego: </a:t>
            </a:r>
          </a:p>
          <a:p>
            <a:pPr marL="114300" indent="0" algn="just">
              <a:buNone/>
            </a:pPr>
            <a:r>
              <a:rPr lang="pl-PL" sz="1600" dirty="0"/>
              <a:t>wolne, powszechne, bezpośrednie, równe, głosowanie tajne, proporcjonalne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 Organy właściwe do przeprowadzenia wyborów:</a:t>
            </a:r>
          </a:p>
          <a:p>
            <a:pPr marL="114300" indent="0">
              <a:buNone/>
            </a:pPr>
            <a:r>
              <a:rPr lang="pl-PL" sz="1600" dirty="0"/>
              <a:t>Wojewódzka komisja wyborcza</a:t>
            </a:r>
          </a:p>
          <a:p>
            <a:pPr marL="114300" indent="0">
              <a:buNone/>
            </a:pPr>
            <a:r>
              <a:rPr lang="pl-PL" sz="1600" dirty="0"/>
              <a:t>Powiatowe komisje wyborcze</a:t>
            </a:r>
          </a:p>
          <a:p>
            <a:pPr marL="114300" indent="0">
              <a:buNone/>
            </a:pPr>
            <a:r>
              <a:rPr lang="pl-PL" sz="1600" dirty="0"/>
              <a:t>Obwodowe komisje wyborcze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Możliwość zgłaszania kandydatów na radnych: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partii politycznej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Koalicyjny komitet wyborczy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organizacji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Komitet wyborczy wyborców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74545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Wybory do organów stanowiących jednostek samorządu terytorialnego </a:t>
            </a:r>
            <a:r>
              <a:rPr lang="pl-PL" sz="2000" dirty="0" err="1"/>
              <a:t>c.d</a:t>
            </a:r>
            <a:br>
              <a:rPr lang="pl-PL" sz="2000" dirty="0"/>
            </a:br>
            <a:r>
              <a:rPr lang="pl-PL" sz="2000" dirty="0"/>
              <a:t>sejmik województwa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56891" y="1752600"/>
            <a:ext cx="10363200" cy="4844752"/>
          </a:xfrm>
        </p:spPr>
        <p:txBody>
          <a:bodyPr>
            <a:normAutofit fontScale="92500" lnSpcReduction="10000"/>
          </a:bodyPr>
          <a:lstStyle/>
          <a:p>
            <a:pPr marL="114300" indent="0" algn="just">
              <a:buNone/>
            </a:pPr>
            <a:r>
              <a:rPr lang="pl-PL" sz="1600" b="1" dirty="0"/>
              <a:t>Czynne prawo wyborcze </a:t>
            </a:r>
          </a:p>
          <a:p>
            <a:pPr marL="114300" indent="0" algn="just">
              <a:buNone/>
            </a:pPr>
            <a:r>
              <a:rPr lang="pl-PL" sz="1600" dirty="0"/>
              <a:t>obywatele RP, którzy najpóźniej w dniu głosowania ukończyli 18 r.ż., nieubezwłasnowolnieni, niepozbawieni praw publicznych, zamieszkujący stale na obszarze tego województwa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Bierne prawo wyborcze </a:t>
            </a:r>
          </a:p>
          <a:p>
            <a:pPr marL="114300" indent="0" algn="just">
              <a:buNone/>
            </a:pPr>
            <a:r>
              <a:rPr lang="pl-PL" sz="1600" dirty="0"/>
              <a:t>osoby posiadające czynne prawo wyborcze, nieskazane prawomocnie na karę pozbawienia wolności za przestępstwo umyślne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Próg wyborczy </a:t>
            </a:r>
          </a:p>
          <a:p>
            <a:pPr marL="114300" indent="0" algn="just">
              <a:buNone/>
            </a:pPr>
            <a:r>
              <a:rPr lang="pl-PL" sz="1600" dirty="0"/>
              <a:t>5% ważnie oddanych głosów w skali województwa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Rozdzielenie mandatów – </a:t>
            </a:r>
            <a:r>
              <a:rPr lang="pl-PL" sz="1600" dirty="0"/>
              <a:t>metoda </a:t>
            </a:r>
            <a:r>
              <a:rPr lang="pl-PL" sz="1600" dirty="0" err="1"/>
              <a:t>d’Hondt’a</a:t>
            </a: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Ważność wyborów do organów stanowiących samorządu terytorialnego: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protest wyborczy </a:t>
            </a:r>
          </a:p>
          <a:p>
            <a:pPr marL="114300" indent="0">
              <a:buNone/>
            </a:pPr>
            <a:r>
              <a:rPr lang="pl-PL" sz="1600" b="1" dirty="0"/>
              <a:t> </a:t>
            </a:r>
            <a:r>
              <a:rPr lang="pl-PL" sz="1600" dirty="0"/>
              <a:t>w terminie 14 dni od ogłoszenia wyników wyborów przez komisarza wyborczego; zarzut – popełnienie przestępstwa lub naruszenie prawa na etapie głosowania, liczenia głosów, ustalenia wyników</a:t>
            </a:r>
            <a:endParaRPr lang="pl-PL" sz="1600" b="1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wnoszony do właściwego Sądu Okręgowego </a:t>
            </a:r>
            <a:r>
              <a:rPr lang="pl-PL" sz="1600" dirty="0"/>
              <a:t>za pośrednictwem właściwego Sądu Rejonowego 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rozpoznanie protestu – </a:t>
            </a:r>
            <a:r>
              <a:rPr lang="pl-PL" sz="1600" dirty="0"/>
              <a:t>Sąd Okręgowy w ciągu 30 dni po upływie terminu do wniesienia protestów</a:t>
            </a: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91131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Wybory wójta, burmistrza i prezydenta miasta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Zasady prawa wyborczego: </a:t>
            </a:r>
          </a:p>
          <a:p>
            <a:pPr marL="114300" indent="0" algn="just">
              <a:buNone/>
            </a:pPr>
            <a:r>
              <a:rPr lang="pl-PL" sz="1600" dirty="0"/>
              <a:t>wolne, powszechne, bezpośrednie, równe, głosowanie tajne, większościowe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 Organy właściwe do przeprowadzenia wyborów:</a:t>
            </a:r>
          </a:p>
          <a:p>
            <a:pPr marL="114300" indent="0">
              <a:buNone/>
            </a:pPr>
            <a:r>
              <a:rPr lang="pl-PL" sz="1600" dirty="0"/>
              <a:t>Gminna komisja wyborcza</a:t>
            </a:r>
          </a:p>
          <a:p>
            <a:pPr marL="114300" indent="0">
              <a:buNone/>
            </a:pPr>
            <a:r>
              <a:rPr lang="pl-PL" sz="1600" dirty="0"/>
              <a:t>Obwodowe komisje wyborcze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Możliwość zgłaszania kandydatów na wójta, burmistrza i prezydenta miasta: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partii politycznej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Koalicyjny komitet wyborczy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organizacji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Komitet wyborczy wyborców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85992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19536" y="332657"/>
            <a:ext cx="8260672" cy="1039427"/>
          </a:xfrm>
        </p:spPr>
        <p:txBody>
          <a:bodyPr>
            <a:normAutofit/>
          </a:bodyPr>
          <a:lstStyle/>
          <a:p>
            <a:r>
              <a:rPr lang="pl-PL" sz="2000" dirty="0"/>
              <a:t>Wybory wójta, burmistrza i prezydenta miasta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20151" y="1752600"/>
            <a:ext cx="10305691" cy="4628728"/>
          </a:xfrm>
        </p:spPr>
        <p:txBody>
          <a:bodyPr>
            <a:normAutofit fontScale="92500" lnSpcReduction="10000"/>
          </a:bodyPr>
          <a:lstStyle/>
          <a:p>
            <a:pPr marL="114300" indent="0" algn="just">
              <a:buNone/>
            </a:pPr>
            <a:r>
              <a:rPr lang="pl-PL" sz="1600" b="1" dirty="0"/>
              <a:t>Czynne prawo wyborcze </a:t>
            </a:r>
          </a:p>
          <a:p>
            <a:pPr marL="114300" indent="0" algn="just">
              <a:buNone/>
            </a:pPr>
            <a:r>
              <a:rPr lang="pl-PL" sz="1600" dirty="0"/>
              <a:t>obywatele RP oraz obywatele Unii Europejskiej i Zjednoczonego Królestwa Wielkiej Brytanii i Irlandii Północnej niebędący obywatelami polskimi, którzy najpóźniej w dniu głosowania ukończyli 18 r.ż., nieubezwłasnowolnieni, niepozbawieni praw publicznych, zamieszkujący stale na obszarze tej gminy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Bierne prawo wyborcze </a:t>
            </a:r>
          </a:p>
          <a:p>
            <a:pPr marL="114300" indent="0" algn="just">
              <a:buNone/>
            </a:pPr>
            <a:r>
              <a:rPr lang="pl-PL" sz="1600" dirty="0"/>
              <a:t>obywatele RP posiadający czynne prawo wyborcze, którzy najpóźniej w dniu głosowania ukończyli 25 r.ż., z tym że kandydaci nie muszą stale zamieszkiwać na obszarze gminy, z której kandydują, nieskazani prawomocnie za przestępstwo umyśle ścigane z oskarżenia publicznego</a:t>
            </a:r>
          </a:p>
          <a:p>
            <a:pPr marL="114300" indent="0" algn="just">
              <a:buNone/>
            </a:pPr>
            <a:r>
              <a:rPr lang="pl-PL" sz="1600" dirty="0"/>
              <a:t>* Nie ma prawa wybieralności osoba, która uprzednio została dwukrotnie wybrana na wójta w danej gminie (przepis obowiązuje od wyborów, które odbyły się w 2018 r.)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Rozdzielenie urzędu – </a:t>
            </a:r>
            <a:r>
              <a:rPr lang="pl-PL" sz="1600" dirty="0"/>
              <a:t>system większości bezwzględnej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Ważność wyborów wójta, burmistrza i prezydenta miasta: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protest wyborczy </a:t>
            </a:r>
          </a:p>
          <a:p>
            <a:pPr marL="114300" indent="0" algn="just">
              <a:buNone/>
            </a:pPr>
            <a:r>
              <a:rPr lang="pl-PL" sz="1600" dirty="0"/>
              <a:t>w terminie 14 dni od ogłoszenia wyników wyborów przez komisarza wyborczego; zarzut – popełnienie przestępstwa lub naruszenie prawa na etapie głosowania, liczenia głosów, ustalenia wyników</a:t>
            </a:r>
            <a:endParaRPr lang="pl-PL" sz="1600" b="1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wnoszony do właściwego Sądu Okręgowego </a:t>
            </a:r>
            <a:r>
              <a:rPr lang="pl-PL" sz="1600" dirty="0"/>
              <a:t>za pośrednictwem właściwego Sądu Rejonowego 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rozpoznanie protestu – </a:t>
            </a:r>
            <a:r>
              <a:rPr lang="pl-PL" sz="1600" dirty="0"/>
              <a:t>Sąd Okręgowy w ciągu 30 dni po upływie terminu do wniesienia protestów</a:t>
            </a: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45388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736BDE-C8C1-4D5C-BC69-AFEE025EC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Zasady funkcjonowania parlamentu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23C813-0122-45F8-A52F-5EB0A248D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l-PL" sz="1600" b="1" dirty="0"/>
              <a:t>zasada permanencji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zasada sesyjności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zasada dyskontynuacji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Wyjątki od zasady dyskontynuacji: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obywatelski projekt ustawy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rozpatrzenie sprawozdania komisji śledczej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rozpatrywanie spraw związanych z pracami Unii Europejskiej przedłożonych przez Radę Ministrów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rozparzenie petycji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rozpatrzenie wniosku w sprawie pociągnięcia do odpowiedzialności przed Trybunałem Stanu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rozpatrzenie wniosku w sprawie wyrażenia zgody na pociągnięcie do odpowiedzialności za czyn wchodzący w zakres wykonywania mandatu naruszający dobra osób trzecich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38433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7622E9-DE2F-421E-B63C-163758B00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Status parlamentarzysty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226A36-7B5F-4B56-8F5F-CB7D80228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mandat wolny</a:t>
            </a:r>
          </a:p>
          <a:p>
            <a:pPr marL="114300" indent="0">
              <a:buNone/>
            </a:pPr>
            <a:r>
              <a:rPr lang="pl-PL" sz="1600" b="1" dirty="0"/>
              <a:t>mandat związany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zasada niepołączalności mandatu</a:t>
            </a: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48082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4CC3DB-6C07-4983-B23B-412D73210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Status parlamentarzysty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AF6C0F-D293-4E7C-A467-4A6E9A545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91973"/>
          </a:xfrm>
        </p:spPr>
        <p:txBody>
          <a:bodyPr>
            <a:normAutofit fontScale="85000" lnSpcReduction="20000"/>
          </a:bodyPr>
          <a:lstStyle/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Mandat poselski/senatorski można łączyć z urzędem/stanowiskiem – proszę wybrać właściwe: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Rzecznika Praw Obywatelskich,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Sekretarza stanu,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Prezydenta RP,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Radnego rady powiatu,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Rzecznika Praw Dziecka,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Prezesa Najwyższej Izby Kontroli,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Członka Zarządu Narodowego Banku Polskiego,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Ministra,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Sędziego,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Członka Krajowej Rady Radiofonii i Telewizji,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Radnego sejmiku województwa,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Wójta, burmistrza, prezydenta miasta,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Prezesa Urzędu Ochrony Danych Osobowych,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Prezesa Rady Ministrów,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Prezesa Narodowego Banku Polskiego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pl-P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Prokuratora 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pl-PL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Członka Rady </a:t>
            </a:r>
            <a:r>
              <a:rPr lang="pl-PL" sz="1800">
                <a:latin typeface="Calibri" panose="020F0502020204030204" pitchFamily="34" charset="0"/>
                <a:cs typeface="Times New Roman" panose="02020603050405020304" pitchFamily="18" charset="0"/>
              </a:rPr>
              <a:t>Polityki Pieniężnej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228312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5F7484-9DA2-4488-85F1-A318916BB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Status parlamentarzysty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87DCC0-0778-4EDD-AFC1-85934E231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41497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l-PL" sz="1600" b="1" dirty="0"/>
              <a:t>Gwarancje wolnego wykonywania mandatu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immunitet </a:t>
            </a:r>
          </a:p>
          <a:p>
            <a:pPr marL="114300" indent="0" algn="just">
              <a:buNone/>
            </a:pPr>
            <a:r>
              <a:rPr lang="pl-PL" sz="1600" b="1" dirty="0"/>
              <a:t>Immunitet formalny</a:t>
            </a:r>
          </a:p>
          <a:p>
            <a:pPr marL="114300" indent="0" algn="just">
              <a:buNone/>
            </a:pPr>
            <a:r>
              <a:rPr lang="pl-PL" sz="1600" dirty="0"/>
              <a:t>chroni od ogłoszenia wyników wyborów do końca kadencji Sejmu; chroni przed odpowiedzialnością karną (stanowi przeszkodę w prowadzeniu postępowania karnego); wyrażenie zgody na ponoszenie odpowiedzialności – izba, której parlamentarzysta jest członkiem, lub sam parlamentarzysta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Immunitet materialny</a:t>
            </a:r>
          </a:p>
          <a:p>
            <a:pPr marL="114300" indent="0" algn="just">
              <a:buNone/>
            </a:pPr>
            <a:r>
              <a:rPr lang="pl-PL" sz="1600" dirty="0"/>
              <a:t>chroni od złożenia ślubowania (od rozpoczęcia wykonywania mandatu) do śmieci; chroni przed odpowiedzialnością za czyny wchodzące w zakres wykonywania mandatu; wyłącza ponoszenie odpowiedzialności; za czyny wchodzące w zakres wykonywania mandatu – tylko odpowiedzialność regulaminowa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Immunitet formalny chroniący przed odpowiedzialnością za czyny wchodzące w zakres wykonywania mandatu naruszające dobra osób trzecich </a:t>
            </a:r>
          </a:p>
          <a:p>
            <a:pPr marL="114300" indent="0" algn="just">
              <a:buNone/>
            </a:pPr>
            <a:r>
              <a:rPr lang="pl-PL" sz="1600" dirty="0"/>
              <a:t>chroni od złożenia ślubowania (od rozpoczęcia wykonywania mandatu) do śmieci; chroni przed odpowiedzialnością za czyny wchodzące w zakres wykonywania mandatu naruszające dobra osób trzecich; zgodę na ponoszenie przez parlamentarzystę odpowiedzialności może wyrazić tylko izba, której parlamentarzysta jest członkiem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ochrona przed pozbawieniem wolności</a:t>
            </a:r>
          </a:p>
          <a:p>
            <a:pPr marL="114300" indent="0" algn="just">
              <a:buNone/>
            </a:pPr>
            <a:r>
              <a:rPr lang="pl-PL" sz="1600" dirty="0"/>
              <a:t>poseł/senator nie może zostać zatrzymany lub aresztowany bez zgody Sejmu/Senatu, za wyjątkiem ujęcia go na gorącym uczynku przestępstwa, gdy jego zatrzymanie jest niezbędne do zabezpieczenia prawidłowego toku postępowania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76044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2D7901-131E-4C24-84C8-49A43B4B6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Wybory na urząd Prezydenta RP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4D6EEBC-6B00-4B12-98E5-CB7EA8844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b="1" dirty="0"/>
              <a:t>Zasady prawa wyborczego: </a:t>
            </a:r>
          </a:p>
          <a:p>
            <a:pPr marL="114300" indent="0" algn="just">
              <a:buNone/>
            </a:pPr>
            <a:r>
              <a:rPr lang="pl-PL" sz="1600" dirty="0"/>
              <a:t>wolne, powszechne, bezpośrednie, równe, głosowanie tajne, większościowe</a:t>
            </a: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Organy właściwe do przeprowadzenia wyborów:</a:t>
            </a:r>
          </a:p>
          <a:p>
            <a:pPr marL="114300" indent="0">
              <a:buNone/>
            </a:pPr>
            <a:r>
              <a:rPr lang="pl-PL" sz="1600" dirty="0"/>
              <a:t>Państwowa Komisja Wyborcza</a:t>
            </a:r>
          </a:p>
          <a:p>
            <a:pPr marL="114300" indent="0">
              <a:buNone/>
            </a:pPr>
            <a:r>
              <a:rPr lang="pl-PL" sz="1600" dirty="0"/>
              <a:t>Okręgowa komisja wyborcza</a:t>
            </a:r>
          </a:p>
          <a:p>
            <a:pPr marL="114300" indent="0">
              <a:buNone/>
            </a:pPr>
            <a:r>
              <a:rPr lang="pl-PL" sz="1600" dirty="0"/>
              <a:t>Obwodowa komisja wyborcza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Możliwość zgłaszania kandydata na urząd Prezydenta RP: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grupa 100 tys. wyborców – </a:t>
            </a:r>
            <a:r>
              <a:rPr lang="pl-PL" sz="1600" dirty="0"/>
              <a:t>jako komitet wyborczy wyborców kandydata na Prezydenta RP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Czynne prawo wyborcze </a:t>
            </a:r>
          </a:p>
          <a:p>
            <a:pPr marL="114300" indent="0" algn="just">
              <a:buNone/>
            </a:pPr>
            <a:r>
              <a:rPr lang="pl-PL" sz="1600" dirty="0"/>
              <a:t>obywatele RP, którzy najpóźniej w dniu głosowania ukończyli 18 r.ż., nieubezwłasnowolnieni, niepozbawieni praw publicznych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Bierne prawo wyborcze </a:t>
            </a:r>
          </a:p>
          <a:p>
            <a:pPr marL="114300" indent="0" algn="just">
              <a:buNone/>
            </a:pPr>
            <a:r>
              <a:rPr lang="pl-PL" sz="1600" dirty="0"/>
              <a:t>osoby posiadające czynne prawo wyborcze, które ukończyły 35 r.ż., nieskazane na karę pozbawienia wolności za przestępstwo umyślne ścigane z oskarżenia publicznego</a:t>
            </a: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62601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B683E0-9CE4-4664-A5E7-DDEB515F3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Wybory na urząd Prezydenta RP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80448D-B712-48D0-A208-D0576ABBA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b="1" dirty="0"/>
              <a:t>Rejestracja kandydatów </a:t>
            </a:r>
          </a:p>
          <a:p>
            <a:pPr marL="114300" indent="0">
              <a:buNone/>
            </a:pPr>
            <a:r>
              <a:rPr lang="pl-PL" sz="1600" dirty="0"/>
              <a:t>Państwowa Komisja Wyborcza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Urząd Prezydenta RP uzyskuje kandydat,</a:t>
            </a:r>
          </a:p>
          <a:p>
            <a:pPr marL="114300" indent="0" algn="just">
              <a:buNone/>
            </a:pPr>
            <a:r>
              <a:rPr lang="pl-PL" sz="1600" dirty="0"/>
              <a:t> który zdobył ponad połowę ważnie oddanych głosów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Jeżeli żaden z kandydatów nie uzyska wymaganej większości głosów – przeprowadzana jest druga tura głosowania – 14 dni po pierwszej, do której przechodzą dwaj kandydaci z największą ilością głosów.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 drugiej turze urząd Prezydenta RP uzyskuje kandydat, który zdobył najwięcej głosów.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Ważność wyborów na urząd Prezydenta RP: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protest wyborczy </a:t>
            </a:r>
          </a:p>
          <a:p>
            <a:pPr marL="114300" indent="0">
              <a:buNone/>
            </a:pPr>
            <a:r>
              <a:rPr lang="pl-PL" sz="1600" dirty="0"/>
              <a:t>w terminie 14 dni od ogłoszenia wyników wyborów przez PKW; zarzut – popełnienie przestępstwa lub naruszenie prawa na etapie głosowania, liczenia głosów, ustalenia wyników</a:t>
            </a:r>
            <a:endParaRPr lang="pl-PL" sz="1600" b="1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bada Sąd Najwyższy - </a:t>
            </a:r>
            <a:r>
              <a:rPr lang="pl-PL" sz="1600" dirty="0"/>
              <a:t>Izba Kontroli Nadzwyczajnej i Spraw Publicznych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86280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C637A6-4484-4AFE-BA59-85B620BA4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Wybory do Parlamentu Europejskiego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B0039E-4502-48BC-8988-2DA5F5A59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 algn="just">
              <a:buNone/>
            </a:pPr>
            <a:r>
              <a:rPr lang="pl-PL" sz="1600" b="1" dirty="0"/>
              <a:t>Zasady prawa wyborczego: </a:t>
            </a:r>
          </a:p>
          <a:p>
            <a:pPr marL="114300" indent="0" algn="just">
              <a:buNone/>
            </a:pPr>
            <a:r>
              <a:rPr lang="pl-PL" sz="1600" dirty="0"/>
              <a:t>wolne, powszechne, bezpośrednie, równe, głosowanie tajne, proporcjonalne</a:t>
            </a: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Organy właściwe do przeprowadzenia wyborów:</a:t>
            </a:r>
          </a:p>
          <a:p>
            <a:pPr marL="114300" indent="0">
              <a:buNone/>
            </a:pPr>
            <a:r>
              <a:rPr lang="pl-PL" sz="1600" dirty="0"/>
              <a:t>Państwowa Komisja Wyborcza</a:t>
            </a:r>
          </a:p>
          <a:p>
            <a:pPr marL="114300" indent="0">
              <a:buNone/>
            </a:pPr>
            <a:r>
              <a:rPr lang="pl-PL" sz="1600" dirty="0"/>
              <a:t>Okręgowe komisje wyborcze</a:t>
            </a:r>
          </a:p>
          <a:p>
            <a:pPr marL="114300" indent="0">
              <a:buNone/>
            </a:pPr>
            <a:r>
              <a:rPr lang="pl-PL" sz="1600" dirty="0"/>
              <a:t>Rejonowe komisje wyborcze</a:t>
            </a:r>
          </a:p>
          <a:p>
            <a:pPr marL="114300" indent="0">
              <a:buNone/>
            </a:pPr>
            <a:r>
              <a:rPr lang="pl-PL" sz="1600" dirty="0"/>
              <a:t>Obwodowe komisje wyborcze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Możliwość zgłaszania kandydatów na posłów do PE: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partie polityczne </a:t>
            </a:r>
            <a:r>
              <a:rPr lang="pl-PL" sz="1600" dirty="0"/>
              <a:t> - komitet wyborczy partii politycznej, koalicyjny komitet wyborczy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wyborcy </a:t>
            </a:r>
            <a:r>
              <a:rPr lang="pl-PL" sz="1600" dirty="0"/>
              <a:t>– komitet wyborczy wyborów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Czynne prawo wyborcze </a:t>
            </a:r>
          </a:p>
          <a:p>
            <a:pPr marL="114300" indent="0" algn="just">
              <a:buNone/>
            </a:pPr>
            <a:r>
              <a:rPr lang="pl-PL" sz="1600" dirty="0"/>
              <a:t>obywatele RP, którzy najpóźniej w dniu głosowania ukończyli 18 r.ż., nieubezwłasnowolnieni, niepozbawieni praw publicznych; obywatele państw członkowskich UE zamieszkujący w RP, niepozbawieni w swoim kraju praw wyborczych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Bierne prawo wyborcze </a:t>
            </a:r>
          </a:p>
          <a:p>
            <a:pPr marL="114300" indent="0" algn="just">
              <a:buNone/>
            </a:pPr>
            <a:r>
              <a:rPr lang="pl-PL" sz="1600" dirty="0"/>
              <a:t>osoby posiadające czynne prawo wyborcze, które ukończyły 21 r.ż., nieskazane na karę pozbawienia wolności za przestępstwo umyślne ścigane z oskarżenia publicznego, zamieszkujące od co najmniej 5 lat na terytorium RP lub na terytorium innego państwa członkowskiego UE</a:t>
            </a: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49709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6C5E89-2AB3-4DC8-8D9B-84F4D227B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Wybory do parlamentu Europejskiego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89C873-D82A-4387-BE6E-B6F4213B1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 algn="just">
              <a:buNone/>
            </a:pPr>
            <a:r>
              <a:rPr lang="pl-PL" sz="1600" b="1" dirty="0"/>
              <a:t>Rejestracja listy </a:t>
            </a:r>
          </a:p>
          <a:p>
            <a:pPr marL="114300" indent="0" algn="just">
              <a:buNone/>
            </a:pPr>
            <a:r>
              <a:rPr lang="pl-PL" sz="1600" dirty="0"/>
              <a:t>w okręgowej komisji wyborczej, poparcie co najmniej 10000 wyborców z okręgu, w którym dokonuje się rejestracji listy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Próg wyborczy </a:t>
            </a:r>
          </a:p>
          <a:p>
            <a:pPr marL="114300" indent="0" algn="just">
              <a:buNone/>
            </a:pPr>
            <a:r>
              <a:rPr lang="pl-PL" sz="1600" dirty="0"/>
              <a:t>5% ważnie oddanych głosów w skali kraju na listy komitetu</a:t>
            </a: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Rozdzielenie mandatów pomiędzy komitety – </a:t>
            </a:r>
            <a:r>
              <a:rPr lang="pl-PL" sz="1600" dirty="0"/>
              <a:t>metoda </a:t>
            </a:r>
            <a:r>
              <a:rPr lang="pl-PL" sz="1600" dirty="0" err="1"/>
              <a:t>d’Hondt’a</a:t>
            </a: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Rozdzielenie mandatów pomiędzy listy okręgowe – metoda Hare-Niemeyera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Ważność wyborów do Parlamentu Europejskiego: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protest wyborczy </a:t>
            </a:r>
          </a:p>
          <a:p>
            <a:pPr marL="114300" indent="0">
              <a:buNone/>
            </a:pPr>
            <a:r>
              <a:rPr lang="pl-PL" sz="1600" dirty="0"/>
              <a:t>w terminie 7 dni od ogłoszenia wyników wyborów przez PKW; zarzut – popełnienie przestępstwa lub naruszenie prawa na etapie głosowania, liczenia głosów, ustalenia wyników</a:t>
            </a:r>
            <a:endParaRPr lang="pl-PL" sz="1600" b="1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bada Sąd Najwyższy – </a:t>
            </a:r>
            <a:r>
              <a:rPr lang="pl-PL" sz="1600" dirty="0"/>
              <a:t>Izba Kontroli Nadzwyczajnej i Spraw Publicznych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dirty="0"/>
              <a:t>*aktualnie RP ma 52 eurodeputowanych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89479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1220427"/>
          </a:xfrm>
        </p:spPr>
        <p:txBody>
          <a:bodyPr>
            <a:normAutofit/>
          </a:bodyPr>
          <a:lstStyle/>
          <a:p>
            <a:r>
              <a:rPr lang="pl-PL" sz="2000" dirty="0"/>
              <a:t>Wybory do organów stanowiących jednostek samorządu terytorialnego </a:t>
            </a:r>
            <a:br>
              <a:rPr lang="pl-PL" sz="2000" dirty="0"/>
            </a:br>
            <a:r>
              <a:rPr lang="pl-PL" sz="2000" dirty="0"/>
              <a:t>Rada gminy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3373" y="1752600"/>
            <a:ext cx="10466717" cy="470073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Rada gminy </a:t>
            </a:r>
            <a:r>
              <a:rPr lang="pl-PL" sz="1600" dirty="0"/>
              <a:t>- gminy do 20 tys. mieszkańców – jednomandatowe okręgi wyborcze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Zasady prawa wyborczego: </a:t>
            </a:r>
          </a:p>
          <a:p>
            <a:pPr marL="114300" indent="0" algn="just">
              <a:buNone/>
            </a:pPr>
            <a:r>
              <a:rPr lang="pl-PL" sz="1600" dirty="0"/>
              <a:t>wolne, powszechne, bezpośrednie, równe, głosowanie tajne, większościowe</a:t>
            </a: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Rada gminy </a:t>
            </a:r>
            <a:r>
              <a:rPr lang="pl-PL" sz="1600" dirty="0"/>
              <a:t>– gmina powyżej 20 tys. mieszkańców</a:t>
            </a:r>
          </a:p>
          <a:p>
            <a:pPr marL="114300" indent="0" algn="just">
              <a:buNone/>
            </a:pPr>
            <a:r>
              <a:rPr lang="pl-PL" sz="1600" b="1" dirty="0"/>
              <a:t>Zasady prawa wyborczego: </a:t>
            </a:r>
          </a:p>
          <a:p>
            <a:pPr marL="114300" indent="0" algn="just">
              <a:buNone/>
            </a:pPr>
            <a:r>
              <a:rPr lang="pl-PL" sz="1600" dirty="0"/>
              <a:t>wolne, powszechne, bezpośrednie, równe, głosowanie tajne, proporcjonalne</a:t>
            </a:r>
          </a:p>
          <a:p>
            <a:pPr marL="114300" indent="0" algn="just">
              <a:buNone/>
            </a:pPr>
            <a:r>
              <a:rPr lang="pl-PL" sz="1600" b="1" dirty="0"/>
              <a:t>Próg wyborczy </a:t>
            </a:r>
          </a:p>
          <a:p>
            <a:pPr marL="114300" indent="0" algn="just">
              <a:buNone/>
            </a:pPr>
            <a:r>
              <a:rPr lang="pl-PL" sz="1600" b="1" dirty="0"/>
              <a:t> </a:t>
            </a:r>
            <a:r>
              <a:rPr lang="pl-PL" sz="1600" dirty="0"/>
              <a:t>5% ważnie oddanych głosów w skali gminy</a:t>
            </a:r>
          </a:p>
          <a:p>
            <a:pPr marL="114300" indent="0" algn="just">
              <a:buNone/>
            </a:pPr>
            <a:r>
              <a:rPr lang="pl-PL" sz="1600" b="1" dirty="0"/>
              <a:t>Rozdzielenie mandatów – </a:t>
            </a:r>
            <a:r>
              <a:rPr lang="pl-PL" sz="1600" dirty="0"/>
              <a:t>metoda </a:t>
            </a:r>
            <a:r>
              <a:rPr lang="pl-PL" sz="1600" dirty="0" err="1"/>
              <a:t>d’Hondt’a</a:t>
            </a:r>
            <a:endParaRPr lang="pl-PL" sz="1600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59030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1148419"/>
          </a:xfrm>
        </p:spPr>
        <p:txBody>
          <a:bodyPr>
            <a:normAutofit/>
          </a:bodyPr>
          <a:lstStyle/>
          <a:p>
            <a:r>
              <a:rPr lang="pl-PL" sz="2000" dirty="0"/>
              <a:t>Wybory do organów stanowiących jednostek samorządu terytorialnego c.d.</a:t>
            </a:r>
            <a:br>
              <a:rPr lang="pl-PL" sz="2000" dirty="0"/>
            </a:br>
            <a:r>
              <a:rPr lang="pl-PL" sz="2000" dirty="0"/>
              <a:t>rada gminy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66158" y="1752600"/>
            <a:ext cx="10069902" cy="4700736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b="1" dirty="0"/>
              <a:t>Organy właściwe do przeprowadzenia wyborów:</a:t>
            </a:r>
          </a:p>
          <a:p>
            <a:pPr marL="114300" indent="0">
              <a:buNone/>
            </a:pPr>
            <a:r>
              <a:rPr lang="pl-PL" sz="1600" dirty="0"/>
              <a:t>Gminna komisja wyborcza</a:t>
            </a:r>
          </a:p>
          <a:p>
            <a:pPr marL="114300" indent="0">
              <a:buNone/>
            </a:pPr>
            <a:r>
              <a:rPr lang="pl-PL" sz="1600" dirty="0"/>
              <a:t>Obwodowe komisje wyborcze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Możliwość zgłaszania kandydatów na radnych: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partii politycznej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Koalicyjny komitet wyborczy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organizacji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wyborców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Czynne prawo wyborcze </a:t>
            </a:r>
          </a:p>
          <a:p>
            <a:pPr marL="114300" indent="0" algn="just">
              <a:buNone/>
            </a:pPr>
            <a:r>
              <a:rPr lang="pl-PL" sz="1600"/>
              <a:t>obywatele RP oraz obywatele Unii Europejskiej i Zjednoczonego Królestwa Wielkiej Brytanii i Irlandii Północnej niebędący obywatelami polskimi, którzy najpóźniej w dniu głosowania ukończyli 18 r.ż., nieubezwłasnowolnieni, niepozbawieni praw publicznych, zamieszkujący stale na obszarze tej gminy</a:t>
            </a:r>
            <a:endParaRPr lang="pl-PL" sz="1600" b="1"/>
          </a:p>
          <a:p>
            <a:pPr marL="114300" indent="0" algn="just">
              <a:buNone/>
            </a:pPr>
            <a:r>
              <a:rPr lang="pl-PL" sz="1600" b="1"/>
              <a:t>Bierne </a:t>
            </a:r>
            <a:r>
              <a:rPr lang="pl-PL" sz="1600" b="1" dirty="0"/>
              <a:t>prawo wyborcze </a:t>
            </a:r>
          </a:p>
          <a:p>
            <a:pPr marL="114300" indent="0" algn="just">
              <a:buNone/>
            </a:pPr>
            <a:r>
              <a:rPr lang="pl-PL" sz="1600" dirty="0"/>
              <a:t>osoby posiadające czynne prawo wyborcze, nieskazane prawomocnie na karę pozbawienia wolności za przestępstwo umyślne</a:t>
            </a: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11388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Wybory do organów stanowiących jednostek samorządu terytorialnego c.d.</a:t>
            </a:r>
            <a:br>
              <a:rPr lang="pl-PL" sz="2000" dirty="0"/>
            </a:br>
            <a:r>
              <a:rPr lang="pl-PL" sz="2000" dirty="0"/>
              <a:t>rada powiatu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Rada powiatu</a:t>
            </a:r>
          </a:p>
          <a:p>
            <a:pPr marL="114300" indent="0" algn="just">
              <a:buNone/>
            </a:pPr>
            <a:r>
              <a:rPr lang="pl-PL" sz="1600" b="1" dirty="0"/>
              <a:t>Zasady prawa wyborczego: </a:t>
            </a:r>
          </a:p>
          <a:p>
            <a:pPr marL="114300" indent="0" algn="just">
              <a:buNone/>
            </a:pPr>
            <a:r>
              <a:rPr lang="pl-PL" sz="1600" dirty="0"/>
              <a:t>wolne, powszechne, bezpośrednie, równe, głosowanie tajne, proporcjonalne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 Organy właściwe do przeprowadzenia wyborów:</a:t>
            </a:r>
          </a:p>
          <a:p>
            <a:pPr marL="114300" indent="0">
              <a:buNone/>
            </a:pPr>
            <a:r>
              <a:rPr lang="pl-PL" sz="1600" dirty="0"/>
              <a:t>Powiatowa komisja wyborcza</a:t>
            </a:r>
          </a:p>
          <a:p>
            <a:pPr marL="114300" indent="0">
              <a:buNone/>
            </a:pPr>
            <a:r>
              <a:rPr lang="pl-PL" sz="1600" dirty="0"/>
              <a:t>Obwodowe komisje wyborcze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Możliwość zgłaszania kandydatów na radnych: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partii politycznej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Koalicyjny komitet wyborczy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organizacji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wyborców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13491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Wybory do organów stanowiących jednostek samorządu terytorialnego </a:t>
            </a:r>
            <a:r>
              <a:rPr lang="pl-PL" sz="2000" dirty="0" err="1"/>
              <a:t>c.d</a:t>
            </a:r>
            <a:br>
              <a:rPr lang="pl-PL" sz="2000" dirty="0"/>
            </a:br>
            <a:r>
              <a:rPr lang="pl-PL" sz="2000" dirty="0"/>
              <a:t>rada powiatu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Czynne prawo wyborcze </a:t>
            </a:r>
          </a:p>
          <a:p>
            <a:pPr marL="114300" indent="0" algn="just">
              <a:buNone/>
            </a:pPr>
            <a:r>
              <a:rPr lang="pl-PL" sz="1600" dirty="0"/>
              <a:t>obywatele RP, którzy najpóźniej w dniu głosowania ukończyli 18 r.ż., nieubezwłasnowolnieni, niepozbawieni praw publicznych, zamieszkujący stale na obszarze tego powiatu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Bierne prawo wyborcze </a:t>
            </a:r>
          </a:p>
          <a:p>
            <a:pPr marL="114300" indent="0" algn="just">
              <a:buNone/>
            </a:pPr>
            <a:r>
              <a:rPr lang="pl-PL" sz="1600" dirty="0"/>
              <a:t>osoby posiadające czynne prawo wyborcze, nieskazane prawomocnie na karę pozbawienia wolności za przestępstwo umyślne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Próg wyborczy </a:t>
            </a:r>
          </a:p>
          <a:p>
            <a:pPr marL="114300" indent="0" algn="just">
              <a:buNone/>
            </a:pPr>
            <a:r>
              <a:rPr lang="pl-PL" sz="1600" dirty="0"/>
              <a:t>5% ważnie oddanych głosów w skali powiatu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Rozdzielenie mandatów – </a:t>
            </a:r>
            <a:r>
              <a:rPr lang="pl-PL" sz="1600" dirty="0"/>
              <a:t>metoda </a:t>
            </a:r>
            <a:r>
              <a:rPr lang="pl-PL" sz="1600" dirty="0" err="1"/>
              <a:t>d’Hondt’a</a:t>
            </a: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*w okręgu wybiera się  3-10 radnych 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03376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1622</Words>
  <Application>Microsoft Office PowerPoint</Application>
  <PresentationFormat>Panoramiczny</PresentationFormat>
  <Paragraphs>232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17</vt:i4>
      </vt:variant>
    </vt:vector>
  </HeadingPairs>
  <TitlesOfParts>
    <vt:vector size="25" baseType="lpstr">
      <vt:lpstr>Arial</vt:lpstr>
      <vt:lpstr>Book Antiqua</vt:lpstr>
      <vt:lpstr>Calibri</vt:lpstr>
      <vt:lpstr>Century Gothic</vt:lpstr>
      <vt:lpstr>Times New Roman</vt:lpstr>
      <vt:lpstr>Wingdings</vt:lpstr>
      <vt:lpstr>Apteka</vt:lpstr>
      <vt:lpstr>1_Apteka</vt:lpstr>
      <vt:lpstr>Podstawy prawa</vt:lpstr>
      <vt:lpstr>Wybory na urząd Prezydenta RP</vt:lpstr>
      <vt:lpstr>Wybory na urząd Prezydenta RP</vt:lpstr>
      <vt:lpstr>Wybory do Parlamentu Europejskiego</vt:lpstr>
      <vt:lpstr>Wybory do parlamentu Europejskiego</vt:lpstr>
      <vt:lpstr>Wybory do organów stanowiących jednostek samorządu terytorialnego  Rada gminy</vt:lpstr>
      <vt:lpstr>Wybory do organów stanowiących jednostek samorządu terytorialnego c.d. rada gminy</vt:lpstr>
      <vt:lpstr>Wybory do organów stanowiących jednostek samorządu terytorialnego c.d. rada powiatu</vt:lpstr>
      <vt:lpstr>Wybory do organów stanowiących jednostek samorządu terytorialnego c.d rada powiatu</vt:lpstr>
      <vt:lpstr>Wybory do organów stanowiących jednostek samorządu terytorialnego c.d sejmik województwa</vt:lpstr>
      <vt:lpstr>Wybory do organów stanowiących jednostek samorządu terytorialnego c.d sejmik województwa</vt:lpstr>
      <vt:lpstr>Wybory wójta, burmistrza i prezydenta miasta</vt:lpstr>
      <vt:lpstr>Wybory wójta, burmistrza i prezydenta miasta c.d.</vt:lpstr>
      <vt:lpstr>Zasady funkcjonowania parlamentu</vt:lpstr>
      <vt:lpstr>Status parlamentarzysty</vt:lpstr>
      <vt:lpstr>Status parlamentarzysty</vt:lpstr>
      <vt:lpstr>Status parlamentarzysty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prawa</dc:title>
  <dc:creator>Anna Surówka</dc:creator>
  <cp:lastModifiedBy>Anna Surówka</cp:lastModifiedBy>
  <cp:revision>1</cp:revision>
  <dcterms:created xsi:type="dcterms:W3CDTF">2024-04-18T18:06:35Z</dcterms:created>
  <dcterms:modified xsi:type="dcterms:W3CDTF">2024-04-18T18:07:08Z</dcterms:modified>
</cp:coreProperties>
</file>