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14.03.2022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5656" y="980728"/>
            <a:ext cx="6400800" cy="694928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Dane do projektu 2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179388" y="404813"/>
            <a:ext cx="8785225" cy="530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b="1"/>
              <a:t>Normalizacja (standaryzacja) zawartości tłuszczu </a:t>
            </a:r>
          </a:p>
          <a:p>
            <a:endParaRPr lang="pl-PL"/>
          </a:p>
          <a:p>
            <a:r>
              <a:rPr lang="pl-PL"/>
              <a:t>w produkcji mleka spożywczego często istnieje konieczność normalizacji </a:t>
            </a:r>
          </a:p>
          <a:p>
            <a:r>
              <a:rPr lang="pl-PL"/>
              <a:t>(</a:t>
            </a:r>
            <a:r>
              <a:rPr lang="pl-PL" b="1"/>
              <a:t>standaryzacji) zawartości tłuszczu</a:t>
            </a:r>
            <a:r>
              <a:rPr lang="pl-PL"/>
              <a:t>, wynikająca m.in. z naturalnych wahań za- </a:t>
            </a:r>
          </a:p>
          <a:p>
            <a:r>
              <a:rPr lang="pl-PL"/>
              <a:t>wartości tego składnika w mleku. </a:t>
            </a:r>
          </a:p>
          <a:p>
            <a:endParaRPr lang="pl-PL"/>
          </a:p>
          <a:p>
            <a:r>
              <a:rPr lang="pl-PL" sz="1200" i="1"/>
              <a:t>Celem normalizacji jest uzyskanie produktu </a:t>
            </a:r>
          </a:p>
          <a:p>
            <a:r>
              <a:rPr lang="pl-PL" sz="1200" i="1"/>
              <a:t>o możliwie standardowej zawartości tłuszczu, zgodnej z założeniami produkcyjnymi, jednakże niektóre zakłady mleczarskie produkują mleko z tzw. naturalną zawartością tłuszczu ("mleko prosto od krowy").</a:t>
            </a:r>
            <a:r>
              <a:rPr lang="pl-PL"/>
              <a:t> </a:t>
            </a:r>
          </a:p>
          <a:p>
            <a:endParaRPr lang="pl-PL"/>
          </a:p>
          <a:p>
            <a:r>
              <a:rPr lang="pl-PL" b="1">
                <a:solidFill>
                  <a:schemeClr val="accent2"/>
                </a:solidFill>
              </a:rPr>
              <a:t>Standaryzacja zawartości tłuszczu polega na zmieszaniu odpowiednich ilości mleka odtłuszczonego i pełnego lub mleka odtłuszczonego i śmietanki.</a:t>
            </a:r>
            <a:r>
              <a:rPr lang="pl-PL"/>
              <a:t> </a:t>
            </a:r>
          </a:p>
          <a:p>
            <a:endParaRPr lang="pl-PL" sz="1200" i="1"/>
          </a:p>
          <a:p>
            <a:endParaRPr lang="pl-PL" sz="1200" i="1"/>
          </a:p>
          <a:p>
            <a:r>
              <a:rPr lang="pl-PL" sz="1200" i="1"/>
              <a:t>Operację tę często przeprowadza się także oddzielając w przepływie pewną ilość śmietanki, wykorzystując urządzenia do normalizacji w przepływie. </a:t>
            </a:r>
          </a:p>
          <a:p>
            <a:r>
              <a:rPr lang="pl-PL" sz="1200" i="1"/>
              <a:t>W obliczeniach normalizacyjnych można posługiwać się jednostkami objętościowymi (dm</a:t>
            </a:r>
            <a:r>
              <a:rPr lang="pl-PL" sz="1200" i="1" baseline="30000"/>
              <a:t>3</a:t>
            </a:r>
            <a:r>
              <a:rPr lang="pl-PL" sz="1200" i="1"/>
              <a:t>), ale z wielu względów (bilans surowcowy) wygodniejsze jest </a:t>
            </a:r>
          </a:p>
          <a:p>
            <a:r>
              <a:rPr lang="pl-PL" sz="1200" i="1"/>
              <a:t>stosowanie jednostek masy (kg), zwłaszcza gdy technologia przewiduje wprowadzanie dodatków wyrażanych w jednostkach masy. </a:t>
            </a:r>
          </a:p>
          <a:p>
            <a:r>
              <a:rPr lang="pl-PL" sz="1200" i="1"/>
              <a:t>Oprócz gotowych wzorów (rozdz.9, t. I) istnieje wiele metod obliczeniowych stosowanych do normalizacji zawartości tłuszczu, spośród których można wymienić </a:t>
            </a:r>
            <a:r>
              <a:rPr lang="pl-PL" sz="1200" b="1" i="1">
                <a:solidFill>
                  <a:schemeClr val="accent2"/>
                </a:solidFill>
              </a:rPr>
              <a:t>kwadrat Pearsona, trójkąt Barkana oraz metodę algebraiczną (układ dwóch równań z dwiema niewiadomymi).</a:t>
            </a:r>
            <a:r>
              <a:rPr lang="pl-PL" b="1">
                <a:solidFill>
                  <a:schemeClr val="accent2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640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pic>
        <p:nvPicPr>
          <p:cNvPr id="18435" name="Picture 3" descr="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90613"/>
          </a:xfrm>
          <a:prstGeom prst="rect">
            <a:avLst/>
          </a:prstGeom>
          <a:noFill/>
        </p:spPr>
      </p:pic>
      <p:pic>
        <p:nvPicPr>
          <p:cNvPr id="18436" name="Picture 4" descr="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125538"/>
            <a:ext cx="8208963" cy="531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640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pic>
        <p:nvPicPr>
          <p:cNvPr id="21507" name="Picture 3" descr="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60350"/>
            <a:ext cx="7921625" cy="5959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640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pic>
        <p:nvPicPr>
          <p:cNvPr id="22531" name="Picture 3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33375"/>
            <a:ext cx="8642350" cy="3849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424863" cy="47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/>
              <a:t>Korzystając z przedstawionych metod, można obliczyć każde zadanie </a:t>
            </a:r>
          </a:p>
          <a:p>
            <a:r>
              <a:rPr lang="pl-PL"/>
              <a:t>normalizacyjne (zmniejszenie lub zwiększenie zawartości tłuszczu). </a:t>
            </a:r>
          </a:p>
          <a:p>
            <a:r>
              <a:rPr lang="pl-PL"/>
              <a:t>Podczas produkcji wyrobów mleczarskich zawartość tłuszczu można </a:t>
            </a:r>
            <a:r>
              <a:rPr lang="pl-PL" b="1"/>
              <a:t>znormalizować w przepływie podczas wirowania mleka lub w zbiornikach normalizacyjnych</a:t>
            </a:r>
            <a:r>
              <a:rPr lang="pl-PL"/>
              <a:t> (rozdz.9, t.I). </a:t>
            </a:r>
          </a:p>
          <a:p>
            <a:endParaRPr lang="pl-PL"/>
          </a:p>
          <a:p>
            <a:r>
              <a:rPr lang="pl-PL" sz="1200" i="1"/>
              <a:t>W praktyce nie zawsze jest możliwe precyzyjne znormalizowanie zawartości tłuszczu w przepływie, dlatego często stosuje się normalizację dwu etapową.</a:t>
            </a:r>
            <a:r>
              <a:rPr lang="pl-PL"/>
              <a:t> </a:t>
            </a:r>
          </a:p>
          <a:p>
            <a:r>
              <a:rPr lang="pl-PL"/>
              <a:t>Pierwszy etap </a:t>
            </a:r>
            <a:r>
              <a:rPr lang="pl-PL" b="1"/>
              <a:t>(normalizacja wstępna</a:t>
            </a:r>
            <a:r>
              <a:rPr lang="pl-PL"/>
              <a:t>) polega na normalizacji zawartości tłuszczu </a:t>
            </a:r>
            <a:r>
              <a:rPr lang="pl-PL" b="1"/>
              <a:t>przed homogenizacją i pasteryzacją</a:t>
            </a:r>
            <a:r>
              <a:rPr lang="pl-PL"/>
              <a:t>. Drugi etap (</a:t>
            </a:r>
            <a:r>
              <a:rPr lang="pl-PL" b="1"/>
              <a:t>normalizacja końcowa</a:t>
            </a:r>
            <a:r>
              <a:rPr lang="pl-PL"/>
              <a:t>) jest przeprowadzany już </a:t>
            </a:r>
            <a:r>
              <a:rPr lang="pl-PL" b="1"/>
              <a:t>po obróbce technologicznej</a:t>
            </a:r>
            <a:r>
              <a:rPr lang="pl-PL"/>
              <a:t>, gdy stwierdzi się niezgodność rzeczywistej zawartości tłuszczu z żądaną.</a:t>
            </a:r>
          </a:p>
          <a:p>
            <a:endParaRPr lang="pl-PL"/>
          </a:p>
          <a:p>
            <a:r>
              <a:rPr lang="pl-PL" sz="1200" i="1"/>
              <a:t>Do normalizacji końcowej należy używać mleka pasteryzowanego o takiej samej temperaturze jak mleko normalizowane. </a:t>
            </a:r>
          </a:p>
          <a:p>
            <a:endParaRPr lang="pl-PL" sz="1200" i="1"/>
          </a:p>
          <a:p>
            <a:r>
              <a:rPr lang="pl-PL">
                <a:solidFill>
                  <a:srgbClr val="FF0066"/>
                </a:solidFill>
              </a:rPr>
              <a:t>Podczas produkcji jogurtu, koncentratów mlecznych, lodów lub serów należy - oprócz normalizacji zawartości tłuszczu</a:t>
            </a:r>
            <a:r>
              <a:rPr lang="pl-PL"/>
              <a:t> - także znormalizować zawartość </a:t>
            </a:r>
          </a:p>
          <a:p>
            <a:r>
              <a:rPr lang="pl-PL" b="1"/>
              <a:t>suchej masy beztłuszczowej (smb</a:t>
            </a:r>
            <a:r>
              <a:rPr lang="pl-PL"/>
              <a:t>) lub </a:t>
            </a:r>
            <a:r>
              <a:rPr lang="pl-PL" b="1"/>
              <a:t>białka,</a:t>
            </a:r>
            <a:r>
              <a:rPr lang="pl-PL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Pokaz na ekranie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BK</dc:creator>
  <cp:lastModifiedBy>BK</cp:lastModifiedBy>
  <cp:revision>1</cp:revision>
  <dcterms:created xsi:type="dcterms:W3CDTF">2022-03-14T15:26:16Z</dcterms:created>
  <dcterms:modified xsi:type="dcterms:W3CDTF">2022-03-14T15:27:06Z</dcterms:modified>
</cp:coreProperties>
</file>