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4" r:id="rId8"/>
    <p:sldId id="263" r:id="rId9"/>
    <p:sldId id="261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28.03.2022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9632" y="2996952"/>
            <a:ext cx="6400800" cy="62292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Obliczenia – wydajność alkoholu</a:t>
            </a:r>
            <a:endParaRPr lang="pl-P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-381000"/>
            <a:ext cx="6675438" cy="9167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585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b="1" dirty="0"/>
              <a:t>Wydajność alkoholu</a:t>
            </a:r>
            <a:r>
              <a:rPr lang="pl-PL" dirty="0"/>
              <a:t> z cukru prostego oblicza się na podstawie reakcji :</a:t>
            </a:r>
          </a:p>
          <a:p>
            <a:endParaRPr lang="pl-PL" dirty="0"/>
          </a:p>
          <a:p>
            <a:r>
              <a:rPr lang="pl-PL" b="1" dirty="0"/>
              <a:t>C</a:t>
            </a:r>
            <a:r>
              <a:rPr lang="pl-PL" b="1" baseline="-25000" dirty="0"/>
              <a:t>6</a:t>
            </a:r>
            <a:r>
              <a:rPr lang="pl-PL" b="1" dirty="0"/>
              <a:t>H</a:t>
            </a:r>
            <a:r>
              <a:rPr lang="pl-PL" b="1" baseline="-25000" dirty="0"/>
              <a:t>12</a:t>
            </a:r>
            <a:r>
              <a:rPr lang="pl-PL" b="1" dirty="0"/>
              <a:t>O</a:t>
            </a:r>
            <a:r>
              <a:rPr lang="pl-PL" b="1" baseline="-25000" dirty="0"/>
              <a:t>6</a:t>
            </a:r>
            <a:r>
              <a:rPr lang="pl-PL" b="1" dirty="0"/>
              <a:t> = 2C</a:t>
            </a:r>
            <a:r>
              <a:rPr lang="pl-PL" b="1" baseline="-25000" dirty="0"/>
              <a:t>2</a:t>
            </a:r>
            <a:r>
              <a:rPr lang="pl-PL" b="1" dirty="0"/>
              <a:t>H</a:t>
            </a:r>
            <a:r>
              <a:rPr lang="pl-PL" b="1" baseline="-25000" dirty="0"/>
              <a:t>5</a:t>
            </a:r>
            <a:r>
              <a:rPr lang="pl-PL" b="1" dirty="0"/>
              <a:t>OH + 2CO</a:t>
            </a:r>
            <a:r>
              <a:rPr lang="pl-PL" b="1" baseline="-25000" dirty="0"/>
              <a:t>2</a:t>
            </a:r>
            <a:r>
              <a:rPr lang="pl-PL" b="1" dirty="0"/>
              <a:t> </a:t>
            </a:r>
          </a:p>
          <a:p>
            <a:endParaRPr lang="pl-PL" b="1" dirty="0"/>
          </a:p>
          <a:p>
            <a:r>
              <a:rPr lang="pl-PL" dirty="0"/>
              <a:t>Obliczając poszczególne masy cząsteczkowe otrzymamy: </a:t>
            </a:r>
          </a:p>
          <a:p>
            <a:r>
              <a:rPr lang="pl-PL" b="1" dirty="0"/>
              <a:t>180 = 92 + 88</a:t>
            </a:r>
          </a:p>
          <a:p>
            <a:r>
              <a:rPr lang="pl-PL" dirty="0"/>
              <a:t>Obliczając wydajność reakcji ze </a:t>
            </a:r>
            <a:r>
              <a:rPr lang="pl-PL" b="1" dirty="0"/>
              <a:t>100 g cukru</a:t>
            </a:r>
            <a:r>
              <a:rPr lang="pl-PL" dirty="0"/>
              <a:t>, powinniśmy otrzymać </a:t>
            </a:r>
            <a:r>
              <a:rPr lang="pl-PL" b="1" dirty="0"/>
              <a:t>51,1 g</a:t>
            </a:r>
            <a:r>
              <a:rPr lang="pl-PL" dirty="0"/>
              <a:t> alkoholu i </a:t>
            </a:r>
            <a:r>
              <a:rPr lang="pl-PL" b="1" dirty="0"/>
              <a:t>48,9 g</a:t>
            </a:r>
            <a:r>
              <a:rPr lang="pl-PL" dirty="0"/>
              <a:t> dwutlenku węgla. </a:t>
            </a:r>
          </a:p>
          <a:p>
            <a:endParaRPr lang="pl-PL" dirty="0"/>
          </a:p>
          <a:p>
            <a:r>
              <a:rPr lang="pl-PL" dirty="0"/>
              <a:t>Podobnie oblicza się wydajność z dwucukrów, np. z maltozy lub sacharozy, na podstawie reakcji:</a:t>
            </a:r>
          </a:p>
          <a:p>
            <a:r>
              <a:rPr lang="pl-PL" dirty="0"/>
              <a:t> </a:t>
            </a:r>
          </a:p>
          <a:p>
            <a:r>
              <a:rPr lang="pl-PL" b="1" dirty="0"/>
              <a:t>C</a:t>
            </a:r>
            <a:r>
              <a:rPr lang="pl-PL" b="1" baseline="-25000" dirty="0"/>
              <a:t>12</a:t>
            </a:r>
            <a:r>
              <a:rPr lang="pl-PL" b="1" dirty="0"/>
              <a:t>H</a:t>
            </a:r>
            <a:r>
              <a:rPr lang="pl-PL" b="1" baseline="-25000" dirty="0"/>
              <a:t>22</a:t>
            </a:r>
            <a:r>
              <a:rPr lang="pl-PL" b="1" dirty="0"/>
              <a:t>O</a:t>
            </a:r>
            <a:r>
              <a:rPr lang="pl-PL" b="1" baseline="-25000" dirty="0"/>
              <a:t>11</a:t>
            </a:r>
            <a:r>
              <a:rPr lang="pl-PL" b="1" dirty="0"/>
              <a:t> + H</a:t>
            </a:r>
            <a:r>
              <a:rPr lang="pl-PL" b="1" baseline="-25000" dirty="0"/>
              <a:t>2</a:t>
            </a:r>
            <a:r>
              <a:rPr lang="pl-PL" b="1" dirty="0"/>
              <a:t>O = 4C</a:t>
            </a:r>
            <a:r>
              <a:rPr lang="pl-PL" b="1" baseline="-25000" dirty="0"/>
              <a:t>2</a:t>
            </a:r>
            <a:r>
              <a:rPr lang="pl-PL" b="1" dirty="0"/>
              <a:t>H</a:t>
            </a:r>
            <a:r>
              <a:rPr lang="pl-PL" b="1" baseline="-25000" dirty="0"/>
              <a:t>5</a:t>
            </a:r>
            <a:r>
              <a:rPr lang="pl-PL" b="1" dirty="0"/>
              <a:t>OH + 4CO</a:t>
            </a:r>
            <a:r>
              <a:rPr lang="pl-PL" b="1" baseline="-25000" dirty="0"/>
              <a:t>2</a:t>
            </a:r>
          </a:p>
          <a:p>
            <a:r>
              <a:rPr lang="pl-PL" b="1" dirty="0"/>
              <a:t>342 + 18 = 184 + 176</a:t>
            </a:r>
          </a:p>
          <a:p>
            <a:r>
              <a:rPr lang="pl-PL" dirty="0"/>
              <a:t>Po odpowiednim przeliczeniu, ze </a:t>
            </a:r>
            <a:r>
              <a:rPr lang="pl-PL" b="1" dirty="0"/>
              <a:t>100 g</a:t>
            </a:r>
            <a:r>
              <a:rPr lang="pl-PL" dirty="0"/>
              <a:t> dwucukru otrzymuje się </a:t>
            </a:r>
            <a:r>
              <a:rPr lang="pl-PL" b="1" dirty="0"/>
              <a:t>53,8 g</a:t>
            </a:r>
            <a:r>
              <a:rPr lang="pl-PL" dirty="0"/>
              <a:t> alkoholu. </a:t>
            </a:r>
          </a:p>
          <a:p>
            <a:endParaRPr lang="pl-PL" dirty="0"/>
          </a:p>
          <a:p>
            <a:r>
              <a:rPr lang="pl-PL" dirty="0"/>
              <a:t>Wreszcie z wielocukru, np. ze skrobi, wydajność reakcji oblicza się następująco: </a:t>
            </a:r>
          </a:p>
          <a:p>
            <a:endParaRPr lang="pl-PL" dirty="0"/>
          </a:p>
          <a:p>
            <a:r>
              <a:rPr lang="pl-PL" b="1" dirty="0"/>
              <a:t>(C</a:t>
            </a:r>
            <a:r>
              <a:rPr lang="pl-PL" b="1" baseline="-25000" dirty="0"/>
              <a:t>6</a:t>
            </a:r>
            <a:r>
              <a:rPr lang="pl-PL" b="1" dirty="0"/>
              <a:t>H</a:t>
            </a:r>
            <a:r>
              <a:rPr lang="pl-PL" b="1" baseline="-25000" dirty="0"/>
              <a:t>1o</a:t>
            </a:r>
            <a:r>
              <a:rPr lang="pl-PL" b="1" dirty="0"/>
              <a:t>O</a:t>
            </a:r>
            <a:r>
              <a:rPr lang="pl-PL" b="1" baseline="-25000" dirty="0"/>
              <a:t>5</a:t>
            </a:r>
            <a:r>
              <a:rPr lang="pl-PL" b="1" dirty="0"/>
              <a:t>)n + nH</a:t>
            </a:r>
            <a:r>
              <a:rPr lang="pl-PL" b="1" baseline="-25000" dirty="0"/>
              <a:t>2</a:t>
            </a:r>
            <a:r>
              <a:rPr lang="pl-PL" b="1" dirty="0"/>
              <a:t>O =nC</a:t>
            </a:r>
            <a:r>
              <a:rPr lang="pl-PL" b="1" baseline="-25000" dirty="0"/>
              <a:t>2</a:t>
            </a:r>
            <a:r>
              <a:rPr lang="pl-PL" b="1" dirty="0"/>
              <a:t>H</a:t>
            </a:r>
            <a:r>
              <a:rPr lang="pl-PL" b="1" baseline="-25000" dirty="0"/>
              <a:t>5</a:t>
            </a:r>
            <a:r>
              <a:rPr lang="pl-PL" b="1" dirty="0"/>
              <a:t>OH + nCO</a:t>
            </a:r>
            <a:r>
              <a:rPr lang="pl-PL" b="1" baseline="-25000" dirty="0"/>
              <a:t>2</a:t>
            </a:r>
            <a:r>
              <a:rPr lang="pl-PL" b="1" i="1" dirty="0"/>
              <a:t> </a:t>
            </a:r>
            <a:endParaRPr lang="pl-PL" b="1" dirty="0"/>
          </a:p>
          <a:p>
            <a:r>
              <a:rPr lang="pl-PL" b="1" dirty="0"/>
              <a:t>162 + 18 =92 + 88 </a:t>
            </a:r>
          </a:p>
          <a:p>
            <a:r>
              <a:rPr lang="pl-PL" dirty="0"/>
              <a:t>Po przeliczeniu ze </a:t>
            </a:r>
            <a:r>
              <a:rPr lang="pl-PL" b="1" dirty="0"/>
              <a:t>100 g</a:t>
            </a:r>
            <a:r>
              <a:rPr lang="pl-PL" dirty="0"/>
              <a:t> skrobi otrzymuje się </a:t>
            </a:r>
            <a:r>
              <a:rPr lang="pl-PL" b="1" dirty="0"/>
              <a:t>56,8 g</a:t>
            </a:r>
            <a:r>
              <a:rPr lang="pl-PL" dirty="0"/>
              <a:t> alkoholu.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86106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/>
              <a:t>W praktyce we wszystkich obliczeniach ilość alkoholu podaje się w dm</a:t>
            </a:r>
            <a:r>
              <a:rPr lang="pl-PL" baseline="30000"/>
              <a:t>3</a:t>
            </a:r>
            <a:r>
              <a:rPr lang="pl-PL"/>
              <a:t>. </a:t>
            </a:r>
          </a:p>
          <a:p>
            <a:endParaRPr lang="pl-PL"/>
          </a:p>
          <a:p>
            <a:r>
              <a:rPr lang="pl-PL" b="1"/>
              <a:t>Ponieważ gęstość alkoholu wynosi w przybliżeniu 0,79 kg/dm</a:t>
            </a:r>
            <a:r>
              <a:rPr lang="pl-PL" b="1" baseline="30000"/>
              <a:t>3</a:t>
            </a:r>
            <a:r>
              <a:rPr lang="pl-PL" b="1"/>
              <a:t>, ze 100 g dwucukru otrzymuje się teoretycznie 68,1 cm</a:t>
            </a:r>
            <a:r>
              <a:rPr lang="pl-PL" b="1" baseline="30000"/>
              <a:t>3</a:t>
            </a:r>
            <a:r>
              <a:rPr lang="pl-PL" b="1"/>
              <a:t>, a ze 100 g wielocukru 71,9 cm</a:t>
            </a:r>
            <a:r>
              <a:rPr lang="pl-PL" b="1" baseline="30000"/>
              <a:t>3</a:t>
            </a:r>
            <a:r>
              <a:rPr lang="pl-PL" b="1"/>
              <a:t> alkoholu etylowego. Wydajność rzeczywista jest ok. 10%</a:t>
            </a:r>
            <a:r>
              <a:rPr lang="pl-PL"/>
              <a:t> niższa, gdyż część cukru zużywają drożdże do budowy swoich komórek, część ulega spaleniu w czasie procesu oddychania drożdży i część ulega przemianie na inne substancje. </a:t>
            </a:r>
          </a:p>
          <a:p>
            <a:r>
              <a:rPr lang="pl-PL"/>
              <a:t>W gorzelniach przemysłowych drożdże są stosowane nie tylko do fermentacji </a:t>
            </a:r>
          </a:p>
          <a:p>
            <a:r>
              <a:rPr lang="pl-PL"/>
              <a:t>alkoholowej, ale również wykorzystuje się je do produkcji wysokobiałkowej </a:t>
            </a:r>
          </a:p>
          <a:p>
            <a:r>
              <a:rPr lang="pl-PL"/>
              <a:t>paszy, jako tzw. </a:t>
            </a:r>
            <a:r>
              <a:rPr lang="pl-PL" b="1"/>
              <a:t>drożdże paszowe pofermentacyjne</a:t>
            </a:r>
            <a:r>
              <a:rPr lang="pl-PL"/>
              <a:t>. </a:t>
            </a:r>
          </a:p>
          <a:p>
            <a:endParaRPr lang="pl-PL"/>
          </a:p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3025"/>
            <a:ext cx="8458200" cy="6650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46188"/>
            <a:ext cx="9144000" cy="4364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686800" cy="34163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 dirty="0"/>
          </a:p>
          <a:p>
            <a:r>
              <a:rPr lang="pl-PL" dirty="0"/>
              <a:t>Ilość użytego do zacierania słodu jęczmiennego powinna wynosić </a:t>
            </a:r>
            <a:r>
              <a:rPr lang="pl-PL" b="1" dirty="0">
                <a:solidFill>
                  <a:srgbClr val="CC0000"/>
                </a:solidFill>
              </a:rPr>
              <a:t>12 kg na 100 kg</a:t>
            </a:r>
            <a:r>
              <a:rPr lang="pl-PL" dirty="0"/>
              <a:t> skrobi zawartej w przerabianym surowcu. </a:t>
            </a:r>
            <a:endParaRPr lang="pl-PL" dirty="0" smtClean="0"/>
          </a:p>
          <a:p>
            <a:endParaRPr lang="pl-PL" smtClean="0"/>
          </a:p>
          <a:p>
            <a:r>
              <a:rPr lang="pl-PL" smtClean="0"/>
              <a:t>Jeżeli </a:t>
            </a:r>
            <a:r>
              <a:rPr lang="pl-PL" dirty="0"/>
              <a:t>np. ziemniaki zawierają </a:t>
            </a:r>
            <a:r>
              <a:rPr lang="pl-PL" b="1" dirty="0"/>
              <a:t>16%</a:t>
            </a:r>
            <a:r>
              <a:rPr lang="pl-PL" dirty="0"/>
              <a:t> skrobi, to w </a:t>
            </a:r>
            <a:r>
              <a:rPr lang="pl-PL" b="1" dirty="0"/>
              <a:t>1 t</a:t>
            </a:r>
            <a:r>
              <a:rPr lang="pl-PL" dirty="0"/>
              <a:t> tych ziemniaków będzie </a:t>
            </a:r>
            <a:r>
              <a:rPr lang="pl-PL" b="1" dirty="0"/>
              <a:t>160 kg</a:t>
            </a:r>
            <a:r>
              <a:rPr lang="pl-PL" dirty="0"/>
              <a:t> skrobi, a więc zużycie słodu jęczmiennego wyniesie </a:t>
            </a:r>
            <a:r>
              <a:rPr lang="pl-PL" b="1" dirty="0"/>
              <a:t>19 kg/t</a:t>
            </a:r>
            <a:r>
              <a:rPr lang="pl-PL" dirty="0"/>
              <a:t> ziemniaków. </a:t>
            </a:r>
          </a:p>
          <a:p>
            <a:endParaRPr lang="pl-PL" dirty="0"/>
          </a:p>
          <a:p>
            <a:r>
              <a:rPr lang="pl-PL" dirty="0"/>
              <a:t>Gdy jakość słodu jest gorsza, to w zależności od procentowej zawartości </a:t>
            </a:r>
            <a:r>
              <a:rPr lang="pl-PL" dirty="0" err="1"/>
              <a:t>ziarn</a:t>
            </a:r>
            <a:r>
              <a:rPr lang="pl-PL" dirty="0"/>
              <a:t> nieskiełkowanych ilość słodu należy proporcjonalnie zwiększyć.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To </a:t>
            </a:r>
            <a:r>
              <a:rPr lang="pl-PL" dirty="0"/>
              <a:t>samo dotyczy słodu z </a:t>
            </a:r>
            <a:r>
              <a:rPr lang="pl-PL" b="1" dirty="0"/>
              <a:t>żyta</a:t>
            </a:r>
            <a:r>
              <a:rPr lang="pl-PL" dirty="0"/>
              <a:t>, którego należy użyć o </a:t>
            </a:r>
            <a:r>
              <a:rPr lang="pl-PL" b="1" dirty="0"/>
              <a:t>50%</a:t>
            </a:r>
            <a:r>
              <a:rPr lang="pl-PL" dirty="0"/>
              <a:t> więcej, oraz słodu z</a:t>
            </a:r>
            <a:r>
              <a:rPr lang="pl-PL" b="1" dirty="0"/>
              <a:t> owsa</a:t>
            </a:r>
            <a:r>
              <a:rPr lang="pl-PL" dirty="0"/>
              <a:t>, którego zużywa się do </a:t>
            </a:r>
            <a:r>
              <a:rPr lang="pl-PL" b="1" dirty="0"/>
              <a:t>80%</a:t>
            </a:r>
            <a:r>
              <a:rPr lang="pl-PL" dirty="0"/>
              <a:t> więcej.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355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2500"/>
            <a:ext cx="9144000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341</Words>
  <Application>Microsoft Office PowerPoint</Application>
  <PresentationFormat>Pokaz na ekranie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BK</dc:creator>
  <cp:lastModifiedBy>BK</cp:lastModifiedBy>
  <cp:revision>2</cp:revision>
  <dcterms:created xsi:type="dcterms:W3CDTF">2022-03-27T11:54:02Z</dcterms:created>
  <dcterms:modified xsi:type="dcterms:W3CDTF">2022-03-28T14:04:48Z</dcterms:modified>
</cp:coreProperties>
</file>