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F08C2C-CF39-46B7-9FFF-5115450B64A3}" type="datetimeFigureOut">
              <a:rPr lang="sl-SI" smtClean="0"/>
              <a:pPr/>
              <a:t>10. 12. 2021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5D4744D-AA3E-43E2-B915-AF94DCAA002C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dirty="0">
                <a:latin typeface="Comic Sans MS" pitchFamily="66" charset="0"/>
              </a:rPr>
              <a:t/>
            </a:r>
            <a:br>
              <a:rPr lang="sl-SI" sz="3600" dirty="0">
                <a:latin typeface="Comic Sans MS" pitchFamily="66" charset="0"/>
              </a:rPr>
            </a:br>
            <a:endParaRPr lang="sl-SI" sz="3600" dirty="0">
              <a:latin typeface="Comic Sans MS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de-DE" sz="6600" dirty="0" smtClean="0">
                <a:latin typeface="Calibri" pitchFamily="34" charset="0"/>
              </a:rPr>
              <a:t>Der Imperativ</a:t>
            </a:r>
            <a:endParaRPr lang="sl-SI" sz="6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 Formen Imperativs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u="sng" dirty="0" smtClean="0">
                <a:solidFill>
                  <a:srgbClr val="C00000"/>
                </a:solidFill>
                <a:latin typeface="Calibri" pitchFamily="34" charset="0"/>
              </a:rPr>
              <a:t>Du</a:t>
            </a:r>
            <a:r>
              <a:rPr lang="de-DE" sz="2800" u="sng" dirty="0" smtClean="0">
                <a:solidFill>
                  <a:srgbClr val="C00000"/>
                </a:solidFill>
                <a:latin typeface="Calibri" pitchFamily="34" charset="0"/>
              </a:rPr>
              <a:t>- Form</a:t>
            </a:r>
            <a:endParaRPr lang="sl-SI" sz="2800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sl-SI" sz="2800" dirty="0" smtClean="0">
                <a:latin typeface="Calibri" pitchFamily="34" charset="0"/>
              </a:rPr>
              <a:t>Du gehst nach Hause.	</a:t>
            </a:r>
            <a:r>
              <a:rPr lang="de-DE" sz="2800" dirty="0" smtClean="0">
                <a:latin typeface="Calibri" pitchFamily="34" charset="0"/>
              </a:rPr>
              <a:t>   </a:t>
            </a:r>
            <a:r>
              <a:rPr lang="sl-SI" sz="2800" b="1" dirty="0" smtClean="0">
                <a:latin typeface="Calibri" pitchFamily="34" charset="0"/>
              </a:rPr>
              <a:t>Geh</a:t>
            </a:r>
            <a:r>
              <a:rPr lang="sl-SI" sz="2800" dirty="0" smtClean="0">
                <a:latin typeface="Calibri" pitchFamily="34" charset="0"/>
              </a:rPr>
              <a:t> nach Hause!</a:t>
            </a:r>
          </a:p>
          <a:p>
            <a:r>
              <a:rPr lang="de-DE" sz="2800" b="1" dirty="0" smtClean="0">
                <a:solidFill>
                  <a:srgbClr val="C00000"/>
                </a:solidFill>
                <a:latin typeface="Calibri" pitchFamily="34" charset="0"/>
              </a:rPr>
              <a:t>Ihr</a:t>
            </a:r>
            <a:r>
              <a:rPr lang="de-DE" sz="2800" dirty="0" smtClean="0">
                <a:solidFill>
                  <a:srgbClr val="C00000"/>
                </a:solidFill>
                <a:latin typeface="Calibri" pitchFamily="34" charset="0"/>
              </a:rPr>
              <a:t>- Form</a:t>
            </a:r>
          </a:p>
          <a:p>
            <a:r>
              <a:rPr lang="de-DE" sz="2800" dirty="0" smtClean="0">
                <a:latin typeface="Calibri" pitchFamily="34" charset="0"/>
              </a:rPr>
              <a:t>Ihr</a:t>
            </a:r>
            <a:r>
              <a:rPr lang="sl-SI" sz="2800" dirty="0" smtClean="0">
                <a:latin typeface="Calibri" pitchFamily="34" charset="0"/>
              </a:rPr>
              <a:t> geht </a:t>
            </a:r>
            <a:r>
              <a:rPr lang="sl-SI" sz="2800" dirty="0">
                <a:latin typeface="Calibri" pitchFamily="34" charset="0"/>
              </a:rPr>
              <a:t>nach Hause</a:t>
            </a:r>
            <a:r>
              <a:rPr lang="sl-SI" sz="2800" dirty="0" smtClean="0">
                <a:latin typeface="Calibri" pitchFamily="34" charset="0"/>
              </a:rPr>
              <a:t>.</a:t>
            </a:r>
            <a:r>
              <a:rPr lang="de-DE" sz="2800" dirty="0" smtClean="0">
                <a:latin typeface="Calibri" pitchFamily="34" charset="0"/>
              </a:rPr>
              <a:t>     </a:t>
            </a:r>
            <a:r>
              <a:rPr lang="de-DE" sz="2800" b="1" dirty="0" smtClean="0">
                <a:latin typeface="Calibri" pitchFamily="34" charset="0"/>
              </a:rPr>
              <a:t>G</a:t>
            </a:r>
            <a:r>
              <a:rPr lang="sl-SI" sz="2800" b="1" dirty="0" smtClean="0">
                <a:latin typeface="Calibri" pitchFamily="34" charset="0"/>
              </a:rPr>
              <a:t>eht </a:t>
            </a:r>
            <a:r>
              <a:rPr lang="sl-SI" sz="2800" dirty="0">
                <a:latin typeface="Calibri" pitchFamily="34" charset="0"/>
              </a:rPr>
              <a:t>nach Hause.</a:t>
            </a:r>
          </a:p>
          <a:p>
            <a:r>
              <a:rPr lang="de-DE" sz="2800" b="1" dirty="0" smtClean="0">
                <a:solidFill>
                  <a:srgbClr val="C00000"/>
                </a:solidFill>
                <a:latin typeface="Calibri" pitchFamily="34" charset="0"/>
              </a:rPr>
              <a:t>Sie</a:t>
            </a:r>
            <a:r>
              <a:rPr lang="de-DE" sz="2800" dirty="0" smtClean="0">
                <a:solidFill>
                  <a:srgbClr val="C00000"/>
                </a:solidFill>
                <a:latin typeface="Calibri" pitchFamily="34" charset="0"/>
              </a:rPr>
              <a:t>- Form</a:t>
            </a:r>
          </a:p>
          <a:p>
            <a:r>
              <a:rPr lang="de-DE" sz="2800" dirty="0" smtClean="0">
                <a:latin typeface="Calibri" pitchFamily="34" charset="0"/>
              </a:rPr>
              <a:t>Sie gehen </a:t>
            </a:r>
            <a:r>
              <a:rPr lang="sl-SI" sz="2800" dirty="0" smtClean="0">
                <a:latin typeface="Calibri" pitchFamily="34" charset="0"/>
              </a:rPr>
              <a:t>nach Hause.</a:t>
            </a:r>
            <a:r>
              <a:rPr lang="de-DE" sz="2800" dirty="0" smtClean="0">
                <a:latin typeface="Calibri" pitchFamily="34" charset="0"/>
              </a:rPr>
              <a:t>     </a:t>
            </a:r>
            <a:r>
              <a:rPr lang="de-DE" sz="2800" b="1" dirty="0" smtClean="0">
                <a:latin typeface="Calibri" pitchFamily="34" charset="0"/>
              </a:rPr>
              <a:t>Gehen   Sie </a:t>
            </a:r>
            <a:r>
              <a:rPr lang="de-DE" sz="2800" dirty="0" smtClean="0">
                <a:latin typeface="Calibri" pitchFamily="34" charset="0"/>
              </a:rPr>
              <a:t>bitte </a:t>
            </a:r>
            <a:r>
              <a:rPr lang="sl-SI" sz="2800" dirty="0" smtClean="0">
                <a:latin typeface="Calibri" pitchFamily="34" charset="0"/>
              </a:rPr>
              <a:t>nach</a:t>
            </a:r>
            <a:r>
              <a:rPr lang="de-DE" sz="2800" dirty="0" smtClean="0">
                <a:latin typeface="Calibri" pitchFamily="34" charset="0"/>
              </a:rPr>
              <a:t>   </a:t>
            </a:r>
            <a:r>
              <a:rPr lang="sl-SI" sz="2800" dirty="0" smtClean="0">
                <a:latin typeface="Calibri" pitchFamily="34" charset="0"/>
              </a:rPr>
              <a:t>Hause.</a:t>
            </a:r>
            <a:r>
              <a:rPr lang="de-DE" sz="2800" dirty="0" smtClean="0">
                <a:latin typeface="Calibri" pitchFamily="34" charset="0"/>
              </a:rPr>
              <a:t> </a:t>
            </a:r>
            <a:endParaRPr lang="sl-SI" sz="28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sl-SI" sz="2800" dirty="0" smtClean="0">
              <a:latin typeface="Comic Sans MS" pitchFamily="66" charset="0"/>
            </a:endParaRPr>
          </a:p>
          <a:p>
            <a:endParaRPr lang="sl-SI" sz="2800" dirty="0" smtClean="0">
              <a:latin typeface="Comic Sans MS" pitchFamily="66" charset="0"/>
            </a:endParaRPr>
          </a:p>
          <a:p>
            <a:endParaRPr lang="sl-SI" sz="2800" dirty="0" smtClean="0">
              <a:latin typeface="Comic Sans MS" pitchFamily="66" charset="0"/>
            </a:endParaRPr>
          </a:p>
          <a:p>
            <a:endParaRPr lang="sl-SI" sz="2800" dirty="0" smtClean="0">
              <a:latin typeface="Comic Sans MS" pitchFamily="66" charset="0"/>
            </a:endParaRPr>
          </a:p>
          <a:p>
            <a:endParaRPr lang="sl-SI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800" b="1" dirty="0" smtClean="0">
                <a:latin typeface="Calibri" pitchFamily="34" charset="0"/>
              </a:rPr>
              <a:t>ZUMACHEN</a:t>
            </a:r>
          </a:p>
          <a:p>
            <a:r>
              <a:rPr lang="de-DE" sz="2800" dirty="0" smtClean="0">
                <a:latin typeface="Calibri" pitchFamily="34" charset="0"/>
              </a:rPr>
              <a:t>Mach die Tür zu!</a:t>
            </a:r>
          </a:p>
          <a:p>
            <a:r>
              <a:rPr lang="de-DE" sz="2800" dirty="0" smtClean="0">
                <a:latin typeface="Calibri" pitchFamily="34" charset="0"/>
              </a:rPr>
              <a:t>Macht die Tür zu!</a:t>
            </a:r>
          </a:p>
          <a:p>
            <a:r>
              <a:rPr lang="de-DE" sz="2800" dirty="0" smtClean="0">
                <a:latin typeface="Calibri" pitchFamily="34" charset="0"/>
              </a:rPr>
              <a:t>Machen Sie bitte die Tür zu!</a:t>
            </a:r>
          </a:p>
          <a:p>
            <a:endParaRPr lang="sl-SI" sz="2800" dirty="0" smtClean="0">
              <a:latin typeface="Calibri" pitchFamily="34" charset="0"/>
            </a:endParaRPr>
          </a:p>
          <a:p>
            <a:r>
              <a:rPr lang="sl-SI" sz="2800" b="1" dirty="0" smtClean="0">
                <a:latin typeface="Calibri" pitchFamily="34" charset="0"/>
              </a:rPr>
              <a:t>NEHMEN</a:t>
            </a:r>
          </a:p>
          <a:p>
            <a:r>
              <a:rPr lang="sl-SI" sz="2800" b="1" dirty="0" smtClean="0">
                <a:latin typeface="Calibri" pitchFamily="34" charset="0"/>
              </a:rPr>
              <a:t>Nimm</a:t>
            </a:r>
            <a:r>
              <a:rPr lang="sl-SI" sz="2800" dirty="0" smtClean="0">
                <a:latin typeface="Calibri" pitchFamily="34" charset="0"/>
              </a:rPr>
              <a:t> die Tasche!</a:t>
            </a:r>
            <a:endParaRPr lang="de-DE" sz="2800" dirty="0" smtClean="0">
              <a:latin typeface="Calibri" pitchFamily="34" charset="0"/>
            </a:endParaRPr>
          </a:p>
          <a:p>
            <a:r>
              <a:rPr lang="de-DE" sz="2800" dirty="0" smtClean="0">
                <a:latin typeface="Calibri" pitchFamily="34" charset="0"/>
              </a:rPr>
              <a:t>Nehmt die Tasche!</a:t>
            </a:r>
          </a:p>
          <a:p>
            <a:r>
              <a:rPr lang="de-DE" sz="2800" dirty="0" smtClean="0">
                <a:latin typeface="Calibri" pitchFamily="34" charset="0"/>
              </a:rPr>
              <a:t>Nehmen Sie bitte die Tasche!</a:t>
            </a:r>
            <a:endParaRPr lang="sl-SI" sz="2800" dirty="0" smtClean="0">
              <a:latin typeface="Calibri" pitchFamily="34" charset="0"/>
            </a:endParaRPr>
          </a:p>
          <a:p>
            <a:endParaRPr lang="sl-SI" sz="2800" dirty="0" smtClean="0">
              <a:latin typeface="Comic Sans MS" pitchFamily="66" charset="0"/>
            </a:endParaRPr>
          </a:p>
          <a:p>
            <a:endParaRPr lang="sl-SI" sz="2800" dirty="0" smtClean="0">
              <a:latin typeface="Comic Sans MS" pitchFamily="66" charset="0"/>
            </a:endParaRPr>
          </a:p>
          <a:p>
            <a:endParaRPr lang="sl-SI" sz="2800" dirty="0" smtClean="0">
              <a:latin typeface="Comic Sans MS" pitchFamily="66" charset="0"/>
            </a:endParaRPr>
          </a:p>
          <a:p>
            <a:endParaRPr lang="sl-SI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30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400" dirty="0" err="1" smtClean="0">
                <a:latin typeface="Comic Sans MS" pitchFamily="66" charset="0"/>
              </a:rPr>
              <a:t>Pass</a:t>
            </a:r>
            <a:r>
              <a:rPr lang="sl-SI" sz="4400" dirty="0" smtClean="0">
                <a:latin typeface="Comic Sans MS" pitchFamily="66" charset="0"/>
              </a:rPr>
              <a:t> </a:t>
            </a:r>
            <a:r>
              <a:rPr lang="sl-SI" sz="4400" dirty="0" err="1" smtClean="0">
                <a:latin typeface="Comic Sans MS" pitchFamily="66" charset="0"/>
              </a:rPr>
              <a:t>auf</a:t>
            </a:r>
            <a:r>
              <a:rPr lang="sl-SI" sz="4400" dirty="0" smtClean="0">
                <a:latin typeface="Comic Sans MS" pitchFamily="66" charset="0"/>
              </a:rPr>
              <a:t>!!</a:t>
            </a:r>
            <a:endParaRPr lang="sl-SI" sz="4400" dirty="0">
              <a:latin typeface="Comic Sans MS" pitchFamily="66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b="1" dirty="0" smtClean="0">
                <a:latin typeface="Calibri" pitchFamily="34" charset="0"/>
              </a:rPr>
              <a:t>FAHREN</a:t>
            </a:r>
          </a:p>
          <a:p>
            <a:r>
              <a:rPr lang="sl-SI" dirty="0" smtClean="0">
                <a:latin typeface="Calibri" pitchFamily="34" charset="0"/>
              </a:rPr>
              <a:t>Du f</a:t>
            </a:r>
            <a:r>
              <a:rPr lang="sl-SI" u="sng" dirty="0" smtClean="0">
                <a:latin typeface="Calibri" pitchFamily="34" charset="0"/>
              </a:rPr>
              <a:t>ä</a:t>
            </a:r>
            <a:r>
              <a:rPr lang="sl-SI" dirty="0" smtClean="0">
                <a:latin typeface="Calibri" pitchFamily="34" charset="0"/>
              </a:rPr>
              <a:t>hrst nach Berlin.	</a:t>
            </a:r>
            <a:r>
              <a:rPr lang="sl-SI" b="1" dirty="0" smtClean="0">
                <a:latin typeface="Calibri" pitchFamily="34" charset="0"/>
              </a:rPr>
              <a:t>Fahr</a:t>
            </a:r>
            <a:r>
              <a:rPr lang="sl-SI" dirty="0" smtClean="0">
                <a:latin typeface="Calibri" pitchFamily="34" charset="0"/>
              </a:rPr>
              <a:t> nach Berlin!</a:t>
            </a:r>
            <a:endParaRPr lang="de-DE" dirty="0" smtClean="0">
              <a:latin typeface="Calibri" pitchFamily="34" charset="0"/>
            </a:endParaRPr>
          </a:p>
          <a:p>
            <a:r>
              <a:rPr lang="de-DE" dirty="0" smtClean="0">
                <a:latin typeface="Calibri" pitchFamily="34" charset="0"/>
              </a:rPr>
              <a:t>Ihr fahrt nach Berlin.</a:t>
            </a:r>
          </a:p>
          <a:p>
            <a:r>
              <a:rPr lang="de-DE" dirty="0" smtClean="0">
                <a:latin typeface="Calibri" pitchFamily="34" charset="0"/>
              </a:rPr>
              <a:t>Sie fahren nach Berlin</a:t>
            </a:r>
            <a:endParaRPr lang="sl-SI" dirty="0" smtClean="0">
              <a:latin typeface="Calibri" pitchFamily="34" charset="0"/>
            </a:endParaRPr>
          </a:p>
          <a:p>
            <a:r>
              <a:rPr lang="sl-SI" b="1" dirty="0" smtClean="0">
                <a:latin typeface="Calibri" pitchFamily="34" charset="0"/>
              </a:rPr>
              <a:t>SEIN</a:t>
            </a:r>
          </a:p>
          <a:p>
            <a:r>
              <a:rPr lang="sl-SI" dirty="0" smtClean="0">
                <a:latin typeface="Calibri" pitchFamily="34" charset="0"/>
              </a:rPr>
              <a:t>Du bist pünktlich.	</a:t>
            </a:r>
            <a:r>
              <a:rPr lang="de-DE" dirty="0" smtClean="0">
                <a:latin typeface="Calibri" pitchFamily="34" charset="0"/>
              </a:rPr>
              <a:t>             </a:t>
            </a:r>
            <a:r>
              <a:rPr lang="sl-SI" b="1" dirty="0" smtClean="0">
                <a:latin typeface="Calibri" pitchFamily="34" charset="0"/>
              </a:rPr>
              <a:t>Sei</a:t>
            </a:r>
            <a:r>
              <a:rPr lang="sl-SI" dirty="0" smtClean="0">
                <a:latin typeface="Calibri" pitchFamily="34" charset="0"/>
              </a:rPr>
              <a:t> pünktlich</a:t>
            </a:r>
            <a:r>
              <a:rPr lang="de-DE" dirty="0" smtClean="0">
                <a:latin typeface="Calibri" pitchFamily="34" charset="0"/>
              </a:rPr>
              <a:t>!</a:t>
            </a:r>
          </a:p>
          <a:p>
            <a:r>
              <a:rPr lang="de-DE" dirty="0">
                <a:latin typeface="Calibri" pitchFamily="34" charset="0"/>
              </a:rPr>
              <a:t> </a:t>
            </a:r>
            <a:r>
              <a:rPr lang="de-DE" dirty="0" smtClean="0">
                <a:latin typeface="Calibri" pitchFamily="34" charset="0"/>
              </a:rPr>
              <a:t>                                               </a:t>
            </a:r>
            <a:r>
              <a:rPr lang="de-DE" b="1" dirty="0" smtClean="0">
                <a:latin typeface="Calibri" pitchFamily="34" charset="0"/>
              </a:rPr>
              <a:t>Seid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sl-SI" dirty="0">
                <a:latin typeface="Calibri" pitchFamily="34" charset="0"/>
              </a:rPr>
              <a:t>pünktlich</a:t>
            </a:r>
            <a:r>
              <a:rPr lang="de-DE" dirty="0">
                <a:latin typeface="Calibri" pitchFamily="34" charset="0"/>
              </a:rPr>
              <a:t>!</a:t>
            </a:r>
          </a:p>
          <a:p>
            <a:r>
              <a:rPr lang="de-DE" dirty="0" smtClean="0">
                <a:latin typeface="Calibri" pitchFamily="34" charset="0"/>
              </a:rPr>
              <a:t>                                               </a:t>
            </a:r>
            <a:r>
              <a:rPr lang="de-DE" b="1" dirty="0" smtClean="0">
                <a:latin typeface="Calibri" pitchFamily="34" charset="0"/>
              </a:rPr>
              <a:t>Seien</a:t>
            </a:r>
            <a:r>
              <a:rPr lang="de-DE" dirty="0" smtClean="0">
                <a:latin typeface="Calibri" pitchFamily="34" charset="0"/>
              </a:rPr>
              <a:t> Sie </a:t>
            </a:r>
            <a:r>
              <a:rPr lang="sl-SI" dirty="0" smtClean="0">
                <a:latin typeface="Calibri" pitchFamily="34" charset="0"/>
              </a:rPr>
              <a:t>pünktlich</a:t>
            </a:r>
            <a:r>
              <a:rPr lang="de-DE" dirty="0">
                <a:latin typeface="Calibri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864096"/>
          </a:xfrm>
        </p:spPr>
        <p:txBody>
          <a:bodyPr>
            <a:normAutofit fontScale="90000"/>
          </a:bodyPr>
          <a:lstStyle/>
          <a:p>
            <a:pPr marL="342900" lvl="0" indent="-274320" fontAlgn="ctr">
              <a:spcBef>
                <a:spcPct val="20000"/>
              </a:spcBef>
            </a:pPr>
            <a:r>
              <a:rPr lang="cs-CZ" sz="2500" b="1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Sie </a:t>
            </a:r>
            <a:r>
              <a:rPr lang="cs-CZ" sz="2500" b="1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– Form</a:t>
            </a:r>
            <a: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31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Ergänzt bitte </a:t>
            </a:r>
            <a:r>
              <a:rPr lang="cs-CZ" sz="3100" b="1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du – Form</a:t>
            </a:r>
            <a:r>
              <a:rPr lang="de-DE" sz="3100" b="1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/ </a:t>
            </a:r>
            <a:r>
              <a:rPr lang="cs-CZ" sz="3100" b="1" dirty="0">
                <a:solidFill>
                  <a:srgbClr val="3E3D2D"/>
                </a:solidFill>
                <a:latin typeface="Calibri" pitchFamily="34" charset="0"/>
              </a:rPr>
              <a:t>ihr – Form</a:t>
            </a:r>
            <a:r>
              <a:rPr lang="de-DE" sz="3100" b="1" dirty="0">
                <a:solidFill>
                  <a:srgbClr val="3E3D2D"/>
                </a:solidFill>
                <a:latin typeface="Calibri" pitchFamily="34" charset="0"/>
              </a:rPr>
              <a:t> / Sie- Form</a:t>
            </a:r>
            <a:endParaRPr lang="sl-SI" sz="3100" dirty="0">
              <a:latin typeface="Comic Sans MS" pitchFamily="66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3608" y="1628800"/>
            <a:ext cx="6777317" cy="4229057"/>
          </a:xfrm>
        </p:spPr>
        <p:txBody>
          <a:bodyPr>
            <a:normAutofit/>
          </a:bodyPr>
          <a:lstStyle/>
          <a:p>
            <a:pPr fontAlgn="ctr"/>
            <a:r>
              <a:rPr lang="cs-CZ" b="1" dirty="0" smtClean="0">
                <a:latin typeface="Calibri" pitchFamily="34" charset="0"/>
              </a:rPr>
              <a:t>gehen</a:t>
            </a:r>
            <a:endParaRPr lang="uk-UA" dirty="0">
              <a:latin typeface="Calibri" pitchFamily="34" charset="0"/>
            </a:endParaRPr>
          </a:p>
          <a:p>
            <a:pPr fontAlgn="ctr"/>
            <a:r>
              <a:rPr lang="cs-CZ" dirty="0">
                <a:latin typeface="Calibri" pitchFamily="34" charset="0"/>
              </a:rPr>
              <a:t>……… immer geradeaus!</a:t>
            </a:r>
            <a:endParaRPr lang="uk-UA" dirty="0">
              <a:latin typeface="Calibri" pitchFamily="34" charset="0"/>
            </a:endParaRPr>
          </a:p>
          <a:p>
            <a:pPr fontAlgn="ctr"/>
            <a:r>
              <a:rPr lang="cs-CZ" dirty="0">
                <a:latin typeface="Calibri" pitchFamily="34" charset="0"/>
              </a:rPr>
              <a:t>….endlich ins Bett!</a:t>
            </a:r>
            <a:endParaRPr lang="uk-UA" dirty="0">
              <a:latin typeface="Calibri" pitchFamily="34" charset="0"/>
            </a:endParaRPr>
          </a:p>
          <a:p>
            <a:pPr fontAlgn="ctr"/>
            <a:r>
              <a:rPr lang="cs-CZ" dirty="0">
                <a:latin typeface="Calibri" pitchFamily="34" charset="0"/>
              </a:rPr>
              <a:t>…bitte einkaufen</a:t>
            </a:r>
            <a:r>
              <a:rPr lang="cs-CZ" dirty="0" smtClean="0">
                <a:latin typeface="Calibri" pitchFamily="34" charset="0"/>
              </a:rPr>
              <a:t>!</a:t>
            </a:r>
            <a:endParaRPr lang="de-DE" dirty="0" smtClean="0">
              <a:latin typeface="Calibri" pitchFamily="34" charset="0"/>
            </a:endParaRPr>
          </a:p>
          <a:p>
            <a:pPr fontAlgn="ctr"/>
            <a:endParaRPr lang="uk-UA" dirty="0">
              <a:latin typeface="Calibri" pitchFamily="34" charset="0"/>
            </a:endParaRPr>
          </a:p>
          <a:p>
            <a:pPr fontAlgn="ctr"/>
            <a:r>
              <a:rPr lang="cs-CZ" b="1" dirty="0">
                <a:latin typeface="Calibri" pitchFamily="34" charset="0"/>
              </a:rPr>
              <a:t>lesen</a:t>
            </a:r>
            <a:endParaRPr lang="uk-UA" dirty="0">
              <a:latin typeface="Calibri" pitchFamily="34" charset="0"/>
            </a:endParaRPr>
          </a:p>
          <a:p>
            <a:pPr fontAlgn="ctr"/>
            <a:r>
              <a:rPr lang="cs-CZ" dirty="0">
                <a:latin typeface="Calibri" pitchFamily="34" charset="0"/>
              </a:rPr>
              <a:t>…..den Text!</a:t>
            </a:r>
            <a:endParaRPr lang="uk-UA" dirty="0">
              <a:latin typeface="Calibri" pitchFamily="34" charset="0"/>
            </a:endParaRPr>
          </a:p>
          <a:p>
            <a:pPr fontAlgn="ctr"/>
            <a:r>
              <a:rPr lang="cs-CZ" dirty="0">
                <a:latin typeface="Calibri" pitchFamily="34" charset="0"/>
              </a:rPr>
              <a:t>…..den Brief laut!</a:t>
            </a:r>
            <a:endParaRPr lang="uk-UA" dirty="0">
              <a:latin typeface="Calibri" pitchFamily="34" charset="0"/>
            </a:endParaRPr>
          </a:p>
          <a:p>
            <a:pPr fontAlgn="ctr"/>
            <a:r>
              <a:rPr lang="cs-CZ" dirty="0">
                <a:latin typeface="Calibri" pitchFamily="34" charset="0"/>
              </a:rPr>
              <a:t>…..das Buch</a:t>
            </a:r>
            <a:r>
              <a:rPr lang="cs-CZ" dirty="0" smtClean="0">
                <a:latin typeface="Calibri" pitchFamily="34" charset="0"/>
              </a:rPr>
              <a:t>!</a:t>
            </a:r>
            <a:endParaRPr lang="uk-UA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49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864096"/>
          </a:xfrm>
        </p:spPr>
        <p:txBody>
          <a:bodyPr>
            <a:normAutofit fontScale="90000"/>
          </a:bodyPr>
          <a:lstStyle/>
          <a:p>
            <a:pPr marL="342900" lvl="0" indent="-274320" fontAlgn="ctr">
              <a:spcBef>
                <a:spcPct val="20000"/>
              </a:spcBef>
            </a:pPr>
            <a:r>
              <a:rPr lang="cs-CZ" sz="2500" b="1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Sie </a:t>
            </a:r>
            <a:r>
              <a:rPr lang="cs-CZ" sz="2500" b="1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– Form</a:t>
            </a:r>
            <a: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de-DE" sz="2500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uk-UA" sz="2500" dirty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de-DE" sz="3100" b="1" dirty="0" smtClean="0">
                <a:solidFill>
                  <a:srgbClr val="3E3D2D"/>
                </a:solidFill>
                <a:latin typeface="Calibri" pitchFamily="34" charset="0"/>
                <a:ea typeface="+mn-ea"/>
                <a:cs typeface="+mn-cs"/>
              </a:rPr>
              <a:t>Bildet bitte Sätze im Imperativ.</a:t>
            </a:r>
            <a:endParaRPr lang="sl-SI" sz="3100" b="1" dirty="0">
              <a:latin typeface="Comic Sans MS" pitchFamily="66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3608" y="1628800"/>
            <a:ext cx="6777317" cy="4229057"/>
          </a:xfrm>
        </p:spPr>
        <p:txBody>
          <a:bodyPr>
            <a:normAutofit/>
          </a:bodyPr>
          <a:lstStyle/>
          <a:p>
            <a:pPr fontAlgn="ctr"/>
            <a:r>
              <a:rPr lang="de-DE" sz="2800" dirty="0" smtClean="0">
                <a:latin typeface="Calibri" pitchFamily="34" charset="0"/>
              </a:rPr>
              <a:t>anrufen</a:t>
            </a:r>
          </a:p>
          <a:p>
            <a:pPr fontAlgn="ctr"/>
            <a:endParaRPr lang="de-DE" sz="2800" dirty="0" smtClean="0">
              <a:latin typeface="Calibri" pitchFamily="34" charset="0"/>
            </a:endParaRPr>
          </a:p>
          <a:p>
            <a:pPr fontAlgn="ctr"/>
            <a:r>
              <a:rPr lang="de-DE" sz="2800" dirty="0" smtClean="0">
                <a:latin typeface="Calibri" pitchFamily="34" charset="0"/>
              </a:rPr>
              <a:t>eine Übung schreiben</a:t>
            </a:r>
          </a:p>
          <a:p>
            <a:pPr fontAlgn="ctr"/>
            <a:endParaRPr lang="de-DE" sz="2800" dirty="0" smtClean="0">
              <a:latin typeface="Calibri" pitchFamily="34" charset="0"/>
            </a:endParaRPr>
          </a:p>
          <a:p>
            <a:pPr fontAlgn="ctr"/>
            <a:r>
              <a:rPr lang="de-DE" sz="2800" dirty="0" smtClean="0">
                <a:latin typeface="Calibri" pitchFamily="34" charset="0"/>
              </a:rPr>
              <a:t>Musik hören</a:t>
            </a:r>
          </a:p>
          <a:p>
            <a:pPr fontAlgn="ctr"/>
            <a:endParaRPr lang="de-DE" sz="2800" dirty="0" smtClean="0">
              <a:latin typeface="Calibri" pitchFamily="34" charset="0"/>
            </a:endParaRPr>
          </a:p>
          <a:p>
            <a:pPr fontAlgn="ctr"/>
            <a:r>
              <a:rPr lang="de-DE" sz="2800" dirty="0" smtClean="0">
                <a:latin typeface="Calibri" pitchFamily="34" charset="0"/>
              </a:rPr>
              <a:t>schnell gehen</a:t>
            </a:r>
          </a:p>
          <a:p>
            <a:pPr fontAlgn="ctr"/>
            <a:endParaRPr lang="de-DE" sz="2800" dirty="0" smtClean="0">
              <a:latin typeface="Calibri" pitchFamily="34" charset="0"/>
            </a:endParaRPr>
          </a:p>
          <a:p>
            <a:pPr fontAlgn="ctr"/>
            <a:endParaRPr lang="de-DE" sz="2800" dirty="0" smtClean="0">
              <a:latin typeface="Calibri" pitchFamily="34" charset="0"/>
            </a:endParaRPr>
          </a:p>
          <a:p>
            <a:pPr fontAlgn="ctr"/>
            <a:endParaRPr lang="uk-UA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371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400" dirty="0" smtClean="0">
                <a:latin typeface="Comic Sans MS" pitchFamily="66" charset="0"/>
              </a:rPr>
              <a:t>Viel Erfolg</a:t>
            </a:r>
            <a:endParaRPr lang="sl-SI" sz="4400" dirty="0">
              <a:latin typeface="Comic Sans MS" pitchFamily="66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sl-SI" sz="2400" u="sng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49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</TotalTime>
  <Words>98</Words>
  <Application>Microsoft Office PowerPoint</Application>
  <PresentationFormat>Pokaz na ekranie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Остін</vt:lpstr>
      <vt:lpstr> </vt:lpstr>
      <vt:lpstr>3 Formen Imperativs</vt:lpstr>
      <vt:lpstr>Slajd 3</vt:lpstr>
      <vt:lpstr>Pass auf!!</vt:lpstr>
      <vt:lpstr>Sie – Form          Ergänzt bitte du – Form/ ihr – Form / Sie- Form</vt:lpstr>
      <vt:lpstr>Sie – Form          Bildet bitte Sätze im Imperativ.</vt:lpstr>
      <vt:lpstr>Viel Erfolg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Imperativ</dc:title>
  <dc:creator>OSDuplek</dc:creator>
  <cp:lastModifiedBy>Użytkownik systemu Windows</cp:lastModifiedBy>
  <cp:revision>11</cp:revision>
  <dcterms:created xsi:type="dcterms:W3CDTF">2000-01-04T23:45:02Z</dcterms:created>
  <dcterms:modified xsi:type="dcterms:W3CDTF">2021-12-09T23:44:48Z</dcterms:modified>
</cp:coreProperties>
</file>