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8" r:id="rId2"/>
    <p:sldId id="273" r:id="rId3"/>
    <p:sldId id="274" r:id="rId4"/>
    <p:sldId id="423" r:id="rId5"/>
    <p:sldId id="424" r:id="rId6"/>
    <p:sldId id="425" r:id="rId7"/>
    <p:sldId id="426" r:id="rId8"/>
    <p:sldId id="427" r:id="rId9"/>
    <p:sldId id="428" r:id="rId10"/>
    <p:sldId id="266" r:id="rId11"/>
    <p:sldId id="267" r:id="rId12"/>
    <p:sldId id="294" r:id="rId13"/>
    <p:sldId id="268" r:id="rId14"/>
    <p:sldId id="269" r:id="rId15"/>
    <p:sldId id="270" r:id="rId16"/>
    <p:sldId id="271" r:id="rId17"/>
    <p:sldId id="272" r:id="rId18"/>
    <p:sldId id="422" r:id="rId19"/>
    <p:sldId id="295" r:id="rId20"/>
    <p:sldId id="296" r:id="rId21"/>
    <p:sldId id="275" r:id="rId22"/>
    <p:sldId id="276" r:id="rId23"/>
    <p:sldId id="277" r:id="rId24"/>
    <p:sldId id="278" r:id="rId25"/>
    <p:sldId id="279" r:id="rId26"/>
  </p:sldIdLst>
  <p:sldSz cx="12192000" cy="6858000"/>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96" autoAdjust="0"/>
    <p:restoredTop sz="94660"/>
  </p:normalViewPr>
  <p:slideViewPr>
    <p:cSldViewPr snapToGrid="0">
      <p:cViewPr varScale="1">
        <p:scale>
          <a:sx n="86" d="100"/>
          <a:sy n="86" d="100"/>
        </p:scale>
        <p:origin x="48" y="12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ajd tytułowy">
    <p:spTree>
      <p:nvGrpSpPr>
        <p:cNvPr id="1" name=""/>
        <p:cNvGrpSpPr/>
        <p:nvPr/>
      </p:nvGrpSpPr>
      <p:grpSpPr>
        <a:xfrm>
          <a:off x="0" y="0"/>
          <a:ext cx="0" cy="0"/>
          <a:chOff x="0" y="0"/>
          <a:chExt cx="0" cy="0"/>
        </a:xfrm>
      </p:grpSpPr>
      <p:sp>
        <p:nvSpPr>
          <p:cNvPr id="7" name="Rectangle 6"/>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useBgFill="1">
        <p:nvSpPr>
          <p:cNvPr id="8" name="Rounded Rectangle 7"/>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4" name="Date Placeholder 3"/>
          <p:cNvSpPr>
            <a:spLocks noGrp="1"/>
          </p:cNvSpPr>
          <p:nvPr>
            <p:ph type="dt" sz="half" idx="10"/>
          </p:nvPr>
        </p:nvSpPr>
        <p:spPr/>
        <p:txBody>
          <a:bodyPr/>
          <a:lstStyle/>
          <a:p>
            <a:fld id="{72889B70-222A-4868-B9CF-98206BFEDC84}" type="datetimeFigureOut">
              <a:rPr lang="pl-PL" smtClean="0">
                <a:solidFill>
                  <a:srgbClr val="564B3C"/>
                </a:solidFill>
              </a:rPr>
              <a:pPr/>
              <a:t>17.03.2024</a:t>
            </a:fld>
            <a:endParaRPr lang="pl-PL">
              <a:solidFill>
                <a:srgbClr val="564B3C"/>
              </a:solidFill>
            </a:endParaRPr>
          </a:p>
        </p:txBody>
      </p:sp>
      <p:sp>
        <p:nvSpPr>
          <p:cNvPr id="5" name="Footer Placeholder 4"/>
          <p:cNvSpPr>
            <a:spLocks noGrp="1"/>
          </p:cNvSpPr>
          <p:nvPr>
            <p:ph type="ftr" sz="quarter" idx="11"/>
          </p:nvPr>
        </p:nvSpPr>
        <p:spPr/>
        <p:txBody>
          <a:bodyPr/>
          <a:lstStyle/>
          <a:p>
            <a:endParaRPr lang="pl-PL">
              <a:solidFill>
                <a:srgbClr val="564B3C"/>
              </a:solidFill>
            </a:endParaRPr>
          </a:p>
        </p:txBody>
      </p:sp>
      <p:sp>
        <p:nvSpPr>
          <p:cNvPr id="9" name="Rectangle 8"/>
          <p:cNvSpPr/>
          <p:nvPr/>
        </p:nvSpPr>
        <p:spPr>
          <a:xfrm>
            <a:off x="460587" y="2942602"/>
            <a:ext cx="9530575"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2" name="Rectangle 11"/>
          <p:cNvSpPr/>
          <p:nvPr/>
        </p:nvSpPr>
        <p:spPr>
          <a:xfrm>
            <a:off x="10096869" y="2944634"/>
            <a:ext cx="1587131" cy="2459736"/>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3" name="Rectangle 12"/>
          <p:cNvSpPr/>
          <p:nvPr/>
        </p:nvSpPr>
        <p:spPr>
          <a:xfrm>
            <a:off x="10283619" y="3136658"/>
            <a:ext cx="1213632" cy="2075688"/>
          </a:xfrm>
          <a:prstGeom prst="rect">
            <a:avLst/>
          </a:prstGeom>
          <a:solidFill>
            <a:schemeClr val="accent3">
              <a:alpha val="70000"/>
            </a:schemeClr>
          </a:soli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4" name="Rectangle 13"/>
          <p:cNvSpPr/>
          <p:nvPr/>
        </p:nvSpPr>
        <p:spPr>
          <a:xfrm>
            <a:off x="593978" y="3055622"/>
            <a:ext cx="9263793"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6" name="Slide Number Placeholder 5"/>
          <p:cNvSpPr>
            <a:spLocks noGrp="1"/>
          </p:cNvSpPr>
          <p:nvPr>
            <p:ph type="sldNum" sz="quarter" idx="12"/>
          </p:nvPr>
        </p:nvSpPr>
        <p:spPr>
          <a:xfrm>
            <a:off x="10382435" y="4625268"/>
            <a:ext cx="1016000" cy="457200"/>
          </a:xfrm>
        </p:spPr>
        <p:txBody>
          <a:bodyPr/>
          <a:lstStyle>
            <a:lvl1pPr algn="ctr">
              <a:defRPr sz="2800">
                <a:solidFill>
                  <a:schemeClr val="accent1">
                    <a:lumMod val="50000"/>
                  </a:schemeClr>
                </a:solidFill>
              </a:defRPr>
            </a:lvl1pPr>
          </a:lstStyle>
          <a:p>
            <a:fld id="{ACA700A2-3A05-4F43-91E4-42A94F70C0A5}" type="slidenum">
              <a:rPr lang="pl-PL" smtClean="0">
                <a:solidFill>
                  <a:srgbClr val="93A299">
                    <a:lumMod val="50000"/>
                  </a:srgbClr>
                </a:solidFill>
              </a:rPr>
              <a:pPr/>
              <a:t>‹#›</a:t>
            </a:fld>
            <a:endParaRPr lang="pl-PL">
              <a:solidFill>
                <a:srgbClr val="93A299">
                  <a:lumMod val="50000"/>
                </a:srgbClr>
              </a:solidFill>
            </a:endParaRPr>
          </a:p>
        </p:txBody>
      </p:sp>
      <p:sp>
        <p:nvSpPr>
          <p:cNvPr id="11" name="Rectangle 10"/>
          <p:cNvSpPr/>
          <p:nvPr/>
        </p:nvSpPr>
        <p:spPr>
          <a:xfrm>
            <a:off x="722429" y="4559277"/>
            <a:ext cx="9006888"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0" name="Rectangle 9"/>
          <p:cNvSpPr/>
          <p:nvPr/>
        </p:nvSpPr>
        <p:spPr>
          <a:xfrm>
            <a:off x="718628" y="3139440"/>
            <a:ext cx="9014491"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3" name="Subtitle 2"/>
          <p:cNvSpPr>
            <a:spLocks noGrp="1"/>
          </p:cNvSpPr>
          <p:nvPr>
            <p:ph type="subTitle" idx="1"/>
          </p:nvPr>
        </p:nvSpPr>
        <p:spPr>
          <a:xfrm>
            <a:off x="857073" y="4648200"/>
            <a:ext cx="8737600" cy="457200"/>
          </a:xfrm>
        </p:spPr>
        <p:txBody>
          <a:bodyPr>
            <a:normAutofit/>
          </a:bodyPr>
          <a:lstStyle>
            <a:lvl1pPr marL="0" indent="0" algn="ctr">
              <a:buNone/>
              <a:defRPr sz="1800" cap="all" spc="3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a:t>Kliknij, aby edytować styl wzorca podtytułu</a:t>
            </a:r>
            <a:endParaRPr lang="en-US" dirty="0"/>
          </a:p>
        </p:txBody>
      </p:sp>
      <p:sp>
        <p:nvSpPr>
          <p:cNvPr id="2" name="Title 1"/>
          <p:cNvSpPr>
            <a:spLocks noGrp="1"/>
          </p:cNvSpPr>
          <p:nvPr>
            <p:ph type="ctrTitle"/>
          </p:nvPr>
        </p:nvSpPr>
        <p:spPr>
          <a:xfrm>
            <a:off x="806273" y="3227034"/>
            <a:ext cx="8839200" cy="1219201"/>
          </a:xfrm>
        </p:spPr>
        <p:txBody>
          <a:bodyPr anchor="b" anchorCtr="0">
            <a:noAutofit/>
          </a:bodyPr>
          <a:lstStyle>
            <a:lvl1pPr>
              <a:defRPr sz="4000">
                <a:solidFill>
                  <a:schemeClr val="accent1">
                    <a:lumMod val="50000"/>
                  </a:schemeClr>
                </a:solidFill>
              </a:defRPr>
            </a:lvl1pPr>
          </a:lstStyle>
          <a:p>
            <a:r>
              <a:rPr lang="pl-PL"/>
              <a:t>Kliknij, aby edytować styl</a:t>
            </a:r>
            <a:endParaRPr lang="en-US" dirty="0"/>
          </a:p>
        </p:txBody>
      </p:sp>
    </p:spTree>
    <p:extLst>
      <p:ext uri="{BB962C8B-B14F-4D97-AF65-F5344CB8AC3E}">
        <p14:creationId xmlns:p14="http://schemas.microsoft.com/office/powerpoint/2010/main" val="31647932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a:p>
        </p:txBody>
      </p:sp>
      <p:sp>
        <p:nvSpPr>
          <p:cNvPr id="3" name="Vertical Text Placeholder 2"/>
          <p:cNvSpPr>
            <a:spLocks noGrp="1"/>
          </p:cNvSpPr>
          <p:nvPr>
            <p:ph type="body" orient="vert" idx="1"/>
          </p:nvPr>
        </p:nvSpPr>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a:p>
        </p:txBody>
      </p:sp>
      <p:sp>
        <p:nvSpPr>
          <p:cNvPr id="4" name="Date Placeholder 3"/>
          <p:cNvSpPr>
            <a:spLocks noGrp="1"/>
          </p:cNvSpPr>
          <p:nvPr>
            <p:ph type="dt" sz="half" idx="10"/>
          </p:nvPr>
        </p:nvSpPr>
        <p:spPr/>
        <p:txBody>
          <a:bodyPr/>
          <a:lstStyle/>
          <a:p>
            <a:fld id="{72889B70-222A-4868-B9CF-98206BFEDC84}" type="datetimeFigureOut">
              <a:rPr lang="pl-PL" smtClean="0">
                <a:solidFill>
                  <a:srgbClr val="564B3C"/>
                </a:solidFill>
              </a:rPr>
              <a:pPr/>
              <a:t>17.03.2024</a:t>
            </a:fld>
            <a:endParaRPr lang="pl-PL">
              <a:solidFill>
                <a:srgbClr val="564B3C"/>
              </a:solidFill>
            </a:endParaRPr>
          </a:p>
        </p:txBody>
      </p:sp>
      <p:sp>
        <p:nvSpPr>
          <p:cNvPr id="5" name="Footer Placeholder 4"/>
          <p:cNvSpPr>
            <a:spLocks noGrp="1"/>
          </p:cNvSpPr>
          <p:nvPr>
            <p:ph type="ftr" sz="quarter" idx="11"/>
          </p:nvPr>
        </p:nvSpPr>
        <p:spPr/>
        <p:txBody>
          <a:bodyPr/>
          <a:lstStyle/>
          <a:p>
            <a:endParaRPr lang="pl-PL">
              <a:solidFill>
                <a:srgbClr val="564B3C"/>
              </a:solidFill>
            </a:endParaRPr>
          </a:p>
        </p:txBody>
      </p:sp>
      <p:sp>
        <p:nvSpPr>
          <p:cNvPr id="6" name="Slide Number Placeholder 5"/>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Tree>
    <p:extLst>
      <p:ext uri="{BB962C8B-B14F-4D97-AF65-F5344CB8AC3E}">
        <p14:creationId xmlns:p14="http://schemas.microsoft.com/office/powerpoint/2010/main" val="13986979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ytuł pionowy i tekst">
    <p:spTree>
      <p:nvGrpSpPr>
        <p:cNvPr id="1" name=""/>
        <p:cNvGrpSpPr/>
        <p:nvPr/>
      </p:nvGrpSpPr>
      <p:grpSpPr>
        <a:xfrm>
          <a:off x="0" y="0"/>
          <a:ext cx="0" cy="0"/>
          <a:chOff x="0" y="0"/>
          <a:chExt cx="0" cy="0"/>
        </a:xfrm>
      </p:grpSpPr>
      <p:sp>
        <p:nvSpPr>
          <p:cNvPr id="7" name="Rectangle 6"/>
          <p:cNvSpPr/>
          <p:nvPr/>
        </p:nvSpPr>
        <p:spPr>
          <a:xfrm>
            <a:off x="9148936" y="228600"/>
            <a:ext cx="2479040" cy="6122634"/>
          </a:xfrm>
          <a:prstGeom prst="rect">
            <a:avLst/>
          </a:prstGeom>
          <a:solidFill>
            <a:srgbClr val="FFFFFF">
              <a:alpha val="8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8" name="Rectangle 7"/>
          <p:cNvSpPr/>
          <p:nvPr/>
        </p:nvSpPr>
        <p:spPr>
          <a:xfrm>
            <a:off x="9273634" y="351410"/>
            <a:ext cx="2229647" cy="587701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2" name="Vertical Title 1"/>
          <p:cNvSpPr>
            <a:spLocks noGrp="1"/>
          </p:cNvSpPr>
          <p:nvPr>
            <p:ph type="title" orient="vert"/>
          </p:nvPr>
        </p:nvSpPr>
        <p:spPr>
          <a:xfrm>
            <a:off x="9398103" y="395428"/>
            <a:ext cx="1980708" cy="5788981"/>
          </a:xfrm>
        </p:spPr>
        <p:txBody>
          <a:bodyPr vert="eaVert"/>
          <a:lstStyle/>
          <a:p>
            <a:r>
              <a:rPr lang="pl-PL"/>
              <a:t>Kliknij, aby edytować styl</a:t>
            </a:r>
            <a:endParaRPr lang="en-US" dirty="0"/>
          </a:p>
        </p:txBody>
      </p:sp>
      <p:sp>
        <p:nvSpPr>
          <p:cNvPr id="3" name="Vertical Text Placeholder 2"/>
          <p:cNvSpPr>
            <a:spLocks noGrp="1"/>
          </p:cNvSpPr>
          <p:nvPr>
            <p:ph type="body" orient="vert" idx="1"/>
          </p:nvPr>
        </p:nvSpPr>
        <p:spPr>
          <a:xfrm>
            <a:off x="609600" y="381000"/>
            <a:ext cx="8229600" cy="5791201"/>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72889B70-222A-4868-B9CF-98206BFEDC84}" type="datetimeFigureOut">
              <a:rPr lang="pl-PL" smtClean="0">
                <a:solidFill>
                  <a:srgbClr val="564B3C"/>
                </a:solidFill>
              </a:rPr>
              <a:pPr/>
              <a:t>17.03.2024</a:t>
            </a:fld>
            <a:endParaRPr lang="pl-PL">
              <a:solidFill>
                <a:srgbClr val="564B3C"/>
              </a:solidFill>
            </a:endParaRPr>
          </a:p>
        </p:txBody>
      </p:sp>
      <p:sp>
        <p:nvSpPr>
          <p:cNvPr id="5" name="Footer Placeholder 4"/>
          <p:cNvSpPr>
            <a:spLocks noGrp="1"/>
          </p:cNvSpPr>
          <p:nvPr>
            <p:ph type="ftr" sz="quarter" idx="11"/>
          </p:nvPr>
        </p:nvSpPr>
        <p:spPr/>
        <p:txBody>
          <a:bodyPr/>
          <a:lstStyle/>
          <a:p>
            <a:endParaRPr lang="pl-PL">
              <a:solidFill>
                <a:srgbClr val="564B3C"/>
              </a:solidFill>
            </a:endParaRPr>
          </a:p>
        </p:txBody>
      </p:sp>
      <p:sp>
        <p:nvSpPr>
          <p:cNvPr id="6" name="Slide Number Placeholder 5"/>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Tree>
    <p:extLst>
      <p:ext uri="{BB962C8B-B14F-4D97-AF65-F5344CB8AC3E}">
        <p14:creationId xmlns:p14="http://schemas.microsoft.com/office/powerpoint/2010/main" val="15393712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a:p>
        </p:txBody>
      </p:sp>
      <p:sp>
        <p:nvSpPr>
          <p:cNvPr id="3" name="Content Placeholder 2"/>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a:p>
        </p:txBody>
      </p:sp>
      <p:sp>
        <p:nvSpPr>
          <p:cNvPr id="4" name="Date Placeholder 3"/>
          <p:cNvSpPr>
            <a:spLocks noGrp="1"/>
          </p:cNvSpPr>
          <p:nvPr>
            <p:ph type="dt" sz="half" idx="10"/>
          </p:nvPr>
        </p:nvSpPr>
        <p:spPr/>
        <p:txBody>
          <a:bodyPr/>
          <a:lstStyle/>
          <a:p>
            <a:fld id="{72889B70-222A-4868-B9CF-98206BFEDC84}" type="datetimeFigureOut">
              <a:rPr lang="pl-PL" smtClean="0">
                <a:solidFill>
                  <a:srgbClr val="564B3C"/>
                </a:solidFill>
              </a:rPr>
              <a:pPr/>
              <a:t>17.03.2024</a:t>
            </a:fld>
            <a:endParaRPr lang="pl-PL">
              <a:solidFill>
                <a:srgbClr val="564B3C"/>
              </a:solidFill>
            </a:endParaRPr>
          </a:p>
        </p:txBody>
      </p:sp>
      <p:sp>
        <p:nvSpPr>
          <p:cNvPr id="5" name="Footer Placeholder 4"/>
          <p:cNvSpPr>
            <a:spLocks noGrp="1"/>
          </p:cNvSpPr>
          <p:nvPr>
            <p:ph type="ftr" sz="quarter" idx="11"/>
          </p:nvPr>
        </p:nvSpPr>
        <p:spPr/>
        <p:txBody>
          <a:bodyPr/>
          <a:lstStyle/>
          <a:p>
            <a:endParaRPr lang="pl-PL">
              <a:solidFill>
                <a:srgbClr val="564B3C"/>
              </a:solidFill>
            </a:endParaRPr>
          </a:p>
        </p:txBody>
      </p:sp>
      <p:sp>
        <p:nvSpPr>
          <p:cNvPr id="6" name="Slide Number Placeholder 5"/>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Tree>
    <p:extLst>
      <p:ext uri="{BB962C8B-B14F-4D97-AF65-F5344CB8AC3E}">
        <p14:creationId xmlns:p14="http://schemas.microsoft.com/office/powerpoint/2010/main" val="37122810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Nagłówek sekcji">
    <p:spTree>
      <p:nvGrpSpPr>
        <p:cNvPr id="1" name=""/>
        <p:cNvGrpSpPr/>
        <p:nvPr/>
      </p:nvGrpSpPr>
      <p:grpSpPr>
        <a:xfrm>
          <a:off x="0" y="0"/>
          <a:ext cx="0" cy="0"/>
          <a:chOff x="0" y="0"/>
          <a:chExt cx="0" cy="0"/>
        </a:xfrm>
      </p:grpSpPr>
      <p:sp>
        <p:nvSpPr>
          <p:cNvPr id="7" name="Rectangle 6"/>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useBgFill="1">
        <p:nvSpPr>
          <p:cNvPr id="8" name="Rounded Rectangle 7"/>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4" name="Date Placeholder 3"/>
          <p:cNvSpPr>
            <a:spLocks noGrp="1"/>
          </p:cNvSpPr>
          <p:nvPr>
            <p:ph type="dt" sz="half" idx="10"/>
          </p:nvPr>
        </p:nvSpPr>
        <p:spPr/>
        <p:txBody>
          <a:bodyPr/>
          <a:lstStyle/>
          <a:p>
            <a:fld id="{72889B70-222A-4868-B9CF-98206BFEDC84}" type="datetimeFigureOut">
              <a:rPr lang="pl-PL" smtClean="0">
                <a:solidFill>
                  <a:srgbClr val="564B3C"/>
                </a:solidFill>
              </a:rPr>
              <a:pPr/>
              <a:t>17.03.2024</a:t>
            </a:fld>
            <a:endParaRPr lang="pl-PL">
              <a:solidFill>
                <a:srgbClr val="564B3C"/>
              </a:solidFill>
            </a:endParaRPr>
          </a:p>
        </p:txBody>
      </p:sp>
      <p:sp>
        <p:nvSpPr>
          <p:cNvPr id="13" name="Rectangle 12"/>
          <p:cNvSpPr/>
          <p:nvPr/>
        </p:nvSpPr>
        <p:spPr>
          <a:xfrm>
            <a:off x="602635" y="2946400"/>
            <a:ext cx="11020213"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6" name="Rectangle 15"/>
          <p:cNvSpPr/>
          <p:nvPr/>
        </p:nvSpPr>
        <p:spPr>
          <a:xfrm>
            <a:off x="756875" y="3048000"/>
            <a:ext cx="10711733"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5" name="Footer Placeholder 4"/>
          <p:cNvSpPr>
            <a:spLocks noGrp="1"/>
          </p:cNvSpPr>
          <p:nvPr>
            <p:ph type="ftr" sz="quarter" idx="11"/>
          </p:nvPr>
        </p:nvSpPr>
        <p:spPr/>
        <p:txBody>
          <a:bodyPr/>
          <a:lstStyle/>
          <a:p>
            <a:endParaRPr lang="pl-PL">
              <a:solidFill>
                <a:srgbClr val="564B3C"/>
              </a:solidFill>
            </a:endParaRPr>
          </a:p>
        </p:txBody>
      </p:sp>
      <p:sp>
        <p:nvSpPr>
          <p:cNvPr id="6" name="Slide Number Placeholder 5"/>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
        <p:nvSpPr>
          <p:cNvPr id="2" name="Title 1"/>
          <p:cNvSpPr>
            <a:spLocks noGrp="1"/>
          </p:cNvSpPr>
          <p:nvPr>
            <p:ph type="title"/>
          </p:nvPr>
        </p:nvSpPr>
        <p:spPr>
          <a:xfrm>
            <a:off x="981941" y="3200400"/>
            <a:ext cx="10261600" cy="1295401"/>
          </a:xfrm>
        </p:spPr>
        <p:txBody>
          <a:bodyPr anchor="b" anchorCtr="0">
            <a:noAutofit/>
          </a:bodyPr>
          <a:lstStyle>
            <a:lvl1pPr algn="ctr" defTabSz="914400" rtl="0" eaLnBrk="1" latinLnBrk="0" hangingPunct="1">
              <a:spcBef>
                <a:spcPct val="0"/>
              </a:spcBef>
              <a:buNone/>
              <a:defRPr lang="en-US" sz="4000" kern="1200" cap="all" baseline="0" dirty="0">
                <a:solidFill>
                  <a:schemeClr val="accent1">
                    <a:lumMod val="50000"/>
                  </a:schemeClr>
                </a:solidFill>
                <a:latin typeface="+mj-lt"/>
                <a:ea typeface="+mj-ea"/>
                <a:cs typeface="+mj-cs"/>
              </a:defRPr>
            </a:lvl1pPr>
          </a:lstStyle>
          <a:p>
            <a:r>
              <a:rPr lang="pl-PL"/>
              <a:t>Kliknij, aby edytować styl</a:t>
            </a:r>
            <a:endParaRPr lang="en-US" dirty="0"/>
          </a:p>
        </p:txBody>
      </p:sp>
      <p:sp>
        <p:nvSpPr>
          <p:cNvPr id="15" name="Rectangle 14"/>
          <p:cNvSpPr/>
          <p:nvPr/>
        </p:nvSpPr>
        <p:spPr>
          <a:xfrm>
            <a:off x="900661" y="4541521"/>
            <a:ext cx="10424160"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3" name="Text Placeholder 2"/>
          <p:cNvSpPr>
            <a:spLocks noGrp="1"/>
          </p:cNvSpPr>
          <p:nvPr>
            <p:ph type="body" idx="1"/>
          </p:nvPr>
        </p:nvSpPr>
        <p:spPr>
          <a:xfrm>
            <a:off x="981941" y="4607511"/>
            <a:ext cx="10261600" cy="523783"/>
          </a:xfrm>
        </p:spPr>
        <p:txBody>
          <a:bodyPr anchor="ctr">
            <a:normAutofit/>
          </a:bodyPr>
          <a:lstStyle>
            <a:lvl1pPr marL="0" indent="0" algn="ctr">
              <a:buNone/>
              <a:defRPr sz="2000" cap="all" spc="250" baseline="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Kliknij, aby edytować style wzorca tekstu</a:t>
            </a:r>
          </a:p>
        </p:txBody>
      </p:sp>
      <p:sp>
        <p:nvSpPr>
          <p:cNvPr id="14" name="Rectangle 13"/>
          <p:cNvSpPr/>
          <p:nvPr/>
        </p:nvSpPr>
        <p:spPr>
          <a:xfrm>
            <a:off x="901010" y="3124200"/>
            <a:ext cx="10423465"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Tree>
    <p:extLst>
      <p:ext uri="{BB962C8B-B14F-4D97-AF65-F5344CB8AC3E}">
        <p14:creationId xmlns:p14="http://schemas.microsoft.com/office/powerpoint/2010/main" val="23444887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itle 1"/>
          <p:cNvSpPr>
            <a:spLocks noGrp="1"/>
          </p:cNvSpPr>
          <p:nvPr>
            <p:ph type="title"/>
          </p:nvPr>
        </p:nvSpPr>
        <p:spPr>
          <a:xfrm>
            <a:off x="568171" y="408373"/>
            <a:ext cx="11014229" cy="1039427"/>
          </a:xfrm>
        </p:spPr>
        <p:txBody>
          <a:bodyPr/>
          <a:lstStyle/>
          <a:p>
            <a:r>
              <a:rPr lang="pl-PL"/>
              <a:t>Kliknij, aby edytować styl</a:t>
            </a:r>
            <a:endParaRPr lang="en-US"/>
          </a:p>
        </p:txBody>
      </p:sp>
      <p:sp>
        <p:nvSpPr>
          <p:cNvPr id="3" name="Content Placeholder 2"/>
          <p:cNvSpPr>
            <a:spLocks noGrp="1"/>
          </p:cNvSpPr>
          <p:nvPr>
            <p:ph sz="half" idx="1"/>
          </p:nvPr>
        </p:nvSpPr>
        <p:spPr>
          <a:xfrm>
            <a:off x="568171" y="1719071"/>
            <a:ext cx="53848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Content Placeholder 3"/>
          <p:cNvSpPr>
            <a:spLocks noGrp="1"/>
          </p:cNvSpPr>
          <p:nvPr>
            <p:ph sz="half" idx="2"/>
          </p:nvPr>
        </p:nvSpPr>
        <p:spPr>
          <a:xfrm>
            <a:off x="6197600" y="1719071"/>
            <a:ext cx="53848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Date Placeholder 4"/>
          <p:cNvSpPr>
            <a:spLocks noGrp="1"/>
          </p:cNvSpPr>
          <p:nvPr>
            <p:ph type="dt" sz="half" idx="10"/>
          </p:nvPr>
        </p:nvSpPr>
        <p:spPr/>
        <p:txBody>
          <a:bodyPr/>
          <a:lstStyle/>
          <a:p>
            <a:fld id="{72889B70-222A-4868-B9CF-98206BFEDC84}" type="datetimeFigureOut">
              <a:rPr lang="pl-PL" smtClean="0">
                <a:solidFill>
                  <a:srgbClr val="564B3C"/>
                </a:solidFill>
              </a:rPr>
              <a:pPr/>
              <a:t>17.03.2024</a:t>
            </a:fld>
            <a:endParaRPr lang="pl-PL">
              <a:solidFill>
                <a:srgbClr val="564B3C"/>
              </a:solidFill>
            </a:endParaRPr>
          </a:p>
        </p:txBody>
      </p:sp>
      <p:sp>
        <p:nvSpPr>
          <p:cNvPr id="6" name="Footer Placeholder 5"/>
          <p:cNvSpPr>
            <a:spLocks noGrp="1"/>
          </p:cNvSpPr>
          <p:nvPr>
            <p:ph type="ftr" sz="quarter" idx="11"/>
          </p:nvPr>
        </p:nvSpPr>
        <p:spPr/>
        <p:txBody>
          <a:bodyPr/>
          <a:lstStyle/>
          <a:p>
            <a:endParaRPr lang="pl-PL">
              <a:solidFill>
                <a:srgbClr val="564B3C"/>
              </a:solidFill>
            </a:endParaRPr>
          </a:p>
        </p:txBody>
      </p:sp>
      <p:sp>
        <p:nvSpPr>
          <p:cNvPr id="7" name="Slide Number Placeholder 6"/>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Tree>
    <p:extLst>
      <p:ext uri="{BB962C8B-B14F-4D97-AF65-F5344CB8AC3E}">
        <p14:creationId xmlns:p14="http://schemas.microsoft.com/office/powerpoint/2010/main" val="11650652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itle 1"/>
          <p:cNvSpPr>
            <a:spLocks noGrp="1"/>
          </p:cNvSpPr>
          <p:nvPr>
            <p:ph type="title"/>
          </p:nvPr>
        </p:nvSpPr>
        <p:spPr>
          <a:xfrm>
            <a:off x="568171" y="408373"/>
            <a:ext cx="11014229" cy="1039427"/>
          </a:xfrm>
        </p:spPr>
        <p:txBody>
          <a:bodyPr/>
          <a:lstStyle>
            <a:lvl1pPr>
              <a:defRPr/>
            </a:lvl1pPr>
          </a:lstStyle>
          <a:p>
            <a:r>
              <a:rPr lang="pl-PL"/>
              <a:t>Kliknij, aby edytować styl</a:t>
            </a:r>
            <a:endParaRPr lang="en-US"/>
          </a:p>
        </p:txBody>
      </p:sp>
      <p:sp>
        <p:nvSpPr>
          <p:cNvPr id="3" name="Text Placeholder 2"/>
          <p:cNvSpPr>
            <a:spLocks noGrp="1"/>
          </p:cNvSpPr>
          <p:nvPr>
            <p:ph type="body" idx="1"/>
          </p:nvPr>
        </p:nvSpPr>
        <p:spPr>
          <a:xfrm>
            <a:off x="568171" y="1722438"/>
            <a:ext cx="5386917"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Content Placeholder 3"/>
          <p:cNvSpPr>
            <a:spLocks noGrp="1"/>
          </p:cNvSpPr>
          <p:nvPr>
            <p:ph sz="half" idx="2"/>
          </p:nvPr>
        </p:nvSpPr>
        <p:spPr>
          <a:xfrm>
            <a:off x="568171" y="2438400"/>
            <a:ext cx="5386917"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Text Placeholder 4"/>
          <p:cNvSpPr>
            <a:spLocks noGrp="1"/>
          </p:cNvSpPr>
          <p:nvPr>
            <p:ph type="body" sz="quarter" idx="3"/>
          </p:nvPr>
        </p:nvSpPr>
        <p:spPr>
          <a:xfrm>
            <a:off x="6193368" y="1722438"/>
            <a:ext cx="5389033"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Content Placeholder 5"/>
          <p:cNvSpPr>
            <a:spLocks noGrp="1"/>
          </p:cNvSpPr>
          <p:nvPr>
            <p:ph sz="quarter" idx="4"/>
          </p:nvPr>
        </p:nvSpPr>
        <p:spPr>
          <a:xfrm>
            <a:off x="6193368" y="2438400"/>
            <a:ext cx="5389033"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7" name="Date Placeholder 6"/>
          <p:cNvSpPr>
            <a:spLocks noGrp="1"/>
          </p:cNvSpPr>
          <p:nvPr>
            <p:ph type="dt" sz="half" idx="10"/>
          </p:nvPr>
        </p:nvSpPr>
        <p:spPr/>
        <p:txBody>
          <a:bodyPr/>
          <a:lstStyle/>
          <a:p>
            <a:fld id="{72889B70-222A-4868-B9CF-98206BFEDC84}" type="datetimeFigureOut">
              <a:rPr lang="pl-PL" smtClean="0">
                <a:solidFill>
                  <a:srgbClr val="564B3C"/>
                </a:solidFill>
              </a:rPr>
              <a:pPr/>
              <a:t>17.03.2024</a:t>
            </a:fld>
            <a:endParaRPr lang="pl-PL">
              <a:solidFill>
                <a:srgbClr val="564B3C"/>
              </a:solidFill>
            </a:endParaRPr>
          </a:p>
        </p:txBody>
      </p:sp>
      <p:sp>
        <p:nvSpPr>
          <p:cNvPr id="8" name="Footer Placeholder 7"/>
          <p:cNvSpPr>
            <a:spLocks noGrp="1"/>
          </p:cNvSpPr>
          <p:nvPr>
            <p:ph type="ftr" sz="quarter" idx="11"/>
          </p:nvPr>
        </p:nvSpPr>
        <p:spPr/>
        <p:txBody>
          <a:bodyPr/>
          <a:lstStyle/>
          <a:p>
            <a:endParaRPr lang="pl-PL">
              <a:solidFill>
                <a:srgbClr val="564B3C"/>
              </a:solidFill>
            </a:endParaRPr>
          </a:p>
        </p:txBody>
      </p:sp>
      <p:sp>
        <p:nvSpPr>
          <p:cNvPr id="9" name="Slide Number Placeholder 8"/>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Tree>
    <p:extLst>
      <p:ext uri="{BB962C8B-B14F-4D97-AF65-F5344CB8AC3E}">
        <p14:creationId xmlns:p14="http://schemas.microsoft.com/office/powerpoint/2010/main" val="6524405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a:p>
        </p:txBody>
      </p:sp>
      <p:sp>
        <p:nvSpPr>
          <p:cNvPr id="3" name="Date Placeholder 2"/>
          <p:cNvSpPr>
            <a:spLocks noGrp="1"/>
          </p:cNvSpPr>
          <p:nvPr>
            <p:ph type="dt" sz="half" idx="10"/>
          </p:nvPr>
        </p:nvSpPr>
        <p:spPr/>
        <p:txBody>
          <a:bodyPr/>
          <a:lstStyle/>
          <a:p>
            <a:fld id="{72889B70-222A-4868-B9CF-98206BFEDC84}" type="datetimeFigureOut">
              <a:rPr lang="pl-PL" smtClean="0">
                <a:solidFill>
                  <a:srgbClr val="564B3C"/>
                </a:solidFill>
              </a:rPr>
              <a:pPr/>
              <a:t>17.03.2024</a:t>
            </a:fld>
            <a:endParaRPr lang="pl-PL">
              <a:solidFill>
                <a:srgbClr val="564B3C"/>
              </a:solidFill>
            </a:endParaRPr>
          </a:p>
        </p:txBody>
      </p:sp>
      <p:sp>
        <p:nvSpPr>
          <p:cNvPr id="4" name="Footer Placeholder 3"/>
          <p:cNvSpPr>
            <a:spLocks noGrp="1"/>
          </p:cNvSpPr>
          <p:nvPr>
            <p:ph type="ftr" sz="quarter" idx="11"/>
          </p:nvPr>
        </p:nvSpPr>
        <p:spPr/>
        <p:txBody>
          <a:bodyPr/>
          <a:lstStyle/>
          <a:p>
            <a:endParaRPr lang="pl-PL">
              <a:solidFill>
                <a:srgbClr val="564B3C"/>
              </a:solidFill>
            </a:endParaRPr>
          </a:p>
        </p:txBody>
      </p:sp>
      <p:sp>
        <p:nvSpPr>
          <p:cNvPr id="5" name="Slide Number Placeholder 4"/>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Tree>
    <p:extLst>
      <p:ext uri="{BB962C8B-B14F-4D97-AF65-F5344CB8AC3E}">
        <p14:creationId xmlns:p14="http://schemas.microsoft.com/office/powerpoint/2010/main" val="30701567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usty">
    <p:spTree>
      <p:nvGrpSpPr>
        <p:cNvPr id="1" name=""/>
        <p:cNvGrpSpPr/>
        <p:nvPr/>
      </p:nvGrpSpPr>
      <p:grpSpPr>
        <a:xfrm>
          <a:off x="0" y="0"/>
          <a:ext cx="0" cy="0"/>
          <a:chOff x="0" y="0"/>
          <a:chExt cx="0" cy="0"/>
        </a:xfrm>
      </p:grpSpPr>
      <p:sp>
        <p:nvSpPr>
          <p:cNvPr id="5" name="Rectangle 4"/>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useBgFill="1">
        <p:nvSpPr>
          <p:cNvPr id="11" name="Rounded Rectangle 10"/>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2" name="Date Placeholder 1"/>
          <p:cNvSpPr>
            <a:spLocks noGrp="1"/>
          </p:cNvSpPr>
          <p:nvPr>
            <p:ph type="dt" sz="half" idx="10"/>
          </p:nvPr>
        </p:nvSpPr>
        <p:spPr/>
        <p:txBody>
          <a:bodyPr/>
          <a:lstStyle/>
          <a:p>
            <a:fld id="{72889B70-222A-4868-B9CF-98206BFEDC84}" type="datetimeFigureOut">
              <a:rPr lang="pl-PL" smtClean="0">
                <a:solidFill>
                  <a:srgbClr val="564B3C"/>
                </a:solidFill>
              </a:rPr>
              <a:pPr/>
              <a:t>17.03.2024</a:t>
            </a:fld>
            <a:endParaRPr lang="pl-PL">
              <a:solidFill>
                <a:srgbClr val="564B3C"/>
              </a:solidFill>
            </a:endParaRPr>
          </a:p>
        </p:txBody>
      </p:sp>
      <p:sp>
        <p:nvSpPr>
          <p:cNvPr id="3" name="Footer Placeholder 2"/>
          <p:cNvSpPr>
            <a:spLocks noGrp="1"/>
          </p:cNvSpPr>
          <p:nvPr>
            <p:ph type="ftr" sz="quarter" idx="11"/>
          </p:nvPr>
        </p:nvSpPr>
        <p:spPr/>
        <p:txBody>
          <a:bodyPr/>
          <a:lstStyle/>
          <a:p>
            <a:endParaRPr lang="pl-PL">
              <a:solidFill>
                <a:srgbClr val="564B3C"/>
              </a:solidFill>
            </a:endParaRPr>
          </a:p>
        </p:txBody>
      </p:sp>
      <p:sp>
        <p:nvSpPr>
          <p:cNvPr id="4" name="Slide Number Placeholder 3"/>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Tree>
    <p:extLst>
      <p:ext uri="{BB962C8B-B14F-4D97-AF65-F5344CB8AC3E}">
        <p14:creationId xmlns:p14="http://schemas.microsoft.com/office/powerpoint/2010/main" val="36293240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Zawartość z podpisem">
    <p:spTree>
      <p:nvGrpSpPr>
        <p:cNvPr id="1" name=""/>
        <p:cNvGrpSpPr/>
        <p:nvPr/>
      </p:nvGrpSpPr>
      <p:grpSpPr>
        <a:xfrm>
          <a:off x="0" y="0"/>
          <a:ext cx="0" cy="0"/>
          <a:chOff x="0" y="0"/>
          <a:chExt cx="0" cy="0"/>
        </a:xfrm>
      </p:grpSpPr>
      <p:sp>
        <p:nvSpPr>
          <p:cNvPr id="11" name="Rectangle 10"/>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useBgFill="1">
        <p:nvSpPr>
          <p:cNvPr id="12" name="Rounded Rectangle 11"/>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3" name="Content Placeholder 2"/>
          <p:cNvSpPr>
            <a:spLocks noGrp="1"/>
          </p:cNvSpPr>
          <p:nvPr>
            <p:ph idx="1"/>
          </p:nvPr>
        </p:nvSpPr>
        <p:spPr>
          <a:xfrm>
            <a:off x="5181600" y="685800"/>
            <a:ext cx="6096000" cy="52578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Date Placeholder 4"/>
          <p:cNvSpPr>
            <a:spLocks noGrp="1"/>
          </p:cNvSpPr>
          <p:nvPr>
            <p:ph type="dt" sz="half" idx="10"/>
          </p:nvPr>
        </p:nvSpPr>
        <p:spPr/>
        <p:txBody>
          <a:bodyPr/>
          <a:lstStyle/>
          <a:p>
            <a:fld id="{72889B70-222A-4868-B9CF-98206BFEDC84}" type="datetimeFigureOut">
              <a:rPr lang="pl-PL" smtClean="0">
                <a:solidFill>
                  <a:srgbClr val="564B3C"/>
                </a:solidFill>
              </a:rPr>
              <a:pPr/>
              <a:t>17.03.2024</a:t>
            </a:fld>
            <a:endParaRPr lang="pl-PL">
              <a:solidFill>
                <a:srgbClr val="564B3C"/>
              </a:solidFill>
            </a:endParaRPr>
          </a:p>
        </p:txBody>
      </p:sp>
      <p:sp>
        <p:nvSpPr>
          <p:cNvPr id="6" name="Footer Placeholder 5"/>
          <p:cNvSpPr>
            <a:spLocks noGrp="1"/>
          </p:cNvSpPr>
          <p:nvPr>
            <p:ph type="ftr" sz="quarter" idx="11"/>
          </p:nvPr>
        </p:nvSpPr>
        <p:spPr/>
        <p:txBody>
          <a:bodyPr/>
          <a:lstStyle/>
          <a:p>
            <a:endParaRPr lang="pl-PL">
              <a:solidFill>
                <a:srgbClr val="564B3C"/>
              </a:solidFill>
            </a:endParaRPr>
          </a:p>
        </p:txBody>
      </p:sp>
      <p:sp>
        <p:nvSpPr>
          <p:cNvPr id="7" name="Slide Number Placeholder 6"/>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
        <p:nvSpPr>
          <p:cNvPr id="8" name="Rectangle 7"/>
          <p:cNvSpPr/>
          <p:nvPr/>
        </p:nvSpPr>
        <p:spPr>
          <a:xfrm>
            <a:off x="746712" y="1505712"/>
            <a:ext cx="3622088" cy="3523488"/>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0" name="Rectangle 9"/>
          <p:cNvSpPr/>
          <p:nvPr/>
        </p:nvSpPr>
        <p:spPr>
          <a:xfrm>
            <a:off x="902254" y="1642472"/>
            <a:ext cx="3311005" cy="3234328"/>
          </a:xfrm>
          <a:prstGeom prst="rect">
            <a:avLst/>
          </a:prstGeom>
          <a:solidFill>
            <a:srgbClr val="FFFFFF"/>
          </a:solid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4" name="Text Placeholder 3"/>
          <p:cNvSpPr>
            <a:spLocks noGrp="1"/>
          </p:cNvSpPr>
          <p:nvPr>
            <p:ph type="body" sz="half" idx="2"/>
          </p:nvPr>
        </p:nvSpPr>
        <p:spPr>
          <a:xfrm>
            <a:off x="1025334" y="2971800"/>
            <a:ext cx="3064845" cy="1752600"/>
          </a:xfrm>
        </p:spPr>
        <p:txBody>
          <a:bodyPr/>
          <a:lstStyle>
            <a:lvl1pPr marL="0" indent="0">
              <a:spcBef>
                <a:spcPts val="4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2" name="Title 1"/>
          <p:cNvSpPr>
            <a:spLocks noGrp="1"/>
          </p:cNvSpPr>
          <p:nvPr>
            <p:ph type="title"/>
          </p:nvPr>
        </p:nvSpPr>
        <p:spPr>
          <a:xfrm>
            <a:off x="1025334" y="1734312"/>
            <a:ext cx="3064845" cy="1191620"/>
          </a:xfrm>
        </p:spPr>
        <p:txBody>
          <a:bodyPr anchor="b">
            <a:normAutofit/>
          </a:bodyPr>
          <a:lstStyle>
            <a:lvl1pPr algn="l">
              <a:defRPr sz="2000" b="0">
                <a:solidFill>
                  <a:schemeClr val="accent1">
                    <a:lumMod val="75000"/>
                  </a:schemeClr>
                </a:solidFill>
              </a:defRPr>
            </a:lvl1pPr>
          </a:lstStyle>
          <a:p>
            <a:r>
              <a:rPr lang="pl-PL"/>
              <a:t>Kliknij, aby edytować styl</a:t>
            </a:r>
            <a:endParaRPr lang="en-US" dirty="0"/>
          </a:p>
        </p:txBody>
      </p:sp>
    </p:spTree>
    <p:extLst>
      <p:ext uri="{BB962C8B-B14F-4D97-AF65-F5344CB8AC3E}">
        <p14:creationId xmlns:p14="http://schemas.microsoft.com/office/powerpoint/2010/main" val="7220160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az z podpisem">
    <p:spTree>
      <p:nvGrpSpPr>
        <p:cNvPr id="1" name=""/>
        <p:cNvGrpSpPr/>
        <p:nvPr/>
      </p:nvGrpSpPr>
      <p:grpSpPr>
        <a:xfrm>
          <a:off x="0" y="0"/>
          <a:ext cx="0" cy="0"/>
          <a:chOff x="0" y="0"/>
          <a:chExt cx="0" cy="0"/>
        </a:xfrm>
      </p:grpSpPr>
      <p:sp>
        <p:nvSpPr>
          <p:cNvPr id="8" name="Rectangle 7"/>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useBgFill="1">
        <p:nvSpPr>
          <p:cNvPr id="9" name="Rounded Rectangle 8"/>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3" name="Picture Placeholder 2"/>
          <p:cNvSpPr>
            <a:spLocks noGrp="1"/>
          </p:cNvSpPr>
          <p:nvPr>
            <p:ph type="pic" idx="1"/>
          </p:nvPr>
        </p:nvSpPr>
        <p:spPr>
          <a:xfrm>
            <a:off x="914400" y="621437"/>
            <a:ext cx="10363200" cy="4331564"/>
          </a:xfrm>
          <a:solidFill>
            <a:schemeClr val="bg2"/>
          </a:solidFill>
          <a:ln>
            <a:noFill/>
          </a:ln>
          <a:effectLst>
            <a:softEdge rad="1270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l-PL"/>
              <a:t>Kliknij ikonę, aby dodać obraz</a:t>
            </a:r>
            <a:endParaRPr lang="en-US" dirty="0"/>
          </a:p>
        </p:txBody>
      </p:sp>
      <p:sp>
        <p:nvSpPr>
          <p:cNvPr id="5" name="Date Placeholder 4"/>
          <p:cNvSpPr>
            <a:spLocks noGrp="1"/>
          </p:cNvSpPr>
          <p:nvPr>
            <p:ph type="dt" sz="half" idx="10"/>
          </p:nvPr>
        </p:nvSpPr>
        <p:spPr/>
        <p:txBody>
          <a:bodyPr/>
          <a:lstStyle/>
          <a:p>
            <a:fld id="{72889B70-222A-4868-B9CF-98206BFEDC84}" type="datetimeFigureOut">
              <a:rPr lang="pl-PL" smtClean="0">
                <a:solidFill>
                  <a:srgbClr val="564B3C"/>
                </a:solidFill>
              </a:rPr>
              <a:pPr/>
              <a:t>17.03.2024</a:t>
            </a:fld>
            <a:endParaRPr lang="pl-PL">
              <a:solidFill>
                <a:srgbClr val="564B3C"/>
              </a:solidFill>
            </a:endParaRPr>
          </a:p>
        </p:txBody>
      </p:sp>
      <p:sp>
        <p:nvSpPr>
          <p:cNvPr id="7" name="Slide Number Placeholder 6"/>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
        <p:nvSpPr>
          <p:cNvPr id="10" name="Rectangle 9"/>
          <p:cNvSpPr/>
          <p:nvPr/>
        </p:nvSpPr>
        <p:spPr>
          <a:xfrm>
            <a:off x="914400" y="4953000"/>
            <a:ext cx="10363200" cy="13716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2" name="Rectangle 11"/>
          <p:cNvSpPr/>
          <p:nvPr/>
        </p:nvSpPr>
        <p:spPr>
          <a:xfrm>
            <a:off x="1016000" y="5029200"/>
            <a:ext cx="10134353" cy="1202924"/>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6" name="Footer Placeholder 5"/>
          <p:cNvSpPr>
            <a:spLocks noGrp="1"/>
          </p:cNvSpPr>
          <p:nvPr>
            <p:ph type="ftr" sz="quarter" idx="11"/>
          </p:nvPr>
        </p:nvSpPr>
        <p:spPr/>
        <p:txBody>
          <a:bodyPr/>
          <a:lstStyle/>
          <a:p>
            <a:endParaRPr lang="pl-PL">
              <a:solidFill>
                <a:srgbClr val="564B3C"/>
              </a:solidFill>
            </a:endParaRPr>
          </a:p>
        </p:txBody>
      </p:sp>
      <p:sp>
        <p:nvSpPr>
          <p:cNvPr id="13" name="Rectangle 12"/>
          <p:cNvSpPr/>
          <p:nvPr/>
        </p:nvSpPr>
        <p:spPr>
          <a:xfrm>
            <a:off x="1219200" y="5638800"/>
            <a:ext cx="9771352" cy="451696"/>
          </a:xfrm>
          <a:prstGeom prst="rect">
            <a:avLst/>
          </a:prstGeom>
          <a:solidFill>
            <a:schemeClr val="accent1"/>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1" name="Rectangle 10"/>
          <p:cNvSpPr/>
          <p:nvPr/>
        </p:nvSpPr>
        <p:spPr>
          <a:xfrm>
            <a:off x="807452" y="5074920"/>
            <a:ext cx="10594848" cy="1097280"/>
          </a:xfrm>
          <a:prstGeom prst="rect">
            <a:avLst/>
          </a:prstGeom>
          <a:no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4" name="Text Placeholder 3"/>
          <p:cNvSpPr>
            <a:spLocks noGrp="1"/>
          </p:cNvSpPr>
          <p:nvPr>
            <p:ph type="body" sz="half" idx="2"/>
          </p:nvPr>
        </p:nvSpPr>
        <p:spPr>
          <a:xfrm>
            <a:off x="1275052" y="5656557"/>
            <a:ext cx="9659648" cy="401715"/>
          </a:xfrm>
        </p:spPr>
        <p:txBody>
          <a:bodyPr anchor="ctr">
            <a:normAutofit/>
          </a:bodyPr>
          <a:lstStyle>
            <a:lvl1pPr marL="0" indent="0" algn="ctr">
              <a:buNone/>
              <a:defRPr sz="1500" cap="all" spc="250" baseline="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2" name="Title 1"/>
          <p:cNvSpPr>
            <a:spLocks noGrp="1"/>
          </p:cNvSpPr>
          <p:nvPr>
            <p:ph type="title"/>
          </p:nvPr>
        </p:nvSpPr>
        <p:spPr>
          <a:xfrm>
            <a:off x="1219200" y="5105401"/>
            <a:ext cx="9771352" cy="523043"/>
          </a:xfrm>
        </p:spPr>
        <p:txBody>
          <a:bodyPr anchor="ctr" anchorCtr="0"/>
          <a:lstStyle>
            <a:lvl1pPr algn="ctr">
              <a:defRPr sz="2000" b="0">
                <a:solidFill>
                  <a:schemeClr val="accent1">
                    <a:lumMod val="75000"/>
                  </a:schemeClr>
                </a:solidFill>
              </a:defRPr>
            </a:lvl1pPr>
          </a:lstStyle>
          <a:p>
            <a:r>
              <a:rPr lang="pl-PL"/>
              <a:t>Kliknij, aby edytować styl</a:t>
            </a:r>
            <a:endParaRPr lang="en-US" dirty="0"/>
          </a:p>
        </p:txBody>
      </p:sp>
    </p:spTree>
    <p:extLst>
      <p:ext uri="{BB962C8B-B14F-4D97-AF65-F5344CB8AC3E}">
        <p14:creationId xmlns:p14="http://schemas.microsoft.com/office/powerpoint/2010/main" val="13234625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Ref idx="1003">
        <a:schemeClr val="bg1"/>
      </p:bgRef>
    </p:bg>
    <p:spTree>
      <p:nvGrpSpPr>
        <p:cNvPr id="1" name=""/>
        <p:cNvGrpSpPr/>
        <p:nvPr/>
      </p:nvGrpSpPr>
      <p:grpSpPr>
        <a:xfrm>
          <a:off x="0" y="0"/>
          <a:ext cx="0" cy="0"/>
          <a:chOff x="0" y="0"/>
          <a:chExt cx="0" cy="0"/>
        </a:xfrm>
      </p:grpSpPr>
      <p:sp>
        <p:nvSpPr>
          <p:cNvPr id="8" name="Rectangle 7"/>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useBgFill="1">
        <p:nvSpPr>
          <p:cNvPr id="7" name="Rounded Rectangle 6"/>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3" name="Text Placeholder 2"/>
          <p:cNvSpPr>
            <a:spLocks noGrp="1"/>
          </p:cNvSpPr>
          <p:nvPr>
            <p:ph type="body" idx="1"/>
          </p:nvPr>
        </p:nvSpPr>
        <p:spPr>
          <a:xfrm>
            <a:off x="609600" y="1752601"/>
            <a:ext cx="10972800" cy="4373563"/>
          </a:xfrm>
          <a:prstGeom prst="rect">
            <a:avLst/>
          </a:prstGeom>
        </p:spPr>
        <p:txBody>
          <a:bodyPr vert="horz" lIns="91440" tIns="45720" rIns="9144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2"/>
                </a:solidFill>
              </a:defRPr>
            </a:lvl1pPr>
          </a:lstStyle>
          <a:p>
            <a:fld id="{72889B70-222A-4868-B9CF-98206BFEDC84}" type="datetimeFigureOut">
              <a:rPr lang="pl-PL" smtClean="0">
                <a:solidFill>
                  <a:srgbClr val="564B3C"/>
                </a:solidFill>
              </a:rPr>
              <a:pPr/>
              <a:t>17.03.2024</a:t>
            </a:fld>
            <a:endParaRPr lang="pl-PL">
              <a:solidFill>
                <a:srgbClr val="564B3C"/>
              </a:solidFill>
            </a:endParaRPr>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2"/>
                </a:solidFill>
              </a:defRPr>
            </a:lvl1pPr>
          </a:lstStyle>
          <a:p>
            <a:endParaRPr lang="pl-PL">
              <a:solidFill>
                <a:srgbClr val="564B3C"/>
              </a:solidFill>
            </a:endParaRPr>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2"/>
                </a:solidFill>
              </a:defRPr>
            </a:lvl1pPr>
          </a:lstStyle>
          <a:p>
            <a:fld id="{ACA700A2-3A05-4F43-91E4-42A94F70C0A5}" type="slidenum">
              <a:rPr lang="pl-PL" smtClean="0">
                <a:solidFill>
                  <a:srgbClr val="564B3C"/>
                </a:solidFill>
              </a:rPr>
              <a:pPr/>
              <a:t>‹#›</a:t>
            </a:fld>
            <a:endParaRPr lang="pl-PL">
              <a:solidFill>
                <a:srgbClr val="564B3C"/>
              </a:solidFill>
            </a:endParaRPr>
          </a:p>
        </p:txBody>
      </p:sp>
      <p:sp>
        <p:nvSpPr>
          <p:cNvPr id="9" name="Rectangle 8"/>
          <p:cNvSpPr/>
          <p:nvPr/>
        </p:nvSpPr>
        <p:spPr>
          <a:xfrm>
            <a:off x="365760" y="278166"/>
            <a:ext cx="11460480" cy="132588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0" name="Rectangle 9"/>
          <p:cNvSpPr/>
          <p:nvPr/>
        </p:nvSpPr>
        <p:spPr>
          <a:xfrm>
            <a:off x="497151" y="372862"/>
            <a:ext cx="11174027" cy="111858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2" name="Title Placeholder 1"/>
          <p:cNvSpPr>
            <a:spLocks noGrp="1"/>
          </p:cNvSpPr>
          <p:nvPr>
            <p:ph type="title"/>
          </p:nvPr>
        </p:nvSpPr>
        <p:spPr>
          <a:xfrm>
            <a:off x="568171" y="408373"/>
            <a:ext cx="11014229" cy="1039427"/>
          </a:xfrm>
          <a:prstGeom prst="rect">
            <a:avLst/>
          </a:prstGeom>
        </p:spPr>
        <p:txBody>
          <a:bodyPr vert="horz" lIns="91440" tIns="45720" rIns="91440" bIns="45720" rtlCol="0" anchor="ctr">
            <a:normAutofit/>
          </a:bodyPr>
          <a:lstStyle/>
          <a:p>
            <a:r>
              <a:rPr lang="pl-PL"/>
              <a:t>Kliknij, aby edytować styl</a:t>
            </a:r>
            <a:endParaRPr lang="en-US" dirty="0"/>
          </a:p>
        </p:txBody>
      </p:sp>
    </p:spTree>
    <p:extLst>
      <p:ext uri="{BB962C8B-B14F-4D97-AF65-F5344CB8AC3E}">
        <p14:creationId xmlns:p14="http://schemas.microsoft.com/office/powerpoint/2010/main" val="379306912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3500" kern="1200" cap="all" baseline="0">
          <a:solidFill>
            <a:schemeClr val="accent1">
              <a:lumMod val="75000"/>
            </a:schemeClr>
          </a:solidFill>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tytuł 2"/>
          <p:cNvSpPr>
            <a:spLocks noGrp="1"/>
          </p:cNvSpPr>
          <p:nvPr>
            <p:ph type="subTitle" idx="1"/>
          </p:nvPr>
        </p:nvSpPr>
        <p:spPr/>
        <p:txBody>
          <a:bodyPr>
            <a:normAutofit/>
          </a:bodyPr>
          <a:lstStyle/>
          <a:p>
            <a:r>
              <a:rPr lang="pl-PL"/>
              <a:t>Ćwiczenia 2-EPPRSM 1223</a:t>
            </a:r>
            <a:endParaRPr lang="pl-PL" dirty="0"/>
          </a:p>
          <a:p>
            <a:endParaRPr lang="pl-PL" dirty="0"/>
          </a:p>
        </p:txBody>
      </p:sp>
      <p:sp>
        <p:nvSpPr>
          <p:cNvPr id="2" name="Tytuł 1"/>
          <p:cNvSpPr>
            <a:spLocks noGrp="1"/>
          </p:cNvSpPr>
          <p:nvPr>
            <p:ph type="ctrTitle"/>
          </p:nvPr>
        </p:nvSpPr>
        <p:spPr/>
        <p:txBody>
          <a:bodyPr/>
          <a:lstStyle/>
          <a:p>
            <a:r>
              <a:rPr lang="pl-PL" dirty="0"/>
              <a:t>Prawo międzynarodowe publiczne</a:t>
            </a:r>
          </a:p>
        </p:txBody>
      </p:sp>
    </p:spTree>
    <p:extLst>
      <p:ext uri="{BB962C8B-B14F-4D97-AF65-F5344CB8AC3E}">
        <p14:creationId xmlns:p14="http://schemas.microsoft.com/office/powerpoint/2010/main" val="29503167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4E110492-1217-4321-87ED-F32720807A00}"/>
              </a:ext>
            </a:extLst>
          </p:cNvPr>
          <p:cNvSpPr>
            <a:spLocks noGrp="1"/>
          </p:cNvSpPr>
          <p:nvPr>
            <p:ph type="title"/>
          </p:nvPr>
        </p:nvSpPr>
        <p:spPr/>
        <p:txBody>
          <a:bodyPr>
            <a:normAutofit/>
          </a:bodyPr>
          <a:lstStyle/>
          <a:p>
            <a:r>
              <a:rPr lang="pl-PL" sz="2000" dirty="0"/>
              <a:t>Umowy międzynarodowe</a:t>
            </a:r>
          </a:p>
        </p:txBody>
      </p:sp>
      <p:sp>
        <p:nvSpPr>
          <p:cNvPr id="3" name="Symbol zastępczy zawartości 2">
            <a:extLst>
              <a:ext uri="{FF2B5EF4-FFF2-40B4-BE49-F238E27FC236}">
                <a16:creationId xmlns:a16="http://schemas.microsoft.com/office/drawing/2014/main" id="{4F5F034E-001B-4172-A98F-296AF628D284}"/>
              </a:ext>
            </a:extLst>
          </p:cNvPr>
          <p:cNvSpPr>
            <a:spLocks noGrp="1"/>
          </p:cNvSpPr>
          <p:nvPr>
            <p:ph idx="1"/>
          </p:nvPr>
        </p:nvSpPr>
        <p:spPr/>
        <p:txBody>
          <a:bodyPr>
            <a:normAutofit/>
          </a:bodyPr>
          <a:lstStyle/>
          <a:p>
            <a:pPr marL="114300" indent="0">
              <a:buNone/>
            </a:pPr>
            <a:endParaRPr lang="pl-PL" sz="1600" dirty="0"/>
          </a:p>
          <a:p>
            <a:pPr marL="114300" indent="0">
              <a:buNone/>
            </a:pPr>
            <a:endParaRPr lang="pl-PL" sz="1600" dirty="0"/>
          </a:p>
          <a:p>
            <a:pPr marL="114300" indent="0">
              <a:buNone/>
            </a:pPr>
            <a:endParaRPr lang="pl-PL" sz="1600" dirty="0"/>
          </a:p>
          <a:p>
            <a:pPr marL="114300" indent="0">
              <a:buNone/>
            </a:pPr>
            <a:r>
              <a:rPr lang="pl-PL" sz="1600" b="1" dirty="0"/>
              <a:t>Konwencja Wiedeńska o prawie traktów, sporządzona 23 maja 1969 r. </a:t>
            </a:r>
          </a:p>
          <a:p>
            <a:pPr marL="114300" indent="0">
              <a:buNone/>
            </a:pPr>
            <a:endParaRPr lang="pl-PL" sz="1600" dirty="0"/>
          </a:p>
          <a:p>
            <a:pPr marL="114300" indent="0">
              <a:buNone/>
            </a:pPr>
            <a:endParaRPr lang="pl-PL" sz="1600" dirty="0"/>
          </a:p>
          <a:p>
            <a:pPr marL="114300" indent="0">
              <a:buNone/>
            </a:pPr>
            <a:endParaRPr lang="pl-PL" sz="1600" dirty="0"/>
          </a:p>
          <a:p>
            <a:pPr marL="114300" indent="0">
              <a:buNone/>
            </a:pPr>
            <a:r>
              <a:rPr lang="pl-PL" sz="1800" b="1" dirty="0">
                <a:effectLst/>
                <a:latin typeface="Calibri" panose="020F0502020204030204" pitchFamily="34" charset="0"/>
                <a:ea typeface="Calibri" panose="020F0502020204030204" pitchFamily="34" charset="0"/>
                <a:cs typeface="Times New Roman" panose="02020603050405020304" pitchFamily="18" charset="0"/>
              </a:rPr>
              <a:t>ustawa z dnia 14 kwietnia 2000 r. o umowach międzynarodowych </a:t>
            </a:r>
            <a:endParaRPr lang="pl-PL" sz="1600" b="1" dirty="0"/>
          </a:p>
        </p:txBody>
      </p:sp>
    </p:spTree>
    <p:extLst>
      <p:ext uri="{BB962C8B-B14F-4D97-AF65-F5344CB8AC3E}">
        <p14:creationId xmlns:p14="http://schemas.microsoft.com/office/powerpoint/2010/main" val="14110854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87D554BC-37EA-4BC8-9AFC-1A4B629932FB}"/>
              </a:ext>
            </a:extLst>
          </p:cNvPr>
          <p:cNvSpPr>
            <a:spLocks noGrp="1"/>
          </p:cNvSpPr>
          <p:nvPr>
            <p:ph type="title"/>
          </p:nvPr>
        </p:nvSpPr>
        <p:spPr/>
        <p:txBody>
          <a:bodyPr>
            <a:normAutofit/>
          </a:bodyPr>
          <a:lstStyle/>
          <a:p>
            <a:r>
              <a:rPr lang="pl-PL" sz="2000" dirty="0"/>
              <a:t>Umowy międzynarodowe</a:t>
            </a:r>
          </a:p>
        </p:txBody>
      </p:sp>
      <p:sp>
        <p:nvSpPr>
          <p:cNvPr id="3" name="Symbol zastępczy zawartości 2">
            <a:extLst>
              <a:ext uri="{FF2B5EF4-FFF2-40B4-BE49-F238E27FC236}">
                <a16:creationId xmlns:a16="http://schemas.microsoft.com/office/drawing/2014/main" id="{18F06FDA-ABDB-48CC-87B9-FDB68B719CD6}"/>
              </a:ext>
            </a:extLst>
          </p:cNvPr>
          <p:cNvSpPr>
            <a:spLocks noGrp="1"/>
          </p:cNvSpPr>
          <p:nvPr>
            <p:ph idx="1"/>
          </p:nvPr>
        </p:nvSpPr>
        <p:spPr/>
        <p:txBody>
          <a:bodyPr>
            <a:normAutofit/>
          </a:bodyPr>
          <a:lstStyle/>
          <a:p>
            <a:pPr marL="114300" indent="0">
              <a:buNone/>
            </a:pPr>
            <a:r>
              <a:rPr lang="pl-PL" sz="1600" dirty="0"/>
              <a:t>Definicje:</a:t>
            </a:r>
          </a:p>
          <a:p>
            <a:pPr marL="114300" indent="0" algn="just">
              <a:buNone/>
            </a:pPr>
            <a:r>
              <a:rPr lang="pl-PL" sz="1600" b="1" dirty="0"/>
              <a:t>umowa międzynarodowa </a:t>
            </a:r>
            <a:r>
              <a:rPr lang="pl-PL" sz="1600" dirty="0"/>
              <a:t>– porozumienie między RP a innym podmiotem lub podmiotami prawa międzynarodowego, regulowane przez prawo międzynarodowe, niezależnie od tego, czy jest ujęte w jednym dokumencie czy w większej liczbie dokumentów, bez względu na jego nazwę oraz bez względu na to, czy jest zawierana w imieniu państwa, rządu czy ministra kierującego działem administracji rządowej właściwego do spraw, których dotyczy umowa międzynarodowa.</a:t>
            </a:r>
          </a:p>
          <a:p>
            <a:pPr marL="114300" indent="0" algn="just">
              <a:buNone/>
            </a:pPr>
            <a:endParaRPr lang="pl-PL" sz="1600" dirty="0"/>
          </a:p>
          <a:p>
            <a:pPr marL="114300" indent="0" algn="just">
              <a:buNone/>
            </a:pPr>
            <a:r>
              <a:rPr lang="pl-PL" sz="1600" dirty="0"/>
              <a:t>Konwencja wiedeńska:</a:t>
            </a:r>
          </a:p>
          <a:p>
            <a:pPr marL="114300" indent="0" algn="just">
              <a:buNone/>
            </a:pPr>
            <a:r>
              <a:rPr lang="pl-PL" sz="1600" b="1" dirty="0"/>
              <a:t>traktat</a:t>
            </a:r>
            <a:r>
              <a:rPr lang="pl-PL" sz="1600" dirty="0"/>
              <a:t> – międzynarodowe porozumienie między państwami, zawarte w formie pisemnej i regulowane przez prawo międzynarodowe, niezależnie od tego, czy jest ujęte w jednym dokumencie, czy w dwóch lub więcej dokumentach, i bez względu na jego szczególną nazwę</a:t>
            </a:r>
          </a:p>
        </p:txBody>
      </p:sp>
    </p:spTree>
    <p:extLst>
      <p:ext uri="{BB962C8B-B14F-4D97-AF65-F5344CB8AC3E}">
        <p14:creationId xmlns:p14="http://schemas.microsoft.com/office/powerpoint/2010/main" val="15454729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4E668B39-D02C-62D1-D7AE-36C32375A544}"/>
              </a:ext>
            </a:extLst>
          </p:cNvPr>
          <p:cNvSpPr>
            <a:spLocks noGrp="1"/>
          </p:cNvSpPr>
          <p:nvPr>
            <p:ph type="title"/>
          </p:nvPr>
        </p:nvSpPr>
        <p:spPr/>
        <p:txBody>
          <a:bodyPr>
            <a:normAutofit/>
          </a:bodyPr>
          <a:lstStyle/>
          <a:p>
            <a:r>
              <a:rPr lang="pl-PL" sz="2000" dirty="0"/>
              <a:t>Umowy międzynarodowe</a:t>
            </a:r>
          </a:p>
        </p:txBody>
      </p:sp>
      <p:sp>
        <p:nvSpPr>
          <p:cNvPr id="3" name="Symbol zastępczy zawartości 2">
            <a:extLst>
              <a:ext uri="{FF2B5EF4-FFF2-40B4-BE49-F238E27FC236}">
                <a16:creationId xmlns:a16="http://schemas.microsoft.com/office/drawing/2014/main" id="{A43EC1EF-CA11-F299-9118-24C9F20BE920}"/>
              </a:ext>
            </a:extLst>
          </p:cNvPr>
          <p:cNvSpPr>
            <a:spLocks noGrp="1"/>
          </p:cNvSpPr>
          <p:nvPr>
            <p:ph idx="1"/>
          </p:nvPr>
        </p:nvSpPr>
        <p:spPr>
          <a:xfrm>
            <a:off x="609600" y="1752601"/>
            <a:ext cx="10972800" cy="4768969"/>
          </a:xfrm>
        </p:spPr>
        <p:txBody>
          <a:bodyPr>
            <a:normAutofit fontScale="92500" lnSpcReduction="10000"/>
          </a:bodyPr>
          <a:lstStyle/>
          <a:p>
            <a:pPr marL="114300" indent="0">
              <a:buNone/>
            </a:pPr>
            <a:r>
              <a:rPr lang="pl-PL" sz="1600" dirty="0"/>
              <a:t>elementy składowe:</a:t>
            </a:r>
          </a:p>
          <a:p>
            <a:pPr>
              <a:buFont typeface="Wingdings" panose="05000000000000000000" pitchFamily="2" charset="2"/>
              <a:buChar char="Ø"/>
            </a:pPr>
            <a:r>
              <a:rPr lang="pl-PL" sz="1600" b="1" dirty="0"/>
              <a:t>tytuł</a:t>
            </a:r>
          </a:p>
          <a:p>
            <a:pPr>
              <a:buFont typeface="Wingdings" panose="05000000000000000000" pitchFamily="2" charset="2"/>
              <a:buChar char="Ø"/>
            </a:pPr>
            <a:r>
              <a:rPr lang="pl-PL" sz="1600" b="1" dirty="0"/>
              <a:t>wstęp</a:t>
            </a:r>
            <a:r>
              <a:rPr lang="pl-PL" sz="1600" dirty="0"/>
              <a:t> (preambuła)</a:t>
            </a:r>
          </a:p>
          <a:p>
            <a:pPr>
              <a:buFont typeface="Wingdings" panose="05000000000000000000" pitchFamily="2" charset="2"/>
              <a:buChar char="§"/>
            </a:pPr>
            <a:r>
              <a:rPr lang="pl-PL" sz="1600" dirty="0"/>
              <a:t>intytulacja (określenie stron umowy)</a:t>
            </a:r>
          </a:p>
          <a:p>
            <a:pPr>
              <a:buFont typeface="Wingdings" panose="05000000000000000000" pitchFamily="2" charset="2"/>
              <a:buChar char="§"/>
            </a:pPr>
            <a:r>
              <a:rPr lang="pl-PL" sz="1600" dirty="0"/>
              <a:t>arenga (określenie motywów zawarcia umowy)</a:t>
            </a:r>
          </a:p>
          <a:p>
            <a:pPr>
              <a:buFont typeface="Wingdings" panose="05000000000000000000" pitchFamily="2" charset="2"/>
              <a:buChar char="§"/>
            </a:pPr>
            <a:r>
              <a:rPr lang="pl-PL" sz="1600" dirty="0"/>
              <a:t>narracja (opis okoliczności podpisania umowy)</a:t>
            </a:r>
          </a:p>
          <a:p>
            <a:pPr marL="114300" indent="0" algn="just">
              <a:buNone/>
            </a:pPr>
            <a:r>
              <a:rPr lang="pl-PL" sz="1600" dirty="0"/>
              <a:t>stwierdzenie zgody stron na zawarcie umowy, informacja o mianowaniu pełnomocników, lista nazwisk i stanowisk służbowych pełnomocników, wzmianka o wymianie lub okazaniu pełnomocnictwa, stwierdzenie o uzgodnieniu treści umowy</a:t>
            </a:r>
          </a:p>
          <a:p>
            <a:pPr>
              <a:buFont typeface="Wingdings" panose="05000000000000000000" pitchFamily="2" charset="2"/>
              <a:buChar char="Ø"/>
            </a:pPr>
            <a:r>
              <a:rPr lang="pl-PL" sz="1600" b="1" dirty="0"/>
              <a:t>postanowienia materialnoprawne</a:t>
            </a:r>
          </a:p>
          <a:p>
            <a:pPr>
              <a:buFont typeface="Wingdings" panose="05000000000000000000" pitchFamily="2" charset="2"/>
              <a:buChar char="Ø"/>
            </a:pPr>
            <a:r>
              <a:rPr lang="pl-PL" sz="1600" b="1" dirty="0"/>
              <a:t>postanowienia formalnoprawne</a:t>
            </a:r>
          </a:p>
          <a:p>
            <a:pPr marL="114300" indent="0" algn="just">
              <a:buNone/>
            </a:pPr>
            <a:r>
              <a:rPr lang="pl-PL" sz="1600" dirty="0"/>
              <a:t>sposoby rozstrzygania sporów, które mogą powstać w związku z wykonywaniem umowy, kontrola nad wykonaniem umowy, sposób nabycia przez umowę mocy obowiązującej i sposób jej wejścia w życie, klauzula akcesyjna, stosunek do wcześniejszych umów, dopuszczalność/brak dopuszczalności zgłoszenia zastrzeżeń, wygaśnięcie umowy, klauzula </a:t>
            </a:r>
            <a:r>
              <a:rPr lang="pl-PL" sz="1600" dirty="0" err="1"/>
              <a:t>denuncjacyjna</a:t>
            </a:r>
            <a:r>
              <a:rPr lang="pl-PL" sz="1600" dirty="0"/>
              <a:t>, rejestracja umowy, klauzula rewizyjna, informacja o językach sporządzenia umowy</a:t>
            </a:r>
          </a:p>
          <a:p>
            <a:pPr>
              <a:buFont typeface="Wingdings" panose="05000000000000000000" pitchFamily="2" charset="2"/>
              <a:buChar char="Ø"/>
            </a:pPr>
            <a:r>
              <a:rPr lang="pl-PL" sz="1600" b="1" dirty="0"/>
              <a:t>podpisy</a:t>
            </a:r>
          </a:p>
          <a:p>
            <a:pPr marL="114300" indent="0">
              <a:buNone/>
            </a:pPr>
            <a:r>
              <a:rPr lang="pl-PL" sz="1600" dirty="0"/>
              <a:t>umowy dwustronne – reguła alternatu</a:t>
            </a:r>
          </a:p>
          <a:p>
            <a:pPr marL="114300" indent="0">
              <a:buNone/>
            </a:pPr>
            <a:r>
              <a:rPr lang="pl-PL" sz="1600" dirty="0"/>
              <a:t>umowy wielostronne – wg porządku alfabetycznego</a:t>
            </a:r>
          </a:p>
        </p:txBody>
      </p:sp>
    </p:spTree>
    <p:extLst>
      <p:ext uri="{BB962C8B-B14F-4D97-AF65-F5344CB8AC3E}">
        <p14:creationId xmlns:p14="http://schemas.microsoft.com/office/powerpoint/2010/main" val="22560127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3">
                                            <p:txEl>
                                              <p:pRg st="8" end="8"/>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10" end="10"/>
                                            </p:txEl>
                                          </p:spTgt>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3">
                                            <p:txEl>
                                              <p:pRg st="11" end="11"/>
                                            </p:txEl>
                                          </p:spTgt>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86896BC-FD2A-485F-BBA6-49510157BC6E}"/>
              </a:ext>
            </a:extLst>
          </p:cNvPr>
          <p:cNvSpPr>
            <a:spLocks noGrp="1"/>
          </p:cNvSpPr>
          <p:nvPr>
            <p:ph type="title"/>
          </p:nvPr>
        </p:nvSpPr>
        <p:spPr/>
        <p:txBody>
          <a:bodyPr>
            <a:normAutofit/>
          </a:bodyPr>
          <a:lstStyle/>
          <a:p>
            <a:r>
              <a:rPr lang="pl-PL" sz="2000" dirty="0"/>
              <a:t>Umowy międzynarodowe</a:t>
            </a:r>
          </a:p>
        </p:txBody>
      </p:sp>
      <p:sp>
        <p:nvSpPr>
          <p:cNvPr id="3" name="Symbol zastępczy zawartości 2">
            <a:extLst>
              <a:ext uri="{FF2B5EF4-FFF2-40B4-BE49-F238E27FC236}">
                <a16:creationId xmlns:a16="http://schemas.microsoft.com/office/drawing/2014/main" id="{13A3941D-D919-4D97-A255-B7662BE1D12C}"/>
              </a:ext>
            </a:extLst>
          </p:cNvPr>
          <p:cNvSpPr>
            <a:spLocks noGrp="1"/>
          </p:cNvSpPr>
          <p:nvPr>
            <p:ph idx="1"/>
          </p:nvPr>
        </p:nvSpPr>
        <p:spPr>
          <a:xfrm>
            <a:off x="609600" y="1752601"/>
            <a:ext cx="10972800" cy="4697026"/>
          </a:xfrm>
        </p:spPr>
        <p:txBody>
          <a:bodyPr>
            <a:normAutofit/>
          </a:bodyPr>
          <a:lstStyle/>
          <a:p>
            <a:pPr marL="114300" indent="0" algn="just">
              <a:buNone/>
            </a:pPr>
            <a:r>
              <a:rPr lang="pl-PL" sz="1600" b="1" dirty="0"/>
              <a:t>Zawieranie umowy międzynarodowej obejmuje</a:t>
            </a:r>
            <a:r>
              <a:rPr lang="pl-PL" sz="1600" dirty="0"/>
              <a:t>: rozpoczęcie i prowadzenie negocjacji, przyjęcie teksu umowy, wyrażenie zgody na podpisanie umowy oraz podpisanie umowy, jeżeli jego skutkiem nie jest związanie RP umową międzynarodową. </a:t>
            </a:r>
          </a:p>
          <a:p>
            <a:pPr marL="114300" indent="0" algn="just">
              <a:buNone/>
            </a:pPr>
            <a:endParaRPr lang="pl-PL" sz="1600" dirty="0"/>
          </a:p>
          <a:p>
            <a:pPr marL="114300" indent="0" algn="just">
              <a:buNone/>
            </a:pPr>
            <a:r>
              <a:rPr lang="pl-PL" sz="1600" b="1" dirty="0"/>
              <a:t>Związanie umową międzynarodową – </a:t>
            </a:r>
            <a:r>
              <a:rPr lang="pl-PL" sz="1600" dirty="0"/>
              <a:t>obejmuje wszelkie czynności przewidziane w prawie międzynarodowym, a w szczególności w Konwencji Wiedeńskiej o prawie traktatów, sporządzonej w Wiedniu dnia 23 maja 1969 r., w wyniku których RP staje się stroną tej umowy.</a:t>
            </a:r>
          </a:p>
          <a:p>
            <a:pPr marL="114300" indent="0" algn="just">
              <a:buNone/>
            </a:pPr>
            <a:endParaRPr lang="pl-PL" sz="1600" dirty="0"/>
          </a:p>
          <a:p>
            <a:pPr marL="114300" indent="0" algn="just">
              <a:buNone/>
            </a:pPr>
            <a:r>
              <a:rPr lang="pl-PL" sz="1600" dirty="0"/>
              <a:t>Konwencja Wiedeńska</a:t>
            </a:r>
          </a:p>
          <a:p>
            <a:pPr marL="114300" indent="0" algn="just">
              <a:buNone/>
            </a:pPr>
            <a:r>
              <a:rPr lang="pl-PL" sz="1600" b="1" dirty="0"/>
              <a:t>ratyfikacja, przyjęcie, zatwierdzenie, przystąpienie </a:t>
            </a:r>
            <a:r>
              <a:rPr lang="pl-PL" sz="1600" dirty="0"/>
              <a:t>– tak zwany akt międzynarodowy, przez który państwo wyraża na płaszczyźnie międzynarodowej swoją zgodę na związanie się traktatem</a:t>
            </a:r>
          </a:p>
          <a:p>
            <a:pPr marL="114300" indent="0" algn="just">
              <a:buNone/>
            </a:pPr>
            <a:endParaRPr lang="pl-PL" sz="1600" dirty="0"/>
          </a:p>
        </p:txBody>
      </p:sp>
    </p:spTree>
    <p:extLst>
      <p:ext uri="{BB962C8B-B14F-4D97-AF65-F5344CB8AC3E}">
        <p14:creationId xmlns:p14="http://schemas.microsoft.com/office/powerpoint/2010/main" val="3847990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76D82D8-EDA3-4FEC-9837-FB7A411DBE91}"/>
              </a:ext>
            </a:extLst>
          </p:cNvPr>
          <p:cNvSpPr>
            <a:spLocks noGrp="1"/>
          </p:cNvSpPr>
          <p:nvPr>
            <p:ph type="title"/>
          </p:nvPr>
        </p:nvSpPr>
        <p:spPr/>
        <p:txBody>
          <a:bodyPr>
            <a:normAutofit/>
          </a:bodyPr>
          <a:lstStyle/>
          <a:p>
            <a:r>
              <a:rPr lang="pl-PL" sz="2000" dirty="0"/>
              <a:t>Umowy międzynarodowe</a:t>
            </a:r>
          </a:p>
        </p:txBody>
      </p:sp>
      <p:sp>
        <p:nvSpPr>
          <p:cNvPr id="3" name="Symbol zastępczy zawartości 2">
            <a:extLst>
              <a:ext uri="{FF2B5EF4-FFF2-40B4-BE49-F238E27FC236}">
                <a16:creationId xmlns:a16="http://schemas.microsoft.com/office/drawing/2014/main" id="{5CAFCAE9-D184-4EBD-9A31-1F36B6BA2BB6}"/>
              </a:ext>
            </a:extLst>
          </p:cNvPr>
          <p:cNvSpPr>
            <a:spLocks noGrp="1"/>
          </p:cNvSpPr>
          <p:nvPr>
            <p:ph idx="1"/>
          </p:nvPr>
        </p:nvSpPr>
        <p:spPr/>
        <p:txBody>
          <a:bodyPr>
            <a:normAutofit/>
          </a:bodyPr>
          <a:lstStyle/>
          <a:p>
            <a:pPr marL="114300" indent="0">
              <a:buNone/>
            </a:pPr>
            <a:r>
              <a:rPr lang="pl-PL" sz="1600" dirty="0"/>
              <a:t>Etap I</a:t>
            </a:r>
          </a:p>
          <a:p>
            <a:pPr marL="114300" indent="0">
              <a:buNone/>
            </a:pPr>
            <a:endParaRPr lang="pl-PL" sz="1600" dirty="0"/>
          </a:p>
          <a:p>
            <a:pPr marL="114300" indent="0">
              <a:buNone/>
            </a:pPr>
            <a:endParaRPr lang="pl-PL" sz="1600" dirty="0"/>
          </a:p>
          <a:p>
            <a:pPr marL="114300" indent="0" algn="just">
              <a:buNone/>
            </a:pPr>
            <a:r>
              <a:rPr lang="pl-PL" sz="1800" dirty="0">
                <a:effectLst/>
                <a:ea typeface="Calibri" panose="020F0502020204030204" pitchFamily="34" charset="0"/>
              </a:rPr>
              <a:t>minister właściwy ze względu na sprawy, których umowa międzynarodowa dotyczy, po uzgodnieniu projektu umowy i instrukcji negocjacyjnej z ministrem właściwym ds. zagranicznych oraz z innymi zainteresowanymi ministrami, składa Prezesowi RM </a:t>
            </a:r>
            <a:r>
              <a:rPr lang="pl-PL" sz="1800" b="1" dirty="0">
                <a:effectLst/>
                <a:ea typeface="Calibri" panose="020F0502020204030204" pitchFamily="34" charset="0"/>
              </a:rPr>
              <a:t>wniosek o udzielenie zgody na rozpoczęcie negocjacji umowy międzynarodowej</a:t>
            </a:r>
            <a:endParaRPr lang="pl-PL" sz="1600" dirty="0"/>
          </a:p>
        </p:txBody>
      </p:sp>
    </p:spTree>
    <p:extLst>
      <p:ext uri="{BB962C8B-B14F-4D97-AF65-F5344CB8AC3E}">
        <p14:creationId xmlns:p14="http://schemas.microsoft.com/office/powerpoint/2010/main" val="7795251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2308C2B-15A8-4874-A23D-C0D37776D379}"/>
              </a:ext>
            </a:extLst>
          </p:cNvPr>
          <p:cNvSpPr>
            <a:spLocks noGrp="1"/>
          </p:cNvSpPr>
          <p:nvPr>
            <p:ph type="title"/>
          </p:nvPr>
        </p:nvSpPr>
        <p:spPr/>
        <p:txBody>
          <a:bodyPr>
            <a:normAutofit/>
          </a:bodyPr>
          <a:lstStyle/>
          <a:p>
            <a:r>
              <a:rPr lang="pl-PL" sz="2000" dirty="0"/>
              <a:t>Umowy międzynarodowe</a:t>
            </a:r>
          </a:p>
        </p:txBody>
      </p:sp>
      <p:sp>
        <p:nvSpPr>
          <p:cNvPr id="3" name="Symbol zastępczy zawartości 2">
            <a:extLst>
              <a:ext uri="{FF2B5EF4-FFF2-40B4-BE49-F238E27FC236}">
                <a16:creationId xmlns:a16="http://schemas.microsoft.com/office/drawing/2014/main" id="{812BED17-8EFC-4329-807E-526223B6AC7F}"/>
              </a:ext>
            </a:extLst>
          </p:cNvPr>
          <p:cNvSpPr>
            <a:spLocks noGrp="1"/>
          </p:cNvSpPr>
          <p:nvPr>
            <p:ph idx="1"/>
          </p:nvPr>
        </p:nvSpPr>
        <p:spPr>
          <a:xfrm>
            <a:off x="609600" y="1752601"/>
            <a:ext cx="10972800" cy="4855233"/>
          </a:xfrm>
        </p:spPr>
        <p:txBody>
          <a:bodyPr>
            <a:normAutofit lnSpcReduction="10000"/>
          </a:bodyPr>
          <a:lstStyle/>
          <a:p>
            <a:pPr marL="114300" indent="0">
              <a:buNone/>
            </a:pPr>
            <a:r>
              <a:rPr lang="pl-PL" sz="1600" dirty="0"/>
              <a:t>Etap II</a:t>
            </a:r>
          </a:p>
          <a:p>
            <a:pPr marL="114300" indent="0" algn="just">
              <a:buNone/>
            </a:pPr>
            <a:endParaRPr lang="pl-PL" sz="1600" dirty="0"/>
          </a:p>
          <a:p>
            <a:pPr marL="114300" indent="0" algn="just">
              <a:buNone/>
            </a:pPr>
            <a:r>
              <a:rPr lang="pl-PL" sz="1600" dirty="0">
                <a:effectLst/>
                <a:ea typeface="Calibri" panose="020F0502020204030204" pitchFamily="34" charset="0"/>
              </a:rPr>
              <a:t>Prezes RM wyznacza organ właściwy do prowadzenia negocjacji i określa zakres jego upoważnienia.</a:t>
            </a:r>
          </a:p>
          <a:p>
            <a:pPr marL="114300" indent="0">
              <a:buNone/>
            </a:pPr>
            <a:endParaRPr lang="pl-PL" sz="1600" dirty="0">
              <a:ea typeface="Calibri" panose="020F0502020204030204" pitchFamily="34" charset="0"/>
            </a:endParaRPr>
          </a:p>
          <a:p>
            <a:pPr marL="114300" indent="0" algn="just">
              <a:buNone/>
            </a:pPr>
            <a:r>
              <a:rPr lang="pl-PL" sz="1600" dirty="0">
                <a:ea typeface="Calibri" panose="020F0502020204030204" pitchFamily="34" charset="0"/>
              </a:rPr>
              <a:t>W</a:t>
            </a:r>
            <a:r>
              <a:rPr lang="pl-PL" sz="1600" dirty="0">
                <a:effectLst/>
                <a:ea typeface="Calibri" panose="020F0502020204030204" pitchFamily="34" charset="0"/>
              </a:rPr>
              <a:t> razie gdy do prowadzenia negocjacji oraz do przyjęcia tekstu umowy międzynarodowej wymagane jest pełnomocnictwo, pełnomocnictwa tego udziela minister właściwy ds. zagranicznych na wniosek organu właściwego do prowadzenia negocjacji</a:t>
            </a:r>
          </a:p>
          <a:p>
            <a:pPr marL="114300" indent="0" algn="just">
              <a:buNone/>
            </a:pPr>
            <a:endParaRPr lang="pl-PL" sz="1800" dirty="0"/>
          </a:p>
          <a:p>
            <a:pPr marL="114300" indent="0" algn="just">
              <a:buNone/>
            </a:pPr>
            <a:r>
              <a:rPr lang="pl-PL" sz="1600" dirty="0"/>
              <a:t>Konwencja wiedeńska</a:t>
            </a:r>
          </a:p>
          <a:p>
            <a:pPr marL="114300" indent="0" algn="just">
              <a:buNone/>
            </a:pPr>
            <a:r>
              <a:rPr lang="pl-PL" sz="1600" dirty="0"/>
              <a:t>Pełnomocnictwo:</a:t>
            </a:r>
          </a:p>
          <a:p>
            <a:pPr algn="just">
              <a:buFont typeface="Wingdings" panose="05000000000000000000" pitchFamily="2" charset="2"/>
              <a:buChar char="Ø"/>
            </a:pPr>
            <a:r>
              <a:rPr lang="pl-PL" sz="1600" dirty="0"/>
              <a:t>osoba posiadająca odpowiednie pełnomocnictwo</a:t>
            </a:r>
          </a:p>
          <a:p>
            <a:pPr algn="just">
              <a:buFont typeface="Wingdings" panose="05000000000000000000" pitchFamily="2" charset="2"/>
              <a:buChar char="Ø"/>
            </a:pPr>
            <a:r>
              <a:rPr lang="pl-PL" sz="1600" dirty="0"/>
              <a:t>z praktyki państw lub okoliczności wynika, że dana osoba uważana jest za reprezentującą państwo</a:t>
            </a:r>
          </a:p>
          <a:p>
            <a:pPr algn="just">
              <a:buFont typeface="Wingdings" panose="05000000000000000000" pitchFamily="2" charset="2"/>
              <a:buChar char="Ø"/>
            </a:pPr>
            <a:r>
              <a:rPr lang="pl-PL" sz="1600" dirty="0"/>
              <a:t>ze względu na pełnioną funkcję: głowy państw, szefowie rządów, ministrowie spraw zagranicznych, szefowie misji dyplomatycznych (dla przyjęcia tekstu traktatu między państwem wysyłającym a przyjmującym), przedstawiciele akredytowani przez państwa na konferencji międzynarodowej lub przy organizacji międzynarodowej (dla przyjęcia tekstu traktatu na konferencji w tej organizacji lub organie)</a:t>
            </a:r>
          </a:p>
          <a:p>
            <a:pPr algn="just">
              <a:buFont typeface="Wingdings" panose="05000000000000000000" pitchFamily="2" charset="2"/>
              <a:buChar char="Ø"/>
            </a:pPr>
            <a:endParaRPr lang="pl-PL" sz="1600" dirty="0"/>
          </a:p>
          <a:p>
            <a:pPr marL="114300" indent="0" algn="just">
              <a:buNone/>
            </a:pPr>
            <a:r>
              <a:rPr lang="pl-PL" sz="1600" dirty="0"/>
              <a:t>negocjacje i parafowanie umowy międzynarodowej (ustalenie autentyczności tekstu)</a:t>
            </a:r>
          </a:p>
        </p:txBody>
      </p:sp>
    </p:spTree>
    <p:extLst>
      <p:ext uri="{BB962C8B-B14F-4D97-AF65-F5344CB8AC3E}">
        <p14:creationId xmlns:p14="http://schemas.microsoft.com/office/powerpoint/2010/main" val="14606252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DD8D330-DC01-4B99-B7DE-50119F7A67D1}"/>
              </a:ext>
            </a:extLst>
          </p:cNvPr>
          <p:cNvSpPr>
            <a:spLocks noGrp="1"/>
          </p:cNvSpPr>
          <p:nvPr>
            <p:ph type="title"/>
          </p:nvPr>
        </p:nvSpPr>
        <p:spPr/>
        <p:txBody>
          <a:bodyPr>
            <a:normAutofit/>
          </a:bodyPr>
          <a:lstStyle/>
          <a:p>
            <a:r>
              <a:rPr lang="pl-PL" sz="2000" dirty="0"/>
              <a:t>Umowy międzynarodowe</a:t>
            </a:r>
          </a:p>
        </p:txBody>
      </p:sp>
      <p:sp>
        <p:nvSpPr>
          <p:cNvPr id="3" name="Symbol zastępczy zawartości 2">
            <a:extLst>
              <a:ext uri="{FF2B5EF4-FFF2-40B4-BE49-F238E27FC236}">
                <a16:creationId xmlns:a16="http://schemas.microsoft.com/office/drawing/2014/main" id="{7EB7777C-9869-41F0-A673-D3F8EBAE17D0}"/>
              </a:ext>
            </a:extLst>
          </p:cNvPr>
          <p:cNvSpPr>
            <a:spLocks noGrp="1"/>
          </p:cNvSpPr>
          <p:nvPr>
            <p:ph idx="1"/>
          </p:nvPr>
        </p:nvSpPr>
        <p:spPr/>
        <p:txBody>
          <a:bodyPr>
            <a:normAutofit/>
          </a:bodyPr>
          <a:lstStyle/>
          <a:p>
            <a:pPr marL="114300" indent="0">
              <a:buNone/>
            </a:pPr>
            <a:r>
              <a:rPr lang="pl-PL" sz="1600" dirty="0"/>
              <a:t>Etap III</a:t>
            </a:r>
          </a:p>
          <a:p>
            <a:pPr marL="114300" indent="0">
              <a:buNone/>
            </a:pPr>
            <a:endParaRPr lang="pl-PL" sz="1600" dirty="0"/>
          </a:p>
          <a:p>
            <a:pPr marL="114300" indent="0">
              <a:buNone/>
            </a:pPr>
            <a:endParaRPr lang="pl-PL" sz="1600" dirty="0"/>
          </a:p>
          <a:p>
            <a:pPr marL="114300" indent="0">
              <a:buNone/>
            </a:pPr>
            <a:r>
              <a:rPr lang="pl-PL" sz="1600" dirty="0">
                <a:effectLst/>
                <a:ea typeface="Calibri" panose="020F0502020204030204" pitchFamily="34" charset="0"/>
                <a:cs typeface="Times New Roman" panose="02020603050405020304" pitchFamily="18" charset="0"/>
              </a:rPr>
              <a:t>organ właściwy do prowadzenia negocjacji po zakończeniu prac składa Radzie Ministrów, po uzgodnieniu z ministrem właściwym ds. zagranicznych oraz innymi właściwymi ministrami, </a:t>
            </a:r>
            <a:r>
              <a:rPr lang="pl-PL" sz="1600" b="1" dirty="0">
                <a:effectLst/>
                <a:ea typeface="Calibri" panose="020F0502020204030204" pitchFamily="34" charset="0"/>
                <a:cs typeface="Times New Roman" panose="02020603050405020304" pitchFamily="18" charset="0"/>
              </a:rPr>
              <a:t>wniosek o udzielenie zgody na podpisanie umowy międzynarodowej</a:t>
            </a:r>
            <a:r>
              <a:rPr lang="pl-PL" sz="1600" dirty="0">
                <a:effectLst/>
                <a:ea typeface="Calibri" panose="020F0502020204030204" pitchFamily="34" charset="0"/>
                <a:cs typeface="Times New Roman" panose="02020603050405020304" pitchFamily="18" charset="0"/>
              </a:rPr>
              <a:t> i proponuje treść ewentualnych zastrzeżeń strony polskiej.</a:t>
            </a:r>
          </a:p>
          <a:p>
            <a:pPr marL="114300" indent="0">
              <a:buNone/>
            </a:pPr>
            <a:endParaRPr lang="pl-PL" sz="1600" dirty="0">
              <a:ea typeface="Calibri" panose="020F0502020204030204" pitchFamily="34" charset="0"/>
              <a:cs typeface="Times New Roman" panose="02020603050405020304" pitchFamily="18" charset="0"/>
            </a:endParaRPr>
          </a:p>
          <a:p>
            <a:pPr marL="114300" indent="0">
              <a:buNone/>
            </a:pPr>
            <a:r>
              <a:rPr lang="pl-PL" sz="1600" dirty="0">
                <a:effectLst/>
                <a:ea typeface="Calibri" panose="020F0502020204030204" pitchFamily="34" charset="0"/>
                <a:cs typeface="Times New Roman" panose="02020603050405020304" pitchFamily="18" charset="0"/>
              </a:rPr>
              <a:t>Wniosek określa </a:t>
            </a:r>
            <a:r>
              <a:rPr lang="pl-PL" sz="1600" b="1" dirty="0">
                <a:effectLst/>
                <a:ea typeface="Calibri" panose="020F0502020204030204" pitchFamily="34" charset="0"/>
                <a:cs typeface="Times New Roman" panose="02020603050405020304" pitchFamily="18" charset="0"/>
              </a:rPr>
              <a:t>tryb związania </a:t>
            </a:r>
            <a:r>
              <a:rPr lang="pl-PL" sz="1600" dirty="0">
                <a:effectLst/>
                <a:ea typeface="Calibri" panose="020F0502020204030204" pitchFamily="34" charset="0"/>
                <a:cs typeface="Times New Roman" panose="02020603050405020304" pitchFamily="18" charset="0"/>
              </a:rPr>
              <a:t>RP umową międzynarodową</a:t>
            </a:r>
          </a:p>
          <a:p>
            <a:pPr marL="114300" indent="0">
              <a:buNone/>
            </a:pPr>
            <a:endParaRPr lang="pl-PL" sz="1600" dirty="0">
              <a:ea typeface="Calibri" panose="020F0502020204030204" pitchFamily="34" charset="0"/>
              <a:cs typeface="Times New Roman" panose="02020603050405020304" pitchFamily="18" charset="0"/>
            </a:endParaRPr>
          </a:p>
          <a:p>
            <a:pPr marL="114300" indent="0" algn="just">
              <a:buNone/>
            </a:pPr>
            <a:r>
              <a:rPr lang="pl-PL" sz="1600" b="1" dirty="0"/>
              <a:t>zastrzeżenie – </a:t>
            </a:r>
            <a:r>
              <a:rPr lang="pl-PL" sz="1600" dirty="0"/>
              <a:t>jednostronne oświadczenie, jakkolwiek byłoby ono sformułowane lub nazwane, złożone przez państwo przy podpisaniu, ratyfikacji, przyjęciu, zatwierdzeniu lub przystąpieniu do traktatu, mocą którego zmierza ono do wykluczenia lub modyfikacji skutku prawnego pewnych postanowień traktatu w ich zastosowaniu do tego państwa  (Konwencja Wiedeńska) </a:t>
            </a:r>
          </a:p>
          <a:p>
            <a:pPr marL="114300" indent="0" algn="just">
              <a:buNone/>
            </a:pPr>
            <a:endParaRPr lang="pl-PL" sz="1600" b="1" dirty="0"/>
          </a:p>
          <a:p>
            <a:pPr marL="114300" indent="0">
              <a:buNone/>
            </a:pPr>
            <a:endParaRPr lang="pl-PL" sz="1800" dirty="0">
              <a:effectLst/>
              <a:latin typeface="Calibri" panose="020F0502020204030204" pitchFamily="34" charset="0"/>
              <a:ea typeface="Calibri" panose="020F0502020204030204" pitchFamily="34" charset="0"/>
              <a:cs typeface="Times New Roman" panose="02020603050405020304" pitchFamily="18" charset="0"/>
            </a:endParaRPr>
          </a:p>
          <a:p>
            <a:pPr marL="114300" indent="0">
              <a:buNone/>
            </a:pPr>
            <a:endParaRPr lang="pl-PL" sz="1600" dirty="0"/>
          </a:p>
        </p:txBody>
      </p:sp>
    </p:spTree>
    <p:extLst>
      <p:ext uri="{BB962C8B-B14F-4D97-AF65-F5344CB8AC3E}">
        <p14:creationId xmlns:p14="http://schemas.microsoft.com/office/powerpoint/2010/main" val="31075414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65B4F7A-466F-4BEA-9877-0931C6A5F274}"/>
              </a:ext>
            </a:extLst>
          </p:cNvPr>
          <p:cNvSpPr>
            <a:spLocks noGrp="1"/>
          </p:cNvSpPr>
          <p:nvPr>
            <p:ph type="title"/>
          </p:nvPr>
        </p:nvSpPr>
        <p:spPr/>
        <p:txBody>
          <a:bodyPr>
            <a:normAutofit/>
          </a:bodyPr>
          <a:lstStyle/>
          <a:p>
            <a:r>
              <a:rPr lang="pl-PL" sz="2000" dirty="0"/>
              <a:t>Umowy międzynarodowe</a:t>
            </a:r>
          </a:p>
        </p:txBody>
      </p:sp>
      <p:sp>
        <p:nvSpPr>
          <p:cNvPr id="3" name="Symbol zastępczy zawartości 2">
            <a:extLst>
              <a:ext uri="{FF2B5EF4-FFF2-40B4-BE49-F238E27FC236}">
                <a16:creationId xmlns:a16="http://schemas.microsoft.com/office/drawing/2014/main" id="{A3F85C4A-5E1A-4404-A02E-0ACC3EDCA224}"/>
              </a:ext>
            </a:extLst>
          </p:cNvPr>
          <p:cNvSpPr>
            <a:spLocks noGrp="1"/>
          </p:cNvSpPr>
          <p:nvPr>
            <p:ph idx="1"/>
          </p:nvPr>
        </p:nvSpPr>
        <p:spPr/>
        <p:txBody>
          <a:bodyPr>
            <a:normAutofit/>
          </a:bodyPr>
          <a:lstStyle/>
          <a:p>
            <a:pPr marL="114300" indent="0">
              <a:buNone/>
            </a:pPr>
            <a:r>
              <a:rPr lang="pl-PL" sz="1600" dirty="0"/>
              <a:t>Etap IV</a:t>
            </a:r>
          </a:p>
          <a:p>
            <a:pPr marL="114300" indent="0">
              <a:buNone/>
            </a:pPr>
            <a:endParaRPr lang="pl-PL" sz="1600" dirty="0"/>
          </a:p>
          <a:p>
            <a:pPr marL="114300" indent="0">
              <a:buNone/>
            </a:pPr>
            <a:r>
              <a:rPr lang="pl-PL" sz="1600" dirty="0">
                <a:effectLst/>
                <a:ea typeface="Calibri" panose="020F0502020204030204" pitchFamily="34" charset="0"/>
              </a:rPr>
              <a:t>RM </a:t>
            </a:r>
            <a:r>
              <a:rPr lang="pl-PL" sz="1600" b="1" dirty="0">
                <a:effectLst/>
                <a:ea typeface="Calibri" panose="020F0502020204030204" pitchFamily="34" charset="0"/>
              </a:rPr>
              <a:t>w drodze uchwały</a:t>
            </a:r>
            <a:r>
              <a:rPr lang="pl-PL" sz="1600" dirty="0">
                <a:effectLst/>
                <a:ea typeface="Calibri" panose="020F0502020204030204" pitchFamily="34" charset="0"/>
              </a:rPr>
              <a:t> udziela zgody na podpisanie umowy międzynarodowej.</a:t>
            </a:r>
          </a:p>
          <a:p>
            <a:pPr marL="114300" indent="0">
              <a:buNone/>
            </a:pPr>
            <a:endParaRPr lang="pl-PL" sz="1600" dirty="0">
              <a:ea typeface="Calibri" panose="020F0502020204030204" pitchFamily="34" charset="0"/>
            </a:endParaRPr>
          </a:p>
          <a:p>
            <a:pPr marL="114300" indent="0" algn="just">
              <a:buNone/>
            </a:pPr>
            <a:r>
              <a:rPr lang="pl-PL" sz="1600" dirty="0">
                <a:effectLst/>
                <a:ea typeface="Calibri" panose="020F0502020204030204" pitchFamily="34" charset="0"/>
              </a:rPr>
              <a:t>RM może także w drodze uchwały sprzeciwić się zastrzeżeniu innej umawiającej się strony złożonemu do umowy wielostronnej.</a:t>
            </a:r>
          </a:p>
          <a:p>
            <a:pPr marL="114300" indent="0">
              <a:buNone/>
            </a:pPr>
            <a:endParaRPr lang="pl-PL" sz="1600" dirty="0">
              <a:ea typeface="Calibri" panose="020F0502020204030204" pitchFamily="34" charset="0"/>
            </a:endParaRPr>
          </a:p>
          <a:p>
            <a:pPr marL="114300" indent="0">
              <a:buNone/>
            </a:pPr>
            <a:r>
              <a:rPr lang="pl-PL" sz="1600" dirty="0">
                <a:effectLst/>
                <a:ea typeface="Calibri" panose="020F0502020204030204" pitchFamily="34" charset="0"/>
              </a:rPr>
              <a:t>Jeżeli do podpisania umowy wymagane jest pełnomocnictwo, pełnomocnictwa tego udziela Prezes RM na wniosek ministra właściwego ds. zagranicznych.</a:t>
            </a:r>
            <a:endParaRPr lang="pl-PL" sz="1600" dirty="0"/>
          </a:p>
        </p:txBody>
      </p:sp>
    </p:spTree>
    <p:extLst>
      <p:ext uri="{BB962C8B-B14F-4D97-AF65-F5344CB8AC3E}">
        <p14:creationId xmlns:p14="http://schemas.microsoft.com/office/powerpoint/2010/main" val="26410100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0A7A1C3-25BF-87D9-0605-0F654073611D}"/>
            </a:ext>
          </a:extLst>
        </p:cNvPr>
        <p:cNvGrpSpPr/>
        <p:nvPr/>
      </p:nvGrpSpPr>
      <p:grpSpPr>
        <a:xfrm>
          <a:off x="0" y="0"/>
          <a:ext cx="0" cy="0"/>
          <a:chOff x="0" y="0"/>
          <a:chExt cx="0" cy="0"/>
        </a:xfrm>
      </p:grpSpPr>
      <p:sp>
        <p:nvSpPr>
          <p:cNvPr id="2" name="Tytuł 1">
            <a:extLst>
              <a:ext uri="{FF2B5EF4-FFF2-40B4-BE49-F238E27FC236}">
                <a16:creationId xmlns:a16="http://schemas.microsoft.com/office/drawing/2014/main" id="{9954AB76-0EED-0431-ED99-B88249C72857}"/>
              </a:ext>
            </a:extLst>
          </p:cNvPr>
          <p:cNvSpPr>
            <a:spLocks noGrp="1"/>
          </p:cNvSpPr>
          <p:nvPr>
            <p:ph type="title"/>
          </p:nvPr>
        </p:nvSpPr>
        <p:spPr/>
        <p:txBody>
          <a:bodyPr>
            <a:normAutofit/>
          </a:bodyPr>
          <a:lstStyle/>
          <a:p>
            <a:r>
              <a:rPr lang="pl-PL" sz="2000" dirty="0"/>
              <a:t>Umowy międzynarodowe</a:t>
            </a:r>
          </a:p>
        </p:txBody>
      </p:sp>
      <p:sp>
        <p:nvSpPr>
          <p:cNvPr id="3" name="Symbol zastępczy zawartości 2">
            <a:extLst>
              <a:ext uri="{FF2B5EF4-FFF2-40B4-BE49-F238E27FC236}">
                <a16:creationId xmlns:a16="http://schemas.microsoft.com/office/drawing/2014/main" id="{8B4AF6B3-BB7F-0F2B-C144-0EB39B698CCD}"/>
              </a:ext>
            </a:extLst>
          </p:cNvPr>
          <p:cNvSpPr>
            <a:spLocks noGrp="1"/>
          </p:cNvSpPr>
          <p:nvPr>
            <p:ph idx="1"/>
          </p:nvPr>
        </p:nvSpPr>
        <p:spPr>
          <a:xfrm>
            <a:off x="609600" y="1752601"/>
            <a:ext cx="10972800" cy="4768969"/>
          </a:xfrm>
        </p:spPr>
        <p:txBody>
          <a:bodyPr>
            <a:normAutofit/>
          </a:bodyPr>
          <a:lstStyle/>
          <a:p>
            <a:pPr marL="114300" indent="0">
              <a:buNone/>
            </a:pPr>
            <a:endParaRPr lang="pl-PL" sz="1600" dirty="0"/>
          </a:p>
          <a:p>
            <a:pPr marL="114300" indent="0">
              <a:buNone/>
            </a:pPr>
            <a:endParaRPr lang="pl-PL" sz="1600" dirty="0"/>
          </a:p>
          <a:p>
            <a:pPr marL="114300" indent="0">
              <a:buNone/>
            </a:pPr>
            <a:endParaRPr lang="pl-PL" sz="1600" dirty="0"/>
          </a:p>
          <a:p>
            <a:pPr marL="114300" indent="0">
              <a:buNone/>
            </a:pPr>
            <a:endParaRPr lang="pl-PL" sz="1600" dirty="0"/>
          </a:p>
          <a:p>
            <a:pPr marL="114300" indent="0">
              <a:buNone/>
            </a:pPr>
            <a:r>
              <a:rPr lang="pl-PL" sz="1600" dirty="0"/>
              <a:t>sprzeciw wobec zastrzeżeń</a:t>
            </a:r>
          </a:p>
          <a:p>
            <a:pPr algn="just">
              <a:buFont typeface="Wingdings" panose="05000000000000000000" pitchFamily="2" charset="2"/>
              <a:buChar char="Ø"/>
            </a:pPr>
            <a:r>
              <a:rPr lang="pl-PL" sz="1600" b="1" dirty="0"/>
              <a:t>sprzeciw zwykły</a:t>
            </a:r>
            <a:r>
              <a:rPr lang="pl-PL" sz="1600" dirty="0"/>
              <a:t> – zastrzeżenie nie ma zastosowania między państwem składającym zastrzeżenie a państwem sprzeciwu</a:t>
            </a:r>
          </a:p>
          <a:p>
            <a:pPr algn="just">
              <a:buFont typeface="Wingdings" panose="05000000000000000000" pitchFamily="2" charset="2"/>
              <a:buChar char="Ø"/>
            </a:pPr>
            <a:r>
              <a:rPr lang="pl-PL" sz="1600" b="1" dirty="0"/>
              <a:t>sprzeciw kwalifikowany</a:t>
            </a:r>
            <a:r>
              <a:rPr lang="pl-PL" sz="1600" dirty="0"/>
              <a:t> – umowa między stronami w ogóle nie wchodzi w życie</a:t>
            </a:r>
          </a:p>
          <a:p>
            <a:pPr marL="114300" indent="0" algn="just">
              <a:buNone/>
            </a:pPr>
            <a:endParaRPr lang="pl-PL" sz="1600" dirty="0"/>
          </a:p>
          <a:p>
            <a:pPr marL="114300" indent="0" algn="just">
              <a:buNone/>
            </a:pPr>
            <a:endParaRPr lang="pl-PL" sz="1600" dirty="0"/>
          </a:p>
          <a:p>
            <a:pPr marL="114300" indent="0" algn="just">
              <a:buNone/>
            </a:pPr>
            <a:r>
              <a:rPr lang="pl-PL" sz="1600" dirty="0"/>
              <a:t>podpisanie umowy międzynarodowej</a:t>
            </a:r>
          </a:p>
          <a:p>
            <a:pPr marL="114300" indent="0" algn="just">
              <a:buNone/>
            </a:pPr>
            <a:endParaRPr lang="pl-PL" sz="1600" dirty="0"/>
          </a:p>
        </p:txBody>
      </p:sp>
    </p:spTree>
    <p:extLst>
      <p:ext uri="{BB962C8B-B14F-4D97-AF65-F5344CB8AC3E}">
        <p14:creationId xmlns:p14="http://schemas.microsoft.com/office/powerpoint/2010/main" val="24894461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F3B3EE8-4235-418D-B555-96572A73C02B}"/>
              </a:ext>
            </a:extLst>
          </p:cNvPr>
          <p:cNvSpPr>
            <a:spLocks noGrp="1"/>
          </p:cNvSpPr>
          <p:nvPr>
            <p:ph type="title"/>
          </p:nvPr>
        </p:nvSpPr>
        <p:spPr/>
        <p:txBody>
          <a:bodyPr>
            <a:normAutofit/>
          </a:bodyPr>
          <a:lstStyle/>
          <a:p>
            <a:r>
              <a:rPr lang="pl-PL" sz="2000" dirty="0"/>
              <a:t>Umowy międzynarodowe</a:t>
            </a:r>
          </a:p>
        </p:txBody>
      </p:sp>
      <p:sp>
        <p:nvSpPr>
          <p:cNvPr id="3" name="Symbol zastępczy zawartości 2">
            <a:extLst>
              <a:ext uri="{FF2B5EF4-FFF2-40B4-BE49-F238E27FC236}">
                <a16:creationId xmlns:a16="http://schemas.microsoft.com/office/drawing/2014/main" id="{B1D27D52-560F-4936-A655-17DDDC960106}"/>
              </a:ext>
            </a:extLst>
          </p:cNvPr>
          <p:cNvSpPr>
            <a:spLocks noGrp="1"/>
          </p:cNvSpPr>
          <p:nvPr>
            <p:ph idx="1"/>
          </p:nvPr>
        </p:nvSpPr>
        <p:spPr/>
        <p:txBody>
          <a:bodyPr>
            <a:normAutofit/>
          </a:bodyPr>
          <a:lstStyle/>
          <a:p>
            <a:pPr marL="114300" indent="0">
              <a:buNone/>
            </a:pPr>
            <a:r>
              <a:rPr lang="pl-PL" sz="1600" dirty="0"/>
              <a:t>Etap V</a:t>
            </a:r>
          </a:p>
          <a:p>
            <a:pPr marL="114300" indent="0">
              <a:buNone/>
            </a:pPr>
            <a:endParaRPr lang="pl-PL" sz="1800" dirty="0">
              <a:latin typeface="Times New Roman" panose="02020603050405020304" pitchFamily="18" charset="0"/>
              <a:ea typeface="Calibri" panose="020F0502020204030204" pitchFamily="34" charset="0"/>
            </a:endParaRPr>
          </a:p>
          <a:p>
            <a:pPr marL="114300" indent="0" algn="just">
              <a:buNone/>
            </a:pPr>
            <a:r>
              <a:rPr lang="pl-PL" sz="1600" dirty="0">
                <a:effectLst/>
                <a:ea typeface="Calibri" panose="020F0502020204030204" pitchFamily="34" charset="0"/>
              </a:rPr>
              <a:t>związanie RP umową międzynarodową wymaga </a:t>
            </a:r>
            <a:r>
              <a:rPr lang="pl-PL" sz="1600" b="1" dirty="0">
                <a:effectLst/>
                <a:ea typeface="Calibri" panose="020F0502020204030204" pitchFamily="34" charset="0"/>
              </a:rPr>
              <a:t>ratyfikacji lub zatwierdzenia albo następuje w drodze podpisania, wymiany not lub w inny sposób dopuszczony przez prawo międzynarodowe</a:t>
            </a:r>
          </a:p>
          <a:p>
            <a:pPr marL="114300" indent="0" algn="just">
              <a:buNone/>
            </a:pPr>
            <a:endParaRPr lang="pl-PL" sz="1600" b="1" dirty="0"/>
          </a:p>
          <a:p>
            <a:pPr marL="114300" indent="0" algn="just">
              <a:buNone/>
            </a:pPr>
            <a:endParaRPr lang="pl-PL" sz="1600" b="1" dirty="0"/>
          </a:p>
          <a:p>
            <a:pPr marL="114300" indent="0" algn="just">
              <a:buNone/>
            </a:pPr>
            <a:r>
              <a:rPr lang="pl-PL" sz="1600" dirty="0"/>
              <a:t>Konwencja wiedeńska</a:t>
            </a:r>
          </a:p>
          <a:p>
            <a:pPr marL="114300" indent="0" algn="just">
              <a:buNone/>
            </a:pPr>
            <a:r>
              <a:rPr lang="pl-PL" sz="1600" dirty="0"/>
              <a:t>Sposoby wyrażenia zgody na związanie się traktatem:</a:t>
            </a:r>
          </a:p>
          <a:p>
            <a:pPr algn="just">
              <a:buFont typeface="Wingdings" panose="05000000000000000000" pitchFamily="2" charset="2"/>
              <a:buChar char="Ø"/>
            </a:pPr>
            <a:r>
              <a:rPr lang="pl-PL" sz="1600" dirty="0"/>
              <a:t>podpisanie</a:t>
            </a:r>
          </a:p>
          <a:p>
            <a:pPr algn="just">
              <a:buFont typeface="Wingdings" panose="05000000000000000000" pitchFamily="2" charset="2"/>
              <a:buChar char="Ø"/>
            </a:pPr>
            <a:r>
              <a:rPr lang="pl-PL" sz="1600" dirty="0"/>
              <a:t>wymiana dokumentów stanowiących traktat</a:t>
            </a:r>
          </a:p>
          <a:p>
            <a:pPr algn="just">
              <a:buFont typeface="Wingdings" panose="05000000000000000000" pitchFamily="2" charset="2"/>
              <a:buChar char="Ø"/>
            </a:pPr>
            <a:r>
              <a:rPr lang="pl-PL" sz="1600" dirty="0"/>
              <a:t>ratyfikacja</a:t>
            </a:r>
          </a:p>
          <a:p>
            <a:pPr algn="just">
              <a:buFont typeface="Wingdings" panose="05000000000000000000" pitchFamily="2" charset="2"/>
              <a:buChar char="Ø"/>
            </a:pPr>
            <a:r>
              <a:rPr lang="pl-PL" sz="1600" dirty="0"/>
              <a:t>przyjęcie</a:t>
            </a:r>
          </a:p>
          <a:p>
            <a:pPr algn="just">
              <a:buFont typeface="Wingdings" panose="05000000000000000000" pitchFamily="2" charset="2"/>
              <a:buChar char="Ø"/>
            </a:pPr>
            <a:r>
              <a:rPr lang="pl-PL" sz="1600" dirty="0"/>
              <a:t>zatwierdzenie</a:t>
            </a:r>
          </a:p>
          <a:p>
            <a:pPr algn="just">
              <a:buFont typeface="Wingdings" panose="05000000000000000000" pitchFamily="2" charset="2"/>
              <a:buChar char="Ø"/>
            </a:pPr>
            <a:r>
              <a:rPr lang="pl-PL" sz="1600" dirty="0"/>
              <a:t>przystąpienie w inny uzgodniony sposób</a:t>
            </a:r>
          </a:p>
        </p:txBody>
      </p:sp>
    </p:spTree>
    <p:extLst>
      <p:ext uri="{BB962C8B-B14F-4D97-AF65-F5344CB8AC3E}">
        <p14:creationId xmlns:p14="http://schemas.microsoft.com/office/powerpoint/2010/main" val="17438756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8" end="8"/>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9" end="9"/>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10" end="10"/>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11" end="11"/>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A1F7CC0-0271-4245-A3B7-2515FD3D3E32}"/>
              </a:ext>
            </a:extLst>
          </p:cNvPr>
          <p:cNvSpPr>
            <a:spLocks noGrp="1"/>
          </p:cNvSpPr>
          <p:nvPr>
            <p:ph type="title"/>
          </p:nvPr>
        </p:nvSpPr>
        <p:spPr/>
        <p:txBody>
          <a:bodyPr>
            <a:normAutofit/>
          </a:bodyPr>
          <a:lstStyle/>
          <a:p>
            <a:r>
              <a:rPr lang="pl-PL" sz="2000" dirty="0"/>
              <a:t>Hierarchia norm prawa międzynarodowego</a:t>
            </a:r>
          </a:p>
        </p:txBody>
      </p:sp>
      <p:sp>
        <p:nvSpPr>
          <p:cNvPr id="3" name="Symbol zastępczy zawartości 2">
            <a:extLst>
              <a:ext uri="{FF2B5EF4-FFF2-40B4-BE49-F238E27FC236}">
                <a16:creationId xmlns:a16="http://schemas.microsoft.com/office/drawing/2014/main" id="{576F7D63-1882-4C05-89D8-B1465C1A211D}"/>
              </a:ext>
            </a:extLst>
          </p:cNvPr>
          <p:cNvSpPr>
            <a:spLocks noGrp="1"/>
          </p:cNvSpPr>
          <p:nvPr>
            <p:ph idx="1"/>
          </p:nvPr>
        </p:nvSpPr>
        <p:spPr/>
        <p:txBody>
          <a:bodyPr>
            <a:normAutofit/>
          </a:bodyPr>
          <a:lstStyle/>
          <a:p>
            <a:pPr algn="just">
              <a:buFont typeface="Wingdings" panose="05000000000000000000" pitchFamily="2" charset="2"/>
              <a:buChar char="Ø"/>
            </a:pPr>
            <a:endParaRPr lang="pl-PL" sz="1600" dirty="0"/>
          </a:p>
          <a:p>
            <a:pPr algn="just">
              <a:buFont typeface="Wingdings" panose="05000000000000000000" pitchFamily="2" charset="2"/>
              <a:buChar char="Ø"/>
            </a:pPr>
            <a:r>
              <a:rPr lang="pl-PL" sz="1600" b="1" dirty="0"/>
              <a:t>teoretycznie</a:t>
            </a:r>
            <a:r>
              <a:rPr lang="pl-PL" sz="1600" dirty="0"/>
              <a:t> – wszystkie normy prawa międzynarodowego mają jednakową moc wiążącą</a:t>
            </a:r>
          </a:p>
          <a:p>
            <a:pPr algn="just">
              <a:buFont typeface="Wingdings" panose="05000000000000000000" pitchFamily="2" charset="2"/>
              <a:buChar char="Ø"/>
            </a:pPr>
            <a:r>
              <a:rPr lang="pl-PL" sz="1600" b="1" dirty="0"/>
              <a:t>wzajemne relacje norm opierają się na zasadach</a:t>
            </a:r>
            <a:r>
              <a:rPr lang="pl-PL" sz="1600" dirty="0"/>
              <a:t>:</a:t>
            </a:r>
          </a:p>
          <a:p>
            <a:pPr marL="114300" indent="0" algn="just">
              <a:buNone/>
            </a:pPr>
            <a:r>
              <a:rPr lang="pl-PL" sz="1600" i="1" dirty="0"/>
              <a:t>lex </a:t>
            </a:r>
            <a:r>
              <a:rPr lang="pl-PL" sz="1600" i="1" dirty="0" err="1"/>
              <a:t>specialis</a:t>
            </a:r>
            <a:r>
              <a:rPr lang="pl-PL" sz="1600" i="1" dirty="0"/>
              <a:t> derogat legi </a:t>
            </a:r>
            <a:r>
              <a:rPr lang="pl-PL" sz="1600" i="1" dirty="0" err="1"/>
              <a:t>generali</a:t>
            </a:r>
            <a:r>
              <a:rPr lang="pl-PL" sz="1600" i="1" dirty="0"/>
              <a:t> </a:t>
            </a:r>
            <a:r>
              <a:rPr lang="pl-PL" sz="1600" dirty="0"/>
              <a:t>(prawo szczególne uchyla prawo ogólne)</a:t>
            </a:r>
            <a:endParaRPr lang="pl-PL" sz="1600" i="1" dirty="0"/>
          </a:p>
          <a:p>
            <a:pPr marL="114300" indent="0" algn="just">
              <a:buNone/>
            </a:pPr>
            <a:r>
              <a:rPr lang="pl-PL" sz="1600" i="1" dirty="0"/>
              <a:t>lex posteriori derogat legi priori </a:t>
            </a:r>
            <a:r>
              <a:rPr lang="pl-PL" sz="1600" dirty="0"/>
              <a:t>(prawo późniejsze uchyla prawo wcześniejsze)</a:t>
            </a:r>
            <a:endParaRPr lang="pl-PL" sz="1600" i="1" dirty="0"/>
          </a:p>
          <a:p>
            <a:pPr algn="just">
              <a:buFont typeface="Wingdings" panose="05000000000000000000" pitchFamily="2" charset="2"/>
              <a:buChar char="Ø"/>
            </a:pPr>
            <a:r>
              <a:rPr lang="pl-PL" sz="1600" b="1" dirty="0"/>
              <a:t>kształtowanie hierarchii norm prawa międzynarodowego jest konsekwencją występowania norm o charakterze </a:t>
            </a:r>
            <a:r>
              <a:rPr lang="pl-PL" sz="1600" b="1" dirty="0" err="1"/>
              <a:t>ius</a:t>
            </a:r>
            <a:r>
              <a:rPr lang="pl-PL" sz="1600" b="1" dirty="0"/>
              <a:t> </a:t>
            </a:r>
            <a:r>
              <a:rPr lang="pl-PL" sz="1600" b="1" dirty="0" err="1"/>
              <a:t>cogens</a:t>
            </a:r>
            <a:endParaRPr lang="pl-PL" sz="1600" b="1" dirty="0"/>
          </a:p>
          <a:p>
            <a:pPr algn="just">
              <a:buFont typeface="Wingdings" panose="05000000000000000000" pitchFamily="2" charset="2"/>
              <a:buChar char="Ø"/>
            </a:pPr>
            <a:r>
              <a:rPr lang="pl-PL" sz="1600" dirty="0"/>
              <a:t>Karta Narodów Zjednoczonych zawiera normy o charakterze nadrzędnym</a:t>
            </a:r>
          </a:p>
          <a:p>
            <a:pPr marL="114300" indent="0" algn="just">
              <a:buNone/>
            </a:pPr>
            <a:r>
              <a:rPr lang="pl-PL" sz="1600" dirty="0"/>
              <a:t>art. 103 </a:t>
            </a:r>
            <a:r>
              <a:rPr lang="pl-PL" sz="1600" i="1" dirty="0"/>
              <a:t>W razie sprzeczności pomiędzy obowiązkami członków Narodów Zjednoczonych, wynikającymi z niniejszej Karty, a ich zobowiązaniami wynikającymi z jakiegoś innego porozumienia międzynarodowego, pierwszeństwo będą miały ich obowiązki wynikające z niniejszej Karty.</a:t>
            </a:r>
            <a:endParaRPr lang="pl-PL" sz="1600" dirty="0"/>
          </a:p>
        </p:txBody>
      </p:sp>
    </p:spTree>
    <p:extLst>
      <p:ext uri="{BB962C8B-B14F-4D97-AF65-F5344CB8AC3E}">
        <p14:creationId xmlns:p14="http://schemas.microsoft.com/office/powerpoint/2010/main" val="35336626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0662E7E-458D-4BF9-9853-28B18E579155}"/>
              </a:ext>
            </a:extLst>
          </p:cNvPr>
          <p:cNvSpPr>
            <a:spLocks noGrp="1"/>
          </p:cNvSpPr>
          <p:nvPr>
            <p:ph type="title"/>
          </p:nvPr>
        </p:nvSpPr>
        <p:spPr/>
        <p:txBody>
          <a:bodyPr>
            <a:normAutofit/>
          </a:bodyPr>
          <a:lstStyle/>
          <a:p>
            <a:r>
              <a:rPr lang="pl-PL" sz="2000" dirty="0"/>
              <a:t>Umowy międzynarodowe</a:t>
            </a:r>
          </a:p>
        </p:txBody>
      </p:sp>
      <p:sp>
        <p:nvSpPr>
          <p:cNvPr id="3" name="Symbol zastępczy zawartości 2">
            <a:extLst>
              <a:ext uri="{FF2B5EF4-FFF2-40B4-BE49-F238E27FC236}">
                <a16:creationId xmlns:a16="http://schemas.microsoft.com/office/drawing/2014/main" id="{EE7CE15A-7C75-4D01-85A7-E6DE56CE92F7}"/>
              </a:ext>
            </a:extLst>
          </p:cNvPr>
          <p:cNvSpPr>
            <a:spLocks noGrp="1"/>
          </p:cNvSpPr>
          <p:nvPr>
            <p:ph idx="1"/>
          </p:nvPr>
        </p:nvSpPr>
        <p:spPr/>
        <p:txBody>
          <a:bodyPr>
            <a:normAutofit/>
          </a:bodyPr>
          <a:lstStyle/>
          <a:p>
            <a:pPr marL="114300" indent="0">
              <a:buNone/>
            </a:pPr>
            <a:endParaRPr lang="pl-PL" sz="1800" b="1" dirty="0">
              <a:effectLst/>
              <a:latin typeface="Times New Roman" panose="02020603050405020304" pitchFamily="18" charset="0"/>
              <a:ea typeface="Calibri" panose="020F0502020204030204" pitchFamily="34" charset="0"/>
            </a:endParaRPr>
          </a:p>
          <a:p>
            <a:pPr marL="114300" indent="0" algn="just">
              <a:buNone/>
            </a:pPr>
            <a:endParaRPr lang="pl-PL" sz="1600" b="1" dirty="0">
              <a:effectLst/>
              <a:ea typeface="Calibri" panose="020F0502020204030204" pitchFamily="34" charset="0"/>
            </a:endParaRPr>
          </a:p>
          <a:p>
            <a:pPr marL="114300" indent="0" algn="just">
              <a:buNone/>
            </a:pPr>
            <a:endParaRPr lang="pl-PL" sz="1600" b="1" dirty="0">
              <a:ea typeface="Calibri" panose="020F0502020204030204" pitchFamily="34" charset="0"/>
            </a:endParaRPr>
          </a:p>
          <a:p>
            <a:pPr marL="114300" indent="0" algn="just">
              <a:buNone/>
            </a:pPr>
            <a:r>
              <a:rPr lang="pl-PL" sz="1600" b="1" dirty="0">
                <a:effectLst/>
                <a:ea typeface="Calibri" panose="020F0502020204030204" pitchFamily="34" charset="0"/>
              </a:rPr>
              <a:t>ratyfikacja</a:t>
            </a:r>
            <a:r>
              <a:rPr lang="pl-PL" sz="1600" dirty="0">
                <a:effectLst/>
                <a:ea typeface="Calibri" panose="020F0502020204030204" pitchFamily="34" charset="0"/>
              </a:rPr>
              <a:t> – wymagana jest w odniesieniu do umów wymienionych w art. 89 ust. 1 i art. 90 Konstytucji RP, gdy umowa przewiduje wymóg ratyfikacji, gdy umowa dopuszcza wymóg ratyfikacji, a szczególne okoliczności to uzasadniają, akty prawne UE wymienione w art. 48 ust. 6 TUE (zmiana traktatu w zakresie polityki wewnętrznej i działań UE), art. 25 TFUE (zmiany dotyczące praw i obowiązków obywateli UE), art. 218 ust. 8 akapit drugi zdanie drugie TFUE (przystępowanie innych państw do UE), art. 223 ust. 1 TFUE (zasady wyboru posłów do PE), art. 262 TFUE (rozszerzanie kompetencji TSUE), art. </a:t>
            </a:r>
            <a:r>
              <a:rPr lang="pl-PL" sz="1600">
                <a:effectLst/>
                <a:ea typeface="Calibri" panose="020F0502020204030204" pitchFamily="34" charset="0"/>
              </a:rPr>
              <a:t>311 akapit trzeci TFUE (podejmowanie decyzji dotyczących zasobów własnych UE)</a:t>
            </a:r>
            <a:endParaRPr lang="pl-PL" sz="1600" dirty="0">
              <a:effectLst/>
              <a:ea typeface="Calibri" panose="020F0502020204030204" pitchFamily="34" charset="0"/>
            </a:endParaRPr>
          </a:p>
          <a:p>
            <a:pPr marL="114300" indent="0" algn="just">
              <a:buNone/>
            </a:pPr>
            <a:endParaRPr lang="pl-PL" sz="1600" dirty="0"/>
          </a:p>
          <a:p>
            <a:pPr marL="114300" indent="0" algn="just">
              <a:buNone/>
            </a:pPr>
            <a:r>
              <a:rPr lang="pl-PL" sz="1600" b="1" dirty="0"/>
              <a:t>zatwierdzenie – </a:t>
            </a:r>
            <a:r>
              <a:rPr lang="pl-PL" sz="1600" dirty="0"/>
              <a:t>pozostałe umowy, niewymagające ratyfikacji</a:t>
            </a:r>
            <a:endParaRPr lang="pl-PL" sz="1600" b="1" dirty="0"/>
          </a:p>
        </p:txBody>
      </p:sp>
    </p:spTree>
    <p:extLst>
      <p:ext uri="{BB962C8B-B14F-4D97-AF65-F5344CB8AC3E}">
        <p14:creationId xmlns:p14="http://schemas.microsoft.com/office/powerpoint/2010/main" val="337270202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BE26127-AD71-45C8-AED3-A3FAD4E1A062}"/>
              </a:ext>
            </a:extLst>
          </p:cNvPr>
          <p:cNvSpPr>
            <a:spLocks noGrp="1"/>
          </p:cNvSpPr>
          <p:nvPr>
            <p:ph type="title"/>
          </p:nvPr>
        </p:nvSpPr>
        <p:spPr/>
        <p:txBody>
          <a:bodyPr>
            <a:normAutofit/>
          </a:bodyPr>
          <a:lstStyle/>
          <a:p>
            <a:r>
              <a:rPr lang="pl-PL" sz="2000" dirty="0"/>
              <a:t>Umowy międzynarodowe</a:t>
            </a:r>
          </a:p>
        </p:txBody>
      </p:sp>
      <p:sp>
        <p:nvSpPr>
          <p:cNvPr id="3" name="Symbol zastępczy zawartości 2">
            <a:extLst>
              <a:ext uri="{FF2B5EF4-FFF2-40B4-BE49-F238E27FC236}">
                <a16:creationId xmlns:a16="http://schemas.microsoft.com/office/drawing/2014/main" id="{B6B4B439-7A4C-4509-AEE5-3C087DBA2F6C}"/>
              </a:ext>
            </a:extLst>
          </p:cNvPr>
          <p:cNvSpPr>
            <a:spLocks noGrp="1"/>
          </p:cNvSpPr>
          <p:nvPr>
            <p:ph idx="1"/>
          </p:nvPr>
        </p:nvSpPr>
        <p:spPr/>
        <p:txBody>
          <a:bodyPr>
            <a:normAutofit/>
          </a:bodyPr>
          <a:lstStyle/>
          <a:p>
            <a:pPr marL="114300" indent="0" algn="just">
              <a:buNone/>
            </a:pPr>
            <a:endParaRPr lang="pl-PL" sz="1600" b="1" dirty="0">
              <a:effectLst/>
              <a:ea typeface="Calibri" panose="020F0502020204030204" pitchFamily="34" charset="0"/>
            </a:endParaRPr>
          </a:p>
          <a:p>
            <a:pPr marL="114300" indent="0" algn="just">
              <a:buNone/>
            </a:pPr>
            <a:r>
              <a:rPr lang="pl-PL" sz="1600" b="1" dirty="0">
                <a:effectLst/>
                <a:ea typeface="Calibri" panose="020F0502020204030204" pitchFamily="34" charset="0"/>
              </a:rPr>
              <a:t>podpisanie, wymiana not, inny sposób dopuszczony przez prawo międzynarodowe</a:t>
            </a:r>
            <a:r>
              <a:rPr lang="pl-PL" sz="1600" dirty="0">
                <a:effectLst/>
                <a:ea typeface="Calibri" panose="020F0502020204030204" pitchFamily="34" charset="0"/>
              </a:rPr>
              <a:t>: </a:t>
            </a:r>
          </a:p>
          <a:p>
            <a:pPr algn="just">
              <a:buFont typeface="Wingdings" panose="05000000000000000000" pitchFamily="2" charset="2"/>
              <a:buChar char="Ø"/>
            </a:pPr>
            <a:r>
              <a:rPr lang="pl-PL" sz="1600" dirty="0">
                <a:effectLst/>
                <a:ea typeface="Calibri" panose="020F0502020204030204" pitchFamily="34" charset="0"/>
              </a:rPr>
              <a:t>ustawa upoważnia do zawarcia umowy w ten sposób, a zawarta umowa nie narusza przepisów ustawy upoważniającej </a:t>
            </a:r>
          </a:p>
          <a:p>
            <a:pPr algn="just">
              <a:buFont typeface="Wingdings" panose="05000000000000000000" pitchFamily="2" charset="2"/>
              <a:buChar char="Ø"/>
            </a:pPr>
            <a:r>
              <a:rPr lang="pl-PL" sz="1600" dirty="0">
                <a:effectLst/>
                <a:ea typeface="Calibri" panose="020F0502020204030204" pitchFamily="34" charset="0"/>
              </a:rPr>
              <a:t>umowa międzynarodowa ma charakter wykonawczy w stosunku do obowiązującej umowy międzynarodowej i nie wypełnia przesłanek określonych w art. 89 ust. 1 lub art. 90 Konstytucji RP</a:t>
            </a:r>
          </a:p>
          <a:p>
            <a:pPr algn="just">
              <a:buFont typeface="Wingdings" panose="05000000000000000000" pitchFamily="2" charset="2"/>
              <a:buChar char="Ø"/>
            </a:pPr>
            <a:r>
              <a:rPr lang="pl-PL" sz="1600" dirty="0">
                <a:effectLst/>
                <a:ea typeface="Calibri" panose="020F0502020204030204" pitchFamily="34" charset="0"/>
              </a:rPr>
              <a:t>celem umowy międzynarodowej jest zmiana obowiązującej umowy, w tym załącznika do niej, a zmiana umowy międzynarodowej lub załącznika nie wypełnia przesłanek określonych w art. 89 ust. 1 lub art. 90 Konstytucji RP</a:t>
            </a:r>
          </a:p>
          <a:p>
            <a:pPr algn="just">
              <a:buFont typeface="Wingdings" panose="05000000000000000000" pitchFamily="2" charset="2"/>
              <a:buChar char="Ø"/>
            </a:pPr>
            <a:r>
              <a:rPr lang="pl-PL" sz="1600" dirty="0">
                <a:effectLst/>
                <a:ea typeface="Calibri" panose="020F0502020204030204" pitchFamily="34" charset="0"/>
              </a:rPr>
              <a:t>wymagają tego inne szczególne okoliczności, a umowa międzynarodowa nie wypełnia przesłanek określonych w art. 89 ust. 1 lub art. 90 Konstytucji RP</a:t>
            </a:r>
            <a:endParaRPr lang="pl-PL" sz="1600" dirty="0"/>
          </a:p>
        </p:txBody>
      </p:sp>
    </p:spTree>
    <p:extLst>
      <p:ext uri="{BB962C8B-B14F-4D97-AF65-F5344CB8AC3E}">
        <p14:creationId xmlns:p14="http://schemas.microsoft.com/office/powerpoint/2010/main" val="41956509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72E58D9-A161-42CF-8610-B6B4D4D44171}"/>
              </a:ext>
            </a:extLst>
          </p:cNvPr>
          <p:cNvSpPr>
            <a:spLocks noGrp="1"/>
          </p:cNvSpPr>
          <p:nvPr>
            <p:ph type="title"/>
          </p:nvPr>
        </p:nvSpPr>
        <p:spPr/>
        <p:txBody>
          <a:bodyPr>
            <a:normAutofit/>
          </a:bodyPr>
          <a:lstStyle/>
          <a:p>
            <a:r>
              <a:rPr lang="pl-PL" sz="2000" dirty="0"/>
              <a:t>Umowy międzynarodowe</a:t>
            </a:r>
          </a:p>
        </p:txBody>
      </p:sp>
      <p:sp>
        <p:nvSpPr>
          <p:cNvPr id="3" name="Symbol zastępczy zawartości 2">
            <a:extLst>
              <a:ext uri="{FF2B5EF4-FFF2-40B4-BE49-F238E27FC236}">
                <a16:creationId xmlns:a16="http://schemas.microsoft.com/office/drawing/2014/main" id="{9CDE6CE7-B3C7-434B-9BAA-8D437F0A9939}"/>
              </a:ext>
            </a:extLst>
          </p:cNvPr>
          <p:cNvSpPr>
            <a:spLocks noGrp="1"/>
          </p:cNvSpPr>
          <p:nvPr>
            <p:ph idx="1"/>
          </p:nvPr>
        </p:nvSpPr>
        <p:spPr/>
        <p:txBody>
          <a:bodyPr>
            <a:normAutofit/>
          </a:bodyPr>
          <a:lstStyle/>
          <a:p>
            <a:pPr marL="114300" indent="0">
              <a:buNone/>
            </a:pPr>
            <a:r>
              <a:rPr lang="pl-PL" sz="1600" dirty="0"/>
              <a:t>Etap VI</a:t>
            </a:r>
          </a:p>
          <a:p>
            <a:pPr marL="114300" indent="0">
              <a:buNone/>
            </a:pPr>
            <a:endParaRPr lang="pl-PL" sz="1600" dirty="0"/>
          </a:p>
          <a:p>
            <a:pPr marL="114300" indent="0" algn="just">
              <a:buNone/>
            </a:pPr>
            <a:endParaRPr lang="pl-PL" sz="1800" dirty="0">
              <a:effectLst/>
              <a:latin typeface="Times New Roman" panose="02020603050405020304" pitchFamily="18" charset="0"/>
              <a:ea typeface="Calibri" panose="020F0502020204030204" pitchFamily="34" charset="0"/>
            </a:endParaRPr>
          </a:p>
          <a:p>
            <a:pPr marL="114300" indent="0" algn="just">
              <a:buNone/>
            </a:pPr>
            <a:endParaRPr lang="pl-PL" sz="1600" dirty="0">
              <a:effectLst/>
              <a:ea typeface="Calibri" panose="020F0502020204030204" pitchFamily="34" charset="0"/>
            </a:endParaRPr>
          </a:p>
          <a:p>
            <a:pPr marL="114300" indent="0" algn="just">
              <a:buNone/>
            </a:pPr>
            <a:r>
              <a:rPr lang="pl-PL" sz="1600" dirty="0">
                <a:effectLst/>
                <a:ea typeface="Calibri" panose="020F0502020204030204" pitchFamily="34" charset="0"/>
              </a:rPr>
              <a:t>organ właściwy do prowadzenia negocjacji lub minister kierujący działem administracji rządowej właściwy do spraw, których umowa dotyczy, po uzgodnieniu z właściwymi ministrami, za pośrednictwem ministra właściwego ds. zagranicznych, składa RM </a:t>
            </a:r>
            <a:r>
              <a:rPr lang="pl-PL" sz="1600" b="1" dirty="0">
                <a:effectLst/>
                <a:ea typeface="Calibri" panose="020F0502020204030204" pitchFamily="34" charset="0"/>
              </a:rPr>
              <a:t>wniosek o ratyfikację lub zatwierdzenie umowy międzynarodowej</a:t>
            </a:r>
            <a:endParaRPr lang="pl-PL" sz="1600" dirty="0"/>
          </a:p>
        </p:txBody>
      </p:sp>
    </p:spTree>
    <p:extLst>
      <p:ext uri="{BB962C8B-B14F-4D97-AF65-F5344CB8AC3E}">
        <p14:creationId xmlns:p14="http://schemas.microsoft.com/office/powerpoint/2010/main" val="32873095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50B0223-BFDB-4B5D-9CE6-5B514C4FD871}"/>
              </a:ext>
            </a:extLst>
          </p:cNvPr>
          <p:cNvSpPr>
            <a:spLocks noGrp="1"/>
          </p:cNvSpPr>
          <p:nvPr>
            <p:ph type="title"/>
          </p:nvPr>
        </p:nvSpPr>
        <p:spPr/>
        <p:txBody>
          <a:bodyPr>
            <a:normAutofit/>
          </a:bodyPr>
          <a:lstStyle/>
          <a:p>
            <a:r>
              <a:rPr lang="pl-PL" sz="2000" dirty="0"/>
              <a:t>Umowy międzynarodowe</a:t>
            </a:r>
          </a:p>
        </p:txBody>
      </p:sp>
      <p:sp>
        <p:nvSpPr>
          <p:cNvPr id="3" name="Symbol zastępczy zawartości 2">
            <a:extLst>
              <a:ext uri="{FF2B5EF4-FFF2-40B4-BE49-F238E27FC236}">
                <a16:creationId xmlns:a16="http://schemas.microsoft.com/office/drawing/2014/main" id="{BC912C97-0FC9-4098-95FD-CA36E00D9E6B}"/>
              </a:ext>
            </a:extLst>
          </p:cNvPr>
          <p:cNvSpPr>
            <a:spLocks noGrp="1"/>
          </p:cNvSpPr>
          <p:nvPr>
            <p:ph idx="1"/>
          </p:nvPr>
        </p:nvSpPr>
        <p:spPr/>
        <p:txBody>
          <a:bodyPr>
            <a:normAutofit/>
          </a:bodyPr>
          <a:lstStyle/>
          <a:p>
            <a:pPr marL="114300" indent="0">
              <a:buNone/>
            </a:pPr>
            <a:r>
              <a:rPr lang="pl-PL" sz="1600" dirty="0"/>
              <a:t>Etap VII</a:t>
            </a:r>
          </a:p>
          <a:p>
            <a:pPr marL="114300" indent="0">
              <a:buNone/>
            </a:pPr>
            <a:endParaRPr lang="pl-PL" sz="1800" dirty="0">
              <a:effectLst/>
              <a:latin typeface="Times New Roman" panose="02020603050405020304" pitchFamily="18" charset="0"/>
              <a:ea typeface="Calibri" panose="020F0502020204030204" pitchFamily="34" charset="0"/>
            </a:endParaRPr>
          </a:p>
          <a:p>
            <a:pPr marL="114300" indent="0">
              <a:buNone/>
            </a:pPr>
            <a:endParaRPr lang="pl-PL" sz="1800" dirty="0">
              <a:latin typeface="Times New Roman" panose="02020603050405020304" pitchFamily="18" charset="0"/>
              <a:ea typeface="Calibri" panose="020F0502020204030204" pitchFamily="34" charset="0"/>
            </a:endParaRPr>
          </a:p>
          <a:p>
            <a:pPr marL="114300" indent="0">
              <a:buNone/>
            </a:pPr>
            <a:endParaRPr lang="pl-PL" sz="1800" dirty="0">
              <a:effectLst/>
              <a:latin typeface="Times New Roman" panose="02020603050405020304" pitchFamily="18" charset="0"/>
              <a:ea typeface="Calibri" panose="020F0502020204030204" pitchFamily="34" charset="0"/>
            </a:endParaRPr>
          </a:p>
          <a:p>
            <a:pPr marL="114300" indent="0">
              <a:buNone/>
            </a:pPr>
            <a:r>
              <a:rPr lang="pl-PL" sz="1600" dirty="0">
                <a:effectLst/>
                <a:ea typeface="Calibri" panose="020F0502020204030204" pitchFamily="34" charset="0"/>
              </a:rPr>
              <a:t>RM podejmuje </a:t>
            </a:r>
            <a:r>
              <a:rPr lang="pl-PL" sz="1600" b="1" dirty="0">
                <a:effectLst/>
                <a:ea typeface="Calibri" panose="020F0502020204030204" pitchFamily="34" charset="0"/>
              </a:rPr>
              <a:t>uchwałę o przedłożeniu umowy międzynarodowej Prezydentowi RP do ratyfikacji lub o jej zatwierdzeniu</a:t>
            </a:r>
            <a:endParaRPr lang="pl-PL" sz="1600" dirty="0"/>
          </a:p>
          <a:p>
            <a:pPr marL="114300" indent="0">
              <a:buNone/>
            </a:pPr>
            <a:endParaRPr lang="pl-PL" sz="1600" dirty="0"/>
          </a:p>
          <a:p>
            <a:pPr marL="114300" indent="0">
              <a:buNone/>
            </a:pPr>
            <a:endParaRPr lang="pl-PL" sz="1600" dirty="0"/>
          </a:p>
        </p:txBody>
      </p:sp>
    </p:spTree>
    <p:extLst>
      <p:ext uri="{BB962C8B-B14F-4D97-AF65-F5344CB8AC3E}">
        <p14:creationId xmlns:p14="http://schemas.microsoft.com/office/powerpoint/2010/main" val="32278575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694D78D-EC47-432E-AE1E-95EFC0C9F82A}"/>
              </a:ext>
            </a:extLst>
          </p:cNvPr>
          <p:cNvSpPr>
            <a:spLocks noGrp="1"/>
          </p:cNvSpPr>
          <p:nvPr>
            <p:ph type="title"/>
          </p:nvPr>
        </p:nvSpPr>
        <p:spPr/>
        <p:txBody>
          <a:bodyPr>
            <a:normAutofit/>
          </a:bodyPr>
          <a:lstStyle/>
          <a:p>
            <a:r>
              <a:rPr lang="pl-PL" sz="2000" dirty="0"/>
              <a:t>Umowy międzynarodowe</a:t>
            </a:r>
          </a:p>
        </p:txBody>
      </p:sp>
      <p:sp>
        <p:nvSpPr>
          <p:cNvPr id="3" name="Symbol zastępczy zawartości 2">
            <a:extLst>
              <a:ext uri="{FF2B5EF4-FFF2-40B4-BE49-F238E27FC236}">
                <a16:creationId xmlns:a16="http://schemas.microsoft.com/office/drawing/2014/main" id="{1FD1C0C7-554B-4459-9E0E-487945382A79}"/>
              </a:ext>
            </a:extLst>
          </p:cNvPr>
          <p:cNvSpPr>
            <a:spLocks noGrp="1"/>
          </p:cNvSpPr>
          <p:nvPr>
            <p:ph idx="1"/>
          </p:nvPr>
        </p:nvSpPr>
        <p:spPr/>
        <p:txBody>
          <a:bodyPr>
            <a:normAutofit/>
          </a:bodyPr>
          <a:lstStyle/>
          <a:p>
            <a:pPr marL="114300" indent="0">
              <a:buNone/>
            </a:pPr>
            <a:r>
              <a:rPr lang="pl-PL" sz="1600" dirty="0"/>
              <a:t>Etap VIII – zależy od rodzaju umowy międzynarodowej</a:t>
            </a:r>
          </a:p>
          <a:p>
            <a:pPr marL="114300" indent="0">
              <a:buNone/>
            </a:pPr>
            <a:endParaRPr lang="pl-PL" sz="1600" dirty="0"/>
          </a:p>
          <a:p>
            <a:pPr marL="114300" indent="0" algn="just">
              <a:buNone/>
            </a:pPr>
            <a:r>
              <a:rPr lang="pl-PL" sz="1600" b="1" dirty="0">
                <a:effectLst/>
                <a:ea typeface="Calibri" panose="020F0502020204030204" pitchFamily="34" charset="0"/>
              </a:rPr>
              <a:t>umowy międzynarodowe ratyfikowane za uprzednią zgodą wyrażoną w ustawie</a:t>
            </a:r>
            <a:r>
              <a:rPr lang="pl-PL" sz="1600" dirty="0">
                <a:effectLst/>
                <a:ea typeface="Calibri" panose="020F0502020204030204" pitchFamily="34" charset="0"/>
              </a:rPr>
              <a:t>, które dotyczą zawarcia pokoju, sojuszy, układów politycznych lub układów wojskowych, wolności, praw lub obowiązków obywatelskich, członkostwa RP w organizacjach międzynarodowych, związane są ze znacznymi obciążeniami finansowymi państwa, dotyczą spraw uregulowanych w ustawach lub Konstytucji albo </a:t>
            </a:r>
            <a:r>
              <a:rPr lang="pl-PL" sz="1600" b="1" dirty="0">
                <a:effectLst/>
                <a:ea typeface="Calibri" panose="020F0502020204030204" pitchFamily="34" charset="0"/>
              </a:rPr>
              <a:t>umowy o przekazaniu kompetencji</a:t>
            </a:r>
            <a:r>
              <a:rPr lang="pl-PL" sz="1600" dirty="0">
                <a:effectLst/>
                <a:ea typeface="Calibri" panose="020F0502020204030204" pitchFamily="34" charset="0"/>
              </a:rPr>
              <a:t> w niektórych sprawach organów władzy publicznej organizacjom lub organom międzynarodowym </a:t>
            </a:r>
          </a:p>
          <a:p>
            <a:pPr marL="114300" indent="0" algn="just">
              <a:buNone/>
            </a:pPr>
            <a:endParaRPr lang="pl-PL" sz="1600" dirty="0">
              <a:ea typeface="Calibri" panose="020F0502020204030204" pitchFamily="34" charset="0"/>
            </a:endParaRPr>
          </a:p>
          <a:p>
            <a:pPr marL="114300" indent="0" algn="just">
              <a:buNone/>
            </a:pPr>
            <a:r>
              <a:rPr lang="pl-PL" sz="1600" dirty="0">
                <a:effectLst/>
                <a:ea typeface="Calibri" panose="020F0502020204030204" pitchFamily="34" charset="0"/>
              </a:rPr>
              <a:t>przed przedłożeniem do ratyfikacji wymagane jest uzyskanie zgody w formie ustawy, a w przypadku umowy o przekazaniu kompetencji – w drodze ustawy uchwalonej kwalifikowaną większością głosów lub w drodze referendum</a:t>
            </a:r>
          </a:p>
          <a:p>
            <a:pPr marL="114300" indent="0" algn="just">
              <a:buNone/>
            </a:pPr>
            <a:endParaRPr lang="pl-PL" sz="1600" dirty="0">
              <a:ea typeface="Calibri" panose="020F0502020204030204" pitchFamily="34" charset="0"/>
            </a:endParaRPr>
          </a:p>
          <a:p>
            <a:pPr marL="114300" indent="0" algn="just">
              <a:buNone/>
            </a:pPr>
            <a:r>
              <a:rPr lang="pl-PL" sz="1600" dirty="0">
                <a:effectLst/>
                <a:ea typeface="Calibri" panose="020F0502020204030204" pitchFamily="34" charset="0"/>
              </a:rPr>
              <a:t>po uzyskaniu zgody </a:t>
            </a:r>
            <a:r>
              <a:rPr lang="pl-PL" sz="1600" b="1" dirty="0">
                <a:effectLst/>
                <a:ea typeface="Calibri" panose="020F0502020204030204" pitchFamily="34" charset="0"/>
              </a:rPr>
              <a:t>minister właściwy do spraw zagranicznych przedkłada Prezydentowi RP umowę do ratyfikacji</a:t>
            </a:r>
            <a:endParaRPr lang="pl-PL" sz="1600" dirty="0"/>
          </a:p>
        </p:txBody>
      </p:sp>
    </p:spTree>
    <p:extLst>
      <p:ext uri="{BB962C8B-B14F-4D97-AF65-F5344CB8AC3E}">
        <p14:creationId xmlns:p14="http://schemas.microsoft.com/office/powerpoint/2010/main" val="35512754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64C1522-6842-4A3D-A4FE-313DC1DD9E63}"/>
              </a:ext>
            </a:extLst>
          </p:cNvPr>
          <p:cNvSpPr>
            <a:spLocks noGrp="1"/>
          </p:cNvSpPr>
          <p:nvPr>
            <p:ph type="title"/>
          </p:nvPr>
        </p:nvSpPr>
        <p:spPr/>
        <p:txBody>
          <a:bodyPr>
            <a:normAutofit/>
          </a:bodyPr>
          <a:lstStyle/>
          <a:p>
            <a:r>
              <a:rPr lang="pl-PL" sz="2000" dirty="0"/>
              <a:t>Umowy międzynarodowe</a:t>
            </a:r>
          </a:p>
        </p:txBody>
      </p:sp>
      <p:sp>
        <p:nvSpPr>
          <p:cNvPr id="3" name="Symbol zastępczy zawartości 2">
            <a:extLst>
              <a:ext uri="{FF2B5EF4-FFF2-40B4-BE49-F238E27FC236}">
                <a16:creationId xmlns:a16="http://schemas.microsoft.com/office/drawing/2014/main" id="{482C85EF-EDC1-4123-BB51-E49EE8EACA78}"/>
              </a:ext>
            </a:extLst>
          </p:cNvPr>
          <p:cNvSpPr>
            <a:spLocks noGrp="1"/>
          </p:cNvSpPr>
          <p:nvPr>
            <p:ph idx="1"/>
          </p:nvPr>
        </p:nvSpPr>
        <p:spPr/>
        <p:txBody>
          <a:bodyPr>
            <a:normAutofit/>
          </a:bodyPr>
          <a:lstStyle/>
          <a:p>
            <a:pPr marL="114300" indent="0">
              <a:buNone/>
            </a:pPr>
            <a:endParaRPr lang="pl-PL" sz="1800" b="1" dirty="0">
              <a:effectLst/>
              <a:latin typeface="Times New Roman" panose="02020603050405020304" pitchFamily="18" charset="0"/>
              <a:ea typeface="Calibri" panose="020F0502020204030204" pitchFamily="34" charset="0"/>
            </a:endParaRPr>
          </a:p>
          <a:p>
            <a:pPr marL="114300" indent="0">
              <a:buNone/>
            </a:pPr>
            <a:r>
              <a:rPr lang="pl-PL" sz="1600" b="1" dirty="0">
                <a:effectLst/>
                <a:ea typeface="Calibri" panose="020F0502020204030204" pitchFamily="34" charset="0"/>
              </a:rPr>
              <a:t>umowy ratyfikowane bez uprzedniej zgody ustawy </a:t>
            </a:r>
            <a:r>
              <a:rPr lang="pl-PL" sz="1600" dirty="0">
                <a:effectLst/>
                <a:ea typeface="Calibri" panose="020F0502020204030204" pitchFamily="34" charset="0"/>
              </a:rPr>
              <a:t> </a:t>
            </a:r>
          </a:p>
          <a:p>
            <a:pPr marL="114300" indent="0">
              <a:buNone/>
            </a:pPr>
            <a:endParaRPr lang="pl-PL" sz="1600" dirty="0">
              <a:ea typeface="Calibri" panose="020F0502020204030204" pitchFamily="34" charset="0"/>
            </a:endParaRPr>
          </a:p>
          <a:p>
            <a:pPr marL="114300" indent="0">
              <a:buNone/>
            </a:pPr>
            <a:r>
              <a:rPr lang="pl-PL" sz="1600" dirty="0">
                <a:effectLst/>
                <a:ea typeface="Calibri" panose="020F0502020204030204" pitchFamily="34" charset="0"/>
              </a:rPr>
              <a:t>minister właściwy do spraw zagranicznych zawiadamia Sejm o przedłożeniu Prezydentowi RP umowy do ratyfikacji</a:t>
            </a:r>
          </a:p>
          <a:p>
            <a:pPr marL="114300" indent="0">
              <a:buNone/>
            </a:pPr>
            <a:endParaRPr lang="pl-PL" sz="1600" dirty="0">
              <a:ea typeface="Calibri" panose="020F0502020204030204" pitchFamily="34" charset="0"/>
            </a:endParaRPr>
          </a:p>
          <a:p>
            <a:pPr marL="114300" indent="0" algn="just">
              <a:buNone/>
            </a:pPr>
            <a:r>
              <a:rPr lang="pl-PL" sz="1600" dirty="0">
                <a:effectLst/>
                <a:ea typeface="Calibri" panose="020F0502020204030204" pitchFamily="34" charset="0"/>
              </a:rPr>
              <a:t>Sejm w ciągu 30 dni może wyrazić negatywną opinię co do trybu ratyfikacji – pominięcia zgody wyrażonej w formie ustawy</a:t>
            </a:r>
          </a:p>
          <a:p>
            <a:pPr marL="114300" indent="0" algn="just">
              <a:buNone/>
            </a:pPr>
            <a:endParaRPr lang="pl-PL" sz="1600" dirty="0">
              <a:ea typeface="Calibri" panose="020F0502020204030204" pitchFamily="34" charset="0"/>
            </a:endParaRPr>
          </a:p>
          <a:p>
            <a:pPr marL="114300" indent="0" algn="just">
              <a:buNone/>
            </a:pPr>
            <a:r>
              <a:rPr lang="pl-PL" sz="1600" dirty="0">
                <a:effectLst/>
                <a:ea typeface="Calibri" panose="020F0502020204030204" pitchFamily="34" charset="0"/>
              </a:rPr>
              <a:t>w przypadku negatywnej opinii Sejmu, Rada Ministrów zajmuje ponowne stanowisko w tej sprawie</a:t>
            </a:r>
          </a:p>
          <a:p>
            <a:pPr marL="114300" indent="0" algn="just">
              <a:buNone/>
            </a:pPr>
            <a:endParaRPr lang="pl-PL" sz="1600" dirty="0"/>
          </a:p>
          <a:p>
            <a:pPr marL="114300" indent="0" algn="just">
              <a:buNone/>
            </a:pPr>
            <a:r>
              <a:rPr lang="pl-PL" sz="1600" b="1" dirty="0">
                <a:effectLst/>
                <a:ea typeface="Calibri" panose="020F0502020204030204" pitchFamily="34" charset="0"/>
              </a:rPr>
              <a:t>minister właściwy do spraw zagranicznych przedkłada Prezydentowi RP umowę do ratyfikacji</a:t>
            </a:r>
            <a:endParaRPr lang="pl-PL" sz="1600" dirty="0"/>
          </a:p>
        </p:txBody>
      </p:sp>
    </p:spTree>
    <p:extLst>
      <p:ext uri="{BB962C8B-B14F-4D97-AF65-F5344CB8AC3E}">
        <p14:creationId xmlns:p14="http://schemas.microsoft.com/office/powerpoint/2010/main" val="407618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C340AC93-40B5-4E44-938E-7D5D40C498DB}"/>
              </a:ext>
            </a:extLst>
          </p:cNvPr>
          <p:cNvSpPr>
            <a:spLocks noGrp="1"/>
          </p:cNvSpPr>
          <p:nvPr>
            <p:ph type="title"/>
          </p:nvPr>
        </p:nvSpPr>
        <p:spPr/>
        <p:txBody>
          <a:bodyPr>
            <a:normAutofit/>
          </a:bodyPr>
          <a:lstStyle/>
          <a:p>
            <a:r>
              <a:rPr lang="pl-PL" sz="2000" dirty="0"/>
              <a:t>Źródła prawa międzynarodowego</a:t>
            </a:r>
          </a:p>
        </p:txBody>
      </p:sp>
      <p:sp>
        <p:nvSpPr>
          <p:cNvPr id="3" name="Symbol zastępczy zawartości 2">
            <a:extLst>
              <a:ext uri="{FF2B5EF4-FFF2-40B4-BE49-F238E27FC236}">
                <a16:creationId xmlns:a16="http://schemas.microsoft.com/office/drawing/2014/main" id="{4386296D-D341-4510-A02A-A63472337184}"/>
              </a:ext>
            </a:extLst>
          </p:cNvPr>
          <p:cNvSpPr>
            <a:spLocks noGrp="1"/>
          </p:cNvSpPr>
          <p:nvPr>
            <p:ph idx="1"/>
          </p:nvPr>
        </p:nvSpPr>
        <p:spPr/>
        <p:txBody>
          <a:bodyPr>
            <a:normAutofit/>
          </a:bodyPr>
          <a:lstStyle/>
          <a:p>
            <a:pPr marL="114300" indent="0">
              <a:buNone/>
            </a:pPr>
            <a:endParaRPr lang="pl-PL" sz="1600" dirty="0"/>
          </a:p>
          <a:p>
            <a:pPr marL="114300" indent="0">
              <a:buNone/>
            </a:pPr>
            <a:endParaRPr lang="pl-PL" sz="1600" dirty="0"/>
          </a:p>
          <a:p>
            <a:pPr marL="114300" indent="0">
              <a:buNone/>
            </a:pPr>
            <a:endParaRPr lang="pl-PL" sz="1600" dirty="0"/>
          </a:p>
          <a:p>
            <a:pPr marL="114300" indent="0">
              <a:buNone/>
            </a:pPr>
            <a:endParaRPr lang="pl-PL" sz="1600" dirty="0"/>
          </a:p>
          <a:p>
            <a:pPr>
              <a:buFont typeface="Wingdings" panose="05000000000000000000" pitchFamily="2" charset="2"/>
              <a:buChar char="Ø"/>
            </a:pPr>
            <a:r>
              <a:rPr lang="pl-PL" sz="1600" b="1" dirty="0"/>
              <a:t>zwyczaj międzynarodowy</a:t>
            </a:r>
          </a:p>
          <a:p>
            <a:pPr marL="114300" indent="0">
              <a:buNone/>
            </a:pPr>
            <a:endParaRPr lang="pl-PL" sz="1600" b="1" dirty="0"/>
          </a:p>
          <a:p>
            <a:pPr>
              <a:buFont typeface="Wingdings" panose="05000000000000000000" pitchFamily="2" charset="2"/>
              <a:buChar char="Ø"/>
            </a:pPr>
            <a:r>
              <a:rPr lang="pl-PL" sz="1600" b="1" dirty="0"/>
              <a:t>umowy międzynarodowe</a:t>
            </a:r>
          </a:p>
        </p:txBody>
      </p:sp>
    </p:spTree>
    <p:extLst>
      <p:ext uri="{BB962C8B-B14F-4D97-AF65-F5344CB8AC3E}">
        <p14:creationId xmlns:p14="http://schemas.microsoft.com/office/powerpoint/2010/main" val="35339123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A74A321-E59A-D68F-614D-2CCD3B501D13}"/>
            </a:ext>
          </a:extLst>
        </p:cNvPr>
        <p:cNvGrpSpPr/>
        <p:nvPr/>
      </p:nvGrpSpPr>
      <p:grpSpPr>
        <a:xfrm>
          <a:off x="0" y="0"/>
          <a:ext cx="0" cy="0"/>
          <a:chOff x="0" y="0"/>
          <a:chExt cx="0" cy="0"/>
        </a:xfrm>
      </p:grpSpPr>
      <p:sp>
        <p:nvSpPr>
          <p:cNvPr id="2" name="Tytuł 1">
            <a:extLst>
              <a:ext uri="{FF2B5EF4-FFF2-40B4-BE49-F238E27FC236}">
                <a16:creationId xmlns:a16="http://schemas.microsoft.com/office/drawing/2014/main" id="{77869F1F-F665-5DDB-01DE-7B90CE77AEA9}"/>
              </a:ext>
            </a:extLst>
          </p:cNvPr>
          <p:cNvSpPr>
            <a:spLocks noGrp="1"/>
          </p:cNvSpPr>
          <p:nvPr>
            <p:ph type="title"/>
          </p:nvPr>
        </p:nvSpPr>
        <p:spPr/>
        <p:txBody>
          <a:bodyPr>
            <a:normAutofit/>
          </a:bodyPr>
          <a:lstStyle/>
          <a:p>
            <a:r>
              <a:rPr lang="pl-PL" sz="2000" dirty="0"/>
              <a:t>Źródła prawa międzynarodowego</a:t>
            </a:r>
          </a:p>
        </p:txBody>
      </p:sp>
      <p:sp>
        <p:nvSpPr>
          <p:cNvPr id="3" name="Symbol zastępczy zawartości 2">
            <a:extLst>
              <a:ext uri="{FF2B5EF4-FFF2-40B4-BE49-F238E27FC236}">
                <a16:creationId xmlns:a16="http://schemas.microsoft.com/office/drawing/2014/main" id="{E92A62F1-951F-EA28-42D9-C454CA67AD3A}"/>
              </a:ext>
            </a:extLst>
          </p:cNvPr>
          <p:cNvSpPr>
            <a:spLocks noGrp="1"/>
          </p:cNvSpPr>
          <p:nvPr>
            <p:ph idx="1"/>
          </p:nvPr>
        </p:nvSpPr>
        <p:spPr/>
        <p:txBody>
          <a:bodyPr>
            <a:normAutofit/>
          </a:bodyPr>
          <a:lstStyle/>
          <a:p>
            <a:pPr marL="114300" indent="0">
              <a:buNone/>
            </a:pPr>
            <a:endParaRPr lang="pl-PL" sz="1600" dirty="0"/>
          </a:p>
          <a:p>
            <a:pPr marL="114300" indent="0">
              <a:buNone/>
            </a:pPr>
            <a:endParaRPr lang="pl-PL" sz="1600" dirty="0"/>
          </a:p>
          <a:p>
            <a:pPr marL="114300" indent="0">
              <a:buNone/>
            </a:pPr>
            <a:endParaRPr lang="pl-PL" sz="1600" dirty="0"/>
          </a:p>
          <a:p>
            <a:pPr marL="114300" indent="0">
              <a:buNone/>
            </a:pPr>
            <a:r>
              <a:rPr lang="pl-PL" sz="1600" dirty="0"/>
              <a:t>Przymus w prawie międzynarodowym</a:t>
            </a:r>
          </a:p>
          <a:p>
            <a:pPr algn="just">
              <a:buFont typeface="Wingdings" panose="05000000000000000000" pitchFamily="2" charset="2"/>
              <a:buChar char="Ø"/>
            </a:pPr>
            <a:r>
              <a:rPr lang="pl-PL" sz="1600" dirty="0"/>
              <a:t>stosowany jako odwet za naruszenie prawa międzynarodowego indywidulnie przez państwo lub na podstawie decyzji organu międzynarodowego</a:t>
            </a:r>
          </a:p>
          <a:p>
            <a:pPr algn="just">
              <a:buFont typeface="Wingdings" panose="05000000000000000000" pitchFamily="2" charset="2"/>
              <a:buChar char="Ø"/>
            </a:pPr>
            <a:r>
              <a:rPr lang="pl-PL" sz="1600" dirty="0"/>
              <a:t>negatywna reakcja społeczności międzynarodowej wobec państwa, które narusza normy prawa międzynarodowego</a:t>
            </a:r>
          </a:p>
          <a:p>
            <a:pPr marL="114300" indent="0">
              <a:buNone/>
            </a:pPr>
            <a:endParaRPr lang="pl-PL" sz="1600" dirty="0"/>
          </a:p>
          <a:p>
            <a:pPr marL="114300" indent="0">
              <a:buNone/>
            </a:pPr>
            <a:endParaRPr lang="pl-PL" sz="1600" dirty="0"/>
          </a:p>
          <a:p>
            <a:pPr marL="114300" indent="0">
              <a:buNone/>
            </a:pPr>
            <a:endParaRPr lang="pl-PL" sz="1600" dirty="0"/>
          </a:p>
        </p:txBody>
      </p:sp>
    </p:spTree>
    <p:extLst>
      <p:ext uri="{BB962C8B-B14F-4D97-AF65-F5344CB8AC3E}">
        <p14:creationId xmlns:p14="http://schemas.microsoft.com/office/powerpoint/2010/main" val="4469964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7A19E43-3725-2C3B-0AAF-8D97977B4D9A}"/>
            </a:ext>
          </a:extLst>
        </p:cNvPr>
        <p:cNvGrpSpPr/>
        <p:nvPr/>
      </p:nvGrpSpPr>
      <p:grpSpPr>
        <a:xfrm>
          <a:off x="0" y="0"/>
          <a:ext cx="0" cy="0"/>
          <a:chOff x="0" y="0"/>
          <a:chExt cx="0" cy="0"/>
        </a:xfrm>
      </p:grpSpPr>
      <p:sp>
        <p:nvSpPr>
          <p:cNvPr id="2" name="Tytuł 1">
            <a:extLst>
              <a:ext uri="{FF2B5EF4-FFF2-40B4-BE49-F238E27FC236}">
                <a16:creationId xmlns:a16="http://schemas.microsoft.com/office/drawing/2014/main" id="{15BA94CC-B6A8-84C0-EAD4-C0D4BCBD362E}"/>
              </a:ext>
            </a:extLst>
          </p:cNvPr>
          <p:cNvSpPr>
            <a:spLocks noGrp="1"/>
          </p:cNvSpPr>
          <p:nvPr>
            <p:ph type="title"/>
          </p:nvPr>
        </p:nvSpPr>
        <p:spPr/>
        <p:txBody>
          <a:bodyPr>
            <a:normAutofit/>
          </a:bodyPr>
          <a:lstStyle/>
          <a:p>
            <a:r>
              <a:rPr lang="pl-PL" sz="2000" dirty="0"/>
              <a:t>Źródła prawa międzynarodowego</a:t>
            </a:r>
          </a:p>
        </p:txBody>
      </p:sp>
      <p:sp>
        <p:nvSpPr>
          <p:cNvPr id="3" name="Symbol zastępczy zawartości 2">
            <a:extLst>
              <a:ext uri="{FF2B5EF4-FFF2-40B4-BE49-F238E27FC236}">
                <a16:creationId xmlns:a16="http://schemas.microsoft.com/office/drawing/2014/main" id="{3FF4C530-0F97-82CF-18B5-B13919D86C64}"/>
              </a:ext>
            </a:extLst>
          </p:cNvPr>
          <p:cNvSpPr>
            <a:spLocks noGrp="1"/>
          </p:cNvSpPr>
          <p:nvPr>
            <p:ph idx="1"/>
          </p:nvPr>
        </p:nvSpPr>
        <p:spPr>
          <a:xfrm>
            <a:off x="609600" y="1752601"/>
            <a:ext cx="10972800" cy="4930832"/>
          </a:xfrm>
        </p:spPr>
        <p:txBody>
          <a:bodyPr>
            <a:normAutofit lnSpcReduction="10000"/>
          </a:bodyPr>
          <a:lstStyle/>
          <a:p>
            <a:pPr marL="114300" indent="0">
              <a:buNone/>
            </a:pPr>
            <a:r>
              <a:rPr lang="pl-PL" sz="1600" b="1" dirty="0"/>
              <a:t>sankcje w prawie międzynarodowym</a:t>
            </a:r>
          </a:p>
          <a:p>
            <a:pPr algn="just">
              <a:buFont typeface="Wingdings" panose="05000000000000000000" pitchFamily="2" charset="2"/>
              <a:buChar char="Ø"/>
            </a:pPr>
            <a:r>
              <a:rPr lang="pl-PL" sz="1600" b="1" dirty="0"/>
              <a:t>zorganizowane </a:t>
            </a:r>
            <a:r>
              <a:rPr lang="pl-PL" sz="1600" dirty="0"/>
              <a:t>– przewidziane przez umowy międzynarodowe; umowy wskazują, w jakich okolicznościach mogą zostać zastosowane, ich rodzaj, sposób podjęcia, organ decydujący o ich zastosowaniu</a:t>
            </a:r>
          </a:p>
          <a:p>
            <a:pPr algn="just">
              <a:buFont typeface="Wingdings" panose="05000000000000000000" pitchFamily="2" charset="2"/>
              <a:buChar char="§"/>
            </a:pPr>
            <a:r>
              <a:rPr lang="pl-PL" sz="1600" b="1" dirty="0"/>
              <a:t>sankcje organizacyjne </a:t>
            </a:r>
            <a:r>
              <a:rPr lang="pl-PL" sz="1600" dirty="0"/>
              <a:t>– odnoszą się do uczestnictwa państwa w dalszej współpracy międzynarodowej; mogą być przewidziane np. za niewykonywanie zobowiązań finansowych oraz merytorycznych przez państwo</a:t>
            </a:r>
          </a:p>
          <a:p>
            <a:pPr marL="114300" indent="0" algn="just">
              <a:buNone/>
            </a:pPr>
            <a:r>
              <a:rPr lang="pl-PL" sz="1600" dirty="0"/>
              <a:t>np. zawieszenie prawa głosu, wykluczenie z organizacji</a:t>
            </a:r>
          </a:p>
          <a:p>
            <a:pPr algn="just">
              <a:buFont typeface="Wingdings" panose="05000000000000000000" pitchFamily="2" charset="2"/>
              <a:buChar char="§"/>
            </a:pPr>
            <a:r>
              <a:rPr lang="pl-PL" sz="1600" b="1" dirty="0"/>
              <a:t>sankcje korygujące</a:t>
            </a:r>
            <a:r>
              <a:rPr lang="pl-PL" sz="1600" dirty="0"/>
              <a:t> – służą likwidacji skutków naruszenia postanowień umowy międzynarodowej</a:t>
            </a:r>
          </a:p>
          <a:p>
            <a:pPr marL="114300" indent="0" algn="just">
              <a:buNone/>
            </a:pPr>
            <a:r>
              <a:rPr lang="pl-PL" sz="1600" dirty="0"/>
              <a:t>np. wypowiedzenie umowy, pozbawienie naruszającego oczekiwanych korzyści poprzez zawieszenie wykonania korzystnych dla niego postanowień umowy, nałożenie kary, wycofanie pomocy</a:t>
            </a:r>
          </a:p>
          <a:p>
            <a:pPr algn="just">
              <a:buFont typeface="Wingdings" panose="05000000000000000000" pitchFamily="2" charset="2"/>
              <a:buChar char="§"/>
            </a:pPr>
            <a:r>
              <a:rPr lang="pl-PL" sz="1600" b="1" dirty="0"/>
              <a:t>środki przymusu bezpośredniego</a:t>
            </a:r>
            <a:r>
              <a:rPr lang="pl-PL" sz="1600" dirty="0"/>
              <a:t> – stosowane są przeciwko państwu winnemu naruszenia normy zakazującej uciekania się do groźby lub użycia siły, popełniającemu przestępstwa lub zbrodnie międzynarodowe</a:t>
            </a:r>
            <a:r>
              <a:rPr lang="pl-PL" sz="1600" b="1" dirty="0"/>
              <a:t> </a:t>
            </a:r>
          </a:p>
          <a:p>
            <a:pPr algn="just">
              <a:buFont typeface="Wingdings" panose="05000000000000000000" pitchFamily="2" charset="2"/>
              <a:buChar char="Ø"/>
            </a:pPr>
            <a:r>
              <a:rPr lang="pl-PL" sz="1600" b="1" dirty="0"/>
              <a:t>niezorganizowane </a:t>
            </a:r>
            <a:r>
              <a:rPr lang="pl-PL" sz="1600" dirty="0"/>
              <a:t>– nieprzewidziane umową międzynarodową, choć sygnatariusze umowy mają świadomość ich istnienia; głównie sankcje socjologiczne, psychologiczne</a:t>
            </a:r>
          </a:p>
          <a:p>
            <a:pPr marL="114300" indent="0" algn="just">
              <a:buNone/>
            </a:pPr>
            <a:r>
              <a:rPr lang="pl-PL" sz="1600" dirty="0"/>
              <a:t>np. reakcja opinii publicznej, potępienie działań państwa</a:t>
            </a:r>
          </a:p>
          <a:p>
            <a:pPr marL="114300" indent="0" algn="just">
              <a:buNone/>
            </a:pPr>
            <a:endParaRPr lang="pl-PL" sz="1600" dirty="0"/>
          </a:p>
          <a:p>
            <a:pPr marL="114300" indent="0" algn="just">
              <a:buNone/>
            </a:pPr>
            <a:r>
              <a:rPr lang="pl-PL" sz="1600" dirty="0"/>
              <a:t>*środki odwetowe – retorsje i represalia</a:t>
            </a:r>
          </a:p>
          <a:p>
            <a:pPr marL="114300" indent="0">
              <a:buNone/>
            </a:pPr>
            <a:endParaRPr lang="pl-PL" sz="1600" dirty="0"/>
          </a:p>
          <a:p>
            <a:pPr marL="114300" indent="0">
              <a:buNone/>
            </a:pPr>
            <a:endParaRPr lang="pl-PL" sz="1600" dirty="0"/>
          </a:p>
          <a:p>
            <a:pPr marL="114300" indent="0">
              <a:buNone/>
            </a:pPr>
            <a:endParaRPr lang="pl-PL" sz="1600" dirty="0"/>
          </a:p>
        </p:txBody>
      </p:sp>
    </p:spTree>
    <p:extLst>
      <p:ext uri="{BB962C8B-B14F-4D97-AF65-F5344CB8AC3E}">
        <p14:creationId xmlns:p14="http://schemas.microsoft.com/office/powerpoint/2010/main" val="37961137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8CB518F6-4148-4532-ACC3-DDFA437CD9A8}"/>
              </a:ext>
            </a:extLst>
          </p:cNvPr>
          <p:cNvSpPr>
            <a:spLocks noGrp="1"/>
          </p:cNvSpPr>
          <p:nvPr>
            <p:ph type="title"/>
          </p:nvPr>
        </p:nvSpPr>
        <p:spPr/>
        <p:txBody>
          <a:bodyPr>
            <a:normAutofit/>
          </a:bodyPr>
          <a:lstStyle/>
          <a:p>
            <a:r>
              <a:rPr lang="pl-PL" sz="2000" dirty="0"/>
              <a:t>Odpowiedzialność państwa</a:t>
            </a:r>
          </a:p>
        </p:txBody>
      </p:sp>
      <p:sp>
        <p:nvSpPr>
          <p:cNvPr id="3" name="Symbol zastępczy zawartości 2">
            <a:extLst>
              <a:ext uri="{FF2B5EF4-FFF2-40B4-BE49-F238E27FC236}">
                <a16:creationId xmlns:a16="http://schemas.microsoft.com/office/drawing/2014/main" id="{D77C3F37-EACA-4E1C-B834-F3740C231EF2}"/>
              </a:ext>
            </a:extLst>
          </p:cNvPr>
          <p:cNvSpPr>
            <a:spLocks noGrp="1"/>
          </p:cNvSpPr>
          <p:nvPr>
            <p:ph idx="1"/>
          </p:nvPr>
        </p:nvSpPr>
        <p:spPr/>
        <p:txBody>
          <a:bodyPr>
            <a:normAutofit lnSpcReduction="10000"/>
          </a:bodyPr>
          <a:lstStyle/>
          <a:p>
            <a:pPr marL="114300" indent="0">
              <a:buNone/>
            </a:pPr>
            <a:r>
              <a:rPr lang="pl-PL" sz="1600" b="1" dirty="0"/>
              <a:t>retorsje</a:t>
            </a:r>
          </a:p>
          <a:p>
            <a:pPr marL="114300" indent="0" algn="just">
              <a:buNone/>
            </a:pPr>
            <a:r>
              <a:rPr lang="pl-PL" sz="1600" dirty="0"/>
              <a:t>zgodny z prawem międzynarodowym środek odwetowy podejmowany przez państwo w odpowiedzi na również zgodne z prawem, ale sprzeczne z jego interesami, zachowanie drugiego państwa</a:t>
            </a:r>
          </a:p>
          <a:p>
            <a:pPr marL="114300" indent="0" algn="just">
              <a:buNone/>
            </a:pPr>
            <a:endParaRPr lang="pl-PL" sz="1600" dirty="0"/>
          </a:p>
          <a:p>
            <a:pPr marL="114300" indent="0" algn="just">
              <a:buNone/>
            </a:pPr>
            <a:r>
              <a:rPr lang="pl-PL" sz="1600" dirty="0"/>
              <a:t>są zgodne z prawem międzynarodowym, jeśli:</a:t>
            </a:r>
          </a:p>
          <a:p>
            <a:pPr algn="just">
              <a:buFont typeface="Wingdings" panose="05000000000000000000" pitchFamily="2" charset="2"/>
              <a:buChar char="Ø"/>
            </a:pPr>
            <a:r>
              <a:rPr lang="pl-PL" sz="1600" dirty="0"/>
              <a:t>celem ich stosowania jest wyrażenie dezaprobaty i skłonienie drugiego państwa do postępowania zgodnego z prawem</a:t>
            </a:r>
          </a:p>
          <a:p>
            <a:pPr algn="just">
              <a:buFont typeface="Wingdings" panose="05000000000000000000" pitchFamily="2" charset="2"/>
              <a:buChar char="Ø"/>
            </a:pPr>
            <a:r>
              <a:rPr lang="pl-PL" sz="1600" dirty="0"/>
              <a:t>pozostają w zgodzie z prawem międzynarodowym</a:t>
            </a:r>
          </a:p>
          <a:p>
            <a:pPr algn="just">
              <a:buFont typeface="Wingdings" panose="05000000000000000000" pitchFamily="2" charset="2"/>
              <a:buChar char="Ø"/>
            </a:pPr>
            <a:r>
              <a:rPr lang="pl-PL" sz="1600" dirty="0"/>
              <a:t>przy ich stosowaniu przestrzegana jest zasada proporcjonalności nakazująca użycie takich samych lub zbliżonych środków, jakimi posłużyło się drugie państwo</a:t>
            </a:r>
          </a:p>
          <a:p>
            <a:pPr algn="just">
              <a:buFont typeface="Wingdings" panose="05000000000000000000" pitchFamily="2" charset="2"/>
              <a:buChar char="Ø"/>
            </a:pPr>
            <a:r>
              <a:rPr lang="pl-PL" sz="1600" dirty="0"/>
              <a:t>wpierw państwo poszkodowane wezwało państwo naruszające prawo do wypełniania swoich zobowiązań oraz notyfikowało mu decyzję o podjęciu środków odwetowych wraz z ofertą negocjacji</a:t>
            </a:r>
          </a:p>
          <a:p>
            <a:pPr marL="114300" indent="0" algn="just">
              <a:buNone/>
            </a:pPr>
            <a:r>
              <a:rPr lang="pl-PL" sz="1600" dirty="0"/>
              <a:t>bez spełnienia tych warunków państwo poszkodowane może przedsięwziąć tylko takie środki, które są niezbędne dla zabezpieczenia jego praw</a:t>
            </a:r>
          </a:p>
          <a:p>
            <a:pPr algn="just">
              <a:buFont typeface="Wingdings" panose="05000000000000000000" pitchFamily="2" charset="2"/>
              <a:buChar char="Ø"/>
            </a:pPr>
            <a:r>
              <a:rPr lang="pl-PL" sz="1600" dirty="0"/>
              <a:t> ich stosowanie ulega zawieszeniu w razie zaprzestania naruszania prawa przez drugie państwo albo w przypadku wszczęcia procedury przed sądem międzynarodowym</a:t>
            </a:r>
          </a:p>
        </p:txBody>
      </p:sp>
    </p:spTree>
    <p:extLst>
      <p:ext uri="{BB962C8B-B14F-4D97-AF65-F5344CB8AC3E}">
        <p14:creationId xmlns:p14="http://schemas.microsoft.com/office/powerpoint/2010/main" val="7712008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9C7C9BF-5047-4AB7-AC99-AC023C0A28B4}"/>
              </a:ext>
            </a:extLst>
          </p:cNvPr>
          <p:cNvSpPr>
            <a:spLocks noGrp="1"/>
          </p:cNvSpPr>
          <p:nvPr>
            <p:ph type="title"/>
          </p:nvPr>
        </p:nvSpPr>
        <p:spPr/>
        <p:txBody>
          <a:bodyPr>
            <a:normAutofit/>
          </a:bodyPr>
          <a:lstStyle/>
          <a:p>
            <a:r>
              <a:rPr lang="pl-PL" sz="2000" dirty="0"/>
              <a:t>Odpowiedzialność państwa</a:t>
            </a:r>
          </a:p>
        </p:txBody>
      </p:sp>
      <p:sp>
        <p:nvSpPr>
          <p:cNvPr id="3" name="Symbol zastępczy zawartości 2">
            <a:extLst>
              <a:ext uri="{FF2B5EF4-FFF2-40B4-BE49-F238E27FC236}">
                <a16:creationId xmlns:a16="http://schemas.microsoft.com/office/drawing/2014/main" id="{F4E36339-CDD4-4D13-87D6-F59FFAA18B27}"/>
              </a:ext>
            </a:extLst>
          </p:cNvPr>
          <p:cNvSpPr>
            <a:spLocks noGrp="1"/>
          </p:cNvSpPr>
          <p:nvPr>
            <p:ph idx="1"/>
          </p:nvPr>
        </p:nvSpPr>
        <p:spPr/>
        <p:txBody>
          <a:bodyPr>
            <a:normAutofit/>
          </a:bodyPr>
          <a:lstStyle/>
          <a:p>
            <a:pPr marL="114300" indent="0">
              <a:buNone/>
            </a:pPr>
            <a:r>
              <a:rPr lang="pl-PL" sz="1600" b="1" dirty="0"/>
              <a:t>represalia</a:t>
            </a:r>
          </a:p>
          <a:p>
            <a:pPr marL="114300" indent="0" algn="just">
              <a:buNone/>
            </a:pPr>
            <a:r>
              <a:rPr lang="pl-PL" sz="1600" dirty="0"/>
              <a:t>środki odwetowe polegające na tymczasowym zawieszeniu stosowania pewnej normy prawa międzynarodowego przez państwo poszkodowane (podmiot represaliów) podejmowane w odpowiedzi na sprzeczne z prawem międzynarodowym zachowanie innego państwa (obiekt represaliów), celem zmuszenia państwa dokonującego naruszenia do naprawienia szkody, zapobieżenia dalszym naruszeniom prawa i przywrócenia działania zgodnego z prawem</a:t>
            </a:r>
          </a:p>
          <a:p>
            <a:pPr marL="114300" indent="0" algn="just">
              <a:buNone/>
            </a:pPr>
            <a:endParaRPr lang="pl-PL" sz="1600" dirty="0"/>
          </a:p>
          <a:p>
            <a:pPr marL="114300" indent="0" algn="just">
              <a:buNone/>
            </a:pPr>
            <a:r>
              <a:rPr lang="pl-PL" sz="1600" dirty="0"/>
              <a:t>ich użycie:</a:t>
            </a:r>
          </a:p>
          <a:p>
            <a:pPr algn="just">
              <a:buFont typeface="Wingdings" panose="05000000000000000000" pitchFamily="2" charset="2"/>
              <a:buChar char="Ø"/>
            </a:pPr>
            <a:r>
              <a:rPr lang="pl-PL" sz="1600" dirty="0"/>
              <a:t>powinno być poprzedzone wystąpieniem przez państwo pokrzywdzone z roszczeniem reparacji i próbą rozwiązania sporu w drodze negocjacji</a:t>
            </a:r>
          </a:p>
          <a:p>
            <a:pPr algn="just">
              <a:buFont typeface="Wingdings" panose="05000000000000000000" pitchFamily="2" charset="2"/>
              <a:buChar char="Ø"/>
            </a:pPr>
            <a:r>
              <a:rPr lang="pl-PL" sz="1600" dirty="0"/>
              <a:t>musi być zgodne z zasadą proporcjonalności – proporcjonalność zastosowanego środka do dokonanego naruszenia</a:t>
            </a:r>
          </a:p>
          <a:p>
            <a:pPr algn="just">
              <a:buFont typeface="Wingdings" panose="05000000000000000000" pitchFamily="2" charset="2"/>
              <a:buChar char="Ø"/>
            </a:pPr>
            <a:r>
              <a:rPr lang="pl-PL" sz="1600" dirty="0"/>
              <a:t>musi być zgodne z celem, któremu ma służyć (zasada przydatności)</a:t>
            </a:r>
          </a:p>
        </p:txBody>
      </p:sp>
    </p:spTree>
    <p:extLst>
      <p:ext uri="{BB962C8B-B14F-4D97-AF65-F5344CB8AC3E}">
        <p14:creationId xmlns:p14="http://schemas.microsoft.com/office/powerpoint/2010/main" val="38957452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2E412EA-E6B0-47BF-A166-68EEBB4ACC6C}"/>
              </a:ext>
            </a:extLst>
          </p:cNvPr>
          <p:cNvSpPr>
            <a:spLocks noGrp="1"/>
          </p:cNvSpPr>
          <p:nvPr>
            <p:ph type="title"/>
          </p:nvPr>
        </p:nvSpPr>
        <p:spPr/>
        <p:txBody>
          <a:bodyPr>
            <a:normAutofit/>
          </a:bodyPr>
          <a:lstStyle/>
          <a:p>
            <a:r>
              <a:rPr lang="pl-PL" sz="2000" dirty="0"/>
              <a:t>Odpowiedzialność państwa</a:t>
            </a:r>
          </a:p>
        </p:txBody>
      </p:sp>
      <p:sp>
        <p:nvSpPr>
          <p:cNvPr id="3" name="Symbol zastępczy zawartości 2">
            <a:extLst>
              <a:ext uri="{FF2B5EF4-FFF2-40B4-BE49-F238E27FC236}">
                <a16:creationId xmlns:a16="http://schemas.microsoft.com/office/drawing/2014/main" id="{73CF63B9-7BF9-4F1E-A3C9-F9814F6F6774}"/>
              </a:ext>
            </a:extLst>
          </p:cNvPr>
          <p:cNvSpPr>
            <a:spLocks noGrp="1"/>
          </p:cNvSpPr>
          <p:nvPr>
            <p:ph idx="1"/>
          </p:nvPr>
        </p:nvSpPr>
        <p:spPr/>
        <p:txBody>
          <a:bodyPr>
            <a:normAutofit/>
          </a:bodyPr>
          <a:lstStyle/>
          <a:p>
            <a:pPr marL="114300" indent="0">
              <a:buNone/>
            </a:pPr>
            <a:r>
              <a:rPr lang="pl-PL" sz="1600" dirty="0"/>
              <a:t>*przykłady zakazanych represaliów:</a:t>
            </a:r>
          </a:p>
          <a:p>
            <a:pPr algn="just">
              <a:buFont typeface="Wingdings" panose="05000000000000000000" pitchFamily="2" charset="2"/>
              <a:buChar char="§"/>
            </a:pPr>
            <a:r>
              <a:rPr lang="pl-PL" sz="1600" dirty="0"/>
              <a:t>angaria – użycie obcych statków w celach transportowych bez wypłacenia związanego z tym odszkodowania</a:t>
            </a:r>
          </a:p>
          <a:p>
            <a:pPr algn="just">
              <a:buFont typeface="Wingdings" panose="05000000000000000000" pitchFamily="2" charset="2"/>
              <a:buChar char="§"/>
            </a:pPr>
            <a:r>
              <a:rPr lang="pl-PL" sz="1600" dirty="0" err="1"/>
              <a:t>androlepsja</a:t>
            </a:r>
            <a:r>
              <a:rPr lang="pl-PL" sz="1600" dirty="0"/>
              <a:t> – zatrzymanie obcych obywateli w charakterze zakładników</a:t>
            </a:r>
          </a:p>
          <a:p>
            <a:pPr algn="just">
              <a:buFont typeface="Wingdings" panose="05000000000000000000" pitchFamily="2" charset="2"/>
              <a:buChar char="§"/>
            </a:pPr>
            <a:r>
              <a:rPr lang="pl-PL" sz="1600" dirty="0"/>
              <a:t>blokada pokojowa – uniemożliwienie poprzez działania floty wojennej dostępu do określonego portu lub wybrzeża</a:t>
            </a:r>
          </a:p>
          <a:p>
            <a:pPr algn="just">
              <a:buFont typeface="Wingdings" panose="05000000000000000000" pitchFamily="2" charset="2"/>
              <a:buChar char="§"/>
            </a:pPr>
            <a:r>
              <a:rPr lang="pl-PL" sz="1600" dirty="0" err="1"/>
              <a:t>ksenalazja</a:t>
            </a:r>
            <a:r>
              <a:rPr lang="pl-PL" sz="1600" dirty="0"/>
              <a:t> – masowe wydalenie obywateli państwa, które dokonało naruszenia prawa międzynarodowego</a:t>
            </a:r>
          </a:p>
          <a:p>
            <a:pPr algn="just">
              <a:buFont typeface="Wingdings" panose="05000000000000000000" pitchFamily="2" charset="2"/>
              <a:buChar char="§"/>
            </a:pPr>
            <a:r>
              <a:rPr lang="pl-PL" sz="1600" dirty="0"/>
              <a:t>okupacja pokojowa – zbrojne zajęcie określonego terytorium</a:t>
            </a:r>
          </a:p>
        </p:txBody>
      </p:sp>
    </p:spTree>
    <p:extLst>
      <p:ext uri="{BB962C8B-B14F-4D97-AF65-F5344CB8AC3E}">
        <p14:creationId xmlns:p14="http://schemas.microsoft.com/office/powerpoint/2010/main" val="30226062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E2190BD-21FB-4CB4-9FE6-78880F6D63A8}"/>
              </a:ext>
            </a:extLst>
          </p:cNvPr>
          <p:cNvSpPr>
            <a:spLocks noGrp="1"/>
          </p:cNvSpPr>
          <p:nvPr>
            <p:ph type="title"/>
          </p:nvPr>
        </p:nvSpPr>
        <p:spPr/>
        <p:txBody>
          <a:bodyPr>
            <a:normAutofit/>
          </a:bodyPr>
          <a:lstStyle/>
          <a:p>
            <a:r>
              <a:rPr lang="pl-PL" sz="2000" dirty="0"/>
              <a:t>Odpowiedzialność państwa</a:t>
            </a:r>
          </a:p>
        </p:txBody>
      </p:sp>
      <p:sp>
        <p:nvSpPr>
          <p:cNvPr id="3" name="Symbol zastępczy zawartości 2">
            <a:extLst>
              <a:ext uri="{FF2B5EF4-FFF2-40B4-BE49-F238E27FC236}">
                <a16:creationId xmlns:a16="http://schemas.microsoft.com/office/drawing/2014/main" id="{874241A5-C94F-429E-BD1F-0DA304FB481A}"/>
              </a:ext>
            </a:extLst>
          </p:cNvPr>
          <p:cNvSpPr>
            <a:spLocks noGrp="1"/>
          </p:cNvSpPr>
          <p:nvPr>
            <p:ph idx="1"/>
          </p:nvPr>
        </p:nvSpPr>
        <p:spPr/>
        <p:txBody>
          <a:bodyPr>
            <a:normAutofit lnSpcReduction="10000"/>
          </a:bodyPr>
          <a:lstStyle/>
          <a:p>
            <a:pPr marL="114300" indent="0" algn="ctr">
              <a:buNone/>
            </a:pPr>
            <a:r>
              <a:rPr lang="pl-PL" sz="1600" dirty="0"/>
              <a:t>uprawnienia państwa poszkodowanego</a:t>
            </a:r>
          </a:p>
          <a:p>
            <a:pPr marL="114300" indent="0" algn="ctr">
              <a:buNone/>
            </a:pPr>
            <a:endParaRPr lang="pl-PL" sz="1600" dirty="0"/>
          </a:p>
          <a:p>
            <a:pPr marL="114300" indent="0" algn="ctr">
              <a:buNone/>
            </a:pPr>
            <a:r>
              <a:rPr lang="pl-PL" sz="1600" dirty="0"/>
              <a:t>protest</a:t>
            </a:r>
          </a:p>
          <a:p>
            <a:pPr marL="114300" indent="0" algn="ctr">
              <a:buNone/>
            </a:pPr>
            <a:endParaRPr lang="pl-PL" sz="1600" dirty="0"/>
          </a:p>
          <a:p>
            <a:pPr marL="114300" indent="0" algn="ctr">
              <a:buNone/>
            </a:pPr>
            <a:r>
              <a:rPr lang="pl-PL" sz="1600" dirty="0"/>
              <a:t>brak skutku</a:t>
            </a:r>
          </a:p>
          <a:p>
            <a:pPr marL="114300" indent="0" algn="ctr">
              <a:buNone/>
            </a:pPr>
            <a:endParaRPr lang="pl-PL" sz="1600" dirty="0"/>
          </a:p>
          <a:p>
            <a:pPr marL="114300" indent="0" algn="just">
              <a:buNone/>
            </a:pPr>
            <a:r>
              <a:rPr lang="pl-PL" sz="1600" dirty="0"/>
              <a:t>                                              za zgodą drugiej strony                    bez zgody drugiej strony</a:t>
            </a:r>
          </a:p>
          <a:p>
            <a:pPr marL="114300" indent="0" algn="just">
              <a:buNone/>
            </a:pPr>
            <a:r>
              <a:rPr lang="pl-PL" sz="1600" dirty="0"/>
              <a:t>                                negocjacje, mediacja, koncyliacja,        indywidualne środki odwetowe</a:t>
            </a:r>
          </a:p>
          <a:p>
            <a:pPr marL="114300" indent="0" algn="just">
              <a:buNone/>
            </a:pPr>
            <a:r>
              <a:rPr lang="pl-PL" sz="1600" dirty="0"/>
              <a:t>                                arbitraż, postępowanie sądowe                          retorsje, represalia</a:t>
            </a:r>
          </a:p>
          <a:p>
            <a:pPr marL="114300" indent="0" algn="just">
              <a:buNone/>
            </a:pPr>
            <a:endParaRPr lang="pl-PL" sz="1600" dirty="0"/>
          </a:p>
          <a:p>
            <a:pPr marL="114300" indent="0" algn="just">
              <a:buNone/>
            </a:pPr>
            <a:r>
              <a:rPr lang="pl-PL" sz="1600" dirty="0"/>
              <a:t>użycie środków odwetowych:</a:t>
            </a:r>
          </a:p>
          <a:p>
            <a:pPr algn="just">
              <a:buFont typeface="Wingdings" panose="05000000000000000000" pitchFamily="2" charset="2"/>
              <a:buChar char="Ø"/>
            </a:pPr>
            <a:r>
              <a:rPr lang="pl-PL" sz="1600" dirty="0"/>
              <a:t>niedozwolone są środki odwetowe związane z użyciem siły zbrojnej oraz środki naruszające podstawowe normy praw człowieka i </a:t>
            </a:r>
            <a:r>
              <a:rPr lang="pl-PL" sz="1600" i="1" dirty="0"/>
              <a:t>iuris </a:t>
            </a:r>
            <a:r>
              <a:rPr lang="pl-PL" sz="1600" i="1" dirty="0" err="1"/>
              <a:t>cogentis</a:t>
            </a:r>
            <a:endParaRPr lang="pl-PL" sz="1600" i="1" dirty="0"/>
          </a:p>
          <a:p>
            <a:pPr algn="just">
              <a:buFont typeface="Wingdings" panose="05000000000000000000" pitchFamily="2" charset="2"/>
              <a:buChar char="Ø"/>
            </a:pPr>
            <a:r>
              <a:rPr lang="pl-PL" sz="1600" dirty="0"/>
              <a:t>środek odwetowy musi być proporcjonalny do naruszenia prawa międzynarodowego</a:t>
            </a:r>
          </a:p>
          <a:p>
            <a:pPr algn="just">
              <a:buFont typeface="Wingdings" panose="05000000000000000000" pitchFamily="2" charset="2"/>
              <a:buChar char="Ø"/>
            </a:pPr>
            <a:r>
              <a:rPr lang="pl-PL" sz="1600" dirty="0"/>
              <a:t>jest możliwe dopiero po nieskutecznym wezwaniu państwa naruszającego zobowiązanie międzynarodowe do zaspokojenia roszczeń państwa poszkodowanego</a:t>
            </a:r>
          </a:p>
          <a:p>
            <a:pPr marL="114300" indent="0" algn="just">
              <a:buNone/>
            </a:pPr>
            <a:endParaRPr lang="pl-PL" sz="1600" dirty="0"/>
          </a:p>
          <a:p>
            <a:pPr marL="114300" indent="0" algn="ctr">
              <a:buNone/>
            </a:pPr>
            <a:endParaRPr lang="pl-PL" sz="1600" dirty="0"/>
          </a:p>
        </p:txBody>
      </p:sp>
      <p:sp>
        <p:nvSpPr>
          <p:cNvPr id="4" name="Strzałka: w dół 3">
            <a:extLst>
              <a:ext uri="{FF2B5EF4-FFF2-40B4-BE49-F238E27FC236}">
                <a16:creationId xmlns:a16="http://schemas.microsoft.com/office/drawing/2014/main" id="{27742ECA-C0E6-47B5-B695-5B708E80A56E}"/>
              </a:ext>
            </a:extLst>
          </p:cNvPr>
          <p:cNvSpPr/>
          <p:nvPr/>
        </p:nvSpPr>
        <p:spPr>
          <a:xfrm>
            <a:off x="5980981" y="2093343"/>
            <a:ext cx="172528" cy="20128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5" name="Strzałka: w dół 4">
            <a:extLst>
              <a:ext uri="{FF2B5EF4-FFF2-40B4-BE49-F238E27FC236}">
                <a16:creationId xmlns:a16="http://schemas.microsoft.com/office/drawing/2014/main" id="{B7D829DB-2584-45A5-AB44-0A15ADE4995A}"/>
              </a:ext>
            </a:extLst>
          </p:cNvPr>
          <p:cNvSpPr/>
          <p:nvPr/>
        </p:nvSpPr>
        <p:spPr>
          <a:xfrm>
            <a:off x="6009736" y="2635368"/>
            <a:ext cx="172528" cy="20128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entury Gothic"/>
              <a:ea typeface="+mn-ea"/>
              <a:cs typeface="+mn-cs"/>
            </a:endParaRPr>
          </a:p>
        </p:txBody>
      </p:sp>
      <p:cxnSp>
        <p:nvCxnSpPr>
          <p:cNvPr id="7" name="Łącznik prosty ze strzałką 6">
            <a:extLst>
              <a:ext uri="{FF2B5EF4-FFF2-40B4-BE49-F238E27FC236}">
                <a16:creationId xmlns:a16="http://schemas.microsoft.com/office/drawing/2014/main" id="{69C5CDA7-C6D0-4A8F-BE34-E7870EFD2004}"/>
              </a:ext>
            </a:extLst>
          </p:cNvPr>
          <p:cNvCxnSpPr>
            <a:cxnSpLocks/>
          </p:cNvCxnSpPr>
          <p:nvPr/>
        </p:nvCxnSpPr>
        <p:spPr>
          <a:xfrm flipH="1">
            <a:off x="4738777" y="3140015"/>
            <a:ext cx="856892" cy="28898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9" name="Łącznik prosty ze strzałką 8">
            <a:extLst>
              <a:ext uri="{FF2B5EF4-FFF2-40B4-BE49-F238E27FC236}">
                <a16:creationId xmlns:a16="http://schemas.microsoft.com/office/drawing/2014/main" id="{0F3AB7ED-8978-43EB-9AF3-BEF56366E4F0}"/>
              </a:ext>
            </a:extLst>
          </p:cNvPr>
          <p:cNvCxnSpPr>
            <a:cxnSpLocks/>
          </p:cNvCxnSpPr>
          <p:nvPr/>
        </p:nvCxnSpPr>
        <p:spPr>
          <a:xfrm>
            <a:off x="6596333" y="3140015"/>
            <a:ext cx="971909" cy="24729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354398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teka">
  <a:themeElements>
    <a:clrScheme name="Apteka">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Apteka">
      <a:majorFont>
        <a:latin typeface="Book Antiqua"/>
        <a:ea typeface=""/>
        <a:cs typeface=""/>
        <a:font script="Jpan" typeface="HGS明朝B"/>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pteka">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3000"/>
            <a:satMod val="140000"/>
          </a:schemeClr>
        </a:solidFill>
        <a:blipFill rotWithShape="1">
          <a:blip xmlns:r="http://schemas.openxmlformats.org/officeDocument/2006/relationships" r:embed="rId1">
            <a:duotone>
              <a:schemeClr val="phClr">
                <a:tint val="70000"/>
                <a:satMod val="170000"/>
              </a:schemeClr>
              <a:schemeClr val="phClr">
                <a:shade val="70000"/>
                <a:satMod val="13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2030</Words>
  <Application>Microsoft Office PowerPoint</Application>
  <PresentationFormat>Panoramiczny</PresentationFormat>
  <Paragraphs>224</Paragraphs>
  <Slides>25</Slides>
  <Notes>0</Notes>
  <HiddenSlides>0</HiddenSlides>
  <MMClips>0</MMClips>
  <ScaleCrop>false</ScaleCrop>
  <HeadingPairs>
    <vt:vector size="6" baseType="variant">
      <vt:variant>
        <vt:lpstr>Używane czcionki</vt:lpstr>
      </vt:variant>
      <vt:variant>
        <vt:i4>6</vt:i4>
      </vt:variant>
      <vt:variant>
        <vt:lpstr>Motyw</vt:lpstr>
      </vt:variant>
      <vt:variant>
        <vt:i4>1</vt:i4>
      </vt:variant>
      <vt:variant>
        <vt:lpstr>Tytuły slajdów</vt:lpstr>
      </vt:variant>
      <vt:variant>
        <vt:i4>25</vt:i4>
      </vt:variant>
    </vt:vector>
  </HeadingPairs>
  <TitlesOfParts>
    <vt:vector size="32" baseType="lpstr">
      <vt:lpstr>Arial</vt:lpstr>
      <vt:lpstr>Book Antiqua</vt:lpstr>
      <vt:lpstr>Calibri</vt:lpstr>
      <vt:lpstr>Century Gothic</vt:lpstr>
      <vt:lpstr>Times New Roman</vt:lpstr>
      <vt:lpstr>Wingdings</vt:lpstr>
      <vt:lpstr>Apteka</vt:lpstr>
      <vt:lpstr>Prawo międzynarodowe publiczne</vt:lpstr>
      <vt:lpstr>Hierarchia norm prawa międzynarodowego</vt:lpstr>
      <vt:lpstr>Źródła prawa międzynarodowego</vt:lpstr>
      <vt:lpstr>Źródła prawa międzynarodowego</vt:lpstr>
      <vt:lpstr>Źródła prawa międzynarodowego</vt:lpstr>
      <vt:lpstr>Odpowiedzialność państwa</vt:lpstr>
      <vt:lpstr>Odpowiedzialność państwa</vt:lpstr>
      <vt:lpstr>Odpowiedzialność państwa</vt:lpstr>
      <vt:lpstr>Odpowiedzialność państwa</vt:lpstr>
      <vt:lpstr>Umowy międzynarodowe</vt:lpstr>
      <vt:lpstr>Umowy międzynarodowe</vt:lpstr>
      <vt:lpstr>Umowy międzynarodowe</vt:lpstr>
      <vt:lpstr>Umowy międzynarodowe</vt:lpstr>
      <vt:lpstr>Umowy międzynarodowe</vt:lpstr>
      <vt:lpstr>Umowy międzynarodowe</vt:lpstr>
      <vt:lpstr>Umowy międzynarodowe</vt:lpstr>
      <vt:lpstr>Umowy międzynarodowe</vt:lpstr>
      <vt:lpstr>Umowy międzynarodowe</vt:lpstr>
      <vt:lpstr>Umowy międzynarodowe</vt:lpstr>
      <vt:lpstr>Umowy międzynarodowe</vt:lpstr>
      <vt:lpstr>Umowy międzynarodowe</vt:lpstr>
      <vt:lpstr>Umowy międzynarodowe</vt:lpstr>
      <vt:lpstr>Umowy międzynarodowe</vt:lpstr>
      <vt:lpstr>Umowy międzynarodowe</vt:lpstr>
      <vt:lpstr>Umowy międzynarodowe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Prawo międzynarodowe publiczne</dc:title>
  <dc:creator>Anna Surówka</dc:creator>
  <cp:lastModifiedBy>Anna Surówka</cp:lastModifiedBy>
  <cp:revision>1</cp:revision>
  <dcterms:created xsi:type="dcterms:W3CDTF">2024-03-17T10:47:40Z</dcterms:created>
  <dcterms:modified xsi:type="dcterms:W3CDTF">2024-03-17T10:48:38Z</dcterms:modified>
</cp:coreProperties>
</file>