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38" r:id="rId4"/>
    <p:sldId id="333" r:id="rId5"/>
    <p:sldId id="334" r:id="rId6"/>
    <p:sldId id="335" r:id="rId7"/>
    <p:sldId id="336" r:id="rId8"/>
    <p:sldId id="337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4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7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5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71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27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83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042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639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697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28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09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9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5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8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8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0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0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4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0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05.04.2024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9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5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2000" dirty="0"/>
          </a:p>
          <a:p>
            <a:pPr marL="114300" indent="0">
              <a:buNone/>
            </a:pPr>
            <a:endParaRPr lang="pl-PL" sz="2000" dirty="0"/>
          </a:p>
          <a:p>
            <a:pPr marL="114300" indent="0">
              <a:buNone/>
            </a:pPr>
            <a:endParaRPr lang="pl-PL" sz="20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najwyższy przedstawiciel Rzeczypospolitej Polskiej i gwarant ciągłości władzy państwowej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czuwa nad przestrzeganiem Konstytucji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stoi na straży suwerenności  i bezpieczeństwa państwa oraz nienaruszalności i niepodzielności jego terytorium</a:t>
            </a:r>
          </a:p>
        </p:txBody>
      </p:sp>
    </p:spTree>
    <p:extLst>
      <p:ext uri="{BB962C8B-B14F-4D97-AF65-F5344CB8AC3E}">
        <p14:creationId xmlns:p14="http://schemas.microsoft.com/office/powerpoint/2010/main" val="161912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1767" y="1556792"/>
            <a:ext cx="11061469" cy="51845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Kontrasygnata </a:t>
            </a:r>
          </a:p>
          <a:p>
            <a:pPr marL="114300" indent="0" algn="just">
              <a:buNone/>
            </a:pPr>
            <a:r>
              <a:rPr lang="pl-PL" sz="1600" dirty="0"/>
              <a:t>wymóg podpisania aktu urzędowego Prezydenta RP przez Prezesa Rady Ministrów – poprzez kontrasygnatę Prezes RM przejmuje odpowiedzialność za akty urzędowe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Zasadniczo, akty urzędowe Prezydenta RP wymagają kontrasygnaty Prezesa RM.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252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8051" y="1628800"/>
            <a:ext cx="11510356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Prerogatywy – </a:t>
            </a:r>
            <a:r>
              <a:rPr lang="pl-PL" sz="1600" dirty="0"/>
              <a:t>akty urzędowe Prezydenta RP zwolnione z obowiązku kontrasygnaty – art. 144 ust. 3 Konstytucji. Przykłady: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zarządzanie wyborów do Sejmu i Senatu, zarządzanie pierwszego posiedzenia Sejmu i Senatu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występowanie z inicjatywą ustawodawczą, podpisywanie lub odmowa podpisania ustawy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desygnowanie kandydata na Prezesa RM i powoływanie Prezesa RM, przyjmowanie dymisji RM i powierzanie jej tymczasowego pełnienia obowiązków, odwoływanie ministra, któremu Sejm udzielił wotum nieufności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powoływanie członków Rady Polityki Pieniężnej, Krajowej Rady Radiofonii i Telewizji, członków Rady Bezpieczeństwa Narodowego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występowanie z wnioskami do Trybunału Konstytucyjnego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powoływanie sędziów na wniosek Krajowej Rady Sądownictwa, powoływanie Pierwszego Prezesa i Prezesów Sądu Najwyższego, Prezesa i wiceprezesów Naczelnego Sądu Administracyjnego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występowanie z orędziami do Sejmu, Senatu, Zgromadzenia Narodowego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nadawanie orderów  i odznaczeń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nadawanie obywatelstwa polskiego i wyrażanie zgody na jego zrzeczenie się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stosowanie prawa łaski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03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138" y="1628801"/>
            <a:ext cx="11233266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Uprawnienia Prezydenta RP względem władzy ustawodawczej: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zarządzanie wyborów do Sejmu i Senatu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zwoływanie pierwszego posiedzenia Sejmu i Senatu oraz wyznaczanie Marszałka Seniora w Sejmie i Senacie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skracanie kadencji Sejmu i Senatu – </a:t>
            </a:r>
            <a:r>
              <a:rPr lang="pl-PL" sz="1600" b="1" dirty="0"/>
              <a:t>obligatoryjnie</a:t>
            </a:r>
            <a:r>
              <a:rPr lang="pl-PL" sz="1600" dirty="0"/>
              <a:t> (w razie braku powołania w  drugiej rezerwowej procedurze RM cieszącej się poparciem Sejmu) i </a:t>
            </a:r>
            <a:r>
              <a:rPr lang="pl-PL" sz="1600" b="1" dirty="0"/>
              <a:t>fakultatywnie</a:t>
            </a:r>
            <a:r>
              <a:rPr lang="pl-PL" sz="1600" dirty="0"/>
              <a:t> (w razie nieprzedstawienia Prezydentowi do podpisu ustawy budżetowej w ciągu 4 miesięcy od złożenia projektu budżetu przez RM w Sejmie)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występowanie z inicjatywą ustawodawczą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podpisywanie i odmowa podpisania ustawy (weto)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zarządzenie ogłoszenia ustaw i umów międzynarodowych ratyfikowanych w Dzienniku Ustaw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występowanie z orędziami do Sejmu, Senatu i Zgromadzenia Narodowego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zwracanie się do Senatu o wyrażenie zgody na zarządzenie referendum ogólnokrajowego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wnioskowanie do Sejmu o powołanie Prezesa Narodowego Banku Polskiego</a:t>
            </a:r>
          </a:p>
        </p:txBody>
      </p:sp>
    </p:spTree>
    <p:extLst>
      <p:ext uri="{BB962C8B-B14F-4D97-AF65-F5344CB8AC3E}">
        <p14:creationId xmlns:p14="http://schemas.microsoft.com/office/powerpoint/2010/main" val="23358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Uprawnienia Prezydenta RP względem Rady Ministrów: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desygnowanie kandydata na Prezesa RM i powoływanie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na wniosek Prezesa RM ministrów i wiceprezesów RM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dymisji Rady Ministrów i powierzanie jej tymczasowego wykonywania obowiązków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odwoływanie ministra, któremu Sejm udzielił wotum nieufności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zwoływanie Rady Gabinetowej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885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Uprawnienia Prezydenta RP względem władzy sądowniczej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sędziów na wniosek Krajowej Rady Sądownictwa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Pierwszego Prezesa i prezesów Sądu Najwyższego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Prezesa i wiceprezesów Naczelnego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Prezesa i Wiceprezesa Trybunału Konstytucyjnego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Regulaminu Sądu Najwyższego i Regulaminu Naczelnego Sądu Administracyjnego w drodze rozporządzenia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regulaminu Wojewódzkich Sądów Administracyjnych w drodze rozporządzenia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liczby sędziów Sądu Najwyższego i Naczelnego Sądu Administracyjnego w drodze rozporządzenia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znoszenie Wojewódzkich Sądów Administracyjnych w drodze rozporządzenia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wskazywanie przedstawiciela Prezydenta RP w Krajowej Radzie Sądownictwa</a:t>
            </a:r>
          </a:p>
        </p:txBody>
      </p:sp>
    </p:spTree>
    <p:extLst>
      <p:ext uri="{BB962C8B-B14F-4D97-AF65-F5344CB8AC3E}">
        <p14:creationId xmlns:p14="http://schemas.microsoft.com/office/powerpoint/2010/main" val="34734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72817"/>
            <a:ext cx="10956175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Uprawnienia Prezydenta RP jako strażnika Konstytucji:</a:t>
            </a:r>
          </a:p>
          <a:p>
            <a:pPr marL="114300" indent="0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do Trybunału Konstytucyjnego w sprawie zbadania zgodności z Konstytucją aktów normatywnych – Prezydent jako jedyny może uruchomić kontrolę represyjną i kontrolę prewencyjną konstytucyjności aktów normatywnych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do Trybunału Konstytucyjnego o rozstrzygnięcie sporu kompetencyjnego pomiędzy centralnymi konstytucyjnymi organami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o pociągnięcie do odpowiedzialności przed Trybunałem Stanu Prezesa RM, ministrów, osób, którym Prezes RM powierzył kierowanie ministerstwem, Prezesa NIK, Prezesa NBP, członków Krajowej Rady Radiofonii i Telewizji, Naczelnego Dowódcy Sił Zbrojnych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powstrzymywanie się od działań, które w ocenie Prezydenta mogłyby naruszać Konstytucję</a:t>
            </a:r>
          </a:p>
        </p:txBody>
      </p:sp>
    </p:spTree>
    <p:extLst>
      <p:ext uri="{BB962C8B-B14F-4D97-AF65-F5344CB8AC3E}">
        <p14:creationId xmlns:p14="http://schemas.microsoft.com/office/powerpoint/2010/main" val="20896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Uprawnienia Prezydenta RP w dziedzinie obronności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jest zwierzchnikiem Sił Zbrojnych – w czasach pokoju zwierzchnictwo sprawuje za pośrednictwem Ministra Obrony Narodowej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na stopnie oficerskie (pierwszy stopień oficerski, stopnie generałów, admirałów, stopień Marszałka Polski) -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decydowanie o użyciu Sił Zbrojnych RP poza granicami państwa -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na czas wojny na wniosek Prezesa RM Naczelnego Dowódcy Sił Zbrojnych -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dowódców rodzajów Sił Zbrojnych oraz Szefa Sztabu Generalnego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członków Rady Bezpieczeństwa Narodowego – RBN jest organem doradczym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wprowadzanie na wniosek Rady Ministrów w drodze rozporządzenia stanu wojennego i stanu wyjątkowego - kontrasygnata</a:t>
            </a:r>
          </a:p>
        </p:txBody>
      </p:sp>
    </p:spTree>
    <p:extLst>
      <p:ext uri="{BB962C8B-B14F-4D97-AF65-F5344CB8AC3E}">
        <p14:creationId xmlns:p14="http://schemas.microsoft.com/office/powerpoint/2010/main" val="143353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Uprawnienia Prezydenta RP w dziedzinie polityki zagranicznej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ratyfikowanie umów międzynarodowych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pełnomocnych przedstawicieli RP w innych państwach i przy organizacjach międzynarodowych – kontrasygnata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listów uwierzytelniających i odwołujących akredytowanych w RP przedstawicieli innych państw i organizacji międzynarodowych </a:t>
            </a:r>
          </a:p>
        </p:txBody>
      </p:sp>
    </p:spTree>
    <p:extLst>
      <p:ext uri="{BB962C8B-B14F-4D97-AF65-F5344CB8AC3E}">
        <p14:creationId xmlns:p14="http://schemas.microsoft.com/office/powerpoint/2010/main" val="8430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Inne uprawnienia Prezydenta RP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orderów  i odznaczeń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obywatelstwa polskiego i wyrażanie zgody na zrzeczenie się obywatelstwa polskiego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stosowanie prawa łaski – ułaskawienie i abolicja indywidualna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statutu Kancelarii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Szefa Kancelarii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zarządzeń</a:t>
            </a:r>
          </a:p>
        </p:txBody>
      </p:sp>
    </p:spTree>
    <p:extLst>
      <p:ext uri="{BB962C8B-B14F-4D97-AF65-F5344CB8AC3E}">
        <p14:creationId xmlns:p14="http://schemas.microsoft.com/office/powerpoint/2010/main" val="243593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uchwałodawcza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Sejm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uchwały zwykłe, zwane okolicznościowymi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ustanowienia roku osoby lub wydarzenia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Regulaminu Sejmu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zarządzenia referendum przez Sejm w sprawie o szczególnym znaczeniu dla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 w sprawie powołania komisji śledczej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Senat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uchwały okolicznościowe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Regulaminu Senatu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wystąpienia przez Senat z inicjatywą ustawodawczą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ustanowienia roku rokiem osoby lub wydarzenia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związana z przypadającą rocznicą</a:t>
            </a:r>
          </a:p>
        </p:txBody>
      </p:sp>
    </p:spTree>
    <p:extLst>
      <p:ext uri="{BB962C8B-B14F-4D97-AF65-F5344CB8AC3E}">
        <p14:creationId xmlns:p14="http://schemas.microsoft.com/office/powerpoint/2010/main" val="30960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Akty prawne wydawane przez Prezydenta RP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zarządzenia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</a:t>
            </a:r>
          </a:p>
        </p:txBody>
      </p:sp>
    </p:spTree>
    <p:extLst>
      <p:ext uri="{BB962C8B-B14F-4D97-AF65-F5344CB8AC3E}">
        <p14:creationId xmlns:p14="http://schemas.microsoft.com/office/powerpoint/2010/main" val="59967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560" y="1628801"/>
            <a:ext cx="10911840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Współdzielona przez Sejm i Senat – </a:t>
            </a:r>
            <a:r>
              <a:rPr lang="pl-PL" sz="1600" dirty="0"/>
              <a:t>wybór dokonywany przez Sejm za zgodą Senatu; brak zgody Senatu na wybór dokonany przez Sejm oznacza konieczność rozpoczęcia procedury wyboru od początku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Prezes Instytutu Pamięci Narodowej - Komisji Ścigania Zbrodni przeciwko Narodowi Polskiemu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Prezes Najwyższej Izby Kontroli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Prezes Urzędu Komunikacji Elektronicznej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Prezes Urzędu Ochrony Danych Osobowych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Rzecznik Praw Obywatelskich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Rzecznik Praw Dziecka</a:t>
            </a:r>
          </a:p>
        </p:txBody>
      </p:sp>
    </p:spTree>
    <p:extLst>
      <p:ext uri="{BB962C8B-B14F-4D97-AF65-F5344CB8AC3E}">
        <p14:creationId xmlns:p14="http://schemas.microsoft.com/office/powerpoint/2010/main" val="154456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3221" y="1700808"/>
            <a:ext cx="11194473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Sprawowana samodzielnie przez Sejm </a:t>
            </a:r>
            <a:endParaRPr lang="pl-PL" sz="1600" dirty="0"/>
          </a:p>
          <a:p>
            <a:pPr marL="114300" indent="0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Prezes RM </a:t>
            </a:r>
            <a:r>
              <a:rPr lang="pl-PL" sz="1600" dirty="0"/>
              <a:t>oraz </a:t>
            </a:r>
            <a:r>
              <a:rPr lang="pl-PL" sz="1600" b="1" dirty="0"/>
              <a:t>Rada Ministrów</a:t>
            </a:r>
            <a:r>
              <a:rPr lang="pl-PL" sz="1600" dirty="0"/>
              <a:t> w tzw. pierwszej rezerwowej procedurze powołania RM</a:t>
            </a:r>
            <a:r>
              <a:rPr lang="pl-PL" sz="1600" b="1" dirty="0"/>
              <a:t> </a:t>
            </a:r>
            <a:endParaRPr lang="pl-PL" sz="1600" dirty="0"/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Prezes Narodowego Banku Polskiego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2 wiceprzewodniczących i 16 członków Trybunału Stanu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15 sędziów Trybunału Konstytucyjnego </a:t>
            </a:r>
            <a:r>
              <a:rPr lang="pl-PL" sz="1600" dirty="0"/>
              <a:t>(wybór indywidualny)</a:t>
            </a:r>
            <a:endParaRPr lang="pl-PL" sz="1600" b="1" dirty="0"/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3 członków Rady Polityki Pieniężnej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2 członków Krajowej Rady Radiofonii i Telewizji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4 posłów będących członkami Krajowej Rady Sądownictwa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3 członków Rady Mediów Narodowych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8 członków Komisji ds. reprywatyzacji nieruchomości warszawskich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7 członków Państwowej Komisji Wyborczej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5 członków Kolegium Instytutu Pamięci Narodowej- Komisji Ścigania Zbrodni przeciwko Narodowi Polskiemu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15 sędziów członków Krajowej Rady Sądownictwa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3 członków i przewodniczącego Państwowej Komisji ds. wyjaśniania przypadków czynności skierowanych przeciwko wolności seksualnej i obyczajności wobec małoletniego poniżej lat 15</a:t>
            </a:r>
          </a:p>
        </p:txBody>
      </p:sp>
    </p:spTree>
    <p:extLst>
      <p:ext uri="{BB962C8B-B14F-4D97-AF65-F5344CB8AC3E}">
        <p14:creationId xmlns:p14="http://schemas.microsoft.com/office/powerpoint/2010/main" val="62202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Sprawowana samodzielnie przez Senat</a:t>
            </a:r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3 członków Rady Polityki Pieniężnej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1 członek Krajowej Rady Radiofonii i Telewizji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2 senatorów będących członkami Krajowej Rady Sądownictwa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2 członków Kolegium Instytutu Pamięci Narodowej- Komisji Ścigania Zbrodni przeciwko Narodowi Polskiemu</a:t>
            </a:r>
          </a:p>
          <a:p>
            <a:pPr>
              <a:buFont typeface="Wingdings" pitchFamily="2" charset="2"/>
              <a:buChar char="§"/>
            </a:pPr>
            <a:r>
              <a:rPr lang="pl-PL" sz="1600" b="1" dirty="0"/>
              <a:t>36 ławników Sądu Najwyższego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b="1" dirty="0"/>
              <a:t>1 członek Państwowej Komisji ds. wyjaśniania przypadków czynności skierowanych przeciwko wolności seksualnej i obyczajności wobec małoletniego poniżej lat 15</a:t>
            </a:r>
          </a:p>
          <a:p>
            <a:pPr>
              <a:buFont typeface="Wingdings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851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927" y="1673629"/>
            <a:ext cx="11283142" cy="445253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Środki kontrolne, którymi dysponuje Sejm</a:t>
            </a:r>
          </a:p>
          <a:p>
            <a:pPr marL="114300" indent="0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wotum zaufania – </a:t>
            </a:r>
            <a:r>
              <a:rPr lang="pl-PL" sz="1600" dirty="0"/>
              <a:t>w związku z procedurą powołania Rady Ministrów i poza procedurą powołania Rady Ministrów, na wniosek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wotum nieufności – </a:t>
            </a:r>
            <a:r>
              <a:rPr lang="pl-PL" sz="1600" dirty="0"/>
              <a:t>dla całej Rady Ministrów i dla ministra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absolutorium – </a:t>
            </a:r>
            <a:r>
              <a:rPr lang="pl-PL" sz="1600" dirty="0"/>
              <a:t>zaaprobowanie wykonania ustawy budżetowej przez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rezolucje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deklaracje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apele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oświadczenia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komisja śledcza – </a:t>
            </a:r>
            <a:r>
              <a:rPr lang="pl-PL" sz="1600" dirty="0"/>
              <a:t>powoływana dla zbadania określonej sprawy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4900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kontrolne, którymi dysponują komisje sejmowe</a:t>
            </a:r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dezyderaty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opinie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możliwość żądania przedstawienia przez przedstawicieli administracji rządowej informacji, dokumentów, wyjaśnień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Środek kontrolny przysługujący klubom poselskim lub grupie co najmniej 15 posłów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wniosek o informację bieżącą</a:t>
            </a:r>
          </a:p>
        </p:txBody>
      </p:sp>
    </p:spTree>
    <p:extLst>
      <p:ext uri="{BB962C8B-B14F-4D97-AF65-F5344CB8AC3E}">
        <p14:creationId xmlns:p14="http://schemas.microsoft.com/office/powerpoint/2010/main" val="35801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Środki kontrolne przysługujące każdemu posłowi</a:t>
            </a:r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interpelacje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zapytania poselskie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pytania w sprawach bieżących</a:t>
            </a:r>
          </a:p>
        </p:txBody>
      </p:sp>
    </p:spTree>
    <p:extLst>
      <p:ext uri="{BB962C8B-B14F-4D97-AF65-F5344CB8AC3E}">
        <p14:creationId xmlns:p14="http://schemas.microsoft.com/office/powerpoint/2010/main" val="125053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europejska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5977" y="1752600"/>
            <a:ext cx="11078095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Sejm </a:t>
            </a:r>
            <a:r>
              <a:rPr lang="pl-PL" sz="1600" dirty="0"/>
              <a:t>– duże znaczenie Komisji do Spraw Unii Europejskiej, do której kierowane są w celu zaopiniowania m.in.: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informacje Rady Ministrów o udziale Rzeczypospolitej Polskiej w pracach Unii Europejskiej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dokumenty Unii Europejskiej podlegające konsultacjom z państwami członkowskimi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plany pracy Rady Europejskiej, roczne plany legislacyjne Komisji Europejskiej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Rady Ministrów o przebiegu procedur stanowienia prawa Unii Europejskiej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propozycje kandydatur na stanowiska np. członka Komisji Europejskiej, członka Trybunału Obrachunkowego, sędziego Trybunału Sprawiedliwości Unii Europejskiej, rzecznika generalnego TSUE, członka komitetu Ekonomiczno-Społecznego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propozycje zmian Traktatu o Unii Europejskiej i Traktatu o funkcjonowaniu Unii Europejskiej</a:t>
            </a:r>
          </a:p>
          <a:p>
            <a:pPr marL="114300" indent="0" algn="just">
              <a:buNone/>
            </a:pPr>
            <a:r>
              <a:rPr lang="pl-PL" sz="1600" b="1" dirty="0"/>
              <a:t>Sejm</a:t>
            </a:r>
            <a:r>
              <a:rPr lang="pl-PL" sz="1600" dirty="0"/>
              <a:t> może podjąć uchwałę o wystąpieniu do TSUE w sprawie naruszenia przez akt unijny zasady pomocniczości, uchwałę w sprawie wyrażenia sprzeciwu wobec inicjatywy Rady Europejskiej w sprawie decyzji upoważniającej Radę do zmiany sposobu głosowania, uchwałę w sprawie wyrażenia sprzeciwu wobec wniosku Komisji Europejskiej w sprawie środków dotyczących prawa rodzinnego mających skutki transgraniczne, uchwałę w sprawie uznania projektu aktu ustawodawczego UE za niezgodny z zasadą pomocniczości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Senat </a:t>
            </a:r>
            <a:r>
              <a:rPr lang="pl-PL" sz="1600" dirty="0"/>
              <a:t>– analogiczna rola i uprawnienia - Komisja Spraw Zagranicznych i Unii Europejskiej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8382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1522</Words>
  <Application>Microsoft Office PowerPoint</Application>
  <PresentationFormat>Panoramiczny</PresentationFormat>
  <Paragraphs>201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Władza ustawodawcza c.d. funkcja uchwałodawcza</vt:lpstr>
      <vt:lpstr>Władza ustawodawcza c.d. funkcja kreacyjna</vt:lpstr>
      <vt:lpstr>Władza ustawodawcza c.d. funkcja kreacyjna</vt:lpstr>
      <vt:lpstr>Władza ustawodawcza c.d. funkcja kreacyjna</vt:lpstr>
      <vt:lpstr>Władza ustawodawcza c.d. funkcja kontrolna</vt:lpstr>
      <vt:lpstr>Władza ustawodawcza c.d. funkcja kontrolna</vt:lpstr>
      <vt:lpstr>Władza ustawodawcza c.d. funkcja kontrolna</vt:lpstr>
      <vt:lpstr>Władza ustawodawcza c.d. funkcja europejska</vt:lpstr>
      <vt:lpstr>Władza wykonawcza Prezydent RP</vt:lpstr>
      <vt:lpstr>Władza wykonawcza Prezydent RP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2024-04-05T18:42:44Z</dcterms:created>
  <dcterms:modified xsi:type="dcterms:W3CDTF">2024-04-05T18:43:21Z</dcterms:modified>
</cp:coreProperties>
</file>