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7" r:id="rId3"/>
    <p:sldId id="288" r:id="rId4"/>
    <p:sldId id="317" r:id="rId5"/>
    <p:sldId id="318" r:id="rId6"/>
    <p:sldId id="286" r:id="rId7"/>
    <p:sldId id="298" r:id="rId8"/>
    <p:sldId id="299" r:id="rId9"/>
    <p:sldId id="300" r:id="rId10"/>
    <p:sldId id="301" r:id="rId11"/>
    <p:sldId id="302" r:id="rId12"/>
    <p:sldId id="316" r:id="rId13"/>
    <p:sldId id="303" r:id="rId14"/>
    <p:sldId id="304" r:id="rId15"/>
    <p:sldId id="310" r:id="rId16"/>
    <p:sldId id="320" r:id="rId17"/>
    <p:sldId id="319" r:id="rId18"/>
    <p:sldId id="321" r:id="rId19"/>
    <p:sldId id="322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8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67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7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1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71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1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7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23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8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8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4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/>
              <a:t>Ćwiczenia 4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4870E4-8600-405F-931D-2DC6BF08A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sposoby upadku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14853E-A7A6-475D-BDA8-7A4079D6D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zjednoczenie państw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inkorporacja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rozpad państwa i utworzenie nowych państw</a:t>
            </a:r>
          </a:p>
        </p:txBody>
      </p:sp>
    </p:spTree>
    <p:extLst>
      <p:ext uri="{BB962C8B-B14F-4D97-AF65-F5344CB8AC3E}">
        <p14:creationId xmlns:p14="http://schemas.microsoft.com/office/powerpoint/2010/main" val="19707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BBBB8B-CC3F-4C22-94E9-271834F53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CC2DA7-7A88-4C4D-A92E-375D47BEA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tożsamość (identyczność) państwa </a:t>
            </a:r>
          </a:p>
          <a:p>
            <a:pPr marL="114300" indent="0" algn="just">
              <a:buNone/>
            </a:pPr>
            <a:r>
              <a:rPr lang="pl-PL" sz="1600" dirty="0"/>
              <a:t>pomimo zmian terytorialnych, społecznych, ustrojowych lub ludnościowych państwo pozostaje nadal tym samym podmiotem prawa międzynarodowego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ciągłość państwa</a:t>
            </a:r>
          </a:p>
          <a:p>
            <a:pPr marL="114300" indent="0" algn="just">
              <a:buNone/>
            </a:pPr>
            <a:r>
              <a:rPr lang="pl-PL" sz="1600" dirty="0"/>
              <a:t>mimo zmian terytorialnych, społecznych, ustrojowych lub ludnościowych państwo kontynuuje swą podmiotowość prawnomiędzynarodową, a więc kontynuuje swoje prawa i obowiązki w sferze prawa międzynarodowego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*ciągłość dotyczy jednego i tego samego podmiotu</a:t>
            </a:r>
          </a:p>
          <a:p>
            <a:pPr marL="114300" indent="0" algn="just">
              <a:buNone/>
            </a:pPr>
            <a:r>
              <a:rPr lang="pl-PL" sz="1600" dirty="0"/>
              <a:t>**sukcesja dotyczy dwóch lub więcej podmiotów prawa międzynarodowego, wśród których wyróżnia się państwo-sukcesora i państwo-poprzednika</a:t>
            </a:r>
          </a:p>
        </p:txBody>
      </p:sp>
    </p:spTree>
    <p:extLst>
      <p:ext uri="{BB962C8B-B14F-4D97-AF65-F5344CB8AC3E}">
        <p14:creationId xmlns:p14="http://schemas.microsoft.com/office/powerpoint/2010/main" val="222596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BD364C-E141-483C-A8DD-CC65FD5AA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3A052D-B237-433B-A560-2D49548DD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Pojawia się, gdy część lub całe terytorium jednego państwa przechodzi pod władzę suwerenną innego państwa.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całkowita </a:t>
            </a:r>
          </a:p>
          <a:p>
            <a:pPr marL="114300" indent="0" algn="just">
              <a:buNone/>
            </a:pPr>
            <a:r>
              <a:rPr lang="pl-PL" sz="1600" dirty="0"/>
              <a:t>gdy państwo-poprzednik upada jako podmiot prawa międzynarodowego, a zwierzchnictwo nad terytorium obejmuje państwo-sukcesor</a:t>
            </a:r>
          </a:p>
          <a:p>
            <a:pPr marL="114300" indent="0" algn="just">
              <a:buNone/>
            </a:pPr>
            <a:r>
              <a:rPr lang="pl-PL" sz="1600" dirty="0"/>
              <a:t>inkorporacja, zjednoczenie państw, rozpad państwa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częściowa</a:t>
            </a:r>
          </a:p>
          <a:p>
            <a:pPr marL="114300" indent="0" algn="just">
              <a:buNone/>
            </a:pPr>
            <a:r>
              <a:rPr lang="pl-PL" sz="1600" dirty="0"/>
              <a:t>gdy państwo-poprzednik nie upada (nie traci podmiotowości prawnomiędzynarodowej), a część terytorium obejmuje państwo-sukcesor</a:t>
            </a:r>
          </a:p>
          <a:p>
            <a:pPr marL="114300" indent="0" algn="just">
              <a:buNone/>
            </a:pPr>
            <a:r>
              <a:rPr lang="pl-PL" sz="1600" dirty="0"/>
              <a:t>secesja, cesja (odstąpienie) części terytorium w drodze umowy międzynarodowej, utworzenie państwa na terytorium zależnym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Umowy ustalające granice oraz tzw. umowy zlokalizowane </a:t>
            </a:r>
            <a:r>
              <a:rPr lang="pl-PL" sz="1600" dirty="0"/>
              <a:t>(związane z określonym terytorium, niezależnie od sprawowanej na nim władzy) 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nie ma wpływu na obowiązywanie tych umów</a:t>
            </a:r>
          </a:p>
        </p:txBody>
      </p:sp>
    </p:spTree>
    <p:extLst>
      <p:ext uri="{BB962C8B-B14F-4D97-AF65-F5344CB8AC3E}">
        <p14:creationId xmlns:p14="http://schemas.microsoft.com/office/powerpoint/2010/main" val="278775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3E61BA-0AB6-4468-A59C-9CF16C69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34549-C8CD-4931-B44C-0631A5E2B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242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Konwencja NZ o sukcesji państw w odniesieniu do traktatów, sporządzona w Wiedniu dnia 23 sierpnia 1978 r., weszła w życie 6 listopada 1996 r.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Konwencja NZ o sukcesji państw w odniesieniu do mienia państwowego, archiwów oraz długów państwowych, sporządzona w Wiedniu dnia 7 kwietnia 1983 r., nie weszła w życie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87630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244AF5-1128-40FE-B2CA-F03F61D29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3D835E-E905-49D0-8219-E65F650C0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dirty="0"/>
              <a:t>Główne teorie dotyczące sukcesji: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</a:t>
            </a:r>
            <a:r>
              <a:rPr lang="pl-PL" sz="1600" b="1" i="1" dirty="0"/>
              <a:t>tabula rasa</a:t>
            </a:r>
          </a:p>
          <a:p>
            <a:pPr marL="114300" indent="0" algn="just">
              <a:buNone/>
            </a:pPr>
            <a:r>
              <a:rPr lang="pl-PL" sz="1600" dirty="0"/>
              <a:t>nowe państwo nie jest związane żadnymi wcześniejszymi umowami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prawa wyboru</a:t>
            </a:r>
          </a:p>
          <a:p>
            <a:pPr marL="114300" indent="0" algn="just">
              <a:buNone/>
            </a:pPr>
            <a:r>
              <a:rPr lang="pl-PL" sz="1600" dirty="0"/>
              <a:t>nowe państwo ma prawo dokonać wyboru i notyfikować, które z umów zawartych przez państwo-poprzednika chce utrzymać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kontynuacji z prawem wypowiedzenia</a:t>
            </a:r>
          </a:p>
          <a:p>
            <a:pPr marL="114300" indent="0" algn="just">
              <a:buNone/>
            </a:pPr>
            <a:r>
              <a:rPr lang="pl-PL" sz="1600" dirty="0"/>
              <a:t>między państwem-sukcesorem a państwem poprzednikiem istnieje tzw. sukcesja generalna, ale nowemu państwu i kontrahentom przysługuje prawo wypowiedzenia umów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prawa do namysłu</a:t>
            </a:r>
          </a:p>
          <a:p>
            <a:pPr marL="114300" indent="0" algn="just">
              <a:buNone/>
            </a:pPr>
            <a:r>
              <a:rPr lang="pl-PL" sz="1600" dirty="0"/>
              <a:t>tymczasowo w nowym państwie utrzymane zostają dotychczasowe umowy dwustronne, które mogą być renegocjowane, natomiast umowy wielostronne obowiązują na zasadzie wzajemności, w stosunku do państw, które nie wyraziły sprzeciwu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7575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15. Konwencji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międzynarodowe zawarte przez państwo-poprzednika przestają obowiązywać od momentu cesji w stosunku do tej części terytorium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zawarte przez państwo-sukcesora (cesjonariusza) obowiązują w stosunku do tej części terytorium od momentu cesji, chyba że zastosowanie umowy do cedowanego terytorium byłoby sprzeczne z jej przedmiotem i celem lub zmieniałoby radykalnie warunki jej działania.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*najbardziej znane przykłady cesji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Alaska (Rosja – cedent, Stany Zjednoczone - cesjonariusz) – traktat z 1867 r. – wartość transakcji 7,2 mln dolarów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Akaba (Arabia Saudyjska – cedent, Jordania - cesjonariusz) – traktat z 1965 r. – Jordania uzyskała 12 km linii brzegowej, Arabia Saudyjska 6 tys. km</a:t>
            </a:r>
            <a:r>
              <a:rPr lang="pl-PL" sz="1600" baseline="30000" dirty="0"/>
              <a:t>2 </a:t>
            </a:r>
            <a:r>
              <a:rPr lang="pl-PL" sz="1600" dirty="0"/>
              <a:t>pustyni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1679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16.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nowo niepodległe nie jest zobowiązane utrzymywać w mocy lub stać się stroną jakiegokolwiek traktatu tylko z tego powodu, że w chwili sukcesji państw traktat obowiązywał w odniesieniu do terytorium, którego sukcesja dotyczy (zasada tabula rasa)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17.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takie może w drodze notyfikowania sukcesji określić swój status w stosunku do umów </a:t>
            </a:r>
            <a:r>
              <a:rPr lang="pl-PL" sz="1600"/>
              <a:t>wielostronnych – </a:t>
            </a:r>
            <a:r>
              <a:rPr lang="pl-PL" sz="1600" dirty="0"/>
              <a:t>może określić gotowość (</a:t>
            </a:r>
            <a:r>
              <a:rPr lang="pl-PL" sz="1600" dirty="0" err="1"/>
              <a:t>opting</a:t>
            </a:r>
            <a:r>
              <a:rPr lang="pl-PL" sz="1600" dirty="0"/>
              <a:t> in) lub brak gotowości (</a:t>
            </a:r>
            <a:r>
              <a:rPr lang="pl-PL" sz="1600" dirty="0" err="1"/>
              <a:t>opting</a:t>
            </a:r>
            <a:r>
              <a:rPr lang="pl-PL" sz="1600" dirty="0"/>
              <a:t> out) uczestnictwa w umowie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traktatu wielostronnego, który obowiązywał państwo poprzednika, przez nowo niepodległe państwo nie jest możliwe, jeżeli stosowanie traktatu w stosunku do nowo niepodległego państwa byłoby sprzeczne z celem lub przedmiotem traktatu lub radykalnie zmieniałoby warunki działania traktatu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przystąpienie do traktatu wielostronnego wymaga zgody pozostałych stron, nowo niepodległe państwo może stać się stroną takiego traktatu wyłącznie po uzyskaniu takiej zgody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07220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21.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nowo niepodległe państwo może wybrać, w jakim zakresie chce się związać traktatami wielostronnymi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24.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umowa dwustronna, która w momencie sukcesji pozostawała w mocy w odniesieniu do przekazywanego terytorium, uważana jest za obowiązującą między nowo niepodległym państwem a innym państwem, gdy: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oba państwa wyraźnie tak uzgodnią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lub zgoda obu państw wynika z ich postępowania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26.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wypowiedzenie, zawieszenie stosowania czy zmiana umowy dwustronnej przez państwo poprzednika nie wpływa na obowiązywanie umowy między państwem sukcesorem a drugą stroną umowy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10080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zjednoczenie i inkorporacja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31.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obowiązujące w odniesieniu do któregokolwiek z państw łączących się obowiązują nadal w odniesieniu do państwa sukcesora, chyba że: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sukcesor i inne państwo/państwa strony inaczej postanowią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z umowy wynika lub w inny sposób ustalono, że stosowanie umowy do państwa sukcesora byłoby niezgodne z celem i przedmiotem umowy lub prowadziłoby do zasadniczej zmiany okoliczności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obowiązujące w odniesieniu do któregokolwiek z państw łączących się obowiązują nadal w odniesieniu do tych części terytorium, wobec których były skuteczne przed połączeniem (zasada kontynuacji terytorialnej), chyba że: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wielostronnej państwo sukcesor dokonało notyfikacji, że umowa będzie miała zastosowanie do całego państwa (rozszerzenie obowiązywania)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wielostronnej państwo sukcesor i inne państwa postanowiły inaczej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dwustronnej państwo sukcesor i inne państwo postanowiły inaczej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140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lub secesja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34.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każda umowa obowiązująca na terytorium państwa poprzednika obowiązuje również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każda umowa obowiązująca w odniesieniu do części terytorium państwa poprzednika obowiązuje nadal na tym terytorium w odniesieniu do państwa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rozwiązania te nie znajdują zastosowania, jeżeli: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strony umowy uzgodniły inaczej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umowy wynika lub w inny sposób ustalono, że stosowanie umowy do państwa sukcesora byłoby niezgodne z celem i przedmiotem umowy lub prowadziłoby do zasadniczej zmiany okoliczności</a:t>
            </a:r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2236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7D192E-0A08-4E78-9C33-AA80573A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D1D3ED-912A-480B-8703-55D3F2AFB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4513"/>
            <a:ext cx="10972800" cy="499757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Wygaśnięcie traktatów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upływ czasu, na jaki zawarta została umowa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spełnienie się warunku rozwiązującego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wypowiedzenie umowy dwustronnej przez drugą stronę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ffectLst/>
                <a:ea typeface="Calibri" panose="020F0502020204030204" pitchFamily="34" charset="0"/>
              </a:rPr>
              <a:t>zawarcie i wejście w życie umowy dotyczącej tego samego przedmiotu, która jest nie do pogodzenia z umową wcześniejszą </a:t>
            </a:r>
            <a:r>
              <a:rPr lang="pl-PL" sz="1600" dirty="0">
                <a:effectLst/>
                <a:ea typeface="Calibri" panose="020F0502020204030204" pitchFamily="34" charset="0"/>
              </a:rPr>
              <a:t>(art. 59 Konwencji wiedeńskiej)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brak sukcesji w stosunku do umowy </a:t>
            </a:r>
            <a:r>
              <a:rPr lang="pl-PL" sz="1600" dirty="0">
                <a:ea typeface="Calibri" panose="020F0502020204030204" pitchFamily="34" charset="0"/>
              </a:rPr>
              <a:t>(w sytuacji powstania nowego państwa na skutek rozpadu, secesji, zjednoczenia lub w sytuacji inkorporacji)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ffectLst/>
                <a:ea typeface="Calibri" panose="020F0502020204030204" pitchFamily="34" charset="0"/>
              </a:rPr>
              <a:t>całkowity brak możliwości dalszego wykonywania umowy </a:t>
            </a:r>
            <a:r>
              <a:rPr lang="pl-PL" sz="1600" dirty="0">
                <a:effectLst/>
                <a:ea typeface="Calibri" panose="020F0502020204030204" pitchFamily="34" charset="0"/>
              </a:rPr>
              <a:t>(art. 61 Konwencji wiedeńskiej – zniknięcie lub zniszczenie przedmiotu niezbędnego do wykonania traktatu)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całkowite wykonanie umowy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zgoda wszystkich stron umowy</a:t>
            </a:r>
          </a:p>
          <a:p>
            <a:pPr marL="114300" indent="0" algn="just">
              <a:buNone/>
            </a:pPr>
            <a:r>
              <a:rPr lang="pl-PL" sz="1600" dirty="0">
                <a:ea typeface="Calibri" panose="020F0502020204030204" pitchFamily="34" charset="0"/>
              </a:rPr>
              <a:t>*</a:t>
            </a:r>
            <a:r>
              <a:rPr lang="pl-PL" sz="1600" dirty="0" err="1">
                <a:ea typeface="Calibri" panose="020F0502020204030204" pitchFamily="34" charset="0"/>
              </a:rPr>
              <a:t>desuetudo</a:t>
            </a:r>
            <a:r>
              <a:rPr lang="pl-PL" sz="1600" dirty="0">
                <a:ea typeface="Calibri" panose="020F0502020204030204" pitchFamily="34" charset="0"/>
              </a:rPr>
              <a:t> – milcząca zgoda wszystkich stron na utratę mocy obowiązującej umowy</a:t>
            </a:r>
          </a:p>
          <a:p>
            <a:pPr marL="114300" indent="0" algn="just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15822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D53141-9922-4800-9C8C-55034EEA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29B96F-6D5B-433F-B720-0D7258FC4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59069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wygaśnięcie umowy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naruszenie przez stronę postanowienia umowy dwustronnej istotnego ze względu na osiągnięcie przedmiotu i celu tej umowy </a:t>
            </a:r>
            <a:r>
              <a:rPr lang="pl-PL" sz="1600" dirty="0">
                <a:ea typeface="Calibri" panose="020F0502020204030204" pitchFamily="34" charset="0"/>
              </a:rPr>
              <a:t>– na naruszenie jako podstawę wygaśnięcia umowy nie może powoływać się strona, która go dokonała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zasadnicza zmiana okoliczności w stosunku to tych, które stały u podstaw zawarcia umowy (reguła </a:t>
            </a:r>
            <a:r>
              <a:rPr lang="pl-PL" sz="1600" b="1" i="1" dirty="0"/>
              <a:t>rebus sic </a:t>
            </a:r>
            <a:r>
              <a:rPr lang="pl-PL" sz="1600" b="1" i="1" dirty="0" err="1"/>
              <a:t>stantibus</a:t>
            </a:r>
            <a:r>
              <a:rPr lang="pl-PL" sz="1600" b="1" dirty="0"/>
              <a:t>)</a:t>
            </a:r>
            <a:r>
              <a:rPr lang="pl-PL" sz="1600" dirty="0"/>
              <a:t> - </a:t>
            </a:r>
            <a:r>
              <a:rPr lang="pl-PL" sz="1600" dirty="0">
                <a:effectLst/>
                <a:ea typeface="Calibri" panose="020F0502020204030204" pitchFamily="34" charset="0"/>
              </a:rPr>
              <a:t>art. 62 Konwencji wiedeńskiej (zasadnicza zmiana okoliczności uniemożliwiająca wykonanie traktatu)</a:t>
            </a:r>
            <a:endParaRPr lang="pl-PL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zmiana ta nie była i nie mogła być przewidziana przez strony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dotyczy okoliczności, których istnienie było podstawą zawarcia umowy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 jej wyniku przekształceniu uległ zakres obowiązków pozostałych do wykonania na mocy umowy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nie dotyczy traktatu ustanawiającego granicę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nie jest wynikiem naruszenia przez stronę, która się na nią powołuje, postanowień traktatu lub jakiegokolwiek innego obowiązku międzynarodowego w stosunku do którejkolwiek ze stron traktatu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powstanie nowej normy </a:t>
            </a:r>
            <a:r>
              <a:rPr lang="pl-PL" sz="1600" b="1" i="1" dirty="0" err="1"/>
              <a:t>ius</a:t>
            </a:r>
            <a:r>
              <a:rPr lang="pl-PL" sz="1600" b="1" i="1" dirty="0"/>
              <a:t> </a:t>
            </a:r>
            <a:r>
              <a:rPr lang="pl-PL" sz="1600" b="1" i="1" dirty="0" err="1"/>
              <a:t>cogens</a:t>
            </a:r>
            <a:r>
              <a:rPr lang="pl-PL" sz="1600" b="1" dirty="0"/>
              <a:t> sprzecznej z postanowieniami istniejącej umowy </a:t>
            </a:r>
          </a:p>
        </p:txBody>
      </p:sp>
    </p:spTree>
    <p:extLst>
      <p:ext uri="{BB962C8B-B14F-4D97-AF65-F5344CB8AC3E}">
        <p14:creationId xmlns:p14="http://schemas.microsoft.com/office/powerpoint/2010/main" val="199372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7396BC-5030-463C-973F-1182B3C9A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6596B4-716E-4D98-8004-FA03D6763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wygaśnięcie umowy: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na skutek wypowiedzenia – wymaga zachowania warunków związanych z wypowiedzeniem umowy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inne sytuacje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oświadczenie rządowe o utracie mocy obowiązującej umowy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publikacja oświadczenia </a:t>
            </a:r>
          </a:p>
          <a:p>
            <a:pPr marL="114300" indent="0">
              <a:buNone/>
            </a:pPr>
            <a:r>
              <a:rPr lang="pl-PL" sz="1600" b="1" dirty="0"/>
              <a:t>w takim trybie, w jakim została ogłoszona umowa, której dotyczy</a:t>
            </a:r>
          </a:p>
        </p:txBody>
      </p:sp>
    </p:spTree>
    <p:extLst>
      <p:ext uri="{BB962C8B-B14F-4D97-AF65-F5344CB8AC3E}">
        <p14:creationId xmlns:p14="http://schemas.microsoft.com/office/powerpoint/2010/main" val="79135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13C725-9C85-4865-8247-47F84513C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Przykłady umów zawartych w latach 1919-1939</a:t>
            </a:r>
            <a:br>
              <a:rPr lang="pl-PL" sz="2000" dirty="0"/>
            </a:br>
            <a:r>
              <a:rPr lang="pl-PL" sz="2000" dirty="0"/>
              <a:t>możliwość uznania za nieobowiązujące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3725B8-5B2A-4A3D-88A1-57C1561B3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w przedmiocie emigracji i imigracji, zawarta pomiędzy Rzecząpospolitą Polską a Rzecząpospolitą Francuską dnia 3 września 1919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dotycząca pomocy i opieki społecznej, podpisana pomiędzy Polską a Francją w Warszawie, dnia 14 października 1920 r. (zatwierdzona ustawą z dnia 11 maja 1922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sanitarna pomiędzy Polską a </a:t>
            </a:r>
            <a:r>
              <a:rPr lang="pl-PL" sz="1400" b="1" dirty="0" err="1"/>
              <a:t>Rumunją</a:t>
            </a:r>
            <a:r>
              <a:rPr lang="pl-PL" sz="1400" b="1" dirty="0"/>
              <a:t>, podpisana w Warszawie dnia 20 grudnia 1922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Sanitarna pomiędzy Polską a Rosją, Ukrainą i Białorusią, podpisana w Warszawie dnia 7 lutego 1923 roku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Traktat Handlowy i Nawigacyjny pomiędzy Polską a </a:t>
            </a:r>
            <a:r>
              <a:rPr lang="pl-PL" sz="1400" b="1" dirty="0" err="1"/>
              <a:t>Holandją</a:t>
            </a:r>
            <a:r>
              <a:rPr lang="pl-PL" sz="1400" b="1" dirty="0"/>
              <a:t> podpisany w Warszawie, dnia 30 maja 1924 roku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sanitarna pomiędzy Rzecząpospolitą Polską a Republiką </a:t>
            </a:r>
            <a:r>
              <a:rPr lang="pl-PL" sz="1400" b="1" dirty="0" err="1"/>
              <a:t>Czeskosłowacką</a:t>
            </a:r>
            <a:r>
              <a:rPr lang="pl-PL" sz="1400" b="1" dirty="0"/>
              <a:t>, podpisana w Pradze dnia 5 września 1925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Traktat Handlowy i Nawigacyjny pomiędzy Polską a </a:t>
            </a:r>
            <a:r>
              <a:rPr lang="pl-PL" sz="1400" b="1" dirty="0" err="1"/>
              <a:t>Norwegją</a:t>
            </a:r>
            <a:r>
              <a:rPr lang="pl-PL" sz="1400" b="1" dirty="0"/>
              <a:t>, podpisany w Warszawie dnia 22 grudnia 1926 r. (ratyfikowany zgodnie z ustawą z dnia 24 czerwca 1927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weterynaryjna między Polską a Francją, podpisana w Paryżu dnia 24 kwietnia 1929 r. (ratyfikowana zgodnie z ustawą z dnia 3 lutego 1931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Porozumienie między Rzecząpospolitą Polską a Republiką Łotewską, dotyczące ubezpieczeń społecznych, podpisane w Rydze dnia 20 grudnia 1934 r. (ratyfikowane zgodnie z ustawą z dnia 26 marca 1935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Układ między Polską a Wielką </a:t>
            </a:r>
            <a:r>
              <a:rPr lang="pl-PL" sz="1400" b="1" dirty="0" err="1"/>
              <a:t>Brytanją</a:t>
            </a:r>
            <a:r>
              <a:rPr lang="pl-PL" sz="1400" b="1" dirty="0"/>
              <a:t> dotyczący traktowania komiwojażerów i ich próbek, podpisany w Warszawie dnia 26 października 1933 r. (ratyfikowany zgodnie z ustawą z dnia 15 marca 1934 r.)</a:t>
            </a:r>
          </a:p>
          <a:p>
            <a:pPr marL="114300" indent="0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90119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BC1F3-BD4B-44B6-A5EE-CC657FEA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C100EA-D981-4F0B-BF25-517664AA6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zmiana zakresu obowiązywania umowy </a:t>
            </a:r>
            <a:r>
              <a:rPr lang="pl-PL" sz="1600" dirty="0">
                <a:effectLst/>
                <a:ea typeface="Calibri" panose="020F0502020204030204" pitchFamily="34" charset="0"/>
              </a:rPr>
              <a:t>(przedłużenie obowiązywania, zmiana nie polegająca na zawarciu nowej umowy, zawieszeniu lub przywróceniu stosowania umowy) </a:t>
            </a:r>
            <a:endParaRPr lang="pl-PL" sz="1600" dirty="0"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a typeface="Calibri" panose="020F0502020204030204" pitchFamily="34" charset="0"/>
              </a:rPr>
              <a:t>w przypadku ratyfikowanej umowy międzynarodowej </a:t>
            </a:r>
          </a:p>
          <a:p>
            <a:pPr marL="114300" indent="0">
              <a:buNone/>
            </a:pPr>
            <a:r>
              <a:rPr lang="pl-PL" sz="1600" dirty="0">
                <a:ea typeface="Calibri" panose="020F0502020204030204" pitchFamily="34" charset="0"/>
              </a:rPr>
              <a:t>decyzję </a:t>
            </a:r>
            <a:r>
              <a:rPr lang="pl-PL" sz="1600" dirty="0">
                <a:effectLst/>
                <a:ea typeface="Calibri" panose="020F0502020204030204" pitchFamily="34" charset="0"/>
              </a:rPr>
              <a:t>podejmuje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Prezydent </a:t>
            </a:r>
            <a:r>
              <a:rPr lang="pl-PL" sz="1600" dirty="0">
                <a:effectLst/>
                <a:ea typeface="Calibri" panose="020F0502020204030204" pitchFamily="34" charset="0"/>
              </a:rPr>
              <a:t>na wniosek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RM</a:t>
            </a: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jeżeli zgoda na ratyfikację wyrażona była w ustawie, to zgoda na zmianę zakresu obowiązywania takiej umowy również winna być wyrażona w ustawie</a:t>
            </a: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a typeface="Calibri" panose="020F0502020204030204" pitchFamily="34" charset="0"/>
              </a:rPr>
              <a:t>w przypadku innych umów międzynarodowych </a:t>
            </a:r>
          </a:p>
          <a:p>
            <a:pPr marL="114300" indent="0">
              <a:buNone/>
            </a:pPr>
            <a:r>
              <a:rPr lang="pl-PL" sz="1600" dirty="0">
                <a:ea typeface="Calibri" panose="020F0502020204030204" pitchFamily="34" charset="0"/>
              </a:rPr>
              <a:t>decyzję </a:t>
            </a:r>
            <a:r>
              <a:rPr lang="pl-PL" sz="1600" dirty="0">
                <a:effectLst/>
                <a:ea typeface="Calibri" panose="020F0502020204030204" pitchFamily="34" charset="0"/>
              </a:rPr>
              <a:t>podejmuje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RM</a:t>
            </a:r>
          </a:p>
        </p:txBody>
      </p:sp>
    </p:spTree>
    <p:extLst>
      <p:ext uri="{BB962C8B-B14F-4D97-AF65-F5344CB8AC3E}">
        <p14:creationId xmlns:p14="http://schemas.microsoft.com/office/powerpoint/2010/main" val="83528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2963DF-2D6B-4E10-978F-AF211479B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powstanie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593B1F-0149-4103-9946-8FD256016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Powstanie państwa </a:t>
            </a:r>
          </a:p>
          <a:p>
            <a:pPr marL="114300" indent="0" algn="just">
              <a:buNone/>
            </a:pPr>
            <a:r>
              <a:rPr lang="pl-PL" sz="1600" dirty="0"/>
              <a:t>państwo powstaje z chwilą efektywnego utworzenia niezależnej, trwałej i stabilnej władzy na danym terytorium zamieszkałym przez określoną ludność w sposób zgodny z podstawowymi zasadami prawa międzynarodowego.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*suwerenność: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pierwotny charakter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trwałość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samowładność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całowładność</a:t>
            </a: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nieograniczoność </a:t>
            </a:r>
          </a:p>
          <a:p>
            <a:pPr marL="114300" indent="0" algn="just">
              <a:buNone/>
            </a:pPr>
            <a:r>
              <a:rPr lang="pl-PL" sz="1600" b="1" dirty="0"/>
              <a:t>Suwerenność to władza pierwotna, trwała, niezależna w stosunkach wewnętrznych i zewnętrznych oraz prawnie nieograniczona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**elementy składające się na państwo: terytorium, ludność zamieszkująca to terytorium, władza (suwerenna)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76864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87497E-4490-40A0-97D2-E7087E8D5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powstanie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25A884-FEEA-4913-A96F-5F0CE3C2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zjednoczenie</a:t>
            </a:r>
          </a:p>
          <a:p>
            <a:pPr marL="114300" indent="0">
              <a:buNone/>
            </a:pPr>
            <a:r>
              <a:rPr lang="pl-PL" sz="1600" dirty="0"/>
              <a:t>połączenie kilku państw i utworzenie nowego państwa</a:t>
            </a:r>
          </a:p>
          <a:p>
            <a:pPr marL="114300" indent="0">
              <a:buNone/>
            </a:pPr>
            <a:r>
              <a:rPr lang="pl-PL" sz="1600" dirty="0"/>
              <a:t>np. zjednoczenie Jemenu, Tanzania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inkorporacja</a:t>
            </a:r>
          </a:p>
          <a:p>
            <a:pPr marL="114300" indent="0">
              <a:buNone/>
            </a:pPr>
            <a:r>
              <a:rPr lang="pl-PL" sz="1600" dirty="0"/>
              <a:t>włączenie jednego państwa (całego jego terytorium) do innego państwa</a:t>
            </a:r>
          </a:p>
          <a:p>
            <a:pPr marL="114300" indent="0">
              <a:buNone/>
            </a:pPr>
            <a:r>
              <a:rPr lang="pl-PL" sz="1600" dirty="0"/>
              <a:t>np. Republika Federalna Niemiec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rozpad</a:t>
            </a:r>
          </a:p>
          <a:p>
            <a:pPr marL="114300" indent="0">
              <a:buNone/>
            </a:pPr>
            <a:r>
              <a:rPr lang="pl-PL" sz="1600" dirty="0"/>
              <a:t>rozpadnięcie się państwa na kilka nowych państw</a:t>
            </a:r>
          </a:p>
          <a:p>
            <a:pPr marL="114300" indent="0">
              <a:buNone/>
            </a:pPr>
            <a:r>
              <a:rPr lang="pl-PL" sz="1600" dirty="0"/>
              <a:t>np. Czechosłowacja, Jugosławia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secesja</a:t>
            </a:r>
          </a:p>
          <a:p>
            <a:pPr marL="114300" indent="0">
              <a:buNone/>
            </a:pPr>
            <a:r>
              <a:rPr lang="pl-PL" sz="1600" dirty="0"/>
              <a:t>oderwanie się części terytorium państwa i utworzenie nowego niezależnego państwa, przy czym państwo, od którego nastąpiło oderwanie terytorium, nadal istnieje</a:t>
            </a:r>
          </a:p>
          <a:p>
            <a:pPr marL="114300" indent="0">
              <a:buNone/>
            </a:pPr>
            <a:r>
              <a:rPr lang="pl-PL" sz="1600" dirty="0"/>
              <a:t>np. Litwa, Łotwa, Estonia, Gruzja, Ukraina</a:t>
            </a:r>
          </a:p>
        </p:txBody>
      </p:sp>
    </p:spTree>
    <p:extLst>
      <p:ext uri="{BB962C8B-B14F-4D97-AF65-F5344CB8AC3E}">
        <p14:creationId xmlns:p14="http://schemas.microsoft.com/office/powerpoint/2010/main" val="121741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11439B-F1B1-410A-BE99-E8581FA8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powstanie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982702-E874-4B25-89B2-99D4223FA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utworzenie państwa na terytorium zależnym</a:t>
            </a:r>
          </a:p>
          <a:p>
            <a:pPr marL="114300" indent="0" algn="just">
              <a:buNone/>
            </a:pPr>
            <a:r>
              <a:rPr lang="pl-PL" sz="1600" dirty="0"/>
              <a:t>terytoria powiernicze – terytoria niesamodzielne podlegające zarządowi państwa na podstawie Karty Narodów Zjednoczonych oraz umów powierniczych</a:t>
            </a:r>
          </a:p>
          <a:p>
            <a:pPr marL="114300" indent="0" algn="just">
              <a:buNone/>
            </a:pPr>
            <a:r>
              <a:rPr lang="pl-PL" sz="1600" dirty="0"/>
              <a:t>powiernictwo – stosunek między państwem zarządzającym terytorium a pozostałymi państwami członkowskimi ONZ, w którym zobowiązywało się ono np. do utwierdzania międzynarodowego pokoju, popierania rozwoju politycznego, gospodarczego, społecznego, stopniowego rozwoju w kierunku samorządu i niezależności terytorium powierniczego, poszanowania praw człowieka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np. niektóre państwa afrykańskie Tanganika, Ruanda-</a:t>
            </a:r>
            <a:r>
              <a:rPr lang="pl-PL" sz="1600" dirty="0" err="1"/>
              <a:t>Urundi</a:t>
            </a:r>
            <a:r>
              <a:rPr lang="pl-PL" sz="1600" dirty="0"/>
              <a:t>, a także Zachodnie Samoa, Nowa Gwinea </a:t>
            </a:r>
          </a:p>
          <a:p>
            <a:pPr marL="114300" indent="0">
              <a:buNone/>
            </a:pPr>
            <a:r>
              <a:rPr lang="pl-PL" sz="1600" dirty="0"/>
              <a:t>*utworzenie nowego państwa na terytorium niepodlegającym suwerenności żadnego państwa – niektórzy autorzy podnoszą, że terytoria powiernicze nie podlegały faktycznie zwierzchnictwu żadnego państwa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1342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1907</Words>
  <Application>Microsoft Office PowerPoint</Application>
  <PresentationFormat>Panoramiczny</PresentationFormat>
  <Paragraphs>209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Book Antiqua</vt:lpstr>
      <vt:lpstr>Calibri</vt:lpstr>
      <vt:lpstr>Century Gothic</vt:lpstr>
      <vt:lpstr>Wingdings</vt:lpstr>
      <vt:lpstr>Apteka</vt:lpstr>
      <vt:lpstr>Prawo międzynarodowe publiczne</vt:lpstr>
      <vt:lpstr>Umowy międzynarodowe</vt:lpstr>
      <vt:lpstr>Umowy międzynarodowe</vt:lpstr>
      <vt:lpstr>Umowy międzynarodowe</vt:lpstr>
      <vt:lpstr>Przykłady umów zawartych w latach 1919-1939 możliwość uznania za nieobowiązujące</vt:lpstr>
      <vt:lpstr>Umowy międzynarodowe</vt:lpstr>
      <vt:lpstr>Podmioty prawa międzynarodowego powstanie państwa</vt:lpstr>
      <vt:lpstr>Podmioty prawa międzynarodowego powstanie państwa</vt:lpstr>
      <vt:lpstr>Podmioty prawa międzynarodowego powstanie państwa</vt:lpstr>
      <vt:lpstr>Podmioty prawa międzynarodowego sposoby upadku państwa</vt:lpstr>
      <vt:lpstr>Podmioty prawa międzynarodowego</vt:lpstr>
      <vt:lpstr>Sukcesja państw</vt:lpstr>
      <vt:lpstr>Sukcesja państw</vt:lpstr>
      <vt:lpstr>Sukcesja państw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traktatów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Anna Surówka</dc:creator>
  <cp:lastModifiedBy>Anna Surówka</cp:lastModifiedBy>
  <cp:revision>1</cp:revision>
  <dcterms:created xsi:type="dcterms:W3CDTF">2024-03-24T12:26:42Z</dcterms:created>
  <dcterms:modified xsi:type="dcterms:W3CDTF">2024-03-24T12:32:30Z</dcterms:modified>
</cp:coreProperties>
</file>