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828" r:id="rId2"/>
  </p:sldMasterIdLst>
  <p:sldIdLst>
    <p:sldId id="256" r:id="rId3"/>
    <p:sldId id="279" r:id="rId4"/>
    <p:sldId id="274" r:id="rId5"/>
    <p:sldId id="278" r:id="rId6"/>
    <p:sldId id="276" r:id="rId7"/>
    <p:sldId id="273" r:id="rId8"/>
    <p:sldId id="257" r:id="rId9"/>
    <p:sldId id="269" r:id="rId10"/>
    <p:sldId id="270" r:id="rId11"/>
    <p:sldId id="272" r:id="rId12"/>
    <p:sldId id="258" r:id="rId13"/>
    <p:sldId id="259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983B3-E963-DD27-7F1D-B6CE55FB6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CFC246-703B-DDE6-9D68-64A26E659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F20351-CDF1-DB12-685F-0D95797D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D6E29A-C7BC-021B-E779-7CFD5EB8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DC4432-9BE5-5577-8406-A21A18BB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4201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0E2FA-6275-1DA1-3213-4269957B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FD0EAD-F2C2-4421-37F3-41C32C7C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A6B6EF-6BE7-B831-4BF9-8932EBDD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3C4DDE-0F2A-64BD-EA85-394D0A86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74FD4D-5C84-DD64-7480-14D66FE8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6726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F9347D-63C1-90F3-7FD7-57B35330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127C2E-AF77-2372-0A30-C615523F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C85FD1-BB4C-1C1A-9FB6-0F92305E8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2201F0-F6AE-6E8E-652B-7436DB05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24AF51-E2C7-1DE6-A87F-5EF3CA84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8539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14ACE5-F128-086C-31D3-0099955B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D6119F-BC95-E4AC-F437-00794CDAB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80C4AB-5A49-F859-2AFD-E082CDB2A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A26152-48A4-C3F1-31E9-A4B84797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81D68C-B0C9-6366-4F38-8570DD92F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285A18-ADFE-6489-0A49-E6D910DD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3640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678F2-DEDA-ECD9-2467-753C17A2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76EB61-CB8E-7F36-B29A-E3F72F396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B2B8A9-7F67-18EA-72AD-4E4CADB0C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FB1857D-2791-4364-E4AC-9386219F8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3D64A7-BA98-CBF2-7678-83896AA40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7BC742D-7763-514F-D6BA-98758E7C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B462328-923E-3025-2029-A71F032AC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B688C72-F917-4A23-0393-338EE1CD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4890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905508-0ED0-598B-6C37-00A48A37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A67FE89-86A1-9DF9-3B52-AF2D1B79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3B980C-7E4C-318E-0961-A230FA43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F0BFA61-4131-B8B5-F563-1D035500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92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7D6D5B3-04E6-E067-EA0B-758ADDD5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A55E198-6059-5144-9C4C-734C7E0B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27E421F-C9B7-EB6C-AB88-20AC0975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2837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E48CB2-494D-4987-85A4-BC2050788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F9B765-942A-55E7-E537-B11969D3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D42E4F6-D709-293B-EC92-574A77ABE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37540B-5B73-775D-A904-9349C95D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A0D82F-9129-2CDF-AF61-46C98949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BF3323-2B56-3F51-79A1-3365B97F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4860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52AD3-1D4E-A869-3DB6-C13ABA486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4BB3942-A990-DE56-CBDF-864D11598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FF4E066-4480-BCF4-BD9B-ABE956D58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3BCB9D-3E01-BD6C-227F-DD84CBF9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86CEFA-E205-1B44-6CF7-234AE59B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2C367C-A3C1-2841-CB11-758C5095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6390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4E09F-B616-4E67-E2EE-D65C98908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0A5B91D-D2A8-7C0A-6EC9-7554F1C4D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08CA02-BD81-A6C6-52CC-A4F8B85D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28C2A8-631D-69AD-DDC5-70980DD1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726E2E-31C9-B242-ED0C-BCA4F7FBB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2173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2E3E50F-52D4-45AD-80C8-5111F20D3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D77C514-CFFA-D833-9A79-EBD55E3D9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2EF471-CBF3-8A39-AE57-5D7D6688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37625A-4A33-BD14-FC00-271AAD78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3337D1-E1E6-3E40-8AC9-3198AF25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62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5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3" r:id="rId10"/>
    <p:sldLayoutId id="2147483772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7DB2E87-481F-BA57-4309-0B2EDCED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52DA50-B507-84C3-324B-D1E66591F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747425-0D96-407C-901B-B951031A8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5839E-C215-4A6B-A700-406B8AD9F0C4}" type="datetimeFigureOut">
              <a:rPr lang="pl-PL" smtClean="0"/>
              <a:t>01.05.2022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2AD9F2-3C4C-6816-1B09-CB5C4A954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647045-E1A5-F18B-B21C-BFFEB737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5689-A16C-4DA9-8426-87DBB1FFC8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75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1973179"/>
            <a:ext cx="10561550" cy="4067466"/>
          </a:xfrm>
        </p:spPr>
        <p:txBody>
          <a:bodyPr/>
          <a:lstStyle/>
          <a:p>
            <a:r>
              <a:rPr lang="pl-PL" sz="4400" dirty="0"/>
              <a:t>Podstawowe pojęcia prawa mediów cz. 1</a:t>
            </a:r>
          </a:p>
          <a:p>
            <a:r>
              <a:rPr lang="pl-PL" sz="4400" dirty="0"/>
              <a:t>Prawo prasowe - pojęcia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E6A2F-8ABD-4771-A4C1-6855176F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Redaktor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E6D12-DF43-4FF1-9CC9-3A43529F8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Art. 7 ust.2 pkt 6</a:t>
            </a:r>
          </a:p>
          <a:p>
            <a:pPr marL="0" indent="0">
              <a:buNone/>
            </a:pPr>
            <a:r>
              <a:rPr lang="pl-PL" dirty="0"/>
              <a:t>Jest to dziennikarz: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decydujący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współdecydujący </a:t>
            </a:r>
            <a:r>
              <a:rPr lang="pl-PL" b="1" dirty="0"/>
              <a:t>o publikacji materiałów prasowych.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766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FD13A-71DE-4DD5-A2E3-4EC36A52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Redaktor naczelny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93A17-DE20-4C98-958D-87650BAD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Redaktorem naczelnym jest </a:t>
            </a:r>
            <a:r>
              <a:rPr lang="pl-PL" b="1" dirty="0"/>
              <a:t>osoba</a:t>
            </a:r>
            <a:r>
              <a:rPr lang="pl-PL" dirty="0"/>
              <a:t> posiadająca </a:t>
            </a:r>
            <a:r>
              <a:rPr lang="pl-PL" u="sng" dirty="0"/>
              <a:t>uprawnienia do decydowania o całokształcie działalności redakcj</a:t>
            </a:r>
            <a:r>
              <a:rPr lang="pl-PL" dirty="0"/>
              <a:t>i –art. 7 ust.2 pkt 7.</a:t>
            </a:r>
          </a:p>
          <a:p>
            <a:pPr marL="0" indent="0" algn="just">
              <a:buNone/>
            </a:pPr>
            <a:r>
              <a:rPr lang="pl-PL" dirty="0"/>
              <a:t>Z art. 25 prawa prasowego:</a:t>
            </a:r>
          </a:p>
          <a:p>
            <a:pPr marL="0" indent="0" algn="just">
              <a:buNone/>
            </a:pPr>
            <a:r>
              <a:rPr lang="pl-PL" dirty="0"/>
              <a:t>Odpowiedzialność za </a:t>
            </a:r>
            <a:r>
              <a:rPr lang="pl-PL" b="1" dirty="0"/>
              <a:t>treść</a:t>
            </a:r>
            <a:r>
              <a:rPr lang="pl-PL" dirty="0"/>
              <a:t> przygotowywanych przez redakcję </a:t>
            </a:r>
            <a:r>
              <a:rPr lang="pl-PL" b="1" dirty="0"/>
              <a:t>materiałów prasowych </a:t>
            </a:r>
          </a:p>
          <a:p>
            <a:pPr marL="0" indent="0" algn="just">
              <a:buNone/>
            </a:pPr>
            <a:r>
              <a:rPr lang="pl-PL" dirty="0"/>
              <a:t>Odpowiedzialność za </a:t>
            </a:r>
            <a:r>
              <a:rPr lang="pl-PL" b="1" dirty="0"/>
              <a:t>sprawy redakcyjne </a:t>
            </a:r>
          </a:p>
          <a:p>
            <a:pPr marL="0" indent="0" algn="just">
              <a:buNone/>
            </a:pPr>
            <a:r>
              <a:rPr lang="pl-PL" dirty="0"/>
              <a:t>Odpowiedzialność za </a:t>
            </a:r>
            <a:r>
              <a:rPr lang="pl-PL" b="1" dirty="0"/>
              <a:t>sprawy finansowe </a:t>
            </a:r>
            <a:r>
              <a:rPr lang="pl-PL" dirty="0"/>
              <a:t>redakcji w granicach określonych w statucie lub właściwych przepisach,</a:t>
            </a:r>
          </a:p>
          <a:p>
            <a:pPr marL="0" indent="0" algn="just">
              <a:buNone/>
            </a:pPr>
            <a:r>
              <a:rPr lang="pl-PL" dirty="0"/>
              <a:t>Obowiązek dbania o </a:t>
            </a:r>
            <a:r>
              <a:rPr lang="pl-PL" b="1" dirty="0"/>
              <a:t>poprawność języka materiałów prasowych </a:t>
            </a:r>
            <a:r>
              <a:rPr lang="pl-PL" dirty="0"/>
              <a:t>oraz</a:t>
            </a:r>
            <a:r>
              <a:rPr lang="pl-PL" b="1" dirty="0"/>
              <a:t> przeciwdziałania jego wulgaryzacji.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01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A5875-5AB7-4556-AB2D-9E4DED99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Redaktor naczelny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0B149-7970-482E-8203-3ABEA229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Kto może zostać redaktorem naczelnym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osoba posiadająca pełną zdolność do czynność prawnych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osoba posiadająca obywatelstwo polskie</a:t>
            </a:r>
          </a:p>
          <a:p>
            <a:pPr marL="0" indent="0">
              <a:buNone/>
            </a:pPr>
            <a:r>
              <a:rPr lang="pl-PL" sz="1400" dirty="0"/>
              <a:t>Organ rejestracyjny (sąd okręgowy ) </a:t>
            </a:r>
            <a:r>
              <a:rPr lang="pl-PL" sz="1400" b="1" dirty="0"/>
              <a:t>w uzgodnieniu </a:t>
            </a:r>
            <a:r>
              <a:rPr lang="pl-PL" sz="1400" dirty="0"/>
              <a:t>z ministrem właściwym do spraw zagranicznych </a:t>
            </a:r>
            <a:r>
              <a:rPr lang="pl-PL" sz="1400" u="sng" dirty="0"/>
              <a:t>może zwolnić </a:t>
            </a:r>
            <a:r>
              <a:rPr lang="pl-PL" sz="1400" dirty="0"/>
              <a:t>redaktora naczelnego od </a:t>
            </a:r>
            <a:r>
              <a:rPr lang="pl-PL" sz="1400" u="sng" dirty="0"/>
              <a:t>wymogu posiadania obywatelstwa polskiego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osoba posiadająca pełnię praw publicznych</a:t>
            </a:r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24080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4BDB03-182B-4F05-A1D2-51583624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Redaktor </a:t>
            </a:r>
            <a:r>
              <a:rPr lang="pl-PL" dirty="0" err="1"/>
              <a:t>naczelny-cd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562028-7033-451D-986F-43763D0CF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Nie może pełnić funkcji: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osoba skazana za przestępstwa przeciwko podstawowym interesom politycznym i gospodarczym Polski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osoba skazana za przestępstwo popełnione w wyniku motywacji zasługującej na szczególne potępienie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osoba, która co najmniej trzykrotnie była karana za przestępstwa prasowe.</a:t>
            </a:r>
          </a:p>
        </p:txBody>
      </p:sp>
    </p:spTree>
    <p:extLst>
      <p:ext uri="{BB962C8B-B14F-4D97-AF65-F5344CB8AC3E}">
        <p14:creationId xmlns:p14="http://schemas.microsoft.com/office/powerpoint/2010/main" val="3925643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F691D9-7128-4255-B5ED-1936BAC7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Powołanie i odwołanie redaktora naczelnego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97A361-0573-4C6E-8EFC-55177578C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Redaktora naczelnego powołuje i odwołuje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wydawca,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organ założycielski wydawnictwa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inny właściwy organ.</a:t>
            </a:r>
          </a:p>
        </p:txBody>
      </p:sp>
    </p:spTree>
    <p:extLst>
      <p:ext uri="{BB962C8B-B14F-4D97-AF65-F5344CB8AC3E}">
        <p14:creationId xmlns:p14="http://schemas.microsoft.com/office/powerpoint/2010/main" val="137988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E299C-1B0A-43C5-AEB0-88ABA8DC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Wydawca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19DEC7-F44E-467E-ADC6-1185EE12F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Definicja legalna jest zawarta w ustawie z dnia 7 listopada 1996 r. o </a:t>
            </a:r>
            <a:r>
              <a:rPr lang="pl-PL" u="sng" dirty="0"/>
              <a:t>obowiązkowych egzemplarzach bibliotecznych</a:t>
            </a:r>
          </a:p>
          <a:p>
            <a:pPr marL="0" indent="0" algn="just">
              <a:buNone/>
            </a:pPr>
            <a:r>
              <a:rPr lang="pl-PL" dirty="0"/>
              <a:t>Art. 2. ust. 1. stanowi, iż przez określenie „</a:t>
            </a:r>
            <a:r>
              <a:rPr lang="pl-PL" b="1" dirty="0"/>
              <a:t>wydawca</a:t>
            </a:r>
            <a:r>
              <a:rPr lang="pl-PL" dirty="0"/>
              <a:t>” należy rozumieć osobę prawną, jednostkę organizacyjną nieposiadającą osobowości prawnej oraz osobę fizyczną, która prowadzi na obszarze Rzeczypospolitej Polskiej działalność polegającą na </a:t>
            </a:r>
            <a:r>
              <a:rPr lang="pl-PL" b="1" dirty="0"/>
              <a:t>publikowaniu dzieł. </a:t>
            </a:r>
          </a:p>
          <a:p>
            <a:pPr marL="0" indent="0" algn="just">
              <a:buNone/>
            </a:pPr>
            <a:r>
              <a:rPr lang="pl-PL" sz="1800" dirty="0"/>
              <a:t>Przez określenie „publikacja” należy rozumieć dzieła zwielokrotnione dowolną techniką w celu rozpowszechnienia, a w szczególności: piśmiennicze, jak: książki, broszury, gazety, czasopisma i inne wydawnictwa ciągłe, druki ulotne, afisze;  graficzne i graficzno-piśmiennicze, jak: mapy, plakaty, plany, wykresy, tabele, rysunki, ilustracje, nuty;  audiowizualne utrwalające dźwięk, obraz lub obraz i dźwięk, jak: płyty, taśmy, kasety, przeźrocza, mikrofilmy, mikrofisze; zapisane na informatycznych nośnikach danych; oprogramowanie komputerowe.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3764723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6B2A1-F38D-4C68-A3D6-D14592C6A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Domniemania dotyczące wydawcy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8387E5-F0FC-4307-9151-FC6C00AE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Domniemywa się, że wydawcą jest osoba, której nazwę lub nazwisko uwidoczniono w tym charakterze na egzemplarzach publikacji </a:t>
            </a:r>
            <a:r>
              <a:rPr lang="pl-PL" sz="2000" dirty="0"/>
              <a:t> (art. 2 ustawy o obowiązkowych egzemplarzach bibliotecznych).</a:t>
            </a:r>
          </a:p>
          <a:p>
            <a:pPr marL="0" indent="0" algn="just">
              <a:buNone/>
            </a:pPr>
            <a:endParaRPr lang="pl-PL" sz="2000" dirty="0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pl-PL" dirty="0"/>
              <a:t>Domniemywa się, że (…) wydawcą jest osoba, której nazwisko lub nazwę uwidoczniono w tym charakterze na przedmiotach, na których utwór utrwalono, albo podano do publicznej wiadomości w jakikolwiek sposób w związku z rozpowszechnianiem utworu </a:t>
            </a:r>
            <a:r>
              <a:rPr lang="pl-PL" sz="2000" dirty="0"/>
              <a:t>(art.15 ustawy o prawie autorskim i prawach pokrewnych).</a:t>
            </a:r>
          </a:p>
        </p:txBody>
      </p:sp>
    </p:spTree>
    <p:extLst>
      <p:ext uri="{BB962C8B-B14F-4D97-AF65-F5344CB8AC3E}">
        <p14:creationId xmlns:p14="http://schemas.microsoft.com/office/powerpoint/2010/main" val="3303571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28966-BDB7-489B-BFF8-BE3E928A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Wydawca w świetle przepisów prawa prasowego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F24D4E-FD1C-4879-987D-F5CBF600D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Wydawcą może być: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osoba prawna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osoba fizyczna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jednostka organizacyjna, choćby nie posiadała osobowości prawnej.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szczególności wydawcą może być:</a:t>
            </a:r>
          </a:p>
          <a:p>
            <a:pPr marL="0" indent="0" algn="just">
              <a:buNone/>
            </a:pPr>
            <a:r>
              <a:rPr lang="pl-PL" sz="1900" dirty="0"/>
              <a:t>organ państwowy, przedsiębiorstwo państwowe, organizacja polityczna, związek zawodowy, organizacja spółdzielcza, samorządowa i inna organizacja społeczna oraz kościół i inny związek wyznaniowy</a:t>
            </a:r>
          </a:p>
        </p:txBody>
      </p:sp>
    </p:spTree>
    <p:extLst>
      <p:ext uri="{BB962C8B-B14F-4D97-AF65-F5344CB8AC3E}">
        <p14:creationId xmlns:p14="http://schemas.microsoft.com/office/powerpoint/2010/main" val="2627311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EC1BDA-AADE-4548-8E60-06880E91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Redakcja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17B72-ACA9-40C6-8050-059D28A39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Jednostka organizująca proces przygotowywania (zbierania, oceniania i opracowywania) materiałów do publikacji w prasie.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Organy wspomagające redakcję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Kolegium redakcyjne</a:t>
            </a:r>
          </a:p>
          <a:p>
            <a:pPr marL="0" indent="0">
              <a:buNone/>
            </a:pPr>
            <a:r>
              <a:rPr lang="pl-PL" dirty="0"/>
              <a:t>Rada redakcyjna.</a:t>
            </a:r>
          </a:p>
        </p:txBody>
      </p:sp>
    </p:spTree>
    <p:extLst>
      <p:ext uri="{BB962C8B-B14F-4D97-AF65-F5344CB8AC3E}">
        <p14:creationId xmlns:p14="http://schemas.microsoft.com/office/powerpoint/2010/main" val="2967989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B9A0F9-FB81-413F-B3F7-E05786D3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Kolegium redakcyjne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6E9E5-BDE8-4C02-866C-6C6D9AD8F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 redakcji działa kolegium redakcyjne, jeżeli statut redakcji lub właściwe przepisy tak stanowią.</a:t>
            </a:r>
          </a:p>
        </p:txBody>
      </p:sp>
    </p:spTree>
    <p:extLst>
      <p:ext uri="{BB962C8B-B14F-4D97-AF65-F5344CB8AC3E}">
        <p14:creationId xmlns:p14="http://schemas.microsoft.com/office/powerpoint/2010/main" val="166042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6FFAB-C973-165F-24A4-B388F252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817355"/>
            <a:ext cx="10561550" cy="1316245"/>
          </a:xfrm>
        </p:spPr>
        <p:txBody>
          <a:bodyPr>
            <a:normAutofit/>
          </a:bodyPr>
          <a:lstStyle/>
          <a:p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Prawo mediów –pojęcie i miejsce w systemie prawa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A60791-C741-71F7-EB70-8C26BCB47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2133600"/>
            <a:ext cx="10561550" cy="390704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Prawo mediów jest dyscypliną prawniczą, która przez długi okres poszukiwała swojego miejsca w polskim systemie prawnym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związki z prawem administracyjnym,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-związki z prawem karnym.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- związki z prawem cywilnym.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!!! Ostatnio coraz powszechniej widzi się w prawie prasowym jedną z dyscyplin </a:t>
            </a: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prawa ochrony własności intelektualnej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2D59"/>
                </a:solidFill>
                <a:effectLst/>
                <a:uLnTx/>
                <a:uFillTx/>
                <a:latin typeface="PT Sans"/>
                <a:ea typeface="+mn-ea"/>
                <a:cs typeface="+mn-cs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3550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9FD6C8-B66B-48DC-B97F-02532582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redakcyjna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9052D1-9F25-481B-BDD1-BC6E5FF00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Przy redakcji może też działać rada redakcyjna (programowa, naukowa), jako organ opiniodawczo-doradczy redaktora naczelnego. </a:t>
            </a:r>
          </a:p>
        </p:txBody>
      </p:sp>
    </p:spTree>
    <p:extLst>
      <p:ext uri="{BB962C8B-B14F-4D97-AF65-F5344CB8AC3E}">
        <p14:creationId xmlns:p14="http://schemas.microsoft.com/office/powerpoint/2010/main" val="91214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7A9855-F593-44A1-8440-0667DE1D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Prasa –definicja ustawowa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60D77-F9EC-49E6-87BD-FC7E7BD14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u="sng" dirty="0"/>
              <a:t>W znaczeniu przedmiotowym:</a:t>
            </a:r>
          </a:p>
          <a:p>
            <a:pPr marL="0" indent="0">
              <a:buNone/>
            </a:pPr>
            <a:r>
              <a:rPr lang="pl-PL" dirty="0"/>
              <a:t>publikacje periodyczne, które nie tworzą zamkniętej, jednorodnej całości, ukazujące się nie rzadziej niż raz do roku, opatrzone stałym tytułem albo nazwą, numerem bieżącym i datą, a w szczególności: dzienniki i czasopisma, serwisy agencyjne, stałe przekazy teleksowe, biuletyny, programy radiowe i telewizyjne oraz kroniki filmowe;</a:t>
            </a:r>
          </a:p>
          <a:p>
            <a:pPr marL="0" indent="0">
              <a:buNone/>
            </a:pPr>
            <a:r>
              <a:rPr lang="pl-PL" u="sng" dirty="0"/>
              <a:t>W znaczeniu instytucjonalnym:</a:t>
            </a:r>
          </a:p>
          <a:p>
            <a:pPr marL="0" indent="0">
              <a:buNone/>
            </a:pPr>
            <a:r>
              <a:rPr lang="pl-PL" dirty="0"/>
              <a:t>prasą są wszelkie istniejące i powstające w wyniku postępu technicznego środki masowego przekazywania, w tym także rozgłośnie oraz </a:t>
            </a:r>
            <a:r>
              <a:rPr lang="pl-PL" dirty="0" err="1"/>
              <a:t>tele</a:t>
            </a:r>
            <a:r>
              <a:rPr lang="pl-PL" dirty="0"/>
              <a:t>- i radiowęzły zakładowe, upowszechniające publikacje periodyczne za pomocą druku, wizji, fonii lub innej techniki rozpowszechniania; </a:t>
            </a:r>
          </a:p>
          <a:p>
            <a:pPr marL="0" indent="0">
              <a:buNone/>
            </a:pPr>
            <a:r>
              <a:rPr lang="pl-PL" u="sng" dirty="0"/>
              <a:t>W znaczeniu podmiotowym:</a:t>
            </a:r>
          </a:p>
          <a:p>
            <a:pPr marL="0" indent="0">
              <a:buNone/>
            </a:pPr>
            <a:r>
              <a:rPr lang="pl-PL" dirty="0"/>
              <a:t>prasa obejmuje również zespoły ludzi i poszczególne osoby zajmujące się działalnością dziennikarską.</a:t>
            </a:r>
          </a:p>
        </p:txBody>
      </p:sp>
    </p:spTree>
    <p:extLst>
      <p:ext uri="{BB962C8B-B14F-4D97-AF65-F5344CB8AC3E}">
        <p14:creationId xmlns:p14="http://schemas.microsoft.com/office/powerpoint/2010/main" val="285286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71B224-949E-49A4-8E73-E7CA9532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 i czasopismo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562ACA-6629-4131-A3C4-3ACB95B7A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435817"/>
            <a:ext cx="10561550" cy="3526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Dziennikiem jest: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ogólnoinformacyjny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druk periodyczny lub przekaz za pomocą dźwięku oraz dźwięku i obrazu,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ukazujący się częściej niż raz w tygodniu.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Czasopismem jest: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druk periodyczny lub przekaz za pomocą dźwięku oraz dźwięku i obrazu ukazujący się nie częściej niż raz w tygodniu, a nie rzadziej niż raz w roku.</a:t>
            </a:r>
          </a:p>
        </p:txBody>
      </p:sp>
    </p:spTree>
    <p:extLst>
      <p:ext uri="{BB962C8B-B14F-4D97-AF65-F5344CB8AC3E}">
        <p14:creationId xmlns:p14="http://schemas.microsoft.com/office/powerpoint/2010/main" val="228316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11FA60-04D0-400F-BAFD-A8E2168A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prasy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A1D0E-E2DD-4013-90B7-D8631357A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funkcja informacyjna (głównym zadaniem prasy jest informowanie potencjalnych odbiorców o bieżących i aktualnych wydarzeniach) </a:t>
            </a:r>
          </a:p>
          <a:p>
            <a:pPr algn="just"/>
            <a:r>
              <a:rPr lang="pl-PL" dirty="0"/>
              <a:t> funkcja opiniotwórcza (pozwala ukształtować pogląd na dane zdarzenie/sytuację/stan) </a:t>
            </a:r>
          </a:p>
          <a:p>
            <a:r>
              <a:rPr lang="pl-PL" dirty="0"/>
              <a:t> funkcja </a:t>
            </a:r>
            <a:r>
              <a:rPr lang="pl-PL" dirty="0" err="1"/>
              <a:t>postawotwórcza</a:t>
            </a:r>
            <a:r>
              <a:rPr lang="pl-PL" dirty="0"/>
              <a:t> (kształtuje postawę w danej sprawie) </a:t>
            </a:r>
          </a:p>
          <a:p>
            <a:pPr algn="just"/>
            <a:r>
              <a:rPr lang="pl-PL" dirty="0"/>
              <a:t> funkcja rozrywkowa (zawiera elementy rozrywkowe, niemające większych wartości informacyjnych) </a:t>
            </a:r>
          </a:p>
          <a:p>
            <a:pPr marL="0" indent="0">
              <a:buNone/>
            </a:pPr>
            <a:r>
              <a:rPr lang="pl-PL" dirty="0"/>
              <a:t>• funkcja kontrolna (kontroluje aparat władzy i jego poczynania) </a:t>
            </a:r>
          </a:p>
          <a:p>
            <a:r>
              <a:rPr lang="pl-PL" dirty="0"/>
              <a:t> funkcja organizatorska (organizuje życie społeczne) </a:t>
            </a:r>
          </a:p>
          <a:p>
            <a:r>
              <a:rPr lang="pl-PL" dirty="0"/>
              <a:t> funkcja integracyjna (integruje dane społeczeństwo)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063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0E03E9-E4FF-4043-8C4B-744BBC4A0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Dziennikarz według prawa prasowego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31D468-D92D-4460-B5ED-703500A42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u="sng" dirty="0"/>
              <a:t>Dziennikarzem j</a:t>
            </a:r>
            <a:r>
              <a:rPr lang="pl-PL" dirty="0"/>
              <a:t>est osoba zajmująca się:</a:t>
            </a:r>
          </a:p>
          <a:p>
            <a:r>
              <a:rPr lang="pl-PL" dirty="0"/>
              <a:t>redagowaniem, </a:t>
            </a:r>
          </a:p>
          <a:p>
            <a:r>
              <a:rPr lang="pl-PL" dirty="0"/>
              <a:t> tworzeniem </a:t>
            </a:r>
          </a:p>
          <a:p>
            <a:r>
              <a:rPr lang="pl-PL" dirty="0"/>
              <a:t>przygotowywaniem </a:t>
            </a:r>
          </a:p>
          <a:p>
            <a:pPr marL="0" indent="0">
              <a:buNone/>
            </a:pPr>
            <a:r>
              <a:rPr lang="pl-PL" b="1" dirty="0"/>
              <a:t>materiałów prasowych</a:t>
            </a:r>
            <a:r>
              <a:rPr lang="pl-PL" dirty="0"/>
              <a:t>, </a:t>
            </a:r>
          </a:p>
          <a:p>
            <a:pPr lvl="0"/>
            <a:r>
              <a:rPr lang="pl-PL" dirty="0"/>
              <a:t>pozostająca w stosunku pracy z redakcją </a:t>
            </a:r>
          </a:p>
          <a:p>
            <a:pPr lvl="0"/>
            <a:r>
              <a:rPr lang="pl-PL" dirty="0"/>
              <a:t>zajmująca się taką działalnością na rzecz i z upoważnienia redakcji.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361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FC1C4-1DEC-4BAD-A99B-85603D51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Dziennikarz-ujęcie doktrynalne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7F78B-8BA3-4104-B505-24A53BBD0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471328"/>
            <a:ext cx="10561550" cy="352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1) Koncepcja łącząca dziennikarza ze stosunkiem pracy</a:t>
            </a:r>
          </a:p>
          <a:p>
            <a:pPr marL="0" indent="0" algn="just">
              <a:buNone/>
            </a:pPr>
            <a:r>
              <a:rPr lang="pl-PL" dirty="0"/>
              <a:t>2) Koncepcja wiążąca dziennikarza z przynależnością do stowarzyszenia dziennikarzy</a:t>
            </a:r>
          </a:p>
          <a:p>
            <a:pPr marL="0" indent="0" algn="just">
              <a:buNone/>
            </a:pPr>
            <a:r>
              <a:rPr lang="pl-PL" dirty="0"/>
              <a:t>3) Koncepcja łącząca dziennikarza z faktycznym wykonywaniem zawodu dziennikarskiego, czyli publikowaniem w środkach masowego przekazu.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F07F50F-D298-44DC-A046-2F1FED125F8A}"/>
              </a:ext>
            </a:extLst>
          </p:cNvPr>
          <p:cNvSpPr/>
          <p:nvPr/>
        </p:nvSpPr>
        <p:spPr>
          <a:xfrm>
            <a:off x="2639627" y="359410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1913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5F0F3E-F2C5-4353-85AB-46C575EF5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 prasowy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A44BE8-B59E-474C-85DC-98DA78781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Każdy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opublikowany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przekazany do opublikowania w prasie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u="sng" dirty="0"/>
              <a:t>tekst</a:t>
            </a:r>
            <a:r>
              <a:rPr lang="pl-PL" dirty="0"/>
              <a:t> albo </a:t>
            </a:r>
            <a:r>
              <a:rPr lang="pl-PL" u="sng" dirty="0"/>
              <a:t>obraz</a:t>
            </a:r>
            <a:r>
              <a:rPr lang="pl-PL" dirty="0"/>
              <a:t> o: </a:t>
            </a:r>
          </a:p>
          <a:p>
            <a:pPr marL="0" indent="0">
              <a:buNone/>
            </a:pPr>
            <a:r>
              <a:rPr lang="pl-PL" dirty="0"/>
              <a:t>charakterze: </a:t>
            </a:r>
          </a:p>
          <a:p>
            <a:pPr marL="0" indent="0">
              <a:buNone/>
            </a:pPr>
            <a:r>
              <a:rPr lang="pl-PL" b="1" dirty="0"/>
              <a:t>informacyjnym, </a:t>
            </a:r>
          </a:p>
          <a:p>
            <a:pPr marL="0" indent="0">
              <a:buNone/>
            </a:pPr>
            <a:r>
              <a:rPr lang="pl-PL" b="1" dirty="0"/>
              <a:t>publicystycznym,</a:t>
            </a:r>
          </a:p>
          <a:p>
            <a:pPr marL="0" indent="0">
              <a:buNone/>
            </a:pPr>
            <a:r>
              <a:rPr lang="pl-PL" b="1" dirty="0"/>
              <a:t>dokumentalnym </a:t>
            </a:r>
          </a:p>
          <a:p>
            <a:pPr marL="0" indent="0">
              <a:buNone/>
            </a:pPr>
            <a:r>
              <a:rPr lang="pl-PL" dirty="0"/>
              <a:t>lub i</a:t>
            </a:r>
            <a:r>
              <a:rPr lang="pl-PL" b="1" dirty="0"/>
              <a:t>nnym</a:t>
            </a:r>
            <a:r>
              <a:rPr lang="pl-PL" dirty="0"/>
              <a:t> (np. rozrywkowym),</a:t>
            </a:r>
          </a:p>
          <a:p>
            <a:pPr marL="0" indent="0">
              <a:buNone/>
            </a:pPr>
            <a:r>
              <a:rPr lang="pl-PL" dirty="0"/>
              <a:t>niezależnie od środków przekazu, rodzaju, formy, przeznaczenia czy autorstwa.</a:t>
            </a:r>
          </a:p>
        </p:txBody>
      </p:sp>
    </p:spTree>
    <p:extLst>
      <p:ext uri="{BB962C8B-B14F-4D97-AF65-F5344CB8AC3E}">
        <p14:creationId xmlns:p14="http://schemas.microsoft.com/office/powerpoint/2010/main" val="282435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9D2DA6-4802-4E4B-BCF5-1701389AB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Oznaczenie materiałów prasowych –art.27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355A9A-6608-4296-884F-B1B91B43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Na każdym egzemplarzu druków periodycznych, serwisów agencyjnych oraz innych podobnych druków prasowych należy w widocznym i zwyczajowo przyjętym miejscu podać: </a:t>
            </a:r>
          </a:p>
          <a:p>
            <a:pPr marL="514350" indent="-514350">
              <a:buAutoNum type="arabicParenR"/>
            </a:pPr>
            <a:r>
              <a:rPr lang="pl-PL" dirty="0"/>
              <a:t>nazwę i adres wydawcy lub innego właściwego organu; </a:t>
            </a:r>
          </a:p>
          <a:p>
            <a:pPr marL="514350" indent="-514350">
              <a:buAutoNum type="arabicParenR"/>
            </a:pPr>
            <a:r>
              <a:rPr lang="pl-PL" dirty="0"/>
              <a:t>adres redakcji oraz imię i nazwisko redaktora naczelnego; </a:t>
            </a:r>
          </a:p>
          <a:p>
            <a:pPr marL="514350" indent="-514350">
              <a:buAutoNum type="arabicParenR"/>
            </a:pPr>
            <a:r>
              <a:rPr lang="pl-PL" dirty="0"/>
              <a:t>miejsce i datę wydania; </a:t>
            </a:r>
          </a:p>
          <a:p>
            <a:pPr marL="514350" indent="-514350">
              <a:buAutoNum type="arabicParenR"/>
            </a:pPr>
            <a:r>
              <a:rPr lang="pl-PL" dirty="0"/>
              <a:t>nazwę zakładu wykonującego dany druk prasowy; </a:t>
            </a:r>
          </a:p>
          <a:p>
            <a:pPr marL="514350" indent="-514350">
              <a:buAutoNum type="arabicParenR"/>
            </a:pPr>
            <a:r>
              <a:rPr lang="pl-PL" dirty="0"/>
              <a:t> międzynarodowy znak informacyjny;</a:t>
            </a:r>
          </a:p>
          <a:p>
            <a:pPr marL="514350" indent="-514350">
              <a:buAutoNum type="arabicParenR"/>
            </a:pPr>
            <a:r>
              <a:rPr lang="pl-PL" dirty="0"/>
              <a:t> bieżącą numerację. </a:t>
            </a:r>
          </a:p>
          <a:p>
            <a:pPr marL="514350" indent="-514350">
              <a:buAutoNum type="arabicParenR"/>
            </a:pPr>
            <a:endParaRPr lang="pl-P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28905231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5329</TotalTime>
  <Words>1083</Words>
  <Application>Microsoft Office PowerPoint</Application>
  <PresentationFormat>Panoramiczny</PresentationFormat>
  <Paragraphs>118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PT Sans</vt:lpstr>
      <vt:lpstr>PT Sans Bold</vt:lpstr>
      <vt:lpstr>Wingdings</vt:lpstr>
      <vt:lpstr>Projekt niestandardowy</vt:lpstr>
      <vt:lpstr>1_Projekt niestandardowy</vt:lpstr>
      <vt:lpstr>  </vt:lpstr>
      <vt:lpstr>Prawo mediów –pojęcie i miejsce w systemie prawa</vt:lpstr>
      <vt:lpstr>Prasa –definicja ustawowa</vt:lpstr>
      <vt:lpstr>Dziennik i czasopismo</vt:lpstr>
      <vt:lpstr>Funkcje prasy</vt:lpstr>
      <vt:lpstr>Dziennikarz według prawa prasowego</vt:lpstr>
      <vt:lpstr>Dziennikarz-ujęcie doktrynalne</vt:lpstr>
      <vt:lpstr>Materiał prasowy</vt:lpstr>
      <vt:lpstr>Oznaczenie materiałów prasowych –art.27</vt:lpstr>
      <vt:lpstr>Redaktor</vt:lpstr>
      <vt:lpstr>Redaktor naczelny </vt:lpstr>
      <vt:lpstr>Redaktor naczelny</vt:lpstr>
      <vt:lpstr>Redaktor naczelny-cd.</vt:lpstr>
      <vt:lpstr>Powołanie i odwołanie redaktora naczelnego</vt:lpstr>
      <vt:lpstr>Wydawca</vt:lpstr>
      <vt:lpstr>Domniemania dotyczące wydawcy</vt:lpstr>
      <vt:lpstr>Wydawca w świetle przepisów prawa prasowego</vt:lpstr>
      <vt:lpstr>Redakcja</vt:lpstr>
      <vt:lpstr>Kolegium redakcyjne</vt:lpstr>
      <vt:lpstr>Rada redakcyjna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124</cp:revision>
  <dcterms:created xsi:type="dcterms:W3CDTF">2019-03-06T11:23:46Z</dcterms:created>
  <dcterms:modified xsi:type="dcterms:W3CDTF">2022-05-01T15:33:33Z</dcterms:modified>
</cp:coreProperties>
</file>