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52" r:id="rId4"/>
    <p:sldId id="353" r:id="rId5"/>
    <p:sldId id="354" r:id="rId6"/>
    <p:sldId id="359" r:id="rId7"/>
    <p:sldId id="355" r:id="rId8"/>
    <p:sldId id="356" r:id="rId9"/>
    <p:sldId id="357" r:id="rId10"/>
    <p:sldId id="358" r:id="rId11"/>
    <p:sldId id="360" r:id="rId12"/>
    <p:sldId id="361" r:id="rId13"/>
    <p:sldId id="365" r:id="rId14"/>
    <p:sldId id="362" r:id="rId15"/>
    <p:sldId id="363" r:id="rId16"/>
    <p:sldId id="364" r:id="rId17"/>
    <p:sldId id="36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7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0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4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27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450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8717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331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3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603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64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7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73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9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55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12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1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2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0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8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14.04.2024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1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14.04.2024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2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6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sądownicza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9476" y="1752600"/>
            <a:ext cx="11014229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Konstytucyjne zasady funkcjonowania władzy sądowniczej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niezawisłości sędziowskiej</a:t>
            </a:r>
            <a:r>
              <a:rPr lang="pl-PL" sz="1600" dirty="0"/>
              <a:t> – zakaz wywierania na sędziego nacisku w celu uzyskania jakiegoś konkretnego rozstrzygnięcia, bezstronność w stosunku do uczestników postępowania. Gwarancje, np. immunitet sędziowski, instytucja wyłączenia sędziego, gwarancje materialne, zakaz przynależności do partii politycznych i związków zawodowych, zakaz podejmowania dodatkowych zajęć (poza pracą dydaktyczną i naukową)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niezależności sądów</a:t>
            </a:r>
            <a:r>
              <a:rPr lang="pl-PL" sz="1600" dirty="0"/>
              <a:t> – oddzielenie organizacyjne organów władzy sądowniczej od organów innych władz, zakaz zmiany orzeczeń sądowych przez organy innych władz – tylko dwa wyjątki: prawo łaski i amnestia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jednolitości sądów</a:t>
            </a:r>
            <a:r>
              <a:rPr lang="pl-PL" sz="1600" dirty="0"/>
              <a:t> – jednolita podstawa orzekania (Konstytucja i ustawy) oraz wydawanie wszystkich orzeczeń w imieniu Rzeczypospolitej Polskiej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dwuinstancyjności postępowania </a:t>
            </a:r>
            <a:r>
              <a:rPr lang="pl-PL" sz="1600" dirty="0"/>
              <a:t>(sądy i Trybunał Stanu)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udziału obywateli w sprawowaniu wymiaru sprawiedliwości</a:t>
            </a:r>
            <a:r>
              <a:rPr lang="pl-PL" sz="1600" dirty="0"/>
              <a:t> – instytucja ławników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zasada nadzoru judykacyjnego Sądu Najwyższego</a:t>
            </a:r>
            <a:r>
              <a:rPr lang="pl-PL" sz="1600" dirty="0"/>
              <a:t> – SN czuwa nad jednolitością i poprawnością orzekania przez sądy powszechne i wojskowe</a:t>
            </a:r>
          </a:p>
        </p:txBody>
      </p:sp>
    </p:spTree>
    <p:extLst>
      <p:ext uri="{BB962C8B-B14F-4D97-AF65-F5344CB8AC3E}">
        <p14:creationId xmlns:p14="http://schemas.microsoft.com/office/powerpoint/2010/main" val="223977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sądownicza</a:t>
            </a:r>
            <a:br>
              <a:rPr lang="pl-PL" sz="2000" dirty="0"/>
            </a:br>
            <a:r>
              <a:rPr lang="pl-PL" sz="2000" dirty="0"/>
              <a:t>organy władzy sądowniczej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Sądy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sądy powszechne: </a:t>
            </a:r>
            <a:r>
              <a:rPr lang="pl-PL" sz="1600" dirty="0"/>
              <a:t>sądy rejonowe, sądy okręgowe, sądy apelacyjne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sądy wojskowe: </a:t>
            </a:r>
            <a:r>
              <a:rPr lang="pl-PL" sz="1600" dirty="0"/>
              <a:t>garnizonowe sądy wojskowe, okręgowe sądy wojskowe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sądy administracyjne: </a:t>
            </a:r>
            <a:r>
              <a:rPr lang="pl-PL" sz="1600" dirty="0"/>
              <a:t>wojewódzkie sądy administracyjne, Naczelny Sąd Administracyjny (Izba </a:t>
            </a:r>
            <a:r>
              <a:rPr lang="pl-PL" sz="1600" dirty="0" err="1"/>
              <a:t>Ogólnoadministracyjna</a:t>
            </a:r>
            <a:r>
              <a:rPr lang="pl-PL" sz="1600" dirty="0"/>
              <a:t>, Izba Finansowa, Izba Gospodarcza)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Sąd Najwyższy</a:t>
            </a:r>
            <a:r>
              <a:rPr lang="pl-PL" sz="1600" dirty="0"/>
              <a:t>: Izba Cywilna, Izba Karna, Izba Pracy i Ubezpieczeń Społecznych, Izba Kontroli Nadzwyczajnej i Spraw Publicznych, Izba Odpowiedzialności Zawodowej 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Trybunały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Trybunał Stanu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Trybunał Konstytucyjny</a:t>
            </a:r>
            <a:r>
              <a:rPr lang="pl-PL" sz="1600" dirty="0"/>
              <a:t> 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0307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Trybunał  Stanu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Pierwszy Prezes Sądu Najwyższego – jako przewodniczący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wiceprzewodniczących – wybieranych przez Sejm na czas kadencji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16 członków – wybieranych przez Sejm na czas kadencji Sejmu; przynajmniej połowa członków musi mieć kwalifikacje wymagane do zajmowania stanowiska sędziego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Członkowie TS posiadają immunitet – nie mogą być pociągnięci do odpowiedzialności karnej bez zgody TS</a:t>
            </a:r>
          </a:p>
        </p:txBody>
      </p:sp>
    </p:spTree>
    <p:extLst>
      <p:ext uri="{BB962C8B-B14F-4D97-AF65-F5344CB8AC3E}">
        <p14:creationId xmlns:p14="http://schemas.microsoft.com/office/powerpoint/2010/main" val="2034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Trybunał Stanu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9476" y="1700808"/>
            <a:ext cx="10645833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Odpowiedzialność przed TS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Prezydent</a:t>
            </a:r>
            <a:r>
              <a:rPr lang="pl-PL" sz="1600" dirty="0"/>
              <a:t> – za przestępstwa karne i karne skarbowe oraz za naruszenie Konstytucji lub ustawy; postawienie w stan oskarżenia: wniosek – grupa co najmniej 140 członków Zgromadzenia Narodowego; uchwała w sprawie postawienia w stan oskarżenia podejmowana jest przez Zgromadzenie Narodowe większością 2/3 głosów ustawowej liczby członków Zgromadzenia Narodowego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Prezes RM i ministrowie </a:t>
            </a:r>
            <a:r>
              <a:rPr lang="pl-PL" sz="1600" dirty="0"/>
              <a:t>– za przestępstwa karne i karne skarbowe popełnione w związku z zajmowanym urzędem oraz za naruszenie Konstytucji lub ustawy; postawienie w stan oskarżenia: wniosek – Prezydent RP lub grupa co najmniej 115 posłów; uchwała w sprawie postawienia w stan oskarżenia podejmowana jest przez Sejm większością 3/5 głosów ustawowej liczby posłów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Prezes Narodowego Banku Polskiego, Prezes Najwyższej Izby Kontroli, członkowie Krajowej Rady Radiofonii i Telewizji, osoby, którym Prezes RM powierzył kierowanie ministerstwem, Naczelny Dowódca Sił Zbrojnych </a:t>
            </a:r>
            <a:r>
              <a:rPr lang="pl-PL" sz="1600" dirty="0"/>
              <a:t>– </a:t>
            </a:r>
            <a:r>
              <a:rPr lang="pl-PL" sz="1600" i="1" dirty="0"/>
              <a:t>za naruszenie Konstytucji lub ustawy; postawienie w stan oskarżenia: wniosek – Prezydent RP, grupa co najmniej 115 posłów lub komisja śledcza; uchwała w sprawie postawienia w stan oskarżenia podejmowana jest przez Sejm bezwzględną większością głosów w obecności co najmniej połowy ustawowej liczby posłów – </a:t>
            </a:r>
            <a:r>
              <a:rPr lang="pl-PL" sz="1600" dirty="0"/>
              <a:t>sprawa K 28/23 i K 8/24 </a:t>
            </a:r>
            <a:r>
              <a:rPr lang="pl-PL" sz="1600" i="1" dirty="0"/>
              <a:t> </a:t>
            </a:r>
            <a:endParaRPr lang="pl-PL" sz="1600" b="1" i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87701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Trybunał Stanu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Odpowiedzialność przed TS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posłowie </a:t>
            </a:r>
            <a:r>
              <a:rPr lang="pl-PL" sz="1600" dirty="0"/>
              <a:t>– za naruszenie zakazu prowadzenia działalności gospodarczej z czerpaniem korzyści z majątku Skarbu Państwa lub mienia komunalnego; postawienie w stan oskarżenia: wniosek – Marszałek Sejmu; uchwała w sprawie postawienia w stan oskarżenia podejmowana jest przez Sejm bezwzględną większością głosów w obecności co najmniej połowy ustawowej liczby posłów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senatorowie </a:t>
            </a:r>
            <a:r>
              <a:rPr lang="pl-PL" sz="1600" dirty="0"/>
              <a:t>- za naruszenie zakazu prowadzenia działalności gospodarczej z czerpaniem korzyści z majątku Skarbu Państwa lub mienia komunalnego; postawienie w stan oskarżenia: wniosek – Marszałek Senatu; uchwała w sprawie postawienia w stan oskarżenia podejmowana jest przez Senat bezwzględną większością głosów w obecności co najmniej połowy ustawowej liczby senatorów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3147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Trybunał  konstytucyjny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15 sędziów wybieranych indywidualnie na 9 lat przez Sejm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Organy Trybunału Konstytucyjnego: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Prezes Trybunału Konstytucyjnego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Zgromadzenie Ogólne Sędziów Trybunału Konstytucyjnego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Sędziowie TK posiadają immunitet – bez zgody TK nie mogą zostać pociągnięci do odpowiedzialności karnej</a:t>
            </a:r>
          </a:p>
        </p:txBody>
      </p:sp>
    </p:spTree>
    <p:extLst>
      <p:ext uri="{BB962C8B-B14F-4D97-AF65-F5344CB8AC3E}">
        <p14:creationId xmlns:p14="http://schemas.microsoft.com/office/powerpoint/2010/main" val="32160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Trybunał  Konstytucyjny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59" y="1752600"/>
            <a:ext cx="11072553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kognicji Trybunału Konstytucyjnego </a:t>
            </a:r>
            <a:r>
              <a:rPr lang="pl-PL" sz="1600" dirty="0"/>
              <a:t>(sprawy, w których orzeka):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badanie zgodności z Konstytucją umów międzynarodowych ratyfikowanych za uprzednią zgodą wyrażoną w ustawie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badanie zgodności ustaw z Konstytucją i umowami międzynarodowymi ratyfikowanymi za uprzednią zgodą wyrażoną w ustawie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badanie zgodności umów międzynarodowych ratyfikowanych bez zgody ustawy z Konstytucją i ustawami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badanie zgodności przepisów prawa, wydanych przez centralne organy państwowe, z Konstytucją, umowami międzynarodowymi ratyfikowanymi         i ustawami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badanie zgodności z Konstytucją celów lub działalności partii politycznych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rozstrzyganie sporów kompetencyjnych pomiędzy centralnymi konstytucyjnymi organami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stwierdzanie czasowej niezdolności Prezydenta do pełnienia urzędu na wniosek Marszałka Sejmu i powierzanie Marszałkowi Sejmu czasowego pełnienia obowiązków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orzekanie w sprawach skarg konstytucyjnych</a:t>
            </a:r>
          </a:p>
        </p:txBody>
      </p:sp>
    </p:spTree>
    <p:extLst>
      <p:ext uri="{BB962C8B-B14F-4D97-AF65-F5344CB8AC3E}">
        <p14:creationId xmlns:p14="http://schemas.microsoft.com/office/powerpoint/2010/main" val="226481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1" y="1700809"/>
            <a:ext cx="10485121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Powołanie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Zasadnicza procedura powołania RM </a:t>
            </a:r>
          </a:p>
          <a:p>
            <a:pPr marL="114300" indent="0" algn="just">
              <a:buNone/>
            </a:pPr>
            <a:r>
              <a:rPr lang="pl-PL" sz="1600" b="1" dirty="0"/>
              <a:t>Etap prezydencki – </a:t>
            </a:r>
            <a:r>
              <a:rPr lang="pl-PL" sz="1600" dirty="0"/>
              <a:t>14 dni od złożenia dymisji przez dotychczasową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 – </a:t>
            </a: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bezwzględną większością głosów w obecności co najmniej połowy ustawowej liczby posłów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83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Pierwsza rezerwowa procedura powołania Rady Ministrów – </a:t>
            </a:r>
            <a:r>
              <a:rPr lang="pl-PL" sz="1600" dirty="0"/>
              <a:t>w ciągu 14 dni od niepowodzenia zasadniczej procedury powołania RM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grupa co najmniej 46 posłów zgłasza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bezwzględną większością głosów w głosowaniu imiennym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kompletuje skład RM i przedstawia program działania RM oraz proponowany przez niego skład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oraz proponowanych przez niego członków RM w drodze uchwały podejmowanej bezwzględną większością głosów w obecności co najmniej połowy ustawowej liczby posłów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wyboru RM przekazywana jest niezwłocznie Prezydentowi RP</a:t>
            </a:r>
          </a:p>
        </p:txBody>
      </p:sp>
    </p:spTree>
    <p:extLst>
      <p:ext uri="{BB962C8B-B14F-4D97-AF65-F5344CB8AC3E}">
        <p14:creationId xmlns:p14="http://schemas.microsoft.com/office/powerpoint/2010/main" val="19182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839796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Druga rezerwowa procedura powołania Rady Ministrów</a:t>
            </a:r>
          </a:p>
          <a:p>
            <a:pPr marL="114300" indent="0" algn="just">
              <a:buNone/>
            </a:pPr>
            <a:r>
              <a:rPr lang="pl-PL" sz="1600" b="1" dirty="0"/>
              <a:t>Etap prezydencki – </a:t>
            </a:r>
            <a:r>
              <a:rPr lang="pl-PL" sz="1600" dirty="0"/>
              <a:t>14 dni od niepowodzenia pierwszej rezerwowej procedury powołania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 – </a:t>
            </a: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zwykłą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Brak powołania RM cieszącej się zaufaniem Sejmu w drugiej rezerwowej procedurze – skrócenie kadencji Sejmu (tzw. skrócenie obligatoryjne)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1021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Zmiana Rady Ministrów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dymisji na pierwszym posiedzeniu Sejmu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dymisja na skutek uchwalenia wotum nieufności przez Sejm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dymisja na skutek rezygnacji Prezesa RM – Prezydent w takiej sytuacji może odmówić przyjęcia dymisji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dymisja na skutek nieuchwalenia wotum zaufania z inicjatywy Prezesa RM poza procedurą powołania RM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Prezesa RM z urzędu wyrokiem Trybunału Stanu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śmierć Prezesa RM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Zmiana w składzie Rady Ministrów, ale nie na stanowisku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wniosek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uchwalenie wotum nieufności dla ministra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ministra z urzędu wyrokiem Trybunału Stanu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śmierć ministra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585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Skład Rady Ministrów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Obligatoryjni członkowie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Prezes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ministrowie resortowi (kierujący działem administracji rządowej)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Fakultatywni członkowie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wiceprezesi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ministrowie </a:t>
            </a:r>
            <a:r>
              <a:rPr lang="pl-PL" sz="1600" dirty="0" err="1"/>
              <a:t>pozaresortowi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przewodniczący określonych w ustawach komitetów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402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2" y="1752600"/>
            <a:ext cx="10673543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Kompetencje RM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prowadzenie polityki wewnętrznej i zagranicznej</a:t>
            </a:r>
            <a:r>
              <a:rPr lang="pl-PL" sz="1600" dirty="0"/>
              <a:t> (Konstytucja zastrzega w tym zakresie domniemanie kompetencji na rzecz RM)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wykonania ustaw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koordynowanie i kontrolowanie organów administracji rządowej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ochrona interesów Skarbu Państwa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przygotowywanie projektu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kierowanie wykonaniem budżetu państwa oraz uchwalanie zamknięcia rachunków państwowych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bezpieczeństwa wewnętrznego państwa oraz porządku publicznego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bezpieczeństwa zewnętrznego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 międzynarodowych wymagających ratyfikacji oraz zatwierdzanie i wypowiadanie umów międzynarodowych, które nie wymagają ratyfikacji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ogólnego kierownictwa w dziedzinie obronności kraju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061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Kompetencje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kierowanie pracami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reprezentowanie RM na zewnątrz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wykonania polityki RM i określanie sposobów jej wykonania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wskazywanie działu administracji rządowej lub innych spraw, które będą należały do właściwości ministra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koordynowanie i kontrolowanie pracy członków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samorządem terytorialnym w granicach i formach określonych w Konstytucji i ustawach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zwierzchnictwo służbowe nad pracownikami administracji rządowej</a:t>
            </a:r>
          </a:p>
        </p:txBody>
      </p:sp>
    </p:spTree>
    <p:extLst>
      <p:ext uri="{BB962C8B-B14F-4D97-AF65-F5344CB8AC3E}">
        <p14:creationId xmlns:p14="http://schemas.microsoft.com/office/powerpoint/2010/main" val="113018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Kompetencje ministrów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realizowanie polityki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kierowanie, nadzorowanie i kontrolowanie działalności podporządkowanych organów, urzędów i jednostek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 – tylko ministrowie resortowi i przewodniczący określonych w ustawie komitetów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wydawanie zarządzeń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Ministra obsługuje ministerstwo lub inny urząd centralny wskazany przez Prezesa RM.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Minister wykonuje swoje zadania przy pomocy: sekretarzy i podsekretarzy stanu oraz gabinetu politycznego ministra.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61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1449</Words>
  <Application>Microsoft Office PowerPoint</Application>
  <PresentationFormat>Panoramiczny</PresentationFormat>
  <Paragraphs>152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Władza wykonawcza Rada ministrów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sądownicza</vt:lpstr>
      <vt:lpstr>Władza sądownicza organy władzy sądowniczej</vt:lpstr>
      <vt:lpstr>Trybunał  Stanu</vt:lpstr>
      <vt:lpstr>Trybunał Stanu</vt:lpstr>
      <vt:lpstr>Trybunał Stanu </vt:lpstr>
      <vt:lpstr>Trybunał  konstytucyjny</vt:lpstr>
      <vt:lpstr>Trybunał  Konstytucyjny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2024-04-14T15:27:10Z</dcterms:created>
  <dcterms:modified xsi:type="dcterms:W3CDTF">2024-04-14T15:28:00Z</dcterms:modified>
</cp:coreProperties>
</file>