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21" r:id="rId3"/>
    <p:sldId id="322" r:id="rId4"/>
    <p:sldId id="323" r:id="rId5"/>
    <p:sldId id="343" r:id="rId6"/>
    <p:sldId id="344" r:id="rId7"/>
    <p:sldId id="314" r:id="rId8"/>
    <p:sldId id="315" r:id="rId9"/>
    <p:sldId id="311" r:id="rId10"/>
    <p:sldId id="313" r:id="rId11"/>
    <p:sldId id="312" r:id="rId12"/>
    <p:sldId id="305" r:id="rId13"/>
    <p:sldId id="306" r:id="rId14"/>
    <p:sldId id="307" r:id="rId15"/>
    <p:sldId id="308" r:id="rId16"/>
    <p:sldId id="309" r:id="rId17"/>
    <p:sldId id="345" r:id="rId18"/>
    <p:sldId id="346" r:id="rId19"/>
    <p:sldId id="324" r:id="rId20"/>
    <p:sldId id="325" r:id="rId21"/>
    <p:sldId id="347" r:id="rId22"/>
    <p:sldId id="348" r:id="rId23"/>
    <p:sldId id="310" r:id="rId24"/>
    <p:sldId id="349" r:id="rId25"/>
    <p:sldId id="350" r:id="rId26"/>
    <p:sldId id="351" r:id="rId27"/>
    <p:sldId id="365" r:id="rId28"/>
    <p:sldId id="352" r:id="rId29"/>
    <p:sldId id="353" r:id="rId30"/>
    <p:sldId id="316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7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5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7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6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3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2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5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1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5-EPPRSM-1221,1213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uznanie za obywatela</a:t>
            </a:r>
          </a:p>
          <a:p>
            <a:pPr marL="114300" indent="0">
              <a:buNone/>
            </a:pPr>
            <a:r>
              <a:rPr lang="pl-PL" sz="1600" dirty="0"/>
              <a:t>RP – można uznać za obywatela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3 lat na podstawie zezwolenia na osiedlenie się, zezwolenia na pobyt rezydenta długoterminowego UE lub prawa stałego pobytu, który posiada w RP stabilne i regularne źródło dochodu oraz tytuł prawny do zajmowania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zezwolenia na pobyt rezydenta długoterminowego UE lub prawa stałego pobytu, który: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pozostaje co najmniej od 3 lat w związku małżeńskim zawartym z obywatelem polskim lub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nie posiada żadnego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które uzyskał w związku z posiadaniem statusu uchodźcy nadanego w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jedno z rodziców jest obywatelem polskim, a drugie z rodziców, nieposiadające obywatelstwa polskiego, wyraziło zgodę na to uznanie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co najmniej jednemu z rodziców zostało przywrócone obywatelstwo polskie, a drugie z rodziców, nieposiadające obywatelstwa polskiego, wyraziło zgodę na to uznanie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E4A82-0779-4D82-B37E-4662312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4A34A-101D-4CA4-B202-2F500FF5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b="1" dirty="0"/>
              <a:t>uznanie za obywatela w RP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i legalnie na terytorium RP co najmniej 10 lat, który spełnia łącznie następujące warunki: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zezwolenie na pobyt stały, zezwolenie na pobyt rezydenta długoterminowego UE lub prawo stałego pobytu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w RP stabilne i regularne źródło dochodu oraz tytuł prawny do zajmowanego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roku na podstawie zezwolenia na pobyt stały, które uzyskał w związku z polskim pochodzeniem lub posiadaną Kartą Polaka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400" dirty="0"/>
              <a:t>Karta Polaka – może być przyznana osobie deklarującej przynależność do Narodu Polskiego i spełniającej łącznie następujące warunki: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 swój związek z polskością przez przynajmniej podstawową znajomość języka polskiego, który uważa za język ojczysty, oraz znajomość i kultywowanie polskich tradycji i zwyczajów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 obecności konsula RP lub wojewody albo wyznaczonego przez niego pracownika złoży pisemną deklarację przynależności do Narodu Polskiego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wykaże, że jest narodowości polskiej lub co najmniej jedno z rodziców lub dziadków albo obydwoje pradziadków było narodowości polskiej, albo przedstawi zaświadczenie organizacji polskiej lub polonijnej potwierdzające aktywne zaangażowanie w działalność na rzecz języka i kultury polskiej lub polskiej mniejszości narodowej przez okres co najmniej ostatnich 3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złoży oświadczenie, że ona lub jej wstępni nie repatriowali się lub nie zostali repatriowani z terytorium RP albo PRL, na podstawie umów repatriacyjnych zawartych w latach 1944-1957 </a:t>
            </a:r>
          </a:p>
        </p:txBody>
      </p:sp>
    </p:spTree>
    <p:extLst>
      <p:ext uri="{BB962C8B-B14F-4D97-AF65-F5344CB8AC3E}">
        <p14:creationId xmlns:p14="http://schemas.microsoft.com/office/powerpoint/2010/main" val="287021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AC48A-A77F-4A56-B1D6-F4FB91C6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2C3EE7-3633-473A-AA49-9674E24E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8550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dirty="0"/>
              <a:t>uznanie za obywatela w RP c.d.</a:t>
            </a:r>
          </a:p>
          <a:p>
            <a:pPr marL="114300" indent="0" algn="just">
              <a:buNone/>
            </a:pPr>
            <a:r>
              <a:rPr lang="pl-PL" sz="1600" dirty="0"/>
              <a:t>dodatkowo – cudzoziemiec ubiegający się o uznanie za obywatela RP musi posiadać znajomość języka polskiego potwierdzoną urzędowym poświadczeniem, na poziomie biegłości językowej co najmniej B1, świadectwem ukończenia szkoły w RP lub świadectwem ukończenia szkoły za granicą z wykładowym językiem polskim</a:t>
            </a:r>
          </a:p>
          <a:p>
            <a:pPr marL="114300" indent="0" algn="just">
              <a:buNone/>
            </a:pPr>
            <a:r>
              <a:rPr lang="pl-PL" sz="1600" dirty="0"/>
              <a:t>Decyzję o uznaniu za obywatela RP wydaje </a:t>
            </a:r>
            <a:r>
              <a:rPr lang="pl-PL" sz="1600" b="1" dirty="0"/>
              <a:t>wojewoda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zamążpójście</a:t>
            </a:r>
          </a:p>
          <a:p>
            <a:pPr marL="114300" indent="0" algn="just">
              <a:buNone/>
            </a:pPr>
            <a:r>
              <a:rPr lang="pl-PL" sz="1600" dirty="0"/>
              <a:t>obywatelstwo nabywane w myśl zasady – „żona idzie za mężem”</a:t>
            </a:r>
          </a:p>
          <a:p>
            <a:pPr marL="114300" indent="0" algn="just">
              <a:buNone/>
            </a:pPr>
            <a:r>
              <a:rPr lang="pl-PL" sz="1600" dirty="0"/>
              <a:t>art. 5 ustawy o obywatelstwie polskim – zawarcie związku małżeńskiego przez obywatela polskiego z osobą niebędącą obywatelem polskim nie powoduje zmian w obywatelstwie małżonków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reintegracja</a:t>
            </a:r>
          </a:p>
          <a:p>
            <a:pPr marL="114300" indent="0" algn="just">
              <a:buNone/>
            </a:pPr>
            <a:r>
              <a:rPr lang="pl-PL" sz="1600" dirty="0"/>
              <a:t>odzyskanie obywatelstwa poprzedniego</a:t>
            </a:r>
          </a:p>
          <a:p>
            <a:pPr marL="114300" indent="0" algn="just">
              <a:buNone/>
            </a:pPr>
            <a:r>
              <a:rPr lang="pl-PL" sz="1600" dirty="0"/>
              <a:t>RP – możliwość przywrócenia obywatelstwa polskiego na wniosek cudzoziemca, który utracił obywatelstwo na skutek: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nabycia obcego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przyjęcia urzędu publicznego lub wstąpienia do służby wojskowej w państwie obcym bez zgody właściwego wojewody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naruszenia obowiązku wierności wobec Państwa Polskiego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działania na szkodę żywotnych interesów PRL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nielegalnego opuszczenia obszaru Państwa Polskiego po dniu 9 maja 1945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odmowy powrotu do Polski na wezwanie właściwego organu państwowego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uchylania się od obowiązku wojskowego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skazania za granicą za zbrodnię pospolitą lub bycie recydywistą</a:t>
            </a:r>
          </a:p>
          <a:p>
            <a:pPr marL="114300" indent="0" algn="just">
              <a:buNone/>
            </a:pPr>
            <a:r>
              <a:rPr lang="pl-PL" sz="1600" dirty="0"/>
              <a:t>Przywrócenie obywatelstwa polskiego następuje w drodze decyzji </a:t>
            </a:r>
            <a:r>
              <a:rPr lang="pl-PL" sz="1600" b="1" dirty="0"/>
              <a:t>ministra właściwego do spraw wewnętrznych.</a:t>
            </a:r>
          </a:p>
          <a:p>
            <a:pPr marL="114300" indent="0" algn="just">
              <a:buNone/>
            </a:pPr>
            <a:r>
              <a:rPr lang="pl-PL" sz="1600" dirty="0"/>
              <a:t>*minister przed wydaniem decyzji zasięga opinii Komendanta Głównego Policji i Szefa ABW </a:t>
            </a:r>
          </a:p>
          <a:p>
            <a:pPr marL="114300" indent="0" algn="just">
              <a:buNone/>
            </a:pPr>
            <a:r>
              <a:rPr lang="pl-PL" sz="1600" dirty="0"/>
              <a:t>*obecnie: służba w obcym wojsku – zgoda Ministra Obrony Narodowej; podjęcie służby bez zgody – zagrożenie karą pozbawienia wolności od 3 miesięcy do 5 lat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68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3661</Words>
  <Application>Microsoft Office PowerPoint</Application>
  <PresentationFormat>Panoramiczny</PresentationFormat>
  <Paragraphs>282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2024-04-05T18:41:06Z</dcterms:created>
  <dcterms:modified xsi:type="dcterms:W3CDTF">2024-04-05T18:42:10Z</dcterms:modified>
</cp:coreProperties>
</file>