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8" r:id="rId3"/>
    <p:sldId id="367" r:id="rId4"/>
    <p:sldId id="368" r:id="rId5"/>
    <p:sldId id="369" r:id="rId6"/>
    <p:sldId id="370" r:id="rId7"/>
    <p:sldId id="371" r:id="rId8"/>
    <p:sldId id="372" r:id="rId9"/>
    <p:sldId id="377" r:id="rId10"/>
    <p:sldId id="373" r:id="rId11"/>
    <p:sldId id="374" r:id="rId12"/>
    <p:sldId id="375" r:id="rId13"/>
    <p:sldId id="376" r:id="rId14"/>
    <p:sldId id="378" r:id="rId15"/>
    <p:sldId id="379" r:id="rId16"/>
    <p:sldId id="380" r:id="rId17"/>
    <p:sldId id="381" r:id="rId18"/>
    <p:sldId id="382" r:id="rId19"/>
    <p:sldId id="383" r:id="rId20"/>
    <p:sldId id="384" r:id="rId21"/>
    <p:sldId id="385" r:id="rId22"/>
    <p:sldId id="386" r:id="rId23"/>
    <p:sldId id="387" r:id="rId24"/>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85" d="100"/>
          <a:sy n="85" d="100"/>
        </p:scale>
        <p:origin x="9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22.04.2024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105944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22.04.2024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247871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22.04.2024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6993662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72889B70-222A-4868-B9CF-98206BFEDC84}" type="datetimeFigureOut">
              <a:rPr lang="pl-PL" smtClean="0"/>
              <a:pPr/>
              <a:t>22.04.2024</a:t>
            </a:fld>
            <a:endParaRPr lang="pl-PL"/>
          </a:p>
        </p:txBody>
      </p:sp>
      <p:sp>
        <p:nvSpPr>
          <p:cNvPr id="5" name="Footer Placeholder 4"/>
          <p:cNvSpPr>
            <a:spLocks noGrp="1"/>
          </p:cNvSpPr>
          <p:nvPr>
            <p:ph type="ftr" sz="quarter" idx="11"/>
          </p:nvPr>
        </p:nvSpPr>
        <p:spPr/>
        <p:txBody>
          <a:bodyPr/>
          <a:lstStyle/>
          <a:p>
            <a:endParaRPr lang="pl-PL"/>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pPr/>
              <a:t>‹#›</a:t>
            </a:fld>
            <a:endParaRPr lang="pl-PL"/>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7321720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pPr/>
              <a:t>22.04.2024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28776458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72889B70-222A-4868-B9CF-98206BFEDC84}" type="datetimeFigureOut">
              <a:rPr lang="pl-PL" smtClean="0"/>
              <a:pPr/>
              <a:t>22.04.2024</a:t>
            </a:fld>
            <a:endParaRPr lang="pl-PL"/>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992780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22.04.2024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7910050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pPr/>
              <a:t>22.04.2024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7735150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pPr/>
              <a:t>22.04.2024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6188986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Date Placeholder 1"/>
          <p:cNvSpPr>
            <a:spLocks noGrp="1"/>
          </p:cNvSpPr>
          <p:nvPr>
            <p:ph type="dt" sz="half" idx="10"/>
          </p:nvPr>
        </p:nvSpPr>
        <p:spPr/>
        <p:txBody>
          <a:bodyPr/>
          <a:lstStyle/>
          <a:p>
            <a:fld id="{72889B70-222A-4868-B9CF-98206BFEDC84}" type="datetimeFigureOut">
              <a:rPr lang="pl-PL" smtClean="0"/>
              <a:pPr/>
              <a:t>22.04.2024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8399853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22.04.2024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4127737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22.04.2024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3637014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22.04.2024</a:t>
            </a:fld>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Footer Placeholder 5"/>
          <p:cNvSpPr>
            <a:spLocks noGrp="1"/>
          </p:cNvSpPr>
          <p:nvPr>
            <p:ph type="ftr" sz="quarter" idx="11"/>
          </p:nvPr>
        </p:nvSpPr>
        <p:spPr/>
        <p:txBody>
          <a:bodyPr/>
          <a:lstStyle/>
          <a:p>
            <a:endParaRPr lang="pl-PL"/>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0322972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pPr/>
              <a:t>22.04.2024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4522325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pPr/>
              <a:t>22.04.2024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1393127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22.04.2024</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2428858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22.04.2024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556542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22.04.2024</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464427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22.04.2024</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031560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22.04.2024</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120661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22.04.2024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881731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22.04.2024</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591773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22.04.2024</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40209266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pPr/>
              <a:t>22.04.2024</a:t>
            </a:fld>
            <a:endParaRPr lang="pl-PL"/>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pPr/>
              <a:t>‹#›</a:t>
            </a:fld>
            <a:endParaRPr lang="pl-PL"/>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16120327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r>
              <a:rPr lang="pl-PL" dirty="0"/>
              <a:t>Wykład 7 </a:t>
            </a:r>
          </a:p>
        </p:txBody>
      </p:sp>
      <p:sp>
        <p:nvSpPr>
          <p:cNvPr id="2" name="Tytuł 1"/>
          <p:cNvSpPr>
            <a:spLocks noGrp="1"/>
          </p:cNvSpPr>
          <p:nvPr>
            <p:ph type="ctrTitle"/>
          </p:nvPr>
        </p:nvSpPr>
        <p:spPr/>
        <p:txBody>
          <a:bodyPr/>
          <a:lstStyle/>
          <a:p>
            <a:r>
              <a:rPr lang="pl-PL" dirty="0"/>
              <a:t>Podstawy prawa</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Najwyższa Izba kontroli</a:t>
            </a:r>
          </a:p>
        </p:txBody>
      </p:sp>
      <p:sp>
        <p:nvSpPr>
          <p:cNvPr id="3" name="Symbol zastępczy zawartości 2"/>
          <p:cNvSpPr>
            <a:spLocks noGrp="1"/>
          </p:cNvSpPr>
          <p:nvPr>
            <p:ph idx="1"/>
          </p:nvPr>
        </p:nvSpPr>
        <p:spPr>
          <a:xfrm>
            <a:off x="681644" y="1752600"/>
            <a:ext cx="10967258" cy="4988768"/>
          </a:xfrm>
        </p:spPr>
        <p:txBody>
          <a:bodyPr>
            <a:normAutofit/>
          </a:bodyPr>
          <a:lstStyle/>
          <a:p>
            <a:pPr marL="114300" indent="0">
              <a:buNone/>
            </a:pPr>
            <a:endParaRPr lang="pl-PL" sz="1600" dirty="0"/>
          </a:p>
          <a:p>
            <a:pPr marL="114300" indent="0">
              <a:buNone/>
            </a:pPr>
            <a:endParaRPr lang="pl-PL" sz="1600" dirty="0"/>
          </a:p>
          <a:p>
            <a:pPr marL="114300" indent="0">
              <a:buNone/>
            </a:pPr>
            <a:endParaRPr lang="pl-PL" sz="1600" dirty="0"/>
          </a:p>
          <a:p>
            <a:pPr marL="114300" indent="0">
              <a:buNone/>
            </a:pPr>
            <a:r>
              <a:rPr lang="pl-PL" sz="1600" dirty="0"/>
              <a:t>Najwyższa Izba Kontroli przeprowadza kontrole:</a:t>
            </a:r>
          </a:p>
          <a:p>
            <a:pPr>
              <a:buFont typeface="Wingdings" pitchFamily="2" charset="2"/>
              <a:buChar char="Ø"/>
            </a:pPr>
            <a:r>
              <a:rPr lang="pl-PL" sz="1600" dirty="0"/>
              <a:t>z własnej inicjatywy</a:t>
            </a:r>
          </a:p>
          <a:p>
            <a:pPr>
              <a:buFont typeface="Wingdings" pitchFamily="2" charset="2"/>
              <a:buChar char="Ø"/>
            </a:pPr>
            <a:r>
              <a:rPr lang="pl-PL" sz="1600" dirty="0"/>
              <a:t>na zlecenie Sejmu, Marszałka Sejmu, Prezydium Sejmu, komisji sejmowych</a:t>
            </a:r>
          </a:p>
          <a:p>
            <a:pPr>
              <a:buFont typeface="Wingdings" pitchFamily="2" charset="2"/>
              <a:buChar char="Ø"/>
            </a:pPr>
            <a:r>
              <a:rPr lang="pl-PL" sz="1600" dirty="0"/>
              <a:t>na zlecenie Prezydenta RP</a:t>
            </a:r>
          </a:p>
          <a:p>
            <a:pPr>
              <a:buFont typeface="Wingdings" pitchFamily="2" charset="2"/>
              <a:buChar char="Ø"/>
            </a:pPr>
            <a:r>
              <a:rPr lang="pl-PL" sz="1600" dirty="0"/>
              <a:t>na zlecenie Prezesa RM</a:t>
            </a:r>
          </a:p>
          <a:p>
            <a:pPr marL="114300" indent="0">
              <a:buNone/>
            </a:pPr>
            <a:endParaRPr lang="pl-PL" sz="1600" dirty="0"/>
          </a:p>
          <a:p>
            <a:pPr marL="114300" indent="0">
              <a:buNone/>
            </a:pPr>
            <a:endParaRPr lang="pl-PL" sz="1600" dirty="0"/>
          </a:p>
        </p:txBody>
      </p:sp>
    </p:spTree>
    <p:extLst>
      <p:ext uri="{BB962C8B-B14F-4D97-AF65-F5344CB8AC3E}">
        <p14:creationId xmlns:p14="http://schemas.microsoft.com/office/powerpoint/2010/main" val="2872051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Najwyższa Izba kontroli</a:t>
            </a:r>
          </a:p>
        </p:txBody>
      </p:sp>
      <p:sp>
        <p:nvSpPr>
          <p:cNvPr id="3" name="Symbol zastępczy zawartości 2"/>
          <p:cNvSpPr>
            <a:spLocks noGrp="1"/>
          </p:cNvSpPr>
          <p:nvPr>
            <p:ph idx="1"/>
          </p:nvPr>
        </p:nvSpPr>
        <p:spPr>
          <a:xfrm>
            <a:off x="748145" y="1752600"/>
            <a:ext cx="10906299" cy="4916760"/>
          </a:xfrm>
        </p:spPr>
        <p:txBody>
          <a:bodyPr>
            <a:normAutofit/>
          </a:bodyPr>
          <a:lstStyle/>
          <a:p>
            <a:pPr marL="114300" indent="0">
              <a:buNone/>
            </a:pPr>
            <a:r>
              <a:rPr lang="pl-PL" sz="1600" dirty="0"/>
              <a:t>Organizacja NIK:</a:t>
            </a:r>
          </a:p>
          <a:p>
            <a:pPr algn="just">
              <a:buFont typeface="Wingdings" pitchFamily="2" charset="2"/>
              <a:buChar char="Ø"/>
            </a:pPr>
            <a:r>
              <a:rPr lang="pl-PL" sz="1600" b="1" dirty="0"/>
              <a:t>Prezes NIK </a:t>
            </a:r>
            <a:r>
              <a:rPr lang="pl-PL" sz="1600" dirty="0"/>
              <a:t>– wybierany przez Sejm za zgodą Senatu; kadencja 6 lat; posiada immunitet; obowiązuje go zakaz przynależności do partii politycznych i zajmowania innych stanowisk; kieruje pracami NIK, przedstawia informacje o kontrolach przeprowadzonych przez NIK, może składać wnioski do TK, przedkłada Sejmowi uwagi NIK do sprawozdania RM z wykonania budżetu państwa </a:t>
            </a:r>
          </a:p>
          <a:p>
            <a:pPr algn="just">
              <a:buFont typeface="Wingdings" pitchFamily="2" charset="2"/>
              <a:buChar char="Ø"/>
            </a:pPr>
            <a:r>
              <a:rPr lang="pl-PL" sz="1600" dirty="0"/>
              <a:t> </a:t>
            </a:r>
            <a:r>
              <a:rPr lang="pl-PL" sz="1600" b="1" dirty="0"/>
              <a:t>wiceprezesi NIK </a:t>
            </a:r>
            <a:r>
              <a:rPr lang="pl-PL" sz="1600" dirty="0"/>
              <a:t>(w liczbie 3) – powoływani przez Marszałka Sejmu na wniosek Prezesa NIK; obowiązuje ich zakaz przynależności do partii politycznych, zajmowania innych stanowisk; zastępują Prezesa NIK</a:t>
            </a:r>
          </a:p>
          <a:p>
            <a:pPr algn="just">
              <a:buFont typeface="Wingdings" pitchFamily="2" charset="2"/>
              <a:buChar char="Ø"/>
            </a:pPr>
            <a:r>
              <a:rPr lang="pl-PL" sz="1600" b="1" dirty="0"/>
              <a:t>dyrektor generalny NIK </a:t>
            </a:r>
            <a:r>
              <a:rPr lang="pl-PL" sz="1600" dirty="0"/>
              <a:t>– powoływany i odwoływany przez Prezesa NIK; obowiązuje go zakaz przynależności do partii politycznych, zajmowania innych stanowisk</a:t>
            </a:r>
          </a:p>
          <a:p>
            <a:pPr algn="just">
              <a:buFont typeface="Wingdings" pitchFamily="2" charset="2"/>
              <a:buChar char="Ø"/>
            </a:pPr>
            <a:r>
              <a:rPr lang="pl-PL" sz="1600" b="1" dirty="0"/>
              <a:t>Kolegium NIK</a:t>
            </a:r>
            <a:r>
              <a:rPr lang="pl-PL" sz="1600" dirty="0"/>
              <a:t> – skład: Prezes NIK, wiceprezesi NIK, dyrektor generalny NIK, 14 członków (powołanych przez Marszałka Sejmu – 7 przedstawicieli nauk ekonomicznych lub prawnych, 7 dyrektorów kontrolnych jednostek organizacyjnych NIK lub radców Prezesa NIK); Kolegium NIK zatwierdza analizę wykonania budżetu państwa i założeń polityki pieniężnej, sprawozdanie z działalności NIK, uchwala opinię w sprawie absolutorium dla RM,  wnioski o rozpatrzenie określonych problemów przez Sejm, projekt budżetu NIK, roczny plan pracy NIK</a:t>
            </a:r>
            <a:endParaRPr lang="pl-PL" sz="1600" b="1" dirty="0"/>
          </a:p>
          <a:p>
            <a:pPr marL="114300" indent="0">
              <a:buNone/>
            </a:pPr>
            <a:endParaRPr lang="pl-PL" sz="1600" dirty="0"/>
          </a:p>
        </p:txBody>
      </p:sp>
    </p:spTree>
    <p:extLst>
      <p:ext uri="{BB962C8B-B14F-4D97-AF65-F5344CB8AC3E}">
        <p14:creationId xmlns:p14="http://schemas.microsoft.com/office/powerpoint/2010/main" val="2743346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Najwyższa Izba kontroli</a:t>
            </a:r>
            <a:endParaRPr lang="pl-PL" sz="2000" b="1" dirty="0"/>
          </a:p>
        </p:txBody>
      </p:sp>
      <p:sp>
        <p:nvSpPr>
          <p:cNvPr id="3" name="Symbol zastępczy zawartości 2"/>
          <p:cNvSpPr>
            <a:spLocks noGrp="1"/>
          </p:cNvSpPr>
          <p:nvPr>
            <p:ph idx="1"/>
          </p:nvPr>
        </p:nvSpPr>
        <p:spPr/>
        <p:txBody>
          <a:bodyPr>
            <a:normAutofit/>
          </a:bodyPr>
          <a:lstStyle/>
          <a:p>
            <a:pPr marL="114300" indent="0">
              <a:buNone/>
            </a:pPr>
            <a:r>
              <a:rPr lang="pl-PL" sz="1600" dirty="0"/>
              <a:t>Jednostki organizacyjne NIK: </a:t>
            </a:r>
            <a:r>
              <a:rPr lang="pl-PL" sz="1600" b="1" dirty="0"/>
              <a:t>departamenty i delegatury</a:t>
            </a:r>
          </a:p>
          <a:p>
            <a:pPr marL="114300" indent="0">
              <a:buNone/>
            </a:pPr>
            <a:endParaRPr lang="pl-PL" sz="1600" dirty="0"/>
          </a:p>
          <a:p>
            <a:pPr marL="114300" indent="0">
              <a:buNone/>
            </a:pPr>
            <a:r>
              <a:rPr lang="pl-PL" sz="1600" dirty="0"/>
              <a:t>Postępowanie kontrolne NIK:</a:t>
            </a:r>
          </a:p>
          <a:p>
            <a:pPr>
              <a:buFont typeface="Wingdings" pitchFamily="2" charset="2"/>
              <a:buChar char="Ø"/>
            </a:pPr>
            <a:r>
              <a:rPr lang="pl-PL" sz="1600" dirty="0"/>
              <a:t>obowiązek wpuszczenia kontrolera NIK</a:t>
            </a:r>
          </a:p>
          <a:p>
            <a:pPr algn="just">
              <a:buFont typeface="Wingdings" pitchFamily="2" charset="2"/>
              <a:buChar char="Ø"/>
            </a:pPr>
            <a:r>
              <a:rPr lang="pl-PL" sz="1600" dirty="0"/>
              <a:t>kontrolerzy mają prawo wstępu do pomieszczeń jednostki kontrolowanej, przeglądania dokumentów, przeprowadzania oględzin, wzywania i przesłuchiwania świadków, żądania wyjaśnień od pracowników jednostek kontrolowanych</a:t>
            </a:r>
          </a:p>
          <a:p>
            <a:pPr algn="just">
              <a:buFont typeface="Wingdings" pitchFamily="2" charset="2"/>
              <a:buChar char="Ø"/>
            </a:pPr>
            <a:r>
              <a:rPr lang="pl-PL" sz="1600" dirty="0"/>
              <a:t>z przeprowadzonej kontroli sporządzany jest protokół</a:t>
            </a:r>
          </a:p>
          <a:p>
            <a:pPr algn="just">
              <a:buFont typeface="Wingdings" pitchFamily="2" charset="2"/>
              <a:buChar char="Ø"/>
            </a:pPr>
            <a:r>
              <a:rPr lang="pl-PL" sz="1600" dirty="0"/>
              <a:t>dyrektor jednostki kontrolowanej może zgłosić zastrzeżenia do protokołu</a:t>
            </a:r>
          </a:p>
          <a:p>
            <a:pPr algn="just">
              <a:buFont typeface="Wingdings" pitchFamily="2" charset="2"/>
              <a:buChar char="Ø"/>
            </a:pPr>
            <a:r>
              <a:rPr lang="pl-PL" sz="1600" dirty="0"/>
              <a:t>pracownicy NIK przeprowadzający kontrolę korzystają z ochrony immunitetowej </a:t>
            </a:r>
          </a:p>
        </p:txBody>
      </p:sp>
    </p:spTree>
    <p:extLst>
      <p:ext uri="{BB962C8B-B14F-4D97-AF65-F5344CB8AC3E}">
        <p14:creationId xmlns:p14="http://schemas.microsoft.com/office/powerpoint/2010/main" val="2703480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Rzecznik Praw Obywatelskich</a:t>
            </a:r>
          </a:p>
        </p:txBody>
      </p:sp>
      <p:sp>
        <p:nvSpPr>
          <p:cNvPr id="3" name="Symbol zastępczy zawartości 2"/>
          <p:cNvSpPr>
            <a:spLocks noGrp="1"/>
          </p:cNvSpPr>
          <p:nvPr>
            <p:ph idx="1"/>
          </p:nvPr>
        </p:nvSpPr>
        <p:spPr/>
        <p:txBody>
          <a:bodyPr>
            <a:normAutofit/>
          </a:bodyPr>
          <a:lstStyle/>
          <a:p>
            <a:pPr marL="114300" indent="0" algn="just">
              <a:buNone/>
            </a:pPr>
            <a:r>
              <a:rPr lang="pl-PL" sz="1600" dirty="0"/>
              <a:t>Stoi na straży wolności i praw człowieka i obywatela określonych w Konstytucji i innych aktach normatywnych.</a:t>
            </a:r>
          </a:p>
          <a:p>
            <a:pPr marL="114300" indent="0" algn="just">
              <a:buNone/>
            </a:pPr>
            <a:endParaRPr lang="pl-PL" sz="1600" dirty="0"/>
          </a:p>
          <a:p>
            <a:pPr marL="114300" indent="0" algn="just">
              <a:buNone/>
            </a:pPr>
            <a:r>
              <a:rPr lang="pl-PL" sz="1600" dirty="0"/>
              <a:t>Bada, czy na skutek działania lub zaniechania organów, organizacji i instytucji zobowiązanych do przestrzegania wolności i praw człowieka i obywatela nie nastąpiło naruszenie prawa, zasad współżycia społecznego i sprawiedliwości społecznej.</a:t>
            </a:r>
          </a:p>
          <a:p>
            <a:pPr marL="114300" indent="0" algn="just">
              <a:buNone/>
            </a:pPr>
            <a:endParaRPr lang="pl-PL" sz="1600" dirty="0"/>
          </a:p>
          <a:p>
            <a:pPr marL="114300" indent="0" algn="just">
              <a:buNone/>
            </a:pPr>
            <a:r>
              <a:rPr lang="pl-PL" sz="1600" dirty="0"/>
              <a:t>Rzecznika Praw Obywatelskich wybiera Sejm za zgodą Senatu. </a:t>
            </a:r>
          </a:p>
          <a:p>
            <a:pPr marL="114300" indent="0" algn="just">
              <a:buNone/>
            </a:pPr>
            <a:endParaRPr lang="pl-PL" sz="1600" dirty="0"/>
          </a:p>
          <a:p>
            <a:pPr marL="114300" indent="0" algn="just">
              <a:buNone/>
            </a:pPr>
            <a:r>
              <a:rPr lang="pl-PL" sz="1600" dirty="0"/>
              <a:t>Kadencja RPO – 5 lat</a:t>
            </a:r>
          </a:p>
        </p:txBody>
      </p:sp>
    </p:spTree>
    <p:extLst>
      <p:ext uri="{BB962C8B-B14F-4D97-AF65-F5344CB8AC3E}">
        <p14:creationId xmlns:p14="http://schemas.microsoft.com/office/powerpoint/2010/main" val="579017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Rzecznik Praw Obywatelskich</a:t>
            </a:r>
          </a:p>
        </p:txBody>
      </p:sp>
      <p:sp>
        <p:nvSpPr>
          <p:cNvPr id="3" name="Symbol zastępczy zawartości 2"/>
          <p:cNvSpPr>
            <a:spLocks noGrp="1"/>
          </p:cNvSpPr>
          <p:nvPr>
            <p:ph idx="1"/>
          </p:nvPr>
        </p:nvSpPr>
        <p:spPr>
          <a:xfrm>
            <a:off x="681644" y="1752600"/>
            <a:ext cx="10828712" cy="4916760"/>
          </a:xfrm>
        </p:spPr>
        <p:txBody>
          <a:bodyPr>
            <a:normAutofit/>
          </a:bodyPr>
          <a:lstStyle/>
          <a:p>
            <a:pPr marL="114300" indent="0">
              <a:buNone/>
            </a:pPr>
            <a:endParaRPr lang="pl-PL" sz="1600" dirty="0"/>
          </a:p>
          <a:p>
            <a:pPr marL="114300" indent="0">
              <a:buNone/>
            </a:pPr>
            <a:endParaRPr lang="pl-PL" sz="1600" dirty="0"/>
          </a:p>
          <a:p>
            <a:pPr marL="114300" indent="0">
              <a:buNone/>
            </a:pPr>
            <a:r>
              <a:rPr lang="pl-PL" sz="1600" b="1" dirty="0"/>
              <a:t>Każdy</a:t>
            </a:r>
            <a:r>
              <a:rPr lang="pl-PL" sz="1600" dirty="0"/>
              <a:t> ma prawo zwrócić się do RPO z wnioskiem o pomoc w ochronie wolności lub praw naruszonych przez organy władzy publicznej.</a:t>
            </a:r>
          </a:p>
          <a:p>
            <a:pPr marL="114300" indent="0">
              <a:buNone/>
            </a:pPr>
            <a:endParaRPr lang="pl-PL" sz="1600" dirty="0"/>
          </a:p>
          <a:p>
            <a:pPr marL="114300" indent="0">
              <a:buNone/>
            </a:pPr>
            <a:endParaRPr lang="pl-PL" sz="1600" dirty="0"/>
          </a:p>
          <a:p>
            <a:pPr marL="114300" indent="0">
              <a:buNone/>
            </a:pPr>
            <a:endParaRPr lang="pl-PL" sz="1600" dirty="0"/>
          </a:p>
          <a:p>
            <a:pPr marL="114300" indent="0">
              <a:buNone/>
            </a:pPr>
            <a:endParaRPr lang="pl-PL" sz="1600" dirty="0"/>
          </a:p>
          <a:p>
            <a:pPr marL="114300" indent="0">
              <a:buNone/>
            </a:pPr>
            <a:r>
              <a:rPr lang="pl-PL" sz="1600" dirty="0"/>
              <a:t>Wniosek do RPO o ochronę </a:t>
            </a:r>
            <a:r>
              <a:rPr lang="pl-PL" sz="1600" b="1" dirty="0"/>
              <a:t>nie wymaga szczególnej formy i jest wolny od opłat</a:t>
            </a:r>
            <a:r>
              <a:rPr lang="pl-PL" sz="1600" dirty="0"/>
              <a:t>.</a:t>
            </a:r>
          </a:p>
          <a:p>
            <a:pPr marL="114300" indent="0">
              <a:buNone/>
            </a:pPr>
            <a:endParaRPr lang="pl-PL" sz="1600" dirty="0"/>
          </a:p>
        </p:txBody>
      </p:sp>
    </p:spTree>
    <p:extLst>
      <p:ext uri="{BB962C8B-B14F-4D97-AF65-F5344CB8AC3E}">
        <p14:creationId xmlns:p14="http://schemas.microsoft.com/office/powerpoint/2010/main" val="8866752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Rzecznik Praw Obywatelskich</a:t>
            </a:r>
          </a:p>
        </p:txBody>
      </p:sp>
      <p:sp>
        <p:nvSpPr>
          <p:cNvPr id="3" name="Symbol zastępczy zawartości 2"/>
          <p:cNvSpPr>
            <a:spLocks noGrp="1"/>
          </p:cNvSpPr>
          <p:nvPr>
            <p:ph idx="1"/>
          </p:nvPr>
        </p:nvSpPr>
        <p:spPr>
          <a:xfrm>
            <a:off x="568171" y="1752600"/>
            <a:ext cx="11213734" cy="4916760"/>
          </a:xfrm>
        </p:spPr>
        <p:txBody>
          <a:bodyPr>
            <a:normAutofit/>
          </a:bodyPr>
          <a:lstStyle/>
          <a:p>
            <a:pPr marL="114300" indent="0">
              <a:buNone/>
            </a:pPr>
            <a:r>
              <a:rPr lang="pl-PL" sz="1600" dirty="0"/>
              <a:t>Uprawnienia RPO:</a:t>
            </a:r>
          </a:p>
          <a:p>
            <a:pPr>
              <a:buFont typeface="Wingdings" pitchFamily="2" charset="2"/>
              <a:buChar char="Ø"/>
            </a:pPr>
            <a:r>
              <a:rPr lang="pl-PL" sz="1600" dirty="0"/>
              <a:t>może zbadać każdą sprawę na miejscu</a:t>
            </a:r>
          </a:p>
          <a:p>
            <a:pPr algn="just">
              <a:buFont typeface="Wingdings" pitchFamily="2" charset="2"/>
              <a:buChar char="Ø"/>
            </a:pPr>
            <a:r>
              <a:rPr lang="pl-PL" sz="1600" dirty="0"/>
              <a:t>może żądać przedstawienia informacji o stanie sprawy prowadzonej przez prokuraturę i organy administracji państwowej</a:t>
            </a:r>
          </a:p>
          <a:p>
            <a:pPr algn="just">
              <a:buFont typeface="Wingdings" pitchFamily="2" charset="2"/>
              <a:buChar char="Ø"/>
            </a:pPr>
            <a:r>
              <a:rPr lang="pl-PL" sz="1600" dirty="0"/>
              <a:t>może żądać akt sprawy prowadzonej przez organy administracji państwowej</a:t>
            </a:r>
          </a:p>
          <a:p>
            <a:pPr algn="just">
              <a:buFont typeface="Wingdings" pitchFamily="2" charset="2"/>
              <a:buChar char="Ø"/>
            </a:pPr>
            <a:r>
              <a:rPr lang="pl-PL" sz="1600" dirty="0"/>
              <a:t>może żądać wglądu do akt sądowych i prokuratorskich, akt innych organów ścigania</a:t>
            </a:r>
          </a:p>
          <a:p>
            <a:pPr algn="just">
              <a:buFont typeface="Wingdings" pitchFamily="2" charset="2"/>
              <a:buChar char="Ø"/>
            </a:pPr>
            <a:r>
              <a:rPr lang="pl-PL" sz="1600" dirty="0"/>
              <a:t>może skierować wystąpienie do organu, w którego działalności stwierdził nieprawidłowości</a:t>
            </a:r>
          </a:p>
          <a:p>
            <a:pPr algn="just">
              <a:buFont typeface="Wingdings" pitchFamily="2" charset="2"/>
              <a:buChar char="Ø"/>
            </a:pPr>
            <a:r>
              <a:rPr lang="pl-PL" sz="1600" dirty="0"/>
              <a:t>może żądać wszczęcia postępowania w sprawach cywilnych, administracyjnych, postępowania przygotowawczego w sprawach karnych</a:t>
            </a:r>
          </a:p>
          <a:p>
            <a:pPr algn="just">
              <a:buFont typeface="Wingdings" pitchFamily="2" charset="2"/>
              <a:buChar char="Ø"/>
            </a:pPr>
            <a:r>
              <a:rPr lang="pl-PL" sz="1600" dirty="0"/>
              <a:t>może przystępować do toczącego się postępowania cywilnego, administracyjnego, </a:t>
            </a:r>
            <a:r>
              <a:rPr lang="pl-PL" sz="1600" dirty="0" err="1"/>
              <a:t>sądowoadministracyjnego</a:t>
            </a:r>
            <a:r>
              <a:rPr lang="pl-PL" sz="1600" dirty="0"/>
              <a:t> na prawach przysługujących prokuratorowi </a:t>
            </a:r>
          </a:p>
          <a:p>
            <a:pPr algn="just">
              <a:buFont typeface="Wingdings" pitchFamily="2" charset="2"/>
              <a:buChar char="Ø"/>
            </a:pPr>
            <a:r>
              <a:rPr lang="pl-PL" sz="1600" dirty="0"/>
              <a:t>może występować z wnioskami do TK</a:t>
            </a:r>
          </a:p>
          <a:p>
            <a:pPr algn="just">
              <a:buFont typeface="Wingdings" pitchFamily="2" charset="2"/>
              <a:buChar char="Ø"/>
            </a:pPr>
            <a:r>
              <a:rPr lang="pl-PL" sz="1600" dirty="0"/>
              <a:t>może występować do Sądu Najwyższego i do Naczelnego Sądu Administracyjnego o podjęcie uchwały wyjaśniającej</a:t>
            </a:r>
          </a:p>
          <a:p>
            <a:pPr marL="114300" indent="0">
              <a:buNone/>
            </a:pPr>
            <a:endParaRPr lang="pl-PL" sz="1600" dirty="0"/>
          </a:p>
        </p:txBody>
      </p:sp>
    </p:spTree>
    <p:extLst>
      <p:ext uri="{BB962C8B-B14F-4D97-AF65-F5344CB8AC3E}">
        <p14:creationId xmlns:p14="http://schemas.microsoft.com/office/powerpoint/2010/main" val="2838883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Rzecznik Praw dziecka</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r>
              <a:rPr lang="pl-PL" sz="1600" dirty="0"/>
              <a:t>Stoi na straży praw dziecka określonych w Konstytucji, Konwencji o prawach dziecka i innych przepisach prawa, z poszanowaniem odpowiedzialności, praw i obowiązków rodziców.</a:t>
            </a:r>
          </a:p>
          <a:p>
            <a:pPr marL="114300" indent="0" algn="just">
              <a:buNone/>
            </a:pPr>
            <a:endParaRPr lang="pl-PL" sz="1600" dirty="0"/>
          </a:p>
          <a:p>
            <a:pPr marL="114300" indent="0" algn="just">
              <a:buNone/>
            </a:pPr>
            <a:r>
              <a:rPr lang="pl-PL" sz="1600" dirty="0"/>
              <a:t>Rzecznika Praw Dziecka wybiera Sejm za zgodą Senatu.</a:t>
            </a:r>
          </a:p>
          <a:p>
            <a:pPr marL="114300" indent="0" algn="just">
              <a:buNone/>
            </a:pPr>
            <a:endParaRPr lang="pl-PL" sz="1600" dirty="0"/>
          </a:p>
          <a:p>
            <a:pPr marL="114300" indent="0" algn="just">
              <a:buNone/>
            </a:pPr>
            <a:r>
              <a:rPr lang="pl-PL" sz="1600" dirty="0"/>
              <a:t>Kadencja RPD trwa 5 lat.</a:t>
            </a:r>
          </a:p>
          <a:p>
            <a:pPr marL="114300" indent="0" algn="just">
              <a:buNone/>
            </a:pPr>
            <a:r>
              <a:rPr lang="pl-PL" sz="1600" dirty="0"/>
              <a:t> </a:t>
            </a:r>
          </a:p>
        </p:txBody>
      </p:sp>
    </p:spTree>
    <p:extLst>
      <p:ext uri="{BB962C8B-B14F-4D97-AF65-F5344CB8AC3E}">
        <p14:creationId xmlns:p14="http://schemas.microsoft.com/office/powerpoint/2010/main" val="546180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Rzecznik Praw Dziecka</a:t>
            </a:r>
          </a:p>
        </p:txBody>
      </p:sp>
      <p:sp>
        <p:nvSpPr>
          <p:cNvPr id="3" name="Symbol zastępczy zawartości 2"/>
          <p:cNvSpPr>
            <a:spLocks noGrp="1"/>
          </p:cNvSpPr>
          <p:nvPr>
            <p:ph idx="1"/>
          </p:nvPr>
        </p:nvSpPr>
        <p:spPr>
          <a:xfrm>
            <a:off x="568171" y="1752600"/>
            <a:ext cx="11014229" cy="4844752"/>
          </a:xfrm>
        </p:spPr>
        <p:txBody>
          <a:bodyPr>
            <a:normAutofit/>
          </a:bodyPr>
          <a:lstStyle/>
          <a:p>
            <a:pPr marL="114300" indent="0" algn="just">
              <a:buNone/>
            </a:pPr>
            <a:r>
              <a:rPr lang="pl-PL" sz="1600" dirty="0"/>
              <a:t>Uprawnienia:</a:t>
            </a:r>
          </a:p>
          <a:p>
            <a:pPr algn="just">
              <a:buFont typeface="Wingdings" pitchFamily="2" charset="2"/>
              <a:buChar char="Ø"/>
            </a:pPr>
            <a:r>
              <a:rPr lang="pl-PL" sz="1600" dirty="0"/>
              <a:t>może zwrócić się do organów władzy publicznej, organizacji lub instytucji o złożenie wyjaśnień i udzielenie niezbędnych informacji</a:t>
            </a:r>
          </a:p>
          <a:p>
            <a:pPr algn="just">
              <a:buFont typeface="Wingdings" pitchFamily="2" charset="2"/>
              <a:buChar char="Ø"/>
            </a:pPr>
            <a:r>
              <a:rPr lang="pl-PL" sz="1600" dirty="0"/>
              <a:t>może zwrócić się do właściwych organów, organizacji i instytucji o podjęcie działań na rzecz dziecka</a:t>
            </a:r>
          </a:p>
          <a:p>
            <a:pPr algn="just">
              <a:buFont typeface="Wingdings" pitchFamily="2" charset="2"/>
              <a:buChar char="Ø"/>
            </a:pPr>
            <a:r>
              <a:rPr lang="pl-PL" sz="1600" dirty="0"/>
              <a:t>może żądać wszczęcia postępowania w sprawach cywilnych i administracyjnych, jeżeli wymaga tego dobro małoletniego</a:t>
            </a:r>
          </a:p>
          <a:p>
            <a:pPr algn="just">
              <a:buFont typeface="Wingdings" pitchFamily="2" charset="2"/>
              <a:buChar char="Ø"/>
            </a:pPr>
            <a:r>
              <a:rPr lang="pl-PL" sz="1600" dirty="0"/>
              <a:t>może przystępować do toczącego się postępowania cywilnego, administracyjnego i </a:t>
            </a:r>
            <a:r>
              <a:rPr lang="pl-PL" sz="1600" dirty="0" err="1"/>
              <a:t>sądowoadministracyjnego</a:t>
            </a:r>
            <a:r>
              <a:rPr lang="pl-PL" sz="1600" dirty="0"/>
              <a:t> na prawach przysługujących prokuratorowi</a:t>
            </a:r>
          </a:p>
          <a:p>
            <a:pPr algn="just">
              <a:buFont typeface="Wingdings" pitchFamily="2" charset="2"/>
              <a:buChar char="Ø"/>
            </a:pPr>
            <a:r>
              <a:rPr lang="pl-PL" sz="1600" dirty="0"/>
              <a:t>może przystępować do postępowania przed TK wszczętego w drodze skargi konstytucyjnej lub wniosku RPO</a:t>
            </a:r>
          </a:p>
          <a:p>
            <a:pPr algn="just">
              <a:buFont typeface="Wingdings" pitchFamily="2" charset="2"/>
              <a:buChar char="Ø"/>
            </a:pPr>
            <a:r>
              <a:rPr lang="pl-PL" sz="1600" dirty="0"/>
              <a:t>może żądać wszczęcia postępowania przygotowawczego w sprawach karnych</a:t>
            </a:r>
          </a:p>
          <a:p>
            <a:pPr algn="just">
              <a:buFont typeface="Wingdings" pitchFamily="2" charset="2"/>
              <a:buChar char="Ø"/>
            </a:pPr>
            <a:r>
              <a:rPr lang="pl-PL" sz="1600" dirty="0"/>
              <a:t>przedstawia organom, organizacjom i instytucjom wnioski służące zapewnieniu skutecznej ochrony praw dziecka  </a:t>
            </a:r>
          </a:p>
        </p:txBody>
      </p:sp>
    </p:spTree>
    <p:extLst>
      <p:ext uri="{BB962C8B-B14F-4D97-AF65-F5344CB8AC3E}">
        <p14:creationId xmlns:p14="http://schemas.microsoft.com/office/powerpoint/2010/main" val="41365959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Krajowa Rada Radiofonii i Telewizji</a:t>
            </a:r>
          </a:p>
        </p:txBody>
      </p:sp>
      <p:sp>
        <p:nvSpPr>
          <p:cNvPr id="3" name="Symbol zastępczy zawartości 2"/>
          <p:cNvSpPr>
            <a:spLocks noGrp="1"/>
          </p:cNvSpPr>
          <p:nvPr>
            <p:ph idx="1"/>
          </p:nvPr>
        </p:nvSpPr>
        <p:spPr>
          <a:xfrm>
            <a:off x="742603" y="1752600"/>
            <a:ext cx="10573789" cy="4916760"/>
          </a:xfrm>
        </p:spPr>
        <p:txBody>
          <a:bodyPr>
            <a:normAutofit/>
          </a:bodyPr>
          <a:lstStyle/>
          <a:p>
            <a:pPr marL="114300" indent="0">
              <a:buNone/>
            </a:pPr>
            <a:r>
              <a:rPr lang="pl-PL" sz="1600" dirty="0"/>
              <a:t>Stoi na straży wolności słowa, prawa do informacji oraz interesu publicznego w radiofonii i telewizji. </a:t>
            </a:r>
          </a:p>
          <a:p>
            <a:pPr marL="114300" indent="0">
              <a:buNone/>
            </a:pPr>
            <a:endParaRPr lang="pl-PL" sz="1600" dirty="0"/>
          </a:p>
          <a:p>
            <a:pPr marL="114300" indent="0">
              <a:buNone/>
            </a:pPr>
            <a:r>
              <a:rPr lang="pl-PL" sz="1600" dirty="0"/>
              <a:t>Jest organem właściwym w sprawach radiofonii i telewizji.</a:t>
            </a:r>
          </a:p>
          <a:p>
            <a:pPr marL="114300" indent="0">
              <a:buNone/>
            </a:pPr>
            <a:endParaRPr lang="pl-PL" sz="1600" dirty="0"/>
          </a:p>
          <a:p>
            <a:pPr marL="114300" indent="0" algn="just">
              <a:buNone/>
            </a:pPr>
            <a:r>
              <a:rPr lang="pl-PL" sz="1600" dirty="0"/>
              <a:t>Przewodniczący </a:t>
            </a:r>
            <a:r>
              <a:rPr lang="pl-PL" sz="1600" dirty="0" err="1"/>
              <a:t>KRRiTv</a:t>
            </a:r>
            <a:r>
              <a:rPr lang="pl-PL" sz="1600" dirty="0"/>
              <a:t> na podstawie uchwały Rady wydaje koncesje na prowadzenie działalności nadawczej.</a:t>
            </a:r>
          </a:p>
          <a:p>
            <a:pPr marL="114300" indent="0">
              <a:buNone/>
            </a:pPr>
            <a:endParaRPr lang="pl-PL" sz="1600" dirty="0"/>
          </a:p>
          <a:p>
            <a:pPr marL="114300" indent="0">
              <a:buNone/>
            </a:pPr>
            <a:r>
              <a:rPr lang="pl-PL" sz="1600" dirty="0"/>
              <a:t>Skład </a:t>
            </a:r>
            <a:r>
              <a:rPr lang="pl-PL" sz="1600" dirty="0" err="1"/>
              <a:t>KRRiTv</a:t>
            </a:r>
            <a:r>
              <a:rPr lang="pl-PL" sz="1600" dirty="0"/>
              <a:t>:</a:t>
            </a:r>
          </a:p>
          <a:p>
            <a:pPr>
              <a:buFont typeface="Wingdings" pitchFamily="2" charset="2"/>
              <a:buChar char="Ø"/>
            </a:pPr>
            <a:r>
              <a:rPr lang="pl-PL" sz="1600" dirty="0"/>
              <a:t>2 członków powoływanych przez Prezydenta RP</a:t>
            </a:r>
          </a:p>
          <a:p>
            <a:pPr>
              <a:buFont typeface="Wingdings" pitchFamily="2" charset="2"/>
              <a:buChar char="Ø"/>
            </a:pPr>
            <a:r>
              <a:rPr lang="pl-PL" sz="1600" dirty="0"/>
              <a:t>2 członków wybieranych przez Sejm</a:t>
            </a:r>
          </a:p>
          <a:p>
            <a:pPr>
              <a:buFont typeface="Wingdings" pitchFamily="2" charset="2"/>
              <a:buChar char="Ø"/>
            </a:pPr>
            <a:r>
              <a:rPr lang="pl-PL" sz="1600" dirty="0"/>
              <a:t>1 członek wybierany przez Senat.</a:t>
            </a:r>
          </a:p>
          <a:p>
            <a:pPr marL="114300" indent="0">
              <a:buNone/>
            </a:pPr>
            <a:endParaRPr lang="pl-PL" sz="1600" dirty="0"/>
          </a:p>
          <a:p>
            <a:pPr marL="114300" indent="0">
              <a:buNone/>
            </a:pPr>
            <a:r>
              <a:rPr lang="pl-PL" sz="1600" dirty="0"/>
              <a:t>Kadencja członków </a:t>
            </a:r>
            <a:r>
              <a:rPr lang="pl-PL" sz="1600" dirty="0" err="1"/>
              <a:t>KRRiTv</a:t>
            </a:r>
            <a:r>
              <a:rPr lang="pl-PL" sz="1600" dirty="0"/>
              <a:t> – 6 lat.</a:t>
            </a:r>
          </a:p>
          <a:p>
            <a:pPr marL="114300" indent="0">
              <a:buNone/>
            </a:pPr>
            <a:endParaRPr lang="pl-PL" sz="1600" dirty="0"/>
          </a:p>
          <a:p>
            <a:pPr marL="114300" indent="0">
              <a:buNone/>
            </a:pPr>
            <a:r>
              <a:rPr lang="pl-PL" sz="1600" dirty="0" err="1"/>
              <a:t>KRRiTv</a:t>
            </a:r>
            <a:r>
              <a:rPr lang="pl-PL" sz="1600" dirty="0"/>
              <a:t> ze swego grona wybiera przewodniczącego.</a:t>
            </a:r>
          </a:p>
        </p:txBody>
      </p:sp>
    </p:spTree>
    <p:extLst>
      <p:ext uri="{BB962C8B-B14F-4D97-AF65-F5344CB8AC3E}">
        <p14:creationId xmlns:p14="http://schemas.microsoft.com/office/powerpoint/2010/main" val="2164325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Krajowa Rada Radiofonii i Telewizji</a:t>
            </a:r>
          </a:p>
        </p:txBody>
      </p:sp>
      <p:sp>
        <p:nvSpPr>
          <p:cNvPr id="3" name="Symbol zastępczy zawartości 2"/>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r>
              <a:rPr lang="pl-PL" sz="1600" dirty="0"/>
              <a:t>Uprawnienia:</a:t>
            </a:r>
          </a:p>
          <a:p>
            <a:pPr>
              <a:buFont typeface="Wingdings" pitchFamily="2" charset="2"/>
              <a:buChar char="Ø"/>
            </a:pPr>
            <a:r>
              <a:rPr lang="pl-PL" sz="1600" dirty="0"/>
              <a:t>określanie warunków prowadzenia działalności przez nadawców</a:t>
            </a:r>
          </a:p>
          <a:p>
            <a:pPr algn="just">
              <a:buFont typeface="Wingdings" pitchFamily="2" charset="2"/>
              <a:buChar char="Ø"/>
            </a:pPr>
            <a:r>
              <a:rPr lang="pl-PL" sz="1600" dirty="0"/>
              <a:t>podejmowanie rozstrzygnięć w sprawach koncesji na rozpowszechnianie i rozprowadzanie programów</a:t>
            </a:r>
          </a:p>
          <a:p>
            <a:pPr algn="just">
              <a:buFont typeface="Wingdings" pitchFamily="2" charset="2"/>
              <a:buChar char="Ø"/>
            </a:pPr>
            <a:r>
              <a:rPr lang="pl-PL" sz="1600" dirty="0"/>
              <a:t>ustalanie opłat abonamentowych</a:t>
            </a:r>
          </a:p>
          <a:p>
            <a:pPr algn="just">
              <a:buFont typeface="Wingdings" pitchFamily="2" charset="2"/>
              <a:buChar char="Ø"/>
            </a:pPr>
            <a:r>
              <a:rPr lang="pl-PL" sz="1600" dirty="0"/>
              <a:t>sprawowanie kontroli nad działalnością nadawców </a:t>
            </a:r>
          </a:p>
        </p:txBody>
      </p:sp>
    </p:spTree>
    <p:extLst>
      <p:ext uri="{BB962C8B-B14F-4D97-AF65-F5344CB8AC3E}">
        <p14:creationId xmlns:p14="http://schemas.microsoft.com/office/powerpoint/2010/main" val="3424520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Konstytucyjny</a:t>
            </a:r>
          </a:p>
        </p:txBody>
      </p:sp>
      <p:sp>
        <p:nvSpPr>
          <p:cNvPr id="3" name="Symbol zastępczy zawartości 2"/>
          <p:cNvSpPr>
            <a:spLocks noGrp="1"/>
          </p:cNvSpPr>
          <p:nvPr>
            <p:ph idx="1"/>
          </p:nvPr>
        </p:nvSpPr>
        <p:spPr/>
        <p:txBody>
          <a:bodyPr>
            <a:normAutofit/>
          </a:bodyPr>
          <a:lstStyle/>
          <a:p>
            <a:pPr marL="114300" indent="0">
              <a:buNone/>
            </a:pPr>
            <a:r>
              <a:rPr lang="pl-PL" sz="1600" dirty="0"/>
              <a:t>Podmioty legitymowane (upoważnione) do występowania z wnioskami do TK:</a:t>
            </a:r>
          </a:p>
          <a:p>
            <a:pPr algn="just">
              <a:buFont typeface="Wingdings" pitchFamily="2" charset="2"/>
              <a:buChar char="Ø"/>
            </a:pPr>
            <a:r>
              <a:rPr lang="pl-PL" sz="1600" b="1" dirty="0"/>
              <a:t>podmioty legitymowane generalnie – </a:t>
            </a:r>
            <a:r>
              <a:rPr lang="pl-PL" sz="1600" dirty="0"/>
              <a:t>Prezydent RP, Prezes RM, Marszałek Sejmu, Marszałek Senatu, grupa 50 posłów, grupa 30 senatorów, Pierwszy Prezes Sądu Najwyższego, Prezes Naczelnego Sądu Administracyjnego, Prokurator Generalny, Prezes Najwyższej Izby Kontroli, Rzecznik Praw Obywatelskich  </a:t>
            </a:r>
          </a:p>
          <a:p>
            <a:pPr algn="just">
              <a:buFont typeface="Wingdings" pitchFamily="2" charset="2"/>
              <a:buChar char="Ø"/>
            </a:pPr>
            <a:r>
              <a:rPr lang="pl-PL" sz="1600" b="1" dirty="0"/>
              <a:t>podmioty legitymowane szczegółowo – </a:t>
            </a:r>
            <a:r>
              <a:rPr lang="pl-PL" sz="1600" dirty="0"/>
              <a:t>Krajowa Rada Sądownictwa, organy stanowiące jednostek samorządu terytorialnego, ogólnokrajowe organy związków zawodowych, ogólnokrajowe władze organizacji pracodawców i organizacji zawodowych, kościoły i inne związki wyznaniowe</a:t>
            </a:r>
          </a:p>
          <a:p>
            <a:pPr algn="just">
              <a:buFont typeface="Wingdings" pitchFamily="2" charset="2"/>
              <a:buChar char="Ø"/>
            </a:pPr>
            <a:r>
              <a:rPr lang="pl-PL" sz="1600" b="1" dirty="0"/>
              <a:t>podmioty upoważnione do wniesienia wniosku o rozstrzygnięcie sporu kompetencyjnego – </a:t>
            </a:r>
            <a:r>
              <a:rPr lang="pl-PL" sz="1600" dirty="0"/>
              <a:t>Prezydent RP, Prezes RM, Marszałek Sejmu, Marszałek Senatu, Pierwszy Prezes Sądu Najwyższego, Prezes Naczelnego Sądu Administracyjnego, Prezes Najwyższej Izby Kontroli</a:t>
            </a:r>
            <a:endParaRPr lang="pl-PL" sz="1600" b="1" dirty="0"/>
          </a:p>
        </p:txBody>
      </p:sp>
    </p:spTree>
    <p:extLst>
      <p:ext uri="{BB962C8B-B14F-4D97-AF65-F5344CB8AC3E}">
        <p14:creationId xmlns:p14="http://schemas.microsoft.com/office/powerpoint/2010/main" val="2664030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Narodowy Bank Polski</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r>
              <a:rPr lang="pl-PL" sz="1600" dirty="0"/>
              <a:t>Bank centralny RP.</a:t>
            </a:r>
          </a:p>
          <a:p>
            <a:pPr marL="114300" indent="0" algn="just">
              <a:buNone/>
            </a:pPr>
            <a:endParaRPr lang="pl-PL" sz="1600" dirty="0"/>
          </a:p>
          <a:p>
            <a:pPr marL="114300" indent="0" algn="just">
              <a:buNone/>
            </a:pPr>
            <a:r>
              <a:rPr lang="pl-PL" sz="1600" dirty="0"/>
              <a:t>Cel działania – utrzymanie stabilnego poziomu cen przy jednoczesnym wspieraniu polityki gospodarczej rządu</a:t>
            </a:r>
          </a:p>
          <a:p>
            <a:pPr marL="114300" indent="0" algn="just">
              <a:buNone/>
            </a:pPr>
            <a:endParaRPr lang="pl-PL" sz="1600" dirty="0"/>
          </a:p>
          <a:p>
            <a:pPr marL="114300" indent="0" algn="just">
              <a:buNone/>
            </a:pPr>
            <a:r>
              <a:rPr lang="pl-PL" sz="1600" dirty="0"/>
              <a:t>NBP jest bankiem emisyjnym.</a:t>
            </a:r>
          </a:p>
          <a:p>
            <a:pPr marL="114300" indent="0" algn="just">
              <a:buNone/>
            </a:pPr>
            <a:endParaRPr lang="pl-PL" sz="1600" dirty="0"/>
          </a:p>
          <a:p>
            <a:pPr marL="114300" indent="0" algn="just">
              <a:buNone/>
            </a:pPr>
            <a:r>
              <a:rPr lang="pl-PL" sz="1600" dirty="0"/>
              <a:t>NBP odpowiada za wartość polskiego pieniądza.</a:t>
            </a:r>
          </a:p>
        </p:txBody>
      </p:sp>
    </p:spTree>
    <p:extLst>
      <p:ext uri="{BB962C8B-B14F-4D97-AF65-F5344CB8AC3E}">
        <p14:creationId xmlns:p14="http://schemas.microsoft.com/office/powerpoint/2010/main" val="481143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Narodowy Bank Polski</a:t>
            </a:r>
          </a:p>
        </p:txBody>
      </p:sp>
      <p:sp>
        <p:nvSpPr>
          <p:cNvPr id="3" name="Symbol zastępczy zawartości 2"/>
          <p:cNvSpPr>
            <a:spLocks noGrp="1"/>
          </p:cNvSpPr>
          <p:nvPr>
            <p:ph idx="1"/>
          </p:nvPr>
        </p:nvSpPr>
        <p:spPr/>
        <p:txBody>
          <a:bodyPr>
            <a:normAutofit/>
          </a:bodyPr>
          <a:lstStyle/>
          <a:p>
            <a:pPr marL="114300" indent="0">
              <a:buNone/>
            </a:pPr>
            <a:endParaRPr lang="pl-PL" sz="1600" dirty="0"/>
          </a:p>
          <a:p>
            <a:pPr marL="114300" indent="0">
              <a:buNone/>
            </a:pPr>
            <a:r>
              <a:rPr lang="pl-PL" sz="1600" dirty="0"/>
              <a:t>Zadania:</a:t>
            </a:r>
          </a:p>
          <a:p>
            <a:pPr algn="just">
              <a:buFont typeface="Wingdings" pitchFamily="2" charset="2"/>
              <a:buChar char="Ø"/>
            </a:pPr>
            <a:r>
              <a:rPr lang="pl-PL" sz="1600" dirty="0"/>
              <a:t>organizowanie rozliczeń pieniężnych</a:t>
            </a:r>
          </a:p>
          <a:p>
            <a:pPr algn="just">
              <a:buFont typeface="Wingdings" pitchFamily="2" charset="2"/>
              <a:buChar char="Ø"/>
            </a:pPr>
            <a:r>
              <a:rPr lang="pl-PL" sz="1600" dirty="0"/>
              <a:t>prowadzenie gospodarki rezerwami dewizowymi</a:t>
            </a:r>
          </a:p>
          <a:p>
            <a:pPr algn="just">
              <a:buFont typeface="Wingdings" pitchFamily="2" charset="2"/>
              <a:buChar char="Ø"/>
            </a:pPr>
            <a:r>
              <a:rPr lang="pl-PL" sz="1600" dirty="0"/>
              <a:t>prowadzenie bankowej obsługi budżetu państwa</a:t>
            </a:r>
          </a:p>
          <a:p>
            <a:pPr algn="just">
              <a:buFont typeface="Wingdings" pitchFamily="2" charset="2"/>
              <a:buChar char="Ø"/>
            </a:pPr>
            <a:r>
              <a:rPr lang="pl-PL" sz="1600" dirty="0"/>
              <a:t>regulowanie płynności banków oraz ich refinansowanie</a:t>
            </a:r>
          </a:p>
          <a:p>
            <a:pPr algn="just">
              <a:buFont typeface="Wingdings" pitchFamily="2" charset="2"/>
              <a:buChar char="Ø"/>
            </a:pPr>
            <a:r>
              <a:rPr lang="pl-PL" sz="1600" dirty="0"/>
              <a:t>kształtowanie warunków niezbędnych dla rozwoju systemu bankowego</a:t>
            </a:r>
          </a:p>
          <a:p>
            <a:pPr algn="just">
              <a:buFont typeface="Wingdings" pitchFamily="2" charset="2"/>
              <a:buChar char="Ø"/>
            </a:pPr>
            <a:r>
              <a:rPr lang="pl-PL" sz="1600" dirty="0"/>
              <a:t>działanie na rzecz stabilności krajowego systemu finansowego</a:t>
            </a:r>
          </a:p>
          <a:p>
            <a:pPr algn="just">
              <a:buFont typeface="Wingdings" pitchFamily="2" charset="2"/>
              <a:buChar char="Ø"/>
            </a:pPr>
            <a:r>
              <a:rPr lang="pl-PL" sz="1600" dirty="0"/>
              <a:t>opracowywanie statystyki pieniężnej i bankowej, bilansu płatniczego oraz międzynarodowej pozycji inwestycyjnej</a:t>
            </a:r>
          </a:p>
        </p:txBody>
      </p:sp>
    </p:spTree>
    <p:extLst>
      <p:ext uri="{BB962C8B-B14F-4D97-AF65-F5344CB8AC3E}">
        <p14:creationId xmlns:p14="http://schemas.microsoft.com/office/powerpoint/2010/main" val="36672348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Narodowy Bank Polski</a:t>
            </a:r>
          </a:p>
        </p:txBody>
      </p:sp>
      <p:sp>
        <p:nvSpPr>
          <p:cNvPr id="3" name="Symbol zastępczy zawartości 2"/>
          <p:cNvSpPr>
            <a:spLocks noGrp="1"/>
          </p:cNvSpPr>
          <p:nvPr>
            <p:ph idx="1"/>
          </p:nvPr>
        </p:nvSpPr>
        <p:spPr>
          <a:xfrm>
            <a:off x="568171" y="1752600"/>
            <a:ext cx="11296862" cy="4916760"/>
          </a:xfrm>
        </p:spPr>
        <p:txBody>
          <a:bodyPr>
            <a:normAutofit/>
          </a:bodyPr>
          <a:lstStyle/>
          <a:p>
            <a:pPr marL="114300" indent="0" algn="ctr">
              <a:buNone/>
            </a:pPr>
            <a:r>
              <a:rPr lang="pl-PL" sz="1600" dirty="0"/>
              <a:t>Organy</a:t>
            </a:r>
          </a:p>
          <a:p>
            <a:pPr marL="114300" indent="0" algn="ctr">
              <a:buNone/>
            </a:pPr>
            <a:endParaRPr lang="pl-PL" sz="1600" dirty="0"/>
          </a:p>
          <a:p>
            <a:pPr marL="114300" indent="0" algn="just">
              <a:buNone/>
            </a:pPr>
            <a:r>
              <a:rPr lang="pl-PL" sz="1600" b="1" dirty="0"/>
              <a:t>Prezes NBP </a:t>
            </a:r>
            <a:r>
              <a:rPr lang="pl-PL" sz="1600" dirty="0"/>
              <a:t>– wybierany przez Sejm; kadencja – 6 lat; uprawnienia: przewodniczy Radzie Polityki Pieniężnej i Zarządowi NBP, reprezentuje NBP na zewnątrz. </a:t>
            </a:r>
          </a:p>
          <a:p>
            <a:pPr marL="114300" indent="0" algn="just">
              <a:buNone/>
            </a:pPr>
            <a:endParaRPr lang="pl-PL" sz="1600" b="1" dirty="0"/>
          </a:p>
          <a:p>
            <a:pPr marL="114300" indent="0" algn="just">
              <a:buNone/>
            </a:pPr>
            <a:r>
              <a:rPr lang="pl-PL" sz="1600" b="1" dirty="0"/>
              <a:t>Rada Polityki Pieniężnej </a:t>
            </a:r>
            <a:r>
              <a:rPr lang="pl-PL" sz="1600" dirty="0"/>
              <a:t>– skład: Prezes NBP, 3 członków powoływanych przez Prezydenta, 3 członków wybieranych przez Sejm, 3 członków wybieranych przez Senat; kadencja – 6 lat; uprawnienia: ustalanie corocznie założeń polityki pieniężnej, ustalanie wysokości stóp procentowych NBP, stopy rezerwy obowiązkowej banków oraz spółdzielczych kas oszczędnościowo-kredytowych, ustalanie górnych granic zobowiązań wynikających z zaciągania przez NBP pożyczek i kredytów w zagranicznych instytucjach finansowych, ustalanie zasad operacji otwartego rynku, przyjmowanie rocznych sprawozdań NBP.</a:t>
            </a:r>
          </a:p>
          <a:p>
            <a:pPr marL="114300" indent="0" algn="just">
              <a:buNone/>
            </a:pPr>
            <a:endParaRPr lang="pl-PL" sz="1600" b="1" dirty="0"/>
          </a:p>
          <a:p>
            <a:pPr marL="114300" indent="0" algn="just">
              <a:buNone/>
            </a:pPr>
            <a:r>
              <a:rPr lang="pl-PL" sz="1600" b="1" dirty="0"/>
              <a:t>Zarząd NBP </a:t>
            </a:r>
            <a:r>
              <a:rPr lang="pl-PL" sz="1600" dirty="0"/>
              <a:t>– skład: Prezes NPB, 2 wiceprezesów NBP, 4-6 członków zarządu; kadencja – 6 lat; uprawnienia: realizowanie uchwał RPP, dokonywanie okresowej oceny obiegu pieniężnego i rozliczeń pieniężnych, nadzorowanie operacji otwartego rynku, analizowanie stabilności krajowego systemu finansowego, uchwalanie prowizji i opłat stosowanych przez NBP, uchwalanie zasad polityki kadrowej w NBP.</a:t>
            </a:r>
            <a:endParaRPr lang="pl-PL" sz="1600" b="1" dirty="0"/>
          </a:p>
          <a:p>
            <a:pPr>
              <a:buFont typeface="Wingdings" pitchFamily="2" charset="2"/>
              <a:buChar char="Ø"/>
            </a:pPr>
            <a:endParaRPr lang="pl-PL" sz="1600" b="1" dirty="0"/>
          </a:p>
        </p:txBody>
      </p:sp>
    </p:spTree>
    <p:extLst>
      <p:ext uri="{BB962C8B-B14F-4D97-AF65-F5344CB8AC3E}">
        <p14:creationId xmlns:p14="http://schemas.microsoft.com/office/powerpoint/2010/main" val="78711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Konstytucyjny</a:t>
            </a:r>
          </a:p>
        </p:txBody>
      </p:sp>
      <p:sp>
        <p:nvSpPr>
          <p:cNvPr id="3" name="Symbol zastępczy zawartości 2"/>
          <p:cNvSpPr>
            <a:spLocks noGrp="1"/>
          </p:cNvSpPr>
          <p:nvPr>
            <p:ph idx="1"/>
          </p:nvPr>
        </p:nvSpPr>
        <p:spPr/>
        <p:txBody>
          <a:bodyPr>
            <a:normAutofit/>
          </a:bodyPr>
          <a:lstStyle/>
          <a:p>
            <a:pPr marL="114300" indent="0">
              <a:buNone/>
            </a:pPr>
            <a:endParaRPr lang="pl-PL" sz="1600" dirty="0"/>
          </a:p>
          <a:p>
            <a:pPr marL="114300" indent="0">
              <a:buNone/>
            </a:pPr>
            <a:r>
              <a:rPr lang="pl-PL" sz="1600" dirty="0"/>
              <a:t>Środek uruchamiający kontrolę abstrakcyjną:</a:t>
            </a:r>
          </a:p>
          <a:p>
            <a:pPr>
              <a:buFont typeface="Wingdings" pitchFamily="2" charset="2"/>
              <a:buChar char="Ø"/>
            </a:pPr>
            <a:r>
              <a:rPr lang="pl-PL" sz="1600" b="1" dirty="0"/>
              <a:t>wniosek</a:t>
            </a:r>
          </a:p>
          <a:p>
            <a:pPr marL="114300" indent="0">
              <a:buNone/>
            </a:pPr>
            <a:endParaRPr lang="pl-PL" sz="1600" dirty="0"/>
          </a:p>
          <a:p>
            <a:pPr marL="114300" indent="0">
              <a:buNone/>
            </a:pPr>
            <a:r>
              <a:rPr lang="pl-PL" sz="1600" dirty="0"/>
              <a:t>Środki uruchamiające kontrolę konkretną konstytucyjności prawa:</a:t>
            </a:r>
          </a:p>
          <a:p>
            <a:pPr algn="just">
              <a:buFont typeface="Wingdings" pitchFamily="2" charset="2"/>
              <a:buChar char="Ø"/>
            </a:pPr>
            <a:r>
              <a:rPr lang="pl-PL" sz="1600" b="1" dirty="0"/>
              <a:t>skarga konstytucyjna – </a:t>
            </a:r>
            <a:r>
              <a:rPr lang="pl-PL" sz="1600" dirty="0"/>
              <a:t>może z nią wystąpić każdy, kogo konstytucyjne wolności lub prawa zostały naruszone; w drodze skargi konstytucyjnej można zakwestionować akt normatywny, który był podstawą wydania przez sąd lub organ administracji publicznej ostatecznego rozstrzygnięcia o wolnościach lub prawach albo o obowiązkach określonych w Konstytucji</a:t>
            </a:r>
          </a:p>
          <a:p>
            <a:pPr algn="just">
              <a:buFont typeface="Wingdings" pitchFamily="2" charset="2"/>
              <a:buChar char="Ø"/>
            </a:pPr>
            <a:r>
              <a:rPr lang="pl-PL" sz="1600" b="1" dirty="0"/>
              <a:t>pytanie prawne – </a:t>
            </a:r>
            <a:r>
              <a:rPr lang="pl-PL" sz="1600" dirty="0"/>
              <a:t>może je przedstawić każdy sąd, jeżeli ma wątpliwości co do zgodności z Konstytucją, umowami międzynarodowymi lub ustawami aktu normatywnego, który ma być podstawą rozstrzygnięcia, a od odpowiedzi na pytanie zależy rozstrzygnięcie sprawy toczącej się przed sądem</a:t>
            </a:r>
            <a:endParaRPr lang="pl-PL" sz="1600" b="1" dirty="0"/>
          </a:p>
        </p:txBody>
      </p:sp>
    </p:spTree>
    <p:extLst>
      <p:ext uri="{BB962C8B-B14F-4D97-AF65-F5344CB8AC3E}">
        <p14:creationId xmlns:p14="http://schemas.microsoft.com/office/powerpoint/2010/main" val="4246371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Konstytucyjny</a:t>
            </a:r>
          </a:p>
        </p:txBody>
      </p:sp>
      <p:sp>
        <p:nvSpPr>
          <p:cNvPr id="3" name="Symbol zastępczy zawartości 2"/>
          <p:cNvSpPr>
            <a:spLocks noGrp="1"/>
          </p:cNvSpPr>
          <p:nvPr>
            <p:ph idx="1"/>
          </p:nvPr>
        </p:nvSpPr>
        <p:spPr>
          <a:xfrm>
            <a:off x="886691" y="1752600"/>
            <a:ext cx="10468494" cy="4916760"/>
          </a:xfrm>
        </p:spPr>
        <p:txBody>
          <a:bodyPr>
            <a:normAutofit/>
          </a:bodyPr>
          <a:lstStyle/>
          <a:p>
            <a:pPr marL="114300" indent="0">
              <a:buNone/>
            </a:pPr>
            <a:r>
              <a:rPr lang="pl-PL" sz="1600" dirty="0"/>
              <a:t>Składy orzekające Trybunału Konstytucyjnego</a:t>
            </a:r>
          </a:p>
          <a:p>
            <a:pPr>
              <a:buFont typeface="Wingdings" pitchFamily="2" charset="2"/>
              <a:buChar char="Ø"/>
            </a:pPr>
            <a:r>
              <a:rPr lang="pl-PL" sz="1600" dirty="0"/>
              <a:t>pełny skład – przynajmniej 11 sędziów</a:t>
            </a:r>
          </a:p>
          <a:p>
            <a:pPr>
              <a:buFont typeface="Wingdings" pitchFamily="2" charset="2"/>
              <a:buChar char="Ø"/>
            </a:pPr>
            <a:r>
              <a:rPr lang="pl-PL" sz="1600" dirty="0"/>
              <a:t>skład 5 sędziów</a:t>
            </a:r>
          </a:p>
          <a:p>
            <a:pPr>
              <a:buFont typeface="Wingdings" pitchFamily="2" charset="2"/>
              <a:buChar char="Ø"/>
            </a:pPr>
            <a:r>
              <a:rPr lang="pl-PL" sz="1600" dirty="0"/>
              <a:t>skład 3 sędziów</a:t>
            </a:r>
          </a:p>
          <a:p>
            <a:pPr>
              <a:buFont typeface="Wingdings" pitchFamily="2" charset="2"/>
              <a:buChar char="Ø"/>
            </a:pPr>
            <a:r>
              <a:rPr lang="pl-PL" sz="1600" dirty="0"/>
              <a:t>1 sędzia</a:t>
            </a:r>
          </a:p>
          <a:p>
            <a:pPr marL="114300" indent="0">
              <a:buNone/>
            </a:pPr>
            <a:endParaRPr lang="pl-PL" sz="1600" dirty="0"/>
          </a:p>
          <a:p>
            <a:pPr marL="114300" indent="0">
              <a:buNone/>
            </a:pPr>
            <a:r>
              <a:rPr lang="pl-PL" sz="1600" dirty="0"/>
              <a:t>Rodzaje orzeczeń Trybunału Konstytucyjnego</a:t>
            </a:r>
          </a:p>
          <a:p>
            <a:pPr algn="just">
              <a:buFont typeface="Wingdings" pitchFamily="2" charset="2"/>
              <a:buChar char="Ø"/>
            </a:pPr>
            <a:r>
              <a:rPr lang="pl-PL" sz="1600" b="1" dirty="0"/>
              <a:t>wyroki</a:t>
            </a:r>
            <a:r>
              <a:rPr lang="pl-PL" sz="1600" dirty="0"/>
              <a:t> – wydawane zawsze, gdy TK bada hierarchiczną zgodność aktów normatywnych, gdy orzeka o zgodności z Konstytucją celów lub działalności partii politycznych</a:t>
            </a:r>
          </a:p>
          <a:p>
            <a:pPr>
              <a:buFont typeface="Wingdings" pitchFamily="2" charset="2"/>
              <a:buChar char="Ø"/>
            </a:pPr>
            <a:r>
              <a:rPr lang="pl-PL" sz="1600" b="1" dirty="0"/>
              <a:t>postanowienia</a:t>
            </a:r>
            <a:r>
              <a:rPr lang="pl-PL" sz="1600" dirty="0"/>
              <a:t> – pozostałe sprawy</a:t>
            </a:r>
          </a:p>
          <a:p>
            <a:pPr marL="114300" indent="0">
              <a:buNone/>
            </a:pPr>
            <a:endParaRPr lang="pl-PL" sz="1600" dirty="0"/>
          </a:p>
          <a:p>
            <a:pPr marL="114300" indent="0">
              <a:buNone/>
            </a:pPr>
            <a:r>
              <a:rPr lang="pl-PL" sz="1600" dirty="0"/>
              <a:t>Cechy orzeczeń Trybunału Konstytucyjnego</a:t>
            </a:r>
          </a:p>
          <a:p>
            <a:pPr algn="just">
              <a:buFont typeface="Wingdings" pitchFamily="2" charset="2"/>
              <a:buChar char="Ø"/>
            </a:pPr>
            <a:r>
              <a:rPr lang="pl-PL" sz="1600" b="1" dirty="0"/>
              <a:t>ostateczne </a:t>
            </a:r>
          </a:p>
          <a:p>
            <a:pPr algn="just">
              <a:buFont typeface="Wingdings" pitchFamily="2" charset="2"/>
              <a:buChar char="Ø"/>
            </a:pPr>
            <a:r>
              <a:rPr lang="pl-PL" sz="1600" b="1" dirty="0"/>
              <a:t>powszechnie obowiązujące</a:t>
            </a:r>
          </a:p>
        </p:txBody>
      </p:sp>
    </p:spTree>
    <p:extLst>
      <p:ext uri="{BB962C8B-B14F-4D97-AF65-F5344CB8AC3E}">
        <p14:creationId xmlns:p14="http://schemas.microsoft.com/office/powerpoint/2010/main" val="3930821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Krajowa Rada Sądownictwa</a:t>
            </a:r>
          </a:p>
        </p:txBody>
      </p:sp>
      <p:sp>
        <p:nvSpPr>
          <p:cNvPr id="3" name="Symbol zastępczy zawartości 2"/>
          <p:cNvSpPr>
            <a:spLocks noGrp="1"/>
          </p:cNvSpPr>
          <p:nvPr>
            <p:ph idx="1"/>
          </p:nvPr>
        </p:nvSpPr>
        <p:spPr/>
        <p:txBody>
          <a:bodyPr>
            <a:normAutofit/>
          </a:bodyPr>
          <a:lstStyle/>
          <a:p>
            <a:pPr marL="114300" indent="0">
              <a:buNone/>
            </a:pPr>
            <a:r>
              <a:rPr lang="pl-PL" sz="1600" dirty="0"/>
              <a:t>Skład:</a:t>
            </a:r>
          </a:p>
          <a:p>
            <a:pPr algn="just">
              <a:buFont typeface="Wingdings" pitchFamily="2" charset="2"/>
              <a:buChar char="Ø"/>
            </a:pPr>
            <a:r>
              <a:rPr lang="pl-PL" sz="1600" dirty="0"/>
              <a:t>Pierwszy Prezes Sądu Najwyższego, Prezes Naczelnego Sądu Administracyjnego, Minister Sprawiedliwości, przedstawiciel Prezydenta RP</a:t>
            </a:r>
          </a:p>
          <a:p>
            <a:pPr algn="just">
              <a:buFont typeface="Wingdings" pitchFamily="2" charset="2"/>
              <a:buChar char="Ø"/>
            </a:pPr>
            <a:r>
              <a:rPr lang="pl-PL" sz="1600" dirty="0"/>
              <a:t>15 sędziów – przedstawicieli Sądu Najwyższego, sądów administracyjnych, sądów powszechnych i sądów wojskowych</a:t>
            </a:r>
          </a:p>
          <a:p>
            <a:pPr algn="just">
              <a:buFont typeface="Wingdings" pitchFamily="2" charset="2"/>
              <a:buChar char="Ø"/>
            </a:pPr>
            <a:r>
              <a:rPr lang="pl-PL" sz="1600" dirty="0"/>
              <a:t>4 posłów</a:t>
            </a:r>
          </a:p>
          <a:p>
            <a:pPr algn="just">
              <a:buFont typeface="Wingdings" pitchFamily="2" charset="2"/>
              <a:buChar char="Ø"/>
            </a:pPr>
            <a:r>
              <a:rPr lang="pl-PL" sz="1600" dirty="0"/>
              <a:t>2 senatorów</a:t>
            </a:r>
          </a:p>
          <a:p>
            <a:pPr marL="114300" indent="0" algn="just">
              <a:buNone/>
            </a:pPr>
            <a:endParaRPr lang="pl-PL" sz="1600" dirty="0"/>
          </a:p>
          <a:p>
            <a:pPr marL="114300" indent="0" algn="just">
              <a:buNone/>
            </a:pPr>
            <a:r>
              <a:rPr lang="pl-PL" sz="1600" dirty="0"/>
              <a:t>Prezydium KRS:</a:t>
            </a:r>
          </a:p>
          <a:p>
            <a:pPr algn="just">
              <a:buFont typeface="Wingdings" pitchFamily="2" charset="2"/>
              <a:buChar char="Ø"/>
            </a:pPr>
            <a:r>
              <a:rPr lang="pl-PL" sz="1600" dirty="0"/>
              <a:t>przewodniczący</a:t>
            </a:r>
          </a:p>
          <a:p>
            <a:pPr algn="just">
              <a:buFont typeface="Wingdings" pitchFamily="2" charset="2"/>
              <a:buChar char="Ø"/>
            </a:pPr>
            <a:r>
              <a:rPr lang="pl-PL" sz="1600" dirty="0"/>
              <a:t>2 wiceprzewodniczących</a:t>
            </a:r>
          </a:p>
          <a:p>
            <a:pPr algn="just">
              <a:buFont typeface="Wingdings" pitchFamily="2" charset="2"/>
              <a:buChar char="Ø"/>
            </a:pPr>
            <a:r>
              <a:rPr lang="pl-PL" sz="1600" dirty="0"/>
              <a:t>3 członków</a:t>
            </a:r>
          </a:p>
        </p:txBody>
      </p:sp>
    </p:spTree>
    <p:extLst>
      <p:ext uri="{BB962C8B-B14F-4D97-AF65-F5344CB8AC3E}">
        <p14:creationId xmlns:p14="http://schemas.microsoft.com/office/powerpoint/2010/main" val="3056291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Krajowa Rada Sądownictwa</a:t>
            </a:r>
          </a:p>
        </p:txBody>
      </p:sp>
      <p:sp>
        <p:nvSpPr>
          <p:cNvPr id="3" name="Symbol zastępczy zawartości 2"/>
          <p:cNvSpPr>
            <a:spLocks noGrp="1"/>
          </p:cNvSpPr>
          <p:nvPr>
            <p:ph idx="1"/>
          </p:nvPr>
        </p:nvSpPr>
        <p:spPr>
          <a:xfrm>
            <a:off x="476596" y="1562334"/>
            <a:ext cx="11355186" cy="5112568"/>
          </a:xfrm>
        </p:spPr>
        <p:txBody>
          <a:bodyPr>
            <a:normAutofit/>
          </a:bodyPr>
          <a:lstStyle/>
          <a:p>
            <a:pPr marL="114300" indent="0" algn="just">
              <a:buNone/>
            </a:pPr>
            <a:r>
              <a:rPr lang="pl-PL" sz="1600" dirty="0"/>
              <a:t>Kompetencje:</a:t>
            </a:r>
          </a:p>
          <a:p>
            <a:pPr algn="just">
              <a:buFont typeface="Wingdings" pitchFamily="2" charset="2"/>
              <a:buChar char="Ø"/>
            </a:pPr>
            <a:r>
              <a:rPr lang="pl-PL" sz="1600" dirty="0"/>
              <a:t>rozpatrywanie i ocena kandydatów do pełnienia urzędu sędziego oraz asesora w wojewódzkim sądzie administracyjnym </a:t>
            </a:r>
          </a:p>
          <a:p>
            <a:pPr algn="just">
              <a:buFont typeface="Wingdings" pitchFamily="2" charset="2"/>
              <a:buChar char="Ø"/>
            </a:pPr>
            <a:r>
              <a:rPr lang="pl-PL" sz="1600" dirty="0"/>
              <a:t>występowanie do Prezydenta RP z wnioskami o powołanie sędziów oraz asesorów w wojewódzkich sądach administracyjnych</a:t>
            </a:r>
          </a:p>
          <a:p>
            <a:pPr algn="just">
              <a:buFont typeface="Wingdings" pitchFamily="2" charset="2"/>
              <a:buChar char="Ø"/>
            </a:pPr>
            <a:r>
              <a:rPr lang="pl-PL" sz="1600" dirty="0"/>
              <a:t>występowanie do Prezydenta z wnioskami o mianowanie asesorów w sądach powszechnych</a:t>
            </a:r>
          </a:p>
          <a:p>
            <a:pPr algn="just">
              <a:buFont typeface="Wingdings" pitchFamily="2" charset="2"/>
              <a:buChar char="Ø"/>
            </a:pPr>
            <a:r>
              <a:rPr lang="pl-PL" sz="1600" dirty="0"/>
              <a:t>uchwalanie zbioru zasad etyki sędziów i asesorów sądowych</a:t>
            </a:r>
          </a:p>
          <a:p>
            <a:pPr algn="just">
              <a:buFont typeface="Wingdings" pitchFamily="2" charset="2"/>
              <a:buChar char="Ø"/>
            </a:pPr>
            <a:r>
              <a:rPr lang="pl-PL" sz="1600" dirty="0"/>
              <a:t>wypowiadanie się o stanie kadry sędziowskiej</a:t>
            </a:r>
          </a:p>
          <a:p>
            <a:pPr algn="just">
              <a:buFont typeface="Wingdings" pitchFamily="2" charset="2"/>
              <a:buChar char="Ø"/>
            </a:pPr>
            <a:r>
              <a:rPr lang="pl-PL" sz="1600" dirty="0"/>
              <a:t>opiniowanie aktów normatywnych dotyczących sądownictwa</a:t>
            </a:r>
          </a:p>
          <a:p>
            <a:pPr algn="just">
              <a:buFont typeface="Wingdings" pitchFamily="2" charset="2"/>
              <a:buChar char="Ø"/>
            </a:pPr>
            <a:r>
              <a:rPr lang="pl-PL" sz="1600" dirty="0"/>
              <a:t>opiniowanie programów szkolenia w ramach aplikacji sędziowskiej</a:t>
            </a:r>
          </a:p>
          <a:p>
            <a:pPr algn="just">
              <a:buFont typeface="Wingdings" pitchFamily="2" charset="2"/>
              <a:buChar char="Ø"/>
            </a:pPr>
            <a:r>
              <a:rPr lang="pl-PL" sz="1600" dirty="0"/>
              <a:t>rozpatrywanie wniosków o przeniesienie sędziego w stan spoczynku</a:t>
            </a:r>
          </a:p>
          <a:p>
            <a:pPr algn="just">
              <a:buFont typeface="Wingdings" pitchFamily="2" charset="2"/>
              <a:buChar char="Ø"/>
            </a:pPr>
            <a:r>
              <a:rPr lang="pl-PL" sz="1600" dirty="0"/>
              <a:t>wybieranie rzecznika dyscyplinarnego sędziów sądów powszechnych i asesorów sądowych oraz rzecznika dyscyplinarnego sędziów sądów wojskowych</a:t>
            </a:r>
          </a:p>
          <a:p>
            <a:pPr algn="just">
              <a:buFont typeface="Wingdings" pitchFamily="2" charset="2"/>
              <a:buChar char="Ø"/>
            </a:pPr>
            <a:r>
              <a:rPr lang="pl-PL" sz="1600" dirty="0"/>
              <a:t>wyrażanie opinii w sprawie odwołania prezesa lub wiceprezesa sądu powszechnego lub sądu wojskowego</a:t>
            </a:r>
          </a:p>
          <a:p>
            <a:pPr algn="just">
              <a:buFont typeface="Wingdings" pitchFamily="2" charset="2"/>
              <a:buChar char="Ø"/>
            </a:pPr>
            <a:r>
              <a:rPr lang="pl-PL" sz="1600" dirty="0"/>
              <a:t>wskazywanie członka Rady Programowej Krajowej Szkoły Sądownictwa i Prokuratury (</a:t>
            </a:r>
            <a:r>
              <a:rPr lang="pl-PL" sz="1600" dirty="0" err="1"/>
              <a:t>KSSiP</a:t>
            </a:r>
            <a:r>
              <a:rPr lang="pl-PL" sz="1600" dirty="0"/>
              <a:t>)</a:t>
            </a:r>
          </a:p>
          <a:p>
            <a:pPr algn="just">
              <a:buFont typeface="Wingdings" pitchFamily="2" charset="2"/>
              <a:buChar char="Ø"/>
            </a:pPr>
            <a:r>
              <a:rPr lang="pl-PL" sz="1600" dirty="0"/>
              <a:t>wyrażanie opinii w sprawie powołania lub odwołania Dyrektora </a:t>
            </a:r>
            <a:r>
              <a:rPr lang="pl-PL" sz="1600" dirty="0" err="1"/>
              <a:t>KSSiP</a:t>
            </a:r>
            <a:endParaRPr lang="pl-PL" sz="1600" dirty="0"/>
          </a:p>
          <a:p>
            <a:pPr algn="just">
              <a:buFont typeface="Wingdings" pitchFamily="2" charset="2"/>
              <a:buChar char="Ø"/>
            </a:pPr>
            <a:r>
              <a:rPr lang="pl-PL" sz="1600" dirty="0"/>
              <a:t>możliwość zarządzenia przeprowadzenia wizytacji lub lustracji w sądzie</a:t>
            </a:r>
          </a:p>
        </p:txBody>
      </p:sp>
    </p:spTree>
    <p:extLst>
      <p:ext uri="{BB962C8B-B14F-4D97-AF65-F5344CB8AC3E}">
        <p14:creationId xmlns:p14="http://schemas.microsoft.com/office/powerpoint/2010/main" val="3864883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Najwyższa Izba Kontroli</a:t>
            </a:r>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endParaRPr lang="pl-PL" sz="1600" b="1" dirty="0"/>
          </a:p>
          <a:p>
            <a:pPr marL="114300" indent="0" algn="just">
              <a:buNone/>
            </a:pPr>
            <a:r>
              <a:rPr lang="pl-PL" sz="1600" dirty="0"/>
              <a:t>Naczelny organ kontroli państwowej podlegający Sejmowi.</a:t>
            </a:r>
          </a:p>
          <a:p>
            <a:pPr marL="114300" indent="0" algn="just">
              <a:buNone/>
            </a:pPr>
            <a:endParaRPr lang="pl-PL" sz="1600" dirty="0"/>
          </a:p>
          <a:p>
            <a:pPr marL="114300" indent="0" algn="just">
              <a:buNone/>
            </a:pPr>
            <a:endParaRPr lang="pl-PL" sz="1600" dirty="0"/>
          </a:p>
          <a:p>
            <a:pPr marL="114300" indent="0" algn="just">
              <a:buNone/>
            </a:pPr>
            <a:r>
              <a:rPr lang="pl-PL" sz="1600" dirty="0"/>
              <a:t>Kryteria kontroli sprawowanej przez NIK:</a:t>
            </a:r>
          </a:p>
          <a:p>
            <a:pPr algn="just">
              <a:buFont typeface="Wingdings" pitchFamily="2" charset="2"/>
              <a:buChar char="Ø"/>
            </a:pPr>
            <a:r>
              <a:rPr lang="pl-PL" sz="1600" b="1" dirty="0"/>
              <a:t>legalność</a:t>
            </a:r>
          </a:p>
          <a:p>
            <a:pPr algn="just">
              <a:buFont typeface="Wingdings" pitchFamily="2" charset="2"/>
              <a:buChar char="Ø"/>
            </a:pPr>
            <a:r>
              <a:rPr lang="pl-PL" sz="1600" b="1" dirty="0"/>
              <a:t>gospodarność</a:t>
            </a:r>
          </a:p>
          <a:p>
            <a:pPr algn="just">
              <a:buFont typeface="Wingdings" pitchFamily="2" charset="2"/>
              <a:buChar char="Ø"/>
            </a:pPr>
            <a:r>
              <a:rPr lang="pl-PL" sz="1600" b="1" dirty="0"/>
              <a:t>rzetelność</a:t>
            </a:r>
          </a:p>
          <a:p>
            <a:pPr algn="just">
              <a:buFont typeface="Wingdings" pitchFamily="2" charset="2"/>
              <a:buChar char="Ø"/>
            </a:pPr>
            <a:r>
              <a:rPr lang="pl-PL" sz="1600" b="1" dirty="0"/>
              <a:t>celowość</a:t>
            </a:r>
          </a:p>
        </p:txBody>
      </p:sp>
    </p:spTree>
    <p:extLst>
      <p:ext uri="{BB962C8B-B14F-4D97-AF65-F5344CB8AC3E}">
        <p14:creationId xmlns:p14="http://schemas.microsoft.com/office/powerpoint/2010/main" val="778969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Najwyższa Izba kontroli</a:t>
            </a:r>
          </a:p>
        </p:txBody>
      </p:sp>
      <p:sp>
        <p:nvSpPr>
          <p:cNvPr id="3" name="Symbol zastępczy zawartości 2"/>
          <p:cNvSpPr>
            <a:spLocks noGrp="1"/>
          </p:cNvSpPr>
          <p:nvPr>
            <p:ph idx="1"/>
          </p:nvPr>
        </p:nvSpPr>
        <p:spPr/>
        <p:txBody>
          <a:bodyPr>
            <a:normAutofit/>
          </a:bodyPr>
          <a:lstStyle/>
          <a:p>
            <a:pPr marL="114300" indent="0">
              <a:buNone/>
            </a:pPr>
            <a:endParaRPr lang="pl-PL" sz="1600" dirty="0"/>
          </a:p>
          <a:p>
            <a:pPr marL="114300" indent="0">
              <a:buNone/>
            </a:pPr>
            <a:r>
              <a:rPr lang="pl-PL" sz="1600" dirty="0"/>
              <a:t>Zasady, w oparciu o które działa NIK:</a:t>
            </a:r>
          </a:p>
          <a:p>
            <a:pPr>
              <a:buFont typeface="Wingdings" pitchFamily="2" charset="2"/>
              <a:buChar char="Ø"/>
            </a:pPr>
            <a:r>
              <a:rPr lang="pl-PL" sz="1600" dirty="0"/>
              <a:t>kolegialności </a:t>
            </a:r>
          </a:p>
          <a:p>
            <a:pPr>
              <a:buFont typeface="Wingdings" pitchFamily="2" charset="2"/>
              <a:buChar char="Ø"/>
            </a:pPr>
            <a:r>
              <a:rPr lang="pl-PL" sz="1600" dirty="0"/>
              <a:t>podległości Sejmowi</a:t>
            </a:r>
          </a:p>
          <a:p>
            <a:pPr>
              <a:buFont typeface="Wingdings" pitchFamily="2" charset="2"/>
              <a:buChar char="Ø"/>
            </a:pPr>
            <a:r>
              <a:rPr lang="pl-PL" sz="1600" dirty="0"/>
              <a:t>legalności</a:t>
            </a:r>
          </a:p>
          <a:p>
            <a:pPr>
              <a:buFont typeface="Wingdings" pitchFamily="2" charset="2"/>
              <a:buChar char="Ø"/>
            </a:pPr>
            <a:r>
              <a:rPr lang="pl-PL" sz="1600" dirty="0"/>
              <a:t>obiektywizmu</a:t>
            </a:r>
          </a:p>
          <a:p>
            <a:pPr>
              <a:buFont typeface="Wingdings" pitchFamily="2" charset="2"/>
              <a:buChar char="Ø"/>
            </a:pPr>
            <a:r>
              <a:rPr lang="pl-PL" sz="1600" dirty="0"/>
              <a:t>prawdy materialnej</a:t>
            </a:r>
          </a:p>
          <a:p>
            <a:pPr>
              <a:buFont typeface="Wingdings" pitchFamily="2" charset="2"/>
              <a:buChar char="Ø"/>
            </a:pPr>
            <a:r>
              <a:rPr lang="pl-PL" sz="1600" dirty="0"/>
              <a:t>kontradyktoryjności</a:t>
            </a:r>
          </a:p>
          <a:p>
            <a:pPr>
              <a:buFont typeface="Wingdings" pitchFamily="2" charset="2"/>
              <a:buChar char="Ø"/>
            </a:pPr>
            <a:r>
              <a:rPr lang="pl-PL" sz="1600" dirty="0"/>
              <a:t>pisemności</a:t>
            </a:r>
          </a:p>
          <a:p>
            <a:pPr>
              <a:buFont typeface="Wingdings" pitchFamily="2" charset="2"/>
              <a:buChar char="Ø"/>
            </a:pPr>
            <a:r>
              <a:rPr lang="pl-PL" sz="1600" dirty="0"/>
              <a:t>sprawności</a:t>
            </a:r>
          </a:p>
        </p:txBody>
      </p:sp>
    </p:spTree>
    <p:extLst>
      <p:ext uri="{BB962C8B-B14F-4D97-AF65-F5344CB8AC3E}">
        <p14:creationId xmlns:p14="http://schemas.microsoft.com/office/powerpoint/2010/main" val="2693258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Najwyższa Izba Kontroli</a:t>
            </a:r>
          </a:p>
        </p:txBody>
      </p:sp>
      <p:sp>
        <p:nvSpPr>
          <p:cNvPr id="3" name="Symbol zastępczy zawartości 2"/>
          <p:cNvSpPr>
            <a:spLocks noGrp="1"/>
          </p:cNvSpPr>
          <p:nvPr>
            <p:ph idx="1"/>
          </p:nvPr>
        </p:nvSpPr>
        <p:spPr>
          <a:xfrm>
            <a:off x="725977" y="1752600"/>
            <a:ext cx="10712335" cy="4844752"/>
          </a:xfrm>
        </p:spPr>
        <p:txBody>
          <a:bodyPr>
            <a:normAutofit/>
          </a:bodyPr>
          <a:lstStyle/>
          <a:p>
            <a:pPr marL="114300" indent="0">
              <a:buNone/>
            </a:pPr>
            <a:endParaRPr lang="pl-PL" sz="1600" dirty="0"/>
          </a:p>
          <a:p>
            <a:pPr marL="114300" indent="0">
              <a:buNone/>
            </a:pPr>
            <a:r>
              <a:rPr lang="pl-PL" sz="1600" dirty="0"/>
              <a:t>Organy kontrolowane przez NIK:</a:t>
            </a:r>
          </a:p>
          <a:p>
            <a:pPr algn="just">
              <a:buFont typeface="Wingdings" pitchFamily="2" charset="2"/>
              <a:buChar char="Ø"/>
            </a:pPr>
            <a:r>
              <a:rPr lang="pl-PL" sz="1600" b="1" dirty="0"/>
              <a:t>legalność, gospodarność, rzetelność, celowość </a:t>
            </a:r>
            <a:r>
              <a:rPr lang="pl-PL" sz="1600" dirty="0"/>
              <a:t>– organy administracji rządowej, Narodowy Bank Polski, państwowe osoby prawne i inne państwowe jednostki organizacyjne; w zakresie gospodarki finansowej i majątkowej – m.in. Kancelaria Prezydenta RP, Kancelaria Sejmu, Kancelaria Senatu, Trybunał Konstytucyjny, Rzecznik Praw Obywatelskich, Krajowa Rada Radiofonii i Telewizji, Instytut Pamięci Narodowej, Krajowe Biuro Wyborcze </a:t>
            </a:r>
          </a:p>
          <a:p>
            <a:pPr algn="just">
              <a:buFont typeface="Wingdings" pitchFamily="2" charset="2"/>
              <a:buChar char="Ø"/>
            </a:pPr>
            <a:r>
              <a:rPr lang="pl-PL" sz="1600" b="1" dirty="0"/>
              <a:t>legalność, gospodarność, rzetelność</a:t>
            </a:r>
            <a:r>
              <a:rPr lang="pl-PL" sz="1600" dirty="0"/>
              <a:t> – organy samorządu terytorialnego, samorządowe osoby prawne i inne samorządowe jednostki organizacyjne</a:t>
            </a:r>
          </a:p>
          <a:p>
            <a:pPr algn="just">
              <a:buFont typeface="Wingdings" pitchFamily="2" charset="2"/>
              <a:buChar char="Ø"/>
            </a:pPr>
            <a:r>
              <a:rPr lang="pl-PL" sz="1600" b="1" dirty="0"/>
              <a:t> legalność, gospodarność </a:t>
            </a:r>
            <a:r>
              <a:rPr lang="pl-PL" sz="1600" dirty="0"/>
              <a:t>– inne jednostki organizacyjne i podmioty gospodarcze w zakresie, w jakim wykorzystują one majątek lub środki państwowe lub komunalne oraz wywiązują się ze zobowiązań finansowych na rzecz państwa, wykonują zadania zlecone lub powierzone, zamówienia publiczne</a:t>
            </a:r>
          </a:p>
        </p:txBody>
      </p:sp>
    </p:spTree>
    <p:extLst>
      <p:ext uri="{BB962C8B-B14F-4D97-AF65-F5344CB8AC3E}">
        <p14:creationId xmlns:p14="http://schemas.microsoft.com/office/powerpoint/2010/main" val="1344329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1779</Words>
  <Application>Microsoft Office PowerPoint</Application>
  <PresentationFormat>Panoramiczny</PresentationFormat>
  <Paragraphs>204</Paragraphs>
  <Slides>22</Slides>
  <Notes>0</Notes>
  <HiddenSlides>0</HiddenSlides>
  <MMClips>0</MMClips>
  <ScaleCrop>false</ScaleCrop>
  <HeadingPairs>
    <vt:vector size="6" baseType="variant">
      <vt:variant>
        <vt:lpstr>Używane czcionki</vt:lpstr>
      </vt:variant>
      <vt:variant>
        <vt:i4>4</vt:i4>
      </vt:variant>
      <vt:variant>
        <vt:lpstr>Motyw</vt:lpstr>
      </vt:variant>
      <vt:variant>
        <vt:i4>2</vt:i4>
      </vt:variant>
      <vt:variant>
        <vt:lpstr>Tytuły slajdów</vt:lpstr>
      </vt:variant>
      <vt:variant>
        <vt:i4>22</vt:i4>
      </vt:variant>
    </vt:vector>
  </HeadingPairs>
  <TitlesOfParts>
    <vt:vector size="28" baseType="lpstr">
      <vt:lpstr>Arial</vt:lpstr>
      <vt:lpstr>Book Antiqua</vt:lpstr>
      <vt:lpstr>Century Gothic</vt:lpstr>
      <vt:lpstr>Wingdings</vt:lpstr>
      <vt:lpstr>Apteka</vt:lpstr>
      <vt:lpstr>1_Apteka</vt:lpstr>
      <vt:lpstr>Podstawy prawa</vt:lpstr>
      <vt:lpstr>Trybunał Konstytucyjny</vt:lpstr>
      <vt:lpstr>Trybunał Konstytucyjny</vt:lpstr>
      <vt:lpstr>Trybunał Konstytucyjny</vt:lpstr>
      <vt:lpstr>Krajowa Rada Sądownictwa</vt:lpstr>
      <vt:lpstr>Krajowa Rada Sądownictwa</vt:lpstr>
      <vt:lpstr>Organy Kontroli Państwowej i ochrony prawa Najwyższa Izba Kontroli</vt:lpstr>
      <vt:lpstr>Organy Kontroli Państwowej i ochrony prawa Najwyższa Izba kontroli</vt:lpstr>
      <vt:lpstr>Organy Kontroli Państwowej i ochrony prawa Najwyższa Izba Kontroli</vt:lpstr>
      <vt:lpstr>Organy Kontroli Państwowej i ochrony prawa Najwyższa Izba kontroli</vt:lpstr>
      <vt:lpstr>Organy Kontroli Państwowej i ochrony prawa Najwyższa Izba kontroli</vt:lpstr>
      <vt:lpstr>Organy Kontroli Państwowej i ochrony prawa Najwyższa Izba kontroli</vt:lpstr>
      <vt:lpstr>Organy Kontroli Państwowej i ochrony prawa Rzecznik Praw Obywatelskich</vt:lpstr>
      <vt:lpstr>Organy Kontroli Państwowej i ochrony prawa Rzecznik Praw Obywatelskich</vt:lpstr>
      <vt:lpstr>Organy Kontroli Państwowej i ochrony prawa Rzecznik Praw Obywatelskich</vt:lpstr>
      <vt:lpstr>Organy Kontroli Państwowej i ochrony prawa Rzecznik Praw dziecka</vt:lpstr>
      <vt:lpstr>Organy Kontroli Państwowej i ochrony prawa Rzecznik Praw Dziecka</vt:lpstr>
      <vt:lpstr>Organy Kontroli Państwowej i ochrony prawa Krajowa Rada Radiofonii i Telewizji</vt:lpstr>
      <vt:lpstr>Organy Kontroli Państwowej i ochrony prawa Krajowa Rada Radiofonii i Telewizji</vt:lpstr>
      <vt:lpstr>Narodowy Bank Polski</vt:lpstr>
      <vt:lpstr>Narodowy Bank Polski</vt:lpstr>
      <vt:lpstr>Narodowy Bank Polski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Podstawy prawa</dc:title>
  <dc:creator>Anna Surówka</dc:creator>
  <cp:lastModifiedBy>Anna Surówka</cp:lastModifiedBy>
  <cp:revision>1</cp:revision>
  <dcterms:created xsi:type="dcterms:W3CDTF">2024-04-22T20:37:48Z</dcterms:created>
  <dcterms:modified xsi:type="dcterms:W3CDTF">2024-04-22T20:38:47Z</dcterms:modified>
</cp:coreProperties>
</file>