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00" r:id="rId4"/>
    <p:sldId id="292" r:id="rId5"/>
    <p:sldId id="301" r:id="rId6"/>
    <p:sldId id="293" r:id="rId7"/>
    <p:sldId id="302" r:id="rId8"/>
    <p:sldId id="294" r:id="rId9"/>
    <p:sldId id="295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41" r:id="rId21"/>
    <p:sldId id="342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71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49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8343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82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551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385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773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6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31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2709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29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0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4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0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9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1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3 - EFFRS1-1234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148419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  <a:br>
              <a:rPr lang="pl-PL" sz="2000" dirty="0"/>
            </a:br>
            <a:r>
              <a:rPr lang="pl-PL" sz="2000" dirty="0"/>
              <a:t>rada gminy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6158" y="1752600"/>
            <a:ext cx="10069902" cy="470073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/>
              <a:t>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/>
          </a:p>
          <a:p>
            <a:pPr marL="114300" indent="0" algn="just">
              <a:buNone/>
            </a:pPr>
            <a:r>
              <a:rPr lang="pl-PL" sz="1600" b="1"/>
              <a:t>Bierne </a:t>
            </a:r>
            <a:r>
              <a:rPr lang="pl-PL" sz="1600" b="1" dirty="0"/>
              <a:t>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nieskazane prawomocnie na karę pozbawienia wolności za przestępstwo umyślne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8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  <a:br>
              <a:rPr lang="pl-PL" sz="2000" dirty="0"/>
            </a:br>
            <a:r>
              <a:rPr lang="pl-PL" sz="2000" dirty="0"/>
              <a:t>rada powiatu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powiatu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Powiatowa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3491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br>
              <a:rPr lang="pl-PL" sz="2000" dirty="0"/>
            </a:br>
            <a:r>
              <a:rPr lang="pl-PL" sz="2000" dirty="0"/>
              <a:t>rada powiatu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publicznych, zamieszkujący stale na obszarze tego powiatu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dirty="0"/>
              <a:t>5% ważnie oddanych głosów w skali powiatu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 okręgu wybiera się  3-10 radnych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337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br>
              <a:rPr lang="pl-PL" sz="2000" dirty="0"/>
            </a:br>
            <a:r>
              <a:rPr lang="pl-PL" sz="2000" dirty="0"/>
              <a:t>sejmik województwa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Sejmik województwa 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Wojewódzka komisja wyborcza</a:t>
            </a:r>
          </a:p>
          <a:p>
            <a:pPr marL="114300" indent="0">
              <a:buNone/>
            </a:pPr>
            <a:r>
              <a:rPr lang="pl-PL" sz="1600" dirty="0"/>
              <a:t>Powiatowe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454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br>
              <a:rPr lang="pl-PL" sz="2000" dirty="0"/>
            </a:br>
            <a:r>
              <a:rPr lang="pl-PL" sz="2000" dirty="0"/>
              <a:t>sejmik województwa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6891" y="1752600"/>
            <a:ext cx="10363200" cy="4844752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publicznych, zamieszkujący stale na obszarze tego województwa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dirty="0"/>
              <a:t>5% ważnie oddanych głosów w skali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do organów stanowiących samorządu terytorialnego: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>
              <a:buNone/>
            </a:pPr>
            <a:r>
              <a:rPr lang="pl-PL" sz="1600" b="1" dirty="0"/>
              <a:t> </a:t>
            </a: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11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wójta, burmistrza i prezydenta miasta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wójta, burmistrza i prezydenta miasta: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5992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9536" y="332657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Wybory wójta, burmistrza i prezydenta miasta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0151" y="1752600"/>
            <a:ext cx="10305691" cy="4628728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 posiadający czynne prawo wyborcze, którzy najpóźniej w dniu głosowania ukończyli 25 r.ż., z tym że kandydaci nie muszą stale zamieszkiwać na obszarze gminy, z której kandydują, nieskazani prawomocnie za przestępstwo umyśle ścigane z oskarżenia publicznego</a:t>
            </a:r>
          </a:p>
          <a:p>
            <a:pPr marL="114300" indent="0" algn="just">
              <a:buNone/>
            </a:pPr>
            <a:r>
              <a:rPr lang="pl-PL" sz="1600" dirty="0"/>
              <a:t>* Nie ma prawa wybieralności osoba, która uprzednio została dwukrotnie wybrana na wójta w danej gminie (przepis obowiązuje od wyborów, które odbyły się w 2018 r.)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urzędu – </a:t>
            </a:r>
            <a:r>
              <a:rPr lang="pl-PL" sz="1600" dirty="0"/>
              <a:t>system większości bezwzględnej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wójta, burmistrza i prezydenta miasta: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 algn="just">
              <a:buNone/>
            </a:pP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538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736BDE-C8C1-4D5C-BC69-AFEE025E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Zasady funkcjonowania parlamentu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23C813-0122-45F8-A52F-5EB0A248D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b="1" dirty="0"/>
              <a:t>zasada permanencji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zasada sesyjności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zasada dyskontynuacji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Wyjątki od zasady dyskontynuacji: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obywatelski projekt ustawy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rozpatrzenie sprawozdania komisji śledczej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spraw związanych z pracami Unii Europejskiej przedłożonych przez Radę Ministrów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rozparzenie petycji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rozpatrzenie wniosku w sprawie pociągnięcia do odpowiedzialności przed Trybunałem Stanu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rozpatrzenie wniosku w sprawie wyrażenia zgody na pociągnięcie do odpowiedzialności za czyn wchodzący w zakres wykonywania mandatu naruszający dobra osób trzecich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843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622E9-DE2F-421E-B63C-163758B0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26A36-7B5F-4B56-8F5F-CB7D80228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mandat wolny</a:t>
            </a:r>
          </a:p>
          <a:p>
            <a:pPr marL="114300" indent="0">
              <a:buNone/>
            </a:pPr>
            <a:r>
              <a:rPr lang="pl-PL" sz="1600" b="1" dirty="0"/>
              <a:t>mandat związany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zasada niepołączalności mandatu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808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CC3DB-6C07-4983-B23B-412D7321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AF6C0F-D293-4E7C-A467-4A6E9A545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1973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 poselski/senatorski można łączyć z urzędem/stanowiskiem – proszę wybrać właściwe: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Rzecznika Praw Obywatelskich,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Sekretarza stanu,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Prezydenta RP,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Radnego rady powiatu,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Rzecznika Praw Dziecka,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Najwyższej Izby Kontroli,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Członka Zarządu Narodowego Banku Polskiego,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Sędziego,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Członka Krajowej Rady Radiofonii i Telewizji,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Radnego sejmiku województwa,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Wójta, burmistrza, prezydenta miasta,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Urzędu Ochrony Danych Osobowych,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Rady Ministrów,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Narodowego Banku Polskiego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Prokuratora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Członka Rady </a:t>
            </a:r>
            <a: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  <a:t>Polityki Pieniężnej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2831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F7EEEF-EAE9-4BED-B3C4-23D0C6E24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74EA75-920E-4D68-808F-321BF63F5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okręgowej komisji wyborczej, poparcie co najmniej 5000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progi wyborcze </a:t>
            </a:r>
          </a:p>
          <a:p>
            <a:pPr marL="114300" indent="0" algn="just">
              <a:buNone/>
            </a:pPr>
            <a:r>
              <a:rPr lang="pl-PL" sz="1600" dirty="0"/>
              <a:t>5% dla komitetu wyborczego wyborców i komitetu wyborczego partii politycznej, 8% dla koalicyjnego komitetu wyborczego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metoda rozdzielenia mandatów pomiędzy listy komitetów </a:t>
            </a:r>
          </a:p>
          <a:p>
            <a:pPr marL="114300" indent="0" algn="just">
              <a:buNone/>
            </a:pP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621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5F7484-9DA2-4488-85F1-A318916B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87DCC0-0778-4EDD-AFC1-85934E231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4149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Gwarancje wolnego wykonywania mandatu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immunitet </a:t>
            </a:r>
          </a:p>
          <a:p>
            <a:pPr marL="114300" indent="0" algn="just">
              <a:buNone/>
            </a:pPr>
            <a:r>
              <a:rPr lang="pl-PL" sz="1600" b="1" dirty="0"/>
              <a:t>Immunitet formalny</a:t>
            </a:r>
          </a:p>
          <a:p>
            <a:pPr marL="114300" indent="0" algn="just">
              <a:buNone/>
            </a:pPr>
            <a:r>
              <a:rPr lang="pl-PL" sz="1600" dirty="0"/>
              <a:t>chroni od ogłoszenia wyników wyborów do końca kadencji Sejmu; chroni przed odpowiedzialnością karną (stanowi przeszkodę w prowadzeniu postępowania karnego); wyrażenie zgody na ponoszenie odpowiedzialności – izba, której parlamentarzysta jest członkiem, lub sam parlamentarzysta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materialny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mandatu; wyłącza ponoszenie odpowiedzialności; za czyny wchodzące w zakres wykonywania mandatu – tylko odpowiedzialność regulaminowa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formalny chroniący przed odpowiedzialnością za czyny wchodzące w zakres wykonywania mandatu naruszające dobra osób trzecich 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 naruszające dobra osób trzecich; zgodę na ponoszenie przez parlamentarzystę odpowiedzialności może wyrazić tylko izba, której parlamentarzysta jest członkiem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ochrona przed pozbawieniem wolności</a:t>
            </a:r>
          </a:p>
          <a:p>
            <a:pPr marL="114300" indent="0" algn="just">
              <a:buNone/>
            </a:pPr>
            <a:r>
              <a:rPr lang="pl-PL" sz="1600" dirty="0"/>
              <a:t>poseł/senator nie może zostać zatrzymany lub aresztowany bez zgody Sejmu/Senatu, za wyjątkiem ujęcia go na gorącym uczynku przestępstwa, gdy jego zatrzymanie jest niezbędne do zabezpieczenia prawidłowego toku postępowania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604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50492-2914-46C4-BD67-F401A6B4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570E4B-6774-4F8C-87AD-0117B48DE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senatorów: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które ukończyły 30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2730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8E55A-DFF4-4B4F-99D4-8F460A9C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BC34A6-9062-42E3-84CB-ED65F0045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Rejestracja kandydata </a:t>
            </a:r>
          </a:p>
          <a:p>
            <a:pPr marL="114300" indent="0" algn="just">
              <a:buNone/>
            </a:pPr>
            <a:r>
              <a:rPr lang="pl-PL" sz="1600" dirty="0"/>
              <a:t>w okręgowej komisji wyborczej, poparcie co najmniej 2000 wyborców z okręgu, w którym dokonuje się rejestracji kandydata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mandatu </a:t>
            </a:r>
          </a:p>
          <a:p>
            <a:pPr marL="114300" indent="0" algn="just">
              <a:buNone/>
            </a:pPr>
            <a:r>
              <a:rPr lang="pl-PL" sz="1600" dirty="0"/>
              <a:t>system większości zwykłej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Sejmu i do Senatu: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984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2D7901-131E-4C24-84C8-49A43B4B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D6EEBC-6B00-4B12-98E5-CB7EA884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kandydata na urząd Prezydenta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grupa 100 tys. wyborców – </a:t>
            </a:r>
            <a:r>
              <a:rPr lang="pl-PL" sz="1600" dirty="0"/>
              <a:t>jako komitet wyborczy wyborców kandydata na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które ukończyły 35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260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683E0-9CE4-4664-A5E7-DDEB515F3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0448D-B712-48D0-A208-D0576ABBA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Rejestracja kandydatów 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Urząd Prezydenta RP uzyskuje kandydat,</a:t>
            </a:r>
          </a:p>
          <a:p>
            <a:pPr marL="114300" indent="0" algn="just">
              <a:buNone/>
            </a:pPr>
            <a:r>
              <a:rPr lang="pl-PL" sz="1600" dirty="0"/>
              <a:t> który zdobył ponad połowę ważnie oddanych głosów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żaden z kandydatów nie uzyska wymaganej większości głosów – przeprowadzana jest druga tura głosowania – 14 dni po pierwszej, do której przechodzą dwaj kandydaci z największą ilością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drugiej turze urząd Prezydenta RP uzyskuje kandydat, który zdobył najwięcej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na urząd Prezydenta RP: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>
              <a:buNone/>
            </a:pPr>
            <a:r>
              <a:rPr lang="pl-PL" sz="1600" dirty="0"/>
              <a:t>w terminie 14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- </a:t>
            </a:r>
            <a:r>
              <a:rPr lang="pl-PL" sz="1600" dirty="0"/>
              <a:t>Izba Kontroli Nadzwyczajnej i Spraw Publicznych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6280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C637A6-4484-4AFE-BA59-85B620BA4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B0039E-4502-48BC-8988-2DA5F5A59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Okręgowe komisje wyborcze</a:t>
            </a:r>
          </a:p>
          <a:p>
            <a:pPr marL="114300" indent="0">
              <a:buNone/>
            </a:pPr>
            <a:r>
              <a:rPr lang="pl-PL" sz="1600" dirty="0"/>
              <a:t>Rejonowe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 do PE: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publicznych; obywatele państw członkowskich UE zamieszkujący w RP, niepozbawieni w swoim kraju praw wyborczych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które ukończyły 21 r.ż., nieskazane na karę pozbawienia wolności za przestępstwo umyślne ścigane z oskarżenia publicznego, zamieszkujące od co najmniej 5 lat na terytorium RP lub na terytorium innego państwa członkowskiego UE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49709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6C5E89-2AB3-4DC8-8D9B-84F4D227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89C873-D82A-4387-BE6E-B6F4213B1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Rejestracja listy </a:t>
            </a:r>
          </a:p>
          <a:p>
            <a:pPr marL="114300" indent="0" algn="just">
              <a:buNone/>
            </a:pPr>
            <a:r>
              <a:rPr lang="pl-PL" sz="1600" dirty="0"/>
              <a:t>w okręgowej komisji wyborczej, poparcie co najmniej 10000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dirty="0"/>
              <a:t>5% ważnie oddanych głosów w skali kraju na listy komitetu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 pomiędzy komitety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Rozdzielenie mandatów pomiędzy listy okręgowe – metoda Hare-Niemeyera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Parlamentu Europejskiego: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>
              <a:buNone/>
            </a:pP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*aktualnie RP ma 52 eurodeputowanych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947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220427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br>
              <a:rPr lang="pl-PL" sz="2000" dirty="0"/>
            </a:br>
            <a:r>
              <a:rPr lang="pl-PL" sz="2000" dirty="0"/>
              <a:t>Rada gminy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3373" y="1752600"/>
            <a:ext cx="10466717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gminy </a:t>
            </a:r>
            <a:r>
              <a:rPr lang="pl-PL" sz="1600" dirty="0"/>
              <a:t>- gminy do 20 tys. mieszkańców – jednomandatowe okręgi wyborcze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Rada gminy </a:t>
            </a:r>
            <a:r>
              <a:rPr lang="pl-PL" sz="1600" dirty="0"/>
              <a:t>– gmina powyżej 20 tys. mieszkańców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5% ważnie oddanych głosów w skali gminy</a:t>
            </a:r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03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1859</Words>
  <Application>Microsoft Office PowerPoint</Application>
  <PresentationFormat>Panoramiczny</PresentationFormat>
  <Paragraphs>269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1_Apteka</vt:lpstr>
      <vt:lpstr>Podstawy prawa</vt:lpstr>
      <vt:lpstr>Wybory do Sejmu</vt:lpstr>
      <vt:lpstr>Wybory do Senatu</vt:lpstr>
      <vt:lpstr>Wybory do Senatu</vt:lpstr>
      <vt:lpstr>Wybory na urząd Prezydenta RP</vt:lpstr>
      <vt:lpstr>Wybory na urząd Prezydenta RP</vt:lpstr>
      <vt:lpstr>Wybory do Parlamentu Europejskiego</vt:lpstr>
      <vt:lpstr>Wybory do parlamentu Europejskiego</vt:lpstr>
      <vt:lpstr>Wybory do organów stanowiących jednostek samorządu terytorialnego  Rada gminy</vt:lpstr>
      <vt:lpstr>Wybory do organów stanowiących jednostek samorządu terytorialnego c.d. rada gminy</vt:lpstr>
      <vt:lpstr>Wybory do organów stanowiących jednostek samorządu terytorialnego c.d. rada powiatu</vt:lpstr>
      <vt:lpstr>Wybory do organów stanowiących jednostek samorządu terytorialnego c.d rada powiatu</vt:lpstr>
      <vt:lpstr>Wybory do organów stanowiących jednostek samorządu terytorialnego c.d sejmik województwa</vt:lpstr>
      <vt:lpstr>Wybory do organów stanowiących jednostek samorządu terytorialnego c.d sejmik województwa</vt:lpstr>
      <vt:lpstr>Wybory wójta, burmistrza i prezydenta miasta</vt:lpstr>
      <vt:lpstr>Wybory wójta, burmistrza i prezydenta miasta c.d.</vt:lpstr>
      <vt:lpstr>Zasady funkcjonowania parlamentu</vt:lpstr>
      <vt:lpstr>Status parlamentarzysty</vt:lpstr>
      <vt:lpstr>Status parlamentarzysty</vt:lpstr>
      <vt:lpstr>Status parlamentarzysty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2024-04-18T18:08:37Z</dcterms:created>
  <dcterms:modified xsi:type="dcterms:W3CDTF">2024-04-18T18:09:18Z</dcterms:modified>
</cp:coreProperties>
</file>