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17" r:id="rId4"/>
    <p:sldId id="318" r:id="rId5"/>
    <p:sldId id="319" r:id="rId6"/>
    <p:sldId id="320" r:id="rId7"/>
    <p:sldId id="321" r:id="rId8"/>
    <p:sldId id="322" r:id="rId9"/>
    <p:sldId id="323" r:id="rId10"/>
    <p:sldId id="324" r:id="rId11"/>
    <p:sldId id="325" r:id="rId12"/>
    <p:sldId id="326" r:id="rId13"/>
    <p:sldId id="327" r:id="rId14"/>
    <p:sldId id="328" r:id="rId15"/>
    <p:sldId id="329" r:id="rId16"/>
    <p:sldId id="330" r:id="rId17"/>
    <p:sldId id="331" r:id="rId18"/>
    <p:sldId id="332" r:id="rId19"/>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6" autoAdjust="0"/>
    <p:restoredTop sz="94660"/>
  </p:normalViewPr>
  <p:slideViewPr>
    <p:cSldViewPr snapToGrid="0">
      <p:cViewPr varScale="1">
        <p:scale>
          <a:sx n="86" d="100"/>
          <a:sy n="86"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866440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636481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106605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145731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101094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25736883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6036383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360469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8777118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0157676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552018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5592884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8355565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5527039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24.03.2024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326200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2579923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384520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878965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211799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01891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769280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42661616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24.03.2024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5255543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24.03.2024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0693616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a:t>Wykład 4 </a:t>
            </a:r>
            <a:endParaRPr lang="pl-PL" dirty="0"/>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653935" y="1752600"/>
            <a:ext cx="10828712" cy="4916760"/>
          </a:xfrm>
        </p:spPr>
        <p:txBody>
          <a:bodyPr>
            <a:normAutofit/>
          </a:bodyPr>
          <a:lstStyle/>
          <a:p>
            <a:pPr marL="114300" indent="0" algn="ctr">
              <a:buNone/>
            </a:pPr>
            <a:r>
              <a:rPr lang="pl-PL" sz="1600" b="1" dirty="0"/>
              <a:t>Inicjatywa ustawodawcza</a:t>
            </a:r>
          </a:p>
          <a:p>
            <a:pPr marL="114300" indent="0" algn="ctr">
              <a:buNone/>
            </a:pPr>
            <a:r>
              <a:rPr lang="pl-PL" sz="1600" dirty="0"/>
              <a:t>grupa co najmniej 15 posłów</a:t>
            </a:r>
          </a:p>
          <a:p>
            <a:pPr marL="114300" indent="0" algn="ctr">
              <a:buNone/>
            </a:pPr>
            <a:r>
              <a:rPr lang="pl-PL" sz="1600" dirty="0"/>
              <a:t>komisja sejmowa</a:t>
            </a:r>
          </a:p>
          <a:p>
            <a:pPr marL="114300" indent="0" algn="ctr">
              <a:buNone/>
            </a:pPr>
            <a:r>
              <a:rPr lang="pl-PL" sz="1600" dirty="0"/>
              <a:t>Prezydent RP</a:t>
            </a:r>
          </a:p>
          <a:p>
            <a:pPr marL="114300" indent="0" algn="ctr">
              <a:buNone/>
            </a:pPr>
            <a:r>
              <a:rPr lang="pl-PL" sz="1600" dirty="0"/>
              <a:t>Rada Ministrów</a:t>
            </a:r>
          </a:p>
          <a:p>
            <a:pPr marL="114300" indent="0" algn="ctr">
              <a:buNone/>
            </a:pPr>
            <a:r>
              <a:rPr lang="pl-PL" sz="1600" dirty="0"/>
              <a:t>Senat</a:t>
            </a:r>
          </a:p>
          <a:p>
            <a:pPr marL="114300" indent="0" algn="ctr">
              <a:buNone/>
            </a:pPr>
            <a:r>
              <a:rPr lang="pl-PL" sz="1600" dirty="0"/>
              <a:t>grupa co najmniej 100 tys. obywateli</a:t>
            </a:r>
          </a:p>
          <a:p>
            <a:pPr marL="114300" indent="0" algn="ctr">
              <a:buNone/>
            </a:pPr>
            <a:endParaRPr lang="pl-PL" sz="1600" dirty="0"/>
          </a:p>
          <a:p>
            <a:pPr marL="114300" indent="0" algn="ctr">
              <a:buNone/>
            </a:pPr>
            <a:endParaRPr lang="pl-PL" sz="1600" dirty="0"/>
          </a:p>
          <a:p>
            <a:pPr marL="114300" indent="0" algn="ctr">
              <a:buNone/>
            </a:pPr>
            <a:r>
              <a:rPr lang="pl-PL" sz="1600" dirty="0"/>
              <a:t>projekt ustawy z uzasadnieniem</a:t>
            </a:r>
          </a:p>
          <a:p>
            <a:pPr marL="114300" indent="0" algn="ctr">
              <a:buNone/>
            </a:pPr>
            <a:endParaRPr lang="pl-PL" sz="1600" dirty="0"/>
          </a:p>
          <a:p>
            <a:pPr marL="114300" indent="0" algn="ctr">
              <a:buNone/>
            </a:pPr>
            <a:endParaRPr lang="pl-PL" sz="1600" dirty="0"/>
          </a:p>
          <a:p>
            <a:pPr marL="114300" indent="0" algn="ctr">
              <a:buNone/>
            </a:pPr>
            <a:r>
              <a:rPr lang="pl-PL" sz="1600" b="1" dirty="0"/>
              <a:t>Marszałek Sejmu</a:t>
            </a:r>
          </a:p>
          <a:p>
            <a:pPr marL="114300" indent="0" algn="ctr">
              <a:buNone/>
            </a:pPr>
            <a:endParaRPr lang="pl-PL" sz="1600" b="1" dirty="0"/>
          </a:p>
          <a:p>
            <a:pPr marL="114300" indent="0" algn="ctr">
              <a:buNone/>
            </a:pPr>
            <a:endParaRPr lang="pl-PL" sz="1600" b="1" dirty="0"/>
          </a:p>
          <a:p>
            <a:pPr marL="114300" indent="0" algn="ctr">
              <a:buNone/>
            </a:pPr>
            <a:r>
              <a:rPr lang="pl-PL" sz="1400" dirty="0"/>
              <a:t>Kieruje projekt do eksperta Kancelarii Sejmu w celu zaopiniowania pod kątem zgodności z prawem Unii Europejskiej; wyjątek – projekty RM i Prezydenta RP</a:t>
            </a:r>
          </a:p>
        </p:txBody>
      </p:sp>
      <p:sp>
        <p:nvSpPr>
          <p:cNvPr id="4" name="Strzałka w dół 3"/>
          <p:cNvSpPr/>
          <p:nvPr/>
        </p:nvSpPr>
        <p:spPr>
          <a:xfrm>
            <a:off x="6023992" y="3861048"/>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23992" y="4725144"/>
            <a:ext cx="144016" cy="43204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6" name="Strzałka w dół 5"/>
          <p:cNvSpPr/>
          <p:nvPr/>
        </p:nvSpPr>
        <p:spPr>
          <a:xfrm>
            <a:off x="6023992" y="5589240"/>
            <a:ext cx="144016"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4234973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p:txBody>
          <a:bodyPr>
            <a:normAutofit/>
          </a:bodyPr>
          <a:lstStyle/>
          <a:p>
            <a:pPr marL="114300" indent="0" algn="ctr">
              <a:buNone/>
            </a:pPr>
            <a:r>
              <a:rPr lang="pl-PL" sz="1600" b="1" dirty="0"/>
              <a:t>Marszałek Sejmu</a:t>
            </a:r>
          </a:p>
          <a:p>
            <a:pPr marL="114300" indent="0" algn="ctr">
              <a:buNone/>
            </a:pPr>
            <a:endParaRPr lang="pl-PL" sz="1600" b="1" dirty="0"/>
          </a:p>
          <a:p>
            <a:pPr marL="114300" indent="0" algn="ctr">
              <a:buNone/>
            </a:pPr>
            <a:r>
              <a:rPr lang="pl-PL" sz="1600" b="1" dirty="0"/>
              <a:t>I czytanie</a:t>
            </a:r>
          </a:p>
          <a:p>
            <a:pPr marL="114300" indent="0" algn="ctr">
              <a:buNone/>
            </a:pPr>
            <a:endParaRPr lang="pl-PL" sz="1600" b="1" dirty="0"/>
          </a:p>
          <a:p>
            <a:pPr marL="114300" indent="0" algn="just">
              <a:buNone/>
            </a:pPr>
            <a:r>
              <a:rPr lang="pl-PL" sz="1600" b="1" dirty="0"/>
              <a:t>                 posiedzenie plenarne Sejmu                                           komisja sejmowa</a:t>
            </a:r>
          </a:p>
          <a:p>
            <a:pPr marL="114300" indent="0" algn="just">
              <a:buNone/>
            </a:pPr>
            <a:r>
              <a:rPr lang="pl-PL" sz="1600" b="1" dirty="0"/>
              <a:t>                                                                    </a:t>
            </a:r>
            <a:r>
              <a:rPr lang="pl-PL" sz="1600" dirty="0"/>
              <a:t>Pierwsze czytanie obejmuje:</a:t>
            </a:r>
          </a:p>
          <a:p>
            <a:pPr marL="114300" indent="0" algn="ctr">
              <a:buNone/>
            </a:pPr>
            <a:r>
              <a:rPr lang="pl-PL" sz="1600" dirty="0"/>
              <a:t>przedstawienie projektu przez wnioskodawcę</a:t>
            </a:r>
          </a:p>
          <a:p>
            <a:pPr marL="114300" indent="0" algn="ctr">
              <a:buNone/>
            </a:pPr>
            <a:r>
              <a:rPr lang="pl-PL" sz="1600" dirty="0"/>
              <a:t>debatę nad założeniami projektu</a:t>
            </a:r>
          </a:p>
          <a:p>
            <a:pPr marL="114300" indent="0" algn="ctr">
              <a:buNone/>
            </a:pPr>
            <a:r>
              <a:rPr lang="pl-PL" sz="1600" dirty="0"/>
              <a:t>zgłaszanie poprawek (posłowie, wnioskodawca, RM)</a:t>
            </a:r>
          </a:p>
          <a:p>
            <a:pPr marL="114300" indent="0" algn="ctr">
              <a:buNone/>
            </a:pPr>
            <a:endParaRPr lang="pl-PL" sz="1600" dirty="0"/>
          </a:p>
          <a:p>
            <a:pPr marL="114300" indent="0" algn="just">
              <a:buNone/>
            </a:pPr>
            <a:r>
              <a:rPr lang="pl-PL" sz="1600" b="1" dirty="0"/>
              <a:t>                     komisja sejmowa</a:t>
            </a:r>
            <a:r>
              <a:rPr lang="pl-PL" sz="1600" dirty="0"/>
              <a:t> </a:t>
            </a:r>
          </a:p>
          <a:p>
            <a:pPr marL="114300" indent="0" algn="just">
              <a:buNone/>
            </a:pPr>
            <a:endParaRPr lang="pl-PL" sz="1600" dirty="0"/>
          </a:p>
          <a:p>
            <a:pPr marL="114300" indent="0" algn="just">
              <a:buNone/>
            </a:pPr>
            <a:endParaRPr lang="pl-PL" sz="1600" dirty="0"/>
          </a:p>
          <a:p>
            <a:pPr marL="114300" indent="0" algn="ctr">
              <a:buNone/>
            </a:pPr>
            <a:r>
              <a:rPr lang="pl-PL" sz="1600" dirty="0"/>
              <a:t>Prace w komisji obejmują szczegółowe rozpatrzenie projektu po I czytaniu</a:t>
            </a:r>
          </a:p>
        </p:txBody>
      </p:sp>
      <p:sp>
        <p:nvSpPr>
          <p:cNvPr id="4" name="Strzałka w dół 3"/>
          <p:cNvSpPr/>
          <p:nvPr/>
        </p:nvSpPr>
        <p:spPr>
          <a:xfrm>
            <a:off x="6168008" y="2060848"/>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7" name="Łącznik prosty ze strzałką 6"/>
          <p:cNvCxnSpPr>
            <a:cxnSpLocks/>
          </p:cNvCxnSpPr>
          <p:nvPr/>
        </p:nvCxnSpPr>
        <p:spPr>
          <a:xfrm flipH="1">
            <a:off x="4744528" y="2636912"/>
            <a:ext cx="919424" cy="2615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Łącznik prosty ze strzałką 8"/>
          <p:cNvCxnSpPr/>
          <p:nvPr/>
        </p:nvCxnSpPr>
        <p:spPr>
          <a:xfrm>
            <a:off x="6744072" y="2636912"/>
            <a:ext cx="72008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Strzałka w dół 15"/>
          <p:cNvSpPr/>
          <p:nvPr/>
        </p:nvSpPr>
        <p:spPr>
          <a:xfrm>
            <a:off x="3143673" y="3284984"/>
            <a:ext cx="45719" cy="13681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7" name="Strzałka w dół 16"/>
          <p:cNvSpPr/>
          <p:nvPr/>
        </p:nvSpPr>
        <p:spPr>
          <a:xfrm>
            <a:off x="5951984" y="5085184"/>
            <a:ext cx="216024" cy="3600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87499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2"/>
            <a:ext cx="8229600" cy="5112568"/>
          </a:xfrm>
        </p:spPr>
        <p:txBody>
          <a:bodyPr>
            <a:normAutofit/>
          </a:bodyPr>
          <a:lstStyle/>
          <a:p>
            <a:pPr marL="114300" indent="0" algn="ctr">
              <a:buNone/>
            </a:pPr>
            <a:r>
              <a:rPr lang="pl-PL" sz="1600" b="1" dirty="0"/>
              <a:t>komisja sejmowa</a:t>
            </a:r>
          </a:p>
          <a:p>
            <a:pPr marL="114300" indent="0" algn="ctr">
              <a:buNone/>
            </a:pPr>
            <a:endParaRPr lang="pl-PL" sz="1600" b="1"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II czytanie</a:t>
            </a:r>
          </a:p>
          <a:p>
            <a:pPr marL="114300" indent="0" algn="ctr">
              <a:buNone/>
            </a:pPr>
            <a:r>
              <a:rPr lang="pl-PL" sz="1600" dirty="0"/>
              <a:t>posiedzenie plenarne Sejmu</a:t>
            </a:r>
          </a:p>
          <a:p>
            <a:pPr marL="114300" indent="0" algn="ctr">
              <a:buNone/>
            </a:pPr>
            <a:r>
              <a:rPr lang="pl-PL" sz="1600" dirty="0"/>
              <a:t>Obejmuje:</a:t>
            </a:r>
          </a:p>
          <a:p>
            <a:pPr marL="114300" indent="0" algn="ctr">
              <a:buNone/>
            </a:pPr>
            <a:r>
              <a:rPr lang="pl-PL" sz="1600" dirty="0"/>
              <a:t>przedstawienie sprawozdania</a:t>
            </a:r>
          </a:p>
          <a:p>
            <a:pPr marL="114300" indent="0" algn="ctr">
              <a:buNone/>
            </a:pPr>
            <a:r>
              <a:rPr lang="pl-PL" sz="1600" dirty="0"/>
              <a:t>debatę</a:t>
            </a:r>
          </a:p>
          <a:p>
            <a:pPr marL="114300" indent="0" algn="ctr">
              <a:buNone/>
            </a:pPr>
            <a:r>
              <a:rPr lang="pl-PL" sz="1600" dirty="0"/>
              <a:t>zgłaszanie poprawek (grupa co najmniej 15 posłów, klub poselski, koło poselskie, Komisja ds. Petycji, wnioskodawca, RM)</a:t>
            </a:r>
          </a:p>
          <a:p>
            <a:pPr marL="114300" indent="0" algn="ctr">
              <a:buNone/>
            </a:pPr>
            <a:endParaRPr lang="pl-PL" sz="1600" dirty="0"/>
          </a:p>
          <a:p>
            <a:pPr marL="114300" indent="0" algn="just">
              <a:buNone/>
            </a:pPr>
            <a:r>
              <a:rPr lang="pl-PL" sz="1600" dirty="0"/>
              <a:t>             brak zgłoszenia poprawek                            zgłoszenie poprawek</a:t>
            </a:r>
          </a:p>
          <a:p>
            <a:pPr marL="114300" indent="0" algn="just">
              <a:buNone/>
            </a:pPr>
            <a:endParaRPr lang="pl-PL" sz="1600" dirty="0"/>
          </a:p>
          <a:p>
            <a:pPr marL="114300" indent="0" algn="just">
              <a:buNone/>
            </a:pPr>
            <a:r>
              <a:rPr lang="pl-PL" sz="1600" dirty="0"/>
              <a:t>                           </a:t>
            </a:r>
            <a:r>
              <a:rPr lang="pl-PL" sz="1600" b="1" dirty="0"/>
              <a:t>III czytanie                                         komisja sejmowa</a:t>
            </a:r>
          </a:p>
          <a:p>
            <a:pPr marL="114300" indent="0" algn="just">
              <a:buNone/>
            </a:pPr>
            <a:endParaRPr lang="pl-PL" sz="1600" b="1" dirty="0"/>
          </a:p>
          <a:p>
            <a:pPr marL="114300" indent="0" algn="just">
              <a:buNone/>
            </a:pPr>
            <a:r>
              <a:rPr lang="pl-PL" sz="1600" b="1" dirty="0"/>
              <a:t>                                                                                 </a:t>
            </a:r>
            <a:r>
              <a:rPr lang="pl-PL" sz="1600" dirty="0"/>
              <a:t>dodatkowe sprawozdanie</a:t>
            </a:r>
          </a:p>
        </p:txBody>
      </p:sp>
      <p:sp>
        <p:nvSpPr>
          <p:cNvPr id="4" name="Strzałka w dół 3"/>
          <p:cNvSpPr/>
          <p:nvPr/>
        </p:nvSpPr>
        <p:spPr>
          <a:xfrm>
            <a:off x="6023992" y="1852375"/>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23992" y="242261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9" name="Łącznik prosty ze strzałką 8"/>
          <p:cNvCxnSpPr/>
          <p:nvPr/>
        </p:nvCxnSpPr>
        <p:spPr>
          <a:xfrm flipH="1">
            <a:off x="4367808" y="4725144"/>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a:off x="7095193" y="4772833"/>
            <a:ext cx="93610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Strzałka w dół 11"/>
          <p:cNvSpPr/>
          <p:nvPr/>
        </p:nvSpPr>
        <p:spPr>
          <a:xfrm>
            <a:off x="4327135" y="5373216"/>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8085936" y="537321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8085936" y="5949311"/>
            <a:ext cx="45719" cy="14401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595027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556793"/>
            <a:ext cx="8229600" cy="4569371"/>
          </a:xfrm>
        </p:spPr>
        <p:txBody>
          <a:bodyPr>
            <a:normAutofit/>
          </a:bodyPr>
          <a:lstStyle/>
          <a:p>
            <a:pPr marL="114300" indent="0" algn="ctr">
              <a:buNone/>
            </a:pPr>
            <a:r>
              <a:rPr lang="pl-PL" sz="1600" b="1" dirty="0"/>
              <a:t>III czytanie</a:t>
            </a:r>
          </a:p>
          <a:p>
            <a:pPr marL="114300" indent="0" algn="ctr">
              <a:buNone/>
            </a:pPr>
            <a:r>
              <a:rPr lang="pl-PL" sz="1600" dirty="0"/>
              <a:t>posiedzenie plenarne Sejmu</a:t>
            </a:r>
          </a:p>
          <a:p>
            <a:pPr marL="114300" indent="0" algn="ctr">
              <a:buNone/>
            </a:pPr>
            <a:r>
              <a:rPr lang="pl-PL" sz="1600" dirty="0"/>
              <a:t>Głosowanie:</a:t>
            </a:r>
          </a:p>
          <a:p>
            <a:pPr marL="114300" indent="0" algn="ctr">
              <a:buNone/>
            </a:pPr>
            <a:r>
              <a:rPr lang="pl-PL" sz="1600" dirty="0"/>
              <a:t>nad odrzuceniem projektu (jeśli zgłoszono taki wniosek w II czytaniu)</a:t>
            </a:r>
          </a:p>
          <a:p>
            <a:pPr marL="114300" indent="0" algn="ctr">
              <a:buNone/>
            </a:pPr>
            <a:r>
              <a:rPr lang="pl-PL" sz="1600" dirty="0"/>
              <a:t>nad przyjęciem poprawek zgłoszonych w II czytaniu</a:t>
            </a:r>
          </a:p>
          <a:p>
            <a:pPr marL="114300" indent="0" algn="ctr">
              <a:buNone/>
            </a:pPr>
            <a:r>
              <a:rPr lang="pl-PL" sz="1600" dirty="0"/>
              <a:t>nad całością projektu</a:t>
            </a:r>
          </a:p>
          <a:p>
            <a:pPr marL="114300" indent="0" algn="ctr">
              <a:buNone/>
            </a:pPr>
            <a:r>
              <a:rPr lang="pl-PL" sz="1600" b="1" dirty="0"/>
              <a:t>Uchwalenie ustawy: </a:t>
            </a:r>
            <a:r>
              <a:rPr lang="pl-PL" sz="1600" dirty="0"/>
              <a:t>zwykłą większością głosów w obecności co najmniej połowy ustawowej liczby posłów</a:t>
            </a:r>
          </a:p>
          <a:p>
            <a:pPr marL="114300" indent="0" algn="ctr">
              <a:buNone/>
            </a:pPr>
            <a:endParaRPr lang="pl-PL" sz="1600" b="1" dirty="0"/>
          </a:p>
          <a:p>
            <a:pPr marL="114300" indent="0" algn="ctr">
              <a:buNone/>
            </a:pPr>
            <a:r>
              <a:rPr lang="pl-PL" sz="1600" b="1" dirty="0"/>
              <a:t>Wyjątki:</a:t>
            </a:r>
          </a:p>
          <a:p>
            <a:pPr marL="114300" indent="0" algn="ctr">
              <a:buNone/>
            </a:pPr>
            <a:r>
              <a:rPr lang="pl-PL" sz="1600" dirty="0"/>
              <a:t>Ustawa o zmianie Konstytucji</a:t>
            </a:r>
          </a:p>
          <a:p>
            <a:pPr marL="114300" indent="0" algn="ctr">
              <a:buNone/>
            </a:pPr>
            <a:r>
              <a:rPr lang="pl-PL" sz="1600" dirty="0"/>
              <a:t>Ustawa w sprawie wyrażenia zgody na ratyfikację umowy o przekazaniu kompetencji</a:t>
            </a:r>
          </a:p>
        </p:txBody>
      </p:sp>
      <p:sp>
        <p:nvSpPr>
          <p:cNvPr id="4" name="Strzałka w dół 3"/>
          <p:cNvSpPr/>
          <p:nvPr/>
        </p:nvSpPr>
        <p:spPr>
          <a:xfrm>
            <a:off x="6023992" y="5517232"/>
            <a:ext cx="144016"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07021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Senat</a:t>
            </a:r>
          </a:p>
          <a:p>
            <a:pPr marL="114300" indent="0" algn="ctr">
              <a:buNone/>
            </a:pPr>
            <a:r>
              <a:rPr lang="pl-PL" sz="1600" dirty="0"/>
              <a:t>ma 30 dni na zajęcie stanowiska (co do zasady)</a:t>
            </a:r>
          </a:p>
          <a:p>
            <a:pPr marL="114300" indent="0" algn="ctr">
              <a:buNone/>
            </a:pPr>
            <a:endParaRPr lang="pl-PL" sz="1600" dirty="0"/>
          </a:p>
          <a:p>
            <a:pPr marL="114300" indent="0" algn="ctr">
              <a:buNone/>
            </a:pPr>
            <a:r>
              <a:rPr lang="pl-PL" sz="1600" b="1" dirty="0"/>
              <a:t>komisja senacka </a:t>
            </a:r>
          </a:p>
          <a:p>
            <a:pPr marL="114300" indent="0" algn="ctr">
              <a:buNone/>
            </a:pPr>
            <a:r>
              <a:rPr lang="pl-PL" sz="1600" dirty="0"/>
              <a:t>(właściwa merytorycznie)</a:t>
            </a:r>
          </a:p>
          <a:p>
            <a:pPr marL="114300" indent="0" algn="ctr">
              <a:buNone/>
            </a:pPr>
            <a:r>
              <a:rPr lang="pl-PL" sz="1600" dirty="0"/>
              <a:t>Prace obejmują:</a:t>
            </a:r>
          </a:p>
          <a:p>
            <a:pPr marL="114300" indent="0" algn="ctr">
              <a:buNone/>
            </a:pPr>
            <a:r>
              <a:rPr lang="pl-PL" sz="1600" dirty="0"/>
              <a:t>zapoznanie się z ustawą</a:t>
            </a:r>
          </a:p>
          <a:p>
            <a:pPr marL="114300" indent="0" algn="ctr">
              <a:buNone/>
            </a:pPr>
            <a:r>
              <a:rPr lang="pl-PL" sz="1600" dirty="0"/>
              <a:t>debatę</a:t>
            </a:r>
          </a:p>
          <a:p>
            <a:pPr marL="114300" indent="0" algn="ctr">
              <a:buNone/>
            </a:pPr>
            <a:r>
              <a:rPr lang="pl-PL" sz="1600" dirty="0"/>
              <a:t>zgłaszanie poprawek</a:t>
            </a:r>
          </a:p>
          <a:p>
            <a:pPr marL="114300" indent="0" algn="ctr">
              <a:buNone/>
            </a:pPr>
            <a:endParaRPr lang="pl-PL" sz="1600" dirty="0"/>
          </a:p>
          <a:p>
            <a:pPr marL="114300" indent="0" algn="ctr">
              <a:buNone/>
            </a:pPr>
            <a:r>
              <a:rPr lang="pl-PL" sz="1600" b="1" dirty="0"/>
              <a:t>sprawozdanie</a:t>
            </a:r>
          </a:p>
          <a:p>
            <a:pPr marL="114300" indent="0" algn="ctr">
              <a:buNone/>
            </a:pPr>
            <a:endParaRPr lang="pl-PL" sz="1600" b="1" dirty="0"/>
          </a:p>
          <a:p>
            <a:pPr marL="114300" indent="0" algn="ctr">
              <a:buNone/>
            </a:pPr>
            <a:r>
              <a:rPr lang="pl-PL" sz="1600" b="1" dirty="0"/>
              <a:t>posiedzenie plenarne Senatu</a:t>
            </a:r>
          </a:p>
          <a:p>
            <a:pPr marL="114300" indent="0" algn="ctr">
              <a:buNone/>
            </a:pPr>
            <a:r>
              <a:rPr lang="pl-PL" sz="1600" dirty="0"/>
              <a:t>przedstawienie sprawozdania</a:t>
            </a:r>
          </a:p>
          <a:p>
            <a:pPr marL="114300" indent="0" algn="ctr">
              <a:buNone/>
            </a:pPr>
            <a:r>
              <a:rPr lang="pl-PL" sz="1600" dirty="0"/>
              <a:t>debata</a:t>
            </a:r>
          </a:p>
          <a:p>
            <a:pPr marL="114300" indent="0" algn="ctr">
              <a:buNone/>
            </a:pPr>
            <a:r>
              <a:rPr lang="pl-PL" sz="1600" dirty="0"/>
              <a:t>zgłaszanie poprawek</a:t>
            </a:r>
          </a:p>
        </p:txBody>
      </p:sp>
      <p:sp>
        <p:nvSpPr>
          <p:cNvPr id="4" name="Strzałka w dół 3"/>
          <p:cNvSpPr/>
          <p:nvPr/>
        </p:nvSpPr>
        <p:spPr>
          <a:xfrm>
            <a:off x="6096000" y="227687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5" name="Strzałka w dół 4"/>
          <p:cNvSpPr/>
          <p:nvPr/>
        </p:nvSpPr>
        <p:spPr>
          <a:xfrm>
            <a:off x="6096000" y="429309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7" name="Strzałka w dół 6"/>
          <p:cNvSpPr/>
          <p:nvPr/>
        </p:nvSpPr>
        <p:spPr>
          <a:xfrm>
            <a:off x="6096000" y="4869160"/>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9660271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3" end="13"/>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91544" y="1576362"/>
            <a:ext cx="8229600" cy="5092998"/>
          </a:xfrm>
        </p:spPr>
        <p:txBody>
          <a:bodyPr>
            <a:normAutofit/>
          </a:bodyPr>
          <a:lstStyle/>
          <a:p>
            <a:pPr marL="114300" indent="0" algn="ctr">
              <a:buNone/>
            </a:pPr>
            <a:r>
              <a:rPr lang="pl-PL" sz="1600" b="1" dirty="0"/>
              <a:t>posiedzenie plenarne Senatu</a:t>
            </a:r>
          </a:p>
          <a:p>
            <a:pPr marL="114300" indent="0" algn="ctr">
              <a:buNone/>
            </a:pPr>
            <a:endParaRPr lang="pl-PL" sz="1600" b="1" dirty="0"/>
          </a:p>
          <a:p>
            <a:pPr marL="114300" indent="0" algn="just">
              <a:buNone/>
            </a:pPr>
            <a:r>
              <a:rPr lang="pl-PL" sz="1600" dirty="0"/>
              <a:t>                           zgłoszenie poprawek                   brak zgłoszenia poprawek</a:t>
            </a:r>
          </a:p>
          <a:p>
            <a:pPr marL="114300" indent="0" algn="just">
              <a:buNone/>
            </a:pPr>
            <a:endParaRPr lang="pl-PL" sz="1600" dirty="0"/>
          </a:p>
          <a:p>
            <a:pPr marL="114300" indent="0" algn="just">
              <a:buNone/>
            </a:pPr>
            <a:r>
              <a:rPr lang="pl-PL" sz="1600" dirty="0"/>
              <a:t>                          </a:t>
            </a:r>
            <a:r>
              <a:rPr lang="pl-PL" sz="1600" b="1" dirty="0"/>
              <a:t>komisja senacka</a:t>
            </a:r>
          </a:p>
          <a:p>
            <a:pPr marL="114300" indent="0" algn="just">
              <a:buNone/>
            </a:pPr>
            <a:endParaRPr lang="pl-PL" sz="1600" b="1" dirty="0"/>
          </a:p>
          <a:p>
            <a:pPr marL="114300" indent="0" algn="just">
              <a:buNone/>
            </a:pPr>
            <a:r>
              <a:rPr lang="pl-PL" sz="1600" b="1" dirty="0"/>
              <a:t>                </a:t>
            </a:r>
            <a:r>
              <a:rPr lang="pl-PL" sz="1600" dirty="0"/>
              <a:t>dodatkowe sprawozdanie</a:t>
            </a:r>
          </a:p>
          <a:p>
            <a:pPr marL="114300" indent="0" algn="just">
              <a:buNone/>
            </a:pPr>
            <a:endParaRPr lang="pl-PL" sz="1600" dirty="0"/>
          </a:p>
          <a:p>
            <a:pPr marL="114300" indent="0" algn="ctr">
              <a:buNone/>
            </a:pPr>
            <a:r>
              <a:rPr lang="pl-PL" sz="1600" b="1" dirty="0"/>
              <a:t>posiedzenie plenarne Senatu</a:t>
            </a:r>
          </a:p>
          <a:p>
            <a:pPr marL="114300" indent="0" algn="ctr">
              <a:buNone/>
            </a:pPr>
            <a:r>
              <a:rPr lang="pl-PL" sz="1600" b="1" dirty="0"/>
              <a:t>Głosowanie nad stanowiskiem Senatu</a:t>
            </a:r>
          </a:p>
          <a:p>
            <a:pPr marL="114300" indent="0" algn="ctr">
              <a:buNone/>
            </a:pPr>
            <a:r>
              <a:rPr lang="pl-PL" sz="1600" dirty="0"/>
              <a:t>odrzucenie ustawy przez Senat</a:t>
            </a:r>
          </a:p>
          <a:p>
            <a:pPr marL="114300" indent="0" algn="ctr">
              <a:buNone/>
            </a:pPr>
            <a:r>
              <a:rPr lang="pl-PL" sz="1600" dirty="0"/>
              <a:t>przyjęcie ustawy z poprawkami</a:t>
            </a:r>
          </a:p>
          <a:p>
            <a:pPr marL="114300" indent="0" algn="ctr">
              <a:buNone/>
            </a:pPr>
            <a:r>
              <a:rPr lang="pl-PL" sz="1600" dirty="0"/>
              <a:t>przyjęcie ustawy bez zastrzeżeń</a:t>
            </a:r>
          </a:p>
          <a:p>
            <a:pPr marL="114300" indent="0" algn="ctr">
              <a:buNone/>
            </a:pPr>
            <a:r>
              <a:rPr lang="pl-PL" sz="1600" b="1" dirty="0"/>
              <a:t>Uchwała w sprawie stanowiska Senatu: </a:t>
            </a:r>
            <a:r>
              <a:rPr lang="pl-PL" sz="1600" dirty="0"/>
              <a:t>podejmowana jest zwykłą większością głosów w obecności co najmniej połowy ustawowej liczby senatorów</a:t>
            </a:r>
          </a:p>
          <a:p>
            <a:pPr marL="114300" indent="0" algn="ctr">
              <a:buNone/>
            </a:pPr>
            <a:endParaRPr lang="pl-PL" sz="1600" b="1" dirty="0"/>
          </a:p>
          <a:p>
            <a:pPr marL="114300" indent="0" algn="ctr">
              <a:buNone/>
            </a:pPr>
            <a:r>
              <a:rPr lang="pl-PL" sz="1600" b="1" dirty="0"/>
              <a:t>Brak zajęcia stanowiska przez Senat = przyjęcie ustawy bez zastrzeżeń</a:t>
            </a:r>
          </a:p>
        </p:txBody>
      </p:sp>
      <p:cxnSp>
        <p:nvCxnSpPr>
          <p:cNvPr id="5" name="Łącznik prosty ze strzałką 4"/>
          <p:cNvCxnSpPr/>
          <p:nvPr/>
        </p:nvCxnSpPr>
        <p:spPr>
          <a:xfrm flipH="1">
            <a:off x="4511824" y="1916832"/>
            <a:ext cx="792088"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7176120" y="1916832"/>
            <a:ext cx="72008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4511825" y="24928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4534684" y="3068960"/>
            <a:ext cx="45719"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4" name="Strzałka w dół 13"/>
          <p:cNvSpPr/>
          <p:nvPr/>
        </p:nvSpPr>
        <p:spPr>
          <a:xfrm>
            <a:off x="5159896" y="3645024"/>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960096" y="2492896"/>
            <a:ext cx="216024" cy="126014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106971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1" end="11"/>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981200" y="1628800"/>
            <a:ext cx="8229600" cy="4968552"/>
          </a:xfrm>
        </p:spPr>
        <p:txBody>
          <a:bodyPr>
            <a:normAutofit/>
          </a:bodyPr>
          <a:lstStyle/>
          <a:p>
            <a:pPr marL="114300" indent="0" algn="ctr">
              <a:buNone/>
            </a:pPr>
            <a:r>
              <a:rPr lang="pl-PL" sz="1600" b="1" dirty="0"/>
              <a:t>stanowisko Senatu</a:t>
            </a:r>
          </a:p>
          <a:p>
            <a:pPr marL="114300" indent="0" algn="ctr">
              <a:buNone/>
            </a:pPr>
            <a:endParaRPr lang="pl-PL" sz="1600" b="1" dirty="0"/>
          </a:p>
          <a:p>
            <a:pPr marL="114300" indent="0" algn="just">
              <a:buNone/>
            </a:pPr>
            <a:r>
              <a:rPr lang="pl-PL" sz="1600" b="1" dirty="0"/>
              <a:t>      </a:t>
            </a:r>
            <a:r>
              <a:rPr lang="pl-PL" sz="1600" dirty="0"/>
              <a:t>przyjęcie ustawy bez zastrzeżeń                   odrzucenie ustawy</a:t>
            </a:r>
          </a:p>
          <a:p>
            <a:pPr marL="114300" indent="0" algn="just">
              <a:buNone/>
            </a:pPr>
            <a:r>
              <a:rPr lang="pl-PL" sz="1600" dirty="0"/>
              <a:t>                                                                                 przyjęcie ustawy z poprawkami</a:t>
            </a:r>
          </a:p>
          <a:p>
            <a:pPr marL="114300" indent="0" algn="just">
              <a:buNone/>
            </a:pPr>
            <a:endParaRPr lang="pl-PL" sz="1600" dirty="0"/>
          </a:p>
          <a:p>
            <a:pPr marL="114300" indent="0" algn="just">
              <a:buNone/>
            </a:pPr>
            <a:r>
              <a:rPr lang="pl-PL" sz="1600" dirty="0"/>
              <a:t>                                                                                               </a:t>
            </a:r>
            <a:r>
              <a:rPr lang="pl-PL" sz="1600" b="1" dirty="0"/>
              <a:t>Sejm</a:t>
            </a:r>
          </a:p>
          <a:p>
            <a:pPr marL="114300" indent="0" algn="just">
              <a:buNone/>
            </a:pPr>
            <a:r>
              <a:rPr lang="pl-PL" sz="1600" b="1" dirty="0"/>
              <a:t>                                                                               odrzucenie stanowiska Senatu</a:t>
            </a:r>
          </a:p>
          <a:p>
            <a:pPr marL="114300" indent="0" algn="just">
              <a:buNone/>
            </a:pPr>
            <a:r>
              <a:rPr lang="pl-PL" sz="1600" b="1" dirty="0"/>
              <a:t>                                                                              </a:t>
            </a:r>
            <a:r>
              <a:rPr lang="pl-PL" sz="1600" dirty="0"/>
              <a:t>bezwzględną większością głosów</a:t>
            </a:r>
          </a:p>
          <a:p>
            <a:pPr marL="114300" indent="0" algn="just">
              <a:buNone/>
            </a:pPr>
            <a:r>
              <a:rPr lang="pl-PL" sz="1600" dirty="0"/>
              <a:t>                                                                                w obecności co najmniej połowy</a:t>
            </a:r>
          </a:p>
          <a:p>
            <a:pPr marL="114300" indent="0" algn="just">
              <a:buNone/>
            </a:pPr>
            <a:r>
              <a:rPr lang="pl-PL" sz="1600" dirty="0"/>
              <a:t>                                                                                 ustawowej liczby posłów </a:t>
            </a:r>
          </a:p>
          <a:p>
            <a:pPr marL="114300" indent="0" algn="just">
              <a:buNone/>
            </a:pPr>
            <a:endParaRPr lang="pl-PL" sz="1600" dirty="0"/>
          </a:p>
          <a:p>
            <a:pPr marL="114300" indent="0" algn="ctr">
              <a:buNone/>
            </a:pPr>
            <a:r>
              <a:rPr lang="pl-PL" sz="1600" dirty="0"/>
              <a:t> </a:t>
            </a:r>
            <a:r>
              <a:rPr lang="pl-PL" sz="1600" b="1" dirty="0"/>
              <a:t>Marszałek Sejmu</a:t>
            </a:r>
          </a:p>
          <a:p>
            <a:pPr marL="114300" indent="0" algn="ctr">
              <a:buNone/>
            </a:pPr>
            <a:endParaRPr lang="pl-PL" sz="1600" b="1" dirty="0"/>
          </a:p>
          <a:p>
            <a:pPr marL="114300" indent="0" algn="ctr">
              <a:buNone/>
            </a:pPr>
            <a:r>
              <a:rPr lang="pl-PL" sz="1600" b="1" dirty="0"/>
              <a:t>Prezydent</a:t>
            </a:r>
            <a:endParaRPr lang="pl-PL" sz="1600" dirty="0"/>
          </a:p>
          <a:p>
            <a:pPr marL="114300" indent="0" algn="ctr">
              <a:buNone/>
            </a:pPr>
            <a:endParaRPr lang="pl-PL" sz="1600" dirty="0"/>
          </a:p>
        </p:txBody>
      </p:sp>
      <p:cxnSp>
        <p:nvCxnSpPr>
          <p:cNvPr id="5" name="Łącznik prosty ze strzałką 4"/>
          <p:cNvCxnSpPr/>
          <p:nvPr/>
        </p:nvCxnSpPr>
        <p:spPr>
          <a:xfrm flipH="1">
            <a:off x="4799856"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816080" y="1988840"/>
            <a:ext cx="576064"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Strzałka w dół 9"/>
          <p:cNvSpPr/>
          <p:nvPr/>
        </p:nvSpPr>
        <p:spPr>
          <a:xfrm>
            <a:off x="7608168" y="2852936"/>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1" name="Strzałka w dół 10"/>
          <p:cNvSpPr/>
          <p:nvPr/>
        </p:nvSpPr>
        <p:spPr>
          <a:xfrm>
            <a:off x="5303912" y="2549236"/>
            <a:ext cx="144016" cy="23264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3" name="Strzałka w dół 12"/>
          <p:cNvSpPr/>
          <p:nvPr/>
        </p:nvSpPr>
        <p:spPr>
          <a:xfrm>
            <a:off x="6960096" y="4659613"/>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5" name="Strzałka w dół 14"/>
          <p:cNvSpPr/>
          <p:nvPr/>
        </p:nvSpPr>
        <p:spPr>
          <a:xfrm>
            <a:off x="6096000" y="5157192"/>
            <a:ext cx="144016"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219232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funkcja ustawodawcza </a:t>
            </a:r>
          </a:p>
        </p:txBody>
      </p:sp>
      <p:sp>
        <p:nvSpPr>
          <p:cNvPr id="3" name="Symbol zastępczy zawartości 2"/>
          <p:cNvSpPr>
            <a:spLocks noGrp="1"/>
          </p:cNvSpPr>
          <p:nvPr>
            <p:ph idx="1"/>
          </p:nvPr>
        </p:nvSpPr>
        <p:spPr>
          <a:xfrm>
            <a:off x="1775520" y="1628800"/>
            <a:ext cx="8640960" cy="5040560"/>
          </a:xfrm>
        </p:spPr>
        <p:txBody>
          <a:bodyPr>
            <a:normAutofit/>
          </a:bodyPr>
          <a:lstStyle/>
          <a:p>
            <a:pPr marL="114300" indent="0" algn="ctr">
              <a:buNone/>
            </a:pPr>
            <a:r>
              <a:rPr lang="pl-PL" sz="1600" b="1" dirty="0"/>
              <a:t>Prezydent</a:t>
            </a:r>
          </a:p>
          <a:p>
            <a:pPr marL="114300" indent="0" algn="just">
              <a:buNone/>
            </a:pPr>
            <a:endParaRPr lang="pl-PL" sz="1600" b="1" dirty="0"/>
          </a:p>
          <a:p>
            <a:pPr marL="114300" indent="0" algn="just">
              <a:buNone/>
            </a:pPr>
            <a:r>
              <a:rPr lang="pl-PL" sz="1400" b="1" dirty="0"/>
              <a:t>                                wniosek                   podpisanie ustawy                     wniosek </a:t>
            </a:r>
          </a:p>
          <a:p>
            <a:pPr marL="114300" indent="0" algn="just">
              <a:buNone/>
            </a:pPr>
            <a:r>
              <a:rPr lang="pl-PL" sz="1400" b="1" dirty="0"/>
              <a:t>     do Trybunału Konstytucyjnego                                                   o ponowne rozpatrzenie ustawy</a:t>
            </a:r>
          </a:p>
          <a:p>
            <a:pPr marL="114300" indent="0" algn="just">
              <a:buNone/>
            </a:pPr>
            <a:r>
              <a:rPr lang="pl-PL" sz="1400" b="1" dirty="0"/>
              <a:t>                                                                                                                          (weto)</a:t>
            </a:r>
          </a:p>
          <a:p>
            <a:pPr marL="114300" indent="0" algn="just">
              <a:buNone/>
            </a:pPr>
            <a:endParaRPr lang="pl-PL" sz="1400" b="1" dirty="0"/>
          </a:p>
          <a:p>
            <a:pPr marL="114300" indent="0" algn="just">
              <a:buNone/>
            </a:pPr>
            <a:r>
              <a:rPr lang="pl-PL" sz="1400" b="1" dirty="0"/>
              <a:t>   wyrok Trybunału Konstytucyjnego</a:t>
            </a:r>
          </a:p>
          <a:p>
            <a:pPr marL="114300" indent="0" algn="just">
              <a:buNone/>
            </a:pPr>
            <a:endParaRPr lang="pl-PL" sz="1400" b="1" dirty="0"/>
          </a:p>
          <a:p>
            <a:pPr marL="114300" indent="0" algn="just">
              <a:buNone/>
            </a:pPr>
            <a:r>
              <a:rPr lang="pl-PL" sz="1400" dirty="0"/>
              <a:t>zgodna            częściowo zgodna      niezgodna                                           </a:t>
            </a:r>
            <a:r>
              <a:rPr lang="pl-PL" sz="1400" b="1" dirty="0"/>
              <a:t>Sejm</a:t>
            </a:r>
          </a:p>
          <a:p>
            <a:pPr marL="114300" indent="0" algn="just">
              <a:buNone/>
            </a:pPr>
            <a:r>
              <a:rPr lang="pl-PL" sz="1400" dirty="0"/>
              <a:t>z Konstytucją       z Konstytucją            z Konstytucją                        </a:t>
            </a:r>
            <a:r>
              <a:rPr lang="pl-PL" sz="1400" b="1" dirty="0"/>
              <a:t>Ponowne uchwalenie ustawy:</a:t>
            </a:r>
            <a:endParaRPr lang="pl-PL" sz="1400" dirty="0"/>
          </a:p>
          <a:p>
            <a:pPr marL="114300" indent="0" algn="just">
              <a:buNone/>
            </a:pPr>
            <a:r>
              <a:rPr lang="pl-PL" sz="1400" dirty="0"/>
              <a:t>                                                                                                                    większością 3/5 głosów</a:t>
            </a:r>
          </a:p>
          <a:p>
            <a:pPr marL="114300" indent="0" algn="just">
              <a:buNone/>
            </a:pPr>
            <a:r>
              <a:rPr lang="pl-PL" sz="1400" b="1" dirty="0"/>
              <a:t>Prezydent            </a:t>
            </a:r>
            <a:r>
              <a:rPr lang="pl-PL" sz="1400" b="1" dirty="0" err="1"/>
              <a:t>Prezydent</a:t>
            </a:r>
            <a:r>
              <a:rPr lang="pl-PL" sz="1400" b="1" dirty="0"/>
              <a:t>                     </a:t>
            </a:r>
            <a:r>
              <a:rPr lang="pl-PL" sz="1400" b="1" dirty="0" err="1"/>
              <a:t>Prezydent</a:t>
            </a:r>
            <a:r>
              <a:rPr lang="pl-PL" sz="1400" b="1" dirty="0"/>
              <a:t>                          </a:t>
            </a:r>
            <a:r>
              <a:rPr lang="pl-PL" sz="1400" dirty="0"/>
              <a:t>w obecności co najmniej połowy</a:t>
            </a:r>
            <a:endParaRPr lang="pl-PL" sz="1400" b="1" dirty="0"/>
          </a:p>
          <a:p>
            <a:pPr marL="114300" indent="0" algn="just">
              <a:buNone/>
            </a:pPr>
            <a:r>
              <a:rPr lang="pl-PL" sz="1400" b="1" dirty="0"/>
              <a:t>podpisuje                                                 nie podpisuje                       </a:t>
            </a:r>
            <a:r>
              <a:rPr lang="pl-PL" sz="1400" dirty="0"/>
              <a:t>ustawowej liczby posłów</a:t>
            </a:r>
            <a:endParaRPr lang="pl-PL" sz="1400" b="1" dirty="0"/>
          </a:p>
          <a:p>
            <a:pPr marL="114300" indent="0" algn="just">
              <a:buNone/>
            </a:pPr>
            <a:r>
              <a:rPr lang="pl-PL" sz="1400" b="1" dirty="0"/>
              <a:t>ustawę                                                          ustawy</a:t>
            </a:r>
          </a:p>
          <a:p>
            <a:pPr marL="114300" indent="0" algn="just">
              <a:buNone/>
            </a:pPr>
            <a:endParaRPr lang="pl-PL" sz="1400" b="1" dirty="0"/>
          </a:p>
          <a:p>
            <a:pPr marL="114300" indent="0" algn="just">
              <a:buNone/>
            </a:pPr>
            <a:endParaRPr lang="pl-PL" sz="1400" b="1" dirty="0"/>
          </a:p>
          <a:p>
            <a:pPr marL="114300" indent="0" algn="just">
              <a:buNone/>
            </a:pPr>
            <a:r>
              <a:rPr lang="pl-PL" sz="1400" b="1" dirty="0"/>
              <a:t>Prezydent                                       </a:t>
            </a:r>
            <a:r>
              <a:rPr lang="pl-PL" sz="1400" b="1" dirty="0" err="1"/>
              <a:t>Prezydent</a:t>
            </a:r>
            <a:r>
              <a:rPr lang="pl-PL" sz="1400" b="1" dirty="0"/>
              <a:t>                                                 </a:t>
            </a:r>
            <a:r>
              <a:rPr lang="pl-PL" sz="1400" b="1" dirty="0" err="1"/>
              <a:t>Prezydent</a:t>
            </a:r>
            <a:endParaRPr lang="pl-PL" sz="1400" b="1" dirty="0"/>
          </a:p>
          <a:p>
            <a:pPr marL="114300" indent="0" algn="just">
              <a:buNone/>
            </a:pPr>
            <a:r>
              <a:rPr lang="pl-PL" sz="1400" b="1" dirty="0"/>
              <a:t>podpisuje ustawę               zwraca ustawę do Sejmu                           podpisuje ustawę</a:t>
            </a:r>
          </a:p>
          <a:p>
            <a:pPr marL="114300" indent="0" algn="just">
              <a:buNone/>
            </a:pPr>
            <a:r>
              <a:rPr lang="pl-PL" sz="1400" b="1" dirty="0"/>
              <a:t>z pominięciem                        w celu poprawienia</a:t>
            </a:r>
          </a:p>
        </p:txBody>
      </p:sp>
      <p:cxnSp>
        <p:nvCxnSpPr>
          <p:cNvPr id="5" name="Łącznik prosty ze strzałką 4"/>
          <p:cNvCxnSpPr/>
          <p:nvPr/>
        </p:nvCxnSpPr>
        <p:spPr>
          <a:xfrm flipH="1">
            <a:off x="407977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600056" y="1916832"/>
            <a:ext cx="1584176"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Strzałka w dół 8"/>
          <p:cNvSpPr/>
          <p:nvPr/>
        </p:nvSpPr>
        <p:spPr>
          <a:xfrm>
            <a:off x="6096000" y="1916832"/>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0" name="Strzałka w dół 9"/>
          <p:cNvSpPr/>
          <p:nvPr/>
        </p:nvSpPr>
        <p:spPr>
          <a:xfrm>
            <a:off x="3647728" y="2780928"/>
            <a:ext cx="72008"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12" name="Łącznik prosty ze strzałką 11"/>
          <p:cNvCxnSpPr/>
          <p:nvPr/>
        </p:nvCxnSpPr>
        <p:spPr>
          <a:xfrm flipH="1">
            <a:off x="2135560" y="3501008"/>
            <a:ext cx="864096"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Łącznik prosty ze strzałką 13"/>
          <p:cNvCxnSpPr/>
          <p:nvPr/>
        </p:nvCxnSpPr>
        <p:spPr>
          <a:xfrm>
            <a:off x="4871864" y="3501008"/>
            <a:ext cx="64807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Strzałka w dół 16"/>
          <p:cNvSpPr/>
          <p:nvPr/>
        </p:nvSpPr>
        <p:spPr>
          <a:xfrm>
            <a:off x="3683733" y="3501008"/>
            <a:ext cx="81723"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8" name="Strzałka w dół 17"/>
          <p:cNvSpPr/>
          <p:nvPr/>
        </p:nvSpPr>
        <p:spPr>
          <a:xfrm>
            <a:off x="2135561"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19" name="Strzałka w dół 18"/>
          <p:cNvSpPr/>
          <p:nvPr/>
        </p:nvSpPr>
        <p:spPr>
          <a:xfrm>
            <a:off x="3724594"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0" name="Strzałka w dół 19"/>
          <p:cNvSpPr/>
          <p:nvPr/>
        </p:nvSpPr>
        <p:spPr>
          <a:xfrm>
            <a:off x="5663953" y="4293096"/>
            <a:ext cx="45719" cy="2880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cxnSp>
        <p:nvCxnSpPr>
          <p:cNvPr id="22" name="Łącznik prosty ze strzałką 21"/>
          <p:cNvCxnSpPr/>
          <p:nvPr/>
        </p:nvCxnSpPr>
        <p:spPr>
          <a:xfrm flipH="1">
            <a:off x="2783632" y="4869160"/>
            <a:ext cx="86409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Łącznik prosty ze strzałką 23"/>
          <p:cNvCxnSpPr/>
          <p:nvPr/>
        </p:nvCxnSpPr>
        <p:spPr>
          <a:xfrm>
            <a:off x="4079776" y="4869160"/>
            <a:ext cx="93610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Strzałka w dół 25"/>
          <p:cNvSpPr/>
          <p:nvPr/>
        </p:nvSpPr>
        <p:spPr>
          <a:xfrm>
            <a:off x="8328248" y="3068960"/>
            <a:ext cx="72008" cy="5400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
        <p:nvSpPr>
          <p:cNvPr id="27" name="Strzałka w dół 26"/>
          <p:cNvSpPr/>
          <p:nvPr/>
        </p:nvSpPr>
        <p:spPr>
          <a:xfrm>
            <a:off x="8400257" y="5085184"/>
            <a:ext cx="45719"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pl-PL" sz="1800" b="0" i="0" u="none" strike="noStrike" kern="1200" cap="none" spc="0" normalizeH="0" baseline="0" noProof="0">
              <a:ln>
                <a:noFill/>
              </a:ln>
              <a:solidFill>
                <a:prstClr val="white"/>
              </a:solidFill>
              <a:effectLst/>
              <a:uLnTx/>
              <a:uFillTx/>
              <a:latin typeface="Century Gothic"/>
              <a:ea typeface="+mn-ea"/>
              <a:cs typeface="+mn-cs"/>
            </a:endParaRPr>
          </a:p>
        </p:txBody>
      </p:sp>
    </p:spTree>
    <p:extLst>
      <p:ext uri="{BB962C8B-B14F-4D97-AF65-F5344CB8AC3E}">
        <p14:creationId xmlns:p14="http://schemas.microsoft.com/office/powerpoint/2010/main" val="1060170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6" end="1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7" end="1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687185" y="1723505"/>
            <a:ext cx="11067011" cy="4402659"/>
          </a:xfrm>
        </p:spPr>
        <p:txBody>
          <a:bodyPr>
            <a:normAutofit/>
          </a:bodyPr>
          <a:lstStyle/>
          <a:p>
            <a:pPr marL="114300" indent="0">
              <a:buNone/>
            </a:pPr>
            <a:r>
              <a:rPr lang="pl-PL" sz="1600" b="1" dirty="0"/>
              <a:t>Prawa i obowiązki parlamentarzystów:</a:t>
            </a:r>
          </a:p>
          <a:p>
            <a:pPr algn="just">
              <a:buFont typeface="Wingdings" pitchFamily="2" charset="2"/>
              <a:buChar char="Ø"/>
            </a:pPr>
            <a:r>
              <a:rPr lang="pl-PL" sz="1600" dirty="0"/>
              <a:t>obecność i czynny udział w pracach izby oraz jej organów, do których parlamentarzysta został wybrany</a:t>
            </a:r>
          </a:p>
          <a:p>
            <a:pPr algn="just">
              <a:buFont typeface="Wingdings" pitchFamily="2" charset="2"/>
              <a:buChar char="Ø"/>
            </a:pPr>
            <a:r>
              <a:rPr lang="pl-PL" sz="1600" dirty="0"/>
              <a:t>przyjmowanie opinii, wniosków i postulatów wyborców, spotkania z wyborcami</a:t>
            </a:r>
          </a:p>
          <a:p>
            <a:pPr algn="just">
              <a:buFont typeface="Wingdings" pitchFamily="2" charset="2"/>
              <a:buChar char="Ø"/>
            </a:pPr>
            <a:r>
              <a:rPr lang="pl-PL" sz="1600" dirty="0"/>
              <a:t>uczestniczenie w sesjach organów samorządu terytorialnego w okręgu, w którym parlamentarzysta został wybrany lub ma biuro</a:t>
            </a:r>
          </a:p>
          <a:p>
            <a:pPr algn="just">
              <a:buFont typeface="Wingdings" pitchFamily="2" charset="2"/>
              <a:buChar char="Ø"/>
            </a:pPr>
            <a:r>
              <a:rPr lang="pl-PL" sz="1600" dirty="0"/>
              <a:t>prawo do interwencji – możliwość zwrócenia się do organów administracji publicznej, organów organizacji społecznej o załatwienie sprawy w imieniu własnym lub wyborcy</a:t>
            </a:r>
          </a:p>
          <a:p>
            <a:pPr algn="just">
              <a:buFont typeface="Wingdings" pitchFamily="2" charset="2"/>
              <a:buChar char="Ø"/>
            </a:pPr>
            <a:r>
              <a:rPr lang="pl-PL" sz="1600" dirty="0"/>
              <a:t>urlop od wykonywania obowiązków parlamentarnych</a:t>
            </a:r>
          </a:p>
          <a:p>
            <a:pPr algn="just">
              <a:buFont typeface="Wingdings" pitchFamily="2" charset="2"/>
              <a:buChar char="Ø"/>
            </a:pPr>
            <a:r>
              <a:rPr lang="pl-PL" sz="1600" dirty="0"/>
              <a:t>składanie oświadczeń majątkowych oraz o uzyskanych w trakcie kadencji korzyściach</a:t>
            </a:r>
          </a:p>
          <a:p>
            <a:pPr algn="just">
              <a:buFont typeface="Wingdings" pitchFamily="2" charset="2"/>
              <a:buChar char="Ø"/>
            </a:pPr>
            <a:r>
              <a:rPr lang="pl-PL" sz="1600" dirty="0"/>
              <a:t>obowiązek zgłaszania podjęcia dodatkowego zajęcia</a:t>
            </a:r>
          </a:p>
        </p:txBody>
      </p:sp>
    </p:spTree>
    <p:extLst>
      <p:ext uri="{BB962C8B-B14F-4D97-AF65-F5344CB8AC3E}">
        <p14:creationId xmlns:p14="http://schemas.microsoft.com/office/powerpoint/2010/main" val="19740674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a:xfrm>
            <a:off x="737062" y="1756756"/>
            <a:ext cx="10845338" cy="4369408"/>
          </a:xfrm>
        </p:spPr>
        <p:txBody>
          <a:bodyPr>
            <a:normAutofit/>
          </a:bodyPr>
          <a:lstStyle/>
          <a:p>
            <a:pPr marL="114300" indent="0">
              <a:buNone/>
            </a:pPr>
            <a:r>
              <a:rPr lang="pl-PL" sz="1600" b="1" dirty="0"/>
              <a:t>Marszałek Sejmu</a:t>
            </a:r>
          </a:p>
          <a:p>
            <a:pPr marL="114300" indent="0" algn="just">
              <a:buNone/>
            </a:pPr>
            <a:r>
              <a:rPr lang="pl-PL" sz="1600" dirty="0"/>
              <a:t>wybierany na pierwszym posiedzeniu Sejmu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w razie opróżnienia urzędu lub przejściowej niemożności wykonywania przez niego obowiązków, kierowanie pracami Sejmu, reprezentowanie Sejmu na zewnątrz, nadawanie biegu inicjatywom ustawodawczym i uchwałodawczym, przewodniczenie posiedzeniom Sejmu, uprawnienia w zakresie odpowiedzialności regulaminowej posłów, możliwość składania wniosków do Trybunału Konstytucyjnego, zgłaszanie kandydatów np. na RPO, RPD, PUODO, Prezesa NIK, powoływanie wiceprezesów Najwyższej Izby Kontroli oraz członków Kolegium Najwyższej Izby Kontroli, przewodniczenie posiedzeniom Zgromadzenia Narodowego, powoływanie i odwoływanie Szefa Kancelarii Sejmu</a:t>
            </a:r>
          </a:p>
        </p:txBody>
      </p:sp>
    </p:spTree>
    <p:extLst>
      <p:ext uri="{BB962C8B-B14F-4D97-AF65-F5344CB8AC3E}">
        <p14:creationId xmlns:p14="http://schemas.microsoft.com/office/powerpoint/2010/main" val="1056201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Prezydium Sejmu</a:t>
            </a:r>
          </a:p>
          <a:p>
            <a:pPr marL="114300" indent="0">
              <a:buNone/>
            </a:pPr>
            <a:r>
              <a:rPr lang="pl-PL" sz="1600" b="1" dirty="0"/>
              <a:t>Skład:</a:t>
            </a:r>
            <a:r>
              <a:rPr lang="pl-PL" sz="1600" dirty="0"/>
              <a:t> Marszałek Sejmu i wicemarszałkowie Sejmu</a:t>
            </a:r>
          </a:p>
          <a:p>
            <a:pPr marL="114300" indent="0" algn="just">
              <a:buNone/>
            </a:pPr>
            <a:r>
              <a:rPr lang="pl-PL" sz="1600" b="1" dirty="0"/>
              <a:t>Uprawnienia:</a:t>
            </a:r>
            <a:r>
              <a:rPr lang="pl-PL" sz="1600" dirty="0"/>
              <a:t> ustalanie tygodni posiedzeń, ustalanie planu prac Sejmu, dokonywanie wykładni Regulaminu Sejmu, ustalanie zasad doradztwa naukowego na rzecz Sejmu, zapewnianie współpracy między komisjami sejmowymi, uprawnienia w zakresie odpowiedzialności regulaminowej posłów, zgłaszanie kandydatów na sędziów Trybunału Konstytucyjnego, inicjatywa uchwałodawcza</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Sejmu, wicemarszałkowie Sejmu, przewodniczący lub wiceprzewodniczący klubów poselskich, kół parlamentarnych reprezentujących w dniu rozpoczęcia kadencji Sejmu osobną listę</a:t>
            </a:r>
          </a:p>
          <a:p>
            <a:pPr marL="114300" indent="0" algn="just">
              <a:buNone/>
            </a:pPr>
            <a:r>
              <a:rPr lang="pl-PL" sz="1600" b="1" dirty="0"/>
              <a:t>Uprawnienia: </a:t>
            </a:r>
            <a:r>
              <a:rPr lang="pl-PL" sz="1600" dirty="0"/>
              <a:t>zapewnia współdziałanie klubów i kół poselskich, opiniowanie projektów planów prac Sejmu, projektów porządku dziennego obrad, inne sprawy przekazane przez Marszałka lub Prezydium Sejmu</a:t>
            </a:r>
            <a:endParaRPr lang="pl-PL" sz="1600" b="1" dirty="0"/>
          </a:p>
          <a:p>
            <a:pPr marL="114300" indent="0">
              <a:buNone/>
            </a:pPr>
            <a:endParaRPr lang="pl-PL" sz="1600" dirty="0"/>
          </a:p>
        </p:txBody>
      </p:sp>
    </p:spTree>
    <p:extLst>
      <p:ext uri="{BB962C8B-B14F-4D97-AF65-F5344CB8AC3E}">
        <p14:creationId xmlns:p14="http://schemas.microsoft.com/office/powerpoint/2010/main" val="4054515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sejmu</a:t>
            </a:r>
          </a:p>
        </p:txBody>
      </p:sp>
      <p:sp>
        <p:nvSpPr>
          <p:cNvPr id="3" name="Symbol zastępczy zawartości 2"/>
          <p:cNvSpPr>
            <a:spLocks noGrp="1"/>
          </p:cNvSpPr>
          <p:nvPr>
            <p:ph idx="1"/>
          </p:nvPr>
        </p:nvSpPr>
        <p:spPr/>
        <p:txBody>
          <a:bodyPr>
            <a:normAutofit/>
          </a:bodyPr>
          <a:lstStyle/>
          <a:p>
            <a:pPr marL="114300" indent="0">
              <a:buNone/>
            </a:pPr>
            <a:r>
              <a:rPr lang="pl-PL" sz="1600" b="1" dirty="0"/>
              <a:t>Komisje sejmowe</a:t>
            </a:r>
          </a:p>
          <a:p>
            <a:pPr>
              <a:buFont typeface="Wingdings" pitchFamily="2" charset="2"/>
              <a:buChar char="Ø"/>
            </a:pPr>
            <a:r>
              <a:rPr lang="pl-PL" sz="1600" b="1" dirty="0"/>
              <a:t>stałe</a:t>
            </a:r>
          </a:p>
          <a:p>
            <a:pPr>
              <a:buFont typeface="Wingdings" pitchFamily="2" charset="2"/>
              <a:buChar char="Ø"/>
            </a:pPr>
            <a:r>
              <a:rPr lang="pl-PL" sz="1600" b="1" dirty="0"/>
              <a:t>nadzwyczajne</a:t>
            </a:r>
          </a:p>
          <a:p>
            <a:pPr marL="114300" indent="0">
              <a:buNone/>
            </a:pPr>
            <a:endParaRPr lang="pl-PL" sz="1600" b="1" dirty="0"/>
          </a:p>
          <a:p>
            <a:pPr>
              <a:buFont typeface="Wingdings" pitchFamily="2" charset="2"/>
              <a:buChar char="Ø"/>
            </a:pPr>
            <a:r>
              <a:rPr lang="pl-PL" sz="1600" b="1" dirty="0"/>
              <a:t>resortowe</a:t>
            </a:r>
          </a:p>
          <a:p>
            <a:pPr>
              <a:buFont typeface="Wingdings" pitchFamily="2" charset="2"/>
              <a:buChar char="Ø"/>
            </a:pPr>
            <a:r>
              <a:rPr lang="pl-PL" sz="1600" b="1" dirty="0" err="1"/>
              <a:t>pozaresortowe</a:t>
            </a:r>
            <a:endParaRPr lang="pl-PL" sz="1600" b="1" dirty="0"/>
          </a:p>
          <a:p>
            <a:pPr marL="114300" indent="0">
              <a:buNone/>
            </a:pPr>
            <a:endParaRPr lang="pl-PL" sz="1600" dirty="0"/>
          </a:p>
          <a:p>
            <a:pPr marL="114300" indent="0">
              <a:buNone/>
            </a:pPr>
            <a:r>
              <a:rPr lang="pl-PL" sz="1600" b="1" dirty="0"/>
              <a:t>Komisja śledcza</a:t>
            </a:r>
          </a:p>
          <a:p>
            <a:pPr marL="114300" indent="0">
              <a:buNone/>
            </a:pPr>
            <a:endParaRPr lang="pl-PL" sz="1600" dirty="0"/>
          </a:p>
          <a:p>
            <a:pPr marL="114300" indent="0" algn="just">
              <a:buNone/>
            </a:pPr>
            <a:r>
              <a:rPr lang="pl-PL" sz="1600" dirty="0"/>
              <a:t>Pracami komisji kieruje prezydium komisji: przewodniczący i zastępcy przewodniczącego komisji</a:t>
            </a:r>
          </a:p>
        </p:txBody>
      </p:sp>
    </p:spTree>
    <p:extLst>
      <p:ext uri="{BB962C8B-B14F-4D97-AF65-F5344CB8AC3E}">
        <p14:creationId xmlns:p14="http://schemas.microsoft.com/office/powerpoint/2010/main" val="2622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76101" y="1772817"/>
            <a:ext cx="11014229" cy="4373563"/>
          </a:xfrm>
        </p:spPr>
        <p:txBody>
          <a:bodyPr>
            <a:normAutofit/>
          </a:bodyPr>
          <a:lstStyle/>
          <a:p>
            <a:pPr marL="114300" indent="0">
              <a:buNone/>
            </a:pPr>
            <a:r>
              <a:rPr lang="pl-PL" sz="1600" b="1" dirty="0"/>
              <a:t>Marszałek Senatu</a:t>
            </a:r>
          </a:p>
          <a:p>
            <a:pPr marL="114300" indent="0" algn="just">
              <a:buNone/>
            </a:pPr>
            <a:r>
              <a:rPr lang="pl-PL" sz="1600" dirty="0"/>
              <a:t>wybierany na pierwszym posiedzeniu Senatu w drodze uchwały podejmowanej bezwzględną większością głosów. </a:t>
            </a:r>
          </a:p>
          <a:p>
            <a:pPr marL="114300" indent="0" algn="just">
              <a:buNone/>
            </a:pPr>
            <a:endParaRPr lang="pl-PL" sz="1600" dirty="0"/>
          </a:p>
          <a:p>
            <a:pPr marL="114300" indent="0" algn="just">
              <a:buNone/>
            </a:pPr>
            <a:r>
              <a:rPr lang="pl-PL" sz="1600" b="1" dirty="0"/>
              <a:t>Uprawnienia: </a:t>
            </a:r>
            <a:r>
              <a:rPr lang="pl-PL" sz="1600" dirty="0"/>
              <a:t>zastępowanie Prezydenta RP, gdy Marszałek Sejmu nie może tego robić, kierowanie pracami Senatu, ustalanie planu prac Senatu, ustalanie projektu porządku obrad, zwoływanie posiedzeń Senatu, reprezentowanie Senatu na zewnątrz, nadawanie biegu inicjatywom uchwałodawczym </a:t>
            </a:r>
            <a:br>
              <a:rPr lang="pl-PL" sz="1600" dirty="0"/>
            </a:br>
            <a:r>
              <a:rPr lang="pl-PL" sz="1600" dirty="0"/>
              <a:t>i ustawom przekazanym przez Sejm, przewodniczenie posiedzeniom Senatu, uprawnienia w zakresie odpowiedzialności regulaminowej senatorów, możliwość składania wniosków do Trybunału Konstytucyjnego, zgłaszanie kandydata na RPD, powoływanie i odwoływanie Szefa Kancelarii Senatu</a:t>
            </a:r>
          </a:p>
          <a:p>
            <a:pPr marL="114300" indent="0">
              <a:buNone/>
            </a:pPr>
            <a:endParaRPr lang="pl-PL" sz="1600" dirty="0"/>
          </a:p>
        </p:txBody>
      </p:sp>
    </p:spTree>
    <p:extLst>
      <p:ext uri="{BB962C8B-B14F-4D97-AF65-F5344CB8AC3E}">
        <p14:creationId xmlns:p14="http://schemas.microsoft.com/office/powerpoint/2010/main" val="1828333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Organy Senatu</a:t>
            </a:r>
          </a:p>
        </p:txBody>
      </p:sp>
      <p:sp>
        <p:nvSpPr>
          <p:cNvPr id="3" name="Symbol zastępczy zawartości 2"/>
          <p:cNvSpPr>
            <a:spLocks noGrp="1"/>
          </p:cNvSpPr>
          <p:nvPr>
            <p:ph idx="1"/>
          </p:nvPr>
        </p:nvSpPr>
        <p:spPr>
          <a:xfrm>
            <a:off x="615142" y="1673628"/>
            <a:ext cx="11083636" cy="4995731"/>
          </a:xfrm>
        </p:spPr>
        <p:txBody>
          <a:bodyPr>
            <a:normAutofit/>
          </a:bodyPr>
          <a:lstStyle/>
          <a:p>
            <a:pPr marL="114300" indent="0">
              <a:buNone/>
            </a:pPr>
            <a:r>
              <a:rPr lang="pl-PL" sz="1600" b="1" dirty="0"/>
              <a:t>Prezydium Senatu</a:t>
            </a:r>
          </a:p>
          <a:p>
            <a:pPr marL="114300" indent="0">
              <a:buNone/>
            </a:pPr>
            <a:r>
              <a:rPr lang="pl-PL" sz="1600" b="1" dirty="0"/>
              <a:t>Skład:</a:t>
            </a:r>
            <a:r>
              <a:rPr lang="pl-PL" sz="1600" dirty="0"/>
              <a:t> Marszałek Senatu i wicemarszałkowie Senatu (nie więcej niż 4)</a:t>
            </a:r>
          </a:p>
          <a:p>
            <a:pPr marL="114300" indent="0" algn="just">
              <a:buNone/>
            </a:pPr>
            <a:r>
              <a:rPr lang="pl-PL" sz="1600" b="1" dirty="0"/>
              <a:t>Uprawnienia:</a:t>
            </a:r>
            <a:r>
              <a:rPr lang="pl-PL" sz="1600" dirty="0"/>
              <a:t> dokonywanie wykładni Regulaminu Senatu, ustalanie zasad doradztwa naukowego na rzecz Senatu, ustalanie zasad zlecania zadań publicznych w zakresie opieki nad Polonią i Polakami za granicą, zlecanie komisjom spraw w określonym zakresie, czuwanie nad wykonywaniem obowiązków przez senatorów, inicjatywa uchwałodawcza w zakresie zmiany Regulaminu Senatu</a:t>
            </a:r>
          </a:p>
          <a:p>
            <a:pPr marL="114300" indent="0" algn="just">
              <a:buNone/>
            </a:pPr>
            <a:endParaRPr lang="pl-PL" sz="1600" dirty="0"/>
          </a:p>
          <a:p>
            <a:pPr marL="114300" indent="0">
              <a:buNone/>
            </a:pPr>
            <a:r>
              <a:rPr lang="pl-PL" sz="1600" b="1" dirty="0"/>
              <a:t>Konwent Seniorów </a:t>
            </a:r>
          </a:p>
          <a:p>
            <a:pPr marL="114300" indent="0" algn="just">
              <a:buNone/>
            </a:pPr>
            <a:r>
              <a:rPr lang="pl-PL" sz="1600" b="1" dirty="0"/>
              <a:t>Skład: </a:t>
            </a:r>
            <a:r>
              <a:rPr lang="pl-PL" sz="1600" dirty="0"/>
              <a:t>Marszałek Senatu, wicemarszałkowie Senatu, przedstawiciele klubów senatorskich</a:t>
            </a:r>
          </a:p>
          <a:p>
            <a:pPr marL="114300" indent="0" algn="just">
              <a:buNone/>
            </a:pPr>
            <a:r>
              <a:rPr lang="pl-PL" sz="1600" b="1" dirty="0"/>
              <a:t>Uprawnienia: </a:t>
            </a:r>
            <a:r>
              <a:rPr lang="pl-PL" sz="1600" dirty="0"/>
              <a:t>zapewnianie współpracy między klubami i kołami senackimi, opiniowanie projektów planów prac Senatu, projektów porządku dziennego obrad, inne sprawy przekazane przez Marszałka lub Prezydium Senatu</a:t>
            </a:r>
            <a:endParaRPr lang="pl-PL" sz="1600" b="1" dirty="0"/>
          </a:p>
          <a:p>
            <a:pPr marL="114300" indent="0">
              <a:buNone/>
            </a:pPr>
            <a:endParaRPr lang="pl-PL" sz="1600" dirty="0"/>
          </a:p>
          <a:p>
            <a:pPr marL="114300" indent="0">
              <a:buNone/>
            </a:pPr>
            <a:r>
              <a:rPr lang="pl-PL" sz="1600" b="1" dirty="0"/>
              <a:t>Komisje Senatu</a:t>
            </a:r>
          </a:p>
          <a:p>
            <a:pPr>
              <a:buFont typeface="Wingdings" pitchFamily="2" charset="2"/>
              <a:buChar char="Ø"/>
            </a:pPr>
            <a:r>
              <a:rPr lang="pl-PL" sz="1600" b="1" dirty="0"/>
              <a:t>stałe </a:t>
            </a:r>
          </a:p>
          <a:p>
            <a:pPr>
              <a:buFont typeface="Wingdings" pitchFamily="2" charset="2"/>
              <a:buChar char="Ø"/>
            </a:pPr>
            <a:r>
              <a:rPr lang="pl-PL" sz="1600" b="1" dirty="0"/>
              <a:t>nadzwyczajne</a:t>
            </a:r>
          </a:p>
        </p:txBody>
      </p:sp>
    </p:spTree>
    <p:extLst>
      <p:ext uri="{BB962C8B-B14F-4D97-AF65-F5344CB8AC3E}">
        <p14:creationId xmlns:p14="http://schemas.microsoft.com/office/powerpoint/2010/main" val="2686130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br>
              <a:rPr lang="pl-PL" sz="2000" dirty="0"/>
            </a:br>
            <a:r>
              <a:rPr lang="pl-PL" sz="2000" dirty="0"/>
              <a:t>Funkcje </a:t>
            </a:r>
          </a:p>
        </p:txBody>
      </p:sp>
      <p:sp>
        <p:nvSpPr>
          <p:cNvPr id="3" name="Symbol zastępczy zawartości 2"/>
          <p:cNvSpPr>
            <a:spLocks noGrp="1"/>
          </p:cNvSpPr>
          <p:nvPr>
            <p:ph idx="1"/>
          </p:nvPr>
        </p:nvSpPr>
        <p:spPr>
          <a:xfrm>
            <a:off x="836815" y="1556793"/>
            <a:ext cx="10745585" cy="4569371"/>
          </a:xfrm>
        </p:spPr>
        <p:txBody>
          <a:bodyPr>
            <a:normAutofit/>
          </a:bodyPr>
          <a:lstStyle/>
          <a:p>
            <a:pPr marL="114300" indent="0" algn="just">
              <a:buNone/>
            </a:pPr>
            <a:endParaRPr lang="pl-PL" sz="1600" b="1" dirty="0"/>
          </a:p>
          <a:p>
            <a:pPr marL="114300" indent="0" algn="just">
              <a:buNone/>
            </a:pPr>
            <a:endParaRPr lang="pl-PL" sz="1600" b="1" dirty="0"/>
          </a:p>
          <a:p>
            <a:pPr marL="114300" indent="0" algn="just">
              <a:buNone/>
            </a:pPr>
            <a:r>
              <a:rPr lang="pl-PL" sz="1600" b="1" dirty="0"/>
              <a:t>funkcja </a:t>
            </a:r>
            <a:r>
              <a:rPr lang="pl-PL" sz="1600" b="1" dirty="0" err="1"/>
              <a:t>ustrojodawcza</a:t>
            </a:r>
            <a:endParaRPr lang="pl-PL" sz="1600" b="1" dirty="0"/>
          </a:p>
          <a:p>
            <a:pPr marL="114300" indent="0" algn="just">
              <a:buNone/>
            </a:pPr>
            <a:endParaRPr lang="pl-PL" sz="1600" b="1" dirty="0"/>
          </a:p>
          <a:p>
            <a:pPr marL="114300" indent="0" algn="just">
              <a:buNone/>
            </a:pPr>
            <a:r>
              <a:rPr lang="pl-PL" sz="1600" b="1" dirty="0"/>
              <a:t>funkcja ustawodawcza</a:t>
            </a:r>
          </a:p>
          <a:p>
            <a:pPr marL="114300" indent="0" algn="just">
              <a:buNone/>
            </a:pPr>
            <a:endParaRPr lang="pl-PL" sz="1600" b="1" dirty="0"/>
          </a:p>
          <a:p>
            <a:pPr marL="114300" indent="0" algn="just">
              <a:buNone/>
            </a:pPr>
            <a:r>
              <a:rPr lang="pl-PL" sz="1600" b="1" dirty="0"/>
              <a:t>funkcja uchwałodawcza</a:t>
            </a:r>
          </a:p>
          <a:p>
            <a:pPr marL="114300" indent="0" algn="just">
              <a:buNone/>
            </a:pPr>
            <a:endParaRPr lang="pl-PL" sz="1600" b="1" dirty="0"/>
          </a:p>
          <a:p>
            <a:pPr marL="114300" indent="0" algn="just">
              <a:buNone/>
            </a:pPr>
            <a:r>
              <a:rPr lang="pl-PL" sz="1600" b="1" dirty="0"/>
              <a:t>funkcja kreacyjna</a:t>
            </a:r>
          </a:p>
          <a:p>
            <a:pPr marL="114300" indent="0" algn="just">
              <a:buNone/>
            </a:pPr>
            <a:endParaRPr lang="pl-PL" sz="1600" b="1" dirty="0"/>
          </a:p>
          <a:p>
            <a:pPr marL="114300" indent="0" algn="just">
              <a:buNone/>
            </a:pPr>
            <a:r>
              <a:rPr lang="pl-PL" sz="1600" b="1" dirty="0"/>
              <a:t>funkcja kontrolna</a:t>
            </a:r>
          </a:p>
          <a:p>
            <a:pPr marL="114300" indent="0" algn="just">
              <a:buNone/>
            </a:pPr>
            <a:endParaRPr lang="pl-PL" sz="1600" b="1" dirty="0"/>
          </a:p>
          <a:p>
            <a:pPr marL="114300" indent="0" algn="just">
              <a:buNone/>
            </a:pPr>
            <a:r>
              <a:rPr lang="pl-PL" sz="1600" b="1" dirty="0"/>
              <a:t>funkcja europejska</a:t>
            </a:r>
          </a:p>
        </p:txBody>
      </p:sp>
    </p:spTree>
    <p:extLst>
      <p:ext uri="{BB962C8B-B14F-4D97-AF65-F5344CB8AC3E}">
        <p14:creationId xmlns:p14="http://schemas.microsoft.com/office/powerpoint/2010/main" val="2183881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1174</Words>
  <Application>Microsoft Office PowerPoint</Application>
  <PresentationFormat>Panoramiczny</PresentationFormat>
  <Paragraphs>204</Paragraphs>
  <Slides>17</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17</vt:i4>
      </vt:variant>
    </vt:vector>
  </HeadingPairs>
  <TitlesOfParts>
    <vt:vector size="23" baseType="lpstr">
      <vt:lpstr>Arial</vt:lpstr>
      <vt:lpstr>Book Antiqua</vt:lpstr>
      <vt:lpstr>Century Gothic</vt:lpstr>
      <vt:lpstr>Wingdings</vt:lpstr>
      <vt:lpstr>Apteka</vt:lpstr>
      <vt:lpstr>1_Apteka</vt:lpstr>
      <vt:lpstr>Podstawy prawa</vt:lpstr>
      <vt:lpstr>Władza ustawodawcza c.d.</vt:lpstr>
      <vt:lpstr>Władza ustawodawcza c.d.</vt:lpstr>
      <vt:lpstr>Władza ustawodawcza c.d. organy sejmu</vt:lpstr>
      <vt:lpstr>Władza ustawodawcza c.d. organy sejmu</vt:lpstr>
      <vt:lpstr>Władza ustawodawcza c.d. organy sejmu</vt:lpstr>
      <vt:lpstr>Władza ustawodawcza c.d. Organy Senatu</vt:lpstr>
      <vt:lpstr>Władza ustawodawcza c.d. Organy Senatu</vt:lpstr>
      <vt:lpstr>Władza ustawodawcza c.d. Funkcje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lpstr>Władza ustawodawcza c.d. funkcja ustawodawcza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2</cp:revision>
  <dcterms:created xsi:type="dcterms:W3CDTF">2024-03-18T20:18:04Z</dcterms:created>
  <dcterms:modified xsi:type="dcterms:W3CDTF">2024-03-24T12:55:41Z</dcterms:modified>
</cp:coreProperties>
</file>