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14" r:id="rId3"/>
    <p:sldId id="317" r:id="rId4"/>
    <p:sldId id="278" r:id="rId5"/>
    <p:sldId id="279" r:id="rId6"/>
    <p:sldId id="280" r:id="rId7"/>
    <p:sldId id="315" r:id="rId8"/>
    <p:sldId id="316" r:id="rId9"/>
    <p:sldId id="287" r:id="rId10"/>
    <p:sldId id="299" r:id="rId11"/>
    <p:sldId id="288" r:id="rId12"/>
    <p:sldId id="289" r:id="rId13"/>
    <p:sldId id="290" r:id="rId14"/>
    <p:sldId id="291" r:id="rId15"/>
    <p:sldId id="300" r:id="rId16"/>
    <p:sldId id="292" r:id="rId17"/>
    <p:sldId id="301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7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8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1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5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7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62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9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6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9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1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8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1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2 - EFFRS1-1233,1234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80C191-A3B4-4CAD-B12C-316A19326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Zasada równości prawa wyborczego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FE3CAE21-5996-48A7-A03E-B7F8E5DF09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52601"/>
                <a:ext cx="10972800" cy="4866735"/>
              </a:xfrm>
            </p:spPr>
            <p:txBody>
              <a:bodyPr>
                <a:normAutofit fontScale="70000" lnSpcReduction="20000"/>
              </a:bodyPr>
              <a:lstStyle/>
              <a:p>
                <a:pPr marL="1143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Np. w wyborach do Sejmu – do określenia liczby posłów wybieranych w okręgu</a:t>
                </a:r>
              </a:p>
              <a:p>
                <a:pPr marL="1143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𝑗𝑒𝑑𝑛𝑜𝑙𝑖𝑡𝑎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𝑛𝑜𝑟𝑚𝑎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𝑝𝑟𝑧𝑒𝑑𝑠𝑡𝑎𝑤𝑖𝑐𝑖𝑒𝑙𝑠𝑡𝑤𝑎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𝑙𝑖𝑐𝑧𝑏𝑎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𝑚𝑖𝑒𝑠𝑧𝑘𝑎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ń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ó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𝑘𝑟𝑎𝑗𝑢</m:t>
                          </m:r>
                          <m: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 </m:t>
                          </m:r>
                        </m:num>
                        <m:den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460</m:t>
                          </m:r>
                        </m:den>
                      </m:f>
                    </m:oMath>
                  </m:oMathPara>
                </a14:m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1143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𝑙𝑖𝑐𝑧𝑏𝑎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𝑝𝑜𝑠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łó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𝑤𝑦𝑏𝑖𝑒𝑟𝑎𝑛𝑦𝑐h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𝑜𝑘𝑟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ę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𝑔𝑢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𝑙𝑖𝑐𝑧𝑏𝑎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𝑚𝑖𝑒𝑠𝑧𝑘𝑎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ń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ó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𝑜𝑘𝑟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ę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𝑔𝑢</m:t>
                          </m:r>
                          <m: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   </m:t>
                          </m:r>
                        </m:num>
                        <m:den>
                          <m: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𝑗𝑒𝑑𝑛𝑜𝑙𝑖𝑡𝑎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𝑛𝑜𝑟𝑚𝑎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𝑝𝑟𝑧𝑒𝑑𝑠𝑡𝑎𝑤𝑖𝑐𝑖𝑒𝑙𝑠𝑡𝑤𝑎</m:t>
                          </m:r>
                          <m: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        </m:t>
                          </m:r>
                        </m:den>
                      </m:f>
                    </m:oMath>
                  </m:oMathPara>
                </a14:m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Np. w wyborach do Senatu – do określania wielkości okręgu</a:t>
                </a:r>
              </a:p>
              <a:p>
                <a:pPr marL="1143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114300"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𝑗𝑒𝑑𝑛𝑜𝑙𝑖𝑡𝑎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𝑛𝑜𝑟𝑚𝑎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𝑝𝑟𝑧𝑒𝑑𝑠𝑡𝑎𝑤𝑖𝑐𝑖𝑒𝑙𝑠𝑡𝑤𝑎</m:t>
                      </m:r>
                      <m:r>
                        <a:rPr lang="pl-P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𝑙𝑖𝑐𝑧𝑏𝑎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𝑚𝑖𝑒𝑠𝑧𝑘𝑎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ń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ó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𝑘𝑟𝑎𝑗𝑢</m:t>
                          </m:r>
                          <m: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           </m:t>
                          </m:r>
                        </m:num>
                        <m:den>
                          <m: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      </m:t>
                          </m:r>
                          <m:r>
                            <a:rPr lang="pl-PL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100</m:t>
                          </m:r>
                          <m: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       </m:t>
                          </m:r>
                        </m:den>
                      </m:f>
                    </m:oMath>
                  </m:oMathPara>
                </a14:m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pl-PL" sz="1800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pl-PL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Jeżeli iloraz wynikający z podzielenia liczby mieszkańców okręgu przez jednolitą normę przedstawicielstwa jest równy lub większy od 2 – należy zmniejszyć obszar okręgu wyborczego.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l-PL" sz="1800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pl-PL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Jeżeli iloraz wynikający z podzielenia liczby mieszkańców okręgu przez jednolitą normę przedstawicielstwa jest mniejszy niż 0,5 – należy zwiększyć obszar okręgu wyborczego.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indent="0">
                  <a:buNone/>
                </a:pPr>
                <a:endParaRPr lang="pl-PL" sz="1600" dirty="0"/>
              </a:p>
            </p:txBody>
          </p:sp>
        </mc:Choice>
        <mc:Fallback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FE3CAE21-5996-48A7-A03E-B7F8E5DF09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52601"/>
                <a:ext cx="10972800" cy="4866735"/>
              </a:xfrm>
              <a:blipFill>
                <a:blip r:embed="rId2"/>
                <a:stretch>
                  <a:fillRect t="-627" r="-5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46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F224B3-AC97-4CA8-8349-364B26802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Zasada wyborów większościowych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3A9B61-1362-4D74-986A-36911E584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System większości zwykłej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mandat uzyskuje ten z kandydatów, który uzyska więcej głosów</a:t>
            </a:r>
          </a:p>
          <a:p>
            <a:pPr marL="114300" indent="0" algn="just">
              <a:buNone/>
            </a:pPr>
            <a:r>
              <a:rPr lang="pl-PL" sz="1600" dirty="0"/>
              <a:t>Problem: </a:t>
            </a:r>
            <a:r>
              <a:rPr lang="pl-PL" sz="1600" dirty="0">
                <a:effectLst/>
                <a:ea typeface="Calibri" panose="020F0502020204030204" pitchFamily="34" charset="0"/>
              </a:rPr>
              <a:t>może się okazać, że więcej mandatów uzyska ugrupowanie, które w sumie w skali kraju uzyskało mniej głosów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System większości bezwzględnej</a:t>
            </a: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mandat uzyskuje ten z kandydatów, który uzyska ponad połowę ważnie oddanych głosów</a:t>
            </a:r>
          </a:p>
          <a:p>
            <a:pPr marL="114300" indent="0">
              <a:buNone/>
            </a:pPr>
            <a:r>
              <a:rPr lang="pl-PL" sz="1600" dirty="0"/>
              <a:t>Problem: </a:t>
            </a:r>
            <a:r>
              <a:rPr lang="pl-PL" sz="1600" dirty="0">
                <a:effectLst/>
                <a:ea typeface="Calibri" panose="020F0502020204030204" pitchFamily="34" charset="0"/>
              </a:rPr>
              <a:t>system ten często rodzi konieczność przeprowadzania kolejnych tur głosowania, jeśli w pierwszej turze żaden z kandydatów nie uzyska wymaganej większości</a:t>
            </a:r>
            <a:endParaRPr lang="pl-PL" sz="16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A2ECA36-56E4-4E4B-A0A5-53BE2A13A49E}"/>
              </a:ext>
            </a:extLst>
          </p:cNvPr>
          <p:cNvGraphicFramePr>
            <a:graphicFrameLocks noGrp="1"/>
          </p:cNvGraphicFramePr>
          <p:nvPr/>
        </p:nvGraphicFramePr>
        <p:xfrm>
          <a:off x="2696035" y="3102377"/>
          <a:ext cx="4407535" cy="859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690">
                  <a:extLst>
                    <a:ext uri="{9D8B030D-6E8A-4147-A177-3AD203B41FA5}">
                      <a16:colId xmlns:a16="http://schemas.microsoft.com/office/drawing/2014/main" val="244475529"/>
                    </a:ext>
                  </a:extLst>
                </a:gridCol>
                <a:gridCol w="537210">
                  <a:extLst>
                    <a:ext uri="{9D8B030D-6E8A-4147-A177-3AD203B41FA5}">
                      <a16:colId xmlns:a16="http://schemas.microsoft.com/office/drawing/2014/main" val="4267872815"/>
                    </a:ext>
                  </a:extLst>
                </a:gridCol>
                <a:gridCol w="537210">
                  <a:extLst>
                    <a:ext uri="{9D8B030D-6E8A-4147-A177-3AD203B41FA5}">
                      <a16:colId xmlns:a16="http://schemas.microsoft.com/office/drawing/2014/main" val="3788712552"/>
                    </a:ext>
                  </a:extLst>
                </a:gridCol>
                <a:gridCol w="537210">
                  <a:extLst>
                    <a:ext uri="{9D8B030D-6E8A-4147-A177-3AD203B41FA5}">
                      <a16:colId xmlns:a16="http://schemas.microsoft.com/office/drawing/2014/main" val="2092737789"/>
                    </a:ext>
                  </a:extLst>
                </a:gridCol>
                <a:gridCol w="537210">
                  <a:extLst>
                    <a:ext uri="{9D8B030D-6E8A-4147-A177-3AD203B41FA5}">
                      <a16:colId xmlns:a16="http://schemas.microsoft.com/office/drawing/2014/main" val="3841677424"/>
                    </a:ext>
                  </a:extLst>
                </a:gridCol>
                <a:gridCol w="537210">
                  <a:extLst>
                    <a:ext uri="{9D8B030D-6E8A-4147-A177-3AD203B41FA5}">
                      <a16:colId xmlns:a16="http://schemas.microsoft.com/office/drawing/2014/main" val="1939186380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10626184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komitet/okręg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suma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94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5140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5632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C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76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343721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F11B396-7993-4BB5-A5BC-E3CDC31E4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8187" y="286843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66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AA6BF0-8252-4542-9B59-DAB271E8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Zasada proporcjonalności prawa wyborczego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08C4D5-D69D-42C7-B8D5-B2549281A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1253"/>
            <a:ext cx="10972800" cy="5066581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500" dirty="0"/>
              <a:t>Liczba mandatów winna odzwierciedlać poparcie społeczne</a:t>
            </a:r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r>
              <a:rPr lang="pl-PL" sz="1500" dirty="0"/>
              <a:t>Metody przeliczania głosów na mandaty np.:</a:t>
            </a:r>
          </a:p>
          <a:p>
            <a:pPr marL="114300" indent="0" algn="just">
              <a:buNone/>
            </a:pPr>
            <a:r>
              <a:rPr lang="pl-PL" sz="1500" dirty="0"/>
              <a:t>Metoda </a:t>
            </a:r>
            <a:r>
              <a:rPr lang="pl-PL" sz="1500" dirty="0" err="1"/>
              <a:t>d’Hondt’a</a:t>
            </a:r>
            <a:r>
              <a:rPr lang="pl-PL" sz="1500" dirty="0"/>
              <a:t> </a:t>
            </a:r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r>
              <a:rPr lang="pl-PL" sz="1500" dirty="0"/>
              <a:t>Metoda Hare-Niemeyera (odmiana metody ilorazu wyborczego)</a:t>
            </a:r>
          </a:p>
          <a:p>
            <a:pPr marL="114300" indent="0" algn="just">
              <a:buNone/>
            </a:pPr>
            <a:r>
              <a:rPr lang="pl-PL" sz="1500" dirty="0"/>
              <a:t>np. drugi etap rozdzielania mandatów w wyborach do PE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300" dirty="0"/>
          </a:p>
          <a:p>
            <a:pPr marL="114300" indent="0" algn="just">
              <a:buNone/>
            </a:pPr>
            <a:r>
              <a:rPr lang="pl-PL" sz="1300" dirty="0"/>
              <a:t>Q – liczba mandatów przypadających na listę okręgową komitetu w wyborach do PE</a:t>
            </a:r>
          </a:p>
          <a:p>
            <a:pPr marL="114300" indent="0">
              <a:lnSpc>
                <a:spcPct val="107000"/>
              </a:lnSpc>
              <a:buNone/>
            </a:pPr>
            <a:r>
              <a:rPr lang="pl-PL" sz="13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l-PL" sz="1300" baseline="-250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l-PL" sz="1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liczba głosów ważnych oddanych na listę komitetu w okręgu</a:t>
            </a:r>
            <a:endParaRPr lang="pl-PL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buNone/>
            </a:pPr>
            <a:r>
              <a:rPr lang="pl-PL" sz="13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1300" baseline="-250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1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ogólna liczba mandatów przypadających komitetowi</a:t>
            </a:r>
            <a:endParaRPr lang="pl-PL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buNone/>
            </a:pPr>
            <a:r>
              <a:rPr lang="pl-PL" sz="13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l-PL" sz="1300" baseline="-250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1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liczba głosów ważnych oddanych na listy komitetu we wszystkich okręgach wyborczych</a:t>
            </a:r>
            <a:endParaRPr lang="pl-PL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Metoda Saint-</a:t>
            </a:r>
            <a:r>
              <a:rPr lang="pl-PL" sz="1600" dirty="0" err="1"/>
              <a:t>Laguë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AF3BA9D-A6FC-4E7D-860D-5081E6943469}"/>
              </a:ext>
            </a:extLst>
          </p:cNvPr>
          <p:cNvGraphicFramePr>
            <a:graphicFrameLocks noGrp="1"/>
          </p:cNvGraphicFramePr>
          <p:nvPr/>
        </p:nvGraphicFramePr>
        <p:xfrm>
          <a:off x="1321004" y="2707852"/>
          <a:ext cx="5754370" cy="1388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690">
                  <a:extLst>
                    <a:ext uri="{9D8B030D-6E8A-4147-A177-3AD203B41FA5}">
                      <a16:colId xmlns:a16="http://schemas.microsoft.com/office/drawing/2014/main" val="1822902358"/>
                    </a:ext>
                  </a:extLst>
                </a:gridCol>
                <a:gridCol w="1425575">
                  <a:extLst>
                    <a:ext uri="{9D8B030D-6E8A-4147-A177-3AD203B41FA5}">
                      <a16:colId xmlns:a16="http://schemas.microsoft.com/office/drawing/2014/main" val="1388308497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511523607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10745383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795804931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945876290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4292173902"/>
                    </a:ext>
                  </a:extLst>
                </a:gridCol>
              </a:tblGrid>
              <a:tr h="85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komitet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głosów oddanych w okręgu na listę komitetu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:1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:2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:3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:4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:5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786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50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37,5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0501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33,333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73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C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37,5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18,75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7734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16,666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12,5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280382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72DC77F-FCAC-4040-B1A5-6FAAE32D7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9593" y="2508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metoda </a:t>
            </a:r>
            <a:r>
              <a:rPr kumimoji="0" lang="pl-PL" altLang="pl-PL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d’Hondta</a:t>
            </a:r>
            <a:r>
              <a:rPr kumimoji="0" lang="pl-PL" altLang="pl-P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9 mandatów do obsadzenia</a:t>
            </a:r>
            <a:endParaRPr kumimoji="0" lang="pl-PL" altLang="pl-PL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B5734C9-3A07-4A9B-9271-814D73D88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003" y="4661939"/>
            <a:ext cx="576376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3D3F87-1285-4252-9F89-F01E73A08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05B575-7537-4906-809E-71A326CEA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Państwowa Komisja Wyborcza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okręgowe komisje wyborcze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rejonowe komisje wyborcze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terytorialne komisje wyborcze (wojewódzkie, powiatowe, gminne)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obwodowe komisje wyborcze</a:t>
            </a:r>
          </a:p>
        </p:txBody>
      </p:sp>
    </p:spTree>
    <p:extLst>
      <p:ext uri="{BB962C8B-B14F-4D97-AF65-F5344CB8AC3E}">
        <p14:creationId xmlns:p14="http://schemas.microsoft.com/office/powerpoint/2010/main" val="400694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E070AA-1DD7-4FD6-96AF-275E2763C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Sejmu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F7C6BC-D405-4EED-9B78-832540E77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</a:t>
            </a:r>
          </a:p>
          <a:p>
            <a:pPr marL="114300" indent="0" algn="just">
              <a:buNone/>
            </a:pPr>
            <a:r>
              <a:rPr lang="pl-PL" sz="1600" dirty="0"/>
              <a:t>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które ukończyły 21 r.ż., nieskazane na karę pozbawienia wolności za przestępstwo umyślne ścigane z oskarżenia publicznego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39224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F7EEEF-EAE9-4BED-B3C4-23D0C6E24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Sejmu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74EA75-920E-4D68-808F-321BF63F5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listy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okręgowej komisji wyborczej, poparcie co najmniej 5000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progi wyborcze </a:t>
            </a:r>
          </a:p>
          <a:p>
            <a:pPr marL="114300" indent="0" algn="just">
              <a:buNone/>
            </a:pPr>
            <a:r>
              <a:rPr lang="pl-PL" sz="1600" dirty="0"/>
              <a:t>5% dla komitetu wyborczego wyborców i komitetu wyborczego partii politycznej, 8% dla koalicyjnego komitetu wyborczego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metoda rozdzielenia mandatów pomiędzy listy komitetów </a:t>
            </a:r>
          </a:p>
          <a:p>
            <a:pPr marL="114300" indent="0" algn="just">
              <a:buNone/>
            </a:pP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621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750492-2914-46C4-BD67-F401A6B42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Senatu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570E4B-6774-4F8C-87AD-0117B48DE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senatorów: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</a:t>
            </a:r>
          </a:p>
          <a:p>
            <a:pPr marL="114300" indent="0" algn="just">
              <a:buNone/>
            </a:pPr>
            <a:r>
              <a:rPr lang="pl-PL" sz="1600" dirty="0"/>
              <a:t>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które ukończyły 30 r.ż., nieskazane na karę pozbawienia wolności za przestępstwo umyślne ścigane z oskarżenia publicznego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2730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68E55A-DFF4-4B4F-99D4-8F460A9C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Senatu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BC34A6-9062-42E3-84CB-ED65F0045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Rejestracja kandydata </a:t>
            </a:r>
          </a:p>
          <a:p>
            <a:pPr marL="114300" indent="0" algn="just">
              <a:buNone/>
            </a:pPr>
            <a:r>
              <a:rPr lang="pl-PL" sz="1600" dirty="0"/>
              <a:t>w okręgowej komisji wyborczej, poparcie co najmniej 2000 wyborców z okręgu, w którym dokonuje się rejestracji kandydata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mandatu </a:t>
            </a:r>
          </a:p>
          <a:p>
            <a:pPr marL="114300" indent="0" algn="just">
              <a:buNone/>
            </a:pPr>
            <a:r>
              <a:rPr lang="pl-PL" sz="1600" dirty="0"/>
              <a:t>system większości zwykłej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Sejmu i do Senatu: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984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655658-BEC3-4E3A-BAED-F9AC53F8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Referendum ogólnokrajowe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124130-3D05-4332-9F7F-2179E96F7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Organy właściwe do przeprowadzenia referendum: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Państwowa Komisja Wyborcza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komisarze wyborczy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obwodowe komisje do spraw referendum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Protest w sprawie ważności referendum: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osoba uprawniona do udziału w referendum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popełnienie przestępstwa lub naruszenie przepisów dotyczących referendum na etapie głosowania, liczenia głosów, ustalenia wyników głosowania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wnoszony w terminie 7 dni od dnia ogłoszenia wyników referendum przez Państwową Komisję Wyborczą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ważność referendum – stwierdza Sąd Najwyższy Izba Kontroli Nadzwyczajnej i Spraw Publicznych</a:t>
            </a:r>
          </a:p>
        </p:txBody>
      </p:sp>
    </p:spTree>
    <p:extLst>
      <p:ext uri="{BB962C8B-B14F-4D97-AF65-F5344CB8AC3E}">
        <p14:creationId xmlns:p14="http://schemas.microsoft.com/office/powerpoint/2010/main" val="337756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655658-BEC3-4E3A-BAED-F9AC53F8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Referendum ogólnokrajowe i wybory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124130-3D05-4332-9F7F-2179E96F7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78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Referendum i wybory do Sejmu, Senatu, na urząd Prezydenta RP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głosowanie przeprowadzają komisje powołane dla przeprowadzenia wyborów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stosowane są spisy wyborców sporządzone dla wyborów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zaświadczenie o prawie do głosowanie w wyborach upoważnia do udziału także w referendum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głosowanie przeprowadza się w godzinach przewidzianych dla wyborów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głosowanie korespondencyjne i przez pełnomocnika dotyczy także referendum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komisarzy wyborczych wykonują okręgowe komisje wyborcze, a zadania obwodowych komisji ds. referendum – 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Referendum i wybory do Parlamentu Europejskiego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głosowanie w tych samych dniach co w wyborach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stosowane są spisy wyborców sporządzone dla wyborów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zaświadczenie o prawie do głosowanie w wyborach upoważnia do udziału także w referendum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głosowanie korespondencyjne i przez pełnomocnika dotyczy także referendum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komisarzy wyborczych wykonują rejonowe komisje wyborcze, a zadania obwodowych komisji ds. referendum – obwodowe komisje wyborcze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7217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38A794-2007-4988-A44D-9C88806F1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Obywatelska inicjatywa ustawodawcza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EC78B8-F27D-424A-8BC7-09F959F7D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8750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Przysługuje:</a:t>
            </a:r>
          </a:p>
          <a:p>
            <a:pPr marL="114300" indent="0">
              <a:buNone/>
            </a:pPr>
            <a:r>
              <a:rPr lang="pl-PL" sz="1600" dirty="0"/>
              <a:t>grupie co najmniej 100 000 osób posiadających czynne prawo wyborcze do Sejmu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I etap</a:t>
            </a:r>
          </a:p>
          <a:p>
            <a:pPr marL="114300" indent="0" algn="just">
              <a:buNone/>
            </a:pPr>
            <a:r>
              <a:rPr lang="pl-PL" sz="1600" dirty="0"/>
              <a:t>założenie komitetu inicjatywy ustawodawczej – grupa co najmniej 15 osób posiadających prawo wybierania do Sejmu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II etap</a:t>
            </a:r>
          </a:p>
          <a:p>
            <a:pPr marL="114300" indent="0" algn="just">
              <a:buNone/>
            </a:pPr>
            <a:r>
              <a:rPr lang="pl-PL" sz="1600" dirty="0"/>
              <a:t>napisanie projektu ustawy wraz z uzasadnieniem i zebranie co najmniej 1000 podpisów poparcia</a:t>
            </a:r>
          </a:p>
          <a:p>
            <a:pPr marL="114300" indent="0" algn="just">
              <a:buNone/>
            </a:pPr>
            <a:r>
              <a:rPr lang="pl-PL" sz="1600" dirty="0"/>
              <a:t>Brak inicjatywy: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zmiana Konstytucji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budżet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prowizorium budżetowe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gwarancje finansowe Skarbu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dług publiczny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stosunek RP do jakiegoś kościoła lub związku wyznaniowego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wyrażenie zgody na ratyfikację umowy międzynarodowej</a:t>
            </a:r>
          </a:p>
        </p:txBody>
      </p:sp>
    </p:spTree>
    <p:extLst>
      <p:ext uri="{BB962C8B-B14F-4D97-AF65-F5344CB8AC3E}">
        <p14:creationId xmlns:p14="http://schemas.microsoft.com/office/powerpoint/2010/main" val="410746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B4E61F-30E1-4718-BADE-9F2A2BB8B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Obywatelska inicjatywa ustawodawcza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719593-4352-47D4-BA45-99CC8DC32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III</a:t>
            </a:r>
          </a:p>
          <a:p>
            <a:pPr marL="114300" indent="0">
              <a:buNone/>
            </a:pPr>
            <a:r>
              <a:rPr lang="pl-PL" sz="1600" dirty="0"/>
              <a:t>zawiadomienie Marszałka Sejmu o powstaniu komitetu inicjatywy ustawodawczej</a:t>
            </a:r>
          </a:p>
          <a:p>
            <a:pPr marL="114300" indent="0">
              <a:buNone/>
            </a:pPr>
            <a:r>
              <a:rPr lang="pl-PL" sz="1600" dirty="0"/>
              <a:t>do zgłoszenia należy dołączyć projekt ustawy wraz z uzasadnieniem, listę podpisów poparcia</a:t>
            </a:r>
          </a:p>
          <a:p>
            <a:pPr marL="114300" indent="0">
              <a:buNone/>
            </a:pPr>
            <a:r>
              <a:rPr lang="pl-PL" sz="1600" dirty="0"/>
              <a:t>Marszałek Sejmu wydaje postanowienie o powstaniu komitetu inicjatywy ustawodawczej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Etap IV</a:t>
            </a:r>
          </a:p>
          <a:p>
            <a:pPr marL="114300" indent="0" algn="just">
              <a:buNone/>
            </a:pPr>
            <a:r>
              <a:rPr lang="pl-PL" sz="1600" dirty="0"/>
              <a:t>Akcja promocyjna – konieczność zebrania podpisów brakujących do 100 000 w ciągu 3 miesięcy od przyjęcia przez Marszałka Sejmu zawiadomienia o założeniu komitetu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Etap V</a:t>
            </a:r>
          </a:p>
          <a:p>
            <a:pPr marL="114300" indent="0">
              <a:buNone/>
            </a:pPr>
            <a:r>
              <a:rPr lang="pl-PL" sz="1600" dirty="0"/>
              <a:t>złożenie obywatelskiego projektu ustawy wraz z podpisami na ręce Marszałka Sejmu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Etap VI</a:t>
            </a:r>
          </a:p>
          <a:p>
            <a:pPr marL="114300" indent="0">
              <a:buNone/>
            </a:pPr>
            <a:r>
              <a:rPr lang="pl-PL" sz="1600" dirty="0"/>
              <a:t>I czytanie projektu ustawy – w ciągu 3 miesięcy od złożenia projektu na ręce Marszałka Sejmu</a:t>
            </a:r>
          </a:p>
        </p:txBody>
      </p:sp>
    </p:spTree>
    <p:extLst>
      <p:ext uri="{BB962C8B-B14F-4D97-AF65-F5344CB8AC3E}">
        <p14:creationId xmlns:p14="http://schemas.microsoft.com/office/powerpoint/2010/main" val="388338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D6B231-3BEC-4D00-8DD6-041B2FD71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Obywatelska inicjatywa w sprawie referendum ogólnokrajowego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C3555C-D45C-4AA5-BD6D-B45612F2E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823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Przysługuje:</a:t>
            </a:r>
          </a:p>
          <a:p>
            <a:pPr marL="114300" indent="0">
              <a:buNone/>
            </a:pPr>
            <a:r>
              <a:rPr lang="pl-PL" sz="1600" dirty="0"/>
              <a:t>grupie co najmniej 500 000 osób mających prawo udziału w referendum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*prawo udziału w referendum </a:t>
            </a:r>
          </a:p>
          <a:p>
            <a:pPr marL="114300" indent="0">
              <a:buNone/>
            </a:pPr>
            <a:r>
              <a:rPr lang="pl-PL" sz="1600" dirty="0"/>
              <a:t>przysługuje obywatelom Rzeczypospolitej Polskiej, jeżeli najpóźniej w dniu głosowania kończą 18 lat i nie są ubezwłasnowolnieni ani pozbawieni praw publicznych albo wyborczych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Brak inicjatywy: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dochody lub wydatki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amnestia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obronność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 wraz z uzasadnieniem i listą podpisów poparcia składany jest na ręce Marszałka Sejmu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I czytanie obywatelskiego wniosku o zarządzenie referendum odbywa się na posiedzeniu plenarnym Sejmu</a:t>
            </a:r>
          </a:p>
        </p:txBody>
      </p:sp>
    </p:spTree>
    <p:extLst>
      <p:ext uri="{BB962C8B-B14F-4D97-AF65-F5344CB8AC3E}">
        <p14:creationId xmlns:p14="http://schemas.microsoft.com/office/powerpoint/2010/main" val="409093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9E1791-7C06-4988-8384-14C069E61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313415-B5AE-44B3-B96F-EF6267B8C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Zarządzenie wyborów: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do Sejmu i Senatu</a:t>
            </a:r>
          </a:p>
          <a:p>
            <a:pPr marL="114300" indent="0">
              <a:buNone/>
            </a:pPr>
            <a:r>
              <a:rPr lang="pl-PL" sz="1600" dirty="0"/>
              <a:t>Prezydent RP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na urząd Prezydenta RP</a:t>
            </a:r>
          </a:p>
          <a:p>
            <a:pPr marL="114300" indent="0">
              <a:buNone/>
            </a:pPr>
            <a:r>
              <a:rPr lang="pl-PL" sz="1600" dirty="0"/>
              <a:t>Marszałek Sejmu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do Parlamentu Europejskiego</a:t>
            </a:r>
          </a:p>
          <a:p>
            <a:pPr marL="114300" indent="0">
              <a:buNone/>
            </a:pPr>
            <a:r>
              <a:rPr lang="pl-PL" sz="1600" dirty="0"/>
              <a:t>Prezydent RP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samorządowych</a:t>
            </a:r>
          </a:p>
          <a:p>
            <a:pPr marL="114300" indent="0">
              <a:buNone/>
            </a:pPr>
            <a:r>
              <a:rPr lang="pl-PL" sz="1600" dirty="0"/>
              <a:t>Prezes Rady Ministrów po zasięgnięciu opinii PKW</a:t>
            </a:r>
          </a:p>
        </p:txBody>
      </p:sp>
    </p:spTree>
    <p:extLst>
      <p:ext uri="{BB962C8B-B14F-4D97-AF65-F5344CB8AC3E}">
        <p14:creationId xmlns:p14="http://schemas.microsoft.com/office/powerpoint/2010/main" val="88641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3FEC1D-5E03-4729-B818-702991A9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F44B45-7AAD-460A-B201-0E2A17733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zasada wyborów wolnych (wybory wolne)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zasada powszechności prawa wyborczego (wybory powszechne)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zasada bezpośredniości prawa wyborczego (wybory bezpośrednie)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zasada równości prawa wyborczego (wybory równe)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zasada tajności głosowania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zasada wyborów większościowych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zasada proporcjonalności prawa wyborczego</a:t>
            </a:r>
          </a:p>
        </p:txBody>
      </p:sp>
    </p:spTree>
    <p:extLst>
      <p:ext uri="{BB962C8B-B14F-4D97-AF65-F5344CB8AC3E}">
        <p14:creationId xmlns:p14="http://schemas.microsoft.com/office/powerpoint/2010/main" val="185327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941796-B34F-4BE0-BD10-DFEE5FC73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Zasada równości prawa wyborczego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38378B-1ACC-4ECB-BE70-09E8041DC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Aspekt formalny </a:t>
            </a:r>
          </a:p>
          <a:p>
            <a:pPr marL="114300" indent="0" algn="just">
              <a:buNone/>
            </a:pPr>
            <a:r>
              <a:rPr lang="pl-PL" sz="1600" dirty="0"/>
              <a:t>każdy wyborca na takich samych zasadach uczestniczy w wyborach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 Centralnym Rejestrze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 jednym spisie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nieumieszczenie/wykreślenie ze spisu właściwego dla stałego obwodu głosowania wyborcy, który pobrał zaświadczenie o prawie do głosowania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odebranie zaświadczenia o prawie do głosowania w przypadku dopisania do spisu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poświadczenie podpisem odbioru karty do głosowania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Aspekt materialny </a:t>
            </a:r>
          </a:p>
          <a:p>
            <a:pPr marL="114300" indent="0" algn="just">
              <a:buNone/>
            </a:pPr>
            <a:r>
              <a:rPr lang="pl-PL" sz="1600" dirty="0"/>
              <a:t>każdy głos ma taką samą siłę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zastosowanie jednolitej normy przedstawicielstwa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stworzenie okręgów wyborczych zamieszkałych przez taką samą liczbę wyborców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1027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1343</Words>
  <Application>Microsoft Office PowerPoint</Application>
  <PresentationFormat>Panoramiczny</PresentationFormat>
  <Paragraphs>289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Cambria Math</vt:lpstr>
      <vt:lpstr>Century Gothic</vt:lpstr>
      <vt:lpstr>Wingdings</vt:lpstr>
      <vt:lpstr>Apteka</vt:lpstr>
      <vt:lpstr>Podstawy prawa</vt:lpstr>
      <vt:lpstr>Referendum ogólnokrajowe</vt:lpstr>
      <vt:lpstr>Referendum ogólnokrajowe i wybory</vt:lpstr>
      <vt:lpstr>Obywatelska inicjatywa ustawodawcza</vt:lpstr>
      <vt:lpstr>Obywatelska inicjatywa ustawodawcza</vt:lpstr>
      <vt:lpstr>Obywatelska inicjatywa w sprawie referendum ogólnokrajowego</vt:lpstr>
      <vt:lpstr>wybory</vt:lpstr>
      <vt:lpstr>Zasady prawa wyborczego</vt:lpstr>
      <vt:lpstr>Zasada równości prawa wyborczego</vt:lpstr>
      <vt:lpstr>Zasada równości prawa wyborczego</vt:lpstr>
      <vt:lpstr>Zasada wyborów większościowych</vt:lpstr>
      <vt:lpstr>Zasada proporcjonalności prawa wyborczego</vt:lpstr>
      <vt:lpstr>Organy wyborcze</vt:lpstr>
      <vt:lpstr>Wybory do Sejmu</vt:lpstr>
      <vt:lpstr>Wybory do Sejmu</vt:lpstr>
      <vt:lpstr>Wybory do Senatu</vt:lpstr>
      <vt:lpstr>Wybory do Senatu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2024-03-24T12:40:18Z</dcterms:created>
  <dcterms:modified xsi:type="dcterms:W3CDTF">2024-03-24T12:42:55Z</dcterms:modified>
</cp:coreProperties>
</file>