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314" r:id="rId4"/>
    <p:sldId id="341" r:id="rId5"/>
    <p:sldId id="342" r:id="rId6"/>
    <p:sldId id="317" r:id="rId7"/>
    <p:sldId id="321" r:id="rId8"/>
    <p:sldId id="318" r:id="rId9"/>
    <p:sldId id="322" r:id="rId10"/>
    <p:sldId id="319" r:id="rId11"/>
    <p:sldId id="320" r:id="rId12"/>
    <p:sldId id="323" r:id="rId13"/>
    <p:sldId id="324" r:id="rId14"/>
    <p:sldId id="325" r:id="rId15"/>
    <p:sldId id="332" r:id="rId16"/>
    <p:sldId id="333" r:id="rId17"/>
    <p:sldId id="334" r:id="rId18"/>
    <p:sldId id="335" r:id="rId19"/>
    <p:sldId id="336" r:id="rId20"/>
    <p:sldId id="337" r:id="rId21"/>
    <p:sldId id="348" r:id="rId22"/>
    <p:sldId id="349" r:id="rId23"/>
    <p:sldId id="338" r:id="rId24"/>
    <p:sldId id="339" r:id="rId25"/>
    <p:sldId id="350" r:id="rId2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0T14:40:09.0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 5295 0 0,'0'0'516'0'0,"0"-12"1410"0"0,1 2 2376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0T14:40:30.1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5 919 0 0,'0'0'10356'0'0,"1"-1"-9573"0"0,6-2-624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0T14:40:28.4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22 919 0 0,'0'0'1752'0'0,"0"-1"-1252"0"0,0-6-425 0 0,0 5 781 0 0,0 0-172 0 0,2-7 3848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0T14:40:29.3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13 1375 0 0,'-9'-5'10410'0'0,"8"-2"-10582"0"0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0T14:40:31.0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61 10911 0 0,'0'0'987'0'0,"4"-13"-627"0"0,3-21 72 0 0,-6 32-515 0 0,-1 0 17 0 0,3-6 72 0 0,-3 6 865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0T14:40:09.0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 5295 0 0,'0'0'516'0'0,"0"-12"1410"0"0,1 2 2376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0T14:40:30.1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5 919 0 0,'0'0'10356'0'0,"1"-1"-9573"0"0,6-2-624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40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4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033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846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0642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096543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5237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71234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72716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1309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560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2491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5137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9878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553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88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88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138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027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68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97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879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623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04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0.png"/><Relationship Id="rId7" Type="http://schemas.openxmlformats.org/officeDocument/2006/relationships/customXml" Target="../ink/ink4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3.xml"/><Relationship Id="rId6" Type="http://schemas.openxmlformats.org/officeDocument/2006/relationships/customXml" Target="../ink/ink3.xml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openxmlformats.org/officeDocument/2006/relationships/customXml" Target="../ink/ink2.xml"/><Relationship Id="rId9" Type="http://schemas.openxmlformats.org/officeDocument/2006/relationships/customXml" Target="../ink/ink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customXml" Target="../ink/ink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ćwiczenia 4 - EFFRS1-1233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922B17-AA2F-4A2D-8B45-E905B8E67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parlamentarzysty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624C75-0738-4E27-949D-7F8A25C86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Prawa i obowiązki parlamentarzystów: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obecność i czynny udział w pracach izby oraz jej organów, do których parlamentarzysta został wybrany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przyjmowanie opinii, wniosków i postulatów wyborców, spotkania z wyborcami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uczestniczenie w sesjach organów samorządu terytorialnego w okręgu, w którym parlamentarzysta został wybrany lub ma biuro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prawo do interwencji – możliwość zwrócenia się do organów administracji publicznej, organów organizacji społecznej o załatwienie sprawy w imieniu własnym lub wyborcy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urlop od wykonywania obowiązków parlamentarnych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składanie oświadczeń majątkowych oraz o uzyskanych w trakcie kadencji korzyściach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obowiązek zgłaszania podjęcia dodatkowego zajęcia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883529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4668BF-21B1-47E7-8425-8B2311F79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Organy sejmu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E0C8A3-A6ED-45A8-BA66-489747615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Marszałek Sejmu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Prezydium Sejmu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Konwent Seniorów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komisje sejmowe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b="1" dirty="0"/>
              <a:t>stałe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b="1" dirty="0"/>
              <a:t>nadzwyczajne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1600" b="1" dirty="0"/>
              <a:t>resortowe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b="1" dirty="0" err="1"/>
              <a:t>pozaresortowe</a:t>
            </a:r>
            <a:endParaRPr lang="pl-PL" sz="1600" b="1" dirty="0"/>
          </a:p>
          <a:p>
            <a:pPr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marL="114300" indent="0">
              <a:buNone/>
            </a:pPr>
            <a:r>
              <a:rPr lang="pl-PL" sz="1600" dirty="0"/>
              <a:t>*komisja śledcza</a:t>
            </a:r>
          </a:p>
        </p:txBody>
      </p:sp>
    </p:spTree>
    <p:extLst>
      <p:ext uri="{BB962C8B-B14F-4D97-AF65-F5344CB8AC3E}">
        <p14:creationId xmlns:p14="http://schemas.microsoft.com/office/powerpoint/2010/main" val="125453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A0AECA-A560-4598-877D-9702A855B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Struktura senatu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1597F1-6FBE-4EE3-8D62-660750CC7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Marszałek Senatu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Prezydium Senatu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Konwent Seniorów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komisje senackie</a:t>
            </a:r>
          </a:p>
        </p:txBody>
      </p:sp>
    </p:spTree>
    <p:extLst>
      <p:ext uri="{BB962C8B-B14F-4D97-AF65-F5344CB8AC3E}">
        <p14:creationId xmlns:p14="http://schemas.microsoft.com/office/powerpoint/2010/main" val="56165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6D2FF7-5CB4-4B43-8D01-14D6ACF51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Funkcje parlamentu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F7B2CB-5FDA-40A8-9D38-28AE2C301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funkcja </a:t>
            </a:r>
            <a:r>
              <a:rPr lang="pl-PL" sz="1600" b="1" dirty="0" err="1"/>
              <a:t>ustrojodawcza</a:t>
            </a:r>
            <a:endParaRPr lang="pl-PL" sz="1600" b="1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funkcja ustawodawcza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funkcja uchwałodawcza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funkcja kreacyjna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funkcja kontrolna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funkcja europejska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60169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ustawodawcza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91676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Inicjatywa ustawodawcza</a:t>
            </a:r>
          </a:p>
          <a:p>
            <a:pPr marL="114300" indent="0" algn="ctr">
              <a:buNone/>
            </a:pPr>
            <a:r>
              <a:rPr lang="pl-PL" sz="1600" dirty="0"/>
              <a:t>grupa co najmniej 15 posłów</a:t>
            </a:r>
          </a:p>
          <a:p>
            <a:pPr marL="114300" indent="0" algn="ctr">
              <a:buNone/>
            </a:pPr>
            <a:r>
              <a:rPr lang="pl-PL" sz="1600" dirty="0"/>
              <a:t>komisja sejmowa</a:t>
            </a:r>
          </a:p>
          <a:p>
            <a:pPr marL="114300" indent="0" algn="ctr">
              <a:buNone/>
            </a:pPr>
            <a:r>
              <a:rPr lang="pl-PL" sz="1600" dirty="0"/>
              <a:t>Prezydent RP</a:t>
            </a:r>
          </a:p>
          <a:p>
            <a:pPr marL="114300" indent="0" algn="ctr">
              <a:buNone/>
            </a:pPr>
            <a:r>
              <a:rPr lang="pl-PL" sz="1600" dirty="0"/>
              <a:t>Rada Ministrów</a:t>
            </a:r>
          </a:p>
          <a:p>
            <a:pPr marL="114300" indent="0" algn="ctr">
              <a:buNone/>
            </a:pPr>
            <a:r>
              <a:rPr lang="pl-PL" sz="1600" dirty="0"/>
              <a:t>Senat</a:t>
            </a:r>
          </a:p>
          <a:p>
            <a:pPr marL="114300" indent="0" algn="ctr">
              <a:buNone/>
            </a:pPr>
            <a:r>
              <a:rPr lang="pl-PL" sz="1600" dirty="0"/>
              <a:t>grupa co najmniej 100 tys. obywateli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projekt ustawy z uzasadnieniem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Marszałek Sejmu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400" dirty="0"/>
              <a:t>Kieruje projekt do eksperta Kancelarii Sejmu w celu zaopiniowania pod kątem zgodności z prawem Unii Europejskiej; wyjątek – projekty RM i Prezydenta RP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023992" y="3861048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 w dół 4"/>
          <p:cNvSpPr/>
          <p:nvPr/>
        </p:nvSpPr>
        <p:spPr>
          <a:xfrm>
            <a:off x="6023992" y="4725144"/>
            <a:ext cx="14401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 w dół 5"/>
          <p:cNvSpPr/>
          <p:nvPr/>
        </p:nvSpPr>
        <p:spPr>
          <a:xfrm>
            <a:off x="6023992" y="5589240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497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ustawodawcza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Marszałek Sejmu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I czytanie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posiedzenie plenarne Sejmu                                           komisja sejmowa</a:t>
            </a:r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</a:t>
            </a:r>
            <a:r>
              <a:rPr lang="pl-PL" sz="1600" dirty="0"/>
              <a:t>Pierwsze czytanie obejmuje:</a:t>
            </a:r>
          </a:p>
          <a:p>
            <a:pPr marL="114300" indent="0" algn="ctr">
              <a:buNone/>
            </a:pPr>
            <a:r>
              <a:rPr lang="pl-PL" sz="1600" dirty="0"/>
              <a:t>przedstawienie projektu przez wnioskodawcę</a:t>
            </a:r>
          </a:p>
          <a:p>
            <a:pPr marL="114300" indent="0" algn="ctr">
              <a:buNone/>
            </a:pPr>
            <a:r>
              <a:rPr lang="pl-PL" sz="1600" dirty="0"/>
              <a:t>debatę nad założeniami projektu</a:t>
            </a:r>
          </a:p>
          <a:p>
            <a:pPr marL="114300" indent="0" algn="ctr">
              <a:buNone/>
            </a:pPr>
            <a:r>
              <a:rPr lang="pl-PL" sz="1600" dirty="0"/>
              <a:t>zgłaszanie poprawek (posłowie, wnioskodawca, RM)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                     komisja sejmowa</a:t>
            </a:r>
            <a:r>
              <a:rPr lang="pl-PL" sz="1600" dirty="0"/>
              <a:t> 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Prace w komisji obejmują szczegółowe rozpatrzenie projektu po I czytaniu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168008" y="2060848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7" name="Łącznik prosty ze strzałką 6"/>
          <p:cNvCxnSpPr>
            <a:cxnSpLocks/>
          </p:cNvCxnSpPr>
          <p:nvPr/>
        </p:nvCxnSpPr>
        <p:spPr>
          <a:xfrm flipH="1">
            <a:off x="4744528" y="2636912"/>
            <a:ext cx="919424" cy="261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6744072" y="2636912"/>
            <a:ext cx="72008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trzałka w dół 15"/>
          <p:cNvSpPr/>
          <p:nvPr/>
        </p:nvSpPr>
        <p:spPr>
          <a:xfrm>
            <a:off x="3143673" y="3284984"/>
            <a:ext cx="45719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7" name="Strzałka w dół 16"/>
          <p:cNvSpPr/>
          <p:nvPr/>
        </p:nvSpPr>
        <p:spPr>
          <a:xfrm>
            <a:off x="5951984" y="5085184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749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ustawodawcza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2"/>
            <a:ext cx="8229600" cy="511256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komisja sejmowa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sprawozdanie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II czytanie</a:t>
            </a:r>
          </a:p>
          <a:p>
            <a:pPr marL="114300" indent="0" algn="ctr">
              <a:buNone/>
            </a:pPr>
            <a:r>
              <a:rPr lang="pl-PL" sz="1600" dirty="0"/>
              <a:t>posiedzenie plenarne Sejmu</a:t>
            </a:r>
          </a:p>
          <a:p>
            <a:pPr marL="114300" indent="0" algn="ctr">
              <a:buNone/>
            </a:pPr>
            <a:r>
              <a:rPr lang="pl-PL" sz="1600" dirty="0"/>
              <a:t>Obejmuje:</a:t>
            </a:r>
          </a:p>
          <a:p>
            <a:pPr marL="114300" indent="0" algn="ctr">
              <a:buNone/>
            </a:pPr>
            <a:r>
              <a:rPr lang="pl-PL" sz="1600" dirty="0"/>
              <a:t>przedstawienie sprawozdania</a:t>
            </a:r>
          </a:p>
          <a:p>
            <a:pPr marL="114300" indent="0" algn="ctr">
              <a:buNone/>
            </a:pPr>
            <a:r>
              <a:rPr lang="pl-PL" sz="1600" dirty="0"/>
              <a:t>debatę</a:t>
            </a:r>
          </a:p>
          <a:p>
            <a:pPr marL="114300" indent="0" algn="ctr">
              <a:buNone/>
            </a:pPr>
            <a:r>
              <a:rPr lang="pl-PL" sz="1600" dirty="0"/>
              <a:t>zgłaszanie poprawek (grupa co najmniej 15 posłów, klub poselski, koło poselskie, Komisja ds. Petycji, wnioskodawca, RM)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     brak zgłoszenia poprawek                            zgłoszenie poprawek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                   </a:t>
            </a:r>
            <a:r>
              <a:rPr lang="pl-PL" sz="1600" b="1" dirty="0"/>
              <a:t>III czytanie                                         komisja sejmowa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 </a:t>
            </a:r>
            <a:r>
              <a:rPr lang="pl-PL" sz="1600" dirty="0"/>
              <a:t>dodatkowe sprawozdanie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023992" y="1852375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trzałka w dół 6"/>
          <p:cNvSpPr/>
          <p:nvPr/>
        </p:nvSpPr>
        <p:spPr>
          <a:xfrm>
            <a:off x="6023992" y="2422612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9" name="Łącznik prosty ze strzałką 8"/>
          <p:cNvCxnSpPr/>
          <p:nvPr/>
        </p:nvCxnSpPr>
        <p:spPr>
          <a:xfrm flipH="1">
            <a:off x="4367808" y="4725144"/>
            <a:ext cx="93610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7095193" y="4772833"/>
            <a:ext cx="93610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trzałka w dół 11"/>
          <p:cNvSpPr/>
          <p:nvPr/>
        </p:nvSpPr>
        <p:spPr>
          <a:xfrm>
            <a:off x="4327135" y="5373216"/>
            <a:ext cx="7200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3" name="Strzałka w dół 12"/>
          <p:cNvSpPr/>
          <p:nvPr/>
        </p:nvSpPr>
        <p:spPr>
          <a:xfrm>
            <a:off x="8085936" y="5373216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8085936" y="5949311"/>
            <a:ext cx="45719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502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ustawodawcza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3"/>
            <a:ext cx="8229600" cy="4569371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III czytanie</a:t>
            </a:r>
          </a:p>
          <a:p>
            <a:pPr marL="114300" indent="0" algn="ctr">
              <a:buNone/>
            </a:pPr>
            <a:r>
              <a:rPr lang="pl-PL" sz="1600" dirty="0"/>
              <a:t>posiedzenie plenarne Sejmu</a:t>
            </a:r>
          </a:p>
          <a:p>
            <a:pPr marL="114300" indent="0" algn="ctr">
              <a:buNone/>
            </a:pPr>
            <a:r>
              <a:rPr lang="pl-PL" sz="1600" dirty="0"/>
              <a:t>Głosowanie:</a:t>
            </a:r>
          </a:p>
          <a:p>
            <a:pPr marL="114300" indent="0" algn="ctr">
              <a:buNone/>
            </a:pPr>
            <a:r>
              <a:rPr lang="pl-PL" sz="1600" dirty="0"/>
              <a:t>nad odrzuceniem projektu (jeśli zgłoszono taki wniosek w II czytaniu)</a:t>
            </a:r>
          </a:p>
          <a:p>
            <a:pPr marL="114300" indent="0" algn="ctr">
              <a:buNone/>
            </a:pPr>
            <a:r>
              <a:rPr lang="pl-PL" sz="1600" dirty="0"/>
              <a:t>nad przyjęciem poprawek zgłoszonych w II czytaniu</a:t>
            </a:r>
          </a:p>
          <a:p>
            <a:pPr marL="114300" indent="0" algn="ctr">
              <a:buNone/>
            </a:pPr>
            <a:r>
              <a:rPr lang="pl-PL" sz="1600" dirty="0"/>
              <a:t>nad całością projektu</a:t>
            </a:r>
          </a:p>
          <a:p>
            <a:pPr marL="114300" indent="0" algn="ctr">
              <a:buNone/>
            </a:pPr>
            <a:r>
              <a:rPr lang="pl-PL" sz="1600" b="1" dirty="0"/>
              <a:t>Uchwalenie ustawy: </a:t>
            </a:r>
            <a:r>
              <a:rPr lang="pl-PL" sz="1600" dirty="0"/>
              <a:t>zwykłą większością głosów w obecności co najmniej połowy ustawowej liczby posłów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Wyjątki:</a:t>
            </a:r>
          </a:p>
          <a:p>
            <a:pPr marL="114300" indent="0" algn="ctr">
              <a:buNone/>
            </a:pPr>
            <a:r>
              <a:rPr lang="pl-PL" sz="1600" dirty="0"/>
              <a:t>Ustawa o zmianie Konstytucji</a:t>
            </a:r>
          </a:p>
          <a:p>
            <a:pPr marL="114300" indent="0" algn="ctr">
              <a:buNone/>
            </a:pPr>
            <a:r>
              <a:rPr lang="pl-PL" sz="1600" dirty="0"/>
              <a:t>Ustawa w sprawie wyrażenia zgody na ratyfikację umowy o przekazaniu kompetencji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023992" y="5517232"/>
            <a:ext cx="1440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702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ustawodawcza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0"/>
            <a:ext cx="8229600" cy="4968552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Senat</a:t>
            </a:r>
          </a:p>
          <a:p>
            <a:pPr marL="114300" indent="0" algn="ctr">
              <a:buNone/>
            </a:pPr>
            <a:r>
              <a:rPr lang="pl-PL" sz="1600" dirty="0"/>
              <a:t>ma 30 dni na zajęcie stanowiska (co do zasady)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komisja senacka </a:t>
            </a:r>
          </a:p>
          <a:p>
            <a:pPr marL="114300" indent="0" algn="ctr">
              <a:buNone/>
            </a:pPr>
            <a:r>
              <a:rPr lang="pl-PL" sz="1600" dirty="0"/>
              <a:t>(właściwa merytorycznie)</a:t>
            </a:r>
          </a:p>
          <a:p>
            <a:pPr marL="114300" indent="0" algn="ctr">
              <a:buNone/>
            </a:pPr>
            <a:r>
              <a:rPr lang="pl-PL" sz="1600" dirty="0"/>
              <a:t>Prace obejmują:</a:t>
            </a:r>
          </a:p>
          <a:p>
            <a:pPr marL="114300" indent="0" algn="ctr">
              <a:buNone/>
            </a:pPr>
            <a:r>
              <a:rPr lang="pl-PL" sz="1600" dirty="0"/>
              <a:t>zapoznanie się z ustawą</a:t>
            </a:r>
          </a:p>
          <a:p>
            <a:pPr marL="114300" indent="0" algn="ctr">
              <a:buNone/>
            </a:pPr>
            <a:r>
              <a:rPr lang="pl-PL" sz="1600" dirty="0"/>
              <a:t>debatę</a:t>
            </a:r>
          </a:p>
          <a:p>
            <a:pPr marL="114300" indent="0" algn="ctr">
              <a:buNone/>
            </a:pPr>
            <a:r>
              <a:rPr lang="pl-PL" sz="1600" dirty="0"/>
              <a:t>zgłaszanie poprawek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sprawozdanie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posiedzenie plenarne Senatu</a:t>
            </a:r>
          </a:p>
          <a:p>
            <a:pPr marL="114300" indent="0" algn="ctr">
              <a:buNone/>
            </a:pPr>
            <a:r>
              <a:rPr lang="pl-PL" sz="1600" dirty="0"/>
              <a:t>przedstawienie sprawozdania</a:t>
            </a:r>
          </a:p>
          <a:p>
            <a:pPr marL="114300" indent="0" algn="ctr">
              <a:buNone/>
            </a:pPr>
            <a:r>
              <a:rPr lang="pl-PL" sz="1600" dirty="0"/>
              <a:t>debata</a:t>
            </a:r>
          </a:p>
          <a:p>
            <a:pPr marL="114300" indent="0" algn="ctr">
              <a:buNone/>
            </a:pPr>
            <a:r>
              <a:rPr lang="pl-PL" sz="1600" dirty="0"/>
              <a:t>zgłaszanie poprawek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096000" y="2276872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 w dół 4"/>
          <p:cNvSpPr/>
          <p:nvPr/>
        </p:nvSpPr>
        <p:spPr>
          <a:xfrm>
            <a:off x="6096000" y="4293096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trzałka w dół 6"/>
          <p:cNvSpPr/>
          <p:nvPr/>
        </p:nvSpPr>
        <p:spPr>
          <a:xfrm>
            <a:off x="6096000" y="4869160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602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ustawodawcza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91544" y="1576362"/>
            <a:ext cx="8229600" cy="509299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posiedzenie plenarne Senatu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                           zgłoszenie poprawek                   brak zgłoszenia poprawek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                  </a:t>
            </a:r>
            <a:r>
              <a:rPr lang="pl-PL" sz="1600" b="1" dirty="0"/>
              <a:t>komisja senacka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</a:t>
            </a:r>
            <a:r>
              <a:rPr lang="pl-PL" sz="1600" dirty="0"/>
              <a:t>dodatkowe sprawozdanie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posiedzenie plenarne Senatu</a:t>
            </a:r>
          </a:p>
          <a:p>
            <a:pPr marL="114300" indent="0" algn="ctr">
              <a:buNone/>
            </a:pPr>
            <a:r>
              <a:rPr lang="pl-PL" sz="1600" b="1" dirty="0"/>
              <a:t>Głosowanie nad stanowiskiem Senatu</a:t>
            </a:r>
          </a:p>
          <a:p>
            <a:pPr marL="114300" indent="0" algn="ctr">
              <a:buNone/>
            </a:pPr>
            <a:r>
              <a:rPr lang="pl-PL" sz="1600" dirty="0"/>
              <a:t>odrzucenie ustawy przez Senat</a:t>
            </a:r>
          </a:p>
          <a:p>
            <a:pPr marL="114300" indent="0" algn="ctr">
              <a:buNone/>
            </a:pPr>
            <a:r>
              <a:rPr lang="pl-PL" sz="1600" dirty="0"/>
              <a:t>przyjęcie ustawy z poprawkami</a:t>
            </a:r>
          </a:p>
          <a:p>
            <a:pPr marL="114300" indent="0" algn="ctr">
              <a:buNone/>
            </a:pPr>
            <a:r>
              <a:rPr lang="pl-PL" sz="1600" dirty="0"/>
              <a:t>przyjęcie ustawy bez zastrzeżeń</a:t>
            </a:r>
          </a:p>
          <a:p>
            <a:pPr marL="114300" indent="0" algn="ctr">
              <a:buNone/>
            </a:pPr>
            <a:r>
              <a:rPr lang="pl-PL" sz="1600" b="1" dirty="0"/>
              <a:t>Uchwała w sprawie stanowiska Senatu: </a:t>
            </a:r>
            <a:r>
              <a:rPr lang="pl-PL" sz="1600" dirty="0"/>
              <a:t>podejmowana jest zwykłą większością głosów w obecności co najmniej połowy ustawowej liczby senatorów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Brak zajęcia stanowiska przez Senat = przyjęcie ustawy bez zastrzeżeń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4511824" y="1916832"/>
            <a:ext cx="79208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7176120" y="1916832"/>
            <a:ext cx="72008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trzałka w dół 9"/>
          <p:cNvSpPr/>
          <p:nvPr/>
        </p:nvSpPr>
        <p:spPr>
          <a:xfrm>
            <a:off x="4511825" y="2492896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Strzałka w dół 10"/>
          <p:cNvSpPr/>
          <p:nvPr/>
        </p:nvSpPr>
        <p:spPr>
          <a:xfrm>
            <a:off x="4534684" y="3068960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5159896" y="3645024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5" name="Strzałka w dół 14"/>
          <p:cNvSpPr/>
          <p:nvPr/>
        </p:nvSpPr>
        <p:spPr>
          <a:xfrm>
            <a:off x="6960096" y="2492896"/>
            <a:ext cx="216024" cy="12601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697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7622E9-DE2F-421E-B63C-163758B00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parlamentarzysty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226A36-7B5F-4B56-8F5F-CB7D80228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mandat wolny</a:t>
            </a:r>
          </a:p>
          <a:p>
            <a:pPr marL="114300" indent="0">
              <a:buNone/>
            </a:pPr>
            <a:r>
              <a:rPr lang="pl-PL" sz="1600" b="1" dirty="0"/>
              <a:t>mandat związany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zasada niepołączalności mandatu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48082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5A130B-C4A1-4F72-96EA-7BB5E3F4F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ustawodawcza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A857A1-C2F7-436A-8B75-5AD7B761C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Stanowisko Senatu: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Zasada: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czas na rozpatrzenie ustawy - …………………………………………………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możliwe stanowiska Senatu - …………………………………………………………………………………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brak zajęcia przez Senat  = ……………………………………………..…………………………………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Wyjątki: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tryb pilny: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czas na rozpatrzenie ustawy - …………………………………….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możliwe stanowiska Senatu - ……………………………………………………………………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brak zajęcia stanowiska przez Senat = ………………………………………………………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ustawa budżetowa: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czas na rozpatrzenie ustawy - ………………………………..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możliwe stanowiska Senatu - …………………………………………………………………….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brak zajęcia stanowiska przez Senat = ……………………………………………………..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965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017917-EF56-4852-9941-E9D5E2051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ustawodawcza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AA8375-7764-4859-8D5A-0CD771316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wyjątki dotyczące stanowiska Senatu c.d.</a:t>
            </a:r>
          </a:p>
          <a:p>
            <a:pPr marL="342900" lvl="0" indent="-342900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ustawa o zmianie Konstytucji: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czas na rozpatrzenie ustawy - ………………………………..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możliwe stanowiska Senatu - ……………………………………………………………………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brak zajęcia stanowiska przez Senat = ………………………………………………..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ustawa w sprawie wyrażenia zgody na ratyfikację umowy o przekazaniu kompetencji: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czas na rozpatrzenie ustawy - ……………………………….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możliwe stanowiska Senatu - ……………………………………………………………………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brak zajęcia stanowiska przez Senat = …………………………………………………….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pl-PL" sz="14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7898654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ustawodawcza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0"/>
            <a:ext cx="8229600" cy="4968552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stanowisko Senatu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</a:t>
            </a:r>
            <a:r>
              <a:rPr lang="pl-PL" sz="1600" dirty="0"/>
              <a:t>przyjęcie ustawy bez zastrzeżeń                   odrzucenie ustawy</a:t>
            </a:r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                                 przyjęcie ustawy z poprawkami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                                               </a:t>
            </a:r>
            <a:r>
              <a:rPr lang="pl-PL" sz="1600" b="1" dirty="0"/>
              <a:t>Sejm</a:t>
            </a:r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odrzucenie stanowiska Senatu</a:t>
            </a:r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</a:t>
            </a:r>
            <a:r>
              <a:rPr lang="pl-PL" sz="1600" dirty="0"/>
              <a:t>bezwzględną większością głosów</a:t>
            </a:r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                                w obecności co najmniej połowy</a:t>
            </a:r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                                 ustawowej liczby posłów 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 </a:t>
            </a:r>
            <a:r>
              <a:rPr lang="pl-PL" sz="1600" b="1" dirty="0"/>
              <a:t>Marszałek Sejmu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Prezydent</a:t>
            </a: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4799856" y="1988840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6816080" y="1988840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trzałka w dół 9"/>
          <p:cNvSpPr/>
          <p:nvPr/>
        </p:nvSpPr>
        <p:spPr>
          <a:xfrm>
            <a:off x="7608168" y="2852936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Strzałka w dół 10"/>
          <p:cNvSpPr/>
          <p:nvPr/>
        </p:nvSpPr>
        <p:spPr>
          <a:xfrm>
            <a:off x="5303912" y="2549236"/>
            <a:ext cx="144016" cy="23264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3" name="Strzałka w dół 12"/>
          <p:cNvSpPr/>
          <p:nvPr/>
        </p:nvSpPr>
        <p:spPr>
          <a:xfrm>
            <a:off x="6960096" y="4659613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5" name="Strzałka w dół 14"/>
          <p:cNvSpPr/>
          <p:nvPr/>
        </p:nvSpPr>
        <p:spPr>
          <a:xfrm>
            <a:off x="6096000" y="5157192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923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ustawodawcza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75520" y="1628800"/>
            <a:ext cx="8640960" cy="504056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Prezydent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400" b="1" dirty="0"/>
              <a:t>                                wniosek                   podpisanie ustawy                     wniosek </a:t>
            </a:r>
          </a:p>
          <a:p>
            <a:pPr marL="114300" indent="0" algn="just">
              <a:buNone/>
            </a:pPr>
            <a:r>
              <a:rPr lang="pl-PL" sz="1400" b="1" dirty="0"/>
              <a:t>     do Trybunału Konstytucyjnego                                                   o ponowne rozpatrzenie ustawy</a:t>
            </a:r>
          </a:p>
          <a:p>
            <a:pPr marL="114300" indent="0" algn="just">
              <a:buNone/>
            </a:pPr>
            <a:r>
              <a:rPr lang="pl-PL" sz="1400" b="1" dirty="0"/>
              <a:t>                                                                                                                          (weto)</a:t>
            </a:r>
          </a:p>
          <a:p>
            <a:pPr marL="114300" indent="0" algn="just">
              <a:buNone/>
            </a:pPr>
            <a:endParaRPr lang="pl-PL" sz="1400" b="1" dirty="0"/>
          </a:p>
          <a:p>
            <a:pPr marL="114300" indent="0" algn="just">
              <a:buNone/>
            </a:pPr>
            <a:r>
              <a:rPr lang="pl-PL" sz="1400" b="1" dirty="0"/>
              <a:t>   wyrok Trybunału Konstytucyjnego</a:t>
            </a:r>
          </a:p>
          <a:p>
            <a:pPr marL="114300" indent="0" algn="just">
              <a:buNone/>
            </a:pPr>
            <a:endParaRPr lang="pl-PL" sz="1400" b="1" dirty="0"/>
          </a:p>
          <a:p>
            <a:pPr marL="114300" indent="0" algn="just">
              <a:buNone/>
            </a:pPr>
            <a:r>
              <a:rPr lang="pl-PL" sz="1400" dirty="0"/>
              <a:t>zgodna            częściowo zgodna      niezgodna                                           </a:t>
            </a:r>
            <a:r>
              <a:rPr lang="pl-PL" sz="1400" b="1" dirty="0"/>
              <a:t>Sejm</a:t>
            </a:r>
          </a:p>
          <a:p>
            <a:pPr marL="114300" indent="0" algn="just">
              <a:buNone/>
            </a:pPr>
            <a:r>
              <a:rPr lang="pl-PL" sz="1400" dirty="0"/>
              <a:t>z Konstytucją       z Konstytucją            z Konstytucją                        </a:t>
            </a:r>
            <a:r>
              <a:rPr lang="pl-PL" sz="1400" b="1" dirty="0"/>
              <a:t>Ponowne uchwalenie ustawy:</a:t>
            </a:r>
            <a:endParaRPr lang="pl-PL" sz="1400" dirty="0"/>
          </a:p>
          <a:p>
            <a:pPr marL="114300" indent="0" algn="just">
              <a:buNone/>
            </a:pPr>
            <a:r>
              <a:rPr lang="pl-PL" sz="1400" dirty="0"/>
              <a:t>                                                                                                                    większością 3/5 głosów</a:t>
            </a:r>
          </a:p>
          <a:p>
            <a:pPr marL="114300" indent="0" algn="just">
              <a:buNone/>
            </a:pPr>
            <a:r>
              <a:rPr lang="pl-PL" sz="1400" b="1" dirty="0"/>
              <a:t>Prezydent            </a:t>
            </a:r>
            <a:r>
              <a:rPr lang="pl-PL" sz="1400" b="1" dirty="0" err="1"/>
              <a:t>Prezydent</a:t>
            </a:r>
            <a:r>
              <a:rPr lang="pl-PL" sz="1400" b="1" dirty="0"/>
              <a:t>                     </a:t>
            </a:r>
            <a:r>
              <a:rPr lang="pl-PL" sz="1400" b="1" dirty="0" err="1"/>
              <a:t>Prezydent</a:t>
            </a:r>
            <a:r>
              <a:rPr lang="pl-PL" sz="1400" b="1" dirty="0"/>
              <a:t>                          </a:t>
            </a:r>
            <a:r>
              <a:rPr lang="pl-PL" sz="1400" dirty="0"/>
              <a:t>w obecności co najmniej połowy</a:t>
            </a:r>
            <a:endParaRPr lang="pl-PL" sz="1400" b="1" dirty="0"/>
          </a:p>
          <a:p>
            <a:pPr marL="114300" indent="0" algn="just">
              <a:buNone/>
            </a:pPr>
            <a:r>
              <a:rPr lang="pl-PL" sz="1400" b="1" dirty="0"/>
              <a:t>podpisuje                                                 nie podpisuje                       </a:t>
            </a:r>
            <a:r>
              <a:rPr lang="pl-PL" sz="1400" dirty="0"/>
              <a:t>ustawowej liczby posłów</a:t>
            </a:r>
            <a:endParaRPr lang="pl-PL" sz="1400" b="1" dirty="0"/>
          </a:p>
          <a:p>
            <a:pPr marL="114300" indent="0" algn="just">
              <a:buNone/>
            </a:pPr>
            <a:r>
              <a:rPr lang="pl-PL" sz="1400" b="1" dirty="0"/>
              <a:t>ustawę                                                          ustawy</a:t>
            </a:r>
          </a:p>
          <a:p>
            <a:pPr marL="114300" indent="0" algn="just">
              <a:buNone/>
            </a:pPr>
            <a:endParaRPr lang="pl-PL" sz="1400" b="1" dirty="0"/>
          </a:p>
          <a:p>
            <a:pPr marL="114300" indent="0" algn="just">
              <a:buNone/>
            </a:pPr>
            <a:endParaRPr lang="pl-PL" sz="1400" b="1" dirty="0"/>
          </a:p>
          <a:p>
            <a:pPr marL="114300" indent="0" algn="just">
              <a:buNone/>
            </a:pPr>
            <a:r>
              <a:rPr lang="pl-PL" sz="1400" b="1" dirty="0"/>
              <a:t>Prezydent                                       </a:t>
            </a:r>
            <a:r>
              <a:rPr lang="pl-PL" sz="1400" b="1" dirty="0" err="1"/>
              <a:t>Prezydent</a:t>
            </a:r>
            <a:r>
              <a:rPr lang="pl-PL" sz="1400" b="1" dirty="0"/>
              <a:t>                                                 </a:t>
            </a:r>
            <a:r>
              <a:rPr lang="pl-PL" sz="1400" b="1" dirty="0" err="1"/>
              <a:t>Prezydent</a:t>
            </a:r>
            <a:endParaRPr lang="pl-PL" sz="1400" b="1" dirty="0"/>
          </a:p>
          <a:p>
            <a:pPr marL="114300" indent="0" algn="just">
              <a:buNone/>
            </a:pPr>
            <a:r>
              <a:rPr lang="pl-PL" sz="1400" b="1" dirty="0"/>
              <a:t>podpisuje ustawę               zwraca ustawę do Sejmu                           podpisuje ustawę</a:t>
            </a:r>
          </a:p>
          <a:p>
            <a:pPr marL="114300" indent="0" algn="just">
              <a:buNone/>
            </a:pPr>
            <a:r>
              <a:rPr lang="pl-PL" sz="1400" b="1" dirty="0"/>
              <a:t>z pominięciem                        w celu poprawienia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4079776" y="1916832"/>
            <a:ext cx="158417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6600056" y="1916832"/>
            <a:ext cx="158417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trzałka w dół 8"/>
          <p:cNvSpPr/>
          <p:nvPr/>
        </p:nvSpPr>
        <p:spPr>
          <a:xfrm>
            <a:off x="6096000" y="1916832"/>
            <a:ext cx="7200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Strzałka w dół 9"/>
          <p:cNvSpPr/>
          <p:nvPr/>
        </p:nvSpPr>
        <p:spPr>
          <a:xfrm>
            <a:off x="3647728" y="2780928"/>
            <a:ext cx="7200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12" name="Łącznik prosty ze strzałką 11"/>
          <p:cNvCxnSpPr/>
          <p:nvPr/>
        </p:nvCxnSpPr>
        <p:spPr>
          <a:xfrm flipH="1">
            <a:off x="2135560" y="3501008"/>
            <a:ext cx="86409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4871864" y="3501008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trzałka w dół 16"/>
          <p:cNvSpPr/>
          <p:nvPr/>
        </p:nvSpPr>
        <p:spPr>
          <a:xfrm>
            <a:off x="3683733" y="3501008"/>
            <a:ext cx="81723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8" name="Strzałka w dół 17"/>
          <p:cNvSpPr/>
          <p:nvPr/>
        </p:nvSpPr>
        <p:spPr>
          <a:xfrm>
            <a:off x="2135561" y="4293096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9" name="Strzałka w dół 18"/>
          <p:cNvSpPr/>
          <p:nvPr/>
        </p:nvSpPr>
        <p:spPr>
          <a:xfrm>
            <a:off x="3724594" y="4293096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0" name="Strzałka w dół 19"/>
          <p:cNvSpPr/>
          <p:nvPr/>
        </p:nvSpPr>
        <p:spPr>
          <a:xfrm>
            <a:off x="5663953" y="4293096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22" name="Łącznik prosty ze strzałką 21"/>
          <p:cNvCxnSpPr/>
          <p:nvPr/>
        </p:nvCxnSpPr>
        <p:spPr>
          <a:xfrm flipH="1">
            <a:off x="2783632" y="4869160"/>
            <a:ext cx="86409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/>
          <p:nvPr/>
        </p:nvCxnSpPr>
        <p:spPr>
          <a:xfrm>
            <a:off x="4079776" y="4869160"/>
            <a:ext cx="93610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trzałka w dół 25"/>
          <p:cNvSpPr/>
          <p:nvPr/>
        </p:nvSpPr>
        <p:spPr>
          <a:xfrm>
            <a:off x="8328248" y="3068960"/>
            <a:ext cx="72008" cy="5400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7" name="Strzałka w dół 26"/>
          <p:cNvSpPr/>
          <p:nvPr/>
        </p:nvSpPr>
        <p:spPr>
          <a:xfrm>
            <a:off x="8400257" y="5085184"/>
            <a:ext cx="45719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017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58183D-71AA-4C9C-BF6D-CFB591D39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ustawodawcza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7B5BF8-9027-47D7-8BD1-41CD4B7A7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Prezydent: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zasada: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czas na podjęcie decyzji - ……………………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możliwe decyzje - …………………………………………………………………………………………………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wyjątki: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tryb pilny: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czas na podjęcie decyzji - ………………….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możliwe decyzje - …………………………………………………………………………………….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budżet: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czas na podjęcie decyzji - …………………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możliwe decyzje - ……………………………………………………………………………………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09069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4CC3DB-6C07-4983-B23B-412D73210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parlamentarzysty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AF6C0F-D293-4E7C-A467-4A6E9A545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91973"/>
          </a:xfrm>
        </p:spPr>
        <p:txBody>
          <a:bodyPr>
            <a:normAutofit fontScale="85000" lnSpcReduction="20000"/>
          </a:bodyPr>
          <a:lstStyle/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Mandat poselski/senatorski można łączyć z urzędem/stanowiskiem – proszę wybrać właściwe: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Rzecznika Praw Obywatelskich,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Sekretarza stanu,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Prezydenta RP,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Radnego rady powiatu,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Rzecznika Praw Dziecka,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Prezesa Najwyższej Izby Kontroli,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Członka Zarządu Narodowego Banku Polskiego,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Ministra,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Sędziego,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Członka Krajowej Rady Radiofonii i Telewizji,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Radnego sejmiku województwa,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Wójta, burmistrza, prezydenta miasta,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Prezesa Urzędu Ochrony Danych Osobowych,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Prezesa Rady Ministrów,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Prezesa Narodowego Banku Polskiego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Prokuratora 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Członka Rady </a:t>
            </a:r>
            <a:r>
              <a:rPr lang="pl-PL" sz="1800">
                <a:latin typeface="Calibri" panose="020F0502020204030204" pitchFamily="34" charset="0"/>
                <a:cs typeface="Times New Roman" panose="02020603050405020304" pitchFamily="18" charset="0"/>
              </a:rPr>
              <a:t>Polityki Pieniężnej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228312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5F7484-9DA2-4488-85F1-A318916BB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parlamentarzysty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87DCC0-0778-4EDD-AFC1-85934E231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41497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b="1" dirty="0"/>
              <a:t>Gwarancje wolnego wykonywania mandatu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immunitet </a:t>
            </a:r>
          </a:p>
          <a:p>
            <a:pPr marL="114300" indent="0" algn="just">
              <a:buNone/>
            </a:pPr>
            <a:r>
              <a:rPr lang="pl-PL" sz="1600" b="1" dirty="0"/>
              <a:t>Immunitet formalny</a:t>
            </a:r>
          </a:p>
          <a:p>
            <a:pPr marL="114300" indent="0" algn="just">
              <a:buNone/>
            </a:pPr>
            <a:r>
              <a:rPr lang="pl-PL" sz="1600" dirty="0"/>
              <a:t>chroni od ogłoszenia wyników wyborów do końca kadencji Sejmu; chroni przed odpowiedzialnością karną (stanowi przeszkodę w prowadzeniu postępowania karnego); wyrażenie zgody na ponoszenie odpowiedzialności – izba, której parlamentarzysta jest członkiem, lub sam parlamentarzysta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Immunitet materialny</a:t>
            </a:r>
          </a:p>
          <a:p>
            <a:pPr marL="114300" indent="0" algn="just">
              <a:buNone/>
            </a:pPr>
            <a:r>
              <a:rPr lang="pl-PL" sz="1600" dirty="0"/>
              <a:t>chroni od złożenia ślubowania (od rozpoczęcia wykonywania mandatu) do śmieci; chroni przed odpowiedzialnością za czyny wchodzące w zakres wykonywania mandatu; wyłącza ponoszenie odpowiedzialności; za czyny wchodzące w zakres wykonywania mandatu – tylko odpowiedzialność regulaminowa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Immunitet formalny chroniący przed odpowiedzialnością za czyny wchodzące w zakres wykonywania mandatu naruszające dobra osób trzecich </a:t>
            </a:r>
          </a:p>
          <a:p>
            <a:pPr marL="114300" indent="0" algn="just">
              <a:buNone/>
            </a:pPr>
            <a:r>
              <a:rPr lang="pl-PL" sz="1600" dirty="0"/>
              <a:t>chroni od złożenia ślubowania (od rozpoczęcia wykonywania mandatu) do śmieci; chroni przed odpowiedzialnością za czyny wchodzące w zakres wykonywania mandatu naruszające dobra osób trzecich; zgodę na ponoszenie przez parlamentarzystę odpowiedzialności może wyrazić tylko izba, której parlamentarzysta jest członkiem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ochrona przed pozbawieniem wolności</a:t>
            </a:r>
          </a:p>
          <a:p>
            <a:pPr marL="114300" indent="0" algn="just">
              <a:buNone/>
            </a:pPr>
            <a:r>
              <a:rPr lang="pl-PL" sz="1600" dirty="0"/>
              <a:t>poseł/senator nie może zostać zatrzymany lub aresztowany bez zgody Sejmu/Senatu, za wyjątkiem ujęcia go na gorącym uczynku przestępstwa, gdy jego zatrzymanie jest niezbędne do zabezpieczenia prawidłowego toku postępowania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76044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DC4972-7F5A-42A3-A325-72CC3E69B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parlamentarzysty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147901-5738-4373-9180-E312C974D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wyrażenie zgody na pociągnięcie do odpowiedzialności posła</a:t>
            </a:r>
          </a:p>
          <a:p>
            <a:pPr marL="114300" indent="0" algn="ctr">
              <a:buNone/>
            </a:pPr>
            <a:r>
              <a:rPr lang="pl-PL" sz="1600" dirty="0"/>
              <a:t>immunitet formalny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sam zainteresowany                                                                                                         Sejm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                                                                                    Komisja Regulaminowa, Spraw</a:t>
            </a:r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                                                                                    Poselskich i Immunitetowych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                                                                                                sprawozdanie   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                                                                                                  uchwała</a:t>
            </a:r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                                                                   podjęcie: bezwzględną większością głosów </a:t>
            </a:r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                                                                                       ustawowej liczby posłów                                                                    </a:t>
            </a:r>
          </a:p>
          <a:p>
            <a:pPr marL="114300" indent="0">
              <a:buNone/>
            </a:pPr>
            <a:endParaRPr lang="pl-PL" sz="1600" dirty="0"/>
          </a:p>
        </p:txBody>
      </p: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B877AE36-4EDF-49AD-830F-C6DF1B3D6C08}"/>
              </a:ext>
            </a:extLst>
          </p:cNvPr>
          <p:cNvCxnSpPr/>
          <p:nvPr/>
        </p:nvCxnSpPr>
        <p:spPr>
          <a:xfrm flipH="1">
            <a:off x="2277374" y="2559170"/>
            <a:ext cx="1495245" cy="362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84843099-EC22-4D91-9F17-A8A410998989}"/>
              </a:ext>
            </a:extLst>
          </p:cNvPr>
          <p:cNvCxnSpPr/>
          <p:nvPr/>
        </p:nvCxnSpPr>
        <p:spPr>
          <a:xfrm>
            <a:off x="7896046" y="2559170"/>
            <a:ext cx="1357222" cy="402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84A81FD7-F9B5-42FF-B3D0-742754A3E518}"/>
              </a:ext>
            </a:extLst>
          </p:cNvPr>
          <p:cNvCxnSpPr/>
          <p:nvPr/>
        </p:nvCxnSpPr>
        <p:spPr>
          <a:xfrm>
            <a:off x="9293525" y="3260785"/>
            <a:ext cx="0" cy="247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>
            <a:extLst>
              <a:ext uri="{FF2B5EF4-FFF2-40B4-BE49-F238E27FC236}">
                <a16:creationId xmlns:a16="http://schemas.microsoft.com/office/drawing/2014/main" id="{9D4D8C6B-A782-4BC2-BBDF-AC783810B64C}"/>
              </a:ext>
            </a:extLst>
          </p:cNvPr>
          <p:cNvCxnSpPr>
            <a:cxnSpLocks/>
          </p:cNvCxnSpPr>
          <p:nvPr/>
        </p:nvCxnSpPr>
        <p:spPr>
          <a:xfrm>
            <a:off x="9293525" y="4186687"/>
            <a:ext cx="0" cy="273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4" name="Pismo odręczne 23">
                <a:extLst>
                  <a:ext uri="{FF2B5EF4-FFF2-40B4-BE49-F238E27FC236}">
                    <a16:creationId xmlns:a16="http://schemas.microsoft.com/office/drawing/2014/main" id="{91776B45-4824-4604-B1D4-AA36D08E1868}"/>
                  </a:ext>
                </a:extLst>
              </p14:cNvPr>
              <p14:cNvContentPartPr/>
              <p14:nvPr/>
            </p14:nvContentPartPr>
            <p14:xfrm>
              <a:off x="10913896" y="4020894"/>
              <a:ext cx="1080" cy="8280"/>
            </p14:xfrm>
          </p:contentPart>
        </mc:Choice>
        <mc:Fallback xmlns="">
          <p:pic>
            <p:nvPicPr>
              <p:cNvPr id="24" name="Pismo odręczne 23">
                <a:extLst>
                  <a:ext uri="{FF2B5EF4-FFF2-40B4-BE49-F238E27FC236}">
                    <a16:creationId xmlns:a16="http://schemas.microsoft.com/office/drawing/2014/main" id="{91776B45-4824-4604-B1D4-AA36D08E186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05256" y="4012254"/>
                <a:ext cx="18720" cy="2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8" name="Pismo odręczne 27">
                <a:extLst>
                  <a:ext uri="{FF2B5EF4-FFF2-40B4-BE49-F238E27FC236}">
                    <a16:creationId xmlns:a16="http://schemas.microsoft.com/office/drawing/2014/main" id="{E3D07C87-D6F6-4DBC-823F-2F0EE00BED39}"/>
                  </a:ext>
                </a:extLst>
              </p14:cNvPr>
              <p14:cNvContentPartPr/>
              <p14:nvPr/>
            </p14:nvContentPartPr>
            <p14:xfrm>
              <a:off x="9273736" y="4262094"/>
              <a:ext cx="3240" cy="2160"/>
            </p14:xfrm>
          </p:contentPart>
        </mc:Choice>
        <mc:Fallback xmlns="">
          <p:pic>
            <p:nvPicPr>
              <p:cNvPr id="28" name="Pismo odręczne 27">
                <a:extLst>
                  <a:ext uri="{FF2B5EF4-FFF2-40B4-BE49-F238E27FC236}">
                    <a16:creationId xmlns:a16="http://schemas.microsoft.com/office/drawing/2014/main" id="{E3D07C87-D6F6-4DBC-823F-2F0EE00BED3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265096" y="4253454"/>
                <a:ext cx="20880" cy="19800"/>
              </a:xfrm>
              <a:prstGeom prst="rect">
                <a:avLst/>
              </a:prstGeom>
            </p:spPr>
          </p:pic>
        </mc:Fallback>
      </mc:AlternateContent>
      <p:grpSp>
        <p:nvGrpSpPr>
          <p:cNvPr id="30" name="Grupa 29">
            <a:extLst>
              <a:ext uri="{FF2B5EF4-FFF2-40B4-BE49-F238E27FC236}">
                <a16:creationId xmlns:a16="http://schemas.microsoft.com/office/drawing/2014/main" id="{66E32A04-0612-48C5-803E-6AFFF88B1928}"/>
              </a:ext>
            </a:extLst>
          </p:cNvPr>
          <p:cNvGrpSpPr/>
          <p:nvPr/>
        </p:nvGrpSpPr>
        <p:grpSpPr>
          <a:xfrm>
            <a:off x="9261856" y="4459734"/>
            <a:ext cx="36000" cy="63360"/>
            <a:chOff x="9261856" y="4459734"/>
            <a:chExt cx="36000" cy="63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25" name="Pismo odręczne 24">
                  <a:extLst>
                    <a:ext uri="{FF2B5EF4-FFF2-40B4-BE49-F238E27FC236}">
                      <a16:creationId xmlns:a16="http://schemas.microsoft.com/office/drawing/2014/main" id="{16025F97-0ADF-4BA9-93BE-876015E5A255}"/>
                    </a:ext>
                  </a:extLst>
                </p14:cNvPr>
                <p14:cNvContentPartPr/>
                <p14:nvPr/>
              </p14:nvContentPartPr>
              <p14:xfrm>
                <a:off x="9280576" y="4477014"/>
                <a:ext cx="1080" cy="8280"/>
              </p14:xfrm>
            </p:contentPart>
          </mc:Choice>
          <mc:Fallback xmlns="">
            <p:pic>
              <p:nvPicPr>
                <p:cNvPr id="25" name="Pismo odręczne 24">
                  <a:extLst>
                    <a:ext uri="{FF2B5EF4-FFF2-40B4-BE49-F238E27FC236}">
                      <a16:creationId xmlns:a16="http://schemas.microsoft.com/office/drawing/2014/main" id="{16025F97-0ADF-4BA9-93BE-876015E5A25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271576" y="4468374"/>
                  <a:ext cx="18720" cy="2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26" name="Pismo odręczne 25">
                  <a:extLst>
                    <a:ext uri="{FF2B5EF4-FFF2-40B4-BE49-F238E27FC236}">
                      <a16:creationId xmlns:a16="http://schemas.microsoft.com/office/drawing/2014/main" id="{7D184C74-9918-4E40-8304-2945A839F718}"/>
                    </a:ext>
                  </a:extLst>
                </p14:cNvPr>
                <p14:cNvContentPartPr/>
                <p14:nvPr/>
              </p14:nvContentPartPr>
              <p14:xfrm>
                <a:off x="9261856" y="4459734"/>
                <a:ext cx="3960" cy="5040"/>
              </p14:xfrm>
            </p:contentPart>
          </mc:Choice>
          <mc:Fallback xmlns="">
            <p:pic>
              <p:nvPicPr>
                <p:cNvPr id="26" name="Pismo odręczne 25">
                  <a:extLst>
                    <a:ext uri="{FF2B5EF4-FFF2-40B4-BE49-F238E27FC236}">
                      <a16:creationId xmlns:a16="http://schemas.microsoft.com/office/drawing/2014/main" id="{7D184C74-9918-4E40-8304-2945A839F718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9252856" y="4451094"/>
                  <a:ext cx="2160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29" name="Pismo odręczne 28">
                  <a:extLst>
                    <a:ext uri="{FF2B5EF4-FFF2-40B4-BE49-F238E27FC236}">
                      <a16:creationId xmlns:a16="http://schemas.microsoft.com/office/drawing/2014/main" id="{197FABC2-05B7-4525-9EA2-3FEB8E565543}"/>
                    </a:ext>
                  </a:extLst>
                </p14:cNvPr>
                <p14:cNvContentPartPr/>
                <p14:nvPr/>
              </p14:nvContentPartPr>
              <p14:xfrm>
                <a:off x="9292096" y="4500774"/>
                <a:ext cx="5760" cy="22320"/>
              </p14:xfrm>
            </p:contentPart>
          </mc:Choice>
          <mc:Fallback xmlns="">
            <p:pic>
              <p:nvPicPr>
                <p:cNvPr id="29" name="Pismo odręczne 28">
                  <a:extLst>
                    <a:ext uri="{FF2B5EF4-FFF2-40B4-BE49-F238E27FC236}">
                      <a16:creationId xmlns:a16="http://schemas.microsoft.com/office/drawing/2014/main" id="{197FABC2-05B7-4525-9EA2-3FEB8E565543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9283096" y="4491774"/>
                  <a:ext cx="23400" cy="39960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33" name="Łącznik prosty ze strzałką 32">
            <a:extLst>
              <a:ext uri="{FF2B5EF4-FFF2-40B4-BE49-F238E27FC236}">
                <a16:creationId xmlns:a16="http://schemas.microsoft.com/office/drawing/2014/main" id="{20853AE8-76C6-4386-965D-CFC090383A20}"/>
              </a:ext>
            </a:extLst>
          </p:cNvPr>
          <p:cNvCxnSpPr>
            <a:cxnSpLocks/>
          </p:cNvCxnSpPr>
          <p:nvPr/>
        </p:nvCxnSpPr>
        <p:spPr>
          <a:xfrm>
            <a:off x="9292096" y="4698521"/>
            <a:ext cx="0" cy="303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18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DC4972-7F5A-42A3-A325-72CC3E69B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parlamentarzysty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147901-5738-4373-9180-E312C974D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wyrażenie zgody na pociągnięcie do odpowiedzialności senatora</a:t>
            </a:r>
          </a:p>
          <a:p>
            <a:pPr marL="114300" indent="0" algn="ctr">
              <a:buNone/>
            </a:pPr>
            <a:r>
              <a:rPr lang="pl-PL" sz="1600" dirty="0"/>
              <a:t>immunitet formalny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sam zainteresowany                                                                                                         Senat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                                                                                    Komisja Regulaminowa, Etyki</a:t>
            </a:r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                                                                                              i Spraw Senatorskich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                                                                                                sprawozdanie   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                                                                                                  uchwała</a:t>
            </a:r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                                                                   podjęcie: bezwzględną większością głosów </a:t>
            </a:r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                                                                                       ustawowej liczby senatorów                                                                    </a:t>
            </a:r>
          </a:p>
          <a:p>
            <a:pPr marL="114300" indent="0">
              <a:buNone/>
            </a:pPr>
            <a:endParaRPr lang="pl-PL" sz="1600" dirty="0"/>
          </a:p>
        </p:txBody>
      </p: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B877AE36-4EDF-49AD-830F-C6DF1B3D6C08}"/>
              </a:ext>
            </a:extLst>
          </p:cNvPr>
          <p:cNvCxnSpPr/>
          <p:nvPr/>
        </p:nvCxnSpPr>
        <p:spPr>
          <a:xfrm flipH="1">
            <a:off x="2277374" y="2559170"/>
            <a:ext cx="1495245" cy="362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84843099-EC22-4D91-9F17-A8A410998989}"/>
              </a:ext>
            </a:extLst>
          </p:cNvPr>
          <p:cNvCxnSpPr/>
          <p:nvPr/>
        </p:nvCxnSpPr>
        <p:spPr>
          <a:xfrm>
            <a:off x="7896046" y="2559170"/>
            <a:ext cx="1357222" cy="402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84A81FD7-F9B5-42FF-B3D0-742754A3E518}"/>
              </a:ext>
            </a:extLst>
          </p:cNvPr>
          <p:cNvCxnSpPr/>
          <p:nvPr/>
        </p:nvCxnSpPr>
        <p:spPr>
          <a:xfrm>
            <a:off x="9293525" y="3260785"/>
            <a:ext cx="0" cy="247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>
            <a:extLst>
              <a:ext uri="{FF2B5EF4-FFF2-40B4-BE49-F238E27FC236}">
                <a16:creationId xmlns:a16="http://schemas.microsoft.com/office/drawing/2014/main" id="{9D4D8C6B-A782-4BC2-BBDF-AC783810B64C}"/>
              </a:ext>
            </a:extLst>
          </p:cNvPr>
          <p:cNvCxnSpPr>
            <a:cxnSpLocks/>
          </p:cNvCxnSpPr>
          <p:nvPr/>
        </p:nvCxnSpPr>
        <p:spPr>
          <a:xfrm>
            <a:off x="9293525" y="4186687"/>
            <a:ext cx="0" cy="273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4" name="Pismo odręczne 23">
                <a:extLst>
                  <a:ext uri="{FF2B5EF4-FFF2-40B4-BE49-F238E27FC236}">
                    <a16:creationId xmlns:a16="http://schemas.microsoft.com/office/drawing/2014/main" id="{91776B45-4824-4604-B1D4-AA36D08E1868}"/>
                  </a:ext>
                </a:extLst>
              </p14:cNvPr>
              <p14:cNvContentPartPr/>
              <p14:nvPr/>
            </p14:nvContentPartPr>
            <p14:xfrm>
              <a:off x="10913896" y="4020894"/>
              <a:ext cx="1080" cy="8280"/>
            </p14:xfrm>
          </p:contentPart>
        </mc:Choice>
        <mc:Fallback xmlns="">
          <p:pic>
            <p:nvPicPr>
              <p:cNvPr id="24" name="Pismo odręczne 23">
                <a:extLst>
                  <a:ext uri="{FF2B5EF4-FFF2-40B4-BE49-F238E27FC236}">
                    <a16:creationId xmlns:a16="http://schemas.microsoft.com/office/drawing/2014/main" id="{91776B45-4824-4604-B1D4-AA36D08E186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05256" y="4012254"/>
                <a:ext cx="18720" cy="2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8" name="Pismo odręczne 27">
                <a:extLst>
                  <a:ext uri="{FF2B5EF4-FFF2-40B4-BE49-F238E27FC236}">
                    <a16:creationId xmlns:a16="http://schemas.microsoft.com/office/drawing/2014/main" id="{E3D07C87-D6F6-4DBC-823F-2F0EE00BED39}"/>
                  </a:ext>
                </a:extLst>
              </p14:cNvPr>
              <p14:cNvContentPartPr/>
              <p14:nvPr/>
            </p14:nvContentPartPr>
            <p14:xfrm>
              <a:off x="9273736" y="4262094"/>
              <a:ext cx="3240" cy="2160"/>
            </p14:xfrm>
          </p:contentPart>
        </mc:Choice>
        <mc:Fallback xmlns="">
          <p:pic>
            <p:nvPicPr>
              <p:cNvPr id="28" name="Pismo odręczne 27">
                <a:extLst>
                  <a:ext uri="{FF2B5EF4-FFF2-40B4-BE49-F238E27FC236}">
                    <a16:creationId xmlns:a16="http://schemas.microsoft.com/office/drawing/2014/main" id="{E3D07C87-D6F6-4DBC-823F-2F0EE00BED3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265096" y="4253454"/>
                <a:ext cx="20880" cy="19800"/>
              </a:xfrm>
              <a:prstGeom prst="rect">
                <a:avLst/>
              </a:prstGeom>
            </p:spPr>
          </p:pic>
        </mc:Fallback>
      </mc:AlternateContent>
      <p:cxnSp>
        <p:nvCxnSpPr>
          <p:cNvPr id="33" name="Łącznik prosty ze strzałką 32">
            <a:extLst>
              <a:ext uri="{FF2B5EF4-FFF2-40B4-BE49-F238E27FC236}">
                <a16:creationId xmlns:a16="http://schemas.microsoft.com/office/drawing/2014/main" id="{20853AE8-76C6-4386-965D-CFC090383A20}"/>
              </a:ext>
            </a:extLst>
          </p:cNvPr>
          <p:cNvCxnSpPr>
            <a:cxnSpLocks/>
          </p:cNvCxnSpPr>
          <p:nvPr/>
        </p:nvCxnSpPr>
        <p:spPr>
          <a:xfrm>
            <a:off x="9292096" y="4698521"/>
            <a:ext cx="0" cy="303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87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4072F3-8FA5-4EDC-89AF-79594C6E6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parlamentarzysty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CB682A-0348-4A8C-A844-3771FB9DE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wyrażenie zgody na zatrzymanie/aresztowanie posła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Sejm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Komisja Regulaminowa, Spraw Poselskich</a:t>
            </a:r>
          </a:p>
          <a:p>
            <a:pPr marL="114300" indent="0" algn="ctr">
              <a:buNone/>
            </a:pPr>
            <a:r>
              <a:rPr lang="pl-PL" sz="1600" dirty="0"/>
              <a:t>i Immunitetowych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uchwała</a:t>
            </a:r>
          </a:p>
          <a:p>
            <a:pPr marL="114300" indent="0" algn="ctr">
              <a:buNone/>
            </a:pPr>
            <a:r>
              <a:rPr lang="pl-PL" sz="1600" dirty="0"/>
              <a:t>podjęcie: bezwzględną większością głosów </a:t>
            </a:r>
          </a:p>
          <a:p>
            <a:pPr marL="114300" indent="0" algn="ctr">
              <a:buNone/>
            </a:pPr>
            <a:r>
              <a:rPr lang="pl-PL" sz="1600" dirty="0"/>
              <a:t>ustawowej liczby posłów</a:t>
            </a:r>
          </a:p>
        </p:txBody>
      </p:sp>
      <p:cxnSp>
        <p:nvCxnSpPr>
          <p:cNvPr id="5" name="Łącznik prosty ze strzałką 4">
            <a:extLst>
              <a:ext uri="{FF2B5EF4-FFF2-40B4-BE49-F238E27FC236}">
                <a16:creationId xmlns:a16="http://schemas.microsoft.com/office/drawing/2014/main" id="{131998EC-BAC0-4F3B-9161-95FA8A35690C}"/>
              </a:ext>
            </a:extLst>
          </p:cNvPr>
          <p:cNvCxnSpPr/>
          <p:nvPr/>
        </p:nvCxnSpPr>
        <p:spPr>
          <a:xfrm>
            <a:off x="6096000" y="2047336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id="{63379291-2D0E-4953-ACEB-9A5099CBCCED}"/>
              </a:ext>
            </a:extLst>
          </p:cNvPr>
          <p:cNvCxnSpPr/>
          <p:nvPr/>
        </p:nvCxnSpPr>
        <p:spPr>
          <a:xfrm>
            <a:off x="6096000" y="2651185"/>
            <a:ext cx="0" cy="293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>
            <a:extLst>
              <a:ext uri="{FF2B5EF4-FFF2-40B4-BE49-F238E27FC236}">
                <a16:creationId xmlns:a16="http://schemas.microsoft.com/office/drawing/2014/main" id="{D3EC9BC2-70A6-49DE-9811-9015AE3A5731}"/>
              </a:ext>
            </a:extLst>
          </p:cNvPr>
          <p:cNvCxnSpPr/>
          <p:nvPr/>
        </p:nvCxnSpPr>
        <p:spPr>
          <a:xfrm>
            <a:off x="6096000" y="3571336"/>
            <a:ext cx="0" cy="293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40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4072F3-8FA5-4EDC-89AF-79594C6E6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parlamentarzysty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CB682A-0348-4A8C-A844-3771FB9DE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wyrażenie zgody na zatrzymanie/aresztowanie senatora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Senat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Komisja Regulaminowa, Etyki</a:t>
            </a:r>
          </a:p>
          <a:p>
            <a:pPr marL="114300" indent="0" algn="ctr">
              <a:buNone/>
            </a:pPr>
            <a:r>
              <a:rPr lang="pl-PL" sz="1600" dirty="0"/>
              <a:t>i Spraw Senatorskich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uchwała</a:t>
            </a:r>
          </a:p>
          <a:p>
            <a:pPr marL="114300" indent="0" algn="ctr">
              <a:buNone/>
            </a:pPr>
            <a:r>
              <a:rPr lang="pl-PL" sz="1600" dirty="0"/>
              <a:t>podjęcie: bezwzględną większością głosów </a:t>
            </a:r>
          </a:p>
          <a:p>
            <a:pPr marL="114300" indent="0" algn="ctr">
              <a:buNone/>
            </a:pPr>
            <a:r>
              <a:rPr lang="pl-PL" sz="1600" dirty="0"/>
              <a:t>ustawowej liczby senatorów</a:t>
            </a:r>
          </a:p>
        </p:txBody>
      </p:sp>
      <p:cxnSp>
        <p:nvCxnSpPr>
          <p:cNvPr id="5" name="Łącznik prosty ze strzałką 4">
            <a:extLst>
              <a:ext uri="{FF2B5EF4-FFF2-40B4-BE49-F238E27FC236}">
                <a16:creationId xmlns:a16="http://schemas.microsoft.com/office/drawing/2014/main" id="{131998EC-BAC0-4F3B-9161-95FA8A35690C}"/>
              </a:ext>
            </a:extLst>
          </p:cNvPr>
          <p:cNvCxnSpPr/>
          <p:nvPr/>
        </p:nvCxnSpPr>
        <p:spPr>
          <a:xfrm>
            <a:off x="6096000" y="2047336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id="{63379291-2D0E-4953-ACEB-9A5099CBCCED}"/>
              </a:ext>
            </a:extLst>
          </p:cNvPr>
          <p:cNvCxnSpPr/>
          <p:nvPr/>
        </p:nvCxnSpPr>
        <p:spPr>
          <a:xfrm>
            <a:off x="6096000" y="2651185"/>
            <a:ext cx="0" cy="293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>
            <a:extLst>
              <a:ext uri="{FF2B5EF4-FFF2-40B4-BE49-F238E27FC236}">
                <a16:creationId xmlns:a16="http://schemas.microsoft.com/office/drawing/2014/main" id="{D3EC9BC2-70A6-49DE-9811-9015AE3A5731}"/>
              </a:ext>
            </a:extLst>
          </p:cNvPr>
          <p:cNvCxnSpPr/>
          <p:nvPr/>
        </p:nvCxnSpPr>
        <p:spPr>
          <a:xfrm>
            <a:off x="6096000" y="3571336"/>
            <a:ext cx="0" cy="293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092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DD7B9B-4E65-4F9D-A015-4FAA4CE48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parlamentarzysty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874444-3AEE-4909-9C93-E9916D00E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Inne gwarancje wolnego wykonywania mandatu: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gwarancje finansowe</a:t>
            </a:r>
          </a:p>
          <a:p>
            <a:pPr marL="114300" indent="0" algn="just">
              <a:buNone/>
            </a:pPr>
            <a:r>
              <a:rPr lang="pl-PL" sz="1600" dirty="0"/>
              <a:t>uposażenie</a:t>
            </a:r>
          </a:p>
          <a:p>
            <a:pPr marL="114300" indent="0" algn="just">
              <a:buNone/>
            </a:pPr>
            <a:r>
              <a:rPr lang="pl-PL" sz="1600" dirty="0"/>
              <a:t>dieta parlamentarna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ryczałt na prowadzenie biura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urlop bezpłatny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zakaz prowadzenia działalności gospodarczej z czerpaniem korzyści z majątku Skarbu Państwa lub mienia komunalnego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22157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1268</Words>
  <Application>Microsoft Office PowerPoint</Application>
  <PresentationFormat>Panoramiczny</PresentationFormat>
  <Paragraphs>313</Paragraphs>
  <Slides>24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24</vt:i4>
      </vt:variant>
    </vt:vector>
  </HeadingPairs>
  <TitlesOfParts>
    <vt:vector size="32" baseType="lpstr">
      <vt:lpstr>Arial</vt:lpstr>
      <vt:lpstr>Book Antiqua</vt:lpstr>
      <vt:lpstr>Calibri</vt:lpstr>
      <vt:lpstr>Century Gothic</vt:lpstr>
      <vt:lpstr>Times New Roman</vt:lpstr>
      <vt:lpstr>Wingdings</vt:lpstr>
      <vt:lpstr>Apteka</vt:lpstr>
      <vt:lpstr>1_Apteka</vt:lpstr>
      <vt:lpstr>Podstawy prawa</vt:lpstr>
      <vt:lpstr>Status parlamentarzysty</vt:lpstr>
      <vt:lpstr>Status parlamentarzysty</vt:lpstr>
      <vt:lpstr>Status parlamentarzysty</vt:lpstr>
      <vt:lpstr>Status parlamentarzysty</vt:lpstr>
      <vt:lpstr>Status parlamentarzysty</vt:lpstr>
      <vt:lpstr>Status parlamentarzysty</vt:lpstr>
      <vt:lpstr>Status parlamentarzysty</vt:lpstr>
      <vt:lpstr>Status parlamentarzysty</vt:lpstr>
      <vt:lpstr>Status parlamentarzysty</vt:lpstr>
      <vt:lpstr>Organy sejmu</vt:lpstr>
      <vt:lpstr>Struktura senatu</vt:lpstr>
      <vt:lpstr>Funkcje parlamentu</vt:lpstr>
      <vt:lpstr>Władza ustawodawcza c.d. funkcja ustawodawcza </vt:lpstr>
      <vt:lpstr>Władza ustawodawcza c.d. funkcja ustawodawcza </vt:lpstr>
      <vt:lpstr>Władza ustawodawcza c.d. funkcja ustawodawcza </vt:lpstr>
      <vt:lpstr>Władza ustawodawcza c.d. funkcja ustawodawcza </vt:lpstr>
      <vt:lpstr>Władza ustawodawcza c.d. funkcja ustawodawcza </vt:lpstr>
      <vt:lpstr>Władza ustawodawcza c.d. funkcja ustawodawcza </vt:lpstr>
      <vt:lpstr>Władza ustawodawcza c.d. funkcja ustawodawcza </vt:lpstr>
      <vt:lpstr>Władza ustawodawcza c.d. funkcja ustawodawcza </vt:lpstr>
      <vt:lpstr>Władza ustawodawcza c.d. funkcja ustawodawcza </vt:lpstr>
      <vt:lpstr>Władza ustawodawcza c.d. funkcja ustawodawcza </vt:lpstr>
      <vt:lpstr>Władza ustawodawcza c.d. funkcja ustawodawcza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prawa</dc:title>
  <dc:creator>Anna Surówka</dc:creator>
  <cp:lastModifiedBy>Anna Surówka</cp:lastModifiedBy>
  <cp:revision>1</cp:revision>
  <dcterms:created xsi:type="dcterms:W3CDTF">2024-04-18T18:09:43Z</dcterms:created>
  <dcterms:modified xsi:type="dcterms:W3CDTF">2024-04-18T18:10:17Z</dcterms:modified>
</cp:coreProperties>
</file>