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7" r:id="rId3"/>
    <p:sldId id="358" r:id="rId4"/>
    <p:sldId id="359" r:id="rId5"/>
    <p:sldId id="360" r:id="rId6"/>
    <p:sldId id="453" r:id="rId7"/>
    <p:sldId id="446" r:id="rId8"/>
    <p:sldId id="448" r:id="rId9"/>
    <p:sldId id="361" r:id="rId10"/>
    <p:sldId id="362" r:id="rId11"/>
    <p:sldId id="363" r:id="rId12"/>
    <p:sldId id="364" r:id="rId13"/>
    <p:sldId id="326" r:id="rId14"/>
    <p:sldId id="327" r:id="rId15"/>
    <p:sldId id="328" r:id="rId16"/>
    <p:sldId id="329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0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8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1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6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6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2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3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4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7-1213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C594A6-870F-456B-BA63-B0E6A797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E008E-C072-4EEA-8474-866C7AC4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Status cudzoziemców zależy od: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zobowiązań międzynarodowych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posiada status specjalny (np. przedstawiciele dyplomatyczni lub konsularni, uchodźcy)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na stałe przebywa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podstawy przekroczenia granicy państwowej</a:t>
            </a:r>
          </a:p>
        </p:txBody>
      </p:sp>
    </p:spTree>
    <p:extLst>
      <p:ext uri="{BB962C8B-B14F-4D97-AF65-F5344CB8AC3E}">
        <p14:creationId xmlns:p14="http://schemas.microsoft.com/office/powerpoint/2010/main" val="3251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F2F81-0229-4AB6-9581-C3D859EA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AA0B2F-B447-4073-AE2B-92366067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systemy traktowania cudzoziemców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narodowe</a:t>
            </a:r>
          </a:p>
          <a:p>
            <a:pPr marL="114300" indent="0" algn="just">
              <a:buNone/>
            </a:pPr>
            <a:r>
              <a:rPr lang="pl-PL" sz="1600" dirty="0"/>
              <a:t>równouprawnienie cudzoziemców z własnymi obywatelami – przyznanie cudzoziemcom takiego samego zakresu praw cywilnych, jaki przysługuje obywatelom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specjalne</a:t>
            </a:r>
          </a:p>
          <a:p>
            <a:pPr marL="114300" indent="0" algn="just">
              <a:buNone/>
            </a:pPr>
            <a:r>
              <a:rPr lang="pl-PL" sz="1600" dirty="0"/>
              <a:t>przyznanie cudzoziemcom ściśle określonych praw albo zrównanie cudzoziemców z obywatelami, ale tylko w konkretnych dziedzinach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w sposób najbardziej uprzywilejowany</a:t>
            </a:r>
          </a:p>
          <a:p>
            <a:pPr marL="114300" indent="0" algn="just">
              <a:buNone/>
            </a:pPr>
            <a:r>
              <a:rPr lang="pl-PL" sz="1600" dirty="0"/>
              <a:t>przyznanie obywatelom danego państwa praw, jakie uzyskali lub uzyskają obywatele państwa trzeciego, najbardziej uprzywilejowanego w danej dziedzinie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zasada wzajemności</a:t>
            </a:r>
          </a:p>
        </p:txBody>
      </p:sp>
    </p:spTree>
    <p:extLst>
      <p:ext uri="{BB962C8B-B14F-4D97-AF65-F5344CB8AC3E}">
        <p14:creationId xmlns:p14="http://schemas.microsoft.com/office/powerpoint/2010/main" val="42312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20361-87E2-4FC9-997D-B5B26974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2B1A6-41BE-4A6F-937F-26967F03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wydalenie cudzoziemca</a:t>
            </a:r>
          </a:p>
          <a:p>
            <a:pPr marL="114300" indent="0" algn="just">
              <a:buNone/>
            </a:pPr>
            <a:r>
              <a:rPr lang="pl-PL" sz="1600" dirty="0"/>
              <a:t>każde państwo posiada prawo wydalenia lub deportacji (przymusowego odstawienia do granicy) cudzoziemca, który naruszył prawo danego państwa lub którego dalszy pobyt zagraża bezpieczeństwu albo interesom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możliwość wydalenia cudzoziemca: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gdy cudzoziemiec przebywa lub przebywał na terytorium RP bez ważnej wizy lub innego ważnego dokumentu uprawniającego go do wjazdu i pobytu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lub wykonywał w dniu wszczęcia kontroli pracę bez odpowiedniego zezwolenia na pracę lub oświadczenia o powierzeniu wykonywania pracy cudzoziemcowi wpisanego do ewidencji oświadczeń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posiada środków finansowych niezbędnych do pokrycia kosztów pobytu na terenie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przekroczył lub usiłował przekroczyć granicę wbrew przepisom prawa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wymagają tego względy obronności i bezpieczeństwa państwa lub ochrony i bezpieczeństwa porządku publicznego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dalszy pobyt cudzoziemca będzie stanowił zagrożenie dla zdrowia publicznego, co zostało potwierdzone badaniem lekarskim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została wydana decyzja o odmowie nadania statusu uchodźcy lub udzielenia pomocy uzupełniającej, o uznaniu wniosku o udzielenie pomocy międzynarodowej za niedopuszczalny, o pozbawieniu statusu uchodźcy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dane cudzoziemca znajdują się w Systemie Informacyjnym </a:t>
            </a:r>
            <a:r>
              <a:rPr lang="pl-PL" sz="1600" dirty="0" err="1"/>
              <a:t>Schengen</a:t>
            </a:r>
            <a:r>
              <a:rPr lang="pl-PL" sz="1600" dirty="0"/>
              <a:t> do celów odmowy wjazdu, jeżeli cudzoziemiec przebywa na terytorium Rzeczypospolitej Polskiej w ramach ruchu bezwizowego lub na podstawie wizy </a:t>
            </a:r>
            <a:r>
              <a:rPr lang="pl-PL" sz="1600" dirty="0" err="1"/>
              <a:t>Schengen</a:t>
            </a:r>
            <a:r>
              <a:rPr lang="pl-PL" sz="1600" dirty="0"/>
              <a:t>, z wyłączeniem wizy upoważniającej tylko do wjazdu na terytorium Rzeczypospolitej Polskiej i pobytu na tym terytorium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obowiązuje wpis danych cudzoziemca do wykazu cudzoziemców, których pobyt na terytorium Rzeczypospolitej Polskiej jest niepożądany</a:t>
            </a:r>
          </a:p>
        </p:txBody>
      </p:sp>
    </p:spTree>
    <p:extLst>
      <p:ext uri="{BB962C8B-B14F-4D97-AF65-F5344CB8AC3E}">
        <p14:creationId xmlns:p14="http://schemas.microsoft.com/office/powerpoint/2010/main" val="27298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945198-7737-4AAA-BBBE-E10232E7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E3AD75-117F-4EA2-A8BD-5C1EEE5E0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Formy ochrony cudzoziemców w 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nadanie statusu uchodźcy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pomocy uzupełniającej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azylu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udzielenie ochrony czasowej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56 Konstytucji RP i ustawa z dnia 13 czerwca 2003 r. o udzielaniu cudzoziemcom ochrony na terytorium Rzeczypospolitej Polskiej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404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85FEA-752B-427B-BCF4-F753BB81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918494-1CEE-49B0-A820-F9A6FE80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9549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Nadanie statusu uchodźcy</a:t>
            </a:r>
          </a:p>
          <a:p>
            <a:pPr marL="114300" indent="0" algn="just">
              <a:buNone/>
            </a:pPr>
            <a:r>
              <a:rPr lang="pl-PL" sz="1600" dirty="0"/>
              <a:t>status uchodźcy nadawany cudzoziemcowi, jeżeli na skutek uzasadnionej obawy przed prześladowaniem w kraju pochodzenia z powodu rasy, religii, narodowości, przekonań politycznych lub przynależności do określonej grupy społecznej nie może lub nie chce korzystać z ochrony tego kraju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prześladowanie musi ze względu na swoją istotę lub powtarzalność stanowić poważne naruszenie praw człowieka, w szczególności praw, których uchylenie jest niedopuszczalne (prawo do życia, zakaz tortur, zakaz niewolnictwa i poddaństwa, zakaz karania bez podstawy prawnej) lub być kumulacją różnych działań lub zaniechań, w tym stanowiących naruszenie wskazanych praw człowieka o charakterze nienaruszalnym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prześladowanie może polegać na: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użyciu przemocy fizycznej lub psychicznej, w tym seksualnej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zastosowaniu środków prawnych, administracyjnych, policyjnych lub sądowych w sposób dyskryminujący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wszczęcie lub prowadzenie postępowania karnego lub ukaranie w sposób, który ma charakter nieproporcjonalny i dyskryminujący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prawa odwołania się do sądu od kary o charakterze nieproporcjonalnym lub dyskryminującym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wszczęcie lub prowadzenie postępowania karnego albo ukaranie z powodu odmowy odbycia służby wojskowej podczas konfliktu, jeżeli odbywanie służby wojskowej stanowiłoby zbrodnię lub zbrodnię przeciwko pokojowi, wojenną, przeciwko ludzkości, byłoby sprzeczne z celami i zasadami NZ, prowadziłoby do popełnienia zbrodni o innym charakterze niż polityczny    </a:t>
            </a:r>
          </a:p>
        </p:txBody>
      </p:sp>
    </p:spTree>
    <p:extLst>
      <p:ext uri="{BB962C8B-B14F-4D97-AF65-F5344CB8AC3E}">
        <p14:creationId xmlns:p14="http://schemas.microsoft.com/office/powerpoint/2010/main" val="41268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DE275-AFEC-4A1F-A063-B7492BAA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EA7EF2-94E1-411D-B9B2-4ED2D71F1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udzielenie pomocy uzupełniającej</a:t>
            </a:r>
          </a:p>
          <a:p>
            <a:pPr marL="114300" indent="0" algn="just">
              <a:buNone/>
            </a:pPr>
            <a:r>
              <a:rPr lang="pl-PL" sz="1600" dirty="0"/>
              <a:t>Pomoc uzupełniająca udzielana jest cudzoziemcowi, który nie spełnia warunków do nadania statusu uchodźcy, w przypadku gdy powrót do kraju pochodzenia może narazić go na rzeczywiste ryzyko doznania poważnej krzywdy przez: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orzeczenie kary śmierci lub wykonanie egzekucji, tortury, nieludzkie lub poniżające traktowanie lub karanie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poważne i zindywidualizowane zagrożenie dla życia lub zdrowia wynikające z powszechnego stosowania przemocy wobec ludności cywilnej w sytuacji międzynarodowego lub wewnętrznego konfliktu zbrojnego </a:t>
            </a:r>
          </a:p>
          <a:p>
            <a:pPr marL="114300" indent="0" algn="just">
              <a:buNone/>
            </a:pPr>
            <a:r>
              <a:rPr lang="pl-PL" sz="1600" dirty="0"/>
              <a:t>i ze względu na to ryzyko nie może lub nie chce korzystać z ochrony kraju pochodzenia</a:t>
            </a:r>
          </a:p>
        </p:txBody>
      </p:sp>
    </p:spTree>
    <p:extLst>
      <p:ext uri="{BB962C8B-B14F-4D97-AF65-F5344CB8AC3E}">
        <p14:creationId xmlns:p14="http://schemas.microsoft.com/office/powerpoint/2010/main" val="288873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FBDE1-F52F-415F-819E-E43DD47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895237-D141-4334-9D64-1B524DDC3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udzielenie azylu</a:t>
            </a:r>
          </a:p>
          <a:p>
            <a:pPr marL="114300" indent="0" algn="just">
              <a:buNone/>
            </a:pPr>
            <a:r>
              <a:rPr lang="pl-PL" sz="1600" b="1" dirty="0"/>
              <a:t>azyl</a:t>
            </a:r>
            <a:r>
              <a:rPr lang="pl-PL" sz="1600" dirty="0"/>
              <a:t> polega na udzieleniu schronienia (tzn. prawa wjazdu i osiedlenia się) cudzoziemcowi ściganemu w kraju ojczystym lub państwie trzecim za popełnienie przestępstwa politycznego lub z innych względów politycznych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udzielenie azylu wiąże się z odmową wydania cudzoziemca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prawo azylu nie przysługuje osobom winnym zbrodni przeciwko ludzkości, zbrodni wojennych oraz zbrodni przeciwko pokojowi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azyl terytorialny</a:t>
            </a:r>
          </a:p>
          <a:p>
            <a:pPr marL="114300" indent="0" algn="just">
              <a:buNone/>
            </a:pPr>
            <a:r>
              <a:rPr lang="pl-PL" sz="1600" dirty="0"/>
              <a:t>udzielenie ochrony przez państwo na swoim terytorium cudzoziemcowi ściganemu w innym państwie za popełnienie przestępstwa politycznego lub prześladowanemu w innym państwie z powodów religijnych, rasowych, politycznych, naukowych, narodowościowych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azyl dyplomatyczny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może być udzielany w pomieszczeniach misji dyplomatycznej, na pokładzie okrętu wojennego i samolotu wojskowego, w bazach wojskowych</a:t>
            </a:r>
          </a:p>
          <a:p>
            <a:pPr marL="114300" indent="0" algn="just">
              <a:buNone/>
            </a:pPr>
            <a:r>
              <a:rPr lang="pl-PL" sz="1600" dirty="0"/>
              <a:t>osobami upoważnionymi o ubieganie się o azyl dyplomatyczny są osoby ścigane ze względów politycznych i przestępcy polityczni</a:t>
            </a:r>
          </a:p>
          <a:p>
            <a:pPr marL="114300" indent="0" algn="just">
              <a:buNone/>
            </a:pPr>
            <a:r>
              <a:rPr lang="pl-PL" sz="1600" dirty="0"/>
              <a:t>przyznanie azylu dyplomatycznego zależy od decyzji państwa, do którego skierowana została prośba o azyl</a:t>
            </a:r>
          </a:p>
          <a:p>
            <a:pPr marL="114300" indent="0" algn="just">
              <a:buNone/>
            </a:pPr>
            <a:r>
              <a:rPr lang="pl-PL" sz="1600" dirty="0"/>
              <a:t>nie ma on charakteru powszechnego</a:t>
            </a:r>
          </a:p>
        </p:txBody>
      </p:sp>
    </p:spTree>
    <p:extLst>
      <p:ext uri="{BB962C8B-B14F-4D97-AF65-F5344CB8AC3E}">
        <p14:creationId xmlns:p14="http://schemas.microsoft.com/office/powerpoint/2010/main" val="16566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8EC46-85DC-44E4-AAA6-0E2192E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15F50-B74B-4CB0-820F-CA9AF3FA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bezpaństwowcy (apatrydzi)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osoby nieposiadające obywatelstwa żadnego państwa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bezpaństwowcy podlegają prawu państwa pobytu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 korzystają z opieki konsularnej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wydaleni, nie mają praw politycznych i innych przysługujących tylko obywatelom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7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r>
              <a:rPr lang="pl-PL" sz="1600" dirty="0"/>
              <a:t>Pozwolenie na utratę obywatelstwa jest skuteczne tylko wtedy, gdy osoba, która je uzyskała, posiada już inne obywatelstwo, a jeżeli nie ma innego obywatelstwa – dopiero od chwili, gdy uzyskała nowe obywatelstwo</a:t>
            </a:r>
          </a:p>
        </p:txBody>
      </p:sp>
    </p:spTree>
    <p:extLst>
      <p:ext uri="{BB962C8B-B14F-4D97-AF65-F5344CB8AC3E}">
        <p14:creationId xmlns:p14="http://schemas.microsoft.com/office/powerpoint/2010/main" val="28353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C5F9E-B98F-4055-BF35-96919563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763D2-59F6-445D-A198-316A967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status cudzoziemców regulowany jest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normami prawa wewnętrznego</a:t>
            </a:r>
          </a:p>
          <a:p>
            <a:pPr marL="114300" indent="0">
              <a:buNone/>
            </a:pPr>
            <a:r>
              <a:rPr lang="pl-PL" sz="1600" dirty="0"/>
              <a:t>w RP status ten regulują: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ustawa z dnia 12 grudnia 2013 r. o cudzoziemcach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13 czerwca 2003 r. o udzielaniu cudzoziemcom ochrony na terytorium Rzeczypospolitej Polskiej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14 lipca 2006 r. o wjeździe na terytorium Rzeczypospolitej Polskiej, pobycie oraz wyjeździe z tego terytorium obywateli państw członkowskich Unii Europejskiej i członków ich rodzin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12 marca 2022 r. o pomocy obywatelom Ukrainy w związku z konfliktem zbrojnym na terytorium tego państwa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normami prawa międzynarodowego, w szczególności umowami wielostronnymi dotyczącymi ochrony praw człowieka i obywatela oraz umowami dwustronnymi odnoszącymi się do wzajemnego traktowania cudzoziemców</a:t>
            </a:r>
          </a:p>
        </p:txBody>
      </p:sp>
    </p:spTree>
    <p:extLst>
      <p:ext uri="{BB962C8B-B14F-4D97-AF65-F5344CB8AC3E}">
        <p14:creationId xmlns:p14="http://schemas.microsoft.com/office/powerpoint/2010/main" val="6511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F5353-034C-412D-ADD7-889F7CBB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B1F25-C369-434D-8BFC-DC5E580C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ruch osobowy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przemieszczanie się osób połączone z przekraczaniem granicy lub granic państwowych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odbywa się poprzez dobrowolne przemieszczanie się jednostek przez granice państwowe w normalnych pokojowych warunkach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może ustalać zasady dotyczące przekraczania jego granicy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Międzynarodowy ruch osobowy obejmuje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emigrację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czasowe migracje pracownicze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mały ruch graniczny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turystykę</a:t>
            </a:r>
          </a:p>
        </p:txBody>
      </p:sp>
    </p:spTree>
    <p:extLst>
      <p:ext uri="{BB962C8B-B14F-4D97-AF65-F5344CB8AC3E}">
        <p14:creationId xmlns:p14="http://schemas.microsoft.com/office/powerpoint/2010/main" val="39777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BBFE08-F8CC-4CB6-B24E-B95C6131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Paszport</a:t>
            </a:r>
          </a:p>
          <a:p>
            <a:pPr marL="114300" indent="0" algn="just">
              <a:buNone/>
            </a:pPr>
            <a:r>
              <a:rPr lang="pl-PL" sz="1600" dirty="0"/>
              <a:t>dokument stwierdzający tożsamość danej osoby, upoważniający do przekraczania granicy państwowej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paszportów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dyplomatyczny – wydawany osobom udającym się za granicę w celu wykonania zadania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służbowy Ministerstwa Spraw Zagranicznych – dla osób wyjeżdżających w celach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tymczasowe – wydawane w celu umożliwienia powrotu do kraju obywatelowi RP przebywającemu za granicą i nieposiadającemu paszportu wydanego w kraju</a:t>
            </a:r>
          </a:p>
        </p:txBody>
      </p:sp>
    </p:spTree>
    <p:extLst>
      <p:ext uri="{BB962C8B-B14F-4D97-AF65-F5344CB8AC3E}">
        <p14:creationId xmlns:p14="http://schemas.microsoft.com/office/powerpoint/2010/main" val="31889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1F641679-DB40-B8D7-2E82-D4C773E3B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25" y="1775039"/>
            <a:ext cx="6038855" cy="4895032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BD84E6D-BE11-0A35-88A8-5F0B99CCED3D}"/>
              </a:ext>
            </a:extLst>
          </p:cNvPr>
          <p:cNvSpPr txBox="1"/>
          <p:nvPr/>
        </p:nvSpPr>
        <p:spPr>
          <a:xfrm>
            <a:off x="897571" y="2176609"/>
            <a:ext cx="3018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*informacja z paszportu dyplomatycznego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Mogą Państwo porównać z własnym paszportem</a:t>
            </a:r>
          </a:p>
        </p:txBody>
      </p:sp>
    </p:spTree>
    <p:extLst>
      <p:ext uri="{BB962C8B-B14F-4D97-AF65-F5344CB8AC3E}">
        <p14:creationId xmlns:p14="http://schemas.microsoft.com/office/powerpoint/2010/main" val="207691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możliwość otrzymania w przypadku, gdy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utracił lub zapomniał zabrać ze sobą paszport lub dowód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lub dowód osobisty, który stracił ważność – wymagane jest wpierw złożenie wniosku o wydanie nowego paszportu biometrycznego w jednym z punktów prowadzonych przez wojewodę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złożył wniosek o wydanie paszportu biometrycznego, ale jeszcze go nie odebrał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biometryczny, ale z krótszą datą ważności niż wymaga państwo, do którego się udaje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dysponuje się ważnym biletem lotniczym, potwierdzającym podróż tego samego dnia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miejsce złożenia wniosku:</a:t>
            </a:r>
          </a:p>
          <a:p>
            <a:pPr marL="114300" indent="0" algn="just">
              <a:buNone/>
            </a:pPr>
            <a:r>
              <a:rPr lang="pl-PL" sz="1600" dirty="0"/>
              <a:t>punkt wydawania paszportów tymczasowych w terminalu na lotnisku Chopina w Warszawie (punkt czynny od 8 do 20)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dokumenty wymagane do wyrobienia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dokument potwierdzający tożsamość (jeśli się go posiada)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ważny bilet lotniczy na podróż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893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  <a:r>
              <a:rPr lang="pl-PL" sz="2000" dirty="0" err="1"/>
              <a:t>chopina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koszt wydania paszportu tymczasowego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30 zł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okres ważności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wskazany w paszporcie, dostosowany do okoliczności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dłużej niż 365 dni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podpisywany jest na miejscu. Fotografię do paszportu wykonuje urzędnik.</a:t>
            </a:r>
          </a:p>
        </p:txBody>
      </p:sp>
    </p:spTree>
    <p:extLst>
      <p:ext uri="{BB962C8B-B14F-4D97-AF65-F5344CB8AC3E}">
        <p14:creationId xmlns:p14="http://schemas.microsoft.com/office/powerpoint/2010/main" val="1572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9A15F-0950-4C97-BC69-1C8EBD47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5E2AF-F086-42CE-B0E9-40B1CD9B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wiza</a:t>
            </a:r>
          </a:p>
          <a:p>
            <a:pPr marL="114300" indent="0" algn="just">
              <a:buNone/>
            </a:pPr>
            <a:r>
              <a:rPr lang="pl-PL" sz="1600" dirty="0"/>
              <a:t>udzielenie zgody na wjazd, pobyt lub przejazd cudzoziemca przez terytorium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ma formę adnotacji w paszporcie lub innym dokumencie podróży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wiz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pobytowa – upoważnia do określonego, czasowego pobytu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tranzytowa – upoważnia wyłącznie do przejazdu przez terytorium danego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dyplomatyczna – udzielana osobom korzystającym z przywilejów i immunitetów dyplomatycznych</a:t>
            </a:r>
          </a:p>
        </p:txBody>
      </p:sp>
    </p:spTree>
    <p:extLst>
      <p:ext uri="{BB962C8B-B14F-4D97-AF65-F5344CB8AC3E}">
        <p14:creationId xmlns:p14="http://schemas.microsoft.com/office/powerpoint/2010/main" val="4497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1395</Words>
  <Application>Microsoft Office PowerPoint</Application>
  <PresentationFormat>Panoramiczny</PresentationFormat>
  <Paragraphs>157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Ludność państwa</vt:lpstr>
      <vt:lpstr>cudzoziemcy</vt:lpstr>
      <vt:lpstr>cudzoziemcy</vt:lpstr>
      <vt:lpstr>cudzoziemcy</vt:lpstr>
      <vt:lpstr>cudzoziemcy</vt:lpstr>
      <vt:lpstr>Paszport tymczasowy na lotnisku chopina</vt:lpstr>
      <vt:lpstr>Paszport tymczasowy na lotnisku chopina</vt:lpstr>
      <vt:lpstr>cudzoziemcy</vt:lpstr>
      <vt:lpstr>cudzoziemcy</vt:lpstr>
      <vt:lpstr>cudzoziemcy</vt:lpstr>
      <vt:lpstr>cudzoziemcy</vt:lpstr>
      <vt:lpstr>cudzoziemcy</vt:lpstr>
      <vt:lpstr>cudzoziemcy</vt:lpstr>
      <vt:lpstr>cudzoziemcy</vt:lpstr>
      <vt:lpstr>cudzoziemcy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2024-04-18T18:01:39Z</dcterms:created>
  <dcterms:modified xsi:type="dcterms:W3CDTF">2024-04-18T18:02:45Z</dcterms:modified>
</cp:coreProperties>
</file>