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257" r:id="rId2"/>
    <p:sldId id="566" r:id="rId3"/>
    <p:sldId id="614" r:id="rId4"/>
    <p:sldId id="586" r:id="rId5"/>
    <p:sldId id="598" r:id="rId6"/>
    <p:sldId id="583" r:id="rId7"/>
    <p:sldId id="597" r:id="rId8"/>
    <p:sldId id="601" r:id="rId9"/>
    <p:sldId id="599" r:id="rId10"/>
    <p:sldId id="600" r:id="rId11"/>
    <p:sldId id="602" r:id="rId12"/>
    <p:sldId id="606" r:id="rId13"/>
    <p:sldId id="603" r:id="rId14"/>
    <p:sldId id="604" r:id="rId15"/>
    <p:sldId id="607" r:id="rId16"/>
    <p:sldId id="608" r:id="rId17"/>
    <p:sldId id="609" r:id="rId18"/>
    <p:sldId id="610" r:id="rId19"/>
    <p:sldId id="611" r:id="rId20"/>
    <p:sldId id="612" r:id="rId21"/>
    <p:sldId id="613" r:id="rId22"/>
    <p:sldId id="569" r:id="rId23"/>
    <p:sldId id="568" r:id="rId24"/>
    <p:sldId id="590" r:id="rId25"/>
  </p:sldIdLst>
  <p:sldSz cx="9144000" cy="6858000" type="screen4x3"/>
  <p:notesSz cx="6797675" cy="9928225"/>
  <p:defaultTextStyle>
    <a:defPPr>
      <a:defRPr lang="pl-PL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FF0000"/>
    <a:srgbClr val="333399"/>
    <a:srgbClr val="CC0000"/>
    <a:srgbClr val="006600"/>
    <a:srgbClr val="99CC00"/>
    <a:srgbClr val="99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>
        <p:scale>
          <a:sx n="75" d="100"/>
          <a:sy n="75" d="100"/>
        </p:scale>
        <p:origin x="-366" y="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2184" y="-4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A81700B-27CB-48E1-881F-AFAC717AF5D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58738C-2FCE-408B-AF01-C1D61DF89232}" type="slidenum">
              <a:rPr lang="pl-PL" smtClean="0"/>
              <a:pPr/>
              <a:t>1</a:t>
            </a:fld>
            <a:endParaRPr lang="pl-PL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31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pl-PL">
              <a:latin typeface="Times New Roman" pitchFamily="18" charset="0"/>
            </a:endParaRPr>
          </a:p>
        </p:txBody>
      </p:sp>
      <p:sp>
        <p:nvSpPr>
          <p:cNvPr id="117043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117043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009673-5BE9-4AA9-B238-96A202AA841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169412" name="AutoShape 4"/>
          <p:cNvSpPr>
            <a:spLocks noChangeArrowheads="1"/>
          </p:cNvSpPr>
          <p:nvPr userDrawn="1"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pl-PL">
              <a:latin typeface="Times New Roman" pitchFamily="18" charset="0"/>
            </a:endParaRPr>
          </a:p>
        </p:txBody>
      </p:sp>
      <p:sp>
        <p:nvSpPr>
          <p:cNvPr id="116941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grpSp>
        <p:nvGrpSpPr>
          <p:cNvPr id="1030" name="Group 9"/>
          <p:cNvGrpSpPr>
            <a:grpSpLocks/>
          </p:cNvGrpSpPr>
          <p:nvPr userDrawn="1"/>
        </p:nvGrpSpPr>
        <p:grpSpPr bwMode="auto">
          <a:xfrm>
            <a:off x="0" y="609600"/>
            <a:ext cx="9009063" cy="1052513"/>
            <a:chOff x="0" y="1536"/>
            <a:chExt cx="5675" cy="663"/>
          </a:xfrm>
        </p:grpSpPr>
        <p:grpSp>
          <p:nvGrpSpPr>
            <p:cNvPr id="1033" name="Group 10"/>
            <p:cNvGrpSpPr>
              <a:grpSpLocks/>
            </p:cNvGrpSpPr>
            <p:nvPr userDrawn="1"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69419" name="Rectangle 11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1169420" name="Rectangle 12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</p:grpSp>
        <p:grpSp>
          <p:nvGrpSpPr>
            <p:cNvPr id="1034" name="Group 13"/>
            <p:cNvGrpSpPr>
              <a:grpSpLocks/>
            </p:cNvGrpSpPr>
            <p:nvPr userDrawn="1"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69422" name="Rectangle 14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1169423" name="Rectangle 15"/>
              <p:cNvSpPr>
                <a:spLocks noChangeArrowheads="1"/>
              </p:cNvSpPr>
              <p:nvPr userDrawn="1"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</p:grpSp>
        <p:sp>
          <p:nvSpPr>
            <p:cNvPr id="1169424" name="Rectangle 16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169425" name="Rectangle 17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169426" name="Rectangle 18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/>
            </a:p>
          </p:txBody>
        </p:sp>
      </p:grpSp>
      <p:sp>
        <p:nvSpPr>
          <p:cNvPr id="1169428" name="Rectangle 20"/>
          <p:cNvSpPr>
            <a:spLocks noChangeArrowheads="1"/>
          </p:cNvSpPr>
          <p:nvPr/>
        </p:nvSpPr>
        <p:spPr bwMode="auto">
          <a:xfrm>
            <a:off x="539750" y="6165850"/>
            <a:ext cx="584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de-DE" sz="900"/>
              <a:t>biuro@pmgroup.pl</a:t>
            </a:r>
            <a:r>
              <a:rPr lang="pl-PL" sz="900"/>
              <a:t>  </a:t>
            </a:r>
            <a:r>
              <a:rPr lang="de-DE" sz="1000" b="1"/>
              <a:t>www.pmgroup.pl</a:t>
            </a:r>
            <a:endParaRPr lang="pl-PL" sz="1000" b="1"/>
          </a:p>
        </p:txBody>
      </p:sp>
      <p:pic>
        <p:nvPicPr>
          <p:cNvPr id="1032" name="Picture 21" descr="logo_z_obram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6237288"/>
            <a:ext cx="936625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2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0" y="457200"/>
            <a:ext cx="9144000" cy="4876800"/>
          </a:xfrm>
          <a:noFill/>
        </p:spPr>
        <p:txBody>
          <a:bodyPr/>
          <a:lstStyle/>
          <a:p>
            <a:pPr marL="342900" indent="-342900" defTabSz="762000" eaLnBrk="1" hangingPunct="1"/>
            <a:r>
              <a:rPr lang="pl-PL" dirty="0" smtClean="0"/>
              <a:t>    </a:t>
            </a:r>
            <a:endParaRPr lang="en-GB" dirty="0" smtClean="0"/>
          </a:p>
        </p:txBody>
      </p:sp>
      <p:sp>
        <p:nvSpPr>
          <p:cNvPr id="982030" name="Rectangle 14"/>
          <p:cNvSpPr>
            <a:spLocks noChangeArrowheads="1"/>
          </p:cNvSpPr>
          <p:nvPr/>
        </p:nvSpPr>
        <p:spPr bwMode="auto">
          <a:xfrm>
            <a:off x="107950" y="2571750"/>
            <a:ext cx="9036050" cy="17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pl-PL" sz="2000" b="1" dirty="0">
              <a:solidFill>
                <a:schemeClr val="tx2"/>
              </a:solidFill>
            </a:endParaRPr>
          </a:p>
          <a:p>
            <a:endParaRPr lang="pl-PL" sz="2000" b="1" dirty="0">
              <a:solidFill>
                <a:schemeClr val="tx2"/>
              </a:solidFill>
            </a:endParaRPr>
          </a:p>
          <a:p>
            <a:r>
              <a:rPr lang="pl-PL" sz="3200" b="1" dirty="0">
                <a:solidFill>
                  <a:schemeClr val="tx2"/>
                </a:solidFill>
              </a:rPr>
              <a:t>Prawo </a:t>
            </a:r>
            <a:r>
              <a:rPr lang="pl-PL" sz="3200" b="1" dirty="0" smtClean="0">
                <a:solidFill>
                  <a:schemeClr val="tx2"/>
                </a:solidFill>
              </a:rPr>
              <a:t>upadłościowe </a:t>
            </a:r>
            <a:r>
              <a:rPr lang="pl-PL" dirty="0"/>
              <a:t/>
            </a:r>
            <a:br>
              <a:rPr lang="pl-PL" dirty="0"/>
            </a:b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/>
              <a:t>                      </a:t>
            </a:r>
            <a:r>
              <a:rPr lang="pl-PL" sz="1800" dirty="0" smtClean="0"/>
              <a:t>				</a:t>
            </a:r>
            <a:r>
              <a:rPr lang="pl-PL" sz="1600" dirty="0" smtClean="0"/>
              <a:t>Dr hab. Piotr </a:t>
            </a:r>
            <a:r>
              <a:rPr lang="pl-PL" sz="1600" dirty="0" err="1" smtClean="0"/>
              <a:t>Horosz</a:t>
            </a:r>
            <a:r>
              <a:rPr lang="pl-PL" sz="1600" dirty="0" smtClean="0"/>
              <a:t>, prof. UEK </a:t>
            </a:r>
            <a:endParaRPr lang="pl-PL" sz="18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982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982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82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28" grpId="0" build="p" autoUpdateAnimBg="0"/>
      <p:bldP spid="98203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Brak zdolności upadłościowej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sz="2000" dirty="0" smtClean="0"/>
              <a:t>Nie można ogłosić upadłości: </a:t>
            </a:r>
          </a:p>
          <a:p>
            <a:pPr>
              <a:buAutoNum type="arabicParenR"/>
            </a:pPr>
            <a:r>
              <a:rPr lang="pl-PL" sz="2000" dirty="0" smtClean="0"/>
              <a:t>Skarbu Państwa; </a:t>
            </a:r>
          </a:p>
          <a:p>
            <a:pPr>
              <a:buAutoNum type="arabicParenR"/>
            </a:pPr>
            <a:r>
              <a:rPr lang="pl-PL" sz="2000" dirty="0" smtClean="0"/>
              <a:t>jednostek samorządu terytorialnego; </a:t>
            </a:r>
          </a:p>
          <a:p>
            <a:pPr>
              <a:buAutoNum type="arabicParenR"/>
            </a:pPr>
            <a:r>
              <a:rPr lang="pl-PL" sz="2000" dirty="0" smtClean="0"/>
              <a:t>publicznych samodzielnych zakładów opieki zdrowotnej;</a:t>
            </a:r>
          </a:p>
          <a:p>
            <a:pPr>
              <a:buAutoNum type="arabicParenR"/>
            </a:pPr>
            <a:r>
              <a:rPr lang="pl-PL" sz="2000" dirty="0" smtClean="0"/>
              <a:t>instytucji i osób prawnych utworzonych w drodze ustawy, chyba że ustawa ta stanowi inaczej, oraz utworzonych w wykonaniu obowiązku nałożonego ustawą; </a:t>
            </a:r>
          </a:p>
          <a:p>
            <a:pPr>
              <a:buAutoNum type="arabicParenR"/>
            </a:pPr>
            <a:r>
              <a:rPr lang="pl-PL" sz="2000" dirty="0" smtClean="0"/>
              <a:t>osób fizycznych prowadzących gospodarstwo rolne, które nie prowadzą innej działalności gospodarczej lub zawodowej; </a:t>
            </a:r>
          </a:p>
          <a:p>
            <a:pPr>
              <a:buAutoNum type="arabicParenR"/>
            </a:pPr>
            <a:r>
              <a:rPr lang="pl-PL" sz="2000" dirty="0" smtClean="0"/>
              <a:t>uczelni; </a:t>
            </a:r>
          </a:p>
          <a:p>
            <a:pPr>
              <a:buAutoNum type="arabicParenR"/>
            </a:pPr>
            <a:r>
              <a:rPr lang="pl-PL" sz="2000" smtClean="0"/>
              <a:t>funduszy </a:t>
            </a:r>
            <a:r>
              <a:rPr lang="pl-PL" sz="2000" dirty="0" smtClean="0"/>
              <a:t>inwestycyjnych</a:t>
            </a:r>
            <a:endParaRPr lang="pl-PL" sz="2000" dirty="0"/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91952"/>
          </a:xfrm>
        </p:spPr>
        <p:txBody>
          <a:bodyPr/>
          <a:lstStyle/>
          <a:p>
            <a:r>
              <a:rPr lang="pl-PL" sz="2800" dirty="0" smtClean="0"/>
              <a:t>Podstawy ogłoszenia upadłości – pojęcie niewypłacalności w rozumieniu PU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6738" y="1268760"/>
            <a:ext cx="8001000" cy="4751040"/>
          </a:xfrm>
        </p:spPr>
        <p:txBody>
          <a:bodyPr/>
          <a:lstStyle/>
          <a:p>
            <a:pPr algn="just">
              <a:buNone/>
            </a:pPr>
            <a:r>
              <a:rPr lang="pl-PL" sz="2400" b="1" dirty="0" smtClean="0"/>
              <a:t>Upadłość ogłasza się w stosunku do dłużnika, który stał się niewypłacalny (art. 10 PU)</a:t>
            </a:r>
            <a:endParaRPr lang="pl-PL" sz="2400" dirty="0" smtClean="0"/>
          </a:p>
          <a:p>
            <a:pPr algn="just">
              <a:buNone/>
            </a:pPr>
            <a:r>
              <a:rPr lang="pl-PL" sz="2400" dirty="0" smtClean="0"/>
              <a:t>Pojęcie niewypłacalności – art. 11 ust. 1 i 2 PU: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dirty="0" smtClean="0"/>
              <a:t>Dłużnik jest niewypłacalny, jeżeli utracił zdolność do wykonywania swoich wymagalnych zobowiązań pieniężnych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dirty="0" smtClean="0"/>
              <a:t>Dłużnik będący osobą prawną albo jedn. org. pos. </a:t>
            </a:r>
            <a:r>
              <a:rPr lang="pl-PL" sz="2400" dirty="0" err="1" smtClean="0"/>
              <a:t>zd</a:t>
            </a:r>
            <a:r>
              <a:rPr lang="pl-PL" sz="2400" dirty="0" smtClean="0"/>
              <a:t>. pr.  jest niewypłacalny także wtedy, gdy jego zobowiązania pieniężne przekraczają wartość jego majątku, a stan ten utrzymuje się przez okres przekraczający 24 miesiące (ale wyłączenie z art. 11 ust. 7 PU). 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747936"/>
          </a:xfrm>
        </p:spPr>
        <p:txBody>
          <a:bodyPr/>
          <a:lstStyle/>
          <a:p>
            <a:r>
              <a:rPr lang="pl-PL" sz="3200" dirty="0" smtClean="0"/>
              <a:t>Domniemania z art. 11 ust. 1a i 5 PU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6738" y="1124744"/>
            <a:ext cx="8001000" cy="4895056"/>
          </a:xfrm>
        </p:spPr>
        <p:txBody>
          <a:bodyPr/>
          <a:lstStyle/>
          <a:p>
            <a:pPr algn="just"/>
            <a:r>
              <a:rPr lang="pl-PL" sz="2400" dirty="0" smtClean="0"/>
              <a:t>Domniemywa się, że dłużnik utracił zdolność do wykonywania swoich wymagalnych zobowiązań pieniężnych, jeżeli opóźnienie w wykonaniu zobowiązań pieniężnych przekracza trzy miesiące.</a:t>
            </a:r>
          </a:p>
          <a:p>
            <a:pPr algn="just"/>
            <a:r>
              <a:rPr lang="pl-PL" sz="2400" dirty="0" smtClean="0"/>
              <a:t>Domniemywa się, że zobowiązania pieniężne dłużnika przekraczają wartość jego majątku, jeżeli zgodnie z bilansem jego zobowiązania, z wyłączeniem rezerw na zobowiązania oraz zobowiązań wobec jednostek powiązanych, przekraczają wartość jego aktywów, a stan ten utrzymuje się przez okres przekraczający dwadzieścia cztery miesiące  </a:t>
            </a:r>
            <a:endParaRPr lang="pl-PL" sz="2400" dirty="0"/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19944"/>
          </a:xfrm>
        </p:spPr>
        <p:txBody>
          <a:bodyPr/>
          <a:lstStyle/>
          <a:p>
            <a:r>
              <a:rPr lang="pl-PL" sz="2800" dirty="0" smtClean="0"/>
              <a:t>Wszczęcie postępowania upadłościowego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6738" y="1268760"/>
            <a:ext cx="8001000" cy="475104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Postępowanie upadłościowe może być wszczęte tylko na wniosek złożony przez podmioty określone w ustawie (art. 3 PU). </a:t>
            </a:r>
          </a:p>
          <a:p>
            <a:pPr>
              <a:buNone/>
            </a:pPr>
            <a:endParaRPr lang="pl-PL" dirty="0" smtClean="0"/>
          </a:p>
          <a:p>
            <a:pPr algn="just">
              <a:buNone/>
            </a:pPr>
            <a:r>
              <a:rPr lang="pl-PL" b="1" dirty="0" smtClean="0"/>
              <a:t>Nie jest możliwe wszczęcie postępowania upadłościowego z urzędu</a:t>
            </a:r>
            <a:endParaRPr lang="pl-PL" b="1" dirty="0"/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75927"/>
          </a:xfrm>
        </p:spPr>
        <p:txBody>
          <a:bodyPr/>
          <a:lstStyle/>
          <a:p>
            <a:r>
              <a:rPr lang="pl-PL" sz="2700" dirty="0" smtClean="0"/>
              <a:t>Wniosek o ogłoszenie upadłości - uprawnieni</a:t>
            </a: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6738" y="1340768"/>
            <a:ext cx="8001000" cy="4679032"/>
          </a:xfrm>
        </p:spPr>
        <p:txBody>
          <a:bodyPr/>
          <a:lstStyle/>
          <a:p>
            <a:pPr>
              <a:buNone/>
            </a:pPr>
            <a:r>
              <a:rPr lang="pl-PL" sz="2800" dirty="0" smtClean="0"/>
              <a:t>Wniosek o ogłoszenie upadłości, zgodnie z art. 20 ust. 1 PU może zgłosić:</a:t>
            </a:r>
          </a:p>
          <a:p>
            <a:pPr>
              <a:buFont typeface="Wingdings" pitchFamily="2" charset="2"/>
              <a:buChar char="Ø"/>
            </a:pPr>
            <a:r>
              <a:rPr lang="pl-PL" sz="2800" dirty="0" smtClean="0"/>
              <a:t> dłużnik lub </a:t>
            </a:r>
          </a:p>
          <a:p>
            <a:pPr>
              <a:buFont typeface="Wingdings" pitchFamily="2" charset="2"/>
              <a:buChar char="Ø"/>
            </a:pPr>
            <a:r>
              <a:rPr lang="pl-PL" sz="2800" dirty="0" smtClean="0"/>
              <a:t>każdy z jego wierzycieli osobistych </a:t>
            </a:r>
          </a:p>
          <a:p>
            <a:pPr>
              <a:buNone/>
            </a:pPr>
            <a:endParaRPr lang="pl-PL" sz="2400" dirty="0" smtClean="0"/>
          </a:p>
          <a:p>
            <a:pPr algn="just">
              <a:buNone/>
            </a:pPr>
            <a:r>
              <a:rPr lang="pl-PL" sz="2400" dirty="0" smtClean="0"/>
              <a:t>Dłużnik jest obowiązany zgłosić w sądzie wniosek o ogłoszenie upadłości nie później niż w terminie trzydziestu dni od dnia, w którym wystąpiła podstawa do ogłoszenia upadłości</a:t>
            </a:r>
            <a:endParaRPr lang="pl-PL" sz="2400" dirty="0"/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75928"/>
          </a:xfrm>
        </p:spPr>
        <p:txBody>
          <a:bodyPr/>
          <a:lstStyle/>
          <a:p>
            <a:r>
              <a:rPr lang="pl-PL" sz="3200" dirty="0" smtClean="0"/>
              <a:t>Wniosek o ogłoszenie upadłości – c.d.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6738" y="980728"/>
            <a:ext cx="8001000" cy="5039072"/>
          </a:xfrm>
        </p:spPr>
        <p:txBody>
          <a:bodyPr/>
          <a:lstStyle/>
          <a:p>
            <a:pPr>
              <a:buNone/>
            </a:pPr>
            <a:r>
              <a:rPr lang="pl-PL" sz="2400" dirty="0" smtClean="0"/>
              <a:t>Wniosek mogą zgłosić również: </a:t>
            </a:r>
          </a:p>
          <a:p>
            <a:pPr>
              <a:buNone/>
            </a:pPr>
            <a:r>
              <a:rPr lang="pl-PL" sz="2400" dirty="0" smtClean="0"/>
              <a:t>1) </a:t>
            </a:r>
            <a:r>
              <a:rPr lang="pl-PL" sz="2000" dirty="0" smtClean="0"/>
              <a:t>w stosunku do spółki jawnej, spółki partnerskiej, spółki komandytowej oraz spółki komandytowo-akcyjnej – każdy ze wspólników odpowiadających bez ograniczenia za zobowiązania spółki; </a:t>
            </a:r>
          </a:p>
          <a:p>
            <a:pPr>
              <a:buNone/>
            </a:pPr>
            <a:r>
              <a:rPr lang="pl-PL" sz="2000" dirty="0" smtClean="0"/>
              <a:t>2) w stosunku do osób prawnych oraz jednostek organizacyjnych nieposiadających osobowości prawnej, którym odrębna ustawa przyznaje zdolność prawną – każdy, kto na podstawie ustawy, umowy spółki lub statutu ma prawo do prowadzenia spraw dłużnika i do jego reprezentowania, samodzielnie lub łącznie z innymi osobami; </a:t>
            </a:r>
          </a:p>
          <a:p>
            <a:pPr>
              <a:buNone/>
            </a:pPr>
            <a:r>
              <a:rPr lang="pl-PL" sz="2000" dirty="0" smtClean="0"/>
              <a:t>3) w stosunku do przedsiębiorstwa państwowego – także organ założycielski </a:t>
            </a:r>
            <a:endParaRPr lang="pl-PL" sz="2000" dirty="0"/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459903"/>
          </a:xfrm>
        </p:spPr>
        <p:txBody>
          <a:bodyPr/>
          <a:lstStyle/>
          <a:p>
            <a:r>
              <a:rPr lang="pl-PL" sz="3200" dirty="0" smtClean="0"/>
              <a:t>Wniosek o ogłoszenie upadłości – c.d.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6738" y="836712"/>
            <a:ext cx="8001000" cy="5183088"/>
          </a:xfrm>
        </p:spPr>
        <p:txBody>
          <a:bodyPr/>
          <a:lstStyle/>
          <a:p>
            <a:pPr algn="just">
              <a:buNone/>
            </a:pPr>
            <a:r>
              <a:rPr lang="pl-PL" sz="2000" dirty="0" smtClean="0"/>
              <a:t>4) w stosunku do jednoosobowej spółki SP– także pełnomocnik Rządu, państwowa osoba prawna, organ lub inna jednostka uprawniona do wykonywania praw z akcji lub udziałów należących do Skarbu Państwa; </a:t>
            </a:r>
          </a:p>
          <a:p>
            <a:pPr algn="just">
              <a:buNone/>
            </a:pPr>
            <a:r>
              <a:rPr lang="pl-PL" sz="2000" dirty="0" smtClean="0"/>
              <a:t>5) w stosunku do osoby prawnej, spółki jawnej, spółki partnerskiej oraz spółki komandytowej i komandytowo-akcyjnej, będących w stanie likwidacji – każdy z likwidatorów; </a:t>
            </a:r>
          </a:p>
          <a:p>
            <a:pPr>
              <a:buNone/>
            </a:pPr>
            <a:r>
              <a:rPr lang="pl-PL" sz="2000" dirty="0" smtClean="0"/>
              <a:t>6) w stosunku do osoby prawnej wpisanej do KRS – kurator ustanowiony na podstawie art. 42 § 1 KC; </a:t>
            </a:r>
          </a:p>
          <a:p>
            <a:pPr>
              <a:buNone/>
            </a:pPr>
            <a:r>
              <a:rPr lang="pl-PL" sz="2000" dirty="0" smtClean="0"/>
              <a:t>7) w stosunku do dłużnika, któremu została udzielona pomoc publiczna o wartości przekraczającej 100 000 euro – organ udzielający pomocy; </a:t>
            </a:r>
          </a:p>
          <a:p>
            <a:pPr>
              <a:buNone/>
            </a:pPr>
            <a:r>
              <a:rPr lang="pl-PL" sz="2000" dirty="0" smtClean="0"/>
              <a:t>8) w stosunku do dłużnika, wobec którego prowadzona jest egzekucja przez zarząd przymusowy albo przez sprzedaż przedsiębiorstwa, na podstawie KPC– zarządca ustanowiony w tym postępowaniu </a:t>
            </a:r>
            <a:endParaRPr lang="pl-PL" sz="2000" dirty="0"/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19944"/>
          </a:xfrm>
        </p:spPr>
        <p:txBody>
          <a:bodyPr/>
          <a:lstStyle/>
          <a:p>
            <a:r>
              <a:rPr lang="pl-PL" dirty="0" smtClean="0"/>
              <a:t>Sąd upadłościowy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sz="2800" dirty="0" smtClean="0"/>
              <a:t>Sądem upadłościowym jest sąd rejonowy – sąd gospodarczy. właściwy dla głównego ośrodka podstawowej działalności dłużnika.</a:t>
            </a:r>
          </a:p>
          <a:p>
            <a:pPr algn="just">
              <a:buNone/>
            </a:pPr>
            <a:endParaRPr lang="pl-PL" sz="2400" dirty="0" smtClean="0"/>
          </a:p>
          <a:p>
            <a:pPr algn="just">
              <a:buNone/>
            </a:pPr>
            <a:r>
              <a:rPr lang="pl-PL" sz="2400" dirty="0" smtClean="0"/>
              <a:t> Głównym ośrodkiem podstawowej działalności jest miejsce, w którym dłużnik regularnie zarządza swoją działalnością o charakterze ekonomicznym i które jako takie jest rozpoznawalne dla osób trzecich </a:t>
            </a:r>
            <a:endParaRPr lang="pl-PL" sz="2400" dirty="0"/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19944"/>
          </a:xfrm>
        </p:spPr>
        <p:txBody>
          <a:bodyPr/>
          <a:lstStyle/>
          <a:p>
            <a:r>
              <a:rPr lang="pl-PL" sz="2800" dirty="0" smtClean="0"/>
              <a:t>Oddalenie wniosku o ogłoszenie upadłości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6738" y="1268760"/>
            <a:ext cx="8001000" cy="4751040"/>
          </a:xfrm>
        </p:spPr>
        <p:txBody>
          <a:bodyPr/>
          <a:lstStyle/>
          <a:p>
            <a:pPr algn="just">
              <a:buNone/>
            </a:pPr>
            <a:r>
              <a:rPr lang="pl-PL" sz="2400" b="1" dirty="0" smtClean="0"/>
              <a:t>Fakultatywnie</a:t>
            </a:r>
            <a:r>
              <a:rPr lang="pl-PL" sz="24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dirty="0" smtClean="0"/>
              <a:t>sąd może oddalić wniosek o ogłoszenie upadłości, jeżeli nie ma zagrożenia utraty przez dłużnika zdolności do wykonywania jego wymagalnych zobowiązań pieniężnych w niedługim czasie (art. 11 ust. 6).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dirty="0" smtClean="0"/>
              <a:t>Sąd może oddalić wniosek o ogłoszenie upadłości w razie stwierdzenia, że majątek dłużnika jest obciążony hipoteką, zastawem, </a:t>
            </a:r>
            <a:r>
              <a:rPr lang="pl-PL" sz="2400" dirty="0" err="1" smtClean="0"/>
              <a:t>zastawem</a:t>
            </a:r>
            <a:r>
              <a:rPr lang="pl-PL" sz="2400" dirty="0" smtClean="0"/>
              <a:t> rejestrowym, zastawem skarbowym lub hipoteką morską w takim stopniu, że pozostały jego majątek nie wystarcza na zaspokojenie kosztów postępowania (art. 13 ust. 2)</a:t>
            </a:r>
          </a:p>
        </p:txBody>
      </p:sp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03920"/>
          </a:xfrm>
        </p:spPr>
        <p:txBody>
          <a:bodyPr/>
          <a:lstStyle/>
          <a:p>
            <a:r>
              <a:rPr lang="pl-PL" dirty="0" smtClean="0"/>
              <a:t>Oddalenie wniosku –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6738" y="1052736"/>
            <a:ext cx="8001000" cy="4967064"/>
          </a:xfrm>
        </p:spPr>
        <p:txBody>
          <a:bodyPr/>
          <a:lstStyle/>
          <a:p>
            <a:pPr algn="just">
              <a:buNone/>
            </a:pPr>
            <a:r>
              <a:rPr lang="pl-PL" sz="2800" b="1" dirty="0" smtClean="0"/>
              <a:t>Obligatoryjnie: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dirty="0" smtClean="0"/>
              <a:t>Sąd oddali wniosek o ogłoszenie upadłości złożony przez wierzyciela, jeżeli dłużnik wykaże, że wierzytelność ma w całości charakter sporny, a spór zaistniał między stronami przed złożeniem wniosku o ogłoszenie upadłości (art. 12a)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dirty="0" smtClean="0"/>
              <a:t>Sąd oddali wniosek o ogłoszenie upadłości, jeżeli majątek niewypłacalnego dłużnika nie wystarcza na zaspokojenie kosztów postępowania lub wystarcza jedynie na zaspokojenie tych kosztów (art. 13 ust. 1)</a:t>
            </a:r>
            <a:endParaRPr lang="pl-PL" sz="2400" dirty="0"/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pl-PL" sz="24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pl-PL" sz="2800" dirty="0" smtClean="0"/>
              <a:t>Ustawa </a:t>
            </a:r>
            <a:r>
              <a:rPr lang="pl-PL" sz="2800" dirty="0" smtClean="0"/>
              <a:t>z dnia 28 lutego 2003 r. Prawo upadłościowe (do 1 stycznia 2016 r. „Prawo upadłościowe i naprawcze) – </a:t>
            </a:r>
            <a:r>
              <a:rPr lang="pl-PL" sz="2800" dirty="0" smtClean="0"/>
              <a:t>tekst jednolity </a:t>
            </a:r>
            <a:r>
              <a:rPr lang="pl-PL" sz="2800" dirty="0" smtClean="0"/>
              <a:t>Dz. U. Z 2019, poz. </a:t>
            </a:r>
            <a:r>
              <a:rPr lang="pl-PL" sz="2800" dirty="0" smtClean="0"/>
              <a:t>498 z </a:t>
            </a:r>
            <a:r>
              <a:rPr lang="pl-PL" sz="2800" dirty="0" err="1" smtClean="0"/>
              <a:t>późń</a:t>
            </a:r>
            <a:r>
              <a:rPr lang="pl-PL" sz="2800" dirty="0" smtClean="0"/>
              <a:t>. zm.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pl-PL" sz="2800" dirty="0" smtClean="0"/>
              <a:t>Dalej jako PU</a:t>
            </a:r>
            <a:endParaRPr lang="pl-PL" sz="2800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>
          <a:xfrm>
            <a:off x="1143000" y="260350"/>
            <a:ext cx="8001000" cy="1216025"/>
          </a:xfrm>
          <a:noFill/>
        </p:spPr>
        <p:txBody>
          <a:bodyPr/>
          <a:lstStyle/>
          <a:p>
            <a:pPr eaLnBrk="1" hangingPunct="1"/>
            <a:r>
              <a:rPr lang="pl-PL" dirty="0" smtClean="0"/>
              <a:t>Prawo </a:t>
            </a:r>
            <a:r>
              <a:rPr lang="pl-PL" dirty="0" smtClean="0"/>
              <a:t>upadłościowe - źródła</a:t>
            </a:r>
            <a:endParaRPr lang="pl-PL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747936"/>
          </a:xfrm>
        </p:spPr>
        <p:txBody>
          <a:bodyPr/>
          <a:lstStyle/>
          <a:p>
            <a:r>
              <a:rPr lang="pl-PL" dirty="0" smtClean="0"/>
              <a:t>Ogłoszenie upadłości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6738" y="1196752"/>
            <a:ext cx="8001000" cy="4823048"/>
          </a:xfrm>
        </p:spPr>
        <p:txBody>
          <a:bodyPr/>
          <a:lstStyle/>
          <a:p>
            <a:pPr algn="just">
              <a:buNone/>
            </a:pPr>
            <a:r>
              <a:rPr lang="pl-PL" sz="2800" dirty="0" smtClean="0"/>
              <a:t>Uwzględniając wniosek o ogłoszenie upadłości, sąd wydaje postanowienie o ogłoszeniu upadłości</a:t>
            </a:r>
          </a:p>
          <a:p>
            <a:pPr>
              <a:buNone/>
            </a:pPr>
            <a:endParaRPr lang="pl-PL" sz="2400" dirty="0" smtClean="0"/>
          </a:p>
          <a:p>
            <a:pPr algn="just">
              <a:buNone/>
            </a:pPr>
            <a:r>
              <a:rPr lang="pl-PL" sz="2400" dirty="0" smtClean="0"/>
              <a:t>Data wydania postanowienia o ogłoszeniu upadłości jest datą upadłości. W przypadku wydania postanowienia o ogłoszeniu upadłości po ponownym rozpoznaniu sprawy w następstwie uchylenia postanowienia przez sąd drugiej instancji za datę upadłości uważa się datę wydania pierwszego postanowienia o ogłoszeniu upadłości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endParaRPr lang="pl-PL" sz="2800" dirty="0"/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03920"/>
          </a:xfrm>
        </p:spPr>
        <p:txBody>
          <a:bodyPr/>
          <a:lstStyle/>
          <a:p>
            <a:pPr algn="ctr"/>
            <a:r>
              <a:rPr lang="pl-PL" sz="3200" dirty="0" smtClean="0"/>
              <a:t>Masa upadłości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6738" y="1052736"/>
            <a:ext cx="8001000" cy="4967064"/>
          </a:xfrm>
        </p:spPr>
        <p:txBody>
          <a:bodyPr/>
          <a:lstStyle/>
          <a:p>
            <a:pPr algn="just">
              <a:buNone/>
            </a:pPr>
            <a:r>
              <a:rPr lang="pl-PL" sz="2800" dirty="0" smtClean="0"/>
              <a:t>Z dniem ogłoszenia upadłości majątek upadłego staje się masą upadłości, która służy zaspokojeniu wierzycieli upadłego</a:t>
            </a:r>
          </a:p>
          <a:p>
            <a:pPr algn="just">
              <a:buNone/>
            </a:pPr>
            <a:endParaRPr lang="pl-PL" sz="2800" dirty="0" smtClean="0"/>
          </a:p>
          <a:p>
            <a:pPr algn="just">
              <a:buNone/>
            </a:pPr>
            <a:r>
              <a:rPr lang="pl-PL" sz="2800" dirty="0" smtClean="0"/>
              <a:t>W skład masy upadłości wchodzi majątek należący do upadłego w dniu ogłoszenia upadłości oraz nabyty przez upadłego w toku postępowania upadłościowego, z wyjątkami określonymi w ustawie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endParaRPr lang="pl-PL" sz="2800" dirty="0"/>
          </a:p>
        </p:txBody>
      </p:sp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747935"/>
          </a:xfrm>
        </p:spPr>
        <p:txBody>
          <a:bodyPr/>
          <a:lstStyle/>
          <a:p>
            <a:r>
              <a:rPr lang="pl-PL" sz="2800" dirty="0" smtClean="0"/>
              <a:t>Przebieg postępowania upadłościowego</a:t>
            </a: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Sporządzenie przez syndyka  spisu inwentarza.</a:t>
            </a:r>
          </a:p>
          <a:p>
            <a:r>
              <a:rPr lang="pl-PL" sz="2400" dirty="0" smtClean="0"/>
              <a:t>Oszacowanie  masy upadłości.</a:t>
            </a:r>
          </a:p>
          <a:p>
            <a:r>
              <a:rPr lang="pl-PL" sz="2400" dirty="0" smtClean="0"/>
              <a:t>Sporządzenie przez syndyka planu likwidacyjnego.</a:t>
            </a:r>
          </a:p>
          <a:p>
            <a:r>
              <a:rPr lang="pl-PL" sz="2400" dirty="0" smtClean="0"/>
              <a:t>Złożenie spisu inwentarza i planu</a:t>
            </a:r>
          </a:p>
          <a:p>
            <a:r>
              <a:rPr lang="pl-PL" sz="2400" dirty="0" smtClean="0"/>
              <a:t>Zgłaszanie i ustalanie wierzytelności wierzycieli upadłego  </a:t>
            </a:r>
          </a:p>
          <a:p>
            <a:r>
              <a:rPr lang="pl-PL" sz="2400" dirty="0" smtClean="0"/>
              <a:t>Sporządzenie przez syndyka listy wierzytelności  i jej zatwierdzenie przez sędziego komisarza. </a:t>
            </a:r>
          </a:p>
          <a:p>
            <a:pPr>
              <a:buFont typeface="Wingdings" pitchFamily="2" charset="2"/>
              <a:buNone/>
            </a:pPr>
            <a:endParaRPr lang="pl-PL" dirty="0" smtClean="0"/>
          </a:p>
        </p:txBody>
      </p:sp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Zaspokojenie </a:t>
            </a:r>
            <a:r>
              <a:rPr lang="pl-PL" dirty="0" smtClean="0"/>
              <a:t>wierzycieli</a:t>
            </a:r>
            <a:endParaRPr lang="pl-PL" dirty="0" smtClean="0"/>
          </a:p>
        </p:txBody>
      </p:sp>
      <p:sp>
        <p:nvSpPr>
          <p:cNvPr id="1229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200" dirty="0" smtClean="0"/>
              <a:t>Likwidacja masy upadłości.</a:t>
            </a:r>
          </a:p>
          <a:p>
            <a:pPr algn="just"/>
            <a:r>
              <a:rPr lang="pl-PL" sz="2200" dirty="0" smtClean="0"/>
              <a:t>Sporządzenie przez syndyka planu podziału funduszów masy upadłości i złożenie go sędziemu komisarzowi – 4 kategorie wierzycieli</a:t>
            </a:r>
          </a:p>
          <a:p>
            <a:pPr algn="just"/>
            <a:r>
              <a:rPr lang="pl-PL" sz="2200" dirty="0" smtClean="0"/>
              <a:t>Rozpatrzenie ewentualnych zarzutów przeciwko planowi podziału i jego zatwierdzenie przez sędziego komisarza.</a:t>
            </a:r>
          </a:p>
          <a:p>
            <a:pPr algn="just"/>
            <a:r>
              <a:rPr lang="pl-PL" sz="2200" dirty="0" smtClean="0"/>
              <a:t>Wykonanie planu podziału - podział sum uzyskanych w toku likwidacji masy upadłości.</a:t>
            </a:r>
          </a:p>
          <a:p>
            <a:pPr algn="just"/>
            <a:r>
              <a:rPr lang="pl-PL" sz="2200" dirty="0" smtClean="0"/>
              <a:t>Zakończenie postępowania upadłościowego – po wykonaniu ostatecznego planu podziału – postanowieniem sądu.</a:t>
            </a:r>
          </a:p>
          <a:p>
            <a:pPr algn="just"/>
            <a:endParaRPr lang="pl-PL" sz="2200" dirty="0" smtClean="0"/>
          </a:p>
          <a:p>
            <a:pPr algn="just"/>
            <a:endParaRPr lang="pl-PL" sz="2200" dirty="0" smtClean="0"/>
          </a:p>
          <a:p>
            <a:endParaRPr lang="pl-PL" dirty="0" smtClean="0"/>
          </a:p>
        </p:txBody>
      </p:sp>
    </p:spTree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mtClean="0"/>
              <a:t>Dziękuję za uwagę</a:t>
            </a:r>
          </a:p>
          <a:p>
            <a:pPr algn="ctr">
              <a:buNone/>
            </a:pPr>
            <a:endParaRPr lang="pl-PL"/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Prawo upadłościowe – zakres ustawy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None/>
            </a:pPr>
            <a:r>
              <a:rPr lang="pl-PL" sz="2400" dirty="0" smtClean="0"/>
              <a:t>Ustawa </a:t>
            </a:r>
            <a:r>
              <a:rPr lang="pl-PL" sz="2400" dirty="0" smtClean="0"/>
              <a:t>Prawo upadłościowe reguluje</a:t>
            </a:r>
            <a:r>
              <a:rPr lang="pl-PL" sz="2400" dirty="0" smtClean="0"/>
              <a:t>:</a:t>
            </a:r>
          </a:p>
          <a:p>
            <a:pPr algn="just" eaLnBrk="1" hangingPunct="1">
              <a:buFont typeface="Wingdings" pitchFamily="2" charset="2"/>
              <a:buAutoNum type="arabicParenR"/>
            </a:pPr>
            <a:r>
              <a:rPr lang="pl-PL" sz="2400" dirty="0" smtClean="0"/>
              <a:t>zasady wspólnego dochodzenia roszczeń wierzycieli od niewypłacalnych dłużników będących przedsiębiorcami,</a:t>
            </a:r>
          </a:p>
          <a:p>
            <a:pPr algn="just" eaLnBrk="1" hangingPunct="1">
              <a:buFont typeface="Wingdings" pitchFamily="2" charset="2"/>
              <a:buAutoNum type="arabicParenR"/>
            </a:pPr>
            <a:r>
              <a:rPr lang="pl-PL" sz="2400" dirty="0" smtClean="0"/>
              <a:t>zasady dochodzenia roszczeń od niewypłacalnych dłużników będących osobami fizycznymi nieprowadzącymi działalności gospodarczej</a:t>
            </a:r>
          </a:p>
          <a:p>
            <a:pPr algn="just" eaLnBrk="1" hangingPunct="1">
              <a:buFont typeface="Wingdings" pitchFamily="2" charset="2"/>
              <a:buAutoNum type="arabicParenR"/>
            </a:pPr>
            <a:r>
              <a:rPr lang="pl-PL" sz="2400" dirty="0" smtClean="0"/>
              <a:t> skutki ogłoszenia upadłości, </a:t>
            </a:r>
          </a:p>
          <a:p>
            <a:pPr algn="just" eaLnBrk="1" hangingPunct="1">
              <a:buFont typeface="Wingdings" pitchFamily="2" charset="2"/>
              <a:buAutoNum type="arabicParenR"/>
            </a:pPr>
            <a:r>
              <a:rPr lang="pl-PL" sz="2400" dirty="0" smtClean="0"/>
              <a:t>zasady umarzania zobowiązań upadłego będącego osobą fizyczną.   </a:t>
            </a:r>
          </a:p>
          <a:p>
            <a:pPr>
              <a:buNone/>
            </a:pPr>
            <a:endParaRPr lang="pl-PL" sz="1800" dirty="0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/>
              <a:t>Zasada maksymalnego zaspokojenia (optymalizacji</a:t>
            </a:r>
            <a:r>
              <a:rPr lang="pl-PL" sz="2800" dirty="0" smtClean="0"/>
              <a:t>) – art. 2 ust. 1 PU</a:t>
            </a:r>
            <a:endParaRPr lang="pl-PL" sz="2800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pl-PL" sz="2800" dirty="0" smtClean="0"/>
              <a:t>Postępowanie upadłościowe należy prowadzić tak, aby</a:t>
            </a:r>
            <a:r>
              <a:rPr lang="pl-PL" sz="2800" dirty="0" smtClean="0"/>
              <a:t>:</a:t>
            </a:r>
          </a:p>
          <a:p>
            <a:pPr>
              <a:buFont typeface="Wingdings" pitchFamily="2" charset="2"/>
              <a:buNone/>
              <a:defRPr/>
            </a:pPr>
            <a:endParaRPr lang="pl-PL" sz="2800" dirty="0" smtClean="0"/>
          </a:p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pl-PL" sz="2800" dirty="0" smtClean="0"/>
              <a:t>roszczenia wierzycieli mogły zostać zaspokojone w jak najwyższym stopniu, 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pl-PL" sz="2800" dirty="0" smtClean="0"/>
              <a:t> jeśli racjonalne względy na to pozwolą – dotychczasowe przedsiębiorstwo dłużnika zostało zachowane </a:t>
            </a:r>
            <a:endParaRPr lang="pl-PL" sz="2800" dirty="0"/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531912"/>
          </a:xfrm>
        </p:spPr>
        <p:txBody>
          <a:bodyPr/>
          <a:lstStyle/>
          <a:p>
            <a:r>
              <a:rPr lang="pl-PL" sz="2800" dirty="0" smtClean="0"/>
              <a:t>Modyfikacja zasady optymalizacji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6738" y="1124744"/>
            <a:ext cx="8001000" cy="4895056"/>
          </a:xfrm>
        </p:spPr>
        <p:txBody>
          <a:bodyPr/>
          <a:lstStyle/>
          <a:p>
            <a:pPr algn="just">
              <a:buNone/>
            </a:pPr>
            <a:endParaRPr lang="pl-PL" sz="2400" dirty="0" smtClean="0"/>
          </a:p>
          <a:p>
            <a:pPr algn="just">
              <a:buNone/>
            </a:pPr>
            <a:r>
              <a:rPr lang="pl-PL" sz="2400" dirty="0" smtClean="0"/>
              <a:t>Postępowanie </a:t>
            </a:r>
            <a:r>
              <a:rPr lang="pl-PL" sz="2400" dirty="0" smtClean="0"/>
              <a:t>uregulowane ustawą wobec osób fizycznych </a:t>
            </a:r>
            <a:r>
              <a:rPr lang="pl-PL" sz="2400" dirty="0" smtClean="0"/>
              <a:t>należy </a:t>
            </a:r>
            <a:r>
              <a:rPr lang="pl-PL" sz="2400" dirty="0" smtClean="0"/>
              <a:t>prowadzić </a:t>
            </a:r>
            <a:r>
              <a:rPr lang="pl-PL" sz="2400" dirty="0" smtClean="0"/>
              <a:t>również tak</a:t>
            </a:r>
            <a:r>
              <a:rPr lang="pl-PL" sz="2400" dirty="0" smtClean="0"/>
              <a:t>, aby umożliwić umorzenie zobowiązań upadłego niewykonanych w postępowaniu </a:t>
            </a:r>
            <a:r>
              <a:rPr lang="pl-PL" sz="2400" dirty="0" smtClean="0"/>
              <a:t>upadłościowym.</a:t>
            </a:r>
            <a:endParaRPr lang="pl-PL" sz="2400" dirty="0" smtClean="0"/>
          </a:p>
          <a:p>
            <a:pPr algn="just"/>
            <a:endParaRPr lang="pl-PL" sz="2400" dirty="0"/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postępowania upadłościowego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pl-PL" sz="2800" cap="all" dirty="0" smtClean="0"/>
              <a:t>1) Ogólne</a:t>
            </a:r>
          </a:p>
          <a:p>
            <a:pPr>
              <a:buNone/>
              <a:defRPr/>
            </a:pPr>
            <a:r>
              <a:rPr lang="pl-PL" sz="2800" cap="all" dirty="0" smtClean="0"/>
              <a:t>2</a:t>
            </a:r>
            <a:r>
              <a:rPr lang="pl-PL" sz="2800" cap="all" dirty="0" smtClean="0"/>
              <a:t>) Odrębne</a:t>
            </a:r>
          </a:p>
          <a:p>
            <a:pPr>
              <a:buNone/>
              <a:defRPr/>
            </a:pPr>
            <a:r>
              <a:rPr lang="pl-PL" sz="2400" dirty="0" smtClean="0"/>
              <a:t>- </a:t>
            </a:r>
            <a:r>
              <a:rPr lang="pl-PL" sz="2200" dirty="0" smtClean="0"/>
              <a:t>wszczęte po śmierci niewypłacalnego dłużnika,</a:t>
            </a:r>
          </a:p>
          <a:p>
            <a:pPr>
              <a:buFontTx/>
              <a:buChar char="-"/>
              <a:defRPr/>
            </a:pPr>
            <a:r>
              <a:rPr lang="pl-PL" sz="2200" dirty="0" smtClean="0"/>
              <a:t>wobec deweloperów,</a:t>
            </a:r>
          </a:p>
          <a:p>
            <a:pPr>
              <a:buFontTx/>
              <a:buChar char="-"/>
              <a:defRPr/>
            </a:pPr>
            <a:r>
              <a:rPr lang="pl-PL" sz="2200" dirty="0" smtClean="0"/>
              <a:t>wobec banków i SKOK-ów,</a:t>
            </a:r>
          </a:p>
          <a:p>
            <a:pPr>
              <a:buFontTx/>
              <a:buChar char="-"/>
              <a:defRPr/>
            </a:pPr>
            <a:r>
              <a:rPr lang="pl-PL" sz="2200" dirty="0" smtClean="0"/>
              <a:t>wobec zakładów ubezpieczeń i reasekuracji,</a:t>
            </a:r>
          </a:p>
          <a:p>
            <a:pPr>
              <a:buFontTx/>
              <a:buChar char="-"/>
              <a:defRPr/>
            </a:pPr>
            <a:r>
              <a:rPr lang="pl-PL" sz="2200" dirty="0" smtClean="0"/>
              <a:t>wobec emitentów obligacji,</a:t>
            </a:r>
          </a:p>
          <a:p>
            <a:pPr>
              <a:buFontTx/>
              <a:buChar char="-"/>
              <a:defRPr/>
            </a:pPr>
            <a:r>
              <a:rPr lang="pl-PL" sz="2200" dirty="0" smtClean="0"/>
              <a:t>wobec osób fizycznych nieprowadzących działalności </a:t>
            </a:r>
            <a:r>
              <a:rPr lang="pl-PL" sz="2200" dirty="0" smtClean="0"/>
              <a:t>gospodarczej (tzw. upadłość konsumencka)</a:t>
            </a:r>
            <a:endParaRPr lang="pl-PL" sz="2200" dirty="0" smtClean="0"/>
          </a:p>
          <a:p>
            <a:pPr>
              <a:buFontTx/>
              <a:buChar char="-"/>
              <a:defRPr/>
            </a:pPr>
            <a:endParaRPr lang="pl-PL" sz="2400" dirty="0" smtClean="0"/>
          </a:p>
          <a:p>
            <a:pPr>
              <a:buFont typeface="Wingdings" pitchFamily="2" charset="2"/>
              <a:buNone/>
              <a:defRPr/>
            </a:pPr>
            <a:endParaRPr lang="pl-PL" sz="2400" dirty="0"/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963960"/>
          </a:xfrm>
        </p:spPr>
        <p:txBody>
          <a:bodyPr/>
          <a:lstStyle/>
          <a:p>
            <a:r>
              <a:rPr lang="pl-PL" sz="2800" dirty="0" smtClean="0"/>
              <a:t>Zdolność upadłościowa (podmiotowy zakres PU)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6738" y="1340768"/>
            <a:ext cx="8001000" cy="4679032"/>
          </a:xfrm>
        </p:spPr>
        <p:txBody>
          <a:bodyPr/>
          <a:lstStyle/>
          <a:p>
            <a:pPr algn="just">
              <a:buNone/>
            </a:pPr>
            <a:r>
              <a:rPr lang="pl-PL" sz="2400" dirty="0" smtClean="0"/>
              <a:t>Zdolność upadłościowa – przymiot umożliwiający wszczęcie i prowadzenie wobec danego podmiotu postępowania upadłościowego.</a:t>
            </a:r>
          </a:p>
          <a:p>
            <a:pPr algn="just">
              <a:buNone/>
            </a:pPr>
            <a:r>
              <a:rPr lang="pl-PL" sz="2400" b="1" u="sng" dirty="0" smtClean="0"/>
              <a:t>W postępowaniu </a:t>
            </a:r>
            <a:r>
              <a:rPr lang="pl-PL" sz="2400" b="1" u="sng" dirty="0" smtClean="0"/>
              <a:t>ogólnym - </a:t>
            </a:r>
            <a:r>
              <a:rPr lang="pl-PL" sz="2400" b="1" u="sng" dirty="0" smtClean="0"/>
              <a:t>c</a:t>
            </a:r>
            <a:r>
              <a:rPr lang="pl-PL" sz="2400" b="1" u="sng" dirty="0" smtClean="0"/>
              <a:t>o </a:t>
            </a:r>
            <a:r>
              <a:rPr lang="pl-PL" sz="2400" b="1" u="sng" dirty="0" smtClean="0"/>
              <a:t>do zasady – przedsiębiorcy </a:t>
            </a:r>
          </a:p>
          <a:p>
            <a:pPr algn="just">
              <a:buNone/>
            </a:pPr>
            <a:r>
              <a:rPr lang="pl-PL" sz="2400" dirty="0" smtClean="0"/>
              <a:t>Rozszerzenie </a:t>
            </a:r>
            <a:r>
              <a:rPr lang="pl-PL" sz="2400" dirty="0" smtClean="0"/>
              <a:t>zakresu podmiotowego:</a:t>
            </a:r>
          </a:p>
          <a:p>
            <a:pPr algn="just">
              <a:buAutoNum type="arabicParenR"/>
            </a:pPr>
            <a:r>
              <a:rPr lang="pl-PL" sz="2000" dirty="0" smtClean="0"/>
              <a:t>Sp. z o.o. i S.A. nieprowadzące działalności </a:t>
            </a:r>
            <a:r>
              <a:rPr lang="pl-PL" sz="2000" dirty="0" smtClean="0"/>
              <a:t>gospodarczej</a:t>
            </a:r>
            <a:r>
              <a:rPr lang="pl-PL" sz="2000" dirty="0" smtClean="0"/>
              <a:t> </a:t>
            </a:r>
            <a:r>
              <a:rPr lang="pl-PL" sz="2000" dirty="0" smtClean="0"/>
              <a:t>(od 1 marca 2021 r. także proste spółki akcyjne)</a:t>
            </a:r>
            <a:endParaRPr lang="pl-PL" sz="2000" dirty="0" smtClean="0"/>
          </a:p>
          <a:p>
            <a:pPr algn="just">
              <a:buAutoNum type="arabicParenR"/>
            </a:pPr>
            <a:r>
              <a:rPr lang="pl-PL" sz="2000" dirty="0" smtClean="0"/>
              <a:t>wspólnicy osobowych spółek handlowych, ponoszących odpowiedzialność za zobowiązania spółki bez ograniczenia całym swoim majątkiem; </a:t>
            </a:r>
          </a:p>
          <a:p>
            <a:pPr algn="just">
              <a:buAutoNum type="arabicParenR"/>
            </a:pPr>
            <a:r>
              <a:rPr lang="pl-PL" sz="2000" dirty="0" smtClean="0"/>
              <a:t>wspólnicy spółki partnerskiej. </a:t>
            </a:r>
            <a:endParaRPr lang="pl-PL" sz="2000" dirty="0"/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91952"/>
          </a:xfrm>
        </p:spPr>
        <p:txBody>
          <a:bodyPr/>
          <a:lstStyle/>
          <a:p>
            <a:r>
              <a:rPr lang="pl-PL" sz="2800" dirty="0" smtClean="0"/>
              <a:t>Zdolność upadłościowa – przypadki szczególne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6738" y="1268760"/>
            <a:ext cx="8001000" cy="4751040"/>
          </a:xfrm>
        </p:spPr>
        <p:txBody>
          <a:bodyPr/>
          <a:lstStyle/>
          <a:p>
            <a:r>
              <a:rPr lang="pl-PL" sz="1800" dirty="0" smtClean="0"/>
              <a:t>W razie śmierci przedsiębiorcy można ogłosić jego upadłość, jeżeli wniosek o ogłoszenie upadłości został złożony w terminie roku od dnia jego śmierci, a w przypadku ustanowienia zarządu sukcesyjnego, także po upływie roku od dnia śmierci przedsiębiorcy, a przed dniem wygaśnięcia zarządu sukcesyjnego.</a:t>
            </a:r>
          </a:p>
          <a:p>
            <a:r>
              <a:rPr lang="pl-PL" sz="1800" dirty="0" smtClean="0"/>
              <a:t>Wierzyciel może złożyć wniosek o ogłoszenie upadłości osoby fizycznej, która była przedsiębiorcą, także po zaprzestaniu prowadzenia przez nią działalności gospodarczej, jeżeli od dnia wykreślenia z właściwego rejestru nie upłynął rok. </a:t>
            </a:r>
            <a:endParaRPr lang="pl-PL" sz="1800" dirty="0" smtClean="0"/>
          </a:p>
          <a:p>
            <a:r>
              <a:rPr lang="pl-PL" sz="1800" dirty="0" smtClean="0"/>
              <a:t>Wierzyciel może złożyć wniosek o ogłoszenie upadłości osoby fizycznej, która faktycznie prowadziła działalność gospodarczą, nawet wówczas gdy nie dopełniła obowiązku jej zgłoszenia we właściwym rejestrze, jeżeli od dnia zaprzestania prowadzenia działalności nie upłynął rok. </a:t>
            </a:r>
            <a:endParaRPr lang="pl-PL" sz="1800" dirty="0"/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/>
              <a:t>Upadłość konsumencka – pojęcie i zakres podmiotowy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sz="2200" dirty="0" smtClean="0"/>
              <a:t>Postępowanie upadłościowe wobec osób fizycznych nieprowadzących działalności gospodarczej – tzw. „upadłość konsumencka” </a:t>
            </a:r>
            <a:r>
              <a:rPr lang="pl-PL" sz="2200" dirty="0" smtClean="0"/>
              <a:t>– odrębne </a:t>
            </a:r>
            <a:r>
              <a:rPr lang="pl-PL" sz="2200" dirty="0" smtClean="0"/>
              <a:t>postępowanie upadłościowe uregulowane w art. 491</a:t>
            </a:r>
            <a:r>
              <a:rPr lang="pl-PL" sz="2200" baseline="30000" dirty="0" smtClean="0"/>
              <a:t>1</a:t>
            </a:r>
            <a:r>
              <a:rPr lang="pl-PL" sz="2200" dirty="0" smtClean="0"/>
              <a:t> – </a:t>
            </a:r>
            <a:r>
              <a:rPr lang="pl-PL" sz="2200" dirty="0" smtClean="0"/>
              <a:t>491</a:t>
            </a:r>
            <a:r>
              <a:rPr lang="pl-PL" sz="2200" baseline="30000" dirty="0" smtClean="0"/>
              <a:t>24</a:t>
            </a:r>
            <a:r>
              <a:rPr lang="pl-PL" sz="2200" dirty="0" smtClean="0"/>
              <a:t>, </a:t>
            </a:r>
            <a:r>
              <a:rPr lang="pl-PL" sz="2200" dirty="0" smtClean="0"/>
              <a:t>które może być prowadzone w stosunku do osób fizycznych, których upadłości nie można ogłosić zgodnie z przepisami dot. ogólnego post. upadłościowego, a zatem nie będącymi: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200" dirty="0" smtClean="0"/>
              <a:t>  przedsiębiorcami,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200" dirty="0" smtClean="0"/>
              <a:t>wspólnikami osobowych spółek handlowych ponoszących odpowiedzialność bez ograniczenia wysokości całym swoim majątkiem,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200" dirty="0" smtClean="0"/>
              <a:t>wspólników spółek partnerskich. </a:t>
            </a:r>
          </a:p>
          <a:p>
            <a:pPr algn="just">
              <a:buNone/>
            </a:pPr>
            <a:endParaRPr lang="pl-PL" sz="2400" dirty="0" smtClean="0"/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6919" tIns="41029" rIns="96919" bIns="41029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6919" tIns="41029" rIns="96919" bIns="41029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4332</TotalTime>
  <Words>1499</Words>
  <Application>Microsoft Office PowerPoint</Application>
  <PresentationFormat>Pokaz na ekranie (4:3)</PresentationFormat>
  <Paragraphs>125</Paragraphs>
  <Slides>24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Profil</vt:lpstr>
      <vt:lpstr>Slajd 1</vt:lpstr>
      <vt:lpstr>Prawo upadłościowe - źródła</vt:lpstr>
      <vt:lpstr>Prawo upadłościowe – zakres ustawy</vt:lpstr>
      <vt:lpstr>Zasada maksymalnego zaspokojenia (optymalizacji) – art. 2 ust. 1 PU</vt:lpstr>
      <vt:lpstr>Modyfikacja zasady optymalizacji</vt:lpstr>
      <vt:lpstr>Rodzaje postępowania upadłościowego</vt:lpstr>
      <vt:lpstr>Zdolność upadłościowa (podmiotowy zakres PU)</vt:lpstr>
      <vt:lpstr>Zdolność upadłościowa – przypadki szczególne</vt:lpstr>
      <vt:lpstr>Upadłość konsumencka – pojęcie i zakres podmiotowy</vt:lpstr>
      <vt:lpstr>Brak zdolności upadłościowej</vt:lpstr>
      <vt:lpstr>Podstawy ogłoszenia upadłości – pojęcie niewypłacalności w rozumieniu PU</vt:lpstr>
      <vt:lpstr>Domniemania z art. 11 ust. 1a i 5 PU</vt:lpstr>
      <vt:lpstr>Wszczęcie postępowania upadłościowego</vt:lpstr>
      <vt:lpstr>Wniosek o ogłoszenie upadłości - uprawnieni</vt:lpstr>
      <vt:lpstr>Wniosek o ogłoszenie upadłości – c.d.</vt:lpstr>
      <vt:lpstr>Wniosek o ogłoszenie upadłości – c.d.</vt:lpstr>
      <vt:lpstr>Sąd upadłościowy</vt:lpstr>
      <vt:lpstr>Oddalenie wniosku o ogłoszenie upadłości</vt:lpstr>
      <vt:lpstr>Oddalenie wniosku – c.d.</vt:lpstr>
      <vt:lpstr>Ogłoszenie upadłości</vt:lpstr>
      <vt:lpstr>Masa upadłości</vt:lpstr>
      <vt:lpstr>Przebieg postępowania upadłościowego</vt:lpstr>
      <vt:lpstr>Zaspokojenie wierzycieli</vt:lpstr>
      <vt:lpstr>Slajd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user</dc:creator>
  <cp:lastModifiedBy>PiotrH</cp:lastModifiedBy>
  <cp:revision>357</cp:revision>
  <dcterms:created xsi:type="dcterms:W3CDTF">2004-09-26T16:14:31Z</dcterms:created>
  <dcterms:modified xsi:type="dcterms:W3CDTF">2020-03-16T21:51:15Z</dcterms:modified>
</cp:coreProperties>
</file>