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1" r:id="rId3"/>
    <p:sldId id="296" r:id="rId4"/>
    <p:sldId id="282" r:id="rId5"/>
    <p:sldId id="283" r:id="rId6"/>
    <p:sldId id="271" r:id="rId7"/>
    <p:sldId id="273" r:id="rId8"/>
    <p:sldId id="274" r:id="rId9"/>
    <p:sldId id="275" r:id="rId10"/>
    <p:sldId id="272" r:id="rId11"/>
    <p:sldId id="276" r:id="rId12"/>
    <p:sldId id="277" r:id="rId13"/>
    <p:sldId id="313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4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3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7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0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3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4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6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99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4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7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1 </a:t>
            </a:r>
            <a:r>
              <a:rPr lang="pl-PL"/>
              <a:t>- EFFRS1-1233, 1234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FA5BCC-73D7-408A-954D-BA85997CF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ustrojowe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D7134D-1EC1-4083-958F-42599D380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sprawowania władzy przez suwerena: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demokracja bezpośrednia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demokracja przedstawicielska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Formy demokracji bezpośredniej: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ludowe</a:t>
            </a:r>
          </a:p>
          <a:p>
            <a:pPr marL="114300" indent="0">
              <a:buNone/>
            </a:pPr>
            <a:r>
              <a:rPr lang="pl-PL" sz="1600" dirty="0"/>
              <a:t>* dwa małe kantony szwajcarskie: Glarus i Appenzell </a:t>
            </a:r>
            <a:r>
              <a:rPr lang="pl-PL" sz="1600" dirty="0" err="1"/>
              <a:t>Innerrhode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referendum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inicjatywa ludowa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weto ludowe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plebiscyt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konsultacje społeczne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713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03E47A-C43D-4845-9AC0-EE857E99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Formy demokracji bezpośredniej w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B8731B-5FD2-4A67-9D02-B528B29BE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referendum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ogólnokrajowe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lokalne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Inne sposoby klasyfikacji referendum: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referendum rozstrzygające (stanowiące)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referendum konsultacyjne (opiniodawcze)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referendum </a:t>
            </a:r>
            <a:r>
              <a:rPr lang="pl-PL" sz="1600" dirty="0" err="1"/>
              <a:t>ante</a:t>
            </a:r>
            <a:r>
              <a:rPr lang="pl-PL" sz="1600" dirty="0"/>
              <a:t> legem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referendum post legem (ratyfikacyjne)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referendum-weto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inicjatywa obywatelska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obywatelska inicjatywa ustawodawcza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obywatelska inicjatywa w sprawie zarządzenia referendum przez Sejm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konsultacje społeczne</a:t>
            </a:r>
          </a:p>
        </p:txBody>
      </p:sp>
    </p:spTree>
    <p:extLst>
      <p:ext uri="{BB962C8B-B14F-4D97-AF65-F5344CB8AC3E}">
        <p14:creationId xmlns:p14="http://schemas.microsoft.com/office/powerpoint/2010/main" val="299085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3116D7-43B7-4C01-A7BF-98583A38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Referendum ogólnokrajowe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A90806-DFAC-4318-A7FC-A5B26A7B3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Zarządzenie referendum ogólnokrajowego: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Sejm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w drodze uchwały podejmowanej bezwzględną większością głosów w obecności co najmniej połowy ustawowej liczby posłów</a:t>
            </a:r>
          </a:p>
          <a:p>
            <a:pPr marL="114300" indent="0" algn="just">
              <a:buNone/>
            </a:pPr>
            <a:r>
              <a:rPr lang="pl-PL" sz="1600" b="1" dirty="0"/>
              <a:t>charakter wiążący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w referendum musi wziąć udział ponad połowa uprawnionych do głosowania</a:t>
            </a:r>
          </a:p>
          <a:p>
            <a:pPr marL="114300" indent="0" algn="just">
              <a:buNone/>
            </a:pPr>
            <a:r>
              <a:rPr lang="pl-PL" sz="1600" b="1" dirty="0"/>
              <a:t>ważność referendum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stwierdza Sąd Najwyższy (Izba Kontroli Nadzwyczajnej i Spraw Publicznych)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Prezydent RP za zgodą Senatu</a:t>
            </a:r>
          </a:p>
          <a:p>
            <a:pPr marL="114300" indent="0">
              <a:buNone/>
            </a:pPr>
            <a:r>
              <a:rPr lang="pl-PL" sz="1600" dirty="0"/>
              <a:t>Senat wyraża zgodę na zarządzenie referendum przez Prezydenta w drodze uchwały podejmowanej bezwzględną większością głosów w obecności co najmniej połowy ustawowej liczby senatorów</a:t>
            </a:r>
          </a:p>
          <a:p>
            <a:pPr marL="114300" indent="0">
              <a:buNone/>
            </a:pPr>
            <a:r>
              <a:rPr lang="pl-PL" sz="1600" b="1" dirty="0"/>
              <a:t>charakter wiążący </a:t>
            </a:r>
          </a:p>
          <a:p>
            <a:pPr marL="114300" indent="0">
              <a:buNone/>
            </a:pPr>
            <a:r>
              <a:rPr lang="pl-PL" sz="1600" dirty="0"/>
              <a:t>w referendum musi wziąć udział ponad połowa uprawnionych do głosowania</a:t>
            </a:r>
          </a:p>
          <a:p>
            <a:pPr marL="114300" indent="0">
              <a:buNone/>
            </a:pPr>
            <a:r>
              <a:rPr lang="pl-PL" sz="1600" b="1" dirty="0"/>
              <a:t>ważność referendum </a:t>
            </a:r>
          </a:p>
          <a:p>
            <a:pPr marL="114300" indent="0">
              <a:buNone/>
            </a:pPr>
            <a:r>
              <a:rPr lang="pl-PL" sz="1600" dirty="0"/>
              <a:t>stwierdza Sąd Najwyższy (Izba Kontroli Nadzwyczajnej i Spraw Publicznych)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51695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DC2F1A-0A1A-4CAC-A21C-7D4E2DEF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Referendum ogólnokrajowe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0B2E1B-B037-4792-B67A-9A856CE4E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Marszałek Sejmu </a:t>
            </a:r>
            <a:r>
              <a:rPr lang="pl-PL" sz="1600" dirty="0"/>
              <a:t>(referendum zatwierdzające zmianę Konstytucji)</a:t>
            </a:r>
          </a:p>
          <a:p>
            <a:pPr marL="114300" indent="0">
              <a:buNone/>
            </a:pPr>
            <a:r>
              <a:rPr lang="pl-PL" sz="1600" dirty="0"/>
              <a:t>jeżeli zmiana konstytucji dotyczyła rozdziału I, II lub XII i z wnioskiem do Marszałka Sejmu w ciągu 45 dni od uchwalenia zmiany Konstytucji przez Senat wystąpi Prezydent, Senat lub 1/5 ustawowej liczby posłów</a:t>
            </a:r>
          </a:p>
          <a:p>
            <a:pPr marL="114300" indent="0">
              <a:buNone/>
            </a:pPr>
            <a:r>
              <a:rPr lang="pl-PL" sz="1600" b="1" dirty="0"/>
              <a:t>charakter wiążący </a:t>
            </a:r>
          </a:p>
          <a:p>
            <a:pPr marL="114300" indent="0">
              <a:buNone/>
            </a:pPr>
            <a:r>
              <a:rPr lang="pl-PL" sz="1600" dirty="0"/>
              <a:t>niezależnie od frekwencji</a:t>
            </a:r>
          </a:p>
          <a:p>
            <a:pPr marL="114300" indent="0">
              <a:buNone/>
            </a:pPr>
            <a:r>
              <a:rPr lang="pl-PL" sz="1600" b="1" dirty="0"/>
              <a:t>ważność referendum </a:t>
            </a:r>
          </a:p>
          <a:p>
            <a:pPr marL="114300" indent="0">
              <a:buNone/>
            </a:pPr>
            <a:r>
              <a:rPr lang="pl-PL" sz="1600" dirty="0"/>
              <a:t>stwierdza Sąd Najwyższy (Izba Kontroli Nadzwyczajnej i Spraw Publicznych)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4602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35569-2AD6-457F-8D98-FBAB3A52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Wiadomości ogólne o prawie</a:t>
            </a:r>
            <a:br>
              <a:rPr lang="pl-PL" sz="2000" dirty="0"/>
            </a:br>
            <a:r>
              <a:rPr lang="pl-PL" sz="2000" dirty="0"/>
              <a:t>źródła prawa powszechnie obowiązującego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63E45F-178F-48BC-8F5F-5C9792D36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pl-PL" sz="3600" dirty="0"/>
              <a:t>Konstytucja</a:t>
            </a:r>
          </a:p>
          <a:p>
            <a:pPr marL="114300" indent="0" algn="ctr">
              <a:buNone/>
            </a:pPr>
            <a:endParaRPr lang="pl-PL" sz="3600" dirty="0"/>
          </a:p>
          <a:p>
            <a:pPr marL="114300" indent="0" algn="ctr">
              <a:buNone/>
            </a:pPr>
            <a:r>
              <a:rPr lang="pl-PL" sz="2400" dirty="0"/>
              <a:t>Umowy międzynarodowe ratyfikowane za zgodą ustawy, umowy o przekazaniu kompetencji, Prawo UE</a:t>
            </a:r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r>
              <a:rPr lang="pl-PL" sz="2800" dirty="0"/>
              <a:t>Ustawy, Rozporządzenia z mocą ustawy</a:t>
            </a:r>
          </a:p>
          <a:p>
            <a:pPr marL="114300" indent="0" algn="ctr">
              <a:buNone/>
            </a:pPr>
            <a:endParaRPr lang="pl-PL" sz="2800" dirty="0"/>
          </a:p>
          <a:p>
            <a:pPr marL="114300" indent="0" algn="ctr">
              <a:buNone/>
            </a:pPr>
            <a:r>
              <a:rPr lang="pl-PL" sz="28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2800" dirty="0"/>
          </a:p>
          <a:p>
            <a:pPr marL="114300" indent="0" algn="ctr">
              <a:buNone/>
            </a:pPr>
            <a:r>
              <a:rPr lang="pl-PL" sz="2800" dirty="0"/>
              <a:t>Rozporządzenia</a:t>
            </a:r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r>
              <a:rPr lang="pl-PL" sz="2400" dirty="0"/>
              <a:t>                                                                                              Akty prawa miejscowego</a:t>
            </a:r>
          </a:p>
          <a:p>
            <a:pPr marL="11430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610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FEA3A4-53CD-4F47-8CDE-A0745D2B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Umowy międzynarodowe w świetle Konstytucji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BF61F0-C83F-4C42-8BC0-77C2D3EE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102E703B-1E18-4E6F-95C4-110E19DA8324}"/>
              </a:ext>
            </a:extLst>
          </p:cNvPr>
          <p:cNvSpPr/>
          <p:nvPr/>
        </p:nvSpPr>
        <p:spPr>
          <a:xfrm>
            <a:off x="871267" y="2127849"/>
            <a:ext cx="10104407" cy="4106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9041A32-A5FF-4B85-BFA1-E2A647EADE6E}"/>
              </a:ext>
            </a:extLst>
          </p:cNvPr>
          <p:cNvSpPr txBox="1"/>
          <p:nvPr/>
        </p:nvSpPr>
        <p:spPr>
          <a:xfrm>
            <a:off x="4572000" y="2317630"/>
            <a:ext cx="2702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</a:t>
            </a: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86B15FD0-B371-486B-929D-EC69473AB8C0}"/>
              </a:ext>
            </a:extLst>
          </p:cNvPr>
          <p:cNvSpPr/>
          <p:nvPr/>
        </p:nvSpPr>
        <p:spPr>
          <a:xfrm>
            <a:off x="895712" y="2681428"/>
            <a:ext cx="6829242" cy="2999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A281900-A5D7-4A89-B32B-A5CE627E6EC8}"/>
              </a:ext>
            </a:extLst>
          </p:cNvPr>
          <p:cNvSpPr txBox="1"/>
          <p:nvPr/>
        </p:nvSpPr>
        <p:spPr>
          <a:xfrm>
            <a:off x="2820116" y="2766204"/>
            <a:ext cx="280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</a:t>
            </a: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06BFC9E7-667D-47D8-9928-99BC12196A53}"/>
              </a:ext>
            </a:extLst>
          </p:cNvPr>
          <p:cNvSpPr/>
          <p:nvPr/>
        </p:nvSpPr>
        <p:spPr>
          <a:xfrm>
            <a:off x="7729268" y="2766204"/>
            <a:ext cx="3246406" cy="2840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92A5EFE-56B4-404F-9C36-F677E3989A7F}"/>
              </a:ext>
            </a:extLst>
          </p:cNvPr>
          <p:cNvSpPr txBox="1"/>
          <p:nvPr/>
        </p:nvSpPr>
        <p:spPr>
          <a:xfrm>
            <a:off x="7555300" y="3784120"/>
            <a:ext cx="3416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nieratyfikowane</a:t>
            </a:r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C50E25B8-B966-467F-A288-C3F19FEFE711}"/>
              </a:ext>
            </a:extLst>
          </p:cNvPr>
          <p:cNvSpPr/>
          <p:nvPr/>
        </p:nvSpPr>
        <p:spPr>
          <a:xfrm>
            <a:off x="891398" y="3289424"/>
            <a:ext cx="2277372" cy="1828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6AC6FDE8-7F98-4638-91F6-6924AA7CED38}"/>
              </a:ext>
            </a:extLst>
          </p:cNvPr>
          <p:cNvSpPr/>
          <p:nvPr/>
        </p:nvSpPr>
        <p:spPr>
          <a:xfrm>
            <a:off x="3188901" y="3289424"/>
            <a:ext cx="2277372" cy="1968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F7166918-E4AA-480E-A178-45409567FBFD}"/>
              </a:ext>
            </a:extLst>
          </p:cNvPr>
          <p:cNvSpPr/>
          <p:nvPr/>
        </p:nvSpPr>
        <p:spPr>
          <a:xfrm>
            <a:off x="5486404" y="3289424"/>
            <a:ext cx="2238551" cy="177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8198A883-1F3B-4C28-8C96-67829CA44AF9}"/>
              </a:ext>
            </a:extLst>
          </p:cNvPr>
          <p:cNvSpPr txBox="1"/>
          <p:nvPr/>
        </p:nvSpPr>
        <p:spPr>
          <a:xfrm>
            <a:off x="1007856" y="3475217"/>
            <a:ext cx="20185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bez zgody ustawy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(mała ratyfikacja)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C79923DC-DA44-4F8A-80AC-49799FD4520F}"/>
              </a:ext>
            </a:extLst>
          </p:cNvPr>
          <p:cNvSpPr txBox="1"/>
          <p:nvPr/>
        </p:nvSpPr>
        <p:spPr>
          <a:xfrm>
            <a:off x="3410306" y="3542580"/>
            <a:ext cx="1866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za zgodą ustawy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(duża ratyfikacja)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353C315B-5199-4762-8077-8262FFF56C16}"/>
              </a:ext>
            </a:extLst>
          </p:cNvPr>
          <p:cNvSpPr txBox="1"/>
          <p:nvPr/>
        </p:nvSpPr>
        <p:spPr>
          <a:xfrm>
            <a:off x="5727940" y="3434857"/>
            <a:ext cx="1900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o przekazaniu niektórych kompetencji</a:t>
            </a:r>
          </a:p>
        </p:txBody>
      </p:sp>
    </p:spTree>
    <p:extLst>
      <p:ext uri="{BB962C8B-B14F-4D97-AF65-F5344CB8AC3E}">
        <p14:creationId xmlns:p14="http://schemas.microsoft.com/office/powerpoint/2010/main" val="234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9" grpId="0"/>
      <p:bldP spid="10" grpId="0" animBg="1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35569-2AD6-457F-8D98-FBAB3A52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Wiadomości ogólne o prawie</a:t>
            </a:r>
            <a:br>
              <a:rPr lang="pl-PL" sz="2000" dirty="0"/>
            </a:br>
            <a:r>
              <a:rPr lang="pl-PL" sz="2000" dirty="0"/>
              <a:t>Źródła prawa powszechnie obowiązującego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63E45F-178F-48BC-8F5F-5C9792D36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Warunki wydawania rozporządzeń z mocą ustawy: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 wojenny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Sejm i Senat nie mogą się zebrać na normalne posiedzenie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Rady Ministrów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zatwierdzenie na najbliższym posiedzeniu Sejmu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742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35569-2AD6-457F-8D98-FBAB3A52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Wiadomości ogólne o prawie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63E45F-178F-48BC-8F5F-5C9792D36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Rozporządzenia –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delegacja do wydawania rozporządzenia: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kto ma wydać rozporządzenie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Prezydent RP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 Ministrów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 Rady Ministrów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 resortowy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przewodniczący określonego w ustawie komitetu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Krajowa Rada Radiofonii i Telewizji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ma zostać uregulowane w rozporządzeniu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szczegółowe wytyczne dotyczące treści rozporządzenia</a:t>
            </a:r>
            <a:endParaRPr lang="pl-PL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zakaz subdelegacji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1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975A6C-DDBB-4A3A-883B-C1C2A77C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ustrojowe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40157E-43F8-40BB-BFB4-484D1F96F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4948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Zasada suwerenności Narodu – cechy władzy suwerennej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Demokratyczne sposoby podejmowania decyzji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jednomyślność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podejmowanie decyzji większością głosów</a:t>
            </a:r>
            <a:r>
              <a:rPr lang="pl-PL" sz="1600" dirty="0"/>
              <a:t>:</a:t>
            </a:r>
          </a:p>
          <a:p>
            <a:pPr lvl="0"/>
            <a:r>
              <a:rPr lang="pl-PL" sz="1600" dirty="0"/>
              <a:t>większość zwykła (względna)</a:t>
            </a:r>
          </a:p>
          <a:p>
            <a:pPr lvl="0"/>
            <a:r>
              <a:rPr lang="pl-PL" sz="1600" dirty="0"/>
              <a:t>większość bezwzględna (absolutna) </a:t>
            </a:r>
          </a:p>
          <a:p>
            <a:pPr lvl="0"/>
            <a:r>
              <a:rPr lang="pl-PL" sz="1600" dirty="0"/>
              <a:t>większość kwalifikowana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b="1" dirty="0"/>
              <a:t>losowanie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9275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15986-A443-45DE-AD15-29DCF2C0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Podejmowanie decyzji większością głosów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F99358-8B71-4714-AD33-65FB8016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Przykład:</a:t>
            </a:r>
          </a:p>
          <a:p>
            <a:pPr marL="114300" indent="0" algn="just">
              <a:buNone/>
            </a:pPr>
            <a:r>
              <a:rPr lang="pl-PL" sz="1600" dirty="0"/>
              <a:t>W głosowaniu uczestniczyło 350 posłów, przy czym 70 posłów wstrzymało się od głosów</a:t>
            </a:r>
          </a:p>
          <a:p>
            <a:pPr marL="114300" indent="0" algn="just">
              <a:buNone/>
            </a:pPr>
            <a:r>
              <a:rPr lang="pl-PL" sz="1600" dirty="0"/>
              <a:t>kworum: minimum 230 posłów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podejmowana jest zwykłą większością głosów w obecności co najmniej połowy ustawowej liczby posłów</a:t>
            </a:r>
          </a:p>
          <a:p>
            <a:pPr marL="114300" indent="0" algn="just">
              <a:buNone/>
            </a:pPr>
            <a:r>
              <a:rPr lang="pl-PL" sz="1600" dirty="0"/>
              <a:t>„za” – musi opowiedzieć się minimum 141 posłów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podejmowana jest bezwzględną większością głosów w obecności co najmniej połowy ustawowej liczby posłów</a:t>
            </a:r>
          </a:p>
          <a:p>
            <a:pPr marL="114300" indent="0" algn="just">
              <a:buNone/>
            </a:pPr>
            <a:r>
              <a:rPr lang="pl-PL" sz="1600" dirty="0"/>
              <a:t>„za” – musi opowiedzieć się minimum 176 posłów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podejmowana jest większością 3/5 głosów w obecności co najmniej połowy ustawowej liczby posłów</a:t>
            </a:r>
          </a:p>
          <a:p>
            <a:pPr marL="114300" indent="0" algn="just">
              <a:buNone/>
            </a:pPr>
            <a:r>
              <a:rPr lang="pl-PL" sz="1600" dirty="0"/>
              <a:t>„za” – musi opowiedzieć się minimum 210 posłów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745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ABDE5C-1AAF-42F4-A7F7-A5512EEE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Podejmowanie decyzji większością głosów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A49461-F60E-4623-9343-00ABB5B7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Przykład:</a:t>
            </a:r>
          </a:p>
          <a:p>
            <a:pPr marL="114300" indent="0" algn="just">
              <a:buNone/>
            </a:pPr>
            <a:r>
              <a:rPr lang="pl-PL" sz="1600" dirty="0"/>
              <a:t>W głosowaniu uczestniczyło 350 posłów, przy czym 70 posłów wstrzymało się od głosów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decyzja jest podejmowana bezwzględną większością głosów ustawowej liczby posłów</a:t>
            </a:r>
          </a:p>
          <a:p>
            <a:pPr marL="114300" indent="0">
              <a:buNone/>
            </a:pPr>
            <a:r>
              <a:rPr lang="pl-PL" sz="1600" dirty="0"/>
              <a:t>„za” – musi opowiedzieć się minimum 231 posłów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decyzja podejmowana jest większością 3/5 głosów ustawowej liczby posłów</a:t>
            </a:r>
          </a:p>
          <a:p>
            <a:pPr marL="114300" indent="0">
              <a:buNone/>
            </a:pPr>
            <a:r>
              <a:rPr lang="pl-PL" sz="1600" dirty="0"/>
              <a:t>„za” - musi opowiedzieć się minimum 276 posłów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decyzja podejmowana jest większością głosów ustawowej liczby posłów</a:t>
            </a:r>
          </a:p>
          <a:p>
            <a:pPr marL="114300" indent="0">
              <a:buNone/>
            </a:pPr>
            <a:r>
              <a:rPr lang="pl-PL" sz="1600" dirty="0"/>
              <a:t>„za” – musi opowiedzieć się minimum 231 posłów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0988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6134D3-CE7B-4DC1-8E75-1B98BA120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Podejmowanie decyzji większością głosów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1F93AF-6698-406D-9F77-007C8F74F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Przykład:</a:t>
            </a:r>
          </a:p>
          <a:p>
            <a:pPr marL="114300" indent="0" algn="just">
              <a:buNone/>
            </a:pPr>
            <a:r>
              <a:rPr lang="pl-PL" sz="1600" dirty="0"/>
              <a:t>decyzja podejmowana jest większością 2/3 głosów ustawowej liczby członków Zgromadzenia 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„za” – musi opowiedzieć się 374 członków Zgromadzenia 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2/3 z 560 (łączna liczba posłów i senatorów)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6719C3F0-926D-4E71-A8A2-E3CB39D11A03}"/>
              </a:ext>
            </a:extLst>
          </p:cNvPr>
          <p:cNvSpPr/>
          <p:nvPr/>
        </p:nvSpPr>
        <p:spPr>
          <a:xfrm>
            <a:off x="5998234" y="3784121"/>
            <a:ext cx="322053" cy="333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03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688</Words>
  <Application>Microsoft Office PowerPoint</Application>
  <PresentationFormat>Panoramiczny</PresentationFormat>
  <Paragraphs>155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Podstawy prawa</vt:lpstr>
      <vt:lpstr>Wiadomości ogólne o prawie źródła prawa powszechnie obowiązującego</vt:lpstr>
      <vt:lpstr>Umowy międzynarodowe w świetle Konstytucji RP</vt:lpstr>
      <vt:lpstr>Wiadomości ogólne o prawie Źródła prawa powszechnie obowiązującego</vt:lpstr>
      <vt:lpstr>Wiadomości ogólne o prawie</vt:lpstr>
      <vt:lpstr>Zasady ustrojowe</vt:lpstr>
      <vt:lpstr>Podejmowanie decyzji większością głosów</vt:lpstr>
      <vt:lpstr>Podejmowanie decyzji większością głosów</vt:lpstr>
      <vt:lpstr>Podejmowanie decyzji większością głosów</vt:lpstr>
      <vt:lpstr>Zasady ustrojowe</vt:lpstr>
      <vt:lpstr>Formy demokracji bezpośredniej w RP</vt:lpstr>
      <vt:lpstr>Referendum ogólnokrajowe</vt:lpstr>
      <vt:lpstr>Referendum ogólnokrajowe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2024-03-10T15:35:35Z</dcterms:created>
  <dcterms:modified xsi:type="dcterms:W3CDTF">2024-03-10T15:36:56Z</dcterms:modified>
</cp:coreProperties>
</file>