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37"/>
  </p:notesMasterIdLst>
  <p:sldIdLst>
    <p:sldId id="256" r:id="rId2"/>
    <p:sldId id="267" r:id="rId3"/>
    <p:sldId id="270" r:id="rId4"/>
    <p:sldId id="272" r:id="rId5"/>
    <p:sldId id="271" r:id="rId6"/>
    <p:sldId id="261" r:id="rId7"/>
    <p:sldId id="273" r:id="rId8"/>
    <p:sldId id="265" r:id="rId9"/>
    <p:sldId id="274" r:id="rId10"/>
    <p:sldId id="262" r:id="rId11"/>
    <p:sldId id="275" r:id="rId12"/>
    <p:sldId id="276" r:id="rId13"/>
    <p:sldId id="277" r:id="rId14"/>
    <p:sldId id="278" r:id="rId15"/>
    <p:sldId id="266" r:id="rId16"/>
    <p:sldId id="284" r:id="rId17"/>
    <p:sldId id="287" r:id="rId18"/>
    <p:sldId id="280" r:id="rId19"/>
    <p:sldId id="281" r:id="rId20"/>
    <p:sldId id="282" r:id="rId21"/>
    <p:sldId id="283" r:id="rId22"/>
    <p:sldId id="285" r:id="rId23"/>
    <p:sldId id="286" r:id="rId24"/>
    <p:sldId id="291" r:id="rId25"/>
    <p:sldId id="279" r:id="rId26"/>
    <p:sldId id="257" r:id="rId27"/>
    <p:sldId id="259" r:id="rId28"/>
    <p:sldId id="260" r:id="rId29"/>
    <p:sldId id="289" r:id="rId30"/>
    <p:sldId id="288" r:id="rId31"/>
    <p:sldId id="268" r:id="rId32"/>
    <p:sldId id="269" r:id="rId33"/>
    <p:sldId id="263" r:id="rId34"/>
    <p:sldId id="264" r:id="rId35"/>
    <p:sldId id="290" r:id="rId3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Zaj&#281;cia\Analiza%20finansowa\Prezentacje\wykres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Zaj&#281;cia\Analiza%20finansowa\Prezentacje\wykres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Wartość</a:t>
            </a:r>
            <a:r>
              <a:rPr lang="pl-PL" baseline="0"/>
              <a:t> firmy A</a:t>
            </a:r>
            <a:endParaRPr lang="pl-PL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0.30531780402449693"/>
          <c:y val="0.18962671332750072"/>
          <c:w val="0.40047572178477692"/>
          <c:h val="0.6674595363079615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D44-4C35-9D1F-1D38CB2A013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D44-4C35-9D1F-1D38CB2A0131}"/>
              </c:ext>
            </c:extLst>
          </c:dPt>
          <c:dLbls>
            <c:dLbl>
              <c:idx val="0"/>
              <c:layout>
                <c:manualLayout>
                  <c:x val="-0.17679899387576553"/>
                  <c:y val="0.2383216681248177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0BF62A9-0F31-4ABA-BE1F-E004561F73FB}" type="CATEGORYNAME">
                      <a:rPr lang="en-US" sz="1400"/>
                      <a:pPr>
                        <a:defRPr/>
                      </a:pPr>
                      <a:t>[NAZWA KATEGORII]</a:t>
                    </a:fld>
                    <a:r>
                      <a:rPr lang="en-US" baseline="0"/>
                      <a:t>
</a:t>
                    </a:r>
                    <a:fld id="{E938C129-05FB-406D-980F-6A6785732822}" type="PERCENTAGE">
                      <a:rPr lang="en-US" sz="1400" baseline="0"/>
                      <a:pPr>
                        <a:defRPr/>
                      </a:pPr>
                      <a:t>[PROCENTOWE]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83464566929134"/>
                      <c:h val="0.3674540682414698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D44-4C35-9D1F-1D38CB2A0131}"/>
                </c:ext>
              </c:extLst>
            </c:dLbl>
            <c:dLbl>
              <c:idx val="1"/>
              <c:layout>
                <c:manualLayout>
                  <c:x val="0.18390627734033246"/>
                  <c:y val="-0.1675756415864684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1B44369-8A47-49D4-99E3-34528E42D3ED}" type="CATEGORYNAME">
                      <a:rPr lang="en-US" sz="1400" baseline="0"/>
                      <a:pPr>
                        <a:defRPr/>
                      </a:pPr>
                      <a:t>[NAZWA KATEGORII]</a:t>
                    </a:fld>
                    <a:r>
                      <a:rPr lang="en-US" baseline="0"/>
                      <a:t>
</a:t>
                    </a:r>
                    <a:fld id="{671990F8-67DF-43FC-BFD4-25BFE9BDEBFF}" type="PERCENTAGE">
                      <a:rPr lang="en-US" sz="1400" baseline="0"/>
                      <a:pPr>
                        <a:defRPr/>
                      </a:pPr>
                      <a:t>[PROCENTOWE]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112489063867014"/>
                      <c:h val="0.1896759259259259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D44-4C35-9D1F-1D38CB2A01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Arkusz1!$G$2:$H$2</c:f>
              <c:strCache>
                <c:ptCount val="2"/>
                <c:pt idx="0">
                  <c:v>Akcje</c:v>
                </c:pt>
                <c:pt idx="1">
                  <c:v>Obligacje</c:v>
                </c:pt>
              </c:strCache>
            </c:strRef>
          </c:cat>
          <c:val>
            <c:numRef>
              <c:f>Arkusz1!$G$3:$H$3</c:f>
              <c:numCache>
                <c:formatCode>0%</c:formatCode>
                <c:ptCount val="2"/>
                <c:pt idx="0">
                  <c:v>0.3</c:v>
                </c:pt>
                <c:pt idx="1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44-4C35-9D1F-1D38CB2A013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Wartość</a:t>
            </a:r>
            <a:r>
              <a:rPr lang="pl-PL" baseline="0"/>
              <a:t> firmy B</a:t>
            </a:r>
            <a:endParaRPr lang="pl-PL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0.29976224846894139"/>
          <c:y val="0.16647856517935258"/>
          <c:w val="0.40047572178477692"/>
          <c:h val="0.6674595363079615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803-4A38-8BB3-0A38080C74C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803-4A38-8BB3-0A38080C74C5}"/>
              </c:ext>
            </c:extLst>
          </c:dPt>
          <c:dLbls>
            <c:dLbl>
              <c:idx val="0"/>
              <c:layout>
                <c:manualLayout>
                  <c:x val="-0.15150798337707785"/>
                  <c:y val="-0.10547790901137358"/>
                </c:manualLayout>
              </c:layout>
              <c:tx>
                <c:rich>
                  <a:bodyPr/>
                  <a:lstStyle/>
                  <a:p>
                    <a:fld id="{8BE795A3-E8AF-4B14-9261-3C11103987FC}" type="CATEGORYNAME">
                      <a:rPr lang="en-US" sz="1400"/>
                      <a:pPr/>
                      <a:t>[NAZWA KATEGORII]</a:t>
                    </a:fld>
                    <a:r>
                      <a:rPr lang="en-US" sz="1000" baseline="0"/>
                      <a:t>
</a:t>
                    </a:r>
                    <a:fld id="{E1A65850-2577-4953-B99A-9D434666B018}" type="PERCENTAGE">
                      <a:rPr lang="en-US" sz="1400" baseline="0"/>
                      <a:pPr/>
                      <a:t>[PROCENTOWE]</a:t>
                    </a:fld>
                    <a:endParaRPr lang="en-US" sz="1000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803-4A38-8BB3-0A38080C74C5}"/>
                </c:ext>
              </c:extLst>
            </c:dLbl>
            <c:dLbl>
              <c:idx val="1"/>
              <c:layout>
                <c:manualLayout>
                  <c:x val="0.18829319772528433"/>
                  <c:y val="8.2185403907844859E-2"/>
                </c:manualLayout>
              </c:layout>
              <c:tx>
                <c:rich>
                  <a:bodyPr/>
                  <a:lstStyle/>
                  <a:p>
                    <a:fld id="{7FE3C8BB-DBBD-4194-BB3F-E764F3B71843}" type="CATEGORYNAME">
                      <a:rPr lang="en-US" sz="1400"/>
                      <a:pPr/>
                      <a:t>[NAZWA KATEGORII]</a:t>
                    </a:fld>
                    <a:r>
                      <a:rPr lang="en-US" baseline="0"/>
                      <a:t>
</a:t>
                    </a:r>
                    <a:fld id="{AFEF39CB-96AF-43B1-AF47-D8628B3CBE43}" type="PERCENTAGE">
                      <a:rPr lang="en-US" sz="1400" baseline="0"/>
                      <a:pPr/>
                      <a:t>[PROCENTOWE]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803-4A38-8BB3-0A38080C74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Arkusz1!$G$2:$H$2</c:f>
              <c:strCache>
                <c:ptCount val="2"/>
                <c:pt idx="0">
                  <c:v>Akcje</c:v>
                </c:pt>
                <c:pt idx="1">
                  <c:v>Obligacje</c:v>
                </c:pt>
              </c:strCache>
            </c:strRef>
          </c:cat>
          <c:val>
            <c:numRef>
              <c:f>Arkusz1!$G$4:$H$4</c:f>
              <c:numCache>
                <c:formatCode>0%</c:formatCode>
                <c:ptCount val="2"/>
                <c:pt idx="0">
                  <c:v>0.6</c:v>
                </c:pt>
                <c:pt idx="1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03-4A38-8BB3-0A38080C74C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2BE8B-1F9A-4CDB-8B71-F7D700449B5F}" type="datetimeFigureOut">
              <a:rPr lang="pl-PL" smtClean="0"/>
              <a:t>26.04.2018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53DD1-927D-419B-8BA6-C6F9FC56AE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5821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53DD1-927D-419B-8BA6-C6F9FC56AEEE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5162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53DD1-927D-419B-8BA6-C6F9FC56AEEE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8243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6F29-0BD5-42C6-8719-1BCAFCC4321C}" type="datetimeFigureOut">
              <a:rPr lang="pl-PL" smtClean="0"/>
              <a:t>26.04.2018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302C-DD4E-495B-AC84-115770D00304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99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6F29-0BD5-42C6-8719-1BCAFCC4321C}" type="datetimeFigureOut">
              <a:rPr lang="pl-PL" smtClean="0"/>
              <a:t>26.04.2018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302C-DD4E-495B-AC84-115770D003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0400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6F29-0BD5-42C6-8719-1BCAFCC4321C}" type="datetimeFigureOut">
              <a:rPr lang="pl-PL" smtClean="0"/>
              <a:t>26.04.2018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302C-DD4E-495B-AC84-115770D003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5397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6F29-0BD5-42C6-8719-1BCAFCC4321C}" type="datetimeFigureOut">
              <a:rPr lang="pl-PL" smtClean="0"/>
              <a:t>26.04.2018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302C-DD4E-495B-AC84-115770D003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3989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6F29-0BD5-42C6-8719-1BCAFCC4321C}" type="datetimeFigureOut">
              <a:rPr lang="pl-PL" smtClean="0"/>
              <a:t>26.04.2018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302C-DD4E-495B-AC84-115770D00304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4708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6F29-0BD5-42C6-8719-1BCAFCC4321C}" type="datetimeFigureOut">
              <a:rPr lang="pl-PL" smtClean="0"/>
              <a:t>26.04.2018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302C-DD4E-495B-AC84-115770D003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8610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6F29-0BD5-42C6-8719-1BCAFCC4321C}" type="datetimeFigureOut">
              <a:rPr lang="pl-PL" smtClean="0"/>
              <a:t>26.04.2018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302C-DD4E-495B-AC84-115770D003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481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6F29-0BD5-42C6-8719-1BCAFCC4321C}" type="datetimeFigureOut">
              <a:rPr lang="pl-PL" smtClean="0"/>
              <a:t>26.04.2018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302C-DD4E-495B-AC84-115770D003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908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6F29-0BD5-42C6-8719-1BCAFCC4321C}" type="datetimeFigureOut">
              <a:rPr lang="pl-PL" smtClean="0"/>
              <a:t>26.04.2018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302C-DD4E-495B-AC84-115770D003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0002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3FD6F29-0BD5-42C6-8719-1BCAFCC4321C}" type="datetimeFigureOut">
              <a:rPr lang="pl-PL" smtClean="0"/>
              <a:t>26.04.2018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3E302C-DD4E-495B-AC84-115770D003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6503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6F29-0BD5-42C6-8719-1BCAFCC4321C}" type="datetimeFigureOut">
              <a:rPr lang="pl-PL" smtClean="0"/>
              <a:t>26.04.2018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302C-DD4E-495B-AC84-115770D003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7495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3FD6F29-0BD5-42C6-8719-1BCAFCC4321C}" type="datetimeFigureOut">
              <a:rPr lang="pl-PL" smtClean="0"/>
              <a:t>26.04.2018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33E302C-DD4E-495B-AC84-115770D00304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6229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Analiza Finansowa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Koszt Kapitału i Struktura Kapitału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8652388" y="5840360"/>
            <a:ext cx="306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Mateusz Mierzejewski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789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Metoda SML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1097280" y="2182761"/>
            <a:ext cx="832202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dirty="0" smtClean="0"/>
              <a:t>Wielkość dochodu z ryzykownej inwestycji zależy od:</a:t>
            </a:r>
          </a:p>
          <a:p>
            <a:pPr marL="514350" indent="-514350" algn="just">
              <a:buAutoNum type="arabicParenR"/>
            </a:pPr>
            <a:r>
              <a:rPr lang="pl-PL" sz="2800" dirty="0" smtClean="0"/>
              <a:t>Stopy wolnej od ryzyka</a:t>
            </a:r>
          </a:p>
          <a:p>
            <a:pPr marL="514350" indent="-514350" algn="just">
              <a:buAutoNum type="arabicParenR"/>
            </a:pPr>
            <a:r>
              <a:rPr lang="pl-PL" sz="2800" dirty="0" smtClean="0"/>
              <a:t>Rynkowej premii za ryzyko</a:t>
            </a:r>
          </a:p>
          <a:p>
            <a:pPr marL="514350" indent="-514350" algn="just">
              <a:buAutoNum type="arabicParenR"/>
            </a:pPr>
            <a:r>
              <a:rPr lang="pl-PL" sz="2800" dirty="0" smtClean="0"/>
              <a:t>Relacji systematycznego ryzyka danego papieru wartościowego do ryzyka przeciętnego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78738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Metoda SML</a:t>
            </a:r>
            <a:endParaRPr lang="pl-P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4100051"/>
                <a:ext cx="10515600" cy="207691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pl-PL" dirty="0" smtClean="0"/>
                  <a:t> - koszt kapitału własnego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pl-PL" dirty="0" smtClean="0"/>
                  <a:t> - stopa wolna od ryzyka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pl-PL" dirty="0" smtClean="0"/>
                  <a:t> - </a:t>
                </a:r>
                <a:r>
                  <a:rPr lang="pl-PL" dirty="0" smtClean="0"/>
                  <a:t>stopa oczekiwanego </a:t>
                </a:r>
                <a:r>
                  <a:rPr lang="pl-PL" dirty="0" smtClean="0"/>
                  <a:t>dochód z rynku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pl-PL" dirty="0" smtClean="0"/>
                  <a:t> - współczynnik systematycznego ryzyka związanego z kapitałem własnym</a:t>
                </a:r>
              </a:p>
              <a:p>
                <a:pPr marL="0" indent="0">
                  <a:buNone/>
                </a:pPr>
                <a:endParaRPr lang="pl-PL" dirty="0" smtClean="0"/>
              </a:p>
              <a:p>
                <a:pPr marL="0" indent="0">
                  <a:buNone/>
                </a:pPr>
                <a:endParaRPr lang="pl-PL" dirty="0"/>
              </a:p>
            </p:txBody>
          </p:sp>
        </mc:Choice>
        <mc:Fallback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100051"/>
                <a:ext cx="10515600" cy="2076911"/>
              </a:xfrm>
              <a:blipFill>
                <a:blip r:embed="rId2"/>
                <a:stretch>
                  <a:fillRect l="-1159" t="-3235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ostokąt 3"/>
              <p:cNvSpPr/>
              <p:nvPr/>
            </p:nvSpPr>
            <p:spPr>
              <a:xfrm>
                <a:off x="3726496" y="2588967"/>
                <a:ext cx="4799968" cy="6594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l-PL" sz="32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  <m:r>
                        <a:rPr lang="pl-PL" sz="32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l-PL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pl-PL" sz="3200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pl-PL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sz="3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sz="32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l-PL" sz="32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b>
                          </m:sSub>
                          <m:r>
                            <a:rPr lang="pl-PL" sz="32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pl-PL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sz="32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l-PL" sz="32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e>
                      </m:d>
                      <m:r>
                        <a:rPr lang="pl-PL" sz="3200" i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pl-PL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l-PL" sz="32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</m:oMath>
                  </m:oMathPara>
                </a14:m>
                <a:endParaRPr lang="pl-PL" sz="3200" dirty="0"/>
              </a:p>
            </p:txBody>
          </p:sp>
        </mc:Choice>
        <mc:Fallback xmlns=""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6496" y="2588967"/>
                <a:ext cx="4799968" cy="6594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093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Metoda SML</a:t>
            </a:r>
            <a:endParaRPr lang="pl-P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4100051"/>
                <a:ext cx="10515600" cy="207691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pl-PL" dirty="0" smtClean="0"/>
                  <a:t> - koszt kapitału własnego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pl-PL" dirty="0" smtClean="0"/>
                  <a:t> - stopa wolna od ryzyka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pl-PL" dirty="0" smtClean="0"/>
                  <a:t> - </a:t>
                </a:r>
                <a:r>
                  <a:rPr lang="pl-PL" dirty="0"/>
                  <a:t>stopa oczekiwanego dochód z rynku</a:t>
                </a:r>
                <a:endParaRPr lang="pl-PL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pl-PL" dirty="0" smtClean="0"/>
                  <a:t> - współczynnik systematycznego ryzyka związanego z kapitałem własnym</a:t>
                </a:r>
              </a:p>
              <a:p>
                <a:pPr marL="0" indent="0">
                  <a:buNone/>
                </a:pPr>
                <a:endParaRPr lang="pl-PL" dirty="0" smtClean="0"/>
              </a:p>
              <a:p>
                <a:pPr marL="0" indent="0">
                  <a:buNone/>
                </a:pPr>
                <a:endParaRPr lang="pl-PL" dirty="0"/>
              </a:p>
            </p:txBody>
          </p:sp>
        </mc:Choice>
        <mc:Fallback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100051"/>
                <a:ext cx="10515600" cy="2076911"/>
              </a:xfrm>
              <a:blipFill>
                <a:blip r:embed="rId2"/>
                <a:stretch>
                  <a:fillRect l="-1159" t="-3235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ostokąt 3"/>
              <p:cNvSpPr/>
              <p:nvPr/>
            </p:nvSpPr>
            <p:spPr>
              <a:xfrm>
                <a:off x="3726496" y="2588967"/>
                <a:ext cx="4799968" cy="6594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l-PL" sz="32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  <m:r>
                        <a:rPr lang="pl-PL" sz="32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l-PL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pl-PL" sz="3200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pl-PL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sz="3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sz="32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l-PL" sz="32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b>
                          </m:sSub>
                          <m:r>
                            <a:rPr lang="pl-PL" sz="32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pl-PL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sz="32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l-PL" sz="32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e>
                      </m:d>
                      <m:r>
                        <a:rPr lang="pl-PL" sz="3200" i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pl-PL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l-PL" sz="32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</m:oMath>
                  </m:oMathPara>
                </a14:m>
                <a:endParaRPr lang="pl-PL" sz="3200" dirty="0"/>
              </a:p>
            </p:txBody>
          </p:sp>
        </mc:Choice>
        <mc:Fallback xmlns=""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6496" y="2588967"/>
                <a:ext cx="4799968" cy="6594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rostokąt 4"/>
          <p:cNvSpPr/>
          <p:nvPr/>
        </p:nvSpPr>
        <p:spPr>
          <a:xfrm>
            <a:off x="4827638" y="2588967"/>
            <a:ext cx="530943" cy="659476"/>
          </a:xfrm>
          <a:prstGeom prst="rect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7" name="Łącznik prosty ze strzałką 6"/>
          <p:cNvCxnSpPr>
            <a:stCxn id="5" idx="0"/>
          </p:cNvCxnSpPr>
          <p:nvPr/>
        </p:nvCxnSpPr>
        <p:spPr>
          <a:xfrm flipV="1">
            <a:off x="5093110" y="2241755"/>
            <a:ext cx="943896" cy="34721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6037006" y="1936955"/>
            <a:ext cx="395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Najczęściej stopa obligacji rządowych; stopa gwarantowana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259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Metoda SML</a:t>
            </a:r>
            <a:endParaRPr lang="pl-P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4100051"/>
                <a:ext cx="10515600" cy="207691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pl-PL" dirty="0" smtClean="0"/>
                  <a:t> - koszt kapitału własnego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pl-PL" dirty="0" smtClean="0"/>
                  <a:t> - stopa wolna od ryzyka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pl-PL" dirty="0" smtClean="0"/>
                  <a:t> - </a:t>
                </a:r>
                <a:r>
                  <a:rPr lang="pl-PL" dirty="0"/>
                  <a:t>stopa oczekiwanego dochód z rynku</a:t>
                </a:r>
                <a:endParaRPr lang="pl-PL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pl-PL" dirty="0" smtClean="0"/>
                  <a:t> - współczynnik systematycznego ryzyka związanego z kapitałem własnym</a:t>
                </a:r>
              </a:p>
              <a:p>
                <a:pPr marL="0" indent="0">
                  <a:buNone/>
                </a:pPr>
                <a:endParaRPr lang="pl-PL" dirty="0" smtClean="0"/>
              </a:p>
              <a:p>
                <a:pPr marL="0" indent="0">
                  <a:buNone/>
                </a:pPr>
                <a:endParaRPr lang="pl-PL" dirty="0"/>
              </a:p>
            </p:txBody>
          </p:sp>
        </mc:Choice>
        <mc:Fallback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100051"/>
                <a:ext cx="10515600" cy="2076911"/>
              </a:xfrm>
              <a:blipFill>
                <a:blip r:embed="rId2"/>
                <a:stretch>
                  <a:fillRect l="-1159" t="-3235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ostokąt 3"/>
              <p:cNvSpPr/>
              <p:nvPr/>
            </p:nvSpPr>
            <p:spPr>
              <a:xfrm>
                <a:off x="3726496" y="2588967"/>
                <a:ext cx="4799968" cy="6594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l-PL" sz="32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  <m:r>
                        <a:rPr lang="pl-PL" sz="32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l-PL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pl-PL" sz="3200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pl-PL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sz="3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sz="32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l-PL" sz="32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b>
                          </m:sSub>
                          <m:r>
                            <a:rPr lang="pl-PL" sz="32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pl-PL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sz="32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l-PL" sz="32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e>
                      </m:d>
                      <m:r>
                        <a:rPr lang="pl-PL" sz="3200" i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pl-PL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l-PL" sz="32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</m:oMath>
                  </m:oMathPara>
                </a14:m>
                <a:endParaRPr lang="pl-PL" sz="3200" dirty="0"/>
              </a:p>
            </p:txBody>
          </p:sp>
        </mc:Choice>
        <mc:Fallback xmlns=""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6496" y="2588967"/>
                <a:ext cx="4799968" cy="6594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rostokąt 4"/>
          <p:cNvSpPr/>
          <p:nvPr/>
        </p:nvSpPr>
        <p:spPr>
          <a:xfrm>
            <a:off x="5909188" y="2588967"/>
            <a:ext cx="593902" cy="659476"/>
          </a:xfrm>
          <a:prstGeom prst="rect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7" name="Łącznik prosty ze strzałką 6"/>
          <p:cNvCxnSpPr>
            <a:stCxn id="5" idx="2"/>
          </p:cNvCxnSpPr>
          <p:nvPr/>
        </p:nvCxnSpPr>
        <p:spPr>
          <a:xfrm>
            <a:off x="6206139" y="3248443"/>
            <a:ext cx="902584" cy="48781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7203112" y="3564601"/>
            <a:ext cx="395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Ile spodziewamy się uzyskać na tym rynku „patrząc na wyniki historyczne”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938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Metoda SML</a:t>
            </a:r>
            <a:endParaRPr lang="pl-P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4100051"/>
                <a:ext cx="10515600" cy="207691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pl-PL" dirty="0" smtClean="0"/>
                  <a:t> - koszt kapitału własnego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pl-PL" dirty="0" smtClean="0"/>
                  <a:t> - stopa wolna od ryzyka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pl-PL" dirty="0" smtClean="0"/>
                  <a:t> - </a:t>
                </a:r>
                <a:r>
                  <a:rPr lang="pl-PL" dirty="0"/>
                  <a:t>stopa oczekiwanego dochód z rynku</a:t>
                </a:r>
                <a:endParaRPr lang="pl-PL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pl-PL" dirty="0" smtClean="0"/>
                  <a:t> - współczynnik systematycznego ryzyka związanego z kapitałem własnym</a:t>
                </a:r>
              </a:p>
              <a:p>
                <a:pPr marL="0" indent="0">
                  <a:buNone/>
                </a:pPr>
                <a:endParaRPr lang="pl-PL" dirty="0" smtClean="0"/>
              </a:p>
              <a:p>
                <a:pPr marL="0" indent="0">
                  <a:buNone/>
                </a:pPr>
                <a:endParaRPr lang="pl-PL" dirty="0"/>
              </a:p>
            </p:txBody>
          </p:sp>
        </mc:Choice>
        <mc:Fallback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100051"/>
                <a:ext cx="10515600" cy="2076911"/>
              </a:xfrm>
              <a:blipFill>
                <a:blip r:embed="rId2"/>
                <a:stretch>
                  <a:fillRect l="-1159" t="-3235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ostokąt 3"/>
              <p:cNvSpPr/>
              <p:nvPr/>
            </p:nvSpPr>
            <p:spPr>
              <a:xfrm>
                <a:off x="3726496" y="2588967"/>
                <a:ext cx="4799968" cy="6594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l-PL" sz="32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  <m:r>
                        <a:rPr lang="pl-PL" sz="32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l-PL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pl-PL" sz="3200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pl-PL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sz="3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sz="32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l-PL" sz="32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b>
                          </m:sSub>
                          <m:r>
                            <a:rPr lang="pl-PL" sz="32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pl-PL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sz="32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l-PL" sz="32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e>
                      </m:d>
                      <m:r>
                        <a:rPr lang="pl-PL" sz="3200" i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pl-PL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l-PL" sz="32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</m:oMath>
                  </m:oMathPara>
                </a14:m>
                <a:endParaRPr lang="pl-PL" sz="3200" dirty="0"/>
              </a:p>
            </p:txBody>
          </p:sp>
        </mc:Choice>
        <mc:Fallback xmlns=""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6496" y="2588967"/>
                <a:ext cx="4799968" cy="6594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rostokąt 4"/>
          <p:cNvSpPr/>
          <p:nvPr/>
        </p:nvSpPr>
        <p:spPr>
          <a:xfrm>
            <a:off x="7846143" y="2588967"/>
            <a:ext cx="593902" cy="659476"/>
          </a:xfrm>
          <a:prstGeom prst="rect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7" name="Łącznik prosty ze strzałką 6"/>
          <p:cNvCxnSpPr>
            <a:stCxn id="5" idx="3"/>
          </p:cNvCxnSpPr>
          <p:nvPr/>
        </p:nvCxnSpPr>
        <p:spPr>
          <a:xfrm>
            <a:off x="8440045" y="2918705"/>
            <a:ext cx="36965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71344"/>
              </p:ext>
            </p:extLst>
          </p:nvPr>
        </p:nvGraphicFramePr>
        <p:xfrm>
          <a:off x="8809703" y="2165008"/>
          <a:ext cx="2864466" cy="2472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5871">
                  <a:extLst>
                    <a:ext uri="{9D8B030D-6E8A-4147-A177-3AD203B41FA5}">
                      <a16:colId xmlns:a16="http://schemas.microsoft.com/office/drawing/2014/main" val="1694600195"/>
                    </a:ext>
                  </a:extLst>
                </a:gridCol>
                <a:gridCol w="668595">
                  <a:extLst>
                    <a:ext uri="{9D8B030D-6E8A-4147-A177-3AD203B41FA5}">
                      <a16:colId xmlns:a16="http://schemas.microsoft.com/office/drawing/2014/main" val="1407243377"/>
                    </a:ext>
                  </a:extLst>
                </a:gridCol>
              </a:tblGrid>
              <a:tr h="366507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Oczekiwany dochód z portfela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β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533796"/>
                  </a:ext>
                </a:extLst>
              </a:tr>
              <a:tr h="366507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120867"/>
                  </a:ext>
                </a:extLst>
              </a:tr>
              <a:tr h="366507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0,5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261787"/>
                  </a:ext>
                </a:extLst>
              </a:tr>
              <a:tr h="366507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5253235"/>
                  </a:ext>
                </a:extLst>
              </a:tr>
              <a:tr h="366507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1,5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469553"/>
                  </a:ext>
                </a:extLst>
              </a:tr>
              <a:tr h="366507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3514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074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Zadanie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5244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1741777"/>
            <a:ext cx="10058400" cy="1450757"/>
          </a:xfrm>
        </p:spPr>
        <p:txBody>
          <a:bodyPr/>
          <a:lstStyle/>
          <a:p>
            <a:pPr algn="ctr"/>
            <a:r>
              <a:rPr lang="pl-PL" dirty="0"/>
              <a:t>Struktura kapitałowa </a:t>
            </a:r>
            <a:br>
              <a:rPr lang="pl-PL" dirty="0"/>
            </a:br>
            <a:r>
              <a:rPr lang="pl-PL" dirty="0" smtClean="0"/>
              <a:t>- czy zadłużenie korporacji jest korzystne?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6056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1741777"/>
            <a:ext cx="10058400" cy="1450757"/>
          </a:xfrm>
        </p:spPr>
        <p:txBody>
          <a:bodyPr/>
          <a:lstStyle/>
          <a:p>
            <a:pPr algn="ctr"/>
            <a:r>
              <a:rPr lang="pl-PL" dirty="0"/>
              <a:t>Struktura kapitałowa </a:t>
            </a:r>
            <a:br>
              <a:rPr lang="pl-PL" dirty="0"/>
            </a:br>
            <a:r>
              <a:rPr lang="pl-PL" dirty="0"/>
              <a:t>bez uwzględnienia opodatkowania</a:t>
            </a:r>
          </a:p>
        </p:txBody>
      </p:sp>
    </p:spTree>
    <p:extLst>
      <p:ext uri="{BB962C8B-B14F-4D97-AF65-F5344CB8AC3E}">
        <p14:creationId xmlns:p14="http://schemas.microsoft.com/office/powerpoint/2010/main" val="392542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Struktura kapitałowa </a:t>
            </a:r>
            <a:br>
              <a:rPr lang="pl-PL" dirty="0" smtClean="0"/>
            </a:br>
            <a:r>
              <a:rPr lang="pl-PL" dirty="0" smtClean="0"/>
              <a:t>bez uwzględnienia opodatkowania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2369574" y="2187831"/>
            <a:ext cx="77084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Firma Morrison Corp. rozważa restrukturyzację opartą na emisji długu i odkupieniu części akcji firmy znajdujących się w obiegu.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78842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Struktura kapitałowa </a:t>
            </a:r>
            <a:br>
              <a:rPr lang="pl-PL" dirty="0" smtClean="0"/>
            </a:br>
            <a:r>
              <a:rPr lang="pl-PL" dirty="0" smtClean="0"/>
              <a:t>bez uwzględnienia opodatkowania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2369574" y="2187831"/>
            <a:ext cx="77084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Firma Morrison Corp. rozważa restrukturyzację opartą na emisji długu i odkupieniu części akcji firmy znajdujących się w obiegu. </a:t>
            </a:r>
            <a:endParaRPr lang="pl-PL" sz="24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2369574" y="3741175"/>
            <a:ext cx="7708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Obecna wartość firmy wynosi 8 mln zł, zaś w obiegu znajduje się 400 000 akcji firmy.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17443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 zajęć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Metody wyceny kosztu kapitału własnego</a:t>
            </a:r>
          </a:p>
          <a:p>
            <a:pPr lvl="1"/>
            <a:r>
              <a:rPr lang="pl-PL" dirty="0" smtClean="0"/>
              <a:t>Metoda modelu rosnącej dywidendy</a:t>
            </a:r>
          </a:p>
          <a:p>
            <a:pPr lvl="1"/>
            <a:r>
              <a:rPr lang="pl-PL" dirty="0" smtClean="0"/>
              <a:t>Metoda SML</a:t>
            </a:r>
          </a:p>
          <a:p>
            <a:r>
              <a:rPr lang="pl-PL" dirty="0" smtClean="0"/>
              <a:t>Średni ważony koszt kapitału</a:t>
            </a:r>
          </a:p>
          <a:p>
            <a:r>
              <a:rPr lang="pl-PL" dirty="0" smtClean="0"/>
              <a:t>I </a:t>
            </a:r>
            <a:r>
              <a:rPr lang="pl-PL" dirty="0" err="1" smtClean="0"/>
              <a:t>i</a:t>
            </a:r>
            <a:r>
              <a:rPr lang="pl-PL" dirty="0" smtClean="0"/>
              <a:t> II twierdzenie M&amp;M</a:t>
            </a:r>
          </a:p>
        </p:txBody>
      </p:sp>
    </p:spTree>
    <p:extLst>
      <p:ext uri="{BB962C8B-B14F-4D97-AF65-F5344CB8AC3E}">
        <p14:creationId xmlns:p14="http://schemas.microsoft.com/office/powerpoint/2010/main" val="115437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Struktura kapitałowa </a:t>
            </a:r>
            <a:br>
              <a:rPr lang="pl-PL" dirty="0" smtClean="0"/>
            </a:br>
            <a:r>
              <a:rPr lang="pl-PL" dirty="0" smtClean="0"/>
              <a:t>bez uwzględnienia opodatkowania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2369574" y="2187831"/>
            <a:ext cx="77084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Firma Morrison Corp. rozważa restrukturyzację opartą na emisji długu i odkupieniu części akcji firmy znajdujących się w obiegu. </a:t>
            </a:r>
            <a:endParaRPr lang="pl-PL" sz="24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2369574" y="3741175"/>
            <a:ext cx="7708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Obecna wartość firmy wynosi 8 mln zł, zaś w obiegu znajduje się 400 000 akcji firmy.</a:t>
            </a:r>
            <a:endParaRPr lang="pl-PL" sz="2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369574" y="5014074"/>
            <a:ext cx="7708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Przewiduje się stopę procentową długu na poziomie 10%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06255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Struktura kapitałowa </a:t>
            </a:r>
            <a:br>
              <a:rPr lang="pl-PL" dirty="0" smtClean="0"/>
            </a:br>
            <a:r>
              <a:rPr lang="pl-PL" dirty="0" smtClean="0"/>
              <a:t>bez uwzględnienia opodatkowania</a:t>
            </a:r>
            <a:endParaRPr lang="pl-PL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193811"/>
              </p:ext>
            </p:extLst>
          </p:nvPr>
        </p:nvGraphicFramePr>
        <p:xfrm>
          <a:off x="4621162" y="2749588"/>
          <a:ext cx="6823588" cy="2703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897">
                  <a:extLst>
                    <a:ext uri="{9D8B030D-6E8A-4147-A177-3AD203B41FA5}">
                      <a16:colId xmlns:a16="http://schemas.microsoft.com/office/drawing/2014/main" val="3758401614"/>
                    </a:ext>
                  </a:extLst>
                </a:gridCol>
                <a:gridCol w="1705897">
                  <a:extLst>
                    <a:ext uri="{9D8B030D-6E8A-4147-A177-3AD203B41FA5}">
                      <a16:colId xmlns:a16="http://schemas.microsoft.com/office/drawing/2014/main" val="2325967610"/>
                    </a:ext>
                  </a:extLst>
                </a:gridCol>
                <a:gridCol w="1705897">
                  <a:extLst>
                    <a:ext uri="{9D8B030D-6E8A-4147-A177-3AD203B41FA5}">
                      <a16:colId xmlns:a16="http://schemas.microsoft.com/office/drawing/2014/main" val="617881294"/>
                    </a:ext>
                  </a:extLst>
                </a:gridCol>
                <a:gridCol w="1705897">
                  <a:extLst>
                    <a:ext uri="{9D8B030D-6E8A-4147-A177-3AD203B41FA5}">
                      <a16:colId xmlns:a16="http://schemas.microsoft.com/office/drawing/2014/main" val="522747706"/>
                    </a:ext>
                  </a:extLst>
                </a:gridCol>
              </a:tblGrid>
              <a:tr h="45064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Recesja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Przewidywany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Rozwój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7339484"/>
                  </a:ext>
                </a:extLst>
              </a:tr>
              <a:tr h="450645">
                <a:tc>
                  <a:txBody>
                    <a:bodyPr/>
                    <a:lstStyle/>
                    <a:p>
                      <a:r>
                        <a:rPr lang="pl-PL" dirty="0" smtClean="0"/>
                        <a:t>EBIT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500 000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r>
                        <a:rPr lang="pl-PL" baseline="0" dirty="0" smtClean="0"/>
                        <a:t> 000 000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1 500 000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005686"/>
                  </a:ext>
                </a:extLst>
              </a:tr>
              <a:tr h="450645">
                <a:tc>
                  <a:txBody>
                    <a:bodyPr/>
                    <a:lstStyle/>
                    <a:p>
                      <a:r>
                        <a:rPr lang="pl-PL" dirty="0" smtClean="0"/>
                        <a:t>Odsetki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158105"/>
                  </a:ext>
                </a:extLst>
              </a:tr>
              <a:tr h="450645">
                <a:tc>
                  <a:txBody>
                    <a:bodyPr/>
                    <a:lstStyle/>
                    <a:p>
                      <a:r>
                        <a:rPr lang="pl-PL" dirty="0" smtClean="0"/>
                        <a:t>Dochód netto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500</a:t>
                      </a:r>
                      <a:r>
                        <a:rPr lang="pl-PL" baseline="0" dirty="0" smtClean="0"/>
                        <a:t> 000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r>
                        <a:rPr lang="pl-PL" baseline="0" dirty="0" smtClean="0"/>
                        <a:t> 000 000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1 500</a:t>
                      </a:r>
                      <a:r>
                        <a:rPr lang="pl-PL" baseline="0" dirty="0" smtClean="0"/>
                        <a:t> 000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565823"/>
                  </a:ext>
                </a:extLst>
              </a:tr>
              <a:tr h="450645">
                <a:tc>
                  <a:txBody>
                    <a:bodyPr/>
                    <a:lstStyle/>
                    <a:p>
                      <a:r>
                        <a:rPr lang="pl-PL" dirty="0" smtClean="0"/>
                        <a:t>ROE (%)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6,25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12,50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18,75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788636"/>
                  </a:ext>
                </a:extLst>
              </a:tr>
              <a:tr h="450645">
                <a:tc>
                  <a:txBody>
                    <a:bodyPr/>
                    <a:lstStyle/>
                    <a:p>
                      <a:r>
                        <a:rPr lang="pl-PL" dirty="0" smtClean="0"/>
                        <a:t>EPS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1,25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2,5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3,75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416171"/>
                  </a:ext>
                </a:extLst>
              </a:tr>
            </a:tbl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344130" y="2040348"/>
            <a:ext cx="41983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Firma Morrison Corp. rozważa restrukturyzację opartą na emisji długu i odkupieniu części akcji firmy znajdujących się w obiegu. </a:t>
            </a:r>
            <a:endParaRPr lang="pl-PL" sz="20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344130" y="3593692"/>
            <a:ext cx="41983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Obecna wartość firmy wynosi 8 mln zł, zaś w obiegu znajduje się 400 000 akcji firmy.</a:t>
            </a:r>
            <a:endParaRPr lang="pl-PL" sz="20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344130" y="4866592"/>
            <a:ext cx="41983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Przewiduje się stopę procentową długu na poziomie 10%</a:t>
            </a:r>
            <a:endParaRPr lang="pl-PL" sz="2000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6410633" y="2084768"/>
            <a:ext cx="4621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Scenariusze bez restrukturyzacji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3618271" y="5574478"/>
            <a:ext cx="1661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(zysk na akcje)</a:t>
            </a:r>
            <a:endParaRPr lang="pl-PL" dirty="0"/>
          </a:p>
        </p:txBody>
      </p:sp>
      <p:cxnSp>
        <p:nvCxnSpPr>
          <p:cNvPr id="5" name="Łącznik prosty ze strzałką 4"/>
          <p:cNvCxnSpPr>
            <a:stCxn id="3" idx="0"/>
          </p:cNvCxnSpPr>
          <p:nvPr/>
        </p:nvCxnSpPr>
        <p:spPr>
          <a:xfrm flipV="1">
            <a:off x="4449097" y="5329084"/>
            <a:ext cx="172065" cy="245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/>
          <p:cNvSpPr txBox="1"/>
          <p:nvPr/>
        </p:nvSpPr>
        <p:spPr>
          <a:xfrm>
            <a:off x="4449097" y="1858380"/>
            <a:ext cx="279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(zysk </a:t>
            </a:r>
            <a:r>
              <a:rPr lang="pl-PL" dirty="0" smtClean="0"/>
              <a:t>operacyjny przed opodatkowaniem)</a:t>
            </a:r>
            <a:endParaRPr lang="pl-PL" dirty="0"/>
          </a:p>
        </p:txBody>
      </p:sp>
      <p:cxnSp>
        <p:nvCxnSpPr>
          <p:cNvPr id="13" name="Łącznik prosty ze strzałką 12"/>
          <p:cNvCxnSpPr>
            <a:stCxn id="12" idx="2"/>
          </p:cNvCxnSpPr>
          <p:nvPr/>
        </p:nvCxnSpPr>
        <p:spPr>
          <a:xfrm flipH="1">
            <a:off x="5422492" y="2504711"/>
            <a:ext cx="422786" cy="888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012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Struktura kapitałowa </a:t>
            </a:r>
            <a:br>
              <a:rPr lang="pl-PL" dirty="0" smtClean="0"/>
            </a:br>
            <a:r>
              <a:rPr lang="pl-PL" dirty="0" smtClean="0"/>
              <a:t>bez uwzględnienia opodatkowania</a:t>
            </a:r>
            <a:endParaRPr lang="pl-PL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474132"/>
              </p:ext>
            </p:extLst>
          </p:nvPr>
        </p:nvGraphicFramePr>
        <p:xfrm>
          <a:off x="4621162" y="2749588"/>
          <a:ext cx="6823588" cy="2703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897">
                  <a:extLst>
                    <a:ext uri="{9D8B030D-6E8A-4147-A177-3AD203B41FA5}">
                      <a16:colId xmlns:a16="http://schemas.microsoft.com/office/drawing/2014/main" val="3758401614"/>
                    </a:ext>
                  </a:extLst>
                </a:gridCol>
                <a:gridCol w="1705897">
                  <a:extLst>
                    <a:ext uri="{9D8B030D-6E8A-4147-A177-3AD203B41FA5}">
                      <a16:colId xmlns:a16="http://schemas.microsoft.com/office/drawing/2014/main" val="2325967610"/>
                    </a:ext>
                  </a:extLst>
                </a:gridCol>
                <a:gridCol w="1705897">
                  <a:extLst>
                    <a:ext uri="{9D8B030D-6E8A-4147-A177-3AD203B41FA5}">
                      <a16:colId xmlns:a16="http://schemas.microsoft.com/office/drawing/2014/main" val="617881294"/>
                    </a:ext>
                  </a:extLst>
                </a:gridCol>
                <a:gridCol w="1705897">
                  <a:extLst>
                    <a:ext uri="{9D8B030D-6E8A-4147-A177-3AD203B41FA5}">
                      <a16:colId xmlns:a16="http://schemas.microsoft.com/office/drawing/2014/main" val="522747706"/>
                    </a:ext>
                  </a:extLst>
                </a:gridCol>
              </a:tblGrid>
              <a:tr h="45064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Recesja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Przewidywany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Rozwój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7339484"/>
                  </a:ext>
                </a:extLst>
              </a:tr>
              <a:tr h="450645">
                <a:tc>
                  <a:txBody>
                    <a:bodyPr/>
                    <a:lstStyle/>
                    <a:p>
                      <a:r>
                        <a:rPr lang="pl-PL" dirty="0" smtClean="0"/>
                        <a:t>EBIT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500 000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r>
                        <a:rPr lang="pl-PL" baseline="0" dirty="0" smtClean="0"/>
                        <a:t> 000 000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1 500 000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005686"/>
                  </a:ext>
                </a:extLst>
              </a:tr>
              <a:tr h="450645">
                <a:tc>
                  <a:txBody>
                    <a:bodyPr/>
                    <a:lstStyle/>
                    <a:p>
                      <a:r>
                        <a:rPr lang="pl-PL" dirty="0" smtClean="0"/>
                        <a:t>Odsetki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158105"/>
                  </a:ext>
                </a:extLst>
              </a:tr>
              <a:tr h="450645">
                <a:tc>
                  <a:txBody>
                    <a:bodyPr/>
                    <a:lstStyle/>
                    <a:p>
                      <a:r>
                        <a:rPr lang="pl-PL" dirty="0" smtClean="0"/>
                        <a:t>Dochód netto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500</a:t>
                      </a:r>
                      <a:r>
                        <a:rPr lang="pl-PL" baseline="0" dirty="0" smtClean="0"/>
                        <a:t> 000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r>
                        <a:rPr lang="pl-PL" baseline="0" dirty="0" smtClean="0"/>
                        <a:t> 000 000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1 500</a:t>
                      </a:r>
                      <a:r>
                        <a:rPr lang="pl-PL" baseline="0" dirty="0" smtClean="0"/>
                        <a:t> 000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565823"/>
                  </a:ext>
                </a:extLst>
              </a:tr>
              <a:tr h="450645">
                <a:tc>
                  <a:txBody>
                    <a:bodyPr/>
                    <a:lstStyle/>
                    <a:p>
                      <a:r>
                        <a:rPr lang="pl-PL" dirty="0" smtClean="0"/>
                        <a:t>ROE (%)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6,25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12,50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18,75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788636"/>
                  </a:ext>
                </a:extLst>
              </a:tr>
              <a:tr h="450645">
                <a:tc>
                  <a:txBody>
                    <a:bodyPr/>
                    <a:lstStyle/>
                    <a:p>
                      <a:r>
                        <a:rPr lang="pl-PL" dirty="0" smtClean="0"/>
                        <a:t>EPS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1,25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2,5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3,75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416171"/>
                  </a:ext>
                </a:extLst>
              </a:tr>
            </a:tbl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344130" y="2040348"/>
            <a:ext cx="41983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Firma Morrison Corp. rozważa restrukturyzację opartą na emisji długu i odkupieniu części akcji firmy znajdujących się w obiegu. </a:t>
            </a:r>
            <a:endParaRPr lang="pl-PL" sz="20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344130" y="3363787"/>
            <a:ext cx="41983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Obecna wartość firmy wynosi 8 mln zł, zaś w obiegu znajduje się 400 000 akcji firmy.</a:t>
            </a:r>
            <a:endParaRPr lang="pl-PL" sz="20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344130" y="4379450"/>
            <a:ext cx="41983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Przewiduje się stopę procentową długu na poziomie 10%</a:t>
            </a:r>
            <a:endParaRPr lang="pl-PL" sz="2000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6410633" y="2111528"/>
            <a:ext cx="4621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Scenariusze bez restrukturyzacji</a:t>
            </a:r>
            <a:endParaRPr lang="pl-PL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344130" y="5099515"/>
            <a:ext cx="4198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/>
              <a:t>Emisja 4 mln długu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114332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Struktura kapitałowa </a:t>
            </a:r>
            <a:br>
              <a:rPr lang="pl-PL" dirty="0" smtClean="0"/>
            </a:br>
            <a:r>
              <a:rPr lang="pl-PL" dirty="0" smtClean="0"/>
              <a:t>bez uwzględnienia opodatkowania</a:t>
            </a:r>
            <a:endParaRPr lang="pl-PL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72334"/>
              </p:ext>
            </p:extLst>
          </p:nvPr>
        </p:nvGraphicFramePr>
        <p:xfrm>
          <a:off x="4984952" y="1737360"/>
          <a:ext cx="664660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652">
                  <a:extLst>
                    <a:ext uri="{9D8B030D-6E8A-4147-A177-3AD203B41FA5}">
                      <a16:colId xmlns:a16="http://schemas.microsoft.com/office/drawing/2014/main" val="3758401614"/>
                    </a:ext>
                  </a:extLst>
                </a:gridCol>
                <a:gridCol w="1661652">
                  <a:extLst>
                    <a:ext uri="{9D8B030D-6E8A-4147-A177-3AD203B41FA5}">
                      <a16:colId xmlns:a16="http://schemas.microsoft.com/office/drawing/2014/main" val="2325967610"/>
                    </a:ext>
                  </a:extLst>
                </a:gridCol>
                <a:gridCol w="1661652">
                  <a:extLst>
                    <a:ext uri="{9D8B030D-6E8A-4147-A177-3AD203B41FA5}">
                      <a16:colId xmlns:a16="http://schemas.microsoft.com/office/drawing/2014/main" val="617881294"/>
                    </a:ext>
                  </a:extLst>
                </a:gridCol>
                <a:gridCol w="1661652">
                  <a:extLst>
                    <a:ext uri="{9D8B030D-6E8A-4147-A177-3AD203B41FA5}">
                      <a16:colId xmlns:a16="http://schemas.microsoft.com/office/drawing/2014/main" val="522747706"/>
                    </a:ext>
                  </a:extLst>
                </a:gridCol>
              </a:tblGrid>
              <a:tr h="326897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Recesja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Przewidywany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Rozwój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7339484"/>
                  </a:ext>
                </a:extLst>
              </a:tr>
              <a:tr h="326897">
                <a:tc>
                  <a:txBody>
                    <a:bodyPr/>
                    <a:lstStyle/>
                    <a:p>
                      <a:r>
                        <a:rPr lang="pl-PL" dirty="0" smtClean="0"/>
                        <a:t>EBIT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500 000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r>
                        <a:rPr lang="pl-PL" baseline="0" dirty="0" smtClean="0"/>
                        <a:t> 000 000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1 500 000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005686"/>
                  </a:ext>
                </a:extLst>
              </a:tr>
              <a:tr h="326897">
                <a:tc>
                  <a:txBody>
                    <a:bodyPr/>
                    <a:lstStyle/>
                    <a:p>
                      <a:r>
                        <a:rPr lang="pl-PL" dirty="0" smtClean="0"/>
                        <a:t>Odsetki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158105"/>
                  </a:ext>
                </a:extLst>
              </a:tr>
              <a:tr h="326897">
                <a:tc>
                  <a:txBody>
                    <a:bodyPr/>
                    <a:lstStyle/>
                    <a:p>
                      <a:r>
                        <a:rPr lang="pl-PL" dirty="0" smtClean="0"/>
                        <a:t>Dochód netto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500</a:t>
                      </a:r>
                      <a:r>
                        <a:rPr lang="pl-PL" baseline="0" dirty="0" smtClean="0"/>
                        <a:t> 000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r>
                        <a:rPr lang="pl-PL" baseline="0" dirty="0" smtClean="0"/>
                        <a:t> 000 000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1 500</a:t>
                      </a:r>
                      <a:r>
                        <a:rPr lang="pl-PL" baseline="0" dirty="0" smtClean="0"/>
                        <a:t> 000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565823"/>
                  </a:ext>
                </a:extLst>
              </a:tr>
              <a:tr h="326897">
                <a:tc>
                  <a:txBody>
                    <a:bodyPr/>
                    <a:lstStyle/>
                    <a:p>
                      <a:r>
                        <a:rPr lang="pl-PL" dirty="0" smtClean="0"/>
                        <a:t>ROE (%)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6,25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12,50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18,75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788636"/>
                  </a:ext>
                </a:extLst>
              </a:tr>
              <a:tr h="326897">
                <a:tc>
                  <a:txBody>
                    <a:bodyPr/>
                    <a:lstStyle/>
                    <a:p>
                      <a:r>
                        <a:rPr lang="pl-PL" dirty="0" smtClean="0"/>
                        <a:t>EPS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1,25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2,5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3,75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416171"/>
                  </a:ext>
                </a:extLst>
              </a:tr>
            </a:tbl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344130" y="2040348"/>
            <a:ext cx="41983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Firma Morrison Corp. rozważa restrukturyzację opartą na emisji długu i odkupieniu części akcji firmy znajdujących się w obiegu. </a:t>
            </a:r>
            <a:endParaRPr lang="pl-PL" sz="20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344130" y="3363787"/>
            <a:ext cx="41983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Obecna wartość firmy wynosi 8 mln zł, zaś w obiegu znajduje się 400 000 akcji firmy.</a:t>
            </a:r>
            <a:endParaRPr lang="pl-PL" sz="20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344130" y="4379450"/>
            <a:ext cx="41983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Przewiduje się stopę procentową długu na poziomie 10%</a:t>
            </a:r>
            <a:endParaRPr lang="pl-PL" sz="2000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344130" y="5099515"/>
            <a:ext cx="4198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/>
              <a:t>Emisja 4 mln długu</a:t>
            </a:r>
            <a:endParaRPr lang="pl-PL" sz="2000" b="1" dirty="0"/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676175"/>
              </p:ext>
            </p:extLst>
          </p:nvPr>
        </p:nvGraphicFramePr>
        <p:xfrm>
          <a:off x="4984952" y="4076462"/>
          <a:ext cx="664660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652">
                  <a:extLst>
                    <a:ext uri="{9D8B030D-6E8A-4147-A177-3AD203B41FA5}">
                      <a16:colId xmlns:a16="http://schemas.microsoft.com/office/drawing/2014/main" val="3758401614"/>
                    </a:ext>
                  </a:extLst>
                </a:gridCol>
                <a:gridCol w="1661652">
                  <a:extLst>
                    <a:ext uri="{9D8B030D-6E8A-4147-A177-3AD203B41FA5}">
                      <a16:colId xmlns:a16="http://schemas.microsoft.com/office/drawing/2014/main" val="2325967610"/>
                    </a:ext>
                  </a:extLst>
                </a:gridCol>
                <a:gridCol w="1661652">
                  <a:extLst>
                    <a:ext uri="{9D8B030D-6E8A-4147-A177-3AD203B41FA5}">
                      <a16:colId xmlns:a16="http://schemas.microsoft.com/office/drawing/2014/main" val="617881294"/>
                    </a:ext>
                  </a:extLst>
                </a:gridCol>
                <a:gridCol w="1661652">
                  <a:extLst>
                    <a:ext uri="{9D8B030D-6E8A-4147-A177-3AD203B41FA5}">
                      <a16:colId xmlns:a16="http://schemas.microsoft.com/office/drawing/2014/main" val="522747706"/>
                    </a:ext>
                  </a:extLst>
                </a:gridCol>
              </a:tblGrid>
              <a:tr h="326897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Recesja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Przewidywany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Rozwój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7339484"/>
                  </a:ext>
                </a:extLst>
              </a:tr>
              <a:tr h="326897">
                <a:tc>
                  <a:txBody>
                    <a:bodyPr/>
                    <a:lstStyle/>
                    <a:p>
                      <a:r>
                        <a:rPr lang="pl-PL" dirty="0" smtClean="0"/>
                        <a:t>EBIT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500 000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r>
                        <a:rPr lang="pl-PL" baseline="0" dirty="0" smtClean="0"/>
                        <a:t> 000 000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1 500 000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005686"/>
                  </a:ext>
                </a:extLst>
              </a:tr>
              <a:tr h="326897">
                <a:tc>
                  <a:txBody>
                    <a:bodyPr/>
                    <a:lstStyle/>
                    <a:p>
                      <a:r>
                        <a:rPr lang="pl-PL" dirty="0" smtClean="0"/>
                        <a:t>Odsetki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400 000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400</a:t>
                      </a:r>
                      <a:r>
                        <a:rPr lang="pl-PL" baseline="0" dirty="0" smtClean="0"/>
                        <a:t> 000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400</a:t>
                      </a:r>
                      <a:r>
                        <a:rPr lang="pl-PL" baseline="0" dirty="0" smtClean="0"/>
                        <a:t> 000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158105"/>
                  </a:ext>
                </a:extLst>
              </a:tr>
              <a:tr h="326897">
                <a:tc>
                  <a:txBody>
                    <a:bodyPr/>
                    <a:lstStyle/>
                    <a:p>
                      <a:r>
                        <a:rPr lang="pl-PL" dirty="0" smtClean="0"/>
                        <a:t>Dochód netto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r>
                        <a:rPr lang="pl-PL" baseline="0" dirty="0" smtClean="0"/>
                        <a:t> 000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aseline="0" dirty="0" smtClean="0"/>
                        <a:t>600 000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1 100</a:t>
                      </a:r>
                      <a:r>
                        <a:rPr lang="pl-PL" baseline="0" dirty="0" smtClean="0"/>
                        <a:t> 000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565823"/>
                  </a:ext>
                </a:extLst>
              </a:tr>
              <a:tr h="326897">
                <a:tc>
                  <a:txBody>
                    <a:bodyPr/>
                    <a:lstStyle/>
                    <a:p>
                      <a:r>
                        <a:rPr lang="pl-PL" dirty="0" smtClean="0"/>
                        <a:t>ROE (%)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2,5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15,00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27,5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788636"/>
                  </a:ext>
                </a:extLst>
              </a:tr>
              <a:tr h="326897">
                <a:tc>
                  <a:txBody>
                    <a:bodyPr/>
                    <a:lstStyle/>
                    <a:p>
                      <a:r>
                        <a:rPr lang="pl-PL" dirty="0" smtClean="0"/>
                        <a:t>EPS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0,5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5,5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416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060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Zadanie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4693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1741777"/>
            <a:ext cx="10058400" cy="1450757"/>
          </a:xfrm>
        </p:spPr>
        <p:txBody>
          <a:bodyPr/>
          <a:lstStyle/>
          <a:p>
            <a:pPr algn="ctr"/>
            <a:r>
              <a:rPr lang="pl-PL" dirty="0"/>
              <a:t>Wartość rynkowa długu </a:t>
            </a:r>
            <a:br>
              <a:rPr lang="pl-PL" dirty="0"/>
            </a:br>
            <a:r>
              <a:rPr lang="pl-PL" dirty="0"/>
              <a:t>i kapitału własnego</a:t>
            </a:r>
          </a:p>
        </p:txBody>
      </p:sp>
    </p:spTree>
    <p:extLst>
      <p:ext uri="{BB962C8B-B14F-4D97-AF65-F5344CB8AC3E}">
        <p14:creationId xmlns:p14="http://schemas.microsoft.com/office/powerpoint/2010/main" val="158961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Wartość </a:t>
            </a:r>
            <a:r>
              <a:rPr lang="pl-PL" dirty="0"/>
              <a:t>rynkowa długu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kapitału </a:t>
            </a:r>
            <a:r>
              <a:rPr lang="pl-PL" dirty="0" smtClean="0"/>
              <a:t>własnego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27587" y="4326193"/>
            <a:ext cx="10626213" cy="18507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V – łączna wartość rynkowa długu i kapitału własnego</a:t>
            </a:r>
          </a:p>
          <a:p>
            <a:pPr marL="0" indent="0">
              <a:buNone/>
            </a:pPr>
            <a:r>
              <a:rPr lang="pl-PL" dirty="0" smtClean="0"/>
              <a:t>E – wartość rynkowa kapitału własnego</a:t>
            </a:r>
          </a:p>
          <a:p>
            <a:pPr marL="0" indent="0">
              <a:buNone/>
            </a:pPr>
            <a:r>
              <a:rPr lang="pl-PL" dirty="0" smtClean="0"/>
              <a:t>D – wartość rynkowa długu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ostokąt 3"/>
              <p:cNvSpPr/>
              <p:nvPr/>
            </p:nvSpPr>
            <p:spPr>
              <a:xfrm>
                <a:off x="4608005" y="2716053"/>
                <a:ext cx="286537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320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pl-PL" sz="32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l-PL" sz="3200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pl-PL" sz="32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l-PL" sz="3200" i="1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pl-PL" sz="3200" dirty="0"/>
              </a:p>
            </p:txBody>
          </p:sp>
        </mc:Choice>
        <mc:Fallback xmlns=""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005" y="2716053"/>
                <a:ext cx="2865376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813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Wartość rynkowa długu </a:t>
            </a:r>
            <a:br>
              <a:rPr lang="pl-PL" dirty="0"/>
            </a:br>
            <a:r>
              <a:rPr lang="pl-PL" dirty="0"/>
              <a:t>i kapitału własnego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27587" y="4326193"/>
            <a:ext cx="10626213" cy="18507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V – łączna wartość rynkowa długu i kapitału własnego</a:t>
            </a:r>
          </a:p>
          <a:p>
            <a:pPr marL="0" indent="0">
              <a:buNone/>
            </a:pPr>
            <a:r>
              <a:rPr lang="pl-PL" dirty="0" smtClean="0"/>
              <a:t>E – wartość rynkowa kapitału własnego</a:t>
            </a:r>
          </a:p>
          <a:p>
            <a:pPr marL="0" indent="0">
              <a:buNone/>
            </a:pPr>
            <a:r>
              <a:rPr lang="pl-PL" dirty="0" smtClean="0"/>
              <a:t>D – wartość rynkowa długu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ostokąt 3"/>
              <p:cNvSpPr/>
              <p:nvPr/>
            </p:nvSpPr>
            <p:spPr>
              <a:xfrm>
                <a:off x="3985318" y="2716053"/>
                <a:ext cx="422136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3200" i="1">
                          <a:latin typeface="Cambria Math" panose="02040503050406030204" pitchFamily="18" charset="0"/>
                        </a:rPr>
                        <m:t>100%=</m:t>
                      </m:r>
                      <m:r>
                        <a:rPr lang="pl-PL" sz="3200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pl-PL" sz="3200" i="1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pl-PL" sz="32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pl-PL" sz="3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l-PL" sz="3200" i="1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pl-PL" sz="3200" i="1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pl-PL" sz="3200" i="1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pl-PL" sz="3200" dirty="0"/>
              </a:p>
            </p:txBody>
          </p:sp>
        </mc:Choice>
        <mc:Fallback xmlns=""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5318" y="2716053"/>
                <a:ext cx="4221363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185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Średni ważony koszt kapitału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727587" y="3635073"/>
                <a:ext cx="7079226" cy="254189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l-PL" dirty="0" smtClean="0"/>
                  <a:t>V – łączna wartość rynkowa długu i kapitału własnego</a:t>
                </a:r>
              </a:p>
              <a:p>
                <a:pPr marL="0" indent="0">
                  <a:buNone/>
                </a:pPr>
                <a:r>
                  <a:rPr lang="pl-PL" dirty="0" smtClean="0"/>
                  <a:t>E – wartość rynkowa kapitału własnego</a:t>
                </a:r>
              </a:p>
              <a:p>
                <a:pPr marL="0" indent="0">
                  <a:buNone/>
                </a:pPr>
                <a:r>
                  <a:rPr lang="pl-PL" dirty="0" smtClean="0"/>
                  <a:t>D – wartość rynkowa długu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pl-PL" dirty="0" smtClean="0"/>
                  <a:t> - koszt kapitału własnego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pl-PL" dirty="0" smtClean="0"/>
                  <a:t> - koszt długu</a:t>
                </a:r>
              </a:p>
              <a:p>
                <a:pPr marL="0" indent="0">
                  <a:buNone/>
                </a:pPr>
                <a:endParaRPr lang="pl-PL" dirty="0" smtClean="0"/>
              </a:p>
              <a:p>
                <a:pPr marL="0" indent="0">
                  <a:buNone/>
                </a:pPr>
                <a:endParaRPr lang="pl-PL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7587" y="3635073"/>
                <a:ext cx="7079226" cy="2541890"/>
              </a:xfrm>
              <a:blipFill>
                <a:blip r:embed="rId2"/>
                <a:stretch>
                  <a:fillRect l="-2151" t="-2398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ostokąt 3"/>
              <p:cNvSpPr/>
              <p:nvPr/>
            </p:nvSpPr>
            <p:spPr>
              <a:xfrm>
                <a:off x="3133201" y="2086789"/>
                <a:ext cx="5925598" cy="11988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3200" i="1">
                          <a:latin typeface="Cambria Math" panose="02040503050406030204" pitchFamily="18" charset="0"/>
                        </a:rPr>
                        <m:t>𝑊𝐴𝐶𝐶</m:t>
                      </m:r>
                      <m:r>
                        <a:rPr lang="pl-PL" sz="32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l-PL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l-PL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l-PL" sz="32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num>
                            <m:den>
                              <m:r>
                                <a:rPr lang="pl-PL" sz="32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den>
                          </m:f>
                        </m:e>
                      </m:d>
                      <m:r>
                        <a:rPr lang="pl-PL" sz="3200" i="1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pl-PL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  <m:r>
                        <a:rPr lang="pl-PL" sz="32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pl-PL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l-PL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l-PL" sz="32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num>
                            <m:den>
                              <m:r>
                                <a:rPr lang="pl-PL" sz="32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den>
                          </m:f>
                        </m:e>
                      </m:d>
                      <m:r>
                        <a:rPr lang="pl-PL" sz="3200" i="1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pl-PL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</m:oMath>
                  </m:oMathPara>
                </a14:m>
                <a:endParaRPr lang="pl-PL" sz="3200" dirty="0"/>
              </a:p>
            </p:txBody>
          </p:sp>
        </mc:Choice>
        <mc:Fallback xmlns=""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3201" y="2086789"/>
                <a:ext cx="5925598" cy="11988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ole tekstowe 4"/>
          <p:cNvSpPr txBox="1"/>
          <p:nvPr/>
        </p:nvSpPr>
        <p:spPr>
          <a:xfrm>
            <a:off x="8406581" y="4326193"/>
            <a:ext cx="3785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Bez opodatkowania!!!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3950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Zadanie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430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Rodzaje kapitału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458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1741777"/>
            <a:ext cx="10058400" cy="1450757"/>
          </a:xfrm>
        </p:spPr>
        <p:txBody>
          <a:bodyPr/>
          <a:lstStyle/>
          <a:p>
            <a:pPr algn="ctr"/>
            <a:r>
              <a:rPr lang="pl-PL" dirty="0" smtClean="0"/>
              <a:t>I </a:t>
            </a:r>
            <a:r>
              <a:rPr lang="pl-PL" dirty="0" err="1" smtClean="0"/>
              <a:t>i</a:t>
            </a:r>
            <a:r>
              <a:rPr lang="pl-PL" dirty="0" smtClean="0"/>
              <a:t> II </a:t>
            </a:r>
            <a:r>
              <a:rPr lang="pl-PL" dirty="0"/>
              <a:t>twierdzenie teorii M&amp;M</a:t>
            </a:r>
          </a:p>
        </p:txBody>
      </p:sp>
    </p:spTree>
    <p:extLst>
      <p:ext uri="{BB962C8B-B14F-4D97-AF65-F5344CB8AC3E}">
        <p14:creationId xmlns:p14="http://schemas.microsoft.com/office/powerpoint/2010/main" val="215629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I </a:t>
            </a:r>
            <a:r>
              <a:rPr lang="pl-PL" dirty="0"/>
              <a:t>twierdzenie teorii M&amp;M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2349911"/>
            <a:ext cx="5795133" cy="114054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l-PL" dirty="0" smtClean="0"/>
              <a:t> Dwie firmy posiadają identyczną lewą stronę bilansu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 smtClean="0"/>
              <a:t>Obie firmy posiadają te same aktywa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 smtClean="0"/>
              <a:t>Obie firmy wykonują te same operacje gospodarcze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pl-PL" dirty="0"/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3506420"/>
              </p:ext>
            </p:extLst>
          </p:nvPr>
        </p:nvGraphicFramePr>
        <p:xfrm>
          <a:off x="5717458" y="234991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8492932"/>
              </p:ext>
            </p:extLst>
          </p:nvPr>
        </p:nvGraphicFramePr>
        <p:xfrm>
          <a:off x="8003458" y="244823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1457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II twierdzenie teorii M&amp;M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727587" y="3635073"/>
                <a:ext cx="7079226" cy="254189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l-PL" dirty="0" smtClean="0"/>
                  <a:t>V – łączna wartość rynkowa długu i kapitału własnego</a:t>
                </a:r>
              </a:p>
              <a:p>
                <a:pPr marL="0" indent="0">
                  <a:buNone/>
                </a:pPr>
                <a:r>
                  <a:rPr lang="pl-PL" dirty="0" smtClean="0"/>
                  <a:t>E – wartość rynkowa kapitału własnego</a:t>
                </a:r>
              </a:p>
              <a:p>
                <a:pPr marL="0" indent="0">
                  <a:buNone/>
                </a:pPr>
                <a:r>
                  <a:rPr lang="pl-PL" dirty="0" smtClean="0"/>
                  <a:t>D – wartość rynkowa długu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pl-PL" dirty="0" smtClean="0"/>
                  <a:t> - koszt kapitału własnego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pl-PL" dirty="0" smtClean="0"/>
                  <a:t> - koszt długu</a:t>
                </a:r>
              </a:p>
              <a:p>
                <a:pPr marL="0" indent="0">
                  <a:buNone/>
                </a:pPr>
                <a:endParaRPr lang="pl-PL" dirty="0" smtClean="0"/>
              </a:p>
              <a:p>
                <a:pPr marL="0" indent="0">
                  <a:buNone/>
                </a:pPr>
                <a:endParaRPr lang="pl-PL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7587" y="3635073"/>
                <a:ext cx="7079226" cy="2541890"/>
              </a:xfrm>
              <a:blipFill>
                <a:blip r:embed="rId2"/>
                <a:stretch>
                  <a:fillRect l="-2151" t="-2398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ostokąt 3"/>
              <p:cNvSpPr/>
              <p:nvPr/>
            </p:nvSpPr>
            <p:spPr>
              <a:xfrm>
                <a:off x="3133201" y="2086789"/>
                <a:ext cx="5925598" cy="11988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3200" i="1">
                          <a:latin typeface="Cambria Math" panose="02040503050406030204" pitchFamily="18" charset="0"/>
                        </a:rPr>
                        <m:t>𝑊𝐴𝐶𝐶</m:t>
                      </m:r>
                      <m:r>
                        <a:rPr lang="pl-PL" sz="32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l-PL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l-PL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l-PL" sz="32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num>
                            <m:den>
                              <m:r>
                                <a:rPr lang="pl-PL" sz="32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den>
                          </m:f>
                        </m:e>
                      </m:d>
                      <m:r>
                        <a:rPr lang="pl-PL" sz="3200" i="1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pl-PL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  <m:r>
                        <a:rPr lang="pl-PL" sz="32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pl-PL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l-PL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l-PL" sz="32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num>
                            <m:den>
                              <m:r>
                                <a:rPr lang="pl-PL" sz="32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den>
                          </m:f>
                        </m:e>
                      </m:d>
                      <m:r>
                        <a:rPr lang="pl-PL" sz="3200" i="1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pl-PL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</m:oMath>
                  </m:oMathPara>
                </a14:m>
                <a:endParaRPr lang="pl-PL" sz="3200" dirty="0"/>
              </a:p>
            </p:txBody>
          </p:sp>
        </mc:Choice>
        <mc:Fallback xmlns=""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3201" y="2086789"/>
                <a:ext cx="5925598" cy="11988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ole tekstowe 4"/>
          <p:cNvSpPr txBox="1"/>
          <p:nvPr/>
        </p:nvSpPr>
        <p:spPr>
          <a:xfrm>
            <a:off x="8406581" y="4326193"/>
            <a:ext cx="3785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Bez opodatkowania!!!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26285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II twierdzenie teorii M&amp;M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727586" y="3556413"/>
                <a:ext cx="7826479" cy="293287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l-PL" dirty="0" smtClean="0"/>
                  <a:t>V – łączna wartość rynkowa długu i kapitału własnego</a:t>
                </a:r>
              </a:p>
              <a:p>
                <a:pPr marL="0" indent="0">
                  <a:buNone/>
                </a:pPr>
                <a:r>
                  <a:rPr lang="pl-PL" dirty="0" smtClean="0"/>
                  <a:t>E – wartość rynkowa kapitału własnego</a:t>
                </a:r>
              </a:p>
              <a:p>
                <a:pPr marL="0" indent="0">
                  <a:buNone/>
                </a:pPr>
                <a:r>
                  <a:rPr lang="pl-PL" dirty="0" smtClean="0"/>
                  <a:t>D – wartość rynkowa długu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pl-PL" dirty="0" smtClean="0"/>
                  <a:t> - koszt kapitału własnego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pl-PL" dirty="0" smtClean="0"/>
                  <a:t> - koszt długu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pl-PL" dirty="0" smtClean="0"/>
                  <a:t> - stopa zwrotu z wszystkich aktywów</a:t>
                </a:r>
              </a:p>
              <a:p>
                <a:pPr marL="0" indent="0">
                  <a:buNone/>
                </a:pPr>
                <a:endParaRPr lang="pl-PL" dirty="0" smtClean="0"/>
              </a:p>
              <a:p>
                <a:pPr marL="0" indent="0">
                  <a:buNone/>
                </a:pPr>
                <a:endParaRPr lang="pl-PL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7586" y="3556413"/>
                <a:ext cx="7826479" cy="2932878"/>
              </a:xfrm>
              <a:blipFill>
                <a:blip r:embed="rId2"/>
                <a:stretch>
                  <a:fillRect l="-1947" t="-2075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ostokąt 3"/>
              <p:cNvSpPr/>
              <p:nvPr/>
            </p:nvSpPr>
            <p:spPr>
              <a:xfrm>
                <a:off x="3133201" y="2047459"/>
                <a:ext cx="5925598" cy="11988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l-PL" sz="3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l-PL" sz="32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l-PL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l-PL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l-PL" sz="32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num>
                            <m:den>
                              <m:r>
                                <a:rPr lang="pl-PL" sz="32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den>
                          </m:f>
                        </m:e>
                      </m:d>
                      <m:r>
                        <a:rPr lang="pl-PL" sz="3200" i="1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pl-PL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  <m:r>
                        <a:rPr lang="pl-PL" sz="32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pl-PL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l-PL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l-PL" sz="32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num>
                            <m:den>
                              <m:r>
                                <a:rPr lang="pl-PL" sz="32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den>
                          </m:f>
                        </m:e>
                      </m:d>
                      <m:r>
                        <a:rPr lang="pl-PL" sz="3200" i="1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pl-PL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</m:oMath>
                  </m:oMathPara>
                </a14:m>
                <a:endParaRPr lang="pl-PL" sz="3200" dirty="0"/>
              </a:p>
            </p:txBody>
          </p:sp>
        </mc:Choice>
        <mc:Fallback xmlns=""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3201" y="2047459"/>
                <a:ext cx="5925598" cy="11988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ole tekstowe 4"/>
          <p:cNvSpPr txBox="1"/>
          <p:nvPr/>
        </p:nvSpPr>
        <p:spPr>
          <a:xfrm>
            <a:off x="8406581" y="4326193"/>
            <a:ext cx="3785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Bez opodatkowania!!!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86484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II twierdzenie teorii M&amp;M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786580" y="3549444"/>
                <a:ext cx="7993627" cy="285135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l-PL" dirty="0" smtClean="0"/>
                  <a:t>V – łączna wartość rynkowa długu i kapitału własnego</a:t>
                </a:r>
              </a:p>
              <a:p>
                <a:pPr marL="0" indent="0">
                  <a:buNone/>
                </a:pPr>
                <a:r>
                  <a:rPr lang="pl-PL" dirty="0" smtClean="0"/>
                  <a:t>E – wartość rynkowa kapitału własnego</a:t>
                </a:r>
              </a:p>
              <a:p>
                <a:pPr marL="0" indent="0">
                  <a:buNone/>
                </a:pPr>
                <a:r>
                  <a:rPr lang="pl-PL" dirty="0" smtClean="0"/>
                  <a:t>D – wartość rynkowa długu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pl-PL" dirty="0" smtClean="0"/>
                  <a:t> - koszt kapitału własnego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pl-PL" dirty="0" smtClean="0"/>
                  <a:t> - koszt długu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pl-PL" dirty="0" smtClean="0"/>
                  <a:t> - stopa zwrotu z wszystkich aktywów</a:t>
                </a:r>
              </a:p>
              <a:p>
                <a:pPr marL="0" indent="0">
                  <a:buNone/>
                </a:pPr>
                <a:endParaRPr lang="pl-PL" dirty="0" smtClean="0"/>
              </a:p>
              <a:p>
                <a:pPr marL="0" indent="0">
                  <a:buNone/>
                </a:pPr>
                <a:endParaRPr lang="pl-PL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86580" y="3549444"/>
                <a:ext cx="7993627" cy="2851355"/>
              </a:xfrm>
              <a:blipFill>
                <a:blip r:embed="rId2"/>
                <a:stretch>
                  <a:fillRect l="-1907" t="-213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ostokąt 3"/>
              <p:cNvSpPr/>
              <p:nvPr/>
            </p:nvSpPr>
            <p:spPr>
              <a:xfrm>
                <a:off x="3133201" y="2135949"/>
                <a:ext cx="5925598" cy="11988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  <m:r>
                        <a:rPr lang="pl-PL" sz="32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l-PL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l-PL" sz="3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l-PL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l-PL" sz="32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32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pl-PL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pl-PL" sz="3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sz="32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l-PL" sz="32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pl-PL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l-PL" sz="32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pl-PL" sz="3200" b="0" i="1" smtClean="0">
                          <a:latin typeface="Cambria Math" panose="02040503050406030204" pitchFamily="18" charset="0"/>
                        </a:rPr>
                        <m:t>)∗</m:t>
                      </m:r>
                      <m:d>
                        <m:dPr>
                          <m:ctrlPr>
                            <a:rPr lang="pl-PL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l-PL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l-PL" sz="32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num>
                            <m:den>
                              <m:r>
                                <a:rPr lang="pl-PL" sz="32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pl-PL" sz="3200" dirty="0"/>
              </a:p>
            </p:txBody>
          </p:sp>
        </mc:Choice>
        <mc:Fallback xmlns=""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3201" y="2135949"/>
                <a:ext cx="5925598" cy="11988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ole tekstowe 4"/>
          <p:cNvSpPr txBox="1"/>
          <p:nvPr/>
        </p:nvSpPr>
        <p:spPr>
          <a:xfrm>
            <a:off x="7688826" y="3502559"/>
            <a:ext cx="3785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Bez opodatkowania!!!</a:t>
            </a:r>
            <a:endParaRPr lang="pl-PL" sz="2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7688825" y="4490014"/>
            <a:ext cx="3785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Bez opodatkowania!!!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69676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Zadanie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3440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Rodzaje kapitału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045111" y="3205317"/>
            <a:ext cx="2379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/>
              <a:t>Kapitał własny</a:t>
            </a:r>
            <a:endParaRPr lang="pl-PL" sz="24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624917" y="3205317"/>
            <a:ext cx="2379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/>
              <a:t>Kapitał obcy</a:t>
            </a:r>
            <a:endParaRPr lang="pl-PL" sz="2400" dirty="0"/>
          </a:p>
        </p:txBody>
      </p:sp>
      <p:cxnSp>
        <p:nvCxnSpPr>
          <p:cNvPr id="7" name="Łącznik prosty ze strzałką 6"/>
          <p:cNvCxnSpPr>
            <a:stCxn id="2" idx="2"/>
            <a:endCxn id="4" idx="0"/>
          </p:cNvCxnSpPr>
          <p:nvPr/>
        </p:nvCxnSpPr>
        <p:spPr>
          <a:xfrm flipH="1">
            <a:off x="3234814" y="1737360"/>
            <a:ext cx="2891666" cy="1467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>
            <a:stCxn id="2" idx="2"/>
            <a:endCxn id="5" idx="0"/>
          </p:cNvCxnSpPr>
          <p:nvPr/>
        </p:nvCxnSpPr>
        <p:spPr>
          <a:xfrm>
            <a:off x="6126480" y="1737360"/>
            <a:ext cx="2688140" cy="1467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pole tekstowe 11"/>
          <p:cNvSpPr txBox="1"/>
          <p:nvPr/>
        </p:nvSpPr>
        <p:spPr>
          <a:xfrm>
            <a:off x="7831885" y="3854246"/>
            <a:ext cx="4639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Kredyty, obligacje etc.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4846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1741777"/>
            <a:ext cx="10058400" cy="1450757"/>
          </a:xfrm>
        </p:spPr>
        <p:txBody>
          <a:bodyPr/>
          <a:lstStyle/>
          <a:p>
            <a:pPr algn="ctr"/>
            <a:r>
              <a:rPr lang="pl-PL" dirty="0"/>
              <a:t>Metoda modelu rosnącej dywidendy</a:t>
            </a:r>
          </a:p>
        </p:txBody>
      </p:sp>
    </p:spTree>
    <p:extLst>
      <p:ext uri="{BB962C8B-B14F-4D97-AF65-F5344CB8AC3E}">
        <p14:creationId xmlns:p14="http://schemas.microsoft.com/office/powerpoint/2010/main" val="402755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Metoda modelu rosnącej dywidendy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4017461" y="3234813"/>
            <a:ext cx="42180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/>
              <a:t>Na czym może polegać?</a:t>
            </a:r>
            <a:endParaRPr lang="pl-PL" sz="28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017461" y="4262284"/>
            <a:ext cx="42180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/>
              <a:t>Dochód = Koszt   (?)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08859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Metoda modelu rosnącej dywidendy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3664601"/>
                <a:ext cx="10515600" cy="2047415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pl-PL" dirty="0" smtClean="0"/>
                  <a:t> - koszt kapitału własnego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pl-PL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l-PL" dirty="0" smtClean="0"/>
                  <a:t> - oczekiwana dywidenda w okresie 1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pl-PL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pl-PL" dirty="0" smtClean="0"/>
                  <a:t> - bieżąca cena akcji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pl-PL" dirty="0" smtClean="0"/>
                  <a:t> – stopa wzrostu dywidendy</a:t>
                </a:r>
                <a:endParaRPr lang="pl-PL" dirty="0"/>
              </a:p>
              <a:p>
                <a:pPr marL="0" indent="0">
                  <a:buNone/>
                </a:pPr>
                <a:endParaRPr lang="pl-PL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3664601"/>
                <a:ext cx="10515600" cy="2047415"/>
              </a:xfrm>
              <a:blipFill>
                <a:blip r:embed="rId2"/>
                <a:stretch>
                  <a:fillRect l="-870" t="-2976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ostokąt 3"/>
              <p:cNvSpPr/>
              <p:nvPr/>
            </p:nvSpPr>
            <p:spPr>
              <a:xfrm>
                <a:off x="4545287" y="2408593"/>
                <a:ext cx="310142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  <m:r>
                        <a:rPr lang="pl-PL" sz="32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pl-PL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l-PL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sz="32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pl-PL" sz="32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l-PL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sz="32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pl-PL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pl-PL" sz="32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l-PL" sz="3200" i="1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pl-PL" sz="3200" dirty="0"/>
              </a:p>
            </p:txBody>
          </p:sp>
        </mc:Choice>
        <mc:Fallback xmlns=""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5287" y="2408593"/>
                <a:ext cx="3101426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386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Zadanie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985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1741777"/>
            <a:ext cx="10058400" cy="1450757"/>
          </a:xfrm>
        </p:spPr>
        <p:txBody>
          <a:bodyPr/>
          <a:lstStyle/>
          <a:p>
            <a:pPr algn="ctr"/>
            <a:r>
              <a:rPr lang="pl-PL" dirty="0"/>
              <a:t>Metoda SML</a:t>
            </a:r>
          </a:p>
        </p:txBody>
      </p:sp>
    </p:spTree>
    <p:extLst>
      <p:ext uri="{BB962C8B-B14F-4D97-AF65-F5344CB8AC3E}">
        <p14:creationId xmlns:p14="http://schemas.microsoft.com/office/powerpoint/2010/main" val="92633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cja">
  <a:themeElements>
    <a:clrScheme name="Retrospekc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1115</TotalTime>
  <Words>794</Words>
  <Application>Microsoft Office PowerPoint</Application>
  <PresentationFormat>Panoramiczny</PresentationFormat>
  <Paragraphs>253</Paragraphs>
  <Slides>35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Cambria Math</vt:lpstr>
      <vt:lpstr>Retrospekcja</vt:lpstr>
      <vt:lpstr>Analiza Finansowa</vt:lpstr>
      <vt:lpstr>Plan zajęć</vt:lpstr>
      <vt:lpstr>Rodzaje kapitału</vt:lpstr>
      <vt:lpstr>Rodzaje kapitału</vt:lpstr>
      <vt:lpstr>Metoda modelu rosnącej dywidendy</vt:lpstr>
      <vt:lpstr>Metoda modelu rosnącej dywidendy</vt:lpstr>
      <vt:lpstr>Metoda modelu rosnącej dywidendy</vt:lpstr>
      <vt:lpstr>Zadanie</vt:lpstr>
      <vt:lpstr>Metoda SML</vt:lpstr>
      <vt:lpstr>Metoda SML</vt:lpstr>
      <vt:lpstr>Metoda SML</vt:lpstr>
      <vt:lpstr>Metoda SML</vt:lpstr>
      <vt:lpstr>Metoda SML</vt:lpstr>
      <vt:lpstr>Metoda SML</vt:lpstr>
      <vt:lpstr>Zadanie</vt:lpstr>
      <vt:lpstr>Struktura kapitałowa  - czy zadłużenie korporacji jest korzystne?</vt:lpstr>
      <vt:lpstr>Struktura kapitałowa  bez uwzględnienia opodatkowania</vt:lpstr>
      <vt:lpstr>Struktura kapitałowa  bez uwzględnienia opodatkowania</vt:lpstr>
      <vt:lpstr>Struktura kapitałowa  bez uwzględnienia opodatkowania</vt:lpstr>
      <vt:lpstr>Struktura kapitałowa  bez uwzględnienia opodatkowania</vt:lpstr>
      <vt:lpstr>Struktura kapitałowa  bez uwzględnienia opodatkowania</vt:lpstr>
      <vt:lpstr>Struktura kapitałowa  bez uwzględnienia opodatkowania</vt:lpstr>
      <vt:lpstr>Struktura kapitałowa  bez uwzględnienia opodatkowania</vt:lpstr>
      <vt:lpstr>Zadanie</vt:lpstr>
      <vt:lpstr>Wartość rynkowa długu  i kapitału własnego</vt:lpstr>
      <vt:lpstr>Wartość rynkowa długu  i kapitału własnego</vt:lpstr>
      <vt:lpstr>Wartość rynkowa długu  i kapitału własnego</vt:lpstr>
      <vt:lpstr>Średni ważony koszt kapitału</vt:lpstr>
      <vt:lpstr>Zadanie</vt:lpstr>
      <vt:lpstr>I i II twierdzenie teorii M&amp;M</vt:lpstr>
      <vt:lpstr>I twierdzenie teorii M&amp;M</vt:lpstr>
      <vt:lpstr>II twierdzenie teorii M&amp;M</vt:lpstr>
      <vt:lpstr>II twierdzenie teorii M&amp;M</vt:lpstr>
      <vt:lpstr>II twierdzenie teorii M&amp;M</vt:lpstr>
      <vt:lpstr>Zadanie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Finansowa</dc:title>
  <dc:creator>User</dc:creator>
  <cp:lastModifiedBy>User</cp:lastModifiedBy>
  <cp:revision>24</cp:revision>
  <dcterms:created xsi:type="dcterms:W3CDTF">2018-04-22T10:36:49Z</dcterms:created>
  <dcterms:modified xsi:type="dcterms:W3CDTF">2018-04-26T14:18:25Z</dcterms:modified>
</cp:coreProperties>
</file>