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4"/>
  </p:sldMasterIdLst>
  <p:notesMasterIdLst>
    <p:notesMasterId r:id="rId52"/>
  </p:notesMasterIdLst>
  <p:handoutMasterIdLst>
    <p:handoutMasterId r:id="rId53"/>
  </p:handoutMasterIdLst>
  <p:sldIdLst>
    <p:sldId id="2147472523" r:id="rId5"/>
    <p:sldId id="2146846820" r:id="rId6"/>
    <p:sldId id="2146846847" r:id="rId7"/>
    <p:sldId id="2147472539" r:id="rId8"/>
    <p:sldId id="2147472557" r:id="rId9"/>
    <p:sldId id="2147472551" r:id="rId10"/>
    <p:sldId id="2147472540" r:id="rId11"/>
    <p:sldId id="2147472544" r:id="rId12"/>
    <p:sldId id="2147472545" r:id="rId13"/>
    <p:sldId id="2147472548" r:id="rId14"/>
    <p:sldId id="2147472558" r:id="rId15"/>
    <p:sldId id="2147472549" r:id="rId16"/>
    <p:sldId id="2147472553" r:id="rId17"/>
    <p:sldId id="2147472554" r:id="rId18"/>
    <p:sldId id="2147472555" r:id="rId19"/>
    <p:sldId id="2147472556" r:id="rId20"/>
    <p:sldId id="2147472552" r:id="rId21"/>
    <p:sldId id="2147472546" r:id="rId22"/>
    <p:sldId id="2147472559" r:id="rId23"/>
    <p:sldId id="2147472561" r:id="rId24"/>
    <p:sldId id="2147472513" r:id="rId25"/>
    <p:sldId id="2147472527" r:id="rId26"/>
    <p:sldId id="2147472525" r:id="rId27"/>
    <p:sldId id="2147472528" r:id="rId28"/>
    <p:sldId id="2147472542" r:id="rId29"/>
    <p:sldId id="2147472560" r:id="rId30"/>
    <p:sldId id="2147472566" r:id="rId31"/>
    <p:sldId id="2147472567" r:id="rId32"/>
    <p:sldId id="2147472568" r:id="rId33"/>
    <p:sldId id="2147472569" r:id="rId34"/>
    <p:sldId id="2147472570" r:id="rId35"/>
    <p:sldId id="2147472571" r:id="rId36"/>
    <p:sldId id="2147472572" r:id="rId37"/>
    <p:sldId id="2147472573" r:id="rId38"/>
    <p:sldId id="2147472537" r:id="rId39"/>
    <p:sldId id="2147472538" r:id="rId40"/>
    <p:sldId id="2147472535" r:id="rId41"/>
    <p:sldId id="2147472543" r:id="rId42"/>
    <p:sldId id="2147472563" r:id="rId43"/>
    <p:sldId id="2147472576" r:id="rId44"/>
    <p:sldId id="2147472577" r:id="rId45"/>
    <p:sldId id="2147472562" r:id="rId46"/>
    <p:sldId id="2147472524" r:id="rId47"/>
    <p:sldId id="2147472533" r:id="rId48"/>
    <p:sldId id="2147472564" r:id="rId49"/>
    <p:sldId id="2147472541" r:id="rId50"/>
    <p:sldId id="2147472565" r:id="rId51"/>
  </p:sldIdLst>
  <p:sldSz cx="12192000" cy="6858000"/>
  <p:notesSz cx="6797675" cy="9926638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FB7AC-C4B0-627B-336D-A56353BA24BD}" name="Sulek, Joanna" initials="SJ" userId="S::joanna.sulek@te.com::d098d091-93f1-4ba8-8544-7acbaf6b2a7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ek, Joanna" initials="SJ" lastIdx="1" clrIdx="0">
    <p:extLst>
      <p:ext uri="{19B8F6BF-5375-455C-9EA6-DF929625EA0E}">
        <p15:presenceInfo xmlns:p15="http://schemas.microsoft.com/office/powerpoint/2012/main" userId="S::joanna.sulek@te.com::d098d091-93f1-4ba8-8544-7acbaf6b2a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DADADA"/>
    <a:srgbClr val="404040"/>
    <a:srgbClr val="F1931C"/>
    <a:srgbClr val="BC1F00"/>
    <a:srgbClr val="000000"/>
    <a:srgbClr val="FFFFFF"/>
    <a:srgbClr val="666666"/>
    <a:srgbClr val="F2F2F2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aszek-Pawelczuk, Patrycja" userId="b16f4355-903f-4c8b-a342-c4c4c0bc8544" providerId="ADAL" clId="{95DE0F72-4413-4D49-BF52-332E4AB8273B}"/>
    <pc:docChg chg="modSld">
      <pc:chgData name="Witaszek-Pawelczuk, Patrycja" userId="b16f4355-903f-4c8b-a342-c4c4c0bc8544" providerId="ADAL" clId="{95DE0F72-4413-4D49-BF52-332E4AB8273B}" dt="2026-05-14T14:36:49.183" v="11" actId="20577"/>
      <pc:docMkLst>
        <pc:docMk/>
      </pc:docMkLst>
      <pc:sldChg chg="modSp mod">
        <pc:chgData name="Witaszek-Pawelczuk, Patrycja" userId="b16f4355-903f-4c8b-a342-c4c4c0bc8544" providerId="ADAL" clId="{95DE0F72-4413-4D49-BF52-332E4AB8273B}" dt="2026-05-14T14:36:49.183" v="11" actId="20577"/>
        <pc:sldMkLst>
          <pc:docMk/>
          <pc:sldMk cId="3922777902" sldId="2146846820"/>
        </pc:sldMkLst>
        <pc:spChg chg="mod">
          <ac:chgData name="Witaszek-Pawelczuk, Patrycja" userId="b16f4355-903f-4c8b-a342-c4c4c0bc8544" providerId="ADAL" clId="{95DE0F72-4413-4D49-BF52-332E4AB8273B}" dt="2026-05-14T14:36:21.476" v="4" actId="20577"/>
          <ac:spMkLst>
            <pc:docMk/>
            <pc:sldMk cId="3922777902" sldId="2146846820"/>
            <ac:spMk id="1035" creationId="{F9267A39-C1FA-322E-4BE0-3E5FFC746341}"/>
          </ac:spMkLst>
        </pc:spChg>
        <pc:spChg chg="mod">
          <ac:chgData name="Witaszek-Pawelczuk, Patrycja" userId="b16f4355-903f-4c8b-a342-c4c4c0bc8544" providerId="ADAL" clId="{95DE0F72-4413-4D49-BF52-332E4AB8273B}" dt="2026-05-14T14:36:34.613" v="6" actId="20577"/>
          <ac:spMkLst>
            <pc:docMk/>
            <pc:sldMk cId="3922777902" sldId="2146846820"/>
            <ac:spMk id="1038" creationId="{E09FA907-DE65-C0D9-0A00-7014D39BF344}"/>
          </ac:spMkLst>
        </pc:spChg>
        <pc:spChg chg="mod">
          <ac:chgData name="Witaszek-Pawelczuk, Patrycja" userId="b16f4355-903f-4c8b-a342-c4c4c0bc8544" providerId="ADAL" clId="{95DE0F72-4413-4D49-BF52-332E4AB8273B}" dt="2026-05-14T14:36:49.183" v="11" actId="20577"/>
          <ac:spMkLst>
            <pc:docMk/>
            <pc:sldMk cId="3922777902" sldId="2146846820"/>
            <ac:spMk id="1043" creationId="{80034DA6-D2CB-6FCA-1384-11B4D911A7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57F54-A723-2047-BF3A-205C937B39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EC3B1-FD1F-0348-87C8-95A3E9948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BDCE41-08F8-8646-94A3-B70E403FA156}" type="datetimeFigureOut">
              <a:rPr lang="en-US" smtClean="0"/>
              <a:t>5/14/2026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F6CD2-0674-A045-A63B-82040EE7D0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F4126-6DAA-4E47-ACF5-DFD325D60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2D70AD-2E4B-CE41-BBDC-3EF700543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3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9AB761-8CEB-478F-A91B-E0F6FC4C387B}" type="datetimeFigureOut">
              <a:rPr lang="en-US" smtClean="0"/>
              <a:t>5/14/2026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D08AE3-7EFC-4A01-B213-ADA2E1E45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5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4E1E-091C-C202-B53A-3FBDA8C53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D060B-F269-9EA1-4F6A-F16B03420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B4C3E-69F1-8E28-1D1E-06AA6195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1392B-403A-C775-3E54-8411FEEBD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91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999D6-504E-A616-5BBA-90343555D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4D8DE-5D87-53D7-3139-AD338D2F0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235A1-9D7F-EE30-56BE-A6912B49F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72BE2-BF38-0055-826F-381710916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7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98588-2602-E423-2B51-B6B53F08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EBBBE-5A08-5D94-D78B-2BD7ED503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C28E8-6B4C-5BC8-ED3C-8F4D8DE1B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67BA4-1692-AEDA-BB01-6B43684BC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95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7ED6D-0E92-DA12-6179-6E97BF78E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3E34B-6D54-A914-80CF-CD14CB752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79D6A9-814C-1F3F-C9B6-BD56A4B85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51BAB-9307-261C-0C77-4A7B31B1C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6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31434-B423-CB2E-E86A-07E89E8E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CB1D5-AB68-73D9-D62F-1B4EED5A4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25CBD-E5A6-EE90-EAB9-B3D046B9C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97222-4D89-2D07-37D5-C4652E92E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1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5A8D-7A65-3CCC-0F23-C2FE59F1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9B33C-1FB7-274E-0C4E-43D5F5D2D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C660F-D31F-365C-25C8-260D2E2BC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4FACC-FA16-ED9A-A8AB-8296E6F27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69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C053A-CD77-8BD5-E31A-B3B843C2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4A937-B139-9731-2FFA-27D12CE1C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8167D-DE02-1FB4-42ED-160720B43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638FD-1B92-D09B-8AA6-36CCE52B2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8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0AA54-FED9-A317-AC8D-DE60DA570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68858-A415-8301-4261-63377F412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85D26-CF5E-D76A-2FC4-1ED909EDB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DCA60-B710-36C3-6707-16B883E6B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23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3216-44C0-62A5-A95F-E1EB59EC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FCDA9-45B3-99F1-A7C9-BB744F5B7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C32BB-6B40-086F-658E-183228C81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C67AB-FE6F-3D40-752F-A64B0B4A9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15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zaczeliscie od podstaw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7F97B-2294-E8FC-8A2A-2ECEF34C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297EF-E21F-8F85-B03D-8408E20D7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A939E-2129-5B58-06DB-1CCDACEDB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FAE5A-8584-B3FB-5903-E5F04831E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0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C40E3-B229-92BD-C819-9E042B510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C134E-533A-BD1E-C94D-81BAB58EA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E3B49-BF8B-38F0-ED69-418B06542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A9407-85D7-2B46-03E0-6C16BBDA5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60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D3028-8A7A-C24F-8A7B-044A76A5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7A8C1-64DE-D37F-7045-841A76A0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A50ED-D672-00BC-2EA9-5FFD9FA4D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BD25B-DCA1-EED5-BA15-9D9F4D9E3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3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843AD-FD7D-FD1A-1A49-019E0770C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2A8DA-1676-0B78-3CE3-6FF81E0F0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20A04C-5FDB-9237-AD4A-9EEA82F3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0748-4F35-4839-072E-28E901BB7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9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A068-90DD-A729-1327-99C16893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CB6EF-F080-4FFB-7002-E58DAFC0B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9E3D1-ED97-5719-AD5E-69EC089E2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08DE-501C-ADBB-C78C-D989E64B3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65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418AE-8850-05BA-D138-CB5F3040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69A2B-5571-FCCD-A14D-6D0D58828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8212E-CEC4-B55C-0466-D9186FBBD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0FE21-4E59-FF08-1B77-779D6E77C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52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F99B-504C-A259-9CE4-77DE050B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ACA1A-A099-DAC3-6812-B9828F67F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CF821-8EC2-954C-4E26-E8C66F47F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0DE29-3FA9-4462-B43B-27EFE9AE2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43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26083-84C1-E553-82AF-B6BDB7071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A1175-6121-7D79-E3F9-BC305BF6E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A8330-DF07-A2A7-BF79-4920D3AB9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AA0E-903B-918C-D491-D5300C6A5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495E-F68D-5A1D-F02D-1A227068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A0DA8-52B8-730E-BD2F-0EED17E81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8494A-C17A-902E-34CC-77BA92681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AF8D-93AA-D059-469E-94845586E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0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C57E1-432F-50C0-1CEF-F6A48DCE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BCD21-80FB-B618-9349-4700BB26D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BE6E4-612A-3D4E-D3ED-7946A3BD6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DE027-6366-C919-F2FB-5946E85CA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85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0010F-65D3-6A1C-D41D-8632B2BE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4E970-60CE-A953-D9EC-F1C4E1F4A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9D6A2-3D2D-BFC6-63B7-65B8961E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A88E-FFEE-51A8-21A5-B5552599B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1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DF799-F324-F10A-7CA2-56AFB3F54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4C348-B1DC-ACC8-1E4D-2B81C0B08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3A8BAF-2BEC-BDAA-7B5F-A4897DEC0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7B0E1-A5ED-8285-8BE7-E006D250E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07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1A7FD-225D-9819-76F2-B815E03A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3D2FE-9F88-A752-F7DA-D7C647CF1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D9622-E6CF-56FE-FA7E-C39B6D801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2F9A6-D84D-AA1B-C182-56ABDC54B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3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7B49-F043-2416-ACAA-EFD9F9CF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68A5C-A10A-D1CD-1AFD-DB41C513E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2DBC6-85B2-B7F6-6E91-D6DF9E6A1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4174B-B849-F45A-A4DA-7D7166352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5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14B1E-9C97-A480-545E-6B589D7A3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2C190-9892-DD28-8B0C-03CC88EED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DC535-16E0-315A-2D5C-406DBB0BA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00283-41D5-3317-DFD2-629947A04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09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1F2E-F4DB-3F0B-9E3D-BA77F90D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93434-2B6B-DE8E-02AC-675A0F327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29385-62BB-699F-54D3-C008F5656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91645-ADE0-A2FA-C383-CF112C798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67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5AD3D-2C68-C51D-9590-354970BBC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93B5E-2099-8EF1-297E-53499EA6E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2C73F-C767-FCB3-4A3F-9FC0EF778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C026-8B20-C2BE-F07B-9393B2BE9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2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BDFC-6CFF-D769-9550-470C1E4B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3E8AF-4297-0746-ED06-E31D92F79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E650B-9C34-331B-119C-BCCC27681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963B-DAC6-08E2-840A-1A9AFDC83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46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C0EC-1760-2209-DC6A-ADB76664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6DA0F-4047-F092-C4A1-1CB4F94A3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65636-B2DC-914B-93E6-99F4F9C78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FAB20-3F48-02B0-6A1C-503C2F39E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81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0CD76-040A-C6A7-0EFA-FB311A67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E5AF3-D720-4206-1109-60335B61D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C8532-5637-4654-8A8C-0C53D9496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85471-F420-60C6-80FC-EC16537AC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40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C6189-F902-EF4E-03AE-C02BD9569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BA8A2-FAE0-3113-D483-1BD0CCA89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3D3FD-2CF2-9503-503F-E4913BAC2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F06D-5537-7A00-B1C8-358EC38D6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87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91933-A521-BEFF-6C52-BB0E5A10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DEDB9-9934-A47A-EB5F-5F20CA394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10332-84AF-5A1E-D109-8A8012930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11FDA-A3DB-B99F-DC3C-383BAEF5A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0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E13E3-5D3F-B864-1399-7339E1D47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1B219-177B-44B0-355D-5FA44F911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4F6D5-5A20-E6D7-D2AE-E305BAABF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761B-1D55-C75B-E4F1-82962D2C8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92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69B3F-1BC1-0DF0-9911-E0F161DA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ADAFB-2CFB-4AC5-C8B0-073ABCC8F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37FCD-0CDF-262B-EDDE-47BC73669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Wszystko tutaj definiuje jakie CO i DLACZEGO będziecie potrzebowac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1CC9E-1B65-3876-B3A9-223179034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53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325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1D52C-769B-5F9D-3E95-4B18117F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0F42D-D859-1EAD-EEA2-BA0FDAEAF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3ED2D-91D7-E1DE-1285-8D4358CBB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E633F-F96A-592F-7207-B1A71CD10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17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2B7F-DAA6-9C89-5FBA-E67634D6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A606B-A2D3-E5E3-CA07-042F35D2B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56D39-C948-F4F5-86D9-BC160AC54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A15C-6B95-5874-3585-747A3AA71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99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76512-388F-47CD-300F-3DA848E3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91662-F63F-728C-41B9-46F5FA276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4FF7E-5619-5008-B3AB-267179C0D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842CF-9FF6-3DF7-89AB-EA62246B0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7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9A8D-E29C-51A7-0925-062873FF3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88548-DD12-0447-80C4-604593BE4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4D82A-9564-DA28-3583-100BB2663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DFE00-87E2-764C-DF22-CC1D57A86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6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9B4AD-B616-4CE5-EB1F-B7256BE3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AF5F2-AE2C-7C4A-14D2-77D6D2C95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7982F-6773-883E-9730-67F6C9D6F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F7196-CCCC-C3E5-32D4-3A7894763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4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0E4F5-5F62-CBD4-9726-EFD39520A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67DF6-3628-E5BF-9885-70CA4D361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B8B2E-28D1-5874-D676-88E9850AA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AAB5D-91E3-F05F-F28D-FA940A071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0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E42D-745F-A93E-0B89-85C9EC53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639EF-9E1E-3A36-8A70-C9014F2EA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57A96-0E48-6B8E-456D-6921E9C81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69FC-4B08-3EA8-964F-60D7437C4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6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901E-4B36-1080-464F-C8955BB6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E6B08-EE04-7C38-EBE7-296307A9B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0E4B7-EFD5-9466-F4E2-21B33F0C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77A26-CB37-7A85-B21A-54270916F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3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766D-D78B-0805-01BD-66B6623A8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16337-F131-FECF-CA6C-E7FC67C7D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4A165-AEB1-081C-E922-9464A3C7D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E2D3-9A0A-64F6-52E5-4E23FE000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8AE3-7EFC-4A01-B213-ADA2E1E457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3E10CF9-2632-4B18-979E-C09C95117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6220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3E10CF9-2632-4B18-979E-C09C95117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0C57DCC-4D82-4C64-9179-9B09158439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D85FE49A-437C-3640-8C56-0B8BCAB424CD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020960-0F7F-CA47-A0C7-37251CFE35E3}"/>
              </a:ext>
            </a:extLst>
          </p:cNvPr>
          <p:cNvSpPr txBox="1"/>
          <p:nvPr userDrawn="1"/>
        </p:nvSpPr>
        <p:spPr>
          <a:xfrm>
            <a:off x="2312683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89F603-DA87-684D-82E8-2B052696B70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B47FED0-6275-674C-9D0A-FFA596EDC7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4114800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34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 in Arial Bold 34pt, Title Case.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4179FA-6E76-FE47-BD77-21B33CD263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4114800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/ Author Name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BF5067-8CAB-4242-902A-3E072F63080B}"/>
              </a:ext>
            </a:extLst>
          </p:cNvPr>
          <p:cNvSpPr txBox="1"/>
          <p:nvPr userDrawn="1"/>
        </p:nvSpPr>
        <p:spPr>
          <a:xfrm>
            <a:off x="2312683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44A19-51AB-D044-9770-0E762762A14E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411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28ACA225-A4A6-4F4C-979C-C83A3F30C82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9137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2AC15692-4218-43B5-A4E6-093ACFDF5E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8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7A1D6B-FD66-4576-979F-943D03ED10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8272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7A1D6B-FD66-4576-979F-943D03ED1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A99F9F8-7E2A-4530-B396-0357C062EC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6333B-72FF-5B44-BCC7-39E55F6ADE3B}"/>
              </a:ext>
            </a:extLst>
          </p:cNvPr>
          <p:cNvSpPr>
            <a:spLocks/>
          </p:cNvSpPr>
          <p:nvPr/>
        </p:nvSpPr>
        <p:spPr>
          <a:xfrm>
            <a:off x="0" y="0"/>
            <a:ext cx="7397496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B3A2E9-EDFD-254D-A130-C4C3FA90E34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391400" y="0"/>
            <a:ext cx="48006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</a:t>
            </a:r>
            <a:br>
              <a:rPr lang="en-US" dirty="0"/>
            </a:br>
            <a:r>
              <a:rPr lang="en-US" dirty="0"/>
              <a:t>   area, size: 5.25” x 7.5”. 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7521CBF5-30FE-5447-832B-0CF68889FF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49BC072F-0E7A-2F47-B50E-1D3EA0C4E8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0BB7C5E-639F-EC4F-BB28-E42B6F5424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64830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Small Image Divider Slide  #2: Click to Add Title in Arial Bold 28pt, Title Case.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45C8362-06C9-684F-A75E-2393C7F851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64830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81772F-1ECF-5145-9E6A-A7091D64EBE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6483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6E8152-E037-9046-AED2-8B6080C4A91B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6483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322431-DAB2-4E28-92C3-A166DC7EF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496" y="3572"/>
            <a:ext cx="4794504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25E66F8-D69A-4888-82BA-B283942028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3354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25E66F8-D69A-4888-82BA-B28394202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0703ED7-E6EF-44DE-9076-73ABE463A4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6333B-72FF-5B44-BCC7-39E55F6ADE3B}"/>
              </a:ext>
            </a:extLst>
          </p:cNvPr>
          <p:cNvSpPr>
            <a:spLocks/>
          </p:cNvSpPr>
          <p:nvPr/>
        </p:nvSpPr>
        <p:spPr>
          <a:xfrm>
            <a:off x="0" y="0"/>
            <a:ext cx="739749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EB3A2E9-EDFD-254D-A130-C4C3FA90E34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391400" y="0"/>
            <a:ext cx="48006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</a:t>
            </a:r>
            <a:br>
              <a:rPr lang="en-US" dirty="0"/>
            </a:br>
            <a:r>
              <a:rPr lang="en-US" dirty="0"/>
              <a:t>   area, size: 5.25” x 7.5”. 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AC9118CC-8D2D-1445-979E-25F9C3C073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B6739C8A-E815-9743-8F11-28DEFEE6AF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B649D84-6A21-464C-8858-F59B56A9AD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64830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Small Image Divider Slide  #3: Click to Add Title in Arial Bold 28pt, Title Case.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5F97BEC-9D4A-A244-AE95-A506058448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64830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0ECCD-7CE4-2A4B-B02F-1D5B429137D0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6483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617034EF-BFFC-47F2-8AE4-F5833DA3F0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6483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40296-7FC4-4423-B8B3-CADF8D2F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496" y="3572"/>
            <a:ext cx="4794504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E90F32-22F1-7243-A2BA-4CA91A110EE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56338" y="1125540"/>
            <a:ext cx="5477256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971099-ABEA-5943-883C-954DF57B598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125539"/>
            <a:ext cx="5477256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C71ED80-F9FE-4B5E-A518-B6622F6D6E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464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C71ED80-F9FE-4B5E-A518-B6622F6D6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546F9DD-0E2C-4448-AA2D-9785F218A4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 in Arial Bold 28pt, Title Case.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A96CC-F04F-4F0E-A6C3-B708A9D2B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77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9AFE1CA-87CC-9445-A146-378AB65B22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544" y="1593848"/>
            <a:ext cx="5477256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6DDCD4-09EC-ED4E-B351-8F159751183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593849"/>
            <a:ext cx="5477256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D0A59BC-495D-400D-A829-923E06D09F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618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D0A59BC-495D-400D-A829-923E06D09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AFD21EB-4CEF-412F-875D-85719153CD0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 in Arial Bold 28pt, Title Case.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7925" y="1125540"/>
            <a:ext cx="5476875" cy="2834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2000" b="1" dirty="0" smtClean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113C277-75BB-42B8-9BB8-B8151B360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88B2E7-1636-4912-B043-21860593EE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25540"/>
            <a:ext cx="5476875" cy="2834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2000" b="1" dirty="0" smtClean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6694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72062C-09FE-1F40-B256-ABFC1DB757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94289" y="1125539"/>
            <a:ext cx="6638544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5F2344-9EE1-194A-ADB4-9F39013E9BC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0" y="1125539"/>
            <a:ext cx="4315968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728AF8B-C46B-49AB-8C9B-26001729A6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789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728AF8B-C46B-49AB-8C9B-26001729A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7906673-9B5D-4E06-A43F-5EDBE9DE59E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in Arial Bold 28pt, Title Case.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CAA217-4CDA-4F5C-A989-602D7B9FB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31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BF984-761B-4AAC-ADE9-6391B34A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92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65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2664959-46D8-054F-8588-033E387479F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on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28332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 Connection Counts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CF9B5E-9B28-4A6F-BFC8-A73D246EEAF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695"/>
            <a:ext cx="12192000" cy="683258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53928-E9DE-4DE9-8E63-DBA1B8EE57E0}"/>
              </a:ext>
            </a:extLst>
          </p:cNvPr>
          <p:cNvSpPr/>
          <p:nvPr userDrawn="1"/>
        </p:nvSpPr>
        <p:spPr>
          <a:xfrm>
            <a:off x="-2" y="-11614"/>
            <a:ext cx="12192000" cy="6891808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 flipV="1">
            <a:off x="-1" y="1012825"/>
            <a:ext cx="34385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701820" y="1236340"/>
            <a:ext cx="10382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WHEN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TECHNOLOGY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CONNECTS,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SO DOES HUMANITY.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735AF164-5BA5-0540-AC75-6FC45B99E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DC987BD6-70A2-0A45-A795-1BFB4C2BBD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433587-EBEA-BC40-AFD0-0054455AE5A8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9DBFA-7C63-9A42-8D34-85290155702B}"/>
              </a:ext>
            </a:extLst>
          </p:cNvPr>
          <p:cNvSpPr/>
          <p:nvPr userDrawn="1"/>
        </p:nvSpPr>
        <p:spPr>
          <a:xfrm flipV="1">
            <a:off x="822325" y="4715424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84FE53-37BB-B348-A18D-1483B55007AA}"/>
              </a:ext>
            </a:extLst>
          </p:cNvPr>
          <p:cNvSpPr/>
          <p:nvPr userDrawn="1"/>
        </p:nvSpPr>
        <p:spPr>
          <a:xfrm>
            <a:off x="808217" y="5828605"/>
            <a:ext cx="3038652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</a:rPr>
              <a:t>EVERY CONNECTION COUNTS</a:t>
            </a:r>
          </a:p>
        </p:txBody>
      </p:sp>
    </p:spTree>
    <p:extLst>
      <p:ext uri="{BB962C8B-B14F-4D97-AF65-F5344CB8AC3E}">
        <p14:creationId xmlns:p14="http://schemas.microsoft.com/office/powerpoint/2010/main" val="201837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 Connection Counts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5259A-FC8D-447D-ACE7-22D0FD1F2971}"/>
              </a:ext>
            </a:extLst>
          </p:cNvPr>
          <p:cNvSpPr/>
          <p:nvPr userDrawn="1"/>
        </p:nvSpPr>
        <p:spPr>
          <a:xfrm>
            <a:off x="0" y="4370"/>
            <a:ext cx="12184434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16000"/>
                </a:schemeClr>
              </a:gs>
              <a:gs pos="55000">
                <a:schemeClr val="bg1">
                  <a:alpha val="0"/>
                </a:schemeClr>
              </a:gs>
              <a:gs pos="9000">
                <a:srgbClr val="888888">
                  <a:alpha val="32000"/>
                </a:srgbClr>
              </a:gs>
              <a:gs pos="0">
                <a:srgbClr val="888888">
                  <a:alpha val="46000"/>
                </a:srgbClr>
              </a:gs>
              <a:gs pos="70000">
                <a:schemeClr val="accent2">
                  <a:lumMod val="100000"/>
                  <a:alpha val="4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>
            <a:off x="0" y="1012837"/>
            <a:ext cx="2682875" cy="6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E2310-9E50-D24D-B896-71DE1C01244C}"/>
              </a:ext>
            </a:extLst>
          </p:cNvPr>
          <p:cNvSpPr/>
          <p:nvPr/>
        </p:nvSpPr>
        <p:spPr>
          <a:xfrm flipV="1">
            <a:off x="822325" y="4715424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714520" y="1236340"/>
            <a:ext cx="10382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ANY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CONNECTION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CAN CHANGE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THE WORLD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16F211-F358-404B-8BF4-41D4E066BE5D}"/>
              </a:ext>
            </a:extLst>
          </p:cNvPr>
          <p:cNvSpPr/>
          <p:nvPr/>
        </p:nvSpPr>
        <p:spPr>
          <a:xfrm>
            <a:off x="808217" y="5828605"/>
            <a:ext cx="3038652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</a:rPr>
              <a:t>EVERY CONNECTION COUNTS</a:t>
            </a:r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761C9FE8-862E-594D-8966-7E1228840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BCA0F4B5-BE64-C44B-8783-2D66121F5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3DA7FF-F448-4B45-BF6E-3DBB359A1497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5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98A533-7CC6-43A4-92B4-F46130AC9F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6792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098A533-7CC6-43A4-92B4-F46130AC9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EED084F-0E91-4CB6-B553-23C6CAED09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3E103-45C5-C544-AE70-25DAFC51AC46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0"/>
            <a:ext cx="7162799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7DD33B4-743D-094D-8306-F969998CF954}"/>
              </a:ext>
            </a:extLst>
          </p:cNvPr>
          <p:cNvSpPr txBox="1"/>
          <p:nvPr/>
        </p:nvSpPr>
        <p:spPr>
          <a:xfrm>
            <a:off x="442912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6987A9-AF90-0846-884F-3288346AD80C}"/>
              </a:ext>
            </a:extLst>
          </p:cNvPr>
          <p:cNvSpPr>
            <a:spLocks/>
          </p:cNvSpPr>
          <p:nvPr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0C5DEA6-4A5A-C842-A4A5-747B5DFD37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4114800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34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Alternate: Click to Add Presentation Title in Arial Bold 34pt, Title Case.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C878F1E-8E9D-AC46-ADC9-0E7E194258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4114800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/ Author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9852F-3FE9-C74F-A95B-29EE0199A97B}"/>
              </a:ext>
            </a:extLst>
          </p:cNvPr>
          <p:cNvSpPr txBox="1"/>
          <p:nvPr userDrawn="1"/>
        </p:nvSpPr>
        <p:spPr>
          <a:xfrm>
            <a:off x="442912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74A8BD-06D6-774D-BB00-8AC2D8625409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411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FD064E-6FA8-7045-BCCE-7DDB873A01D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9137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CCB78FBD-9D1D-4309-BEC3-06129D3C05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09017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 Connection Counts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8585E-6D04-6A48-8018-C49541C02DA5}"/>
              </a:ext>
            </a:extLst>
          </p:cNvPr>
          <p:cNvSpPr txBox="1"/>
          <p:nvPr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1E51-98A8-694F-B61B-DA6EEF6459F6}"/>
              </a:ext>
            </a:extLst>
          </p:cNvPr>
          <p:cNvSpPr>
            <a:spLocks noChangeAspect="1"/>
          </p:cNvSpPr>
          <p:nvPr/>
        </p:nvSpPr>
        <p:spPr>
          <a:xfrm>
            <a:off x="0" y="-4422"/>
            <a:ext cx="12192000" cy="685800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A5AF93-C001-4010-8FA0-F1664BB013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695"/>
            <a:ext cx="12192000" cy="683258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0395F2-B90A-4F4A-9CFB-0BDD0D3609D2}"/>
              </a:ext>
            </a:extLst>
          </p:cNvPr>
          <p:cNvSpPr/>
          <p:nvPr userDrawn="1"/>
        </p:nvSpPr>
        <p:spPr>
          <a:xfrm>
            <a:off x="0" y="-26110"/>
            <a:ext cx="12192000" cy="68580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44585-9CD4-1540-BF2C-408573C5F803}"/>
              </a:ext>
            </a:extLst>
          </p:cNvPr>
          <p:cNvSpPr/>
          <p:nvPr/>
        </p:nvSpPr>
        <p:spPr>
          <a:xfrm>
            <a:off x="0" y="1012837"/>
            <a:ext cx="5133708" cy="6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41D52-84F7-D647-95E2-93AEFB8228F5}"/>
              </a:ext>
            </a:extLst>
          </p:cNvPr>
          <p:cNvSpPr/>
          <p:nvPr/>
        </p:nvSpPr>
        <p:spPr>
          <a:xfrm>
            <a:off x="666895" y="1236340"/>
            <a:ext cx="10382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CONNECT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LIKE THE WORLD</a:t>
            </a:r>
            <a:br>
              <a:rPr lang="en-US" sz="7000" b="1" cap="all" dirty="0">
                <a:solidFill>
                  <a:schemeClr val="bg1"/>
                </a:solidFill>
              </a:rPr>
            </a:br>
            <a:r>
              <a:rPr lang="en-US" sz="7000" b="1" cap="all" dirty="0">
                <a:solidFill>
                  <a:schemeClr val="bg1"/>
                </a:solidFill>
              </a:rPr>
              <a:t>DEPENDS ON IT.</a:t>
            </a:r>
          </a:p>
          <a:p>
            <a:pPr>
              <a:lnSpc>
                <a:spcPct val="80000"/>
              </a:lnSpc>
            </a:pPr>
            <a:r>
              <a:rPr lang="en-US" sz="7000" b="1" cap="all" dirty="0">
                <a:solidFill>
                  <a:schemeClr val="bg1"/>
                </a:solidFill>
              </a:rPr>
              <a:t>BECAUSE IT DOES.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C7EB59-697F-BE40-A466-19DEDCC0B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951" y="5215637"/>
            <a:ext cx="2292948" cy="1310257"/>
          </a:xfrm>
          <a:prstGeom prst="rect">
            <a:avLst/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AF98D5A3-3938-324A-AF58-5CCD6BFC6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B69BCFC9-4EF0-6244-8850-EA36FF21C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90EE04-1894-7040-8A66-EE58AAB5042C}"/>
              </a:ext>
            </a:extLst>
          </p:cNvPr>
          <p:cNvSpPr txBox="1"/>
          <p:nvPr userDrawn="1"/>
        </p:nvSpPr>
        <p:spPr>
          <a:xfrm>
            <a:off x="2411006" y="6247115"/>
            <a:ext cx="1475194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rgbClr val="94969C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3F8178-841C-3648-BCA6-AA662050156C}"/>
              </a:ext>
            </a:extLst>
          </p:cNvPr>
          <p:cNvSpPr/>
          <p:nvPr userDrawn="1"/>
        </p:nvSpPr>
        <p:spPr>
          <a:xfrm>
            <a:off x="808217" y="5828605"/>
            <a:ext cx="3038652" cy="3231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460" b="1" dirty="0">
                <a:solidFill>
                  <a:schemeClr val="bg1"/>
                </a:solidFill>
              </a:rPr>
              <a:t>EVERY CONNECTION COUNTS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80963-5F58-C248-8C46-20836D1EFA8F}"/>
              </a:ext>
            </a:extLst>
          </p:cNvPr>
          <p:cNvSpPr/>
          <p:nvPr userDrawn="1"/>
        </p:nvSpPr>
        <p:spPr>
          <a:xfrm flipV="1">
            <a:off x="822325" y="4715424"/>
            <a:ext cx="1136967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Single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96D6A3-D984-7A49-B9FA-D339C4A79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11274552" cy="503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34627D7-85CB-40CE-8E78-7026EB779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532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34627D7-85CB-40CE-8E78-7026EB779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01ADCF7-C70F-4546-9086-6359477EAB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4A37731-F64F-9A46-9EEF-DDDB6449F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r>
              <a:rPr lang="en-US"/>
              <a:t>Click to Add Title in Arial Bold 28pt, Title Case.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BA59F0-B45F-4D4A-AF00-4088B13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2816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wo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C27B83-1BAA-E847-9482-CEA3595BEC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581912"/>
            <a:ext cx="11274552" cy="4581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714D2FF-C04C-4037-AFF6-2DB1D3D68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2906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714D2FF-C04C-4037-AFF6-2DB1D3D68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D16E60-B3CB-4607-A7EA-261A15BD77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67831"/>
            <a:ext cx="9829802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 in Arial Bold 28pt, Max Two Lines,</a:t>
            </a:r>
            <a:br>
              <a:rPr lang="en-US"/>
            </a:br>
            <a:r>
              <a:rPr lang="en-US"/>
              <a:t>Title Case.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D4041F-3EF9-4606-B313-4A4579E3C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0910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8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165C9E-9C8E-4F4C-BA82-A164AD12B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36" b="-2"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CA6EE73-9FC6-DE49-8209-6CCAFEA51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4EF4CE-A0C8-CC48-923A-77667A275259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8C3F5C-5D5D-DE4F-AC94-3F6E1AB9A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New Section Slide: Click to Add Title in Arial Bold 28pt, Title Case.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F123CA-0EA9-5743-93C1-B6318DFE6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7230B-4171-E74B-A57D-B7C16350C1AF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3BEE0574-D12C-9141-8DBE-3DB9C2781112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1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77123BD-0247-40ED-BDC9-81853072A1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7727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77123BD-0247-40ED-BDC9-81853072A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BBA90-9010-401E-B769-B70F1C6288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BDAE19-E5C9-CE47-88B9-5CB7B65E4641}"/>
              </a:ext>
            </a:extLst>
          </p:cNvPr>
          <p:cNvSpPr>
            <a:spLocks/>
          </p:cNvSpPr>
          <p:nvPr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2D7FBC13-5C17-7948-B92A-2C2C94E7EF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91D24796-6D82-A348-86DB-E431364E63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CC6B37F-2E66-2C4B-A7D8-DF73C27ABA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Large Image Divider Slide  #1: Click to Add Title in Arial Bold 28pt, Title Case.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2DD9E09-9B8D-5D4E-A6C8-642EDD657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E235F-D7E0-C143-A6DE-44E056B422C3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8E5BE326-B54D-4380-9C46-A95F6661F44E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F6187-90B9-4C40-88C6-CB2640150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894" y="3572"/>
            <a:ext cx="7309105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5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CC2E81-896B-4C39-B392-894EB46E29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972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CC2E81-896B-4C39-B392-894EB46E2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219F75-3BEC-4953-A49B-B6584DA0DD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01A74A1-591D-334D-A931-1E526E02236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76800" y="0"/>
            <a:ext cx="7315200" cy="6858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Click icon to add picture to fill and fit entire white area, size: 8” x 7.5”.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0D7202-3699-BA46-B78B-2F371C11B195}"/>
              </a:ext>
            </a:extLst>
          </p:cNvPr>
          <p:cNvSpPr>
            <a:spLocks/>
          </p:cNvSpPr>
          <p:nvPr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29F16A36-F23D-2740-B562-6453996A1B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hidden="1">
            <a:extLst>
              <a:ext uri="{FF2B5EF4-FFF2-40B4-BE49-F238E27FC236}">
                <a16:creationId xmlns:a16="http://schemas.microsoft.com/office/drawing/2014/main" id="{74652A13-CC20-2A4C-BA5E-2177429357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5BF0C0-4F3C-6D40-BC0D-00FCD5A89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Large Image Divider Slide  #2: Click to Add Title in Arial Bold 28pt, Title Case.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BF2873C-4976-504C-8ED7-51FC7AF2F9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9C3B5-B798-494A-B5EB-0C8A84F96040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7E0F14AF-6046-44D8-98AB-92070F89E9B1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0159B2A-5244-4C25-91CF-0CDE138A3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894" y="3572"/>
            <a:ext cx="7309105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76A18B4-3539-451F-B48E-46D0394BD6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1470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76A18B4-3539-451F-B48E-46D0394BD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BE2443F-A1D4-4E93-929A-D33E107E40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0D7202-3699-BA46-B78B-2F371C11B195}"/>
              </a:ext>
            </a:extLst>
          </p:cNvPr>
          <p:cNvSpPr>
            <a:spLocks/>
          </p:cNvSpPr>
          <p:nvPr/>
        </p:nvSpPr>
        <p:spPr>
          <a:xfrm>
            <a:off x="1" y="0"/>
            <a:ext cx="488289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ED35CAC2-4F4A-0043-A91B-CA8CF794D6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hidden="1">
            <a:extLst>
              <a:ext uri="{FF2B5EF4-FFF2-40B4-BE49-F238E27FC236}">
                <a16:creationId xmlns:a16="http://schemas.microsoft.com/office/drawing/2014/main" id="{39322BB9-C3BE-CC4C-A9A1-454115C973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9F813C-F4A4-B646-B82B-2183A0B0F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39684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Large Image Divider Slide  #3: Click to Add Title in Arial Bold 28pt, Title Case.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D9280E1-BCDF-EF41-A77F-4841A6288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39684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ED9208-EA40-5E43-92B6-708C35BF7B9C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3968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F4424F14-22BE-4521-A776-EBCC26EC7037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3968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BF6F22F-8AEF-4821-BE32-953E9EF85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894" y="3572"/>
            <a:ext cx="7309105" cy="68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2FC688-3FC1-44E3-8A32-62A853DAA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2212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2FC688-3FC1-44E3-8A32-62A853DAA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93D43A-4B9B-4492-AFDC-1489A5490E4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hidden="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6333B-72FF-5B44-BCC7-39E55F6ADE3B}"/>
              </a:ext>
            </a:extLst>
          </p:cNvPr>
          <p:cNvSpPr>
            <a:spLocks/>
          </p:cNvSpPr>
          <p:nvPr/>
        </p:nvSpPr>
        <p:spPr>
          <a:xfrm>
            <a:off x="0" y="0"/>
            <a:ext cx="7397496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FAD1B113-1E5E-D649-9D2E-C95A944E90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686D09D7-6FDA-FB41-9E21-2156497A01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5400"/>
            <a:ext cx="4627996" cy="212553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24BC96E-8D99-7A41-BDA8-35D954E79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65015"/>
            <a:ext cx="6483096" cy="3908204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Small Image Divider Slide  #1: Click to Add Title in Arial Bold 28pt, Title Case.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9A70A78-1986-7349-B842-32B105E1A7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683185"/>
            <a:ext cx="6483096" cy="12400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5E88B9-0984-AE4A-82F6-9F6499851E19}"/>
              </a:ext>
            </a:extLst>
          </p:cNvPr>
          <p:cNvSpPr txBox="1">
            <a:spLocks/>
          </p:cNvSpPr>
          <p:nvPr userDrawn="1"/>
        </p:nvSpPr>
        <p:spPr>
          <a:xfrm>
            <a:off x="457200" y="6228314"/>
            <a:ext cx="6483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EVERY CONNECTION COUNTS</a:t>
            </a:r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9BBB2AC3-5CEC-4CA9-9EEF-A01C06393D84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28202"/>
            <a:ext cx="64830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9AF142E-FBBF-4B25-BB92-41CC93D4E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7397496" y="3572"/>
            <a:ext cx="4794504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7629916-33A1-436B-9DBE-647C730FDD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055885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624" imgH="623" progId="TCLayout.ActiveDocument.1">
                  <p:embed/>
                </p:oleObj>
              </mc:Choice>
              <mc:Fallback>
                <p:oleObj name="think-cell Slide" r:id="rId24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7629916-33A1-436B-9DBE-647C730FD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CB2006-92F3-4EE4-A9F7-0175F89EA58F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A81C1CC2-597F-764A-8A90-3F8C75BC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831"/>
            <a:ext cx="98298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B28405B-4E36-3749-A149-C32150EE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85184"/>
            <a:ext cx="257176" cy="372816"/>
          </a:xfrm>
          <a:prstGeom prst="rect">
            <a:avLst/>
          </a:prstGeom>
          <a:noFill/>
        </p:spPr>
        <p:txBody>
          <a:bodyPr wrap="none" lIns="0" tIns="46800" rIns="0" bIns="0" rtlCol="0">
            <a:noAutofit/>
          </a:bodyPr>
          <a:lstStyle>
            <a:lvl1pPr>
              <a:defRPr lang="en-US" sz="800" b="0" baseline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31686-8DE2-9B43-980D-29AE692D790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AC5401-B794-1C4D-A638-798EB2B93A3B}"/>
              </a:ext>
            </a:extLst>
          </p:cNvPr>
          <p:cNvSpPr txBox="1"/>
          <p:nvPr/>
        </p:nvSpPr>
        <p:spPr>
          <a:xfrm>
            <a:off x="788366" y="6487089"/>
            <a:ext cx="10255926" cy="193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2022 TE Connectivity.</a:t>
            </a:r>
            <a:r>
              <a:rPr lang="en-US" sz="800" b="0" baseline="0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cs typeface="Arial"/>
              </a:rPr>
              <a:t>Confidential &amp; Proprietary. Do not reproduce or distribute externally including non-authorized representatives and distributors. </a:t>
            </a:r>
            <a:r>
              <a:rPr lang="en-US" sz="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sustainable future by limiting print copies, and recycling paper.</a:t>
            </a:r>
            <a:endParaRPr lang="en-US" sz="800" b="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99BD22-669C-A241-B1AD-864FE94B365C}"/>
              </a:ext>
            </a:extLst>
          </p:cNvPr>
          <p:cNvCxnSpPr>
            <a:cxnSpLocks/>
          </p:cNvCxnSpPr>
          <p:nvPr userDrawn="1"/>
        </p:nvCxnSpPr>
        <p:spPr>
          <a:xfrm>
            <a:off x="0" y="6833964"/>
            <a:ext cx="121920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B53B5B9-3C38-5049-B878-005F1F14D5A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800" y="0"/>
            <a:ext cx="1080000" cy="617143"/>
          </a:xfrm>
          <a:prstGeom prst="rect">
            <a:avLst/>
          </a:prstGeom>
          <a:ln w="0"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A03A64-6A2C-8145-A495-79F917C24C08}"/>
              </a:ext>
            </a:extLst>
          </p:cNvPr>
          <p:cNvCxnSpPr>
            <a:cxnSpLocks/>
          </p:cNvCxnSpPr>
          <p:nvPr userDrawn="1"/>
        </p:nvCxnSpPr>
        <p:spPr>
          <a:xfrm>
            <a:off x="728663" y="6501555"/>
            <a:ext cx="0" cy="182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22469-60A1-4766-BE51-317ECE89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3951"/>
            <a:ext cx="11277600" cy="5038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(font 14pt / before 0.26 / hanging 0.12)</a:t>
            </a:r>
          </a:p>
          <a:p>
            <a:pPr lvl="2"/>
            <a:r>
              <a:rPr lang="en-US"/>
              <a:t>Third level (font 12 </a:t>
            </a:r>
            <a:r>
              <a:rPr lang="en-US" err="1"/>
              <a:t>pt</a:t>
            </a:r>
            <a:r>
              <a:rPr lang="en-US"/>
              <a:t> / before 0.38 / hanging 0.12)</a:t>
            </a:r>
          </a:p>
          <a:p>
            <a:pPr lvl="3"/>
            <a:r>
              <a:rPr lang="en-US"/>
              <a:t>Fourth level (font 10 </a:t>
            </a:r>
            <a:r>
              <a:rPr lang="en-US" err="1"/>
              <a:t>pt</a:t>
            </a:r>
            <a:r>
              <a:rPr lang="en-US"/>
              <a:t> / before 0.5 / hanging 0.12)</a:t>
            </a:r>
          </a:p>
          <a:p>
            <a:pPr lvl="4"/>
            <a:r>
              <a:rPr lang="en-US"/>
              <a:t>Fifth level (font 8 </a:t>
            </a:r>
            <a:r>
              <a:rPr lang="en-US" err="1"/>
              <a:t>pt</a:t>
            </a:r>
            <a:r>
              <a:rPr lang="en-US"/>
              <a:t> / before 0.62 / hanging 0.12)</a:t>
            </a:r>
          </a:p>
          <a:p>
            <a:pPr lvl="5"/>
            <a:r>
              <a:rPr lang="en-US"/>
              <a:t>Sixth Level (font 8 </a:t>
            </a:r>
            <a:r>
              <a:rPr lang="en-US" err="1"/>
              <a:t>pt</a:t>
            </a:r>
            <a:r>
              <a:rPr lang="en-US"/>
              <a:t> / before 0.74 / hanging 0.12)</a:t>
            </a:r>
          </a:p>
          <a:p>
            <a:pPr lvl="6"/>
            <a:r>
              <a:rPr lang="en-US"/>
              <a:t>Seventh Level (font 8 </a:t>
            </a:r>
            <a:r>
              <a:rPr lang="en-US" err="1"/>
              <a:t>pt</a:t>
            </a:r>
            <a:r>
              <a:rPr lang="en-US"/>
              <a:t> / before 0.86 / hanging 0.12)</a:t>
            </a:r>
          </a:p>
          <a:p>
            <a:pPr lvl="7"/>
            <a:r>
              <a:rPr lang="en-US"/>
              <a:t>Eighth Level (font 8 </a:t>
            </a:r>
            <a:r>
              <a:rPr lang="en-US" err="1"/>
              <a:t>pt</a:t>
            </a:r>
            <a:r>
              <a:rPr lang="en-US"/>
              <a:t> / before 0.98 / hanging 0.12)</a:t>
            </a:r>
          </a:p>
          <a:p>
            <a:pPr lvl="8"/>
            <a:r>
              <a:rPr lang="en-US"/>
              <a:t>Ninth Level (font 8 </a:t>
            </a:r>
            <a:r>
              <a:rPr lang="en-US" err="1"/>
              <a:t>pt</a:t>
            </a:r>
            <a:r>
              <a:rPr lang="en-US"/>
              <a:t> / before 1.1 / hanging 0.12)</a:t>
            </a:r>
          </a:p>
        </p:txBody>
      </p:sp>
    </p:spTree>
    <p:extLst>
      <p:ext uri="{BB962C8B-B14F-4D97-AF65-F5344CB8AC3E}">
        <p14:creationId xmlns:p14="http://schemas.microsoft.com/office/powerpoint/2010/main" val="42119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73" r:id="rId5"/>
    <p:sldLayoutId id="2147483756" r:id="rId6"/>
    <p:sldLayoutId id="2147483758" r:id="rId7"/>
    <p:sldLayoutId id="2147483759" r:id="rId8"/>
    <p:sldLayoutId id="2147483762" r:id="rId9"/>
    <p:sldLayoutId id="2147483760" r:id="rId10"/>
    <p:sldLayoutId id="2147483761" r:id="rId11"/>
    <p:sldLayoutId id="2147483763" r:id="rId12"/>
    <p:sldLayoutId id="2147483764" r:id="rId13"/>
    <p:sldLayoutId id="2147483765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237744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09728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58788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566928" indent="-109728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676656" marR="0" indent="-10953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786384" marR="0" indent="-10953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5840" marR="0" indent="-10972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Char char="•"/>
        <a:tabLst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3234" userDrawn="1">
          <p15:clr>
            <a:srgbClr val="F26B43"/>
          </p15:clr>
        </p15:guide>
        <p15:guide id="4" pos="1483" userDrawn="1">
          <p15:clr>
            <a:srgbClr val="F26B43"/>
          </p15:clr>
        </p15:guide>
        <p15:guide id="5" pos="2612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  <p15:guide id="8" pos="1417" userDrawn="1">
          <p15:clr>
            <a:srgbClr val="F26B43"/>
          </p15:clr>
        </p15:guide>
        <p15:guide id="9" pos="2678" userDrawn="1">
          <p15:clr>
            <a:srgbClr val="F26B43"/>
          </p15:clr>
        </p15:guide>
        <p15:guide id="10" pos="5002" userDrawn="1">
          <p15:clr>
            <a:srgbClr val="F26B43"/>
          </p15:clr>
        </p15:guide>
        <p15:guide id="11" pos="3806" userDrawn="1">
          <p15:clr>
            <a:srgbClr val="F26B43"/>
          </p15:clr>
        </p15:guide>
        <p15:guide id="12" pos="5068" userDrawn="1">
          <p15:clr>
            <a:srgbClr val="F26B43"/>
          </p15:clr>
        </p15:guide>
        <p15:guide id="13" pos="6263" userDrawn="1">
          <p15:clr>
            <a:srgbClr val="F26B43"/>
          </p15:clr>
        </p15:guide>
        <p15:guide id="14" pos="6197" userDrawn="1">
          <p15:clr>
            <a:srgbClr val="F26B43"/>
          </p15:clr>
        </p15:guide>
        <p15:guide id="15" orient="horz" pos="708" userDrawn="1">
          <p15:clr>
            <a:srgbClr val="F26B43"/>
          </p15:clr>
        </p15:guide>
        <p15:guide id="16" pos="3874" userDrawn="1">
          <p15:clr>
            <a:srgbClr val="F26B43"/>
          </p15:clr>
        </p15:guide>
        <p15:guide id="17" orient="horz" pos="1344" userDrawn="1">
          <p15:clr>
            <a:srgbClr val="F26B43"/>
          </p15:clr>
        </p15:guide>
        <p15:guide id="18" orient="horz" pos="1934" userDrawn="1">
          <p15:clr>
            <a:srgbClr val="F26B43"/>
          </p15:clr>
        </p15:guide>
        <p15:guide id="19" orient="horz" pos="2009" userDrawn="1">
          <p15:clr>
            <a:srgbClr val="F26B43"/>
          </p15:clr>
        </p15:guide>
        <p15:guide id="20" orient="horz" pos="2585" userDrawn="1">
          <p15:clr>
            <a:srgbClr val="F26B43"/>
          </p15:clr>
        </p15:guide>
        <p15:guide id="21" orient="horz" pos="2658" userDrawn="1">
          <p15:clr>
            <a:srgbClr val="F26B43"/>
          </p15:clr>
        </p15:guide>
        <p15:guide id="22" orient="horz" pos="3308" userDrawn="1">
          <p15:clr>
            <a:srgbClr val="F26B43"/>
          </p15:clr>
        </p15:guide>
        <p15:guide id="23" pos="3738" userDrawn="1">
          <p15:clr>
            <a:srgbClr val="F26B43"/>
          </p15:clr>
        </p15:guide>
        <p15:guide id="24" pos="3941" userDrawn="1">
          <p15:clr>
            <a:srgbClr val="F26B43"/>
          </p15:clr>
        </p15:guide>
        <p15:guide id="25" pos="3005" userDrawn="1">
          <p15:clr>
            <a:srgbClr val="F26B43"/>
          </p15:clr>
        </p15:guide>
        <p15:guide id="26" pos="32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tellingwithdata.com/blog/when-below-goal-is-a-good-th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tellingwithdata.com/blog/when-below-goal-is-a-good-th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tellingwithdata.com/blog/when-below-goal-is-a-good-th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tellingwithdata.com/blog/when-below-goal-is-a-good-th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ajabi-storefronts-production.kajabi-cdn.com/kajabi-storefronts-production/file-uploads/themes/2155749468/settings_images/f7a1eb4-a61d-c2d1-c8e1-1023f8660a4d_Chart_chooser-low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orytelling-with-data-llc_options-for-when-above-the-target-is-bad-activity-7197256553471631360-Ezf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orytellingwithdata.com/blog/dont-hide-the-crucial-finding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naresh.suglani/viz/KPIScorecard_16594512156910/MetroScorecard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/correlation/1205_divorce-rates-in-the-united-kingdom_correlates-with_disney-movies-release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learn/sample-dat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hyperlink" Target="https://www.tableau.com/learn/tutorials/on-demand/getting-started?playlist=509087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tableau.com/app/discover" TargetMode="External"/><Relationship Id="rId3" Type="http://schemas.openxmlformats.org/officeDocument/2006/relationships/hyperlink" Target="https://www.tableau.com/learn/training/20221" TargetMode="External"/><Relationship Id="rId7" Type="http://schemas.openxmlformats.org/officeDocument/2006/relationships/hyperlink" Target="https://public.tableau.com/app/learn/community-resource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lic.tableau.com/app/learn/sample-data" TargetMode="External"/><Relationship Id="rId5" Type="http://schemas.openxmlformats.org/officeDocument/2006/relationships/hyperlink" Target="https://public.tableau.com/app/learn/how-to-videos" TargetMode="External"/><Relationship Id="rId4" Type="http://schemas.openxmlformats.org/officeDocument/2006/relationships/hyperlink" Target="https://community.tableau.com/s/explore-forums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rytellingwithdata.com/" TargetMode="External"/><Relationship Id="rId3" Type="http://schemas.openxmlformats.org/officeDocument/2006/relationships/hyperlink" Target="https://public.tableau.com/app/profile/andy.kriebel/viz/VisualVocabulary/VisualVocabulary" TargetMode="External"/><Relationship Id="rId7" Type="http://schemas.openxmlformats.org/officeDocument/2006/relationships/hyperlink" Target="https://public.tableau.com/app/profile/gbolahan.adebayo/viz/20waystodesignyourKPIs/Dashboard1" TargetMode="External"/><Relationship Id="rId12" Type="http://schemas.openxmlformats.org/officeDocument/2006/relationships/hyperlink" Target="https://dane.gov.pl/p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lic.tableau.com/app/profile/josh.tapley/viz/ColorPaletteGenerator/ColorPaletteGenerator2" TargetMode="External"/><Relationship Id="rId11" Type="http://schemas.openxmlformats.org/officeDocument/2006/relationships/hyperlink" Target="https://www.perceptualedge.com/blog/" TargetMode="External"/><Relationship Id="rId5" Type="http://schemas.openxmlformats.org/officeDocument/2006/relationships/hyperlink" Target="https://public.tableau.com/app/profile/prasann.prem/viz/NebulaProgram-Week3-TableCalculations/Home" TargetMode="External"/><Relationship Id="rId10" Type="http://schemas.openxmlformats.org/officeDocument/2006/relationships/hyperlink" Target="https://clauswilke.com/dataviz/" TargetMode="External"/><Relationship Id="rId4" Type="http://schemas.openxmlformats.org/officeDocument/2006/relationships/hyperlink" Target="https://public.tableau.com/app/profile/rosa.mariana.de.leon.e/" TargetMode="External"/><Relationship Id="rId9" Type="http://schemas.openxmlformats.org/officeDocument/2006/relationships/hyperlink" Target="https://devhints.io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.tableau.com/app/profile/pradeepkumar.g/viz/WebTrafficDashboardRedesign/Cockpit?_gl=1*1xbo2qc*_ga*MTcyNjYzMDk4NC4xNzMzNDkxNTc1*_ga_8YLN0SNXVS*czE3NDc4NTI1MDEkbzU2JGcxJHQxNzQ3ODUyNTIzJGowJGwwJGg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6BA1-86CD-0708-3F55-08A0442B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3AF62A-03AF-8A7C-D528-DD80A48B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65015"/>
            <a:ext cx="6483096" cy="3908204"/>
          </a:xfrm>
        </p:spPr>
        <p:txBody>
          <a:bodyPr anchor="b">
            <a:normAutofit/>
          </a:bodyPr>
          <a:lstStyle/>
          <a:p>
            <a:r>
              <a:rPr lang="pl-PL" dirty="0"/>
              <a:t>Wizualizacja danych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B1053-ED7C-3EED-9E66-A25606C34E62}"/>
              </a:ext>
            </a:extLst>
          </p:cNvPr>
          <p:cNvSpPr txBox="1"/>
          <p:nvPr/>
        </p:nvSpPr>
        <p:spPr>
          <a:xfrm>
            <a:off x="387927" y="4673600"/>
            <a:ext cx="37282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l-PL" sz="2000" b="1" dirty="0">
                <a:solidFill>
                  <a:schemeClr val="bg1">
                    <a:lumMod val="95000"/>
                  </a:schemeClr>
                </a:solidFill>
              </a:rPr>
              <a:t>Patrycja Witaszek-Pawełczuk</a:t>
            </a:r>
          </a:p>
          <a:p>
            <a:r>
              <a:rPr lang="pl-PL" sz="2000" b="1" dirty="0">
                <a:solidFill>
                  <a:schemeClr val="bg1">
                    <a:lumMod val="95000"/>
                  </a:schemeClr>
                </a:solidFill>
              </a:rPr>
              <a:t>pat.pawelczuk@te.com</a:t>
            </a:r>
          </a:p>
          <a:p>
            <a:r>
              <a:rPr lang="pl-PL" sz="2000" b="1" dirty="0">
                <a:solidFill>
                  <a:schemeClr val="bg1">
                    <a:lumMod val="95000"/>
                  </a:schemeClr>
                </a:solidFill>
              </a:rPr>
              <a:t>TE Connectivity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6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2276-6FCC-D267-6492-3AC239718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9FCF6-AD2A-F6ED-9A77-56B4803B5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0B6F517D-C74B-E61A-6C46-3BAF1E996899}"/>
              </a:ext>
            </a:extLst>
          </p:cNvPr>
          <p:cNvGrpSpPr/>
          <p:nvPr/>
        </p:nvGrpSpPr>
        <p:grpSpPr>
          <a:xfrm>
            <a:off x="800100" y="3043869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66408CC2-D13B-89DE-035D-281AB8C74E63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Zasady dobrej wizualizacji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D6C65F51-DFE7-3D44-ECAE-604EA6C1C25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097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6A2A6-7F3A-5EE2-AA80-FAE897DD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4A41A-F111-3389-5E1B-61C5D6E26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9807E806-B240-7E22-CC5E-C82F3CF139F2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17C6482B-9754-8B5B-2CF5-4F45FC824A8F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✅ Zasady dobrej wizualizacji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15EEF5A3-E3A0-076E-76B8-03E6504F8B1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07AC91B5-F88E-91DD-2AD6-63C39BDB1B3D}"/>
              </a:ext>
            </a:extLst>
          </p:cNvPr>
          <p:cNvSpPr txBox="1"/>
          <p:nvPr/>
        </p:nvSpPr>
        <p:spPr>
          <a:xfrm>
            <a:off x="612011" y="1341654"/>
            <a:ext cx="10591800" cy="333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Czytelność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 – wykres powinien być zrozumiały w kilka sekund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Prostota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 – bez zbędnych ozdobników (3D, cienie, gradienty)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Skala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 – oś Y od zera, zachowane proporcje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Kolory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 – kontrastowe, ogranicz się do 3–5 barw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Kontekst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 – tytuł, opisy osi, legenda, źródło danych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Jedna wiadomość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jeden wykres = jeden główny przekaz</a:t>
            </a:r>
            <a:endParaRPr lang="pl-PL" i="1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48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FF62E-21FE-E7AC-1AF1-A4BDF278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4D1E2-70DC-73F7-E90F-FD64BCCF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E939719A-BED3-39A8-87F3-659EC734C42B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A57EB31F-A665-40B1-0B2C-31A6A2993296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⚠️ Częste błędy w wizualizacji danych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2D5B6F50-0AD9-50F8-52D7-DDE7B9C269D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225E5376-FC9D-5D95-8C11-06C630872AB8}"/>
              </a:ext>
            </a:extLst>
          </p:cNvPr>
          <p:cNvSpPr txBox="1"/>
          <p:nvPr/>
        </p:nvSpPr>
        <p:spPr>
          <a:xfrm>
            <a:off x="612011" y="1341654"/>
            <a:ext cx="10591800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Ucięta oś Y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może sztucznie wyolbrzymiać różnice między wartościami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Za dużo danych na raz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wykres staje się nieczytelny i trudny w odbiorze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Zła kolorystyka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kolory są zbyt podobne lub źle dobrane (np. dla osób z zaburzeniami widzenia barw)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Efekty 3D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zniekształcają dane i utrudniają ich odczyt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Brak kontekstu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brak tytułu, opisów osi, legendy lub źródła danych</a:t>
            </a:r>
            <a:endParaRPr lang="pl-PL" i="1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46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66003-2AA8-8023-CFCE-86FBAEB1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AA105-237D-D922-3145-7253C4376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E43D5F6D-4CA3-8542-E91A-698C70245012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38B58809-AF60-3A8F-8266-2414E2C8AC5C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Dobre praktyki/Częste błędy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42916D06-9A4E-0428-3768-2CADA468258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BFA484-4B89-3328-E245-C4337BCC0F6B}"/>
              </a:ext>
            </a:extLst>
          </p:cNvPr>
          <p:cNvSpPr txBox="1"/>
          <p:nvPr/>
        </p:nvSpPr>
        <p:spPr>
          <a:xfrm>
            <a:off x="598899" y="5952491"/>
            <a:ext cx="10565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https://www.storytellingwithdata.com/blog/when-below-goal-is-a-good-thing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7013B2-4913-60B4-EA7A-98A46984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55" y="1103861"/>
            <a:ext cx="8265890" cy="47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8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09244-2D5A-7C59-BAE2-CC16F5663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57881-AB20-7288-1515-55BC2D445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D388D957-D378-3128-1F6A-9D659ED11D54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06449530-4C59-FCA0-F796-349B0FCAFBAA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Dobre praktyki/Częste błędy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902685E3-F5EC-D35B-A44F-B48A121A388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0F4D7B-ADB8-53A5-EC41-AC78579963AF}"/>
              </a:ext>
            </a:extLst>
          </p:cNvPr>
          <p:cNvSpPr txBox="1"/>
          <p:nvPr/>
        </p:nvSpPr>
        <p:spPr>
          <a:xfrm>
            <a:off x="598899" y="5952491"/>
            <a:ext cx="10565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https://www.storytellingwithdata.com/blog/when-below-goal-is-a-good-thing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B33E7-9D9E-B1C4-143C-31405C546708}"/>
              </a:ext>
            </a:extLst>
          </p:cNvPr>
          <p:cNvSpPr txBox="1"/>
          <p:nvPr/>
        </p:nvSpPr>
        <p:spPr>
          <a:xfrm>
            <a:off x="585788" y="971619"/>
            <a:ext cx="6112764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58"/>
              </a:lnSpc>
            </a:pPr>
            <a:r>
              <a:rPr lang="pl-PL" b="1" i="0" dirty="0">
                <a:effectLst/>
                <a:latin typeface="proxima-nova"/>
              </a:rPr>
              <a:t>Opcja</a:t>
            </a:r>
            <a:r>
              <a:rPr lang="en-US" b="1" i="0" dirty="0">
                <a:effectLst/>
                <a:latin typeface="proxima-nova"/>
              </a:rPr>
              <a:t> 1: </a:t>
            </a:r>
            <a:r>
              <a:rPr lang="pl-PL" b="1" i="0" dirty="0">
                <a:effectLst/>
                <a:latin typeface="proxima-nova"/>
              </a:rPr>
              <a:t>Wyjaśniające opisy</a:t>
            </a:r>
            <a:endParaRPr lang="en-US" b="1" i="0" dirty="0">
              <a:effectLst/>
              <a:latin typeface="proxima-nova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0B4AD7-91FD-0DEC-346E-060F709F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18488"/>
            <a:ext cx="5384998" cy="30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255FF9-696E-0B93-F544-545101CB5083}"/>
              </a:ext>
            </a:extLst>
          </p:cNvPr>
          <p:cNvSpPr txBox="1"/>
          <p:nvPr/>
        </p:nvSpPr>
        <p:spPr>
          <a:xfrm>
            <a:off x="6079236" y="971618"/>
            <a:ext cx="6112764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58"/>
              </a:lnSpc>
            </a:pPr>
            <a:r>
              <a:rPr lang="pl-PL" b="1" i="0" dirty="0">
                <a:effectLst/>
                <a:latin typeface="proxima-nova"/>
              </a:rPr>
              <a:t>Opcja</a:t>
            </a:r>
            <a:r>
              <a:rPr lang="en-US" b="1" i="0" dirty="0">
                <a:effectLst/>
                <a:latin typeface="proxima-nova"/>
              </a:rPr>
              <a:t> 2: </a:t>
            </a:r>
            <a:r>
              <a:rPr lang="pl-PL" b="1" i="0" dirty="0">
                <a:effectLst/>
                <a:latin typeface="proxima-nova"/>
              </a:rPr>
              <a:t>Dodatkowe instrukcje</a:t>
            </a:r>
            <a:endParaRPr lang="en-US" b="1" i="0" dirty="0">
              <a:effectLst/>
              <a:latin typeface="proxima-nova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B7AE5EF-B96B-3631-AB37-78FB87BB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4203"/>
            <a:ext cx="3903335" cy="22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C4859EA-2B72-3F6C-1043-86AC954E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9108"/>
            <a:ext cx="3903335" cy="22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1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B477C-57CF-7EC2-629D-7E2979849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EEB44-59B2-7270-9F74-7885E1A04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E7FBDD7F-87FD-B6EC-83E9-5E0BFDCA5A6B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569C790C-FE59-72F4-9444-7B056B50EB4B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Dobre praktyki/Częste błędy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273B9235-5CEE-4586-8804-334AB8EC46E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E37982-AA2E-AF95-BEB8-421C9A560802}"/>
              </a:ext>
            </a:extLst>
          </p:cNvPr>
          <p:cNvSpPr txBox="1"/>
          <p:nvPr/>
        </p:nvSpPr>
        <p:spPr>
          <a:xfrm>
            <a:off x="598899" y="5952491"/>
            <a:ext cx="10565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https://www.storytellingwithdata.com/blog/when-below-goal-is-a-good-thing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3626E-507C-DEBD-F29A-6834C10C3C68}"/>
              </a:ext>
            </a:extLst>
          </p:cNvPr>
          <p:cNvSpPr txBox="1"/>
          <p:nvPr/>
        </p:nvSpPr>
        <p:spPr>
          <a:xfrm>
            <a:off x="585788" y="971619"/>
            <a:ext cx="6112764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58"/>
              </a:lnSpc>
            </a:pPr>
            <a:r>
              <a:rPr lang="pl-PL" b="1" i="0" dirty="0">
                <a:effectLst/>
                <a:latin typeface="proxima-nova"/>
              </a:rPr>
              <a:t>Opcja</a:t>
            </a:r>
            <a:r>
              <a:rPr lang="en-US" b="1" i="0" dirty="0">
                <a:effectLst/>
                <a:latin typeface="proxima-nova"/>
              </a:rPr>
              <a:t> </a:t>
            </a:r>
            <a:r>
              <a:rPr lang="pl-PL" b="1" i="0" dirty="0">
                <a:effectLst/>
                <a:latin typeface="proxima-nova"/>
              </a:rPr>
              <a:t>3</a:t>
            </a:r>
            <a:r>
              <a:rPr lang="en-US" b="1" i="0" dirty="0">
                <a:effectLst/>
                <a:latin typeface="proxima-nova"/>
              </a:rPr>
              <a:t>: </a:t>
            </a:r>
            <a:r>
              <a:rPr lang="pl-PL" b="1" i="0" dirty="0">
                <a:effectLst/>
                <a:latin typeface="proxima-nova"/>
              </a:rPr>
              <a:t>Użycie obszarów zamiast linii</a:t>
            </a:r>
            <a:endParaRPr lang="en-US" b="1" i="0" dirty="0">
              <a:effectLst/>
              <a:latin typeface="proxima-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9CE37-69D5-84DB-1C0C-D34E186E53CF}"/>
              </a:ext>
            </a:extLst>
          </p:cNvPr>
          <p:cNvSpPr txBox="1"/>
          <p:nvPr/>
        </p:nvSpPr>
        <p:spPr>
          <a:xfrm>
            <a:off x="6079236" y="971618"/>
            <a:ext cx="6112764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358"/>
              </a:lnSpc>
            </a:pPr>
            <a:r>
              <a:rPr lang="pl-PL" b="1" i="0" dirty="0">
                <a:effectLst/>
                <a:latin typeface="proxima-nova"/>
              </a:rPr>
              <a:t>Opcja 4</a:t>
            </a:r>
            <a:r>
              <a:rPr lang="en-US" b="1" i="0" dirty="0">
                <a:effectLst/>
                <a:latin typeface="proxima-nova"/>
              </a:rPr>
              <a:t>: </a:t>
            </a:r>
            <a:r>
              <a:rPr lang="pl-PL" b="1" i="0" dirty="0">
                <a:effectLst/>
                <a:latin typeface="proxima-nova"/>
              </a:rPr>
              <a:t>Odwrócenie osi</a:t>
            </a:r>
            <a:endParaRPr lang="en-US" b="1" i="0" dirty="0">
              <a:effectLst/>
              <a:latin typeface="proxima-nova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9D01641-C3AF-2338-2EED-0518A46F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78087"/>
            <a:ext cx="5280463" cy="30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7EA6D73-F3D1-4D1A-74B8-5FBF1AEE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36" y="1578087"/>
            <a:ext cx="5280463" cy="30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7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13EF-0140-E28E-C7DC-A81CB430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9DC9D-8D9C-ABB0-E77A-65B2D97A5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6340FC8F-DFE3-439C-D0E0-617F7BDB0AE0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B5666B06-9EE2-4A41-47A1-0C11E80234C3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Dobre praktyki/Częste błędy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BDA3D21B-9739-76C3-F4A7-8764832DD73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29769A-1B68-A4EE-C949-46C68FB1217B}"/>
              </a:ext>
            </a:extLst>
          </p:cNvPr>
          <p:cNvSpPr txBox="1"/>
          <p:nvPr/>
        </p:nvSpPr>
        <p:spPr>
          <a:xfrm>
            <a:off x="598899" y="5952491"/>
            <a:ext cx="10565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https://www.storytellingwithdata.com/blog/when-below-goal-is-a-good-thing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9103BD2-F4E5-C187-C824-CAB35EDE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92" y="1112195"/>
            <a:ext cx="8073813" cy="46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2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9290A-E0C1-64F5-0E5C-C9F14DBB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2E423-9729-2543-D5A0-371548FD3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04F37459-27AD-7842-BC33-4DA6AD8B38A2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53606C18-128F-2C40-C2A5-D4CE5BBBCA7D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✅ Dobre praktyki wizualizacji (np. w Tableau)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397A1CB9-584E-1A5C-C065-340F8CFE01A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75E962A9-4113-550D-404B-A9D99A6909E4}"/>
              </a:ext>
            </a:extLst>
          </p:cNvPr>
          <p:cNvSpPr txBox="1"/>
          <p:nvPr/>
        </p:nvSpPr>
        <p:spPr>
          <a:xfrm>
            <a:off x="612011" y="1341654"/>
            <a:ext cx="10591800" cy="388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Myśl o odbiorcy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używaj prostych tytułów i jasnych komunikatów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Dobierz odpowiedni wykres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dopasuj typ wizualizacji do rodzaju danych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Zadbaj o spójność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kolory, czcionki i styl powinny być jednolite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Stosuj filtry z umiarem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pomagają w analizie, ale nie mogą rozpraszać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Testuj swoje wykresy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– sprawdź, czy są zrozumiałe dla innych</a:t>
            </a:r>
            <a:endParaRPr lang="pl-PL" i="1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2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9719C-A795-8238-A25A-58C1D7E1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D0DF7-6AF6-F95C-DE3C-7844B8BAB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EA38C81F-9FFB-9283-1AB9-3B7318AFC094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4EFCB635-1FD0-1916-5E84-DB40946C842F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📊 Typy wykresów i ich zastosowanie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7F07290B-D881-C2C6-2846-0EA36B5B255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A2E046C8-801C-D78E-964C-705AD9A84453}"/>
              </a:ext>
            </a:extLst>
          </p:cNvPr>
          <p:cNvSpPr txBox="1"/>
          <p:nvPr/>
        </p:nvSpPr>
        <p:spPr>
          <a:xfrm>
            <a:off x="800100" y="902026"/>
            <a:ext cx="10591800" cy="505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 Wykres słupkowy 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– porównanie wartości między kategoriami</a:t>
            </a:r>
          </a:p>
          <a:p>
            <a:pPr>
              <a:lnSpc>
                <a:spcPct val="20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sprzedaż wg regionu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Wykres liniowy 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– pokazuje zmiany i trendy w czasie</a:t>
            </a:r>
          </a:p>
          <a:p>
            <a:pPr>
              <a:lnSpc>
                <a:spcPct val="20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zmiana ceny produktu w kolejnych miesiącach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Wykres kołowy 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– udział poszczególnych części w całości</a:t>
            </a:r>
          </a:p>
          <a:p>
            <a:pPr>
              <a:lnSpc>
                <a:spcPct val="20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udział segmentów rynku w sprzedaży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Mapa danych 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– pokazuje wartości przestrzennie (geograficznie)</a:t>
            </a:r>
          </a:p>
          <a:p>
            <a:pPr>
              <a:lnSpc>
                <a:spcPct val="20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liczba klientów wg województwa</a:t>
            </a:r>
          </a:p>
          <a:p>
            <a:pPr>
              <a:lnSpc>
                <a:spcPct val="20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Heatmapa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 (mapa cieplna) 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– wizualizuje intensywność i korelacje</a:t>
            </a:r>
          </a:p>
          <a:p>
            <a:pPr>
              <a:lnSpc>
                <a:spcPct val="20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natężenie sprzedaży w zależności od dnia tygodnia i produktu</a:t>
            </a:r>
          </a:p>
        </p:txBody>
      </p:sp>
    </p:spTree>
    <p:extLst>
      <p:ext uri="{BB962C8B-B14F-4D97-AF65-F5344CB8AC3E}">
        <p14:creationId xmlns:p14="http://schemas.microsoft.com/office/powerpoint/2010/main" val="15269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9D17-F69F-52E5-ADBE-E3D83F3E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40C47-987D-0587-E10B-B3AFB311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AD82EFF8-2318-9AF6-DFC7-AEE1E4CE6049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B64F98D0-560C-ED0C-9858-52F5796A1E72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Typy wizualizacji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EB734169-159D-AFC5-B2C5-B2DC4D41191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315A438-91DD-3DDC-15D2-514749396BBA}"/>
              </a:ext>
            </a:extLst>
          </p:cNvPr>
          <p:cNvSpPr txBox="1"/>
          <p:nvPr/>
        </p:nvSpPr>
        <p:spPr>
          <a:xfrm>
            <a:off x="714376" y="5921713"/>
            <a:ext cx="10463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https://kajabi-storefronts-production.kajabi-cdn.com/kajabi-storefronts-production/file-uploads/themes/2155749468/settings_images/f7a1eb4-a61d-c2d1-c8e1-1023f8660a4d_Chart_chooser-low.png</a:t>
            </a:r>
            <a:r>
              <a:rPr lang="pl-PL" sz="1100" dirty="0"/>
              <a:t> </a:t>
            </a:r>
            <a:endParaRPr lang="en-US" sz="1100" dirty="0"/>
          </a:p>
        </p:txBody>
      </p:sp>
      <p:pic>
        <p:nvPicPr>
          <p:cNvPr id="6" name="Picture 5" descr="A chart with many diagrams&#10;&#10;AI-generated content may be incorrect.">
            <a:extLst>
              <a:ext uri="{FF2B5EF4-FFF2-40B4-BE49-F238E27FC236}">
                <a16:creationId xmlns:a16="http://schemas.microsoft.com/office/drawing/2014/main" id="{AB5F9C6F-F031-7580-C199-8F6505605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32" y="808859"/>
            <a:ext cx="8008335" cy="50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6420-798C-709F-0DED-D0B14525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D2AE2-8309-506B-25A0-08502154E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7B3080D6-A6B5-E37B-5627-52D528CE5143}"/>
              </a:ext>
            </a:extLst>
          </p:cNvPr>
          <p:cNvGrpSpPr/>
          <p:nvPr/>
        </p:nvGrpSpPr>
        <p:grpSpPr>
          <a:xfrm>
            <a:off x="585788" y="335712"/>
            <a:ext cx="10591800" cy="615553"/>
            <a:chOff x="457200" y="2043927"/>
            <a:chExt cx="2930775" cy="615553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D1E9F001-ADB8-3F4F-1745-20C14231C141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var(--artdeco-reset-typography-font-family-sans)"/>
                </a:rPr>
                <a:t>Patrycja Witaszek-Pawełczuk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FAE1D1F6-ADA4-6003-1A63-23208D0E59D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9267A39-C1FA-322E-4BE0-3E5FFC746341}"/>
              </a:ext>
            </a:extLst>
          </p:cNvPr>
          <p:cNvSpPr/>
          <p:nvPr/>
        </p:nvSpPr>
        <p:spPr>
          <a:xfrm>
            <a:off x="1461335" y="1005856"/>
            <a:ext cx="2008273" cy="12968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20</a:t>
            </a:r>
            <a:r>
              <a:rPr lang="en-US" sz="4400" dirty="0"/>
              <a:t>yrs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Experience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351B873-1086-4195-5EC8-5FB2643CF187}"/>
              </a:ext>
            </a:extLst>
          </p:cNvPr>
          <p:cNvSpPr/>
          <p:nvPr/>
        </p:nvSpPr>
        <p:spPr>
          <a:xfrm>
            <a:off x="3671993" y="998668"/>
            <a:ext cx="2008273" cy="12968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&gt;10Yrs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In Controlling and Analysis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E09FA907-DE65-C0D9-0A00-7014D39BF344}"/>
              </a:ext>
            </a:extLst>
          </p:cNvPr>
          <p:cNvSpPr/>
          <p:nvPr/>
        </p:nvSpPr>
        <p:spPr>
          <a:xfrm>
            <a:off x="5882649" y="998667"/>
            <a:ext cx="2008273" cy="12968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&gt;</a:t>
            </a:r>
            <a:r>
              <a:rPr lang="pl-PL" sz="4400" dirty="0"/>
              <a:t>8</a:t>
            </a:r>
            <a:r>
              <a:rPr lang="en-US" sz="4400" dirty="0"/>
              <a:t>Yrs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In IT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0034DA6-D2CB-6FCA-1384-11B4D911A79B}"/>
              </a:ext>
            </a:extLst>
          </p:cNvPr>
          <p:cNvSpPr/>
          <p:nvPr/>
        </p:nvSpPr>
        <p:spPr>
          <a:xfrm>
            <a:off x="8093304" y="1012558"/>
            <a:ext cx="2008273" cy="12968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&gt;7</a:t>
            </a:r>
            <a:r>
              <a:rPr lang="en-US" sz="4400" dirty="0"/>
              <a:t>Yrs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In Data Analysis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4E8318E6-920C-F7DB-5363-321DC2DA9F6D}"/>
              </a:ext>
            </a:extLst>
          </p:cNvPr>
          <p:cNvSpPr/>
          <p:nvPr/>
        </p:nvSpPr>
        <p:spPr>
          <a:xfrm>
            <a:off x="1461335" y="3166984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Support and Analyst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CEA93BED-6588-80EE-D222-A656BB851316}"/>
              </a:ext>
            </a:extLst>
          </p:cNvPr>
          <p:cNvSpPr/>
          <p:nvPr/>
        </p:nvSpPr>
        <p:spPr>
          <a:xfrm>
            <a:off x="5881688" y="2566676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Quality Assurance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ADC8F5DE-2F02-24AE-9F82-F0D3D47DE98E}"/>
              </a:ext>
            </a:extLst>
          </p:cNvPr>
          <p:cNvSpPr/>
          <p:nvPr/>
        </p:nvSpPr>
        <p:spPr>
          <a:xfrm>
            <a:off x="1461335" y="2566675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Board Assistant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D0027989-4E6C-67E1-1623-9B9E18DB2B9A}"/>
              </a:ext>
            </a:extLst>
          </p:cNvPr>
          <p:cNvSpPr/>
          <p:nvPr/>
        </p:nvSpPr>
        <p:spPr>
          <a:xfrm>
            <a:off x="8093304" y="2552126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Viz Developer</a:t>
            </a: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C7E3130B-9A76-BA9B-E8FD-532EFEB48B1A}"/>
              </a:ext>
            </a:extLst>
          </p:cNvPr>
          <p:cNvSpPr/>
          <p:nvPr/>
        </p:nvSpPr>
        <p:spPr>
          <a:xfrm>
            <a:off x="3671992" y="3166983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Finance Controller</a:t>
            </a: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E8C200C2-98A1-6EB8-3E9A-8E7D07D7A55D}"/>
              </a:ext>
            </a:extLst>
          </p:cNvPr>
          <p:cNvSpPr/>
          <p:nvPr/>
        </p:nvSpPr>
        <p:spPr>
          <a:xfrm>
            <a:off x="8105455" y="3204541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 Business Analyst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E0F5-FA62-7AFD-7CF1-58C0829DB752}"/>
              </a:ext>
            </a:extLst>
          </p:cNvPr>
          <p:cNvSpPr/>
          <p:nvPr/>
        </p:nvSpPr>
        <p:spPr>
          <a:xfrm>
            <a:off x="8093304" y="3827734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 Team Leader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554DD-AAF3-8873-CCBC-2E1131EF1AC6}"/>
              </a:ext>
            </a:extLst>
          </p:cNvPr>
          <p:cNvSpPr/>
          <p:nvPr/>
        </p:nvSpPr>
        <p:spPr>
          <a:xfrm>
            <a:off x="3671992" y="2561690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Project Coordinator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74D5CD-3F7D-5602-EA65-5BBDBCF7813B}"/>
              </a:ext>
            </a:extLst>
          </p:cNvPr>
          <p:cNvSpPr/>
          <p:nvPr/>
        </p:nvSpPr>
        <p:spPr>
          <a:xfrm>
            <a:off x="8105455" y="4450927"/>
            <a:ext cx="2008273" cy="4907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 </a:t>
            </a:r>
            <a:r>
              <a:rPr lang="pl-PL" sz="1400" dirty="0"/>
              <a:t>Manager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77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3CC17-9692-1C24-0D8C-232AB6E4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8B4C-1E96-6CF4-2CB8-227D8A44F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" name="Gruppieren 99">
            <a:extLst>
              <a:ext uri="{FF2B5EF4-FFF2-40B4-BE49-F238E27FC236}">
                <a16:creationId xmlns:a16="http://schemas.microsoft.com/office/drawing/2014/main" id="{1E30E5AE-53E9-7C14-FD0C-6C7E5ABA3B76}"/>
              </a:ext>
            </a:extLst>
          </p:cNvPr>
          <p:cNvGrpSpPr/>
          <p:nvPr/>
        </p:nvGrpSpPr>
        <p:grpSpPr>
          <a:xfrm>
            <a:off x="800100" y="3043869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3" name="Textfeld 28">
              <a:extLst>
                <a:ext uri="{FF2B5EF4-FFF2-40B4-BE49-F238E27FC236}">
                  <a16:creationId xmlns:a16="http://schemas.microsoft.com/office/drawing/2014/main" id="{F021A1E0-2126-6B4C-E1A8-2C9932FA3B90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Przygotowanie danych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Gerader Verbinder 71">
              <a:extLst>
                <a:ext uri="{FF2B5EF4-FFF2-40B4-BE49-F238E27FC236}">
                  <a16:creationId xmlns:a16="http://schemas.microsoft.com/office/drawing/2014/main" id="{5F097672-F7F0-1237-2516-2DB92730E02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77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1B5F-DDA7-5A82-87D1-6E1CBC820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7FA8-13D7-5FBE-7C99-9FD91B8D2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21</a:t>
            </a:fld>
            <a:endParaRPr lang="de-DE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5EA2F056-145E-8C95-8E0F-B323EC04F4A7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93AAF395-130A-1103-4B18-B9F078FF4D65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000" b="1" spc="300" dirty="0">
                  <a:solidFill>
                    <a:schemeClr val="tx2"/>
                  </a:solidFill>
                  <a:latin typeface="Arial"/>
                </a:rPr>
                <a:t>Zanim zaczniesz wizualizację!</a:t>
              </a:r>
              <a:endPara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7FB4A852-72BA-AB10-F783-CE473AF02CE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" name="Graphic 204" descr="User outline">
            <a:extLst>
              <a:ext uri="{FF2B5EF4-FFF2-40B4-BE49-F238E27FC236}">
                <a16:creationId xmlns:a16="http://schemas.microsoft.com/office/drawing/2014/main" id="{C58BF0D6-C54B-356B-DC1B-26081B14C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8935" y="1920787"/>
            <a:ext cx="1202071" cy="1202071"/>
          </a:xfrm>
          <a:prstGeom prst="rect">
            <a:avLst/>
          </a:prstGeom>
        </p:spPr>
      </p:pic>
      <p:pic>
        <p:nvPicPr>
          <p:cNvPr id="206" name="Graphic 205" descr="User outline">
            <a:extLst>
              <a:ext uri="{FF2B5EF4-FFF2-40B4-BE49-F238E27FC236}">
                <a16:creationId xmlns:a16="http://schemas.microsoft.com/office/drawing/2014/main" id="{B8CAC09F-D55E-1B71-E4D6-2FE55C98E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0624" y="1920787"/>
            <a:ext cx="1202071" cy="1202071"/>
          </a:xfrm>
          <a:prstGeom prst="rect">
            <a:avLst/>
          </a:prstGeom>
        </p:spPr>
      </p:pic>
      <p:pic>
        <p:nvPicPr>
          <p:cNvPr id="212" name="Graphic 211" descr="Group brainstorm outline">
            <a:extLst>
              <a:ext uri="{FF2B5EF4-FFF2-40B4-BE49-F238E27FC236}">
                <a16:creationId xmlns:a16="http://schemas.microsoft.com/office/drawing/2014/main" id="{A5CD4EAC-A469-5F0D-13A9-76266EB3A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3158" y="1525021"/>
            <a:ext cx="1903979" cy="1903979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7BF50995-1F01-EBAB-A6EA-989935F7A6EF}"/>
              </a:ext>
            </a:extLst>
          </p:cNvPr>
          <p:cNvSpPr txBox="1"/>
          <p:nvPr/>
        </p:nvSpPr>
        <p:spPr>
          <a:xfrm>
            <a:off x="2001844" y="344535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Klient / Biznes</a:t>
            </a:r>
            <a:endParaRPr lang="en-GB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BC36F3CF-5ECE-B265-F681-F9DAC2B6267C}"/>
              </a:ext>
            </a:extLst>
          </p:cNvPr>
          <p:cNvSpPr txBox="1"/>
          <p:nvPr/>
        </p:nvSpPr>
        <p:spPr>
          <a:xfrm>
            <a:off x="8253676" y="3181145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Zespół Analityczny</a:t>
            </a:r>
            <a:endParaRPr lang="en-GB" dirty="0"/>
          </a:p>
        </p:txBody>
      </p:sp>
      <p:sp>
        <p:nvSpPr>
          <p:cNvPr id="216" name="Arrow: Right 215">
            <a:extLst>
              <a:ext uri="{FF2B5EF4-FFF2-40B4-BE49-F238E27FC236}">
                <a16:creationId xmlns:a16="http://schemas.microsoft.com/office/drawing/2014/main" id="{9D3EC0D8-F747-214C-0EB9-9A8DD2AD607F}"/>
              </a:ext>
            </a:extLst>
          </p:cNvPr>
          <p:cNvSpPr/>
          <p:nvPr/>
        </p:nvSpPr>
        <p:spPr>
          <a:xfrm>
            <a:off x="4422757" y="2521823"/>
            <a:ext cx="2917861" cy="595896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Zgłoszenie potrzeby</a:t>
            </a:r>
            <a:endParaRPr lang="en-GB" dirty="0"/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B139CDE4-6C4F-277D-A37C-17D0AEBB4396}"/>
              </a:ext>
            </a:extLst>
          </p:cNvPr>
          <p:cNvSpPr/>
          <p:nvPr/>
        </p:nvSpPr>
        <p:spPr>
          <a:xfrm rot="16200000">
            <a:off x="5924984" y="-958704"/>
            <a:ext cx="453816" cy="10771975"/>
          </a:xfrm>
          <a:prstGeom prst="lef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Flowchart: Multidocument 217">
            <a:extLst>
              <a:ext uri="{FF2B5EF4-FFF2-40B4-BE49-F238E27FC236}">
                <a16:creationId xmlns:a16="http://schemas.microsoft.com/office/drawing/2014/main" id="{8077B7FA-43F5-5B8D-AD4E-3BFC8124C030}"/>
              </a:ext>
            </a:extLst>
          </p:cNvPr>
          <p:cNvSpPr/>
          <p:nvPr/>
        </p:nvSpPr>
        <p:spPr>
          <a:xfrm>
            <a:off x="4520629" y="4654192"/>
            <a:ext cx="3503488" cy="1407560"/>
          </a:xfrm>
          <a:prstGeom prst="flowChartMultidocumen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Analiza potrzeb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94B91-C0B5-C9C6-CC92-0383A5D79A29}"/>
              </a:ext>
            </a:extLst>
          </p:cNvPr>
          <p:cNvSpPr txBox="1"/>
          <p:nvPr/>
        </p:nvSpPr>
        <p:spPr>
          <a:xfrm>
            <a:off x="4422757" y="2012208"/>
            <a:ext cx="27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Tygodniowy raport faktur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5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9562-BA9E-CBFA-03F9-69F1EA1B8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44655-6937-B0DA-298C-790EFD6FF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53EF8248-F515-D4F0-21C1-231F6E7AFEB5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4CC890FE-539B-8628-CB7F-AD74CA0A5323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pl-PL" sz="2000" b="1" spc="300" dirty="0">
                  <a:solidFill>
                    <a:schemeClr val="tx2"/>
                  </a:solidFill>
                  <a:latin typeface="Arial"/>
                </a:rPr>
                <a:t>🎯 Po co przygotowujemy dane?</a:t>
              </a:r>
              <a:endParaRPr lang="en-US" sz="2000" b="1" spc="300" dirty="0">
                <a:solidFill>
                  <a:schemeClr val="tx2"/>
                </a:solidFill>
                <a:latin typeface="Arial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77E02F28-DCF9-A292-52D9-15823BDAC8B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A44E327-7558-2283-7160-D281F4BF0969}"/>
              </a:ext>
            </a:extLst>
          </p:cNvPr>
          <p:cNvSpPr txBox="1"/>
          <p:nvPr/>
        </p:nvSpPr>
        <p:spPr>
          <a:xfrm>
            <a:off x="585788" y="798198"/>
            <a:ext cx="10591800" cy="4853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Przygotowanie danych polega na tym, żeby surowe dane były czyste, spójne i gotowe do analizy. Dzięki temu wyniki wykresów, raportów i analiz będą rzetelne i wiarygodne.</a:t>
            </a:r>
          </a:p>
          <a:p>
            <a:pPr fontAlgn="base"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🔁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Powtarzalność</a:t>
            </a:r>
          </a:p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Każda osoba, która sięgnie po te same dane, dostanie taki sam wynik – bez niespodzianek.</a:t>
            </a:r>
          </a:p>
          <a:p>
            <a:pPr fontAlgn="base"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✅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Pewność i zaufanie</a:t>
            </a:r>
          </a:p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Dobrze przygotowane dane pochodzą z jednego, sprawdzonego źródła, któremu można zaufać. Nie ma sprzecznych wersji.</a:t>
            </a:r>
          </a:p>
          <a:p>
            <a:pPr fontAlgn="base"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🎯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Trafność (czy dane są na temat?)</a:t>
            </a:r>
          </a:p>
          <a:p>
            <a:pPr fontAlgn="base"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Nie wystarczy, że dane są poprawne – muszą też odpowiadać na właściwe pytania. Przygotowanie danych to także wybór tych, które naprawdę mają znaczenie.</a:t>
            </a: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23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1257-E8BC-146C-173C-F99686F7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F590-2FEE-7EA5-AD26-120BDA2E5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9355CF79-A828-44F8-79BB-DDBED656E77C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4D8E0E71-B374-2EB8-DB48-259BA0EBD2E5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000" b="1" spc="300" dirty="0">
                  <a:solidFill>
                    <a:schemeClr val="tx2"/>
                  </a:solidFill>
                  <a:latin typeface="Arial"/>
                </a:rPr>
                <a:t>🔄 Jak wygląda przygotowanie danych?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AA95ED02-D630-A028-9DDD-601C83D6D20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86B8771C-3181-54BD-CFBE-48C1A1154360}"/>
              </a:ext>
            </a:extLst>
          </p:cNvPr>
          <p:cNvSpPr txBox="1"/>
          <p:nvPr/>
        </p:nvSpPr>
        <p:spPr>
          <a:xfrm>
            <a:off x="612011" y="643489"/>
            <a:ext cx="10565577" cy="591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Dokładny przebieg przygotowania danych może się różnić w zależności od branży, firmy czy celu, ale główne kroki są zazwyczaj podobne: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📥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Zbieranie danych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Szukamy właściwych danych i analizujemy dostępne źródła.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🔍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Rozpoznanie i ocena danych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Poznajemy dane, uczymy się, co w nich jest i co trzeba z nimi zrobić, żeby nadawały się do analizy.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🧹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Czyszczenie i sprawdzanie jakości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To najbardziej czasochłonny etap. Usuwamy błędy, poprawiamy wartości, uzupełniamy braki – tak, żeby dane były wiarygodne i kompletne.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🔧 </a:t>
            </a:r>
            <a:r>
              <a:rPr lang="pl-PL" b="1" spc="300" dirty="0">
                <a:solidFill>
                  <a:schemeClr val="tx2"/>
                </a:solidFill>
                <a:latin typeface="Arial"/>
              </a:rPr>
              <a:t>Przekształcanie i wizualizacja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Przerabiamy dane tak, by prowadziły do jasnego wyniku albo były łatwiejsze do zrozumienia dla innych (np. przez wykresy).</a:t>
            </a: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393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F496-2951-F3F1-7617-5614671AA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A84E9-259E-9427-C606-92E3C2DE3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768B4007-CB4C-E8D5-5F0B-F774A91C0079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713472A6-9B78-8FB6-DB78-7CC13E20202C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000" b="1" spc="300" dirty="0">
                  <a:solidFill>
                    <a:schemeClr val="tx2"/>
                  </a:solidFill>
                  <a:latin typeface="Arial"/>
                </a:rPr>
                <a:t>✅ Co daje dobrze przeprowadzone przygotowanie danych?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50152387-504D-C9E9-9CF3-97B108E821D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810F7E08-30B7-1179-2972-E14B32C7A3A8}"/>
              </a:ext>
            </a:extLst>
          </p:cNvPr>
          <p:cNvSpPr txBox="1"/>
          <p:nvPr/>
        </p:nvSpPr>
        <p:spPr>
          <a:xfrm>
            <a:off x="598899" y="1097808"/>
            <a:ext cx="10565577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Wiarygodne wyniki analiz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dane są spójne i czyste, więc raporty są rzetelne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Wykrycie i naprawa problemów z danymi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, które mogłyby pozostać niezauważone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Lepsze decyzje biznesowe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użytkownicy mają dostęp do zrozumiałych i aktualnych danych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Niższe koszty analizy i zarządzania danymi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mniej poprawek, mniej chaosu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Unikanie dublowania pracy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raz przygotowane dane mogą być używane w wielu miejscach</a:t>
            </a:r>
            <a:endParaRPr lang="en-US" spc="3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57AAC-7840-C3EA-ED43-02D6294427D0}"/>
              </a:ext>
            </a:extLst>
          </p:cNvPr>
          <p:cNvSpPr txBox="1"/>
          <p:nvPr/>
        </p:nvSpPr>
        <p:spPr>
          <a:xfrm>
            <a:off x="612011" y="4607188"/>
            <a:ext cx="10565577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🛠️ Narzędzia wspierające przygotowanie danych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Tableau Prep – narzędzie do oczyszczania i przekształcania danych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Tableau Desktop – wizualizacja danych i tworzenie dashboardów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SQL – zapytania do baz danych, filtrowanie, łączenie tabel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Excel – podstawowa analiza, porządkowanie i eksport danych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Canva (i podobne) – tworzenie diagramów i schematów przepływu (flowchartów)</a:t>
            </a:r>
            <a:endParaRPr lang="en-US" sz="1200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87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3E3C-728E-66FD-002C-78DC29DE0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86A85-9701-E3F7-F2E2-A637BA96D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" name="Gruppieren 99">
            <a:extLst>
              <a:ext uri="{FF2B5EF4-FFF2-40B4-BE49-F238E27FC236}">
                <a16:creationId xmlns:a16="http://schemas.microsoft.com/office/drawing/2014/main" id="{85C1DF0E-5D7F-1128-4B12-1D0266AD37D1}"/>
              </a:ext>
            </a:extLst>
          </p:cNvPr>
          <p:cNvGrpSpPr/>
          <p:nvPr/>
        </p:nvGrpSpPr>
        <p:grpSpPr>
          <a:xfrm>
            <a:off x="800100" y="3043869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3" name="Textfeld 28">
              <a:extLst>
                <a:ext uri="{FF2B5EF4-FFF2-40B4-BE49-F238E27FC236}">
                  <a16:creationId xmlns:a16="http://schemas.microsoft.com/office/drawing/2014/main" id="{9B2B44EB-AC32-2DB0-5DCF-293C97400AEE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Zerknijmy na dane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Gerader Verbinder 71">
              <a:extLst>
                <a:ext uri="{FF2B5EF4-FFF2-40B4-BE49-F238E27FC236}">
                  <a16:creationId xmlns:a16="http://schemas.microsoft.com/office/drawing/2014/main" id="{AD949F8E-4277-6651-AC05-08250402445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63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08F5-D2D4-5BE7-242F-59CB3B31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2658E-355E-3138-3DB3-C55D027C6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6CA54108-10CC-EEA2-997F-E0563735C90D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B0327620-17BA-7455-63A1-0D6AD40DBAB7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7C8623BC-CB90-612A-16C2-3FC0355815F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9C9B33F8-886F-61AE-5801-8AD0FDE192D3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E6BAD-5024-1AD9-C663-885B6FD1D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95" y="2350676"/>
            <a:ext cx="10478408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C52F9-7CF6-F8CC-2BC3-874C7DC8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23D47-607F-AEDB-1BBA-231E189F6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52D4635C-834A-3DDB-0FC6-1E38186116DC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33D7233B-832D-40FF-44A5-8D7E32580280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D3395DBB-9044-E7BC-47AC-C6ED19D3121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EA7649DE-B00E-7880-022A-7B6E7BD5C0FA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586CD9-5D1C-A157-F251-2A0252E3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43" y="2743140"/>
            <a:ext cx="379508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979B-7CB9-1D68-39FD-ED178372D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FC60-258C-5CAD-1217-AE8082FDA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5479A4DC-5C08-685C-68BB-89712781EBC6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503BBBFF-230D-790A-B372-3DF1AAD7D46A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403DCCA9-FADA-73D0-A851-9AC94D364D8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090FBE08-753F-BE68-54DB-9ACC81C2CF06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F6FF5-03DF-0CAC-FDBE-489D4B363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96" y="1349707"/>
            <a:ext cx="10478408" cy="2156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FDC0D-D090-DEA5-3477-E75C9D6BB1D9}"/>
              </a:ext>
            </a:extLst>
          </p:cNvPr>
          <p:cNvSpPr txBox="1"/>
          <p:nvPr/>
        </p:nvSpPr>
        <p:spPr>
          <a:xfrm>
            <a:off x="856796" y="3805239"/>
            <a:ext cx="1047840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W którym roku Europa miała najniższą sprzedaż?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Jak zmieniała się sprzedaż w Azji przez lata – czy widać trend wzrostowy?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2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W których latach różnice między regionami były największe?</a:t>
            </a:r>
            <a:endParaRPr lang="pl-PL" sz="12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Jak zmienił się udział Azji w sprzedaży ogólnej między 2015 a 2025?</a:t>
            </a: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48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27B1D-E224-A964-B391-AF6F705A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C737-E5E8-5CB1-FA61-C3B11AB6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8537112A-2675-4C2B-E19D-06EEF6A4A8E6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8621ED2D-7686-3EC0-F6A6-C9F66FAF9E75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Pytania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03DBFB66-FAA1-47C1-BB33-8E9BA1795B2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4F5DF013-CB8B-1F51-9B2C-0E9425388346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38031-90CD-2850-402E-284573CFCD87}"/>
              </a:ext>
            </a:extLst>
          </p:cNvPr>
          <p:cNvSpPr txBox="1"/>
          <p:nvPr/>
        </p:nvSpPr>
        <p:spPr>
          <a:xfrm>
            <a:off x="920804" y="1016319"/>
            <a:ext cx="10478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W którym roku Europa miała najniższą sprzedaż?</a:t>
            </a: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CE824-77E1-460B-6C3C-236C3CA62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74" y="1782937"/>
            <a:ext cx="7986452" cy="329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1A77-71B2-C050-AEA8-9504A1FE9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96" y="2190955"/>
            <a:ext cx="10478408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7A36-F1C9-AC61-CD19-76BF1A79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6AA63-96BD-DEC9-D14D-82EBCC76A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0A012592-10E4-E6FB-5E7F-F8830E68A319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7BD2AB07-0A32-95D5-3A8D-AEEE9402DCBD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300" dirty="0">
                  <a:solidFill>
                    <a:schemeClr val="tx2"/>
                  </a:solidFill>
                  <a:latin typeface="Arial"/>
                </a:rPr>
                <a:t>TE Connectivity</a:t>
              </a:r>
              <a:endPara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9A7073F2-ED93-39D3-BD05-EF80F339F71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5532114-5A05-8553-9217-CE3D33887CF6}"/>
              </a:ext>
            </a:extLst>
          </p:cNvPr>
          <p:cNvSpPr/>
          <p:nvPr/>
        </p:nvSpPr>
        <p:spPr>
          <a:xfrm>
            <a:off x="192109" y="854971"/>
            <a:ext cx="1859461" cy="1296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140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Countries Where we Serve Customers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37E4F-CB39-0DD4-E9D5-68426D9177AA}"/>
              </a:ext>
            </a:extLst>
          </p:cNvPr>
          <p:cNvSpPr/>
          <p:nvPr/>
        </p:nvSpPr>
        <p:spPr>
          <a:xfrm>
            <a:off x="192109" y="2297286"/>
            <a:ext cx="1859461" cy="1296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15K+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Patents Worldwide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A7FF3A-DFF1-A5F1-652C-ED4CB65FC3FE}"/>
              </a:ext>
            </a:extLst>
          </p:cNvPr>
          <p:cNvSpPr/>
          <p:nvPr/>
        </p:nvSpPr>
        <p:spPr>
          <a:xfrm>
            <a:off x="192109" y="3751555"/>
            <a:ext cx="1859461" cy="1296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85K+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Employees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0BC841-E6EB-FF55-EA64-16E8F122D407}"/>
              </a:ext>
            </a:extLst>
          </p:cNvPr>
          <p:cNvSpPr/>
          <p:nvPr/>
        </p:nvSpPr>
        <p:spPr>
          <a:xfrm>
            <a:off x="2210980" y="852355"/>
            <a:ext cx="1859461" cy="1296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100+</a:t>
            </a:r>
          </a:p>
          <a:p>
            <a:pPr algn="ctr"/>
            <a:r>
              <a:rPr lang="en-GB" sz="1200" dirty="0"/>
              <a:t>Global Manufacturing &amp; Engineering Centres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AFA8A7-271D-4B33-CC3A-294817D287F2}"/>
              </a:ext>
            </a:extLst>
          </p:cNvPr>
          <p:cNvSpPr/>
          <p:nvPr/>
        </p:nvSpPr>
        <p:spPr>
          <a:xfrm>
            <a:off x="2210981" y="2289092"/>
            <a:ext cx="1859461" cy="1296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213B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Products Manufactured Annually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1A48AD-E226-3CFC-1E50-B1EDDFF71220}"/>
              </a:ext>
            </a:extLst>
          </p:cNvPr>
          <p:cNvSpPr/>
          <p:nvPr/>
        </p:nvSpPr>
        <p:spPr>
          <a:xfrm>
            <a:off x="2210982" y="3754765"/>
            <a:ext cx="1859461" cy="1296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$16B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2023 Sales</a:t>
            </a:r>
          </a:p>
        </p:txBody>
      </p:sp>
      <p:sp>
        <p:nvSpPr>
          <p:cNvPr id="4099" name="Rectangle 4098">
            <a:extLst>
              <a:ext uri="{FF2B5EF4-FFF2-40B4-BE49-F238E27FC236}">
                <a16:creationId xmlns:a16="http://schemas.microsoft.com/office/drawing/2014/main" id="{4EEA6D2E-FAF9-FD35-8C18-2702C93B0A43}"/>
              </a:ext>
            </a:extLst>
          </p:cNvPr>
          <p:cNvSpPr/>
          <p:nvPr/>
        </p:nvSpPr>
        <p:spPr>
          <a:xfrm>
            <a:off x="4278733" y="857169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Transportation</a:t>
            </a:r>
          </a:p>
        </p:txBody>
      </p:sp>
      <p:sp>
        <p:nvSpPr>
          <p:cNvPr id="4101" name="Rectangle 4100">
            <a:extLst>
              <a:ext uri="{FF2B5EF4-FFF2-40B4-BE49-F238E27FC236}">
                <a16:creationId xmlns:a16="http://schemas.microsoft.com/office/drawing/2014/main" id="{3412401B-A69E-3C06-9A0B-0E743A92CC0D}"/>
              </a:ext>
            </a:extLst>
          </p:cNvPr>
          <p:cNvSpPr/>
          <p:nvPr/>
        </p:nvSpPr>
        <p:spPr>
          <a:xfrm>
            <a:off x="4278736" y="3025962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Data and Devices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39080A6-1227-0D70-B3C9-705ADCFD6EC1}"/>
              </a:ext>
            </a:extLst>
          </p:cNvPr>
          <p:cNvSpPr/>
          <p:nvPr/>
        </p:nvSpPr>
        <p:spPr>
          <a:xfrm>
            <a:off x="4278735" y="4742909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Aero &amp; Space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D31058F-FDC9-7B9C-C970-F4719F8D26AE}"/>
              </a:ext>
            </a:extLst>
          </p:cNvPr>
          <p:cNvSpPr/>
          <p:nvPr/>
        </p:nvSpPr>
        <p:spPr>
          <a:xfrm>
            <a:off x="4278735" y="5279954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Defence &amp; Military</a:t>
            </a:r>
          </a:p>
        </p:txBody>
      </p: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A2217A56-620F-3BC3-57FF-2E9C945170F3}"/>
              </a:ext>
            </a:extLst>
          </p:cNvPr>
          <p:cNvSpPr/>
          <p:nvPr/>
        </p:nvSpPr>
        <p:spPr>
          <a:xfrm>
            <a:off x="4278734" y="1936928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Energy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DE1E5AF-369B-F920-71E6-48419E18C61E}"/>
              </a:ext>
            </a:extLst>
          </p:cNvPr>
          <p:cNvSpPr/>
          <p:nvPr/>
        </p:nvSpPr>
        <p:spPr>
          <a:xfrm>
            <a:off x="4278735" y="5816999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Medical</a:t>
            </a:r>
          </a:p>
        </p:txBody>
      </p:sp>
      <p:sp>
        <p:nvSpPr>
          <p:cNvPr id="4108" name="Rectangle 4107">
            <a:extLst>
              <a:ext uri="{FF2B5EF4-FFF2-40B4-BE49-F238E27FC236}">
                <a16:creationId xmlns:a16="http://schemas.microsoft.com/office/drawing/2014/main" id="{58B5CC32-9896-915B-A736-6941CD6E5735}"/>
              </a:ext>
            </a:extLst>
          </p:cNvPr>
          <p:cNvSpPr/>
          <p:nvPr/>
        </p:nvSpPr>
        <p:spPr>
          <a:xfrm>
            <a:off x="4278734" y="1405822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Automotive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42D52D20-3FEA-2D34-76CF-3E2FDD5A8D0B}"/>
              </a:ext>
            </a:extLst>
          </p:cNvPr>
          <p:cNvSpPr/>
          <p:nvPr/>
        </p:nvSpPr>
        <p:spPr>
          <a:xfrm>
            <a:off x="4278734" y="2465839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Vehicles</a:t>
            </a:r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B55BCBCF-13C9-9C39-2B52-63C7C48D29EB}"/>
              </a:ext>
            </a:extLst>
          </p:cNvPr>
          <p:cNvSpPr/>
          <p:nvPr/>
        </p:nvSpPr>
        <p:spPr>
          <a:xfrm>
            <a:off x="4278736" y="3588250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IoT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4DDEF4F-4799-89BD-5B09-66D94836B540}"/>
              </a:ext>
            </a:extLst>
          </p:cNvPr>
          <p:cNvSpPr/>
          <p:nvPr/>
        </p:nvSpPr>
        <p:spPr>
          <a:xfrm>
            <a:off x="4278736" y="4160209"/>
            <a:ext cx="2672509" cy="452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Artificial Intelligence</a:t>
            </a:r>
          </a:p>
        </p:txBody>
      </p:sp>
      <p:pic>
        <p:nvPicPr>
          <p:cNvPr id="4112" name="Picture 4111">
            <a:extLst>
              <a:ext uri="{FF2B5EF4-FFF2-40B4-BE49-F238E27FC236}">
                <a16:creationId xmlns:a16="http://schemas.microsoft.com/office/drawing/2014/main" id="{AA9EB061-CD85-57ED-EB5C-AE376EF1F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330" y="1564812"/>
            <a:ext cx="2013673" cy="3020510"/>
          </a:xfrm>
          <a:prstGeom prst="rect">
            <a:avLst/>
          </a:prstGeom>
        </p:spPr>
      </p:pic>
      <p:sp>
        <p:nvSpPr>
          <p:cNvPr id="4113" name="TextBox 4112">
            <a:extLst>
              <a:ext uri="{FF2B5EF4-FFF2-40B4-BE49-F238E27FC236}">
                <a16:creationId xmlns:a16="http://schemas.microsoft.com/office/drawing/2014/main" id="{68828F72-9193-9161-030B-9C3B1DEAF0CC}"/>
              </a:ext>
            </a:extLst>
          </p:cNvPr>
          <p:cNvSpPr txBox="1"/>
          <p:nvPr/>
        </p:nvSpPr>
        <p:spPr>
          <a:xfrm>
            <a:off x="7230913" y="798198"/>
            <a:ext cx="26725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tx2"/>
                </a:solidFill>
                <a:effectLst/>
                <a:latin typeface="-apple-system"/>
              </a:rPr>
              <a:t>Chandrayann-3 </a:t>
            </a:r>
          </a:p>
          <a:p>
            <a:pPr algn="ctr"/>
            <a:r>
              <a:rPr lang="en-US" sz="1400" b="0" i="0" dirty="0">
                <a:solidFill>
                  <a:schemeClr val="tx2"/>
                </a:solidFill>
                <a:effectLst/>
                <a:latin typeface="-apple-system"/>
              </a:rPr>
              <a:t>space exploration</a:t>
            </a:r>
          </a:p>
          <a:p>
            <a:pPr algn="ctr"/>
            <a:r>
              <a:rPr lang="en-GB" sz="1400" b="0" i="0" dirty="0">
                <a:solidFill>
                  <a:schemeClr val="tx2"/>
                </a:solidFill>
                <a:effectLst/>
                <a:latin typeface="-apple-system"/>
              </a:rPr>
              <a:t>South Pole of the Moon.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114" name="TextBox 4113">
            <a:extLst>
              <a:ext uri="{FF2B5EF4-FFF2-40B4-BE49-F238E27FC236}">
                <a16:creationId xmlns:a16="http://schemas.microsoft.com/office/drawing/2014/main" id="{D195C867-4359-7C4E-FDFA-FE6B016AF0C2}"/>
              </a:ext>
            </a:extLst>
          </p:cNvPr>
          <p:cNvSpPr txBox="1"/>
          <p:nvPr/>
        </p:nvSpPr>
        <p:spPr>
          <a:xfrm>
            <a:off x="7530791" y="4664681"/>
            <a:ext cx="1859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0" dirty="0">
                <a:solidFill>
                  <a:schemeClr val="tx2"/>
                </a:solidFill>
                <a:effectLst/>
                <a:latin typeface="-apple-system"/>
              </a:rPr>
              <a:t>The Ultimate Comba</a:t>
            </a:r>
            <a:r>
              <a:rPr lang="en-GB" sz="1400" b="1" dirty="0">
                <a:solidFill>
                  <a:schemeClr val="tx2"/>
                </a:solidFill>
                <a:latin typeface="-apple-system"/>
              </a:rPr>
              <a:t>t Robots</a:t>
            </a:r>
            <a:endParaRPr lang="en-GB" sz="1400" b="1" dirty="0">
              <a:solidFill>
                <a:schemeClr val="tx2"/>
              </a:solidFill>
            </a:endParaRPr>
          </a:p>
        </p:txBody>
      </p:sp>
      <p:pic>
        <p:nvPicPr>
          <p:cNvPr id="4115" name="Picture 4114">
            <a:extLst>
              <a:ext uri="{FF2B5EF4-FFF2-40B4-BE49-F238E27FC236}">
                <a16:creationId xmlns:a16="http://schemas.microsoft.com/office/drawing/2014/main" id="{ECE80C26-A2D5-605A-BAC6-1445AF24C2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913" y="5164447"/>
            <a:ext cx="2459215" cy="1290965"/>
          </a:xfrm>
          <a:prstGeom prst="rect">
            <a:avLst/>
          </a:prstGeom>
        </p:spPr>
      </p:pic>
      <p:pic>
        <p:nvPicPr>
          <p:cNvPr id="4116" name="Picture 2">
            <a:extLst>
              <a:ext uri="{FF2B5EF4-FFF2-40B4-BE49-F238E27FC236}">
                <a16:creationId xmlns:a16="http://schemas.microsoft.com/office/drawing/2014/main" id="{CB4CB0D4-7A49-6E72-E773-95B4815E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0521" y="1024679"/>
            <a:ext cx="1554136" cy="36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4">
            <a:extLst>
              <a:ext uri="{FF2B5EF4-FFF2-40B4-BE49-F238E27FC236}">
                <a16:creationId xmlns:a16="http://schemas.microsoft.com/office/drawing/2014/main" id="{15D4268B-B70F-2027-5A7C-E367D6144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8887" y="1531561"/>
            <a:ext cx="1617403" cy="3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8" descr="Presskit | TAURON Polish Energy press office">
            <a:extLst>
              <a:ext uri="{FF2B5EF4-FFF2-40B4-BE49-F238E27FC236}">
                <a16:creationId xmlns:a16="http://schemas.microsoft.com/office/drawing/2014/main" id="{F5530685-5047-B0A5-A00F-49FCA9E3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2465" y="5501001"/>
            <a:ext cx="905509" cy="9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4118">
            <a:extLst>
              <a:ext uri="{FF2B5EF4-FFF2-40B4-BE49-F238E27FC236}">
                <a16:creationId xmlns:a16="http://schemas.microsoft.com/office/drawing/2014/main" id="{7A0B6D79-F263-EAE7-615B-A5DA42B5AE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833" y="2289092"/>
            <a:ext cx="905509" cy="905509"/>
          </a:xfrm>
          <a:prstGeom prst="rect">
            <a:avLst/>
          </a:prstGeom>
        </p:spPr>
      </p:pic>
      <p:pic>
        <p:nvPicPr>
          <p:cNvPr id="4120" name="Picture 4119">
            <a:extLst>
              <a:ext uri="{FF2B5EF4-FFF2-40B4-BE49-F238E27FC236}">
                <a16:creationId xmlns:a16="http://schemas.microsoft.com/office/drawing/2014/main" id="{190A35A5-CA3B-1309-50CD-44CE72D2F4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366" y="3312643"/>
            <a:ext cx="1115708" cy="669425"/>
          </a:xfrm>
          <a:prstGeom prst="rect">
            <a:avLst/>
          </a:prstGeom>
        </p:spPr>
      </p:pic>
      <p:pic>
        <p:nvPicPr>
          <p:cNvPr id="4121" name="Picture 4120">
            <a:extLst>
              <a:ext uri="{FF2B5EF4-FFF2-40B4-BE49-F238E27FC236}">
                <a16:creationId xmlns:a16="http://schemas.microsoft.com/office/drawing/2014/main" id="{8932CFCE-FDAF-9DDD-ABBD-B878EBB29F8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33" y="4216020"/>
            <a:ext cx="1115708" cy="11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9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8791-075C-53EF-5D6E-1B85BEB71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55ECC-F67C-6C13-0278-43519943F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2D13A258-23E3-B8B8-76A9-82ACBA050DA5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E8077F87-8CB6-9550-E9E3-190E014294E9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Pytania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19A5B3A5-6444-1EE3-8991-8C0EFBCBA2B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78154B9F-E934-1225-3152-054F277CD82C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3377F-D75D-B916-6B19-B7F8D02AD35D}"/>
              </a:ext>
            </a:extLst>
          </p:cNvPr>
          <p:cNvSpPr txBox="1"/>
          <p:nvPr/>
        </p:nvSpPr>
        <p:spPr>
          <a:xfrm>
            <a:off x="920804" y="1016319"/>
            <a:ext cx="10478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Jak zmieniała się sprzedaż w Azji przez lata – czy widać trend wzrostowy?</a:t>
            </a:r>
            <a:endParaRPr lang="pl-PL" sz="12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ECBE2-31B0-AFFB-0E19-C8BDA7719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54" y="1721972"/>
            <a:ext cx="8664691" cy="341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E8EEC-93B2-78AA-36E1-244057437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92" y="2371906"/>
            <a:ext cx="10478408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3211C-BFC3-E850-D715-880308FD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277C-D704-564C-B8BE-FFFA8A9E7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15C6688F-E636-AF70-C9C5-7B0839573C51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730CE598-92F7-2AE1-E0F7-B18DA60995F7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Pytania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5D822987-0B4F-416E-6DA6-AE86A37A71C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C9FE067F-40EB-FC67-8168-E61A228BD62F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688D8-1B6F-A253-E9EE-8E8A704C8249}"/>
              </a:ext>
            </a:extLst>
          </p:cNvPr>
          <p:cNvSpPr txBox="1"/>
          <p:nvPr/>
        </p:nvSpPr>
        <p:spPr>
          <a:xfrm>
            <a:off x="920804" y="1016319"/>
            <a:ext cx="10478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W których latach różnice między regionami były największe?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A648A-A55F-73D7-91BF-2E82ECF46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40" y="1817477"/>
            <a:ext cx="10150720" cy="2911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3B8AF-7A3B-B11E-2CDA-B773B555B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41" y="5024044"/>
            <a:ext cx="10150720" cy="706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A46B5-52CA-D25D-2A1D-4FAB5D190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96" y="2350676"/>
            <a:ext cx="10478408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C939D-A54F-3A4A-2261-29CD7263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8B4EC-02DA-ABCD-16D2-E1D885B92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D7046420-91B5-60A4-8DF5-D274B95708D3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135AF353-FB93-B6C9-F0D2-3330D4FE9BC6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Pytania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50280AD7-24C1-6254-E07B-33642F1E299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50DEB6AB-57CB-961B-CC27-579E6CC1F368}"/>
              </a:ext>
            </a:extLst>
          </p:cNvPr>
          <p:cNvSpPr txBox="1"/>
          <p:nvPr/>
        </p:nvSpPr>
        <p:spPr>
          <a:xfrm>
            <a:off x="612011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8D8A0-FCDF-9D74-30F2-A89476531120}"/>
              </a:ext>
            </a:extLst>
          </p:cNvPr>
          <p:cNvSpPr txBox="1"/>
          <p:nvPr/>
        </p:nvSpPr>
        <p:spPr>
          <a:xfrm>
            <a:off x="920804" y="1016319"/>
            <a:ext cx="10478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Jak zmienił się udział Azji w sprzedaży ogólnej między 2015 a 2025?</a:t>
            </a: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02CFF-900D-F3C5-0A96-33338CEE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32" y="1873569"/>
            <a:ext cx="6976335" cy="3578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605F1-5A2B-0AE3-4C70-795733C32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95" y="2447335"/>
            <a:ext cx="10478408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4A81-D003-C625-8B02-9BEF7318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13FB4-F18E-1B46-22CD-A32227DDC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4E08CDDB-CDB4-2F15-E177-A8A860972D81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D4B07A00-EEEB-E04F-5E45-5532F96F1F78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E636D025-7A6C-1B84-C470-F157AAAD40F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A40D2241-E0C5-A59C-871B-7D727A904E44}"/>
              </a:ext>
            </a:extLst>
          </p:cNvPr>
          <p:cNvSpPr txBox="1"/>
          <p:nvPr/>
        </p:nvSpPr>
        <p:spPr>
          <a:xfrm>
            <a:off x="585788" y="798198"/>
            <a:ext cx="10565577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pl-PL" sz="1400" spc="300" dirty="0">
              <a:solidFill>
                <a:schemeClr val="tx2"/>
              </a:solidFill>
              <a:latin typeface="Arial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1400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09A5A-E6F1-A19A-25A0-2CBAC79AE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54" y="913292"/>
            <a:ext cx="3795089" cy="137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4C6CD-637E-A6E5-C7AC-7340CD80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37" y="2552624"/>
            <a:ext cx="3292125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5A29-639D-E116-5F1E-C8DBFDDC8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FFB2-B773-AB57-97B7-CD9393D0C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" name="Gruppieren 99">
            <a:extLst>
              <a:ext uri="{FF2B5EF4-FFF2-40B4-BE49-F238E27FC236}">
                <a16:creationId xmlns:a16="http://schemas.microsoft.com/office/drawing/2014/main" id="{D62D241C-101B-832F-CDDF-BFA5A7797672}"/>
              </a:ext>
            </a:extLst>
          </p:cNvPr>
          <p:cNvGrpSpPr/>
          <p:nvPr/>
        </p:nvGrpSpPr>
        <p:grpSpPr>
          <a:xfrm>
            <a:off x="800100" y="3043869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3" name="Textfeld 28">
              <a:extLst>
                <a:ext uri="{FF2B5EF4-FFF2-40B4-BE49-F238E27FC236}">
                  <a16:creationId xmlns:a16="http://schemas.microsoft.com/office/drawing/2014/main" id="{8CD617AE-FB49-5F80-6059-D2828F471901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Dodatkowe przykłady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Gerader Verbinder 71">
              <a:extLst>
                <a:ext uri="{FF2B5EF4-FFF2-40B4-BE49-F238E27FC236}">
                  <a16:creationId xmlns:a16="http://schemas.microsoft.com/office/drawing/2014/main" id="{6D33FBA6-5CE8-6169-A2E1-79CE7FCCAB5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974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A86AB-38AF-A2F6-3427-C4D3FCB98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F40E9-A39F-69D2-2D55-1AE175A2A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C88E67EF-BB2B-C429-B354-CF61A8EB0702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D8FF8992-5AEF-BF7B-8C81-7324D22C82BC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450527BF-E9D2-2283-3027-A8EAA05DF3B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E14CC2-DA70-5BA7-F560-174045A0A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" y="798198"/>
            <a:ext cx="10661332" cy="54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6173-7EFF-5899-4A01-69E4109B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A7EF6-065C-C31D-940C-DE6492675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2A3E5ABD-AEE7-8BF6-C9A9-96847C46ABE5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871AFA22-C08F-329B-1B0D-7B78B1E4AADE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A5C32E92-1E01-F391-3172-2F74597CC9E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9AD669-2BEC-0F2F-042D-84460E952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82" y="919897"/>
            <a:ext cx="9595011" cy="4928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F24E47-ACD0-037D-0884-922DD79300C8}"/>
              </a:ext>
            </a:extLst>
          </p:cNvPr>
          <p:cNvSpPr txBox="1"/>
          <p:nvPr/>
        </p:nvSpPr>
        <p:spPr>
          <a:xfrm>
            <a:off x="1084182" y="6148372"/>
            <a:ext cx="8189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https://www.storytellingwithdata.com/blog/dont-hide-the-crucial-findings</a:t>
            </a:r>
            <a:r>
              <a:rPr lang="pl-P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142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B30FF-03FC-2498-9C32-00A1E7D1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D031C-4D5C-6301-781F-594F92187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A18ED4D6-13D9-9C71-E893-5D5916327D80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6CF603E5-91C5-8E34-99EA-0F7F4AB7274B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🎯 SMART Goals – Cele SMART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ED90964C-8E19-F929-7FE7-DE3C8934D1D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BAB39CD8-A54E-CC50-0D42-7A724D5FF80F}"/>
              </a:ext>
            </a:extLst>
          </p:cNvPr>
          <p:cNvSpPr txBox="1"/>
          <p:nvPr/>
        </p:nvSpPr>
        <p:spPr>
          <a:xfrm>
            <a:off x="8055864" y="865509"/>
            <a:ext cx="3674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sz="28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</a:t>
            </a:r>
            <a:r>
              <a:rPr kumimoji="0" lang="pl-PL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</a:t>
            </a:r>
          </a:p>
          <a:p>
            <a:r>
              <a:rPr kumimoji="0" lang="pl-PL" sz="11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Szczegółowy</a:t>
            </a:r>
          </a:p>
          <a:p>
            <a:r>
              <a:rPr kumimoji="0" lang="pl-PL" sz="1100" i="1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 powinien być jasno określony i konkretny</a:t>
            </a:r>
            <a:br>
              <a:rPr kumimoji="0" lang="pl-PL" sz="1100" i="1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pl-PL" sz="1100" i="1" u="none" strike="noStrike" kern="1200" cap="none" spc="30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lang="pl-PL" sz="2800" spc="300" dirty="0">
                <a:solidFill>
                  <a:schemeClr val="tx2"/>
                </a:solidFill>
                <a:latin typeface="Arial"/>
              </a:rPr>
              <a:t>M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measurable</a:t>
            </a:r>
          </a:p>
          <a:p>
            <a:r>
              <a:rPr kumimoji="0" lang="pl-PL" sz="11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Mierzalny</a:t>
            </a:r>
          </a:p>
          <a:p>
            <a:r>
              <a:rPr kumimoji="0" lang="pl-PL" sz="1100" i="1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Postęp musi dać się zmierzyć (liczby, wskaźniki, efekty)</a:t>
            </a:r>
            <a:br>
              <a:rPr kumimoji="0" lang="pl-PL" sz="11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pl-PL" sz="1100" i="1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pl-PL" sz="2800" spc="300" dirty="0">
                <a:solidFill>
                  <a:schemeClr val="tx2"/>
                </a:solidFill>
                <a:latin typeface="Arial"/>
              </a:rPr>
              <a:t>A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achievable</a:t>
            </a:r>
          </a:p>
          <a:p>
            <a:r>
              <a:rPr lang="pl-PL" sz="1100" spc="300" dirty="0">
                <a:solidFill>
                  <a:schemeClr val="tx2"/>
                </a:solidFill>
                <a:latin typeface="Arial"/>
              </a:rPr>
              <a:t>Osiągalny</a:t>
            </a:r>
            <a:br>
              <a:rPr lang="pl-PL" sz="1100" spc="300" dirty="0">
                <a:solidFill>
                  <a:schemeClr val="tx2"/>
                </a:solidFill>
                <a:latin typeface="Arial"/>
              </a:rPr>
            </a:br>
            <a:r>
              <a:rPr lang="pl-PL" sz="1100" i="1" spc="300" dirty="0">
                <a:solidFill>
                  <a:schemeClr val="tx2"/>
                </a:solidFill>
                <a:latin typeface="Arial"/>
              </a:rPr>
              <a:t>Cel powinien być realistyczny, możliwy do zrealizowania</a:t>
            </a:r>
            <a:br>
              <a:rPr lang="pl-PL" sz="1100" i="1" spc="300" dirty="0">
                <a:solidFill>
                  <a:schemeClr val="tx2"/>
                </a:solidFill>
                <a:latin typeface="Arial"/>
              </a:rPr>
            </a:br>
            <a:endParaRPr lang="pl-PL" sz="1100" i="1" spc="300" dirty="0">
              <a:solidFill>
                <a:schemeClr val="tx2"/>
              </a:solidFill>
              <a:latin typeface="Arial"/>
            </a:endParaRPr>
          </a:p>
          <a:p>
            <a:r>
              <a:rPr lang="pl-PL" sz="2800" spc="300" dirty="0">
                <a:solidFill>
                  <a:schemeClr val="tx2"/>
                </a:solidFill>
                <a:latin typeface="Arial"/>
              </a:rPr>
              <a:t>R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relevant</a:t>
            </a:r>
          </a:p>
          <a:p>
            <a:r>
              <a:rPr lang="pl-PL" sz="1100" spc="300" dirty="0">
                <a:solidFill>
                  <a:schemeClr val="tx2"/>
                </a:solidFill>
                <a:latin typeface="Arial"/>
              </a:rPr>
              <a:t>Istotny</a:t>
            </a:r>
            <a:br>
              <a:rPr lang="pl-PL" sz="1100" spc="300" dirty="0">
                <a:solidFill>
                  <a:schemeClr val="tx2"/>
                </a:solidFill>
                <a:latin typeface="Arial"/>
              </a:rPr>
            </a:br>
            <a:r>
              <a:rPr lang="pl-PL" sz="1100" i="1" spc="300" dirty="0">
                <a:solidFill>
                  <a:schemeClr val="tx2"/>
                </a:solidFill>
                <a:latin typeface="Arial"/>
              </a:rPr>
              <a:t>Powinien mieć znaczenie dla projektu, zespołu lub organizacji</a:t>
            </a:r>
            <a:br>
              <a:rPr lang="pl-PL" sz="1100" i="1" spc="300" dirty="0">
                <a:solidFill>
                  <a:schemeClr val="tx2"/>
                </a:solidFill>
                <a:latin typeface="Arial"/>
              </a:rPr>
            </a:br>
            <a:endParaRPr lang="pl-PL" sz="1100" i="1" spc="300" dirty="0">
              <a:solidFill>
                <a:schemeClr val="tx2"/>
              </a:solidFill>
              <a:latin typeface="Arial"/>
            </a:endParaRPr>
          </a:p>
          <a:p>
            <a:r>
              <a:rPr lang="pl-PL" sz="2800" spc="300" dirty="0">
                <a:solidFill>
                  <a:schemeClr val="tx2"/>
                </a:solidFill>
                <a:latin typeface="Arial"/>
              </a:rPr>
              <a:t>T </a:t>
            </a:r>
            <a:r>
              <a:rPr lang="pl-PL" spc="300" dirty="0">
                <a:solidFill>
                  <a:schemeClr val="tx2"/>
                </a:solidFill>
                <a:latin typeface="Arial"/>
              </a:rPr>
              <a:t>time-based</a:t>
            </a:r>
          </a:p>
          <a:p>
            <a:r>
              <a:rPr lang="pl-PL" sz="1100" spc="300" dirty="0">
                <a:solidFill>
                  <a:schemeClr val="tx2"/>
                </a:solidFill>
                <a:latin typeface="Arial"/>
              </a:rPr>
              <a:t>Określony w czasie</a:t>
            </a:r>
            <a:br>
              <a:rPr lang="pl-PL" sz="1100" spc="300" dirty="0">
                <a:solidFill>
                  <a:schemeClr val="tx2"/>
                </a:solidFill>
                <a:latin typeface="Arial"/>
              </a:rPr>
            </a:br>
            <a:r>
              <a:rPr lang="pl-PL" sz="1100" i="1" spc="300" dirty="0">
                <a:solidFill>
                  <a:schemeClr val="tx2"/>
                </a:solidFill>
                <a:latin typeface="Arial"/>
              </a:rPr>
              <a:t>Musi mieć ramy czasowe: deadline, etap lub termin realizacji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F9936-812F-17B8-11B6-061B7F147662}"/>
              </a:ext>
            </a:extLst>
          </p:cNvPr>
          <p:cNvSpPr txBox="1"/>
          <p:nvPr/>
        </p:nvSpPr>
        <p:spPr>
          <a:xfrm>
            <a:off x="585788" y="5820712"/>
            <a:ext cx="735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https://public.tableau.com/app/profile/naresh.suglani/viz/KPIScorecard_16594512156910/MetroScorecard</a:t>
            </a:r>
            <a:r>
              <a:rPr lang="pl-PL" sz="1400" dirty="0"/>
              <a:t>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D8575-F06D-45E7-6B44-7A236ECC9F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" y="802262"/>
            <a:ext cx="7543228" cy="48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33BF-9D22-255C-5EDC-3E51B976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24337-A92E-8418-10F5-B80368ED8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82570064-361B-E075-50F9-F09C3276571C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E2BE680A-3B1A-0B5A-F31B-00C91AB81152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25FF647D-1E29-1ACD-859F-73640FDA8FA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B97E19-F5B9-46D1-AED4-202E7261FC4A}"/>
              </a:ext>
            </a:extLst>
          </p:cNvPr>
          <p:cNvSpPr txBox="1"/>
          <p:nvPr/>
        </p:nvSpPr>
        <p:spPr>
          <a:xfrm>
            <a:off x="714376" y="6100052"/>
            <a:ext cx="10946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https://www.tylervigen.com/spurious/correlation/1205_divorce-rates-in-the-united-kingdom_correlates-with_disney-movies-released</a:t>
            </a:r>
            <a:r>
              <a:rPr lang="pl-PL" sz="1400" dirty="0"/>
              <a:t> 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82294-81DF-6FBE-1651-A0775ECFC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95" y="1208290"/>
            <a:ext cx="7478009" cy="44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1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D4FB5-93CB-6E45-2D1A-1A5C3944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49530-3F06-35D0-F70C-8BED29899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" name="Gruppieren 99">
            <a:extLst>
              <a:ext uri="{FF2B5EF4-FFF2-40B4-BE49-F238E27FC236}">
                <a16:creationId xmlns:a16="http://schemas.microsoft.com/office/drawing/2014/main" id="{36B442D1-44FA-B4BF-45C1-28879FCB173B}"/>
              </a:ext>
            </a:extLst>
          </p:cNvPr>
          <p:cNvGrpSpPr/>
          <p:nvPr/>
        </p:nvGrpSpPr>
        <p:grpSpPr>
          <a:xfrm>
            <a:off x="800100" y="3043869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3" name="Textfeld 28">
              <a:extLst>
                <a:ext uri="{FF2B5EF4-FFF2-40B4-BE49-F238E27FC236}">
                  <a16:creationId xmlns:a16="http://schemas.microsoft.com/office/drawing/2014/main" id="{F625BF23-98E0-BF59-D13D-83CF1F3A213C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Zadanie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Gerader Verbinder 71">
              <a:extLst>
                <a:ext uri="{FF2B5EF4-FFF2-40B4-BE49-F238E27FC236}">
                  <a16:creationId xmlns:a16="http://schemas.microsoft.com/office/drawing/2014/main" id="{89EAEA74-DAC1-789A-D695-25E0E163D14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53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276C4-546D-5CF4-C046-06BD2378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C1D36-EE8D-3094-ECB8-6CB15A33D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B7074-B762-B248-4D80-CBD7DFA6EA73}"/>
              </a:ext>
            </a:extLst>
          </p:cNvPr>
          <p:cNvSpPr txBox="1"/>
          <p:nvPr/>
        </p:nvSpPr>
        <p:spPr>
          <a:xfrm>
            <a:off x="1418844" y="2813447"/>
            <a:ext cx="93543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300" dirty="0">
                <a:solidFill>
                  <a:schemeClr val="tx2"/>
                </a:solidFill>
                <a:latin typeface="Arial"/>
              </a:rPr>
              <a:t>The greatest value of a picture is when it forces us to notice what we never expected to see.</a:t>
            </a:r>
            <a:endParaRPr lang="pl-PL" sz="2000" b="1" spc="300" dirty="0">
              <a:solidFill>
                <a:schemeClr val="tx2"/>
              </a:solidFill>
              <a:latin typeface="Arial"/>
            </a:endParaRPr>
          </a:p>
          <a:p>
            <a:endParaRPr lang="pl-PL" sz="2000" b="1" spc="300" dirty="0">
              <a:solidFill>
                <a:schemeClr val="tx2"/>
              </a:solidFill>
              <a:latin typeface="Arial"/>
            </a:endParaRPr>
          </a:p>
          <a:p>
            <a:pPr algn="r"/>
            <a:r>
              <a:rPr lang="en-US" sz="1400" spc="300" dirty="0">
                <a:solidFill>
                  <a:schemeClr val="tx2"/>
                </a:solidFill>
                <a:latin typeface="Arial"/>
              </a:rPr>
              <a:t>J. W. Tukey, Exploratory Data Analysis, Addison–Wesley 1977</a:t>
            </a:r>
          </a:p>
        </p:txBody>
      </p:sp>
    </p:spTree>
    <p:extLst>
      <p:ext uri="{BB962C8B-B14F-4D97-AF65-F5344CB8AC3E}">
        <p14:creationId xmlns:p14="http://schemas.microsoft.com/office/powerpoint/2010/main" val="318954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E559E-0E66-E497-EC70-4008CCB0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E8AB6-DA59-CEDC-F213-4F7912D98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A401DE71-A2D0-8696-419B-1CFC3D0461D0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0880D5C2-F78C-B83A-D2A3-34053ED57B6E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/>
                <a:t>🧠 </a:t>
              </a:r>
              <a:r>
                <a:rPr lang="en-US" sz="2000" b="1" dirty="0" err="1"/>
                <a:t>Twoje</a:t>
              </a:r>
              <a:r>
                <a:rPr lang="en-US" sz="2000" b="1" dirty="0"/>
                <a:t> </a:t>
              </a:r>
              <a:r>
                <a:rPr lang="en-US" sz="2000" b="1" dirty="0" err="1"/>
                <a:t>zadanie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FFC3520B-F4F6-26D2-D1CE-AFE7A842F47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30BED598-5FB2-588F-0B9A-41447FEC7AA6}"/>
              </a:ext>
            </a:extLst>
          </p:cNvPr>
          <p:cNvSpPr txBox="1"/>
          <p:nvPr/>
        </p:nvSpPr>
        <p:spPr>
          <a:xfrm>
            <a:off x="585788" y="772817"/>
            <a:ext cx="10997381" cy="591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spc="300" dirty="0">
                <a:solidFill>
                  <a:schemeClr val="tx2"/>
                </a:solidFill>
                <a:latin typeface="Arial"/>
              </a:rPr>
              <a:t>1. Wybierz 2 pytania z listy poniżej lub zaproponuj własne:</a:t>
            </a: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🔹 W którym roku sprzedaż była najwyższa w Azji?</a:t>
            </a: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🔹 Jak kształtuje się sprzedaż w poszczególnych regionach w 2025 roku?</a:t>
            </a: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🔹 Który region miał najniższą sprzedaż w 2019 roku?</a:t>
            </a: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🔹 Jak zmieniała się sprzedaż w Ameryce w czasie?</a:t>
            </a: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🔹 Jaki był udział regionów w sprzedaży w 2020 roku?</a:t>
            </a:r>
          </a:p>
          <a:p>
            <a:pPr>
              <a:lnSpc>
                <a:spcPct val="150000"/>
              </a:lnSpc>
            </a:pPr>
            <a:endParaRPr lang="pl-PL" sz="1200" b="1" spc="300" dirty="0">
              <a:solidFill>
                <a:schemeClr val="tx2"/>
              </a:solidFill>
              <a:latin typeface="Arial"/>
            </a:endParaRPr>
          </a:p>
          <a:p>
            <a:pPr lvl="1">
              <a:lnSpc>
                <a:spcPct val="150000"/>
              </a:lnSpc>
            </a:pPr>
            <a:r>
              <a:rPr lang="pl-PL" sz="1200" b="1" spc="300" dirty="0">
                <a:solidFill>
                  <a:schemeClr val="tx2"/>
                </a:solidFill>
                <a:latin typeface="Arial"/>
              </a:rPr>
              <a:t>💡 Możesz też: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Wymyślić własne pytanie na podstawie danych z wykładu.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Użyć danych z innego źródła (np. Tableau Sample Data: </a:t>
            </a:r>
            <a:r>
              <a:rPr lang="pl-PL" sz="1200" spc="300" dirty="0">
                <a:solidFill>
                  <a:schemeClr val="tx2"/>
                </a:solidFill>
                <a:latin typeface="Arial"/>
                <a:hlinkClick r:id="rId3"/>
              </a:rPr>
              <a:t>https://public.tableau.com/app/learn/sample-data</a:t>
            </a:r>
            <a:r>
              <a:rPr lang="pl-PL" sz="1200" spc="300" dirty="0">
                <a:solidFill>
                  <a:schemeClr val="tx2"/>
                </a:solidFill>
                <a:latin typeface="Arial"/>
              </a:rPr>
              <a:t>).</a:t>
            </a:r>
            <a:endParaRPr lang="pl-PL" sz="1050" spc="300" dirty="0">
              <a:solidFill>
                <a:schemeClr val="tx2"/>
              </a:solidFill>
              <a:latin typeface="Arial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Zrealizować własny mini-projekt – na podstawie wybranych danych i pytania, które Twoim zdaniem warto zadać.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200" spc="300" dirty="0">
              <a:solidFill>
                <a:schemeClr val="tx2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pl-PL" sz="1400" b="1" spc="300" dirty="0">
                <a:solidFill>
                  <a:schemeClr val="tx2"/>
                </a:solidFill>
                <a:latin typeface="Arial"/>
              </a:rPr>
              <a:t>Przygotuj wykres do każdego pytania (słupkowy, liniowy, kołowy):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Dodaj tytuł, podpisy osi, legendę, źródło danych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Zadbaj o prostotę, czytelność i zgodność z dobrymi praktykami wizualizacji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pl-PL" sz="1400" b="1" spc="300" dirty="0">
                <a:solidFill>
                  <a:schemeClr val="tx2"/>
                </a:solidFill>
                <a:latin typeface="Arial"/>
              </a:rPr>
              <a:t>Do każdego wykresu dopisz krótki komentarz (1–2 zdania):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r>
              <a:rPr lang="pl-PL" sz="1200" i="1" spc="300" dirty="0">
                <a:solidFill>
                  <a:schemeClr val="tx2"/>
                </a:solidFill>
                <a:latin typeface="Arial"/>
              </a:rPr>
              <a:t>np. „W 2019 roku najniższą sprzedaż miała Europa – ok. 53 mln zł.”</a:t>
            </a:r>
            <a:endParaRPr lang="en-US" sz="1400" i="1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832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E3423-80EA-E954-9F89-38FAFC8E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C88E9-0E98-F470-9EE9-36196C6A8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1671AF5B-EF62-FBAE-45D9-5D5641364C96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397DBAB2-E0C5-3538-AEF9-50FE473363A4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EC5C2E90-0EA6-BDE1-FA65-B0B5AD4D154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AA85E74F-890A-CC9C-C395-54E67247A6B4}"/>
              </a:ext>
            </a:extLst>
          </p:cNvPr>
          <p:cNvSpPr txBox="1"/>
          <p:nvPr/>
        </p:nvSpPr>
        <p:spPr>
          <a:xfrm>
            <a:off x="714376" y="1513764"/>
            <a:ext cx="10997381" cy="289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✅ Uwaga techniczna:</a:t>
            </a:r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Na kolejnych zajęciach będziemy pracować w Tableau Public.</a:t>
            </a:r>
          </a:p>
          <a:p>
            <a:pPr>
              <a:lnSpc>
                <a:spcPct val="150000"/>
              </a:lnSpc>
            </a:pPr>
            <a:endParaRPr lang="pl-PL" sz="16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➡️ Każdy powinien: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założyć darmowe konto: </a:t>
            </a:r>
            <a:r>
              <a:rPr lang="pl-PL" sz="1600" spc="300" dirty="0">
                <a:solidFill>
                  <a:schemeClr val="tx2"/>
                </a:solidFill>
                <a:latin typeface="Arial"/>
                <a:hlinkClick r:id="rId3"/>
              </a:rPr>
              <a:t>https://public.tableau.com</a:t>
            </a:r>
            <a:endParaRPr lang="pl-PL" sz="16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zainstalować wersję desktopową lub korzystać z narzędzia online</a:t>
            </a:r>
            <a:endParaRPr lang="en-US" sz="1600" i="1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192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648C6-94F1-4873-7319-948868413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BCE-57FF-B21C-2500-7CD4F99D9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2" name="Gruppieren 99">
            <a:extLst>
              <a:ext uri="{FF2B5EF4-FFF2-40B4-BE49-F238E27FC236}">
                <a16:creationId xmlns:a16="http://schemas.microsoft.com/office/drawing/2014/main" id="{99BC1A23-9586-CB7C-8DB4-B1B914FEA5F0}"/>
              </a:ext>
            </a:extLst>
          </p:cNvPr>
          <p:cNvGrpSpPr/>
          <p:nvPr/>
        </p:nvGrpSpPr>
        <p:grpSpPr>
          <a:xfrm>
            <a:off x="800100" y="3043869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3" name="Textfeld 28">
              <a:extLst>
                <a:ext uri="{FF2B5EF4-FFF2-40B4-BE49-F238E27FC236}">
                  <a16:creationId xmlns:a16="http://schemas.microsoft.com/office/drawing/2014/main" id="{FAEC7737-2EB5-98D0-8418-1B73E7AE7F6B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000" b="1" spc="300" dirty="0">
                  <a:solidFill>
                    <a:schemeClr val="tx2"/>
                  </a:solidFill>
                  <a:latin typeface="Arial"/>
                </a:rPr>
                <a:t>Materiały dodatkowe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Gerader Verbinder 71">
              <a:extLst>
                <a:ext uri="{FF2B5EF4-FFF2-40B4-BE49-F238E27FC236}">
                  <a16:creationId xmlns:a16="http://schemas.microsoft.com/office/drawing/2014/main" id="{17A1B274-99B4-7559-250E-C2E29696F6D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380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303D1-3709-8F26-B37E-9677F6FF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CE6E7-C283-61D0-F75B-107AF21C9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93E77247-46AA-A509-964D-66B1E42B3308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7329668E-6D54-A3F9-9829-DE4382855A7F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🛠️ </a:t>
              </a: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Narzędzia: Tableau Public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C471A796-5220-DB0F-DAC5-824ECDC9543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949ED79D-E624-C9BD-F8AE-A14B64127BC5}"/>
              </a:ext>
            </a:extLst>
          </p:cNvPr>
          <p:cNvSpPr txBox="1"/>
          <p:nvPr/>
        </p:nvSpPr>
        <p:spPr>
          <a:xfrm>
            <a:off x="585788" y="1118926"/>
            <a:ext cx="10591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solidFill>
                  <a:schemeClr val="tx2"/>
                </a:solidFill>
              </a:rPr>
              <a:t>🔗Tableau </a:t>
            </a:r>
            <a:r>
              <a:rPr kumimoji="0" lang="pl-PL" sz="18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Public: </a:t>
            </a:r>
            <a:r>
              <a:rPr kumimoji="0" lang="pl-PL" sz="18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https://public.tableau.com/</a:t>
            </a:r>
            <a:endParaRPr kumimoji="0" lang="pl-PL" sz="1800" i="0" u="none" strike="noStrike" kern="1200" cap="none" spc="30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kumimoji="0" lang="pl-PL" sz="14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(darmowe konto do celów szkoleniowych)</a:t>
            </a:r>
          </a:p>
          <a:p>
            <a:endParaRPr lang="pl-PL" spc="300" dirty="0">
              <a:solidFill>
                <a:schemeClr val="tx2"/>
              </a:solidFill>
              <a:latin typeface="Arial"/>
            </a:endParaRPr>
          </a:p>
          <a:p>
            <a:r>
              <a:rPr kumimoji="0" lang="pl-PL" sz="16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 utworzeniu konta masz dwie opcje pracy:</a:t>
            </a:r>
          </a:p>
          <a:p>
            <a:r>
              <a:rPr kumimoji="0" lang="pl-PL" sz="16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Wersja przeglądarkowa (web) – szybki start, nie wymaga instalacji</a:t>
            </a:r>
          </a:p>
          <a:p>
            <a:r>
              <a:rPr kumimoji="0" lang="pl-PL" sz="16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Wersja desktopowa (do pobrania) – więcej funkcji, większa wygoda</a:t>
            </a:r>
          </a:p>
          <a:p>
            <a:endParaRPr lang="pl-PL" spc="300" dirty="0">
              <a:solidFill>
                <a:schemeClr val="tx2"/>
              </a:solidFill>
              <a:latin typeface="Arial"/>
            </a:endParaRPr>
          </a:p>
          <a:p>
            <a:r>
              <a:rPr kumimoji="0" lang="pl-PL" sz="1400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Rekomendacja: Docelowo pobierz wersję desktopową – lepsza do nauki i ćwiczeń</a:t>
            </a: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endParaRPr lang="pl-PL" sz="1400" b="1" spc="300" dirty="0">
              <a:solidFill>
                <a:schemeClr val="tx2"/>
              </a:solidFill>
              <a:latin typeface="Arial"/>
            </a:endParaRPr>
          </a:p>
          <a:p>
            <a:r>
              <a:rPr lang="pl-PL" spc="300" dirty="0">
                <a:solidFill>
                  <a:schemeClr val="tx2"/>
                </a:solidFill>
                <a:latin typeface="Arial"/>
              </a:rPr>
              <a:t>🚀 Naukę zacznij tutaj (dla początkujących):</a:t>
            </a:r>
          </a:p>
          <a:p>
            <a:r>
              <a:rPr lang="pl-PL" spc="300" dirty="0">
                <a:solidFill>
                  <a:schemeClr val="tx2"/>
                </a:solidFill>
                <a:latin typeface="Arial"/>
              </a:rPr>
              <a:t>Wprowadzenie do Tableau – krok po kroku </a:t>
            </a:r>
            <a:r>
              <a:rPr lang="pl-PL" sz="1400" spc="300" dirty="0">
                <a:solidFill>
                  <a:schemeClr val="tx2"/>
                </a:solidFill>
                <a:latin typeface="Arial"/>
                <a:hlinkClick r:id="rId4"/>
              </a:rPr>
              <a:t>https://www.tableau.com/learn/tutorials/on-demand/getting-started?playlist=509087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 </a:t>
            </a:r>
            <a:endParaRPr lang="en-US" sz="1050" b="1" spc="300" dirty="0">
              <a:solidFill>
                <a:schemeClr val="tx2"/>
              </a:solidFill>
              <a:latin typeface="Arial"/>
            </a:endParaRPr>
          </a:p>
          <a:p>
            <a:endParaRPr lang="en-US" sz="1200" b="1" spc="3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0C549-87B2-7E81-6B82-605B8597E0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72" y="3264624"/>
            <a:ext cx="4058991" cy="13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23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C204-2074-260B-F164-EC5C2054C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F881-D139-AE65-5B03-D3BE2120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193CBC74-B55D-9D72-D89A-7388C3D56F12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7A1149A4-CDF5-C0B9-CBA9-709E10CD36CB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🌐 Oficjalne zasoby Tableau (dostępne online)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DACE8FD8-A8A7-BCE4-C38A-D99B57587EE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CB898B0F-99EF-035E-C7CC-E09B04328C81}"/>
              </a:ext>
            </a:extLst>
          </p:cNvPr>
          <p:cNvSpPr txBox="1"/>
          <p:nvPr/>
        </p:nvSpPr>
        <p:spPr>
          <a:xfrm>
            <a:off x="585788" y="720843"/>
            <a:ext cx="10591800" cy="558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Szkolenia za darmo – kursy od Tableau: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  <a:hlinkClick r:id="rId3"/>
              </a:rPr>
              <a:t>https://www.tableau.com/learn/training/20221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🔹 Forum społeczności Tableau – zadawaj pytania, przeglądaj dyskusje: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  <a:hlinkClick r:id="rId4"/>
              </a:rPr>
              <a:t>https://community.tableau.com/s/explore-forums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600" b="1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📚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Warto też zajrzeć na stronę „Learn” Tableau Public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Wideo „Jak to zrobić”: </a:t>
            </a:r>
            <a:r>
              <a:rPr lang="pl-PL" sz="1600" spc="300" dirty="0">
                <a:solidFill>
                  <a:schemeClr val="tx2"/>
                </a:solidFill>
                <a:latin typeface="Arial"/>
                <a:hlinkClick r:id="rId5"/>
              </a:rPr>
              <a:t>https://public.tableau.com/app/learn/how-to-videos</a:t>
            </a:r>
            <a:endParaRPr lang="pl-PL" sz="16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Przykładowe dane do ćwiczeń: </a:t>
            </a:r>
            <a:r>
              <a:rPr lang="pl-PL" sz="1600" spc="300" dirty="0">
                <a:solidFill>
                  <a:schemeClr val="tx2"/>
                </a:solidFill>
                <a:latin typeface="Arial"/>
                <a:hlinkClick r:id="rId6"/>
              </a:rPr>
              <a:t>https://public.tableau.com/app/learn/sample-data</a:t>
            </a:r>
            <a:endParaRPr lang="pl-PL" sz="1600" spc="300" dirty="0">
              <a:solidFill>
                <a:schemeClr val="tx2"/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Materiały społeczności (poradniki, zestawy, inspiracje): </a:t>
            </a:r>
            <a:r>
              <a:rPr lang="pl-PL" sz="1600" spc="300" dirty="0">
                <a:solidFill>
                  <a:schemeClr val="tx2"/>
                </a:solidFill>
                <a:latin typeface="Arial"/>
                <a:hlinkClick r:id="rId7"/>
              </a:rPr>
              <a:t>https://public.tableau.com/app/learn/community-resources</a:t>
            </a:r>
            <a:endParaRPr lang="pl-PL" sz="16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pl-PL" sz="16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🌍 </a:t>
            </a: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Inspiracje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spc="300" dirty="0">
                <a:solidFill>
                  <a:schemeClr val="tx2"/>
                </a:solidFill>
                <a:latin typeface="Arial"/>
              </a:rPr>
              <a:t>Zobacz wizualizacje stworzone przez innych użytkowników: </a:t>
            </a:r>
            <a:r>
              <a:rPr lang="pl-PL" sz="1600" spc="300" dirty="0">
                <a:solidFill>
                  <a:schemeClr val="tx2"/>
                </a:solidFill>
                <a:latin typeface="Arial"/>
                <a:hlinkClick r:id="rId8"/>
              </a:rPr>
              <a:t>https://public.tableau.com/app/discover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989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C5B22-988D-FA67-BD8A-0DCAAC6D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C8C68-99AF-95C2-898F-9E334FEEF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0C512756-02F9-7E62-589B-77837F9CDAF2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55A912EE-6B80-DE49-9B98-C23F4089493F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🧠 Dodatkowe źródła nauki i inspiracji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77F5AD11-2413-D6E6-A890-D8FDF661DE3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A7A57C2F-160D-B546-FCB2-500BF9D00AA4}"/>
              </a:ext>
            </a:extLst>
          </p:cNvPr>
          <p:cNvSpPr txBox="1"/>
          <p:nvPr/>
        </p:nvSpPr>
        <p:spPr>
          <a:xfrm>
            <a:off x="585789" y="720843"/>
            <a:ext cx="10591800" cy="549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🎓 Kursy i tutoriale: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Kurs Tableau na Udemy (wersja 10):https://www.udemy.com/course/tableau10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YouTube – Art of Visualization:https://www.youtube.com/@ArtofVisualization</a:t>
            </a:r>
          </a:p>
          <a:p>
            <a:pPr>
              <a:lnSpc>
                <a:spcPct val="150000"/>
              </a:lnSpc>
            </a:pPr>
            <a:endParaRPr lang="pl-PL" sz="12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📊 Inspirowane Tableau Public – konkretne przykłady i dashboardy: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Visual Vocabulary – Andy Kriebel: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3"/>
              </a:rPr>
              <a:t>https://public.tableau.com/app/profile/andy.kriebel/viz/VisualVocabulary/VisualVocabulary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Profil – Rosa Mariana De Leon: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4"/>
              </a:rPr>
              <a:t>https://public.tableau.com/app/profile/rosa.mariana.de.leon.e/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Week 3 – Table Calculations (Nebula Program):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5"/>
              </a:rPr>
              <a:t>https://public.tableau.com/app/profile/prasann.prem/viz/NebulaProgram-Week3-TableCalculations/Home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Generator palet kolorów – Josh Tapley: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6"/>
              </a:rPr>
              <a:t>https://public.tableau.com/app/profile/josh.tapley/viz/ColorPaletteGenerator/ColorPaletteGenerator2</a:t>
            </a:r>
            <a:endParaRPr lang="pl-PL" sz="1100" spc="300" dirty="0">
              <a:solidFill>
                <a:schemeClr val="tx2"/>
              </a:solidFill>
              <a:latin typeface="Arial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20 pomysłów na KPI – Gbolahan Adebayo: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7"/>
              </a:rPr>
              <a:t>https://public.tableau.com/app/profile/gbolahan.adebayo/viz/20waystodesignyourKPIs/Dashboard1</a:t>
            </a:r>
            <a:endParaRPr lang="pl-PL" sz="11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pl-PL" sz="12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1200" spc="300" dirty="0">
                <a:solidFill>
                  <a:schemeClr val="tx2"/>
                </a:solidFill>
                <a:latin typeface="Arial"/>
              </a:rPr>
              <a:t>📚 Inne źródła: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Storytelling With Data (blog + książka):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8"/>
              </a:rPr>
              <a:t>https://www.storytellingwithdata.com/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DevHints (skróty i porady):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9"/>
              </a:rPr>
              <a:t>https://devhints.io/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Fundamentals of Data Visualization – Claus Wilke: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10"/>
              </a:rPr>
              <a:t>https://clauswilke.com/dataviz/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spc="300" dirty="0">
                <a:solidFill>
                  <a:schemeClr val="tx2"/>
                </a:solidFill>
                <a:latin typeface="Arial"/>
              </a:rPr>
              <a:t>Blog Perceptual Edge (Stephen Few): </a:t>
            </a:r>
            <a:r>
              <a:rPr lang="pl-PL" sz="1100" spc="300" dirty="0">
                <a:solidFill>
                  <a:schemeClr val="tx2"/>
                </a:solidFill>
                <a:latin typeface="Arial"/>
                <a:hlinkClick r:id="rId11"/>
              </a:rPr>
              <a:t>https://www.perceptualedge.com/blog/</a:t>
            </a:r>
            <a:r>
              <a:rPr lang="pl-PL" sz="1100" spc="300" dirty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spc="300" dirty="0">
                <a:solidFill>
                  <a:schemeClr val="tx2"/>
                </a:solidFill>
                <a:latin typeface="Arial"/>
              </a:rPr>
              <a:t>Dane dotyczące Polski: </a:t>
            </a:r>
            <a:r>
              <a:rPr lang="en-US" sz="1050" spc="300" dirty="0">
                <a:solidFill>
                  <a:schemeClr val="tx2"/>
                </a:solidFill>
                <a:latin typeface="Arial"/>
                <a:hlinkClick r:id="rId12"/>
              </a:rPr>
              <a:t>https://dane.gov.pl/pl</a:t>
            </a:r>
            <a:r>
              <a:rPr lang="pl-PL" sz="1050" spc="300" dirty="0">
                <a:solidFill>
                  <a:schemeClr val="tx2"/>
                </a:solidFill>
                <a:latin typeface="Arial"/>
              </a:rPr>
              <a:t> </a:t>
            </a:r>
            <a:endParaRPr lang="en-US" sz="1050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42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AD4C4-AFC0-2A1A-A08F-AEF5000C4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CB74C-6BE7-DA2A-5BC7-8D9F25EA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210" name="Gerader Verbinder 71">
            <a:extLst>
              <a:ext uri="{FF2B5EF4-FFF2-40B4-BE49-F238E27FC236}">
                <a16:creationId xmlns:a16="http://schemas.microsoft.com/office/drawing/2014/main" id="{6B917313-94D8-4CB4-4230-0D0AC06BD152}"/>
              </a:ext>
            </a:extLst>
          </p:cNvPr>
          <p:cNvCxnSpPr>
            <a:cxnSpLocks/>
          </p:cNvCxnSpPr>
          <p:nvPr/>
        </p:nvCxnSpPr>
        <p:spPr>
          <a:xfrm>
            <a:off x="585788" y="720843"/>
            <a:ext cx="1059180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4C407BDA-DABC-A9D9-12FC-18E577DD92CE}"/>
              </a:ext>
            </a:extLst>
          </p:cNvPr>
          <p:cNvSpPr txBox="1"/>
          <p:nvPr/>
        </p:nvSpPr>
        <p:spPr>
          <a:xfrm>
            <a:off x="585788" y="798198"/>
            <a:ext cx="105918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🔍 Umiejętności, których szukamy: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Ciekawość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chęć zrozumienia, skąd biorą się dane i co oznaczają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Dbałość o szczegóły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zauważanie nieścisłości i drobnych błędów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Myślenie logiczne/krytyczne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analizowanie danych z różnych stron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Rozwiązywanie problemów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umiejętność szukania przyczyn i wyciągania wniosków</a:t>
            </a:r>
          </a:p>
          <a:p>
            <a:pPr>
              <a:lnSpc>
                <a:spcPct val="150000"/>
              </a:lnSpc>
            </a:pP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🧰 Podstawy techniczne: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SQL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znajomość podstaw zapytań do baz danych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Tableau / Power BI / inne narzędzie do wizualizacji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podstawowa obsługa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spc="300" dirty="0">
                <a:solidFill>
                  <a:schemeClr val="tx2"/>
                </a:solidFill>
                <a:latin typeface="Arial"/>
              </a:rPr>
              <a:t>Dobre praktyki wizualizacji </a:t>
            </a:r>
            <a:r>
              <a:rPr lang="pl-PL" sz="1600" spc="300" dirty="0">
                <a:solidFill>
                  <a:schemeClr val="tx2"/>
                </a:solidFill>
                <a:latin typeface="Arial"/>
              </a:rPr>
              <a:t>– umiejętność tworzenia czytelnych i trafnych wykresów</a:t>
            </a:r>
          </a:p>
        </p:txBody>
      </p:sp>
    </p:spTree>
    <p:extLst>
      <p:ext uri="{BB962C8B-B14F-4D97-AF65-F5344CB8AC3E}">
        <p14:creationId xmlns:p14="http://schemas.microsoft.com/office/powerpoint/2010/main" val="697156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311D-A3E3-8D7F-444D-7BC618279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C29B-078E-F61D-0316-9A0E9480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EF18C-999D-52E4-8DA0-FC66E5C39B50}"/>
              </a:ext>
            </a:extLst>
          </p:cNvPr>
          <p:cNvSpPr txBox="1"/>
          <p:nvPr/>
        </p:nvSpPr>
        <p:spPr>
          <a:xfrm>
            <a:off x="3038094" y="2813447"/>
            <a:ext cx="61158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300" dirty="0">
                <a:solidFill>
                  <a:schemeClr val="tx2"/>
                </a:solidFill>
                <a:latin typeface="Arial"/>
              </a:rPr>
              <a:t>If you torture the data long enough, it will confess to anything.</a:t>
            </a:r>
            <a:endParaRPr lang="pl-PL" sz="2000" b="1" spc="300" dirty="0">
              <a:solidFill>
                <a:schemeClr val="tx2"/>
              </a:solidFill>
              <a:latin typeface="Arial"/>
            </a:endParaRPr>
          </a:p>
          <a:p>
            <a:endParaRPr lang="pl-PL" sz="2000" b="1" spc="300" dirty="0">
              <a:solidFill>
                <a:schemeClr val="tx2"/>
              </a:solidFill>
              <a:latin typeface="Arial"/>
            </a:endParaRPr>
          </a:p>
          <a:p>
            <a:pPr algn="r"/>
            <a:r>
              <a:rPr lang="en-US" sz="1400" spc="300" dirty="0">
                <a:solidFill>
                  <a:schemeClr val="tx2"/>
                </a:solidFill>
                <a:latin typeface="Arial"/>
              </a:rPr>
              <a:t>Ronald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 H.</a:t>
            </a:r>
            <a:r>
              <a:rPr lang="en-US" sz="1400" spc="300" dirty="0">
                <a:solidFill>
                  <a:schemeClr val="tx2"/>
                </a:solidFill>
                <a:latin typeface="Arial"/>
              </a:rPr>
              <a:t> Coase</a:t>
            </a:r>
          </a:p>
        </p:txBody>
      </p:sp>
    </p:spTree>
    <p:extLst>
      <p:ext uri="{BB962C8B-B14F-4D97-AF65-F5344CB8AC3E}">
        <p14:creationId xmlns:p14="http://schemas.microsoft.com/office/powerpoint/2010/main" val="287691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3968F-9C91-F9D9-8B53-0401C1DB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329B8-26E4-0C50-26E9-9D10A5BD9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C91C29EB-E6F3-DC7D-B4A7-396E78A5B334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38577CCB-48FE-F361-993F-8FC79D1170F9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🧠 Czym jest wizualizacja danych?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EDAD939E-4C57-64B9-A90D-335FDB78A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3A1813D8-7F38-774B-2E53-7BA113EA58C8}"/>
              </a:ext>
            </a:extLst>
          </p:cNvPr>
          <p:cNvSpPr txBox="1"/>
          <p:nvPr/>
        </p:nvSpPr>
        <p:spPr>
          <a:xfrm>
            <a:off x="585788" y="1099856"/>
            <a:ext cx="105918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spc="300" dirty="0">
                <a:solidFill>
                  <a:schemeClr val="tx2"/>
                </a:solidFill>
                <a:latin typeface="Arial"/>
              </a:rPr>
              <a:t>Wizualizacja danych to sposób przedstawiania informacji w formie wykresów, map czy diagramów, dzięki czemu łatwiej je zrozumieć i wyciągać z nich wnioski.</a:t>
            </a:r>
          </a:p>
          <a:p>
            <a:pPr>
              <a:lnSpc>
                <a:spcPct val="150000"/>
              </a:lnSpc>
            </a:pPr>
            <a:endParaRPr lang="pl-PL" sz="2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spc="300" dirty="0">
                <a:solidFill>
                  <a:schemeClr val="tx2"/>
                </a:solidFill>
                <a:latin typeface="Arial"/>
              </a:rPr>
              <a:t>Pomaga szybko zauważyć trendy, wzorce i odstępstwa – zwłaszcza w dużych zbiorach danych.</a:t>
            </a:r>
          </a:p>
        </p:txBody>
      </p:sp>
    </p:spTree>
    <p:extLst>
      <p:ext uri="{BB962C8B-B14F-4D97-AF65-F5344CB8AC3E}">
        <p14:creationId xmlns:p14="http://schemas.microsoft.com/office/powerpoint/2010/main" val="315367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78E1B-4FBB-A197-FBF1-C50B3942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F2CED-9EBE-B6A3-4F40-B631E4825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EFB5A012-0125-7613-8233-8946F3360AAB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F0CEDAA3-E9C8-7A8E-574C-0B93F44369B6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Czym jest wizualizacja danych?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D729859B-10AC-2BD3-4EA3-AE7FB657E31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Web Traffic Dashboard">
            <a:extLst>
              <a:ext uri="{FF2B5EF4-FFF2-40B4-BE49-F238E27FC236}">
                <a16:creationId xmlns:a16="http://schemas.microsoft.com/office/drawing/2014/main" id="{D2451B05-27DC-217E-9C94-7750B626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28" y="898782"/>
            <a:ext cx="8263143" cy="50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1B085-21AA-B9AE-DD42-4DAC105967A2}"/>
              </a:ext>
            </a:extLst>
          </p:cNvPr>
          <p:cNvSpPr txBox="1"/>
          <p:nvPr/>
        </p:nvSpPr>
        <p:spPr>
          <a:xfrm>
            <a:off x="612011" y="6047038"/>
            <a:ext cx="105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https://public.tableau.com/app/profile/pradeepkumar.g/viz/WebTrafficDashboardRedesign/Cockpit?_gl=1*1xbo2qc*_ga*MTcyNjYzMDk4NC4xNzMzNDkxNTc1*_ga_8YLN0SNXVS*czE3NDc4NTI1MDEkbzU2JGcxJHQxNzQ3ODUyNTIzJGowJGwwJGgw</a:t>
            </a:r>
            <a:r>
              <a:rPr lang="pl-PL" sz="9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06ED0-F042-D0E0-983E-864096746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03818-7DFD-A8B2-50E1-547E8909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629DDCCF-D0D5-073C-B0E4-98D8D33B264A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8C9955CC-6B7F-E633-AE41-34D78872309B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✅ Dlaczego wizualizacja jest przydatna?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C9C57FE7-A404-F4D1-F3A6-040D706E3EA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2879E5B6-8DA2-D47B-93CD-66EB21A6A1A6}"/>
              </a:ext>
            </a:extLst>
          </p:cNvPr>
          <p:cNvSpPr txBox="1"/>
          <p:nvPr/>
        </p:nvSpPr>
        <p:spPr>
          <a:xfrm>
            <a:off x="612011" y="760665"/>
            <a:ext cx="10591800" cy="568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Szybkie wnioski</a:t>
            </a:r>
            <a:br>
              <a:rPr lang="pl-PL" b="1" spc="300" dirty="0">
                <a:solidFill>
                  <a:schemeClr val="tx2"/>
                </a:solidFill>
                <a:latin typeface="Arial"/>
              </a:rPr>
            </a:br>
            <a:r>
              <a:rPr lang="pl-PL" sz="1400" spc="300" dirty="0">
                <a:solidFill>
                  <a:schemeClr val="tx2"/>
                </a:solidFill>
                <a:latin typeface="Arial"/>
              </a:rPr>
              <a:t>Pomaga od razu zauważyć, co wymaga działania.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Dashboard sprzedaży pokazuje spadek w jednym regionie — można szybko zareagować.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Łatwe przekazywanie informacji</a:t>
            </a:r>
            <a:br>
              <a:rPr lang="pl-PL" b="1" spc="300" dirty="0">
                <a:solidFill>
                  <a:schemeClr val="tx2"/>
                </a:solidFill>
                <a:latin typeface="Arial"/>
              </a:rPr>
            </a:br>
            <a:r>
              <a:rPr lang="pl-PL" sz="1400" spc="300" dirty="0">
                <a:solidFill>
                  <a:schemeClr val="tx2"/>
                </a:solidFill>
                <a:latin typeface="Arial"/>
              </a:rPr>
              <a:t>Wykresy są bardziej zrozumiałe niż surowe dane.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Zarząd szybciej zrozumie wykres niż tabelę z 1000 wierszy.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Interaktywna analiza</a:t>
            </a:r>
            <a:br>
              <a:rPr lang="pl-PL" b="1" spc="300" dirty="0">
                <a:solidFill>
                  <a:schemeClr val="tx2"/>
                </a:solidFill>
                <a:latin typeface="Arial"/>
              </a:rPr>
            </a:br>
            <a:r>
              <a:rPr lang="pl-PL" sz="1400" spc="300" dirty="0">
                <a:solidFill>
                  <a:schemeClr val="tx2"/>
                </a:solidFill>
                <a:latin typeface="Arial"/>
              </a:rPr>
              <a:t>Można filtrować, klikać i patrzeć na dane z różnych stron.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W Tableau kliknięcie na region pokazuje tylko dane z tego obszaru.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endParaRPr lang="pl-PL" sz="1400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Dostrzeganie wzorców i powiązań</a:t>
            </a:r>
            <a:br>
              <a:rPr lang="pl-PL" b="1" spc="300" dirty="0">
                <a:solidFill>
                  <a:schemeClr val="tx2"/>
                </a:solidFill>
                <a:latin typeface="Arial"/>
              </a:rPr>
            </a:br>
            <a:r>
              <a:rPr lang="pl-PL" sz="1400" spc="300" dirty="0">
                <a:solidFill>
                  <a:schemeClr val="tx2"/>
                </a:solidFill>
                <a:latin typeface="Arial"/>
              </a:rPr>
              <a:t>Widać trendy, sezonowość i zależności między zmiennymi.</a:t>
            </a:r>
            <a:br>
              <a:rPr lang="pl-PL" sz="1400" spc="300" dirty="0">
                <a:solidFill>
                  <a:schemeClr val="tx2"/>
                </a:solidFill>
                <a:latin typeface="Arial"/>
              </a:rPr>
            </a:b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Wykres liniowy pokazuje spadek zadowolenia przy długim czasie oczekiwania</a:t>
            </a:r>
            <a:r>
              <a:rPr lang="pl-PL" sz="1400" spc="300" dirty="0">
                <a:solidFill>
                  <a:schemeClr val="tx2"/>
                </a:solidFill>
                <a:latin typeface="Arial"/>
              </a:rPr>
              <a:t>.</a:t>
            </a:r>
            <a:endParaRPr lang="pl-PL" i="1" spc="3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27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08442-3379-1E74-147D-7A95BF0E0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38C20-FBE3-767D-F606-56D2E043B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A267FABA-1ADF-605C-9CE0-3AC816BD0F67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29DA453B-3F03-2B9F-0979-449AA251FFDF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⚠️ Na co uważać przy wizualizacji danych?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705425E4-617D-A9BF-A4BB-348A2FDD9C0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7A7B71AE-089B-B815-FD44-599149458353}"/>
              </a:ext>
            </a:extLst>
          </p:cNvPr>
          <p:cNvSpPr txBox="1"/>
          <p:nvPr/>
        </p:nvSpPr>
        <p:spPr>
          <a:xfrm>
            <a:off x="612011" y="930174"/>
            <a:ext cx="10591800" cy="5124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Stronnicze lub niepełne dane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Wykres może wprowadzać w błąd, jeśli dane są źle dobrane lub niepełne.</a:t>
            </a:r>
          </a:p>
          <a:p>
            <a:pPr>
              <a:lnSpc>
                <a:spcPct val="15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Pominięcie niektórych miesięcy na osi X może sztucznie pokazać trend wzrostowy.</a:t>
            </a:r>
          </a:p>
          <a:p>
            <a:pPr>
              <a:lnSpc>
                <a:spcPct val="150000"/>
              </a:lnSpc>
            </a:pPr>
            <a:endParaRPr lang="pl-PL" b="1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Korelacja ≠ przyczynowość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Dwa zjawiska mogą się dziać jednocześnie, ale niekoniecznie są ze sobą powiązane przyczynowo.</a:t>
            </a:r>
          </a:p>
          <a:p>
            <a:pPr>
              <a:lnSpc>
                <a:spcPct val="15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Wzrost sprzedaży lodów i liczby utonięć w lipcu — oba wynikają z upałów, ale jedno nie powoduje drugiego.</a:t>
            </a:r>
          </a:p>
          <a:p>
            <a:pPr>
              <a:lnSpc>
                <a:spcPct val="150000"/>
              </a:lnSpc>
            </a:pPr>
            <a:endParaRPr lang="pl-PL" b="1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b="1" spc="300" dirty="0">
                <a:solidFill>
                  <a:schemeClr val="tx2"/>
                </a:solidFill>
                <a:latin typeface="Arial"/>
              </a:rPr>
              <a:t>🔹 Zagubiony przekaz</a:t>
            </a:r>
          </a:p>
          <a:p>
            <a:pPr>
              <a:lnSpc>
                <a:spcPct val="150000"/>
              </a:lnSpc>
            </a:pPr>
            <a:r>
              <a:rPr lang="pl-PL" sz="1400" spc="300" dirty="0">
                <a:solidFill>
                  <a:schemeClr val="tx2"/>
                </a:solidFill>
                <a:latin typeface="Arial"/>
              </a:rPr>
              <a:t>Zbyt skomplikowany wykres może ukryć to, co najważniejsze.</a:t>
            </a:r>
          </a:p>
          <a:p>
            <a:pPr>
              <a:lnSpc>
                <a:spcPct val="150000"/>
              </a:lnSpc>
            </a:pPr>
            <a:r>
              <a:rPr lang="pl-PL" sz="1400" i="1" spc="300" dirty="0">
                <a:solidFill>
                  <a:schemeClr val="tx2"/>
                </a:solidFill>
                <a:latin typeface="Arial"/>
              </a:rPr>
              <a:t>Przykład: Dashboard z 10 wykresami naraz — trudno zrozumieć, co jest kluczowe.</a:t>
            </a:r>
          </a:p>
        </p:txBody>
      </p:sp>
    </p:spTree>
    <p:extLst>
      <p:ext uri="{BB962C8B-B14F-4D97-AF65-F5344CB8AC3E}">
        <p14:creationId xmlns:p14="http://schemas.microsoft.com/office/powerpoint/2010/main" val="390238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D1C24-5F8E-35C6-33DE-D4AA2598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E0460-6D49-2BB4-FE57-D67BC2F1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8" name="Gruppieren 99">
            <a:extLst>
              <a:ext uri="{FF2B5EF4-FFF2-40B4-BE49-F238E27FC236}">
                <a16:creationId xmlns:a16="http://schemas.microsoft.com/office/drawing/2014/main" id="{98E8F85B-E0E8-6935-FFF5-741029C2583C}"/>
              </a:ext>
            </a:extLst>
          </p:cNvPr>
          <p:cNvGrpSpPr/>
          <p:nvPr/>
        </p:nvGrpSpPr>
        <p:grpSpPr>
          <a:xfrm>
            <a:off x="585788" y="335712"/>
            <a:ext cx="10591800" cy="385131"/>
            <a:chOff x="457200" y="2043927"/>
            <a:chExt cx="2930775" cy="385131"/>
          </a:xfrm>
          <a:solidFill>
            <a:schemeClr val="bg1"/>
          </a:solidFill>
        </p:grpSpPr>
        <p:sp>
          <p:nvSpPr>
            <p:cNvPr id="209" name="Textfeld 28">
              <a:extLst>
                <a:ext uri="{FF2B5EF4-FFF2-40B4-BE49-F238E27FC236}">
                  <a16:creationId xmlns:a16="http://schemas.microsoft.com/office/drawing/2014/main" id="{3D67D4E7-8F38-F5F9-5788-331858EF4DA4}"/>
                </a:ext>
              </a:extLst>
            </p:cNvPr>
            <p:cNvSpPr txBox="1"/>
            <p:nvPr/>
          </p:nvSpPr>
          <p:spPr>
            <a:xfrm>
              <a:off x="464456" y="2043927"/>
              <a:ext cx="292351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30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🎯 Dlaczego wizualizujemy dane?</a:t>
              </a:r>
              <a:endParaRPr kumimoji="0" lang="en-US" sz="2000" b="1" i="0" u="none" strike="noStrike" kern="1200" cap="none" spc="30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0" name="Gerader Verbinder 71">
              <a:extLst>
                <a:ext uri="{FF2B5EF4-FFF2-40B4-BE49-F238E27FC236}">
                  <a16:creationId xmlns:a16="http://schemas.microsoft.com/office/drawing/2014/main" id="{4B4A6E5F-C972-190C-A2F9-A7783E24014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429058"/>
              <a:ext cx="2930775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FBCE7993-91EC-FF96-F495-F4BEE7F45135}"/>
              </a:ext>
            </a:extLst>
          </p:cNvPr>
          <p:cNvSpPr txBox="1"/>
          <p:nvPr/>
        </p:nvSpPr>
        <p:spPr>
          <a:xfrm>
            <a:off x="714376" y="1378230"/>
            <a:ext cx="10230992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Ułatwiają analizę i zrozumienie informacji</a:t>
            </a:r>
          </a:p>
          <a:p>
            <a:pPr>
              <a:lnSpc>
                <a:spcPct val="150000"/>
              </a:lnSpc>
            </a:pP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Pomagają dostrzegać wzorce, trendy i odstępstwa</a:t>
            </a:r>
          </a:p>
          <a:p>
            <a:pPr>
              <a:lnSpc>
                <a:spcPct val="150000"/>
              </a:lnSpc>
            </a:pP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Obraz jest szybciej przetwarzany przez mózg niż liczby</a:t>
            </a:r>
          </a:p>
          <a:p>
            <a:pPr>
              <a:lnSpc>
                <a:spcPct val="150000"/>
              </a:lnSpc>
            </a:pP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Wykresy wspierają szybsze podejmowanie decyzji niż tabele</a:t>
            </a:r>
          </a:p>
          <a:p>
            <a:pPr>
              <a:lnSpc>
                <a:spcPct val="150000"/>
              </a:lnSpc>
            </a:pPr>
            <a:endParaRPr lang="pl-PL" spc="300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pc="300" dirty="0">
                <a:solidFill>
                  <a:schemeClr val="tx2"/>
                </a:solidFill>
                <a:latin typeface="Arial"/>
              </a:rPr>
              <a:t>🔹 Zapewniają wspólne zrozumienie danych w zespole lub firmie</a:t>
            </a:r>
          </a:p>
        </p:txBody>
      </p:sp>
    </p:spTree>
    <p:extLst>
      <p:ext uri="{BB962C8B-B14F-4D97-AF65-F5344CB8AC3E}">
        <p14:creationId xmlns:p14="http://schemas.microsoft.com/office/powerpoint/2010/main" val="1266474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4lQBfKS4PI0Lvir9wz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9UXxXNfoG.wHg23o5b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Ub5Q3mRrtn96KGNvh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wVph1qiqCY16_j0c7y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N7s01aEPfBUFwFwHCO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nFfKvxvkoqMJmnWPE0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yEZ5iVaui_bI72HAdS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lLbSULXFGUmYZJGVmA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.6NL5j3fV69f9YBnW6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rGlz75AkRUsVLni2n6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qdl33O.1VQ4DSluUja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SR1cuYRICdkE9tirN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vo47Pm4F5avvip1KbN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pf_Fg95vgPIOUqwsmmKw"/>
</p:tagLst>
</file>

<file path=ppt/theme/theme1.xml><?xml version="1.0" encoding="utf-8"?>
<a:theme xmlns:a="http://schemas.openxmlformats.org/drawingml/2006/main" name="TE Theme">
  <a:themeElements>
    <a:clrScheme name=" 4">
      <a:dk1>
        <a:srgbClr val="666666"/>
      </a:dk1>
      <a:lt1>
        <a:srgbClr val="FFFFFF"/>
      </a:lt1>
      <a:dk2>
        <a:srgbClr val="2E4957"/>
      </a:dk2>
      <a:lt2>
        <a:srgbClr val="E98300"/>
      </a:lt2>
      <a:accent1>
        <a:srgbClr val="E98300"/>
      </a:accent1>
      <a:accent2>
        <a:srgbClr val="2E4957"/>
      </a:accent2>
      <a:accent3>
        <a:srgbClr val="167A87"/>
      </a:accent3>
      <a:accent4>
        <a:srgbClr val="8FB838"/>
      </a:accent4>
      <a:accent5>
        <a:srgbClr val="890979"/>
      </a:accent5>
      <a:accent6>
        <a:srgbClr val="BC1F00"/>
      </a:accent6>
      <a:hlink>
        <a:srgbClr val="0066A1"/>
      </a:hlink>
      <a:folHlink>
        <a:srgbClr val="0066A1"/>
      </a:folHlink>
    </a:clrScheme>
    <a:fontScheme name="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B230408C-F2AC-2A48-936B-A2C3CFBD17FB}" vid="{EA68CC4C-E939-1A4B-9CB3-8E4C8E9D5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oke xmlns="8fb85984-ef4c-425e-839f-a803ecd6ad53" xsi:nil="true"/>
    <SharedWithUsers xmlns="d94eeaa5-414f-403d-9da7-a1d9918ece25">
      <UserInfo>
        <DisplayName>Finneran, Mary</DisplayName>
        <AccountId>52</AccountId>
        <AccountType/>
      </UserInfo>
      <UserInfo>
        <DisplayName>Clarke, Yvonne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B42A6B6FBA34AA0619A1B7A8E581A" ma:contentTypeVersion="11" ma:contentTypeDescription="Create a new document." ma:contentTypeScope="" ma:versionID="9e638721e8dccb7e4ab0745f1b6137ab">
  <xsd:schema xmlns:xsd="http://www.w3.org/2001/XMLSchema" xmlns:xs="http://www.w3.org/2001/XMLSchema" xmlns:p="http://schemas.microsoft.com/office/2006/metadata/properties" xmlns:ns2="8fb85984-ef4c-425e-839f-a803ecd6ad53" xmlns:ns3="d94eeaa5-414f-403d-9da7-a1d9918ece25" targetNamespace="http://schemas.microsoft.com/office/2006/metadata/properties" ma:root="true" ma:fieldsID="a63db3bdcd6f6f676bddbce5aa0894ef" ns2:_="" ns3:_="">
    <xsd:import namespace="8fb85984-ef4c-425e-839f-a803ecd6ad53"/>
    <xsd:import namespace="d94eeaa5-414f-403d-9da7-a1d9918ec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Spok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85984-ef4c-425e-839f-a803ecd6a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Spoke" ma:index="18" nillable="true" ma:displayName="Spoke" ma:format="Dropdown" ma:internalName="Spoke">
      <xsd:simpleType>
        <xsd:restriction base="dms:Choice">
          <xsd:enumeration value="ADM"/>
          <xsd:enumeration value="ISS"/>
          <xsd:enumeration value="ISS OPS"/>
          <xsd:enumeration value="ENG"/>
          <xsd:enumeration value="CH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aa5-414f-403d-9da7-a1d9918ece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2EC8D-B904-47B6-9976-873ADB9D9002}">
  <ds:schemaRefs>
    <ds:schemaRef ds:uri="8fb85984-ef4c-425e-839f-a803ecd6ad53"/>
    <ds:schemaRef ds:uri="d94eeaa5-414f-403d-9da7-a1d9918ece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95D0FF-EF2B-4E9B-8437-3E3D3D5BD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3672C-1461-4803-ADE2-2299470ABF8A}">
  <ds:schemaRefs>
    <ds:schemaRef ds:uri="8fb85984-ef4c-425e-839f-a803ecd6ad53"/>
    <ds:schemaRef ds:uri="d94eeaa5-414f-403d-9da7-a1d9918ece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TE-PPT-Brand-Template-16x9-2022</Template>
  <TotalTime>2849</TotalTime>
  <Words>2662</Words>
  <Application>Microsoft Office PowerPoint</Application>
  <PresentationFormat>Widescreen</PresentationFormat>
  <Paragraphs>490</Paragraphs>
  <Slides>47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-apple-system</vt:lpstr>
      <vt:lpstr>Arial</vt:lpstr>
      <vt:lpstr>Calibri</vt:lpstr>
      <vt:lpstr>proxima-nova</vt:lpstr>
      <vt:lpstr>var(--artdeco-reset-typography-font-family-sans)</vt:lpstr>
      <vt:lpstr>TE Theme</vt:lpstr>
      <vt:lpstr>think-cell Slide</vt:lpstr>
      <vt:lpstr>Wizualizacja danych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Schiavone, Ester</dc:creator>
  <cp:keywords>2022 - Version 1</cp:keywords>
  <dc:description/>
  <cp:lastModifiedBy>Witaszek-Pawelczuk, Patrycja</cp:lastModifiedBy>
  <cp:revision>43</cp:revision>
  <cp:lastPrinted>2024-04-08T08:32:40Z</cp:lastPrinted>
  <dcterms:created xsi:type="dcterms:W3CDTF">2022-07-29T15:23:02Z</dcterms:created>
  <dcterms:modified xsi:type="dcterms:W3CDTF">2026-05-14T14:36:57Z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0x010100D00B42A6B6FBA34AA0619A1B7A8E581A</vt:lpwstr>
  </property>
</Properties>
</file>