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data3.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4.xml" ContentType="application/vnd.openxmlformats-officedocument.drawingml.diagramData+xml"/>
  <Override PartName="/ppt/diagrams/data5.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6.xml" ContentType="application/vnd.openxmlformats-officedocument.drawingml.diagramData+xml"/>
  <Override PartName="/ppt/diagrams/data7.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8.xml" ContentType="application/vnd.openxmlformats-officedocument.drawingml.diagramData+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64"/>
  </p:notesMasterIdLst>
  <p:sldIdLst>
    <p:sldId id="256" r:id="rId2"/>
    <p:sldId id="257" r:id="rId3"/>
    <p:sldId id="258" r:id="rId4"/>
    <p:sldId id="259" r:id="rId5"/>
    <p:sldId id="261" r:id="rId6"/>
    <p:sldId id="277" r:id="rId7"/>
    <p:sldId id="262" r:id="rId8"/>
    <p:sldId id="263" r:id="rId9"/>
    <p:sldId id="264" r:id="rId10"/>
    <p:sldId id="265" r:id="rId11"/>
    <p:sldId id="266" r:id="rId12"/>
    <p:sldId id="267" r:id="rId13"/>
    <p:sldId id="268" r:id="rId14"/>
    <p:sldId id="415" r:id="rId15"/>
    <p:sldId id="416" r:id="rId16"/>
    <p:sldId id="269" r:id="rId17"/>
    <p:sldId id="270" r:id="rId18"/>
    <p:sldId id="272" r:id="rId19"/>
    <p:sldId id="273" r:id="rId20"/>
    <p:sldId id="274" r:id="rId21"/>
    <p:sldId id="288" r:id="rId22"/>
    <p:sldId id="289" r:id="rId23"/>
    <p:sldId id="290" r:id="rId24"/>
    <p:sldId id="344" r:id="rId25"/>
    <p:sldId id="314" r:id="rId26"/>
    <p:sldId id="423" r:id="rId27"/>
    <p:sldId id="424" r:id="rId28"/>
    <p:sldId id="315" r:id="rId29"/>
    <p:sldId id="316" r:id="rId30"/>
    <p:sldId id="317" r:id="rId31"/>
    <p:sldId id="318" r:id="rId32"/>
    <p:sldId id="425" r:id="rId33"/>
    <p:sldId id="319"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11" r:id="rId53"/>
    <p:sldId id="309" r:id="rId54"/>
    <p:sldId id="310" r:id="rId55"/>
    <p:sldId id="312" r:id="rId56"/>
    <p:sldId id="320" r:id="rId57"/>
    <p:sldId id="313" r:id="rId58"/>
    <p:sldId id="321" r:id="rId59"/>
    <p:sldId id="322" r:id="rId60"/>
    <p:sldId id="323" r:id="rId61"/>
    <p:sldId id="324" r:id="rId62"/>
    <p:sldId id="325" r:id="rId63"/>
    <p:sldId id="326" r:id="rId64"/>
    <p:sldId id="327" r:id="rId65"/>
    <p:sldId id="328" r:id="rId66"/>
    <p:sldId id="329" r:id="rId67"/>
    <p:sldId id="333" r:id="rId68"/>
    <p:sldId id="338" r:id="rId69"/>
    <p:sldId id="334" r:id="rId70"/>
    <p:sldId id="339" r:id="rId71"/>
    <p:sldId id="335" r:id="rId72"/>
    <p:sldId id="342" r:id="rId73"/>
    <p:sldId id="340" r:id="rId74"/>
    <p:sldId id="336" r:id="rId75"/>
    <p:sldId id="341" r:id="rId76"/>
    <p:sldId id="343" r:id="rId77"/>
    <p:sldId id="345" r:id="rId78"/>
    <p:sldId id="346" r:id="rId79"/>
    <p:sldId id="347" r:id="rId80"/>
    <p:sldId id="348" r:id="rId81"/>
    <p:sldId id="349" r:id="rId82"/>
    <p:sldId id="350" r:id="rId83"/>
    <p:sldId id="351" r:id="rId84"/>
    <p:sldId id="352" r:id="rId85"/>
    <p:sldId id="353" r:id="rId86"/>
    <p:sldId id="354" r:id="rId87"/>
    <p:sldId id="426" r:id="rId88"/>
    <p:sldId id="355" r:id="rId89"/>
    <p:sldId id="356" r:id="rId90"/>
    <p:sldId id="357" r:id="rId91"/>
    <p:sldId id="358" r:id="rId92"/>
    <p:sldId id="359" r:id="rId93"/>
    <p:sldId id="361" r:id="rId94"/>
    <p:sldId id="362" r:id="rId95"/>
    <p:sldId id="427" r:id="rId96"/>
    <p:sldId id="360" r:id="rId97"/>
    <p:sldId id="363" r:id="rId98"/>
    <p:sldId id="364" r:id="rId99"/>
    <p:sldId id="330" r:id="rId100"/>
    <p:sldId id="365" r:id="rId101"/>
    <p:sldId id="366" r:id="rId102"/>
    <p:sldId id="367" r:id="rId103"/>
    <p:sldId id="368" r:id="rId104"/>
    <p:sldId id="369" r:id="rId105"/>
    <p:sldId id="370" r:id="rId106"/>
    <p:sldId id="331" r:id="rId107"/>
    <p:sldId id="429" r:id="rId108"/>
    <p:sldId id="430" r:id="rId109"/>
    <p:sldId id="431" r:id="rId110"/>
    <p:sldId id="432" r:id="rId111"/>
    <p:sldId id="433" r:id="rId112"/>
    <p:sldId id="434" r:id="rId113"/>
    <p:sldId id="435" r:id="rId114"/>
    <p:sldId id="436" r:id="rId115"/>
    <p:sldId id="437" r:id="rId116"/>
    <p:sldId id="438" r:id="rId117"/>
    <p:sldId id="439" r:id="rId118"/>
    <p:sldId id="440" r:id="rId119"/>
    <p:sldId id="428" r:id="rId120"/>
    <p:sldId id="441" r:id="rId121"/>
    <p:sldId id="442" r:id="rId122"/>
    <p:sldId id="469" r:id="rId123"/>
    <p:sldId id="443" r:id="rId124"/>
    <p:sldId id="444" r:id="rId125"/>
    <p:sldId id="445" r:id="rId126"/>
    <p:sldId id="446" r:id="rId127"/>
    <p:sldId id="447" r:id="rId128"/>
    <p:sldId id="448" r:id="rId129"/>
    <p:sldId id="449" r:id="rId130"/>
    <p:sldId id="450" r:id="rId131"/>
    <p:sldId id="470" r:id="rId132"/>
    <p:sldId id="451" r:id="rId133"/>
    <p:sldId id="452" r:id="rId134"/>
    <p:sldId id="453" r:id="rId135"/>
    <p:sldId id="454" r:id="rId136"/>
    <p:sldId id="455" r:id="rId137"/>
    <p:sldId id="456" r:id="rId138"/>
    <p:sldId id="457" r:id="rId139"/>
    <p:sldId id="458" r:id="rId140"/>
    <p:sldId id="459" r:id="rId141"/>
    <p:sldId id="460" r:id="rId142"/>
    <p:sldId id="461" r:id="rId143"/>
    <p:sldId id="462" r:id="rId144"/>
    <p:sldId id="463" r:id="rId145"/>
    <p:sldId id="464" r:id="rId146"/>
    <p:sldId id="465" r:id="rId147"/>
    <p:sldId id="466" r:id="rId148"/>
    <p:sldId id="467" r:id="rId149"/>
    <p:sldId id="471" r:id="rId150"/>
    <p:sldId id="468" r:id="rId151"/>
    <p:sldId id="278" r:id="rId152"/>
    <p:sldId id="279" r:id="rId153"/>
    <p:sldId id="280" r:id="rId154"/>
    <p:sldId id="417" r:id="rId155"/>
    <p:sldId id="281" r:id="rId156"/>
    <p:sldId id="282" r:id="rId157"/>
    <p:sldId id="283" r:id="rId158"/>
    <p:sldId id="284" r:id="rId159"/>
    <p:sldId id="418" r:id="rId160"/>
    <p:sldId id="285" r:id="rId161"/>
    <p:sldId id="286" r:id="rId162"/>
    <p:sldId id="419" r:id="rId16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06E701-0A59-6223-1C41-33443C7E620B}" v="7" dt="2026-04-23T10:44:16.495"/>
  </p1510:revLst>
</p1510:revInfo>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 pośredni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Styl jasny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microsoft.com/office/2015/10/relationships/revisionInfo" Target="revisionInfo.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notesMaster" Target="notesMasters/notesMaster1.xml"/><Relationship Id="rId16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presProps" Target="presProp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eusz Tomal" userId="S::tomalm@uek.krakow.pl::33bc5273-0fac-4ab6-9e01-ec8a5a4e3cbe" providerId="AD" clId="Web-{AA06E701-0A59-6223-1C41-33443C7E620B}"/>
    <pc:docChg chg="modSld">
      <pc:chgData name="Mateusz Tomal" userId="S::tomalm@uek.krakow.pl::33bc5273-0fac-4ab6-9e01-ec8a5a4e3cbe" providerId="AD" clId="Web-{AA06E701-0A59-6223-1C41-33443C7E620B}" dt="2026-04-23T10:44:16.495" v="6" actId="20577"/>
      <pc:docMkLst>
        <pc:docMk/>
      </pc:docMkLst>
      <pc:sldChg chg="modSp">
        <pc:chgData name="Mateusz Tomal" userId="S::tomalm@uek.krakow.pl::33bc5273-0fac-4ab6-9e01-ec8a5a4e3cbe" providerId="AD" clId="Web-{AA06E701-0A59-6223-1C41-33443C7E620B}" dt="2026-04-23T10:44:16.495" v="6" actId="20577"/>
        <pc:sldMkLst>
          <pc:docMk/>
          <pc:sldMk cId="277523388" sldId="351"/>
        </pc:sldMkLst>
        <pc:spChg chg="mod">
          <ac:chgData name="Mateusz Tomal" userId="S::tomalm@uek.krakow.pl::33bc5273-0fac-4ab6-9e01-ec8a5a4e3cbe" providerId="AD" clId="Web-{AA06E701-0A59-6223-1C41-33443C7E620B}" dt="2026-04-23T10:44:16.495" v="6" actId="20577"/>
          <ac:spMkLst>
            <pc:docMk/>
            <pc:sldMk cId="277523388" sldId="351"/>
            <ac:spMk id="2" creationId="{DAFA20E3-0A00-48AE-8D9A-73C9B99032F7}"/>
          </ac:spMkLst>
        </pc:spChg>
      </pc:sldChg>
    </pc:docChg>
  </pc:docChgLst>
  <pc:docChgLst>
    <pc:chgData name="Mateusz Tomal" userId="S::tomalm@uek.krakow.pl::33bc5273-0fac-4ab6-9e01-ec8a5a4e3cbe" providerId="AD" clId="Web-{3C0F97F0-47DA-47F8-7203-C5C633E2F4B8}"/>
    <pc:docChg chg="modSld">
      <pc:chgData name="Mateusz Tomal" userId="S::tomalm@uek.krakow.pl::33bc5273-0fac-4ab6-9e01-ec8a5a4e3cbe" providerId="AD" clId="Web-{3C0F97F0-47DA-47F8-7203-C5C633E2F4B8}" dt="2026-04-10T06:38:13.498" v="8" actId="20577"/>
      <pc:docMkLst>
        <pc:docMk/>
      </pc:docMkLst>
      <pc:sldChg chg="modSp">
        <pc:chgData name="Mateusz Tomal" userId="S::tomalm@uek.krakow.pl::33bc5273-0fac-4ab6-9e01-ec8a5a4e3cbe" providerId="AD" clId="Web-{3C0F97F0-47DA-47F8-7203-C5C633E2F4B8}" dt="2026-04-10T06:38:13.498" v="8" actId="20577"/>
        <pc:sldMkLst>
          <pc:docMk/>
          <pc:sldMk cId="376017349" sldId="323"/>
        </pc:sldMkLst>
        <pc:spChg chg="mod">
          <ac:chgData name="Mateusz Tomal" userId="S::tomalm@uek.krakow.pl::33bc5273-0fac-4ab6-9e01-ec8a5a4e3cbe" providerId="AD" clId="Web-{3C0F97F0-47DA-47F8-7203-C5C633E2F4B8}" dt="2026-04-10T06:38:13.498" v="8" actId="20577"/>
          <ac:spMkLst>
            <pc:docMk/>
            <pc:sldMk cId="376017349" sldId="323"/>
            <ac:spMk id="2" creationId="{00000000-0000-0000-0000-000000000000}"/>
          </ac:spMkLst>
        </pc:spChg>
      </pc:sldChg>
    </pc:docChg>
  </pc:docChgLst>
  <pc:docChgLst>
    <pc:chgData name="Mateusz Tomal" userId="S::tomalm@uek.krakow.pl::33bc5273-0fac-4ab6-9e01-ec8a5a4e3cbe" providerId="AD" clId="Web-{76429417-7DA6-C6C9-3357-5D88981F5B35}"/>
    <pc:docChg chg="modSld">
      <pc:chgData name="Mateusz Tomal" userId="S::tomalm@uek.krakow.pl::33bc5273-0fac-4ab6-9e01-ec8a5a4e3cbe" providerId="AD" clId="Web-{76429417-7DA6-C6C9-3357-5D88981F5B35}" dt="2026-04-13T09:23:13.077" v="3" actId="20577"/>
      <pc:docMkLst>
        <pc:docMk/>
      </pc:docMkLst>
      <pc:sldChg chg="modSp">
        <pc:chgData name="Mateusz Tomal" userId="S::tomalm@uek.krakow.pl::33bc5273-0fac-4ab6-9e01-ec8a5a4e3cbe" providerId="AD" clId="Web-{76429417-7DA6-C6C9-3357-5D88981F5B35}" dt="2026-04-13T09:22:37.249" v="0" actId="20577"/>
        <pc:sldMkLst>
          <pc:docMk/>
          <pc:sldMk cId="2374317545" sldId="328"/>
        </pc:sldMkLst>
        <pc:spChg chg="mod">
          <ac:chgData name="Mateusz Tomal" userId="S::tomalm@uek.krakow.pl::33bc5273-0fac-4ab6-9e01-ec8a5a4e3cbe" providerId="AD" clId="Web-{76429417-7DA6-C6C9-3357-5D88981F5B35}" dt="2026-04-13T09:22:37.249" v="0" actId="20577"/>
          <ac:spMkLst>
            <pc:docMk/>
            <pc:sldMk cId="2374317545" sldId="328"/>
            <ac:spMk id="2" creationId="{184C2EDE-62CF-4D92-A668-84EAD80598AB}"/>
          </ac:spMkLst>
        </pc:spChg>
      </pc:sldChg>
      <pc:sldChg chg="modSp">
        <pc:chgData name="Mateusz Tomal" userId="S::tomalm@uek.krakow.pl::33bc5273-0fac-4ab6-9e01-ec8a5a4e3cbe" providerId="AD" clId="Web-{76429417-7DA6-C6C9-3357-5D88981F5B35}" dt="2026-04-13T09:23:03.967" v="2" actId="20577"/>
        <pc:sldMkLst>
          <pc:docMk/>
          <pc:sldMk cId="2711468316" sldId="331"/>
        </pc:sldMkLst>
        <pc:spChg chg="mod">
          <ac:chgData name="Mateusz Tomal" userId="S::tomalm@uek.krakow.pl::33bc5273-0fac-4ab6-9e01-ec8a5a4e3cbe" providerId="AD" clId="Web-{76429417-7DA6-C6C9-3357-5D88981F5B35}" dt="2026-04-13T09:23:03.967" v="2" actId="20577"/>
          <ac:spMkLst>
            <pc:docMk/>
            <pc:sldMk cId="2711468316" sldId="331"/>
            <ac:spMk id="2" creationId="{86247BBC-1E13-40EE-834A-B1EC53BB6CFE}"/>
          </ac:spMkLst>
        </pc:spChg>
      </pc:sldChg>
      <pc:sldChg chg="modSp">
        <pc:chgData name="Mateusz Tomal" userId="S::tomalm@uek.krakow.pl::33bc5273-0fac-4ab6-9e01-ec8a5a4e3cbe" providerId="AD" clId="Web-{76429417-7DA6-C6C9-3357-5D88981F5B35}" dt="2026-04-13T09:22:53.827" v="1" actId="20577"/>
        <pc:sldMkLst>
          <pc:docMk/>
          <pc:sldMk cId="2164890157" sldId="362"/>
        </pc:sldMkLst>
        <pc:spChg chg="mod">
          <ac:chgData name="Mateusz Tomal" userId="S::tomalm@uek.krakow.pl::33bc5273-0fac-4ab6-9e01-ec8a5a4e3cbe" providerId="AD" clId="Web-{76429417-7DA6-C6C9-3357-5D88981F5B35}" dt="2026-04-13T09:22:53.827" v="1" actId="20577"/>
          <ac:spMkLst>
            <pc:docMk/>
            <pc:sldMk cId="2164890157" sldId="362"/>
            <ac:spMk id="2" creationId="{516AA182-BE55-4FCB-A93B-7FADECAE4171}"/>
          </ac:spMkLst>
        </pc:spChg>
      </pc:sldChg>
      <pc:sldChg chg="modSp">
        <pc:chgData name="Mateusz Tomal" userId="S::tomalm@uek.krakow.pl::33bc5273-0fac-4ab6-9e01-ec8a5a4e3cbe" providerId="AD" clId="Web-{76429417-7DA6-C6C9-3357-5D88981F5B35}" dt="2026-04-13T09:23:13.077" v="3" actId="20577"/>
        <pc:sldMkLst>
          <pc:docMk/>
          <pc:sldMk cId="1898545048" sldId="428"/>
        </pc:sldMkLst>
        <pc:spChg chg="mod">
          <ac:chgData name="Mateusz Tomal" userId="S::tomalm@uek.krakow.pl::33bc5273-0fac-4ab6-9e01-ec8a5a4e3cbe" providerId="AD" clId="Web-{76429417-7DA6-C6C9-3357-5D88981F5B35}" dt="2026-04-13T09:23:13.077" v="3" actId="20577"/>
          <ac:spMkLst>
            <pc:docMk/>
            <pc:sldMk cId="1898545048" sldId="428"/>
            <ac:spMk id="2" creationId="{86247BBC-1E13-40EE-834A-B1EC53BB6CFE}"/>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file:///G:\FIRMA\OPERATY%20SZACUNKOWE\OPERATY%20WYKONANE\CENA%20SPRZEDA&#379;Y\DOBCZYCE%20TKACZYK\arkusz_wyceny.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8438308962226788"/>
          <c:y val="6.065981335666374E-2"/>
          <c:w val="0.7372557438042493"/>
          <c:h val="0.65570977204326764"/>
        </c:manualLayout>
      </c:layout>
      <c:scatterChart>
        <c:scatterStyle val="lineMarker"/>
        <c:varyColors val="0"/>
        <c:ser>
          <c:idx val="0"/>
          <c:order val="0"/>
          <c:spPr>
            <a:ln w="19050">
              <a:noFill/>
            </a:ln>
          </c:spPr>
          <c:trendline>
            <c:trendlineType val="linear"/>
            <c:dispRSqr val="1"/>
            <c:dispEq val="1"/>
            <c:trendlineLbl>
              <c:layout>
                <c:manualLayout>
                  <c:x val="3.1060411472353749E-2"/>
                  <c:y val="-0.18435709320617402"/>
                </c:manualLayout>
              </c:layout>
              <c:numFmt formatCode="General" sourceLinked="0"/>
            </c:trendlineLbl>
          </c:trendline>
          <c:xVal>
            <c:numRef>
              <c:f>Arkusz2!$B$2:$B$12</c:f>
              <c:numCache>
                <c:formatCode>m/d/yyyy</c:formatCode>
                <c:ptCount val="11"/>
                <c:pt idx="0">
                  <c:v>42025</c:v>
                </c:pt>
                <c:pt idx="1">
                  <c:v>42104</c:v>
                </c:pt>
                <c:pt idx="2">
                  <c:v>42118</c:v>
                </c:pt>
                <c:pt idx="3">
                  <c:v>42135</c:v>
                </c:pt>
                <c:pt idx="4">
                  <c:v>42146</c:v>
                </c:pt>
                <c:pt idx="5">
                  <c:v>42184</c:v>
                </c:pt>
                <c:pt idx="6">
                  <c:v>42243</c:v>
                </c:pt>
                <c:pt idx="7">
                  <c:v>42249</c:v>
                </c:pt>
                <c:pt idx="8">
                  <c:v>42251</c:v>
                </c:pt>
                <c:pt idx="9">
                  <c:v>42283</c:v>
                </c:pt>
                <c:pt idx="10">
                  <c:v>42300</c:v>
                </c:pt>
              </c:numCache>
            </c:numRef>
          </c:xVal>
          <c:yVal>
            <c:numRef>
              <c:f>Arkusz2!$E$2:$E$12</c:f>
              <c:numCache>
                <c:formatCode>0</c:formatCode>
                <c:ptCount val="11"/>
                <c:pt idx="0">
                  <c:v>325000</c:v>
                </c:pt>
                <c:pt idx="1">
                  <c:v>628000</c:v>
                </c:pt>
                <c:pt idx="2">
                  <c:v>290000</c:v>
                </c:pt>
                <c:pt idx="3">
                  <c:v>280000</c:v>
                </c:pt>
                <c:pt idx="4">
                  <c:v>380000</c:v>
                </c:pt>
                <c:pt idx="5">
                  <c:v>465000</c:v>
                </c:pt>
                <c:pt idx="6">
                  <c:v>445000</c:v>
                </c:pt>
                <c:pt idx="7">
                  <c:v>331500</c:v>
                </c:pt>
                <c:pt idx="8">
                  <c:v>269000</c:v>
                </c:pt>
                <c:pt idx="9">
                  <c:v>380000</c:v>
                </c:pt>
                <c:pt idx="10">
                  <c:v>320000</c:v>
                </c:pt>
              </c:numCache>
            </c:numRef>
          </c:yVal>
          <c:smooth val="0"/>
          <c:extLst>
            <c:ext xmlns:c16="http://schemas.microsoft.com/office/drawing/2014/chart" uri="{C3380CC4-5D6E-409C-BE32-E72D297353CC}">
              <c16:uniqueId val="{00000001-F07F-4ADC-9761-F896537D7E68}"/>
            </c:ext>
          </c:extLst>
        </c:ser>
        <c:dLbls>
          <c:showLegendKey val="0"/>
          <c:showVal val="0"/>
          <c:showCatName val="0"/>
          <c:showSerName val="0"/>
          <c:showPercent val="0"/>
          <c:showBubbleSize val="0"/>
        </c:dLbls>
        <c:axId val="77316480"/>
        <c:axId val="77318400"/>
      </c:scatterChart>
      <c:valAx>
        <c:axId val="77316480"/>
        <c:scaling>
          <c:orientation val="minMax"/>
        </c:scaling>
        <c:delete val="0"/>
        <c:axPos val="b"/>
        <c:title>
          <c:tx>
            <c:rich>
              <a:bodyPr/>
              <a:lstStyle/>
              <a:p>
                <a:pPr>
                  <a:defRPr/>
                </a:pPr>
                <a:r>
                  <a:rPr lang="pl-PL"/>
                  <a:t>Data transakcji</a:t>
                </a:r>
              </a:p>
            </c:rich>
          </c:tx>
          <c:layout>
            <c:manualLayout>
              <c:xMode val="edge"/>
              <c:yMode val="edge"/>
              <c:x val="0.42477887139107617"/>
              <c:y val="0.90746070174129589"/>
            </c:manualLayout>
          </c:layout>
          <c:overlay val="0"/>
        </c:title>
        <c:numFmt formatCode="m/d/yyyy" sourceLinked="1"/>
        <c:majorTickMark val="out"/>
        <c:minorTickMark val="none"/>
        <c:tickLblPos val="nextTo"/>
        <c:txPr>
          <a:bodyPr rot="-2700000"/>
          <a:lstStyle/>
          <a:p>
            <a:pPr>
              <a:defRPr/>
            </a:pPr>
            <a:endParaRPr lang="pl-PL"/>
          </a:p>
        </c:txPr>
        <c:crossAx val="77318400"/>
        <c:crosses val="autoZero"/>
        <c:crossBetween val="midCat"/>
      </c:valAx>
      <c:valAx>
        <c:axId val="77318400"/>
        <c:scaling>
          <c:orientation val="minMax"/>
        </c:scaling>
        <c:delete val="0"/>
        <c:axPos val="l"/>
        <c:majorGridlines/>
        <c:title>
          <c:tx>
            <c:rich>
              <a:bodyPr rot="-5400000" vert="horz"/>
              <a:lstStyle/>
              <a:p>
                <a:pPr>
                  <a:defRPr/>
                </a:pPr>
                <a:r>
                  <a:rPr lang="pl-PL"/>
                  <a:t>Cena w zł</a:t>
                </a:r>
              </a:p>
            </c:rich>
          </c:tx>
          <c:layout>
            <c:manualLayout>
              <c:xMode val="edge"/>
              <c:yMode val="edge"/>
              <c:x val="6.9150111170979012E-3"/>
              <c:y val="0.34699123833468853"/>
            </c:manualLayout>
          </c:layout>
          <c:overlay val="0"/>
        </c:title>
        <c:numFmt formatCode="0" sourceLinked="1"/>
        <c:majorTickMark val="out"/>
        <c:minorTickMark val="none"/>
        <c:tickLblPos val="nextTo"/>
        <c:crossAx val="77316480"/>
        <c:crosses val="autoZero"/>
        <c:crossBetween val="midCat"/>
      </c:valAx>
    </c:plotArea>
    <c:plotVisOnly val="1"/>
    <c:dispBlanksAs val="gap"/>
    <c:showDLblsOverMax val="0"/>
  </c:chart>
  <c:txPr>
    <a:bodyPr/>
    <a:lstStyle/>
    <a:p>
      <a:pPr>
        <a:defRPr sz="1400"/>
      </a:pPr>
      <a:endParaRPr lang="pl-PL"/>
    </a:p>
  </c:txPr>
  <c:externalData r:id="rId1">
    <c:autoUpdate val="0"/>
  </c:externalData>
</c:chartSpace>
</file>

<file path=ppt/diagrams/_rels/data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 Id="rId4" Type="http://schemas.openxmlformats.org/officeDocument/2006/relationships/image" Target="../media/image7.png"/></Relationships>
</file>

<file path=ppt/diagrams/_rels/data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diagrams/_rels/data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image" Target="../media/image12.png"/></Relationships>
</file>

<file path=ppt/diagrams/_rels/data8.xml.rels><?xml version="1.0" encoding="UTF-8" standalone="yes"?>
<Relationships xmlns="http://schemas.openxmlformats.org/package/2006/relationships"><Relationship Id="rId1"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C5806A-9940-4DFB-A06D-A39F1BBA0890}" type="doc">
      <dgm:prSet loTypeId="urn:microsoft.com/office/officeart/2005/8/layout/chevron2" loCatId="process" qsTypeId="urn:microsoft.com/office/officeart/2005/8/quickstyle/simple3" qsCatId="simple" csTypeId="urn:microsoft.com/office/officeart/2005/8/colors/accent1_2" csCatId="accent1" phldr="1"/>
      <dgm:spPr/>
      <dgm:t>
        <a:bodyPr/>
        <a:lstStyle/>
        <a:p>
          <a:endParaRPr lang="pl-PL"/>
        </a:p>
      </dgm:t>
    </dgm:pt>
    <dgm:pt modelId="{62E6175D-874F-4783-8B59-64EF2893D35B}">
      <dgm:prSet phldrT="[Tekst]"/>
      <dgm:spPr/>
      <dgm:t>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pl-PL" b="1" cap="all" spc="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1</a:t>
          </a:r>
        </a:p>
      </dgm:t>
    </dgm:pt>
    <dgm:pt modelId="{5F267B86-9796-4C00-9E70-069D895D3488}" type="parTrans" cxnId="{28EB5339-00CD-49E3-A19B-63D6E41D9972}">
      <dgm:prSet/>
      <dgm:spPr/>
      <dgm:t>
        <a:bodyPr/>
        <a:lstStyle/>
        <a:p>
          <a:endParaRPr lang="pl-PL"/>
        </a:p>
      </dgm:t>
    </dgm:pt>
    <dgm:pt modelId="{DCC85DF7-FD39-4D80-8E06-15C4AC392D40}" type="sibTrans" cxnId="{28EB5339-00CD-49E3-A19B-63D6E41D9972}">
      <dgm:prSet/>
      <dgm:spPr/>
      <dgm:t>
        <a:bodyPr/>
        <a:lstStyle/>
        <a:p>
          <a:endParaRPr lang="pl-PL"/>
        </a:p>
      </dgm:t>
    </dgm:pt>
    <mc:AlternateContent xmlns:mc="http://schemas.openxmlformats.org/markup-compatibility/2006">
      <mc:Choice xmlns:a14="http://schemas.microsoft.com/office/drawing/2010/main" Requires="a14">
        <dgm:pt modelId="{1E2BEEBE-48FA-40B5-92C6-DB171195BEDF}">
          <dgm:prSet phldrT="[Tekst]" custT="1"/>
          <dgm:spPr/>
          <dgm:t>
            <a:bodyPr/>
            <a:lstStyle/>
            <a:p>
              <a:pPr algn="just"/>
              <a:r>
                <a:rPr lang="pl-PL" sz="2000"/>
                <a:t>Oblicz rozstęp cen: </a:t>
              </a:r>
              <a14:m>
                <m:oMath xmlns:m="http://schemas.openxmlformats.org/officeDocument/2006/math">
                  <m:r>
                    <m:rPr>
                      <m:sty m:val="p"/>
                    </m:rPr>
                    <a:rPr lang="el-GR" sz="2000" i="0" dirty="0" smtClean="0">
                      <a:latin typeface="Cambria Math"/>
                    </a:rPr>
                    <m:t>Δ</m:t>
                  </m:r>
                  <m:r>
                    <a:rPr lang="pl-PL" sz="2000" i="1" dirty="0" smtClean="0">
                      <a:latin typeface="Cambria Math"/>
                    </a:rPr>
                    <m:t>𝐶</m:t>
                  </m:r>
                  <m:r>
                    <a:rPr lang="pl-PL" sz="2000" i="1" dirty="0" smtClean="0">
                      <a:latin typeface="Cambria Math"/>
                    </a:rPr>
                    <m:t>=</m:t>
                  </m:r>
                  <m:sSub>
                    <m:sSubPr>
                      <m:ctrlPr>
                        <a:rPr lang="pl-PL" sz="2000" i="1" dirty="0" smtClean="0">
                          <a:latin typeface="Cambria Math" panose="02040503050406030204" pitchFamily="18" charset="0"/>
                        </a:rPr>
                      </m:ctrlPr>
                    </m:sSubPr>
                    <m:e>
                      <m:r>
                        <a:rPr lang="pl-PL" sz="2000" b="0" i="1" dirty="0" smtClean="0">
                          <a:latin typeface="Cambria Math"/>
                        </a:rPr>
                        <m:t>𝐶</m:t>
                      </m:r>
                    </m:e>
                    <m:sub>
                      <m:r>
                        <a:rPr lang="pl-PL" sz="2000" b="0" i="1" dirty="0" smtClean="0">
                          <a:latin typeface="Cambria Math"/>
                        </a:rPr>
                        <m:t>𝑚𝑎𝑥</m:t>
                      </m:r>
                    </m:sub>
                  </m:sSub>
                  <m:r>
                    <a:rPr lang="pl-PL" sz="2000" b="0" i="1" dirty="0" smtClean="0">
                      <a:latin typeface="Cambria Math"/>
                    </a:rPr>
                    <m:t>−</m:t>
                  </m:r>
                  <m:sSub>
                    <m:sSubPr>
                      <m:ctrlPr>
                        <a:rPr lang="pl-PL" sz="2000" b="0" i="1" dirty="0" smtClean="0">
                          <a:latin typeface="Cambria Math" panose="02040503050406030204" pitchFamily="18" charset="0"/>
                        </a:rPr>
                      </m:ctrlPr>
                    </m:sSubPr>
                    <m:e>
                      <m:r>
                        <a:rPr lang="pl-PL" sz="2000" b="0" i="1" dirty="0" smtClean="0">
                          <a:latin typeface="Cambria Math"/>
                        </a:rPr>
                        <m:t>𝐶</m:t>
                      </m:r>
                    </m:e>
                    <m:sub>
                      <m:r>
                        <a:rPr lang="pl-PL" sz="2000" b="0" i="1" dirty="0" smtClean="0">
                          <a:latin typeface="Cambria Math"/>
                        </a:rPr>
                        <m:t>𝑚𝑖𝑛</m:t>
                      </m:r>
                    </m:sub>
                  </m:sSub>
                </m:oMath>
              </a14:m>
              <a:endParaRPr lang="pl-PL" sz="2000" baseline="-25000"/>
            </a:p>
          </dgm:t>
        </dgm:pt>
      </mc:Choice>
      <mc:Fallback>
        <dgm:pt modelId="{1E2BEEBE-48FA-40B5-92C6-DB171195BEDF}">
          <dgm:prSet phldrT="[Tekst]" custT="1"/>
          <dgm:spPr/>
          <dgm:t>
            <a:bodyPr/>
            <a:lstStyle/>
            <a:p>
              <a:pPr algn="just"/>
              <a:r>
                <a:rPr lang="pl-PL" sz="2000"/>
                <a:t>Oblicz rozstęp cen: </a:t>
              </a:r>
              <a:r>
                <a:rPr lang="el-GR" sz="2000" i="0" dirty="0">
                  <a:latin typeface="Cambria Math"/>
                </a:rPr>
                <a:t>Δ</a:t>
              </a:r>
              <a:r>
                <a:rPr lang="pl-PL" sz="2000" i="0" dirty="0">
                  <a:latin typeface="Cambria Math"/>
                </a:rPr>
                <a:t>𝐶=</a:t>
              </a:r>
              <a:r>
                <a:rPr lang="pl-PL" sz="2000" b="0" i="0" dirty="0">
                  <a:latin typeface="Cambria Math"/>
                </a:rPr>
                <a:t>𝐶</a:t>
              </a:r>
              <a:r>
                <a:rPr lang="pl-PL" sz="2000" b="0" i="0" dirty="0">
                  <a:latin typeface="Cambria Math" panose="02040503050406030204" pitchFamily="18" charset="0"/>
                </a:rPr>
                <a:t>_</a:t>
              </a:r>
              <a:r>
                <a:rPr lang="pl-PL" sz="2000" b="0" i="0" dirty="0">
                  <a:latin typeface="Cambria Math"/>
                </a:rPr>
                <a:t>𝑚𝑎𝑥−𝐶</a:t>
              </a:r>
              <a:r>
                <a:rPr lang="pl-PL" sz="2000" b="0" i="0" dirty="0">
                  <a:latin typeface="Cambria Math" panose="02040503050406030204" pitchFamily="18" charset="0"/>
                </a:rPr>
                <a:t>_</a:t>
              </a:r>
              <a:r>
                <a:rPr lang="pl-PL" sz="2000" b="0" i="0" dirty="0">
                  <a:latin typeface="Cambria Math"/>
                </a:rPr>
                <a:t>𝑚𝑖𝑛</a:t>
              </a:r>
              <a:endParaRPr lang="pl-PL" sz="2000" baseline="-25000"/>
            </a:p>
          </dgm:t>
        </dgm:pt>
      </mc:Fallback>
    </mc:AlternateContent>
    <dgm:pt modelId="{09E49815-4F62-4B9D-B6C0-7EAD3BA692BF}" type="parTrans" cxnId="{B3E3F6A7-5F0F-439C-8948-7CF25C5858D5}">
      <dgm:prSet/>
      <dgm:spPr/>
      <dgm:t>
        <a:bodyPr/>
        <a:lstStyle/>
        <a:p>
          <a:endParaRPr lang="pl-PL"/>
        </a:p>
      </dgm:t>
    </dgm:pt>
    <dgm:pt modelId="{1C83C301-9FD7-4AC5-A9F1-CD0B22367FF1}" type="sibTrans" cxnId="{B3E3F6A7-5F0F-439C-8948-7CF25C5858D5}">
      <dgm:prSet/>
      <dgm:spPr/>
      <dgm:t>
        <a:bodyPr/>
        <a:lstStyle/>
        <a:p>
          <a:endParaRPr lang="pl-PL"/>
        </a:p>
      </dgm:t>
    </dgm:pt>
    <dgm:pt modelId="{64232608-752B-4F51-9159-B0D8BB0BFC86}">
      <dgm:prSet phldrT="[Tekst]"/>
      <dgm:spPr/>
      <dgm:t>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pl-PL" b="1" cap="all" spc="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2</a:t>
          </a:r>
        </a:p>
      </dgm:t>
    </dgm:pt>
    <dgm:pt modelId="{74D64138-8667-41FD-9803-DEDF5A78D095}" type="parTrans" cxnId="{80EB1703-47D8-43C4-84C1-04D980C8650D}">
      <dgm:prSet/>
      <dgm:spPr/>
      <dgm:t>
        <a:bodyPr/>
        <a:lstStyle/>
        <a:p>
          <a:endParaRPr lang="pl-PL"/>
        </a:p>
      </dgm:t>
    </dgm:pt>
    <dgm:pt modelId="{0244213F-04E3-46A9-BC05-33CA3C8DCF1B}" type="sibTrans" cxnId="{80EB1703-47D8-43C4-84C1-04D980C8650D}">
      <dgm:prSet/>
      <dgm:spPr/>
      <dgm:t>
        <a:bodyPr/>
        <a:lstStyle/>
        <a:p>
          <a:endParaRPr lang="pl-PL"/>
        </a:p>
      </dgm:t>
    </dgm:pt>
    <dgm:pt modelId="{52952EA2-B3EE-4E1F-807B-9B3B0C5EA009}">
      <dgm:prSet phldrT="[Tekst]" custT="1"/>
      <dgm:spPr/>
      <dgm:t>
        <a:bodyPr/>
        <a:lstStyle/>
        <a:p>
          <a:pPr algn="just"/>
          <a:r>
            <a:rPr lang="pl-PL" sz="2000"/>
            <a:t>Znajdź pary nieruchomości różniące się oceną </a:t>
          </a:r>
          <a:r>
            <a:rPr lang="pl-PL" sz="2000" i="1" u="sng"/>
            <a:t>tylko</a:t>
          </a:r>
          <a:r>
            <a:rPr lang="pl-PL" sz="2000"/>
            <a:t> jednej cechy rynkowej w pełnym jej zakresie</a:t>
          </a:r>
        </a:p>
      </dgm:t>
    </dgm:pt>
    <dgm:pt modelId="{B0BC97C2-689A-4E45-B220-DE8705B66DE0}" type="parTrans" cxnId="{25BBB11A-34EF-481C-B0AF-1DEEE0E8BEEF}">
      <dgm:prSet/>
      <dgm:spPr/>
      <dgm:t>
        <a:bodyPr/>
        <a:lstStyle/>
        <a:p>
          <a:endParaRPr lang="pl-PL"/>
        </a:p>
      </dgm:t>
    </dgm:pt>
    <dgm:pt modelId="{03563449-11A7-4E8D-A744-F8F198B6D88F}" type="sibTrans" cxnId="{25BBB11A-34EF-481C-B0AF-1DEEE0E8BEEF}">
      <dgm:prSet/>
      <dgm:spPr/>
      <dgm:t>
        <a:bodyPr/>
        <a:lstStyle/>
        <a:p>
          <a:endParaRPr lang="pl-PL"/>
        </a:p>
      </dgm:t>
    </dgm:pt>
    <dgm:pt modelId="{682A5D05-0129-42F4-B8D6-CEA420F87927}">
      <dgm:prSet phldrT="[Tekst]"/>
      <dgm:spPr/>
      <dgm:t>
        <a:bodyPr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pl-PL" b="1" cap="all" spc="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3</a:t>
          </a:r>
        </a:p>
      </dgm:t>
    </dgm:pt>
    <dgm:pt modelId="{F096E548-51C7-4B84-9720-557493EC4F12}" type="parTrans" cxnId="{B4B9CED1-1967-4393-9513-30FC4DB594E4}">
      <dgm:prSet/>
      <dgm:spPr/>
      <dgm:t>
        <a:bodyPr/>
        <a:lstStyle/>
        <a:p>
          <a:endParaRPr lang="pl-PL"/>
        </a:p>
      </dgm:t>
    </dgm:pt>
    <dgm:pt modelId="{BB3B7B04-4C1D-4915-ACB5-7FE1628FDE37}" type="sibTrans" cxnId="{B4B9CED1-1967-4393-9513-30FC4DB594E4}">
      <dgm:prSet/>
      <dgm:spPr/>
      <dgm:t>
        <a:bodyPr/>
        <a:lstStyle/>
        <a:p>
          <a:endParaRPr lang="pl-PL"/>
        </a:p>
      </dgm:t>
    </dgm:pt>
    <mc:AlternateContent xmlns:mc="http://schemas.openxmlformats.org/markup-compatibility/2006">
      <mc:Choice xmlns:a14="http://schemas.microsoft.com/office/drawing/2010/main" Requires="a14">
        <dgm:pt modelId="{0572F13F-C5D6-40F5-BAC5-208F8DAFDE1E}">
          <dgm:prSet phldrT="[Tekst]" custT="1"/>
          <dgm:spPr/>
          <dgm:t>
            <a:bodyPr/>
            <a:lstStyle/>
            <a:p>
              <a:pPr algn="just"/>
              <a:r>
                <a:rPr lang="pl-PL" sz="2000"/>
                <a:t>Oblicz różnicę cen w każdej parze: </a:t>
              </a:r>
              <a14:m>
                <m:oMath xmlns:m="http://schemas.openxmlformats.org/officeDocument/2006/math">
                  <m:sSub>
                    <m:sSubPr>
                      <m:ctrlPr>
                        <a:rPr lang="pl-PL" sz="2000" i="1" dirty="0" smtClean="0">
                          <a:latin typeface="Cambria Math" panose="02040503050406030204" pitchFamily="18" charset="0"/>
                        </a:rPr>
                      </m:ctrlPr>
                    </m:sSubPr>
                    <m:e>
                      <m:r>
                        <a:rPr lang="pl-PL" sz="2000" b="0" i="1" dirty="0" smtClean="0">
                          <a:latin typeface="Cambria Math"/>
                        </a:rPr>
                        <m:t>𝐶</m:t>
                      </m:r>
                    </m:e>
                    <m:sub>
                      <m:r>
                        <a:rPr lang="pl-PL" sz="2000" b="0" i="1" dirty="0" smtClean="0">
                          <a:latin typeface="Cambria Math"/>
                        </a:rPr>
                        <m:t>𝑝𝑚𝑎𝑥</m:t>
                      </m:r>
                    </m:sub>
                  </m:sSub>
                  <m:r>
                    <a:rPr lang="pl-PL" sz="2000" b="0" i="1" dirty="0" smtClean="0">
                      <a:latin typeface="Cambria Math"/>
                    </a:rPr>
                    <m:t>−</m:t>
                  </m:r>
                  <m:sSub>
                    <m:sSubPr>
                      <m:ctrlPr>
                        <a:rPr lang="pl-PL" sz="2000" b="0" i="1" dirty="0" smtClean="0">
                          <a:latin typeface="Cambria Math" panose="02040503050406030204" pitchFamily="18" charset="0"/>
                        </a:rPr>
                      </m:ctrlPr>
                    </m:sSubPr>
                    <m:e>
                      <m:r>
                        <a:rPr lang="pl-PL" sz="2000" b="0" i="1" dirty="0" smtClean="0">
                          <a:latin typeface="Cambria Math"/>
                        </a:rPr>
                        <m:t>𝐶</m:t>
                      </m:r>
                    </m:e>
                    <m:sub>
                      <m:r>
                        <a:rPr lang="pl-PL" sz="2000" b="0" i="1" dirty="0" smtClean="0">
                          <a:latin typeface="Cambria Math"/>
                        </a:rPr>
                        <m:t>𝑝𝑚𝑖𝑛</m:t>
                      </m:r>
                    </m:sub>
                  </m:sSub>
                </m:oMath>
              </a14:m>
              <a:endParaRPr lang="pl-PL" sz="2000" baseline="-25000"/>
            </a:p>
          </dgm:t>
        </dgm:pt>
      </mc:Choice>
      <mc:Fallback>
        <dgm:pt modelId="{0572F13F-C5D6-40F5-BAC5-208F8DAFDE1E}">
          <dgm:prSet phldrT="[Tekst]" custT="1"/>
          <dgm:spPr/>
          <dgm:t>
            <a:bodyPr/>
            <a:lstStyle/>
            <a:p>
              <a:pPr algn="just"/>
              <a:r>
                <a:rPr lang="pl-PL" sz="2000"/>
                <a:t>Oblicz różnicę cen w każdej parze: </a:t>
              </a:r>
              <a:r>
                <a:rPr lang="pl-PL" sz="2000" b="0" i="0" dirty="0">
                  <a:latin typeface="Cambria Math"/>
                </a:rPr>
                <a:t>𝐶</a:t>
              </a:r>
              <a:r>
                <a:rPr lang="pl-PL" sz="2000" b="0" i="0" dirty="0">
                  <a:latin typeface="Cambria Math" panose="02040503050406030204" pitchFamily="18" charset="0"/>
                </a:rPr>
                <a:t>_</a:t>
              </a:r>
              <a:r>
                <a:rPr lang="pl-PL" sz="2000" b="0" i="0" dirty="0">
                  <a:latin typeface="Cambria Math"/>
                </a:rPr>
                <a:t>𝑝𝑚𝑎𝑥−𝐶</a:t>
              </a:r>
              <a:r>
                <a:rPr lang="pl-PL" sz="2000" b="0" i="0" dirty="0">
                  <a:latin typeface="Cambria Math" panose="02040503050406030204" pitchFamily="18" charset="0"/>
                </a:rPr>
                <a:t>_</a:t>
              </a:r>
              <a:r>
                <a:rPr lang="pl-PL" sz="2000" b="0" i="0" dirty="0">
                  <a:latin typeface="Cambria Math"/>
                </a:rPr>
                <a:t>𝑝𝑚𝑖𝑛</a:t>
              </a:r>
              <a:endParaRPr lang="pl-PL" sz="2000" baseline="-25000"/>
            </a:p>
          </dgm:t>
        </dgm:pt>
      </mc:Fallback>
    </mc:AlternateContent>
    <dgm:pt modelId="{64764E47-5E31-43EA-A6B4-4BD80DDEA99E}" type="parTrans" cxnId="{539589EB-3FDA-4D6D-823D-5E4733D6AC40}">
      <dgm:prSet/>
      <dgm:spPr/>
      <dgm:t>
        <a:bodyPr/>
        <a:lstStyle/>
        <a:p>
          <a:endParaRPr lang="pl-PL"/>
        </a:p>
      </dgm:t>
    </dgm:pt>
    <dgm:pt modelId="{BB792C1D-6B04-4388-95F9-CD29D0872FAE}" type="sibTrans" cxnId="{539589EB-3FDA-4D6D-823D-5E4733D6AC40}">
      <dgm:prSet/>
      <dgm:spPr/>
      <dgm:t>
        <a:bodyPr/>
        <a:lstStyle/>
        <a:p>
          <a:endParaRPr lang="pl-PL"/>
        </a:p>
      </dgm:t>
    </dgm:pt>
    <dgm:pt modelId="{2B00EDF8-9CB4-4130-90A0-11B44647418F}">
      <dgm:prSet phldrT="[Tekst]" custT="1"/>
      <dgm:spPr/>
      <dgm:t>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nSpc>
              <a:spcPct val="100000"/>
            </a:lnSpc>
          </a:pPr>
          <a:r>
            <a:rPr lang="pl-PL" sz="2000" b="1" cap="all" spc="0" baseline="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4</a:t>
          </a:r>
        </a:p>
      </dgm:t>
    </dgm:pt>
    <dgm:pt modelId="{B595DB1D-996F-4423-A117-B88DE78B0AEC}" type="parTrans" cxnId="{D26A5C94-377B-4E85-89C2-668DD8440D01}">
      <dgm:prSet/>
      <dgm:spPr/>
      <dgm:t>
        <a:bodyPr/>
        <a:lstStyle/>
        <a:p>
          <a:endParaRPr lang="pl-PL"/>
        </a:p>
      </dgm:t>
    </dgm:pt>
    <dgm:pt modelId="{3183D72B-66F3-40A5-990D-3DDF79BF5E16}" type="sibTrans" cxnId="{D26A5C94-377B-4E85-89C2-668DD8440D01}">
      <dgm:prSet/>
      <dgm:spPr/>
      <dgm:t>
        <a:bodyPr/>
        <a:lstStyle/>
        <a:p>
          <a:endParaRPr lang="pl-PL"/>
        </a:p>
      </dgm:t>
    </dgm:pt>
    <mc:AlternateContent xmlns:mc="http://schemas.openxmlformats.org/markup-compatibility/2006">
      <mc:Choice xmlns:a14="http://schemas.microsoft.com/office/drawing/2010/main" Requires="a14">
        <dgm:pt modelId="{4F5E6622-0797-4A74-ABE3-4DE874997062}">
          <dgm:prSet custT="1"/>
          <dgm:spPr/>
          <dgm:t>
            <a:bodyPr/>
            <a:lstStyle/>
            <a:p>
              <a:pPr algn="just"/>
              <a:r>
                <a:rPr lang="pl-PL" sz="2000"/>
                <a:t>Oblicz wagi dla każdej cechy: </a:t>
              </a:r>
              <a14:m>
                <m:oMath xmlns:m="http://schemas.openxmlformats.org/officeDocument/2006/math">
                  <m:r>
                    <a:rPr lang="pl-PL" sz="2000" i="1" dirty="0" smtClean="0">
                      <a:latin typeface="Cambria Math"/>
                    </a:rPr>
                    <m:t>𝑤</m:t>
                  </m:r>
                  <m:r>
                    <a:rPr lang="pl-PL" sz="2000" i="1" baseline="-25000" dirty="0" smtClean="0">
                      <a:latin typeface="Cambria Math"/>
                    </a:rPr>
                    <m:t>𝑖</m:t>
                  </m:r>
                  <m:r>
                    <a:rPr lang="pl-PL" sz="2000" i="1" baseline="0" dirty="0" smtClean="0">
                      <a:latin typeface="Cambria Math"/>
                    </a:rPr>
                    <m:t>=</m:t>
                  </m:r>
                  <m:r>
                    <a:rPr lang="pl-PL" sz="2000" b="0" i="1" baseline="0" dirty="0" smtClean="0">
                      <a:latin typeface="Cambria Math"/>
                    </a:rPr>
                    <m:t> </m:t>
                  </m:r>
                  <m:f>
                    <m:fPr>
                      <m:ctrlPr>
                        <a:rPr lang="pl-PL" sz="2000" b="0" i="1" baseline="0" dirty="0" smtClean="0">
                          <a:latin typeface="Cambria Math" panose="02040503050406030204" pitchFamily="18" charset="0"/>
                        </a:rPr>
                      </m:ctrlPr>
                    </m:fPr>
                    <m:num>
                      <m:sSub>
                        <m:sSubPr>
                          <m:ctrlPr>
                            <a:rPr lang="pl-PL" sz="2000" i="1" dirty="0" smtClean="0">
                              <a:latin typeface="Cambria Math" panose="02040503050406030204" pitchFamily="18" charset="0"/>
                            </a:rPr>
                          </m:ctrlPr>
                        </m:sSubPr>
                        <m:e>
                          <m:r>
                            <a:rPr lang="pl-PL" sz="2000" b="0" i="1" dirty="0" smtClean="0">
                              <a:latin typeface="Cambria Math"/>
                            </a:rPr>
                            <m:t>𝐶</m:t>
                          </m:r>
                        </m:e>
                        <m:sub>
                          <m:r>
                            <a:rPr lang="pl-PL" sz="2000" b="0" i="1" dirty="0" smtClean="0">
                              <a:latin typeface="Cambria Math"/>
                            </a:rPr>
                            <m:t>𝑝𝑚𝑎𝑥</m:t>
                          </m:r>
                        </m:sub>
                      </m:sSub>
                      <m:r>
                        <a:rPr lang="pl-PL" sz="2000" b="0" i="1" dirty="0" smtClean="0">
                          <a:latin typeface="Cambria Math"/>
                        </a:rPr>
                        <m:t>−</m:t>
                      </m:r>
                      <m:sSub>
                        <m:sSubPr>
                          <m:ctrlPr>
                            <a:rPr lang="pl-PL" sz="2000" b="0" i="1" dirty="0" smtClean="0">
                              <a:latin typeface="Cambria Math" panose="02040503050406030204" pitchFamily="18" charset="0"/>
                            </a:rPr>
                          </m:ctrlPr>
                        </m:sSubPr>
                        <m:e>
                          <m:r>
                            <a:rPr lang="pl-PL" sz="2000" b="0" i="1" dirty="0" smtClean="0">
                              <a:latin typeface="Cambria Math"/>
                            </a:rPr>
                            <m:t>𝐶</m:t>
                          </m:r>
                        </m:e>
                        <m:sub>
                          <m:r>
                            <a:rPr lang="pl-PL" sz="2000" b="0" i="1" dirty="0" smtClean="0">
                              <a:latin typeface="Cambria Math"/>
                            </a:rPr>
                            <m:t>𝑝𝑚𝑖𝑛</m:t>
                          </m:r>
                        </m:sub>
                      </m:sSub>
                    </m:num>
                    <m:den>
                      <m:r>
                        <m:rPr>
                          <m:sty m:val="p"/>
                        </m:rPr>
                        <a:rPr lang="el-GR" sz="2000" i="0" dirty="0" smtClean="0">
                          <a:latin typeface="Cambria Math"/>
                        </a:rPr>
                        <m:t>Δ</m:t>
                      </m:r>
                      <m:r>
                        <a:rPr lang="pl-PL" sz="2000" i="1" dirty="0" smtClean="0">
                          <a:latin typeface="Cambria Math"/>
                        </a:rPr>
                        <m:t>𝐶</m:t>
                      </m:r>
                    </m:den>
                  </m:f>
                </m:oMath>
              </a14:m>
              <a:r>
                <a:rPr lang="pl-PL" sz="2800" baseline="0"/>
                <a:t> </a:t>
              </a:r>
              <a:endParaRPr lang="pl-PL" sz="2800" baseline="-25000"/>
            </a:p>
          </dgm:t>
        </dgm:pt>
      </mc:Choice>
      <mc:Fallback>
        <dgm:pt modelId="{4F5E6622-0797-4A74-ABE3-4DE874997062}">
          <dgm:prSet custT="1"/>
          <dgm:spPr/>
          <dgm:t>
            <a:bodyPr/>
            <a:lstStyle/>
            <a:p>
              <a:pPr algn="just"/>
              <a:r>
                <a:rPr lang="pl-PL" sz="2000"/>
                <a:t>Oblicz wagi dla każdej cechy: </a:t>
              </a:r>
              <a:r>
                <a:rPr lang="pl-PL" sz="2000" i="0" dirty="0">
                  <a:latin typeface="Cambria Math"/>
                </a:rPr>
                <a:t>𝑤</a:t>
              </a:r>
              <a:r>
                <a:rPr lang="pl-PL" sz="2000" i="0" baseline="-25000" dirty="0">
                  <a:latin typeface="Cambria Math"/>
                </a:rPr>
                <a:t>𝑖</a:t>
              </a:r>
              <a:r>
                <a:rPr lang="pl-PL" sz="2000" i="0" baseline="0" dirty="0">
                  <a:latin typeface="Cambria Math"/>
                </a:rPr>
                <a:t>=</a:t>
              </a:r>
              <a:r>
                <a:rPr lang="pl-PL" sz="2000" b="0" i="0" baseline="0" dirty="0">
                  <a:latin typeface="Cambria Math"/>
                </a:rPr>
                <a:t> </a:t>
              </a:r>
              <a:r>
                <a:rPr lang="pl-PL" sz="2000" i="0" dirty="0">
                  <a:latin typeface="Cambria Math" panose="02040503050406030204" pitchFamily="18" charset="0"/>
                </a:rPr>
                <a:t> </a:t>
              </a:r>
              <a:r>
                <a:rPr lang="pl-PL" sz="2000" b="0" i="0" baseline="0" dirty="0">
                  <a:latin typeface="Cambria Math" panose="02040503050406030204" pitchFamily="18" charset="0"/>
                </a:rPr>
                <a:t>(</a:t>
              </a:r>
              <a:r>
                <a:rPr lang="pl-PL" sz="2000" b="0" i="0" dirty="0">
                  <a:latin typeface="Cambria Math"/>
                </a:rPr>
                <a:t>𝐶</a:t>
              </a:r>
              <a:r>
                <a:rPr lang="pl-PL" sz="2000" b="0" i="0" dirty="0">
                  <a:latin typeface="Cambria Math" panose="02040503050406030204" pitchFamily="18" charset="0"/>
                </a:rPr>
                <a:t>_</a:t>
              </a:r>
              <a:r>
                <a:rPr lang="pl-PL" sz="2000" b="0" i="0" dirty="0">
                  <a:latin typeface="Cambria Math"/>
                </a:rPr>
                <a:t>𝑝𝑚𝑎𝑥−𝐶</a:t>
              </a:r>
              <a:r>
                <a:rPr lang="pl-PL" sz="2000" b="0" i="0" dirty="0">
                  <a:latin typeface="Cambria Math" panose="02040503050406030204" pitchFamily="18" charset="0"/>
                </a:rPr>
                <a:t>_</a:t>
              </a:r>
              <a:r>
                <a:rPr lang="pl-PL" sz="2000" b="0" i="0" dirty="0">
                  <a:latin typeface="Cambria Math"/>
                </a:rPr>
                <a:t>𝑝𝑚𝑖𝑛</a:t>
              </a:r>
              <a:r>
                <a:rPr lang="pl-PL" sz="2000" b="0" i="0" baseline="0" dirty="0">
                  <a:latin typeface="Cambria Math" panose="02040503050406030204" pitchFamily="18" charset="0"/>
                </a:rPr>
                <a:t>)/</a:t>
              </a:r>
              <a:r>
                <a:rPr lang="el-GR" sz="2000" i="0" dirty="0">
                  <a:latin typeface="Cambria Math"/>
                </a:rPr>
                <a:t>Δ</a:t>
              </a:r>
              <a:r>
                <a:rPr lang="pl-PL" sz="2000" i="0" dirty="0">
                  <a:latin typeface="Cambria Math"/>
                </a:rPr>
                <a:t>𝐶</a:t>
              </a:r>
              <a:r>
                <a:rPr lang="pl-PL" sz="2800" baseline="0"/>
                <a:t> </a:t>
              </a:r>
              <a:endParaRPr lang="pl-PL" sz="2800" baseline="-25000"/>
            </a:p>
          </dgm:t>
        </dgm:pt>
      </mc:Fallback>
    </mc:AlternateContent>
    <dgm:pt modelId="{E7EB6E27-1610-431E-B6D4-44A16EF2A17F}" type="parTrans" cxnId="{E708AF84-E9F3-430C-A172-632458F55AFD}">
      <dgm:prSet/>
      <dgm:spPr/>
      <dgm:t>
        <a:bodyPr/>
        <a:lstStyle/>
        <a:p>
          <a:endParaRPr lang="pl-PL"/>
        </a:p>
      </dgm:t>
    </dgm:pt>
    <dgm:pt modelId="{A9D51E1C-E877-4E71-B6BD-436852490D52}" type="sibTrans" cxnId="{E708AF84-E9F3-430C-A172-632458F55AFD}">
      <dgm:prSet/>
      <dgm:spPr/>
      <dgm:t>
        <a:bodyPr/>
        <a:lstStyle/>
        <a:p>
          <a:endParaRPr lang="pl-PL"/>
        </a:p>
      </dgm:t>
    </dgm:pt>
    <dgm:pt modelId="{DDD183C6-19DD-483B-80EF-476329868359}">
      <dgm:prSet custT="1"/>
      <dgm:spPr/>
      <dgm:t>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pl-PL" sz="2000" b="1" cap="all" spc="0" baseline="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5</a:t>
          </a:r>
        </a:p>
      </dgm:t>
    </dgm:pt>
    <dgm:pt modelId="{4AED9952-57CA-49BC-8972-C0FADDE5F44D}" type="parTrans" cxnId="{E3F79D6E-E5F8-4FF6-AC5B-7B8E56A43DB3}">
      <dgm:prSet/>
      <dgm:spPr/>
      <dgm:t>
        <a:bodyPr/>
        <a:lstStyle/>
        <a:p>
          <a:endParaRPr lang="pl-PL"/>
        </a:p>
      </dgm:t>
    </dgm:pt>
    <dgm:pt modelId="{5AC54E20-2CFB-4BA5-A62B-5920A23921B0}" type="sibTrans" cxnId="{E3F79D6E-E5F8-4FF6-AC5B-7B8E56A43DB3}">
      <dgm:prSet/>
      <dgm:spPr/>
      <dgm:t>
        <a:bodyPr/>
        <a:lstStyle/>
        <a:p>
          <a:endParaRPr lang="pl-PL"/>
        </a:p>
      </dgm:t>
    </dgm:pt>
    <mc:AlternateContent xmlns:mc="http://schemas.openxmlformats.org/markup-compatibility/2006">
      <mc:Choice xmlns:a14="http://schemas.microsoft.com/office/drawing/2010/main" Requires="a14">
        <dgm:pt modelId="{DE292622-5E5B-4583-A180-33E242E95886}">
          <dgm:prSet custT="1"/>
          <dgm:spPr/>
          <dgm:t>
            <a:bodyPr/>
            <a:lstStyle/>
            <a:p>
              <a:pPr algn="just"/>
              <a:r>
                <a:rPr lang="pl-PL" sz="2000"/>
                <a:t>Gdy </a:t>
              </a:r>
              <a14:m>
                <m:oMath xmlns:m="http://schemas.openxmlformats.org/officeDocument/2006/math">
                  <m:nary>
                    <m:naryPr>
                      <m:chr m:val="∑"/>
                      <m:ctrlPr>
                        <a:rPr lang="pl-PL" sz="2000" i="1" smtClean="0">
                          <a:latin typeface="Cambria Math" panose="02040503050406030204" pitchFamily="18" charset="0"/>
                        </a:rPr>
                      </m:ctrlPr>
                    </m:naryPr>
                    <m:sub>
                      <m:r>
                        <m:rPr>
                          <m:brk m:alnAt="23"/>
                        </m:rPr>
                        <a:rPr lang="pl-PL" sz="2000" b="0" i="1" smtClean="0">
                          <a:latin typeface="Cambria Math"/>
                        </a:rPr>
                        <m:t>𝑖</m:t>
                      </m:r>
                      <m:r>
                        <a:rPr lang="pl-PL" sz="2000" b="0" i="1" smtClean="0">
                          <a:latin typeface="Cambria Math"/>
                        </a:rPr>
                        <m:t>=1</m:t>
                      </m:r>
                    </m:sub>
                    <m:sup>
                      <m:r>
                        <a:rPr lang="pl-PL" sz="2000" b="0" i="1" smtClean="0">
                          <a:latin typeface="Cambria Math"/>
                        </a:rPr>
                        <m:t>𝑗</m:t>
                      </m:r>
                    </m:sup>
                    <m:e>
                      <m:sSub>
                        <m:sSubPr>
                          <m:ctrlPr>
                            <a:rPr lang="pl-PL" sz="2000" i="1" smtClean="0">
                              <a:latin typeface="Cambria Math" panose="02040503050406030204" pitchFamily="18" charset="0"/>
                            </a:rPr>
                          </m:ctrlPr>
                        </m:sSubPr>
                        <m:e>
                          <m:r>
                            <a:rPr lang="pl-PL" sz="2000" b="0" i="1" smtClean="0">
                              <a:latin typeface="Cambria Math"/>
                            </a:rPr>
                            <m:t>𝑤</m:t>
                          </m:r>
                        </m:e>
                        <m:sub>
                          <m:r>
                            <a:rPr lang="pl-PL" sz="2000" b="0" i="1" smtClean="0">
                              <a:latin typeface="Cambria Math"/>
                            </a:rPr>
                            <m:t>𝑖</m:t>
                          </m:r>
                        </m:sub>
                      </m:sSub>
                    </m:e>
                  </m:nary>
                  <m:r>
                    <a:rPr lang="pl-PL" sz="2000" i="1" smtClean="0">
                      <a:latin typeface="Cambria Math"/>
                      <a:ea typeface="Cambria Math"/>
                    </a:rPr>
                    <m:t>≠</m:t>
                  </m:r>
                  <m:r>
                    <a:rPr lang="pl-PL" sz="2000" b="0" i="1" smtClean="0">
                      <a:latin typeface="Cambria Math"/>
                      <a:ea typeface="Cambria Math"/>
                    </a:rPr>
                    <m:t>1</m:t>
                  </m:r>
                </m:oMath>
              </a14:m>
              <a:r>
                <a:rPr lang="pl-PL" sz="2000"/>
                <a:t>, przeskaluj je według wzoru: </a:t>
              </a:r>
              <a14:m>
                <m:oMath xmlns:m="http://schemas.openxmlformats.org/officeDocument/2006/math">
                  <m:sSubSup>
                    <m:sSubSupPr>
                      <m:ctrlPr>
                        <a:rPr lang="pl-PL" sz="1400" i="1" smtClean="0">
                          <a:latin typeface="Cambria Math" panose="02040503050406030204" pitchFamily="18" charset="0"/>
                        </a:rPr>
                      </m:ctrlPr>
                    </m:sSubSupPr>
                    <m:e>
                      <m:r>
                        <a:rPr lang="pl-PL" sz="1400" b="0" i="1" smtClean="0">
                          <a:latin typeface="Cambria Math"/>
                        </a:rPr>
                        <m:t>𝑤</m:t>
                      </m:r>
                    </m:e>
                    <m:sub>
                      <m:r>
                        <a:rPr lang="pl-PL" sz="1400" b="0" i="1" smtClean="0">
                          <a:latin typeface="Cambria Math"/>
                        </a:rPr>
                        <m:t>𝑖</m:t>
                      </m:r>
                    </m:sub>
                    <m:sup>
                      <m:r>
                        <a:rPr lang="pl-PL" sz="1400" b="0" i="1" smtClean="0">
                          <a:latin typeface="Cambria Math"/>
                        </a:rPr>
                        <m:t>′</m:t>
                      </m:r>
                    </m:sup>
                  </m:sSubSup>
                  <m:r>
                    <a:rPr lang="pl-PL" sz="1400" b="0" i="1" smtClean="0">
                      <a:latin typeface="Cambria Math"/>
                    </a:rPr>
                    <m:t>=</m:t>
                  </m:r>
                  <m:f>
                    <m:fPr>
                      <m:ctrlPr>
                        <a:rPr lang="pl-PL" sz="1400" b="0" i="1" smtClean="0">
                          <a:latin typeface="Cambria Math" panose="02040503050406030204" pitchFamily="18" charset="0"/>
                        </a:rPr>
                      </m:ctrlPr>
                    </m:fPr>
                    <m:num>
                      <m:r>
                        <a:rPr lang="pl-PL" sz="1400" i="1" dirty="0" smtClean="0">
                          <a:latin typeface="Cambria Math"/>
                        </a:rPr>
                        <m:t>𝑤</m:t>
                      </m:r>
                      <m:r>
                        <a:rPr lang="pl-PL" sz="1400" i="1" baseline="-25000" dirty="0" smtClean="0">
                          <a:latin typeface="Cambria Math"/>
                        </a:rPr>
                        <m:t>𝑖</m:t>
                      </m:r>
                    </m:num>
                    <m:den>
                      <m:nary>
                        <m:naryPr>
                          <m:chr m:val="∑"/>
                          <m:ctrlPr>
                            <a:rPr lang="pl-PL" sz="1400" b="0" i="1" smtClean="0">
                              <a:latin typeface="Cambria Math" panose="02040503050406030204" pitchFamily="18" charset="0"/>
                            </a:rPr>
                          </m:ctrlPr>
                        </m:naryPr>
                        <m:sub>
                          <m:r>
                            <m:rPr>
                              <m:brk m:alnAt="23"/>
                            </m:rPr>
                            <a:rPr lang="pl-PL" sz="1400" b="0" i="1" smtClean="0">
                              <a:latin typeface="Cambria Math"/>
                            </a:rPr>
                            <m:t>𝑖</m:t>
                          </m:r>
                          <m:r>
                            <a:rPr lang="pl-PL" sz="1400" b="0" i="1" smtClean="0">
                              <a:latin typeface="Cambria Math"/>
                            </a:rPr>
                            <m:t>=1</m:t>
                          </m:r>
                        </m:sub>
                        <m:sup>
                          <m:r>
                            <a:rPr lang="pl-PL" sz="1400" b="0" i="1" smtClean="0">
                              <a:latin typeface="Cambria Math"/>
                            </a:rPr>
                            <m:t>𝑗</m:t>
                          </m:r>
                        </m:sup>
                        <m:e>
                          <m:r>
                            <a:rPr lang="pl-PL" sz="1400" i="1" dirty="0" smtClean="0">
                              <a:latin typeface="Cambria Math"/>
                            </a:rPr>
                            <m:t>𝑤</m:t>
                          </m:r>
                          <m:r>
                            <a:rPr lang="pl-PL" sz="1400" i="1" baseline="-25000" dirty="0" smtClean="0">
                              <a:latin typeface="Cambria Math"/>
                            </a:rPr>
                            <m:t>𝑖</m:t>
                          </m:r>
                        </m:e>
                      </m:nary>
                    </m:den>
                  </m:f>
                  <m:r>
                    <a:rPr lang="pl-PL" sz="1400" b="0" i="1" baseline="0" dirty="0" smtClean="0">
                      <a:latin typeface="Cambria Math"/>
                    </a:rPr>
                    <m:t>∗100%</m:t>
                  </m:r>
                </m:oMath>
              </a14:m>
              <a:endParaRPr lang="pl-PL" sz="1400" baseline="0"/>
            </a:p>
          </dgm:t>
        </dgm:pt>
      </mc:Choice>
      <mc:Fallback>
        <dgm:pt modelId="{DE292622-5E5B-4583-A180-33E242E95886}">
          <dgm:prSet custT="1"/>
          <dgm:spPr/>
          <dgm:t>
            <a:bodyPr/>
            <a:lstStyle/>
            <a:p>
              <a:pPr algn="just"/>
              <a:r>
                <a:rPr lang="pl-PL" sz="2000"/>
                <a:t>Gdy </a:t>
              </a:r>
              <a:r>
                <a:rPr lang="pl-PL" sz="2000" i="0">
                  <a:latin typeface="Cambria Math" panose="02040503050406030204" pitchFamily="18" charset="0"/>
                </a:rPr>
                <a:t>∑</a:t>
              </a:r>
              <a:r>
                <a:rPr lang="pl-PL" sz="2000" b="0" i="0">
                  <a:latin typeface="Cambria Math" panose="02040503050406030204" pitchFamily="18" charset="0"/>
                </a:rPr>
                <a:t>_(</a:t>
              </a:r>
              <a:r>
                <a:rPr lang="pl-PL" sz="2000" b="0" i="0">
                  <a:latin typeface="Cambria Math"/>
                </a:rPr>
                <a:t>𝑖=1</a:t>
              </a:r>
              <a:r>
                <a:rPr lang="pl-PL" sz="2000" b="0" i="0">
                  <a:latin typeface="Cambria Math" panose="02040503050406030204" pitchFamily="18" charset="0"/>
                </a:rPr>
                <a:t>)^</a:t>
              </a:r>
              <a:r>
                <a:rPr lang="pl-PL" sz="2000" b="0" i="0">
                  <a:latin typeface="Cambria Math"/>
                </a:rPr>
                <a:t>𝑗</a:t>
              </a:r>
              <a:r>
                <a:rPr lang="pl-PL" sz="2000" b="0" i="0">
                  <a:latin typeface="Cambria Math" panose="02040503050406030204" pitchFamily="18" charset="0"/>
                </a:rPr>
                <a:t>▒</a:t>
              </a:r>
              <a:r>
                <a:rPr lang="pl-PL" sz="2000" b="0" i="0">
                  <a:latin typeface="Cambria Math"/>
                </a:rPr>
                <a:t>𝑤</a:t>
              </a:r>
              <a:r>
                <a:rPr lang="pl-PL" sz="2000" b="0" i="0">
                  <a:latin typeface="Cambria Math" panose="02040503050406030204" pitchFamily="18" charset="0"/>
                </a:rPr>
                <a:t>_</a:t>
              </a:r>
              <a:r>
                <a:rPr lang="pl-PL" sz="2000" b="0" i="0">
                  <a:latin typeface="Cambria Math"/>
                </a:rPr>
                <a:t>𝑖</a:t>
              </a:r>
              <a:r>
                <a:rPr lang="pl-PL" sz="2000" b="0" i="0">
                  <a:latin typeface="Cambria Math" panose="02040503050406030204" pitchFamily="18" charset="0"/>
                </a:rPr>
                <a:t> </a:t>
              </a:r>
              <a:r>
                <a:rPr lang="pl-PL" sz="2000" i="0">
                  <a:latin typeface="Cambria Math"/>
                  <a:ea typeface="Cambria Math"/>
                </a:rPr>
                <a:t>≠</a:t>
              </a:r>
              <a:r>
                <a:rPr lang="pl-PL" sz="2000" b="0" i="0">
                  <a:latin typeface="Cambria Math"/>
                  <a:ea typeface="Cambria Math"/>
                </a:rPr>
                <a:t>1</a:t>
              </a:r>
              <a:r>
                <a:rPr lang="pl-PL" sz="2000"/>
                <a:t>, przeskaluj je według wzoru: </a:t>
              </a:r>
              <a:r>
                <a:rPr lang="pl-PL" sz="1400" b="0" i="0">
                  <a:latin typeface="Cambria Math"/>
                </a:rPr>
                <a:t>𝑤</a:t>
              </a:r>
              <a:r>
                <a:rPr lang="pl-PL" sz="1400" b="0" i="0">
                  <a:latin typeface="Cambria Math" panose="02040503050406030204" pitchFamily="18" charset="0"/>
                </a:rPr>
                <a:t>_</a:t>
              </a:r>
              <a:r>
                <a:rPr lang="pl-PL" sz="1400" b="0" i="0">
                  <a:latin typeface="Cambria Math"/>
                </a:rPr>
                <a:t>𝑖</a:t>
              </a:r>
              <a:r>
                <a:rPr lang="pl-PL" sz="1400" b="0" i="0">
                  <a:latin typeface="Cambria Math" panose="02040503050406030204" pitchFamily="18" charset="0"/>
                </a:rPr>
                <a:t>^</a:t>
              </a:r>
              <a:r>
                <a:rPr lang="pl-PL" sz="1400" b="0" i="0">
                  <a:latin typeface="Cambria Math"/>
                </a:rPr>
                <a:t>′=</a:t>
              </a:r>
              <a:r>
                <a:rPr lang="pl-PL" sz="1400" i="0" dirty="0">
                  <a:latin typeface="Cambria Math"/>
                </a:rPr>
                <a:t>𝑤</a:t>
              </a:r>
              <a:r>
                <a:rPr lang="pl-PL" sz="1400" i="0" baseline="-25000" dirty="0">
                  <a:latin typeface="Cambria Math"/>
                </a:rPr>
                <a:t>𝑖</a:t>
              </a:r>
              <a:r>
                <a:rPr lang="pl-PL" sz="1400" b="0" i="0" baseline="-25000">
                  <a:latin typeface="Cambria Math" panose="02040503050406030204" pitchFamily="18" charset="0"/>
                </a:rPr>
                <a:t>/(∑_(</a:t>
              </a:r>
              <a:r>
                <a:rPr lang="pl-PL" sz="1400" b="0" i="0">
                  <a:latin typeface="Cambria Math"/>
                </a:rPr>
                <a:t>𝑖=1</a:t>
              </a:r>
              <a:r>
                <a:rPr lang="pl-PL" sz="1400" b="0" i="0">
                  <a:latin typeface="Cambria Math" panose="02040503050406030204" pitchFamily="18" charset="0"/>
                </a:rPr>
                <a:t>)^</a:t>
              </a:r>
              <a:r>
                <a:rPr lang="pl-PL" sz="1400" b="0" i="0">
                  <a:latin typeface="Cambria Math"/>
                </a:rPr>
                <a:t>𝑗</a:t>
              </a:r>
              <a:r>
                <a:rPr lang="pl-PL" sz="1400" b="0" i="0" baseline="-25000" dirty="0">
                  <a:latin typeface="Cambria Math" panose="02040503050406030204" pitchFamily="18" charset="0"/>
                </a:rPr>
                <a:t>▒</a:t>
              </a:r>
              <a:r>
                <a:rPr lang="pl-PL" sz="1400" i="0" dirty="0">
                  <a:latin typeface="Cambria Math"/>
                </a:rPr>
                <a:t>𝑤</a:t>
              </a:r>
              <a:r>
                <a:rPr lang="pl-PL" sz="1400" i="0" baseline="-25000" dirty="0">
                  <a:latin typeface="Cambria Math"/>
                </a:rPr>
                <a:t>𝑖</a:t>
              </a:r>
              <a:r>
                <a:rPr lang="pl-PL" sz="1400" b="0" i="0" baseline="-25000">
                  <a:latin typeface="Cambria Math" panose="02040503050406030204" pitchFamily="18" charset="0"/>
                </a:rPr>
                <a:t>)</a:t>
              </a:r>
              <a:r>
                <a:rPr lang="pl-PL" sz="1400" b="0" i="0" baseline="0" dirty="0">
                  <a:latin typeface="Cambria Math"/>
                </a:rPr>
                <a:t>∗100%</a:t>
              </a:r>
              <a:endParaRPr lang="pl-PL" sz="1400" baseline="0"/>
            </a:p>
          </dgm:t>
        </dgm:pt>
      </mc:Fallback>
    </mc:AlternateContent>
    <dgm:pt modelId="{3E2EE035-6012-4EB9-88B7-8B7BA385F46D}" type="parTrans" cxnId="{2F171B67-254A-44E4-A504-31183991038D}">
      <dgm:prSet/>
      <dgm:spPr/>
      <dgm:t>
        <a:bodyPr/>
        <a:lstStyle/>
        <a:p>
          <a:endParaRPr lang="pl-PL"/>
        </a:p>
      </dgm:t>
    </dgm:pt>
    <dgm:pt modelId="{4E81C72B-5B4F-4950-A67E-F8E901D794F2}" type="sibTrans" cxnId="{2F171B67-254A-44E4-A504-31183991038D}">
      <dgm:prSet/>
      <dgm:spPr/>
      <dgm:t>
        <a:bodyPr/>
        <a:lstStyle/>
        <a:p>
          <a:endParaRPr lang="pl-PL"/>
        </a:p>
      </dgm:t>
    </dgm:pt>
    <dgm:pt modelId="{CDC08A67-1751-4CAB-AEF3-E978FA487213}" type="pres">
      <dgm:prSet presAssocID="{DFC5806A-9940-4DFB-A06D-A39F1BBA0890}" presName="linearFlow" presStyleCnt="0">
        <dgm:presLayoutVars>
          <dgm:dir/>
          <dgm:animLvl val="lvl"/>
          <dgm:resizeHandles val="exact"/>
        </dgm:presLayoutVars>
      </dgm:prSet>
      <dgm:spPr/>
    </dgm:pt>
    <dgm:pt modelId="{72EAAE8F-EC7E-4B61-BD8A-1FAD0028C935}" type="pres">
      <dgm:prSet presAssocID="{62E6175D-874F-4783-8B59-64EF2893D35B}" presName="composite" presStyleCnt="0"/>
      <dgm:spPr/>
    </dgm:pt>
    <dgm:pt modelId="{AD8A4021-E857-4701-9189-0097CB5B3878}" type="pres">
      <dgm:prSet presAssocID="{62E6175D-874F-4783-8B59-64EF2893D35B}" presName="parentText" presStyleLbl="alignNode1" presStyleIdx="0" presStyleCnt="5">
        <dgm:presLayoutVars>
          <dgm:chMax val="1"/>
          <dgm:bulletEnabled val="1"/>
        </dgm:presLayoutVars>
      </dgm:prSet>
      <dgm:spPr/>
    </dgm:pt>
    <dgm:pt modelId="{A5ADC9C5-697B-4B40-A5EC-4197C3DD808B}" type="pres">
      <dgm:prSet presAssocID="{62E6175D-874F-4783-8B59-64EF2893D35B}" presName="descendantText" presStyleLbl="alignAcc1" presStyleIdx="0" presStyleCnt="5">
        <dgm:presLayoutVars>
          <dgm:bulletEnabled val="1"/>
        </dgm:presLayoutVars>
      </dgm:prSet>
      <dgm:spPr/>
    </dgm:pt>
    <dgm:pt modelId="{2DC9C570-66CD-448C-BD53-897E70B0D920}" type="pres">
      <dgm:prSet presAssocID="{DCC85DF7-FD39-4D80-8E06-15C4AC392D40}" presName="sp" presStyleCnt="0"/>
      <dgm:spPr/>
    </dgm:pt>
    <dgm:pt modelId="{298BDC2A-00ED-41A0-B795-11AA3449E166}" type="pres">
      <dgm:prSet presAssocID="{64232608-752B-4F51-9159-B0D8BB0BFC86}" presName="composite" presStyleCnt="0"/>
      <dgm:spPr/>
    </dgm:pt>
    <dgm:pt modelId="{9D89DFDD-0FFA-44AA-9D95-6CCB6D567549}" type="pres">
      <dgm:prSet presAssocID="{64232608-752B-4F51-9159-B0D8BB0BFC86}" presName="parentText" presStyleLbl="alignNode1" presStyleIdx="1" presStyleCnt="5">
        <dgm:presLayoutVars>
          <dgm:chMax val="1"/>
          <dgm:bulletEnabled val="1"/>
        </dgm:presLayoutVars>
      </dgm:prSet>
      <dgm:spPr/>
    </dgm:pt>
    <dgm:pt modelId="{736C0219-859D-496F-B4EE-AEC4368B4C0C}" type="pres">
      <dgm:prSet presAssocID="{64232608-752B-4F51-9159-B0D8BB0BFC86}" presName="descendantText" presStyleLbl="alignAcc1" presStyleIdx="1" presStyleCnt="5">
        <dgm:presLayoutVars>
          <dgm:bulletEnabled val="1"/>
        </dgm:presLayoutVars>
      </dgm:prSet>
      <dgm:spPr/>
    </dgm:pt>
    <dgm:pt modelId="{B09E6404-87A5-4868-A822-D1E1A3648425}" type="pres">
      <dgm:prSet presAssocID="{0244213F-04E3-46A9-BC05-33CA3C8DCF1B}" presName="sp" presStyleCnt="0"/>
      <dgm:spPr/>
    </dgm:pt>
    <dgm:pt modelId="{A76612FC-204C-43D7-9D20-D7A74BA3B2D1}" type="pres">
      <dgm:prSet presAssocID="{682A5D05-0129-42F4-B8D6-CEA420F87927}" presName="composite" presStyleCnt="0"/>
      <dgm:spPr/>
    </dgm:pt>
    <dgm:pt modelId="{814F8962-D774-4C22-9DFF-F9E40B26C8A4}" type="pres">
      <dgm:prSet presAssocID="{682A5D05-0129-42F4-B8D6-CEA420F87927}" presName="parentText" presStyleLbl="alignNode1" presStyleIdx="2" presStyleCnt="5">
        <dgm:presLayoutVars>
          <dgm:chMax val="1"/>
          <dgm:bulletEnabled val="1"/>
        </dgm:presLayoutVars>
      </dgm:prSet>
      <dgm:spPr/>
    </dgm:pt>
    <dgm:pt modelId="{85C4454B-E7E0-4810-9979-691F7DB3ADA3}" type="pres">
      <dgm:prSet presAssocID="{682A5D05-0129-42F4-B8D6-CEA420F87927}" presName="descendantText" presStyleLbl="alignAcc1" presStyleIdx="2" presStyleCnt="5">
        <dgm:presLayoutVars>
          <dgm:bulletEnabled val="1"/>
        </dgm:presLayoutVars>
      </dgm:prSet>
      <dgm:spPr/>
    </dgm:pt>
    <dgm:pt modelId="{318B634F-7A7E-4BB3-BCD5-47BBF1999E25}" type="pres">
      <dgm:prSet presAssocID="{BB3B7B04-4C1D-4915-ACB5-7FE1628FDE37}" presName="sp" presStyleCnt="0"/>
      <dgm:spPr/>
    </dgm:pt>
    <dgm:pt modelId="{5DB2611F-8989-4525-893C-81B9E9DC211C}" type="pres">
      <dgm:prSet presAssocID="{2B00EDF8-9CB4-4130-90A0-11B44647418F}" presName="composite" presStyleCnt="0"/>
      <dgm:spPr/>
    </dgm:pt>
    <dgm:pt modelId="{BDB20FF6-0565-40FF-BEC9-3B5980DD7497}" type="pres">
      <dgm:prSet presAssocID="{2B00EDF8-9CB4-4130-90A0-11B44647418F}" presName="parentText" presStyleLbl="alignNode1" presStyleIdx="3" presStyleCnt="5">
        <dgm:presLayoutVars>
          <dgm:chMax val="1"/>
          <dgm:bulletEnabled val="1"/>
        </dgm:presLayoutVars>
      </dgm:prSet>
      <dgm:spPr/>
    </dgm:pt>
    <dgm:pt modelId="{392131F7-A52B-4EBB-805F-F9EA7A33140E}" type="pres">
      <dgm:prSet presAssocID="{2B00EDF8-9CB4-4130-90A0-11B44647418F}" presName="descendantText" presStyleLbl="alignAcc1" presStyleIdx="3" presStyleCnt="5">
        <dgm:presLayoutVars>
          <dgm:bulletEnabled val="1"/>
        </dgm:presLayoutVars>
      </dgm:prSet>
      <dgm:spPr/>
    </dgm:pt>
    <dgm:pt modelId="{739F5A33-30A7-4BC0-AD60-724A6C6648CC}" type="pres">
      <dgm:prSet presAssocID="{3183D72B-66F3-40A5-990D-3DDF79BF5E16}" presName="sp" presStyleCnt="0"/>
      <dgm:spPr/>
    </dgm:pt>
    <dgm:pt modelId="{87CF9610-1C8C-4D50-9D50-F4752E806FFF}" type="pres">
      <dgm:prSet presAssocID="{DDD183C6-19DD-483B-80EF-476329868359}" presName="composite" presStyleCnt="0"/>
      <dgm:spPr/>
    </dgm:pt>
    <dgm:pt modelId="{AC0FB5A7-8B40-40D6-A9D4-9DBC5C8E5B80}" type="pres">
      <dgm:prSet presAssocID="{DDD183C6-19DD-483B-80EF-476329868359}" presName="parentText" presStyleLbl="alignNode1" presStyleIdx="4" presStyleCnt="5">
        <dgm:presLayoutVars>
          <dgm:chMax val="1"/>
          <dgm:bulletEnabled val="1"/>
        </dgm:presLayoutVars>
      </dgm:prSet>
      <dgm:spPr/>
    </dgm:pt>
    <dgm:pt modelId="{BFB9949C-1644-4375-9F9A-71E47261B204}" type="pres">
      <dgm:prSet presAssocID="{DDD183C6-19DD-483B-80EF-476329868359}" presName="descendantText" presStyleLbl="alignAcc1" presStyleIdx="4" presStyleCnt="5">
        <dgm:presLayoutVars>
          <dgm:bulletEnabled val="1"/>
        </dgm:presLayoutVars>
      </dgm:prSet>
      <dgm:spPr/>
    </dgm:pt>
  </dgm:ptLst>
  <dgm:cxnLst>
    <dgm:cxn modelId="{80EB1703-47D8-43C4-84C1-04D980C8650D}" srcId="{DFC5806A-9940-4DFB-A06D-A39F1BBA0890}" destId="{64232608-752B-4F51-9159-B0D8BB0BFC86}" srcOrd="1" destOrd="0" parTransId="{74D64138-8667-41FD-9803-DEDF5A78D095}" sibTransId="{0244213F-04E3-46A9-BC05-33CA3C8DCF1B}"/>
    <dgm:cxn modelId="{AD7A6412-A701-4250-B72B-2278619859B4}" type="presOf" srcId="{2B00EDF8-9CB4-4130-90A0-11B44647418F}" destId="{BDB20FF6-0565-40FF-BEC9-3B5980DD7497}" srcOrd="0" destOrd="0" presId="urn:microsoft.com/office/officeart/2005/8/layout/chevron2"/>
    <dgm:cxn modelId="{25BBB11A-34EF-481C-B0AF-1DEEE0E8BEEF}" srcId="{64232608-752B-4F51-9159-B0D8BB0BFC86}" destId="{52952EA2-B3EE-4E1F-807B-9B3B0C5EA009}" srcOrd="0" destOrd="0" parTransId="{B0BC97C2-689A-4E45-B220-DE8705B66DE0}" sibTransId="{03563449-11A7-4E8D-A744-F8F198B6D88F}"/>
    <dgm:cxn modelId="{B5C76A31-84FD-49F8-B598-9B0EBF7BB518}" type="presOf" srcId="{DE292622-5E5B-4583-A180-33E242E95886}" destId="{BFB9949C-1644-4375-9F9A-71E47261B204}" srcOrd="0" destOrd="0" presId="urn:microsoft.com/office/officeart/2005/8/layout/chevron2"/>
    <dgm:cxn modelId="{28EB5339-00CD-49E3-A19B-63D6E41D9972}" srcId="{DFC5806A-9940-4DFB-A06D-A39F1BBA0890}" destId="{62E6175D-874F-4783-8B59-64EF2893D35B}" srcOrd="0" destOrd="0" parTransId="{5F267B86-9796-4C00-9E70-069D895D3488}" sibTransId="{DCC85DF7-FD39-4D80-8E06-15C4AC392D40}"/>
    <dgm:cxn modelId="{37C01C3E-7433-4526-BF54-65DF49E4B3CA}" type="presOf" srcId="{0572F13F-C5D6-40F5-BAC5-208F8DAFDE1E}" destId="{85C4454B-E7E0-4810-9979-691F7DB3ADA3}" srcOrd="0" destOrd="0" presId="urn:microsoft.com/office/officeart/2005/8/layout/chevron2"/>
    <dgm:cxn modelId="{2F171B67-254A-44E4-A504-31183991038D}" srcId="{DDD183C6-19DD-483B-80EF-476329868359}" destId="{DE292622-5E5B-4583-A180-33E242E95886}" srcOrd="0" destOrd="0" parTransId="{3E2EE035-6012-4EB9-88B7-8B7BA385F46D}" sibTransId="{4E81C72B-5B4F-4950-A67E-F8E901D794F2}"/>
    <dgm:cxn modelId="{E3F79D6E-E5F8-4FF6-AC5B-7B8E56A43DB3}" srcId="{DFC5806A-9940-4DFB-A06D-A39F1BBA0890}" destId="{DDD183C6-19DD-483B-80EF-476329868359}" srcOrd="4" destOrd="0" parTransId="{4AED9952-57CA-49BC-8972-C0FADDE5F44D}" sibTransId="{5AC54E20-2CFB-4BA5-A62B-5920A23921B0}"/>
    <dgm:cxn modelId="{900D7D7C-2BE8-4315-A567-F1DA826F5304}" type="presOf" srcId="{DDD183C6-19DD-483B-80EF-476329868359}" destId="{AC0FB5A7-8B40-40D6-A9D4-9DBC5C8E5B80}" srcOrd="0" destOrd="0" presId="urn:microsoft.com/office/officeart/2005/8/layout/chevron2"/>
    <dgm:cxn modelId="{E708AF84-E9F3-430C-A172-632458F55AFD}" srcId="{2B00EDF8-9CB4-4130-90A0-11B44647418F}" destId="{4F5E6622-0797-4A74-ABE3-4DE874997062}" srcOrd="0" destOrd="0" parTransId="{E7EB6E27-1610-431E-B6D4-44A16EF2A17F}" sibTransId="{A9D51E1C-E877-4E71-B6BD-436852490D52}"/>
    <dgm:cxn modelId="{11FFE987-474B-4648-B662-1133599A8648}" type="presOf" srcId="{62E6175D-874F-4783-8B59-64EF2893D35B}" destId="{AD8A4021-E857-4701-9189-0097CB5B3878}" srcOrd="0" destOrd="0" presId="urn:microsoft.com/office/officeart/2005/8/layout/chevron2"/>
    <dgm:cxn modelId="{ED8A788B-CA41-442E-8DB3-529354AECFF0}" type="presOf" srcId="{1E2BEEBE-48FA-40B5-92C6-DB171195BEDF}" destId="{A5ADC9C5-697B-4B40-A5EC-4197C3DD808B}" srcOrd="0" destOrd="0" presId="urn:microsoft.com/office/officeart/2005/8/layout/chevron2"/>
    <dgm:cxn modelId="{3A00D390-8023-4E92-A4CF-5C6414E499A6}" type="presOf" srcId="{4F5E6622-0797-4A74-ABE3-4DE874997062}" destId="{392131F7-A52B-4EBB-805F-F9EA7A33140E}" srcOrd="0" destOrd="0" presId="urn:microsoft.com/office/officeart/2005/8/layout/chevron2"/>
    <dgm:cxn modelId="{D26A5C94-377B-4E85-89C2-668DD8440D01}" srcId="{DFC5806A-9940-4DFB-A06D-A39F1BBA0890}" destId="{2B00EDF8-9CB4-4130-90A0-11B44647418F}" srcOrd="3" destOrd="0" parTransId="{B595DB1D-996F-4423-A117-B88DE78B0AEC}" sibTransId="{3183D72B-66F3-40A5-990D-3DDF79BF5E16}"/>
    <dgm:cxn modelId="{B2EA32A6-69A3-49BD-BB35-C4EE91C68060}" type="presOf" srcId="{64232608-752B-4F51-9159-B0D8BB0BFC86}" destId="{9D89DFDD-0FFA-44AA-9D95-6CCB6D567549}" srcOrd="0" destOrd="0" presId="urn:microsoft.com/office/officeart/2005/8/layout/chevron2"/>
    <dgm:cxn modelId="{B3E3F6A7-5F0F-439C-8948-7CF25C5858D5}" srcId="{62E6175D-874F-4783-8B59-64EF2893D35B}" destId="{1E2BEEBE-48FA-40B5-92C6-DB171195BEDF}" srcOrd="0" destOrd="0" parTransId="{09E49815-4F62-4B9D-B6C0-7EAD3BA692BF}" sibTransId="{1C83C301-9FD7-4AC5-A9F1-CD0B22367FF1}"/>
    <dgm:cxn modelId="{7E9777CC-D33C-4998-BF89-D412058FAE99}" type="presOf" srcId="{682A5D05-0129-42F4-B8D6-CEA420F87927}" destId="{814F8962-D774-4C22-9DFF-F9E40B26C8A4}" srcOrd="0" destOrd="0" presId="urn:microsoft.com/office/officeart/2005/8/layout/chevron2"/>
    <dgm:cxn modelId="{B4B9CED1-1967-4393-9513-30FC4DB594E4}" srcId="{DFC5806A-9940-4DFB-A06D-A39F1BBA0890}" destId="{682A5D05-0129-42F4-B8D6-CEA420F87927}" srcOrd="2" destOrd="0" parTransId="{F096E548-51C7-4B84-9720-557493EC4F12}" sibTransId="{BB3B7B04-4C1D-4915-ACB5-7FE1628FDE37}"/>
    <dgm:cxn modelId="{066C3FD5-1F5D-4B29-8AC5-D210D4512631}" type="presOf" srcId="{DFC5806A-9940-4DFB-A06D-A39F1BBA0890}" destId="{CDC08A67-1751-4CAB-AEF3-E978FA487213}" srcOrd="0" destOrd="0" presId="urn:microsoft.com/office/officeart/2005/8/layout/chevron2"/>
    <dgm:cxn modelId="{2C04ACE9-171E-4765-81A4-7DE6FD415E09}" type="presOf" srcId="{52952EA2-B3EE-4E1F-807B-9B3B0C5EA009}" destId="{736C0219-859D-496F-B4EE-AEC4368B4C0C}" srcOrd="0" destOrd="0" presId="urn:microsoft.com/office/officeart/2005/8/layout/chevron2"/>
    <dgm:cxn modelId="{539589EB-3FDA-4D6D-823D-5E4733D6AC40}" srcId="{682A5D05-0129-42F4-B8D6-CEA420F87927}" destId="{0572F13F-C5D6-40F5-BAC5-208F8DAFDE1E}" srcOrd="0" destOrd="0" parTransId="{64764E47-5E31-43EA-A6B4-4BD80DDEA99E}" sibTransId="{BB792C1D-6B04-4388-95F9-CD29D0872FAE}"/>
    <dgm:cxn modelId="{E8F22966-4D87-4AE7-B13B-5D916C8DD153}" type="presParOf" srcId="{CDC08A67-1751-4CAB-AEF3-E978FA487213}" destId="{72EAAE8F-EC7E-4B61-BD8A-1FAD0028C935}" srcOrd="0" destOrd="0" presId="urn:microsoft.com/office/officeart/2005/8/layout/chevron2"/>
    <dgm:cxn modelId="{43C78B66-933D-409E-9B64-60FFC93114BE}" type="presParOf" srcId="{72EAAE8F-EC7E-4B61-BD8A-1FAD0028C935}" destId="{AD8A4021-E857-4701-9189-0097CB5B3878}" srcOrd="0" destOrd="0" presId="urn:microsoft.com/office/officeart/2005/8/layout/chevron2"/>
    <dgm:cxn modelId="{FA03D246-E76F-4BBC-9E4F-900BAA5A50F7}" type="presParOf" srcId="{72EAAE8F-EC7E-4B61-BD8A-1FAD0028C935}" destId="{A5ADC9C5-697B-4B40-A5EC-4197C3DD808B}" srcOrd="1" destOrd="0" presId="urn:microsoft.com/office/officeart/2005/8/layout/chevron2"/>
    <dgm:cxn modelId="{BF4D004E-CA64-4B5F-AD5B-166AADAD9141}" type="presParOf" srcId="{CDC08A67-1751-4CAB-AEF3-E978FA487213}" destId="{2DC9C570-66CD-448C-BD53-897E70B0D920}" srcOrd="1" destOrd="0" presId="urn:microsoft.com/office/officeart/2005/8/layout/chevron2"/>
    <dgm:cxn modelId="{1A15B171-F537-41B6-AE96-57FAB49DAD83}" type="presParOf" srcId="{CDC08A67-1751-4CAB-AEF3-E978FA487213}" destId="{298BDC2A-00ED-41A0-B795-11AA3449E166}" srcOrd="2" destOrd="0" presId="urn:microsoft.com/office/officeart/2005/8/layout/chevron2"/>
    <dgm:cxn modelId="{62E7EBDD-2DF9-48D3-B821-83B7823BB5D0}" type="presParOf" srcId="{298BDC2A-00ED-41A0-B795-11AA3449E166}" destId="{9D89DFDD-0FFA-44AA-9D95-6CCB6D567549}" srcOrd="0" destOrd="0" presId="urn:microsoft.com/office/officeart/2005/8/layout/chevron2"/>
    <dgm:cxn modelId="{29818BC3-05BE-4513-AD0E-1E020ED3638F}" type="presParOf" srcId="{298BDC2A-00ED-41A0-B795-11AA3449E166}" destId="{736C0219-859D-496F-B4EE-AEC4368B4C0C}" srcOrd="1" destOrd="0" presId="urn:microsoft.com/office/officeart/2005/8/layout/chevron2"/>
    <dgm:cxn modelId="{A4997EF8-C4AE-4C30-BA0C-4F931DD67108}" type="presParOf" srcId="{CDC08A67-1751-4CAB-AEF3-E978FA487213}" destId="{B09E6404-87A5-4868-A822-D1E1A3648425}" srcOrd="3" destOrd="0" presId="urn:microsoft.com/office/officeart/2005/8/layout/chevron2"/>
    <dgm:cxn modelId="{57F30107-714F-4BD4-9DB2-9A3B2EBCAF18}" type="presParOf" srcId="{CDC08A67-1751-4CAB-AEF3-E978FA487213}" destId="{A76612FC-204C-43D7-9D20-D7A74BA3B2D1}" srcOrd="4" destOrd="0" presId="urn:microsoft.com/office/officeart/2005/8/layout/chevron2"/>
    <dgm:cxn modelId="{4DC97E00-22C8-419E-BAF6-0D11C7C32719}" type="presParOf" srcId="{A76612FC-204C-43D7-9D20-D7A74BA3B2D1}" destId="{814F8962-D774-4C22-9DFF-F9E40B26C8A4}" srcOrd="0" destOrd="0" presId="urn:microsoft.com/office/officeart/2005/8/layout/chevron2"/>
    <dgm:cxn modelId="{F5C44675-6B3B-4F35-BACA-B8FC40DEC872}" type="presParOf" srcId="{A76612FC-204C-43D7-9D20-D7A74BA3B2D1}" destId="{85C4454B-E7E0-4810-9979-691F7DB3ADA3}" srcOrd="1" destOrd="0" presId="urn:microsoft.com/office/officeart/2005/8/layout/chevron2"/>
    <dgm:cxn modelId="{9CBD9DFB-ABB4-47CE-9DAE-0555395DC766}" type="presParOf" srcId="{CDC08A67-1751-4CAB-AEF3-E978FA487213}" destId="{318B634F-7A7E-4BB3-BCD5-47BBF1999E25}" srcOrd="5" destOrd="0" presId="urn:microsoft.com/office/officeart/2005/8/layout/chevron2"/>
    <dgm:cxn modelId="{4302E9DC-B0FC-48C9-A2DA-75B71493CF4E}" type="presParOf" srcId="{CDC08A67-1751-4CAB-AEF3-E978FA487213}" destId="{5DB2611F-8989-4525-893C-81B9E9DC211C}" srcOrd="6" destOrd="0" presId="urn:microsoft.com/office/officeart/2005/8/layout/chevron2"/>
    <dgm:cxn modelId="{2ADADE1E-2655-435C-AE3B-5FC44B499D55}" type="presParOf" srcId="{5DB2611F-8989-4525-893C-81B9E9DC211C}" destId="{BDB20FF6-0565-40FF-BEC9-3B5980DD7497}" srcOrd="0" destOrd="0" presId="urn:microsoft.com/office/officeart/2005/8/layout/chevron2"/>
    <dgm:cxn modelId="{23A69D01-E634-4A38-B60C-EB72795451B2}" type="presParOf" srcId="{5DB2611F-8989-4525-893C-81B9E9DC211C}" destId="{392131F7-A52B-4EBB-805F-F9EA7A33140E}" srcOrd="1" destOrd="0" presId="urn:microsoft.com/office/officeart/2005/8/layout/chevron2"/>
    <dgm:cxn modelId="{3DF68249-C5FF-4F06-A445-7B98B5A93EAC}" type="presParOf" srcId="{CDC08A67-1751-4CAB-AEF3-E978FA487213}" destId="{739F5A33-30A7-4BC0-AD60-724A6C6648CC}" srcOrd="7" destOrd="0" presId="urn:microsoft.com/office/officeart/2005/8/layout/chevron2"/>
    <dgm:cxn modelId="{E97FAEED-E6C2-4F9A-9581-186C536FDC16}" type="presParOf" srcId="{CDC08A67-1751-4CAB-AEF3-E978FA487213}" destId="{87CF9610-1C8C-4D50-9D50-F4752E806FFF}" srcOrd="8" destOrd="0" presId="urn:microsoft.com/office/officeart/2005/8/layout/chevron2"/>
    <dgm:cxn modelId="{6AF5EE27-9DE4-4622-B9BE-70E7579C0ED8}" type="presParOf" srcId="{87CF9610-1C8C-4D50-9D50-F4752E806FFF}" destId="{AC0FB5A7-8B40-40D6-A9D4-9DBC5C8E5B80}" srcOrd="0" destOrd="0" presId="urn:microsoft.com/office/officeart/2005/8/layout/chevron2"/>
    <dgm:cxn modelId="{1E8966CC-F588-479C-8631-ED7E918B0056}" type="presParOf" srcId="{87CF9610-1C8C-4D50-9D50-F4752E806FFF}" destId="{BFB9949C-1644-4375-9F9A-71E47261B20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C5806A-9940-4DFB-A06D-A39F1BBA0890}" type="doc">
      <dgm:prSet loTypeId="urn:microsoft.com/office/officeart/2005/8/layout/chevron2" loCatId="process" qsTypeId="urn:microsoft.com/office/officeart/2005/8/quickstyle/simple3" qsCatId="simple" csTypeId="urn:microsoft.com/office/officeart/2005/8/colors/accent1_2" csCatId="accent1" phldr="1"/>
      <dgm:spPr/>
      <dgm:t>
        <a:bodyPr/>
        <a:lstStyle/>
        <a:p>
          <a:endParaRPr lang="pl-PL"/>
        </a:p>
      </dgm:t>
    </dgm:pt>
    <dgm:pt modelId="{62E6175D-874F-4783-8B59-64EF2893D35B}">
      <dgm:prSet phldrT="[Tekst]"/>
      <dgm:spPr/>
      <dgm:t>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pl-PL" b="1" cap="all" spc="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1</a:t>
          </a:r>
        </a:p>
      </dgm:t>
    </dgm:pt>
    <dgm:pt modelId="{5F267B86-9796-4C00-9E70-069D895D3488}" type="parTrans" cxnId="{28EB5339-00CD-49E3-A19B-63D6E41D9972}">
      <dgm:prSet/>
      <dgm:spPr/>
      <dgm:t>
        <a:bodyPr/>
        <a:lstStyle/>
        <a:p>
          <a:endParaRPr lang="pl-PL"/>
        </a:p>
      </dgm:t>
    </dgm:pt>
    <dgm:pt modelId="{DCC85DF7-FD39-4D80-8E06-15C4AC392D40}" type="sibTrans" cxnId="{28EB5339-00CD-49E3-A19B-63D6E41D9972}">
      <dgm:prSet/>
      <dgm:spPr/>
      <dgm:t>
        <a:bodyPr/>
        <a:lstStyle/>
        <a:p>
          <a:endParaRPr lang="pl-PL"/>
        </a:p>
      </dgm:t>
    </dgm:pt>
    <dgm:pt modelId="{1E2BEEBE-48FA-40B5-92C6-DB171195BEDF}">
      <dgm:prSet phldrT="[Tekst]" custT="1"/>
      <dgm:spPr>
        <a:blipFill>
          <a:blip xmlns:r="http://schemas.openxmlformats.org/officeDocument/2006/relationships" r:embed="rId1"/>
          <a:stretch>
            <a:fillRect l="-90"/>
          </a:stretch>
        </a:blipFill>
      </dgm:spPr>
      <dgm:t>
        <a:bodyPr/>
        <a:lstStyle/>
        <a:p>
          <a:r>
            <a:rPr lang="en-US">
              <a:noFill/>
            </a:rPr>
            <a:t> </a:t>
          </a:r>
        </a:p>
      </dgm:t>
    </dgm:pt>
    <dgm:pt modelId="{09E49815-4F62-4B9D-B6C0-7EAD3BA692BF}" type="parTrans" cxnId="{B3E3F6A7-5F0F-439C-8948-7CF25C5858D5}">
      <dgm:prSet/>
      <dgm:spPr/>
      <dgm:t>
        <a:bodyPr/>
        <a:lstStyle/>
        <a:p>
          <a:endParaRPr lang="pl-PL"/>
        </a:p>
      </dgm:t>
    </dgm:pt>
    <dgm:pt modelId="{1C83C301-9FD7-4AC5-A9F1-CD0B22367FF1}" type="sibTrans" cxnId="{B3E3F6A7-5F0F-439C-8948-7CF25C5858D5}">
      <dgm:prSet/>
      <dgm:spPr/>
      <dgm:t>
        <a:bodyPr/>
        <a:lstStyle/>
        <a:p>
          <a:endParaRPr lang="pl-PL"/>
        </a:p>
      </dgm:t>
    </dgm:pt>
    <dgm:pt modelId="{64232608-752B-4F51-9159-B0D8BB0BFC86}">
      <dgm:prSet phldrT="[Tekst]"/>
      <dgm:spPr/>
      <dgm:t>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pl-PL" b="1" cap="all" spc="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2</a:t>
          </a:r>
        </a:p>
      </dgm:t>
    </dgm:pt>
    <dgm:pt modelId="{74D64138-8667-41FD-9803-DEDF5A78D095}" type="parTrans" cxnId="{80EB1703-47D8-43C4-84C1-04D980C8650D}">
      <dgm:prSet/>
      <dgm:spPr/>
      <dgm:t>
        <a:bodyPr/>
        <a:lstStyle/>
        <a:p>
          <a:endParaRPr lang="pl-PL"/>
        </a:p>
      </dgm:t>
    </dgm:pt>
    <dgm:pt modelId="{0244213F-04E3-46A9-BC05-33CA3C8DCF1B}" type="sibTrans" cxnId="{80EB1703-47D8-43C4-84C1-04D980C8650D}">
      <dgm:prSet/>
      <dgm:spPr/>
      <dgm:t>
        <a:bodyPr/>
        <a:lstStyle/>
        <a:p>
          <a:endParaRPr lang="pl-PL"/>
        </a:p>
      </dgm:t>
    </dgm:pt>
    <dgm:pt modelId="{52952EA2-B3EE-4E1F-807B-9B3B0C5EA009}">
      <dgm:prSet phldrT="[Tekst]" custT="1"/>
      <dgm:spPr/>
      <dgm:t>
        <a:bodyPr/>
        <a:lstStyle/>
        <a:p>
          <a:pPr algn="just"/>
          <a:r>
            <a:rPr lang="pl-PL" sz="2000"/>
            <a:t>Znajdź pary nieruchomości różniące się oceną </a:t>
          </a:r>
          <a:r>
            <a:rPr lang="pl-PL" sz="2000" i="1" u="sng"/>
            <a:t>tylko</a:t>
          </a:r>
          <a:r>
            <a:rPr lang="pl-PL" sz="2000"/>
            <a:t> jednej cechy rynkowej w pełnym jej zakresie</a:t>
          </a:r>
        </a:p>
      </dgm:t>
    </dgm:pt>
    <dgm:pt modelId="{B0BC97C2-689A-4E45-B220-DE8705B66DE0}" type="parTrans" cxnId="{25BBB11A-34EF-481C-B0AF-1DEEE0E8BEEF}">
      <dgm:prSet/>
      <dgm:spPr/>
      <dgm:t>
        <a:bodyPr/>
        <a:lstStyle/>
        <a:p>
          <a:endParaRPr lang="pl-PL"/>
        </a:p>
      </dgm:t>
    </dgm:pt>
    <dgm:pt modelId="{03563449-11A7-4E8D-A744-F8F198B6D88F}" type="sibTrans" cxnId="{25BBB11A-34EF-481C-B0AF-1DEEE0E8BEEF}">
      <dgm:prSet/>
      <dgm:spPr/>
      <dgm:t>
        <a:bodyPr/>
        <a:lstStyle/>
        <a:p>
          <a:endParaRPr lang="pl-PL"/>
        </a:p>
      </dgm:t>
    </dgm:pt>
    <dgm:pt modelId="{682A5D05-0129-42F4-B8D6-CEA420F87927}">
      <dgm:prSet phldrT="[Tekst]"/>
      <dgm:spPr/>
      <dgm:t>
        <a:bodyPr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pl-PL" b="1" cap="all" spc="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3</a:t>
          </a:r>
        </a:p>
      </dgm:t>
    </dgm:pt>
    <dgm:pt modelId="{F096E548-51C7-4B84-9720-557493EC4F12}" type="parTrans" cxnId="{B4B9CED1-1967-4393-9513-30FC4DB594E4}">
      <dgm:prSet/>
      <dgm:spPr/>
      <dgm:t>
        <a:bodyPr/>
        <a:lstStyle/>
        <a:p>
          <a:endParaRPr lang="pl-PL"/>
        </a:p>
      </dgm:t>
    </dgm:pt>
    <dgm:pt modelId="{BB3B7B04-4C1D-4915-ACB5-7FE1628FDE37}" type="sibTrans" cxnId="{B4B9CED1-1967-4393-9513-30FC4DB594E4}">
      <dgm:prSet/>
      <dgm:spPr/>
      <dgm:t>
        <a:bodyPr/>
        <a:lstStyle/>
        <a:p>
          <a:endParaRPr lang="pl-PL"/>
        </a:p>
      </dgm:t>
    </dgm:pt>
    <dgm:pt modelId="{0572F13F-C5D6-40F5-BAC5-208F8DAFDE1E}">
      <dgm:prSet phldrT="[Tekst]" custT="1"/>
      <dgm:spPr>
        <a:blipFill>
          <a:blip xmlns:r="http://schemas.openxmlformats.org/officeDocument/2006/relationships" r:embed="rId2"/>
          <a:stretch>
            <a:fillRect l="-90"/>
          </a:stretch>
        </a:blipFill>
      </dgm:spPr>
      <dgm:t>
        <a:bodyPr/>
        <a:lstStyle/>
        <a:p>
          <a:r>
            <a:rPr lang="en-US">
              <a:noFill/>
            </a:rPr>
            <a:t> </a:t>
          </a:r>
        </a:p>
      </dgm:t>
    </dgm:pt>
    <dgm:pt modelId="{64764E47-5E31-43EA-A6B4-4BD80DDEA99E}" type="parTrans" cxnId="{539589EB-3FDA-4D6D-823D-5E4733D6AC40}">
      <dgm:prSet/>
      <dgm:spPr/>
      <dgm:t>
        <a:bodyPr/>
        <a:lstStyle/>
        <a:p>
          <a:endParaRPr lang="pl-PL"/>
        </a:p>
      </dgm:t>
    </dgm:pt>
    <dgm:pt modelId="{BB792C1D-6B04-4388-95F9-CD29D0872FAE}" type="sibTrans" cxnId="{539589EB-3FDA-4D6D-823D-5E4733D6AC40}">
      <dgm:prSet/>
      <dgm:spPr/>
      <dgm:t>
        <a:bodyPr/>
        <a:lstStyle/>
        <a:p>
          <a:endParaRPr lang="pl-PL"/>
        </a:p>
      </dgm:t>
    </dgm:pt>
    <dgm:pt modelId="{2B00EDF8-9CB4-4130-90A0-11B44647418F}">
      <dgm:prSet phldrT="[Tekst]" custT="1"/>
      <dgm:spPr/>
      <dgm:t>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nSpc>
              <a:spcPct val="100000"/>
            </a:lnSpc>
          </a:pPr>
          <a:r>
            <a:rPr lang="pl-PL" sz="2000" b="1" cap="all" spc="0" baseline="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4</a:t>
          </a:r>
        </a:p>
      </dgm:t>
    </dgm:pt>
    <dgm:pt modelId="{B595DB1D-996F-4423-A117-B88DE78B0AEC}" type="parTrans" cxnId="{D26A5C94-377B-4E85-89C2-668DD8440D01}">
      <dgm:prSet/>
      <dgm:spPr/>
      <dgm:t>
        <a:bodyPr/>
        <a:lstStyle/>
        <a:p>
          <a:endParaRPr lang="pl-PL"/>
        </a:p>
      </dgm:t>
    </dgm:pt>
    <dgm:pt modelId="{3183D72B-66F3-40A5-990D-3DDF79BF5E16}" type="sibTrans" cxnId="{D26A5C94-377B-4E85-89C2-668DD8440D01}">
      <dgm:prSet/>
      <dgm:spPr/>
      <dgm:t>
        <a:bodyPr/>
        <a:lstStyle/>
        <a:p>
          <a:endParaRPr lang="pl-PL"/>
        </a:p>
      </dgm:t>
    </dgm:pt>
    <dgm:pt modelId="{4F5E6622-0797-4A74-ABE3-4DE874997062}">
      <dgm:prSet custT="1"/>
      <dgm:spPr>
        <a:blipFill>
          <a:blip xmlns:r="http://schemas.openxmlformats.org/officeDocument/2006/relationships" r:embed="rId3"/>
          <a:stretch>
            <a:fillRect l="-90"/>
          </a:stretch>
        </a:blipFill>
      </dgm:spPr>
      <dgm:t>
        <a:bodyPr/>
        <a:lstStyle/>
        <a:p>
          <a:r>
            <a:rPr lang="en-US">
              <a:noFill/>
            </a:rPr>
            <a:t> </a:t>
          </a:r>
        </a:p>
      </dgm:t>
    </dgm:pt>
    <dgm:pt modelId="{E7EB6E27-1610-431E-B6D4-44A16EF2A17F}" type="parTrans" cxnId="{E708AF84-E9F3-430C-A172-632458F55AFD}">
      <dgm:prSet/>
      <dgm:spPr/>
      <dgm:t>
        <a:bodyPr/>
        <a:lstStyle/>
        <a:p>
          <a:endParaRPr lang="pl-PL"/>
        </a:p>
      </dgm:t>
    </dgm:pt>
    <dgm:pt modelId="{A9D51E1C-E877-4E71-B6BD-436852490D52}" type="sibTrans" cxnId="{E708AF84-E9F3-430C-A172-632458F55AFD}">
      <dgm:prSet/>
      <dgm:spPr/>
      <dgm:t>
        <a:bodyPr/>
        <a:lstStyle/>
        <a:p>
          <a:endParaRPr lang="pl-PL"/>
        </a:p>
      </dgm:t>
    </dgm:pt>
    <dgm:pt modelId="{DDD183C6-19DD-483B-80EF-476329868359}">
      <dgm:prSet custT="1"/>
      <dgm:spPr/>
      <dgm:t>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pl-PL" sz="2000" b="1" cap="all" spc="0" baseline="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5</a:t>
          </a:r>
        </a:p>
      </dgm:t>
    </dgm:pt>
    <dgm:pt modelId="{4AED9952-57CA-49BC-8972-C0FADDE5F44D}" type="parTrans" cxnId="{E3F79D6E-E5F8-4FF6-AC5B-7B8E56A43DB3}">
      <dgm:prSet/>
      <dgm:spPr/>
      <dgm:t>
        <a:bodyPr/>
        <a:lstStyle/>
        <a:p>
          <a:endParaRPr lang="pl-PL"/>
        </a:p>
      </dgm:t>
    </dgm:pt>
    <dgm:pt modelId="{5AC54E20-2CFB-4BA5-A62B-5920A23921B0}" type="sibTrans" cxnId="{E3F79D6E-E5F8-4FF6-AC5B-7B8E56A43DB3}">
      <dgm:prSet/>
      <dgm:spPr/>
      <dgm:t>
        <a:bodyPr/>
        <a:lstStyle/>
        <a:p>
          <a:endParaRPr lang="pl-PL"/>
        </a:p>
      </dgm:t>
    </dgm:pt>
    <dgm:pt modelId="{DE292622-5E5B-4583-A180-33E242E95886}">
      <dgm:prSet custT="1"/>
      <dgm:spPr>
        <a:blipFill>
          <a:blip xmlns:r="http://schemas.openxmlformats.org/officeDocument/2006/relationships" r:embed="rId4"/>
          <a:stretch>
            <a:fillRect l="-90" t="-59633" b="-85321"/>
          </a:stretch>
        </a:blipFill>
      </dgm:spPr>
      <dgm:t>
        <a:bodyPr/>
        <a:lstStyle/>
        <a:p>
          <a:r>
            <a:rPr lang="en-US">
              <a:noFill/>
            </a:rPr>
            <a:t> </a:t>
          </a:r>
        </a:p>
      </dgm:t>
    </dgm:pt>
    <dgm:pt modelId="{3E2EE035-6012-4EB9-88B7-8B7BA385F46D}" type="parTrans" cxnId="{2F171B67-254A-44E4-A504-31183991038D}">
      <dgm:prSet/>
      <dgm:spPr/>
      <dgm:t>
        <a:bodyPr/>
        <a:lstStyle/>
        <a:p>
          <a:endParaRPr lang="pl-PL"/>
        </a:p>
      </dgm:t>
    </dgm:pt>
    <dgm:pt modelId="{4E81C72B-5B4F-4950-A67E-F8E901D794F2}" type="sibTrans" cxnId="{2F171B67-254A-44E4-A504-31183991038D}">
      <dgm:prSet/>
      <dgm:spPr/>
      <dgm:t>
        <a:bodyPr/>
        <a:lstStyle/>
        <a:p>
          <a:endParaRPr lang="pl-PL"/>
        </a:p>
      </dgm:t>
    </dgm:pt>
    <dgm:pt modelId="{CDC08A67-1751-4CAB-AEF3-E978FA487213}" type="pres">
      <dgm:prSet presAssocID="{DFC5806A-9940-4DFB-A06D-A39F1BBA0890}" presName="linearFlow" presStyleCnt="0">
        <dgm:presLayoutVars>
          <dgm:dir/>
          <dgm:animLvl val="lvl"/>
          <dgm:resizeHandles val="exact"/>
        </dgm:presLayoutVars>
      </dgm:prSet>
      <dgm:spPr/>
    </dgm:pt>
    <dgm:pt modelId="{72EAAE8F-EC7E-4B61-BD8A-1FAD0028C935}" type="pres">
      <dgm:prSet presAssocID="{62E6175D-874F-4783-8B59-64EF2893D35B}" presName="composite" presStyleCnt="0"/>
      <dgm:spPr/>
    </dgm:pt>
    <dgm:pt modelId="{AD8A4021-E857-4701-9189-0097CB5B3878}" type="pres">
      <dgm:prSet presAssocID="{62E6175D-874F-4783-8B59-64EF2893D35B}" presName="parentText" presStyleLbl="alignNode1" presStyleIdx="0" presStyleCnt="5">
        <dgm:presLayoutVars>
          <dgm:chMax val="1"/>
          <dgm:bulletEnabled val="1"/>
        </dgm:presLayoutVars>
      </dgm:prSet>
      <dgm:spPr/>
    </dgm:pt>
    <dgm:pt modelId="{A5ADC9C5-697B-4B40-A5EC-4197C3DD808B}" type="pres">
      <dgm:prSet presAssocID="{62E6175D-874F-4783-8B59-64EF2893D35B}" presName="descendantText" presStyleLbl="alignAcc1" presStyleIdx="0" presStyleCnt="5">
        <dgm:presLayoutVars>
          <dgm:bulletEnabled val="1"/>
        </dgm:presLayoutVars>
      </dgm:prSet>
      <dgm:spPr/>
    </dgm:pt>
    <dgm:pt modelId="{2DC9C570-66CD-448C-BD53-897E70B0D920}" type="pres">
      <dgm:prSet presAssocID="{DCC85DF7-FD39-4D80-8E06-15C4AC392D40}" presName="sp" presStyleCnt="0"/>
      <dgm:spPr/>
    </dgm:pt>
    <dgm:pt modelId="{298BDC2A-00ED-41A0-B795-11AA3449E166}" type="pres">
      <dgm:prSet presAssocID="{64232608-752B-4F51-9159-B0D8BB0BFC86}" presName="composite" presStyleCnt="0"/>
      <dgm:spPr/>
    </dgm:pt>
    <dgm:pt modelId="{9D89DFDD-0FFA-44AA-9D95-6CCB6D567549}" type="pres">
      <dgm:prSet presAssocID="{64232608-752B-4F51-9159-B0D8BB0BFC86}" presName="parentText" presStyleLbl="alignNode1" presStyleIdx="1" presStyleCnt="5">
        <dgm:presLayoutVars>
          <dgm:chMax val="1"/>
          <dgm:bulletEnabled val="1"/>
        </dgm:presLayoutVars>
      </dgm:prSet>
      <dgm:spPr/>
    </dgm:pt>
    <dgm:pt modelId="{736C0219-859D-496F-B4EE-AEC4368B4C0C}" type="pres">
      <dgm:prSet presAssocID="{64232608-752B-4F51-9159-B0D8BB0BFC86}" presName="descendantText" presStyleLbl="alignAcc1" presStyleIdx="1" presStyleCnt="5">
        <dgm:presLayoutVars>
          <dgm:bulletEnabled val="1"/>
        </dgm:presLayoutVars>
      </dgm:prSet>
      <dgm:spPr/>
    </dgm:pt>
    <dgm:pt modelId="{B09E6404-87A5-4868-A822-D1E1A3648425}" type="pres">
      <dgm:prSet presAssocID="{0244213F-04E3-46A9-BC05-33CA3C8DCF1B}" presName="sp" presStyleCnt="0"/>
      <dgm:spPr/>
    </dgm:pt>
    <dgm:pt modelId="{A76612FC-204C-43D7-9D20-D7A74BA3B2D1}" type="pres">
      <dgm:prSet presAssocID="{682A5D05-0129-42F4-B8D6-CEA420F87927}" presName="composite" presStyleCnt="0"/>
      <dgm:spPr/>
    </dgm:pt>
    <dgm:pt modelId="{814F8962-D774-4C22-9DFF-F9E40B26C8A4}" type="pres">
      <dgm:prSet presAssocID="{682A5D05-0129-42F4-B8D6-CEA420F87927}" presName="parentText" presStyleLbl="alignNode1" presStyleIdx="2" presStyleCnt="5">
        <dgm:presLayoutVars>
          <dgm:chMax val="1"/>
          <dgm:bulletEnabled val="1"/>
        </dgm:presLayoutVars>
      </dgm:prSet>
      <dgm:spPr/>
    </dgm:pt>
    <dgm:pt modelId="{85C4454B-E7E0-4810-9979-691F7DB3ADA3}" type="pres">
      <dgm:prSet presAssocID="{682A5D05-0129-42F4-B8D6-CEA420F87927}" presName="descendantText" presStyleLbl="alignAcc1" presStyleIdx="2" presStyleCnt="5">
        <dgm:presLayoutVars>
          <dgm:bulletEnabled val="1"/>
        </dgm:presLayoutVars>
      </dgm:prSet>
      <dgm:spPr/>
    </dgm:pt>
    <dgm:pt modelId="{318B634F-7A7E-4BB3-BCD5-47BBF1999E25}" type="pres">
      <dgm:prSet presAssocID="{BB3B7B04-4C1D-4915-ACB5-7FE1628FDE37}" presName="sp" presStyleCnt="0"/>
      <dgm:spPr/>
    </dgm:pt>
    <dgm:pt modelId="{5DB2611F-8989-4525-893C-81B9E9DC211C}" type="pres">
      <dgm:prSet presAssocID="{2B00EDF8-9CB4-4130-90A0-11B44647418F}" presName="composite" presStyleCnt="0"/>
      <dgm:spPr/>
    </dgm:pt>
    <dgm:pt modelId="{BDB20FF6-0565-40FF-BEC9-3B5980DD7497}" type="pres">
      <dgm:prSet presAssocID="{2B00EDF8-9CB4-4130-90A0-11B44647418F}" presName="parentText" presStyleLbl="alignNode1" presStyleIdx="3" presStyleCnt="5">
        <dgm:presLayoutVars>
          <dgm:chMax val="1"/>
          <dgm:bulletEnabled val="1"/>
        </dgm:presLayoutVars>
      </dgm:prSet>
      <dgm:spPr/>
    </dgm:pt>
    <dgm:pt modelId="{392131F7-A52B-4EBB-805F-F9EA7A33140E}" type="pres">
      <dgm:prSet presAssocID="{2B00EDF8-9CB4-4130-90A0-11B44647418F}" presName="descendantText" presStyleLbl="alignAcc1" presStyleIdx="3" presStyleCnt="5">
        <dgm:presLayoutVars>
          <dgm:bulletEnabled val="1"/>
        </dgm:presLayoutVars>
      </dgm:prSet>
      <dgm:spPr/>
    </dgm:pt>
    <dgm:pt modelId="{739F5A33-30A7-4BC0-AD60-724A6C6648CC}" type="pres">
      <dgm:prSet presAssocID="{3183D72B-66F3-40A5-990D-3DDF79BF5E16}" presName="sp" presStyleCnt="0"/>
      <dgm:spPr/>
    </dgm:pt>
    <dgm:pt modelId="{87CF9610-1C8C-4D50-9D50-F4752E806FFF}" type="pres">
      <dgm:prSet presAssocID="{DDD183C6-19DD-483B-80EF-476329868359}" presName="composite" presStyleCnt="0"/>
      <dgm:spPr/>
    </dgm:pt>
    <dgm:pt modelId="{AC0FB5A7-8B40-40D6-A9D4-9DBC5C8E5B80}" type="pres">
      <dgm:prSet presAssocID="{DDD183C6-19DD-483B-80EF-476329868359}" presName="parentText" presStyleLbl="alignNode1" presStyleIdx="4" presStyleCnt="5">
        <dgm:presLayoutVars>
          <dgm:chMax val="1"/>
          <dgm:bulletEnabled val="1"/>
        </dgm:presLayoutVars>
      </dgm:prSet>
      <dgm:spPr/>
    </dgm:pt>
    <dgm:pt modelId="{BFB9949C-1644-4375-9F9A-71E47261B204}" type="pres">
      <dgm:prSet presAssocID="{DDD183C6-19DD-483B-80EF-476329868359}" presName="descendantText" presStyleLbl="alignAcc1" presStyleIdx="4" presStyleCnt="5">
        <dgm:presLayoutVars>
          <dgm:bulletEnabled val="1"/>
        </dgm:presLayoutVars>
      </dgm:prSet>
      <dgm:spPr/>
    </dgm:pt>
  </dgm:ptLst>
  <dgm:cxnLst>
    <dgm:cxn modelId="{80EB1703-47D8-43C4-84C1-04D980C8650D}" srcId="{DFC5806A-9940-4DFB-A06D-A39F1BBA0890}" destId="{64232608-752B-4F51-9159-B0D8BB0BFC86}" srcOrd="1" destOrd="0" parTransId="{74D64138-8667-41FD-9803-DEDF5A78D095}" sibTransId="{0244213F-04E3-46A9-BC05-33CA3C8DCF1B}"/>
    <dgm:cxn modelId="{AD7A6412-A701-4250-B72B-2278619859B4}" type="presOf" srcId="{2B00EDF8-9CB4-4130-90A0-11B44647418F}" destId="{BDB20FF6-0565-40FF-BEC9-3B5980DD7497}" srcOrd="0" destOrd="0" presId="urn:microsoft.com/office/officeart/2005/8/layout/chevron2"/>
    <dgm:cxn modelId="{25BBB11A-34EF-481C-B0AF-1DEEE0E8BEEF}" srcId="{64232608-752B-4F51-9159-B0D8BB0BFC86}" destId="{52952EA2-B3EE-4E1F-807B-9B3B0C5EA009}" srcOrd="0" destOrd="0" parTransId="{B0BC97C2-689A-4E45-B220-DE8705B66DE0}" sibTransId="{03563449-11A7-4E8D-A744-F8F198B6D88F}"/>
    <dgm:cxn modelId="{B5C76A31-84FD-49F8-B598-9B0EBF7BB518}" type="presOf" srcId="{DE292622-5E5B-4583-A180-33E242E95886}" destId="{BFB9949C-1644-4375-9F9A-71E47261B204}" srcOrd="0" destOrd="0" presId="urn:microsoft.com/office/officeart/2005/8/layout/chevron2"/>
    <dgm:cxn modelId="{28EB5339-00CD-49E3-A19B-63D6E41D9972}" srcId="{DFC5806A-9940-4DFB-A06D-A39F1BBA0890}" destId="{62E6175D-874F-4783-8B59-64EF2893D35B}" srcOrd="0" destOrd="0" parTransId="{5F267B86-9796-4C00-9E70-069D895D3488}" sibTransId="{DCC85DF7-FD39-4D80-8E06-15C4AC392D40}"/>
    <dgm:cxn modelId="{37C01C3E-7433-4526-BF54-65DF49E4B3CA}" type="presOf" srcId="{0572F13F-C5D6-40F5-BAC5-208F8DAFDE1E}" destId="{85C4454B-E7E0-4810-9979-691F7DB3ADA3}" srcOrd="0" destOrd="0" presId="urn:microsoft.com/office/officeart/2005/8/layout/chevron2"/>
    <dgm:cxn modelId="{2F171B67-254A-44E4-A504-31183991038D}" srcId="{DDD183C6-19DD-483B-80EF-476329868359}" destId="{DE292622-5E5B-4583-A180-33E242E95886}" srcOrd="0" destOrd="0" parTransId="{3E2EE035-6012-4EB9-88B7-8B7BA385F46D}" sibTransId="{4E81C72B-5B4F-4950-A67E-F8E901D794F2}"/>
    <dgm:cxn modelId="{E3F79D6E-E5F8-4FF6-AC5B-7B8E56A43DB3}" srcId="{DFC5806A-9940-4DFB-A06D-A39F1BBA0890}" destId="{DDD183C6-19DD-483B-80EF-476329868359}" srcOrd="4" destOrd="0" parTransId="{4AED9952-57CA-49BC-8972-C0FADDE5F44D}" sibTransId="{5AC54E20-2CFB-4BA5-A62B-5920A23921B0}"/>
    <dgm:cxn modelId="{900D7D7C-2BE8-4315-A567-F1DA826F5304}" type="presOf" srcId="{DDD183C6-19DD-483B-80EF-476329868359}" destId="{AC0FB5A7-8B40-40D6-A9D4-9DBC5C8E5B80}" srcOrd="0" destOrd="0" presId="urn:microsoft.com/office/officeart/2005/8/layout/chevron2"/>
    <dgm:cxn modelId="{E708AF84-E9F3-430C-A172-632458F55AFD}" srcId="{2B00EDF8-9CB4-4130-90A0-11B44647418F}" destId="{4F5E6622-0797-4A74-ABE3-4DE874997062}" srcOrd="0" destOrd="0" parTransId="{E7EB6E27-1610-431E-B6D4-44A16EF2A17F}" sibTransId="{A9D51E1C-E877-4E71-B6BD-436852490D52}"/>
    <dgm:cxn modelId="{11FFE987-474B-4648-B662-1133599A8648}" type="presOf" srcId="{62E6175D-874F-4783-8B59-64EF2893D35B}" destId="{AD8A4021-E857-4701-9189-0097CB5B3878}" srcOrd="0" destOrd="0" presId="urn:microsoft.com/office/officeart/2005/8/layout/chevron2"/>
    <dgm:cxn modelId="{ED8A788B-CA41-442E-8DB3-529354AECFF0}" type="presOf" srcId="{1E2BEEBE-48FA-40B5-92C6-DB171195BEDF}" destId="{A5ADC9C5-697B-4B40-A5EC-4197C3DD808B}" srcOrd="0" destOrd="0" presId="urn:microsoft.com/office/officeart/2005/8/layout/chevron2"/>
    <dgm:cxn modelId="{3A00D390-8023-4E92-A4CF-5C6414E499A6}" type="presOf" srcId="{4F5E6622-0797-4A74-ABE3-4DE874997062}" destId="{392131F7-A52B-4EBB-805F-F9EA7A33140E}" srcOrd="0" destOrd="0" presId="urn:microsoft.com/office/officeart/2005/8/layout/chevron2"/>
    <dgm:cxn modelId="{D26A5C94-377B-4E85-89C2-668DD8440D01}" srcId="{DFC5806A-9940-4DFB-A06D-A39F1BBA0890}" destId="{2B00EDF8-9CB4-4130-90A0-11B44647418F}" srcOrd="3" destOrd="0" parTransId="{B595DB1D-996F-4423-A117-B88DE78B0AEC}" sibTransId="{3183D72B-66F3-40A5-990D-3DDF79BF5E16}"/>
    <dgm:cxn modelId="{B2EA32A6-69A3-49BD-BB35-C4EE91C68060}" type="presOf" srcId="{64232608-752B-4F51-9159-B0D8BB0BFC86}" destId="{9D89DFDD-0FFA-44AA-9D95-6CCB6D567549}" srcOrd="0" destOrd="0" presId="urn:microsoft.com/office/officeart/2005/8/layout/chevron2"/>
    <dgm:cxn modelId="{B3E3F6A7-5F0F-439C-8948-7CF25C5858D5}" srcId="{62E6175D-874F-4783-8B59-64EF2893D35B}" destId="{1E2BEEBE-48FA-40B5-92C6-DB171195BEDF}" srcOrd="0" destOrd="0" parTransId="{09E49815-4F62-4B9D-B6C0-7EAD3BA692BF}" sibTransId="{1C83C301-9FD7-4AC5-A9F1-CD0B22367FF1}"/>
    <dgm:cxn modelId="{7E9777CC-D33C-4998-BF89-D412058FAE99}" type="presOf" srcId="{682A5D05-0129-42F4-B8D6-CEA420F87927}" destId="{814F8962-D774-4C22-9DFF-F9E40B26C8A4}" srcOrd="0" destOrd="0" presId="urn:microsoft.com/office/officeart/2005/8/layout/chevron2"/>
    <dgm:cxn modelId="{B4B9CED1-1967-4393-9513-30FC4DB594E4}" srcId="{DFC5806A-9940-4DFB-A06D-A39F1BBA0890}" destId="{682A5D05-0129-42F4-B8D6-CEA420F87927}" srcOrd="2" destOrd="0" parTransId="{F096E548-51C7-4B84-9720-557493EC4F12}" sibTransId="{BB3B7B04-4C1D-4915-ACB5-7FE1628FDE37}"/>
    <dgm:cxn modelId="{066C3FD5-1F5D-4B29-8AC5-D210D4512631}" type="presOf" srcId="{DFC5806A-9940-4DFB-A06D-A39F1BBA0890}" destId="{CDC08A67-1751-4CAB-AEF3-E978FA487213}" srcOrd="0" destOrd="0" presId="urn:microsoft.com/office/officeart/2005/8/layout/chevron2"/>
    <dgm:cxn modelId="{2C04ACE9-171E-4765-81A4-7DE6FD415E09}" type="presOf" srcId="{52952EA2-B3EE-4E1F-807B-9B3B0C5EA009}" destId="{736C0219-859D-496F-B4EE-AEC4368B4C0C}" srcOrd="0" destOrd="0" presId="urn:microsoft.com/office/officeart/2005/8/layout/chevron2"/>
    <dgm:cxn modelId="{539589EB-3FDA-4D6D-823D-5E4733D6AC40}" srcId="{682A5D05-0129-42F4-B8D6-CEA420F87927}" destId="{0572F13F-C5D6-40F5-BAC5-208F8DAFDE1E}" srcOrd="0" destOrd="0" parTransId="{64764E47-5E31-43EA-A6B4-4BD80DDEA99E}" sibTransId="{BB792C1D-6B04-4388-95F9-CD29D0872FAE}"/>
    <dgm:cxn modelId="{E8F22966-4D87-4AE7-B13B-5D916C8DD153}" type="presParOf" srcId="{CDC08A67-1751-4CAB-AEF3-E978FA487213}" destId="{72EAAE8F-EC7E-4B61-BD8A-1FAD0028C935}" srcOrd="0" destOrd="0" presId="urn:microsoft.com/office/officeart/2005/8/layout/chevron2"/>
    <dgm:cxn modelId="{43C78B66-933D-409E-9B64-60FFC93114BE}" type="presParOf" srcId="{72EAAE8F-EC7E-4B61-BD8A-1FAD0028C935}" destId="{AD8A4021-E857-4701-9189-0097CB5B3878}" srcOrd="0" destOrd="0" presId="urn:microsoft.com/office/officeart/2005/8/layout/chevron2"/>
    <dgm:cxn modelId="{FA03D246-E76F-4BBC-9E4F-900BAA5A50F7}" type="presParOf" srcId="{72EAAE8F-EC7E-4B61-BD8A-1FAD0028C935}" destId="{A5ADC9C5-697B-4B40-A5EC-4197C3DD808B}" srcOrd="1" destOrd="0" presId="urn:microsoft.com/office/officeart/2005/8/layout/chevron2"/>
    <dgm:cxn modelId="{BF4D004E-CA64-4B5F-AD5B-166AADAD9141}" type="presParOf" srcId="{CDC08A67-1751-4CAB-AEF3-E978FA487213}" destId="{2DC9C570-66CD-448C-BD53-897E70B0D920}" srcOrd="1" destOrd="0" presId="urn:microsoft.com/office/officeart/2005/8/layout/chevron2"/>
    <dgm:cxn modelId="{1A15B171-F537-41B6-AE96-57FAB49DAD83}" type="presParOf" srcId="{CDC08A67-1751-4CAB-AEF3-E978FA487213}" destId="{298BDC2A-00ED-41A0-B795-11AA3449E166}" srcOrd="2" destOrd="0" presId="urn:microsoft.com/office/officeart/2005/8/layout/chevron2"/>
    <dgm:cxn modelId="{62E7EBDD-2DF9-48D3-B821-83B7823BB5D0}" type="presParOf" srcId="{298BDC2A-00ED-41A0-B795-11AA3449E166}" destId="{9D89DFDD-0FFA-44AA-9D95-6CCB6D567549}" srcOrd="0" destOrd="0" presId="urn:microsoft.com/office/officeart/2005/8/layout/chevron2"/>
    <dgm:cxn modelId="{29818BC3-05BE-4513-AD0E-1E020ED3638F}" type="presParOf" srcId="{298BDC2A-00ED-41A0-B795-11AA3449E166}" destId="{736C0219-859D-496F-B4EE-AEC4368B4C0C}" srcOrd="1" destOrd="0" presId="urn:microsoft.com/office/officeart/2005/8/layout/chevron2"/>
    <dgm:cxn modelId="{A4997EF8-C4AE-4C30-BA0C-4F931DD67108}" type="presParOf" srcId="{CDC08A67-1751-4CAB-AEF3-E978FA487213}" destId="{B09E6404-87A5-4868-A822-D1E1A3648425}" srcOrd="3" destOrd="0" presId="urn:microsoft.com/office/officeart/2005/8/layout/chevron2"/>
    <dgm:cxn modelId="{57F30107-714F-4BD4-9DB2-9A3B2EBCAF18}" type="presParOf" srcId="{CDC08A67-1751-4CAB-AEF3-E978FA487213}" destId="{A76612FC-204C-43D7-9D20-D7A74BA3B2D1}" srcOrd="4" destOrd="0" presId="urn:microsoft.com/office/officeart/2005/8/layout/chevron2"/>
    <dgm:cxn modelId="{4DC97E00-22C8-419E-BAF6-0D11C7C32719}" type="presParOf" srcId="{A76612FC-204C-43D7-9D20-D7A74BA3B2D1}" destId="{814F8962-D774-4C22-9DFF-F9E40B26C8A4}" srcOrd="0" destOrd="0" presId="urn:microsoft.com/office/officeart/2005/8/layout/chevron2"/>
    <dgm:cxn modelId="{F5C44675-6B3B-4F35-BACA-B8FC40DEC872}" type="presParOf" srcId="{A76612FC-204C-43D7-9D20-D7A74BA3B2D1}" destId="{85C4454B-E7E0-4810-9979-691F7DB3ADA3}" srcOrd="1" destOrd="0" presId="urn:microsoft.com/office/officeart/2005/8/layout/chevron2"/>
    <dgm:cxn modelId="{9CBD9DFB-ABB4-47CE-9DAE-0555395DC766}" type="presParOf" srcId="{CDC08A67-1751-4CAB-AEF3-E978FA487213}" destId="{318B634F-7A7E-4BB3-BCD5-47BBF1999E25}" srcOrd="5" destOrd="0" presId="urn:microsoft.com/office/officeart/2005/8/layout/chevron2"/>
    <dgm:cxn modelId="{4302E9DC-B0FC-48C9-A2DA-75B71493CF4E}" type="presParOf" srcId="{CDC08A67-1751-4CAB-AEF3-E978FA487213}" destId="{5DB2611F-8989-4525-893C-81B9E9DC211C}" srcOrd="6" destOrd="0" presId="urn:microsoft.com/office/officeart/2005/8/layout/chevron2"/>
    <dgm:cxn modelId="{2ADADE1E-2655-435C-AE3B-5FC44B499D55}" type="presParOf" srcId="{5DB2611F-8989-4525-893C-81B9E9DC211C}" destId="{BDB20FF6-0565-40FF-BEC9-3B5980DD7497}" srcOrd="0" destOrd="0" presId="urn:microsoft.com/office/officeart/2005/8/layout/chevron2"/>
    <dgm:cxn modelId="{23A69D01-E634-4A38-B60C-EB72795451B2}" type="presParOf" srcId="{5DB2611F-8989-4525-893C-81B9E9DC211C}" destId="{392131F7-A52B-4EBB-805F-F9EA7A33140E}" srcOrd="1" destOrd="0" presId="urn:microsoft.com/office/officeart/2005/8/layout/chevron2"/>
    <dgm:cxn modelId="{3DF68249-C5FF-4F06-A445-7B98B5A93EAC}" type="presParOf" srcId="{CDC08A67-1751-4CAB-AEF3-E978FA487213}" destId="{739F5A33-30A7-4BC0-AD60-724A6C6648CC}" srcOrd="7" destOrd="0" presId="urn:microsoft.com/office/officeart/2005/8/layout/chevron2"/>
    <dgm:cxn modelId="{E97FAEED-E6C2-4F9A-9581-186C536FDC16}" type="presParOf" srcId="{CDC08A67-1751-4CAB-AEF3-E978FA487213}" destId="{87CF9610-1C8C-4D50-9D50-F4752E806FFF}" srcOrd="8" destOrd="0" presId="urn:microsoft.com/office/officeart/2005/8/layout/chevron2"/>
    <dgm:cxn modelId="{6AF5EE27-9DE4-4622-B9BE-70E7579C0ED8}" type="presParOf" srcId="{87CF9610-1C8C-4D50-9D50-F4752E806FFF}" destId="{AC0FB5A7-8B40-40D6-A9D4-9DBC5C8E5B80}" srcOrd="0" destOrd="0" presId="urn:microsoft.com/office/officeart/2005/8/layout/chevron2"/>
    <dgm:cxn modelId="{1E8966CC-F588-479C-8631-ED7E918B0056}" type="presParOf" srcId="{87CF9610-1C8C-4D50-9D50-F4752E806FFF}" destId="{BFB9949C-1644-4375-9F9A-71E47261B20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9DA196D-1D92-4A2D-9242-357CAB988620}" type="doc">
      <dgm:prSet loTypeId="urn:microsoft.com/office/officeart/2005/8/layout/chevron2" loCatId="process" qsTypeId="urn:microsoft.com/office/officeart/2005/8/quickstyle/simple3" qsCatId="simple" csTypeId="urn:microsoft.com/office/officeart/2005/8/colors/accent1_2" csCatId="accent1" phldr="1"/>
      <dgm:spPr/>
      <dgm:t>
        <a:bodyPr/>
        <a:lstStyle/>
        <a:p>
          <a:endParaRPr lang="pl-PL"/>
        </a:p>
      </dgm:t>
    </dgm:pt>
    <dgm:pt modelId="{29CAB6B0-F54B-402D-8FD5-F1DBB60966DC}">
      <dgm:prSet phldrT="[Tekst]"/>
      <dgm:spPr/>
      <dgm:t>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pl-PL" b="1" cap="all" spc="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1</a:t>
          </a:r>
        </a:p>
      </dgm:t>
    </dgm:pt>
    <dgm:pt modelId="{C5503375-8D16-426C-AA0E-63C1DD40AADD}" type="parTrans" cxnId="{0AA8AF81-3FF2-436F-8D2A-CBF76040B6F3}">
      <dgm:prSet/>
      <dgm:spPr/>
      <dgm:t>
        <a:bodyPr/>
        <a:lstStyle/>
        <a:p>
          <a:endParaRPr lang="pl-PL"/>
        </a:p>
      </dgm:t>
    </dgm:pt>
    <dgm:pt modelId="{1121D520-F323-454F-B22E-9646A44A40C8}" type="sibTrans" cxnId="{0AA8AF81-3FF2-436F-8D2A-CBF76040B6F3}">
      <dgm:prSet/>
      <dgm:spPr/>
      <dgm:t>
        <a:bodyPr/>
        <a:lstStyle/>
        <a:p>
          <a:endParaRPr lang="pl-PL"/>
        </a:p>
      </dgm:t>
    </dgm:pt>
    <mc:AlternateContent xmlns:mc="http://schemas.openxmlformats.org/markup-compatibility/2006">
      <mc:Choice xmlns:a14="http://schemas.microsoft.com/office/drawing/2010/main" Requires="a14">
        <dgm:pt modelId="{452D4FAE-783B-477F-B953-FEFB32BB228A}">
          <dgm:prSet phldrT="[Tekst]" custT="1"/>
          <dgm:spPr/>
          <dgm:t>
            <a:bodyPr/>
            <a:lstStyle/>
            <a:p>
              <a:pPr algn="just">
                <a:lnSpc>
                  <a:spcPct val="100000"/>
                </a:lnSpc>
              </a:pPr>
              <a:r>
                <a:rPr lang="pl-PL" sz="1800"/>
                <a:t>Oblicz wsp. korelacji Pearsona pomiędzy ceną jednostkową oraz każdą cechą rynkową ze wzoru:</a:t>
              </a:r>
              <a14:m>
                <m:oMath xmlns:m="http://schemas.openxmlformats.org/officeDocument/2006/math">
                  <m:r>
                    <a:rPr lang="pl-PL" sz="1800" b="0" i="0" smtClean="0">
                      <a:latin typeface="Cambria Math"/>
                    </a:rPr>
                    <m:t> </m:t>
                  </m:r>
                  <m:sSub>
                    <m:sSubPr>
                      <m:ctrlPr>
                        <a:rPr lang="pl-PL" sz="1800" i="1" smtClean="0">
                          <a:latin typeface="Cambria Math" panose="02040503050406030204" pitchFamily="18" charset="0"/>
                        </a:rPr>
                      </m:ctrlPr>
                    </m:sSubPr>
                    <m:e>
                      <m:r>
                        <a:rPr lang="pl-PL" sz="1800" b="0" i="1" smtClean="0">
                          <a:latin typeface="Cambria Math"/>
                        </a:rPr>
                        <m:t>𝑟</m:t>
                      </m:r>
                    </m:e>
                    <m:sub>
                      <m:r>
                        <a:rPr lang="pl-PL" sz="1800" b="0" i="1" smtClean="0">
                          <a:latin typeface="Cambria Math"/>
                        </a:rPr>
                        <m:t>𝑖</m:t>
                      </m:r>
                    </m:sub>
                  </m:sSub>
                  <m:r>
                    <a:rPr lang="pl-PL" sz="1800" b="0" i="1" smtClean="0">
                      <a:latin typeface="Cambria Math"/>
                    </a:rPr>
                    <m:t>=</m:t>
                  </m:r>
                  <m:f>
                    <m:fPr>
                      <m:ctrlPr>
                        <a:rPr lang="pl-PL" sz="1800" b="0" i="1" smtClean="0">
                          <a:latin typeface="Cambria Math" panose="02040503050406030204" pitchFamily="18" charset="0"/>
                        </a:rPr>
                      </m:ctrlPr>
                    </m:fPr>
                    <m:num>
                      <m:nary>
                        <m:naryPr>
                          <m:chr m:val="∑"/>
                          <m:ctrlPr>
                            <a:rPr lang="pl-PL" sz="1800" b="0" i="1" smtClean="0">
                              <a:latin typeface="Cambria Math" panose="02040503050406030204" pitchFamily="18" charset="0"/>
                            </a:rPr>
                          </m:ctrlPr>
                        </m:naryPr>
                        <m:sub>
                          <m:r>
                            <m:rPr>
                              <m:brk m:alnAt="23"/>
                            </m:rPr>
                            <a:rPr lang="pl-PL" sz="1800" b="0" i="1" smtClean="0">
                              <a:latin typeface="Cambria Math"/>
                            </a:rPr>
                            <m:t>𝑖</m:t>
                          </m:r>
                          <m:r>
                            <a:rPr lang="pl-PL" sz="1800" b="0" i="1" smtClean="0">
                              <a:latin typeface="Cambria Math"/>
                            </a:rPr>
                            <m:t>=1</m:t>
                          </m:r>
                        </m:sub>
                        <m:sup>
                          <m:r>
                            <a:rPr lang="pl-PL" sz="1800" b="0" i="1" smtClean="0">
                              <a:latin typeface="Cambria Math"/>
                            </a:rPr>
                            <m:t>𝑛</m:t>
                          </m:r>
                        </m:sup>
                        <m:e>
                          <m:r>
                            <a:rPr lang="pl-PL" sz="1800" b="0" i="1" smtClean="0">
                              <a:latin typeface="Cambria Math"/>
                            </a:rPr>
                            <m:t>(</m:t>
                          </m:r>
                          <m:sSub>
                            <m:sSubPr>
                              <m:ctrlPr>
                                <a:rPr lang="pl-PL" sz="1800" b="0" i="1" smtClean="0">
                                  <a:latin typeface="Cambria Math" panose="02040503050406030204" pitchFamily="18" charset="0"/>
                                </a:rPr>
                              </m:ctrlPr>
                            </m:sSubPr>
                            <m:e>
                              <m:r>
                                <a:rPr lang="pl-PL" sz="1800" b="0" i="1" smtClean="0">
                                  <a:latin typeface="Cambria Math"/>
                                </a:rPr>
                                <m:t>𝑥</m:t>
                              </m:r>
                            </m:e>
                            <m:sub>
                              <m:r>
                                <a:rPr lang="pl-PL" sz="1800" b="0" i="1" smtClean="0">
                                  <a:latin typeface="Cambria Math"/>
                                </a:rPr>
                                <m:t>𝑖</m:t>
                              </m:r>
                            </m:sub>
                          </m:sSub>
                          <m:r>
                            <a:rPr lang="pl-PL" sz="1800" b="0" i="1" smtClean="0">
                              <a:latin typeface="Cambria Math"/>
                            </a:rPr>
                            <m:t>−</m:t>
                          </m:r>
                          <m:acc>
                            <m:accPr>
                              <m:chr m:val="̅"/>
                              <m:ctrlPr>
                                <a:rPr lang="pl-PL" sz="1800" b="0" i="1" smtClean="0">
                                  <a:latin typeface="Cambria Math" panose="02040503050406030204" pitchFamily="18" charset="0"/>
                                </a:rPr>
                              </m:ctrlPr>
                            </m:accPr>
                            <m:e>
                              <m:r>
                                <a:rPr lang="pl-PL" sz="1800" b="0" i="1" smtClean="0">
                                  <a:latin typeface="Cambria Math"/>
                                </a:rPr>
                                <m:t>𝑥</m:t>
                              </m:r>
                            </m:e>
                          </m:acc>
                          <m:r>
                            <a:rPr lang="pl-PL" sz="1800" b="0" i="1" smtClean="0">
                              <a:latin typeface="Cambria Math"/>
                            </a:rPr>
                            <m:t>)(</m:t>
                          </m:r>
                          <m:sSub>
                            <m:sSubPr>
                              <m:ctrlPr>
                                <a:rPr lang="pl-PL" sz="1800" b="0" i="1" smtClean="0">
                                  <a:latin typeface="Cambria Math" panose="02040503050406030204" pitchFamily="18" charset="0"/>
                                </a:rPr>
                              </m:ctrlPr>
                            </m:sSubPr>
                            <m:e>
                              <m:r>
                                <a:rPr lang="pl-PL" sz="1800" b="0" i="1" smtClean="0">
                                  <a:latin typeface="Cambria Math"/>
                                </a:rPr>
                                <m:t>𝑦</m:t>
                              </m:r>
                            </m:e>
                            <m:sub>
                              <m:r>
                                <a:rPr lang="pl-PL" sz="1800" b="0" i="1" smtClean="0">
                                  <a:latin typeface="Cambria Math"/>
                                </a:rPr>
                                <m:t>𝑖</m:t>
                              </m:r>
                            </m:sub>
                          </m:sSub>
                          <m:r>
                            <a:rPr lang="pl-PL" sz="1800" b="0" i="1" smtClean="0">
                              <a:latin typeface="Cambria Math"/>
                            </a:rPr>
                            <m:t>−</m:t>
                          </m:r>
                          <m:acc>
                            <m:accPr>
                              <m:chr m:val="̅"/>
                              <m:ctrlPr>
                                <a:rPr lang="pl-PL" sz="1800" b="0" i="1" smtClean="0">
                                  <a:latin typeface="Cambria Math" panose="02040503050406030204" pitchFamily="18" charset="0"/>
                                </a:rPr>
                              </m:ctrlPr>
                            </m:accPr>
                            <m:e>
                              <m:r>
                                <a:rPr lang="pl-PL" sz="1800" b="0" i="1" smtClean="0">
                                  <a:latin typeface="Cambria Math"/>
                                </a:rPr>
                                <m:t>𝑦</m:t>
                              </m:r>
                            </m:e>
                          </m:acc>
                          <m:r>
                            <a:rPr lang="pl-PL" sz="1800" b="0" i="1" smtClean="0">
                              <a:latin typeface="Cambria Math"/>
                            </a:rPr>
                            <m:t>)</m:t>
                          </m:r>
                        </m:e>
                      </m:nary>
                    </m:num>
                    <m:den>
                      <m:rad>
                        <m:radPr>
                          <m:degHide m:val="on"/>
                          <m:ctrlPr>
                            <a:rPr lang="pl-PL" sz="1800" b="0" i="1" smtClean="0">
                              <a:latin typeface="Cambria Math" panose="02040503050406030204" pitchFamily="18" charset="0"/>
                            </a:rPr>
                          </m:ctrlPr>
                        </m:radPr>
                        <m:deg/>
                        <m:e>
                          <m:nary>
                            <m:naryPr>
                              <m:chr m:val="∑"/>
                              <m:ctrlPr>
                                <a:rPr lang="pl-PL" sz="1800" b="0" i="1" smtClean="0">
                                  <a:latin typeface="Cambria Math" panose="02040503050406030204" pitchFamily="18" charset="0"/>
                                </a:rPr>
                              </m:ctrlPr>
                            </m:naryPr>
                            <m:sub>
                              <m:r>
                                <m:rPr>
                                  <m:brk m:alnAt="23"/>
                                </m:rPr>
                                <a:rPr lang="pl-PL" sz="1800" b="0" i="1" smtClean="0">
                                  <a:latin typeface="Cambria Math"/>
                                </a:rPr>
                                <m:t>𝑖</m:t>
                              </m:r>
                              <m:r>
                                <a:rPr lang="pl-PL" sz="1800" b="0" i="1" smtClean="0">
                                  <a:latin typeface="Cambria Math"/>
                                </a:rPr>
                                <m:t>=1</m:t>
                              </m:r>
                            </m:sub>
                            <m:sup>
                              <m:r>
                                <a:rPr lang="pl-PL" sz="1800" b="0" i="1" smtClean="0">
                                  <a:latin typeface="Cambria Math"/>
                                </a:rPr>
                                <m:t>𝑛</m:t>
                              </m:r>
                            </m:sup>
                            <m:e>
                              <m:sSup>
                                <m:sSupPr>
                                  <m:ctrlPr>
                                    <a:rPr lang="pl-PL" sz="1800" b="0" i="1" smtClean="0">
                                      <a:latin typeface="Cambria Math" panose="02040503050406030204" pitchFamily="18" charset="0"/>
                                    </a:rPr>
                                  </m:ctrlPr>
                                </m:sSupPr>
                                <m:e>
                                  <m:r>
                                    <a:rPr lang="pl-PL" sz="1800" b="0" i="1" smtClean="0">
                                      <a:latin typeface="Cambria Math"/>
                                    </a:rPr>
                                    <m:t>(</m:t>
                                  </m:r>
                                  <m:sSubSup>
                                    <m:sSubSupPr>
                                      <m:ctrlPr>
                                        <a:rPr lang="pl-PL" sz="1800" b="0" i="1" smtClean="0">
                                          <a:latin typeface="Cambria Math" panose="02040503050406030204" pitchFamily="18" charset="0"/>
                                        </a:rPr>
                                      </m:ctrlPr>
                                    </m:sSubSupPr>
                                    <m:e>
                                      <m:r>
                                        <a:rPr lang="pl-PL" sz="1800" b="0" i="1" smtClean="0">
                                          <a:latin typeface="Cambria Math"/>
                                        </a:rPr>
                                        <m:t>𝑥</m:t>
                                      </m:r>
                                    </m:e>
                                    <m:sub>
                                      <m:r>
                                        <a:rPr lang="pl-PL" sz="1800" b="0" i="1" smtClean="0">
                                          <a:latin typeface="Cambria Math"/>
                                        </a:rPr>
                                        <m:t>𝑖</m:t>
                                      </m:r>
                                    </m:sub>
                                    <m:sup/>
                                  </m:sSubSup>
                                  <m:r>
                                    <a:rPr lang="pl-PL" sz="1800" b="0" i="1" smtClean="0">
                                      <a:latin typeface="Cambria Math"/>
                                    </a:rPr>
                                    <m:t>−</m:t>
                                  </m:r>
                                  <m:acc>
                                    <m:accPr>
                                      <m:chr m:val="̅"/>
                                      <m:ctrlPr>
                                        <a:rPr lang="pl-PL" sz="1800" b="0" i="1" smtClean="0">
                                          <a:latin typeface="Cambria Math" panose="02040503050406030204" pitchFamily="18" charset="0"/>
                                        </a:rPr>
                                      </m:ctrlPr>
                                    </m:accPr>
                                    <m:e>
                                      <m:r>
                                        <a:rPr lang="pl-PL" sz="1800" b="0" i="1" smtClean="0">
                                          <a:latin typeface="Cambria Math"/>
                                        </a:rPr>
                                        <m:t>𝑥</m:t>
                                      </m:r>
                                    </m:e>
                                  </m:acc>
                                  <m:r>
                                    <a:rPr lang="pl-PL" sz="1800" b="0" i="1" smtClean="0">
                                      <a:latin typeface="Cambria Math"/>
                                    </a:rPr>
                                    <m:t>)</m:t>
                                  </m:r>
                                </m:e>
                                <m:sup>
                                  <m:r>
                                    <a:rPr lang="pl-PL" sz="1800" b="0" i="1" smtClean="0">
                                      <a:latin typeface="Cambria Math"/>
                                    </a:rPr>
                                    <m:t>2</m:t>
                                  </m:r>
                                </m:sup>
                              </m:sSup>
                            </m:e>
                          </m:nary>
                        </m:e>
                      </m:rad>
                      <m:rad>
                        <m:radPr>
                          <m:degHide m:val="on"/>
                          <m:ctrlPr>
                            <a:rPr lang="pl-PL" sz="1800" b="0" i="1" smtClean="0">
                              <a:latin typeface="Cambria Math" panose="02040503050406030204" pitchFamily="18" charset="0"/>
                            </a:rPr>
                          </m:ctrlPr>
                        </m:radPr>
                        <m:deg/>
                        <m:e>
                          <m:nary>
                            <m:naryPr>
                              <m:chr m:val="∑"/>
                              <m:ctrlPr>
                                <a:rPr lang="pl-PL" sz="1800" b="0" i="1" smtClean="0">
                                  <a:latin typeface="Cambria Math" panose="02040503050406030204" pitchFamily="18" charset="0"/>
                                </a:rPr>
                              </m:ctrlPr>
                            </m:naryPr>
                            <m:sub>
                              <m:r>
                                <m:rPr>
                                  <m:brk m:alnAt="23"/>
                                </m:rPr>
                                <a:rPr lang="pl-PL" sz="1800" b="0" i="1" smtClean="0">
                                  <a:latin typeface="Cambria Math"/>
                                </a:rPr>
                                <m:t>𝑖</m:t>
                              </m:r>
                              <m:r>
                                <a:rPr lang="pl-PL" sz="1800" b="0" i="1" smtClean="0">
                                  <a:latin typeface="Cambria Math"/>
                                </a:rPr>
                                <m:t>=1</m:t>
                              </m:r>
                            </m:sub>
                            <m:sup>
                              <m:r>
                                <a:rPr lang="pl-PL" sz="1800" b="0" i="1" smtClean="0">
                                  <a:latin typeface="Cambria Math"/>
                                </a:rPr>
                                <m:t>𝑛</m:t>
                              </m:r>
                            </m:sup>
                            <m:e>
                              <m:sSup>
                                <m:sSupPr>
                                  <m:ctrlPr>
                                    <a:rPr lang="pl-PL" sz="1800" b="0" i="1" smtClean="0">
                                      <a:latin typeface="Cambria Math" panose="02040503050406030204" pitchFamily="18" charset="0"/>
                                    </a:rPr>
                                  </m:ctrlPr>
                                </m:sSupPr>
                                <m:e>
                                  <m:r>
                                    <a:rPr lang="pl-PL" sz="1800" b="0" i="1" smtClean="0">
                                      <a:latin typeface="Cambria Math"/>
                                    </a:rPr>
                                    <m:t>(</m:t>
                                  </m:r>
                                  <m:sSubSup>
                                    <m:sSubSupPr>
                                      <m:ctrlPr>
                                        <a:rPr lang="pl-PL" sz="1800" b="0" i="1" smtClean="0">
                                          <a:latin typeface="Cambria Math" panose="02040503050406030204" pitchFamily="18" charset="0"/>
                                        </a:rPr>
                                      </m:ctrlPr>
                                    </m:sSubSupPr>
                                    <m:e>
                                      <m:r>
                                        <a:rPr lang="pl-PL" sz="1800" b="0" i="1" smtClean="0">
                                          <a:latin typeface="Cambria Math"/>
                                        </a:rPr>
                                        <m:t>𝑦</m:t>
                                      </m:r>
                                    </m:e>
                                    <m:sub>
                                      <m:r>
                                        <a:rPr lang="pl-PL" sz="1800" b="0" i="1" smtClean="0">
                                          <a:latin typeface="Cambria Math"/>
                                        </a:rPr>
                                        <m:t>𝑖</m:t>
                                      </m:r>
                                    </m:sub>
                                    <m:sup/>
                                  </m:sSubSup>
                                  <m:r>
                                    <a:rPr lang="pl-PL" sz="1800" b="0" i="1" smtClean="0">
                                      <a:latin typeface="Cambria Math"/>
                                    </a:rPr>
                                    <m:t>−</m:t>
                                  </m:r>
                                  <m:acc>
                                    <m:accPr>
                                      <m:chr m:val="̅"/>
                                      <m:ctrlPr>
                                        <a:rPr lang="pl-PL" sz="1800" b="0" i="1" smtClean="0">
                                          <a:latin typeface="Cambria Math" panose="02040503050406030204" pitchFamily="18" charset="0"/>
                                        </a:rPr>
                                      </m:ctrlPr>
                                    </m:accPr>
                                    <m:e>
                                      <m:r>
                                        <a:rPr lang="pl-PL" sz="1800" b="0" i="1" smtClean="0">
                                          <a:latin typeface="Cambria Math"/>
                                        </a:rPr>
                                        <m:t>𝑦</m:t>
                                      </m:r>
                                    </m:e>
                                  </m:acc>
                                  <m:r>
                                    <a:rPr lang="pl-PL" sz="1800" b="0" i="1" smtClean="0">
                                      <a:latin typeface="Cambria Math"/>
                                    </a:rPr>
                                    <m:t>)</m:t>
                                  </m:r>
                                </m:e>
                                <m:sup>
                                  <m:r>
                                    <a:rPr lang="pl-PL" sz="1800" b="0" i="1" smtClean="0">
                                      <a:latin typeface="Cambria Math"/>
                                    </a:rPr>
                                    <m:t>2</m:t>
                                  </m:r>
                                </m:sup>
                              </m:sSup>
                            </m:e>
                          </m:nary>
                        </m:e>
                      </m:rad>
                    </m:den>
                  </m:f>
                </m:oMath>
              </a14:m>
              <a:endParaRPr lang="pl-PL" sz="1800"/>
            </a:p>
          </dgm:t>
        </dgm:pt>
      </mc:Choice>
      <mc:Fallback>
        <dgm:pt modelId="{452D4FAE-783B-477F-B953-FEFB32BB228A}">
          <dgm:prSet phldrT="[Tekst]" custT="1"/>
          <dgm:spPr/>
          <dgm:t>
            <a:bodyPr/>
            <a:lstStyle/>
            <a:p>
              <a:pPr algn="just">
                <a:lnSpc>
                  <a:spcPct val="100000"/>
                </a:lnSpc>
              </a:pPr>
              <a:r>
                <a:rPr lang="pl-PL" sz="1800"/>
                <a:t>Oblicz wsp. korelacji Pearsona pomiędzy ceną jednostkową oraz każdą cechą rynkową ze wzoru:</a:t>
              </a:r>
              <a:r>
                <a:rPr lang="pl-PL" sz="1800" b="0" i="0">
                  <a:latin typeface="Cambria Math"/>
                </a:rPr>
                <a:t> 𝑟</a:t>
              </a:r>
              <a:r>
                <a:rPr lang="pl-PL" sz="1800" b="0" i="0">
                  <a:latin typeface="Cambria Math" panose="02040503050406030204" pitchFamily="18" charset="0"/>
                </a:rPr>
                <a:t>_</a:t>
              </a:r>
              <a:r>
                <a:rPr lang="pl-PL" sz="1800" b="0" i="0">
                  <a:latin typeface="Cambria Math"/>
                </a:rPr>
                <a:t>𝑖=</a:t>
              </a:r>
              <a:r>
                <a:rPr lang="pl-PL" sz="1800" b="0" i="0">
                  <a:latin typeface="Cambria Math" panose="02040503050406030204" pitchFamily="18" charset="0"/>
                </a:rPr>
                <a:t>(∑_(</a:t>
              </a:r>
              <a:r>
                <a:rPr lang="pl-PL" sz="1800" b="0" i="0">
                  <a:latin typeface="Cambria Math"/>
                </a:rPr>
                <a:t>𝑖=1</a:t>
              </a:r>
              <a:r>
                <a:rPr lang="pl-PL" sz="1800" b="0" i="0">
                  <a:latin typeface="Cambria Math" panose="02040503050406030204" pitchFamily="18" charset="0"/>
                </a:rPr>
                <a:t>)^</a:t>
              </a:r>
              <a:r>
                <a:rPr lang="pl-PL" sz="1800" b="0" i="0">
                  <a:latin typeface="Cambria Math"/>
                </a:rPr>
                <a:t>𝑛</a:t>
              </a:r>
              <a:r>
                <a:rPr lang="pl-PL" sz="1800" b="0" i="0">
                  <a:latin typeface="Cambria Math" panose="02040503050406030204" pitchFamily="18" charset="0"/>
                </a:rPr>
                <a:t>▒〖</a:t>
              </a:r>
              <a:r>
                <a:rPr lang="pl-PL" sz="1800" b="0" i="0">
                  <a:latin typeface="Cambria Math"/>
                </a:rPr>
                <a:t>(𝑥</a:t>
              </a:r>
              <a:r>
                <a:rPr lang="pl-PL" sz="1800" b="0" i="0">
                  <a:latin typeface="Cambria Math" panose="02040503050406030204" pitchFamily="18" charset="0"/>
                </a:rPr>
                <a:t>_</a:t>
              </a:r>
              <a:r>
                <a:rPr lang="pl-PL" sz="1800" b="0" i="0">
                  <a:latin typeface="Cambria Math"/>
                </a:rPr>
                <a:t>𝑖−𝑥</a:t>
              </a:r>
              <a:r>
                <a:rPr lang="pl-PL" sz="1800" b="0" i="0">
                  <a:latin typeface="Cambria Math" panose="02040503050406030204" pitchFamily="18" charset="0"/>
                </a:rPr>
                <a:t> ̅</a:t>
              </a:r>
              <a:r>
                <a:rPr lang="pl-PL" sz="1800" b="0" i="0">
                  <a:latin typeface="Cambria Math"/>
                </a:rPr>
                <a:t>)(𝑦</a:t>
              </a:r>
              <a:r>
                <a:rPr lang="pl-PL" sz="1800" b="0" i="0">
                  <a:latin typeface="Cambria Math" panose="02040503050406030204" pitchFamily="18" charset="0"/>
                </a:rPr>
                <a:t>_</a:t>
              </a:r>
              <a:r>
                <a:rPr lang="pl-PL" sz="1800" b="0" i="0">
                  <a:latin typeface="Cambria Math"/>
                </a:rPr>
                <a:t>𝑖−𝑦</a:t>
              </a:r>
              <a:r>
                <a:rPr lang="pl-PL" sz="1800" b="0" i="0">
                  <a:latin typeface="Cambria Math" panose="02040503050406030204" pitchFamily="18" charset="0"/>
                </a:rPr>
                <a:t> ̅</a:t>
              </a:r>
              <a:r>
                <a:rPr lang="pl-PL" sz="1800" b="0" i="0">
                  <a:latin typeface="Cambria Math"/>
                </a:rPr>
                <a:t>)</a:t>
              </a:r>
              <a:r>
                <a:rPr lang="pl-PL" sz="1800" b="0" i="0">
                  <a:latin typeface="Cambria Math" panose="02040503050406030204" pitchFamily="18" charset="0"/>
                </a:rPr>
                <a:t>〗)/(√(∑_(</a:t>
              </a:r>
              <a:r>
                <a:rPr lang="pl-PL" sz="1800" b="0" i="0">
                  <a:latin typeface="Cambria Math"/>
                </a:rPr>
                <a:t>𝑖=1</a:t>
              </a:r>
              <a:r>
                <a:rPr lang="pl-PL" sz="1800" b="0" i="0">
                  <a:latin typeface="Cambria Math" panose="02040503050406030204" pitchFamily="18" charset="0"/>
                </a:rPr>
                <a:t>)^</a:t>
              </a:r>
              <a:r>
                <a:rPr lang="pl-PL" sz="1800" b="0" i="0">
                  <a:latin typeface="Cambria Math"/>
                </a:rPr>
                <a:t>𝑛</a:t>
              </a:r>
              <a:r>
                <a:rPr lang="pl-PL" sz="1800" b="0" i="0">
                  <a:latin typeface="Cambria Math" panose="02040503050406030204" pitchFamily="18" charset="0"/>
                </a:rPr>
                <a:t>▒〖</a:t>
              </a:r>
              <a:r>
                <a:rPr lang="pl-PL" sz="1800" b="0" i="0">
                  <a:latin typeface="Cambria Math"/>
                </a:rPr>
                <a:t>(𝑥</a:t>
              </a:r>
              <a:r>
                <a:rPr lang="pl-PL" sz="1800" b="0" i="0">
                  <a:latin typeface="Cambria Math" panose="02040503050406030204" pitchFamily="18" charset="0"/>
                </a:rPr>
                <a:t>_</a:t>
              </a:r>
              <a:r>
                <a:rPr lang="pl-PL" sz="1800" b="0" i="0">
                  <a:latin typeface="Cambria Math"/>
                </a:rPr>
                <a:t>𝑖</a:t>
              </a:r>
              <a:r>
                <a:rPr lang="pl-PL" sz="1800" b="0" i="0">
                  <a:latin typeface="Cambria Math" panose="02040503050406030204" pitchFamily="18" charset="0"/>
                </a:rPr>
                <a:t>^ </a:t>
              </a:r>
              <a:r>
                <a:rPr lang="pl-PL" sz="1800" b="0" i="0">
                  <a:latin typeface="Cambria Math"/>
                </a:rPr>
                <a:t>−𝑥</a:t>
              </a:r>
              <a:r>
                <a:rPr lang="pl-PL" sz="1800" b="0" i="0">
                  <a:latin typeface="Cambria Math" panose="02040503050406030204" pitchFamily="18" charset="0"/>
                </a:rPr>
                <a:t> ̅</a:t>
              </a:r>
              <a:r>
                <a:rPr lang="pl-PL" sz="1800" b="0" i="0">
                  <a:latin typeface="Cambria Math"/>
                </a:rPr>
                <a:t>)</a:t>
              </a:r>
              <a:r>
                <a:rPr lang="pl-PL" sz="1800" b="0" i="0">
                  <a:latin typeface="Cambria Math" panose="02040503050406030204" pitchFamily="18" charset="0"/>
                </a:rPr>
                <a:t>〗^</a:t>
              </a:r>
              <a:r>
                <a:rPr lang="pl-PL" sz="1800" b="0" i="0">
                  <a:latin typeface="Cambria Math"/>
                </a:rPr>
                <a:t>2</a:t>
              </a:r>
              <a:r>
                <a:rPr lang="pl-PL" sz="1800" b="0" i="0">
                  <a:latin typeface="Cambria Math" panose="02040503050406030204" pitchFamily="18" charset="0"/>
                </a:rPr>
                <a:t> ) √(∑_(</a:t>
              </a:r>
              <a:r>
                <a:rPr lang="pl-PL" sz="1800" b="0" i="0">
                  <a:latin typeface="Cambria Math"/>
                </a:rPr>
                <a:t>𝑖=1</a:t>
              </a:r>
              <a:r>
                <a:rPr lang="pl-PL" sz="1800" b="0" i="0">
                  <a:latin typeface="Cambria Math" panose="02040503050406030204" pitchFamily="18" charset="0"/>
                </a:rPr>
                <a:t>)^</a:t>
              </a:r>
              <a:r>
                <a:rPr lang="pl-PL" sz="1800" b="0" i="0">
                  <a:latin typeface="Cambria Math"/>
                </a:rPr>
                <a:t>𝑛</a:t>
              </a:r>
              <a:r>
                <a:rPr lang="pl-PL" sz="1800" b="0" i="0">
                  <a:latin typeface="Cambria Math" panose="02040503050406030204" pitchFamily="18" charset="0"/>
                </a:rPr>
                <a:t>▒〖</a:t>
              </a:r>
              <a:r>
                <a:rPr lang="pl-PL" sz="1800" b="0" i="0">
                  <a:latin typeface="Cambria Math"/>
                </a:rPr>
                <a:t>(𝑦</a:t>
              </a:r>
              <a:r>
                <a:rPr lang="pl-PL" sz="1800" b="0" i="0">
                  <a:latin typeface="Cambria Math" panose="02040503050406030204" pitchFamily="18" charset="0"/>
                </a:rPr>
                <a:t>_</a:t>
              </a:r>
              <a:r>
                <a:rPr lang="pl-PL" sz="1800" b="0" i="0">
                  <a:latin typeface="Cambria Math"/>
                </a:rPr>
                <a:t>𝑖</a:t>
              </a:r>
              <a:r>
                <a:rPr lang="pl-PL" sz="1800" b="0" i="0">
                  <a:latin typeface="Cambria Math" panose="02040503050406030204" pitchFamily="18" charset="0"/>
                </a:rPr>
                <a:t>^ </a:t>
              </a:r>
              <a:r>
                <a:rPr lang="pl-PL" sz="1800" b="0" i="0">
                  <a:latin typeface="Cambria Math"/>
                </a:rPr>
                <a:t>−𝑦</a:t>
              </a:r>
              <a:r>
                <a:rPr lang="pl-PL" sz="1800" b="0" i="0">
                  <a:latin typeface="Cambria Math" panose="02040503050406030204" pitchFamily="18" charset="0"/>
                </a:rPr>
                <a:t> ̅</a:t>
              </a:r>
              <a:r>
                <a:rPr lang="pl-PL" sz="1800" b="0" i="0">
                  <a:latin typeface="Cambria Math"/>
                </a:rPr>
                <a:t>)</a:t>
              </a:r>
              <a:r>
                <a:rPr lang="pl-PL" sz="1800" b="0" i="0">
                  <a:latin typeface="Cambria Math" panose="02040503050406030204" pitchFamily="18" charset="0"/>
                </a:rPr>
                <a:t>〗^</a:t>
              </a:r>
              <a:r>
                <a:rPr lang="pl-PL" sz="1800" b="0" i="0">
                  <a:latin typeface="Cambria Math"/>
                </a:rPr>
                <a:t>2</a:t>
              </a:r>
              <a:r>
                <a:rPr lang="pl-PL" sz="1800" b="0" i="0">
                  <a:latin typeface="Cambria Math" panose="02040503050406030204" pitchFamily="18" charset="0"/>
                </a:rPr>
                <a:t> ))</a:t>
              </a:r>
              <a:endParaRPr lang="pl-PL" sz="1800"/>
            </a:p>
          </dgm:t>
        </dgm:pt>
      </mc:Fallback>
    </mc:AlternateContent>
    <dgm:pt modelId="{78D15ADC-6A9C-4FC5-89DC-DB5A63980462}" type="parTrans" cxnId="{E40F63B6-153F-4DE4-B8EA-0D5029099B94}">
      <dgm:prSet/>
      <dgm:spPr/>
      <dgm:t>
        <a:bodyPr/>
        <a:lstStyle/>
        <a:p>
          <a:endParaRPr lang="pl-PL"/>
        </a:p>
      </dgm:t>
    </dgm:pt>
    <dgm:pt modelId="{447537BC-6C45-4FBB-BE7C-2FD92948EDCA}" type="sibTrans" cxnId="{E40F63B6-153F-4DE4-B8EA-0D5029099B94}">
      <dgm:prSet/>
      <dgm:spPr/>
      <dgm:t>
        <a:bodyPr/>
        <a:lstStyle/>
        <a:p>
          <a:endParaRPr lang="pl-PL"/>
        </a:p>
      </dgm:t>
    </dgm:pt>
    <dgm:pt modelId="{8D8F5C48-E515-42B0-A5FD-EB6EF3605328}">
      <dgm:prSet phldrT="[Tekst]"/>
      <dgm:spPr/>
      <dgm:t>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pl-PL" b="1" cap="all" spc="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2</a:t>
          </a:r>
        </a:p>
      </dgm:t>
    </dgm:pt>
    <dgm:pt modelId="{C40C12E3-4458-47E9-88D7-3636EEA5EF98}" type="parTrans" cxnId="{93521039-A020-4404-853A-F4380A9B471A}">
      <dgm:prSet/>
      <dgm:spPr/>
      <dgm:t>
        <a:bodyPr/>
        <a:lstStyle/>
        <a:p>
          <a:endParaRPr lang="pl-PL"/>
        </a:p>
      </dgm:t>
    </dgm:pt>
    <dgm:pt modelId="{87D10DFF-44E7-4D16-AF06-A0153D8CA2FE}" type="sibTrans" cxnId="{93521039-A020-4404-853A-F4380A9B471A}">
      <dgm:prSet/>
      <dgm:spPr/>
      <dgm:t>
        <a:bodyPr/>
        <a:lstStyle/>
        <a:p>
          <a:endParaRPr lang="pl-PL"/>
        </a:p>
      </dgm:t>
    </dgm:pt>
    <mc:AlternateContent xmlns:mc="http://schemas.openxmlformats.org/markup-compatibility/2006">
      <mc:Choice xmlns:a14="http://schemas.microsoft.com/office/drawing/2010/main" Requires="a14">
        <dgm:pt modelId="{66570487-283C-45E8-A096-75DE2C167BC6}">
          <dgm:prSet phldrT="[Tekst]" custT="1"/>
          <dgm:spPr/>
          <dgm:t>
            <a:bodyPr/>
            <a:lstStyle/>
            <a:p>
              <a:pPr algn="just"/>
              <a:r>
                <a:rPr lang="pl-PL" sz="1800"/>
                <a:t>Jeżeli dla danej cechy </a:t>
              </a:r>
              <a14:m>
                <m:oMath xmlns:m="http://schemas.openxmlformats.org/officeDocument/2006/math">
                  <m:sSub>
                    <m:sSubPr>
                      <m:ctrlPr>
                        <a:rPr lang="pl-PL" sz="1800" i="1" smtClean="0">
                          <a:latin typeface="Cambria Math" panose="02040503050406030204" pitchFamily="18" charset="0"/>
                        </a:rPr>
                      </m:ctrlPr>
                    </m:sSubPr>
                    <m:e>
                      <m:r>
                        <a:rPr lang="pl-PL" sz="1800" b="0" i="1" smtClean="0">
                          <a:latin typeface="Cambria Math"/>
                        </a:rPr>
                        <m:t>|</m:t>
                      </m:r>
                      <m:r>
                        <a:rPr lang="pl-PL" sz="1800" b="0" i="1" smtClean="0">
                          <a:latin typeface="Cambria Math"/>
                        </a:rPr>
                        <m:t>𝑟</m:t>
                      </m:r>
                    </m:e>
                    <m:sub>
                      <m:r>
                        <a:rPr lang="pl-PL" sz="1800" b="0" i="1" smtClean="0">
                          <a:latin typeface="Cambria Math"/>
                        </a:rPr>
                        <m:t>𝑖</m:t>
                      </m:r>
                    </m:sub>
                  </m:sSub>
                  <m:r>
                    <a:rPr lang="pl-PL" sz="1800" b="0" i="1" smtClean="0">
                      <a:latin typeface="Cambria Math"/>
                    </a:rPr>
                    <m:t>|</m:t>
                  </m:r>
                  <m:r>
                    <a:rPr lang="pl-PL" sz="1800" i="1" smtClean="0">
                      <a:latin typeface="Cambria Math"/>
                      <a:ea typeface="Cambria Math"/>
                    </a:rPr>
                    <m:t>≤</m:t>
                  </m:r>
                  <m:r>
                    <a:rPr lang="pl-PL" sz="1800" b="0" i="1" smtClean="0">
                      <a:latin typeface="Cambria Math"/>
                      <a:ea typeface="Cambria Math"/>
                    </a:rPr>
                    <m:t>0.2 </m:t>
                  </m:r>
                </m:oMath>
              </a14:m>
              <a:r>
                <a:rPr lang="pl-PL" sz="1800"/>
                <a:t>odrzuć cechę z dalszej analizy. Pozostałe obliczone współczynniki podnieś do kwadratu W ten sposób otrzymasz współczynnik determinacji </a:t>
              </a:r>
              <a14:m>
                <m:oMath xmlns:m="http://schemas.openxmlformats.org/officeDocument/2006/math">
                  <m:sSubSup>
                    <m:sSubSupPr>
                      <m:ctrlPr>
                        <a:rPr lang="pl-PL" sz="1800" b="0" i="1" smtClean="0">
                          <a:latin typeface="Cambria Math" panose="02040503050406030204" pitchFamily="18" charset="0"/>
                        </a:rPr>
                      </m:ctrlPr>
                    </m:sSubSupPr>
                    <m:e>
                      <m:r>
                        <a:rPr lang="pl-PL" sz="1800" b="0" i="1" smtClean="0">
                          <a:latin typeface="Cambria Math"/>
                        </a:rPr>
                        <m:t>𝑟</m:t>
                      </m:r>
                    </m:e>
                    <m:sub>
                      <m:r>
                        <a:rPr lang="pl-PL" sz="1800" b="0" i="1" smtClean="0">
                          <a:latin typeface="Cambria Math"/>
                        </a:rPr>
                        <m:t>𝑖</m:t>
                      </m:r>
                    </m:sub>
                    <m:sup>
                      <m:r>
                        <a:rPr lang="pl-PL" sz="1800" b="0" i="1" smtClean="0">
                          <a:latin typeface="Cambria Math"/>
                        </a:rPr>
                        <m:t>2</m:t>
                      </m:r>
                    </m:sup>
                  </m:sSubSup>
                  <m:r>
                    <a:rPr lang="pl-PL" sz="1800" b="0" i="1" smtClean="0">
                      <a:latin typeface="Cambria Math"/>
                    </a:rPr>
                    <m:t>.</m:t>
                  </m:r>
                </m:oMath>
              </a14:m>
              <a:endParaRPr lang="pl-PL" sz="1800"/>
            </a:p>
          </dgm:t>
        </dgm:pt>
      </mc:Choice>
      <mc:Fallback>
        <dgm:pt modelId="{66570487-283C-45E8-A096-75DE2C167BC6}">
          <dgm:prSet phldrT="[Tekst]" custT="1"/>
          <dgm:spPr/>
          <dgm:t>
            <a:bodyPr/>
            <a:lstStyle/>
            <a:p>
              <a:pPr algn="just"/>
              <a:r>
                <a:rPr lang="pl-PL" sz="1800"/>
                <a:t>Jeżeli dla danej cechy </a:t>
              </a:r>
              <a:r>
                <a:rPr lang="pl-PL" sz="1800" i="0">
                  <a:latin typeface="Cambria Math" panose="02040503050406030204" pitchFamily="18" charset="0"/>
                </a:rPr>
                <a:t>〖</a:t>
              </a:r>
              <a:r>
                <a:rPr lang="pl-PL" sz="1800" b="0" i="0">
                  <a:latin typeface="Cambria Math"/>
                </a:rPr>
                <a:t>|𝑟</a:t>
              </a:r>
              <a:r>
                <a:rPr lang="pl-PL" sz="1800" b="0" i="0">
                  <a:latin typeface="Cambria Math" panose="02040503050406030204" pitchFamily="18" charset="0"/>
                </a:rPr>
                <a:t>〗_</a:t>
              </a:r>
              <a:r>
                <a:rPr lang="pl-PL" sz="1800" b="0" i="0">
                  <a:latin typeface="Cambria Math"/>
                </a:rPr>
                <a:t>𝑖 |</a:t>
              </a:r>
              <a:r>
                <a:rPr lang="pl-PL" sz="1800" i="0">
                  <a:latin typeface="Cambria Math"/>
                  <a:ea typeface="Cambria Math"/>
                </a:rPr>
                <a:t>≤</a:t>
              </a:r>
              <a:r>
                <a:rPr lang="pl-PL" sz="1800" b="0" i="0">
                  <a:latin typeface="Cambria Math"/>
                  <a:ea typeface="Cambria Math"/>
                </a:rPr>
                <a:t>0.2 </a:t>
              </a:r>
              <a:r>
                <a:rPr lang="pl-PL" sz="1800"/>
                <a:t>odrzuć cechę z dalszej analizy. Pozostałe obliczone współczynniki podnieś do kwadratu W ten sposób otrzymasz współczynnik determinacji </a:t>
              </a:r>
              <a:r>
                <a:rPr lang="pl-PL" sz="1800" b="0" i="0">
                  <a:latin typeface="Cambria Math"/>
                </a:rPr>
                <a:t>𝑟</a:t>
              </a:r>
              <a:r>
                <a:rPr lang="pl-PL" sz="1800" b="0" i="0">
                  <a:latin typeface="Cambria Math" panose="02040503050406030204" pitchFamily="18" charset="0"/>
                </a:rPr>
                <a:t>_</a:t>
              </a:r>
              <a:r>
                <a:rPr lang="pl-PL" sz="1800" b="0" i="0">
                  <a:latin typeface="Cambria Math"/>
                </a:rPr>
                <a:t>𝑖</a:t>
              </a:r>
              <a:r>
                <a:rPr lang="pl-PL" sz="1800" b="0" i="0">
                  <a:latin typeface="Cambria Math" panose="02040503050406030204" pitchFamily="18" charset="0"/>
                </a:rPr>
                <a:t>^</a:t>
              </a:r>
              <a:r>
                <a:rPr lang="pl-PL" sz="1800" b="0" i="0">
                  <a:latin typeface="Cambria Math"/>
                </a:rPr>
                <a:t>2.</a:t>
              </a:r>
              <a:endParaRPr lang="pl-PL" sz="1800"/>
            </a:p>
          </dgm:t>
        </dgm:pt>
      </mc:Fallback>
    </mc:AlternateContent>
    <dgm:pt modelId="{11709EF7-9D47-4EC7-878B-97F1827C7744}" type="parTrans" cxnId="{4DC3B85B-134B-4732-B939-54DE9457D306}">
      <dgm:prSet/>
      <dgm:spPr/>
      <dgm:t>
        <a:bodyPr/>
        <a:lstStyle/>
        <a:p>
          <a:endParaRPr lang="pl-PL"/>
        </a:p>
      </dgm:t>
    </dgm:pt>
    <dgm:pt modelId="{E4707F1B-95CC-4557-AD9D-7EDBF9298DC3}" type="sibTrans" cxnId="{4DC3B85B-134B-4732-B939-54DE9457D306}">
      <dgm:prSet/>
      <dgm:spPr/>
      <dgm:t>
        <a:bodyPr/>
        <a:lstStyle/>
        <a:p>
          <a:endParaRPr lang="pl-PL"/>
        </a:p>
      </dgm:t>
    </dgm:pt>
    <dgm:pt modelId="{83DCC07B-DA68-4A50-BCF9-64D577A8FB28}">
      <dgm:prSet phldrT="[Tekst]"/>
      <dgm:spPr/>
      <dgm:t>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pl-PL" b="1" cap="all" spc="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3</a:t>
          </a:r>
        </a:p>
      </dgm:t>
    </dgm:pt>
    <dgm:pt modelId="{474428D6-2FE1-41E7-9E01-D99CC8D49B8F}" type="parTrans" cxnId="{45A3324A-6940-4FE6-BD25-A9A5DE9D87D1}">
      <dgm:prSet/>
      <dgm:spPr/>
      <dgm:t>
        <a:bodyPr/>
        <a:lstStyle/>
        <a:p>
          <a:endParaRPr lang="pl-PL"/>
        </a:p>
      </dgm:t>
    </dgm:pt>
    <dgm:pt modelId="{568D8B0A-C190-4C3D-87F0-53FE0DF96DB4}" type="sibTrans" cxnId="{45A3324A-6940-4FE6-BD25-A9A5DE9D87D1}">
      <dgm:prSet/>
      <dgm:spPr/>
      <dgm:t>
        <a:bodyPr/>
        <a:lstStyle/>
        <a:p>
          <a:endParaRPr lang="pl-PL"/>
        </a:p>
      </dgm:t>
    </dgm:pt>
    <mc:AlternateContent xmlns:mc="http://schemas.openxmlformats.org/markup-compatibility/2006">
      <mc:Choice xmlns:a14="http://schemas.microsoft.com/office/drawing/2010/main" Requires="a14">
        <dgm:pt modelId="{909BA759-84C5-4243-BE98-D8C3BF22B2D8}">
          <dgm:prSet phldrT="[Tekst]" custT="1"/>
          <dgm:spPr/>
          <dgm:t>
            <a:bodyPr/>
            <a:lstStyle/>
            <a:p>
              <a:r>
                <a:rPr lang="pl-PL" sz="1800"/>
                <a:t>Oblicz wagi cech zgodnie ze wzorem: </a:t>
              </a:r>
              <a14:m>
                <m:oMath xmlns:m="http://schemas.openxmlformats.org/officeDocument/2006/math">
                  <m:sSub>
                    <m:sSubPr>
                      <m:ctrlPr>
                        <a:rPr lang="pl-PL" sz="1800" i="1" smtClean="0">
                          <a:latin typeface="Cambria Math" panose="02040503050406030204" pitchFamily="18" charset="0"/>
                        </a:rPr>
                      </m:ctrlPr>
                    </m:sSubPr>
                    <m:e>
                      <m:r>
                        <a:rPr lang="pl-PL" sz="1800" b="0" i="1" smtClean="0">
                          <a:latin typeface="Cambria Math"/>
                        </a:rPr>
                        <m:t>𝑤</m:t>
                      </m:r>
                    </m:e>
                    <m:sub>
                      <m:r>
                        <a:rPr lang="pl-PL" sz="1800" b="0" i="1" smtClean="0">
                          <a:latin typeface="Cambria Math"/>
                        </a:rPr>
                        <m:t>𝑖</m:t>
                      </m:r>
                    </m:sub>
                  </m:sSub>
                  <m:r>
                    <a:rPr lang="pl-PL" sz="1800" b="0" i="1" smtClean="0">
                      <a:latin typeface="Cambria Math"/>
                    </a:rPr>
                    <m:t>=</m:t>
                  </m:r>
                  <m:f>
                    <m:fPr>
                      <m:ctrlPr>
                        <a:rPr lang="pl-PL" sz="1800" b="0" i="1" smtClean="0">
                          <a:latin typeface="Cambria Math" panose="02040503050406030204" pitchFamily="18" charset="0"/>
                        </a:rPr>
                      </m:ctrlPr>
                    </m:fPr>
                    <m:num>
                      <m:sSubSup>
                        <m:sSubSupPr>
                          <m:ctrlPr>
                            <a:rPr lang="pl-PL" sz="1800" b="0" i="1" smtClean="0">
                              <a:latin typeface="Cambria Math" panose="02040503050406030204" pitchFamily="18" charset="0"/>
                            </a:rPr>
                          </m:ctrlPr>
                        </m:sSubSupPr>
                        <m:e>
                          <m:r>
                            <a:rPr lang="pl-PL" sz="1800" b="0" i="1" smtClean="0">
                              <a:latin typeface="Cambria Math"/>
                            </a:rPr>
                            <m:t>𝑟</m:t>
                          </m:r>
                        </m:e>
                        <m:sub>
                          <m:r>
                            <a:rPr lang="pl-PL" sz="1800" b="0" i="1" smtClean="0">
                              <a:latin typeface="Cambria Math"/>
                            </a:rPr>
                            <m:t>𝑖</m:t>
                          </m:r>
                        </m:sub>
                        <m:sup>
                          <m:r>
                            <a:rPr lang="pl-PL" sz="1800" b="0" i="1" smtClean="0">
                              <a:latin typeface="Cambria Math"/>
                            </a:rPr>
                            <m:t>2</m:t>
                          </m:r>
                        </m:sup>
                      </m:sSubSup>
                    </m:num>
                    <m:den>
                      <m:nary>
                        <m:naryPr>
                          <m:chr m:val="∑"/>
                          <m:ctrlPr>
                            <a:rPr lang="pl-PL" sz="1800" b="0" i="1" smtClean="0">
                              <a:latin typeface="Cambria Math" panose="02040503050406030204" pitchFamily="18" charset="0"/>
                            </a:rPr>
                          </m:ctrlPr>
                        </m:naryPr>
                        <m:sub>
                          <m:r>
                            <m:rPr>
                              <m:brk m:alnAt="23"/>
                            </m:rPr>
                            <a:rPr lang="pl-PL" sz="1800" b="0" i="1" smtClean="0">
                              <a:latin typeface="Cambria Math"/>
                            </a:rPr>
                            <m:t>𝑖</m:t>
                          </m:r>
                          <m:r>
                            <a:rPr lang="pl-PL" sz="1800" b="0" i="1" smtClean="0">
                              <a:latin typeface="Cambria Math"/>
                            </a:rPr>
                            <m:t>=1</m:t>
                          </m:r>
                        </m:sub>
                        <m:sup>
                          <m:r>
                            <a:rPr lang="pl-PL" sz="1800" b="0" i="1" smtClean="0">
                              <a:latin typeface="Cambria Math"/>
                            </a:rPr>
                            <m:t>𝑗</m:t>
                          </m:r>
                        </m:sup>
                        <m:e>
                          <m:sSubSup>
                            <m:sSubSupPr>
                              <m:ctrlPr>
                                <a:rPr lang="pl-PL" sz="1800" b="0" i="1" smtClean="0">
                                  <a:latin typeface="Cambria Math" panose="02040503050406030204" pitchFamily="18" charset="0"/>
                                </a:rPr>
                              </m:ctrlPr>
                            </m:sSubSupPr>
                            <m:e>
                              <m:r>
                                <a:rPr lang="pl-PL" sz="1800" b="0" i="1" smtClean="0">
                                  <a:latin typeface="Cambria Math"/>
                                </a:rPr>
                                <m:t>𝑟</m:t>
                              </m:r>
                            </m:e>
                            <m:sub>
                              <m:r>
                                <a:rPr lang="pl-PL" sz="1800" b="0" i="1" smtClean="0">
                                  <a:latin typeface="Cambria Math"/>
                                </a:rPr>
                                <m:t>𝑖</m:t>
                              </m:r>
                            </m:sub>
                            <m:sup>
                              <m:r>
                                <a:rPr lang="pl-PL" sz="1800" b="0" i="1" smtClean="0">
                                  <a:latin typeface="Cambria Math"/>
                                </a:rPr>
                                <m:t>2</m:t>
                              </m:r>
                            </m:sup>
                          </m:sSubSup>
                        </m:e>
                      </m:nary>
                    </m:den>
                  </m:f>
                  <m:r>
                    <a:rPr lang="pl-PL" sz="1800" b="0" i="1" smtClean="0">
                      <a:latin typeface="Cambria Math"/>
                    </a:rPr>
                    <m:t>∗100%</m:t>
                  </m:r>
                </m:oMath>
              </a14:m>
              <a:endParaRPr lang="pl-PL" sz="1700"/>
            </a:p>
          </dgm:t>
        </dgm:pt>
      </mc:Choice>
      <mc:Fallback>
        <dgm:pt modelId="{909BA759-84C5-4243-BE98-D8C3BF22B2D8}">
          <dgm:prSet phldrT="[Tekst]" custT="1"/>
          <dgm:spPr/>
          <dgm:t>
            <a:bodyPr/>
            <a:lstStyle/>
            <a:p>
              <a:r>
                <a:rPr lang="pl-PL" sz="1800"/>
                <a:t>Oblicz wagi cech zgodnie ze wzorem: </a:t>
              </a:r>
              <a:r>
                <a:rPr lang="pl-PL" sz="1800" b="0" i="0">
                  <a:latin typeface="Cambria Math"/>
                </a:rPr>
                <a:t>𝑤</a:t>
              </a:r>
              <a:r>
                <a:rPr lang="pl-PL" sz="1800" b="0" i="0">
                  <a:latin typeface="Cambria Math" panose="02040503050406030204" pitchFamily="18" charset="0"/>
                </a:rPr>
                <a:t>_</a:t>
              </a:r>
              <a:r>
                <a:rPr lang="pl-PL" sz="1800" b="0" i="0">
                  <a:latin typeface="Cambria Math"/>
                </a:rPr>
                <a:t>𝑖=</a:t>
              </a:r>
              <a:r>
                <a:rPr lang="pl-PL" sz="1800" b="0" i="0">
                  <a:latin typeface="Cambria Math" panose="02040503050406030204" pitchFamily="18" charset="0"/>
                </a:rPr>
                <a:t>(</a:t>
              </a:r>
              <a:r>
                <a:rPr lang="pl-PL" sz="1800" b="0" i="0">
                  <a:latin typeface="Cambria Math"/>
                </a:rPr>
                <a:t>𝑟</a:t>
              </a:r>
              <a:r>
                <a:rPr lang="pl-PL" sz="1800" b="0" i="0">
                  <a:latin typeface="Cambria Math" panose="02040503050406030204" pitchFamily="18" charset="0"/>
                </a:rPr>
                <a:t>_</a:t>
              </a:r>
              <a:r>
                <a:rPr lang="pl-PL" sz="1800" b="0" i="0">
                  <a:latin typeface="Cambria Math"/>
                </a:rPr>
                <a:t>𝑖</a:t>
              </a:r>
              <a:r>
                <a:rPr lang="pl-PL" sz="1800" b="0" i="0">
                  <a:latin typeface="Cambria Math" panose="02040503050406030204" pitchFamily="18" charset="0"/>
                </a:rPr>
                <a:t>^</a:t>
              </a:r>
              <a:r>
                <a:rPr lang="pl-PL" sz="1800" b="0" i="0">
                  <a:latin typeface="Cambria Math"/>
                </a:rPr>
                <a:t>2</a:t>
              </a:r>
              <a:r>
                <a:rPr lang="pl-PL" sz="1800" b="0" i="0">
                  <a:latin typeface="Cambria Math" panose="02040503050406030204" pitchFamily="18" charset="0"/>
                </a:rPr>
                <a:t>)/(∑_(</a:t>
              </a:r>
              <a:r>
                <a:rPr lang="pl-PL" sz="1800" b="0" i="0">
                  <a:latin typeface="Cambria Math"/>
                </a:rPr>
                <a:t>𝑖=1</a:t>
              </a:r>
              <a:r>
                <a:rPr lang="pl-PL" sz="1800" b="0" i="0">
                  <a:latin typeface="Cambria Math" panose="02040503050406030204" pitchFamily="18" charset="0"/>
                </a:rPr>
                <a:t>)^</a:t>
              </a:r>
              <a:r>
                <a:rPr lang="pl-PL" sz="1800" b="0" i="0">
                  <a:latin typeface="Cambria Math"/>
                </a:rPr>
                <a:t>𝑗</a:t>
              </a:r>
              <a:r>
                <a:rPr lang="pl-PL" sz="1800" b="0" i="0">
                  <a:latin typeface="Cambria Math" panose="02040503050406030204" pitchFamily="18" charset="0"/>
                </a:rPr>
                <a:t>▒</a:t>
              </a:r>
              <a:r>
                <a:rPr lang="pl-PL" sz="1800" b="0" i="0">
                  <a:latin typeface="Cambria Math"/>
                </a:rPr>
                <a:t>𝑟</a:t>
              </a:r>
              <a:r>
                <a:rPr lang="pl-PL" sz="1800" b="0" i="0">
                  <a:latin typeface="Cambria Math" panose="02040503050406030204" pitchFamily="18" charset="0"/>
                </a:rPr>
                <a:t>_</a:t>
              </a:r>
              <a:r>
                <a:rPr lang="pl-PL" sz="1800" b="0" i="0">
                  <a:latin typeface="Cambria Math"/>
                </a:rPr>
                <a:t>𝑖</a:t>
              </a:r>
              <a:r>
                <a:rPr lang="pl-PL" sz="1800" b="0" i="0">
                  <a:latin typeface="Cambria Math" panose="02040503050406030204" pitchFamily="18" charset="0"/>
                </a:rPr>
                <a:t>^</a:t>
              </a:r>
              <a:r>
                <a:rPr lang="pl-PL" sz="1800" b="0" i="0">
                  <a:latin typeface="Cambria Math"/>
                </a:rPr>
                <a:t>2</a:t>
              </a:r>
              <a:r>
                <a:rPr lang="pl-PL" sz="1800" b="0" i="0">
                  <a:latin typeface="Cambria Math" panose="02040503050406030204" pitchFamily="18" charset="0"/>
                </a:rPr>
                <a:t> )</a:t>
              </a:r>
              <a:r>
                <a:rPr lang="pl-PL" sz="1800" b="0" i="0">
                  <a:latin typeface="Cambria Math"/>
                </a:rPr>
                <a:t>∗100%</a:t>
              </a:r>
              <a:endParaRPr lang="pl-PL" sz="1700"/>
            </a:p>
          </dgm:t>
        </dgm:pt>
      </mc:Fallback>
    </mc:AlternateContent>
    <dgm:pt modelId="{47DA1323-18E2-424A-99BA-182C7614C2F4}" type="parTrans" cxnId="{41F16F11-391F-48C9-B17D-6DC01C8DDB18}">
      <dgm:prSet/>
      <dgm:spPr/>
      <dgm:t>
        <a:bodyPr/>
        <a:lstStyle/>
        <a:p>
          <a:endParaRPr lang="pl-PL"/>
        </a:p>
      </dgm:t>
    </dgm:pt>
    <dgm:pt modelId="{68CDD978-E8E2-46F7-9634-510C99A160B5}" type="sibTrans" cxnId="{41F16F11-391F-48C9-B17D-6DC01C8DDB18}">
      <dgm:prSet/>
      <dgm:spPr/>
      <dgm:t>
        <a:bodyPr/>
        <a:lstStyle/>
        <a:p>
          <a:endParaRPr lang="pl-PL"/>
        </a:p>
      </dgm:t>
    </dgm:pt>
    <dgm:pt modelId="{E3055DA7-4D63-45D2-8DBA-F4851D50A880}" type="pres">
      <dgm:prSet presAssocID="{E9DA196D-1D92-4A2D-9242-357CAB988620}" presName="linearFlow" presStyleCnt="0">
        <dgm:presLayoutVars>
          <dgm:dir/>
          <dgm:animLvl val="lvl"/>
          <dgm:resizeHandles val="exact"/>
        </dgm:presLayoutVars>
      </dgm:prSet>
      <dgm:spPr/>
    </dgm:pt>
    <dgm:pt modelId="{2B31A2DC-D199-4838-8188-0B2D6F53BCD9}" type="pres">
      <dgm:prSet presAssocID="{29CAB6B0-F54B-402D-8FD5-F1DBB60966DC}" presName="composite" presStyleCnt="0"/>
      <dgm:spPr/>
    </dgm:pt>
    <dgm:pt modelId="{AFC5BE41-4224-4555-AD6F-C9D080F7C9F4}" type="pres">
      <dgm:prSet presAssocID="{29CAB6B0-F54B-402D-8FD5-F1DBB60966DC}" presName="parentText" presStyleLbl="alignNode1" presStyleIdx="0" presStyleCnt="3">
        <dgm:presLayoutVars>
          <dgm:chMax val="1"/>
          <dgm:bulletEnabled val="1"/>
        </dgm:presLayoutVars>
      </dgm:prSet>
      <dgm:spPr/>
    </dgm:pt>
    <dgm:pt modelId="{91812302-1252-4B6F-8E97-1E221BDFBB33}" type="pres">
      <dgm:prSet presAssocID="{29CAB6B0-F54B-402D-8FD5-F1DBB60966DC}" presName="descendantText" presStyleLbl="alignAcc1" presStyleIdx="0" presStyleCnt="3" custLinFactNeighborX="2788" custLinFactNeighborY="-20079">
        <dgm:presLayoutVars>
          <dgm:bulletEnabled val="1"/>
        </dgm:presLayoutVars>
      </dgm:prSet>
      <dgm:spPr/>
    </dgm:pt>
    <dgm:pt modelId="{B8DC6C69-D3F6-41D6-894F-39D2F5870BA9}" type="pres">
      <dgm:prSet presAssocID="{1121D520-F323-454F-B22E-9646A44A40C8}" presName="sp" presStyleCnt="0"/>
      <dgm:spPr/>
    </dgm:pt>
    <dgm:pt modelId="{B06A48F9-2362-4E3D-A788-519AB8F15351}" type="pres">
      <dgm:prSet presAssocID="{8D8F5C48-E515-42B0-A5FD-EB6EF3605328}" presName="composite" presStyleCnt="0"/>
      <dgm:spPr/>
    </dgm:pt>
    <dgm:pt modelId="{75D26050-F666-4489-9A6D-483E4AB75502}" type="pres">
      <dgm:prSet presAssocID="{8D8F5C48-E515-42B0-A5FD-EB6EF3605328}" presName="parentText" presStyleLbl="alignNode1" presStyleIdx="1" presStyleCnt="3">
        <dgm:presLayoutVars>
          <dgm:chMax val="1"/>
          <dgm:bulletEnabled val="1"/>
        </dgm:presLayoutVars>
      </dgm:prSet>
      <dgm:spPr/>
    </dgm:pt>
    <dgm:pt modelId="{F049D9D6-5036-4271-85EB-F1238C68C211}" type="pres">
      <dgm:prSet presAssocID="{8D8F5C48-E515-42B0-A5FD-EB6EF3605328}" presName="descendantText" presStyleLbl="alignAcc1" presStyleIdx="1" presStyleCnt="3">
        <dgm:presLayoutVars>
          <dgm:bulletEnabled val="1"/>
        </dgm:presLayoutVars>
      </dgm:prSet>
      <dgm:spPr/>
    </dgm:pt>
    <dgm:pt modelId="{123D51F9-DE73-49A9-8C28-CF9719729C77}" type="pres">
      <dgm:prSet presAssocID="{87D10DFF-44E7-4D16-AF06-A0153D8CA2FE}" presName="sp" presStyleCnt="0"/>
      <dgm:spPr/>
    </dgm:pt>
    <dgm:pt modelId="{7A78EC68-468A-4C13-9C33-C6E7CF3FEBFC}" type="pres">
      <dgm:prSet presAssocID="{83DCC07B-DA68-4A50-BCF9-64D577A8FB28}" presName="composite" presStyleCnt="0"/>
      <dgm:spPr/>
    </dgm:pt>
    <dgm:pt modelId="{0B5FDDC0-3B68-46F8-9C74-8EEF584E2F1F}" type="pres">
      <dgm:prSet presAssocID="{83DCC07B-DA68-4A50-BCF9-64D577A8FB28}" presName="parentText" presStyleLbl="alignNode1" presStyleIdx="2" presStyleCnt="3">
        <dgm:presLayoutVars>
          <dgm:chMax val="1"/>
          <dgm:bulletEnabled val="1"/>
        </dgm:presLayoutVars>
      </dgm:prSet>
      <dgm:spPr/>
    </dgm:pt>
    <dgm:pt modelId="{AB7D225D-5A27-47CD-943D-02C755C086BC}" type="pres">
      <dgm:prSet presAssocID="{83DCC07B-DA68-4A50-BCF9-64D577A8FB28}" presName="descendantText" presStyleLbl="alignAcc1" presStyleIdx="2" presStyleCnt="3">
        <dgm:presLayoutVars>
          <dgm:bulletEnabled val="1"/>
        </dgm:presLayoutVars>
      </dgm:prSet>
      <dgm:spPr/>
    </dgm:pt>
  </dgm:ptLst>
  <dgm:cxnLst>
    <dgm:cxn modelId="{A6D1F308-A00A-44BC-A7D3-8144A5A6CA77}" type="presOf" srcId="{909BA759-84C5-4243-BE98-D8C3BF22B2D8}" destId="{AB7D225D-5A27-47CD-943D-02C755C086BC}" srcOrd="0" destOrd="0" presId="urn:microsoft.com/office/officeart/2005/8/layout/chevron2"/>
    <dgm:cxn modelId="{41F16F11-391F-48C9-B17D-6DC01C8DDB18}" srcId="{83DCC07B-DA68-4A50-BCF9-64D577A8FB28}" destId="{909BA759-84C5-4243-BE98-D8C3BF22B2D8}" srcOrd="0" destOrd="0" parTransId="{47DA1323-18E2-424A-99BA-182C7614C2F4}" sibTransId="{68CDD978-E8E2-46F7-9634-510C99A160B5}"/>
    <dgm:cxn modelId="{93521039-A020-4404-853A-F4380A9B471A}" srcId="{E9DA196D-1D92-4A2D-9242-357CAB988620}" destId="{8D8F5C48-E515-42B0-A5FD-EB6EF3605328}" srcOrd="1" destOrd="0" parTransId="{C40C12E3-4458-47E9-88D7-3636EEA5EF98}" sibTransId="{87D10DFF-44E7-4D16-AF06-A0153D8CA2FE}"/>
    <dgm:cxn modelId="{4DC3B85B-134B-4732-B939-54DE9457D306}" srcId="{8D8F5C48-E515-42B0-A5FD-EB6EF3605328}" destId="{66570487-283C-45E8-A096-75DE2C167BC6}" srcOrd="0" destOrd="0" parTransId="{11709EF7-9D47-4EC7-878B-97F1827C7744}" sibTransId="{E4707F1B-95CC-4557-AD9D-7EDBF9298DC3}"/>
    <dgm:cxn modelId="{45A3324A-6940-4FE6-BD25-A9A5DE9D87D1}" srcId="{E9DA196D-1D92-4A2D-9242-357CAB988620}" destId="{83DCC07B-DA68-4A50-BCF9-64D577A8FB28}" srcOrd="2" destOrd="0" parTransId="{474428D6-2FE1-41E7-9E01-D99CC8D49B8F}" sibTransId="{568D8B0A-C190-4C3D-87F0-53FE0DF96DB4}"/>
    <dgm:cxn modelId="{7E00496F-61BF-41DA-B0BD-1F59BC5FF382}" type="presOf" srcId="{29CAB6B0-F54B-402D-8FD5-F1DBB60966DC}" destId="{AFC5BE41-4224-4555-AD6F-C9D080F7C9F4}" srcOrd="0" destOrd="0" presId="urn:microsoft.com/office/officeart/2005/8/layout/chevron2"/>
    <dgm:cxn modelId="{14CAB755-1FB5-4903-8D72-03E03B91C6B9}" type="presOf" srcId="{83DCC07B-DA68-4A50-BCF9-64D577A8FB28}" destId="{0B5FDDC0-3B68-46F8-9C74-8EEF584E2F1F}" srcOrd="0" destOrd="0" presId="urn:microsoft.com/office/officeart/2005/8/layout/chevron2"/>
    <dgm:cxn modelId="{0AA8AF81-3FF2-436F-8D2A-CBF76040B6F3}" srcId="{E9DA196D-1D92-4A2D-9242-357CAB988620}" destId="{29CAB6B0-F54B-402D-8FD5-F1DBB60966DC}" srcOrd="0" destOrd="0" parTransId="{C5503375-8D16-426C-AA0E-63C1DD40AADD}" sibTransId="{1121D520-F323-454F-B22E-9646A44A40C8}"/>
    <dgm:cxn modelId="{E40F63B6-153F-4DE4-B8EA-0D5029099B94}" srcId="{29CAB6B0-F54B-402D-8FD5-F1DBB60966DC}" destId="{452D4FAE-783B-477F-B953-FEFB32BB228A}" srcOrd="0" destOrd="0" parTransId="{78D15ADC-6A9C-4FC5-89DC-DB5A63980462}" sibTransId="{447537BC-6C45-4FBB-BE7C-2FD92948EDCA}"/>
    <dgm:cxn modelId="{CD6E1DC2-7E48-41C9-BC84-5100D16C526D}" type="presOf" srcId="{452D4FAE-783B-477F-B953-FEFB32BB228A}" destId="{91812302-1252-4B6F-8E97-1E221BDFBB33}" srcOrd="0" destOrd="0" presId="urn:microsoft.com/office/officeart/2005/8/layout/chevron2"/>
    <dgm:cxn modelId="{8CD80FC4-C857-4AC5-AFCF-545216A83D03}" type="presOf" srcId="{8D8F5C48-E515-42B0-A5FD-EB6EF3605328}" destId="{75D26050-F666-4489-9A6D-483E4AB75502}" srcOrd="0" destOrd="0" presId="urn:microsoft.com/office/officeart/2005/8/layout/chevron2"/>
    <dgm:cxn modelId="{E54C18C7-9129-44C3-9627-290564179121}" type="presOf" srcId="{E9DA196D-1D92-4A2D-9242-357CAB988620}" destId="{E3055DA7-4D63-45D2-8DBA-F4851D50A880}" srcOrd="0" destOrd="0" presId="urn:microsoft.com/office/officeart/2005/8/layout/chevron2"/>
    <dgm:cxn modelId="{FFE5CEDB-A97A-4E8E-B9B2-672581FC1D1D}" type="presOf" srcId="{66570487-283C-45E8-A096-75DE2C167BC6}" destId="{F049D9D6-5036-4271-85EB-F1238C68C211}" srcOrd="0" destOrd="0" presId="urn:microsoft.com/office/officeart/2005/8/layout/chevron2"/>
    <dgm:cxn modelId="{FD24CC8F-4F90-445B-94E9-6AF68CAC40B9}" type="presParOf" srcId="{E3055DA7-4D63-45D2-8DBA-F4851D50A880}" destId="{2B31A2DC-D199-4838-8188-0B2D6F53BCD9}" srcOrd="0" destOrd="0" presId="urn:microsoft.com/office/officeart/2005/8/layout/chevron2"/>
    <dgm:cxn modelId="{19998CC2-915B-4E31-9CD4-EFC6029C9461}" type="presParOf" srcId="{2B31A2DC-D199-4838-8188-0B2D6F53BCD9}" destId="{AFC5BE41-4224-4555-AD6F-C9D080F7C9F4}" srcOrd="0" destOrd="0" presId="urn:microsoft.com/office/officeart/2005/8/layout/chevron2"/>
    <dgm:cxn modelId="{B70E48D3-6273-4FB2-A41D-94238FAC9039}" type="presParOf" srcId="{2B31A2DC-D199-4838-8188-0B2D6F53BCD9}" destId="{91812302-1252-4B6F-8E97-1E221BDFBB33}" srcOrd="1" destOrd="0" presId="urn:microsoft.com/office/officeart/2005/8/layout/chevron2"/>
    <dgm:cxn modelId="{5E3546D0-580C-40D7-8DAC-47ABAE8B6BB0}" type="presParOf" srcId="{E3055DA7-4D63-45D2-8DBA-F4851D50A880}" destId="{B8DC6C69-D3F6-41D6-894F-39D2F5870BA9}" srcOrd="1" destOrd="0" presId="urn:microsoft.com/office/officeart/2005/8/layout/chevron2"/>
    <dgm:cxn modelId="{6543D158-DC64-4D95-A10E-7F008969A7E6}" type="presParOf" srcId="{E3055DA7-4D63-45D2-8DBA-F4851D50A880}" destId="{B06A48F9-2362-4E3D-A788-519AB8F15351}" srcOrd="2" destOrd="0" presId="urn:microsoft.com/office/officeart/2005/8/layout/chevron2"/>
    <dgm:cxn modelId="{D259B062-E4B1-40B0-9187-E1C3A32464FD}" type="presParOf" srcId="{B06A48F9-2362-4E3D-A788-519AB8F15351}" destId="{75D26050-F666-4489-9A6D-483E4AB75502}" srcOrd="0" destOrd="0" presId="urn:microsoft.com/office/officeart/2005/8/layout/chevron2"/>
    <dgm:cxn modelId="{4F15057D-D90F-49CC-9537-05CB4D248BEE}" type="presParOf" srcId="{B06A48F9-2362-4E3D-A788-519AB8F15351}" destId="{F049D9D6-5036-4271-85EB-F1238C68C211}" srcOrd="1" destOrd="0" presId="urn:microsoft.com/office/officeart/2005/8/layout/chevron2"/>
    <dgm:cxn modelId="{39C76843-4796-49EF-B1A3-62D0AD09BA81}" type="presParOf" srcId="{E3055DA7-4D63-45D2-8DBA-F4851D50A880}" destId="{123D51F9-DE73-49A9-8C28-CF9719729C77}" srcOrd="3" destOrd="0" presId="urn:microsoft.com/office/officeart/2005/8/layout/chevron2"/>
    <dgm:cxn modelId="{3D8C52B2-6928-4604-8FED-3ACBB5D83F65}" type="presParOf" srcId="{E3055DA7-4D63-45D2-8DBA-F4851D50A880}" destId="{7A78EC68-468A-4C13-9C33-C6E7CF3FEBFC}" srcOrd="4" destOrd="0" presId="urn:microsoft.com/office/officeart/2005/8/layout/chevron2"/>
    <dgm:cxn modelId="{9D8A0806-5A54-45FE-9EED-DABE1BC9220B}" type="presParOf" srcId="{7A78EC68-468A-4C13-9C33-C6E7CF3FEBFC}" destId="{0B5FDDC0-3B68-46F8-9C74-8EEF584E2F1F}" srcOrd="0" destOrd="0" presId="urn:microsoft.com/office/officeart/2005/8/layout/chevron2"/>
    <dgm:cxn modelId="{F936E7F1-1F11-4588-8EBD-B8954BA9F44F}" type="presParOf" srcId="{7A78EC68-468A-4C13-9C33-C6E7CF3FEBFC}" destId="{AB7D225D-5A27-47CD-943D-02C755C086BC}"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9DA196D-1D92-4A2D-9242-357CAB988620}" type="doc">
      <dgm:prSet loTypeId="urn:microsoft.com/office/officeart/2005/8/layout/chevron2" loCatId="process" qsTypeId="urn:microsoft.com/office/officeart/2005/8/quickstyle/simple3" qsCatId="simple" csTypeId="urn:microsoft.com/office/officeart/2005/8/colors/accent1_2" csCatId="accent1" phldr="1"/>
      <dgm:spPr/>
      <dgm:t>
        <a:bodyPr/>
        <a:lstStyle/>
        <a:p>
          <a:endParaRPr lang="pl-PL"/>
        </a:p>
      </dgm:t>
    </dgm:pt>
    <dgm:pt modelId="{29CAB6B0-F54B-402D-8FD5-F1DBB60966DC}">
      <dgm:prSet phldrT="[Tekst]"/>
      <dgm:spPr/>
      <dgm:t>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pl-PL" b="1" cap="all" spc="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1</a:t>
          </a:r>
        </a:p>
      </dgm:t>
    </dgm:pt>
    <dgm:pt modelId="{C5503375-8D16-426C-AA0E-63C1DD40AADD}" type="parTrans" cxnId="{0AA8AF81-3FF2-436F-8D2A-CBF76040B6F3}">
      <dgm:prSet/>
      <dgm:spPr/>
      <dgm:t>
        <a:bodyPr/>
        <a:lstStyle/>
        <a:p>
          <a:endParaRPr lang="pl-PL"/>
        </a:p>
      </dgm:t>
    </dgm:pt>
    <dgm:pt modelId="{1121D520-F323-454F-B22E-9646A44A40C8}" type="sibTrans" cxnId="{0AA8AF81-3FF2-436F-8D2A-CBF76040B6F3}">
      <dgm:prSet/>
      <dgm:spPr/>
      <dgm:t>
        <a:bodyPr/>
        <a:lstStyle/>
        <a:p>
          <a:endParaRPr lang="pl-PL"/>
        </a:p>
      </dgm:t>
    </dgm:pt>
    <dgm:pt modelId="{452D4FAE-783B-477F-B953-FEFB32BB228A}">
      <dgm:prSet phldrT="[Tekst]" custT="1"/>
      <dgm:spPr>
        <a:blipFill>
          <a:blip xmlns:r="http://schemas.openxmlformats.org/officeDocument/2006/relationships" r:embed="rId1"/>
          <a:stretch>
            <a:fillRect l="-97" r="-1161"/>
          </a:stretch>
        </a:blipFill>
      </dgm:spPr>
      <dgm:t>
        <a:bodyPr/>
        <a:lstStyle/>
        <a:p>
          <a:r>
            <a:rPr lang="en-US">
              <a:noFill/>
            </a:rPr>
            <a:t> </a:t>
          </a:r>
        </a:p>
      </dgm:t>
    </dgm:pt>
    <dgm:pt modelId="{78D15ADC-6A9C-4FC5-89DC-DB5A63980462}" type="parTrans" cxnId="{E40F63B6-153F-4DE4-B8EA-0D5029099B94}">
      <dgm:prSet/>
      <dgm:spPr/>
      <dgm:t>
        <a:bodyPr/>
        <a:lstStyle/>
        <a:p>
          <a:endParaRPr lang="pl-PL"/>
        </a:p>
      </dgm:t>
    </dgm:pt>
    <dgm:pt modelId="{447537BC-6C45-4FBB-BE7C-2FD92948EDCA}" type="sibTrans" cxnId="{E40F63B6-153F-4DE4-B8EA-0D5029099B94}">
      <dgm:prSet/>
      <dgm:spPr/>
      <dgm:t>
        <a:bodyPr/>
        <a:lstStyle/>
        <a:p>
          <a:endParaRPr lang="pl-PL"/>
        </a:p>
      </dgm:t>
    </dgm:pt>
    <dgm:pt modelId="{8D8F5C48-E515-42B0-A5FD-EB6EF3605328}">
      <dgm:prSet phldrT="[Tekst]"/>
      <dgm:spPr/>
      <dgm:t>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pl-PL" b="1" cap="all" spc="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2</a:t>
          </a:r>
        </a:p>
      </dgm:t>
    </dgm:pt>
    <dgm:pt modelId="{C40C12E3-4458-47E9-88D7-3636EEA5EF98}" type="parTrans" cxnId="{93521039-A020-4404-853A-F4380A9B471A}">
      <dgm:prSet/>
      <dgm:spPr/>
      <dgm:t>
        <a:bodyPr/>
        <a:lstStyle/>
        <a:p>
          <a:endParaRPr lang="pl-PL"/>
        </a:p>
      </dgm:t>
    </dgm:pt>
    <dgm:pt modelId="{87D10DFF-44E7-4D16-AF06-A0153D8CA2FE}" type="sibTrans" cxnId="{93521039-A020-4404-853A-F4380A9B471A}">
      <dgm:prSet/>
      <dgm:spPr/>
      <dgm:t>
        <a:bodyPr/>
        <a:lstStyle/>
        <a:p>
          <a:endParaRPr lang="pl-PL"/>
        </a:p>
      </dgm:t>
    </dgm:pt>
    <dgm:pt modelId="{66570487-283C-45E8-A096-75DE2C167BC6}">
      <dgm:prSet phldrT="[Tekst]" custT="1"/>
      <dgm:spPr>
        <a:blipFill>
          <a:blip xmlns:r="http://schemas.openxmlformats.org/officeDocument/2006/relationships" r:embed="rId2"/>
          <a:stretch>
            <a:fillRect l="-97" r="-1161"/>
          </a:stretch>
        </a:blipFill>
      </dgm:spPr>
      <dgm:t>
        <a:bodyPr/>
        <a:lstStyle/>
        <a:p>
          <a:r>
            <a:rPr lang="en-US">
              <a:noFill/>
            </a:rPr>
            <a:t> </a:t>
          </a:r>
        </a:p>
      </dgm:t>
    </dgm:pt>
    <dgm:pt modelId="{11709EF7-9D47-4EC7-878B-97F1827C7744}" type="parTrans" cxnId="{4DC3B85B-134B-4732-B939-54DE9457D306}">
      <dgm:prSet/>
      <dgm:spPr/>
      <dgm:t>
        <a:bodyPr/>
        <a:lstStyle/>
        <a:p>
          <a:endParaRPr lang="pl-PL"/>
        </a:p>
      </dgm:t>
    </dgm:pt>
    <dgm:pt modelId="{E4707F1B-95CC-4557-AD9D-7EDBF9298DC3}" type="sibTrans" cxnId="{4DC3B85B-134B-4732-B939-54DE9457D306}">
      <dgm:prSet/>
      <dgm:spPr/>
      <dgm:t>
        <a:bodyPr/>
        <a:lstStyle/>
        <a:p>
          <a:endParaRPr lang="pl-PL"/>
        </a:p>
      </dgm:t>
    </dgm:pt>
    <dgm:pt modelId="{83DCC07B-DA68-4A50-BCF9-64D577A8FB28}">
      <dgm:prSet phldrT="[Tekst]"/>
      <dgm:spPr/>
      <dgm:t>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pl-PL" b="1" cap="all" spc="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3</a:t>
          </a:r>
        </a:p>
      </dgm:t>
    </dgm:pt>
    <dgm:pt modelId="{474428D6-2FE1-41E7-9E01-D99CC8D49B8F}" type="parTrans" cxnId="{45A3324A-6940-4FE6-BD25-A9A5DE9D87D1}">
      <dgm:prSet/>
      <dgm:spPr/>
      <dgm:t>
        <a:bodyPr/>
        <a:lstStyle/>
        <a:p>
          <a:endParaRPr lang="pl-PL"/>
        </a:p>
      </dgm:t>
    </dgm:pt>
    <dgm:pt modelId="{568D8B0A-C190-4C3D-87F0-53FE0DF96DB4}" type="sibTrans" cxnId="{45A3324A-6940-4FE6-BD25-A9A5DE9D87D1}">
      <dgm:prSet/>
      <dgm:spPr/>
      <dgm:t>
        <a:bodyPr/>
        <a:lstStyle/>
        <a:p>
          <a:endParaRPr lang="pl-PL"/>
        </a:p>
      </dgm:t>
    </dgm:pt>
    <dgm:pt modelId="{909BA759-84C5-4243-BE98-D8C3BF22B2D8}">
      <dgm:prSet phldrT="[Tekst]" custT="1"/>
      <dgm:spPr>
        <a:blipFill>
          <a:blip xmlns:r="http://schemas.openxmlformats.org/officeDocument/2006/relationships" r:embed="rId3"/>
          <a:stretch>
            <a:fillRect l="-97"/>
          </a:stretch>
        </a:blipFill>
      </dgm:spPr>
      <dgm:t>
        <a:bodyPr/>
        <a:lstStyle/>
        <a:p>
          <a:r>
            <a:rPr lang="en-US">
              <a:noFill/>
            </a:rPr>
            <a:t> </a:t>
          </a:r>
        </a:p>
      </dgm:t>
    </dgm:pt>
    <dgm:pt modelId="{47DA1323-18E2-424A-99BA-182C7614C2F4}" type="parTrans" cxnId="{41F16F11-391F-48C9-B17D-6DC01C8DDB18}">
      <dgm:prSet/>
      <dgm:spPr/>
      <dgm:t>
        <a:bodyPr/>
        <a:lstStyle/>
        <a:p>
          <a:endParaRPr lang="pl-PL"/>
        </a:p>
      </dgm:t>
    </dgm:pt>
    <dgm:pt modelId="{68CDD978-E8E2-46F7-9634-510C99A160B5}" type="sibTrans" cxnId="{41F16F11-391F-48C9-B17D-6DC01C8DDB18}">
      <dgm:prSet/>
      <dgm:spPr/>
      <dgm:t>
        <a:bodyPr/>
        <a:lstStyle/>
        <a:p>
          <a:endParaRPr lang="pl-PL"/>
        </a:p>
      </dgm:t>
    </dgm:pt>
    <dgm:pt modelId="{E3055DA7-4D63-45D2-8DBA-F4851D50A880}" type="pres">
      <dgm:prSet presAssocID="{E9DA196D-1D92-4A2D-9242-357CAB988620}" presName="linearFlow" presStyleCnt="0">
        <dgm:presLayoutVars>
          <dgm:dir/>
          <dgm:animLvl val="lvl"/>
          <dgm:resizeHandles val="exact"/>
        </dgm:presLayoutVars>
      </dgm:prSet>
      <dgm:spPr/>
    </dgm:pt>
    <dgm:pt modelId="{2B31A2DC-D199-4838-8188-0B2D6F53BCD9}" type="pres">
      <dgm:prSet presAssocID="{29CAB6B0-F54B-402D-8FD5-F1DBB60966DC}" presName="composite" presStyleCnt="0"/>
      <dgm:spPr/>
    </dgm:pt>
    <dgm:pt modelId="{AFC5BE41-4224-4555-AD6F-C9D080F7C9F4}" type="pres">
      <dgm:prSet presAssocID="{29CAB6B0-F54B-402D-8FD5-F1DBB60966DC}" presName="parentText" presStyleLbl="alignNode1" presStyleIdx="0" presStyleCnt="3">
        <dgm:presLayoutVars>
          <dgm:chMax val="1"/>
          <dgm:bulletEnabled val="1"/>
        </dgm:presLayoutVars>
      </dgm:prSet>
      <dgm:spPr/>
    </dgm:pt>
    <dgm:pt modelId="{91812302-1252-4B6F-8E97-1E221BDFBB33}" type="pres">
      <dgm:prSet presAssocID="{29CAB6B0-F54B-402D-8FD5-F1DBB60966DC}" presName="descendantText" presStyleLbl="alignAcc1" presStyleIdx="0" presStyleCnt="3" custLinFactNeighborX="2788" custLinFactNeighborY="-20079">
        <dgm:presLayoutVars>
          <dgm:bulletEnabled val="1"/>
        </dgm:presLayoutVars>
      </dgm:prSet>
      <dgm:spPr/>
    </dgm:pt>
    <dgm:pt modelId="{B8DC6C69-D3F6-41D6-894F-39D2F5870BA9}" type="pres">
      <dgm:prSet presAssocID="{1121D520-F323-454F-B22E-9646A44A40C8}" presName="sp" presStyleCnt="0"/>
      <dgm:spPr/>
    </dgm:pt>
    <dgm:pt modelId="{B06A48F9-2362-4E3D-A788-519AB8F15351}" type="pres">
      <dgm:prSet presAssocID="{8D8F5C48-E515-42B0-A5FD-EB6EF3605328}" presName="composite" presStyleCnt="0"/>
      <dgm:spPr/>
    </dgm:pt>
    <dgm:pt modelId="{75D26050-F666-4489-9A6D-483E4AB75502}" type="pres">
      <dgm:prSet presAssocID="{8D8F5C48-E515-42B0-A5FD-EB6EF3605328}" presName="parentText" presStyleLbl="alignNode1" presStyleIdx="1" presStyleCnt="3">
        <dgm:presLayoutVars>
          <dgm:chMax val="1"/>
          <dgm:bulletEnabled val="1"/>
        </dgm:presLayoutVars>
      </dgm:prSet>
      <dgm:spPr/>
    </dgm:pt>
    <dgm:pt modelId="{F049D9D6-5036-4271-85EB-F1238C68C211}" type="pres">
      <dgm:prSet presAssocID="{8D8F5C48-E515-42B0-A5FD-EB6EF3605328}" presName="descendantText" presStyleLbl="alignAcc1" presStyleIdx="1" presStyleCnt="3">
        <dgm:presLayoutVars>
          <dgm:bulletEnabled val="1"/>
        </dgm:presLayoutVars>
      </dgm:prSet>
      <dgm:spPr/>
    </dgm:pt>
    <dgm:pt modelId="{123D51F9-DE73-49A9-8C28-CF9719729C77}" type="pres">
      <dgm:prSet presAssocID="{87D10DFF-44E7-4D16-AF06-A0153D8CA2FE}" presName="sp" presStyleCnt="0"/>
      <dgm:spPr/>
    </dgm:pt>
    <dgm:pt modelId="{7A78EC68-468A-4C13-9C33-C6E7CF3FEBFC}" type="pres">
      <dgm:prSet presAssocID="{83DCC07B-DA68-4A50-BCF9-64D577A8FB28}" presName="composite" presStyleCnt="0"/>
      <dgm:spPr/>
    </dgm:pt>
    <dgm:pt modelId="{0B5FDDC0-3B68-46F8-9C74-8EEF584E2F1F}" type="pres">
      <dgm:prSet presAssocID="{83DCC07B-DA68-4A50-BCF9-64D577A8FB28}" presName="parentText" presStyleLbl="alignNode1" presStyleIdx="2" presStyleCnt="3">
        <dgm:presLayoutVars>
          <dgm:chMax val="1"/>
          <dgm:bulletEnabled val="1"/>
        </dgm:presLayoutVars>
      </dgm:prSet>
      <dgm:spPr/>
    </dgm:pt>
    <dgm:pt modelId="{AB7D225D-5A27-47CD-943D-02C755C086BC}" type="pres">
      <dgm:prSet presAssocID="{83DCC07B-DA68-4A50-BCF9-64D577A8FB28}" presName="descendantText" presStyleLbl="alignAcc1" presStyleIdx="2" presStyleCnt="3">
        <dgm:presLayoutVars>
          <dgm:bulletEnabled val="1"/>
        </dgm:presLayoutVars>
      </dgm:prSet>
      <dgm:spPr/>
    </dgm:pt>
  </dgm:ptLst>
  <dgm:cxnLst>
    <dgm:cxn modelId="{A6D1F308-A00A-44BC-A7D3-8144A5A6CA77}" type="presOf" srcId="{909BA759-84C5-4243-BE98-D8C3BF22B2D8}" destId="{AB7D225D-5A27-47CD-943D-02C755C086BC}" srcOrd="0" destOrd="0" presId="urn:microsoft.com/office/officeart/2005/8/layout/chevron2"/>
    <dgm:cxn modelId="{41F16F11-391F-48C9-B17D-6DC01C8DDB18}" srcId="{83DCC07B-DA68-4A50-BCF9-64D577A8FB28}" destId="{909BA759-84C5-4243-BE98-D8C3BF22B2D8}" srcOrd="0" destOrd="0" parTransId="{47DA1323-18E2-424A-99BA-182C7614C2F4}" sibTransId="{68CDD978-E8E2-46F7-9634-510C99A160B5}"/>
    <dgm:cxn modelId="{93521039-A020-4404-853A-F4380A9B471A}" srcId="{E9DA196D-1D92-4A2D-9242-357CAB988620}" destId="{8D8F5C48-E515-42B0-A5FD-EB6EF3605328}" srcOrd="1" destOrd="0" parTransId="{C40C12E3-4458-47E9-88D7-3636EEA5EF98}" sibTransId="{87D10DFF-44E7-4D16-AF06-A0153D8CA2FE}"/>
    <dgm:cxn modelId="{4DC3B85B-134B-4732-B939-54DE9457D306}" srcId="{8D8F5C48-E515-42B0-A5FD-EB6EF3605328}" destId="{66570487-283C-45E8-A096-75DE2C167BC6}" srcOrd="0" destOrd="0" parTransId="{11709EF7-9D47-4EC7-878B-97F1827C7744}" sibTransId="{E4707F1B-95CC-4557-AD9D-7EDBF9298DC3}"/>
    <dgm:cxn modelId="{45A3324A-6940-4FE6-BD25-A9A5DE9D87D1}" srcId="{E9DA196D-1D92-4A2D-9242-357CAB988620}" destId="{83DCC07B-DA68-4A50-BCF9-64D577A8FB28}" srcOrd="2" destOrd="0" parTransId="{474428D6-2FE1-41E7-9E01-D99CC8D49B8F}" sibTransId="{568D8B0A-C190-4C3D-87F0-53FE0DF96DB4}"/>
    <dgm:cxn modelId="{7E00496F-61BF-41DA-B0BD-1F59BC5FF382}" type="presOf" srcId="{29CAB6B0-F54B-402D-8FD5-F1DBB60966DC}" destId="{AFC5BE41-4224-4555-AD6F-C9D080F7C9F4}" srcOrd="0" destOrd="0" presId="urn:microsoft.com/office/officeart/2005/8/layout/chevron2"/>
    <dgm:cxn modelId="{14CAB755-1FB5-4903-8D72-03E03B91C6B9}" type="presOf" srcId="{83DCC07B-DA68-4A50-BCF9-64D577A8FB28}" destId="{0B5FDDC0-3B68-46F8-9C74-8EEF584E2F1F}" srcOrd="0" destOrd="0" presId="urn:microsoft.com/office/officeart/2005/8/layout/chevron2"/>
    <dgm:cxn modelId="{0AA8AF81-3FF2-436F-8D2A-CBF76040B6F3}" srcId="{E9DA196D-1D92-4A2D-9242-357CAB988620}" destId="{29CAB6B0-F54B-402D-8FD5-F1DBB60966DC}" srcOrd="0" destOrd="0" parTransId="{C5503375-8D16-426C-AA0E-63C1DD40AADD}" sibTransId="{1121D520-F323-454F-B22E-9646A44A40C8}"/>
    <dgm:cxn modelId="{E40F63B6-153F-4DE4-B8EA-0D5029099B94}" srcId="{29CAB6B0-F54B-402D-8FD5-F1DBB60966DC}" destId="{452D4FAE-783B-477F-B953-FEFB32BB228A}" srcOrd="0" destOrd="0" parTransId="{78D15ADC-6A9C-4FC5-89DC-DB5A63980462}" sibTransId="{447537BC-6C45-4FBB-BE7C-2FD92948EDCA}"/>
    <dgm:cxn modelId="{CD6E1DC2-7E48-41C9-BC84-5100D16C526D}" type="presOf" srcId="{452D4FAE-783B-477F-B953-FEFB32BB228A}" destId="{91812302-1252-4B6F-8E97-1E221BDFBB33}" srcOrd="0" destOrd="0" presId="urn:microsoft.com/office/officeart/2005/8/layout/chevron2"/>
    <dgm:cxn modelId="{8CD80FC4-C857-4AC5-AFCF-545216A83D03}" type="presOf" srcId="{8D8F5C48-E515-42B0-A5FD-EB6EF3605328}" destId="{75D26050-F666-4489-9A6D-483E4AB75502}" srcOrd="0" destOrd="0" presId="urn:microsoft.com/office/officeart/2005/8/layout/chevron2"/>
    <dgm:cxn modelId="{E54C18C7-9129-44C3-9627-290564179121}" type="presOf" srcId="{E9DA196D-1D92-4A2D-9242-357CAB988620}" destId="{E3055DA7-4D63-45D2-8DBA-F4851D50A880}" srcOrd="0" destOrd="0" presId="urn:microsoft.com/office/officeart/2005/8/layout/chevron2"/>
    <dgm:cxn modelId="{FFE5CEDB-A97A-4E8E-B9B2-672581FC1D1D}" type="presOf" srcId="{66570487-283C-45E8-A096-75DE2C167BC6}" destId="{F049D9D6-5036-4271-85EB-F1238C68C211}" srcOrd="0" destOrd="0" presId="urn:microsoft.com/office/officeart/2005/8/layout/chevron2"/>
    <dgm:cxn modelId="{FD24CC8F-4F90-445B-94E9-6AF68CAC40B9}" type="presParOf" srcId="{E3055DA7-4D63-45D2-8DBA-F4851D50A880}" destId="{2B31A2DC-D199-4838-8188-0B2D6F53BCD9}" srcOrd="0" destOrd="0" presId="urn:microsoft.com/office/officeart/2005/8/layout/chevron2"/>
    <dgm:cxn modelId="{19998CC2-915B-4E31-9CD4-EFC6029C9461}" type="presParOf" srcId="{2B31A2DC-D199-4838-8188-0B2D6F53BCD9}" destId="{AFC5BE41-4224-4555-AD6F-C9D080F7C9F4}" srcOrd="0" destOrd="0" presId="urn:microsoft.com/office/officeart/2005/8/layout/chevron2"/>
    <dgm:cxn modelId="{B70E48D3-6273-4FB2-A41D-94238FAC9039}" type="presParOf" srcId="{2B31A2DC-D199-4838-8188-0B2D6F53BCD9}" destId="{91812302-1252-4B6F-8E97-1E221BDFBB33}" srcOrd="1" destOrd="0" presId="urn:microsoft.com/office/officeart/2005/8/layout/chevron2"/>
    <dgm:cxn modelId="{5E3546D0-580C-40D7-8DAC-47ABAE8B6BB0}" type="presParOf" srcId="{E3055DA7-4D63-45D2-8DBA-F4851D50A880}" destId="{B8DC6C69-D3F6-41D6-894F-39D2F5870BA9}" srcOrd="1" destOrd="0" presId="urn:microsoft.com/office/officeart/2005/8/layout/chevron2"/>
    <dgm:cxn modelId="{6543D158-DC64-4D95-A10E-7F008969A7E6}" type="presParOf" srcId="{E3055DA7-4D63-45D2-8DBA-F4851D50A880}" destId="{B06A48F9-2362-4E3D-A788-519AB8F15351}" srcOrd="2" destOrd="0" presId="urn:microsoft.com/office/officeart/2005/8/layout/chevron2"/>
    <dgm:cxn modelId="{D259B062-E4B1-40B0-9187-E1C3A32464FD}" type="presParOf" srcId="{B06A48F9-2362-4E3D-A788-519AB8F15351}" destId="{75D26050-F666-4489-9A6D-483E4AB75502}" srcOrd="0" destOrd="0" presId="urn:microsoft.com/office/officeart/2005/8/layout/chevron2"/>
    <dgm:cxn modelId="{4F15057D-D90F-49CC-9537-05CB4D248BEE}" type="presParOf" srcId="{B06A48F9-2362-4E3D-A788-519AB8F15351}" destId="{F049D9D6-5036-4271-85EB-F1238C68C211}" srcOrd="1" destOrd="0" presId="urn:microsoft.com/office/officeart/2005/8/layout/chevron2"/>
    <dgm:cxn modelId="{39C76843-4796-49EF-B1A3-62D0AD09BA81}" type="presParOf" srcId="{E3055DA7-4D63-45D2-8DBA-F4851D50A880}" destId="{123D51F9-DE73-49A9-8C28-CF9719729C77}" srcOrd="3" destOrd="0" presId="urn:microsoft.com/office/officeart/2005/8/layout/chevron2"/>
    <dgm:cxn modelId="{3D8C52B2-6928-4604-8FED-3ACBB5D83F65}" type="presParOf" srcId="{E3055DA7-4D63-45D2-8DBA-F4851D50A880}" destId="{7A78EC68-468A-4C13-9C33-C6E7CF3FEBFC}" srcOrd="4" destOrd="0" presId="urn:microsoft.com/office/officeart/2005/8/layout/chevron2"/>
    <dgm:cxn modelId="{9D8A0806-5A54-45FE-9EED-DABE1BC9220B}" type="presParOf" srcId="{7A78EC68-468A-4C13-9C33-C6E7CF3FEBFC}" destId="{0B5FDDC0-3B68-46F8-9C74-8EEF584E2F1F}" srcOrd="0" destOrd="0" presId="urn:microsoft.com/office/officeart/2005/8/layout/chevron2"/>
    <dgm:cxn modelId="{F936E7F1-1F11-4588-8EBD-B8954BA9F44F}" type="presParOf" srcId="{7A78EC68-468A-4C13-9C33-C6E7CF3FEBFC}" destId="{AB7D225D-5A27-47CD-943D-02C755C086BC}"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9DA196D-1D92-4A2D-9242-357CAB988620}" type="doc">
      <dgm:prSet loTypeId="urn:microsoft.com/office/officeart/2005/8/layout/chevron2" loCatId="process" qsTypeId="urn:microsoft.com/office/officeart/2005/8/quickstyle/simple3" qsCatId="simple" csTypeId="urn:microsoft.com/office/officeart/2005/8/colors/accent1_2" csCatId="accent1" phldr="1"/>
      <dgm:spPr/>
      <dgm:t>
        <a:bodyPr/>
        <a:lstStyle/>
        <a:p>
          <a:endParaRPr lang="pl-PL"/>
        </a:p>
      </dgm:t>
    </dgm:pt>
    <dgm:pt modelId="{29CAB6B0-F54B-402D-8FD5-F1DBB60966DC}">
      <dgm:prSet phldrT="[Tekst]"/>
      <dgm:spPr/>
      <dgm:t>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pl-PL" b="1" cap="all" spc="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1</a:t>
          </a:r>
        </a:p>
      </dgm:t>
    </dgm:pt>
    <dgm:pt modelId="{C5503375-8D16-426C-AA0E-63C1DD40AADD}" type="parTrans" cxnId="{0AA8AF81-3FF2-436F-8D2A-CBF76040B6F3}">
      <dgm:prSet/>
      <dgm:spPr/>
      <dgm:t>
        <a:bodyPr/>
        <a:lstStyle/>
        <a:p>
          <a:endParaRPr lang="pl-PL"/>
        </a:p>
      </dgm:t>
    </dgm:pt>
    <dgm:pt modelId="{1121D520-F323-454F-B22E-9646A44A40C8}" type="sibTrans" cxnId="{0AA8AF81-3FF2-436F-8D2A-CBF76040B6F3}">
      <dgm:prSet/>
      <dgm:spPr/>
      <dgm:t>
        <a:bodyPr/>
        <a:lstStyle/>
        <a:p>
          <a:endParaRPr lang="pl-PL"/>
        </a:p>
      </dgm:t>
    </dgm:pt>
    <mc:AlternateContent xmlns:mc="http://schemas.openxmlformats.org/markup-compatibility/2006">
      <mc:Choice xmlns:a14="http://schemas.microsoft.com/office/drawing/2010/main" Requires="a14">
        <dgm:pt modelId="{452D4FAE-783B-477F-B953-FEFB32BB228A}">
          <dgm:prSet phldrT="[Tekst]" custT="1"/>
          <dgm:spPr/>
          <dgm:t>
            <a:bodyPr/>
            <a:lstStyle/>
            <a:p>
              <a:pPr algn="just">
                <a:lnSpc>
                  <a:spcPct val="100000"/>
                </a:lnSpc>
              </a:pPr>
              <a:r>
                <a:rPr lang="pl-PL" sz="1800"/>
                <a:t>Wyznacz równanie regresji wielorakiej: </a:t>
              </a:r>
              <a14:m>
                <m:oMath xmlns:m="http://schemas.openxmlformats.org/officeDocument/2006/math">
                  <m:r>
                    <a:rPr lang="pl-PL" sz="1800" b="0" i="1" smtClean="0">
                      <a:latin typeface="Cambria Math"/>
                    </a:rPr>
                    <m:t>𝑦</m:t>
                  </m:r>
                  <m:r>
                    <a:rPr lang="pl-PL" sz="1800" b="0" i="1" smtClean="0">
                      <a:latin typeface="Cambria Math"/>
                    </a:rPr>
                    <m:t>=</m:t>
                  </m:r>
                  <m:sSub>
                    <m:sSubPr>
                      <m:ctrlPr>
                        <a:rPr lang="pl-PL" sz="1800" b="0" i="1" smtClean="0">
                          <a:latin typeface="Cambria Math" panose="02040503050406030204" pitchFamily="18" charset="0"/>
                        </a:rPr>
                      </m:ctrlPr>
                    </m:sSubPr>
                    <m:e>
                      <m:r>
                        <a:rPr lang="pl-PL" sz="1800" b="0" i="1" smtClean="0">
                          <a:latin typeface="Cambria Math"/>
                        </a:rPr>
                        <m:t>𝑎</m:t>
                      </m:r>
                    </m:e>
                    <m:sub>
                      <m:r>
                        <a:rPr lang="pl-PL" sz="1800" b="0" i="1" smtClean="0">
                          <a:latin typeface="Cambria Math"/>
                        </a:rPr>
                        <m:t>0</m:t>
                      </m:r>
                    </m:sub>
                  </m:sSub>
                  <m:r>
                    <a:rPr lang="pl-PL" sz="1800" b="0" i="1" smtClean="0">
                      <a:latin typeface="Cambria Math"/>
                      <a:ea typeface="Cambria Math"/>
                    </a:rPr>
                    <m:t>+</m:t>
                  </m:r>
                  <m:nary>
                    <m:naryPr>
                      <m:chr m:val="∑"/>
                      <m:ctrlPr>
                        <a:rPr lang="pl-PL" sz="1800" b="0" i="1" smtClean="0">
                          <a:latin typeface="Cambria Math" panose="02040503050406030204" pitchFamily="18" charset="0"/>
                          <a:ea typeface="Cambria Math"/>
                        </a:rPr>
                      </m:ctrlPr>
                    </m:naryPr>
                    <m:sub>
                      <m:r>
                        <m:rPr>
                          <m:brk m:alnAt="23"/>
                        </m:rPr>
                        <a:rPr lang="pl-PL" sz="1800" b="0" i="1" smtClean="0">
                          <a:latin typeface="Cambria Math"/>
                          <a:ea typeface="Cambria Math"/>
                        </a:rPr>
                        <m:t>𝑖</m:t>
                      </m:r>
                      <m:r>
                        <a:rPr lang="pl-PL" sz="1800" b="0" i="1" smtClean="0">
                          <a:latin typeface="Cambria Math"/>
                          <a:ea typeface="Cambria Math"/>
                        </a:rPr>
                        <m:t>=1</m:t>
                      </m:r>
                    </m:sub>
                    <m:sup>
                      <m:r>
                        <a:rPr lang="pl-PL" sz="1800" b="0" i="1" smtClean="0">
                          <a:latin typeface="Cambria Math"/>
                          <a:ea typeface="Cambria Math"/>
                        </a:rPr>
                        <m:t>𝑘</m:t>
                      </m:r>
                    </m:sup>
                    <m:e>
                      <m:sSub>
                        <m:sSubPr>
                          <m:ctrlPr>
                            <a:rPr lang="pl-PL" sz="1800" b="0" i="1" smtClean="0">
                              <a:latin typeface="Cambria Math" panose="02040503050406030204" pitchFamily="18" charset="0"/>
                              <a:ea typeface="Cambria Math"/>
                            </a:rPr>
                          </m:ctrlPr>
                        </m:sSubPr>
                        <m:e>
                          <m:sSub>
                            <m:sSubPr>
                              <m:ctrlPr>
                                <a:rPr lang="pl-PL" sz="1800" b="0" i="1" smtClean="0">
                                  <a:latin typeface="Cambria Math" panose="02040503050406030204" pitchFamily="18" charset="0"/>
                                  <a:ea typeface="Cambria Math"/>
                                </a:rPr>
                              </m:ctrlPr>
                            </m:sSubPr>
                            <m:e>
                              <m:r>
                                <a:rPr lang="pl-PL" sz="1800" b="0" i="1" smtClean="0">
                                  <a:latin typeface="Cambria Math"/>
                                  <a:ea typeface="Cambria Math"/>
                                </a:rPr>
                                <m:t>𝑎</m:t>
                              </m:r>
                            </m:e>
                            <m:sub>
                              <m:r>
                                <a:rPr lang="pl-PL" sz="1800" b="0" i="1" smtClean="0">
                                  <a:latin typeface="Cambria Math"/>
                                  <a:ea typeface="Cambria Math"/>
                                </a:rPr>
                                <m:t>𝑖</m:t>
                              </m:r>
                            </m:sub>
                          </m:sSub>
                          <m:r>
                            <a:rPr lang="pl-PL" sz="1800" b="0" i="1" smtClean="0">
                              <a:latin typeface="Cambria Math"/>
                              <a:ea typeface="Cambria Math"/>
                            </a:rPr>
                            <m:t>𝑥</m:t>
                          </m:r>
                        </m:e>
                        <m:sub>
                          <m:r>
                            <a:rPr lang="pl-PL" sz="1800" b="0" i="1" smtClean="0">
                              <a:latin typeface="Cambria Math"/>
                              <a:ea typeface="Cambria Math"/>
                            </a:rPr>
                            <m:t>𝑖</m:t>
                          </m:r>
                        </m:sub>
                      </m:sSub>
                      <m:r>
                        <a:rPr lang="pl-PL" sz="1800" b="0" i="1" smtClean="0">
                          <a:latin typeface="Cambria Math"/>
                          <a:ea typeface="Cambria Math"/>
                        </a:rPr>
                        <m:t>+</m:t>
                      </m:r>
                      <m:r>
                        <a:rPr lang="pl-PL" sz="1800" b="0" i="1" smtClean="0">
                          <a:latin typeface="Cambria Math"/>
                          <a:ea typeface="Cambria Math"/>
                        </a:rPr>
                        <m:t>𝜀</m:t>
                      </m:r>
                    </m:e>
                  </m:nary>
                </m:oMath>
              </a14:m>
              <a:endParaRPr lang="pl-PL" sz="1800"/>
            </a:p>
          </dgm:t>
        </dgm:pt>
      </mc:Choice>
      <mc:Fallback>
        <dgm:pt modelId="{452D4FAE-783B-477F-B953-FEFB32BB228A}">
          <dgm:prSet phldrT="[Tekst]" custT="1"/>
          <dgm:spPr/>
          <dgm:t>
            <a:bodyPr/>
            <a:lstStyle/>
            <a:p>
              <a:pPr algn="just">
                <a:lnSpc>
                  <a:spcPct val="100000"/>
                </a:lnSpc>
              </a:pPr>
              <a:r>
                <a:rPr lang="pl-PL" sz="1800"/>
                <a:t>Wyznacz równanie regresji wielorakiej: </a:t>
              </a:r>
              <a:r>
                <a:rPr lang="pl-PL" sz="1800" b="0" i="0">
                  <a:latin typeface="Cambria Math"/>
                </a:rPr>
                <a:t>𝑦=𝑎</a:t>
              </a:r>
              <a:r>
                <a:rPr lang="pl-PL" sz="1800" b="0" i="0">
                  <a:latin typeface="Cambria Math" panose="02040503050406030204" pitchFamily="18" charset="0"/>
                </a:rPr>
                <a:t>_</a:t>
              </a:r>
              <a:r>
                <a:rPr lang="pl-PL" sz="1800" b="0" i="0">
                  <a:latin typeface="Cambria Math"/>
                </a:rPr>
                <a:t>0</a:t>
              </a:r>
              <a:r>
                <a:rPr lang="pl-PL" sz="1800" b="0" i="0">
                  <a:latin typeface="Cambria Math"/>
                  <a:ea typeface="Cambria Math"/>
                </a:rPr>
                <a:t>+</a:t>
              </a:r>
              <a:r>
                <a:rPr lang="pl-PL" sz="1800" b="0" i="0">
                  <a:latin typeface="Cambria Math" panose="02040503050406030204" pitchFamily="18" charset="0"/>
                  <a:ea typeface="Cambria Math"/>
                </a:rPr>
                <a:t>∑_(</a:t>
              </a:r>
              <a:r>
                <a:rPr lang="pl-PL" sz="1800" b="0" i="0">
                  <a:latin typeface="Cambria Math"/>
                  <a:ea typeface="Cambria Math"/>
                </a:rPr>
                <a:t>𝑖=1</a:t>
              </a:r>
              <a:r>
                <a:rPr lang="pl-PL" sz="1800" b="0" i="0">
                  <a:latin typeface="Cambria Math" panose="02040503050406030204" pitchFamily="18" charset="0"/>
                  <a:ea typeface="Cambria Math"/>
                </a:rPr>
                <a:t>)^</a:t>
              </a:r>
              <a:r>
                <a:rPr lang="pl-PL" sz="1800" b="0" i="0">
                  <a:latin typeface="Cambria Math"/>
                  <a:ea typeface="Cambria Math"/>
                </a:rPr>
                <a:t>𝑘</a:t>
              </a:r>
              <a:r>
                <a:rPr lang="pl-PL" sz="1800" b="0" i="0">
                  <a:latin typeface="Cambria Math" panose="02040503050406030204" pitchFamily="18" charset="0"/>
                  <a:ea typeface="Cambria Math"/>
                </a:rPr>
                <a:t>▒〖〖</a:t>
              </a:r>
              <a:r>
                <a:rPr lang="pl-PL" sz="1800" b="0" i="0">
                  <a:latin typeface="Cambria Math"/>
                  <a:ea typeface="Cambria Math"/>
                </a:rPr>
                <a:t>𝑎</a:t>
              </a:r>
              <a:r>
                <a:rPr lang="pl-PL" sz="1800" b="0" i="0">
                  <a:latin typeface="Cambria Math" panose="02040503050406030204" pitchFamily="18" charset="0"/>
                  <a:ea typeface="Cambria Math"/>
                </a:rPr>
                <a:t>_</a:t>
              </a:r>
              <a:r>
                <a:rPr lang="pl-PL" sz="1800" b="0" i="0">
                  <a:latin typeface="Cambria Math"/>
                  <a:ea typeface="Cambria Math"/>
                </a:rPr>
                <a:t>𝑖 𝑥</a:t>
              </a:r>
              <a:r>
                <a:rPr lang="pl-PL" sz="1800" b="0" i="0">
                  <a:latin typeface="Cambria Math" panose="02040503050406030204" pitchFamily="18" charset="0"/>
                  <a:ea typeface="Cambria Math"/>
                </a:rPr>
                <a:t>〗_</a:t>
              </a:r>
              <a:r>
                <a:rPr lang="pl-PL" sz="1800" b="0" i="0">
                  <a:latin typeface="Cambria Math"/>
                  <a:ea typeface="Cambria Math"/>
                </a:rPr>
                <a:t>𝑖+𝜀</a:t>
              </a:r>
              <a:r>
                <a:rPr lang="pl-PL" sz="1800" b="0" i="0">
                  <a:latin typeface="Cambria Math" panose="02040503050406030204" pitchFamily="18" charset="0"/>
                  <a:ea typeface="Cambria Math"/>
                </a:rPr>
                <a:t>〗</a:t>
              </a:r>
              <a:endParaRPr lang="pl-PL" sz="1800"/>
            </a:p>
          </dgm:t>
        </dgm:pt>
      </mc:Fallback>
    </mc:AlternateContent>
    <dgm:pt modelId="{78D15ADC-6A9C-4FC5-89DC-DB5A63980462}" type="parTrans" cxnId="{E40F63B6-153F-4DE4-B8EA-0D5029099B94}">
      <dgm:prSet/>
      <dgm:spPr/>
      <dgm:t>
        <a:bodyPr/>
        <a:lstStyle/>
        <a:p>
          <a:endParaRPr lang="pl-PL"/>
        </a:p>
      </dgm:t>
    </dgm:pt>
    <dgm:pt modelId="{447537BC-6C45-4FBB-BE7C-2FD92948EDCA}" type="sibTrans" cxnId="{E40F63B6-153F-4DE4-B8EA-0D5029099B94}">
      <dgm:prSet/>
      <dgm:spPr/>
      <dgm:t>
        <a:bodyPr/>
        <a:lstStyle/>
        <a:p>
          <a:endParaRPr lang="pl-PL"/>
        </a:p>
      </dgm:t>
    </dgm:pt>
    <dgm:pt modelId="{8D8F5C48-E515-42B0-A5FD-EB6EF3605328}">
      <dgm:prSet phldrT="[Tekst]"/>
      <dgm:spPr/>
      <dgm:t>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pl-PL" b="1" cap="all" spc="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2</a:t>
          </a:r>
        </a:p>
      </dgm:t>
    </dgm:pt>
    <dgm:pt modelId="{C40C12E3-4458-47E9-88D7-3636EEA5EF98}" type="parTrans" cxnId="{93521039-A020-4404-853A-F4380A9B471A}">
      <dgm:prSet/>
      <dgm:spPr/>
      <dgm:t>
        <a:bodyPr/>
        <a:lstStyle/>
        <a:p>
          <a:endParaRPr lang="pl-PL"/>
        </a:p>
      </dgm:t>
    </dgm:pt>
    <dgm:pt modelId="{87D10DFF-44E7-4D16-AF06-A0153D8CA2FE}" type="sibTrans" cxnId="{93521039-A020-4404-853A-F4380A9B471A}">
      <dgm:prSet/>
      <dgm:spPr/>
      <dgm:t>
        <a:bodyPr/>
        <a:lstStyle/>
        <a:p>
          <a:endParaRPr lang="pl-PL"/>
        </a:p>
      </dgm:t>
    </dgm:pt>
    <dgm:pt modelId="{66570487-283C-45E8-A096-75DE2C167BC6}">
      <dgm:prSet phldrT="[Tekst]" custT="1"/>
      <dgm:spPr/>
      <dgm:t>
        <a:bodyPr/>
        <a:lstStyle/>
        <a:p>
          <a:pPr algn="just"/>
          <a:r>
            <a:rPr lang="pl-PL" sz="1600"/>
            <a:t>Sprawdź istotność otrzymanych parametrów za pomocą testu t-Studenta na poziomie </a:t>
          </a:r>
          <a:r>
            <a:rPr lang="el-GR" sz="1600" b="1"/>
            <a:t>α</a:t>
          </a:r>
          <a:r>
            <a:rPr lang="pl-PL" sz="1600"/>
            <a:t> = 0,05. W przypadku wykrycia zmiennych nieistotnych, usuń je z modelu i ponownie wyznacz równanie regresji. Sprawdź ponownie istotność parametrów. Postępuj według schematu aż do uzyskania w modelu tylko istotnych zmiennych.</a:t>
          </a:r>
        </a:p>
      </dgm:t>
    </dgm:pt>
    <dgm:pt modelId="{11709EF7-9D47-4EC7-878B-97F1827C7744}" type="parTrans" cxnId="{4DC3B85B-134B-4732-B939-54DE9457D306}">
      <dgm:prSet/>
      <dgm:spPr/>
      <dgm:t>
        <a:bodyPr/>
        <a:lstStyle/>
        <a:p>
          <a:endParaRPr lang="pl-PL"/>
        </a:p>
      </dgm:t>
    </dgm:pt>
    <dgm:pt modelId="{E4707F1B-95CC-4557-AD9D-7EDBF9298DC3}" type="sibTrans" cxnId="{4DC3B85B-134B-4732-B939-54DE9457D306}">
      <dgm:prSet/>
      <dgm:spPr/>
      <dgm:t>
        <a:bodyPr/>
        <a:lstStyle/>
        <a:p>
          <a:endParaRPr lang="pl-PL"/>
        </a:p>
      </dgm:t>
    </dgm:pt>
    <dgm:pt modelId="{83DCC07B-DA68-4A50-BCF9-64D577A8FB28}">
      <dgm:prSet phldrT="[Tekst]"/>
      <dgm:spPr/>
      <dgm:t>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pl-PL" b="1" cap="all" spc="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3</a:t>
          </a:r>
        </a:p>
      </dgm:t>
    </dgm:pt>
    <dgm:pt modelId="{474428D6-2FE1-41E7-9E01-D99CC8D49B8F}" type="parTrans" cxnId="{45A3324A-6940-4FE6-BD25-A9A5DE9D87D1}">
      <dgm:prSet/>
      <dgm:spPr/>
      <dgm:t>
        <a:bodyPr/>
        <a:lstStyle/>
        <a:p>
          <a:endParaRPr lang="pl-PL"/>
        </a:p>
      </dgm:t>
    </dgm:pt>
    <dgm:pt modelId="{568D8B0A-C190-4C3D-87F0-53FE0DF96DB4}" type="sibTrans" cxnId="{45A3324A-6940-4FE6-BD25-A9A5DE9D87D1}">
      <dgm:prSet/>
      <dgm:spPr/>
      <dgm:t>
        <a:bodyPr/>
        <a:lstStyle/>
        <a:p>
          <a:endParaRPr lang="pl-PL"/>
        </a:p>
      </dgm:t>
    </dgm:pt>
    <mc:AlternateContent xmlns:mc="http://schemas.openxmlformats.org/markup-compatibility/2006">
      <mc:Choice xmlns:a14="http://schemas.microsoft.com/office/drawing/2010/main" Requires="a14">
        <dgm:pt modelId="{909BA759-84C5-4243-BE98-D8C3BF22B2D8}">
          <dgm:prSet phldrT="[Tekst]" custT="1"/>
          <dgm:spPr/>
          <dgm:t>
            <a:bodyPr/>
            <a:lstStyle/>
            <a:p>
              <a:pPr algn="just"/>
              <a:r>
                <a:rPr lang="pl-PL" sz="1600"/>
                <a:t>Wyznacz standaryzowane parametry regresji: </a:t>
              </a:r>
              <a14:m>
                <m:oMath xmlns:m="http://schemas.openxmlformats.org/officeDocument/2006/math">
                  <m:sSubSup>
                    <m:sSubSupPr>
                      <m:ctrlPr>
                        <a:rPr lang="pl-PL" sz="1600" b="0" i="1" smtClean="0">
                          <a:latin typeface="Cambria Math" panose="02040503050406030204" pitchFamily="18" charset="0"/>
                        </a:rPr>
                      </m:ctrlPr>
                    </m:sSubSupPr>
                    <m:e>
                      <m:r>
                        <a:rPr lang="pl-PL" sz="1600" b="0" i="1" smtClean="0">
                          <a:latin typeface="Cambria Math"/>
                        </a:rPr>
                        <m:t>𝑎</m:t>
                      </m:r>
                    </m:e>
                    <m:sub>
                      <m:r>
                        <a:rPr lang="pl-PL" sz="1600" b="0" i="1" smtClean="0">
                          <a:latin typeface="Cambria Math"/>
                        </a:rPr>
                        <m:t>𝑖</m:t>
                      </m:r>
                    </m:sub>
                    <m:sup>
                      <m:r>
                        <a:rPr lang="pl-PL" sz="1600" b="0" i="1" smtClean="0">
                          <a:latin typeface="Cambria Math"/>
                        </a:rPr>
                        <m:t>′</m:t>
                      </m:r>
                    </m:sup>
                  </m:sSubSup>
                  <m:r>
                    <a:rPr lang="pl-PL" sz="1600" b="0" i="1" smtClean="0">
                      <a:latin typeface="Cambria Math"/>
                    </a:rPr>
                    <m:t>=</m:t>
                  </m:r>
                  <m:f>
                    <m:fPr>
                      <m:ctrlPr>
                        <a:rPr lang="pl-PL" sz="1600" b="0" i="1" smtClean="0">
                          <a:latin typeface="Cambria Math" panose="02040503050406030204" pitchFamily="18" charset="0"/>
                        </a:rPr>
                      </m:ctrlPr>
                    </m:fPr>
                    <m:num>
                      <m:sSub>
                        <m:sSubPr>
                          <m:ctrlPr>
                            <a:rPr lang="pl-PL" sz="1600" b="0" i="1" smtClean="0">
                              <a:latin typeface="Cambria Math" panose="02040503050406030204" pitchFamily="18" charset="0"/>
                            </a:rPr>
                          </m:ctrlPr>
                        </m:sSubPr>
                        <m:e>
                          <m:r>
                            <a:rPr lang="pl-PL" sz="1600" b="0" i="1" smtClean="0">
                              <a:latin typeface="Cambria Math"/>
                            </a:rPr>
                            <m:t>𝑎</m:t>
                          </m:r>
                        </m:e>
                        <m:sub>
                          <m:r>
                            <a:rPr lang="pl-PL" sz="1600" b="0" i="1" smtClean="0">
                              <a:latin typeface="Cambria Math"/>
                            </a:rPr>
                            <m:t>𝑖</m:t>
                          </m:r>
                        </m:sub>
                      </m:sSub>
                      <m:r>
                        <a:rPr lang="pl-PL" sz="1600" b="0" i="1" smtClean="0">
                          <a:latin typeface="Cambria Math"/>
                        </a:rPr>
                        <m:t>∗</m:t>
                      </m:r>
                      <m:sSub>
                        <m:sSubPr>
                          <m:ctrlPr>
                            <a:rPr lang="pl-PL" sz="1600" b="0" i="1" smtClean="0">
                              <a:latin typeface="Cambria Math" panose="02040503050406030204" pitchFamily="18" charset="0"/>
                            </a:rPr>
                          </m:ctrlPr>
                        </m:sSubPr>
                        <m:e>
                          <m:r>
                            <a:rPr lang="pl-PL" sz="1600" b="0" i="1" smtClean="0">
                              <a:latin typeface="Cambria Math"/>
                            </a:rPr>
                            <m:t>𝑠</m:t>
                          </m:r>
                        </m:e>
                        <m:sub>
                          <m:r>
                            <a:rPr lang="pl-PL" sz="1600" b="0" i="1" smtClean="0">
                              <a:latin typeface="Cambria Math"/>
                            </a:rPr>
                            <m:t>𝑥𝑖</m:t>
                          </m:r>
                        </m:sub>
                      </m:sSub>
                    </m:num>
                    <m:den>
                      <m:sSub>
                        <m:sSubPr>
                          <m:ctrlPr>
                            <a:rPr lang="pl-PL" sz="1600" b="0" i="1" smtClean="0">
                              <a:latin typeface="Cambria Math" panose="02040503050406030204" pitchFamily="18" charset="0"/>
                            </a:rPr>
                          </m:ctrlPr>
                        </m:sSubPr>
                        <m:e>
                          <m:r>
                            <a:rPr lang="pl-PL" sz="1600" b="0" i="1" smtClean="0">
                              <a:latin typeface="Cambria Math"/>
                            </a:rPr>
                            <m:t>𝑠</m:t>
                          </m:r>
                        </m:e>
                        <m:sub>
                          <m:r>
                            <a:rPr lang="pl-PL" sz="1600" b="0" i="1" smtClean="0">
                              <a:latin typeface="Cambria Math"/>
                            </a:rPr>
                            <m:t>𝑦</m:t>
                          </m:r>
                        </m:sub>
                      </m:sSub>
                    </m:den>
                  </m:f>
                </m:oMath>
              </a14:m>
              <a:r>
                <a:rPr lang="pl-PL" sz="1600"/>
                <a:t>, gdzie: </a:t>
              </a:r>
              <a:br>
                <a:rPr lang="pl-PL" sz="1600"/>
              </a:br>
              <a14:m>
                <m:oMath xmlns:m="http://schemas.openxmlformats.org/officeDocument/2006/math">
                  <m:sSub>
                    <m:sSubPr>
                      <m:ctrlPr>
                        <a:rPr lang="pl-PL" sz="1600" b="0" i="1" smtClean="0">
                          <a:latin typeface="Cambria Math" panose="02040503050406030204" pitchFamily="18" charset="0"/>
                        </a:rPr>
                      </m:ctrlPr>
                    </m:sSubPr>
                    <m:e>
                      <m:r>
                        <a:rPr lang="pl-PL" sz="1600" b="0" i="1" smtClean="0">
                          <a:latin typeface="Cambria Math"/>
                        </a:rPr>
                        <m:t>𝑠</m:t>
                      </m:r>
                    </m:e>
                    <m:sub>
                      <m:r>
                        <a:rPr lang="pl-PL" sz="1600" b="0" i="1" smtClean="0">
                          <a:latin typeface="Cambria Math"/>
                        </a:rPr>
                        <m:t>𝑦</m:t>
                      </m:r>
                    </m:sub>
                  </m:sSub>
                </m:oMath>
              </a14:m>
              <a:r>
                <a:rPr lang="pl-PL" sz="1600"/>
                <a:t> - odch. stand. cen, </a:t>
              </a:r>
              <a14:m>
                <m:oMath xmlns:m="http://schemas.openxmlformats.org/officeDocument/2006/math">
                  <m:sSub>
                    <m:sSubPr>
                      <m:ctrlPr>
                        <a:rPr lang="pl-PL" sz="1600" b="0" i="1" smtClean="0">
                          <a:latin typeface="Cambria Math" panose="02040503050406030204" pitchFamily="18" charset="0"/>
                        </a:rPr>
                      </m:ctrlPr>
                    </m:sSubPr>
                    <m:e>
                      <m:r>
                        <a:rPr lang="pl-PL" sz="1600" b="0" i="1" smtClean="0">
                          <a:latin typeface="Cambria Math"/>
                        </a:rPr>
                        <m:t>𝑠</m:t>
                      </m:r>
                    </m:e>
                    <m:sub>
                      <m:r>
                        <a:rPr lang="pl-PL" sz="1600" b="0" i="1" smtClean="0">
                          <a:latin typeface="Cambria Math"/>
                        </a:rPr>
                        <m:t>𝑥𝑖</m:t>
                      </m:r>
                    </m:sub>
                  </m:sSub>
                </m:oMath>
              </a14:m>
              <a:r>
                <a:rPr lang="pl-PL" sz="1600"/>
                <a:t> - odch. stand. i-tej cechy rynkowej.</a:t>
              </a:r>
            </a:p>
          </dgm:t>
        </dgm:pt>
      </mc:Choice>
      <mc:Fallback>
        <dgm:pt modelId="{909BA759-84C5-4243-BE98-D8C3BF22B2D8}">
          <dgm:prSet phldrT="[Tekst]" custT="1"/>
          <dgm:spPr/>
          <dgm:t>
            <a:bodyPr/>
            <a:lstStyle/>
            <a:p>
              <a:pPr algn="just"/>
              <a:r>
                <a:rPr lang="pl-PL" sz="1600"/>
                <a:t>Wyznacz standaryzowane parametry regresji: </a:t>
              </a:r>
              <a:r>
                <a:rPr lang="pl-PL" sz="1600" b="0" i="0">
                  <a:latin typeface="Cambria Math"/>
                </a:rPr>
                <a:t>𝑎</a:t>
              </a:r>
              <a:r>
                <a:rPr lang="pl-PL" sz="1600" b="0" i="0">
                  <a:latin typeface="Cambria Math" panose="02040503050406030204" pitchFamily="18" charset="0"/>
                </a:rPr>
                <a:t>_</a:t>
              </a:r>
              <a:r>
                <a:rPr lang="pl-PL" sz="1600" b="0" i="0">
                  <a:latin typeface="Cambria Math"/>
                </a:rPr>
                <a:t>𝑖</a:t>
              </a:r>
              <a:r>
                <a:rPr lang="pl-PL" sz="1600" b="0" i="0">
                  <a:latin typeface="Cambria Math" panose="02040503050406030204" pitchFamily="18" charset="0"/>
                </a:rPr>
                <a:t>^</a:t>
              </a:r>
              <a:r>
                <a:rPr lang="pl-PL" sz="1600" b="0" i="0">
                  <a:latin typeface="Cambria Math"/>
                </a:rPr>
                <a:t>′=</a:t>
              </a:r>
              <a:r>
                <a:rPr lang="pl-PL" sz="1600" b="0" i="0">
                  <a:latin typeface="Cambria Math" panose="02040503050406030204" pitchFamily="18" charset="0"/>
                </a:rPr>
                <a:t>(</a:t>
              </a:r>
              <a:r>
                <a:rPr lang="pl-PL" sz="1600" b="0" i="0">
                  <a:latin typeface="Cambria Math"/>
                </a:rPr>
                <a:t>𝑎</a:t>
              </a:r>
              <a:r>
                <a:rPr lang="pl-PL" sz="1600" b="0" i="0">
                  <a:latin typeface="Cambria Math" panose="02040503050406030204" pitchFamily="18" charset="0"/>
                </a:rPr>
                <a:t>_</a:t>
              </a:r>
              <a:r>
                <a:rPr lang="pl-PL" sz="1600" b="0" i="0">
                  <a:latin typeface="Cambria Math"/>
                </a:rPr>
                <a:t>𝑖∗𝑠</a:t>
              </a:r>
              <a:r>
                <a:rPr lang="pl-PL" sz="1600" b="0" i="0">
                  <a:latin typeface="Cambria Math" panose="02040503050406030204" pitchFamily="18" charset="0"/>
                </a:rPr>
                <a:t>_</a:t>
              </a:r>
              <a:r>
                <a:rPr lang="pl-PL" sz="1600" b="0" i="0">
                  <a:latin typeface="Cambria Math"/>
                </a:rPr>
                <a:t>𝑥𝑖</a:t>
              </a:r>
              <a:r>
                <a:rPr lang="pl-PL" sz="1600" b="0" i="0">
                  <a:latin typeface="Cambria Math" panose="02040503050406030204" pitchFamily="18" charset="0"/>
                </a:rPr>
                <a:t>)/</a:t>
              </a:r>
              <a:r>
                <a:rPr lang="pl-PL" sz="1600" b="0" i="0">
                  <a:latin typeface="Cambria Math"/>
                </a:rPr>
                <a:t>𝑠</a:t>
              </a:r>
              <a:r>
                <a:rPr lang="pl-PL" sz="1600" b="0" i="0">
                  <a:latin typeface="Cambria Math" panose="02040503050406030204" pitchFamily="18" charset="0"/>
                </a:rPr>
                <a:t>_</a:t>
              </a:r>
              <a:r>
                <a:rPr lang="pl-PL" sz="1600" b="0" i="0">
                  <a:latin typeface="Cambria Math"/>
                </a:rPr>
                <a:t>𝑦</a:t>
              </a:r>
              <a:r>
                <a:rPr lang="pl-PL" sz="1600" b="0" i="0">
                  <a:latin typeface="Cambria Math" panose="02040503050406030204" pitchFamily="18" charset="0"/>
                </a:rPr>
                <a:t> </a:t>
              </a:r>
              <a:r>
                <a:rPr lang="pl-PL" sz="1600"/>
                <a:t>, gdzie: </a:t>
              </a:r>
              <a:br>
                <a:rPr lang="pl-PL" sz="1600"/>
              </a:br>
              <a:r>
                <a:rPr lang="pl-PL" sz="1600" b="0" i="0">
                  <a:latin typeface="Cambria Math"/>
                </a:rPr>
                <a:t>𝑠</a:t>
              </a:r>
              <a:r>
                <a:rPr lang="pl-PL" sz="1600" b="0" i="0">
                  <a:latin typeface="Cambria Math" panose="02040503050406030204" pitchFamily="18" charset="0"/>
                </a:rPr>
                <a:t>_</a:t>
              </a:r>
              <a:r>
                <a:rPr lang="pl-PL" sz="1600" b="0" i="0">
                  <a:latin typeface="Cambria Math"/>
                </a:rPr>
                <a:t>𝑦</a:t>
              </a:r>
              <a:r>
                <a:rPr lang="pl-PL" sz="1600"/>
                <a:t> - odch. stand. cen, </a:t>
              </a:r>
              <a:r>
                <a:rPr lang="pl-PL" sz="1600" b="0" i="0">
                  <a:latin typeface="Cambria Math"/>
                </a:rPr>
                <a:t>𝑠</a:t>
              </a:r>
              <a:r>
                <a:rPr lang="pl-PL" sz="1600" b="0" i="0">
                  <a:latin typeface="Cambria Math" panose="02040503050406030204" pitchFamily="18" charset="0"/>
                </a:rPr>
                <a:t>_</a:t>
              </a:r>
              <a:r>
                <a:rPr lang="pl-PL" sz="1600" b="0" i="0">
                  <a:latin typeface="Cambria Math"/>
                </a:rPr>
                <a:t>𝑥𝑖</a:t>
              </a:r>
              <a:r>
                <a:rPr lang="pl-PL" sz="1600"/>
                <a:t> - odch. stand. i-tej cechy rynkowej.</a:t>
              </a:r>
            </a:p>
          </dgm:t>
        </dgm:pt>
      </mc:Fallback>
    </mc:AlternateContent>
    <dgm:pt modelId="{47DA1323-18E2-424A-99BA-182C7614C2F4}" type="parTrans" cxnId="{41F16F11-391F-48C9-B17D-6DC01C8DDB18}">
      <dgm:prSet/>
      <dgm:spPr/>
      <dgm:t>
        <a:bodyPr/>
        <a:lstStyle/>
        <a:p>
          <a:endParaRPr lang="pl-PL"/>
        </a:p>
      </dgm:t>
    </dgm:pt>
    <dgm:pt modelId="{68CDD978-E8E2-46F7-9634-510C99A160B5}" type="sibTrans" cxnId="{41F16F11-391F-48C9-B17D-6DC01C8DDB18}">
      <dgm:prSet/>
      <dgm:spPr/>
      <dgm:t>
        <a:bodyPr/>
        <a:lstStyle/>
        <a:p>
          <a:endParaRPr lang="pl-PL"/>
        </a:p>
      </dgm:t>
    </dgm:pt>
    <dgm:pt modelId="{E3055DA7-4D63-45D2-8DBA-F4851D50A880}" type="pres">
      <dgm:prSet presAssocID="{E9DA196D-1D92-4A2D-9242-357CAB988620}" presName="linearFlow" presStyleCnt="0">
        <dgm:presLayoutVars>
          <dgm:dir/>
          <dgm:animLvl val="lvl"/>
          <dgm:resizeHandles val="exact"/>
        </dgm:presLayoutVars>
      </dgm:prSet>
      <dgm:spPr/>
    </dgm:pt>
    <dgm:pt modelId="{2B31A2DC-D199-4838-8188-0B2D6F53BCD9}" type="pres">
      <dgm:prSet presAssocID="{29CAB6B0-F54B-402D-8FD5-F1DBB60966DC}" presName="composite" presStyleCnt="0"/>
      <dgm:spPr/>
    </dgm:pt>
    <dgm:pt modelId="{AFC5BE41-4224-4555-AD6F-C9D080F7C9F4}" type="pres">
      <dgm:prSet presAssocID="{29CAB6B0-F54B-402D-8FD5-F1DBB60966DC}" presName="parentText" presStyleLbl="alignNode1" presStyleIdx="0" presStyleCnt="3">
        <dgm:presLayoutVars>
          <dgm:chMax val="1"/>
          <dgm:bulletEnabled val="1"/>
        </dgm:presLayoutVars>
      </dgm:prSet>
      <dgm:spPr/>
    </dgm:pt>
    <dgm:pt modelId="{91812302-1252-4B6F-8E97-1E221BDFBB33}" type="pres">
      <dgm:prSet presAssocID="{29CAB6B0-F54B-402D-8FD5-F1DBB60966DC}" presName="descendantText" presStyleLbl="alignAcc1" presStyleIdx="0" presStyleCnt="3">
        <dgm:presLayoutVars>
          <dgm:bulletEnabled val="1"/>
        </dgm:presLayoutVars>
      </dgm:prSet>
      <dgm:spPr/>
    </dgm:pt>
    <dgm:pt modelId="{B8DC6C69-D3F6-41D6-894F-39D2F5870BA9}" type="pres">
      <dgm:prSet presAssocID="{1121D520-F323-454F-B22E-9646A44A40C8}" presName="sp" presStyleCnt="0"/>
      <dgm:spPr/>
    </dgm:pt>
    <dgm:pt modelId="{B06A48F9-2362-4E3D-A788-519AB8F15351}" type="pres">
      <dgm:prSet presAssocID="{8D8F5C48-E515-42B0-A5FD-EB6EF3605328}" presName="composite" presStyleCnt="0"/>
      <dgm:spPr/>
    </dgm:pt>
    <dgm:pt modelId="{75D26050-F666-4489-9A6D-483E4AB75502}" type="pres">
      <dgm:prSet presAssocID="{8D8F5C48-E515-42B0-A5FD-EB6EF3605328}" presName="parentText" presStyleLbl="alignNode1" presStyleIdx="1" presStyleCnt="3">
        <dgm:presLayoutVars>
          <dgm:chMax val="1"/>
          <dgm:bulletEnabled val="1"/>
        </dgm:presLayoutVars>
      </dgm:prSet>
      <dgm:spPr/>
    </dgm:pt>
    <dgm:pt modelId="{F049D9D6-5036-4271-85EB-F1238C68C211}" type="pres">
      <dgm:prSet presAssocID="{8D8F5C48-E515-42B0-A5FD-EB6EF3605328}" presName="descendantText" presStyleLbl="alignAcc1" presStyleIdx="1" presStyleCnt="3">
        <dgm:presLayoutVars>
          <dgm:bulletEnabled val="1"/>
        </dgm:presLayoutVars>
      </dgm:prSet>
      <dgm:spPr/>
    </dgm:pt>
    <dgm:pt modelId="{123D51F9-DE73-49A9-8C28-CF9719729C77}" type="pres">
      <dgm:prSet presAssocID="{87D10DFF-44E7-4D16-AF06-A0153D8CA2FE}" presName="sp" presStyleCnt="0"/>
      <dgm:spPr/>
    </dgm:pt>
    <dgm:pt modelId="{7A78EC68-468A-4C13-9C33-C6E7CF3FEBFC}" type="pres">
      <dgm:prSet presAssocID="{83DCC07B-DA68-4A50-BCF9-64D577A8FB28}" presName="composite" presStyleCnt="0"/>
      <dgm:spPr/>
    </dgm:pt>
    <dgm:pt modelId="{0B5FDDC0-3B68-46F8-9C74-8EEF584E2F1F}" type="pres">
      <dgm:prSet presAssocID="{83DCC07B-DA68-4A50-BCF9-64D577A8FB28}" presName="parentText" presStyleLbl="alignNode1" presStyleIdx="2" presStyleCnt="3">
        <dgm:presLayoutVars>
          <dgm:chMax val="1"/>
          <dgm:bulletEnabled val="1"/>
        </dgm:presLayoutVars>
      </dgm:prSet>
      <dgm:spPr/>
    </dgm:pt>
    <dgm:pt modelId="{AB7D225D-5A27-47CD-943D-02C755C086BC}" type="pres">
      <dgm:prSet presAssocID="{83DCC07B-DA68-4A50-BCF9-64D577A8FB28}" presName="descendantText" presStyleLbl="alignAcc1" presStyleIdx="2" presStyleCnt="3">
        <dgm:presLayoutVars>
          <dgm:bulletEnabled val="1"/>
        </dgm:presLayoutVars>
      </dgm:prSet>
      <dgm:spPr/>
    </dgm:pt>
  </dgm:ptLst>
  <dgm:cxnLst>
    <dgm:cxn modelId="{B80E5100-D154-4215-9DAC-D473B330ED18}" type="presOf" srcId="{E9DA196D-1D92-4A2D-9242-357CAB988620}" destId="{E3055DA7-4D63-45D2-8DBA-F4851D50A880}" srcOrd="0" destOrd="0" presId="urn:microsoft.com/office/officeart/2005/8/layout/chevron2"/>
    <dgm:cxn modelId="{41F16F11-391F-48C9-B17D-6DC01C8DDB18}" srcId="{83DCC07B-DA68-4A50-BCF9-64D577A8FB28}" destId="{909BA759-84C5-4243-BE98-D8C3BF22B2D8}" srcOrd="0" destOrd="0" parTransId="{47DA1323-18E2-424A-99BA-182C7614C2F4}" sibTransId="{68CDD978-E8E2-46F7-9634-510C99A160B5}"/>
    <dgm:cxn modelId="{13995E19-0A4C-4A84-8186-AB7A0BBCADD6}" type="presOf" srcId="{909BA759-84C5-4243-BE98-D8C3BF22B2D8}" destId="{AB7D225D-5A27-47CD-943D-02C755C086BC}" srcOrd="0" destOrd="0" presId="urn:microsoft.com/office/officeart/2005/8/layout/chevron2"/>
    <dgm:cxn modelId="{93521039-A020-4404-853A-F4380A9B471A}" srcId="{E9DA196D-1D92-4A2D-9242-357CAB988620}" destId="{8D8F5C48-E515-42B0-A5FD-EB6EF3605328}" srcOrd="1" destOrd="0" parTransId="{C40C12E3-4458-47E9-88D7-3636EEA5EF98}" sibTransId="{87D10DFF-44E7-4D16-AF06-A0153D8CA2FE}"/>
    <dgm:cxn modelId="{4DC3B85B-134B-4732-B939-54DE9457D306}" srcId="{8D8F5C48-E515-42B0-A5FD-EB6EF3605328}" destId="{66570487-283C-45E8-A096-75DE2C167BC6}" srcOrd="0" destOrd="0" parTransId="{11709EF7-9D47-4EC7-878B-97F1827C7744}" sibTransId="{E4707F1B-95CC-4557-AD9D-7EDBF9298DC3}"/>
    <dgm:cxn modelId="{45A3324A-6940-4FE6-BD25-A9A5DE9D87D1}" srcId="{E9DA196D-1D92-4A2D-9242-357CAB988620}" destId="{83DCC07B-DA68-4A50-BCF9-64D577A8FB28}" srcOrd="2" destOrd="0" parTransId="{474428D6-2FE1-41E7-9E01-D99CC8D49B8F}" sibTransId="{568D8B0A-C190-4C3D-87F0-53FE0DF96DB4}"/>
    <dgm:cxn modelId="{0AA8AF81-3FF2-436F-8D2A-CBF76040B6F3}" srcId="{E9DA196D-1D92-4A2D-9242-357CAB988620}" destId="{29CAB6B0-F54B-402D-8FD5-F1DBB60966DC}" srcOrd="0" destOrd="0" parTransId="{C5503375-8D16-426C-AA0E-63C1DD40AADD}" sibTransId="{1121D520-F323-454F-B22E-9646A44A40C8}"/>
    <dgm:cxn modelId="{BD7890AF-02E2-4C64-B6DA-72EE1EE14727}" type="presOf" srcId="{8D8F5C48-E515-42B0-A5FD-EB6EF3605328}" destId="{75D26050-F666-4489-9A6D-483E4AB75502}" srcOrd="0" destOrd="0" presId="urn:microsoft.com/office/officeart/2005/8/layout/chevron2"/>
    <dgm:cxn modelId="{E40F63B6-153F-4DE4-B8EA-0D5029099B94}" srcId="{29CAB6B0-F54B-402D-8FD5-F1DBB60966DC}" destId="{452D4FAE-783B-477F-B953-FEFB32BB228A}" srcOrd="0" destOrd="0" parTransId="{78D15ADC-6A9C-4FC5-89DC-DB5A63980462}" sibTransId="{447537BC-6C45-4FBB-BE7C-2FD92948EDCA}"/>
    <dgm:cxn modelId="{7576ADBA-E0D2-425A-AB32-77E015B524EB}" type="presOf" srcId="{452D4FAE-783B-477F-B953-FEFB32BB228A}" destId="{91812302-1252-4B6F-8E97-1E221BDFBB33}" srcOrd="0" destOrd="0" presId="urn:microsoft.com/office/officeart/2005/8/layout/chevron2"/>
    <dgm:cxn modelId="{B92B7DCD-F7F6-4E30-8CC3-56ABE22C4BEC}" type="presOf" srcId="{83DCC07B-DA68-4A50-BCF9-64D577A8FB28}" destId="{0B5FDDC0-3B68-46F8-9C74-8EEF584E2F1F}" srcOrd="0" destOrd="0" presId="urn:microsoft.com/office/officeart/2005/8/layout/chevron2"/>
    <dgm:cxn modelId="{3E42F8F3-8993-43DA-B511-6BA36D8A4AF6}" type="presOf" srcId="{66570487-283C-45E8-A096-75DE2C167BC6}" destId="{F049D9D6-5036-4271-85EB-F1238C68C211}" srcOrd="0" destOrd="0" presId="urn:microsoft.com/office/officeart/2005/8/layout/chevron2"/>
    <dgm:cxn modelId="{F44F19FF-6156-40D0-A92E-5CDA73CF8974}" type="presOf" srcId="{29CAB6B0-F54B-402D-8FD5-F1DBB60966DC}" destId="{AFC5BE41-4224-4555-AD6F-C9D080F7C9F4}" srcOrd="0" destOrd="0" presId="urn:microsoft.com/office/officeart/2005/8/layout/chevron2"/>
    <dgm:cxn modelId="{9756F567-FD25-4E61-9E1A-A0161CF24D56}" type="presParOf" srcId="{E3055DA7-4D63-45D2-8DBA-F4851D50A880}" destId="{2B31A2DC-D199-4838-8188-0B2D6F53BCD9}" srcOrd="0" destOrd="0" presId="urn:microsoft.com/office/officeart/2005/8/layout/chevron2"/>
    <dgm:cxn modelId="{85BCD882-E45E-4808-8F0E-D5C54F9E059E}" type="presParOf" srcId="{2B31A2DC-D199-4838-8188-0B2D6F53BCD9}" destId="{AFC5BE41-4224-4555-AD6F-C9D080F7C9F4}" srcOrd="0" destOrd="0" presId="urn:microsoft.com/office/officeart/2005/8/layout/chevron2"/>
    <dgm:cxn modelId="{8926CD36-C741-4B45-9D84-A7C9316666A5}" type="presParOf" srcId="{2B31A2DC-D199-4838-8188-0B2D6F53BCD9}" destId="{91812302-1252-4B6F-8E97-1E221BDFBB33}" srcOrd="1" destOrd="0" presId="urn:microsoft.com/office/officeart/2005/8/layout/chevron2"/>
    <dgm:cxn modelId="{3A25220B-BA5E-4C8B-A82C-8518918566AC}" type="presParOf" srcId="{E3055DA7-4D63-45D2-8DBA-F4851D50A880}" destId="{B8DC6C69-D3F6-41D6-894F-39D2F5870BA9}" srcOrd="1" destOrd="0" presId="urn:microsoft.com/office/officeart/2005/8/layout/chevron2"/>
    <dgm:cxn modelId="{4DF10894-73FD-4DCD-A559-8CB6348CC36D}" type="presParOf" srcId="{E3055DA7-4D63-45D2-8DBA-F4851D50A880}" destId="{B06A48F9-2362-4E3D-A788-519AB8F15351}" srcOrd="2" destOrd="0" presId="urn:microsoft.com/office/officeart/2005/8/layout/chevron2"/>
    <dgm:cxn modelId="{1217E464-D6A7-4195-8EA4-FD0C46BBBE5A}" type="presParOf" srcId="{B06A48F9-2362-4E3D-A788-519AB8F15351}" destId="{75D26050-F666-4489-9A6D-483E4AB75502}" srcOrd="0" destOrd="0" presId="urn:microsoft.com/office/officeart/2005/8/layout/chevron2"/>
    <dgm:cxn modelId="{52DD9F52-4BA0-44DE-BE1C-DF6A3E10AE7C}" type="presParOf" srcId="{B06A48F9-2362-4E3D-A788-519AB8F15351}" destId="{F049D9D6-5036-4271-85EB-F1238C68C211}" srcOrd="1" destOrd="0" presId="urn:microsoft.com/office/officeart/2005/8/layout/chevron2"/>
    <dgm:cxn modelId="{306FF969-A497-49CF-B24F-9E7FB8DA860A}" type="presParOf" srcId="{E3055DA7-4D63-45D2-8DBA-F4851D50A880}" destId="{123D51F9-DE73-49A9-8C28-CF9719729C77}" srcOrd="3" destOrd="0" presId="urn:microsoft.com/office/officeart/2005/8/layout/chevron2"/>
    <dgm:cxn modelId="{1A4D41C0-A9A0-4847-9719-602DA5D81D19}" type="presParOf" srcId="{E3055DA7-4D63-45D2-8DBA-F4851D50A880}" destId="{7A78EC68-468A-4C13-9C33-C6E7CF3FEBFC}" srcOrd="4" destOrd="0" presId="urn:microsoft.com/office/officeart/2005/8/layout/chevron2"/>
    <dgm:cxn modelId="{BFCF26E5-9F3C-4A58-A05D-FB4CEE170FAF}" type="presParOf" srcId="{7A78EC68-468A-4C13-9C33-C6E7CF3FEBFC}" destId="{0B5FDDC0-3B68-46F8-9C74-8EEF584E2F1F}" srcOrd="0" destOrd="0" presId="urn:microsoft.com/office/officeart/2005/8/layout/chevron2"/>
    <dgm:cxn modelId="{05BD8FE8-4E13-484D-941B-73D4C647D89F}" type="presParOf" srcId="{7A78EC68-468A-4C13-9C33-C6E7CF3FEBFC}" destId="{AB7D225D-5A27-47CD-943D-02C755C086BC}"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9DA196D-1D92-4A2D-9242-357CAB988620}" type="doc">
      <dgm:prSet loTypeId="urn:microsoft.com/office/officeart/2005/8/layout/chevron2" loCatId="process" qsTypeId="urn:microsoft.com/office/officeart/2005/8/quickstyle/simple3" qsCatId="simple" csTypeId="urn:microsoft.com/office/officeart/2005/8/colors/accent1_2" csCatId="accent1" phldr="1"/>
      <dgm:spPr/>
      <dgm:t>
        <a:bodyPr/>
        <a:lstStyle/>
        <a:p>
          <a:endParaRPr lang="pl-PL"/>
        </a:p>
      </dgm:t>
    </dgm:pt>
    <dgm:pt modelId="{29CAB6B0-F54B-402D-8FD5-F1DBB60966DC}">
      <dgm:prSet phldrT="[Tekst]"/>
      <dgm:spPr/>
      <dgm:t>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pl-PL" b="1" cap="all" spc="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1</a:t>
          </a:r>
        </a:p>
      </dgm:t>
    </dgm:pt>
    <dgm:pt modelId="{C5503375-8D16-426C-AA0E-63C1DD40AADD}" type="parTrans" cxnId="{0AA8AF81-3FF2-436F-8D2A-CBF76040B6F3}">
      <dgm:prSet/>
      <dgm:spPr/>
      <dgm:t>
        <a:bodyPr/>
        <a:lstStyle/>
        <a:p>
          <a:endParaRPr lang="pl-PL"/>
        </a:p>
      </dgm:t>
    </dgm:pt>
    <dgm:pt modelId="{1121D520-F323-454F-B22E-9646A44A40C8}" type="sibTrans" cxnId="{0AA8AF81-3FF2-436F-8D2A-CBF76040B6F3}">
      <dgm:prSet/>
      <dgm:spPr/>
      <dgm:t>
        <a:bodyPr/>
        <a:lstStyle/>
        <a:p>
          <a:endParaRPr lang="pl-PL"/>
        </a:p>
      </dgm:t>
    </dgm:pt>
    <dgm:pt modelId="{452D4FAE-783B-477F-B953-FEFB32BB228A}">
      <dgm:prSet phldrT="[Tekst]" custT="1"/>
      <dgm:spPr>
        <a:blipFill>
          <a:blip xmlns:r="http://schemas.openxmlformats.org/officeDocument/2006/relationships" r:embed="rId1"/>
          <a:stretch>
            <a:fillRect l="-97" t="-4301" b="-27957"/>
          </a:stretch>
        </a:blipFill>
      </dgm:spPr>
      <dgm:t>
        <a:bodyPr/>
        <a:lstStyle/>
        <a:p>
          <a:r>
            <a:rPr lang="en-US">
              <a:noFill/>
            </a:rPr>
            <a:t> </a:t>
          </a:r>
        </a:p>
      </dgm:t>
    </dgm:pt>
    <dgm:pt modelId="{78D15ADC-6A9C-4FC5-89DC-DB5A63980462}" type="parTrans" cxnId="{E40F63B6-153F-4DE4-B8EA-0D5029099B94}">
      <dgm:prSet/>
      <dgm:spPr/>
      <dgm:t>
        <a:bodyPr/>
        <a:lstStyle/>
        <a:p>
          <a:endParaRPr lang="pl-PL"/>
        </a:p>
      </dgm:t>
    </dgm:pt>
    <dgm:pt modelId="{447537BC-6C45-4FBB-BE7C-2FD92948EDCA}" type="sibTrans" cxnId="{E40F63B6-153F-4DE4-B8EA-0D5029099B94}">
      <dgm:prSet/>
      <dgm:spPr/>
      <dgm:t>
        <a:bodyPr/>
        <a:lstStyle/>
        <a:p>
          <a:endParaRPr lang="pl-PL"/>
        </a:p>
      </dgm:t>
    </dgm:pt>
    <dgm:pt modelId="{8D8F5C48-E515-42B0-A5FD-EB6EF3605328}">
      <dgm:prSet phldrT="[Tekst]"/>
      <dgm:spPr/>
      <dgm:t>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pl-PL" b="1" cap="all" spc="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2</a:t>
          </a:r>
        </a:p>
      </dgm:t>
    </dgm:pt>
    <dgm:pt modelId="{C40C12E3-4458-47E9-88D7-3636EEA5EF98}" type="parTrans" cxnId="{93521039-A020-4404-853A-F4380A9B471A}">
      <dgm:prSet/>
      <dgm:spPr/>
      <dgm:t>
        <a:bodyPr/>
        <a:lstStyle/>
        <a:p>
          <a:endParaRPr lang="pl-PL"/>
        </a:p>
      </dgm:t>
    </dgm:pt>
    <dgm:pt modelId="{87D10DFF-44E7-4D16-AF06-A0153D8CA2FE}" type="sibTrans" cxnId="{93521039-A020-4404-853A-F4380A9B471A}">
      <dgm:prSet/>
      <dgm:spPr/>
      <dgm:t>
        <a:bodyPr/>
        <a:lstStyle/>
        <a:p>
          <a:endParaRPr lang="pl-PL"/>
        </a:p>
      </dgm:t>
    </dgm:pt>
    <dgm:pt modelId="{66570487-283C-45E8-A096-75DE2C167BC6}">
      <dgm:prSet phldrT="[Tekst]" custT="1"/>
      <dgm:spPr/>
      <dgm:t>
        <a:bodyPr/>
        <a:lstStyle/>
        <a:p>
          <a:pPr algn="just"/>
          <a:r>
            <a:rPr lang="pl-PL" sz="1600"/>
            <a:t>Sprawdź istotność otrzymanych parametrów za pomocą testu t-Studenta na poziomie </a:t>
          </a:r>
          <a:r>
            <a:rPr lang="el-GR" sz="1600" b="1"/>
            <a:t>α</a:t>
          </a:r>
          <a:r>
            <a:rPr lang="pl-PL" sz="1600"/>
            <a:t> = 0,05. W przypadku wykrycia zmiennych nieistotnych, usuń je z modelu i ponownie wyznacz równanie regresji. Sprawdź ponownie istotność parametrów. Postępuj według schematu aż do uzyskania w modelu tylko istotnych zmiennych.</a:t>
          </a:r>
        </a:p>
      </dgm:t>
    </dgm:pt>
    <dgm:pt modelId="{11709EF7-9D47-4EC7-878B-97F1827C7744}" type="parTrans" cxnId="{4DC3B85B-134B-4732-B939-54DE9457D306}">
      <dgm:prSet/>
      <dgm:spPr/>
      <dgm:t>
        <a:bodyPr/>
        <a:lstStyle/>
        <a:p>
          <a:endParaRPr lang="pl-PL"/>
        </a:p>
      </dgm:t>
    </dgm:pt>
    <dgm:pt modelId="{E4707F1B-95CC-4557-AD9D-7EDBF9298DC3}" type="sibTrans" cxnId="{4DC3B85B-134B-4732-B939-54DE9457D306}">
      <dgm:prSet/>
      <dgm:spPr/>
      <dgm:t>
        <a:bodyPr/>
        <a:lstStyle/>
        <a:p>
          <a:endParaRPr lang="pl-PL"/>
        </a:p>
      </dgm:t>
    </dgm:pt>
    <dgm:pt modelId="{83DCC07B-DA68-4A50-BCF9-64D577A8FB28}">
      <dgm:prSet phldrT="[Tekst]"/>
      <dgm:spPr/>
      <dgm:t>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pl-PL" b="1" cap="all" spc="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3</a:t>
          </a:r>
        </a:p>
      </dgm:t>
    </dgm:pt>
    <dgm:pt modelId="{474428D6-2FE1-41E7-9E01-D99CC8D49B8F}" type="parTrans" cxnId="{45A3324A-6940-4FE6-BD25-A9A5DE9D87D1}">
      <dgm:prSet/>
      <dgm:spPr/>
      <dgm:t>
        <a:bodyPr/>
        <a:lstStyle/>
        <a:p>
          <a:endParaRPr lang="pl-PL"/>
        </a:p>
      </dgm:t>
    </dgm:pt>
    <dgm:pt modelId="{568D8B0A-C190-4C3D-87F0-53FE0DF96DB4}" type="sibTrans" cxnId="{45A3324A-6940-4FE6-BD25-A9A5DE9D87D1}">
      <dgm:prSet/>
      <dgm:spPr/>
      <dgm:t>
        <a:bodyPr/>
        <a:lstStyle/>
        <a:p>
          <a:endParaRPr lang="pl-PL"/>
        </a:p>
      </dgm:t>
    </dgm:pt>
    <dgm:pt modelId="{909BA759-84C5-4243-BE98-D8C3BF22B2D8}">
      <dgm:prSet phldrT="[Tekst]" custT="1"/>
      <dgm:spPr>
        <a:blipFill>
          <a:blip xmlns:r="http://schemas.openxmlformats.org/officeDocument/2006/relationships" r:embed="rId2"/>
          <a:stretch>
            <a:fillRect r="-967"/>
          </a:stretch>
        </a:blipFill>
      </dgm:spPr>
      <dgm:t>
        <a:bodyPr/>
        <a:lstStyle/>
        <a:p>
          <a:r>
            <a:rPr lang="en-US">
              <a:noFill/>
            </a:rPr>
            <a:t> </a:t>
          </a:r>
        </a:p>
      </dgm:t>
    </dgm:pt>
    <dgm:pt modelId="{47DA1323-18E2-424A-99BA-182C7614C2F4}" type="parTrans" cxnId="{41F16F11-391F-48C9-B17D-6DC01C8DDB18}">
      <dgm:prSet/>
      <dgm:spPr/>
      <dgm:t>
        <a:bodyPr/>
        <a:lstStyle/>
        <a:p>
          <a:endParaRPr lang="pl-PL"/>
        </a:p>
      </dgm:t>
    </dgm:pt>
    <dgm:pt modelId="{68CDD978-E8E2-46F7-9634-510C99A160B5}" type="sibTrans" cxnId="{41F16F11-391F-48C9-B17D-6DC01C8DDB18}">
      <dgm:prSet/>
      <dgm:spPr/>
      <dgm:t>
        <a:bodyPr/>
        <a:lstStyle/>
        <a:p>
          <a:endParaRPr lang="pl-PL"/>
        </a:p>
      </dgm:t>
    </dgm:pt>
    <dgm:pt modelId="{E3055DA7-4D63-45D2-8DBA-F4851D50A880}" type="pres">
      <dgm:prSet presAssocID="{E9DA196D-1D92-4A2D-9242-357CAB988620}" presName="linearFlow" presStyleCnt="0">
        <dgm:presLayoutVars>
          <dgm:dir/>
          <dgm:animLvl val="lvl"/>
          <dgm:resizeHandles val="exact"/>
        </dgm:presLayoutVars>
      </dgm:prSet>
      <dgm:spPr/>
    </dgm:pt>
    <dgm:pt modelId="{2B31A2DC-D199-4838-8188-0B2D6F53BCD9}" type="pres">
      <dgm:prSet presAssocID="{29CAB6B0-F54B-402D-8FD5-F1DBB60966DC}" presName="composite" presStyleCnt="0"/>
      <dgm:spPr/>
    </dgm:pt>
    <dgm:pt modelId="{AFC5BE41-4224-4555-AD6F-C9D080F7C9F4}" type="pres">
      <dgm:prSet presAssocID="{29CAB6B0-F54B-402D-8FD5-F1DBB60966DC}" presName="parentText" presStyleLbl="alignNode1" presStyleIdx="0" presStyleCnt="3">
        <dgm:presLayoutVars>
          <dgm:chMax val="1"/>
          <dgm:bulletEnabled val="1"/>
        </dgm:presLayoutVars>
      </dgm:prSet>
      <dgm:spPr/>
    </dgm:pt>
    <dgm:pt modelId="{91812302-1252-4B6F-8E97-1E221BDFBB33}" type="pres">
      <dgm:prSet presAssocID="{29CAB6B0-F54B-402D-8FD5-F1DBB60966DC}" presName="descendantText" presStyleLbl="alignAcc1" presStyleIdx="0" presStyleCnt="3">
        <dgm:presLayoutVars>
          <dgm:bulletEnabled val="1"/>
        </dgm:presLayoutVars>
      </dgm:prSet>
      <dgm:spPr/>
    </dgm:pt>
    <dgm:pt modelId="{B8DC6C69-D3F6-41D6-894F-39D2F5870BA9}" type="pres">
      <dgm:prSet presAssocID="{1121D520-F323-454F-B22E-9646A44A40C8}" presName="sp" presStyleCnt="0"/>
      <dgm:spPr/>
    </dgm:pt>
    <dgm:pt modelId="{B06A48F9-2362-4E3D-A788-519AB8F15351}" type="pres">
      <dgm:prSet presAssocID="{8D8F5C48-E515-42B0-A5FD-EB6EF3605328}" presName="composite" presStyleCnt="0"/>
      <dgm:spPr/>
    </dgm:pt>
    <dgm:pt modelId="{75D26050-F666-4489-9A6D-483E4AB75502}" type="pres">
      <dgm:prSet presAssocID="{8D8F5C48-E515-42B0-A5FD-EB6EF3605328}" presName="parentText" presStyleLbl="alignNode1" presStyleIdx="1" presStyleCnt="3">
        <dgm:presLayoutVars>
          <dgm:chMax val="1"/>
          <dgm:bulletEnabled val="1"/>
        </dgm:presLayoutVars>
      </dgm:prSet>
      <dgm:spPr/>
    </dgm:pt>
    <dgm:pt modelId="{F049D9D6-5036-4271-85EB-F1238C68C211}" type="pres">
      <dgm:prSet presAssocID="{8D8F5C48-E515-42B0-A5FD-EB6EF3605328}" presName="descendantText" presStyleLbl="alignAcc1" presStyleIdx="1" presStyleCnt="3">
        <dgm:presLayoutVars>
          <dgm:bulletEnabled val="1"/>
        </dgm:presLayoutVars>
      </dgm:prSet>
      <dgm:spPr/>
    </dgm:pt>
    <dgm:pt modelId="{123D51F9-DE73-49A9-8C28-CF9719729C77}" type="pres">
      <dgm:prSet presAssocID="{87D10DFF-44E7-4D16-AF06-A0153D8CA2FE}" presName="sp" presStyleCnt="0"/>
      <dgm:spPr/>
    </dgm:pt>
    <dgm:pt modelId="{7A78EC68-468A-4C13-9C33-C6E7CF3FEBFC}" type="pres">
      <dgm:prSet presAssocID="{83DCC07B-DA68-4A50-BCF9-64D577A8FB28}" presName="composite" presStyleCnt="0"/>
      <dgm:spPr/>
    </dgm:pt>
    <dgm:pt modelId="{0B5FDDC0-3B68-46F8-9C74-8EEF584E2F1F}" type="pres">
      <dgm:prSet presAssocID="{83DCC07B-DA68-4A50-BCF9-64D577A8FB28}" presName="parentText" presStyleLbl="alignNode1" presStyleIdx="2" presStyleCnt="3">
        <dgm:presLayoutVars>
          <dgm:chMax val="1"/>
          <dgm:bulletEnabled val="1"/>
        </dgm:presLayoutVars>
      </dgm:prSet>
      <dgm:spPr/>
    </dgm:pt>
    <dgm:pt modelId="{AB7D225D-5A27-47CD-943D-02C755C086BC}" type="pres">
      <dgm:prSet presAssocID="{83DCC07B-DA68-4A50-BCF9-64D577A8FB28}" presName="descendantText" presStyleLbl="alignAcc1" presStyleIdx="2" presStyleCnt="3">
        <dgm:presLayoutVars>
          <dgm:bulletEnabled val="1"/>
        </dgm:presLayoutVars>
      </dgm:prSet>
      <dgm:spPr/>
    </dgm:pt>
  </dgm:ptLst>
  <dgm:cxnLst>
    <dgm:cxn modelId="{B80E5100-D154-4215-9DAC-D473B330ED18}" type="presOf" srcId="{E9DA196D-1D92-4A2D-9242-357CAB988620}" destId="{E3055DA7-4D63-45D2-8DBA-F4851D50A880}" srcOrd="0" destOrd="0" presId="urn:microsoft.com/office/officeart/2005/8/layout/chevron2"/>
    <dgm:cxn modelId="{41F16F11-391F-48C9-B17D-6DC01C8DDB18}" srcId="{83DCC07B-DA68-4A50-BCF9-64D577A8FB28}" destId="{909BA759-84C5-4243-BE98-D8C3BF22B2D8}" srcOrd="0" destOrd="0" parTransId="{47DA1323-18E2-424A-99BA-182C7614C2F4}" sibTransId="{68CDD978-E8E2-46F7-9634-510C99A160B5}"/>
    <dgm:cxn modelId="{13995E19-0A4C-4A84-8186-AB7A0BBCADD6}" type="presOf" srcId="{909BA759-84C5-4243-BE98-D8C3BF22B2D8}" destId="{AB7D225D-5A27-47CD-943D-02C755C086BC}" srcOrd="0" destOrd="0" presId="urn:microsoft.com/office/officeart/2005/8/layout/chevron2"/>
    <dgm:cxn modelId="{93521039-A020-4404-853A-F4380A9B471A}" srcId="{E9DA196D-1D92-4A2D-9242-357CAB988620}" destId="{8D8F5C48-E515-42B0-A5FD-EB6EF3605328}" srcOrd="1" destOrd="0" parTransId="{C40C12E3-4458-47E9-88D7-3636EEA5EF98}" sibTransId="{87D10DFF-44E7-4D16-AF06-A0153D8CA2FE}"/>
    <dgm:cxn modelId="{4DC3B85B-134B-4732-B939-54DE9457D306}" srcId="{8D8F5C48-E515-42B0-A5FD-EB6EF3605328}" destId="{66570487-283C-45E8-A096-75DE2C167BC6}" srcOrd="0" destOrd="0" parTransId="{11709EF7-9D47-4EC7-878B-97F1827C7744}" sibTransId="{E4707F1B-95CC-4557-AD9D-7EDBF9298DC3}"/>
    <dgm:cxn modelId="{45A3324A-6940-4FE6-BD25-A9A5DE9D87D1}" srcId="{E9DA196D-1D92-4A2D-9242-357CAB988620}" destId="{83DCC07B-DA68-4A50-BCF9-64D577A8FB28}" srcOrd="2" destOrd="0" parTransId="{474428D6-2FE1-41E7-9E01-D99CC8D49B8F}" sibTransId="{568D8B0A-C190-4C3D-87F0-53FE0DF96DB4}"/>
    <dgm:cxn modelId="{0AA8AF81-3FF2-436F-8D2A-CBF76040B6F3}" srcId="{E9DA196D-1D92-4A2D-9242-357CAB988620}" destId="{29CAB6B0-F54B-402D-8FD5-F1DBB60966DC}" srcOrd="0" destOrd="0" parTransId="{C5503375-8D16-426C-AA0E-63C1DD40AADD}" sibTransId="{1121D520-F323-454F-B22E-9646A44A40C8}"/>
    <dgm:cxn modelId="{BD7890AF-02E2-4C64-B6DA-72EE1EE14727}" type="presOf" srcId="{8D8F5C48-E515-42B0-A5FD-EB6EF3605328}" destId="{75D26050-F666-4489-9A6D-483E4AB75502}" srcOrd="0" destOrd="0" presId="urn:microsoft.com/office/officeart/2005/8/layout/chevron2"/>
    <dgm:cxn modelId="{E40F63B6-153F-4DE4-B8EA-0D5029099B94}" srcId="{29CAB6B0-F54B-402D-8FD5-F1DBB60966DC}" destId="{452D4FAE-783B-477F-B953-FEFB32BB228A}" srcOrd="0" destOrd="0" parTransId="{78D15ADC-6A9C-4FC5-89DC-DB5A63980462}" sibTransId="{447537BC-6C45-4FBB-BE7C-2FD92948EDCA}"/>
    <dgm:cxn modelId="{7576ADBA-E0D2-425A-AB32-77E015B524EB}" type="presOf" srcId="{452D4FAE-783B-477F-B953-FEFB32BB228A}" destId="{91812302-1252-4B6F-8E97-1E221BDFBB33}" srcOrd="0" destOrd="0" presId="urn:microsoft.com/office/officeart/2005/8/layout/chevron2"/>
    <dgm:cxn modelId="{B92B7DCD-F7F6-4E30-8CC3-56ABE22C4BEC}" type="presOf" srcId="{83DCC07B-DA68-4A50-BCF9-64D577A8FB28}" destId="{0B5FDDC0-3B68-46F8-9C74-8EEF584E2F1F}" srcOrd="0" destOrd="0" presId="urn:microsoft.com/office/officeart/2005/8/layout/chevron2"/>
    <dgm:cxn modelId="{3E42F8F3-8993-43DA-B511-6BA36D8A4AF6}" type="presOf" srcId="{66570487-283C-45E8-A096-75DE2C167BC6}" destId="{F049D9D6-5036-4271-85EB-F1238C68C211}" srcOrd="0" destOrd="0" presId="urn:microsoft.com/office/officeart/2005/8/layout/chevron2"/>
    <dgm:cxn modelId="{F44F19FF-6156-40D0-A92E-5CDA73CF8974}" type="presOf" srcId="{29CAB6B0-F54B-402D-8FD5-F1DBB60966DC}" destId="{AFC5BE41-4224-4555-AD6F-C9D080F7C9F4}" srcOrd="0" destOrd="0" presId="urn:microsoft.com/office/officeart/2005/8/layout/chevron2"/>
    <dgm:cxn modelId="{9756F567-FD25-4E61-9E1A-A0161CF24D56}" type="presParOf" srcId="{E3055DA7-4D63-45D2-8DBA-F4851D50A880}" destId="{2B31A2DC-D199-4838-8188-0B2D6F53BCD9}" srcOrd="0" destOrd="0" presId="urn:microsoft.com/office/officeart/2005/8/layout/chevron2"/>
    <dgm:cxn modelId="{85BCD882-E45E-4808-8F0E-D5C54F9E059E}" type="presParOf" srcId="{2B31A2DC-D199-4838-8188-0B2D6F53BCD9}" destId="{AFC5BE41-4224-4555-AD6F-C9D080F7C9F4}" srcOrd="0" destOrd="0" presId="urn:microsoft.com/office/officeart/2005/8/layout/chevron2"/>
    <dgm:cxn modelId="{8926CD36-C741-4B45-9D84-A7C9316666A5}" type="presParOf" srcId="{2B31A2DC-D199-4838-8188-0B2D6F53BCD9}" destId="{91812302-1252-4B6F-8E97-1E221BDFBB33}" srcOrd="1" destOrd="0" presId="urn:microsoft.com/office/officeart/2005/8/layout/chevron2"/>
    <dgm:cxn modelId="{3A25220B-BA5E-4C8B-A82C-8518918566AC}" type="presParOf" srcId="{E3055DA7-4D63-45D2-8DBA-F4851D50A880}" destId="{B8DC6C69-D3F6-41D6-894F-39D2F5870BA9}" srcOrd="1" destOrd="0" presId="urn:microsoft.com/office/officeart/2005/8/layout/chevron2"/>
    <dgm:cxn modelId="{4DF10894-73FD-4DCD-A559-8CB6348CC36D}" type="presParOf" srcId="{E3055DA7-4D63-45D2-8DBA-F4851D50A880}" destId="{B06A48F9-2362-4E3D-A788-519AB8F15351}" srcOrd="2" destOrd="0" presId="urn:microsoft.com/office/officeart/2005/8/layout/chevron2"/>
    <dgm:cxn modelId="{1217E464-D6A7-4195-8EA4-FD0C46BBBE5A}" type="presParOf" srcId="{B06A48F9-2362-4E3D-A788-519AB8F15351}" destId="{75D26050-F666-4489-9A6D-483E4AB75502}" srcOrd="0" destOrd="0" presId="urn:microsoft.com/office/officeart/2005/8/layout/chevron2"/>
    <dgm:cxn modelId="{52DD9F52-4BA0-44DE-BE1C-DF6A3E10AE7C}" type="presParOf" srcId="{B06A48F9-2362-4E3D-A788-519AB8F15351}" destId="{F049D9D6-5036-4271-85EB-F1238C68C211}" srcOrd="1" destOrd="0" presId="urn:microsoft.com/office/officeart/2005/8/layout/chevron2"/>
    <dgm:cxn modelId="{306FF969-A497-49CF-B24F-9E7FB8DA860A}" type="presParOf" srcId="{E3055DA7-4D63-45D2-8DBA-F4851D50A880}" destId="{123D51F9-DE73-49A9-8C28-CF9719729C77}" srcOrd="3" destOrd="0" presId="urn:microsoft.com/office/officeart/2005/8/layout/chevron2"/>
    <dgm:cxn modelId="{1A4D41C0-A9A0-4847-9719-602DA5D81D19}" type="presParOf" srcId="{E3055DA7-4D63-45D2-8DBA-F4851D50A880}" destId="{7A78EC68-468A-4C13-9C33-C6E7CF3FEBFC}" srcOrd="4" destOrd="0" presId="urn:microsoft.com/office/officeart/2005/8/layout/chevron2"/>
    <dgm:cxn modelId="{BFCF26E5-9F3C-4A58-A05D-FB4CEE170FAF}" type="presParOf" srcId="{7A78EC68-468A-4C13-9C33-C6E7CF3FEBFC}" destId="{0B5FDDC0-3B68-46F8-9C74-8EEF584E2F1F}" srcOrd="0" destOrd="0" presId="urn:microsoft.com/office/officeart/2005/8/layout/chevron2"/>
    <dgm:cxn modelId="{05BD8FE8-4E13-484D-941B-73D4C647D89F}" type="presParOf" srcId="{7A78EC68-468A-4C13-9C33-C6E7CF3FEBFC}" destId="{AB7D225D-5A27-47CD-943D-02C755C086BC}"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9DA196D-1D92-4A2D-9242-357CAB988620}" type="doc">
      <dgm:prSet loTypeId="urn:microsoft.com/office/officeart/2005/8/layout/chevron2" loCatId="process" qsTypeId="urn:microsoft.com/office/officeart/2005/8/quickstyle/simple3" qsCatId="simple" csTypeId="urn:microsoft.com/office/officeart/2005/8/colors/accent1_2" csCatId="accent1" phldr="1"/>
      <dgm:spPr/>
      <dgm:t>
        <a:bodyPr/>
        <a:lstStyle/>
        <a:p>
          <a:endParaRPr lang="pl-PL"/>
        </a:p>
      </dgm:t>
    </dgm:pt>
    <dgm:pt modelId="{29CAB6B0-F54B-402D-8FD5-F1DBB60966DC}">
      <dgm:prSet phldrT="[Tekst]"/>
      <dgm:spPr/>
      <dgm:t>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pl-PL" b="1" cap="all" spc="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4</a:t>
          </a:r>
        </a:p>
      </dgm:t>
    </dgm:pt>
    <dgm:pt modelId="{C5503375-8D16-426C-AA0E-63C1DD40AADD}" type="parTrans" cxnId="{0AA8AF81-3FF2-436F-8D2A-CBF76040B6F3}">
      <dgm:prSet/>
      <dgm:spPr/>
      <dgm:t>
        <a:bodyPr/>
        <a:lstStyle/>
        <a:p>
          <a:endParaRPr lang="pl-PL"/>
        </a:p>
      </dgm:t>
    </dgm:pt>
    <dgm:pt modelId="{1121D520-F323-454F-B22E-9646A44A40C8}" type="sibTrans" cxnId="{0AA8AF81-3FF2-436F-8D2A-CBF76040B6F3}">
      <dgm:prSet/>
      <dgm:spPr/>
      <dgm:t>
        <a:bodyPr/>
        <a:lstStyle/>
        <a:p>
          <a:endParaRPr lang="pl-PL"/>
        </a:p>
      </dgm:t>
    </dgm:pt>
    <mc:AlternateContent xmlns:mc="http://schemas.openxmlformats.org/markup-compatibility/2006">
      <mc:Choice xmlns:a14="http://schemas.microsoft.com/office/drawing/2010/main" Requires="a14">
        <dgm:pt modelId="{452D4FAE-783B-477F-B953-FEFB32BB228A}">
          <dgm:prSet phldrT="[Tekst]" custT="1"/>
          <dgm:spPr/>
          <dgm:t>
            <a:bodyPr/>
            <a:lstStyle/>
            <a:p>
              <a:pPr algn="just">
                <a:lnSpc>
                  <a:spcPct val="100000"/>
                </a:lnSpc>
              </a:pPr>
              <a:r>
                <a:rPr lang="pl-PL" sz="1800"/>
                <a:t>Wyznacz cechy rynkowe ze wzoru: </a:t>
              </a:r>
              <a14:m>
                <m:oMath xmlns:m="http://schemas.openxmlformats.org/officeDocument/2006/math">
                  <m:sSub>
                    <m:sSubPr>
                      <m:ctrlPr>
                        <a:rPr lang="pl-PL" sz="1800" i="1" smtClean="0">
                          <a:latin typeface="Cambria Math" panose="02040503050406030204" pitchFamily="18" charset="0"/>
                        </a:rPr>
                      </m:ctrlPr>
                    </m:sSubPr>
                    <m:e>
                      <m:r>
                        <a:rPr lang="pl-PL" sz="1800" b="0" i="1" smtClean="0">
                          <a:latin typeface="Cambria Math"/>
                        </a:rPr>
                        <m:t>𝑤</m:t>
                      </m:r>
                    </m:e>
                    <m:sub>
                      <m:r>
                        <a:rPr lang="pl-PL" sz="1800" b="0" i="1" smtClean="0">
                          <a:latin typeface="Cambria Math"/>
                        </a:rPr>
                        <m:t>𝑖</m:t>
                      </m:r>
                    </m:sub>
                  </m:sSub>
                  <m:r>
                    <a:rPr lang="pl-PL" sz="1800" b="0" i="1" smtClean="0">
                      <a:latin typeface="Cambria Math"/>
                    </a:rPr>
                    <m:t>=</m:t>
                  </m:r>
                  <m:f>
                    <m:fPr>
                      <m:ctrlPr>
                        <a:rPr lang="pl-PL" sz="1800" b="0" i="1" smtClean="0">
                          <a:latin typeface="Cambria Math" panose="02040503050406030204" pitchFamily="18" charset="0"/>
                        </a:rPr>
                      </m:ctrlPr>
                    </m:fPr>
                    <m:num>
                      <m:r>
                        <a:rPr lang="pl-PL" sz="1800" b="0" i="1" smtClean="0">
                          <a:latin typeface="Cambria Math"/>
                        </a:rPr>
                        <m:t>|</m:t>
                      </m:r>
                      <m:sSubSup>
                        <m:sSubSupPr>
                          <m:ctrlPr>
                            <a:rPr lang="pl-PL" sz="1800" b="0" i="1" smtClean="0">
                              <a:latin typeface="Cambria Math" panose="02040503050406030204" pitchFamily="18" charset="0"/>
                            </a:rPr>
                          </m:ctrlPr>
                        </m:sSubSupPr>
                        <m:e>
                          <m:r>
                            <a:rPr lang="pl-PL" sz="1800" b="0" i="1" smtClean="0">
                              <a:latin typeface="Cambria Math"/>
                            </a:rPr>
                            <m:t>𝑎</m:t>
                          </m:r>
                        </m:e>
                        <m:sub>
                          <m:r>
                            <a:rPr lang="pl-PL" sz="1800" b="0" i="1" smtClean="0">
                              <a:latin typeface="Cambria Math"/>
                            </a:rPr>
                            <m:t>𝑖</m:t>
                          </m:r>
                        </m:sub>
                        <m:sup>
                          <m:r>
                            <a:rPr lang="pl-PL" sz="1800" b="0" i="1" smtClean="0">
                              <a:latin typeface="Cambria Math"/>
                            </a:rPr>
                            <m:t>′</m:t>
                          </m:r>
                        </m:sup>
                      </m:sSubSup>
                      <m:r>
                        <a:rPr lang="pl-PL" sz="1800" b="0" i="1" smtClean="0">
                          <a:latin typeface="Cambria Math"/>
                        </a:rPr>
                        <m:t>|</m:t>
                      </m:r>
                    </m:num>
                    <m:den>
                      <m:nary>
                        <m:naryPr>
                          <m:chr m:val="∑"/>
                          <m:ctrlPr>
                            <a:rPr lang="pl-PL" sz="1800" b="0" i="1" smtClean="0">
                              <a:latin typeface="Cambria Math" panose="02040503050406030204" pitchFamily="18" charset="0"/>
                            </a:rPr>
                          </m:ctrlPr>
                        </m:naryPr>
                        <m:sub>
                          <m:r>
                            <m:rPr>
                              <m:brk m:alnAt="23"/>
                            </m:rPr>
                            <a:rPr lang="pl-PL" sz="1800" b="0" i="1" smtClean="0">
                              <a:latin typeface="Cambria Math"/>
                            </a:rPr>
                            <m:t>𝑖</m:t>
                          </m:r>
                          <m:r>
                            <a:rPr lang="pl-PL" sz="1800" b="0" i="1" smtClean="0">
                              <a:latin typeface="Cambria Math"/>
                            </a:rPr>
                            <m:t>=1</m:t>
                          </m:r>
                        </m:sub>
                        <m:sup>
                          <m:r>
                            <a:rPr lang="pl-PL" sz="1800" b="0" i="1" smtClean="0">
                              <a:latin typeface="Cambria Math"/>
                            </a:rPr>
                            <m:t>𝑘</m:t>
                          </m:r>
                        </m:sup>
                        <m:e>
                          <m:r>
                            <a:rPr lang="pl-PL" sz="1800" b="0" i="1" smtClean="0">
                              <a:latin typeface="Cambria Math"/>
                            </a:rPr>
                            <m:t>|</m:t>
                          </m:r>
                          <m:sSubSup>
                            <m:sSubSupPr>
                              <m:ctrlPr>
                                <a:rPr lang="pl-PL" sz="1800" b="0" i="1" smtClean="0">
                                  <a:latin typeface="Cambria Math" panose="02040503050406030204" pitchFamily="18" charset="0"/>
                                </a:rPr>
                              </m:ctrlPr>
                            </m:sSubSupPr>
                            <m:e>
                              <m:r>
                                <a:rPr lang="pl-PL" sz="1800" b="0" i="1" smtClean="0">
                                  <a:latin typeface="Cambria Math"/>
                                </a:rPr>
                                <m:t>𝑎</m:t>
                              </m:r>
                            </m:e>
                            <m:sub>
                              <m:r>
                                <a:rPr lang="pl-PL" sz="1800" b="0" i="1" smtClean="0">
                                  <a:latin typeface="Cambria Math"/>
                                </a:rPr>
                                <m:t>𝑖</m:t>
                              </m:r>
                            </m:sub>
                            <m:sup>
                              <m:r>
                                <a:rPr lang="pl-PL" sz="1800" b="0" i="1" smtClean="0">
                                  <a:latin typeface="Cambria Math"/>
                                </a:rPr>
                                <m:t>′</m:t>
                              </m:r>
                            </m:sup>
                          </m:sSubSup>
                          <m:r>
                            <a:rPr lang="pl-PL" sz="1800" b="0" i="1" smtClean="0">
                              <a:latin typeface="Cambria Math"/>
                            </a:rPr>
                            <m:t>|</m:t>
                          </m:r>
                        </m:e>
                      </m:nary>
                    </m:den>
                  </m:f>
                  <m:r>
                    <a:rPr lang="pl-PL" sz="1800" b="0" i="1" smtClean="0">
                      <a:latin typeface="Cambria Math"/>
                    </a:rPr>
                    <m:t>∗100%</m:t>
                  </m:r>
                </m:oMath>
              </a14:m>
              <a:endParaRPr lang="pl-PL" sz="1800"/>
            </a:p>
          </dgm:t>
        </dgm:pt>
      </mc:Choice>
      <mc:Fallback>
        <dgm:pt modelId="{452D4FAE-783B-477F-B953-FEFB32BB228A}">
          <dgm:prSet phldrT="[Tekst]" custT="1"/>
          <dgm:spPr/>
          <dgm:t>
            <a:bodyPr/>
            <a:lstStyle/>
            <a:p>
              <a:pPr algn="just">
                <a:lnSpc>
                  <a:spcPct val="100000"/>
                </a:lnSpc>
              </a:pPr>
              <a:r>
                <a:rPr lang="pl-PL" sz="1800"/>
                <a:t>Wyznacz cechy rynkowe ze wzoru: </a:t>
              </a:r>
              <a:r>
                <a:rPr lang="pl-PL" sz="1800" b="0" i="0">
                  <a:latin typeface="Cambria Math"/>
                </a:rPr>
                <a:t>𝑤</a:t>
              </a:r>
              <a:r>
                <a:rPr lang="pl-PL" sz="1800" b="0" i="0">
                  <a:latin typeface="Cambria Math" panose="02040503050406030204" pitchFamily="18" charset="0"/>
                </a:rPr>
                <a:t>_</a:t>
              </a:r>
              <a:r>
                <a:rPr lang="pl-PL" sz="1800" b="0" i="0">
                  <a:latin typeface="Cambria Math"/>
                </a:rPr>
                <a:t>𝑖=</a:t>
              </a:r>
              <a:r>
                <a:rPr lang="pl-PL" sz="1800" b="0" i="0">
                  <a:latin typeface="Cambria Math" panose="02040503050406030204" pitchFamily="18" charset="0"/>
                </a:rPr>
                <a:t>(</a:t>
              </a:r>
              <a:r>
                <a:rPr lang="pl-PL" sz="1800" b="0" i="0">
                  <a:latin typeface="Cambria Math"/>
                </a:rPr>
                <a:t>|𝑎</a:t>
              </a:r>
              <a:r>
                <a:rPr lang="pl-PL" sz="1800" b="0" i="0">
                  <a:latin typeface="Cambria Math" panose="02040503050406030204" pitchFamily="18" charset="0"/>
                </a:rPr>
                <a:t>_</a:t>
              </a:r>
              <a:r>
                <a:rPr lang="pl-PL" sz="1800" b="0" i="0">
                  <a:latin typeface="Cambria Math"/>
                </a:rPr>
                <a:t>𝑖</a:t>
              </a:r>
              <a:r>
                <a:rPr lang="pl-PL" sz="1800" b="0" i="0">
                  <a:latin typeface="Cambria Math" panose="02040503050406030204" pitchFamily="18" charset="0"/>
                </a:rPr>
                <a:t>^</a:t>
              </a:r>
              <a:r>
                <a:rPr lang="pl-PL" sz="1800" b="0" i="0">
                  <a:latin typeface="Cambria Math"/>
                </a:rPr>
                <a:t>′ |</a:t>
              </a:r>
              <a:r>
                <a:rPr lang="pl-PL" sz="1800" b="0" i="0">
                  <a:latin typeface="Cambria Math" panose="02040503050406030204" pitchFamily="18" charset="0"/>
                </a:rPr>
                <a:t>)/(∑_(</a:t>
              </a:r>
              <a:r>
                <a:rPr lang="pl-PL" sz="1800" b="0" i="0">
                  <a:latin typeface="Cambria Math"/>
                </a:rPr>
                <a:t>𝑖=1</a:t>
              </a:r>
              <a:r>
                <a:rPr lang="pl-PL" sz="1800" b="0" i="0">
                  <a:latin typeface="Cambria Math" panose="02040503050406030204" pitchFamily="18" charset="0"/>
                </a:rPr>
                <a:t>)^</a:t>
              </a:r>
              <a:r>
                <a:rPr lang="pl-PL" sz="1800" b="0" i="0">
                  <a:latin typeface="Cambria Math"/>
                </a:rPr>
                <a:t>𝑘</a:t>
              </a:r>
              <a:r>
                <a:rPr lang="pl-PL" sz="1800" b="0" i="0">
                  <a:latin typeface="Cambria Math" panose="02040503050406030204" pitchFamily="18" charset="0"/>
                </a:rPr>
                <a:t>▒〖</a:t>
              </a:r>
              <a:r>
                <a:rPr lang="pl-PL" sz="1800" b="0" i="0">
                  <a:latin typeface="Cambria Math"/>
                </a:rPr>
                <a:t>|𝑎</a:t>
              </a:r>
              <a:r>
                <a:rPr lang="pl-PL" sz="1800" b="0" i="0">
                  <a:latin typeface="Cambria Math" panose="02040503050406030204" pitchFamily="18" charset="0"/>
                </a:rPr>
                <a:t>_</a:t>
              </a:r>
              <a:r>
                <a:rPr lang="pl-PL" sz="1800" b="0" i="0">
                  <a:latin typeface="Cambria Math"/>
                </a:rPr>
                <a:t>𝑖</a:t>
              </a:r>
              <a:r>
                <a:rPr lang="pl-PL" sz="1800" b="0" i="0">
                  <a:latin typeface="Cambria Math" panose="02040503050406030204" pitchFamily="18" charset="0"/>
                </a:rPr>
                <a:t>^</a:t>
              </a:r>
              <a:r>
                <a:rPr lang="pl-PL" sz="1800" b="0" i="0">
                  <a:latin typeface="Cambria Math"/>
                </a:rPr>
                <a:t>′ |</a:t>
              </a:r>
              <a:r>
                <a:rPr lang="pl-PL" sz="1800" b="0" i="0">
                  <a:latin typeface="Cambria Math" panose="02040503050406030204" pitchFamily="18" charset="0"/>
                </a:rPr>
                <a:t>〗)</a:t>
              </a:r>
              <a:r>
                <a:rPr lang="pl-PL" sz="1800" b="0" i="0">
                  <a:latin typeface="Cambria Math"/>
                </a:rPr>
                <a:t>∗100%</a:t>
              </a:r>
              <a:endParaRPr lang="pl-PL" sz="1800"/>
            </a:p>
          </dgm:t>
        </dgm:pt>
      </mc:Fallback>
    </mc:AlternateContent>
    <dgm:pt modelId="{78D15ADC-6A9C-4FC5-89DC-DB5A63980462}" type="parTrans" cxnId="{E40F63B6-153F-4DE4-B8EA-0D5029099B94}">
      <dgm:prSet/>
      <dgm:spPr/>
      <dgm:t>
        <a:bodyPr/>
        <a:lstStyle/>
        <a:p>
          <a:endParaRPr lang="pl-PL"/>
        </a:p>
      </dgm:t>
    </dgm:pt>
    <dgm:pt modelId="{447537BC-6C45-4FBB-BE7C-2FD92948EDCA}" type="sibTrans" cxnId="{E40F63B6-153F-4DE4-B8EA-0D5029099B94}">
      <dgm:prSet/>
      <dgm:spPr/>
      <dgm:t>
        <a:bodyPr/>
        <a:lstStyle/>
        <a:p>
          <a:endParaRPr lang="pl-PL"/>
        </a:p>
      </dgm:t>
    </dgm:pt>
    <dgm:pt modelId="{E3055DA7-4D63-45D2-8DBA-F4851D50A880}" type="pres">
      <dgm:prSet presAssocID="{E9DA196D-1D92-4A2D-9242-357CAB988620}" presName="linearFlow" presStyleCnt="0">
        <dgm:presLayoutVars>
          <dgm:dir/>
          <dgm:animLvl val="lvl"/>
          <dgm:resizeHandles val="exact"/>
        </dgm:presLayoutVars>
      </dgm:prSet>
      <dgm:spPr/>
    </dgm:pt>
    <dgm:pt modelId="{2B31A2DC-D199-4838-8188-0B2D6F53BCD9}" type="pres">
      <dgm:prSet presAssocID="{29CAB6B0-F54B-402D-8FD5-F1DBB60966DC}" presName="composite" presStyleCnt="0"/>
      <dgm:spPr/>
    </dgm:pt>
    <dgm:pt modelId="{AFC5BE41-4224-4555-AD6F-C9D080F7C9F4}" type="pres">
      <dgm:prSet presAssocID="{29CAB6B0-F54B-402D-8FD5-F1DBB60966DC}" presName="parentText" presStyleLbl="alignNode1" presStyleIdx="0" presStyleCnt="1">
        <dgm:presLayoutVars>
          <dgm:chMax val="1"/>
          <dgm:bulletEnabled val="1"/>
        </dgm:presLayoutVars>
      </dgm:prSet>
      <dgm:spPr/>
    </dgm:pt>
    <dgm:pt modelId="{91812302-1252-4B6F-8E97-1E221BDFBB33}" type="pres">
      <dgm:prSet presAssocID="{29CAB6B0-F54B-402D-8FD5-F1DBB60966DC}" presName="descendantText" presStyleLbl="alignAcc1" presStyleIdx="0" presStyleCnt="1">
        <dgm:presLayoutVars>
          <dgm:bulletEnabled val="1"/>
        </dgm:presLayoutVars>
      </dgm:prSet>
      <dgm:spPr/>
    </dgm:pt>
  </dgm:ptLst>
  <dgm:cxnLst>
    <dgm:cxn modelId="{79E20932-BB3C-4009-A0BA-987D24967052}" type="presOf" srcId="{452D4FAE-783B-477F-B953-FEFB32BB228A}" destId="{91812302-1252-4B6F-8E97-1E221BDFBB33}" srcOrd="0" destOrd="0" presId="urn:microsoft.com/office/officeart/2005/8/layout/chevron2"/>
    <dgm:cxn modelId="{0AA8AF81-3FF2-436F-8D2A-CBF76040B6F3}" srcId="{E9DA196D-1D92-4A2D-9242-357CAB988620}" destId="{29CAB6B0-F54B-402D-8FD5-F1DBB60966DC}" srcOrd="0" destOrd="0" parTransId="{C5503375-8D16-426C-AA0E-63C1DD40AADD}" sibTransId="{1121D520-F323-454F-B22E-9646A44A40C8}"/>
    <dgm:cxn modelId="{4269CF85-1362-44BF-99E8-6757667506C8}" type="presOf" srcId="{29CAB6B0-F54B-402D-8FD5-F1DBB60966DC}" destId="{AFC5BE41-4224-4555-AD6F-C9D080F7C9F4}" srcOrd="0" destOrd="0" presId="urn:microsoft.com/office/officeart/2005/8/layout/chevron2"/>
    <dgm:cxn modelId="{E40F63B6-153F-4DE4-B8EA-0D5029099B94}" srcId="{29CAB6B0-F54B-402D-8FD5-F1DBB60966DC}" destId="{452D4FAE-783B-477F-B953-FEFB32BB228A}" srcOrd="0" destOrd="0" parTransId="{78D15ADC-6A9C-4FC5-89DC-DB5A63980462}" sibTransId="{447537BC-6C45-4FBB-BE7C-2FD92948EDCA}"/>
    <dgm:cxn modelId="{BC3160BD-2E75-457B-B38A-9821BBA723B3}" type="presOf" srcId="{E9DA196D-1D92-4A2D-9242-357CAB988620}" destId="{E3055DA7-4D63-45D2-8DBA-F4851D50A880}" srcOrd="0" destOrd="0" presId="urn:microsoft.com/office/officeart/2005/8/layout/chevron2"/>
    <dgm:cxn modelId="{A6CA167A-6224-4402-8342-2F7759E24517}" type="presParOf" srcId="{E3055DA7-4D63-45D2-8DBA-F4851D50A880}" destId="{2B31A2DC-D199-4838-8188-0B2D6F53BCD9}" srcOrd="0" destOrd="0" presId="urn:microsoft.com/office/officeart/2005/8/layout/chevron2"/>
    <dgm:cxn modelId="{E95EDBB9-5B41-4339-8C14-667C1B380851}" type="presParOf" srcId="{2B31A2DC-D199-4838-8188-0B2D6F53BCD9}" destId="{AFC5BE41-4224-4555-AD6F-C9D080F7C9F4}" srcOrd="0" destOrd="0" presId="urn:microsoft.com/office/officeart/2005/8/layout/chevron2"/>
    <dgm:cxn modelId="{0EA1554C-CCAE-4A0B-B221-5DA80E264B75}" type="presParOf" srcId="{2B31A2DC-D199-4838-8188-0B2D6F53BCD9}" destId="{91812302-1252-4B6F-8E97-1E221BDFBB33}"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9DA196D-1D92-4A2D-9242-357CAB988620}" type="doc">
      <dgm:prSet loTypeId="urn:microsoft.com/office/officeart/2005/8/layout/chevron2" loCatId="process" qsTypeId="urn:microsoft.com/office/officeart/2005/8/quickstyle/simple3" qsCatId="simple" csTypeId="urn:microsoft.com/office/officeart/2005/8/colors/accent1_2" csCatId="accent1" phldr="1"/>
      <dgm:spPr/>
      <dgm:t>
        <a:bodyPr/>
        <a:lstStyle/>
        <a:p>
          <a:endParaRPr lang="pl-PL"/>
        </a:p>
      </dgm:t>
    </dgm:pt>
    <dgm:pt modelId="{29CAB6B0-F54B-402D-8FD5-F1DBB60966DC}">
      <dgm:prSet phldrT="[Tekst]"/>
      <dgm:spPr/>
      <dgm:t>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pl-PL" b="1" cap="all" spc="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4</a:t>
          </a:r>
        </a:p>
      </dgm:t>
    </dgm:pt>
    <dgm:pt modelId="{C5503375-8D16-426C-AA0E-63C1DD40AADD}" type="parTrans" cxnId="{0AA8AF81-3FF2-436F-8D2A-CBF76040B6F3}">
      <dgm:prSet/>
      <dgm:spPr/>
      <dgm:t>
        <a:bodyPr/>
        <a:lstStyle/>
        <a:p>
          <a:endParaRPr lang="pl-PL"/>
        </a:p>
      </dgm:t>
    </dgm:pt>
    <dgm:pt modelId="{1121D520-F323-454F-B22E-9646A44A40C8}" type="sibTrans" cxnId="{0AA8AF81-3FF2-436F-8D2A-CBF76040B6F3}">
      <dgm:prSet/>
      <dgm:spPr/>
      <dgm:t>
        <a:bodyPr/>
        <a:lstStyle/>
        <a:p>
          <a:endParaRPr lang="pl-PL"/>
        </a:p>
      </dgm:t>
    </dgm:pt>
    <dgm:pt modelId="{452D4FAE-783B-477F-B953-FEFB32BB228A}">
      <dgm:prSet phldrT="[Tekst]" custT="1"/>
      <dgm:spPr>
        <a:blipFill>
          <a:blip xmlns:r="http://schemas.openxmlformats.org/officeDocument/2006/relationships" r:embed="rId1"/>
          <a:stretch>
            <a:fillRect l="-194"/>
          </a:stretch>
        </a:blipFill>
      </dgm:spPr>
      <dgm:t>
        <a:bodyPr/>
        <a:lstStyle/>
        <a:p>
          <a:r>
            <a:rPr lang="en-US">
              <a:noFill/>
            </a:rPr>
            <a:t> </a:t>
          </a:r>
        </a:p>
      </dgm:t>
    </dgm:pt>
    <dgm:pt modelId="{78D15ADC-6A9C-4FC5-89DC-DB5A63980462}" type="parTrans" cxnId="{E40F63B6-153F-4DE4-B8EA-0D5029099B94}">
      <dgm:prSet/>
      <dgm:spPr/>
      <dgm:t>
        <a:bodyPr/>
        <a:lstStyle/>
        <a:p>
          <a:endParaRPr lang="pl-PL"/>
        </a:p>
      </dgm:t>
    </dgm:pt>
    <dgm:pt modelId="{447537BC-6C45-4FBB-BE7C-2FD92948EDCA}" type="sibTrans" cxnId="{E40F63B6-153F-4DE4-B8EA-0D5029099B94}">
      <dgm:prSet/>
      <dgm:spPr/>
      <dgm:t>
        <a:bodyPr/>
        <a:lstStyle/>
        <a:p>
          <a:endParaRPr lang="pl-PL"/>
        </a:p>
      </dgm:t>
    </dgm:pt>
    <dgm:pt modelId="{E3055DA7-4D63-45D2-8DBA-F4851D50A880}" type="pres">
      <dgm:prSet presAssocID="{E9DA196D-1D92-4A2D-9242-357CAB988620}" presName="linearFlow" presStyleCnt="0">
        <dgm:presLayoutVars>
          <dgm:dir/>
          <dgm:animLvl val="lvl"/>
          <dgm:resizeHandles val="exact"/>
        </dgm:presLayoutVars>
      </dgm:prSet>
      <dgm:spPr/>
    </dgm:pt>
    <dgm:pt modelId="{2B31A2DC-D199-4838-8188-0B2D6F53BCD9}" type="pres">
      <dgm:prSet presAssocID="{29CAB6B0-F54B-402D-8FD5-F1DBB60966DC}" presName="composite" presStyleCnt="0"/>
      <dgm:spPr/>
    </dgm:pt>
    <dgm:pt modelId="{AFC5BE41-4224-4555-AD6F-C9D080F7C9F4}" type="pres">
      <dgm:prSet presAssocID="{29CAB6B0-F54B-402D-8FD5-F1DBB60966DC}" presName="parentText" presStyleLbl="alignNode1" presStyleIdx="0" presStyleCnt="1">
        <dgm:presLayoutVars>
          <dgm:chMax val="1"/>
          <dgm:bulletEnabled val="1"/>
        </dgm:presLayoutVars>
      </dgm:prSet>
      <dgm:spPr/>
    </dgm:pt>
    <dgm:pt modelId="{91812302-1252-4B6F-8E97-1E221BDFBB33}" type="pres">
      <dgm:prSet presAssocID="{29CAB6B0-F54B-402D-8FD5-F1DBB60966DC}" presName="descendantText" presStyleLbl="alignAcc1" presStyleIdx="0" presStyleCnt="1">
        <dgm:presLayoutVars>
          <dgm:bulletEnabled val="1"/>
        </dgm:presLayoutVars>
      </dgm:prSet>
      <dgm:spPr/>
    </dgm:pt>
  </dgm:ptLst>
  <dgm:cxnLst>
    <dgm:cxn modelId="{79E20932-BB3C-4009-A0BA-987D24967052}" type="presOf" srcId="{452D4FAE-783B-477F-B953-FEFB32BB228A}" destId="{91812302-1252-4B6F-8E97-1E221BDFBB33}" srcOrd="0" destOrd="0" presId="urn:microsoft.com/office/officeart/2005/8/layout/chevron2"/>
    <dgm:cxn modelId="{0AA8AF81-3FF2-436F-8D2A-CBF76040B6F3}" srcId="{E9DA196D-1D92-4A2D-9242-357CAB988620}" destId="{29CAB6B0-F54B-402D-8FD5-F1DBB60966DC}" srcOrd="0" destOrd="0" parTransId="{C5503375-8D16-426C-AA0E-63C1DD40AADD}" sibTransId="{1121D520-F323-454F-B22E-9646A44A40C8}"/>
    <dgm:cxn modelId="{4269CF85-1362-44BF-99E8-6757667506C8}" type="presOf" srcId="{29CAB6B0-F54B-402D-8FD5-F1DBB60966DC}" destId="{AFC5BE41-4224-4555-AD6F-C9D080F7C9F4}" srcOrd="0" destOrd="0" presId="urn:microsoft.com/office/officeart/2005/8/layout/chevron2"/>
    <dgm:cxn modelId="{E40F63B6-153F-4DE4-B8EA-0D5029099B94}" srcId="{29CAB6B0-F54B-402D-8FD5-F1DBB60966DC}" destId="{452D4FAE-783B-477F-B953-FEFB32BB228A}" srcOrd="0" destOrd="0" parTransId="{78D15ADC-6A9C-4FC5-89DC-DB5A63980462}" sibTransId="{447537BC-6C45-4FBB-BE7C-2FD92948EDCA}"/>
    <dgm:cxn modelId="{BC3160BD-2E75-457B-B38A-9821BBA723B3}" type="presOf" srcId="{E9DA196D-1D92-4A2D-9242-357CAB988620}" destId="{E3055DA7-4D63-45D2-8DBA-F4851D50A880}" srcOrd="0" destOrd="0" presId="urn:microsoft.com/office/officeart/2005/8/layout/chevron2"/>
    <dgm:cxn modelId="{A6CA167A-6224-4402-8342-2F7759E24517}" type="presParOf" srcId="{E3055DA7-4D63-45D2-8DBA-F4851D50A880}" destId="{2B31A2DC-D199-4838-8188-0B2D6F53BCD9}" srcOrd="0" destOrd="0" presId="urn:microsoft.com/office/officeart/2005/8/layout/chevron2"/>
    <dgm:cxn modelId="{E95EDBB9-5B41-4339-8C14-667C1B380851}" type="presParOf" srcId="{2B31A2DC-D199-4838-8188-0B2D6F53BCD9}" destId="{AFC5BE41-4224-4555-AD6F-C9D080F7C9F4}" srcOrd="0" destOrd="0" presId="urn:microsoft.com/office/officeart/2005/8/layout/chevron2"/>
    <dgm:cxn modelId="{0EA1554C-CCAE-4A0B-B221-5DA80E264B75}" type="presParOf" srcId="{2B31A2DC-D199-4838-8188-0B2D6F53BCD9}" destId="{91812302-1252-4B6F-8E97-1E221BDFBB33}"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8A4021-E857-4701-9189-0097CB5B3878}">
      <dsp:nvSpPr>
        <dsp:cNvPr id="0" name=""/>
        <dsp:cNvSpPr/>
      </dsp:nvSpPr>
      <dsp:spPr>
        <a:xfrm rot="5400000">
          <a:off x="-151647" y="155296"/>
          <a:ext cx="1010981" cy="707687"/>
        </a:xfrm>
        <a:prstGeom prst="chevron">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w="12700" cap="flat" cmpd="sng" algn="ctr">
          <a:solidFill>
            <a:schemeClr val="accent1">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12065" tIns="12065" rIns="12065" bIns="12065" numCol="1" spcCol="1270" anchor="ctr"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lvl="0" indent="0" algn="ctr" defTabSz="844550">
            <a:lnSpc>
              <a:spcPct val="90000"/>
            </a:lnSpc>
            <a:spcBef>
              <a:spcPct val="0"/>
            </a:spcBef>
            <a:spcAft>
              <a:spcPct val="35000"/>
            </a:spcAft>
            <a:buNone/>
          </a:pPr>
          <a:r>
            <a:rPr lang="pl-PL" sz="1900" b="1" kern="1200" cap="all" spc="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1</a:t>
          </a:r>
        </a:p>
      </dsp:txBody>
      <dsp:txXfrm rot="-5400000">
        <a:off x="1" y="357493"/>
        <a:ext cx="707687" cy="303294"/>
      </dsp:txXfrm>
    </dsp:sp>
    <dsp:sp modelId="{A5ADC9C5-697B-4B40-A5EC-4197C3DD808B}">
      <dsp:nvSpPr>
        <dsp:cNvPr id="0" name=""/>
        <dsp:cNvSpPr/>
      </dsp:nvSpPr>
      <dsp:spPr>
        <a:xfrm rot="5400000">
          <a:off x="3756362" y="-3045025"/>
          <a:ext cx="657138" cy="675448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just" defTabSz="889000">
            <a:lnSpc>
              <a:spcPct val="90000"/>
            </a:lnSpc>
            <a:spcBef>
              <a:spcPct val="0"/>
            </a:spcBef>
            <a:spcAft>
              <a:spcPct val="15000"/>
            </a:spcAft>
            <a:buChar char="•"/>
          </a:pPr>
          <a:r>
            <a:rPr lang="pl-PL" sz="2000" kern="1200"/>
            <a:t>Oblicz rozstęp cen: </a:t>
          </a:r>
          <a14:m xmlns:a14="http://schemas.microsoft.com/office/drawing/2010/main">
            <m:oMath xmlns:m="http://schemas.openxmlformats.org/officeDocument/2006/math">
              <m:r>
                <m:rPr>
                  <m:sty m:val="p"/>
                </m:rPr>
                <a:rPr lang="el-GR" sz="2000" i="0" kern="1200" dirty="0" smtClean="0">
                  <a:latin typeface="Cambria Math"/>
                </a:rPr>
                <m:t>Δ</m:t>
              </m:r>
              <m:r>
                <a:rPr lang="pl-PL" sz="2000" i="1" kern="1200" dirty="0" smtClean="0">
                  <a:latin typeface="Cambria Math"/>
                </a:rPr>
                <m:t>𝐶</m:t>
              </m:r>
              <m:r>
                <a:rPr lang="pl-PL" sz="2000" i="1" kern="1200" dirty="0" smtClean="0">
                  <a:latin typeface="Cambria Math"/>
                </a:rPr>
                <m:t>=</m:t>
              </m:r>
              <m:sSub>
                <m:sSubPr>
                  <m:ctrlPr>
                    <a:rPr lang="pl-PL" sz="2000" i="1" kern="1200" dirty="0" smtClean="0">
                      <a:latin typeface="Cambria Math" panose="02040503050406030204" pitchFamily="18" charset="0"/>
                    </a:rPr>
                  </m:ctrlPr>
                </m:sSubPr>
                <m:e>
                  <m:r>
                    <a:rPr lang="pl-PL" sz="2000" b="0" i="1" kern="1200" dirty="0" smtClean="0">
                      <a:latin typeface="Cambria Math"/>
                    </a:rPr>
                    <m:t>𝐶</m:t>
                  </m:r>
                </m:e>
                <m:sub>
                  <m:r>
                    <a:rPr lang="pl-PL" sz="2000" b="0" i="1" kern="1200" dirty="0" smtClean="0">
                      <a:latin typeface="Cambria Math"/>
                    </a:rPr>
                    <m:t>𝑚𝑎𝑥</m:t>
                  </m:r>
                </m:sub>
              </m:sSub>
              <m:r>
                <a:rPr lang="pl-PL" sz="2000" b="0" i="1" kern="1200" dirty="0" smtClean="0">
                  <a:latin typeface="Cambria Math"/>
                </a:rPr>
                <m:t>−</m:t>
              </m:r>
              <m:sSub>
                <m:sSubPr>
                  <m:ctrlPr>
                    <a:rPr lang="pl-PL" sz="2000" b="0" i="1" kern="1200" dirty="0" smtClean="0">
                      <a:latin typeface="Cambria Math" panose="02040503050406030204" pitchFamily="18" charset="0"/>
                    </a:rPr>
                  </m:ctrlPr>
                </m:sSubPr>
                <m:e>
                  <m:r>
                    <a:rPr lang="pl-PL" sz="2000" b="0" i="1" kern="1200" dirty="0" smtClean="0">
                      <a:latin typeface="Cambria Math"/>
                    </a:rPr>
                    <m:t>𝐶</m:t>
                  </m:r>
                </m:e>
                <m:sub>
                  <m:r>
                    <a:rPr lang="pl-PL" sz="2000" b="0" i="1" kern="1200" dirty="0" smtClean="0">
                      <a:latin typeface="Cambria Math"/>
                    </a:rPr>
                    <m:t>𝑚𝑖𝑛</m:t>
                  </m:r>
                </m:sub>
              </m:sSub>
            </m:oMath>
          </a14:m>
          <a:endParaRPr lang="pl-PL" sz="2000" kern="1200" baseline="-25000"/>
        </a:p>
      </dsp:txBody>
      <dsp:txXfrm rot="-5400000">
        <a:off x="707688" y="35728"/>
        <a:ext cx="6722409" cy="592980"/>
      </dsp:txXfrm>
    </dsp:sp>
    <dsp:sp modelId="{9D89DFDD-0FFA-44AA-9D95-6CCB6D567549}">
      <dsp:nvSpPr>
        <dsp:cNvPr id="0" name=""/>
        <dsp:cNvSpPr/>
      </dsp:nvSpPr>
      <dsp:spPr>
        <a:xfrm rot="5400000">
          <a:off x="-151647" y="1048298"/>
          <a:ext cx="1010981" cy="707687"/>
        </a:xfrm>
        <a:prstGeom prst="chevron">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w="12700" cap="flat" cmpd="sng" algn="ctr">
          <a:solidFill>
            <a:schemeClr val="accent1">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12065" tIns="12065" rIns="12065" bIns="12065" numCol="1" spcCol="1270" anchor="ctr"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lvl="0" indent="0" algn="ctr" defTabSz="844550">
            <a:lnSpc>
              <a:spcPct val="90000"/>
            </a:lnSpc>
            <a:spcBef>
              <a:spcPct val="0"/>
            </a:spcBef>
            <a:spcAft>
              <a:spcPct val="35000"/>
            </a:spcAft>
            <a:buNone/>
          </a:pPr>
          <a:r>
            <a:rPr lang="pl-PL" sz="1900" b="1" kern="1200" cap="all" spc="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2</a:t>
          </a:r>
        </a:p>
      </dsp:txBody>
      <dsp:txXfrm rot="-5400000">
        <a:off x="1" y="1250495"/>
        <a:ext cx="707687" cy="303294"/>
      </dsp:txXfrm>
    </dsp:sp>
    <dsp:sp modelId="{736C0219-859D-496F-B4EE-AEC4368B4C0C}">
      <dsp:nvSpPr>
        <dsp:cNvPr id="0" name=""/>
        <dsp:cNvSpPr/>
      </dsp:nvSpPr>
      <dsp:spPr>
        <a:xfrm rot="5400000">
          <a:off x="3756362" y="-2152024"/>
          <a:ext cx="657138" cy="675448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just" defTabSz="889000">
            <a:lnSpc>
              <a:spcPct val="90000"/>
            </a:lnSpc>
            <a:spcBef>
              <a:spcPct val="0"/>
            </a:spcBef>
            <a:spcAft>
              <a:spcPct val="15000"/>
            </a:spcAft>
            <a:buChar char="•"/>
          </a:pPr>
          <a:r>
            <a:rPr lang="pl-PL" sz="2000" kern="1200"/>
            <a:t>Znajdź pary nieruchomości różniące się oceną </a:t>
          </a:r>
          <a:r>
            <a:rPr lang="pl-PL" sz="2000" i="1" u="sng" kern="1200"/>
            <a:t>tylko</a:t>
          </a:r>
          <a:r>
            <a:rPr lang="pl-PL" sz="2000" kern="1200"/>
            <a:t> jednej cechy rynkowej w pełnym jej zakresie</a:t>
          </a:r>
        </a:p>
      </dsp:txBody>
      <dsp:txXfrm rot="-5400000">
        <a:off x="707688" y="928729"/>
        <a:ext cx="6722409" cy="592980"/>
      </dsp:txXfrm>
    </dsp:sp>
    <dsp:sp modelId="{814F8962-D774-4C22-9DFF-F9E40B26C8A4}">
      <dsp:nvSpPr>
        <dsp:cNvPr id="0" name=""/>
        <dsp:cNvSpPr/>
      </dsp:nvSpPr>
      <dsp:spPr>
        <a:xfrm rot="5400000">
          <a:off x="-151647" y="1941299"/>
          <a:ext cx="1010981" cy="707687"/>
        </a:xfrm>
        <a:prstGeom prst="chevron">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w="12700" cap="flat" cmpd="sng" algn="ctr">
          <a:solidFill>
            <a:schemeClr val="accent1">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12065" tIns="12065" rIns="12065" bIns="12065" numCol="1" spcCol="1270" anchor="ctr"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lvl="0" indent="0" algn="ctr" defTabSz="844550">
            <a:lnSpc>
              <a:spcPct val="90000"/>
            </a:lnSpc>
            <a:spcBef>
              <a:spcPct val="0"/>
            </a:spcBef>
            <a:spcAft>
              <a:spcPct val="35000"/>
            </a:spcAft>
            <a:buNone/>
          </a:pPr>
          <a:r>
            <a:rPr lang="pl-PL" sz="1900" b="1" kern="1200" cap="all" spc="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3</a:t>
          </a:r>
        </a:p>
      </dsp:txBody>
      <dsp:txXfrm rot="-5400000">
        <a:off x="1" y="2143496"/>
        <a:ext cx="707687" cy="303294"/>
      </dsp:txXfrm>
    </dsp:sp>
    <dsp:sp modelId="{85C4454B-E7E0-4810-9979-691F7DB3ADA3}">
      <dsp:nvSpPr>
        <dsp:cNvPr id="0" name=""/>
        <dsp:cNvSpPr/>
      </dsp:nvSpPr>
      <dsp:spPr>
        <a:xfrm rot="5400000">
          <a:off x="3756362" y="-1259022"/>
          <a:ext cx="657138" cy="675448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just" defTabSz="889000">
            <a:lnSpc>
              <a:spcPct val="90000"/>
            </a:lnSpc>
            <a:spcBef>
              <a:spcPct val="0"/>
            </a:spcBef>
            <a:spcAft>
              <a:spcPct val="15000"/>
            </a:spcAft>
            <a:buChar char="•"/>
          </a:pPr>
          <a:r>
            <a:rPr lang="pl-PL" sz="2000" kern="1200"/>
            <a:t>Oblicz różnicę cen w każdej parze: </a:t>
          </a:r>
          <a14:m xmlns:a14="http://schemas.microsoft.com/office/drawing/2010/main">
            <m:oMath xmlns:m="http://schemas.openxmlformats.org/officeDocument/2006/math">
              <m:sSub>
                <m:sSubPr>
                  <m:ctrlPr>
                    <a:rPr lang="pl-PL" sz="2000" i="1" kern="1200" dirty="0" smtClean="0">
                      <a:latin typeface="Cambria Math" panose="02040503050406030204" pitchFamily="18" charset="0"/>
                    </a:rPr>
                  </m:ctrlPr>
                </m:sSubPr>
                <m:e>
                  <m:r>
                    <a:rPr lang="pl-PL" sz="2000" b="0" i="1" kern="1200" dirty="0" smtClean="0">
                      <a:latin typeface="Cambria Math"/>
                    </a:rPr>
                    <m:t>𝐶</m:t>
                  </m:r>
                </m:e>
                <m:sub>
                  <m:r>
                    <a:rPr lang="pl-PL" sz="2000" b="0" i="1" kern="1200" dirty="0" smtClean="0">
                      <a:latin typeface="Cambria Math"/>
                    </a:rPr>
                    <m:t>𝑝𝑚𝑎𝑥</m:t>
                  </m:r>
                </m:sub>
              </m:sSub>
              <m:r>
                <a:rPr lang="pl-PL" sz="2000" b="0" i="1" kern="1200" dirty="0" smtClean="0">
                  <a:latin typeface="Cambria Math"/>
                </a:rPr>
                <m:t>−</m:t>
              </m:r>
              <m:sSub>
                <m:sSubPr>
                  <m:ctrlPr>
                    <a:rPr lang="pl-PL" sz="2000" b="0" i="1" kern="1200" dirty="0" smtClean="0">
                      <a:latin typeface="Cambria Math" panose="02040503050406030204" pitchFamily="18" charset="0"/>
                    </a:rPr>
                  </m:ctrlPr>
                </m:sSubPr>
                <m:e>
                  <m:r>
                    <a:rPr lang="pl-PL" sz="2000" b="0" i="1" kern="1200" dirty="0" smtClean="0">
                      <a:latin typeface="Cambria Math"/>
                    </a:rPr>
                    <m:t>𝐶</m:t>
                  </m:r>
                </m:e>
                <m:sub>
                  <m:r>
                    <a:rPr lang="pl-PL" sz="2000" b="0" i="1" kern="1200" dirty="0" smtClean="0">
                      <a:latin typeface="Cambria Math"/>
                    </a:rPr>
                    <m:t>𝑝𝑚𝑖𝑛</m:t>
                  </m:r>
                </m:sub>
              </m:sSub>
            </m:oMath>
          </a14:m>
          <a:endParaRPr lang="pl-PL" sz="2000" kern="1200" baseline="-25000"/>
        </a:p>
      </dsp:txBody>
      <dsp:txXfrm rot="-5400000">
        <a:off x="707688" y="1821731"/>
        <a:ext cx="6722409" cy="592980"/>
      </dsp:txXfrm>
    </dsp:sp>
    <dsp:sp modelId="{BDB20FF6-0565-40FF-BEC9-3B5980DD7497}">
      <dsp:nvSpPr>
        <dsp:cNvPr id="0" name=""/>
        <dsp:cNvSpPr/>
      </dsp:nvSpPr>
      <dsp:spPr>
        <a:xfrm rot="5400000">
          <a:off x="-151647" y="2834301"/>
          <a:ext cx="1010981" cy="707687"/>
        </a:xfrm>
        <a:prstGeom prst="chevron">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w="12700" cap="flat" cmpd="sng" algn="ctr">
          <a:solidFill>
            <a:schemeClr val="accent1">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lvl="0" indent="0" algn="ctr" defTabSz="889000">
            <a:lnSpc>
              <a:spcPct val="100000"/>
            </a:lnSpc>
            <a:spcBef>
              <a:spcPct val="0"/>
            </a:spcBef>
            <a:spcAft>
              <a:spcPct val="35000"/>
            </a:spcAft>
            <a:buNone/>
          </a:pPr>
          <a:r>
            <a:rPr lang="pl-PL" sz="2000" b="1" kern="1200" cap="all" spc="0" baseline="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4</a:t>
          </a:r>
        </a:p>
      </dsp:txBody>
      <dsp:txXfrm rot="-5400000">
        <a:off x="1" y="3036498"/>
        <a:ext cx="707687" cy="303294"/>
      </dsp:txXfrm>
    </dsp:sp>
    <dsp:sp modelId="{392131F7-A52B-4EBB-805F-F9EA7A33140E}">
      <dsp:nvSpPr>
        <dsp:cNvPr id="0" name=""/>
        <dsp:cNvSpPr/>
      </dsp:nvSpPr>
      <dsp:spPr>
        <a:xfrm rot="5400000">
          <a:off x="3756189" y="-365848"/>
          <a:ext cx="657483" cy="675448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just" defTabSz="889000">
            <a:lnSpc>
              <a:spcPct val="90000"/>
            </a:lnSpc>
            <a:spcBef>
              <a:spcPct val="0"/>
            </a:spcBef>
            <a:spcAft>
              <a:spcPct val="15000"/>
            </a:spcAft>
            <a:buChar char="•"/>
          </a:pPr>
          <a:r>
            <a:rPr lang="pl-PL" sz="2000" kern="1200"/>
            <a:t>Oblicz wagi dla każdej cechy: </a:t>
          </a:r>
          <a14:m xmlns:a14="http://schemas.microsoft.com/office/drawing/2010/main">
            <m:oMath xmlns:m="http://schemas.openxmlformats.org/officeDocument/2006/math">
              <m:r>
                <a:rPr lang="pl-PL" sz="2000" i="1" kern="1200" dirty="0" smtClean="0">
                  <a:latin typeface="Cambria Math"/>
                </a:rPr>
                <m:t>𝑤</m:t>
              </m:r>
              <m:r>
                <a:rPr lang="pl-PL" sz="2000" i="1" kern="1200" baseline="-25000" dirty="0" smtClean="0">
                  <a:latin typeface="Cambria Math"/>
                </a:rPr>
                <m:t>𝑖</m:t>
              </m:r>
              <m:r>
                <a:rPr lang="pl-PL" sz="2000" i="1" kern="1200" baseline="0" dirty="0" smtClean="0">
                  <a:latin typeface="Cambria Math"/>
                </a:rPr>
                <m:t>=</m:t>
              </m:r>
              <m:r>
                <a:rPr lang="pl-PL" sz="2000" b="0" i="1" kern="1200" baseline="0" dirty="0" smtClean="0">
                  <a:latin typeface="Cambria Math"/>
                </a:rPr>
                <m:t> </m:t>
              </m:r>
              <m:f>
                <m:fPr>
                  <m:ctrlPr>
                    <a:rPr lang="pl-PL" sz="2000" b="0" i="1" kern="1200" baseline="0" dirty="0" smtClean="0">
                      <a:latin typeface="Cambria Math" panose="02040503050406030204" pitchFamily="18" charset="0"/>
                    </a:rPr>
                  </m:ctrlPr>
                </m:fPr>
                <m:num>
                  <m:sSub>
                    <m:sSubPr>
                      <m:ctrlPr>
                        <a:rPr lang="pl-PL" sz="2000" i="1" kern="1200" dirty="0" smtClean="0">
                          <a:latin typeface="Cambria Math" panose="02040503050406030204" pitchFamily="18" charset="0"/>
                        </a:rPr>
                      </m:ctrlPr>
                    </m:sSubPr>
                    <m:e>
                      <m:r>
                        <a:rPr lang="pl-PL" sz="2000" b="0" i="1" kern="1200" dirty="0" smtClean="0">
                          <a:latin typeface="Cambria Math"/>
                        </a:rPr>
                        <m:t>𝐶</m:t>
                      </m:r>
                    </m:e>
                    <m:sub>
                      <m:r>
                        <a:rPr lang="pl-PL" sz="2000" b="0" i="1" kern="1200" dirty="0" smtClean="0">
                          <a:latin typeface="Cambria Math"/>
                        </a:rPr>
                        <m:t>𝑝𝑚𝑎𝑥</m:t>
                      </m:r>
                    </m:sub>
                  </m:sSub>
                  <m:r>
                    <a:rPr lang="pl-PL" sz="2000" b="0" i="1" kern="1200" dirty="0" smtClean="0">
                      <a:latin typeface="Cambria Math"/>
                    </a:rPr>
                    <m:t>−</m:t>
                  </m:r>
                  <m:sSub>
                    <m:sSubPr>
                      <m:ctrlPr>
                        <a:rPr lang="pl-PL" sz="2000" b="0" i="1" kern="1200" dirty="0" smtClean="0">
                          <a:latin typeface="Cambria Math" panose="02040503050406030204" pitchFamily="18" charset="0"/>
                        </a:rPr>
                      </m:ctrlPr>
                    </m:sSubPr>
                    <m:e>
                      <m:r>
                        <a:rPr lang="pl-PL" sz="2000" b="0" i="1" kern="1200" dirty="0" smtClean="0">
                          <a:latin typeface="Cambria Math"/>
                        </a:rPr>
                        <m:t>𝐶</m:t>
                      </m:r>
                    </m:e>
                    <m:sub>
                      <m:r>
                        <a:rPr lang="pl-PL" sz="2000" b="0" i="1" kern="1200" dirty="0" smtClean="0">
                          <a:latin typeface="Cambria Math"/>
                        </a:rPr>
                        <m:t>𝑝𝑚𝑖𝑛</m:t>
                      </m:r>
                    </m:sub>
                  </m:sSub>
                </m:num>
                <m:den>
                  <m:r>
                    <m:rPr>
                      <m:sty m:val="p"/>
                    </m:rPr>
                    <a:rPr lang="el-GR" sz="2000" i="0" kern="1200" dirty="0" smtClean="0">
                      <a:latin typeface="Cambria Math"/>
                    </a:rPr>
                    <m:t>Δ</m:t>
                  </m:r>
                  <m:r>
                    <a:rPr lang="pl-PL" sz="2000" i="1" kern="1200" dirty="0" smtClean="0">
                      <a:latin typeface="Cambria Math"/>
                    </a:rPr>
                    <m:t>𝐶</m:t>
                  </m:r>
                </m:den>
              </m:f>
            </m:oMath>
          </a14:m>
          <a:r>
            <a:rPr lang="pl-PL" sz="2800" kern="1200" baseline="0"/>
            <a:t> </a:t>
          </a:r>
          <a:endParaRPr lang="pl-PL" sz="2800" kern="1200" baseline="-25000"/>
        </a:p>
      </dsp:txBody>
      <dsp:txXfrm rot="-5400000">
        <a:off x="707687" y="2714750"/>
        <a:ext cx="6722392" cy="593291"/>
      </dsp:txXfrm>
    </dsp:sp>
    <dsp:sp modelId="{AC0FB5A7-8B40-40D6-A9D4-9DBC5C8E5B80}">
      <dsp:nvSpPr>
        <dsp:cNvPr id="0" name=""/>
        <dsp:cNvSpPr/>
      </dsp:nvSpPr>
      <dsp:spPr>
        <a:xfrm rot="5400000">
          <a:off x="-151647" y="3727303"/>
          <a:ext cx="1010981" cy="707687"/>
        </a:xfrm>
        <a:prstGeom prst="chevron">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w="12700" cap="flat" cmpd="sng" algn="ctr">
          <a:solidFill>
            <a:schemeClr val="accent1">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lvl="0" indent="0" algn="ctr" defTabSz="889000">
            <a:lnSpc>
              <a:spcPct val="90000"/>
            </a:lnSpc>
            <a:spcBef>
              <a:spcPct val="0"/>
            </a:spcBef>
            <a:spcAft>
              <a:spcPct val="35000"/>
            </a:spcAft>
            <a:buNone/>
          </a:pPr>
          <a:r>
            <a:rPr lang="pl-PL" sz="2000" b="1" kern="1200" cap="all" spc="0" baseline="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5</a:t>
          </a:r>
        </a:p>
      </dsp:txBody>
      <dsp:txXfrm rot="-5400000">
        <a:off x="1" y="3929500"/>
        <a:ext cx="707687" cy="303294"/>
      </dsp:txXfrm>
    </dsp:sp>
    <dsp:sp modelId="{BFB9949C-1644-4375-9F9A-71E47261B204}">
      <dsp:nvSpPr>
        <dsp:cNvPr id="0" name=""/>
        <dsp:cNvSpPr/>
      </dsp:nvSpPr>
      <dsp:spPr>
        <a:xfrm rot="5400000">
          <a:off x="3756362" y="526980"/>
          <a:ext cx="657138" cy="675448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just" defTabSz="889000">
            <a:lnSpc>
              <a:spcPct val="90000"/>
            </a:lnSpc>
            <a:spcBef>
              <a:spcPct val="0"/>
            </a:spcBef>
            <a:spcAft>
              <a:spcPct val="15000"/>
            </a:spcAft>
            <a:buChar char="•"/>
          </a:pPr>
          <a:r>
            <a:rPr lang="pl-PL" sz="2000" kern="1200"/>
            <a:t>Gdy </a:t>
          </a:r>
          <a14:m xmlns:a14="http://schemas.microsoft.com/office/drawing/2010/main">
            <m:oMath xmlns:m="http://schemas.openxmlformats.org/officeDocument/2006/math">
              <m:nary>
                <m:naryPr>
                  <m:chr m:val="∑"/>
                  <m:ctrlPr>
                    <a:rPr lang="pl-PL" sz="2000" i="1" kern="1200" smtClean="0">
                      <a:latin typeface="Cambria Math" panose="02040503050406030204" pitchFamily="18" charset="0"/>
                    </a:rPr>
                  </m:ctrlPr>
                </m:naryPr>
                <m:sub>
                  <m:r>
                    <m:rPr>
                      <m:brk m:alnAt="23"/>
                    </m:rPr>
                    <a:rPr lang="pl-PL" sz="2000" b="0" i="1" kern="1200" smtClean="0">
                      <a:latin typeface="Cambria Math"/>
                    </a:rPr>
                    <m:t>𝑖</m:t>
                  </m:r>
                  <m:r>
                    <a:rPr lang="pl-PL" sz="2000" b="0" i="1" kern="1200" smtClean="0">
                      <a:latin typeface="Cambria Math"/>
                    </a:rPr>
                    <m:t>=1</m:t>
                  </m:r>
                </m:sub>
                <m:sup>
                  <m:r>
                    <a:rPr lang="pl-PL" sz="2000" b="0" i="1" kern="1200" smtClean="0">
                      <a:latin typeface="Cambria Math"/>
                    </a:rPr>
                    <m:t>𝑗</m:t>
                  </m:r>
                </m:sup>
                <m:e>
                  <m:sSub>
                    <m:sSubPr>
                      <m:ctrlPr>
                        <a:rPr lang="pl-PL" sz="2000" i="1" kern="1200" smtClean="0">
                          <a:latin typeface="Cambria Math" panose="02040503050406030204" pitchFamily="18" charset="0"/>
                        </a:rPr>
                      </m:ctrlPr>
                    </m:sSubPr>
                    <m:e>
                      <m:r>
                        <a:rPr lang="pl-PL" sz="2000" b="0" i="1" kern="1200" smtClean="0">
                          <a:latin typeface="Cambria Math"/>
                        </a:rPr>
                        <m:t>𝑤</m:t>
                      </m:r>
                    </m:e>
                    <m:sub>
                      <m:r>
                        <a:rPr lang="pl-PL" sz="2000" b="0" i="1" kern="1200" smtClean="0">
                          <a:latin typeface="Cambria Math"/>
                        </a:rPr>
                        <m:t>𝑖</m:t>
                      </m:r>
                    </m:sub>
                  </m:sSub>
                </m:e>
              </m:nary>
              <m:r>
                <a:rPr lang="pl-PL" sz="2000" i="1" kern="1200" smtClean="0">
                  <a:latin typeface="Cambria Math"/>
                  <a:ea typeface="Cambria Math"/>
                </a:rPr>
                <m:t>≠</m:t>
              </m:r>
              <m:r>
                <a:rPr lang="pl-PL" sz="2000" b="0" i="1" kern="1200" smtClean="0">
                  <a:latin typeface="Cambria Math"/>
                  <a:ea typeface="Cambria Math"/>
                </a:rPr>
                <m:t>1</m:t>
              </m:r>
            </m:oMath>
          </a14:m>
          <a:r>
            <a:rPr lang="pl-PL" sz="2000" kern="1200"/>
            <a:t>, przeskaluj je według wzoru: </a:t>
          </a:r>
          <a14:m xmlns:a14="http://schemas.microsoft.com/office/drawing/2010/main">
            <m:oMath xmlns:m="http://schemas.openxmlformats.org/officeDocument/2006/math">
              <m:sSubSup>
                <m:sSubSupPr>
                  <m:ctrlPr>
                    <a:rPr lang="pl-PL" sz="1400" i="1" kern="1200" smtClean="0">
                      <a:latin typeface="Cambria Math" panose="02040503050406030204" pitchFamily="18" charset="0"/>
                    </a:rPr>
                  </m:ctrlPr>
                </m:sSubSupPr>
                <m:e>
                  <m:r>
                    <a:rPr lang="pl-PL" sz="1400" b="0" i="1" kern="1200" smtClean="0">
                      <a:latin typeface="Cambria Math"/>
                    </a:rPr>
                    <m:t>𝑤</m:t>
                  </m:r>
                </m:e>
                <m:sub>
                  <m:r>
                    <a:rPr lang="pl-PL" sz="1400" b="0" i="1" kern="1200" smtClean="0">
                      <a:latin typeface="Cambria Math"/>
                    </a:rPr>
                    <m:t>𝑖</m:t>
                  </m:r>
                </m:sub>
                <m:sup>
                  <m:r>
                    <a:rPr lang="pl-PL" sz="1400" b="0" i="1" kern="1200" smtClean="0">
                      <a:latin typeface="Cambria Math"/>
                    </a:rPr>
                    <m:t>′</m:t>
                  </m:r>
                </m:sup>
              </m:sSubSup>
              <m:r>
                <a:rPr lang="pl-PL" sz="1400" b="0" i="1" kern="1200" smtClean="0">
                  <a:latin typeface="Cambria Math"/>
                </a:rPr>
                <m:t>=</m:t>
              </m:r>
              <m:f>
                <m:fPr>
                  <m:ctrlPr>
                    <a:rPr lang="pl-PL" sz="1400" b="0" i="1" kern="1200" smtClean="0">
                      <a:latin typeface="Cambria Math" panose="02040503050406030204" pitchFamily="18" charset="0"/>
                    </a:rPr>
                  </m:ctrlPr>
                </m:fPr>
                <m:num>
                  <m:r>
                    <a:rPr lang="pl-PL" sz="1400" i="1" kern="1200" dirty="0" smtClean="0">
                      <a:latin typeface="Cambria Math"/>
                    </a:rPr>
                    <m:t>𝑤</m:t>
                  </m:r>
                  <m:r>
                    <a:rPr lang="pl-PL" sz="1400" i="1" kern="1200" baseline="-25000" dirty="0" smtClean="0">
                      <a:latin typeface="Cambria Math"/>
                    </a:rPr>
                    <m:t>𝑖</m:t>
                  </m:r>
                </m:num>
                <m:den>
                  <m:nary>
                    <m:naryPr>
                      <m:chr m:val="∑"/>
                      <m:ctrlPr>
                        <a:rPr lang="pl-PL" sz="1400" b="0" i="1" kern="1200" smtClean="0">
                          <a:latin typeface="Cambria Math" panose="02040503050406030204" pitchFamily="18" charset="0"/>
                        </a:rPr>
                      </m:ctrlPr>
                    </m:naryPr>
                    <m:sub>
                      <m:r>
                        <m:rPr>
                          <m:brk m:alnAt="23"/>
                        </m:rPr>
                        <a:rPr lang="pl-PL" sz="1400" b="0" i="1" kern="1200" smtClean="0">
                          <a:latin typeface="Cambria Math"/>
                        </a:rPr>
                        <m:t>𝑖</m:t>
                      </m:r>
                      <m:r>
                        <a:rPr lang="pl-PL" sz="1400" b="0" i="1" kern="1200" smtClean="0">
                          <a:latin typeface="Cambria Math"/>
                        </a:rPr>
                        <m:t>=1</m:t>
                      </m:r>
                    </m:sub>
                    <m:sup>
                      <m:r>
                        <a:rPr lang="pl-PL" sz="1400" b="0" i="1" kern="1200" smtClean="0">
                          <a:latin typeface="Cambria Math"/>
                        </a:rPr>
                        <m:t>𝑗</m:t>
                      </m:r>
                    </m:sup>
                    <m:e>
                      <m:r>
                        <a:rPr lang="pl-PL" sz="1400" i="1" kern="1200" dirty="0" smtClean="0">
                          <a:latin typeface="Cambria Math"/>
                        </a:rPr>
                        <m:t>𝑤</m:t>
                      </m:r>
                      <m:r>
                        <a:rPr lang="pl-PL" sz="1400" i="1" kern="1200" baseline="-25000" dirty="0" smtClean="0">
                          <a:latin typeface="Cambria Math"/>
                        </a:rPr>
                        <m:t>𝑖</m:t>
                      </m:r>
                    </m:e>
                  </m:nary>
                </m:den>
              </m:f>
              <m:r>
                <a:rPr lang="pl-PL" sz="1400" b="0" i="1" kern="1200" baseline="0" dirty="0" smtClean="0">
                  <a:latin typeface="Cambria Math"/>
                </a:rPr>
                <m:t>∗100%</m:t>
              </m:r>
            </m:oMath>
          </a14:m>
          <a:endParaRPr lang="pl-PL" sz="1400" kern="1200" baseline="0"/>
        </a:p>
      </dsp:txBody>
      <dsp:txXfrm rot="-5400000">
        <a:off x="707688" y="3607734"/>
        <a:ext cx="6722409" cy="5929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C5BE41-4224-4555-AD6F-C9D080F7C9F4}">
      <dsp:nvSpPr>
        <dsp:cNvPr id="0" name=""/>
        <dsp:cNvSpPr/>
      </dsp:nvSpPr>
      <dsp:spPr>
        <a:xfrm rot="5400000">
          <a:off x="-259133" y="260866"/>
          <a:ext cx="1727559" cy="1209291"/>
        </a:xfrm>
        <a:prstGeom prst="chevron">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w="12700" cap="flat" cmpd="sng" algn="ctr">
          <a:solidFill>
            <a:schemeClr val="accent1">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21590" tIns="21590" rIns="21590" bIns="21590" numCol="1" spcCol="1270" anchor="ctr"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lvl="0" indent="0" algn="ctr" defTabSz="1511300">
            <a:lnSpc>
              <a:spcPct val="90000"/>
            </a:lnSpc>
            <a:spcBef>
              <a:spcPct val="0"/>
            </a:spcBef>
            <a:spcAft>
              <a:spcPct val="35000"/>
            </a:spcAft>
            <a:buNone/>
          </a:pPr>
          <a:r>
            <a:rPr lang="pl-PL" sz="3400" b="1" kern="1200" cap="all" spc="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1</a:t>
          </a:r>
        </a:p>
      </dsp:txBody>
      <dsp:txXfrm rot="-5400000">
        <a:off x="2" y="606378"/>
        <a:ext cx="1209291" cy="518268"/>
      </dsp:txXfrm>
    </dsp:sp>
    <dsp:sp modelId="{91812302-1252-4B6F-8E97-1E221BDFBB33}">
      <dsp:nvSpPr>
        <dsp:cNvPr id="0" name=""/>
        <dsp:cNvSpPr/>
      </dsp:nvSpPr>
      <dsp:spPr>
        <a:xfrm rot="5400000">
          <a:off x="3792863" y="-2583572"/>
          <a:ext cx="1122913" cy="629005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just" defTabSz="800100">
            <a:lnSpc>
              <a:spcPct val="100000"/>
            </a:lnSpc>
            <a:spcBef>
              <a:spcPct val="0"/>
            </a:spcBef>
            <a:spcAft>
              <a:spcPct val="15000"/>
            </a:spcAft>
            <a:buChar char="•"/>
          </a:pPr>
          <a:r>
            <a:rPr lang="pl-PL" sz="1800" kern="1200"/>
            <a:t>Oblicz wsp. korelacji Pearsona pomiędzy ceną jednostkową oraz każdą cechą rynkową ze wzoru:</a:t>
          </a:r>
          <a14:m xmlns:a14="http://schemas.microsoft.com/office/drawing/2010/main">
            <m:oMath xmlns:m="http://schemas.openxmlformats.org/officeDocument/2006/math">
              <m:r>
                <a:rPr lang="pl-PL" sz="1800" b="0" i="0" kern="1200" smtClean="0">
                  <a:latin typeface="Cambria Math"/>
                </a:rPr>
                <m:t> </m:t>
              </m:r>
              <m:sSub>
                <m:sSubPr>
                  <m:ctrlPr>
                    <a:rPr lang="pl-PL" sz="1800" i="1" kern="1200" smtClean="0">
                      <a:latin typeface="Cambria Math" panose="02040503050406030204" pitchFamily="18" charset="0"/>
                    </a:rPr>
                  </m:ctrlPr>
                </m:sSubPr>
                <m:e>
                  <m:r>
                    <a:rPr lang="pl-PL" sz="1800" b="0" i="1" kern="1200" smtClean="0">
                      <a:latin typeface="Cambria Math"/>
                    </a:rPr>
                    <m:t>𝑟</m:t>
                  </m:r>
                </m:e>
                <m:sub>
                  <m:r>
                    <a:rPr lang="pl-PL" sz="1800" b="0" i="1" kern="1200" smtClean="0">
                      <a:latin typeface="Cambria Math"/>
                    </a:rPr>
                    <m:t>𝑖</m:t>
                  </m:r>
                </m:sub>
              </m:sSub>
              <m:r>
                <a:rPr lang="pl-PL" sz="1800" b="0" i="1" kern="1200" smtClean="0">
                  <a:latin typeface="Cambria Math"/>
                </a:rPr>
                <m:t>=</m:t>
              </m:r>
              <m:f>
                <m:fPr>
                  <m:ctrlPr>
                    <a:rPr lang="pl-PL" sz="1800" b="0" i="1" kern="1200" smtClean="0">
                      <a:latin typeface="Cambria Math" panose="02040503050406030204" pitchFamily="18" charset="0"/>
                    </a:rPr>
                  </m:ctrlPr>
                </m:fPr>
                <m:num>
                  <m:nary>
                    <m:naryPr>
                      <m:chr m:val="∑"/>
                      <m:ctrlPr>
                        <a:rPr lang="pl-PL" sz="1800" b="0" i="1" kern="1200" smtClean="0">
                          <a:latin typeface="Cambria Math" panose="02040503050406030204" pitchFamily="18" charset="0"/>
                        </a:rPr>
                      </m:ctrlPr>
                    </m:naryPr>
                    <m:sub>
                      <m:r>
                        <m:rPr>
                          <m:brk m:alnAt="23"/>
                        </m:rPr>
                        <a:rPr lang="pl-PL" sz="1800" b="0" i="1" kern="1200" smtClean="0">
                          <a:latin typeface="Cambria Math"/>
                        </a:rPr>
                        <m:t>𝑖</m:t>
                      </m:r>
                      <m:r>
                        <a:rPr lang="pl-PL" sz="1800" b="0" i="1" kern="1200" smtClean="0">
                          <a:latin typeface="Cambria Math"/>
                        </a:rPr>
                        <m:t>=1</m:t>
                      </m:r>
                    </m:sub>
                    <m:sup>
                      <m:r>
                        <a:rPr lang="pl-PL" sz="1800" b="0" i="1" kern="1200" smtClean="0">
                          <a:latin typeface="Cambria Math"/>
                        </a:rPr>
                        <m:t>𝑛</m:t>
                      </m:r>
                    </m:sup>
                    <m:e>
                      <m:r>
                        <a:rPr lang="pl-PL" sz="1800" b="0" i="1" kern="1200" smtClean="0">
                          <a:latin typeface="Cambria Math"/>
                        </a:rPr>
                        <m:t>(</m:t>
                      </m:r>
                      <m:sSub>
                        <m:sSubPr>
                          <m:ctrlPr>
                            <a:rPr lang="pl-PL" sz="1800" b="0" i="1" kern="1200" smtClean="0">
                              <a:latin typeface="Cambria Math" panose="02040503050406030204" pitchFamily="18" charset="0"/>
                            </a:rPr>
                          </m:ctrlPr>
                        </m:sSubPr>
                        <m:e>
                          <m:r>
                            <a:rPr lang="pl-PL" sz="1800" b="0" i="1" kern="1200" smtClean="0">
                              <a:latin typeface="Cambria Math"/>
                            </a:rPr>
                            <m:t>𝑥</m:t>
                          </m:r>
                        </m:e>
                        <m:sub>
                          <m:r>
                            <a:rPr lang="pl-PL" sz="1800" b="0" i="1" kern="1200" smtClean="0">
                              <a:latin typeface="Cambria Math"/>
                            </a:rPr>
                            <m:t>𝑖</m:t>
                          </m:r>
                        </m:sub>
                      </m:sSub>
                      <m:r>
                        <a:rPr lang="pl-PL" sz="1800" b="0" i="1" kern="1200" smtClean="0">
                          <a:latin typeface="Cambria Math"/>
                        </a:rPr>
                        <m:t>−</m:t>
                      </m:r>
                      <m:acc>
                        <m:accPr>
                          <m:chr m:val="̅"/>
                          <m:ctrlPr>
                            <a:rPr lang="pl-PL" sz="1800" b="0" i="1" kern="1200" smtClean="0">
                              <a:latin typeface="Cambria Math" panose="02040503050406030204" pitchFamily="18" charset="0"/>
                            </a:rPr>
                          </m:ctrlPr>
                        </m:accPr>
                        <m:e>
                          <m:r>
                            <a:rPr lang="pl-PL" sz="1800" b="0" i="1" kern="1200" smtClean="0">
                              <a:latin typeface="Cambria Math"/>
                            </a:rPr>
                            <m:t>𝑥</m:t>
                          </m:r>
                        </m:e>
                      </m:acc>
                      <m:r>
                        <a:rPr lang="pl-PL" sz="1800" b="0" i="1" kern="1200" smtClean="0">
                          <a:latin typeface="Cambria Math"/>
                        </a:rPr>
                        <m:t>)(</m:t>
                      </m:r>
                      <m:sSub>
                        <m:sSubPr>
                          <m:ctrlPr>
                            <a:rPr lang="pl-PL" sz="1800" b="0" i="1" kern="1200" smtClean="0">
                              <a:latin typeface="Cambria Math" panose="02040503050406030204" pitchFamily="18" charset="0"/>
                            </a:rPr>
                          </m:ctrlPr>
                        </m:sSubPr>
                        <m:e>
                          <m:r>
                            <a:rPr lang="pl-PL" sz="1800" b="0" i="1" kern="1200" smtClean="0">
                              <a:latin typeface="Cambria Math"/>
                            </a:rPr>
                            <m:t>𝑦</m:t>
                          </m:r>
                        </m:e>
                        <m:sub>
                          <m:r>
                            <a:rPr lang="pl-PL" sz="1800" b="0" i="1" kern="1200" smtClean="0">
                              <a:latin typeface="Cambria Math"/>
                            </a:rPr>
                            <m:t>𝑖</m:t>
                          </m:r>
                        </m:sub>
                      </m:sSub>
                      <m:r>
                        <a:rPr lang="pl-PL" sz="1800" b="0" i="1" kern="1200" smtClean="0">
                          <a:latin typeface="Cambria Math"/>
                        </a:rPr>
                        <m:t>−</m:t>
                      </m:r>
                      <m:acc>
                        <m:accPr>
                          <m:chr m:val="̅"/>
                          <m:ctrlPr>
                            <a:rPr lang="pl-PL" sz="1800" b="0" i="1" kern="1200" smtClean="0">
                              <a:latin typeface="Cambria Math" panose="02040503050406030204" pitchFamily="18" charset="0"/>
                            </a:rPr>
                          </m:ctrlPr>
                        </m:accPr>
                        <m:e>
                          <m:r>
                            <a:rPr lang="pl-PL" sz="1800" b="0" i="1" kern="1200" smtClean="0">
                              <a:latin typeface="Cambria Math"/>
                            </a:rPr>
                            <m:t>𝑦</m:t>
                          </m:r>
                        </m:e>
                      </m:acc>
                      <m:r>
                        <a:rPr lang="pl-PL" sz="1800" b="0" i="1" kern="1200" smtClean="0">
                          <a:latin typeface="Cambria Math"/>
                        </a:rPr>
                        <m:t>)</m:t>
                      </m:r>
                    </m:e>
                  </m:nary>
                </m:num>
                <m:den>
                  <m:rad>
                    <m:radPr>
                      <m:degHide m:val="on"/>
                      <m:ctrlPr>
                        <a:rPr lang="pl-PL" sz="1800" b="0" i="1" kern="1200" smtClean="0">
                          <a:latin typeface="Cambria Math" panose="02040503050406030204" pitchFamily="18" charset="0"/>
                        </a:rPr>
                      </m:ctrlPr>
                    </m:radPr>
                    <m:deg/>
                    <m:e>
                      <m:nary>
                        <m:naryPr>
                          <m:chr m:val="∑"/>
                          <m:ctrlPr>
                            <a:rPr lang="pl-PL" sz="1800" b="0" i="1" kern="1200" smtClean="0">
                              <a:latin typeface="Cambria Math" panose="02040503050406030204" pitchFamily="18" charset="0"/>
                            </a:rPr>
                          </m:ctrlPr>
                        </m:naryPr>
                        <m:sub>
                          <m:r>
                            <m:rPr>
                              <m:brk m:alnAt="23"/>
                            </m:rPr>
                            <a:rPr lang="pl-PL" sz="1800" b="0" i="1" kern="1200" smtClean="0">
                              <a:latin typeface="Cambria Math"/>
                            </a:rPr>
                            <m:t>𝑖</m:t>
                          </m:r>
                          <m:r>
                            <a:rPr lang="pl-PL" sz="1800" b="0" i="1" kern="1200" smtClean="0">
                              <a:latin typeface="Cambria Math"/>
                            </a:rPr>
                            <m:t>=1</m:t>
                          </m:r>
                        </m:sub>
                        <m:sup>
                          <m:r>
                            <a:rPr lang="pl-PL" sz="1800" b="0" i="1" kern="1200" smtClean="0">
                              <a:latin typeface="Cambria Math"/>
                            </a:rPr>
                            <m:t>𝑛</m:t>
                          </m:r>
                        </m:sup>
                        <m:e>
                          <m:sSup>
                            <m:sSupPr>
                              <m:ctrlPr>
                                <a:rPr lang="pl-PL" sz="1800" b="0" i="1" kern="1200" smtClean="0">
                                  <a:latin typeface="Cambria Math" panose="02040503050406030204" pitchFamily="18" charset="0"/>
                                </a:rPr>
                              </m:ctrlPr>
                            </m:sSupPr>
                            <m:e>
                              <m:r>
                                <a:rPr lang="pl-PL" sz="1800" b="0" i="1" kern="1200" smtClean="0">
                                  <a:latin typeface="Cambria Math"/>
                                </a:rPr>
                                <m:t>(</m:t>
                              </m:r>
                              <m:sSubSup>
                                <m:sSubSupPr>
                                  <m:ctrlPr>
                                    <a:rPr lang="pl-PL" sz="1800" b="0" i="1" kern="1200" smtClean="0">
                                      <a:latin typeface="Cambria Math" panose="02040503050406030204" pitchFamily="18" charset="0"/>
                                    </a:rPr>
                                  </m:ctrlPr>
                                </m:sSubSupPr>
                                <m:e>
                                  <m:r>
                                    <a:rPr lang="pl-PL" sz="1800" b="0" i="1" kern="1200" smtClean="0">
                                      <a:latin typeface="Cambria Math"/>
                                    </a:rPr>
                                    <m:t>𝑥</m:t>
                                  </m:r>
                                </m:e>
                                <m:sub>
                                  <m:r>
                                    <a:rPr lang="pl-PL" sz="1800" b="0" i="1" kern="1200" smtClean="0">
                                      <a:latin typeface="Cambria Math"/>
                                    </a:rPr>
                                    <m:t>𝑖</m:t>
                                  </m:r>
                                </m:sub>
                                <m:sup/>
                              </m:sSubSup>
                              <m:r>
                                <a:rPr lang="pl-PL" sz="1800" b="0" i="1" kern="1200" smtClean="0">
                                  <a:latin typeface="Cambria Math"/>
                                </a:rPr>
                                <m:t>−</m:t>
                              </m:r>
                              <m:acc>
                                <m:accPr>
                                  <m:chr m:val="̅"/>
                                  <m:ctrlPr>
                                    <a:rPr lang="pl-PL" sz="1800" b="0" i="1" kern="1200" smtClean="0">
                                      <a:latin typeface="Cambria Math" panose="02040503050406030204" pitchFamily="18" charset="0"/>
                                    </a:rPr>
                                  </m:ctrlPr>
                                </m:accPr>
                                <m:e>
                                  <m:r>
                                    <a:rPr lang="pl-PL" sz="1800" b="0" i="1" kern="1200" smtClean="0">
                                      <a:latin typeface="Cambria Math"/>
                                    </a:rPr>
                                    <m:t>𝑥</m:t>
                                  </m:r>
                                </m:e>
                              </m:acc>
                              <m:r>
                                <a:rPr lang="pl-PL" sz="1800" b="0" i="1" kern="1200" smtClean="0">
                                  <a:latin typeface="Cambria Math"/>
                                </a:rPr>
                                <m:t>)</m:t>
                              </m:r>
                            </m:e>
                            <m:sup>
                              <m:r>
                                <a:rPr lang="pl-PL" sz="1800" b="0" i="1" kern="1200" smtClean="0">
                                  <a:latin typeface="Cambria Math"/>
                                </a:rPr>
                                <m:t>2</m:t>
                              </m:r>
                            </m:sup>
                          </m:sSup>
                        </m:e>
                      </m:nary>
                    </m:e>
                  </m:rad>
                  <m:rad>
                    <m:radPr>
                      <m:degHide m:val="on"/>
                      <m:ctrlPr>
                        <a:rPr lang="pl-PL" sz="1800" b="0" i="1" kern="1200" smtClean="0">
                          <a:latin typeface="Cambria Math" panose="02040503050406030204" pitchFamily="18" charset="0"/>
                        </a:rPr>
                      </m:ctrlPr>
                    </m:radPr>
                    <m:deg/>
                    <m:e>
                      <m:nary>
                        <m:naryPr>
                          <m:chr m:val="∑"/>
                          <m:ctrlPr>
                            <a:rPr lang="pl-PL" sz="1800" b="0" i="1" kern="1200" smtClean="0">
                              <a:latin typeface="Cambria Math" panose="02040503050406030204" pitchFamily="18" charset="0"/>
                            </a:rPr>
                          </m:ctrlPr>
                        </m:naryPr>
                        <m:sub>
                          <m:r>
                            <m:rPr>
                              <m:brk m:alnAt="23"/>
                            </m:rPr>
                            <a:rPr lang="pl-PL" sz="1800" b="0" i="1" kern="1200" smtClean="0">
                              <a:latin typeface="Cambria Math"/>
                            </a:rPr>
                            <m:t>𝑖</m:t>
                          </m:r>
                          <m:r>
                            <a:rPr lang="pl-PL" sz="1800" b="0" i="1" kern="1200" smtClean="0">
                              <a:latin typeface="Cambria Math"/>
                            </a:rPr>
                            <m:t>=1</m:t>
                          </m:r>
                        </m:sub>
                        <m:sup>
                          <m:r>
                            <a:rPr lang="pl-PL" sz="1800" b="0" i="1" kern="1200" smtClean="0">
                              <a:latin typeface="Cambria Math"/>
                            </a:rPr>
                            <m:t>𝑛</m:t>
                          </m:r>
                        </m:sup>
                        <m:e>
                          <m:sSup>
                            <m:sSupPr>
                              <m:ctrlPr>
                                <a:rPr lang="pl-PL" sz="1800" b="0" i="1" kern="1200" smtClean="0">
                                  <a:latin typeface="Cambria Math" panose="02040503050406030204" pitchFamily="18" charset="0"/>
                                </a:rPr>
                              </m:ctrlPr>
                            </m:sSupPr>
                            <m:e>
                              <m:r>
                                <a:rPr lang="pl-PL" sz="1800" b="0" i="1" kern="1200" smtClean="0">
                                  <a:latin typeface="Cambria Math"/>
                                </a:rPr>
                                <m:t>(</m:t>
                              </m:r>
                              <m:sSubSup>
                                <m:sSubSupPr>
                                  <m:ctrlPr>
                                    <a:rPr lang="pl-PL" sz="1800" b="0" i="1" kern="1200" smtClean="0">
                                      <a:latin typeface="Cambria Math" panose="02040503050406030204" pitchFamily="18" charset="0"/>
                                    </a:rPr>
                                  </m:ctrlPr>
                                </m:sSubSupPr>
                                <m:e>
                                  <m:r>
                                    <a:rPr lang="pl-PL" sz="1800" b="0" i="1" kern="1200" smtClean="0">
                                      <a:latin typeface="Cambria Math"/>
                                    </a:rPr>
                                    <m:t>𝑦</m:t>
                                  </m:r>
                                </m:e>
                                <m:sub>
                                  <m:r>
                                    <a:rPr lang="pl-PL" sz="1800" b="0" i="1" kern="1200" smtClean="0">
                                      <a:latin typeface="Cambria Math"/>
                                    </a:rPr>
                                    <m:t>𝑖</m:t>
                                  </m:r>
                                </m:sub>
                                <m:sup/>
                              </m:sSubSup>
                              <m:r>
                                <a:rPr lang="pl-PL" sz="1800" b="0" i="1" kern="1200" smtClean="0">
                                  <a:latin typeface="Cambria Math"/>
                                </a:rPr>
                                <m:t>−</m:t>
                              </m:r>
                              <m:acc>
                                <m:accPr>
                                  <m:chr m:val="̅"/>
                                  <m:ctrlPr>
                                    <a:rPr lang="pl-PL" sz="1800" b="0" i="1" kern="1200" smtClean="0">
                                      <a:latin typeface="Cambria Math" panose="02040503050406030204" pitchFamily="18" charset="0"/>
                                    </a:rPr>
                                  </m:ctrlPr>
                                </m:accPr>
                                <m:e>
                                  <m:r>
                                    <a:rPr lang="pl-PL" sz="1800" b="0" i="1" kern="1200" smtClean="0">
                                      <a:latin typeface="Cambria Math"/>
                                    </a:rPr>
                                    <m:t>𝑦</m:t>
                                  </m:r>
                                </m:e>
                              </m:acc>
                              <m:r>
                                <a:rPr lang="pl-PL" sz="1800" b="0" i="1" kern="1200" smtClean="0">
                                  <a:latin typeface="Cambria Math"/>
                                </a:rPr>
                                <m:t>)</m:t>
                              </m:r>
                            </m:e>
                            <m:sup>
                              <m:r>
                                <a:rPr lang="pl-PL" sz="1800" b="0" i="1" kern="1200" smtClean="0">
                                  <a:latin typeface="Cambria Math"/>
                                </a:rPr>
                                <m:t>2</m:t>
                              </m:r>
                            </m:sup>
                          </m:sSup>
                        </m:e>
                      </m:nary>
                    </m:e>
                  </m:rad>
                </m:den>
              </m:f>
            </m:oMath>
          </a14:m>
          <a:endParaRPr lang="pl-PL" sz="1800" kern="1200"/>
        </a:p>
      </dsp:txBody>
      <dsp:txXfrm rot="-5400000">
        <a:off x="1209291" y="54816"/>
        <a:ext cx="6235242" cy="1013281"/>
      </dsp:txXfrm>
    </dsp:sp>
    <dsp:sp modelId="{75D26050-F666-4489-9A6D-483E4AB75502}">
      <dsp:nvSpPr>
        <dsp:cNvPr id="0" name=""/>
        <dsp:cNvSpPr/>
      </dsp:nvSpPr>
      <dsp:spPr>
        <a:xfrm rot="5400000">
          <a:off x="-259133" y="1795654"/>
          <a:ext cx="1727559" cy="1209291"/>
        </a:xfrm>
        <a:prstGeom prst="chevron">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w="12700" cap="flat" cmpd="sng" algn="ctr">
          <a:solidFill>
            <a:schemeClr val="accent1">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21590" tIns="21590" rIns="21590" bIns="21590" numCol="1" spcCol="1270" anchor="ctr"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lvl="0" indent="0" algn="ctr" defTabSz="1511300">
            <a:lnSpc>
              <a:spcPct val="90000"/>
            </a:lnSpc>
            <a:spcBef>
              <a:spcPct val="0"/>
            </a:spcBef>
            <a:spcAft>
              <a:spcPct val="35000"/>
            </a:spcAft>
            <a:buNone/>
          </a:pPr>
          <a:r>
            <a:rPr lang="pl-PL" sz="3400" b="1" kern="1200" cap="all" spc="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2</a:t>
          </a:r>
        </a:p>
      </dsp:txBody>
      <dsp:txXfrm rot="-5400000">
        <a:off x="2" y="2141166"/>
        <a:ext cx="1209291" cy="518268"/>
      </dsp:txXfrm>
    </dsp:sp>
    <dsp:sp modelId="{F049D9D6-5036-4271-85EB-F1238C68C211}">
      <dsp:nvSpPr>
        <dsp:cNvPr id="0" name=""/>
        <dsp:cNvSpPr/>
      </dsp:nvSpPr>
      <dsp:spPr>
        <a:xfrm rot="5400000">
          <a:off x="3792863" y="-1047052"/>
          <a:ext cx="1122913" cy="629005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just" defTabSz="800100">
            <a:lnSpc>
              <a:spcPct val="90000"/>
            </a:lnSpc>
            <a:spcBef>
              <a:spcPct val="0"/>
            </a:spcBef>
            <a:spcAft>
              <a:spcPct val="15000"/>
            </a:spcAft>
            <a:buChar char="•"/>
          </a:pPr>
          <a:r>
            <a:rPr lang="pl-PL" sz="1800" kern="1200"/>
            <a:t>Jeżeli dla danej cechy </a:t>
          </a:r>
          <a14:m xmlns:a14="http://schemas.microsoft.com/office/drawing/2010/main">
            <m:oMath xmlns:m="http://schemas.openxmlformats.org/officeDocument/2006/math">
              <m:sSub>
                <m:sSubPr>
                  <m:ctrlPr>
                    <a:rPr lang="pl-PL" sz="1800" i="1" kern="1200" smtClean="0">
                      <a:latin typeface="Cambria Math" panose="02040503050406030204" pitchFamily="18" charset="0"/>
                    </a:rPr>
                  </m:ctrlPr>
                </m:sSubPr>
                <m:e>
                  <m:r>
                    <a:rPr lang="pl-PL" sz="1800" b="0" i="1" kern="1200" smtClean="0">
                      <a:latin typeface="Cambria Math"/>
                    </a:rPr>
                    <m:t>|</m:t>
                  </m:r>
                  <m:r>
                    <a:rPr lang="pl-PL" sz="1800" b="0" i="1" kern="1200" smtClean="0">
                      <a:latin typeface="Cambria Math"/>
                    </a:rPr>
                    <m:t>𝑟</m:t>
                  </m:r>
                </m:e>
                <m:sub>
                  <m:r>
                    <a:rPr lang="pl-PL" sz="1800" b="0" i="1" kern="1200" smtClean="0">
                      <a:latin typeface="Cambria Math"/>
                    </a:rPr>
                    <m:t>𝑖</m:t>
                  </m:r>
                </m:sub>
              </m:sSub>
              <m:r>
                <a:rPr lang="pl-PL" sz="1800" b="0" i="1" kern="1200" smtClean="0">
                  <a:latin typeface="Cambria Math"/>
                </a:rPr>
                <m:t>|</m:t>
              </m:r>
              <m:r>
                <a:rPr lang="pl-PL" sz="1800" i="1" kern="1200" smtClean="0">
                  <a:latin typeface="Cambria Math"/>
                  <a:ea typeface="Cambria Math"/>
                </a:rPr>
                <m:t>≤</m:t>
              </m:r>
              <m:r>
                <a:rPr lang="pl-PL" sz="1800" b="0" i="1" kern="1200" smtClean="0">
                  <a:latin typeface="Cambria Math"/>
                  <a:ea typeface="Cambria Math"/>
                </a:rPr>
                <m:t>0.2 </m:t>
              </m:r>
            </m:oMath>
          </a14:m>
          <a:r>
            <a:rPr lang="pl-PL" sz="1800" kern="1200"/>
            <a:t>odrzuć cechę z dalszej analizy. Pozostałe obliczone współczynniki podnieś do kwadratu W ten sposób otrzymasz współczynnik determinacji </a:t>
          </a:r>
          <a14:m xmlns:a14="http://schemas.microsoft.com/office/drawing/2010/main">
            <m:oMath xmlns:m="http://schemas.openxmlformats.org/officeDocument/2006/math">
              <m:sSubSup>
                <m:sSubSupPr>
                  <m:ctrlPr>
                    <a:rPr lang="pl-PL" sz="1800" b="0" i="1" kern="1200" smtClean="0">
                      <a:latin typeface="Cambria Math" panose="02040503050406030204" pitchFamily="18" charset="0"/>
                    </a:rPr>
                  </m:ctrlPr>
                </m:sSubSupPr>
                <m:e>
                  <m:r>
                    <a:rPr lang="pl-PL" sz="1800" b="0" i="1" kern="1200" smtClean="0">
                      <a:latin typeface="Cambria Math"/>
                    </a:rPr>
                    <m:t>𝑟</m:t>
                  </m:r>
                </m:e>
                <m:sub>
                  <m:r>
                    <a:rPr lang="pl-PL" sz="1800" b="0" i="1" kern="1200" smtClean="0">
                      <a:latin typeface="Cambria Math"/>
                    </a:rPr>
                    <m:t>𝑖</m:t>
                  </m:r>
                </m:sub>
                <m:sup>
                  <m:r>
                    <a:rPr lang="pl-PL" sz="1800" b="0" i="1" kern="1200" smtClean="0">
                      <a:latin typeface="Cambria Math"/>
                    </a:rPr>
                    <m:t>2</m:t>
                  </m:r>
                </m:sup>
              </m:sSubSup>
              <m:r>
                <a:rPr lang="pl-PL" sz="1800" b="0" i="1" kern="1200" smtClean="0">
                  <a:latin typeface="Cambria Math"/>
                </a:rPr>
                <m:t>.</m:t>
              </m:r>
            </m:oMath>
          </a14:m>
          <a:endParaRPr lang="pl-PL" sz="1800" kern="1200"/>
        </a:p>
      </dsp:txBody>
      <dsp:txXfrm rot="-5400000">
        <a:off x="1209291" y="1591336"/>
        <a:ext cx="6235242" cy="1013281"/>
      </dsp:txXfrm>
    </dsp:sp>
    <dsp:sp modelId="{0B5FDDC0-3B68-46F8-9C74-8EEF584E2F1F}">
      <dsp:nvSpPr>
        <dsp:cNvPr id="0" name=""/>
        <dsp:cNvSpPr/>
      </dsp:nvSpPr>
      <dsp:spPr>
        <a:xfrm rot="5400000">
          <a:off x="-259133" y="3330442"/>
          <a:ext cx="1727559" cy="1209291"/>
        </a:xfrm>
        <a:prstGeom prst="chevron">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w="12700" cap="flat" cmpd="sng" algn="ctr">
          <a:solidFill>
            <a:schemeClr val="accent1">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21590" tIns="21590" rIns="21590" bIns="21590" numCol="1" spcCol="1270" anchor="ctr"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lvl="0" indent="0" algn="ctr" defTabSz="1511300">
            <a:lnSpc>
              <a:spcPct val="90000"/>
            </a:lnSpc>
            <a:spcBef>
              <a:spcPct val="0"/>
            </a:spcBef>
            <a:spcAft>
              <a:spcPct val="35000"/>
            </a:spcAft>
            <a:buNone/>
          </a:pPr>
          <a:r>
            <a:rPr lang="pl-PL" sz="3400" b="1" kern="1200" cap="all" spc="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3</a:t>
          </a:r>
        </a:p>
      </dsp:txBody>
      <dsp:txXfrm rot="-5400000">
        <a:off x="2" y="3675954"/>
        <a:ext cx="1209291" cy="518268"/>
      </dsp:txXfrm>
    </dsp:sp>
    <dsp:sp modelId="{AB7D225D-5A27-47CD-943D-02C755C086BC}">
      <dsp:nvSpPr>
        <dsp:cNvPr id="0" name=""/>
        <dsp:cNvSpPr/>
      </dsp:nvSpPr>
      <dsp:spPr>
        <a:xfrm rot="5400000">
          <a:off x="3792863" y="487736"/>
          <a:ext cx="1122913" cy="629005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pl-PL" sz="1800" kern="1200"/>
            <a:t>Oblicz wagi cech zgodnie ze wzorem: </a:t>
          </a:r>
          <a14:m xmlns:a14="http://schemas.microsoft.com/office/drawing/2010/main">
            <m:oMath xmlns:m="http://schemas.openxmlformats.org/officeDocument/2006/math">
              <m:sSub>
                <m:sSubPr>
                  <m:ctrlPr>
                    <a:rPr lang="pl-PL" sz="1800" i="1" kern="1200" smtClean="0">
                      <a:latin typeface="Cambria Math" panose="02040503050406030204" pitchFamily="18" charset="0"/>
                    </a:rPr>
                  </m:ctrlPr>
                </m:sSubPr>
                <m:e>
                  <m:r>
                    <a:rPr lang="pl-PL" sz="1800" b="0" i="1" kern="1200" smtClean="0">
                      <a:latin typeface="Cambria Math"/>
                    </a:rPr>
                    <m:t>𝑤</m:t>
                  </m:r>
                </m:e>
                <m:sub>
                  <m:r>
                    <a:rPr lang="pl-PL" sz="1800" b="0" i="1" kern="1200" smtClean="0">
                      <a:latin typeface="Cambria Math"/>
                    </a:rPr>
                    <m:t>𝑖</m:t>
                  </m:r>
                </m:sub>
              </m:sSub>
              <m:r>
                <a:rPr lang="pl-PL" sz="1800" b="0" i="1" kern="1200" smtClean="0">
                  <a:latin typeface="Cambria Math"/>
                </a:rPr>
                <m:t>=</m:t>
              </m:r>
              <m:f>
                <m:fPr>
                  <m:ctrlPr>
                    <a:rPr lang="pl-PL" sz="1800" b="0" i="1" kern="1200" smtClean="0">
                      <a:latin typeface="Cambria Math" panose="02040503050406030204" pitchFamily="18" charset="0"/>
                    </a:rPr>
                  </m:ctrlPr>
                </m:fPr>
                <m:num>
                  <m:sSubSup>
                    <m:sSubSupPr>
                      <m:ctrlPr>
                        <a:rPr lang="pl-PL" sz="1800" b="0" i="1" kern="1200" smtClean="0">
                          <a:latin typeface="Cambria Math" panose="02040503050406030204" pitchFamily="18" charset="0"/>
                        </a:rPr>
                      </m:ctrlPr>
                    </m:sSubSupPr>
                    <m:e>
                      <m:r>
                        <a:rPr lang="pl-PL" sz="1800" b="0" i="1" kern="1200" smtClean="0">
                          <a:latin typeface="Cambria Math"/>
                        </a:rPr>
                        <m:t>𝑟</m:t>
                      </m:r>
                    </m:e>
                    <m:sub>
                      <m:r>
                        <a:rPr lang="pl-PL" sz="1800" b="0" i="1" kern="1200" smtClean="0">
                          <a:latin typeface="Cambria Math"/>
                        </a:rPr>
                        <m:t>𝑖</m:t>
                      </m:r>
                    </m:sub>
                    <m:sup>
                      <m:r>
                        <a:rPr lang="pl-PL" sz="1800" b="0" i="1" kern="1200" smtClean="0">
                          <a:latin typeface="Cambria Math"/>
                        </a:rPr>
                        <m:t>2</m:t>
                      </m:r>
                    </m:sup>
                  </m:sSubSup>
                </m:num>
                <m:den>
                  <m:nary>
                    <m:naryPr>
                      <m:chr m:val="∑"/>
                      <m:ctrlPr>
                        <a:rPr lang="pl-PL" sz="1800" b="0" i="1" kern="1200" smtClean="0">
                          <a:latin typeface="Cambria Math" panose="02040503050406030204" pitchFamily="18" charset="0"/>
                        </a:rPr>
                      </m:ctrlPr>
                    </m:naryPr>
                    <m:sub>
                      <m:r>
                        <m:rPr>
                          <m:brk m:alnAt="23"/>
                        </m:rPr>
                        <a:rPr lang="pl-PL" sz="1800" b="0" i="1" kern="1200" smtClean="0">
                          <a:latin typeface="Cambria Math"/>
                        </a:rPr>
                        <m:t>𝑖</m:t>
                      </m:r>
                      <m:r>
                        <a:rPr lang="pl-PL" sz="1800" b="0" i="1" kern="1200" smtClean="0">
                          <a:latin typeface="Cambria Math"/>
                        </a:rPr>
                        <m:t>=1</m:t>
                      </m:r>
                    </m:sub>
                    <m:sup>
                      <m:r>
                        <a:rPr lang="pl-PL" sz="1800" b="0" i="1" kern="1200" smtClean="0">
                          <a:latin typeface="Cambria Math"/>
                        </a:rPr>
                        <m:t>𝑗</m:t>
                      </m:r>
                    </m:sup>
                    <m:e>
                      <m:sSubSup>
                        <m:sSubSupPr>
                          <m:ctrlPr>
                            <a:rPr lang="pl-PL" sz="1800" b="0" i="1" kern="1200" smtClean="0">
                              <a:latin typeface="Cambria Math" panose="02040503050406030204" pitchFamily="18" charset="0"/>
                            </a:rPr>
                          </m:ctrlPr>
                        </m:sSubSupPr>
                        <m:e>
                          <m:r>
                            <a:rPr lang="pl-PL" sz="1800" b="0" i="1" kern="1200" smtClean="0">
                              <a:latin typeface="Cambria Math"/>
                            </a:rPr>
                            <m:t>𝑟</m:t>
                          </m:r>
                        </m:e>
                        <m:sub>
                          <m:r>
                            <a:rPr lang="pl-PL" sz="1800" b="0" i="1" kern="1200" smtClean="0">
                              <a:latin typeface="Cambria Math"/>
                            </a:rPr>
                            <m:t>𝑖</m:t>
                          </m:r>
                        </m:sub>
                        <m:sup>
                          <m:r>
                            <a:rPr lang="pl-PL" sz="1800" b="0" i="1" kern="1200" smtClean="0">
                              <a:latin typeface="Cambria Math"/>
                            </a:rPr>
                            <m:t>2</m:t>
                          </m:r>
                        </m:sup>
                      </m:sSubSup>
                    </m:e>
                  </m:nary>
                </m:den>
              </m:f>
              <m:r>
                <a:rPr lang="pl-PL" sz="1800" b="0" i="1" kern="1200" smtClean="0">
                  <a:latin typeface="Cambria Math"/>
                </a:rPr>
                <m:t>∗100%</m:t>
              </m:r>
            </m:oMath>
          </a14:m>
          <a:endParaRPr lang="pl-PL" sz="1700" kern="1200"/>
        </a:p>
      </dsp:txBody>
      <dsp:txXfrm rot="-5400000">
        <a:off x="1209291" y="3126124"/>
        <a:ext cx="6235242" cy="10132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C5BE41-4224-4555-AD6F-C9D080F7C9F4}">
      <dsp:nvSpPr>
        <dsp:cNvPr id="0" name=""/>
        <dsp:cNvSpPr/>
      </dsp:nvSpPr>
      <dsp:spPr>
        <a:xfrm rot="5400000">
          <a:off x="-258880" y="262955"/>
          <a:ext cx="1725872" cy="1208110"/>
        </a:xfrm>
        <a:prstGeom prst="chevron">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w="12700" cap="flat" cmpd="sng" algn="ctr">
          <a:solidFill>
            <a:schemeClr val="accent1">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21590" tIns="21590" rIns="21590" bIns="21590" numCol="1" spcCol="1270" anchor="ctr"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lvl="0" indent="0" algn="ctr" defTabSz="1511300">
            <a:lnSpc>
              <a:spcPct val="90000"/>
            </a:lnSpc>
            <a:spcBef>
              <a:spcPct val="0"/>
            </a:spcBef>
            <a:spcAft>
              <a:spcPct val="35000"/>
            </a:spcAft>
            <a:buNone/>
          </a:pPr>
          <a:r>
            <a:rPr lang="pl-PL" sz="3400" b="1" kern="1200" cap="all" spc="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1</a:t>
          </a:r>
        </a:p>
      </dsp:txBody>
      <dsp:txXfrm rot="-5400000">
        <a:off x="1" y="608129"/>
        <a:ext cx="1208110" cy="517762"/>
      </dsp:txXfrm>
    </dsp:sp>
    <dsp:sp modelId="{91812302-1252-4B6F-8E97-1E221BDFBB33}">
      <dsp:nvSpPr>
        <dsp:cNvPr id="0" name=""/>
        <dsp:cNvSpPr/>
      </dsp:nvSpPr>
      <dsp:spPr>
        <a:xfrm rot="5400000">
          <a:off x="3792821" y="-2580636"/>
          <a:ext cx="1121817" cy="629123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just" defTabSz="800100">
            <a:lnSpc>
              <a:spcPct val="100000"/>
            </a:lnSpc>
            <a:spcBef>
              <a:spcPct val="0"/>
            </a:spcBef>
            <a:spcAft>
              <a:spcPct val="15000"/>
            </a:spcAft>
            <a:buChar char="•"/>
          </a:pPr>
          <a:r>
            <a:rPr lang="pl-PL" sz="1800" kern="1200"/>
            <a:t>Wyznacz równanie regresji wielorakiej: </a:t>
          </a:r>
          <a14:m xmlns:a14="http://schemas.microsoft.com/office/drawing/2010/main">
            <m:oMath xmlns:m="http://schemas.openxmlformats.org/officeDocument/2006/math">
              <m:r>
                <a:rPr lang="pl-PL" sz="1800" b="0" i="1" kern="1200" smtClean="0">
                  <a:latin typeface="Cambria Math"/>
                </a:rPr>
                <m:t>𝑦</m:t>
              </m:r>
              <m:r>
                <a:rPr lang="pl-PL" sz="1800" b="0" i="1" kern="1200" smtClean="0">
                  <a:latin typeface="Cambria Math"/>
                </a:rPr>
                <m:t>=</m:t>
              </m:r>
              <m:sSub>
                <m:sSubPr>
                  <m:ctrlPr>
                    <a:rPr lang="pl-PL" sz="1800" b="0" i="1" kern="1200" smtClean="0">
                      <a:latin typeface="Cambria Math" panose="02040503050406030204" pitchFamily="18" charset="0"/>
                    </a:rPr>
                  </m:ctrlPr>
                </m:sSubPr>
                <m:e>
                  <m:r>
                    <a:rPr lang="pl-PL" sz="1800" b="0" i="1" kern="1200" smtClean="0">
                      <a:latin typeface="Cambria Math"/>
                    </a:rPr>
                    <m:t>𝑎</m:t>
                  </m:r>
                </m:e>
                <m:sub>
                  <m:r>
                    <a:rPr lang="pl-PL" sz="1800" b="0" i="1" kern="1200" smtClean="0">
                      <a:latin typeface="Cambria Math"/>
                    </a:rPr>
                    <m:t>0</m:t>
                  </m:r>
                </m:sub>
              </m:sSub>
              <m:r>
                <a:rPr lang="pl-PL" sz="1800" b="0" i="1" kern="1200" smtClean="0">
                  <a:latin typeface="Cambria Math"/>
                  <a:ea typeface="Cambria Math"/>
                </a:rPr>
                <m:t>+</m:t>
              </m:r>
              <m:nary>
                <m:naryPr>
                  <m:chr m:val="∑"/>
                  <m:ctrlPr>
                    <a:rPr lang="pl-PL" sz="1800" b="0" i="1" kern="1200" smtClean="0">
                      <a:latin typeface="Cambria Math" panose="02040503050406030204" pitchFamily="18" charset="0"/>
                      <a:ea typeface="Cambria Math"/>
                    </a:rPr>
                  </m:ctrlPr>
                </m:naryPr>
                <m:sub>
                  <m:r>
                    <m:rPr>
                      <m:brk m:alnAt="23"/>
                    </m:rPr>
                    <a:rPr lang="pl-PL" sz="1800" b="0" i="1" kern="1200" smtClean="0">
                      <a:latin typeface="Cambria Math"/>
                      <a:ea typeface="Cambria Math"/>
                    </a:rPr>
                    <m:t>𝑖</m:t>
                  </m:r>
                  <m:r>
                    <a:rPr lang="pl-PL" sz="1800" b="0" i="1" kern="1200" smtClean="0">
                      <a:latin typeface="Cambria Math"/>
                      <a:ea typeface="Cambria Math"/>
                    </a:rPr>
                    <m:t>=1</m:t>
                  </m:r>
                </m:sub>
                <m:sup>
                  <m:r>
                    <a:rPr lang="pl-PL" sz="1800" b="0" i="1" kern="1200" smtClean="0">
                      <a:latin typeface="Cambria Math"/>
                      <a:ea typeface="Cambria Math"/>
                    </a:rPr>
                    <m:t>𝑘</m:t>
                  </m:r>
                </m:sup>
                <m:e>
                  <m:sSub>
                    <m:sSubPr>
                      <m:ctrlPr>
                        <a:rPr lang="pl-PL" sz="1800" b="0" i="1" kern="1200" smtClean="0">
                          <a:latin typeface="Cambria Math" panose="02040503050406030204" pitchFamily="18" charset="0"/>
                          <a:ea typeface="Cambria Math"/>
                        </a:rPr>
                      </m:ctrlPr>
                    </m:sSubPr>
                    <m:e>
                      <m:sSub>
                        <m:sSubPr>
                          <m:ctrlPr>
                            <a:rPr lang="pl-PL" sz="1800" b="0" i="1" kern="1200" smtClean="0">
                              <a:latin typeface="Cambria Math" panose="02040503050406030204" pitchFamily="18" charset="0"/>
                              <a:ea typeface="Cambria Math"/>
                            </a:rPr>
                          </m:ctrlPr>
                        </m:sSubPr>
                        <m:e>
                          <m:r>
                            <a:rPr lang="pl-PL" sz="1800" b="0" i="1" kern="1200" smtClean="0">
                              <a:latin typeface="Cambria Math"/>
                              <a:ea typeface="Cambria Math"/>
                            </a:rPr>
                            <m:t>𝑎</m:t>
                          </m:r>
                        </m:e>
                        <m:sub>
                          <m:r>
                            <a:rPr lang="pl-PL" sz="1800" b="0" i="1" kern="1200" smtClean="0">
                              <a:latin typeface="Cambria Math"/>
                              <a:ea typeface="Cambria Math"/>
                            </a:rPr>
                            <m:t>𝑖</m:t>
                          </m:r>
                        </m:sub>
                      </m:sSub>
                      <m:r>
                        <a:rPr lang="pl-PL" sz="1800" b="0" i="1" kern="1200" smtClean="0">
                          <a:latin typeface="Cambria Math"/>
                          <a:ea typeface="Cambria Math"/>
                        </a:rPr>
                        <m:t>𝑥</m:t>
                      </m:r>
                    </m:e>
                    <m:sub>
                      <m:r>
                        <a:rPr lang="pl-PL" sz="1800" b="0" i="1" kern="1200" smtClean="0">
                          <a:latin typeface="Cambria Math"/>
                          <a:ea typeface="Cambria Math"/>
                        </a:rPr>
                        <m:t>𝑖</m:t>
                      </m:r>
                    </m:sub>
                  </m:sSub>
                  <m:r>
                    <a:rPr lang="pl-PL" sz="1800" b="0" i="1" kern="1200" smtClean="0">
                      <a:latin typeface="Cambria Math"/>
                      <a:ea typeface="Cambria Math"/>
                    </a:rPr>
                    <m:t>+</m:t>
                  </m:r>
                  <m:r>
                    <a:rPr lang="pl-PL" sz="1800" b="0" i="1" kern="1200" smtClean="0">
                      <a:latin typeface="Cambria Math"/>
                      <a:ea typeface="Cambria Math"/>
                    </a:rPr>
                    <m:t>𝜀</m:t>
                  </m:r>
                </m:e>
              </m:nary>
            </m:oMath>
          </a14:m>
          <a:endParaRPr lang="pl-PL" sz="1800" kern="1200"/>
        </a:p>
      </dsp:txBody>
      <dsp:txXfrm rot="-5400000">
        <a:off x="1208111" y="58837"/>
        <a:ext cx="6236476" cy="1012291"/>
      </dsp:txXfrm>
    </dsp:sp>
    <dsp:sp modelId="{75D26050-F666-4489-9A6D-483E4AB75502}">
      <dsp:nvSpPr>
        <dsp:cNvPr id="0" name=""/>
        <dsp:cNvSpPr/>
      </dsp:nvSpPr>
      <dsp:spPr>
        <a:xfrm rot="5400000">
          <a:off x="-258880" y="1796244"/>
          <a:ext cx="1725872" cy="1208110"/>
        </a:xfrm>
        <a:prstGeom prst="chevron">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w="12700" cap="flat" cmpd="sng" algn="ctr">
          <a:solidFill>
            <a:schemeClr val="accent1">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21590" tIns="21590" rIns="21590" bIns="21590" numCol="1" spcCol="1270" anchor="ctr"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lvl="0" indent="0" algn="ctr" defTabSz="1511300">
            <a:lnSpc>
              <a:spcPct val="90000"/>
            </a:lnSpc>
            <a:spcBef>
              <a:spcPct val="0"/>
            </a:spcBef>
            <a:spcAft>
              <a:spcPct val="35000"/>
            </a:spcAft>
            <a:buNone/>
          </a:pPr>
          <a:r>
            <a:rPr lang="pl-PL" sz="3400" b="1" kern="1200" cap="all" spc="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2</a:t>
          </a:r>
        </a:p>
      </dsp:txBody>
      <dsp:txXfrm rot="-5400000">
        <a:off x="1" y="2141418"/>
        <a:ext cx="1208110" cy="517762"/>
      </dsp:txXfrm>
    </dsp:sp>
    <dsp:sp modelId="{F049D9D6-5036-4271-85EB-F1238C68C211}">
      <dsp:nvSpPr>
        <dsp:cNvPr id="0" name=""/>
        <dsp:cNvSpPr/>
      </dsp:nvSpPr>
      <dsp:spPr>
        <a:xfrm rot="5400000">
          <a:off x="3792821" y="-1047347"/>
          <a:ext cx="1121817" cy="629123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90000"/>
            </a:lnSpc>
            <a:spcBef>
              <a:spcPct val="0"/>
            </a:spcBef>
            <a:spcAft>
              <a:spcPct val="15000"/>
            </a:spcAft>
            <a:buChar char="•"/>
          </a:pPr>
          <a:r>
            <a:rPr lang="pl-PL" sz="1600" kern="1200"/>
            <a:t>Sprawdź istotność otrzymanych parametrów za pomocą testu t-Studenta na poziomie </a:t>
          </a:r>
          <a:r>
            <a:rPr lang="el-GR" sz="1600" b="1" kern="1200"/>
            <a:t>α</a:t>
          </a:r>
          <a:r>
            <a:rPr lang="pl-PL" sz="1600" kern="1200"/>
            <a:t> = 0,05. W przypadku wykrycia zmiennych nieistotnych, usuń je z modelu i ponownie wyznacz równanie regresji. Sprawdź ponownie istotność parametrów. Postępuj według schematu aż do uzyskania w modelu tylko istotnych zmiennych.</a:t>
          </a:r>
        </a:p>
      </dsp:txBody>
      <dsp:txXfrm rot="-5400000">
        <a:off x="1208111" y="1592126"/>
        <a:ext cx="6236476" cy="1012291"/>
      </dsp:txXfrm>
    </dsp:sp>
    <dsp:sp modelId="{0B5FDDC0-3B68-46F8-9C74-8EEF584E2F1F}">
      <dsp:nvSpPr>
        <dsp:cNvPr id="0" name=""/>
        <dsp:cNvSpPr/>
      </dsp:nvSpPr>
      <dsp:spPr>
        <a:xfrm rot="5400000">
          <a:off x="-258880" y="3329533"/>
          <a:ext cx="1725872" cy="1208110"/>
        </a:xfrm>
        <a:prstGeom prst="chevron">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w="12700" cap="flat" cmpd="sng" algn="ctr">
          <a:solidFill>
            <a:schemeClr val="accent1">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21590" tIns="21590" rIns="21590" bIns="21590" numCol="1" spcCol="1270" anchor="ctr"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lvl="0" indent="0" algn="ctr" defTabSz="1511300">
            <a:lnSpc>
              <a:spcPct val="90000"/>
            </a:lnSpc>
            <a:spcBef>
              <a:spcPct val="0"/>
            </a:spcBef>
            <a:spcAft>
              <a:spcPct val="35000"/>
            </a:spcAft>
            <a:buNone/>
          </a:pPr>
          <a:r>
            <a:rPr lang="pl-PL" sz="3400" b="1" kern="1200" cap="all" spc="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3</a:t>
          </a:r>
        </a:p>
      </dsp:txBody>
      <dsp:txXfrm rot="-5400000">
        <a:off x="1" y="3674707"/>
        <a:ext cx="1208110" cy="517762"/>
      </dsp:txXfrm>
    </dsp:sp>
    <dsp:sp modelId="{AB7D225D-5A27-47CD-943D-02C755C086BC}">
      <dsp:nvSpPr>
        <dsp:cNvPr id="0" name=""/>
        <dsp:cNvSpPr/>
      </dsp:nvSpPr>
      <dsp:spPr>
        <a:xfrm rot="5400000">
          <a:off x="3792821" y="485941"/>
          <a:ext cx="1121817" cy="629123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90000"/>
            </a:lnSpc>
            <a:spcBef>
              <a:spcPct val="0"/>
            </a:spcBef>
            <a:spcAft>
              <a:spcPct val="15000"/>
            </a:spcAft>
            <a:buChar char="•"/>
          </a:pPr>
          <a:r>
            <a:rPr lang="pl-PL" sz="1600" kern="1200"/>
            <a:t>Wyznacz standaryzowane parametry regresji: </a:t>
          </a:r>
          <a14:m xmlns:a14="http://schemas.microsoft.com/office/drawing/2010/main">
            <m:oMath xmlns:m="http://schemas.openxmlformats.org/officeDocument/2006/math">
              <m:sSubSup>
                <m:sSubSupPr>
                  <m:ctrlPr>
                    <a:rPr lang="pl-PL" sz="1600" b="0" i="1" kern="1200" smtClean="0">
                      <a:latin typeface="Cambria Math" panose="02040503050406030204" pitchFamily="18" charset="0"/>
                    </a:rPr>
                  </m:ctrlPr>
                </m:sSubSupPr>
                <m:e>
                  <m:r>
                    <a:rPr lang="pl-PL" sz="1600" b="0" i="1" kern="1200" smtClean="0">
                      <a:latin typeface="Cambria Math"/>
                    </a:rPr>
                    <m:t>𝑎</m:t>
                  </m:r>
                </m:e>
                <m:sub>
                  <m:r>
                    <a:rPr lang="pl-PL" sz="1600" b="0" i="1" kern="1200" smtClean="0">
                      <a:latin typeface="Cambria Math"/>
                    </a:rPr>
                    <m:t>𝑖</m:t>
                  </m:r>
                </m:sub>
                <m:sup>
                  <m:r>
                    <a:rPr lang="pl-PL" sz="1600" b="0" i="1" kern="1200" smtClean="0">
                      <a:latin typeface="Cambria Math"/>
                    </a:rPr>
                    <m:t>′</m:t>
                  </m:r>
                </m:sup>
              </m:sSubSup>
              <m:r>
                <a:rPr lang="pl-PL" sz="1600" b="0" i="1" kern="1200" smtClean="0">
                  <a:latin typeface="Cambria Math"/>
                </a:rPr>
                <m:t>=</m:t>
              </m:r>
              <m:f>
                <m:fPr>
                  <m:ctrlPr>
                    <a:rPr lang="pl-PL" sz="1600" b="0" i="1" kern="1200" smtClean="0">
                      <a:latin typeface="Cambria Math" panose="02040503050406030204" pitchFamily="18" charset="0"/>
                    </a:rPr>
                  </m:ctrlPr>
                </m:fPr>
                <m:num>
                  <m:sSub>
                    <m:sSubPr>
                      <m:ctrlPr>
                        <a:rPr lang="pl-PL" sz="1600" b="0" i="1" kern="1200" smtClean="0">
                          <a:latin typeface="Cambria Math" panose="02040503050406030204" pitchFamily="18" charset="0"/>
                        </a:rPr>
                      </m:ctrlPr>
                    </m:sSubPr>
                    <m:e>
                      <m:r>
                        <a:rPr lang="pl-PL" sz="1600" b="0" i="1" kern="1200" smtClean="0">
                          <a:latin typeface="Cambria Math"/>
                        </a:rPr>
                        <m:t>𝑎</m:t>
                      </m:r>
                    </m:e>
                    <m:sub>
                      <m:r>
                        <a:rPr lang="pl-PL" sz="1600" b="0" i="1" kern="1200" smtClean="0">
                          <a:latin typeface="Cambria Math"/>
                        </a:rPr>
                        <m:t>𝑖</m:t>
                      </m:r>
                    </m:sub>
                  </m:sSub>
                  <m:r>
                    <a:rPr lang="pl-PL" sz="1600" b="0" i="1" kern="1200" smtClean="0">
                      <a:latin typeface="Cambria Math"/>
                    </a:rPr>
                    <m:t>∗</m:t>
                  </m:r>
                  <m:sSub>
                    <m:sSubPr>
                      <m:ctrlPr>
                        <a:rPr lang="pl-PL" sz="1600" b="0" i="1" kern="1200" smtClean="0">
                          <a:latin typeface="Cambria Math" panose="02040503050406030204" pitchFamily="18" charset="0"/>
                        </a:rPr>
                      </m:ctrlPr>
                    </m:sSubPr>
                    <m:e>
                      <m:r>
                        <a:rPr lang="pl-PL" sz="1600" b="0" i="1" kern="1200" smtClean="0">
                          <a:latin typeface="Cambria Math"/>
                        </a:rPr>
                        <m:t>𝑠</m:t>
                      </m:r>
                    </m:e>
                    <m:sub>
                      <m:r>
                        <a:rPr lang="pl-PL" sz="1600" b="0" i="1" kern="1200" smtClean="0">
                          <a:latin typeface="Cambria Math"/>
                        </a:rPr>
                        <m:t>𝑥𝑖</m:t>
                      </m:r>
                    </m:sub>
                  </m:sSub>
                </m:num>
                <m:den>
                  <m:sSub>
                    <m:sSubPr>
                      <m:ctrlPr>
                        <a:rPr lang="pl-PL" sz="1600" b="0" i="1" kern="1200" smtClean="0">
                          <a:latin typeface="Cambria Math" panose="02040503050406030204" pitchFamily="18" charset="0"/>
                        </a:rPr>
                      </m:ctrlPr>
                    </m:sSubPr>
                    <m:e>
                      <m:r>
                        <a:rPr lang="pl-PL" sz="1600" b="0" i="1" kern="1200" smtClean="0">
                          <a:latin typeface="Cambria Math"/>
                        </a:rPr>
                        <m:t>𝑠</m:t>
                      </m:r>
                    </m:e>
                    <m:sub>
                      <m:r>
                        <a:rPr lang="pl-PL" sz="1600" b="0" i="1" kern="1200" smtClean="0">
                          <a:latin typeface="Cambria Math"/>
                        </a:rPr>
                        <m:t>𝑦</m:t>
                      </m:r>
                    </m:sub>
                  </m:sSub>
                </m:den>
              </m:f>
            </m:oMath>
          </a14:m>
          <a:r>
            <a:rPr lang="pl-PL" sz="1600" kern="1200"/>
            <a:t>, gdzie: </a:t>
          </a:r>
          <a:br>
            <a:rPr lang="pl-PL" sz="1600" kern="1200"/>
          </a:br>
          <a14:m xmlns:a14="http://schemas.microsoft.com/office/drawing/2010/main">
            <m:oMath xmlns:m="http://schemas.openxmlformats.org/officeDocument/2006/math">
              <m:sSub>
                <m:sSubPr>
                  <m:ctrlPr>
                    <a:rPr lang="pl-PL" sz="1600" b="0" i="1" kern="1200" smtClean="0">
                      <a:latin typeface="Cambria Math" panose="02040503050406030204" pitchFamily="18" charset="0"/>
                    </a:rPr>
                  </m:ctrlPr>
                </m:sSubPr>
                <m:e>
                  <m:r>
                    <a:rPr lang="pl-PL" sz="1600" b="0" i="1" kern="1200" smtClean="0">
                      <a:latin typeface="Cambria Math"/>
                    </a:rPr>
                    <m:t>𝑠</m:t>
                  </m:r>
                </m:e>
                <m:sub>
                  <m:r>
                    <a:rPr lang="pl-PL" sz="1600" b="0" i="1" kern="1200" smtClean="0">
                      <a:latin typeface="Cambria Math"/>
                    </a:rPr>
                    <m:t>𝑦</m:t>
                  </m:r>
                </m:sub>
              </m:sSub>
            </m:oMath>
          </a14:m>
          <a:r>
            <a:rPr lang="pl-PL" sz="1600" kern="1200"/>
            <a:t> - odch. stand. cen, </a:t>
          </a:r>
          <a14:m xmlns:a14="http://schemas.microsoft.com/office/drawing/2010/main">
            <m:oMath xmlns:m="http://schemas.openxmlformats.org/officeDocument/2006/math">
              <m:sSub>
                <m:sSubPr>
                  <m:ctrlPr>
                    <a:rPr lang="pl-PL" sz="1600" b="0" i="1" kern="1200" smtClean="0">
                      <a:latin typeface="Cambria Math" panose="02040503050406030204" pitchFamily="18" charset="0"/>
                    </a:rPr>
                  </m:ctrlPr>
                </m:sSubPr>
                <m:e>
                  <m:r>
                    <a:rPr lang="pl-PL" sz="1600" b="0" i="1" kern="1200" smtClean="0">
                      <a:latin typeface="Cambria Math"/>
                    </a:rPr>
                    <m:t>𝑠</m:t>
                  </m:r>
                </m:e>
                <m:sub>
                  <m:r>
                    <a:rPr lang="pl-PL" sz="1600" b="0" i="1" kern="1200" smtClean="0">
                      <a:latin typeface="Cambria Math"/>
                    </a:rPr>
                    <m:t>𝑥𝑖</m:t>
                  </m:r>
                </m:sub>
              </m:sSub>
            </m:oMath>
          </a14:m>
          <a:r>
            <a:rPr lang="pl-PL" sz="1600" kern="1200"/>
            <a:t> - odch. stand. i-tej cechy rynkowej.</a:t>
          </a:r>
        </a:p>
      </dsp:txBody>
      <dsp:txXfrm rot="-5400000">
        <a:off x="1208111" y="3125415"/>
        <a:ext cx="6236476" cy="101229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C5BE41-4224-4555-AD6F-C9D080F7C9F4}">
      <dsp:nvSpPr>
        <dsp:cNvPr id="0" name=""/>
        <dsp:cNvSpPr/>
      </dsp:nvSpPr>
      <dsp:spPr>
        <a:xfrm rot="5400000">
          <a:off x="-259228" y="259228"/>
          <a:ext cx="1728192" cy="1209734"/>
        </a:xfrm>
        <a:prstGeom prst="chevron">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w="12700" cap="flat" cmpd="sng" algn="ctr">
          <a:solidFill>
            <a:schemeClr val="accent1">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21590" tIns="21590" rIns="21590" bIns="21590" numCol="1" spcCol="1270" anchor="ctr"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lvl="0" indent="0" algn="ctr" defTabSz="1511300">
            <a:lnSpc>
              <a:spcPct val="90000"/>
            </a:lnSpc>
            <a:spcBef>
              <a:spcPct val="0"/>
            </a:spcBef>
            <a:spcAft>
              <a:spcPct val="35000"/>
            </a:spcAft>
            <a:buNone/>
          </a:pPr>
          <a:r>
            <a:rPr lang="pl-PL" sz="3400" b="1" kern="1200" cap="all" spc="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4</a:t>
          </a:r>
        </a:p>
      </dsp:txBody>
      <dsp:txXfrm rot="-5400000">
        <a:off x="1" y="604866"/>
        <a:ext cx="1209734" cy="518458"/>
      </dsp:txXfrm>
    </dsp:sp>
    <dsp:sp modelId="{91812302-1252-4B6F-8E97-1E221BDFBB33}">
      <dsp:nvSpPr>
        <dsp:cNvPr id="0" name=""/>
        <dsp:cNvSpPr/>
      </dsp:nvSpPr>
      <dsp:spPr>
        <a:xfrm rot="5400000">
          <a:off x="3792879" y="-2583145"/>
          <a:ext cx="1123324" cy="628961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just" defTabSz="800100">
            <a:lnSpc>
              <a:spcPct val="100000"/>
            </a:lnSpc>
            <a:spcBef>
              <a:spcPct val="0"/>
            </a:spcBef>
            <a:spcAft>
              <a:spcPct val="15000"/>
            </a:spcAft>
            <a:buChar char="•"/>
          </a:pPr>
          <a:r>
            <a:rPr lang="pl-PL" sz="1800" kern="1200"/>
            <a:t>Wyznacz cechy rynkowe ze wzoru: </a:t>
          </a:r>
          <a14:m xmlns:a14="http://schemas.microsoft.com/office/drawing/2010/main">
            <m:oMath xmlns:m="http://schemas.openxmlformats.org/officeDocument/2006/math">
              <m:sSub>
                <m:sSubPr>
                  <m:ctrlPr>
                    <a:rPr lang="pl-PL" sz="1800" i="1" kern="1200" smtClean="0">
                      <a:latin typeface="Cambria Math" panose="02040503050406030204" pitchFamily="18" charset="0"/>
                    </a:rPr>
                  </m:ctrlPr>
                </m:sSubPr>
                <m:e>
                  <m:r>
                    <a:rPr lang="pl-PL" sz="1800" b="0" i="1" kern="1200" smtClean="0">
                      <a:latin typeface="Cambria Math"/>
                    </a:rPr>
                    <m:t>𝑤</m:t>
                  </m:r>
                </m:e>
                <m:sub>
                  <m:r>
                    <a:rPr lang="pl-PL" sz="1800" b="0" i="1" kern="1200" smtClean="0">
                      <a:latin typeface="Cambria Math"/>
                    </a:rPr>
                    <m:t>𝑖</m:t>
                  </m:r>
                </m:sub>
              </m:sSub>
              <m:r>
                <a:rPr lang="pl-PL" sz="1800" b="0" i="1" kern="1200" smtClean="0">
                  <a:latin typeface="Cambria Math"/>
                </a:rPr>
                <m:t>=</m:t>
              </m:r>
              <m:f>
                <m:fPr>
                  <m:ctrlPr>
                    <a:rPr lang="pl-PL" sz="1800" b="0" i="1" kern="1200" smtClean="0">
                      <a:latin typeface="Cambria Math" panose="02040503050406030204" pitchFamily="18" charset="0"/>
                    </a:rPr>
                  </m:ctrlPr>
                </m:fPr>
                <m:num>
                  <m:r>
                    <a:rPr lang="pl-PL" sz="1800" b="0" i="1" kern="1200" smtClean="0">
                      <a:latin typeface="Cambria Math"/>
                    </a:rPr>
                    <m:t>|</m:t>
                  </m:r>
                  <m:sSubSup>
                    <m:sSubSupPr>
                      <m:ctrlPr>
                        <a:rPr lang="pl-PL" sz="1800" b="0" i="1" kern="1200" smtClean="0">
                          <a:latin typeface="Cambria Math" panose="02040503050406030204" pitchFamily="18" charset="0"/>
                        </a:rPr>
                      </m:ctrlPr>
                    </m:sSubSupPr>
                    <m:e>
                      <m:r>
                        <a:rPr lang="pl-PL" sz="1800" b="0" i="1" kern="1200" smtClean="0">
                          <a:latin typeface="Cambria Math"/>
                        </a:rPr>
                        <m:t>𝑎</m:t>
                      </m:r>
                    </m:e>
                    <m:sub>
                      <m:r>
                        <a:rPr lang="pl-PL" sz="1800" b="0" i="1" kern="1200" smtClean="0">
                          <a:latin typeface="Cambria Math"/>
                        </a:rPr>
                        <m:t>𝑖</m:t>
                      </m:r>
                    </m:sub>
                    <m:sup>
                      <m:r>
                        <a:rPr lang="pl-PL" sz="1800" b="0" i="1" kern="1200" smtClean="0">
                          <a:latin typeface="Cambria Math"/>
                        </a:rPr>
                        <m:t>′</m:t>
                      </m:r>
                    </m:sup>
                  </m:sSubSup>
                  <m:r>
                    <a:rPr lang="pl-PL" sz="1800" b="0" i="1" kern="1200" smtClean="0">
                      <a:latin typeface="Cambria Math"/>
                    </a:rPr>
                    <m:t>|</m:t>
                  </m:r>
                </m:num>
                <m:den>
                  <m:nary>
                    <m:naryPr>
                      <m:chr m:val="∑"/>
                      <m:ctrlPr>
                        <a:rPr lang="pl-PL" sz="1800" b="0" i="1" kern="1200" smtClean="0">
                          <a:latin typeface="Cambria Math" panose="02040503050406030204" pitchFamily="18" charset="0"/>
                        </a:rPr>
                      </m:ctrlPr>
                    </m:naryPr>
                    <m:sub>
                      <m:r>
                        <m:rPr>
                          <m:brk m:alnAt="23"/>
                        </m:rPr>
                        <a:rPr lang="pl-PL" sz="1800" b="0" i="1" kern="1200" smtClean="0">
                          <a:latin typeface="Cambria Math"/>
                        </a:rPr>
                        <m:t>𝑖</m:t>
                      </m:r>
                      <m:r>
                        <a:rPr lang="pl-PL" sz="1800" b="0" i="1" kern="1200" smtClean="0">
                          <a:latin typeface="Cambria Math"/>
                        </a:rPr>
                        <m:t>=1</m:t>
                      </m:r>
                    </m:sub>
                    <m:sup>
                      <m:r>
                        <a:rPr lang="pl-PL" sz="1800" b="0" i="1" kern="1200" smtClean="0">
                          <a:latin typeface="Cambria Math"/>
                        </a:rPr>
                        <m:t>𝑘</m:t>
                      </m:r>
                    </m:sup>
                    <m:e>
                      <m:r>
                        <a:rPr lang="pl-PL" sz="1800" b="0" i="1" kern="1200" smtClean="0">
                          <a:latin typeface="Cambria Math"/>
                        </a:rPr>
                        <m:t>|</m:t>
                      </m:r>
                      <m:sSubSup>
                        <m:sSubSupPr>
                          <m:ctrlPr>
                            <a:rPr lang="pl-PL" sz="1800" b="0" i="1" kern="1200" smtClean="0">
                              <a:latin typeface="Cambria Math" panose="02040503050406030204" pitchFamily="18" charset="0"/>
                            </a:rPr>
                          </m:ctrlPr>
                        </m:sSubSupPr>
                        <m:e>
                          <m:r>
                            <a:rPr lang="pl-PL" sz="1800" b="0" i="1" kern="1200" smtClean="0">
                              <a:latin typeface="Cambria Math"/>
                            </a:rPr>
                            <m:t>𝑎</m:t>
                          </m:r>
                        </m:e>
                        <m:sub>
                          <m:r>
                            <a:rPr lang="pl-PL" sz="1800" b="0" i="1" kern="1200" smtClean="0">
                              <a:latin typeface="Cambria Math"/>
                            </a:rPr>
                            <m:t>𝑖</m:t>
                          </m:r>
                        </m:sub>
                        <m:sup>
                          <m:r>
                            <a:rPr lang="pl-PL" sz="1800" b="0" i="1" kern="1200" smtClean="0">
                              <a:latin typeface="Cambria Math"/>
                            </a:rPr>
                            <m:t>′</m:t>
                          </m:r>
                        </m:sup>
                      </m:sSubSup>
                      <m:r>
                        <a:rPr lang="pl-PL" sz="1800" b="0" i="1" kern="1200" smtClean="0">
                          <a:latin typeface="Cambria Math"/>
                        </a:rPr>
                        <m:t>|</m:t>
                      </m:r>
                    </m:e>
                  </m:nary>
                </m:den>
              </m:f>
              <m:r>
                <a:rPr lang="pl-PL" sz="1800" b="0" i="1" kern="1200" smtClean="0">
                  <a:latin typeface="Cambria Math"/>
                </a:rPr>
                <m:t>∗100%</m:t>
              </m:r>
            </m:oMath>
          </a14:m>
          <a:endParaRPr lang="pl-PL" sz="1800" kern="1200"/>
        </a:p>
      </dsp:txBody>
      <dsp:txXfrm rot="-5400000">
        <a:off x="1209734" y="54836"/>
        <a:ext cx="6234779" cy="1013652"/>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924090-A276-4586-A27F-CDBF7848FACA}" type="datetimeFigureOut">
              <a:rPr lang="pl-PL" smtClean="0"/>
              <a:t>23.04.2026</a:t>
            </a:fld>
            <a:endParaRPr lang="pl-PL"/>
          </a:p>
        </p:txBody>
      </p:sp>
      <p:sp>
        <p:nvSpPr>
          <p:cNvPr id="4" name="Symbol zastępczy obrazu slajd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2D24F1-3A8D-486E-B104-F46DEF8E2238}" type="slidenum">
              <a:rPr lang="pl-PL" smtClean="0"/>
              <a:t>‹#›</a:t>
            </a:fld>
            <a:endParaRPr lang="pl-PL"/>
          </a:p>
        </p:txBody>
      </p:sp>
    </p:spTree>
    <p:extLst>
      <p:ext uri="{BB962C8B-B14F-4D97-AF65-F5344CB8AC3E}">
        <p14:creationId xmlns:p14="http://schemas.microsoft.com/office/powerpoint/2010/main" val="3471974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1371600" y="1143000"/>
            <a:ext cx="4114800" cy="3086100"/>
          </a:xfrm>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C72D24F1-3A8D-486E-B104-F46DEF8E2238}" type="slidenum">
              <a:rPr lang="pl-PL" smtClean="0"/>
              <a:t>2</a:t>
            </a:fld>
            <a:endParaRPr lang="pl-PL"/>
          </a:p>
        </p:txBody>
      </p:sp>
    </p:spTree>
    <p:extLst>
      <p:ext uri="{BB962C8B-B14F-4D97-AF65-F5344CB8AC3E}">
        <p14:creationId xmlns:p14="http://schemas.microsoft.com/office/powerpoint/2010/main" val="36940230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1371600" y="1143000"/>
            <a:ext cx="4114800" cy="3086100"/>
          </a:xfrm>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C72D24F1-3A8D-486E-B104-F46DEF8E2238}" type="slidenum">
              <a:rPr lang="pl-PL" smtClean="0"/>
              <a:t>160</a:t>
            </a:fld>
            <a:endParaRPr lang="pl-PL"/>
          </a:p>
        </p:txBody>
      </p:sp>
    </p:spTree>
    <p:extLst>
      <p:ext uri="{BB962C8B-B14F-4D97-AF65-F5344CB8AC3E}">
        <p14:creationId xmlns:p14="http://schemas.microsoft.com/office/powerpoint/2010/main" val="390597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1371600" y="1143000"/>
            <a:ext cx="4114800" cy="3086100"/>
          </a:xfrm>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C72D24F1-3A8D-486E-B104-F46DEF8E2238}" type="slidenum">
              <a:rPr lang="pl-PL" smtClean="0"/>
              <a:t>3</a:t>
            </a:fld>
            <a:endParaRPr lang="pl-PL"/>
          </a:p>
        </p:txBody>
      </p:sp>
    </p:spTree>
    <p:extLst>
      <p:ext uri="{BB962C8B-B14F-4D97-AF65-F5344CB8AC3E}">
        <p14:creationId xmlns:p14="http://schemas.microsoft.com/office/powerpoint/2010/main" val="84880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C72D24F1-3A8D-486E-B104-F46DEF8E2238}" type="slidenum">
              <a:rPr lang="pl-PL" smtClean="0"/>
              <a:t>25</a:t>
            </a:fld>
            <a:endParaRPr lang="pl-PL"/>
          </a:p>
        </p:txBody>
      </p:sp>
    </p:spTree>
    <p:extLst>
      <p:ext uri="{BB962C8B-B14F-4D97-AF65-F5344CB8AC3E}">
        <p14:creationId xmlns:p14="http://schemas.microsoft.com/office/powerpoint/2010/main" val="3832399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C72D24F1-3A8D-486E-B104-F46DEF8E2238}" type="slidenum">
              <a:rPr lang="pl-PL" smtClean="0"/>
              <a:t>26</a:t>
            </a:fld>
            <a:endParaRPr lang="pl-PL"/>
          </a:p>
        </p:txBody>
      </p:sp>
    </p:spTree>
    <p:extLst>
      <p:ext uri="{BB962C8B-B14F-4D97-AF65-F5344CB8AC3E}">
        <p14:creationId xmlns:p14="http://schemas.microsoft.com/office/powerpoint/2010/main" val="30423190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C72D24F1-3A8D-486E-B104-F46DEF8E2238}" type="slidenum">
              <a:rPr lang="pl-PL" smtClean="0"/>
              <a:t>27</a:t>
            </a:fld>
            <a:endParaRPr lang="pl-PL"/>
          </a:p>
        </p:txBody>
      </p:sp>
    </p:spTree>
    <p:extLst>
      <p:ext uri="{BB962C8B-B14F-4D97-AF65-F5344CB8AC3E}">
        <p14:creationId xmlns:p14="http://schemas.microsoft.com/office/powerpoint/2010/main" val="2762118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C72D24F1-3A8D-486E-B104-F46DEF8E2238}" type="slidenum">
              <a:rPr lang="pl-PL" smtClean="0"/>
              <a:t>62</a:t>
            </a:fld>
            <a:endParaRPr lang="pl-PL"/>
          </a:p>
        </p:txBody>
      </p:sp>
    </p:spTree>
    <p:extLst>
      <p:ext uri="{BB962C8B-B14F-4D97-AF65-F5344CB8AC3E}">
        <p14:creationId xmlns:p14="http://schemas.microsoft.com/office/powerpoint/2010/main" val="3283441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C72D24F1-3A8D-486E-B104-F46DEF8E2238}" type="slidenum">
              <a:rPr lang="pl-PL" smtClean="0"/>
              <a:t>66</a:t>
            </a:fld>
            <a:endParaRPr lang="pl-PL"/>
          </a:p>
        </p:txBody>
      </p:sp>
    </p:spTree>
    <p:extLst>
      <p:ext uri="{BB962C8B-B14F-4D97-AF65-F5344CB8AC3E}">
        <p14:creationId xmlns:p14="http://schemas.microsoft.com/office/powerpoint/2010/main" val="7537468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C72D24F1-3A8D-486E-B104-F46DEF8E2238}" type="slidenum">
              <a:rPr lang="pl-PL" smtClean="0"/>
              <a:t>97</a:t>
            </a:fld>
            <a:endParaRPr lang="pl-PL"/>
          </a:p>
        </p:txBody>
      </p:sp>
    </p:spTree>
    <p:extLst>
      <p:ext uri="{BB962C8B-B14F-4D97-AF65-F5344CB8AC3E}">
        <p14:creationId xmlns:p14="http://schemas.microsoft.com/office/powerpoint/2010/main" val="21433448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C72D24F1-3A8D-486E-B104-F46DEF8E2238}" type="slidenum">
              <a:rPr lang="pl-PL" smtClean="0"/>
              <a:t>105</a:t>
            </a:fld>
            <a:endParaRPr lang="pl-PL"/>
          </a:p>
        </p:txBody>
      </p:sp>
    </p:spTree>
    <p:extLst>
      <p:ext uri="{BB962C8B-B14F-4D97-AF65-F5344CB8AC3E}">
        <p14:creationId xmlns:p14="http://schemas.microsoft.com/office/powerpoint/2010/main" val="1422403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pl-PL"/>
              <a:t>Kliknij, aby edytować styl</a:t>
            </a:r>
            <a:endParaRPr lang="en-US"/>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pl-PL"/>
              <a:t>Kliknij, aby edytować styl wzorca podtytułu</a:t>
            </a:r>
            <a:endParaRPr lang="en-US"/>
          </a:p>
        </p:txBody>
      </p:sp>
      <p:sp>
        <p:nvSpPr>
          <p:cNvPr id="4" name="Date Placeholder 3"/>
          <p:cNvSpPr>
            <a:spLocks noGrp="1"/>
          </p:cNvSpPr>
          <p:nvPr>
            <p:ph type="dt" sz="half" idx="10"/>
          </p:nvPr>
        </p:nvSpPr>
        <p:spPr/>
        <p:txBody>
          <a:bodyPr/>
          <a:lstStyle/>
          <a:p>
            <a:fld id="{9A07136A-9BA1-4E15-B6B2-A32C3165D131}" type="datetimeFigureOut">
              <a:rPr lang="pl-PL" smtClean="0"/>
              <a:t>23.04.2026</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63D63FFA-055C-46B4-BE3A-03E1B7E80D94}" type="slidenum">
              <a:rPr lang="pl-PL" smtClean="0"/>
              <a:t>‹#›</a:t>
            </a:fld>
            <a:endParaRPr lang="pl-PL"/>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675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3" name="Vertical Text Placeholder 2"/>
          <p:cNvSpPr>
            <a:spLocks noGrp="1"/>
          </p:cNvSpPr>
          <p:nvPr>
            <p:ph type="body" orient="vert" idx="1"/>
          </p:nvPr>
        </p:nvSpPr>
        <p:spPr/>
        <p:txBody>
          <a:bodyPr vert="eaVert" lIns="45720" tIns="0" rIns="45720" bIns="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Date Placeholder 3"/>
          <p:cNvSpPr>
            <a:spLocks noGrp="1"/>
          </p:cNvSpPr>
          <p:nvPr>
            <p:ph type="dt" sz="half" idx="10"/>
          </p:nvPr>
        </p:nvSpPr>
        <p:spPr/>
        <p:txBody>
          <a:bodyPr/>
          <a:lstStyle/>
          <a:p>
            <a:fld id="{9A07136A-9BA1-4E15-B6B2-A32C3165D131}" type="datetimeFigureOut">
              <a:rPr lang="pl-PL" smtClean="0"/>
              <a:t>23.04.2026</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63D63FFA-055C-46B4-BE3A-03E1B7E80D94}" type="slidenum">
              <a:rPr lang="pl-PL" smtClean="0"/>
              <a:t>‹#›</a:t>
            </a:fld>
            <a:endParaRPr lang="pl-PL"/>
          </a:p>
        </p:txBody>
      </p:sp>
    </p:spTree>
    <p:extLst>
      <p:ext uri="{BB962C8B-B14F-4D97-AF65-F5344CB8AC3E}">
        <p14:creationId xmlns:p14="http://schemas.microsoft.com/office/powerpoint/2010/main" val="3156160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pl-PL"/>
              <a:t>Kliknij, aby edytować styl</a:t>
            </a:r>
            <a:endParaRPr lang="en-US"/>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Date Placeholder 3"/>
          <p:cNvSpPr>
            <a:spLocks noGrp="1"/>
          </p:cNvSpPr>
          <p:nvPr>
            <p:ph type="dt" sz="half" idx="10"/>
          </p:nvPr>
        </p:nvSpPr>
        <p:spPr/>
        <p:txBody>
          <a:bodyPr/>
          <a:lstStyle/>
          <a:p>
            <a:fld id="{9A07136A-9BA1-4E15-B6B2-A32C3165D131}" type="datetimeFigureOut">
              <a:rPr lang="pl-PL" smtClean="0"/>
              <a:t>23.04.2026</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63D63FFA-055C-46B4-BE3A-03E1B7E80D94}" type="slidenum">
              <a:rPr lang="pl-PL" smtClean="0"/>
              <a:t>‹#›</a:t>
            </a:fld>
            <a:endParaRPr lang="pl-PL"/>
          </a:p>
        </p:txBody>
      </p:sp>
    </p:spTree>
    <p:extLst>
      <p:ext uri="{BB962C8B-B14F-4D97-AF65-F5344CB8AC3E}">
        <p14:creationId xmlns:p14="http://schemas.microsoft.com/office/powerpoint/2010/main" val="4070116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Date Placeholder 3"/>
          <p:cNvSpPr>
            <a:spLocks noGrp="1"/>
          </p:cNvSpPr>
          <p:nvPr>
            <p:ph type="dt" sz="half" idx="10"/>
          </p:nvPr>
        </p:nvSpPr>
        <p:spPr/>
        <p:txBody>
          <a:bodyPr/>
          <a:lstStyle/>
          <a:p>
            <a:fld id="{9A07136A-9BA1-4E15-B6B2-A32C3165D131}" type="datetimeFigureOut">
              <a:rPr lang="pl-PL" smtClean="0"/>
              <a:t>23.04.2026</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63D63FFA-055C-46B4-BE3A-03E1B7E80D94}" type="slidenum">
              <a:rPr lang="pl-PL" smtClean="0"/>
              <a:t>‹#›</a:t>
            </a:fld>
            <a:endParaRPr lang="pl-PL"/>
          </a:p>
        </p:txBody>
      </p:sp>
    </p:spTree>
    <p:extLst>
      <p:ext uri="{BB962C8B-B14F-4D97-AF65-F5344CB8AC3E}">
        <p14:creationId xmlns:p14="http://schemas.microsoft.com/office/powerpoint/2010/main" val="2101649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pl-PL"/>
              <a:t>Kliknij, aby edytować styl</a:t>
            </a:r>
            <a:endParaRPr lang="en-US"/>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9A07136A-9BA1-4E15-B6B2-A32C3165D131}" type="datetimeFigureOut">
              <a:rPr lang="pl-PL" smtClean="0"/>
              <a:t>23.04.2026</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63D63FFA-055C-46B4-BE3A-03E1B7E80D94}" type="slidenum">
              <a:rPr lang="pl-PL" smtClean="0"/>
              <a:t>‹#›</a:t>
            </a:fld>
            <a:endParaRPr lang="pl-PL"/>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4602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pl-PL"/>
              <a:t>Kliknij, aby edytować styl</a:t>
            </a:r>
            <a:endParaRPr lang="en-US"/>
          </a:p>
        </p:txBody>
      </p:sp>
      <p:sp>
        <p:nvSpPr>
          <p:cNvPr id="3" name="Content Placeholder 2"/>
          <p:cNvSpPr>
            <a:spLocks noGrp="1"/>
          </p:cNvSpPr>
          <p:nvPr>
            <p:ph sz="half" idx="1"/>
          </p:nvPr>
        </p:nvSpPr>
        <p:spPr>
          <a:xfrm>
            <a:off x="822960" y="1845734"/>
            <a:ext cx="3703320" cy="402336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Content Placeholder 3"/>
          <p:cNvSpPr>
            <a:spLocks noGrp="1"/>
          </p:cNvSpPr>
          <p:nvPr>
            <p:ph sz="half" idx="2"/>
          </p:nvPr>
        </p:nvSpPr>
        <p:spPr>
          <a:xfrm>
            <a:off x="4663440" y="1845736"/>
            <a:ext cx="3703320" cy="4023359"/>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5" name="Date Placeholder 4"/>
          <p:cNvSpPr>
            <a:spLocks noGrp="1"/>
          </p:cNvSpPr>
          <p:nvPr>
            <p:ph type="dt" sz="half" idx="10"/>
          </p:nvPr>
        </p:nvSpPr>
        <p:spPr/>
        <p:txBody>
          <a:bodyPr/>
          <a:lstStyle/>
          <a:p>
            <a:fld id="{9A07136A-9BA1-4E15-B6B2-A32C3165D131}" type="datetimeFigureOut">
              <a:rPr lang="pl-PL" smtClean="0"/>
              <a:t>23.04.2026</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63D63FFA-055C-46B4-BE3A-03E1B7E80D94}" type="slidenum">
              <a:rPr lang="pl-PL" smtClean="0"/>
              <a:t>‹#›</a:t>
            </a:fld>
            <a:endParaRPr lang="pl-PL"/>
          </a:p>
        </p:txBody>
      </p:sp>
    </p:spTree>
    <p:extLst>
      <p:ext uri="{BB962C8B-B14F-4D97-AF65-F5344CB8AC3E}">
        <p14:creationId xmlns:p14="http://schemas.microsoft.com/office/powerpoint/2010/main" val="1284734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pl-PL"/>
              <a:t>Kliknij, aby edytować styl</a:t>
            </a:r>
            <a:endParaRPr lang="en-US"/>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822960" y="2582334"/>
            <a:ext cx="3703320" cy="328676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4663440" y="2582334"/>
            <a:ext cx="3703320" cy="328676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7" name="Date Placeholder 6"/>
          <p:cNvSpPr>
            <a:spLocks noGrp="1"/>
          </p:cNvSpPr>
          <p:nvPr>
            <p:ph type="dt" sz="half" idx="10"/>
          </p:nvPr>
        </p:nvSpPr>
        <p:spPr/>
        <p:txBody>
          <a:bodyPr/>
          <a:lstStyle/>
          <a:p>
            <a:fld id="{9A07136A-9BA1-4E15-B6B2-A32C3165D131}" type="datetimeFigureOut">
              <a:rPr lang="pl-PL" smtClean="0"/>
              <a:t>23.04.2026</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63D63FFA-055C-46B4-BE3A-03E1B7E80D94}" type="slidenum">
              <a:rPr lang="pl-PL" smtClean="0"/>
              <a:t>‹#›</a:t>
            </a:fld>
            <a:endParaRPr lang="pl-PL"/>
          </a:p>
        </p:txBody>
      </p:sp>
    </p:spTree>
    <p:extLst>
      <p:ext uri="{BB962C8B-B14F-4D97-AF65-F5344CB8AC3E}">
        <p14:creationId xmlns:p14="http://schemas.microsoft.com/office/powerpoint/2010/main" val="3404837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3" name="Date Placeholder 2"/>
          <p:cNvSpPr>
            <a:spLocks noGrp="1"/>
          </p:cNvSpPr>
          <p:nvPr>
            <p:ph type="dt" sz="half" idx="10"/>
          </p:nvPr>
        </p:nvSpPr>
        <p:spPr/>
        <p:txBody>
          <a:bodyPr/>
          <a:lstStyle/>
          <a:p>
            <a:fld id="{9A07136A-9BA1-4E15-B6B2-A32C3165D131}" type="datetimeFigureOut">
              <a:rPr lang="pl-PL" smtClean="0"/>
              <a:t>23.04.2026</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63D63FFA-055C-46B4-BE3A-03E1B7E80D94}" type="slidenum">
              <a:rPr lang="pl-PL" smtClean="0"/>
              <a:t>‹#›</a:t>
            </a:fld>
            <a:endParaRPr lang="pl-PL"/>
          </a:p>
        </p:txBody>
      </p:sp>
    </p:spTree>
    <p:extLst>
      <p:ext uri="{BB962C8B-B14F-4D97-AF65-F5344CB8AC3E}">
        <p14:creationId xmlns:p14="http://schemas.microsoft.com/office/powerpoint/2010/main" val="1701469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A07136A-9BA1-4E15-B6B2-A32C3165D131}" type="datetimeFigureOut">
              <a:rPr lang="pl-PL" smtClean="0"/>
              <a:t>23.04.2026</a:t>
            </a:fld>
            <a:endParaRPr lang="pl-PL"/>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pl-PL"/>
          </a:p>
        </p:txBody>
      </p:sp>
      <p:sp>
        <p:nvSpPr>
          <p:cNvPr id="9" name="Slide Number Placeholder 8"/>
          <p:cNvSpPr>
            <a:spLocks noGrp="1"/>
          </p:cNvSpPr>
          <p:nvPr>
            <p:ph type="sldNum" sz="quarter" idx="12"/>
          </p:nvPr>
        </p:nvSpPr>
        <p:spPr/>
        <p:txBody>
          <a:bodyPr/>
          <a:lstStyle/>
          <a:p>
            <a:fld id="{63D63FFA-055C-46B4-BE3A-03E1B7E80D94}" type="slidenum">
              <a:rPr lang="pl-PL" smtClean="0"/>
              <a:t>‹#›</a:t>
            </a:fld>
            <a:endParaRPr lang="pl-PL"/>
          </a:p>
        </p:txBody>
      </p:sp>
    </p:spTree>
    <p:extLst>
      <p:ext uri="{BB962C8B-B14F-4D97-AF65-F5344CB8AC3E}">
        <p14:creationId xmlns:p14="http://schemas.microsoft.com/office/powerpoint/2010/main" val="4219706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pl-PL"/>
              <a:t>Kliknij, aby edytować styl</a:t>
            </a:r>
            <a:endParaRPr lang="en-US"/>
          </a:p>
        </p:txBody>
      </p:sp>
      <p:sp>
        <p:nvSpPr>
          <p:cNvPr id="3" name="Content Placeholder 2"/>
          <p:cNvSpPr>
            <a:spLocks noGrp="1"/>
          </p:cNvSpPr>
          <p:nvPr>
            <p:ph idx="1"/>
          </p:nvPr>
        </p:nvSpPr>
        <p:spPr>
          <a:xfrm>
            <a:off x="3460237" y="731520"/>
            <a:ext cx="5009393" cy="525780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9A07136A-9BA1-4E15-B6B2-A32C3165D131}" type="datetimeFigureOut">
              <a:rPr lang="pl-PL" smtClean="0"/>
              <a:t>23.04.2026</a:t>
            </a:fld>
            <a:endParaRPr lang="pl-PL"/>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pl-PL"/>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3D63FFA-055C-46B4-BE3A-03E1B7E80D94}" type="slidenum">
              <a:rPr lang="pl-PL" smtClean="0"/>
              <a:t>‹#›</a:t>
            </a:fld>
            <a:endParaRPr lang="pl-PL"/>
          </a:p>
        </p:txBody>
      </p:sp>
    </p:spTree>
    <p:extLst>
      <p:ext uri="{BB962C8B-B14F-4D97-AF65-F5344CB8AC3E}">
        <p14:creationId xmlns:p14="http://schemas.microsoft.com/office/powerpoint/2010/main" val="2890861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pl-PL"/>
              <a:t>Kliknij, aby edytować styl</a:t>
            </a:r>
            <a:endParaRPr lang="en-US"/>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9A07136A-9BA1-4E15-B6B2-A32C3165D131}" type="datetimeFigureOut">
              <a:rPr lang="pl-PL" smtClean="0"/>
              <a:t>23.04.2026</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63D63FFA-055C-46B4-BE3A-03E1B7E80D94}" type="slidenum">
              <a:rPr lang="pl-PL" smtClean="0"/>
              <a:t>‹#›</a:t>
            </a:fld>
            <a:endParaRPr lang="pl-PL"/>
          </a:p>
        </p:txBody>
      </p:sp>
    </p:spTree>
    <p:extLst>
      <p:ext uri="{BB962C8B-B14F-4D97-AF65-F5344CB8AC3E}">
        <p14:creationId xmlns:p14="http://schemas.microsoft.com/office/powerpoint/2010/main" val="2337206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pl-PL"/>
              <a:t>Kliknij, aby edytować styl</a:t>
            </a:r>
            <a:endParaRPr lang="en-US"/>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9A07136A-9BA1-4E15-B6B2-A32C3165D131}" type="datetimeFigureOut">
              <a:rPr lang="pl-PL" smtClean="0"/>
              <a:t>23.04.2026</a:t>
            </a:fld>
            <a:endParaRPr lang="pl-PL"/>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pl-PL"/>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63D63FFA-055C-46B4-BE3A-03E1B7E80D94}" type="slidenum">
              <a:rPr lang="pl-PL" smtClean="0"/>
              <a:t>‹#›</a:t>
            </a:fld>
            <a:endParaRPr lang="pl-PL"/>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152418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hyperlink" Target="https://arslege.pl/ustawa-o-gospodarce-nieruchomosciami/k46/a11432/" TargetMode="Externa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Layout" Target="../diagrams/layout4.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6247BBC-1E13-40EE-834A-B1EC53BB6CFE}"/>
              </a:ext>
            </a:extLst>
          </p:cNvPr>
          <p:cNvSpPr>
            <a:spLocks noGrp="1"/>
          </p:cNvSpPr>
          <p:nvPr>
            <p:ph type="ctrTitle"/>
          </p:nvPr>
        </p:nvSpPr>
        <p:spPr/>
        <p:txBody>
          <a:bodyPr/>
          <a:lstStyle/>
          <a:p>
            <a:r>
              <a:rPr lang="pl-PL"/>
              <a:t>Wycena nieruchomości </a:t>
            </a:r>
          </a:p>
        </p:txBody>
      </p:sp>
      <p:sp>
        <p:nvSpPr>
          <p:cNvPr id="3" name="Podtytuł 2">
            <a:extLst>
              <a:ext uri="{FF2B5EF4-FFF2-40B4-BE49-F238E27FC236}">
                <a16:creationId xmlns:a16="http://schemas.microsoft.com/office/drawing/2014/main" id="{7D498670-9643-4791-81D3-7FAB1A41F374}"/>
              </a:ext>
            </a:extLst>
          </p:cNvPr>
          <p:cNvSpPr>
            <a:spLocks noGrp="1"/>
          </p:cNvSpPr>
          <p:nvPr>
            <p:ph type="subTitle" idx="1"/>
          </p:nvPr>
        </p:nvSpPr>
        <p:spPr/>
        <p:txBody>
          <a:bodyPr/>
          <a:lstStyle/>
          <a:p>
            <a:r>
              <a:rPr lang="pl-PL"/>
              <a:t>Mateusz </a:t>
            </a:r>
            <a:r>
              <a:rPr lang="pl-PL" err="1"/>
              <a:t>tomal</a:t>
            </a:r>
            <a:endParaRPr lang="pl-PL"/>
          </a:p>
          <a:p>
            <a:r>
              <a:rPr lang="pl-PL"/>
              <a:t>Wykład</a:t>
            </a:r>
          </a:p>
          <a:p>
            <a:endParaRPr lang="pl-PL"/>
          </a:p>
        </p:txBody>
      </p:sp>
    </p:spTree>
    <p:extLst>
      <p:ext uri="{BB962C8B-B14F-4D97-AF65-F5344CB8AC3E}">
        <p14:creationId xmlns:p14="http://schemas.microsoft.com/office/powerpoint/2010/main" val="3302820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F220715-C2B1-4748-BDEE-952EF45E8965}"/>
              </a:ext>
            </a:extLst>
          </p:cNvPr>
          <p:cNvSpPr>
            <a:spLocks noGrp="1"/>
          </p:cNvSpPr>
          <p:nvPr>
            <p:ph type="title"/>
          </p:nvPr>
        </p:nvSpPr>
        <p:spPr/>
        <p:txBody>
          <a:bodyPr/>
          <a:lstStyle/>
          <a:p>
            <a:r>
              <a:rPr lang="pl-PL" b="1"/>
              <a:t>Podstawowe rodzaje nieruchomości</a:t>
            </a:r>
            <a:endParaRPr lang="pl-PL"/>
          </a:p>
        </p:txBody>
      </p:sp>
      <p:sp>
        <p:nvSpPr>
          <p:cNvPr id="3" name="Symbol zastępczy zawartości 2">
            <a:extLst>
              <a:ext uri="{FF2B5EF4-FFF2-40B4-BE49-F238E27FC236}">
                <a16:creationId xmlns:a16="http://schemas.microsoft.com/office/drawing/2014/main" id="{F4A6686C-98AA-404A-AB96-2469FC2EE8CE}"/>
              </a:ext>
            </a:extLst>
          </p:cNvPr>
          <p:cNvSpPr>
            <a:spLocks noGrp="1"/>
          </p:cNvSpPr>
          <p:nvPr>
            <p:ph idx="1"/>
          </p:nvPr>
        </p:nvSpPr>
        <p:spPr/>
        <p:txBody>
          <a:bodyPr/>
          <a:lstStyle/>
          <a:p>
            <a:r>
              <a:rPr lang="pl-PL" altLang="pl-PL" sz="2400" b="1"/>
              <a:t>Wyróżniamy zatem:</a:t>
            </a:r>
          </a:p>
          <a:p>
            <a:endParaRPr lang="pl-PL" sz="2400" b="1"/>
          </a:p>
          <a:p>
            <a:pPr marL="336947" indent="-336947">
              <a:buFont typeface="Wingdings" panose="05000000000000000000" pitchFamily="2" charset="2"/>
              <a:buChar char="Ø"/>
            </a:pPr>
            <a:r>
              <a:rPr lang="pl-PL" altLang="pl-PL" sz="2400" b="1">
                <a:solidFill>
                  <a:srgbClr val="C00000"/>
                </a:solidFill>
              </a:rPr>
              <a:t>nieruchomość gruntową,</a:t>
            </a:r>
          </a:p>
          <a:p>
            <a:pPr marL="336947" indent="-336947">
              <a:buFont typeface="Wingdings" panose="05000000000000000000" pitchFamily="2" charset="2"/>
              <a:buChar char="Ø"/>
            </a:pPr>
            <a:endParaRPr lang="pl-PL" altLang="pl-PL" sz="2400" b="1">
              <a:solidFill>
                <a:srgbClr val="C00000"/>
              </a:solidFill>
            </a:endParaRPr>
          </a:p>
          <a:p>
            <a:pPr marL="336947" indent="-336947">
              <a:buFont typeface="Wingdings" panose="05000000000000000000" pitchFamily="2" charset="2"/>
              <a:buChar char="Ø"/>
            </a:pPr>
            <a:r>
              <a:rPr lang="pl-PL" altLang="pl-PL" sz="2400" b="1">
                <a:solidFill>
                  <a:srgbClr val="C00000"/>
                </a:solidFill>
              </a:rPr>
              <a:t>nieruchomość budynkową,</a:t>
            </a:r>
          </a:p>
          <a:p>
            <a:pPr marL="336947" indent="-336947">
              <a:buFont typeface="Wingdings" panose="05000000000000000000" pitchFamily="2" charset="2"/>
              <a:buChar char="Ø"/>
            </a:pPr>
            <a:endParaRPr lang="pl-PL" altLang="pl-PL" sz="2400" b="1">
              <a:solidFill>
                <a:srgbClr val="C00000"/>
              </a:solidFill>
            </a:endParaRPr>
          </a:p>
          <a:p>
            <a:pPr marL="336947" indent="-336947">
              <a:buFont typeface="Wingdings" panose="05000000000000000000" pitchFamily="2" charset="2"/>
              <a:buChar char="Ø"/>
            </a:pPr>
            <a:r>
              <a:rPr lang="pl-PL" altLang="pl-PL" sz="2400" b="1">
                <a:solidFill>
                  <a:srgbClr val="C00000"/>
                </a:solidFill>
              </a:rPr>
              <a:t>nieruchomość lokalową.</a:t>
            </a:r>
          </a:p>
          <a:p>
            <a:endParaRPr lang="pl-PL"/>
          </a:p>
        </p:txBody>
      </p:sp>
    </p:spTree>
    <p:extLst>
      <p:ext uri="{BB962C8B-B14F-4D97-AF65-F5344CB8AC3E}">
        <p14:creationId xmlns:p14="http://schemas.microsoft.com/office/powerpoint/2010/main" val="276724234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42D6D55-65FE-4BF0-8913-C89C7EEB6000}"/>
              </a:ext>
            </a:extLst>
          </p:cNvPr>
          <p:cNvSpPr>
            <a:spLocks noGrp="1"/>
          </p:cNvSpPr>
          <p:nvPr>
            <p:ph type="title"/>
          </p:nvPr>
        </p:nvSpPr>
        <p:spPr/>
        <p:txBody>
          <a:bodyPr/>
          <a:lstStyle/>
          <a:p>
            <a:r>
              <a:rPr lang="pl-PL" b="1"/>
              <a:t>Skąd brać dane do wyceny?</a:t>
            </a:r>
          </a:p>
        </p:txBody>
      </p:sp>
      <p:sp>
        <p:nvSpPr>
          <p:cNvPr id="3" name="Symbol zastępczy zawartości 2">
            <a:extLst>
              <a:ext uri="{FF2B5EF4-FFF2-40B4-BE49-F238E27FC236}">
                <a16:creationId xmlns:a16="http://schemas.microsoft.com/office/drawing/2014/main" id="{2EC2E0C7-362C-4C9F-826B-AA98625CB984}"/>
              </a:ext>
            </a:extLst>
          </p:cNvPr>
          <p:cNvSpPr>
            <a:spLocks noGrp="1"/>
          </p:cNvSpPr>
          <p:nvPr>
            <p:ph idx="1"/>
          </p:nvPr>
        </p:nvSpPr>
        <p:spPr>
          <a:xfrm>
            <a:off x="800099" y="1818024"/>
            <a:ext cx="7543801" cy="4753371"/>
          </a:xfrm>
        </p:spPr>
        <p:txBody>
          <a:bodyPr>
            <a:normAutofit fontScale="77500" lnSpcReduction="20000"/>
          </a:bodyPr>
          <a:lstStyle/>
          <a:p>
            <a:pPr>
              <a:lnSpc>
                <a:spcPct val="170000"/>
              </a:lnSpc>
            </a:pPr>
            <a:r>
              <a:rPr lang="pl-PL"/>
              <a:t>Przy szacowaniu nieruchomości wykorzystuje się wszelkie, niezbędne i dostępne dane o nieruchomościach, zawarte w szczególności w:</a:t>
            </a:r>
          </a:p>
          <a:p>
            <a:br>
              <a:rPr lang="pl-PL"/>
            </a:br>
            <a:r>
              <a:rPr lang="pl-PL"/>
              <a:t>1) </a:t>
            </a:r>
            <a:r>
              <a:rPr lang="pl-PL" b="1">
                <a:solidFill>
                  <a:srgbClr val="C00000"/>
                </a:solidFill>
              </a:rPr>
              <a:t>księgach wieczystych</a:t>
            </a:r>
            <a:r>
              <a:rPr lang="pl-PL"/>
              <a:t>;</a:t>
            </a:r>
            <a:br>
              <a:rPr lang="pl-PL"/>
            </a:br>
            <a:r>
              <a:rPr lang="pl-PL"/>
              <a:t>2) </a:t>
            </a:r>
            <a:r>
              <a:rPr lang="pl-PL" b="1">
                <a:solidFill>
                  <a:srgbClr val="C00000"/>
                </a:solidFill>
              </a:rPr>
              <a:t>katastrze nieruchomości</a:t>
            </a:r>
            <a:r>
              <a:rPr lang="pl-PL"/>
              <a:t>;</a:t>
            </a:r>
            <a:br>
              <a:rPr lang="pl-PL"/>
            </a:br>
            <a:r>
              <a:rPr lang="pl-PL"/>
              <a:t>3) </a:t>
            </a:r>
            <a:r>
              <a:rPr lang="pl-PL" b="1">
                <a:solidFill>
                  <a:srgbClr val="C00000"/>
                </a:solidFill>
              </a:rPr>
              <a:t>ewidencji sieci uzbrojenia terenu</a:t>
            </a:r>
            <a:r>
              <a:rPr lang="pl-PL"/>
              <a:t>;</a:t>
            </a:r>
            <a:br>
              <a:rPr lang="pl-PL"/>
            </a:br>
            <a:r>
              <a:rPr lang="pl-PL"/>
              <a:t>3a) ewidencji numeracji porządkowej nieruchomości;</a:t>
            </a:r>
            <a:br>
              <a:rPr lang="pl-PL"/>
            </a:br>
            <a:r>
              <a:rPr lang="pl-PL"/>
              <a:t>3b) </a:t>
            </a:r>
            <a:r>
              <a:rPr lang="pl-PL" b="1">
                <a:solidFill>
                  <a:srgbClr val="C00000"/>
                </a:solidFill>
              </a:rPr>
              <a:t>rejestrach zabytków</a:t>
            </a:r>
            <a:r>
              <a:rPr lang="pl-PL"/>
              <a:t>;</a:t>
            </a:r>
            <a:br>
              <a:rPr lang="pl-PL"/>
            </a:br>
            <a:r>
              <a:rPr lang="pl-PL"/>
              <a:t>4) tabelach taksacyjnych i na mapach taksacyjnych tworzonych na podstawie </a:t>
            </a:r>
            <a:r>
              <a:rPr lang="pl-PL" b="1"/>
              <a:t>art. 169</a:t>
            </a:r>
            <a:r>
              <a:rPr lang="pl-PL"/>
              <a:t> </a:t>
            </a:r>
            <a:r>
              <a:rPr lang="pl-PL" i="1"/>
              <a:t>organ prowadzący kataster nieruchomości</a:t>
            </a:r>
            <a:r>
              <a:rPr lang="pl-PL"/>
              <a:t>;</a:t>
            </a:r>
            <a:br>
              <a:rPr lang="pl-PL"/>
            </a:br>
            <a:r>
              <a:rPr lang="pl-PL"/>
              <a:t>5) </a:t>
            </a:r>
            <a:r>
              <a:rPr lang="pl-PL" b="1">
                <a:solidFill>
                  <a:srgbClr val="C00000"/>
                </a:solidFill>
              </a:rPr>
              <a:t>planach miejscowych, studiach uwarunkowań i kierunków zagospodarowania przestrzennego gminy, decyzjach o warunkach zabudowy i zagospodarowania terenu oraz pozwoleniach na budowę</a:t>
            </a:r>
            <a:r>
              <a:rPr lang="pl-PL"/>
              <a:t>;</a:t>
            </a:r>
            <a:br>
              <a:rPr lang="pl-PL"/>
            </a:br>
            <a:r>
              <a:rPr lang="pl-PL"/>
              <a:t>6) wykazach prowadzonych przez urzędy skarbowe;</a:t>
            </a:r>
            <a:br>
              <a:rPr lang="pl-PL"/>
            </a:br>
            <a:r>
              <a:rPr lang="pl-PL"/>
              <a:t>6a) dokumentach będących w posiadaniu agencji, którym Skarb Państwa powierzył, w drodze ustaw, wykonywanie prawa własności i innych praw rzeczowych na jego rzecz;</a:t>
            </a:r>
            <a:br>
              <a:rPr lang="pl-PL"/>
            </a:br>
            <a:r>
              <a:rPr lang="pl-PL"/>
              <a:t>6b) </a:t>
            </a:r>
            <a:r>
              <a:rPr lang="pl-PL" b="1">
                <a:solidFill>
                  <a:srgbClr val="C00000"/>
                </a:solidFill>
              </a:rPr>
              <a:t>w aktach notarialnych znajdujących się w posiadaniu spółdzielni mieszkaniowych, dotyczących zbywania spółdzielczych praw do lokali</a:t>
            </a:r>
            <a:r>
              <a:rPr lang="pl-PL"/>
              <a:t>;</a:t>
            </a:r>
            <a:br>
              <a:rPr lang="pl-PL"/>
            </a:br>
            <a:r>
              <a:rPr lang="pl-PL"/>
              <a:t>7) </a:t>
            </a:r>
            <a:r>
              <a:rPr lang="pl-PL" b="1">
                <a:solidFill>
                  <a:srgbClr val="C00000"/>
                </a:solidFill>
              </a:rPr>
              <a:t>umowach, orzeczeniach, decyzjach i innych dokumentach, będących podstawą wpisu do ksiąg wieczystych oraz do rejestrów wchodzących w skład operatu katastralnego</a:t>
            </a:r>
            <a:r>
              <a:rPr lang="pl-PL"/>
              <a:t>;</a:t>
            </a:r>
            <a:br>
              <a:rPr lang="pl-PL"/>
            </a:br>
            <a:r>
              <a:rPr lang="pl-PL"/>
              <a:t>8) świadectwie charakterystyki energetycznej. </a:t>
            </a:r>
          </a:p>
        </p:txBody>
      </p:sp>
    </p:spTree>
    <p:extLst>
      <p:ext uri="{BB962C8B-B14F-4D97-AF65-F5344CB8AC3E}">
        <p14:creationId xmlns:p14="http://schemas.microsoft.com/office/powerpoint/2010/main" val="374700140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EB3C2B7-9073-4A3C-9B9E-95F6049F8046}"/>
              </a:ext>
            </a:extLst>
          </p:cNvPr>
          <p:cNvSpPr>
            <a:spLocks noGrp="1"/>
          </p:cNvSpPr>
          <p:nvPr>
            <p:ph type="title"/>
          </p:nvPr>
        </p:nvSpPr>
        <p:spPr/>
        <p:txBody>
          <a:bodyPr/>
          <a:lstStyle/>
          <a:p>
            <a:r>
              <a:rPr lang="pl-PL" b="1"/>
              <a:t>Dane do wyceny</a:t>
            </a:r>
          </a:p>
        </p:txBody>
      </p:sp>
      <p:sp>
        <p:nvSpPr>
          <p:cNvPr id="3" name="Symbol zastępczy zawartości 2">
            <a:extLst>
              <a:ext uri="{FF2B5EF4-FFF2-40B4-BE49-F238E27FC236}">
                <a16:creationId xmlns:a16="http://schemas.microsoft.com/office/drawing/2014/main" id="{42D5D260-97C0-4FCB-BB57-361F65E1DFF8}"/>
              </a:ext>
            </a:extLst>
          </p:cNvPr>
          <p:cNvSpPr>
            <a:spLocks noGrp="1"/>
          </p:cNvSpPr>
          <p:nvPr>
            <p:ph idx="1"/>
          </p:nvPr>
        </p:nvSpPr>
        <p:spPr/>
        <p:txBody>
          <a:bodyPr/>
          <a:lstStyle/>
          <a:p>
            <a:r>
              <a:rPr lang="pl-PL" b="1">
                <a:solidFill>
                  <a:srgbClr val="002060"/>
                </a:solidFill>
              </a:rPr>
              <a:t>Pozyskanie odpowiedniej dokumentacji jest zazwyczaj płatne!</a:t>
            </a:r>
          </a:p>
          <a:p>
            <a:r>
              <a:rPr lang="pl-PL"/>
              <a:t>W związku z czym ustawodawca umożliwił:</a:t>
            </a:r>
          </a:p>
          <a:p>
            <a:r>
              <a:rPr lang="pl-PL"/>
              <a:t>Wykorzystane w operacie szacunkowym dane poświadczone przez rzeczoznawcę majątkowego mogą mieć </a:t>
            </a:r>
            <a:r>
              <a:rPr lang="pl-PL" b="1">
                <a:solidFill>
                  <a:srgbClr val="C00000"/>
                </a:solidFill>
              </a:rPr>
              <a:t>formę wypisów i wyrysów z dokumentów lub rejestró</a:t>
            </a:r>
            <a:r>
              <a:rPr lang="pl-PL"/>
              <a:t>w, o których mowa w </a:t>
            </a:r>
            <a:r>
              <a:rPr lang="pl-PL" b="1">
                <a:solidFill>
                  <a:srgbClr val="C00000"/>
                </a:solidFill>
              </a:rPr>
              <a:t>ust. 1.</a:t>
            </a:r>
          </a:p>
          <a:p>
            <a:r>
              <a:rPr lang="pl-PL" b="1">
                <a:solidFill>
                  <a:srgbClr val="C00000"/>
                </a:solidFill>
              </a:rPr>
              <a:t>Ponadto:</a:t>
            </a:r>
          </a:p>
          <a:p>
            <a:r>
              <a:rPr lang="pl-PL"/>
              <a:t>Właściwe organy, agencje, o których mowa w ust. 1 pkt 6a, spółdzielnie mieszkaniowe, sądy oraz urzędy skarbowe są obowiązane udostępniać rzeczoznawcom majątkowym rejestry i dokumenty, o których mowa w ust. 1, w tym umożliwiać sporządzanie kopii dokumentów w dowolnej formie.</a:t>
            </a:r>
            <a:endParaRPr lang="pl-PL" b="1">
              <a:solidFill>
                <a:srgbClr val="C00000"/>
              </a:solidFill>
            </a:endParaRPr>
          </a:p>
        </p:txBody>
      </p:sp>
    </p:spTree>
    <p:extLst>
      <p:ext uri="{BB962C8B-B14F-4D97-AF65-F5344CB8AC3E}">
        <p14:creationId xmlns:p14="http://schemas.microsoft.com/office/powerpoint/2010/main" val="51240687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0F55EEB-D515-45EB-A2C3-F31EFB46A9A5}"/>
              </a:ext>
            </a:extLst>
          </p:cNvPr>
          <p:cNvSpPr>
            <a:spLocks noGrp="1"/>
          </p:cNvSpPr>
          <p:nvPr>
            <p:ph type="title"/>
          </p:nvPr>
        </p:nvSpPr>
        <p:spPr/>
        <p:txBody>
          <a:bodyPr>
            <a:normAutofit/>
          </a:bodyPr>
          <a:lstStyle/>
          <a:p>
            <a:r>
              <a:rPr lang="pl-PL" sz="4000" b="1"/>
              <a:t>Wejście na nieruchomości w celu dokonania oględzin</a:t>
            </a:r>
          </a:p>
        </p:txBody>
      </p:sp>
      <p:sp>
        <p:nvSpPr>
          <p:cNvPr id="3" name="Symbol zastępczy zawartości 2">
            <a:extLst>
              <a:ext uri="{FF2B5EF4-FFF2-40B4-BE49-F238E27FC236}">
                <a16:creationId xmlns:a16="http://schemas.microsoft.com/office/drawing/2014/main" id="{27E5804D-89E0-45AF-A51D-FF0195182B3A}"/>
              </a:ext>
            </a:extLst>
          </p:cNvPr>
          <p:cNvSpPr>
            <a:spLocks noGrp="1"/>
          </p:cNvSpPr>
          <p:nvPr>
            <p:ph idx="1"/>
          </p:nvPr>
        </p:nvSpPr>
        <p:spPr>
          <a:xfrm>
            <a:off x="822959" y="1845734"/>
            <a:ext cx="7543801" cy="4462702"/>
          </a:xfrm>
        </p:spPr>
        <p:txBody>
          <a:bodyPr>
            <a:normAutofit fontScale="85000" lnSpcReduction="10000"/>
          </a:bodyPr>
          <a:lstStyle/>
          <a:p>
            <a:pPr algn="just">
              <a:lnSpc>
                <a:spcPct val="150000"/>
              </a:lnSpc>
            </a:pPr>
            <a:r>
              <a:rPr lang="pl-PL"/>
              <a:t>Nieruchomość zawsze musi być przedmiotem oględzin rzeczoznawcy! Należy zrobić protokół z wizji lokalnej. W niektórych przypadkach rzeczoznawca może wejść w asyście policji na nieruchomość w razie problemów z dokonaniem oględzin.</a:t>
            </a:r>
          </a:p>
          <a:p>
            <a:pPr algn="just">
              <a:lnSpc>
                <a:spcPct val="150000"/>
              </a:lnSpc>
            </a:pPr>
            <a:r>
              <a:rPr lang="pl-PL" b="1">
                <a:solidFill>
                  <a:srgbClr val="C00000"/>
                </a:solidFill>
              </a:rPr>
              <a:t>Regulacja:</a:t>
            </a:r>
          </a:p>
          <a:p>
            <a:pPr algn="just">
              <a:lnSpc>
                <a:spcPct val="150000"/>
              </a:lnSpc>
            </a:pPr>
            <a:r>
              <a:rPr lang="pl-PL" i="1"/>
              <a:t>Przy wycenie nieruchomości na potrzeby związane w szczególności z pozbawieniem lub ograniczeniem praw do nieruchomości, a także z ponoszeniem ciężarów i świadczeń publicznych, w tym podatków, rzeczoznawca majątkowy działający na zlecenie organów administracji publicznej lub sądów ma prawo wstępu na nieruchomość będącą przedmiotem wyceny oraz dokonywania niezbędnych czynności związanych z szacowaniem nieruchomości. </a:t>
            </a:r>
          </a:p>
        </p:txBody>
      </p:sp>
    </p:spTree>
    <p:extLst>
      <p:ext uri="{BB962C8B-B14F-4D97-AF65-F5344CB8AC3E}">
        <p14:creationId xmlns:p14="http://schemas.microsoft.com/office/powerpoint/2010/main" val="292395437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6156F09-C80E-4B17-8959-A74BFEF4DA0B}"/>
              </a:ext>
            </a:extLst>
          </p:cNvPr>
          <p:cNvSpPr>
            <a:spLocks noGrp="1"/>
          </p:cNvSpPr>
          <p:nvPr>
            <p:ph type="title"/>
          </p:nvPr>
        </p:nvSpPr>
        <p:spPr/>
        <p:txBody>
          <a:bodyPr/>
          <a:lstStyle/>
          <a:p>
            <a:r>
              <a:rPr lang="pl-PL" b="1"/>
              <a:t>Co w przypadku rozbieżnych danych?</a:t>
            </a:r>
          </a:p>
        </p:txBody>
      </p:sp>
      <p:sp>
        <p:nvSpPr>
          <p:cNvPr id="3" name="Symbol zastępczy zawartości 2">
            <a:extLst>
              <a:ext uri="{FF2B5EF4-FFF2-40B4-BE49-F238E27FC236}">
                <a16:creationId xmlns:a16="http://schemas.microsoft.com/office/drawing/2014/main" id="{56C613D6-ED23-4618-B1EB-71A9A1DF1AA2}"/>
              </a:ext>
            </a:extLst>
          </p:cNvPr>
          <p:cNvSpPr>
            <a:spLocks noGrp="1"/>
          </p:cNvSpPr>
          <p:nvPr>
            <p:ph idx="1"/>
          </p:nvPr>
        </p:nvSpPr>
        <p:spPr>
          <a:xfrm>
            <a:off x="822959" y="1845733"/>
            <a:ext cx="7543801" cy="4582775"/>
          </a:xfrm>
        </p:spPr>
        <p:txBody>
          <a:bodyPr/>
          <a:lstStyle/>
          <a:p>
            <a:r>
              <a:rPr lang="pl-PL" b="1">
                <a:solidFill>
                  <a:srgbClr val="C00000"/>
                </a:solidFill>
              </a:rPr>
              <a:t>Dane w zakresie oznaczenia nieruchomości </a:t>
            </a:r>
            <a:r>
              <a:rPr lang="pl-PL"/>
              <a:t>– KATASTER (Wydziały Geodezji Starostw lub Urzędów Miast)</a:t>
            </a:r>
          </a:p>
          <a:p>
            <a:r>
              <a:rPr lang="pl-PL" b="1">
                <a:solidFill>
                  <a:srgbClr val="C00000"/>
                </a:solidFill>
              </a:rPr>
              <a:t>Dane w zakresie praw do nieruchomości</a:t>
            </a:r>
            <a:r>
              <a:rPr lang="pl-PL"/>
              <a:t> – KSIĘGA WIECZYSTA (Sądy Wieczystoksięgowe). Dostęp on-line.</a:t>
            </a:r>
          </a:p>
          <a:p>
            <a:endParaRPr lang="pl-PL"/>
          </a:p>
        </p:txBody>
      </p:sp>
      <p:pic>
        <p:nvPicPr>
          <p:cNvPr id="4" name="Obraz 3">
            <a:extLst>
              <a:ext uri="{FF2B5EF4-FFF2-40B4-BE49-F238E27FC236}">
                <a16:creationId xmlns:a16="http://schemas.microsoft.com/office/drawing/2014/main" id="{BFC5CFF5-2ACB-4709-A467-4A1733C6B405}"/>
              </a:ext>
            </a:extLst>
          </p:cNvPr>
          <p:cNvPicPr>
            <a:picLocks noChangeAspect="1"/>
          </p:cNvPicPr>
          <p:nvPr/>
        </p:nvPicPr>
        <p:blipFill>
          <a:blip r:embed="rId2"/>
          <a:stretch>
            <a:fillRect/>
          </a:stretch>
        </p:blipFill>
        <p:spPr>
          <a:xfrm>
            <a:off x="905164" y="3220410"/>
            <a:ext cx="4230255" cy="3055898"/>
          </a:xfrm>
          <a:prstGeom prst="rect">
            <a:avLst/>
          </a:prstGeom>
        </p:spPr>
      </p:pic>
    </p:spTree>
    <p:extLst>
      <p:ext uri="{BB962C8B-B14F-4D97-AF65-F5344CB8AC3E}">
        <p14:creationId xmlns:p14="http://schemas.microsoft.com/office/powerpoint/2010/main" val="95324092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6DD048A-5025-44ED-8A55-DA831F250FA8}"/>
              </a:ext>
            </a:extLst>
          </p:cNvPr>
          <p:cNvSpPr>
            <a:spLocks noGrp="1"/>
          </p:cNvSpPr>
          <p:nvPr>
            <p:ph type="title"/>
          </p:nvPr>
        </p:nvSpPr>
        <p:spPr/>
        <p:txBody>
          <a:bodyPr>
            <a:noAutofit/>
          </a:bodyPr>
          <a:lstStyle/>
          <a:p>
            <a:r>
              <a:rPr lang="pl-PL" sz="3600" b="1"/>
              <a:t>Skąd brać dane o cenach transakcyjnych nieruchomości podobnych?</a:t>
            </a:r>
          </a:p>
        </p:txBody>
      </p:sp>
      <p:sp>
        <p:nvSpPr>
          <p:cNvPr id="3" name="Symbol zastępczy zawartości 2">
            <a:extLst>
              <a:ext uri="{FF2B5EF4-FFF2-40B4-BE49-F238E27FC236}">
                <a16:creationId xmlns:a16="http://schemas.microsoft.com/office/drawing/2014/main" id="{836091ED-EED3-40C2-8A52-7C9A1CAFCA4C}"/>
              </a:ext>
            </a:extLst>
          </p:cNvPr>
          <p:cNvSpPr>
            <a:spLocks noGrp="1"/>
          </p:cNvSpPr>
          <p:nvPr>
            <p:ph idx="1"/>
          </p:nvPr>
        </p:nvSpPr>
        <p:spPr>
          <a:xfrm>
            <a:off x="822959" y="1661013"/>
            <a:ext cx="7543801" cy="4795211"/>
          </a:xfrm>
        </p:spPr>
        <p:txBody>
          <a:bodyPr>
            <a:normAutofit fontScale="92500" lnSpcReduction="20000"/>
          </a:bodyPr>
          <a:lstStyle/>
          <a:p>
            <a:pPr algn="just">
              <a:lnSpc>
                <a:spcPct val="150000"/>
              </a:lnSpc>
            </a:pPr>
            <a:r>
              <a:rPr lang="pl-PL"/>
              <a:t>1. Rejestr Cen i Wartości Nieruchomości (Wydziały Geodezji Starostw lub Urzędów Miast) obejmują swym zasięgiem powiat lub miasto na prawach powiatu.</a:t>
            </a:r>
          </a:p>
          <a:p>
            <a:pPr algn="just">
              <a:lnSpc>
                <a:spcPct val="150000"/>
              </a:lnSpc>
            </a:pPr>
            <a:r>
              <a:rPr lang="pl-PL"/>
              <a:t>2. Przeglądanie aktów notarialnych, robienie zdjęcie, tworzenie własnej bazy np. w Excel.</a:t>
            </a:r>
          </a:p>
          <a:p>
            <a:pPr algn="just">
              <a:lnSpc>
                <a:spcPct val="150000"/>
              </a:lnSpc>
            </a:pPr>
            <a:r>
              <a:rPr lang="pl-PL"/>
              <a:t>3. Zapisanie się do stowarzyszenia osób rozwijających bazę danych na danym terenie np. Instytut Analiz Monitor Rynku Nieruchomości (baza dla Małopolski).</a:t>
            </a:r>
          </a:p>
          <a:p>
            <a:pPr algn="just">
              <a:lnSpc>
                <a:spcPct val="150000"/>
              </a:lnSpc>
            </a:pPr>
            <a:r>
              <a:rPr lang="pl-PL"/>
              <a:t>4. Dane o czynszach? Bardzo mało informacji z uwagi na brak wymogu zgłaszania gdziekolwiek tego typu umów. Trzeba korzystać z własnych kontaktów, raportów dużych firm itp.</a:t>
            </a:r>
          </a:p>
        </p:txBody>
      </p:sp>
    </p:spTree>
    <p:extLst>
      <p:ext uri="{BB962C8B-B14F-4D97-AF65-F5344CB8AC3E}">
        <p14:creationId xmlns:p14="http://schemas.microsoft.com/office/powerpoint/2010/main" val="77626392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D43A981-AE1A-4014-836F-30694EC0F0D0}"/>
              </a:ext>
            </a:extLst>
          </p:cNvPr>
          <p:cNvSpPr>
            <a:spLocks noGrp="1"/>
          </p:cNvSpPr>
          <p:nvPr>
            <p:ph type="title"/>
          </p:nvPr>
        </p:nvSpPr>
        <p:spPr/>
        <p:txBody>
          <a:bodyPr>
            <a:normAutofit fontScale="90000"/>
          </a:bodyPr>
          <a:lstStyle/>
          <a:p>
            <a:r>
              <a:rPr lang="pl-PL" b="1"/>
              <a:t>Czy jest jeden uniwersalny zestaw dokumentów do wyceny?</a:t>
            </a:r>
          </a:p>
        </p:txBody>
      </p:sp>
      <p:sp>
        <p:nvSpPr>
          <p:cNvPr id="3" name="Symbol zastępczy zawartości 2">
            <a:extLst>
              <a:ext uri="{FF2B5EF4-FFF2-40B4-BE49-F238E27FC236}">
                <a16:creationId xmlns:a16="http://schemas.microsoft.com/office/drawing/2014/main" id="{B70D6E40-7B49-41F3-992B-2327610271B1}"/>
              </a:ext>
            </a:extLst>
          </p:cNvPr>
          <p:cNvSpPr>
            <a:spLocks noGrp="1"/>
          </p:cNvSpPr>
          <p:nvPr>
            <p:ph idx="1"/>
          </p:nvPr>
        </p:nvSpPr>
        <p:spPr>
          <a:xfrm>
            <a:off x="822959" y="1845734"/>
            <a:ext cx="7543801" cy="4567592"/>
          </a:xfrm>
        </p:spPr>
        <p:txBody>
          <a:bodyPr>
            <a:normAutofit lnSpcReduction="10000"/>
          </a:bodyPr>
          <a:lstStyle/>
          <a:p>
            <a:pPr algn="just"/>
            <a:r>
              <a:rPr lang="pl-PL" b="1">
                <a:solidFill>
                  <a:srgbClr val="C00000"/>
                </a:solidFill>
              </a:rPr>
              <a:t>Niestety nie ma!</a:t>
            </a:r>
          </a:p>
          <a:p>
            <a:pPr algn="just"/>
            <a:r>
              <a:rPr lang="pl-PL"/>
              <a:t>Jednak minimum to:</a:t>
            </a:r>
          </a:p>
          <a:p>
            <a:pPr algn="just"/>
            <a:r>
              <a:rPr lang="pl-PL"/>
              <a:t>1. Protokół z oględzin (zdjęcia),</a:t>
            </a:r>
          </a:p>
          <a:p>
            <a:pPr algn="just"/>
            <a:r>
              <a:rPr lang="pl-PL"/>
              <a:t>2. Protokół z badania księgi wieczystej nieruchomości,</a:t>
            </a:r>
          </a:p>
          <a:p>
            <a:pPr algn="just"/>
            <a:r>
              <a:rPr lang="pl-PL"/>
              <a:t>3. Mapa zasadnicza,</a:t>
            </a:r>
          </a:p>
          <a:p>
            <a:pPr algn="just"/>
            <a:r>
              <a:rPr lang="pl-PL"/>
              <a:t>4. Wypis z rejestru gruntów/informacja z rejestru gruntów,</a:t>
            </a:r>
          </a:p>
          <a:p>
            <a:pPr algn="just"/>
            <a:r>
              <a:rPr lang="pl-PL"/>
              <a:t>5. Wypis i wyrys z miejscowego planu zagospodarowania/studium uwarunkowań i kierunków zagospodarowania przestrzennego gminy/decyzja o warunkach zabudowy,</a:t>
            </a:r>
          </a:p>
          <a:p>
            <a:pPr algn="just"/>
            <a:r>
              <a:rPr lang="pl-PL"/>
              <a:t>6. Inne dokumenty np. projekt techniczny budynku, kosztorys prac do wykonania, decyzja o pozwoleniu na budowę, decyzja o pozwoleniu na użytkowanie.</a:t>
            </a:r>
          </a:p>
        </p:txBody>
      </p:sp>
    </p:spTree>
    <p:extLst>
      <p:ext uri="{BB962C8B-B14F-4D97-AF65-F5344CB8AC3E}">
        <p14:creationId xmlns:p14="http://schemas.microsoft.com/office/powerpoint/2010/main" val="225507662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6247BBC-1E13-40EE-834A-B1EC53BB6CFE}"/>
              </a:ext>
            </a:extLst>
          </p:cNvPr>
          <p:cNvSpPr>
            <a:spLocks noGrp="1"/>
          </p:cNvSpPr>
          <p:nvPr>
            <p:ph type="ctrTitle"/>
          </p:nvPr>
        </p:nvSpPr>
        <p:spPr/>
        <p:txBody>
          <a:bodyPr>
            <a:noAutofit/>
          </a:bodyPr>
          <a:lstStyle/>
          <a:p>
            <a:r>
              <a:rPr lang="pl-PL" sz="4000" b="1"/>
              <a:t>OKREŚLANIE WARTOŚCI NIERUCHOMOŚCI JAKO PRZEDMIOTU RÓŻNYCH PRAW (</a:t>
            </a:r>
            <a:r>
              <a:rPr lang="pl-PL" sz="4000" b="1">
                <a:solidFill>
                  <a:srgbClr val="FF0000"/>
                </a:solidFill>
              </a:rPr>
              <a:t>)</a:t>
            </a:r>
            <a:br>
              <a:rPr lang="pl-PL" sz="3200"/>
            </a:br>
            <a:r>
              <a:rPr lang="pl-PL" sz="2400"/>
              <a:t>1) Prawo własności</a:t>
            </a:r>
            <a:br>
              <a:rPr lang="pl-PL" sz="2400"/>
            </a:br>
            <a:r>
              <a:rPr lang="pl-PL" sz="2400"/>
              <a:t>2) Prawo użytkowania wieczystego</a:t>
            </a:r>
            <a:br>
              <a:rPr lang="pl-PL" sz="2400"/>
            </a:br>
            <a:r>
              <a:rPr lang="pl-PL" sz="2400"/>
              <a:t>3) Prawo użytkowania, służebność gruntowa i osobista</a:t>
            </a:r>
            <a:br>
              <a:rPr lang="pl-PL" sz="2400"/>
            </a:br>
            <a:r>
              <a:rPr lang="pl-PL" sz="2400"/>
              <a:t>4) Służebność </a:t>
            </a:r>
            <a:r>
              <a:rPr lang="pl-PL" sz="2400" err="1"/>
              <a:t>przesyłu</a:t>
            </a:r>
            <a:endParaRPr lang="pl-PL" sz="3200"/>
          </a:p>
        </p:txBody>
      </p:sp>
      <p:sp>
        <p:nvSpPr>
          <p:cNvPr id="3" name="Podtytuł 2">
            <a:extLst>
              <a:ext uri="{FF2B5EF4-FFF2-40B4-BE49-F238E27FC236}">
                <a16:creationId xmlns:a16="http://schemas.microsoft.com/office/drawing/2014/main" id="{7D498670-9643-4791-81D3-7FAB1A41F374}"/>
              </a:ext>
            </a:extLst>
          </p:cNvPr>
          <p:cNvSpPr>
            <a:spLocks noGrp="1"/>
          </p:cNvSpPr>
          <p:nvPr>
            <p:ph type="subTitle" idx="1"/>
          </p:nvPr>
        </p:nvSpPr>
        <p:spPr/>
        <p:txBody>
          <a:bodyPr/>
          <a:lstStyle/>
          <a:p>
            <a:r>
              <a:rPr lang="pl-PL"/>
              <a:t>Dr Mateusz </a:t>
            </a:r>
            <a:r>
              <a:rPr lang="pl-PL" err="1"/>
              <a:t>tomal</a:t>
            </a:r>
            <a:endParaRPr lang="pl-PL"/>
          </a:p>
          <a:p>
            <a:r>
              <a:rPr lang="pl-PL"/>
              <a:t>Wykład</a:t>
            </a:r>
          </a:p>
          <a:p>
            <a:endParaRPr lang="pl-PL"/>
          </a:p>
        </p:txBody>
      </p:sp>
    </p:spTree>
    <p:extLst>
      <p:ext uri="{BB962C8B-B14F-4D97-AF65-F5344CB8AC3E}">
        <p14:creationId xmlns:p14="http://schemas.microsoft.com/office/powerpoint/2010/main" val="271146831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43F862A-61CC-4115-87CD-66454905C8DD}"/>
              </a:ext>
            </a:extLst>
          </p:cNvPr>
          <p:cNvSpPr>
            <a:spLocks noGrp="1"/>
          </p:cNvSpPr>
          <p:nvPr>
            <p:ph type="title"/>
          </p:nvPr>
        </p:nvSpPr>
        <p:spPr/>
        <p:txBody>
          <a:bodyPr/>
          <a:lstStyle/>
          <a:p>
            <a:r>
              <a:rPr lang="pl-PL" b="1"/>
              <a:t>Prawo własności</a:t>
            </a:r>
          </a:p>
        </p:txBody>
      </p:sp>
      <p:sp>
        <p:nvSpPr>
          <p:cNvPr id="3" name="Symbol zastępczy zawartości 2">
            <a:extLst>
              <a:ext uri="{FF2B5EF4-FFF2-40B4-BE49-F238E27FC236}">
                <a16:creationId xmlns:a16="http://schemas.microsoft.com/office/drawing/2014/main" id="{FEF95223-EF45-4046-9814-1330E7062CA8}"/>
              </a:ext>
            </a:extLst>
          </p:cNvPr>
          <p:cNvSpPr>
            <a:spLocks noGrp="1"/>
          </p:cNvSpPr>
          <p:nvPr>
            <p:ph idx="1"/>
          </p:nvPr>
        </p:nvSpPr>
        <p:spPr>
          <a:xfrm>
            <a:off x="822959" y="1845734"/>
            <a:ext cx="7543801" cy="4630222"/>
          </a:xfrm>
        </p:spPr>
        <p:txBody>
          <a:bodyPr>
            <a:normAutofit lnSpcReduction="10000"/>
          </a:bodyPr>
          <a:lstStyle/>
          <a:p>
            <a:pPr algn="just"/>
            <a:r>
              <a:rPr lang="pl-PL"/>
              <a:t>§ 29. 1. </a:t>
            </a:r>
            <a:r>
              <a:rPr lang="pl-PL" b="1" u="sng"/>
              <a:t>Przy określaniu wartości nieruchomości jako przedmiotu prawa własności przyjmuje się ceny transakcyjne uzyskiwane przy sprzedaży nieruchomości podobnych jako przedmiotu prawa własności.</a:t>
            </a:r>
          </a:p>
          <a:p>
            <a:pPr algn="just"/>
            <a:r>
              <a:rPr lang="pl-PL"/>
              <a:t>Jeżeli na rynku nieruchomości, właściwym ze względu na położenie wycenianej nieruchomości, brak jest transakcji sprzedaży nieruchomości podobnych jako przedmiotu prawa własności lub liczba transakcji nieruchomościami podobnymi jest niewystarczająca, ale dokonano transakcji sprzedaży nieruchomości podobnych jako przedmiotu prawa użytkowania wieczystego, wartość rynkową wycenianej nieruchomości jako przedmiotu prawa własności określa się na podstawie wzajemnych relacji pomiędzy cenami nieruchomości podobnych jako przedmiotu prawa własności a cenami nieruchomości podobnych jako przedmiotu prawa użytkowania wieczystego, uzyskiwanymi przy transakcjach dokonywanych na innych porównywalnych rynkach nieruchomości, na których dokonywano obydwu rodzajów transakcji.</a:t>
            </a:r>
          </a:p>
          <a:p>
            <a:pPr marL="0" indent="0">
              <a:buNone/>
            </a:pPr>
            <a:endParaRPr lang="pl-PL"/>
          </a:p>
        </p:txBody>
      </p:sp>
    </p:spTree>
    <p:extLst>
      <p:ext uri="{BB962C8B-B14F-4D97-AF65-F5344CB8AC3E}">
        <p14:creationId xmlns:p14="http://schemas.microsoft.com/office/powerpoint/2010/main" val="191700499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43F862A-61CC-4115-87CD-66454905C8DD}"/>
              </a:ext>
            </a:extLst>
          </p:cNvPr>
          <p:cNvSpPr>
            <a:spLocks noGrp="1"/>
          </p:cNvSpPr>
          <p:nvPr>
            <p:ph type="title"/>
          </p:nvPr>
        </p:nvSpPr>
        <p:spPr/>
        <p:txBody>
          <a:bodyPr/>
          <a:lstStyle/>
          <a:p>
            <a:r>
              <a:rPr lang="pl-PL" b="1"/>
              <a:t>Prawo własności</a:t>
            </a:r>
          </a:p>
        </p:txBody>
      </p:sp>
      <p:sp>
        <p:nvSpPr>
          <p:cNvPr id="3" name="Symbol zastępczy zawartości 2">
            <a:extLst>
              <a:ext uri="{FF2B5EF4-FFF2-40B4-BE49-F238E27FC236}">
                <a16:creationId xmlns:a16="http://schemas.microsoft.com/office/drawing/2014/main" id="{FEF95223-EF45-4046-9814-1330E7062CA8}"/>
              </a:ext>
            </a:extLst>
          </p:cNvPr>
          <p:cNvSpPr>
            <a:spLocks noGrp="1"/>
          </p:cNvSpPr>
          <p:nvPr>
            <p:ph idx="1"/>
          </p:nvPr>
        </p:nvSpPr>
        <p:spPr>
          <a:xfrm>
            <a:off x="822959" y="1845734"/>
            <a:ext cx="7543801" cy="4630222"/>
          </a:xfrm>
        </p:spPr>
        <p:txBody>
          <a:bodyPr>
            <a:normAutofit/>
          </a:bodyPr>
          <a:lstStyle/>
          <a:p>
            <a:pPr algn="just"/>
            <a:r>
              <a:rPr lang="pl-PL">
                <a:latin typeface="Calibri (Tekst podstawowy)"/>
              </a:rPr>
              <a:t>§ 29. W przypadku braku możliwości ustalenia wzajemnych relacji, o których mowa w ust. 2, wartość prawa własności nieruchomości określa się jako iloraz wartości nieruchomości jako przedmiotu prawa użytkowania wieczystego i współczynnika korygującego obliczonego według wzoru:</a:t>
            </a:r>
          </a:p>
          <a:p>
            <a:pPr algn="just">
              <a:lnSpc>
                <a:spcPct val="115000"/>
              </a:lnSpc>
              <a:spcBef>
                <a:spcPts val="125"/>
              </a:spcBef>
              <a:spcAft>
                <a:spcPts val="1000"/>
              </a:spcAft>
            </a:pPr>
            <a:endParaRPr lang="pl-PL" sz="1800">
              <a:effectLst/>
              <a:latin typeface="Calibri (Tekst podstawowy)"/>
              <a:ea typeface="Times New Roman" panose="02020603050405020304" pitchFamily="18" charset="0"/>
            </a:endParaRPr>
          </a:p>
          <a:p>
            <a:pPr algn="just">
              <a:lnSpc>
                <a:spcPct val="115000"/>
              </a:lnSpc>
              <a:spcBef>
                <a:spcPts val="125"/>
              </a:spcBef>
              <a:spcAft>
                <a:spcPts val="1000"/>
              </a:spcAft>
            </a:pPr>
            <a:endParaRPr lang="pl-PL" sz="1800">
              <a:solidFill>
                <a:srgbClr val="000000"/>
              </a:solidFill>
              <a:effectLst/>
              <a:latin typeface="Calibri (Tekst podstawowy)"/>
              <a:ea typeface="Times New Roman" panose="02020603050405020304" pitchFamily="18" charset="0"/>
            </a:endParaRPr>
          </a:p>
          <a:p>
            <a:pPr algn="just">
              <a:lnSpc>
                <a:spcPct val="115000"/>
              </a:lnSpc>
              <a:spcBef>
                <a:spcPts val="125"/>
              </a:spcBef>
              <a:spcAft>
                <a:spcPts val="1000"/>
              </a:spcAft>
            </a:pPr>
            <a:r>
              <a:rPr lang="pl-PL" sz="1800">
                <a:solidFill>
                  <a:srgbClr val="000000"/>
                </a:solidFill>
                <a:effectLst/>
                <a:latin typeface="Calibri (Tekst podstawowy)"/>
                <a:ea typeface="Times New Roman" panose="02020603050405020304" pitchFamily="18" charset="0"/>
              </a:rPr>
              <a:t>S</a:t>
            </a:r>
            <a:r>
              <a:rPr lang="pl-PL" sz="1800" baseline="-25000">
                <a:solidFill>
                  <a:srgbClr val="000000"/>
                </a:solidFill>
                <a:effectLst/>
                <a:latin typeface="Calibri (Tekst podstawowy)"/>
                <a:ea typeface="Times New Roman" panose="02020603050405020304" pitchFamily="18" charset="0"/>
              </a:rPr>
              <a:t>R</a:t>
            </a:r>
            <a:r>
              <a:rPr lang="pl-PL" sz="1800">
                <a:solidFill>
                  <a:srgbClr val="000000"/>
                </a:solidFill>
                <a:effectLst/>
                <a:latin typeface="Calibri (Tekst podstawowy)"/>
                <a:ea typeface="Times New Roman" panose="02020603050405020304" pitchFamily="18" charset="0"/>
              </a:rPr>
              <a:t> - stawkę procentową opłaty rocznej nie większą niż 3%, t - liczbę lat niewykorzystanego okresu użytkowania wieczystego, T - liczbę lat, na które ustanowiono użytkowanie wieczyste,</a:t>
            </a:r>
            <a:r>
              <a:rPr lang="pl-PL" sz="1800">
                <a:latin typeface="Calibri (Tekst podstawowy)"/>
                <a:ea typeface="Times New Roman" panose="02020603050405020304" pitchFamily="18" charset="0"/>
              </a:rPr>
              <a:t> </a:t>
            </a:r>
            <a:r>
              <a:rPr lang="pl-PL" sz="1800">
                <a:solidFill>
                  <a:srgbClr val="000000"/>
                </a:solidFill>
                <a:effectLst/>
                <a:latin typeface="Calibri (Tekst podstawowy)"/>
                <a:ea typeface="Times New Roman" panose="02020603050405020304" pitchFamily="18" charset="0"/>
              </a:rPr>
              <a:t>R - przeciętną stopę kapitalizacji ustalaną na podstawie badania rynku nieruchomości przez rzeczoznawcę majątkowego, nie mniejszą jednak niż 0,09 i nie większą niż 0,12.</a:t>
            </a:r>
            <a:endParaRPr lang="pl-PL" sz="1800">
              <a:effectLst/>
              <a:latin typeface="Calibri (Tekst podstawowy)"/>
              <a:ea typeface="Times New Roman" panose="02020603050405020304" pitchFamily="18" charset="0"/>
            </a:endParaRPr>
          </a:p>
          <a:p>
            <a:endParaRPr lang="pl-PL"/>
          </a:p>
        </p:txBody>
      </p:sp>
      <p:pic>
        <p:nvPicPr>
          <p:cNvPr id="4" name="Obraz 3">
            <a:extLst>
              <a:ext uri="{FF2B5EF4-FFF2-40B4-BE49-F238E27FC236}">
                <a16:creationId xmlns:a16="http://schemas.microsoft.com/office/drawing/2014/main" id="{5BA9C81D-8B01-B19B-E884-F10A5EB1B283}"/>
              </a:ext>
            </a:extLst>
          </p:cNvPr>
          <p:cNvPicPr>
            <a:picLocks noChangeAspect="1"/>
          </p:cNvPicPr>
          <p:nvPr/>
        </p:nvPicPr>
        <p:blipFill>
          <a:blip r:embed="rId2"/>
          <a:stretch>
            <a:fillRect/>
          </a:stretch>
        </p:blipFill>
        <p:spPr>
          <a:xfrm>
            <a:off x="822959" y="3429000"/>
            <a:ext cx="3251200" cy="647065"/>
          </a:xfrm>
          <a:prstGeom prst="rect">
            <a:avLst/>
          </a:prstGeom>
        </p:spPr>
      </p:pic>
    </p:spTree>
    <p:extLst>
      <p:ext uri="{BB962C8B-B14F-4D97-AF65-F5344CB8AC3E}">
        <p14:creationId xmlns:p14="http://schemas.microsoft.com/office/powerpoint/2010/main" val="356694491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C9D95CB-B451-D182-2F7E-755956C7DD51}"/>
              </a:ext>
            </a:extLst>
          </p:cNvPr>
          <p:cNvSpPr>
            <a:spLocks noGrp="1"/>
          </p:cNvSpPr>
          <p:nvPr>
            <p:ph type="title"/>
          </p:nvPr>
        </p:nvSpPr>
        <p:spPr/>
        <p:txBody>
          <a:bodyPr>
            <a:normAutofit/>
          </a:bodyPr>
          <a:lstStyle/>
          <a:p>
            <a:r>
              <a:rPr lang="pl-PL" sz="4400" b="1"/>
              <a:t>Prawo użytkowania wieczystego</a:t>
            </a:r>
          </a:p>
        </p:txBody>
      </p:sp>
      <p:sp>
        <p:nvSpPr>
          <p:cNvPr id="3" name="Symbol zastępczy zawartości 2">
            <a:extLst>
              <a:ext uri="{FF2B5EF4-FFF2-40B4-BE49-F238E27FC236}">
                <a16:creationId xmlns:a16="http://schemas.microsoft.com/office/drawing/2014/main" id="{8746B09A-CB12-5731-5C17-446118F03385}"/>
              </a:ext>
            </a:extLst>
          </p:cNvPr>
          <p:cNvSpPr>
            <a:spLocks noGrp="1"/>
          </p:cNvSpPr>
          <p:nvPr>
            <p:ph idx="1"/>
          </p:nvPr>
        </p:nvSpPr>
        <p:spPr/>
        <p:txBody>
          <a:bodyPr>
            <a:normAutofit fontScale="85000" lnSpcReduction="20000"/>
          </a:bodyPr>
          <a:lstStyle/>
          <a:p>
            <a:pPr algn="just"/>
            <a:r>
              <a:rPr lang="pl-PL"/>
              <a:t>1. </a:t>
            </a:r>
            <a:r>
              <a:rPr lang="pl-PL" b="1"/>
              <a:t>Przy określaniu wartości rynkowej nieruchomości gruntowej jako przedmiotu prawa użytkowania wieczystego stosuje się </a:t>
            </a:r>
            <a:r>
              <a:rPr lang="pl-PL" b="1">
                <a:solidFill>
                  <a:srgbClr val="C00000"/>
                </a:solidFill>
              </a:rPr>
              <a:t>podejście porównawcze</a:t>
            </a:r>
            <a:r>
              <a:rPr lang="pl-PL" b="1"/>
              <a:t>, przyjmując ceny transakcyjne uzyskiwane przy sprzedaży nieruchomości gruntowych niezabudowanych jako przedmiotu prawa użytkowania wieczystego.</a:t>
            </a:r>
          </a:p>
          <a:p>
            <a:pPr algn="just"/>
            <a:r>
              <a:rPr lang="pl-PL"/>
              <a:t>2. Przy wyborze nieruchomości, o których mowa w ust. 1, uwzględnia się </a:t>
            </a:r>
            <a:r>
              <a:rPr lang="pl-PL" u="sng"/>
              <a:t>wysokość stawek procentowych opłat rocznych z tytułu użytkowania wieczystego oraz niewykorzystany okres trwania tego prawa</a:t>
            </a:r>
            <a:r>
              <a:rPr lang="pl-PL"/>
              <a:t>.</a:t>
            </a:r>
          </a:p>
          <a:p>
            <a:pPr algn="just"/>
            <a:r>
              <a:rPr lang="pl-PL"/>
              <a:t>3. Jeżeli na rynku nieruchomości, właściwym ze względu na położenie wycenianej nieruchomości, brak jest transakcji sprzedaży nieruchomości gruntowych jako przedmiotu prawa użytkowania wieczystego lub liczba transakcji tego rodzaju nieruchomościami jest niewystarczająca, ale dokonano transakcji sprzedaży nieruchomości podobnych jako przedmiotu prawa własności, wartość wycenianej nieruchomości jako przedmiotu prawa użytkowania wieczystego określa się na podstawie wzajemnych relacji pomiędzy cenami nieruchomości podobnych jako przedmiotu prawa użytkowania wieczystego a cenami nieruchomości podobnych jako przedmiotu prawa własności, uzyskiwanymi przy transakcjach dokonywanych na innych porównywalnych rynkach nieruchomości, na których dokonywano obydwu rodzajów transakcji.</a:t>
            </a:r>
          </a:p>
        </p:txBody>
      </p:sp>
    </p:spTree>
    <p:extLst>
      <p:ext uri="{BB962C8B-B14F-4D97-AF65-F5344CB8AC3E}">
        <p14:creationId xmlns:p14="http://schemas.microsoft.com/office/powerpoint/2010/main" val="42920047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7554AA1-9BAC-41AE-B170-776077D33FF9}"/>
              </a:ext>
            </a:extLst>
          </p:cNvPr>
          <p:cNvSpPr>
            <a:spLocks noGrp="1"/>
          </p:cNvSpPr>
          <p:nvPr>
            <p:ph type="title"/>
          </p:nvPr>
        </p:nvSpPr>
        <p:spPr/>
        <p:txBody>
          <a:bodyPr/>
          <a:lstStyle/>
          <a:p>
            <a:r>
              <a:rPr lang="pl-PL" altLang="pl-PL" b="1"/>
              <a:t>Podstawowe pojęcia</a:t>
            </a:r>
            <a:endParaRPr lang="pl-PL" b="1"/>
          </a:p>
        </p:txBody>
      </p:sp>
      <p:sp>
        <p:nvSpPr>
          <p:cNvPr id="3" name="Symbol zastępczy zawartości 2">
            <a:extLst>
              <a:ext uri="{FF2B5EF4-FFF2-40B4-BE49-F238E27FC236}">
                <a16:creationId xmlns:a16="http://schemas.microsoft.com/office/drawing/2014/main" id="{6D6D9A2D-8235-4294-B0A0-24DBCE4CAA1B}"/>
              </a:ext>
            </a:extLst>
          </p:cNvPr>
          <p:cNvSpPr>
            <a:spLocks noGrp="1"/>
          </p:cNvSpPr>
          <p:nvPr>
            <p:ph idx="1"/>
          </p:nvPr>
        </p:nvSpPr>
        <p:spPr/>
        <p:txBody>
          <a:bodyPr>
            <a:normAutofit fontScale="92500"/>
          </a:bodyPr>
          <a:lstStyle/>
          <a:p>
            <a:pPr marL="200025" indent="-200025">
              <a:buFont typeface="Wingdings" panose="05000000000000000000" pitchFamily="2" charset="2"/>
              <a:buChar char="Ø"/>
            </a:pPr>
            <a:r>
              <a:rPr lang="pl-PL" altLang="pl-PL" sz="2400" b="1" i="1"/>
              <a:t>Wycena nieruchomości</a:t>
            </a:r>
            <a:r>
              <a:rPr lang="pl-PL" altLang="pl-PL" sz="2400" b="1"/>
              <a:t> </a:t>
            </a:r>
            <a:r>
              <a:rPr lang="pl-PL" altLang="pl-PL" sz="2400"/>
              <a:t>– postępowanie, w wyniku którego dokonuje się określenia wartości nieruchomości (cały proces),</a:t>
            </a:r>
          </a:p>
          <a:p>
            <a:pPr marL="200025" indent="-200025">
              <a:buFont typeface="Wingdings" panose="05000000000000000000" pitchFamily="2" charset="2"/>
              <a:buChar char="Ø"/>
            </a:pPr>
            <a:endParaRPr lang="pl-PL" altLang="pl-PL" sz="2400" b="1" i="1"/>
          </a:p>
          <a:p>
            <a:pPr marL="200025" indent="-200025">
              <a:buFont typeface="Wingdings" panose="05000000000000000000" pitchFamily="2" charset="2"/>
              <a:buChar char="Ø"/>
            </a:pPr>
            <a:r>
              <a:rPr lang="pl-PL" altLang="pl-PL" sz="2400" b="1" i="1"/>
              <a:t>Szacowanie nieruchomości</a:t>
            </a:r>
            <a:r>
              <a:rPr lang="pl-PL" altLang="pl-PL" sz="2400"/>
              <a:t> – czynności związane z określaniem wartości nieruchomości (podejścia, metody, techniki szacowania nieruchomości),</a:t>
            </a:r>
          </a:p>
          <a:p>
            <a:pPr marL="200025" indent="-200025">
              <a:buFont typeface="Wingdings" panose="05000000000000000000" pitchFamily="2" charset="2"/>
              <a:buChar char="Ø"/>
            </a:pPr>
            <a:endParaRPr lang="pl-PL" altLang="pl-PL" sz="2400" b="1" i="1"/>
          </a:p>
          <a:p>
            <a:pPr marL="200025" indent="-200025">
              <a:buFont typeface="Wingdings" panose="05000000000000000000" pitchFamily="2" charset="2"/>
              <a:buChar char="Ø"/>
            </a:pPr>
            <a:r>
              <a:rPr lang="pl-PL" altLang="pl-PL" sz="2400" b="1" i="1"/>
              <a:t>Określenie wartości nieruchomości</a:t>
            </a:r>
            <a:r>
              <a:rPr lang="pl-PL" altLang="pl-PL" sz="2400"/>
              <a:t> – określenie wartości nieruchomości jako przedmiotu prawa własności i innych praw do nieruchomości.</a:t>
            </a:r>
          </a:p>
          <a:p>
            <a:endParaRPr lang="pl-PL"/>
          </a:p>
        </p:txBody>
      </p:sp>
    </p:spTree>
    <p:extLst>
      <p:ext uri="{BB962C8B-B14F-4D97-AF65-F5344CB8AC3E}">
        <p14:creationId xmlns:p14="http://schemas.microsoft.com/office/powerpoint/2010/main" val="313032099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47B10FF-45F2-FF63-9B05-C04BD26F2AF5}"/>
              </a:ext>
            </a:extLst>
          </p:cNvPr>
          <p:cNvSpPr>
            <a:spLocks noGrp="1"/>
          </p:cNvSpPr>
          <p:nvPr>
            <p:ph type="title"/>
          </p:nvPr>
        </p:nvSpPr>
        <p:spPr/>
        <p:txBody>
          <a:bodyPr>
            <a:normAutofit/>
          </a:bodyPr>
          <a:lstStyle/>
          <a:p>
            <a:r>
              <a:rPr lang="pl-PL" sz="4400" b="1"/>
              <a:t>Prawo użytkowania wieczystego</a:t>
            </a:r>
          </a:p>
        </p:txBody>
      </p:sp>
      <p:sp>
        <p:nvSpPr>
          <p:cNvPr id="3" name="Symbol zastępczy zawartości 2">
            <a:extLst>
              <a:ext uri="{FF2B5EF4-FFF2-40B4-BE49-F238E27FC236}">
                <a16:creationId xmlns:a16="http://schemas.microsoft.com/office/drawing/2014/main" id="{C964F085-5D86-B43A-105A-42C47186A71C}"/>
              </a:ext>
            </a:extLst>
          </p:cNvPr>
          <p:cNvSpPr>
            <a:spLocks noGrp="1"/>
          </p:cNvSpPr>
          <p:nvPr>
            <p:ph idx="1"/>
          </p:nvPr>
        </p:nvSpPr>
        <p:spPr/>
        <p:txBody>
          <a:bodyPr/>
          <a:lstStyle/>
          <a:p>
            <a:pPr algn="just">
              <a:lnSpc>
                <a:spcPct val="115000"/>
              </a:lnSpc>
              <a:spcBef>
                <a:spcPts val="130"/>
              </a:spcBef>
              <a:spcAft>
                <a:spcPts val="1000"/>
              </a:spcAft>
            </a:pPr>
            <a:r>
              <a:rPr lang="pl-PL" sz="1600">
                <a:solidFill>
                  <a:srgbClr val="000000"/>
                </a:solidFill>
                <a:effectLst/>
                <a:ea typeface="Times New Roman" panose="02020603050405020304" pitchFamily="18" charset="0"/>
              </a:rPr>
              <a:t>4. W szczególnie uzasadnionych przypadkach do określenia wartości rynkowej nieruchomości gruntowej jako przedmiotu prawa użytkowania wieczystego </a:t>
            </a:r>
            <a:r>
              <a:rPr lang="pl-PL" sz="1600" b="1">
                <a:solidFill>
                  <a:srgbClr val="000000"/>
                </a:solidFill>
                <a:effectLst/>
                <a:ea typeface="Times New Roman" panose="02020603050405020304" pitchFamily="18" charset="0"/>
              </a:rPr>
              <a:t>dopuszcza się zastosowanie podejścia mieszanego, metody pozostałościowej</a:t>
            </a:r>
            <a:r>
              <a:rPr lang="pl-PL" sz="1600">
                <a:solidFill>
                  <a:srgbClr val="000000"/>
                </a:solidFill>
                <a:effectLst/>
                <a:ea typeface="Times New Roman" panose="02020603050405020304" pitchFamily="18" charset="0"/>
              </a:rPr>
              <a:t>.</a:t>
            </a:r>
            <a:endParaRPr lang="pl-PL" sz="1600">
              <a:effectLst/>
              <a:ea typeface="Times New Roman" panose="02020603050405020304" pitchFamily="18" charset="0"/>
            </a:endParaRPr>
          </a:p>
          <a:p>
            <a:pPr algn="just">
              <a:lnSpc>
                <a:spcPct val="115000"/>
              </a:lnSpc>
              <a:spcBef>
                <a:spcPts val="130"/>
              </a:spcBef>
              <a:spcAft>
                <a:spcPts val="1000"/>
              </a:spcAft>
            </a:pPr>
            <a:r>
              <a:rPr lang="pl-PL" sz="1600">
                <a:solidFill>
                  <a:srgbClr val="000000"/>
                </a:solidFill>
                <a:effectLst/>
                <a:ea typeface="Times New Roman" panose="02020603050405020304" pitchFamily="18" charset="0"/>
              </a:rPr>
              <a:t>5. </a:t>
            </a:r>
            <a:r>
              <a:rPr lang="pl-PL" sz="1600" i="1">
                <a:solidFill>
                  <a:srgbClr val="000000"/>
                </a:solidFill>
                <a:effectLst/>
                <a:ea typeface="Times New Roman" panose="02020603050405020304" pitchFamily="18" charset="0"/>
              </a:rPr>
              <a:t>Wartość, o której mowa w ust. 4, określa się jako różnicę wartości nieruchomości z częściami składowymi oraz wartości części składowych nieruchomości określonych w podejściu kosztowym</a:t>
            </a:r>
            <a:r>
              <a:rPr lang="pl-PL" sz="1600">
                <a:solidFill>
                  <a:srgbClr val="000000"/>
                </a:solidFill>
                <a:effectLst/>
                <a:ea typeface="Times New Roman" panose="02020603050405020304" pitchFamily="18" charset="0"/>
              </a:rPr>
              <a:t>.</a:t>
            </a:r>
            <a:endParaRPr lang="pl-PL" sz="1600">
              <a:effectLst/>
              <a:ea typeface="Times New Roman" panose="02020603050405020304" pitchFamily="18" charset="0"/>
            </a:endParaRPr>
          </a:p>
          <a:p>
            <a:pPr algn="just">
              <a:lnSpc>
                <a:spcPct val="115000"/>
              </a:lnSpc>
              <a:spcBef>
                <a:spcPts val="130"/>
              </a:spcBef>
              <a:spcAft>
                <a:spcPts val="1000"/>
              </a:spcAft>
            </a:pPr>
            <a:r>
              <a:rPr lang="pl-PL" sz="1600">
                <a:solidFill>
                  <a:srgbClr val="000000"/>
                </a:solidFill>
                <a:effectLst/>
                <a:ea typeface="Times New Roman" panose="02020603050405020304" pitchFamily="18" charset="0"/>
              </a:rPr>
              <a:t>6. Jeżeli przy określaniu wartości rynkowej nieruchomości gruntowej jako przedmiotu prawa użytkowania wieczystego nie ma możliwości zastosowania sposobów wyceny, o których mowa w ust. 1, 3 i 4, wartość tę określa się jako iloczyn wartości nieruchomości gruntowej niezabudowanej jako przedmiotu prawa własności i współczynnika korygującego obliczonego według wzoru:</a:t>
            </a:r>
          </a:p>
          <a:p>
            <a:pPr>
              <a:lnSpc>
                <a:spcPct val="115000"/>
              </a:lnSpc>
              <a:spcBef>
                <a:spcPts val="130"/>
              </a:spcBef>
              <a:spcAft>
                <a:spcPts val="1000"/>
              </a:spcAft>
            </a:pPr>
            <a:endParaRPr lang="pl-PL" sz="1800">
              <a:effectLst/>
              <a:latin typeface="Times New Roman" panose="02020603050405020304" pitchFamily="18" charset="0"/>
              <a:ea typeface="Times New Roman" panose="02020603050405020304" pitchFamily="18" charset="0"/>
            </a:endParaRPr>
          </a:p>
          <a:p>
            <a:endParaRPr lang="pl-PL"/>
          </a:p>
        </p:txBody>
      </p:sp>
      <p:pic>
        <p:nvPicPr>
          <p:cNvPr id="4" name="Obraz 3">
            <a:extLst>
              <a:ext uri="{FF2B5EF4-FFF2-40B4-BE49-F238E27FC236}">
                <a16:creationId xmlns:a16="http://schemas.microsoft.com/office/drawing/2014/main" id="{AC68382B-B691-6B45-C4C8-0FF06E7F02B8}"/>
              </a:ext>
            </a:extLst>
          </p:cNvPr>
          <p:cNvPicPr>
            <a:picLocks noChangeAspect="1"/>
          </p:cNvPicPr>
          <p:nvPr/>
        </p:nvPicPr>
        <p:blipFill>
          <a:blip r:embed="rId2"/>
          <a:stretch>
            <a:fillRect/>
          </a:stretch>
        </p:blipFill>
        <p:spPr>
          <a:xfrm>
            <a:off x="822959" y="5330402"/>
            <a:ext cx="3251200" cy="647065"/>
          </a:xfrm>
          <a:prstGeom prst="rect">
            <a:avLst/>
          </a:prstGeom>
        </p:spPr>
      </p:pic>
    </p:spTree>
    <p:extLst>
      <p:ext uri="{BB962C8B-B14F-4D97-AF65-F5344CB8AC3E}">
        <p14:creationId xmlns:p14="http://schemas.microsoft.com/office/powerpoint/2010/main" val="20239145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216AF45-3BA8-A700-7BE0-7C1BC62D3AA6}"/>
              </a:ext>
            </a:extLst>
          </p:cNvPr>
          <p:cNvSpPr>
            <a:spLocks noGrp="1"/>
          </p:cNvSpPr>
          <p:nvPr>
            <p:ph type="title"/>
          </p:nvPr>
        </p:nvSpPr>
        <p:spPr/>
        <p:txBody>
          <a:bodyPr>
            <a:normAutofit/>
          </a:bodyPr>
          <a:lstStyle/>
          <a:p>
            <a:r>
              <a:rPr lang="pl-PL" sz="4000" b="1">
                <a:solidFill>
                  <a:schemeClr val="tx1"/>
                </a:solidFill>
              </a:rPr>
              <a:t>Wartość użytkowania, </a:t>
            </a:r>
            <a:r>
              <a:rPr lang="pl-PL" sz="4000" b="1">
                <a:solidFill>
                  <a:schemeClr val="tx1"/>
                </a:solidFill>
                <a:effectLst/>
                <a:ea typeface="Times New Roman" panose="02020603050405020304" pitchFamily="18" charset="0"/>
              </a:rPr>
              <a:t>służebności gruntowej i służebności </a:t>
            </a:r>
            <a:endParaRPr lang="pl-PL" sz="4000" b="1">
              <a:solidFill>
                <a:schemeClr val="tx1"/>
              </a:solidFill>
            </a:endParaRPr>
          </a:p>
        </p:txBody>
      </p:sp>
      <p:sp>
        <p:nvSpPr>
          <p:cNvPr id="3" name="Symbol zastępczy zawartości 2">
            <a:extLst>
              <a:ext uri="{FF2B5EF4-FFF2-40B4-BE49-F238E27FC236}">
                <a16:creationId xmlns:a16="http://schemas.microsoft.com/office/drawing/2014/main" id="{372984A3-3457-853E-B544-1A26E980F0A0}"/>
              </a:ext>
            </a:extLst>
          </p:cNvPr>
          <p:cNvSpPr>
            <a:spLocks noGrp="1"/>
          </p:cNvSpPr>
          <p:nvPr>
            <p:ph idx="1"/>
          </p:nvPr>
        </p:nvSpPr>
        <p:spPr/>
        <p:txBody>
          <a:bodyPr/>
          <a:lstStyle/>
          <a:p>
            <a:pPr>
              <a:lnSpc>
                <a:spcPct val="115000"/>
              </a:lnSpc>
              <a:spcBef>
                <a:spcPts val="130"/>
              </a:spcBef>
              <a:spcAft>
                <a:spcPts val="1000"/>
              </a:spcAft>
            </a:pPr>
            <a:r>
              <a:rPr lang="pl-PL" sz="1800">
                <a:solidFill>
                  <a:srgbClr val="000000"/>
                </a:solidFill>
                <a:effectLst/>
                <a:ea typeface="Times New Roman" panose="02020603050405020304" pitchFamily="18" charset="0"/>
              </a:rPr>
              <a:t>1. Wartość prawa użytkowania, służebności gruntowej i służebności osobistej określa się przez obliczenie wielkości wpływu obciążenia nieruchomości tymi prawami na jej wartość.</a:t>
            </a:r>
            <a:endParaRPr lang="pl-PL" sz="1800">
              <a:effectLst/>
              <a:ea typeface="Times New Roman" panose="02020603050405020304" pitchFamily="18" charset="0"/>
            </a:endParaRPr>
          </a:p>
          <a:p>
            <a:pPr>
              <a:lnSpc>
                <a:spcPct val="115000"/>
              </a:lnSpc>
              <a:spcBef>
                <a:spcPts val="130"/>
              </a:spcBef>
              <a:spcAft>
                <a:spcPts val="1000"/>
              </a:spcAft>
            </a:pPr>
            <a:r>
              <a:rPr lang="pl-PL" sz="1800">
                <a:solidFill>
                  <a:srgbClr val="000000"/>
                </a:solidFill>
                <a:effectLst/>
                <a:ea typeface="Times New Roman" panose="02020603050405020304" pitchFamily="18" charset="0"/>
              </a:rPr>
              <a:t>2. Wielkość wpływu obciążenia nieruchomości prawami, o których mowa w ust. 1, na wartość nieruchomości obciążonej, w zależności od celu wyceny, określa się jako </a:t>
            </a:r>
            <a:r>
              <a:rPr lang="pl-PL" sz="1800" b="1" u="sng">
                <a:solidFill>
                  <a:srgbClr val="000000"/>
                </a:solidFill>
                <a:effectLst/>
                <a:ea typeface="Times New Roman" panose="02020603050405020304" pitchFamily="18" charset="0"/>
              </a:rPr>
              <a:t>utratę korzyści</a:t>
            </a:r>
            <a:r>
              <a:rPr lang="pl-PL" sz="1800">
                <a:solidFill>
                  <a:srgbClr val="000000"/>
                </a:solidFill>
                <a:effectLst/>
                <a:ea typeface="Times New Roman" panose="02020603050405020304" pitchFamily="18" charset="0"/>
              </a:rPr>
              <a:t>, jakie mógłby osiągnąć właściciel nieruchomości, gdyby nie była obciążona, lub jako uzyskanie korzyści przez osobę, której te prawa przysługują.</a:t>
            </a:r>
            <a:endParaRPr lang="pl-PL" sz="1800">
              <a:effectLst/>
              <a:ea typeface="Times New Roman" panose="02020603050405020304" pitchFamily="18" charset="0"/>
            </a:endParaRPr>
          </a:p>
        </p:txBody>
      </p:sp>
    </p:spTree>
    <p:extLst>
      <p:ext uri="{BB962C8B-B14F-4D97-AF65-F5344CB8AC3E}">
        <p14:creationId xmlns:p14="http://schemas.microsoft.com/office/powerpoint/2010/main" val="311820228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A16D1CE-45E9-157E-9140-3FDFBF60B44C}"/>
              </a:ext>
            </a:extLst>
          </p:cNvPr>
          <p:cNvSpPr>
            <a:spLocks noGrp="1"/>
          </p:cNvSpPr>
          <p:nvPr>
            <p:ph type="title"/>
          </p:nvPr>
        </p:nvSpPr>
        <p:spPr/>
        <p:txBody>
          <a:bodyPr>
            <a:normAutofit fontScale="90000"/>
          </a:bodyPr>
          <a:lstStyle/>
          <a:p>
            <a:r>
              <a:rPr lang="pl-PL" sz="4800" b="1">
                <a:solidFill>
                  <a:schemeClr val="tx1"/>
                </a:solidFill>
              </a:rPr>
              <a:t>Wartość użytkowania, </a:t>
            </a:r>
            <a:r>
              <a:rPr lang="pl-PL" sz="4800" b="1">
                <a:solidFill>
                  <a:schemeClr val="tx1"/>
                </a:solidFill>
                <a:effectLst/>
                <a:ea typeface="Times New Roman" panose="02020603050405020304" pitchFamily="18" charset="0"/>
              </a:rPr>
              <a:t>służebności gruntowej i służebności </a:t>
            </a:r>
            <a:endParaRPr lang="pl-PL"/>
          </a:p>
        </p:txBody>
      </p:sp>
      <p:sp>
        <p:nvSpPr>
          <p:cNvPr id="3" name="Symbol zastępczy zawartości 2">
            <a:extLst>
              <a:ext uri="{FF2B5EF4-FFF2-40B4-BE49-F238E27FC236}">
                <a16:creationId xmlns:a16="http://schemas.microsoft.com/office/drawing/2014/main" id="{CC1F0679-1E38-463A-92C1-954180D3A707}"/>
              </a:ext>
            </a:extLst>
          </p:cNvPr>
          <p:cNvSpPr>
            <a:spLocks noGrp="1"/>
          </p:cNvSpPr>
          <p:nvPr>
            <p:ph idx="1"/>
          </p:nvPr>
        </p:nvSpPr>
        <p:spPr/>
        <p:txBody>
          <a:bodyPr/>
          <a:lstStyle/>
          <a:p>
            <a:pPr algn="just"/>
            <a:r>
              <a:rPr lang="pl-PL" sz="2000">
                <a:solidFill>
                  <a:srgbClr val="000000"/>
                </a:solidFill>
                <a:effectLst/>
                <a:ea typeface="Times New Roman" panose="02020603050405020304" pitchFamily="18" charset="0"/>
              </a:rPr>
              <a:t>Jeżeli w okresie trwania praw dochody roczne wynikające z korzyści, jakie mógłby osiągać właściciel nieruchomości, są stabilne, wartość oblicza się jako:</a:t>
            </a:r>
          </a:p>
          <a:p>
            <a:pPr algn="just"/>
            <a:endParaRPr lang="pl-PL">
              <a:solidFill>
                <a:srgbClr val="000000"/>
              </a:solidFill>
            </a:endParaRPr>
          </a:p>
          <a:p>
            <a:pPr algn="just"/>
            <a:endParaRPr lang="pl-PL"/>
          </a:p>
          <a:p>
            <a:pPr marL="236855" algn="just">
              <a:lnSpc>
                <a:spcPct val="115000"/>
              </a:lnSpc>
              <a:spcBef>
                <a:spcPts val="125"/>
              </a:spcBef>
              <a:spcAft>
                <a:spcPts val="1000"/>
              </a:spcAft>
            </a:pPr>
            <a:r>
              <a:rPr lang="pl-PL" sz="1800">
                <a:solidFill>
                  <a:srgbClr val="000000"/>
                </a:solidFill>
                <a:effectLst/>
                <a:ea typeface="Times New Roman" panose="02020603050405020304" pitchFamily="18" charset="0"/>
              </a:rPr>
              <a:t>D - dochody roczne,</a:t>
            </a:r>
            <a:r>
              <a:rPr lang="pl-PL" sz="1800">
                <a:ea typeface="Times New Roman" panose="02020603050405020304" pitchFamily="18" charset="0"/>
              </a:rPr>
              <a:t> </a:t>
            </a:r>
            <a:r>
              <a:rPr lang="pl-PL" sz="1800">
                <a:solidFill>
                  <a:srgbClr val="000000"/>
                </a:solidFill>
                <a:effectLst/>
                <a:ea typeface="Times New Roman" panose="02020603050405020304" pitchFamily="18" charset="0"/>
              </a:rPr>
              <a:t>n - okres trwania praw w latach,</a:t>
            </a:r>
            <a:r>
              <a:rPr lang="pl-PL" sz="1800">
                <a:ea typeface="Times New Roman" panose="02020603050405020304" pitchFamily="18" charset="0"/>
              </a:rPr>
              <a:t> </a:t>
            </a:r>
            <a:r>
              <a:rPr lang="pl-PL" sz="1800">
                <a:solidFill>
                  <a:srgbClr val="000000"/>
                </a:solidFill>
                <a:effectLst/>
                <a:ea typeface="Times New Roman" panose="02020603050405020304" pitchFamily="18" charset="0"/>
              </a:rPr>
              <a:t>r - stopę dyskontową w postaci ułamka dziesiętnego;</a:t>
            </a:r>
            <a:endParaRPr lang="pl-PL" sz="1800">
              <a:effectLst/>
              <a:ea typeface="Times New Roman" panose="02020603050405020304" pitchFamily="18" charset="0"/>
            </a:endParaRPr>
          </a:p>
          <a:p>
            <a:pPr algn="just"/>
            <a:r>
              <a:rPr lang="pl-PL" sz="1800">
                <a:solidFill>
                  <a:srgbClr val="000000"/>
                </a:solidFill>
                <a:ea typeface="Times New Roman" panose="02020603050405020304" pitchFamily="18" charset="0"/>
              </a:rPr>
              <a:t>J</a:t>
            </a:r>
            <a:r>
              <a:rPr lang="pl-PL" sz="1800">
                <a:solidFill>
                  <a:srgbClr val="000000"/>
                </a:solidFill>
                <a:effectLst/>
                <a:ea typeface="Times New Roman" panose="02020603050405020304" pitchFamily="18" charset="0"/>
              </a:rPr>
              <a:t>eżeli w okresie trwania praw dochody roczne wynikające z korzyści, jakie mógłby osiągać właściciel nieruchomości, są zmienne:</a:t>
            </a:r>
          </a:p>
          <a:p>
            <a:pPr algn="just"/>
            <a:endParaRPr lang="pl-PL"/>
          </a:p>
        </p:txBody>
      </p:sp>
      <p:pic>
        <p:nvPicPr>
          <p:cNvPr id="4" name="Obraz 3">
            <a:extLst>
              <a:ext uri="{FF2B5EF4-FFF2-40B4-BE49-F238E27FC236}">
                <a16:creationId xmlns:a16="http://schemas.microsoft.com/office/drawing/2014/main" id="{E3C66C3D-47D1-1A95-3A66-B9A0E11C8B43}"/>
              </a:ext>
            </a:extLst>
          </p:cNvPr>
          <p:cNvPicPr>
            <a:picLocks noChangeAspect="1"/>
          </p:cNvPicPr>
          <p:nvPr/>
        </p:nvPicPr>
        <p:blipFill>
          <a:blip r:embed="rId2"/>
          <a:stretch>
            <a:fillRect/>
          </a:stretch>
        </p:blipFill>
        <p:spPr>
          <a:xfrm>
            <a:off x="822959" y="2860806"/>
            <a:ext cx="2145665" cy="660400"/>
          </a:xfrm>
          <a:prstGeom prst="rect">
            <a:avLst/>
          </a:prstGeom>
        </p:spPr>
      </p:pic>
      <p:pic>
        <p:nvPicPr>
          <p:cNvPr id="6" name="Obraz 5">
            <a:extLst>
              <a:ext uri="{FF2B5EF4-FFF2-40B4-BE49-F238E27FC236}">
                <a16:creationId xmlns:a16="http://schemas.microsoft.com/office/drawing/2014/main" id="{A00D3728-5861-F2B8-F80D-168487E91289}"/>
              </a:ext>
            </a:extLst>
          </p:cNvPr>
          <p:cNvPicPr>
            <a:picLocks noChangeAspect="1"/>
          </p:cNvPicPr>
          <p:nvPr/>
        </p:nvPicPr>
        <p:blipFill>
          <a:blip r:embed="rId3"/>
          <a:stretch>
            <a:fillRect/>
          </a:stretch>
        </p:blipFill>
        <p:spPr>
          <a:xfrm>
            <a:off x="910641" y="5228802"/>
            <a:ext cx="2209800" cy="748665"/>
          </a:xfrm>
          <a:prstGeom prst="rect">
            <a:avLst/>
          </a:prstGeom>
        </p:spPr>
      </p:pic>
    </p:spTree>
    <p:extLst>
      <p:ext uri="{BB962C8B-B14F-4D97-AF65-F5344CB8AC3E}">
        <p14:creationId xmlns:p14="http://schemas.microsoft.com/office/powerpoint/2010/main" val="363862227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1B87F5C-6D08-9259-802C-429CA0E57B17}"/>
              </a:ext>
            </a:extLst>
          </p:cNvPr>
          <p:cNvSpPr>
            <a:spLocks noGrp="1"/>
          </p:cNvSpPr>
          <p:nvPr>
            <p:ph type="title"/>
          </p:nvPr>
        </p:nvSpPr>
        <p:spPr/>
        <p:txBody>
          <a:bodyPr>
            <a:normAutofit fontScale="90000"/>
          </a:bodyPr>
          <a:lstStyle/>
          <a:p>
            <a:r>
              <a:rPr lang="pl-PL" sz="4800" b="1">
                <a:solidFill>
                  <a:schemeClr val="tx1"/>
                </a:solidFill>
              </a:rPr>
              <a:t>Wartość użytkowania, </a:t>
            </a:r>
            <a:r>
              <a:rPr lang="pl-PL" sz="4800" b="1">
                <a:solidFill>
                  <a:schemeClr val="tx1"/>
                </a:solidFill>
                <a:effectLst/>
                <a:ea typeface="Times New Roman" panose="02020603050405020304" pitchFamily="18" charset="0"/>
              </a:rPr>
              <a:t>służebności gruntowej i służebności </a:t>
            </a:r>
            <a:endParaRPr lang="pl-PL"/>
          </a:p>
        </p:txBody>
      </p:sp>
      <p:sp>
        <p:nvSpPr>
          <p:cNvPr id="3" name="Symbol zastępczy zawartości 2">
            <a:extLst>
              <a:ext uri="{FF2B5EF4-FFF2-40B4-BE49-F238E27FC236}">
                <a16:creationId xmlns:a16="http://schemas.microsoft.com/office/drawing/2014/main" id="{CFE94733-A11D-4B22-E416-EC43B668E9A3}"/>
              </a:ext>
            </a:extLst>
          </p:cNvPr>
          <p:cNvSpPr>
            <a:spLocks noGrp="1"/>
          </p:cNvSpPr>
          <p:nvPr>
            <p:ph idx="1"/>
          </p:nvPr>
        </p:nvSpPr>
        <p:spPr/>
        <p:txBody>
          <a:bodyPr>
            <a:normAutofit lnSpcReduction="10000"/>
          </a:bodyPr>
          <a:lstStyle/>
          <a:p>
            <a:r>
              <a:rPr lang="pl-PL" sz="1800">
                <a:solidFill>
                  <a:srgbClr val="000000"/>
                </a:solidFill>
                <a:effectLst/>
                <a:ea typeface="Times New Roman" panose="02020603050405020304" pitchFamily="18" charset="0"/>
              </a:rPr>
              <a:t>5. Wartość służebności gruntowej można określić w podejściu porównawczym, jeżeli dostępne są ceny nieruchomości podobnych obciążonych podobnymi służebnościami gruntowymi i ceny nieruchomości podobnych, dla których nie ustanowiono służebności gruntowej.</a:t>
            </a:r>
            <a:endParaRPr lang="pl-PL" sz="1800">
              <a:effectLst/>
              <a:ea typeface="Times New Roman" panose="02020603050405020304" pitchFamily="18" charset="0"/>
            </a:endParaRPr>
          </a:p>
          <a:p>
            <a:r>
              <a:rPr lang="pl-PL" sz="1800">
                <a:solidFill>
                  <a:srgbClr val="000000"/>
                </a:solidFill>
                <a:effectLst/>
                <a:ea typeface="Times New Roman" panose="02020603050405020304" pitchFamily="18" charset="0"/>
              </a:rPr>
              <a:t>6. W przypadku gdy prawa, o których mowa w ust. 1, są lub będą wykonywane tylko na części nieruchomości, a ich wykonywanie nie powoduje zmiany walorów użytkowych lub sposobu użytkowania pozostałej części nieruchomości, wartość tych praw określa się, biorąc pod uwagę wyłącznie parametry dotyczące tej części nieruchomości, na której prawa są lub będą wykonywane.</a:t>
            </a:r>
            <a:endParaRPr lang="pl-PL" sz="1800">
              <a:effectLst/>
              <a:ea typeface="Times New Roman" panose="02020603050405020304" pitchFamily="18" charset="0"/>
            </a:endParaRPr>
          </a:p>
          <a:p>
            <a:r>
              <a:rPr lang="pl-PL" sz="1800">
                <a:solidFill>
                  <a:srgbClr val="000000"/>
                </a:solidFill>
                <a:effectLst/>
                <a:ea typeface="Times New Roman" panose="02020603050405020304" pitchFamily="18" charset="0"/>
              </a:rPr>
              <a:t>7. Wartość służebności gruntowej ustanowionej na czas nieoznaczony można określić jako iloczyn wartości jednostki porównawczej nieruchomości, na której służebność została lub zostanie ustanowiona, określonej bez uwzględnienia obciążeń ograniczonymi prawami rzeczowymi, powierzchni, na której służebność jest lub będzie wykonywana, oraz współczynnika uwzględniającego zakres korzystania z nieruchomości obciążonej przez uprawnionego według wzoru: W=w x P x K</a:t>
            </a:r>
            <a:endParaRPr lang="pl-PL" sz="1800">
              <a:effectLst/>
              <a:ea typeface="Times New Roman" panose="02020603050405020304" pitchFamily="18" charset="0"/>
            </a:endParaRPr>
          </a:p>
          <a:p>
            <a:endParaRPr lang="pl-PL" sz="1800">
              <a:effectLst/>
              <a:latin typeface="Times New Roman" panose="02020603050405020304" pitchFamily="18" charset="0"/>
              <a:ea typeface="Times New Roman" panose="02020603050405020304" pitchFamily="18" charset="0"/>
            </a:endParaRPr>
          </a:p>
          <a:p>
            <a:endParaRPr lang="pl-PL"/>
          </a:p>
        </p:txBody>
      </p:sp>
    </p:spTree>
    <p:extLst>
      <p:ext uri="{BB962C8B-B14F-4D97-AF65-F5344CB8AC3E}">
        <p14:creationId xmlns:p14="http://schemas.microsoft.com/office/powerpoint/2010/main" val="364432853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CD59177-2DDC-27BF-558F-D1E195A42F89}"/>
              </a:ext>
            </a:extLst>
          </p:cNvPr>
          <p:cNvSpPr>
            <a:spLocks noGrp="1"/>
          </p:cNvSpPr>
          <p:nvPr>
            <p:ph type="title"/>
          </p:nvPr>
        </p:nvSpPr>
        <p:spPr/>
        <p:txBody>
          <a:bodyPr/>
          <a:lstStyle/>
          <a:p>
            <a:r>
              <a:rPr lang="pl-PL" b="1"/>
              <a:t>Służebność </a:t>
            </a:r>
            <a:r>
              <a:rPr lang="pl-PL" b="1" err="1"/>
              <a:t>przesyłu</a:t>
            </a:r>
            <a:endParaRPr lang="pl-PL" b="1"/>
          </a:p>
        </p:txBody>
      </p:sp>
      <p:sp>
        <p:nvSpPr>
          <p:cNvPr id="3" name="Symbol zastępczy zawartości 2">
            <a:extLst>
              <a:ext uri="{FF2B5EF4-FFF2-40B4-BE49-F238E27FC236}">
                <a16:creationId xmlns:a16="http://schemas.microsoft.com/office/drawing/2014/main" id="{08B3193A-D26B-769E-0E9C-432DDD18C79D}"/>
              </a:ext>
            </a:extLst>
          </p:cNvPr>
          <p:cNvSpPr>
            <a:spLocks noGrp="1"/>
          </p:cNvSpPr>
          <p:nvPr>
            <p:ph idx="1"/>
          </p:nvPr>
        </p:nvSpPr>
        <p:spPr/>
        <p:txBody>
          <a:bodyPr>
            <a:normAutofit fontScale="92500" lnSpcReduction="20000"/>
          </a:bodyPr>
          <a:lstStyle/>
          <a:p>
            <a:pPr>
              <a:lnSpc>
                <a:spcPct val="115000"/>
              </a:lnSpc>
              <a:spcBef>
                <a:spcPts val="130"/>
              </a:spcBef>
              <a:spcAft>
                <a:spcPts val="1000"/>
              </a:spcAft>
            </a:pPr>
            <a:r>
              <a:rPr lang="pl-PL" sz="1800">
                <a:solidFill>
                  <a:srgbClr val="000000"/>
                </a:solidFill>
                <a:effectLst/>
                <a:ea typeface="Times New Roman" panose="02020603050405020304" pitchFamily="18" charset="0"/>
              </a:rPr>
              <a:t>3. Wartość służebności </a:t>
            </a:r>
            <a:r>
              <a:rPr lang="pl-PL" sz="1800" err="1">
                <a:solidFill>
                  <a:srgbClr val="000000"/>
                </a:solidFill>
                <a:effectLst/>
                <a:ea typeface="Times New Roman" panose="02020603050405020304" pitchFamily="18" charset="0"/>
              </a:rPr>
              <a:t>przesyłu</a:t>
            </a:r>
            <a:r>
              <a:rPr lang="pl-PL" sz="1800">
                <a:solidFill>
                  <a:srgbClr val="000000"/>
                </a:solidFill>
                <a:effectLst/>
                <a:ea typeface="Times New Roman" panose="02020603050405020304" pitchFamily="18" charset="0"/>
              </a:rPr>
              <a:t> określa się </a:t>
            </a:r>
            <a:r>
              <a:rPr lang="pl-PL" sz="1800" b="1" u="sng">
                <a:solidFill>
                  <a:srgbClr val="000000"/>
                </a:solidFill>
                <a:effectLst/>
                <a:ea typeface="Times New Roman" panose="02020603050405020304" pitchFamily="18" charset="0"/>
              </a:rPr>
              <a:t>w podejściu porównawczym</a:t>
            </a:r>
            <a:r>
              <a:rPr lang="pl-PL" sz="1800">
                <a:solidFill>
                  <a:srgbClr val="000000"/>
                </a:solidFill>
                <a:effectLst/>
                <a:ea typeface="Times New Roman" panose="02020603050405020304" pitchFamily="18" charset="0"/>
              </a:rPr>
              <a:t>, jeżeli dostępne są ceny nieruchomości podobnych obciążonych podobnymi służebnościami </a:t>
            </a:r>
            <a:r>
              <a:rPr lang="pl-PL" sz="1800" err="1">
                <a:solidFill>
                  <a:srgbClr val="000000"/>
                </a:solidFill>
                <a:effectLst/>
                <a:ea typeface="Times New Roman" panose="02020603050405020304" pitchFamily="18" charset="0"/>
              </a:rPr>
              <a:t>przesyłu</a:t>
            </a:r>
            <a:r>
              <a:rPr lang="pl-PL" sz="1800">
                <a:solidFill>
                  <a:srgbClr val="000000"/>
                </a:solidFill>
                <a:effectLst/>
                <a:ea typeface="Times New Roman" panose="02020603050405020304" pitchFamily="18" charset="0"/>
              </a:rPr>
              <a:t> i ceny nieruchomości podobnych obciążonych podobnymi urządzeniami, dla których nie ustanowiono służebności </a:t>
            </a:r>
            <a:r>
              <a:rPr lang="pl-PL" sz="1800" err="1">
                <a:solidFill>
                  <a:srgbClr val="000000"/>
                </a:solidFill>
                <a:effectLst/>
                <a:ea typeface="Times New Roman" panose="02020603050405020304" pitchFamily="18" charset="0"/>
              </a:rPr>
              <a:t>przesyłu</a:t>
            </a:r>
            <a:r>
              <a:rPr lang="pl-PL" sz="1800">
                <a:solidFill>
                  <a:srgbClr val="000000"/>
                </a:solidFill>
                <a:effectLst/>
                <a:ea typeface="Times New Roman" panose="02020603050405020304" pitchFamily="18" charset="0"/>
              </a:rPr>
              <a:t>.</a:t>
            </a:r>
            <a:endParaRPr lang="pl-PL" sz="1800">
              <a:effectLst/>
              <a:ea typeface="Times New Roman" panose="02020603050405020304" pitchFamily="18" charset="0"/>
            </a:endParaRPr>
          </a:p>
          <a:p>
            <a:pPr>
              <a:lnSpc>
                <a:spcPct val="115000"/>
              </a:lnSpc>
              <a:spcBef>
                <a:spcPts val="130"/>
              </a:spcBef>
              <a:spcAft>
                <a:spcPts val="1000"/>
              </a:spcAft>
            </a:pPr>
            <a:r>
              <a:rPr lang="pl-PL" sz="1800">
                <a:solidFill>
                  <a:srgbClr val="000000"/>
                </a:solidFill>
                <a:effectLst/>
                <a:ea typeface="Times New Roman" panose="02020603050405020304" pitchFamily="18" charset="0"/>
              </a:rPr>
              <a:t>4. Wartość służebności </a:t>
            </a:r>
            <a:r>
              <a:rPr lang="pl-PL" sz="1800" err="1">
                <a:solidFill>
                  <a:srgbClr val="000000"/>
                </a:solidFill>
                <a:effectLst/>
                <a:ea typeface="Times New Roman" panose="02020603050405020304" pitchFamily="18" charset="0"/>
              </a:rPr>
              <a:t>przesyłu</a:t>
            </a:r>
            <a:r>
              <a:rPr lang="pl-PL" sz="1800">
                <a:solidFill>
                  <a:srgbClr val="000000"/>
                </a:solidFill>
                <a:effectLst/>
                <a:ea typeface="Times New Roman" panose="02020603050405020304" pitchFamily="18" charset="0"/>
              </a:rPr>
              <a:t> określa się </a:t>
            </a:r>
            <a:r>
              <a:rPr lang="pl-PL" sz="1800" b="1">
                <a:solidFill>
                  <a:srgbClr val="000000"/>
                </a:solidFill>
                <a:effectLst/>
                <a:ea typeface="Times New Roman" panose="02020603050405020304" pitchFamily="18" charset="0"/>
              </a:rPr>
              <a:t>w podejściu dochodowym, metodą inwestycyjną, techniką dyskontowania strumieni dochodów</a:t>
            </a:r>
            <a:r>
              <a:rPr lang="pl-PL" sz="1800" u="sng">
                <a:solidFill>
                  <a:srgbClr val="000000"/>
                </a:solidFill>
                <a:effectLst/>
                <a:ea typeface="Times New Roman" panose="02020603050405020304" pitchFamily="18" charset="0"/>
              </a:rPr>
              <a:t>, bez uwzględniania wartości rezydualnej nieruchomości</a:t>
            </a:r>
            <a:r>
              <a:rPr lang="pl-PL" sz="1800">
                <a:solidFill>
                  <a:srgbClr val="000000"/>
                </a:solidFill>
                <a:effectLst/>
                <a:ea typeface="Times New Roman" panose="02020603050405020304" pitchFamily="18" charset="0"/>
              </a:rPr>
              <a:t>, jeżeli dostępne są czynsze za korzystanie z podobnych urządzeń posadowionych na podobnych nieruchomościach.</a:t>
            </a:r>
            <a:endParaRPr lang="pl-PL" sz="1800">
              <a:effectLst/>
              <a:ea typeface="Times New Roman" panose="02020603050405020304" pitchFamily="18" charset="0"/>
            </a:endParaRPr>
          </a:p>
          <a:p>
            <a:pPr>
              <a:lnSpc>
                <a:spcPct val="115000"/>
              </a:lnSpc>
              <a:spcBef>
                <a:spcPts val="130"/>
              </a:spcBef>
              <a:spcAft>
                <a:spcPts val="1000"/>
              </a:spcAft>
            </a:pPr>
            <a:r>
              <a:rPr lang="pl-PL" sz="1800">
                <a:solidFill>
                  <a:srgbClr val="000000"/>
                </a:solidFill>
                <a:effectLst/>
                <a:ea typeface="Times New Roman" panose="02020603050405020304" pitchFamily="18" charset="0"/>
              </a:rPr>
              <a:t>5. W przypadku braku danych rynkowych, o których mowa w ust. 3 i 4, wartość służebności </a:t>
            </a:r>
            <a:r>
              <a:rPr lang="pl-PL" sz="1800" err="1">
                <a:solidFill>
                  <a:srgbClr val="000000"/>
                </a:solidFill>
                <a:effectLst/>
                <a:ea typeface="Times New Roman" panose="02020603050405020304" pitchFamily="18" charset="0"/>
              </a:rPr>
              <a:t>przesyłu</a:t>
            </a:r>
            <a:r>
              <a:rPr lang="pl-PL" sz="1800">
                <a:solidFill>
                  <a:srgbClr val="000000"/>
                </a:solidFill>
                <a:effectLst/>
                <a:ea typeface="Times New Roman" panose="02020603050405020304" pitchFamily="18" charset="0"/>
              </a:rPr>
              <a:t> określa się </a:t>
            </a:r>
            <a:r>
              <a:rPr lang="pl-PL" sz="1800" u="sng">
                <a:solidFill>
                  <a:srgbClr val="000000"/>
                </a:solidFill>
                <a:effectLst/>
                <a:ea typeface="Times New Roman" panose="02020603050405020304" pitchFamily="18" charset="0"/>
              </a:rPr>
              <a:t>jako iloczyn powierzchni pasa służebności </a:t>
            </a:r>
            <a:r>
              <a:rPr lang="pl-PL" sz="1800" u="sng" err="1">
                <a:solidFill>
                  <a:srgbClr val="000000"/>
                </a:solidFill>
                <a:effectLst/>
                <a:ea typeface="Times New Roman" panose="02020603050405020304" pitchFamily="18" charset="0"/>
              </a:rPr>
              <a:t>przesyłu</a:t>
            </a:r>
            <a:r>
              <a:rPr lang="pl-PL" sz="1800" u="sng">
                <a:solidFill>
                  <a:srgbClr val="000000"/>
                </a:solidFill>
                <a:effectLst/>
                <a:ea typeface="Times New Roman" panose="02020603050405020304" pitchFamily="18" charset="0"/>
              </a:rPr>
              <a:t> i wartości rynkowej jednostki porównawczej nieruchomości w tym pasie</a:t>
            </a:r>
            <a:r>
              <a:rPr lang="pl-PL" sz="1800">
                <a:solidFill>
                  <a:srgbClr val="000000"/>
                </a:solidFill>
                <a:effectLst/>
                <a:ea typeface="Times New Roman" panose="02020603050405020304" pitchFamily="18" charset="0"/>
              </a:rPr>
              <a:t>, określonej z uwzględnieniem obciążenia innymi urządzeniami, lokalizacji urządzenia i jego posadowienia </a:t>
            </a:r>
            <a:r>
              <a:rPr lang="pl-PL" sz="1800" u="sng">
                <a:solidFill>
                  <a:srgbClr val="000000"/>
                </a:solidFill>
                <a:effectLst/>
                <a:ea typeface="Times New Roman" panose="02020603050405020304" pitchFamily="18" charset="0"/>
              </a:rPr>
              <a:t>oraz współczynnika korzystania </a:t>
            </a:r>
            <a:r>
              <a:rPr lang="pl-PL" sz="1800">
                <a:solidFill>
                  <a:srgbClr val="000000"/>
                </a:solidFill>
                <a:effectLst/>
                <a:ea typeface="Times New Roman" panose="02020603050405020304" pitchFamily="18" charset="0"/>
              </a:rPr>
              <a:t>z pasa służebności </a:t>
            </a:r>
            <a:r>
              <a:rPr lang="pl-PL" sz="1800" err="1">
                <a:solidFill>
                  <a:srgbClr val="000000"/>
                </a:solidFill>
                <a:effectLst/>
                <a:ea typeface="Times New Roman" panose="02020603050405020304" pitchFamily="18" charset="0"/>
              </a:rPr>
              <a:t>przesyłu</a:t>
            </a:r>
            <a:r>
              <a:rPr lang="pl-PL" sz="1800">
                <a:solidFill>
                  <a:srgbClr val="000000"/>
                </a:solidFill>
                <a:effectLst/>
                <a:ea typeface="Times New Roman" panose="02020603050405020304" pitchFamily="18" charset="0"/>
              </a:rPr>
              <a:t> przez przedsiębiorcę przesyłowego.</a:t>
            </a:r>
            <a:endParaRPr lang="pl-PL" sz="1800">
              <a:effectLst/>
              <a:ea typeface="Times New Roman" panose="02020603050405020304" pitchFamily="18" charset="0"/>
            </a:endParaRPr>
          </a:p>
          <a:p>
            <a:endParaRPr lang="pl-PL"/>
          </a:p>
        </p:txBody>
      </p:sp>
    </p:spTree>
    <p:extLst>
      <p:ext uri="{BB962C8B-B14F-4D97-AF65-F5344CB8AC3E}">
        <p14:creationId xmlns:p14="http://schemas.microsoft.com/office/powerpoint/2010/main" val="56799044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F97775D-5963-4B1A-611B-E1C6E1433C50}"/>
              </a:ext>
            </a:extLst>
          </p:cNvPr>
          <p:cNvSpPr>
            <a:spLocks noGrp="1"/>
          </p:cNvSpPr>
          <p:nvPr>
            <p:ph type="title"/>
          </p:nvPr>
        </p:nvSpPr>
        <p:spPr/>
        <p:txBody>
          <a:bodyPr/>
          <a:lstStyle/>
          <a:p>
            <a:r>
              <a:rPr lang="pl-PL" b="1"/>
              <a:t>Służebność </a:t>
            </a:r>
            <a:r>
              <a:rPr lang="pl-PL" b="1" err="1"/>
              <a:t>przesyłu</a:t>
            </a:r>
            <a:endParaRPr lang="pl-PL"/>
          </a:p>
        </p:txBody>
      </p:sp>
      <p:sp>
        <p:nvSpPr>
          <p:cNvPr id="3" name="Symbol zastępczy zawartości 2">
            <a:extLst>
              <a:ext uri="{FF2B5EF4-FFF2-40B4-BE49-F238E27FC236}">
                <a16:creationId xmlns:a16="http://schemas.microsoft.com/office/drawing/2014/main" id="{FC25BA6F-776B-3FBD-FAFF-1351C56034F3}"/>
              </a:ext>
            </a:extLst>
          </p:cNvPr>
          <p:cNvSpPr>
            <a:spLocks noGrp="1"/>
          </p:cNvSpPr>
          <p:nvPr>
            <p:ph idx="1"/>
          </p:nvPr>
        </p:nvSpPr>
        <p:spPr/>
        <p:txBody>
          <a:bodyPr/>
          <a:lstStyle/>
          <a:p>
            <a:pPr>
              <a:lnSpc>
                <a:spcPct val="115000"/>
              </a:lnSpc>
              <a:spcBef>
                <a:spcPts val="130"/>
              </a:spcBef>
              <a:spcAft>
                <a:spcPts val="1000"/>
              </a:spcAft>
            </a:pPr>
            <a:r>
              <a:rPr lang="pl-PL" sz="1800">
                <a:solidFill>
                  <a:srgbClr val="000000"/>
                </a:solidFill>
                <a:effectLst/>
                <a:ea typeface="Times New Roman" panose="02020603050405020304" pitchFamily="18" charset="0"/>
              </a:rPr>
              <a:t>6. W przypadku braku danych rynkowych współczynnik korzystania z pasa służebności </a:t>
            </a:r>
            <a:r>
              <a:rPr lang="pl-PL" sz="1800" err="1">
                <a:solidFill>
                  <a:srgbClr val="000000"/>
                </a:solidFill>
                <a:effectLst/>
                <a:ea typeface="Times New Roman" panose="02020603050405020304" pitchFamily="18" charset="0"/>
              </a:rPr>
              <a:t>przesyłu</a:t>
            </a:r>
            <a:r>
              <a:rPr lang="pl-PL" sz="1800">
                <a:solidFill>
                  <a:srgbClr val="000000"/>
                </a:solidFill>
                <a:effectLst/>
                <a:ea typeface="Times New Roman" panose="02020603050405020304" pitchFamily="18" charset="0"/>
              </a:rPr>
              <a:t> przez przedsiębiorcę przesyłowego można przyjąć w wysokości:</a:t>
            </a:r>
            <a:endParaRPr lang="pl-PL" sz="1800">
              <a:effectLst/>
              <a:ea typeface="Times New Roman" panose="02020603050405020304" pitchFamily="18" charset="0"/>
            </a:endParaRPr>
          </a:p>
          <a:p>
            <a:pPr marL="236855">
              <a:lnSpc>
                <a:spcPct val="115000"/>
              </a:lnSpc>
              <a:spcBef>
                <a:spcPts val="130"/>
              </a:spcBef>
              <a:spcAft>
                <a:spcPts val="1000"/>
              </a:spcAft>
            </a:pPr>
            <a:r>
              <a:rPr lang="pl-PL" sz="1800">
                <a:solidFill>
                  <a:srgbClr val="000000"/>
                </a:solidFill>
                <a:effectLst/>
                <a:ea typeface="Times New Roman" panose="02020603050405020304" pitchFamily="18" charset="0"/>
              </a:rPr>
              <a:t>1) dla urządzeń podziemnych: ≤ 0,3;</a:t>
            </a:r>
            <a:endParaRPr lang="pl-PL" sz="1800">
              <a:effectLst/>
              <a:ea typeface="Times New Roman" panose="02020603050405020304" pitchFamily="18" charset="0"/>
            </a:endParaRPr>
          </a:p>
          <a:p>
            <a:pPr marL="236855">
              <a:lnSpc>
                <a:spcPct val="115000"/>
              </a:lnSpc>
              <a:spcBef>
                <a:spcPts val="130"/>
              </a:spcBef>
              <a:spcAft>
                <a:spcPts val="1000"/>
              </a:spcAft>
            </a:pPr>
            <a:r>
              <a:rPr lang="pl-PL" sz="1800">
                <a:solidFill>
                  <a:srgbClr val="000000"/>
                </a:solidFill>
                <a:effectLst/>
                <a:ea typeface="Times New Roman" panose="02020603050405020304" pitchFamily="18" charset="0"/>
              </a:rPr>
              <a:t>2) dla urządzeń nadziemnych: ≤ 0,5;</a:t>
            </a:r>
            <a:endParaRPr lang="pl-PL" sz="1800">
              <a:effectLst/>
              <a:ea typeface="Times New Roman" panose="02020603050405020304" pitchFamily="18" charset="0"/>
            </a:endParaRPr>
          </a:p>
          <a:p>
            <a:pPr marL="236855">
              <a:lnSpc>
                <a:spcPct val="115000"/>
              </a:lnSpc>
              <a:spcBef>
                <a:spcPts val="130"/>
              </a:spcBef>
              <a:spcAft>
                <a:spcPts val="1000"/>
              </a:spcAft>
            </a:pPr>
            <a:r>
              <a:rPr lang="pl-PL" sz="1800">
                <a:solidFill>
                  <a:srgbClr val="000000"/>
                </a:solidFill>
                <a:effectLst/>
                <a:ea typeface="Times New Roman" panose="02020603050405020304" pitchFamily="18" charset="0"/>
              </a:rPr>
              <a:t>3) dla urządzeń naziemnych: 1;</a:t>
            </a:r>
            <a:endParaRPr lang="pl-PL" sz="1800">
              <a:effectLst/>
              <a:ea typeface="Times New Roman" panose="02020603050405020304" pitchFamily="18" charset="0"/>
            </a:endParaRPr>
          </a:p>
          <a:p>
            <a:pPr marL="236855">
              <a:lnSpc>
                <a:spcPct val="115000"/>
              </a:lnSpc>
              <a:spcBef>
                <a:spcPts val="130"/>
              </a:spcBef>
              <a:spcAft>
                <a:spcPts val="1000"/>
              </a:spcAft>
            </a:pPr>
            <a:r>
              <a:rPr lang="pl-PL" sz="1800">
                <a:solidFill>
                  <a:srgbClr val="000000"/>
                </a:solidFill>
                <a:effectLst/>
                <a:ea typeface="Times New Roman" panose="02020603050405020304" pitchFamily="18" charset="0"/>
              </a:rPr>
              <a:t>4) dla urządzeń posadowionych w pasach przeznaczonych do przejścia i przejazdu, w tym dróg wewnętrznych: ≤ 0,1.</a:t>
            </a:r>
            <a:endParaRPr lang="pl-PL" sz="1800">
              <a:effectLst/>
              <a:ea typeface="Times New Roman" panose="02020603050405020304" pitchFamily="18" charset="0"/>
            </a:endParaRPr>
          </a:p>
          <a:p>
            <a:endParaRPr lang="pl-PL"/>
          </a:p>
        </p:txBody>
      </p:sp>
    </p:spTree>
    <p:extLst>
      <p:ext uri="{BB962C8B-B14F-4D97-AF65-F5344CB8AC3E}">
        <p14:creationId xmlns:p14="http://schemas.microsoft.com/office/powerpoint/2010/main" val="316048322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F25131C-28AF-E275-1D7F-19362FFFB7C6}"/>
              </a:ext>
            </a:extLst>
          </p:cNvPr>
          <p:cNvSpPr>
            <a:spLocks noGrp="1"/>
          </p:cNvSpPr>
          <p:nvPr>
            <p:ph type="title"/>
          </p:nvPr>
        </p:nvSpPr>
        <p:spPr/>
        <p:txBody>
          <a:bodyPr/>
          <a:lstStyle/>
          <a:p>
            <a:r>
              <a:rPr lang="pl-PL" b="1"/>
              <a:t>Najem, dzierżawa, użyczenie</a:t>
            </a:r>
          </a:p>
        </p:txBody>
      </p:sp>
      <p:sp>
        <p:nvSpPr>
          <p:cNvPr id="3" name="Symbol zastępczy zawartości 2">
            <a:extLst>
              <a:ext uri="{FF2B5EF4-FFF2-40B4-BE49-F238E27FC236}">
                <a16:creationId xmlns:a16="http://schemas.microsoft.com/office/drawing/2014/main" id="{44D7CE33-516A-1419-4A42-1D9765A15F89}"/>
              </a:ext>
            </a:extLst>
          </p:cNvPr>
          <p:cNvSpPr>
            <a:spLocks noGrp="1"/>
          </p:cNvSpPr>
          <p:nvPr>
            <p:ph idx="1"/>
          </p:nvPr>
        </p:nvSpPr>
        <p:spPr/>
        <p:txBody>
          <a:bodyPr/>
          <a:lstStyle/>
          <a:p>
            <a:pPr algn="just"/>
            <a:r>
              <a:rPr lang="pl-PL" sz="1800">
                <a:solidFill>
                  <a:srgbClr val="000000"/>
                </a:solidFill>
                <a:effectLst/>
                <a:ea typeface="Times New Roman" panose="02020603050405020304" pitchFamily="18" charset="0"/>
              </a:rPr>
              <a:t>Jeżeli nieruchomość jest przedmiotem umowy najmu, dzierżawy, użyczenia albo innej umowy, której przedmiotem jest korzystanie z nieruchomości, a ustanowienie tych praw wpływa na zmianę wartości nieruchomości, przepisy § 31 ust. 1-4 i 6 stosuje się odpowiednio.</a:t>
            </a:r>
            <a:endParaRPr lang="pl-PL"/>
          </a:p>
        </p:txBody>
      </p:sp>
    </p:spTree>
    <p:extLst>
      <p:ext uri="{BB962C8B-B14F-4D97-AF65-F5344CB8AC3E}">
        <p14:creationId xmlns:p14="http://schemas.microsoft.com/office/powerpoint/2010/main" val="393937608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D43B7A1-B608-B3E8-94F0-77AEDCE4C8C0}"/>
              </a:ext>
            </a:extLst>
          </p:cNvPr>
          <p:cNvSpPr>
            <a:spLocks noGrp="1"/>
          </p:cNvSpPr>
          <p:nvPr>
            <p:ph type="title"/>
          </p:nvPr>
        </p:nvSpPr>
        <p:spPr/>
        <p:txBody>
          <a:bodyPr/>
          <a:lstStyle/>
          <a:p>
            <a:r>
              <a:rPr lang="pl-PL" b="1"/>
              <a:t>Obciążenia</a:t>
            </a:r>
          </a:p>
        </p:txBody>
      </p:sp>
      <p:sp>
        <p:nvSpPr>
          <p:cNvPr id="3" name="Symbol zastępczy zawartości 2">
            <a:extLst>
              <a:ext uri="{FF2B5EF4-FFF2-40B4-BE49-F238E27FC236}">
                <a16:creationId xmlns:a16="http://schemas.microsoft.com/office/drawing/2014/main" id="{EE3B1969-0042-8995-8259-DFBB8E086F8B}"/>
              </a:ext>
            </a:extLst>
          </p:cNvPr>
          <p:cNvSpPr>
            <a:spLocks noGrp="1"/>
          </p:cNvSpPr>
          <p:nvPr>
            <p:ph idx="1"/>
          </p:nvPr>
        </p:nvSpPr>
        <p:spPr/>
        <p:txBody>
          <a:bodyPr/>
          <a:lstStyle/>
          <a:p>
            <a:pPr algn="just">
              <a:lnSpc>
                <a:spcPct val="115000"/>
              </a:lnSpc>
              <a:spcBef>
                <a:spcPts val="130"/>
              </a:spcBef>
              <a:spcAft>
                <a:spcPts val="1000"/>
              </a:spcAft>
            </a:pPr>
            <a:r>
              <a:rPr lang="pl-PL" sz="1800">
                <a:solidFill>
                  <a:srgbClr val="000000"/>
                </a:solidFill>
                <a:effectLst/>
                <a:ea typeface="Times New Roman" panose="02020603050405020304" pitchFamily="18" charset="0"/>
              </a:rPr>
              <a:t>1. Przy określaniu wartości nieruchomości uwzględnia się obciążenia nieruchomości ograniczonymi prawami rzeczowymi, jeżeli wpływają one na zmianę tej wartości. </a:t>
            </a:r>
            <a:r>
              <a:rPr lang="pl-PL" sz="1800" b="1" u="sng">
                <a:solidFill>
                  <a:srgbClr val="000000"/>
                </a:solidFill>
                <a:effectLst/>
                <a:ea typeface="Times New Roman" panose="02020603050405020304" pitchFamily="18" charset="0"/>
              </a:rPr>
              <a:t>Przy określaniu wartości nieruchomości pomija się hipotekę</a:t>
            </a:r>
            <a:r>
              <a:rPr lang="pl-PL" sz="1800">
                <a:solidFill>
                  <a:srgbClr val="000000"/>
                </a:solidFill>
                <a:effectLst/>
                <a:ea typeface="Times New Roman" panose="02020603050405020304" pitchFamily="18" charset="0"/>
              </a:rPr>
              <a:t>.</a:t>
            </a:r>
            <a:endParaRPr lang="pl-PL" sz="1800">
              <a:effectLst/>
              <a:ea typeface="Times New Roman" panose="02020603050405020304" pitchFamily="18" charset="0"/>
            </a:endParaRPr>
          </a:p>
          <a:p>
            <a:pPr algn="just">
              <a:lnSpc>
                <a:spcPct val="115000"/>
              </a:lnSpc>
              <a:spcBef>
                <a:spcPts val="130"/>
              </a:spcBef>
              <a:spcAft>
                <a:spcPts val="1000"/>
              </a:spcAft>
            </a:pPr>
            <a:r>
              <a:rPr lang="pl-PL" sz="1800">
                <a:solidFill>
                  <a:srgbClr val="000000"/>
                </a:solidFill>
                <a:effectLst/>
                <a:ea typeface="Times New Roman" panose="02020603050405020304" pitchFamily="18" charset="0"/>
              </a:rPr>
              <a:t>2. Przy określaniu wartości nieruchomości obciążonej ograniczonymi prawami rzeczowymi jej wartość pomniejsza się o kwotę odpowiadającą wartości tych praw, równej zmianie wartości nieruchomości, spowodowanej następstwami ustanowienia ograniczonych praw rzeczowych.</a:t>
            </a:r>
            <a:endParaRPr lang="pl-PL" sz="1800">
              <a:effectLst/>
              <a:ea typeface="Times New Roman" panose="02020603050405020304" pitchFamily="18" charset="0"/>
            </a:endParaRPr>
          </a:p>
          <a:p>
            <a:pPr algn="just">
              <a:lnSpc>
                <a:spcPct val="115000"/>
              </a:lnSpc>
              <a:spcBef>
                <a:spcPts val="130"/>
              </a:spcBef>
              <a:spcAft>
                <a:spcPts val="1000"/>
              </a:spcAft>
            </a:pPr>
            <a:r>
              <a:rPr lang="pl-PL" sz="1800">
                <a:solidFill>
                  <a:srgbClr val="000000"/>
                </a:solidFill>
                <a:effectLst/>
                <a:ea typeface="Times New Roman" panose="02020603050405020304" pitchFamily="18" charset="0"/>
              </a:rPr>
              <a:t>3. Suma wartości nieruchomości obciążonej oraz wartości praw obciążających tę nieruchomość nie może być większa niż wartość, jaką nieruchomość miałaby, gdyby nie była obciążona ograniczonymi prawami rzeczowymi.</a:t>
            </a:r>
            <a:endParaRPr lang="pl-PL" sz="1800">
              <a:effectLst/>
              <a:ea typeface="Times New Roman" panose="02020603050405020304" pitchFamily="18" charset="0"/>
            </a:endParaRPr>
          </a:p>
          <a:p>
            <a:endParaRPr lang="pl-PL"/>
          </a:p>
        </p:txBody>
      </p:sp>
    </p:spTree>
    <p:extLst>
      <p:ext uri="{BB962C8B-B14F-4D97-AF65-F5344CB8AC3E}">
        <p14:creationId xmlns:p14="http://schemas.microsoft.com/office/powerpoint/2010/main" val="325635598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5C5DAC0-CDDD-D216-C96E-2F96FEA71528}"/>
              </a:ext>
            </a:extLst>
          </p:cNvPr>
          <p:cNvSpPr>
            <a:spLocks noGrp="1"/>
          </p:cNvSpPr>
          <p:nvPr>
            <p:ph type="title"/>
          </p:nvPr>
        </p:nvSpPr>
        <p:spPr/>
        <p:txBody>
          <a:bodyPr/>
          <a:lstStyle/>
          <a:p>
            <a:r>
              <a:rPr lang="pl-PL" b="1"/>
              <a:t>Obciążenia</a:t>
            </a:r>
            <a:endParaRPr lang="pl-PL"/>
          </a:p>
        </p:txBody>
      </p:sp>
      <p:sp>
        <p:nvSpPr>
          <p:cNvPr id="3" name="Symbol zastępczy zawartości 2">
            <a:extLst>
              <a:ext uri="{FF2B5EF4-FFF2-40B4-BE49-F238E27FC236}">
                <a16:creationId xmlns:a16="http://schemas.microsoft.com/office/drawing/2014/main" id="{3EC73D0A-5EC9-2988-6BF2-6DD1525217D5}"/>
              </a:ext>
            </a:extLst>
          </p:cNvPr>
          <p:cNvSpPr>
            <a:spLocks noGrp="1"/>
          </p:cNvSpPr>
          <p:nvPr>
            <p:ph idx="1"/>
          </p:nvPr>
        </p:nvSpPr>
        <p:spPr/>
        <p:txBody>
          <a:bodyPr/>
          <a:lstStyle/>
          <a:p>
            <a:pPr algn="just">
              <a:lnSpc>
                <a:spcPct val="115000"/>
              </a:lnSpc>
              <a:spcBef>
                <a:spcPts val="130"/>
              </a:spcBef>
              <a:spcAft>
                <a:spcPts val="1000"/>
              </a:spcAft>
            </a:pPr>
            <a:r>
              <a:rPr lang="pl-PL" sz="1800">
                <a:solidFill>
                  <a:srgbClr val="000000"/>
                </a:solidFill>
                <a:effectLst/>
                <a:ea typeface="Times New Roman" panose="02020603050405020304" pitchFamily="18" charset="0"/>
              </a:rPr>
              <a:t>4. W przypadku braku możliwości określenia wartości w sposób, o którym mowa w ust. 2, wartość ograniczonego prawa rzeczowego określa się przez obliczenie kosztów uzyskania tego prawa.</a:t>
            </a:r>
            <a:endParaRPr lang="pl-PL" sz="1800">
              <a:effectLst/>
              <a:ea typeface="Times New Roman" panose="02020603050405020304" pitchFamily="18" charset="0"/>
            </a:endParaRPr>
          </a:p>
          <a:p>
            <a:pPr algn="just">
              <a:lnSpc>
                <a:spcPct val="115000"/>
              </a:lnSpc>
              <a:spcBef>
                <a:spcPts val="130"/>
              </a:spcBef>
              <a:spcAft>
                <a:spcPts val="1000"/>
              </a:spcAft>
            </a:pPr>
            <a:r>
              <a:rPr lang="pl-PL" sz="1800">
                <a:solidFill>
                  <a:srgbClr val="000000"/>
                </a:solidFill>
                <a:effectLst/>
                <a:ea typeface="Times New Roman" panose="02020603050405020304" pitchFamily="18" charset="0"/>
              </a:rPr>
              <a:t>5. Przepisy ust. 2-4 stosuje się odpowiednio, jeżeli nieruchomość jest przedmiotem umowy najmu, dzierżawy, użyczenia albo innej umowy, której przedmiotem jest korzystanie z nieruchomości, jeżeli wpływa to na zmianę wartości nieruchomości.</a:t>
            </a:r>
            <a:endParaRPr lang="pl-PL" sz="1800">
              <a:effectLst/>
              <a:ea typeface="Times New Roman" panose="02020603050405020304" pitchFamily="18" charset="0"/>
            </a:endParaRPr>
          </a:p>
          <a:p>
            <a:endParaRPr lang="pl-PL"/>
          </a:p>
        </p:txBody>
      </p:sp>
    </p:spTree>
    <p:extLst>
      <p:ext uri="{BB962C8B-B14F-4D97-AF65-F5344CB8AC3E}">
        <p14:creationId xmlns:p14="http://schemas.microsoft.com/office/powerpoint/2010/main" val="387585336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6247BBC-1E13-40EE-834A-B1EC53BB6CFE}"/>
              </a:ext>
            </a:extLst>
          </p:cNvPr>
          <p:cNvSpPr>
            <a:spLocks noGrp="1"/>
          </p:cNvSpPr>
          <p:nvPr>
            <p:ph type="ctrTitle"/>
          </p:nvPr>
        </p:nvSpPr>
        <p:spPr/>
        <p:txBody>
          <a:bodyPr>
            <a:noAutofit/>
          </a:bodyPr>
          <a:lstStyle/>
          <a:p>
            <a:r>
              <a:rPr lang="pl-PL" sz="4000" b="1"/>
              <a:t>WYBRANE WYCENY DO CELÓW SZCZEGÓLNYCH </a:t>
            </a:r>
            <a:r>
              <a:rPr lang="pl-PL" sz="4000" b="1">
                <a:solidFill>
                  <a:srgbClr val="FF0000"/>
                </a:solidFill>
              </a:rPr>
              <a:t>()</a:t>
            </a:r>
            <a:br>
              <a:rPr lang="pl-PL" sz="3200"/>
            </a:br>
            <a:r>
              <a:rPr lang="pl-PL" sz="2400"/>
              <a:t>1) Opłata </a:t>
            </a:r>
            <a:r>
              <a:rPr lang="pl-PL" sz="2400" err="1"/>
              <a:t>adiacencka</a:t>
            </a:r>
            <a:br>
              <a:rPr lang="pl-PL" sz="2400"/>
            </a:br>
            <a:r>
              <a:rPr lang="pl-PL" sz="2400"/>
              <a:t>2) Opłata planistyczna</a:t>
            </a:r>
            <a:br>
              <a:rPr lang="pl-PL" sz="2400"/>
            </a:br>
            <a:r>
              <a:rPr lang="pl-PL" sz="2400"/>
              <a:t>3) Użytkowanie wieczyste</a:t>
            </a:r>
            <a:br>
              <a:rPr lang="pl-PL" sz="2400"/>
            </a:br>
            <a:r>
              <a:rPr lang="pl-PL" sz="2400"/>
              <a:t>4) Zabezpieczenie wierzytelności</a:t>
            </a:r>
            <a:endParaRPr lang="pl-PL" sz="3200"/>
          </a:p>
        </p:txBody>
      </p:sp>
      <p:sp>
        <p:nvSpPr>
          <p:cNvPr id="3" name="Podtytuł 2">
            <a:extLst>
              <a:ext uri="{FF2B5EF4-FFF2-40B4-BE49-F238E27FC236}">
                <a16:creationId xmlns:a16="http://schemas.microsoft.com/office/drawing/2014/main" id="{7D498670-9643-4791-81D3-7FAB1A41F374}"/>
              </a:ext>
            </a:extLst>
          </p:cNvPr>
          <p:cNvSpPr>
            <a:spLocks noGrp="1"/>
          </p:cNvSpPr>
          <p:nvPr>
            <p:ph type="subTitle" idx="1"/>
          </p:nvPr>
        </p:nvSpPr>
        <p:spPr/>
        <p:txBody>
          <a:bodyPr/>
          <a:lstStyle/>
          <a:p>
            <a:r>
              <a:rPr lang="pl-PL"/>
              <a:t>Dr Mateusz </a:t>
            </a:r>
            <a:r>
              <a:rPr lang="pl-PL" err="1"/>
              <a:t>tomal</a:t>
            </a:r>
            <a:endParaRPr lang="pl-PL"/>
          </a:p>
          <a:p>
            <a:r>
              <a:rPr lang="pl-PL"/>
              <a:t>Wykład</a:t>
            </a:r>
          </a:p>
          <a:p>
            <a:endParaRPr lang="pl-PL"/>
          </a:p>
        </p:txBody>
      </p:sp>
    </p:spTree>
    <p:extLst>
      <p:ext uri="{BB962C8B-B14F-4D97-AF65-F5344CB8AC3E}">
        <p14:creationId xmlns:p14="http://schemas.microsoft.com/office/powerpoint/2010/main" val="18985450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D71F680-5C91-4ABA-8434-1A60414E2CAE}"/>
              </a:ext>
            </a:extLst>
          </p:cNvPr>
          <p:cNvSpPr>
            <a:spLocks noGrp="1"/>
          </p:cNvSpPr>
          <p:nvPr>
            <p:ph type="title"/>
          </p:nvPr>
        </p:nvSpPr>
        <p:spPr/>
        <p:txBody>
          <a:bodyPr/>
          <a:lstStyle/>
          <a:p>
            <a:r>
              <a:rPr lang="pl-PL" b="1"/>
              <a:t>Rodzaje wartości (art. 151 </a:t>
            </a:r>
            <a:r>
              <a:rPr lang="pl-PL" b="1" err="1"/>
              <a:t>ugn</a:t>
            </a:r>
            <a:r>
              <a:rPr lang="pl-PL" b="1"/>
              <a:t>)</a:t>
            </a:r>
          </a:p>
        </p:txBody>
      </p:sp>
      <p:sp>
        <p:nvSpPr>
          <p:cNvPr id="3" name="Symbol zastępczy zawartości 2">
            <a:extLst>
              <a:ext uri="{FF2B5EF4-FFF2-40B4-BE49-F238E27FC236}">
                <a16:creationId xmlns:a16="http://schemas.microsoft.com/office/drawing/2014/main" id="{60E4F417-D120-47E9-82F6-8D36CD448E9D}"/>
              </a:ext>
            </a:extLst>
          </p:cNvPr>
          <p:cNvSpPr>
            <a:spLocks noGrp="1"/>
          </p:cNvSpPr>
          <p:nvPr>
            <p:ph idx="1"/>
          </p:nvPr>
        </p:nvSpPr>
        <p:spPr/>
        <p:txBody>
          <a:bodyPr>
            <a:normAutofit lnSpcReduction="10000"/>
          </a:bodyPr>
          <a:lstStyle/>
          <a:p>
            <a:pPr algn="just"/>
            <a:r>
              <a:rPr lang="pl-PL" sz="2100" b="1"/>
              <a:t>Wartość rynkową </a:t>
            </a:r>
            <a:r>
              <a:rPr lang="pl-PL" sz="2100"/>
              <a:t>nieruchomości stanowi szacunkowa kwota, jaką w dniu wyceny można uzyskać za nieruchomość w transakcji sprzedaży zawieranej na warunkach rynkowych pomiędzy kupującym a sprzedającym, którzy </a:t>
            </a:r>
            <a:r>
              <a:rPr lang="pl-PL" sz="2100" u="sng"/>
              <a:t>mają stanowczy zamiar zawarcia umowy</a:t>
            </a:r>
            <a:r>
              <a:rPr lang="pl-PL" sz="2100"/>
              <a:t>, </a:t>
            </a:r>
            <a:r>
              <a:rPr lang="pl-PL" sz="2100" u="sng"/>
              <a:t>działają z rozeznaniem i postępują rozważnie </a:t>
            </a:r>
            <a:r>
              <a:rPr lang="pl-PL" sz="2100"/>
              <a:t>oraz </a:t>
            </a:r>
            <a:r>
              <a:rPr lang="pl-PL" sz="2100" u="sng"/>
              <a:t>nie znajdują się w sytuacji przymusowej</a:t>
            </a:r>
            <a:r>
              <a:rPr lang="pl-PL" sz="2100"/>
              <a:t>. </a:t>
            </a:r>
          </a:p>
          <a:p>
            <a:pPr algn="just"/>
            <a:r>
              <a:rPr lang="pl-PL" sz="2100" b="1"/>
              <a:t>Wartość odtworzeniowa </a:t>
            </a:r>
            <a:r>
              <a:rPr lang="pl-PL" sz="2100"/>
              <a:t>nieruchomości jest równa kosztom jej odtworzenia, z uwzględnieniem stopnia zużycia.</a:t>
            </a:r>
          </a:p>
          <a:p>
            <a:pPr algn="just"/>
            <a:r>
              <a:rPr lang="pl-PL" sz="2100" b="1"/>
              <a:t>Wartość katastralną </a:t>
            </a:r>
            <a:r>
              <a:rPr lang="pl-PL" sz="2100"/>
              <a:t>nieruchomości stanowi wartość ustalona w procesie </a:t>
            </a:r>
            <a:r>
              <a:rPr lang="pl-PL" sz="2100" u="sng"/>
              <a:t>powszechnej taksacji nieruchomości</a:t>
            </a:r>
            <a:r>
              <a:rPr lang="pl-PL" sz="2100"/>
              <a:t>. </a:t>
            </a:r>
          </a:p>
          <a:p>
            <a:pPr algn="just"/>
            <a:r>
              <a:rPr lang="pl-PL" sz="1800" u="sng"/>
              <a:t>Powszechnej taksacja nieruchomości </a:t>
            </a:r>
            <a:r>
              <a:rPr lang="pl-PL" sz="1800"/>
              <a:t>(art. 4 </a:t>
            </a:r>
            <a:r>
              <a:rPr lang="pl-PL" sz="1800" err="1"/>
              <a:t>ugn</a:t>
            </a:r>
            <a:r>
              <a:rPr lang="pl-PL" sz="1800"/>
              <a:t>) - należy przez to rozumieć wycenę nieruchomości, w wyniku której następuje ustalenie wartości katastralnej nieruchomości.</a:t>
            </a:r>
            <a:endParaRPr lang="pl-PL"/>
          </a:p>
        </p:txBody>
      </p:sp>
    </p:spTree>
    <p:extLst>
      <p:ext uri="{BB962C8B-B14F-4D97-AF65-F5344CB8AC3E}">
        <p14:creationId xmlns:p14="http://schemas.microsoft.com/office/powerpoint/2010/main" val="11496062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5C5DAC0-CDDD-D216-C96E-2F96FEA71528}"/>
              </a:ext>
            </a:extLst>
          </p:cNvPr>
          <p:cNvSpPr>
            <a:spLocks noGrp="1"/>
          </p:cNvSpPr>
          <p:nvPr>
            <p:ph type="title"/>
          </p:nvPr>
        </p:nvSpPr>
        <p:spPr/>
        <p:txBody>
          <a:bodyPr>
            <a:normAutofit/>
          </a:bodyPr>
          <a:lstStyle/>
          <a:p>
            <a:r>
              <a:rPr lang="pl-PL" sz="3200" b="1"/>
              <a:t>Opłata </a:t>
            </a:r>
            <a:r>
              <a:rPr lang="pl-PL" sz="3200" b="1" err="1"/>
              <a:t>adiacencka</a:t>
            </a:r>
            <a:r>
              <a:rPr lang="pl-PL" sz="3200" b="1"/>
              <a:t> (infrastruktura techniczna)</a:t>
            </a:r>
          </a:p>
        </p:txBody>
      </p:sp>
      <p:sp>
        <p:nvSpPr>
          <p:cNvPr id="3" name="Symbol zastępczy zawartości 2">
            <a:extLst>
              <a:ext uri="{FF2B5EF4-FFF2-40B4-BE49-F238E27FC236}">
                <a16:creationId xmlns:a16="http://schemas.microsoft.com/office/drawing/2014/main" id="{3EC73D0A-5EC9-2988-6BF2-6DD1525217D5}"/>
              </a:ext>
            </a:extLst>
          </p:cNvPr>
          <p:cNvSpPr>
            <a:spLocks noGrp="1"/>
          </p:cNvSpPr>
          <p:nvPr>
            <p:ph idx="1"/>
          </p:nvPr>
        </p:nvSpPr>
        <p:spPr/>
        <p:txBody>
          <a:bodyPr>
            <a:normAutofit fontScale="92500" lnSpcReduction="20000"/>
          </a:bodyPr>
          <a:lstStyle/>
          <a:p>
            <a:pPr algn="just">
              <a:lnSpc>
                <a:spcPct val="115000"/>
              </a:lnSpc>
              <a:spcBef>
                <a:spcPts val="130"/>
              </a:spcBef>
              <a:spcAft>
                <a:spcPts val="1000"/>
              </a:spcAft>
            </a:pPr>
            <a:r>
              <a:rPr lang="pl-PL" sz="1800">
                <a:solidFill>
                  <a:srgbClr val="000000"/>
                </a:solidFill>
                <a:effectLst/>
                <a:ea typeface="Times New Roman" panose="02020603050405020304" pitchFamily="18" charset="0"/>
              </a:rPr>
              <a:t>1. Przy określaniu wartości nieruchomości przed wybudowaniem urządzeń infrastruktury technicznej i po ich wybudowaniu, dla ustalenia opłat </a:t>
            </a:r>
            <a:r>
              <a:rPr lang="pl-PL" sz="1800" err="1">
                <a:solidFill>
                  <a:srgbClr val="000000"/>
                </a:solidFill>
                <a:effectLst/>
                <a:ea typeface="Times New Roman" panose="02020603050405020304" pitchFamily="18" charset="0"/>
              </a:rPr>
              <a:t>adiacenckich</a:t>
            </a:r>
            <a:r>
              <a:rPr lang="pl-PL" sz="1800">
                <a:solidFill>
                  <a:srgbClr val="000000"/>
                </a:solidFill>
                <a:effectLst/>
                <a:ea typeface="Times New Roman" panose="02020603050405020304" pitchFamily="18" charset="0"/>
              </a:rPr>
              <a:t>, o których mowa w art. 144 ustawy, </a:t>
            </a:r>
            <a:r>
              <a:rPr lang="pl-PL" sz="1800" b="1">
                <a:solidFill>
                  <a:srgbClr val="000000"/>
                </a:solidFill>
                <a:effectLst/>
                <a:ea typeface="Times New Roman" panose="02020603050405020304" pitchFamily="18" charset="0"/>
              </a:rPr>
              <a:t>nie uwzględnia się wartości części składowych tej nieruchomości</a:t>
            </a:r>
            <a:r>
              <a:rPr lang="pl-PL" sz="1800">
                <a:solidFill>
                  <a:srgbClr val="000000"/>
                </a:solidFill>
                <a:effectLst/>
                <a:ea typeface="Times New Roman" panose="02020603050405020304" pitchFamily="18" charset="0"/>
              </a:rPr>
              <a:t>.</a:t>
            </a:r>
            <a:endParaRPr lang="pl-PL" sz="1800">
              <a:effectLst/>
              <a:ea typeface="Times New Roman" panose="02020603050405020304" pitchFamily="18" charset="0"/>
            </a:endParaRPr>
          </a:p>
          <a:p>
            <a:pPr algn="just">
              <a:lnSpc>
                <a:spcPct val="115000"/>
              </a:lnSpc>
              <a:spcBef>
                <a:spcPts val="130"/>
              </a:spcBef>
              <a:spcAft>
                <a:spcPts val="1000"/>
              </a:spcAft>
            </a:pPr>
            <a:r>
              <a:rPr lang="pl-PL" sz="1800">
                <a:solidFill>
                  <a:srgbClr val="000000"/>
                </a:solidFill>
                <a:effectLst/>
                <a:ea typeface="Times New Roman" panose="02020603050405020304" pitchFamily="18" charset="0"/>
              </a:rPr>
              <a:t>2. Przy określaniu wartości nieruchomości po wybudowaniu urządzeń infrastruktury technicznej uwzględnia się w szczególności jej powierzchnię, zasięg nieruchomości objętej wpływem infrastruktury technicznej, zakres korzystania z infrastruktury technicznej, odległość nieruchomości od urządzeń infrastruktury technicznej oraz warunki podłączenia nieruchomości do tych urządzeń.</a:t>
            </a:r>
            <a:endParaRPr lang="pl-PL" sz="1800">
              <a:effectLst/>
              <a:ea typeface="Times New Roman" panose="02020603050405020304" pitchFamily="18" charset="0"/>
            </a:endParaRPr>
          </a:p>
          <a:p>
            <a:pPr algn="just">
              <a:lnSpc>
                <a:spcPct val="115000"/>
              </a:lnSpc>
              <a:spcBef>
                <a:spcPts val="130"/>
              </a:spcBef>
              <a:spcAft>
                <a:spcPts val="1000"/>
              </a:spcAft>
            </a:pPr>
            <a:r>
              <a:rPr lang="pl-PL" sz="1800">
                <a:solidFill>
                  <a:srgbClr val="000000"/>
                </a:solidFill>
                <a:effectLst/>
                <a:ea typeface="Times New Roman" panose="02020603050405020304" pitchFamily="18" charset="0"/>
              </a:rPr>
              <a:t>3. W przypadku, o którym mowa w </a:t>
            </a:r>
            <a:r>
              <a:rPr lang="pl-PL" sz="1800">
                <a:solidFill>
                  <a:srgbClr val="1B1B1B"/>
                </a:solidFill>
                <a:effectLst/>
                <a:ea typeface="Times New Roman" panose="02020603050405020304" pitchFamily="18" charset="0"/>
              </a:rPr>
              <a:t>art. 144 ust. 2</a:t>
            </a:r>
            <a:r>
              <a:rPr lang="pl-PL" sz="1800">
                <a:solidFill>
                  <a:srgbClr val="000000"/>
                </a:solidFill>
                <a:effectLst/>
                <a:ea typeface="Times New Roman" panose="02020603050405020304" pitchFamily="18" charset="0"/>
              </a:rPr>
              <a:t> ustawy, określenie wartości nieruchomości przed wybudowaniem urządzeń infrastruktury technicznej i po ich wybudowaniu dotyczy nieruchomości jako przedmiotu prawa użytkowania wieczystego.</a:t>
            </a:r>
            <a:endParaRPr lang="pl-PL" sz="1800">
              <a:effectLst/>
              <a:ea typeface="Times New Roman" panose="02020603050405020304" pitchFamily="18" charset="0"/>
            </a:endParaRPr>
          </a:p>
          <a:p>
            <a:endParaRPr lang="pl-PL"/>
          </a:p>
        </p:txBody>
      </p:sp>
    </p:spTree>
    <p:extLst>
      <p:ext uri="{BB962C8B-B14F-4D97-AF65-F5344CB8AC3E}">
        <p14:creationId xmlns:p14="http://schemas.microsoft.com/office/powerpoint/2010/main" val="202790504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5C5DAC0-CDDD-D216-C96E-2F96FEA71528}"/>
              </a:ext>
            </a:extLst>
          </p:cNvPr>
          <p:cNvSpPr>
            <a:spLocks noGrp="1"/>
          </p:cNvSpPr>
          <p:nvPr>
            <p:ph type="title"/>
          </p:nvPr>
        </p:nvSpPr>
        <p:spPr/>
        <p:txBody>
          <a:bodyPr>
            <a:normAutofit/>
          </a:bodyPr>
          <a:lstStyle/>
          <a:p>
            <a:r>
              <a:rPr lang="pl-PL" sz="3200" b="1"/>
              <a:t>Opłata </a:t>
            </a:r>
            <a:r>
              <a:rPr lang="pl-PL" sz="3200" b="1" err="1"/>
              <a:t>adiacencka</a:t>
            </a:r>
            <a:r>
              <a:rPr lang="pl-PL" sz="3200" b="1"/>
              <a:t> (podział)</a:t>
            </a:r>
          </a:p>
        </p:txBody>
      </p:sp>
      <p:sp>
        <p:nvSpPr>
          <p:cNvPr id="3" name="Symbol zastępczy zawartości 2">
            <a:extLst>
              <a:ext uri="{FF2B5EF4-FFF2-40B4-BE49-F238E27FC236}">
                <a16:creationId xmlns:a16="http://schemas.microsoft.com/office/drawing/2014/main" id="{3EC73D0A-5EC9-2988-6BF2-6DD1525217D5}"/>
              </a:ext>
            </a:extLst>
          </p:cNvPr>
          <p:cNvSpPr>
            <a:spLocks noGrp="1"/>
          </p:cNvSpPr>
          <p:nvPr>
            <p:ph idx="1"/>
          </p:nvPr>
        </p:nvSpPr>
        <p:spPr/>
        <p:txBody>
          <a:bodyPr>
            <a:normAutofit/>
          </a:bodyPr>
          <a:lstStyle/>
          <a:p>
            <a:pPr algn="just">
              <a:lnSpc>
                <a:spcPct val="115000"/>
              </a:lnSpc>
              <a:spcBef>
                <a:spcPts val="125"/>
              </a:spcBef>
              <a:spcAft>
                <a:spcPts val="1000"/>
              </a:spcAft>
            </a:pPr>
            <a:endParaRPr lang="pl-PL" sz="1800">
              <a:effectLst/>
              <a:latin typeface="Times New Roman" panose="02020603050405020304" pitchFamily="18" charset="0"/>
              <a:ea typeface="Times New Roman" panose="02020603050405020304" pitchFamily="18" charset="0"/>
            </a:endParaRPr>
          </a:p>
          <a:p>
            <a:endParaRPr lang="pl-PL" sz="1800">
              <a:effectLst/>
              <a:latin typeface="Times New Roman" panose="02020603050405020304" pitchFamily="18" charset="0"/>
              <a:ea typeface="Times New Roman" panose="02020603050405020304" pitchFamily="18" charset="0"/>
            </a:endParaRPr>
          </a:p>
          <a:p>
            <a:endParaRPr lang="pl-PL"/>
          </a:p>
        </p:txBody>
      </p:sp>
      <p:sp>
        <p:nvSpPr>
          <p:cNvPr id="5" name="pole tekstowe 4">
            <a:extLst>
              <a:ext uri="{FF2B5EF4-FFF2-40B4-BE49-F238E27FC236}">
                <a16:creationId xmlns:a16="http://schemas.microsoft.com/office/drawing/2014/main" id="{CADDDAE8-B8A1-C54B-85CA-CDF342EF6320}"/>
              </a:ext>
            </a:extLst>
          </p:cNvPr>
          <p:cNvSpPr txBox="1"/>
          <p:nvPr/>
        </p:nvSpPr>
        <p:spPr>
          <a:xfrm>
            <a:off x="822959" y="1982740"/>
            <a:ext cx="7543800" cy="3416320"/>
          </a:xfrm>
          <a:prstGeom prst="rect">
            <a:avLst/>
          </a:prstGeom>
          <a:noFill/>
        </p:spPr>
        <p:txBody>
          <a:bodyPr wrap="square">
            <a:spAutoFit/>
          </a:bodyPr>
          <a:lstStyle/>
          <a:p>
            <a:pPr algn="just"/>
            <a:r>
              <a:rPr lang="pl-PL"/>
              <a:t>Ustawa o </a:t>
            </a:r>
            <a:r>
              <a:rPr lang="pl-PL" err="1"/>
              <a:t>g.n</a:t>
            </a:r>
            <a:r>
              <a:rPr lang="pl-PL"/>
              <a:t>. art. 98a</a:t>
            </a:r>
          </a:p>
          <a:p>
            <a:pPr algn="just"/>
            <a:r>
              <a:rPr lang="pl-PL"/>
              <a:t>1b. </a:t>
            </a:r>
            <a:r>
              <a:rPr lang="pl-PL" b="1"/>
              <a:t>Wartość nieruchomości przed podziałem i po podziale określa się według cen na dzień</a:t>
            </a:r>
            <a:r>
              <a:rPr lang="pl-PL"/>
              <a:t>, </a:t>
            </a:r>
            <a:r>
              <a:rPr lang="pl-PL" i="1" u="sng"/>
              <a:t>w którym decyzja zatwierdzająca podział nieruchomości stała się ostateczna albo orzeczenie o podziale stało się prawomocne</a:t>
            </a:r>
            <a:r>
              <a:rPr lang="pl-PL"/>
              <a:t>. </a:t>
            </a:r>
            <a:r>
              <a:rPr lang="pl-PL" b="1"/>
              <a:t>Stan nieruchomości przed podziałem przyjmuje się na dzień wydania decyzji zatwierdzającej podział nieruchomości</a:t>
            </a:r>
            <a:r>
              <a:rPr lang="pl-PL"/>
              <a:t>, </a:t>
            </a:r>
            <a:r>
              <a:rPr lang="pl-PL" b="1"/>
              <a:t>a stan nieruchomości po podziale przyjmuje się na dzień, w którym decyzja zatwierdzająca podział nieruchomości stała się ostateczna albo orzeczenie o podziale stało się prawomocne, przy czym nie uwzględnia się części składowych nieruchomości</a:t>
            </a:r>
            <a:r>
              <a:rPr lang="pl-PL"/>
              <a:t>. </a:t>
            </a:r>
            <a:r>
              <a:rPr lang="pl-PL" u="sng"/>
              <a:t>Wartość nieruchomości przyjmuje się jako sumę wartości działek możliwych do samodzielnego zagospodarowania wchodzących w skład nieruchomości podlegającej podziałowi</a:t>
            </a:r>
            <a:r>
              <a:rPr lang="pl-PL"/>
              <a:t>.</a:t>
            </a:r>
          </a:p>
        </p:txBody>
      </p:sp>
    </p:spTree>
    <p:extLst>
      <p:ext uri="{BB962C8B-B14F-4D97-AF65-F5344CB8AC3E}">
        <p14:creationId xmlns:p14="http://schemas.microsoft.com/office/powerpoint/2010/main" val="259867047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5C5DAC0-CDDD-D216-C96E-2F96FEA71528}"/>
              </a:ext>
            </a:extLst>
          </p:cNvPr>
          <p:cNvSpPr>
            <a:spLocks noGrp="1"/>
          </p:cNvSpPr>
          <p:nvPr>
            <p:ph type="title"/>
          </p:nvPr>
        </p:nvSpPr>
        <p:spPr/>
        <p:txBody>
          <a:bodyPr>
            <a:normAutofit/>
          </a:bodyPr>
          <a:lstStyle/>
          <a:p>
            <a:r>
              <a:rPr lang="pl-PL" sz="3200" b="1"/>
              <a:t>Opłata </a:t>
            </a:r>
            <a:r>
              <a:rPr lang="pl-PL" sz="3200" b="1" err="1"/>
              <a:t>adiacencka</a:t>
            </a:r>
            <a:r>
              <a:rPr lang="pl-PL" sz="3200" b="1"/>
              <a:t> (podział)</a:t>
            </a:r>
          </a:p>
        </p:txBody>
      </p:sp>
      <p:sp>
        <p:nvSpPr>
          <p:cNvPr id="3" name="Symbol zastępczy zawartości 2">
            <a:extLst>
              <a:ext uri="{FF2B5EF4-FFF2-40B4-BE49-F238E27FC236}">
                <a16:creationId xmlns:a16="http://schemas.microsoft.com/office/drawing/2014/main" id="{3EC73D0A-5EC9-2988-6BF2-6DD1525217D5}"/>
              </a:ext>
            </a:extLst>
          </p:cNvPr>
          <p:cNvSpPr>
            <a:spLocks noGrp="1"/>
          </p:cNvSpPr>
          <p:nvPr>
            <p:ph idx="1"/>
          </p:nvPr>
        </p:nvSpPr>
        <p:spPr/>
        <p:txBody>
          <a:bodyPr>
            <a:normAutofit lnSpcReduction="10000"/>
          </a:bodyPr>
          <a:lstStyle/>
          <a:p>
            <a:r>
              <a:rPr lang="pl-PL" sz="1800">
                <a:solidFill>
                  <a:srgbClr val="000000"/>
                </a:solidFill>
                <a:effectLst/>
                <a:latin typeface="+mj-lt"/>
                <a:ea typeface="Times New Roman" panose="02020603050405020304" pitchFamily="18" charset="0"/>
              </a:rPr>
              <a:t>1. Jeżeli na rynku nieruchomości, właściwym ze względu na położenie wycenianej nieruchomości, brak jest transakcji sprzedaży nieruchomości podobnych, wartość nieruchomości według stanu przed podziałem dla ustalenia opłaty </a:t>
            </a:r>
            <a:r>
              <a:rPr lang="pl-PL" sz="1800" err="1">
                <a:solidFill>
                  <a:srgbClr val="000000"/>
                </a:solidFill>
                <a:effectLst/>
                <a:latin typeface="+mj-lt"/>
                <a:ea typeface="Times New Roman" panose="02020603050405020304" pitchFamily="18" charset="0"/>
              </a:rPr>
              <a:t>adiacenckiej</a:t>
            </a:r>
            <a:r>
              <a:rPr lang="pl-PL" sz="1800">
                <a:solidFill>
                  <a:srgbClr val="000000"/>
                </a:solidFill>
                <a:effectLst/>
                <a:latin typeface="+mj-lt"/>
                <a:ea typeface="Times New Roman" panose="02020603050405020304" pitchFamily="18" charset="0"/>
              </a:rPr>
              <a:t>, o której mowa w art. 98a ustawy, określa się parametrycznie, przyjmując za podstawę wartość określoną dla stanu nieruchomości po podziale, z uwzględnieniem współczynnika zmiany wartości nieruchomości na skutek jej podziału oraz kosztów podziału, według wzoru:</a:t>
            </a:r>
          </a:p>
          <a:p>
            <a:endParaRPr lang="pl-PL" sz="1800">
              <a:solidFill>
                <a:srgbClr val="000000"/>
              </a:solidFill>
              <a:latin typeface="+mj-lt"/>
              <a:ea typeface="Times New Roman" panose="02020603050405020304" pitchFamily="18" charset="0"/>
            </a:endParaRPr>
          </a:p>
          <a:p>
            <a:pPr algn="just">
              <a:lnSpc>
                <a:spcPct val="115000"/>
              </a:lnSpc>
              <a:spcBef>
                <a:spcPts val="125"/>
              </a:spcBef>
              <a:spcAft>
                <a:spcPts val="1000"/>
              </a:spcAft>
            </a:pPr>
            <a:r>
              <a:rPr lang="pl-PL" sz="1800">
                <a:solidFill>
                  <a:srgbClr val="000000"/>
                </a:solidFill>
                <a:effectLst/>
                <a:latin typeface="+mj-lt"/>
                <a:ea typeface="Times New Roman" panose="02020603050405020304" pitchFamily="18" charset="0"/>
              </a:rPr>
              <a:t>W</a:t>
            </a:r>
            <a:r>
              <a:rPr lang="pl-PL" sz="1800" baseline="-25000">
                <a:solidFill>
                  <a:srgbClr val="000000"/>
                </a:solidFill>
                <a:effectLst/>
                <a:latin typeface="+mj-lt"/>
                <a:ea typeface="Times New Roman" panose="02020603050405020304" pitchFamily="18" charset="0"/>
              </a:rPr>
              <a:t>I</a:t>
            </a:r>
            <a:r>
              <a:rPr lang="pl-PL" sz="1800">
                <a:solidFill>
                  <a:srgbClr val="000000"/>
                </a:solidFill>
                <a:effectLst/>
                <a:latin typeface="+mj-lt"/>
                <a:ea typeface="Times New Roman" panose="02020603050405020304" pitchFamily="18" charset="0"/>
              </a:rPr>
              <a:t> - wartość gruntu według stanu przed podziałem, W</a:t>
            </a:r>
            <a:r>
              <a:rPr lang="pl-PL" sz="1800" baseline="-25000">
                <a:solidFill>
                  <a:srgbClr val="000000"/>
                </a:solidFill>
                <a:effectLst/>
                <a:latin typeface="+mj-lt"/>
                <a:ea typeface="Times New Roman" panose="02020603050405020304" pitchFamily="18" charset="0"/>
              </a:rPr>
              <a:t>II</a:t>
            </a:r>
            <a:r>
              <a:rPr lang="pl-PL" sz="1800">
                <a:solidFill>
                  <a:srgbClr val="000000"/>
                </a:solidFill>
                <a:effectLst/>
                <a:latin typeface="+mj-lt"/>
                <a:ea typeface="Times New Roman" panose="02020603050405020304" pitchFamily="18" charset="0"/>
              </a:rPr>
              <a:t> - wartość gruntu według stanu po podziale, E - współczynnik zmiany wartości nieruchomości, wyrażający ekonomiczną korzyść podziału wynikającą z ułatwień w sprzedaży nieruchomości, ustalony w zależności od przeważającego przeznaczenia gruntu w granicach od 0,02 do 0,06, </a:t>
            </a:r>
            <a:r>
              <a:rPr lang="pl-PL" sz="1800" err="1">
                <a:solidFill>
                  <a:srgbClr val="000000"/>
                </a:solidFill>
                <a:effectLst/>
                <a:latin typeface="+mj-lt"/>
                <a:ea typeface="Times New Roman" panose="02020603050405020304" pitchFamily="18" charset="0"/>
              </a:rPr>
              <a:t>K</a:t>
            </a:r>
            <a:r>
              <a:rPr lang="pl-PL" sz="1800" baseline="-25000" err="1">
                <a:solidFill>
                  <a:srgbClr val="000000"/>
                </a:solidFill>
                <a:effectLst/>
                <a:latin typeface="+mj-lt"/>
                <a:ea typeface="Times New Roman" panose="02020603050405020304" pitchFamily="18" charset="0"/>
              </a:rPr>
              <a:t>p</a:t>
            </a:r>
            <a:r>
              <a:rPr lang="pl-PL" sz="1800">
                <a:solidFill>
                  <a:srgbClr val="000000"/>
                </a:solidFill>
                <a:effectLst/>
                <a:latin typeface="+mj-lt"/>
                <a:ea typeface="Times New Roman" panose="02020603050405020304" pitchFamily="18" charset="0"/>
              </a:rPr>
              <a:t> - koszty podziału nieruchomości ustalone według danych z rynku usług geodezyjnych.</a:t>
            </a:r>
            <a:endParaRPr lang="pl-PL" sz="1800">
              <a:effectLst/>
              <a:latin typeface="+mj-lt"/>
              <a:ea typeface="Times New Roman" panose="02020603050405020304" pitchFamily="18" charset="0"/>
            </a:endParaRPr>
          </a:p>
          <a:p>
            <a:pPr algn="just">
              <a:lnSpc>
                <a:spcPct val="115000"/>
              </a:lnSpc>
              <a:spcBef>
                <a:spcPts val="125"/>
              </a:spcBef>
              <a:spcAft>
                <a:spcPts val="1000"/>
              </a:spcAft>
            </a:pPr>
            <a:endParaRPr lang="pl-PL" sz="1800">
              <a:effectLst/>
              <a:latin typeface="Times New Roman" panose="02020603050405020304" pitchFamily="18" charset="0"/>
              <a:ea typeface="Times New Roman" panose="02020603050405020304" pitchFamily="18" charset="0"/>
            </a:endParaRPr>
          </a:p>
          <a:p>
            <a:endParaRPr lang="pl-PL" sz="1800">
              <a:effectLst/>
              <a:latin typeface="Times New Roman" panose="02020603050405020304" pitchFamily="18" charset="0"/>
              <a:ea typeface="Times New Roman" panose="02020603050405020304" pitchFamily="18" charset="0"/>
            </a:endParaRPr>
          </a:p>
          <a:p>
            <a:endParaRPr lang="pl-PL"/>
          </a:p>
        </p:txBody>
      </p:sp>
      <p:pic>
        <p:nvPicPr>
          <p:cNvPr id="6" name="Obraz 5">
            <a:extLst>
              <a:ext uri="{FF2B5EF4-FFF2-40B4-BE49-F238E27FC236}">
                <a16:creationId xmlns:a16="http://schemas.microsoft.com/office/drawing/2014/main" id="{D86C28E4-0655-C21F-6B64-2160082A1228}"/>
              </a:ext>
            </a:extLst>
          </p:cNvPr>
          <p:cNvPicPr>
            <a:picLocks noChangeAspect="1"/>
          </p:cNvPicPr>
          <p:nvPr/>
        </p:nvPicPr>
        <p:blipFill>
          <a:blip r:embed="rId2"/>
          <a:stretch>
            <a:fillRect/>
          </a:stretch>
        </p:blipFill>
        <p:spPr>
          <a:xfrm>
            <a:off x="967691" y="3425614"/>
            <a:ext cx="2323465" cy="431800"/>
          </a:xfrm>
          <a:prstGeom prst="rect">
            <a:avLst/>
          </a:prstGeom>
        </p:spPr>
      </p:pic>
    </p:spTree>
    <p:extLst>
      <p:ext uri="{BB962C8B-B14F-4D97-AF65-F5344CB8AC3E}">
        <p14:creationId xmlns:p14="http://schemas.microsoft.com/office/powerpoint/2010/main" val="190761076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2AC4E9D-E24E-B168-AE12-DBB17C6394DE}"/>
              </a:ext>
            </a:extLst>
          </p:cNvPr>
          <p:cNvSpPr>
            <a:spLocks noGrp="1"/>
          </p:cNvSpPr>
          <p:nvPr>
            <p:ph type="title"/>
          </p:nvPr>
        </p:nvSpPr>
        <p:spPr/>
        <p:txBody>
          <a:bodyPr/>
          <a:lstStyle/>
          <a:p>
            <a:r>
              <a:rPr lang="pl-PL" sz="4800" b="1"/>
              <a:t>Opłata </a:t>
            </a:r>
            <a:r>
              <a:rPr lang="pl-PL" sz="4800" b="1" err="1"/>
              <a:t>adiacencka</a:t>
            </a:r>
            <a:r>
              <a:rPr lang="pl-PL" sz="4800" b="1"/>
              <a:t> (podział)</a:t>
            </a:r>
            <a:endParaRPr lang="pl-PL"/>
          </a:p>
        </p:txBody>
      </p:sp>
      <p:sp>
        <p:nvSpPr>
          <p:cNvPr id="3" name="Symbol zastępczy zawartości 2">
            <a:extLst>
              <a:ext uri="{FF2B5EF4-FFF2-40B4-BE49-F238E27FC236}">
                <a16:creationId xmlns:a16="http://schemas.microsoft.com/office/drawing/2014/main" id="{326D7106-D14B-EA79-6512-FDA5F4D6604F}"/>
              </a:ext>
            </a:extLst>
          </p:cNvPr>
          <p:cNvSpPr>
            <a:spLocks noGrp="1"/>
          </p:cNvSpPr>
          <p:nvPr>
            <p:ph idx="1"/>
          </p:nvPr>
        </p:nvSpPr>
        <p:spPr/>
        <p:txBody>
          <a:bodyPr/>
          <a:lstStyle/>
          <a:p>
            <a:pPr algn="just">
              <a:lnSpc>
                <a:spcPct val="115000"/>
              </a:lnSpc>
              <a:spcBef>
                <a:spcPts val="130"/>
              </a:spcBef>
              <a:spcAft>
                <a:spcPts val="1000"/>
              </a:spcAft>
            </a:pPr>
            <a:r>
              <a:rPr lang="pl-PL" sz="1800">
                <a:solidFill>
                  <a:srgbClr val="000000"/>
                </a:solidFill>
                <a:effectLst/>
                <a:ea typeface="Times New Roman" panose="02020603050405020304" pitchFamily="18" charset="0"/>
              </a:rPr>
              <a:t>2. Zastosowanie sposobu wyceny, o którym mowa w ust. 1, wymaga uzasadnienia w operacie szacunkowym.</a:t>
            </a:r>
            <a:endParaRPr lang="pl-PL" sz="1800">
              <a:effectLst/>
              <a:ea typeface="Times New Roman" panose="02020603050405020304" pitchFamily="18" charset="0"/>
            </a:endParaRPr>
          </a:p>
          <a:p>
            <a:pPr algn="just">
              <a:lnSpc>
                <a:spcPct val="115000"/>
              </a:lnSpc>
              <a:spcBef>
                <a:spcPts val="130"/>
              </a:spcBef>
              <a:spcAft>
                <a:spcPts val="1000"/>
              </a:spcAft>
            </a:pPr>
            <a:r>
              <a:rPr lang="pl-PL" sz="1800">
                <a:solidFill>
                  <a:srgbClr val="000000"/>
                </a:solidFill>
                <a:effectLst/>
                <a:ea typeface="Times New Roman" panose="02020603050405020304" pitchFamily="18" charset="0"/>
              </a:rPr>
              <a:t>3. Współczynniki zmiany wartości nieruchomości, w zależności od występujących uwarunkowań, określa załącznik nr 2 do rozporządzenia.</a:t>
            </a:r>
            <a:endParaRPr lang="pl-PL" sz="1800">
              <a:effectLst/>
              <a:ea typeface="Times New Roman" panose="02020603050405020304" pitchFamily="18" charset="0"/>
            </a:endParaRPr>
          </a:p>
          <a:p>
            <a:endParaRPr lang="pl-PL"/>
          </a:p>
        </p:txBody>
      </p:sp>
    </p:spTree>
    <p:extLst>
      <p:ext uri="{BB962C8B-B14F-4D97-AF65-F5344CB8AC3E}">
        <p14:creationId xmlns:p14="http://schemas.microsoft.com/office/powerpoint/2010/main" val="395621301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6AC3F58-9EFE-77D8-DF3D-94427901A8CC}"/>
              </a:ext>
            </a:extLst>
          </p:cNvPr>
          <p:cNvSpPr>
            <a:spLocks noGrp="1"/>
          </p:cNvSpPr>
          <p:nvPr>
            <p:ph type="title"/>
          </p:nvPr>
        </p:nvSpPr>
        <p:spPr/>
        <p:txBody>
          <a:bodyPr/>
          <a:lstStyle/>
          <a:p>
            <a:r>
              <a:rPr lang="pl-PL" b="1"/>
              <a:t>Opłata planistyczna</a:t>
            </a:r>
          </a:p>
        </p:txBody>
      </p:sp>
      <p:sp>
        <p:nvSpPr>
          <p:cNvPr id="3" name="Symbol zastępczy zawartości 2">
            <a:extLst>
              <a:ext uri="{FF2B5EF4-FFF2-40B4-BE49-F238E27FC236}">
                <a16:creationId xmlns:a16="http://schemas.microsoft.com/office/drawing/2014/main" id="{384E9A9A-14E6-17C8-B7B2-15EFE093FB97}"/>
              </a:ext>
            </a:extLst>
          </p:cNvPr>
          <p:cNvSpPr>
            <a:spLocks noGrp="1"/>
          </p:cNvSpPr>
          <p:nvPr>
            <p:ph idx="1"/>
          </p:nvPr>
        </p:nvSpPr>
        <p:spPr/>
        <p:txBody>
          <a:bodyPr>
            <a:normAutofit fontScale="77500" lnSpcReduction="20000"/>
          </a:bodyPr>
          <a:lstStyle/>
          <a:p>
            <a:pPr>
              <a:lnSpc>
                <a:spcPct val="115000"/>
              </a:lnSpc>
              <a:spcBef>
                <a:spcPts val="130"/>
              </a:spcBef>
              <a:spcAft>
                <a:spcPts val="1000"/>
              </a:spcAft>
            </a:pPr>
            <a:r>
              <a:rPr lang="pl-PL" sz="1800">
                <a:solidFill>
                  <a:srgbClr val="000000"/>
                </a:solidFill>
                <a:effectLst/>
                <a:ea typeface="Times New Roman" panose="02020603050405020304" pitchFamily="18" charset="0"/>
              </a:rPr>
              <a:t>1. Przy określaniu wartości nieruchomości dla ustalenia odszkodowań albo opłaty, o których mowa w </a:t>
            </a:r>
            <a:r>
              <a:rPr lang="pl-PL" sz="1800">
                <a:solidFill>
                  <a:srgbClr val="1B1B1B"/>
                </a:solidFill>
                <a:effectLst/>
                <a:ea typeface="Times New Roman" panose="02020603050405020304" pitchFamily="18" charset="0"/>
              </a:rPr>
              <a:t>art. 36 ust. 1 pkt 1</a:t>
            </a:r>
            <a:r>
              <a:rPr lang="pl-PL" sz="1800">
                <a:solidFill>
                  <a:srgbClr val="000000"/>
                </a:solidFill>
                <a:effectLst/>
                <a:ea typeface="Times New Roman" panose="02020603050405020304" pitchFamily="18" charset="0"/>
              </a:rPr>
              <a:t>, </a:t>
            </a:r>
            <a:r>
              <a:rPr lang="pl-PL" sz="1800">
                <a:solidFill>
                  <a:srgbClr val="1B1B1B"/>
                </a:solidFill>
                <a:effectLst/>
                <a:ea typeface="Times New Roman" panose="02020603050405020304" pitchFamily="18" charset="0"/>
              </a:rPr>
              <a:t>ust. 3</a:t>
            </a:r>
            <a:r>
              <a:rPr lang="pl-PL" sz="1800">
                <a:solidFill>
                  <a:srgbClr val="000000"/>
                </a:solidFill>
                <a:effectLst/>
                <a:ea typeface="Times New Roman" panose="02020603050405020304" pitchFamily="18" charset="0"/>
              </a:rPr>
              <a:t> i </a:t>
            </a:r>
            <a:r>
              <a:rPr lang="pl-PL" sz="1800">
                <a:solidFill>
                  <a:srgbClr val="1B1B1B"/>
                </a:solidFill>
                <a:effectLst/>
                <a:ea typeface="Times New Roman" panose="02020603050405020304" pitchFamily="18" charset="0"/>
              </a:rPr>
              <a:t>4</a:t>
            </a:r>
            <a:r>
              <a:rPr lang="pl-PL" sz="1800">
                <a:solidFill>
                  <a:srgbClr val="000000"/>
                </a:solidFill>
                <a:effectLst/>
                <a:ea typeface="Times New Roman" panose="02020603050405020304" pitchFamily="18" charset="0"/>
              </a:rPr>
              <a:t> oraz </a:t>
            </a:r>
            <a:r>
              <a:rPr lang="pl-PL" sz="1800">
                <a:solidFill>
                  <a:srgbClr val="1B1B1B"/>
                </a:solidFill>
                <a:effectLst/>
                <a:ea typeface="Times New Roman" panose="02020603050405020304" pitchFamily="18" charset="0"/>
              </a:rPr>
              <a:t>art. 37</a:t>
            </a:r>
            <a:r>
              <a:rPr lang="pl-PL" sz="1800" baseline="30000">
                <a:solidFill>
                  <a:srgbClr val="1B1B1B"/>
                </a:solidFill>
                <a:effectLst/>
                <a:ea typeface="Times New Roman" panose="02020603050405020304" pitchFamily="18" charset="0"/>
              </a:rPr>
              <a:t>1</a:t>
            </a:r>
            <a:r>
              <a:rPr lang="pl-PL" sz="1800">
                <a:solidFill>
                  <a:srgbClr val="1B1B1B"/>
                </a:solidFill>
                <a:effectLst/>
                <a:ea typeface="Times New Roman" panose="02020603050405020304" pitchFamily="18" charset="0"/>
              </a:rPr>
              <a:t> ust. 1 pkt 1</a:t>
            </a:r>
            <a:r>
              <a:rPr lang="pl-PL" sz="1800">
                <a:solidFill>
                  <a:srgbClr val="000000"/>
                </a:solidFill>
                <a:effectLst/>
                <a:ea typeface="Times New Roman" panose="02020603050405020304" pitchFamily="18" charset="0"/>
              </a:rPr>
              <a:t> ustawy z dnia 27 marca 2003 r. o planowaniu i zagospodarowaniu przestrzennym (Dz. U. z 2023 r. poz. 977, 1506, 1597 i 1688), a także dla ustalenia cen wykupów, o których mowa w </a:t>
            </a:r>
            <a:r>
              <a:rPr lang="pl-PL" sz="1800">
                <a:solidFill>
                  <a:srgbClr val="1B1B1B"/>
                </a:solidFill>
                <a:effectLst/>
                <a:ea typeface="Times New Roman" panose="02020603050405020304" pitchFamily="18" charset="0"/>
              </a:rPr>
              <a:t>art. 36 ust. 1 pkt 2</a:t>
            </a:r>
            <a:r>
              <a:rPr lang="pl-PL" sz="1800">
                <a:solidFill>
                  <a:srgbClr val="000000"/>
                </a:solidFill>
                <a:effectLst/>
                <a:ea typeface="Times New Roman" panose="02020603050405020304" pitchFamily="18" charset="0"/>
              </a:rPr>
              <a:t> oraz </a:t>
            </a:r>
            <a:r>
              <a:rPr lang="pl-PL" sz="1800">
                <a:solidFill>
                  <a:srgbClr val="1B1B1B"/>
                </a:solidFill>
                <a:effectLst/>
                <a:ea typeface="Times New Roman" panose="02020603050405020304" pitchFamily="18" charset="0"/>
              </a:rPr>
              <a:t>art. 37</a:t>
            </a:r>
            <a:r>
              <a:rPr lang="pl-PL" sz="1800" baseline="30000">
                <a:solidFill>
                  <a:srgbClr val="1B1B1B"/>
                </a:solidFill>
                <a:effectLst/>
                <a:ea typeface="Times New Roman" panose="02020603050405020304" pitchFamily="18" charset="0"/>
              </a:rPr>
              <a:t>1</a:t>
            </a:r>
            <a:r>
              <a:rPr lang="pl-PL" sz="1800">
                <a:solidFill>
                  <a:srgbClr val="1B1B1B"/>
                </a:solidFill>
                <a:effectLst/>
                <a:ea typeface="Times New Roman" panose="02020603050405020304" pitchFamily="18" charset="0"/>
              </a:rPr>
              <a:t> ust. 1 pkt 2</a:t>
            </a:r>
            <a:r>
              <a:rPr lang="pl-PL" sz="1800">
                <a:solidFill>
                  <a:srgbClr val="000000"/>
                </a:solidFill>
                <a:effectLst/>
                <a:ea typeface="Times New Roman" panose="02020603050405020304" pitchFamily="18" charset="0"/>
              </a:rPr>
              <a:t> tej ustawy, </a:t>
            </a:r>
            <a:r>
              <a:rPr lang="pl-PL" sz="1800" b="1" u="sng">
                <a:solidFill>
                  <a:srgbClr val="000000"/>
                </a:solidFill>
                <a:effectLst/>
                <a:ea typeface="Times New Roman" panose="02020603050405020304" pitchFamily="18" charset="0"/>
              </a:rPr>
              <a:t>przyjmuje się stan nieruchomości z dnia wejścia w życie planu miejscowego lub jego zmiany</a:t>
            </a:r>
            <a:r>
              <a:rPr lang="pl-PL" sz="1800">
                <a:solidFill>
                  <a:srgbClr val="000000"/>
                </a:solidFill>
                <a:effectLst/>
                <a:ea typeface="Times New Roman" panose="02020603050405020304" pitchFamily="18" charset="0"/>
              </a:rPr>
              <a:t>.</a:t>
            </a:r>
            <a:endParaRPr lang="pl-PL" sz="1800">
              <a:effectLst/>
              <a:ea typeface="Times New Roman" panose="02020603050405020304" pitchFamily="18" charset="0"/>
            </a:endParaRPr>
          </a:p>
          <a:p>
            <a:pPr>
              <a:lnSpc>
                <a:spcPct val="115000"/>
              </a:lnSpc>
              <a:spcBef>
                <a:spcPts val="130"/>
              </a:spcBef>
              <a:spcAft>
                <a:spcPts val="1000"/>
              </a:spcAft>
            </a:pPr>
            <a:r>
              <a:rPr lang="pl-PL" sz="1800">
                <a:solidFill>
                  <a:srgbClr val="000000"/>
                </a:solidFill>
                <a:effectLst/>
                <a:ea typeface="Times New Roman" panose="02020603050405020304" pitchFamily="18" charset="0"/>
              </a:rPr>
              <a:t>2. Wartość nieruchomości określa się według poziomu cen:</a:t>
            </a:r>
            <a:endParaRPr lang="pl-PL" sz="1800">
              <a:effectLst/>
              <a:ea typeface="Times New Roman" panose="02020603050405020304" pitchFamily="18" charset="0"/>
            </a:endParaRPr>
          </a:p>
          <a:p>
            <a:pPr marL="236855">
              <a:lnSpc>
                <a:spcPct val="115000"/>
              </a:lnSpc>
              <a:spcBef>
                <a:spcPts val="130"/>
              </a:spcBef>
              <a:spcAft>
                <a:spcPts val="1000"/>
              </a:spcAft>
            </a:pPr>
            <a:r>
              <a:rPr lang="pl-PL" sz="1800">
                <a:solidFill>
                  <a:srgbClr val="000000"/>
                </a:solidFill>
                <a:effectLst/>
                <a:ea typeface="Times New Roman" panose="02020603050405020304" pitchFamily="18" charset="0"/>
              </a:rPr>
              <a:t>1) z dnia, w którym następuje ustalenie odszkodowania, chyba że w oparciu o </a:t>
            </a:r>
            <a:r>
              <a:rPr lang="pl-PL" sz="1800">
                <a:solidFill>
                  <a:srgbClr val="1B1B1B"/>
                </a:solidFill>
                <a:effectLst/>
                <a:ea typeface="Times New Roman" panose="02020603050405020304" pitchFamily="18" charset="0"/>
              </a:rPr>
              <a:t>art. 363 § 2</a:t>
            </a:r>
            <a:r>
              <a:rPr lang="pl-PL" sz="1800">
                <a:solidFill>
                  <a:srgbClr val="000000"/>
                </a:solidFill>
                <a:effectLst/>
                <a:ea typeface="Times New Roman" panose="02020603050405020304" pitchFamily="18" charset="0"/>
              </a:rPr>
              <a:t> ustawy z dnia 23 kwietnia 1964 r. - Kodeks cywilny jest wymagane przyjęcie innej daty - w przypadku ustalania odszkodowań, o których mowa w </a:t>
            </a:r>
            <a:r>
              <a:rPr lang="pl-PL" sz="1800">
                <a:solidFill>
                  <a:srgbClr val="1B1B1B"/>
                </a:solidFill>
                <a:effectLst/>
                <a:ea typeface="Times New Roman" panose="02020603050405020304" pitchFamily="18" charset="0"/>
              </a:rPr>
              <a:t>art. 36 ust. 1 pkt 1</a:t>
            </a:r>
            <a:r>
              <a:rPr lang="pl-PL" sz="1800">
                <a:solidFill>
                  <a:srgbClr val="000000"/>
                </a:solidFill>
                <a:effectLst/>
                <a:ea typeface="Times New Roman" panose="02020603050405020304" pitchFamily="18" charset="0"/>
              </a:rPr>
              <a:t> oraz </a:t>
            </a:r>
            <a:r>
              <a:rPr lang="pl-PL" sz="1800">
                <a:solidFill>
                  <a:srgbClr val="1B1B1B"/>
                </a:solidFill>
                <a:effectLst/>
                <a:ea typeface="Times New Roman" panose="02020603050405020304" pitchFamily="18" charset="0"/>
              </a:rPr>
              <a:t>art. 37</a:t>
            </a:r>
            <a:r>
              <a:rPr lang="pl-PL" sz="1800" baseline="30000">
                <a:solidFill>
                  <a:srgbClr val="1B1B1B"/>
                </a:solidFill>
                <a:effectLst/>
                <a:ea typeface="Times New Roman" panose="02020603050405020304" pitchFamily="18" charset="0"/>
              </a:rPr>
              <a:t>1</a:t>
            </a:r>
            <a:r>
              <a:rPr lang="pl-PL" sz="1800">
                <a:solidFill>
                  <a:srgbClr val="1B1B1B"/>
                </a:solidFill>
                <a:effectLst/>
                <a:ea typeface="Times New Roman" panose="02020603050405020304" pitchFamily="18" charset="0"/>
              </a:rPr>
              <a:t> ust. 1 pkt 1</a:t>
            </a:r>
            <a:r>
              <a:rPr lang="pl-PL" sz="1800">
                <a:solidFill>
                  <a:srgbClr val="000000"/>
                </a:solidFill>
                <a:effectLst/>
                <a:ea typeface="Times New Roman" panose="02020603050405020304" pitchFamily="18" charset="0"/>
              </a:rPr>
              <a:t> ustawy wymienionej w ust. 1;</a:t>
            </a:r>
            <a:endParaRPr lang="pl-PL" sz="1800">
              <a:effectLst/>
              <a:ea typeface="Times New Roman" panose="02020603050405020304" pitchFamily="18" charset="0"/>
            </a:endParaRPr>
          </a:p>
          <a:p>
            <a:pPr marL="236855">
              <a:lnSpc>
                <a:spcPct val="115000"/>
              </a:lnSpc>
              <a:spcBef>
                <a:spcPts val="130"/>
              </a:spcBef>
              <a:spcAft>
                <a:spcPts val="1000"/>
              </a:spcAft>
            </a:pPr>
            <a:r>
              <a:rPr lang="pl-PL" sz="1800">
                <a:solidFill>
                  <a:srgbClr val="000000"/>
                </a:solidFill>
                <a:effectLst/>
                <a:ea typeface="Times New Roman" panose="02020603050405020304" pitchFamily="18" charset="0"/>
              </a:rPr>
              <a:t>2) z dnia wykupu - w przypadku ustalania cen wykupów, o których mowa w </a:t>
            </a:r>
            <a:r>
              <a:rPr lang="pl-PL" sz="1800">
                <a:solidFill>
                  <a:srgbClr val="1B1B1B"/>
                </a:solidFill>
                <a:effectLst/>
                <a:ea typeface="Times New Roman" panose="02020603050405020304" pitchFamily="18" charset="0"/>
              </a:rPr>
              <a:t>art. 36 ust. 1 pkt 2</a:t>
            </a:r>
            <a:r>
              <a:rPr lang="pl-PL" sz="1800">
                <a:solidFill>
                  <a:srgbClr val="000000"/>
                </a:solidFill>
                <a:effectLst/>
                <a:ea typeface="Times New Roman" panose="02020603050405020304" pitchFamily="18" charset="0"/>
              </a:rPr>
              <a:t> oraz </a:t>
            </a:r>
            <a:r>
              <a:rPr lang="pl-PL" sz="1800">
                <a:solidFill>
                  <a:srgbClr val="1B1B1B"/>
                </a:solidFill>
                <a:effectLst/>
                <a:ea typeface="Times New Roman" panose="02020603050405020304" pitchFamily="18" charset="0"/>
              </a:rPr>
              <a:t>art. 37</a:t>
            </a:r>
            <a:r>
              <a:rPr lang="pl-PL" sz="1800" baseline="30000">
                <a:solidFill>
                  <a:srgbClr val="1B1B1B"/>
                </a:solidFill>
                <a:effectLst/>
                <a:ea typeface="Times New Roman" panose="02020603050405020304" pitchFamily="18" charset="0"/>
              </a:rPr>
              <a:t>1</a:t>
            </a:r>
            <a:r>
              <a:rPr lang="pl-PL" sz="1800">
                <a:solidFill>
                  <a:srgbClr val="1B1B1B"/>
                </a:solidFill>
                <a:effectLst/>
                <a:ea typeface="Times New Roman" panose="02020603050405020304" pitchFamily="18" charset="0"/>
              </a:rPr>
              <a:t> ust. 1 pkt 2</a:t>
            </a:r>
            <a:r>
              <a:rPr lang="pl-PL" sz="1800">
                <a:solidFill>
                  <a:srgbClr val="000000"/>
                </a:solidFill>
                <a:effectLst/>
                <a:ea typeface="Times New Roman" panose="02020603050405020304" pitchFamily="18" charset="0"/>
              </a:rPr>
              <a:t> ustawy wymienionej w ust. 1.</a:t>
            </a:r>
            <a:endParaRPr lang="pl-PL" sz="1800">
              <a:effectLst/>
              <a:ea typeface="Times New Roman" panose="02020603050405020304" pitchFamily="18" charset="0"/>
            </a:endParaRPr>
          </a:p>
          <a:p>
            <a:pPr>
              <a:lnSpc>
                <a:spcPct val="115000"/>
              </a:lnSpc>
              <a:spcBef>
                <a:spcPts val="130"/>
              </a:spcBef>
              <a:spcAft>
                <a:spcPts val="1000"/>
              </a:spcAft>
            </a:pPr>
            <a:r>
              <a:rPr lang="pl-PL" sz="1800">
                <a:solidFill>
                  <a:srgbClr val="000000"/>
                </a:solidFill>
                <a:effectLst/>
                <a:ea typeface="Times New Roman" panose="02020603050405020304" pitchFamily="18" charset="0"/>
              </a:rPr>
              <a:t>3. Przedmiotem wyceny, o której mowa w ust. 1, może być cała nieruchomość albo jej część o wyraźnie wyodrębnionych obszarach o jednorodnym przeznaczeniu.</a:t>
            </a:r>
            <a:endParaRPr lang="pl-PL" sz="1800">
              <a:effectLst/>
              <a:ea typeface="Times New Roman" panose="02020603050405020304" pitchFamily="18" charset="0"/>
            </a:endParaRPr>
          </a:p>
          <a:p>
            <a:endParaRPr lang="pl-PL"/>
          </a:p>
        </p:txBody>
      </p:sp>
    </p:spTree>
    <p:extLst>
      <p:ext uri="{BB962C8B-B14F-4D97-AF65-F5344CB8AC3E}">
        <p14:creationId xmlns:p14="http://schemas.microsoft.com/office/powerpoint/2010/main" val="411992412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325A279-D326-9549-CA69-5BF4F99B5CDF}"/>
              </a:ext>
            </a:extLst>
          </p:cNvPr>
          <p:cNvSpPr>
            <a:spLocks noGrp="1"/>
          </p:cNvSpPr>
          <p:nvPr>
            <p:ph type="title"/>
          </p:nvPr>
        </p:nvSpPr>
        <p:spPr/>
        <p:txBody>
          <a:bodyPr>
            <a:noAutofit/>
          </a:bodyPr>
          <a:lstStyle/>
          <a:p>
            <a:r>
              <a:rPr lang="pl-PL" sz="3200" b="1"/>
              <a:t>Przekształcenie prawa użytkowania wieczystego w prawo własności</a:t>
            </a:r>
          </a:p>
        </p:txBody>
      </p:sp>
      <p:sp>
        <p:nvSpPr>
          <p:cNvPr id="3" name="Symbol zastępczy zawartości 2">
            <a:extLst>
              <a:ext uri="{FF2B5EF4-FFF2-40B4-BE49-F238E27FC236}">
                <a16:creationId xmlns:a16="http://schemas.microsoft.com/office/drawing/2014/main" id="{DC01553A-579F-63D3-B434-B11FC1484B51}"/>
              </a:ext>
            </a:extLst>
          </p:cNvPr>
          <p:cNvSpPr>
            <a:spLocks noGrp="1"/>
          </p:cNvSpPr>
          <p:nvPr>
            <p:ph idx="1"/>
          </p:nvPr>
        </p:nvSpPr>
        <p:spPr/>
        <p:txBody>
          <a:bodyPr>
            <a:normAutofit fontScale="92500" lnSpcReduction="20000"/>
          </a:bodyPr>
          <a:lstStyle/>
          <a:p>
            <a:pPr algn="just">
              <a:lnSpc>
                <a:spcPct val="115000"/>
              </a:lnSpc>
              <a:spcBef>
                <a:spcPts val="130"/>
              </a:spcBef>
              <a:spcAft>
                <a:spcPts val="1000"/>
              </a:spcAft>
            </a:pPr>
            <a:r>
              <a:rPr lang="pl-PL" sz="1800">
                <a:solidFill>
                  <a:srgbClr val="000000"/>
                </a:solidFill>
                <a:effectLst/>
                <a:ea typeface="Times New Roman" panose="02020603050405020304" pitchFamily="18" charset="0"/>
              </a:rPr>
              <a:t>1. Na potrzeby ustalenia opłaty z tytułu przekształcenia prawa użytkowania wieczystego w prawo własności, o której mowa w </a:t>
            </a:r>
            <a:r>
              <a:rPr lang="pl-PL" sz="1800">
                <a:solidFill>
                  <a:srgbClr val="1B1B1B"/>
                </a:solidFill>
                <a:effectLst/>
                <a:ea typeface="Times New Roman" panose="02020603050405020304" pitchFamily="18" charset="0"/>
              </a:rPr>
              <a:t>art. 4 ust. 2</a:t>
            </a:r>
            <a:r>
              <a:rPr lang="pl-PL" sz="1800">
                <a:solidFill>
                  <a:srgbClr val="000000"/>
                </a:solidFill>
                <a:effectLst/>
                <a:ea typeface="Times New Roman" panose="02020603050405020304" pitchFamily="18" charset="0"/>
              </a:rPr>
              <a:t> ustawy z dnia 29 lipca 2005 r. o przekształceniu prawa użytkowania wieczystego w prawo własności nieruchomości (Dz. U. z 2019 r. poz. 1314 oraz z 2023 r. poz. 1463), </a:t>
            </a:r>
            <a:r>
              <a:rPr lang="pl-PL" sz="1800" b="1">
                <a:solidFill>
                  <a:srgbClr val="000000"/>
                </a:solidFill>
                <a:effectLst/>
                <a:ea typeface="Times New Roman" panose="02020603050405020304" pitchFamily="18" charset="0"/>
              </a:rPr>
              <a:t>określa się wartość nieruchomości gruntowej niezabudowanej jako przedmiotu prawa własności oraz wartość tej nieruchomości jako przedmiotu prawa użytkowania wieczystego</a:t>
            </a:r>
            <a:r>
              <a:rPr lang="pl-PL" sz="1800">
                <a:solidFill>
                  <a:srgbClr val="000000"/>
                </a:solidFill>
                <a:effectLst/>
                <a:ea typeface="Times New Roman" panose="02020603050405020304" pitchFamily="18" charset="0"/>
              </a:rPr>
              <a:t>.</a:t>
            </a:r>
            <a:endParaRPr lang="pl-PL" sz="1800">
              <a:effectLst/>
              <a:ea typeface="Times New Roman" panose="02020603050405020304" pitchFamily="18" charset="0"/>
            </a:endParaRPr>
          </a:p>
          <a:p>
            <a:pPr algn="just">
              <a:lnSpc>
                <a:spcPct val="115000"/>
              </a:lnSpc>
              <a:spcBef>
                <a:spcPts val="130"/>
              </a:spcBef>
              <a:spcAft>
                <a:spcPts val="1000"/>
              </a:spcAft>
            </a:pPr>
            <a:r>
              <a:rPr lang="pl-PL" sz="1800">
                <a:solidFill>
                  <a:srgbClr val="000000"/>
                </a:solidFill>
                <a:effectLst/>
                <a:ea typeface="Times New Roman" panose="02020603050405020304" pitchFamily="18" charset="0"/>
              </a:rPr>
              <a:t>2. Przy określaniu wartości nieruchomości gruntowej niezabudowanej jako przedmiotu prawa własności stosuje się przepisy § 29, </a:t>
            </a:r>
            <a:r>
              <a:rPr lang="pl-PL" sz="1800" u="sng">
                <a:solidFill>
                  <a:srgbClr val="000000"/>
                </a:solidFill>
                <a:effectLst/>
                <a:ea typeface="Times New Roman" panose="02020603050405020304" pitchFamily="18" charset="0"/>
              </a:rPr>
              <a:t>przyjmując stan nieruchomości, jej przeznaczenie i ceny z dnia wydania decyzji o przekształceniu</a:t>
            </a:r>
            <a:r>
              <a:rPr lang="pl-PL" sz="1800">
                <a:solidFill>
                  <a:srgbClr val="000000"/>
                </a:solidFill>
                <a:effectLst/>
                <a:ea typeface="Times New Roman" panose="02020603050405020304" pitchFamily="18" charset="0"/>
              </a:rPr>
              <a:t>.</a:t>
            </a:r>
            <a:endParaRPr lang="pl-PL" sz="1800">
              <a:effectLst/>
              <a:ea typeface="Times New Roman" panose="02020603050405020304" pitchFamily="18" charset="0"/>
            </a:endParaRPr>
          </a:p>
          <a:p>
            <a:pPr algn="just">
              <a:lnSpc>
                <a:spcPct val="115000"/>
              </a:lnSpc>
              <a:spcBef>
                <a:spcPts val="130"/>
              </a:spcBef>
              <a:spcAft>
                <a:spcPts val="1000"/>
              </a:spcAft>
            </a:pPr>
            <a:r>
              <a:rPr lang="pl-PL" sz="1800">
                <a:solidFill>
                  <a:srgbClr val="000000"/>
                </a:solidFill>
                <a:effectLst/>
                <a:ea typeface="Times New Roman" panose="02020603050405020304" pitchFamily="18" charset="0"/>
              </a:rPr>
              <a:t>3. Przy określaniu wartości nieruchomości jako przedmiotu prawa użytkowania wieczystego wartość tę określa się jako iloczyn wartości nieruchomości gruntowej niezabudowanej jako przedmiotu prawa własności i współczynnika korygującego obliczonego według wzoru, o którym mowa w § 30 ust. 6.</a:t>
            </a:r>
            <a:endParaRPr lang="pl-PL" sz="1800">
              <a:effectLst/>
              <a:ea typeface="Times New Roman" panose="02020603050405020304" pitchFamily="18" charset="0"/>
            </a:endParaRPr>
          </a:p>
          <a:p>
            <a:endParaRPr lang="pl-PL"/>
          </a:p>
        </p:txBody>
      </p:sp>
    </p:spTree>
    <p:extLst>
      <p:ext uri="{BB962C8B-B14F-4D97-AF65-F5344CB8AC3E}">
        <p14:creationId xmlns:p14="http://schemas.microsoft.com/office/powerpoint/2010/main" val="42761108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F6C6189-94FC-FCA3-919E-A6D1B14F1E2E}"/>
              </a:ext>
            </a:extLst>
          </p:cNvPr>
          <p:cNvSpPr>
            <a:spLocks noGrp="1"/>
          </p:cNvSpPr>
          <p:nvPr>
            <p:ph type="title"/>
          </p:nvPr>
        </p:nvSpPr>
        <p:spPr/>
        <p:txBody>
          <a:bodyPr>
            <a:normAutofit/>
          </a:bodyPr>
          <a:lstStyle/>
          <a:p>
            <a:r>
              <a:rPr lang="pl-PL" sz="3200" b="1"/>
              <a:t>Oddanie w </a:t>
            </a:r>
            <a:r>
              <a:rPr lang="pl-PL" sz="3200" b="1" err="1"/>
              <a:t>uw</a:t>
            </a:r>
            <a:r>
              <a:rPr lang="pl-PL" sz="3200" b="1"/>
              <a:t>; aktualizacja opłat z tytułu </a:t>
            </a:r>
            <a:r>
              <a:rPr lang="pl-PL" sz="3200" b="1" err="1"/>
              <a:t>uw</a:t>
            </a:r>
            <a:endParaRPr lang="pl-PL" sz="3200" b="1"/>
          </a:p>
        </p:txBody>
      </p:sp>
      <p:sp>
        <p:nvSpPr>
          <p:cNvPr id="3" name="Symbol zastępczy zawartości 2">
            <a:extLst>
              <a:ext uri="{FF2B5EF4-FFF2-40B4-BE49-F238E27FC236}">
                <a16:creationId xmlns:a16="http://schemas.microsoft.com/office/drawing/2014/main" id="{A820E443-4DB3-E397-30EA-55ABD23EDDF0}"/>
              </a:ext>
            </a:extLst>
          </p:cNvPr>
          <p:cNvSpPr>
            <a:spLocks noGrp="1"/>
          </p:cNvSpPr>
          <p:nvPr>
            <p:ph idx="1"/>
          </p:nvPr>
        </p:nvSpPr>
        <p:spPr/>
        <p:txBody>
          <a:bodyPr>
            <a:normAutofit fontScale="77500" lnSpcReduction="20000"/>
          </a:bodyPr>
          <a:lstStyle/>
          <a:p>
            <a:pPr algn="just">
              <a:lnSpc>
                <a:spcPct val="115000"/>
              </a:lnSpc>
              <a:spcBef>
                <a:spcPts val="130"/>
              </a:spcBef>
              <a:spcAft>
                <a:spcPts val="1000"/>
              </a:spcAft>
            </a:pPr>
            <a:r>
              <a:rPr lang="pl-PL" sz="1800">
                <a:solidFill>
                  <a:srgbClr val="000000"/>
                </a:solidFill>
                <a:effectLst/>
                <a:ea typeface="Times New Roman" panose="02020603050405020304" pitchFamily="18" charset="0"/>
              </a:rPr>
              <a:t>1. </a:t>
            </a:r>
            <a:r>
              <a:rPr lang="pl-PL" sz="1800" u="sng">
                <a:solidFill>
                  <a:srgbClr val="000000"/>
                </a:solidFill>
                <a:effectLst/>
                <a:ea typeface="Times New Roman" panose="02020603050405020304" pitchFamily="18" charset="0"/>
              </a:rPr>
              <a:t>Na potrzeby ustalenia ceny nieruchomości gruntowej niezabudowanej dla celu oddania tej nieruchomości w użytkowanie wieczyste albo dla celu aktualizacji opłat rocznych z tego tytułu określa się jej wartość jako przedmiotu prawa własności, stosując podejście porównawcze</a:t>
            </a:r>
            <a:r>
              <a:rPr lang="pl-PL" sz="1800">
                <a:solidFill>
                  <a:srgbClr val="000000"/>
                </a:solidFill>
                <a:effectLst/>
                <a:ea typeface="Times New Roman" panose="02020603050405020304" pitchFamily="18" charset="0"/>
              </a:rPr>
              <a:t>, z uwzględnieniem § 30 ust. 4 i 5.</a:t>
            </a:r>
            <a:endParaRPr lang="pl-PL" sz="1800">
              <a:effectLst/>
              <a:ea typeface="Times New Roman" panose="02020603050405020304" pitchFamily="18" charset="0"/>
            </a:endParaRPr>
          </a:p>
          <a:p>
            <a:pPr algn="just">
              <a:lnSpc>
                <a:spcPct val="115000"/>
              </a:lnSpc>
              <a:spcBef>
                <a:spcPts val="130"/>
              </a:spcBef>
              <a:spcAft>
                <a:spcPts val="1000"/>
              </a:spcAft>
            </a:pPr>
            <a:r>
              <a:rPr lang="pl-PL" sz="1800">
                <a:solidFill>
                  <a:srgbClr val="000000"/>
                </a:solidFill>
                <a:effectLst/>
                <a:ea typeface="Times New Roman" panose="02020603050405020304" pitchFamily="18" charset="0"/>
              </a:rPr>
              <a:t>2. Przy określaniu wartości, o której mowa w ust. 1, </a:t>
            </a:r>
            <a:r>
              <a:rPr lang="pl-PL" sz="1800" u="sng">
                <a:solidFill>
                  <a:srgbClr val="000000"/>
                </a:solidFill>
                <a:effectLst/>
                <a:ea typeface="Times New Roman" panose="02020603050405020304" pitchFamily="18" charset="0"/>
              </a:rPr>
              <a:t>stosuje się ceny transakcyjne sprzedaży nieruchomości niezabudowanych jako przedmiotu prawa własności</a:t>
            </a:r>
            <a:r>
              <a:rPr lang="pl-PL" sz="1800">
                <a:solidFill>
                  <a:srgbClr val="000000"/>
                </a:solidFill>
                <a:effectLst/>
                <a:ea typeface="Times New Roman" panose="02020603050405020304" pitchFamily="18" charset="0"/>
              </a:rPr>
              <a:t>, z zastrzeżeniem § 29 ust. 2 i 3 oraz § 30 ust. 4 i 5.</a:t>
            </a:r>
            <a:endParaRPr lang="pl-PL" sz="1800">
              <a:effectLst/>
              <a:ea typeface="Times New Roman" panose="02020603050405020304" pitchFamily="18" charset="0"/>
            </a:endParaRPr>
          </a:p>
          <a:p>
            <a:pPr algn="just">
              <a:lnSpc>
                <a:spcPct val="115000"/>
              </a:lnSpc>
              <a:spcBef>
                <a:spcPts val="130"/>
              </a:spcBef>
              <a:spcAft>
                <a:spcPts val="1000"/>
              </a:spcAft>
            </a:pPr>
            <a:r>
              <a:rPr lang="pl-PL" sz="1800">
                <a:solidFill>
                  <a:srgbClr val="000000"/>
                </a:solidFill>
                <a:effectLst/>
                <a:ea typeface="Times New Roman" panose="02020603050405020304" pitchFamily="18" charset="0"/>
              </a:rPr>
              <a:t>3. Jeżeli nieruchomość gruntowa oddawana w użytkowanie wieczyste jest zabudowana, po określeniu jej wartości jako przedmiotu prawa własności z wartości tej wyodrębnia się wartość gruntu, budynków lub ich części oraz innych urządzeń.</a:t>
            </a:r>
            <a:endParaRPr lang="pl-PL" sz="1800">
              <a:effectLst/>
              <a:ea typeface="Times New Roman" panose="02020603050405020304" pitchFamily="18" charset="0"/>
            </a:endParaRPr>
          </a:p>
          <a:p>
            <a:pPr algn="just">
              <a:lnSpc>
                <a:spcPct val="115000"/>
              </a:lnSpc>
              <a:spcBef>
                <a:spcPts val="130"/>
              </a:spcBef>
              <a:spcAft>
                <a:spcPts val="1000"/>
              </a:spcAft>
            </a:pPr>
            <a:r>
              <a:rPr lang="pl-PL" sz="1800">
                <a:solidFill>
                  <a:srgbClr val="000000"/>
                </a:solidFill>
                <a:effectLst/>
                <a:ea typeface="Times New Roman" panose="02020603050405020304" pitchFamily="18" charset="0"/>
              </a:rPr>
              <a:t>4. Wartość nieruchomości, o których mowa w ust. 1-3, określa się według stanu nieruchomości i cen na dzień oddania nieruchomości w użytkowanie wieczyste albo według stanu nieruchomości i cen na dzień aktualizacji opłat z tytułu użytkowania wieczystego, z uwzględnieniem celu, na jaki nieruchomość została oddana w użytkowanie wieczyste. Jeżeli po oddaniu nieruchomości gruntowej w użytkowanie wieczyste nastąpiła trwała zmiana sposobu korzystania z nieruchomości, powodująca zmianę celu użytkowania wieczystego, przyjmuje się aktualny stan zagospodarowania tej nieruchomości wynikający z dokumentów przedłożonych rzeczoznawcy majątkowemu przez zamawiającego wycenę.</a:t>
            </a:r>
            <a:endParaRPr lang="pl-PL" sz="1800">
              <a:effectLst/>
              <a:ea typeface="Times New Roman" panose="02020603050405020304" pitchFamily="18" charset="0"/>
            </a:endParaRPr>
          </a:p>
        </p:txBody>
      </p:sp>
    </p:spTree>
    <p:extLst>
      <p:ext uri="{BB962C8B-B14F-4D97-AF65-F5344CB8AC3E}">
        <p14:creationId xmlns:p14="http://schemas.microsoft.com/office/powerpoint/2010/main" val="163781272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3DC5AB5-8F46-E046-249D-D87D0E82D349}"/>
              </a:ext>
            </a:extLst>
          </p:cNvPr>
          <p:cNvSpPr>
            <a:spLocks noGrp="1"/>
          </p:cNvSpPr>
          <p:nvPr>
            <p:ph type="title"/>
          </p:nvPr>
        </p:nvSpPr>
        <p:spPr/>
        <p:txBody>
          <a:bodyPr>
            <a:normAutofit/>
          </a:bodyPr>
          <a:lstStyle/>
          <a:p>
            <a:r>
              <a:rPr lang="pl-PL" sz="3200" b="1"/>
              <a:t>Oddanie w </a:t>
            </a:r>
            <a:r>
              <a:rPr lang="pl-PL" sz="3200" b="1" err="1"/>
              <a:t>uw</a:t>
            </a:r>
            <a:r>
              <a:rPr lang="pl-PL" sz="3200" b="1"/>
              <a:t>; aktualizacja opłat z tytułu </a:t>
            </a:r>
            <a:r>
              <a:rPr lang="pl-PL" sz="3200" b="1" err="1"/>
              <a:t>uw</a:t>
            </a:r>
            <a:endParaRPr lang="pl-PL" sz="3200"/>
          </a:p>
        </p:txBody>
      </p:sp>
      <p:sp>
        <p:nvSpPr>
          <p:cNvPr id="3" name="Symbol zastępczy zawartości 2">
            <a:extLst>
              <a:ext uri="{FF2B5EF4-FFF2-40B4-BE49-F238E27FC236}">
                <a16:creationId xmlns:a16="http://schemas.microsoft.com/office/drawing/2014/main" id="{21A2F242-0669-2485-1CAD-EB4018C78D92}"/>
              </a:ext>
            </a:extLst>
          </p:cNvPr>
          <p:cNvSpPr>
            <a:spLocks noGrp="1"/>
          </p:cNvSpPr>
          <p:nvPr>
            <p:ph idx="1"/>
          </p:nvPr>
        </p:nvSpPr>
        <p:spPr/>
        <p:txBody>
          <a:bodyPr/>
          <a:lstStyle/>
          <a:p>
            <a:pPr algn="just">
              <a:lnSpc>
                <a:spcPct val="115000"/>
              </a:lnSpc>
              <a:spcBef>
                <a:spcPts val="130"/>
              </a:spcBef>
              <a:spcAft>
                <a:spcPts val="1000"/>
              </a:spcAft>
            </a:pPr>
            <a:r>
              <a:rPr lang="pl-PL" sz="1800">
                <a:solidFill>
                  <a:srgbClr val="000000"/>
                </a:solidFill>
                <a:effectLst/>
                <a:ea typeface="Times New Roman" panose="02020603050405020304" pitchFamily="18" charset="0"/>
              </a:rPr>
              <a:t>6. Przy określaniu wartości nieruchomości gruntowej jako przedmiotu prawa użytkowania wieczystego do celu, o którym mowa w </a:t>
            </a:r>
            <a:r>
              <a:rPr lang="pl-PL" sz="1800">
                <a:solidFill>
                  <a:srgbClr val="1B1B1B"/>
                </a:solidFill>
                <a:effectLst/>
                <a:ea typeface="Times New Roman" panose="02020603050405020304" pitchFamily="18" charset="0"/>
              </a:rPr>
              <a:t>art. 33 ust. 3</a:t>
            </a:r>
            <a:r>
              <a:rPr lang="pl-PL" sz="1800">
                <a:solidFill>
                  <a:srgbClr val="000000"/>
                </a:solidFill>
                <a:effectLst/>
                <a:ea typeface="Times New Roman" panose="02020603050405020304" pitchFamily="18" charset="0"/>
              </a:rPr>
              <a:t> ustawy, wartość tę określa się jako iloczyn wartości nieruchomości gruntowej niezabudowanej jako przedmiotu prawa własności i współczynnika korygującego obliczonego według wzoru, o którym mowa w § 30 ust. 6.</a:t>
            </a:r>
            <a:endParaRPr lang="pl-PL" sz="1800">
              <a:effectLst/>
              <a:ea typeface="Times New Roman" panose="02020603050405020304" pitchFamily="18" charset="0"/>
            </a:endParaRPr>
          </a:p>
          <a:p>
            <a:pPr algn="just">
              <a:lnSpc>
                <a:spcPct val="115000"/>
              </a:lnSpc>
              <a:spcBef>
                <a:spcPts val="130"/>
              </a:spcBef>
              <a:spcAft>
                <a:spcPts val="1000"/>
              </a:spcAft>
            </a:pPr>
            <a:r>
              <a:rPr lang="pl-PL" sz="1800">
                <a:solidFill>
                  <a:srgbClr val="000000"/>
                </a:solidFill>
                <a:effectLst/>
                <a:ea typeface="Times New Roman" panose="02020603050405020304" pitchFamily="18" charset="0"/>
              </a:rPr>
              <a:t>7. Przy określaniu wartości nieruchomości gruntowej sprzedawanej jej użytkownikowi wieczystemu stosuje się przepisy ust. 1-4.</a:t>
            </a:r>
            <a:endParaRPr lang="pl-PL" sz="1800">
              <a:effectLst/>
              <a:ea typeface="Times New Roman" panose="02020603050405020304" pitchFamily="18" charset="0"/>
            </a:endParaRPr>
          </a:p>
          <a:p>
            <a:endParaRPr lang="pl-PL"/>
          </a:p>
        </p:txBody>
      </p:sp>
    </p:spTree>
    <p:extLst>
      <p:ext uri="{BB962C8B-B14F-4D97-AF65-F5344CB8AC3E}">
        <p14:creationId xmlns:p14="http://schemas.microsoft.com/office/powerpoint/2010/main" val="386033673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6FB5630-DD5E-64E2-4807-ABA2B4DC8F74}"/>
              </a:ext>
            </a:extLst>
          </p:cNvPr>
          <p:cNvSpPr>
            <a:spLocks noGrp="1"/>
          </p:cNvSpPr>
          <p:nvPr>
            <p:ph type="title"/>
          </p:nvPr>
        </p:nvSpPr>
        <p:spPr/>
        <p:txBody>
          <a:bodyPr>
            <a:normAutofit/>
          </a:bodyPr>
          <a:lstStyle/>
          <a:p>
            <a:r>
              <a:rPr lang="pl-PL" sz="4400" b="1"/>
              <a:t>Zobowiązania podatkowe</a:t>
            </a:r>
          </a:p>
        </p:txBody>
      </p:sp>
      <p:sp>
        <p:nvSpPr>
          <p:cNvPr id="3" name="Symbol zastępczy zawartości 2">
            <a:extLst>
              <a:ext uri="{FF2B5EF4-FFF2-40B4-BE49-F238E27FC236}">
                <a16:creationId xmlns:a16="http://schemas.microsoft.com/office/drawing/2014/main" id="{1687D420-A22E-B903-00A9-B0E3D0990B74}"/>
              </a:ext>
            </a:extLst>
          </p:cNvPr>
          <p:cNvSpPr>
            <a:spLocks noGrp="1"/>
          </p:cNvSpPr>
          <p:nvPr>
            <p:ph idx="1"/>
          </p:nvPr>
        </p:nvSpPr>
        <p:spPr/>
        <p:txBody>
          <a:bodyPr/>
          <a:lstStyle/>
          <a:p>
            <a:r>
              <a:rPr lang="pl-PL" sz="1800">
                <a:solidFill>
                  <a:srgbClr val="000000"/>
                </a:solidFill>
                <a:effectLst/>
                <a:ea typeface="Times New Roman" panose="02020603050405020304" pitchFamily="18" charset="0"/>
              </a:rPr>
              <a:t>Przy określaniu wartości rynkowej nieruchomości na potrzeby zobowiązań podatkowych stosuje się w podejście porównawcze.</a:t>
            </a:r>
            <a:endParaRPr lang="pl-PL" sz="1800">
              <a:effectLst/>
              <a:ea typeface="Times New Roman" panose="02020603050405020304" pitchFamily="18" charset="0"/>
            </a:endParaRPr>
          </a:p>
          <a:p>
            <a:endParaRPr lang="pl-PL"/>
          </a:p>
        </p:txBody>
      </p:sp>
    </p:spTree>
    <p:extLst>
      <p:ext uri="{BB962C8B-B14F-4D97-AF65-F5344CB8AC3E}">
        <p14:creationId xmlns:p14="http://schemas.microsoft.com/office/powerpoint/2010/main" val="222175835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3416781-91B9-1E8A-FE71-78EF8718218F}"/>
              </a:ext>
            </a:extLst>
          </p:cNvPr>
          <p:cNvSpPr>
            <a:spLocks noGrp="1"/>
          </p:cNvSpPr>
          <p:nvPr>
            <p:ph type="title"/>
          </p:nvPr>
        </p:nvSpPr>
        <p:spPr/>
        <p:txBody>
          <a:bodyPr>
            <a:normAutofit/>
          </a:bodyPr>
          <a:lstStyle/>
          <a:p>
            <a:r>
              <a:rPr lang="pl-PL" sz="3200" b="1"/>
              <a:t>Wycena na potrzeby indywidualnego inwestora</a:t>
            </a:r>
          </a:p>
        </p:txBody>
      </p:sp>
      <p:sp>
        <p:nvSpPr>
          <p:cNvPr id="3" name="Symbol zastępczy zawartości 2">
            <a:extLst>
              <a:ext uri="{FF2B5EF4-FFF2-40B4-BE49-F238E27FC236}">
                <a16:creationId xmlns:a16="http://schemas.microsoft.com/office/drawing/2014/main" id="{17FCDBDC-5705-C245-E9AA-7C2E1733613E}"/>
              </a:ext>
            </a:extLst>
          </p:cNvPr>
          <p:cNvSpPr>
            <a:spLocks noGrp="1"/>
          </p:cNvSpPr>
          <p:nvPr>
            <p:ph idx="1"/>
          </p:nvPr>
        </p:nvSpPr>
        <p:spPr/>
        <p:txBody>
          <a:bodyPr/>
          <a:lstStyle/>
          <a:p>
            <a:pPr algn="just"/>
            <a:r>
              <a:rPr lang="pl-PL" sz="1800">
                <a:solidFill>
                  <a:srgbClr val="000000"/>
                </a:solidFill>
                <a:effectLst/>
                <a:ea typeface="Times New Roman" panose="02020603050405020304" pitchFamily="18" charset="0"/>
              </a:rPr>
              <a:t>Przy dokonywaniu wyceny nieruchomości dla indywidualnych potrzeb inwestora uwzględnia się jego wymagania lub zamierzenia w zakresie rozwoju tej nieruchomości. Tak określona wartość może służyć wyłącznie do oceny możliwego sposobu wykorzystywania lub inwestowania w nieruchomość, co stwierdza się przez zamieszczenie odpowiedniej klauzuli w opracowaniu.</a:t>
            </a:r>
            <a:endParaRPr lang="pl-PL"/>
          </a:p>
        </p:txBody>
      </p:sp>
    </p:spTree>
    <p:extLst>
      <p:ext uri="{BB962C8B-B14F-4D97-AF65-F5344CB8AC3E}">
        <p14:creationId xmlns:p14="http://schemas.microsoft.com/office/powerpoint/2010/main" val="14466543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2DB8370-22B8-4796-9660-211D680F645C}"/>
              </a:ext>
            </a:extLst>
          </p:cNvPr>
          <p:cNvSpPr>
            <a:spLocks noGrp="1"/>
          </p:cNvSpPr>
          <p:nvPr>
            <p:ph type="title"/>
          </p:nvPr>
        </p:nvSpPr>
        <p:spPr/>
        <p:txBody>
          <a:bodyPr/>
          <a:lstStyle/>
          <a:p>
            <a:r>
              <a:rPr lang="pl-PL"/>
              <a:t>Rodzaje wartości</a:t>
            </a:r>
          </a:p>
        </p:txBody>
      </p:sp>
      <p:sp>
        <p:nvSpPr>
          <p:cNvPr id="3" name="Symbol zastępczy zawartości 2">
            <a:extLst>
              <a:ext uri="{FF2B5EF4-FFF2-40B4-BE49-F238E27FC236}">
                <a16:creationId xmlns:a16="http://schemas.microsoft.com/office/drawing/2014/main" id="{A8CFD020-34F6-4486-B2DE-E8E1ADBADC4E}"/>
              </a:ext>
            </a:extLst>
          </p:cNvPr>
          <p:cNvSpPr>
            <a:spLocks noGrp="1"/>
          </p:cNvSpPr>
          <p:nvPr>
            <p:ph idx="1"/>
          </p:nvPr>
        </p:nvSpPr>
        <p:spPr/>
        <p:txBody>
          <a:bodyPr>
            <a:normAutofit fontScale="70000" lnSpcReduction="20000"/>
          </a:bodyPr>
          <a:lstStyle/>
          <a:p>
            <a:pPr algn="just">
              <a:lnSpc>
                <a:spcPct val="150000"/>
              </a:lnSpc>
            </a:pPr>
            <a:r>
              <a:rPr lang="pl-PL" sz="2100" b="1"/>
              <a:t>Bankowo-hipoteczna wartość nieruchomości </a:t>
            </a:r>
            <a:r>
              <a:rPr lang="pl-PL" sz="2100"/>
              <a:t>- należy przez to rozumieć ustaloną zgodnie z przepisami ustawy wartość, która w ocenie banku hipotecznego odzwierciedla poziom ryzyka związanego z nieruchomością jako przedmiotem zabezpieczenia kredytów udzielanych przez bank hipoteczny - Ustawa z dnia 29 sierpnia 1997 r. o listach zastawnych i bankach hipotecznych.</a:t>
            </a:r>
          </a:p>
          <a:p>
            <a:pPr algn="just">
              <a:lnSpc>
                <a:spcPct val="150000"/>
              </a:lnSpc>
            </a:pPr>
            <a:r>
              <a:rPr lang="pl-PL" sz="2000" b="1"/>
              <a:t>Art. 22 ustawy z dnia 29 sierpnia 1997 r. o listach zastawnych i bankach hipotecznych:</a:t>
            </a:r>
          </a:p>
          <a:p>
            <a:pPr algn="just">
              <a:lnSpc>
                <a:spcPct val="150000"/>
              </a:lnSpc>
            </a:pPr>
            <a:r>
              <a:rPr lang="pl-PL" sz="2000"/>
              <a:t>Ustalanie bankowo-hipotecznej wartości nieruchomości jest dokonywane z zachowaniem należytej staranności i ostrożności, </a:t>
            </a:r>
            <a:r>
              <a:rPr lang="pl-PL" sz="2000" u="sng"/>
              <a:t>w szczególności z uwzględnieniem jedynie tych cech nieruchomości</a:t>
            </a:r>
            <a:r>
              <a:rPr lang="pl-PL" sz="2000"/>
              <a:t> oraz </a:t>
            </a:r>
            <a:r>
              <a:rPr lang="pl-PL" sz="2000" u="sng"/>
              <a:t>związanych z nią dochodów</a:t>
            </a:r>
            <a:r>
              <a:rPr lang="pl-PL" sz="2000"/>
              <a:t>, </a:t>
            </a:r>
            <a:r>
              <a:rPr lang="pl-PL" sz="2000" u="sng"/>
              <a:t>które przy założeniu racjonalnej eksploatacji mogą mieć trwały charakter i które może uzyskać każdy posiadacz nieruchomości</a:t>
            </a:r>
            <a:r>
              <a:rPr lang="pl-PL" sz="2000"/>
              <a:t>. Szczegółowe zasady ustalania bankowo-hipotecznej wartości nieruchomości określa regulamin wydawany przez bank hipoteczny. Regulamin, a także każda jego zmiana, wymagają zatwierdzenia przez Komisję Nadzoru Finansowego.</a:t>
            </a:r>
          </a:p>
          <a:p>
            <a:pPr algn="just">
              <a:lnSpc>
                <a:spcPct val="150000"/>
              </a:lnSpc>
            </a:pPr>
            <a:endParaRPr lang="pl-PL" sz="2000"/>
          </a:p>
        </p:txBody>
      </p:sp>
    </p:spTree>
    <p:extLst>
      <p:ext uri="{BB962C8B-B14F-4D97-AF65-F5344CB8AC3E}">
        <p14:creationId xmlns:p14="http://schemas.microsoft.com/office/powerpoint/2010/main" val="22834989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B87B5ED-B68B-A569-58DA-22B957D22D6D}"/>
              </a:ext>
            </a:extLst>
          </p:cNvPr>
          <p:cNvSpPr>
            <a:spLocks noGrp="1"/>
          </p:cNvSpPr>
          <p:nvPr>
            <p:ph type="title"/>
          </p:nvPr>
        </p:nvSpPr>
        <p:spPr/>
        <p:txBody>
          <a:bodyPr>
            <a:normAutofit/>
          </a:bodyPr>
          <a:lstStyle/>
          <a:p>
            <a:r>
              <a:rPr lang="pl-PL" sz="4400" b="1"/>
              <a:t>Drogi publiczne</a:t>
            </a:r>
          </a:p>
        </p:txBody>
      </p:sp>
      <p:sp>
        <p:nvSpPr>
          <p:cNvPr id="3" name="Symbol zastępczy zawartości 2">
            <a:extLst>
              <a:ext uri="{FF2B5EF4-FFF2-40B4-BE49-F238E27FC236}">
                <a16:creationId xmlns:a16="http://schemas.microsoft.com/office/drawing/2014/main" id="{C35992BC-D4A8-836D-D977-1003CD52BEFC}"/>
              </a:ext>
            </a:extLst>
          </p:cNvPr>
          <p:cNvSpPr>
            <a:spLocks noGrp="1"/>
          </p:cNvSpPr>
          <p:nvPr>
            <p:ph idx="1"/>
          </p:nvPr>
        </p:nvSpPr>
        <p:spPr/>
        <p:txBody>
          <a:bodyPr>
            <a:normAutofit lnSpcReduction="10000"/>
          </a:bodyPr>
          <a:lstStyle/>
          <a:p>
            <a:pPr algn="just">
              <a:lnSpc>
                <a:spcPct val="115000"/>
              </a:lnSpc>
              <a:spcBef>
                <a:spcPts val="130"/>
              </a:spcBef>
              <a:spcAft>
                <a:spcPts val="1000"/>
              </a:spcAft>
            </a:pPr>
            <a:r>
              <a:rPr lang="pl-PL" sz="1800">
                <a:solidFill>
                  <a:srgbClr val="000000"/>
                </a:solidFill>
                <a:effectLst/>
                <a:ea typeface="Times New Roman" panose="02020603050405020304" pitchFamily="18" charset="0"/>
              </a:rPr>
              <a:t>1. Wartość rynkową nieruchomości dla potrzeb ustalenia odszkodowania za nieruchomości wywłaszczone lub przejęte z mocy prawa na podstawie przepisów </a:t>
            </a:r>
            <a:r>
              <a:rPr lang="pl-PL" sz="1800">
                <a:solidFill>
                  <a:srgbClr val="1B1B1B"/>
                </a:solidFill>
                <a:effectLst/>
                <a:ea typeface="Times New Roman" panose="02020603050405020304" pitchFamily="18" charset="0"/>
              </a:rPr>
              <a:t>ustawy</a:t>
            </a:r>
            <a:r>
              <a:rPr lang="pl-PL" sz="1800">
                <a:solidFill>
                  <a:srgbClr val="000000"/>
                </a:solidFill>
                <a:effectLst/>
                <a:ea typeface="Times New Roman" panose="02020603050405020304" pitchFamily="18" charset="0"/>
              </a:rPr>
              <a:t> z dnia 10 kwietnia 2003 r. o szczególnych zasadach przygotowania i realizacji inwestycji w zakresie dróg publicznych (Dz. U. z 2023 r. poz. 162) określa się, </a:t>
            </a:r>
            <a:r>
              <a:rPr lang="pl-PL" sz="1800" u="sng">
                <a:solidFill>
                  <a:srgbClr val="000000"/>
                </a:solidFill>
                <a:effectLst/>
                <a:ea typeface="Times New Roman" panose="02020603050405020304" pitchFamily="18" charset="0"/>
              </a:rPr>
              <a:t>przyjmując stan nieruchomości z dnia wydania decyzji, ceny nieruchomości z dnia ustalenia odszkodowania, a przeznaczenie nieruchomości zgodnie z </a:t>
            </a:r>
            <a:r>
              <a:rPr lang="pl-PL" sz="1800" u="sng">
                <a:solidFill>
                  <a:srgbClr val="1B1B1B"/>
                </a:solidFill>
                <a:effectLst/>
                <a:ea typeface="Times New Roman" panose="02020603050405020304" pitchFamily="18" charset="0"/>
              </a:rPr>
              <a:t>art. 154</a:t>
            </a:r>
            <a:r>
              <a:rPr lang="pl-PL" sz="1800" u="sng">
                <a:solidFill>
                  <a:srgbClr val="000000"/>
                </a:solidFill>
                <a:effectLst/>
                <a:ea typeface="Times New Roman" panose="02020603050405020304" pitchFamily="18" charset="0"/>
              </a:rPr>
              <a:t> ustawy bez uwzględnienia ustaleń decyzji</a:t>
            </a:r>
            <a:r>
              <a:rPr lang="pl-PL" sz="1800">
                <a:solidFill>
                  <a:srgbClr val="000000"/>
                </a:solidFill>
                <a:effectLst/>
                <a:ea typeface="Times New Roman" panose="02020603050405020304" pitchFamily="18" charset="0"/>
              </a:rPr>
              <a:t>. Nie uwzględnia się nakładów poniesionych na nieruchomości po dniu wydania decyzji.</a:t>
            </a:r>
            <a:endParaRPr lang="pl-PL" sz="1800">
              <a:effectLst/>
              <a:ea typeface="Times New Roman" panose="02020603050405020304" pitchFamily="18" charset="0"/>
            </a:endParaRPr>
          </a:p>
          <a:p>
            <a:pPr algn="just">
              <a:lnSpc>
                <a:spcPct val="115000"/>
              </a:lnSpc>
              <a:spcBef>
                <a:spcPts val="130"/>
              </a:spcBef>
              <a:spcAft>
                <a:spcPts val="1000"/>
              </a:spcAft>
            </a:pPr>
            <a:r>
              <a:rPr lang="pl-PL" sz="1800">
                <a:solidFill>
                  <a:srgbClr val="000000"/>
                </a:solidFill>
                <a:effectLst/>
                <a:ea typeface="Times New Roman" panose="02020603050405020304" pitchFamily="18" charset="0"/>
              </a:rPr>
              <a:t>2. W przypadku gdy dane z lokalnego i regionalnego rynku nieruchomości są niewystarczające do określenia wartości rynkowej zgodnie z ust. 1, wartość nieruchomości objętej decyzją określa się w podejściu kosztowym.</a:t>
            </a:r>
            <a:endParaRPr lang="pl-PL" sz="1800">
              <a:effectLst/>
              <a:ea typeface="Times New Roman" panose="02020603050405020304" pitchFamily="18" charset="0"/>
            </a:endParaRPr>
          </a:p>
          <a:p>
            <a:endParaRPr lang="pl-PL"/>
          </a:p>
        </p:txBody>
      </p:sp>
    </p:spTree>
    <p:extLst>
      <p:ext uri="{BB962C8B-B14F-4D97-AF65-F5344CB8AC3E}">
        <p14:creationId xmlns:p14="http://schemas.microsoft.com/office/powerpoint/2010/main" val="174734220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B7CCAEB-D7E0-A339-FE1F-C300ACD9FAE2}"/>
              </a:ext>
            </a:extLst>
          </p:cNvPr>
          <p:cNvSpPr>
            <a:spLocks noGrp="1"/>
          </p:cNvSpPr>
          <p:nvPr>
            <p:ph type="title"/>
          </p:nvPr>
        </p:nvSpPr>
        <p:spPr/>
        <p:txBody>
          <a:bodyPr/>
          <a:lstStyle/>
          <a:p>
            <a:r>
              <a:rPr lang="pl-PL" sz="4800" b="1"/>
              <a:t>Drogi publiczne</a:t>
            </a:r>
            <a:endParaRPr lang="pl-PL"/>
          </a:p>
        </p:txBody>
      </p:sp>
      <p:sp>
        <p:nvSpPr>
          <p:cNvPr id="3" name="Symbol zastępczy zawartości 2">
            <a:extLst>
              <a:ext uri="{FF2B5EF4-FFF2-40B4-BE49-F238E27FC236}">
                <a16:creationId xmlns:a16="http://schemas.microsoft.com/office/drawing/2014/main" id="{6A2F92A1-A8C4-0DBB-5E70-77C5A89F6EE7}"/>
              </a:ext>
            </a:extLst>
          </p:cNvPr>
          <p:cNvSpPr>
            <a:spLocks noGrp="1"/>
          </p:cNvSpPr>
          <p:nvPr>
            <p:ph idx="1"/>
          </p:nvPr>
        </p:nvSpPr>
        <p:spPr/>
        <p:txBody>
          <a:bodyPr>
            <a:normAutofit fontScale="92500" lnSpcReduction="10000"/>
          </a:bodyPr>
          <a:lstStyle/>
          <a:p>
            <a:r>
              <a:rPr lang="pl-PL" b="1">
                <a:hlinkClick r:id="rId2" tooltip="Określanie wartości rynkowej wywłaszczanej nieruchomości"/>
              </a:rPr>
              <a:t>Art. 134. Określanie wartości rynkowej wywłaszczanej nieruchomości</a:t>
            </a:r>
            <a:r>
              <a:rPr lang="pl-PL" b="1"/>
              <a:t> </a:t>
            </a:r>
          </a:p>
          <a:p>
            <a:r>
              <a:rPr lang="pl-PL"/>
              <a:t>1. Podstawę ustalenia wysokości odszkodowania stanowi, z zastrzeżeniem </a:t>
            </a:r>
            <a:r>
              <a:rPr lang="pl-PL" b="1"/>
              <a:t>art. 135</a:t>
            </a:r>
            <a:r>
              <a:rPr lang="pl-PL"/>
              <a:t> </a:t>
            </a:r>
            <a:r>
              <a:rPr lang="pl-PL" i="1"/>
              <a:t>określanie wartości odtworzeniowej wywłaszczanej nieruchomości</a:t>
            </a:r>
            <a:r>
              <a:rPr lang="pl-PL"/>
              <a:t>, wartość rynkowa nieruchomości.</a:t>
            </a:r>
            <a:br>
              <a:rPr lang="pl-PL"/>
            </a:br>
            <a:r>
              <a:rPr lang="pl-PL"/>
              <a:t>2. Przy określaniu wartości rynkowej nieruchomości uwzględnia się w szczególności jej rodzaj, położenie, sposób użytkowania, przeznaczenie, stan nieruchomości oraz aktualnie kształtujące się ceny w obrocie nieruchomościami.</a:t>
            </a:r>
            <a:br>
              <a:rPr lang="pl-PL"/>
            </a:br>
            <a:r>
              <a:rPr lang="pl-PL"/>
              <a:t>3. Wartość nieruchomości dla celów odszkodowania określa się według aktualnego sposobu jej użytkowania, jeżeli przeznaczenie nieruchomości, zgodne z celem wywłaszczenia, nie powoduje zwiększenia jej wartości.</a:t>
            </a:r>
            <a:br>
              <a:rPr lang="pl-PL"/>
            </a:br>
            <a:r>
              <a:rPr lang="pl-PL"/>
              <a:t>4. Jeżeli przeznaczenie nieruchomości, zgodne z celem wywłaszczenia, powoduje zwiększenie jej wartości, wartość nieruchomości dla celów odszkodowania określa się według alternatywnego sposobu użytkowania wynikającego z tego przeznaczenia. </a:t>
            </a:r>
          </a:p>
          <a:p>
            <a:endParaRPr lang="pl-PL"/>
          </a:p>
        </p:txBody>
      </p:sp>
    </p:spTree>
    <p:extLst>
      <p:ext uri="{BB962C8B-B14F-4D97-AF65-F5344CB8AC3E}">
        <p14:creationId xmlns:p14="http://schemas.microsoft.com/office/powerpoint/2010/main" val="376172587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F2615AA-AFF1-92B7-A16E-01C9188383DD}"/>
              </a:ext>
            </a:extLst>
          </p:cNvPr>
          <p:cNvSpPr>
            <a:spLocks noGrp="1"/>
          </p:cNvSpPr>
          <p:nvPr>
            <p:ph type="title"/>
          </p:nvPr>
        </p:nvSpPr>
        <p:spPr/>
        <p:txBody>
          <a:bodyPr/>
          <a:lstStyle/>
          <a:p>
            <a:r>
              <a:rPr lang="pl-PL" sz="4800" b="1"/>
              <a:t>Drogi publiczne</a:t>
            </a:r>
            <a:endParaRPr lang="pl-PL"/>
          </a:p>
        </p:txBody>
      </p:sp>
      <p:sp>
        <p:nvSpPr>
          <p:cNvPr id="3" name="Symbol zastępczy zawartości 2">
            <a:extLst>
              <a:ext uri="{FF2B5EF4-FFF2-40B4-BE49-F238E27FC236}">
                <a16:creationId xmlns:a16="http://schemas.microsoft.com/office/drawing/2014/main" id="{D50F4F26-BE2E-6F95-B3BA-C3D9DEBA9BB7}"/>
              </a:ext>
            </a:extLst>
          </p:cNvPr>
          <p:cNvSpPr>
            <a:spLocks noGrp="1"/>
          </p:cNvSpPr>
          <p:nvPr>
            <p:ph idx="1"/>
          </p:nvPr>
        </p:nvSpPr>
        <p:spPr/>
        <p:txBody>
          <a:bodyPr>
            <a:normAutofit/>
          </a:bodyPr>
          <a:lstStyle/>
          <a:p>
            <a:pPr algn="just">
              <a:lnSpc>
                <a:spcPct val="115000"/>
              </a:lnSpc>
              <a:spcBef>
                <a:spcPts val="130"/>
              </a:spcBef>
              <a:spcAft>
                <a:spcPts val="1000"/>
              </a:spcAft>
            </a:pPr>
            <a:r>
              <a:rPr lang="pl-PL" sz="1600">
                <a:solidFill>
                  <a:srgbClr val="000000"/>
                </a:solidFill>
                <a:effectLst/>
                <a:ea typeface="Times New Roman" panose="02020603050405020304" pitchFamily="18" charset="0"/>
              </a:rPr>
              <a:t>4. W przypadku gdy na realizację inwestycji drogowej została wywłaszczona lub przejęta z mocy prawa nieruchomość, która na dzień wydania decyzji była przeznaczona pod inwestycję drogową, wartość rynkową określa się, przyjmując przeznaczenie nieruchomości przeważające wśród gruntów przyległych, chyba że określenie wartości jest możliwe przy uwzględnieniu cen transakcyjnych nieruchomości drogowych. Przepisy ust. 1-3 stosuje się odpowiednio.</a:t>
            </a:r>
            <a:endParaRPr lang="pl-PL" sz="1600">
              <a:effectLst/>
              <a:ea typeface="Times New Roman" panose="02020603050405020304" pitchFamily="18" charset="0"/>
            </a:endParaRPr>
          </a:p>
          <a:p>
            <a:endParaRPr lang="pl-PL"/>
          </a:p>
        </p:txBody>
      </p:sp>
    </p:spTree>
    <p:extLst>
      <p:ext uri="{BB962C8B-B14F-4D97-AF65-F5344CB8AC3E}">
        <p14:creationId xmlns:p14="http://schemas.microsoft.com/office/powerpoint/2010/main" val="5287908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9F49F72-74BD-9CDA-E92F-72ECC83A05E5}"/>
              </a:ext>
            </a:extLst>
          </p:cNvPr>
          <p:cNvSpPr>
            <a:spLocks noGrp="1"/>
          </p:cNvSpPr>
          <p:nvPr>
            <p:ph type="title"/>
          </p:nvPr>
        </p:nvSpPr>
        <p:spPr/>
        <p:txBody>
          <a:bodyPr/>
          <a:lstStyle/>
          <a:p>
            <a:r>
              <a:rPr lang="pl-PL" sz="4800" b="1"/>
              <a:t>Drogi publiczne</a:t>
            </a:r>
            <a:endParaRPr lang="pl-PL"/>
          </a:p>
        </p:txBody>
      </p:sp>
      <p:sp>
        <p:nvSpPr>
          <p:cNvPr id="3" name="Symbol zastępczy zawartości 2">
            <a:extLst>
              <a:ext uri="{FF2B5EF4-FFF2-40B4-BE49-F238E27FC236}">
                <a16:creationId xmlns:a16="http://schemas.microsoft.com/office/drawing/2014/main" id="{B09E439B-59A6-4218-DE88-3F12E0EDBD9C}"/>
              </a:ext>
            </a:extLst>
          </p:cNvPr>
          <p:cNvSpPr>
            <a:spLocks noGrp="1"/>
          </p:cNvSpPr>
          <p:nvPr>
            <p:ph idx="1"/>
          </p:nvPr>
        </p:nvSpPr>
        <p:spPr>
          <a:xfrm>
            <a:off x="822959" y="1845734"/>
            <a:ext cx="7543801" cy="4516966"/>
          </a:xfrm>
        </p:spPr>
        <p:txBody>
          <a:bodyPr>
            <a:normAutofit fontScale="55000" lnSpcReduction="20000"/>
          </a:bodyPr>
          <a:lstStyle/>
          <a:p>
            <a:pPr>
              <a:lnSpc>
                <a:spcPct val="115000"/>
              </a:lnSpc>
              <a:spcBef>
                <a:spcPts val="130"/>
              </a:spcBef>
              <a:spcAft>
                <a:spcPts val="1000"/>
              </a:spcAft>
            </a:pPr>
            <a:r>
              <a:rPr lang="pl-PL" sz="2500" b="1">
                <a:solidFill>
                  <a:srgbClr val="000000"/>
                </a:solidFill>
                <a:effectLst/>
                <a:ea typeface="Times New Roman" panose="02020603050405020304" pitchFamily="18" charset="0"/>
              </a:rPr>
              <a:t>6. Przepisy ust. 1-4 stosuje się odpowiednio przy określaniu wartości nieruchomości przeznaczonych, wydzielonych, nabywanych, zajętych lub przejętych pod drogi, a w szczególności:</a:t>
            </a:r>
            <a:endParaRPr lang="pl-PL" sz="2500" b="1">
              <a:effectLst/>
              <a:ea typeface="Times New Roman" panose="02020603050405020304" pitchFamily="18" charset="0"/>
            </a:endParaRPr>
          </a:p>
          <a:p>
            <a:pPr marL="236855">
              <a:lnSpc>
                <a:spcPct val="115000"/>
              </a:lnSpc>
              <a:spcBef>
                <a:spcPts val="130"/>
              </a:spcBef>
              <a:spcAft>
                <a:spcPts val="1000"/>
              </a:spcAft>
            </a:pPr>
            <a:r>
              <a:rPr lang="pl-PL" sz="2500">
                <a:solidFill>
                  <a:srgbClr val="000000"/>
                </a:solidFill>
                <a:effectLst/>
                <a:ea typeface="Times New Roman" panose="02020603050405020304" pitchFamily="18" charset="0"/>
              </a:rPr>
              <a:t>1) przy określaniu wartości nieruchomości lub ich części dla ustalenia odszkodowania, o którym mowa w </a:t>
            </a:r>
            <a:r>
              <a:rPr lang="pl-PL" sz="2500">
                <a:solidFill>
                  <a:srgbClr val="1B1B1B"/>
                </a:solidFill>
                <a:effectLst/>
                <a:ea typeface="Times New Roman" panose="02020603050405020304" pitchFamily="18" charset="0"/>
              </a:rPr>
              <a:t>art. 73 ust. 1</a:t>
            </a:r>
            <a:r>
              <a:rPr lang="pl-PL" sz="2500">
                <a:solidFill>
                  <a:srgbClr val="000000"/>
                </a:solidFill>
                <a:effectLst/>
                <a:ea typeface="Times New Roman" panose="02020603050405020304" pitchFamily="18" charset="0"/>
              </a:rPr>
              <a:t> ustawy z dnia 13 października 1998 r. - Przepisy wprowadzające ustawy reformujące administrację publiczną (Dz. U. poz. 872, z </a:t>
            </a:r>
            <a:r>
              <a:rPr lang="pl-PL" sz="2500" err="1">
                <a:solidFill>
                  <a:srgbClr val="000000"/>
                </a:solidFill>
                <a:effectLst/>
                <a:ea typeface="Times New Roman" panose="02020603050405020304" pitchFamily="18" charset="0"/>
              </a:rPr>
              <a:t>późn</a:t>
            </a:r>
            <a:r>
              <a:rPr lang="pl-PL" sz="2500">
                <a:solidFill>
                  <a:srgbClr val="000000"/>
                </a:solidFill>
                <a:effectLst/>
                <a:ea typeface="Times New Roman" panose="02020603050405020304" pitchFamily="18" charset="0"/>
              </a:rPr>
              <a:t>. zm. </a:t>
            </a:r>
            <a:r>
              <a:rPr lang="pl-PL" sz="2500" baseline="30000">
                <a:solidFill>
                  <a:srgbClr val="000000"/>
                </a:solidFill>
                <a:effectLst/>
                <a:ea typeface="Times New Roman" panose="02020603050405020304" pitchFamily="18" charset="0"/>
              </a:rPr>
              <a:t>2</a:t>
            </a:r>
            <a:r>
              <a:rPr lang="pl-PL" sz="2500">
                <a:solidFill>
                  <a:srgbClr val="000000"/>
                </a:solidFill>
                <a:effectLst/>
                <a:ea typeface="Times New Roman" panose="02020603050405020304" pitchFamily="18" charset="0"/>
              </a:rPr>
              <a:t> ), z tym że stan tych nieruchomości przyjmuje się na dzień 29 października 1998 r.; nie uwzględnia się nakładów dokonanych przez osobę uprawnioną po utracie prawa do władania gruntem;</a:t>
            </a:r>
            <a:endParaRPr lang="pl-PL" sz="2500">
              <a:effectLst/>
              <a:ea typeface="Times New Roman" panose="02020603050405020304" pitchFamily="18" charset="0"/>
            </a:endParaRPr>
          </a:p>
          <a:p>
            <a:pPr marL="236855">
              <a:lnSpc>
                <a:spcPct val="115000"/>
              </a:lnSpc>
              <a:spcBef>
                <a:spcPts val="130"/>
              </a:spcBef>
              <a:spcAft>
                <a:spcPts val="1000"/>
              </a:spcAft>
            </a:pPr>
            <a:r>
              <a:rPr lang="pl-PL" sz="2500">
                <a:solidFill>
                  <a:srgbClr val="000000"/>
                </a:solidFill>
                <a:effectLst/>
                <a:ea typeface="Times New Roman" panose="02020603050405020304" pitchFamily="18" charset="0"/>
              </a:rPr>
              <a:t>2) przy określaniu wartości działek gruntu wydzielonych pod drogi publiczne, o których mowa w </a:t>
            </a:r>
            <a:r>
              <a:rPr lang="pl-PL" sz="2500">
                <a:solidFill>
                  <a:srgbClr val="1B1B1B"/>
                </a:solidFill>
                <a:effectLst/>
                <a:ea typeface="Times New Roman" panose="02020603050405020304" pitchFamily="18" charset="0"/>
              </a:rPr>
              <a:t>art. 98 ust. 1</a:t>
            </a:r>
            <a:r>
              <a:rPr lang="pl-PL" sz="2500">
                <a:solidFill>
                  <a:srgbClr val="000000"/>
                </a:solidFill>
                <a:effectLst/>
                <a:ea typeface="Times New Roman" panose="02020603050405020304" pitchFamily="18" charset="0"/>
              </a:rPr>
              <a:t> i </a:t>
            </a:r>
            <a:r>
              <a:rPr lang="pl-PL" sz="2500">
                <a:solidFill>
                  <a:srgbClr val="1B1B1B"/>
                </a:solidFill>
                <a:effectLst/>
                <a:ea typeface="Times New Roman" panose="02020603050405020304" pitchFamily="18" charset="0"/>
              </a:rPr>
              <a:t>art. 105 ust. 4</a:t>
            </a:r>
            <a:r>
              <a:rPr lang="pl-PL" sz="2500">
                <a:solidFill>
                  <a:srgbClr val="000000"/>
                </a:solidFill>
                <a:effectLst/>
                <a:ea typeface="Times New Roman" panose="02020603050405020304" pitchFamily="18" charset="0"/>
              </a:rPr>
              <a:t> ustawy, z tym że stan nieruchomości, z których wydzielono te działki gruntu, przyjmuje się odpowiednio na dzień wydania decyzji zatwierdzającej podział nieruchomości albo na dzień wejścia w życie uchwały rady gminy o przystąpieniu do scalenia i podziału nieruchomości;</a:t>
            </a:r>
            <a:endParaRPr lang="pl-PL" sz="2500">
              <a:effectLst/>
              <a:ea typeface="Times New Roman" panose="02020603050405020304" pitchFamily="18" charset="0"/>
            </a:endParaRPr>
          </a:p>
          <a:p>
            <a:pPr marL="236855">
              <a:lnSpc>
                <a:spcPct val="115000"/>
              </a:lnSpc>
              <a:spcBef>
                <a:spcPts val="130"/>
              </a:spcBef>
              <a:spcAft>
                <a:spcPts val="1000"/>
              </a:spcAft>
            </a:pPr>
            <a:r>
              <a:rPr lang="pl-PL" sz="2500">
                <a:solidFill>
                  <a:srgbClr val="000000"/>
                </a:solidFill>
                <a:effectLst/>
                <a:ea typeface="Times New Roman" panose="02020603050405020304" pitchFamily="18" charset="0"/>
              </a:rPr>
              <a:t>3) przy określaniu wartości nieruchomości dla ustalenia odszkodowania, o którym mowa w </a:t>
            </a:r>
            <a:r>
              <a:rPr lang="pl-PL" sz="2500">
                <a:solidFill>
                  <a:srgbClr val="1B1B1B"/>
                </a:solidFill>
                <a:effectLst/>
                <a:ea typeface="Times New Roman" panose="02020603050405020304" pitchFamily="18" charset="0"/>
              </a:rPr>
              <a:t>art. 24e</a:t>
            </a:r>
            <a:r>
              <a:rPr lang="pl-PL" sz="2500">
                <a:solidFill>
                  <a:srgbClr val="000000"/>
                </a:solidFill>
                <a:effectLst/>
                <a:ea typeface="Times New Roman" panose="02020603050405020304" pitchFamily="18" charset="0"/>
              </a:rPr>
              <a:t> ustawy z dnia 7 września 2007 r. o przygotowaniu finałowego turnieju Mistrzostw Europy w Piłce Nożnej UEFA EURO 2012 (Dz. U. z 2020 r. poz. 2008);</a:t>
            </a:r>
            <a:endParaRPr lang="pl-PL" sz="2500">
              <a:effectLst/>
              <a:ea typeface="Times New Roman" panose="02020603050405020304" pitchFamily="18" charset="0"/>
            </a:endParaRPr>
          </a:p>
          <a:p>
            <a:pPr marL="236855">
              <a:lnSpc>
                <a:spcPct val="115000"/>
              </a:lnSpc>
              <a:spcBef>
                <a:spcPts val="130"/>
              </a:spcBef>
              <a:spcAft>
                <a:spcPts val="1000"/>
              </a:spcAft>
            </a:pPr>
            <a:r>
              <a:rPr lang="pl-PL" sz="2500">
                <a:solidFill>
                  <a:srgbClr val="000000"/>
                </a:solidFill>
                <a:effectLst/>
                <a:ea typeface="Times New Roman" panose="02020603050405020304" pitchFamily="18" charset="0"/>
              </a:rPr>
              <a:t>4) przy określaniu wartości nieruchomości nabywanych pod drogi w drodze umowy, z tym że wszystkie czynniki wpływające na wartość nieruchomości przyjmuje się na dzień zawarcia umowy;</a:t>
            </a:r>
            <a:endParaRPr lang="pl-PL" sz="2500">
              <a:effectLst/>
              <a:ea typeface="Times New Roman" panose="02020603050405020304" pitchFamily="18" charset="0"/>
            </a:endParaRPr>
          </a:p>
          <a:p>
            <a:pPr marL="236855">
              <a:lnSpc>
                <a:spcPct val="115000"/>
              </a:lnSpc>
              <a:spcBef>
                <a:spcPts val="130"/>
              </a:spcBef>
              <a:spcAft>
                <a:spcPts val="1000"/>
              </a:spcAft>
            </a:pPr>
            <a:r>
              <a:rPr lang="pl-PL" sz="2500">
                <a:solidFill>
                  <a:srgbClr val="000000"/>
                </a:solidFill>
                <a:effectLst/>
                <a:ea typeface="Times New Roman" panose="02020603050405020304" pitchFamily="18" charset="0"/>
              </a:rPr>
              <a:t>5) przy określaniu wartości nieruchomości wydzielonych lub zajętych pod drogi wewnętrzne.</a:t>
            </a:r>
            <a:endParaRPr lang="pl-PL" sz="2500">
              <a:effectLst/>
              <a:ea typeface="Times New Roman" panose="02020603050405020304" pitchFamily="18" charset="0"/>
            </a:endParaRPr>
          </a:p>
          <a:p>
            <a:pPr marL="0" indent="0">
              <a:buNone/>
            </a:pPr>
            <a:endParaRPr lang="pl-PL"/>
          </a:p>
        </p:txBody>
      </p:sp>
    </p:spTree>
    <p:extLst>
      <p:ext uri="{BB962C8B-B14F-4D97-AF65-F5344CB8AC3E}">
        <p14:creationId xmlns:p14="http://schemas.microsoft.com/office/powerpoint/2010/main" val="331696303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5ADFFCA-0AB4-9FEB-4A55-2BDC0846F957}"/>
              </a:ext>
            </a:extLst>
          </p:cNvPr>
          <p:cNvSpPr>
            <a:spLocks noGrp="1"/>
          </p:cNvSpPr>
          <p:nvPr>
            <p:ph type="title"/>
          </p:nvPr>
        </p:nvSpPr>
        <p:spPr/>
        <p:txBody>
          <a:bodyPr/>
          <a:lstStyle/>
          <a:p>
            <a:r>
              <a:rPr lang="pl-PL" b="1"/>
              <a:t>Zabezpieczenie wierzytelności</a:t>
            </a:r>
          </a:p>
        </p:txBody>
      </p:sp>
      <p:sp>
        <p:nvSpPr>
          <p:cNvPr id="3" name="Symbol zastępczy zawartości 2">
            <a:extLst>
              <a:ext uri="{FF2B5EF4-FFF2-40B4-BE49-F238E27FC236}">
                <a16:creationId xmlns:a16="http://schemas.microsoft.com/office/drawing/2014/main" id="{D48DE2FC-8669-716A-7425-816B0DBF6008}"/>
              </a:ext>
            </a:extLst>
          </p:cNvPr>
          <p:cNvSpPr>
            <a:spLocks noGrp="1"/>
          </p:cNvSpPr>
          <p:nvPr>
            <p:ph idx="1"/>
          </p:nvPr>
        </p:nvSpPr>
        <p:spPr>
          <a:xfrm>
            <a:off x="822959" y="1845733"/>
            <a:ext cx="7543801" cy="4488391"/>
          </a:xfrm>
        </p:spPr>
        <p:txBody>
          <a:bodyPr>
            <a:normAutofit fontScale="77500" lnSpcReduction="20000"/>
          </a:bodyPr>
          <a:lstStyle/>
          <a:p>
            <a:pPr algn="just">
              <a:lnSpc>
                <a:spcPct val="115000"/>
              </a:lnSpc>
              <a:spcBef>
                <a:spcPts val="130"/>
              </a:spcBef>
              <a:spcAft>
                <a:spcPts val="1000"/>
              </a:spcAft>
            </a:pPr>
            <a:r>
              <a:rPr lang="pl-PL" sz="1800">
                <a:solidFill>
                  <a:srgbClr val="000000"/>
                </a:solidFill>
                <a:effectLst/>
                <a:latin typeface="Times New Roman" panose="02020603050405020304" pitchFamily="18" charset="0"/>
                <a:ea typeface="Times New Roman" panose="02020603050405020304" pitchFamily="18" charset="0"/>
              </a:rPr>
              <a:t>1. Przy określaniu wartości nieruchomości w związku z procedurą oceny zdolności kredytowej, o której mowa w </a:t>
            </a:r>
            <a:r>
              <a:rPr lang="pl-PL" sz="1800">
                <a:solidFill>
                  <a:srgbClr val="1B1B1B"/>
                </a:solidFill>
                <a:effectLst/>
                <a:latin typeface="Times New Roman" panose="02020603050405020304" pitchFamily="18" charset="0"/>
                <a:ea typeface="Times New Roman" panose="02020603050405020304" pitchFamily="18" charset="0"/>
              </a:rPr>
              <a:t>art. 70</a:t>
            </a:r>
            <a:r>
              <a:rPr lang="pl-PL" sz="1800">
                <a:solidFill>
                  <a:srgbClr val="000000"/>
                </a:solidFill>
                <a:effectLst/>
                <a:latin typeface="Times New Roman" panose="02020603050405020304" pitchFamily="18" charset="0"/>
                <a:ea typeface="Times New Roman" panose="02020603050405020304" pitchFamily="18" charset="0"/>
              </a:rPr>
              <a:t> ustawy z dnia 29 sierpnia 1997 r. - Prawo bankowe (Dz. U. z 2022 r. poz. 2324, z </a:t>
            </a:r>
            <a:r>
              <a:rPr lang="pl-PL" sz="1800" err="1">
                <a:solidFill>
                  <a:srgbClr val="000000"/>
                </a:solidFill>
                <a:effectLst/>
                <a:latin typeface="Times New Roman" panose="02020603050405020304" pitchFamily="18" charset="0"/>
                <a:ea typeface="Times New Roman" panose="02020603050405020304" pitchFamily="18" charset="0"/>
              </a:rPr>
              <a:t>późn</a:t>
            </a:r>
            <a:r>
              <a:rPr lang="pl-PL" sz="1800">
                <a:solidFill>
                  <a:srgbClr val="000000"/>
                </a:solidFill>
                <a:effectLst/>
                <a:latin typeface="Times New Roman" panose="02020603050405020304" pitchFamily="18" charset="0"/>
                <a:ea typeface="Times New Roman" panose="02020603050405020304" pitchFamily="18" charset="0"/>
              </a:rPr>
              <a:t>. zm. </a:t>
            </a:r>
            <a:r>
              <a:rPr lang="pl-PL" sz="1800" baseline="30000">
                <a:solidFill>
                  <a:srgbClr val="000000"/>
                </a:solidFill>
                <a:effectLst/>
                <a:latin typeface="Times New Roman" panose="02020603050405020304" pitchFamily="18" charset="0"/>
                <a:ea typeface="Times New Roman" panose="02020603050405020304" pitchFamily="18" charset="0"/>
              </a:rPr>
              <a:t>3</a:t>
            </a:r>
            <a:r>
              <a:rPr lang="pl-PL" sz="1800">
                <a:solidFill>
                  <a:srgbClr val="000000"/>
                </a:solidFill>
                <a:effectLst/>
                <a:latin typeface="Times New Roman" panose="02020603050405020304" pitchFamily="18" charset="0"/>
                <a:ea typeface="Times New Roman" panose="02020603050405020304" pitchFamily="18" charset="0"/>
              </a:rPr>
              <a:t> ) oraz w </a:t>
            </a:r>
            <a:r>
              <a:rPr lang="pl-PL" sz="1800">
                <a:solidFill>
                  <a:srgbClr val="1B1B1B"/>
                </a:solidFill>
                <a:effectLst/>
                <a:latin typeface="Times New Roman" panose="02020603050405020304" pitchFamily="18" charset="0"/>
                <a:ea typeface="Times New Roman" panose="02020603050405020304" pitchFamily="18" charset="0"/>
              </a:rPr>
              <a:t>art. 21 ust. 8</a:t>
            </a:r>
            <a:r>
              <a:rPr lang="pl-PL" sz="1800">
                <a:solidFill>
                  <a:srgbClr val="000000"/>
                </a:solidFill>
                <a:effectLst/>
                <a:latin typeface="Times New Roman" panose="02020603050405020304" pitchFamily="18" charset="0"/>
                <a:ea typeface="Times New Roman" panose="02020603050405020304" pitchFamily="18" charset="0"/>
              </a:rPr>
              <a:t> ustawy z dnia 23 marca 2017 r. o kredycie hipotecznym oraz o nadzorze nad pośrednikami kredytu hipotecznego i agentami (Dz. U. z 2022 r. poz. 2245 i 2339), przyjmuje się </a:t>
            </a:r>
            <a:r>
              <a:rPr lang="pl-PL" sz="1800" b="1">
                <a:solidFill>
                  <a:srgbClr val="000000"/>
                </a:solidFill>
                <a:effectLst/>
                <a:latin typeface="Times New Roman" panose="02020603050405020304" pitchFamily="18" charset="0"/>
                <a:ea typeface="Times New Roman" panose="02020603050405020304" pitchFamily="18" charset="0"/>
              </a:rPr>
              <a:t>stan nieruchomości i poziom cen na dzień wyceny</a:t>
            </a:r>
            <a:r>
              <a:rPr lang="pl-PL" sz="1800">
                <a:solidFill>
                  <a:srgbClr val="000000"/>
                </a:solidFill>
                <a:effectLst/>
                <a:latin typeface="Times New Roman" panose="02020603050405020304" pitchFamily="18" charset="0"/>
                <a:ea typeface="Times New Roman" panose="02020603050405020304" pitchFamily="18" charset="0"/>
              </a:rPr>
              <a:t>. </a:t>
            </a:r>
            <a:r>
              <a:rPr lang="pl-PL" sz="1800" b="1">
                <a:solidFill>
                  <a:srgbClr val="000000"/>
                </a:solidFill>
                <a:effectLst/>
                <a:latin typeface="Times New Roman" panose="02020603050405020304" pitchFamily="18" charset="0"/>
                <a:ea typeface="Times New Roman" panose="02020603050405020304" pitchFamily="18" charset="0"/>
              </a:rPr>
              <a:t>Jeżeli określenie wartości nieruchomości ma uwzględniać jej możliwy rozwój, wartość nieruchomości określa się według stanu techniczno-użytkowego, stanu zagospodarowania oraz stopnia wyposażenia w urządzenia infrastruktury technicznej po zakończeniu zakładanego okresu jej rozwoju oraz stanu prawnego, stanu otoczenia nieruchomości i poziomu cen na dzień wyceny</a:t>
            </a:r>
            <a:r>
              <a:rPr lang="pl-PL" sz="1800">
                <a:solidFill>
                  <a:srgbClr val="000000"/>
                </a:solidFill>
                <a:effectLst/>
                <a:latin typeface="Times New Roman" panose="02020603050405020304" pitchFamily="18" charset="0"/>
                <a:ea typeface="Times New Roman" panose="02020603050405020304" pitchFamily="18" charset="0"/>
              </a:rPr>
              <a:t>.</a:t>
            </a:r>
            <a:endParaRPr lang="pl-PL" sz="1800">
              <a:effectLst/>
              <a:latin typeface="Times New Roman" panose="02020603050405020304" pitchFamily="18" charset="0"/>
              <a:ea typeface="Times New Roman" panose="02020603050405020304" pitchFamily="18" charset="0"/>
            </a:endParaRPr>
          </a:p>
          <a:p>
            <a:pPr algn="just">
              <a:lnSpc>
                <a:spcPct val="115000"/>
              </a:lnSpc>
              <a:spcBef>
                <a:spcPts val="130"/>
              </a:spcBef>
              <a:spcAft>
                <a:spcPts val="1000"/>
              </a:spcAft>
            </a:pPr>
            <a:r>
              <a:rPr lang="pl-PL" sz="1800">
                <a:solidFill>
                  <a:srgbClr val="000000"/>
                </a:solidFill>
                <a:effectLst/>
                <a:latin typeface="Times New Roman" panose="02020603050405020304" pitchFamily="18" charset="0"/>
                <a:ea typeface="Times New Roman" panose="02020603050405020304" pitchFamily="18" charset="0"/>
              </a:rPr>
              <a:t>2. </a:t>
            </a:r>
            <a:r>
              <a:rPr lang="pl-PL" sz="1800" b="1">
                <a:solidFill>
                  <a:srgbClr val="000000"/>
                </a:solidFill>
                <a:effectLst/>
                <a:latin typeface="Times New Roman" panose="02020603050405020304" pitchFamily="18" charset="0"/>
                <a:ea typeface="Times New Roman" panose="02020603050405020304" pitchFamily="18" charset="0"/>
              </a:rPr>
              <a:t>Rzeczoznawca majątkowy wskazuje obszary ryzyka mogące wpływać na wartość wycenianej nieruchomości w przyszłości</a:t>
            </a:r>
            <a:r>
              <a:rPr lang="pl-PL" sz="1800">
                <a:solidFill>
                  <a:srgbClr val="000000"/>
                </a:solidFill>
                <a:effectLst/>
                <a:latin typeface="Times New Roman" panose="02020603050405020304" pitchFamily="18" charset="0"/>
                <a:ea typeface="Times New Roman" panose="02020603050405020304" pitchFamily="18" charset="0"/>
              </a:rPr>
              <a:t>, a także ujawnia poznane w trakcie wyceny nieruchomości okoliczności ograniczające jej przydatność dla zabezpieczenia wierzytelności. Informacje te stanowią załącznik do operatu szacunkowego.</a:t>
            </a:r>
            <a:endParaRPr lang="pl-PL" sz="1800">
              <a:effectLst/>
              <a:latin typeface="Times New Roman" panose="02020603050405020304" pitchFamily="18" charset="0"/>
              <a:ea typeface="Times New Roman" panose="02020603050405020304" pitchFamily="18" charset="0"/>
            </a:endParaRPr>
          </a:p>
          <a:p>
            <a:pPr algn="just">
              <a:lnSpc>
                <a:spcPct val="115000"/>
              </a:lnSpc>
              <a:spcBef>
                <a:spcPts val="130"/>
              </a:spcBef>
              <a:spcAft>
                <a:spcPts val="1000"/>
              </a:spcAft>
            </a:pPr>
            <a:r>
              <a:rPr lang="pl-PL" sz="1800">
                <a:solidFill>
                  <a:srgbClr val="000000"/>
                </a:solidFill>
                <a:effectLst/>
                <a:latin typeface="Times New Roman" panose="02020603050405020304" pitchFamily="18" charset="0"/>
                <a:ea typeface="Times New Roman" panose="02020603050405020304" pitchFamily="18" charset="0"/>
              </a:rPr>
              <a:t>3. Wycenę nieruchomości można przeprowadzić z uwzględnieniem wewnętrznych uregulowań stosowanych przez instytucje oferujące usługi finansowe, o ile uwarunkowania te nie są sprzeczne z przepisami prawa.</a:t>
            </a:r>
            <a:endParaRPr lang="pl-PL" sz="1800">
              <a:effectLst/>
              <a:latin typeface="Times New Roman" panose="02020603050405020304" pitchFamily="18" charset="0"/>
              <a:ea typeface="Times New Roman" panose="02020603050405020304" pitchFamily="18" charset="0"/>
            </a:endParaRPr>
          </a:p>
          <a:p>
            <a:pPr algn="just">
              <a:lnSpc>
                <a:spcPct val="115000"/>
              </a:lnSpc>
              <a:spcBef>
                <a:spcPts val="130"/>
              </a:spcBef>
              <a:spcAft>
                <a:spcPts val="1000"/>
              </a:spcAft>
            </a:pPr>
            <a:r>
              <a:rPr lang="pl-PL" sz="1800">
                <a:solidFill>
                  <a:srgbClr val="000000"/>
                </a:solidFill>
                <a:effectLst/>
                <a:latin typeface="Times New Roman" panose="02020603050405020304" pitchFamily="18" charset="0"/>
                <a:ea typeface="Times New Roman" panose="02020603050405020304" pitchFamily="18" charset="0"/>
              </a:rPr>
              <a:t>4. Przepisy ust. 1-3 stosuje się odpowiednio, gdy wyceniana nieruchomość stanowi lub będzie stanowić zabezpieczenie innego zobowiązania ustanowionego na rzecz instytucji, o których mowa w ust. 3.</a:t>
            </a:r>
            <a:endParaRPr lang="pl-PL" sz="1800">
              <a:effectLst/>
              <a:latin typeface="Times New Roman" panose="02020603050405020304" pitchFamily="18" charset="0"/>
              <a:ea typeface="Times New Roman" panose="02020603050405020304" pitchFamily="18" charset="0"/>
            </a:endParaRPr>
          </a:p>
          <a:p>
            <a:endParaRPr lang="pl-PL"/>
          </a:p>
        </p:txBody>
      </p:sp>
    </p:spTree>
    <p:extLst>
      <p:ext uri="{BB962C8B-B14F-4D97-AF65-F5344CB8AC3E}">
        <p14:creationId xmlns:p14="http://schemas.microsoft.com/office/powerpoint/2010/main" val="1080714033"/>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6247BBC-1E13-40EE-834A-B1EC53BB6CFE}"/>
              </a:ext>
            </a:extLst>
          </p:cNvPr>
          <p:cNvSpPr>
            <a:spLocks noGrp="1"/>
          </p:cNvSpPr>
          <p:nvPr>
            <p:ph type="ctrTitle"/>
          </p:nvPr>
        </p:nvSpPr>
        <p:spPr/>
        <p:txBody>
          <a:bodyPr>
            <a:noAutofit/>
          </a:bodyPr>
          <a:lstStyle/>
          <a:p>
            <a:r>
              <a:rPr lang="pl-PL" sz="4000" b="1"/>
              <a:t>INNE</a:t>
            </a:r>
            <a:endParaRPr lang="pl-PL" sz="3200"/>
          </a:p>
        </p:txBody>
      </p:sp>
      <p:sp>
        <p:nvSpPr>
          <p:cNvPr id="3" name="Podtytuł 2">
            <a:extLst>
              <a:ext uri="{FF2B5EF4-FFF2-40B4-BE49-F238E27FC236}">
                <a16:creationId xmlns:a16="http://schemas.microsoft.com/office/drawing/2014/main" id="{7D498670-9643-4791-81D3-7FAB1A41F374}"/>
              </a:ext>
            </a:extLst>
          </p:cNvPr>
          <p:cNvSpPr>
            <a:spLocks noGrp="1"/>
          </p:cNvSpPr>
          <p:nvPr>
            <p:ph type="subTitle" idx="1"/>
          </p:nvPr>
        </p:nvSpPr>
        <p:spPr/>
        <p:txBody>
          <a:bodyPr/>
          <a:lstStyle/>
          <a:p>
            <a:r>
              <a:rPr lang="pl-PL"/>
              <a:t>Dr Mateusz </a:t>
            </a:r>
            <a:r>
              <a:rPr lang="pl-PL" err="1"/>
              <a:t>tomal</a:t>
            </a:r>
            <a:endParaRPr lang="pl-PL"/>
          </a:p>
          <a:p>
            <a:r>
              <a:rPr lang="pl-PL"/>
              <a:t>Wykład</a:t>
            </a:r>
          </a:p>
          <a:p>
            <a:endParaRPr lang="pl-PL"/>
          </a:p>
        </p:txBody>
      </p:sp>
    </p:spTree>
    <p:extLst>
      <p:ext uri="{BB962C8B-B14F-4D97-AF65-F5344CB8AC3E}">
        <p14:creationId xmlns:p14="http://schemas.microsoft.com/office/powerpoint/2010/main" val="122546976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5ADFFCA-0AB4-9FEB-4A55-2BDC0846F957}"/>
              </a:ext>
            </a:extLst>
          </p:cNvPr>
          <p:cNvSpPr>
            <a:spLocks noGrp="1"/>
          </p:cNvSpPr>
          <p:nvPr>
            <p:ph type="title"/>
          </p:nvPr>
        </p:nvSpPr>
        <p:spPr/>
        <p:txBody>
          <a:bodyPr>
            <a:normAutofit/>
          </a:bodyPr>
          <a:lstStyle/>
          <a:p>
            <a:r>
              <a:rPr lang="pl-PL" sz="3200" b="1"/>
              <a:t>Nieruchomości wpisane do rejestru zabytków</a:t>
            </a:r>
          </a:p>
        </p:txBody>
      </p:sp>
      <p:sp>
        <p:nvSpPr>
          <p:cNvPr id="3" name="Symbol zastępczy zawartości 2">
            <a:extLst>
              <a:ext uri="{FF2B5EF4-FFF2-40B4-BE49-F238E27FC236}">
                <a16:creationId xmlns:a16="http://schemas.microsoft.com/office/drawing/2014/main" id="{D48DE2FC-8669-716A-7425-816B0DBF6008}"/>
              </a:ext>
            </a:extLst>
          </p:cNvPr>
          <p:cNvSpPr>
            <a:spLocks noGrp="1"/>
          </p:cNvSpPr>
          <p:nvPr>
            <p:ph idx="1"/>
          </p:nvPr>
        </p:nvSpPr>
        <p:spPr>
          <a:xfrm>
            <a:off x="822959" y="1845733"/>
            <a:ext cx="7543801" cy="4374091"/>
          </a:xfrm>
        </p:spPr>
        <p:txBody>
          <a:bodyPr>
            <a:normAutofit fontScale="77500" lnSpcReduction="20000"/>
          </a:bodyPr>
          <a:lstStyle/>
          <a:p>
            <a:pPr>
              <a:lnSpc>
                <a:spcPct val="115000"/>
              </a:lnSpc>
              <a:spcBef>
                <a:spcPts val="130"/>
              </a:spcBef>
              <a:spcAft>
                <a:spcPts val="1000"/>
              </a:spcAft>
            </a:pPr>
            <a:r>
              <a:rPr lang="pl-PL" sz="1800" b="1">
                <a:solidFill>
                  <a:srgbClr val="000000"/>
                </a:solidFill>
                <a:effectLst/>
                <a:ea typeface="Times New Roman" panose="02020603050405020304" pitchFamily="18" charset="0"/>
              </a:rPr>
              <a:t>1. Przy stosowaniu podejścia porównawczego w celu określenia wartości nieruchomości wpisanych do rejestru zabytków, wojewódzkiej lub gminnej ewidencji zabytków uwzględnia się:</a:t>
            </a:r>
            <a:endParaRPr lang="pl-PL" sz="1800" b="1">
              <a:effectLst/>
              <a:ea typeface="Times New Roman" panose="02020603050405020304" pitchFamily="18" charset="0"/>
            </a:endParaRPr>
          </a:p>
          <a:p>
            <a:pPr marL="236855">
              <a:lnSpc>
                <a:spcPct val="115000"/>
              </a:lnSpc>
              <a:spcBef>
                <a:spcPts val="130"/>
              </a:spcBef>
              <a:spcAft>
                <a:spcPts val="1000"/>
              </a:spcAft>
            </a:pPr>
            <a:r>
              <a:rPr lang="pl-PL" sz="1800" i="1">
                <a:solidFill>
                  <a:srgbClr val="000000"/>
                </a:solidFill>
                <a:effectLst/>
                <a:ea typeface="Times New Roman" panose="02020603050405020304" pitchFamily="18" charset="0"/>
              </a:rPr>
              <a:t>1) cechy materialne oraz możliwości rozwojowe nieruchomości wynikające z ustaleń służby ochrony zabytków;</a:t>
            </a:r>
            <a:endParaRPr lang="pl-PL" sz="1800" i="1">
              <a:effectLst/>
              <a:ea typeface="Times New Roman" panose="02020603050405020304" pitchFamily="18" charset="0"/>
            </a:endParaRPr>
          </a:p>
          <a:p>
            <a:pPr marL="236855">
              <a:lnSpc>
                <a:spcPct val="115000"/>
              </a:lnSpc>
              <a:spcBef>
                <a:spcPts val="130"/>
              </a:spcBef>
              <a:spcAft>
                <a:spcPts val="1000"/>
              </a:spcAft>
            </a:pPr>
            <a:r>
              <a:rPr lang="pl-PL" sz="1800" i="1">
                <a:solidFill>
                  <a:srgbClr val="000000"/>
                </a:solidFill>
                <a:effectLst/>
                <a:ea typeface="Times New Roman" panose="02020603050405020304" pitchFamily="18" charset="0"/>
              </a:rPr>
              <a:t>2) cechy niematerialne, w tym wartość artystyczną i historyczną, estetykę formy architektonicznej i unikalny charakter nieruchomości;</a:t>
            </a:r>
            <a:endParaRPr lang="pl-PL" sz="1800" i="1">
              <a:effectLst/>
              <a:ea typeface="Times New Roman" panose="02020603050405020304" pitchFamily="18" charset="0"/>
            </a:endParaRPr>
          </a:p>
          <a:p>
            <a:pPr marL="236855">
              <a:lnSpc>
                <a:spcPct val="115000"/>
              </a:lnSpc>
              <a:spcBef>
                <a:spcPts val="130"/>
              </a:spcBef>
              <a:spcAft>
                <a:spcPts val="1000"/>
              </a:spcAft>
            </a:pPr>
            <a:r>
              <a:rPr lang="pl-PL" sz="1800" i="1">
                <a:solidFill>
                  <a:srgbClr val="000000"/>
                </a:solidFill>
                <a:effectLst/>
                <a:ea typeface="Times New Roman" panose="02020603050405020304" pitchFamily="18" charset="0"/>
              </a:rPr>
              <a:t>3) ceny transakcyjne nieruchomości podobnych uzyskiwane na rynku lokalnym, regionalnym, krajowym lub zagranicznym;</a:t>
            </a:r>
            <a:endParaRPr lang="pl-PL" sz="1800" i="1">
              <a:effectLst/>
              <a:ea typeface="Times New Roman" panose="02020603050405020304" pitchFamily="18" charset="0"/>
            </a:endParaRPr>
          </a:p>
          <a:p>
            <a:pPr marL="236855">
              <a:lnSpc>
                <a:spcPct val="115000"/>
              </a:lnSpc>
              <a:spcBef>
                <a:spcPts val="130"/>
              </a:spcBef>
              <a:spcAft>
                <a:spcPts val="1000"/>
              </a:spcAft>
            </a:pPr>
            <a:r>
              <a:rPr lang="pl-PL" sz="1800" i="1">
                <a:solidFill>
                  <a:srgbClr val="000000"/>
                </a:solidFill>
                <a:effectLst/>
                <a:ea typeface="Times New Roman" panose="02020603050405020304" pitchFamily="18" charset="0"/>
              </a:rPr>
              <a:t>4) inne okoliczności związane z zabytkowym charakterem nieruchomości.</a:t>
            </a:r>
            <a:endParaRPr lang="pl-PL" sz="1800" i="1">
              <a:effectLst/>
              <a:ea typeface="Times New Roman" panose="02020603050405020304" pitchFamily="18" charset="0"/>
            </a:endParaRPr>
          </a:p>
          <a:p>
            <a:pPr>
              <a:lnSpc>
                <a:spcPct val="115000"/>
              </a:lnSpc>
              <a:spcBef>
                <a:spcPts val="130"/>
              </a:spcBef>
              <a:spcAft>
                <a:spcPts val="1000"/>
              </a:spcAft>
            </a:pPr>
            <a:r>
              <a:rPr lang="pl-PL" sz="1800">
                <a:solidFill>
                  <a:srgbClr val="000000"/>
                </a:solidFill>
                <a:effectLst/>
                <a:ea typeface="Times New Roman" panose="02020603050405020304" pitchFamily="18" charset="0"/>
              </a:rPr>
              <a:t>2. Przy stosowaniu podejścia dochodowego w celu, o którym mowa w ust. 1, uwzględnia się dochody, jakie można osiągnąć z nieruchomości, oraz ograniczenia i koszty, jakie należy ponosić ze względu na objęcie nieruchomości ochroną konserwatorską.</a:t>
            </a:r>
            <a:endParaRPr lang="pl-PL" sz="1800">
              <a:effectLst/>
              <a:ea typeface="Times New Roman" panose="02020603050405020304" pitchFamily="18" charset="0"/>
            </a:endParaRPr>
          </a:p>
          <a:p>
            <a:pPr>
              <a:lnSpc>
                <a:spcPct val="115000"/>
              </a:lnSpc>
              <a:spcBef>
                <a:spcPts val="130"/>
              </a:spcBef>
              <a:spcAft>
                <a:spcPts val="1000"/>
              </a:spcAft>
            </a:pPr>
            <a:r>
              <a:rPr lang="pl-PL" sz="1800">
                <a:solidFill>
                  <a:srgbClr val="000000"/>
                </a:solidFill>
                <a:effectLst/>
                <a:ea typeface="Times New Roman" panose="02020603050405020304" pitchFamily="18" charset="0"/>
              </a:rPr>
              <a:t>3. Przepisy ust. 1 i 2 stosuje się odpowiednio do określania wartości nieruchomości objętych także innymi formami ochrony zabytków, o których mowa w </a:t>
            </a:r>
            <a:r>
              <a:rPr lang="pl-PL" sz="1800">
                <a:solidFill>
                  <a:srgbClr val="1B1B1B"/>
                </a:solidFill>
                <a:effectLst/>
                <a:ea typeface="Times New Roman" panose="02020603050405020304" pitchFamily="18" charset="0"/>
              </a:rPr>
              <a:t>ustawie</a:t>
            </a:r>
            <a:r>
              <a:rPr lang="pl-PL" sz="1800">
                <a:solidFill>
                  <a:srgbClr val="000000"/>
                </a:solidFill>
                <a:effectLst/>
                <a:ea typeface="Times New Roman" panose="02020603050405020304" pitchFamily="18" charset="0"/>
              </a:rPr>
              <a:t> z dnia 23 lipca 2003 r. o ochronie zabytków i opiece nad zabytkami (Dz. U. z 2022 r. poz. 840 oraz z 2023 r. poz. 951 i 1688).</a:t>
            </a:r>
            <a:endParaRPr lang="pl-PL" sz="1800">
              <a:effectLst/>
              <a:ea typeface="Times New Roman" panose="02020603050405020304" pitchFamily="18" charset="0"/>
            </a:endParaRPr>
          </a:p>
          <a:p>
            <a:endParaRPr lang="pl-PL"/>
          </a:p>
        </p:txBody>
      </p:sp>
    </p:spTree>
    <p:extLst>
      <p:ext uri="{BB962C8B-B14F-4D97-AF65-F5344CB8AC3E}">
        <p14:creationId xmlns:p14="http://schemas.microsoft.com/office/powerpoint/2010/main" val="1634566954"/>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F030853-2DEF-2084-95DC-E2F4BD8FA961}"/>
              </a:ext>
            </a:extLst>
          </p:cNvPr>
          <p:cNvSpPr>
            <a:spLocks noGrp="1"/>
          </p:cNvSpPr>
          <p:nvPr>
            <p:ph type="title"/>
          </p:nvPr>
        </p:nvSpPr>
        <p:spPr/>
        <p:txBody>
          <a:bodyPr>
            <a:normAutofit/>
          </a:bodyPr>
          <a:lstStyle/>
          <a:p>
            <a:r>
              <a:rPr lang="pl-PL" sz="4400" b="1"/>
              <a:t>Lokal mieszkalny</a:t>
            </a:r>
          </a:p>
        </p:txBody>
      </p:sp>
      <p:sp>
        <p:nvSpPr>
          <p:cNvPr id="3" name="Symbol zastępczy zawartości 2">
            <a:extLst>
              <a:ext uri="{FF2B5EF4-FFF2-40B4-BE49-F238E27FC236}">
                <a16:creationId xmlns:a16="http://schemas.microsoft.com/office/drawing/2014/main" id="{CF80AF76-38BA-7F3B-0D29-0AF2922939DB}"/>
              </a:ext>
            </a:extLst>
          </p:cNvPr>
          <p:cNvSpPr>
            <a:spLocks noGrp="1"/>
          </p:cNvSpPr>
          <p:nvPr>
            <p:ph idx="1"/>
          </p:nvPr>
        </p:nvSpPr>
        <p:spPr/>
        <p:txBody>
          <a:bodyPr>
            <a:normAutofit fontScale="85000" lnSpcReduction="10000"/>
          </a:bodyPr>
          <a:lstStyle/>
          <a:p>
            <a:pPr algn="just">
              <a:lnSpc>
                <a:spcPct val="115000"/>
              </a:lnSpc>
              <a:spcBef>
                <a:spcPts val="130"/>
              </a:spcBef>
              <a:spcAft>
                <a:spcPts val="1000"/>
              </a:spcAft>
            </a:pPr>
            <a:r>
              <a:rPr lang="pl-PL" sz="1800">
                <a:solidFill>
                  <a:srgbClr val="000000"/>
                </a:solidFill>
                <a:effectLst/>
                <a:ea typeface="Times New Roman" panose="02020603050405020304" pitchFamily="18" charset="0"/>
              </a:rPr>
              <a:t>1. Na potrzeby ustalenia ceny lokalu, ustanawianego jako przedmiot odrębnej własności, jego wartość określa się łącznie z pomieszczeniami przynależnymi do tego lokalu i udziałem w nieruchomości wspólnej.</a:t>
            </a:r>
            <a:endParaRPr lang="pl-PL" sz="1800">
              <a:effectLst/>
              <a:ea typeface="Times New Roman" panose="02020603050405020304" pitchFamily="18" charset="0"/>
            </a:endParaRPr>
          </a:p>
          <a:p>
            <a:pPr algn="just">
              <a:lnSpc>
                <a:spcPct val="115000"/>
              </a:lnSpc>
              <a:spcBef>
                <a:spcPts val="130"/>
              </a:spcBef>
              <a:spcAft>
                <a:spcPts val="1000"/>
              </a:spcAft>
            </a:pPr>
            <a:r>
              <a:rPr lang="pl-PL" sz="1800">
                <a:solidFill>
                  <a:srgbClr val="000000"/>
                </a:solidFill>
                <a:effectLst/>
                <a:ea typeface="Times New Roman" panose="02020603050405020304" pitchFamily="18" charset="0"/>
              </a:rPr>
              <a:t>2. Określenie wartości lokalu, o którym mowa w ust. 1, może nastąpić, jeżeli na rzucie odpowiednich kondygnacji budynku został oznaczony przez właściciela nieruchomości jako samodzielny lokal i jeżeli zostało wydane zaświadczenie, o którym mowa w </a:t>
            </a:r>
            <a:r>
              <a:rPr lang="pl-PL" sz="1800">
                <a:solidFill>
                  <a:srgbClr val="1B1B1B"/>
                </a:solidFill>
                <a:effectLst/>
                <a:ea typeface="Times New Roman" panose="02020603050405020304" pitchFamily="18" charset="0"/>
              </a:rPr>
              <a:t>art. 2 ust. 3</a:t>
            </a:r>
            <a:r>
              <a:rPr lang="pl-PL" sz="1800">
                <a:solidFill>
                  <a:srgbClr val="000000"/>
                </a:solidFill>
                <a:effectLst/>
                <a:ea typeface="Times New Roman" panose="02020603050405020304" pitchFamily="18" charset="0"/>
              </a:rPr>
              <a:t> ustawy z dnia 24 czerwca 1994 r. o własności lokali.</a:t>
            </a:r>
            <a:endParaRPr lang="pl-PL" sz="1800">
              <a:effectLst/>
              <a:ea typeface="Times New Roman" panose="02020603050405020304" pitchFamily="18" charset="0"/>
            </a:endParaRPr>
          </a:p>
          <a:p>
            <a:pPr algn="just">
              <a:lnSpc>
                <a:spcPct val="115000"/>
              </a:lnSpc>
              <a:spcBef>
                <a:spcPts val="130"/>
              </a:spcBef>
              <a:spcAft>
                <a:spcPts val="1000"/>
              </a:spcAft>
            </a:pPr>
            <a:r>
              <a:rPr lang="pl-PL" sz="1800">
                <a:solidFill>
                  <a:srgbClr val="000000"/>
                </a:solidFill>
                <a:effectLst/>
                <a:ea typeface="Times New Roman" panose="02020603050405020304" pitchFamily="18" charset="0"/>
              </a:rPr>
              <a:t>3. Jeżeli wymaga tego cel wyceny, z wartości, o której mowa w ust. 1, wyodrębnia się wartość gruntu wchodzącego w skład nieruchomości wspólnej, odpowiadającą udziałowi właściciela lokalu w tej nieruchomości. Przepis stosuje się odpowiednio do udziału w prawie użytkowania wieczystego związanego z lokalem, o którym mowa w ust. 1.</a:t>
            </a:r>
            <a:endParaRPr lang="pl-PL" sz="1800">
              <a:effectLst/>
              <a:ea typeface="Times New Roman" panose="02020603050405020304" pitchFamily="18" charset="0"/>
            </a:endParaRPr>
          </a:p>
          <a:p>
            <a:pPr algn="just">
              <a:lnSpc>
                <a:spcPct val="115000"/>
              </a:lnSpc>
              <a:spcBef>
                <a:spcPts val="130"/>
              </a:spcBef>
              <a:spcAft>
                <a:spcPts val="1000"/>
              </a:spcAft>
            </a:pPr>
            <a:r>
              <a:rPr lang="pl-PL" sz="1800">
                <a:solidFill>
                  <a:srgbClr val="000000"/>
                </a:solidFill>
                <a:effectLst/>
                <a:ea typeface="Times New Roman" panose="02020603050405020304" pitchFamily="18" charset="0"/>
              </a:rPr>
              <a:t>4. Przepisy ust. 1 i 3 stosuje się odpowiednio przy określaniu wartości lokalu stanowiącego odrębną własność w chwili wyceny.</a:t>
            </a:r>
            <a:endParaRPr lang="pl-PL" sz="1800">
              <a:effectLst/>
              <a:ea typeface="Times New Roman" panose="02020603050405020304" pitchFamily="18" charset="0"/>
            </a:endParaRPr>
          </a:p>
          <a:p>
            <a:endParaRPr lang="pl-PL"/>
          </a:p>
        </p:txBody>
      </p:sp>
    </p:spTree>
    <p:extLst>
      <p:ext uri="{BB962C8B-B14F-4D97-AF65-F5344CB8AC3E}">
        <p14:creationId xmlns:p14="http://schemas.microsoft.com/office/powerpoint/2010/main" val="276144448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68FC98A-929F-E8CA-DF4B-4F18EEC3BE32}"/>
              </a:ext>
            </a:extLst>
          </p:cNvPr>
          <p:cNvSpPr>
            <a:spLocks noGrp="1"/>
          </p:cNvSpPr>
          <p:nvPr>
            <p:ph type="title"/>
          </p:nvPr>
        </p:nvSpPr>
        <p:spPr/>
        <p:txBody>
          <a:bodyPr>
            <a:normAutofit/>
          </a:bodyPr>
          <a:lstStyle/>
          <a:p>
            <a:r>
              <a:rPr lang="pl-PL" sz="4400" b="1"/>
              <a:t>Wartość nakładów</a:t>
            </a:r>
          </a:p>
        </p:txBody>
      </p:sp>
      <p:sp>
        <p:nvSpPr>
          <p:cNvPr id="3" name="Symbol zastępczy zawartości 2">
            <a:extLst>
              <a:ext uri="{FF2B5EF4-FFF2-40B4-BE49-F238E27FC236}">
                <a16:creationId xmlns:a16="http://schemas.microsoft.com/office/drawing/2014/main" id="{66318C6D-4320-3390-E25D-B07CA0C393F6}"/>
              </a:ext>
            </a:extLst>
          </p:cNvPr>
          <p:cNvSpPr>
            <a:spLocks noGrp="1"/>
          </p:cNvSpPr>
          <p:nvPr>
            <p:ph idx="1"/>
          </p:nvPr>
        </p:nvSpPr>
        <p:spPr/>
        <p:txBody>
          <a:bodyPr>
            <a:normAutofit lnSpcReduction="10000"/>
          </a:bodyPr>
          <a:lstStyle/>
          <a:p>
            <a:pPr algn="just">
              <a:lnSpc>
                <a:spcPct val="115000"/>
              </a:lnSpc>
              <a:spcBef>
                <a:spcPts val="130"/>
              </a:spcBef>
              <a:spcAft>
                <a:spcPts val="1000"/>
              </a:spcAft>
            </a:pPr>
            <a:r>
              <a:rPr lang="pl-PL" sz="1800">
                <a:solidFill>
                  <a:srgbClr val="000000"/>
                </a:solidFill>
                <a:effectLst/>
                <a:ea typeface="Times New Roman" panose="02020603050405020304" pitchFamily="18" charset="0"/>
              </a:rPr>
              <a:t>1. Określenie wartości nakładów poprzedza się ustaleniem okresu, w którym dokonano nakładów, i ich zakresu rzeczowego.</a:t>
            </a:r>
            <a:endParaRPr lang="pl-PL" sz="1800">
              <a:effectLst/>
              <a:ea typeface="Times New Roman" panose="02020603050405020304" pitchFamily="18" charset="0"/>
            </a:endParaRPr>
          </a:p>
          <a:p>
            <a:pPr algn="just">
              <a:lnSpc>
                <a:spcPct val="115000"/>
              </a:lnSpc>
              <a:spcBef>
                <a:spcPts val="130"/>
              </a:spcBef>
              <a:spcAft>
                <a:spcPts val="1000"/>
              </a:spcAft>
            </a:pPr>
            <a:r>
              <a:rPr lang="pl-PL" sz="1800">
                <a:solidFill>
                  <a:srgbClr val="000000"/>
                </a:solidFill>
                <a:effectLst/>
                <a:ea typeface="Times New Roman" panose="02020603050405020304" pitchFamily="18" charset="0"/>
              </a:rPr>
              <a:t>2. </a:t>
            </a:r>
            <a:r>
              <a:rPr lang="pl-PL" sz="1800" b="1">
                <a:solidFill>
                  <a:srgbClr val="000000"/>
                </a:solidFill>
                <a:effectLst/>
                <a:ea typeface="Times New Roman" panose="02020603050405020304" pitchFamily="18" charset="0"/>
              </a:rPr>
              <a:t>Na potrzeby określenia wartości nakładów na nieruchomości określa się wartość nieruchomości uwzględniającą jej stan po dokonaniu nakładów oraz wartość nieruchomości uwzględniającą jej stan przed dokonaniem nakładów</a:t>
            </a:r>
            <a:r>
              <a:rPr lang="pl-PL" sz="1800">
                <a:solidFill>
                  <a:srgbClr val="000000"/>
                </a:solidFill>
                <a:effectLst/>
                <a:ea typeface="Times New Roman" panose="02020603050405020304" pitchFamily="18" charset="0"/>
              </a:rPr>
              <a:t>.</a:t>
            </a:r>
            <a:endParaRPr lang="pl-PL" sz="1800">
              <a:effectLst/>
              <a:ea typeface="Times New Roman" panose="02020603050405020304" pitchFamily="18" charset="0"/>
            </a:endParaRPr>
          </a:p>
          <a:p>
            <a:pPr algn="just">
              <a:lnSpc>
                <a:spcPct val="115000"/>
              </a:lnSpc>
              <a:spcBef>
                <a:spcPts val="130"/>
              </a:spcBef>
              <a:spcAft>
                <a:spcPts val="1000"/>
              </a:spcAft>
            </a:pPr>
            <a:r>
              <a:rPr lang="pl-PL" sz="1800">
                <a:solidFill>
                  <a:srgbClr val="000000"/>
                </a:solidFill>
                <a:effectLst/>
                <a:ea typeface="Times New Roman" panose="02020603050405020304" pitchFamily="18" charset="0"/>
              </a:rPr>
              <a:t>3. Wartość nakładów odpowiada różnicy wartości nieruchomości, o których mowa w ust. 2, przy czym:</a:t>
            </a:r>
            <a:endParaRPr lang="pl-PL" sz="1800">
              <a:effectLst/>
              <a:ea typeface="Times New Roman" panose="02020603050405020304" pitchFamily="18" charset="0"/>
            </a:endParaRPr>
          </a:p>
          <a:p>
            <a:pPr marL="236855" algn="just">
              <a:lnSpc>
                <a:spcPct val="115000"/>
              </a:lnSpc>
              <a:spcBef>
                <a:spcPts val="130"/>
              </a:spcBef>
              <a:spcAft>
                <a:spcPts val="1000"/>
              </a:spcAft>
            </a:pPr>
            <a:r>
              <a:rPr lang="pl-PL" sz="1800">
                <a:solidFill>
                  <a:srgbClr val="000000"/>
                </a:solidFill>
                <a:effectLst/>
                <a:ea typeface="Times New Roman" panose="02020603050405020304" pitchFamily="18" charset="0"/>
              </a:rPr>
              <a:t>1) </a:t>
            </a:r>
            <a:r>
              <a:rPr lang="pl-PL" sz="1800" i="1">
                <a:solidFill>
                  <a:srgbClr val="000000"/>
                </a:solidFill>
                <a:effectLst/>
                <a:ea typeface="Times New Roman" panose="02020603050405020304" pitchFamily="18" charset="0"/>
              </a:rPr>
              <a:t>przy określaniu wartości nakładów według zasad rynkowych dla ustalenia różnicy wartości nieruchomości określa się jej wartość rynkową</a:t>
            </a:r>
            <a:r>
              <a:rPr lang="pl-PL" sz="1800">
                <a:solidFill>
                  <a:srgbClr val="000000"/>
                </a:solidFill>
                <a:effectLst/>
                <a:ea typeface="Times New Roman" panose="02020603050405020304" pitchFamily="18" charset="0"/>
              </a:rPr>
              <a:t>;</a:t>
            </a:r>
            <a:endParaRPr lang="pl-PL" sz="1800">
              <a:effectLst/>
              <a:ea typeface="Times New Roman" panose="02020603050405020304" pitchFamily="18" charset="0"/>
            </a:endParaRPr>
          </a:p>
          <a:p>
            <a:pPr marL="236855" algn="just">
              <a:lnSpc>
                <a:spcPct val="115000"/>
              </a:lnSpc>
              <a:spcBef>
                <a:spcPts val="130"/>
              </a:spcBef>
              <a:spcAft>
                <a:spcPts val="1000"/>
              </a:spcAft>
            </a:pPr>
            <a:r>
              <a:rPr lang="pl-PL" sz="1800">
                <a:solidFill>
                  <a:srgbClr val="000000"/>
                </a:solidFill>
                <a:effectLst/>
                <a:ea typeface="Times New Roman" panose="02020603050405020304" pitchFamily="18" charset="0"/>
              </a:rPr>
              <a:t>2) </a:t>
            </a:r>
            <a:r>
              <a:rPr lang="pl-PL" sz="1800" i="1">
                <a:solidFill>
                  <a:srgbClr val="000000"/>
                </a:solidFill>
                <a:effectLst/>
                <a:ea typeface="Times New Roman" panose="02020603050405020304" pitchFamily="18" charset="0"/>
              </a:rPr>
              <a:t>przy określaniu wartości nakładów według zasad kosztowych dla ustalenia różnicy wartości nieruchomości określa się jej wartość odtworzeniową</a:t>
            </a:r>
            <a:r>
              <a:rPr lang="pl-PL" sz="1800">
                <a:solidFill>
                  <a:srgbClr val="000000"/>
                </a:solidFill>
                <a:effectLst/>
                <a:ea typeface="Times New Roman" panose="02020603050405020304" pitchFamily="18" charset="0"/>
              </a:rPr>
              <a:t>.</a:t>
            </a:r>
            <a:endParaRPr lang="pl-PL" sz="1800">
              <a:effectLst/>
              <a:ea typeface="Times New Roman" panose="02020603050405020304" pitchFamily="18" charset="0"/>
            </a:endParaRPr>
          </a:p>
          <a:p>
            <a:endParaRPr lang="pl-PL"/>
          </a:p>
        </p:txBody>
      </p:sp>
    </p:spTree>
    <p:extLst>
      <p:ext uri="{BB962C8B-B14F-4D97-AF65-F5344CB8AC3E}">
        <p14:creationId xmlns:p14="http://schemas.microsoft.com/office/powerpoint/2010/main" val="3853286982"/>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0C2A9DD-BFAF-0D6B-6D5D-C08B2B8C896B}"/>
              </a:ext>
            </a:extLst>
          </p:cNvPr>
          <p:cNvSpPr>
            <a:spLocks noGrp="1"/>
          </p:cNvSpPr>
          <p:nvPr>
            <p:ph type="title"/>
          </p:nvPr>
        </p:nvSpPr>
        <p:spPr/>
        <p:txBody>
          <a:bodyPr/>
          <a:lstStyle/>
          <a:p>
            <a:r>
              <a:rPr lang="pl-PL" sz="4800" b="1"/>
              <a:t>Wartość nakładów</a:t>
            </a:r>
            <a:endParaRPr lang="pl-PL"/>
          </a:p>
        </p:txBody>
      </p:sp>
      <p:sp>
        <p:nvSpPr>
          <p:cNvPr id="3" name="Symbol zastępczy zawartości 2">
            <a:extLst>
              <a:ext uri="{FF2B5EF4-FFF2-40B4-BE49-F238E27FC236}">
                <a16:creationId xmlns:a16="http://schemas.microsoft.com/office/drawing/2014/main" id="{D0598615-8EDC-C41D-38B1-3C67280519F6}"/>
              </a:ext>
            </a:extLst>
          </p:cNvPr>
          <p:cNvSpPr>
            <a:spLocks noGrp="1"/>
          </p:cNvSpPr>
          <p:nvPr>
            <p:ph idx="1"/>
          </p:nvPr>
        </p:nvSpPr>
        <p:spPr/>
        <p:txBody>
          <a:bodyPr>
            <a:normAutofit fontScale="85000" lnSpcReduction="10000"/>
          </a:bodyPr>
          <a:lstStyle/>
          <a:p>
            <a:pPr algn="just">
              <a:lnSpc>
                <a:spcPct val="115000"/>
              </a:lnSpc>
              <a:spcBef>
                <a:spcPts val="130"/>
              </a:spcBef>
              <a:spcAft>
                <a:spcPts val="1000"/>
              </a:spcAft>
            </a:pPr>
            <a:r>
              <a:rPr lang="pl-PL" sz="1800">
                <a:solidFill>
                  <a:srgbClr val="000000"/>
                </a:solidFill>
                <a:effectLst/>
                <a:ea typeface="Times New Roman" panose="02020603050405020304" pitchFamily="18" charset="0"/>
              </a:rPr>
              <a:t>4. W przypadku braku danych umożliwiających określenie wartości nieruchomości uwzględniającej jej stan przed dokonaniem nakładów albo gdy mały zakres nakładów nie uzasadnia zastosowania sposobu, o którym mowa w ust. 2 i 3, wartość nakładów określa się jako równą wartości nieruchomości uwzględniającej jej stan po dokonaniu nakładów, pomniejszonej o wartość gruntu jako przedmiotu prawa własności i pomnożonej przez współczynnik przeliczeniowy dokonanych nakładów, o którym mowa w ust. 5.</a:t>
            </a:r>
            <a:endParaRPr lang="pl-PL" sz="1800">
              <a:effectLst/>
              <a:ea typeface="Times New Roman" panose="02020603050405020304" pitchFamily="18" charset="0"/>
            </a:endParaRPr>
          </a:p>
          <a:p>
            <a:pPr algn="just">
              <a:lnSpc>
                <a:spcPct val="115000"/>
              </a:lnSpc>
              <a:spcBef>
                <a:spcPts val="130"/>
              </a:spcBef>
              <a:spcAft>
                <a:spcPts val="1000"/>
              </a:spcAft>
            </a:pPr>
            <a:r>
              <a:rPr lang="pl-PL" sz="1800">
                <a:solidFill>
                  <a:srgbClr val="000000"/>
                </a:solidFill>
                <a:effectLst/>
                <a:ea typeface="Times New Roman" panose="02020603050405020304" pitchFamily="18" charset="0"/>
              </a:rPr>
              <a:t>5. Współczynnik przeliczeniowy dokonanych nakładów ustala się jako:</a:t>
            </a:r>
            <a:endParaRPr lang="pl-PL" sz="1800">
              <a:effectLst/>
              <a:ea typeface="Times New Roman" panose="02020603050405020304" pitchFamily="18" charset="0"/>
            </a:endParaRPr>
          </a:p>
          <a:p>
            <a:pPr marL="236855" algn="just">
              <a:lnSpc>
                <a:spcPct val="115000"/>
              </a:lnSpc>
              <a:spcBef>
                <a:spcPts val="130"/>
              </a:spcBef>
              <a:spcAft>
                <a:spcPts val="1000"/>
              </a:spcAft>
            </a:pPr>
            <a:r>
              <a:rPr lang="pl-PL" sz="1800">
                <a:solidFill>
                  <a:srgbClr val="000000"/>
                </a:solidFill>
                <a:effectLst/>
                <a:ea typeface="Times New Roman" panose="02020603050405020304" pitchFamily="18" charset="0"/>
              </a:rPr>
              <a:t>1) stosunek wysokości poniesionych nakładów, obliczonych z uwzględnieniem ich zakresu rzeczowego oraz uzyskiwanych na rynku lokalnym cen robót wykonanych w ramach tych nakładów, do kosztów odtworzenia części składowych gruntu, których te nakłady dotyczą, z uwzględnieniem ich stanu po dokonaniu nakładów, albo</a:t>
            </a:r>
            <a:endParaRPr lang="pl-PL" sz="1800">
              <a:effectLst/>
              <a:ea typeface="Times New Roman" panose="02020603050405020304" pitchFamily="18" charset="0"/>
            </a:endParaRPr>
          </a:p>
          <a:p>
            <a:pPr marL="236855" algn="just">
              <a:lnSpc>
                <a:spcPct val="115000"/>
              </a:lnSpc>
              <a:spcBef>
                <a:spcPts val="130"/>
              </a:spcBef>
              <a:spcAft>
                <a:spcPts val="1000"/>
              </a:spcAft>
            </a:pPr>
            <a:r>
              <a:rPr lang="pl-PL" sz="1800">
                <a:solidFill>
                  <a:srgbClr val="000000"/>
                </a:solidFill>
                <a:effectLst/>
                <a:ea typeface="Times New Roman" panose="02020603050405020304" pitchFamily="18" charset="0"/>
              </a:rPr>
              <a:t>2) udział wysokości poniesionych nakładów w kosztach odtworzenia części składowych gruntu, których te nakłady dotyczą, o ile istnieją dane pozwalające na ustalenie tego udziału na podstawie analizy obiektów podobnych.</a:t>
            </a:r>
            <a:endParaRPr lang="pl-PL" sz="1800">
              <a:effectLst/>
              <a:ea typeface="Times New Roman" panose="02020603050405020304" pitchFamily="18" charset="0"/>
            </a:endParaRPr>
          </a:p>
          <a:p>
            <a:endParaRPr lang="pl-PL"/>
          </a:p>
        </p:txBody>
      </p:sp>
    </p:spTree>
    <p:extLst>
      <p:ext uri="{BB962C8B-B14F-4D97-AF65-F5344CB8AC3E}">
        <p14:creationId xmlns:p14="http://schemas.microsoft.com/office/powerpoint/2010/main" val="2599725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02A895A-EC8B-2D46-E55C-8A9DDC547E9D}"/>
              </a:ext>
            </a:extLst>
          </p:cNvPr>
          <p:cNvSpPr>
            <a:spLocks noGrp="1"/>
          </p:cNvSpPr>
          <p:nvPr>
            <p:ph type="title"/>
          </p:nvPr>
        </p:nvSpPr>
        <p:spPr/>
        <p:txBody>
          <a:bodyPr/>
          <a:lstStyle/>
          <a:p>
            <a:r>
              <a:rPr lang="pl-PL"/>
              <a:t>Rodzaje wartości</a:t>
            </a:r>
          </a:p>
        </p:txBody>
      </p:sp>
      <p:sp>
        <p:nvSpPr>
          <p:cNvPr id="3" name="Symbol zastępczy zawartości 2">
            <a:extLst>
              <a:ext uri="{FF2B5EF4-FFF2-40B4-BE49-F238E27FC236}">
                <a16:creationId xmlns:a16="http://schemas.microsoft.com/office/drawing/2014/main" id="{2FF3C2FC-10EE-EF8A-09AE-B75CE1A92074}"/>
              </a:ext>
            </a:extLst>
          </p:cNvPr>
          <p:cNvSpPr>
            <a:spLocks noGrp="1"/>
          </p:cNvSpPr>
          <p:nvPr>
            <p:ph idx="1"/>
          </p:nvPr>
        </p:nvSpPr>
        <p:spPr>
          <a:xfrm>
            <a:off x="822959" y="1587637"/>
            <a:ext cx="7543801" cy="4536016"/>
          </a:xfrm>
        </p:spPr>
        <p:txBody>
          <a:bodyPr>
            <a:normAutofit/>
          </a:bodyPr>
          <a:lstStyle/>
          <a:p>
            <a:pPr algn="just">
              <a:lnSpc>
                <a:spcPct val="150000"/>
              </a:lnSpc>
            </a:pPr>
            <a:r>
              <a:rPr lang="pl-PL" sz="1600" b="1" u="sng"/>
              <a:t>Bankowo-hipoteczną wartość nieruchomości ustala bank hipoteczny na podstawie ekspertyzy</a:t>
            </a:r>
            <a:r>
              <a:rPr lang="pl-PL" sz="1600" b="1"/>
              <a:t>.</a:t>
            </a:r>
          </a:p>
          <a:p>
            <a:pPr algn="just">
              <a:lnSpc>
                <a:spcPct val="150000"/>
              </a:lnSpc>
            </a:pPr>
            <a:r>
              <a:rPr lang="pl-PL" sz="1600" b="1"/>
              <a:t>Ekspertyzę bankowo-hipotecznej </a:t>
            </a:r>
            <a:r>
              <a:rPr lang="pl-PL" sz="1600"/>
              <a:t>wartości nieruchomości, o której mowa w ust. 2, </a:t>
            </a:r>
            <a:r>
              <a:rPr lang="pl-PL" sz="1600" u="sng"/>
              <a:t>wykonują</a:t>
            </a:r>
            <a:r>
              <a:rPr lang="pl-PL" sz="1600"/>
              <a:t> zgodnie z przepisami ustawy oraz regulaminem banku hipotecznego:</a:t>
            </a:r>
            <a:br>
              <a:rPr lang="pl-PL" sz="1600"/>
            </a:br>
            <a:r>
              <a:rPr lang="pl-PL" sz="1600"/>
              <a:t>1) </a:t>
            </a:r>
            <a:r>
              <a:rPr lang="pl-PL" sz="1600" u="sng"/>
              <a:t>bank hipoteczny </a:t>
            </a:r>
            <a:r>
              <a:rPr lang="pl-PL" sz="1600"/>
              <a:t>albo</a:t>
            </a:r>
          </a:p>
          <a:p>
            <a:pPr algn="just">
              <a:lnSpc>
                <a:spcPct val="150000"/>
              </a:lnSpc>
            </a:pPr>
            <a:r>
              <a:rPr lang="pl-PL" sz="1600"/>
              <a:t>2) </a:t>
            </a:r>
            <a:r>
              <a:rPr lang="pl-PL" sz="1600" u="sng"/>
              <a:t>inne podmioty</a:t>
            </a:r>
            <a:r>
              <a:rPr lang="pl-PL" sz="1600"/>
              <a:t>, na zlecenie banku hipotecznego, po uzgodnieniu z kredytobiorcą, w szczególności podmioty, o których mowa w </a:t>
            </a:r>
            <a:r>
              <a:rPr lang="pl-PL" sz="1600" b="1"/>
              <a:t>art. 174</a:t>
            </a:r>
            <a:r>
              <a:rPr lang="pl-PL" sz="1600"/>
              <a:t> </a:t>
            </a:r>
            <a:r>
              <a:rPr lang="pl-PL" sz="1600" i="1" u="sng"/>
              <a:t>rzeczoznawca majątkowy</a:t>
            </a:r>
            <a:r>
              <a:rPr lang="pl-PL" sz="1600" u="sng"/>
              <a:t> </a:t>
            </a:r>
            <a:r>
              <a:rPr lang="pl-PL" sz="1600"/>
              <a:t>ust. 2 i 6 ustawy z dnia 21 sierpnia 1997 r. o gospodarce nieruchomościami (Dz. U. z 2021 r. poz. 1899 oraz z 2022 r. poz. 1846 i 2185).</a:t>
            </a:r>
          </a:p>
          <a:p>
            <a:pPr algn="just">
              <a:lnSpc>
                <a:spcPct val="150000"/>
              </a:lnSpc>
            </a:pPr>
            <a:r>
              <a:rPr lang="pl-PL" sz="1400"/>
              <a:t>Ekspertyza, o której mowa w ust. 2, sporządzana jest na piśmie i opatrzona podpisem osoby ją sporządzającej. </a:t>
            </a:r>
            <a:endParaRPr lang="pl-PL" sz="1600"/>
          </a:p>
        </p:txBody>
      </p:sp>
    </p:spTree>
    <p:extLst>
      <p:ext uri="{BB962C8B-B14F-4D97-AF65-F5344CB8AC3E}">
        <p14:creationId xmlns:p14="http://schemas.microsoft.com/office/powerpoint/2010/main" val="2743983068"/>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30C6783-A3BC-0E0F-168A-1DD49EFD166B}"/>
              </a:ext>
            </a:extLst>
          </p:cNvPr>
          <p:cNvSpPr>
            <a:spLocks noGrp="1"/>
          </p:cNvSpPr>
          <p:nvPr>
            <p:ph type="title"/>
          </p:nvPr>
        </p:nvSpPr>
        <p:spPr/>
        <p:txBody>
          <a:bodyPr/>
          <a:lstStyle/>
          <a:p>
            <a:r>
              <a:rPr lang="pl-PL" sz="4800" b="1"/>
              <a:t>Wartość nakładów</a:t>
            </a:r>
            <a:endParaRPr lang="pl-PL"/>
          </a:p>
        </p:txBody>
      </p:sp>
      <p:sp>
        <p:nvSpPr>
          <p:cNvPr id="3" name="Symbol zastępczy zawartości 2">
            <a:extLst>
              <a:ext uri="{FF2B5EF4-FFF2-40B4-BE49-F238E27FC236}">
                <a16:creationId xmlns:a16="http://schemas.microsoft.com/office/drawing/2014/main" id="{94484F9F-AF69-E48D-DC0D-4B8B99C92096}"/>
              </a:ext>
            </a:extLst>
          </p:cNvPr>
          <p:cNvSpPr>
            <a:spLocks noGrp="1"/>
          </p:cNvSpPr>
          <p:nvPr>
            <p:ph idx="1"/>
          </p:nvPr>
        </p:nvSpPr>
        <p:spPr/>
        <p:txBody>
          <a:bodyPr>
            <a:normAutofit fontScale="92500"/>
          </a:bodyPr>
          <a:lstStyle/>
          <a:p>
            <a:pPr algn="just">
              <a:lnSpc>
                <a:spcPct val="115000"/>
              </a:lnSpc>
              <a:spcBef>
                <a:spcPts val="130"/>
              </a:spcBef>
              <a:spcAft>
                <a:spcPts val="1000"/>
              </a:spcAft>
            </a:pPr>
            <a:r>
              <a:rPr lang="pl-PL" sz="1800">
                <a:solidFill>
                  <a:srgbClr val="000000"/>
                </a:solidFill>
                <a:effectLst/>
                <a:ea typeface="Times New Roman" panose="02020603050405020304" pitchFamily="18" charset="0"/>
              </a:rPr>
              <a:t>6. Przy ustalaniu współczynnika przeliczeniowego dokonanych nakładów uwzględnia się stopień zużycia technicznego tych elementów części składowych gruntu, których nakłady dotyczą, oraz stopień zużycia tych części składowych gruntu po dokonaniu nakładów.</a:t>
            </a:r>
            <a:endParaRPr lang="pl-PL" sz="1800">
              <a:effectLst/>
              <a:ea typeface="Times New Roman" panose="02020603050405020304" pitchFamily="18" charset="0"/>
            </a:endParaRPr>
          </a:p>
          <a:p>
            <a:pPr algn="just">
              <a:lnSpc>
                <a:spcPct val="115000"/>
              </a:lnSpc>
              <a:spcBef>
                <a:spcPts val="130"/>
              </a:spcBef>
              <a:spcAft>
                <a:spcPts val="1000"/>
              </a:spcAft>
            </a:pPr>
            <a:r>
              <a:rPr lang="pl-PL" sz="1800">
                <a:solidFill>
                  <a:srgbClr val="000000"/>
                </a:solidFill>
                <a:effectLst/>
                <a:ea typeface="Times New Roman" panose="02020603050405020304" pitchFamily="18" charset="0"/>
              </a:rPr>
              <a:t>7. Wartość nieruchomości, o której mowa w ust. 4, określa się jako wartość rynkową, jeżeli wartość nakładów jest określana według zasad rynkowych, albo jako wartość odtworzeniową, jeżeli wartość nakładów jest określana według zasad kosztowych.</a:t>
            </a:r>
            <a:endParaRPr lang="pl-PL" sz="1800">
              <a:effectLst/>
              <a:ea typeface="Times New Roman" panose="02020603050405020304" pitchFamily="18" charset="0"/>
            </a:endParaRPr>
          </a:p>
          <a:p>
            <a:pPr algn="just">
              <a:lnSpc>
                <a:spcPct val="115000"/>
              </a:lnSpc>
              <a:spcBef>
                <a:spcPts val="130"/>
              </a:spcBef>
              <a:spcAft>
                <a:spcPts val="1000"/>
              </a:spcAft>
            </a:pPr>
            <a:r>
              <a:rPr lang="pl-PL" sz="1800">
                <a:solidFill>
                  <a:srgbClr val="000000"/>
                </a:solidFill>
                <a:effectLst/>
                <a:ea typeface="Times New Roman" panose="02020603050405020304" pitchFamily="18" charset="0"/>
              </a:rPr>
              <a:t>8. Przepisy ust. 1-7 stosuje się odpowiednio do określania wartości nakładów dokonanych na nieruchomości będącej przedmiotem użytkowania wieczystego.</a:t>
            </a:r>
            <a:endParaRPr lang="pl-PL" sz="1800">
              <a:effectLst/>
              <a:ea typeface="Times New Roman" panose="02020603050405020304" pitchFamily="18" charset="0"/>
            </a:endParaRPr>
          </a:p>
          <a:p>
            <a:pPr algn="just">
              <a:lnSpc>
                <a:spcPct val="115000"/>
              </a:lnSpc>
              <a:spcBef>
                <a:spcPts val="130"/>
              </a:spcBef>
              <a:spcAft>
                <a:spcPts val="1000"/>
              </a:spcAft>
            </a:pPr>
            <a:r>
              <a:rPr lang="pl-PL" sz="1800">
                <a:solidFill>
                  <a:srgbClr val="000000"/>
                </a:solidFill>
                <a:effectLst/>
                <a:ea typeface="Times New Roman" panose="02020603050405020304" pitchFamily="18" charset="0"/>
              </a:rPr>
              <a:t>9. Przepisy ust. 1-8 stosuje się odpowiednio do wartości nakładów, które zostaną poniesione w przyszłości, jeżeli ich zakres rzeczowy został ustalony.</a:t>
            </a:r>
            <a:endParaRPr lang="pl-PL" sz="1800">
              <a:effectLst/>
              <a:ea typeface="Times New Roman" panose="02020603050405020304" pitchFamily="18" charset="0"/>
            </a:endParaRPr>
          </a:p>
          <a:p>
            <a:endParaRPr lang="pl-PL"/>
          </a:p>
        </p:txBody>
      </p:sp>
    </p:spTree>
    <p:extLst>
      <p:ext uri="{BB962C8B-B14F-4D97-AF65-F5344CB8AC3E}">
        <p14:creationId xmlns:p14="http://schemas.microsoft.com/office/powerpoint/2010/main" val="503386610"/>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8466533-5945-2975-9A79-63A8230A6EC6}"/>
              </a:ext>
            </a:extLst>
          </p:cNvPr>
          <p:cNvSpPr>
            <a:spLocks noGrp="1"/>
          </p:cNvSpPr>
          <p:nvPr>
            <p:ph type="title"/>
          </p:nvPr>
        </p:nvSpPr>
        <p:spPr/>
        <p:txBody>
          <a:bodyPr/>
          <a:lstStyle/>
          <a:p>
            <a:r>
              <a:rPr lang="pl-PL" sz="4800" b="1"/>
              <a:t>Wartość nakładów</a:t>
            </a:r>
            <a:endParaRPr lang="pl-PL"/>
          </a:p>
        </p:txBody>
      </p:sp>
      <p:sp>
        <p:nvSpPr>
          <p:cNvPr id="3" name="Symbol zastępczy zawartości 2">
            <a:extLst>
              <a:ext uri="{FF2B5EF4-FFF2-40B4-BE49-F238E27FC236}">
                <a16:creationId xmlns:a16="http://schemas.microsoft.com/office/drawing/2014/main" id="{A343D6E0-7332-4AB9-E1C4-EE4BFFE2D88E}"/>
              </a:ext>
            </a:extLst>
          </p:cNvPr>
          <p:cNvSpPr>
            <a:spLocks noGrp="1"/>
          </p:cNvSpPr>
          <p:nvPr>
            <p:ph idx="1"/>
          </p:nvPr>
        </p:nvSpPr>
        <p:spPr/>
        <p:txBody>
          <a:bodyPr/>
          <a:lstStyle/>
          <a:p>
            <a:pPr algn="just"/>
            <a:r>
              <a:rPr lang="pl-PL" sz="1800">
                <a:solidFill>
                  <a:srgbClr val="000000"/>
                </a:solidFill>
                <a:effectLst/>
                <a:ea typeface="Times New Roman" panose="02020603050405020304" pitchFamily="18" charset="0"/>
              </a:rPr>
              <a:t>W przypadku konieczności poniesienia nakładów na przywrócenie nieruchomości do stanu umożliwiającego korzystanie zgodnie z jej przeznaczeniem, przekraczających wartość, jaką nieruchomość miałaby, gdyby te nakłady nie były konieczne, wartość tej nieruchomości może być wyrażona liczbą ujemną. Wyrażenie wartości nieruchomości liczbą ujemną wymaga uzasadnienia w operacie szacunkowym.</a:t>
            </a:r>
            <a:endParaRPr lang="pl-PL"/>
          </a:p>
        </p:txBody>
      </p:sp>
    </p:spTree>
    <p:extLst>
      <p:ext uri="{BB962C8B-B14F-4D97-AF65-F5344CB8AC3E}">
        <p14:creationId xmlns:p14="http://schemas.microsoft.com/office/powerpoint/2010/main" val="1098795464"/>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6247BBC-1E13-40EE-834A-B1EC53BB6CFE}"/>
              </a:ext>
            </a:extLst>
          </p:cNvPr>
          <p:cNvSpPr>
            <a:spLocks noGrp="1"/>
          </p:cNvSpPr>
          <p:nvPr>
            <p:ph type="ctrTitle"/>
          </p:nvPr>
        </p:nvSpPr>
        <p:spPr/>
        <p:txBody>
          <a:bodyPr>
            <a:noAutofit/>
          </a:bodyPr>
          <a:lstStyle/>
          <a:p>
            <a:r>
              <a:rPr lang="pl-PL" sz="4000" b="1"/>
              <a:t>OPERAT SZACUNKOWY</a:t>
            </a:r>
            <a:endParaRPr lang="pl-PL" sz="3200"/>
          </a:p>
        </p:txBody>
      </p:sp>
      <p:sp>
        <p:nvSpPr>
          <p:cNvPr id="3" name="Podtytuł 2">
            <a:extLst>
              <a:ext uri="{FF2B5EF4-FFF2-40B4-BE49-F238E27FC236}">
                <a16:creationId xmlns:a16="http://schemas.microsoft.com/office/drawing/2014/main" id="{7D498670-9643-4791-81D3-7FAB1A41F374}"/>
              </a:ext>
            </a:extLst>
          </p:cNvPr>
          <p:cNvSpPr>
            <a:spLocks noGrp="1"/>
          </p:cNvSpPr>
          <p:nvPr>
            <p:ph type="subTitle" idx="1"/>
          </p:nvPr>
        </p:nvSpPr>
        <p:spPr/>
        <p:txBody>
          <a:bodyPr/>
          <a:lstStyle/>
          <a:p>
            <a:r>
              <a:rPr lang="pl-PL"/>
              <a:t>Dr Mateusz </a:t>
            </a:r>
            <a:r>
              <a:rPr lang="pl-PL" err="1"/>
              <a:t>tomal</a:t>
            </a:r>
            <a:endParaRPr lang="pl-PL"/>
          </a:p>
          <a:p>
            <a:r>
              <a:rPr lang="pl-PL"/>
              <a:t>Wykład</a:t>
            </a:r>
          </a:p>
          <a:p>
            <a:endParaRPr lang="pl-PL"/>
          </a:p>
        </p:txBody>
      </p:sp>
    </p:spTree>
    <p:extLst>
      <p:ext uri="{BB962C8B-B14F-4D97-AF65-F5344CB8AC3E}">
        <p14:creationId xmlns:p14="http://schemas.microsoft.com/office/powerpoint/2010/main" val="4012709979"/>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8466533-5945-2975-9A79-63A8230A6EC6}"/>
              </a:ext>
            </a:extLst>
          </p:cNvPr>
          <p:cNvSpPr>
            <a:spLocks noGrp="1"/>
          </p:cNvSpPr>
          <p:nvPr>
            <p:ph type="title"/>
          </p:nvPr>
        </p:nvSpPr>
        <p:spPr/>
        <p:txBody>
          <a:bodyPr/>
          <a:lstStyle/>
          <a:p>
            <a:r>
              <a:rPr lang="pl-PL" b="1"/>
              <a:t>Operat szacunkowy</a:t>
            </a:r>
          </a:p>
        </p:txBody>
      </p:sp>
      <p:sp>
        <p:nvSpPr>
          <p:cNvPr id="3" name="Symbol zastępczy zawartości 2">
            <a:extLst>
              <a:ext uri="{FF2B5EF4-FFF2-40B4-BE49-F238E27FC236}">
                <a16:creationId xmlns:a16="http://schemas.microsoft.com/office/drawing/2014/main" id="{A343D6E0-7332-4AB9-E1C4-EE4BFFE2D88E}"/>
              </a:ext>
            </a:extLst>
          </p:cNvPr>
          <p:cNvSpPr>
            <a:spLocks noGrp="1"/>
          </p:cNvSpPr>
          <p:nvPr>
            <p:ph idx="1"/>
          </p:nvPr>
        </p:nvSpPr>
        <p:spPr/>
        <p:txBody>
          <a:bodyPr/>
          <a:lstStyle/>
          <a:p>
            <a:pPr algn="just">
              <a:lnSpc>
                <a:spcPct val="115000"/>
              </a:lnSpc>
              <a:spcBef>
                <a:spcPts val="130"/>
              </a:spcBef>
              <a:spcAft>
                <a:spcPts val="1000"/>
              </a:spcAft>
            </a:pPr>
            <a:r>
              <a:rPr lang="pl-PL" sz="1800">
                <a:solidFill>
                  <a:srgbClr val="000000"/>
                </a:solidFill>
                <a:effectLst/>
                <a:ea typeface="Times New Roman" panose="02020603050405020304" pitchFamily="18" charset="0"/>
              </a:rPr>
              <a:t>1. Operat szacunkowy przedstawia postępowanie, o którym mowa w </a:t>
            </a:r>
            <a:r>
              <a:rPr lang="pl-PL" sz="1800">
                <a:solidFill>
                  <a:srgbClr val="1B1B1B"/>
                </a:solidFill>
                <a:effectLst/>
                <a:ea typeface="Times New Roman" panose="02020603050405020304" pitchFamily="18" charset="0"/>
              </a:rPr>
              <a:t>art. 4 pkt 6</a:t>
            </a:r>
            <a:r>
              <a:rPr lang="pl-PL" sz="1800">
                <a:solidFill>
                  <a:srgbClr val="000000"/>
                </a:solidFill>
                <a:effectLst/>
                <a:ea typeface="Times New Roman" panose="02020603050405020304" pitchFamily="18" charset="0"/>
              </a:rPr>
              <a:t> ustawy.</a:t>
            </a:r>
            <a:endParaRPr lang="pl-PL" sz="1800">
              <a:effectLst/>
              <a:ea typeface="Times New Roman" panose="02020603050405020304" pitchFamily="18" charset="0"/>
            </a:endParaRPr>
          </a:p>
          <a:p>
            <a:pPr algn="just">
              <a:lnSpc>
                <a:spcPct val="115000"/>
              </a:lnSpc>
              <a:spcBef>
                <a:spcPts val="130"/>
              </a:spcBef>
              <a:spcAft>
                <a:spcPts val="1000"/>
              </a:spcAft>
            </a:pPr>
            <a:r>
              <a:rPr lang="pl-PL" sz="1800">
                <a:solidFill>
                  <a:srgbClr val="000000"/>
                </a:solidFill>
                <a:effectLst/>
                <a:ea typeface="Times New Roman" panose="02020603050405020304" pitchFamily="18" charset="0"/>
              </a:rPr>
              <a:t>2. Operat szacunkowy zawiera informacje niezbędne do dokonania wyceny nieruchomości przez rzeczoznawcę majątkowego, w tym wskazanie podstaw prawnych i uwarunkowań dokonanych czynności oraz rozwiązań merytorycznych, a także przedstawienie toku obliczeń oraz wyniku końcowego.</a:t>
            </a:r>
            <a:endParaRPr lang="pl-PL" sz="1800">
              <a:effectLst/>
              <a:ea typeface="Times New Roman" panose="02020603050405020304" pitchFamily="18" charset="0"/>
            </a:endParaRPr>
          </a:p>
        </p:txBody>
      </p:sp>
    </p:spTree>
    <p:extLst>
      <p:ext uri="{BB962C8B-B14F-4D97-AF65-F5344CB8AC3E}">
        <p14:creationId xmlns:p14="http://schemas.microsoft.com/office/powerpoint/2010/main" val="2202640743"/>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AD78487-DC55-0BC6-C23B-1AB085D4F82D}"/>
              </a:ext>
            </a:extLst>
          </p:cNvPr>
          <p:cNvSpPr>
            <a:spLocks noGrp="1"/>
          </p:cNvSpPr>
          <p:nvPr>
            <p:ph type="title"/>
          </p:nvPr>
        </p:nvSpPr>
        <p:spPr/>
        <p:txBody>
          <a:bodyPr/>
          <a:lstStyle/>
          <a:p>
            <a:r>
              <a:rPr lang="pl-PL" b="1"/>
              <a:t>Operat szacunkowy</a:t>
            </a:r>
            <a:endParaRPr lang="pl-PL"/>
          </a:p>
        </p:txBody>
      </p:sp>
      <p:sp>
        <p:nvSpPr>
          <p:cNvPr id="3" name="Symbol zastępczy zawartości 2">
            <a:extLst>
              <a:ext uri="{FF2B5EF4-FFF2-40B4-BE49-F238E27FC236}">
                <a16:creationId xmlns:a16="http://schemas.microsoft.com/office/drawing/2014/main" id="{7D762720-04FF-F92B-EEDE-0EA11D963A30}"/>
              </a:ext>
            </a:extLst>
          </p:cNvPr>
          <p:cNvSpPr>
            <a:spLocks noGrp="1"/>
          </p:cNvSpPr>
          <p:nvPr>
            <p:ph idx="1"/>
          </p:nvPr>
        </p:nvSpPr>
        <p:spPr>
          <a:xfrm>
            <a:off x="822959" y="1845734"/>
            <a:ext cx="7543801" cy="4725662"/>
          </a:xfrm>
        </p:spPr>
        <p:txBody>
          <a:bodyPr>
            <a:normAutofit fontScale="62500" lnSpcReduction="20000"/>
          </a:bodyPr>
          <a:lstStyle/>
          <a:p>
            <a:pPr>
              <a:lnSpc>
                <a:spcPct val="115000"/>
              </a:lnSpc>
              <a:spcBef>
                <a:spcPts val="130"/>
              </a:spcBef>
            </a:pPr>
            <a:r>
              <a:rPr lang="pl-PL" sz="2800" b="1">
                <a:solidFill>
                  <a:srgbClr val="000000"/>
                </a:solidFill>
                <a:effectLst/>
                <a:ea typeface="Times New Roman" panose="02020603050405020304" pitchFamily="18" charset="0"/>
              </a:rPr>
              <a:t>W operacie szacunkowym przedstawia się sposób dokonania wyceny, w tym:</a:t>
            </a:r>
            <a:endParaRPr lang="pl-PL" sz="2800" b="1">
              <a:effectLst/>
              <a:ea typeface="Times New Roman" panose="02020603050405020304" pitchFamily="18" charset="0"/>
            </a:endParaRPr>
          </a:p>
          <a:p>
            <a:pPr marL="236855">
              <a:lnSpc>
                <a:spcPct val="115000"/>
              </a:lnSpc>
              <a:spcBef>
                <a:spcPts val="130"/>
              </a:spcBef>
            </a:pPr>
            <a:r>
              <a:rPr lang="pl-PL" sz="2900">
                <a:solidFill>
                  <a:srgbClr val="000000"/>
                </a:solidFill>
                <a:effectLst/>
                <a:ea typeface="Times New Roman" panose="02020603050405020304" pitchFamily="18" charset="0"/>
              </a:rPr>
              <a:t>1) określenie przedmiotu i zakresu wyceny;</a:t>
            </a:r>
            <a:endParaRPr lang="pl-PL" sz="2900">
              <a:effectLst/>
              <a:ea typeface="Times New Roman" panose="02020603050405020304" pitchFamily="18" charset="0"/>
            </a:endParaRPr>
          </a:p>
          <a:p>
            <a:pPr marL="236855">
              <a:lnSpc>
                <a:spcPct val="115000"/>
              </a:lnSpc>
              <a:spcBef>
                <a:spcPts val="130"/>
              </a:spcBef>
            </a:pPr>
            <a:r>
              <a:rPr lang="pl-PL" sz="2900">
                <a:solidFill>
                  <a:srgbClr val="000000"/>
                </a:solidFill>
                <a:effectLst/>
                <a:ea typeface="Times New Roman" panose="02020603050405020304" pitchFamily="18" charset="0"/>
              </a:rPr>
              <a:t>2) określenie celu wyceny;</a:t>
            </a:r>
            <a:endParaRPr lang="pl-PL" sz="2900">
              <a:effectLst/>
              <a:ea typeface="Times New Roman" panose="02020603050405020304" pitchFamily="18" charset="0"/>
            </a:endParaRPr>
          </a:p>
          <a:p>
            <a:pPr marL="236855">
              <a:lnSpc>
                <a:spcPct val="115000"/>
              </a:lnSpc>
              <a:spcBef>
                <a:spcPts val="130"/>
              </a:spcBef>
            </a:pPr>
            <a:r>
              <a:rPr lang="pl-PL" sz="2900">
                <a:solidFill>
                  <a:srgbClr val="000000"/>
                </a:solidFill>
                <a:effectLst/>
                <a:ea typeface="Times New Roman" panose="02020603050405020304" pitchFamily="18" charset="0"/>
              </a:rPr>
              <a:t>3) podstawę formalną wyceny;</a:t>
            </a:r>
            <a:endParaRPr lang="pl-PL" sz="2900">
              <a:effectLst/>
              <a:ea typeface="Times New Roman" panose="02020603050405020304" pitchFamily="18" charset="0"/>
            </a:endParaRPr>
          </a:p>
          <a:p>
            <a:pPr marL="236855">
              <a:lnSpc>
                <a:spcPct val="115000"/>
              </a:lnSpc>
              <a:spcBef>
                <a:spcPts val="130"/>
              </a:spcBef>
            </a:pPr>
            <a:r>
              <a:rPr lang="pl-PL" sz="2900">
                <a:solidFill>
                  <a:srgbClr val="000000"/>
                </a:solidFill>
                <a:effectLst/>
                <a:ea typeface="Times New Roman" panose="02020603050405020304" pitchFamily="18" charset="0"/>
              </a:rPr>
              <a:t>4) podstawę prawną wyceny;</a:t>
            </a:r>
            <a:endParaRPr lang="pl-PL" sz="2900">
              <a:effectLst/>
              <a:ea typeface="Times New Roman" panose="02020603050405020304" pitchFamily="18" charset="0"/>
            </a:endParaRPr>
          </a:p>
          <a:p>
            <a:pPr marL="236855">
              <a:lnSpc>
                <a:spcPct val="115000"/>
              </a:lnSpc>
              <a:spcBef>
                <a:spcPts val="130"/>
              </a:spcBef>
            </a:pPr>
            <a:r>
              <a:rPr lang="pl-PL" sz="2900">
                <a:solidFill>
                  <a:srgbClr val="000000"/>
                </a:solidFill>
                <a:effectLst/>
                <a:ea typeface="Times New Roman" panose="02020603050405020304" pitchFamily="18" charset="0"/>
              </a:rPr>
              <a:t>5) źródła danych wykorzystanych przy sporządzaniu operatu szacunkowego;</a:t>
            </a:r>
            <a:endParaRPr lang="pl-PL" sz="2900">
              <a:effectLst/>
              <a:ea typeface="Times New Roman" panose="02020603050405020304" pitchFamily="18" charset="0"/>
            </a:endParaRPr>
          </a:p>
          <a:p>
            <a:pPr marL="236855">
              <a:lnSpc>
                <a:spcPct val="115000"/>
              </a:lnSpc>
              <a:spcBef>
                <a:spcPts val="130"/>
              </a:spcBef>
            </a:pPr>
            <a:r>
              <a:rPr lang="pl-PL" sz="2900">
                <a:solidFill>
                  <a:srgbClr val="000000"/>
                </a:solidFill>
                <a:effectLst/>
                <a:ea typeface="Times New Roman" panose="02020603050405020304" pitchFamily="18" charset="0"/>
              </a:rPr>
              <a:t>6) daty istotne dla określenia wartości nieruchomości;</a:t>
            </a:r>
            <a:endParaRPr lang="pl-PL" sz="2900">
              <a:effectLst/>
              <a:ea typeface="Times New Roman" panose="02020603050405020304" pitchFamily="18" charset="0"/>
            </a:endParaRPr>
          </a:p>
          <a:p>
            <a:pPr marL="236855">
              <a:lnSpc>
                <a:spcPct val="115000"/>
              </a:lnSpc>
              <a:spcBef>
                <a:spcPts val="130"/>
              </a:spcBef>
            </a:pPr>
            <a:r>
              <a:rPr lang="pl-PL" sz="2900">
                <a:solidFill>
                  <a:srgbClr val="000000"/>
                </a:solidFill>
                <a:effectLst/>
                <a:ea typeface="Times New Roman" panose="02020603050405020304" pitchFamily="18" charset="0"/>
              </a:rPr>
              <a:t>7) opis stanu nieruchomości;</a:t>
            </a:r>
            <a:endParaRPr lang="pl-PL" sz="2900">
              <a:effectLst/>
              <a:ea typeface="Times New Roman" panose="02020603050405020304" pitchFamily="18" charset="0"/>
            </a:endParaRPr>
          </a:p>
          <a:p>
            <a:pPr marL="236855">
              <a:lnSpc>
                <a:spcPct val="115000"/>
              </a:lnSpc>
              <a:spcBef>
                <a:spcPts val="130"/>
              </a:spcBef>
            </a:pPr>
            <a:r>
              <a:rPr lang="pl-PL" sz="2900">
                <a:solidFill>
                  <a:srgbClr val="000000"/>
                </a:solidFill>
                <a:effectLst/>
                <a:ea typeface="Times New Roman" panose="02020603050405020304" pitchFamily="18" charset="0"/>
              </a:rPr>
              <a:t>8) wskazanie przeznaczenia nieruchomości;</a:t>
            </a:r>
            <a:endParaRPr lang="pl-PL" sz="2900">
              <a:effectLst/>
              <a:ea typeface="Times New Roman" panose="02020603050405020304" pitchFamily="18" charset="0"/>
            </a:endParaRPr>
          </a:p>
          <a:p>
            <a:pPr marL="236855">
              <a:lnSpc>
                <a:spcPct val="115000"/>
              </a:lnSpc>
              <a:spcBef>
                <a:spcPts val="130"/>
              </a:spcBef>
            </a:pPr>
            <a:r>
              <a:rPr lang="pl-PL" sz="2900">
                <a:solidFill>
                  <a:srgbClr val="000000"/>
                </a:solidFill>
                <a:effectLst/>
                <a:ea typeface="Times New Roman" panose="02020603050405020304" pitchFamily="18" charset="0"/>
              </a:rPr>
              <a:t>9) analizę i charakterystykę rynku nieruchomości w zakresie dotyczącym celu i sposobu wyceny;</a:t>
            </a:r>
            <a:endParaRPr lang="pl-PL" sz="2900">
              <a:effectLst/>
              <a:ea typeface="Times New Roman" panose="02020603050405020304" pitchFamily="18" charset="0"/>
            </a:endParaRPr>
          </a:p>
          <a:p>
            <a:pPr marL="236855">
              <a:lnSpc>
                <a:spcPct val="115000"/>
              </a:lnSpc>
              <a:spcBef>
                <a:spcPts val="130"/>
              </a:spcBef>
            </a:pPr>
            <a:r>
              <a:rPr lang="pl-PL" sz="2900">
                <a:solidFill>
                  <a:srgbClr val="000000"/>
                </a:solidFill>
                <a:effectLst/>
                <a:ea typeface="Times New Roman" panose="02020603050405020304" pitchFamily="18" charset="0"/>
              </a:rPr>
              <a:t>10) wskazanie rodzaju określonej wartości oraz zastosowanego podejścia, metody i techniki szacowania wraz z uzasadnieniem dokonanego wyboru;</a:t>
            </a:r>
            <a:endParaRPr lang="pl-PL" sz="2900">
              <a:effectLst/>
              <a:ea typeface="Times New Roman" panose="02020603050405020304" pitchFamily="18" charset="0"/>
            </a:endParaRPr>
          </a:p>
          <a:p>
            <a:pPr marL="236855">
              <a:lnSpc>
                <a:spcPct val="115000"/>
              </a:lnSpc>
              <a:spcBef>
                <a:spcPts val="130"/>
              </a:spcBef>
            </a:pPr>
            <a:r>
              <a:rPr lang="pl-PL" sz="2900">
                <a:solidFill>
                  <a:srgbClr val="000000"/>
                </a:solidFill>
                <a:effectLst/>
                <a:ea typeface="Times New Roman" panose="02020603050405020304" pitchFamily="18" charset="0"/>
              </a:rPr>
              <a:t>11) przedstawienie obliczeń wartości nieruchomości;</a:t>
            </a:r>
            <a:endParaRPr lang="pl-PL" sz="2900">
              <a:effectLst/>
              <a:ea typeface="Times New Roman" panose="02020603050405020304" pitchFamily="18" charset="0"/>
            </a:endParaRPr>
          </a:p>
          <a:p>
            <a:pPr marL="236855">
              <a:lnSpc>
                <a:spcPct val="115000"/>
              </a:lnSpc>
              <a:spcBef>
                <a:spcPts val="130"/>
              </a:spcBef>
            </a:pPr>
            <a:r>
              <a:rPr lang="pl-PL" sz="2900">
                <a:solidFill>
                  <a:srgbClr val="000000"/>
                </a:solidFill>
                <a:effectLst/>
                <a:ea typeface="Times New Roman" panose="02020603050405020304" pitchFamily="18" charset="0"/>
              </a:rPr>
              <a:t>12) podanie wyniku wyceny wraz z uzasadnieniem.</a:t>
            </a:r>
            <a:endParaRPr lang="pl-PL" sz="2900">
              <a:effectLst/>
              <a:ea typeface="Times New Roman" panose="02020603050405020304" pitchFamily="18" charset="0"/>
            </a:endParaRPr>
          </a:p>
          <a:p>
            <a:endParaRPr lang="pl-PL"/>
          </a:p>
        </p:txBody>
      </p:sp>
    </p:spTree>
    <p:extLst>
      <p:ext uri="{BB962C8B-B14F-4D97-AF65-F5344CB8AC3E}">
        <p14:creationId xmlns:p14="http://schemas.microsoft.com/office/powerpoint/2010/main" val="80868832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A275850-859B-D14D-4A94-CC9877AD18C7}"/>
              </a:ext>
            </a:extLst>
          </p:cNvPr>
          <p:cNvSpPr>
            <a:spLocks noGrp="1"/>
          </p:cNvSpPr>
          <p:nvPr>
            <p:ph type="title"/>
          </p:nvPr>
        </p:nvSpPr>
        <p:spPr/>
        <p:txBody>
          <a:bodyPr/>
          <a:lstStyle/>
          <a:p>
            <a:r>
              <a:rPr lang="pl-PL" b="1"/>
              <a:t>Operat szacunkowy</a:t>
            </a:r>
            <a:endParaRPr lang="pl-PL"/>
          </a:p>
        </p:txBody>
      </p:sp>
      <p:sp>
        <p:nvSpPr>
          <p:cNvPr id="3" name="Symbol zastępczy zawartości 2">
            <a:extLst>
              <a:ext uri="{FF2B5EF4-FFF2-40B4-BE49-F238E27FC236}">
                <a16:creationId xmlns:a16="http://schemas.microsoft.com/office/drawing/2014/main" id="{54CA1781-272F-3C4F-93C0-F87996401586}"/>
              </a:ext>
            </a:extLst>
          </p:cNvPr>
          <p:cNvSpPr>
            <a:spLocks noGrp="1"/>
          </p:cNvSpPr>
          <p:nvPr>
            <p:ph idx="1"/>
          </p:nvPr>
        </p:nvSpPr>
        <p:spPr/>
        <p:txBody>
          <a:bodyPr/>
          <a:lstStyle/>
          <a:p>
            <a:pPr algn="just">
              <a:lnSpc>
                <a:spcPct val="115000"/>
              </a:lnSpc>
              <a:spcBef>
                <a:spcPts val="130"/>
              </a:spcBef>
              <a:spcAft>
                <a:spcPts val="1000"/>
              </a:spcAft>
            </a:pPr>
            <a:r>
              <a:rPr lang="pl-PL" sz="1800">
                <a:solidFill>
                  <a:srgbClr val="000000"/>
                </a:solidFill>
                <a:effectLst/>
                <a:ea typeface="Times New Roman" panose="02020603050405020304" pitchFamily="18" charset="0"/>
              </a:rPr>
              <a:t>2. Określona przez rzeczoznawcę majątkowego wartość nieruchomości nie zawiera podatków i opłat, w szczególności podatku od towarów i usług. Kwotę wartości nieruchomości wyraża się w pełnych złotych. Kwotę tę można wyrazić w zaokrągleniu do dziesiątek, setek lub tysięcy złotych, jeżeli nie zniekształca to wyniku wyceny.</a:t>
            </a:r>
            <a:endParaRPr lang="pl-PL" sz="1800">
              <a:effectLst/>
              <a:ea typeface="Times New Roman" panose="02020603050405020304" pitchFamily="18" charset="0"/>
            </a:endParaRPr>
          </a:p>
          <a:p>
            <a:pPr algn="just">
              <a:lnSpc>
                <a:spcPct val="115000"/>
              </a:lnSpc>
              <a:spcBef>
                <a:spcPts val="130"/>
              </a:spcBef>
              <a:spcAft>
                <a:spcPts val="1000"/>
              </a:spcAft>
            </a:pPr>
            <a:r>
              <a:rPr lang="pl-PL" sz="1800">
                <a:solidFill>
                  <a:srgbClr val="000000"/>
                </a:solidFill>
                <a:effectLst/>
                <a:ea typeface="Times New Roman" panose="02020603050405020304" pitchFamily="18" charset="0"/>
              </a:rPr>
              <a:t>3. W operacie szacunkowym zamieszcza się także stosowne klauzule wskazujące na szczególne okoliczności dotyczące wyceny nieruchomości.</a:t>
            </a:r>
            <a:endParaRPr lang="pl-PL" sz="1800">
              <a:effectLst/>
              <a:ea typeface="Times New Roman" panose="02020603050405020304" pitchFamily="18" charset="0"/>
            </a:endParaRPr>
          </a:p>
          <a:p>
            <a:pPr algn="just">
              <a:lnSpc>
                <a:spcPct val="115000"/>
              </a:lnSpc>
              <a:spcBef>
                <a:spcPts val="130"/>
              </a:spcBef>
              <a:spcAft>
                <a:spcPts val="1000"/>
              </a:spcAft>
            </a:pPr>
            <a:r>
              <a:rPr lang="pl-PL" sz="1800">
                <a:solidFill>
                  <a:srgbClr val="000000"/>
                </a:solidFill>
                <a:effectLst/>
                <a:ea typeface="Times New Roman" panose="02020603050405020304" pitchFamily="18" charset="0"/>
              </a:rPr>
              <a:t>4. Do operatu szacunkowego dołącza się istotne dokumenty dotyczące nieruchomości wycenianej wykorzystane przy jego sporządzaniu, z wyłączeniem dokumentów zawierających dane powszechnie dostępne.</a:t>
            </a:r>
            <a:endParaRPr lang="pl-PL" sz="1800">
              <a:effectLst/>
              <a:ea typeface="Times New Roman" panose="02020603050405020304" pitchFamily="18" charset="0"/>
            </a:endParaRPr>
          </a:p>
          <a:p>
            <a:endParaRPr lang="pl-PL"/>
          </a:p>
        </p:txBody>
      </p:sp>
    </p:spTree>
    <p:extLst>
      <p:ext uri="{BB962C8B-B14F-4D97-AF65-F5344CB8AC3E}">
        <p14:creationId xmlns:p14="http://schemas.microsoft.com/office/powerpoint/2010/main" val="4000857920"/>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1463DD5-6959-CE70-192C-D3CE87D76C63}"/>
              </a:ext>
            </a:extLst>
          </p:cNvPr>
          <p:cNvSpPr>
            <a:spLocks noGrp="1"/>
          </p:cNvSpPr>
          <p:nvPr>
            <p:ph type="title"/>
          </p:nvPr>
        </p:nvSpPr>
        <p:spPr/>
        <p:txBody>
          <a:bodyPr/>
          <a:lstStyle/>
          <a:p>
            <a:r>
              <a:rPr lang="pl-PL" b="1"/>
              <a:t>Operat szacunkowy</a:t>
            </a:r>
            <a:endParaRPr lang="pl-PL"/>
          </a:p>
        </p:txBody>
      </p:sp>
      <p:sp>
        <p:nvSpPr>
          <p:cNvPr id="3" name="Symbol zastępczy zawartości 2">
            <a:extLst>
              <a:ext uri="{FF2B5EF4-FFF2-40B4-BE49-F238E27FC236}">
                <a16:creationId xmlns:a16="http://schemas.microsoft.com/office/drawing/2014/main" id="{12344DB6-F9DD-AEC2-37B7-28C3DCF596C0}"/>
              </a:ext>
            </a:extLst>
          </p:cNvPr>
          <p:cNvSpPr>
            <a:spLocks noGrp="1"/>
          </p:cNvSpPr>
          <p:nvPr>
            <p:ph idx="1"/>
          </p:nvPr>
        </p:nvSpPr>
        <p:spPr/>
        <p:txBody>
          <a:bodyPr>
            <a:normAutofit fontScale="77500" lnSpcReduction="20000"/>
          </a:bodyPr>
          <a:lstStyle/>
          <a:p>
            <a:pPr algn="just">
              <a:lnSpc>
                <a:spcPct val="115000"/>
              </a:lnSpc>
              <a:spcBef>
                <a:spcPts val="130"/>
              </a:spcBef>
              <a:spcAft>
                <a:spcPts val="1000"/>
              </a:spcAft>
            </a:pPr>
            <a:r>
              <a:rPr lang="pl-PL" sz="1800">
                <a:solidFill>
                  <a:srgbClr val="000000"/>
                </a:solidFill>
                <a:effectLst/>
                <a:ea typeface="Times New Roman" panose="02020603050405020304" pitchFamily="18" charset="0"/>
              </a:rPr>
              <a:t>1. Przy określaniu przedmiotu wyceny wskazuje się dane identyfikujące nieruchomość wycenianą ustalone w szczególności na podstawie ksiąg wieczystych, katastru nieruchomości lub innych dokumentów.</a:t>
            </a:r>
            <a:endParaRPr lang="pl-PL" sz="1800">
              <a:effectLst/>
              <a:ea typeface="Times New Roman" panose="02020603050405020304" pitchFamily="18" charset="0"/>
            </a:endParaRPr>
          </a:p>
          <a:p>
            <a:pPr algn="just">
              <a:lnSpc>
                <a:spcPct val="115000"/>
              </a:lnSpc>
              <a:spcBef>
                <a:spcPts val="130"/>
              </a:spcBef>
              <a:spcAft>
                <a:spcPts val="1000"/>
              </a:spcAft>
            </a:pPr>
            <a:r>
              <a:rPr lang="pl-PL" sz="1800">
                <a:solidFill>
                  <a:srgbClr val="000000"/>
                </a:solidFill>
                <a:effectLst/>
                <a:ea typeface="Times New Roman" panose="02020603050405020304" pitchFamily="18" charset="0"/>
              </a:rPr>
              <a:t>2. Dla określenia zakresu wyceny wskazuje się rodzaje praw rzeczowych i innych praw do nieruchomości oraz rodzaje części składowych gruntu podlegających wycenie.</a:t>
            </a:r>
            <a:endParaRPr lang="pl-PL" sz="1800">
              <a:effectLst/>
              <a:ea typeface="Times New Roman" panose="02020603050405020304" pitchFamily="18" charset="0"/>
            </a:endParaRPr>
          </a:p>
          <a:p>
            <a:pPr algn="just">
              <a:lnSpc>
                <a:spcPct val="115000"/>
              </a:lnSpc>
              <a:spcBef>
                <a:spcPts val="130"/>
              </a:spcBef>
              <a:spcAft>
                <a:spcPts val="1000"/>
              </a:spcAft>
            </a:pPr>
            <a:r>
              <a:rPr lang="pl-PL" sz="1800">
                <a:solidFill>
                  <a:srgbClr val="000000"/>
                </a:solidFill>
                <a:effectLst/>
                <a:ea typeface="Times New Roman" panose="02020603050405020304" pitchFamily="18" charset="0"/>
              </a:rPr>
              <a:t>3. Jako podstawę formalną wyceny wskazuje się w szczególności dane charakteryzujące zlecenie na dokonanie wyceny albo postanowienie sądu lub organu administracji publicznej.</a:t>
            </a:r>
            <a:endParaRPr lang="pl-PL" sz="1800">
              <a:effectLst/>
              <a:ea typeface="Times New Roman" panose="02020603050405020304" pitchFamily="18" charset="0"/>
            </a:endParaRPr>
          </a:p>
          <a:p>
            <a:pPr algn="just">
              <a:lnSpc>
                <a:spcPct val="115000"/>
              </a:lnSpc>
              <a:spcBef>
                <a:spcPts val="130"/>
              </a:spcBef>
              <a:spcAft>
                <a:spcPts val="1000"/>
              </a:spcAft>
            </a:pPr>
            <a:r>
              <a:rPr lang="pl-PL" sz="1800">
                <a:solidFill>
                  <a:srgbClr val="000000"/>
                </a:solidFill>
                <a:effectLst/>
                <a:ea typeface="Times New Roman" panose="02020603050405020304" pitchFamily="18" charset="0"/>
              </a:rPr>
              <a:t>4. Jako podstawę prawną wyceny wskazuje się przepisy prawne, w oparciu o które dokonano wyceny nieruchomości, a w szczególności przepisy regulujące kompetencje i obowiązki rzeczoznawcy majątkowego, sposób wyboru podejść, metod i technik wyceny nieruchomości oraz definiujące rodzaj i treść praw będących przedmiotem wyceny.</a:t>
            </a:r>
            <a:endParaRPr lang="pl-PL" sz="1800">
              <a:effectLst/>
              <a:ea typeface="Times New Roman" panose="02020603050405020304" pitchFamily="18" charset="0"/>
            </a:endParaRPr>
          </a:p>
          <a:p>
            <a:pPr algn="just">
              <a:lnSpc>
                <a:spcPct val="115000"/>
              </a:lnSpc>
              <a:spcBef>
                <a:spcPts val="130"/>
              </a:spcBef>
              <a:spcAft>
                <a:spcPts val="1000"/>
              </a:spcAft>
            </a:pPr>
            <a:r>
              <a:rPr lang="pl-PL" sz="1800">
                <a:solidFill>
                  <a:srgbClr val="000000"/>
                </a:solidFill>
                <a:effectLst/>
                <a:ea typeface="Times New Roman" panose="02020603050405020304" pitchFamily="18" charset="0"/>
              </a:rPr>
              <a:t>5. W operacie szacunkowym wskazuje się datę, na którą została określona wartość nieruchomości, datę sporządzenia operatu szacunkowego, datę oględzin nieruchomości, jeżeli ich dokonano, oraz datę, na którą przyjęto stan nieruchomości. W zależności od celu wyceny rzeczoznawca majątkowy może wskazać dodatkowe istotne daty.</a:t>
            </a:r>
            <a:endParaRPr lang="pl-PL" sz="1800">
              <a:effectLst/>
              <a:ea typeface="Times New Roman" panose="02020603050405020304" pitchFamily="18" charset="0"/>
            </a:endParaRPr>
          </a:p>
          <a:p>
            <a:endParaRPr lang="pl-PL"/>
          </a:p>
        </p:txBody>
      </p:sp>
    </p:spTree>
    <p:extLst>
      <p:ext uri="{BB962C8B-B14F-4D97-AF65-F5344CB8AC3E}">
        <p14:creationId xmlns:p14="http://schemas.microsoft.com/office/powerpoint/2010/main" val="391574790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49478D1-F686-BD15-6200-50D33BA9EE18}"/>
              </a:ext>
            </a:extLst>
          </p:cNvPr>
          <p:cNvSpPr>
            <a:spLocks noGrp="1"/>
          </p:cNvSpPr>
          <p:nvPr>
            <p:ph type="title"/>
          </p:nvPr>
        </p:nvSpPr>
        <p:spPr/>
        <p:txBody>
          <a:bodyPr/>
          <a:lstStyle/>
          <a:p>
            <a:r>
              <a:rPr lang="pl-PL" b="1"/>
              <a:t>Operat szacunkowy</a:t>
            </a:r>
            <a:endParaRPr lang="pl-PL"/>
          </a:p>
        </p:txBody>
      </p:sp>
      <p:sp>
        <p:nvSpPr>
          <p:cNvPr id="3" name="Symbol zastępczy zawartości 2">
            <a:extLst>
              <a:ext uri="{FF2B5EF4-FFF2-40B4-BE49-F238E27FC236}">
                <a16:creationId xmlns:a16="http://schemas.microsoft.com/office/drawing/2014/main" id="{7D1BEA86-C40C-7846-EF12-8CDA9E7A8487}"/>
              </a:ext>
            </a:extLst>
          </p:cNvPr>
          <p:cNvSpPr>
            <a:spLocks noGrp="1"/>
          </p:cNvSpPr>
          <p:nvPr>
            <p:ph idx="1"/>
          </p:nvPr>
        </p:nvSpPr>
        <p:spPr/>
        <p:txBody>
          <a:bodyPr/>
          <a:lstStyle/>
          <a:p>
            <a:pPr algn="just">
              <a:lnSpc>
                <a:spcPct val="115000"/>
              </a:lnSpc>
              <a:spcBef>
                <a:spcPts val="130"/>
              </a:spcBef>
              <a:spcAft>
                <a:spcPts val="1000"/>
              </a:spcAft>
            </a:pPr>
            <a:r>
              <a:rPr lang="pl-PL" sz="1800">
                <a:solidFill>
                  <a:srgbClr val="000000"/>
                </a:solidFill>
                <a:effectLst/>
                <a:ea typeface="Times New Roman" panose="02020603050405020304" pitchFamily="18" charset="0"/>
              </a:rPr>
              <a:t>1. Operat szacunkowy zawiera podpis rzeczoznawcy majątkowego, który go sporządził, oraz naniesione w formie nadruku lub pieczątki imię i nazwisko oraz numer uprawnień zawodowych w zakresie szacowania nieruchomości. Operat szacunkowy sporządzony w postaci papierowej rzeczoznawca majątkowy podpisuje własnoręcznym podpisem, a sporządzony w postaci elektronicznej - kwalifikowanym podpisem elektronicznym, podpisem zaufanym lub podpisem osobistym.</a:t>
            </a:r>
            <a:endParaRPr lang="pl-PL" sz="1800">
              <a:effectLst/>
              <a:ea typeface="Times New Roman" panose="02020603050405020304" pitchFamily="18" charset="0"/>
            </a:endParaRPr>
          </a:p>
          <a:p>
            <a:pPr algn="just">
              <a:lnSpc>
                <a:spcPct val="115000"/>
              </a:lnSpc>
              <a:spcBef>
                <a:spcPts val="130"/>
              </a:spcBef>
              <a:spcAft>
                <a:spcPts val="1000"/>
              </a:spcAft>
            </a:pPr>
            <a:r>
              <a:rPr lang="pl-PL" sz="1800">
                <a:solidFill>
                  <a:srgbClr val="000000"/>
                </a:solidFill>
                <a:effectLst/>
                <a:ea typeface="Times New Roman" panose="02020603050405020304" pitchFamily="18" charset="0"/>
              </a:rPr>
              <a:t>2. W przypadku gdy operat szacunkowy został sporządzony przez kilku rzeczoznawców majątkowych, każdy z nich podpisuje operat szacunkowy, a także podaje imię i nazwisko oraz numer uprawnień zawodowych w zakresie szacowania nieruchomości w sposób, o którym mowa w ust. 1.</a:t>
            </a:r>
            <a:endParaRPr lang="pl-PL" sz="1800">
              <a:effectLst/>
              <a:ea typeface="Times New Roman" panose="02020603050405020304" pitchFamily="18" charset="0"/>
            </a:endParaRPr>
          </a:p>
          <a:p>
            <a:endParaRPr lang="pl-PL"/>
          </a:p>
        </p:txBody>
      </p:sp>
    </p:spTree>
    <p:extLst>
      <p:ext uri="{BB962C8B-B14F-4D97-AF65-F5344CB8AC3E}">
        <p14:creationId xmlns:p14="http://schemas.microsoft.com/office/powerpoint/2010/main" val="1232710690"/>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E2ECCF4-2887-8F50-7226-7534A65D5A67}"/>
              </a:ext>
            </a:extLst>
          </p:cNvPr>
          <p:cNvSpPr>
            <a:spLocks noGrp="1"/>
          </p:cNvSpPr>
          <p:nvPr>
            <p:ph type="title"/>
          </p:nvPr>
        </p:nvSpPr>
        <p:spPr/>
        <p:txBody>
          <a:bodyPr/>
          <a:lstStyle/>
          <a:p>
            <a:r>
              <a:rPr lang="pl-PL" b="1"/>
              <a:t>Operat szacunkowy</a:t>
            </a:r>
            <a:endParaRPr lang="pl-PL"/>
          </a:p>
        </p:txBody>
      </p:sp>
      <p:sp>
        <p:nvSpPr>
          <p:cNvPr id="3" name="Symbol zastępczy zawartości 2">
            <a:extLst>
              <a:ext uri="{FF2B5EF4-FFF2-40B4-BE49-F238E27FC236}">
                <a16:creationId xmlns:a16="http://schemas.microsoft.com/office/drawing/2014/main" id="{7AD897D8-69C5-9082-A6ED-C87EF93B2EAB}"/>
              </a:ext>
            </a:extLst>
          </p:cNvPr>
          <p:cNvSpPr>
            <a:spLocks noGrp="1"/>
          </p:cNvSpPr>
          <p:nvPr>
            <p:ph idx="1"/>
          </p:nvPr>
        </p:nvSpPr>
        <p:spPr/>
        <p:txBody>
          <a:bodyPr/>
          <a:lstStyle/>
          <a:p>
            <a:pPr algn="just"/>
            <a:r>
              <a:rPr lang="pl-PL" sz="1800">
                <a:solidFill>
                  <a:srgbClr val="000000"/>
                </a:solidFill>
                <a:effectLst/>
                <a:ea typeface="Times New Roman" panose="02020603050405020304" pitchFamily="18" charset="0"/>
              </a:rPr>
              <a:t>Dane, o których mowa w </a:t>
            </a:r>
            <a:r>
              <a:rPr lang="pl-PL" sz="1800">
                <a:solidFill>
                  <a:srgbClr val="1B1B1B"/>
                </a:solidFill>
                <a:effectLst/>
                <a:ea typeface="Times New Roman" panose="02020603050405020304" pitchFamily="18" charset="0"/>
              </a:rPr>
              <a:t>art. 155 ust. 2</a:t>
            </a:r>
            <a:r>
              <a:rPr lang="pl-PL" sz="1800">
                <a:solidFill>
                  <a:srgbClr val="000000"/>
                </a:solidFill>
                <a:effectLst/>
                <a:ea typeface="Times New Roman" panose="02020603050405020304" pitchFamily="18" charset="0"/>
              </a:rPr>
              <a:t> ustawy, rzeczoznawca majątkowy poświadcza podpisem wraz z podaniem imienia i nazwiska oraz numeru uprawnień zawodowych w zakresie szacowania nieruchomości, chyba że poświadczenie tych danych jest możliwe w sposób, o którym mowa w § 81 ust. 1. Przepis stosuje się również w przypadku poświadczenia danych przez kilku rzeczoznawców majątkowych.</a:t>
            </a:r>
            <a:endParaRPr lang="pl-PL"/>
          </a:p>
        </p:txBody>
      </p:sp>
    </p:spTree>
    <p:extLst>
      <p:ext uri="{BB962C8B-B14F-4D97-AF65-F5344CB8AC3E}">
        <p14:creationId xmlns:p14="http://schemas.microsoft.com/office/powerpoint/2010/main" val="4093167592"/>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6685ADA-93B3-C1B0-3D52-BB9B6C89DA14}"/>
              </a:ext>
            </a:extLst>
          </p:cNvPr>
          <p:cNvSpPr>
            <a:spLocks noGrp="1"/>
          </p:cNvSpPr>
          <p:nvPr>
            <p:ph type="title"/>
          </p:nvPr>
        </p:nvSpPr>
        <p:spPr/>
        <p:txBody>
          <a:bodyPr/>
          <a:lstStyle/>
          <a:p>
            <a:r>
              <a:rPr lang="pl-PL" b="1"/>
              <a:t>Ważność operatu</a:t>
            </a:r>
          </a:p>
        </p:txBody>
      </p:sp>
      <p:sp>
        <p:nvSpPr>
          <p:cNvPr id="3" name="Symbol zastępczy zawartości 2">
            <a:extLst>
              <a:ext uri="{FF2B5EF4-FFF2-40B4-BE49-F238E27FC236}">
                <a16:creationId xmlns:a16="http://schemas.microsoft.com/office/drawing/2014/main" id="{7F645B37-42D0-A234-FA67-4AFA2259A131}"/>
              </a:ext>
            </a:extLst>
          </p:cNvPr>
          <p:cNvSpPr>
            <a:spLocks noGrp="1"/>
          </p:cNvSpPr>
          <p:nvPr>
            <p:ph idx="1"/>
          </p:nvPr>
        </p:nvSpPr>
        <p:spPr/>
        <p:txBody>
          <a:bodyPr>
            <a:normAutofit fontScale="92500" lnSpcReduction="20000"/>
          </a:bodyPr>
          <a:lstStyle/>
          <a:p>
            <a:r>
              <a:rPr lang="pl-PL"/>
              <a:t>3. Operat szacunkowy może być wykorzystywany do celu, dla którego został sporządzony, przez okres 12 miesięcy od daty jego sporządzenia, chyba że wystąpiły zmiany uwarunkowań prawnych lub istotne zmiany czynników, o których mowa w </a:t>
            </a:r>
            <a:r>
              <a:rPr lang="pl-PL" b="1"/>
              <a:t>art. 154</a:t>
            </a:r>
            <a:r>
              <a:rPr lang="pl-PL"/>
              <a:t> </a:t>
            </a:r>
            <a:r>
              <a:rPr lang="pl-PL" i="1"/>
              <a:t>szacowanie nieruchomości</a:t>
            </a:r>
            <a:r>
              <a:rPr lang="pl-PL"/>
              <a:t>.</a:t>
            </a:r>
          </a:p>
          <a:p>
            <a:br>
              <a:rPr lang="pl-PL"/>
            </a:br>
            <a:r>
              <a:rPr lang="pl-PL"/>
              <a:t>4. Operat szacunkowy może być wykorzystywany po upływie okresu, o którym mowa w ust. 3, po potwierdzeniu jego aktualności przez rzeczoznawcę majątkowego. Potwierdzenie aktualności operatu szacunkowego następuje przez umieszczenie stosownej klauzuli w operacie szacunkowym przez rzeczoznawcę, który go sporządził, oraz dołączenie do operatu szacunkowego analizy potwierdzającej, że od daty jego sporządzenia nie wystąpiły zmiany uwarunkowań prawnych lub istotne zmiany czynników, o których mowa w </a:t>
            </a:r>
            <a:r>
              <a:rPr lang="pl-PL" b="1"/>
              <a:t>art. 154</a:t>
            </a:r>
            <a:r>
              <a:rPr lang="pl-PL"/>
              <a:t> </a:t>
            </a:r>
            <a:r>
              <a:rPr lang="pl-PL" i="1"/>
              <a:t>szacowanie nieruchomości</a:t>
            </a:r>
            <a:r>
              <a:rPr lang="pl-PL"/>
              <a:t>. Po potwierdzeniu aktualności operat szacunkowy może być wykorzystywany do celu, dla którego został sporządzony, w kolejnych 12 miesiącach, licząc od dnia upływu okresu, o którym mowa w ust. 3, chyba że wystąpią zmiany uwarunkowań prawnych lub istotne zmiany czynników, o których mowa w </a:t>
            </a:r>
            <a:r>
              <a:rPr lang="pl-PL" b="1"/>
              <a:t>art. 154</a:t>
            </a:r>
            <a:r>
              <a:rPr lang="pl-PL"/>
              <a:t> </a:t>
            </a:r>
            <a:r>
              <a:rPr lang="pl-PL" i="1"/>
              <a:t>szacowanie nieruchomości</a:t>
            </a:r>
            <a:r>
              <a:rPr lang="pl-PL"/>
              <a:t>.</a:t>
            </a:r>
          </a:p>
        </p:txBody>
      </p:sp>
    </p:spTree>
    <p:extLst>
      <p:ext uri="{BB962C8B-B14F-4D97-AF65-F5344CB8AC3E}">
        <p14:creationId xmlns:p14="http://schemas.microsoft.com/office/powerpoint/2010/main" val="10371632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A7A9477-16A8-8BB7-7228-5581F23A03EE}"/>
              </a:ext>
            </a:extLst>
          </p:cNvPr>
          <p:cNvSpPr>
            <a:spLocks noGrp="1"/>
          </p:cNvSpPr>
          <p:nvPr>
            <p:ph type="title"/>
          </p:nvPr>
        </p:nvSpPr>
        <p:spPr/>
        <p:txBody>
          <a:bodyPr/>
          <a:lstStyle/>
          <a:p>
            <a:r>
              <a:rPr lang="pl-PL"/>
              <a:t>Rodzaje wartości</a:t>
            </a:r>
          </a:p>
        </p:txBody>
      </p:sp>
      <p:sp>
        <p:nvSpPr>
          <p:cNvPr id="3" name="Symbol zastępczy zawartości 2">
            <a:extLst>
              <a:ext uri="{FF2B5EF4-FFF2-40B4-BE49-F238E27FC236}">
                <a16:creationId xmlns:a16="http://schemas.microsoft.com/office/drawing/2014/main" id="{CEB61D8C-A92E-39E3-1511-ED086D78D516}"/>
              </a:ext>
            </a:extLst>
          </p:cNvPr>
          <p:cNvSpPr>
            <a:spLocks noGrp="1"/>
          </p:cNvSpPr>
          <p:nvPr>
            <p:ph idx="1"/>
          </p:nvPr>
        </p:nvSpPr>
        <p:spPr/>
        <p:txBody>
          <a:bodyPr/>
          <a:lstStyle/>
          <a:p>
            <a:r>
              <a:rPr lang="pl-PL" sz="2000" b="1"/>
              <a:t>Wartość indywidualna </a:t>
            </a:r>
            <a:r>
              <a:rPr lang="pl-PL" sz="2000"/>
              <a:t>– na potrzeby indywidualnego inwestora (art. 174 </a:t>
            </a:r>
            <a:r>
              <a:rPr lang="pl-PL" sz="2000" err="1"/>
              <a:t>ugn</a:t>
            </a:r>
            <a:r>
              <a:rPr lang="pl-PL" sz="2000"/>
              <a:t>).</a:t>
            </a:r>
          </a:p>
          <a:p>
            <a:endParaRPr lang="pl-PL"/>
          </a:p>
        </p:txBody>
      </p:sp>
    </p:spTree>
    <p:extLst>
      <p:ext uri="{BB962C8B-B14F-4D97-AF65-F5344CB8AC3E}">
        <p14:creationId xmlns:p14="http://schemas.microsoft.com/office/powerpoint/2010/main" val="1315828974"/>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514D1FF-0FF9-86B6-5331-385B3EF12F52}"/>
              </a:ext>
            </a:extLst>
          </p:cNvPr>
          <p:cNvSpPr>
            <a:spLocks noGrp="1"/>
          </p:cNvSpPr>
          <p:nvPr>
            <p:ph type="title"/>
          </p:nvPr>
        </p:nvSpPr>
        <p:spPr/>
        <p:txBody>
          <a:bodyPr/>
          <a:lstStyle/>
          <a:p>
            <a:r>
              <a:rPr lang="pl-PL" b="1"/>
              <a:t>Operat szacunkowy</a:t>
            </a:r>
            <a:endParaRPr lang="pl-PL"/>
          </a:p>
        </p:txBody>
      </p:sp>
      <p:sp>
        <p:nvSpPr>
          <p:cNvPr id="3" name="Symbol zastępczy zawartości 2">
            <a:extLst>
              <a:ext uri="{FF2B5EF4-FFF2-40B4-BE49-F238E27FC236}">
                <a16:creationId xmlns:a16="http://schemas.microsoft.com/office/drawing/2014/main" id="{EBC56B69-B5A3-9F78-3C77-B72DF10002DC}"/>
              </a:ext>
            </a:extLst>
          </p:cNvPr>
          <p:cNvSpPr>
            <a:spLocks noGrp="1"/>
          </p:cNvSpPr>
          <p:nvPr>
            <p:ph idx="1"/>
          </p:nvPr>
        </p:nvSpPr>
        <p:spPr/>
        <p:txBody>
          <a:bodyPr/>
          <a:lstStyle/>
          <a:p>
            <a:pPr algn="just">
              <a:lnSpc>
                <a:spcPct val="115000"/>
              </a:lnSpc>
              <a:spcBef>
                <a:spcPts val="130"/>
              </a:spcBef>
              <a:spcAft>
                <a:spcPts val="1200"/>
              </a:spcAft>
            </a:pPr>
            <a:r>
              <a:rPr lang="pl-PL" sz="1800" b="1">
                <a:solidFill>
                  <a:srgbClr val="000000"/>
                </a:solidFill>
                <a:effectLst/>
                <a:ea typeface="Times New Roman" panose="02020603050405020304" pitchFamily="18" charset="0"/>
              </a:rPr>
              <a:t>§  83.  [Potwierdzenie aktualności operatu szacunkowego] </a:t>
            </a:r>
            <a:r>
              <a:rPr lang="pl-PL" sz="1800">
                <a:solidFill>
                  <a:srgbClr val="000000"/>
                </a:solidFill>
                <a:effectLst/>
                <a:ea typeface="Times New Roman" panose="02020603050405020304" pitchFamily="18" charset="0"/>
              </a:rPr>
              <a:t>Potwierdzenie aktualności operatu szacunkowego przez rzeczoznawcę majątkowego, który go sporządził, następuje przez dołączenie do operatu szacunkowego klauzuli, w której rzeczoznawca majątkowy oświadcza o aktualności operatu szacunkowego, oraz analizy, o której mowa w </a:t>
            </a:r>
            <a:r>
              <a:rPr lang="pl-PL" sz="1800">
                <a:solidFill>
                  <a:srgbClr val="1B1B1B"/>
                </a:solidFill>
                <a:effectLst/>
                <a:ea typeface="Times New Roman" panose="02020603050405020304" pitchFamily="18" charset="0"/>
              </a:rPr>
              <a:t>art. 156 ust. 4</a:t>
            </a:r>
            <a:r>
              <a:rPr lang="pl-PL" sz="1800">
                <a:solidFill>
                  <a:srgbClr val="000000"/>
                </a:solidFill>
                <a:effectLst/>
                <a:ea typeface="Times New Roman" panose="02020603050405020304" pitchFamily="18" charset="0"/>
              </a:rPr>
              <a:t> ustawy, zawierających datę sporządzenia tych dokumentów. Przepisy § 81 stosuje się odpowiednio.</a:t>
            </a:r>
            <a:endParaRPr lang="pl-PL" sz="1800">
              <a:effectLst/>
              <a:ea typeface="Times New Roman" panose="02020603050405020304" pitchFamily="18" charset="0"/>
            </a:endParaRPr>
          </a:p>
          <a:p>
            <a:pPr algn="just">
              <a:lnSpc>
                <a:spcPct val="115000"/>
              </a:lnSpc>
              <a:spcBef>
                <a:spcPts val="130"/>
              </a:spcBef>
              <a:spcAft>
                <a:spcPts val="1200"/>
              </a:spcAft>
            </a:pPr>
            <a:r>
              <a:rPr lang="pl-PL" sz="1800" b="1">
                <a:solidFill>
                  <a:srgbClr val="000000"/>
                </a:solidFill>
                <a:effectLst/>
                <a:ea typeface="Times New Roman" panose="02020603050405020304" pitchFamily="18" charset="0"/>
              </a:rPr>
              <a:t>§  84.  [Prostowanie oczywistych omyłek pisarskich] </a:t>
            </a:r>
            <a:r>
              <a:rPr lang="pl-PL" sz="1800">
                <a:solidFill>
                  <a:srgbClr val="000000"/>
                </a:solidFill>
                <a:effectLst/>
                <a:ea typeface="Times New Roman" panose="02020603050405020304" pitchFamily="18" charset="0"/>
              </a:rPr>
              <a:t>Rzeczoznawca majątkowy może sprostować oczywiste omyłki pisarskie, jeżeli nie mają one wpływu na wynik wyceny, przez dołączenie do operatu szacunkowego wykazu tych omyłek ze wskazaniem daty jego sporządzenia. Przepisy § 82 stosuje się odpowiednio.</a:t>
            </a:r>
            <a:endParaRPr lang="pl-PL" sz="1800">
              <a:effectLst/>
              <a:ea typeface="Times New Roman" panose="02020603050405020304" pitchFamily="18" charset="0"/>
            </a:endParaRPr>
          </a:p>
          <a:p>
            <a:endParaRPr lang="pl-PL"/>
          </a:p>
        </p:txBody>
      </p:sp>
    </p:spTree>
    <p:extLst>
      <p:ext uri="{BB962C8B-B14F-4D97-AF65-F5344CB8AC3E}">
        <p14:creationId xmlns:p14="http://schemas.microsoft.com/office/powerpoint/2010/main" val="3487428842"/>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6247BBC-1E13-40EE-834A-B1EC53BB6CFE}"/>
              </a:ext>
            </a:extLst>
          </p:cNvPr>
          <p:cNvSpPr>
            <a:spLocks noGrp="1"/>
          </p:cNvSpPr>
          <p:nvPr>
            <p:ph type="ctrTitle"/>
          </p:nvPr>
        </p:nvSpPr>
        <p:spPr/>
        <p:txBody>
          <a:bodyPr>
            <a:normAutofit/>
          </a:bodyPr>
          <a:lstStyle/>
          <a:p>
            <a:r>
              <a:rPr lang="pl-PL" sz="7200"/>
              <a:t>RZECZOZNAWSTWO MAJĄTKOWE</a:t>
            </a:r>
            <a:endParaRPr lang="pl-PL" sz="4000">
              <a:solidFill>
                <a:srgbClr val="FF0000"/>
              </a:solidFill>
              <a:ea typeface="Calibri Light"/>
              <a:cs typeface="Calibri Light"/>
            </a:endParaRPr>
          </a:p>
        </p:txBody>
      </p:sp>
      <p:sp>
        <p:nvSpPr>
          <p:cNvPr id="3" name="Podtytuł 2">
            <a:extLst>
              <a:ext uri="{FF2B5EF4-FFF2-40B4-BE49-F238E27FC236}">
                <a16:creationId xmlns:a16="http://schemas.microsoft.com/office/drawing/2014/main" id="{7D498670-9643-4791-81D3-7FAB1A41F374}"/>
              </a:ext>
            </a:extLst>
          </p:cNvPr>
          <p:cNvSpPr>
            <a:spLocks noGrp="1"/>
          </p:cNvSpPr>
          <p:nvPr>
            <p:ph type="subTitle" idx="1"/>
          </p:nvPr>
        </p:nvSpPr>
        <p:spPr/>
        <p:txBody>
          <a:bodyPr vert="horz" lIns="91440" tIns="45720" rIns="91440" bIns="45720" rtlCol="0" anchor="t">
            <a:normAutofit/>
          </a:bodyPr>
          <a:lstStyle/>
          <a:p>
            <a:r>
              <a:rPr lang="pl-PL"/>
              <a:t>Mateusz </a:t>
            </a:r>
            <a:r>
              <a:rPr lang="pl-PL" err="1"/>
              <a:t>tomal</a:t>
            </a:r>
            <a:endParaRPr lang="pl-PL"/>
          </a:p>
          <a:p>
            <a:r>
              <a:rPr lang="pl-PL"/>
              <a:t>Wykład</a:t>
            </a:r>
          </a:p>
          <a:p>
            <a:endParaRPr lang="pl-PL"/>
          </a:p>
        </p:txBody>
      </p:sp>
    </p:spTree>
    <p:extLst>
      <p:ext uri="{BB962C8B-B14F-4D97-AF65-F5344CB8AC3E}">
        <p14:creationId xmlns:p14="http://schemas.microsoft.com/office/powerpoint/2010/main" val="3304901121"/>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F66DB0E-25F4-4090-BC26-60E7B65979CB}"/>
              </a:ext>
            </a:extLst>
          </p:cNvPr>
          <p:cNvSpPr>
            <a:spLocks noGrp="1"/>
          </p:cNvSpPr>
          <p:nvPr>
            <p:ph type="title"/>
          </p:nvPr>
        </p:nvSpPr>
        <p:spPr/>
        <p:txBody>
          <a:bodyPr/>
          <a:lstStyle/>
          <a:p>
            <a:r>
              <a:rPr lang="pl-PL" altLang="pl-PL" b="1"/>
              <a:t>Rzeczoznawca majątkowy</a:t>
            </a:r>
            <a:endParaRPr lang="pl-PL" b="1"/>
          </a:p>
        </p:txBody>
      </p:sp>
      <p:sp>
        <p:nvSpPr>
          <p:cNvPr id="3" name="Symbol zastępczy zawartości 2">
            <a:extLst>
              <a:ext uri="{FF2B5EF4-FFF2-40B4-BE49-F238E27FC236}">
                <a16:creationId xmlns:a16="http://schemas.microsoft.com/office/drawing/2014/main" id="{6014827E-A7C7-4249-A00B-2E911E12925C}"/>
              </a:ext>
            </a:extLst>
          </p:cNvPr>
          <p:cNvSpPr>
            <a:spLocks noGrp="1"/>
          </p:cNvSpPr>
          <p:nvPr>
            <p:ph idx="1"/>
          </p:nvPr>
        </p:nvSpPr>
        <p:spPr>
          <a:xfrm>
            <a:off x="822960" y="1737361"/>
            <a:ext cx="7543800" cy="4407407"/>
          </a:xfrm>
        </p:spPr>
        <p:txBody>
          <a:bodyPr>
            <a:normAutofit/>
          </a:bodyPr>
          <a:lstStyle/>
          <a:p>
            <a:pPr marL="273844" indent="-273844">
              <a:lnSpc>
                <a:spcPct val="150000"/>
              </a:lnSpc>
              <a:buFont typeface="Wingdings" panose="05000000000000000000" pitchFamily="2" charset="2"/>
              <a:buChar char="Ø"/>
            </a:pPr>
            <a:r>
              <a:rPr lang="pl-PL" altLang="pl-PL" sz="2100"/>
              <a:t>to osoba fizyczna posiadająca uprawnienia zawodowe w zakresie szacowania nieruchomości nadane w trybie </a:t>
            </a:r>
            <a:r>
              <a:rPr lang="pl-PL" altLang="pl-PL" sz="2100" err="1"/>
              <a:t>ugn</a:t>
            </a:r>
            <a:r>
              <a:rPr lang="pl-PL" altLang="pl-PL" sz="2100"/>
              <a:t>,</a:t>
            </a:r>
          </a:p>
          <a:p>
            <a:pPr marL="273844" indent="-273844">
              <a:lnSpc>
                <a:spcPct val="150000"/>
              </a:lnSpc>
              <a:buFont typeface="Wingdings" panose="05000000000000000000" pitchFamily="2" charset="2"/>
              <a:buChar char="Ø"/>
            </a:pPr>
            <a:r>
              <a:rPr lang="pl-PL" altLang="pl-PL" sz="2100"/>
              <a:t>z dniem wpisu do Centralnego Rejestru Rzeczoznawców Majątkowych, rzeczoznawca majątkowy nabywa prawo wykonywania zawodu oraz używania tytułu zawodowego,</a:t>
            </a:r>
          </a:p>
          <a:p>
            <a:pPr marL="273844" indent="-273844">
              <a:lnSpc>
                <a:spcPct val="150000"/>
              </a:lnSpc>
              <a:buFont typeface="Wingdings" panose="05000000000000000000" pitchFamily="2" charset="2"/>
              <a:buChar char="Ø"/>
            </a:pPr>
            <a:r>
              <a:rPr lang="pl-PL" altLang="pl-PL" sz="2100"/>
              <a:t>dokonuje określania wartości nieruchomości, a także maszyn i urządzeń trwale związanych z nieruchomością.</a:t>
            </a:r>
          </a:p>
          <a:p>
            <a:endParaRPr lang="pl-PL"/>
          </a:p>
        </p:txBody>
      </p:sp>
    </p:spTree>
    <p:extLst>
      <p:ext uri="{BB962C8B-B14F-4D97-AF65-F5344CB8AC3E}">
        <p14:creationId xmlns:p14="http://schemas.microsoft.com/office/powerpoint/2010/main" val="126057224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BC788EA-45D2-4619-A533-B556A47DF23E}"/>
              </a:ext>
            </a:extLst>
          </p:cNvPr>
          <p:cNvSpPr>
            <a:spLocks noGrp="1"/>
          </p:cNvSpPr>
          <p:nvPr>
            <p:ph type="title"/>
          </p:nvPr>
        </p:nvSpPr>
        <p:spPr/>
        <p:txBody>
          <a:bodyPr/>
          <a:lstStyle/>
          <a:p>
            <a:r>
              <a:rPr lang="pl-PL" altLang="pl-PL" b="1"/>
              <a:t>Podstawowe obowiązki RM</a:t>
            </a:r>
            <a:endParaRPr lang="pl-PL" b="1"/>
          </a:p>
        </p:txBody>
      </p:sp>
      <p:sp>
        <p:nvSpPr>
          <p:cNvPr id="3" name="Symbol zastępczy zawartości 2">
            <a:extLst>
              <a:ext uri="{FF2B5EF4-FFF2-40B4-BE49-F238E27FC236}">
                <a16:creationId xmlns:a16="http://schemas.microsoft.com/office/drawing/2014/main" id="{9CC47699-F9EE-4CA8-B084-F49091EAADC7}"/>
              </a:ext>
            </a:extLst>
          </p:cNvPr>
          <p:cNvSpPr>
            <a:spLocks noGrp="1"/>
          </p:cNvSpPr>
          <p:nvPr>
            <p:ph idx="1"/>
          </p:nvPr>
        </p:nvSpPr>
        <p:spPr>
          <a:xfrm>
            <a:off x="822960" y="2019470"/>
            <a:ext cx="7543801" cy="4023360"/>
          </a:xfrm>
        </p:spPr>
        <p:txBody>
          <a:bodyPr>
            <a:normAutofit fontScale="92500" lnSpcReduction="10000"/>
          </a:bodyPr>
          <a:lstStyle/>
          <a:p>
            <a:pPr marL="273844" indent="-273844">
              <a:buFont typeface="Wingdings" panose="05000000000000000000" pitchFamily="2" charset="2"/>
              <a:buChar char="Ø"/>
            </a:pPr>
            <a:r>
              <a:rPr lang="pl-PL" altLang="pl-PL" sz="2400"/>
              <a:t>przestrzeganie przepisów prawa, działanie ze szczególną starannością, przestrzeganie zasad etyki zawodowej, kierowania się bezstronnością w wycenie nieruchomości,</a:t>
            </a:r>
          </a:p>
          <a:p>
            <a:pPr marL="273844" indent="-273844">
              <a:buFont typeface="Wingdings" panose="05000000000000000000" pitchFamily="2" charset="2"/>
              <a:buChar char="Ø"/>
            </a:pPr>
            <a:r>
              <a:rPr lang="pl-PL" altLang="pl-PL" sz="2400"/>
              <a:t>stałe doskonalenie kwalifikacji zawodowych oraz </a:t>
            </a:r>
            <a:r>
              <a:rPr lang="pl-PL" altLang="pl-PL" sz="2400" u="sng"/>
              <a:t>dokumentowanie tego obowiązku </a:t>
            </a:r>
            <a:r>
              <a:rPr lang="pl-PL" altLang="pl-PL" sz="2400"/>
              <a:t>– dokumentację rzeczoznawca przechowuje przez 5 lat,</a:t>
            </a:r>
          </a:p>
          <a:p>
            <a:pPr marL="273844" indent="-273844">
              <a:buFont typeface="Wingdings" panose="05000000000000000000" pitchFamily="2" charset="2"/>
              <a:buChar char="Ø"/>
            </a:pPr>
            <a:r>
              <a:rPr lang="pl-PL" altLang="pl-PL" sz="2400"/>
              <a:t>zachowanie poufności – informacje pozyskane przez </a:t>
            </a:r>
            <a:r>
              <a:rPr lang="pl-PL" altLang="pl-PL" sz="2400" err="1"/>
              <a:t>RzM</a:t>
            </a:r>
            <a:r>
              <a:rPr lang="pl-PL" altLang="pl-PL" sz="2400"/>
              <a:t> stanowią tajemnicę zawodową,</a:t>
            </a:r>
          </a:p>
          <a:p>
            <a:pPr marL="273844" indent="-273844">
              <a:buFont typeface="Wingdings" panose="05000000000000000000" pitchFamily="2" charset="2"/>
              <a:buChar char="Ø"/>
            </a:pPr>
            <a:r>
              <a:rPr lang="pl-PL" altLang="pl-PL" sz="2400"/>
              <a:t>posiadanie ubezpieczenia OC za szkody wyrządzone w wyniku działalności zawodowej. Kopia dokumentu ubezpieczenia stanowi załącznik do operatu szacunkowego (oraz innych opracowań) lub umowy o dokonanie wyceny nieruchomości.</a:t>
            </a:r>
            <a:endParaRPr lang="pl-PL" altLang="pl-PL" sz="2400" b="1" u="sng"/>
          </a:p>
          <a:p>
            <a:endParaRPr lang="pl-PL"/>
          </a:p>
        </p:txBody>
      </p:sp>
    </p:spTree>
    <p:extLst>
      <p:ext uri="{BB962C8B-B14F-4D97-AF65-F5344CB8AC3E}">
        <p14:creationId xmlns:p14="http://schemas.microsoft.com/office/powerpoint/2010/main" val="717529750"/>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64C2616-B945-3F83-9BF4-97C40A14C0AD}"/>
              </a:ext>
            </a:extLst>
          </p:cNvPr>
          <p:cNvSpPr>
            <a:spLocks noGrp="1"/>
          </p:cNvSpPr>
          <p:nvPr>
            <p:ph type="title"/>
          </p:nvPr>
        </p:nvSpPr>
        <p:spPr/>
        <p:txBody>
          <a:bodyPr/>
          <a:lstStyle/>
          <a:p>
            <a:r>
              <a:rPr lang="pl-PL"/>
              <a:t>Doskonalenie zawodowe</a:t>
            </a:r>
          </a:p>
        </p:txBody>
      </p:sp>
      <p:sp>
        <p:nvSpPr>
          <p:cNvPr id="3" name="Symbol zastępczy zawartości 2">
            <a:extLst>
              <a:ext uri="{FF2B5EF4-FFF2-40B4-BE49-F238E27FC236}">
                <a16:creationId xmlns:a16="http://schemas.microsoft.com/office/drawing/2014/main" id="{6D323C40-28ED-2275-3692-8DF493F3BCB3}"/>
              </a:ext>
            </a:extLst>
          </p:cNvPr>
          <p:cNvSpPr>
            <a:spLocks noGrp="1"/>
          </p:cNvSpPr>
          <p:nvPr>
            <p:ph idx="1"/>
          </p:nvPr>
        </p:nvSpPr>
        <p:spPr/>
        <p:txBody>
          <a:bodyPr>
            <a:normAutofit fontScale="92500" lnSpcReduction="20000"/>
          </a:bodyPr>
          <a:lstStyle/>
          <a:p>
            <a:r>
              <a:rPr lang="pl-PL" b="1"/>
              <a:t>Rozporządzenie Ministra Inwestycji I Rozwoju w sprawie stałego doskonalenia kwalifikacji zawodowych przez rzeczoznawców majątkowych</a:t>
            </a:r>
          </a:p>
          <a:p>
            <a:r>
              <a:rPr lang="pl-PL"/>
              <a:t>Doskonalenie kwalifikacji zawodowych odbywa się przez:</a:t>
            </a:r>
            <a:br>
              <a:rPr lang="pl-PL"/>
            </a:br>
            <a:r>
              <a:rPr lang="pl-PL"/>
              <a:t>1) ukończenie organizowanych przez organizacje zawodowe rzeczoznawców majątkowych, o których mowa w </a:t>
            </a:r>
            <a:r>
              <a:rPr lang="pl-PL" b="1"/>
              <a:t>art. 4</a:t>
            </a:r>
            <a:r>
              <a:rPr lang="pl-PL"/>
              <a:t> pkt 15 ustawy z dnia 21 sierpnia 1997 r. o gospodarce nieruchomościami, warsztatów, w trakcie których co najmniej 80% czasu kształcenia stanowią zajęcia praktyczne wykonywane pod nadzorem rzeczoznawcy majątkowego posiadającego doświadczenie w zakresie tematyki, której dotyczy warsztat, oraz</a:t>
            </a:r>
            <a:br>
              <a:rPr lang="pl-PL"/>
            </a:br>
            <a:r>
              <a:rPr lang="pl-PL"/>
              <a:t>2) ukończenie studiów wyższych, studiów trzeciego stopnia, studiów podyplomowych, szkoleń lub kursów lub</a:t>
            </a:r>
            <a:br>
              <a:rPr lang="pl-PL"/>
            </a:br>
            <a:r>
              <a:rPr lang="pl-PL"/>
              <a:t>3) udział w konferencjach lub sympozjach naukowych, lub</a:t>
            </a:r>
            <a:br>
              <a:rPr lang="pl-PL"/>
            </a:br>
            <a:r>
              <a:rPr lang="pl-PL"/>
              <a:t>4) własne lub współautorskie publikacje książkowe, lub</a:t>
            </a:r>
            <a:br>
              <a:rPr lang="pl-PL"/>
            </a:br>
            <a:r>
              <a:rPr lang="pl-PL"/>
              <a:t>5) własne lub współautorskie artykuły w czasopismach, o których mowa w </a:t>
            </a:r>
            <a:r>
              <a:rPr lang="pl-PL" b="1"/>
              <a:t>art. 7</a:t>
            </a:r>
            <a:r>
              <a:rPr lang="pl-PL"/>
              <a:t> </a:t>
            </a:r>
            <a:r>
              <a:rPr lang="pl-PL" i="1"/>
              <a:t>katalog pojęć ustawowych</a:t>
            </a:r>
            <a:r>
              <a:rPr lang="pl-PL"/>
              <a:t> ust. 2 pkt 3 ustawy z dnia 26 stycznia 1984 r. – Prawo prasowe (Dz. U. poz. 24, z </a:t>
            </a:r>
            <a:r>
              <a:rPr lang="pl-PL" err="1"/>
              <a:t>późn</a:t>
            </a:r>
            <a:r>
              <a:rPr lang="pl-PL"/>
              <a:t>. zm.)</a:t>
            </a:r>
            <a:br>
              <a:rPr lang="pl-PL"/>
            </a:br>
            <a:r>
              <a:rPr lang="pl-PL"/>
              <a:t>– z zakresu zagadnień, o których mowa w </a:t>
            </a:r>
            <a:r>
              <a:rPr lang="pl-PL" b="1"/>
              <a:t>art. 174</a:t>
            </a:r>
            <a:r>
              <a:rPr lang="pl-PL"/>
              <a:t> </a:t>
            </a:r>
            <a:r>
              <a:rPr lang="pl-PL" i="1"/>
              <a:t>rzeczoznawca majątkowy</a:t>
            </a:r>
            <a:r>
              <a:rPr lang="pl-PL"/>
              <a:t> ust. 3 i 3a ustawy z dnia 21 sierpnia 1997 r. o gospodarce nieruchomościami. </a:t>
            </a:r>
          </a:p>
        </p:txBody>
      </p:sp>
    </p:spTree>
    <p:extLst>
      <p:ext uri="{BB962C8B-B14F-4D97-AF65-F5344CB8AC3E}">
        <p14:creationId xmlns:p14="http://schemas.microsoft.com/office/powerpoint/2010/main" val="1879052491"/>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36EBEFD-905F-4F10-A5C1-483B0070DD6D}"/>
              </a:ext>
            </a:extLst>
          </p:cNvPr>
          <p:cNvSpPr>
            <a:spLocks noGrp="1"/>
          </p:cNvSpPr>
          <p:nvPr>
            <p:ph type="title"/>
          </p:nvPr>
        </p:nvSpPr>
        <p:spPr/>
        <p:txBody>
          <a:bodyPr/>
          <a:lstStyle/>
          <a:p>
            <a:r>
              <a:rPr lang="pl-PL" altLang="pl-PL" b="1"/>
              <a:t>Operat szacunkowy</a:t>
            </a:r>
            <a:endParaRPr lang="pl-PL" b="1"/>
          </a:p>
        </p:txBody>
      </p:sp>
      <p:sp>
        <p:nvSpPr>
          <p:cNvPr id="3" name="Symbol zastępczy zawartości 2">
            <a:extLst>
              <a:ext uri="{FF2B5EF4-FFF2-40B4-BE49-F238E27FC236}">
                <a16:creationId xmlns:a16="http://schemas.microsoft.com/office/drawing/2014/main" id="{A9C1A1E4-6E49-48BD-ABF4-375562E6147E}"/>
              </a:ext>
            </a:extLst>
          </p:cNvPr>
          <p:cNvSpPr>
            <a:spLocks noGrp="1"/>
          </p:cNvSpPr>
          <p:nvPr>
            <p:ph idx="1"/>
          </p:nvPr>
        </p:nvSpPr>
        <p:spPr>
          <a:xfrm>
            <a:off x="822960" y="1737361"/>
            <a:ext cx="7780713" cy="4526279"/>
          </a:xfrm>
        </p:spPr>
        <p:txBody>
          <a:bodyPr>
            <a:normAutofit fontScale="92500" lnSpcReduction="20000"/>
          </a:bodyPr>
          <a:lstStyle/>
          <a:p>
            <a:pPr>
              <a:lnSpc>
                <a:spcPct val="120000"/>
              </a:lnSpc>
            </a:pPr>
            <a:r>
              <a:rPr lang="pl-PL" sz="1800" b="1"/>
              <a:t>Rzeczoznawca majątkowy </a:t>
            </a:r>
            <a:r>
              <a:rPr lang="pl-PL" sz="1800"/>
              <a:t>sporządza na piśmie opinię o wartości nieruchomości w formie </a:t>
            </a:r>
            <a:r>
              <a:rPr lang="pl-PL" sz="1800" b="1"/>
              <a:t>operatu szacunkowego</a:t>
            </a:r>
            <a:r>
              <a:rPr lang="pl-PL" sz="1800"/>
              <a:t>.</a:t>
            </a:r>
          </a:p>
          <a:p>
            <a:pPr>
              <a:lnSpc>
                <a:spcPct val="120000"/>
              </a:lnSpc>
            </a:pPr>
            <a:r>
              <a:rPr lang="pl-PL" sz="1800"/>
              <a:t>Ponadto, </a:t>
            </a:r>
          </a:p>
          <a:p>
            <a:pPr>
              <a:lnSpc>
                <a:spcPct val="120000"/>
              </a:lnSpc>
            </a:pPr>
            <a:r>
              <a:rPr lang="pl-PL" sz="1800" b="1"/>
              <a:t>Rzeczoznawca majątkowy </a:t>
            </a:r>
            <a:r>
              <a:rPr lang="pl-PL" sz="1800" u="sng">
                <a:solidFill>
                  <a:srgbClr val="C00000"/>
                </a:solidFill>
              </a:rPr>
              <a:t>może</a:t>
            </a:r>
            <a:r>
              <a:rPr lang="pl-PL" sz="1800"/>
              <a:t> sporządzać opracowania i ekspertyzy, niestanowiące operatu szacunkowego, dotyczące:</a:t>
            </a:r>
            <a:br>
              <a:rPr lang="pl-PL" sz="1800"/>
            </a:br>
            <a:r>
              <a:rPr lang="pl-PL" sz="1800"/>
              <a:t>1) rynku nieruchomości oraz doradztwa w zakresie tego rynku;</a:t>
            </a:r>
            <a:br>
              <a:rPr lang="pl-PL" sz="1800"/>
            </a:br>
            <a:r>
              <a:rPr lang="pl-PL" sz="1800"/>
              <a:t>2) efektywności inwestowania w nieruchomości i ich rozwoju;</a:t>
            </a:r>
            <a:br>
              <a:rPr lang="pl-PL" sz="1800"/>
            </a:br>
            <a:r>
              <a:rPr lang="pl-PL" sz="1800"/>
              <a:t>3) skutków finansowych uchwalania lub zmiany planów miejscowych;</a:t>
            </a:r>
            <a:br>
              <a:rPr lang="pl-PL" sz="1800"/>
            </a:br>
            <a:r>
              <a:rPr lang="pl-PL" sz="1800"/>
              <a:t>4) oznaczania przedmiotu odrębnej własności lokali;</a:t>
            </a:r>
            <a:br>
              <a:rPr lang="pl-PL" sz="1800"/>
            </a:br>
            <a:r>
              <a:rPr lang="pl-PL" sz="1800"/>
              <a:t>5) bankowo-hipotecznej wartości nieruchomości;</a:t>
            </a:r>
            <a:br>
              <a:rPr lang="pl-PL" sz="1800"/>
            </a:br>
            <a:r>
              <a:rPr lang="pl-PL" sz="1800"/>
              <a:t>6) określania wartości nieruchomości na potrzeby indywidualnego inwestora;</a:t>
            </a:r>
            <a:br>
              <a:rPr lang="pl-PL" sz="1800"/>
            </a:br>
            <a:r>
              <a:rPr lang="pl-PL" sz="1800"/>
              <a:t>7) wyceny nieruchomości zaliczanych do inwestycji w rozumieniu przepisów o rachunkowości;</a:t>
            </a:r>
            <a:br>
              <a:rPr lang="pl-PL" sz="1800"/>
            </a:br>
            <a:r>
              <a:rPr lang="pl-PL" sz="1800"/>
              <a:t>8) wyceny nieruchomości jako środków trwałych jednostek w rozumieniu ustawy o rachunkowości.</a:t>
            </a:r>
          </a:p>
        </p:txBody>
      </p:sp>
    </p:spTree>
    <p:extLst>
      <p:ext uri="{BB962C8B-B14F-4D97-AF65-F5344CB8AC3E}">
        <p14:creationId xmlns:p14="http://schemas.microsoft.com/office/powerpoint/2010/main" val="3344725189"/>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94D8C3D-331F-4D75-AE2E-0178CCA85206}"/>
              </a:ext>
            </a:extLst>
          </p:cNvPr>
          <p:cNvSpPr>
            <a:spLocks noGrp="1"/>
          </p:cNvSpPr>
          <p:nvPr>
            <p:ph type="title"/>
          </p:nvPr>
        </p:nvSpPr>
        <p:spPr/>
        <p:txBody>
          <a:bodyPr/>
          <a:lstStyle/>
          <a:p>
            <a:r>
              <a:rPr lang="pl-PL"/>
              <a:t>Forma wykonywania zawodu</a:t>
            </a:r>
          </a:p>
        </p:txBody>
      </p:sp>
      <p:sp>
        <p:nvSpPr>
          <p:cNvPr id="3" name="Symbol zastępczy zawartości 2">
            <a:extLst>
              <a:ext uri="{FF2B5EF4-FFF2-40B4-BE49-F238E27FC236}">
                <a16:creationId xmlns:a16="http://schemas.microsoft.com/office/drawing/2014/main" id="{B788A4FB-8BB6-4F82-B7E5-8E09C262CB8A}"/>
              </a:ext>
            </a:extLst>
          </p:cNvPr>
          <p:cNvSpPr>
            <a:spLocks noGrp="1"/>
          </p:cNvSpPr>
          <p:nvPr>
            <p:ph idx="1"/>
          </p:nvPr>
        </p:nvSpPr>
        <p:spPr/>
        <p:txBody>
          <a:bodyPr>
            <a:normAutofit lnSpcReduction="10000"/>
          </a:bodyPr>
          <a:lstStyle/>
          <a:p>
            <a:r>
              <a:rPr lang="pl-PL" b="1"/>
              <a:t>Rzeczoznawca majątkowy </a:t>
            </a:r>
            <a:r>
              <a:rPr lang="pl-PL"/>
              <a:t>wykonuje zawód:</a:t>
            </a:r>
            <a:br>
              <a:rPr lang="pl-PL"/>
            </a:br>
            <a:r>
              <a:rPr lang="pl-PL"/>
              <a:t>1) prowadząc we własnym imieniu działalność gospodarczą jednoosobowo lub w ramach spółki osobowej (jawna, partnerska, komandytowa, komandytowo-akcyjna, cywilna) w zakresie szacowania nieruchomości, lub</a:t>
            </a:r>
            <a:br>
              <a:rPr lang="pl-PL"/>
            </a:br>
            <a:r>
              <a:rPr lang="pl-PL"/>
              <a:t>2) w ramach stosunku pracy lub umowy cywilnoprawnej u podmiotu prowadzącego działalność w zakresie szacowania nieruchomości.</a:t>
            </a:r>
          </a:p>
          <a:p>
            <a:r>
              <a:rPr lang="pl-PL" b="1">
                <a:solidFill>
                  <a:srgbClr val="C00000"/>
                </a:solidFill>
              </a:rPr>
              <a:t>Powyższe nie dotyczy biegłych sądowych.</a:t>
            </a:r>
          </a:p>
          <a:p>
            <a:r>
              <a:rPr lang="pl-PL" b="1">
                <a:solidFill>
                  <a:srgbClr val="C00000"/>
                </a:solidFill>
              </a:rPr>
              <a:t>Rzeczoznawca majątkowy nie może odmówić pełnienia funkcji biegłego sądowego</a:t>
            </a:r>
          </a:p>
          <a:p>
            <a:r>
              <a:rPr lang="pl-PL"/>
              <a:t>Biegłych sądowych z zakresu szacowania nieruchomości powołuje się lub ustanawia spośród osób posiadających uprawnienia zawodowe w zakresie szacowania nieruchomości</a:t>
            </a:r>
            <a:endParaRPr lang="pl-PL" b="1"/>
          </a:p>
        </p:txBody>
      </p:sp>
    </p:spTree>
    <p:extLst>
      <p:ext uri="{BB962C8B-B14F-4D97-AF65-F5344CB8AC3E}">
        <p14:creationId xmlns:p14="http://schemas.microsoft.com/office/powerpoint/2010/main" val="1491468138"/>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AAFF594-896C-49C9-99A1-9D1405911FFA}"/>
              </a:ext>
            </a:extLst>
          </p:cNvPr>
          <p:cNvSpPr>
            <a:spLocks noGrp="1"/>
          </p:cNvSpPr>
          <p:nvPr>
            <p:ph type="title"/>
          </p:nvPr>
        </p:nvSpPr>
        <p:spPr/>
        <p:txBody>
          <a:bodyPr/>
          <a:lstStyle/>
          <a:p>
            <a:r>
              <a:rPr lang="pl-PL"/>
              <a:t>Jak zdobyć uprawnienia RM?</a:t>
            </a:r>
          </a:p>
        </p:txBody>
      </p:sp>
      <p:sp>
        <p:nvSpPr>
          <p:cNvPr id="3" name="Symbol zastępczy zawartości 2">
            <a:extLst>
              <a:ext uri="{FF2B5EF4-FFF2-40B4-BE49-F238E27FC236}">
                <a16:creationId xmlns:a16="http://schemas.microsoft.com/office/drawing/2014/main" id="{C7D01B7B-B65D-4CC3-8FB9-7CF462F9AB1C}"/>
              </a:ext>
            </a:extLst>
          </p:cNvPr>
          <p:cNvSpPr>
            <a:spLocks noGrp="1"/>
          </p:cNvSpPr>
          <p:nvPr>
            <p:ph idx="1"/>
          </p:nvPr>
        </p:nvSpPr>
        <p:spPr>
          <a:xfrm>
            <a:off x="822960" y="1883664"/>
            <a:ext cx="7543800" cy="4334256"/>
          </a:xfrm>
        </p:spPr>
        <p:txBody>
          <a:bodyPr>
            <a:normAutofit/>
          </a:bodyPr>
          <a:lstStyle/>
          <a:p>
            <a:pPr>
              <a:lnSpc>
                <a:spcPct val="150000"/>
              </a:lnSpc>
            </a:pPr>
            <a:r>
              <a:rPr lang="pl-PL" sz="1800" b="1">
                <a:solidFill>
                  <a:srgbClr val="C00000"/>
                </a:solidFill>
              </a:rPr>
              <a:t>Uprawnienia zawodowe w zakresie szacowania nieruchomości nadaje się osobie fizycznej, która:</a:t>
            </a:r>
            <a:br>
              <a:rPr lang="pl-PL" sz="1800"/>
            </a:br>
            <a:r>
              <a:rPr lang="pl-PL" sz="1800"/>
              <a:t>1) posiada pełną zdolność do czynności prawnych;</a:t>
            </a:r>
            <a:br>
              <a:rPr lang="pl-PL" sz="1800"/>
            </a:br>
            <a:r>
              <a:rPr lang="pl-PL" sz="1800"/>
              <a:t>2) nie była karana za przestępstwo przeciwko działalności instytucji państwowych oraz samorządu terytorialnego, za przestępstwo przeciwko wymiarowi sprawiedliwości, za przestępstwo przeciwko wiarygodności dokumentów, za przestępstwo przeciwko mieniu, za przestępstwo przeciwko obrotowi gospodarczemu, za przestępstwo przeciwko obrotowi pieniędzmi i papierami wartościowymi lub za przestępstwo skarbowe;</a:t>
            </a:r>
            <a:br>
              <a:rPr lang="pl-PL" sz="1800"/>
            </a:br>
            <a:endParaRPr lang="pl-PL" sz="1800"/>
          </a:p>
        </p:txBody>
      </p:sp>
    </p:spTree>
    <p:extLst>
      <p:ext uri="{BB962C8B-B14F-4D97-AF65-F5344CB8AC3E}">
        <p14:creationId xmlns:p14="http://schemas.microsoft.com/office/powerpoint/2010/main" val="3821369561"/>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266FC82-387A-449C-B410-C96932DB83A6}"/>
              </a:ext>
            </a:extLst>
          </p:cNvPr>
          <p:cNvSpPr>
            <a:spLocks noGrp="1"/>
          </p:cNvSpPr>
          <p:nvPr>
            <p:ph type="title"/>
          </p:nvPr>
        </p:nvSpPr>
        <p:spPr/>
        <p:txBody>
          <a:bodyPr/>
          <a:lstStyle/>
          <a:p>
            <a:r>
              <a:rPr lang="pl-PL" b="1"/>
              <a:t>Jak zdobyć uprawnienia RM?</a:t>
            </a:r>
          </a:p>
        </p:txBody>
      </p:sp>
      <p:sp>
        <p:nvSpPr>
          <p:cNvPr id="3" name="Symbol zastępczy zawartości 2">
            <a:extLst>
              <a:ext uri="{FF2B5EF4-FFF2-40B4-BE49-F238E27FC236}">
                <a16:creationId xmlns:a16="http://schemas.microsoft.com/office/drawing/2014/main" id="{568DC6AA-7DF4-41E2-8BD4-4191F5FDE133}"/>
              </a:ext>
            </a:extLst>
          </p:cNvPr>
          <p:cNvSpPr>
            <a:spLocks noGrp="1"/>
          </p:cNvSpPr>
          <p:nvPr>
            <p:ph idx="1"/>
          </p:nvPr>
        </p:nvSpPr>
        <p:spPr/>
        <p:txBody>
          <a:bodyPr>
            <a:normAutofit fontScale="92500" lnSpcReduction="10000"/>
          </a:bodyPr>
          <a:lstStyle/>
          <a:p>
            <a:pPr>
              <a:lnSpc>
                <a:spcPct val="150000"/>
              </a:lnSpc>
            </a:pPr>
            <a:r>
              <a:rPr lang="pl-PL" sz="2400"/>
              <a:t>3) posiada wyższe wykształcenie;</a:t>
            </a:r>
            <a:br>
              <a:rPr lang="pl-PL" sz="2400"/>
            </a:br>
            <a:r>
              <a:rPr lang="pl-PL" sz="2400"/>
              <a:t>4) ukończyła studia podyplomowe w zakresie wyceny nieruchomości (zazwyczaj dwusemestralne);</a:t>
            </a:r>
            <a:br>
              <a:rPr lang="pl-PL" sz="2400"/>
            </a:br>
            <a:r>
              <a:rPr lang="pl-PL" sz="2400"/>
              <a:t>5) odbyła co najmniej 6-miesięczną praktykę zawodową w zakresie wyceny nieruchomości;</a:t>
            </a:r>
            <a:br>
              <a:rPr lang="pl-PL" sz="2400"/>
            </a:br>
            <a:r>
              <a:rPr lang="pl-PL" sz="2400"/>
              <a:t>6) przeszła z wynikiem pozytywnym postępowanie kwalifikacyjne, w tym złożyła egzamin dający uprawnienia w zakresie szacowania nieruchomości.</a:t>
            </a:r>
          </a:p>
        </p:txBody>
      </p:sp>
    </p:spTree>
    <p:extLst>
      <p:ext uri="{BB962C8B-B14F-4D97-AF65-F5344CB8AC3E}">
        <p14:creationId xmlns:p14="http://schemas.microsoft.com/office/powerpoint/2010/main" val="1043329435"/>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3B1C1D3-71BE-A102-ADBB-8CD70F0730C7}"/>
              </a:ext>
            </a:extLst>
          </p:cNvPr>
          <p:cNvSpPr>
            <a:spLocks noGrp="1"/>
          </p:cNvSpPr>
          <p:nvPr>
            <p:ph type="title"/>
          </p:nvPr>
        </p:nvSpPr>
        <p:spPr/>
        <p:txBody>
          <a:bodyPr/>
          <a:lstStyle/>
          <a:p>
            <a:r>
              <a:rPr lang="pl-PL"/>
              <a:t>Zwolnienia</a:t>
            </a:r>
          </a:p>
        </p:txBody>
      </p:sp>
      <p:sp>
        <p:nvSpPr>
          <p:cNvPr id="3" name="Symbol zastępczy zawartości 2">
            <a:extLst>
              <a:ext uri="{FF2B5EF4-FFF2-40B4-BE49-F238E27FC236}">
                <a16:creationId xmlns:a16="http://schemas.microsoft.com/office/drawing/2014/main" id="{663EDB28-E350-D016-E56F-9346769D0C54}"/>
              </a:ext>
            </a:extLst>
          </p:cNvPr>
          <p:cNvSpPr>
            <a:spLocks noGrp="1"/>
          </p:cNvSpPr>
          <p:nvPr>
            <p:ph idx="1"/>
          </p:nvPr>
        </p:nvSpPr>
        <p:spPr/>
        <p:txBody>
          <a:bodyPr>
            <a:normAutofit fontScale="92500" lnSpcReduction="20000"/>
          </a:bodyPr>
          <a:lstStyle/>
          <a:p>
            <a:r>
              <a:rPr lang="pl-PL"/>
              <a:t>2. Obowiązek, o którym mowa w ust. 1 pkt 4, nie dotyczy osoby, która </a:t>
            </a:r>
            <a:r>
              <a:rPr lang="pl-PL" u="sng"/>
              <a:t>posiada dyplom ukończenia studiów wyższych na kierunku, którego program umożliwia nabycie wiedzy i umiejętności w zakresie wyceny nieruchomości w takim stopniu, jak program studiów podyplomowych w zakresie wyceny nieruchomości, co potwierdza suplement do dyplomu lub zaświadczenie uczelni</a:t>
            </a:r>
            <a:r>
              <a:rPr lang="pl-PL"/>
              <a:t>.</a:t>
            </a:r>
            <a:br>
              <a:rPr lang="pl-PL"/>
            </a:br>
            <a:br>
              <a:rPr lang="pl-PL"/>
            </a:br>
            <a:r>
              <a:rPr lang="pl-PL"/>
              <a:t>2b. Obowiązek, o którym mowa w ust. 1 pkt 5, nie dotyczy osoby która:</a:t>
            </a:r>
            <a:br>
              <a:rPr lang="pl-PL"/>
            </a:br>
            <a:r>
              <a:rPr lang="pl-PL"/>
              <a:t>1) odbyła praktykę w zakresie wyceny nieruchomości objętą programem studiów w wymiarze jednego semestru, pod warunkiem, że praktyka była realizowana na podstawie umowy dotyczącej praktyki zawartej między uczelnią a organizacją zawodową rzeczoznawców majątkowych, lub</a:t>
            </a:r>
          </a:p>
          <a:p>
            <a:br>
              <a:rPr lang="pl-PL"/>
            </a:br>
            <a:r>
              <a:rPr lang="pl-PL"/>
              <a:t>2) posiada udokumentowane dwuletnie doświadczenie zawodowe świadczące o nabyciu wiedzy i umiejętności w zakresie wyceny nieruchomości w takim stopniu jak osoby, które odbyły praktykę zawodową, o której mowa w ust. 1 pkt 5.</a:t>
            </a:r>
          </a:p>
        </p:txBody>
      </p:sp>
    </p:spTree>
    <p:extLst>
      <p:ext uri="{BB962C8B-B14F-4D97-AF65-F5344CB8AC3E}">
        <p14:creationId xmlns:p14="http://schemas.microsoft.com/office/powerpoint/2010/main" val="7937930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E5AD939-51F3-4FA8-975F-88ADE31FBC4D}"/>
              </a:ext>
            </a:extLst>
          </p:cNvPr>
          <p:cNvSpPr>
            <a:spLocks noGrp="1"/>
          </p:cNvSpPr>
          <p:nvPr>
            <p:ph type="title"/>
          </p:nvPr>
        </p:nvSpPr>
        <p:spPr/>
        <p:txBody>
          <a:bodyPr/>
          <a:lstStyle/>
          <a:p>
            <a:r>
              <a:rPr lang="pl-PL" b="1"/>
              <a:t>Rodzaje wartości (art. 150 </a:t>
            </a:r>
            <a:r>
              <a:rPr lang="pl-PL" b="1" err="1"/>
              <a:t>ugn</a:t>
            </a:r>
            <a:r>
              <a:rPr lang="pl-PL" b="1"/>
              <a:t>)</a:t>
            </a:r>
          </a:p>
        </p:txBody>
      </p:sp>
      <p:sp>
        <p:nvSpPr>
          <p:cNvPr id="3" name="Symbol zastępczy zawartości 2">
            <a:extLst>
              <a:ext uri="{FF2B5EF4-FFF2-40B4-BE49-F238E27FC236}">
                <a16:creationId xmlns:a16="http://schemas.microsoft.com/office/drawing/2014/main" id="{0DD34C84-889D-42DE-BED7-D45C81856462}"/>
              </a:ext>
            </a:extLst>
          </p:cNvPr>
          <p:cNvSpPr>
            <a:spLocks noGrp="1"/>
          </p:cNvSpPr>
          <p:nvPr>
            <p:ph idx="1"/>
          </p:nvPr>
        </p:nvSpPr>
        <p:spPr/>
        <p:txBody>
          <a:bodyPr>
            <a:normAutofit lnSpcReduction="10000"/>
          </a:bodyPr>
          <a:lstStyle/>
          <a:p>
            <a:pPr>
              <a:lnSpc>
                <a:spcPct val="150000"/>
              </a:lnSpc>
            </a:pPr>
            <a:r>
              <a:rPr lang="pl-PL" sz="2400"/>
              <a:t>W wyniku wyceny nieruchomości dokonuje się:</a:t>
            </a:r>
          </a:p>
          <a:p>
            <a:pPr>
              <a:lnSpc>
                <a:spcPct val="150000"/>
              </a:lnSpc>
            </a:pPr>
            <a:r>
              <a:rPr lang="pl-PL" sz="2400"/>
              <a:t>1) </a:t>
            </a:r>
            <a:r>
              <a:rPr lang="pl-PL" sz="2400" u="sng">
                <a:solidFill>
                  <a:srgbClr val="C00000"/>
                </a:solidFill>
              </a:rPr>
              <a:t>określenia</a:t>
            </a:r>
            <a:r>
              <a:rPr lang="pl-PL" sz="2400"/>
              <a:t> wartości rynkowej;</a:t>
            </a:r>
            <a:br>
              <a:rPr lang="pl-PL" sz="2400"/>
            </a:br>
            <a:r>
              <a:rPr lang="pl-PL" sz="2400"/>
              <a:t>2) </a:t>
            </a:r>
            <a:r>
              <a:rPr lang="pl-PL" sz="2400" u="sng">
                <a:solidFill>
                  <a:srgbClr val="C00000"/>
                </a:solidFill>
              </a:rPr>
              <a:t>określenia</a:t>
            </a:r>
            <a:r>
              <a:rPr lang="pl-PL" sz="2400"/>
              <a:t> wartości odtworzeniowej;</a:t>
            </a:r>
            <a:br>
              <a:rPr lang="pl-PL" sz="2400"/>
            </a:br>
            <a:r>
              <a:rPr lang="pl-PL" sz="2400"/>
              <a:t>3) </a:t>
            </a:r>
            <a:r>
              <a:rPr lang="pl-PL" sz="2400" u="sng">
                <a:solidFill>
                  <a:srgbClr val="C00000"/>
                </a:solidFill>
              </a:rPr>
              <a:t>ustalenia</a:t>
            </a:r>
            <a:r>
              <a:rPr lang="pl-PL" sz="2400"/>
              <a:t> wartości katastralnej;</a:t>
            </a:r>
            <a:br>
              <a:rPr lang="pl-PL" sz="2400"/>
            </a:br>
            <a:r>
              <a:rPr lang="pl-PL" sz="2400"/>
              <a:t>4) (uchylony);</a:t>
            </a:r>
            <a:br>
              <a:rPr lang="pl-PL" sz="2400"/>
            </a:br>
            <a:r>
              <a:rPr lang="pl-PL" sz="2400"/>
              <a:t>5) </a:t>
            </a:r>
            <a:r>
              <a:rPr lang="pl-PL" sz="2400" u="sng">
                <a:solidFill>
                  <a:srgbClr val="C00000"/>
                </a:solidFill>
              </a:rPr>
              <a:t>określenia</a:t>
            </a:r>
            <a:r>
              <a:rPr lang="pl-PL" sz="2400"/>
              <a:t> innych rodzajów wartości przewidzianych w odrębnych przepisach.</a:t>
            </a:r>
          </a:p>
        </p:txBody>
      </p:sp>
    </p:spTree>
    <p:extLst>
      <p:ext uri="{BB962C8B-B14F-4D97-AF65-F5344CB8AC3E}">
        <p14:creationId xmlns:p14="http://schemas.microsoft.com/office/powerpoint/2010/main" val="1951644868"/>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94D717F-3EEE-4E1C-901D-F573EC468756}"/>
              </a:ext>
            </a:extLst>
          </p:cNvPr>
          <p:cNvSpPr>
            <a:spLocks noGrp="1"/>
          </p:cNvSpPr>
          <p:nvPr>
            <p:ph type="title"/>
          </p:nvPr>
        </p:nvSpPr>
        <p:spPr/>
        <p:txBody>
          <a:bodyPr/>
          <a:lstStyle/>
          <a:p>
            <a:r>
              <a:rPr lang="pl-PL" b="1"/>
              <a:t>Praktyka</a:t>
            </a:r>
          </a:p>
        </p:txBody>
      </p:sp>
      <p:sp>
        <p:nvSpPr>
          <p:cNvPr id="3" name="Symbol zastępczy zawartości 2">
            <a:extLst>
              <a:ext uri="{FF2B5EF4-FFF2-40B4-BE49-F238E27FC236}">
                <a16:creationId xmlns:a16="http://schemas.microsoft.com/office/drawing/2014/main" id="{185405C8-D8B3-4FFB-93C3-C5599F0AA96B}"/>
              </a:ext>
            </a:extLst>
          </p:cNvPr>
          <p:cNvSpPr>
            <a:spLocks noGrp="1"/>
          </p:cNvSpPr>
          <p:nvPr>
            <p:ph idx="1"/>
          </p:nvPr>
        </p:nvSpPr>
        <p:spPr>
          <a:xfrm>
            <a:off x="822960" y="2157984"/>
            <a:ext cx="8092440" cy="3947853"/>
          </a:xfrm>
        </p:spPr>
        <p:txBody>
          <a:bodyPr>
            <a:normAutofit fontScale="85000" lnSpcReduction="10000"/>
          </a:bodyPr>
          <a:lstStyle/>
          <a:p>
            <a:r>
              <a:rPr lang="pl-PL" sz="1800" b="1"/>
              <a:t>Sporządzenie minimum </a:t>
            </a:r>
            <a:r>
              <a:rPr lang="pl-PL" sz="1800" b="1">
                <a:solidFill>
                  <a:srgbClr val="C00000"/>
                </a:solidFill>
              </a:rPr>
              <a:t>6 projektów operatów</a:t>
            </a:r>
            <a:r>
              <a:rPr lang="pl-PL" sz="1800" b="1"/>
              <a:t>, w których określa się wartość co najmniej sześciu rodzajów nieruchomości spośród następujących:</a:t>
            </a:r>
          </a:p>
          <a:p>
            <a:r>
              <a:rPr lang="pl-PL" sz="1800"/>
              <a:t>a) nieruchomości lokalowej lub nieruchomości jako przedmiotu spółdzielczego własnościowego prawa do lokalu, w podejściu porównawczym, metodą korygowania ceny średniej,</a:t>
            </a:r>
          </a:p>
          <a:p>
            <a:r>
              <a:rPr lang="pl-PL" sz="1800"/>
              <a:t>b) nieruchomości zabudowanej, w podejściu porównawczym, metodą porównywania parami,</a:t>
            </a:r>
          </a:p>
          <a:p>
            <a:r>
              <a:rPr lang="pl-PL" sz="1800"/>
              <a:t>c) nieruchomości przynoszącej lub mogącej przynosić dochód, w podejściu dochodowym,</a:t>
            </a:r>
          </a:p>
          <a:p>
            <a:r>
              <a:rPr lang="pl-PL" sz="1800"/>
              <a:t>d) budynku lub budowli, w podejściu kosztowym,</a:t>
            </a:r>
          </a:p>
          <a:p>
            <a:r>
              <a:rPr lang="pl-PL" sz="1800"/>
              <a:t>e) nieruchomości gruntowej w celu ustalenia odszkodowania za wywłaszczenie lub przejęcie z mocy prawa w związku z realizacją celu publicznego,</a:t>
            </a:r>
          </a:p>
          <a:p>
            <a:r>
              <a:rPr lang="pl-PL" sz="1800"/>
              <a:t>f) nieruchomości rolnej lub leśnej,</a:t>
            </a:r>
          </a:p>
          <a:p>
            <a:r>
              <a:rPr lang="pl-PL" sz="1800"/>
              <a:t>g) nieruchomości gruntowej w celu naliczenia opłaty </a:t>
            </a:r>
            <a:r>
              <a:rPr lang="pl-PL" sz="1800" err="1"/>
              <a:t>adiacenckiej</a:t>
            </a:r>
            <a:r>
              <a:rPr lang="pl-PL" sz="1800"/>
              <a:t> lub opłaty planistycznej,</a:t>
            </a:r>
          </a:p>
          <a:p>
            <a:r>
              <a:rPr lang="pl-PL" sz="1800"/>
              <a:t>h) nieruchomości obciążonej służebnością w celu ustalenia wynagrodzenia za jej ustanowienie;</a:t>
            </a:r>
          </a:p>
        </p:txBody>
      </p:sp>
    </p:spTree>
    <p:extLst>
      <p:ext uri="{BB962C8B-B14F-4D97-AF65-F5344CB8AC3E}">
        <p14:creationId xmlns:p14="http://schemas.microsoft.com/office/powerpoint/2010/main" val="3233467544"/>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70F0ACC-5ACE-498E-B482-3DDFD5926D1E}"/>
              </a:ext>
            </a:extLst>
          </p:cNvPr>
          <p:cNvSpPr>
            <a:spLocks noGrp="1"/>
          </p:cNvSpPr>
          <p:nvPr>
            <p:ph type="title"/>
          </p:nvPr>
        </p:nvSpPr>
        <p:spPr/>
        <p:txBody>
          <a:bodyPr/>
          <a:lstStyle/>
          <a:p>
            <a:r>
              <a:rPr lang="pl-PL"/>
              <a:t>Egzamin</a:t>
            </a:r>
          </a:p>
        </p:txBody>
      </p:sp>
      <p:sp>
        <p:nvSpPr>
          <p:cNvPr id="3" name="Symbol zastępczy zawartości 2">
            <a:extLst>
              <a:ext uri="{FF2B5EF4-FFF2-40B4-BE49-F238E27FC236}">
                <a16:creationId xmlns:a16="http://schemas.microsoft.com/office/drawing/2014/main" id="{6F4F6D63-9D7B-45B6-AC7B-7D0F0EF6EDDE}"/>
              </a:ext>
            </a:extLst>
          </p:cNvPr>
          <p:cNvSpPr>
            <a:spLocks noGrp="1"/>
          </p:cNvSpPr>
          <p:nvPr>
            <p:ph idx="1"/>
          </p:nvPr>
        </p:nvSpPr>
        <p:spPr>
          <a:xfrm>
            <a:off x="822960" y="1737362"/>
            <a:ext cx="7543800" cy="4480558"/>
          </a:xfrm>
        </p:spPr>
        <p:txBody>
          <a:bodyPr>
            <a:normAutofit fontScale="55000" lnSpcReduction="20000"/>
          </a:bodyPr>
          <a:lstStyle/>
          <a:p>
            <a:pPr marL="273844" indent="-273844">
              <a:lnSpc>
                <a:spcPct val="170000"/>
              </a:lnSpc>
              <a:buFont typeface="Wingdings" panose="05000000000000000000" pitchFamily="2" charset="2"/>
              <a:buChar char="Ø"/>
            </a:pPr>
            <a:r>
              <a:rPr lang="pl-PL" altLang="pl-PL" sz="3450"/>
              <a:t>I etap – sprawdzenie wymogów formalnych,</a:t>
            </a:r>
          </a:p>
          <a:p>
            <a:pPr marL="273844" indent="-273844">
              <a:lnSpc>
                <a:spcPct val="170000"/>
              </a:lnSpc>
              <a:buFont typeface="Wingdings" panose="05000000000000000000" pitchFamily="2" charset="2"/>
              <a:buChar char="Ø"/>
            </a:pPr>
            <a:r>
              <a:rPr lang="pl-PL" altLang="pl-PL" sz="3450"/>
              <a:t>II etap – egzamin pisemny trwający 90 minut, aby przejść do części ustnej należy uzyskać minimum 65 punktów na 90 możliwych (test wielokrotnego wyboru),</a:t>
            </a:r>
          </a:p>
          <a:p>
            <a:pPr marL="273844" indent="-273844">
              <a:lnSpc>
                <a:spcPct val="170000"/>
              </a:lnSpc>
              <a:buFont typeface="Wingdings" panose="05000000000000000000" pitchFamily="2" charset="2"/>
              <a:buChar char="Ø"/>
            </a:pPr>
            <a:r>
              <a:rPr lang="pl-PL" altLang="pl-PL" sz="3450"/>
              <a:t>III etap – egzamin ustny (obrona 2 operatów lub omówienie 2 wylosowanych procedur). Do każdego operatu lub procedury 3 pytania dotyczące podstaw prawnych, podejść, źródeł informacji oraz analizy rynku nieruchomości. Omówienie procedury lub obrona operatu: 0-3 pkt. Odpowiedź na pytanie: 0-3 pkt. Maksymalnie 24 pkt. Zaliczenie od 14 pkt.</a:t>
            </a:r>
          </a:p>
          <a:p>
            <a:endParaRPr lang="pl-PL"/>
          </a:p>
        </p:txBody>
      </p:sp>
    </p:spTree>
    <p:extLst>
      <p:ext uri="{BB962C8B-B14F-4D97-AF65-F5344CB8AC3E}">
        <p14:creationId xmlns:p14="http://schemas.microsoft.com/office/powerpoint/2010/main" val="2242159257"/>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EA56F1F-54ED-B778-D4FD-6D2CAEDD3610}"/>
              </a:ext>
            </a:extLst>
          </p:cNvPr>
          <p:cNvSpPr>
            <a:spLocks noGrp="1"/>
          </p:cNvSpPr>
          <p:nvPr>
            <p:ph type="title"/>
          </p:nvPr>
        </p:nvSpPr>
        <p:spPr/>
        <p:txBody>
          <a:bodyPr/>
          <a:lstStyle/>
          <a:p>
            <a:r>
              <a:rPr lang="pl-PL"/>
              <a:t>Egzamin</a:t>
            </a:r>
          </a:p>
        </p:txBody>
      </p:sp>
      <p:sp>
        <p:nvSpPr>
          <p:cNvPr id="3" name="Symbol zastępczy zawartości 2">
            <a:extLst>
              <a:ext uri="{FF2B5EF4-FFF2-40B4-BE49-F238E27FC236}">
                <a16:creationId xmlns:a16="http://schemas.microsoft.com/office/drawing/2014/main" id="{EAFE2882-1E6B-914B-66CF-5C895E0BE16D}"/>
              </a:ext>
            </a:extLst>
          </p:cNvPr>
          <p:cNvSpPr>
            <a:spLocks noGrp="1"/>
          </p:cNvSpPr>
          <p:nvPr>
            <p:ph idx="1"/>
          </p:nvPr>
        </p:nvSpPr>
        <p:spPr/>
        <p:txBody>
          <a:bodyPr>
            <a:normAutofit fontScale="92500"/>
          </a:bodyPr>
          <a:lstStyle/>
          <a:p>
            <a:r>
              <a:rPr lang="pl-PL" sz="1200" b="1" u="sng"/>
              <a:t>1b. Omawiając procedurę wyceny nieruchomości, kandydat przedstawia:</a:t>
            </a:r>
            <a:br>
              <a:rPr lang="pl-PL" sz="1200"/>
            </a:br>
            <a:r>
              <a:rPr lang="pl-PL" sz="1200"/>
              <a:t>1) przedmiot i zakres wyceny;</a:t>
            </a:r>
            <a:br>
              <a:rPr lang="pl-PL" sz="1200"/>
            </a:br>
            <a:r>
              <a:rPr lang="pl-PL" sz="1200"/>
              <a:t>2) cel wyceny;</a:t>
            </a:r>
            <a:br>
              <a:rPr lang="pl-PL" sz="1200"/>
            </a:br>
            <a:r>
              <a:rPr lang="pl-PL" sz="1200"/>
              <a:t>3) podstawy prawne wyceny wraz z uzasadnieniem ich wykorzystania;</a:t>
            </a:r>
            <a:br>
              <a:rPr lang="pl-PL" sz="1200"/>
            </a:br>
            <a:r>
              <a:rPr lang="pl-PL" sz="1200"/>
              <a:t>4) daty istotne dla określenia wartości nieruchomości wraz z wyjaśnieniem sposobu ich ustalenia;</a:t>
            </a:r>
            <a:br>
              <a:rPr lang="pl-PL" sz="1200"/>
            </a:br>
            <a:r>
              <a:rPr lang="pl-PL" sz="1200"/>
              <a:t>5) źródła danych o nieruchomości wraz z podaniem zakresu ich wykorzystania;</a:t>
            </a:r>
            <a:br>
              <a:rPr lang="pl-PL" sz="1200"/>
            </a:br>
            <a:r>
              <a:rPr lang="pl-PL" sz="1200"/>
              <a:t>6) charakterystykę nieruchomości stanowiącej przedmiot wyceny, w szczególności opis jej stanu oraz przeznaczenie;</a:t>
            </a:r>
            <a:br>
              <a:rPr lang="pl-PL" sz="1200"/>
            </a:br>
            <a:r>
              <a:rPr lang="pl-PL" sz="1200"/>
              <a:t>7) analizę i charakterystykę rynku nieruchomości, podając, odpowiednio do omawianej procedury wyceny, w szczególności:</a:t>
            </a:r>
            <a:br>
              <a:rPr lang="pl-PL" sz="1200"/>
            </a:br>
            <a:r>
              <a:rPr lang="pl-PL" sz="1200"/>
              <a:t>a) rodzaj i obszar rynku nieruchomości przyjętego dla potrzeb wyceny oraz okres badania cen,</a:t>
            </a:r>
            <a:br>
              <a:rPr lang="pl-PL" sz="1200"/>
            </a:br>
            <a:r>
              <a:rPr lang="pl-PL" sz="1200"/>
              <a:t>b) źródła informacji o transakcjach dokonanych na określonym dla potrzeb wyceny rynku nieruchomości</a:t>
            </a:r>
            <a:br>
              <a:rPr lang="pl-PL" sz="1200"/>
            </a:br>
            <a:r>
              <a:rPr lang="pl-PL" sz="1200"/>
              <a:t>oraz zakres ich wykorzystania,</a:t>
            </a:r>
            <a:br>
              <a:rPr lang="pl-PL" sz="1200"/>
            </a:br>
            <a:r>
              <a:rPr lang="pl-PL" sz="1200"/>
              <a:t>c) sposób dokonania opisu nieruchomości podobnych,</a:t>
            </a:r>
            <a:br>
              <a:rPr lang="pl-PL" sz="1200"/>
            </a:br>
            <a:r>
              <a:rPr lang="pl-PL" sz="1200"/>
              <a:t>d) wykorzystaną w procesie szacowania nieruchomości jednostkę porównawczą,</a:t>
            </a:r>
            <a:br>
              <a:rPr lang="pl-PL" sz="1200"/>
            </a:br>
            <a:r>
              <a:rPr lang="pl-PL" sz="1200"/>
              <a:t>e) sposób uwzględnienia zmiany poziomu cen wskutek upływu czasu oraz aktualizacji cen transakcyjnych na datę określenia wartości nieruchomości,</a:t>
            </a:r>
            <a:br>
              <a:rPr lang="pl-PL" sz="1200"/>
            </a:br>
            <a:r>
              <a:rPr lang="pl-PL" sz="1200"/>
              <a:t>f) sposób ustalenia cech rynkowych oraz ich stanów,</a:t>
            </a:r>
            <a:br>
              <a:rPr lang="pl-PL" sz="1200"/>
            </a:br>
            <a:r>
              <a:rPr lang="pl-PL" sz="1200"/>
              <a:t>g) sposób ustalenia wielkości korekt ze względu na cechy różniące nieruchomości podobne od nieruchomości wycenianej,</a:t>
            </a:r>
            <a:br>
              <a:rPr lang="pl-PL" sz="1200"/>
            </a:br>
            <a:r>
              <a:rPr lang="pl-PL" sz="1200"/>
              <a:t>h) sposób analizy czynszów rynkowych lub określania dochodu możliwego do uzyskania z wycenianej nieruchomości oraz stopy kapitalizacji lub stopy dyskontowej, jeżeli omawiana procedura dotyczy podejścia dochodowego;</a:t>
            </a:r>
            <a:br>
              <a:rPr lang="pl-PL" sz="1200"/>
            </a:br>
            <a:r>
              <a:rPr lang="pl-PL" sz="1200"/>
              <a:t>8) wybrane podejście, metodę i technikę szacowania wraz z uzasadnieniem dokonanego wyboru;</a:t>
            </a:r>
            <a:br>
              <a:rPr lang="pl-PL" sz="1200"/>
            </a:br>
            <a:r>
              <a:rPr lang="pl-PL" sz="1200"/>
              <a:t>9) sposób ustalenia stopnia zużycia nieruchomości, jeżeli omawiana procedura dotyczy określenia wartości odtworzeniowej nieruchomości;</a:t>
            </a:r>
            <a:br>
              <a:rPr lang="pl-PL" sz="1200"/>
            </a:br>
            <a:r>
              <a:rPr lang="pl-PL" sz="1200"/>
              <a:t>10) sposób dokonania obliczeń wartości nieruchomości;</a:t>
            </a:r>
            <a:br>
              <a:rPr lang="pl-PL" sz="1200"/>
            </a:br>
            <a:r>
              <a:rPr lang="pl-PL" sz="1200"/>
              <a:t>11) uzasadnienie wyniku wyceny;</a:t>
            </a:r>
            <a:br>
              <a:rPr lang="pl-PL" sz="1200"/>
            </a:br>
            <a:r>
              <a:rPr lang="pl-PL" sz="1200"/>
              <a:t>12) klauzule zamieszczone w projekcie operatu szacunkowego wraz ze wskazaniem ich znaczenia;</a:t>
            </a:r>
            <a:br>
              <a:rPr lang="pl-PL" sz="1200"/>
            </a:br>
            <a:r>
              <a:rPr lang="pl-PL" sz="1200"/>
              <a:t>13) załączniki dołączone do projektu operatu szacunkowego wraz ze wskazaniem ich znaczenia.</a:t>
            </a:r>
          </a:p>
        </p:txBody>
      </p:sp>
    </p:spTree>
    <p:extLst>
      <p:ext uri="{BB962C8B-B14F-4D97-AF65-F5344CB8AC3E}">
        <p14:creationId xmlns:p14="http://schemas.microsoft.com/office/powerpoint/2010/main" val="20278765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C961C4A-7871-4662-8E37-BB80DD9E534C}"/>
              </a:ext>
            </a:extLst>
          </p:cNvPr>
          <p:cNvSpPr>
            <a:spLocks noGrp="1"/>
          </p:cNvSpPr>
          <p:nvPr>
            <p:ph type="title"/>
          </p:nvPr>
        </p:nvSpPr>
        <p:spPr/>
        <p:txBody>
          <a:bodyPr/>
          <a:lstStyle/>
          <a:p>
            <a:r>
              <a:rPr lang="pl-PL" b="1"/>
              <a:t>Rodzaje wartości (art. 150 </a:t>
            </a:r>
            <a:r>
              <a:rPr lang="pl-PL" b="1" err="1"/>
              <a:t>ugn</a:t>
            </a:r>
            <a:r>
              <a:rPr lang="pl-PL" b="1"/>
              <a:t>)</a:t>
            </a:r>
            <a:endParaRPr lang="pl-PL"/>
          </a:p>
        </p:txBody>
      </p:sp>
      <p:sp>
        <p:nvSpPr>
          <p:cNvPr id="3" name="Symbol zastępczy zawartości 2">
            <a:extLst>
              <a:ext uri="{FF2B5EF4-FFF2-40B4-BE49-F238E27FC236}">
                <a16:creationId xmlns:a16="http://schemas.microsoft.com/office/drawing/2014/main" id="{0DBA8593-BD46-43E1-BEEA-16FFE7666B96}"/>
              </a:ext>
            </a:extLst>
          </p:cNvPr>
          <p:cNvSpPr>
            <a:spLocks noGrp="1"/>
          </p:cNvSpPr>
          <p:nvPr>
            <p:ph idx="1"/>
          </p:nvPr>
        </p:nvSpPr>
        <p:spPr>
          <a:xfrm>
            <a:off x="822959" y="1845734"/>
            <a:ext cx="7543801" cy="4472770"/>
          </a:xfrm>
        </p:spPr>
        <p:txBody>
          <a:bodyPr>
            <a:normAutofit fontScale="92500"/>
          </a:bodyPr>
          <a:lstStyle/>
          <a:p>
            <a:pPr algn="just">
              <a:lnSpc>
                <a:spcPct val="150000"/>
              </a:lnSpc>
            </a:pPr>
            <a:r>
              <a:rPr lang="pl-PL" sz="2100">
                <a:solidFill>
                  <a:srgbClr val="C00000"/>
                </a:solidFill>
              </a:rPr>
              <a:t>Wartość rynkową </a:t>
            </a:r>
            <a:r>
              <a:rPr lang="pl-PL" sz="2100"/>
              <a:t>określa się dla nieruchomości, które są lub mogą być przedmiotem obrotu.</a:t>
            </a:r>
          </a:p>
          <a:p>
            <a:pPr algn="just">
              <a:lnSpc>
                <a:spcPct val="150000"/>
              </a:lnSpc>
            </a:pPr>
            <a:r>
              <a:rPr lang="pl-PL" sz="2100">
                <a:solidFill>
                  <a:srgbClr val="C00000"/>
                </a:solidFill>
              </a:rPr>
              <a:t>Wartość odtworzeniową </a:t>
            </a:r>
            <a:r>
              <a:rPr lang="pl-PL" sz="2100"/>
              <a:t>określa się dla nieruchomości, które ze względu na rodzaj, obecne użytkowanie lub przeznaczenie nie są lub nie mogą być przedmiotem obrotu rynkowego, a także jeżeli wymagają tego przepisy szczególne.</a:t>
            </a:r>
          </a:p>
          <a:p>
            <a:pPr algn="just">
              <a:lnSpc>
                <a:spcPct val="150000"/>
              </a:lnSpc>
            </a:pPr>
            <a:r>
              <a:rPr lang="pl-PL" sz="2100">
                <a:solidFill>
                  <a:srgbClr val="C00000"/>
                </a:solidFill>
              </a:rPr>
              <a:t>Wartość katastralną </a:t>
            </a:r>
            <a:r>
              <a:rPr lang="pl-PL" sz="2100"/>
              <a:t>nieruchomości ustala się dla nieruchomości, o których mowa w przepisach o podatku od nieruchomości. Zasady i tryb ustalania tej wartości regulują przepisy rozdziału 2 niniejszego działu.</a:t>
            </a:r>
          </a:p>
        </p:txBody>
      </p:sp>
    </p:spTree>
    <p:extLst>
      <p:ext uri="{BB962C8B-B14F-4D97-AF65-F5344CB8AC3E}">
        <p14:creationId xmlns:p14="http://schemas.microsoft.com/office/powerpoint/2010/main" val="40385071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C7DED96-D6DE-4E02-978B-662362E8562C}"/>
              </a:ext>
            </a:extLst>
          </p:cNvPr>
          <p:cNvSpPr>
            <a:spLocks noGrp="1"/>
          </p:cNvSpPr>
          <p:nvPr>
            <p:ph type="title"/>
          </p:nvPr>
        </p:nvSpPr>
        <p:spPr/>
        <p:txBody>
          <a:bodyPr/>
          <a:lstStyle/>
          <a:p>
            <a:r>
              <a:rPr lang="pl-PL" altLang="pl-PL" b="1"/>
              <a:t>Cele wyceny nieruchomości</a:t>
            </a:r>
            <a:endParaRPr lang="pl-PL" b="1"/>
          </a:p>
        </p:txBody>
      </p:sp>
      <p:sp>
        <p:nvSpPr>
          <p:cNvPr id="3" name="Symbol zastępczy zawartości 2">
            <a:extLst>
              <a:ext uri="{FF2B5EF4-FFF2-40B4-BE49-F238E27FC236}">
                <a16:creationId xmlns:a16="http://schemas.microsoft.com/office/drawing/2014/main" id="{7EFA82BE-F115-4723-9DF3-C1A2B123BC9E}"/>
              </a:ext>
            </a:extLst>
          </p:cNvPr>
          <p:cNvSpPr>
            <a:spLocks noGrp="1"/>
          </p:cNvSpPr>
          <p:nvPr>
            <p:ph idx="1"/>
          </p:nvPr>
        </p:nvSpPr>
        <p:spPr/>
        <p:txBody>
          <a:bodyPr>
            <a:normAutofit/>
          </a:bodyPr>
          <a:lstStyle/>
          <a:p>
            <a:r>
              <a:rPr lang="pl-PL" altLang="pl-PL" b="1"/>
              <a:t>Ustawa o planowaniu i zagospodarowaniu przestrzennym:</a:t>
            </a:r>
          </a:p>
          <a:p>
            <a:pPr lvl="1"/>
            <a:r>
              <a:rPr lang="pl-PL" altLang="pl-PL" sz="2000"/>
              <a:t>określenie opłaty planistycznej</a:t>
            </a:r>
          </a:p>
          <a:p>
            <a:r>
              <a:rPr lang="pl-PL" altLang="pl-PL" b="1"/>
              <a:t>Ustawa o gospodarowaniu nieruchomościami:</a:t>
            </a:r>
          </a:p>
          <a:p>
            <a:pPr lvl="1"/>
            <a:r>
              <a:rPr lang="pl-PL" altLang="pl-PL" sz="2000"/>
              <a:t>określenie wartości nieruchomości w celu aktualizacji opłaty za użytkowanie wieczyste</a:t>
            </a:r>
          </a:p>
          <a:p>
            <a:r>
              <a:rPr lang="pl-PL" altLang="pl-PL" b="1"/>
              <a:t>Ustawa o lasach:</a:t>
            </a:r>
          </a:p>
          <a:p>
            <a:pPr lvl="1"/>
            <a:r>
              <a:rPr lang="pl-PL" altLang="pl-PL" sz="2000"/>
              <a:t>określenie wartości nieruchomości nabywanych i zbywanych przez Lasy Państwowe</a:t>
            </a:r>
          </a:p>
          <a:p>
            <a:r>
              <a:rPr lang="pl-PL" altLang="pl-PL" b="1"/>
              <a:t>Ustawa Kodeks postępowania cywilnego:</a:t>
            </a:r>
          </a:p>
          <a:p>
            <a:pPr lvl="1"/>
            <a:r>
              <a:rPr lang="pl-PL" altLang="pl-PL" sz="2000"/>
              <a:t>określenie wartości w celu dokonanie egzekucji z nieruchomości</a:t>
            </a:r>
          </a:p>
          <a:p>
            <a:endParaRPr lang="pl-PL"/>
          </a:p>
        </p:txBody>
      </p:sp>
    </p:spTree>
    <p:extLst>
      <p:ext uri="{BB962C8B-B14F-4D97-AF65-F5344CB8AC3E}">
        <p14:creationId xmlns:p14="http://schemas.microsoft.com/office/powerpoint/2010/main" val="30996770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940B794-2520-486D-8102-339315983869}"/>
              </a:ext>
            </a:extLst>
          </p:cNvPr>
          <p:cNvSpPr>
            <a:spLocks noGrp="1"/>
          </p:cNvSpPr>
          <p:nvPr>
            <p:ph type="title"/>
          </p:nvPr>
        </p:nvSpPr>
        <p:spPr/>
        <p:txBody>
          <a:bodyPr/>
          <a:lstStyle/>
          <a:p>
            <a:r>
              <a:rPr lang="pl-PL" altLang="pl-PL" b="1"/>
              <a:t>Cele wyceny nieruchomości</a:t>
            </a:r>
            <a:endParaRPr lang="pl-PL"/>
          </a:p>
        </p:txBody>
      </p:sp>
      <p:sp>
        <p:nvSpPr>
          <p:cNvPr id="3" name="Symbol zastępczy zawartości 2">
            <a:extLst>
              <a:ext uri="{FF2B5EF4-FFF2-40B4-BE49-F238E27FC236}">
                <a16:creationId xmlns:a16="http://schemas.microsoft.com/office/drawing/2014/main" id="{27970575-B451-4AB6-A9C9-934EEF78D524}"/>
              </a:ext>
            </a:extLst>
          </p:cNvPr>
          <p:cNvSpPr>
            <a:spLocks noGrp="1"/>
          </p:cNvSpPr>
          <p:nvPr>
            <p:ph idx="1"/>
          </p:nvPr>
        </p:nvSpPr>
        <p:spPr/>
        <p:txBody>
          <a:bodyPr>
            <a:normAutofit/>
          </a:bodyPr>
          <a:lstStyle/>
          <a:p>
            <a:pPr marL="273844" indent="-273844">
              <a:buFont typeface="Wingdings" panose="05000000000000000000" pitchFamily="2" charset="2"/>
              <a:buChar char="Ø"/>
            </a:pPr>
            <a:r>
              <a:rPr lang="pl-PL" altLang="pl-PL" sz="2400"/>
              <a:t>Ustalenie ceny sprzedaży,</a:t>
            </a:r>
          </a:p>
          <a:p>
            <a:pPr marL="273844" indent="-273844">
              <a:buFont typeface="Wingdings" panose="05000000000000000000" pitchFamily="2" charset="2"/>
              <a:buChar char="Ø"/>
            </a:pPr>
            <a:r>
              <a:rPr lang="pl-PL" altLang="pl-PL" sz="2400"/>
              <a:t>Ustalenie wielkości zabezpieczenia kredytu,</a:t>
            </a:r>
          </a:p>
          <a:p>
            <a:pPr marL="273844" indent="-273844">
              <a:buFont typeface="Wingdings" panose="05000000000000000000" pitchFamily="2" charset="2"/>
              <a:buChar char="Ø"/>
            </a:pPr>
            <a:r>
              <a:rPr lang="pl-PL" altLang="pl-PL" sz="2400"/>
              <a:t>Ustalenie wielkości opłat skarbowych (podatek od spadków i darowizn lub od czynności cywilno-prawnych),</a:t>
            </a:r>
          </a:p>
          <a:p>
            <a:pPr marL="273844" indent="-273844">
              <a:buFont typeface="Wingdings" panose="05000000000000000000" pitchFamily="2" charset="2"/>
              <a:buChar char="Ø"/>
            </a:pPr>
            <a:r>
              <a:rPr lang="pl-PL" altLang="pl-PL" sz="2400"/>
              <a:t>Obliczenie odszkodowania za szkody,</a:t>
            </a:r>
          </a:p>
          <a:p>
            <a:pPr marL="273844" indent="-273844">
              <a:buFont typeface="Wingdings" panose="05000000000000000000" pitchFamily="2" charset="2"/>
              <a:buChar char="Ø"/>
            </a:pPr>
            <a:r>
              <a:rPr lang="pl-PL" altLang="pl-PL" sz="2400"/>
              <a:t>Ustalenie wysokości ubezpieczenia,</a:t>
            </a:r>
          </a:p>
          <a:p>
            <a:pPr marL="273844" indent="-273844">
              <a:buFont typeface="Wingdings" panose="05000000000000000000" pitchFamily="2" charset="2"/>
              <a:buChar char="Ø"/>
            </a:pPr>
            <a:r>
              <a:rPr lang="pl-PL" altLang="pl-PL" sz="2400"/>
              <a:t>Rozliczenia poniesionych nakładów,</a:t>
            </a:r>
          </a:p>
          <a:p>
            <a:pPr marL="273844" indent="-273844">
              <a:buFont typeface="Wingdings" panose="05000000000000000000" pitchFamily="2" charset="2"/>
              <a:buChar char="Ø"/>
            </a:pPr>
            <a:r>
              <a:rPr lang="pl-PL" altLang="pl-PL" sz="2400"/>
              <a:t>Inne.</a:t>
            </a:r>
          </a:p>
          <a:p>
            <a:endParaRPr lang="pl-PL"/>
          </a:p>
        </p:txBody>
      </p:sp>
    </p:spTree>
    <p:extLst>
      <p:ext uri="{BB962C8B-B14F-4D97-AF65-F5344CB8AC3E}">
        <p14:creationId xmlns:p14="http://schemas.microsoft.com/office/powerpoint/2010/main" val="1322160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8EB3D58-0117-492F-942B-510016AEC091}"/>
              </a:ext>
            </a:extLst>
          </p:cNvPr>
          <p:cNvSpPr>
            <a:spLocks noGrp="1"/>
          </p:cNvSpPr>
          <p:nvPr>
            <p:ph type="title"/>
          </p:nvPr>
        </p:nvSpPr>
        <p:spPr/>
        <p:txBody>
          <a:bodyPr/>
          <a:lstStyle/>
          <a:p>
            <a:r>
              <a:rPr lang="pl-PL" b="1"/>
              <a:t>Dane kontaktowe</a:t>
            </a:r>
          </a:p>
        </p:txBody>
      </p:sp>
      <p:sp>
        <p:nvSpPr>
          <p:cNvPr id="3" name="Symbol zastępczy zawartości 2">
            <a:extLst>
              <a:ext uri="{FF2B5EF4-FFF2-40B4-BE49-F238E27FC236}">
                <a16:creationId xmlns:a16="http://schemas.microsoft.com/office/drawing/2014/main" id="{C7C99D7D-296B-40F7-8290-86EBD4AE436D}"/>
              </a:ext>
            </a:extLst>
          </p:cNvPr>
          <p:cNvSpPr>
            <a:spLocks noGrp="1"/>
          </p:cNvSpPr>
          <p:nvPr>
            <p:ph idx="1"/>
          </p:nvPr>
        </p:nvSpPr>
        <p:spPr/>
        <p:txBody>
          <a:bodyPr>
            <a:normAutofit/>
          </a:bodyPr>
          <a:lstStyle/>
          <a:p>
            <a:pPr marL="398860" indent="-336947">
              <a:lnSpc>
                <a:spcPct val="150000"/>
              </a:lnSpc>
              <a:buFont typeface="Wingdings" panose="05000000000000000000" pitchFamily="2" charset="2"/>
              <a:buChar char="Ø"/>
            </a:pPr>
            <a:r>
              <a:rPr lang="pl-PL" sz="2400"/>
              <a:t>Katedra Ekonomiki Nieruchomości i Procesu Inwestycyjnego</a:t>
            </a:r>
          </a:p>
          <a:p>
            <a:pPr marL="398860" indent="-336947">
              <a:lnSpc>
                <a:spcPct val="150000"/>
              </a:lnSpc>
              <a:buFont typeface="Wingdings" panose="05000000000000000000" pitchFamily="2" charset="2"/>
              <a:buChar char="Ø"/>
            </a:pPr>
            <a:r>
              <a:rPr lang="pl-PL" sz="2400"/>
              <a:t>Pok. 481, pawilon E</a:t>
            </a:r>
          </a:p>
          <a:p>
            <a:pPr marL="398860" indent="-336947">
              <a:lnSpc>
                <a:spcPct val="150000"/>
              </a:lnSpc>
              <a:buFont typeface="Wingdings" panose="05000000000000000000" pitchFamily="2" charset="2"/>
              <a:buChar char="Ø"/>
            </a:pPr>
            <a:r>
              <a:rPr lang="pl-PL" sz="2400"/>
              <a:t>E-mail: </a:t>
            </a:r>
            <a:r>
              <a:rPr lang="pl-PL" sz="2400">
                <a:solidFill>
                  <a:srgbClr val="00B0F0"/>
                </a:solidFill>
              </a:rPr>
              <a:t>tomalm@uek.krakow.pl</a:t>
            </a:r>
          </a:p>
          <a:p>
            <a:pPr marL="398860" indent="-336947">
              <a:lnSpc>
                <a:spcPct val="150000"/>
              </a:lnSpc>
              <a:buFont typeface="Wingdings" panose="05000000000000000000" pitchFamily="2" charset="2"/>
              <a:buChar char="Ø"/>
            </a:pPr>
            <a:r>
              <a:rPr lang="pl-PL" sz="2400"/>
              <a:t>Konsultacje: e-wizytówka</a:t>
            </a:r>
          </a:p>
        </p:txBody>
      </p:sp>
    </p:spTree>
    <p:extLst>
      <p:ext uri="{BB962C8B-B14F-4D97-AF65-F5344CB8AC3E}">
        <p14:creationId xmlns:p14="http://schemas.microsoft.com/office/powerpoint/2010/main" val="445484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D95F1A2-2FE7-4A0D-B88C-250E2260827A}"/>
              </a:ext>
            </a:extLst>
          </p:cNvPr>
          <p:cNvSpPr>
            <a:spLocks noGrp="1"/>
          </p:cNvSpPr>
          <p:nvPr>
            <p:ph type="title"/>
          </p:nvPr>
        </p:nvSpPr>
        <p:spPr/>
        <p:txBody>
          <a:bodyPr/>
          <a:lstStyle/>
          <a:p>
            <a:r>
              <a:rPr lang="pl-PL" altLang="pl-PL" b="1"/>
              <a:t>Uczestnicy procesu wyceny nieruchomości w Polsce</a:t>
            </a:r>
            <a:endParaRPr lang="pl-PL" b="1"/>
          </a:p>
        </p:txBody>
      </p:sp>
      <p:sp>
        <p:nvSpPr>
          <p:cNvPr id="3" name="Symbol zastępczy zawartości 2">
            <a:extLst>
              <a:ext uri="{FF2B5EF4-FFF2-40B4-BE49-F238E27FC236}">
                <a16:creationId xmlns:a16="http://schemas.microsoft.com/office/drawing/2014/main" id="{314BB149-EC5E-4D46-84B2-38CFD25E8519}"/>
              </a:ext>
            </a:extLst>
          </p:cNvPr>
          <p:cNvSpPr>
            <a:spLocks noGrp="1"/>
          </p:cNvSpPr>
          <p:nvPr>
            <p:ph idx="1"/>
          </p:nvPr>
        </p:nvSpPr>
        <p:spPr/>
        <p:txBody>
          <a:bodyPr>
            <a:normAutofit fontScale="92500"/>
          </a:bodyPr>
          <a:lstStyle/>
          <a:p>
            <a:pPr>
              <a:lnSpc>
                <a:spcPct val="150000"/>
              </a:lnSpc>
            </a:pPr>
            <a:r>
              <a:rPr lang="pl-PL" altLang="pl-PL" sz="2100" b="1">
                <a:solidFill>
                  <a:srgbClr val="C00000"/>
                </a:solidFill>
              </a:rPr>
              <a:t>Zleceniodawcy</a:t>
            </a:r>
            <a:r>
              <a:rPr lang="pl-PL" altLang="pl-PL" sz="2100"/>
              <a:t> – prywatni właściciele nieruchomości, Skarb Państwa (dysponenci nieruchomości SP) i jednostki samorządu terytorialnego, instytucje finansowe (banki, firmy ubezpieczeniowe, itp.),</a:t>
            </a:r>
          </a:p>
          <a:p>
            <a:pPr>
              <a:lnSpc>
                <a:spcPct val="150000"/>
              </a:lnSpc>
            </a:pPr>
            <a:r>
              <a:rPr lang="pl-PL" altLang="pl-PL" sz="2100" b="1">
                <a:solidFill>
                  <a:srgbClr val="C00000"/>
                </a:solidFill>
              </a:rPr>
              <a:t>Zleceniobiorcy</a:t>
            </a:r>
            <a:r>
              <a:rPr lang="pl-PL" altLang="pl-PL" sz="2100"/>
              <a:t> – rzeczoznawcy majątkowi,</a:t>
            </a:r>
          </a:p>
          <a:p>
            <a:pPr>
              <a:lnSpc>
                <a:spcPct val="150000"/>
              </a:lnSpc>
            </a:pPr>
            <a:r>
              <a:rPr lang="pl-PL" altLang="pl-PL" sz="2100" b="1">
                <a:solidFill>
                  <a:srgbClr val="C00000"/>
                </a:solidFill>
              </a:rPr>
              <a:t>Podmioty i instytucje wspierające proces wyceny</a:t>
            </a:r>
            <a:r>
              <a:rPr lang="pl-PL" altLang="pl-PL" sz="2100"/>
              <a:t>: Sądy rejonowe, Starostwa powiatowe, Urzędy gminy, Urzędy skarbowe, Agencje państwowe, Spółdzielnie mieszkaniowe, Instytucje finansowe, Biura Kosztorysowe, Biura Projektowe itd.</a:t>
            </a:r>
          </a:p>
          <a:p>
            <a:endParaRPr lang="pl-PL" altLang="pl-PL"/>
          </a:p>
          <a:p>
            <a:endParaRPr lang="pl-PL" altLang="pl-PL"/>
          </a:p>
          <a:p>
            <a:endParaRPr lang="pl-PL"/>
          </a:p>
        </p:txBody>
      </p:sp>
    </p:spTree>
    <p:extLst>
      <p:ext uri="{BB962C8B-B14F-4D97-AF65-F5344CB8AC3E}">
        <p14:creationId xmlns:p14="http://schemas.microsoft.com/office/powerpoint/2010/main" val="5069389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6247BBC-1E13-40EE-834A-B1EC53BB6CFE}"/>
              </a:ext>
            </a:extLst>
          </p:cNvPr>
          <p:cNvSpPr>
            <a:spLocks noGrp="1"/>
          </p:cNvSpPr>
          <p:nvPr>
            <p:ph type="ctrTitle"/>
          </p:nvPr>
        </p:nvSpPr>
        <p:spPr/>
        <p:txBody>
          <a:bodyPr/>
          <a:lstStyle/>
          <a:p>
            <a:r>
              <a:rPr lang="pl-PL"/>
              <a:t>METODYKA WYCENY</a:t>
            </a:r>
          </a:p>
        </p:txBody>
      </p:sp>
      <p:sp>
        <p:nvSpPr>
          <p:cNvPr id="3" name="Podtytuł 2">
            <a:extLst>
              <a:ext uri="{FF2B5EF4-FFF2-40B4-BE49-F238E27FC236}">
                <a16:creationId xmlns:a16="http://schemas.microsoft.com/office/drawing/2014/main" id="{7D498670-9643-4791-81D3-7FAB1A41F374}"/>
              </a:ext>
            </a:extLst>
          </p:cNvPr>
          <p:cNvSpPr>
            <a:spLocks noGrp="1"/>
          </p:cNvSpPr>
          <p:nvPr>
            <p:ph type="subTitle" idx="1"/>
          </p:nvPr>
        </p:nvSpPr>
        <p:spPr/>
        <p:txBody>
          <a:bodyPr/>
          <a:lstStyle/>
          <a:p>
            <a:r>
              <a:rPr lang="pl-PL"/>
              <a:t>Dr Mateusz </a:t>
            </a:r>
            <a:r>
              <a:rPr lang="pl-PL" err="1"/>
              <a:t>tomal</a:t>
            </a:r>
            <a:endParaRPr lang="pl-PL"/>
          </a:p>
          <a:p>
            <a:r>
              <a:rPr lang="pl-PL"/>
              <a:t>Wykład</a:t>
            </a:r>
          </a:p>
          <a:p>
            <a:endParaRPr lang="pl-PL"/>
          </a:p>
        </p:txBody>
      </p:sp>
    </p:spTree>
    <p:extLst>
      <p:ext uri="{BB962C8B-B14F-4D97-AF65-F5344CB8AC3E}">
        <p14:creationId xmlns:p14="http://schemas.microsoft.com/office/powerpoint/2010/main" val="27536821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Organization Chart 2">
            <a:extLst>
              <a:ext uri="{FF2B5EF4-FFF2-40B4-BE49-F238E27FC236}">
                <a16:creationId xmlns:a16="http://schemas.microsoft.com/office/drawing/2014/main" id="{F5AEC5ED-B4BB-4DAE-AA26-BC6AB3CCDF21}"/>
              </a:ext>
            </a:extLst>
          </p:cNvPr>
          <p:cNvGrpSpPr>
            <a:grpSpLocks noChangeAspect="1"/>
          </p:cNvGrpSpPr>
          <p:nvPr/>
        </p:nvGrpSpPr>
        <p:grpSpPr bwMode="auto">
          <a:xfrm>
            <a:off x="0" y="0"/>
            <a:ext cx="9144000" cy="6309360"/>
            <a:chOff x="279" y="1049"/>
            <a:chExt cx="3888" cy="2448"/>
          </a:xfrm>
        </p:grpSpPr>
        <p:cxnSp>
          <p:nvCxnSpPr>
            <p:cNvPr id="1028" name="_s1028">
              <a:extLst>
                <a:ext uri="{FF2B5EF4-FFF2-40B4-BE49-F238E27FC236}">
                  <a16:creationId xmlns:a16="http://schemas.microsoft.com/office/drawing/2014/main" id="{D3041957-2095-4771-A069-8071114D02C8}"/>
                </a:ext>
              </a:extLst>
            </p:cNvPr>
            <p:cNvCxnSpPr>
              <a:cxnSpLocks noChangeShapeType="1"/>
              <a:stCxn id="26" idx="0"/>
              <a:endCxn id="25" idx="2"/>
            </p:cNvCxnSpPr>
            <p:nvPr/>
          </p:nvCxnSpPr>
          <p:spPr bwMode="auto">
            <a:xfrm rot="16200000">
              <a:off x="3664" y="3136"/>
              <a:ext cx="144" cy="1"/>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1029" name="_s1029">
              <a:extLst>
                <a:ext uri="{FF2B5EF4-FFF2-40B4-BE49-F238E27FC236}">
                  <a16:creationId xmlns:a16="http://schemas.microsoft.com/office/drawing/2014/main" id="{4F91C3E8-D5A6-4FE2-9484-10EE8BECEF70}"/>
                </a:ext>
              </a:extLst>
            </p:cNvPr>
            <p:cNvCxnSpPr>
              <a:cxnSpLocks noChangeShapeType="1"/>
              <a:stCxn id="25" idx="0"/>
              <a:endCxn id="24" idx="2"/>
            </p:cNvCxnSpPr>
            <p:nvPr/>
          </p:nvCxnSpPr>
          <p:spPr bwMode="auto">
            <a:xfrm rot="16200000">
              <a:off x="3664" y="2704"/>
              <a:ext cx="144" cy="1"/>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1030" name="_s1030">
              <a:extLst>
                <a:ext uri="{FF2B5EF4-FFF2-40B4-BE49-F238E27FC236}">
                  <a16:creationId xmlns:a16="http://schemas.microsoft.com/office/drawing/2014/main" id="{99F26BED-0B58-4F20-865E-0B16A6543D51}"/>
                </a:ext>
              </a:extLst>
            </p:cNvPr>
            <p:cNvCxnSpPr>
              <a:cxnSpLocks noChangeShapeType="1"/>
              <a:stCxn id="24" idx="0"/>
              <a:endCxn id="23" idx="2"/>
            </p:cNvCxnSpPr>
            <p:nvPr/>
          </p:nvCxnSpPr>
          <p:spPr bwMode="auto">
            <a:xfrm rot="16200000">
              <a:off x="3664" y="2272"/>
              <a:ext cx="144" cy="1"/>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1031" name="_s1031">
              <a:extLst>
                <a:ext uri="{FF2B5EF4-FFF2-40B4-BE49-F238E27FC236}">
                  <a16:creationId xmlns:a16="http://schemas.microsoft.com/office/drawing/2014/main" id="{371F3CBB-4A8C-43C5-8D8D-1C96A6CDFCD3}"/>
                </a:ext>
              </a:extLst>
            </p:cNvPr>
            <p:cNvCxnSpPr>
              <a:cxnSpLocks noChangeShapeType="1"/>
              <a:stCxn id="23" idx="0"/>
              <a:endCxn id="11" idx="2"/>
            </p:cNvCxnSpPr>
            <p:nvPr/>
          </p:nvCxnSpPr>
          <p:spPr bwMode="auto">
            <a:xfrm rot="16200000">
              <a:off x="3664" y="1840"/>
              <a:ext cx="144" cy="1"/>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1032" name="_s1032">
              <a:extLst>
                <a:ext uri="{FF2B5EF4-FFF2-40B4-BE49-F238E27FC236}">
                  <a16:creationId xmlns:a16="http://schemas.microsoft.com/office/drawing/2014/main" id="{C4B12E2E-6C9C-4FF4-8693-3B881F352322}"/>
                </a:ext>
              </a:extLst>
            </p:cNvPr>
            <p:cNvCxnSpPr>
              <a:cxnSpLocks noChangeShapeType="1"/>
              <a:stCxn id="22" idx="0"/>
              <a:endCxn id="21" idx="2"/>
            </p:cNvCxnSpPr>
            <p:nvPr/>
          </p:nvCxnSpPr>
          <p:spPr bwMode="auto">
            <a:xfrm rot="16200000">
              <a:off x="2656" y="3136"/>
              <a:ext cx="144" cy="1"/>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1033" name="_s1033">
              <a:extLst>
                <a:ext uri="{FF2B5EF4-FFF2-40B4-BE49-F238E27FC236}">
                  <a16:creationId xmlns:a16="http://schemas.microsoft.com/office/drawing/2014/main" id="{65C1A8E5-02BD-4738-A0EA-8DBFCEEC8369}"/>
                </a:ext>
              </a:extLst>
            </p:cNvPr>
            <p:cNvCxnSpPr>
              <a:cxnSpLocks noChangeShapeType="1"/>
              <a:stCxn id="21" idx="0"/>
              <a:endCxn id="20" idx="2"/>
            </p:cNvCxnSpPr>
            <p:nvPr/>
          </p:nvCxnSpPr>
          <p:spPr bwMode="auto">
            <a:xfrm rot="16200000">
              <a:off x="2656" y="2704"/>
              <a:ext cx="144" cy="1"/>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1034" name="_s1034">
              <a:extLst>
                <a:ext uri="{FF2B5EF4-FFF2-40B4-BE49-F238E27FC236}">
                  <a16:creationId xmlns:a16="http://schemas.microsoft.com/office/drawing/2014/main" id="{1DF4BFE7-96B0-46EB-A31D-7C09CC34497B}"/>
                </a:ext>
              </a:extLst>
            </p:cNvPr>
            <p:cNvCxnSpPr>
              <a:cxnSpLocks noChangeShapeType="1"/>
              <a:stCxn id="20" idx="0"/>
              <a:endCxn id="19" idx="2"/>
            </p:cNvCxnSpPr>
            <p:nvPr/>
          </p:nvCxnSpPr>
          <p:spPr bwMode="auto">
            <a:xfrm rot="16200000">
              <a:off x="2656" y="2272"/>
              <a:ext cx="144" cy="1"/>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1035" name="_s1035">
              <a:extLst>
                <a:ext uri="{FF2B5EF4-FFF2-40B4-BE49-F238E27FC236}">
                  <a16:creationId xmlns:a16="http://schemas.microsoft.com/office/drawing/2014/main" id="{02C0DB37-615D-4F37-9073-6C3C7A46CE80}"/>
                </a:ext>
              </a:extLst>
            </p:cNvPr>
            <p:cNvCxnSpPr>
              <a:cxnSpLocks noChangeShapeType="1"/>
              <a:stCxn id="19" idx="0"/>
              <a:endCxn id="10" idx="2"/>
            </p:cNvCxnSpPr>
            <p:nvPr/>
          </p:nvCxnSpPr>
          <p:spPr bwMode="auto">
            <a:xfrm rot="16200000">
              <a:off x="2656" y="1840"/>
              <a:ext cx="144" cy="1"/>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1036" name="_s1036">
              <a:extLst>
                <a:ext uri="{FF2B5EF4-FFF2-40B4-BE49-F238E27FC236}">
                  <a16:creationId xmlns:a16="http://schemas.microsoft.com/office/drawing/2014/main" id="{A83565CD-6208-4471-A539-A7DE092B2117}"/>
                </a:ext>
              </a:extLst>
            </p:cNvPr>
            <p:cNvCxnSpPr>
              <a:cxnSpLocks noChangeShapeType="1"/>
              <a:stCxn id="18" idx="0"/>
              <a:endCxn id="17" idx="2"/>
            </p:cNvCxnSpPr>
            <p:nvPr/>
          </p:nvCxnSpPr>
          <p:spPr bwMode="auto">
            <a:xfrm rot="16200000">
              <a:off x="1649" y="3136"/>
              <a:ext cx="144" cy="1"/>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1037" name="_s1037">
              <a:extLst>
                <a:ext uri="{FF2B5EF4-FFF2-40B4-BE49-F238E27FC236}">
                  <a16:creationId xmlns:a16="http://schemas.microsoft.com/office/drawing/2014/main" id="{78841598-6EDF-4611-BDE5-E8C8FF22F609}"/>
                </a:ext>
              </a:extLst>
            </p:cNvPr>
            <p:cNvCxnSpPr>
              <a:cxnSpLocks noChangeShapeType="1"/>
              <a:stCxn id="17" idx="0"/>
              <a:endCxn id="16" idx="2"/>
            </p:cNvCxnSpPr>
            <p:nvPr/>
          </p:nvCxnSpPr>
          <p:spPr bwMode="auto">
            <a:xfrm rot="16200000">
              <a:off x="1649" y="2704"/>
              <a:ext cx="144" cy="1"/>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1038" name="_s1038">
              <a:extLst>
                <a:ext uri="{FF2B5EF4-FFF2-40B4-BE49-F238E27FC236}">
                  <a16:creationId xmlns:a16="http://schemas.microsoft.com/office/drawing/2014/main" id="{676A6037-E1CD-4316-8475-38797EE2CFAB}"/>
                </a:ext>
              </a:extLst>
            </p:cNvPr>
            <p:cNvCxnSpPr>
              <a:cxnSpLocks noChangeShapeType="1"/>
              <a:stCxn id="16" idx="0"/>
              <a:endCxn id="15" idx="2"/>
            </p:cNvCxnSpPr>
            <p:nvPr/>
          </p:nvCxnSpPr>
          <p:spPr bwMode="auto">
            <a:xfrm rot="16200000">
              <a:off x="1649" y="2272"/>
              <a:ext cx="144" cy="1"/>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1039" name="_s1039">
              <a:extLst>
                <a:ext uri="{FF2B5EF4-FFF2-40B4-BE49-F238E27FC236}">
                  <a16:creationId xmlns:a16="http://schemas.microsoft.com/office/drawing/2014/main" id="{777779BC-ACB6-4D6F-B23D-ABFC0CCB56C4}"/>
                </a:ext>
              </a:extLst>
            </p:cNvPr>
            <p:cNvCxnSpPr>
              <a:cxnSpLocks noChangeShapeType="1"/>
              <a:stCxn id="15" idx="0"/>
              <a:endCxn id="9" idx="2"/>
            </p:cNvCxnSpPr>
            <p:nvPr/>
          </p:nvCxnSpPr>
          <p:spPr bwMode="auto">
            <a:xfrm rot="16200000">
              <a:off x="1649" y="1840"/>
              <a:ext cx="144" cy="1"/>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1040" name="_s1040">
              <a:extLst>
                <a:ext uri="{FF2B5EF4-FFF2-40B4-BE49-F238E27FC236}">
                  <a16:creationId xmlns:a16="http://schemas.microsoft.com/office/drawing/2014/main" id="{168CFD64-B256-4F3E-8F71-97C47FF9CC09}"/>
                </a:ext>
              </a:extLst>
            </p:cNvPr>
            <p:cNvCxnSpPr>
              <a:cxnSpLocks noChangeShapeType="1"/>
              <a:stCxn id="14" idx="0"/>
              <a:endCxn id="13" idx="2"/>
            </p:cNvCxnSpPr>
            <p:nvPr/>
          </p:nvCxnSpPr>
          <p:spPr bwMode="auto">
            <a:xfrm rot="16200000">
              <a:off x="640" y="2704"/>
              <a:ext cx="144" cy="1"/>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1041" name="_s1041">
              <a:extLst>
                <a:ext uri="{FF2B5EF4-FFF2-40B4-BE49-F238E27FC236}">
                  <a16:creationId xmlns:a16="http://schemas.microsoft.com/office/drawing/2014/main" id="{7CFBF37E-5DC9-4C92-A7B4-EDF6362FF5B0}"/>
                </a:ext>
              </a:extLst>
            </p:cNvPr>
            <p:cNvCxnSpPr>
              <a:cxnSpLocks noChangeShapeType="1"/>
              <a:stCxn id="13" idx="0"/>
              <a:endCxn id="12" idx="2"/>
            </p:cNvCxnSpPr>
            <p:nvPr/>
          </p:nvCxnSpPr>
          <p:spPr bwMode="auto">
            <a:xfrm rot="16200000">
              <a:off x="640" y="2272"/>
              <a:ext cx="144" cy="1"/>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1042" name="_s1042">
              <a:extLst>
                <a:ext uri="{FF2B5EF4-FFF2-40B4-BE49-F238E27FC236}">
                  <a16:creationId xmlns:a16="http://schemas.microsoft.com/office/drawing/2014/main" id="{05E19B84-8C6D-4766-9C09-CABD6D0A3550}"/>
                </a:ext>
              </a:extLst>
            </p:cNvPr>
            <p:cNvCxnSpPr>
              <a:cxnSpLocks noChangeShapeType="1"/>
              <a:stCxn id="12" idx="0"/>
              <a:endCxn id="8" idx="2"/>
            </p:cNvCxnSpPr>
            <p:nvPr/>
          </p:nvCxnSpPr>
          <p:spPr bwMode="auto">
            <a:xfrm rot="16200000">
              <a:off x="640" y="1840"/>
              <a:ext cx="144" cy="1"/>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1043" name="_s1043">
              <a:extLst>
                <a:ext uri="{FF2B5EF4-FFF2-40B4-BE49-F238E27FC236}">
                  <a16:creationId xmlns:a16="http://schemas.microsoft.com/office/drawing/2014/main" id="{390ED5E1-FC17-4B78-A88C-43322E18A1A6}"/>
                </a:ext>
              </a:extLst>
            </p:cNvPr>
            <p:cNvCxnSpPr>
              <a:cxnSpLocks noChangeShapeType="1"/>
              <a:stCxn id="11" idx="0"/>
              <a:endCxn id="7" idx="2"/>
            </p:cNvCxnSpPr>
            <p:nvPr/>
          </p:nvCxnSpPr>
          <p:spPr bwMode="auto">
            <a:xfrm rot="5400000" flipH="1">
              <a:off x="2907" y="653"/>
              <a:ext cx="144" cy="1512"/>
            </a:xfrm>
            <a:prstGeom prst="bentConnector3">
              <a:avLst>
                <a:gd name="adj1" fmla="val 32144"/>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44" name="_s1044">
              <a:extLst>
                <a:ext uri="{FF2B5EF4-FFF2-40B4-BE49-F238E27FC236}">
                  <a16:creationId xmlns:a16="http://schemas.microsoft.com/office/drawing/2014/main" id="{8BC27480-0DED-4411-874B-1C0C06839C0D}"/>
                </a:ext>
              </a:extLst>
            </p:cNvPr>
            <p:cNvCxnSpPr>
              <a:cxnSpLocks noChangeShapeType="1"/>
              <a:stCxn id="10" idx="0"/>
              <a:endCxn id="7" idx="2"/>
            </p:cNvCxnSpPr>
            <p:nvPr/>
          </p:nvCxnSpPr>
          <p:spPr bwMode="auto">
            <a:xfrm rot="5400000" flipH="1">
              <a:off x="2403" y="1157"/>
              <a:ext cx="144" cy="504"/>
            </a:xfrm>
            <a:prstGeom prst="bentConnector3">
              <a:avLst>
                <a:gd name="adj1" fmla="val 32144"/>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45" name="_s1045">
              <a:extLst>
                <a:ext uri="{FF2B5EF4-FFF2-40B4-BE49-F238E27FC236}">
                  <a16:creationId xmlns:a16="http://schemas.microsoft.com/office/drawing/2014/main" id="{EC50199F-B9E6-444F-91F2-4F7278B03E3B}"/>
                </a:ext>
              </a:extLst>
            </p:cNvPr>
            <p:cNvCxnSpPr>
              <a:cxnSpLocks noChangeShapeType="1"/>
              <a:stCxn id="9" idx="0"/>
              <a:endCxn id="7" idx="2"/>
            </p:cNvCxnSpPr>
            <p:nvPr/>
          </p:nvCxnSpPr>
          <p:spPr bwMode="auto">
            <a:xfrm rot="16200000">
              <a:off x="1900" y="1157"/>
              <a:ext cx="144" cy="503"/>
            </a:xfrm>
            <a:prstGeom prst="bentConnector3">
              <a:avLst>
                <a:gd name="adj1" fmla="val 32144"/>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46" name="_s1046">
              <a:extLst>
                <a:ext uri="{FF2B5EF4-FFF2-40B4-BE49-F238E27FC236}">
                  <a16:creationId xmlns:a16="http://schemas.microsoft.com/office/drawing/2014/main" id="{D9D31033-34C7-4C25-9BC3-4C06E4572FD8}"/>
                </a:ext>
              </a:extLst>
            </p:cNvPr>
            <p:cNvCxnSpPr>
              <a:cxnSpLocks noChangeShapeType="1"/>
              <a:stCxn id="8" idx="0"/>
              <a:endCxn id="7" idx="2"/>
            </p:cNvCxnSpPr>
            <p:nvPr/>
          </p:nvCxnSpPr>
          <p:spPr bwMode="auto">
            <a:xfrm rot="16200000">
              <a:off x="1395" y="653"/>
              <a:ext cx="144" cy="1512"/>
            </a:xfrm>
            <a:prstGeom prst="bentConnector3">
              <a:avLst>
                <a:gd name="adj1" fmla="val 32144"/>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7" name="_s1047">
              <a:extLst>
                <a:ext uri="{FF2B5EF4-FFF2-40B4-BE49-F238E27FC236}">
                  <a16:creationId xmlns:a16="http://schemas.microsoft.com/office/drawing/2014/main" id="{26965498-8E31-4B5B-9F40-2E32D2877872}"/>
                </a:ext>
              </a:extLst>
            </p:cNvPr>
            <p:cNvSpPr>
              <a:spLocks noChangeArrowheads="1"/>
            </p:cNvSpPr>
            <p:nvPr/>
          </p:nvSpPr>
          <p:spPr bwMode="auto">
            <a:xfrm>
              <a:off x="1791" y="1049"/>
              <a:ext cx="864" cy="288"/>
            </a:xfrm>
            <a:prstGeom prst="roundRect">
              <a:avLst>
                <a:gd name="adj" fmla="val 16667"/>
              </a:avLst>
            </a:prstGeom>
            <a:solidFill>
              <a:schemeClr val="accent2"/>
            </a:solidFill>
            <a:ln w="9525">
              <a:solidFill>
                <a:schemeClr val="tx1"/>
              </a:solidFill>
              <a:round/>
              <a:headEnd/>
              <a:tailEnd/>
            </a:ln>
          </p:spPr>
          <p:txBody>
            <a:bodyPr vert="horz" wrap="none" lIns="0" tIns="0" rIns="0" bIns="0" numCol="1" anchor="ctr" anchorCtr="0" compatLnSpc="1">
              <a:prstTxWarp prst="textNoShape">
                <a:avLst/>
              </a:prstTxWarp>
            </a:bodyPr>
            <a:lstStyle/>
            <a:p>
              <a:pPr algn="ctr" defTabSz="685800" fontAlgn="base">
                <a:spcBef>
                  <a:spcPct val="0"/>
                </a:spcBef>
                <a:spcAft>
                  <a:spcPct val="0"/>
                </a:spcAft>
              </a:pPr>
              <a:r>
                <a:rPr lang="pl-PL" altLang="pl-PL" sz="1125" b="1">
                  <a:latin typeface="Arial" panose="020B0604020202020204" pitchFamily="34" charset="0"/>
                  <a:cs typeface="Arial" panose="020B0604020202020204" pitchFamily="34" charset="0"/>
                </a:rPr>
                <a:t>Wycena</a:t>
              </a:r>
            </a:p>
            <a:p>
              <a:pPr algn="ctr" defTabSz="685800" fontAlgn="base">
                <a:spcBef>
                  <a:spcPct val="0"/>
                </a:spcBef>
                <a:spcAft>
                  <a:spcPct val="0"/>
                </a:spcAft>
              </a:pPr>
              <a:r>
                <a:rPr lang="pl-PL" altLang="pl-PL" sz="1125" b="1">
                  <a:latin typeface="Arial" panose="020B0604020202020204" pitchFamily="34" charset="0"/>
                  <a:cs typeface="Arial" panose="020B0604020202020204" pitchFamily="34" charset="0"/>
                </a:rPr>
                <a:t>nieruchomości</a:t>
              </a:r>
            </a:p>
          </p:txBody>
        </p:sp>
        <p:sp>
          <p:nvSpPr>
            <p:cNvPr id="8" name="_s1048">
              <a:extLst>
                <a:ext uri="{FF2B5EF4-FFF2-40B4-BE49-F238E27FC236}">
                  <a16:creationId xmlns:a16="http://schemas.microsoft.com/office/drawing/2014/main" id="{FEB51C9F-7211-43DD-9A8C-3A9F759CDA38}"/>
                </a:ext>
              </a:extLst>
            </p:cNvPr>
            <p:cNvSpPr>
              <a:spLocks noChangeArrowheads="1"/>
            </p:cNvSpPr>
            <p:nvPr/>
          </p:nvSpPr>
          <p:spPr bwMode="auto">
            <a:xfrm>
              <a:off x="279" y="1481"/>
              <a:ext cx="864" cy="288"/>
            </a:xfrm>
            <a:prstGeom prst="roundRect">
              <a:avLst>
                <a:gd name="adj" fmla="val 16667"/>
              </a:avLst>
            </a:prstGeom>
            <a:solidFill>
              <a:srgbClr val="996600">
                <a:alpha val="99001"/>
              </a:srgbClr>
            </a:solidFill>
            <a:ln w="9525">
              <a:solidFill>
                <a:schemeClr val="tx1"/>
              </a:solidFill>
              <a:round/>
              <a:headEnd/>
              <a:tailEnd/>
            </a:ln>
          </p:spPr>
          <p:txBody>
            <a:bodyPr vert="horz" wrap="none" lIns="0" tIns="0" rIns="0" bIns="0" numCol="1" anchor="ctr" anchorCtr="0" compatLnSpc="1">
              <a:prstTxWarp prst="textNoShape">
                <a:avLst/>
              </a:prstTxWarp>
            </a:bodyPr>
            <a:lstStyle/>
            <a:p>
              <a:pPr algn="ctr" defTabSz="685800" fontAlgn="base">
                <a:spcBef>
                  <a:spcPct val="0"/>
                </a:spcBef>
                <a:spcAft>
                  <a:spcPct val="0"/>
                </a:spcAft>
              </a:pPr>
              <a:r>
                <a:rPr lang="pl-PL" altLang="pl-PL" sz="1125" b="1">
                  <a:latin typeface="Arial" panose="020B0604020202020204" pitchFamily="34" charset="0"/>
                  <a:cs typeface="Arial" panose="020B0604020202020204" pitchFamily="34" charset="0"/>
                </a:rPr>
                <a:t>Podejście </a:t>
              </a:r>
            </a:p>
            <a:p>
              <a:pPr algn="ctr" defTabSz="685800" fontAlgn="base">
                <a:spcBef>
                  <a:spcPct val="0"/>
                </a:spcBef>
                <a:spcAft>
                  <a:spcPct val="0"/>
                </a:spcAft>
              </a:pPr>
              <a:r>
                <a:rPr lang="pl-PL" altLang="pl-PL" sz="1125" b="1">
                  <a:latin typeface="Arial" panose="020B0604020202020204" pitchFamily="34" charset="0"/>
                  <a:cs typeface="Arial" panose="020B0604020202020204" pitchFamily="34" charset="0"/>
                </a:rPr>
                <a:t>porównawcze</a:t>
              </a:r>
            </a:p>
          </p:txBody>
        </p:sp>
        <p:sp>
          <p:nvSpPr>
            <p:cNvPr id="9" name="_s1049">
              <a:extLst>
                <a:ext uri="{FF2B5EF4-FFF2-40B4-BE49-F238E27FC236}">
                  <a16:creationId xmlns:a16="http://schemas.microsoft.com/office/drawing/2014/main" id="{8EAD6581-5CCD-433D-AD6E-0C875F6A8E66}"/>
                </a:ext>
              </a:extLst>
            </p:cNvPr>
            <p:cNvSpPr>
              <a:spLocks noChangeArrowheads="1"/>
            </p:cNvSpPr>
            <p:nvPr/>
          </p:nvSpPr>
          <p:spPr bwMode="auto">
            <a:xfrm>
              <a:off x="1287" y="1481"/>
              <a:ext cx="864" cy="288"/>
            </a:xfrm>
            <a:prstGeom prst="roundRect">
              <a:avLst>
                <a:gd name="adj" fmla="val 16667"/>
              </a:avLst>
            </a:prstGeom>
            <a:solidFill>
              <a:srgbClr val="996600"/>
            </a:solidFill>
            <a:ln w="9525">
              <a:solidFill>
                <a:schemeClr val="tx1"/>
              </a:solidFill>
              <a:round/>
              <a:headEnd/>
              <a:tailEnd/>
            </a:ln>
          </p:spPr>
          <p:txBody>
            <a:bodyPr vert="horz" wrap="none" lIns="0" tIns="0" rIns="0" bIns="0" numCol="1" anchor="ctr" anchorCtr="0" compatLnSpc="1">
              <a:prstTxWarp prst="textNoShape">
                <a:avLst/>
              </a:prstTxWarp>
            </a:bodyPr>
            <a:lstStyle/>
            <a:p>
              <a:pPr algn="ctr" defTabSz="685800" fontAlgn="base">
                <a:spcBef>
                  <a:spcPct val="0"/>
                </a:spcBef>
                <a:spcAft>
                  <a:spcPct val="0"/>
                </a:spcAft>
              </a:pPr>
              <a:r>
                <a:rPr lang="pl-PL" altLang="pl-PL" sz="1125" b="1">
                  <a:latin typeface="Arial" panose="020B0604020202020204" pitchFamily="34" charset="0"/>
                  <a:cs typeface="Arial" panose="020B0604020202020204" pitchFamily="34" charset="0"/>
                </a:rPr>
                <a:t>Podejście</a:t>
              </a:r>
            </a:p>
            <a:p>
              <a:pPr algn="ctr" defTabSz="685800" fontAlgn="base">
                <a:spcBef>
                  <a:spcPct val="0"/>
                </a:spcBef>
                <a:spcAft>
                  <a:spcPct val="0"/>
                </a:spcAft>
              </a:pPr>
              <a:r>
                <a:rPr lang="pl-PL" altLang="pl-PL" sz="1125" b="1">
                  <a:latin typeface="Arial" panose="020B0604020202020204" pitchFamily="34" charset="0"/>
                  <a:cs typeface="Arial" panose="020B0604020202020204" pitchFamily="34" charset="0"/>
                </a:rPr>
                <a:t> dochodowe</a:t>
              </a:r>
            </a:p>
          </p:txBody>
        </p:sp>
        <p:sp>
          <p:nvSpPr>
            <p:cNvPr id="10" name="_s1050">
              <a:extLst>
                <a:ext uri="{FF2B5EF4-FFF2-40B4-BE49-F238E27FC236}">
                  <a16:creationId xmlns:a16="http://schemas.microsoft.com/office/drawing/2014/main" id="{2604010D-4A35-4FBA-85A0-9BD15DACF243}"/>
                </a:ext>
              </a:extLst>
            </p:cNvPr>
            <p:cNvSpPr>
              <a:spLocks noChangeArrowheads="1"/>
            </p:cNvSpPr>
            <p:nvPr/>
          </p:nvSpPr>
          <p:spPr bwMode="auto">
            <a:xfrm>
              <a:off x="2295" y="1481"/>
              <a:ext cx="864" cy="288"/>
            </a:xfrm>
            <a:prstGeom prst="roundRect">
              <a:avLst>
                <a:gd name="adj" fmla="val 16667"/>
              </a:avLst>
            </a:prstGeom>
            <a:solidFill>
              <a:srgbClr val="996600"/>
            </a:solidFill>
            <a:ln w="9525">
              <a:solidFill>
                <a:schemeClr val="tx1"/>
              </a:solidFill>
              <a:round/>
              <a:headEnd/>
              <a:tailEnd/>
            </a:ln>
          </p:spPr>
          <p:txBody>
            <a:bodyPr vert="horz" wrap="none" lIns="0" tIns="0" rIns="0" bIns="0" numCol="1" anchor="ctr" anchorCtr="0" compatLnSpc="1">
              <a:prstTxWarp prst="textNoShape">
                <a:avLst/>
              </a:prstTxWarp>
            </a:bodyPr>
            <a:lstStyle/>
            <a:p>
              <a:pPr algn="ctr" defTabSz="685800" fontAlgn="base">
                <a:spcBef>
                  <a:spcPct val="0"/>
                </a:spcBef>
                <a:spcAft>
                  <a:spcPct val="0"/>
                </a:spcAft>
              </a:pPr>
              <a:r>
                <a:rPr lang="pl-PL" altLang="pl-PL" sz="1125" b="1">
                  <a:latin typeface="Arial" panose="020B0604020202020204" pitchFamily="34" charset="0"/>
                  <a:cs typeface="Arial" panose="020B0604020202020204" pitchFamily="34" charset="0"/>
                </a:rPr>
                <a:t>Podejście</a:t>
              </a:r>
            </a:p>
            <a:p>
              <a:pPr algn="ctr" defTabSz="685800" fontAlgn="base">
                <a:spcBef>
                  <a:spcPct val="0"/>
                </a:spcBef>
                <a:spcAft>
                  <a:spcPct val="0"/>
                </a:spcAft>
              </a:pPr>
              <a:r>
                <a:rPr lang="pl-PL" altLang="pl-PL" sz="1125" b="1">
                  <a:latin typeface="Arial" panose="020B0604020202020204" pitchFamily="34" charset="0"/>
                  <a:cs typeface="Arial" panose="020B0604020202020204" pitchFamily="34" charset="0"/>
                </a:rPr>
                <a:t> kosztowe</a:t>
              </a:r>
            </a:p>
          </p:txBody>
        </p:sp>
        <p:sp>
          <p:nvSpPr>
            <p:cNvPr id="11" name="_s1051">
              <a:extLst>
                <a:ext uri="{FF2B5EF4-FFF2-40B4-BE49-F238E27FC236}">
                  <a16:creationId xmlns:a16="http://schemas.microsoft.com/office/drawing/2014/main" id="{827E4B91-DCCF-4553-8335-347DD643E3EF}"/>
                </a:ext>
              </a:extLst>
            </p:cNvPr>
            <p:cNvSpPr>
              <a:spLocks noChangeArrowheads="1"/>
            </p:cNvSpPr>
            <p:nvPr/>
          </p:nvSpPr>
          <p:spPr bwMode="auto">
            <a:xfrm>
              <a:off x="3303" y="1481"/>
              <a:ext cx="864" cy="288"/>
            </a:xfrm>
            <a:prstGeom prst="roundRect">
              <a:avLst>
                <a:gd name="adj" fmla="val 16667"/>
              </a:avLst>
            </a:prstGeom>
            <a:solidFill>
              <a:srgbClr val="996600"/>
            </a:solidFill>
            <a:ln w="9525">
              <a:solidFill>
                <a:schemeClr val="tx1"/>
              </a:solidFill>
              <a:round/>
              <a:headEnd/>
              <a:tailEnd/>
            </a:ln>
          </p:spPr>
          <p:txBody>
            <a:bodyPr vert="horz" wrap="none" lIns="0" tIns="0" rIns="0" bIns="0" numCol="1" anchor="ctr" anchorCtr="0" compatLnSpc="1">
              <a:prstTxWarp prst="textNoShape">
                <a:avLst/>
              </a:prstTxWarp>
            </a:bodyPr>
            <a:lstStyle/>
            <a:p>
              <a:pPr algn="ctr" defTabSz="685800" fontAlgn="base">
                <a:spcBef>
                  <a:spcPct val="0"/>
                </a:spcBef>
                <a:spcAft>
                  <a:spcPct val="0"/>
                </a:spcAft>
              </a:pPr>
              <a:r>
                <a:rPr lang="pl-PL" altLang="pl-PL" sz="1125" b="1">
                  <a:latin typeface="Arial" panose="020B0604020202020204" pitchFamily="34" charset="0"/>
                  <a:cs typeface="Arial" panose="020B0604020202020204" pitchFamily="34" charset="0"/>
                </a:rPr>
                <a:t>Podejście </a:t>
              </a:r>
            </a:p>
            <a:p>
              <a:pPr algn="ctr" defTabSz="685800" fontAlgn="base">
                <a:spcBef>
                  <a:spcPct val="0"/>
                </a:spcBef>
                <a:spcAft>
                  <a:spcPct val="0"/>
                </a:spcAft>
              </a:pPr>
              <a:r>
                <a:rPr lang="pl-PL" altLang="pl-PL" sz="1125" b="1">
                  <a:latin typeface="Arial" panose="020B0604020202020204" pitchFamily="34" charset="0"/>
                  <a:cs typeface="Arial" panose="020B0604020202020204" pitchFamily="34" charset="0"/>
                </a:rPr>
                <a:t>mieszane</a:t>
              </a:r>
            </a:p>
          </p:txBody>
        </p:sp>
        <p:sp>
          <p:nvSpPr>
            <p:cNvPr id="12" name="_s1052">
              <a:extLst>
                <a:ext uri="{FF2B5EF4-FFF2-40B4-BE49-F238E27FC236}">
                  <a16:creationId xmlns:a16="http://schemas.microsoft.com/office/drawing/2014/main" id="{4E270B2D-A15C-4116-978E-EA6B3A78235F}"/>
                </a:ext>
              </a:extLst>
            </p:cNvPr>
            <p:cNvSpPr>
              <a:spLocks noChangeArrowheads="1"/>
            </p:cNvSpPr>
            <p:nvPr/>
          </p:nvSpPr>
          <p:spPr bwMode="auto">
            <a:xfrm>
              <a:off x="279" y="1913"/>
              <a:ext cx="864" cy="288"/>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algn="ctr" defTabSz="685800" fontAlgn="base">
                <a:spcBef>
                  <a:spcPct val="0"/>
                </a:spcBef>
                <a:spcAft>
                  <a:spcPct val="0"/>
                </a:spcAft>
              </a:pPr>
              <a:r>
                <a:rPr lang="pl-PL" altLang="pl-PL" sz="1125">
                  <a:latin typeface="Arial" panose="020B0604020202020204" pitchFamily="34" charset="0"/>
                  <a:cs typeface="Arial" panose="020B0604020202020204" pitchFamily="34" charset="0"/>
                </a:rPr>
                <a:t>Metoda </a:t>
              </a:r>
            </a:p>
            <a:p>
              <a:pPr algn="ctr" defTabSz="685800" fontAlgn="base">
                <a:spcBef>
                  <a:spcPct val="0"/>
                </a:spcBef>
                <a:spcAft>
                  <a:spcPct val="0"/>
                </a:spcAft>
              </a:pPr>
              <a:r>
                <a:rPr lang="pl-PL" altLang="pl-PL" sz="1125">
                  <a:latin typeface="Arial" panose="020B0604020202020204" pitchFamily="34" charset="0"/>
                  <a:cs typeface="Arial" panose="020B0604020202020204" pitchFamily="34" charset="0"/>
                </a:rPr>
                <a:t>porównywania</a:t>
              </a:r>
            </a:p>
            <a:p>
              <a:pPr algn="ctr" defTabSz="685800" fontAlgn="base">
                <a:spcBef>
                  <a:spcPct val="0"/>
                </a:spcBef>
                <a:spcAft>
                  <a:spcPct val="0"/>
                </a:spcAft>
              </a:pPr>
              <a:r>
                <a:rPr lang="pl-PL" altLang="pl-PL" sz="1125">
                  <a:latin typeface="Arial" panose="020B0604020202020204" pitchFamily="34" charset="0"/>
                  <a:cs typeface="Arial" panose="020B0604020202020204" pitchFamily="34" charset="0"/>
                </a:rPr>
                <a:t>parami</a:t>
              </a:r>
            </a:p>
          </p:txBody>
        </p:sp>
        <p:sp>
          <p:nvSpPr>
            <p:cNvPr id="13" name="_s1053">
              <a:extLst>
                <a:ext uri="{FF2B5EF4-FFF2-40B4-BE49-F238E27FC236}">
                  <a16:creationId xmlns:a16="http://schemas.microsoft.com/office/drawing/2014/main" id="{80683098-B17F-453A-813D-091CC89B3C24}"/>
                </a:ext>
              </a:extLst>
            </p:cNvPr>
            <p:cNvSpPr>
              <a:spLocks noChangeArrowheads="1"/>
            </p:cNvSpPr>
            <p:nvPr/>
          </p:nvSpPr>
          <p:spPr bwMode="auto">
            <a:xfrm>
              <a:off x="279" y="2345"/>
              <a:ext cx="864" cy="288"/>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algn="ctr" defTabSz="685800" fontAlgn="base">
                <a:spcBef>
                  <a:spcPct val="0"/>
                </a:spcBef>
                <a:spcAft>
                  <a:spcPct val="0"/>
                </a:spcAft>
              </a:pPr>
              <a:r>
                <a:rPr lang="pl-PL" altLang="pl-PL" sz="1125">
                  <a:latin typeface="Arial" panose="020B0604020202020204" pitchFamily="34" charset="0"/>
                  <a:cs typeface="Arial" panose="020B0604020202020204" pitchFamily="34" charset="0"/>
                </a:rPr>
                <a:t>Metoda</a:t>
              </a:r>
            </a:p>
            <a:p>
              <a:pPr algn="ctr" defTabSz="685800" fontAlgn="base">
                <a:spcBef>
                  <a:spcPct val="0"/>
                </a:spcBef>
                <a:spcAft>
                  <a:spcPct val="0"/>
                </a:spcAft>
              </a:pPr>
              <a:r>
                <a:rPr lang="pl-PL" altLang="pl-PL" sz="1125">
                  <a:latin typeface="Arial" panose="020B0604020202020204" pitchFamily="34" charset="0"/>
                  <a:cs typeface="Arial" panose="020B0604020202020204" pitchFamily="34" charset="0"/>
                </a:rPr>
                <a:t>korygowania </a:t>
              </a:r>
            </a:p>
            <a:p>
              <a:pPr algn="ctr" defTabSz="685800" fontAlgn="base">
                <a:spcBef>
                  <a:spcPct val="0"/>
                </a:spcBef>
                <a:spcAft>
                  <a:spcPct val="0"/>
                </a:spcAft>
              </a:pPr>
              <a:r>
                <a:rPr lang="pl-PL" altLang="pl-PL" sz="1125">
                  <a:latin typeface="Arial" panose="020B0604020202020204" pitchFamily="34" charset="0"/>
                  <a:cs typeface="Arial" panose="020B0604020202020204" pitchFamily="34" charset="0"/>
                </a:rPr>
                <a:t>ceny średniej</a:t>
              </a:r>
            </a:p>
          </p:txBody>
        </p:sp>
        <p:sp>
          <p:nvSpPr>
            <p:cNvPr id="14" name="_s1054">
              <a:extLst>
                <a:ext uri="{FF2B5EF4-FFF2-40B4-BE49-F238E27FC236}">
                  <a16:creationId xmlns:a16="http://schemas.microsoft.com/office/drawing/2014/main" id="{674F35EE-6072-4FA7-B7A9-EF9C8E4B019C}"/>
                </a:ext>
              </a:extLst>
            </p:cNvPr>
            <p:cNvSpPr>
              <a:spLocks noChangeArrowheads="1"/>
            </p:cNvSpPr>
            <p:nvPr/>
          </p:nvSpPr>
          <p:spPr bwMode="auto">
            <a:xfrm>
              <a:off x="279" y="2777"/>
              <a:ext cx="864" cy="288"/>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algn="ctr" defTabSz="685800" fontAlgn="base">
                <a:spcBef>
                  <a:spcPct val="0"/>
                </a:spcBef>
                <a:spcAft>
                  <a:spcPct val="0"/>
                </a:spcAft>
              </a:pPr>
              <a:r>
                <a:rPr lang="pl-PL" altLang="pl-PL" sz="1125">
                  <a:latin typeface="Arial" panose="020B0604020202020204" pitchFamily="34" charset="0"/>
                  <a:cs typeface="Arial" panose="020B0604020202020204" pitchFamily="34" charset="0"/>
                </a:rPr>
                <a:t>Metoda </a:t>
              </a:r>
            </a:p>
            <a:p>
              <a:pPr algn="ctr" defTabSz="685800" fontAlgn="base">
                <a:spcBef>
                  <a:spcPct val="0"/>
                </a:spcBef>
                <a:spcAft>
                  <a:spcPct val="0"/>
                </a:spcAft>
              </a:pPr>
              <a:r>
                <a:rPr lang="pl-PL" altLang="pl-PL" sz="1125">
                  <a:latin typeface="Arial" panose="020B0604020202020204" pitchFamily="34" charset="0"/>
                  <a:cs typeface="Arial" panose="020B0604020202020204" pitchFamily="34" charset="0"/>
                </a:rPr>
                <a:t>analizy statystycznej </a:t>
              </a:r>
            </a:p>
            <a:p>
              <a:pPr algn="ctr" defTabSz="685800" fontAlgn="base">
                <a:spcBef>
                  <a:spcPct val="0"/>
                </a:spcBef>
                <a:spcAft>
                  <a:spcPct val="0"/>
                </a:spcAft>
              </a:pPr>
              <a:r>
                <a:rPr lang="pl-PL" altLang="pl-PL" sz="1125">
                  <a:latin typeface="Arial" panose="020B0604020202020204" pitchFamily="34" charset="0"/>
                  <a:cs typeface="Arial" panose="020B0604020202020204" pitchFamily="34" charset="0"/>
                </a:rPr>
                <a:t>rynku</a:t>
              </a:r>
            </a:p>
          </p:txBody>
        </p:sp>
        <p:sp>
          <p:nvSpPr>
            <p:cNvPr id="15" name="_s1055">
              <a:extLst>
                <a:ext uri="{FF2B5EF4-FFF2-40B4-BE49-F238E27FC236}">
                  <a16:creationId xmlns:a16="http://schemas.microsoft.com/office/drawing/2014/main" id="{4F0F2B8C-7A8D-4989-AAD2-C12D0AA41B61}"/>
                </a:ext>
              </a:extLst>
            </p:cNvPr>
            <p:cNvSpPr>
              <a:spLocks noChangeArrowheads="1"/>
            </p:cNvSpPr>
            <p:nvPr/>
          </p:nvSpPr>
          <p:spPr bwMode="auto">
            <a:xfrm>
              <a:off x="1287" y="1913"/>
              <a:ext cx="864" cy="288"/>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algn="ctr" defTabSz="685800" fontAlgn="base">
                <a:spcBef>
                  <a:spcPct val="0"/>
                </a:spcBef>
                <a:spcAft>
                  <a:spcPct val="0"/>
                </a:spcAft>
              </a:pPr>
              <a:r>
                <a:rPr lang="pl-PL" altLang="pl-PL" sz="1125">
                  <a:latin typeface="Arial" panose="020B0604020202020204" pitchFamily="34" charset="0"/>
                  <a:cs typeface="Arial" panose="020B0604020202020204" pitchFamily="34" charset="0"/>
                </a:rPr>
                <a:t>Metoda </a:t>
              </a:r>
            </a:p>
            <a:p>
              <a:pPr algn="ctr" defTabSz="685800" fontAlgn="base">
                <a:spcBef>
                  <a:spcPct val="0"/>
                </a:spcBef>
                <a:spcAft>
                  <a:spcPct val="0"/>
                </a:spcAft>
              </a:pPr>
              <a:r>
                <a:rPr lang="pl-PL" altLang="pl-PL" sz="1125">
                  <a:latin typeface="Arial" panose="020B0604020202020204" pitchFamily="34" charset="0"/>
                  <a:cs typeface="Arial" panose="020B0604020202020204" pitchFamily="34" charset="0"/>
                </a:rPr>
                <a:t>inwestycyjna</a:t>
              </a:r>
            </a:p>
          </p:txBody>
        </p:sp>
        <p:sp>
          <p:nvSpPr>
            <p:cNvPr id="16" name="_s1056">
              <a:extLst>
                <a:ext uri="{FF2B5EF4-FFF2-40B4-BE49-F238E27FC236}">
                  <a16:creationId xmlns:a16="http://schemas.microsoft.com/office/drawing/2014/main" id="{7DBA5951-4F45-4B1F-A8B8-AC4B3028E527}"/>
                </a:ext>
              </a:extLst>
            </p:cNvPr>
            <p:cNvSpPr>
              <a:spLocks noChangeArrowheads="1"/>
            </p:cNvSpPr>
            <p:nvPr/>
          </p:nvSpPr>
          <p:spPr bwMode="auto">
            <a:xfrm>
              <a:off x="1287" y="2345"/>
              <a:ext cx="864" cy="288"/>
            </a:xfrm>
            <a:prstGeom prst="roundRect">
              <a:avLst>
                <a:gd name="adj" fmla="val 16667"/>
              </a:avLst>
            </a:prstGeom>
            <a:solidFill>
              <a:srgbClr val="CCFF99"/>
            </a:solidFill>
            <a:ln w="9525">
              <a:solidFill>
                <a:schemeClr val="tx1"/>
              </a:solidFill>
              <a:round/>
              <a:headEnd/>
              <a:tailEnd/>
            </a:ln>
          </p:spPr>
          <p:txBody>
            <a:bodyPr vert="horz" wrap="none" lIns="0" tIns="0" rIns="0" bIns="0" numCol="1" anchor="ctr" anchorCtr="0" compatLnSpc="1">
              <a:prstTxWarp prst="textNoShape">
                <a:avLst/>
              </a:prstTxWarp>
            </a:bodyPr>
            <a:lstStyle/>
            <a:p>
              <a:pPr algn="ctr" defTabSz="685800" fontAlgn="base">
                <a:spcBef>
                  <a:spcPct val="0"/>
                </a:spcBef>
                <a:spcAft>
                  <a:spcPct val="0"/>
                </a:spcAft>
              </a:pPr>
              <a:r>
                <a:rPr lang="pl-PL" altLang="pl-PL" sz="1050">
                  <a:latin typeface="Arial" panose="020B0604020202020204" pitchFamily="34" charset="0"/>
                  <a:cs typeface="Arial" panose="020B0604020202020204" pitchFamily="34" charset="0"/>
                </a:rPr>
                <a:t>Technika kapitalizacji prostej</a:t>
              </a:r>
            </a:p>
            <a:p>
              <a:pPr algn="ctr" defTabSz="685800" fontAlgn="base">
                <a:spcBef>
                  <a:spcPct val="0"/>
                </a:spcBef>
                <a:spcAft>
                  <a:spcPct val="0"/>
                </a:spcAft>
              </a:pPr>
              <a:r>
                <a:rPr lang="pl-PL" altLang="pl-PL" sz="1050">
                  <a:latin typeface="Arial" panose="020B0604020202020204" pitchFamily="34" charset="0"/>
                  <a:cs typeface="Arial" panose="020B0604020202020204" pitchFamily="34" charset="0"/>
                </a:rPr>
                <a:t>Technika dyskontowania </a:t>
              </a:r>
            </a:p>
            <a:p>
              <a:pPr algn="ctr" defTabSz="685800" fontAlgn="base">
                <a:spcBef>
                  <a:spcPct val="0"/>
                </a:spcBef>
                <a:spcAft>
                  <a:spcPct val="0"/>
                </a:spcAft>
              </a:pPr>
              <a:r>
                <a:rPr lang="pl-PL" altLang="pl-PL" sz="1050">
                  <a:latin typeface="Arial" panose="020B0604020202020204" pitchFamily="34" charset="0"/>
                  <a:cs typeface="Arial" panose="020B0604020202020204" pitchFamily="34" charset="0"/>
                </a:rPr>
                <a:t>strumieni dochodów</a:t>
              </a:r>
            </a:p>
          </p:txBody>
        </p:sp>
        <p:sp>
          <p:nvSpPr>
            <p:cNvPr id="17" name="_s1057">
              <a:extLst>
                <a:ext uri="{FF2B5EF4-FFF2-40B4-BE49-F238E27FC236}">
                  <a16:creationId xmlns:a16="http://schemas.microsoft.com/office/drawing/2014/main" id="{33B1BD81-D3EC-4FE1-90C7-E1F2ADDB4425}"/>
                </a:ext>
              </a:extLst>
            </p:cNvPr>
            <p:cNvSpPr>
              <a:spLocks noChangeArrowheads="1"/>
            </p:cNvSpPr>
            <p:nvPr/>
          </p:nvSpPr>
          <p:spPr bwMode="auto">
            <a:xfrm>
              <a:off x="1287" y="2777"/>
              <a:ext cx="864" cy="288"/>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algn="ctr" defTabSz="685800" fontAlgn="base">
                <a:spcBef>
                  <a:spcPct val="0"/>
                </a:spcBef>
                <a:spcAft>
                  <a:spcPct val="0"/>
                </a:spcAft>
              </a:pPr>
              <a:r>
                <a:rPr lang="pl-PL" altLang="pl-PL" sz="1125">
                  <a:latin typeface="Arial" panose="020B0604020202020204" pitchFamily="34" charset="0"/>
                  <a:cs typeface="Arial" panose="020B0604020202020204" pitchFamily="34" charset="0"/>
                </a:rPr>
                <a:t>Metoda zysków</a:t>
              </a:r>
            </a:p>
          </p:txBody>
        </p:sp>
        <p:sp>
          <p:nvSpPr>
            <p:cNvPr id="18" name="_s1058">
              <a:extLst>
                <a:ext uri="{FF2B5EF4-FFF2-40B4-BE49-F238E27FC236}">
                  <a16:creationId xmlns:a16="http://schemas.microsoft.com/office/drawing/2014/main" id="{6101B893-697C-4B5F-A4B9-88331486EEE7}"/>
                </a:ext>
              </a:extLst>
            </p:cNvPr>
            <p:cNvSpPr>
              <a:spLocks noChangeArrowheads="1"/>
            </p:cNvSpPr>
            <p:nvPr/>
          </p:nvSpPr>
          <p:spPr bwMode="auto">
            <a:xfrm>
              <a:off x="1287" y="3209"/>
              <a:ext cx="864" cy="288"/>
            </a:xfrm>
            <a:prstGeom prst="roundRect">
              <a:avLst>
                <a:gd name="adj" fmla="val 16667"/>
              </a:avLst>
            </a:prstGeom>
            <a:solidFill>
              <a:srgbClr val="CCFF99"/>
            </a:solidFill>
            <a:ln w="9525">
              <a:solidFill>
                <a:schemeClr val="tx1"/>
              </a:solidFill>
              <a:round/>
              <a:headEnd/>
              <a:tailEnd/>
            </a:ln>
          </p:spPr>
          <p:txBody>
            <a:bodyPr vert="horz" wrap="none" lIns="0" tIns="0" rIns="0" bIns="0" numCol="1" anchor="ctr" anchorCtr="0" compatLnSpc="1">
              <a:prstTxWarp prst="textNoShape">
                <a:avLst/>
              </a:prstTxWarp>
            </a:bodyPr>
            <a:lstStyle/>
            <a:p>
              <a:pPr algn="ctr" defTabSz="685800" fontAlgn="base">
                <a:spcBef>
                  <a:spcPct val="0"/>
                </a:spcBef>
                <a:spcAft>
                  <a:spcPct val="0"/>
                </a:spcAft>
              </a:pPr>
              <a:r>
                <a:rPr lang="pl-PL" altLang="pl-PL" sz="1050">
                  <a:latin typeface="Arial" panose="020B0604020202020204" pitchFamily="34" charset="0"/>
                  <a:cs typeface="Arial" panose="020B0604020202020204" pitchFamily="34" charset="0"/>
                </a:rPr>
                <a:t>Technika kapitalizacji prostej</a:t>
              </a:r>
            </a:p>
            <a:p>
              <a:pPr algn="ctr" defTabSz="685800" fontAlgn="base">
                <a:spcBef>
                  <a:spcPct val="0"/>
                </a:spcBef>
                <a:spcAft>
                  <a:spcPct val="0"/>
                </a:spcAft>
              </a:pPr>
              <a:r>
                <a:rPr lang="pl-PL" altLang="pl-PL" sz="1050">
                  <a:latin typeface="Arial" panose="020B0604020202020204" pitchFamily="34" charset="0"/>
                  <a:cs typeface="Arial" panose="020B0604020202020204" pitchFamily="34" charset="0"/>
                </a:rPr>
                <a:t>Technika dyskontowania </a:t>
              </a:r>
            </a:p>
            <a:p>
              <a:pPr algn="ctr" defTabSz="685800" fontAlgn="base">
                <a:spcBef>
                  <a:spcPct val="0"/>
                </a:spcBef>
                <a:spcAft>
                  <a:spcPct val="0"/>
                </a:spcAft>
              </a:pPr>
              <a:r>
                <a:rPr lang="pl-PL" altLang="pl-PL" sz="1050">
                  <a:latin typeface="Arial" panose="020B0604020202020204" pitchFamily="34" charset="0"/>
                  <a:cs typeface="Arial" panose="020B0604020202020204" pitchFamily="34" charset="0"/>
                </a:rPr>
                <a:t>strumieni dochodów</a:t>
              </a:r>
            </a:p>
          </p:txBody>
        </p:sp>
        <p:sp>
          <p:nvSpPr>
            <p:cNvPr id="19" name="_s1059">
              <a:extLst>
                <a:ext uri="{FF2B5EF4-FFF2-40B4-BE49-F238E27FC236}">
                  <a16:creationId xmlns:a16="http://schemas.microsoft.com/office/drawing/2014/main" id="{B9D4FE9E-5BDF-46FD-93FF-F2403EE094F8}"/>
                </a:ext>
              </a:extLst>
            </p:cNvPr>
            <p:cNvSpPr>
              <a:spLocks noChangeArrowheads="1"/>
            </p:cNvSpPr>
            <p:nvPr/>
          </p:nvSpPr>
          <p:spPr bwMode="auto">
            <a:xfrm>
              <a:off x="2295" y="1913"/>
              <a:ext cx="864" cy="288"/>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algn="ctr" defTabSz="685800" fontAlgn="base">
                <a:spcBef>
                  <a:spcPct val="0"/>
                </a:spcBef>
                <a:spcAft>
                  <a:spcPct val="0"/>
                </a:spcAft>
              </a:pPr>
              <a:r>
                <a:rPr lang="pl-PL" altLang="pl-PL" sz="1125">
                  <a:latin typeface="Arial" panose="020B0604020202020204" pitchFamily="34" charset="0"/>
                  <a:cs typeface="Arial" panose="020B0604020202020204" pitchFamily="34" charset="0"/>
                </a:rPr>
                <a:t>Metoda kosztów </a:t>
              </a:r>
            </a:p>
            <a:p>
              <a:pPr algn="ctr" defTabSz="685800" fontAlgn="base">
                <a:spcBef>
                  <a:spcPct val="0"/>
                </a:spcBef>
                <a:spcAft>
                  <a:spcPct val="0"/>
                </a:spcAft>
              </a:pPr>
              <a:r>
                <a:rPr lang="pl-PL" altLang="pl-PL" sz="1125">
                  <a:latin typeface="Arial" panose="020B0604020202020204" pitchFamily="34" charset="0"/>
                  <a:cs typeface="Arial" panose="020B0604020202020204" pitchFamily="34" charset="0"/>
                </a:rPr>
                <a:t>odtworzenia</a:t>
              </a:r>
            </a:p>
          </p:txBody>
        </p:sp>
        <p:sp>
          <p:nvSpPr>
            <p:cNvPr id="20" name="_s1060">
              <a:extLst>
                <a:ext uri="{FF2B5EF4-FFF2-40B4-BE49-F238E27FC236}">
                  <a16:creationId xmlns:a16="http://schemas.microsoft.com/office/drawing/2014/main" id="{48C2F4AA-3AAF-46BB-99E1-3BFA21515C78}"/>
                </a:ext>
              </a:extLst>
            </p:cNvPr>
            <p:cNvSpPr>
              <a:spLocks noChangeArrowheads="1"/>
            </p:cNvSpPr>
            <p:nvPr/>
          </p:nvSpPr>
          <p:spPr bwMode="auto">
            <a:xfrm>
              <a:off x="2295" y="2345"/>
              <a:ext cx="864" cy="288"/>
            </a:xfrm>
            <a:prstGeom prst="roundRect">
              <a:avLst>
                <a:gd name="adj" fmla="val 16667"/>
              </a:avLst>
            </a:prstGeom>
            <a:solidFill>
              <a:srgbClr val="CCFF99"/>
            </a:solidFill>
            <a:ln w="9525">
              <a:solidFill>
                <a:schemeClr val="tx1"/>
              </a:solidFill>
              <a:round/>
              <a:headEnd/>
              <a:tailEnd/>
            </a:ln>
          </p:spPr>
          <p:txBody>
            <a:bodyPr vert="horz" wrap="none" lIns="0" tIns="0" rIns="0" bIns="0" numCol="1" anchor="ctr" anchorCtr="0" compatLnSpc="1">
              <a:prstTxWarp prst="textNoShape">
                <a:avLst/>
              </a:prstTxWarp>
            </a:bodyPr>
            <a:lstStyle/>
            <a:p>
              <a:pPr algn="ctr" defTabSz="685800" fontAlgn="base">
                <a:spcBef>
                  <a:spcPct val="0"/>
                </a:spcBef>
                <a:spcAft>
                  <a:spcPct val="0"/>
                </a:spcAft>
              </a:pPr>
              <a:r>
                <a:rPr lang="pl-PL" altLang="pl-PL" sz="1050">
                  <a:latin typeface="Arial" panose="020B0604020202020204" pitchFamily="34" charset="0"/>
                  <a:cs typeface="Arial" panose="020B0604020202020204" pitchFamily="34" charset="0"/>
                </a:rPr>
                <a:t>Technika szczegółowa</a:t>
              </a:r>
            </a:p>
            <a:p>
              <a:pPr algn="ctr" defTabSz="685800" fontAlgn="base">
                <a:spcBef>
                  <a:spcPct val="0"/>
                </a:spcBef>
                <a:spcAft>
                  <a:spcPct val="0"/>
                </a:spcAft>
              </a:pPr>
              <a:r>
                <a:rPr lang="pl-PL" altLang="pl-PL" sz="1050">
                  <a:latin typeface="Arial" panose="020B0604020202020204" pitchFamily="34" charset="0"/>
                  <a:cs typeface="Arial" panose="020B0604020202020204" pitchFamily="34" charset="0"/>
                </a:rPr>
                <a:t>Technika el. scalonych</a:t>
              </a:r>
            </a:p>
            <a:p>
              <a:pPr algn="ctr" defTabSz="685800" fontAlgn="base">
                <a:spcBef>
                  <a:spcPct val="0"/>
                </a:spcBef>
                <a:spcAft>
                  <a:spcPct val="0"/>
                </a:spcAft>
              </a:pPr>
              <a:r>
                <a:rPr lang="pl-PL" altLang="pl-PL" sz="1050">
                  <a:latin typeface="Arial" panose="020B0604020202020204" pitchFamily="34" charset="0"/>
                  <a:cs typeface="Arial" panose="020B0604020202020204" pitchFamily="34" charset="0"/>
                </a:rPr>
                <a:t>Technika wskaźnikowa</a:t>
              </a:r>
            </a:p>
          </p:txBody>
        </p:sp>
        <p:sp>
          <p:nvSpPr>
            <p:cNvPr id="21" name="_s1061">
              <a:extLst>
                <a:ext uri="{FF2B5EF4-FFF2-40B4-BE49-F238E27FC236}">
                  <a16:creationId xmlns:a16="http://schemas.microsoft.com/office/drawing/2014/main" id="{D78E98BC-1F61-4F5E-8FA0-17D55241205C}"/>
                </a:ext>
              </a:extLst>
            </p:cNvPr>
            <p:cNvSpPr>
              <a:spLocks noChangeArrowheads="1"/>
            </p:cNvSpPr>
            <p:nvPr/>
          </p:nvSpPr>
          <p:spPr bwMode="auto">
            <a:xfrm>
              <a:off x="2295" y="2777"/>
              <a:ext cx="864" cy="288"/>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algn="ctr" defTabSz="685800" fontAlgn="base">
                <a:spcBef>
                  <a:spcPct val="0"/>
                </a:spcBef>
                <a:spcAft>
                  <a:spcPct val="0"/>
                </a:spcAft>
              </a:pPr>
              <a:endParaRPr lang="pl-PL" altLang="pl-PL" sz="1125">
                <a:latin typeface="Arial" panose="020B0604020202020204" pitchFamily="34" charset="0"/>
                <a:cs typeface="Arial" panose="020B0604020202020204" pitchFamily="34" charset="0"/>
              </a:endParaRPr>
            </a:p>
            <a:p>
              <a:pPr algn="ctr" defTabSz="685800" fontAlgn="base">
                <a:spcBef>
                  <a:spcPct val="0"/>
                </a:spcBef>
                <a:spcAft>
                  <a:spcPct val="0"/>
                </a:spcAft>
              </a:pPr>
              <a:r>
                <a:rPr lang="pl-PL" altLang="pl-PL" sz="1125">
                  <a:latin typeface="Arial" panose="020B0604020202020204" pitchFamily="34" charset="0"/>
                  <a:cs typeface="Arial" panose="020B0604020202020204" pitchFamily="34" charset="0"/>
                </a:rPr>
                <a:t>Metoda kosztów </a:t>
              </a:r>
            </a:p>
            <a:p>
              <a:pPr algn="ctr" defTabSz="685800" fontAlgn="base">
                <a:spcBef>
                  <a:spcPct val="0"/>
                </a:spcBef>
                <a:spcAft>
                  <a:spcPct val="0"/>
                </a:spcAft>
              </a:pPr>
              <a:r>
                <a:rPr lang="pl-PL" altLang="pl-PL" sz="1125">
                  <a:latin typeface="Arial" panose="020B0604020202020204" pitchFamily="34" charset="0"/>
                  <a:cs typeface="Arial" panose="020B0604020202020204" pitchFamily="34" charset="0"/>
                </a:rPr>
                <a:t>zastąpienia</a:t>
              </a:r>
            </a:p>
            <a:p>
              <a:pPr algn="ctr" defTabSz="685800" fontAlgn="base">
                <a:spcBef>
                  <a:spcPct val="0"/>
                </a:spcBef>
                <a:spcAft>
                  <a:spcPct val="0"/>
                </a:spcAft>
              </a:pPr>
              <a:endParaRPr lang="pl-PL" altLang="pl-PL" sz="1125">
                <a:latin typeface="Arial" panose="020B0604020202020204" pitchFamily="34" charset="0"/>
                <a:cs typeface="Arial" panose="020B0604020202020204" pitchFamily="34" charset="0"/>
              </a:endParaRPr>
            </a:p>
          </p:txBody>
        </p:sp>
        <p:sp>
          <p:nvSpPr>
            <p:cNvPr id="22" name="_s1062">
              <a:extLst>
                <a:ext uri="{FF2B5EF4-FFF2-40B4-BE49-F238E27FC236}">
                  <a16:creationId xmlns:a16="http://schemas.microsoft.com/office/drawing/2014/main" id="{1125FCD9-9DA9-4CD7-867C-4E469D79C8CF}"/>
                </a:ext>
              </a:extLst>
            </p:cNvPr>
            <p:cNvSpPr>
              <a:spLocks noChangeArrowheads="1"/>
            </p:cNvSpPr>
            <p:nvPr/>
          </p:nvSpPr>
          <p:spPr bwMode="auto">
            <a:xfrm>
              <a:off x="2295" y="3209"/>
              <a:ext cx="864" cy="288"/>
            </a:xfrm>
            <a:prstGeom prst="roundRect">
              <a:avLst>
                <a:gd name="adj" fmla="val 16667"/>
              </a:avLst>
            </a:prstGeom>
            <a:solidFill>
              <a:srgbClr val="CCFF99"/>
            </a:solidFill>
            <a:ln w="9525">
              <a:solidFill>
                <a:schemeClr val="tx1"/>
              </a:solidFill>
              <a:round/>
              <a:headEnd/>
              <a:tailEnd/>
            </a:ln>
          </p:spPr>
          <p:txBody>
            <a:bodyPr vert="horz" wrap="none" lIns="0" tIns="0" rIns="0" bIns="0" numCol="1" anchor="ctr" anchorCtr="0" compatLnSpc="1">
              <a:prstTxWarp prst="textNoShape">
                <a:avLst/>
              </a:prstTxWarp>
            </a:bodyPr>
            <a:lstStyle/>
            <a:p>
              <a:pPr algn="ctr" defTabSz="685800" fontAlgn="base">
                <a:spcBef>
                  <a:spcPct val="0"/>
                </a:spcBef>
                <a:spcAft>
                  <a:spcPct val="0"/>
                </a:spcAft>
              </a:pPr>
              <a:r>
                <a:rPr lang="pl-PL" altLang="pl-PL" sz="1050">
                  <a:latin typeface="Arial" panose="020B0604020202020204" pitchFamily="34" charset="0"/>
                  <a:cs typeface="Arial" panose="020B0604020202020204" pitchFamily="34" charset="0"/>
                </a:rPr>
                <a:t>Technika szczegółowa</a:t>
              </a:r>
            </a:p>
            <a:p>
              <a:pPr algn="ctr" defTabSz="685800" fontAlgn="base">
                <a:spcBef>
                  <a:spcPct val="0"/>
                </a:spcBef>
                <a:spcAft>
                  <a:spcPct val="0"/>
                </a:spcAft>
              </a:pPr>
              <a:r>
                <a:rPr lang="pl-PL" altLang="pl-PL" sz="1050">
                  <a:latin typeface="Arial" panose="020B0604020202020204" pitchFamily="34" charset="0"/>
                  <a:cs typeface="Arial" panose="020B0604020202020204" pitchFamily="34" charset="0"/>
                </a:rPr>
                <a:t>Technika el. scalonych</a:t>
              </a:r>
            </a:p>
            <a:p>
              <a:pPr algn="ctr" defTabSz="685800" fontAlgn="base">
                <a:spcBef>
                  <a:spcPct val="0"/>
                </a:spcBef>
                <a:spcAft>
                  <a:spcPct val="0"/>
                </a:spcAft>
              </a:pPr>
              <a:r>
                <a:rPr lang="pl-PL" altLang="pl-PL" sz="1050">
                  <a:latin typeface="Arial" panose="020B0604020202020204" pitchFamily="34" charset="0"/>
                  <a:cs typeface="Arial" panose="020B0604020202020204" pitchFamily="34" charset="0"/>
                </a:rPr>
                <a:t>Technika wskaźnikowa</a:t>
              </a:r>
            </a:p>
          </p:txBody>
        </p:sp>
        <p:sp>
          <p:nvSpPr>
            <p:cNvPr id="23" name="_s1063">
              <a:extLst>
                <a:ext uri="{FF2B5EF4-FFF2-40B4-BE49-F238E27FC236}">
                  <a16:creationId xmlns:a16="http://schemas.microsoft.com/office/drawing/2014/main" id="{E4FA0025-DC58-4BAD-B299-0A3BCDF7E368}"/>
                </a:ext>
              </a:extLst>
            </p:cNvPr>
            <p:cNvSpPr>
              <a:spLocks noChangeArrowheads="1"/>
            </p:cNvSpPr>
            <p:nvPr/>
          </p:nvSpPr>
          <p:spPr bwMode="auto">
            <a:xfrm>
              <a:off x="3303" y="1913"/>
              <a:ext cx="864" cy="288"/>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algn="ctr" defTabSz="685800" fontAlgn="base">
                <a:spcBef>
                  <a:spcPct val="0"/>
                </a:spcBef>
                <a:spcAft>
                  <a:spcPct val="0"/>
                </a:spcAft>
              </a:pPr>
              <a:r>
                <a:rPr lang="pl-PL" altLang="pl-PL" sz="1125">
                  <a:latin typeface="Arial" panose="020B0604020202020204" pitchFamily="34" charset="0"/>
                  <a:cs typeface="Arial" panose="020B0604020202020204" pitchFamily="34" charset="0"/>
                </a:rPr>
                <a:t>Metoda </a:t>
              </a:r>
            </a:p>
            <a:p>
              <a:pPr algn="ctr" defTabSz="685800" fontAlgn="base">
                <a:spcBef>
                  <a:spcPct val="0"/>
                </a:spcBef>
                <a:spcAft>
                  <a:spcPct val="0"/>
                </a:spcAft>
              </a:pPr>
              <a:r>
                <a:rPr lang="pl-PL" altLang="pl-PL" sz="1125">
                  <a:latin typeface="Arial" panose="020B0604020202020204" pitchFamily="34" charset="0"/>
                  <a:cs typeface="Arial" panose="020B0604020202020204" pitchFamily="34" charset="0"/>
                </a:rPr>
                <a:t>pozostałościowa</a:t>
              </a:r>
            </a:p>
          </p:txBody>
        </p:sp>
        <p:sp>
          <p:nvSpPr>
            <p:cNvPr id="24" name="_s1064">
              <a:extLst>
                <a:ext uri="{FF2B5EF4-FFF2-40B4-BE49-F238E27FC236}">
                  <a16:creationId xmlns:a16="http://schemas.microsoft.com/office/drawing/2014/main" id="{BCAB1EA2-7EB9-4126-A41F-56DBC3C4DE62}"/>
                </a:ext>
              </a:extLst>
            </p:cNvPr>
            <p:cNvSpPr>
              <a:spLocks noChangeArrowheads="1"/>
            </p:cNvSpPr>
            <p:nvPr/>
          </p:nvSpPr>
          <p:spPr bwMode="auto">
            <a:xfrm>
              <a:off x="3303" y="2345"/>
              <a:ext cx="864" cy="288"/>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algn="ctr" defTabSz="685800" fontAlgn="base">
                <a:spcBef>
                  <a:spcPct val="0"/>
                </a:spcBef>
                <a:spcAft>
                  <a:spcPct val="0"/>
                </a:spcAft>
              </a:pPr>
              <a:r>
                <a:rPr lang="pl-PL" altLang="pl-PL" sz="1125">
                  <a:latin typeface="Arial" panose="020B0604020202020204" pitchFamily="34" charset="0"/>
                  <a:cs typeface="Arial" panose="020B0604020202020204" pitchFamily="34" charset="0"/>
                </a:rPr>
                <a:t>Metoda kosztów</a:t>
              </a:r>
            </a:p>
            <a:p>
              <a:pPr algn="ctr" defTabSz="685800" fontAlgn="base">
                <a:spcBef>
                  <a:spcPct val="0"/>
                </a:spcBef>
                <a:spcAft>
                  <a:spcPct val="0"/>
                </a:spcAft>
              </a:pPr>
              <a:r>
                <a:rPr lang="pl-PL" altLang="pl-PL" sz="1125">
                  <a:latin typeface="Arial" panose="020B0604020202020204" pitchFamily="34" charset="0"/>
                  <a:cs typeface="Arial" panose="020B0604020202020204" pitchFamily="34" charset="0"/>
                </a:rPr>
                <a:t>likwidacji</a:t>
              </a:r>
            </a:p>
          </p:txBody>
        </p:sp>
        <p:sp>
          <p:nvSpPr>
            <p:cNvPr id="25" name="_s1065">
              <a:extLst>
                <a:ext uri="{FF2B5EF4-FFF2-40B4-BE49-F238E27FC236}">
                  <a16:creationId xmlns:a16="http://schemas.microsoft.com/office/drawing/2014/main" id="{9F2D57DE-00FE-4AD1-B67B-1768EBA3FB50}"/>
                </a:ext>
              </a:extLst>
            </p:cNvPr>
            <p:cNvSpPr>
              <a:spLocks noChangeArrowheads="1"/>
            </p:cNvSpPr>
            <p:nvPr/>
          </p:nvSpPr>
          <p:spPr bwMode="auto">
            <a:xfrm>
              <a:off x="3303" y="2777"/>
              <a:ext cx="864" cy="288"/>
            </a:xfrm>
            <a:prstGeom prst="roundRect">
              <a:avLst>
                <a:gd name="adj" fmla="val 16667"/>
              </a:avLst>
            </a:prstGeom>
            <a:solidFill>
              <a:srgbClr val="CCFF99"/>
            </a:solidFill>
            <a:ln w="9525">
              <a:solidFill>
                <a:schemeClr val="tx1"/>
              </a:solidFill>
              <a:round/>
              <a:headEnd/>
              <a:tailEnd/>
            </a:ln>
          </p:spPr>
          <p:txBody>
            <a:bodyPr vert="horz" wrap="none" lIns="0" tIns="0" rIns="0" bIns="0" numCol="1" anchor="ctr" anchorCtr="0" compatLnSpc="1">
              <a:prstTxWarp prst="textNoShape">
                <a:avLst/>
              </a:prstTxWarp>
            </a:bodyPr>
            <a:lstStyle/>
            <a:p>
              <a:pPr defTabSz="685800" fontAlgn="base">
                <a:spcBef>
                  <a:spcPct val="0"/>
                </a:spcBef>
                <a:spcAft>
                  <a:spcPct val="0"/>
                </a:spcAft>
              </a:pPr>
              <a:endParaRPr lang="pl-PL" altLang="pl-PL" sz="900">
                <a:latin typeface="Arial" panose="020B0604020202020204" pitchFamily="34" charset="0"/>
                <a:cs typeface="Arial" panose="020B0604020202020204" pitchFamily="34" charset="0"/>
              </a:endParaRPr>
            </a:p>
            <a:p>
              <a:pPr algn="ctr" defTabSz="685800" fontAlgn="base">
                <a:spcBef>
                  <a:spcPct val="0"/>
                </a:spcBef>
                <a:spcAft>
                  <a:spcPct val="0"/>
                </a:spcAft>
              </a:pPr>
              <a:r>
                <a:rPr lang="pl-PL" altLang="pl-PL" sz="900">
                  <a:latin typeface="Arial" panose="020B0604020202020204" pitchFamily="34" charset="0"/>
                  <a:cs typeface="Arial" panose="020B0604020202020204" pitchFamily="34" charset="0"/>
                </a:rPr>
                <a:t>Technika szczegółowa</a:t>
              </a:r>
            </a:p>
            <a:p>
              <a:pPr algn="ctr" defTabSz="685800" fontAlgn="base">
                <a:spcBef>
                  <a:spcPct val="0"/>
                </a:spcBef>
                <a:spcAft>
                  <a:spcPct val="0"/>
                </a:spcAft>
              </a:pPr>
              <a:r>
                <a:rPr lang="pl-PL" altLang="pl-PL" sz="900">
                  <a:latin typeface="Arial" panose="020B0604020202020204" pitchFamily="34" charset="0"/>
                  <a:cs typeface="Arial" panose="020B0604020202020204" pitchFamily="34" charset="0"/>
                </a:rPr>
                <a:t>Technika el. scalonych</a:t>
              </a:r>
            </a:p>
            <a:p>
              <a:pPr algn="ctr" defTabSz="685800" fontAlgn="base">
                <a:spcBef>
                  <a:spcPct val="0"/>
                </a:spcBef>
                <a:spcAft>
                  <a:spcPct val="0"/>
                </a:spcAft>
              </a:pPr>
              <a:r>
                <a:rPr lang="pl-PL" altLang="pl-PL" sz="900">
                  <a:latin typeface="Arial" panose="020B0604020202020204" pitchFamily="34" charset="0"/>
                  <a:cs typeface="Arial" panose="020B0604020202020204" pitchFamily="34" charset="0"/>
                </a:rPr>
                <a:t>Technika wskaźnikowa</a:t>
              </a:r>
            </a:p>
            <a:p>
              <a:pPr defTabSz="685800" fontAlgn="base">
                <a:spcBef>
                  <a:spcPct val="0"/>
                </a:spcBef>
                <a:spcAft>
                  <a:spcPct val="0"/>
                </a:spcAft>
              </a:pPr>
              <a:endParaRPr lang="pl-PL" altLang="pl-PL" sz="900">
                <a:latin typeface="Arial" panose="020B0604020202020204" pitchFamily="34" charset="0"/>
                <a:cs typeface="Arial" panose="020B0604020202020204" pitchFamily="34" charset="0"/>
              </a:endParaRPr>
            </a:p>
          </p:txBody>
        </p:sp>
        <p:sp>
          <p:nvSpPr>
            <p:cNvPr id="26" name="_s1066">
              <a:extLst>
                <a:ext uri="{FF2B5EF4-FFF2-40B4-BE49-F238E27FC236}">
                  <a16:creationId xmlns:a16="http://schemas.microsoft.com/office/drawing/2014/main" id="{4F39E8D8-C8A3-4D2D-BEEF-918B20188A98}"/>
                </a:ext>
              </a:extLst>
            </p:cNvPr>
            <p:cNvSpPr>
              <a:spLocks noChangeArrowheads="1"/>
            </p:cNvSpPr>
            <p:nvPr/>
          </p:nvSpPr>
          <p:spPr bwMode="auto">
            <a:xfrm>
              <a:off x="3303" y="3209"/>
              <a:ext cx="864" cy="288"/>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algn="ctr" defTabSz="685800" fontAlgn="base">
                <a:spcBef>
                  <a:spcPct val="0"/>
                </a:spcBef>
                <a:spcAft>
                  <a:spcPct val="0"/>
                </a:spcAft>
              </a:pPr>
              <a:r>
                <a:rPr lang="pl-PL" altLang="pl-PL" sz="1125">
                  <a:latin typeface="Arial" panose="020B0604020202020204" pitchFamily="34" charset="0"/>
                  <a:cs typeface="Arial" panose="020B0604020202020204" pitchFamily="34" charset="0"/>
                </a:rPr>
                <a:t>Metoda wskaźników </a:t>
              </a:r>
            </a:p>
            <a:p>
              <a:pPr algn="ctr" defTabSz="685800" fontAlgn="base">
                <a:spcBef>
                  <a:spcPct val="0"/>
                </a:spcBef>
                <a:spcAft>
                  <a:spcPct val="0"/>
                </a:spcAft>
              </a:pPr>
              <a:r>
                <a:rPr lang="pl-PL" altLang="pl-PL" sz="1125">
                  <a:latin typeface="Arial" panose="020B0604020202020204" pitchFamily="34" charset="0"/>
                  <a:cs typeface="Arial" panose="020B0604020202020204" pitchFamily="34" charset="0"/>
                </a:rPr>
                <a:t>szacunkowych gruntu</a:t>
              </a:r>
            </a:p>
          </p:txBody>
        </p:sp>
      </p:grpSp>
    </p:spTree>
    <p:extLst>
      <p:ext uri="{BB962C8B-B14F-4D97-AF65-F5344CB8AC3E}">
        <p14:creationId xmlns:p14="http://schemas.microsoft.com/office/powerpoint/2010/main" val="8161458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67800C6-A3E6-4220-BA72-01DA9B871428}"/>
              </a:ext>
            </a:extLst>
          </p:cNvPr>
          <p:cNvSpPr>
            <a:spLocks noGrp="1"/>
          </p:cNvSpPr>
          <p:nvPr>
            <p:ph type="title"/>
          </p:nvPr>
        </p:nvSpPr>
        <p:spPr/>
        <p:txBody>
          <a:bodyPr/>
          <a:lstStyle/>
          <a:p>
            <a:r>
              <a:rPr lang="pl-PL" altLang="pl-PL" b="1"/>
              <a:t>Podejście porównawcze - opis</a:t>
            </a:r>
            <a:endParaRPr lang="pl-PL" b="1"/>
          </a:p>
        </p:txBody>
      </p:sp>
      <p:sp>
        <p:nvSpPr>
          <p:cNvPr id="3" name="Symbol zastępczy zawartości 2">
            <a:extLst>
              <a:ext uri="{FF2B5EF4-FFF2-40B4-BE49-F238E27FC236}">
                <a16:creationId xmlns:a16="http://schemas.microsoft.com/office/drawing/2014/main" id="{A06EE127-D020-42CD-A284-9ECEC883408A}"/>
              </a:ext>
            </a:extLst>
          </p:cNvPr>
          <p:cNvSpPr>
            <a:spLocks noGrp="1"/>
          </p:cNvSpPr>
          <p:nvPr>
            <p:ph idx="1"/>
          </p:nvPr>
        </p:nvSpPr>
        <p:spPr/>
        <p:txBody>
          <a:bodyPr>
            <a:normAutofit fontScale="92500"/>
          </a:bodyPr>
          <a:lstStyle/>
          <a:p>
            <a:pPr marL="67866" indent="-5954" algn="just">
              <a:buNone/>
            </a:pPr>
            <a:r>
              <a:rPr lang="pl-PL" altLang="pl-PL" sz="1950" b="1">
                <a:solidFill>
                  <a:srgbClr val="C00000"/>
                </a:solidFill>
              </a:rPr>
              <a:t>Podejście porównawcze </a:t>
            </a:r>
            <a:r>
              <a:rPr lang="pl-PL" altLang="pl-PL" sz="1950"/>
              <a:t> polega na określeniu wartości nieruchomości przy założeniu, że wartość ta odpowiada cenom, jakie uzyskano za nieruchomości podobne, które były przedmiotem obrotu rynkowego. Ceny te koryguje się ze względu na cechy różniące nieruchomości podobne od nieruchomości wycenianej oraz uwzględnia się zmiany poziomu cen wskutek upływu czasu. Podejście porównawcze stosuje się, jeżeli są znane ceny i cechy nieruchomości podobnych do nieruchomości wycenianej.</a:t>
            </a:r>
          </a:p>
          <a:p>
            <a:pPr marL="67866" indent="-5954" algn="just">
              <a:buNone/>
            </a:pPr>
            <a:r>
              <a:rPr lang="pl-PL" altLang="pl-PL" sz="1950" b="1">
                <a:solidFill>
                  <a:srgbClr val="C00000"/>
                </a:solidFill>
              </a:rPr>
              <a:t>Nieruchomości podobne </a:t>
            </a:r>
            <a:r>
              <a:rPr lang="pl-PL" altLang="pl-PL" sz="1950"/>
              <a:t>–  należy przez to rozumieć nieruchomość, która jest porównywalna z nieruchomością stanowiącą przedmiot wyceny, ze względu na położenie, stan prawny, przeznaczenie, sposób korzystania oraz inne cechy wpływające na jej wartość. </a:t>
            </a:r>
          </a:p>
          <a:p>
            <a:pPr marL="67866" indent="-5954" algn="just">
              <a:buNone/>
            </a:pPr>
            <a:r>
              <a:rPr lang="pl-PL" altLang="pl-PL" sz="1950" b="1">
                <a:solidFill>
                  <a:srgbClr val="C00000"/>
                </a:solidFill>
              </a:rPr>
              <a:t>Nieruchomości reprezentatywne </a:t>
            </a:r>
            <a:r>
              <a:rPr lang="pl-PL" altLang="pl-PL" sz="1950"/>
              <a:t>– poszczególne rodzaje nieruchomości na obszarze danej gminy, ewentualnie na obszarze gmin sąsiednich.   (podobieństwo rodzajowe)</a:t>
            </a:r>
          </a:p>
          <a:p>
            <a:endParaRPr lang="pl-PL"/>
          </a:p>
        </p:txBody>
      </p:sp>
    </p:spTree>
    <p:extLst>
      <p:ext uri="{BB962C8B-B14F-4D97-AF65-F5344CB8AC3E}">
        <p14:creationId xmlns:p14="http://schemas.microsoft.com/office/powerpoint/2010/main" val="24896747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69B86CE-F185-4F25-A480-CA2E9B0A6457}"/>
              </a:ext>
            </a:extLst>
          </p:cNvPr>
          <p:cNvSpPr>
            <a:spLocks noGrp="1"/>
          </p:cNvSpPr>
          <p:nvPr>
            <p:ph type="title"/>
          </p:nvPr>
        </p:nvSpPr>
        <p:spPr/>
        <p:txBody>
          <a:bodyPr/>
          <a:lstStyle/>
          <a:p>
            <a:r>
              <a:rPr lang="pl-PL"/>
              <a:t>Podejścia a wartości</a:t>
            </a:r>
          </a:p>
        </p:txBody>
      </p:sp>
      <p:sp>
        <p:nvSpPr>
          <p:cNvPr id="3" name="Symbol zastępczy zawartości 2">
            <a:extLst>
              <a:ext uri="{FF2B5EF4-FFF2-40B4-BE49-F238E27FC236}">
                <a16:creationId xmlns:a16="http://schemas.microsoft.com/office/drawing/2014/main" id="{537B107E-AA44-445E-B2EC-855F45463E99}"/>
              </a:ext>
            </a:extLst>
          </p:cNvPr>
          <p:cNvSpPr>
            <a:spLocks noGrp="1"/>
          </p:cNvSpPr>
          <p:nvPr>
            <p:ph idx="1"/>
          </p:nvPr>
        </p:nvSpPr>
        <p:spPr/>
        <p:txBody>
          <a:bodyPr>
            <a:normAutofit/>
          </a:bodyPr>
          <a:lstStyle/>
          <a:p>
            <a:pPr>
              <a:lnSpc>
                <a:spcPct val="150000"/>
              </a:lnSpc>
            </a:pPr>
            <a:r>
              <a:rPr lang="pl-PL" b="1">
                <a:solidFill>
                  <a:srgbClr val="C00000"/>
                </a:solidFill>
              </a:rPr>
              <a:t>1. Podejście porównawcze, dochodowe, mieszane – </a:t>
            </a:r>
            <a:r>
              <a:rPr lang="pl-PL" b="1">
                <a:solidFill>
                  <a:srgbClr val="002060"/>
                </a:solidFill>
              </a:rPr>
              <a:t>wartość rynkowa</a:t>
            </a:r>
            <a:r>
              <a:rPr lang="pl-PL" b="1">
                <a:solidFill>
                  <a:srgbClr val="C00000"/>
                </a:solidFill>
              </a:rPr>
              <a:t>,</a:t>
            </a:r>
          </a:p>
          <a:p>
            <a:pPr>
              <a:lnSpc>
                <a:spcPct val="150000"/>
              </a:lnSpc>
            </a:pPr>
            <a:r>
              <a:rPr lang="pl-PL" b="1">
                <a:solidFill>
                  <a:srgbClr val="C00000"/>
                </a:solidFill>
              </a:rPr>
              <a:t>2. Podejście kosztowe – </a:t>
            </a:r>
            <a:r>
              <a:rPr lang="pl-PL" b="1">
                <a:solidFill>
                  <a:srgbClr val="002060"/>
                </a:solidFill>
              </a:rPr>
              <a:t>wartość odtworzeniowa.</a:t>
            </a:r>
          </a:p>
        </p:txBody>
      </p:sp>
    </p:spTree>
    <p:extLst>
      <p:ext uri="{BB962C8B-B14F-4D97-AF65-F5344CB8AC3E}">
        <p14:creationId xmlns:p14="http://schemas.microsoft.com/office/powerpoint/2010/main" val="20473178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9F2A728-0201-443E-B42F-ECAA31CB3FA9}"/>
              </a:ext>
            </a:extLst>
          </p:cNvPr>
          <p:cNvSpPr>
            <a:spLocks noGrp="1"/>
          </p:cNvSpPr>
          <p:nvPr>
            <p:ph type="title"/>
          </p:nvPr>
        </p:nvSpPr>
        <p:spPr/>
        <p:txBody>
          <a:bodyPr>
            <a:normAutofit/>
          </a:bodyPr>
          <a:lstStyle/>
          <a:p>
            <a:r>
              <a:rPr lang="pl-PL" altLang="pl-PL" sz="4400" b="1"/>
              <a:t>Podejście porównawcze - metody</a:t>
            </a:r>
            <a:endParaRPr lang="pl-PL" sz="4400" b="1"/>
          </a:p>
        </p:txBody>
      </p:sp>
      <p:sp>
        <p:nvSpPr>
          <p:cNvPr id="3" name="Symbol zastępczy zawartości 2">
            <a:extLst>
              <a:ext uri="{FF2B5EF4-FFF2-40B4-BE49-F238E27FC236}">
                <a16:creationId xmlns:a16="http://schemas.microsoft.com/office/drawing/2014/main" id="{A712F418-18A9-444B-9140-935977E5CEEA}"/>
              </a:ext>
            </a:extLst>
          </p:cNvPr>
          <p:cNvSpPr>
            <a:spLocks noGrp="1"/>
          </p:cNvSpPr>
          <p:nvPr>
            <p:ph idx="1"/>
          </p:nvPr>
        </p:nvSpPr>
        <p:spPr>
          <a:xfrm>
            <a:off x="888999" y="1597625"/>
            <a:ext cx="8116867" cy="4475549"/>
          </a:xfrm>
        </p:spPr>
        <p:txBody>
          <a:bodyPr>
            <a:noAutofit/>
          </a:bodyPr>
          <a:lstStyle/>
          <a:p>
            <a:pPr marL="87313" indent="-87313">
              <a:lnSpc>
                <a:spcPct val="170000"/>
              </a:lnSpc>
              <a:spcBef>
                <a:spcPts val="0"/>
              </a:spcBef>
              <a:spcAft>
                <a:spcPts val="0"/>
              </a:spcAft>
              <a:buFont typeface="Wingdings" panose="05000000000000000000" pitchFamily="2" charset="2"/>
              <a:buNone/>
            </a:pPr>
            <a:endParaRPr lang="pl-PL" altLang="pl-PL" sz="1400" b="1">
              <a:solidFill>
                <a:srgbClr val="C00000"/>
              </a:solidFill>
            </a:endParaRPr>
          </a:p>
          <a:p>
            <a:pPr marL="87313" indent="-87313">
              <a:lnSpc>
                <a:spcPct val="170000"/>
              </a:lnSpc>
              <a:spcBef>
                <a:spcPts val="0"/>
              </a:spcBef>
              <a:spcAft>
                <a:spcPts val="0"/>
              </a:spcAft>
              <a:buFont typeface="Wingdings" panose="05000000000000000000" pitchFamily="2" charset="2"/>
              <a:buNone/>
            </a:pPr>
            <a:endParaRPr lang="pl-PL" altLang="pl-PL" sz="1400" b="1">
              <a:solidFill>
                <a:srgbClr val="C00000"/>
              </a:solidFill>
            </a:endParaRPr>
          </a:p>
          <a:p>
            <a:pPr marL="87313" indent="-87313">
              <a:lnSpc>
                <a:spcPct val="170000"/>
              </a:lnSpc>
              <a:spcBef>
                <a:spcPts val="0"/>
              </a:spcBef>
              <a:spcAft>
                <a:spcPts val="0"/>
              </a:spcAft>
              <a:buFont typeface="Wingdings" panose="05000000000000000000" pitchFamily="2" charset="2"/>
              <a:buNone/>
            </a:pPr>
            <a:r>
              <a:rPr lang="pl-PL" altLang="pl-PL" sz="1400" b="1">
                <a:solidFill>
                  <a:srgbClr val="C00000"/>
                </a:solidFill>
              </a:rPr>
              <a:t>Metoda porównywania parami </a:t>
            </a:r>
            <a:r>
              <a:rPr lang="pl-PL" altLang="pl-PL" sz="1400">
                <a:solidFill>
                  <a:schemeClr val="tx1"/>
                </a:solidFill>
              </a:rPr>
              <a:t>(rozporządzenie)</a:t>
            </a:r>
          </a:p>
          <a:p>
            <a:pPr marL="87313" indent="-87313">
              <a:lnSpc>
                <a:spcPct val="170000"/>
              </a:lnSpc>
              <a:spcBef>
                <a:spcPts val="0"/>
              </a:spcBef>
              <a:spcAft>
                <a:spcPts val="0"/>
              </a:spcAft>
              <a:buFont typeface="Wingdings" panose="05000000000000000000" pitchFamily="2" charset="2"/>
              <a:buNone/>
            </a:pPr>
            <a:r>
              <a:rPr lang="pl-PL" altLang="pl-PL" sz="1400"/>
              <a:t>	Przy metodzie porównywania parami porównuje się nieruchomość będącą przedmiotem wyceny, której cechy są znane, kolejno z nieruchomościami podobnymi, które były przedmiotem obrotu rynkowego i dla których znane są ceny transakcyjne, warunki zawarcia transakcji oraz cechy tych nieruchomości. Do porównań wybiera się </a:t>
            </a:r>
            <a:r>
              <a:rPr lang="pl-PL" altLang="pl-PL" sz="1400" u="sng"/>
              <a:t>co najmniej trzy nieruchomości </a:t>
            </a:r>
            <a:r>
              <a:rPr lang="pl-PL" altLang="pl-PL" sz="1400"/>
              <a:t>ze zbioru nieruchomości podobnych stanowiącego podstawę wyceny. Korekty cen transakcyjnych dokonuje się na podstawie różnic ocen cech rynkowych nieruchomości wycenianej i nieruchomości przyjętych do porównań określonych w przyjętych skalach.</a:t>
            </a:r>
          </a:p>
        </p:txBody>
      </p:sp>
    </p:spTree>
    <p:extLst>
      <p:ext uri="{BB962C8B-B14F-4D97-AF65-F5344CB8AC3E}">
        <p14:creationId xmlns:p14="http://schemas.microsoft.com/office/powerpoint/2010/main" val="2083657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9F2A728-0201-443E-B42F-ECAA31CB3FA9}"/>
              </a:ext>
            </a:extLst>
          </p:cNvPr>
          <p:cNvSpPr>
            <a:spLocks noGrp="1"/>
          </p:cNvSpPr>
          <p:nvPr>
            <p:ph type="title"/>
          </p:nvPr>
        </p:nvSpPr>
        <p:spPr/>
        <p:txBody>
          <a:bodyPr>
            <a:normAutofit/>
          </a:bodyPr>
          <a:lstStyle/>
          <a:p>
            <a:r>
              <a:rPr lang="pl-PL" altLang="pl-PL" sz="4400" b="1"/>
              <a:t>Podejście porównawcze - metody</a:t>
            </a:r>
            <a:endParaRPr lang="pl-PL" sz="4400" b="1"/>
          </a:p>
        </p:txBody>
      </p:sp>
      <p:sp>
        <p:nvSpPr>
          <p:cNvPr id="3" name="Symbol zastępczy zawartości 2">
            <a:extLst>
              <a:ext uri="{FF2B5EF4-FFF2-40B4-BE49-F238E27FC236}">
                <a16:creationId xmlns:a16="http://schemas.microsoft.com/office/drawing/2014/main" id="{A712F418-18A9-444B-9140-935977E5CEEA}"/>
              </a:ext>
            </a:extLst>
          </p:cNvPr>
          <p:cNvSpPr>
            <a:spLocks noGrp="1"/>
          </p:cNvSpPr>
          <p:nvPr>
            <p:ph idx="1"/>
          </p:nvPr>
        </p:nvSpPr>
        <p:spPr>
          <a:xfrm>
            <a:off x="888999" y="1597625"/>
            <a:ext cx="8116867" cy="4475549"/>
          </a:xfrm>
        </p:spPr>
        <p:txBody>
          <a:bodyPr>
            <a:noAutofit/>
          </a:bodyPr>
          <a:lstStyle/>
          <a:p>
            <a:pPr marL="87313" indent="-87313">
              <a:lnSpc>
                <a:spcPct val="170000"/>
              </a:lnSpc>
              <a:spcBef>
                <a:spcPts val="0"/>
              </a:spcBef>
              <a:spcAft>
                <a:spcPts val="0"/>
              </a:spcAft>
              <a:buNone/>
            </a:pPr>
            <a:r>
              <a:rPr lang="pl-PL" altLang="pl-PL" sz="1400" b="1">
                <a:solidFill>
                  <a:srgbClr val="C00000"/>
                </a:solidFill>
              </a:rPr>
              <a:t>Metoda korygowania ceny średniej </a:t>
            </a:r>
            <a:r>
              <a:rPr lang="pl-PL" altLang="pl-PL" sz="1400">
                <a:solidFill>
                  <a:schemeClr val="tx1"/>
                </a:solidFill>
              </a:rPr>
              <a:t>(rozporządzenie)</a:t>
            </a:r>
          </a:p>
          <a:p>
            <a:pPr marL="87313" indent="-87313">
              <a:lnSpc>
                <a:spcPct val="170000"/>
              </a:lnSpc>
              <a:spcBef>
                <a:spcPts val="0"/>
              </a:spcBef>
              <a:spcAft>
                <a:spcPts val="0"/>
              </a:spcAft>
              <a:buFont typeface="Wingdings" panose="05000000000000000000" pitchFamily="2" charset="2"/>
              <a:buNone/>
            </a:pPr>
            <a:r>
              <a:rPr lang="pl-PL" altLang="pl-PL" sz="1400" b="1"/>
              <a:t>	</a:t>
            </a:r>
            <a:r>
              <a:rPr lang="pl-PL" altLang="pl-PL" sz="1400"/>
              <a:t>Przy metodzie korygowania ceny średniej do porównań przyjmuje się co najmniej kilkanaście nieruchomości podobnych, które były przedmiotem obrotu rynkowego i dla których znane są ceny transakcyjne, warunki zawarcia transakcji oraz cechy tych nieruchomości. Wartość nieruchomości określa się w drodze korekty średniej ceny nieruchomości podobnych w zbiorze stanowiącym podstawę wyceny współczynnikami korygującymi wynikającymi z oceny wycenianej nieruchomości w odniesieniu do przyjętej skali ocen poszczególnych cech rynkowych, </a:t>
            </a:r>
            <a:r>
              <a:rPr lang="pl-PL" altLang="pl-PL" sz="1400" u="sng"/>
              <a:t>z uwzględnieniem położenia ceny średniej w przedziale pomiędzy ceną minimalną i ceną maksymalną</a:t>
            </a:r>
            <a:r>
              <a:rPr lang="pl-PL" altLang="pl-PL" sz="1400"/>
              <a:t>.</a:t>
            </a:r>
          </a:p>
        </p:txBody>
      </p:sp>
    </p:spTree>
    <p:extLst>
      <p:ext uri="{BB962C8B-B14F-4D97-AF65-F5344CB8AC3E}">
        <p14:creationId xmlns:p14="http://schemas.microsoft.com/office/powerpoint/2010/main" val="36311786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9F2A728-0201-443E-B42F-ECAA31CB3FA9}"/>
              </a:ext>
            </a:extLst>
          </p:cNvPr>
          <p:cNvSpPr>
            <a:spLocks noGrp="1"/>
          </p:cNvSpPr>
          <p:nvPr>
            <p:ph type="title"/>
          </p:nvPr>
        </p:nvSpPr>
        <p:spPr/>
        <p:txBody>
          <a:bodyPr>
            <a:normAutofit/>
          </a:bodyPr>
          <a:lstStyle/>
          <a:p>
            <a:r>
              <a:rPr lang="pl-PL" altLang="pl-PL" sz="4400" b="1"/>
              <a:t>Podejście porównawcze - metody</a:t>
            </a:r>
            <a:endParaRPr lang="pl-PL" sz="4400" b="1"/>
          </a:p>
        </p:txBody>
      </p:sp>
      <p:sp>
        <p:nvSpPr>
          <p:cNvPr id="3" name="Symbol zastępczy zawartości 2">
            <a:extLst>
              <a:ext uri="{FF2B5EF4-FFF2-40B4-BE49-F238E27FC236}">
                <a16:creationId xmlns:a16="http://schemas.microsoft.com/office/drawing/2014/main" id="{A712F418-18A9-444B-9140-935977E5CEEA}"/>
              </a:ext>
            </a:extLst>
          </p:cNvPr>
          <p:cNvSpPr>
            <a:spLocks noGrp="1"/>
          </p:cNvSpPr>
          <p:nvPr>
            <p:ph idx="1"/>
          </p:nvPr>
        </p:nvSpPr>
        <p:spPr>
          <a:xfrm>
            <a:off x="888999" y="1597625"/>
            <a:ext cx="8116867" cy="4475549"/>
          </a:xfrm>
        </p:spPr>
        <p:txBody>
          <a:bodyPr>
            <a:noAutofit/>
          </a:bodyPr>
          <a:lstStyle/>
          <a:p>
            <a:pPr marL="87313" indent="-87313">
              <a:lnSpc>
                <a:spcPct val="170000"/>
              </a:lnSpc>
              <a:spcBef>
                <a:spcPts val="0"/>
              </a:spcBef>
              <a:spcAft>
                <a:spcPts val="0"/>
              </a:spcAft>
              <a:buFont typeface="Wingdings" panose="05000000000000000000" pitchFamily="2" charset="2"/>
              <a:buNone/>
            </a:pPr>
            <a:endParaRPr lang="pl-PL" altLang="pl-PL" sz="1400" b="1">
              <a:solidFill>
                <a:srgbClr val="C00000"/>
              </a:solidFill>
            </a:endParaRPr>
          </a:p>
          <a:p>
            <a:pPr marL="87313" indent="-87313">
              <a:lnSpc>
                <a:spcPct val="170000"/>
              </a:lnSpc>
              <a:spcBef>
                <a:spcPts val="0"/>
              </a:spcBef>
              <a:spcAft>
                <a:spcPts val="0"/>
              </a:spcAft>
              <a:buNone/>
            </a:pPr>
            <a:r>
              <a:rPr lang="pl-PL" altLang="pl-PL" sz="1400" b="1">
                <a:solidFill>
                  <a:srgbClr val="C00000"/>
                </a:solidFill>
              </a:rPr>
              <a:t>Metoda analizy statystycznej rynku </a:t>
            </a:r>
            <a:r>
              <a:rPr lang="pl-PL" altLang="pl-PL" sz="1400">
                <a:solidFill>
                  <a:schemeClr val="tx1"/>
                </a:solidFill>
              </a:rPr>
              <a:t>(rozporządzenie)</a:t>
            </a:r>
            <a:endParaRPr lang="pl-PL" altLang="pl-PL" sz="1400" b="1">
              <a:solidFill>
                <a:srgbClr val="C00000"/>
              </a:solidFill>
            </a:endParaRPr>
          </a:p>
          <a:p>
            <a:pPr marL="87313" indent="-87313">
              <a:lnSpc>
                <a:spcPct val="170000"/>
              </a:lnSpc>
              <a:spcBef>
                <a:spcPts val="0"/>
              </a:spcBef>
              <a:buFont typeface="Wingdings" panose="05000000000000000000" pitchFamily="2" charset="2"/>
              <a:buNone/>
            </a:pPr>
            <a:r>
              <a:rPr lang="pl-PL" altLang="pl-PL" sz="1400"/>
              <a:t>	Przy metodzie analizy statystycznej rynku przyjmuje się zbiór cen transakcyjnych właściwych do określenia wartości nieruchomości reprezentatywnych, o których mowa w art. 161 ust. 2 ustawy. Wartość nieruchomości określa się przy użyciu metod stosowanych do analiz statystycznych. Przy tworzeniu zbioru cen transakcyjnych właściwych do określenia wartości nieruchomości reprezentatywnych przepis § 5 ust. 2 stosuje się odpowiednio</a:t>
            </a:r>
          </a:p>
        </p:txBody>
      </p:sp>
    </p:spTree>
    <p:extLst>
      <p:ext uri="{BB962C8B-B14F-4D97-AF65-F5344CB8AC3E}">
        <p14:creationId xmlns:p14="http://schemas.microsoft.com/office/powerpoint/2010/main" val="23349727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3AD7342-B292-459A-9B24-3FCEF4FE2C61}"/>
              </a:ext>
            </a:extLst>
          </p:cNvPr>
          <p:cNvSpPr>
            <a:spLocks noGrp="1"/>
          </p:cNvSpPr>
          <p:nvPr>
            <p:ph type="title"/>
          </p:nvPr>
        </p:nvSpPr>
        <p:spPr/>
        <p:txBody>
          <a:bodyPr>
            <a:normAutofit/>
          </a:bodyPr>
          <a:lstStyle/>
          <a:p>
            <a:r>
              <a:rPr lang="pl-PL" altLang="pl-PL" b="1"/>
              <a:t>Etapy wyceny metodą porównywania parami </a:t>
            </a:r>
            <a:endParaRPr lang="pl-PL" altLang="pl-PL" sz="3100" b="1">
              <a:solidFill>
                <a:srgbClr val="FF0000"/>
              </a:solidFill>
              <a:ea typeface="Calibri Light"/>
              <a:cs typeface="Calibri Light"/>
            </a:endParaRPr>
          </a:p>
        </p:txBody>
      </p:sp>
      <p:sp>
        <p:nvSpPr>
          <p:cNvPr id="3" name="Symbol zastępczy zawartości 2">
            <a:extLst>
              <a:ext uri="{FF2B5EF4-FFF2-40B4-BE49-F238E27FC236}">
                <a16:creationId xmlns:a16="http://schemas.microsoft.com/office/drawing/2014/main" id="{D040C72B-CBDB-4574-8D83-62CA0E956DF1}"/>
              </a:ext>
            </a:extLst>
          </p:cNvPr>
          <p:cNvSpPr>
            <a:spLocks noGrp="1"/>
          </p:cNvSpPr>
          <p:nvPr>
            <p:ph idx="1"/>
          </p:nvPr>
        </p:nvSpPr>
        <p:spPr>
          <a:xfrm>
            <a:off x="835485" y="1770577"/>
            <a:ext cx="7543801" cy="4830639"/>
          </a:xfrm>
        </p:spPr>
        <p:txBody>
          <a:bodyPr>
            <a:normAutofit/>
          </a:bodyPr>
          <a:lstStyle/>
          <a:p>
            <a:pPr marL="544512" lvl="1" indent="-457200">
              <a:lnSpc>
                <a:spcPct val="80000"/>
              </a:lnSpc>
              <a:buFont typeface="+mj-lt"/>
              <a:buAutoNum type="arabicPeriod"/>
            </a:pPr>
            <a:r>
              <a:rPr lang="pl-PL" altLang="pl-PL" sz="2000" i="1"/>
              <a:t>Utworzenie zbioru nieruchomości podobnych,</a:t>
            </a:r>
          </a:p>
          <a:p>
            <a:pPr marL="544512" lvl="1" indent="-457200">
              <a:lnSpc>
                <a:spcPct val="80000"/>
              </a:lnSpc>
              <a:buFont typeface="+mj-lt"/>
              <a:buAutoNum type="arabicPeriod"/>
            </a:pPr>
            <a:r>
              <a:rPr lang="pl-PL" altLang="pl-PL" sz="2000" i="1"/>
              <a:t>Aktualizacja cen transakcyjnych na datę wyceny,</a:t>
            </a:r>
          </a:p>
          <a:p>
            <a:pPr marL="544512" lvl="1" indent="-457200">
              <a:lnSpc>
                <a:spcPct val="80000"/>
              </a:lnSpc>
              <a:buFont typeface="+mj-lt"/>
              <a:buAutoNum type="arabicPeriod"/>
            </a:pPr>
            <a:r>
              <a:rPr lang="pl-PL" altLang="pl-PL" sz="2000" b="1" i="1"/>
              <a:t>Ustalenie cech rynkowych, ich wag i zakresu skali ocen (ANALIZA RYNKU),</a:t>
            </a:r>
          </a:p>
          <a:p>
            <a:pPr marL="544512" lvl="1" indent="-457200">
              <a:lnSpc>
                <a:spcPct val="80000"/>
              </a:lnSpc>
              <a:buFont typeface="+mj-lt"/>
              <a:buAutoNum type="arabicPeriod"/>
            </a:pPr>
            <a:r>
              <a:rPr lang="pl-PL" altLang="pl-PL" sz="2000" i="1"/>
              <a:t>Wybór do porównań, co najmniej trzech nieruchomości najbardziej podobnych do nieruchomości stanowiącej przedmiot wyceny, z ich niezbędną charakterystyką,</a:t>
            </a:r>
          </a:p>
          <a:p>
            <a:pPr marL="544512" lvl="1" indent="-457200">
              <a:lnSpc>
                <a:spcPct val="80000"/>
              </a:lnSpc>
              <a:buFont typeface="+mj-lt"/>
              <a:buAutoNum type="arabicPeriod"/>
            </a:pPr>
            <a:r>
              <a:rPr lang="pl-PL" altLang="pl-PL" sz="2000" i="1"/>
              <a:t>Charakterystyka wycenianej nieruchomości z przedstawieniem jej ocen w odniesieniu do przyjętej skali cech rynkowych,</a:t>
            </a:r>
          </a:p>
          <a:p>
            <a:pPr marL="544512" lvl="1" indent="-457200">
              <a:lnSpc>
                <a:spcPct val="80000"/>
              </a:lnSpc>
              <a:buFont typeface="+mj-lt"/>
              <a:buAutoNum type="arabicPeriod"/>
            </a:pPr>
            <a:r>
              <a:rPr lang="pl-PL" altLang="pl-PL" sz="2000" i="1"/>
              <a:t>Przeprowadzenie porównań nieruchomości wycenianej kolejno z nieruchomościami wybranymi do wyceny i określenie wielkości poprawek kwotowych,</a:t>
            </a:r>
          </a:p>
          <a:p>
            <a:pPr marL="544512" lvl="1" indent="-457200">
              <a:lnSpc>
                <a:spcPct val="80000"/>
              </a:lnSpc>
              <a:buFont typeface="+mj-lt"/>
              <a:buAutoNum type="arabicPeriod"/>
            </a:pPr>
            <a:r>
              <a:rPr lang="pl-PL" altLang="pl-PL" sz="2000" i="1"/>
              <a:t>Obliczenie skorygowanej ceny transakcyjnej każdej nieruchomości przyjętej do porównań przy użyciu określonych poprawek,</a:t>
            </a:r>
          </a:p>
          <a:p>
            <a:pPr marL="544512" lvl="1" indent="-457200">
              <a:lnSpc>
                <a:spcPct val="80000"/>
              </a:lnSpc>
              <a:buFont typeface="+mj-lt"/>
              <a:buAutoNum type="arabicPeriod"/>
            </a:pPr>
            <a:r>
              <a:rPr lang="pl-PL" altLang="pl-PL" sz="2000" i="1"/>
              <a:t>Obliczenie wartości jednostkowej wycenianej nieruchomości,</a:t>
            </a:r>
          </a:p>
          <a:p>
            <a:pPr marL="544512" lvl="1" indent="-457200">
              <a:lnSpc>
                <a:spcPct val="80000"/>
              </a:lnSpc>
              <a:buFont typeface="+mj-lt"/>
              <a:buAutoNum type="arabicPeriod"/>
            </a:pPr>
            <a:r>
              <a:rPr lang="pl-PL" altLang="pl-PL" sz="2000" i="1"/>
              <a:t>Określenie wartości wycenianej nieruchomości.</a:t>
            </a:r>
          </a:p>
          <a:p>
            <a:endParaRPr lang="pl-PL"/>
          </a:p>
        </p:txBody>
      </p:sp>
    </p:spTree>
    <p:extLst>
      <p:ext uri="{BB962C8B-B14F-4D97-AF65-F5344CB8AC3E}">
        <p14:creationId xmlns:p14="http://schemas.microsoft.com/office/powerpoint/2010/main" val="15822825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94C22AC-8563-454A-80A0-93628BB8958A}"/>
              </a:ext>
            </a:extLst>
          </p:cNvPr>
          <p:cNvSpPr>
            <a:spLocks noGrp="1"/>
          </p:cNvSpPr>
          <p:nvPr>
            <p:ph type="title"/>
          </p:nvPr>
        </p:nvSpPr>
        <p:spPr/>
        <p:txBody>
          <a:bodyPr/>
          <a:lstStyle/>
          <a:p>
            <a:r>
              <a:rPr lang="pl-PL" altLang="pl-PL" b="1"/>
              <a:t>Etapy wyceny metodą korygowania ceny średniej</a:t>
            </a:r>
            <a:endParaRPr lang="pl-PL" b="1"/>
          </a:p>
        </p:txBody>
      </p:sp>
      <mc:AlternateContent xmlns:mc="http://schemas.openxmlformats.org/markup-compatibility/2006">
        <mc:Choice xmlns:a14="http://schemas.microsoft.com/office/drawing/2010/main" Requires="a14">
          <p:sp>
            <p:nvSpPr>
              <p:cNvPr id="3" name="Symbol zastępczy zawartości 2">
                <a:extLst>
                  <a:ext uri="{FF2B5EF4-FFF2-40B4-BE49-F238E27FC236}">
                    <a16:creationId xmlns:a16="http://schemas.microsoft.com/office/drawing/2014/main" id="{CB1E4185-583C-4AF2-8054-B6A5A1E2CDEA}"/>
                  </a:ext>
                </a:extLst>
              </p:cNvPr>
              <p:cNvSpPr>
                <a:spLocks noGrp="1"/>
              </p:cNvSpPr>
              <p:nvPr>
                <p:ph idx="1"/>
              </p:nvPr>
            </p:nvSpPr>
            <p:spPr>
              <a:xfrm>
                <a:off x="822959" y="1845734"/>
                <a:ext cx="8083046" cy="4725662"/>
              </a:xfrm>
            </p:spPr>
            <p:txBody>
              <a:bodyPr>
                <a:normAutofit lnSpcReduction="10000"/>
              </a:bodyPr>
              <a:lstStyle/>
              <a:p>
                <a:pPr marL="457200" lvl="0" indent="-457200">
                  <a:buFont typeface="+mj-lt"/>
                  <a:buAutoNum type="arabicPeriod"/>
                </a:pPr>
                <a:r>
                  <a:rPr lang="pl-PL" i="1"/>
                  <a:t>Utworzenie zbioru nieruchomości podobnych o znanych cenach transakcyjnych i cechach, stanowiącego podstawę wyceny.</a:t>
                </a:r>
                <a:endParaRPr lang="pl-PL"/>
              </a:p>
              <a:p>
                <a:pPr marL="457200" lvl="0" indent="-457200">
                  <a:buFont typeface="+mj-lt"/>
                  <a:buAutoNum type="arabicPeriod"/>
                </a:pPr>
                <a:r>
                  <a:rPr lang="pl-PL" i="1"/>
                  <a:t>Aktualizacja cen transakcyjnych na datę wyceny.</a:t>
                </a:r>
                <a:endParaRPr lang="pl-PL"/>
              </a:p>
              <a:p>
                <a:pPr marL="457200" lvl="0" indent="-457200">
                  <a:buFont typeface="+mj-lt"/>
                  <a:buAutoNum type="arabicPeriod"/>
                </a:pPr>
                <a:r>
                  <a:rPr lang="pl-PL" b="1" i="1"/>
                  <a:t>Ustalenie cech rynkowych wpływających w sposób zasadniczy na zróżnicowanie cen na rynku nieruchomości (ANALIZA RYNKU)</a:t>
                </a:r>
                <a:r>
                  <a:rPr lang="pl-PL" i="1"/>
                  <a:t>.</a:t>
                </a:r>
                <a:endParaRPr lang="pl-PL"/>
              </a:p>
              <a:p>
                <a:pPr marL="457200" lvl="0" indent="-457200">
                  <a:buFont typeface="+mj-lt"/>
                  <a:buAutoNum type="arabicPeriod"/>
                </a:pPr>
                <a:r>
                  <a:rPr lang="pl-PL" b="1" i="1"/>
                  <a:t>Ocena wielkości wpływu cech rynkowych na zróżnicowanie cen transakcyjnych.</a:t>
                </a:r>
                <a:endParaRPr lang="pl-PL" b="1"/>
              </a:p>
              <a:p>
                <a:pPr marL="457200" lvl="0" indent="-457200">
                  <a:buFont typeface="+mj-lt"/>
                  <a:buAutoNum type="arabicPeriod"/>
                </a:pPr>
                <a:r>
                  <a:rPr lang="pl-PL" i="1"/>
                  <a:t>Ustalenie zakresu skali ocen dla każdej z przyjętych cech rynkowych.</a:t>
                </a:r>
                <a:endParaRPr lang="pl-PL"/>
              </a:p>
              <a:p>
                <a:pPr marL="457200" lvl="0" indent="-457200">
                  <a:buFont typeface="+mj-lt"/>
                  <a:buAutoNum type="arabicPeriod"/>
                </a:pPr>
                <a:r>
                  <a:rPr lang="pl-PL" i="1"/>
                  <a:t>Charakterystyka wycenianej nieruchomości z przedstawieniem jej ocen w odniesieniu do przyjętej skali cech rynkowych.</a:t>
                </a:r>
                <a:endParaRPr lang="pl-PL"/>
              </a:p>
              <a:p>
                <a:pPr marL="457200" lvl="0" indent="-457200">
                  <a:buFont typeface="+mj-lt"/>
                  <a:buAutoNum type="arabicPeriod"/>
                </a:pPr>
                <a:r>
                  <a:rPr lang="pl-PL" i="1"/>
                  <a:t>Obliczenie ceny średniej (</a:t>
                </a:r>
                <a14:m>
                  <m:oMath xmlns:m="http://schemas.openxmlformats.org/officeDocument/2006/math">
                    <m:sSub>
                      <m:sSubPr>
                        <m:ctrlPr>
                          <a:rPr lang="pl-PL" i="1">
                            <a:latin typeface="Cambria Math" panose="02040503050406030204" pitchFamily="18" charset="0"/>
                          </a:rPr>
                        </m:ctrlPr>
                      </m:sSubPr>
                      <m:e>
                        <m:r>
                          <a:rPr lang="pl-PL" i="1">
                            <a:latin typeface="Cambria Math" panose="02040503050406030204" pitchFamily="18" charset="0"/>
                          </a:rPr>
                          <m:t>𝐶</m:t>
                        </m:r>
                      </m:e>
                      <m:sub>
                        <m:r>
                          <a:rPr lang="pl-PL" i="1">
                            <a:latin typeface="Cambria Math" panose="02040503050406030204" pitchFamily="18" charset="0"/>
                          </a:rPr>
                          <m:t>ś</m:t>
                        </m:r>
                        <m:r>
                          <a:rPr lang="pl-PL" i="1">
                            <a:latin typeface="Cambria Math" panose="02040503050406030204" pitchFamily="18" charset="0"/>
                          </a:rPr>
                          <m:t>𝑟</m:t>
                        </m:r>
                      </m:sub>
                    </m:sSub>
                  </m:oMath>
                </a14:m>
                <a:r>
                  <a:rPr lang="pl-PL" i="1"/>
                  <a:t>) ze zbioru cen transakcyjnych, stanowiącego podstawę wyceny, oraz ustalenie ceny minimalnej (</a:t>
                </a:r>
                <a14:m>
                  <m:oMath xmlns:m="http://schemas.openxmlformats.org/officeDocument/2006/math">
                    <m:sSub>
                      <m:sSubPr>
                        <m:ctrlPr>
                          <a:rPr lang="pl-PL" i="1">
                            <a:latin typeface="Cambria Math" panose="02040503050406030204" pitchFamily="18" charset="0"/>
                          </a:rPr>
                        </m:ctrlPr>
                      </m:sSubPr>
                      <m:e>
                        <m:r>
                          <a:rPr lang="pl-PL" i="1">
                            <a:latin typeface="Cambria Math" panose="02040503050406030204" pitchFamily="18" charset="0"/>
                          </a:rPr>
                          <m:t>𝐶</m:t>
                        </m:r>
                      </m:e>
                      <m:sub>
                        <m:r>
                          <a:rPr lang="pl-PL" i="1">
                            <a:latin typeface="Cambria Math" panose="02040503050406030204" pitchFamily="18" charset="0"/>
                          </a:rPr>
                          <m:t>𝑚𝑖𝑛</m:t>
                        </m:r>
                      </m:sub>
                    </m:sSub>
                  </m:oMath>
                </a14:m>
                <a:r>
                  <a:rPr lang="pl-PL" i="1"/>
                  <a:t>) i ceny maksymalnej (</a:t>
                </a:r>
                <a14:m>
                  <m:oMath xmlns:m="http://schemas.openxmlformats.org/officeDocument/2006/math">
                    <m:sSub>
                      <m:sSubPr>
                        <m:ctrlPr>
                          <a:rPr lang="pl-PL" i="1">
                            <a:latin typeface="Cambria Math" panose="02040503050406030204" pitchFamily="18" charset="0"/>
                          </a:rPr>
                        </m:ctrlPr>
                      </m:sSubPr>
                      <m:e>
                        <m:r>
                          <a:rPr lang="pl-PL" i="1">
                            <a:latin typeface="Cambria Math" panose="02040503050406030204" pitchFamily="18" charset="0"/>
                          </a:rPr>
                          <m:t>𝐶</m:t>
                        </m:r>
                      </m:e>
                      <m:sub>
                        <m:r>
                          <a:rPr lang="pl-PL" i="1">
                            <a:latin typeface="Cambria Math" panose="02040503050406030204" pitchFamily="18" charset="0"/>
                          </a:rPr>
                          <m:t>𝑚𝑎𝑥</m:t>
                        </m:r>
                      </m:sub>
                    </m:sSub>
                  </m:oMath>
                </a14:m>
                <a:r>
                  <a:rPr lang="pl-PL" i="1"/>
                  <a:t>).</a:t>
                </a:r>
                <a:endParaRPr lang="pl-PL"/>
              </a:p>
              <a:p>
                <a:endParaRPr lang="pl-PL"/>
              </a:p>
            </p:txBody>
          </p:sp>
        </mc:Choice>
        <mc:Fallback>
          <p:sp>
            <p:nvSpPr>
              <p:cNvPr id="3" name="Symbol zastępczy zawartości 2">
                <a:extLst>
                  <a:ext uri="{FF2B5EF4-FFF2-40B4-BE49-F238E27FC236}">
                    <a16:creationId xmlns:a16="http://schemas.microsoft.com/office/drawing/2014/main" id="{CB1E4185-583C-4AF2-8054-B6A5A1E2CDEA}"/>
                  </a:ext>
                </a:extLst>
              </p:cNvPr>
              <p:cNvSpPr>
                <a:spLocks noGrp="1" noRot="1" noChangeAspect="1" noMove="1" noResize="1" noEditPoints="1" noAdjustHandles="1" noChangeArrowheads="1" noChangeShapeType="1" noTextEdit="1"/>
              </p:cNvSpPr>
              <p:nvPr>
                <p:ph idx="1"/>
              </p:nvPr>
            </p:nvSpPr>
            <p:spPr>
              <a:xfrm>
                <a:off x="822959" y="1845734"/>
                <a:ext cx="8083046" cy="4725662"/>
              </a:xfrm>
              <a:blipFill>
                <a:blip r:embed="rId2"/>
                <a:stretch>
                  <a:fillRect l="-1961" t="-2065" r="-830"/>
                </a:stretch>
              </a:blipFill>
            </p:spPr>
            <p:txBody>
              <a:bodyPr/>
              <a:lstStyle/>
              <a:p>
                <a:r>
                  <a:rPr lang="en-US">
                    <a:noFill/>
                  </a:rPr>
                  <a:t> </a:t>
                </a:r>
              </a:p>
            </p:txBody>
          </p:sp>
        </mc:Fallback>
      </mc:AlternateContent>
    </p:spTree>
    <p:extLst>
      <p:ext uri="{BB962C8B-B14F-4D97-AF65-F5344CB8AC3E}">
        <p14:creationId xmlns:p14="http://schemas.microsoft.com/office/powerpoint/2010/main" val="3437578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F71DBA1-1DB2-40AE-BA9C-F9A3FC84A0B9}"/>
              </a:ext>
            </a:extLst>
          </p:cNvPr>
          <p:cNvSpPr>
            <a:spLocks noGrp="1"/>
          </p:cNvSpPr>
          <p:nvPr>
            <p:ph type="title"/>
          </p:nvPr>
        </p:nvSpPr>
        <p:spPr/>
        <p:txBody>
          <a:bodyPr/>
          <a:lstStyle/>
          <a:p>
            <a:r>
              <a:rPr lang="pl-PL" b="1"/>
              <a:t>Egzamin i zaliczenie przedmiotu</a:t>
            </a:r>
          </a:p>
        </p:txBody>
      </p:sp>
      <p:sp>
        <p:nvSpPr>
          <p:cNvPr id="3" name="Symbol zastępczy zawartości 2">
            <a:extLst>
              <a:ext uri="{FF2B5EF4-FFF2-40B4-BE49-F238E27FC236}">
                <a16:creationId xmlns:a16="http://schemas.microsoft.com/office/drawing/2014/main" id="{156F55BA-3103-40FA-801A-9167D5C1C8E2}"/>
              </a:ext>
            </a:extLst>
          </p:cNvPr>
          <p:cNvSpPr>
            <a:spLocks noGrp="1"/>
          </p:cNvSpPr>
          <p:nvPr>
            <p:ph idx="1"/>
          </p:nvPr>
        </p:nvSpPr>
        <p:spPr/>
        <p:txBody>
          <a:bodyPr>
            <a:normAutofit fontScale="92500"/>
          </a:bodyPr>
          <a:lstStyle/>
          <a:p>
            <a:pPr marL="336947" indent="-336947">
              <a:lnSpc>
                <a:spcPct val="150000"/>
              </a:lnSpc>
              <a:buFont typeface="Wingdings" panose="05000000000000000000" pitchFamily="2" charset="2"/>
              <a:buChar char="Ø"/>
            </a:pPr>
            <a:r>
              <a:rPr lang="pl-PL" sz="2400"/>
              <a:t>20 pytań jednokrotnego wyboru.</a:t>
            </a:r>
          </a:p>
          <a:p>
            <a:pPr marL="336947" indent="-336947">
              <a:lnSpc>
                <a:spcPct val="150000"/>
              </a:lnSpc>
              <a:buFont typeface="Wingdings" panose="05000000000000000000" pitchFamily="2" charset="2"/>
              <a:buChar char="Ø"/>
            </a:pPr>
            <a:r>
              <a:rPr lang="pl-PL" sz="2400"/>
              <a:t>Ocena końcowa z przedmiotu: suma punktów z testu z wykładu oraz ćwiczeń z wagami po 50%.</a:t>
            </a:r>
          </a:p>
          <a:p>
            <a:pPr marL="336947" indent="-336947">
              <a:lnSpc>
                <a:spcPct val="150000"/>
              </a:lnSpc>
              <a:buFont typeface="Wingdings" panose="05000000000000000000" pitchFamily="2" charset="2"/>
              <a:buChar char="Ø"/>
            </a:pPr>
            <a:r>
              <a:rPr lang="pl-PL" sz="2400"/>
              <a:t>Zaliczenie od 60% całości przy czym należy zaliczyć ćwiczenia.</a:t>
            </a:r>
          </a:p>
          <a:p>
            <a:pPr marL="336947" indent="-336947">
              <a:lnSpc>
                <a:spcPct val="150000"/>
              </a:lnSpc>
              <a:buFont typeface="Wingdings" panose="05000000000000000000" pitchFamily="2" charset="2"/>
              <a:buChar char="Ø"/>
            </a:pPr>
            <a:r>
              <a:rPr lang="pl-PL" sz="2400"/>
              <a:t>Wykłady obowiązkowe (2(</a:t>
            </a:r>
            <a:r>
              <a:rPr lang="pl-PL" sz="2400" err="1"/>
              <a:t>niest</a:t>
            </a:r>
            <a:r>
              <a:rPr lang="pl-PL" sz="2400"/>
              <a:t>)/3(</a:t>
            </a:r>
            <a:r>
              <a:rPr lang="pl-PL" sz="2400" err="1"/>
              <a:t>st</a:t>
            </a:r>
            <a:r>
              <a:rPr lang="pl-PL" sz="2400"/>
              <a:t>) nieusprawiedliwiona nieobecność)</a:t>
            </a:r>
          </a:p>
        </p:txBody>
      </p:sp>
    </p:spTree>
    <p:extLst>
      <p:ext uri="{BB962C8B-B14F-4D97-AF65-F5344CB8AC3E}">
        <p14:creationId xmlns:p14="http://schemas.microsoft.com/office/powerpoint/2010/main" val="11597461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94C22AC-8563-454A-80A0-93628BB8958A}"/>
              </a:ext>
            </a:extLst>
          </p:cNvPr>
          <p:cNvSpPr>
            <a:spLocks noGrp="1"/>
          </p:cNvSpPr>
          <p:nvPr>
            <p:ph type="title"/>
          </p:nvPr>
        </p:nvSpPr>
        <p:spPr/>
        <p:txBody>
          <a:bodyPr/>
          <a:lstStyle/>
          <a:p>
            <a:r>
              <a:rPr lang="pl-PL" altLang="pl-PL" b="1"/>
              <a:t>Etapy wyceny metodą korygowania ceny średniej</a:t>
            </a:r>
            <a:endParaRPr lang="pl-PL" b="1"/>
          </a:p>
        </p:txBody>
      </p:sp>
      <mc:AlternateContent xmlns:mc="http://schemas.openxmlformats.org/markup-compatibility/2006">
        <mc:Choice xmlns:a14="http://schemas.microsoft.com/office/drawing/2010/main" Requires="a14">
          <p:sp>
            <p:nvSpPr>
              <p:cNvPr id="3" name="Symbol zastępczy zawartości 2">
                <a:extLst>
                  <a:ext uri="{FF2B5EF4-FFF2-40B4-BE49-F238E27FC236}">
                    <a16:creationId xmlns:a16="http://schemas.microsoft.com/office/drawing/2014/main" id="{CB1E4185-583C-4AF2-8054-B6A5A1E2CDEA}"/>
                  </a:ext>
                </a:extLst>
              </p:cNvPr>
              <p:cNvSpPr>
                <a:spLocks noGrp="1"/>
              </p:cNvSpPr>
              <p:nvPr>
                <p:ph idx="1"/>
              </p:nvPr>
            </p:nvSpPr>
            <p:spPr>
              <a:xfrm>
                <a:off x="898116" y="1774939"/>
                <a:ext cx="8083046" cy="4725662"/>
              </a:xfrm>
            </p:spPr>
            <p:txBody>
              <a:bodyPr>
                <a:normAutofit fontScale="77500" lnSpcReduction="20000"/>
              </a:bodyPr>
              <a:lstStyle/>
              <a:p>
                <a:pPr marL="457200" lvl="0" indent="-457200">
                  <a:buFont typeface="+mj-lt"/>
                  <a:buAutoNum type="arabicPeriod" startAt="8"/>
                </a:pPr>
                <a:r>
                  <a:rPr lang="pl-PL" i="1"/>
                  <a:t>Podanie charakterystyki nieruchomości o cenie minimalnej (</a:t>
                </a:r>
                <a14:m>
                  <m:oMath xmlns:m="http://schemas.openxmlformats.org/officeDocument/2006/math">
                    <m:sSub>
                      <m:sSubPr>
                        <m:ctrlPr>
                          <a:rPr lang="pl-PL" i="1">
                            <a:latin typeface="Cambria Math" panose="02040503050406030204" pitchFamily="18" charset="0"/>
                          </a:rPr>
                        </m:ctrlPr>
                      </m:sSubPr>
                      <m:e>
                        <m:r>
                          <a:rPr lang="pl-PL" i="1">
                            <a:latin typeface="Cambria Math" panose="02040503050406030204" pitchFamily="18" charset="0"/>
                          </a:rPr>
                          <m:t>𝐶</m:t>
                        </m:r>
                      </m:e>
                      <m:sub>
                        <m:r>
                          <a:rPr lang="pl-PL" i="1">
                            <a:latin typeface="Cambria Math" panose="02040503050406030204" pitchFamily="18" charset="0"/>
                          </a:rPr>
                          <m:t>𝑚𝑖𝑛</m:t>
                        </m:r>
                      </m:sub>
                    </m:sSub>
                  </m:oMath>
                </a14:m>
                <a:r>
                  <a:rPr lang="pl-PL" i="1"/>
                  <a:t>) i nieruchomości o cenie maksymalnej (</a:t>
                </a:r>
                <a14:m>
                  <m:oMath xmlns:m="http://schemas.openxmlformats.org/officeDocument/2006/math">
                    <m:sSub>
                      <m:sSubPr>
                        <m:ctrlPr>
                          <a:rPr lang="pl-PL" i="1">
                            <a:latin typeface="Cambria Math" panose="02040503050406030204" pitchFamily="18" charset="0"/>
                          </a:rPr>
                        </m:ctrlPr>
                      </m:sSubPr>
                      <m:e>
                        <m:r>
                          <a:rPr lang="pl-PL" i="1">
                            <a:latin typeface="Cambria Math" panose="02040503050406030204" pitchFamily="18" charset="0"/>
                          </a:rPr>
                          <m:t>𝐶</m:t>
                        </m:r>
                      </m:e>
                      <m:sub>
                        <m:r>
                          <a:rPr lang="pl-PL" i="1">
                            <a:latin typeface="Cambria Math" panose="02040503050406030204" pitchFamily="18" charset="0"/>
                          </a:rPr>
                          <m:t>𝑚𝑎𝑥</m:t>
                        </m:r>
                      </m:sub>
                    </m:sSub>
                  </m:oMath>
                </a14:m>
                <a:r>
                  <a:rPr lang="pl-PL" i="1"/>
                  <a:t>), z wyeksponowaniem ich ocen w odniesieniu do przyjętej skali cech rynkowych.</a:t>
                </a:r>
                <a:endParaRPr lang="pl-PL"/>
              </a:p>
              <a:p>
                <a:pPr marL="457200" lvl="0" indent="-457200">
                  <a:lnSpc>
                    <a:spcPct val="120000"/>
                  </a:lnSpc>
                  <a:buFont typeface="+mj-lt"/>
                  <a:buAutoNum type="arabicPeriod" startAt="8"/>
                </a:pPr>
                <a:r>
                  <a:rPr lang="pl-PL" i="1"/>
                  <a:t>Obliczenie dolnej granicy </a:t>
                </a:r>
                <a14:m>
                  <m:oMath xmlns:m="http://schemas.openxmlformats.org/officeDocument/2006/math">
                    <m:d>
                      <m:dPr>
                        <m:begChr m:val="["/>
                        <m:endChr m:val="]"/>
                        <m:ctrlPr>
                          <a:rPr lang="pl-PL" i="1">
                            <a:latin typeface="Cambria Math" panose="02040503050406030204" pitchFamily="18" charset="0"/>
                          </a:rPr>
                        </m:ctrlPr>
                      </m:dPr>
                      <m:e>
                        <m:f>
                          <m:fPr>
                            <m:ctrlPr>
                              <a:rPr lang="pl-PL" i="1">
                                <a:latin typeface="Cambria Math" panose="02040503050406030204" pitchFamily="18" charset="0"/>
                              </a:rPr>
                            </m:ctrlPr>
                          </m:fPr>
                          <m:num>
                            <m:sSub>
                              <m:sSubPr>
                                <m:ctrlPr>
                                  <a:rPr lang="pl-PL" i="1">
                                    <a:latin typeface="Cambria Math" panose="02040503050406030204" pitchFamily="18" charset="0"/>
                                  </a:rPr>
                                </m:ctrlPr>
                              </m:sSubPr>
                              <m:e>
                                <m:r>
                                  <a:rPr lang="pl-PL" i="1">
                                    <a:latin typeface="Cambria Math" panose="02040503050406030204" pitchFamily="18" charset="0"/>
                                  </a:rPr>
                                  <m:t>𝐶</m:t>
                                </m:r>
                              </m:e>
                              <m:sub>
                                <m:r>
                                  <a:rPr lang="pl-PL" i="1">
                                    <a:latin typeface="Cambria Math" panose="02040503050406030204" pitchFamily="18" charset="0"/>
                                  </a:rPr>
                                  <m:t>𝑚𝑖𝑛</m:t>
                                </m:r>
                              </m:sub>
                            </m:sSub>
                          </m:num>
                          <m:den>
                            <m:sSub>
                              <m:sSubPr>
                                <m:ctrlPr>
                                  <a:rPr lang="pl-PL" i="1">
                                    <a:latin typeface="Cambria Math" panose="02040503050406030204" pitchFamily="18" charset="0"/>
                                  </a:rPr>
                                </m:ctrlPr>
                              </m:sSubPr>
                              <m:e>
                                <m:r>
                                  <a:rPr lang="pl-PL" i="1">
                                    <a:latin typeface="Cambria Math" panose="02040503050406030204" pitchFamily="18" charset="0"/>
                                  </a:rPr>
                                  <m:t>𝐶</m:t>
                                </m:r>
                              </m:e>
                              <m:sub>
                                <m:r>
                                  <a:rPr lang="pl-PL" i="1">
                                    <a:latin typeface="Cambria Math" panose="02040503050406030204" pitchFamily="18" charset="0"/>
                                  </a:rPr>
                                  <m:t>ś</m:t>
                                </m:r>
                                <m:r>
                                  <a:rPr lang="pl-PL" i="1">
                                    <a:latin typeface="Cambria Math" panose="02040503050406030204" pitchFamily="18" charset="0"/>
                                  </a:rPr>
                                  <m:t>𝑟</m:t>
                                </m:r>
                              </m:sub>
                            </m:sSub>
                          </m:den>
                        </m:f>
                      </m:e>
                    </m:d>
                  </m:oMath>
                </a14:m>
                <a:r>
                  <a:rPr lang="pl-PL" i="1"/>
                  <a:t> i górnej granicy </a:t>
                </a:r>
                <a14:m>
                  <m:oMath xmlns:m="http://schemas.openxmlformats.org/officeDocument/2006/math">
                    <m:d>
                      <m:dPr>
                        <m:begChr m:val="["/>
                        <m:endChr m:val="]"/>
                        <m:ctrlPr>
                          <a:rPr lang="pl-PL" i="1">
                            <a:latin typeface="Cambria Math" panose="02040503050406030204" pitchFamily="18" charset="0"/>
                          </a:rPr>
                        </m:ctrlPr>
                      </m:dPr>
                      <m:e>
                        <m:f>
                          <m:fPr>
                            <m:ctrlPr>
                              <a:rPr lang="pl-PL" i="1">
                                <a:latin typeface="Cambria Math" panose="02040503050406030204" pitchFamily="18" charset="0"/>
                              </a:rPr>
                            </m:ctrlPr>
                          </m:fPr>
                          <m:num>
                            <m:sSub>
                              <m:sSubPr>
                                <m:ctrlPr>
                                  <a:rPr lang="pl-PL" i="1">
                                    <a:latin typeface="Cambria Math" panose="02040503050406030204" pitchFamily="18" charset="0"/>
                                  </a:rPr>
                                </m:ctrlPr>
                              </m:sSubPr>
                              <m:e>
                                <m:r>
                                  <a:rPr lang="pl-PL" i="1">
                                    <a:latin typeface="Cambria Math" panose="02040503050406030204" pitchFamily="18" charset="0"/>
                                  </a:rPr>
                                  <m:t>𝐶</m:t>
                                </m:r>
                              </m:e>
                              <m:sub>
                                <m:r>
                                  <a:rPr lang="pl-PL" i="1">
                                    <a:latin typeface="Cambria Math" panose="02040503050406030204" pitchFamily="18" charset="0"/>
                                  </a:rPr>
                                  <m:t>𝑚𝑎𝑥</m:t>
                                </m:r>
                              </m:sub>
                            </m:sSub>
                          </m:num>
                          <m:den>
                            <m:sSub>
                              <m:sSubPr>
                                <m:ctrlPr>
                                  <a:rPr lang="pl-PL" i="1">
                                    <a:latin typeface="Cambria Math" panose="02040503050406030204" pitchFamily="18" charset="0"/>
                                  </a:rPr>
                                </m:ctrlPr>
                              </m:sSubPr>
                              <m:e>
                                <m:r>
                                  <a:rPr lang="pl-PL" i="1">
                                    <a:latin typeface="Cambria Math" panose="02040503050406030204" pitchFamily="18" charset="0"/>
                                  </a:rPr>
                                  <m:t>𝐶</m:t>
                                </m:r>
                              </m:e>
                              <m:sub>
                                <m:r>
                                  <a:rPr lang="pl-PL" i="1">
                                    <a:latin typeface="Cambria Math" panose="02040503050406030204" pitchFamily="18" charset="0"/>
                                  </a:rPr>
                                  <m:t>ś</m:t>
                                </m:r>
                                <m:r>
                                  <a:rPr lang="pl-PL" i="1">
                                    <a:latin typeface="Cambria Math" panose="02040503050406030204" pitchFamily="18" charset="0"/>
                                  </a:rPr>
                                  <m:t>𝑟</m:t>
                                </m:r>
                              </m:sub>
                            </m:sSub>
                          </m:den>
                        </m:f>
                      </m:e>
                    </m:d>
                  </m:oMath>
                </a14:m>
                <a:r>
                  <a:rPr lang="pl-PL" i="1"/>
                  <a:t> sumy współczynników korygujących oraz obliczenie zakresów współczynników korygujących dla poszczególnych cech rynkowych.</a:t>
                </a:r>
                <a:endParaRPr lang="pl-PL"/>
              </a:p>
              <a:p>
                <a:pPr marL="457200" lvl="0" indent="-457200">
                  <a:lnSpc>
                    <a:spcPct val="120000"/>
                  </a:lnSpc>
                  <a:buFont typeface="+mj-lt"/>
                  <a:buAutoNum type="arabicPeriod" startAt="8"/>
                </a:pPr>
                <a:r>
                  <a:rPr lang="pl-PL" i="1"/>
                  <a:t>Określenie wielkości współczynników korygujących, wynikających z ocen wycenianej nieruchomości z uwzględnieniem określonych granic i położenia ceny średniej w przedziale [</a:t>
                </a:r>
                <a14:m>
                  <m:oMath xmlns:m="http://schemas.openxmlformats.org/officeDocument/2006/math">
                    <m:sSub>
                      <m:sSubPr>
                        <m:ctrlPr>
                          <a:rPr lang="pl-PL" i="1">
                            <a:latin typeface="Cambria Math" panose="02040503050406030204" pitchFamily="18" charset="0"/>
                          </a:rPr>
                        </m:ctrlPr>
                      </m:sSubPr>
                      <m:e>
                        <m:r>
                          <a:rPr lang="pl-PL" i="1">
                            <a:latin typeface="Cambria Math" panose="02040503050406030204" pitchFamily="18" charset="0"/>
                          </a:rPr>
                          <m:t>𝐶</m:t>
                        </m:r>
                      </m:e>
                      <m:sub>
                        <m:r>
                          <a:rPr lang="pl-PL" i="1">
                            <a:latin typeface="Cambria Math" panose="02040503050406030204" pitchFamily="18" charset="0"/>
                          </a:rPr>
                          <m:t>𝑚𝑖𝑛</m:t>
                        </m:r>
                      </m:sub>
                    </m:sSub>
                  </m:oMath>
                </a14:m>
                <a:r>
                  <a:rPr lang="pl-PL" i="1"/>
                  <a:t> , </a:t>
                </a:r>
                <a14:m>
                  <m:oMath xmlns:m="http://schemas.openxmlformats.org/officeDocument/2006/math">
                    <m:sSub>
                      <m:sSubPr>
                        <m:ctrlPr>
                          <a:rPr lang="pl-PL" i="1">
                            <a:latin typeface="Cambria Math" panose="02040503050406030204" pitchFamily="18" charset="0"/>
                          </a:rPr>
                        </m:ctrlPr>
                      </m:sSubPr>
                      <m:e>
                        <m:r>
                          <a:rPr lang="pl-PL" i="1">
                            <a:latin typeface="Cambria Math" panose="02040503050406030204" pitchFamily="18" charset="0"/>
                          </a:rPr>
                          <m:t>𝐶</m:t>
                        </m:r>
                      </m:e>
                      <m:sub>
                        <m:r>
                          <a:rPr lang="pl-PL" i="1">
                            <a:latin typeface="Cambria Math" panose="02040503050406030204" pitchFamily="18" charset="0"/>
                          </a:rPr>
                          <m:t>𝑚𝑎𝑥</m:t>
                        </m:r>
                      </m:sub>
                    </m:sSub>
                  </m:oMath>
                </a14:m>
                <a:r>
                  <a:rPr lang="pl-PL" i="1"/>
                  <a:t>]. Nie wyklucza się innych sposobów ustalania wielkości współczynników korygujących cenę średnią.</a:t>
                </a:r>
                <a:endParaRPr lang="pl-PL"/>
              </a:p>
              <a:p>
                <a:pPr marL="457200" lvl="0" indent="-457200">
                  <a:lnSpc>
                    <a:spcPct val="70000"/>
                  </a:lnSpc>
                  <a:buFont typeface="+mj-lt"/>
                  <a:buAutoNum type="arabicPeriod" startAt="8"/>
                </a:pPr>
                <a:r>
                  <a:rPr lang="pl-PL" i="1"/>
                  <a:t>Obliczenie wartości jednostkowej wycenianej nieruchomości według formuły:</a:t>
                </a:r>
                <a:endParaRPr lang="pl-PL"/>
              </a:p>
              <a:p>
                <a:pPr marL="457200" indent="-457200">
                  <a:lnSpc>
                    <a:spcPct val="70000"/>
                  </a:lnSpc>
                </a:pPr>
                <a14:m>
                  <m:oMath xmlns:m="http://schemas.openxmlformats.org/officeDocument/2006/math">
                    <m:r>
                      <a:rPr lang="pl-PL" i="1">
                        <a:latin typeface="Cambria Math" panose="02040503050406030204" pitchFamily="18" charset="0"/>
                      </a:rPr>
                      <m:t>𝑊</m:t>
                    </m:r>
                    <m:r>
                      <a:rPr lang="pl-PL" i="1">
                        <a:latin typeface="Cambria Math" panose="02040503050406030204" pitchFamily="18" charset="0"/>
                      </a:rPr>
                      <m:t>=</m:t>
                    </m:r>
                    <m:sSub>
                      <m:sSubPr>
                        <m:ctrlPr>
                          <a:rPr lang="pl-PL" i="1">
                            <a:latin typeface="Cambria Math" panose="02040503050406030204" pitchFamily="18" charset="0"/>
                          </a:rPr>
                        </m:ctrlPr>
                      </m:sSubPr>
                      <m:e>
                        <m:r>
                          <a:rPr lang="pl-PL" i="1">
                            <a:latin typeface="Cambria Math" panose="02040503050406030204" pitchFamily="18" charset="0"/>
                          </a:rPr>
                          <m:t>𝐶</m:t>
                        </m:r>
                      </m:e>
                      <m:sub>
                        <m:r>
                          <a:rPr lang="pl-PL" i="1">
                            <a:latin typeface="Cambria Math" panose="02040503050406030204" pitchFamily="18" charset="0"/>
                          </a:rPr>
                          <m:t>ś</m:t>
                        </m:r>
                        <m:r>
                          <a:rPr lang="pl-PL" i="1">
                            <a:latin typeface="Cambria Math" panose="02040503050406030204" pitchFamily="18" charset="0"/>
                          </a:rPr>
                          <m:t>𝑟</m:t>
                        </m:r>
                      </m:sub>
                    </m:sSub>
                    <m:nary>
                      <m:naryPr>
                        <m:chr m:val="∑"/>
                        <m:limLoc m:val="undOvr"/>
                        <m:ctrlPr>
                          <a:rPr lang="pl-PL" i="1">
                            <a:latin typeface="Cambria Math" panose="02040503050406030204" pitchFamily="18" charset="0"/>
                          </a:rPr>
                        </m:ctrlPr>
                      </m:naryPr>
                      <m:sub>
                        <m:r>
                          <a:rPr lang="pl-PL" i="1">
                            <a:latin typeface="Cambria Math" panose="02040503050406030204" pitchFamily="18" charset="0"/>
                          </a:rPr>
                          <m:t>𝑖</m:t>
                        </m:r>
                        <m:r>
                          <a:rPr lang="pl-PL" i="1">
                            <a:latin typeface="Cambria Math" panose="02040503050406030204" pitchFamily="18" charset="0"/>
                          </a:rPr>
                          <m:t>=1</m:t>
                        </m:r>
                      </m:sub>
                      <m:sup>
                        <m:r>
                          <a:rPr lang="pl-PL" i="1">
                            <a:latin typeface="Cambria Math" panose="02040503050406030204" pitchFamily="18" charset="0"/>
                          </a:rPr>
                          <m:t>𝑛</m:t>
                        </m:r>
                      </m:sup>
                      <m:e>
                        <m:sSub>
                          <m:sSubPr>
                            <m:ctrlPr>
                              <a:rPr lang="pl-PL" i="1">
                                <a:latin typeface="Cambria Math" panose="02040503050406030204" pitchFamily="18" charset="0"/>
                              </a:rPr>
                            </m:ctrlPr>
                          </m:sSubPr>
                          <m:e>
                            <m:r>
                              <a:rPr lang="pl-PL" i="1">
                                <a:latin typeface="Cambria Math" panose="02040503050406030204" pitchFamily="18" charset="0"/>
                              </a:rPr>
                              <m:t>𝑢</m:t>
                            </m:r>
                          </m:e>
                          <m:sub>
                            <m:r>
                              <a:rPr lang="pl-PL" i="1">
                                <a:latin typeface="Cambria Math" panose="02040503050406030204" pitchFamily="18" charset="0"/>
                              </a:rPr>
                              <m:t>𝑖</m:t>
                            </m:r>
                          </m:sub>
                        </m:sSub>
                      </m:e>
                    </m:nary>
                  </m:oMath>
                </a14:m>
                <a:endParaRPr lang="pl-PL"/>
              </a:p>
              <a:p>
                <a:pPr marL="457200" indent="-457200">
                  <a:lnSpc>
                    <a:spcPct val="70000"/>
                  </a:lnSpc>
                </a:pPr>
                <a:r>
                  <a:rPr lang="pl-PL" i="1"/>
                  <a:t>gdzie:</a:t>
                </a:r>
                <a:endParaRPr lang="pl-PL"/>
              </a:p>
              <a:p>
                <a:pPr marL="457200" indent="-457200">
                  <a:lnSpc>
                    <a:spcPct val="70000"/>
                  </a:lnSpc>
                </a:pPr>
                <a14:m>
                  <m:oMath xmlns:m="http://schemas.openxmlformats.org/officeDocument/2006/math">
                    <m:sSub>
                      <m:sSubPr>
                        <m:ctrlPr>
                          <a:rPr lang="pl-PL" i="1">
                            <a:latin typeface="Cambria Math" panose="02040503050406030204" pitchFamily="18" charset="0"/>
                          </a:rPr>
                        </m:ctrlPr>
                      </m:sSubPr>
                      <m:e>
                        <m:r>
                          <a:rPr lang="pl-PL" i="1">
                            <a:latin typeface="Cambria Math" panose="02040503050406030204" pitchFamily="18" charset="0"/>
                          </a:rPr>
                          <m:t>𝑢</m:t>
                        </m:r>
                      </m:e>
                      <m:sub>
                        <m:r>
                          <a:rPr lang="pl-PL" i="1">
                            <a:latin typeface="Cambria Math" panose="02040503050406030204" pitchFamily="18" charset="0"/>
                          </a:rPr>
                          <m:t>𝑖</m:t>
                        </m:r>
                      </m:sub>
                    </m:sSub>
                  </m:oMath>
                </a14:m>
                <a:r>
                  <a:rPr lang="pl-PL" i="1"/>
                  <a:t> – wartość i-tego współczynnika korygującego,</a:t>
                </a:r>
                <a:endParaRPr lang="pl-PL"/>
              </a:p>
              <a:p>
                <a:pPr marL="457200" indent="-457200">
                  <a:lnSpc>
                    <a:spcPct val="70000"/>
                  </a:lnSpc>
                </a:pPr>
                <a14:m>
                  <m:oMath xmlns:m="http://schemas.openxmlformats.org/officeDocument/2006/math">
                    <m:r>
                      <a:rPr lang="pl-PL" i="1">
                        <a:latin typeface="Cambria Math" panose="02040503050406030204" pitchFamily="18" charset="0"/>
                      </a:rPr>
                      <m:t>𝑛</m:t>
                    </m:r>
                  </m:oMath>
                </a14:m>
                <a:r>
                  <a:rPr lang="pl-PL" i="1"/>
                  <a:t> – ilość współczynników korygujących.</a:t>
                </a:r>
                <a:endParaRPr lang="pl-PL"/>
              </a:p>
              <a:p>
                <a:pPr marL="457200" lvl="0" indent="-457200">
                  <a:buFont typeface="+mj-lt"/>
                  <a:buAutoNum type="arabicPeriod" startAt="12"/>
                </a:pPr>
                <a:r>
                  <a:rPr lang="pl-PL" i="1"/>
                  <a:t>Określenie wartości wycenianej nieruchomości na podstawie iloczynu wartości jednostkowej i liczby jednostek porównawczych (np. m</a:t>
                </a:r>
                <a:r>
                  <a:rPr lang="pl-PL" i="1" baseline="30000"/>
                  <a:t>2</a:t>
                </a:r>
                <a:r>
                  <a:rPr lang="pl-PL" i="1"/>
                  <a:t> powierzchni gruntu, budynku czy lokalu).</a:t>
                </a:r>
                <a:endParaRPr lang="pl-PL"/>
              </a:p>
              <a:p>
                <a:endParaRPr lang="pl-PL"/>
              </a:p>
            </p:txBody>
          </p:sp>
        </mc:Choice>
        <mc:Fallback>
          <p:sp>
            <p:nvSpPr>
              <p:cNvPr id="3" name="Symbol zastępczy zawartości 2">
                <a:extLst>
                  <a:ext uri="{FF2B5EF4-FFF2-40B4-BE49-F238E27FC236}">
                    <a16:creationId xmlns:a16="http://schemas.microsoft.com/office/drawing/2014/main" id="{CB1E4185-583C-4AF2-8054-B6A5A1E2CDEA}"/>
                  </a:ext>
                </a:extLst>
              </p:cNvPr>
              <p:cNvSpPr>
                <a:spLocks noGrp="1" noRot="1" noChangeAspect="1" noMove="1" noResize="1" noEditPoints="1" noAdjustHandles="1" noChangeArrowheads="1" noChangeShapeType="1" noTextEdit="1"/>
              </p:cNvSpPr>
              <p:nvPr>
                <p:ph idx="1"/>
              </p:nvPr>
            </p:nvSpPr>
            <p:spPr>
              <a:xfrm>
                <a:off x="898116" y="1774939"/>
                <a:ext cx="8083046" cy="4725662"/>
              </a:xfrm>
              <a:blipFill>
                <a:blip r:embed="rId2"/>
                <a:stretch>
                  <a:fillRect l="-1508" t="-1677" r="-1282"/>
                </a:stretch>
              </a:blipFill>
            </p:spPr>
            <p:txBody>
              <a:bodyPr/>
              <a:lstStyle/>
              <a:p>
                <a:r>
                  <a:rPr lang="en-US">
                    <a:noFill/>
                  </a:rPr>
                  <a:t> </a:t>
                </a:r>
              </a:p>
            </p:txBody>
          </p:sp>
        </mc:Fallback>
      </mc:AlternateContent>
    </p:spTree>
    <p:extLst>
      <p:ext uri="{BB962C8B-B14F-4D97-AF65-F5344CB8AC3E}">
        <p14:creationId xmlns:p14="http://schemas.microsoft.com/office/powerpoint/2010/main" val="24098487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85472B5-67CB-4549-8D7E-0FA55086ABF5}"/>
              </a:ext>
            </a:extLst>
          </p:cNvPr>
          <p:cNvSpPr>
            <a:spLocks noGrp="1"/>
          </p:cNvSpPr>
          <p:nvPr>
            <p:ph type="title"/>
          </p:nvPr>
        </p:nvSpPr>
        <p:spPr/>
        <p:txBody>
          <a:bodyPr>
            <a:normAutofit/>
          </a:bodyPr>
          <a:lstStyle/>
          <a:p>
            <a:r>
              <a:rPr lang="pl-PL" sz="4000" b="1"/>
              <a:t>Aktualizacja cen na datę wyceny</a:t>
            </a:r>
            <a:endParaRPr lang="pl-PL" sz="4000"/>
          </a:p>
        </p:txBody>
      </p:sp>
      <p:sp>
        <p:nvSpPr>
          <p:cNvPr id="3" name="Symbol zastępczy zawartości 2">
            <a:extLst>
              <a:ext uri="{FF2B5EF4-FFF2-40B4-BE49-F238E27FC236}">
                <a16:creationId xmlns:a16="http://schemas.microsoft.com/office/drawing/2014/main" id="{273762AF-587C-4BF0-955F-C9FCD07EC59D}"/>
              </a:ext>
            </a:extLst>
          </p:cNvPr>
          <p:cNvSpPr>
            <a:spLocks noGrp="1"/>
          </p:cNvSpPr>
          <p:nvPr>
            <p:ph idx="1"/>
          </p:nvPr>
        </p:nvSpPr>
        <p:spPr/>
        <p:txBody>
          <a:bodyPr>
            <a:normAutofit fontScale="70000" lnSpcReduction="20000"/>
          </a:bodyPr>
          <a:lstStyle/>
          <a:p>
            <a:pPr marL="263525" indent="-263525">
              <a:lnSpc>
                <a:spcPct val="150000"/>
              </a:lnSpc>
              <a:buFont typeface="Wingdings" panose="05000000000000000000" pitchFamily="2" charset="2"/>
              <a:buChar char="Ø"/>
            </a:pPr>
            <a:r>
              <a:rPr lang="pl-PL" sz="2400"/>
              <a:t>Do określenia wartości nieruchomości przyjmuje się nieruchomości podobne do nieruchomości wycenianej, które były przedmiotem obrotu rynkowego w okresie możliwie najbliższym poprzedzającym datę, na którą określa się wartość nieruchomości. </a:t>
            </a:r>
            <a:r>
              <a:rPr lang="pl-PL" sz="2400" u="sng"/>
              <a:t>Przyjęcie dłuższego niż dwuletni okresu badania cen wymaga uzasadnienia w operacie szacunkowym </a:t>
            </a:r>
            <a:r>
              <a:rPr lang="pl-PL" sz="2400"/>
              <a:t>(§ 5. 1. Rozporządzenia).</a:t>
            </a:r>
          </a:p>
          <a:p>
            <a:pPr marL="263525" indent="-263525">
              <a:lnSpc>
                <a:spcPct val="150000"/>
              </a:lnSpc>
              <a:buFont typeface="Wingdings" panose="05000000000000000000" pitchFamily="2" charset="2"/>
              <a:buChar char="Ø"/>
            </a:pPr>
            <a:r>
              <a:rPr lang="pl-PL" sz="2400"/>
              <a:t>W przypadku zmian poziomu cen wskutek upływu czasu na analizowanym rynku nieruchomości, ceny nieruchomości podobnych aktualizuje się na dzień określenia wartości nieruchomości. </a:t>
            </a:r>
            <a:r>
              <a:rPr lang="pl-PL" sz="2400" u="sng"/>
              <a:t>Przyjęty poziom zmian cen lub stwierdzenie braku zmian cen wymaga uzasadnienia w operacie szacunkowym</a:t>
            </a:r>
            <a:r>
              <a:rPr lang="pl-PL" sz="2400"/>
              <a:t>.</a:t>
            </a:r>
          </a:p>
        </p:txBody>
      </p:sp>
    </p:spTree>
    <p:extLst>
      <p:ext uri="{BB962C8B-B14F-4D97-AF65-F5344CB8AC3E}">
        <p14:creationId xmlns:p14="http://schemas.microsoft.com/office/powerpoint/2010/main" val="29924325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85472B5-67CB-4549-8D7E-0FA55086ABF5}"/>
              </a:ext>
            </a:extLst>
          </p:cNvPr>
          <p:cNvSpPr>
            <a:spLocks noGrp="1"/>
          </p:cNvSpPr>
          <p:nvPr>
            <p:ph type="title"/>
          </p:nvPr>
        </p:nvSpPr>
        <p:spPr/>
        <p:txBody>
          <a:bodyPr>
            <a:normAutofit/>
          </a:bodyPr>
          <a:lstStyle/>
          <a:p>
            <a:r>
              <a:rPr lang="pl-PL" sz="4000" b="1"/>
              <a:t>Aktualizacja cen na datę wyceny</a:t>
            </a:r>
            <a:endParaRPr lang="pl-PL" sz="4000"/>
          </a:p>
        </p:txBody>
      </p:sp>
      <p:sp>
        <p:nvSpPr>
          <p:cNvPr id="3" name="Symbol zastępczy zawartości 2">
            <a:extLst>
              <a:ext uri="{FF2B5EF4-FFF2-40B4-BE49-F238E27FC236}">
                <a16:creationId xmlns:a16="http://schemas.microsoft.com/office/drawing/2014/main" id="{273762AF-587C-4BF0-955F-C9FCD07EC59D}"/>
              </a:ext>
            </a:extLst>
          </p:cNvPr>
          <p:cNvSpPr>
            <a:spLocks noGrp="1"/>
          </p:cNvSpPr>
          <p:nvPr>
            <p:ph idx="1"/>
          </p:nvPr>
        </p:nvSpPr>
        <p:spPr/>
        <p:txBody>
          <a:bodyPr>
            <a:normAutofit/>
          </a:bodyPr>
          <a:lstStyle/>
          <a:p>
            <a:pPr marL="263525" indent="-263525">
              <a:lnSpc>
                <a:spcPct val="150000"/>
              </a:lnSpc>
              <a:buFont typeface="Wingdings" panose="05000000000000000000" pitchFamily="2" charset="2"/>
              <a:buChar char="Ø"/>
            </a:pPr>
            <a:r>
              <a:rPr lang="pl-PL" sz="2400"/>
              <a:t>„Oddzielne badanie linii trendu”</a:t>
            </a:r>
          </a:p>
          <a:p>
            <a:pPr marL="263525" indent="-263525">
              <a:lnSpc>
                <a:spcPct val="150000"/>
              </a:lnSpc>
              <a:buFont typeface="Wingdings" panose="05000000000000000000" pitchFamily="2" charset="2"/>
              <a:buChar char="Ø"/>
            </a:pPr>
            <a:r>
              <a:rPr lang="pl-PL" sz="2400" b="1">
                <a:solidFill>
                  <a:srgbClr val="C00000"/>
                </a:solidFill>
              </a:rPr>
              <a:t>Przyjęcie cechy „czas” jako jednej z cechy możliwe wpływającej na ceny transakcyjne.</a:t>
            </a:r>
          </a:p>
          <a:p>
            <a:pPr marL="263525" indent="-263525">
              <a:lnSpc>
                <a:spcPct val="150000"/>
              </a:lnSpc>
              <a:buFont typeface="Wingdings" panose="05000000000000000000" pitchFamily="2" charset="2"/>
              <a:buChar char="Ø"/>
            </a:pPr>
            <a:r>
              <a:rPr lang="pl-PL" sz="2400"/>
              <a:t>Inne metody.</a:t>
            </a:r>
          </a:p>
        </p:txBody>
      </p:sp>
    </p:spTree>
    <p:extLst>
      <p:ext uri="{BB962C8B-B14F-4D97-AF65-F5344CB8AC3E}">
        <p14:creationId xmlns:p14="http://schemas.microsoft.com/office/powerpoint/2010/main" val="9449453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4F15551-85C3-456F-B1DE-552012069E06}"/>
              </a:ext>
            </a:extLst>
          </p:cNvPr>
          <p:cNvSpPr>
            <a:spLocks noGrp="1"/>
          </p:cNvSpPr>
          <p:nvPr>
            <p:ph type="title"/>
          </p:nvPr>
        </p:nvSpPr>
        <p:spPr/>
        <p:txBody>
          <a:bodyPr/>
          <a:lstStyle/>
          <a:p>
            <a:r>
              <a:rPr lang="pl-PL" b="1"/>
              <a:t>Aktualizacja cen – linia trendu</a:t>
            </a:r>
          </a:p>
        </p:txBody>
      </p:sp>
      <p:graphicFrame>
        <p:nvGraphicFramePr>
          <p:cNvPr id="5" name="Wykres 4">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3952152265"/>
              </p:ext>
            </p:extLst>
          </p:nvPr>
        </p:nvGraphicFramePr>
        <p:xfrm>
          <a:off x="822960" y="1737361"/>
          <a:ext cx="5617923" cy="4588283"/>
        </p:xfrm>
        <a:graphic>
          <a:graphicData uri="http://schemas.openxmlformats.org/drawingml/2006/chart">
            <c:chart xmlns:c="http://schemas.openxmlformats.org/drawingml/2006/chart" xmlns:r="http://schemas.openxmlformats.org/officeDocument/2006/relationships" r:id="rId2"/>
          </a:graphicData>
        </a:graphic>
      </p:graphicFrame>
      <p:sp>
        <p:nvSpPr>
          <p:cNvPr id="6" name="Symbol zastępczy zawartości 2">
            <a:extLst>
              <a:ext uri="{FF2B5EF4-FFF2-40B4-BE49-F238E27FC236}">
                <a16:creationId xmlns:a16="http://schemas.microsoft.com/office/drawing/2014/main" id="{34169B8F-BB10-4024-AB14-D5CBFDF819C1}"/>
              </a:ext>
            </a:extLst>
          </p:cNvPr>
          <p:cNvSpPr>
            <a:spLocks noGrp="1"/>
          </p:cNvSpPr>
          <p:nvPr>
            <p:ph idx="1"/>
          </p:nvPr>
        </p:nvSpPr>
        <p:spPr>
          <a:xfrm>
            <a:off x="6112701" y="1845733"/>
            <a:ext cx="2805831" cy="4304545"/>
          </a:xfrm>
        </p:spPr>
        <p:txBody>
          <a:bodyPr>
            <a:normAutofit fontScale="92500"/>
          </a:bodyPr>
          <a:lstStyle/>
          <a:p>
            <a:pPr marL="263525" indent="-263525">
              <a:lnSpc>
                <a:spcPct val="150000"/>
              </a:lnSpc>
              <a:buFont typeface="Wingdings" panose="05000000000000000000" pitchFamily="2" charset="2"/>
              <a:buChar char="Ø"/>
            </a:pPr>
            <a:r>
              <a:rPr lang="pl-PL" sz="1400"/>
              <a:t>Sprawdzamy, czy parametr kierunkowy, czyli w tym przypadku liczba -184.35 jest istotnie różna od zera. Jeżeli tak dokonujemy aktualizacji. Jak? Wszystko zależy od skali. Tutaj analizujemy dni. Czyli średnio dziennie cena spadała o 184,35 zł. Jeżeli cena transakcyjna z 01.01.2015 roku wynosiła 300 000 zł, a dokonujemy wyceny na dzień 31.12.2015 roku, to aktualizujemy cenę transakcyjną o (31.12.2015 - 01.01.2015)=365 dni =&gt; 365*-184,35+300 000 = 232 712,25 zł.</a:t>
            </a:r>
          </a:p>
        </p:txBody>
      </p:sp>
    </p:spTree>
    <p:extLst>
      <p:ext uri="{BB962C8B-B14F-4D97-AF65-F5344CB8AC3E}">
        <p14:creationId xmlns:p14="http://schemas.microsoft.com/office/powerpoint/2010/main" val="25700227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DFBC9F0-3A9D-4A28-8500-5457EF10055D}"/>
              </a:ext>
            </a:extLst>
          </p:cNvPr>
          <p:cNvSpPr>
            <a:spLocks noGrp="1"/>
          </p:cNvSpPr>
          <p:nvPr>
            <p:ph type="title"/>
          </p:nvPr>
        </p:nvSpPr>
        <p:spPr/>
        <p:txBody>
          <a:bodyPr/>
          <a:lstStyle/>
          <a:p>
            <a:r>
              <a:rPr lang="pl-PL" sz="4000" b="1"/>
              <a:t>Analiza rynku w podejściu porównawczym </a:t>
            </a:r>
            <a:r>
              <a:rPr lang="pl-PL" sz="4000" b="1">
                <a:solidFill>
                  <a:srgbClr val="FF0000"/>
                </a:solidFill>
              </a:rPr>
              <a:t>(wykład 3 – st.)</a:t>
            </a:r>
            <a:endParaRPr lang="pl-PL" sz="4000">
              <a:solidFill>
                <a:srgbClr val="FF0000"/>
              </a:solidFill>
            </a:endParaRPr>
          </a:p>
        </p:txBody>
      </p:sp>
      <p:sp>
        <p:nvSpPr>
          <p:cNvPr id="3" name="Symbol zastępczy zawartości 2">
            <a:extLst>
              <a:ext uri="{FF2B5EF4-FFF2-40B4-BE49-F238E27FC236}">
                <a16:creationId xmlns:a16="http://schemas.microsoft.com/office/drawing/2014/main" id="{82F47CB0-4CE9-4317-96F1-49234A39CEEB}"/>
              </a:ext>
            </a:extLst>
          </p:cNvPr>
          <p:cNvSpPr>
            <a:spLocks noGrp="1"/>
          </p:cNvSpPr>
          <p:nvPr>
            <p:ph idx="1"/>
          </p:nvPr>
        </p:nvSpPr>
        <p:spPr>
          <a:xfrm>
            <a:off x="910244" y="1847088"/>
            <a:ext cx="7543800" cy="4453127"/>
          </a:xfrm>
        </p:spPr>
        <p:txBody>
          <a:bodyPr>
            <a:normAutofit lnSpcReduction="10000"/>
          </a:bodyPr>
          <a:lstStyle/>
          <a:p>
            <a:pPr>
              <a:lnSpc>
                <a:spcPct val="134000"/>
              </a:lnSpc>
              <a:buFont typeface="Wingdings" panose="05000000000000000000" pitchFamily="2" charset="2"/>
              <a:buNone/>
            </a:pPr>
            <a:r>
              <a:rPr lang="pl-PL" altLang="pl-PL" sz="2100"/>
              <a:t>Analiza </a:t>
            </a:r>
            <a:r>
              <a:rPr lang="pl-PL" altLang="pl-PL" sz="2100" b="1"/>
              <a:t>rynku nieruchomości podobnych</a:t>
            </a:r>
            <a:r>
              <a:rPr lang="pl-PL" altLang="pl-PL" sz="2100"/>
              <a:t> dokonywana jest przy uwzględnieniu:  </a:t>
            </a:r>
          </a:p>
          <a:p>
            <a:pPr marL="273844" indent="-273844">
              <a:lnSpc>
                <a:spcPct val="134000"/>
              </a:lnSpc>
              <a:buFont typeface="Wingdings" panose="05000000000000000000" pitchFamily="2" charset="2"/>
              <a:buChar char="Ø"/>
            </a:pPr>
            <a:r>
              <a:rPr lang="pl-PL" altLang="pl-PL" sz="1950"/>
              <a:t>rodzaju rynku (np. rynek lokali mieszkalnych, lokali handlowych, gruntów  niezabudowanych)</a:t>
            </a:r>
          </a:p>
          <a:p>
            <a:pPr marL="273844" indent="-273844">
              <a:lnSpc>
                <a:spcPct val="134000"/>
              </a:lnSpc>
              <a:buFont typeface="Wingdings" panose="05000000000000000000" pitchFamily="2" charset="2"/>
              <a:buChar char="Ø"/>
            </a:pPr>
            <a:r>
              <a:rPr lang="pl-PL" altLang="pl-PL" sz="1950"/>
              <a:t>obszaru rynku (np. osiedle mieszkaniowe, dzielnica, miasto, gmina); </a:t>
            </a:r>
          </a:p>
          <a:p>
            <a:pPr marL="273844" indent="-273844">
              <a:lnSpc>
                <a:spcPct val="134000"/>
              </a:lnSpc>
              <a:buFont typeface="Wingdings" panose="05000000000000000000" pitchFamily="2" charset="2"/>
              <a:buChar char="Ø"/>
            </a:pPr>
            <a:r>
              <a:rPr lang="pl-PL" altLang="pl-PL" sz="1950"/>
              <a:t>okresu badania cen (np. miesiąc, kwartał, rok); </a:t>
            </a:r>
          </a:p>
          <a:p>
            <a:pPr marL="273844" indent="-273844">
              <a:lnSpc>
                <a:spcPct val="134000"/>
              </a:lnSpc>
              <a:buFont typeface="Wingdings" panose="05000000000000000000" pitchFamily="2" charset="2"/>
              <a:buChar char="Ø"/>
            </a:pPr>
            <a:r>
              <a:rPr lang="pl-PL" altLang="pl-PL" sz="1950"/>
              <a:t>informacji o popycie i podaży, potencjału rozwojowego oraz innych istotnych czynników ekonomicznych</a:t>
            </a:r>
          </a:p>
          <a:p>
            <a:pPr>
              <a:lnSpc>
                <a:spcPct val="134000"/>
              </a:lnSpc>
              <a:buFont typeface="Wingdings" panose="05000000000000000000" pitchFamily="2" charset="2"/>
              <a:buNone/>
            </a:pPr>
            <a:r>
              <a:rPr lang="pl-PL" altLang="pl-PL" sz="1950"/>
              <a:t>Analiza rynku ma na celu ustalenie </a:t>
            </a:r>
            <a:r>
              <a:rPr lang="pl-PL" altLang="pl-PL" sz="1950" b="1">
                <a:solidFill>
                  <a:srgbClr val="C00000"/>
                </a:solidFill>
              </a:rPr>
              <a:t>cech rynkowych.</a:t>
            </a:r>
            <a:endParaRPr lang="pl-PL" altLang="pl-PL" sz="1950"/>
          </a:p>
          <a:p>
            <a:endParaRPr lang="pl-PL"/>
          </a:p>
        </p:txBody>
      </p:sp>
    </p:spTree>
    <p:extLst>
      <p:ext uri="{BB962C8B-B14F-4D97-AF65-F5344CB8AC3E}">
        <p14:creationId xmlns:p14="http://schemas.microsoft.com/office/powerpoint/2010/main" val="5439520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5A5B9D8-3324-4DD9-8C9E-7ACD231AF03B}"/>
              </a:ext>
            </a:extLst>
          </p:cNvPr>
          <p:cNvSpPr>
            <a:spLocks noGrp="1"/>
          </p:cNvSpPr>
          <p:nvPr>
            <p:ph type="title"/>
          </p:nvPr>
        </p:nvSpPr>
        <p:spPr/>
        <p:txBody>
          <a:bodyPr/>
          <a:lstStyle/>
          <a:p>
            <a:r>
              <a:rPr lang="pl-PL" altLang="pl-PL" b="1"/>
              <a:t>Cechy rynkowe</a:t>
            </a:r>
            <a:endParaRPr lang="pl-PL" b="1"/>
          </a:p>
        </p:txBody>
      </p:sp>
      <p:sp>
        <p:nvSpPr>
          <p:cNvPr id="3" name="Symbol zastępczy zawartości 2">
            <a:extLst>
              <a:ext uri="{FF2B5EF4-FFF2-40B4-BE49-F238E27FC236}">
                <a16:creationId xmlns:a16="http://schemas.microsoft.com/office/drawing/2014/main" id="{B10FB8E7-21D3-4049-84CD-23BD74814531}"/>
              </a:ext>
            </a:extLst>
          </p:cNvPr>
          <p:cNvSpPr>
            <a:spLocks noGrp="1"/>
          </p:cNvSpPr>
          <p:nvPr>
            <p:ph idx="1"/>
          </p:nvPr>
        </p:nvSpPr>
        <p:spPr>
          <a:xfrm>
            <a:off x="822960" y="1828800"/>
            <a:ext cx="7543800" cy="4480560"/>
          </a:xfrm>
        </p:spPr>
        <p:txBody>
          <a:bodyPr>
            <a:normAutofit fontScale="85000" lnSpcReduction="20000"/>
          </a:bodyPr>
          <a:lstStyle/>
          <a:p>
            <a:pPr>
              <a:lnSpc>
                <a:spcPct val="114000"/>
              </a:lnSpc>
            </a:pPr>
            <a:r>
              <a:rPr lang="pl-PL" altLang="pl-PL" sz="2400">
                <a:solidFill>
                  <a:schemeClr val="tx1"/>
                </a:solidFill>
              </a:rPr>
              <a:t>§ 6. 1. </a:t>
            </a:r>
            <a:r>
              <a:rPr lang="pl-PL" altLang="pl-PL" sz="2400" b="1">
                <a:solidFill>
                  <a:srgbClr val="C00000"/>
                </a:solidFill>
              </a:rPr>
              <a:t>Cechy rynkowe </a:t>
            </a:r>
            <a:r>
              <a:rPr lang="pl-PL" altLang="pl-PL" sz="2400">
                <a:solidFill>
                  <a:schemeClr val="tx1"/>
                </a:solidFill>
              </a:rPr>
              <a:t>to właściwości, które różnicują ceny w zbiorze nieruchomości stanowiącym podstawę wyceny. Ustala się je na podstawie znajomości cech nieruchomości podobnych ze zbioru stanowiącego podstawę wyceny oraz ich cen.</a:t>
            </a:r>
          </a:p>
          <a:p>
            <a:pPr>
              <a:lnSpc>
                <a:spcPct val="114000"/>
              </a:lnSpc>
            </a:pPr>
            <a:r>
              <a:rPr lang="pl-PL" altLang="pl-PL" sz="2400">
                <a:solidFill>
                  <a:schemeClr val="tx1"/>
                </a:solidFill>
              </a:rPr>
              <a:t>2. Każdą cechę rynkową należy </a:t>
            </a:r>
            <a:r>
              <a:rPr lang="pl-PL" altLang="pl-PL" sz="2400" u="sng">
                <a:solidFill>
                  <a:schemeClr val="tx1"/>
                </a:solidFill>
              </a:rPr>
              <a:t>opisać</a:t>
            </a:r>
            <a:r>
              <a:rPr lang="pl-PL" altLang="pl-PL" sz="2400">
                <a:solidFill>
                  <a:schemeClr val="tx1"/>
                </a:solidFill>
              </a:rPr>
              <a:t>, a także określić i </a:t>
            </a:r>
            <a:r>
              <a:rPr lang="pl-PL" altLang="pl-PL" sz="2400" u="sng">
                <a:solidFill>
                  <a:schemeClr val="tx1"/>
                </a:solidFill>
              </a:rPr>
              <a:t>opisać jej skalę ocen</a:t>
            </a:r>
            <a:r>
              <a:rPr lang="pl-PL" altLang="pl-PL" sz="2400">
                <a:solidFill>
                  <a:schemeClr val="tx1"/>
                </a:solidFill>
              </a:rPr>
              <a:t>. Przyjęta skala ocen cechy rynkowej powinna wynikać z cen i cech nieruchomości w zbiorze nieruchomości podobnych stanowiącym podstawę wyceny.</a:t>
            </a:r>
          </a:p>
          <a:p>
            <a:pPr>
              <a:lnSpc>
                <a:spcPct val="114000"/>
              </a:lnSpc>
            </a:pPr>
            <a:r>
              <a:rPr lang="pl-PL" altLang="pl-PL" sz="2400">
                <a:solidFill>
                  <a:schemeClr val="tx1"/>
                </a:solidFill>
              </a:rPr>
              <a:t>3. Dla każdej cechy rynkowej należy także </a:t>
            </a:r>
            <a:r>
              <a:rPr lang="pl-PL" altLang="pl-PL" sz="2400" u="sng">
                <a:solidFill>
                  <a:schemeClr val="tx1"/>
                </a:solidFill>
              </a:rPr>
              <a:t>ocenić jej wpływ na zróżnicowanie cen w zbiorze nieruchomości podobnych </a:t>
            </a:r>
            <a:r>
              <a:rPr lang="pl-PL" altLang="pl-PL" sz="2400">
                <a:solidFill>
                  <a:schemeClr val="tx1"/>
                </a:solidFill>
              </a:rPr>
              <a:t>stanowiącym podstawę wyceny. Wpływ ten określa się w szczególności na podstawie analizy cen i cech nieruchomości w zbiorze nieruchomości podobnych stanowiącym podstawę wyceny lub w inny wskazany w operacie szacunkowym sposób.</a:t>
            </a:r>
            <a:endParaRPr lang="pl-PL">
              <a:solidFill>
                <a:schemeClr val="tx1"/>
              </a:solidFill>
            </a:endParaRPr>
          </a:p>
        </p:txBody>
      </p:sp>
    </p:spTree>
    <p:extLst>
      <p:ext uri="{BB962C8B-B14F-4D97-AF65-F5344CB8AC3E}">
        <p14:creationId xmlns:p14="http://schemas.microsoft.com/office/powerpoint/2010/main" val="11087787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ECCC798-3461-4AD1-A5A5-BE05470BFAAA}"/>
              </a:ext>
            </a:extLst>
          </p:cNvPr>
          <p:cNvSpPr>
            <a:spLocks noGrp="1"/>
          </p:cNvSpPr>
          <p:nvPr>
            <p:ph type="title"/>
          </p:nvPr>
        </p:nvSpPr>
        <p:spPr/>
        <p:txBody>
          <a:bodyPr>
            <a:normAutofit/>
          </a:bodyPr>
          <a:lstStyle/>
          <a:p>
            <a:r>
              <a:rPr lang="pl-PL" altLang="pl-PL" sz="4400" b="1"/>
              <a:t>Szacowanie wag cech rynkowych</a:t>
            </a:r>
            <a:endParaRPr lang="pl-PL" sz="4400" b="1"/>
          </a:p>
        </p:txBody>
      </p:sp>
      <p:sp>
        <p:nvSpPr>
          <p:cNvPr id="3" name="Symbol zastępczy zawartości 2">
            <a:extLst>
              <a:ext uri="{FF2B5EF4-FFF2-40B4-BE49-F238E27FC236}">
                <a16:creationId xmlns:a16="http://schemas.microsoft.com/office/drawing/2014/main" id="{FD126780-A664-4375-ACF4-427195FDFDA4}"/>
              </a:ext>
            </a:extLst>
          </p:cNvPr>
          <p:cNvSpPr>
            <a:spLocks noGrp="1"/>
          </p:cNvSpPr>
          <p:nvPr>
            <p:ph idx="1"/>
          </p:nvPr>
        </p:nvSpPr>
        <p:spPr>
          <a:xfrm>
            <a:off x="822960" y="1737361"/>
            <a:ext cx="7543800" cy="4553711"/>
          </a:xfrm>
        </p:spPr>
        <p:txBody>
          <a:bodyPr>
            <a:normAutofit fontScale="85000" lnSpcReduction="20000"/>
          </a:bodyPr>
          <a:lstStyle/>
          <a:p>
            <a:pPr>
              <a:lnSpc>
                <a:spcPct val="170000"/>
              </a:lnSpc>
            </a:pPr>
            <a:r>
              <a:rPr lang="pl-PL" altLang="pl-PL" sz="2100">
                <a:solidFill>
                  <a:srgbClr val="C00000"/>
                </a:solidFill>
              </a:rPr>
              <a:t>Wielkość wpływu cech rynkowych </a:t>
            </a:r>
            <a:r>
              <a:rPr lang="pl-PL" altLang="pl-PL" sz="2100"/>
              <a:t>na zróżnicowanie cen transakcyjnych oraz skalę ocen danej cechy można określić w zależności od stanu rynku, uwzględniając: </a:t>
            </a:r>
          </a:p>
          <a:p>
            <a:pPr lvl="1">
              <a:lnSpc>
                <a:spcPct val="170000"/>
              </a:lnSpc>
            </a:pPr>
            <a:r>
              <a:rPr lang="pl-PL" altLang="pl-PL" sz="2100"/>
              <a:t>wyniki analizy danych o cenach i cechach rynkowych nieruchomości podobnych będących przedmiotem obrotu rynkowego na określonym na potrzeby wyceny rynku nieruchomości; </a:t>
            </a:r>
          </a:p>
          <a:p>
            <a:pPr lvl="1">
              <a:lnSpc>
                <a:spcPct val="170000"/>
              </a:lnSpc>
            </a:pPr>
            <a:r>
              <a:rPr lang="pl-PL" altLang="pl-PL" sz="2100"/>
              <a:t>analogię do podobnych pod względem rodzaju i obszaru rynków lokalnych; </a:t>
            </a:r>
          </a:p>
          <a:p>
            <a:pPr lvl="1">
              <a:lnSpc>
                <a:spcPct val="170000"/>
              </a:lnSpc>
            </a:pPr>
            <a:r>
              <a:rPr lang="pl-PL" altLang="pl-PL" sz="2100"/>
              <a:t>badanie i/lub obserwację preferencji potencjalnych nabywców nieruchomości;  </a:t>
            </a:r>
          </a:p>
          <a:p>
            <a:pPr lvl="1">
              <a:lnSpc>
                <a:spcPct val="170000"/>
              </a:lnSpc>
            </a:pPr>
            <a:r>
              <a:rPr lang="pl-PL" altLang="pl-PL" sz="2100"/>
              <a:t>inny wiarygodny sposób.</a:t>
            </a:r>
          </a:p>
        </p:txBody>
      </p:sp>
    </p:spTree>
    <p:extLst>
      <p:ext uri="{BB962C8B-B14F-4D97-AF65-F5344CB8AC3E}">
        <p14:creationId xmlns:p14="http://schemas.microsoft.com/office/powerpoint/2010/main" val="37969254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1C7E5A0-6E90-4512-AA02-91A013F58A2C}"/>
              </a:ext>
            </a:extLst>
          </p:cNvPr>
          <p:cNvSpPr>
            <a:spLocks noGrp="1"/>
          </p:cNvSpPr>
          <p:nvPr>
            <p:ph type="title"/>
          </p:nvPr>
        </p:nvSpPr>
        <p:spPr/>
        <p:txBody>
          <a:bodyPr>
            <a:normAutofit/>
          </a:bodyPr>
          <a:lstStyle/>
          <a:p>
            <a:r>
              <a:rPr lang="pl-PL" sz="3600" b="1">
                <a:solidFill>
                  <a:srgbClr val="FF0000"/>
                </a:solidFill>
              </a:rPr>
              <a:t>Metoda </a:t>
            </a:r>
            <a:r>
              <a:rPr lang="pl-PL" sz="3600" b="1" err="1">
                <a:solidFill>
                  <a:srgbClr val="FF0000"/>
                </a:solidFill>
              </a:rPr>
              <a:t>ceteris</a:t>
            </a:r>
            <a:r>
              <a:rPr lang="pl-PL" sz="3600" b="1">
                <a:solidFill>
                  <a:srgbClr val="FF0000"/>
                </a:solidFill>
              </a:rPr>
              <a:t> paribus – procedura (wykład 2 – </a:t>
            </a:r>
            <a:r>
              <a:rPr lang="pl-PL" sz="3600" b="1" err="1">
                <a:solidFill>
                  <a:srgbClr val="FF0000"/>
                </a:solidFill>
              </a:rPr>
              <a:t>niest</a:t>
            </a:r>
            <a:r>
              <a:rPr lang="pl-PL" sz="3600" b="1">
                <a:solidFill>
                  <a:srgbClr val="FF0000"/>
                </a:solidFill>
              </a:rPr>
              <a:t>).</a:t>
            </a:r>
          </a:p>
        </p:txBody>
      </p:sp>
      <mc:AlternateContent xmlns:mc="http://schemas.openxmlformats.org/markup-compatibility/2006">
        <mc:Choice xmlns:a14="http://schemas.microsoft.com/office/drawing/2010/main" Requires="a14">
          <p:graphicFrame>
            <p:nvGraphicFramePr>
              <p:cNvPr id="6" name="Symbol zastępczy zawartości 3">
                <a:extLst>
                  <a:ext uri="{FF2B5EF4-FFF2-40B4-BE49-F238E27FC236}">
                    <a16:creationId xmlns:a16="http://schemas.microsoft.com/office/drawing/2014/main" id="{73443E8E-B84E-4B3C-A18C-DDC57EEBF8F6}"/>
                  </a:ext>
                </a:extLst>
              </p:cNvPr>
              <p:cNvGraphicFramePr>
                <a:graphicFrameLocks noGrp="1"/>
              </p:cNvGraphicFramePr>
              <p:nvPr>
                <p:ph idx="1"/>
                <p:extLst>
                  <p:ext uri="{D42A27DB-BD31-4B8C-83A1-F6EECF244321}">
                    <p14:modId xmlns:p14="http://schemas.microsoft.com/office/powerpoint/2010/main" val="2324689845"/>
                  </p:ext>
                </p:extLst>
              </p:nvPr>
            </p:nvGraphicFramePr>
            <p:xfrm>
              <a:off x="904584" y="1737360"/>
              <a:ext cx="7462176" cy="45902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Choice>
        <mc:Fallback>
          <p:graphicFrame>
            <p:nvGraphicFramePr>
              <p:cNvPr id="6" name="Symbol zastępczy zawartości 3">
                <a:extLst>
                  <a:ext uri="{FF2B5EF4-FFF2-40B4-BE49-F238E27FC236}">
                    <a16:creationId xmlns:a16="http://schemas.microsoft.com/office/drawing/2014/main" id="{73443E8E-B84E-4B3C-A18C-DDC57EEBF8F6}"/>
                  </a:ext>
                </a:extLst>
              </p:cNvPr>
              <p:cNvGraphicFramePr>
                <a:graphicFrameLocks noGrp="1"/>
              </p:cNvGraphicFramePr>
              <p:nvPr>
                <p:ph idx="1"/>
                <p:extLst>
                  <p:ext uri="{D42A27DB-BD31-4B8C-83A1-F6EECF244321}">
                    <p14:modId xmlns:p14="http://schemas.microsoft.com/office/powerpoint/2010/main" val="2324689845"/>
                  </p:ext>
                </p:extLst>
              </p:nvPr>
            </p:nvGraphicFramePr>
            <p:xfrm>
              <a:off x="904584" y="1737360"/>
              <a:ext cx="7462176" cy="4590287"/>
            </p:xfrm>
            <a:graphic>
              <a:graphicData uri="http://schemas.openxmlformats.org/drawingml/2006/diagram">
                <dgm:relIds xmlns:dgm="http://schemas.openxmlformats.org/drawingml/2006/diagram" xmlns:r="http://schemas.openxmlformats.org/officeDocument/2006/relationships" r:dm="rId7" r:lo="rId3" r:qs="rId4" r:cs="rId5"/>
              </a:graphicData>
            </a:graphic>
          </p:graphicFrame>
        </mc:Fallback>
      </mc:AlternateContent>
    </p:spTree>
    <p:extLst>
      <p:ext uri="{BB962C8B-B14F-4D97-AF65-F5344CB8AC3E}">
        <p14:creationId xmlns:p14="http://schemas.microsoft.com/office/powerpoint/2010/main" val="12033565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FD33099-17BC-48E9-990A-AF0D657F46E5}"/>
              </a:ext>
            </a:extLst>
          </p:cNvPr>
          <p:cNvSpPr>
            <a:spLocks noGrp="1"/>
          </p:cNvSpPr>
          <p:nvPr>
            <p:ph type="title"/>
          </p:nvPr>
        </p:nvSpPr>
        <p:spPr/>
        <p:txBody>
          <a:bodyPr/>
          <a:lstStyle/>
          <a:p>
            <a:r>
              <a:rPr lang="pl-PL" b="1"/>
              <a:t>Metoda </a:t>
            </a:r>
            <a:r>
              <a:rPr lang="pl-PL" b="1" err="1"/>
              <a:t>ceteris</a:t>
            </a:r>
            <a:r>
              <a:rPr lang="pl-PL" b="1"/>
              <a:t> paribus - uwagi</a:t>
            </a:r>
          </a:p>
        </p:txBody>
      </p:sp>
      <mc:AlternateContent xmlns:mc="http://schemas.openxmlformats.org/markup-compatibility/2006">
        <mc:Choice xmlns:a14="http://schemas.microsoft.com/office/drawing/2010/main" Requires="a14">
          <p:sp>
            <p:nvSpPr>
              <p:cNvPr id="3" name="Symbol zastępczy zawartości 2">
                <a:extLst>
                  <a:ext uri="{FF2B5EF4-FFF2-40B4-BE49-F238E27FC236}">
                    <a16:creationId xmlns:a16="http://schemas.microsoft.com/office/drawing/2014/main" id="{A3C57C72-5B26-4997-8703-BE8CB5C73D75}"/>
                  </a:ext>
                </a:extLst>
              </p:cNvPr>
              <p:cNvSpPr>
                <a:spLocks noGrp="1"/>
              </p:cNvSpPr>
              <p:nvPr>
                <p:ph idx="1"/>
              </p:nvPr>
            </p:nvSpPr>
            <p:spPr>
              <a:xfrm>
                <a:off x="822959" y="1845734"/>
                <a:ext cx="7543801" cy="4436194"/>
              </a:xfrm>
            </p:spPr>
            <p:txBody>
              <a:bodyPr>
                <a:normAutofit/>
              </a:bodyPr>
              <a:lstStyle/>
              <a:p>
                <a:pPr marL="136922" indent="-136922" algn="just">
                  <a:lnSpc>
                    <a:spcPct val="114000"/>
                  </a:lnSpc>
                  <a:buFont typeface="Arial" panose="020B0604020202020204" pitchFamily="34" charset="0"/>
                  <a:buChar char="•"/>
                </a:pPr>
                <a:r>
                  <a:rPr lang="pl-PL" sz="2100"/>
                  <a:t>W przypadku znalezieniu kilku par dla jednej cechy rynkowej, wagę wyznacz jako średnią arytmetyczną z obliczonych wyników.</a:t>
                </a:r>
              </a:p>
              <a:p>
                <a:pPr marL="136922" indent="-136922" algn="just">
                  <a:lnSpc>
                    <a:spcPct val="114000"/>
                  </a:lnSpc>
                  <a:buFont typeface="Arial" panose="020B0604020202020204" pitchFamily="34" charset="0"/>
                  <a:buChar char="•"/>
                </a:pPr>
                <a:endParaRPr lang="pl-PL" sz="2100"/>
              </a:p>
              <a:p>
                <a:pPr marL="136922" indent="-136922" algn="just">
                  <a:lnSpc>
                    <a:spcPct val="114000"/>
                  </a:lnSpc>
                  <a:buFont typeface="Arial" panose="020B0604020202020204" pitchFamily="34" charset="0"/>
                  <a:buChar char="•"/>
                </a:pPr>
                <a:r>
                  <a:rPr lang="pl-PL" sz="2100"/>
                  <a:t>W przypadku gdy nieruchomości w wyznaczonej parze nie różnią się w pełnym zakresie w danej cesze rynkowej otrzymany wynik pomnóż przez współczynnik równy: </a:t>
                </a:r>
              </a:p>
              <a:p>
                <a:pPr marL="136922" indent="-136922">
                  <a:lnSpc>
                    <a:spcPct val="114000"/>
                  </a:lnSpc>
                </a:pPr>
                <a:endParaRPr lang="pl-PL" sz="2100"/>
              </a:p>
              <a:p>
                <a:pPr marL="136922" indent="-136922">
                  <a:lnSpc>
                    <a:spcPct val="114000"/>
                  </a:lnSpc>
                  <a:buNone/>
                </a:pPr>
                <a14:m>
                  <m:oMathPara xmlns:m="http://schemas.openxmlformats.org/officeDocument/2006/math">
                    <m:oMathParaPr>
                      <m:jc m:val="centerGroup"/>
                    </m:oMathParaPr>
                    <m:oMath xmlns:m="http://schemas.openxmlformats.org/officeDocument/2006/math">
                      <m:f>
                        <m:fPr>
                          <m:ctrlPr>
                            <a:rPr lang="pl-PL" i="1">
                              <a:latin typeface="Cambria Math" panose="02040503050406030204" pitchFamily="18" charset="0"/>
                            </a:rPr>
                          </m:ctrlPr>
                        </m:fPr>
                        <m:num>
                          <m:r>
                            <a:rPr lang="pl-PL" i="1">
                              <a:latin typeface="Cambria Math"/>
                            </a:rPr>
                            <m:t>𝑂𝑐𝑒𝑛𝑎</m:t>
                          </m:r>
                          <m:func>
                            <m:funcPr>
                              <m:ctrlPr>
                                <a:rPr lang="pl-PL" i="1">
                                  <a:latin typeface="Cambria Math" panose="02040503050406030204" pitchFamily="18" charset="0"/>
                                </a:rPr>
                              </m:ctrlPr>
                            </m:funcPr>
                            <m:fName>
                              <m:r>
                                <m:rPr>
                                  <m:sty m:val="p"/>
                                </m:rPr>
                                <a:rPr lang="pl-PL">
                                  <a:latin typeface="Cambria Math"/>
                                </a:rPr>
                                <m:t>maksymalna</m:t>
                              </m:r>
                            </m:fName>
                            <m:e>
                              <m:r>
                                <a:rPr lang="pl-PL" i="1">
                                  <a:latin typeface="Cambria Math"/>
                                </a:rPr>
                                <m:t>𝑐𝑒𝑐h𝑦</m:t>
                              </m:r>
                              <m:r>
                                <a:rPr lang="pl-PL" i="1">
                                  <a:latin typeface="Cambria Math"/>
                                </a:rPr>
                                <m:t> −</m:t>
                              </m:r>
                              <m:r>
                                <a:rPr lang="pl-PL" i="1">
                                  <a:latin typeface="Cambria Math"/>
                                </a:rPr>
                                <m:t>𝑂𝑐𝑒𝑛𝑎</m:t>
                              </m:r>
                              <m:r>
                                <a:rPr lang="pl-PL" i="1">
                                  <a:latin typeface="Cambria Math"/>
                                </a:rPr>
                                <m:t> </m:t>
                              </m:r>
                              <m:r>
                                <a:rPr lang="pl-PL" i="1">
                                  <a:latin typeface="Cambria Math"/>
                                </a:rPr>
                                <m:t>𝑚𝑖𝑛𝑖𝑚𝑎𝑙𝑛𝑎</m:t>
                              </m:r>
                              <m:r>
                                <a:rPr lang="pl-PL" i="1">
                                  <a:latin typeface="Cambria Math"/>
                                </a:rPr>
                                <m:t> </m:t>
                              </m:r>
                              <m:r>
                                <a:rPr lang="pl-PL" i="1">
                                  <a:latin typeface="Cambria Math"/>
                                </a:rPr>
                                <m:t>𝑐𝑒𝑐h𝑦</m:t>
                              </m:r>
                            </m:e>
                          </m:func>
                        </m:num>
                        <m:den>
                          <m:r>
                            <a:rPr lang="pl-PL" i="1">
                              <a:latin typeface="Cambria Math"/>
                            </a:rPr>
                            <m:t>𝑂𝑐𝑒𝑛𝑎</m:t>
                          </m:r>
                          <m:r>
                            <a:rPr lang="pl-PL" i="1">
                              <a:latin typeface="Cambria Math"/>
                            </a:rPr>
                            <m:t> </m:t>
                          </m:r>
                          <m:r>
                            <a:rPr lang="pl-PL" i="1">
                              <a:latin typeface="Cambria Math"/>
                            </a:rPr>
                            <m:t>𝑙𝑒𝑝𝑠𝑧𝑒𝑗</m:t>
                          </m:r>
                          <m:r>
                            <a:rPr lang="pl-PL" i="1">
                              <a:latin typeface="Cambria Math"/>
                            </a:rPr>
                            <m:t> </m:t>
                          </m:r>
                          <m:r>
                            <a:rPr lang="pl-PL" i="1">
                              <a:latin typeface="Cambria Math"/>
                            </a:rPr>
                            <m:t>𝑛𝑖𝑒𝑟𝑢𝑐h</m:t>
                          </m:r>
                          <m:r>
                            <a:rPr lang="pl-PL" i="1">
                              <a:latin typeface="Cambria Math"/>
                            </a:rPr>
                            <m:t>. </m:t>
                          </m:r>
                          <m:r>
                            <a:rPr lang="pl-PL" i="1">
                              <a:latin typeface="Cambria Math"/>
                            </a:rPr>
                            <m:t>𝑤</m:t>
                          </m:r>
                          <m:r>
                            <a:rPr lang="pl-PL" i="1">
                              <a:latin typeface="Cambria Math"/>
                            </a:rPr>
                            <m:t> </m:t>
                          </m:r>
                          <m:r>
                            <a:rPr lang="pl-PL" i="1">
                              <a:latin typeface="Cambria Math"/>
                            </a:rPr>
                            <m:t>𝑝𝑎𝑟𝑧𝑒</m:t>
                          </m:r>
                          <m:r>
                            <a:rPr lang="pl-PL" i="1">
                              <a:latin typeface="Cambria Math"/>
                            </a:rPr>
                            <m:t> −</m:t>
                          </m:r>
                          <m:r>
                            <a:rPr lang="pl-PL" i="1">
                              <a:latin typeface="Cambria Math"/>
                            </a:rPr>
                            <m:t>𝑂𝑐𝑒𝑛𝑎</m:t>
                          </m:r>
                          <m:r>
                            <a:rPr lang="pl-PL" i="1">
                              <a:latin typeface="Cambria Math"/>
                            </a:rPr>
                            <m:t> </m:t>
                          </m:r>
                          <m:r>
                            <a:rPr lang="pl-PL" i="1">
                              <a:latin typeface="Cambria Math"/>
                            </a:rPr>
                            <m:t>𝑔𝑜𝑟𝑠𝑧𝑒𝑗</m:t>
                          </m:r>
                          <m:r>
                            <a:rPr lang="pl-PL" i="1">
                              <a:latin typeface="Cambria Math"/>
                            </a:rPr>
                            <m:t> </m:t>
                          </m:r>
                          <m:r>
                            <a:rPr lang="pl-PL" i="1">
                              <a:latin typeface="Cambria Math"/>
                            </a:rPr>
                            <m:t>𝑛𝑖𝑒𝑟</m:t>
                          </m:r>
                          <m:r>
                            <a:rPr lang="pl-PL" i="1">
                              <a:latin typeface="Cambria Math"/>
                            </a:rPr>
                            <m:t>. </m:t>
                          </m:r>
                          <m:r>
                            <a:rPr lang="pl-PL" i="1">
                              <a:latin typeface="Cambria Math"/>
                            </a:rPr>
                            <m:t>𝑤</m:t>
                          </m:r>
                          <m:r>
                            <a:rPr lang="pl-PL" i="1">
                              <a:latin typeface="Cambria Math"/>
                            </a:rPr>
                            <m:t> </m:t>
                          </m:r>
                          <m:r>
                            <a:rPr lang="pl-PL" i="1">
                              <a:latin typeface="Cambria Math"/>
                            </a:rPr>
                            <m:t>𝑝𝑎𝑟𝑧𝑒</m:t>
                          </m:r>
                        </m:den>
                      </m:f>
                    </m:oMath>
                  </m:oMathPara>
                </a14:m>
                <a:endParaRPr lang="pl-PL"/>
              </a:p>
              <a:p>
                <a:endParaRPr lang="pl-PL"/>
              </a:p>
            </p:txBody>
          </p:sp>
        </mc:Choice>
        <mc:Fallback>
          <p:sp>
            <p:nvSpPr>
              <p:cNvPr id="3" name="Symbol zastępczy zawartości 2">
                <a:extLst>
                  <a:ext uri="{FF2B5EF4-FFF2-40B4-BE49-F238E27FC236}">
                    <a16:creationId xmlns:a16="http://schemas.microsoft.com/office/drawing/2014/main" id="{A3C57C72-5B26-4997-8703-BE8CB5C73D75}"/>
                  </a:ext>
                </a:extLst>
              </p:cNvPr>
              <p:cNvSpPr>
                <a:spLocks noGrp="1" noRot="1" noChangeAspect="1" noMove="1" noResize="1" noEditPoints="1" noAdjustHandles="1" noChangeArrowheads="1" noChangeShapeType="1" noTextEdit="1"/>
              </p:cNvSpPr>
              <p:nvPr>
                <p:ph idx="1"/>
              </p:nvPr>
            </p:nvSpPr>
            <p:spPr>
              <a:xfrm>
                <a:off x="822959" y="1845734"/>
                <a:ext cx="7543801" cy="4436194"/>
              </a:xfrm>
              <a:blipFill>
                <a:blip r:embed="rId2"/>
                <a:stretch>
                  <a:fillRect l="-2019" t="-275" r="-2181"/>
                </a:stretch>
              </a:blipFill>
            </p:spPr>
            <p:txBody>
              <a:bodyPr/>
              <a:lstStyle/>
              <a:p>
                <a:r>
                  <a:rPr lang="en-US">
                    <a:noFill/>
                  </a:rPr>
                  <a:t> </a:t>
                </a:r>
              </a:p>
            </p:txBody>
          </p:sp>
        </mc:Fallback>
      </mc:AlternateContent>
    </p:spTree>
    <p:extLst>
      <p:ext uri="{BB962C8B-B14F-4D97-AF65-F5344CB8AC3E}">
        <p14:creationId xmlns:p14="http://schemas.microsoft.com/office/powerpoint/2010/main" val="13549661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37C5A5B-C351-4302-B430-92C081636DF0}"/>
              </a:ext>
            </a:extLst>
          </p:cNvPr>
          <p:cNvSpPr>
            <a:spLocks noGrp="1"/>
          </p:cNvSpPr>
          <p:nvPr>
            <p:ph type="title"/>
          </p:nvPr>
        </p:nvSpPr>
        <p:spPr/>
        <p:txBody>
          <a:bodyPr/>
          <a:lstStyle/>
          <a:p>
            <a:r>
              <a:rPr lang="pl-PL" b="1"/>
              <a:t>Metoda </a:t>
            </a:r>
            <a:r>
              <a:rPr lang="pl-PL" b="1" err="1"/>
              <a:t>ceteris</a:t>
            </a:r>
            <a:r>
              <a:rPr lang="pl-PL" b="1"/>
              <a:t> paribus - przykład</a:t>
            </a:r>
          </a:p>
        </p:txBody>
      </p:sp>
      <p:graphicFrame>
        <p:nvGraphicFramePr>
          <p:cNvPr id="4" name="Symbol zastępczy zawartości 3">
            <a:extLst>
              <a:ext uri="{FF2B5EF4-FFF2-40B4-BE49-F238E27FC236}">
                <a16:creationId xmlns:a16="http://schemas.microsoft.com/office/drawing/2014/main" id="{F722D32A-684F-4BD2-BD55-37E06C59B4F1}"/>
              </a:ext>
            </a:extLst>
          </p:cNvPr>
          <p:cNvGraphicFramePr>
            <a:graphicFrameLocks noGrp="1"/>
          </p:cNvGraphicFramePr>
          <p:nvPr>
            <p:ph idx="1"/>
            <p:extLst>
              <p:ext uri="{D42A27DB-BD31-4B8C-83A1-F6EECF244321}">
                <p14:modId xmlns:p14="http://schemas.microsoft.com/office/powerpoint/2010/main" val="3068155530"/>
              </p:ext>
            </p:extLst>
          </p:nvPr>
        </p:nvGraphicFramePr>
        <p:xfrm>
          <a:off x="910244" y="1892808"/>
          <a:ext cx="7456515" cy="4279392"/>
        </p:xfrm>
        <a:graphic>
          <a:graphicData uri="http://schemas.openxmlformats.org/drawingml/2006/table">
            <a:tbl>
              <a:tblPr firstRow="1" bandRow="1">
                <a:tableStyleId>{9D7B26C5-4107-4FEC-AEDC-1716B250A1EF}</a:tableStyleId>
              </a:tblPr>
              <a:tblGrid>
                <a:gridCol w="572774">
                  <a:extLst>
                    <a:ext uri="{9D8B030D-6E8A-4147-A177-3AD203B41FA5}">
                      <a16:colId xmlns:a16="http://schemas.microsoft.com/office/drawing/2014/main" val="20000"/>
                    </a:ext>
                  </a:extLst>
                </a:gridCol>
                <a:gridCol w="1646724">
                  <a:extLst>
                    <a:ext uri="{9D8B030D-6E8A-4147-A177-3AD203B41FA5}">
                      <a16:colId xmlns:a16="http://schemas.microsoft.com/office/drawing/2014/main" val="20001"/>
                    </a:ext>
                  </a:extLst>
                </a:gridCol>
                <a:gridCol w="1503531">
                  <a:extLst>
                    <a:ext uri="{9D8B030D-6E8A-4147-A177-3AD203B41FA5}">
                      <a16:colId xmlns:a16="http://schemas.microsoft.com/office/drawing/2014/main" val="20002"/>
                    </a:ext>
                  </a:extLst>
                </a:gridCol>
                <a:gridCol w="1861514">
                  <a:extLst>
                    <a:ext uri="{9D8B030D-6E8A-4147-A177-3AD203B41FA5}">
                      <a16:colId xmlns:a16="http://schemas.microsoft.com/office/drawing/2014/main" val="20003"/>
                    </a:ext>
                  </a:extLst>
                </a:gridCol>
                <a:gridCol w="1871972">
                  <a:extLst>
                    <a:ext uri="{9D8B030D-6E8A-4147-A177-3AD203B41FA5}">
                      <a16:colId xmlns:a16="http://schemas.microsoft.com/office/drawing/2014/main" val="20004"/>
                    </a:ext>
                  </a:extLst>
                </a:gridCol>
              </a:tblGrid>
              <a:tr h="475488">
                <a:tc>
                  <a:txBody>
                    <a:bodyPr/>
                    <a:lstStyle/>
                    <a:p>
                      <a:pPr algn="ctr"/>
                      <a:r>
                        <a:rPr lang="pl-PL" sz="1400"/>
                        <a:t>Lp.</a:t>
                      </a:r>
                    </a:p>
                  </a:txBody>
                  <a:tcPr marL="68580" marR="68580" marT="34290" marB="34290" anchor="ctr"/>
                </a:tc>
                <a:tc>
                  <a:txBody>
                    <a:bodyPr/>
                    <a:lstStyle/>
                    <a:p>
                      <a:pPr algn="ctr"/>
                      <a:r>
                        <a:rPr lang="pl-PL" sz="1400"/>
                        <a:t>Cena jedn.</a:t>
                      </a:r>
                    </a:p>
                  </a:txBody>
                  <a:tcPr marL="68580" marR="68580" marT="34290" marB="34290" anchor="ctr"/>
                </a:tc>
                <a:tc>
                  <a:txBody>
                    <a:bodyPr/>
                    <a:lstStyle/>
                    <a:p>
                      <a:pPr algn="ctr"/>
                      <a:r>
                        <a:rPr lang="pl-PL" sz="1400"/>
                        <a:t>Piętro</a:t>
                      </a:r>
                    </a:p>
                  </a:txBody>
                  <a:tcPr marL="68580" marR="68580" marT="34290" marB="34290" anchor="ctr"/>
                </a:tc>
                <a:tc>
                  <a:txBody>
                    <a:bodyPr/>
                    <a:lstStyle/>
                    <a:p>
                      <a:pPr algn="ctr"/>
                      <a:r>
                        <a:rPr lang="pl-PL" sz="1400"/>
                        <a:t>Położenie</a:t>
                      </a:r>
                    </a:p>
                  </a:txBody>
                  <a:tcPr marL="68580" marR="68580" marT="34290" marB="34290" anchor="ctr"/>
                </a:tc>
                <a:tc>
                  <a:txBody>
                    <a:bodyPr/>
                    <a:lstStyle/>
                    <a:p>
                      <a:pPr algn="ctr"/>
                      <a:r>
                        <a:rPr lang="pl-PL" sz="1400"/>
                        <a:t>Wielkość</a:t>
                      </a:r>
                    </a:p>
                  </a:txBody>
                  <a:tcPr marL="68580" marR="68580" marT="34290" marB="34290" anchor="ctr"/>
                </a:tc>
                <a:extLst>
                  <a:ext uri="{0D108BD9-81ED-4DB2-BD59-A6C34878D82A}">
                    <a16:rowId xmlns:a16="http://schemas.microsoft.com/office/drawing/2014/main" val="10000"/>
                  </a:ext>
                </a:extLst>
              </a:tr>
              <a:tr h="475488">
                <a:tc>
                  <a:txBody>
                    <a:bodyPr/>
                    <a:lstStyle/>
                    <a:p>
                      <a:pPr algn="ctr"/>
                      <a:r>
                        <a:rPr lang="pl-PL" sz="1400"/>
                        <a:t>1</a:t>
                      </a:r>
                    </a:p>
                  </a:txBody>
                  <a:tcPr marL="68580" marR="68580" marT="34290" marB="34290" anchor="ctr"/>
                </a:tc>
                <a:tc>
                  <a:txBody>
                    <a:bodyPr/>
                    <a:lstStyle/>
                    <a:p>
                      <a:pPr algn="ctr"/>
                      <a:r>
                        <a:rPr lang="pl-PL" sz="1400"/>
                        <a:t>3200</a:t>
                      </a:r>
                    </a:p>
                  </a:txBody>
                  <a:tcPr marL="68580" marR="68580" marT="34290" marB="34290" anchor="ctr"/>
                </a:tc>
                <a:tc>
                  <a:txBody>
                    <a:bodyPr/>
                    <a:lstStyle/>
                    <a:p>
                      <a:pPr algn="ctr"/>
                      <a:r>
                        <a:rPr lang="pl-PL" sz="1400"/>
                        <a:t>0</a:t>
                      </a:r>
                    </a:p>
                  </a:txBody>
                  <a:tcPr marL="68580" marR="68580" marT="34290" marB="34290" anchor="ctr"/>
                </a:tc>
                <a:tc>
                  <a:txBody>
                    <a:bodyPr/>
                    <a:lstStyle/>
                    <a:p>
                      <a:pPr algn="ctr"/>
                      <a:r>
                        <a:rPr lang="pl-PL" sz="1400"/>
                        <a:t>0</a:t>
                      </a:r>
                    </a:p>
                  </a:txBody>
                  <a:tcPr marL="68580" marR="68580" marT="34290" marB="34290" anchor="ctr"/>
                </a:tc>
                <a:tc>
                  <a:txBody>
                    <a:bodyPr/>
                    <a:lstStyle/>
                    <a:p>
                      <a:pPr algn="ctr"/>
                      <a:r>
                        <a:rPr lang="pl-PL" sz="1400"/>
                        <a:t>0</a:t>
                      </a:r>
                    </a:p>
                  </a:txBody>
                  <a:tcPr marL="68580" marR="68580" marT="34290" marB="34290" anchor="ctr"/>
                </a:tc>
                <a:extLst>
                  <a:ext uri="{0D108BD9-81ED-4DB2-BD59-A6C34878D82A}">
                    <a16:rowId xmlns:a16="http://schemas.microsoft.com/office/drawing/2014/main" val="10001"/>
                  </a:ext>
                </a:extLst>
              </a:tr>
              <a:tr h="475488">
                <a:tc>
                  <a:txBody>
                    <a:bodyPr/>
                    <a:lstStyle/>
                    <a:p>
                      <a:pPr algn="ctr"/>
                      <a:r>
                        <a:rPr lang="pl-PL" sz="1400"/>
                        <a:t>2</a:t>
                      </a:r>
                    </a:p>
                  </a:txBody>
                  <a:tcPr marL="68580" marR="68580" marT="34290" marB="34290" anchor="ctr"/>
                </a:tc>
                <a:tc>
                  <a:txBody>
                    <a:bodyPr/>
                    <a:lstStyle/>
                    <a:p>
                      <a:pPr algn="ctr"/>
                      <a:r>
                        <a:rPr lang="pl-PL" sz="1400"/>
                        <a:t>3600</a:t>
                      </a:r>
                    </a:p>
                  </a:txBody>
                  <a:tcPr marL="68580" marR="68580" marT="34290" marB="34290" anchor="ctr"/>
                </a:tc>
                <a:tc>
                  <a:txBody>
                    <a:bodyPr/>
                    <a:lstStyle/>
                    <a:p>
                      <a:pPr algn="ctr"/>
                      <a:r>
                        <a:rPr lang="pl-PL" sz="1400"/>
                        <a:t>2</a:t>
                      </a:r>
                    </a:p>
                  </a:txBody>
                  <a:tcPr marL="68580" marR="68580" marT="34290" marB="34290" anchor="ctr"/>
                </a:tc>
                <a:tc>
                  <a:txBody>
                    <a:bodyPr/>
                    <a:lstStyle/>
                    <a:p>
                      <a:pPr algn="ctr"/>
                      <a:r>
                        <a:rPr lang="pl-PL" sz="1400"/>
                        <a:t>0</a:t>
                      </a:r>
                    </a:p>
                  </a:txBody>
                  <a:tcPr marL="68580" marR="68580" marT="34290" marB="34290" anchor="ctr"/>
                </a:tc>
                <a:tc>
                  <a:txBody>
                    <a:bodyPr/>
                    <a:lstStyle/>
                    <a:p>
                      <a:pPr algn="ctr"/>
                      <a:r>
                        <a:rPr lang="pl-PL" sz="1400"/>
                        <a:t>0</a:t>
                      </a:r>
                    </a:p>
                  </a:txBody>
                  <a:tcPr marL="68580" marR="68580" marT="34290" marB="34290" anchor="ctr"/>
                </a:tc>
                <a:extLst>
                  <a:ext uri="{0D108BD9-81ED-4DB2-BD59-A6C34878D82A}">
                    <a16:rowId xmlns:a16="http://schemas.microsoft.com/office/drawing/2014/main" val="10002"/>
                  </a:ext>
                </a:extLst>
              </a:tr>
              <a:tr h="475488">
                <a:tc>
                  <a:txBody>
                    <a:bodyPr/>
                    <a:lstStyle/>
                    <a:p>
                      <a:pPr algn="ctr"/>
                      <a:r>
                        <a:rPr lang="pl-PL" sz="1400"/>
                        <a:t>3</a:t>
                      </a:r>
                    </a:p>
                  </a:txBody>
                  <a:tcPr marL="68580" marR="68580" marT="34290" marB="34290" anchor="ctr"/>
                </a:tc>
                <a:tc>
                  <a:txBody>
                    <a:bodyPr/>
                    <a:lstStyle/>
                    <a:p>
                      <a:pPr algn="ctr"/>
                      <a:r>
                        <a:rPr lang="pl-PL" sz="1400"/>
                        <a:t>3400</a:t>
                      </a:r>
                    </a:p>
                  </a:txBody>
                  <a:tcPr marL="68580" marR="68580" marT="34290" marB="34290" anchor="ctr"/>
                </a:tc>
                <a:tc>
                  <a:txBody>
                    <a:bodyPr/>
                    <a:lstStyle/>
                    <a:p>
                      <a:pPr algn="ctr"/>
                      <a:r>
                        <a:rPr lang="pl-PL" sz="1400"/>
                        <a:t>1</a:t>
                      </a:r>
                    </a:p>
                  </a:txBody>
                  <a:tcPr marL="68580" marR="68580" marT="34290" marB="34290" anchor="ctr"/>
                </a:tc>
                <a:tc>
                  <a:txBody>
                    <a:bodyPr/>
                    <a:lstStyle/>
                    <a:p>
                      <a:pPr algn="ctr"/>
                      <a:r>
                        <a:rPr lang="pl-PL" sz="1400"/>
                        <a:t>0</a:t>
                      </a:r>
                    </a:p>
                  </a:txBody>
                  <a:tcPr marL="68580" marR="68580" marT="34290" marB="34290" anchor="ctr"/>
                </a:tc>
                <a:tc>
                  <a:txBody>
                    <a:bodyPr/>
                    <a:lstStyle/>
                    <a:p>
                      <a:pPr algn="ctr"/>
                      <a:r>
                        <a:rPr lang="pl-PL" sz="1400"/>
                        <a:t>0</a:t>
                      </a:r>
                    </a:p>
                  </a:txBody>
                  <a:tcPr marL="68580" marR="68580" marT="34290" marB="34290" anchor="ctr"/>
                </a:tc>
                <a:extLst>
                  <a:ext uri="{0D108BD9-81ED-4DB2-BD59-A6C34878D82A}">
                    <a16:rowId xmlns:a16="http://schemas.microsoft.com/office/drawing/2014/main" val="10003"/>
                  </a:ext>
                </a:extLst>
              </a:tr>
              <a:tr h="475488">
                <a:tc>
                  <a:txBody>
                    <a:bodyPr/>
                    <a:lstStyle/>
                    <a:p>
                      <a:pPr algn="ctr"/>
                      <a:r>
                        <a:rPr lang="pl-PL" sz="1400"/>
                        <a:t>4</a:t>
                      </a:r>
                    </a:p>
                  </a:txBody>
                  <a:tcPr marL="68580" marR="68580" marT="34290" marB="34290" anchor="ctr"/>
                </a:tc>
                <a:tc>
                  <a:txBody>
                    <a:bodyPr/>
                    <a:lstStyle/>
                    <a:p>
                      <a:pPr algn="ctr"/>
                      <a:r>
                        <a:rPr lang="pl-PL" sz="1400"/>
                        <a:t>3800</a:t>
                      </a:r>
                    </a:p>
                  </a:txBody>
                  <a:tcPr marL="68580" marR="68580" marT="34290" marB="34290" anchor="ctr"/>
                </a:tc>
                <a:tc>
                  <a:txBody>
                    <a:bodyPr/>
                    <a:lstStyle/>
                    <a:p>
                      <a:pPr algn="ctr"/>
                      <a:r>
                        <a:rPr lang="pl-PL" sz="1400"/>
                        <a:t>0</a:t>
                      </a:r>
                    </a:p>
                  </a:txBody>
                  <a:tcPr marL="68580" marR="68580" marT="34290" marB="34290" anchor="ctr"/>
                </a:tc>
                <a:tc>
                  <a:txBody>
                    <a:bodyPr/>
                    <a:lstStyle/>
                    <a:p>
                      <a:pPr algn="ctr"/>
                      <a:r>
                        <a:rPr lang="pl-PL" sz="1400"/>
                        <a:t>0</a:t>
                      </a:r>
                    </a:p>
                  </a:txBody>
                  <a:tcPr marL="68580" marR="68580" marT="34290" marB="34290" anchor="ctr"/>
                </a:tc>
                <a:tc>
                  <a:txBody>
                    <a:bodyPr/>
                    <a:lstStyle/>
                    <a:p>
                      <a:pPr algn="ctr"/>
                      <a:r>
                        <a:rPr lang="pl-PL" sz="1400"/>
                        <a:t>1</a:t>
                      </a:r>
                    </a:p>
                  </a:txBody>
                  <a:tcPr marL="68580" marR="68580" marT="34290" marB="34290" anchor="ctr"/>
                </a:tc>
                <a:extLst>
                  <a:ext uri="{0D108BD9-81ED-4DB2-BD59-A6C34878D82A}">
                    <a16:rowId xmlns:a16="http://schemas.microsoft.com/office/drawing/2014/main" val="10004"/>
                  </a:ext>
                </a:extLst>
              </a:tr>
              <a:tr h="475488">
                <a:tc>
                  <a:txBody>
                    <a:bodyPr/>
                    <a:lstStyle/>
                    <a:p>
                      <a:pPr algn="ctr"/>
                      <a:r>
                        <a:rPr lang="pl-PL" sz="1400"/>
                        <a:t>5</a:t>
                      </a:r>
                    </a:p>
                  </a:txBody>
                  <a:tcPr marL="68580" marR="68580" marT="34290" marB="34290" anchor="ctr"/>
                </a:tc>
                <a:tc>
                  <a:txBody>
                    <a:bodyPr/>
                    <a:lstStyle/>
                    <a:p>
                      <a:pPr algn="ctr"/>
                      <a:r>
                        <a:rPr lang="pl-PL" sz="1400"/>
                        <a:t>4200</a:t>
                      </a:r>
                    </a:p>
                  </a:txBody>
                  <a:tcPr marL="68580" marR="68580" marT="34290" marB="34290" anchor="ctr"/>
                </a:tc>
                <a:tc>
                  <a:txBody>
                    <a:bodyPr/>
                    <a:lstStyle/>
                    <a:p>
                      <a:pPr algn="ctr"/>
                      <a:r>
                        <a:rPr lang="pl-PL" sz="1400"/>
                        <a:t>2</a:t>
                      </a:r>
                    </a:p>
                  </a:txBody>
                  <a:tcPr marL="68580" marR="68580" marT="34290" marB="34290" anchor="ctr"/>
                </a:tc>
                <a:tc>
                  <a:txBody>
                    <a:bodyPr/>
                    <a:lstStyle/>
                    <a:p>
                      <a:pPr algn="ctr"/>
                      <a:r>
                        <a:rPr lang="pl-PL" sz="1400"/>
                        <a:t>2</a:t>
                      </a:r>
                    </a:p>
                  </a:txBody>
                  <a:tcPr marL="68580" marR="68580" marT="34290" marB="34290" anchor="ctr"/>
                </a:tc>
                <a:tc>
                  <a:txBody>
                    <a:bodyPr/>
                    <a:lstStyle/>
                    <a:p>
                      <a:pPr algn="ctr"/>
                      <a:r>
                        <a:rPr lang="pl-PL" sz="1400"/>
                        <a:t>0</a:t>
                      </a:r>
                    </a:p>
                  </a:txBody>
                  <a:tcPr marL="68580" marR="68580" marT="34290" marB="34290" anchor="ctr"/>
                </a:tc>
                <a:extLst>
                  <a:ext uri="{0D108BD9-81ED-4DB2-BD59-A6C34878D82A}">
                    <a16:rowId xmlns:a16="http://schemas.microsoft.com/office/drawing/2014/main" val="10005"/>
                  </a:ext>
                </a:extLst>
              </a:tr>
              <a:tr h="475488">
                <a:tc>
                  <a:txBody>
                    <a:bodyPr/>
                    <a:lstStyle/>
                    <a:p>
                      <a:pPr algn="ctr"/>
                      <a:r>
                        <a:rPr lang="pl-PL" sz="1400"/>
                        <a:t>max</a:t>
                      </a:r>
                    </a:p>
                  </a:txBody>
                  <a:tcPr marL="68580" marR="68580" marT="34290" marB="34290" anchor="ctr"/>
                </a:tc>
                <a:tc>
                  <a:txBody>
                    <a:bodyPr/>
                    <a:lstStyle/>
                    <a:p>
                      <a:pPr algn="ctr"/>
                      <a:r>
                        <a:rPr lang="pl-PL" sz="1400"/>
                        <a:t>4200</a:t>
                      </a:r>
                    </a:p>
                  </a:txBody>
                  <a:tcPr marL="68580" marR="68580" marT="34290" marB="34290" anchor="ctr"/>
                </a:tc>
                <a:tc>
                  <a:txBody>
                    <a:bodyPr/>
                    <a:lstStyle/>
                    <a:p>
                      <a:pPr algn="ctr"/>
                      <a:r>
                        <a:rPr lang="pl-PL" sz="1400"/>
                        <a:t>2</a:t>
                      </a:r>
                    </a:p>
                  </a:txBody>
                  <a:tcPr marL="68580" marR="68580" marT="34290" marB="34290" anchor="ctr"/>
                </a:tc>
                <a:tc>
                  <a:txBody>
                    <a:bodyPr/>
                    <a:lstStyle/>
                    <a:p>
                      <a:pPr algn="ctr"/>
                      <a:r>
                        <a:rPr lang="pl-PL" sz="1400"/>
                        <a:t>2</a:t>
                      </a:r>
                    </a:p>
                  </a:txBody>
                  <a:tcPr marL="68580" marR="68580" marT="34290" marB="34290" anchor="ctr"/>
                </a:tc>
                <a:tc>
                  <a:txBody>
                    <a:bodyPr/>
                    <a:lstStyle/>
                    <a:p>
                      <a:pPr algn="ctr"/>
                      <a:r>
                        <a:rPr lang="pl-PL" sz="1400"/>
                        <a:t>1</a:t>
                      </a:r>
                    </a:p>
                  </a:txBody>
                  <a:tcPr marL="68580" marR="68580" marT="34290" marB="34290" anchor="ctr"/>
                </a:tc>
                <a:extLst>
                  <a:ext uri="{0D108BD9-81ED-4DB2-BD59-A6C34878D82A}">
                    <a16:rowId xmlns:a16="http://schemas.microsoft.com/office/drawing/2014/main" val="10006"/>
                  </a:ext>
                </a:extLst>
              </a:tr>
              <a:tr h="475488">
                <a:tc>
                  <a:txBody>
                    <a:bodyPr/>
                    <a:lstStyle/>
                    <a:p>
                      <a:pPr algn="ctr"/>
                      <a:r>
                        <a:rPr lang="pl-PL" sz="1400"/>
                        <a:t>min</a:t>
                      </a:r>
                    </a:p>
                  </a:txBody>
                  <a:tcPr marL="68580" marR="68580" marT="34290" marB="34290" anchor="ctr"/>
                </a:tc>
                <a:tc>
                  <a:txBody>
                    <a:bodyPr/>
                    <a:lstStyle/>
                    <a:p>
                      <a:pPr algn="ctr"/>
                      <a:r>
                        <a:rPr lang="pl-PL" sz="1400"/>
                        <a:t>3200</a:t>
                      </a:r>
                    </a:p>
                  </a:txBody>
                  <a:tcPr marL="68580" marR="68580" marT="34290" marB="34290" anchor="ctr"/>
                </a:tc>
                <a:tc>
                  <a:txBody>
                    <a:bodyPr/>
                    <a:lstStyle/>
                    <a:p>
                      <a:pPr algn="ctr"/>
                      <a:r>
                        <a:rPr lang="pl-PL" sz="1400"/>
                        <a:t>0</a:t>
                      </a:r>
                    </a:p>
                  </a:txBody>
                  <a:tcPr marL="68580" marR="68580" marT="34290" marB="34290" anchor="ctr"/>
                </a:tc>
                <a:tc>
                  <a:txBody>
                    <a:bodyPr/>
                    <a:lstStyle/>
                    <a:p>
                      <a:pPr algn="ctr"/>
                      <a:r>
                        <a:rPr lang="pl-PL" sz="1400"/>
                        <a:t>0</a:t>
                      </a:r>
                    </a:p>
                  </a:txBody>
                  <a:tcPr marL="68580" marR="68580" marT="34290" marB="34290" anchor="ctr"/>
                </a:tc>
                <a:tc>
                  <a:txBody>
                    <a:bodyPr/>
                    <a:lstStyle/>
                    <a:p>
                      <a:pPr algn="ctr"/>
                      <a:r>
                        <a:rPr lang="pl-PL" sz="1400"/>
                        <a:t>0</a:t>
                      </a:r>
                    </a:p>
                  </a:txBody>
                  <a:tcPr marL="68580" marR="68580" marT="34290" marB="34290" anchor="ctr"/>
                </a:tc>
                <a:extLst>
                  <a:ext uri="{0D108BD9-81ED-4DB2-BD59-A6C34878D82A}">
                    <a16:rowId xmlns:a16="http://schemas.microsoft.com/office/drawing/2014/main" val="10007"/>
                  </a:ext>
                </a:extLst>
              </a:tr>
              <a:tr h="475488">
                <a:tc>
                  <a:txBody>
                    <a:bodyPr/>
                    <a:lstStyle/>
                    <a:p>
                      <a:pPr algn="ctr"/>
                      <a:r>
                        <a:rPr lang="pl-PL" sz="1400"/>
                        <a:t>Róż.</a:t>
                      </a:r>
                      <a:endParaRPr lang="pl-PL" sz="1400" b="1"/>
                    </a:p>
                  </a:txBody>
                  <a:tcPr marL="68580" marR="68580" marT="34290" marB="34290" anchor="ctr"/>
                </a:tc>
                <a:tc>
                  <a:txBody>
                    <a:bodyPr/>
                    <a:lstStyle/>
                    <a:p>
                      <a:pPr algn="ctr"/>
                      <a:r>
                        <a:rPr lang="pl-PL" sz="1400"/>
                        <a:t>1000</a:t>
                      </a:r>
                    </a:p>
                  </a:txBody>
                  <a:tcPr marL="68580" marR="68580" marT="34290" marB="34290" anchor="ctr"/>
                </a:tc>
                <a:tc>
                  <a:txBody>
                    <a:bodyPr/>
                    <a:lstStyle/>
                    <a:p>
                      <a:pPr algn="ctr"/>
                      <a:r>
                        <a:rPr lang="pl-PL" sz="1400"/>
                        <a:t>2</a:t>
                      </a:r>
                    </a:p>
                  </a:txBody>
                  <a:tcPr marL="68580" marR="68580" marT="34290" marB="34290" anchor="ctr"/>
                </a:tc>
                <a:tc>
                  <a:txBody>
                    <a:bodyPr/>
                    <a:lstStyle/>
                    <a:p>
                      <a:pPr algn="ctr"/>
                      <a:r>
                        <a:rPr lang="pl-PL" sz="1400"/>
                        <a:t>2</a:t>
                      </a:r>
                    </a:p>
                  </a:txBody>
                  <a:tcPr marL="68580" marR="68580" marT="34290" marB="34290" anchor="ctr"/>
                </a:tc>
                <a:tc>
                  <a:txBody>
                    <a:bodyPr/>
                    <a:lstStyle/>
                    <a:p>
                      <a:pPr algn="ctr"/>
                      <a:r>
                        <a:rPr lang="pl-PL" sz="1400"/>
                        <a:t>1</a:t>
                      </a:r>
                    </a:p>
                  </a:txBody>
                  <a:tcPr marL="68580" marR="68580" marT="34290" marB="34290" anchor="ct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266742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AB9453B-D7CA-4559-958F-13B2F6719215}"/>
              </a:ext>
            </a:extLst>
          </p:cNvPr>
          <p:cNvSpPr>
            <a:spLocks noGrp="1"/>
          </p:cNvSpPr>
          <p:nvPr>
            <p:ph type="title"/>
          </p:nvPr>
        </p:nvSpPr>
        <p:spPr/>
        <p:txBody>
          <a:bodyPr/>
          <a:lstStyle/>
          <a:p>
            <a:r>
              <a:rPr lang="pl-PL" b="1"/>
              <a:t>Tematyka wykładu</a:t>
            </a:r>
          </a:p>
        </p:txBody>
      </p:sp>
      <p:sp>
        <p:nvSpPr>
          <p:cNvPr id="3" name="Symbol zastępczy zawartości 2">
            <a:extLst>
              <a:ext uri="{FF2B5EF4-FFF2-40B4-BE49-F238E27FC236}">
                <a16:creationId xmlns:a16="http://schemas.microsoft.com/office/drawing/2014/main" id="{2183240C-DF1C-425F-84EA-57B529388CC6}"/>
              </a:ext>
            </a:extLst>
          </p:cNvPr>
          <p:cNvSpPr>
            <a:spLocks noGrp="1"/>
          </p:cNvSpPr>
          <p:nvPr>
            <p:ph idx="1"/>
          </p:nvPr>
        </p:nvSpPr>
        <p:spPr>
          <a:xfrm>
            <a:off x="822960" y="1883664"/>
            <a:ext cx="7543800" cy="4389120"/>
          </a:xfrm>
        </p:spPr>
        <p:txBody>
          <a:bodyPr>
            <a:normAutofit fontScale="70000" lnSpcReduction="20000"/>
          </a:bodyPr>
          <a:lstStyle/>
          <a:p>
            <a:pPr marL="273844" indent="-273844">
              <a:lnSpc>
                <a:spcPct val="150000"/>
              </a:lnSpc>
              <a:buFont typeface="Wingdings" panose="05000000000000000000" pitchFamily="2" charset="2"/>
              <a:buChar char="Ø"/>
            </a:pPr>
            <a:r>
              <a:rPr lang="pl-PL" altLang="pl-PL" sz="2600">
                <a:solidFill>
                  <a:schemeClr val="tx1"/>
                </a:solidFill>
              </a:rPr>
              <a:t>Organizacja (wykład 1)</a:t>
            </a:r>
          </a:p>
          <a:p>
            <a:pPr marL="273844" indent="-273844">
              <a:lnSpc>
                <a:spcPct val="150000"/>
              </a:lnSpc>
              <a:buFont typeface="Wingdings" panose="05000000000000000000" pitchFamily="2" charset="2"/>
              <a:buChar char="Ø"/>
            </a:pPr>
            <a:r>
              <a:rPr lang="pl-PL" altLang="pl-PL" sz="2600">
                <a:solidFill>
                  <a:schemeClr val="tx1"/>
                </a:solidFill>
              </a:rPr>
              <a:t>Zagadnienia wprowadzające (wykład 2)</a:t>
            </a:r>
          </a:p>
          <a:p>
            <a:pPr marL="273844" indent="-273844">
              <a:lnSpc>
                <a:spcPct val="150000"/>
              </a:lnSpc>
              <a:buFont typeface="Wingdings" panose="05000000000000000000" pitchFamily="2" charset="2"/>
              <a:buChar char="Ø"/>
            </a:pPr>
            <a:r>
              <a:rPr lang="pl-PL" altLang="pl-PL" sz="2600">
                <a:solidFill>
                  <a:schemeClr val="tx1"/>
                </a:solidFill>
              </a:rPr>
              <a:t>Rzeczoznawstwo Majątkowe (wykład 3)</a:t>
            </a:r>
          </a:p>
          <a:p>
            <a:pPr marL="273844" indent="-273844">
              <a:lnSpc>
                <a:spcPct val="150000"/>
              </a:lnSpc>
              <a:buFont typeface="Wingdings" panose="05000000000000000000" pitchFamily="2" charset="2"/>
              <a:buChar char="Ø"/>
            </a:pPr>
            <a:r>
              <a:rPr lang="pl-PL" altLang="pl-PL" sz="2600">
                <a:solidFill>
                  <a:schemeClr val="tx1"/>
                </a:solidFill>
              </a:rPr>
              <a:t>Metodyka wyceny cz. 1 (podejście porównawcze + analiza rynku) (wykład 4)</a:t>
            </a:r>
          </a:p>
          <a:p>
            <a:pPr marL="273844" indent="-273844">
              <a:lnSpc>
                <a:spcPct val="150000"/>
              </a:lnSpc>
              <a:buFont typeface="Wingdings" panose="05000000000000000000" pitchFamily="2" charset="2"/>
              <a:buChar char="Ø"/>
            </a:pPr>
            <a:r>
              <a:rPr lang="pl-PL" altLang="pl-PL" sz="2600">
                <a:solidFill>
                  <a:schemeClr val="tx1"/>
                </a:solidFill>
              </a:rPr>
              <a:t>Metodyka wyceny cz. 2 (podejście dochodowe, kosztowe, mieszane + źródła informacji o nieruchomościach) (wykład 5)</a:t>
            </a:r>
          </a:p>
          <a:p>
            <a:pPr marL="273844" indent="-273844">
              <a:lnSpc>
                <a:spcPct val="150000"/>
              </a:lnSpc>
              <a:buFont typeface="Wingdings" panose="05000000000000000000" pitchFamily="2" charset="2"/>
              <a:buChar char="Ø"/>
            </a:pPr>
            <a:r>
              <a:rPr lang="pl-PL" altLang="pl-PL" sz="2600">
                <a:solidFill>
                  <a:schemeClr val="tx1"/>
                </a:solidFill>
              </a:rPr>
              <a:t>Określanie wartości nieruchomości jako przedmiotu różnych praw (wykład 6)</a:t>
            </a:r>
          </a:p>
          <a:p>
            <a:pPr marL="273844" indent="-273844">
              <a:lnSpc>
                <a:spcPct val="150000"/>
              </a:lnSpc>
              <a:buFont typeface="Wingdings" panose="05000000000000000000" pitchFamily="2" charset="2"/>
              <a:buChar char="Ø"/>
            </a:pPr>
            <a:r>
              <a:rPr lang="pl-PL" altLang="pl-PL" sz="2600">
                <a:solidFill>
                  <a:schemeClr val="tx1"/>
                </a:solidFill>
              </a:rPr>
              <a:t>Wycena do celów szczególnych (wykład 7, 8)</a:t>
            </a:r>
          </a:p>
        </p:txBody>
      </p:sp>
    </p:spTree>
    <p:extLst>
      <p:ext uri="{BB962C8B-B14F-4D97-AF65-F5344CB8AC3E}">
        <p14:creationId xmlns:p14="http://schemas.microsoft.com/office/powerpoint/2010/main" val="30066993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4E1B4D3-3AAB-4BC5-BA12-52A7D4941C3E}"/>
              </a:ext>
            </a:extLst>
          </p:cNvPr>
          <p:cNvSpPr>
            <a:spLocks noGrp="1"/>
          </p:cNvSpPr>
          <p:nvPr>
            <p:ph type="title"/>
          </p:nvPr>
        </p:nvSpPr>
        <p:spPr/>
        <p:txBody>
          <a:bodyPr>
            <a:normAutofit/>
          </a:bodyPr>
          <a:lstStyle/>
          <a:p>
            <a:r>
              <a:rPr lang="pl-PL" sz="4400" b="1"/>
              <a:t>Metoda </a:t>
            </a:r>
            <a:r>
              <a:rPr lang="pl-PL" sz="4400" b="1" err="1"/>
              <a:t>ceteris</a:t>
            </a:r>
            <a:r>
              <a:rPr lang="pl-PL" sz="4400" b="1"/>
              <a:t> paribus - przykład</a:t>
            </a:r>
          </a:p>
        </p:txBody>
      </p:sp>
      <p:graphicFrame>
        <p:nvGraphicFramePr>
          <p:cNvPr id="4" name="Symbol zastępczy zawartości 3">
            <a:extLst>
              <a:ext uri="{FF2B5EF4-FFF2-40B4-BE49-F238E27FC236}">
                <a16:creationId xmlns:a16="http://schemas.microsoft.com/office/drawing/2014/main" id="{1567E765-608A-44E9-A345-6D86C36007EC}"/>
              </a:ext>
            </a:extLst>
          </p:cNvPr>
          <p:cNvGraphicFramePr>
            <a:graphicFrameLocks/>
          </p:cNvGraphicFramePr>
          <p:nvPr>
            <p:extLst>
              <p:ext uri="{D42A27DB-BD31-4B8C-83A1-F6EECF244321}">
                <p14:modId xmlns:p14="http://schemas.microsoft.com/office/powerpoint/2010/main" val="1284122"/>
              </p:ext>
            </p:extLst>
          </p:nvPr>
        </p:nvGraphicFramePr>
        <p:xfrm>
          <a:off x="928044" y="1840230"/>
          <a:ext cx="7438715" cy="1833330"/>
        </p:xfrm>
        <a:graphic>
          <a:graphicData uri="http://schemas.openxmlformats.org/drawingml/2006/table">
            <a:tbl>
              <a:tblPr firstRow="1" bandRow="1">
                <a:tableStyleId>{9D7B26C5-4107-4FEC-AEDC-1716B250A1EF}</a:tableStyleId>
              </a:tblPr>
              <a:tblGrid>
                <a:gridCol w="571406">
                  <a:extLst>
                    <a:ext uri="{9D8B030D-6E8A-4147-A177-3AD203B41FA5}">
                      <a16:colId xmlns:a16="http://schemas.microsoft.com/office/drawing/2014/main" val="20000"/>
                    </a:ext>
                  </a:extLst>
                </a:gridCol>
                <a:gridCol w="1642793">
                  <a:extLst>
                    <a:ext uri="{9D8B030D-6E8A-4147-A177-3AD203B41FA5}">
                      <a16:colId xmlns:a16="http://schemas.microsoft.com/office/drawing/2014/main" val="20001"/>
                    </a:ext>
                  </a:extLst>
                </a:gridCol>
                <a:gridCol w="1499942">
                  <a:extLst>
                    <a:ext uri="{9D8B030D-6E8A-4147-A177-3AD203B41FA5}">
                      <a16:colId xmlns:a16="http://schemas.microsoft.com/office/drawing/2014/main" val="20002"/>
                    </a:ext>
                  </a:extLst>
                </a:gridCol>
                <a:gridCol w="1857071">
                  <a:extLst>
                    <a:ext uri="{9D8B030D-6E8A-4147-A177-3AD203B41FA5}">
                      <a16:colId xmlns:a16="http://schemas.microsoft.com/office/drawing/2014/main" val="20003"/>
                    </a:ext>
                  </a:extLst>
                </a:gridCol>
                <a:gridCol w="1867503">
                  <a:extLst>
                    <a:ext uri="{9D8B030D-6E8A-4147-A177-3AD203B41FA5}">
                      <a16:colId xmlns:a16="http://schemas.microsoft.com/office/drawing/2014/main" val="20004"/>
                    </a:ext>
                  </a:extLst>
                </a:gridCol>
              </a:tblGrid>
              <a:tr h="305555">
                <a:tc>
                  <a:txBody>
                    <a:bodyPr/>
                    <a:lstStyle/>
                    <a:p>
                      <a:pPr algn="ctr"/>
                      <a:r>
                        <a:rPr lang="pl-PL" sz="1400"/>
                        <a:t>Lp.</a:t>
                      </a:r>
                    </a:p>
                  </a:txBody>
                  <a:tcPr marL="68580" marR="68580" marT="34290" marB="34290" anchor="ctr">
                    <a:lnB w="28575" cap="flat" cmpd="sng" algn="ctr">
                      <a:solidFill>
                        <a:schemeClr val="tx1"/>
                      </a:solidFill>
                      <a:prstDash val="solid"/>
                      <a:round/>
                      <a:headEnd type="none" w="med" len="med"/>
                      <a:tailEnd type="none" w="med" len="med"/>
                    </a:lnB>
                  </a:tcPr>
                </a:tc>
                <a:tc>
                  <a:txBody>
                    <a:bodyPr/>
                    <a:lstStyle/>
                    <a:p>
                      <a:pPr algn="ctr"/>
                      <a:r>
                        <a:rPr lang="pl-PL" sz="1400"/>
                        <a:t>Cena jedn.</a:t>
                      </a:r>
                    </a:p>
                  </a:txBody>
                  <a:tcPr marL="68580" marR="68580" marT="34290" marB="34290"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ctr"/>
                      <a:r>
                        <a:rPr lang="pl-PL" sz="1400"/>
                        <a:t>Piętro</a:t>
                      </a: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pl-PL" sz="1400"/>
                        <a:t>Położenie</a:t>
                      </a:r>
                    </a:p>
                  </a:txBody>
                  <a:tcPr marL="68580" marR="68580" marT="34290" marB="34290"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pPr algn="ctr"/>
                      <a:r>
                        <a:rPr lang="pl-PL" sz="1400"/>
                        <a:t>Wielkość</a:t>
                      </a:r>
                    </a:p>
                  </a:txBody>
                  <a:tcPr marL="68580" marR="68580" marT="34290" marB="34290" anchor="ct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05555">
                <a:tc>
                  <a:txBody>
                    <a:bodyPr/>
                    <a:lstStyle/>
                    <a:p>
                      <a:pPr algn="ctr"/>
                      <a:r>
                        <a:rPr lang="pl-PL" sz="1400"/>
                        <a:t>1</a:t>
                      </a:r>
                    </a:p>
                  </a:txBody>
                  <a:tcPr marL="68580" marR="68580" marT="34290" marB="3429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rgbClr val="CCCCCC"/>
                    </a:solidFill>
                  </a:tcPr>
                </a:tc>
                <a:tc>
                  <a:txBody>
                    <a:bodyPr/>
                    <a:lstStyle/>
                    <a:p>
                      <a:pPr algn="ctr"/>
                      <a:r>
                        <a:rPr lang="pl-PL" sz="1400"/>
                        <a:t>3200</a:t>
                      </a:r>
                    </a:p>
                  </a:txBody>
                  <a:tcPr marL="68580" marR="68580" marT="34290" marB="3429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algn="ctr"/>
                      <a:r>
                        <a:rPr lang="pl-PL" sz="1400"/>
                        <a:t>0</a:t>
                      </a: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algn="ctr"/>
                      <a:r>
                        <a:rPr lang="pl-PL" sz="1400"/>
                        <a:t>0</a:t>
                      </a:r>
                    </a:p>
                  </a:txBody>
                  <a:tcPr marL="68580" marR="68580" marT="34290" marB="3429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tcPr>
                </a:tc>
                <a:tc>
                  <a:txBody>
                    <a:bodyPr/>
                    <a:lstStyle/>
                    <a:p>
                      <a:pPr algn="ctr"/>
                      <a:r>
                        <a:rPr lang="pl-PL" sz="1400"/>
                        <a:t>0</a:t>
                      </a:r>
                    </a:p>
                  </a:txBody>
                  <a:tcPr marL="68580" marR="68580" marT="34290" marB="3429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305555">
                <a:tc>
                  <a:txBody>
                    <a:bodyPr/>
                    <a:lstStyle/>
                    <a:p>
                      <a:pPr algn="ctr"/>
                      <a:r>
                        <a:rPr lang="pl-PL" sz="1400"/>
                        <a:t>2</a:t>
                      </a:r>
                    </a:p>
                  </a:txBody>
                  <a:tcPr marL="68580" marR="68580" marT="34290" marB="34290" anchor="ctr">
                    <a:lnL w="28575" cap="flat" cmpd="sng" algn="ctr">
                      <a:solidFill>
                        <a:schemeClr val="tx1"/>
                      </a:solidFill>
                      <a:prstDash val="solid"/>
                      <a:round/>
                      <a:headEnd type="none" w="med" len="med"/>
                      <a:tailEnd type="none" w="med" len="med"/>
                    </a:lnL>
                    <a:solidFill>
                      <a:srgbClr val="FFFFFF"/>
                    </a:solidFill>
                  </a:tcPr>
                </a:tc>
                <a:tc>
                  <a:txBody>
                    <a:bodyPr/>
                    <a:lstStyle/>
                    <a:p>
                      <a:pPr algn="ctr"/>
                      <a:r>
                        <a:rPr lang="pl-PL" sz="1400"/>
                        <a:t>3600</a:t>
                      </a:r>
                    </a:p>
                  </a:txBody>
                  <a:tcPr marL="68580" marR="68580" marT="34290" marB="34290" anchor="ctr">
                    <a:lnR w="28575" cap="flat" cmpd="sng" algn="ctr">
                      <a:solidFill>
                        <a:schemeClr val="tx1"/>
                      </a:solidFill>
                      <a:prstDash val="solid"/>
                      <a:round/>
                      <a:headEnd type="none" w="med" len="med"/>
                      <a:tailEnd type="none" w="med" len="med"/>
                    </a:lnR>
                  </a:tcPr>
                </a:tc>
                <a:tc>
                  <a:txBody>
                    <a:bodyPr/>
                    <a:lstStyle/>
                    <a:p>
                      <a:pPr algn="ctr"/>
                      <a:r>
                        <a:rPr lang="pl-PL" sz="1400"/>
                        <a:t>2</a:t>
                      </a: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algn="ctr"/>
                      <a:r>
                        <a:rPr lang="pl-PL" sz="1400"/>
                        <a:t>0</a:t>
                      </a:r>
                    </a:p>
                  </a:txBody>
                  <a:tcPr marL="68580" marR="68580" marT="34290" marB="34290" anchor="ctr">
                    <a:lnL w="28575" cap="flat" cmpd="sng" algn="ctr">
                      <a:solidFill>
                        <a:schemeClr val="tx1"/>
                      </a:solidFill>
                      <a:prstDash val="solid"/>
                      <a:round/>
                      <a:headEnd type="none" w="med" len="med"/>
                      <a:tailEnd type="none" w="med" len="med"/>
                    </a:lnL>
                  </a:tcPr>
                </a:tc>
                <a:tc>
                  <a:txBody>
                    <a:bodyPr/>
                    <a:lstStyle/>
                    <a:p>
                      <a:pPr algn="ctr"/>
                      <a:r>
                        <a:rPr lang="pl-PL" sz="1400"/>
                        <a:t>0</a:t>
                      </a:r>
                    </a:p>
                  </a:txBody>
                  <a:tcPr marL="68580" marR="68580" marT="34290" marB="34290" anchor="ctr">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305555">
                <a:tc>
                  <a:txBody>
                    <a:bodyPr/>
                    <a:lstStyle/>
                    <a:p>
                      <a:pPr algn="ctr"/>
                      <a:r>
                        <a:rPr lang="pl-PL" sz="1400"/>
                        <a:t>3</a:t>
                      </a:r>
                    </a:p>
                  </a:txBody>
                  <a:tcPr marL="68580" marR="68580" marT="34290" marB="34290"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solidFill>
                      <a:srgbClr val="CCCCCC"/>
                    </a:solidFill>
                  </a:tcPr>
                </a:tc>
                <a:tc>
                  <a:txBody>
                    <a:bodyPr/>
                    <a:lstStyle/>
                    <a:p>
                      <a:pPr algn="ctr"/>
                      <a:r>
                        <a:rPr lang="pl-PL" sz="1400"/>
                        <a:t>3400</a:t>
                      </a:r>
                    </a:p>
                  </a:txBody>
                  <a:tcPr marL="68580" marR="68580" marT="34290" marB="34290"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ctr"/>
                      <a:r>
                        <a:rPr lang="pl-PL" sz="1400"/>
                        <a:t>1</a:t>
                      </a: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ctr"/>
                      <a:r>
                        <a:rPr lang="pl-PL" sz="1400"/>
                        <a:t>0</a:t>
                      </a:r>
                    </a:p>
                  </a:txBody>
                  <a:tcPr marL="68580" marR="68580" marT="34290" marB="34290"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pPr algn="ctr"/>
                      <a:r>
                        <a:rPr lang="pl-PL" sz="1400"/>
                        <a:t>0</a:t>
                      </a:r>
                    </a:p>
                  </a:txBody>
                  <a:tcPr marL="68580" marR="68580" marT="34290" marB="34290"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05555">
                <a:tc>
                  <a:txBody>
                    <a:bodyPr/>
                    <a:lstStyle/>
                    <a:p>
                      <a:pPr algn="ctr"/>
                      <a:r>
                        <a:rPr lang="pl-PL" sz="1400"/>
                        <a:t>4</a:t>
                      </a:r>
                    </a:p>
                  </a:txBody>
                  <a:tcPr marL="68580" marR="68580" marT="34290" marB="34290" anchor="ctr">
                    <a:lnT w="28575" cap="flat" cmpd="sng" algn="ctr">
                      <a:solidFill>
                        <a:schemeClr val="tx1"/>
                      </a:solidFill>
                      <a:prstDash val="solid"/>
                      <a:round/>
                      <a:headEnd type="none" w="med" len="med"/>
                      <a:tailEnd type="none" w="med" len="med"/>
                    </a:lnT>
                  </a:tcPr>
                </a:tc>
                <a:tc>
                  <a:txBody>
                    <a:bodyPr/>
                    <a:lstStyle/>
                    <a:p>
                      <a:pPr algn="ctr"/>
                      <a:r>
                        <a:rPr lang="pl-PL" sz="1400"/>
                        <a:t>3800</a:t>
                      </a:r>
                    </a:p>
                  </a:txBody>
                  <a:tcPr marL="68580" marR="68580" marT="34290" marB="3429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algn="ctr"/>
                      <a:r>
                        <a:rPr lang="pl-PL" sz="1400"/>
                        <a:t>0</a:t>
                      </a: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algn="ctr"/>
                      <a:r>
                        <a:rPr lang="pl-PL" sz="1400"/>
                        <a:t>0</a:t>
                      </a:r>
                    </a:p>
                  </a:txBody>
                  <a:tcPr marL="68580" marR="68580" marT="34290" marB="3429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tcPr>
                </a:tc>
                <a:tc>
                  <a:txBody>
                    <a:bodyPr/>
                    <a:lstStyle/>
                    <a:p>
                      <a:pPr algn="ctr"/>
                      <a:r>
                        <a:rPr lang="pl-PL" sz="1400"/>
                        <a:t>1</a:t>
                      </a:r>
                    </a:p>
                  </a:txBody>
                  <a:tcPr marL="68580" marR="68580" marT="34290" marB="34290" anchor="ct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4"/>
                  </a:ext>
                </a:extLst>
              </a:tr>
              <a:tr h="305555">
                <a:tc>
                  <a:txBody>
                    <a:bodyPr/>
                    <a:lstStyle/>
                    <a:p>
                      <a:pPr algn="ctr"/>
                      <a:r>
                        <a:rPr lang="pl-PL" sz="1400"/>
                        <a:t>5</a:t>
                      </a:r>
                    </a:p>
                  </a:txBody>
                  <a:tcPr marL="68580" marR="68580" marT="34290" marB="34290" anchor="ctr"/>
                </a:tc>
                <a:tc>
                  <a:txBody>
                    <a:bodyPr/>
                    <a:lstStyle/>
                    <a:p>
                      <a:pPr algn="ctr"/>
                      <a:r>
                        <a:rPr lang="pl-PL" sz="1400"/>
                        <a:t>4200</a:t>
                      </a:r>
                    </a:p>
                  </a:txBody>
                  <a:tcPr marL="68580" marR="68580" marT="34290" marB="34290" anchor="ctr">
                    <a:lnR w="28575" cap="flat" cmpd="sng" algn="ctr">
                      <a:solidFill>
                        <a:schemeClr val="tx1"/>
                      </a:solidFill>
                      <a:prstDash val="solid"/>
                      <a:round/>
                      <a:headEnd type="none" w="med" len="med"/>
                      <a:tailEnd type="none" w="med" len="med"/>
                    </a:lnR>
                  </a:tcPr>
                </a:tc>
                <a:tc>
                  <a:txBody>
                    <a:bodyPr/>
                    <a:lstStyle/>
                    <a:p>
                      <a:pPr algn="ctr"/>
                      <a:r>
                        <a:rPr lang="pl-PL" sz="1400"/>
                        <a:t>2</a:t>
                      </a: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ctr"/>
                      <a:r>
                        <a:rPr lang="pl-PL" sz="1400"/>
                        <a:t>2</a:t>
                      </a:r>
                    </a:p>
                  </a:txBody>
                  <a:tcPr marL="68580" marR="68580" marT="34290" marB="34290" anchor="ctr">
                    <a:lnL w="28575" cap="flat" cmpd="sng" algn="ctr">
                      <a:solidFill>
                        <a:schemeClr val="tx1"/>
                      </a:solidFill>
                      <a:prstDash val="solid"/>
                      <a:round/>
                      <a:headEnd type="none" w="med" len="med"/>
                      <a:tailEnd type="none" w="med" len="med"/>
                    </a:lnL>
                  </a:tcPr>
                </a:tc>
                <a:tc>
                  <a:txBody>
                    <a:bodyPr/>
                    <a:lstStyle/>
                    <a:p>
                      <a:pPr algn="ctr"/>
                      <a:r>
                        <a:rPr lang="pl-PL" sz="1400"/>
                        <a:t>0</a:t>
                      </a:r>
                    </a:p>
                  </a:txBody>
                  <a:tcPr marL="68580" marR="68580" marT="34290" marB="34290" anchor="ctr"/>
                </a:tc>
                <a:extLst>
                  <a:ext uri="{0D108BD9-81ED-4DB2-BD59-A6C34878D82A}">
                    <a16:rowId xmlns:a16="http://schemas.microsoft.com/office/drawing/2014/main" val="10005"/>
                  </a:ext>
                </a:extLst>
              </a:tr>
            </a:tbl>
          </a:graphicData>
        </a:graphic>
      </p:graphicFrame>
      <p:graphicFrame>
        <p:nvGraphicFramePr>
          <p:cNvPr id="5" name="Tabela 4">
            <a:extLst>
              <a:ext uri="{FF2B5EF4-FFF2-40B4-BE49-F238E27FC236}">
                <a16:creationId xmlns:a16="http://schemas.microsoft.com/office/drawing/2014/main" id="{B11BDE4B-B56D-4DBA-9BC0-5E5E7357ED1B}"/>
              </a:ext>
            </a:extLst>
          </p:cNvPr>
          <p:cNvGraphicFramePr>
            <a:graphicFrameLocks noGrp="1"/>
          </p:cNvGraphicFramePr>
          <p:nvPr>
            <p:extLst>
              <p:ext uri="{D42A27DB-BD31-4B8C-83A1-F6EECF244321}">
                <p14:modId xmlns:p14="http://schemas.microsoft.com/office/powerpoint/2010/main" val="3053472919"/>
              </p:ext>
            </p:extLst>
          </p:nvPr>
        </p:nvGraphicFramePr>
        <p:xfrm>
          <a:off x="928044" y="3776430"/>
          <a:ext cx="7438714" cy="2465845"/>
        </p:xfrm>
        <a:graphic>
          <a:graphicData uri="http://schemas.openxmlformats.org/drawingml/2006/table">
            <a:tbl>
              <a:tblPr firstRow="1" bandRow="1">
                <a:tableStyleId>{9D7B26C5-4107-4FEC-AEDC-1716B250A1EF}</a:tableStyleId>
              </a:tblPr>
              <a:tblGrid>
                <a:gridCol w="2288835">
                  <a:extLst>
                    <a:ext uri="{9D8B030D-6E8A-4147-A177-3AD203B41FA5}">
                      <a16:colId xmlns:a16="http://schemas.microsoft.com/office/drawing/2014/main" val="20000"/>
                    </a:ext>
                  </a:extLst>
                </a:gridCol>
                <a:gridCol w="5149879">
                  <a:extLst>
                    <a:ext uri="{9D8B030D-6E8A-4147-A177-3AD203B41FA5}">
                      <a16:colId xmlns:a16="http://schemas.microsoft.com/office/drawing/2014/main" val="20001"/>
                    </a:ext>
                  </a:extLst>
                </a:gridCol>
              </a:tblGrid>
              <a:tr h="541048">
                <a:tc>
                  <a:txBody>
                    <a:bodyPr/>
                    <a:lstStyle/>
                    <a:p>
                      <a:pPr algn="ctr"/>
                      <a:r>
                        <a:rPr lang="pl-PL" sz="1600"/>
                        <a:t>Pary nieruchomości dla</a:t>
                      </a:r>
                    </a:p>
                    <a:p>
                      <a:pPr algn="ctr"/>
                      <a:r>
                        <a:rPr lang="pl-PL" sz="1600"/>
                        <a:t>cechy piętro</a:t>
                      </a:r>
                    </a:p>
                  </a:txBody>
                  <a:tcPr marL="68580" marR="68580" marT="34290" marB="34290" anchor="ctr"/>
                </a:tc>
                <a:tc>
                  <a:txBody>
                    <a:bodyPr/>
                    <a:lstStyle/>
                    <a:p>
                      <a:pPr algn="ctr"/>
                      <a:r>
                        <a:rPr lang="pl-PL" sz="1200"/>
                        <a:t>Obliczenie</a:t>
                      </a:r>
                      <a:r>
                        <a:rPr lang="pl-PL" sz="1200" baseline="0"/>
                        <a:t> wagi cechy piętro</a:t>
                      </a:r>
                      <a:endParaRPr lang="pl-PL" sz="1200"/>
                    </a:p>
                  </a:txBody>
                  <a:tcPr marL="68580" marR="68580" marT="34290" marB="34290" anchor="ctr"/>
                </a:tc>
                <a:extLst>
                  <a:ext uri="{0D108BD9-81ED-4DB2-BD59-A6C34878D82A}">
                    <a16:rowId xmlns:a16="http://schemas.microsoft.com/office/drawing/2014/main" val="10000"/>
                  </a:ext>
                </a:extLst>
              </a:tr>
              <a:tr h="381917">
                <a:tc>
                  <a:txBody>
                    <a:bodyPr/>
                    <a:lstStyle/>
                    <a:p>
                      <a:pPr algn="ctr"/>
                      <a:r>
                        <a:rPr lang="pl-PL" sz="1200"/>
                        <a:t>1 oraz 2</a:t>
                      </a:r>
                    </a:p>
                  </a:txBody>
                  <a:tcPr marL="68580" marR="68580" marT="34290" marB="34290" anchor="ctr"/>
                </a:tc>
                <a:tc>
                  <a:txBody>
                    <a:bodyPr/>
                    <a:lstStyle/>
                    <a:p>
                      <a:pPr algn="ctr"/>
                      <a:r>
                        <a:rPr lang="pl-PL" sz="1200"/>
                        <a:t>(3600-3200)/1000</a:t>
                      </a:r>
                      <a:r>
                        <a:rPr lang="pl-PL" sz="1200" baseline="0"/>
                        <a:t> = 0,4</a:t>
                      </a:r>
                      <a:endParaRPr lang="pl-PL" sz="1200"/>
                    </a:p>
                  </a:txBody>
                  <a:tcPr marL="68580" marR="68580" marT="34290" marB="34290" anchor="ctr"/>
                </a:tc>
                <a:extLst>
                  <a:ext uri="{0D108BD9-81ED-4DB2-BD59-A6C34878D82A}">
                    <a16:rowId xmlns:a16="http://schemas.microsoft.com/office/drawing/2014/main" val="10001"/>
                  </a:ext>
                </a:extLst>
              </a:tr>
              <a:tr h="381917">
                <a:tc>
                  <a:txBody>
                    <a:bodyPr/>
                    <a:lstStyle/>
                    <a:p>
                      <a:pPr algn="ctr"/>
                      <a:r>
                        <a:rPr lang="pl-PL" sz="1200"/>
                        <a:t>1 oraz 3</a:t>
                      </a:r>
                    </a:p>
                  </a:txBody>
                  <a:tcPr marL="68580" marR="68580" marT="34290" marB="34290" anchor="ctr"/>
                </a:tc>
                <a:tc>
                  <a:txBody>
                    <a:bodyPr/>
                    <a:lstStyle/>
                    <a:p>
                      <a:pPr algn="ctr"/>
                      <a:r>
                        <a:rPr lang="pl-PL" sz="1200"/>
                        <a:t>[(3400-3200)/1000</a:t>
                      </a:r>
                      <a:r>
                        <a:rPr lang="pl-PL" sz="1200" baseline="0"/>
                        <a:t>]*2 = 0,4</a:t>
                      </a:r>
                      <a:endParaRPr lang="pl-PL" sz="1200"/>
                    </a:p>
                  </a:txBody>
                  <a:tcPr marL="68580" marR="68580" marT="34290" marB="34290" anchor="ctr"/>
                </a:tc>
                <a:extLst>
                  <a:ext uri="{0D108BD9-81ED-4DB2-BD59-A6C34878D82A}">
                    <a16:rowId xmlns:a16="http://schemas.microsoft.com/office/drawing/2014/main" val="10002"/>
                  </a:ext>
                </a:extLst>
              </a:tr>
              <a:tr h="381917">
                <a:tc>
                  <a:txBody>
                    <a:bodyPr/>
                    <a:lstStyle/>
                    <a:p>
                      <a:pPr algn="ctr"/>
                      <a:r>
                        <a:rPr lang="pl-PL" sz="1200"/>
                        <a:t>2</a:t>
                      </a:r>
                      <a:r>
                        <a:rPr lang="pl-PL" sz="1200" baseline="0"/>
                        <a:t> oraz 3</a:t>
                      </a:r>
                      <a:endParaRPr lang="pl-PL" sz="1200"/>
                    </a:p>
                  </a:txBody>
                  <a:tcPr marL="68580" marR="68580" marT="34290" marB="34290" anchor="ctr"/>
                </a:tc>
                <a:tc>
                  <a:txBody>
                    <a:bodyPr/>
                    <a:lstStyle/>
                    <a:p>
                      <a:pPr algn="ctr"/>
                      <a:r>
                        <a:rPr lang="pl-PL" sz="1200"/>
                        <a:t>[(3600-3400)/1000]*2</a:t>
                      </a:r>
                      <a:r>
                        <a:rPr lang="pl-PL" sz="1200" baseline="0"/>
                        <a:t> = 0,4</a:t>
                      </a:r>
                      <a:endParaRPr lang="pl-PL" sz="1200"/>
                    </a:p>
                  </a:txBody>
                  <a:tcPr marL="68580" marR="68580" marT="34290" marB="34290" anchor="ctr"/>
                </a:tc>
                <a:extLst>
                  <a:ext uri="{0D108BD9-81ED-4DB2-BD59-A6C34878D82A}">
                    <a16:rowId xmlns:a16="http://schemas.microsoft.com/office/drawing/2014/main" val="10003"/>
                  </a:ext>
                </a:extLst>
              </a:tr>
              <a:tr h="381917">
                <a:tc>
                  <a:txBody>
                    <a:bodyPr/>
                    <a:lstStyle/>
                    <a:p>
                      <a:pPr algn="ctr"/>
                      <a:r>
                        <a:rPr lang="pl-PL" sz="1200"/>
                        <a:t>Średnia arytmetyczna</a:t>
                      </a:r>
                    </a:p>
                  </a:txBody>
                  <a:tcPr marL="68580" marR="68580" marT="34290" marB="34290" anchor="ctr"/>
                </a:tc>
                <a:tc>
                  <a:txBody>
                    <a:bodyPr/>
                    <a:lstStyle/>
                    <a:p>
                      <a:pPr algn="ctr"/>
                      <a:r>
                        <a:rPr lang="pl-PL" sz="1200"/>
                        <a:t>0,4</a:t>
                      </a:r>
                    </a:p>
                  </a:txBody>
                  <a:tcPr marL="68580" marR="68580" marT="34290" marB="34290" anchor="ctr"/>
                </a:tc>
                <a:extLst>
                  <a:ext uri="{0D108BD9-81ED-4DB2-BD59-A6C34878D82A}">
                    <a16:rowId xmlns:a16="http://schemas.microsoft.com/office/drawing/2014/main" val="10004"/>
                  </a:ext>
                </a:extLst>
              </a:tr>
              <a:tr h="381917">
                <a:tc>
                  <a:txBody>
                    <a:bodyPr/>
                    <a:lstStyle/>
                    <a:p>
                      <a:pPr algn="ctr"/>
                      <a:r>
                        <a:rPr lang="pl-PL" sz="1200"/>
                        <a:t>Waga „wstępna”</a:t>
                      </a:r>
                    </a:p>
                  </a:txBody>
                  <a:tcPr marL="68580" marR="68580" marT="34290" marB="34290" anchor="ctr"/>
                </a:tc>
                <a:tc>
                  <a:txBody>
                    <a:bodyPr/>
                    <a:lstStyle/>
                    <a:p>
                      <a:pPr algn="ctr"/>
                      <a:r>
                        <a:rPr lang="pl-PL" sz="1200"/>
                        <a:t>40%</a:t>
                      </a:r>
                    </a:p>
                  </a:txBody>
                  <a:tcPr marL="68580" marR="68580" marT="34290" marB="3429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643468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5248EC9-8F54-40DA-AA4F-2EBC3165D49A}"/>
              </a:ext>
            </a:extLst>
          </p:cNvPr>
          <p:cNvSpPr>
            <a:spLocks noGrp="1"/>
          </p:cNvSpPr>
          <p:nvPr>
            <p:ph type="title"/>
          </p:nvPr>
        </p:nvSpPr>
        <p:spPr/>
        <p:txBody>
          <a:bodyPr>
            <a:normAutofit/>
          </a:bodyPr>
          <a:lstStyle/>
          <a:p>
            <a:r>
              <a:rPr lang="pl-PL" sz="4400" b="1"/>
              <a:t>Metoda </a:t>
            </a:r>
            <a:r>
              <a:rPr lang="pl-PL" sz="4400" b="1" err="1"/>
              <a:t>ceteris</a:t>
            </a:r>
            <a:r>
              <a:rPr lang="pl-PL" sz="4400" b="1"/>
              <a:t> paribus - przykład</a:t>
            </a:r>
            <a:endParaRPr lang="pl-PL" sz="4400"/>
          </a:p>
        </p:txBody>
      </p:sp>
      <p:graphicFrame>
        <p:nvGraphicFramePr>
          <p:cNvPr id="4" name="Symbol zastępczy zawartości 3">
            <a:extLst>
              <a:ext uri="{FF2B5EF4-FFF2-40B4-BE49-F238E27FC236}">
                <a16:creationId xmlns:a16="http://schemas.microsoft.com/office/drawing/2014/main" id="{949FD250-057F-4F2A-9F52-CA26CB694829}"/>
              </a:ext>
            </a:extLst>
          </p:cNvPr>
          <p:cNvGraphicFramePr>
            <a:graphicFrameLocks/>
          </p:cNvGraphicFramePr>
          <p:nvPr>
            <p:extLst>
              <p:ext uri="{D42A27DB-BD31-4B8C-83A1-F6EECF244321}">
                <p14:modId xmlns:p14="http://schemas.microsoft.com/office/powerpoint/2010/main" val="2696237751"/>
              </p:ext>
            </p:extLst>
          </p:nvPr>
        </p:nvGraphicFramePr>
        <p:xfrm>
          <a:off x="867410" y="1841742"/>
          <a:ext cx="7499350" cy="2225040"/>
        </p:xfrm>
        <a:graphic>
          <a:graphicData uri="http://schemas.openxmlformats.org/drawingml/2006/table">
            <a:tbl>
              <a:tblPr firstRow="1" bandRow="1">
                <a:tableStyleId>{9D7B26C5-4107-4FEC-AEDC-1716B250A1EF}</a:tableStyleId>
              </a:tblPr>
              <a:tblGrid>
                <a:gridCol w="576064">
                  <a:extLst>
                    <a:ext uri="{9D8B030D-6E8A-4147-A177-3AD203B41FA5}">
                      <a16:colId xmlns:a16="http://schemas.microsoft.com/office/drawing/2014/main" val="20000"/>
                    </a:ext>
                  </a:extLst>
                </a:gridCol>
                <a:gridCol w="1656184">
                  <a:extLst>
                    <a:ext uri="{9D8B030D-6E8A-4147-A177-3AD203B41FA5}">
                      <a16:colId xmlns:a16="http://schemas.microsoft.com/office/drawing/2014/main" val="20001"/>
                    </a:ext>
                  </a:extLst>
                </a:gridCol>
                <a:gridCol w="1512168">
                  <a:extLst>
                    <a:ext uri="{9D8B030D-6E8A-4147-A177-3AD203B41FA5}">
                      <a16:colId xmlns:a16="http://schemas.microsoft.com/office/drawing/2014/main" val="20002"/>
                    </a:ext>
                  </a:extLst>
                </a:gridCol>
                <a:gridCol w="1872208">
                  <a:extLst>
                    <a:ext uri="{9D8B030D-6E8A-4147-A177-3AD203B41FA5}">
                      <a16:colId xmlns:a16="http://schemas.microsoft.com/office/drawing/2014/main" val="20003"/>
                    </a:ext>
                  </a:extLst>
                </a:gridCol>
                <a:gridCol w="1882726">
                  <a:extLst>
                    <a:ext uri="{9D8B030D-6E8A-4147-A177-3AD203B41FA5}">
                      <a16:colId xmlns:a16="http://schemas.microsoft.com/office/drawing/2014/main" val="20004"/>
                    </a:ext>
                  </a:extLst>
                </a:gridCol>
              </a:tblGrid>
              <a:tr h="370840">
                <a:tc>
                  <a:txBody>
                    <a:bodyPr/>
                    <a:lstStyle/>
                    <a:p>
                      <a:pPr algn="ctr"/>
                      <a:r>
                        <a:rPr lang="pl-PL"/>
                        <a:t>Lp.</a:t>
                      </a:r>
                    </a:p>
                  </a:txBody>
                  <a:tcPr anchor="ctr"/>
                </a:tc>
                <a:tc>
                  <a:txBody>
                    <a:bodyPr/>
                    <a:lstStyle/>
                    <a:p>
                      <a:pPr algn="ctr"/>
                      <a:r>
                        <a:rPr lang="pl-PL"/>
                        <a:t>Cena jedn.</a:t>
                      </a:r>
                    </a:p>
                  </a:txBody>
                  <a:tcPr anchor="ctr"/>
                </a:tc>
                <a:tc>
                  <a:txBody>
                    <a:bodyPr/>
                    <a:lstStyle/>
                    <a:p>
                      <a:pPr algn="ctr"/>
                      <a:r>
                        <a:rPr lang="pl-PL"/>
                        <a:t>Piętro</a:t>
                      </a:r>
                    </a:p>
                  </a:txBody>
                  <a:tcPr anchor="ctr">
                    <a:lnR w="28575" cap="flat" cmpd="sng" algn="ctr">
                      <a:solidFill>
                        <a:schemeClr val="tx1"/>
                      </a:solidFill>
                      <a:prstDash val="solid"/>
                      <a:round/>
                      <a:headEnd type="none" w="med" len="med"/>
                      <a:tailEnd type="none" w="med" len="med"/>
                    </a:lnR>
                  </a:tcPr>
                </a:tc>
                <a:tc>
                  <a:txBody>
                    <a:bodyPr/>
                    <a:lstStyle/>
                    <a:p>
                      <a:pPr algn="ctr"/>
                      <a:r>
                        <a:rPr lang="pl-PL"/>
                        <a:t>Położenie</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algn="ctr"/>
                      <a:r>
                        <a:rPr lang="pl-PL"/>
                        <a:t>Wielkość</a:t>
                      </a:r>
                    </a:p>
                  </a:txBody>
                  <a:tcPr anchor="ctr">
                    <a:lnL w="28575"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0"/>
                  </a:ext>
                </a:extLst>
              </a:tr>
              <a:tr h="370840">
                <a:tc>
                  <a:txBody>
                    <a:bodyPr/>
                    <a:lstStyle/>
                    <a:p>
                      <a:pPr algn="ctr"/>
                      <a:r>
                        <a:rPr lang="pl-PL"/>
                        <a:t>1</a:t>
                      </a:r>
                    </a:p>
                  </a:txBody>
                  <a:tcPr anchor="ctr">
                    <a:lnB w="28575" cap="flat" cmpd="sng" algn="ctr">
                      <a:solidFill>
                        <a:schemeClr val="tx1"/>
                      </a:solidFill>
                      <a:prstDash val="solid"/>
                      <a:round/>
                      <a:headEnd type="none" w="med" len="med"/>
                      <a:tailEnd type="none" w="med" len="med"/>
                    </a:lnB>
                  </a:tcPr>
                </a:tc>
                <a:tc>
                  <a:txBody>
                    <a:bodyPr/>
                    <a:lstStyle/>
                    <a:p>
                      <a:pPr algn="ctr"/>
                      <a:r>
                        <a:rPr lang="pl-PL"/>
                        <a:t>3200</a:t>
                      </a:r>
                    </a:p>
                  </a:txBody>
                  <a:tcPr anchor="ctr">
                    <a:lnB w="28575" cap="flat" cmpd="sng" algn="ctr">
                      <a:solidFill>
                        <a:schemeClr val="tx1"/>
                      </a:solidFill>
                      <a:prstDash val="solid"/>
                      <a:round/>
                      <a:headEnd type="none" w="med" len="med"/>
                      <a:tailEnd type="none" w="med" len="med"/>
                    </a:lnB>
                  </a:tcPr>
                </a:tc>
                <a:tc>
                  <a:txBody>
                    <a:bodyPr/>
                    <a:lstStyle/>
                    <a:p>
                      <a:pPr algn="ctr"/>
                      <a:r>
                        <a:rPr lang="pl-PL"/>
                        <a:t>0</a:t>
                      </a:r>
                    </a:p>
                  </a:txBody>
                  <a:tcPr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ctr"/>
                      <a:r>
                        <a:rPr lang="pl-PL"/>
                        <a:t>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ctr"/>
                      <a:r>
                        <a:rPr lang="pl-PL"/>
                        <a:t>0</a:t>
                      </a:r>
                    </a:p>
                  </a:txBody>
                  <a:tcPr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r>
                        <a:rPr lang="pl-PL"/>
                        <a:t>2</a:t>
                      </a:r>
                    </a:p>
                  </a:txBody>
                  <a:tcPr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pl-PL"/>
                        <a:t>3600</a:t>
                      </a:r>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pl-PL"/>
                        <a:t>2</a:t>
                      </a:r>
                    </a:p>
                  </a:txBody>
                  <a:tcPr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pl-PL"/>
                        <a:t>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pl-PL"/>
                        <a:t>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r>
                        <a:rPr lang="pl-PL"/>
                        <a:t>3</a:t>
                      </a:r>
                    </a:p>
                  </a:txBody>
                  <a:tcPr anchor="ctr">
                    <a:lnT w="28575" cap="flat" cmpd="sng" algn="ctr">
                      <a:solidFill>
                        <a:schemeClr val="tx1"/>
                      </a:solidFill>
                      <a:prstDash val="solid"/>
                      <a:round/>
                      <a:headEnd type="none" w="med" len="med"/>
                      <a:tailEnd type="none" w="med" len="med"/>
                    </a:lnT>
                  </a:tcPr>
                </a:tc>
                <a:tc>
                  <a:txBody>
                    <a:bodyPr/>
                    <a:lstStyle/>
                    <a:p>
                      <a:pPr algn="ctr"/>
                      <a:r>
                        <a:rPr lang="pl-PL"/>
                        <a:t>3400</a:t>
                      </a:r>
                    </a:p>
                  </a:txBody>
                  <a:tcPr anchor="ctr">
                    <a:lnT w="28575" cap="flat" cmpd="sng" algn="ctr">
                      <a:solidFill>
                        <a:schemeClr val="tx1"/>
                      </a:solidFill>
                      <a:prstDash val="solid"/>
                      <a:round/>
                      <a:headEnd type="none" w="med" len="med"/>
                      <a:tailEnd type="none" w="med" len="med"/>
                    </a:lnT>
                  </a:tcPr>
                </a:tc>
                <a:tc>
                  <a:txBody>
                    <a:bodyPr/>
                    <a:lstStyle/>
                    <a:p>
                      <a:pPr algn="ctr"/>
                      <a:r>
                        <a:rPr lang="pl-PL"/>
                        <a:t>1</a:t>
                      </a:r>
                    </a:p>
                  </a:txBody>
                  <a:tcPr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algn="ctr"/>
                      <a:r>
                        <a:rPr lang="pl-PL"/>
                        <a:t>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algn="ctr"/>
                      <a:r>
                        <a:rPr lang="pl-PL"/>
                        <a:t>0</a:t>
                      </a:r>
                    </a:p>
                  </a:txBody>
                  <a:tcPr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3"/>
                  </a:ext>
                </a:extLst>
              </a:tr>
              <a:tr h="370840">
                <a:tc>
                  <a:txBody>
                    <a:bodyPr/>
                    <a:lstStyle/>
                    <a:p>
                      <a:pPr algn="ctr"/>
                      <a:r>
                        <a:rPr lang="pl-PL"/>
                        <a:t>4</a:t>
                      </a:r>
                    </a:p>
                  </a:txBody>
                  <a:tcPr anchor="ctr">
                    <a:lnB w="28575" cap="flat" cmpd="sng" algn="ctr">
                      <a:solidFill>
                        <a:schemeClr val="tx1"/>
                      </a:solidFill>
                      <a:prstDash val="solid"/>
                      <a:round/>
                      <a:headEnd type="none" w="med" len="med"/>
                      <a:tailEnd type="none" w="med" len="med"/>
                    </a:lnB>
                  </a:tcPr>
                </a:tc>
                <a:tc>
                  <a:txBody>
                    <a:bodyPr/>
                    <a:lstStyle/>
                    <a:p>
                      <a:pPr algn="ctr"/>
                      <a:r>
                        <a:rPr lang="pl-PL"/>
                        <a:t>3800</a:t>
                      </a:r>
                    </a:p>
                  </a:txBody>
                  <a:tcPr anchor="ctr">
                    <a:lnB w="28575" cap="flat" cmpd="sng" algn="ctr">
                      <a:solidFill>
                        <a:schemeClr val="tx1"/>
                      </a:solidFill>
                      <a:prstDash val="solid"/>
                      <a:round/>
                      <a:headEnd type="none" w="med" len="med"/>
                      <a:tailEnd type="none" w="med" len="med"/>
                    </a:lnB>
                  </a:tcPr>
                </a:tc>
                <a:tc>
                  <a:txBody>
                    <a:bodyPr/>
                    <a:lstStyle/>
                    <a:p>
                      <a:pPr algn="ctr"/>
                      <a:r>
                        <a:rPr lang="pl-PL"/>
                        <a:t>0</a:t>
                      </a:r>
                    </a:p>
                  </a:txBody>
                  <a:tcPr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ctr"/>
                      <a:r>
                        <a:rPr lang="pl-PL"/>
                        <a:t>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ctr"/>
                      <a:r>
                        <a:rPr lang="pl-PL"/>
                        <a:t>1</a:t>
                      </a:r>
                    </a:p>
                  </a:txBody>
                  <a:tcPr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pPr algn="ctr"/>
                      <a:r>
                        <a:rPr lang="pl-PL"/>
                        <a:t>5</a:t>
                      </a:r>
                    </a:p>
                  </a:txBody>
                  <a:tcPr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CCCC"/>
                    </a:solidFill>
                  </a:tcPr>
                </a:tc>
                <a:tc>
                  <a:txBody>
                    <a:bodyPr/>
                    <a:lstStyle/>
                    <a:p>
                      <a:pPr algn="ctr"/>
                      <a:r>
                        <a:rPr lang="pl-PL"/>
                        <a:t>4200</a:t>
                      </a:r>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CCCC"/>
                    </a:solidFill>
                  </a:tcPr>
                </a:tc>
                <a:tc>
                  <a:txBody>
                    <a:bodyPr/>
                    <a:lstStyle/>
                    <a:p>
                      <a:pPr algn="ctr"/>
                      <a:r>
                        <a:rPr lang="pl-PL"/>
                        <a:t>2</a:t>
                      </a:r>
                    </a:p>
                  </a:txBody>
                  <a:tcPr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CCCC"/>
                    </a:solidFill>
                  </a:tcPr>
                </a:tc>
                <a:tc>
                  <a:txBody>
                    <a:bodyPr/>
                    <a:lstStyle/>
                    <a:p>
                      <a:pPr algn="ctr"/>
                      <a:r>
                        <a:rPr lang="pl-PL"/>
                        <a:t>2</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CCCC"/>
                    </a:solidFill>
                  </a:tcPr>
                </a:tc>
                <a:tc>
                  <a:txBody>
                    <a:bodyPr/>
                    <a:lstStyle/>
                    <a:p>
                      <a:pPr algn="ctr"/>
                      <a:r>
                        <a:rPr lang="pl-PL"/>
                        <a:t>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CCCC"/>
                    </a:solidFill>
                  </a:tcPr>
                </a:tc>
                <a:extLst>
                  <a:ext uri="{0D108BD9-81ED-4DB2-BD59-A6C34878D82A}">
                    <a16:rowId xmlns:a16="http://schemas.microsoft.com/office/drawing/2014/main" val="10005"/>
                  </a:ext>
                </a:extLst>
              </a:tr>
            </a:tbl>
          </a:graphicData>
        </a:graphic>
      </p:graphicFrame>
      <p:graphicFrame>
        <p:nvGraphicFramePr>
          <p:cNvPr id="5" name="Tabela 4">
            <a:extLst>
              <a:ext uri="{FF2B5EF4-FFF2-40B4-BE49-F238E27FC236}">
                <a16:creationId xmlns:a16="http://schemas.microsoft.com/office/drawing/2014/main" id="{B61E132F-1ED1-4576-B4CA-495C8DB3D8A9}"/>
              </a:ext>
            </a:extLst>
          </p:cNvPr>
          <p:cNvGraphicFramePr>
            <a:graphicFrameLocks noGrp="1"/>
          </p:cNvGraphicFramePr>
          <p:nvPr>
            <p:extLst>
              <p:ext uri="{D42A27DB-BD31-4B8C-83A1-F6EECF244321}">
                <p14:modId xmlns:p14="http://schemas.microsoft.com/office/powerpoint/2010/main" val="3399177000"/>
              </p:ext>
            </p:extLst>
          </p:nvPr>
        </p:nvGraphicFramePr>
        <p:xfrm>
          <a:off x="877928" y="4195133"/>
          <a:ext cx="7488832" cy="2092934"/>
        </p:xfrm>
        <a:graphic>
          <a:graphicData uri="http://schemas.openxmlformats.org/drawingml/2006/table">
            <a:tbl>
              <a:tblPr firstRow="1" bandRow="1">
                <a:tableStyleId>{9D7B26C5-4107-4FEC-AEDC-1716B250A1EF}</a:tableStyleId>
              </a:tblPr>
              <a:tblGrid>
                <a:gridCol w="2304256">
                  <a:extLst>
                    <a:ext uri="{9D8B030D-6E8A-4147-A177-3AD203B41FA5}">
                      <a16:colId xmlns:a16="http://schemas.microsoft.com/office/drawing/2014/main" val="20000"/>
                    </a:ext>
                  </a:extLst>
                </a:gridCol>
                <a:gridCol w="5184576">
                  <a:extLst>
                    <a:ext uri="{9D8B030D-6E8A-4147-A177-3AD203B41FA5}">
                      <a16:colId xmlns:a16="http://schemas.microsoft.com/office/drawing/2014/main" val="20001"/>
                    </a:ext>
                  </a:extLst>
                </a:gridCol>
              </a:tblGrid>
              <a:tr h="665045">
                <a:tc>
                  <a:txBody>
                    <a:bodyPr/>
                    <a:lstStyle/>
                    <a:p>
                      <a:pPr algn="ctr"/>
                      <a:r>
                        <a:rPr lang="pl-PL" sz="1400"/>
                        <a:t>Pary nieruchomości dla</a:t>
                      </a:r>
                    </a:p>
                    <a:p>
                      <a:pPr algn="ctr"/>
                      <a:r>
                        <a:rPr lang="pl-PL" sz="1400"/>
                        <a:t>cechy położenie</a:t>
                      </a:r>
                    </a:p>
                  </a:txBody>
                  <a:tcPr anchor="ctr"/>
                </a:tc>
                <a:tc>
                  <a:txBody>
                    <a:bodyPr/>
                    <a:lstStyle/>
                    <a:p>
                      <a:pPr algn="ctr"/>
                      <a:r>
                        <a:rPr lang="pl-PL"/>
                        <a:t>Obliczenie</a:t>
                      </a:r>
                      <a:r>
                        <a:rPr lang="pl-PL" baseline="0"/>
                        <a:t> wagi cechy piętro</a:t>
                      </a:r>
                      <a:endParaRPr lang="pl-PL"/>
                    </a:p>
                  </a:txBody>
                  <a:tcPr anchor="ctr"/>
                </a:tc>
                <a:extLst>
                  <a:ext uri="{0D108BD9-81ED-4DB2-BD59-A6C34878D82A}">
                    <a16:rowId xmlns:a16="http://schemas.microsoft.com/office/drawing/2014/main" val="10000"/>
                  </a:ext>
                </a:extLst>
              </a:tr>
              <a:tr h="475963">
                <a:tc>
                  <a:txBody>
                    <a:bodyPr/>
                    <a:lstStyle/>
                    <a:p>
                      <a:pPr algn="ctr"/>
                      <a:r>
                        <a:rPr lang="pl-PL"/>
                        <a:t>2</a:t>
                      </a:r>
                      <a:r>
                        <a:rPr lang="pl-PL" baseline="0"/>
                        <a:t> oraz 5</a:t>
                      </a:r>
                      <a:endParaRPr lang="pl-PL"/>
                    </a:p>
                  </a:txBody>
                  <a:tcPr anchor="ctr"/>
                </a:tc>
                <a:tc>
                  <a:txBody>
                    <a:bodyPr/>
                    <a:lstStyle/>
                    <a:p>
                      <a:pPr algn="ctr"/>
                      <a:r>
                        <a:rPr lang="pl-PL"/>
                        <a:t>(4200-3600)/1000</a:t>
                      </a:r>
                      <a:r>
                        <a:rPr lang="pl-PL" baseline="0"/>
                        <a:t> = 0,6</a:t>
                      </a:r>
                      <a:endParaRPr lang="pl-PL"/>
                    </a:p>
                  </a:txBody>
                  <a:tcPr anchor="ctr"/>
                </a:tc>
                <a:extLst>
                  <a:ext uri="{0D108BD9-81ED-4DB2-BD59-A6C34878D82A}">
                    <a16:rowId xmlns:a16="http://schemas.microsoft.com/office/drawing/2014/main" val="10001"/>
                  </a:ext>
                </a:extLst>
              </a:tr>
              <a:tr h="475963">
                <a:tc>
                  <a:txBody>
                    <a:bodyPr/>
                    <a:lstStyle/>
                    <a:p>
                      <a:pPr algn="ctr"/>
                      <a:r>
                        <a:rPr lang="pl-PL"/>
                        <a:t>Średnia arytmetyczna</a:t>
                      </a:r>
                    </a:p>
                  </a:txBody>
                  <a:tcPr anchor="ctr"/>
                </a:tc>
                <a:tc>
                  <a:txBody>
                    <a:bodyPr/>
                    <a:lstStyle/>
                    <a:p>
                      <a:pPr algn="ctr"/>
                      <a:r>
                        <a:rPr lang="pl-PL"/>
                        <a:t>0,6</a:t>
                      </a:r>
                    </a:p>
                  </a:txBody>
                  <a:tcPr anchor="ctr"/>
                </a:tc>
                <a:extLst>
                  <a:ext uri="{0D108BD9-81ED-4DB2-BD59-A6C34878D82A}">
                    <a16:rowId xmlns:a16="http://schemas.microsoft.com/office/drawing/2014/main" val="10002"/>
                  </a:ext>
                </a:extLst>
              </a:tr>
              <a:tr h="475963">
                <a:tc>
                  <a:txBody>
                    <a:bodyPr/>
                    <a:lstStyle/>
                    <a:p>
                      <a:pPr algn="ctr"/>
                      <a:r>
                        <a:rPr lang="pl-PL"/>
                        <a:t>Waga „wstępna”</a:t>
                      </a:r>
                    </a:p>
                  </a:txBody>
                  <a:tcPr anchor="ctr"/>
                </a:tc>
                <a:tc>
                  <a:txBody>
                    <a:bodyPr/>
                    <a:lstStyle/>
                    <a:p>
                      <a:pPr algn="ctr"/>
                      <a:r>
                        <a:rPr lang="pl-PL"/>
                        <a:t>60%</a:t>
                      </a:r>
                    </a:p>
                  </a:txBody>
                  <a:tcPr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1381692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1A5C745-79E5-4A4A-808F-736A8DA12BE8}"/>
              </a:ext>
            </a:extLst>
          </p:cNvPr>
          <p:cNvSpPr>
            <a:spLocks noGrp="1"/>
          </p:cNvSpPr>
          <p:nvPr>
            <p:ph type="title"/>
          </p:nvPr>
        </p:nvSpPr>
        <p:spPr/>
        <p:txBody>
          <a:bodyPr>
            <a:normAutofit/>
          </a:bodyPr>
          <a:lstStyle/>
          <a:p>
            <a:r>
              <a:rPr lang="pl-PL" sz="4400" b="1"/>
              <a:t>Metoda </a:t>
            </a:r>
            <a:r>
              <a:rPr lang="pl-PL" sz="4400" b="1" err="1"/>
              <a:t>ceteris</a:t>
            </a:r>
            <a:r>
              <a:rPr lang="pl-PL" sz="4400" b="1"/>
              <a:t> paribus - przykład</a:t>
            </a:r>
            <a:endParaRPr lang="pl-PL" sz="4400"/>
          </a:p>
        </p:txBody>
      </p:sp>
      <p:graphicFrame>
        <p:nvGraphicFramePr>
          <p:cNvPr id="4" name="Symbol zastępczy zawartości 3">
            <a:extLst>
              <a:ext uri="{FF2B5EF4-FFF2-40B4-BE49-F238E27FC236}">
                <a16:creationId xmlns:a16="http://schemas.microsoft.com/office/drawing/2014/main" id="{4006CF9B-79DB-4F76-94AB-CE7256895495}"/>
              </a:ext>
            </a:extLst>
          </p:cNvPr>
          <p:cNvGraphicFramePr>
            <a:graphicFrameLocks noGrp="1"/>
          </p:cNvGraphicFramePr>
          <p:nvPr>
            <p:ph idx="1"/>
            <p:extLst>
              <p:ext uri="{D42A27DB-BD31-4B8C-83A1-F6EECF244321}">
                <p14:modId xmlns:p14="http://schemas.microsoft.com/office/powerpoint/2010/main" val="514260401"/>
              </p:ext>
            </p:extLst>
          </p:nvPr>
        </p:nvGraphicFramePr>
        <p:xfrm>
          <a:off x="867410" y="1882469"/>
          <a:ext cx="7499350" cy="2225040"/>
        </p:xfrm>
        <a:graphic>
          <a:graphicData uri="http://schemas.openxmlformats.org/drawingml/2006/table">
            <a:tbl>
              <a:tblPr firstRow="1" bandRow="1">
                <a:tableStyleId>{9D7B26C5-4107-4FEC-AEDC-1716B250A1EF}</a:tableStyleId>
              </a:tblPr>
              <a:tblGrid>
                <a:gridCol w="576064">
                  <a:extLst>
                    <a:ext uri="{9D8B030D-6E8A-4147-A177-3AD203B41FA5}">
                      <a16:colId xmlns:a16="http://schemas.microsoft.com/office/drawing/2014/main" val="20000"/>
                    </a:ext>
                  </a:extLst>
                </a:gridCol>
                <a:gridCol w="1656184">
                  <a:extLst>
                    <a:ext uri="{9D8B030D-6E8A-4147-A177-3AD203B41FA5}">
                      <a16:colId xmlns:a16="http://schemas.microsoft.com/office/drawing/2014/main" val="20001"/>
                    </a:ext>
                  </a:extLst>
                </a:gridCol>
                <a:gridCol w="1512168">
                  <a:extLst>
                    <a:ext uri="{9D8B030D-6E8A-4147-A177-3AD203B41FA5}">
                      <a16:colId xmlns:a16="http://schemas.microsoft.com/office/drawing/2014/main" val="20002"/>
                    </a:ext>
                  </a:extLst>
                </a:gridCol>
                <a:gridCol w="1872208">
                  <a:extLst>
                    <a:ext uri="{9D8B030D-6E8A-4147-A177-3AD203B41FA5}">
                      <a16:colId xmlns:a16="http://schemas.microsoft.com/office/drawing/2014/main" val="20003"/>
                    </a:ext>
                  </a:extLst>
                </a:gridCol>
                <a:gridCol w="1882726">
                  <a:extLst>
                    <a:ext uri="{9D8B030D-6E8A-4147-A177-3AD203B41FA5}">
                      <a16:colId xmlns:a16="http://schemas.microsoft.com/office/drawing/2014/main" val="20004"/>
                    </a:ext>
                  </a:extLst>
                </a:gridCol>
              </a:tblGrid>
              <a:tr h="370840">
                <a:tc>
                  <a:txBody>
                    <a:bodyPr/>
                    <a:lstStyle/>
                    <a:p>
                      <a:pPr algn="ctr"/>
                      <a:r>
                        <a:rPr lang="pl-PL"/>
                        <a:t>Lp.</a:t>
                      </a:r>
                    </a:p>
                  </a:txBody>
                  <a:tcPr anchor="ctr">
                    <a:lnB w="28575" cap="flat" cmpd="sng" algn="ctr">
                      <a:solidFill>
                        <a:schemeClr val="tx1"/>
                      </a:solidFill>
                      <a:prstDash val="solid"/>
                      <a:round/>
                      <a:headEnd type="none" w="med" len="med"/>
                      <a:tailEnd type="none" w="med" len="med"/>
                    </a:lnB>
                  </a:tcPr>
                </a:tc>
                <a:tc>
                  <a:txBody>
                    <a:bodyPr/>
                    <a:lstStyle/>
                    <a:p>
                      <a:pPr algn="ctr"/>
                      <a:r>
                        <a:rPr lang="pl-PL"/>
                        <a:t>Cena jedn.</a:t>
                      </a:r>
                    </a:p>
                  </a:txBody>
                  <a:tcPr anchor="ctr">
                    <a:lnB w="28575" cap="flat" cmpd="sng" algn="ctr">
                      <a:solidFill>
                        <a:schemeClr val="tx1"/>
                      </a:solidFill>
                      <a:prstDash val="solid"/>
                      <a:round/>
                      <a:headEnd type="none" w="med" len="med"/>
                      <a:tailEnd type="none" w="med" len="med"/>
                    </a:lnB>
                  </a:tcPr>
                </a:tc>
                <a:tc>
                  <a:txBody>
                    <a:bodyPr/>
                    <a:lstStyle/>
                    <a:p>
                      <a:pPr algn="ctr"/>
                      <a:r>
                        <a:rPr lang="pl-PL"/>
                        <a:t>Piętro</a:t>
                      </a:r>
                    </a:p>
                  </a:txBody>
                  <a:tcPr anchor="ctr">
                    <a:lnB w="28575" cap="flat" cmpd="sng" algn="ctr">
                      <a:solidFill>
                        <a:schemeClr val="tx1"/>
                      </a:solidFill>
                      <a:prstDash val="solid"/>
                      <a:round/>
                      <a:headEnd type="none" w="med" len="med"/>
                      <a:tailEnd type="none" w="med" len="med"/>
                    </a:lnB>
                  </a:tcPr>
                </a:tc>
                <a:tc>
                  <a:txBody>
                    <a:bodyPr/>
                    <a:lstStyle/>
                    <a:p>
                      <a:pPr algn="ctr"/>
                      <a:r>
                        <a:rPr lang="pl-PL"/>
                        <a:t>Położenie</a:t>
                      </a:r>
                    </a:p>
                  </a:txBody>
                  <a:tcPr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ctr"/>
                      <a:r>
                        <a:rPr lang="pl-PL"/>
                        <a:t>Wielkość</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r>
                        <a:rPr lang="pl-PL"/>
                        <a:t>1</a:t>
                      </a:r>
                    </a:p>
                  </a:txBody>
                  <a:tcPr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pl-PL"/>
                        <a:t>3200</a:t>
                      </a:r>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pl-PL"/>
                        <a:t>0</a:t>
                      </a:r>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pl-PL"/>
                        <a:t>0</a:t>
                      </a:r>
                    </a:p>
                  </a:txBody>
                  <a:tcPr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pl-PL"/>
                        <a:t>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r>
                        <a:rPr lang="pl-PL"/>
                        <a:t>2</a:t>
                      </a:r>
                    </a:p>
                  </a:txBody>
                  <a:tcPr anchor="ctr">
                    <a:lnT w="28575" cap="flat" cmpd="sng" algn="ctr">
                      <a:solidFill>
                        <a:schemeClr val="tx1"/>
                      </a:solidFill>
                      <a:prstDash val="solid"/>
                      <a:round/>
                      <a:headEnd type="none" w="med" len="med"/>
                      <a:tailEnd type="none" w="med" len="med"/>
                    </a:lnT>
                  </a:tcPr>
                </a:tc>
                <a:tc>
                  <a:txBody>
                    <a:bodyPr/>
                    <a:lstStyle/>
                    <a:p>
                      <a:pPr algn="ctr"/>
                      <a:r>
                        <a:rPr lang="pl-PL"/>
                        <a:t>3600</a:t>
                      </a:r>
                    </a:p>
                  </a:txBody>
                  <a:tcPr anchor="ctr">
                    <a:lnT w="28575" cap="flat" cmpd="sng" algn="ctr">
                      <a:solidFill>
                        <a:schemeClr val="tx1"/>
                      </a:solidFill>
                      <a:prstDash val="solid"/>
                      <a:round/>
                      <a:headEnd type="none" w="med" len="med"/>
                      <a:tailEnd type="none" w="med" len="med"/>
                    </a:lnT>
                  </a:tcPr>
                </a:tc>
                <a:tc>
                  <a:txBody>
                    <a:bodyPr/>
                    <a:lstStyle/>
                    <a:p>
                      <a:pPr algn="ctr"/>
                      <a:r>
                        <a:rPr lang="pl-PL"/>
                        <a:t>2</a:t>
                      </a:r>
                    </a:p>
                  </a:txBody>
                  <a:tcPr anchor="ctr">
                    <a:lnT w="28575" cap="flat" cmpd="sng" algn="ctr">
                      <a:solidFill>
                        <a:schemeClr val="tx1"/>
                      </a:solidFill>
                      <a:prstDash val="solid"/>
                      <a:round/>
                      <a:headEnd type="none" w="med" len="med"/>
                      <a:tailEnd type="none" w="med" len="med"/>
                    </a:lnT>
                  </a:tcPr>
                </a:tc>
                <a:tc>
                  <a:txBody>
                    <a:bodyPr/>
                    <a:lstStyle/>
                    <a:p>
                      <a:pPr algn="ctr"/>
                      <a:r>
                        <a:rPr lang="pl-PL"/>
                        <a:t>0</a:t>
                      </a:r>
                    </a:p>
                  </a:txBody>
                  <a:tcPr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algn="ctr"/>
                      <a:r>
                        <a:rPr lang="pl-PL"/>
                        <a:t>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2"/>
                  </a:ext>
                </a:extLst>
              </a:tr>
              <a:tr h="370840">
                <a:tc>
                  <a:txBody>
                    <a:bodyPr/>
                    <a:lstStyle/>
                    <a:p>
                      <a:pPr algn="ctr"/>
                      <a:r>
                        <a:rPr lang="pl-PL"/>
                        <a:t>3</a:t>
                      </a:r>
                    </a:p>
                  </a:txBody>
                  <a:tcPr anchor="ctr">
                    <a:lnB w="28575" cap="flat" cmpd="sng" algn="ctr">
                      <a:solidFill>
                        <a:schemeClr val="tx1"/>
                      </a:solidFill>
                      <a:prstDash val="solid"/>
                      <a:round/>
                      <a:headEnd type="none" w="med" len="med"/>
                      <a:tailEnd type="none" w="med" len="med"/>
                    </a:lnB>
                  </a:tcPr>
                </a:tc>
                <a:tc>
                  <a:txBody>
                    <a:bodyPr/>
                    <a:lstStyle/>
                    <a:p>
                      <a:pPr algn="ctr"/>
                      <a:r>
                        <a:rPr lang="pl-PL"/>
                        <a:t>3400</a:t>
                      </a:r>
                    </a:p>
                  </a:txBody>
                  <a:tcPr anchor="ctr">
                    <a:lnB w="28575" cap="flat" cmpd="sng" algn="ctr">
                      <a:solidFill>
                        <a:schemeClr val="tx1"/>
                      </a:solidFill>
                      <a:prstDash val="solid"/>
                      <a:round/>
                      <a:headEnd type="none" w="med" len="med"/>
                      <a:tailEnd type="none" w="med" len="med"/>
                    </a:lnB>
                  </a:tcPr>
                </a:tc>
                <a:tc>
                  <a:txBody>
                    <a:bodyPr/>
                    <a:lstStyle/>
                    <a:p>
                      <a:pPr algn="ctr"/>
                      <a:r>
                        <a:rPr lang="pl-PL"/>
                        <a:t>1</a:t>
                      </a:r>
                    </a:p>
                  </a:txBody>
                  <a:tcPr anchor="ctr">
                    <a:lnB w="28575" cap="flat" cmpd="sng" algn="ctr">
                      <a:solidFill>
                        <a:schemeClr val="tx1"/>
                      </a:solidFill>
                      <a:prstDash val="solid"/>
                      <a:round/>
                      <a:headEnd type="none" w="med" len="med"/>
                      <a:tailEnd type="none" w="med" len="med"/>
                    </a:lnB>
                  </a:tcPr>
                </a:tc>
                <a:tc>
                  <a:txBody>
                    <a:bodyPr/>
                    <a:lstStyle/>
                    <a:p>
                      <a:pPr algn="ctr"/>
                      <a:r>
                        <a:rPr lang="pl-PL"/>
                        <a:t>0</a:t>
                      </a:r>
                    </a:p>
                  </a:txBody>
                  <a:tcPr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ctr"/>
                      <a:r>
                        <a:rPr lang="pl-PL"/>
                        <a:t>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algn="ctr"/>
                      <a:r>
                        <a:rPr lang="pl-PL"/>
                        <a:t>4</a:t>
                      </a:r>
                    </a:p>
                  </a:txBody>
                  <a:tcPr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pl-PL"/>
                        <a:t>3800</a:t>
                      </a:r>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pl-PL"/>
                        <a:t>0</a:t>
                      </a:r>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pl-PL"/>
                        <a:t>0</a:t>
                      </a:r>
                    </a:p>
                  </a:txBody>
                  <a:tcPr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pl-PL"/>
                        <a:t>1</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pPr algn="ctr"/>
                      <a:r>
                        <a:rPr lang="pl-PL"/>
                        <a:t>5</a:t>
                      </a:r>
                    </a:p>
                  </a:txBody>
                  <a:tcPr anchor="ctr">
                    <a:lnT w="28575" cap="flat" cmpd="sng" algn="ctr">
                      <a:solidFill>
                        <a:schemeClr val="tx1"/>
                      </a:solidFill>
                      <a:prstDash val="solid"/>
                      <a:round/>
                      <a:headEnd type="none" w="med" len="med"/>
                      <a:tailEnd type="none" w="med" len="med"/>
                    </a:lnT>
                  </a:tcPr>
                </a:tc>
                <a:tc>
                  <a:txBody>
                    <a:bodyPr/>
                    <a:lstStyle/>
                    <a:p>
                      <a:pPr algn="ctr"/>
                      <a:r>
                        <a:rPr lang="pl-PL"/>
                        <a:t>4200</a:t>
                      </a:r>
                    </a:p>
                  </a:txBody>
                  <a:tcPr anchor="ctr">
                    <a:lnT w="28575" cap="flat" cmpd="sng" algn="ctr">
                      <a:solidFill>
                        <a:schemeClr val="tx1"/>
                      </a:solidFill>
                      <a:prstDash val="solid"/>
                      <a:round/>
                      <a:headEnd type="none" w="med" len="med"/>
                      <a:tailEnd type="none" w="med" len="med"/>
                    </a:lnT>
                  </a:tcPr>
                </a:tc>
                <a:tc>
                  <a:txBody>
                    <a:bodyPr/>
                    <a:lstStyle/>
                    <a:p>
                      <a:pPr algn="ctr"/>
                      <a:r>
                        <a:rPr lang="pl-PL"/>
                        <a:t>2</a:t>
                      </a:r>
                    </a:p>
                  </a:txBody>
                  <a:tcPr anchor="ctr">
                    <a:lnT w="28575" cap="flat" cmpd="sng" algn="ctr">
                      <a:solidFill>
                        <a:schemeClr val="tx1"/>
                      </a:solidFill>
                      <a:prstDash val="solid"/>
                      <a:round/>
                      <a:headEnd type="none" w="med" len="med"/>
                      <a:tailEnd type="none" w="med" len="med"/>
                    </a:lnT>
                  </a:tcPr>
                </a:tc>
                <a:tc>
                  <a:txBody>
                    <a:bodyPr/>
                    <a:lstStyle/>
                    <a:p>
                      <a:pPr algn="ctr"/>
                      <a:r>
                        <a:rPr lang="pl-PL"/>
                        <a:t>2</a:t>
                      </a:r>
                    </a:p>
                  </a:txBody>
                  <a:tcPr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algn="ctr"/>
                      <a:r>
                        <a:rPr lang="pl-PL"/>
                        <a:t>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aphicFrame>
        <p:nvGraphicFramePr>
          <p:cNvPr id="5" name="Tabela 4">
            <a:extLst>
              <a:ext uri="{FF2B5EF4-FFF2-40B4-BE49-F238E27FC236}">
                <a16:creationId xmlns:a16="http://schemas.microsoft.com/office/drawing/2014/main" id="{0046CDEA-CE27-4105-91B7-9655ED09CBD7}"/>
              </a:ext>
            </a:extLst>
          </p:cNvPr>
          <p:cNvGraphicFramePr>
            <a:graphicFrameLocks noGrp="1"/>
          </p:cNvGraphicFramePr>
          <p:nvPr>
            <p:extLst>
              <p:ext uri="{D42A27DB-BD31-4B8C-83A1-F6EECF244321}">
                <p14:modId xmlns:p14="http://schemas.microsoft.com/office/powerpoint/2010/main" val="4243347321"/>
              </p:ext>
            </p:extLst>
          </p:nvPr>
        </p:nvGraphicFramePr>
        <p:xfrm>
          <a:off x="867410" y="4252617"/>
          <a:ext cx="7488832" cy="1960294"/>
        </p:xfrm>
        <a:graphic>
          <a:graphicData uri="http://schemas.openxmlformats.org/drawingml/2006/table">
            <a:tbl>
              <a:tblPr firstRow="1" bandRow="1">
                <a:tableStyleId>{9D7B26C5-4107-4FEC-AEDC-1716B250A1EF}</a:tableStyleId>
              </a:tblPr>
              <a:tblGrid>
                <a:gridCol w="2304256">
                  <a:extLst>
                    <a:ext uri="{9D8B030D-6E8A-4147-A177-3AD203B41FA5}">
                      <a16:colId xmlns:a16="http://schemas.microsoft.com/office/drawing/2014/main" val="20000"/>
                    </a:ext>
                  </a:extLst>
                </a:gridCol>
                <a:gridCol w="5184576">
                  <a:extLst>
                    <a:ext uri="{9D8B030D-6E8A-4147-A177-3AD203B41FA5}">
                      <a16:colId xmlns:a16="http://schemas.microsoft.com/office/drawing/2014/main" val="20001"/>
                    </a:ext>
                  </a:extLst>
                </a:gridCol>
              </a:tblGrid>
              <a:tr h="622897">
                <a:tc>
                  <a:txBody>
                    <a:bodyPr/>
                    <a:lstStyle/>
                    <a:p>
                      <a:pPr algn="ctr"/>
                      <a:r>
                        <a:rPr lang="pl-PL" sz="1400"/>
                        <a:t>Pary nieruchomości dla</a:t>
                      </a:r>
                    </a:p>
                    <a:p>
                      <a:pPr algn="ctr"/>
                      <a:r>
                        <a:rPr lang="pl-PL" sz="1400"/>
                        <a:t>cechy położenie</a:t>
                      </a:r>
                    </a:p>
                  </a:txBody>
                  <a:tcPr anchor="ctr"/>
                </a:tc>
                <a:tc>
                  <a:txBody>
                    <a:bodyPr/>
                    <a:lstStyle/>
                    <a:p>
                      <a:pPr algn="ctr"/>
                      <a:r>
                        <a:rPr lang="pl-PL"/>
                        <a:t>Obliczenie</a:t>
                      </a:r>
                      <a:r>
                        <a:rPr lang="pl-PL" baseline="0"/>
                        <a:t> wagi cechy piętro</a:t>
                      </a:r>
                      <a:endParaRPr lang="pl-PL"/>
                    </a:p>
                  </a:txBody>
                  <a:tcPr anchor="ctr"/>
                </a:tc>
                <a:extLst>
                  <a:ext uri="{0D108BD9-81ED-4DB2-BD59-A6C34878D82A}">
                    <a16:rowId xmlns:a16="http://schemas.microsoft.com/office/drawing/2014/main" val="10000"/>
                  </a:ext>
                </a:extLst>
              </a:tr>
              <a:tr h="445799">
                <a:tc>
                  <a:txBody>
                    <a:bodyPr/>
                    <a:lstStyle/>
                    <a:p>
                      <a:pPr algn="ctr"/>
                      <a:r>
                        <a:rPr lang="pl-PL" baseline="0"/>
                        <a:t>1 oraz 4</a:t>
                      </a:r>
                      <a:endParaRPr lang="pl-PL"/>
                    </a:p>
                  </a:txBody>
                  <a:tcPr anchor="ctr"/>
                </a:tc>
                <a:tc>
                  <a:txBody>
                    <a:bodyPr/>
                    <a:lstStyle/>
                    <a:p>
                      <a:pPr algn="ctr"/>
                      <a:r>
                        <a:rPr lang="pl-PL"/>
                        <a:t>(3800-3200)/1000</a:t>
                      </a:r>
                      <a:r>
                        <a:rPr lang="pl-PL" baseline="0"/>
                        <a:t> = 0,6</a:t>
                      </a:r>
                      <a:endParaRPr lang="pl-PL"/>
                    </a:p>
                  </a:txBody>
                  <a:tcPr anchor="ctr"/>
                </a:tc>
                <a:extLst>
                  <a:ext uri="{0D108BD9-81ED-4DB2-BD59-A6C34878D82A}">
                    <a16:rowId xmlns:a16="http://schemas.microsoft.com/office/drawing/2014/main" val="10001"/>
                  </a:ext>
                </a:extLst>
              </a:tr>
              <a:tr h="445799">
                <a:tc>
                  <a:txBody>
                    <a:bodyPr/>
                    <a:lstStyle/>
                    <a:p>
                      <a:pPr algn="ctr"/>
                      <a:r>
                        <a:rPr lang="pl-PL"/>
                        <a:t>Średnia arytmetyczna</a:t>
                      </a:r>
                    </a:p>
                  </a:txBody>
                  <a:tcPr anchor="ctr"/>
                </a:tc>
                <a:tc>
                  <a:txBody>
                    <a:bodyPr/>
                    <a:lstStyle/>
                    <a:p>
                      <a:pPr algn="ctr"/>
                      <a:r>
                        <a:rPr lang="pl-PL"/>
                        <a:t>0,6</a:t>
                      </a:r>
                    </a:p>
                  </a:txBody>
                  <a:tcPr anchor="ctr"/>
                </a:tc>
                <a:extLst>
                  <a:ext uri="{0D108BD9-81ED-4DB2-BD59-A6C34878D82A}">
                    <a16:rowId xmlns:a16="http://schemas.microsoft.com/office/drawing/2014/main" val="10002"/>
                  </a:ext>
                </a:extLst>
              </a:tr>
              <a:tr h="445799">
                <a:tc>
                  <a:txBody>
                    <a:bodyPr/>
                    <a:lstStyle/>
                    <a:p>
                      <a:pPr algn="ctr"/>
                      <a:r>
                        <a:rPr lang="pl-PL"/>
                        <a:t>Waga „wstępna”</a:t>
                      </a:r>
                    </a:p>
                  </a:txBody>
                  <a:tcPr anchor="ctr"/>
                </a:tc>
                <a:tc>
                  <a:txBody>
                    <a:bodyPr/>
                    <a:lstStyle/>
                    <a:p>
                      <a:pPr algn="ctr"/>
                      <a:r>
                        <a:rPr lang="pl-PL"/>
                        <a:t>60%</a:t>
                      </a:r>
                    </a:p>
                  </a:txBody>
                  <a:tcPr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5644555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8B59DEB-255D-4C82-B3EA-4EF7618D3EFF}"/>
              </a:ext>
            </a:extLst>
          </p:cNvPr>
          <p:cNvSpPr>
            <a:spLocks noGrp="1"/>
          </p:cNvSpPr>
          <p:nvPr>
            <p:ph type="title"/>
          </p:nvPr>
        </p:nvSpPr>
        <p:spPr/>
        <p:txBody>
          <a:bodyPr>
            <a:normAutofit/>
          </a:bodyPr>
          <a:lstStyle/>
          <a:p>
            <a:r>
              <a:rPr lang="pl-PL" sz="4400" b="1"/>
              <a:t>Metoda </a:t>
            </a:r>
            <a:r>
              <a:rPr lang="pl-PL" sz="4400" b="1" err="1"/>
              <a:t>ceteris</a:t>
            </a:r>
            <a:r>
              <a:rPr lang="pl-PL" sz="4400" b="1"/>
              <a:t> paribus - przykład</a:t>
            </a:r>
            <a:endParaRPr lang="pl-PL" sz="4400"/>
          </a:p>
        </p:txBody>
      </p:sp>
      <p:graphicFrame>
        <p:nvGraphicFramePr>
          <p:cNvPr id="4" name="Tabela 3">
            <a:extLst>
              <a:ext uri="{FF2B5EF4-FFF2-40B4-BE49-F238E27FC236}">
                <a16:creationId xmlns:a16="http://schemas.microsoft.com/office/drawing/2014/main" id="{58200926-D47F-4C08-94E8-8FD13FE86395}"/>
              </a:ext>
            </a:extLst>
          </p:cNvPr>
          <p:cNvGraphicFramePr>
            <a:graphicFrameLocks noGrp="1"/>
          </p:cNvGraphicFramePr>
          <p:nvPr>
            <p:extLst>
              <p:ext uri="{D42A27DB-BD31-4B8C-83A1-F6EECF244321}">
                <p14:modId xmlns:p14="http://schemas.microsoft.com/office/powerpoint/2010/main" val="1367124770"/>
              </p:ext>
            </p:extLst>
          </p:nvPr>
        </p:nvGraphicFramePr>
        <p:xfrm>
          <a:off x="877928" y="1827639"/>
          <a:ext cx="7488832" cy="4422850"/>
        </p:xfrm>
        <a:graphic>
          <a:graphicData uri="http://schemas.openxmlformats.org/drawingml/2006/table">
            <a:tbl>
              <a:tblPr firstRow="1" bandRow="1">
                <a:tableStyleId>{9D7B26C5-4107-4FEC-AEDC-1716B250A1EF}</a:tableStyleId>
              </a:tblPr>
              <a:tblGrid>
                <a:gridCol w="1361606">
                  <a:extLst>
                    <a:ext uri="{9D8B030D-6E8A-4147-A177-3AD203B41FA5}">
                      <a16:colId xmlns:a16="http://schemas.microsoft.com/office/drawing/2014/main" val="20000"/>
                    </a:ext>
                  </a:extLst>
                </a:gridCol>
                <a:gridCol w="3063613">
                  <a:extLst>
                    <a:ext uri="{9D8B030D-6E8A-4147-A177-3AD203B41FA5}">
                      <a16:colId xmlns:a16="http://schemas.microsoft.com/office/drawing/2014/main" val="20001"/>
                    </a:ext>
                  </a:extLst>
                </a:gridCol>
                <a:gridCol w="3063613">
                  <a:extLst>
                    <a:ext uri="{9D8B030D-6E8A-4147-A177-3AD203B41FA5}">
                      <a16:colId xmlns:a16="http://schemas.microsoft.com/office/drawing/2014/main" val="20002"/>
                    </a:ext>
                  </a:extLst>
                </a:gridCol>
              </a:tblGrid>
              <a:tr h="1145002">
                <a:tc>
                  <a:txBody>
                    <a:bodyPr/>
                    <a:lstStyle/>
                    <a:p>
                      <a:pPr algn="ctr"/>
                      <a:r>
                        <a:rPr lang="pl-PL" sz="1400"/>
                        <a:t>Cechy</a:t>
                      </a:r>
                      <a:r>
                        <a:rPr lang="pl-PL" sz="1400" baseline="0"/>
                        <a:t> rynkowe</a:t>
                      </a:r>
                      <a:endParaRPr lang="pl-PL" sz="1400"/>
                    </a:p>
                  </a:txBody>
                  <a:tcPr anchor="ctr"/>
                </a:tc>
                <a:tc>
                  <a:txBody>
                    <a:bodyPr/>
                    <a:lstStyle/>
                    <a:p>
                      <a:pPr algn="ctr"/>
                      <a:r>
                        <a:rPr lang="pl-PL"/>
                        <a:t>Waga wstępna</a:t>
                      </a:r>
                    </a:p>
                  </a:txBody>
                  <a:tcPr anchor="ctr"/>
                </a:tc>
                <a:tc>
                  <a:txBody>
                    <a:bodyPr/>
                    <a:lstStyle/>
                    <a:p>
                      <a:pPr algn="ctr"/>
                      <a:r>
                        <a:rPr lang="pl-PL"/>
                        <a:t>Waga przeskalowana</a:t>
                      </a:r>
                    </a:p>
                  </a:txBody>
                  <a:tcPr anchor="ctr"/>
                </a:tc>
                <a:extLst>
                  <a:ext uri="{0D108BD9-81ED-4DB2-BD59-A6C34878D82A}">
                    <a16:rowId xmlns:a16="http://schemas.microsoft.com/office/drawing/2014/main" val="10000"/>
                  </a:ext>
                </a:extLst>
              </a:tr>
              <a:tr h="819462">
                <a:tc>
                  <a:txBody>
                    <a:bodyPr/>
                    <a:lstStyle/>
                    <a:p>
                      <a:pPr algn="ctr"/>
                      <a:r>
                        <a:rPr lang="pl-PL"/>
                        <a:t>Piętro</a:t>
                      </a:r>
                    </a:p>
                  </a:txBody>
                  <a:tcPr anchor="ctr"/>
                </a:tc>
                <a:tc>
                  <a:txBody>
                    <a:bodyPr/>
                    <a:lstStyle/>
                    <a:p>
                      <a:pPr algn="ctr"/>
                      <a:r>
                        <a:rPr lang="pl-PL"/>
                        <a:t>40%</a:t>
                      </a:r>
                    </a:p>
                  </a:txBody>
                  <a:tcPr anchor="ctr"/>
                </a:tc>
                <a:tc>
                  <a:txBody>
                    <a:bodyPr/>
                    <a:lstStyle/>
                    <a:p>
                      <a:pPr algn="ctr"/>
                      <a:r>
                        <a:rPr lang="pl-PL"/>
                        <a:t>40%/160% = 25%</a:t>
                      </a:r>
                      <a:endParaRPr lang="pl-PL" b="1" i="1"/>
                    </a:p>
                  </a:txBody>
                  <a:tcPr anchor="ctr"/>
                </a:tc>
                <a:extLst>
                  <a:ext uri="{0D108BD9-81ED-4DB2-BD59-A6C34878D82A}">
                    <a16:rowId xmlns:a16="http://schemas.microsoft.com/office/drawing/2014/main" val="10001"/>
                  </a:ext>
                </a:extLst>
              </a:tr>
              <a:tr h="819462">
                <a:tc>
                  <a:txBody>
                    <a:bodyPr/>
                    <a:lstStyle/>
                    <a:p>
                      <a:pPr algn="ctr"/>
                      <a:r>
                        <a:rPr lang="pl-PL"/>
                        <a:t>Położenie</a:t>
                      </a:r>
                    </a:p>
                  </a:txBody>
                  <a:tcPr anchor="ctr"/>
                </a:tc>
                <a:tc>
                  <a:txBody>
                    <a:bodyPr/>
                    <a:lstStyle/>
                    <a:p>
                      <a:pPr algn="ctr"/>
                      <a:r>
                        <a:rPr lang="pl-PL"/>
                        <a:t>60%</a:t>
                      </a:r>
                    </a:p>
                  </a:txBody>
                  <a:tcPr anchor="ctr"/>
                </a:tc>
                <a:tc>
                  <a:txBody>
                    <a:bodyPr/>
                    <a:lstStyle/>
                    <a:p>
                      <a:pPr algn="ctr"/>
                      <a:r>
                        <a:rPr lang="pl-PL"/>
                        <a:t>60%/160% =</a:t>
                      </a:r>
                      <a:r>
                        <a:rPr lang="pl-PL" baseline="0"/>
                        <a:t> 37,5%</a:t>
                      </a:r>
                      <a:endParaRPr lang="pl-PL" b="1" i="1"/>
                    </a:p>
                  </a:txBody>
                  <a:tcPr anchor="ctr"/>
                </a:tc>
                <a:extLst>
                  <a:ext uri="{0D108BD9-81ED-4DB2-BD59-A6C34878D82A}">
                    <a16:rowId xmlns:a16="http://schemas.microsoft.com/office/drawing/2014/main" val="10002"/>
                  </a:ext>
                </a:extLst>
              </a:tr>
              <a:tr h="819462">
                <a:tc>
                  <a:txBody>
                    <a:bodyPr/>
                    <a:lstStyle/>
                    <a:p>
                      <a:pPr algn="ctr"/>
                      <a:r>
                        <a:rPr lang="pl-PL"/>
                        <a:t>Wielkość</a:t>
                      </a:r>
                    </a:p>
                  </a:txBody>
                  <a:tcPr anchor="ctr"/>
                </a:tc>
                <a:tc>
                  <a:txBody>
                    <a:bodyPr/>
                    <a:lstStyle/>
                    <a:p>
                      <a:pPr algn="ctr"/>
                      <a:r>
                        <a:rPr lang="pl-PL"/>
                        <a:t>60%</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a:t>60%/160% =</a:t>
                      </a:r>
                      <a:r>
                        <a:rPr lang="pl-PL" baseline="0"/>
                        <a:t> 37,5%</a:t>
                      </a:r>
                      <a:endParaRPr lang="pl-PL" b="1" i="1"/>
                    </a:p>
                  </a:txBody>
                  <a:tcPr anchor="ctr"/>
                </a:tc>
                <a:extLst>
                  <a:ext uri="{0D108BD9-81ED-4DB2-BD59-A6C34878D82A}">
                    <a16:rowId xmlns:a16="http://schemas.microsoft.com/office/drawing/2014/main" val="10003"/>
                  </a:ext>
                </a:extLst>
              </a:tr>
              <a:tr h="819462">
                <a:tc>
                  <a:txBody>
                    <a:bodyPr/>
                    <a:lstStyle/>
                    <a:p>
                      <a:pPr algn="ctr"/>
                      <a:r>
                        <a:rPr lang="pl-PL"/>
                        <a:t>Suma</a:t>
                      </a:r>
                    </a:p>
                  </a:txBody>
                  <a:tcPr anchor="ctr"/>
                </a:tc>
                <a:tc>
                  <a:txBody>
                    <a:bodyPr/>
                    <a:lstStyle/>
                    <a:p>
                      <a:pPr algn="ctr"/>
                      <a:r>
                        <a:rPr lang="pl-PL"/>
                        <a:t>160%</a:t>
                      </a:r>
                    </a:p>
                  </a:txBody>
                  <a:tcPr anchor="ctr"/>
                </a:tc>
                <a:tc>
                  <a:txBody>
                    <a:bodyPr/>
                    <a:lstStyle/>
                    <a:p>
                      <a:pPr algn="ctr"/>
                      <a:r>
                        <a:rPr lang="pl-PL"/>
                        <a:t>100%</a:t>
                      </a:r>
                    </a:p>
                  </a:txBody>
                  <a:tcPr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1260384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A3E4DCA-7750-422F-9478-F8951D7A2ABB}"/>
              </a:ext>
            </a:extLst>
          </p:cNvPr>
          <p:cNvSpPr>
            <a:spLocks noGrp="1"/>
          </p:cNvSpPr>
          <p:nvPr>
            <p:ph type="title"/>
          </p:nvPr>
        </p:nvSpPr>
        <p:spPr/>
        <p:txBody>
          <a:bodyPr/>
          <a:lstStyle/>
          <a:p>
            <a:r>
              <a:rPr lang="pl-PL" b="1" err="1"/>
              <a:t>Wsp</a:t>
            </a:r>
            <a:r>
              <a:rPr lang="pl-PL" b="1"/>
              <a:t>. determinacji R</a:t>
            </a:r>
            <a:r>
              <a:rPr lang="pl-PL" b="1" baseline="30000"/>
              <a:t>2</a:t>
            </a:r>
            <a:endParaRPr lang="pl-PL" b="1"/>
          </a:p>
        </p:txBody>
      </p:sp>
      <p:sp>
        <p:nvSpPr>
          <p:cNvPr id="3" name="Symbol zastępczy zawartości 2">
            <a:extLst>
              <a:ext uri="{FF2B5EF4-FFF2-40B4-BE49-F238E27FC236}">
                <a16:creationId xmlns:a16="http://schemas.microsoft.com/office/drawing/2014/main" id="{BEB9B08C-C483-4F09-B746-0682B6502C7E}"/>
              </a:ext>
            </a:extLst>
          </p:cNvPr>
          <p:cNvSpPr>
            <a:spLocks noGrp="1"/>
          </p:cNvSpPr>
          <p:nvPr>
            <p:ph idx="1"/>
          </p:nvPr>
        </p:nvSpPr>
        <p:spPr/>
        <p:txBody>
          <a:bodyPr>
            <a:normAutofit fontScale="92500" lnSpcReduction="20000"/>
          </a:bodyPr>
          <a:lstStyle/>
          <a:p>
            <a:pPr marL="263525" indent="-263525">
              <a:lnSpc>
                <a:spcPct val="200000"/>
              </a:lnSpc>
              <a:buFont typeface="Wingdings" panose="05000000000000000000" pitchFamily="2" charset="2"/>
              <a:buChar char="Ø"/>
            </a:pPr>
            <a:r>
              <a:rPr lang="pl-PL" sz="2600"/>
              <a:t>Metoda statystyczna</a:t>
            </a:r>
          </a:p>
          <a:p>
            <a:pPr marL="263525" indent="-263525">
              <a:lnSpc>
                <a:spcPct val="200000"/>
              </a:lnSpc>
              <a:buFont typeface="Wingdings" panose="05000000000000000000" pitchFamily="2" charset="2"/>
              <a:buChar char="Ø"/>
            </a:pPr>
            <a:r>
              <a:rPr lang="pl-PL" sz="2600"/>
              <a:t>Nie wymaga „specyficznych” transakcji</a:t>
            </a:r>
          </a:p>
          <a:p>
            <a:pPr marL="263525" indent="-263525">
              <a:lnSpc>
                <a:spcPct val="200000"/>
              </a:lnSpc>
              <a:buFont typeface="Wingdings" panose="05000000000000000000" pitchFamily="2" charset="2"/>
              <a:buChar char="Ø"/>
            </a:pPr>
            <a:r>
              <a:rPr lang="pl-PL" sz="2600"/>
              <a:t>Zazwyczaj wymaga większej ilość transakcji</a:t>
            </a:r>
          </a:p>
          <a:p>
            <a:pPr marL="263525" indent="-263525">
              <a:lnSpc>
                <a:spcPct val="200000"/>
              </a:lnSpc>
              <a:buFont typeface="Wingdings" panose="05000000000000000000" pitchFamily="2" charset="2"/>
              <a:buChar char="Ø"/>
            </a:pPr>
            <a:r>
              <a:rPr lang="pl-PL" sz="2600"/>
              <a:t>Nie uwzględnia związków pośrednich wynikających z innych zmiennych</a:t>
            </a:r>
          </a:p>
          <a:p>
            <a:endParaRPr lang="pl-PL"/>
          </a:p>
        </p:txBody>
      </p:sp>
    </p:spTree>
    <p:extLst>
      <p:ext uri="{BB962C8B-B14F-4D97-AF65-F5344CB8AC3E}">
        <p14:creationId xmlns:p14="http://schemas.microsoft.com/office/powerpoint/2010/main" val="9885510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C5ECDFB-6F43-4F6D-9D34-D94EA963FE6D}"/>
              </a:ext>
            </a:extLst>
          </p:cNvPr>
          <p:cNvSpPr>
            <a:spLocks noGrp="1"/>
          </p:cNvSpPr>
          <p:nvPr>
            <p:ph type="title"/>
          </p:nvPr>
        </p:nvSpPr>
        <p:spPr/>
        <p:txBody>
          <a:bodyPr>
            <a:normAutofit/>
          </a:bodyPr>
          <a:lstStyle/>
          <a:p>
            <a:r>
              <a:rPr lang="pl-PL" sz="4400" b="1" err="1"/>
              <a:t>Wsp</a:t>
            </a:r>
            <a:r>
              <a:rPr lang="pl-PL" sz="4400" b="1"/>
              <a:t>. determinacji R</a:t>
            </a:r>
            <a:r>
              <a:rPr lang="pl-PL" sz="4400" b="1" baseline="30000"/>
              <a:t>2 </a:t>
            </a:r>
            <a:r>
              <a:rPr lang="pl-PL" sz="4400" b="1"/>
              <a:t>- procedura</a:t>
            </a:r>
          </a:p>
        </p:txBody>
      </p:sp>
      <mc:AlternateContent xmlns:mc="http://schemas.openxmlformats.org/markup-compatibility/2006">
        <mc:Choice xmlns:a14="http://schemas.microsoft.com/office/drawing/2010/main" Requires="a14">
          <p:graphicFrame>
            <p:nvGraphicFramePr>
              <p:cNvPr id="4" name="Symbol zastępczy zawartości 4">
                <a:extLst>
                  <a:ext uri="{FF2B5EF4-FFF2-40B4-BE49-F238E27FC236}">
                    <a16:creationId xmlns:a16="http://schemas.microsoft.com/office/drawing/2014/main" id="{F6016037-6843-4D24-A78D-7A714C9BB84B}"/>
                  </a:ext>
                </a:extLst>
              </p:cNvPr>
              <p:cNvGraphicFramePr>
                <a:graphicFrameLocks noGrp="1"/>
              </p:cNvGraphicFramePr>
              <p:nvPr>
                <p:ph idx="1"/>
                <p:extLst>
                  <p:ext uri="{D42A27DB-BD31-4B8C-83A1-F6EECF244321}">
                    <p14:modId xmlns:p14="http://schemas.microsoft.com/office/powerpoint/2010/main" val="1491768349"/>
                  </p:ext>
                </p:extLst>
              </p:nvPr>
            </p:nvGraphicFramePr>
            <p:xfrm>
              <a:off x="845185" y="1781828"/>
              <a:ext cx="749935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Choice>
        <mc:Fallback>
          <p:graphicFrame>
            <p:nvGraphicFramePr>
              <p:cNvPr id="4" name="Symbol zastępczy zawartości 4">
                <a:extLst>
                  <a:ext uri="{FF2B5EF4-FFF2-40B4-BE49-F238E27FC236}">
                    <a16:creationId xmlns:a16="http://schemas.microsoft.com/office/drawing/2014/main" id="{F6016037-6843-4D24-A78D-7A714C9BB84B}"/>
                  </a:ext>
                </a:extLst>
              </p:cNvPr>
              <p:cNvGraphicFramePr>
                <a:graphicFrameLocks noGrp="1"/>
              </p:cNvGraphicFramePr>
              <p:nvPr>
                <p:ph idx="1"/>
                <p:extLst>
                  <p:ext uri="{D42A27DB-BD31-4B8C-83A1-F6EECF244321}">
                    <p14:modId xmlns:p14="http://schemas.microsoft.com/office/powerpoint/2010/main" val="1491768349"/>
                  </p:ext>
                </p:extLst>
              </p:nvPr>
            </p:nvGraphicFramePr>
            <p:xfrm>
              <a:off x="845185" y="1781828"/>
              <a:ext cx="7499350" cy="4800600"/>
            </p:xfrm>
            <a:graphic>
              <a:graphicData uri="http://schemas.openxmlformats.org/drawingml/2006/diagram">
                <dgm:relIds xmlns:dgm="http://schemas.openxmlformats.org/drawingml/2006/diagram" xmlns:r="http://schemas.openxmlformats.org/officeDocument/2006/relationships" r:dm="rId7" r:lo="rId3" r:qs="rId4" r:cs="rId5"/>
              </a:graphicData>
            </a:graphic>
          </p:graphicFrame>
        </mc:Fallback>
      </mc:AlternateContent>
    </p:spTree>
    <p:extLst>
      <p:ext uri="{BB962C8B-B14F-4D97-AF65-F5344CB8AC3E}">
        <p14:creationId xmlns:p14="http://schemas.microsoft.com/office/powerpoint/2010/main" val="7842051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EE0ABC9-30DD-4833-9971-443BF3CC4FB4}"/>
              </a:ext>
            </a:extLst>
          </p:cNvPr>
          <p:cNvSpPr>
            <a:spLocks noGrp="1"/>
          </p:cNvSpPr>
          <p:nvPr>
            <p:ph type="title"/>
          </p:nvPr>
        </p:nvSpPr>
        <p:spPr/>
        <p:txBody>
          <a:bodyPr>
            <a:normAutofit/>
          </a:bodyPr>
          <a:lstStyle/>
          <a:p>
            <a:r>
              <a:rPr lang="pl-PL" sz="4400" b="1" err="1"/>
              <a:t>Wsp</a:t>
            </a:r>
            <a:r>
              <a:rPr lang="pl-PL" sz="4400" b="1"/>
              <a:t>. determinacji R</a:t>
            </a:r>
            <a:r>
              <a:rPr lang="pl-PL" sz="4400" b="1" baseline="30000"/>
              <a:t>2 </a:t>
            </a:r>
            <a:r>
              <a:rPr lang="pl-PL" sz="4400" b="1"/>
              <a:t>- przykład</a:t>
            </a:r>
          </a:p>
        </p:txBody>
      </p:sp>
      <p:graphicFrame>
        <p:nvGraphicFramePr>
          <p:cNvPr id="4" name="Tabela 3">
            <a:extLst>
              <a:ext uri="{FF2B5EF4-FFF2-40B4-BE49-F238E27FC236}">
                <a16:creationId xmlns:a16="http://schemas.microsoft.com/office/drawing/2014/main" id="{AFDD9649-A7DF-484A-86C2-ADFAA375A53C}"/>
              </a:ext>
            </a:extLst>
          </p:cNvPr>
          <p:cNvGraphicFramePr>
            <a:graphicFrameLocks noGrp="1"/>
          </p:cNvGraphicFramePr>
          <p:nvPr>
            <p:extLst>
              <p:ext uri="{D42A27DB-BD31-4B8C-83A1-F6EECF244321}">
                <p14:modId xmlns:p14="http://schemas.microsoft.com/office/powerpoint/2010/main" val="224982301"/>
              </p:ext>
            </p:extLst>
          </p:nvPr>
        </p:nvGraphicFramePr>
        <p:xfrm>
          <a:off x="890081" y="1737361"/>
          <a:ext cx="7560840" cy="3923881"/>
        </p:xfrm>
        <a:graphic>
          <a:graphicData uri="http://schemas.openxmlformats.org/drawingml/2006/table">
            <a:tbl>
              <a:tblPr firstRow="1" bandRow="1">
                <a:tableStyleId>{9D7B26C5-4107-4FEC-AEDC-1716B250A1EF}</a:tableStyleId>
              </a:tblPr>
              <a:tblGrid>
                <a:gridCol w="720080">
                  <a:extLst>
                    <a:ext uri="{9D8B030D-6E8A-4147-A177-3AD203B41FA5}">
                      <a16:colId xmlns:a16="http://schemas.microsoft.com/office/drawing/2014/main" val="20000"/>
                    </a:ext>
                  </a:extLst>
                </a:gridCol>
                <a:gridCol w="1008112">
                  <a:extLst>
                    <a:ext uri="{9D8B030D-6E8A-4147-A177-3AD203B41FA5}">
                      <a16:colId xmlns:a16="http://schemas.microsoft.com/office/drawing/2014/main" val="20001"/>
                    </a:ext>
                  </a:extLst>
                </a:gridCol>
                <a:gridCol w="1107123">
                  <a:extLst>
                    <a:ext uri="{9D8B030D-6E8A-4147-A177-3AD203B41FA5}">
                      <a16:colId xmlns:a16="http://schemas.microsoft.com/office/drawing/2014/main" val="20002"/>
                    </a:ext>
                  </a:extLst>
                </a:gridCol>
                <a:gridCol w="945105">
                  <a:extLst>
                    <a:ext uri="{9D8B030D-6E8A-4147-A177-3AD203B41FA5}">
                      <a16:colId xmlns:a16="http://schemas.microsoft.com/office/drawing/2014/main" val="20003"/>
                    </a:ext>
                  </a:extLst>
                </a:gridCol>
                <a:gridCol w="945105">
                  <a:extLst>
                    <a:ext uri="{9D8B030D-6E8A-4147-A177-3AD203B41FA5}">
                      <a16:colId xmlns:a16="http://schemas.microsoft.com/office/drawing/2014/main" val="20004"/>
                    </a:ext>
                  </a:extLst>
                </a:gridCol>
                <a:gridCol w="945105">
                  <a:extLst>
                    <a:ext uri="{9D8B030D-6E8A-4147-A177-3AD203B41FA5}">
                      <a16:colId xmlns:a16="http://schemas.microsoft.com/office/drawing/2014/main" val="20005"/>
                    </a:ext>
                  </a:extLst>
                </a:gridCol>
                <a:gridCol w="945105">
                  <a:extLst>
                    <a:ext uri="{9D8B030D-6E8A-4147-A177-3AD203B41FA5}">
                      <a16:colId xmlns:a16="http://schemas.microsoft.com/office/drawing/2014/main" val="20006"/>
                    </a:ext>
                  </a:extLst>
                </a:gridCol>
                <a:gridCol w="945105">
                  <a:extLst>
                    <a:ext uri="{9D8B030D-6E8A-4147-A177-3AD203B41FA5}">
                      <a16:colId xmlns:a16="http://schemas.microsoft.com/office/drawing/2014/main" val="20007"/>
                    </a:ext>
                  </a:extLst>
                </a:gridCol>
              </a:tblGrid>
              <a:tr h="301837">
                <a:tc>
                  <a:txBody>
                    <a:bodyPr/>
                    <a:lstStyle/>
                    <a:p>
                      <a:pPr algn="ctr"/>
                      <a:r>
                        <a:rPr lang="pl-PL" sz="1200"/>
                        <a:t>Lp.</a:t>
                      </a:r>
                      <a:endParaRPr lang="pl-PL" sz="1200" i="1"/>
                    </a:p>
                  </a:txBody>
                  <a:tcPr anchor="ctr"/>
                </a:tc>
                <a:tc>
                  <a:txBody>
                    <a:bodyPr/>
                    <a:lstStyle/>
                    <a:p>
                      <a:pPr algn="ctr"/>
                      <a:r>
                        <a:rPr lang="pl-PL" sz="1200"/>
                        <a:t>Cena j.</a:t>
                      </a:r>
                      <a:endParaRPr lang="pl-PL" sz="1200" i="1"/>
                    </a:p>
                  </a:txBody>
                  <a:tcPr anchor="ctr"/>
                </a:tc>
                <a:tc>
                  <a:txBody>
                    <a:bodyPr/>
                    <a:lstStyle/>
                    <a:p>
                      <a:pPr algn="ctr"/>
                      <a:r>
                        <a:rPr lang="pl-PL" sz="1200"/>
                        <a:t>Wsp.</a:t>
                      </a:r>
                      <a:r>
                        <a:rPr lang="pl-PL" sz="1200" baseline="0"/>
                        <a:t> kształtu</a:t>
                      </a:r>
                      <a:endParaRPr lang="pl-PL" sz="1200" i="1"/>
                    </a:p>
                  </a:txBody>
                  <a:tcPr anchor="ctr"/>
                </a:tc>
                <a:tc>
                  <a:txBody>
                    <a:bodyPr/>
                    <a:lstStyle/>
                    <a:p>
                      <a:pPr algn="ctr" fontAlgn="ctr"/>
                      <a:r>
                        <a:rPr lang="pl-PL" sz="1200" u="none" strike="noStrike">
                          <a:effectLst/>
                        </a:rPr>
                        <a:t>Otoczenie</a:t>
                      </a:r>
                      <a:endParaRPr lang="pl-PL" sz="1200" b="1" i="1" u="none" strike="noStrike">
                        <a:solidFill>
                          <a:schemeClr val="bg1"/>
                        </a:solidFill>
                        <a:effectLst/>
                        <a:latin typeface="+mj-lt"/>
                      </a:endParaRPr>
                    </a:p>
                  </a:txBody>
                  <a:tcPr marL="9525" marR="9525" marT="9525" marB="0" anchor="ctr"/>
                </a:tc>
                <a:tc>
                  <a:txBody>
                    <a:bodyPr/>
                    <a:lstStyle/>
                    <a:p>
                      <a:pPr algn="ctr" fontAlgn="ctr"/>
                      <a:r>
                        <a:rPr lang="pl-PL" sz="1200" u="none" strike="noStrike">
                          <a:effectLst/>
                        </a:rPr>
                        <a:t>Uzbrojenie</a:t>
                      </a:r>
                      <a:endParaRPr lang="pl-PL" sz="1200" b="1" i="1" u="none" strike="noStrike">
                        <a:solidFill>
                          <a:schemeClr val="bg1"/>
                        </a:solidFill>
                        <a:effectLst/>
                        <a:latin typeface="+mj-lt"/>
                      </a:endParaRPr>
                    </a:p>
                  </a:txBody>
                  <a:tcPr marL="9525" marR="9525" marT="9525" marB="0" anchor="ctr"/>
                </a:tc>
                <a:tc>
                  <a:txBody>
                    <a:bodyPr/>
                    <a:lstStyle/>
                    <a:p>
                      <a:pPr algn="ctr" fontAlgn="ctr"/>
                      <a:r>
                        <a:rPr lang="pl-PL" sz="1200" u="none" strike="noStrike">
                          <a:effectLst/>
                        </a:rPr>
                        <a:t>Powierzchnia</a:t>
                      </a:r>
                      <a:endParaRPr lang="pl-PL" sz="1200" b="1" i="1" u="none" strike="noStrike">
                        <a:solidFill>
                          <a:schemeClr val="bg1"/>
                        </a:solidFill>
                        <a:effectLst/>
                        <a:latin typeface="+mj-lt"/>
                      </a:endParaRPr>
                    </a:p>
                  </a:txBody>
                  <a:tcPr marL="9525" marR="9525" marT="9525" marB="0" anchor="ctr"/>
                </a:tc>
                <a:tc>
                  <a:txBody>
                    <a:bodyPr/>
                    <a:lstStyle/>
                    <a:p>
                      <a:pPr algn="ctr" fontAlgn="ctr"/>
                      <a:r>
                        <a:rPr lang="pl-PL" sz="1200" u="none" strike="noStrike">
                          <a:effectLst/>
                        </a:rPr>
                        <a:t>Dojazd</a:t>
                      </a:r>
                      <a:endParaRPr lang="pl-PL" sz="1200" b="1" i="1" u="none" strike="noStrike">
                        <a:solidFill>
                          <a:schemeClr val="bg1"/>
                        </a:solidFill>
                        <a:effectLst/>
                        <a:latin typeface="+mj-lt"/>
                      </a:endParaRPr>
                    </a:p>
                  </a:txBody>
                  <a:tcPr marL="9525" marR="9525" marT="9525" marB="0" anchor="ctr"/>
                </a:tc>
                <a:tc>
                  <a:txBody>
                    <a:bodyPr/>
                    <a:lstStyle/>
                    <a:p>
                      <a:pPr algn="ctr" fontAlgn="ctr"/>
                      <a:r>
                        <a:rPr lang="pl-PL" sz="1200" u="none" strike="noStrike">
                          <a:effectLst/>
                        </a:rPr>
                        <a:t>Nachylenie</a:t>
                      </a:r>
                      <a:endParaRPr lang="pl-PL" sz="1200" b="1" i="1" u="none" strike="noStrike">
                        <a:solidFill>
                          <a:schemeClr val="bg1"/>
                        </a:solidFill>
                        <a:effectLst/>
                        <a:latin typeface="+mj-lt"/>
                      </a:endParaRPr>
                    </a:p>
                  </a:txBody>
                  <a:tcPr marL="9525" marR="9525" marT="9525" marB="0" anchor="ctr"/>
                </a:tc>
                <a:extLst>
                  <a:ext uri="{0D108BD9-81ED-4DB2-BD59-A6C34878D82A}">
                    <a16:rowId xmlns:a16="http://schemas.microsoft.com/office/drawing/2014/main" val="10000"/>
                  </a:ext>
                </a:extLst>
              </a:tr>
              <a:tr h="301837">
                <a:tc>
                  <a:txBody>
                    <a:bodyPr/>
                    <a:lstStyle/>
                    <a:p>
                      <a:pPr algn="ctr" fontAlgn="ctr"/>
                      <a:r>
                        <a:rPr lang="pl-PL" sz="1400" u="none" strike="noStrike">
                          <a:effectLst/>
                        </a:rPr>
                        <a:t>1</a:t>
                      </a:r>
                      <a:endParaRPr lang="pl-PL" sz="1400" b="0" i="0" u="none" strike="noStrike">
                        <a:solidFill>
                          <a:srgbClr val="000000"/>
                        </a:solidFill>
                        <a:effectLst/>
                        <a:latin typeface="+mj-lt"/>
                      </a:endParaRPr>
                    </a:p>
                  </a:txBody>
                  <a:tcPr marL="9525" marR="9525" marT="9525" marB="0" anchor="ctr"/>
                </a:tc>
                <a:tc>
                  <a:txBody>
                    <a:bodyPr/>
                    <a:lstStyle/>
                    <a:p>
                      <a:pPr algn="ctr" fontAlgn="ctr"/>
                      <a:r>
                        <a:rPr lang="pl-PL" sz="1400" u="none" strike="noStrike">
                          <a:effectLst/>
                        </a:rPr>
                        <a:t>35,59</a:t>
                      </a:r>
                      <a:endParaRPr lang="pl-PL" sz="1400" b="0" i="0" u="none" strike="noStrike">
                        <a:solidFill>
                          <a:srgbClr val="000000"/>
                        </a:solidFill>
                        <a:effectLst/>
                        <a:latin typeface="+mj-lt"/>
                      </a:endParaRPr>
                    </a:p>
                  </a:txBody>
                  <a:tcPr marL="9525" marR="9525" marT="9525" marB="0" anchor="ctr"/>
                </a:tc>
                <a:tc>
                  <a:txBody>
                    <a:bodyPr/>
                    <a:lstStyle/>
                    <a:p>
                      <a:pPr algn="ctr" fontAlgn="ctr"/>
                      <a:r>
                        <a:rPr lang="pl-PL" sz="1400" u="none" strike="noStrike">
                          <a:effectLst/>
                        </a:rPr>
                        <a:t>7,42</a:t>
                      </a:r>
                      <a:endParaRPr lang="pl-PL" sz="1400" b="0" i="0" u="none" strike="noStrike">
                        <a:solidFill>
                          <a:srgbClr val="000000"/>
                        </a:solidFill>
                        <a:effectLst/>
                        <a:latin typeface="+mj-lt"/>
                      </a:endParaRPr>
                    </a:p>
                  </a:txBody>
                  <a:tcPr marL="9525" marR="9525" marT="9525" marB="0" anchor="ctr"/>
                </a:tc>
                <a:tc>
                  <a:txBody>
                    <a:bodyPr/>
                    <a:lstStyle/>
                    <a:p>
                      <a:pPr algn="ctr" fontAlgn="ctr"/>
                      <a:r>
                        <a:rPr lang="pl-PL" sz="1400" u="none" strike="noStrike">
                          <a:effectLst/>
                        </a:rPr>
                        <a:t>1</a:t>
                      </a:r>
                      <a:endParaRPr lang="pl-PL" sz="1400" b="0" i="0" u="none" strike="noStrike">
                        <a:solidFill>
                          <a:srgbClr val="000000"/>
                        </a:solidFill>
                        <a:effectLst/>
                        <a:latin typeface="+mj-lt"/>
                      </a:endParaRPr>
                    </a:p>
                  </a:txBody>
                  <a:tcPr marL="9525" marR="9525" marT="9525" marB="0" anchor="ctr"/>
                </a:tc>
                <a:tc>
                  <a:txBody>
                    <a:bodyPr/>
                    <a:lstStyle/>
                    <a:p>
                      <a:pPr algn="ctr" fontAlgn="ctr"/>
                      <a:r>
                        <a:rPr lang="pl-PL" sz="1400" u="none" strike="noStrike">
                          <a:effectLst/>
                        </a:rPr>
                        <a:t>0</a:t>
                      </a:r>
                      <a:endParaRPr lang="pl-PL" sz="1400" b="0" i="0" u="none" strike="noStrike">
                        <a:solidFill>
                          <a:srgbClr val="000000"/>
                        </a:solidFill>
                        <a:effectLst/>
                        <a:latin typeface="+mj-lt"/>
                      </a:endParaRPr>
                    </a:p>
                  </a:txBody>
                  <a:tcPr marL="9525" marR="9525" marT="9525" marB="0" anchor="ctr"/>
                </a:tc>
                <a:tc>
                  <a:txBody>
                    <a:bodyPr/>
                    <a:lstStyle/>
                    <a:p>
                      <a:pPr algn="ctr" fontAlgn="ctr"/>
                      <a:r>
                        <a:rPr lang="pl-PL" sz="1400" u="none" strike="noStrike">
                          <a:effectLst/>
                        </a:rPr>
                        <a:t>1124</a:t>
                      </a:r>
                      <a:endParaRPr lang="pl-PL" sz="1400" b="0" i="0" u="none" strike="noStrike">
                        <a:solidFill>
                          <a:srgbClr val="000000"/>
                        </a:solidFill>
                        <a:effectLst/>
                        <a:latin typeface="+mj-lt"/>
                      </a:endParaRPr>
                    </a:p>
                  </a:txBody>
                  <a:tcPr marL="9525" marR="9525" marT="9525" marB="0" anchor="ctr"/>
                </a:tc>
                <a:tc>
                  <a:txBody>
                    <a:bodyPr/>
                    <a:lstStyle/>
                    <a:p>
                      <a:pPr algn="ctr" fontAlgn="ctr"/>
                      <a:r>
                        <a:rPr lang="pl-PL" sz="1400" u="none" strike="noStrike">
                          <a:effectLst/>
                        </a:rPr>
                        <a:t>0</a:t>
                      </a:r>
                      <a:endParaRPr lang="pl-PL" sz="1400" b="0" i="0" u="none" strike="noStrike">
                        <a:solidFill>
                          <a:srgbClr val="000000"/>
                        </a:solidFill>
                        <a:effectLst/>
                        <a:latin typeface="+mj-lt"/>
                      </a:endParaRPr>
                    </a:p>
                  </a:txBody>
                  <a:tcPr marL="9525" marR="9525" marT="9525" marB="0" anchor="ctr"/>
                </a:tc>
                <a:tc>
                  <a:txBody>
                    <a:bodyPr/>
                    <a:lstStyle/>
                    <a:p>
                      <a:pPr algn="ctr" fontAlgn="ctr"/>
                      <a:r>
                        <a:rPr lang="pl-PL" sz="1400" u="none" strike="noStrike">
                          <a:effectLst/>
                        </a:rPr>
                        <a:t>2</a:t>
                      </a:r>
                      <a:endParaRPr lang="pl-PL" sz="1400" b="0" i="0" u="none" strike="noStrike">
                        <a:solidFill>
                          <a:srgbClr val="000000"/>
                        </a:solidFill>
                        <a:effectLst/>
                        <a:latin typeface="+mj-lt"/>
                      </a:endParaRPr>
                    </a:p>
                  </a:txBody>
                  <a:tcPr marL="9525" marR="9525" marT="9525" marB="0" anchor="ctr"/>
                </a:tc>
                <a:extLst>
                  <a:ext uri="{0D108BD9-81ED-4DB2-BD59-A6C34878D82A}">
                    <a16:rowId xmlns:a16="http://schemas.microsoft.com/office/drawing/2014/main" val="10001"/>
                  </a:ext>
                </a:extLst>
              </a:tr>
              <a:tr h="301837">
                <a:tc>
                  <a:txBody>
                    <a:bodyPr/>
                    <a:lstStyle/>
                    <a:p>
                      <a:pPr algn="ctr" fontAlgn="ctr"/>
                      <a:r>
                        <a:rPr lang="pl-PL" sz="1400" u="none" strike="noStrike">
                          <a:effectLst/>
                        </a:rPr>
                        <a:t>2</a:t>
                      </a:r>
                      <a:endParaRPr lang="pl-PL" sz="1400" b="0" i="0" u="none" strike="noStrike">
                        <a:solidFill>
                          <a:srgbClr val="000000"/>
                        </a:solidFill>
                        <a:effectLst/>
                        <a:latin typeface="+mj-lt"/>
                      </a:endParaRPr>
                    </a:p>
                  </a:txBody>
                  <a:tcPr marL="9525" marR="9525" marT="9525" marB="0" anchor="ctr"/>
                </a:tc>
                <a:tc>
                  <a:txBody>
                    <a:bodyPr/>
                    <a:lstStyle/>
                    <a:p>
                      <a:pPr algn="ctr" fontAlgn="ctr"/>
                      <a:r>
                        <a:rPr lang="pl-PL" sz="1400" u="none" strike="noStrike">
                          <a:effectLst/>
                        </a:rPr>
                        <a:t>46,15</a:t>
                      </a:r>
                      <a:endParaRPr lang="pl-PL" sz="1400" b="0" i="0" u="none" strike="noStrike">
                        <a:solidFill>
                          <a:srgbClr val="000000"/>
                        </a:solidFill>
                        <a:effectLst/>
                        <a:latin typeface="+mj-lt"/>
                      </a:endParaRPr>
                    </a:p>
                  </a:txBody>
                  <a:tcPr marL="9525" marR="9525" marT="9525" marB="0" anchor="ctr"/>
                </a:tc>
                <a:tc>
                  <a:txBody>
                    <a:bodyPr/>
                    <a:lstStyle/>
                    <a:p>
                      <a:pPr algn="ctr" fontAlgn="ctr"/>
                      <a:r>
                        <a:rPr lang="pl-PL" sz="1400" u="none" strike="noStrike">
                          <a:effectLst/>
                        </a:rPr>
                        <a:t>7,26</a:t>
                      </a:r>
                      <a:endParaRPr lang="pl-PL" sz="1400" b="0" i="0" u="none" strike="noStrike">
                        <a:solidFill>
                          <a:srgbClr val="000000"/>
                        </a:solidFill>
                        <a:effectLst/>
                        <a:latin typeface="+mj-lt"/>
                      </a:endParaRPr>
                    </a:p>
                  </a:txBody>
                  <a:tcPr marL="9525" marR="9525" marT="9525" marB="0" anchor="ctr"/>
                </a:tc>
                <a:tc>
                  <a:txBody>
                    <a:bodyPr/>
                    <a:lstStyle/>
                    <a:p>
                      <a:pPr algn="ctr" fontAlgn="ctr"/>
                      <a:r>
                        <a:rPr lang="pl-PL" sz="1400" u="none" strike="noStrike">
                          <a:effectLst/>
                        </a:rPr>
                        <a:t>2</a:t>
                      </a:r>
                      <a:endParaRPr lang="pl-PL" sz="1400" b="0" i="0" u="none" strike="noStrike">
                        <a:solidFill>
                          <a:srgbClr val="000000"/>
                        </a:solidFill>
                        <a:effectLst/>
                        <a:latin typeface="+mj-lt"/>
                      </a:endParaRPr>
                    </a:p>
                  </a:txBody>
                  <a:tcPr marL="9525" marR="9525" marT="9525" marB="0" anchor="ctr"/>
                </a:tc>
                <a:tc>
                  <a:txBody>
                    <a:bodyPr/>
                    <a:lstStyle/>
                    <a:p>
                      <a:pPr algn="ctr" fontAlgn="ctr"/>
                      <a:r>
                        <a:rPr lang="pl-PL" sz="1400" u="none" strike="noStrike">
                          <a:effectLst/>
                        </a:rPr>
                        <a:t>2,5</a:t>
                      </a:r>
                      <a:endParaRPr lang="pl-PL" sz="1400" b="0" i="0" u="none" strike="noStrike">
                        <a:solidFill>
                          <a:srgbClr val="000000"/>
                        </a:solidFill>
                        <a:effectLst/>
                        <a:latin typeface="+mj-lt"/>
                      </a:endParaRPr>
                    </a:p>
                  </a:txBody>
                  <a:tcPr marL="9525" marR="9525" marT="9525" marB="0" anchor="ctr"/>
                </a:tc>
                <a:tc>
                  <a:txBody>
                    <a:bodyPr/>
                    <a:lstStyle/>
                    <a:p>
                      <a:pPr algn="ctr" fontAlgn="ctr"/>
                      <a:r>
                        <a:rPr lang="pl-PL" sz="1400" u="none" strike="noStrike">
                          <a:effectLst/>
                        </a:rPr>
                        <a:t>1300</a:t>
                      </a:r>
                      <a:endParaRPr lang="pl-PL" sz="1400" b="0" i="0" u="none" strike="noStrike">
                        <a:solidFill>
                          <a:srgbClr val="000000"/>
                        </a:solidFill>
                        <a:effectLst/>
                        <a:latin typeface="+mj-lt"/>
                      </a:endParaRPr>
                    </a:p>
                  </a:txBody>
                  <a:tcPr marL="9525" marR="9525" marT="9525" marB="0" anchor="ctr"/>
                </a:tc>
                <a:tc>
                  <a:txBody>
                    <a:bodyPr/>
                    <a:lstStyle/>
                    <a:p>
                      <a:pPr algn="ctr" fontAlgn="ctr"/>
                      <a:r>
                        <a:rPr lang="pl-PL" sz="1400" u="none" strike="noStrike">
                          <a:effectLst/>
                        </a:rPr>
                        <a:t>2</a:t>
                      </a:r>
                      <a:endParaRPr lang="pl-PL" sz="1400" b="0" i="0" u="none" strike="noStrike">
                        <a:solidFill>
                          <a:srgbClr val="000000"/>
                        </a:solidFill>
                        <a:effectLst/>
                        <a:latin typeface="+mj-lt"/>
                      </a:endParaRPr>
                    </a:p>
                  </a:txBody>
                  <a:tcPr marL="9525" marR="9525" marT="9525" marB="0" anchor="ctr"/>
                </a:tc>
                <a:tc>
                  <a:txBody>
                    <a:bodyPr/>
                    <a:lstStyle/>
                    <a:p>
                      <a:pPr algn="ctr" fontAlgn="ctr"/>
                      <a:r>
                        <a:rPr lang="pl-PL" sz="1400" u="none" strike="noStrike">
                          <a:effectLst/>
                        </a:rPr>
                        <a:t>0</a:t>
                      </a:r>
                      <a:endParaRPr lang="pl-PL" sz="1400" b="0" i="0" u="none" strike="noStrike">
                        <a:solidFill>
                          <a:srgbClr val="000000"/>
                        </a:solidFill>
                        <a:effectLst/>
                        <a:latin typeface="+mj-lt"/>
                      </a:endParaRPr>
                    </a:p>
                  </a:txBody>
                  <a:tcPr marL="9525" marR="9525" marT="9525" marB="0" anchor="ctr"/>
                </a:tc>
                <a:extLst>
                  <a:ext uri="{0D108BD9-81ED-4DB2-BD59-A6C34878D82A}">
                    <a16:rowId xmlns:a16="http://schemas.microsoft.com/office/drawing/2014/main" val="10002"/>
                  </a:ext>
                </a:extLst>
              </a:tr>
              <a:tr h="301837">
                <a:tc>
                  <a:txBody>
                    <a:bodyPr/>
                    <a:lstStyle/>
                    <a:p>
                      <a:pPr algn="ctr" fontAlgn="ctr"/>
                      <a:r>
                        <a:rPr lang="pl-PL" sz="1400" u="none" strike="noStrike">
                          <a:effectLst/>
                        </a:rPr>
                        <a:t>3</a:t>
                      </a:r>
                      <a:endParaRPr lang="pl-PL" sz="1400" b="0" i="0" u="none" strike="noStrike">
                        <a:solidFill>
                          <a:srgbClr val="000000"/>
                        </a:solidFill>
                        <a:effectLst/>
                        <a:latin typeface="+mj-lt"/>
                      </a:endParaRPr>
                    </a:p>
                  </a:txBody>
                  <a:tcPr marL="9525" marR="9525" marT="9525" marB="0" anchor="ctr"/>
                </a:tc>
                <a:tc>
                  <a:txBody>
                    <a:bodyPr/>
                    <a:lstStyle/>
                    <a:p>
                      <a:pPr algn="ctr" fontAlgn="ctr"/>
                      <a:r>
                        <a:rPr lang="pl-PL" sz="1400" u="none" strike="noStrike">
                          <a:effectLst/>
                        </a:rPr>
                        <a:t>29,17</a:t>
                      </a:r>
                      <a:endParaRPr lang="pl-PL" sz="1400" b="0" i="0" u="none" strike="noStrike">
                        <a:solidFill>
                          <a:srgbClr val="000000"/>
                        </a:solidFill>
                        <a:effectLst/>
                        <a:latin typeface="+mj-lt"/>
                      </a:endParaRPr>
                    </a:p>
                  </a:txBody>
                  <a:tcPr marL="9525" marR="9525" marT="9525" marB="0" anchor="ctr"/>
                </a:tc>
                <a:tc>
                  <a:txBody>
                    <a:bodyPr/>
                    <a:lstStyle/>
                    <a:p>
                      <a:pPr algn="ctr" fontAlgn="ctr"/>
                      <a:r>
                        <a:rPr lang="pl-PL" sz="1400" u="none" strike="noStrike">
                          <a:effectLst/>
                        </a:rPr>
                        <a:t>5,46</a:t>
                      </a:r>
                      <a:endParaRPr lang="pl-PL" sz="1400" b="0" i="0" u="none" strike="noStrike">
                        <a:solidFill>
                          <a:srgbClr val="000000"/>
                        </a:solidFill>
                        <a:effectLst/>
                        <a:latin typeface="+mj-lt"/>
                      </a:endParaRPr>
                    </a:p>
                  </a:txBody>
                  <a:tcPr marL="9525" marR="9525" marT="9525" marB="0" anchor="ctr"/>
                </a:tc>
                <a:tc>
                  <a:txBody>
                    <a:bodyPr/>
                    <a:lstStyle/>
                    <a:p>
                      <a:pPr algn="ctr" fontAlgn="ctr"/>
                      <a:r>
                        <a:rPr lang="pl-PL" sz="1400" u="none" strike="noStrike">
                          <a:effectLst/>
                        </a:rPr>
                        <a:t>1</a:t>
                      </a:r>
                      <a:endParaRPr lang="pl-PL" sz="1400" b="0" i="0" u="none" strike="noStrike">
                        <a:solidFill>
                          <a:srgbClr val="000000"/>
                        </a:solidFill>
                        <a:effectLst/>
                        <a:latin typeface="+mj-lt"/>
                      </a:endParaRPr>
                    </a:p>
                  </a:txBody>
                  <a:tcPr marL="9525" marR="9525" marT="9525" marB="0" anchor="ctr"/>
                </a:tc>
                <a:tc>
                  <a:txBody>
                    <a:bodyPr/>
                    <a:lstStyle/>
                    <a:p>
                      <a:pPr algn="ctr" fontAlgn="ctr"/>
                      <a:r>
                        <a:rPr lang="pl-PL" sz="1400" u="none" strike="noStrike">
                          <a:effectLst/>
                        </a:rPr>
                        <a:t>3</a:t>
                      </a:r>
                      <a:endParaRPr lang="pl-PL" sz="1400" b="0" i="0" u="none" strike="noStrike">
                        <a:solidFill>
                          <a:srgbClr val="000000"/>
                        </a:solidFill>
                        <a:effectLst/>
                        <a:latin typeface="+mj-lt"/>
                      </a:endParaRPr>
                    </a:p>
                  </a:txBody>
                  <a:tcPr marL="9525" marR="9525" marT="9525" marB="0" anchor="ctr"/>
                </a:tc>
                <a:tc>
                  <a:txBody>
                    <a:bodyPr/>
                    <a:lstStyle/>
                    <a:p>
                      <a:pPr algn="ctr" fontAlgn="ctr"/>
                      <a:r>
                        <a:rPr lang="pl-PL" sz="1400" u="none" strike="noStrike">
                          <a:effectLst/>
                        </a:rPr>
                        <a:t>2400</a:t>
                      </a:r>
                      <a:endParaRPr lang="pl-PL" sz="1400" b="0" i="0" u="none" strike="noStrike">
                        <a:solidFill>
                          <a:srgbClr val="000000"/>
                        </a:solidFill>
                        <a:effectLst/>
                        <a:latin typeface="+mj-lt"/>
                      </a:endParaRPr>
                    </a:p>
                  </a:txBody>
                  <a:tcPr marL="9525" marR="9525" marT="9525" marB="0" anchor="ctr"/>
                </a:tc>
                <a:tc>
                  <a:txBody>
                    <a:bodyPr/>
                    <a:lstStyle/>
                    <a:p>
                      <a:pPr algn="ctr" fontAlgn="ctr"/>
                      <a:r>
                        <a:rPr lang="pl-PL" sz="1400" u="none" strike="noStrike">
                          <a:effectLst/>
                        </a:rPr>
                        <a:t>2</a:t>
                      </a:r>
                      <a:endParaRPr lang="pl-PL" sz="1400" b="0" i="0" u="none" strike="noStrike">
                        <a:solidFill>
                          <a:srgbClr val="000000"/>
                        </a:solidFill>
                        <a:effectLst/>
                        <a:latin typeface="+mj-lt"/>
                      </a:endParaRPr>
                    </a:p>
                  </a:txBody>
                  <a:tcPr marL="9525" marR="9525" marT="9525" marB="0" anchor="ctr"/>
                </a:tc>
                <a:tc>
                  <a:txBody>
                    <a:bodyPr/>
                    <a:lstStyle/>
                    <a:p>
                      <a:pPr algn="ctr" fontAlgn="ctr"/>
                      <a:r>
                        <a:rPr lang="pl-PL" sz="1400" u="none" strike="noStrike">
                          <a:effectLst/>
                        </a:rPr>
                        <a:t>0</a:t>
                      </a:r>
                      <a:endParaRPr lang="pl-PL" sz="1400" b="0" i="0" u="none" strike="noStrike">
                        <a:solidFill>
                          <a:srgbClr val="000000"/>
                        </a:solidFill>
                        <a:effectLst/>
                        <a:latin typeface="+mj-lt"/>
                      </a:endParaRPr>
                    </a:p>
                  </a:txBody>
                  <a:tcPr marL="9525" marR="9525" marT="9525" marB="0" anchor="ctr"/>
                </a:tc>
                <a:extLst>
                  <a:ext uri="{0D108BD9-81ED-4DB2-BD59-A6C34878D82A}">
                    <a16:rowId xmlns:a16="http://schemas.microsoft.com/office/drawing/2014/main" val="10003"/>
                  </a:ext>
                </a:extLst>
              </a:tr>
              <a:tr h="301837">
                <a:tc>
                  <a:txBody>
                    <a:bodyPr/>
                    <a:lstStyle/>
                    <a:p>
                      <a:pPr algn="ctr" fontAlgn="ctr"/>
                      <a:r>
                        <a:rPr lang="pl-PL" sz="1400" u="none" strike="noStrike">
                          <a:effectLst/>
                        </a:rPr>
                        <a:t>4</a:t>
                      </a:r>
                      <a:endParaRPr lang="pl-PL" sz="1400" b="0" i="0" u="none" strike="noStrike">
                        <a:solidFill>
                          <a:srgbClr val="000000"/>
                        </a:solidFill>
                        <a:effectLst/>
                        <a:latin typeface="+mj-lt"/>
                      </a:endParaRPr>
                    </a:p>
                  </a:txBody>
                  <a:tcPr marL="9525" marR="9525" marT="9525" marB="0" anchor="ctr"/>
                </a:tc>
                <a:tc>
                  <a:txBody>
                    <a:bodyPr/>
                    <a:lstStyle/>
                    <a:p>
                      <a:pPr algn="ctr" fontAlgn="ctr"/>
                      <a:r>
                        <a:rPr lang="pl-PL" sz="1400" u="none" strike="noStrike">
                          <a:effectLst/>
                        </a:rPr>
                        <a:t>30,29</a:t>
                      </a:r>
                      <a:endParaRPr lang="pl-PL" sz="1400" b="0" i="0" u="none" strike="noStrike">
                        <a:solidFill>
                          <a:srgbClr val="000000"/>
                        </a:solidFill>
                        <a:effectLst/>
                        <a:latin typeface="+mj-lt"/>
                      </a:endParaRPr>
                    </a:p>
                  </a:txBody>
                  <a:tcPr marL="9525" marR="9525" marT="9525" marB="0" anchor="ctr"/>
                </a:tc>
                <a:tc>
                  <a:txBody>
                    <a:bodyPr/>
                    <a:lstStyle/>
                    <a:p>
                      <a:pPr algn="ctr" fontAlgn="ctr"/>
                      <a:r>
                        <a:rPr lang="pl-PL" sz="1400" u="none" strike="noStrike">
                          <a:effectLst/>
                        </a:rPr>
                        <a:t>6,91</a:t>
                      </a:r>
                      <a:endParaRPr lang="pl-PL" sz="1400" b="0" i="0" u="none" strike="noStrike">
                        <a:solidFill>
                          <a:srgbClr val="000000"/>
                        </a:solidFill>
                        <a:effectLst/>
                        <a:latin typeface="+mj-lt"/>
                      </a:endParaRPr>
                    </a:p>
                  </a:txBody>
                  <a:tcPr marL="9525" marR="9525" marT="9525" marB="0" anchor="ctr"/>
                </a:tc>
                <a:tc>
                  <a:txBody>
                    <a:bodyPr/>
                    <a:lstStyle/>
                    <a:p>
                      <a:pPr algn="ctr" fontAlgn="ctr"/>
                      <a:r>
                        <a:rPr lang="pl-PL" sz="1400" u="none" strike="noStrike">
                          <a:effectLst/>
                        </a:rPr>
                        <a:t>1</a:t>
                      </a:r>
                      <a:endParaRPr lang="pl-PL" sz="1400" b="0" i="0" u="none" strike="noStrike">
                        <a:solidFill>
                          <a:srgbClr val="000000"/>
                        </a:solidFill>
                        <a:effectLst/>
                        <a:latin typeface="+mj-lt"/>
                      </a:endParaRPr>
                    </a:p>
                  </a:txBody>
                  <a:tcPr marL="9525" marR="9525" marT="9525" marB="0" anchor="ctr"/>
                </a:tc>
                <a:tc>
                  <a:txBody>
                    <a:bodyPr/>
                    <a:lstStyle/>
                    <a:p>
                      <a:pPr algn="ctr" fontAlgn="ctr"/>
                      <a:r>
                        <a:rPr lang="pl-PL" sz="1400" u="none" strike="noStrike">
                          <a:effectLst/>
                        </a:rPr>
                        <a:t>2,5</a:t>
                      </a:r>
                      <a:endParaRPr lang="pl-PL" sz="1400" b="0" i="0" u="none" strike="noStrike">
                        <a:solidFill>
                          <a:srgbClr val="000000"/>
                        </a:solidFill>
                        <a:effectLst/>
                        <a:latin typeface="+mj-lt"/>
                      </a:endParaRPr>
                    </a:p>
                  </a:txBody>
                  <a:tcPr marL="9525" marR="9525" marT="9525" marB="0" anchor="ctr"/>
                </a:tc>
                <a:tc>
                  <a:txBody>
                    <a:bodyPr/>
                    <a:lstStyle/>
                    <a:p>
                      <a:pPr algn="ctr" fontAlgn="ctr"/>
                      <a:r>
                        <a:rPr lang="pl-PL" sz="1400" u="none" strike="noStrike">
                          <a:effectLst/>
                        </a:rPr>
                        <a:t>3169</a:t>
                      </a:r>
                      <a:endParaRPr lang="pl-PL" sz="1400" b="0" i="0" u="none" strike="noStrike">
                        <a:solidFill>
                          <a:srgbClr val="000000"/>
                        </a:solidFill>
                        <a:effectLst/>
                        <a:latin typeface="+mj-lt"/>
                      </a:endParaRPr>
                    </a:p>
                  </a:txBody>
                  <a:tcPr marL="9525" marR="9525" marT="9525" marB="0" anchor="ctr"/>
                </a:tc>
                <a:tc>
                  <a:txBody>
                    <a:bodyPr/>
                    <a:lstStyle/>
                    <a:p>
                      <a:pPr algn="ctr" fontAlgn="ctr"/>
                      <a:r>
                        <a:rPr lang="pl-PL" sz="1400" u="none" strike="noStrike">
                          <a:effectLst/>
                        </a:rPr>
                        <a:t>3</a:t>
                      </a:r>
                      <a:endParaRPr lang="pl-PL" sz="1400" b="0" i="0" u="none" strike="noStrike">
                        <a:solidFill>
                          <a:srgbClr val="000000"/>
                        </a:solidFill>
                        <a:effectLst/>
                        <a:latin typeface="+mj-lt"/>
                      </a:endParaRPr>
                    </a:p>
                  </a:txBody>
                  <a:tcPr marL="9525" marR="9525" marT="9525" marB="0" anchor="ctr"/>
                </a:tc>
                <a:tc>
                  <a:txBody>
                    <a:bodyPr/>
                    <a:lstStyle/>
                    <a:p>
                      <a:pPr algn="ctr" fontAlgn="ctr"/>
                      <a:r>
                        <a:rPr lang="pl-PL" sz="1400" u="none" strike="noStrike">
                          <a:effectLst/>
                        </a:rPr>
                        <a:t>0</a:t>
                      </a:r>
                      <a:endParaRPr lang="pl-PL" sz="1400" b="0" i="0" u="none" strike="noStrike">
                        <a:solidFill>
                          <a:srgbClr val="000000"/>
                        </a:solidFill>
                        <a:effectLst/>
                        <a:latin typeface="+mj-lt"/>
                      </a:endParaRPr>
                    </a:p>
                  </a:txBody>
                  <a:tcPr marL="9525" marR="9525" marT="9525" marB="0" anchor="ctr"/>
                </a:tc>
                <a:extLst>
                  <a:ext uri="{0D108BD9-81ED-4DB2-BD59-A6C34878D82A}">
                    <a16:rowId xmlns:a16="http://schemas.microsoft.com/office/drawing/2014/main" val="10004"/>
                  </a:ext>
                </a:extLst>
              </a:tr>
              <a:tr h="301837">
                <a:tc>
                  <a:txBody>
                    <a:bodyPr/>
                    <a:lstStyle/>
                    <a:p>
                      <a:pPr algn="ctr" fontAlgn="ctr"/>
                      <a:r>
                        <a:rPr lang="pl-PL" sz="1400" u="none" strike="noStrike">
                          <a:effectLst/>
                        </a:rPr>
                        <a:t>5</a:t>
                      </a:r>
                      <a:endParaRPr lang="pl-PL" sz="1400" b="0" i="0" u="none" strike="noStrike">
                        <a:solidFill>
                          <a:srgbClr val="000000"/>
                        </a:solidFill>
                        <a:effectLst/>
                        <a:latin typeface="+mj-lt"/>
                      </a:endParaRPr>
                    </a:p>
                  </a:txBody>
                  <a:tcPr marL="9525" marR="9525" marT="9525" marB="0" anchor="ctr"/>
                </a:tc>
                <a:tc>
                  <a:txBody>
                    <a:bodyPr/>
                    <a:lstStyle/>
                    <a:p>
                      <a:pPr algn="ctr" fontAlgn="ctr"/>
                      <a:r>
                        <a:rPr lang="pl-PL" sz="1400" u="none" strike="noStrike">
                          <a:effectLst/>
                        </a:rPr>
                        <a:t>20,00</a:t>
                      </a:r>
                      <a:endParaRPr lang="pl-PL" sz="1400" b="0" i="0" u="none" strike="noStrike">
                        <a:solidFill>
                          <a:srgbClr val="000000"/>
                        </a:solidFill>
                        <a:effectLst/>
                        <a:latin typeface="+mj-lt"/>
                      </a:endParaRPr>
                    </a:p>
                  </a:txBody>
                  <a:tcPr marL="9525" marR="9525" marT="9525" marB="0" anchor="ctr"/>
                </a:tc>
                <a:tc>
                  <a:txBody>
                    <a:bodyPr/>
                    <a:lstStyle/>
                    <a:p>
                      <a:pPr algn="ctr" fontAlgn="ctr"/>
                      <a:r>
                        <a:rPr lang="pl-PL" sz="1400" u="none" strike="noStrike">
                          <a:effectLst/>
                        </a:rPr>
                        <a:t>6,33</a:t>
                      </a:r>
                      <a:endParaRPr lang="pl-PL" sz="1400" b="0" i="0" u="none" strike="noStrike">
                        <a:solidFill>
                          <a:srgbClr val="000000"/>
                        </a:solidFill>
                        <a:effectLst/>
                        <a:latin typeface="+mj-lt"/>
                      </a:endParaRPr>
                    </a:p>
                  </a:txBody>
                  <a:tcPr marL="9525" marR="9525" marT="9525" marB="0" anchor="ctr"/>
                </a:tc>
                <a:tc>
                  <a:txBody>
                    <a:bodyPr/>
                    <a:lstStyle/>
                    <a:p>
                      <a:pPr algn="ctr" fontAlgn="ctr"/>
                      <a:r>
                        <a:rPr lang="pl-PL" sz="1400" u="none" strike="noStrike">
                          <a:effectLst/>
                        </a:rPr>
                        <a:t>1</a:t>
                      </a:r>
                      <a:endParaRPr lang="pl-PL" sz="1400" b="0" i="0" u="none" strike="noStrike">
                        <a:solidFill>
                          <a:srgbClr val="000000"/>
                        </a:solidFill>
                        <a:effectLst/>
                        <a:latin typeface="+mj-lt"/>
                      </a:endParaRPr>
                    </a:p>
                  </a:txBody>
                  <a:tcPr marL="9525" marR="9525" marT="9525" marB="0" anchor="ctr"/>
                </a:tc>
                <a:tc>
                  <a:txBody>
                    <a:bodyPr/>
                    <a:lstStyle/>
                    <a:p>
                      <a:pPr algn="ctr" fontAlgn="ctr"/>
                      <a:r>
                        <a:rPr lang="pl-PL" sz="1400" u="none" strike="noStrike">
                          <a:effectLst/>
                        </a:rPr>
                        <a:t>3</a:t>
                      </a:r>
                      <a:endParaRPr lang="pl-PL" sz="1400" b="0" i="0" u="none" strike="noStrike">
                        <a:solidFill>
                          <a:srgbClr val="000000"/>
                        </a:solidFill>
                        <a:effectLst/>
                        <a:latin typeface="+mj-lt"/>
                      </a:endParaRPr>
                    </a:p>
                  </a:txBody>
                  <a:tcPr marL="9525" marR="9525" marT="9525" marB="0" anchor="ctr"/>
                </a:tc>
                <a:tc>
                  <a:txBody>
                    <a:bodyPr/>
                    <a:lstStyle/>
                    <a:p>
                      <a:pPr algn="ctr" fontAlgn="ctr"/>
                      <a:r>
                        <a:rPr lang="pl-PL" sz="1400" u="none" strike="noStrike">
                          <a:effectLst/>
                        </a:rPr>
                        <a:t>800</a:t>
                      </a:r>
                      <a:endParaRPr lang="pl-PL" sz="1400" b="0" i="0" u="none" strike="noStrike">
                        <a:solidFill>
                          <a:srgbClr val="000000"/>
                        </a:solidFill>
                        <a:effectLst/>
                        <a:latin typeface="+mj-lt"/>
                      </a:endParaRPr>
                    </a:p>
                  </a:txBody>
                  <a:tcPr marL="9525" marR="9525" marT="9525" marB="0" anchor="ctr"/>
                </a:tc>
                <a:tc>
                  <a:txBody>
                    <a:bodyPr/>
                    <a:lstStyle/>
                    <a:p>
                      <a:pPr algn="ctr" fontAlgn="ctr"/>
                      <a:r>
                        <a:rPr lang="pl-PL" sz="1400" u="none" strike="noStrike">
                          <a:effectLst/>
                        </a:rPr>
                        <a:t>1</a:t>
                      </a:r>
                      <a:endParaRPr lang="pl-PL" sz="1400" b="0" i="0" u="none" strike="noStrike">
                        <a:solidFill>
                          <a:srgbClr val="000000"/>
                        </a:solidFill>
                        <a:effectLst/>
                        <a:latin typeface="+mj-lt"/>
                      </a:endParaRPr>
                    </a:p>
                  </a:txBody>
                  <a:tcPr marL="9525" marR="9525" marT="9525" marB="0" anchor="ctr"/>
                </a:tc>
                <a:tc>
                  <a:txBody>
                    <a:bodyPr/>
                    <a:lstStyle/>
                    <a:p>
                      <a:pPr algn="ctr" fontAlgn="ctr"/>
                      <a:r>
                        <a:rPr lang="pl-PL" sz="1400" u="none" strike="noStrike">
                          <a:effectLst/>
                        </a:rPr>
                        <a:t>0</a:t>
                      </a:r>
                      <a:endParaRPr lang="pl-PL" sz="1400" b="0" i="0" u="none" strike="noStrike">
                        <a:solidFill>
                          <a:srgbClr val="000000"/>
                        </a:solidFill>
                        <a:effectLst/>
                        <a:latin typeface="+mj-lt"/>
                      </a:endParaRPr>
                    </a:p>
                  </a:txBody>
                  <a:tcPr marL="9525" marR="9525" marT="9525" marB="0" anchor="ctr"/>
                </a:tc>
                <a:extLst>
                  <a:ext uri="{0D108BD9-81ED-4DB2-BD59-A6C34878D82A}">
                    <a16:rowId xmlns:a16="http://schemas.microsoft.com/office/drawing/2014/main" val="10005"/>
                  </a:ext>
                </a:extLst>
              </a:tr>
              <a:tr h="301837">
                <a:tc>
                  <a:txBody>
                    <a:bodyPr/>
                    <a:lstStyle/>
                    <a:p>
                      <a:pPr algn="ctr" fontAlgn="ctr"/>
                      <a:r>
                        <a:rPr lang="pl-PL" sz="1400" u="none" strike="noStrike">
                          <a:effectLst/>
                        </a:rPr>
                        <a:t>6</a:t>
                      </a:r>
                      <a:endParaRPr lang="pl-PL" sz="1400" b="0" i="0" u="none" strike="noStrike">
                        <a:solidFill>
                          <a:srgbClr val="000000"/>
                        </a:solidFill>
                        <a:effectLst/>
                        <a:latin typeface="+mj-lt"/>
                      </a:endParaRPr>
                    </a:p>
                  </a:txBody>
                  <a:tcPr marL="9525" marR="9525" marT="9525" marB="0" anchor="ctr"/>
                </a:tc>
                <a:tc>
                  <a:txBody>
                    <a:bodyPr/>
                    <a:lstStyle/>
                    <a:p>
                      <a:pPr algn="ctr" fontAlgn="ctr"/>
                      <a:r>
                        <a:rPr lang="pl-PL" sz="1400" u="none" strike="noStrike">
                          <a:effectLst/>
                        </a:rPr>
                        <a:t>53,07</a:t>
                      </a:r>
                      <a:endParaRPr lang="pl-PL" sz="1400" b="0" i="0" u="none" strike="noStrike">
                        <a:solidFill>
                          <a:srgbClr val="000000"/>
                        </a:solidFill>
                        <a:effectLst/>
                        <a:latin typeface="+mj-lt"/>
                      </a:endParaRPr>
                    </a:p>
                  </a:txBody>
                  <a:tcPr marL="9525" marR="9525" marT="9525" marB="0" anchor="ctr"/>
                </a:tc>
                <a:tc>
                  <a:txBody>
                    <a:bodyPr/>
                    <a:lstStyle/>
                    <a:p>
                      <a:pPr algn="ctr" fontAlgn="ctr"/>
                      <a:r>
                        <a:rPr lang="pl-PL" sz="1400" u="none" strike="noStrike">
                          <a:effectLst/>
                        </a:rPr>
                        <a:t>8,79</a:t>
                      </a:r>
                      <a:endParaRPr lang="pl-PL" sz="1400" b="0" i="0" u="none" strike="noStrike">
                        <a:solidFill>
                          <a:srgbClr val="000000"/>
                        </a:solidFill>
                        <a:effectLst/>
                        <a:latin typeface="+mj-lt"/>
                      </a:endParaRPr>
                    </a:p>
                  </a:txBody>
                  <a:tcPr marL="9525" marR="9525" marT="9525" marB="0" anchor="ctr"/>
                </a:tc>
                <a:tc>
                  <a:txBody>
                    <a:bodyPr/>
                    <a:lstStyle/>
                    <a:p>
                      <a:pPr algn="ctr" fontAlgn="ctr"/>
                      <a:r>
                        <a:rPr lang="pl-PL" sz="1400" u="none" strike="noStrike">
                          <a:effectLst/>
                        </a:rPr>
                        <a:t>1</a:t>
                      </a:r>
                      <a:endParaRPr lang="pl-PL" sz="1400" b="0" i="0" u="none" strike="noStrike">
                        <a:solidFill>
                          <a:srgbClr val="000000"/>
                        </a:solidFill>
                        <a:effectLst/>
                        <a:latin typeface="+mj-lt"/>
                      </a:endParaRPr>
                    </a:p>
                  </a:txBody>
                  <a:tcPr marL="9525" marR="9525" marT="9525" marB="0" anchor="ctr"/>
                </a:tc>
                <a:tc>
                  <a:txBody>
                    <a:bodyPr/>
                    <a:lstStyle/>
                    <a:p>
                      <a:pPr algn="ctr" fontAlgn="ctr"/>
                      <a:r>
                        <a:rPr lang="pl-PL" sz="1400" u="none" strike="noStrike">
                          <a:effectLst/>
                        </a:rPr>
                        <a:t>4</a:t>
                      </a:r>
                      <a:endParaRPr lang="pl-PL" sz="1400" b="0" i="0" u="none" strike="noStrike">
                        <a:solidFill>
                          <a:srgbClr val="000000"/>
                        </a:solidFill>
                        <a:effectLst/>
                        <a:latin typeface="+mj-lt"/>
                      </a:endParaRPr>
                    </a:p>
                  </a:txBody>
                  <a:tcPr marL="9525" marR="9525" marT="9525" marB="0" anchor="ctr"/>
                </a:tc>
                <a:tc>
                  <a:txBody>
                    <a:bodyPr/>
                    <a:lstStyle/>
                    <a:p>
                      <a:pPr algn="ctr" fontAlgn="ctr"/>
                      <a:r>
                        <a:rPr lang="pl-PL" sz="1400" u="none" strike="noStrike">
                          <a:effectLst/>
                        </a:rPr>
                        <a:t>1790</a:t>
                      </a:r>
                      <a:endParaRPr lang="pl-PL" sz="1400" b="0" i="0" u="none" strike="noStrike">
                        <a:solidFill>
                          <a:srgbClr val="000000"/>
                        </a:solidFill>
                        <a:effectLst/>
                        <a:latin typeface="+mj-lt"/>
                      </a:endParaRPr>
                    </a:p>
                  </a:txBody>
                  <a:tcPr marL="9525" marR="9525" marT="9525" marB="0" anchor="ctr"/>
                </a:tc>
                <a:tc>
                  <a:txBody>
                    <a:bodyPr/>
                    <a:lstStyle/>
                    <a:p>
                      <a:pPr algn="ctr" fontAlgn="ctr"/>
                      <a:r>
                        <a:rPr lang="pl-PL" sz="1400" u="none" strike="noStrike">
                          <a:effectLst/>
                        </a:rPr>
                        <a:t>2</a:t>
                      </a:r>
                      <a:endParaRPr lang="pl-PL" sz="1400" b="0" i="0" u="none" strike="noStrike">
                        <a:solidFill>
                          <a:srgbClr val="000000"/>
                        </a:solidFill>
                        <a:effectLst/>
                        <a:latin typeface="+mj-lt"/>
                      </a:endParaRPr>
                    </a:p>
                  </a:txBody>
                  <a:tcPr marL="9525" marR="9525" marT="9525" marB="0" anchor="ctr"/>
                </a:tc>
                <a:tc>
                  <a:txBody>
                    <a:bodyPr/>
                    <a:lstStyle/>
                    <a:p>
                      <a:pPr algn="ctr" fontAlgn="ctr"/>
                      <a:r>
                        <a:rPr lang="pl-PL" sz="1400" u="none" strike="noStrike">
                          <a:effectLst/>
                        </a:rPr>
                        <a:t>3</a:t>
                      </a:r>
                      <a:endParaRPr lang="pl-PL" sz="1400" b="0" i="0" u="none" strike="noStrike">
                        <a:solidFill>
                          <a:srgbClr val="000000"/>
                        </a:solidFill>
                        <a:effectLst/>
                        <a:latin typeface="+mj-lt"/>
                      </a:endParaRPr>
                    </a:p>
                  </a:txBody>
                  <a:tcPr marL="9525" marR="9525" marT="9525" marB="0" anchor="ctr"/>
                </a:tc>
                <a:extLst>
                  <a:ext uri="{0D108BD9-81ED-4DB2-BD59-A6C34878D82A}">
                    <a16:rowId xmlns:a16="http://schemas.microsoft.com/office/drawing/2014/main" val="10006"/>
                  </a:ext>
                </a:extLst>
              </a:tr>
              <a:tr h="301837">
                <a:tc>
                  <a:txBody>
                    <a:bodyPr/>
                    <a:lstStyle/>
                    <a:p>
                      <a:pPr algn="ctr" fontAlgn="ctr"/>
                      <a:r>
                        <a:rPr lang="pl-PL" sz="1400" u="none" strike="noStrike">
                          <a:effectLst/>
                        </a:rPr>
                        <a:t>7</a:t>
                      </a:r>
                      <a:endParaRPr lang="pl-PL" sz="1400" b="0" i="0" u="none" strike="noStrike">
                        <a:solidFill>
                          <a:srgbClr val="000000"/>
                        </a:solidFill>
                        <a:effectLst/>
                        <a:latin typeface="+mj-lt"/>
                      </a:endParaRPr>
                    </a:p>
                  </a:txBody>
                  <a:tcPr marL="9525" marR="9525" marT="9525" marB="0" anchor="ctr"/>
                </a:tc>
                <a:tc>
                  <a:txBody>
                    <a:bodyPr/>
                    <a:lstStyle/>
                    <a:p>
                      <a:pPr algn="ctr" fontAlgn="ctr"/>
                      <a:r>
                        <a:rPr lang="pl-PL" sz="1400" u="none" strike="noStrike">
                          <a:effectLst/>
                        </a:rPr>
                        <a:t>30,42</a:t>
                      </a:r>
                      <a:endParaRPr lang="pl-PL" sz="1400" b="0" i="0" u="none" strike="noStrike">
                        <a:solidFill>
                          <a:srgbClr val="000000"/>
                        </a:solidFill>
                        <a:effectLst/>
                        <a:latin typeface="+mj-lt"/>
                      </a:endParaRPr>
                    </a:p>
                  </a:txBody>
                  <a:tcPr marL="9525" marR="9525" marT="9525" marB="0" anchor="ctr"/>
                </a:tc>
                <a:tc>
                  <a:txBody>
                    <a:bodyPr/>
                    <a:lstStyle/>
                    <a:p>
                      <a:pPr algn="ctr" fontAlgn="ctr"/>
                      <a:r>
                        <a:rPr lang="pl-PL" sz="1400" u="none" strike="noStrike">
                          <a:effectLst/>
                        </a:rPr>
                        <a:t>5,42</a:t>
                      </a:r>
                      <a:endParaRPr lang="pl-PL" sz="1400" b="0" i="0" u="none" strike="noStrike">
                        <a:solidFill>
                          <a:srgbClr val="000000"/>
                        </a:solidFill>
                        <a:effectLst/>
                        <a:latin typeface="+mj-lt"/>
                      </a:endParaRPr>
                    </a:p>
                  </a:txBody>
                  <a:tcPr marL="9525" marR="9525" marT="9525" marB="0" anchor="ctr"/>
                </a:tc>
                <a:tc>
                  <a:txBody>
                    <a:bodyPr/>
                    <a:lstStyle/>
                    <a:p>
                      <a:pPr algn="ctr" fontAlgn="ctr"/>
                      <a:r>
                        <a:rPr lang="pl-PL" sz="1400" u="none" strike="noStrike">
                          <a:effectLst/>
                        </a:rPr>
                        <a:t>2</a:t>
                      </a:r>
                      <a:endParaRPr lang="pl-PL" sz="1400" b="0" i="0" u="none" strike="noStrike">
                        <a:solidFill>
                          <a:srgbClr val="000000"/>
                        </a:solidFill>
                        <a:effectLst/>
                        <a:latin typeface="+mj-lt"/>
                      </a:endParaRPr>
                    </a:p>
                  </a:txBody>
                  <a:tcPr marL="9525" marR="9525" marT="9525" marB="0" anchor="ctr"/>
                </a:tc>
                <a:tc>
                  <a:txBody>
                    <a:bodyPr/>
                    <a:lstStyle/>
                    <a:p>
                      <a:pPr algn="ctr" fontAlgn="ctr"/>
                      <a:r>
                        <a:rPr lang="pl-PL" sz="1400" u="none" strike="noStrike">
                          <a:effectLst/>
                        </a:rPr>
                        <a:t>2</a:t>
                      </a:r>
                      <a:endParaRPr lang="pl-PL" sz="1400" b="0" i="0" u="none" strike="noStrike">
                        <a:solidFill>
                          <a:srgbClr val="000000"/>
                        </a:solidFill>
                        <a:effectLst/>
                        <a:latin typeface="+mj-lt"/>
                      </a:endParaRPr>
                    </a:p>
                  </a:txBody>
                  <a:tcPr marL="9525" marR="9525" marT="9525" marB="0" anchor="ctr"/>
                </a:tc>
                <a:tc>
                  <a:txBody>
                    <a:bodyPr/>
                    <a:lstStyle/>
                    <a:p>
                      <a:pPr algn="ctr" fontAlgn="ctr"/>
                      <a:r>
                        <a:rPr lang="pl-PL" sz="1400" u="none" strike="noStrike">
                          <a:effectLst/>
                        </a:rPr>
                        <a:t>932</a:t>
                      </a:r>
                      <a:endParaRPr lang="pl-PL" sz="1400" b="0" i="0" u="none" strike="noStrike">
                        <a:solidFill>
                          <a:srgbClr val="000000"/>
                        </a:solidFill>
                        <a:effectLst/>
                        <a:latin typeface="+mj-lt"/>
                      </a:endParaRPr>
                    </a:p>
                  </a:txBody>
                  <a:tcPr marL="9525" marR="9525" marT="9525" marB="0" anchor="ctr"/>
                </a:tc>
                <a:tc>
                  <a:txBody>
                    <a:bodyPr/>
                    <a:lstStyle/>
                    <a:p>
                      <a:pPr algn="ctr" fontAlgn="ctr"/>
                      <a:r>
                        <a:rPr lang="pl-PL" sz="1400" u="none" strike="noStrike">
                          <a:effectLst/>
                        </a:rPr>
                        <a:t>3</a:t>
                      </a:r>
                      <a:endParaRPr lang="pl-PL" sz="1400" b="0" i="0" u="none" strike="noStrike">
                        <a:solidFill>
                          <a:srgbClr val="000000"/>
                        </a:solidFill>
                        <a:effectLst/>
                        <a:latin typeface="+mj-lt"/>
                      </a:endParaRPr>
                    </a:p>
                  </a:txBody>
                  <a:tcPr marL="9525" marR="9525" marT="9525" marB="0" anchor="ctr"/>
                </a:tc>
                <a:tc>
                  <a:txBody>
                    <a:bodyPr/>
                    <a:lstStyle/>
                    <a:p>
                      <a:pPr algn="ctr" fontAlgn="ctr"/>
                      <a:r>
                        <a:rPr lang="pl-PL" sz="1400" u="none" strike="noStrike">
                          <a:effectLst/>
                        </a:rPr>
                        <a:t>1</a:t>
                      </a:r>
                      <a:endParaRPr lang="pl-PL" sz="1400" b="0" i="0" u="none" strike="noStrike">
                        <a:solidFill>
                          <a:srgbClr val="000000"/>
                        </a:solidFill>
                        <a:effectLst/>
                        <a:latin typeface="+mj-lt"/>
                      </a:endParaRPr>
                    </a:p>
                  </a:txBody>
                  <a:tcPr marL="9525" marR="9525" marT="9525" marB="0" anchor="ctr"/>
                </a:tc>
                <a:extLst>
                  <a:ext uri="{0D108BD9-81ED-4DB2-BD59-A6C34878D82A}">
                    <a16:rowId xmlns:a16="http://schemas.microsoft.com/office/drawing/2014/main" val="10007"/>
                  </a:ext>
                </a:extLst>
              </a:tr>
              <a:tr h="301837">
                <a:tc>
                  <a:txBody>
                    <a:bodyPr/>
                    <a:lstStyle/>
                    <a:p>
                      <a:pPr algn="ctr" fontAlgn="ctr"/>
                      <a:r>
                        <a:rPr lang="pl-PL" sz="1400" u="none" strike="noStrike">
                          <a:effectLst/>
                        </a:rPr>
                        <a:t>8</a:t>
                      </a:r>
                      <a:endParaRPr lang="pl-PL" sz="1400" b="0" i="0" u="none" strike="noStrike">
                        <a:solidFill>
                          <a:srgbClr val="000000"/>
                        </a:solidFill>
                        <a:effectLst/>
                        <a:latin typeface="+mj-lt"/>
                      </a:endParaRPr>
                    </a:p>
                  </a:txBody>
                  <a:tcPr marL="9525" marR="9525" marT="9525" marB="0" anchor="ctr"/>
                </a:tc>
                <a:tc>
                  <a:txBody>
                    <a:bodyPr/>
                    <a:lstStyle/>
                    <a:p>
                      <a:pPr algn="ctr" fontAlgn="ctr"/>
                      <a:r>
                        <a:rPr lang="pl-PL" sz="1400" u="none" strike="noStrike">
                          <a:effectLst/>
                        </a:rPr>
                        <a:t>26,32</a:t>
                      </a:r>
                      <a:endParaRPr lang="pl-PL" sz="1400" b="0" i="0" u="none" strike="noStrike">
                        <a:solidFill>
                          <a:srgbClr val="000000"/>
                        </a:solidFill>
                        <a:effectLst/>
                        <a:latin typeface="+mj-lt"/>
                      </a:endParaRPr>
                    </a:p>
                  </a:txBody>
                  <a:tcPr marL="9525" marR="9525" marT="9525" marB="0" anchor="ctr"/>
                </a:tc>
                <a:tc>
                  <a:txBody>
                    <a:bodyPr/>
                    <a:lstStyle/>
                    <a:p>
                      <a:pPr algn="ctr" fontAlgn="ctr"/>
                      <a:r>
                        <a:rPr lang="pl-PL" sz="1400" u="none" strike="noStrike">
                          <a:effectLst/>
                        </a:rPr>
                        <a:t>5,07</a:t>
                      </a:r>
                      <a:endParaRPr lang="pl-PL" sz="1400" b="0" i="0" u="none" strike="noStrike">
                        <a:solidFill>
                          <a:srgbClr val="000000"/>
                        </a:solidFill>
                        <a:effectLst/>
                        <a:latin typeface="+mj-lt"/>
                      </a:endParaRPr>
                    </a:p>
                  </a:txBody>
                  <a:tcPr marL="9525" marR="9525" marT="9525" marB="0" anchor="ctr"/>
                </a:tc>
                <a:tc>
                  <a:txBody>
                    <a:bodyPr/>
                    <a:lstStyle/>
                    <a:p>
                      <a:pPr algn="ctr" fontAlgn="ctr"/>
                      <a:r>
                        <a:rPr lang="pl-PL" sz="1400" u="none" strike="noStrike">
                          <a:effectLst/>
                        </a:rPr>
                        <a:t>1</a:t>
                      </a:r>
                      <a:endParaRPr lang="pl-PL" sz="1400" b="0" i="0" u="none" strike="noStrike">
                        <a:solidFill>
                          <a:srgbClr val="000000"/>
                        </a:solidFill>
                        <a:effectLst/>
                        <a:latin typeface="+mj-lt"/>
                      </a:endParaRPr>
                    </a:p>
                  </a:txBody>
                  <a:tcPr marL="9525" marR="9525" marT="9525" marB="0" anchor="ctr"/>
                </a:tc>
                <a:tc>
                  <a:txBody>
                    <a:bodyPr/>
                    <a:lstStyle/>
                    <a:p>
                      <a:pPr algn="ctr" fontAlgn="ctr"/>
                      <a:r>
                        <a:rPr lang="pl-PL" sz="1400" u="none" strike="noStrike">
                          <a:effectLst/>
                        </a:rPr>
                        <a:t>1,5</a:t>
                      </a:r>
                      <a:endParaRPr lang="pl-PL" sz="1400" b="0" i="0" u="none" strike="noStrike">
                        <a:solidFill>
                          <a:srgbClr val="000000"/>
                        </a:solidFill>
                        <a:effectLst/>
                        <a:latin typeface="+mj-lt"/>
                      </a:endParaRPr>
                    </a:p>
                  </a:txBody>
                  <a:tcPr marL="9525" marR="9525" marT="9525" marB="0" anchor="ctr"/>
                </a:tc>
                <a:tc>
                  <a:txBody>
                    <a:bodyPr/>
                    <a:lstStyle/>
                    <a:p>
                      <a:pPr algn="ctr" fontAlgn="ctr"/>
                      <a:r>
                        <a:rPr lang="pl-PL" sz="1400" u="none" strike="noStrike">
                          <a:effectLst/>
                        </a:rPr>
                        <a:t>3800</a:t>
                      </a:r>
                      <a:endParaRPr lang="pl-PL" sz="1400" b="0" i="0" u="none" strike="noStrike">
                        <a:solidFill>
                          <a:srgbClr val="000000"/>
                        </a:solidFill>
                        <a:effectLst/>
                        <a:latin typeface="+mj-lt"/>
                      </a:endParaRPr>
                    </a:p>
                  </a:txBody>
                  <a:tcPr marL="9525" marR="9525" marT="9525" marB="0" anchor="ctr"/>
                </a:tc>
                <a:tc>
                  <a:txBody>
                    <a:bodyPr/>
                    <a:lstStyle/>
                    <a:p>
                      <a:pPr algn="ctr" fontAlgn="ctr"/>
                      <a:r>
                        <a:rPr lang="pl-PL" sz="1400" u="none" strike="noStrike">
                          <a:effectLst/>
                        </a:rPr>
                        <a:t>1</a:t>
                      </a:r>
                      <a:endParaRPr lang="pl-PL" sz="1400" b="0" i="0" u="none" strike="noStrike">
                        <a:solidFill>
                          <a:srgbClr val="000000"/>
                        </a:solidFill>
                        <a:effectLst/>
                        <a:latin typeface="+mj-lt"/>
                      </a:endParaRPr>
                    </a:p>
                  </a:txBody>
                  <a:tcPr marL="9525" marR="9525" marT="9525" marB="0" anchor="ctr"/>
                </a:tc>
                <a:tc>
                  <a:txBody>
                    <a:bodyPr/>
                    <a:lstStyle/>
                    <a:p>
                      <a:pPr algn="ctr" fontAlgn="ctr"/>
                      <a:r>
                        <a:rPr lang="pl-PL" sz="1400" u="none" strike="noStrike">
                          <a:effectLst/>
                        </a:rPr>
                        <a:t>3</a:t>
                      </a:r>
                      <a:endParaRPr lang="pl-PL" sz="1400" b="0" i="0" u="none" strike="noStrike">
                        <a:solidFill>
                          <a:srgbClr val="000000"/>
                        </a:solidFill>
                        <a:effectLst/>
                        <a:latin typeface="+mj-lt"/>
                      </a:endParaRPr>
                    </a:p>
                  </a:txBody>
                  <a:tcPr marL="9525" marR="9525" marT="9525" marB="0" anchor="ctr"/>
                </a:tc>
                <a:extLst>
                  <a:ext uri="{0D108BD9-81ED-4DB2-BD59-A6C34878D82A}">
                    <a16:rowId xmlns:a16="http://schemas.microsoft.com/office/drawing/2014/main" val="10008"/>
                  </a:ext>
                </a:extLst>
              </a:tr>
              <a:tr h="301837">
                <a:tc>
                  <a:txBody>
                    <a:bodyPr/>
                    <a:lstStyle/>
                    <a:p>
                      <a:pPr algn="ctr" fontAlgn="ctr"/>
                      <a:r>
                        <a:rPr lang="pl-PL" sz="1400" u="none" strike="noStrike">
                          <a:effectLst/>
                        </a:rPr>
                        <a:t>9</a:t>
                      </a:r>
                      <a:endParaRPr lang="pl-PL" sz="1400" b="0" i="0" u="none" strike="noStrike">
                        <a:solidFill>
                          <a:srgbClr val="000000"/>
                        </a:solidFill>
                        <a:effectLst/>
                        <a:latin typeface="+mj-lt"/>
                      </a:endParaRPr>
                    </a:p>
                  </a:txBody>
                  <a:tcPr marL="9525" marR="9525" marT="9525" marB="0" anchor="ctr"/>
                </a:tc>
                <a:tc>
                  <a:txBody>
                    <a:bodyPr/>
                    <a:lstStyle/>
                    <a:p>
                      <a:pPr algn="ctr" fontAlgn="ctr"/>
                      <a:r>
                        <a:rPr lang="pl-PL" sz="1400" u="none" strike="noStrike">
                          <a:effectLst/>
                        </a:rPr>
                        <a:t>28,41</a:t>
                      </a:r>
                      <a:endParaRPr lang="pl-PL" sz="1400" b="0" i="0" u="none" strike="noStrike">
                        <a:solidFill>
                          <a:srgbClr val="000000"/>
                        </a:solidFill>
                        <a:effectLst/>
                        <a:latin typeface="+mj-lt"/>
                      </a:endParaRPr>
                    </a:p>
                  </a:txBody>
                  <a:tcPr marL="9525" marR="9525" marT="9525" marB="0" anchor="ctr"/>
                </a:tc>
                <a:tc>
                  <a:txBody>
                    <a:bodyPr/>
                    <a:lstStyle/>
                    <a:p>
                      <a:pPr algn="ctr" fontAlgn="ctr"/>
                      <a:r>
                        <a:rPr lang="pl-PL" sz="1400" u="none" strike="noStrike">
                          <a:effectLst/>
                        </a:rPr>
                        <a:t>7,50</a:t>
                      </a:r>
                      <a:endParaRPr lang="pl-PL" sz="1400" b="0" i="0" u="none" strike="noStrike">
                        <a:solidFill>
                          <a:srgbClr val="000000"/>
                        </a:solidFill>
                        <a:effectLst/>
                        <a:latin typeface="+mj-lt"/>
                      </a:endParaRPr>
                    </a:p>
                  </a:txBody>
                  <a:tcPr marL="9525" marR="9525" marT="9525" marB="0" anchor="ctr"/>
                </a:tc>
                <a:tc>
                  <a:txBody>
                    <a:bodyPr/>
                    <a:lstStyle/>
                    <a:p>
                      <a:pPr algn="ctr" fontAlgn="ctr"/>
                      <a:r>
                        <a:rPr lang="pl-PL" sz="1400" u="none" strike="noStrike">
                          <a:effectLst/>
                        </a:rPr>
                        <a:t>1</a:t>
                      </a:r>
                      <a:endParaRPr lang="pl-PL" sz="1400" b="0" i="0" u="none" strike="noStrike">
                        <a:solidFill>
                          <a:srgbClr val="000000"/>
                        </a:solidFill>
                        <a:effectLst/>
                        <a:latin typeface="+mj-lt"/>
                      </a:endParaRPr>
                    </a:p>
                  </a:txBody>
                  <a:tcPr marL="9525" marR="9525" marT="9525" marB="0" anchor="ctr"/>
                </a:tc>
                <a:tc>
                  <a:txBody>
                    <a:bodyPr/>
                    <a:lstStyle/>
                    <a:p>
                      <a:pPr algn="ctr" fontAlgn="ctr"/>
                      <a:r>
                        <a:rPr lang="pl-PL" sz="1400" u="none" strike="noStrike">
                          <a:effectLst/>
                        </a:rPr>
                        <a:t>2</a:t>
                      </a:r>
                      <a:endParaRPr lang="pl-PL" sz="1400" b="0" i="0" u="none" strike="noStrike">
                        <a:solidFill>
                          <a:srgbClr val="000000"/>
                        </a:solidFill>
                        <a:effectLst/>
                        <a:latin typeface="+mj-lt"/>
                      </a:endParaRPr>
                    </a:p>
                  </a:txBody>
                  <a:tcPr marL="9525" marR="9525" marT="9525" marB="0" anchor="ctr"/>
                </a:tc>
                <a:tc>
                  <a:txBody>
                    <a:bodyPr/>
                    <a:lstStyle/>
                    <a:p>
                      <a:pPr algn="ctr" fontAlgn="ctr"/>
                      <a:r>
                        <a:rPr lang="pl-PL" sz="1400" u="none" strike="noStrike">
                          <a:effectLst/>
                        </a:rPr>
                        <a:t>1056</a:t>
                      </a:r>
                      <a:endParaRPr lang="pl-PL" sz="1400" b="0" i="0" u="none" strike="noStrike">
                        <a:solidFill>
                          <a:srgbClr val="000000"/>
                        </a:solidFill>
                        <a:effectLst/>
                        <a:latin typeface="+mj-lt"/>
                      </a:endParaRPr>
                    </a:p>
                  </a:txBody>
                  <a:tcPr marL="9525" marR="9525" marT="9525" marB="0" anchor="ctr"/>
                </a:tc>
                <a:tc>
                  <a:txBody>
                    <a:bodyPr/>
                    <a:lstStyle/>
                    <a:p>
                      <a:pPr algn="ctr" fontAlgn="ctr"/>
                      <a:r>
                        <a:rPr lang="pl-PL" sz="1400" u="none" strike="noStrike">
                          <a:effectLst/>
                        </a:rPr>
                        <a:t>1</a:t>
                      </a:r>
                      <a:endParaRPr lang="pl-PL" sz="1400" b="0" i="0" u="none" strike="noStrike">
                        <a:solidFill>
                          <a:srgbClr val="000000"/>
                        </a:solidFill>
                        <a:effectLst/>
                        <a:latin typeface="+mj-lt"/>
                      </a:endParaRPr>
                    </a:p>
                  </a:txBody>
                  <a:tcPr marL="9525" marR="9525" marT="9525" marB="0" anchor="ctr"/>
                </a:tc>
                <a:tc>
                  <a:txBody>
                    <a:bodyPr/>
                    <a:lstStyle/>
                    <a:p>
                      <a:pPr algn="ctr" fontAlgn="ctr"/>
                      <a:r>
                        <a:rPr lang="pl-PL" sz="1400" u="none" strike="noStrike">
                          <a:effectLst/>
                        </a:rPr>
                        <a:t>1</a:t>
                      </a:r>
                      <a:endParaRPr lang="pl-PL" sz="1400" b="0" i="0" u="none" strike="noStrike">
                        <a:solidFill>
                          <a:srgbClr val="000000"/>
                        </a:solidFill>
                        <a:effectLst/>
                        <a:latin typeface="+mj-lt"/>
                      </a:endParaRPr>
                    </a:p>
                  </a:txBody>
                  <a:tcPr marL="9525" marR="9525" marT="9525" marB="0" anchor="ctr"/>
                </a:tc>
                <a:extLst>
                  <a:ext uri="{0D108BD9-81ED-4DB2-BD59-A6C34878D82A}">
                    <a16:rowId xmlns:a16="http://schemas.microsoft.com/office/drawing/2014/main" val="10009"/>
                  </a:ext>
                </a:extLst>
              </a:tr>
              <a:tr h="301837">
                <a:tc>
                  <a:txBody>
                    <a:bodyPr/>
                    <a:lstStyle/>
                    <a:p>
                      <a:pPr algn="ctr" fontAlgn="ctr"/>
                      <a:r>
                        <a:rPr lang="pl-PL" sz="1400" u="none" strike="noStrike">
                          <a:effectLst/>
                        </a:rPr>
                        <a:t>10</a:t>
                      </a:r>
                      <a:endParaRPr lang="pl-PL" sz="1400" b="0" i="0" u="none" strike="noStrike">
                        <a:solidFill>
                          <a:srgbClr val="000000"/>
                        </a:solidFill>
                        <a:effectLst/>
                        <a:latin typeface="+mj-lt"/>
                      </a:endParaRPr>
                    </a:p>
                  </a:txBody>
                  <a:tcPr marL="9525" marR="9525" marT="9525" marB="0" anchor="ctr"/>
                </a:tc>
                <a:tc>
                  <a:txBody>
                    <a:bodyPr/>
                    <a:lstStyle/>
                    <a:p>
                      <a:pPr algn="ctr" fontAlgn="ctr"/>
                      <a:r>
                        <a:rPr lang="pl-PL" sz="1400" u="none" strike="noStrike">
                          <a:effectLst/>
                        </a:rPr>
                        <a:t>41,74</a:t>
                      </a:r>
                      <a:endParaRPr lang="pl-PL" sz="1400" b="0" i="0" u="none" strike="noStrike">
                        <a:solidFill>
                          <a:srgbClr val="000000"/>
                        </a:solidFill>
                        <a:effectLst/>
                        <a:latin typeface="+mj-lt"/>
                      </a:endParaRPr>
                    </a:p>
                  </a:txBody>
                  <a:tcPr marL="9525" marR="9525" marT="9525" marB="0" anchor="ctr"/>
                </a:tc>
                <a:tc>
                  <a:txBody>
                    <a:bodyPr/>
                    <a:lstStyle/>
                    <a:p>
                      <a:pPr algn="ctr" fontAlgn="ctr"/>
                      <a:r>
                        <a:rPr lang="pl-PL" sz="1400" u="none" strike="noStrike">
                          <a:effectLst/>
                        </a:rPr>
                        <a:t>5,00</a:t>
                      </a:r>
                      <a:endParaRPr lang="pl-PL" sz="1400" b="0" i="0" u="none" strike="noStrike">
                        <a:solidFill>
                          <a:srgbClr val="000000"/>
                        </a:solidFill>
                        <a:effectLst/>
                        <a:latin typeface="+mj-lt"/>
                      </a:endParaRPr>
                    </a:p>
                  </a:txBody>
                  <a:tcPr marL="9525" marR="9525" marT="9525" marB="0" anchor="ctr"/>
                </a:tc>
                <a:tc>
                  <a:txBody>
                    <a:bodyPr/>
                    <a:lstStyle/>
                    <a:p>
                      <a:pPr algn="ctr" fontAlgn="ctr"/>
                      <a:r>
                        <a:rPr lang="pl-PL" sz="1400" u="none" strike="noStrike">
                          <a:effectLst/>
                        </a:rPr>
                        <a:t>2</a:t>
                      </a:r>
                      <a:endParaRPr lang="pl-PL" sz="1400" b="0" i="0" u="none" strike="noStrike">
                        <a:solidFill>
                          <a:srgbClr val="000000"/>
                        </a:solidFill>
                        <a:effectLst/>
                        <a:latin typeface="+mj-lt"/>
                      </a:endParaRPr>
                    </a:p>
                  </a:txBody>
                  <a:tcPr marL="9525" marR="9525" marT="9525" marB="0" anchor="ctr"/>
                </a:tc>
                <a:tc>
                  <a:txBody>
                    <a:bodyPr/>
                    <a:lstStyle/>
                    <a:p>
                      <a:pPr algn="ctr" fontAlgn="ctr"/>
                      <a:r>
                        <a:rPr lang="pl-PL" sz="1400" u="none" strike="noStrike">
                          <a:effectLst/>
                        </a:rPr>
                        <a:t>4</a:t>
                      </a:r>
                      <a:endParaRPr lang="pl-PL" sz="1400" b="0" i="0" u="none" strike="noStrike">
                        <a:solidFill>
                          <a:srgbClr val="000000"/>
                        </a:solidFill>
                        <a:effectLst/>
                        <a:latin typeface="+mj-lt"/>
                      </a:endParaRPr>
                    </a:p>
                  </a:txBody>
                  <a:tcPr marL="9525" marR="9525" marT="9525" marB="0" anchor="ctr"/>
                </a:tc>
                <a:tc>
                  <a:txBody>
                    <a:bodyPr/>
                    <a:lstStyle/>
                    <a:p>
                      <a:pPr algn="ctr" fontAlgn="ctr"/>
                      <a:r>
                        <a:rPr lang="pl-PL" sz="1400" u="none" strike="noStrike">
                          <a:effectLst/>
                        </a:rPr>
                        <a:t>1150</a:t>
                      </a:r>
                      <a:endParaRPr lang="pl-PL" sz="1400" b="0" i="0" u="none" strike="noStrike">
                        <a:solidFill>
                          <a:srgbClr val="000000"/>
                        </a:solidFill>
                        <a:effectLst/>
                        <a:latin typeface="+mj-lt"/>
                      </a:endParaRPr>
                    </a:p>
                  </a:txBody>
                  <a:tcPr marL="9525" marR="9525" marT="9525" marB="0" anchor="ctr"/>
                </a:tc>
                <a:tc>
                  <a:txBody>
                    <a:bodyPr/>
                    <a:lstStyle/>
                    <a:p>
                      <a:pPr algn="ctr" fontAlgn="ctr"/>
                      <a:r>
                        <a:rPr lang="pl-PL" sz="1400" u="none" strike="noStrike">
                          <a:effectLst/>
                        </a:rPr>
                        <a:t>2</a:t>
                      </a:r>
                      <a:endParaRPr lang="pl-PL" sz="1400" b="0" i="0" u="none" strike="noStrike">
                        <a:solidFill>
                          <a:srgbClr val="000000"/>
                        </a:solidFill>
                        <a:effectLst/>
                        <a:latin typeface="+mj-lt"/>
                      </a:endParaRPr>
                    </a:p>
                  </a:txBody>
                  <a:tcPr marL="9525" marR="9525" marT="9525" marB="0" anchor="ctr"/>
                </a:tc>
                <a:tc>
                  <a:txBody>
                    <a:bodyPr/>
                    <a:lstStyle/>
                    <a:p>
                      <a:pPr algn="ctr" fontAlgn="ctr"/>
                      <a:r>
                        <a:rPr lang="pl-PL" sz="1400" u="none" strike="noStrike">
                          <a:effectLst/>
                        </a:rPr>
                        <a:t>0</a:t>
                      </a:r>
                      <a:endParaRPr lang="pl-PL" sz="1400" b="0" i="0" u="none" strike="noStrike">
                        <a:solidFill>
                          <a:srgbClr val="000000"/>
                        </a:solidFill>
                        <a:effectLst/>
                        <a:latin typeface="+mj-lt"/>
                      </a:endParaRPr>
                    </a:p>
                  </a:txBody>
                  <a:tcPr marL="9525" marR="9525" marT="9525" marB="0" anchor="ctr"/>
                </a:tc>
                <a:extLst>
                  <a:ext uri="{0D108BD9-81ED-4DB2-BD59-A6C34878D82A}">
                    <a16:rowId xmlns:a16="http://schemas.microsoft.com/office/drawing/2014/main" val="10010"/>
                  </a:ext>
                </a:extLst>
              </a:tr>
              <a:tr h="301837">
                <a:tc>
                  <a:txBody>
                    <a:bodyPr/>
                    <a:lstStyle/>
                    <a:p>
                      <a:pPr algn="ctr" fontAlgn="ctr"/>
                      <a:r>
                        <a:rPr lang="pl-PL" sz="1400" u="none" strike="noStrike">
                          <a:effectLst/>
                        </a:rPr>
                        <a:t>11</a:t>
                      </a:r>
                      <a:endParaRPr lang="pl-PL" sz="1400" b="0" i="0" u="none" strike="noStrike">
                        <a:solidFill>
                          <a:srgbClr val="000000"/>
                        </a:solidFill>
                        <a:effectLst/>
                        <a:latin typeface="+mj-lt"/>
                      </a:endParaRPr>
                    </a:p>
                  </a:txBody>
                  <a:tcPr marL="9525" marR="9525" marT="9525" marB="0" anchor="ctr"/>
                </a:tc>
                <a:tc>
                  <a:txBody>
                    <a:bodyPr/>
                    <a:lstStyle/>
                    <a:p>
                      <a:pPr algn="ctr" fontAlgn="ctr"/>
                      <a:r>
                        <a:rPr lang="pl-PL" sz="1400" u="none" strike="noStrike">
                          <a:effectLst/>
                        </a:rPr>
                        <a:t>53,50</a:t>
                      </a:r>
                      <a:endParaRPr lang="pl-PL" sz="1400" b="0" i="0" u="none" strike="noStrike">
                        <a:solidFill>
                          <a:srgbClr val="000000"/>
                        </a:solidFill>
                        <a:effectLst/>
                        <a:latin typeface="+mj-lt"/>
                      </a:endParaRPr>
                    </a:p>
                  </a:txBody>
                  <a:tcPr marL="9525" marR="9525" marT="9525" marB="0" anchor="ctr"/>
                </a:tc>
                <a:tc>
                  <a:txBody>
                    <a:bodyPr/>
                    <a:lstStyle/>
                    <a:p>
                      <a:pPr algn="ctr" fontAlgn="ctr"/>
                      <a:r>
                        <a:rPr lang="pl-PL" sz="1400" u="none" strike="noStrike">
                          <a:effectLst/>
                        </a:rPr>
                        <a:t>7,09</a:t>
                      </a:r>
                      <a:endParaRPr lang="pl-PL" sz="1400" b="0" i="0" u="none" strike="noStrike">
                        <a:solidFill>
                          <a:srgbClr val="000000"/>
                        </a:solidFill>
                        <a:effectLst/>
                        <a:latin typeface="+mj-lt"/>
                      </a:endParaRPr>
                    </a:p>
                  </a:txBody>
                  <a:tcPr marL="9525" marR="9525" marT="9525" marB="0" anchor="ctr"/>
                </a:tc>
                <a:tc>
                  <a:txBody>
                    <a:bodyPr/>
                    <a:lstStyle/>
                    <a:p>
                      <a:pPr algn="ctr" fontAlgn="ctr"/>
                      <a:r>
                        <a:rPr lang="pl-PL" sz="1400" u="none" strike="noStrike">
                          <a:effectLst/>
                        </a:rPr>
                        <a:t>1</a:t>
                      </a:r>
                      <a:endParaRPr lang="pl-PL" sz="1400" b="0" i="0" u="none" strike="noStrike">
                        <a:solidFill>
                          <a:srgbClr val="000000"/>
                        </a:solidFill>
                        <a:effectLst/>
                        <a:latin typeface="+mj-lt"/>
                      </a:endParaRPr>
                    </a:p>
                  </a:txBody>
                  <a:tcPr marL="9525" marR="9525" marT="9525" marB="0" anchor="ctr"/>
                </a:tc>
                <a:tc>
                  <a:txBody>
                    <a:bodyPr/>
                    <a:lstStyle/>
                    <a:p>
                      <a:pPr algn="ctr" fontAlgn="ctr"/>
                      <a:r>
                        <a:rPr lang="pl-PL" sz="1400" u="none" strike="noStrike">
                          <a:effectLst/>
                        </a:rPr>
                        <a:t>0</a:t>
                      </a:r>
                      <a:endParaRPr lang="pl-PL" sz="1400" b="0" i="0" u="none" strike="noStrike">
                        <a:solidFill>
                          <a:srgbClr val="000000"/>
                        </a:solidFill>
                        <a:effectLst/>
                        <a:latin typeface="+mj-lt"/>
                      </a:endParaRPr>
                    </a:p>
                  </a:txBody>
                  <a:tcPr marL="9525" marR="9525" marT="9525" marB="0" anchor="ctr"/>
                </a:tc>
                <a:tc>
                  <a:txBody>
                    <a:bodyPr/>
                    <a:lstStyle/>
                    <a:p>
                      <a:pPr algn="ctr" fontAlgn="ctr"/>
                      <a:r>
                        <a:rPr lang="pl-PL" sz="1400" u="none" strike="noStrike">
                          <a:effectLst/>
                        </a:rPr>
                        <a:t>1028</a:t>
                      </a:r>
                      <a:endParaRPr lang="pl-PL" sz="1400" b="0" i="0" u="none" strike="noStrike">
                        <a:solidFill>
                          <a:srgbClr val="000000"/>
                        </a:solidFill>
                        <a:effectLst/>
                        <a:latin typeface="+mj-lt"/>
                      </a:endParaRPr>
                    </a:p>
                  </a:txBody>
                  <a:tcPr marL="9525" marR="9525" marT="9525" marB="0" anchor="ctr"/>
                </a:tc>
                <a:tc>
                  <a:txBody>
                    <a:bodyPr/>
                    <a:lstStyle/>
                    <a:p>
                      <a:pPr algn="ctr" fontAlgn="ctr"/>
                      <a:r>
                        <a:rPr lang="pl-PL" sz="1400" u="none" strike="noStrike">
                          <a:effectLst/>
                        </a:rPr>
                        <a:t>1</a:t>
                      </a:r>
                      <a:endParaRPr lang="pl-PL" sz="1400" b="0" i="0" u="none" strike="noStrike">
                        <a:solidFill>
                          <a:srgbClr val="000000"/>
                        </a:solidFill>
                        <a:effectLst/>
                        <a:latin typeface="+mj-lt"/>
                      </a:endParaRPr>
                    </a:p>
                  </a:txBody>
                  <a:tcPr marL="9525" marR="9525" marT="9525" marB="0" anchor="ctr"/>
                </a:tc>
                <a:tc>
                  <a:txBody>
                    <a:bodyPr/>
                    <a:lstStyle/>
                    <a:p>
                      <a:pPr algn="ctr" fontAlgn="ctr"/>
                      <a:r>
                        <a:rPr lang="pl-PL" sz="1400" u="none" strike="noStrike">
                          <a:effectLst/>
                        </a:rPr>
                        <a:t>1</a:t>
                      </a:r>
                      <a:endParaRPr lang="pl-PL" sz="1400" b="0" i="0" u="none" strike="noStrike">
                        <a:solidFill>
                          <a:srgbClr val="000000"/>
                        </a:solidFill>
                        <a:effectLst/>
                        <a:latin typeface="+mj-lt"/>
                      </a:endParaRPr>
                    </a:p>
                  </a:txBody>
                  <a:tcPr marL="9525" marR="9525" marT="9525" marB="0" anchor="ctr"/>
                </a:tc>
                <a:extLst>
                  <a:ext uri="{0D108BD9-81ED-4DB2-BD59-A6C34878D82A}">
                    <a16:rowId xmlns:a16="http://schemas.microsoft.com/office/drawing/2014/main" val="10011"/>
                  </a:ext>
                </a:extLst>
              </a:tr>
              <a:tr h="301837">
                <a:tc>
                  <a:txBody>
                    <a:bodyPr/>
                    <a:lstStyle/>
                    <a:p>
                      <a:pPr algn="ctr" fontAlgn="ctr"/>
                      <a:r>
                        <a:rPr lang="pl-PL" sz="1400" u="none" strike="noStrike">
                          <a:effectLst/>
                        </a:rPr>
                        <a:t>12</a:t>
                      </a:r>
                      <a:endParaRPr lang="pl-PL" sz="1400" b="0" i="0" u="none" strike="noStrike">
                        <a:solidFill>
                          <a:srgbClr val="000000"/>
                        </a:solidFill>
                        <a:effectLst/>
                        <a:latin typeface="+mj-lt"/>
                      </a:endParaRPr>
                    </a:p>
                  </a:txBody>
                  <a:tcPr marL="9525" marR="9525" marT="9525" marB="0" anchor="ctr"/>
                </a:tc>
                <a:tc>
                  <a:txBody>
                    <a:bodyPr/>
                    <a:lstStyle/>
                    <a:p>
                      <a:pPr algn="ctr" fontAlgn="ctr"/>
                      <a:r>
                        <a:rPr lang="pl-PL" sz="1400" u="none" strike="noStrike">
                          <a:effectLst/>
                        </a:rPr>
                        <a:t>22,08</a:t>
                      </a:r>
                      <a:endParaRPr lang="pl-PL" sz="1400" b="0" i="0" u="none" strike="noStrike">
                        <a:solidFill>
                          <a:srgbClr val="000000"/>
                        </a:solidFill>
                        <a:effectLst/>
                        <a:latin typeface="+mj-lt"/>
                      </a:endParaRPr>
                    </a:p>
                  </a:txBody>
                  <a:tcPr marL="9525" marR="9525" marT="9525" marB="0" anchor="ctr"/>
                </a:tc>
                <a:tc>
                  <a:txBody>
                    <a:bodyPr/>
                    <a:lstStyle/>
                    <a:p>
                      <a:pPr algn="ctr" fontAlgn="ctr"/>
                      <a:r>
                        <a:rPr lang="pl-PL" sz="1400" u="none" strike="noStrike">
                          <a:effectLst/>
                        </a:rPr>
                        <a:t>3,17</a:t>
                      </a:r>
                      <a:endParaRPr lang="pl-PL" sz="1400" b="0" i="0" u="none" strike="noStrike">
                        <a:solidFill>
                          <a:srgbClr val="000000"/>
                        </a:solidFill>
                        <a:effectLst/>
                        <a:latin typeface="+mj-lt"/>
                      </a:endParaRPr>
                    </a:p>
                  </a:txBody>
                  <a:tcPr marL="9525" marR="9525" marT="9525" marB="0" anchor="ctr"/>
                </a:tc>
                <a:tc>
                  <a:txBody>
                    <a:bodyPr/>
                    <a:lstStyle/>
                    <a:p>
                      <a:pPr algn="ctr" fontAlgn="ctr"/>
                      <a:r>
                        <a:rPr lang="pl-PL" sz="1400" u="none" strike="noStrike">
                          <a:effectLst/>
                        </a:rPr>
                        <a:t>0</a:t>
                      </a:r>
                      <a:endParaRPr lang="pl-PL" sz="1400" b="0" i="0" u="none" strike="noStrike">
                        <a:solidFill>
                          <a:srgbClr val="000000"/>
                        </a:solidFill>
                        <a:effectLst/>
                        <a:latin typeface="+mj-lt"/>
                      </a:endParaRPr>
                    </a:p>
                  </a:txBody>
                  <a:tcPr marL="9525" marR="9525" marT="9525" marB="0" anchor="ctr"/>
                </a:tc>
                <a:tc>
                  <a:txBody>
                    <a:bodyPr/>
                    <a:lstStyle/>
                    <a:p>
                      <a:pPr algn="ctr" fontAlgn="ctr"/>
                      <a:r>
                        <a:rPr lang="pl-PL" sz="1400" u="none" strike="noStrike">
                          <a:effectLst/>
                        </a:rPr>
                        <a:t>0</a:t>
                      </a:r>
                      <a:endParaRPr lang="pl-PL" sz="1400" b="0" i="0" u="none" strike="noStrike">
                        <a:solidFill>
                          <a:srgbClr val="000000"/>
                        </a:solidFill>
                        <a:effectLst/>
                        <a:latin typeface="+mj-lt"/>
                      </a:endParaRPr>
                    </a:p>
                  </a:txBody>
                  <a:tcPr marL="9525" marR="9525" marT="9525" marB="0" anchor="ctr"/>
                </a:tc>
                <a:tc>
                  <a:txBody>
                    <a:bodyPr/>
                    <a:lstStyle/>
                    <a:p>
                      <a:pPr algn="ctr" fontAlgn="ctr"/>
                      <a:r>
                        <a:rPr lang="pl-PL" sz="1400" u="none" strike="noStrike">
                          <a:effectLst/>
                        </a:rPr>
                        <a:t>1200</a:t>
                      </a:r>
                      <a:endParaRPr lang="pl-PL" sz="1400" b="0" i="0" u="none" strike="noStrike">
                        <a:solidFill>
                          <a:srgbClr val="000000"/>
                        </a:solidFill>
                        <a:effectLst/>
                        <a:latin typeface="+mj-lt"/>
                      </a:endParaRPr>
                    </a:p>
                  </a:txBody>
                  <a:tcPr marL="9525" marR="9525" marT="9525" marB="0" anchor="ctr"/>
                </a:tc>
                <a:tc>
                  <a:txBody>
                    <a:bodyPr/>
                    <a:lstStyle/>
                    <a:p>
                      <a:pPr algn="ctr" fontAlgn="ctr"/>
                      <a:r>
                        <a:rPr lang="pl-PL" sz="1400" u="none" strike="noStrike">
                          <a:effectLst/>
                        </a:rPr>
                        <a:t>1</a:t>
                      </a:r>
                      <a:endParaRPr lang="pl-PL" sz="1400" b="0" i="0" u="none" strike="noStrike">
                        <a:solidFill>
                          <a:srgbClr val="000000"/>
                        </a:solidFill>
                        <a:effectLst/>
                        <a:latin typeface="+mj-lt"/>
                      </a:endParaRPr>
                    </a:p>
                  </a:txBody>
                  <a:tcPr marL="9525" marR="9525" marT="9525" marB="0" anchor="ctr"/>
                </a:tc>
                <a:tc>
                  <a:txBody>
                    <a:bodyPr/>
                    <a:lstStyle/>
                    <a:p>
                      <a:pPr algn="ctr" fontAlgn="ctr"/>
                      <a:r>
                        <a:rPr lang="pl-PL" sz="1400" u="none" strike="noStrike">
                          <a:effectLst/>
                        </a:rPr>
                        <a:t>2</a:t>
                      </a:r>
                      <a:endParaRPr lang="pl-PL" sz="1400" b="0" i="0" u="none" strike="noStrike">
                        <a:solidFill>
                          <a:srgbClr val="000000"/>
                        </a:solidFill>
                        <a:effectLst/>
                        <a:latin typeface="+mj-lt"/>
                      </a:endParaRPr>
                    </a:p>
                  </a:txBody>
                  <a:tcPr marL="9525" marR="9525" marT="9525" marB="0" anchor="ctr"/>
                </a:tc>
                <a:extLst>
                  <a:ext uri="{0D108BD9-81ED-4DB2-BD59-A6C34878D82A}">
                    <a16:rowId xmlns:a16="http://schemas.microsoft.com/office/drawing/2014/main" val="10012"/>
                  </a:ext>
                </a:extLst>
              </a:tr>
            </a:tbl>
          </a:graphicData>
        </a:graphic>
      </p:graphicFrame>
      <p:sp>
        <p:nvSpPr>
          <p:cNvPr id="5" name="pole tekstowe 4">
            <a:extLst>
              <a:ext uri="{FF2B5EF4-FFF2-40B4-BE49-F238E27FC236}">
                <a16:creationId xmlns:a16="http://schemas.microsoft.com/office/drawing/2014/main" id="{6715CCCB-B051-4DF1-82E8-C897F91C19A2}"/>
              </a:ext>
            </a:extLst>
          </p:cNvPr>
          <p:cNvSpPr txBox="1"/>
          <p:nvPr/>
        </p:nvSpPr>
        <p:spPr>
          <a:xfrm>
            <a:off x="890081" y="5623664"/>
            <a:ext cx="7765404" cy="738664"/>
          </a:xfrm>
          <a:prstGeom prst="rect">
            <a:avLst/>
          </a:prstGeom>
          <a:noFill/>
        </p:spPr>
        <p:txBody>
          <a:bodyPr wrap="square" rtlCol="0">
            <a:spAutoFit/>
          </a:bodyPr>
          <a:lstStyle/>
          <a:p>
            <a:pPr algn="just"/>
            <a:r>
              <a:rPr lang="pl-PL" sz="1400"/>
              <a:t>Podczas wyceny zawsze pamiętaj jak sklasyfikowałeś oceny cech! Np. w powyższym przykładzie większa wartość cechy „Nachylenie” jest niekorzystna, ponieważ odzwierciedla liczbę warstwic przechodzących przez nieruchomości.  Charakter zależności pokaże wsp. korelacji oraz parametry regresji.</a:t>
            </a:r>
          </a:p>
        </p:txBody>
      </p:sp>
    </p:spTree>
    <p:extLst>
      <p:ext uri="{BB962C8B-B14F-4D97-AF65-F5344CB8AC3E}">
        <p14:creationId xmlns:p14="http://schemas.microsoft.com/office/powerpoint/2010/main" val="23326369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09156E1-CD7C-4382-96C5-E6A5C7FEFE4A}"/>
              </a:ext>
            </a:extLst>
          </p:cNvPr>
          <p:cNvSpPr>
            <a:spLocks noGrp="1"/>
          </p:cNvSpPr>
          <p:nvPr>
            <p:ph type="title"/>
          </p:nvPr>
        </p:nvSpPr>
        <p:spPr/>
        <p:txBody>
          <a:bodyPr/>
          <a:lstStyle/>
          <a:p>
            <a:r>
              <a:rPr lang="pl-PL" err="1"/>
              <a:t>Wsp</a:t>
            </a:r>
            <a:r>
              <a:rPr lang="pl-PL"/>
              <a:t>. determinacji R</a:t>
            </a:r>
            <a:r>
              <a:rPr lang="pl-PL" baseline="30000"/>
              <a:t>2 </a:t>
            </a:r>
            <a:r>
              <a:rPr lang="pl-PL"/>
              <a:t>- przykład</a:t>
            </a:r>
          </a:p>
        </p:txBody>
      </p:sp>
      <p:graphicFrame>
        <p:nvGraphicFramePr>
          <p:cNvPr id="4" name="Tabela 3">
            <a:extLst>
              <a:ext uri="{FF2B5EF4-FFF2-40B4-BE49-F238E27FC236}">
                <a16:creationId xmlns:a16="http://schemas.microsoft.com/office/drawing/2014/main" id="{CB1738AB-A783-4603-92E5-4C763C4784AE}"/>
              </a:ext>
            </a:extLst>
          </p:cNvPr>
          <p:cNvGraphicFramePr>
            <a:graphicFrameLocks noGrp="1"/>
          </p:cNvGraphicFramePr>
          <p:nvPr>
            <p:extLst>
              <p:ext uri="{D42A27DB-BD31-4B8C-83A1-F6EECF244321}">
                <p14:modId xmlns:p14="http://schemas.microsoft.com/office/powerpoint/2010/main" val="2589763224"/>
              </p:ext>
            </p:extLst>
          </p:nvPr>
        </p:nvGraphicFramePr>
        <p:xfrm>
          <a:off x="850443" y="1880280"/>
          <a:ext cx="7654729" cy="4407786"/>
        </p:xfrm>
        <a:graphic>
          <a:graphicData uri="http://schemas.openxmlformats.org/drawingml/2006/table">
            <a:tbl>
              <a:tblPr firstRow="1" bandRow="1">
                <a:tableStyleId>{9D7B26C5-4107-4FEC-AEDC-1716B250A1EF}</a:tableStyleId>
              </a:tblPr>
              <a:tblGrid>
                <a:gridCol w="1059499">
                  <a:extLst>
                    <a:ext uri="{9D8B030D-6E8A-4147-A177-3AD203B41FA5}">
                      <a16:colId xmlns:a16="http://schemas.microsoft.com/office/drawing/2014/main" val="20000"/>
                    </a:ext>
                  </a:extLst>
                </a:gridCol>
                <a:gridCol w="1251254">
                  <a:extLst>
                    <a:ext uri="{9D8B030D-6E8A-4147-A177-3AD203B41FA5}">
                      <a16:colId xmlns:a16="http://schemas.microsoft.com/office/drawing/2014/main" val="20001"/>
                    </a:ext>
                  </a:extLst>
                </a:gridCol>
                <a:gridCol w="1177651">
                  <a:extLst>
                    <a:ext uri="{9D8B030D-6E8A-4147-A177-3AD203B41FA5}">
                      <a16:colId xmlns:a16="http://schemas.microsoft.com/office/drawing/2014/main" val="20002"/>
                    </a:ext>
                  </a:extLst>
                </a:gridCol>
                <a:gridCol w="1104047">
                  <a:extLst>
                    <a:ext uri="{9D8B030D-6E8A-4147-A177-3AD203B41FA5}">
                      <a16:colId xmlns:a16="http://schemas.microsoft.com/office/drawing/2014/main" val="20003"/>
                    </a:ext>
                  </a:extLst>
                </a:gridCol>
                <a:gridCol w="1251254">
                  <a:extLst>
                    <a:ext uri="{9D8B030D-6E8A-4147-A177-3AD203B41FA5}">
                      <a16:colId xmlns:a16="http://schemas.microsoft.com/office/drawing/2014/main" val="20004"/>
                    </a:ext>
                  </a:extLst>
                </a:gridCol>
                <a:gridCol w="854183">
                  <a:extLst>
                    <a:ext uri="{9D8B030D-6E8A-4147-A177-3AD203B41FA5}">
                      <a16:colId xmlns:a16="http://schemas.microsoft.com/office/drawing/2014/main" val="20005"/>
                    </a:ext>
                  </a:extLst>
                </a:gridCol>
                <a:gridCol w="956841">
                  <a:extLst>
                    <a:ext uri="{9D8B030D-6E8A-4147-A177-3AD203B41FA5}">
                      <a16:colId xmlns:a16="http://schemas.microsoft.com/office/drawing/2014/main" val="20006"/>
                    </a:ext>
                  </a:extLst>
                </a:gridCol>
              </a:tblGrid>
              <a:tr h="820002">
                <a:tc>
                  <a:txBody>
                    <a:bodyPr/>
                    <a:lstStyle/>
                    <a:p>
                      <a:pPr algn="ctr"/>
                      <a:r>
                        <a:rPr lang="pl-PL" sz="1600"/>
                        <a:t>-</a:t>
                      </a:r>
                      <a:endParaRPr lang="pl-PL" sz="1600" i="1"/>
                    </a:p>
                  </a:txBody>
                  <a:tcPr anchor="ctr"/>
                </a:tc>
                <a:tc>
                  <a:txBody>
                    <a:bodyPr/>
                    <a:lstStyle/>
                    <a:p>
                      <a:pPr algn="ctr"/>
                      <a:r>
                        <a:rPr lang="pl-PL" sz="1600"/>
                        <a:t>Wsp.</a:t>
                      </a:r>
                      <a:r>
                        <a:rPr lang="pl-PL" sz="1600" baseline="0"/>
                        <a:t> kształtu</a:t>
                      </a:r>
                      <a:endParaRPr lang="pl-PL" sz="1600" i="1"/>
                    </a:p>
                  </a:txBody>
                  <a:tcPr anchor="ctr"/>
                </a:tc>
                <a:tc>
                  <a:txBody>
                    <a:bodyPr/>
                    <a:lstStyle/>
                    <a:p>
                      <a:pPr algn="ctr" fontAlgn="ctr"/>
                      <a:r>
                        <a:rPr lang="pl-PL" sz="1600" u="none" strike="noStrike">
                          <a:effectLst/>
                        </a:rPr>
                        <a:t>Otoczenie</a:t>
                      </a:r>
                      <a:endParaRPr lang="pl-PL" sz="1600" b="1" i="1" u="none" strike="noStrike">
                        <a:solidFill>
                          <a:schemeClr val="bg1"/>
                        </a:solidFill>
                        <a:effectLst/>
                        <a:latin typeface="+mj-lt"/>
                      </a:endParaRPr>
                    </a:p>
                  </a:txBody>
                  <a:tcPr marL="9525" marR="9525" marT="9525" marB="0" anchor="ctr"/>
                </a:tc>
                <a:tc>
                  <a:txBody>
                    <a:bodyPr/>
                    <a:lstStyle/>
                    <a:p>
                      <a:pPr algn="ctr" fontAlgn="ctr"/>
                      <a:r>
                        <a:rPr lang="pl-PL" sz="1600" u="none" strike="noStrike">
                          <a:effectLst/>
                        </a:rPr>
                        <a:t>Uzbrojenie</a:t>
                      </a:r>
                      <a:endParaRPr lang="pl-PL" sz="1600" b="1" i="1" u="none" strike="noStrike">
                        <a:solidFill>
                          <a:schemeClr val="bg1"/>
                        </a:solidFill>
                        <a:effectLst/>
                        <a:latin typeface="+mj-lt"/>
                      </a:endParaRPr>
                    </a:p>
                  </a:txBody>
                  <a:tcPr marL="9525" marR="9525" marT="9525" marB="0" anchor="ctr"/>
                </a:tc>
                <a:tc>
                  <a:txBody>
                    <a:bodyPr/>
                    <a:lstStyle/>
                    <a:p>
                      <a:pPr algn="ctr" fontAlgn="ctr"/>
                      <a:r>
                        <a:rPr lang="pl-PL" sz="1600" u="none" strike="noStrike">
                          <a:effectLst/>
                        </a:rPr>
                        <a:t>Powierzchnia</a:t>
                      </a:r>
                      <a:endParaRPr lang="pl-PL" sz="1600" b="1" i="1" u="none" strike="noStrike">
                        <a:solidFill>
                          <a:schemeClr val="bg1"/>
                        </a:solidFill>
                        <a:effectLst/>
                        <a:latin typeface="+mj-lt"/>
                      </a:endParaRPr>
                    </a:p>
                  </a:txBody>
                  <a:tcPr marL="9525" marR="9525" marT="9525" marB="0" anchor="ctr"/>
                </a:tc>
                <a:tc>
                  <a:txBody>
                    <a:bodyPr/>
                    <a:lstStyle/>
                    <a:p>
                      <a:pPr algn="ctr" fontAlgn="ctr"/>
                      <a:r>
                        <a:rPr lang="pl-PL" sz="1600" u="none" strike="noStrike">
                          <a:effectLst/>
                        </a:rPr>
                        <a:t>Dojazd</a:t>
                      </a:r>
                      <a:endParaRPr lang="pl-PL" sz="1600" b="1" i="1" u="none" strike="noStrike">
                        <a:solidFill>
                          <a:schemeClr val="bg1"/>
                        </a:solidFill>
                        <a:effectLst/>
                        <a:latin typeface="+mj-lt"/>
                      </a:endParaRPr>
                    </a:p>
                  </a:txBody>
                  <a:tcPr marL="9525" marR="9525" marT="9525" marB="0" anchor="ctr"/>
                </a:tc>
                <a:tc>
                  <a:txBody>
                    <a:bodyPr/>
                    <a:lstStyle/>
                    <a:p>
                      <a:pPr algn="ctr" fontAlgn="ctr"/>
                      <a:r>
                        <a:rPr lang="pl-PL" sz="1600" u="none" strike="noStrike">
                          <a:effectLst/>
                        </a:rPr>
                        <a:t>Nachylenie</a:t>
                      </a:r>
                      <a:endParaRPr lang="pl-PL" sz="1600" b="1" i="1" u="none" strike="noStrike">
                        <a:solidFill>
                          <a:schemeClr val="bg1"/>
                        </a:solidFill>
                        <a:effectLst/>
                        <a:latin typeface="+mj-lt"/>
                      </a:endParaRPr>
                    </a:p>
                  </a:txBody>
                  <a:tcPr marL="9525" marR="9525" marT="9525" marB="0" anchor="ctr"/>
                </a:tc>
                <a:extLst>
                  <a:ext uri="{0D108BD9-81ED-4DB2-BD59-A6C34878D82A}">
                    <a16:rowId xmlns:a16="http://schemas.microsoft.com/office/drawing/2014/main" val="10000"/>
                  </a:ext>
                </a:extLst>
              </a:tr>
              <a:tr h="922594">
                <a:tc>
                  <a:txBody>
                    <a:bodyPr/>
                    <a:lstStyle/>
                    <a:p>
                      <a:pPr algn="ctr" fontAlgn="ctr"/>
                      <a:r>
                        <a:rPr lang="pl-PL" sz="1800" u="none" strike="noStrike">
                          <a:effectLst/>
                        </a:rPr>
                        <a:t>Wsp. korelacji</a:t>
                      </a:r>
                      <a:endParaRPr lang="pl-PL" sz="1800" b="0" i="0" u="none" strike="noStrike">
                        <a:solidFill>
                          <a:srgbClr val="000000"/>
                        </a:solidFill>
                        <a:effectLst/>
                        <a:latin typeface="+mj-lt"/>
                      </a:endParaRPr>
                    </a:p>
                  </a:txBody>
                  <a:tcPr marL="9525" marR="9525" marT="9525" marB="0" anchor="ctr"/>
                </a:tc>
                <a:tc>
                  <a:txBody>
                    <a:bodyPr/>
                    <a:lstStyle/>
                    <a:p>
                      <a:pPr algn="ctr" fontAlgn="ctr"/>
                      <a:r>
                        <a:rPr lang="pl-PL" sz="1800" u="none" strike="noStrike">
                          <a:effectLst/>
                        </a:rPr>
                        <a:t>0,584</a:t>
                      </a:r>
                      <a:endParaRPr lang="pl-PL" sz="1800" b="0" i="0" u="none" strike="noStrike">
                        <a:solidFill>
                          <a:srgbClr val="000000"/>
                        </a:solidFill>
                        <a:effectLst/>
                        <a:latin typeface="+mj-lt"/>
                      </a:endParaRPr>
                    </a:p>
                  </a:txBody>
                  <a:tcPr marL="9525" marR="9525" marT="9525" marB="0" anchor="ctr"/>
                </a:tc>
                <a:tc>
                  <a:txBody>
                    <a:bodyPr/>
                    <a:lstStyle/>
                    <a:p>
                      <a:pPr algn="ctr" fontAlgn="ctr"/>
                      <a:r>
                        <a:rPr lang="pl-PL" sz="1800" u="none" strike="noStrike">
                          <a:effectLst/>
                        </a:rPr>
                        <a:t>0,370</a:t>
                      </a:r>
                      <a:endParaRPr lang="pl-PL" sz="1800" b="0" i="0" u="none" strike="noStrike">
                        <a:solidFill>
                          <a:srgbClr val="000000"/>
                        </a:solidFill>
                        <a:effectLst/>
                        <a:latin typeface="+mj-lt"/>
                      </a:endParaRPr>
                    </a:p>
                  </a:txBody>
                  <a:tcPr marL="9525" marR="9525" marT="9525" marB="0" anchor="ctr"/>
                </a:tc>
                <a:tc>
                  <a:txBody>
                    <a:bodyPr/>
                    <a:lstStyle/>
                    <a:p>
                      <a:pPr algn="ctr" fontAlgn="ctr"/>
                      <a:r>
                        <a:rPr lang="pl-PL" sz="1800" u="none" strike="noStrike">
                          <a:effectLst/>
                        </a:rPr>
                        <a:t>0,134</a:t>
                      </a:r>
                      <a:endParaRPr lang="pl-PL" sz="1800" b="0" i="0" u="none" strike="noStrike">
                        <a:solidFill>
                          <a:srgbClr val="000000"/>
                        </a:solidFill>
                        <a:effectLst/>
                        <a:latin typeface="+mj-lt"/>
                      </a:endParaRPr>
                    </a:p>
                  </a:txBody>
                  <a:tcPr marL="9525" marR="9525" marT="9525" marB="0" anchor="ctr"/>
                </a:tc>
                <a:tc>
                  <a:txBody>
                    <a:bodyPr/>
                    <a:lstStyle/>
                    <a:p>
                      <a:pPr algn="ctr" fontAlgn="ctr"/>
                      <a:r>
                        <a:rPr lang="pl-PL" sz="1800" u="none" strike="noStrike">
                          <a:effectLst/>
                        </a:rPr>
                        <a:t>-0,173</a:t>
                      </a:r>
                      <a:endParaRPr lang="pl-PL" sz="1800" b="0" i="0" u="none" strike="noStrike">
                        <a:solidFill>
                          <a:srgbClr val="000000"/>
                        </a:solidFill>
                        <a:effectLst/>
                        <a:latin typeface="+mj-lt"/>
                      </a:endParaRPr>
                    </a:p>
                  </a:txBody>
                  <a:tcPr marL="9525" marR="9525" marT="9525" marB="0" anchor="ctr"/>
                </a:tc>
                <a:tc>
                  <a:txBody>
                    <a:bodyPr/>
                    <a:lstStyle/>
                    <a:p>
                      <a:pPr algn="ctr" fontAlgn="ctr"/>
                      <a:r>
                        <a:rPr lang="pl-PL" sz="1800" u="none" strike="noStrike">
                          <a:effectLst/>
                        </a:rPr>
                        <a:t>0,114</a:t>
                      </a:r>
                      <a:endParaRPr lang="pl-PL" sz="1800" b="0" i="0" u="none" strike="noStrike">
                        <a:solidFill>
                          <a:srgbClr val="000000"/>
                        </a:solidFill>
                        <a:effectLst/>
                        <a:latin typeface="+mj-lt"/>
                      </a:endParaRPr>
                    </a:p>
                  </a:txBody>
                  <a:tcPr marL="9525" marR="9525" marT="9525" marB="0" anchor="ctr"/>
                </a:tc>
                <a:tc>
                  <a:txBody>
                    <a:bodyPr/>
                    <a:lstStyle/>
                    <a:p>
                      <a:pPr algn="ctr" fontAlgn="ctr"/>
                      <a:r>
                        <a:rPr lang="pl-PL" sz="1800" u="none" strike="noStrike">
                          <a:effectLst/>
                        </a:rPr>
                        <a:t>0,098</a:t>
                      </a:r>
                      <a:endParaRPr lang="pl-PL" sz="1800" b="0" i="0" u="none" strike="noStrike">
                        <a:solidFill>
                          <a:srgbClr val="000000"/>
                        </a:solidFill>
                        <a:effectLst/>
                        <a:latin typeface="+mj-lt"/>
                      </a:endParaRPr>
                    </a:p>
                  </a:txBody>
                  <a:tcPr marL="9525" marR="9525" marT="9525" marB="0" anchor="ctr"/>
                </a:tc>
                <a:extLst>
                  <a:ext uri="{0D108BD9-81ED-4DB2-BD59-A6C34878D82A}">
                    <a16:rowId xmlns:a16="http://schemas.microsoft.com/office/drawing/2014/main" val="10001"/>
                  </a:ext>
                </a:extLst>
              </a:tr>
              <a:tr h="820002">
                <a:tc>
                  <a:txBody>
                    <a:bodyPr/>
                    <a:lstStyle/>
                    <a:p>
                      <a:pPr algn="ctr" fontAlgn="ctr"/>
                      <a:r>
                        <a:rPr lang="pl-PL" sz="1600" u="none" strike="noStrike">
                          <a:effectLst/>
                        </a:rPr>
                        <a:t>Odrzucenie</a:t>
                      </a:r>
                      <a:endParaRPr lang="pl-PL" sz="1600" b="0" i="0" u="none" strike="noStrike">
                        <a:solidFill>
                          <a:srgbClr val="000000"/>
                        </a:solidFill>
                        <a:effectLst/>
                        <a:latin typeface="+mj-lt"/>
                      </a:endParaRPr>
                    </a:p>
                  </a:txBody>
                  <a:tcPr marL="9525" marR="9525" marT="9525" marB="0" anchor="ctr"/>
                </a:tc>
                <a:tc>
                  <a:txBody>
                    <a:bodyPr/>
                    <a:lstStyle/>
                    <a:p>
                      <a:pPr algn="ctr" fontAlgn="ctr"/>
                      <a:r>
                        <a:rPr lang="pl-PL" sz="1800" u="none" strike="noStrike">
                          <a:effectLst/>
                        </a:rPr>
                        <a:t>NIE</a:t>
                      </a:r>
                      <a:endParaRPr lang="pl-PL" sz="1800" b="0" i="0" u="none" strike="noStrike">
                        <a:solidFill>
                          <a:srgbClr val="000000"/>
                        </a:solidFill>
                        <a:effectLst/>
                        <a:latin typeface="+mj-lt"/>
                      </a:endParaRPr>
                    </a:p>
                  </a:txBody>
                  <a:tcPr marL="9525" marR="9525" marT="9525" marB="0" anchor="ctr"/>
                </a:tc>
                <a:tc>
                  <a:txBody>
                    <a:bodyPr/>
                    <a:lstStyle/>
                    <a:p>
                      <a:pPr algn="ctr" fontAlgn="ctr"/>
                      <a:r>
                        <a:rPr lang="pl-PL" sz="1800" u="none" strike="noStrike">
                          <a:effectLst/>
                        </a:rPr>
                        <a:t>NIE</a:t>
                      </a:r>
                      <a:endParaRPr lang="pl-PL" sz="1800" b="0" i="0" u="none" strike="noStrike">
                        <a:solidFill>
                          <a:srgbClr val="000000"/>
                        </a:solidFill>
                        <a:effectLst/>
                        <a:latin typeface="+mj-lt"/>
                      </a:endParaRPr>
                    </a:p>
                  </a:txBody>
                  <a:tcPr marL="9525" marR="9525" marT="9525" marB="0" anchor="ctr"/>
                </a:tc>
                <a:tc>
                  <a:txBody>
                    <a:bodyPr/>
                    <a:lstStyle/>
                    <a:p>
                      <a:pPr algn="ctr" fontAlgn="ctr"/>
                      <a:r>
                        <a:rPr lang="pl-PL" sz="1800" u="none" strike="noStrike">
                          <a:effectLst/>
                        </a:rPr>
                        <a:t>TAK</a:t>
                      </a:r>
                      <a:endParaRPr lang="pl-PL" sz="1800" b="0" i="0" u="none" strike="noStrike">
                        <a:solidFill>
                          <a:srgbClr val="000000"/>
                        </a:solidFill>
                        <a:effectLst/>
                        <a:latin typeface="+mj-lt"/>
                      </a:endParaRPr>
                    </a:p>
                  </a:txBody>
                  <a:tcPr marL="9525" marR="9525" marT="9525" marB="0" anchor="ctr"/>
                </a:tc>
                <a:tc>
                  <a:txBody>
                    <a:bodyPr/>
                    <a:lstStyle/>
                    <a:p>
                      <a:pPr algn="ctr" fontAlgn="ctr"/>
                      <a:r>
                        <a:rPr lang="pl-PL" sz="1800" u="none" strike="noStrike">
                          <a:effectLst/>
                        </a:rPr>
                        <a:t>TAK</a:t>
                      </a:r>
                      <a:endParaRPr lang="pl-PL" sz="1800" b="0" i="0" u="none" strike="noStrike">
                        <a:solidFill>
                          <a:srgbClr val="000000"/>
                        </a:solidFill>
                        <a:effectLst/>
                        <a:latin typeface="+mj-lt"/>
                      </a:endParaRPr>
                    </a:p>
                  </a:txBody>
                  <a:tcPr marL="9525" marR="9525" marT="9525" marB="0" anchor="ctr"/>
                </a:tc>
                <a:tc>
                  <a:txBody>
                    <a:bodyPr/>
                    <a:lstStyle/>
                    <a:p>
                      <a:pPr algn="ctr" fontAlgn="ctr"/>
                      <a:r>
                        <a:rPr lang="pl-PL" sz="1800" u="none" strike="noStrike">
                          <a:effectLst/>
                        </a:rPr>
                        <a:t>TAK</a:t>
                      </a:r>
                      <a:endParaRPr lang="pl-PL" sz="1800" b="0" i="0" u="none" strike="noStrike">
                        <a:solidFill>
                          <a:srgbClr val="000000"/>
                        </a:solidFill>
                        <a:effectLst/>
                        <a:latin typeface="+mj-lt"/>
                      </a:endParaRPr>
                    </a:p>
                  </a:txBody>
                  <a:tcPr marL="9525" marR="9525" marT="9525" marB="0" anchor="ctr"/>
                </a:tc>
                <a:tc>
                  <a:txBody>
                    <a:bodyPr/>
                    <a:lstStyle/>
                    <a:p>
                      <a:pPr algn="ctr" fontAlgn="ctr"/>
                      <a:r>
                        <a:rPr lang="pl-PL" sz="1800" u="none" strike="noStrike">
                          <a:effectLst/>
                        </a:rPr>
                        <a:t>TAK</a:t>
                      </a:r>
                      <a:endParaRPr lang="pl-PL" sz="1800" b="0" i="0" u="none" strike="noStrike">
                        <a:solidFill>
                          <a:srgbClr val="000000"/>
                        </a:solidFill>
                        <a:effectLst/>
                        <a:latin typeface="+mj-lt"/>
                      </a:endParaRPr>
                    </a:p>
                  </a:txBody>
                  <a:tcPr marL="9525" marR="9525" marT="9525" marB="0" anchor="ctr"/>
                </a:tc>
                <a:extLst>
                  <a:ext uri="{0D108BD9-81ED-4DB2-BD59-A6C34878D82A}">
                    <a16:rowId xmlns:a16="http://schemas.microsoft.com/office/drawing/2014/main" val="10002"/>
                  </a:ext>
                </a:extLst>
              </a:tr>
              <a:tr h="922594">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0" lang="pl-PL" sz="1600" u="none" strike="noStrike" kern="1200">
                          <a:effectLst/>
                        </a:rPr>
                        <a:t>Wsp. determinacji</a:t>
                      </a:r>
                      <a:endParaRPr kumimoji="0" lang="pl-PL" sz="1600" b="0" i="0" u="none" strike="noStrike" kern="1200">
                        <a:solidFill>
                          <a:srgbClr val="000000"/>
                        </a:solidFill>
                        <a:effectLst/>
                        <a:latin typeface="+mn-lt"/>
                        <a:ea typeface="+mn-ea"/>
                        <a:cs typeface="+mn-cs"/>
                      </a:endParaRPr>
                    </a:p>
                  </a:txBody>
                  <a:tcPr marL="9525" marR="9525" marT="9525" marB="0" anchor="ctr"/>
                </a:tc>
                <a:tc>
                  <a:txBody>
                    <a:bodyPr/>
                    <a:lstStyle/>
                    <a:p>
                      <a:pPr algn="ctr" fontAlgn="ctr"/>
                      <a:r>
                        <a:rPr lang="pl-PL" sz="1800" u="none" strike="noStrike">
                          <a:effectLst/>
                        </a:rPr>
                        <a:t>0,342</a:t>
                      </a:r>
                      <a:endParaRPr lang="pl-PL" sz="1800" b="0" i="0" u="none" strike="noStrike">
                        <a:solidFill>
                          <a:srgbClr val="000000"/>
                        </a:solidFill>
                        <a:effectLst/>
                        <a:latin typeface="+mj-lt"/>
                      </a:endParaRPr>
                    </a:p>
                  </a:txBody>
                  <a:tcPr marL="9525" marR="9525" marT="9525" marB="0" anchor="ctr"/>
                </a:tc>
                <a:tc>
                  <a:txBody>
                    <a:bodyPr/>
                    <a:lstStyle/>
                    <a:p>
                      <a:pPr algn="ctr" fontAlgn="ctr"/>
                      <a:r>
                        <a:rPr lang="pl-PL" sz="1800" u="none" strike="noStrike">
                          <a:effectLst/>
                        </a:rPr>
                        <a:t>0,137</a:t>
                      </a:r>
                      <a:endParaRPr lang="pl-PL" sz="1800" b="0" i="0" u="none" strike="noStrike">
                        <a:solidFill>
                          <a:srgbClr val="000000"/>
                        </a:solidFill>
                        <a:effectLst/>
                        <a:latin typeface="+mj-lt"/>
                      </a:endParaRPr>
                    </a:p>
                  </a:txBody>
                  <a:tcPr marL="9525" marR="9525" marT="9525" marB="0" anchor="ctr"/>
                </a:tc>
                <a:tc>
                  <a:txBody>
                    <a:bodyPr/>
                    <a:lstStyle/>
                    <a:p>
                      <a:pPr algn="ctr" fontAlgn="ctr"/>
                      <a:r>
                        <a:rPr lang="pl-PL" sz="1800" u="none" strike="noStrike">
                          <a:effectLst/>
                        </a:rPr>
                        <a:t>-</a:t>
                      </a:r>
                      <a:endParaRPr lang="pl-PL" sz="1800" b="0" i="0" u="none" strike="noStrike">
                        <a:solidFill>
                          <a:srgbClr val="000000"/>
                        </a:solidFill>
                        <a:effectLst/>
                        <a:latin typeface="+mj-lt"/>
                      </a:endParaRPr>
                    </a:p>
                  </a:txBody>
                  <a:tcPr marL="9525" marR="9525" marT="9525" marB="0" anchor="ctr"/>
                </a:tc>
                <a:tc>
                  <a:txBody>
                    <a:bodyPr/>
                    <a:lstStyle/>
                    <a:p>
                      <a:pPr algn="ctr" fontAlgn="ctr"/>
                      <a:r>
                        <a:rPr lang="pl-PL" sz="1800" u="none" strike="noStrike">
                          <a:effectLst/>
                        </a:rPr>
                        <a:t>-</a:t>
                      </a:r>
                      <a:endParaRPr lang="pl-PL" sz="1800" b="0" i="0" u="none" strike="noStrike">
                        <a:solidFill>
                          <a:srgbClr val="000000"/>
                        </a:solidFill>
                        <a:effectLst/>
                        <a:latin typeface="+mj-lt"/>
                      </a:endParaRPr>
                    </a:p>
                  </a:txBody>
                  <a:tcPr marL="9525" marR="9525" marT="9525" marB="0" anchor="ctr"/>
                </a:tc>
                <a:tc>
                  <a:txBody>
                    <a:bodyPr/>
                    <a:lstStyle/>
                    <a:p>
                      <a:pPr algn="ctr" fontAlgn="ctr"/>
                      <a:r>
                        <a:rPr lang="pl-PL" sz="1800" u="none" strike="noStrike">
                          <a:effectLst/>
                        </a:rPr>
                        <a:t>-</a:t>
                      </a:r>
                      <a:endParaRPr lang="pl-PL" sz="1800" b="0" i="0" u="none" strike="noStrike">
                        <a:solidFill>
                          <a:srgbClr val="000000"/>
                        </a:solidFill>
                        <a:effectLst/>
                        <a:latin typeface="+mj-lt"/>
                      </a:endParaRPr>
                    </a:p>
                  </a:txBody>
                  <a:tcPr marL="9525" marR="9525" marT="9525" marB="0" anchor="ctr"/>
                </a:tc>
                <a:tc>
                  <a:txBody>
                    <a:bodyPr/>
                    <a:lstStyle/>
                    <a:p>
                      <a:pPr algn="ctr" fontAlgn="ctr"/>
                      <a:r>
                        <a:rPr lang="pl-PL" sz="1800" u="none" strike="noStrike">
                          <a:effectLst/>
                        </a:rPr>
                        <a:t>-</a:t>
                      </a:r>
                      <a:endParaRPr lang="pl-PL" sz="1800" b="0" i="0" u="none" strike="noStrike">
                        <a:solidFill>
                          <a:srgbClr val="000000"/>
                        </a:solidFill>
                        <a:effectLst/>
                        <a:latin typeface="+mj-lt"/>
                      </a:endParaRPr>
                    </a:p>
                  </a:txBody>
                  <a:tcPr marL="9525" marR="9525" marT="9525" marB="0" anchor="ctr"/>
                </a:tc>
                <a:extLst>
                  <a:ext uri="{0D108BD9-81ED-4DB2-BD59-A6C34878D82A}">
                    <a16:rowId xmlns:a16="http://schemas.microsoft.com/office/drawing/2014/main" val="10003"/>
                  </a:ext>
                </a:extLst>
              </a:tr>
              <a:tr h="922594">
                <a:tc>
                  <a:txBody>
                    <a:bodyPr/>
                    <a:lstStyle/>
                    <a:p>
                      <a:pPr algn="ctr" fontAlgn="ctr"/>
                      <a:r>
                        <a:rPr lang="pl-PL" sz="1400" u="none" strike="noStrike">
                          <a:effectLst/>
                        </a:rPr>
                        <a:t>Wagi</a:t>
                      </a:r>
                      <a:r>
                        <a:rPr lang="pl-PL" sz="1400" u="none" strike="noStrike" baseline="0">
                          <a:effectLst/>
                        </a:rPr>
                        <a:t> cech</a:t>
                      </a:r>
                      <a:endParaRPr lang="pl-PL" sz="1400" b="0" i="0" u="none" strike="noStrike">
                        <a:solidFill>
                          <a:srgbClr val="000000"/>
                        </a:solidFill>
                        <a:effectLst/>
                        <a:latin typeface="+mj-lt"/>
                      </a:endParaRPr>
                    </a:p>
                  </a:txBody>
                  <a:tcPr marL="9525" marR="9525" marT="9525" marB="0" anchor="ctr"/>
                </a:tc>
                <a:tc>
                  <a:txBody>
                    <a:bodyPr/>
                    <a:lstStyle/>
                    <a:p>
                      <a:pPr algn="ctr" fontAlgn="ctr"/>
                      <a:r>
                        <a:rPr lang="pl-PL" sz="1400" u="none" strike="noStrike">
                          <a:effectLst/>
                        </a:rPr>
                        <a:t>0,342/(0,342+</a:t>
                      </a:r>
                      <a:br>
                        <a:rPr lang="pl-PL" sz="1400" u="none" strike="noStrike">
                          <a:effectLst/>
                        </a:rPr>
                      </a:br>
                      <a:r>
                        <a:rPr lang="pl-PL" sz="1400" u="none" strike="noStrike">
                          <a:effectLst/>
                        </a:rPr>
                        <a:t>0,137)</a:t>
                      </a:r>
                      <a:r>
                        <a:rPr lang="pl-PL" sz="1400" u="none" strike="noStrike" baseline="0">
                          <a:effectLst/>
                        </a:rPr>
                        <a:t> ≈ </a:t>
                      </a:r>
                      <a:r>
                        <a:rPr lang="pl-PL" sz="1400" b="1" u="none" strike="noStrike" baseline="0">
                          <a:solidFill>
                            <a:srgbClr val="C00000"/>
                          </a:solidFill>
                          <a:effectLst/>
                        </a:rPr>
                        <a:t>71%</a:t>
                      </a:r>
                      <a:r>
                        <a:rPr lang="pl-PL" sz="1400" u="none" strike="noStrike" baseline="0">
                          <a:effectLst/>
                        </a:rPr>
                        <a:t> </a:t>
                      </a:r>
                      <a:endParaRPr lang="pl-PL" sz="1400" b="0" i="0" u="none" strike="noStrike">
                        <a:solidFill>
                          <a:srgbClr val="000000"/>
                        </a:solidFill>
                        <a:effectLst/>
                        <a:latin typeface="+mj-lt"/>
                      </a:endParaRPr>
                    </a:p>
                  </a:txBody>
                  <a:tcPr marL="9525" marR="9525" marT="9525"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0" lang="pl-PL" sz="1400" u="none" strike="noStrike" kern="1200">
                          <a:effectLst/>
                        </a:rPr>
                        <a:t>0,137/(0,342+</a:t>
                      </a:r>
                      <a:br>
                        <a:rPr kumimoji="0" lang="pl-PL" sz="1400" u="none" strike="noStrike" kern="1200">
                          <a:effectLst/>
                        </a:rPr>
                      </a:br>
                      <a:r>
                        <a:rPr kumimoji="0" lang="pl-PL" sz="1400" u="none" strike="noStrike" kern="1200">
                          <a:effectLst/>
                        </a:rPr>
                        <a:t>0,137</a:t>
                      </a:r>
                      <a:r>
                        <a:rPr kumimoji="0" lang="pl-PL" sz="1400" u="none" strike="noStrike" kern="1200" baseline="0">
                          <a:effectLst/>
                        </a:rPr>
                        <a:t> ≈ </a:t>
                      </a:r>
                      <a:r>
                        <a:rPr kumimoji="0" lang="pl-PL" sz="1400" b="1" u="none" strike="noStrike" kern="1200" baseline="0">
                          <a:solidFill>
                            <a:srgbClr val="C00000"/>
                          </a:solidFill>
                          <a:effectLst/>
                        </a:rPr>
                        <a:t>29%</a:t>
                      </a:r>
                      <a:endParaRPr kumimoji="0" lang="pl-PL" sz="1400" b="1" i="1" u="none" strike="noStrike" kern="1200">
                        <a:solidFill>
                          <a:srgbClr val="C00000"/>
                        </a:solidFill>
                        <a:effectLst/>
                        <a:latin typeface="+mn-lt"/>
                        <a:ea typeface="+mn-ea"/>
                        <a:cs typeface="+mn-cs"/>
                      </a:endParaRPr>
                    </a:p>
                  </a:txBody>
                  <a:tcPr marL="9525" marR="9525" marT="9525" marB="0" anchor="ctr"/>
                </a:tc>
                <a:tc>
                  <a:txBody>
                    <a:bodyPr/>
                    <a:lstStyle/>
                    <a:p>
                      <a:pPr algn="ctr" fontAlgn="ctr"/>
                      <a:endParaRPr lang="pl-PL" sz="1400" b="0" i="0" u="none" strike="noStrike">
                        <a:solidFill>
                          <a:srgbClr val="000000"/>
                        </a:solidFill>
                        <a:effectLst/>
                        <a:latin typeface="+mj-lt"/>
                      </a:endParaRPr>
                    </a:p>
                  </a:txBody>
                  <a:tcPr marL="9525" marR="9525" marT="9525" marB="0" anchor="ctr"/>
                </a:tc>
                <a:tc>
                  <a:txBody>
                    <a:bodyPr/>
                    <a:lstStyle/>
                    <a:p>
                      <a:pPr algn="ctr" fontAlgn="ctr"/>
                      <a:endParaRPr lang="pl-PL" sz="1400" b="0" i="0" u="none" strike="noStrike">
                        <a:solidFill>
                          <a:srgbClr val="000000"/>
                        </a:solidFill>
                        <a:effectLst/>
                        <a:latin typeface="+mj-lt"/>
                      </a:endParaRPr>
                    </a:p>
                  </a:txBody>
                  <a:tcPr marL="9525" marR="9525" marT="9525" marB="0" anchor="ctr"/>
                </a:tc>
                <a:tc>
                  <a:txBody>
                    <a:bodyPr/>
                    <a:lstStyle/>
                    <a:p>
                      <a:pPr algn="ctr" fontAlgn="ctr"/>
                      <a:endParaRPr lang="pl-PL" sz="1400" b="0" i="0" u="none" strike="noStrike">
                        <a:solidFill>
                          <a:srgbClr val="000000"/>
                        </a:solidFill>
                        <a:effectLst/>
                        <a:latin typeface="+mj-lt"/>
                      </a:endParaRPr>
                    </a:p>
                  </a:txBody>
                  <a:tcPr marL="9525" marR="9525" marT="9525" marB="0" anchor="ctr"/>
                </a:tc>
                <a:tc>
                  <a:txBody>
                    <a:bodyPr/>
                    <a:lstStyle/>
                    <a:p>
                      <a:pPr algn="ctr" fontAlgn="ctr"/>
                      <a:endParaRPr lang="pl-PL" sz="1400" b="0" i="0" u="none" strike="noStrike">
                        <a:solidFill>
                          <a:srgbClr val="000000"/>
                        </a:solidFill>
                        <a:effectLst/>
                        <a:latin typeface="+mj-lt"/>
                      </a:endParaRPr>
                    </a:p>
                  </a:txBody>
                  <a:tcPr marL="9525" marR="9525" marT="9525" marB="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7408835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E4D555B-A140-47C2-92B8-AA126EABFCF7}"/>
              </a:ext>
            </a:extLst>
          </p:cNvPr>
          <p:cNvSpPr>
            <a:spLocks noGrp="1"/>
          </p:cNvSpPr>
          <p:nvPr>
            <p:ph type="title"/>
          </p:nvPr>
        </p:nvSpPr>
        <p:spPr/>
        <p:txBody>
          <a:bodyPr>
            <a:normAutofit/>
          </a:bodyPr>
          <a:lstStyle/>
          <a:p>
            <a:r>
              <a:rPr lang="pl-PL" sz="4000" b="1"/>
              <a:t>Standaryzowane parametry regresji</a:t>
            </a:r>
          </a:p>
        </p:txBody>
      </p:sp>
      <p:sp>
        <p:nvSpPr>
          <p:cNvPr id="3" name="Symbol zastępczy zawartości 2">
            <a:extLst>
              <a:ext uri="{FF2B5EF4-FFF2-40B4-BE49-F238E27FC236}">
                <a16:creationId xmlns:a16="http://schemas.microsoft.com/office/drawing/2014/main" id="{3E6709BA-2AF0-42BD-BBC7-FF1EE3273D6C}"/>
              </a:ext>
            </a:extLst>
          </p:cNvPr>
          <p:cNvSpPr>
            <a:spLocks noGrp="1"/>
          </p:cNvSpPr>
          <p:nvPr>
            <p:ph idx="1"/>
          </p:nvPr>
        </p:nvSpPr>
        <p:spPr/>
        <p:txBody>
          <a:bodyPr>
            <a:normAutofit fontScale="92500"/>
          </a:bodyPr>
          <a:lstStyle/>
          <a:p>
            <a:pPr marL="263525" indent="-263525" algn="just">
              <a:lnSpc>
                <a:spcPct val="150000"/>
              </a:lnSpc>
              <a:buFont typeface="Wingdings" panose="05000000000000000000" pitchFamily="2" charset="2"/>
              <a:buChar char="Ø"/>
            </a:pPr>
            <a:r>
              <a:rPr lang="pl-PL" sz="2800"/>
              <a:t>Metoda statystyczna</a:t>
            </a:r>
          </a:p>
          <a:p>
            <a:pPr marL="263525" indent="-263525" algn="just">
              <a:lnSpc>
                <a:spcPct val="150000"/>
              </a:lnSpc>
              <a:buFont typeface="Wingdings" panose="05000000000000000000" pitchFamily="2" charset="2"/>
              <a:buChar char="Ø"/>
            </a:pPr>
            <a:r>
              <a:rPr lang="pl-PL" sz="2800"/>
              <a:t>Uwzględnia związki pośrednie pomiędzy zmiennymi</a:t>
            </a:r>
          </a:p>
          <a:p>
            <a:pPr marL="263525" indent="-263525" algn="just">
              <a:lnSpc>
                <a:spcPct val="150000"/>
              </a:lnSpc>
              <a:buFont typeface="Wingdings" panose="05000000000000000000" pitchFamily="2" charset="2"/>
              <a:buChar char="Ø"/>
            </a:pPr>
            <a:r>
              <a:rPr lang="pl-PL" sz="2800"/>
              <a:t>Zazwyczaj wymagana jest większa liczba transakcji</a:t>
            </a:r>
          </a:p>
          <a:p>
            <a:pPr marL="263525" indent="-263525" algn="just">
              <a:lnSpc>
                <a:spcPct val="150000"/>
              </a:lnSpc>
              <a:buFont typeface="Wingdings" panose="05000000000000000000" pitchFamily="2" charset="2"/>
              <a:buChar char="Ø"/>
            </a:pPr>
            <a:r>
              <a:rPr lang="pl-PL" sz="2800"/>
              <a:t>Nie wymaga transakcji „specyficznych” jak przy metodzie </a:t>
            </a:r>
            <a:r>
              <a:rPr lang="pl-PL" sz="2800" err="1"/>
              <a:t>ceteris</a:t>
            </a:r>
            <a:r>
              <a:rPr lang="pl-PL" sz="2800"/>
              <a:t> paribus</a:t>
            </a:r>
          </a:p>
          <a:p>
            <a:endParaRPr lang="pl-PL"/>
          </a:p>
        </p:txBody>
      </p:sp>
    </p:spTree>
    <p:extLst>
      <p:ext uri="{BB962C8B-B14F-4D97-AF65-F5344CB8AC3E}">
        <p14:creationId xmlns:p14="http://schemas.microsoft.com/office/powerpoint/2010/main" val="19579591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C43EE53-244A-4443-88A9-33BF4D624CDC}"/>
              </a:ext>
            </a:extLst>
          </p:cNvPr>
          <p:cNvSpPr>
            <a:spLocks noGrp="1"/>
          </p:cNvSpPr>
          <p:nvPr>
            <p:ph type="title"/>
          </p:nvPr>
        </p:nvSpPr>
        <p:spPr/>
        <p:txBody>
          <a:bodyPr/>
          <a:lstStyle/>
          <a:p>
            <a:r>
              <a:rPr lang="pl-PL" b="1"/>
              <a:t>Standaryzowane parametry regresji - procedura</a:t>
            </a:r>
          </a:p>
        </p:txBody>
      </p:sp>
      <mc:AlternateContent xmlns:mc="http://schemas.openxmlformats.org/markup-compatibility/2006">
        <mc:Choice xmlns:a14="http://schemas.microsoft.com/office/drawing/2010/main" Requires="a14">
          <p:graphicFrame>
            <p:nvGraphicFramePr>
              <p:cNvPr id="4" name="Symbol zastępczy zawartości 4">
                <a:extLst>
                  <a:ext uri="{FF2B5EF4-FFF2-40B4-BE49-F238E27FC236}">
                    <a16:creationId xmlns:a16="http://schemas.microsoft.com/office/drawing/2014/main" id="{109EF0B7-E75E-49E5-B9FF-0EA826DF559D}"/>
                  </a:ext>
                </a:extLst>
              </p:cNvPr>
              <p:cNvGraphicFramePr>
                <a:graphicFrameLocks noGrp="1"/>
              </p:cNvGraphicFramePr>
              <p:nvPr>
                <p:ph idx="1"/>
                <p:extLst>
                  <p:ext uri="{D42A27DB-BD31-4B8C-83A1-F6EECF244321}">
                    <p14:modId xmlns:p14="http://schemas.microsoft.com/office/powerpoint/2010/main" val="1098188062"/>
                  </p:ext>
                </p:extLst>
              </p:nvPr>
            </p:nvGraphicFramePr>
            <p:xfrm>
              <a:off x="867410" y="1854721"/>
              <a:ext cx="749935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Choice>
        <mc:Fallback>
          <p:graphicFrame>
            <p:nvGraphicFramePr>
              <p:cNvPr id="4" name="Symbol zastępczy zawartości 4">
                <a:extLst>
                  <a:ext uri="{FF2B5EF4-FFF2-40B4-BE49-F238E27FC236}">
                    <a16:creationId xmlns:a16="http://schemas.microsoft.com/office/drawing/2014/main" id="{109EF0B7-E75E-49E5-B9FF-0EA826DF559D}"/>
                  </a:ext>
                </a:extLst>
              </p:cNvPr>
              <p:cNvGraphicFramePr>
                <a:graphicFrameLocks noGrp="1"/>
              </p:cNvGraphicFramePr>
              <p:nvPr>
                <p:ph idx="1"/>
                <p:extLst>
                  <p:ext uri="{D42A27DB-BD31-4B8C-83A1-F6EECF244321}">
                    <p14:modId xmlns:p14="http://schemas.microsoft.com/office/powerpoint/2010/main" val="1098188062"/>
                  </p:ext>
                </p:extLst>
              </p:nvPr>
            </p:nvGraphicFramePr>
            <p:xfrm>
              <a:off x="867410" y="1854721"/>
              <a:ext cx="7499350" cy="4800600"/>
            </p:xfrm>
            <a:graphic>
              <a:graphicData uri="http://schemas.openxmlformats.org/drawingml/2006/diagram">
                <dgm:relIds xmlns:dgm="http://schemas.openxmlformats.org/drawingml/2006/diagram" xmlns:r="http://schemas.openxmlformats.org/officeDocument/2006/relationships" r:dm="rId7" r:lo="rId3" r:qs="rId4" r:cs="rId5"/>
              </a:graphicData>
            </a:graphic>
          </p:graphicFrame>
        </mc:Fallback>
      </mc:AlternateContent>
    </p:spTree>
    <p:extLst>
      <p:ext uri="{BB962C8B-B14F-4D97-AF65-F5344CB8AC3E}">
        <p14:creationId xmlns:p14="http://schemas.microsoft.com/office/powerpoint/2010/main" val="1187847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104EAB1-17B8-4BF0-94B6-421F47FBDA39}"/>
              </a:ext>
            </a:extLst>
          </p:cNvPr>
          <p:cNvSpPr>
            <a:spLocks noGrp="1"/>
          </p:cNvSpPr>
          <p:nvPr>
            <p:ph type="title"/>
          </p:nvPr>
        </p:nvSpPr>
        <p:spPr/>
        <p:txBody>
          <a:bodyPr/>
          <a:lstStyle/>
          <a:p>
            <a:r>
              <a:rPr lang="pl-PL" altLang="pl-PL" b="1"/>
              <a:t>Literatura przedmiotu</a:t>
            </a:r>
            <a:endParaRPr lang="pl-PL" b="1"/>
          </a:p>
        </p:txBody>
      </p:sp>
      <p:sp>
        <p:nvSpPr>
          <p:cNvPr id="3" name="Symbol zastępczy zawartości 2">
            <a:extLst>
              <a:ext uri="{FF2B5EF4-FFF2-40B4-BE49-F238E27FC236}">
                <a16:creationId xmlns:a16="http://schemas.microsoft.com/office/drawing/2014/main" id="{BA9568A1-882C-4F97-8D06-E02E1FF19874}"/>
              </a:ext>
            </a:extLst>
          </p:cNvPr>
          <p:cNvSpPr>
            <a:spLocks noGrp="1"/>
          </p:cNvSpPr>
          <p:nvPr>
            <p:ph idx="1"/>
          </p:nvPr>
        </p:nvSpPr>
        <p:spPr>
          <a:xfrm>
            <a:off x="822960" y="1865376"/>
            <a:ext cx="7543800" cy="4434840"/>
          </a:xfrm>
        </p:spPr>
        <p:txBody>
          <a:bodyPr>
            <a:normAutofit fontScale="62500" lnSpcReduction="20000"/>
          </a:bodyPr>
          <a:lstStyle/>
          <a:p>
            <a:pPr marL="273844" indent="-211931">
              <a:lnSpc>
                <a:spcPct val="134000"/>
              </a:lnSpc>
              <a:buFont typeface="Wingdings" panose="05000000000000000000" pitchFamily="2" charset="2"/>
              <a:buChar char="Ø"/>
            </a:pPr>
            <a:r>
              <a:rPr lang="pl-PL" altLang="pl-PL" b="1" i="1"/>
              <a:t>Szacowanie nieruchomości</a:t>
            </a:r>
            <a:r>
              <a:rPr lang="pl-PL" altLang="pl-PL" b="1"/>
              <a:t>, red. </a:t>
            </a:r>
            <a:r>
              <a:rPr lang="pl-PL" altLang="pl-PL" b="1" err="1"/>
              <a:t>J.Dydenko</a:t>
            </a:r>
            <a:r>
              <a:rPr lang="pl-PL" altLang="pl-PL" b="1"/>
              <a:t>, Wolters </a:t>
            </a:r>
            <a:r>
              <a:rPr lang="pl-PL" altLang="pl-PL" b="1" err="1"/>
              <a:t>Kluver</a:t>
            </a:r>
            <a:r>
              <a:rPr lang="pl-PL" altLang="pl-PL" b="1"/>
              <a:t>, Warszawa 2024;</a:t>
            </a:r>
            <a:endParaRPr lang="de-DE" altLang="pl-PL" b="1"/>
          </a:p>
          <a:p>
            <a:pPr marL="273844" indent="-211931">
              <a:lnSpc>
                <a:spcPct val="134000"/>
              </a:lnSpc>
              <a:buFont typeface="Wingdings" panose="05000000000000000000" pitchFamily="2" charset="2"/>
              <a:buChar char="Ø"/>
            </a:pPr>
            <a:r>
              <a:rPr lang="pl-PL" altLang="pl-PL" i="1"/>
              <a:t>Wycena nieruchomości – wydanie polskie</a:t>
            </a:r>
            <a:r>
              <a:rPr lang="pl-PL" altLang="pl-PL"/>
              <a:t>, </a:t>
            </a:r>
            <a:r>
              <a:rPr lang="pl-PL" altLang="pl-PL" err="1"/>
              <a:t>red.nauk.E</a:t>
            </a:r>
            <a:r>
              <a:rPr lang="pl-PL" altLang="pl-PL"/>
              <a:t>. Kucharska-Stasiak, PFSRM, Warszawa, 2002.</a:t>
            </a:r>
          </a:p>
          <a:p>
            <a:pPr marL="273844" indent="-211931">
              <a:lnSpc>
                <a:spcPct val="134000"/>
              </a:lnSpc>
              <a:buFont typeface="Wingdings" panose="05000000000000000000" pitchFamily="2" charset="2"/>
              <a:buChar char="Ø"/>
            </a:pPr>
            <a:r>
              <a:rPr lang="pl-PL" altLang="pl-PL"/>
              <a:t>Mączyńska E., </a:t>
            </a:r>
            <a:r>
              <a:rPr lang="pl-PL" altLang="pl-PL" err="1"/>
              <a:t>Prystupa</a:t>
            </a:r>
            <a:r>
              <a:rPr lang="pl-PL" altLang="pl-PL"/>
              <a:t> M., Rygiel K., </a:t>
            </a:r>
            <a:r>
              <a:rPr lang="pl-PL" altLang="pl-PL" i="1"/>
              <a:t>Ile jest warta nieruchomość</a:t>
            </a:r>
            <a:r>
              <a:rPr lang="pl-PL" altLang="pl-PL"/>
              <a:t>, </a:t>
            </a:r>
            <a:r>
              <a:rPr lang="pl-PL" altLang="pl-PL" err="1"/>
              <a:t>Poltext</a:t>
            </a:r>
            <a:r>
              <a:rPr lang="pl-PL" altLang="pl-PL"/>
              <a:t>, Warszawa 2003;</a:t>
            </a:r>
          </a:p>
          <a:p>
            <a:pPr marL="273844" indent="-211931">
              <a:lnSpc>
                <a:spcPct val="134000"/>
              </a:lnSpc>
              <a:buFont typeface="Wingdings" panose="05000000000000000000" pitchFamily="2" charset="2"/>
              <a:buChar char="Ø"/>
            </a:pPr>
            <a:r>
              <a:rPr lang="pl-PL" altLang="pl-PL" err="1"/>
              <a:t>Hopfer</a:t>
            </a:r>
            <a:r>
              <a:rPr lang="pl-PL" altLang="pl-PL"/>
              <a:t> A., Jędrzejewski H., </a:t>
            </a:r>
            <a:r>
              <a:rPr lang="pl-PL" altLang="pl-PL" err="1"/>
              <a:t>Źróbek</a:t>
            </a:r>
            <a:r>
              <a:rPr lang="pl-PL" altLang="pl-PL"/>
              <a:t> R.., </a:t>
            </a:r>
            <a:r>
              <a:rPr lang="pl-PL" altLang="pl-PL" err="1"/>
              <a:t>Źróbek</a:t>
            </a:r>
            <a:r>
              <a:rPr lang="pl-PL" altLang="pl-PL"/>
              <a:t> S., </a:t>
            </a:r>
            <a:r>
              <a:rPr lang="pl-PL" altLang="pl-PL" i="1"/>
              <a:t>Podstawy wyceny nieruchomości</a:t>
            </a:r>
            <a:r>
              <a:rPr lang="pl-PL" altLang="pl-PL"/>
              <a:t>, </a:t>
            </a:r>
            <a:r>
              <a:rPr lang="pl-PL" altLang="pl-PL" err="1"/>
              <a:t>Twigger</a:t>
            </a:r>
            <a:r>
              <a:rPr lang="pl-PL" altLang="pl-PL"/>
              <a:t>, Warszawa 2002;</a:t>
            </a:r>
          </a:p>
          <a:p>
            <a:pPr marL="273844" indent="-211931">
              <a:lnSpc>
                <a:spcPct val="134000"/>
              </a:lnSpc>
              <a:buFont typeface="Wingdings" panose="05000000000000000000" pitchFamily="2" charset="2"/>
              <a:buChar char="Ø"/>
            </a:pPr>
            <a:r>
              <a:rPr lang="pl-PL" altLang="pl-PL" err="1"/>
              <a:t>M.Prystupa</a:t>
            </a:r>
            <a:r>
              <a:rPr lang="pl-PL" altLang="pl-PL"/>
              <a:t>, </a:t>
            </a:r>
            <a:r>
              <a:rPr lang="pl-PL" altLang="pl-PL" i="1"/>
              <a:t>Wycena nieruchomości przy zastosowaniu podejścia porównawczego</a:t>
            </a:r>
            <a:r>
              <a:rPr lang="pl-PL" altLang="pl-PL"/>
              <a:t>, PFSRM, Warszawa, 2003;</a:t>
            </a:r>
          </a:p>
          <a:p>
            <a:pPr marL="273844" indent="-211931">
              <a:lnSpc>
                <a:spcPct val="134000"/>
              </a:lnSpc>
              <a:buFont typeface="Wingdings" panose="05000000000000000000" pitchFamily="2" charset="2"/>
              <a:buChar char="Ø"/>
            </a:pPr>
            <a:r>
              <a:rPr lang="pl-PL" altLang="pl-PL"/>
              <a:t>Kucharska-Stasiak E., </a:t>
            </a:r>
            <a:r>
              <a:rPr lang="pl-PL" altLang="pl-PL" i="1"/>
              <a:t>Wartość rynkowa nieruchomości</a:t>
            </a:r>
            <a:r>
              <a:rPr lang="pl-PL" altLang="pl-PL"/>
              <a:t>, </a:t>
            </a:r>
            <a:r>
              <a:rPr lang="pl-PL" altLang="pl-PL" err="1"/>
              <a:t>Twigger</a:t>
            </a:r>
            <a:r>
              <a:rPr lang="pl-PL" altLang="pl-PL"/>
              <a:t>, Warszawa 2000; </a:t>
            </a:r>
          </a:p>
          <a:p>
            <a:pPr marL="273844" indent="-211931">
              <a:lnSpc>
                <a:spcPct val="134000"/>
              </a:lnSpc>
              <a:buFont typeface="Wingdings" panose="05000000000000000000" pitchFamily="2" charset="2"/>
              <a:buChar char="Ø"/>
            </a:pPr>
            <a:r>
              <a:rPr lang="pl-PL" altLang="pl-PL"/>
              <a:t>Cymerman R., Hopper A., </a:t>
            </a:r>
            <a:r>
              <a:rPr lang="pl-PL" altLang="pl-PL" i="1"/>
              <a:t>System i procedury wyceny nieruchomości</a:t>
            </a:r>
            <a:r>
              <a:rPr lang="pl-PL" altLang="pl-PL"/>
              <a:t>, Zachodnie Centrum Organizacji, Zielona Góra 2003; </a:t>
            </a:r>
          </a:p>
          <a:p>
            <a:pPr marL="273844" indent="-211931">
              <a:lnSpc>
                <a:spcPct val="134000"/>
              </a:lnSpc>
              <a:buFont typeface="Wingdings" panose="05000000000000000000" pitchFamily="2" charset="2"/>
              <a:buChar char="Ø"/>
            </a:pPr>
            <a:r>
              <a:rPr lang="de-DE" altLang="pl-PL" err="1"/>
              <a:t>Cegielski</a:t>
            </a:r>
            <a:r>
              <a:rPr lang="de-DE" altLang="pl-PL"/>
              <a:t> P., </a:t>
            </a:r>
            <a:r>
              <a:rPr lang="de-DE" altLang="pl-PL" err="1"/>
              <a:t>seria</a:t>
            </a:r>
            <a:r>
              <a:rPr lang="de-DE" altLang="pl-PL"/>
              <a:t> </a:t>
            </a:r>
            <a:r>
              <a:rPr lang="de-DE" altLang="pl-PL" err="1"/>
              <a:t>artykułów</a:t>
            </a:r>
            <a:r>
              <a:rPr lang="de-DE" altLang="pl-PL"/>
              <a:t> </a:t>
            </a:r>
            <a:r>
              <a:rPr lang="de-DE" altLang="pl-PL" err="1"/>
              <a:t>pt</a:t>
            </a:r>
            <a:r>
              <a:rPr lang="de-DE" altLang="pl-PL"/>
              <a:t>. „</a:t>
            </a:r>
            <a:r>
              <a:rPr lang="de-DE" altLang="pl-PL" i="1" err="1"/>
              <a:t>Wycena</a:t>
            </a:r>
            <a:r>
              <a:rPr lang="de-DE" altLang="pl-PL" i="1"/>
              <a:t> </a:t>
            </a:r>
            <a:r>
              <a:rPr lang="de-DE" altLang="pl-PL" i="1" err="1"/>
              <a:t>nieruchomości</a:t>
            </a:r>
            <a:r>
              <a:rPr lang="de-DE" altLang="pl-PL" i="1"/>
              <a:t> </a:t>
            </a:r>
            <a:r>
              <a:rPr lang="de-DE" altLang="pl-PL" i="1" err="1"/>
              <a:t>komercyjnych</a:t>
            </a:r>
            <a:r>
              <a:rPr lang="de-DE" altLang="pl-PL"/>
              <a:t>“ , </a:t>
            </a:r>
            <a:r>
              <a:rPr lang="de-DE" altLang="pl-PL" err="1"/>
              <a:t>Niercuhomości</a:t>
            </a:r>
            <a:r>
              <a:rPr lang="de-DE" altLang="pl-PL"/>
              <a:t>  C.H.Beck, </a:t>
            </a:r>
            <a:r>
              <a:rPr lang="de-DE" altLang="pl-PL" err="1"/>
              <a:t>Wrzesień</a:t>
            </a:r>
            <a:r>
              <a:rPr lang="de-DE" altLang="pl-PL"/>
              <a:t> – </a:t>
            </a:r>
            <a:r>
              <a:rPr lang="de-DE" altLang="pl-PL" err="1"/>
              <a:t>listopad</a:t>
            </a:r>
            <a:r>
              <a:rPr lang="de-DE" altLang="pl-PL"/>
              <a:t> 2011;</a:t>
            </a:r>
            <a:endParaRPr lang="pl-PL" altLang="pl-PL"/>
          </a:p>
          <a:p>
            <a:pPr marL="273844" indent="-211931">
              <a:lnSpc>
                <a:spcPct val="134000"/>
              </a:lnSpc>
              <a:buFont typeface="Wingdings" panose="05000000000000000000" pitchFamily="2" charset="2"/>
              <a:buChar char="Ø"/>
            </a:pPr>
            <a:r>
              <a:rPr lang="pl-PL" altLang="pl-PL" err="1"/>
              <a:t>Hopfer</a:t>
            </a:r>
            <a:r>
              <a:rPr lang="pl-PL" altLang="pl-PL"/>
              <a:t> A., </a:t>
            </a:r>
            <a:r>
              <a:rPr lang="pl-PL" altLang="pl-PL" err="1"/>
              <a:t>Źróbek</a:t>
            </a:r>
            <a:r>
              <a:rPr lang="pl-PL" altLang="pl-PL"/>
              <a:t> R.., </a:t>
            </a:r>
            <a:r>
              <a:rPr lang="pl-PL" altLang="pl-PL" err="1"/>
              <a:t>Źróbek</a:t>
            </a:r>
            <a:r>
              <a:rPr lang="pl-PL" altLang="pl-PL"/>
              <a:t> S., </a:t>
            </a:r>
            <a:r>
              <a:rPr lang="pl-PL" altLang="pl-PL" i="1"/>
              <a:t>Szacowanie nieruchomości podejściem dochodowym</a:t>
            </a:r>
            <a:r>
              <a:rPr lang="pl-PL" altLang="pl-PL"/>
              <a:t>, </a:t>
            </a:r>
            <a:r>
              <a:rPr lang="pl-PL" altLang="pl-PL" err="1"/>
              <a:t>Twigger</a:t>
            </a:r>
            <a:r>
              <a:rPr lang="pl-PL" altLang="pl-PL"/>
              <a:t>, Warszawa 2002;</a:t>
            </a:r>
          </a:p>
          <a:p>
            <a:pPr marL="0" indent="0">
              <a:buNone/>
            </a:pPr>
            <a:endParaRPr lang="pl-PL"/>
          </a:p>
        </p:txBody>
      </p:sp>
    </p:spTree>
    <p:extLst>
      <p:ext uri="{BB962C8B-B14F-4D97-AF65-F5344CB8AC3E}">
        <p14:creationId xmlns:p14="http://schemas.microsoft.com/office/powerpoint/2010/main" val="41782178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27B44D6-B345-4700-BD2E-589170443E5F}"/>
              </a:ext>
            </a:extLst>
          </p:cNvPr>
          <p:cNvSpPr>
            <a:spLocks noGrp="1"/>
          </p:cNvSpPr>
          <p:nvPr>
            <p:ph type="title"/>
          </p:nvPr>
        </p:nvSpPr>
        <p:spPr/>
        <p:txBody>
          <a:bodyPr/>
          <a:lstStyle/>
          <a:p>
            <a:r>
              <a:rPr lang="pl-PL" b="1"/>
              <a:t>Standaryzowane parametry regresji - procedura</a:t>
            </a:r>
            <a:endParaRPr lang="pl-PL"/>
          </a:p>
        </p:txBody>
      </p:sp>
      <mc:AlternateContent xmlns:mc="http://schemas.openxmlformats.org/markup-compatibility/2006">
        <mc:Choice xmlns:a14="http://schemas.microsoft.com/office/drawing/2010/main" Requires="a14">
          <p:graphicFrame>
            <p:nvGraphicFramePr>
              <p:cNvPr id="8" name="Symbol zastępczy zawartości 4">
                <a:extLst>
                  <a:ext uri="{FF2B5EF4-FFF2-40B4-BE49-F238E27FC236}">
                    <a16:creationId xmlns:a16="http://schemas.microsoft.com/office/drawing/2014/main" id="{E281D2A9-A7BD-408C-BDFC-0D20CC63430D}"/>
                  </a:ext>
                </a:extLst>
              </p:cNvPr>
              <p:cNvGraphicFramePr>
                <a:graphicFrameLocks noGrp="1"/>
              </p:cNvGraphicFramePr>
              <p:nvPr>
                <p:ph idx="1"/>
                <p:extLst>
                  <p:ext uri="{D42A27DB-BD31-4B8C-83A1-F6EECF244321}">
                    <p14:modId xmlns:p14="http://schemas.microsoft.com/office/powerpoint/2010/main" val="4230526219"/>
                  </p:ext>
                </p:extLst>
              </p:nvPr>
            </p:nvGraphicFramePr>
            <p:xfrm>
              <a:off x="867410" y="1913684"/>
              <a:ext cx="7499350" cy="17281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Choice>
        <mc:Fallback>
          <p:graphicFrame>
            <p:nvGraphicFramePr>
              <p:cNvPr id="8" name="Symbol zastępczy zawartości 4">
                <a:extLst>
                  <a:ext uri="{FF2B5EF4-FFF2-40B4-BE49-F238E27FC236}">
                    <a16:creationId xmlns:a16="http://schemas.microsoft.com/office/drawing/2014/main" id="{E281D2A9-A7BD-408C-BDFC-0D20CC63430D}"/>
                  </a:ext>
                </a:extLst>
              </p:cNvPr>
              <p:cNvGraphicFramePr>
                <a:graphicFrameLocks noGrp="1"/>
              </p:cNvGraphicFramePr>
              <p:nvPr>
                <p:ph idx="1"/>
                <p:extLst>
                  <p:ext uri="{D42A27DB-BD31-4B8C-83A1-F6EECF244321}">
                    <p14:modId xmlns:p14="http://schemas.microsoft.com/office/powerpoint/2010/main" val="4230526219"/>
                  </p:ext>
                </p:extLst>
              </p:nvPr>
            </p:nvGraphicFramePr>
            <p:xfrm>
              <a:off x="867410" y="1913684"/>
              <a:ext cx="7499350" cy="1728192"/>
            </p:xfrm>
            <a:graphic>
              <a:graphicData uri="http://schemas.openxmlformats.org/drawingml/2006/diagram">
                <dgm:relIds xmlns:dgm="http://schemas.openxmlformats.org/drawingml/2006/diagram" xmlns:r="http://schemas.openxmlformats.org/officeDocument/2006/relationships" r:dm="rId7" r:lo="rId3" r:qs="rId4" r:cs="rId5"/>
              </a:graphicData>
            </a:graphic>
          </p:graphicFrame>
        </mc:Fallback>
      </mc:AlternateContent>
      <mc:AlternateContent xmlns:mc="http://schemas.openxmlformats.org/markup-compatibility/2006">
        <mc:Choice xmlns:a14="http://schemas.microsoft.com/office/drawing/2010/main" Requires="a14">
          <p:sp>
            <p:nvSpPr>
              <p:cNvPr id="9" name="Prostokąt 8">
                <a:extLst>
                  <a:ext uri="{FF2B5EF4-FFF2-40B4-BE49-F238E27FC236}">
                    <a16:creationId xmlns:a16="http://schemas.microsoft.com/office/drawing/2014/main" id="{907268E0-2981-42C1-8B84-30AC2174514D}"/>
                  </a:ext>
                </a:extLst>
              </p:cNvPr>
              <p:cNvSpPr/>
              <p:nvPr/>
            </p:nvSpPr>
            <p:spPr>
              <a:xfrm>
                <a:off x="822960" y="3818199"/>
                <a:ext cx="7543800" cy="1723933"/>
              </a:xfrm>
              <a:prstGeom prst="rect">
                <a:avLst/>
              </a:prstGeom>
            </p:spPr>
            <p:txBody>
              <a:bodyPr wrap="square">
                <a:spAutoFit/>
              </a:bodyPr>
              <a:lstStyle/>
              <a:p>
                <a:pPr algn="just"/>
                <a:r>
                  <a:rPr lang="pl-PL"/>
                  <a:t>Uwaga! Licząc odchylenia standardowe korzystaj ze wzoru:</a:t>
                </a:r>
              </a:p>
              <a:p>
                <a:pPr algn="just"/>
                <a:endParaRPr lang="pl-PL"/>
              </a:p>
              <a:p>
                <a:pPr algn="just"/>
                <a14:m>
                  <m:oMathPara xmlns:m="http://schemas.openxmlformats.org/officeDocument/2006/math">
                    <m:oMathParaPr>
                      <m:jc m:val="left"/>
                    </m:oMathParaPr>
                    <m:oMath xmlns:m="http://schemas.openxmlformats.org/officeDocument/2006/math">
                      <m:r>
                        <a:rPr lang="pl-PL" i="1">
                          <a:latin typeface="Cambria Math"/>
                        </a:rPr>
                        <m:t>𝑠</m:t>
                      </m:r>
                      <m:r>
                        <a:rPr lang="pl-PL" i="1">
                          <a:latin typeface="Cambria Math"/>
                        </a:rPr>
                        <m:t>=</m:t>
                      </m:r>
                      <m:rad>
                        <m:radPr>
                          <m:degHide m:val="on"/>
                          <m:ctrlPr>
                            <a:rPr lang="pl-PL" i="1">
                              <a:latin typeface="Cambria Math" panose="02040503050406030204" pitchFamily="18" charset="0"/>
                            </a:rPr>
                          </m:ctrlPr>
                        </m:radPr>
                        <m:deg/>
                        <m:e>
                          <m:f>
                            <m:fPr>
                              <m:ctrlPr>
                                <a:rPr lang="pl-PL" i="1">
                                  <a:latin typeface="Cambria Math" panose="02040503050406030204" pitchFamily="18" charset="0"/>
                                </a:rPr>
                              </m:ctrlPr>
                            </m:fPr>
                            <m:num>
                              <m:r>
                                <a:rPr lang="pl-PL" i="1">
                                  <a:latin typeface="Cambria Math"/>
                                </a:rPr>
                                <m:t>1</m:t>
                              </m:r>
                            </m:num>
                            <m:den>
                              <m:r>
                                <a:rPr lang="pl-PL" i="1">
                                  <a:latin typeface="Cambria Math"/>
                                </a:rPr>
                                <m:t>𝑛</m:t>
                              </m:r>
                              <m:r>
                                <a:rPr lang="pl-PL" i="1">
                                  <a:latin typeface="Cambria Math"/>
                                </a:rPr>
                                <m:t>−1</m:t>
                              </m:r>
                            </m:den>
                          </m:f>
                          <m:nary>
                            <m:naryPr>
                              <m:chr m:val="∑"/>
                              <m:ctrlPr>
                                <a:rPr lang="pl-PL" i="1">
                                  <a:latin typeface="Cambria Math" panose="02040503050406030204" pitchFamily="18" charset="0"/>
                                </a:rPr>
                              </m:ctrlPr>
                            </m:naryPr>
                            <m:sub>
                              <m:r>
                                <m:rPr>
                                  <m:brk m:alnAt="23"/>
                                </m:rPr>
                                <a:rPr lang="pl-PL" i="1">
                                  <a:latin typeface="Cambria Math"/>
                                </a:rPr>
                                <m:t>𝑖</m:t>
                              </m:r>
                              <m:r>
                                <a:rPr lang="pl-PL" i="1">
                                  <a:latin typeface="Cambria Math"/>
                                </a:rPr>
                                <m:t>=1</m:t>
                              </m:r>
                            </m:sub>
                            <m:sup>
                              <m:r>
                                <a:rPr lang="pl-PL" i="1">
                                  <a:latin typeface="Cambria Math"/>
                                </a:rPr>
                                <m:t>𝑛</m:t>
                              </m:r>
                            </m:sup>
                            <m:e>
                              <m:sSup>
                                <m:sSupPr>
                                  <m:ctrlPr>
                                    <a:rPr lang="pl-PL" i="1">
                                      <a:latin typeface="Cambria Math" panose="02040503050406030204" pitchFamily="18" charset="0"/>
                                    </a:rPr>
                                  </m:ctrlPr>
                                </m:sSupPr>
                                <m:e>
                                  <m:r>
                                    <a:rPr lang="pl-PL" i="1">
                                      <a:latin typeface="Cambria Math"/>
                                    </a:rPr>
                                    <m:t>(</m:t>
                                  </m:r>
                                  <m:sSub>
                                    <m:sSubPr>
                                      <m:ctrlPr>
                                        <a:rPr lang="pl-PL" i="1">
                                          <a:latin typeface="Cambria Math" panose="02040503050406030204" pitchFamily="18" charset="0"/>
                                        </a:rPr>
                                      </m:ctrlPr>
                                    </m:sSubPr>
                                    <m:e>
                                      <m:r>
                                        <a:rPr lang="pl-PL" i="1">
                                          <a:latin typeface="Cambria Math"/>
                                        </a:rPr>
                                        <m:t>𝑥</m:t>
                                      </m:r>
                                    </m:e>
                                    <m:sub>
                                      <m:r>
                                        <a:rPr lang="pl-PL" i="1">
                                          <a:latin typeface="Cambria Math"/>
                                        </a:rPr>
                                        <m:t>𝑖</m:t>
                                      </m:r>
                                    </m:sub>
                                  </m:sSub>
                                  <m:r>
                                    <a:rPr lang="pl-PL" i="1">
                                      <a:latin typeface="Cambria Math"/>
                                    </a:rPr>
                                    <m:t>−</m:t>
                                  </m:r>
                                  <m:acc>
                                    <m:accPr>
                                      <m:chr m:val="̅"/>
                                      <m:ctrlPr>
                                        <a:rPr lang="pl-PL" i="1">
                                          <a:latin typeface="Cambria Math" panose="02040503050406030204" pitchFamily="18" charset="0"/>
                                        </a:rPr>
                                      </m:ctrlPr>
                                    </m:accPr>
                                    <m:e>
                                      <m:r>
                                        <a:rPr lang="pl-PL" i="1">
                                          <a:latin typeface="Cambria Math"/>
                                        </a:rPr>
                                        <m:t>𝑥</m:t>
                                      </m:r>
                                    </m:e>
                                  </m:acc>
                                  <m:r>
                                    <a:rPr lang="pl-PL" i="1">
                                      <a:latin typeface="Cambria Math"/>
                                    </a:rPr>
                                    <m:t>)</m:t>
                                  </m:r>
                                </m:e>
                                <m:sup>
                                  <m:r>
                                    <a:rPr lang="pl-PL" i="1">
                                      <a:latin typeface="Cambria Math"/>
                                    </a:rPr>
                                    <m:t>2</m:t>
                                  </m:r>
                                </m:sup>
                              </m:sSup>
                            </m:e>
                          </m:nary>
                        </m:e>
                      </m:rad>
                    </m:oMath>
                  </m:oMathPara>
                </a14:m>
                <a:endParaRPr lang="pl-PL"/>
              </a:p>
            </p:txBody>
          </p:sp>
        </mc:Choice>
        <mc:Fallback>
          <p:sp>
            <p:nvSpPr>
              <p:cNvPr id="9" name="Prostokąt 8">
                <a:extLst>
                  <a:ext uri="{FF2B5EF4-FFF2-40B4-BE49-F238E27FC236}">
                    <a16:creationId xmlns:a16="http://schemas.microsoft.com/office/drawing/2014/main" id="{907268E0-2981-42C1-8B84-30AC2174514D}"/>
                  </a:ext>
                </a:extLst>
              </p:cNvPr>
              <p:cNvSpPr>
                <a:spLocks noRot="1" noChangeAspect="1" noMove="1" noResize="1" noEditPoints="1" noAdjustHandles="1" noChangeArrowheads="1" noChangeShapeType="1" noTextEdit="1"/>
              </p:cNvSpPr>
              <p:nvPr/>
            </p:nvSpPr>
            <p:spPr>
              <a:xfrm>
                <a:off x="822960" y="3818199"/>
                <a:ext cx="7543800" cy="1723933"/>
              </a:xfrm>
              <a:prstGeom prst="rect">
                <a:avLst/>
              </a:prstGeom>
              <a:blipFill>
                <a:blip r:embed="rId8"/>
                <a:stretch>
                  <a:fillRect l="-646" t="-1767"/>
                </a:stretch>
              </a:blipFill>
            </p:spPr>
            <p:txBody>
              <a:bodyPr/>
              <a:lstStyle/>
              <a:p>
                <a:r>
                  <a:rPr lang="en-US">
                    <a:noFill/>
                  </a:rPr>
                  <a:t> </a:t>
                </a:r>
              </a:p>
            </p:txBody>
          </p:sp>
        </mc:Fallback>
      </mc:AlternateContent>
    </p:spTree>
    <p:extLst>
      <p:ext uri="{BB962C8B-B14F-4D97-AF65-F5344CB8AC3E}">
        <p14:creationId xmlns:p14="http://schemas.microsoft.com/office/powerpoint/2010/main" val="8783348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B81B7C1-B501-4421-B31A-5A3CB6E33E77}"/>
              </a:ext>
            </a:extLst>
          </p:cNvPr>
          <p:cNvSpPr>
            <a:spLocks noGrp="1"/>
          </p:cNvSpPr>
          <p:nvPr>
            <p:ph type="title"/>
          </p:nvPr>
        </p:nvSpPr>
        <p:spPr/>
        <p:txBody>
          <a:bodyPr>
            <a:noAutofit/>
          </a:bodyPr>
          <a:lstStyle/>
          <a:p>
            <a:r>
              <a:rPr lang="pl-PL" sz="4000" b="1"/>
              <a:t>Standaryzowane parametry regresji – wyznaczanie równania regresji</a:t>
            </a:r>
          </a:p>
        </p:txBody>
      </p:sp>
      <mc:AlternateContent xmlns:mc="http://schemas.openxmlformats.org/markup-compatibility/2006">
        <mc:Choice xmlns:a14="http://schemas.microsoft.com/office/drawing/2010/main" Requires="a14">
          <p:sp>
            <p:nvSpPr>
              <p:cNvPr id="4" name="Symbol zastępczy zawartości 2">
                <a:extLst>
                  <a:ext uri="{FF2B5EF4-FFF2-40B4-BE49-F238E27FC236}">
                    <a16:creationId xmlns:a16="http://schemas.microsoft.com/office/drawing/2014/main" id="{97A8D22C-50DC-4554-B608-65855CF8ECF5}"/>
                  </a:ext>
                </a:extLst>
              </p:cNvPr>
              <p:cNvSpPr>
                <a:spLocks noGrp="1"/>
              </p:cNvSpPr>
              <p:nvPr>
                <p:ph idx="1"/>
              </p:nvPr>
            </p:nvSpPr>
            <p:spPr>
              <a:xfrm>
                <a:off x="868679" y="1961456"/>
                <a:ext cx="7636493" cy="4351662"/>
              </a:xfrm>
            </p:spPr>
            <p:txBody>
              <a:bodyPr>
                <a:normAutofit/>
              </a:bodyPr>
              <a:lstStyle/>
              <a:p>
                <a:pPr marL="82296" indent="0">
                  <a:buNone/>
                </a:pPr>
                <a:r>
                  <a:rPr lang="pl-PL" sz="2800"/>
                  <a:t>Parametry równania regresji wyznacz ze wzoru: </a:t>
                </a:r>
                <a:br>
                  <a:rPr lang="pl-PL" sz="2800" b="0" i="0">
                    <a:latin typeface="Cambria Math"/>
                  </a:rPr>
                </a:br>
                <a14:m>
                  <m:oMath xmlns:m="http://schemas.openxmlformats.org/officeDocument/2006/math">
                    <m:r>
                      <m:rPr>
                        <m:sty m:val="p"/>
                      </m:rPr>
                      <a:rPr lang="pl-PL" sz="2800" b="0" i="0" smtClean="0">
                        <a:latin typeface="Cambria Math"/>
                      </a:rPr>
                      <m:t>a</m:t>
                    </m:r>
                    <m:r>
                      <a:rPr lang="pl-PL" sz="2800" b="0" i="1" smtClean="0">
                        <a:latin typeface="Cambria Math"/>
                      </a:rPr>
                      <m:t>= </m:t>
                    </m:r>
                    <m:sSup>
                      <m:sSupPr>
                        <m:ctrlPr>
                          <a:rPr lang="pl-PL" sz="2800" b="0" i="1" smtClean="0">
                            <a:latin typeface="Cambria Math" panose="02040503050406030204" pitchFamily="18" charset="0"/>
                          </a:rPr>
                        </m:ctrlPr>
                      </m:sSupPr>
                      <m:e>
                        <m:r>
                          <a:rPr lang="pl-PL" sz="2800" b="0" i="1" smtClean="0">
                            <a:latin typeface="Cambria Math"/>
                          </a:rPr>
                          <m:t>(</m:t>
                        </m:r>
                        <m:sSup>
                          <m:sSupPr>
                            <m:ctrlPr>
                              <a:rPr lang="pl-PL" sz="2800" b="0" i="1" smtClean="0">
                                <a:latin typeface="Cambria Math" panose="02040503050406030204" pitchFamily="18" charset="0"/>
                              </a:rPr>
                            </m:ctrlPr>
                          </m:sSupPr>
                          <m:e>
                            <m:r>
                              <a:rPr lang="pl-PL" sz="2800" b="0" i="1" smtClean="0">
                                <a:latin typeface="Cambria Math"/>
                              </a:rPr>
                              <m:t>𝑋</m:t>
                            </m:r>
                          </m:e>
                          <m:sup>
                            <m:r>
                              <a:rPr lang="pl-PL" sz="2800" b="0" i="1" smtClean="0">
                                <a:latin typeface="Cambria Math"/>
                              </a:rPr>
                              <m:t>𝑇</m:t>
                            </m:r>
                          </m:sup>
                        </m:sSup>
                        <m:r>
                          <a:rPr lang="pl-PL" sz="2800" b="0" i="1" smtClean="0">
                            <a:latin typeface="Cambria Math"/>
                          </a:rPr>
                          <m:t>𝑋</m:t>
                        </m:r>
                        <m:r>
                          <a:rPr lang="pl-PL" sz="2800" b="0" i="1" smtClean="0">
                            <a:latin typeface="Cambria Math"/>
                          </a:rPr>
                          <m:t>)</m:t>
                        </m:r>
                      </m:e>
                      <m:sup>
                        <m:r>
                          <a:rPr lang="pl-PL" sz="2800" b="0" i="1" smtClean="0">
                            <a:latin typeface="Cambria Math"/>
                          </a:rPr>
                          <m:t>−1</m:t>
                        </m:r>
                      </m:sup>
                    </m:sSup>
                    <m:sSup>
                      <m:sSupPr>
                        <m:ctrlPr>
                          <a:rPr lang="pl-PL" sz="2800" b="0" i="1" smtClean="0">
                            <a:latin typeface="Cambria Math" panose="02040503050406030204" pitchFamily="18" charset="0"/>
                          </a:rPr>
                        </m:ctrlPr>
                      </m:sSupPr>
                      <m:e>
                        <m:r>
                          <a:rPr lang="pl-PL" sz="2800" b="0" i="1" smtClean="0">
                            <a:latin typeface="Cambria Math"/>
                          </a:rPr>
                          <m:t>𝑋</m:t>
                        </m:r>
                      </m:e>
                      <m:sup>
                        <m:r>
                          <a:rPr lang="pl-PL" sz="2800" b="0" i="1" smtClean="0">
                            <a:latin typeface="Cambria Math"/>
                          </a:rPr>
                          <m:t>𝑇</m:t>
                        </m:r>
                      </m:sup>
                    </m:sSup>
                    <m:r>
                      <a:rPr lang="pl-PL" sz="2800" b="0" i="1" smtClean="0">
                        <a:latin typeface="Cambria Math"/>
                      </a:rPr>
                      <m:t>𝑌</m:t>
                    </m:r>
                  </m:oMath>
                </a14:m>
                <a:r>
                  <a:rPr lang="pl-PL" sz="2800"/>
                  <a:t>, gdzie:</a:t>
                </a:r>
              </a:p>
              <a:p>
                <a:pPr marL="82296" indent="0">
                  <a:lnSpc>
                    <a:spcPct val="150000"/>
                  </a:lnSpc>
                  <a:buNone/>
                </a:pPr>
                <a14:m>
                  <m:oMath xmlns:m="http://schemas.openxmlformats.org/officeDocument/2006/math">
                    <m:r>
                      <a:rPr lang="pl-PL" sz="2800" i="1">
                        <a:latin typeface="Cambria Math"/>
                      </a:rPr>
                      <m:t>𝑋</m:t>
                    </m:r>
                  </m:oMath>
                </a14:m>
                <a:r>
                  <a:rPr lang="pl-PL" sz="2800"/>
                  <a:t> – macierz ocen cech rynkowych,</a:t>
                </a:r>
              </a:p>
              <a:p>
                <a:pPr marL="82296" indent="0">
                  <a:lnSpc>
                    <a:spcPct val="150000"/>
                  </a:lnSpc>
                  <a:buNone/>
                </a:pPr>
                <a14:m>
                  <m:oMath xmlns:m="http://schemas.openxmlformats.org/officeDocument/2006/math">
                    <m:r>
                      <a:rPr lang="pl-PL" sz="2800" i="1">
                        <a:latin typeface="Cambria Math"/>
                      </a:rPr>
                      <m:t>𝑌</m:t>
                    </m:r>
                  </m:oMath>
                </a14:m>
                <a:r>
                  <a:rPr lang="pl-PL" sz="2800"/>
                  <a:t> – macierz cen jednostkowych,</a:t>
                </a:r>
              </a:p>
              <a:p>
                <a:pPr marL="82296" indent="0">
                  <a:lnSpc>
                    <a:spcPct val="150000"/>
                  </a:lnSpc>
                  <a:buNone/>
                </a:pPr>
                <a14:m>
                  <m:oMath xmlns:m="http://schemas.openxmlformats.org/officeDocument/2006/math">
                    <m:sSup>
                      <m:sSupPr>
                        <m:ctrlPr>
                          <a:rPr lang="pl-PL" sz="2800" i="1">
                            <a:latin typeface="Cambria Math" panose="02040503050406030204" pitchFamily="18" charset="0"/>
                          </a:rPr>
                        </m:ctrlPr>
                      </m:sSupPr>
                      <m:e>
                        <m:r>
                          <a:rPr lang="pl-PL" sz="2800" i="1">
                            <a:latin typeface="Cambria Math"/>
                          </a:rPr>
                          <m:t>𝑋</m:t>
                        </m:r>
                      </m:e>
                      <m:sup>
                        <m:r>
                          <a:rPr lang="pl-PL" sz="2800" i="1">
                            <a:latin typeface="Cambria Math"/>
                          </a:rPr>
                          <m:t>𝑇</m:t>
                        </m:r>
                      </m:sup>
                    </m:sSup>
                  </m:oMath>
                </a14:m>
                <a:r>
                  <a:rPr lang="pl-PL" sz="2800"/>
                  <a:t> – macierz transponowana,</a:t>
                </a:r>
              </a:p>
              <a:p>
                <a:pPr marL="82296" indent="0">
                  <a:lnSpc>
                    <a:spcPct val="150000"/>
                  </a:lnSpc>
                  <a:buNone/>
                </a:pPr>
                <a14:m>
                  <m:oMath xmlns:m="http://schemas.openxmlformats.org/officeDocument/2006/math">
                    <m:sSup>
                      <m:sSupPr>
                        <m:ctrlPr>
                          <a:rPr lang="pl-PL" sz="2800" i="1">
                            <a:latin typeface="Cambria Math" panose="02040503050406030204" pitchFamily="18" charset="0"/>
                          </a:rPr>
                        </m:ctrlPr>
                      </m:sSupPr>
                      <m:e>
                        <m:r>
                          <a:rPr lang="pl-PL" sz="2800" i="1">
                            <a:latin typeface="Cambria Math"/>
                          </a:rPr>
                          <m:t>(</m:t>
                        </m:r>
                        <m:sSup>
                          <m:sSupPr>
                            <m:ctrlPr>
                              <a:rPr lang="pl-PL" sz="2800" i="1">
                                <a:latin typeface="Cambria Math" panose="02040503050406030204" pitchFamily="18" charset="0"/>
                              </a:rPr>
                            </m:ctrlPr>
                          </m:sSupPr>
                          <m:e>
                            <m:r>
                              <a:rPr lang="pl-PL" sz="2800" i="1">
                                <a:latin typeface="Cambria Math"/>
                              </a:rPr>
                              <m:t>𝑋</m:t>
                            </m:r>
                          </m:e>
                          <m:sup>
                            <m:r>
                              <a:rPr lang="pl-PL" sz="2800" i="1">
                                <a:latin typeface="Cambria Math"/>
                              </a:rPr>
                              <m:t>𝑇</m:t>
                            </m:r>
                          </m:sup>
                        </m:sSup>
                        <m:r>
                          <a:rPr lang="pl-PL" sz="2800" i="1">
                            <a:latin typeface="Cambria Math"/>
                          </a:rPr>
                          <m:t>𝑋</m:t>
                        </m:r>
                        <m:r>
                          <a:rPr lang="pl-PL" sz="2800" i="1">
                            <a:latin typeface="Cambria Math"/>
                          </a:rPr>
                          <m:t>)</m:t>
                        </m:r>
                      </m:e>
                      <m:sup>
                        <m:r>
                          <a:rPr lang="pl-PL" sz="2800" i="1">
                            <a:latin typeface="Cambria Math"/>
                          </a:rPr>
                          <m:t>−1</m:t>
                        </m:r>
                      </m:sup>
                    </m:sSup>
                  </m:oMath>
                </a14:m>
                <a:r>
                  <a:rPr lang="pl-PL" sz="2800"/>
                  <a:t> – macierz odwrócona.</a:t>
                </a:r>
              </a:p>
            </p:txBody>
          </p:sp>
        </mc:Choice>
        <mc:Fallback>
          <p:sp>
            <p:nvSpPr>
              <p:cNvPr id="4" name="Symbol zastępczy zawartości 2">
                <a:extLst>
                  <a:ext uri="{FF2B5EF4-FFF2-40B4-BE49-F238E27FC236}">
                    <a16:creationId xmlns:a16="http://schemas.microsoft.com/office/drawing/2014/main" id="{97A8D22C-50DC-4554-B608-65855CF8ECF5}"/>
                  </a:ext>
                </a:extLst>
              </p:cNvPr>
              <p:cNvSpPr>
                <a:spLocks noGrp="1" noRot="1" noChangeAspect="1" noMove="1" noResize="1" noEditPoints="1" noAdjustHandles="1" noChangeArrowheads="1" noChangeShapeType="1" noTextEdit="1"/>
              </p:cNvSpPr>
              <p:nvPr>
                <p:ph idx="1"/>
              </p:nvPr>
            </p:nvSpPr>
            <p:spPr>
              <a:xfrm>
                <a:off x="868679" y="1961456"/>
                <a:ext cx="7636493" cy="4351662"/>
              </a:xfrm>
              <a:blipFill>
                <a:blip r:embed="rId2"/>
                <a:stretch>
                  <a:fillRect l="-1676" t="-2381"/>
                </a:stretch>
              </a:blipFill>
            </p:spPr>
            <p:txBody>
              <a:bodyPr/>
              <a:lstStyle/>
              <a:p>
                <a:r>
                  <a:rPr lang="en-US">
                    <a:noFill/>
                  </a:rPr>
                  <a:t> </a:t>
                </a:r>
              </a:p>
            </p:txBody>
          </p:sp>
        </mc:Fallback>
      </mc:AlternateContent>
    </p:spTree>
    <p:extLst>
      <p:ext uri="{BB962C8B-B14F-4D97-AF65-F5344CB8AC3E}">
        <p14:creationId xmlns:p14="http://schemas.microsoft.com/office/powerpoint/2010/main" val="28345297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F56ED7A-A478-40D2-91F1-39C79F159B3F}"/>
              </a:ext>
            </a:extLst>
          </p:cNvPr>
          <p:cNvSpPr>
            <a:spLocks noGrp="1"/>
          </p:cNvSpPr>
          <p:nvPr>
            <p:ph type="title"/>
          </p:nvPr>
        </p:nvSpPr>
        <p:spPr/>
        <p:txBody>
          <a:bodyPr/>
          <a:lstStyle/>
          <a:p>
            <a:r>
              <a:rPr lang="pl-PL"/>
              <a:t>Sprawdzanie istotności parametrów</a:t>
            </a:r>
          </a:p>
        </p:txBody>
      </p:sp>
      <mc:AlternateContent xmlns:mc="http://schemas.openxmlformats.org/markup-compatibility/2006">
        <mc:Choice xmlns:a14="http://schemas.microsoft.com/office/drawing/2010/main" Requires="a14">
          <p:sp>
            <p:nvSpPr>
              <p:cNvPr id="3" name="Symbol zastępczy zawartości 2">
                <a:extLst>
                  <a:ext uri="{FF2B5EF4-FFF2-40B4-BE49-F238E27FC236}">
                    <a16:creationId xmlns:a16="http://schemas.microsoft.com/office/drawing/2014/main" id="{5951F4A4-2A0A-44F5-B5B7-B8FEEA4FF22E}"/>
                  </a:ext>
                </a:extLst>
              </p:cNvPr>
              <p:cNvSpPr>
                <a:spLocks noGrp="1"/>
              </p:cNvSpPr>
              <p:nvPr>
                <p:ph idx="1"/>
              </p:nvPr>
            </p:nvSpPr>
            <p:spPr/>
            <p:txBody>
              <a:bodyPr>
                <a:normAutofit fontScale="70000" lnSpcReduction="20000"/>
              </a:bodyPr>
              <a:lstStyle/>
              <a:p>
                <a:pPr marL="82296" indent="0">
                  <a:lnSpc>
                    <a:spcPct val="110000"/>
                  </a:lnSpc>
                  <a:buNone/>
                </a:pPr>
                <a:r>
                  <a:rPr lang="pl-PL" sz="2900">
                    <a:solidFill>
                      <a:schemeClr val="tx1"/>
                    </a:solidFill>
                  </a:rPr>
                  <a:t>1. Oblicz dla każdego parametru statystykę t-Studenta ze wzoru: </a:t>
                </a:r>
                <a14:m>
                  <m:oMath xmlns:m="http://schemas.openxmlformats.org/officeDocument/2006/math">
                    <m:r>
                      <a:rPr lang="pl-PL" sz="2900" i="1">
                        <a:solidFill>
                          <a:schemeClr val="tx1"/>
                        </a:solidFill>
                        <a:latin typeface="Cambria Math"/>
                      </a:rPr>
                      <m:t>𝑡</m:t>
                    </m:r>
                    <m:r>
                      <a:rPr lang="pl-PL" sz="2900" i="1">
                        <a:solidFill>
                          <a:schemeClr val="tx1"/>
                        </a:solidFill>
                        <a:latin typeface="Cambria Math"/>
                      </a:rPr>
                      <m:t>=</m:t>
                    </m:r>
                    <m:f>
                      <m:fPr>
                        <m:ctrlPr>
                          <a:rPr lang="pl-PL" sz="2900" i="1">
                            <a:solidFill>
                              <a:schemeClr val="tx1"/>
                            </a:solidFill>
                            <a:latin typeface="Cambria Math" panose="02040503050406030204" pitchFamily="18" charset="0"/>
                          </a:rPr>
                        </m:ctrlPr>
                      </m:fPr>
                      <m:num>
                        <m:sSub>
                          <m:sSubPr>
                            <m:ctrlPr>
                              <a:rPr lang="pl-PL" sz="2900" i="1">
                                <a:solidFill>
                                  <a:schemeClr val="tx1"/>
                                </a:solidFill>
                                <a:latin typeface="Cambria Math" panose="02040503050406030204" pitchFamily="18" charset="0"/>
                              </a:rPr>
                            </m:ctrlPr>
                          </m:sSubPr>
                          <m:e>
                            <m:r>
                              <a:rPr lang="pl-PL" sz="2900" i="1">
                                <a:solidFill>
                                  <a:schemeClr val="tx1"/>
                                </a:solidFill>
                                <a:latin typeface="Cambria Math"/>
                              </a:rPr>
                              <m:t>𝑎</m:t>
                            </m:r>
                          </m:e>
                          <m:sub>
                            <m:r>
                              <a:rPr lang="pl-PL" sz="2900" i="1">
                                <a:solidFill>
                                  <a:schemeClr val="tx1"/>
                                </a:solidFill>
                                <a:latin typeface="Cambria Math"/>
                              </a:rPr>
                              <m:t>𝑗</m:t>
                            </m:r>
                          </m:sub>
                        </m:sSub>
                      </m:num>
                      <m:den>
                        <m:sSub>
                          <m:sSubPr>
                            <m:ctrlPr>
                              <a:rPr lang="pl-PL" sz="2900" i="1">
                                <a:solidFill>
                                  <a:schemeClr val="tx1"/>
                                </a:solidFill>
                                <a:latin typeface="Cambria Math" panose="02040503050406030204" pitchFamily="18" charset="0"/>
                              </a:rPr>
                            </m:ctrlPr>
                          </m:sSubPr>
                          <m:e>
                            <m:r>
                              <a:rPr lang="pl-PL" sz="2900" i="1">
                                <a:solidFill>
                                  <a:schemeClr val="tx1"/>
                                </a:solidFill>
                                <a:latin typeface="Cambria Math"/>
                              </a:rPr>
                              <m:t>𝑆</m:t>
                            </m:r>
                          </m:e>
                          <m:sub>
                            <m:sSub>
                              <m:sSubPr>
                                <m:ctrlPr>
                                  <a:rPr lang="pl-PL" sz="2900" i="1">
                                    <a:solidFill>
                                      <a:schemeClr val="tx1"/>
                                    </a:solidFill>
                                    <a:latin typeface="Cambria Math" panose="02040503050406030204" pitchFamily="18" charset="0"/>
                                  </a:rPr>
                                </m:ctrlPr>
                              </m:sSubPr>
                              <m:e>
                                <m:r>
                                  <a:rPr lang="pl-PL" sz="2900" i="1">
                                    <a:solidFill>
                                      <a:schemeClr val="tx1"/>
                                    </a:solidFill>
                                    <a:latin typeface="Cambria Math"/>
                                  </a:rPr>
                                  <m:t>𝑎</m:t>
                                </m:r>
                              </m:e>
                              <m:sub>
                                <m:r>
                                  <a:rPr lang="pl-PL" sz="2900" i="1">
                                    <a:solidFill>
                                      <a:schemeClr val="tx1"/>
                                    </a:solidFill>
                                    <a:latin typeface="Cambria Math"/>
                                  </a:rPr>
                                  <m:t>𝑗</m:t>
                                </m:r>
                              </m:sub>
                            </m:sSub>
                          </m:sub>
                        </m:sSub>
                      </m:den>
                    </m:f>
                  </m:oMath>
                </a14:m>
                <a:endParaRPr lang="pl-PL" sz="2900">
                  <a:solidFill>
                    <a:schemeClr val="tx1"/>
                  </a:solidFill>
                </a:endParaRPr>
              </a:p>
              <a:p>
                <a:pPr marL="82296" indent="0">
                  <a:lnSpc>
                    <a:spcPct val="150000"/>
                  </a:lnSpc>
                  <a:buNone/>
                </a:pPr>
                <a:r>
                  <a:rPr lang="pl-PL" sz="2900">
                    <a:solidFill>
                      <a:schemeClr val="tx1"/>
                    </a:solidFill>
                  </a:rPr>
                  <a:t>2. Sprawdź wartość krytyczną testu na poziomie </a:t>
                </a:r>
                <a:br>
                  <a:rPr lang="pl-PL" sz="2900">
                    <a:solidFill>
                      <a:schemeClr val="tx1"/>
                    </a:solidFill>
                  </a:rPr>
                </a:br>
                <a:r>
                  <a:rPr lang="el-GR" sz="2900" b="1">
                    <a:solidFill>
                      <a:schemeClr val="tx1"/>
                    </a:solidFill>
                    <a:latin typeface="Calibri Light"/>
                  </a:rPr>
                  <a:t>α</a:t>
                </a:r>
                <a:r>
                  <a:rPr lang="pl-PL" sz="2900">
                    <a:solidFill>
                      <a:schemeClr val="tx1"/>
                    </a:solidFill>
                    <a:latin typeface="Gill Sans MT" panose="020B0502020104020203" pitchFamily="34" charset="-18"/>
                  </a:rPr>
                  <a:t> = 0,05 przy n-(k+1) stopni swobody.</a:t>
                </a:r>
              </a:p>
              <a:p>
                <a:pPr marL="82296" indent="0">
                  <a:lnSpc>
                    <a:spcPct val="150000"/>
                  </a:lnSpc>
                  <a:buNone/>
                </a:pPr>
                <a:r>
                  <a:rPr lang="pl-PL" sz="2900">
                    <a:solidFill>
                      <a:schemeClr val="tx1"/>
                    </a:solidFill>
                    <a:latin typeface="Gill Sans MT" panose="020B0502020104020203" pitchFamily="34" charset="-18"/>
                  </a:rPr>
                  <a:t>3. Jeżel </a:t>
                </a:r>
                <a14:m>
                  <m:oMath xmlns:m="http://schemas.openxmlformats.org/officeDocument/2006/math">
                    <m:d>
                      <m:dPr>
                        <m:begChr m:val="|"/>
                        <m:endChr m:val="|"/>
                        <m:ctrlPr>
                          <a:rPr lang="pl-PL" sz="2900" i="1">
                            <a:solidFill>
                              <a:schemeClr val="tx1"/>
                            </a:solidFill>
                            <a:latin typeface="Cambria Math" panose="02040503050406030204" pitchFamily="18" charset="0"/>
                          </a:rPr>
                        </m:ctrlPr>
                      </m:dPr>
                      <m:e>
                        <m:r>
                          <a:rPr lang="pl-PL" sz="2900" i="1">
                            <a:solidFill>
                              <a:schemeClr val="tx1"/>
                            </a:solidFill>
                            <a:latin typeface="Cambria Math"/>
                          </a:rPr>
                          <m:t>𝑡</m:t>
                        </m:r>
                      </m:e>
                    </m:d>
                    <m:r>
                      <a:rPr lang="pl-PL" sz="2900" i="1">
                        <a:solidFill>
                          <a:schemeClr val="tx1"/>
                        </a:solidFill>
                        <a:latin typeface="Cambria Math"/>
                      </a:rPr>
                      <m:t>&gt;</m:t>
                    </m:r>
                    <m:r>
                      <a:rPr lang="pl-PL" sz="2900" i="1">
                        <a:solidFill>
                          <a:schemeClr val="tx1"/>
                        </a:solidFill>
                        <a:latin typeface="Cambria Math"/>
                      </a:rPr>
                      <m:t>𝑤𝑎𝑟𝑡𝑜</m:t>
                    </m:r>
                    <m:r>
                      <a:rPr lang="pl-PL" sz="2900" i="1">
                        <a:solidFill>
                          <a:schemeClr val="tx1"/>
                        </a:solidFill>
                        <a:latin typeface="Cambria Math"/>
                      </a:rPr>
                      <m:t>ś</m:t>
                    </m:r>
                    <m:r>
                      <a:rPr lang="pl-PL" sz="2900" i="1">
                        <a:solidFill>
                          <a:schemeClr val="tx1"/>
                        </a:solidFill>
                        <a:latin typeface="Cambria Math"/>
                      </a:rPr>
                      <m:t>𝑐𝑖</m:t>
                    </m:r>
                    <m:r>
                      <a:rPr lang="pl-PL" sz="2900" i="1">
                        <a:solidFill>
                          <a:schemeClr val="tx1"/>
                        </a:solidFill>
                        <a:latin typeface="Cambria Math"/>
                      </a:rPr>
                      <m:t> </m:t>
                    </m:r>
                    <m:r>
                      <a:rPr lang="pl-PL" sz="2900" i="1">
                        <a:solidFill>
                          <a:schemeClr val="tx1"/>
                        </a:solidFill>
                        <a:latin typeface="Cambria Math"/>
                      </a:rPr>
                      <m:t>𝑘𝑟𝑦𝑡𝑦𝑐𝑧𝑛𝑒𝑗</m:t>
                    </m:r>
                    <m:r>
                      <a:rPr lang="pl-PL" sz="2900" i="1">
                        <a:solidFill>
                          <a:schemeClr val="tx1"/>
                        </a:solidFill>
                        <a:latin typeface="Cambria Math"/>
                      </a:rPr>
                      <m:t>,</m:t>
                    </m:r>
                  </m:oMath>
                </a14:m>
                <a:r>
                  <a:rPr lang="pl-PL" sz="2900">
                    <a:solidFill>
                      <a:schemeClr val="tx1"/>
                    </a:solidFill>
                    <a:latin typeface="Gill Sans MT" panose="020B0502020104020203" pitchFamily="34" charset="-18"/>
                  </a:rPr>
                  <a:t>zmienną jest istotna. W przeciwnym wypadku usuń zmienną z analizy. </a:t>
                </a:r>
              </a:p>
              <a:p>
                <a:endParaRPr lang="pl-PL" sz="2900">
                  <a:solidFill>
                    <a:schemeClr val="tx1"/>
                  </a:solidFill>
                </a:endParaRPr>
              </a:p>
              <a:p>
                <a:r>
                  <a:rPr lang="pl-PL" sz="2900" i="1">
                    <a:solidFill>
                      <a:schemeClr val="tx1"/>
                    </a:solidFill>
                  </a:rPr>
                  <a:t>n</a:t>
                </a:r>
                <a:r>
                  <a:rPr lang="pl-PL" sz="2900">
                    <a:solidFill>
                      <a:schemeClr val="tx1"/>
                    </a:solidFill>
                  </a:rPr>
                  <a:t> – liczba transakcji, </a:t>
                </a:r>
                <a:r>
                  <a:rPr lang="pl-PL" sz="2900" i="1">
                    <a:solidFill>
                      <a:schemeClr val="tx1"/>
                    </a:solidFill>
                  </a:rPr>
                  <a:t>k</a:t>
                </a:r>
                <a:r>
                  <a:rPr lang="pl-PL" sz="2900">
                    <a:solidFill>
                      <a:schemeClr val="tx1"/>
                    </a:solidFill>
                  </a:rPr>
                  <a:t> – liczba cech/zmiennych, </a:t>
                </a:r>
                <a14:m>
                  <m:oMath xmlns:m="http://schemas.openxmlformats.org/officeDocument/2006/math">
                    <m:sSub>
                      <m:sSubPr>
                        <m:ctrlPr>
                          <a:rPr lang="pl-PL" sz="2900" i="1">
                            <a:solidFill>
                              <a:schemeClr val="tx1"/>
                            </a:solidFill>
                            <a:latin typeface="Cambria Math" panose="02040503050406030204" pitchFamily="18" charset="0"/>
                          </a:rPr>
                        </m:ctrlPr>
                      </m:sSubPr>
                      <m:e>
                        <m:r>
                          <a:rPr lang="pl-PL" sz="2900" i="1">
                            <a:solidFill>
                              <a:schemeClr val="tx1"/>
                            </a:solidFill>
                            <a:latin typeface="Cambria Math"/>
                          </a:rPr>
                          <m:t>𝑆</m:t>
                        </m:r>
                      </m:e>
                      <m:sub>
                        <m:sSub>
                          <m:sSubPr>
                            <m:ctrlPr>
                              <a:rPr lang="pl-PL" sz="2900" i="1">
                                <a:solidFill>
                                  <a:schemeClr val="tx1"/>
                                </a:solidFill>
                                <a:latin typeface="Cambria Math" panose="02040503050406030204" pitchFamily="18" charset="0"/>
                              </a:rPr>
                            </m:ctrlPr>
                          </m:sSubPr>
                          <m:e>
                            <m:r>
                              <a:rPr lang="pl-PL" sz="2900" i="1">
                                <a:solidFill>
                                  <a:schemeClr val="tx1"/>
                                </a:solidFill>
                                <a:latin typeface="Cambria Math"/>
                              </a:rPr>
                              <m:t>𝑎</m:t>
                            </m:r>
                          </m:e>
                          <m:sub>
                            <m:r>
                              <a:rPr lang="pl-PL" sz="2900" i="1">
                                <a:solidFill>
                                  <a:schemeClr val="tx1"/>
                                </a:solidFill>
                                <a:latin typeface="Cambria Math"/>
                              </a:rPr>
                              <m:t>𝑗</m:t>
                            </m:r>
                          </m:sub>
                        </m:sSub>
                      </m:sub>
                    </m:sSub>
                  </m:oMath>
                </a14:m>
                <a:r>
                  <a:rPr lang="pl-PL" sz="2900">
                    <a:solidFill>
                      <a:schemeClr val="tx1"/>
                    </a:solidFill>
                  </a:rPr>
                  <a:t> - błąd szacunków dla danej cechy, </a:t>
                </a:r>
                <a14:m>
                  <m:oMath xmlns:m="http://schemas.openxmlformats.org/officeDocument/2006/math">
                    <m:sSub>
                      <m:sSubPr>
                        <m:ctrlPr>
                          <a:rPr lang="pl-PL" sz="2900" i="1">
                            <a:solidFill>
                              <a:schemeClr val="tx1"/>
                            </a:solidFill>
                            <a:latin typeface="Cambria Math" panose="02040503050406030204" pitchFamily="18" charset="0"/>
                          </a:rPr>
                        </m:ctrlPr>
                      </m:sSubPr>
                      <m:e>
                        <m:r>
                          <a:rPr lang="pl-PL" sz="2900" i="1">
                            <a:solidFill>
                              <a:schemeClr val="tx1"/>
                            </a:solidFill>
                            <a:latin typeface="Cambria Math"/>
                          </a:rPr>
                          <m:t>𝑎</m:t>
                        </m:r>
                      </m:e>
                      <m:sub>
                        <m:r>
                          <a:rPr lang="pl-PL" sz="2900" i="1">
                            <a:solidFill>
                              <a:schemeClr val="tx1"/>
                            </a:solidFill>
                            <a:latin typeface="Cambria Math"/>
                          </a:rPr>
                          <m:t>𝑗</m:t>
                        </m:r>
                      </m:sub>
                    </m:sSub>
                  </m:oMath>
                </a14:m>
                <a:r>
                  <a:rPr lang="pl-PL" sz="2900">
                    <a:solidFill>
                      <a:schemeClr val="tx1"/>
                    </a:solidFill>
                  </a:rPr>
                  <a:t> - oszacowany parametr dla danej cechy. </a:t>
                </a:r>
              </a:p>
              <a:p>
                <a:endParaRPr lang="pl-PL"/>
              </a:p>
            </p:txBody>
          </p:sp>
        </mc:Choice>
        <mc:Fallback>
          <p:sp>
            <p:nvSpPr>
              <p:cNvPr id="3" name="Symbol zastępczy zawartości 2">
                <a:extLst>
                  <a:ext uri="{FF2B5EF4-FFF2-40B4-BE49-F238E27FC236}">
                    <a16:creationId xmlns:a16="http://schemas.microsoft.com/office/drawing/2014/main" id="{5951F4A4-2A0A-44F5-B5B7-B8FEEA4FF22E}"/>
                  </a:ext>
                </a:extLst>
              </p:cNvPr>
              <p:cNvSpPr>
                <a:spLocks noGrp="1" noRot="1" noChangeAspect="1" noMove="1" noResize="1" noEditPoints="1" noAdjustHandles="1" noChangeArrowheads="1" noChangeShapeType="1" noTextEdit="1"/>
              </p:cNvSpPr>
              <p:nvPr>
                <p:ph idx="1"/>
              </p:nvPr>
            </p:nvSpPr>
            <p:spPr>
              <a:blipFill>
                <a:blip r:embed="rId2"/>
                <a:stretch>
                  <a:fillRect l="-889" t="-455" r="-2423"/>
                </a:stretch>
              </a:blipFill>
            </p:spPr>
            <p:txBody>
              <a:bodyPr/>
              <a:lstStyle/>
              <a:p>
                <a:r>
                  <a:rPr lang="en-US">
                    <a:noFill/>
                  </a:rPr>
                  <a:t> </a:t>
                </a:r>
              </a:p>
            </p:txBody>
          </p:sp>
        </mc:Fallback>
      </mc:AlternateContent>
    </p:spTree>
    <p:extLst>
      <p:ext uri="{BB962C8B-B14F-4D97-AF65-F5344CB8AC3E}">
        <p14:creationId xmlns:p14="http://schemas.microsoft.com/office/powerpoint/2010/main" val="35479284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2D6FF09-ABC3-4D32-963F-A8AE624C4999}"/>
              </a:ext>
            </a:extLst>
          </p:cNvPr>
          <p:cNvSpPr>
            <a:spLocks noGrp="1"/>
          </p:cNvSpPr>
          <p:nvPr>
            <p:ph type="title"/>
          </p:nvPr>
        </p:nvSpPr>
        <p:spPr/>
        <p:txBody>
          <a:bodyPr>
            <a:normAutofit/>
          </a:bodyPr>
          <a:lstStyle/>
          <a:p>
            <a:r>
              <a:rPr lang="pl-PL" sz="4400" b="1"/>
              <a:t>Standaryzowane parametry regresji – przykład</a:t>
            </a:r>
          </a:p>
        </p:txBody>
      </p:sp>
      <p:graphicFrame>
        <p:nvGraphicFramePr>
          <p:cNvPr id="4" name="Symbol zastępczy zawartości 1">
            <a:extLst>
              <a:ext uri="{FF2B5EF4-FFF2-40B4-BE49-F238E27FC236}">
                <a16:creationId xmlns:a16="http://schemas.microsoft.com/office/drawing/2014/main" id="{C973E05B-14CE-443C-A749-5747469056E4}"/>
              </a:ext>
            </a:extLst>
          </p:cNvPr>
          <p:cNvGraphicFramePr>
            <a:graphicFrameLocks noGrp="1"/>
          </p:cNvGraphicFramePr>
          <p:nvPr>
            <p:ph idx="1"/>
            <p:extLst>
              <p:ext uri="{D42A27DB-BD31-4B8C-83A1-F6EECF244321}">
                <p14:modId xmlns:p14="http://schemas.microsoft.com/office/powerpoint/2010/main" val="2244397375"/>
              </p:ext>
            </p:extLst>
          </p:nvPr>
        </p:nvGraphicFramePr>
        <p:xfrm>
          <a:off x="863588" y="1737361"/>
          <a:ext cx="7503172" cy="4588272"/>
        </p:xfrm>
        <a:graphic>
          <a:graphicData uri="http://schemas.openxmlformats.org/drawingml/2006/table">
            <a:tbl>
              <a:tblPr firstRow="1" bandRow="1">
                <a:tableStyleId>{9D7B26C5-4107-4FEC-AEDC-1716B250A1EF}</a:tableStyleId>
              </a:tblPr>
              <a:tblGrid>
                <a:gridCol w="1875793">
                  <a:extLst>
                    <a:ext uri="{9D8B030D-6E8A-4147-A177-3AD203B41FA5}">
                      <a16:colId xmlns:a16="http://schemas.microsoft.com/office/drawing/2014/main" val="20000"/>
                    </a:ext>
                  </a:extLst>
                </a:gridCol>
                <a:gridCol w="1875793">
                  <a:extLst>
                    <a:ext uri="{9D8B030D-6E8A-4147-A177-3AD203B41FA5}">
                      <a16:colId xmlns:a16="http://schemas.microsoft.com/office/drawing/2014/main" val="20001"/>
                    </a:ext>
                  </a:extLst>
                </a:gridCol>
                <a:gridCol w="1875793">
                  <a:extLst>
                    <a:ext uri="{9D8B030D-6E8A-4147-A177-3AD203B41FA5}">
                      <a16:colId xmlns:a16="http://schemas.microsoft.com/office/drawing/2014/main" val="20002"/>
                    </a:ext>
                  </a:extLst>
                </a:gridCol>
                <a:gridCol w="1875793">
                  <a:extLst>
                    <a:ext uri="{9D8B030D-6E8A-4147-A177-3AD203B41FA5}">
                      <a16:colId xmlns:a16="http://schemas.microsoft.com/office/drawing/2014/main" val="20003"/>
                    </a:ext>
                  </a:extLst>
                </a:gridCol>
              </a:tblGrid>
              <a:tr h="279220">
                <a:tc>
                  <a:txBody>
                    <a:bodyPr/>
                    <a:lstStyle/>
                    <a:p>
                      <a:pPr algn="ctr" fontAlgn="ctr"/>
                      <a:r>
                        <a:rPr lang="pl-PL" sz="1400" u="none" strike="noStrike">
                          <a:effectLst/>
                        </a:rPr>
                        <a:t>Cena za 1 m2</a:t>
                      </a:r>
                      <a:endParaRPr lang="pl-PL" sz="1400" b="1" i="1" u="none" strike="noStrike">
                        <a:solidFill>
                          <a:srgbClr val="000000"/>
                        </a:solidFill>
                        <a:effectLst/>
                        <a:latin typeface="+mj-lt"/>
                      </a:endParaRPr>
                    </a:p>
                  </a:txBody>
                  <a:tcPr marL="9525" marR="9525" marT="9525" marB="0" anchor="ctr"/>
                </a:tc>
                <a:tc>
                  <a:txBody>
                    <a:bodyPr/>
                    <a:lstStyle/>
                    <a:p>
                      <a:pPr algn="ctr" fontAlgn="ctr"/>
                      <a:r>
                        <a:rPr lang="pl-PL" sz="1400" u="none" strike="noStrike">
                          <a:effectLst/>
                        </a:rPr>
                        <a:t>Uzbrojenie</a:t>
                      </a:r>
                      <a:endParaRPr lang="pl-PL" sz="1400" b="1" i="1" u="none" strike="noStrike">
                        <a:solidFill>
                          <a:srgbClr val="000000"/>
                        </a:solidFill>
                        <a:effectLst/>
                        <a:latin typeface="+mj-lt"/>
                      </a:endParaRPr>
                    </a:p>
                  </a:txBody>
                  <a:tcPr marL="9525" marR="9525" marT="9525" marB="0" anchor="ctr"/>
                </a:tc>
                <a:tc>
                  <a:txBody>
                    <a:bodyPr/>
                    <a:lstStyle/>
                    <a:p>
                      <a:pPr algn="ctr" fontAlgn="ctr"/>
                      <a:r>
                        <a:rPr lang="pl-PL" sz="1400" u="none" strike="noStrike">
                          <a:effectLst/>
                        </a:rPr>
                        <a:t>Otoczenie </a:t>
                      </a:r>
                      <a:endParaRPr lang="pl-PL" sz="1400" b="1" i="1" u="none" strike="noStrike">
                        <a:solidFill>
                          <a:srgbClr val="000000"/>
                        </a:solidFill>
                        <a:effectLst/>
                        <a:latin typeface="+mj-lt"/>
                      </a:endParaRPr>
                    </a:p>
                  </a:txBody>
                  <a:tcPr marL="9525" marR="9525" marT="9525" marB="0" anchor="ctr"/>
                </a:tc>
                <a:tc>
                  <a:txBody>
                    <a:bodyPr/>
                    <a:lstStyle/>
                    <a:p>
                      <a:pPr algn="ctr" fontAlgn="ctr"/>
                      <a:r>
                        <a:rPr lang="pl-PL" sz="1400" u="none" strike="noStrike">
                          <a:effectLst/>
                        </a:rPr>
                        <a:t>Położenie</a:t>
                      </a:r>
                      <a:endParaRPr lang="pl-PL" sz="1400" b="1" i="1" u="none" strike="noStrike">
                        <a:solidFill>
                          <a:srgbClr val="000000"/>
                        </a:solidFill>
                        <a:effectLst/>
                        <a:latin typeface="+mj-lt"/>
                      </a:endParaRPr>
                    </a:p>
                  </a:txBody>
                  <a:tcPr marL="9525" marR="9525" marT="9525" marB="0" anchor="ctr"/>
                </a:tc>
                <a:extLst>
                  <a:ext uri="{0D108BD9-81ED-4DB2-BD59-A6C34878D82A}">
                    <a16:rowId xmlns:a16="http://schemas.microsoft.com/office/drawing/2014/main" val="10000"/>
                  </a:ext>
                </a:extLst>
              </a:tr>
              <a:tr h="195866">
                <a:tc>
                  <a:txBody>
                    <a:bodyPr/>
                    <a:lstStyle/>
                    <a:p>
                      <a:pPr algn="ctr" fontAlgn="ctr"/>
                      <a:r>
                        <a:rPr lang="pl-PL" sz="1200" u="none" strike="noStrike">
                          <a:effectLst/>
                        </a:rPr>
                        <a:t>40,00</a:t>
                      </a:r>
                      <a:endParaRPr lang="pl-PL" sz="1200" b="0" i="1" u="none" strike="noStrike">
                        <a:solidFill>
                          <a:srgbClr val="000000"/>
                        </a:solidFill>
                        <a:effectLst/>
                        <a:latin typeface="+mj-lt"/>
                      </a:endParaRPr>
                    </a:p>
                  </a:txBody>
                  <a:tcPr marL="9525" marR="9525" marT="9525" marB="0" anchor="ctr"/>
                </a:tc>
                <a:tc>
                  <a:txBody>
                    <a:bodyPr/>
                    <a:lstStyle/>
                    <a:p>
                      <a:pPr algn="ctr" fontAlgn="ctr"/>
                      <a:r>
                        <a:rPr lang="pl-PL" sz="1200" u="none" strike="noStrike">
                          <a:effectLst/>
                        </a:rPr>
                        <a:t>2,50</a:t>
                      </a:r>
                      <a:endParaRPr lang="pl-PL" sz="1200" b="0" i="0" u="none" strike="noStrike">
                        <a:solidFill>
                          <a:srgbClr val="000000"/>
                        </a:solidFill>
                        <a:effectLst/>
                        <a:latin typeface="+mj-lt"/>
                      </a:endParaRPr>
                    </a:p>
                  </a:txBody>
                  <a:tcPr marL="9525" marR="9525" marT="9525" marB="0" anchor="ctr"/>
                </a:tc>
                <a:tc>
                  <a:txBody>
                    <a:bodyPr/>
                    <a:lstStyle/>
                    <a:p>
                      <a:pPr algn="ctr" fontAlgn="ctr"/>
                      <a:r>
                        <a:rPr lang="pl-PL" sz="1200" u="none" strike="noStrike">
                          <a:effectLst/>
                        </a:rPr>
                        <a:t>7,00</a:t>
                      </a:r>
                      <a:endParaRPr lang="pl-PL" sz="1200" b="0" i="0" u="none" strike="noStrike">
                        <a:solidFill>
                          <a:srgbClr val="000000"/>
                        </a:solidFill>
                        <a:effectLst/>
                        <a:latin typeface="+mj-lt"/>
                      </a:endParaRPr>
                    </a:p>
                  </a:txBody>
                  <a:tcPr marL="9525" marR="9525" marT="9525" marB="0" anchor="ctr"/>
                </a:tc>
                <a:tc>
                  <a:txBody>
                    <a:bodyPr/>
                    <a:lstStyle/>
                    <a:p>
                      <a:pPr algn="ctr" fontAlgn="ctr"/>
                      <a:r>
                        <a:rPr lang="pl-PL" sz="1200" u="none" strike="noStrike">
                          <a:effectLst/>
                        </a:rPr>
                        <a:t>2,50</a:t>
                      </a:r>
                      <a:endParaRPr lang="pl-PL" sz="1200" b="0" i="0" u="none" strike="noStrike">
                        <a:solidFill>
                          <a:srgbClr val="000000"/>
                        </a:solidFill>
                        <a:effectLst/>
                        <a:latin typeface="+mj-lt"/>
                      </a:endParaRPr>
                    </a:p>
                  </a:txBody>
                  <a:tcPr marL="9525" marR="9525" marT="9525" marB="0" anchor="ctr"/>
                </a:tc>
                <a:extLst>
                  <a:ext uri="{0D108BD9-81ED-4DB2-BD59-A6C34878D82A}">
                    <a16:rowId xmlns:a16="http://schemas.microsoft.com/office/drawing/2014/main" val="10001"/>
                  </a:ext>
                </a:extLst>
              </a:tr>
              <a:tr h="195866">
                <a:tc>
                  <a:txBody>
                    <a:bodyPr/>
                    <a:lstStyle/>
                    <a:p>
                      <a:pPr algn="ctr" fontAlgn="ctr"/>
                      <a:r>
                        <a:rPr lang="pl-PL" sz="1200" u="none" strike="noStrike">
                          <a:effectLst/>
                        </a:rPr>
                        <a:t>94,34</a:t>
                      </a:r>
                      <a:endParaRPr lang="pl-PL" sz="1200" b="0" i="1" u="none" strike="noStrike">
                        <a:solidFill>
                          <a:srgbClr val="000000"/>
                        </a:solidFill>
                        <a:effectLst/>
                        <a:latin typeface="+mj-lt"/>
                      </a:endParaRPr>
                    </a:p>
                  </a:txBody>
                  <a:tcPr marL="9525" marR="9525" marT="9525" marB="0" anchor="ctr"/>
                </a:tc>
                <a:tc>
                  <a:txBody>
                    <a:bodyPr/>
                    <a:lstStyle/>
                    <a:p>
                      <a:pPr algn="ctr" fontAlgn="ctr"/>
                      <a:r>
                        <a:rPr lang="pl-PL" sz="1200" u="none" strike="noStrike">
                          <a:effectLst/>
                        </a:rPr>
                        <a:t>3,50</a:t>
                      </a:r>
                      <a:endParaRPr lang="pl-PL" sz="1200" b="0" i="0" u="none" strike="noStrike">
                        <a:solidFill>
                          <a:srgbClr val="000000"/>
                        </a:solidFill>
                        <a:effectLst/>
                        <a:latin typeface="+mj-lt"/>
                      </a:endParaRPr>
                    </a:p>
                  </a:txBody>
                  <a:tcPr marL="9525" marR="9525" marT="9525" marB="0" anchor="ctr"/>
                </a:tc>
                <a:tc>
                  <a:txBody>
                    <a:bodyPr/>
                    <a:lstStyle/>
                    <a:p>
                      <a:pPr algn="ctr" fontAlgn="ctr"/>
                      <a:r>
                        <a:rPr lang="pl-PL" sz="1200" u="none" strike="noStrike">
                          <a:effectLst/>
                        </a:rPr>
                        <a:t>7,00</a:t>
                      </a:r>
                      <a:endParaRPr lang="pl-PL" sz="1200" b="0" i="0" u="none" strike="noStrike">
                        <a:solidFill>
                          <a:srgbClr val="000000"/>
                        </a:solidFill>
                        <a:effectLst/>
                        <a:latin typeface="+mj-lt"/>
                      </a:endParaRPr>
                    </a:p>
                  </a:txBody>
                  <a:tcPr marL="9525" marR="9525" marT="9525" marB="0" anchor="ctr"/>
                </a:tc>
                <a:tc>
                  <a:txBody>
                    <a:bodyPr/>
                    <a:lstStyle/>
                    <a:p>
                      <a:pPr algn="ctr" fontAlgn="ctr"/>
                      <a:r>
                        <a:rPr lang="pl-PL" sz="1200" u="none" strike="noStrike">
                          <a:effectLst/>
                        </a:rPr>
                        <a:t>2,50</a:t>
                      </a:r>
                      <a:endParaRPr lang="pl-PL" sz="1200" b="0" i="0" u="none" strike="noStrike">
                        <a:solidFill>
                          <a:srgbClr val="000000"/>
                        </a:solidFill>
                        <a:effectLst/>
                        <a:latin typeface="+mj-lt"/>
                      </a:endParaRPr>
                    </a:p>
                  </a:txBody>
                  <a:tcPr marL="9525" marR="9525" marT="9525" marB="0" anchor="ctr"/>
                </a:tc>
                <a:extLst>
                  <a:ext uri="{0D108BD9-81ED-4DB2-BD59-A6C34878D82A}">
                    <a16:rowId xmlns:a16="http://schemas.microsoft.com/office/drawing/2014/main" val="10002"/>
                  </a:ext>
                </a:extLst>
              </a:tr>
              <a:tr h="195866">
                <a:tc>
                  <a:txBody>
                    <a:bodyPr/>
                    <a:lstStyle/>
                    <a:p>
                      <a:pPr algn="ctr" fontAlgn="b"/>
                      <a:r>
                        <a:rPr lang="pl-PL" sz="1200" u="none" strike="noStrike">
                          <a:effectLst/>
                        </a:rPr>
                        <a:t>7,14</a:t>
                      </a:r>
                      <a:endParaRPr lang="pl-PL" sz="1200" b="0" i="1" u="none" strike="noStrike">
                        <a:solidFill>
                          <a:srgbClr val="000000"/>
                        </a:solidFill>
                        <a:effectLst/>
                        <a:latin typeface="+mj-lt"/>
                      </a:endParaRPr>
                    </a:p>
                  </a:txBody>
                  <a:tcPr marL="9525" marR="9525" marT="9525" marB="0" anchor="ctr"/>
                </a:tc>
                <a:tc>
                  <a:txBody>
                    <a:bodyPr/>
                    <a:lstStyle/>
                    <a:p>
                      <a:pPr algn="ctr" fontAlgn="b"/>
                      <a:r>
                        <a:rPr lang="pl-PL" sz="1200" u="none" strike="noStrike">
                          <a:effectLst/>
                        </a:rPr>
                        <a:t>1,50</a:t>
                      </a:r>
                      <a:endParaRPr lang="pl-PL" sz="1200" b="0" i="0" u="none" strike="noStrike">
                        <a:solidFill>
                          <a:srgbClr val="000000"/>
                        </a:solidFill>
                        <a:effectLst/>
                        <a:latin typeface="+mj-lt"/>
                      </a:endParaRPr>
                    </a:p>
                  </a:txBody>
                  <a:tcPr marL="9525" marR="9525" marT="9525" marB="0" anchor="ctr"/>
                </a:tc>
                <a:tc>
                  <a:txBody>
                    <a:bodyPr/>
                    <a:lstStyle/>
                    <a:p>
                      <a:pPr algn="ctr" fontAlgn="b"/>
                      <a:r>
                        <a:rPr lang="pl-PL" sz="1200" u="none" strike="noStrike">
                          <a:effectLst/>
                        </a:rPr>
                        <a:t>1,00</a:t>
                      </a:r>
                      <a:endParaRPr lang="pl-PL" sz="1200" b="0" i="0" u="none" strike="noStrike">
                        <a:solidFill>
                          <a:srgbClr val="000000"/>
                        </a:solidFill>
                        <a:effectLst/>
                        <a:latin typeface="+mj-lt"/>
                      </a:endParaRPr>
                    </a:p>
                  </a:txBody>
                  <a:tcPr marL="9525" marR="9525" marT="9525" marB="0" anchor="ctr"/>
                </a:tc>
                <a:tc>
                  <a:txBody>
                    <a:bodyPr/>
                    <a:lstStyle/>
                    <a:p>
                      <a:pPr algn="ctr" fontAlgn="b"/>
                      <a:r>
                        <a:rPr lang="pl-PL" sz="1200" u="none" strike="noStrike">
                          <a:effectLst/>
                        </a:rPr>
                        <a:t>3,00</a:t>
                      </a:r>
                      <a:endParaRPr lang="pl-PL" sz="1200" b="0" i="0" u="none" strike="noStrike">
                        <a:solidFill>
                          <a:srgbClr val="000000"/>
                        </a:solidFill>
                        <a:effectLst/>
                        <a:latin typeface="+mj-lt"/>
                      </a:endParaRPr>
                    </a:p>
                  </a:txBody>
                  <a:tcPr marL="9525" marR="9525" marT="9525" marB="0" anchor="ctr"/>
                </a:tc>
                <a:extLst>
                  <a:ext uri="{0D108BD9-81ED-4DB2-BD59-A6C34878D82A}">
                    <a16:rowId xmlns:a16="http://schemas.microsoft.com/office/drawing/2014/main" val="10003"/>
                  </a:ext>
                </a:extLst>
              </a:tr>
              <a:tr h="195866">
                <a:tc>
                  <a:txBody>
                    <a:bodyPr/>
                    <a:lstStyle/>
                    <a:p>
                      <a:pPr algn="ctr" fontAlgn="ctr"/>
                      <a:r>
                        <a:rPr lang="pl-PL" sz="1200" u="none" strike="noStrike">
                          <a:effectLst/>
                        </a:rPr>
                        <a:t>47,62</a:t>
                      </a:r>
                      <a:endParaRPr lang="pl-PL" sz="1200" b="0" i="1" u="none" strike="noStrike">
                        <a:solidFill>
                          <a:srgbClr val="000000"/>
                        </a:solidFill>
                        <a:effectLst/>
                        <a:latin typeface="+mj-lt"/>
                      </a:endParaRPr>
                    </a:p>
                  </a:txBody>
                  <a:tcPr marL="9525" marR="9525" marT="9525" marB="0" anchor="ctr"/>
                </a:tc>
                <a:tc>
                  <a:txBody>
                    <a:bodyPr/>
                    <a:lstStyle/>
                    <a:p>
                      <a:pPr algn="ctr" fontAlgn="ctr"/>
                      <a:r>
                        <a:rPr lang="pl-PL" sz="1200" u="none" strike="noStrike">
                          <a:effectLst/>
                        </a:rPr>
                        <a:t>2,50</a:t>
                      </a:r>
                      <a:endParaRPr lang="pl-PL" sz="1200" b="0" i="0" u="none" strike="noStrike">
                        <a:solidFill>
                          <a:srgbClr val="000000"/>
                        </a:solidFill>
                        <a:effectLst/>
                        <a:latin typeface="+mj-lt"/>
                      </a:endParaRPr>
                    </a:p>
                  </a:txBody>
                  <a:tcPr marL="9525" marR="9525" marT="9525" marB="0" anchor="ctr"/>
                </a:tc>
                <a:tc>
                  <a:txBody>
                    <a:bodyPr/>
                    <a:lstStyle/>
                    <a:p>
                      <a:pPr algn="ctr" fontAlgn="ctr"/>
                      <a:r>
                        <a:rPr lang="pl-PL" sz="1200" u="none" strike="noStrike">
                          <a:effectLst/>
                        </a:rPr>
                        <a:t>7,00</a:t>
                      </a:r>
                      <a:endParaRPr lang="pl-PL" sz="1200" b="0" i="0" u="none" strike="noStrike">
                        <a:solidFill>
                          <a:srgbClr val="000000"/>
                        </a:solidFill>
                        <a:effectLst/>
                        <a:latin typeface="+mj-lt"/>
                      </a:endParaRPr>
                    </a:p>
                  </a:txBody>
                  <a:tcPr marL="9525" marR="9525" marT="9525" marB="0" anchor="ctr"/>
                </a:tc>
                <a:tc>
                  <a:txBody>
                    <a:bodyPr/>
                    <a:lstStyle/>
                    <a:p>
                      <a:pPr algn="ctr" fontAlgn="ctr"/>
                      <a:r>
                        <a:rPr lang="pl-PL" sz="1200" u="none" strike="noStrike">
                          <a:effectLst/>
                        </a:rPr>
                        <a:t>3,00</a:t>
                      </a:r>
                      <a:endParaRPr lang="pl-PL" sz="1200" b="0" i="0" u="none" strike="noStrike">
                        <a:solidFill>
                          <a:srgbClr val="000000"/>
                        </a:solidFill>
                        <a:effectLst/>
                        <a:latin typeface="+mj-lt"/>
                      </a:endParaRPr>
                    </a:p>
                  </a:txBody>
                  <a:tcPr marL="9525" marR="9525" marT="9525" marB="0" anchor="ctr"/>
                </a:tc>
                <a:extLst>
                  <a:ext uri="{0D108BD9-81ED-4DB2-BD59-A6C34878D82A}">
                    <a16:rowId xmlns:a16="http://schemas.microsoft.com/office/drawing/2014/main" val="10004"/>
                  </a:ext>
                </a:extLst>
              </a:tr>
              <a:tr h="195866">
                <a:tc>
                  <a:txBody>
                    <a:bodyPr/>
                    <a:lstStyle/>
                    <a:p>
                      <a:pPr algn="ctr" fontAlgn="b"/>
                      <a:r>
                        <a:rPr lang="pl-PL" sz="1200" u="none" strike="noStrike">
                          <a:effectLst/>
                        </a:rPr>
                        <a:t>88,81</a:t>
                      </a:r>
                      <a:endParaRPr lang="pl-PL" sz="1200" b="0" i="1" u="none" strike="noStrike">
                        <a:solidFill>
                          <a:srgbClr val="000000"/>
                        </a:solidFill>
                        <a:effectLst/>
                        <a:latin typeface="+mj-lt"/>
                      </a:endParaRPr>
                    </a:p>
                  </a:txBody>
                  <a:tcPr marL="9525" marR="9525" marT="9525" marB="0" anchor="ctr"/>
                </a:tc>
                <a:tc>
                  <a:txBody>
                    <a:bodyPr/>
                    <a:lstStyle/>
                    <a:p>
                      <a:pPr algn="ctr" fontAlgn="b"/>
                      <a:r>
                        <a:rPr lang="pl-PL" sz="1200" u="none" strike="noStrike">
                          <a:effectLst/>
                        </a:rPr>
                        <a:t>2,50</a:t>
                      </a:r>
                      <a:endParaRPr lang="pl-PL" sz="1200" b="0" i="0" u="none" strike="noStrike">
                        <a:solidFill>
                          <a:srgbClr val="000000"/>
                        </a:solidFill>
                        <a:effectLst/>
                        <a:latin typeface="+mj-lt"/>
                      </a:endParaRPr>
                    </a:p>
                  </a:txBody>
                  <a:tcPr marL="9525" marR="9525" marT="9525" marB="0" anchor="ctr"/>
                </a:tc>
                <a:tc>
                  <a:txBody>
                    <a:bodyPr/>
                    <a:lstStyle/>
                    <a:p>
                      <a:pPr algn="ctr" fontAlgn="b"/>
                      <a:r>
                        <a:rPr lang="pl-PL" sz="1200" u="none" strike="noStrike">
                          <a:effectLst/>
                        </a:rPr>
                        <a:t>7,00</a:t>
                      </a:r>
                      <a:endParaRPr lang="pl-PL" sz="1200" b="0" i="0" u="none" strike="noStrike">
                        <a:solidFill>
                          <a:srgbClr val="000000"/>
                        </a:solidFill>
                        <a:effectLst/>
                        <a:latin typeface="+mj-lt"/>
                      </a:endParaRPr>
                    </a:p>
                  </a:txBody>
                  <a:tcPr marL="9525" marR="9525" marT="9525" marB="0" anchor="ctr"/>
                </a:tc>
                <a:tc>
                  <a:txBody>
                    <a:bodyPr/>
                    <a:lstStyle/>
                    <a:p>
                      <a:pPr algn="ctr" fontAlgn="b"/>
                      <a:r>
                        <a:rPr lang="pl-PL" sz="1200" u="none" strike="noStrike">
                          <a:effectLst/>
                        </a:rPr>
                        <a:t>4,00</a:t>
                      </a:r>
                      <a:endParaRPr lang="pl-PL" sz="1200" b="0" i="0" u="none" strike="noStrike">
                        <a:solidFill>
                          <a:srgbClr val="000000"/>
                        </a:solidFill>
                        <a:effectLst/>
                        <a:latin typeface="+mj-lt"/>
                      </a:endParaRPr>
                    </a:p>
                  </a:txBody>
                  <a:tcPr marL="9525" marR="9525" marT="9525" marB="0" anchor="ctr"/>
                </a:tc>
                <a:extLst>
                  <a:ext uri="{0D108BD9-81ED-4DB2-BD59-A6C34878D82A}">
                    <a16:rowId xmlns:a16="http://schemas.microsoft.com/office/drawing/2014/main" val="10005"/>
                  </a:ext>
                </a:extLst>
              </a:tr>
              <a:tr h="195866">
                <a:tc>
                  <a:txBody>
                    <a:bodyPr/>
                    <a:lstStyle/>
                    <a:p>
                      <a:pPr algn="ctr" fontAlgn="ctr"/>
                      <a:r>
                        <a:rPr lang="pl-PL" sz="1200" u="none" strike="noStrike">
                          <a:effectLst/>
                        </a:rPr>
                        <a:t>15,00</a:t>
                      </a:r>
                      <a:endParaRPr lang="pl-PL" sz="1200" b="0" i="1" u="none" strike="noStrike">
                        <a:solidFill>
                          <a:srgbClr val="000000"/>
                        </a:solidFill>
                        <a:effectLst/>
                        <a:latin typeface="+mj-lt"/>
                      </a:endParaRPr>
                    </a:p>
                  </a:txBody>
                  <a:tcPr marL="9525" marR="9525" marT="9525" marB="0" anchor="ctr"/>
                </a:tc>
                <a:tc>
                  <a:txBody>
                    <a:bodyPr/>
                    <a:lstStyle/>
                    <a:p>
                      <a:pPr algn="ctr" fontAlgn="ctr"/>
                      <a:r>
                        <a:rPr lang="pl-PL" sz="1200" u="none" strike="noStrike">
                          <a:effectLst/>
                        </a:rPr>
                        <a:t>1,50</a:t>
                      </a:r>
                      <a:endParaRPr lang="pl-PL" sz="1200" b="0" i="0" u="none" strike="noStrike">
                        <a:solidFill>
                          <a:srgbClr val="000000"/>
                        </a:solidFill>
                        <a:effectLst/>
                        <a:latin typeface="+mj-lt"/>
                      </a:endParaRPr>
                    </a:p>
                  </a:txBody>
                  <a:tcPr marL="9525" marR="9525" marT="9525" marB="0" anchor="ctr"/>
                </a:tc>
                <a:tc>
                  <a:txBody>
                    <a:bodyPr/>
                    <a:lstStyle/>
                    <a:p>
                      <a:pPr algn="ctr" fontAlgn="ctr"/>
                      <a:r>
                        <a:rPr lang="pl-PL" sz="1200" u="none" strike="noStrike">
                          <a:effectLst/>
                        </a:rPr>
                        <a:t>4,00</a:t>
                      </a:r>
                      <a:endParaRPr lang="pl-PL" sz="1200" b="0" i="0" u="none" strike="noStrike">
                        <a:solidFill>
                          <a:srgbClr val="000000"/>
                        </a:solidFill>
                        <a:effectLst/>
                        <a:latin typeface="+mj-lt"/>
                      </a:endParaRPr>
                    </a:p>
                  </a:txBody>
                  <a:tcPr marL="9525" marR="9525" marT="9525" marB="0" anchor="ctr"/>
                </a:tc>
                <a:tc>
                  <a:txBody>
                    <a:bodyPr/>
                    <a:lstStyle/>
                    <a:p>
                      <a:pPr algn="ctr" fontAlgn="ctr"/>
                      <a:r>
                        <a:rPr lang="pl-PL" sz="1200" u="none" strike="noStrike">
                          <a:effectLst/>
                        </a:rPr>
                        <a:t>1,00</a:t>
                      </a:r>
                      <a:endParaRPr lang="pl-PL" sz="1200" b="0" i="0" u="none" strike="noStrike">
                        <a:solidFill>
                          <a:srgbClr val="000000"/>
                        </a:solidFill>
                        <a:effectLst/>
                        <a:latin typeface="+mj-lt"/>
                      </a:endParaRPr>
                    </a:p>
                  </a:txBody>
                  <a:tcPr marL="9525" marR="9525" marT="9525" marB="0" anchor="ctr"/>
                </a:tc>
                <a:extLst>
                  <a:ext uri="{0D108BD9-81ED-4DB2-BD59-A6C34878D82A}">
                    <a16:rowId xmlns:a16="http://schemas.microsoft.com/office/drawing/2014/main" val="10006"/>
                  </a:ext>
                </a:extLst>
              </a:tr>
              <a:tr h="195866">
                <a:tc>
                  <a:txBody>
                    <a:bodyPr/>
                    <a:lstStyle/>
                    <a:p>
                      <a:pPr algn="ctr" fontAlgn="ctr"/>
                      <a:r>
                        <a:rPr lang="pl-PL" sz="1200" u="none" strike="noStrike">
                          <a:effectLst/>
                        </a:rPr>
                        <a:t>15,00</a:t>
                      </a:r>
                      <a:endParaRPr lang="pl-PL" sz="1200" b="0" i="1" u="none" strike="noStrike">
                        <a:solidFill>
                          <a:srgbClr val="000000"/>
                        </a:solidFill>
                        <a:effectLst/>
                        <a:latin typeface="+mj-lt"/>
                      </a:endParaRPr>
                    </a:p>
                  </a:txBody>
                  <a:tcPr marL="9525" marR="9525" marT="9525" marB="0" anchor="ctr"/>
                </a:tc>
                <a:tc>
                  <a:txBody>
                    <a:bodyPr/>
                    <a:lstStyle/>
                    <a:p>
                      <a:pPr algn="ctr" fontAlgn="ctr"/>
                      <a:r>
                        <a:rPr lang="pl-PL" sz="1200" u="none" strike="noStrike">
                          <a:effectLst/>
                        </a:rPr>
                        <a:t>1,50</a:t>
                      </a:r>
                      <a:endParaRPr lang="pl-PL" sz="1200" b="0" i="0" u="none" strike="noStrike">
                        <a:solidFill>
                          <a:srgbClr val="000000"/>
                        </a:solidFill>
                        <a:effectLst/>
                        <a:latin typeface="+mj-lt"/>
                      </a:endParaRPr>
                    </a:p>
                  </a:txBody>
                  <a:tcPr marL="9525" marR="9525" marT="9525" marB="0" anchor="ctr"/>
                </a:tc>
                <a:tc>
                  <a:txBody>
                    <a:bodyPr/>
                    <a:lstStyle/>
                    <a:p>
                      <a:pPr algn="ctr" fontAlgn="ctr"/>
                      <a:r>
                        <a:rPr lang="pl-PL" sz="1200" u="none" strike="noStrike">
                          <a:effectLst/>
                        </a:rPr>
                        <a:t>3,00</a:t>
                      </a:r>
                      <a:endParaRPr lang="pl-PL" sz="1200" b="0" i="0" u="none" strike="noStrike">
                        <a:solidFill>
                          <a:srgbClr val="000000"/>
                        </a:solidFill>
                        <a:effectLst/>
                        <a:latin typeface="+mj-lt"/>
                      </a:endParaRPr>
                    </a:p>
                  </a:txBody>
                  <a:tcPr marL="9525" marR="9525" marT="9525" marB="0" anchor="ctr"/>
                </a:tc>
                <a:tc>
                  <a:txBody>
                    <a:bodyPr/>
                    <a:lstStyle/>
                    <a:p>
                      <a:pPr algn="ctr" fontAlgn="ctr"/>
                      <a:r>
                        <a:rPr lang="pl-PL" sz="1200" u="none" strike="noStrike">
                          <a:effectLst/>
                        </a:rPr>
                        <a:t>1,00</a:t>
                      </a:r>
                      <a:endParaRPr lang="pl-PL" sz="1200" b="0" i="0" u="none" strike="noStrike">
                        <a:solidFill>
                          <a:srgbClr val="000000"/>
                        </a:solidFill>
                        <a:effectLst/>
                        <a:latin typeface="+mj-lt"/>
                      </a:endParaRPr>
                    </a:p>
                  </a:txBody>
                  <a:tcPr marL="9525" marR="9525" marT="9525" marB="0" anchor="ctr"/>
                </a:tc>
                <a:extLst>
                  <a:ext uri="{0D108BD9-81ED-4DB2-BD59-A6C34878D82A}">
                    <a16:rowId xmlns:a16="http://schemas.microsoft.com/office/drawing/2014/main" val="10007"/>
                  </a:ext>
                </a:extLst>
              </a:tr>
              <a:tr h="195866">
                <a:tc>
                  <a:txBody>
                    <a:bodyPr/>
                    <a:lstStyle/>
                    <a:p>
                      <a:pPr algn="ctr" fontAlgn="ctr"/>
                      <a:r>
                        <a:rPr lang="pl-PL" sz="1200" u="none" strike="noStrike">
                          <a:effectLst/>
                        </a:rPr>
                        <a:t>15,00</a:t>
                      </a:r>
                      <a:endParaRPr lang="pl-PL" sz="1200" b="0" i="1" u="none" strike="noStrike">
                        <a:solidFill>
                          <a:srgbClr val="000000"/>
                        </a:solidFill>
                        <a:effectLst/>
                        <a:latin typeface="+mj-lt"/>
                      </a:endParaRPr>
                    </a:p>
                  </a:txBody>
                  <a:tcPr marL="9525" marR="9525" marT="9525" marB="0" anchor="ctr"/>
                </a:tc>
                <a:tc>
                  <a:txBody>
                    <a:bodyPr/>
                    <a:lstStyle/>
                    <a:p>
                      <a:pPr algn="ctr" fontAlgn="ctr"/>
                      <a:r>
                        <a:rPr lang="pl-PL" sz="1200" u="none" strike="noStrike">
                          <a:effectLst/>
                        </a:rPr>
                        <a:t>1,50</a:t>
                      </a:r>
                      <a:endParaRPr lang="pl-PL" sz="1200" b="0" i="0" u="none" strike="noStrike">
                        <a:solidFill>
                          <a:srgbClr val="000000"/>
                        </a:solidFill>
                        <a:effectLst/>
                        <a:latin typeface="+mj-lt"/>
                      </a:endParaRPr>
                    </a:p>
                  </a:txBody>
                  <a:tcPr marL="9525" marR="9525" marT="9525" marB="0" anchor="ctr"/>
                </a:tc>
                <a:tc>
                  <a:txBody>
                    <a:bodyPr/>
                    <a:lstStyle/>
                    <a:p>
                      <a:pPr algn="ctr" fontAlgn="ctr"/>
                      <a:r>
                        <a:rPr lang="pl-PL" sz="1200" u="none" strike="noStrike">
                          <a:effectLst/>
                        </a:rPr>
                        <a:t>3,00</a:t>
                      </a:r>
                      <a:endParaRPr lang="pl-PL" sz="1200" b="0" i="0" u="none" strike="noStrike">
                        <a:solidFill>
                          <a:srgbClr val="000000"/>
                        </a:solidFill>
                        <a:effectLst/>
                        <a:latin typeface="+mj-lt"/>
                      </a:endParaRPr>
                    </a:p>
                  </a:txBody>
                  <a:tcPr marL="9525" marR="9525" marT="9525" marB="0" anchor="ctr"/>
                </a:tc>
                <a:tc>
                  <a:txBody>
                    <a:bodyPr/>
                    <a:lstStyle/>
                    <a:p>
                      <a:pPr algn="ctr" fontAlgn="ctr"/>
                      <a:r>
                        <a:rPr lang="pl-PL" sz="1200" u="none" strike="noStrike">
                          <a:effectLst/>
                        </a:rPr>
                        <a:t>1,00</a:t>
                      </a:r>
                      <a:endParaRPr lang="pl-PL" sz="1200" b="0" i="0" u="none" strike="noStrike">
                        <a:solidFill>
                          <a:srgbClr val="000000"/>
                        </a:solidFill>
                        <a:effectLst/>
                        <a:latin typeface="+mj-lt"/>
                      </a:endParaRPr>
                    </a:p>
                  </a:txBody>
                  <a:tcPr marL="9525" marR="9525" marT="9525" marB="0" anchor="ctr"/>
                </a:tc>
                <a:extLst>
                  <a:ext uri="{0D108BD9-81ED-4DB2-BD59-A6C34878D82A}">
                    <a16:rowId xmlns:a16="http://schemas.microsoft.com/office/drawing/2014/main" val="10008"/>
                  </a:ext>
                </a:extLst>
              </a:tr>
              <a:tr h="195866">
                <a:tc>
                  <a:txBody>
                    <a:bodyPr/>
                    <a:lstStyle/>
                    <a:p>
                      <a:pPr algn="ctr" fontAlgn="ctr"/>
                      <a:r>
                        <a:rPr lang="pl-PL" sz="1200" u="none" strike="noStrike">
                          <a:effectLst/>
                        </a:rPr>
                        <a:t>10,20</a:t>
                      </a:r>
                      <a:endParaRPr lang="pl-PL" sz="1200" b="0" i="1" u="none" strike="noStrike">
                        <a:solidFill>
                          <a:srgbClr val="000000"/>
                        </a:solidFill>
                        <a:effectLst/>
                        <a:latin typeface="+mj-lt"/>
                      </a:endParaRPr>
                    </a:p>
                  </a:txBody>
                  <a:tcPr marL="9525" marR="9525" marT="9525" marB="0" anchor="ctr"/>
                </a:tc>
                <a:tc>
                  <a:txBody>
                    <a:bodyPr/>
                    <a:lstStyle/>
                    <a:p>
                      <a:pPr algn="ctr" fontAlgn="ctr"/>
                      <a:r>
                        <a:rPr lang="pl-PL" sz="1200" u="none" strike="noStrike">
                          <a:effectLst/>
                        </a:rPr>
                        <a:t>1,50</a:t>
                      </a:r>
                      <a:endParaRPr lang="pl-PL" sz="1200" b="0" i="0" u="none" strike="noStrike">
                        <a:solidFill>
                          <a:srgbClr val="000000"/>
                        </a:solidFill>
                        <a:effectLst/>
                        <a:latin typeface="+mj-lt"/>
                      </a:endParaRPr>
                    </a:p>
                  </a:txBody>
                  <a:tcPr marL="9525" marR="9525" marT="9525" marB="0" anchor="ctr"/>
                </a:tc>
                <a:tc>
                  <a:txBody>
                    <a:bodyPr/>
                    <a:lstStyle/>
                    <a:p>
                      <a:pPr algn="ctr" fontAlgn="ctr"/>
                      <a:r>
                        <a:rPr lang="pl-PL" sz="1200" u="none" strike="noStrike">
                          <a:effectLst/>
                        </a:rPr>
                        <a:t>4,00</a:t>
                      </a:r>
                      <a:endParaRPr lang="pl-PL" sz="1200" b="0" i="0" u="none" strike="noStrike">
                        <a:solidFill>
                          <a:srgbClr val="000000"/>
                        </a:solidFill>
                        <a:effectLst/>
                        <a:latin typeface="+mj-lt"/>
                      </a:endParaRPr>
                    </a:p>
                  </a:txBody>
                  <a:tcPr marL="9525" marR="9525" marT="9525" marB="0" anchor="ctr"/>
                </a:tc>
                <a:tc>
                  <a:txBody>
                    <a:bodyPr/>
                    <a:lstStyle/>
                    <a:p>
                      <a:pPr algn="ctr" fontAlgn="ctr"/>
                      <a:r>
                        <a:rPr lang="pl-PL" sz="1200" u="none" strike="noStrike">
                          <a:effectLst/>
                        </a:rPr>
                        <a:t>3,00</a:t>
                      </a:r>
                      <a:endParaRPr lang="pl-PL" sz="1200" b="0" i="0" u="none" strike="noStrike">
                        <a:solidFill>
                          <a:srgbClr val="000000"/>
                        </a:solidFill>
                        <a:effectLst/>
                        <a:latin typeface="+mj-lt"/>
                      </a:endParaRPr>
                    </a:p>
                  </a:txBody>
                  <a:tcPr marL="9525" marR="9525" marT="9525" marB="0" anchor="ctr"/>
                </a:tc>
                <a:extLst>
                  <a:ext uri="{0D108BD9-81ED-4DB2-BD59-A6C34878D82A}">
                    <a16:rowId xmlns:a16="http://schemas.microsoft.com/office/drawing/2014/main" val="10009"/>
                  </a:ext>
                </a:extLst>
              </a:tr>
              <a:tr h="195866">
                <a:tc>
                  <a:txBody>
                    <a:bodyPr/>
                    <a:lstStyle/>
                    <a:p>
                      <a:pPr algn="ctr" fontAlgn="b"/>
                      <a:r>
                        <a:rPr lang="pl-PL" sz="1200" u="none" strike="noStrike">
                          <a:effectLst/>
                        </a:rPr>
                        <a:t>139,17</a:t>
                      </a:r>
                      <a:endParaRPr lang="pl-PL" sz="1200" b="0" i="1" u="none" strike="noStrike">
                        <a:solidFill>
                          <a:srgbClr val="000000"/>
                        </a:solidFill>
                        <a:effectLst/>
                        <a:latin typeface="+mj-lt"/>
                      </a:endParaRPr>
                    </a:p>
                  </a:txBody>
                  <a:tcPr marL="9525" marR="9525" marT="9525" marB="0" anchor="ctr"/>
                </a:tc>
                <a:tc>
                  <a:txBody>
                    <a:bodyPr/>
                    <a:lstStyle/>
                    <a:p>
                      <a:pPr algn="ctr" fontAlgn="b"/>
                      <a:r>
                        <a:rPr lang="pl-PL" sz="1200" u="none" strike="noStrike">
                          <a:effectLst/>
                        </a:rPr>
                        <a:t>3,50</a:t>
                      </a:r>
                      <a:endParaRPr lang="pl-PL" sz="1200" b="0" i="0" u="none" strike="noStrike">
                        <a:solidFill>
                          <a:srgbClr val="000000"/>
                        </a:solidFill>
                        <a:effectLst/>
                        <a:latin typeface="+mj-lt"/>
                      </a:endParaRPr>
                    </a:p>
                  </a:txBody>
                  <a:tcPr marL="9525" marR="9525" marT="9525" marB="0" anchor="ctr"/>
                </a:tc>
                <a:tc>
                  <a:txBody>
                    <a:bodyPr/>
                    <a:lstStyle/>
                    <a:p>
                      <a:pPr algn="ctr" fontAlgn="b"/>
                      <a:r>
                        <a:rPr lang="pl-PL" sz="1200" u="none" strike="noStrike">
                          <a:effectLst/>
                        </a:rPr>
                        <a:t>7,00</a:t>
                      </a:r>
                      <a:endParaRPr lang="pl-PL" sz="1200" b="0" i="0" u="none" strike="noStrike">
                        <a:solidFill>
                          <a:srgbClr val="000000"/>
                        </a:solidFill>
                        <a:effectLst/>
                        <a:latin typeface="+mj-lt"/>
                      </a:endParaRPr>
                    </a:p>
                  </a:txBody>
                  <a:tcPr marL="9525" marR="9525" marT="9525" marB="0" anchor="ctr"/>
                </a:tc>
                <a:tc>
                  <a:txBody>
                    <a:bodyPr/>
                    <a:lstStyle/>
                    <a:p>
                      <a:pPr algn="ctr" fontAlgn="b"/>
                      <a:r>
                        <a:rPr lang="pl-PL" sz="1200" u="none" strike="noStrike">
                          <a:effectLst/>
                        </a:rPr>
                        <a:t>4,00</a:t>
                      </a:r>
                      <a:endParaRPr lang="pl-PL" sz="1200" b="0" i="0" u="none" strike="noStrike">
                        <a:solidFill>
                          <a:srgbClr val="000000"/>
                        </a:solidFill>
                        <a:effectLst/>
                        <a:latin typeface="+mj-lt"/>
                      </a:endParaRPr>
                    </a:p>
                  </a:txBody>
                  <a:tcPr marL="9525" marR="9525" marT="9525" marB="0" anchor="ctr"/>
                </a:tc>
                <a:extLst>
                  <a:ext uri="{0D108BD9-81ED-4DB2-BD59-A6C34878D82A}">
                    <a16:rowId xmlns:a16="http://schemas.microsoft.com/office/drawing/2014/main" val="10010"/>
                  </a:ext>
                </a:extLst>
              </a:tr>
              <a:tr h="195866">
                <a:tc>
                  <a:txBody>
                    <a:bodyPr/>
                    <a:lstStyle/>
                    <a:p>
                      <a:pPr algn="ctr" fontAlgn="ctr"/>
                      <a:r>
                        <a:rPr lang="pl-PL" sz="1200" u="none" strike="noStrike">
                          <a:effectLst/>
                        </a:rPr>
                        <a:t>40,00</a:t>
                      </a:r>
                      <a:endParaRPr lang="pl-PL" sz="1200" b="0" i="1" u="none" strike="noStrike">
                        <a:solidFill>
                          <a:srgbClr val="000000"/>
                        </a:solidFill>
                        <a:effectLst/>
                        <a:latin typeface="+mj-lt"/>
                      </a:endParaRPr>
                    </a:p>
                  </a:txBody>
                  <a:tcPr marL="9525" marR="9525" marT="9525" marB="0" anchor="ctr"/>
                </a:tc>
                <a:tc>
                  <a:txBody>
                    <a:bodyPr/>
                    <a:lstStyle/>
                    <a:p>
                      <a:pPr algn="ctr" fontAlgn="ctr"/>
                      <a:r>
                        <a:rPr lang="pl-PL" sz="1200" u="none" strike="noStrike">
                          <a:effectLst/>
                        </a:rPr>
                        <a:t>3,50</a:t>
                      </a:r>
                      <a:endParaRPr lang="pl-PL" sz="1200" b="0" i="0" u="none" strike="noStrike">
                        <a:solidFill>
                          <a:srgbClr val="000000"/>
                        </a:solidFill>
                        <a:effectLst/>
                        <a:latin typeface="+mj-lt"/>
                      </a:endParaRPr>
                    </a:p>
                  </a:txBody>
                  <a:tcPr marL="9525" marR="9525" marT="9525" marB="0" anchor="ctr"/>
                </a:tc>
                <a:tc>
                  <a:txBody>
                    <a:bodyPr/>
                    <a:lstStyle/>
                    <a:p>
                      <a:pPr algn="ctr" fontAlgn="ctr"/>
                      <a:r>
                        <a:rPr lang="pl-PL" sz="1200" u="none" strike="noStrike">
                          <a:effectLst/>
                        </a:rPr>
                        <a:t>3,00</a:t>
                      </a:r>
                      <a:endParaRPr lang="pl-PL" sz="1200" b="0" i="0" u="none" strike="noStrike">
                        <a:solidFill>
                          <a:srgbClr val="000000"/>
                        </a:solidFill>
                        <a:effectLst/>
                        <a:latin typeface="+mj-lt"/>
                      </a:endParaRPr>
                    </a:p>
                  </a:txBody>
                  <a:tcPr marL="9525" marR="9525" marT="9525" marB="0" anchor="ctr"/>
                </a:tc>
                <a:tc>
                  <a:txBody>
                    <a:bodyPr/>
                    <a:lstStyle/>
                    <a:p>
                      <a:pPr algn="ctr" fontAlgn="ctr"/>
                      <a:r>
                        <a:rPr lang="pl-PL" sz="1200" u="none" strike="noStrike">
                          <a:effectLst/>
                        </a:rPr>
                        <a:t>2,50</a:t>
                      </a:r>
                      <a:endParaRPr lang="pl-PL" sz="1200" b="0" i="0" u="none" strike="noStrike">
                        <a:solidFill>
                          <a:srgbClr val="000000"/>
                        </a:solidFill>
                        <a:effectLst/>
                        <a:latin typeface="+mj-lt"/>
                      </a:endParaRPr>
                    </a:p>
                  </a:txBody>
                  <a:tcPr marL="9525" marR="9525" marT="9525" marB="0" anchor="ctr"/>
                </a:tc>
                <a:extLst>
                  <a:ext uri="{0D108BD9-81ED-4DB2-BD59-A6C34878D82A}">
                    <a16:rowId xmlns:a16="http://schemas.microsoft.com/office/drawing/2014/main" val="10011"/>
                  </a:ext>
                </a:extLst>
              </a:tr>
              <a:tr h="195866">
                <a:tc>
                  <a:txBody>
                    <a:bodyPr/>
                    <a:lstStyle/>
                    <a:p>
                      <a:pPr algn="ctr" fontAlgn="ctr"/>
                      <a:r>
                        <a:rPr lang="pl-PL" sz="1200" u="none" strike="noStrike">
                          <a:effectLst/>
                        </a:rPr>
                        <a:t>40,00</a:t>
                      </a:r>
                      <a:endParaRPr lang="pl-PL" sz="1200" b="0" i="1" u="none" strike="noStrike">
                        <a:solidFill>
                          <a:srgbClr val="000000"/>
                        </a:solidFill>
                        <a:effectLst/>
                        <a:latin typeface="+mj-lt"/>
                      </a:endParaRPr>
                    </a:p>
                  </a:txBody>
                  <a:tcPr marL="9525" marR="9525" marT="9525" marB="0" anchor="ctr"/>
                </a:tc>
                <a:tc>
                  <a:txBody>
                    <a:bodyPr/>
                    <a:lstStyle/>
                    <a:p>
                      <a:pPr algn="ctr" fontAlgn="ctr"/>
                      <a:r>
                        <a:rPr lang="pl-PL" sz="1200" u="none" strike="noStrike">
                          <a:effectLst/>
                        </a:rPr>
                        <a:t>3,50</a:t>
                      </a:r>
                      <a:endParaRPr lang="pl-PL" sz="1200" b="0" i="0" u="none" strike="noStrike">
                        <a:solidFill>
                          <a:srgbClr val="000000"/>
                        </a:solidFill>
                        <a:effectLst/>
                        <a:latin typeface="+mj-lt"/>
                      </a:endParaRPr>
                    </a:p>
                  </a:txBody>
                  <a:tcPr marL="9525" marR="9525" marT="9525" marB="0" anchor="ctr"/>
                </a:tc>
                <a:tc>
                  <a:txBody>
                    <a:bodyPr/>
                    <a:lstStyle/>
                    <a:p>
                      <a:pPr algn="ctr" fontAlgn="ctr"/>
                      <a:r>
                        <a:rPr lang="pl-PL" sz="1200" u="none" strike="noStrike">
                          <a:effectLst/>
                        </a:rPr>
                        <a:t>4,00</a:t>
                      </a:r>
                      <a:endParaRPr lang="pl-PL" sz="1200" b="0" i="0" u="none" strike="noStrike">
                        <a:solidFill>
                          <a:srgbClr val="000000"/>
                        </a:solidFill>
                        <a:effectLst/>
                        <a:latin typeface="+mj-lt"/>
                      </a:endParaRPr>
                    </a:p>
                  </a:txBody>
                  <a:tcPr marL="9525" marR="9525" marT="9525" marB="0" anchor="ctr"/>
                </a:tc>
                <a:tc>
                  <a:txBody>
                    <a:bodyPr/>
                    <a:lstStyle/>
                    <a:p>
                      <a:pPr algn="ctr" fontAlgn="ctr"/>
                      <a:r>
                        <a:rPr lang="pl-PL" sz="1200" u="none" strike="noStrike">
                          <a:effectLst/>
                        </a:rPr>
                        <a:t>2,50</a:t>
                      </a:r>
                      <a:endParaRPr lang="pl-PL" sz="1200" b="0" i="0" u="none" strike="noStrike">
                        <a:solidFill>
                          <a:srgbClr val="000000"/>
                        </a:solidFill>
                        <a:effectLst/>
                        <a:latin typeface="+mj-lt"/>
                      </a:endParaRPr>
                    </a:p>
                  </a:txBody>
                  <a:tcPr marL="9525" marR="9525" marT="9525" marB="0" anchor="ctr"/>
                </a:tc>
                <a:extLst>
                  <a:ext uri="{0D108BD9-81ED-4DB2-BD59-A6C34878D82A}">
                    <a16:rowId xmlns:a16="http://schemas.microsoft.com/office/drawing/2014/main" val="10012"/>
                  </a:ext>
                </a:extLst>
              </a:tr>
              <a:tr h="195866">
                <a:tc>
                  <a:txBody>
                    <a:bodyPr/>
                    <a:lstStyle/>
                    <a:p>
                      <a:pPr algn="ctr" fontAlgn="ctr"/>
                      <a:r>
                        <a:rPr lang="pl-PL" sz="1200" u="none" strike="noStrike">
                          <a:effectLst/>
                        </a:rPr>
                        <a:t>40,00</a:t>
                      </a:r>
                      <a:endParaRPr lang="pl-PL" sz="1200" b="0" i="1" u="none" strike="noStrike">
                        <a:solidFill>
                          <a:srgbClr val="000000"/>
                        </a:solidFill>
                        <a:effectLst/>
                        <a:latin typeface="+mj-lt"/>
                      </a:endParaRPr>
                    </a:p>
                  </a:txBody>
                  <a:tcPr marL="9525" marR="9525" marT="9525" marB="0" anchor="ctr"/>
                </a:tc>
                <a:tc>
                  <a:txBody>
                    <a:bodyPr/>
                    <a:lstStyle/>
                    <a:p>
                      <a:pPr algn="ctr" fontAlgn="ctr"/>
                      <a:r>
                        <a:rPr lang="pl-PL" sz="1200" u="none" strike="noStrike">
                          <a:effectLst/>
                        </a:rPr>
                        <a:t>3,50</a:t>
                      </a:r>
                      <a:endParaRPr lang="pl-PL" sz="1200" b="0" i="0" u="none" strike="noStrike">
                        <a:solidFill>
                          <a:srgbClr val="000000"/>
                        </a:solidFill>
                        <a:effectLst/>
                        <a:latin typeface="+mj-lt"/>
                      </a:endParaRPr>
                    </a:p>
                  </a:txBody>
                  <a:tcPr marL="9525" marR="9525" marT="9525" marB="0" anchor="ctr"/>
                </a:tc>
                <a:tc>
                  <a:txBody>
                    <a:bodyPr/>
                    <a:lstStyle/>
                    <a:p>
                      <a:pPr algn="ctr" fontAlgn="ctr"/>
                      <a:r>
                        <a:rPr lang="pl-PL" sz="1200" u="none" strike="noStrike">
                          <a:effectLst/>
                        </a:rPr>
                        <a:t>4,00</a:t>
                      </a:r>
                      <a:endParaRPr lang="pl-PL" sz="1200" b="0" i="0" u="none" strike="noStrike">
                        <a:solidFill>
                          <a:srgbClr val="000000"/>
                        </a:solidFill>
                        <a:effectLst/>
                        <a:latin typeface="+mj-lt"/>
                      </a:endParaRPr>
                    </a:p>
                  </a:txBody>
                  <a:tcPr marL="9525" marR="9525" marT="9525" marB="0" anchor="ctr"/>
                </a:tc>
                <a:tc>
                  <a:txBody>
                    <a:bodyPr/>
                    <a:lstStyle/>
                    <a:p>
                      <a:pPr algn="ctr" fontAlgn="ctr"/>
                      <a:r>
                        <a:rPr lang="pl-PL" sz="1200" u="none" strike="noStrike">
                          <a:effectLst/>
                        </a:rPr>
                        <a:t>2,50</a:t>
                      </a:r>
                      <a:endParaRPr lang="pl-PL" sz="1200" b="0" i="0" u="none" strike="noStrike">
                        <a:solidFill>
                          <a:srgbClr val="000000"/>
                        </a:solidFill>
                        <a:effectLst/>
                        <a:latin typeface="+mj-lt"/>
                      </a:endParaRPr>
                    </a:p>
                  </a:txBody>
                  <a:tcPr marL="9525" marR="9525" marT="9525" marB="0" anchor="ctr"/>
                </a:tc>
                <a:extLst>
                  <a:ext uri="{0D108BD9-81ED-4DB2-BD59-A6C34878D82A}">
                    <a16:rowId xmlns:a16="http://schemas.microsoft.com/office/drawing/2014/main" val="10013"/>
                  </a:ext>
                </a:extLst>
              </a:tr>
              <a:tr h="195866">
                <a:tc>
                  <a:txBody>
                    <a:bodyPr/>
                    <a:lstStyle/>
                    <a:p>
                      <a:pPr algn="ctr" fontAlgn="ctr"/>
                      <a:r>
                        <a:rPr lang="pl-PL" sz="1200" u="none" strike="noStrike">
                          <a:effectLst/>
                        </a:rPr>
                        <a:t>47,02</a:t>
                      </a:r>
                      <a:endParaRPr lang="pl-PL" sz="1200" b="0" i="1" u="none" strike="noStrike">
                        <a:solidFill>
                          <a:srgbClr val="000000"/>
                        </a:solidFill>
                        <a:effectLst/>
                        <a:latin typeface="+mj-lt"/>
                      </a:endParaRPr>
                    </a:p>
                  </a:txBody>
                  <a:tcPr marL="9525" marR="9525" marT="9525" marB="0" anchor="ctr"/>
                </a:tc>
                <a:tc>
                  <a:txBody>
                    <a:bodyPr/>
                    <a:lstStyle/>
                    <a:p>
                      <a:pPr algn="ctr" fontAlgn="ctr"/>
                      <a:r>
                        <a:rPr lang="pl-PL" sz="1200" u="none" strike="noStrike">
                          <a:effectLst/>
                        </a:rPr>
                        <a:t>1,50</a:t>
                      </a:r>
                      <a:endParaRPr lang="pl-PL" sz="1200" b="0" i="0" u="none" strike="noStrike">
                        <a:solidFill>
                          <a:srgbClr val="000000"/>
                        </a:solidFill>
                        <a:effectLst/>
                        <a:latin typeface="+mj-lt"/>
                      </a:endParaRPr>
                    </a:p>
                  </a:txBody>
                  <a:tcPr marL="9525" marR="9525" marT="9525" marB="0" anchor="ctr"/>
                </a:tc>
                <a:tc>
                  <a:txBody>
                    <a:bodyPr/>
                    <a:lstStyle/>
                    <a:p>
                      <a:pPr algn="ctr" fontAlgn="ctr"/>
                      <a:r>
                        <a:rPr lang="pl-PL" sz="1200" u="none" strike="noStrike">
                          <a:effectLst/>
                        </a:rPr>
                        <a:t>4,00</a:t>
                      </a:r>
                      <a:endParaRPr lang="pl-PL" sz="1200" b="0" i="0" u="none" strike="noStrike">
                        <a:solidFill>
                          <a:srgbClr val="000000"/>
                        </a:solidFill>
                        <a:effectLst/>
                        <a:latin typeface="+mj-lt"/>
                      </a:endParaRPr>
                    </a:p>
                  </a:txBody>
                  <a:tcPr marL="9525" marR="9525" marT="9525" marB="0" anchor="ctr"/>
                </a:tc>
                <a:tc>
                  <a:txBody>
                    <a:bodyPr/>
                    <a:lstStyle/>
                    <a:p>
                      <a:pPr algn="ctr" fontAlgn="ctr"/>
                      <a:r>
                        <a:rPr lang="pl-PL" sz="1200" u="none" strike="noStrike">
                          <a:effectLst/>
                        </a:rPr>
                        <a:t>3,00</a:t>
                      </a:r>
                      <a:endParaRPr lang="pl-PL" sz="1200" b="0" i="0" u="none" strike="noStrike">
                        <a:solidFill>
                          <a:srgbClr val="000000"/>
                        </a:solidFill>
                        <a:effectLst/>
                        <a:latin typeface="+mj-lt"/>
                      </a:endParaRPr>
                    </a:p>
                  </a:txBody>
                  <a:tcPr marL="9525" marR="9525" marT="9525" marB="0" anchor="ctr"/>
                </a:tc>
                <a:extLst>
                  <a:ext uri="{0D108BD9-81ED-4DB2-BD59-A6C34878D82A}">
                    <a16:rowId xmlns:a16="http://schemas.microsoft.com/office/drawing/2014/main" val="10014"/>
                  </a:ext>
                </a:extLst>
              </a:tr>
              <a:tr h="195866">
                <a:tc>
                  <a:txBody>
                    <a:bodyPr/>
                    <a:lstStyle/>
                    <a:p>
                      <a:pPr algn="ctr" fontAlgn="ctr"/>
                      <a:r>
                        <a:rPr lang="pl-PL" sz="1200" u="none" strike="noStrike">
                          <a:effectLst/>
                        </a:rPr>
                        <a:t>30,00</a:t>
                      </a:r>
                      <a:endParaRPr lang="pl-PL" sz="1200" b="0" i="1" u="none" strike="noStrike">
                        <a:solidFill>
                          <a:srgbClr val="000000"/>
                        </a:solidFill>
                        <a:effectLst/>
                        <a:latin typeface="+mj-lt"/>
                      </a:endParaRPr>
                    </a:p>
                  </a:txBody>
                  <a:tcPr marL="9525" marR="9525" marT="9525" marB="0" anchor="ctr"/>
                </a:tc>
                <a:tc>
                  <a:txBody>
                    <a:bodyPr/>
                    <a:lstStyle/>
                    <a:p>
                      <a:pPr algn="ctr" fontAlgn="ctr"/>
                      <a:r>
                        <a:rPr lang="pl-PL" sz="1200" u="none" strike="noStrike">
                          <a:effectLst/>
                        </a:rPr>
                        <a:t>1,50</a:t>
                      </a:r>
                      <a:endParaRPr lang="pl-PL" sz="1200" b="0" i="0" u="none" strike="noStrike">
                        <a:solidFill>
                          <a:srgbClr val="000000"/>
                        </a:solidFill>
                        <a:effectLst/>
                        <a:latin typeface="+mj-lt"/>
                      </a:endParaRPr>
                    </a:p>
                  </a:txBody>
                  <a:tcPr marL="9525" marR="9525" marT="9525" marB="0" anchor="ctr"/>
                </a:tc>
                <a:tc>
                  <a:txBody>
                    <a:bodyPr/>
                    <a:lstStyle/>
                    <a:p>
                      <a:pPr algn="ctr" fontAlgn="ctr"/>
                      <a:r>
                        <a:rPr lang="pl-PL" sz="1200" u="none" strike="noStrike">
                          <a:effectLst/>
                        </a:rPr>
                        <a:t>3,00</a:t>
                      </a:r>
                      <a:endParaRPr lang="pl-PL" sz="1200" b="0" i="0" u="none" strike="noStrike">
                        <a:solidFill>
                          <a:srgbClr val="000000"/>
                        </a:solidFill>
                        <a:effectLst/>
                        <a:latin typeface="+mj-lt"/>
                      </a:endParaRPr>
                    </a:p>
                  </a:txBody>
                  <a:tcPr marL="9525" marR="9525" marT="9525" marB="0" anchor="ctr"/>
                </a:tc>
                <a:tc>
                  <a:txBody>
                    <a:bodyPr/>
                    <a:lstStyle/>
                    <a:p>
                      <a:pPr algn="ctr" fontAlgn="ctr"/>
                      <a:r>
                        <a:rPr lang="pl-PL" sz="1200" u="none" strike="noStrike">
                          <a:effectLst/>
                        </a:rPr>
                        <a:t>2,50</a:t>
                      </a:r>
                      <a:endParaRPr lang="pl-PL" sz="1200" b="0" i="0" u="none" strike="noStrike">
                        <a:solidFill>
                          <a:srgbClr val="000000"/>
                        </a:solidFill>
                        <a:effectLst/>
                        <a:latin typeface="+mj-lt"/>
                      </a:endParaRPr>
                    </a:p>
                  </a:txBody>
                  <a:tcPr marL="9525" marR="9525" marT="9525" marB="0" anchor="ctr"/>
                </a:tc>
                <a:extLst>
                  <a:ext uri="{0D108BD9-81ED-4DB2-BD59-A6C34878D82A}">
                    <a16:rowId xmlns:a16="http://schemas.microsoft.com/office/drawing/2014/main" val="10015"/>
                  </a:ext>
                </a:extLst>
              </a:tr>
              <a:tr h="195866">
                <a:tc>
                  <a:txBody>
                    <a:bodyPr/>
                    <a:lstStyle/>
                    <a:p>
                      <a:pPr algn="ctr" fontAlgn="ctr"/>
                      <a:r>
                        <a:rPr lang="pl-PL" sz="1200" u="none" strike="noStrike">
                          <a:effectLst/>
                        </a:rPr>
                        <a:t>28,90</a:t>
                      </a:r>
                      <a:endParaRPr lang="pl-PL" sz="1200" b="0" i="1" u="none" strike="noStrike">
                        <a:solidFill>
                          <a:srgbClr val="000000"/>
                        </a:solidFill>
                        <a:effectLst/>
                        <a:latin typeface="+mj-lt"/>
                      </a:endParaRPr>
                    </a:p>
                  </a:txBody>
                  <a:tcPr marL="9525" marR="9525" marT="9525" marB="0" anchor="ctr"/>
                </a:tc>
                <a:tc>
                  <a:txBody>
                    <a:bodyPr/>
                    <a:lstStyle/>
                    <a:p>
                      <a:pPr algn="ctr" fontAlgn="ctr"/>
                      <a:r>
                        <a:rPr lang="pl-PL" sz="1200" u="none" strike="noStrike">
                          <a:effectLst/>
                        </a:rPr>
                        <a:t>1,50</a:t>
                      </a:r>
                      <a:endParaRPr lang="pl-PL" sz="1200" b="0" i="0" u="none" strike="noStrike">
                        <a:solidFill>
                          <a:srgbClr val="000000"/>
                        </a:solidFill>
                        <a:effectLst/>
                        <a:latin typeface="+mj-lt"/>
                      </a:endParaRPr>
                    </a:p>
                  </a:txBody>
                  <a:tcPr marL="9525" marR="9525" marT="9525" marB="0" anchor="ctr"/>
                </a:tc>
                <a:tc>
                  <a:txBody>
                    <a:bodyPr/>
                    <a:lstStyle/>
                    <a:p>
                      <a:pPr algn="ctr" fontAlgn="ctr"/>
                      <a:r>
                        <a:rPr lang="pl-PL" sz="1200" u="none" strike="noStrike">
                          <a:effectLst/>
                        </a:rPr>
                        <a:t>4,00</a:t>
                      </a:r>
                      <a:endParaRPr lang="pl-PL" sz="1200" b="0" i="0" u="none" strike="noStrike">
                        <a:solidFill>
                          <a:srgbClr val="000000"/>
                        </a:solidFill>
                        <a:effectLst/>
                        <a:latin typeface="+mj-lt"/>
                      </a:endParaRPr>
                    </a:p>
                  </a:txBody>
                  <a:tcPr marL="9525" marR="9525" marT="9525" marB="0" anchor="ctr"/>
                </a:tc>
                <a:tc>
                  <a:txBody>
                    <a:bodyPr/>
                    <a:lstStyle/>
                    <a:p>
                      <a:pPr algn="ctr" fontAlgn="ctr"/>
                      <a:r>
                        <a:rPr lang="pl-PL" sz="1200" u="none" strike="noStrike">
                          <a:effectLst/>
                        </a:rPr>
                        <a:t>3,00</a:t>
                      </a:r>
                      <a:endParaRPr lang="pl-PL" sz="1200" b="0" i="0" u="none" strike="noStrike">
                        <a:solidFill>
                          <a:srgbClr val="000000"/>
                        </a:solidFill>
                        <a:effectLst/>
                        <a:latin typeface="+mj-lt"/>
                      </a:endParaRPr>
                    </a:p>
                  </a:txBody>
                  <a:tcPr marL="9525" marR="9525" marT="9525" marB="0" anchor="ctr"/>
                </a:tc>
                <a:extLst>
                  <a:ext uri="{0D108BD9-81ED-4DB2-BD59-A6C34878D82A}">
                    <a16:rowId xmlns:a16="http://schemas.microsoft.com/office/drawing/2014/main" val="10016"/>
                  </a:ext>
                </a:extLst>
              </a:tr>
              <a:tr h="195866">
                <a:tc>
                  <a:txBody>
                    <a:bodyPr/>
                    <a:lstStyle/>
                    <a:p>
                      <a:pPr algn="ctr" fontAlgn="ctr"/>
                      <a:r>
                        <a:rPr lang="pl-PL" sz="1200" u="none" strike="noStrike">
                          <a:effectLst/>
                        </a:rPr>
                        <a:t>17,00</a:t>
                      </a:r>
                      <a:endParaRPr lang="pl-PL" sz="1200" b="0" i="1" u="none" strike="noStrike">
                        <a:solidFill>
                          <a:srgbClr val="000000"/>
                        </a:solidFill>
                        <a:effectLst/>
                        <a:latin typeface="+mj-lt"/>
                      </a:endParaRPr>
                    </a:p>
                  </a:txBody>
                  <a:tcPr marL="9525" marR="9525" marT="9525" marB="0" anchor="ctr"/>
                </a:tc>
                <a:tc>
                  <a:txBody>
                    <a:bodyPr/>
                    <a:lstStyle/>
                    <a:p>
                      <a:pPr algn="ctr" fontAlgn="ctr"/>
                      <a:r>
                        <a:rPr lang="pl-PL" sz="1200" u="none" strike="noStrike">
                          <a:effectLst/>
                        </a:rPr>
                        <a:t>1,00</a:t>
                      </a:r>
                      <a:endParaRPr lang="pl-PL" sz="1200" b="0" i="0" u="none" strike="noStrike">
                        <a:solidFill>
                          <a:srgbClr val="000000"/>
                        </a:solidFill>
                        <a:effectLst/>
                        <a:latin typeface="+mj-lt"/>
                      </a:endParaRPr>
                    </a:p>
                  </a:txBody>
                  <a:tcPr marL="9525" marR="9525" marT="9525" marB="0" anchor="ctr"/>
                </a:tc>
                <a:tc>
                  <a:txBody>
                    <a:bodyPr/>
                    <a:lstStyle/>
                    <a:p>
                      <a:pPr algn="ctr" fontAlgn="ctr"/>
                      <a:r>
                        <a:rPr lang="pl-PL" sz="1200" u="none" strike="noStrike">
                          <a:effectLst/>
                        </a:rPr>
                        <a:t>4,00</a:t>
                      </a:r>
                      <a:endParaRPr lang="pl-PL" sz="1200" b="0" i="0" u="none" strike="noStrike">
                        <a:solidFill>
                          <a:srgbClr val="000000"/>
                        </a:solidFill>
                        <a:effectLst/>
                        <a:latin typeface="+mj-lt"/>
                      </a:endParaRPr>
                    </a:p>
                  </a:txBody>
                  <a:tcPr marL="9525" marR="9525" marT="9525" marB="0" anchor="ctr"/>
                </a:tc>
                <a:tc>
                  <a:txBody>
                    <a:bodyPr/>
                    <a:lstStyle/>
                    <a:p>
                      <a:pPr algn="ctr" fontAlgn="ctr"/>
                      <a:r>
                        <a:rPr lang="pl-PL" sz="1200" u="none" strike="noStrike">
                          <a:effectLst/>
                        </a:rPr>
                        <a:t>1,00</a:t>
                      </a:r>
                      <a:endParaRPr lang="pl-PL" sz="1200" b="0" i="0" u="none" strike="noStrike">
                        <a:solidFill>
                          <a:srgbClr val="000000"/>
                        </a:solidFill>
                        <a:effectLst/>
                        <a:latin typeface="+mj-lt"/>
                      </a:endParaRPr>
                    </a:p>
                  </a:txBody>
                  <a:tcPr marL="9525" marR="9525" marT="9525" marB="0" anchor="ctr"/>
                </a:tc>
                <a:extLst>
                  <a:ext uri="{0D108BD9-81ED-4DB2-BD59-A6C34878D82A}">
                    <a16:rowId xmlns:a16="http://schemas.microsoft.com/office/drawing/2014/main" val="10017"/>
                  </a:ext>
                </a:extLst>
              </a:tr>
              <a:tr h="195866">
                <a:tc>
                  <a:txBody>
                    <a:bodyPr/>
                    <a:lstStyle/>
                    <a:p>
                      <a:pPr algn="ctr" fontAlgn="ctr"/>
                      <a:r>
                        <a:rPr lang="pl-PL" sz="1200" u="none" strike="noStrike">
                          <a:effectLst/>
                        </a:rPr>
                        <a:t>9,50</a:t>
                      </a:r>
                      <a:endParaRPr lang="pl-PL" sz="1200" b="0" i="1" u="none" strike="noStrike">
                        <a:solidFill>
                          <a:srgbClr val="000000"/>
                        </a:solidFill>
                        <a:effectLst/>
                        <a:latin typeface="+mj-lt"/>
                      </a:endParaRPr>
                    </a:p>
                  </a:txBody>
                  <a:tcPr marL="9525" marR="9525" marT="9525" marB="0" anchor="ctr"/>
                </a:tc>
                <a:tc>
                  <a:txBody>
                    <a:bodyPr/>
                    <a:lstStyle/>
                    <a:p>
                      <a:pPr algn="ctr" fontAlgn="ctr"/>
                      <a:r>
                        <a:rPr lang="pl-PL" sz="1200" u="none" strike="noStrike">
                          <a:effectLst/>
                        </a:rPr>
                        <a:t>1,00</a:t>
                      </a:r>
                      <a:endParaRPr lang="pl-PL" sz="1200" b="0" i="0" u="none" strike="noStrike">
                        <a:solidFill>
                          <a:srgbClr val="000000"/>
                        </a:solidFill>
                        <a:effectLst/>
                        <a:latin typeface="+mj-lt"/>
                      </a:endParaRPr>
                    </a:p>
                  </a:txBody>
                  <a:tcPr marL="9525" marR="9525" marT="9525" marB="0" anchor="ctr"/>
                </a:tc>
                <a:tc>
                  <a:txBody>
                    <a:bodyPr/>
                    <a:lstStyle/>
                    <a:p>
                      <a:pPr algn="ctr" fontAlgn="ctr"/>
                      <a:r>
                        <a:rPr lang="pl-PL" sz="1200" u="none" strike="noStrike">
                          <a:effectLst/>
                        </a:rPr>
                        <a:t>4,00</a:t>
                      </a:r>
                      <a:endParaRPr lang="pl-PL" sz="1200" b="0" i="0" u="none" strike="noStrike">
                        <a:solidFill>
                          <a:srgbClr val="000000"/>
                        </a:solidFill>
                        <a:effectLst/>
                        <a:latin typeface="+mj-lt"/>
                      </a:endParaRPr>
                    </a:p>
                  </a:txBody>
                  <a:tcPr marL="9525" marR="9525" marT="9525" marB="0" anchor="ctr"/>
                </a:tc>
                <a:tc>
                  <a:txBody>
                    <a:bodyPr/>
                    <a:lstStyle/>
                    <a:p>
                      <a:pPr algn="ctr" fontAlgn="ctr"/>
                      <a:r>
                        <a:rPr lang="pl-PL" sz="1200" u="none" strike="noStrike">
                          <a:effectLst/>
                        </a:rPr>
                        <a:t>4,00</a:t>
                      </a:r>
                      <a:endParaRPr lang="pl-PL" sz="1200" b="0" i="0" u="none" strike="noStrike">
                        <a:solidFill>
                          <a:srgbClr val="000000"/>
                        </a:solidFill>
                        <a:effectLst/>
                        <a:latin typeface="+mj-lt"/>
                      </a:endParaRPr>
                    </a:p>
                  </a:txBody>
                  <a:tcPr marL="9525" marR="9525" marT="9525" marB="0" anchor="ctr"/>
                </a:tc>
                <a:extLst>
                  <a:ext uri="{0D108BD9-81ED-4DB2-BD59-A6C34878D82A}">
                    <a16:rowId xmlns:a16="http://schemas.microsoft.com/office/drawing/2014/main" val="10018"/>
                  </a:ext>
                </a:extLst>
              </a:tr>
              <a:tr h="195866">
                <a:tc>
                  <a:txBody>
                    <a:bodyPr/>
                    <a:lstStyle/>
                    <a:p>
                      <a:pPr algn="ctr" fontAlgn="ctr"/>
                      <a:r>
                        <a:rPr lang="pl-PL" sz="1200" u="none" strike="noStrike">
                          <a:effectLst/>
                        </a:rPr>
                        <a:t>9,00</a:t>
                      </a:r>
                      <a:endParaRPr lang="pl-PL" sz="1200" b="0" i="1" u="none" strike="noStrike">
                        <a:solidFill>
                          <a:srgbClr val="000000"/>
                        </a:solidFill>
                        <a:effectLst/>
                        <a:latin typeface="+mj-lt"/>
                      </a:endParaRPr>
                    </a:p>
                  </a:txBody>
                  <a:tcPr marL="9525" marR="9525" marT="9525" marB="0" anchor="ctr"/>
                </a:tc>
                <a:tc>
                  <a:txBody>
                    <a:bodyPr/>
                    <a:lstStyle/>
                    <a:p>
                      <a:pPr algn="ctr" fontAlgn="ctr"/>
                      <a:r>
                        <a:rPr lang="pl-PL" sz="1200" u="none" strike="noStrike">
                          <a:effectLst/>
                        </a:rPr>
                        <a:t>1,00</a:t>
                      </a:r>
                      <a:endParaRPr lang="pl-PL" sz="1200" b="0" i="0" u="none" strike="noStrike">
                        <a:solidFill>
                          <a:srgbClr val="000000"/>
                        </a:solidFill>
                        <a:effectLst/>
                        <a:latin typeface="+mj-lt"/>
                      </a:endParaRPr>
                    </a:p>
                  </a:txBody>
                  <a:tcPr marL="9525" marR="9525" marT="9525" marB="0" anchor="ctr"/>
                </a:tc>
                <a:tc>
                  <a:txBody>
                    <a:bodyPr/>
                    <a:lstStyle/>
                    <a:p>
                      <a:pPr algn="ctr" fontAlgn="ctr"/>
                      <a:r>
                        <a:rPr lang="pl-PL" sz="1200" u="none" strike="noStrike">
                          <a:effectLst/>
                        </a:rPr>
                        <a:t>1,00</a:t>
                      </a:r>
                      <a:endParaRPr lang="pl-PL" sz="1200" b="0" i="0" u="none" strike="noStrike">
                        <a:solidFill>
                          <a:srgbClr val="000000"/>
                        </a:solidFill>
                        <a:effectLst/>
                        <a:latin typeface="+mj-lt"/>
                      </a:endParaRPr>
                    </a:p>
                  </a:txBody>
                  <a:tcPr marL="9525" marR="9525" marT="9525" marB="0" anchor="ctr"/>
                </a:tc>
                <a:tc>
                  <a:txBody>
                    <a:bodyPr/>
                    <a:lstStyle/>
                    <a:p>
                      <a:pPr algn="ctr" fontAlgn="ctr"/>
                      <a:r>
                        <a:rPr lang="pl-PL" sz="1200" u="none" strike="noStrike">
                          <a:effectLst/>
                        </a:rPr>
                        <a:t>2,50</a:t>
                      </a:r>
                      <a:endParaRPr lang="pl-PL" sz="1200" b="0" i="0" u="none" strike="noStrike">
                        <a:solidFill>
                          <a:srgbClr val="000000"/>
                        </a:solidFill>
                        <a:effectLst/>
                        <a:latin typeface="+mj-lt"/>
                      </a:endParaRPr>
                    </a:p>
                  </a:txBody>
                  <a:tcPr marL="9525" marR="9525" marT="9525" marB="0" anchor="ctr"/>
                </a:tc>
                <a:extLst>
                  <a:ext uri="{0D108BD9-81ED-4DB2-BD59-A6C34878D82A}">
                    <a16:rowId xmlns:a16="http://schemas.microsoft.com/office/drawing/2014/main" val="10019"/>
                  </a:ext>
                </a:extLst>
              </a:tr>
              <a:tr h="195866">
                <a:tc>
                  <a:txBody>
                    <a:bodyPr/>
                    <a:lstStyle/>
                    <a:p>
                      <a:pPr algn="ctr" fontAlgn="b"/>
                      <a:r>
                        <a:rPr lang="pl-PL" sz="1200" u="none" strike="noStrike">
                          <a:effectLst/>
                        </a:rPr>
                        <a:t>96,15</a:t>
                      </a:r>
                      <a:endParaRPr lang="pl-PL" sz="1200" b="0" i="1" u="none" strike="noStrike">
                        <a:solidFill>
                          <a:srgbClr val="000000"/>
                        </a:solidFill>
                        <a:effectLst/>
                        <a:latin typeface="+mj-lt"/>
                      </a:endParaRPr>
                    </a:p>
                  </a:txBody>
                  <a:tcPr marL="9525" marR="9525" marT="9525" marB="0" anchor="ctr"/>
                </a:tc>
                <a:tc>
                  <a:txBody>
                    <a:bodyPr/>
                    <a:lstStyle/>
                    <a:p>
                      <a:pPr algn="ctr" fontAlgn="b"/>
                      <a:r>
                        <a:rPr lang="pl-PL" sz="1200" u="none" strike="noStrike">
                          <a:effectLst/>
                        </a:rPr>
                        <a:t>3,50</a:t>
                      </a:r>
                      <a:endParaRPr lang="pl-PL" sz="1200" b="0" i="0" u="none" strike="noStrike">
                        <a:solidFill>
                          <a:srgbClr val="000000"/>
                        </a:solidFill>
                        <a:effectLst/>
                        <a:latin typeface="+mj-lt"/>
                      </a:endParaRPr>
                    </a:p>
                  </a:txBody>
                  <a:tcPr marL="9525" marR="9525" marT="9525" marB="0" anchor="ctr"/>
                </a:tc>
                <a:tc>
                  <a:txBody>
                    <a:bodyPr/>
                    <a:lstStyle/>
                    <a:p>
                      <a:pPr algn="ctr" fontAlgn="b"/>
                      <a:r>
                        <a:rPr lang="pl-PL" sz="1200" u="none" strike="noStrike">
                          <a:effectLst/>
                        </a:rPr>
                        <a:t>4,00</a:t>
                      </a:r>
                      <a:endParaRPr lang="pl-PL" sz="1200" b="0" i="0" u="none" strike="noStrike">
                        <a:solidFill>
                          <a:srgbClr val="000000"/>
                        </a:solidFill>
                        <a:effectLst/>
                        <a:latin typeface="+mj-lt"/>
                      </a:endParaRPr>
                    </a:p>
                  </a:txBody>
                  <a:tcPr marL="9525" marR="9525" marT="9525" marB="0" anchor="ctr"/>
                </a:tc>
                <a:tc>
                  <a:txBody>
                    <a:bodyPr/>
                    <a:lstStyle/>
                    <a:p>
                      <a:pPr algn="ctr" fontAlgn="b"/>
                      <a:r>
                        <a:rPr lang="pl-PL" sz="1200" u="none" strike="noStrike">
                          <a:effectLst/>
                        </a:rPr>
                        <a:t>4,00</a:t>
                      </a:r>
                      <a:endParaRPr lang="pl-PL" sz="1200" b="0" i="0" u="none" strike="noStrike">
                        <a:solidFill>
                          <a:srgbClr val="000000"/>
                        </a:solidFill>
                        <a:effectLst/>
                        <a:latin typeface="+mj-lt"/>
                      </a:endParaRPr>
                    </a:p>
                  </a:txBody>
                  <a:tcPr marL="9525" marR="9525" marT="9525" marB="0" anchor="ctr"/>
                </a:tc>
                <a:extLst>
                  <a:ext uri="{0D108BD9-81ED-4DB2-BD59-A6C34878D82A}">
                    <a16:rowId xmlns:a16="http://schemas.microsoft.com/office/drawing/2014/main" val="10020"/>
                  </a:ext>
                </a:extLst>
              </a:tr>
              <a:tr h="195866">
                <a:tc>
                  <a:txBody>
                    <a:bodyPr/>
                    <a:lstStyle/>
                    <a:p>
                      <a:pPr algn="ctr" fontAlgn="ctr"/>
                      <a:r>
                        <a:rPr lang="pl-PL" sz="1200" u="none" strike="noStrike">
                          <a:effectLst/>
                        </a:rPr>
                        <a:t>39,53</a:t>
                      </a:r>
                      <a:endParaRPr lang="pl-PL" sz="1200" b="0" i="1" u="none" strike="noStrike">
                        <a:solidFill>
                          <a:srgbClr val="000000"/>
                        </a:solidFill>
                        <a:effectLst/>
                        <a:latin typeface="+mj-lt"/>
                      </a:endParaRPr>
                    </a:p>
                  </a:txBody>
                  <a:tcPr marL="9525" marR="9525" marT="9525" marB="0" anchor="ctr"/>
                </a:tc>
                <a:tc>
                  <a:txBody>
                    <a:bodyPr/>
                    <a:lstStyle/>
                    <a:p>
                      <a:pPr algn="ctr" fontAlgn="ctr"/>
                      <a:r>
                        <a:rPr lang="pl-PL" sz="1200" u="none" strike="noStrike">
                          <a:effectLst/>
                        </a:rPr>
                        <a:t>3,50</a:t>
                      </a:r>
                      <a:endParaRPr lang="pl-PL" sz="1200" b="0" i="0" u="none" strike="noStrike">
                        <a:solidFill>
                          <a:srgbClr val="000000"/>
                        </a:solidFill>
                        <a:effectLst/>
                        <a:latin typeface="+mj-lt"/>
                      </a:endParaRPr>
                    </a:p>
                  </a:txBody>
                  <a:tcPr marL="9525" marR="9525" marT="9525" marB="0" anchor="ctr"/>
                </a:tc>
                <a:tc>
                  <a:txBody>
                    <a:bodyPr/>
                    <a:lstStyle/>
                    <a:p>
                      <a:pPr algn="ctr" fontAlgn="ctr"/>
                      <a:r>
                        <a:rPr lang="pl-PL" sz="1200" u="none" strike="noStrike">
                          <a:effectLst/>
                        </a:rPr>
                        <a:t>3,00</a:t>
                      </a:r>
                      <a:endParaRPr lang="pl-PL" sz="1200" b="0" i="0" u="none" strike="noStrike">
                        <a:solidFill>
                          <a:srgbClr val="000000"/>
                        </a:solidFill>
                        <a:effectLst/>
                        <a:latin typeface="+mj-lt"/>
                      </a:endParaRPr>
                    </a:p>
                  </a:txBody>
                  <a:tcPr marL="9525" marR="9525" marT="9525" marB="0" anchor="ctr"/>
                </a:tc>
                <a:tc>
                  <a:txBody>
                    <a:bodyPr/>
                    <a:lstStyle/>
                    <a:p>
                      <a:pPr algn="ctr" fontAlgn="ctr"/>
                      <a:r>
                        <a:rPr lang="pl-PL" sz="1200" u="none" strike="noStrike">
                          <a:effectLst/>
                        </a:rPr>
                        <a:t>2,50</a:t>
                      </a:r>
                      <a:endParaRPr lang="pl-PL" sz="1200" b="0" i="0" u="none" strike="noStrike">
                        <a:solidFill>
                          <a:srgbClr val="000000"/>
                        </a:solidFill>
                        <a:effectLst/>
                        <a:latin typeface="+mj-lt"/>
                      </a:endParaRPr>
                    </a:p>
                  </a:txBody>
                  <a:tcPr marL="9525" marR="9525" marT="9525" marB="0" anchor="ctr"/>
                </a:tc>
                <a:extLst>
                  <a:ext uri="{0D108BD9-81ED-4DB2-BD59-A6C34878D82A}">
                    <a16:rowId xmlns:a16="http://schemas.microsoft.com/office/drawing/2014/main" val="10021"/>
                  </a:ext>
                </a:extLst>
              </a:tr>
              <a:tr h="195866">
                <a:tc>
                  <a:txBody>
                    <a:bodyPr/>
                    <a:lstStyle/>
                    <a:p>
                      <a:pPr algn="ctr" fontAlgn="ctr"/>
                      <a:r>
                        <a:rPr lang="pl-PL" sz="1200" u="none" strike="noStrike">
                          <a:effectLst/>
                        </a:rPr>
                        <a:t>33,00</a:t>
                      </a:r>
                      <a:endParaRPr lang="pl-PL" sz="1200" b="0" i="1" u="none" strike="noStrike">
                        <a:solidFill>
                          <a:srgbClr val="000000"/>
                        </a:solidFill>
                        <a:effectLst/>
                        <a:latin typeface="+mj-lt"/>
                      </a:endParaRPr>
                    </a:p>
                  </a:txBody>
                  <a:tcPr marL="9525" marR="9525" marT="9525" marB="0" anchor="ctr"/>
                </a:tc>
                <a:tc>
                  <a:txBody>
                    <a:bodyPr/>
                    <a:lstStyle/>
                    <a:p>
                      <a:pPr algn="ctr" fontAlgn="ctr"/>
                      <a:r>
                        <a:rPr lang="pl-PL" sz="1200" u="none" strike="noStrike">
                          <a:effectLst/>
                        </a:rPr>
                        <a:t>2,50</a:t>
                      </a:r>
                      <a:endParaRPr lang="pl-PL" sz="1200" b="0" i="0" u="none" strike="noStrike">
                        <a:solidFill>
                          <a:srgbClr val="000000"/>
                        </a:solidFill>
                        <a:effectLst/>
                        <a:latin typeface="+mj-lt"/>
                      </a:endParaRPr>
                    </a:p>
                  </a:txBody>
                  <a:tcPr marL="9525" marR="9525" marT="9525" marB="0" anchor="ctr"/>
                </a:tc>
                <a:tc>
                  <a:txBody>
                    <a:bodyPr/>
                    <a:lstStyle/>
                    <a:p>
                      <a:pPr algn="ctr" fontAlgn="ctr"/>
                      <a:r>
                        <a:rPr lang="pl-PL" sz="1200" u="none" strike="noStrike">
                          <a:effectLst/>
                        </a:rPr>
                        <a:t>7,00</a:t>
                      </a:r>
                      <a:endParaRPr lang="pl-PL" sz="1200" b="0" i="0" u="none" strike="noStrike">
                        <a:solidFill>
                          <a:srgbClr val="000000"/>
                        </a:solidFill>
                        <a:effectLst/>
                        <a:latin typeface="+mj-lt"/>
                      </a:endParaRPr>
                    </a:p>
                  </a:txBody>
                  <a:tcPr marL="9525" marR="9525" marT="9525" marB="0" anchor="ctr"/>
                </a:tc>
                <a:tc>
                  <a:txBody>
                    <a:bodyPr/>
                    <a:lstStyle/>
                    <a:p>
                      <a:pPr algn="ctr" fontAlgn="ctr"/>
                      <a:r>
                        <a:rPr lang="pl-PL" sz="1200" u="none" strike="noStrike">
                          <a:effectLst/>
                        </a:rPr>
                        <a:t>2,50</a:t>
                      </a:r>
                      <a:endParaRPr lang="pl-PL" sz="1200" b="0" i="0" u="none" strike="noStrike">
                        <a:solidFill>
                          <a:srgbClr val="000000"/>
                        </a:solidFill>
                        <a:effectLst/>
                        <a:latin typeface="+mj-lt"/>
                      </a:endParaRPr>
                    </a:p>
                  </a:txBody>
                  <a:tcPr marL="9525" marR="9525" marT="9525" marB="0" anchor="ctr"/>
                </a:tc>
                <a:extLst>
                  <a:ext uri="{0D108BD9-81ED-4DB2-BD59-A6C34878D82A}">
                    <a16:rowId xmlns:a16="http://schemas.microsoft.com/office/drawing/2014/main" val="10022"/>
                  </a:ext>
                </a:extLst>
              </a:tr>
            </a:tbl>
          </a:graphicData>
        </a:graphic>
      </p:graphicFrame>
    </p:spTree>
    <p:extLst>
      <p:ext uri="{BB962C8B-B14F-4D97-AF65-F5344CB8AC3E}">
        <p14:creationId xmlns:p14="http://schemas.microsoft.com/office/powerpoint/2010/main" val="39637361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3EB560E-BFE4-4B0D-BA3C-17B36ABAEDCF}"/>
              </a:ext>
            </a:extLst>
          </p:cNvPr>
          <p:cNvSpPr>
            <a:spLocks noGrp="1"/>
          </p:cNvSpPr>
          <p:nvPr>
            <p:ph type="title"/>
          </p:nvPr>
        </p:nvSpPr>
        <p:spPr/>
        <p:txBody>
          <a:bodyPr/>
          <a:lstStyle/>
          <a:p>
            <a:r>
              <a:rPr lang="pl-PL" b="1"/>
              <a:t>Standaryzowane parametry regresji – przykład</a:t>
            </a:r>
          </a:p>
        </p:txBody>
      </p:sp>
      <mc:AlternateContent xmlns:mc="http://schemas.openxmlformats.org/markup-compatibility/2006">
        <mc:Choice xmlns:a14="http://schemas.microsoft.com/office/drawing/2010/main" Requires="a14">
          <p:sp>
            <p:nvSpPr>
              <p:cNvPr id="3" name="Symbol zastępczy zawartości 2">
                <a:extLst>
                  <a:ext uri="{FF2B5EF4-FFF2-40B4-BE49-F238E27FC236}">
                    <a16:creationId xmlns:a16="http://schemas.microsoft.com/office/drawing/2014/main" id="{2D9D361C-C5A7-40CB-8419-D95EAA39AB40}"/>
                  </a:ext>
                </a:extLst>
              </p:cNvPr>
              <p:cNvSpPr>
                <a:spLocks noGrp="1"/>
              </p:cNvSpPr>
              <p:nvPr>
                <p:ph idx="1"/>
              </p:nvPr>
            </p:nvSpPr>
            <p:spPr>
              <a:xfrm>
                <a:off x="822960" y="2066434"/>
                <a:ext cx="7543801" cy="4504962"/>
              </a:xfrm>
            </p:spPr>
            <p:txBody>
              <a:bodyPr/>
              <a:lstStyle/>
              <a:p>
                <a:pPr marL="82296" indent="0" algn="r">
                  <a:buNone/>
                </a:pPr>
                <a14:m>
                  <m:oMathPara xmlns:m="http://schemas.openxmlformats.org/officeDocument/2006/math">
                    <m:oMathParaPr>
                      <m:jc m:val="center"/>
                    </m:oMathParaPr>
                    <m:oMath xmlns:m="http://schemas.openxmlformats.org/officeDocument/2006/math">
                      <m:r>
                        <m:rPr>
                          <m:sty m:val="p"/>
                        </m:rPr>
                        <a:rPr lang="pl-PL" sz="2800">
                          <a:latin typeface="Cambria Math"/>
                        </a:rPr>
                        <m:t>a</m:t>
                      </m:r>
                      <m:r>
                        <a:rPr lang="pl-PL" sz="2800" i="1">
                          <a:latin typeface="Cambria Math"/>
                        </a:rPr>
                        <m:t>=</m:t>
                      </m:r>
                      <m:sSup>
                        <m:sSupPr>
                          <m:ctrlPr>
                            <a:rPr lang="pl-PL" sz="2800" i="1">
                              <a:latin typeface="Cambria Math" panose="02040503050406030204" pitchFamily="18" charset="0"/>
                            </a:rPr>
                          </m:ctrlPr>
                        </m:sSupPr>
                        <m:e>
                          <m:r>
                            <a:rPr lang="pl-PL" sz="2800" i="1">
                              <a:latin typeface="Cambria Math"/>
                            </a:rPr>
                            <m:t>(</m:t>
                          </m:r>
                          <m:sSup>
                            <m:sSupPr>
                              <m:ctrlPr>
                                <a:rPr lang="pl-PL" sz="2800" i="1">
                                  <a:latin typeface="Cambria Math" panose="02040503050406030204" pitchFamily="18" charset="0"/>
                                </a:rPr>
                              </m:ctrlPr>
                            </m:sSupPr>
                            <m:e>
                              <m:r>
                                <a:rPr lang="pl-PL" sz="2800" i="1">
                                  <a:latin typeface="Cambria Math"/>
                                </a:rPr>
                                <m:t>𝑋</m:t>
                              </m:r>
                            </m:e>
                            <m:sup>
                              <m:r>
                                <a:rPr lang="pl-PL" sz="2800" i="1">
                                  <a:latin typeface="Cambria Math"/>
                                </a:rPr>
                                <m:t>𝑇</m:t>
                              </m:r>
                            </m:sup>
                          </m:sSup>
                          <m:r>
                            <a:rPr lang="pl-PL" sz="2800" i="1">
                              <a:latin typeface="Cambria Math"/>
                            </a:rPr>
                            <m:t>𝑋</m:t>
                          </m:r>
                          <m:r>
                            <a:rPr lang="pl-PL" sz="2800" i="1">
                              <a:latin typeface="Cambria Math"/>
                            </a:rPr>
                            <m:t>)</m:t>
                          </m:r>
                        </m:e>
                        <m:sup>
                          <m:r>
                            <a:rPr lang="pl-PL" sz="2800" i="1">
                              <a:latin typeface="Cambria Math"/>
                            </a:rPr>
                            <m:t>−1</m:t>
                          </m:r>
                        </m:sup>
                      </m:sSup>
                      <m:sSup>
                        <m:sSupPr>
                          <m:ctrlPr>
                            <a:rPr lang="pl-PL" sz="2800" i="1">
                              <a:latin typeface="Cambria Math" panose="02040503050406030204" pitchFamily="18" charset="0"/>
                            </a:rPr>
                          </m:ctrlPr>
                        </m:sSupPr>
                        <m:e>
                          <m:r>
                            <a:rPr lang="pl-PL" sz="2800" i="1">
                              <a:latin typeface="Cambria Math"/>
                            </a:rPr>
                            <m:t>𝑋</m:t>
                          </m:r>
                        </m:e>
                        <m:sup>
                          <m:r>
                            <a:rPr lang="pl-PL" sz="2800" i="1">
                              <a:latin typeface="Cambria Math"/>
                            </a:rPr>
                            <m:t>𝑇</m:t>
                          </m:r>
                        </m:sup>
                      </m:sSup>
                      <m:r>
                        <a:rPr lang="pl-PL" sz="2800" i="1">
                          <a:latin typeface="Cambria Math"/>
                        </a:rPr>
                        <m:t>𝑌</m:t>
                      </m:r>
                      <m:r>
                        <a:rPr lang="pl-PL" sz="2800" i="1">
                          <a:latin typeface="Cambria Math"/>
                        </a:rPr>
                        <m:t>=</m:t>
                      </m:r>
                      <m:d>
                        <m:dPr>
                          <m:begChr m:val="["/>
                          <m:endChr m:val="]"/>
                          <m:ctrlPr>
                            <a:rPr lang="pl-PL" sz="2800" i="1">
                              <a:latin typeface="Cambria Math" panose="02040503050406030204" pitchFamily="18" charset="0"/>
                            </a:rPr>
                          </m:ctrlPr>
                        </m:dPr>
                        <m:e>
                          <m:m>
                            <m:mPr>
                              <m:mcs>
                                <m:mc>
                                  <m:mcPr>
                                    <m:count m:val="1"/>
                                    <m:mcJc m:val="center"/>
                                  </m:mcPr>
                                </m:mc>
                              </m:mcs>
                              <m:ctrlPr>
                                <a:rPr lang="pl-PL" sz="2800" i="1">
                                  <a:latin typeface="Cambria Math" panose="02040503050406030204" pitchFamily="18" charset="0"/>
                                </a:rPr>
                              </m:ctrlPr>
                            </m:mPr>
                            <m:mr>
                              <m:e>
                                <m:r>
                                  <m:rPr>
                                    <m:brk m:alnAt="7"/>
                                  </m:rPr>
                                  <a:rPr lang="pl-PL" sz="2800" i="1">
                                    <a:latin typeface="Cambria Math"/>
                                  </a:rPr>
                                  <m:t>−</m:t>
                                </m:r>
                                <m:r>
                                  <a:rPr lang="pl-PL" sz="2800" i="1">
                                    <a:latin typeface="Cambria Math"/>
                                  </a:rPr>
                                  <m:t>50,590</m:t>
                                </m:r>
                              </m:e>
                            </m:mr>
                            <m:mr>
                              <m:e>
                                <m:r>
                                  <a:rPr lang="pl-PL" sz="2800" i="1">
                                    <a:latin typeface="Cambria Math"/>
                                  </a:rPr>
                                  <m:t>15,877</m:t>
                                </m:r>
                              </m:e>
                            </m:mr>
                            <m:mr>
                              <m:e>
                                <m:eqArr>
                                  <m:eqArrPr>
                                    <m:ctrlPr>
                                      <a:rPr lang="pl-PL" sz="2800" i="1">
                                        <a:latin typeface="Cambria Math" panose="02040503050406030204" pitchFamily="18" charset="0"/>
                                      </a:rPr>
                                    </m:ctrlPr>
                                  </m:eqArrPr>
                                  <m:e>
                                    <m:r>
                                      <a:rPr lang="pl-PL" sz="2800" i="1">
                                        <a:latin typeface="Cambria Math"/>
                                      </a:rPr>
                                      <m:t>6,330</m:t>
                                    </m:r>
                                  </m:e>
                                  <m:e>
                                    <m:r>
                                      <a:rPr lang="pl-PL" sz="2800" i="1">
                                        <a:latin typeface="Cambria Math"/>
                                      </a:rPr>
                                      <m:t>10,923</m:t>
                                    </m:r>
                                  </m:e>
                                </m:eqArr>
                              </m:e>
                            </m:mr>
                          </m:m>
                        </m:e>
                      </m:d>
                      <m:m>
                        <m:mPr>
                          <m:mcs>
                            <m:mc>
                              <m:mcPr>
                                <m:count m:val="1"/>
                                <m:mcJc m:val="center"/>
                              </m:mcPr>
                            </m:mc>
                          </m:mcs>
                          <m:ctrlPr>
                            <a:rPr lang="pl-PL" sz="2800" i="1">
                              <a:latin typeface="Cambria Math" panose="02040503050406030204" pitchFamily="18" charset="0"/>
                            </a:rPr>
                          </m:ctrlPr>
                        </m:mPr>
                        <m:mr>
                          <m:e>
                            <m:r>
                              <m:rPr>
                                <m:brk m:alnAt="7"/>
                              </m:rPr>
                              <a:rPr lang="pl-PL" sz="2800" i="1">
                                <a:latin typeface="Cambria Math"/>
                              </a:rPr>
                              <m:t>𝑆</m:t>
                            </m:r>
                            <m:r>
                              <a:rPr lang="pl-PL" sz="2800" i="1">
                                <a:latin typeface="Cambria Math"/>
                              </a:rPr>
                              <m:t>𝑡𝑎</m:t>
                            </m:r>
                            <m:r>
                              <a:rPr lang="pl-PL" sz="2800" i="1">
                                <a:latin typeface="Cambria Math"/>
                              </a:rPr>
                              <m:t>ł</m:t>
                            </m:r>
                            <m:r>
                              <a:rPr lang="pl-PL" sz="2800" i="1">
                                <a:latin typeface="Cambria Math"/>
                              </a:rPr>
                              <m:t>𝑎</m:t>
                            </m:r>
                          </m:e>
                        </m:mr>
                        <m:mr>
                          <m:e>
                            <m:r>
                              <a:rPr lang="pl-PL" sz="2800" i="1">
                                <a:latin typeface="Cambria Math"/>
                              </a:rPr>
                              <m:t>𝑈𝑧𝑏𝑟𝑜𝑗𝑒𝑛𝑖𝑒</m:t>
                            </m:r>
                          </m:e>
                        </m:mr>
                        <m:mr>
                          <m:e>
                            <m:eqArr>
                              <m:eqArrPr>
                                <m:ctrlPr>
                                  <a:rPr lang="pl-PL" sz="2800" i="1">
                                    <a:latin typeface="Cambria Math" panose="02040503050406030204" pitchFamily="18" charset="0"/>
                                  </a:rPr>
                                </m:ctrlPr>
                              </m:eqArrPr>
                              <m:e>
                                <m:r>
                                  <a:rPr lang="pl-PL" sz="2800" i="1">
                                    <a:latin typeface="Cambria Math"/>
                                  </a:rPr>
                                  <m:t>𝑂𝑡𝑜𝑐𝑧𝑒𝑛𝑖𝑒</m:t>
                                </m:r>
                              </m:e>
                              <m:e>
                                <m:r>
                                  <a:rPr lang="pl-PL" sz="2800" i="1">
                                    <a:latin typeface="Cambria Math"/>
                                  </a:rPr>
                                  <m:t>𝑃𝑜</m:t>
                                </m:r>
                                <m:r>
                                  <a:rPr lang="pl-PL" sz="2800" i="1">
                                    <a:latin typeface="Cambria Math"/>
                                  </a:rPr>
                                  <m:t>ł</m:t>
                                </m:r>
                                <m:r>
                                  <a:rPr lang="pl-PL" sz="2800" i="1">
                                    <a:latin typeface="Cambria Math"/>
                                  </a:rPr>
                                  <m:t>𝑜</m:t>
                                </m:r>
                                <m:r>
                                  <a:rPr lang="pl-PL" sz="2800" i="1">
                                    <a:latin typeface="Cambria Math"/>
                                  </a:rPr>
                                  <m:t>ż</m:t>
                                </m:r>
                                <m:r>
                                  <a:rPr lang="pl-PL" sz="2800" i="1">
                                    <a:latin typeface="Cambria Math"/>
                                  </a:rPr>
                                  <m:t>𝑒𝑛𝑖𝑒</m:t>
                                </m:r>
                              </m:e>
                            </m:eqArr>
                          </m:e>
                        </m:mr>
                      </m:m>
                    </m:oMath>
                  </m:oMathPara>
                </a14:m>
                <a:endParaRPr lang="pl-PL" sz="2800"/>
              </a:p>
              <a:p>
                <a:pPr marL="82296" indent="0">
                  <a:buNone/>
                </a:pPr>
                <a:endParaRPr lang="pl-PL" sz="2800"/>
              </a:p>
              <a:p>
                <a:pPr marL="82296" indent="0" algn="ctr">
                  <a:buNone/>
                </a:pPr>
                <a14:m>
                  <m:oMathPara xmlns:m="http://schemas.openxmlformats.org/officeDocument/2006/math">
                    <m:oMathParaPr>
                      <m:jc m:val="center"/>
                    </m:oMathParaPr>
                    <m:oMath xmlns:m="http://schemas.openxmlformats.org/officeDocument/2006/math">
                      <m:sSub>
                        <m:sSubPr>
                          <m:ctrlPr>
                            <a:rPr lang="pl-PL" sz="2800" i="1">
                              <a:latin typeface="Cambria Math" panose="02040503050406030204" pitchFamily="18" charset="0"/>
                            </a:rPr>
                          </m:ctrlPr>
                        </m:sSubPr>
                        <m:e>
                          <m:r>
                            <a:rPr lang="pl-PL" sz="2800" i="1">
                              <a:latin typeface="Cambria Math"/>
                            </a:rPr>
                            <m:t>𝑆</m:t>
                          </m:r>
                        </m:e>
                        <m:sub>
                          <m:sSub>
                            <m:sSubPr>
                              <m:ctrlPr>
                                <a:rPr lang="pl-PL" sz="2800" i="1">
                                  <a:latin typeface="Cambria Math" panose="02040503050406030204" pitchFamily="18" charset="0"/>
                                </a:rPr>
                              </m:ctrlPr>
                            </m:sSubPr>
                            <m:e>
                              <m:r>
                                <a:rPr lang="pl-PL" sz="2800" i="1">
                                  <a:latin typeface="Cambria Math"/>
                                </a:rPr>
                                <m:t>𝑎</m:t>
                              </m:r>
                            </m:e>
                            <m:sub>
                              <m:r>
                                <a:rPr lang="pl-PL" sz="2800" i="1">
                                  <a:latin typeface="Cambria Math"/>
                                </a:rPr>
                                <m:t>1</m:t>
                              </m:r>
                            </m:sub>
                          </m:sSub>
                        </m:sub>
                      </m:sSub>
                      <m:r>
                        <a:rPr lang="pl-PL" sz="2800">
                          <a:latin typeface="Cambria Math"/>
                        </a:rPr>
                        <m:t>=5,130 </m:t>
                      </m:r>
                      <m:d>
                        <m:dPr>
                          <m:begChr m:val="|"/>
                          <m:endChr m:val="|"/>
                          <m:ctrlPr>
                            <a:rPr lang="pl-PL" sz="2800" i="1">
                              <a:latin typeface="Cambria Math" panose="02040503050406030204" pitchFamily="18" charset="0"/>
                            </a:rPr>
                          </m:ctrlPr>
                        </m:dPr>
                        <m:e>
                          <m:r>
                            <a:rPr lang="pl-PL" sz="2800">
                              <a:latin typeface="Cambria Math"/>
                            </a:rPr>
                            <m:t> </m:t>
                          </m:r>
                          <m:sSub>
                            <m:sSubPr>
                              <m:ctrlPr>
                                <a:rPr lang="pl-PL" sz="2800" i="1">
                                  <a:latin typeface="Cambria Math" panose="02040503050406030204" pitchFamily="18" charset="0"/>
                                </a:rPr>
                              </m:ctrlPr>
                            </m:sSubPr>
                            <m:e>
                              <m:r>
                                <a:rPr lang="pl-PL" sz="2800" i="1">
                                  <a:latin typeface="Cambria Math"/>
                                </a:rPr>
                                <m:t>𝑆</m:t>
                              </m:r>
                            </m:e>
                            <m:sub>
                              <m:sSub>
                                <m:sSubPr>
                                  <m:ctrlPr>
                                    <a:rPr lang="pl-PL" sz="2800" i="1">
                                      <a:latin typeface="Cambria Math" panose="02040503050406030204" pitchFamily="18" charset="0"/>
                                    </a:rPr>
                                  </m:ctrlPr>
                                </m:sSubPr>
                                <m:e>
                                  <m:r>
                                    <a:rPr lang="pl-PL" sz="2800" i="1">
                                      <a:latin typeface="Cambria Math"/>
                                    </a:rPr>
                                    <m:t>𝑎</m:t>
                                  </m:r>
                                </m:e>
                                <m:sub>
                                  <m:r>
                                    <a:rPr lang="pl-PL" sz="2800" i="1">
                                      <a:latin typeface="Cambria Math"/>
                                    </a:rPr>
                                    <m:t>2</m:t>
                                  </m:r>
                                </m:sub>
                              </m:sSub>
                            </m:sub>
                          </m:sSub>
                          <m:r>
                            <a:rPr lang="pl-PL" sz="2800">
                              <a:latin typeface="Cambria Math"/>
                            </a:rPr>
                            <m:t>=2,665 </m:t>
                          </m:r>
                        </m:e>
                      </m:d>
                      <m:r>
                        <a:rPr lang="pl-PL" sz="2800">
                          <a:latin typeface="Cambria Math"/>
                        </a:rPr>
                        <m:t> </m:t>
                      </m:r>
                      <m:sSub>
                        <m:sSubPr>
                          <m:ctrlPr>
                            <a:rPr lang="pl-PL" sz="2800" i="1">
                              <a:latin typeface="Cambria Math" panose="02040503050406030204" pitchFamily="18" charset="0"/>
                            </a:rPr>
                          </m:ctrlPr>
                        </m:sSubPr>
                        <m:e>
                          <m:r>
                            <a:rPr lang="pl-PL" sz="2800" i="1">
                              <a:latin typeface="Cambria Math"/>
                            </a:rPr>
                            <m:t>𝑆</m:t>
                          </m:r>
                        </m:e>
                        <m:sub>
                          <m:sSub>
                            <m:sSubPr>
                              <m:ctrlPr>
                                <a:rPr lang="pl-PL" sz="2800" i="1">
                                  <a:latin typeface="Cambria Math" panose="02040503050406030204" pitchFamily="18" charset="0"/>
                                </a:rPr>
                              </m:ctrlPr>
                            </m:sSubPr>
                            <m:e>
                              <m:r>
                                <a:rPr lang="pl-PL" sz="2800" i="1">
                                  <a:latin typeface="Cambria Math"/>
                                </a:rPr>
                                <m:t>𝑎</m:t>
                              </m:r>
                            </m:e>
                            <m:sub>
                              <m:r>
                                <a:rPr lang="pl-PL" sz="2800" i="1">
                                  <a:latin typeface="Cambria Math"/>
                                </a:rPr>
                                <m:t>3</m:t>
                              </m:r>
                            </m:sub>
                          </m:sSub>
                        </m:sub>
                      </m:sSub>
                      <m:r>
                        <a:rPr lang="pl-PL" sz="2800">
                          <a:latin typeface="Cambria Math"/>
                        </a:rPr>
                        <m:t>=5,064</m:t>
                      </m:r>
                    </m:oMath>
                  </m:oMathPara>
                </a14:m>
                <a:endParaRPr lang="pl-PL" sz="2800"/>
              </a:p>
              <a:p>
                <a:pPr marL="82296" indent="0" algn="ctr">
                  <a:buNone/>
                </a:pPr>
                <a:endParaRPr lang="pl-PL" sz="2800"/>
              </a:p>
              <a:p>
                <a:pPr marL="82296" indent="0" algn="ctr">
                  <a:buNone/>
                </a:pPr>
                <a14:m>
                  <m:oMathPara xmlns:m="http://schemas.openxmlformats.org/officeDocument/2006/math">
                    <m:oMathParaPr>
                      <m:jc m:val="center"/>
                    </m:oMathParaPr>
                    <m:oMath xmlns:m="http://schemas.openxmlformats.org/officeDocument/2006/math">
                      <m:sSub>
                        <m:sSubPr>
                          <m:ctrlPr>
                            <a:rPr lang="pl-PL" sz="2800" i="1">
                              <a:latin typeface="Cambria Math" panose="02040503050406030204" pitchFamily="18" charset="0"/>
                            </a:rPr>
                          </m:ctrlPr>
                        </m:sSubPr>
                        <m:e>
                          <m:r>
                            <a:rPr lang="pl-PL" sz="2800" i="1">
                              <a:latin typeface="Cambria Math"/>
                            </a:rPr>
                            <m:t>𝑡</m:t>
                          </m:r>
                        </m:e>
                        <m:sub>
                          <m:r>
                            <a:rPr lang="pl-PL" sz="2800" i="1">
                              <a:latin typeface="Cambria Math"/>
                            </a:rPr>
                            <m:t>1</m:t>
                          </m:r>
                        </m:sub>
                      </m:sSub>
                      <m:r>
                        <a:rPr lang="pl-PL" sz="2800" i="1">
                          <a:latin typeface="Cambria Math"/>
                        </a:rPr>
                        <m:t>=3,095 </m:t>
                      </m:r>
                      <m:d>
                        <m:dPr>
                          <m:begChr m:val="|"/>
                          <m:endChr m:val="|"/>
                          <m:ctrlPr>
                            <a:rPr lang="pl-PL" sz="2800" i="1">
                              <a:latin typeface="Cambria Math" panose="02040503050406030204" pitchFamily="18" charset="0"/>
                            </a:rPr>
                          </m:ctrlPr>
                        </m:dPr>
                        <m:e>
                          <m:r>
                            <a:rPr lang="pl-PL" sz="2800" i="1">
                              <a:latin typeface="Cambria Math"/>
                            </a:rPr>
                            <m:t> </m:t>
                          </m:r>
                          <m:sSub>
                            <m:sSubPr>
                              <m:ctrlPr>
                                <a:rPr lang="pl-PL" sz="2800" i="1">
                                  <a:latin typeface="Cambria Math" panose="02040503050406030204" pitchFamily="18" charset="0"/>
                                </a:rPr>
                              </m:ctrlPr>
                            </m:sSubPr>
                            <m:e>
                              <m:r>
                                <a:rPr lang="pl-PL" sz="2800" i="1">
                                  <a:latin typeface="Cambria Math"/>
                                </a:rPr>
                                <m:t>𝑡</m:t>
                              </m:r>
                            </m:e>
                            <m:sub>
                              <m:r>
                                <a:rPr lang="pl-PL" sz="2800" i="1">
                                  <a:latin typeface="Cambria Math"/>
                                </a:rPr>
                                <m:t>2</m:t>
                              </m:r>
                            </m:sub>
                          </m:sSub>
                          <m:r>
                            <a:rPr lang="pl-PL" sz="2800" i="1">
                              <a:latin typeface="Cambria Math"/>
                            </a:rPr>
                            <m:t>=2,375 </m:t>
                          </m:r>
                        </m:e>
                      </m:d>
                      <m:r>
                        <a:rPr lang="pl-PL" sz="2800" i="1">
                          <a:latin typeface="Cambria Math"/>
                        </a:rPr>
                        <m:t> </m:t>
                      </m:r>
                      <m:sSub>
                        <m:sSubPr>
                          <m:ctrlPr>
                            <a:rPr lang="pl-PL" sz="2800" i="1">
                              <a:latin typeface="Cambria Math" panose="02040503050406030204" pitchFamily="18" charset="0"/>
                            </a:rPr>
                          </m:ctrlPr>
                        </m:sSubPr>
                        <m:e>
                          <m:r>
                            <a:rPr lang="pl-PL" sz="2800" i="1">
                              <a:latin typeface="Cambria Math"/>
                            </a:rPr>
                            <m:t>𝑡</m:t>
                          </m:r>
                        </m:e>
                        <m:sub>
                          <m:r>
                            <a:rPr lang="pl-PL" sz="2800" i="1">
                              <a:latin typeface="Cambria Math"/>
                            </a:rPr>
                            <m:t>3</m:t>
                          </m:r>
                        </m:sub>
                      </m:sSub>
                      <m:r>
                        <a:rPr lang="pl-PL" sz="2800" i="1">
                          <a:latin typeface="Cambria Math"/>
                        </a:rPr>
                        <m:t>=2,157</m:t>
                      </m:r>
                    </m:oMath>
                  </m:oMathPara>
                </a14:m>
                <a:endParaRPr lang="pl-PL" sz="2800"/>
              </a:p>
            </p:txBody>
          </p:sp>
        </mc:Choice>
        <mc:Fallback>
          <p:sp>
            <p:nvSpPr>
              <p:cNvPr id="3" name="Symbol zastępczy zawartości 2">
                <a:extLst>
                  <a:ext uri="{FF2B5EF4-FFF2-40B4-BE49-F238E27FC236}">
                    <a16:creationId xmlns:a16="http://schemas.microsoft.com/office/drawing/2014/main" id="{2D9D361C-C5A7-40CB-8419-D95EAA39AB40}"/>
                  </a:ext>
                </a:extLst>
              </p:cNvPr>
              <p:cNvSpPr>
                <a:spLocks noGrp="1" noRot="1" noChangeAspect="1" noMove="1" noResize="1" noEditPoints="1" noAdjustHandles="1" noChangeArrowheads="1" noChangeShapeType="1" noTextEdit="1"/>
              </p:cNvSpPr>
              <p:nvPr>
                <p:ph idx="1"/>
              </p:nvPr>
            </p:nvSpPr>
            <p:spPr>
              <a:xfrm>
                <a:off x="822960" y="2066434"/>
                <a:ext cx="7543801" cy="4504962"/>
              </a:xfrm>
              <a:blipFill>
                <a:blip r:embed="rId2"/>
                <a:stretch>
                  <a:fillRect t="-677"/>
                </a:stretch>
              </a:blipFill>
            </p:spPr>
            <p:txBody>
              <a:bodyPr/>
              <a:lstStyle/>
              <a:p>
                <a:r>
                  <a:rPr lang="en-US">
                    <a:noFill/>
                  </a:rPr>
                  <a:t> </a:t>
                </a:r>
              </a:p>
            </p:txBody>
          </p:sp>
        </mc:Fallback>
      </mc:AlternateContent>
    </p:spTree>
    <p:extLst>
      <p:ext uri="{BB962C8B-B14F-4D97-AF65-F5344CB8AC3E}">
        <p14:creationId xmlns:p14="http://schemas.microsoft.com/office/powerpoint/2010/main" val="10625600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987712B-B1CA-4BFB-AA57-357F24D8F0CC}"/>
              </a:ext>
            </a:extLst>
          </p:cNvPr>
          <p:cNvSpPr>
            <a:spLocks noGrp="1"/>
          </p:cNvSpPr>
          <p:nvPr>
            <p:ph type="title"/>
          </p:nvPr>
        </p:nvSpPr>
        <p:spPr/>
        <p:txBody>
          <a:bodyPr/>
          <a:lstStyle/>
          <a:p>
            <a:r>
              <a:rPr lang="pl-PL" b="1"/>
              <a:t>Standaryzowane parametry regresji – przykład</a:t>
            </a:r>
          </a:p>
        </p:txBody>
      </p:sp>
      <p:graphicFrame>
        <p:nvGraphicFramePr>
          <p:cNvPr id="4" name="Symbol zastępczy zawartości 4">
            <a:extLst>
              <a:ext uri="{FF2B5EF4-FFF2-40B4-BE49-F238E27FC236}">
                <a16:creationId xmlns:a16="http://schemas.microsoft.com/office/drawing/2014/main" id="{71BF8933-4C95-4E5A-B542-CB7A93F70AAF}"/>
              </a:ext>
            </a:extLst>
          </p:cNvPr>
          <p:cNvGraphicFramePr>
            <a:graphicFrameLocks noGrp="1"/>
          </p:cNvGraphicFramePr>
          <p:nvPr>
            <p:ph idx="1"/>
            <p:extLst>
              <p:ext uri="{D42A27DB-BD31-4B8C-83A1-F6EECF244321}">
                <p14:modId xmlns:p14="http://schemas.microsoft.com/office/powerpoint/2010/main" val="3472783227"/>
              </p:ext>
            </p:extLst>
          </p:nvPr>
        </p:nvGraphicFramePr>
        <p:xfrm>
          <a:off x="867407" y="1737361"/>
          <a:ext cx="7543800" cy="4067903"/>
        </p:xfrm>
        <a:graphic>
          <a:graphicData uri="http://schemas.openxmlformats.org/drawingml/2006/table">
            <a:tbl>
              <a:tblPr firstRow="1" bandRow="1">
                <a:tableStyleId>{9D7B26C5-4107-4FEC-AEDC-1716B250A1EF}</a:tableStyleId>
              </a:tblPr>
              <a:tblGrid>
                <a:gridCol w="3372796">
                  <a:extLst>
                    <a:ext uri="{9D8B030D-6E8A-4147-A177-3AD203B41FA5}">
                      <a16:colId xmlns:a16="http://schemas.microsoft.com/office/drawing/2014/main" val="20000"/>
                    </a:ext>
                  </a:extLst>
                </a:gridCol>
                <a:gridCol w="1448696">
                  <a:extLst>
                    <a:ext uri="{9D8B030D-6E8A-4147-A177-3AD203B41FA5}">
                      <a16:colId xmlns:a16="http://schemas.microsoft.com/office/drawing/2014/main" val="20001"/>
                    </a:ext>
                  </a:extLst>
                </a:gridCol>
                <a:gridCol w="1376261">
                  <a:extLst>
                    <a:ext uri="{9D8B030D-6E8A-4147-A177-3AD203B41FA5}">
                      <a16:colId xmlns:a16="http://schemas.microsoft.com/office/drawing/2014/main" val="20002"/>
                    </a:ext>
                  </a:extLst>
                </a:gridCol>
                <a:gridCol w="1346047">
                  <a:extLst>
                    <a:ext uri="{9D8B030D-6E8A-4147-A177-3AD203B41FA5}">
                      <a16:colId xmlns:a16="http://schemas.microsoft.com/office/drawing/2014/main" val="20003"/>
                    </a:ext>
                  </a:extLst>
                </a:gridCol>
              </a:tblGrid>
              <a:tr h="381693">
                <a:tc>
                  <a:txBody>
                    <a:bodyPr/>
                    <a:lstStyle/>
                    <a:p>
                      <a:pPr algn="ctr"/>
                      <a:r>
                        <a:rPr lang="pl-PL"/>
                        <a:t>-</a:t>
                      </a:r>
                    </a:p>
                  </a:txBody>
                  <a:tcPr anchor="ctr"/>
                </a:tc>
                <a:tc>
                  <a:txBody>
                    <a:bodyPr/>
                    <a:lstStyle/>
                    <a:p>
                      <a:pPr algn="ctr"/>
                      <a:r>
                        <a:rPr lang="pl-PL"/>
                        <a:t>Uzbrojenie</a:t>
                      </a:r>
                    </a:p>
                  </a:txBody>
                  <a:tcPr anchor="ctr"/>
                </a:tc>
                <a:tc>
                  <a:txBody>
                    <a:bodyPr/>
                    <a:lstStyle/>
                    <a:p>
                      <a:pPr algn="ctr"/>
                      <a:r>
                        <a:rPr lang="pl-PL"/>
                        <a:t>Otoczenie</a:t>
                      </a:r>
                    </a:p>
                  </a:txBody>
                  <a:tcPr anchor="ctr"/>
                </a:tc>
                <a:tc>
                  <a:txBody>
                    <a:bodyPr/>
                    <a:lstStyle/>
                    <a:p>
                      <a:pPr algn="ctr"/>
                      <a:r>
                        <a:rPr lang="pl-PL"/>
                        <a:t>Położenie</a:t>
                      </a:r>
                    </a:p>
                  </a:txBody>
                  <a:tcPr anchor="ctr"/>
                </a:tc>
                <a:extLst>
                  <a:ext uri="{0D108BD9-81ED-4DB2-BD59-A6C34878D82A}">
                    <a16:rowId xmlns:a16="http://schemas.microsoft.com/office/drawing/2014/main" val="10000"/>
                  </a:ext>
                </a:extLst>
              </a:tr>
              <a:tr h="381693">
                <a:tc>
                  <a:txBody>
                    <a:bodyPr/>
                    <a:lstStyle/>
                    <a:p>
                      <a:pPr algn="ctr"/>
                      <a:r>
                        <a:rPr lang="pl-PL"/>
                        <a:t>Statystyka t-Studenta</a:t>
                      </a:r>
                    </a:p>
                  </a:txBody>
                  <a:tcPr anchor="ctr"/>
                </a:tc>
                <a:tc>
                  <a:txBody>
                    <a:bodyPr/>
                    <a:lstStyle/>
                    <a:p>
                      <a:pPr algn="ctr"/>
                      <a:r>
                        <a:rPr lang="pl-PL"/>
                        <a:t>3,095</a:t>
                      </a:r>
                    </a:p>
                  </a:txBody>
                  <a:tcPr anchor="ctr"/>
                </a:tc>
                <a:tc>
                  <a:txBody>
                    <a:bodyPr/>
                    <a:lstStyle/>
                    <a:p>
                      <a:pPr algn="ctr"/>
                      <a:r>
                        <a:rPr lang="pl-PL"/>
                        <a:t>2,375</a:t>
                      </a:r>
                    </a:p>
                  </a:txBody>
                  <a:tcPr anchor="ctr"/>
                </a:tc>
                <a:tc>
                  <a:txBody>
                    <a:bodyPr/>
                    <a:lstStyle/>
                    <a:p>
                      <a:pPr algn="ctr"/>
                      <a:r>
                        <a:rPr lang="pl-PL"/>
                        <a:t>2,157</a:t>
                      </a:r>
                    </a:p>
                  </a:txBody>
                  <a:tcPr anchor="ctr"/>
                </a:tc>
                <a:extLst>
                  <a:ext uri="{0D108BD9-81ED-4DB2-BD59-A6C34878D82A}">
                    <a16:rowId xmlns:a16="http://schemas.microsoft.com/office/drawing/2014/main" val="10001"/>
                  </a:ext>
                </a:extLst>
              </a:tr>
              <a:tr h="941160">
                <a:tc>
                  <a:txBody>
                    <a:bodyPr/>
                    <a:lstStyle/>
                    <a:p>
                      <a:pPr algn="ctr"/>
                      <a:r>
                        <a:rPr lang="pl-PL"/>
                        <a:t>Wartość krytyczna z tablic, alfa = 0,05 przy n-(k+1) stopni swobody</a:t>
                      </a:r>
                      <a:r>
                        <a:rPr lang="pl-PL" baseline="0"/>
                        <a:t> [22-(3+1) = 18]</a:t>
                      </a:r>
                      <a:endParaRPr lang="pl-PL"/>
                    </a:p>
                  </a:txBody>
                  <a:tcPr anchor="ctr"/>
                </a:tc>
                <a:tc>
                  <a:txBody>
                    <a:bodyPr/>
                    <a:lstStyle/>
                    <a:p>
                      <a:pPr algn="ctr"/>
                      <a:r>
                        <a:rPr lang="pl-PL"/>
                        <a:t>2,101</a:t>
                      </a:r>
                    </a:p>
                  </a:txBody>
                  <a:tcPr anchor="ctr"/>
                </a:tc>
                <a:tc>
                  <a:txBody>
                    <a:bodyPr/>
                    <a:lstStyle/>
                    <a:p>
                      <a:pPr algn="ctr"/>
                      <a:r>
                        <a:rPr lang="pl-PL"/>
                        <a:t>2,101</a:t>
                      </a:r>
                    </a:p>
                  </a:txBody>
                  <a:tcPr anchor="ctr"/>
                </a:tc>
                <a:tc>
                  <a:txBody>
                    <a:bodyPr/>
                    <a:lstStyle/>
                    <a:p>
                      <a:pPr algn="ctr"/>
                      <a:r>
                        <a:rPr lang="pl-PL"/>
                        <a:t>2,101</a:t>
                      </a:r>
                    </a:p>
                  </a:txBody>
                  <a:tcPr anchor="ctr"/>
                </a:tc>
                <a:extLst>
                  <a:ext uri="{0D108BD9-81ED-4DB2-BD59-A6C34878D82A}">
                    <a16:rowId xmlns:a16="http://schemas.microsoft.com/office/drawing/2014/main" val="10002"/>
                  </a:ext>
                </a:extLst>
              </a:tr>
              <a:tr h="381693">
                <a:tc>
                  <a:txBody>
                    <a:bodyPr/>
                    <a:lstStyle/>
                    <a:p>
                      <a:pPr algn="ctr"/>
                      <a:r>
                        <a:rPr lang="pl-PL" b="1"/>
                        <a:t>Istotność cechy</a:t>
                      </a:r>
                      <a:endParaRPr lang="pl-PL" b="1" i="1"/>
                    </a:p>
                  </a:txBody>
                  <a:tcPr anchor="ctr"/>
                </a:tc>
                <a:tc>
                  <a:txBody>
                    <a:bodyPr/>
                    <a:lstStyle/>
                    <a:p>
                      <a:pPr algn="ctr"/>
                      <a:r>
                        <a:rPr lang="pl-PL" b="1"/>
                        <a:t>Istotna</a:t>
                      </a:r>
                      <a:endParaRPr lang="pl-PL" b="1" i="1"/>
                    </a:p>
                  </a:txBody>
                  <a:tcPr anchor="ctr"/>
                </a:tc>
                <a:tc>
                  <a:txBody>
                    <a:bodyPr/>
                    <a:lstStyle/>
                    <a:p>
                      <a:pPr algn="ctr"/>
                      <a:r>
                        <a:rPr lang="pl-PL" b="1"/>
                        <a:t>Istotna</a:t>
                      </a:r>
                      <a:endParaRPr lang="pl-PL" b="1" i="1"/>
                    </a:p>
                  </a:txBody>
                  <a:tcPr anchor="ctr"/>
                </a:tc>
                <a:tc>
                  <a:txBody>
                    <a:bodyPr/>
                    <a:lstStyle/>
                    <a:p>
                      <a:pPr algn="ctr"/>
                      <a:r>
                        <a:rPr lang="pl-PL" b="1"/>
                        <a:t>Istotna</a:t>
                      </a:r>
                      <a:endParaRPr lang="pl-PL" b="1" i="1"/>
                    </a:p>
                  </a:txBody>
                  <a:tcPr anchor="ctr"/>
                </a:tc>
                <a:extLst>
                  <a:ext uri="{0D108BD9-81ED-4DB2-BD59-A6C34878D82A}">
                    <a16:rowId xmlns:a16="http://schemas.microsoft.com/office/drawing/2014/main" val="10003"/>
                  </a:ext>
                </a:extLst>
              </a:tr>
              <a:tr h="381693">
                <a:tc>
                  <a:txBody>
                    <a:bodyPr/>
                    <a:lstStyle/>
                    <a:p>
                      <a:pPr algn="ctr"/>
                      <a:r>
                        <a:rPr lang="pl-PL"/>
                        <a:t>Odchylenie standardowe</a:t>
                      </a:r>
                    </a:p>
                  </a:txBody>
                  <a:tcPr anchor="ctr"/>
                </a:tc>
                <a:tc>
                  <a:txBody>
                    <a:bodyPr/>
                    <a:lstStyle/>
                    <a:p>
                      <a:pPr algn="ctr"/>
                      <a:r>
                        <a:rPr lang="pl-PL"/>
                        <a:t>0,99</a:t>
                      </a:r>
                    </a:p>
                  </a:txBody>
                  <a:tcPr anchor="ctr"/>
                </a:tc>
                <a:tc>
                  <a:txBody>
                    <a:bodyPr/>
                    <a:lstStyle/>
                    <a:p>
                      <a:pPr algn="ctr"/>
                      <a:r>
                        <a:rPr lang="pl-PL"/>
                        <a:t>1,89</a:t>
                      </a:r>
                    </a:p>
                  </a:txBody>
                  <a:tcPr anchor="ctr"/>
                </a:tc>
                <a:tc>
                  <a:txBody>
                    <a:bodyPr/>
                    <a:lstStyle/>
                    <a:p>
                      <a:pPr algn="ctr"/>
                      <a:r>
                        <a:rPr lang="pl-PL"/>
                        <a:t>0,95</a:t>
                      </a:r>
                    </a:p>
                  </a:txBody>
                  <a:tcPr anchor="ctr"/>
                </a:tc>
                <a:extLst>
                  <a:ext uri="{0D108BD9-81ED-4DB2-BD59-A6C34878D82A}">
                    <a16:rowId xmlns:a16="http://schemas.microsoft.com/office/drawing/2014/main" val="10004"/>
                  </a:ext>
                </a:extLst>
              </a:tr>
              <a:tr h="658811">
                <a:tc>
                  <a:txBody>
                    <a:bodyPr/>
                    <a:lstStyle/>
                    <a:p>
                      <a:pPr algn="ctr"/>
                      <a:r>
                        <a:rPr lang="pl-PL"/>
                        <a:t>Standaryzowany</a:t>
                      </a:r>
                      <a:r>
                        <a:rPr lang="pl-PL" baseline="0"/>
                        <a:t> parametr</a:t>
                      </a:r>
                      <a:endParaRPr lang="pl-PL"/>
                    </a:p>
                  </a:txBody>
                  <a:tcPr anchor="ctr"/>
                </a:tc>
                <a:tc>
                  <a:txBody>
                    <a:bodyPr/>
                    <a:lstStyle/>
                    <a:p>
                      <a:pPr algn="ctr"/>
                      <a:r>
                        <a:rPr lang="pl-PL"/>
                        <a:t>15,877*0,99/34,46 = 0,45</a:t>
                      </a:r>
                    </a:p>
                  </a:txBody>
                  <a:tcPr anchor="ctr"/>
                </a:tc>
                <a:tc>
                  <a:txBody>
                    <a:bodyPr/>
                    <a:lstStyle/>
                    <a:p>
                      <a:pPr algn="ctr"/>
                      <a:r>
                        <a:rPr lang="pl-PL"/>
                        <a:t>0,35</a:t>
                      </a:r>
                    </a:p>
                  </a:txBody>
                  <a:tcPr anchor="ctr"/>
                </a:tc>
                <a:tc>
                  <a:txBody>
                    <a:bodyPr/>
                    <a:lstStyle/>
                    <a:p>
                      <a:pPr algn="ctr"/>
                      <a:r>
                        <a:rPr lang="pl-PL"/>
                        <a:t>0,30</a:t>
                      </a:r>
                    </a:p>
                  </a:txBody>
                  <a:tcPr anchor="ctr"/>
                </a:tc>
                <a:extLst>
                  <a:ext uri="{0D108BD9-81ED-4DB2-BD59-A6C34878D82A}">
                    <a16:rowId xmlns:a16="http://schemas.microsoft.com/office/drawing/2014/main" val="10005"/>
                  </a:ext>
                </a:extLst>
              </a:tr>
              <a:tr h="941160">
                <a:tc>
                  <a:txBody>
                    <a:bodyPr/>
                    <a:lstStyle/>
                    <a:p>
                      <a:pPr algn="ctr"/>
                      <a:r>
                        <a:rPr lang="pl-PL"/>
                        <a:t>Wagi cech</a:t>
                      </a:r>
                    </a:p>
                  </a:txBody>
                  <a:tcPr anchor="ctr"/>
                </a:tc>
                <a:tc>
                  <a:txBody>
                    <a:bodyPr/>
                    <a:lstStyle/>
                    <a:p>
                      <a:pPr algn="ctr"/>
                      <a:r>
                        <a:rPr lang="pl-PL"/>
                        <a:t>0,45/(0,45+</a:t>
                      </a:r>
                      <a:br>
                        <a:rPr lang="pl-PL"/>
                      </a:br>
                      <a:r>
                        <a:rPr lang="pl-PL"/>
                        <a:t>0,35+0,30)</a:t>
                      </a:r>
                      <a:r>
                        <a:rPr lang="pl-PL" baseline="0"/>
                        <a:t> ≈ </a:t>
                      </a:r>
                      <a:r>
                        <a:rPr lang="pl-PL" b="1" baseline="0"/>
                        <a:t>41,2%</a:t>
                      </a:r>
                      <a:endParaRPr lang="pl-PL" b="1" i="1"/>
                    </a:p>
                  </a:txBody>
                  <a:tcPr anchor="ctr"/>
                </a:tc>
                <a:tc>
                  <a:txBody>
                    <a:bodyPr/>
                    <a:lstStyle/>
                    <a:p>
                      <a:pPr algn="ctr"/>
                      <a:r>
                        <a:rPr lang="pl-PL" b="1"/>
                        <a:t>31,5%</a:t>
                      </a:r>
                      <a:endParaRPr lang="pl-PL" b="1" i="1"/>
                    </a:p>
                  </a:txBody>
                  <a:tcPr anchor="ctr"/>
                </a:tc>
                <a:tc>
                  <a:txBody>
                    <a:bodyPr/>
                    <a:lstStyle/>
                    <a:p>
                      <a:pPr algn="ctr"/>
                      <a:r>
                        <a:rPr lang="pl-PL" b="1"/>
                        <a:t>27,3%</a:t>
                      </a:r>
                      <a:endParaRPr lang="pl-PL" b="1" i="1"/>
                    </a:p>
                  </a:txBody>
                  <a:tcPr anchor="ctr"/>
                </a:tc>
                <a:extLst>
                  <a:ext uri="{0D108BD9-81ED-4DB2-BD59-A6C34878D82A}">
                    <a16:rowId xmlns:a16="http://schemas.microsoft.com/office/drawing/2014/main" val="10006"/>
                  </a:ext>
                </a:extLst>
              </a:tr>
            </a:tbl>
          </a:graphicData>
        </a:graphic>
      </p:graphicFrame>
      <p:sp>
        <p:nvSpPr>
          <p:cNvPr id="5" name="pole tekstowe 4">
            <a:extLst>
              <a:ext uri="{FF2B5EF4-FFF2-40B4-BE49-F238E27FC236}">
                <a16:creationId xmlns:a16="http://schemas.microsoft.com/office/drawing/2014/main" id="{B6153CDF-A774-4C16-B79E-6B421B745B6E}"/>
              </a:ext>
            </a:extLst>
          </p:cNvPr>
          <p:cNvSpPr txBox="1"/>
          <p:nvPr/>
        </p:nvSpPr>
        <p:spPr>
          <a:xfrm>
            <a:off x="822960" y="5878298"/>
            <a:ext cx="4104456" cy="369332"/>
          </a:xfrm>
          <a:prstGeom prst="rect">
            <a:avLst/>
          </a:prstGeom>
          <a:noFill/>
        </p:spPr>
        <p:txBody>
          <a:bodyPr wrap="square" rtlCol="0">
            <a:spAutoFit/>
          </a:bodyPr>
          <a:lstStyle/>
          <a:p>
            <a:r>
              <a:rPr lang="pl-PL"/>
              <a:t>Odchylenie standardowe cen = 34,46</a:t>
            </a:r>
          </a:p>
        </p:txBody>
      </p:sp>
    </p:spTree>
    <p:extLst>
      <p:ext uri="{BB962C8B-B14F-4D97-AF65-F5344CB8AC3E}">
        <p14:creationId xmlns:p14="http://schemas.microsoft.com/office/powerpoint/2010/main" val="15502867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a:t>Metoda porównywania parami – ciąg dalszy (przykład)</a:t>
            </a:r>
            <a:endParaRPr lang="pl-PL"/>
          </a:p>
        </p:txBody>
      </p:sp>
      <p:graphicFrame>
        <p:nvGraphicFramePr>
          <p:cNvPr id="4" name="Tabela 3"/>
          <p:cNvGraphicFramePr>
            <a:graphicFrameLocks noGrp="1"/>
          </p:cNvGraphicFramePr>
          <p:nvPr>
            <p:extLst>
              <p:ext uri="{D42A27DB-BD31-4B8C-83A1-F6EECF244321}">
                <p14:modId xmlns:p14="http://schemas.microsoft.com/office/powerpoint/2010/main" val="2187940521"/>
              </p:ext>
            </p:extLst>
          </p:nvPr>
        </p:nvGraphicFramePr>
        <p:xfrm>
          <a:off x="928466" y="1879356"/>
          <a:ext cx="1656471" cy="3280410"/>
        </p:xfrm>
        <a:graphic>
          <a:graphicData uri="http://schemas.openxmlformats.org/drawingml/2006/table">
            <a:tbl>
              <a:tblPr>
                <a:tableStyleId>{5C22544A-7EE6-4342-B048-85BDC9FD1C3A}</a:tableStyleId>
              </a:tblPr>
              <a:tblGrid>
                <a:gridCol w="1656471">
                  <a:extLst>
                    <a:ext uri="{9D8B030D-6E8A-4147-A177-3AD203B41FA5}">
                      <a16:colId xmlns:a16="http://schemas.microsoft.com/office/drawing/2014/main" val="209280324"/>
                    </a:ext>
                  </a:extLst>
                </a:gridCol>
              </a:tblGrid>
              <a:tr h="190500">
                <a:tc>
                  <a:txBody>
                    <a:bodyPr/>
                    <a:lstStyle/>
                    <a:p>
                      <a:pPr algn="ctr" fontAlgn="b"/>
                      <a:r>
                        <a:rPr lang="pl-PL" sz="1400" b="1" u="none" strike="noStrike">
                          <a:effectLst/>
                        </a:rPr>
                        <a:t>Cena jednostkowa transakcyjna</a:t>
                      </a:r>
                      <a:r>
                        <a:rPr lang="pl-PL" sz="1400" b="1" u="none" strike="noStrike" baseline="0">
                          <a:effectLst/>
                        </a:rPr>
                        <a:t> (zł/m2)</a:t>
                      </a:r>
                      <a:endParaRPr lang="pl-PL" sz="14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713105373"/>
                  </a:ext>
                </a:extLst>
              </a:tr>
              <a:tr h="190500">
                <a:tc>
                  <a:txBody>
                    <a:bodyPr/>
                    <a:lstStyle/>
                    <a:p>
                      <a:pPr algn="ctr" fontAlgn="b"/>
                      <a:r>
                        <a:rPr lang="pl-PL" sz="1400" b="0" u="none" strike="noStrike">
                          <a:effectLst/>
                        </a:rPr>
                        <a:t>4920</a:t>
                      </a:r>
                      <a:endParaRPr lang="pl-PL"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64347081"/>
                  </a:ext>
                </a:extLst>
              </a:tr>
              <a:tr h="190500">
                <a:tc>
                  <a:txBody>
                    <a:bodyPr/>
                    <a:lstStyle/>
                    <a:p>
                      <a:pPr algn="ctr" fontAlgn="b"/>
                      <a:r>
                        <a:rPr lang="pl-PL" sz="1400" b="0" u="none" strike="noStrike">
                          <a:effectLst/>
                        </a:rPr>
                        <a:t>6150</a:t>
                      </a:r>
                      <a:endParaRPr lang="pl-PL"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524454017"/>
                  </a:ext>
                </a:extLst>
              </a:tr>
              <a:tr h="190500">
                <a:tc>
                  <a:txBody>
                    <a:bodyPr/>
                    <a:lstStyle/>
                    <a:p>
                      <a:pPr algn="ctr" fontAlgn="b"/>
                      <a:r>
                        <a:rPr lang="pl-PL" sz="1400" b="0" u="none" strike="noStrike">
                          <a:effectLst/>
                        </a:rPr>
                        <a:t>3030</a:t>
                      </a:r>
                      <a:endParaRPr lang="pl-PL"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549054946"/>
                  </a:ext>
                </a:extLst>
              </a:tr>
              <a:tr h="200025">
                <a:tc>
                  <a:txBody>
                    <a:bodyPr/>
                    <a:lstStyle/>
                    <a:p>
                      <a:pPr algn="ctr" fontAlgn="b"/>
                      <a:r>
                        <a:rPr lang="pl-PL" sz="1400" b="0" u="none" strike="noStrike">
                          <a:effectLst/>
                        </a:rPr>
                        <a:t>948</a:t>
                      </a:r>
                      <a:endParaRPr lang="pl-PL"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555085528"/>
                  </a:ext>
                </a:extLst>
              </a:tr>
              <a:tr h="438150">
                <a:tc>
                  <a:txBody>
                    <a:bodyPr/>
                    <a:lstStyle/>
                    <a:p>
                      <a:pPr algn="ctr" fontAlgn="b"/>
                      <a:r>
                        <a:rPr lang="pl-PL" sz="1400" b="0" u="none" strike="noStrike">
                          <a:effectLst/>
                        </a:rPr>
                        <a:t>3243</a:t>
                      </a:r>
                      <a:endParaRPr lang="pl-PL"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686700972"/>
                  </a:ext>
                </a:extLst>
              </a:tr>
              <a:tr h="400050">
                <a:tc>
                  <a:txBody>
                    <a:bodyPr/>
                    <a:lstStyle/>
                    <a:p>
                      <a:pPr algn="ctr" fontAlgn="b"/>
                      <a:r>
                        <a:rPr lang="pl-PL" sz="1400" b="0" u="none" strike="noStrike">
                          <a:effectLst/>
                        </a:rPr>
                        <a:t>857</a:t>
                      </a:r>
                      <a:endParaRPr lang="pl-PL"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949386142"/>
                  </a:ext>
                </a:extLst>
              </a:tr>
              <a:tr h="200025">
                <a:tc>
                  <a:txBody>
                    <a:bodyPr/>
                    <a:lstStyle/>
                    <a:p>
                      <a:pPr algn="ctr" fontAlgn="b"/>
                      <a:r>
                        <a:rPr lang="pl-PL" sz="1400" b="0" u="none" strike="noStrike">
                          <a:effectLst/>
                        </a:rPr>
                        <a:t>2903</a:t>
                      </a:r>
                      <a:endParaRPr lang="pl-PL"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796243123"/>
                  </a:ext>
                </a:extLst>
              </a:tr>
              <a:tr h="200025">
                <a:tc>
                  <a:txBody>
                    <a:bodyPr/>
                    <a:lstStyle/>
                    <a:p>
                      <a:pPr algn="ctr" fontAlgn="b"/>
                      <a:r>
                        <a:rPr lang="pl-PL" sz="1400" b="0" u="none" strike="noStrike">
                          <a:effectLst/>
                        </a:rPr>
                        <a:t>1618</a:t>
                      </a:r>
                      <a:endParaRPr lang="pl-PL"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315288444"/>
                  </a:ext>
                </a:extLst>
              </a:tr>
              <a:tr h="200025">
                <a:tc>
                  <a:txBody>
                    <a:bodyPr/>
                    <a:lstStyle/>
                    <a:p>
                      <a:pPr algn="ctr" fontAlgn="b"/>
                      <a:r>
                        <a:rPr lang="pl-PL" sz="1400" b="0" u="none" strike="noStrike">
                          <a:effectLst/>
                        </a:rPr>
                        <a:t>2117</a:t>
                      </a:r>
                      <a:endParaRPr lang="pl-PL"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947504288"/>
                  </a:ext>
                </a:extLst>
              </a:tr>
              <a:tr h="200025">
                <a:tc>
                  <a:txBody>
                    <a:bodyPr/>
                    <a:lstStyle/>
                    <a:p>
                      <a:pPr algn="ctr" fontAlgn="b"/>
                      <a:r>
                        <a:rPr lang="pl-PL" sz="1400" b="0" u="none" strike="noStrike">
                          <a:effectLst/>
                        </a:rPr>
                        <a:t>3846</a:t>
                      </a:r>
                      <a:endParaRPr lang="pl-PL"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303133187"/>
                  </a:ext>
                </a:extLst>
              </a:tr>
              <a:tr h="200025">
                <a:tc>
                  <a:txBody>
                    <a:bodyPr/>
                    <a:lstStyle/>
                    <a:p>
                      <a:pPr algn="ctr" fontAlgn="b"/>
                      <a:r>
                        <a:rPr lang="pl-PL" sz="1400" b="0" u="none" strike="noStrike">
                          <a:effectLst/>
                        </a:rPr>
                        <a:t>2157</a:t>
                      </a:r>
                      <a:endParaRPr lang="pl-PL"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133042472"/>
                  </a:ext>
                </a:extLst>
              </a:tr>
            </a:tbl>
          </a:graphicData>
        </a:graphic>
      </p:graphicFrame>
      <p:graphicFrame>
        <p:nvGraphicFramePr>
          <p:cNvPr id="5" name="Tabela 4"/>
          <p:cNvGraphicFramePr>
            <a:graphicFrameLocks noGrp="1"/>
          </p:cNvGraphicFramePr>
          <p:nvPr>
            <p:extLst>
              <p:ext uri="{D42A27DB-BD31-4B8C-83A1-F6EECF244321}">
                <p14:modId xmlns:p14="http://schemas.microsoft.com/office/powerpoint/2010/main" val="2517678679"/>
              </p:ext>
            </p:extLst>
          </p:nvPr>
        </p:nvGraphicFramePr>
        <p:xfrm>
          <a:off x="4393225" y="2737045"/>
          <a:ext cx="3282460" cy="1565032"/>
        </p:xfrm>
        <a:graphic>
          <a:graphicData uri="http://schemas.openxmlformats.org/drawingml/2006/table">
            <a:tbl>
              <a:tblPr>
                <a:tableStyleId>{5C22544A-7EE6-4342-B048-85BDC9FD1C3A}</a:tableStyleId>
              </a:tblPr>
              <a:tblGrid>
                <a:gridCol w="1973384">
                  <a:extLst>
                    <a:ext uri="{9D8B030D-6E8A-4147-A177-3AD203B41FA5}">
                      <a16:colId xmlns:a16="http://schemas.microsoft.com/office/drawing/2014/main" val="3582494105"/>
                    </a:ext>
                  </a:extLst>
                </a:gridCol>
                <a:gridCol w="1309076">
                  <a:extLst>
                    <a:ext uri="{9D8B030D-6E8A-4147-A177-3AD203B41FA5}">
                      <a16:colId xmlns:a16="http://schemas.microsoft.com/office/drawing/2014/main" val="2275297720"/>
                    </a:ext>
                  </a:extLst>
                </a:gridCol>
              </a:tblGrid>
              <a:tr h="391258">
                <a:tc>
                  <a:txBody>
                    <a:bodyPr/>
                    <a:lstStyle/>
                    <a:p>
                      <a:pPr algn="ctr" fontAlgn="b"/>
                      <a:r>
                        <a:rPr lang="pl-PL" sz="1400" b="1" u="none" strike="noStrike">
                          <a:effectLst/>
                        </a:rPr>
                        <a:t>Przedział cenowy</a:t>
                      </a:r>
                      <a:endParaRPr lang="pl-PL"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pl-PL" sz="1400" b="0" u="none" strike="noStrike">
                          <a:effectLst/>
                        </a:rPr>
                        <a:t>5293,00</a:t>
                      </a:r>
                      <a:endParaRPr lang="pl-PL"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443400097"/>
                  </a:ext>
                </a:extLst>
              </a:tr>
              <a:tr h="391258">
                <a:tc>
                  <a:txBody>
                    <a:bodyPr/>
                    <a:lstStyle/>
                    <a:p>
                      <a:pPr algn="ctr" fontAlgn="b"/>
                      <a:r>
                        <a:rPr lang="pl-PL" sz="1400" b="1" u="none" strike="noStrike">
                          <a:effectLst/>
                        </a:rPr>
                        <a:t>Cena średnia</a:t>
                      </a:r>
                      <a:endParaRPr lang="pl-PL"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pl-PL" sz="1400" b="0" u="none" strike="noStrike">
                          <a:effectLst/>
                        </a:rPr>
                        <a:t>2889,91</a:t>
                      </a:r>
                      <a:endParaRPr lang="pl-PL"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645869274"/>
                  </a:ext>
                </a:extLst>
              </a:tr>
              <a:tr h="391258">
                <a:tc>
                  <a:txBody>
                    <a:bodyPr/>
                    <a:lstStyle/>
                    <a:p>
                      <a:pPr algn="ctr" fontAlgn="b"/>
                      <a:r>
                        <a:rPr lang="pl-PL" sz="1400" b="1" u="none" strike="noStrike">
                          <a:effectLst/>
                        </a:rPr>
                        <a:t>Cena minimalna</a:t>
                      </a:r>
                      <a:endParaRPr lang="pl-PL"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pl-PL" sz="1400" b="0" u="none" strike="noStrike">
                          <a:effectLst/>
                        </a:rPr>
                        <a:t>857,00</a:t>
                      </a:r>
                      <a:endParaRPr lang="pl-PL"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680652516"/>
                  </a:ext>
                </a:extLst>
              </a:tr>
              <a:tr h="391258">
                <a:tc>
                  <a:txBody>
                    <a:bodyPr/>
                    <a:lstStyle/>
                    <a:p>
                      <a:pPr algn="ctr" fontAlgn="b"/>
                      <a:r>
                        <a:rPr lang="pl-PL" sz="1400" b="1" u="none" strike="noStrike">
                          <a:effectLst/>
                        </a:rPr>
                        <a:t>Cena maksymalna</a:t>
                      </a:r>
                      <a:endParaRPr lang="pl-PL"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pl-PL" sz="1400" b="0" u="none" strike="noStrike">
                          <a:effectLst/>
                        </a:rPr>
                        <a:t>6150,00</a:t>
                      </a:r>
                      <a:endParaRPr lang="pl-PL"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810321169"/>
                  </a:ext>
                </a:extLst>
              </a:tr>
            </a:tbl>
          </a:graphicData>
        </a:graphic>
      </p:graphicFrame>
      <p:sp>
        <p:nvSpPr>
          <p:cNvPr id="6" name="Strzałka w prawo 5"/>
          <p:cNvSpPr/>
          <p:nvPr/>
        </p:nvSpPr>
        <p:spPr>
          <a:xfrm>
            <a:off x="3009900" y="3356903"/>
            <a:ext cx="958361" cy="325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928466" y="5486400"/>
            <a:ext cx="4128694" cy="369332"/>
          </a:xfrm>
          <a:prstGeom prst="rect">
            <a:avLst/>
          </a:prstGeom>
        </p:spPr>
        <p:txBody>
          <a:bodyPr wrap="none">
            <a:spAutoFit/>
          </a:bodyPr>
          <a:lstStyle/>
          <a:p>
            <a:r>
              <a:rPr lang="pl-PL">
                <a:solidFill>
                  <a:srgbClr val="000000"/>
                </a:solidFill>
                <a:latin typeface="Calibri" panose="020F0502020204030204" pitchFamily="34" charset="0"/>
              </a:rPr>
              <a:t>Powierzchnia nieruchomości =</a:t>
            </a:r>
            <a:r>
              <a:rPr lang="pl-PL"/>
              <a:t> </a:t>
            </a:r>
            <a:r>
              <a:rPr lang="pl-PL">
                <a:solidFill>
                  <a:srgbClr val="000000"/>
                </a:solidFill>
                <a:latin typeface="Calibri" panose="020F0502020204030204" pitchFamily="34" charset="0"/>
              </a:rPr>
              <a:t>306,46 m2</a:t>
            </a:r>
            <a:r>
              <a:rPr lang="pl-PL"/>
              <a:t> </a:t>
            </a:r>
          </a:p>
        </p:txBody>
      </p:sp>
    </p:spTree>
    <p:extLst>
      <p:ext uri="{BB962C8B-B14F-4D97-AF65-F5344CB8AC3E}">
        <p14:creationId xmlns:p14="http://schemas.microsoft.com/office/powerpoint/2010/main" val="41946186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0DE4566-F439-4F2C-A692-53FFB10D9479}"/>
              </a:ext>
            </a:extLst>
          </p:cNvPr>
          <p:cNvSpPr>
            <a:spLocks noGrp="1"/>
          </p:cNvSpPr>
          <p:nvPr>
            <p:ph type="title"/>
          </p:nvPr>
        </p:nvSpPr>
        <p:spPr/>
        <p:txBody>
          <a:bodyPr>
            <a:normAutofit/>
          </a:bodyPr>
          <a:lstStyle/>
          <a:p>
            <a:r>
              <a:rPr lang="pl-PL" sz="4400" b="1"/>
              <a:t>Metoda porównywania parami – ciąg dalszy (przykład)</a:t>
            </a:r>
          </a:p>
        </p:txBody>
      </p:sp>
      <p:graphicFrame>
        <p:nvGraphicFramePr>
          <p:cNvPr id="4" name="Tabela 3"/>
          <p:cNvGraphicFramePr>
            <a:graphicFrameLocks noGrp="1"/>
          </p:cNvGraphicFramePr>
          <p:nvPr>
            <p:extLst>
              <p:ext uri="{D42A27DB-BD31-4B8C-83A1-F6EECF244321}">
                <p14:modId xmlns:p14="http://schemas.microsoft.com/office/powerpoint/2010/main" val="2753203545"/>
              </p:ext>
            </p:extLst>
          </p:nvPr>
        </p:nvGraphicFramePr>
        <p:xfrm>
          <a:off x="914401" y="1737361"/>
          <a:ext cx="7452359" cy="4118317"/>
        </p:xfrm>
        <a:graphic>
          <a:graphicData uri="http://schemas.openxmlformats.org/drawingml/2006/table">
            <a:tbl>
              <a:tblPr>
                <a:tableStyleId>{5C22544A-7EE6-4342-B048-85BDC9FD1C3A}</a:tableStyleId>
              </a:tblPr>
              <a:tblGrid>
                <a:gridCol w="1046501">
                  <a:extLst>
                    <a:ext uri="{9D8B030D-6E8A-4147-A177-3AD203B41FA5}">
                      <a16:colId xmlns:a16="http://schemas.microsoft.com/office/drawing/2014/main" val="2841929109"/>
                    </a:ext>
                  </a:extLst>
                </a:gridCol>
                <a:gridCol w="676526">
                  <a:extLst>
                    <a:ext uri="{9D8B030D-6E8A-4147-A177-3AD203B41FA5}">
                      <a16:colId xmlns:a16="http://schemas.microsoft.com/office/drawing/2014/main" val="3465629528"/>
                    </a:ext>
                  </a:extLst>
                </a:gridCol>
                <a:gridCol w="676526">
                  <a:extLst>
                    <a:ext uri="{9D8B030D-6E8A-4147-A177-3AD203B41FA5}">
                      <a16:colId xmlns:a16="http://schemas.microsoft.com/office/drawing/2014/main" val="2544617101"/>
                    </a:ext>
                  </a:extLst>
                </a:gridCol>
                <a:gridCol w="676526">
                  <a:extLst>
                    <a:ext uri="{9D8B030D-6E8A-4147-A177-3AD203B41FA5}">
                      <a16:colId xmlns:a16="http://schemas.microsoft.com/office/drawing/2014/main" val="1374446168"/>
                    </a:ext>
                  </a:extLst>
                </a:gridCol>
                <a:gridCol w="757806">
                  <a:extLst>
                    <a:ext uri="{9D8B030D-6E8A-4147-A177-3AD203B41FA5}">
                      <a16:colId xmlns:a16="http://schemas.microsoft.com/office/drawing/2014/main" val="885847594"/>
                    </a:ext>
                  </a:extLst>
                </a:gridCol>
                <a:gridCol w="669242">
                  <a:extLst>
                    <a:ext uri="{9D8B030D-6E8A-4147-A177-3AD203B41FA5}">
                      <a16:colId xmlns:a16="http://schemas.microsoft.com/office/drawing/2014/main" val="2297191780"/>
                    </a:ext>
                  </a:extLst>
                </a:gridCol>
                <a:gridCol w="919654">
                  <a:extLst>
                    <a:ext uri="{9D8B030D-6E8A-4147-A177-3AD203B41FA5}">
                      <a16:colId xmlns:a16="http://schemas.microsoft.com/office/drawing/2014/main" val="1004286101"/>
                    </a:ext>
                  </a:extLst>
                </a:gridCol>
                <a:gridCol w="676526">
                  <a:extLst>
                    <a:ext uri="{9D8B030D-6E8A-4147-A177-3AD203B41FA5}">
                      <a16:colId xmlns:a16="http://schemas.microsoft.com/office/drawing/2014/main" val="3510804836"/>
                    </a:ext>
                  </a:extLst>
                </a:gridCol>
                <a:gridCol w="676526">
                  <a:extLst>
                    <a:ext uri="{9D8B030D-6E8A-4147-A177-3AD203B41FA5}">
                      <a16:colId xmlns:a16="http://schemas.microsoft.com/office/drawing/2014/main" val="3463223066"/>
                    </a:ext>
                  </a:extLst>
                </a:gridCol>
                <a:gridCol w="676526">
                  <a:extLst>
                    <a:ext uri="{9D8B030D-6E8A-4147-A177-3AD203B41FA5}">
                      <a16:colId xmlns:a16="http://schemas.microsoft.com/office/drawing/2014/main" val="2129139729"/>
                    </a:ext>
                  </a:extLst>
                </a:gridCol>
              </a:tblGrid>
              <a:tr h="378398">
                <a:tc rowSpan="2">
                  <a:txBody>
                    <a:bodyPr/>
                    <a:lstStyle/>
                    <a:p>
                      <a:pPr algn="ctr" fontAlgn="ctr"/>
                      <a:r>
                        <a:rPr lang="pl-PL" sz="1300" b="1" u="none" strike="noStrike">
                          <a:solidFill>
                            <a:srgbClr val="C00000"/>
                          </a:solidFill>
                          <a:effectLst/>
                        </a:rPr>
                        <a:t>Cechy rynkowe</a:t>
                      </a:r>
                      <a:endParaRPr lang="pl-PL" sz="1300" b="1" i="0" u="none" strike="noStrike">
                        <a:solidFill>
                          <a:srgbClr val="C00000"/>
                        </a:solidFill>
                        <a:effectLst/>
                        <a:latin typeface="Calibri" panose="020F0502020204030204" pitchFamily="34" charset="0"/>
                      </a:endParaRPr>
                    </a:p>
                  </a:txBody>
                  <a:tcPr marL="9525" marR="9525" marT="9525" marB="0" anchor="ctr"/>
                </a:tc>
                <a:tc rowSpan="2">
                  <a:txBody>
                    <a:bodyPr/>
                    <a:lstStyle/>
                    <a:p>
                      <a:pPr algn="ctr" fontAlgn="ctr"/>
                      <a:r>
                        <a:rPr lang="pl-PL" sz="1300" b="1" u="none" strike="noStrike">
                          <a:solidFill>
                            <a:srgbClr val="C00000"/>
                          </a:solidFill>
                          <a:effectLst/>
                        </a:rPr>
                        <a:t>Wagi</a:t>
                      </a:r>
                      <a:endParaRPr lang="pl-PL" sz="1300" b="1" i="0" u="none" strike="noStrike">
                        <a:solidFill>
                          <a:srgbClr val="C00000"/>
                        </a:solidFill>
                        <a:effectLst/>
                        <a:latin typeface="Calibri" panose="020F0502020204030204" pitchFamily="34" charset="0"/>
                      </a:endParaRPr>
                    </a:p>
                  </a:txBody>
                  <a:tcPr marL="9525" marR="9525" marT="9525" marB="0" anchor="ctr"/>
                </a:tc>
                <a:tc rowSpan="2" gridSpan="2">
                  <a:txBody>
                    <a:bodyPr/>
                    <a:lstStyle/>
                    <a:p>
                      <a:pPr algn="ctr" fontAlgn="ctr"/>
                      <a:r>
                        <a:rPr lang="pl-PL" sz="1300" b="1" u="none" strike="noStrike">
                          <a:solidFill>
                            <a:srgbClr val="C00000"/>
                          </a:solidFill>
                          <a:effectLst/>
                        </a:rPr>
                        <a:t>Skala ocen</a:t>
                      </a:r>
                      <a:endParaRPr lang="pl-PL" sz="1300" b="1" i="0" u="none" strike="noStrike">
                        <a:solidFill>
                          <a:srgbClr val="C00000"/>
                        </a:solidFill>
                        <a:effectLst/>
                        <a:latin typeface="Calibri" panose="020F0502020204030204" pitchFamily="34" charset="0"/>
                      </a:endParaRPr>
                    </a:p>
                  </a:txBody>
                  <a:tcPr marL="9525" marR="9525" marT="9525" marB="0" anchor="ctr"/>
                </a:tc>
                <a:tc rowSpan="2" hMerge="1">
                  <a:txBody>
                    <a:bodyPr/>
                    <a:lstStyle/>
                    <a:p>
                      <a:endParaRPr lang="pl-PL"/>
                    </a:p>
                  </a:txBody>
                  <a:tcPr/>
                </a:tc>
                <a:tc rowSpan="2">
                  <a:txBody>
                    <a:bodyPr/>
                    <a:lstStyle/>
                    <a:p>
                      <a:pPr algn="ctr" fontAlgn="ctr"/>
                      <a:r>
                        <a:rPr lang="pl-PL" sz="1300" b="1" u="none" strike="noStrike">
                          <a:solidFill>
                            <a:srgbClr val="C00000"/>
                          </a:solidFill>
                          <a:effectLst/>
                        </a:rPr>
                        <a:t>Rozpiętość ocen</a:t>
                      </a:r>
                      <a:endParaRPr lang="pl-PL" sz="1300" b="1" i="0" u="none" strike="noStrike">
                        <a:solidFill>
                          <a:srgbClr val="C00000"/>
                        </a:solidFill>
                        <a:effectLst/>
                        <a:latin typeface="Calibri" panose="020F0502020204030204" pitchFamily="34" charset="0"/>
                      </a:endParaRPr>
                    </a:p>
                  </a:txBody>
                  <a:tcPr marL="9525" marR="9525" marT="9525" marB="0" anchor="ctr"/>
                </a:tc>
                <a:tc gridSpan="5">
                  <a:txBody>
                    <a:bodyPr/>
                    <a:lstStyle/>
                    <a:p>
                      <a:pPr algn="ctr"/>
                      <a:r>
                        <a:rPr lang="pl-PL" sz="1300" b="1">
                          <a:solidFill>
                            <a:srgbClr val="C00000"/>
                          </a:solidFill>
                        </a:rPr>
                        <a:t>Ocena</a:t>
                      </a:r>
                      <a:r>
                        <a:rPr lang="pl-PL" sz="1300" b="1" baseline="0">
                          <a:solidFill>
                            <a:srgbClr val="C00000"/>
                          </a:solidFill>
                        </a:rPr>
                        <a:t> cech</a:t>
                      </a:r>
                      <a:endParaRPr lang="pl-PL" sz="1300" b="1">
                        <a:solidFill>
                          <a:srgbClr val="C00000"/>
                        </a:solidFill>
                      </a:endParaRPr>
                    </a:p>
                  </a:txBody>
                  <a:tcPr marL="9525" marR="9525" marT="9525" marB="0" anchor="ctr">
                    <a:lnB w="12700" cap="flat" cmpd="sng" algn="ctr">
                      <a:solidFill>
                        <a:schemeClr val="tx1"/>
                      </a:solidFill>
                      <a:prstDash val="solid"/>
                      <a:round/>
                      <a:headEnd type="none" w="med" len="med"/>
                      <a:tailEnd type="none" w="med" len="med"/>
                    </a:lnB>
                  </a:tcPr>
                </a:tc>
                <a:tc hMerge="1">
                  <a:txBody>
                    <a:bodyPr/>
                    <a:lstStyle/>
                    <a:p>
                      <a:endParaRPr lang="pl-PL"/>
                    </a:p>
                  </a:txBody>
                  <a:tcPr marL="9525" marR="9525" marT="9525" marB="0" anchor="ctr"/>
                </a:tc>
                <a:tc hMerge="1">
                  <a:txBody>
                    <a:bodyPr/>
                    <a:lstStyle/>
                    <a:p>
                      <a:endParaRPr lang="pl-PL"/>
                    </a:p>
                  </a:txBody>
                  <a:tcPr marL="9525" marR="9525" marT="9525" marB="0" anchor="ctr"/>
                </a:tc>
                <a:tc hMerge="1">
                  <a:txBody>
                    <a:bodyPr/>
                    <a:lstStyle/>
                    <a:p>
                      <a:endParaRPr lang="pl-PL"/>
                    </a:p>
                  </a:txBody>
                  <a:tcPr marL="9525" marR="9525" marT="9525" marB="0" anchor="ctr"/>
                </a:tc>
                <a:tc hMerge="1">
                  <a:txBody>
                    <a:bodyPr/>
                    <a:lstStyle/>
                    <a:p>
                      <a:endParaRPr lang="pl-PL"/>
                    </a:p>
                  </a:txBody>
                  <a:tcPr marL="9525" marR="9525" marT="9525" marB="0" anchor="ctr"/>
                </a:tc>
                <a:extLst>
                  <a:ext uri="{0D108BD9-81ED-4DB2-BD59-A6C34878D82A}">
                    <a16:rowId xmlns:a16="http://schemas.microsoft.com/office/drawing/2014/main" val="678297657"/>
                  </a:ext>
                </a:extLst>
              </a:tr>
              <a:tr h="378398">
                <a:tc vMerge="1">
                  <a:txBody>
                    <a:bodyPr/>
                    <a:lstStyle/>
                    <a:p>
                      <a:endParaRPr lang="pl-PL"/>
                    </a:p>
                  </a:txBody>
                  <a:tcPr/>
                </a:tc>
                <a:tc vMerge="1">
                  <a:txBody>
                    <a:bodyPr/>
                    <a:lstStyle/>
                    <a:p>
                      <a:endParaRPr lang="pl-PL"/>
                    </a:p>
                  </a:txBody>
                  <a:tcPr/>
                </a:tc>
                <a:tc gridSpan="2" vMerge="1">
                  <a:txBody>
                    <a:bodyPr/>
                    <a:lstStyle/>
                    <a:p>
                      <a:endParaRPr lang="pl-PL"/>
                    </a:p>
                  </a:txBody>
                  <a:tcPr/>
                </a:tc>
                <a:tc hMerge="1" vMerge="1">
                  <a:txBody>
                    <a:bodyPr/>
                    <a:lstStyle/>
                    <a:p>
                      <a:endParaRPr lang="pl-PL"/>
                    </a:p>
                  </a:txBody>
                  <a:tcPr/>
                </a:tc>
                <a:tc vMerge="1">
                  <a:txBody>
                    <a:bodyPr/>
                    <a:lstStyle/>
                    <a:p>
                      <a:endParaRPr lang="pl-PL"/>
                    </a:p>
                  </a:txBody>
                  <a:tcPr/>
                </a:tc>
                <a:tc>
                  <a:txBody>
                    <a:bodyPr/>
                    <a:lstStyle/>
                    <a:p>
                      <a:pPr algn="ctr" fontAlgn="ctr"/>
                      <a:r>
                        <a:rPr lang="pl-PL" sz="1300" b="1" i="0" u="none" strike="noStrike">
                          <a:solidFill>
                            <a:srgbClr val="C00000"/>
                          </a:solidFill>
                          <a:effectLst/>
                          <a:latin typeface="+mn-lt"/>
                        </a:rPr>
                        <a:t>X</a:t>
                      </a:r>
                      <a:endParaRPr lang="pl-PL" sz="1300" b="1" i="0" u="none" strike="noStrike">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ctr"/>
                      <a:r>
                        <a:rPr lang="pl-PL" sz="1300" b="1" u="none" strike="noStrike">
                          <a:solidFill>
                            <a:srgbClr val="C00000"/>
                          </a:solidFill>
                          <a:effectLst/>
                        </a:rPr>
                        <a:t>A</a:t>
                      </a:r>
                      <a:endParaRPr lang="pl-PL" sz="1300" b="1" i="0" u="none" strike="noStrike">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ctr"/>
                      <a:r>
                        <a:rPr lang="pl-PL" sz="1300" b="1" u="none" strike="noStrike">
                          <a:solidFill>
                            <a:srgbClr val="C00000"/>
                          </a:solidFill>
                          <a:effectLst/>
                        </a:rPr>
                        <a:t>B</a:t>
                      </a:r>
                      <a:endParaRPr lang="pl-PL" sz="1300" b="1" i="0" u="none" strike="noStrike">
                        <a:solidFill>
                          <a:srgbClr val="C00000"/>
                        </a:solidFill>
                        <a:effectLst/>
                        <a:latin typeface="Calibri" panose="020F0502020204030204" pitchFamily="34" charset="0"/>
                      </a:endParaRPr>
                    </a:p>
                  </a:txBody>
                  <a:tcPr marL="9525" marR="9525" marT="9525" marB="0" anchor="ctr"/>
                </a:tc>
                <a:tc>
                  <a:txBody>
                    <a:bodyPr/>
                    <a:lstStyle/>
                    <a:p>
                      <a:pPr algn="ctr" fontAlgn="ctr"/>
                      <a:r>
                        <a:rPr lang="pl-PL" sz="1300" b="1" u="none" strike="noStrike">
                          <a:solidFill>
                            <a:srgbClr val="C00000"/>
                          </a:solidFill>
                          <a:effectLst/>
                        </a:rPr>
                        <a:t>C</a:t>
                      </a:r>
                      <a:endParaRPr lang="pl-PL" sz="1300" b="1" i="0" u="none" strike="noStrike">
                        <a:solidFill>
                          <a:srgbClr val="C00000"/>
                        </a:solidFill>
                        <a:effectLst/>
                        <a:latin typeface="Calibri" panose="020F0502020204030204" pitchFamily="34" charset="0"/>
                      </a:endParaRPr>
                    </a:p>
                  </a:txBody>
                  <a:tcPr marL="9525" marR="9525" marT="9525" marB="0" anchor="ctr"/>
                </a:tc>
                <a:tc>
                  <a:txBody>
                    <a:bodyPr/>
                    <a:lstStyle/>
                    <a:p>
                      <a:pPr algn="ctr" fontAlgn="ctr"/>
                      <a:r>
                        <a:rPr lang="pl-PL" sz="1300" b="1" u="none" strike="noStrike">
                          <a:solidFill>
                            <a:srgbClr val="C00000"/>
                          </a:solidFill>
                          <a:effectLst/>
                        </a:rPr>
                        <a:t>D</a:t>
                      </a:r>
                      <a:endParaRPr lang="pl-PL" sz="1300" b="1" i="0" u="none" strike="noStrike">
                        <a:solidFill>
                          <a:srgbClr val="C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75165406"/>
                  </a:ext>
                </a:extLst>
              </a:tr>
              <a:tr h="378397">
                <a:tc>
                  <a:txBody>
                    <a:bodyPr/>
                    <a:lstStyle/>
                    <a:p>
                      <a:pPr algn="l" fontAlgn="ctr"/>
                      <a:r>
                        <a:rPr lang="pl-PL" sz="1050" u="none" strike="noStrike">
                          <a:effectLst/>
                        </a:rPr>
                        <a:t>Położenie</a:t>
                      </a:r>
                      <a:endParaRPr lang="pl-PL" sz="1050" b="0" i="0" u="none" strike="noStrike">
                        <a:solidFill>
                          <a:srgbClr val="000000"/>
                        </a:solidFill>
                        <a:effectLst/>
                        <a:latin typeface="Calibri Light" panose="020F0302020204030204" pitchFamily="34" charset="0"/>
                      </a:endParaRPr>
                    </a:p>
                  </a:txBody>
                  <a:tcPr marL="9525" marR="9525" marT="9525" marB="0" anchor="ctr"/>
                </a:tc>
                <a:tc>
                  <a:txBody>
                    <a:bodyPr/>
                    <a:lstStyle/>
                    <a:p>
                      <a:pPr algn="ctr" fontAlgn="ctr"/>
                      <a:r>
                        <a:rPr lang="pl-PL" sz="1200" u="none" strike="noStrike">
                          <a:effectLst/>
                        </a:rPr>
                        <a:t>25%</a:t>
                      </a:r>
                      <a:endParaRPr lang="pl-PL" sz="1200" b="0" i="0" u="none" strike="noStrike">
                        <a:solidFill>
                          <a:srgbClr val="000000"/>
                        </a:solidFill>
                        <a:effectLst/>
                        <a:latin typeface="Calibri Light" panose="020F0302020204030204" pitchFamily="34" charset="0"/>
                      </a:endParaRPr>
                    </a:p>
                  </a:txBody>
                  <a:tcPr marL="9525" marR="9525" marT="9525" marB="0" anchor="ctr"/>
                </a:tc>
                <a:tc>
                  <a:txBody>
                    <a:bodyPr/>
                    <a:lstStyle/>
                    <a:p>
                      <a:pPr algn="ctr" fontAlgn="ctr"/>
                      <a:r>
                        <a:rPr lang="pl-PL" sz="1200" u="none" strike="noStrike">
                          <a:effectLst/>
                        </a:rPr>
                        <a:t>1</a:t>
                      </a:r>
                      <a:endParaRPr lang="pl-PL"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200" u="none" strike="noStrike">
                          <a:effectLst/>
                        </a:rPr>
                        <a:t>5</a:t>
                      </a:r>
                      <a:endParaRPr lang="pl-PL"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200" u="none" strike="noStrike">
                          <a:effectLst/>
                        </a:rPr>
                        <a:t>4</a:t>
                      </a:r>
                      <a:endParaRPr lang="pl-PL" sz="1200" b="0" i="0" u="none" strike="noStrike">
                        <a:solidFill>
                          <a:srgbClr val="000000"/>
                        </a:solidFill>
                        <a:effectLst/>
                        <a:latin typeface="Calibri" panose="020F0502020204030204" pitchFamily="34" charset="0"/>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ctr"/>
                      <a:r>
                        <a:rPr lang="pl-PL" sz="1200" u="none" strike="noStrike">
                          <a:effectLst/>
                        </a:rPr>
                        <a:t>2,5</a:t>
                      </a:r>
                      <a:endParaRPr lang="pl-PL" sz="12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pl-PL" sz="1200" u="none" strike="noStrike">
                          <a:effectLst/>
                        </a:rPr>
                        <a:t>4</a:t>
                      </a:r>
                      <a:endParaRPr lang="pl-PL" sz="12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ctr"/>
                      <a:r>
                        <a:rPr lang="pl-PL" sz="1200" u="none" strike="noStrike">
                          <a:effectLst/>
                        </a:rPr>
                        <a:t>3</a:t>
                      </a:r>
                      <a:endParaRPr lang="pl-PL"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200" u="none" strike="noStrike">
                          <a:effectLst/>
                        </a:rPr>
                        <a:t>5</a:t>
                      </a:r>
                      <a:endParaRPr lang="pl-PL"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pl-PL" sz="1200" u="none" strike="noStrike">
                          <a:effectLst/>
                        </a:rPr>
                        <a:t>4</a:t>
                      </a:r>
                      <a:endParaRPr lang="pl-PL"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79135419"/>
                  </a:ext>
                </a:extLst>
              </a:tr>
              <a:tr h="372794">
                <a:tc>
                  <a:txBody>
                    <a:bodyPr/>
                    <a:lstStyle/>
                    <a:p>
                      <a:pPr algn="l" fontAlgn="ctr"/>
                      <a:r>
                        <a:rPr lang="pl-PL" sz="1050" u="none" strike="noStrike">
                          <a:effectLst/>
                        </a:rPr>
                        <a:t>Stan techniczny</a:t>
                      </a:r>
                      <a:endParaRPr lang="pl-PL" sz="1050" b="0" i="0" u="none" strike="noStrike">
                        <a:solidFill>
                          <a:srgbClr val="000000"/>
                        </a:solidFill>
                        <a:effectLst/>
                        <a:latin typeface="Calibri Light" panose="020F0302020204030204" pitchFamily="34" charset="0"/>
                      </a:endParaRPr>
                    </a:p>
                  </a:txBody>
                  <a:tcPr marL="9525" marR="9525" marT="9525" marB="0" anchor="ctr"/>
                </a:tc>
                <a:tc>
                  <a:txBody>
                    <a:bodyPr/>
                    <a:lstStyle/>
                    <a:p>
                      <a:pPr algn="ctr" fontAlgn="ctr"/>
                      <a:r>
                        <a:rPr lang="pl-PL" sz="1200" u="none" strike="noStrike">
                          <a:effectLst/>
                        </a:rPr>
                        <a:t>15%</a:t>
                      </a:r>
                      <a:endParaRPr lang="pl-PL" sz="1200" b="0" i="0" u="none" strike="noStrike">
                        <a:solidFill>
                          <a:srgbClr val="000000"/>
                        </a:solidFill>
                        <a:effectLst/>
                        <a:latin typeface="Calibri Light" panose="020F0302020204030204" pitchFamily="34" charset="0"/>
                      </a:endParaRPr>
                    </a:p>
                  </a:txBody>
                  <a:tcPr marL="9525" marR="9525" marT="9525" marB="0" anchor="ctr"/>
                </a:tc>
                <a:tc>
                  <a:txBody>
                    <a:bodyPr/>
                    <a:lstStyle/>
                    <a:p>
                      <a:pPr algn="ctr" fontAlgn="ctr"/>
                      <a:r>
                        <a:rPr lang="pl-PL" sz="1200" u="none" strike="noStrike">
                          <a:effectLst/>
                        </a:rPr>
                        <a:t>1</a:t>
                      </a:r>
                      <a:endParaRPr lang="pl-PL"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200" u="none" strike="noStrike">
                          <a:effectLst/>
                        </a:rPr>
                        <a:t>5</a:t>
                      </a:r>
                      <a:endParaRPr lang="pl-PL"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200" u="none" strike="noStrike">
                          <a:effectLst/>
                        </a:rPr>
                        <a:t>4</a:t>
                      </a:r>
                      <a:endParaRPr lang="pl-PL" sz="1200" b="0" i="0" u="none" strike="noStrike">
                        <a:solidFill>
                          <a:srgbClr val="000000"/>
                        </a:solidFill>
                        <a:effectLst/>
                        <a:latin typeface="Calibri" panose="020F0502020204030204" pitchFamily="34" charset="0"/>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ctr"/>
                      <a:r>
                        <a:rPr lang="pl-PL" sz="1200" u="none" strike="noStrike">
                          <a:effectLst/>
                        </a:rPr>
                        <a:t>3</a:t>
                      </a:r>
                      <a:endParaRPr lang="pl-PL" sz="12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pl-PL" sz="1200" u="none" strike="noStrike">
                          <a:effectLst/>
                        </a:rPr>
                        <a:t>4</a:t>
                      </a:r>
                      <a:endParaRPr lang="pl-PL" sz="12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ctr"/>
                      <a:r>
                        <a:rPr lang="pl-PL" sz="1200" u="none" strike="noStrike">
                          <a:effectLst/>
                        </a:rPr>
                        <a:t>2</a:t>
                      </a:r>
                      <a:endParaRPr lang="pl-PL"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200" u="none" strike="noStrike">
                          <a:effectLst/>
                        </a:rPr>
                        <a:t>5</a:t>
                      </a:r>
                      <a:endParaRPr lang="pl-PL"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pl-PL" sz="1200" u="none" strike="noStrike">
                          <a:effectLst/>
                        </a:rPr>
                        <a:t>1</a:t>
                      </a:r>
                      <a:endParaRPr lang="pl-PL"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57079522"/>
                  </a:ext>
                </a:extLst>
              </a:tr>
              <a:tr h="378397">
                <a:tc>
                  <a:txBody>
                    <a:bodyPr/>
                    <a:lstStyle/>
                    <a:p>
                      <a:pPr algn="l" fontAlgn="ctr"/>
                      <a:r>
                        <a:rPr lang="pl-PL" sz="1050" u="none" strike="noStrike">
                          <a:effectLst/>
                        </a:rPr>
                        <a:t>Standard</a:t>
                      </a:r>
                      <a:endParaRPr lang="pl-PL" sz="1050" b="0" i="0" u="none" strike="noStrike">
                        <a:solidFill>
                          <a:srgbClr val="000000"/>
                        </a:solidFill>
                        <a:effectLst/>
                        <a:latin typeface="Calibri Light" panose="020F0302020204030204" pitchFamily="34" charset="0"/>
                      </a:endParaRPr>
                    </a:p>
                  </a:txBody>
                  <a:tcPr marL="9525" marR="9525" marT="9525" marB="0" anchor="ctr"/>
                </a:tc>
                <a:tc>
                  <a:txBody>
                    <a:bodyPr/>
                    <a:lstStyle/>
                    <a:p>
                      <a:pPr algn="ctr" fontAlgn="ctr"/>
                      <a:r>
                        <a:rPr lang="pl-PL" sz="1200" u="none" strike="noStrike">
                          <a:effectLst/>
                        </a:rPr>
                        <a:t>15%</a:t>
                      </a:r>
                      <a:endParaRPr lang="pl-PL" sz="1200" b="0" i="0" u="none" strike="noStrike">
                        <a:solidFill>
                          <a:srgbClr val="000000"/>
                        </a:solidFill>
                        <a:effectLst/>
                        <a:latin typeface="Calibri Light" panose="020F0302020204030204" pitchFamily="34" charset="0"/>
                      </a:endParaRPr>
                    </a:p>
                  </a:txBody>
                  <a:tcPr marL="9525" marR="9525" marT="9525" marB="0" anchor="ctr"/>
                </a:tc>
                <a:tc>
                  <a:txBody>
                    <a:bodyPr/>
                    <a:lstStyle/>
                    <a:p>
                      <a:pPr algn="ctr" fontAlgn="ctr"/>
                      <a:r>
                        <a:rPr lang="pl-PL" sz="1200" u="none" strike="noStrike">
                          <a:effectLst/>
                        </a:rPr>
                        <a:t>1</a:t>
                      </a:r>
                      <a:endParaRPr lang="pl-PL"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200" u="none" strike="noStrike">
                          <a:effectLst/>
                        </a:rPr>
                        <a:t>6</a:t>
                      </a:r>
                      <a:endParaRPr lang="pl-PL"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200" u="none" strike="noStrike">
                          <a:effectLst/>
                        </a:rPr>
                        <a:t>5</a:t>
                      </a:r>
                      <a:endParaRPr lang="pl-PL" sz="1200" b="0" i="0" u="none" strike="noStrike">
                        <a:solidFill>
                          <a:srgbClr val="000000"/>
                        </a:solidFill>
                        <a:effectLst/>
                        <a:latin typeface="Calibri" panose="020F0502020204030204" pitchFamily="34" charset="0"/>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ctr"/>
                      <a:r>
                        <a:rPr lang="pl-PL" sz="1200" u="none" strike="noStrike">
                          <a:effectLst/>
                        </a:rPr>
                        <a:t>5</a:t>
                      </a:r>
                      <a:endParaRPr lang="pl-PL" sz="12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pl-PL" sz="1200" u="none" strike="noStrike">
                          <a:effectLst/>
                        </a:rPr>
                        <a:t>3</a:t>
                      </a:r>
                      <a:endParaRPr lang="pl-PL" sz="12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ctr"/>
                      <a:r>
                        <a:rPr lang="pl-PL" sz="1200" u="none" strike="noStrike">
                          <a:effectLst/>
                        </a:rPr>
                        <a:t>5</a:t>
                      </a:r>
                      <a:endParaRPr lang="pl-PL"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200" u="none" strike="noStrike">
                          <a:effectLst/>
                        </a:rPr>
                        <a:t>5</a:t>
                      </a:r>
                      <a:endParaRPr lang="pl-PL"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pl-PL" sz="1200" u="none" strike="noStrike">
                          <a:effectLst/>
                        </a:rPr>
                        <a:t>4</a:t>
                      </a:r>
                      <a:endParaRPr lang="pl-PL"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50968031"/>
                  </a:ext>
                </a:extLst>
              </a:tr>
              <a:tr h="357966">
                <a:tc>
                  <a:txBody>
                    <a:bodyPr/>
                    <a:lstStyle/>
                    <a:p>
                      <a:pPr algn="l" fontAlgn="ctr"/>
                      <a:r>
                        <a:rPr lang="pl-PL" sz="1050" u="none" strike="noStrike">
                          <a:effectLst/>
                        </a:rPr>
                        <a:t>Architektura</a:t>
                      </a:r>
                      <a:endParaRPr lang="pl-PL" sz="1050" b="0" i="0" u="none" strike="noStrike">
                        <a:solidFill>
                          <a:srgbClr val="000000"/>
                        </a:solidFill>
                        <a:effectLst/>
                        <a:latin typeface="Calibri Light" panose="020F0302020204030204" pitchFamily="34" charset="0"/>
                      </a:endParaRPr>
                    </a:p>
                  </a:txBody>
                  <a:tcPr marL="9525" marR="9525" marT="9525" marB="0" anchor="ctr"/>
                </a:tc>
                <a:tc>
                  <a:txBody>
                    <a:bodyPr/>
                    <a:lstStyle/>
                    <a:p>
                      <a:pPr algn="ctr" fontAlgn="ctr"/>
                      <a:r>
                        <a:rPr lang="pl-PL" sz="1200" u="none" strike="noStrike">
                          <a:effectLst/>
                        </a:rPr>
                        <a:t>15%</a:t>
                      </a:r>
                      <a:endParaRPr lang="pl-PL" sz="1200" b="0" i="0" u="none" strike="noStrike">
                        <a:solidFill>
                          <a:srgbClr val="000000"/>
                        </a:solidFill>
                        <a:effectLst/>
                        <a:latin typeface="Calibri Light" panose="020F0302020204030204" pitchFamily="34" charset="0"/>
                      </a:endParaRPr>
                    </a:p>
                  </a:txBody>
                  <a:tcPr marL="9525" marR="9525" marT="9525" marB="0" anchor="ctr"/>
                </a:tc>
                <a:tc>
                  <a:txBody>
                    <a:bodyPr/>
                    <a:lstStyle/>
                    <a:p>
                      <a:pPr algn="ctr" fontAlgn="ctr"/>
                      <a:r>
                        <a:rPr lang="pl-PL" sz="1200" u="none" strike="noStrike">
                          <a:effectLst/>
                        </a:rPr>
                        <a:t>1</a:t>
                      </a:r>
                      <a:endParaRPr lang="pl-PL"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200" u="none" strike="noStrike">
                          <a:effectLst/>
                        </a:rPr>
                        <a:t>5</a:t>
                      </a:r>
                      <a:endParaRPr lang="pl-PL"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200" u="none" strike="noStrike">
                          <a:effectLst/>
                        </a:rPr>
                        <a:t>4</a:t>
                      </a:r>
                      <a:endParaRPr lang="pl-PL" sz="1200" b="0" i="0" u="none" strike="noStrike">
                        <a:solidFill>
                          <a:srgbClr val="000000"/>
                        </a:solidFill>
                        <a:effectLst/>
                        <a:latin typeface="Calibri" panose="020F0502020204030204" pitchFamily="34" charset="0"/>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ctr"/>
                      <a:r>
                        <a:rPr lang="pl-PL" sz="1200" u="none" strike="noStrike">
                          <a:effectLst/>
                        </a:rPr>
                        <a:t>3</a:t>
                      </a:r>
                      <a:endParaRPr lang="pl-PL" sz="12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pl-PL" sz="1200" u="none" strike="noStrike">
                          <a:effectLst/>
                        </a:rPr>
                        <a:t>3</a:t>
                      </a:r>
                      <a:endParaRPr lang="pl-PL" sz="12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ctr"/>
                      <a:r>
                        <a:rPr lang="pl-PL" sz="1200" u="none" strike="noStrike">
                          <a:effectLst/>
                        </a:rPr>
                        <a:t>1</a:t>
                      </a:r>
                      <a:endParaRPr lang="pl-PL"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200" u="none" strike="noStrike">
                          <a:effectLst/>
                        </a:rPr>
                        <a:t>5</a:t>
                      </a:r>
                      <a:endParaRPr lang="pl-PL"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pl-PL" sz="1200" u="none" strike="noStrike">
                          <a:effectLst/>
                        </a:rPr>
                        <a:t>1</a:t>
                      </a:r>
                      <a:endParaRPr lang="pl-PL"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734590602"/>
                  </a:ext>
                </a:extLst>
              </a:tr>
              <a:tr h="378397">
                <a:tc>
                  <a:txBody>
                    <a:bodyPr/>
                    <a:lstStyle/>
                    <a:p>
                      <a:pPr algn="l" fontAlgn="ctr"/>
                      <a:r>
                        <a:rPr lang="pl-PL" sz="1050" u="none" strike="noStrike">
                          <a:effectLst/>
                        </a:rPr>
                        <a:t>Pow. działki</a:t>
                      </a:r>
                      <a:endParaRPr lang="pl-PL" sz="1050" b="0" i="0" u="none" strike="noStrike">
                        <a:solidFill>
                          <a:srgbClr val="000000"/>
                        </a:solidFill>
                        <a:effectLst/>
                        <a:latin typeface="Calibri Light" panose="020F0302020204030204" pitchFamily="34" charset="0"/>
                      </a:endParaRPr>
                    </a:p>
                  </a:txBody>
                  <a:tcPr marL="9525" marR="9525" marT="9525" marB="0" anchor="ctr"/>
                </a:tc>
                <a:tc>
                  <a:txBody>
                    <a:bodyPr/>
                    <a:lstStyle/>
                    <a:p>
                      <a:pPr algn="ctr" fontAlgn="ctr"/>
                      <a:r>
                        <a:rPr lang="pl-PL" sz="1200" u="none" strike="noStrike">
                          <a:effectLst/>
                        </a:rPr>
                        <a:t>15%</a:t>
                      </a:r>
                      <a:endParaRPr lang="pl-PL" sz="1200" b="0" i="0" u="none" strike="noStrike">
                        <a:solidFill>
                          <a:srgbClr val="000000"/>
                        </a:solidFill>
                        <a:effectLst/>
                        <a:latin typeface="Calibri Light" panose="020F0302020204030204" pitchFamily="34" charset="0"/>
                      </a:endParaRPr>
                    </a:p>
                  </a:txBody>
                  <a:tcPr marL="9525" marR="9525" marT="9525" marB="0" anchor="ctr"/>
                </a:tc>
                <a:tc>
                  <a:txBody>
                    <a:bodyPr/>
                    <a:lstStyle/>
                    <a:p>
                      <a:pPr algn="ctr" fontAlgn="ctr"/>
                      <a:r>
                        <a:rPr lang="pl-PL" sz="1200" u="none" strike="noStrike">
                          <a:effectLst/>
                        </a:rPr>
                        <a:t>1</a:t>
                      </a:r>
                      <a:endParaRPr lang="pl-PL"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200" u="none" strike="noStrike">
                          <a:effectLst/>
                        </a:rPr>
                        <a:t>5</a:t>
                      </a:r>
                      <a:endParaRPr lang="pl-PL"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200" u="none" strike="noStrike">
                          <a:effectLst/>
                        </a:rPr>
                        <a:t>4</a:t>
                      </a:r>
                      <a:endParaRPr lang="pl-PL" sz="1200" b="0" i="0" u="none" strike="noStrike">
                        <a:solidFill>
                          <a:srgbClr val="000000"/>
                        </a:solidFill>
                        <a:effectLst/>
                        <a:latin typeface="Calibri" panose="020F0502020204030204" pitchFamily="34" charset="0"/>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ctr"/>
                      <a:r>
                        <a:rPr lang="pl-PL" sz="1200" u="none" strike="noStrike">
                          <a:effectLst/>
                        </a:rPr>
                        <a:t>1</a:t>
                      </a:r>
                      <a:endParaRPr lang="pl-PL" sz="12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pl-PL" sz="1200" u="none" strike="noStrike">
                          <a:effectLst/>
                        </a:rPr>
                        <a:t>4</a:t>
                      </a:r>
                      <a:endParaRPr lang="pl-PL" sz="12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ctr"/>
                      <a:r>
                        <a:rPr lang="pl-PL" sz="1200" u="none" strike="noStrike">
                          <a:effectLst/>
                        </a:rPr>
                        <a:t>2</a:t>
                      </a:r>
                      <a:endParaRPr lang="pl-PL"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200" u="none" strike="noStrike">
                          <a:effectLst/>
                        </a:rPr>
                        <a:t>1</a:t>
                      </a:r>
                      <a:endParaRPr lang="pl-PL"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pl-PL" sz="1200" u="none" strike="noStrike">
                          <a:effectLst/>
                        </a:rPr>
                        <a:t>1</a:t>
                      </a:r>
                      <a:endParaRPr lang="pl-PL"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255257826"/>
                  </a:ext>
                </a:extLst>
              </a:tr>
              <a:tr h="738776">
                <a:tc>
                  <a:txBody>
                    <a:bodyPr/>
                    <a:lstStyle/>
                    <a:p>
                      <a:pPr algn="l" fontAlgn="ctr"/>
                      <a:r>
                        <a:rPr lang="pl-PL" sz="1050" u="none" strike="noStrike">
                          <a:effectLst/>
                        </a:rPr>
                        <a:t>Zagospodarowanie</a:t>
                      </a:r>
                    </a:p>
                    <a:p>
                      <a:pPr algn="l" fontAlgn="ctr"/>
                      <a:r>
                        <a:rPr lang="pl-PL" sz="1050" b="0" i="0" u="none" strike="noStrike">
                          <a:solidFill>
                            <a:srgbClr val="000000"/>
                          </a:solidFill>
                          <a:effectLst/>
                          <a:latin typeface="Calibri Light" panose="020F0302020204030204" pitchFamily="34" charset="0"/>
                        </a:rPr>
                        <a:t>terenu</a:t>
                      </a:r>
                    </a:p>
                  </a:txBody>
                  <a:tcPr marL="9525" marR="9525" marT="9525" marB="0" anchor="ctr"/>
                </a:tc>
                <a:tc>
                  <a:txBody>
                    <a:bodyPr/>
                    <a:lstStyle/>
                    <a:p>
                      <a:pPr algn="ctr" fontAlgn="ctr"/>
                      <a:r>
                        <a:rPr lang="pl-PL" sz="1200" u="none" strike="noStrike">
                          <a:effectLst/>
                        </a:rPr>
                        <a:t>10%</a:t>
                      </a:r>
                      <a:endParaRPr lang="pl-PL" sz="1200" b="0" i="0" u="none" strike="noStrike">
                        <a:solidFill>
                          <a:srgbClr val="000000"/>
                        </a:solidFill>
                        <a:effectLst/>
                        <a:latin typeface="Calibri Light" panose="020F0302020204030204" pitchFamily="34" charset="0"/>
                      </a:endParaRPr>
                    </a:p>
                  </a:txBody>
                  <a:tcPr marL="9525" marR="9525" marT="9525" marB="0" anchor="ctr"/>
                </a:tc>
                <a:tc>
                  <a:txBody>
                    <a:bodyPr/>
                    <a:lstStyle/>
                    <a:p>
                      <a:pPr algn="ctr" fontAlgn="ctr"/>
                      <a:r>
                        <a:rPr lang="pl-PL" sz="1200" u="none" strike="noStrike">
                          <a:effectLst/>
                        </a:rPr>
                        <a:t>1</a:t>
                      </a:r>
                      <a:endParaRPr lang="pl-PL"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200" u="none" strike="noStrike">
                          <a:effectLst/>
                        </a:rPr>
                        <a:t>5</a:t>
                      </a:r>
                      <a:endParaRPr lang="pl-PL"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200" u="none" strike="noStrike">
                          <a:effectLst/>
                        </a:rPr>
                        <a:t>4</a:t>
                      </a:r>
                      <a:endParaRPr lang="pl-PL" sz="1200" b="0" i="0" u="none" strike="noStrike">
                        <a:solidFill>
                          <a:srgbClr val="000000"/>
                        </a:solidFill>
                        <a:effectLst/>
                        <a:latin typeface="Calibri" panose="020F0502020204030204" pitchFamily="34" charset="0"/>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ctr"/>
                      <a:r>
                        <a:rPr lang="pl-PL" sz="1200" u="none" strike="noStrike">
                          <a:effectLst/>
                        </a:rPr>
                        <a:t>5</a:t>
                      </a:r>
                      <a:endParaRPr lang="pl-PL" sz="12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pl-PL" sz="1200" u="none" strike="noStrike">
                          <a:effectLst/>
                        </a:rPr>
                        <a:t>5</a:t>
                      </a:r>
                      <a:endParaRPr lang="pl-PL" sz="12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ctr"/>
                      <a:r>
                        <a:rPr lang="pl-PL" sz="1200" u="none" strike="noStrike">
                          <a:effectLst/>
                        </a:rPr>
                        <a:t>3</a:t>
                      </a:r>
                      <a:endParaRPr lang="pl-PL"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200" u="none" strike="noStrike">
                          <a:effectLst/>
                        </a:rPr>
                        <a:t>2</a:t>
                      </a:r>
                      <a:endParaRPr lang="pl-PL"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pl-PL" sz="1200" u="none" strike="noStrike">
                          <a:effectLst/>
                        </a:rPr>
                        <a:t>3</a:t>
                      </a:r>
                      <a:endParaRPr lang="pl-PL"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999491101"/>
                  </a:ext>
                </a:extLst>
              </a:tr>
              <a:tr h="378397">
                <a:tc>
                  <a:txBody>
                    <a:bodyPr/>
                    <a:lstStyle/>
                    <a:p>
                      <a:pPr algn="l" fontAlgn="ctr"/>
                      <a:r>
                        <a:rPr lang="pl-PL" sz="1050" u="none" strike="noStrike">
                          <a:effectLst/>
                        </a:rPr>
                        <a:t>Inne</a:t>
                      </a:r>
                      <a:endParaRPr lang="pl-PL" sz="1050" b="0" i="0" u="none" strike="noStrike">
                        <a:solidFill>
                          <a:srgbClr val="000000"/>
                        </a:solidFill>
                        <a:effectLst/>
                        <a:latin typeface="Calibri Light" panose="020F0302020204030204" pitchFamily="34" charset="0"/>
                      </a:endParaRPr>
                    </a:p>
                  </a:txBody>
                  <a:tcPr marL="9525" marR="9525" marT="9525" marB="0" anchor="ctr"/>
                </a:tc>
                <a:tc>
                  <a:txBody>
                    <a:bodyPr/>
                    <a:lstStyle/>
                    <a:p>
                      <a:pPr algn="ctr" fontAlgn="ctr"/>
                      <a:r>
                        <a:rPr lang="pl-PL" sz="1200" u="none" strike="noStrike">
                          <a:effectLst/>
                        </a:rPr>
                        <a:t>5%</a:t>
                      </a:r>
                      <a:endParaRPr lang="pl-PL" sz="1200" b="0" i="0" u="none" strike="noStrike">
                        <a:solidFill>
                          <a:srgbClr val="000000"/>
                        </a:solidFill>
                        <a:effectLst/>
                        <a:latin typeface="Calibri Light" panose="020F0302020204030204" pitchFamily="34" charset="0"/>
                      </a:endParaRPr>
                    </a:p>
                  </a:txBody>
                  <a:tcPr marL="9525" marR="9525" marT="9525" marB="0" anchor="ctr"/>
                </a:tc>
                <a:tc>
                  <a:txBody>
                    <a:bodyPr/>
                    <a:lstStyle/>
                    <a:p>
                      <a:pPr algn="ctr" fontAlgn="ctr"/>
                      <a:r>
                        <a:rPr lang="pl-PL" sz="1200" u="none" strike="noStrike">
                          <a:effectLst/>
                        </a:rPr>
                        <a:t>1</a:t>
                      </a:r>
                      <a:endParaRPr lang="pl-PL"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200" u="none" strike="noStrike">
                          <a:effectLst/>
                        </a:rPr>
                        <a:t>5</a:t>
                      </a:r>
                      <a:endParaRPr lang="pl-PL"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200" u="none" strike="noStrike">
                          <a:effectLst/>
                        </a:rPr>
                        <a:t>4</a:t>
                      </a:r>
                      <a:endParaRPr lang="pl-PL" sz="1200" b="0" i="0" u="none" strike="noStrike">
                        <a:solidFill>
                          <a:srgbClr val="000000"/>
                        </a:solidFill>
                        <a:effectLst/>
                        <a:latin typeface="Calibri" panose="020F0502020204030204" pitchFamily="34" charset="0"/>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ctr"/>
                      <a:r>
                        <a:rPr lang="pl-PL" sz="1200" u="none" strike="noStrike">
                          <a:effectLst/>
                        </a:rPr>
                        <a:t>5</a:t>
                      </a:r>
                      <a:endParaRPr lang="pl-PL" sz="12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pl-PL" sz="1200" u="none" strike="noStrike">
                          <a:effectLst/>
                        </a:rPr>
                        <a:t>5</a:t>
                      </a:r>
                      <a:endParaRPr lang="pl-PL" sz="12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ctr"/>
                      <a:r>
                        <a:rPr lang="pl-PL" sz="1200" u="none" strike="noStrike">
                          <a:effectLst/>
                        </a:rPr>
                        <a:t>5</a:t>
                      </a:r>
                      <a:endParaRPr lang="pl-PL"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200" u="none" strike="noStrike">
                          <a:effectLst/>
                        </a:rPr>
                        <a:t>4</a:t>
                      </a:r>
                      <a:endParaRPr lang="pl-PL"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pl-PL" sz="1200" u="none" strike="noStrike">
                          <a:effectLst/>
                        </a:rPr>
                        <a:t>3</a:t>
                      </a:r>
                      <a:endParaRPr lang="pl-PL"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653017810"/>
                  </a:ext>
                </a:extLst>
              </a:tr>
              <a:tr h="378397">
                <a:tc gridSpan="5">
                  <a:txBody>
                    <a:bodyPr/>
                    <a:lstStyle/>
                    <a:p>
                      <a:pPr algn="ctr" fontAlgn="ctr"/>
                      <a:r>
                        <a:rPr lang="pl-PL" sz="1100" b="1" i="0" u="none" strike="noStrike">
                          <a:solidFill>
                            <a:srgbClr val="000000"/>
                          </a:solidFill>
                          <a:effectLst/>
                          <a:latin typeface="Calibri Light" panose="020F0302020204030204" pitchFamily="34" charset="0"/>
                        </a:rPr>
                        <a:t>Cena transakcyjna</a:t>
                      </a:r>
                      <a:endParaRPr lang="pl-PL" sz="1050" b="1" i="0" u="none" strike="noStrike">
                        <a:solidFill>
                          <a:srgbClr val="000000"/>
                        </a:solidFill>
                        <a:effectLst/>
                        <a:latin typeface="Calibri Light" panose="020F0302020204030204" pitchFamily="34" charset="0"/>
                      </a:endParaRPr>
                    </a:p>
                  </a:txBody>
                  <a:tcPr marL="9525" marR="9525" marT="9525" marB="0" anchor="ctr">
                    <a:lnR w="12700" cap="flat" cmpd="sng" algn="ctr">
                      <a:solidFill>
                        <a:schemeClr val="tx1"/>
                      </a:solidFill>
                      <a:prstDash val="solid"/>
                      <a:round/>
                      <a:headEnd type="none" w="med" len="med"/>
                      <a:tailEnd type="none" w="med" len="med"/>
                    </a:lnR>
                  </a:tcPr>
                </a:tc>
                <a:tc hMerge="1">
                  <a:txBody>
                    <a:bodyPr/>
                    <a:lstStyle/>
                    <a:p>
                      <a:pPr algn="ctr" fontAlgn="ctr"/>
                      <a:endParaRPr lang="pl-PL" sz="1200" b="0" i="0" u="none" strike="noStrike">
                        <a:solidFill>
                          <a:srgbClr val="000000"/>
                        </a:solidFill>
                        <a:effectLst/>
                        <a:latin typeface="Calibri Light" panose="020F0302020204030204" pitchFamily="34" charset="0"/>
                      </a:endParaRPr>
                    </a:p>
                  </a:txBody>
                  <a:tcPr marL="9525" marR="9525" marT="9525" marB="0" anchor="ctr"/>
                </a:tc>
                <a:tc hMerge="1">
                  <a:txBody>
                    <a:bodyPr/>
                    <a:lstStyle/>
                    <a:p>
                      <a:pPr algn="ctr" fontAlgn="ctr"/>
                      <a:endParaRPr lang="pl-PL" sz="1200" b="0" i="0" u="none" strike="noStrike">
                        <a:solidFill>
                          <a:srgbClr val="000000"/>
                        </a:solidFill>
                        <a:effectLst/>
                        <a:latin typeface="Calibri" panose="020F0502020204030204" pitchFamily="34" charset="0"/>
                      </a:endParaRPr>
                    </a:p>
                  </a:txBody>
                  <a:tcPr marL="9525" marR="9525" marT="9525" marB="0" anchor="ctr"/>
                </a:tc>
                <a:tc hMerge="1">
                  <a:txBody>
                    <a:bodyPr/>
                    <a:lstStyle/>
                    <a:p>
                      <a:pPr algn="ctr" fontAlgn="ctr"/>
                      <a:endParaRPr lang="pl-PL" sz="1200" b="0" i="0" u="none" strike="noStrike">
                        <a:solidFill>
                          <a:srgbClr val="000000"/>
                        </a:solidFill>
                        <a:effectLst/>
                        <a:latin typeface="Calibri" panose="020F0502020204030204" pitchFamily="34" charset="0"/>
                      </a:endParaRPr>
                    </a:p>
                  </a:txBody>
                  <a:tcPr marL="9525" marR="9525" marT="9525" marB="0" anchor="ctr"/>
                </a:tc>
                <a:tc hMerge="1">
                  <a:txBody>
                    <a:bodyPr/>
                    <a:lstStyle/>
                    <a:p>
                      <a:pPr algn="ctr" fontAlgn="ctr"/>
                      <a:endParaRPr lang="pl-PL"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200" b="1" i="0" u="none" strike="noStrike">
                          <a:solidFill>
                            <a:srgbClr val="C00000"/>
                          </a:solidFill>
                          <a:effectLst/>
                          <a:latin typeface="Calibri" panose="020F0502020204030204" pitchFamily="34" charset="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ctr"/>
                      <a:r>
                        <a:rPr lang="pl-PL" sz="1200" b="1" i="0" u="none" strike="noStrike">
                          <a:solidFill>
                            <a:srgbClr val="C00000"/>
                          </a:solidFill>
                          <a:effectLst/>
                          <a:latin typeface="Calibri" panose="020F0502020204030204" pitchFamily="34" charset="0"/>
                        </a:rPr>
                        <a:t>2903</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ctr"/>
                      <a:r>
                        <a:rPr lang="pl-PL" sz="1200" b="1" i="0" u="none" strike="noStrike">
                          <a:solidFill>
                            <a:srgbClr val="C00000"/>
                          </a:solidFill>
                          <a:effectLst/>
                          <a:latin typeface="Calibri" panose="020F0502020204030204" pitchFamily="34" charset="0"/>
                        </a:rPr>
                        <a:t>1618</a:t>
                      </a:r>
                    </a:p>
                  </a:txBody>
                  <a:tcPr marL="9525" marR="9525" marT="9525" marB="0" anchor="ctr"/>
                </a:tc>
                <a:tc>
                  <a:txBody>
                    <a:bodyPr/>
                    <a:lstStyle/>
                    <a:p>
                      <a:pPr algn="ctr" fontAlgn="ctr"/>
                      <a:r>
                        <a:rPr lang="pl-PL" sz="1200" b="1" i="0" u="none" strike="noStrike">
                          <a:solidFill>
                            <a:srgbClr val="C00000"/>
                          </a:solidFill>
                          <a:effectLst/>
                          <a:latin typeface="Calibri" panose="020F0502020204030204" pitchFamily="34" charset="0"/>
                        </a:rPr>
                        <a:t>3846</a:t>
                      </a:r>
                    </a:p>
                  </a:txBody>
                  <a:tcPr marL="9525" marR="9525" marT="9525" marB="0" anchor="ctr"/>
                </a:tc>
                <a:tc>
                  <a:txBody>
                    <a:bodyPr/>
                    <a:lstStyle/>
                    <a:p>
                      <a:pPr algn="ctr" fontAlgn="b"/>
                      <a:r>
                        <a:rPr lang="pl-PL" sz="1200" b="1" i="0" u="none" strike="noStrike">
                          <a:solidFill>
                            <a:srgbClr val="C00000"/>
                          </a:solidFill>
                          <a:effectLst/>
                          <a:latin typeface="Calibri" panose="020F0502020204030204" pitchFamily="34" charset="0"/>
                        </a:rPr>
                        <a:t>2157</a:t>
                      </a:r>
                    </a:p>
                  </a:txBody>
                  <a:tcPr marL="9525" marR="9525" marT="9525" marB="0" anchor="ctr"/>
                </a:tc>
                <a:extLst>
                  <a:ext uri="{0D108BD9-81ED-4DB2-BD59-A6C34878D82A}">
                    <a16:rowId xmlns:a16="http://schemas.microsoft.com/office/drawing/2014/main" val="2149636041"/>
                  </a:ext>
                </a:extLst>
              </a:tr>
            </a:tbl>
          </a:graphicData>
        </a:graphic>
      </p:graphicFrame>
      <p:sp>
        <p:nvSpPr>
          <p:cNvPr id="5" name="pole tekstowe 4"/>
          <p:cNvSpPr txBox="1"/>
          <p:nvPr/>
        </p:nvSpPr>
        <p:spPr>
          <a:xfrm>
            <a:off x="914401" y="5969977"/>
            <a:ext cx="7452359" cy="369332"/>
          </a:xfrm>
          <a:prstGeom prst="rect">
            <a:avLst/>
          </a:prstGeom>
          <a:noFill/>
        </p:spPr>
        <p:txBody>
          <a:bodyPr wrap="square" rtlCol="0">
            <a:spAutoFit/>
          </a:bodyPr>
          <a:lstStyle/>
          <a:p>
            <a:r>
              <a:rPr lang="pl-PL" sz="1400"/>
              <a:t>X –</a:t>
            </a:r>
            <a:r>
              <a:rPr lang="pl-PL"/>
              <a:t> </a:t>
            </a:r>
            <a:r>
              <a:rPr lang="pl-PL" sz="1400"/>
              <a:t>Nieruchomość wyceniania, A…D – nieruchomości do porównań</a:t>
            </a:r>
          </a:p>
        </p:txBody>
      </p:sp>
    </p:spTree>
    <p:extLst>
      <p:ext uri="{BB962C8B-B14F-4D97-AF65-F5344CB8AC3E}">
        <p14:creationId xmlns:p14="http://schemas.microsoft.com/office/powerpoint/2010/main" val="41564499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a:t>Metoda porównywania parami – ciąg dalszy (przykład)</a:t>
            </a:r>
            <a:endParaRPr lang="pl-PL"/>
          </a:p>
        </p:txBody>
      </p:sp>
      <p:graphicFrame>
        <p:nvGraphicFramePr>
          <p:cNvPr id="4" name="Tabela 3"/>
          <p:cNvGraphicFramePr>
            <a:graphicFrameLocks noGrp="1"/>
          </p:cNvGraphicFramePr>
          <p:nvPr>
            <p:extLst>
              <p:ext uri="{D42A27DB-BD31-4B8C-83A1-F6EECF244321}">
                <p14:modId xmlns:p14="http://schemas.microsoft.com/office/powerpoint/2010/main" val="850125712"/>
              </p:ext>
            </p:extLst>
          </p:nvPr>
        </p:nvGraphicFramePr>
        <p:xfrm>
          <a:off x="822960" y="1700785"/>
          <a:ext cx="7543801" cy="4111661"/>
        </p:xfrm>
        <a:graphic>
          <a:graphicData uri="http://schemas.openxmlformats.org/drawingml/2006/table">
            <a:tbl>
              <a:tblPr>
                <a:tableStyleId>{5C22544A-7EE6-4342-B048-85BDC9FD1C3A}</a:tableStyleId>
              </a:tblPr>
              <a:tblGrid>
                <a:gridCol w="610880">
                  <a:extLst>
                    <a:ext uri="{9D8B030D-6E8A-4147-A177-3AD203B41FA5}">
                      <a16:colId xmlns:a16="http://schemas.microsoft.com/office/drawing/2014/main" val="1083311521"/>
                    </a:ext>
                  </a:extLst>
                </a:gridCol>
                <a:gridCol w="1164131">
                  <a:extLst>
                    <a:ext uri="{9D8B030D-6E8A-4147-A177-3AD203B41FA5}">
                      <a16:colId xmlns:a16="http://schemas.microsoft.com/office/drawing/2014/main" val="279493369"/>
                    </a:ext>
                  </a:extLst>
                </a:gridCol>
                <a:gridCol w="772245">
                  <a:extLst>
                    <a:ext uri="{9D8B030D-6E8A-4147-A177-3AD203B41FA5}">
                      <a16:colId xmlns:a16="http://schemas.microsoft.com/office/drawing/2014/main" val="510301461"/>
                    </a:ext>
                  </a:extLst>
                </a:gridCol>
                <a:gridCol w="682919">
                  <a:extLst>
                    <a:ext uri="{9D8B030D-6E8A-4147-A177-3AD203B41FA5}">
                      <a16:colId xmlns:a16="http://schemas.microsoft.com/office/drawing/2014/main" val="1224085514"/>
                    </a:ext>
                  </a:extLst>
                </a:gridCol>
                <a:gridCol w="553251">
                  <a:extLst>
                    <a:ext uri="{9D8B030D-6E8A-4147-A177-3AD203B41FA5}">
                      <a16:colId xmlns:a16="http://schemas.microsoft.com/office/drawing/2014/main" val="3132780147"/>
                    </a:ext>
                  </a:extLst>
                </a:gridCol>
                <a:gridCol w="553251">
                  <a:extLst>
                    <a:ext uri="{9D8B030D-6E8A-4147-A177-3AD203B41FA5}">
                      <a16:colId xmlns:a16="http://schemas.microsoft.com/office/drawing/2014/main" val="10553686"/>
                    </a:ext>
                  </a:extLst>
                </a:gridCol>
                <a:gridCol w="691563">
                  <a:extLst>
                    <a:ext uri="{9D8B030D-6E8A-4147-A177-3AD203B41FA5}">
                      <a16:colId xmlns:a16="http://schemas.microsoft.com/office/drawing/2014/main" val="2507759147"/>
                    </a:ext>
                  </a:extLst>
                </a:gridCol>
                <a:gridCol w="674274">
                  <a:extLst>
                    <a:ext uri="{9D8B030D-6E8A-4147-A177-3AD203B41FA5}">
                      <a16:colId xmlns:a16="http://schemas.microsoft.com/office/drawing/2014/main" val="1498807629"/>
                    </a:ext>
                  </a:extLst>
                </a:gridCol>
                <a:gridCol w="656985">
                  <a:extLst>
                    <a:ext uri="{9D8B030D-6E8A-4147-A177-3AD203B41FA5}">
                      <a16:colId xmlns:a16="http://schemas.microsoft.com/office/drawing/2014/main" val="3689877482"/>
                    </a:ext>
                  </a:extLst>
                </a:gridCol>
                <a:gridCol w="631051">
                  <a:extLst>
                    <a:ext uri="{9D8B030D-6E8A-4147-A177-3AD203B41FA5}">
                      <a16:colId xmlns:a16="http://schemas.microsoft.com/office/drawing/2014/main" val="3422733755"/>
                    </a:ext>
                  </a:extLst>
                </a:gridCol>
                <a:gridCol w="553251">
                  <a:extLst>
                    <a:ext uri="{9D8B030D-6E8A-4147-A177-3AD203B41FA5}">
                      <a16:colId xmlns:a16="http://schemas.microsoft.com/office/drawing/2014/main" val="2757277369"/>
                    </a:ext>
                  </a:extLst>
                </a:gridCol>
              </a:tblGrid>
              <a:tr h="397345">
                <a:tc rowSpan="3">
                  <a:txBody>
                    <a:bodyPr/>
                    <a:lstStyle/>
                    <a:p>
                      <a:pPr algn="ctr" fontAlgn="ctr"/>
                      <a:r>
                        <a:rPr lang="pl-PL" sz="1000" b="1" u="none" strike="noStrike">
                          <a:solidFill>
                            <a:srgbClr val="C00000"/>
                          </a:solidFill>
                          <a:effectLst/>
                        </a:rPr>
                        <a:t>Lp.</a:t>
                      </a:r>
                      <a:endParaRPr lang="pl-PL" sz="1000" b="1" i="0" u="none" strike="noStrike">
                        <a:solidFill>
                          <a:srgbClr val="C00000"/>
                        </a:solidFill>
                        <a:effectLst/>
                        <a:latin typeface="Calibri" panose="020F0502020204030204" pitchFamily="34" charset="0"/>
                      </a:endParaRPr>
                    </a:p>
                  </a:txBody>
                  <a:tcPr marL="8638" marR="8638" marT="8638" marB="0" anchor="ctr"/>
                </a:tc>
                <a:tc rowSpan="3">
                  <a:txBody>
                    <a:bodyPr/>
                    <a:lstStyle/>
                    <a:p>
                      <a:pPr algn="ctr" fontAlgn="ctr"/>
                      <a:r>
                        <a:rPr lang="pl-PL" sz="1000" b="1" u="none" strike="noStrike">
                          <a:solidFill>
                            <a:srgbClr val="C00000"/>
                          </a:solidFill>
                          <a:effectLst/>
                        </a:rPr>
                        <a:t>Cechy rynkowe</a:t>
                      </a:r>
                      <a:endParaRPr lang="pl-PL" sz="1000" b="1" i="0" u="none" strike="noStrike">
                        <a:solidFill>
                          <a:srgbClr val="C00000"/>
                        </a:solidFill>
                        <a:effectLst/>
                        <a:latin typeface="Calibri" panose="020F0502020204030204" pitchFamily="34" charset="0"/>
                      </a:endParaRPr>
                    </a:p>
                  </a:txBody>
                  <a:tcPr marL="8638" marR="8638" marT="8638" marB="0" anchor="ctr"/>
                </a:tc>
                <a:tc rowSpan="3">
                  <a:txBody>
                    <a:bodyPr/>
                    <a:lstStyle/>
                    <a:p>
                      <a:pPr algn="ctr" fontAlgn="ctr"/>
                      <a:r>
                        <a:rPr lang="pl-PL" sz="1000" b="1" u="none" strike="noStrike">
                          <a:solidFill>
                            <a:srgbClr val="C00000"/>
                          </a:solidFill>
                          <a:effectLst/>
                        </a:rPr>
                        <a:t>Skala ocen</a:t>
                      </a:r>
                      <a:endParaRPr lang="pl-PL" sz="1000" b="1" i="0" u="none" strike="noStrike">
                        <a:solidFill>
                          <a:srgbClr val="C00000"/>
                        </a:solidFill>
                        <a:effectLst/>
                        <a:latin typeface="Calibri" panose="020F0502020204030204" pitchFamily="34" charset="0"/>
                      </a:endParaRPr>
                    </a:p>
                  </a:txBody>
                  <a:tcPr marL="8638" marR="8638" marT="8638" marB="0" anchor="ctr"/>
                </a:tc>
                <a:tc rowSpan="3">
                  <a:txBody>
                    <a:bodyPr/>
                    <a:lstStyle/>
                    <a:p>
                      <a:pPr algn="ctr" fontAlgn="ctr"/>
                      <a:r>
                        <a:rPr lang="pl-PL" sz="1000" b="1" u="none" strike="noStrike">
                          <a:solidFill>
                            <a:srgbClr val="C00000"/>
                          </a:solidFill>
                          <a:effectLst/>
                        </a:rPr>
                        <a:t>Rozpiętość skali</a:t>
                      </a:r>
                      <a:endParaRPr lang="pl-PL" sz="1000" b="1" i="0" u="none" strike="noStrike">
                        <a:solidFill>
                          <a:srgbClr val="C00000"/>
                        </a:solidFill>
                        <a:effectLst/>
                        <a:latin typeface="Calibri" panose="020F0502020204030204" pitchFamily="34" charset="0"/>
                      </a:endParaRPr>
                    </a:p>
                  </a:txBody>
                  <a:tcPr marL="8638" marR="8638" marT="8638" marB="0" anchor="ctr"/>
                </a:tc>
                <a:tc rowSpan="3">
                  <a:txBody>
                    <a:bodyPr/>
                    <a:lstStyle/>
                    <a:p>
                      <a:pPr algn="ctr" fontAlgn="ctr"/>
                      <a:r>
                        <a:rPr lang="pl-PL" sz="1000" b="1" u="none" strike="noStrike">
                          <a:solidFill>
                            <a:srgbClr val="C00000"/>
                          </a:solidFill>
                          <a:effectLst/>
                        </a:rPr>
                        <a:t>Waga cechy</a:t>
                      </a:r>
                      <a:endParaRPr lang="pl-PL" sz="1000" b="1" i="0" u="none" strike="noStrike">
                        <a:solidFill>
                          <a:srgbClr val="C00000"/>
                        </a:solidFill>
                        <a:effectLst/>
                        <a:latin typeface="Calibri" panose="020F0502020204030204" pitchFamily="34" charset="0"/>
                      </a:endParaRPr>
                    </a:p>
                  </a:txBody>
                  <a:tcPr marL="8638" marR="8638" marT="8638" marB="0" anchor="ctr"/>
                </a:tc>
                <a:tc rowSpan="3">
                  <a:txBody>
                    <a:bodyPr/>
                    <a:lstStyle/>
                    <a:p>
                      <a:pPr algn="ctr" fontAlgn="ctr"/>
                      <a:r>
                        <a:rPr lang="pl-PL" sz="1000" b="1" u="none" strike="noStrike">
                          <a:solidFill>
                            <a:srgbClr val="C00000"/>
                          </a:solidFill>
                          <a:effectLst/>
                        </a:rPr>
                        <a:t>Zakres kwotowy</a:t>
                      </a:r>
                      <a:endParaRPr lang="pl-PL" sz="1000" b="1" i="0" u="none" strike="noStrike">
                        <a:solidFill>
                          <a:srgbClr val="C00000"/>
                        </a:solidFill>
                        <a:effectLst/>
                        <a:latin typeface="Calibri" panose="020F0502020204030204" pitchFamily="34" charset="0"/>
                      </a:endParaRPr>
                    </a:p>
                  </a:txBody>
                  <a:tcPr marL="8638" marR="8638" marT="8638" marB="0" anchor="ctr"/>
                </a:tc>
                <a:tc rowSpan="3">
                  <a:txBody>
                    <a:bodyPr/>
                    <a:lstStyle/>
                    <a:p>
                      <a:pPr algn="ctr" fontAlgn="ctr"/>
                      <a:r>
                        <a:rPr lang="pl-PL" sz="1000" b="1" u="none" strike="noStrike">
                          <a:solidFill>
                            <a:srgbClr val="C00000"/>
                          </a:solidFill>
                          <a:effectLst/>
                        </a:rPr>
                        <a:t>Udział kwotowy na jednostkę</a:t>
                      </a:r>
                      <a:endParaRPr lang="pl-PL" sz="1000" b="1" i="0" u="none" strike="noStrike">
                        <a:solidFill>
                          <a:srgbClr val="C00000"/>
                        </a:solidFill>
                        <a:effectLst/>
                        <a:latin typeface="Calibri" panose="020F0502020204030204" pitchFamily="34" charset="0"/>
                      </a:endParaRPr>
                    </a:p>
                  </a:txBody>
                  <a:tcPr marL="8638" marR="8638" marT="8638" marB="0" anchor="ctr"/>
                </a:tc>
                <a:tc gridSpan="4">
                  <a:txBody>
                    <a:bodyPr/>
                    <a:lstStyle/>
                    <a:p>
                      <a:pPr algn="ctr" fontAlgn="ctr"/>
                      <a:r>
                        <a:rPr lang="pl-PL" sz="900" b="1" u="none" strike="noStrike">
                          <a:solidFill>
                            <a:srgbClr val="C00000"/>
                          </a:solidFill>
                          <a:effectLst/>
                        </a:rPr>
                        <a:t>Różnica między oceną cechy nieruchomości wycenianej, a nieruchomościami porównawczymi</a:t>
                      </a:r>
                      <a:endParaRPr lang="pl-PL" sz="900" b="1" i="0" u="none" strike="noStrike">
                        <a:solidFill>
                          <a:srgbClr val="C00000"/>
                        </a:solidFill>
                        <a:effectLst/>
                        <a:latin typeface="Calibri" panose="020F0502020204030204" pitchFamily="34" charset="0"/>
                      </a:endParaRPr>
                    </a:p>
                  </a:txBody>
                  <a:tcPr marL="8638" marR="8638" marT="8638" marB="0" anchor="ctr"/>
                </a:tc>
                <a:tc hMerge="1">
                  <a:txBody>
                    <a:bodyPr/>
                    <a:lstStyle/>
                    <a:p>
                      <a:endParaRPr lang="pl-PL"/>
                    </a:p>
                  </a:txBody>
                  <a:tcPr/>
                </a:tc>
                <a:tc hMerge="1">
                  <a:txBody>
                    <a:bodyPr/>
                    <a:lstStyle/>
                    <a:p>
                      <a:endParaRPr lang="pl-PL"/>
                    </a:p>
                  </a:txBody>
                  <a:tcPr/>
                </a:tc>
                <a:tc hMerge="1">
                  <a:txBody>
                    <a:bodyPr/>
                    <a:lstStyle/>
                    <a:p>
                      <a:endParaRPr lang="pl-PL"/>
                    </a:p>
                  </a:txBody>
                  <a:tcPr/>
                </a:tc>
                <a:extLst>
                  <a:ext uri="{0D108BD9-81ED-4DB2-BD59-A6C34878D82A}">
                    <a16:rowId xmlns:a16="http://schemas.microsoft.com/office/drawing/2014/main" val="2749920506"/>
                  </a:ext>
                </a:extLst>
              </a:tr>
              <a:tr h="362793">
                <a:tc vMerge="1">
                  <a:txBody>
                    <a:bodyPr/>
                    <a:lstStyle/>
                    <a:p>
                      <a:endParaRPr lang="pl-PL"/>
                    </a:p>
                  </a:txBody>
                  <a:tcPr/>
                </a:tc>
                <a:tc vMerge="1">
                  <a:txBody>
                    <a:bodyPr/>
                    <a:lstStyle/>
                    <a:p>
                      <a:endParaRPr lang="pl-PL"/>
                    </a:p>
                  </a:txBody>
                  <a:tcPr/>
                </a:tc>
                <a:tc vMerge="1">
                  <a:txBody>
                    <a:bodyPr/>
                    <a:lstStyle/>
                    <a:p>
                      <a:endParaRPr lang="pl-PL"/>
                    </a:p>
                  </a:txBody>
                  <a:tcPr/>
                </a:tc>
                <a:tc vMerge="1">
                  <a:txBody>
                    <a:bodyPr/>
                    <a:lstStyle/>
                    <a:p>
                      <a:endParaRPr lang="pl-PL"/>
                    </a:p>
                  </a:txBody>
                  <a:tcPr/>
                </a:tc>
                <a:tc vMerge="1">
                  <a:txBody>
                    <a:bodyPr/>
                    <a:lstStyle/>
                    <a:p>
                      <a:endParaRPr lang="pl-PL"/>
                    </a:p>
                  </a:txBody>
                  <a:tcPr/>
                </a:tc>
                <a:tc vMerge="1">
                  <a:txBody>
                    <a:bodyPr/>
                    <a:lstStyle/>
                    <a:p>
                      <a:endParaRPr lang="pl-PL"/>
                    </a:p>
                  </a:txBody>
                  <a:tcPr/>
                </a:tc>
                <a:tc vMerge="1">
                  <a:txBody>
                    <a:bodyPr/>
                    <a:lstStyle/>
                    <a:p>
                      <a:endParaRPr lang="pl-PL"/>
                    </a:p>
                  </a:txBody>
                  <a:tcPr/>
                </a:tc>
                <a:tc gridSpan="4">
                  <a:txBody>
                    <a:bodyPr/>
                    <a:lstStyle/>
                    <a:p>
                      <a:pPr algn="ctr" fontAlgn="ctr"/>
                      <a:r>
                        <a:rPr lang="pl-PL" sz="1000" b="1" u="none" strike="noStrike">
                          <a:solidFill>
                            <a:srgbClr val="0070C0"/>
                          </a:solidFill>
                          <a:effectLst/>
                        </a:rPr>
                        <a:t>Poprawki korygujące</a:t>
                      </a:r>
                      <a:endParaRPr lang="pl-PL" sz="1000" b="1" i="0" u="none" strike="noStrike">
                        <a:solidFill>
                          <a:srgbClr val="0070C0"/>
                        </a:solidFill>
                        <a:effectLst/>
                        <a:latin typeface="Calibri" panose="020F0502020204030204" pitchFamily="34" charset="0"/>
                      </a:endParaRPr>
                    </a:p>
                  </a:txBody>
                  <a:tcPr marL="8638" marR="8638" marT="8638" marB="0" anchor="ctr"/>
                </a:tc>
                <a:tc hMerge="1">
                  <a:txBody>
                    <a:bodyPr/>
                    <a:lstStyle/>
                    <a:p>
                      <a:endParaRPr lang="pl-PL"/>
                    </a:p>
                  </a:txBody>
                  <a:tcPr/>
                </a:tc>
                <a:tc hMerge="1">
                  <a:txBody>
                    <a:bodyPr/>
                    <a:lstStyle/>
                    <a:p>
                      <a:endParaRPr lang="pl-PL"/>
                    </a:p>
                  </a:txBody>
                  <a:tcPr/>
                </a:tc>
                <a:tc hMerge="1">
                  <a:txBody>
                    <a:bodyPr/>
                    <a:lstStyle/>
                    <a:p>
                      <a:endParaRPr lang="pl-PL"/>
                    </a:p>
                  </a:txBody>
                  <a:tcPr/>
                </a:tc>
                <a:extLst>
                  <a:ext uri="{0D108BD9-81ED-4DB2-BD59-A6C34878D82A}">
                    <a16:rowId xmlns:a16="http://schemas.microsoft.com/office/drawing/2014/main" val="1276223509"/>
                  </a:ext>
                </a:extLst>
              </a:tr>
              <a:tr h="181397">
                <a:tc vMerge="1">
                  <a:txBody>
                    <a:bodyPr/>
                    <a:lstStyle/>
                    <a:p>
                      <a:endParaRPr lang="pl-PL"/>
                    </a:p>
                  </a:txBody>
                  <a:tcPr/>
                </a:tc>
                <a:tc vMerge="1">
                  <a:txBody>
                    <a:bodyPr/>
                    <a:lstStyle/>
                    <a:p>
                      <a:endParaRPr lang="pl-PL"/>
                    </a:p>
                  </a:txBody>
                  <a:tcPr/>
                </a:tc>
                <a:tc vMerge="1">
                  <a:txBody>
                    <a:bodyPr/>
                    <a:lstStyle/>
                    <a:p>
                      <a:endParaRPr lang="pl-PL"/>
                    </a:p>
                  </a:txBody>
                  <a:tcPr/>
                </a:tc>
                <a:tc vMerge="1">
                  <a:txBody>
                    <a:bodyPr/>
                    <a:lstStyle/>
                    <a:p>
                      <a:endParaRPr lang="pl-PL"/>
                    </a:p>
                  </a:txBody>
                  <a:tcPr/>
                </a:tc>
                <a:tc vMerge="1">
                  <a:txBody>
                    <a:bodyPr/>
                    <a:lstStyle/>
                    <a:p>
                      <a:endParaRPr lang="pl-PL"/>
                    </a:p>
                  </a:txBody>
                  <a:tcPr/>
                </a:tc>
                <a:tc vMerge="1">
                  <a:txBody>
                    <a:bodyPr/>
                    <a:lstStyle/>
                    <a:p>
                      <a:endParaRPr lang="pl-PL"/>
                    </a:p>
                  </a:txBody>
                  <a:tcPr/>
                </a:tc>
                <a:tc vMerge="1">
                  <a:txBody>
                    <a:bodyPr/>
                    <a:lstStyle/>
                    <a:p>
                      <a:endParaRPr lang="pl-PL"/>
                    </a:p>
                  </a:txBody>
                  <a:tcPr/>
                </a:tc>
                <a:tc>
                  <a:txBody>
                    <a:bodyPr/>
                    <a:lstStyle/>
                    <a:p>
                      <a:pPr algn="ctr" fontAlgn="ctr"/>
                      <a:r>
                        <a:rPr lang="pl-PL" sz="1000" b="1" u="none" strike="noStrike">
                          <a:effectLst/>
                        </a:rPr>
                        <a:t>A</a:t>
                      </a:r>
                      <a:endParaRPr lang="pl-PL" sz="1000" b="1" i="0" u="none" strike="noStrike">
                        <a:solidFill>
                          <a:srgbClr val="000000"/>
                        </a:solidFill>
                        <a:effectLst/>
                        <a:latin typeface="Calibri" panose="020F0502020204030204" pitchFamily="34" charset="0"/>
                      </a:endParaRPr>
                    </a:p>
                  </a:txBody>
                  <a:tcPr marL="8638" marR="8638" marT="8638" marB="0" anchor="ctr"/>
                </a:tc>
                <a:tc>
                  <a:txBody>
                    <a:bodyPr/>
                    <a:lstStyle/>
                    <a:p>
                      <a:pPr algn="ctr" fontAlgn="ctr"/>
                      <a:r>
                        <a:rPr lang="pl-PL" sz="1000" b="1" u="none" strike="noStrike">
                          <a:effectLst/>
                        </a:rPr>
                        <a:t>B</a:t>
                      </a:r>
                      <a:endParaRPr lang="pl-PL" sz="1000" b="1" i="0" u="none" strike="noStrike">
                        <a:solidFill>
                          <a:srgbClr val="000000"/>
                        </a:solidFill>
                        <a:effectLst/>
                        <a:latin typeface="Calibri" panose="020F0502020204030204" pitchFamily="34" charset="0"/>
                      </a:endParaRPr>
                    </a:p>
                  </a:txBody>
                  <a:tcPr marL="8638" marR="8638" marT="8638" marB="0" anchor="ctr"/>
                </a:tc>
                <a:tc>
                  <a:txBody>
                    <a:bodyPr/>
                    <a:lstStyle/>
                    <a:p>
                      <a:pPr algn="ctr" fontAlgn="ctr"/>
                      <a:r>
                        <a:rPr lang="pl-PL" sz="1000" b="1" u="none" strike="noStrike">
                          <a:effectLst/>
                        </a:rPr>
                        <a:t>C</a:t>
                      </a:r>
                      <a:endParaRPr lang="pl-PL" sz="1000" b="1" i="0" u="none" strike="noStrike">
                        <a:solidFill>
                          <a:srgbClr val="000000"/>
                        </a:solidFill>
                        <a:effectLst/>
                        <a:latin typeface="Calibri" panose="020F0502020204030204" pitchFamily="34" charset="0"/>
                      </a:endParaRPr>
                    </a:p>
                  </a:txBody>
                  <a:tcPr marL="8638" marR="8638" marT="8638" marB="0" anchor="ctr"/>
                </a:tc>
                <a:tc>
                  <a:txBody>
                    <a:bodyPr/>
                    <a:lstStyle/>
                    <a:p>
                      <a:pPr algn="ctr" fontAlgn="ctr"/>
                      <a:r>
                        <a:rPr lang="pl-PL" sz="1000" b="1" u="none" strike="noStrike">
                          <a:effectLst/>
                        </a:rPr>
                        <a:t>D</a:t>
                      </a:r>
                      <a:endParaRPr lang="pl-PL" sz="1000" b="1" i="0" u="none" strike="noStrike">
                        <a:solidFill>
                          <a:srgbClr val="000000"/>
                        </a:solidFill>
                        <a:effectLst/>
                        <a:latin typeface="Calibri" panose="020F0502020204030204" pitchFamily="34" charset="0"/>
                      </a:endParaRPr>
                    </a:p>
                  </a:txBody>
                  <a:tcPr marL="8638" marR="8638" marT="8638" marB="0" anchor="ctr"/>
                </a:tc>
                <a:extLst>
                  <a:ext uri="{0D108BD9-81ED-4DB2-BD59-A6C34878D82A}">
                    <a16:rowId xmlns:a16="http://schemas.microsoft.com/office/drawing/2014/main" val="1234315296"/>
                  </a:ext>
                </a:extLst>
              </a:tr>
              <a:tr h="181397">
                <a:tc rowSpan="2">
                  <a:txBody>
                    <a:bodyPr/>
                    <a:lstStyle/>
                    <a:p>
                      <a:pPr algn="ctr" fontAlgn="ctr"/>
                      <a:r>
                        <a:rPr lang="pl-PL" sz="1000" u="none" strike="noStrike">
                          <a:effectLst/>
                        </a:rPr>
                        <a:t>1.</a:t>
                      </a:r>
                      <a:endParaRPr lang="pl-PL" sz="1000" b="0" i="0" u="none" strike="noStrike">
                        <a:solidFill>
                          <a:srgbClr val="000000"/>
                        </a:solidFill>
                        <a:effectLst/>
                        <a:latin typeface="Calibri" panose="020F0502020204030204" pitchFamily="34" charset="0"/>
                      </a:endParaRPr>
                    </a:p>
                  </a:txBody>
                  <a:tcPr marL="8638" marR="8638" marT="8638" marB="0" anchor="ctr"/>
                </a:tc>
                <a:tc rowSpan="2">
                  <a:txBody>
                    <a:bodyPr/>
                    <a:lstStyle/>
                    <a:p>
                      <a:pPr algn="l" fontAlgn="ctr"/>
                      <a:r>
                        <a:rPr lang="pl-PL" sz="1000" u="none" strike="noStrike">
                          <a:effectLst/>
                        </a:rPr>
                        <a:t>Położenie</a:t>
                      </a:r>
                      <a:endParaRPr lang="pl-PL" sz="1000" b="0" i="0" u="none" strike="noStrike">
                        <a:solidFill>
                          <a:srgbClr val="000000"/>
                        </a:solidFill>
                        <a:effectLst/>
                        <a:latin typeface="Calibri" panose="020F0502020204030204" pitchFamily="34" charset="0"/>
                      </a:endParaRPr>
                    </a:p>
                  </a:txBody>
                  <a:tcPr marL="8638" marR="8638" marT="8638" marB="0" anchor="ctr"/>
                </a:tc>
                <a:tc rowSpan="2">
                  <a:txBody>
                    <a:bodyPr/>
                    <a:lstStyle/>
                    <a:p>
                      <a:pPr algn="ctr" fontAlgn="ctr"/>
                      <a:r>
                        <a:rPr lang="pl-PL" sz="1000" u="none" strike="noStrike">
                          <a:effectLst/>
                        </a:rPr>
                        <a:t>1-5</a:t>
                      </a:r>
                      <a:endParaRPr lang="pl-PL" sz="1000" b="0" i="0" u="none" strike="noStrike">
                        <a:solidFill>
                          <a:srgbClr val="000000"/>
                        </a:solidFill>
                        <a:effectLst/>
                        <a:latin typeface="Calibri" panose="020F0502020204030204" pitchFamily="34" charset="0"/>
                      </a:endParaRPr>
                    </a:p>
                  </a:txBody>
                  <a:tcPr marL="8638" marR="8638" marT="8638" marB="0" anchor="ctr"/>
                </a:tc>
                <a:tc rowSpan="2">
                  <a:txBody>
                    <a:bodyPr/>
                    <a:lstStyle/>
                    <a:p>
                      <a:pPr algn="ctr" fontAlgn="ctr"/>
                      <a:r>
                        <a:rPr lang="pl-PL" sz="1000" u="none" strike="noStrike">
                          <a:effectLst/>
                        </a:rPr>
                        <a:t>4</a:t>
                      </a:r>
                      <a:endParaRPr lang="pl-PL" sz="1000" b="0" i="0" u="none" strike="noStrike">
                        <a:solidFill>
                          <a:srgbClr val="000000"/>
                        </a:solidFill>
                        <a:effectLst/>
                        <a:latin typeface="Calibri" panose="020F0502020204030204" pitchFamily="34" charset="0"/>
                      </a:endParaRPr>
                    </a:p>
                  </a:txBody>
                  <a:tcPr marL="8638" marR="8638" marT="8638" marB="0" anchor="ctr"/>
                </a:tc>
                <a:tc rowSpan="2">
                  <a:txBody>
                    <a:bodyPr/>
                    <a:lstStyle/>
                    <a:p>
                      <a:pPr algn="ctr" fontAlgn="ctr"/>
                      <a:r>
                        <a:rPr lang="pl-PL" sz="1000" u="none" strike="noStrike">
                          <a:effectLst/>
                        </a:rPr>
                        <a:t>25%</a:t>
                      </a:r>
                      <a:endParaRPr lang="pl-PL" sz="1000" b="0" i="0" u="none" strike="noStrike">
                        <a:solidFill>
                          <a:srgbClr val="000000"/>
                        </a:solidFill>
                        <a:effectLst/>
                        <a:latin typeface="Calibri" panose="020F0502020204030204" pitchFamily="34" charset="0"/>
                      </a:endParaRPr>
                    </a:p>
                  </a:txBody>
                  <a:tcPr marL="8638" marR="8638" marT="8638" marB="0" anchor="ctr"/>
                </a:tc>
                <a:tc rowSpan="2">
                  <a:txBody>
                    <a:bodyPr/>
                    <a:lstStyle/>
                    <a:p>
                      <a:pPr algn="ctr" fontAlgn="ctr"/>
                      <a:r>
                        <a:rPr lang="pl-PL" sz="1000" u="none" strike="noStrike">
                          <a:effectLst/>
                        </a:rPr>
                        <a:t>1323,25</a:t>
                      </a:r>
                      <a:endParaRPr lang="pl-PL" sz="1000" b="0" i="0" u="none" strike="noStrike">
                        <a:solidFill>
                          <a:srgbClr val="000000"/>
                        </a:solidFill>
                        <a:effectLst/>
                        <a:latin typeface="Calibri" panose="020F0502020204030204" pitchFamily="34" charset="0"/>
                      </a:endParaRPr>
                    </a:p>
                  </a:txBody>
                  <a:tcPr marL="8638" marR="8638" marT="8638" marB="0" anchor="ctr"/>
                </a:tc>
                <a:tc rowSpan="2">
                  <a:txBody>
                    <a:bodyPr/>
                    <a:lstStyle/>
                    <a:p>
                      <a:pPr algn="ctr" fontAlgn="ctr"/>
                      <a:r>
                        <a:rPr lang="pl-PL" sz="1000" u="none" strike="noStrike">
                          <a:effectLst/>
                        </a:rPr>
                        <a:t>330,81</a:t>
                      </a:r>
                      <a:endParaRPr lang="pl-PL" sz="1000" b="0" i="0" u="none" strike="noStrike">
                        <a:solidFill>
                          <a:srgbClr val="000000"/>
                        </a:solidFill>
                        <a:effectLst/>
                        <a:latin typeface="Calibri" panose="020F0502020204030204" pitchFamily="34" charset="0"/>
                      </a:endParaRPr>
                    </a:p>
                  </a:txBody>
                  <a:tcPr marL="8638" marR="8638" marT="8638" marB="0" anchor="ctr"/>
                </a:tc>
                <a:tc>
                  <a:txBody>
                    <a:bodyPr/>
                    <a:lstStyle/>
                    <a:p>
                      <a:pPr algn="ctr" fontAlgn="ctr"/>
                      <a:r>
                        <a:rPr lang="pl-PL" sz="1000" u="none" strike="noStrike">
                          <a:solidFill>
                            <a:srgbClr val="C00000"/>
                          </a:solidFill>
                          <a:effectLst/>
                        </a:rPr>
                        <a:t>-1,5</a:t>
                      </a:r>
                      <a:endParaRPr lang="pl-PL" sz="1000" b="0" i="0" u="none" strike="noStrike">
                        <a:solidFill>
                          <a:srgbClr val="C00000"/>
                        </a:solidFill>
                        <a:effectLst/>
                        <a:latin typeface="Calibri" panose="020F0502020204030204" pitchFamily="34" charset="0"/>
                      </a:endParaRPr>
                    </a:p>
                  </a:txBody>
                  <a:tcPr marL="8638" marR="8638" marT="8638" marB="0" anchor="ctr"/>
                </a:tc>
                <a:tc>
                  <a:txBody>
                    <a:bodyPr/>
                    <a:lstStyle/>
                    <a:p>
                      <a:pPr algn="ctr" fontAlgn="ctr"/>
                      <a:r>
                        <a:rPr lang="pl-PL" sz="1000" u="none" strike="noStrike">
                          <a:solidFill>
                            <a:srgbClr val="C00000"/>
                          </a:solidFill>
                          <a:effectLst/>
                        </a:rPr>
                        <a:t>-0,5</a:t>
                      </a:r>
                      <a:endParaRPr lang="pl-PL" sz="1000" b="0" i="0" u="none" strike="noStrike">
                        <a:solidFill>
                          <a:srgbClr val="C00000"/>
                        </a:solidFill>
                        <a:effectLst/>
                        <a:latin typeface="Calibri" panose="020F0502020204030204" pitchFamily="34" charset="0"/>
                      </a:endParaRPr>
                    </a:p>
                  </a:txBody>
                  <a:tcPr marL="8638" marR="8638" marT="8638" marB="0" anchor="ctr"/>
                </a:tc>
                <a:tc>
                  <a:txBody>
                    <a:bodyPr/>
                    <a:lstStyle/>
                    <a:p>
                      <a:pPr algn="ctr" fontAlgn="ctr"/>
                      <a:r>
                        <a:rPr lang="pl-PL" sz="1000" u="none" strike="noStrike">
                          <a:solidFill>
                            <a:srgbClr val="C00000"/>
                          </a:solidFill>
                          <a:effectLst/>
                        </a:rPr>
                        <a:t>-2,5</a:t>
                      </a:r>
                      <a:endParaRPr lang="pl-PL" sz="1000" b="0" i="0" u="none" strike="noStrike">
                        <a:solidFill>
                          <a:srgbClr val="C00000"/>
                        </a:solidFill>
                        <a:effectLst/>
                        <a:latin typeface="Calibri" panose="020F0502020204030204" pitchFamily="34" charset="0"/>
                      </a:endParaRPr>
                    </a:p>
                  </a:txBody>
                  <a:tcPr marL="8638" marR="8638" marT="8638" marB="0" anchor="ctr"/>
                </a:tc>
                <a:tc>
                  <a:txBody>
                    <a:bodyPr/>
                    <a:lstStyle/>
                    <a:p>
                      <a:pPr algn="ctr" fontAlgn="ctr"/>
                      <a:r>
                        <a:rPr lang="pl-PL" sz="1000" u="none" strike="noStrike">
                          <a:solidFill>
                            <a:srgbClr val="C00000"/>
                          </a:solidFill>
                          <a:effectLst/>
                        </a:rPr>
                        <a:t>-1,5</a:t>
                      </a:r>
                      <a:endParaRPr lang="pl-PL" sz="1000" b="0" i="0" u="none" strike="noStrike">
                        <a:solidFill>
                          <a:srgbClr val="C00000"/>
                        </a:solidFill>
                        <a:effectLst/>
                        <a:latin typeface="Calibri" panose="020F0502020204030204" pitchFamily="34" charset="0"/>
                      </a:endParaRPr>
                    </a:p>
                  </a:txBody>
                  <a:tcPr marL="8638" marR="8638" marT="8638" marB="0" anchor="ctr"/>
                </a:tc>
                <a:extLst>
                  <a:ext uri="{0D108BD9-81ED-4DB2-BD59-A6C34878D82A}">
                    <a16:rowId xmlns:a16="http://schemas.microsoft.com/office/drawing/2014/main" val="2701960029"/>
                  </a:ext>
                </a:extLst>
              </a:tr>
              <a:tr h="181397">
                <a:tc vMerge="1">
                  <a:txBody>
                    <a:bodyPr/>
                    <a:lstStyle/>
                    <a:p>
                      <a:endParaRPr lang="pl-PL"/>
                    </a:p>
                  </a:txBody>
                  <a:tcPr/>
                </a:tc>
                <a:tc vMerge="1">
                  <a:txBody>
                    <a:bodyPr/>
                    <a:lstStyle/>
                    <a:p>
                      <a:endParaRPr lang="pl-PL"/>
                    </a:p>
                  </a:txBody>
                  <a:tcPr/>
                </a:tc>
                <a:tc vMerge="1">
                  <a:txBody>
                    <a:bodyPr/>
                    <a:lstStyle/>
                    <a:p>
                      <a:endParaRPr lang="pl-PL"/>
                    </a:p>
                  </a:txBody>
                  <a:tcPr/>
                </a:tc>
                <a:tc vMerge="1">
                  <a:txBody>
                    <a:bodyPr/>
                    <a:lstStyle/>
                    <a:p>
                      <a:endParaRPr lang="pl-PL"/>
                    </a:p>
                  </a:txBody>
                  <a:tcPr/>
                </a:tc>
                <a:tc vMerge="1">
                  <a:txBody>
                    <a:bodyPr/>
                    <a:lstStyle/>
                    <a:p>
                      <a:endParaRPr lang="pl-PL"/>
                    </a:p>
                  </a:txBody>
                  <a:tcPr/>
                </a:tc>
                <a:tc vMerge="1">
                  <a:txBody>
                    <a:bodyPr/>
                    <a:lstStyle/>
                    <a:p>
                      <a:endParaRPr lang="pl-PL"/>
                    </a:p>
                  </a:txBody>
                  <a:tcPr/>
                </a:tc>
                <a:tc vMerge="1">
                  <a:txBody>
                    <a:bodyPr/>
                    <a:lstStyle/>
                    <a:p>
                      <a:endParaRPr lang="pl-PL"/>
                    </a:p>
                  </a:txBody>
                  <a:tcPr/>
                </a:tc>
                <a:tc>
                  <a:txBody>
                    <a:bodyPr/>
                    <a:lstStyle/>
                    <a:p>
                      <a:pPr algn="ctr" fontAlgn="ctr"/>
                      <a:r>
                        <a:rPr lang="pl-PL" sz="1000" u="none" strike="noStrike">
                          <a:solidFill>
                            <a:srgbClr val="0070C0"/>
                          </a:solidFill>
                          <a:effectLst/>
                        </a:rPr>
                        <a:t>-496,22</a:t>
                      </a:r>
                      <a:endParaRPr lang="pl-PL" sz="1000" b="0" i="0" u="none" strike="noStrike">
                        <a:solidFill>
                          <a:srgbClr val="0070C0"/>
                        </a:solidFill>
                        <a:effectLst/>
                        <a:latin typeface="Calibri" panose="020F0502020204030204" pitchFamily="34" charset="0"/>
                      </a:endParaRPr>
                    </a:p>
                  </a:txBody>
                  <a:tcPr marL="8638" marR="8638" marT="8638" marB="0" anchor="ctr"/>
                </a:tc>
                <a:tc>
                  <a:txBody>
                    <a:bodyPr/>
                    <a:lstStyle/>
                    <a:p>
                      <a:pPr algn="ctr" fontAlgn="ctr"/>
                      <a:r>
                        <a:rPr lang="pl-PL" sz="1000" u="none" strike="noStrike">
                          <a:solidFill>
                            <a:srgbClr val="0070C0"/>
                          </a:solidFill>
                          <a:effectLst/>
                        </a:rPr>
                        <a:t>-165,41</a:t>
                      </a:r>
                      <a:endParaRPr lang="pl-PL" sz="1000" b="0" i="0" u="none" strike="noStrike">
                        <a:solidFill>
                          <a:srgbClr val="0070C0"/>
                        </a:solidFill>
                        <a:effectLst/>
                        <a:latin typeface="Calibri" panose="020F0502020204030204" pitchFamily="34" charset="0"/>
                      </a:endParaRPr>
                    </a:p>
                  </a:txBody>
                  <a:tcPr marL="8638" marR="8638" marT="8638" marB="0" anchor="ctr"/>
                </a:tc>
                <a:tc>
                  <a:txBody>
                    <a:bodyPr/>
                    <a:lstStyle/>
                    <a:p>
                      <a:pPr algn="ctr" fontAlgn="ctr"/>
                      <a:r>
                        <a:rPr lang="pl-PL" sz="1000" u="none" strike="noStrike">
                          <a:solidFill>
                            <a:srgbClr val="0070C0"/>
                          </a:solidFill>
                          <a:effectLst/>
                        </a:rPr>
                        <a:t>-827,03</a:t>
                      </a:r>
                      <a:endParaRPr lang="pl-PL" sz="1000" b="0" i="0" u="none" strike="noStrike">
                        <a:solidFill>
                          <a:srgbClr val="0070C0"/>
                        </a:solidFill>
                        <a:effectLst/>
                        <a:latin typeface="Calibri" panose="020F0502020204030204" pitchFamily="34" charset="0"/>
                      </a:endParaRPr>
                    </a:p>
                  </a:txBody>
                  <a:tcPr marL="8638" marR="8638" marT="8638" marB="0" anchor="ctr"/>
                </a:tc>
                <a:tc>
                  <a:txBody>
                    <a:bodyPr/>
                    <a:lstStyle/>
                    <a:p>
                      <a:pPr algn="ctr" fontAlgn="ctr"/>
                      <a:r>
                        <a:rPr lang="pl-PL" sz="1000" u="none" strike="noStrike">
                          <a:solidFill>
                            <a:srgbClr val="0070C0"/>
                          </a:solidFill>
                          <a:effectLst/>
                        </a:rPr>
                        <a:t>-496,22</a:t>
                      </a:r>
                      <a:endParaRPr lang="pl-PL" sz="1000" b="0" i="0" u="none" strike="noStrike">
                        <a:solidFill>
                          <a:srgbClr val="0070C0"/>
                        </a:solidFill>
                        <a:effectLst/>
                        <a:latin typeface="Calibri" panose="020F0502020204030204" pitchFamily="34" charset="0"/>
                      </a:endParaRPr>
                    </a:p>
                  </a:txBody>
                  <a:tcPr marL="8638" marR="8638" marT="8638" marB="0" anchor="ctr"/>
                </a:tc>
                <a:extLst>
                  <a:ext uri="{0D108BD9-81ED-4DB2-BD59-A6C34878D82A}">
                    <a16:rowId xmlns:a16="http://schemas.microsoft.com/office/drawing/2014/main" val="79597303"/>
                  </a:ext>
                </a:extLst>
              </a:tr>
              <a:tr h="181397">
                <a:tc rowSpan="2">
                  <a:txBody>
                    <a:bodyPr/>
                    <a:lstStyle/>
                    <a:p>
                      <a:pPr algn="ctr" fontAlgn="ctr"/>
                      <a:r>
                        <a:rPr lang="pl-PL" sz="1000" u="none" strike="noStrike">
                          <a:effectLst/>
                        </a:rPr>
                        <a:t>2.</a:t>
                      </a:r>
                      <a:endParaRPr lang="pl-PL" sz="1000" b="0" i="0" u="none" strike="noStrike">
                        <a:solidFill>
                          <a:srgbClr val="000000"/>
                        </a:solidFill>
                        <a:effectLst/>
                        <a:latin typeface="Calibri" panose="020F0502020204030204" pitchFamily="34" charset="0"/>
                      </a:endParaRPr>
                    </a:p>
                  </a:txBody>
                  <a:tcPr marL="8638" marR="8638" marT="8638" marB="0" anchor="ctr"/>
                </a:tc>
                <a:tc rowSpan="2">
                  <a:txBody>
                    <a:bodyPr/>
                    <a:lstStyle/>
                    <a:p>
                      <a:pPr algn="l" fontAlgn="ctr"/>
                      <a:r>
                        <a:rPr lang="pl-PL" sz="1000" u="none" strike="noStrike">
                          <a:effectLst/>
                        </a:rPr>
                        <a:t>Stan techniczny</a:t>
                      </a:r>
                      <a:endParaRPr lang="pl-PL" sz="1000" b="0" i="0" u="none" strike="noStrike">
                        <a:solidFill>
                          <a:srgbClr val="000000"/>
                        </a:solidFill>
                        <a:effectLst/>
                        <a:latin typeface="Calibri" panose="020F0502020204030204" pitchFamily="34" charset="0"/>
                      </a:endParaRPr>
                    </a:p>
                  </a:txBody>
                  <a:tcPr marL="8638" marR="8638" marT="8638" marB="0" anchor="ctr"/>
                </a:tc>
                <a:tc rowSpan="2">
                  <a:txBody>
                    <a:bodyPr/>
                    <a:lstStyle/>
                    <a:p>
                      <a:pPr algn="ctr" fontAlgn="ctr"/>
                      <a:r>
                        <a:rPr lang="pl-PL" sz="1000" u="none" strike="noStrike">
                          <a:effectLst/>
                        </a:rPr>
                        <a:t>1-5</a:t>
                      </a:r>
                      <a:endParaRPr lang="pl-PL" sz="1000" b="0" i="0" u="none" strike="noStrike">
                        <a:solidFill>
                          <a:srgbClr val="000000"/>
                        </a:solidFill>
                        <a:effectLst/>
                        <a:latin typeface="Calibri" panose="020F0502020204030204" pitchFamily="34" charset="0"/>
                      </a:endParaRPr>
                    </a:p>
                  </a:txBody>
                  <a:tcPr marL="8638" marR="8638" marT="8638" marB="0" anchor="ctr"/>
                </a:tc>
                <a:tc rowSpan="2">
                  <a:txBody>
                    <a:bodyPr/>
                    <a:lstStyle/>
                    <a:p>
                      <a:pPr algn="ctr" fontAlgn="ctr"/>
                      <a:r>
                        <a:rPr lang="pl-PL" sz="1000" u="none" strike="noStrike">
                          <a:effectLst/>
                        </a:rPr>
                        <a:t>4</a:t>
                      </a:r>
                      <a:endParaRPr lang="pl-PL" sz="1000" b="0" i="0" u="none" strike="noStrike">
                        <a:solidFill>
                          <a:srgbClr val="000000"/>
                        </a:solidFill>
                        <a:effectLst/>
                        <a:latin typeface="Calibri" panose="020F0502020204030204" pitchFamily="34" charset="0"/>
                      </a:endParaRPr>
                    </a:p>
                  </a:txBody>
                  <a:tcPr marL="8638" marR="8638" marT="8638" marB="0" anchor="ctr"/>
                </a:tc>
                <a:tc rowSpan="2">
                  <a:txBody>
                    <a:bodyPr/>
                    <a:lstStyle/>
                    <a:p>
                      <a:pPr algn="ctr" fontAlgn="ctr"/>
                      <a:r>
                        <a:rPr lang="pl-PL" sz="1000" u="none" strike="noStrike">
                          <a:effectLst/>
                        </a:rPr>
                        <a:t>15%</a:t>
                      </a:r>
                      <a:endParaRPr lang="pl-PL" sz="1000" b="0" i="0" u="none" strike="noStrike">
                        <a:solidFill>
                          <a:srgbClr val="000000"/>
                        </a:solidFill>
                        <a:effectLst/>
                        <a:latin typeface="Calibri" panose="020F0502020204030204" pitchFamily="34" charset="0"/>
                      </a:endParaRPr>
                    </a:p>
                  </a:txBody>
                  <a:tcPr marL="8638" marR="8638" marT="8638" marB="0" anchor="ctr"/>
                </a:tc>
                <a:tc rowSpan="2">
                  <a:txBody>
                    <a:bodyPr/>
                    <a:lstStyle/>
                    <a:p>
                      <a:pPr algn="ctr" fontAlgn="ctr"/>
                      <a:r>
                        <a:rPr lang="pl-PL" sz="1000" u="none" strike="noStrike">
                          <a:effectLst/>
                        </a:rPr>
                        <a:t>793,95</a:t>
                      </a:r>
                      <a:endParaRPr lang="pl-PL" sz="1000" b="0" i="0" u="none" strike="noStrike">
                        <a:solidFill>
                          <a:srgbClr val="000000"/>
                        </a:solidFill>
                        <a:effectLst/>
                        <a:latin typeface="Calibri" panose="020F0502020204030204" pitchFamily="34" charset="0"/>
                      </a:endParaRPr>
                    </a:p>
                  </a:txBody>
                  <a:tcPr marL="8638" marR="8638" marT="8638" marB="0" anchor="ctr"/>
                </a:tc>
                <a:tc rowSpan="2">
                  <a:txBody>
                    <a:bodyPr/>
                    <a:lstStyle/>
                    <a:p>
                      <a:pPr algn="ctr" fontAlgn="ctr"/>
                      <a:r>
                        <a:rPr lang="pl-PL" sz="1000" u="none" strike="noStrike">
                          <a:effectLst/>
                        </a:rPr>
                        <a:t>198,49</a:t>
                      </a:r>
                      <a:endParaRPr lang="pl-PL" sz="1000" b="0" i="0" u="none" strike="noStrike">
                        <a:solidFill>
                          <a:srgbClr val="000000"/>
                        </a:solidFill>
                        <a:effectLst/>
                        <a:latin typeface="Calibri" panose="020F0502020204030204" pitchFamily="34" charset="0"/>
                      </a:endParaRPr>
                    </a:p>
                  </a:txBody>
                  <a:tcPr marL="8638" marR="8638" marT="8638" marB="0" anchor="ctr"/>
                </a:tc>
                <a:tc>
                  <a:txBody>
                    <a:bodyPr/>
                    <a:lstStyle/>
                    <a:p>
                      <a:pPr algn="ctr" fontAlgn="ctr"/>
                      <a:r>
                        <a:rPr lang="pl-PL" sz="1000" u="none" strike="noStrike">
                          <a:solidFill>
                            <a:srgbClr val="C00000"/>
                          </a:solidFill>
                          <a:effectLst/>
                        </a:rPr>
                        <a:t>-1</a:t>
                      </a:r>
                      <a:endParaRPr lang="pl-PL" sz="1000" b="0" i="0" u="none" strike="noStrike">
                        <a:solidFill>
                          <a:srgbClr val="C00000"/>
                        </a:solidFill>
                        <a:effectLst/>
                        <a:latin typeface="Calibri" panose="020F0502020204030204" pitchFamily="34" charset="0"/>
                      </a:endParaRPr>
                    </a:p>
                  </a:txBody>
                  <a:tcPr marL="8638" marR="8638" marT="8638" marB="0" anchor="ctr"/>
                </a:tc>
                <a:tc>
                  <a:txBody>
                    <a:bodyPr/>
                    <a:lstStyle/>
                    <a:p>
                      <a:pPr algn="ctr" fontAlgn="ctr"/>
                      <a:r>
                        <a:rPr lang="pl-PL" sz="1000" u="none" strike="noStrike">
                          <a:solidFill>
                            <a:srgbClr val="C00000"/>
                          </a:solidFill>
                          <a:effectLst/>
                        </a:rPr>
                        <a:t>1</a:t>
                      </a:r>
                      <a:endParaRPr lang="pl-PL" sz="1000" b="0" i="0" u="none" strike="noStrike">
                        <a:solidFill>
                          <a:srgbClr val="C00000"/>
                        </a:solidFill>
                        <a:effectLst/>
                        <a:latin typeface="Calibri" panose="020F0502020204030204" pitchFamily="34" charset="0"/>
                      </a:endParaRPr>
                    </a:p>
                  </a:txBody>
                  <a:tcPr marL="8638" marR="8638" marT="8638" marB="0" anchor="ctr"/>
                </a:tc>
                <a:tc>
                  <a:txBody>
                    <a:bodyPr/>
                    <a:lstStyle/>
                    <a:p>
                      <a:pPr algn="ctr" fontAlgn="ctr"/>
                      <a:r>
                        <a:rPr lang="pl-PL" sz="1000" u="none" strike="noStrike">
                          <a:solidFill>
                            <a:srgbClr val="C00000"/>
                          </a:solidFill>
                          <a:effectLst/>
                        </a:rPr>
                        <a:t>-2</a:t>
                      </a:r>
                      <a:endParaRPr lang="pl-PL" sz="1000" b="0" i="0" u="none" strike="noStrike">
                        <a:solidFill>
                          <a:srgbClr val="C00000"/>
                        </a:solidFill>
                        <a:effectLst/>
                        <a:latin typeface="Calibri" panose="020F0502020204030204" pitchFamily="34" charset="0"/>
                      </a:endParaRPr>
                    </a:p>
                  </a:txBody>
                  <a:tcPr marL="8638" marR="8638" marT="8638" marB="0" anchor="ctr"/>
                </a:tc>
                <a:tc>
                  <a:txBody>
                    <a:bodyPr/>
                    <a:lstStyle/>
                    <a:p>
                      <a:pPr algn="ctr" fontAlgn="ctr"/>
                      <a:r>
                        <a:rPr lang="pl-PL" sz="1000" u="none" strike="noStrike">
                          <a:solidFill>
                            <a:srgbClr val="C00000"/>
                          </a:solidFill>
                          <a:effectLst/>
                        </a:rPr>
                        <a:t>2</a:t>
                      </a:r>
                      <a:endParaRPr lang="pl-PL" sz="1000" b="0" i="0" u="none" strike="noStrike">
                        <a:solidFill>
                          <a:srgbClr val="C00000"/>
                        </a:solidFill>
                        <a:effectLst/>
                        <a:latin typeface="Calibri" panose="020F0502020204030204" pitchFamily="34" charset="0"/>
                      </a:endParaRPr>
                    </a:p>
                  </a:txBody>
                  <a:tcPr marL="8638" marR="8638" marT="8638" marB="0" anchor="ctr"/>
                </a:tc>
                <a:extLst>
                  <a:ext uri="{0D108BD9-81ED-4DB2-BD59-A6C34878D82A}">
                    <a16:rowId xmlns:a16="http://schemas.microsoft.com/office/drawing/2014/main" val="1921763837"/>
                  </a:ext>
                </a:extLst>
              </a:tr>
              <a:tr h="181397">
                <a:tc vMerge="1">
                  <a:txBody>
                    <a:bodyPr/>
                    <a:lstStyle/>
                    <a:p>
                      <a:endParaRPr lang="pl-PL"/>
                    </a:p>
                  </a:txBody>
                  <a:tcPr/>
                </a:tc>
                <a:tc vMerge="1">
                  <a:txBody>
                    <a:bodyPr/>
                    <a:lstStyle/>
                    <a:p>
                      <a:endParaRPr lang="pl-PL"/>
                    </a:p>
                  </a:txBody>
                  <a:tcPr/>
                </a:tc>
                <a:tc vMerge="1">
                  <a:txBody>
                    <a:bodyPr/>
                    <a:lstStyle/>
                    <a:p>
                      <a:endParaRPr lang="pl-PL"/>
                    </a:p>
                  </a:txBody>
                  <a:tcPr/>
                </a:tc>
                <a:tc vMerge="1">
                  <a:txBody>
                    <a:bodyPr/>
                    <a:lstStyle/>
                    <a:p>
                      <a:endParaRPr lang="pl-PL"/>
                    </a:p>
                  </a:txBody>
                  <a:tcPr/>
                </a:tc>
                <a:tc vMerge="1">
                  <a:txBody>
                    <a:bodyPr/>
                    <a:lstStyle/>
                    <a:p>
                      <a:endParaRPr lang="pl-PL"/>
                    </a:p>
                  </a:txBody>
                  <a:tcPr/>
                </a:tc>
                <a:tc vMerge="1">
                  <a:txBody>
                    <a:bodyPr/>
                    <a:lstStyle/>
                    <a:p>
                      <a:endParaRPr lang="pl-PL"/>
                    </a:p>
                  </a:txBody>
                  <a:tcPr/>
                </a:tc>
                <a:tc vMerge="1">
                  <a:txBody>
                    <a:bodyPr/>
                    <a:lstStyle/>
                    <a:p>
                      <a:endParaRPr lang="pl-PL"/>
                    </a:p>
                  </a:txBody>
                  <a:tcPr/>
                </a:tc>
                <a:tc>
                  <a:txBody>
                    <a:bodyPr/>
                    <a:lstStyle/>
                    <a:p>
                      <a:pPr algn="ctr" fontAlgn="ctr"/>
                      <a:r>
                        <a:rPr lang="pl-PL" sz="1000" u="none" strike="noStrike">
                          <a:solidFill>
                            <a:srgbClr val="0070C0"/>
                          </a:solidFill>
                          <a:effectLst/>
                        </a:rPr>
                        <a:t>-198,49</a:t>
                      </a:r>
                      <a:endParaRPr lang="pl-PL" sz="1000" b="0" i="0" u="none" strike="noStrike">
                        <a:solidFill>
                          <a:srgbClr val="0070C0"/>
                        </a:solidFill>
                        <a:effectLst/>
                        <a:latin typeface="Calibri" panose="020F0502020204030204" pitchFamily="34" charset="0"/>
                      </a:endParaRPr>
                    </a:p>
                  </a:txBody>
                  <a:tcPr marL="8638" marR="8638" marT="8638" marB="0" anchor="ctr"/>
                </a:tc>
                <a:tc>
                  <a:txBody>
                    <a:bodyPr/>
                    <a:lstStyle/>
                    <a:p>
                      <a:pPr algn="ctr" fontAlgn="ctr"/>
                      <a:r>
                        <a:rPr lang="pl-PL" sz="1000" u="none" strike="noStrike">
                          <a:solidFill>
                            <a:srgbClr val="0070C0"/>
                          </a:solidFill>
                          <a:effectLst/>
                        </a:rPr>
                        <a:t>198,49</a:t>
                      </a:r>
                      <a:endParaRPr lang="pl-PL" sz="1000" b="0" i="0" u="none" strike="noStrike">
                        <a:solidFill>
                          <a:srgbClr val="0070C0"/>
                        </a:solidFill>
                        <a:effectLst/>
                        <a:latin typeface="Calibri" panose="020F0502020204030204" pitchFamily="34" charset="0"/>
                      </a:endParaRPr>
                    </a:p>
                  </a:txBody>
                  <a:tcPr marL="8638" marR="8638" marT="8638" marB="0" anchor="ctr"/>
                </a:tc>
                <a:tc>
                  <a:txBody>
                    <a:bodyPr/>
                    <a:lstStyle/>
                    <a:p>
                      <a:pPr algn="ctr" fontAlgn="ctr"/>
                      <a:r>
                        <a:rPr lang="pl-PL" sz="1000" u="none" strike="noStrike">
                          <a:solidFill>
                            <a:srgbClr val="0070C0"/>
                          </a:solidFill>
                          <a:effectLst/>
                        </a:rPr>
                        <a:t>-396,98</a:t>
                      </a:r>
                      <a:endParaRPr lang="pl-PL" sz="1000" b="0" i="0" u="none" strike="noStrike">
                        <a:solidFill>
                          <a:srgbClr val="0070C0"/>
                        </a:solidFill>
                        <a:effectLst/>
                        <a:latin typeface="Calibri" panose="020F0502020204030204" pitchFamily="34" charset="0"/>
                      </a:endParaRPr>
                    </a:p>
                  </a:txBody>
                  <a:tcPr marL="8638" marR="8638" marT="8638" marB="0" anchor="ctr"/>
                </a:tc>
                <a:tc>
                  <a:txBody>
                    <a:bodyPr/>
                    <a:lstStyle/>
                    <a:p>
                      <a:pPr algn="ctr" fontAlgn="ctr"/>
                      <a:r>
                        <a:rPr lang="pl-PL" sz="1000" u="none" strike="noStrike">
                          <a:solidFill>
                            <a:srgbClr val="0070C0"/>
                          </a:solidFill>
                          <a:effectLst/>
                        </a:rPr>
                        <a:t>396,98</a:t>
                      </a:r>
                      <a:endParaRPr lang="pl-PL" sz="1000" b="0" i="0" u="none" strike="noStrike">
                        <a:solidFill>
                          <a:srgbClr val="0070C0"/>
                        </a:solidFill>
                        <a:effectLst/>
                        <a:latin typeface="Calibri" panose="020F0502020204030204" pitchFamily="34" charset="0"/>
                      </a:endParaRPr>
                    </a:p>
                  </a:txBody>
                  <a:tcPr marL="8638" marR="8638" marT="8638" marB="0" anchor="ctr"/>
                </a:tc>
                <a:extLst>
                  <a:ext uri="{0D108BD9-81ED-4DB2-BD59-A6C34878D82A}">
                    <a16:rowId xmlns:a16="http://schemas.microsoft.com/office/drawing/2014/main" val="3659275752"/>
                  </a:ext>
                </a:extLst>
              </a:tr>
              <a:tr h="354155">
                <a:tc rowSpan="2">
                  <a:txBody>
                    <a:bodyPr/>
                    <a:lstStyle/>
                    <a:p>
                      <a:pPr algn="ctr" fontAlgn="ctr"/>
                      <a:r>
                        <a:rPr lang="pl-PL" sz="1000" u="none" strike="noStrike">
                          <a:effectLst/>
                        </a:rPr>
                        <a:t>3.</a:t>
                      </a:r>
                      <a:endParaRPr lang="pl-PL" sz="1000" b="0" i="0" u="none" strike="noStrike">
                        <a:solidFill>
                          <a:srgbClr val="000000"/>
                        </a:solidFill>
                        <a:effectLst/>
                        <a:latin typeface="Calibri" panose="020F0502020204030204" pitchFamily="34" charset="0"/>
                      </a:endParaRPr>
                    </a:p>
                  </a:txBody>
                  <a:tcPr marL="8638" marR="8638" marT="8638" marB="0" anchor="ctr"/>
                </a:tc>
                <a:tc rowSpan="2">
                  <a:txBody>
                    <a:bodyPr/>
                    <a:lstStyle/>
                    <a:p>
                      <a:pPr algn="l" fontAlgn="ctr"/>
                      <a:r>
                        <a:rPr lang="pl-PL" sz="1000" b="0" i="0" u="none" strike="noStrike">
                          <a:solidFill>
                            <a:schemeClr val="dk1"/>
                          </a:solidFill>
                          <a:effectLst/>
                          <a:latin typeface="+mn-lt"/>
                        </a:rPr>
                        <a:t>Standard</a:t>
                      </a:r>
                      <a:endParaRPr lang="pl-PL" sz="1000" b="0" i="0" u="none" strike="noStrike">
                        <a:solidFill>
                          <a:srgbClr val="000000"/>
                        </a:solidFill>
                        <a:effectLst/>
                        <a:latin typeface="Calibri" panose="020F0502020204030204" pitchFamily="34" charset="0"/>
                      </a:endParaRPr>
                    </a:p>
                  </a:txBody>
                  <a:tcPr marL="8638" marR="8638" marT="8638" marB="0" anchor="ctr"/>
                </a:tc>
                <a:tc rowSpan="2">
                  <a:txBody>
                    <a:bodyPr/>
                    <a:lstStyle/>
                    <a:p>
                      <a:pPr algn="ctr" fontAlgn="ctr"/>
                      <a:r>
                        <a:rPr lang="pl-PL" sz="1000" u="none" strike="noStrike">
                          <a:effectLst/>
                        </a:rPr>
                        <a:t>1-6</a:t>
                      </a:r>
                      <a:endParaRPr lang="pl-PL" sz="1000" b="0" i="0" u="none" strike="noStrike">
                        <a:solidFill>
                          <a:srgbClr val="000000"/>
                        </a:solidFill>
                        <a:effectLst/>
                        <a:latin typeface="Calibri" panose="020F0502020204030204" pitchFamily="34" charset="0"/>
                      </a:endParaRPr>
                    </a:p>
                  </a:txBody>
                  <a:tcPr marL="8638" marR="8638" marT="8638" marB="0" anchor="ctr"/>
                </a:tc>
                <a:tc rowSpan="2">
                  <a:txBody>
                    <a:bodyPr/>
                    <a:lstStyle/>
                    <a:p>
                      <a:pPr algn="ctr" fontAlgn="ctr"/>
                      <a:r>
                        <a:rPr lang="pl-PL" sz="1000" u="none" strike="noStrike">
                          <a:effectLst/>
                        </a:rPr>
                        <a:t>5</a:t>
                      </a:r>
                      <a:endParaRPr lang="pl-PL" sz="1000" b="0" i="0" u="none" strike="noStrike">
                        <a:solidFill>
                          <a:srgbClr val="000000"/>
                        </a:solidFill>
                        <a:effectLst/>
                        <a:latin typeface="Calibri" panose="020F0502020204030204" pitchFamily="34" charset="0"/>
                      </a:endParaRPr>
                    </a:p>
                  </a:txBody>
                  <a:tcPr marL="8638" marR="8638" marT="8638" marB="0" anchor="ctr"/>
                </a:tc>
                <a:tc rowSpan="2">
                  <a:txBody>
                    <a:bodyPr/>
                    <a:lstStyle/>
                    <a:p>
                      <a:pPr algn="ctr" fontAlgn="ctr"/>
                      <a:r>
                        <a:rPr lang="pl-PL" sz="1000" u="none" strike="noStrike">
                          <a:effectLst/>
                        </a:rPr>
                        <a:t>15%</a:t>
                      </a:r>
                      <a:endParaRPr lang="pl-PL" sz="1000" b="0" i="0" u="none" strike="noStrike">
                        <a:solidFill>
                          <a:srgbClr val="000000"/>
                        </a:solidFill>
                        <a:effectLst/>
                        <a:latin typeface="Calibri" panose="020F0502020204030204" pitchFamily="34" charset="0"/>
                      </a:endParaRPr>
                    </a:p>
                  </a:txBody>
                  <a:tcPr marL="8638" marR="8638" marT="8638" marB="0" anchor="ctr"/>
                </a:tc>
                <a:tc rowSpan="2">
                  <a:txBody>
                    <a:bodyPr/>
                    <a:lstStyle/>
                    <a:p>
                      <a:pPr algn="ctr" fontAlgn="ctr"/>
                      <a:r>
                        <a:rPr lang="pl-PL" sz="1000" u="none" strike="noStrike">
                          <a:effectLst/>
                        </a:rPr>
                        <a:t>793,95</a:t>
                      </a:r>
                      <a:endParaRPr lang="pl-PL" sz="1000" b="0" i="0" u="none" strike="noStrike">
                        <a:solidFill>
                          <a:srgbClr val="000000"/>
                        </a:solidFill>
                        <a:effectLst/>
                        <a:latin typeface="Calibri" panose="020F0502020204030204" pitchFamily="34" charset="0"/>
                      </a:endParaRPr>
                    </a:p>
                  </a:txBody>
                  <a:tcPr marL="8638" marR="8638" marT="8638" marB="0" anchor="ctr"/>
                </a:tc>
                <a:tc rowSpan="2">
                  <a:txBody>
                    <a:bodyPr/>
                    <a:lstStyle/>
                    <a:p>
                      <a:pPr algn="ctr" fontAlgn="ctr"/>
                      <a:r>
                        <a:rPr lang="pl-PL" sz="1000" u="none" strike="noStrike">
                          <a:effectLst/>
                        </a:rPr>
                        <a:t>158,79</a:t>
                      </a:r>
                      <a:endParaRPr lang="pl-PL" sz="1000" b="0" i="0" u="none" strike="noStrike">
                        <a:solidFill>
                          <a:srgbClr val="000000"/>
                        </a:solidFill>
                        <a:effectLst/>
                        <a:latin typeface="Calibri" panose="020F0502020204030204" pitchFamily="34" charset="0"/>
                      </a:endParaRPr>
                    </a:p>
                  </a:txBody>
                  <a:tcPr marL="8638" marR="8638" marT="8638" marB="0" anchor="ctr"/>
                </a:tc>
                <a:tc>
                  <a:txBody>
                    <a:bodyPr/>
                    <a:lstStyle/>
                    <a:p>
                      <a:pPr algn="ctr" fontAlgn="ctr"/>
                      <a:r>
                        <a:rPr lang="pl-PL" sz="1000" u="none" strike="noStrike">
                          <a:solidFill>
                            <a:srgbClr val="C00000"/>
                          </a:solidFill>
                          <a:effectLst/>
                        </a:rPr>
                        <a:t>2</a:t>
                      </a:r>
                      <a:endParaRPr lang="pl-PL" sz="1000" b="0" i="0" u="none" strike="noStrike">
                        <a:solidFill>
                          <a:srgbClr val="C00000"/>
                        </a:solidFill>
                        <a:effectLst/>
                        <a:latin typeface="Calibri" panose="020F0502020204030204" pitchFamily="34" charset="0"/>
                      </a:endParaRPr>
                    </a:p>
                  </a:txBody>
                  <a:tcPr marL="8638" marR="8638" marT="8638" marB="0" anchor="ctr"/>
                </a:tc>
                <a:tc>
                  <a:txBody>
                    <a:bodyPr/>
                    <a:lstStyle/>
                    <a:p>
                      <a:pPr algn="ctr" fontAlgn="ctr"/>
                      <a:r>
                        <a:rPr lang="pl-PL" sz="1000" u="none" strike="noStrike">
                          <a:solidFill>
                            <a:srgbClr val="C00000"/>
                          </a:solidFill>
                          <a:effectLst/>
                        </a:rPr>
                        <a:t>0</a:t>
                      </a:r>
                      <a:endParaRPr lang="pl-PL" sz="1000" b="0" i="0" u="none" strike="noStrike">
                        <a:solidFill>
                          <a:srgbClr val="C00000"/>
                        </a:solidFill>
                        <a:effectLst/>
                        <a:latin typeface="Calibri" panose="020F0502020204030204" pitchFamily="34" charset="0"/>
                      </a:endParaRPr>
                    </a:p>
                  </a:txBody>
                  <a:tcPr marL="8638" marR="8638" marT="8638" marB="0" anchor="ctr"/>
                </a:tc>
                <a:tc>
                  <a:txBody>
                    <a:bodyPr/>
                    <a:lstStyle/>
                    <a:p>
                      <a:pPr algn="ctr" fontAlgn="ctr"/>
                      <a:r>
                        <a:rPr lang="pl-PL" sz="1000" u="none" strike="noStrike">
                          <a:solidFill>
                            <a:srgbClr val="C00000"/>
                          </a:solidFill>
                          <a:effectLst/>
                        </a:rPr>
                        <a:t>0</a:t>
                      </a:r>
                      <a:endParaRPr lang="pl-PL" sz="1000" b="0" i="0" u="none" strike="noStrike">
                        <a:solidFill>
                          <a:srgbClr val="C00000"/>
                        </a:solidFill>
                        <a:effectLst/>
                        <a:latin typeface="Calibri" panose="020F0502020204030204" pitchFamily="34" charset="0"/>
                      </a:endParaRPr>
                    </a:p>
                  </a:txBody>
                  <a:tcPr marL="8638" marR="8638" marT="8638" marB="0" anchor="ctr"/>
                </a:tc>
                <a:tc>
                  <a:txBody>
                    <a:bodyPr/>
                    <a:lstStyle/>
                    <a:p>
                      <a:pPr algn="ctr" fontAlgn="ctr"/>
                      <a:r>
                        <a:rPr lang="pl-PL" sz="1000" u="none" strike="noStrike">
                          <a:solidFill>
                            <a:srgbClr val="C00000"/>
                          </a:solidFill>
                          <a:effectLst/>
                        </a:rPr>
                        <a:t>1</a:t>
                      </a:r>
                      <a:endParaRPr lang="pl-PL" sz="1000" b="0" i="0" u="none" strike="noStrike">
                        <a:solidFill>
                          <a:srgbClr val="C00000"/>
                        </a:solidFill>
                        <a:effectLst/>
                        <a:latin typeface="Calibri" panose="020F0502020204030204" pitchFamily="34" charset="0"/>
                      </a:endParaRPr>
                    </a:p>
                  </a:txBody>
                  <a:tcPr marL="8638" marR="8638" marT="8638" marB="0" anchor="ctr"/>
                </a:tc>
                <a:extLst>
                  <a:ext uri="{0D108BD9-81ED-4DB2-BD59-A6C34878D82A}">
                    <a16:rowId xmlns:a16="http://schemas.microsoft.com/office/drawing/2014/main" val="1116430364"/>
                  </a:ext>
                </a:extLst>
              </a:tr>
              <a:tr h="181397">
                <a:tc vMerge="1">
                  <a:txBody>
                    <a:bodyPr/>
                    <a:lstStyle/>
                    <a:p>
                      <a:endParaRPr lang="pl-PL"/>
                    </a:p>
                  </a:txBody>
                  <a:tcPr/>
                </a:tc>
                <a:tc vMerge="1">
                  <a:txBody>
                    <a:bodyPr/>
                    <a:lstStyle/>
                    <a:p>
                      <a:endParaRPr lang="pl-PL"/>
                    </a:p>
                  </a:txBody>
                  <a:tcPr/>
                </a:tc>
                <a:tc vMerge="1">
                  <a:txBody>
                    <a:bodyPr/>
                    <a:lstStyle/>
                    <a:p>
                      <a:endParaRPr lang="pl-PL"/>
                    </a:p>
                  </a:txBody>
                  <a:tcPr/>
                </a:tc>
                <a:tc vMerge="1">
                  <a:txBody>
                    <a:bodyPr/>
                    <a:lstStyle/>
                    <a:p>
                      <a:endParaRPr lang="pl-PL"/>
                    </a:p>
                  </a:txBody>
                  <a:tcPr/>
                </a:tc>
                <a:tc vMerge="1">
                  <a:txBody>
                    <a:bodyPr/>
                    <a:lstStyle/>
                    <a:p>
                      <a:endParaRPr lang="pl-PL"/>
                    </a:p>
                  </a:txBody>
                  <a:tcPr/>
                </a:tc>
                <a:tc vMerge="1">
                  <a:txBody>
                    <a:bodyPr/>
                    <a:lstStyle/>
                    <a:p>
                      <a:endParaRPr lang="pl-PL"/>
                    </a:p>
                  </a:txBody>
                  <a:tcPr/>
                </a:tc>
                <a:tc vMerge="1">
                  <a:txBody>
                    <a:bodyPr/>
                    <a:lstStyle/>
                    <a:p>
                      <a:endParaRPr lang="pl-PL"/>
                    </a:p>
                  </a:txBody>
                  <a:tcPr/>
                </a:tc>
                <a:tc>
                  <a:txBody>
                    <a:bodyPr/>
                    <a:lstStyle/>
                    <a:p>
                      <a:pPr algn="ctr" fontAlgn="ctr"/>
                      <a:r>
                        <a:rPr lang="pl-PL" sz="1000" u="none" strike="noStrike">
                          <a:solidFill>
                            <a:srgbClr val="0070C0"/>
                          </a:solidFill>
                          <a:effectLst/>
                        </a:rPr>
                        <a:t>317,58</a:t>
                      </a:r>
                      <a:endParaRPr lang="pl-PL" sz="1000" b="0" i="0" u="none" strike="noStrike">
                        <a:solidFill>
                          <a:srgbClr val="0070C0"/>
                        </a:solidFill>
                        <a:effectLst/>
                        <a:latin typeface="Calibri" panose="020F0502020204030204" pitchFamily="34" charset="0"/>
                      </a:endParaRPr>
                    </a:p>
                  </a:txBody>
                  <a:tcPr marL="8638" marR="8638" marT="8638" marB="0" anchor="ctr"/>
                </a:tc>
                <a:tc>
                  <a:txBody>
                    <a:bodyPr/>
                    <a:lstStyle/>
                    <a:p>
                      <a:pPr algn="ctr" fontAlgn="ctr"/>
                      <a:r>
                        <a:rPr lang="pl-PL" sz="1000" u="none" strike="noStrike">
                          <a:solidFill>
                            <a:srgbClr val="0070C0"/>
                          </a:solidFill>
                          <a:effectLst/>
                        </a:rPr>
                        <a:t>0,00</a:t>
                      </a:r>
                      <a:endParaRPr lang="pl-PL" sz="1000" b="0" i="0" u="none" strike="noStrike">
                        <a:solidFill>
                          <a:srgbClr val="0070C0"/>
                        </a:solidFill>
                        <a:effectLst/>
                        <a:latin typeface="Calibri" panose="020F0502020204030204" pitchFamily="34" charset="0"/>
                      </a:endParaRPr>
                    </a:p>
                  </a:txBody>
                  <a:tcPr marL="8638" marR="8638" marT="8638" marB="0" anchor="ctr"/>
                </a:tc>
                <a:tc>
                  <a:txBody>
                    <a:bodyPr/>
                    <a:lstStyle/>
                    <a:p>
                      <a:pPr algn="ctr" fontAlgn="ctr"/>
                      <a:r>
                        <a:rPr lang="pl-PL" sz="1000" u="none" strike="noStrike">
                          <a:solidFill>
                            <a:srgbClr val="0070C0"/>
                          </a:solidFill>
                          <a:effectLst/>
                        </a:rPr>
                        <a:t>0,00</a:t>
                      </a:r>
                      <a:endParaRPr lang="pl-PL" sz="1000" b="0" i="0" u="none" strike="noStrike">
                        <a:solidFill>
                          <a:srgbClr val="0070C0"/>
                        </a:solidFill>
                        <a:effectLst/>
                        <a:latin typeface="Calibri" panose="020F0502020204030204" pitchFamily="34" charset="0"/>
                      </a:endParaRPr>
                    </a:p>
                  </a:txBody>
                  <a:tcPr marL="8638" marR="8638" marT="8638" marB="0" anchor="ctr"/>
                </a:tc>
                <a:tc>
                  <a:txBody>
                    <a:bodyPr/>
                    <a:lstStyle/>
                    <a:p>
                      <a:pPr algn="ctr" fontAlgn="ctr"/>
                      <a:r>
                        <a:rPr lang="pl-PL" sz="1000" u="none" strike="noStrike">
                          <a:solidFill>
                            <a:srgbClr val="0070C0"/>
                          </a:solidFill>
                          <a:effectLst/>
                        </a:rPr>
                        <a:t>158,79</a:t>
                      </a:r>
                      <a:endParaRPr lang="pl-PL" sz="1000" b="0" i="0" u="none" strike="noStrike">
                        <a:solidFill>
                          <a:srgbClr val="0070C0"/>
                        </a:solidFill>
                        <a:effectLst/>
                        <a:latin typeface="Calibri" panose="020F0502020204030204" pitchFamily="34" charset="0"/>
                      </a:endParaRPr>
                    </a:p>
                  </a:txBody>
                  <a:tcPr marL="8638" marR="8638" marT="8638" marB="0" anchor="ctr"/>
                </a:tc>
                <a:extLst>
                  <a:ext uri="{0D108BD9-81ED-4DB2-BD59-A6C34878D82A}">
                    <a16:rowId xmlns:a16="http://schemas.microsoft.com/office/drawing/2014/main" val="715562093"/>
                  </a:ext>
                </a:extLst>
              </a:tr>
              <a:tr h="181397">
                <a:tc rowSpan="2">
                  <a:txBody>
                    <a:bodyPr/>
                    <a:lstStyle/>
                    <a:p>
                      <a:pPr algn="ctr" fontAlgn="ctr"/>
                      <a:r>
                        <a:rPr lang="pl-PL" sz="1000" u="none" strike="noStrike">
                          <a:effectLst/>
                        </a:rPr>
                        <a:t>4.</a:t>
                      </a:r>
                      <a:endParaRPr lang="pl-PL" sz="1000" b="0" i="0" u="none" strike="noStrike">
                        <a:solidFill>
                          <a:srgbClr val="000000"/>
                        </a:solidFill>
                        <a:effectLst/>
                        <a:latin typeface="Calibri" panose="020F0502020204030204" pitchFamily="34" charset="0"/>
                      </a:endParaRPr>
                    </a:p>
                  </a:txBody>
                  <a:tcPr marL="8638" marR="8638" marT="8638" marB="0" anchor="ctr"/>
                </a:tc>
                <a:tc rowSpan="2">
                  <a:txBody>
                    <a:bodyPr/>
                    <a:lstStyle/>
                    <a:p>
                      <a:pPr algn="l" fontAlgn="ctr"/>
                      <a:r>
                        <a:rPr lang="pl-PL" sz="1000" u="none" strike="noStrike">
                          <a:effectLst/>
                        </a:rPr>
                        <a:t>Architektura</a:t>
                      </a:r>
                      <a:endParaRPr lang="pl-PL" sz="1000" b="0" i="0" u="none" strike="noStrike">
                        <a:solidFill>
                          <a:srgbClr val="000000"/>
                        </a:solidFill>
                        <a:effectLst/>
                        <a:latin typeface="Calibri" panose="020F0502020204030204" pitchFamily="34" charset="0"/>
                      </a:endParaRPr>
                    </a:p>
                  </a:txBody>
                  <a:tcPr marL="8638" marR="8638" marT="8638" marB="0" anchor="ctr"/>
                </a:tc>
                <a:tc rowSpan="2">
                  <a:txBody>
                    <a:bodyPr/>
                    <a:lstStyle/>
                    <a:p>
                      <a:pPr algn="ctr" fontAlgn="ctr"/>
                      <a:r>
                        <a:rPr lang="pl-PL" sz="1000" u="none" strike="noStrike">
                          <a:effectLst/>
                        </a:rPr>
                        <a:t>1-5</a:t>
                      </a:r>
                      <a:endParaRPr lang="pl-PL" sz="1000" b="0" i="0" u="none" strike="noStrike">
                        <a:solidFill>
                          <a:srgbClr val="000000"/>
                        </a:solidFill>
                        <a:effectLst/>
                        <a:latin typeface="Calibri" panose="020F0502020204030204" pitchFamily="34" charset="0"/>
                      </a:endParaRPr>
                    </a:p>
                  </a:txBody>
                  <a:tcPr marL="8638" marR="8638" marT="8638" marB="0" anchor="ctr"/>
                </a:tc>
                <a:tc rowSpan="2">
                  <a:txBody>
                    <a:bodyPr/>
                    <a:lstStyle/>
                    <a:p>
                      <a:pPr algn="ctr" fontAlgn="ctr"/>
                      <a:r>
                        <a:rPr lang="pl-PL" sz="1000" u="none" strike="noStrike">
                          <a:effectLst/>
                        </a:rPr>
                        <a:t>4</a:t>
                      </a:r>
                      <a:endParaRPr lang="pl-PL" sz="1000" b="0" i="0" u="none" strike="noStrike">
                        <a:solidFill>
                          <a:srgbClr val="000000"/>
                        </a:solidFill>
                        <a:effectLst/>
                        <a:latin typeface="Calibri" panose="020F0502020204030204" pitchFamily="34" charset="0"/>
                      </a:endParaRPr>
                    </a:p>
                  </a:txBody>
                  <a:tcPr marL="8638" marR="8638" marT="8638" marB="0" anchor="ctr"/>
                </a:tc>
                <a:tc rowSpan="2">
                  <a:txBody>
                    <a:bodyPr/>
                    <a:lstStyle/>
                    <a:p>
                      <a:pPr algn="ctr" fontAlgn="ctr"/>
                      <a:r>
                        <a:rPr lang="pl-PL" sz="1000" u="none" strike="noStrike">
                          <a:effectLst/>
                        </a:rPr>
                        <a:t>15%</a:t>
                      </a:r>
                      <a:endParaRPr lang="pl-PL" sz="1000" b="0" i="0" u="none" strike="noStrike">
                        <a:solidFill>
                          <a:srgbClr val="000000"/>
                        </a:solidFill>
                        <a:effectLst/>
                        <a:latin typeface="Calibri" panose="020F0502020204030204" pitchFamily="34" charset="0"/>
                      </a:endParaRPr>
                    </a:p>
                  </a:txBody>
                  <a:tcPr marL="8638" marR="8638" marT="8638" marB="0" anchor="ctr"/>
                </a:tc>
                <a:tc rowSpan="2">
                  <a:txBody>
                    <a:bodyPr/>
                    <a:lstStyle/>
                    <a:p>
                      <a:pPr algn="ctr" fontAlgn="ctr"/>
                      <a:r>
                        <a:rPr lang="pl-PL" sz="1000" u="none" strike="noStrike">
                          <a:effectLst/>
                        </a:rPr>
                        <a:t>793,95</a:t>
                      </a:r>
                      <a:endParaRPr lang="pl-PL" sz="1000" b="0" i="0" u="none" strike="noStrike">
                        <a:solidFill>
                          <a:srgbClr val="000000"/>
                        </a:solidFill>
                        <a:effectLst/>
                        <a:latin typeface="Calibri" panose="020F0502020204030204" pitchFamily="34" charset="0"/>
                      </a:endParaRPr>
                    </a:p>
                  </a:txBody>
                  <a:tcPr marL="8638" marR="8638" marT="8638" marB="0" anchor="ctr"/>
                </a:tc>
                <a:tc rowSpan="2">
                  <a:txBody>
                    <a:bodyPr/>
                    <a:lstStyle/>
                    <a:p>
                      <a:pPr algn="ctr" fontAlgn="ctr"/>
                      <a:r>
                        <a:rPr lang="pl-PL" sz="1000" u="none" strike="noStrike">
                          <a:effectLst/>
                        </a:rPr>
                        <a:t>198,49</a:t>
                      </a:r>
                      <a:endParaRPr lang="pl-PL" sz="1000" b="0" i="0" u="none" strike="noStrike">
                        <a:solidFill>
                          <a:srgbClr val="000000"/>
                        </a:solidFill>
                        <a:effectLst/>
                        <a:latin typeface="Calibri" panose="020F0502020204030204" pitchFamily="34" charset="0"/>
                      </a:endParaRPr>
                    </a:p>
                  </a:txBody>
                  <a:tcPr marL="8638" marR="8638" marT="8638" marB="0" anchor="ctr"/>
                </a:tc>
                <a:tc>
                  <a:txBody>
                    <a:bodyPr/>
                    <a:lstStyle/>
                    <a:p>
                      <a:pPr algn="ctr" fontAlgn="ctr"/>
                      <a:r>
                        <a:rPr lang="pl-PL" sz="1000" u="none" strike="noStrike">
                          <a:solidFill>
                            <a:srgbClr val="C00000"/>
                          </a:solidFill>
                          <a:effectLst/>
                        </a:rPr>
                        <a:t>0</a:t>
                      </a:r>
                      <a:endParaRPr lang="pl-PL" sz="1000" b="0" i="0" u="none" strike="noStrike">
                        <a:solidFill>
                          <a:srgbClr val="C00000"/>
                        </a:solidFill>
                        <a:effectLst/>
                        <a:latin typeface="Calibri" panose="020F0502020204030204" pitchFamily="34" charset="0"/>
                      </a:endParaRPr>
                    </a:p>
                  </a:txBody>
                  <a:tcPr marL="8638" marR="8638" marT="8638" marB="0" anchor="ctr"/>
                </a:tc>
                <a:tc>
                  <a:txBody>
                    <a:bodyPr/>
                    <a:lstStyle/>
                    <a:p>
                      <a:pPr algn="ctr" fontAlgn="ctr"/>
                      <a:r>
                        <a:rPr lang="pl-PL" sz="1000" u="none" strike="noStrike">
                          <a:solidFill>
                            <a:srgbClr val="C00000"/>
                          </a:solidFill>
                          <a:effectLst/>
                        </a:rPr>
                        <a:t>2</a:t>
                      </a:r>
                      <a:endParaRPr lang="pl-PL" sz="1000" b="0" i="0" u="none" strike="noStrike">
                        <a:solidFill>
                          <a:srgbClr val="C00000"/>
                        </a:solidFill>
                        <a:effectLst/>
                        <a:latin typeface="Calibri" panose="020F0502020204030204" pitchFamily="34" charset="0"/>
                      </a:endParaRPr>
                    </a:p>
                  </a:txBody>
                  <a:tcPr marL="8638" marR="8638" marT="8638" marB="0" anchor="ctr"/>
                </a:tc>
                <a:tc>
                  <a:txBody>
                    <a:bodyPr/>
                    <a:lstStyle/>
                    <a:p>
                      <a:pPr algn="ctr" fontAlgn="ctr"/>
                      <a:r>
                        <a:rPr lang="pl-PL" sz="1000" u="none" strike="noStrike">
                          <a:solidFill>
                            <a:srgbClr val="C00000"/>
                          </a:solidFill>
                          <a:effectLst/>
                        </a:rPr>
                        <a:t>-2</a:t>
                      </a:r>
                      <a:endParaRPr lang="pl-PL" sz="1000" b="0" i="0" u="none" strike="noStrike">
                        <a:solidFill>
                          <a:srgbClr val="C00000"/>
                        </a:solidFill>
                        <a:effectLst/>
                        <a:latin typeface="Calibri" panose="020F0502020204030204" pitchFamily="34" charset="0"/>
                      </a:endParaRPr>
                    </a:p>
                  </a:txBody>
                  <a:tcPr marL="8638" marR="8638" marT="8638" marB="0" anchor="ctr"/>
                </a:tc>
                <a:tc>
                  <a:txBody>
                    <a:bodyPr/>
                    <a:lstStyle/>
                    <a:p>
                      <a:pPr algn="ctr" fontAlgn="ctr"/>
                      <a:r>
                        <a:rPr lang="pl-PL" sz="1000" u="none" strike="noStrike">
                          <a:solidFill>
                            <a:srgbClr val="C00000"/>
                          </a:solidFill>
                          <a:effectLst/>
                        </a:rPr>
                        <a:t>2</a:t>
                      </a:r>
                      <a:endParaRPr lang="pl-PL" sz="1000" b="0" i="0" u="none" strike="noStrike">
                        <a:solidFill>
                          <a:srgbClr val="C00000"/>
                        </a:solidFill>
                        <a:effectLst/>
                        <a:latin typeface="Calibri" panose="020F0502020204030204" pitchFamily="34" charset="0"/>
                      </a:endParaRPr>
                    </a:p>
                  </a:txBody>
                  <a:tcPr marL="8638" marR="8638" marT="8638" marB="0" anchor="ctr"/>
                </a:tc>
                <a:extLst>
                  <a:ext uri="{0D108BD9-81ED-4DB2-BD59-A6C34878D82A}">
                    <a16:rowId xmlns:a16="http://schemas.microsoft.com/office/drawing/2014/main" val="861906489"/>
                  </a:ext>
                </a:extLst>
              </a:tr>
              <a:tr h="172759">
                <a:tc vMerge="1">
                  <a:txBody>
                    <a:bodyPr/>
                    <a:lstStyle/>
                    <a:p>
                      <a:endParaRPr lang="pl-PL"/>
                    </a:p>
                  </a:txBody>
                  <a:tcPr/>
                </a:tc>
                <a:tc vMerge="1">
                  <a:txBody>
                    <a:bodyPr/>
                    <a:lstStyle/>
                    <a:p>
                      <a:endParaRPr lang="pl-PL"/>
                    </a:p>
                  </a:txBody>
                  <a:tcPr/>
                </a:tc>
                <a:tc vMerge="1">
                  <a:txBody>
                    <a:bodyPr/>
                    <a:lstStyle/>
                    <a:p>
                      <a:endParaRPr lang="pl-PL"/>
                    </a:p>
                  </a:txBody>
                  <a:tcPr/>
                </a:tc>
                <a:tc vMerge="1">
                  <a:txBody>
                    <a:bodyPr/>
                    <a:lstStyle/>
                    <a:p>
                      <a:endParaRPr lang="pl-PL"/>
                    </a:p>
                  </a:txBody>
                  <a:tcPr/>
                </a:tc>
                <a:tc vMerge="1">
                  <a:txBody>
                    <a:bodyPr/>
                    <a:lstStyle/>
                    <a:p>
                      <a:endParaRPr lang="pl-PL"/>
                    </a:p>
                  </a:txBody>
                  <a:tcPr/>
                </a:tc>
                <a:tc vMerge="1">
                  <a:txBody>
                    <a:bodyPr/>
                    <a:lstStyle/>
                    <a:p>
                      <a:endParaRPr lang="pl-PL"/>
                    </a:p>
                  </a:txBody>
                  <a:tcPr/>
                </a:tc>
                <a:tc vMerge="1">
                  <a:txBody>
                    <a:bodyPr/>
                    <a:lstStyle/>
                    <a:p>
                      <a:endParaRPr lang="pl-PL"/>
                    </a:p>
                  </a:txBody>
                  <a:tcPr/>
                </a:tc>
                <a:tc>
                  <a:txBody>
                    <a:bodyPr/>
                    <a:lstStyle/>
                    <a:p>
                      <a:pPr algn="ctr" fontAlgn="ctr"/>
                      <a:r>
                        <a:rPr lang="pl-PL" sz="1000" u="none" strike="noStrike">
                          <a:solidFill>
                            <a:srgbClr val="0070C0"/>
                          </a:solidFill>
                          <a:effectLst/>
                        </a:rPr>
                        <a:t>0,00</a:t>
                      </a:r>
                      <a:endParaRPr lang="pl-PL" sz="1000" b="0" i="0" u="none" strike="noStrike">
                        <a:solidFill>
                          <a:srgbClr val="0070C0"/>
                        </a:solidFill>
                        <a:effectLst/>
                        <a:latin typeface="Calibri" panose="020F0502020204030204" pitchFamily="34" charset="0"/>
                      </a:endParaRPr>
                    </a:p>
                  </a:txBody>
                  <a:tcPr marL="8638" marR="8638" marT="8638" marB="0" anchor="ctr"/>
                </a:tc>
                <a:tc>
                  <a:txBody>
                    <a:bodyPr/>
                    <a:lstStyle/>
                    <a:p>
                      <a:pPr algn="ctr" fontAlgn="ctr"/>
                      <a:r>
                        <a:rPr lang="pl-PL" sz="1000" u="none" strike="noStrike">
                          <a:solidFill>
                            <a:srgbClr val="0070C0"/>
                          </a:solidFill>
                          <a:effectLst/>
                        </a:rPr>
                        <a:t>396,98</a:t>
                      </a:r>
                      <a:endParaRPr lang="pl-PL" sz="1000" b="0" i="0" u="none" strike="noStrike">
                        <a:solidFill>
                          <a:srgbClr val="0070C0"/>
                        </a:solidFill>
                        <a:effectLst/>
                        <a:latin typeface="Calibri" panose="020F0502020204030204" pitchFamily="34" charset="0"/>
                      </a:endParaRPr>
                    </a:p>
                  </a:txBody>
                  <a:tcPr marL="8638" marR="8638" marT="8638" marB="0" anchor="ctr"/>
                </a:tc>
                <a:tc>
                  <a:txBody>
                    <a:bodyPr/>
                    <a:lstStyle/>
                    <a:p>
                      <a:pPr algn="ctr" fontAlgn="ctr"/>
                      <a:r>
                        <a:rPr lang="pl-PL" sz="1000" u="none" strike="noStrike">
                          <a:solidFill>
                            <a:srgbClr val="0070C0"/>
                          </a:solidFill>
                          <a:effectLst/>
                        </a:rPr>
                        <a:t>-396,98</a:t>
                      </a:r>
                      <a:endParaRPr lang="pl-PL" sz="1000" b="0" i="0" u="none" strike="noStrike">
                        <a:solidFill>
                          <a:srgbClr val="0070C0"/>
                        </a:solidFill>
                        <a:effectLst/>
                        <a:latin typeface="Calibri" panose="020F0502020204030204" pitchFamily="34" charset="0"/>
                      </a:endParaRPr>
                    </a:p>
                  </a:txBody>
                  <a:tcPr marL="8638" marR="8638" marT="8638" marB="0" anchor="ctr"/>
                </a:tc>
                <a:tc>
                  <a:txBody>
                    <a:bodyPr/>
                    <a:lstStyle/>
                    <a:p>
                      <a:pPr algn="ctr" fontAlgn="ctr"/>
                      <a:r>
                        <a:rPr lang="pl-PL" sz="1000" u="none" strike="noStrike">
                          <a:solidFill>
                            <a:srgbClr val="0070C0"/>
                          </a:solidFill>
                          <a:effectLst/>
                        </a:rPr>
                        <a:t>396,98</a:t>
                      </a:r>
                      <a:endParaRPr lang="pl-PL" sz="1000" b="0" i="0" u="none" strike="noStrike">
                        <a:solidFill>
                          <a:srgbClr val="0070C0"/>
                        </a:solidFill>
                        <a:effectLst/>
                        <a:latin typeface="Calibri" panose="020F0502020204030204" pitchFamily="34" charset="0"/>
                      </a:endParaRPr>
                    </a:p>
                  </a:txBody>
                  <a:tcPr marL="8638" marR="8638" marT="8638" marB="0" anchor="ctr"/>
                </a:tc>
                <a:extLst>
                  <a:ext uri="{0D108BD9-81ED-4DB2-BD59-A6C34878D82A}">
                    <a16:rowId xmlns:a16="http://schemas.microsoft.com/office/drawing/2014/main" val="209507557"/>
                  </a:ext>
                </a:extLst>
              </a:tr>
              <a:tr h="172759">
                <a:tc rowSpan="2">
                  <a:txBody>
                    <a:bodyPr/>
                    <a:lstStyle/>
                    <a:p>
                      <a:pPr algn="ctr" fontAlgn="ctr"/>
                      <a:r>
                        <a:rPr lang="pl-PL" sz="1000" u="none" strike="noStrike">
                          <a:effectLst/>
                        </a:rPr>
                        <a:t>5.</a:t>
                      </a:r>
                      <a:endParaRPr lang="pl-PL" sz="1000" b="0" i="0" u="none" strike="noStrike">
                        <a:solidFill>
                          <a:srgbClr val="000000"/>
                        </a:solidFill>
                        <a:effectLst/>
                        <a:latin typeface="Calibri" panose="020F0502020204030204" pitchFamily="34" charset="0"/>
                      </a:endParaRPr>
                    </a:p>
                  </a:txBody>
                  <a:tcPr marL="8638" marR="8638" marT="8638" marB="0" anchor="ctr"/>
                </a:tc>
                <a:tc rowSpan="2">
                  <a:txBody>
                    <a:bodyPr/>
                    <a:lstStyle/>
                    <a:p>
                      <a:pPr algn="l" fontAlgn="ctr"/>
                      <a:r>
                        <a:rPr lang="pl-PL" sz="1000" u="none" strike="noStrike">
                          <a:effectLst/>
                        </a:rPr>
                        <a:t>Pow. działki</a:t>
                      </a:r>
                      <a:endParaRPr lang="pl-PL" sz="1000" b="0" i="0" u="none" strike="noStrike">
                        <a:solidFill>
                          <a:srgbClr val="000000"/>
                        </a:solidFill>
                        <a:effectLst/>
                        <a:latin typeface="Calibri" panose="020F0502020204030204" pitchFamily="34" charset="0"/>
                      </a:endParaRPr>
                    </a:p>
                  </a:txBody>
                  <a:tcPr marL="8638" marR="8638" marT="8638" marB="0" anchor="ctr"/>
                </a:tc>
                <a:tc rowSpan="2">
                  <a:txBody>
                    <a:bodyPr/>
                    <a:lstStyle/>
                    <a:p>
                      <a:pPr algn="ctr" fontAlgn="ctr"/>
                      <a:r>
                        <a:rPr lang="pl-PL" sz="1000" u="none" strike="noStrike">
                          <a:effectLst/>
                        </a:rPr>
                        <a:t>1-5</a:t>
                      </a:r>
                      <a:endParaRPr lang="pl-PL" sz="1000" b="0" i="0" u="none" strike="noStrike">
                        <a:solidFill>
                          <a:srgbClr val="000000"/>
                        </a:solidFill>
                        <a:effectLst/>
                        <a:latin typeface="Calibri" panose="020F0502020204030204" pitchFamily="34" charset="0"/>
                      </a:endParaRPr>
                    </a:p>
                  </a:txBody>
                  <a:tcPr marL="8638" marR="8638" marT="8638" marB="0" anchor="ctr"/>
                </a:tc>
                <a:tc rowSpan="2">
                  <a:txBody>
                    <a:bodyPr/>
                    <a:lstStyle/>
                    <a:p>
                      <a:pPr algn="ctr" fontAlgn="ctr"/>
                      <a:r>
                        <a:rPr lang="pl-PL" sz="1000" u="none" strike="noStrike">
                          <a:effectLst/>
                        </a:rPr>
                        <a:t>4</a:t>
                      </a:r>
                      <a:endParaRPr lang="pl-PL" sz="1000" b="0" i="0" u="none" strike="noStrike">
                        <a:solidFill>
                          <a:srgbClr val="000000"/>
                        </a:solidFill>
                        <a:effectLst/>
                        <a:latin typeface="Calibri" panose="020F0502020204030204" pitchFamily="34" charset="0"/>
                      </a:endParaRPr>
                    </a:p>
                  </a:txBody>
                  <a:tcPr marL="8638" marR="8638" marT="8638" marB="0" anchor="ctr"/>
                </a:tc>
                <a:tc rowSpan="2">
                  <a:txBody>
                    <a:bodyPr/>
                    <a:lstStyle/>
                    <a:p>
                      <a:pPr algn="ctr" fontAlgn="ctr"/>
                      <a:r>
                        <a:rPr lang="pl-PL" sz="1000" u="none" strike="noStrike">
                          <a:effectLst/>
                        </a:rPr>
                        <a:t>15%</a:t>
                      </a:r>
                      <a:endParaRPr lang="pl-PL" sz="1000" b="0" i="0" u="none" strike="noStrike">
                        <a:solidFill>
                          <a:srgbClr val="000000"/>
                        </a:solidFill>
                        <a:effectLst/>
                        <a:latin typeface="Calibri" panose="020F0502020204030204" pitchFamily="34" charset="0"/>
                      </a:endParaRPr>
                    </a:p>
                  </a:txBody>
                  <a:tcPr marL="8638" marR="8638" marT="8638" marB="0" anchor="ctr"/>
                </a:tc>
                <a:tc rowSpan="2">
                  <a:txBody>
                    <a:bodyPr/>
                    <a:lstStyle/>
                    <a:p>
                      <a:pPr algn="ctr" fontAlgn="ctr"/>
                      <a:r>
                        <a:rPr lang="pl-PL" sz="1000" u="none" strike="noStrike">
                          <a:effectLst/>
                        </a:rPr>
                        <a:t>793,95</a:t>
                      </a:r>
                      <a:endParaRPr lang="pl-PL" sz="1000" b="0" i="0" u="none" strike="noStrike">
                        <a:solidFill>
                          <a:srgbClr val="000000"/>
                        </a:solidFill>
                        <a:effectLst/>
                        <a:latin typeface="Calibri" panose="020F0502020204030204" pitchFamily="34" charset="0"/>
                      </a:endParaRPr>
                    </a:p>
                  </a:txBody>
                  <a:tcPr marL="8638" marR="8638" marT="8638" marB="0" anchor="ctr"/>
                </a:tc>
                <a:tc rowSpan="2">
                  <a:txBody>
                    <a:bodyPr/>
                    <a:lstStyle/>
                    <a:p>
                      <a:pPr algn="ctr" fontAlgn="ctr"/>
                      <a:r>
                        <a:rPr lang="pl-PL" sz="1000" u="none" strike="noStrike">
                          <a:effectLst/>
                        </a:rPr>
                        <a:t>198,49</a:t>
                      </a:r>
                      <a:endParaRPr lang="pl-PL" sz="1000" b="0" i="0" u="none" strike="noStrike">
                        <a:solidFill>
                          <a:srgbClr val="000000"/>
                        </a:solidFill>
                        <a:effectLst/>
                        <a:latin typeface="Calibri" panose="020F0502020204030204" pitchFamily="34" charset="0"/>
                      </a:endParaRPr>
                    </a:p>
                  </a:txBody>
                  <a:tcPr marL="8638" marR="8638" marT="8638" marB="0" anchor="ctr"/>
                </a:tc>
                <a:tc>
                  <a:txBody>
                    <a:bodyPr/>
                    <a:lstStyle/>
                    <a:p>
                      <a:pPr algn="ctr" fontAlgn="ctr"/>
                      <a:r>
                        <a:rPr lang="pl-PL" sz="1000" u="none" strike="noStrike">
                          <a:solidFill>
                            <a:srgbClr val="C00000"/>
                          </a:solidFill>
                          <a:effectLst/>
                        </a:rPr>
                        <a:t>-3</a:t>
                      </a:r>
                      <a:endParaRPr lang="pl-PL" sz="1000" b="0" i="0" u="none" strike="noStrike">
                        <a:solidFill>
                          <a:srgbClr val="C00000"/>
                        </a:solidFill>
                        <a:effectLst/>
                        <a:latin typeface="Calibri" panose="020F0502020204030204" pitchFamily="34" charset="0"/>
                      </a:endParaRPr>
                    </a:p>
                  </a:txBody>
                  <a:tcPr marL="8638" marR="8638" marT="8638" marB="0" anchor="ctr"/>
                </a:tc>
                <a:tc>
                  <a:txBody>
                    <a:bodyPr/>
                    <a:lstStyle/>
                    <a:p>
                      <a:pPr algn="ctr" fontAlgn="ctr"/>
                      <a:r>
                        <a:rPr lang="pl-PL" sz="1000" u="none" strike="noStrike">
                          <a:solidFill>
                            <a:srgbClr val="C00000"/>
                          </a:solidFill>
                          <a:effectLst/>
                        </a:rPr>
                        <a:t>-1</a:t>
                      </a:r>
                      <a:endParaRPr lang="pl-PL" sz="1000" b="0" i="0" u="none" strike="noStrike">
                        <a:solidFill>
                          <a:srgbClr val="C00000"/>
                        </a:solidFill>
                        <a:effectLst/>
                        <a:latin typeface="Calibri" panose="020F0502020204030204" pitchFamily="34" charset="0"/>
                      </a:endParaRPr>
                    </a:p>
                  </a:txBody>
                  <a:tcPr marL="8638" marR="8638" marT="8638" marB="0" anchor="ctr"/>
                </a:tc>
                <a:tc>
                  <a:txBody>
                    <a:bodyPr/>
                    <a:lstStyle/>
                    <a:p>
                      <a:pPr algn="ctr" fontAlgn="ctr"/>
                      <a:r>
                        <a:rPr lang="pl-PL" sz="1000" u="none" strike="noStrike">
                          <a:solidFill>
                            <a:srgbClr val="C00000"/>
                          </a:solidFill>
                          <a:effectLst/>
                        </a:rPr>
                        <a:t>0</a:t>
                      </a:r>
                      <a:endParaRPr lang="pl-PL" sz="1000" b="0" i="0" u="none" strike="noStrike">
                        <a:solidFill>
                          <a:srgbClr val="C00000"/>
                        </a:solidFill>
                        <a:effectLst/>
                        <a:latin typeface="Calibri" panose="020F0502020204030204" pitchFamily="34" charset="0"/>
                      </a:endParaRPr>
                    </a:p>
                  </a:txBody>
                  <a:tcPr marL="8638" marR="8638" marT="8638" marB="0" anchor="ctr"/>
                </a:tc>
                <a:tc>
                  <a:txBody>
                    <a:bodyPr/>
                    <a:lstStyle/>
                    <a:p>
                      <a:pPr algn="ctr" fontAlgn="ctr"/>
                      <a:r>
                        <a:rPr lang="pl-PL" sz="1000" u="none" strike="noStrike">
                          <a:solidFill>
                            <a:srgbClr val="C00000"/>
                          </a:solidFill>
                          <a:effectLst/>
                        </a:rPr>
                        <a:t>0</a:t>
                      </a:r>
                      <a:endParaRPr lang="pl-PL" sz="1000" b="0" i="0" u="none" strike="noStrike">
                        <a:solidFill>
                          <a:srgbClr val="C00000"/>
                        </a:solidFill>
                        <a:effectLst/>
                        <a:latin typeface="Calibri" panose="020F0502020204030204" pitchFamily="34" charset="0"/>
                      </a:endParaRPr>
                    </a:p>
                  </a:txBody>
                  <a:tcPr marL="8638" marR="8638" marT="8638" marB="0" anchor="ctr"/>
                </a:tc>
                <a:extLst>
                  <a:ext uri="{0D108BD9-81ED-4DB2-BD59-A6C34878D82A}">
                    <a16:rowId xmlns:a16="http://schemas.microsoft.com/office/drawing/2014/main" val="664544256"/>
                  </a:ext>
                </a:extLst>
              </a:tr>
              <a:tr h="345517">
                <a:tc vMerge="1">
                  <a:txBody>
                    <a:bodyPr/>
                    <a:lstStyle/>
                    <a:p>
                      <a:endParaRPr lang="pl-PL"/>
                    </a:p>
                  </a:txBody>
                  <a:tcPr/>
                </a:tc>
                <a:tc vMerge="1">
                  <a:txBody>
                    <a:bodyPr/>
                    <a:lstStyle/>
                    <a:p>
                      <a:endParaRPr lang="pl-PL"/>
                    </a:p>
                  </a:txBody>
                  <a:tcPr/>
                </a:tc>
                <a:tc vMerge="1">
                  <a:txBody>
                    <a:bodyPr/>
                    <a:lstStyle/>
                    <a:p>
                      <a:endParaRPr lang="pl-PL"/>
                    </a:p>
                  </a:txBody>
                  <a:tcPr/>
                </a:tc>
                <a:tc vMerge="1">
                  <a:txBody>
                    <a:bodyPr/>
                    <a:lstStyle/>
                    <a:p>
                      <a:endParaRPr lang="pl-PL"/>
                    </a:p>
                  </a:txBody>
                  <a:tcPr/>
                </a:tc>
                <a:tc vMerge="1">
                  <a:txBody>
                    <a:bodyPr/>
                    <a:lstStyle/>
                    <a:p>
                      <a:endParaRPr lang="pl-PL"/>
                    </a:p>
                  </a:txBody>
                  <a:tcPr/>
                </a:tc>
                <a:tc vMerge="1">
                  <a:txBody>
                    <a:bodyPr/>
                    <a:lstStyle/>
                    <a:p>
                      <a:endParaRPr lang="pl-PL"/>
                    </a:p>
                  </a:txBody>
                  <a:tcPr/>
                </a:tc>
                <a:tc vMerge="1">
                  <a:txBody>
                    <a:bodyPr/>
                    <a:lstStyle/>
                    <a:p>
                      <a:endParaRPr lang="pl-PL"/>
                    </a:p>
                  </a:txBody>
                  <a:tcPr/>
                </a:tc>
                <a:tc>
                  <a:txBody>
                    <a:bodyPr/>
                    <a:lstStyle/>
                    <a:p>
                      <a:pPr algn="ctr" fontAlgn="ctr"/>
                      <a:r>
                        <a:rPr lang="pl-PL" sz="1000" u="none" strike="noStrike">
                          <a:solidFill>
                            <a:srgbClr val="0070C0"/>
                          </a:solidFill>
                          <a:effectLst/>
                        </a:rPr>
                        <a:t>-595,46</a:t>
                      </a:r>
                      <a:endParaRPr lang="pl-PL" sz="1000" b="0" i="0" u="none" strike="noStrike">
                        <a:solidFill>
                          <a:srgbClr val="0070C0"/>
                        </a:solidFill>
                        <a:effectLst/>
                        <a:latin typeface="Calibri" panose="020F0502020204030204" pitchFamily="34" charset="0"/>
                      </a:endParaRPr>
                    </a:p>
                  </a:txBody>
                  <a:tcPr marL="8638" marR="8638" marT="8638" marB="0" anchor="ctr"/>
                </a:tc>
                <a:tc>
                  <a:txBody>
                    <a:bodyPr/>
                    <a:lstStyle/>
                    <a:p>
                      <a:pPr algn="ctr" fontAlgn="ctr"/>
                      <a:r>
                        <a:rPr lang="pl-PL" sz="1000" u="none" strike="noStrike">
                          <a:solidFill>
                            <a:srgbClr val="0070C0"/>
                          </a:solidFill>
                          <a:effectLst/>
                        </a:rPr>
                        <a:t>-198,49</a:t>
                      </a:r>
                      <a:endParaRPr lang="pl-PL" sz="1000" b="0" i="0" u="none" strike="noStrike">
                        <a:solidFill>
                          <a:srgbClr val="0070C0"/>
                        </a:solidFill>
                        <a:effectLst/>
                        <a:latin typeface="Calibri" panose="020F0502020204030204" pitchFamily="34" charset="0"/>
                      </a:endParaRPr>
                    </a:p>
                  </a:txBody>
                  <a:tcPr marL="8638" marR="8638" marT="8638" marB="0" anchor="ctr"/>
                </a:tc>
                <a:tc>
                  <a:txBody>
                    <a:bodyPr/>
                    <a:lstStyle/>
                    <a:p>
                      <a:pPr algn="ctr" fontAlgn="ctr"/>
                      <a:r>
                        <a:rPr lang="pl-PL" sz="1000" u="none" strike="noStrike">
                          <a:solidFill>
                            <a:srgbClr val="0070C0"/>
                          </a:solidFill>
                          <a:effectLst/>
                        </a:rPr>
                        <a:t>0,00</a:t>
                      </a:r>
                      <a:endParaRPr lang="pl-PL" sz="1000" b="0" i="0" u="none" strike="noStrike">
                        <a:solidFill>
                          <a:srgbClr val="0070C0"/>
                        </a:solidFill>
                        <a:effectLst/>
                        <a:latin typeface="Calibri" panose="020F0502020204030204" pitchFamily="34" charset="0"/>
                      </a:endParaRPr>
                    </a:p>
                  </a:txBody>
                  <a:tcPr marL="8638" marR="8638" marT="8638" marB="0" anchor="ctr"/>
                </a:tc>
                <a:tc>
                  <a:txBody>
                    <a:bodyPr/>
                    <a:lstStyle/>
                    <a:p>
                      <a:pPr algn="ctr" fontAlgn="ctr"/>
                      <a:r>
                        <a:rPr lang="pl-PL" sz="1000" u="none" strike="noStrike">
                          <a:solidFill>
                            <a:srgbClr val="0070C0"/>
                          </a:solidFill>
                          <a:effectLst/>
                        </a:rPr>
                        <a:t>0,00</a:t>
                      </a:r>
                      <a:endParaRPr lang="pl-PL" sz="1000" b="0" i="0" u="none" strike="noStrike">
                        <a:solidFill>
                          <a:srgbClr val="0070C0"/>
                        </a:solidFill>
                        <a:effectLst/>
                        <a:latin typeface="Calibri" panose="020F0502020204030204" pitchFamily="34" charset="0"/>
                      </a:endParaRPr>
                    </a:p>
                  </a:txBody>
                  <a:tcPr marL="8638" marR="8638" marT="8638" marB="0" anchor="ctr"/>
                </a:tc>
                <a:extLst>
                  <a:ext uri="{0D108BD9-81ED-4DB2-BD59-A6C34878D82A}">
                    <a16:rowId xmlns:a16="http://schemas.microsoft.com/office/drawing/2014/main" val="842405374"/>
                  </a:ext>
                </a:extLst>
              </a:tr>
              <a:tr h="172759">
                <a:tc rowSpan="2">
                  <a:txBody>
                    <a:bodyPr/>
                    <a:lstStyle/>
                    <a:p>
                      <a:pPr algn="ctr" fontAlgn="ctr"/>
                      <a:r>
                        <a:rPr lang="pl-PL" sz="1000" u="none" strike="noStrike">
                          <a:effectLst/>
                        </a:rPr>
                        <a:t>6.</a:t>
                      </a:r>
                      <a:endParaRPr lang="pl-PL" sz="1000" b="0" i="0" u="none" strike="noStrike">
                        <a:solidFill>
                          <a:srgbClr val="000000"/>
                        </a:solidFill>
                        <a:effectLst/>
                        <a:latin typeface="Calibri" panose="020F0502020204030204" pitchFamily="34" charset="0"/>
                      </a:endParaRPr>
                    </a:p>
                  </a:txBody>
                  <a:tcPr marL="8638" marR="8638" marT="8638" marB="0" anchor="ctr"/>
                </a:tc>
                <a:tc rowSpan="2">
                  <a:txBody>
                    <a:bodyPr/>
                    <a:lstStyle/>
                    <a:p>
                      <a:pPr algn="l" fontAlgn="ctr"/>
                      <a:r>
                        <a:rPr lang="pl-PL" sz="1000" u="none" strike="noStrike">
                          <a:effectLst/>
                        </a:rPr>
                        <a:t>Zagospodarowanie terenu</a:t>
                      </a:r>
                      <a:endParaRPr lang="pl-PL" sz="1000" b="0" i="0" u="none" strike="noStrike">
                        <a:solidFill>
                          <a:srgbClr val="000000"/>
                        </a:solidFill>
                        <a:effectLst/>
                        <a:latin typeface="Calibri" panose="020F0502020204030204" pitchFamily="34" charset="0"/>
                      </a:endParaRPr>
                    </a:p>
                  </a:txBody>
                  <a:tcPr marL="8638" marR="8638" marT="8638" marB="0" anchor="ctr"/>
                </a:tc>
                <a:tc rowSpan="2">
                  <a:txBody>
                    <a:bodyPr/>
                    <a:lstStyle/>
                    <a:p>
                      <a:pPr algn="ctr" fontAlgn="ctr"/>
                      <a:r>
                        <a:rPr lang="pl-PL" sz="1000" u="none" strike="noStrike">
                          <a:effectLst/>
                        </a:rPr>
                        <a:t>1-5</a:t>
                      </a:r>
                      <a:endParaRPr lang="pl-PL" sz="1000" b="0" i="0" u="none" strike="noStrike">
                        <a:solidFill>
                          <a:srgbClr val="000000"/>
                        </a:solidFill>
                        <a:effectLst/>
                        <a:latin typeface="Calibri" panose="020F0502020204030204" pitchFamily="34" charset="0"/>
                      </a:endParaRPr>
                    </a:p>
                  </a:txBody>
                  <a:tcPr marL="8638" marR="8638" marT="8638" marB="0" anchor="ctr"/>
                </a:tc>
                <a:tc rowSpan="2">
                  <a:txBody>
                    <a:bodyPr/>
                    <a:lstStyle/>
                    <a:p>
                      <a:pPr algn="ctr" fontAlgn="ctr"/>
                      <a:r>
                        <a:rPr lang="pl-PL" sz="1000" u="none" strike="noStrike">
                          <a:effectLst/>
                        </a:rPr>
                        <a:t>4</a:t>
                      </a:r>
                      <a:endParaRPr lang="pl-PL" sz="1000" b="0" i="0" u="none" strike="noStrike">
                        <a:solidFill>
                          <a:srgbClr val="000000"/>
                        </a:solidFill>
                        <a:effectLst/>
                        <a:latin typeface="Calibri" panose="020F0502020204030204" pitchFamily="34" charset="0"/>
                      </a:endParaRPr>
                    </a:p>
                  </a:txBody>
                  <a:tcPr marL="8638" marR="8638" marT="8638" marB="0" anchor="ctr"/>
                </a:tc>
                <a:tc rowSpan="2">
                  <a:txBody>
                    <a:bodyPr/>
                    <a:lstStyle/>
                    <a:p>
                      <a:pPr algn="ctr" fontAlgn="ctr"/>
                      <a:r>
                        <a:rPr lang="pl-PL" sz="1000" u="none" strike="noStrike">
                          <a:effectLst/>
                        </a:rPr>
                        <a:t>10%</a:t>
                      </a:r>
                      <a:endParaRPr lang="pl-PL" sz="1000" b="0" i="0" u="none" strike="noStrike">
                        <a:solidFill>
                          <a:srgbClr val="000000"/>
                        </a:solidFill>
                        <a:effectLst/>
                        <a:latin typeface="Calibri" panose="020F0502020204030204" pitchFamily="34" charset="0"/>
                      </a:endParaRPr>
                    </a:p>
                  </a:txBody>
                  <a:tcPr marL="8638" marR="8638" marT="8638" marB="0" anchor="ctr"/>
                </a:tc>
                <a:tc rowSpan="2">
                  <a:txBody>
                    <a:bodyPr/>
                    <a:lstStyle/>
                    <a:p>
                      <a:pPr algn="ctr" fontAlgn="ctr"/>
                      <a:r>
                        <a:rPr lang="pl-PL" sz="1000" u="none" strike="noStrike">
                          <a:effectLst/>
                        </a:rPr>
                        <a:t>529,30</a:t>
                      </a:r>
                      <a:endParaRPr lang="pl-PL" sz="1000" b="0" i="0" u="none" strike="noStrike">
                        <a:solidFill>
                          <a:srgbClr val="000000"/>
                        </a:solidFill>
                        <a:effectLst/>
                        <a:latin typeface="Calibri" panose="020F0502020204030204" pitchFamily="34" charset="0"/>
                      </a:endParaRPr>
                    </a:p>
                  </a:txBody>
                  <a:tcPr marL="8638" marR="8638" marT="8638" marB="0" anchor="ctr"/>
                </a:tc>
                <a:tc rowSpan="2">
                  <a:txBody>
                    <a:bodyPr/>
                    <a:lstStyle/>
                    <a:p>
                      <a:pPr algn="ctr" fontAlgn="ctr"/>
                      <a:r>
                        <a:rPr lang="pl-PL" sz="1000" u="none" strike="noStrike">
                          <a:effectLst/>
                        </a:rPr>
                        <a:t>132,33</a:t>
                      </a:r>
                      <a:endParaRPr lang="pl-PL" sz="1000" b="0" i="0" u="none" strike="noStrike">
                        <a:solidFill>
                          <a:srgbClr val="000000"/>
                        </a:solidFill>
                        <a:effectLst/>
                        <a:latin typeface="Calibri" panose="020F0502020204030204" pitchFamily="34" charset="0"/>
                      </a:endParaRPr>
                    </a:p>
                  </a:txBody>
                  <a:tcPr marL="8638" marR="8638" marT="8638" marB="0" anchor="ctr"/>
                </a:tc>
                <a:tc>
                  <a:txBody>
                    <a:bodyPr/>
                    <a:lstStyle/>
                    <a:p>
                      <a:pPr algn="ctr" fontAlgn="ctr"/>
                      <a:r>
                        <a:rPr lang="pl-PL" sz="1000" u="none" strike="noStrike">
                          <a:solidFill>
                            <a:srgbClr val="C00000"/>
                          </a:solidFill>
                          <a:effectLst/>
                        </a:rPr>
                        <a:t>0</a:t>
                      </a:r>
                      <a:endParaRPr lang="pl-PL" sz="1000" b="0" i="0" u="none" strike="noStrike">
                        <a:solidFill>
                          <a:srgbClr val="C00000"/>
                        </a:solidFill>
                        <a:effectLst/>
                        <a:latin typeface="Calibri" panose="020F0502020204030204" pitchFamily="34" charset="0"/>
                      </a:endParaRPr>
                    </a:p>
                  </a:txBody>
                  <a:tcPr marL="8638" marR="8638" marT="8638" marB="0" anchor="ctr"/>
                </a:tc>
                <a:tc>
                  <a:txBody>
                    <a:bodyPr/>
                    <a:lstStyle/>
                    <a:p>
                      <a:pPr algn="ctr" fontAlgn="ctr"/>
                      <a:r>
                        <a:rPr lang="pl-PL" sz="1000" u="none" strike="noStrike">
                          <a:solidFill>
                            <a:srgbClr val="C00000"/>
                          </a:solidFill>
                          <a:effectLst/>
                        </a:rPr>
                        <a:t>2</a:t>
                      </a:r>
                      <a:endParaRPr lang="pl-PL" sz="1000" b="0" i="0" u="none" strike="noStrike">
                        <a:solidFill>
                          <a:srgbClr val="C00000"/>
                        </a:solidFill>
                        <a:effectLst/>
                        <a:latin typeface="Calibri" panose="020F0502020204030204" pitchFamily="34" charset="0"/>
                      </a:endParaRPr>
                    </a:p>
                  </a:txBody>
                  <a:tcPr marL="8638" marR="8638" marT="8638" marB="0" anchor="ctr"/>
                </a:tc>
                <a:tc>
                  <a:txBody>
                    <a:bodyPr/>
                    <a:lstStyle/>
                    <a:p>
                      <a:pPr algn="ctr" fontAlgn="ctr"/>
                      <a:r>
                        <a:rPr lang="pl-PL" sz="1000" u="none" strike="noStrike">
                          <a:solidFill>
                            <a:srgbClr val="C00000"/>
                          </a:solidFill>
                          <a:effectLst/>
                        </a:rPr>
                        <a:t>3</a:t>
                      </a:r>
                      <a:endParaRPr lang="pl-PL" sz="1000" b="0" i="0" u="none" strike="noStrike">
                        <a:solidFill>
                          <a:srgbClr val="C00000"/>
                        </a:solidFill>
                        <a:effectLst/>
                        <a:latin typeface="Calibri" panose="020F0502020204030204" pitchFamily="34" charset="0"/>
                      </a:endParaRPr>
                    </a:p>
                  </a:txBody>
                  <a:tcPr marL="8638" marR="8638" marT="8638" marB="0" anchor="ctr"/>
                </a:tc>
                <a:tc>
                  <a:txBody>
                    <a:bodyPr/>
                    <a:lstStyle/>
                    <a:p>
                      <a:pPr algn="ctr" fontAlgn="ctr"/>
                      <a:r>
                        <a:rPr lang="pl-PL" sz="1000" u="none" strike="noStrike">
                          <a:solidFill>
                            <a:srgbClr val="C00000"/>
                          </a:solidFill>
                          <a:effectLst/>
                        </a:rPr>
                        <a:t>2</a:t>
                      </a:r>
                      <a:endParaRPr lang="pl-PL" sz="1000" b="0" i="0" u="none" strike="noStrike">
                        <a:solidFill>
                          <a:srgbClr val="C00000"/>
                        </a:solidFill>
                        <a:effectLst/>
                        <a:latin typeface="Calibri" panose="020F0502020204030204" pitchFamily="34" charset="0"/>
                      </a:endParaRPr>
                    </a:p>
                  </a:txBody>
                  <a:tcPr marL="8638" marR="8638" marT="8638" marB="0" anchor="ctr"/>
                </a:tc>
                <a:extLst>
                  <a:ext uri="{0D108BD9-81ED-4DB2-BD59-A6C34878D82A}">
                    <a16:rowId xmlns:a16="http://schemas.microsoft.com/office/drawing/2014/main" val="3346473250"/>
                  </a:ext>
                </a:extLst>
              </a:tr>
              <a:tr h="172759">
                <a:tc vMerge="1">
                  <a:txBody>
                    <a:bodyPr/>
                    <a:lstStyle/>
                    <a:p>
                      <a:endParaRPr lang="pl-PL"/>
                    </a:p>
                  </a:txBody>
                  <a:tcPr/>
                </a:tc>
                <a:tc vMerge="1">
                  <a:txBody>
                    <a:bodyPr/>
                    <a:lstStyle/>
                    <a:p>
                      <a:endParaRPr lang="pl-PL"/>
                    </a:p>
                  </a:txBody>
                  <a:tcPr/>
                </a:tc>
                <a:tc vMerge="1">
                  <a:txBody>
                    <a:bodyPr/>
                    <a:lstStyle/>
                    <a:p>
                      <a:endParaRPr lang="pl-PL"/>
                    </a:p>
                  </a:txBody>
                  <a:tcPr/>
                </a:tc>
                <a:tc vMerge="1">
                  <a:txBody>
                    <a:bodyPr/>
                    <a:lstStyle/>
                    <a:p>
                      <a:endParaRPr lang="pl-PL"/>
                    </a:p>
                  </a:txBody>
                  <a:tcPr/>
                </a:tc>
                <a:tc vMerge="1">
                  <a:txBody>
                    <a:bodyPr/>
                    <a:lstStyle/>
                    <a:p>
                      <a:endParaRPr lang="pl-PL"/>
                    </a:p>
                  </a:txBody>
                  <a:tcPr/>
                </a:tc>
                <a:tc vMerge="1">
                  <a:txBody>
                    <a:bodyPr/>
                    <a:lstStyle/>
                    <a:p>
                      <a:endParaRPr lang="pl-PL"/>
                    </a:p>
                  </a:txBody>
                  <a:tcPr/>
                </a:tc>
                <a:tc vMerge="1">
                  <a:txBody>
                    <a:bodyPr/>
                    <a:lstStyle/>
                    <a:p>
                      <a:endParaRPr lang="pl-PL"/>
                    </a:p>
                  </a:txBody>
                  <a:tcPr/>
                </a:tc>
                <a:tc>
                  <a:txBody>
                    <a:bodyPr/>
                    <a:lstStyle/>
                    <a:p>
                      <a:pPr algn="ctr" fontAlgn="ctr"/>
                      <a:r>
                        <a:rPr lang="pl-PL" sz="1000" u="none" strike="noStrike">
                          <a:solidFill>
                            <a:srgbClr val="0070C0"/>
                          </a:solidFill>
                          <a:effectLst/>
                        </a:rPr>
                        <a:t>0,00</a:t>
                      </a:r>
                      <a:endParaRPr lang="pl-PL" sz="1000" b="0" i="0" u="none" strike="noStrike">
                        <a:solidFill>
                          <a:srgbClr val="0070C0"/>
                        </a:solidFill>
                        <a:effectLst/>
                        <a:latin typeface="Calibri" panose="020F0502020204030204" pitchFamily="34" charset="0"/>
                      </a:endParaRPr>
                    </a:p>
                  </a:txBody>
                  <a:tcPr marL="8638" marR="8638" marT="8638" marB="0" anchor="ctr"/>
                </a:tc>
                <a:tc>
                  <a:txBody>
                    <a:bodyPr/>
                    <a:lstStyle/>
                    <a:p>
                      <a:pPr algn="ctr" fontAlgn="ctr"/>
                      <a:r>
                        <a:rPr lang="pl-PL" sz="1000" u="none" strike="noStrike">
                          <a:solidFill>
                            <a:srgbClr val="0070C0"/>
                          </a:solidFill>
                          <a:effectLst/>
                        </a:rPr>
                        <a:t>264,65</a:t>
                      </a:r>
                      <a:endParaRPr lang="pl-PL" sz="1000" b="0" i="0" u="none" strike="noStrike">
                        <a:solidFill>
                          <a:srgbClr val="0070C0"/>
                        </a:solidFill>
                        <a:effectLst/>
                        <a:latin typeface="Calibri" panose="020F0502020204030204" pitchFamily="34" charset="0"/>
                      </a:endParaRPr>
                    </a:p>
                  </a:txBody>
                  <a:tcPr marL="8638" marR="8638" marT="8638" marB="0" anchor="ctr"/>
                </a:tc>
                <a:tc>
                  <a:txBody>
                    <a:bodyPr/>
                    <a:lstStyle/>
                    <a:p>
                      <a:pPr algn="ctr" fontAlgn="ctr"/>
                      <a:r>
                        <a:rPr lang="pl-PL" sz="1000" u="none" strike="noStrike">
                          <a:solidFill>
                            <a:srgbClr val="0070C0"/>
                          </a:solidFill>
                          <a:effectLst/>
                        </a:rPr>
                        <a:t>396,98</a:t>
                      </a:r>
                      <a:endParaRPr lang="pl-PL" sz="1000" b="0" i="0" u="none" strike="noStrike">
                        <a:solidFill>
                          <a:srgbClr val="0070C0"/>
                        </a:solidFill>
                        <a:effectLst/>
                        <a:latin typeface="Calibri" panose="020F0502020204030204" pitchFamily="34" charset="0"/>
                      </a:endParaRPr>
                    </a:p>
                  </a:txBody>
                  <a:tcPr marL="8638" marR="8638" marT="8638" marB="0" anchor="ctr"/>
                </a:tc>
                <a:tc>
                  <a:txBody>
                    <a:bodyPr/>
                    <a:lstStyle/>
                    <a:p>
                      <a:pPr algn="ctr" fontAlgn="ctr"/>
                      <a:r>
                        <a:rPr lang="pl-PL" sz="1000" u="none" strike="noStrike">
                          <a:solidFill>
                            <a:srgbClr val="0070C0"/>
                          </a:solidFill>
                          <a:effectLst/>
                        </a:rPr>
                        <a:t>264,65</a:t>
                      </a:r>
                      <a:endParaRPr lang="pl-PL" sz="1000" b="0" i="0" u="none" strike="noStrike">
                        <a:solidFill>
                          <a:srgbClr val="0070C0"/>
                        </a:solidFill>
                        <a:effectLst/>
                        <a:latin typeface="Calibri" panose="020F0502020204030204" pitchFamily="34" charset="0"/>
                      </a:endParaRPr>
                    </a:p>
                  </a:txBody>
                  <a:tcPr marL="8638" marR="8638" marT="8638" marB="0" anchor="ctr"/>
                </a:tc>
                <a:extLst>
                  <a:ext uri="{0D108BD9-81ED-4DB2-BD59-A6C34878D82A}">
                    <a16:rowId xmlns:a16="http://schemas.microsoft.com/office/drawing/2014/main" val="3954231016"/>
                  </a:ext>
                </a:extLst>
              </a:tr>
              <a:tr h="172759">
                <a:tc rowSpan="2">
                  <a:txBody>
                    <a:bodyPr/>
                    <a:lstStyle/>
                    <a:p>
                      <a:pPr algn="ctr" fontAlgn="ctr"/>
                      <a:r>
                        <a:rPr lang="pl-PL" sz="1000" u="none" strike="noStrike">
                          <a:effectLst/>
                        </a:rPr>
                        <a:t>7.</a:t>
                      </a:r>
                      <a:endParaRPr lang="pl-PL" sz="1000" b="0" i="0" u="none" strike="noStrike">
                        <a:solidFill>
                          <a:srgbClr val="000000"/>
                        </a:solidFill>
                        <a:effectLst/>
                        <a:latin typeface="Calibri" panose="020F0502020204030204" pitchFamily="34" charset="0"/>
                      </a:endParaRPr>
                    </a:p>
                  </a:txBody>
                  <a:tcPr marL="8638" marR="8638" marT="8638" marB="0" anchor="ctr"/>
                </a:tc>
                <a:tc rowSpan="2">
                  <a:txBody>
                    <a:bodyPr/>
                    <a:lstStyle/>
                    <a:p>
                      <a:pPr algn="l" fontAlgn="ctr"/>
                      <a:r>
                        <a:rPr lang="pl-PL" sz="1000" u="none" strike="noStrike">
                          <a:effectLst/>
                        </a:rPr>
                        <a:t>Inne</a:t>
                      </a:r>
                      <a:endParaRPr lang="pl-PL" sz="1000" b="0" i="0" u="none" strike="noStrike">
                        <a:solidFill>
                          <a:srgbClr val="000000"/>
                        </a:solidFill>
                        <a:effectLst/>
                        <a:latin typeface="Calibri" panose="020F0502020204030204" pitchFamily="34" charset="0"/>
                      </a:endParaRPr>
                    </a:p>
                  </a:txBody>
                  <a:tcPr marL="8638" marR="8638" marT="8638" marB="0" anchor="ctr"/>
                </a:tc>
                <a:tc rowSpan="2">
                  <a:txBody>
                    <a:bodyPr/>
                    <a:lstStyle/>
                    <a:p>
                      <a:pPr algn="ctr" fontAlgn="ctr"/>
                      <a:r>
                        <a:rPr lang="pl-PL" sz="1000" u="none" strike="noStrike">
                          <a:effectLst/>
                        </a:rPr>
                        <a:t>1-5</a:t>
                      </a:r>
                      <a:endParaRPr lang="pl-PL" sz="1000" b="0" i="0" u="none" strike="noStrike">
                        <a:solidFill>
                          <a:srgbClr val="000000"/>
                        </a:solidFill>
                        <a:effectLst/>
                        <a:latin typeface="Calibri" panose="020F0502020204030204" pitchFamily="34" charset="0"/>
                      </a:endParaRPr>
                    </a:p>
                  </a:txBody>
                  <a:tcPr marL="8638" marR="8638" marT="8638" marB="0" anchor="ctr"/>
                </a:tc>
                <a:tc rowSpan="2">
                  <a:txBody>
                    <a:bodyPr/>
                    <a:lstStyle/>
                    <a:p>
                      <a:pPr algn="ctr" fontAlgn="ctr"/>
                      <a:r>
                        <a:rPr lang="pl-PL" sz="1000" u="none" strike="noStrike">
                          <a:effectLst/>
                        </a:rPr>
                        <a:t>4</a:t>
                      </a:r>
                      <a:endParaRPr lang="pl-PL" sz="1000" b="0" i="0" u="none" strike="noStrike">
                        <a:solidFill>
                          <a:srgbClr val="000000"/>
                        </a:solidFill>
                        <a:effectLst/>
                        <a:latin typeface="Calibri" panose="020F0502020204030204" pitchFamily="34" charset="0"/>
                      </a:endParaRPr>
                    </a:p>
                  </a:txBody>
                  <a:tcPr marL="8638" marR="8638" marT="8638" marB="0" anchor="ctr"/>
                </a:tc>
                <a:tc rowSpan="2">
                  <a:txBody>
                    <a:bodyPr/>
                    <a:lstStyle/>
                    <a:p>
                      <a:pPr algn="ctr" fontAlgn="ctr"/>
                      <a:r>
                        <a:rPr lang="pl-PL" sz="1000" u="none" strike="noStrike">
                          <a:effectLst/>
                        </a:rPr>
                        <a:t>5%</a:t>
                      </a:r>
                      <a:endParaRPr lang="pl-PL" sz="1000" b="0" i="0" u="none" strike="noStrike">
                        <a:solidFill>
                          <a:srgbClr val="000000"/>
                        </a:solidFill>
                        <a:effectLst/>
                        <a:latin typeface="Calibri" panose="020F0502020204030204" pitchFamily="34" charset="0"/>
                      </a:endParaRPr>
                    </a:p>
                  </a:txBody>
                  <a:tcPr marL="8638" marR="8638" marT="8638" marB="0" anchor="ctr"/>
                </a:tc>
                <a:tc rowSpan="2">
                  <a:txBody>
                    <a:bodyPr/>
                    <a:lstStyle/>
                    <a:p>
                      <a:pPr algn="ctr" fontAlgn="ctr"/>
                      <a:r>
                        <a:rPr lang="pl-PL" sz="1000" u="none" strike="noStrike">
                          <a:effectLst/>
                        </a:rPr>
                        <a:t>264,65</a:t>
                      </a:r>
                      <a:endParaRPr lang="pl-PL" sz="1000" b="0" i="0" u="none" strike="noStrike">
                        <a:solidFill>
                          <a:srgbClr val="000000"/>
                        </a:solidFill>
                        <a:effectLst/>
                        <a:latin typeface="Calibri" panose="020F0502020204030204" pitchFamily="34" charset="0"/>
                      </a:endParaRPr>
                    </a:p>
                  </a:txBody>
                  <a:tcPr marL="8638" marR="8638" marT="8638" marB="0" anchor="ctr"/>
                </a:tc>
                <a:tc rowSpan="2">
                  <a:txBody>
                    <a:bodyPr/>
                    <a:lstStyle/>
                    <a:p>
                      <a:pPr algn="ctr" fontAlgn="ctr"/>
                      <a:r>
                        <a:rPr lang="pl-PL" sz="1000" u="none" strike="noStrike">
                          <a:effectLst/>
                        </a:rPr>
                        <a:t>66,16</a:t>
                      </a:r>
                      <a:endParaRPr lang="pl-PL" sz="1000" b="0" i="0" u="none" strike="noStrike">
                        <a:solidFill>
                          <a:srgbClr val="000000"/>
                        </a:solidFill>
                        <a:effectLst/>
                        <a:latin typeface="Calibri" panose="020F0502020204030204" pitchFamily="34" charset="0"/>
                      </a:endParaRPr>
                    </a:p>
                  </a:txBody>
                  <a:tcPr marL="8638" marR="8638" marT="8638" marB="0" anchor="ctr"/>
                </a:tc>
                <a:tc>
                  <a:txBody>
                    <a:bodyPr/>
                    <a:lstStyle/>
                    <a:p>
                      <a:pPr algn="ctr" fontAlgn="ctr"/>
                      <a:r>
                        <a:rPr lang="pl-PL" sz="1000" u="none" strike="noStrike">
                          <a:solidFill>
                            <a:srgbClr val="C00000"/>
                          </a:solidFill>
                          <a:effectLst/>
                        </a:rPr>
                        <a:t>0</a:t>
                      </a:r>
                      <a:endParaRPr lang="pl-PL" sz="1000" b="0" i="0" u="none" strike="noStrike">
                        <a:solidFill>
                          <a:srgbClr val="C00000"/>
                        </a:solidFill>
                        <a:effectLst/>
                        <a:latin typeface="Calibri" panose="020F0502020204030204" pitchFamily="34" charset="0"/>
                      </a:endParaRPr>
                    </a:p>
                  </a:txBody>
                  <a:tcPr marL="8638" marR="8638" marT="8638" marB="0" anchor="ctr"/>
                </a:tc>
                <a:tc>
                  <a:txBody>
                    <a:bodyPr/>
                    <a:lstStyle/>
                    <a:p>
                      <a:pPr algn="ctr" fontAlgn="ctr"/>
                      <a:r>
                        <a:rPr lang="pl-PL" sz="1000" u="none" strike="noStrike">
                          <a:solidFill>
                            <a:srgbClr val="C00000"/>
                          </a:solidFill>
                          <a:effectLst/>
                        </a:rPr>
                        <a:t>0</a:t>
                      </a:r>
                      <a:endParaRPr lang="pl-PL" sz="1000" b="0" i="0" u="none" strike="noStrike">
                        <a:solidFill>
                          <a:srgbClr val="C00000"/>
                        </a:solidFill>
                        <a:effectLst/>
                        <a:latin typeface="Calibri" panose="020F0502020204030204" pitchFamily="34" charset="0"/>
                      </a:endParaRPr>
                    </a:p>
                  </a:txBody>
                  <a:tcPr marL="8638" marR="8638" marT="8638" marB="0" anchor="ctr"/>
                </a:tc>
                <a:tc>
                  <a:txBody>
                    <a:bodyPr/>
                    <a:lstStyle/>
                    <a:p>
                      <a:pPr algn="ctr" fontAlgn="ctr"/>
                      <a:r>
                        <a:rPr lang="pl-PL" sz="1000" u="none" strike="noStrike">
                          <a:solidFill>
                            <a:srgbClr val="C00000"/>
                          </a:solidFill>
                          <a:effectLst/>
                        </a:rPr>
                        <a:t>1</a:t>
                      </a:r>
                      <a:endParaRPr lang="pl-PL" sz="1000" b="0" i="0" u="none" strike="noStrike">
                        <a:solidFill>
                          <a:srgbClr val="C00000"/>
                        </a:solidFill>
                        <a:effectLst/>
                        <a:latin typeface="Calibri" panose="020F0502020204030204" pitchFamily="34" charset="0"/>
                      </a:endParaRPr>
                    </a:p>
                  </a:txBody>
                  <a:tcPr marL="8638" marR="8638" marT="8638" marB="0" anchor="ctr"/>
                </a:tc>
                <a:tc>
                  <a:txBody>
                    <a:bodyPr/>
                    <a:lstStyle/>
                    <a:p>
                      <a:pPr algn="ctr" fontAlgn="ctr"/>
                      <a:r>
                        <a:rPr lang="pl-PL" sz="1000" u="none" strike="noStrike">
                          <a:solidFill>
                            <a:srgbClr val="C00000"/>
                          </a:solidFill>
                          <a:effectLst/>
                        </a:rPr>
                        <a:t>2</a:t>
                      </a:r>
                      <a:endParaRPr lang="pl-PL" sz="1000" b="0" i="0" u="none" strike="noStrike">
                        <a:solidFill>
                          <a:srgbClr val="C00000"/>
                        </a:solidFill>
                        <a:effectLst/>
                        <a:latin typeface="Calibri" panose="020F0502020204030204" pitchFamily="34" charset="0"/>
                      </a:endParaRPr>
                    </a:p>
                  </a:txBody>
                  <a:tcPr marL="8638" marR="8638" marT="8638" marB="0" anchor="ctr"/>
                </a:tc>
                <a:extLst>
                  <a:ext uri="{0D108BD9-81ED-4DB2-BD59-A6C34878D82A}">
                    <a16:rowId xmlns:a16="http://schemas.microsoft.com/office/drawing/2014/main" val="275074251"/>
                  </a:ext>
                </a:extLst>
              </a:tr>
              <a:tr h="172759">
                <a:tc vMerge="1">
                  <a:txBody>
                    <a:bodyPr/>
                    <a:lstStyle/>
                    <a:p>
                      <a:endParaRPr lang="pl-PL"/>
                    </a:p>
                  </a:txBody>
                  <a:tcPr/>
                </a:tc>
                <a:tc vMerge="1">
                  <a:txBody>
                    <a:bodyPr/>
                    <a:lstStyle/>
                    <a:p>
                      <a:endParaRPr lang="pl-PL"/>
                    </a:p>
                  </a:txBody>
                  <a:tcPr/>
                </a:tc>
                <a:tc vMerge="1">
                  <a:txBody>
                    <a:bodyPr/>
                    <a:lstStyle/>
                    <a:p>
                      <a:endParaRPr lang="pl-PL"/>
                    </a:p>
                  </a:txBody>
                  <a:tcPr/>
                </a:tc>
                <a:tc vMerge="1">
                  <a:txBody>
                    <a:bodyPr/>
                    <a:lstStyle/>
                    <a:p>
                      <a:endParaRPr lang="pl-PL"/>
                    </a:p>
                  </a:txBody>
                  <a:tcPr/>
                </a:tc>
                <a:tc vMerge="1">
                  <a:txBody>
                    <a:bodyPr/>
                    <a:lstStyle/>
                    <a:p>
                      <a:endParaRPr lang="pl-PL"/>
                    </a:p>
                  </a:txBody>
                  <a:tcPr/>
                </a:tc>
                <a:tc vMerge="1">
                  <a:txBody>
                    <a:bodyPr/>
                    <a:lstStyle/>
                    <a:p>
                      <a:endParaRPr lang="pl-PL"/>
                    </a:p>
                  </a:txBody>
                  <a:tcPr/>
                </a:tc>
                <a:tc vMerge="1">
                  <a:txBody>
                    <a:bodyPr/>
                    <a:lstStyle/>
                    <a:p>
                      <a:endParaRPr lang="pl-PL"/>
                    </a:p>
                  </a:txBody>
                  <a:tcPr/>
                </a:tc>
                <a:tc>
                  <a:txBody>
                    <a:bodyPr/>
                    <a:lstStyle/>
                    <a:p>
                      <a:pPr algn="ctr" fontAlgn="ctr"/>
                      <a:r>
                        <a:rPr lang="pl-PL" sz="1000" u="none" strike="noStrike">
                          <a:solidFill>
                            <a:srgbClr val="0070C0"/>
                          </a:solidFill>
                          <a:effectLst/>
                        </a:rPr>
                        <a:t>0,00</a:t>
                      </a:r>
                      <a:endParaRPr lang="pl-PL" sz="1000" b="0" i="0" u="none" strike="noStrike">
                        <a:solidFill>
                          <a:srgbClr val="0070C0"/>
                        </a:solidFill>
                        <a:effectLst/>
                        <a:latin typeface="Calibri" panose="020F0502020204030204" pitchFamily="34" charset="0"/>
                      </a:endParaRPr>
                    </a:p>
                  </a:txBody>
                  <a:tcPr marL="8638" marR="8638" marT="8638" marB="0" anchor="ctr"/>
                </a:tc>
                <a:tc>
                  <a:txBody>
                    <a:bodyPr/>
                    <a:lstStyle/>
                    <a:p>
                      <a:pPr algn="ctr" fontAlgn="ctr"/>
                      <a:r>
                        <a:rPr lang="pl-PL" sz="1000" u="none" strike="noStrike">
                          <a:solidFill>
                            <a:srgbClr val="0070C0"/>
                          </a:solidFill>
                          <a:effectLst/>
                        </a:rPr>
                        <a:t>0,00</a:t>
                      </a:r>
                      <a:endParaRPr lang="pl-PL" sz="1000" b="0" i="0" u="none" strike="noStrike">
                        <a:solidFill>
                          <a:srgbClr val="0070C0"/>
                        </a:solidFill>
                        <a:effectLst/>
                        <a:latin typeface="Calibri" panose="020F0502020204030204" pitchFamily="34" charset="0"/>
                      </a:endParaRPr>
                    </a:p>
                  </a:txBody>
                  <a:tcPr marL="8638" marR="8638" marT="8638" marB="0" anchor="ctr"/>
                </a:tc>
                <a:tc>
                  <a:txBody>
                    <a:bodyPr/>
                    <a:lstStyle/>
                    <a:p>
                      <a:pPr algn="ctr" fontAlgn="ctr"/>
                      <a:r>
                        <a:rPr lang="pl-PL" sz="1000" u="none" strike="noStrike">
                          <a:solidFill>
                            <a:srgbClr val="0070C0"/>
                          </a:solidFill>
                          <a:effectLst/>
                        </a:rPr>
                        <a:t>66,16</a:t>
                      </a:r>
                      <a:endParaRPr lang="pl-PL" sz="1000" b="0" i="0" u="none" strike="noStrike">
                        <a:solidFill>
                          <a:srgbClr val="0070C0"/>
                        </a:solidFill>
                        <a:effectLst/>
                        <a:latin typeface="Calibri" panose="020F0502020204030204" pitchFamily="34" charset="0"/>
                      </a:endParaRPr>
                    </a:p>
                  </a:txBody>
                  <a:tcPr marL="8638" marR="8638" marT="8638" marB="0" anchor="ctr"/>
                </a:tc>
                <a:tc>
                  <a:txBody>
                    <a:bodyPr/>
                    <a:lstStyle/>
                    <a:p>
                      <a:pPr algn="ctr" fontAlgn="ctr"/>
                      <a:r>
                        <a:rPr lang="pl-PL" sz="1000" u="none" strike="noStrike">
                          <a:solidFill>
                            <a:srgbClr val="0070C0"/>
                          </a:solidFill>
                          <a:effectLst/>
                        </a:rPr>
                        <a:t>132,33</a:t>
                      </a:r>
                      <a:endParaRPr lang="pl-PL" sz="1000" b="0" i="0" u="none" strike="noStrike">
                        <a:solidFill>
                          <a:srgbClr val="0070C0"/>
                        </a:solidFill>
                        <a:effectLst/>
                        <a:latin typeface="Calibri" panose="020F0502020204030204" pitchFamily="34" charset="0"/>
                      </a:endParaRPr>
                    </a:p>
                  </a:txBody>
                  <a:tcPr marL="8638" marR="8638" marT="8638" marB="0" anchor="ctr"/>
                </a:tc>
                <a:extLst>
                  <a:ext uri="{0D108BD9-81ED-4DB2-BD59-A6C34878D82A}">
                    <a16:rowId xmlns:a16="http://schemas.microsoft.com/office/drawing/2014/main" val="1980766915"/>
                  </a:ext>
                </a:extLst>
              </a:tr>
              <a:tr h="172759">
                <a:tc rowSpan="2" gridSpan="5">
                  <a:txBody>
                    <a:bodyPr/>
                    <a:lstStyle/>
                    <a:p>
                      <a:pPr algn="ctr" fontAlgn="ctr"/>
                      <a:endParaRPr lang="pl-PL" sz="1000" b="0" i="0" u="none" strike="noStrike">
                        <a:solidFill>
                          <a:srgbClr val="000000"/>
                        </a:solidFill>
                        <a:effectLst/>
                        <a:latin typeface="Calibri" panose="020F0502020204030204" pitchFamily="34" charset="0"/>
                      </a:endParaRPr>
                    </a:p>
                  </a:txBody>
                  <a:tcPr marL="8638" marR="8638" marT="8638" marB="0" anchor="ctr"/>
                </a:tc>
                <a:tc rowSpan="2" hMerge="1">
                  <a:txBody>
                    <a:bodyPr/>
                    <a:lstStyle/>
                    <a:p>
                      <a:pPr algn="l" fontAlgn="ctr"/>
                      <a:endParaRPr lang="pl-PL" sz="1000" b="0" i="0" u="none" strike="noStrike">
                        <a:solidFill>
                          <a:srgbClr val="000000"/>
                        </a:solidFill>
                        <a:effectLst/>
                        <a:latin typeface="Calibri" panose="020F0502020204030204" pitchFamily="34" charset="0"/>
                      </a:endParaRPr>
                    </a:p>
                  </a:txBody>
                  <a:tcPr marL="8638" marR="8638" marT="8638" marB="0" anchor="ctr"/>
                </a:tc>
                <a:tc rowSpan="2" hMerge="1">
                  <a:txBody>
                    <a:bodyPr/>
                    <a:lstStyle/>
                    <a:p>
                      <a:pPr algn="ctr" fontAlgn="ctr"/>
                      <a:endParaRPr lang="pl-PL" sz="1000" b="0" i="0" u="none" strike="noStrike">
                        <a:solidFill>
                          <a:srgbClr val="000000"/>
                        </a:solidFill>
                        <a:effectLst/>
                        <a:latin typeface="Calibri" panose="020F0502020204030204" pitchFamily="34" charset="0"/>
                      </a:endParaRPr>
                    </a:p>
                  </a:txBody>
                  <a:tcPr marL="8638" marR="8638" marT="8638" marB="0" anchor="ctr"/>
                </a:tc>
                <a:tc rowSpan="2" hMerge="1">
                  <a:txBody>
                    <a:bodyPr/>
                    <a:lstStyle/>
                    <a:p>
                      <a:pPr algn="ctr" fontAlgn="ctr"/>
                      <a:endParaRPr lang="pl-PL" sz="1000" b="0" i="0" u="none" strike="noStrike">
                        <a:solidFill>
                          <a:srgbClr val="000000"/>
                        </a:solidFill>
                        <a:effectLst/>
                        <a:latin typeface="Calibri" panose="020F0502020204030204" pitchFamily="34" charset="0"/>
                      </a:endParaRPr>
                    </a:p>
                  </a:txBody>
                  <a:tcPr marL="8638" marR="8638" marT="8638" marB="0" anchor="ctr"/>
                </a:tc>
                <a:tc rowSpan="2" hMerge="1">
                  <a:txBody>
                    <a:bodyPr/>
                    <a:lstStyle/>
                    <a:p>
                      <a:pPr algn="ctr" fontAlgn="ctr"/>
                      <a:endParaRPr lang="pl-PL" sz="1000" b="0" i="0" u="none" strike="noStrike">
                        <a:solidFill>
                          <a:srgbClr val="000000"/>
                        </a:solidFill>
                        <a:effectLst/>
                        <a:latin typeface="Calibri" panose="020F0502020204030204" pitchFamily="34" charset="0"/>
                      </a:endParaRPr>
                    </a:p>
                  </a:txBody>
                  <a:tcPr marL="8638" marR="8638" marT="8638" marB="0" anchor="ctr"/>
                </a:tc>
                <a:tc gridSpan="2">
                  <a:txBody>
                    <a:bodyPr/>
                    <a:lstStyle/>
                    <a:p>
                      <a:pPr algn="ctr" fontAlgn="ctr"/>
                      <a:r>
                        <a:rPr lang="pl-PL" sz="1000" b="0" i="0" u="none" strike="noStrike">
                          <a:solidFill>
                            <a:srgbClr val="000000"/>
                          </a:solidFill>
                          <a:effectLst/>
                          <a:latin typeface="Calibri" panose="020F0502020204030204" pitchFamily="34" charset="0"/>
                        </a:rPr>
                        <a:t>Suma poprawek</a:t>
                      </a:r>
                    </a:p>
                  </a:txBody>
                  <a:tcPr marL="8638" marR="8638" marT="8638" marB="0" anchor="ctr"/>
                </a:tc>
                <a:tc hMerge="1">
                  <a:txBody>
                    <a:bodyPr/>
                    <a:lstStyle/>
                    <a:p>
                      <a:pPr algn="ctr" fontAlgn="ctr"/>
                      <a:endParaRPr lang="pl-PL" sz="1000" b="0" i="0" u="none" strike="noStrike">
                        <a:solidFill>
                          <a:srgbClr val="000000"/>
                        </a:solidFill>
                        <a:effectLst/>
                        <a:latin typeface="Calibri" panose="020F0502020204030204" pitchFamily="34" charset="0"/>
                      </a:endParaRPr>
                    </a:p>
                  </a:txBody>
                  <a:tcPr marL="8638" marR="8638" marT="8638" marB="0" anchor="ctr"/>
                </a:tc>
                <a:tc>
                  <a:txBody>
                    <a:bodyPr/>
                    <a:lstStyle/>
                    <a:p>
                      <a:pPr algn="ctr" fontAlgn="ctr"/>
                      <a:r>
                        <a:rPr lang="pl-PL" sz="1000" b="1" i="0" u="none" strike="noStrike">
                          <a:solidFill>
                            <a:srgbClr val="000000"/>
                          </a:solidFill>
                          <a:effectLst/>
                          <a:latin typeface="Calibri" panose="020F0502020204030204" pitchFamily="34" charset="0"/>
                        </a:rPr>
                        <a:t>-972,59</a:t>
                      </a:r>
                    </a:p>
                  </a:txBody>
                  <a:tcPr marL="9525" marR="9525" marT="9525" marB="0" anchor="ctr"/>
                </a:tc>
                <a:tc>
                  <a:txBody>
                    <a:bodyPr/>
                    <a:lstStyle/>
                    <a:p>
                      <a:pPr algn="ctr" fontAlgn="ctr"/>
                      <a:r>
                        <a:rPr lang="pl-PL" sz="1000" b="1" i="0" u="none" strike="noStrike">
                          <a:solidFill>
                            <a:srgbClr val="000000"/>
                          </a:solidFill>
                          <a:effectLst/>
                          <a:latin typeface="Calibri" panose="020F0502020204030204" pitchFamily="34" charset="0"/>
                        </a:rPr>
                        <a:t>496,22</a:t>
                      </a:r>
                    </a:p>
                  </a:txBody>
                  <a:tcPr marL="9525" marR="9525" marT="9525" marB="0" anchor="ctr"/>
                </a:tc>
                <a:tc>
                  <a:txBody>
                    <a:bodyPr/>
                    <a:lstStyle/>
                    <a:p>
                      <a:pPr algn="ctr" fontAlgn="ctr"/>
                      <a:r>
                        <a:rPr lang="pl-PL" sz="1000" b="1" i="0" u="none" strike="noStrike">
                          <a:solidFill>
                            <a:srgbClr val="000000"/>
                          </a:solidFill>
                          <a:effectLst/>
                          <a:latin typeface="Calibri" panose="020F0502020204030204" pitchFamily="34" charset="0"/>
                        </a:rPr>
                        <a:t>-1157,84</a:t>
                      </a:r>
                    </a:p>
                  </a:txBody>
                  <a:tcPr marL="9525" marR="9525" marT="9525" marB="0" anchor="ctr"/>
                </a:tc>
                <a:tc>
                  <a:txBody>
                    <a:bodyPr/>
                    <a:lstStyle/>
                    <a:p>
                      <a:pPr algn="ctr" fontAlgn="ctr"/>
                      <a:r>
                        <a:rPr lang="pl-PL" sz="1000" b="1" i="0" u="none" strike="noStrike">
                          <a:solidFill>
                            <a:srgbClr val="000000"/>
                          </a:solidFill>
                          <a:effectLst/>
                          <a:latin typeface="Calibri" panose="020F0502020204030204" pitchFamily="34" charset="0"/>
                        </a:rPr>
                        <a:t>853,50</a:t>
                      </a:r>
                    </a:p>
                  </a:txBody>
                  <a:tcPr marL="9525" marR="9525" marT="9525" marB="0" anchor="ctr"/>
                </a:tc>
                <a:extLst>
                  <a:ext uri="{0D108BD9-81ED-4DB2-BD59-A6C34878D82A}">
                    <a16:rowId xmlns:a16="http://schemas.microsoft.com/office/drawing/2014/main" val="2315808504"/>
                  </a:ext>
                </a:extLst>
              </a:tr>
              <a:tr h="172759">
                <a:tc gridSpan="5" vMerge="1">
                  <a:txBody>
                    <a:bodyPr/>
                    <a:lstStyle/>
                    <a:p>
                      <a:pPr algn="ctr" fontAlgn="ctr"/>
                      <a:endParaRPr lang="pl-PL" sz="1000" b="0" i="0" u="none" strike="noStrike">
                        <a:solidFill>
                          <a:srgbClr val="000000"/>
                        </a:solidFill>
                        <a:effectLst/>
                        <a:latin typeface="Calibri" panose="020F0502020204030204" pitchFamily="34" charset="0"/>
                      </a:endParaRPr>
                    </a:p>
                  </a:txBody>
                  <a:tcPr marL="8638" marR="8638" marT="8638" marB="0" anchor="ctr"/>
                </a:tc>
                <a:tc hMerge="1" vMerge="1">
                  <a:txBody>
                    <a:bodyPr/>
                    <a:lstStyle/>
                    <a:p>
                      <a:pPr algn="l" fontAlgn="ctr"/>
                      <a:endParaRPr lang="pl-PL" sz="1000" b="0" i="0" u="none" strike="noStrike">
                        <a:solidFill>
                          <a:srgbClr val="000000"/>
                        </a:solidFill>
                        <a:effectLst/>
                        <a:latin typeface="Calibri" panose="020F0502020204030204" pitchFamily="34" charset="0"/>
                      </a:endParaRPr>
                    </a:p>
                  </a:txBody>
                  <a:tcPr marL="8638" marR="8638" marT="8638" marB="0" anchor="ctr"/>
                </a:tc>
                <a:tc hMerge="1" vMerge="1">
                  <a:txBody>
                    <a:bodyPr/>
                    <a:lstStyle/>
                    <a:p>
                      <a:pPr algn="ctr" fontAlgn="ctr"/>
                      <a:endParaRPr lang="pl-PL" sz="1000" b="0" i="0" u="none" strike="noStrike">
                        <a:solidFill>
                          <a:srgbClr val="000000"/>
                        </a:solidFill>
                        <a:effectLst/>
                        <a:latin typeface="Calibri" panose="020F0502020204030204" pitchFamily="34" charset="0"/>
                      </a:endParaRPr>
                    </a:p>
                  </a:txBody>
                  <a:tcPr marL="8638" marR="8638" marT="8638" marB="0" anchor="ctr"/>
                </a:tc>
                <a:tc hMerge="1" vMerge="1">
                  <a:txBody>
                    <a:bodyPr/>
                    <a:lstStyle/>
                    <a:p>
                      <a:pPr algn="ctr" fontAlgn="ctr"/>
                      <a:endParaRPr lang="pl-PL" sz="1000" b="0" i="0" u="none" strike="noStrike">
                        <a:solidFill>
                          <a:srgbClr val="000000"/>
                        </a:solidFill>
                        <a:effectLst/>
                        <a:latin typeface="Calibri" panose="020F0502020204030204" pitchFamily="34" charset="0"/>
                      </a:endParaRPr>
                    </a:p>
                  </a:txBody>
                  <a:tcPr marL="8638" marR="8638" marT="8638" marB="0" anchor="ctr"/>
                </a:tc>
                <a:tc hMerge="1" vMerge="1">
                  <a:txBody>
                    <a:bodyPr/>
                    <a:lstStyle/>
                    <a:p>
                      <a:pPr algn="ctr" fontAlgn="ctr"/>
                      <a:endParaRPr lang="pl-PL" sz="1000" b="0" i="0" u="none" strike="noStrike">
                        <a:solidFill>
                          <a:srgbClr val="000000"/>
                        </a:solidFill>
                        <a:effectLst/>
                        <a:latin typeface="Calibri" panose="020F0502020204030204" pitchFamily="34" charset="0"/>
                      </a:endParaRPr>
                    </a:p>
                  </a:txBody>
                  <a:tcPr marL="8638" marR="8638" marT="8638" marB="0" anchor="ctr"/>
                </a:tc>
                <a:tc gridSpan="2">
                  <a:txBody>
                    <a:bodyPr/>
                    <a:lstStyle/>
                    <a:p>
                      <a:pPr algn="ctr" fontAlgn="ctr"/>
                      <a:r>
                        <a:rPr lang="pl-PL" sz="1000" b="0" i="0" u="none" strike="noStrike">
                          <a:solidFill>
                            <a:srgbClr val="000000"/>
                          </a:solidFill>
                          <a:effectLst/>
                          <a:latin typeface="Calibri" panose="020F0502020204030204" pitchFamily="34" charset="0"/>
                        </a:rPr>
                        <a:t>Cena skorygowana</a:t>
                      </a:r>
                    </a:p>
                  </a:txBody>
                  <a:tcPr marL="8638" marR="8638" marT="8638" marB="0" anchor="ctr"/>
                </a:tc>
                <a:tc hMerge="1">
                  <a:txBody>
                    <a:bodyPr/>
                    <a:lstStyle/>
                    <a:p>
                      <a:pPr algn="ctr" fontAlgn="ctr"/>
                      <a:endParaRPr lang="pl-PL" sz="1000" b="0" i="0" u="none" strike="noStrike">
                        <a:solidFill>
                          <a:srgbClr val="000000"/>
                        </a:solidFill>
                        <a:effectLst/>
                        <a:latin typeface="Calibri" panose="020F0502020204030204" pitchFamily="34" charset="0"/>
                      </a:endParaRPr>
                    </a:p>
                  </a:txBody>
                  <a:tcPr marL="8638" marR="8638" marT="8638" marB="0" anchor="ctr"/>
                </a:tc>
                <a:tc>
                  <a:txBody>
                    <a:bodyPr/>
                    <a:lstStyle/>
                    <a:p>
                      <a:pPr algn="ctr" fontAlgn="ctr"/>
                      <a:r>
                        <a:rPr lang="pl-PL" sz="1000" b="1" i="0" u="none" strike="noStrike">
                          <a:solidFill>
                            <a:srgbClr val="000000"/>
                          </a:solidFill>
                          <a:effectLst/>
                          <a:latin typeface="Calibri" panose="020F0502020204030204" pitchFamily="34" charset="0"/>
                        </a:rPr>
                        <a:t>1930,41</a:t>
                      </a:r>
                    </a:p>
                  </a:txBody>
                  <a:tcPr marL="9525" marR="9525" marT="9525" marB="0" anchor="ctr"/>
                </a:tc>
                <a:tc>
                  <a:txBody>
                    <a:bodyPr/>
                    <a:lstStyle/>
                    <a:p>
                      <a:pPr algn="ctr" fontAlgn="ctr"/>
                      <a:r>
                        <a:rPr lang="pl-PL" sz="1000" b="1" i="0" u="none" strike="noStrike">
                          <a:solidFill>
                            <a:srgbClr val="000000"/>
                          </a:solidFill>
                          <a:effectLst/>
                          <a:latin typeface="Calibri" panose="020F0502020204030204" pitchFamily="34" charset="0"/>
                        </a:rPr>
                        <a:t>2114,22</a:t>
                      </a:r>
                    </a:p>
                  </a:txBody>
                  <a:tcPr marL="9525" marR="9525" marT="9525" marB="0" anchor="ctr"/>
                </a:tc>
                <a:tc>
                  <a:txBody>
                    <a:bodyPr/>
                    <a:lstStyle/>
                    <a:p>
                      <a:pPr algn="ctr" fontAlgn="ctr"/>
                      <a:r>
                        <a:rPr lang="pl-PL" sz="1000" b="1" i="0" u="none" strike="noStrike">
                          <a:solidFill>
                            <a:srgbClr val="000000"/>
                          </a:solidFill>
                          <a:effectLst/>
                          <a:latin typeface="Calibri" panose="020F0502020204030204" pitchFamily="34" charset="0"/>
                        </a:rPr>
                        <a:t>2688,16</a:t>
                      </a:r>
                    </a:p>
                  </a:txBody>
                  <a:tcPr marL="9525" marR="9525" marT="9525" marB="0" anchor="ctr"/>
                </a:tc>
                <a:tc>
                  <a:txBody>
                    <a:bodyPr/>
                    <a:lstStyle/>
                    <a:p>
                      <a:pPr algn="ctr" fontAlgn="ctr"/>
                      <a:r>
                        <a:rPr lang="pl-PL" sz="1000" b="1" i="0" u="none" strike="noStrike">
                          <a:solidFill>
                            <a:srgbClr val="000000"/>
                          </a:solidFill>
                          <a:effectLst/>
                          <a:latin typeface="Calibri" panose="020F0502020204030204" pitchFamily="34" charset="0"/>
                        </a:rPr>
                        <a:t>3010,50</a:t>
                      </a:r>
                    </a:p>
                  </a:txBody>
                  <a:tcPr marL="9525" marR="9525" marT="9525" marB="0" anchor="ctr"/>
                </a:tc>
                <a:extLst>
                  <a:ext uri="{0D108BD9-81ED-4DB2-BD59-A6C34878D82A}">
                    <a16:rowId xmlns:a16="http://schemas.microsoft.com/office/drawing/2014/main" val="2111268094"/>
                  </a:ext>
                </a:extLst>
              </a:tr>
            </a:tbl>
          </a:graphicData>
        </a:graphic>
      </p:graphicFrame>
      <p:sp>
        <p:nvSpPr>
          <p:cNvPr id="6" name="pole tekstowe 5"/>
          <p:cNvSpPr txBox="1"/>
          <p:nvPr/>
        </p:nvSpPr>
        <p:spPr>
          <a:xfrm>
            <a:off x="822960" y="5812446"/>
            <a:ext cx="5260848" cy="276999"/>
          </a:xfrm>
          <a:prstGeom prst="rect">
            <a:avLst/>
          </a:prstGeom>
          <a:noFill/>
        </p:spPr>
        <p:txBody>
          <a:bodyPr wrap="square" rtlCol="0">
            <a:spAutoFit/>
          </a:bodyPr>
          <a:lstStyle/>
          <a:p>
            <a:r>
              <a:rPr lang="pl-PL" sz="1200"/>
              <a:t>Wartość rynkowa 1m2 = (1930,41+2114,22+2688,16+3010,20)/4 = 2435,82 zł/m2</a:t>
            </a:r>
          </a:p>
        </p:txBody>
      </p:sp>
      <p:sp>
        <p:nvSpPr>
          <p:cNvPr id="7" name="pole tekstowe 6"/>
          <p:cNvSpPr txBox="1"/>
          <p:nvPr/>
        </p:nvSpPr>
        <p:spPr>
          <a:xfrm>
            <a:off x="822960" y="6089445"/>
            <a:ext cx="5260848" cy="276999"/>
          </a:xfrm>
          <a:prstGeom prst="rect">
            <a:avLst/>
          </a:prstGeom>
          <a:noFill/>
        </p:spPr>
        <p:txBody>
          <a:bodyPr wrap="square" rtlCol="0">
            <a:spAutoFit/>
          </a:bodyPr>
          <a:lstStyle/>
          <a:p>
            <a:r>
              <a:rPr lang="pl-PL" sz="1200" b="1"/>
              <a:t>Wartość nieruchomości = 2435,80 zł/m2 * 306,46 m2 = 746 481 zł.</a:t>
            </a:r>
          </a:p>
        </p:txBody>
      </p:sp>
    </p:spTree>
    <p:extLst>
      <p:ext uri="{BB962C8B-B14F-4D97-AF65-F5344CB8AC3E}">
        <p14:creationId xmlns:p14="http://schemas.microsoft.com/office/powerpoint/2010/main" val="342734927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a:t>Metoda porównywania parami – ciąg dalszy (przykład)</a:t>
            </a:r>
            <a:endParaRPr lang="pl-PL"/>
          </a:p>
        </p:txBody>
      </p:sp>
      <p:sp>
        <p:nvSpPr>
          <p:cNvPr id="3" name="Symbol zastępczy zawartości 2"/>
          <p:cNvSpPr>
            <a:spLocks noGrp="1"/>
          </p:cNvSpPr>
          <p:nvPr>
            <p:ph idx="1"/>
          </p:nvPr>
        </p:nvSpPr>
        <p:spPr/>
        <p:txBody>
          <a:bodyPr/>
          <a:lstStyle/>
          <a:p>
            <a:r>
              <a:rPr lang="pl-PL" b="1">
                <a:solidFill>
                  <a:srgbClr val="C00000"/>
                </a:solidFill>
              </a:rPr>
              <a:t>UWAGA 1:</a:t>
            </a:r>
            <a:r>
              <a:rPr lang="pl-PL"/>
              <a:t> Przykład przy założeniu, że im wyższa ocena danej cechy tym pozytywniejszy jej wpływ na wartość nieruchomości !</a:t>
            </a:r>
          </a:p>
          <a:p>
            <a:r>
              <a:rPr lang="pl-PL" b="1">
                <a:solidFill>
                  <a:srgbClr val="C00000"/>
                </a:solidFill>
              </a:rPr>
              <a:t>NIE ZAWSZE TAK JEST!</a:t>
            </a:r>
            <a:r>
              <a:rPr lang="pl-PL"/>
              <a:t> </a:t>
            </a:r>
          </a:p>
          <a:p>
            <a:r>
              <a:rPr lang="pl-PL"/>
              <a:t>Ocena cechy powierzchnia może być odwrotna. Tzn. im mniejsza powierzchnia tym wyższa cena jednostkowa. </a:t>
            </a:r>
            <a:r>
              <a:rPr lang="pl-PL">
                <a:solidFill>
                  <a:srgbClr val="C00000"/>
                </a:solidFill>
              </a:rPr>
              <a:t>W tym przypadku przy obliczaniu poprawek należy dodać przy mnożeniu </a:t>
            </a:r>
            <a:r>
              <a:rPr lang="pl-PL" u="sng">
                <a:solidFill>
                  <a:srgbClr val="C00000"/>
                </a:solidFill>
              </a:rPr>
              <a:t>minus</a:t>
            </a:r>
            <a:r>
              <a:rPr lang="pl-PL"/>
              <a:t> np. zamiast 2 * 200 powinno być -2*200.</a:t>
            </a:r>
          </a:p>
          <a:p>
            <a:r>
              <a:rPr lang="pl-PL" b="1">
                <a:solidFill>
                  <a:srgbClr val="C00000"/>
                </a:solidFill>
              </a:rPr>
              <a:t>UWAGA 2:</a:t>
            </a:r>
            <a:r>
              <a:rPr lang="pl-PL"/>
              <a:t> Czy brać do porównań tylko 3 albo 4 nieruchomości? Jak wskazuje nota interpretacyjna? </a:t>
            </a:r>
            <a:r>
              <a:rPr lang="pl-PL" b="1">
                <a:solidFill>
                  <a:srgbClr val="C00000"/>
                </a:solidFill>
              </a:rPr>
              <a:t>Osobiste przekonanie</a:t>
            </a:r>
            <a:r>
              <a:rPr lang="pl-PL"/>
              <a:t>: lepiej stosować Rozporządzenie bezpośrednio i dokonać porównania ze wszystkimi nieruchomościami, przez co nasz wynik jest bardziej stabilny.</a:t>
            </a:r>
          </a:p>
        </p:txBody>
      </p:sp>
    </p:spTree>
    <p:extLst>
      <p:ext uri="{BB962C8B-B14F-4D97-AF65-F5344CB8AC3E}">
        <p14:creationId xmlns:p14="http://schemas.microsoft.com/office/powerpoint/2010/main" val="929596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6247BBC-1E13-40EE-834A-B1EC53BB6CFE}"/>
              </a:ext>
            </a:extLst>
          </p:cNvPr>
          <p:cNvSpPr>
            <a:spLocks noGrp="1"/>
          </p:cNvSpPr>
          <p:nvPr>
            <p:ph type="ctrTitle"/>
          </p:nvPr>
        </p:nvSpPr>
        <p:spPr/>
        <p:txBody>
          <a:bodyPr>
            <a:normAutofit/>
          </a:bodyPr>
          <a:lstStyle/>
          <a:p>
            <a:r>
              <a:rPr lang="pl-PL" sz="5300"/>
              <a:t>ZAGADNIENIA WPROWADZAJĄCE  - koncepcja wartości </a:t>
            </a:r>
            <a:r>
              <a:rPr lang="pl-PL" sz="3600"/>
              <a:t>(</a:t>
            </a:r>
            <a:r>
              <a:rPr lang="pl-PL" sz="3600">
                <a:solidFill>
                  <a:srgbClr val="FF0000"/>
                </a:solidFill>
              </a:rPr>
              <a:t>wykład 2 – ekonomia/dzienne</a:t>
            </a:r>
            <a:r>
              <a:rPr lang="pl-PL" sz="3600"/>
              <a:t>)</a:t>
            </a:r>
          </a:p>
        </p:txBody>
      </p:sp>
      <p:sp>
        <p:nvSpPr>
          <p:cNvPr id="3" name="Podtytuł 2">
            <a:extLst>
              <a:ext uri="{FF2B5EF4-FFF2-40B4-BE49-F238E27FC236}">
                <a16:creationId xmlns:a16="http://schemas.microsoft.com/office/drawing/2014/main" id="{7D498670-9643-4791-81D3-7FAB1A41F374}"/>
              </a:ext>
            </a:extLst>
          </p:cNvPr>
          <p:cNvSpPr>
            <a:spLocks noGrp="1"/>
          </p:cNvSpPr>
          <p:nvPr>
            <p:ph type="subTitle" idx="1"/>
          </p:nvPr>
        </p:nvSpPr>
        <p:spPr/>
        <p:txBody>
          <a:bodyPr vert="horz" lIns="91440" tIns="45720" rIns="91440" bIns="45720" rtlCol="0" anchor="t">
            <a:normAutofit/>
          </a:bodyPr>
          <a:lstStyle/>
          <a:p>
            <a:r>
              <a:rPr lang="pl-PL"/>
              <a:t>Mateusz </a:t>
            </a:r>
            <a:r>
              <a:rPr lang="pl-PL" err="1"/>
              <a:t>tomal</a:t>
            </a:r>
            <a:endParaRPr lang="pl-PL"/>
          </a:p>
          <a:p>
            <a:r>
              <a:rPr lang="pl-PL"/>
              <a:t>Wykład</a:t>
            </a:r>
          </a:p>
        </p:txBody>
      </p:sp>
    </p:spTree>
    <p:extLst>
      <p:ext uri="{BB962C8B-B14F-4D97-AF65-F5344CB8AC3E}">
        <p14:creationId xmlns:p14="http://schemas.microsoft.com/office/powerpoint/2010/main" val="32375320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3200" b="1"/>
              <a:t>Metoda korygowania ceny średniej – ciąg dalszy (przykład) (</a:t>
            </a:r>
            <a:r>
              <a:rPr lang="pl-PL" sz="3200" b="1">
                <a:solidFill>
                  <a:srgbClr val="FF0000"/>
                </a:solidFill>
              </a:rPr>
              <a:t>wykład 4  - st.</a:t>
            </a:r>
            <a:r>
              <a:rPr lang="pl-PL" sz="3200" b="1"/>
              <a:t>)</a:t>
            </a:r>
            <a:endParaRPr lang="pl-PL" sz="3200" b="1">
              <a:solidFill>
                <a:srgbClr val="FF0000"/>
              </a:solidFill>
            </a:endParaRPr>
          </a:p>
        </p:txBody>
      </p:sp>
      <p:graphicFrame>
        <p:nvGraphicFramePr>
          <p:cNvPr id="4" name="Tabela 3"/>
          <p:cNvGraphicFramePr>
            <a:graphicFrameLocks noGrp="1"/>
          </p:cNvGraphicFramePr>
          <p:nvPr>
            <p:extLst>
              <p:ext uri="{D42A27DB-BD31-4B8C-83A1-F6EECF244321}">
                <p14:modId xmlns:p14="http://schemas.microsoft.com/office/powerpoint/2010/main" val="4132158442"/>
              </p:ext>
            </p:extLst>
          </p:nvPr>
        </p:nvGraphicFramePr>
        <p:xfrm>
          <a:off x="4807439" y="2634884"/>
          <a:ext cx="2977388" cy="2294316"/>
        </p:xfrm>
        <a:graphic>
          <a:graphicData uri="http://schemas.openxmlformats.org/drawingml/2006/table">
            <a:tbl>
              <a:tblPr>
                <a:tableStyleId>{5C22544A-7EE6-4342-B048-85BDC9FD1C3A}</a:tableStyleId>
              </a:tblPr>
              <a:tblGrid>
                <a:gridCol w="1024685">
                  <a:extLst>
                    <a:ext uri="{9D8B030D-6E8A-4147-A177-3AD203B41FA5}">
                      <a16:colId xmlns:a16="http://schemas.microsoft.com/office/drawing/2014/main" val="2939802289"/>
                    </a:ext>
                  </a:extLst>
                </a:gridCol>
                <a:gridCol w="1952703">
                  <a:extLst>
                    <a:ext uri="{9D8B030D-6E8A-4147-A177-3AD203B41FA5}">
                      <a16:colId xmlns:a16="http://schemas.microsoft.com/office/drawing/2014/main" val="3920204274"/>
                    </a:ext>
                  </a:extLst>
                </a:gridCol>
              </a:tblGrid>
              <a:tr h="463041">
                <a:tc>
                  <a:txBody>
                    <a:bodyPr/>
                    <a:lstStyle/>
                    <a:p>
                      <a:pPr algn="ctr" fontAlgn="ctr"/>
                      <a:r>
                        <a:rPr lang="pl-PL" sz="1200" b="1" u="none" strike="noStrike">
                          <a:effectLst/>
                        </a:rPr>
                        <a:t>Cena minimalna</a:t>
                      </a:r>
                      <a:endParaRPr lang="pl-PL" sz="12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200" u="none" strike="noStrike">
                          <a:effectLst/>
                        </a:rPr>
                        <a:t>857,00</a:t>
                      </a:r>
                      <a:endParaRPr lang="pl-PL"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551336476"/>
                  </a:ext>
                </a:extLst>
              </a:tr>
              <a:tr h="463041">
                <a:tc>
                  <a:txBody>
                    <a:bodyPr/>
                    <a:lstStyle/>
                    <a:p>
                      <a:pPr algn="ctr" fontAlgn="ctr"/>
                      <a:r>
                        <a:rPr lang="pl-PL" sz="1200" b="1" u="none" strike="noStrike">
                          <a:effectLst/>
                        </a:rPr>
                        <a:t>Cena maksymalna</a:t>
                      </a:r>
                      <a:endParaRPr lang="pl-PL" sz="12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200" u="none" strike="noStrike">
                          <a:effectLst/>
                        </a:rPr>
                        <a:t>6150,00</a:t>
                      </a:r>
                      <a:endParaRPr lang="pl-PL"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609675100"/>
                  </a:ext>
                </a:extLst>
              </a:tr>
              <a:tr h="323781">
                <a:tc>
                  <a:txBody>
                    <a:bodyPr/>
                    <a:lstStyle/>
                    <a:p>
                      <a:pPr algn="ctr" fontAlgn="ctr"/>
                      <a:r>
                        <a:rPr lang="pl-PL" sz="1200" b="1" u="none" strike="noStrike">
                          <a:effectLst/>
                        </a:rPr>
                        <a:t>Cena średnia</a:t>
                      </a:r>
                      <a:endParaRPr lang="pl-PL" sz="12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200" u="none" strike="noStrike">
                          <a:effectLst/>
                        </a:rPr>
                        <a:t>2889,91</a:t>
                      </a:r>
                      <a:endParaRPr lang="pl-PL"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235367034"/>
                  </a:ext>
                </a:extLst>
              </a:tr>
              <a:tr h="348151">
                <a:tc>
                  <a:txBody>
                    <a:bodyPr/>
                    <a:lstStyle/>
                    <a:p>
                      <a:pPr algn="ctr" fontAlgn="ctr"/>
                      <a:r>
                        <a:rPr lang="pl-PL" sz="1200" b="1" u="none" strike="noStrike" err="1">
                          <a:effectLst/>
                        </a:rPr>
                        <a:t>Umin</a:t>
                      </a:r>
                      <a:endParaRPr lang="pl-PL" sz="12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200" u="none" strike="noStrike">
                          <a:effectLst/>
                        </a:rPr>
                        <a:t>0,297</a:t>
                      </a:r>
                      <a:endParaRPr lang="pl-PL"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070083039"/>
                  </a:ext>
                </a:extLst>
              </a:tr>
              <a:tr h="348151">
                <a:tc>
                  <a:txBody>
                    <a:bodyPr/>
                    <a:lstStyle/>
                    <a:p>
                      <a:pPr algn="ctr" fontAlgn="b"/>
                      <a:r>
                        <a:rPr lang="pl-PL" sz="1200" b="1" u="none" strike="noStrike" err="1">
                          <a:effectLst/>
                        </a:rPr>
                        <a:t>Uśr</a:t>
                      </a:r>
                      <a:endParaRPr lang="pl-PL" sz="12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pl-PL" sz="1200" u="none" strike="noStrike">
                          <a:effectLst/>
                        </a:rPr>
                        <a:t>1</a:t>
                      </a:r>
                      <a:endParaRPr lang="pl-PL"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357451888"/>
                  </a:ext>
                </a:extLst>
              </a:tr>
              <a:tr h="348151">
                <a:tc>
                  <a:txBody>
                    <a:bodyPr/>
                    <a:lstStyle/>
                    <a:p>
                      <a:pPr algn="ctr" fontAlgn="ctr"/>
                      <a:r>
                        <a:rPr lang="pl-PL" sz="1200" b="1" u="none" strike="noStrike" err="1">
                          <a:effectLst/>
                        </a:rPr>
                        <a:t>Umax</a:t>
                      </a:r>
                      <a:endParaRPr lang="pl-PL" sz="12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200" u="none" strike="noStrike">
                          <a:effectLst/>
                        </a:rPr>
                        <a:t>2,128</a:t>
                      </a:r>
                      <a:endParaRPr lang="pl-PL"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575879168"/>
                  </a:ext>
                </a:extLst>
              </a:tr>
            </a:tbl>
          </a:graphicData>
        </a:graphic>
      </p:graphicFrame>
      <p:graphicFrame>
        <p:nvGraphicFramePr>
          <p:cNvPr id="5" name="Tabela 4"/>
          <p:cNvGraphicFramePr>
            <a:graphicFrameLocks noGrp="1"/>
          </p:cNvGraphicFramePr>
          <p:nvPr>
            <p:extLst>
              <p:ext uri="{D42A27DB-BD31-4B8C-83A1-F6EECF244321}">
                <p14:modId xmlns:p14="http://schemas.microsoft.com/office/powerpoint/2010/main" val="1635985509"/>
              </p:ext>
            </p:extLst>
          </p:nvPr>
        </p:nvGraphicFramePr>
        <p:xfrm>
          <a:off x="910882" y="1896941"/>
          <a:ext cx="1656471" cy="3280410"/>
        </p:xfrm>
        <a:graphic>
          <a:graphicData uri="http://schemas.openxmlformats.org/drawingml/2006/table">
            <a:tbl>
              <a:tblPr>
                <a:tableStyleId>{5C22544A-7EE6-4342-B048-85BDC9FD1C3A}</a:tableStyleId>
              </a:tblPr>
              <a:tblGrid>
                <a:gridCol w="1656471">
                  <a:extLst>
                    <a:ext uri="{9D8B030D-6E8A-4147-A177-3AD203B41FA5}">
                      <a16:colId xmlns:a16="http://schemas.microsoft.com/office/drawing/2014/main" val="209280324"/>
                    </a:ext>
                  </a:extLst>
                </a:gridCol>
              </a:tblGrid>
              <a:tr h="190500">
                <a:tc>
                  <a:txBody>
                    <a:bodyPr/>
                    <a:lstStyle/>
                    <a:p>
                      <a:pPr algn="ctr" fontAlgn="b"/>
                      <a:r>
                        <a:rPr lang="pl-PL" sz="1400" b="1" u="none" strike="noStrike">
                          <a:effectLst/>
                        </a:rPr>
                        <a:t>Cena jednostkowa transakcyjna</a:t>
                      </a:r>
                      <a:r>
                        <a:rPr lang="pl-PL" sz="1400" b="1" u="none" strike="noStrike" baseline="0">
                          <a:effectLst/>
                        </a:rPr>
                        <a:t> (zł/m2)</a:t>
                      </a:r>
                      <a:endParaRPr lang="pl-PL" sz="14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713105373"/>
                  </a:ext>
                </a:extLst>
              </a:tr>
              <a:tr h="190500">
                <a:tc>
                  <a:txBody>
                    <a:bodyPr/>
                    <a:lstStyle/>
                    <a:p>
                      <a:pPr algn="ctr" fontAlgn="b"/>
                      <a:r>
                        <a:rPr lang="pl-PL" sz="1400" b="0" u="none" strike="noStrike">
                          <a:effectLst/>
                        </a:rPr>
                        <a:t>4920</a:t>
                      </a:r>
                      <a:endParaRPr lang="pl-PL"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64347081"/>
                  </a:ext>
                </a:extLst>
              </a:tr>
              <a:tr h="190500">
                <a:tc>
                  <a:txBody>
                    <a:bodyPr/>
                    <a:lstStyle/>
                    <a:p>
                      <a:pPr algn="ctr" fontAlgn="b"/>
                      <a:r>
                        <a:rPr lang="pl-PL" sz="1400" b="0" u="none" strike="noStrike">
                          <a:effectLst/>
                        </a:rPr>
                        <a:t>6150</a:t>
                      </a:r>
                      <a:endParaRPr lang="pl-PL"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524454017"/>
                  </a:ext>
                </a:extLst>
              </a:tr>
              <a:tr h="190500">
                <a:tc>
                  <a:txBody>
                    <a:bodyPr/>
                    <a:lstStyle/>
                    <a:p>
                      <a:pPr algn="ctr" fontAlgn="b"/>
                      <a:r>
                        <a:rPr lang="pl-PL" sz="1400" b="0" u="none" strike="noStrike">
                          <a:effectLst/>
                        </a:rPr>
                        <a:t>3030</a:t>
                      </a:r>
                      <a:endParaRPr lang="pl-PL"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549054946"/>
                  </a:ext>
                </a:extLst>
              </a:tr>
              <a:tr h="200025">
                <a:tc>
                  <a:txBody>
                    <a:bodyPr/>
                    <a:lstStyle/>
                    <a:p>
                      <a:pPr algn="ctr" fontAlgn="b"/>
                      <a:r>
                        <a:rPr lang="pl-PL" sz="1400" b="0" u="none" strike="noStrike">
                          <a:effectLst/>
                        </a:rPr>
                        <a:t>948</a:t>
                      </a:r>
                      <a:endParaRPr lang="pl-PL"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555085528"/>
                  </a:ext>
                </a:extLst>
              </a:tr>
              <a:tr h="438150">
                <a:tc>
                  <a:txBody>
                    <a:bodyPr/>
                    <a:lstStyle/>
                    <a:p>
                      <a:pPr algn="ctr" fontAlgn="b"/>
                      <a:r>
                        <a:rPr lang="pl-PL" sz="1400" b="0" u="none" strike="noStrike">
                          <a:effectLst/>
                        </a:rPr>
                        <a:t>3243</a:t>
                      </a:r>
                      <a:endParaRPr lang="pl-PL"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686700972"/>
                  </a:ext>
                </a:extLst>
              </a:tr>
              <a:tr h="400050">
                <a:tc>
                  <a:txBody>
                    <a:bodyPr/>
                    <a:lstStyle/>
                    <a:p>
                      <a:pPr algn="ctr" fontAlgn="b"/>
                      <a:r>
                        <a:rPr lang="pl-PL" sz="1400" b="0" u="none" strike="noStrike">
                          <a:effectLst/>
                        </a:rPr>
                        <a:t>857</a:t>
                      </a:r>
                      <a:endParaRPr lang="pl-PL"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949386142"/>
                  </a:ext>
                </a:extLst>
              </a:tr>
              <a:tr h="200025">
                <a:tc>
                  <a:txBody>
                    <a:bodyPr/>
                    <a:lstStyle/>
                    <a:p>
                      <a:pPr algn="ctr" fontAlgn="b"/>
                      <a:r>
                        <a:rPr lang="pl-PL" sz="1400" b="0" u="none" strike="noStrike">
                          <a:effectLst/>
                        </a:rPr>
                        <a:t>2903</a:t>
                      </a:r>
                      <a:endParaRPr lang="pl-PL"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796243123"/>
                  </a:ext>
                </a:extLst>
              </a:tr>
              <a:tr h="200025">
                <a:tc>
                  <a:txBody>
                    <a:bodyPr/>
                    <a:lstStyle/>
                    <a:p>
                      <a:pPr algn="ctr" fontAlgn="b"/>
                      <a:r>
                        <a:rPr lang="pl-PL" sz="1400" b="0" u="none" strike="noStrike">
                          <a:effectLst/>
                        </a:rPr>
                        <a:t>1618</a:t>
                      </a:r>
                      <a:endParaRPr lang="pl-PL"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315288444"/>
                  </a:ext>
                </a:extLst>
              </a:tr>
              <a:tr h="200025">
                <a:tc>
                  <a:txBody>
                    <a:bodyPr/>
                    <a:lstStyle/>
                    <a:p>
                      <a:pPr algn="ctr" fontAlgn="b"/>
                      <a:r>
                        <a:rPr lang="pl-PL" sz="1400" b="0" u="none" strike="noStrike">
                          <a:effectLst/>
                        </a:rPr>
                        <a:t>2117</a:t>
                      </a:r>
                      <a:endParaRPr lang="pl-PL"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947504288"/>
                  </a:ext>
                </a:extLst>
              </a:tr>
              <a:tr h="200025">
                <a:tc>
                  <a:txBody>
                    <a:bodyPr/>
                    <a:lstStyle/>
                    <a:p>
                      <a:pPr algn="ctr" fontAlgn="b"/>
                      <a:r>
                        <a:rPr lang="pl-PL" sz="1400" b="0" u="none" strike="noStrike">
                          <a:effectLst/>
                        </a:rPr>
                        <a:t>3846</a:t>
                      </a:r>
                      <a:endParaRPr lang="pl-PL"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303133187"/>
                  </a:ext>
                </a:extLst>
              </a:tr>
              <a:tr h="200025">
                <a:tc>
                  <a:txBody>
                    <a:bodyPr/>
                    <a:lstStyle/>
                    <a:p>
                      <a:pPr algn="ctr" fontAlgn="b"/>
                      <a:r>
                        <a:rPr lang="pl-PL" sz="1400" b="0" u="none" strike="noStrike">
                          <a:effectLst/>
                        </a:rPr>
                        <a:t>2157</a:t>
                      </a:r>
                      <a:endParaRPr lang="pl-PL"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133042472"/>
                  </a:ext>
                </a:extLst>
              </a:tr>
            </a:tbl>
          </a:graphicData>
        </a:graphic>
      </p:graphicFrame>
      <p:sp>
        <p:nvSpPr>
          <p:cNvPr id="6" name="Strzałka w prawo 5"/>
          <p:cNvSpPr/>
          <p:nvPr/>
        </p:nvSpPr>
        <p:spPr>
          <a:xfrm>
            <a:off x="3300046" y="3537146"/>
            <a:ext cx="958361" cy="325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760173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22960" y="-62662"/>
            <a:ext cx="7543800" cy="1450757"/>
          </a:xfrm>
        </p:spPr>
        <p:txBody>
          <a:bodyPr/>
          <a:lstStyle/>
          <a:p>
            <a:r>
              <a:rPr lang="pl-PL" b="1"/>
              <a:t>Metoda korygowania ceny średniej – ciąg dalszy (przykład)</a:t>
            </a:r>
            <a:endParaRPr lang="pl-PL"/>
          </a:p>
        </p:txBody>
      </p:sp>
      <mc:AlternateContent xmlns:mc="http://schemas.openxmlformats.org/markup-compatibility/2006">
        <mc:Choice xmlns:a14="http://schemas.microsoft.com/office/drawing/2010/main" Requires="a14">
          <p:graphicFrame>
            <p:nvGraphicFramePr>
              <p:cNvPr id="4" name="Tabela 3"/>
              <p:cNvGraphicFramePr>
                <a:graphicFrameLocks noGrp="1"/>
              </p:cNvGraphicFramePr>
              <p:nvPr>
                <p:extLst>
                  <p:ext uri="{D42A27DB-BD31-4B8C-83A1-F6EECF244321}">
                    <p14:modId xmlns:p14="http://schemas.microsoft.com/office/powerpoint/2010/main" val="2176189993"/>
                  </p:ext>
                </p:extLst>
              </p:nvPr>
            </p:nvGraphicFramePr>
            <p:xfrm>
              <a:off x="911860" y="1388095"/>
              <a:ext cx="7543798" cy="2556249"/>
            </p:xfrm>
            <a:graphic>
              <a:graphicData uri="http://schemas.openxmlformats.org/drawingml/2006/table">
                <a:tbl>
                  <a:tblPr>
                    <a:tableStyleId>{5C22544A-7EE6-4342-B048-85BDC9FD1C3A}</a:tableStyleId>
                  </a:tblPr>
                  <a:tblGrid>
                    <a:gridCol w="1178813">
                      <a:extLst>
                        <a:ext uri="{9D8B030D-6E8A-4147-A177-3AD203B41FA5}">
                          <a16:colId xmlns:a16="http://schemas.microsoft.com/office/drawing/2014/main" val="3849411347"/>
                        </a:ext>
                      </a:extLst>
                    </a:gridCol>
                    <a:gridCol w="720049">
                      <a:extLst>
                        <a:ext uri="{9D8B030D-6E8A-4147-A177-3AD203B41FA5}">
                          <a16:colId xmlns:a16="http://schemas.microsoft.com/office/drawing/2014/main" val="2889862611"/>
                        </a:ext>
                      </a:extLst>
                    </a:gridCol>
                    <a:gridCol w="390655">
                      <a:extLst>
                        <a:ext uri="{9D8B030D-6E8A-4147-A177-3AD203B41FA5}">
                          <a16:colId xmlns:a16="http://schemas.microsoft.com/office/drawing/2014/main" val="747539282"/>
                        </a:ext>
                      </a:extLst>
                    </a:gridCol>
                    <a:gridCol w="685800">
                      <a:extLst>
                        <a:ext uri="{9D8B030D-6E8A-4147-A177-3AD203B41FA5}">
                          <a16:colId xmlns:a16="http://schemas.microsoft.com/office/drawing/2014/main" val="1020158156"/>
                        </a:ext>
                      </a:extLst>
                    </a:gridCol>
                    <a:gridCol w="465992">
                      <a:extLst>
                        <a:ext uri="{9D8B030D-6E8A-4147-A177-3AD203B41FA5}">
                          <a16:colId xmlns:a16="http://schemas.microsoft.com/office/drawing/2014/main" val="1901599967"/>
                        </a:ext>
                      </a:extLst>
                    </a:gridCol>
                    <a:gridCol w="501162">
                      <a:extLst>
                        <a:ext uri="{9D8B030D-6E8A-4147-A177-3AD203B41FA5}">
                          <a16:colId xmlns:a16="http://schemas.microsoft.com/office/drawing/2014/main" val="1319509799"/>
                        </a:ext>
                      </a:extLst>
                    </a:gridCol>
                    <a:gridCol w="589084">
                      <a:extLst>
                        <a:ext uri="{9D8B030D-6E8A-4147-A177-3AD203B41FA5}">
                          <a16:colId xmlns:a16="http://schemas.microsoft.com/office/drawing/2014/main" val="305094365"/>
                        </a:ext>
                      </a:extLst>
                    </a:gridCol>
                    <a:gridCol w="536331">
                      <a:extLst>
                        <a:ext uri="{9D8B030D-6E8A-4147-A177-3AD203B41FA5}">
                          <a16:colId xmlns:a16="http://schemas.microsoft.com/office/drawing/2014/main" val="3243892675"/>
                        </a:ext>
                      </a:extLst>
                    </a:gridCol>
                    <a:gridCol w="1072662">
                      <a:extLst>
                        <a:ext uri="{9D8B030D-6E8A-4147-A177-3AD203B41FA5}">
                          <a16:colId xmlns:a16="http://schemas.microsoft.com/office/drawing/2014/main" val="2893416109"/>
                        </a:ext>
                      </a:extLst>
                    </a:gridCol>
                    <a:gridCol w="1403250">
                      <a:extLst>
                        <a:ext uri="{9D8B030D-6E8A-4147-A177-3AD203B41FA5}">
                          <a16:colId xmlns:a16="http://schemas.microsoft.com/office/drawing/2014/main" val="3925430173"/>
                        </a:ext>
                      </a:extLst>
                    </a:gridCol>
                  </a:tblGrid>
                  <a:tr h="407636">
                    <a:tc rowSpan="2">
                      <a:txBody>
                        <a:bodyPr/>
                        <a:lstStyle/>
                        <a:p>
                          <a:pPr algn="l" fontAlgn="ctr"/>
                          <a:r>
                            <a:rPr lang="pl-PL" sz="1100" b="1" u="none" strike="noStrike">
                              <a:solidFill>
                                <a:srgbClr val="C00000"/>
                              </a:solidFill>
                              <a:effectLst/>
                            </a:rPr>
                            <a:t>Cechy rynkowe</a:t>
                          </a:r>
                          <a:endParaRPr lang="pl-PL" sz="1100" b="1" i="0" u="none" strike="noStrike">
                            <a:solidFill>
                              <a:srgbClr val="C00000"/>
                            </a:solidFill>
                            <a:effectLst/>
                            <a:latin typeface="Calibri" panose="020F0502020204030204" pitchFamily="34" charset="0"/>
                          </a:endParaRPr>
                        </a:p>
                      </a:txBody>
                      <a:tcPr marL="9525" marR="9525" marT="9525" marB="0" anchor="ctr"/>
                    </a:tc>
                    <a:tc rowSpan="2">
                      <a:txBody>
                        <a:bodyPr/>
                        <a:lstStyle/>
                        <a:p>
                          <a:pPr algn="ctr" fontAlgn="ctr"/>
                          <a:r>
                            <a:rPr lang="pl-PL" sz="1100" b="1" u="none" strike="noStrike">
                              <a:solidFill>
                                <a:srgbClr val="C00000"/>
                              </a:solidFill>
                              <a:effectLst/>
                            </a:rPr>
                            <a:t>Waga cechy</a:t>
                          </a:r>
                          <a:endParaRPr lang="pl-PL" sz="1100" b="1" i="0" u="none" strike="noStrike">
                            <a:solidFill>
                              <a:srgbClr val="C00000"/>
                            </a:solidFill>
                            <a:effectLst/>
                            <a:latin typeface="Calibri" panose="020F0502020204030204" pitchFamily="34" charset="0"/>
                          </a:endParaRPr>
                        </a:p>
                      </a:txBody>
                      <a:tcPr marL="9525" marR="9525" marT="9525" marB="0" anchor="ctr"/>
                    </a:tc>
                    <a:tc gridSpan="3">
                      <a:txBody>
                        <a:bodyPr/>
                        <a:lstStyle/>
                        <a:p>
                          <a:pPr algn="ctr" fontAlgn="ctr"/>
                          <a:r>
                            <a:rPr lang="pl-PL" sz="1100" b="1" u="none" strike="noStrike">
                              <a:solidFill>
                                <a:srgbClr val="C00000"/>
                              </a:solidFill>
                              <a:effectLst/>
                            </a:rPr>
                            <a:t>Zakres zmienności skali ocen</a:t>
                          </a:r>
                          <a:endParaRPr lang="pl-PL" sz="1100" b="1" i="0" u="none" strike="noStrike">
                            <a:solidFill>
                              <a:srgbClr val="C00000"/>
                            </a:solidFill>
                            <a:effectLst/>
                            <a:latin typeface="Calibri" panose="020F0502020204030204" pitchFamily="34" charset="0"/>
                          </a:endParaRPr>
                        </a:p>
                      </a:txBody>
                      <a:tcPr marL="9525" marR="9525" marT="9525" marB="0" anchor="ctr"/>
                    </a:tc>
                    <a:tc hMerge="1">
                      <a:txBody>
                        <a:bodyPr/>
                        <a:lstStyle/>
                        <a:p>
                          <a:endParaRPr lang="pl-PL"/>
                        </a:p>
                      </a:txBody>
                      <a:tcPr/>
                    </a:tc>
                    <a:tc hMerge="1">
                      <a:txBody>
                        <a:bodyPr/>
                        <a:lstStyle/>
                        <a:p>
                          <a:pPr algn="ctr" fontAlgn="ctr"/>
                          <a:endParaRPr lang="pl-PL" sz="1000" b="0" i="0" u="none" strike="noStrike">
                            <a:solidFill>
                              <a:srgbClr val="000000"/>
                            </a:solidFill>
                            <a:effectLst/>
                            <a:latin typeface="Calibri" panose="020F0502020204030204" pitchFamily="34" charset="0"/>
                          </a:endParaRPr>
                        </a:p>
                      </a:txBody>
                      <a:tcPr marL="9525" marR="9525" marT="9525" marB="0" anchor="ctr"/>
                    </a:tc>
                    <a:tc gridSpan="3">
                      <a:txBody>
                        <a:bodyPr/>
                        <a:lstStyle/>
                        <a:p>
                          <a:pPr algn="ctr" fontAlgn="ctr"/>
                          <a:r>
                            <a:rPr lang="pl-PL" sz="1100" b="1" u="none" strike="noStrike">
                              <a:solidFill>
                                <a:srgbClr val="C00000"/>
                              </a:solidFill>
                              <a:effectLst/>
                            </a:rPr>
                            <a:t>Zakres współczynnika korygującego</a:t>
                          </a:r>
                          <a:endParaRPr lang="pl-PL" sz="1100" b="1" i="0" u="none" strike="noStrike">
                            <a:solidFill>
                              <a:srgbClr val="C00000"/>
                            </a:solidFill>
                            <a:effectLst/>
                            <a:latin typeface="Calibri" panose="020F0502020204030204" pitchFamily="34" charset="0"/>
                          </a:endParaRPr>
                        </a:p>
                      </a:txBody>
                      <a:tcPr marL="9525" marR="9525" marT="9525" marB="0" anchor="ctr"/>
                    </a:tc>
                    <a:tc hMerge="1">
                      <a:txBody>
                        <a:bodyPr/>
                        <a:lstStyle/>
                        <a:p>
                          <a:pPr algn="ctr" fontAlgn="ctr"/>
                          <a:endParaRPr lang="pl-PL" sz="1000" b="0" i="0" u="none" strike="noStrike">
                            <a:solidFill>
                              <a:srgbClr val="000000"/>
                            </a:solidFill>
                            <a:effectLst/>
                            <a:latin typeface="Calibri" panose="020F0502020204030204" pitchFamily="34" charset="0"/>
                          </a:endParaRPr>
                        </a:p>
                      </a:txBody>
                      <a:tcPr marL="9525" marR="9525" marT="9525" marB="0" anchor="ctr"/>
                    </a:tc>
                    <a:tc hMerge="1">
                      <a:txBody>
                        <a:bodyPr/>
                        <a:lstStyle/>
                        <a:p>
                          <a:pPr algn="ctr" fontAlgn="ctr"/>
                          <a:endParaRPr lang="pl-PL" sz="1000" b="0" i="0" u="none" strike="noStrike">
                            <a:solidFill>
                              <a:srgbClr val="000000"/>
                            </a:solidFill>
                            <a:effectLst/>
                            <a:latin typeface="Calibri" panose="020F0502020204030204" pitchFamily="34" charset="0"/>
                          </a:endParaRPr>
                        </a:p>
                      </a:txBody>
                      <a:tcPr marL="9525" marR="9525" marT="9525" marB="0" anchor="ctr"/>
                    </a:tc>
                    <a:tc rowSpan="2">
                      <a:txBody>
                        <a:bodyPr/>
                        <a:lstStyle/>
                        <a:p>
                          <a:pPr algn="ctr" fontAlgn="ctr"/>
                          <a:r>
                            <a:rPr lang="pl-PL" sz="1100" b="1" u="none" strike="noStrike">
                              <a:solidFill>
                                <a:srgbClr val="C00000"/>
                              </a:solidFill>
                              <a:effectLst/>
                            </a:rPr>
                            <a:t>Ocena cechy nieruchomości wycenianej (</a:t>
                          </a:r>
                          <a14:m>
                            <m:oMath xmlns:m="http://schemas.openxmlformats.org/officeDocument/2006/math">
                              <m:sSub>
                                <m:sSubPr>
                                  <m:ctrlPr>
                                    <a:rPr lang="pl-PL" sz="1100" b="1" i="1" smtClean="0">
                                      <a:solidFill>
                                        <a:srgbClr val="002060"/>
                                      </a:solidFill>
                                      <a:latin typeface="Cambria Math" panose="02040503050406030204" pitchFamily="18" charset="0"/>
                                    </a:rPr>
                                  </m:ctrlPr>
                                </m:sSubPr>
                                <m:e>
                                  <m:r>
                                    <a:rPr lang="pl-PL" sz="1100" b="1" i="1" smtClean="0">
                                      <a:solidFill>
                                        <a:srgbClr val="002060"/>
                                      </a:solidFill>
                                      <a:latin typeface="Cambria Math" panose="02040503050406030204" pitchFamily="18" charset="0"/>
                                    </a:rPr>
                                    <m:t>𝒙</m:t>
                                  </m:r>
                                </m:e>
                                <m:sub>
                                  <m:r>
                                    <a:rPr lang="pl-PL" sz="1100" b="1" i="1">
                                      <a:solidFill>
                                        <a:srgbClr val="002060"/>
                                      </a:solidFill>
                                      <a:latin typeface="Cambria Math" panose="02040503050406030204" pitchFamily="18" charset="0"/>
                                    </a:rPr>
                                    <m:t>𝒊</m:t>
                                  </m:r>
                                </m:sub>
                              </m:sSub>
                            </m:oMath>
                          </a14:m>
                          <a:r>
                            <a:rPr lang="pl-PL" sz="1100" b="1" i="0" u="none" strike="noStrike">
                              <a:solidFill>
                                <a:srgbClr val="C00000"/>
                              </a:solidFill>
                              <a:effectLst/>
                              <a:latin typeface="Calibri" panose="020F0502020204030204" pitchFamily="34" charset="0"/>
                            </a:rPr>
                            <a:t>)</a:t>
                          </a:r>
                        </a:p>
                      </a:txBody>
                      <a:tcPr marL="9525" marR="9525" marT="9525" marB="0" anchor="ctr"/>
                    </a:tc>
                    <a:tc rowSpan="2">
                      <a:txBody>
                        <a:bodyPr/>
                        <a:lstStyle/>
                        <a:p>
                          <a:pPr algn="ctr" fontAlgn="ctr"/>
                          <a:r>
                            <a:rPr lang="pl-PL" sz="1200" b="1" u="none" strike="noStrike">
                              <a:solidFill>
                                <a:srgbClr val="C00000"/>
                              </a:solidFill>
                              <a:effectLst/>
                            </a:rPr>
                            <a:t>Wartość współczynnika korygującego (</a:t>
                          </a:r>
                          <a14:m>
                            <m:oMath xmlns:m="http://schemas.openxmlformats.org/officeDocument/2006/math">
                              <m:sSub>
                                <m:sSubPr>
                                  <m:ctrlPr>
                                    <a:rPr lang="pl-PL" sz="1200" b="1" i="1" smtClean="0">
                                      <a:solidFill>
                                        <a:srgbClr val="002060"/>
                                      </a:solidFill>
                                      <a:latin typeface="Cambria Math" panose="02040503050406030204" pitchFamily="18" charset="0"/>
                                    </a:rPr>
                                  </m:ctrlPr>
                                </m:sSubPr>
                                <m:e>
                                  <m:r>
                                    <a:rPr lang="pl-PL" sz="1200" b="1" i="1">
                                      <a:solidFill>
                                        <a:srgbClr val="002060"/>
                                      </a:solidFill>
                                      <a:latin typeface="Cambria Math" panose="02040503050406030204" pitchFamily="18" charset="0"/>
                                    </a:rPr>
                                    <m:t>𝒖</m:t>
                                  </m:r>
                                </m:e>
                                <m:sub>
                                  <m:r>
                                    <a:rPr lang="pl-PL" sz="1200" b="1" i="1">
                                      <a:solidFill>
                                        <a:srgbClr val="002060"/>
                                      </a:solidFill>
                                      <a:latin typeface="Cambria Math" panose="02040503050406030204" pitchFamily="18" charset="0"/>
                                    </a:rPr>
                                    <m:t>𝒊</m:t>
                                  </m:r>
                                </m:sub>
                              </m:sSub>
                            </m:oMath>
                          </a14:m>
                          <a:r>
                            <a:rPr lang="pl-PL" sz="1200" b="1" i="0" u="none" strike="noStrike">
                              <a:solidFill>
                                <a:srgbClr val="C00000"/>
                              </a:solidFill>
                              <a:effectLst/>
                              <a:latin typeface="Calibri" panose="020F0502020204030204" pitchFamily="34" charset="0"/>
                            </a:rPr>
                            <a:t>)</a:t>
                          </a:r>
                        </a:p>
                      </a:txBody>
                      <a:tcPr marL="9525" marR="9525" marT="9525" marB="0" anchor="ctr"/>
                    </a:tc>
                    <a:extLst>
                      <a:ext uri="{0D108BD9-81ED-4DB2-BD59-A6C34878D82A}">
                        <a16:rowId xmlns:a16="http://schemas.microsoft.com/office/drawing/2014/main" val="1665610909"/>
                      </a:ext>
                    </a:extLst>
                  </a:tr>
                  <a:tr h="286101">
                    <a:tc vMerge="1">
                      <a:txBody>
                        <a:bodyPr/>
                        <a:lstStyle/>
                        <a:p>
                          <a:endParaRPr lang="pl-PL"/>
                        </a:p>
                      </a:txBody>
                      <a:tcPr/>
                    </a:tc>
                    <a:tc vMerge="1">
                      <a:txBody>
                        <a:bodyPr/>
                        <a:lstStyle/>
                        <a:p>
                          <a:endParaRPr lang="pl-PL"/>
                        </a:p>
                      </a:txBody>
                      <a:tcPr/>
                    </a:tc>
                    <a:tc>
                      <a:txBody>
                        <a:bodyPr/>
                        <a:lstStyle/>
                        <a:p>
                          <a:pPr algn="ctr" fontAlgn="b"/>
                          <a14:m>
                            <m:oMathPara xmlns:m="http://schemas.openxmlformats.org/officeDocument/2006/math">
                              <m:oMathParaPr>
                                <m:jc m:val="centerGroup"/>
                              </m:oMathParaPr>
                              <m:oMath xmlns:m="http://schemas.openxmlformats.org/officeDocument/2006/math">
                                <m:sSub>
                                  <m:sSubPr>
                                    <m:ctrlPr>
                                      <a:rPr lang="pl-PL" sz="1100" b="1" i="1" smtClean="0">
                                        <a:solidFill>
                                          <a:srgbClr val="002060"/>
                                        </a:solidFill>
                                        <a:latin typeface="Cambria Math" panose="02040503050406030204" pitchFamily="18" charset="0"/>
                                      </a:rPr>
                                    </m:ctrlPr>
                                  </m:sSubPr>
                                  <m:e>
                                    <m:r>
                                      <a:rPr lang="pl-PL" sz="1100" b="1" i="1" smtClean="0">
                                        <a:solidFill>
                                          <a:srgbClr val="002060"/>
                                        </a:solidFill>
                                        <a:latin typeface="Cambria Math" panose="02040503050406030204" pitchFamily="18" charset="0"/>
                                      </a:rPr>
                                      <m:t>𝒙</m:t>
                                    </m:r>
                                  </m:e>
                                  <m:sub>
                                    <m:r>
                                      <a:rPr lang="pl-PL" sz="1100" b="1" i="1" smtClean="0">
                                        <a:solidFill>
                                          <a:srgbClr val="002060"/>
                                        </a:solidFill>
                                        <a:latin typeface="Cambria Math" panose="02040503050406030204" pitchFamily="18" charset="0"/>
                                      </a:rPr>
                                      <m:t>𝒎𝒊𝒏</m:t>
                                    </m:r>
                                  </m:sub>
                                </m:sSub>
                              </m:oMath>
                            </m:oMathPara>
                          </a14:m>
                          <a:endParaRPr lang="pl-PL" sz="1100" b="1" i="0" u="none" strike="noStrike">
                            <a:solidFill>
                              <a:srgbClr val="002060"/>
                            </a:solidFill>
                            <a:effectLst/>
                            <a:latin typeface="Calibri" panose="020F0502020204030204" pitchFamily="34" charset="0"/>
                          </a:endParaRPr>
                        </a:p>
                      </a:txBody>
                      <a:tcPr marL="9525" marR="9525" marT="9525" marB="0" anchor="ctr"/>
                    </a:tc>
                    <a:tc>
                      <a:txBody>
                        <a:bodyPr/>
                        <a:lstStyle/>
                        <a:p>
                          <a:pPr algn="ctr"/>
                          <a14:m>
                            <m:oMathPara xmlns:m="http://schemas.openxmlformats.org/officeDocument/2006/math">
                              <m:oMathParaPr>
                                <m:jc m:val="centerGroup"/>
                              </m:oMathParaPr>
                              <m:oMath xmlns:m="http://schemas.openxmlformats.org/officeDocument/2006/math">
                                <m:sSub>
                                  <m:sSubPr>
                                    <m:ctrlPr>
                                      <a:rPr lang="pl-PL" sz="1100" b="1" i="1" smtClean="0">
                                        <a:solidFill>
                                          <a:srgbClr val="002060"/>
                                        </a:solidFill>
                                        <a:latin typeface="Cambria Math" panose="02040503050406030204" pitchFamily="18" charset="0"/>
                                      </a:rPr>
                                    </m:ctrlPr>
                                  </m:sSubPr>
                                  <m:e>
                                    <m:r>
                                      <a:rPr lang="pl-PL" sz="1100" b="1" i="1" smtClean="0">
                                        <a:solidFill>
                                          <a:srgbClr val="002060"/>
                                        </a:solidFill>
                                        <a:latin typeface="Cambria Math" panose="02040503050406030204" pitchFamily="18" charset="0"/>
                                      </a:rPr>
                                      <m:t>𝒙</m:t>
                                    </m:r>
                                  </m:e>
                                  <m:sub>
                                    <m:r>
                                      <a:rPr lang="pl-PL" sz="1100" b="1" i="1" smtClean="0">
                                        <a:solidFill>
                                          <a:srgbClr val="002060"/>
                                        </a:solidFill>
                                        <a:latin typeface="Cambria Math" panose="02040503050406030204" pitchFamily="18" charset="0"/>
                                      </a:rPr>
                                      <m:t> ś</m:t>
                                    </m:r>
                                    <m:r>
                                      <a:rPr lang="pl-PL" sz="1100" b="1" i="1" smtClean="0">
                                        <a:solidFill>
                                          <a:srgbClr val="002060"/>
                                        </a:solidFill>
                                        <a:latin typeface="Cambria Math" panose="02040503050406030204" pitchFamily="18" charset="0"/>
                                      </a:rPr>
                                      <m:t>𝒓</m:t>
                                    </m:r>
                                  </m:sub>
                                </m:sSub>
                              </m:oMath>
                            </m:oMathPara>
                          </a14:m>
                          <a:endParaRPr lang="pl-PL" sz="1100" b="1">
                            <a:solidFill>
                              <a:srgbClr val="002060"/>
                            </a:solidFill>
                          </a:endParaRPr>
                        </a:p>
                      </a:txBody>
                      <a:tcPr marL="9525" marR="9525" marT="9525" marB="0" anchor="ctr"/>
                    </a:tc>
                    <a:tc>
                      <a:txBody>
                        <a:bodyPr/>
                        <a:lstStyle/>
                        <a:p>
                          <a:pPr algn="ctr" fontAlgn="b"/>
                          <a14:m>
                            <m:oMathPara xmlns:m="http://schemas.openxmlformats.org/officeDocument/2006/math">
                              <m:oMathParaPr>
                                <m:jc m:val="centerGroup"/>
                              </m:oMathParaPr>
                              <m:oMath xmlns:m="http://schemas.openxmlformats.org/officeDocument/2006/math">
                                <m:sSub>
                                  <m:sSubPr>
                                    <m:ctrlPr>
                                      <a:rPr lang="pl-PL" sz="1100" b="1" i="1" smtClean="0">
                                        <a:solidFill>
                                          <a:srgbClr val="002060"/>
                                        </a:solidFill>
                                        <a:latin typeface="Cambria Math" panose="02040503050406030204" pitchFamily="18" charset="0"/>
                                      </a:rPr>
                                    </m:ctrlPr>
                                  </m:sSubPr>
                                  <m:e>
                                    <m:r>
                                      <a:rPr lang="pl-PL" sz="1100" b="1" i="1" smtClean="0">
                                        <a:solidFill>
                                          <a:srgbClr val="002060"/>
                                        </a:solidFill>
                                        <a:latin typeface="Cambria Math" panose="02040503050406030204" pitchFamily="18" charset="0"/>
                                      </a:rPr>
                                      <m:t>𝒙</m:t>
                                    </m:r>
                                  </m:e>
                                  <m:sub>
                                    <m:r>
                                      <a:rPr lang="pl-PL" sz="1100" b="1" i="1" smtClean="0">
                                        <a:solidFill>
                                          <a:srgbClr val="002060"/>
                                        </a:solidFill>
                                        <a:latin typeface="Cambria Math" panose="02040503050406030204" pitchFamily="18" charset="0"/>
                                      </a:rPr>
                                      <m:t>𝒎𝒂𝒙</m:t>
                                    </m:r>
                                  </m:sub>
                                </m:sSub>
                              </m:oMath>
                            </m:oMathPara>
                          </a14:m>
                          <a:endParaRPr lang="pl-PL" sz="1100" b="1" i="0" u="none" strike="noStrike">
                            <a:solidFill>
                              <a:srgbClr val="002060"/>
                            </a:solidFill>
                            <a:effectLst/>
                            <a:latin typeface="Calibri" panose="020F0502020204030204" pitchFamily="34" charset="0"/>
                          </a:endParaRPr>
                        </a:p>
                      </a:txBody>
                      <a:tcPr marL="9525" marR="9525" marT="9525" marB="0" anchor="ctr"/>
                    </a:tc>
                    <a:tc>
                      <a:txBody>
                        <a:bodyPr/>
                        <a:lstStyle/>
                        <a:p>
                          <a:pPr algn="ctr" fontAlgn="b"/>
                          <a14:m>
                            <m:oMathPara xmlns:m="http://schemas.openxmlformats.org/officeDocument/2006/math">
                              <m:oMathParaPr>
                                <m:jc m:val="centerGroup"/>
                              </m:oMathParaPr>
                              <m:oMath xmlns:m="http://schemas.openxmlformats.org/officeDocument/2006/math">
                                <m:sSub>
                                  <m:sSubPr>
                                    <m:ctrlPr>
                                      <a:rPr lang="pl-PL" sz="1100" b="1" i="1" smtClean="0">
                                        <a:solidFill>
                                          <a:srgbClr val="002060"/>
                                        </a:solidFill>
                                        <a:latin typeface="Cambria Math" panose="02040503050406030204" pitchFamily="18" charset="0"/>
                                      </a:rPr>
                                    </m:ctrlPr>
                                  </m:sSubPr>
                                  <m:e>
                                    <m:r>
                                      <a:rPr lang="pl-PL" sz="1100" b="1" i="1">
                                        <a:solidFill>
                                          <a:srgbClr val="002060"/>
                                        </a:solidFill>
                                        <a:latin typeface="Cambria Math" panose="02040503050406030204" pitchFamily="18" charset="0"/>
                                      </a:rPr>
                                      <m:t>𝒖</m:t>
                                    </m:r>
                                  </m:e>
                                  <m:sub>
                                    <m:r>
                                      <a:rPr lang="pl-PL" sz="1100" b="1" i="1" smtClean="0">
                                        <a:solidFill>
                                          <a:srgbClr val="002060"/>
                                        </a:solidFill>
                                        <a:latin typeface="Cambria Math" panose="02040503050406030204" pitchFamily="18" charset="0"/>
                                      </a:rPr>
                                      <m:t>𝒎𝒊𝒏</m:t>
                                    </m:r>
                                  </m:sub>
                                </m:sSub>
                              </m:oMath>
                            </m:oMathPara>
                          </a14:m>
                          <a:endParaRPr lang="pl-PL" sz="1100" b="1" i="0" u="none" strike="noStrike">
                            <a:solidFill>
                              <a:srgbClr val="002060"/>
                            </a:solidFill>
                            <a:effectLst/>
                            <a:latin typeface="Calibri" panose="020F0502020204030204" pitchFamily="34" charset="0"/>
                          </a:endParaRPr>
                        </a:p>
                      </a:txBody>
                      <a:tcPr marL="9525" marR="9525" marT="9525" marB="0" anchor="ctr"/>
                    </a:tc>
                    <a:tc>
                      <a:txBody>
                        <a:bodyPr/>
                        <a:lstStyle/>
                        <a:p>
                          <a:pPr algn="ctr"/>
                          <a14:m>
                            <m:oMathPara xmlns:m="http://schemas.openxmlformats.org/officeDocument/2006/math">
                              <m:oMathParaPr>
                                <m:jc m:val="centerGroup"/>
                              </m:oMathParaPr>
                              <m:oMath xmlns:m="http://schemas.openxmlformats.org/officeDocument/2006/math">
                                <m:sSub>
                                  <m:sSubPr>
                                    <m:ctrlPr>
                                      <a:rPr lang="pl-PL" sz="1100" b="1" i="1" smtClean="0">
                                        <a:solidFill>
                                          <a:srgbClr val="002060"/>
                                        </a:solidFill>
                                        <a:latin typeface="Cambria Math" panose="02040503050406030204" pitchFamily="18" charset="0"/>
                                      </a:rPr>
                                    </m:ctrlPr>
                                  </m:sSubPr>
                                  <m:e>
                                    <m:r>
                                      <a:rPr lang="pl-PL" sz="1100" b="1" i="1">
                                        <a:solidFill>
                                          <a:srgbClr val="002060"/>
                                        </a:solidFill>
                                        <a:latin typeface="Cambria Math" panose="02040503050406030204" pitchFamily="18" charset="0"/>
                                      </a:rPr>
                                      <m:t>𝒖</m:t>
                                    </m:r>
                                  </m:e>
                                  <m:sub>
                                    <m:r>
                                      <a:rPr lang="pl-PL" sz="1100" b="1" i="1" smtClean="0">
                                        <a:solidFill>
                                          <a:srgbClr val="002060"/>
                                        </a:solidFill>
                                        <a:latin typeface="Cambria Math" panose="02040503050406030204" pitchFamily="18" charset="0"/>
                                      </a:rPr>
                                      <m:t>ś</m:t>
                                    </m:r>
                                    <m:r>
                                      <a:rPr lang="pl-PL" sz="1100" b="1" i="1" smtClean="0">
                                        <a:solidFill>
                                          <a:srgbClr val="002060"/>
                                        </a:solidFill>
                                        <a:latin typeface="Cambria Math" panose="02040503050406030204" pitchFamily="18" charset="0"/>
                                      </a:rPr>
                                      <m:t>𝒓</m:t>
                                    </m:r>
                                  </m:sub>
                                </m:sSub>
                              </m:oMath>
                            </m:oMathPara>
                          </a14:m>
                          <a:endParaRPr lang="pl-PL" sz="1100" b="1">
                            <a:solidFill>
                              <a:srgbClr val="002060"/>
                            </a:solidFill>
                          </a:endParaRPr>
                        </a:p>
                      </a:txBody>
                      <a:tcPr marL="9525" marR="9525" marT="9525" marB="0" anchor="ctr"/>
                    </a:tc>
                    <a:tc>
                      <a:txBody>
                        <a:bodyPr/>
                        <a:lstStyle/>
                        <a:p>
                          <a:pPr algn="ctr" fontAlgn="b"/>
                          <a14:m>
                            <m:oMathPara xmlns:m="http://schemas.openxmlformats.org/officeDocument/2006/math">
                              <m:oMathParaPr>
                                <m:jc m:val="centerGroup"/>
                              </m:oMathParaPr>
                              <m:oMath xmlns:m="http://schemas.openxmlformats.org/officeDocument/2006/math">
                                <m:sSub>
                                  <m:sSubPr>
                                    <m:ctrlPr>
                                      <a:rPr lang="pl-PL" sz="1100" b="1" i="1" smtClean="0">
                                        <a:solidFill>
                                          <a:srgbClr val="002060"/>
                                        </a:solidFill>
                                        <a:latin typeface="Cambria Math" panose="02040503050406030204" pitchFamily="18" charset="0"/>
                                      </a:rPr>
                                    </m:ctrlPr>
                                  </m:sSubPr>
                                  <m:e>
                                    <m:r>
                                      <a:rPr lang="pl-PL" sz="1100" b="1" i="1">
                                        <a:solidFill>
                                          <a:srgbClr val="002060"/>
                                        </a:solidFill>
                                        <a:latin typeface="Cambria Math" panose="02040503050406030204" pitchFamily="18" charset="0"/>
                                      </a:rPr>
                                      <m:t>𝒖</m:t>
                                    </m:r>
                                  </m:e>
                                  <m:sub>
                                    <m:r>
                                      <a:rPr lang="pl-PL" sz="1100" b="1" i="1" smtClean="0">
                                        <a:solidFill>
                                          <a:srgbClr val="002060"/>
                                        </a:solidFill>
                                        <a:latin typeface="Cambria Math" panose="02040503050406030204" pitchFamily="18" charset="0"/>
                                      </a:rPr>
                                      <m:t>𝒎𝒂𝒙</m:t>
                                    </m:r>
                                  </m:sub>
                                </m:sSub>
                              </m:oMath>
                            </m:oMathPara>
                          </a14:m>
                          <a:endParaRPr lang="pl-PL" sz="1100" b="1" i="0" u="none" strike="noStrike">
                            <a:solidFill>
                              <a:srgbClr val="002060"/>
                            </a:solidFill>
                            <a:effectLst/>
                            <a:latin typeface="Calibri" panose="020F0502020204030204" pitchFamily="34" charset="0"/>
                          </a:endParaRPr>
                        </a:p>
                      </a:txBody>
                      <a:tcPr marL="9525" marR="9525" marT="9525" marB="0" anchor="ctr"/>
                    </a:tc>
                    <a:tc vMerge="1">
                      <a:txBody>
                        <a:bodyPr/>
                        <a:lstStyle/>
                        <a:p>
                          <a:endParaRPr lang="pl-PL"/>
                        </a:p>
                      </a:txBody>
                      <a:tcPr/>
                    </a:tc>
                    <a:tc vMerge="1">
                      <a:txBody>
                        <a:bodyPr/>
                        <a:lstStyle/>
                        <a:p>
                          <a:endParaRPr lang="pl-PL"/>
                        </a:p>
                      </a:txBody>
                      <a:tcPr/>
                    </a:tc>
                    <a:extLst>
                      <a:ext uri="{0D108BD9-81ED-4DB2-BD59-A6C34878D82A}">
                        <a16:rowId xmlns:a16="http://schemas.microsoft.com/office/drawing/2014/main" val="1481037304"/>
                      </a:ext>
                    </a:extLst>
                  </a:tr>
                  <a:tr h="209448">
                    <a:tc>
                      <a:txBody>
                        <a:bodyPr/>
                        <a:lstStyle/>
                        <a:p>
                          <a:pPr algn="l" fontAlgn="ctr"/>
                          <a:r>
                            <a:rPr lang="pl-PL" sz="1100" u="none" strike="noStrike">
                              <a:effectLst/>
                            </a:rPr>
                            <a:t>Położenie</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100" u="none" strike="noStrike">
                              <a:effectLst/>
                            </a:rPr>
                            <a:t>25%</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100" u="none" strike="noStrike">
                              <a:effectLst/>
                            </a:rPr>
                            <a:t>1</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a:r>
                            <a:rPr lang="pl-PL" sz="1100"/>
                            <a:t>3</a:t>
                          </a:r>
                        </a:p>
                      </a:txBody>
                      <a:tcPr marL="9525" marR="9525" marT="9525" marB="0" anchor="ctr"/>
                    </a:tc>
                    <a:tc>
                      <a:txBody>
                        <a:bodyPr/>
                        <a:lstStyle/>
                        <a:p>
                          <a:pPr algn="ctr" fontAlgn="ctr"/>
                          <a:r>
                            <a:rPr lang="pl-PL" sz="1100" u="none" strike="noStrike">
                              <a:effectLst/>
                            </a:rPr>
                            <a:t>5</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100" u="none" strike="noStrike">
                              <a:effectLst/>
                            </a:rPr>
                            <a:t>0,074</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a:r>
                            <a:rPr lang="pl-PL" sz="1100"/>
                            <a:t>0,25</a:t>
                          </a:r>
                        </a:p>
                      </a:txBody>
                      <a:tcPr marL="9525" marR="9525" marT="9525" marB="0" anchor="ctr"/>
                    </a:tc>
                    <a:tc>
                      <a:txBody>
                        <a:bodyPr/>
                        <a:lstStyle/>
                        <a:p>
                          <a:pPr algn="ctr" fontAlgn="ctr"/>
                          <a:r>
                            <a:rPr lang="pl-PL" sz="1100" u="none" strike="noStrike">
                              <a:effectLst/>
                            </a:rPr>
                            <a:t>0,532</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100" u="none" strike="noStrike">
                              <a:effectLst/>
                            </a:rPr>
                            <a:t>2,5</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100" b="1" u="none" strike="noStrike">
                              <a:effectLst/>
                            </a:rPr>
                            <a:t>0,206</a:t>
                          </a:r>
                          <a:endParaRPr lang="pl-PL" sz="11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617193328"/>
                      </a:ext>
                    </a:extLst>
                  </a:tr>
                  <a:tr h="407636">
                    <a:tc>
                      <a:txBody>
                        <a:bodyPr/>
                        <a:lstStyle/>
                        <a:p>
                          <a:pPr algn="l" fontAlgn="ctr"/>
                          <a:r>
                            <a:rPr lang="pl-PL" sz="1100" u="none" strike="noStrike">
                              <a:effectLst/>
                            </a:rPr>
                            <a:t>Stan techniczny</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100" u="none" strike="noStrike">
                              <a:effectLst/>
                            </a:rPr>
                            <a:t>15%</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100" u="none" strike="noStrike">
                              <a:effectLst/>
                            </a:rPr>
                            <a:t>1</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a:r>
                            <a:rPr lang="pl-PL" sz="1100"/>
                            <a:t>3</a:t>
                          </a:r>
                        </a:p>
                      </a:txBody>
                      <a:tcPr marL="9525" marR="9525" marT="9525" marB="0" anchor="ctr"/>
                    </a:tc>
                    <a:tc>
                      <a:txBody>
                        <a:bodyPr/>
                        <a:lstStyle/>
                        <a:p>
                          <a:pPr algn="ctr" fontAlgn="ctr"/>
                          <a:r>
                            <a:rPr lang="pl-PL" sz="1100" u="none" strike="noStrike">
                              <a:effectLst/>
                            </a:rPr>
                            <a:t>5</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100" u="none" strike="noStrike">
                              <a:effectLst/>
                            </a:rPr>
                            <a:t>0,044</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a:r>
                            <a:rPr lang="pl-PL" sz="1100"/>
                            <a:t>0,15</a:t>
                          </a:r>
                        </a:p>
                      </a:txBody>
                      <a:tcPr marL="9525" marR="9525" marT="9525" marB="0" anchor="ctr"/>
                    </a:tc>
                    <a:tc>
                      <a:txBody>
                        <a:bodyPr/>
                        <a:lstStyle/>
                        <a:p>
                          <a:pPr algn="ctr" fontAlgn="ctr"/>
                          <a:r>
                            <a:rPr lang="pl-PL" sz="1100" u="none" strike="noStrike">
                              <a:effectLst/>
                            </a:rPr>
                            <a:t>0,319</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100" u="none" strike="noStrike">
                              <a:effectLst/>
                            </a:rPr>
                            <a:t>3</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100" b="1" u="none" strike="noStrike">
                              <a:effectLst/>
                            </a:rPr>
                            <a:t>0,150</a:t>
                          </a:r>
                          <a:endParaRPr lang="pl-PL" sz="11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885394310"/>
                      </a:ext>
                    </a:extLst>
                  </a:tr>
                  <a:tr h="209448">
                    <a:tc>
                      <a:txBody>
                        <a:bodyPr/>
                        <a:lstStyle/>
                        <a:p>
                          <a:pPr algn="l" fontAlgn="ctr"/>
                          <a:r>
                            <a:rPr lang="pl-PL" sz="1100" u="none" strike="noStrike">
                              <a:effectLst/>
                            </a:rPr>
                            <a:t>Standard</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100" u="none" strike="noStrike">
                              <a:effectLst/>
                            </a:rPr>
                            <a:t>15%</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100" u="none" strike="noStrike">
                              <a:effectLst/>
                            </a:rPr>
                            <a:t>1</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a:r>
                            <a:rPr lang="pl-PL" sz="1100"/>
                            <a:t>3,5</a:t>
                          </a:r>
                        </a:p>
                      </a:txBody>
                      <a:tcPr marL="9525" marR="9525" marT="9525" marB="0" anchor="ctr"/>
                    </a:tc>
                    <a:tc>
                      <a:txBody>
                        <a:bodyPr/>
                        <a:lstStyle/>
                        <a:p>
                          <a:pPr algn="ctr" fontAlgn="ctr"/>
                          <a:r>
                            <a:rPr lang="pl-PL" sz="1100" u="none" strike="noStrike">
                              <a:effectLst/>
                            </a:rPr>
                            <a:t>6</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100" u="none" strike="noStrike">
                              <a:effectLst/>
                            </a:rPr>
                            <a:t>0,044</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a:r>
                            <a:rPr lang="pl-PL" sz="1100"/>
                            <a:t>0,15</a:t>
                          </a:r>
                        </a:p>
                      </a:txBody>
                      <a:tcPr marL="9525" marR="9525" marT="9525" marB="0" anchor="ctr"/>
                    </a:tc>
                    <a:tc>
                      <a:txBody>
                        <a:bodyPr/>
                        <a:lstStyle/>
                        <a:p>
                          <a:pPr algn="ctr" fontAlgn="ctr"/>
                          <a:r>
                            <a:rPr lang="pl-PL" sz="1100" u="none" strike="noStrike">
                              <a:effectLst/>
                            </a:rPr>
                            <a:t>0,319</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100" u="none" strike="noStrike">
                              <a:effectLst/>
                            </a:rPr>
                            <a:t>5</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100" b="1" u="none" strike="noStrike">
                              <a:effectLst/>
                            </a:rPr>
                            <a:t>0,252</a:t>
                          </a:r>
                          <a:endParaRPr lang="pl-PL" sz="11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832568492"/>
                      </a:ext>
                    </a:extLst>
                  </a:tr>
                  <a:tr h="209448">
                    <a:tc>
                      <a:txBody>
                        <a:bodyPr/>
                        <a:lstStyle/>
                        <a:p>
                          <a:pPr algn="l" fontAlgn="ctr"/>
                          <a:r>
                            <a:rPr lang="pl-PL" sz="1100" u="none" strike="noStrike">
                              <a:effectLst/>
                            </a:rPr>
                            <a:t>Architektura</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100" u="none" strike="noStrike">
                              <a:effectLst/>
                            </a:rPr>
                            <a:t>15%</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100" u="none" strike="noStrike">
                              <a:effectLst/>
                            </a:rPr>
                            <a:t>1</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a:r>
                            <a:rPr lang="pl-PL" sz="1100"/>
                            <a:t>3</a:t>
                          </a:r>
                        </a:p>
                      </a:txBody>
                      <a:tcPr marL="9525" marR="9525" marT="9525" marB="0" anchor="ctr"/>
                    </a:tc>
                    <a:tc>
                      <a:txBody>
                        <a:bodyPr/>
                        <a:lstStyle/>
                        <a:p>
                          <a:pPr algn="ctr" fontAlgn="ctr"/>
                          <a:r>
                            <a:rPr lang="pl-PL" sz="1100" u="none" strike="noStrike">
                              <a:effectLst/>
                            </a:rPr>
                            <a:t>5</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100" u="none" strike="noStrike">
                              <a:effectLst/>
                            </a:rPr>
                            <a:t>0,044</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a:r>
                            <a:rPr lang="pl-PL" sz="1100"/>
                            <a:t>0,15</a:t>
                          </a:r>
                        </a:p>
                      </a:txBody>
                      <a:tcPr marL="9525" marR="9525" marT="9525" marB="0" anchor="ctr"/>
                    </a:tc>
                    <a:tc>
                      <a:txBody>
                        <a:bodyPr/>
                        <a:lstStyle/>
                        <a:p>
                          <a:pPr algn="ctr" fontAlgn="ctr"/>
                          <a:r>
                            <a:rPr lang="pl-PL" sz="1100" u="none" strike="noStrike">
                              <a:effectLst/>
                            </a:rPr>
                            <a:t>0,319</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100" u="none" strike="noStrike">
                              <a:effectLst/>
                            </a:rPr>
                            <a:t>3</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100" b="1" u="none" strike="noStrike">
                              <a:effectLst/>
                            </a:rPr>
                            <a:t>0,150</a:t>
                          </a:r>
                          <a:endParaRPr lang="pl-PL" sz="11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557921915"/>
                      </a:ext>
                    </a:extLst>
                  </a:tr>
                  <a:tr h="209448">
                    <a:tc>
                      <a:txBody>
                        <a:bodyPr/>
                        <a:lstStyle/>
                        <a:p>
                          <a:pPr algn="l" fontAlgn="ctr"/>
                          <a:r>
                            <a:rPr lang="pl-PL" sz="1100" u="none" strike="noStrike">
                              <a:effectLst/>
                            </a:rPr>
                            <a:t>Pow. działki</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100" u="none" strike="noStrike">
                              <a:effectLst/>
                            </a:rPr>
                            <a:t>15%</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100" u="none" strike="noStrike">
                              <a:effectLst/>
                            </a:rPr>
                            <a:t>1</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a:r>
                            <a:rPr lang="pl-PL" sz="1100"/>
                            <a:t>3</a:t>
                          </a:r>
                        </a:p>
                      </a:txBody>
                      <a:tcPr marL="9525" marR="9525" marT="9525" marB="0" anchor="ctr"/>
                    </a:tc>
                    <a:tc>
                      <a:txBody>
                        <a:bodyPr/>
                        <a:lstStyle/>
                        <a:p>
                          <a:pPr algn="ctr" fontAlgn="ctr"/>
                          <a:r>
                            <a:rPr lang="pl-PL" sz="1100" u="none" strike="noStrike">
                              <a:effectLst/>
                            </a:rPr>
                            <a:t>5</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100" u="none" strike="noStrike">
                              <a:effectLst/>
                            </a:rPr>
                            <a:t>0,044</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a:r>
                            <a:rPr lang="pl-PL" sz="1100"/>
                            <a:t>0,15</a:t>
                          </a:r>
                        </a:p>
                      </a:txBody>
                      <a:tcPr marL="9525" marR="9525" marT="9525" marB="0" anchor="ctr"/>
                    </a:tc>
                    <a:tc>
                      <a:txBody>
                        <a:bodyPr/>
                        <a:lstStyle/>
                        <a:p>
                          <a:pPr algn="ctr" fontAlgn="ctr"/>
                          <a:r>
                            <a:rPr lang="pl-PL" sz="1100" u="none" strike="noStrike">
                              <a:effectLst/>
                            </a:rPr>
                            <a:t>0,319</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100" u="none" strike="noStrike">
                              <a:effectLst/>
                            </a:rPr>
                            <a:t>1</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100" b="1" u="none" strike="noStrike">
                              <a:effectLst/>
                            </a:rPr>
                            <a:t>0,044</a:t>
                          </a:r>
                          <a:endParaRPr lang="pl-PL" sz="11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786993632"/>
                      </a:ext>
                    </a:extLst>
                  </a:tr>
                  <a:tr h="407636">
                    <a:tc>
                      <a:txBody>
                        <a:bodyPr/>
                        <a:lstStyle/>
                        <a:p>
                          <a:pPr algn="l" fontAlgn="ctr"/>
                          <a:r>
                            <a:rPr lang="pl-PL" sz="1100" u="none" strike="noStrike">
                              <a:effectLst/>
                            </a:rPr>
                            <a:t>Zagospodarowanie terenu</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100" u="none" strike="noStrike">
                              <a:effectLst/>
                            </a:rPr>
                            <a:t>10%</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100" u="none" strike="noStrike">
                              <a:effectLst/>
                            </a:rPr>
                            <a:t>1</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a:r>
                            <a:rPr lang="pl-PL" sz="1100"/>
                            <a:t>3</a:t>
                          </a:r>
                        </a:p>
                      </a:txBody>
                      <a:tcPr marL="9525" marR="9525" marT="9525" marB="0" anchor="ctr"/>
                    </a:tc>
                    <a:tc>
                      <a:txBody>
                        <a:bodyPr/>
                        <a:lstStyle/>
                        <a:p>
                          <a:pPr algn="ctr" fontAlgn="ctr"/>
                          <a:r>
                            <a:rPr lang="pl-PL" sz="1100" u="none" strike="noStrike">
                              <a:effectLst/>
                            </a:rPr>
                            <a:t>5</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100" u="none" strike="noStrike">
                              <a:effectLst/>
                            </a:rPr>
                            <a:t>0,030</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a:r>
                            <a:rPr lang="pl-PL" sz="1100"/>
                            <a:t>0,10</a:t>
                          </a:r>
                        </a:p>
                      </a:txBody>
                      <a:tcPr marL="9525" marR="9525" marT="9525" marB="0" anchor="ctr"/>
                    </a:tc>
                    <a:tc>
                      <a:txBody>
                        <a:bodyPr/>
                        <a:lstStyle/>
                        <a:p>
                          <a:pPr algn="ctr" fontAlgn="ctr"/>
                          <a:r>
                            <a:rPr lang="pl-PL" sz="1100" u="none" strike="noStrike">
                              <a:effectLst/>
                            </a:rPr>
                            <a:t>0,213</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100" u="none" strike="noStrike">
                              <a:effectLst/>
                            </a:rPr>
                            <a:t>5</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100" b="1" u="none" strike="noStrike">
                              <a:effectLst/>
                            </a:rPr>
                            <a:t>0,213</a:t>
                          </a:r>
                          <a:endParaRPr lang="pl-PL" sz="11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238608222"/>
                      </a:ext>
                    </a:extLst>
                  </a:tr>
                  <a:tr h="209448">
                    <a:tc>
                      <a:txBody>
                        <a:bodyPr/>
                        <a:lstStyle/>
                        <a:p>
                          <a:pPr algn="l" fontAlgn="ctr"/>
                          <a:r>
                            <a:rPr lang="pl-PL" sz="1100" u="none" strike="noStrike">
                              <a:effectLst/>
                            </a:rPr>
                            <a:t>Inne</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100" u="none" strike="noStrike">
                              <a:effectLst/>
                            </a:rPr>
                            <a:t>5%</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100" u="none" strike="noStrike">
                              <a:effectLst/>
                            </a:rPr>
                            <a:t>1</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a:r>
                            <a:rPr lang="pl-PL" sz="1100"/>
                            <a:t>3</a:t>
                          </a:r>
                        </a:p>
                      </a:txBody>
                      <a:tcPr marL="9525" marR="9525" marT="9525" marB="0" anchor="ctr"/>
                    </a:tc>
                    <a:tc>
                      <a:txBody>
                        <a:bodyPr/>
                        <a:lstStyle/>
                        <a:p>
                          <a:pPr algn="ctr" fontAlgn="ctr"/>
                          <a:r>
                            <a:rPr lang="pl-PL" sz="1100" u="none" strike="noStrike">
                              <a:effectLst/>
                            </a:rPr>
                            <a:t>5</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100" u="none" strike="noStrike">
                              <a:effectLst/>
                            </a:rPr>
                            <a:t>0,015</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a:r>
                            <a:rPr lang="pl-PL" sz="1100"/>
                            <a:t>0,05</a:t>
                          </a:r>
                        </a:p>
                      </a:txBody>
                      <a:tcPr marL="9525" marR="9525" marT="9525" marB="0" anchor="ctr"/>
                    </a:tc>
                    <a:tc>
                      <a:txBody>
                        <a:bodyPr/>
                        <a:lstStyle/>
                        <a:p>
                          <a:pPr algn="ctr" fontAlgn="ctr"/>
                          <a:r>
                            <a:rPr lang="pl-PL" sz="1100" u="none" strike="noStrike">
                              <a:effectLst/>
                            </a:rPr>
                            <a:t>0,106</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100" u="none" strike="noStrike">
                              <a:effectLst/>
                            </a:rPr>
                            <a:t>5</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100" b="1" u="none" strike="noStrike">
                              <a:effectLst/>
                            </a:rPr>
                            <a:t>0,106</a:t>
                          </a:r>
                          <a:endParaRPr lang="pl-PL" sz="11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005101301"/>
                      </a:ext>
                    </a:extLst>
                  </a:tr>
                </a:tbl>
              </a:graphicData>
            </a:graphic>
          </p:graphicFrame>
        </mc:Choice>
        <mc:Fallback>
          <p:graphicFrame>
            <p:nvGraphicFramePr>
              <p:cNvPr id="4" name="Tabela 3"/>
              <p:cNvGraphicFramePr>
                <a:graphicFrameLocks noGrp="1"/>
              </p:cNvGraphicFramePr>
              <p:nvPr>
                <p:extLst>
                  <p:ext uri="{D42A27DB-BD31-4B8C-83A1-F6EECF244321}">
                    <p14:modId xmlns:p14="http://schemas.microsoft.com/office/powerpoint/2010/main" val="2176189993"/>
                  </p:ext>
                </p:extLst>
              </p:nvPr>
            </p:nvGraphicFramePr>
            <p:xfrm>
              <a:off x="911860" y="1388095"/>
              <a:ext cx="7543798" cy="2556249"/>
            </p:xfrm>
            <a:graphic>
              <a:graphicData uri="http://schemas.openxmlformats.org/drawingml/2006/table">
                <a:tbl>
                  <a:tblPr>
                    <a:tableStyleId>{5C22544A-7EE6-4342-B048-85BDC9FD1C3A}</a:tableStyleId>
                  </a:tblPr>
                  <a:tblGrid>
                    <a:gridCol w="1178813">
                      <a:extLst>
                        <a:ext uri="{9D8B030D-6E8A-4147-A177-3AD203B41FA5}">
                          <a16:colId xmlns:a16="http://schemas.microsoft.com/office/drawing/2014/main" val="3849411347"/>
                        </a:ext>
                      </a:extLst>
                    </a:gridCol>
                    <a:gridCol w="720049">
                      <a:extLst>
                        <a:ext uri="{9D8B030D-6E8A-4147-A177-3AD203B41FA5}">
                          <a16:colId xmlns:a16="http://schemas.microsoft.com/office/drawing/2014/main" val="2889862611"/>
                        </a:ext>
                      </a:extLst>
                    </a:gridCol>
                    <a:gridCol w="390655">
                      <a:extLst>
                        <a:ext uri="{9D8B030D-6E8A-4147-A177-3AD203B41FA5}">
                          <a16:colId xmlns:a16="http://schemas.microsoft.com/office/drawing/2014/main" val="747539282"/>
                        </a:ext>
                      </a:extLst>
                    </a:gridCol>
                    <a:gridCol w="685800">
                      <a:extLst>
                        <a:ext uri="{9D8B030D-6E8A-4147-A177-3AD203B41FA5}">
                          <a16:colId xmlns:a16="http://schemas.microsoft.com/office/drawing/2014/main" val="1020158156"/>
                        </a:ext>
                      </a:extLst>
                    </a:gridCol>
                    <a:gridCol w="465992">
                      <a:extLst>
                        <a:ext uri="{9D8B030D-6E8A-4147-A177-3AD203B41FA5}">
                          <a16:colId xmlns:a16="http://schemas.microsoft.com/office/drawing/2014/main" val="1901599967"/>
                        </a:ext>
                      </a:extLst>
                    </a:gridCol>
                    <a:gridCol w="501162">
                      <a:extLst>
                        <a:ext uri="{9D8B030D-6E8A-4147-A177-3AD203B41FA5}">
                          <a16:colId xmlns:a16="http://schemas.microsoft.com/office/drawing/2014/main" val="1319509799"/>
                        </a:ext>
                      </a:extLst>
                    </a:gridCol>
                    <a:gridCol w="589084">
                      <a:extLst>
                        <a:ext uri="{9D8B030D-6E8A-4147-A177-3AD203B41FA5}">
                          <a16:colId xmlns:a16="http://schemas.microsoft.com/office/drawing/2014/main" val="305094365"/>
                        </a:ext>
                      </a:extLst>
                    </a:gridCol>
                    <a:gridCol w="536331">
                      <a:extLst>
                        <a:ext uri="{9D8B030D-6E8A-4147-A177-3AD203B41FA5}">
                          <a16:colId xmlns:a16="http://schemas.microsoft.com/office/drawing/2014/main" val="3243892675"/>
                        </a:ext>
                      </a:extLst>
                    </a:gridCol>
                    <a:gridCol w="1072662">
                      <a:extLst>
                        <a:ext uri="{9D8B030D-6E8A-4147-A177-3AD203B41FA5}">
                          <a16:colId xmlns:a16="http://schemas.microsoft.com/office/drawing/2014/main" val="2893416109"/>
                        </a:ext>
                      </a:extLst>
                    </a:gridCol>
                    <a:gridCol w="1403250">
                      <a:extLst>
                        <a:ext uri="{9D8B030D-6E8A-4147-A177-3AD203B41FA5}">
                          <a16:colId xmlns:a16="http://schemas.microsoft.com/office/drawing/2014/main" val="3925430173"/>
                        </a:ext>
                      </a:extLst>
                    </a:gridCol>
                  </a:tblGrid>
                  <a:tr h="407636">
                    <a:tc rowSpan="2">
                      <a:txBody>
                        <a:bodyPr/>
                        <a:lstStyle/>
                        <a:p>
                          <a:pPr algn="l" fontAlgn="ctr"/>
                          <a:r>
                            <a:rPr lang="pl-PL" sz="1100" b="1" u="none" strike="noStrike">
                              <a:solidFill>
                                <a:srgbClr val="C00000"/>
                              </a:solidFill>
                              <a:effectLst/>
                            </a:rPr>
                            <a:t>Cechy rynkowe</a:t>
                          </a:r>
                          <a:endParaRPr lang="pl-PL" sz="1100" b="1" i="0" u="none" strike="noStrike">
                            <a:solidFill>
                              <a:srgbClr val="C00000"/>
                            </a:solidFill>
                            <a:effectLst/>
                            <a:latin typeface="Calibri" panose="020F0502020204030204" pitchFamily="34" charset="0"/>
                          </a:endParaRPr>
                        </a:p>
                      </a:txBody>
                      <a:tcPr marL="9525" marR="9525" marT="9525" marB="0" anchor="ctr"/>
                    </a:tc>
                    <a:tc rowSpan="2">
                      <a:txBody>
                        <a:bodyPr/>
                        <a:lstStyle/>
                        <a:p>
                          <a:pPr algn="ctr" fontAlgn="ctr"/>
                          <a:r>
                            <a:rPr lang="pl-PL" sz="1100" b="1" u="none" strike="noStrike">
                              <a:solidFill>
                                <a:srgbClr val="C00000"/>
                              </a:solidFill>
                              <a:effectLst/>
                            </a:rPr>
                            <a:t>Waga cechy</a:t>
                          </a:r>
                          <a:endParaRPr lang="pl-PL" sz="1100" b="1" i="0" u="none" strike="noStrike">
                            <a:solidFill>
                              <a:srgbClr val="C00000"/>
                            </a:solidFill>
                            <a:effectLst/>
                            <a:latin typeface="Calibri" panose="020F0502020204030204" pitchFamily="34" charset="0"/>
                          </a:endParaRPr>
                        </a:p>
                      </a:txBody>
                      <a:tcPr marL="9525" marR="9525" marT="9525" marB="0" anchor="ctr"/>
                    </a:tc>
                    <a:tc gridSpan="3">
                      <a:txBody>
                        <a:bodyPr/>
                        <a:lstStyle/>
                        <a:p>
                          <a:pPr algn="ctr" fontAlgn="ctr"/>
                          <a:r>
                            <a:rPr lang="pl-PL" sz="1100" b="1" u="none" strike="noStrike">
                              <a:solidFill>
                                <a:srgbClr val="C00000"/>
                              </a:solidFill>
                              <a:effectLst/>
                            </a:rPr>
                            <a:t>Zakres zmienności skali ocen</a:t>
                          </a:r>
                          <a:endParaRPr lang="pl-PL" sz="1100" b="1" i="0" u="none" strike="noStrike">
                            <a:solidFill>
                              <a:srgbClr val="C00000"/>
                            </a:solidFill>
                            <a:effectLst/>
                            <a:latin typeface="Calibri" panose="020F0502020204030204" pitchFamily="34" charset="0"/>
                          </a:endParaRPr>
                        </a:p>
                      </a:txBody>
                      <a:tcPr marL="9525" marR="9525" marT="9525" marB="0" anchor="ctr"/>
                    </a:tc>
                    <a:tc hMerge="1">
                      <a:txBody>
                        <a:bodyPr/>
                        <a:lstStyle/>
                        <a:p>
                          <a:endParaRPr lang="pl-PL"/>
                        </a:p>
                      </a:txBody>
                      <a:tcPr/>
                    </a:tc>
                    <a:tc hMerge="1">
                      <a:txBody>
                        <a:bodyPr/>
                        <a:lstStyle/>
                        <a:p>
                          <a:pPr algn="ctr" fontAlgn="ctr"/>
                          <a:endParaRPr lang="pl-PL" sz="1000" b="0" i="0" u="none" strike="noStrike">
                            <a:solidFill>
                              <a:srgbClr val="000000"/>
                            </a:solidFill>
                            <a:effectLst/>
                            <a:latin typeface="Calibri" panose="020F0502020204030204" pitchFamily="34" charset="0"/>
                          </a:endParaRPr>
                        </a:p>
                      </a:txBody>
                      <a:tcPr marL="9525" marR="9525" marT="9525" marB="0" anchor="ctr"/>
                    </a:tc>
                    <a:tc gridSpan="3">
                      <a:txBody>
                        <a:bodyPr/>
                        <a:lstStyle/>
                        <a:p>
                          <a:pPr algn="ctr" fontAlgn="ctr"/>
                          <a:r>
                            <a:rPr lang="pl-PL" sz="1100" b="1" u="none" strike="noStrike">
                              <a:solidFill>
                                <a:srgbClr val="C00000"/>
                              </a:solidFill>
                              <a:effectLst/>
                            </a:rPr>
                            <a:t>Zakres współczynnika korygującego</a:t>
                          </a:r>
                          <a:endParaRPr lang="pl-PL" sz="1100" b="1" i="0" u="none" strike="noStrike">
                            <a:solidFill>
                              <a:srgbClr val="C00000"/>
                            </a:solidFill>
                            <a:effectLst/>
                            <a:latin typeface="Calibri" panose="020F0502020204030204" pitchFamily="34" charset="0"/>
                          </a:endParaRPr>
                        </a:p>
                      </a:txBody>
                      <a:tcPr marL="9525" marR="9525" marT="9525" marB="0" anchor="ctr"/>
                    </a:tc>
                    <a:tc hMerge="1">
                      <a:txBody>
                        <a:bodyPr/>
                        <a:lstStyle/>
                        <a:p>
                          <a:pPr algn="ctr" fontAlgn="ctr"/>
                          <a:endParaRPr lang="pl-PL" sz="1000" b="0" i="0" u="none" strike="noStrike">
                            <a:solidFill>
                              <a:srgbClr val="000000"/>
                            </a:solidFill>
                            <a:effectLst/>
                            <a:latin typeface="Calibri" panose="020F0502020204030204" pitchFamily="34" charset="0"/>
                          </a:endParaRPr>
                        </a:p>
                      </a:txBody>
                      <a:tcPr marL="9525" marR="9525" marT="9525" marB="0" anchor="ctr"/>
                    </a:tc>
                    <a:tc hMerge="1">
                      <a:txBody>
                        <a:bodyPr/>
                        <a:lstStyle/>
                        <a:p>
                          <a:pPr algn="ctr" fontAlgn="ctr"/>
                          <a:endParaRPr lang="pl-PL" sz="1000" b="0" i="0" u="none" strike="noStrike">
                            <a:solidFill>
                              <a:srgbClr val="000000"/>
                            </a:solidFill>
                            <a:effectLst/>
                            <a:latin typeface="Calibri" panose="020F0502020204030204" pitchFamily="34" charset="0"/>
                          </a:endParaRPr>
                        </a:p>
                      </a:txBody>
                      <a:tcPr marL="9525" marR="9525" marT="9525" marB="0" anchor="ctr"/>
                    </a:tc>
                    <a:tc rowSpan="2">
                      <a:txBody>
                        <a:bodyPr/>
                        <a:lstStyle/>
                        <a:p>
                          <a:endParaRPr lang="en-US"/>
                        </a:p>
                      </a:txBody>
                      <a:tcPr marL="9525" marR="9525" marT="9525" marB="0" anchor="ctr">
                        <a:blipFill>
                          <a:blip r:embed="rId2"/>
                          <a:stretch>
                            <a:fillRect l="-470621" t="-877" r="-131073" b="-278947"/>
                          </a:stretch>
                        </a:blipFill>
                      </a:tcPr>
                    </a:tc>
                    <a:tc rowSpan="2">
                      <a:txBody>
                        <a:bodyPr/>
                        <a:lstStyle/>
                        <a:p>
                          <a:endParaRPr lang="en-US"/>
                        </a:p>
                      </a:txBody>
                      <a:tcPr marL="9525" marR="9525" marT="9525" marB="0" anchor="ctr">
                        <a:blipFill>
                          <a:blip r:embed="rId2"/>
                          <a:stretch>
                            <a:fillRect l="-439130" t="-877" r="-870" b="-278947"/>
                          </a:stretch>
                        </a:blipFill>
                      </a:tcPr>
                    </a:tc>
                    <a:extLst>
                      <a:ext uri="{0D108BD9-81ED-4DB2-BD59-A6C34878D82A}">
                        <a16:rowId xmlns:a16="http://schemas.microsoft.com/office/drawing/2014/main" val="1665610909"/>
                      </a:ext>
                    </a:extLst>
                  </a:tr>
                  <a:tr h="286101">
                    <a:tc vMerge="1">
                      <a:txBody>
                        <a:bodyPr/>
                        <a:lstStyle/>
                        <a:p>
                          <a:endParaRPr lang="pl-PL"/>
                        </a:p>
                      </a:txBody>
                      <a:tcPr/>
                    </a:tc>
                    <a:tc vMerge="1">
                      <a:txBody>
                        <a:bodyPr/>
                        <a:lstStyle/>
                        <a:p>
                          <a:endParaRPr lang="pl-PL"/>
                        </a:p>
                      </a:txBody>
                      <a:tcPr/>
                    </a:tc>
                    <a:tc>
                      <a:txBody>
                        <a:bodyPr/>
                        <a:lstStyle/>
                        <a:p>
                          <a:endParaRPr lang="en-US"/>
                        </a:p>
                      </a:txBody>
                      <a:tcPr marL="9525" marR="9525" marT="9525" marB="0" anchor="ctr">
                        <a:blipFill>
                          <a:blip r:embed="rId2"/>
                          <a:stretch>
                            <a:fillRect l="-489063" t="-144681" r="-1351563" b="-676596"/>
                          </a:stretch>
                        </a:blipFill>
                      </a:tcPr>
                    </a:tc>
                    <a:tc>
                      <a:txBody>
                        <a:bodyPr/>
                        <a:lstStyle/>
                        <a:p>
                          <a:endParaRPr lang="en-US"/>
                        </a:p>
                      </a:txBody>
                      <a:tcPr marL="9525" marR="9525" marT="9525" marB="0" anchor="ctr">
                        <a:blipFill>
                          <a:blip r:embed="rId2"/>
                          <a:stretch>
                            <a:fillRect l="-333628" t="-144681" r="-665487" b="-676596"/>
                          </a:stretch>
                        </a:blipFill>
                      </a:tcPr>
                    </a:tc>
                    <a:tc>
                      <a:txBody>
                        <a:bodyPr/>
                        <a:lstStyle/>
                        <a:p>
                          <a:endParaRPr lang="en-US"/>
                        </a:p>
                      </a:txBody>
                      <a:tcPr marL="9525" marR="9525" marT="9525" marB="0" anchor="ctr">
                        <a:blipFill>
                          <a:blip r:embed="rId2"/>
                          <a:stretch>
                            <a:fillRect l="-644737" t="-144681" r="-889474" b="-676596"/>
                          </a:stretch>
                        </a:blipFill>
                      </a:tcPr>
                    </a:tc>
                    <a:tc>
                      <a:txBody>
                        <a:bodyPr/>
                        <a:lstStyle/>
                        <a:p>
                          <a:endParaRPr lang="en-US"/>
                        </a:p>
                      </a:txBody>
                      <a:tcPr marL="9525" marR="9525" marT="9525" marB="0" anchor="ctr">
                        <a:blipFill>
                          <a:blip r:embed="rId2"/>
                          <a:stretch>
                            <a:fillRect l="-681928" t="-144681" r="-714458" b="-676596"/>
                          </a:stretch>
                        </a:blipFill>
                      </a:tcPr>
                    </a:tc>
                    <a:tc>
                      <a:txBody>
                        <a:bodyPr/>
                        <a:lstStyle/>
                        <a:p>
                          <a:endParaRPr lang="en-US"/>
                        </a:p>
                      </a:txBody>
                      <a:tcPr marL="9525" marR="9525" marT="9525" marB="0" anchor="ctr">
                        <a:blipFill>
                          <a:blip r:embed="rId2"/>
                          <a:stretch>
                            <a:fillRect l="-676042" t="-144681" r="-517708" b="-676596"/>
                          </a:stretch>
                        </a:blipFill>
                      </a:tcPr>
                    </a:tc>
                    <a:tc>
                      <a:txBody>
                        <a:bodyPr/>
                        <a:lstStyle/>
                        <a:p>
                          <a:endParaRPr lang="en-US"/>
                        </a:p>
                      </a:txBody>
                      <a:tcPr marL="9525" marR="9525" marT="9525" marB="0" anchor="ctr">
                        <a:blipFill>
                          <a:blip r:embed="rId2"/>
                          <a:stretch>
                            <a:fillRect l="-846591" t="-144681" r="-464773" b="-676596"/>
                          </a:stretch>
                        </a:blipFill>
                      </a:tcPr>
                    </a:tc>
                    <a:tc vMerge="1">
                      <a:txBody>
                        <a:bodyPr/>
                        <a:lstStyle/>
                        <a:p>
                          <a:endParaRPr lang="pl-PL"/>
                        </a:p>
                      </a:txBody>
                      <a:tcPr/>
                    </a:tc>
                    <a:tc vMerge="1">
                      <a:txBody>
                        <a:bodyPr/>
                        <a:lstStyle/>
                        <a:p>
                          <a:endParaRPr lang="pl-PL"/>
                        </a:p>
                      </a:txBody>
                      <a:tcPr/>
                    </a:tc>
                    <a:extLst>
                      <a:ext uri="{0D108BD9-81ED-4DB2-BD59-A6C34878D82A}">
                        <a16:rowId xmlns:a16="http://schemas.microsoft.com/office/drawing/2014/main" val="1481037304"/>
                      </a:ext>
                    </a:extLst>
                  </a:tr>
                  <a:tr h="209448">
                    <a:tc>
                      <a:txBody>
                        <a:bodyPr/>
                        <a:lstStyle/>
                        <a:p>
                          <a:pPr algn="l" fontAlgn="ctr"/>
                          <a:r>
                            <a:rPr lang="pl-PL" sz="1100" u="none" strike="noStrike">
                              <a:effectLst/>
                            </a:rPr>
                            <a:t>Położenie</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100" u="none" strike="noStrike">
                              <a:effectLst/>
                            </a:rPr>
                            <a:t>25%</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100" u="none" strike="noStrike">
                              <a:effectLst/>
                            </a:rPr>
                            <a:t>1</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a:r>
                            <a:rPr lang="pl-PL" sz="1100"/>
                            <a:t>3</a:t>
                          </a:r>
                        </a:p>
                      </a:txBody>
                      <a:tcPr marL="9525" marR="9525" marT="9525" marB="0" anchor="ctr"/>
                    </a:tc>
                    <a:tc>
                      <a:txBody>
                        <a:bodyPr/>
                        <a:lstStyle/>
                        <a:p>
                          <a:pPr algn="ctr" fontAlgn="ctr"/>
                          <a:r>
                            <a:rPr lang="pl-PL" sz="1100" u="none" strike="noStrike">
                              <a:effectLst/>
                            </a:rPr>
                            <a:t>5</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100" u="none" strike="noStrike">
                              <a:effectLst/>
                            </a:rPr>
                            <a:t>0,074</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a:r>
                            <a:rPr lang="pl-PL" sz="1100"/>
                            <a:t>0,25</a:t>
                          </a:r>
                        </a:p>
                      </a:txBody>
                      <a:tcPr marL="9525" marR="9525" marT="9525" marB="0" anchor="ctr"/>
                    </a:tc>
                    <a:tc>
                      <a:txBody>
                        <a:bodyPr/>
                        <a:lstStyle/>
                        <a:p>
                          <a:pPr algn="ctr" fontAlgn="ctr"/>
                          <a:r>
                            <a:rPr lang="pl-PL" sz="1100" u="none" strike="noStrike">
                              <a:effectLst/>
                            </a:rPr>
                            <a:t>0,532</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100" u="none" strike="noStrike">
                              <a:effectLst/>
                            </a:rPr>
                            <a:t>2,5</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100" b="1" u="none" strike="noStrike">
                              <a:effectLst/>
                            </a:rPr>
                            <a:t>0,206</a:t>
                          </a:r>
                          <a:endParaRPr lang="pl-PL" sz="11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617193328"/>
                      </a:ext>
                    </a:extLst>
                  </a:tr>
                  <a:tr h="407636">
                    <a:tc>
                      <a:txBody>
                        <a:bodyPr/>
                        <a:lstStyle/>
                        <a:p>
                          <a:pPr algn="l" fontAlgn="ctr"/>
                          <a:r>
                            <a:rPr lang="pl-PL" sz="1100" u="none" strike="noStrike">
                              <a:effectLst/>
                            </a:rPr>
                            <a:t>Stan techniczny</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100" u="none" strike="noStrike">
                              <a:effectLst/>
                            </a:rPr>
                            <a:t>15%</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100" u="none" strike="noStrike">
                              <a:effectLst/>
                            </a:rPr>
                            <a:t>1</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a:r>
                            <a:rPr lang="pl-PL" sz="1100"/>
                            <a:t>3</a:t>
                          </a:r>
                        </a:p>
                      </a:txBody>
                      <a:tcPr marL="9525" marR="9525" marT="9525" marB="0" anchor="ctr"/>
                    </a:tc>
                    <a:tc>
                      <a:txBody>
                        <a:bodyPr/>
                        <a:lstStyle/>
                        <a:p>
                          <a:pPr algn="ctr" fontAlgn="ctr"/>
                          <a:r>
                            <a:rPr lang="pl-PL" sz="1100" u="none" strike="noStrike">
                              <a:effectLst/>
                            </a:rPr>
                            <a:t>5</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100" u="none" strike="noStrike">
                              <a:effectLst/>
                            </a:rPr>
                            <a:t>0,044</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a:r>
                            <a:rPr lang="pl-PL" sz="1100"/>
                            <a:t>0,15</a:t>
                          </a:r>
                        </a:p>
                      </a:txBody>
                      <a:tcPr marL="9525" marR="9525" marT="9525" marB="0" anchor="ctr"/>
                    </a:tc>
                    <a:tc>
                      <a:txBody>
                        <a:bodyPr/>
                        <a:lstStyle/>
                        <a:p>
                          <a:pPr algn="ctr" fontAlgn="ctr"/>
                          <a:r>
                            <a:rPr lang="pl-PL" sz="1100" u="none" strike="noStrike">
                              <a:effectLst/>
                            </a:rPr>
                            <a:t>0,319</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100" u="none" strike="noStrike">
                              <a:effectLst/>
                            </a:rPr>
                            <a:t>3</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100" b="1" u="none" strike="noStrike">
                              <a:effectLst/>
                            </a:rPr>
                            <a:t>0,150</a:t>
                          </a:r>
                          <a:endParaRPr lang="pl-PL" sz="11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885394310"/>
                      </a:ext>
                    </a:extLst>
                  </a:tr>
                  <a:tr h="209448">
                    <a:tc>
                      <a:txBody>
                        <a:bodyPr/>
                        <a:lstStyle/>
                        <a:p>
                          <a:pPr algn="l" fontAlgn="ctr"/>
                          <a:r>
                            <a:rPr lang="pl-PL" sz="1100" u="none" strike="noStrike">
                              <a:effectLst/>
                            </a:rPr>
                            <a:t>Standard</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100" u="none" strike="noStrike">
                              <a:effectLst/>
                            </a:rPr>
                            <a:t>15%</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100" u="none" strike="noStrike">
                              <a:effectLst/>
                            </a:rPr>
                            <a:t>1</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a:r>
                            <a:rPr lang="pl-PL" sz="1100"/>
                            <a:t>3,5</a:t>
                          </a:r>
                        </a:p>
                      </a:txBody>
                      <a:tcPr marL="9525" marR="9525" marT="9525" marB="0" anchor="ctr"/>
                    </a:tc>
                    <a:tc>
                      <a:txBody>
                        <a:bodyPr/>
                        <a:lstStyle/>
                        <a:p>
                          <a:pPr algn="ctr" fontAlgn="ctr"/>
                          <a:r>
                            <a:rPr lang="pl-PL" sz="1100" u="none" strike="noStrike">
                              <a:effectLst/>
                            </a:rPr>
                            <a:t>6</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100" u="none" strike="noStrike">
                              <a:effectLst/>
                            </a:rPr>
                            <a:t>0,044</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a:r>
                            <a:rPr lang="pl-PL" sz="1100"/>
                            <a:t>0,15</a:t>
                          </a:r>
                        </a:p>
                      </a:txBody>
                      <a:tcPr marL="9525" marR="9525" marT="9525" marB="0" anchor="ctr"/>
                    </a:tc>
                    <a:tc>
                      <a:txBody>
                        <a:bodyPr/>
                        <a:lstStyle/>
                        <a:p>
                          <a:pPr algn="ctr" fontAlgn="ctr"/>
                          <a:r>
                            <a:rPr lang="pl-PL" sz="1100" u="none" strike="noStrike">
                              <a:effectLst/>
                            </a:rPr>
                            <a:t>0,319</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100" u="none" strike="noStrike">
                              <a:effectLst/>
                            </a:rPr>
                            <a:t>5</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100" b="1" u="none" strike="noStrike">
                              <a:effectLst/>
                            </a:rPr>
                            <a:t>0,252</a:t>
                          </a:r>
                          <a:endParaRPr lang="pl-PL" sz="11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832568492"/>
                      </a:ext>
                    </a:extLst>
                  </a:tr>
                  <a:tr h="209448">
                    <a:tc>
                      <a:txBody>
                        <a:bodyPr/>
                        <a:lstStyle/>
                        <a:p>
                          <a:pPr algn="l" fontAlgn="ctr"/>
                          <a:r>
                            <a:rPr lang="pl-PL" sz="1100" u="none" strike="noStrike">
                              <a:effectLst/>
                            </a:rPr>
                            <a:t>Architektura</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100" u="none" strike="noStrike">
                              <a:effectLst/>
                            </a:rPr>
                            <a:t>15%</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100" u="none" strike="noStrike">
                              <a:effectLst/>
                            </a:rPr>
                            <a:t>1</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a:r>
                            <a:rPr lang="pl-PL" sz="1100"/>
                            <a:t>3</a:t>
                          </a:r>
                        </a:p>
                      </a:txBody>
                      <a:tcPr marL="9525" marR="9525" marT="9525" marB="0" anchor="ctr"/>
                    </a:tc>
                    <a:tc>
                      <a:txBody>
                        <a:bodyPr/>
                        <a:lstStyle/>
                        <a:p>
                          <a:pPr algn="ctr" fontAlgn="ctr"/>
                          <a:r>
                            <a:rPr lang="pl-PL" sz="1100" u="none" strike="noStrike">
                              <a:effectLst/>
                            </a:rPr>
                            <a:t>5</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100" u="none" strike="noStrike">
                              <a:effectLst/>
                            </a:rPr>
                            <a:t>0,044</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a:r>
                            <a:rPr lang="pl-PL" sz="1100"/>
                            <a:t>0,15</a:t>
                          </a:r>
                        </a:p>
                      </a:txBody>
                      <a:tcPr marL="9525" marR="9525" marT="9525" marB="0" anchor="ctr"/>
                    </a:tc>
                    <a:tc>
                      <a:txBody>
                        <a:bodyPr/>
                        <a:lstStyle/>
                        <a:p>
                          <a:pPr algn="ctr" fontAlgn="ctr"/>
                          <a:r>
                            <a:rPr lang="pl-PL" sz="1100" u="none" strike="noStrike">
                              <a:effectLst/>
                            </a:rPr>
                            <a:t>0,319</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100" u="none" strike="noStrike">
                              <a:effectLst/>
                            </a:rPr>
                            <a:t>3</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100" b="1" u="none" strike="noStrike">
                              <a:effectLst/>
                            </a:rPr>
                            <a:t>0,150</a:t>
                          </a:r>
                          <a:endParaRPr lang="pl-PL" sz="11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557921915"/>
                      </a:ext>
                    </a:extLst>
                  </a:tr>
                  <a:tr h="209448">
                    <a:tc>
                      <a:txBody>
                        <a:bodyPr/>
                        <a:lstStyle/>
                        <a:p>
                          <a:pPr algn="l" fontAlgn="ctr"/>
                          <a:r>
                            <a:rPr lang="pl-PL" sz="1100" u="none" strike="noStrike">
                              <a:effectLst/>
                            </a:rPr>
                            <a:t>Pow. działki</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100" u="none" strike="noStrike">
                              <a:effectLst/>
                            </a:rPr>
                            <a:t>15%</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100" u="none" strike="noStrike">
                              <a:effectLst/>
                            </a:rPr>
                            <a:t>1</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a:r>
                            <a:rPr lang="pl-PL" sz="1100"/>
                            <a:t>3</a:t>
                          </a:r>
                        </a:p>
                      </a:txBody>
                      <a:tcPr marL="9525" marR="9525" marT="9525" marB="0" anchor="ctr"/>
                    </a:tc>
                    <a:tc>
                      <a:txBody>
                        <a:bodyPr/>
                        <a:lstStyle/>
                        <a:p>
                          <a:pPr algn="ctr" fontAlgn="ctr"/>
                          <a:r>
                            <a:rPr lang="pl-PL" sz="1100" u="none" strike="noStrike">
                              <a:effectLst/>
                            </a:rPr>
                            <a:t>5</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100" u="none" strike="noStrike">
                              <a:effectLst/>
                            </a:rPr>
                            <a:t>0,044</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a:r>
                            <a:rPr lang="pl-PL" sz="1100"/>
                            <a:t>0,15</a:t>
                          </a:r>
                        </a:p>
                      </a:txBody>
                      <a:tcPr marL="9525" marR="9525" marT="9525" marB="0" anchor="ctr"/>
                    </a:tc>
                    <a:tc>
                      <a:txBody>
                        <a:bodyPr/>
                        <a:lstStyle/>
                        <a:p>
                          <a:pPr algn="ctr" fontAlgn="ctr"/>
                          <a:r>
                            <a:rPr lang="pl-PL" sz="1100" u="none" strike="noStrike">
                              <a:effectLst/>
                            </a:rPr>
                            <a:t>0,319</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100" u="none" strike="noStrike">
                              <a:effectLst/>
                            </a:rPr>
                            <a:t>1</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100" b="1" u="none" strike="noStrike">
                              <a:effectLst/>
                            </a:rPr>
                            <a:t>0,044</a:t>
                          </a:r>
                          <a:endParaRPr lang="pl-PL" sz="11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786993632"/>
                      </a:ext>
                    </a:extLst>
                  </a:tr>
                  <a:tr h="407636">
                    <a:tc>
                      <a:txBody>
                        <a:bodyPr/>
                        <a:lstStyle/>
                        <a:p>
                          <a:pPr algn="l" fontAlgn="ctr"/>
                          <a:r>
                            <a:rPr lang="pl-PL" sz="1100" u="none" strike="noStrike">
                              <a:effectLst/>
                            </a:rPr>
                            <a:t>Zagospodarowanie terenu</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100" u="none" strike="noStrike">
                              <a:effectLst/>
                            </a:rPr>
                            <a:t>10%</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100" u="none" strike="noStrike">
                              <a:effectLst/>
                            </a:rPr>
                            <a:t>1</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a:r>
                            <a:rPr lang="pl-PL" sz="1100"/>
                            <a:t>3</a:t>
                          </a:r>
                        </a:p>
                      </a:txBody>
                      <a:tcPr marL="9525" marR="9525" marT="9525" marB="0" anchor="ctr"/>
                    </a:tc>
                    <a:tc>
                      <a:txBody>
                        <a:bodyPr/>
                        <a:lstStyle/>
                        <a:p>
                          <a:pPr algn="ctr" fontAlgn="ctr"/>
                          <a:r>
                            <a:rPr lang="pl-PL" sz="1100" u="none" strike="noStrike">
                              <a:effectLst/>
                            </a:rPr>
                            <a:t>5</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100" u="none" strike="noStrike">
                              <a:effectLst/>
                            </a:rPr>
                            <a:t>0,030</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a:r>
                            <a:rPr lang="pl-PL" sz="1100"/>
                            <a:t>0,10</a:t>
                          </a:r>
                        </a:p>
                      </a:txBody>
                      <a:tcPr marL="9525" marR="9525" marT="9525" marB="0" anchor="ctr"/>
                    </a:tc>
                    <a:tc>
                      <a:txBody>
                        <a:bodyPr/>
                        <a:lstStyle/>
                        <a:p>
                          <a:pPr algn="ctr" fontAlgn="ctr"/>
                          <a:r>
                            <a:rPr lang="pl-PL" sz="1100" u="none" strike="noStrike">
                              <a:effectLst/>
                            </a:rPr>
                            <a:t>0,213</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100" u="none" strike="noStrike">
                              <a:effectLst/>
                            </a:rPr>
                            <a:t>5</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100" b="1" u="none" strike="noStrike">
                              <a:effectLst/>
                            </a:rPr>
                            <a:t>0,213</a:t>
                          </a:r>
                          <a:endParaRPr lang="pl-PL" sz="11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238608222"/>
                      </a:ext>
                    </a:extLst>
                  </a:tr>
                  <a:tr h="209448">
                    <a:tc>
                      <a:txBody>
                        <a:bodyPr/>
                        <a:lstStyle/>
                        <a:p>
                          <a:pPr algn="l" fontAlgn="ctr"/>
                          <a:r>
                            <a:rPr lang="pl-PL" sz="1100" u="none" strike="noStrike">
                              <a:effectLst/>
                            </a:rPr>
                            <a:t>Inne</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100" u="none" strike="noStrike">
                              <a:effectLst/>
                            </a:rPr>
                            <a:t>5%</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100" u="none" strike="noStrike">
                              <a:effectLst/>
                            </a:rPr>
                            <a:t>1</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a:r>
                            <a:rPr lang="pl-PL" sz="1100"/>
                            <a:t>3</a:t>
                          </a:r>
                        </a:p>
                      </a:txBody>
                      <a:tcPr marL="9525" marR="9525" marT="9525" marB="0" anchor="ctr"/>
                    </a:tc>
                    <a:tc>
                      <a:txBody>
                        <a:bodyPr/>
                        <a:lstStyle/>
                        <a:p>
                          <a:pPr algn="ctr" fontAlgn="ctr"/>
                          <a:r>
                            <a:rPr lang="pl-PL" sz="1100" u="none" strike="noStrike">
                              <a:effectLst/>
                            </a:rPr>
                            <a:t>5</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100" u="none" strike="noStrike">
                              <a:effectLst/>
                            </a:rPr>
                            <a:t>0,015</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a:r>
                            <a:rPr lang="pl-PL" sz="1100"/>
                            <a:t>0,05</a:t>
                          </a:r>
                        </a:p>
                      </a:txBody>
                      <a:tcPr marL="9525" marR="9525" marT="9525" marB="0" anchor="ctr"/>
                    </a:tc>
                    <a:tc>
                      <a:txBody>
                        <a:bodyPr/>
                        <a:lstStyle/>
                        <a:p>
                          <a:pPr algn="ctr" fontAlgn="ctr"/>
                          <a:r>
                            <a:rPr lang="pl-PL" sz="1100" u="none" strike="noStrike">
                              <a:effectLst/>
                            </a:rPr>
                            <a:t>0,106</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100" u="none" strike="noStrike">
                              <a:effectLst/>
                            </a:rPr>
                            <a:t>5</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100" b="1" u="none" strike="noStrike">
                              <a:effectLst/>
                            </a:rPr>
                            <a:t>0,106</a:t>
                          </a:r>
                          <a:endParaRPr lang="pl-PL" sz="11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005101301"/>
                      </a:ext>
                    </a:extLst>
                  </a:tr>
                </a:tbl>
              </a:graphicData>
            </a:graphic>
          </p:graphicFrame>
        </mc:Fallback>
      </mc:AlternateContent>
      <p:sp>
        <p:nvSpPr>
          <p:cNvPr id="5" name="Symbol zastępczy zawartości 2"/>
          <p:cNvSpPr>
            <a:spLocks noGrp="1"/>
          </p:cNvSpPr>
          <p:nvPr>
            <p:ph idx="1"/>
          </p:nvPr>
        </p:nvSpPr>
        <p:spPr>
          <a:xfrm>
            <a:off x="822960" y="3944344"/>
            <a:ext cx="7543801" cy="412253"/>
          </a:xfrm>
        </p:spPr>
        <p:txBody>
          <a:bodyPr>
            <a:noAutofit/>
          </a:bodyPr>
          <a:lstStyle/>
          <a:p>
            <a:pPr>
              <a:lnSpc>
                <a:spcPct val="100000"/>
              </a:lnSpc>
              <a:spcBef>
                <a:spcPts val="0"/>
              </a:spcBef>
              <a:spcAft>
                <a:spcPts val="0"/>
              </a:spcAft>
            </a:pPr>
            <a:r>
              <a:rPr lang="pl-PL" sz="1200" b="1">
                <a:solidFill>
                  <a:schemeClr val="tx1"/>
                </a:solidFill>
              </a:rPr>
              <a:t>Suma współczynników korygujących </a:t>
            </a:r>
            <a:r>
              <a:rPr lang="pl-PL" sz="1200">
                <a:solidFill>
                  <a:schemeClr val="tx1"/>
                </a:solidFill>
              </a:rPr>
              <a:t>= 1,121 </a:t>
            </a:r>
          </a:p>
          <a:p>
            <a:pPr>
              <a:lnSpc>
                <a:spcPct val="100000"/>
              </a:lnSpc>
              <a:spcBef>
                <a:spcPts val="0"/>
              </a:spcBef>
              <a:spcAft>
                <a:spcPts val="0"/>
              </a:spcAft>
            </a:pPr>
            <a:r>
              <a:rPr lang="pl-PL" sz="1200" b="1">
                <a:solidFill>
                  <a:schemeClr val="tx1"/>
                </a:solidFill>
              </a:rPr>
              <a:t>Wartość nieruchomości </a:t>
            </a:r>
            <a:r>
              <a:rPr lang="pl-PL" sz="1200">
                <a:solidFill>
                  <a:schemeClr val="tx1"/>
                </a:solidFill>
              </a:rPr>
              <a:t>= 1,121 * 2889,91 zł/m2 * 306,46 m2 = </a:t>
            </a:r>
            <a:r>
              <a:rPr lang="pl-PL" sz="1200" b="1">
                <a:solidFill>
                  <a:srgbClr val="C00000"/>
                </a:solidFill>
              </a:rPr>
              <a:t>992 805 zł</a:t>
            </a:r>
          </a:p>
        </p:txBody>
      </p:sp>
      <mc:AlternateContent xmlns:mc="http://schemas.openxmlformats.org/markup-compatibility/2006">
        <mc:Choice xmlns:a14="http://schemas.microsoft.com/office/drawing/2010/main" Requires="a14">
          <p:sp>
            <p:nvSpPr>
              <p:cNvPr id="3" name="Prostokąt 2">
                <a:extLst>
                  <a:ext uri="{FF2B5EF4-FFF2-40B4-BE49-F238E27FC236}">
                    <a16:creationId xmlns:a16="http://schemas.microsoft.com/office/drawing/2014/main" id="{BDBF7C40-C64F-4D63-9B7D-2D510504574D}"/>
                  </a:ext>
                </a:extLst>
              </p:cNvPr>
              <p:cNvSpPr/>
              <p:nvPr/>
            </p:nvSpPr>
            <p:spPr>
              <a:xfrm>
                <a:off x="3280407" y="4470400"/>
                <a:ext cx="4572000" cy="1750607"/>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sSub>
                        <m:sSubPr>
                          <m:ctrlPr>
                            <a:rPr lang="pl-PL" sz="1400" i="1" smtClean="0">
                              <a:latin typeface="Cambria Math" panose="02040503050406030204" pitchFamily="18" charset="0"/>
                            </a:rPr>
                          </m:ctrlPr>
                        </m:sSubPr>
                        <m:e>
                          <m:r>
                            <a:rPr lang="pl-PL" sz="1400" i="1">
                              <a:latin typeface="Cambria Math" panose="02040503050406030204" pitchFamily="18" charset="0"/>
                            </a:rPr>
                            <m:t>𝑢</m:t>
                          </m:r>
                        </m:e>
                        <m:sub>
                          <m:r>
                            <a:rPr lang="pl-PL" sz="1400" i="1">
                              <a:latin typeface="Cambria Math" panose="02040503050406030204" pitchFamily="18" charset="0"/>
                            </a:rPr>
                            <m:t>𝑖</m:t>
                          </m:r>
                        </m:sub>
                      </m:sSub>
                      <m:r>
                        <a:rPr lang="pl-PL" sz="1400" b="0" i="1" smtClean="0">
                          <a:latin typeface="Cambria Math" panose="02040503050406030204" pitchFamily="18" charset="0"/>
                        </a:rPr>
                        <m:t>=</m:t>
                      </m:r>
                      <m:d>
                        <m:dPr>
                          <m:begChr m:val="{"/>
                          <m:endChr m:val=""/>
                          <m:ctrlPr>
                            <a:rPr lang="pl-PL" sz="1400" b="0" i="1" smtClean="0">
                              <a:latin typeface="Cambria Math" panose="02040503050406030204" pitchFamily="18" charset="0"/>
                            </a:rPr>
                          </m:ctrlPr>
                        </m:dPr>
                        <m:e>
                          <m:eqArr>
                            <m:eqArrPr>
                              <m:ctrlPr>
                                <a:rPr lang="pl-PL" sz="1400" i="1" smtClean="0">
                                  <a:solidFill>
                                    <a:schemeClr val="tx1"/>
                                  </a:solidFill>
                                  <a:latin typeface="Cambria Math" panose="02040503050406030204" pitchFamily="18" charset="0"/>
                                </a:rPr>
                              </m:ctrlPr>
                            </m:eqArrPr>
                            <m:e>
                              <m:sSub>
                                <m:sSubPr>
                                  <m:ctrlPr>
                                    <a:rPr lang="pl-PL" sz="1400" i="1">
                                      <a:solidFill>
                                        <a:schemeClr val="tx1"/>
                                      </a:solidFill>
                                      <a:latin typeface="Cambria Math" panose="02040503050406030204" pitchFamily="18" charset="0"/>
                                    </a:rPr>
                                  </m:ctrlPr>
                                </m:sSubPr>
                                <m:e>
                                  <m:r>
                                    <a:rPr lang="pl-PL" sz="1400" b="0" i="1">
                                      <a:solidFill>
                                        <a:schemeClr val="tx1"/>
                                      </a:solidFill>
                                      <a:latin typeface="Cambria Math" panose="02040503050406030204" pitchFamily="18" charset="0"/>
                                    </a:rPr>
                                    <m:t>𝑥</m:t>
                                  </m:r>
                                </m:e>
                                <m:sub>
                                  <m:r>
                                    <a:rPr lang="pl-PL" sz="1400" b="0" i="1">
                                      <a:solidFill>
                                        <a:schemeClr val="tx1"/>
                                      </a:solidFill>
                                      <a:latin typeface="Cambria Math" panose="02040503050406030204" pitchFamily="18" charset="0"/>
                                    </a:rPr>
                                    <m:t>𝑖</m:t>
                                  </m:r>
                                </m:sub>
                              </m:sSub>
                              <m:r>
                                <a:rPr lang="pl-PL" sz="1400" b="0" i="1" smtClean="0">
                                  <a:solidFill>
                                    <a:schemeClr val="tx1"/>
                                  </a:solidFill>
                                  <a:latin typeface="Cambria Math" panose="02040503050406030204" pitchFamily="18" charset="0"/>
                                </a:rPr>
                                <m:t>=</m:t>
                              </m:r>
                              <m:sSub>
                                <m:sSubPr>
                                  <m:ctrlPr>
                                    <a:rPr lang="pl-PL" sz="1400" i="1">
                                      <a:solidFill>
                                        <a:schemeClr val="tx1"/>
                                      </a:solidFill>
                                      <a:latin typeface="Cambria Math" panose="02040503050406030204" pitchFamily="18" charset="0"/>
                                    </a:rPr>
                                  </m:ctrlPr>
                                </m:sSubPr>
                                <m:e>
                                  <m:r>
                                    <a:rPr lang="pl-PL" sz="1400" b="0" i="1">
                                      <a:solidFill>
                                        <a:schemeClr val="tx1"/>
                                      </a:solidFill>
                                      <a:latin typeface="Cambria Math" panose="02040503050406030204" pitchFamily="18" charset="0"/>
                                    </a:rPr>
                                    <m:t>𝑥</m:t>
                                  </m:r>
                                </m:e>
                                <m:sub>
                                  <m:r>
                                    <a:rPr lang="pl-PL" sz="1400" b="0" i="1">
                                      <a:solidFill>
                                        <a:schemeClr val="tx1"/>
                                      </a:solidFill>
                                      <a:latin typeface="Cambria Math" panose="02040503050406030204" pitchFamily="18" charset="0"/>
                                    </a:rPr>
                                    <m:t> ś</m:t>
                                  </m:r>
                                  <m:r>
                                    <a:rPr lang="pl-PL" sz="1400" b="0" i="1">
                                      <a:solidFill>
                                        <a:schemeClr val="tx1"/>
                                      </a:solidFill>
                                      <a:latin typeface="Cambria Math" panose="02040503050406030204" pitchFamily="18" charset="0"/>
                                    </a:rPr>
                                    <m:t>𝑟</m:t>
                                  </m:r>
                                </m:sub>
                              </m:sSub>
                              <m:r>
                                <a:rPr lang="pl-PL" sz="1400" b="0" i="1" smtClean="0">
                                  <a:solidFill>
                                    <a:schemeClr val="tx1"/>
                                  </a:solidFill>
                                  <a:latin typeface="Cambria Math" panose="02040503050406030204" pitchFamily="18" charset="0"/>
                                  <a:ea typeface="Cambria Math" panose="02040503050406030204" pitchFamily="18" charset="0"/>
                                </a:rPr>
                                <m:t>→</m:t>
                              </m:r>
                              <m:sSub>
                                <m:sSubPr>
                                  <m:ctrlPr>
                                    <a:rPr lang="pl-PL" sz="1400" i="1">
                                      <a:solidFill>
                                        <a:schemeClr val="tx1"/>
                                      </a:solidFill>
                                      <a:latin typeface="Cambria Math" panose="02040503050406030204" pitchFamily="18" charset="0"/>
                                    </a:rPr>
                                  </m:ctrlPr>
                                </m:sSubPr>
                                <m:e>
                                  <m:r>
                                    <a:rPr lang="pl-PL" sz="1400" b="0" i="1">
                                      <a:solidFill>
                                        <a:schemeClr val="tx1"/>
                                      </a:solidFill>
                                      <a:latin typeface="Cambria Math" panose="02040503050406030204" pitchFamily="18" charset="0"/>
                                    </a:rPr>
                                    <m:t>𝑢</m:t>
                                  </m:r>
                                </m:e>
                                <m:sub>
                                  <m:r>
                                    <a:rPr lang="pl-PL" sz="1400" b="0" i="1">
                                      <a:solidFill>
                                        <a:schemeClr val="tx1"/>
                                      </a:solidFill>
                                      <a:latin typeface="Cambria Math" panose="02040503050406030204" pitchFamily="18" charset="0"/>
                                    </a:rPr>
                                    <m:t>𝑖</m:t>
                                  </m:r>
                                </m:sub>
                              </m:sSub>
                              <m:r>
                                <a:rPr lang="pl-PL" sz="1400" b="0" i="1" smtClean="0">
                                  <a:solidFill>
                                    <a:schemeClr val="tx1"/>
                                  </a:solidFill>
                                  <a:latin typeface="Cambria Math" panose="02040503050406030204" pitchFamily="18" charset="0"/>
                                </a:rPr>
                                <m:t>=</m:t>
                              </m:r>
                              <m:sSub>
                                <m:sSubPr>
                                  <m:ctrlPr>
                                    <a:rPr lang="pl-PL" sz="1400" i="1">
                                      <a:solidFill>
                                        <a:schemeClr val="tx1"/>
                                      </a:solidFill>
                                      <a:latin typeface="Cambria Math" panose="02040503050406030204" pitchFamily="18" charset="0"/>
                                    </a:rPr>
                                  </m:ctrlPr>
                                </m:sSubPr>
                                <m:e>
                                  <m:r>
                                    <a:rPr lang="pl-PL" sz="1400" b="0" i="1">
                                      <a:solidFill>
                                        <a:schemeClr val="tx1"/>
                                      </a:solidFill>
                                      <a:latin typeface="Cambria Math" panose="02040503050406030204" pitchFamily="18" charset="0"/>
                                    </a:rPr>
                                    <m:t>𝑢</m:t>
                                  </m:r>
                                </m:e>
                                <m:sub>
                                  <m:r>
                                    <a:rPr lang="pl-PL" sz="1400" b="0" i="1">
                                      <a:solidFill>
                                        <a:schemeClr val="tx1"/>
                                      </a:solidFill>
                                      <a:latin typeface="Cambria Math" panose="02040503050406030204" pitchFamily="18" charset="0"/>
                                    </a:rPr>
                                    <m:t>ś</m:t>
                                  </m:r>
                                  <m:r>
                                    <a:rPr lang="pl-PL" sz="1400" b="0" i="1">
                                      <a:solidFill>
                                        <a:schemeClr val="tx1"/>
                                      </a:solidFill>
                                      <a:latin typeface="Cambria Math" panose="02040503050406030204" pitchFamily="18" charset="0"/>
                                    </a:rPr>
                                    <m:t>𝑟</m:t>
                                  </m:r>
                                </m:sub>
                              </m:sSub>
                            </m:e>
                            <m:e>
                              <m:sSub>
                                <m:sSubPr>
                                  <m:ctrlPr>
                                    <a:rPr lang="pl-PL" sz="1400" i="1">
                                      <a:solidFill>
                                        <a:schemeClr val="tx1"/>
                                      </a:solidFill>
                                      <a:latin typeface="Cambria Math" panose="02040503050406030204" pitchFamily="18" charset="0"/>
                                    </a:rPr>
                                  </m:ctrlPr>
                                </m:sSubPr>
                                <m:e>
                                  <m:r>
                                    <a:rPr lang="pl-PL" sz="1400" b="0" i="1">
                                      <a:solidFill>
                                        <a:schemeClr val="tx1"/>
                                      </a:solidFill>
                                      <a:latin typeface="Cambria Math" panose="02040503050406030204" pitchFamily="18" charset="0"/>
                                    </a:rPr>
                                    <m:t>𝑥</m:t>
                                  </m:r>
                                </m:e>
                                <m:sub>
                                  <m:r>
                                    <a:rPr lang="pl-PL" sz="1400" b="0" i="1">
                                      <a:solidFill>
                                        <a:schemeClr val="tx1"/>
                                      </a:solidFill>
                                      <a:latin typeface="Cambria Math" panose="02040503050406030204" pitchFamily="18" charset="0"/>
                                    </a:rPr>
                                    <m:t>𝑖</m:t>
                                  </m:r>
                                </m:sub>
                              </m:sSub>
                              <m:r>
                                <a:rPr lang="pl-PL" sz="1400" b="0" i="1">
                                  <a:solidFill>
                                    <a:schemeClr val="tx1"/>
                                  </a:solidFill>
                                  <a:latin typeface="Cambria Math" panose="02040503050406030204" pitchFamily="18" charset="0"/>
                                </a:rPr>
                                <m:t>=</m:t>
                              </m:r>
                              <m:sSub>
                                <m:sSubPr>
                                  <m:ctrlPr>
                                    <a:rPr lang="pl-PL" sz="1400" i="1">
                                      <a:solidFill>
                                        <a:schemeClr val="tx1"/>
                                      </a:solidFill>
                                      <a:latin typeface="Cambria Math" panose="02040503050406030204" pitchFamily="18" charset="0"/>
                                    </a:rPr>
                                  </m:ctrlPr>
                                </m:sSubPr>
                                <m:e>
                                  <m:r>
                                    <a:rPr lang="pl-PL" sz="1400" b="0" i="1">
                                      <a:solidFill>
                                        <a:schemeClr val="tx1"/>
                                      </a:solidFill>
                                      <a:latin typeface="Cambria Math" panose="02040503050406030204" pitchFamily="18" charset="0"/>
                                    </a:rPr>
                                    <m:t>𝑥</m:t>
                                  </m:r>
                                </m:e>
                                <m:sub>
                                  <m:r>
                                    <a:rPr lang="pl-PL" sz="1400" b="0" i="1">
                                      <a:solidFill>
                                        <a:schemeClr val="tx1"/>
                                      </a:solidFill>
                                      <a:latin typeface="Cambria Math" panose="02040503050406030204" pitchFamily="18" charset="0"/>
                                    </a:rPr>
                                    <m:t> </m:t>
                                  </m:r>
                                  <m:r>
                                    <a:rPr lang="pl-PL" sz="1400" b="0" i="1" smtClean="0">
                                      <a:solidFill>
                                        <a:schemeClr val="tx1"/>
                                      </a:solidFill>
                                      <a:latin typeface="Cambria Math" panose="02040503050406030204" pitchFamily="18" charset="0"/>
                                    </a:rPr>
                                    <m:t>𝑚𝑖𝑛</m:t>
                                  </m:r>
                                </m:sub>
                              </m:sSub>
                              <m:r>
                                <a:rPr lang="pl-PL" sz="1400" b="0" i="1">
                                  <a:solidFill>
                                    <a:schemeClr val="tx1"/>
                                  </a:solidFill>
                                  <a:latin typeface="Cambria Math" panose="02040503050406030204" pitchFamily="18" charset="0"/>
                                  <a:ea typeface="Cambria Math" panose="02040503050406030204" pitchFamily="18" charset="0"/>
                                </a:rPr>
                                <m:t>→</m:t>
                              </m:r>
                              <m:sSub>
                                <m:sSubPr>
                                  <m:ctrlPr>
                                    <a:rPr lang="pl-PL" sz="1400" i="1">
                                      <a:solidFill>
                                        <a:schemeClr val="tx1"/>
                                      </a:solidFill>
                                      <a:latin typeface="Cambria Math" panose="02040503050406030204" pitchFamily="18" charset="0"/>
                                    </a:rPr>
                                  </m:ctrlPr>
                                </m:sSubPr>
                                <m:e>
                                  <m:r>
                                    <a:rPr lang="pl-PL" sz="1400" b="0" i="1">
                                      <a:solidFill>
                                        <a:schemeClr val="tx1"/>
                                      </a:solidFill>
                                      <a:latin typeface="Cambria Math" panose="02040503050406030204" pitchFamily="18" charset="0"/>
                                    </a:rPr>
                                    <m:t>𝑢</m:t>
                                  </m:r>
                                </m:e>
                                <m:sub>
                                  <m:r>
                                    <a:rPr lang="pl-PL" sz="1400" b="0" i="1">
                                      <a:solidFill>
                                        <a:schemeClr val="tx1"/>
                                      </a:solidFill>
                                      <a:latin typeface="Cambria Math" panose="02040503050406030204" pitchFamily="18" charset="0"/>
                                    </a:rPr>
                                    <m:t>𝑖</m:t>
                                  </m:r>
                                </m:sub>
                              </m:sSub>
                              <m:r>
                                <a:rPr lang="pl-PL" sz="1400" b="0" i="1">
                                  <a:solidFill>
                                    <a:schemeClr val="tx1"/>
                                  </a:solidFill>
                                  <a:latin typeface="Cambria Math" panose="02040503050406030204" pitchFamily="18" charset="0"/>
                                </a:rPr>
                                <m:t>=</m:t>
                              </m:r>
                              <m:sSub>
                                <m:sSubPr>
                                  <m:ctrlPr>
                                    <a:rPr lang="pl-PL" sz="1400" i="1">
                                      <a:solidFill>
                                        <a:schemeClr val="tx1"/>
                                      </a:solidFill>
                                      <a:latin typeface="Cambria Math" panose="02040503050406030204" pitchFamily="18" charset="0"/>
                                    </a:rPr>
                                  </m:ctrlPr>
                                </m:sSubPr>
                                <m:e>
                                  <m:r>
                                    <a:rPr lang="pl-PL" sz="1400" b="0" i="1">
                                      <a:solidFill>
                                        <a:schemeClr val="tx1"/>
                                      </a:solidFill>
                                      <a:latin typeface="Cambria Math" panose="02040503050406030204" pitchFamily="18" charset="0"/>
                                    </a:rPr>
                                    <m:t>𝑢</m:t>
                                  </m:r>
                                </m:e>
                                <m:sub>
                                  <m:r>
                                    <a:rPr lang="pl-PL" sz="1400" b="0" i="1" smtClean="0">
                                      <a:solidFill>
                                        <a:schemeClr val="tx1"/>
                                      </a:solidFill>
                                      <a:latin typeface="Cambria Math" panose="02040503050406030204" pitchFamily="18" charset="0"/>
                                    </a:rPr>
                                    <m:t>𝑚𝑖𝑛</m:t>
                                  </m:r>
                                </m:sub>
                              </m:sSub>
                            </m:e>
                            <m:e>
                              <m:sSub>
                                <m:sSubPr>
                                  <m:ctrlPr>
                                    <a:rPr lang="pl-PL" sz="1400" i="1">
                                      <a:solidFill>
                                        <a:schemeClr val="tx1"/>
                                      </a:solidFill>
                                      <a:latin typeface="Cambria Math" panose="02040503050406030204" pitchFamily="18" charset="0"/>
                                    </a:rPr>
                                  </m:ctrlPr>
                                </m:sSubPr>
                                <m:e>
                                  <m:r>
                                    <a:rPr lang="pl-PL" sz="1400" b="0" i="1">
                                      <a:solidFill>
                                        <a:schemeClr val="tx1"/>
                                      </a:solidFill>
                                      <a:latin typeface="Cambria Math" panose="02040503050406030204" pitchFamily="18" charset="0"/>
                                    </a:rPr>
                                    <m:t>𝑥</m:t>
                                  </m:r>
                                </m:e>
                                <m:sub>
                                  <m:r>
                                    <a:rPr lang="pl-PL" sz="1400" b="0" i="1">
                                      <a:solidFill>
                                        <a:schemeClr val="tx1"/>
                                      </a:solidFill>
                                      <a:latin typeface="Cambria Math" panose="02040503050406030204" pitchFamily="18" charset="0"/>
                                    </a:rPr>
                                    <m:t>𝑖</m:t>
                                  </m:r>
                                </m:sub>
                              </m:sSub>
                              <m:r>
                                <a:rPr lang="pl-PL" sz="1400" b="0" i="1">
                                  <a:solidFill>
                                    <a:schemeClr val="tx1"/>
                                  </a:solidFill>
                                  <a:latin typeface="Cambria Math" panose="02040503050406030204" pitchFamily="18" charset="0"/>
                                </a:rPr>
                                <m:t>=</m:t>
                              </m:r>
                              <m:sSub>
                                <m:sSubPr>
                                  <m:ctrlPr>
                                    <a:rPr lang="pl-PL" sz="1400" i="1">
                                      <a:solidFill>
                                        <a:schemeClr val="tx1"/>
                                      </a:solidFill>
                                      <a:latin typeface="Cambria Math" panose="02040503050406030204" pitchFamily="18" charset="0"/>
                                    </a:rPr>
                                  </m:ctrlPr>
                                </m:sSubPr>
                                <m:e>
                                  <m:r>
                                    <a:rPr lang="pl-PL" sz="1400" b="0" i="1">
                                      <a:solidFill>
                                        <a:schemeClr val="tx1"/>
                                      </a:solidFill>
                                      <a:latin typeface="Cambria Math" panose="02040503050406030204" pitchFamily="18" charset="0"/>
                                    </a:rPr>
                                    <m:t>𝑥</m:t>
                                  </m:r>
                                </m:e>
                                <m:sub>
                                  <m:r>
                                    <a:rPr lang="pl-PL" sz="1400" b="0" i="1">
                                      <a:solidFill>
                                        <a:schemeClr val="tx1"/>
                                      </a:solidFill>
                                      <a:latin typeface="Cambria Math" panose="02040503050406030204" pitchFamily="18" charset="0"/>
                                    </a:rPr>
                                    <m:t> </m:t>
                                  </m:r>
                                  <m:r>
                                    <a:rPr lang="pl-PL" sz="1400" b="0" i="1">
                                      <a:solidFill>
                                        <a:schemeClr val="tx1"/>
                                      </a:solidFill>
                                      <a:latin typeface="Cambria Math" panose="02040503050406030204" pitchFamily="18" charset="0"/>
                                    </a:rPr>
                                    <m:t>𝑚𝑎𝑥</m:t>
                                  </m:r>
                                </m:sub>
                              </m:sSub>
                              <m:r>
                                <a:rPr lang="pl-PL" sz="1400" b="0" i="1">
                                  <a:solidFill>
                                    <a:schemeClr val="tx1"/>
                                  </a:solidFill>
                                  <a:latin typeface="Cambria Math" panose="02040503050406030204" pitchFamily="18" charset="0"/>
                                  <a:ea typeface="Cambria Math" panose="02040503050406030204" pitchFamily="18" charset="0"/>
                                </a:rPr>
                                <m:t>→</m:t>
                              </m:r>
                              <m:sSub>
                                <m:sSubPr>
                                  <m:ctrlPr>
                                    <a:rPr lang="pl-PL" sz="1400" i="1">
                                      <a:solidFill>
                                        <a:schemeClr val="tx1"/>
                                      </a:solidFill>
                                      <a:latin typeface="Cambria Math" panose="02040503050406030204" pitchFamily="18" charset="0"/>
                                    </a:rPr>
                                  </m:ctrlPr>
                                </m:sSubPr>
                                <m:e>
                                  <m:r>
                                    <a:rPr lang="pl-PL" sz="1400" b="0" i="1">
                                      <a:solidFill>
                                        <a:schemeClr val="tx1"/>
                                      </a:solidFill>
                                      <a:latin typeface="Cambria Math" panose="02040503050406030204" pitchFamily="18" charset="0"/>
                                    </a:rPr>
                                    <m:t>𝑢</m:t>
                                  </m:r>
                                </m:e>
                                <m:sub>
                                  <m:r>
                                    <a:rPr lang="pl-PL" sz="1400" b="0" i="1">
                                      <a:solidFill>
                                        <a:schemeClr val="tx1"/>
                                      </a:solidFill>
                                      <a:latin typeface="Cambria Math" panose="02040503050406030204" pitchFamily="18" charset="0"/>
                                    </a:rPr>
                                    <m:t>𝑖</m:t>
                                  </m:r>
                                </m:sub>
                              </m:sSub>
                              <m:r>
                                <a:rPr lang="pl-PL" sz="1400" b="0" i="1">
                                  <a:solidFill>
                                    <a:schemeClr val="tx1"/>
                                  </a:solidFill>
                                  <a:latin typeface="Cambria Math" panose="02040503050406030204" pitchFamily="18" charset="0"/>
                                </a:rPr>
                                <m:t>=</m:t>
                              </m:r>
                              <m:sSub>
                                <m:sSubPr>
                                  <m:ctrlPr>
                                    <a:rPr lang="pl-PL" sz="1400" i="1">
                                      <a:solidFill>
                                        <a:schemeClr val="tx1"/>
                                      </a:solidFill>
                                      <a:latin typeface="Cambria Math" panose="02040503050406030204" pitchFamily="18" charset="0"/>
                                    </a:rPr>
                                  </m:ctrlPr>
                                </m:sSubPr>
                                <m:e>
                                  <m:r>
                                    <a:rPr lang="pl-PL" sz="1400" b="0" i="1">
                                      <a:solidFill>
                                        <a:schemeClr val="tx1"/>
                                      </a:solidFill>
                                      <a:latin typeface="Cambria Math" panose="02040503050406030204" pitchFamily="18" charset="0"/>
                                    </a:rPr>
                                    <m:t>𝑢</m:t>
                                  </m:r>
                                </m:e>
                                <m:sub>
                                  <m:r>
                                    <a:rPr lang="pl-PL" sz="1400" b="0" i="1" smtClean="0">
                                      <a:solidFill>
                                        <a:schemeClr val="tx1"/>
                                      </a:solidFill>
                                      <a:latin typeface="Cambria Math" panose="02040503050406030204" pitchFamily="18" charset="0"/>
                                    </a:rPr>
                                    <m:t>𝑚𝑎𝑥</m:t>
                                  </m:r>
                                </m:sub>
                              </m:sSub>
                            </m:e>
                            <m:e>
                              <m:sSub>
                                <m:sSubPr>
                                  <m:ctrlPr>
                                    <a:rPr lang="pl-PL" sz="1400" i="1">
                                      <a:solidFill>
                                        <a:schemeClr val="tx1"/>
                                      </a:solidFill>
                                      <a:latin typeface="Cambria Math" panose="02040503050406030204" pitchFamily="18" charset="0"/>
                                    </a:rPr>
                                  </m:ctrlPr>
                                </m:sSubPr>
                                <m:e>
                                  <m:r>
                                    <a:rPr lang="pl-PL" sz="1400" b="0" i="1">
                                      <a:solidFill>
                                        <a:schemeClr val="tx1"/>
                                      </a:solidFill>
                                      <a:latin typeface="Cambria Math" panose="02040503050406030204" pitchFamily="18" charset="0"/>
                                    </a:rPr>
                                    <m:t>𝑥</m:t>
                                  </m:r>
                                </m:e>
                                <m:sub>
                                  <m:r>
                                    <a:rPr lang="pl-PL" sz="1400" b="0" i="1">
                                      <a:solidFill>
                                        <a:schemeClr val="tx1"/>
                                      </a:solidFill>
                                      <a:latin typeface="Cambria Math" panose="02040503050406030204" pitchFamily="18" charset="0"/>
                                    </a:rPr>
                                    <m:t>𝑖</m:t>
                                  </m:r>
                                </m:sub>
                              </m:sSub>
                              <m:r>
                                <a:rPr lang="pl-PL" sz="1400" b="0" i="1" smtClean="0">
                                  <a:solidFill>
                                    <a:schemeClr val="tx1"/>
                                  </a:solidFill>
                                  <a:latin typeface="Cambria Math" panose="02040503050406030204" pitchFamily="18" charset="0"/>
                                </a:rPr>
                                <m:t>&lt;</m:t>
                              </m:r>
                              <m:sSub>
                                <m:sSubPr>
                                  <m:ctrlPr>
                                    <a:rPr lang="pl-PL" sz="1400" i="1">
                                      <a:solidFill>
                                        <a:schemeClr val="tx1"/>
                                      </a:solidFill>
                                      <a:latin typeface="Cambria Math" panose="02040503050406030204" pitchFamily="18" charset="0"/>
                                    </a:rPr>
                                  </m:ctrlPr>
                                </m:sSubPr>
                                <m:e>
                                  <m:r>
                                    <a:rPr lang="pl-PL" sz="1400" b="0" i="1">
                                      <a:solidFill>
                                        <a:schemeClr val="tx1"/>
                                      </a:solidFill>
                                      <a:latin typeface="Cambria Math" panose="02040503050406030204" pitchFamily="18" charset="0"/>
                                    </a:rPr>
                                    <m:t>𝑥</m:t>
                                  </m:r>
                                </m:e>
                                <m:sub>
                                  <m:r>
                                    <a:rPr lang="pl-PL" sz="1400" b="0" i="1">
                                      <a:solidFill>
                                        <a:schemeClr val="tx1"/>
                                      </a:solidFill>
                                      <a:latin typeface="Cambria Math" panose="02040503050406030204" pitchFamily="18" charset="0"/>
                                    </a:rPr>
                                    <m:t> ś</m:t>
                                  </m:r>
                                  <m:r>
                                    <a:rPr lang="pl-PL" sz="1400" b="0" i="1">
                                      <a:solidFill>
                                        <a:schemeClr val="tx1"/>
                                      </a:solidFill>
                                      <a:latin typeface="Cambria Math" panose="02040503050406030204" pitchFamily="18" charset="0"/>
                                    </a:rPr>
                                    <m:t>𝑟</m:t>
                                  </m:r>
                                </m:sub>
                              </m:sSub>
                              <m:r>
                                <a:rPr lang="pl-PL" sz="1400" b="0" i="1">
                                  <a:solidFill>
                                    <a:schemeClr val="tx1"/>
                                  </a:solidFill>
                                  <a:latin typeface="Cambria Math" panose="02040503050406030204" pitchFamily="18" charset="0"/>
                                  <a:ea typeface="Cambria Math" panose="02040503050406030204" pitchFamily="18" charset="0"/>
                                </a:rPr>
                                <m:t>→</m:t>
                              </m:r>
                              <m:sSub>
                                <m:sSubPr>
                                  <m:ctrlPr>
                                    <a:rPr lang="pl-PL" sz="1400" i="1">
                                      <a:solidFill>
                                        <a:schemeClr val="tx1"/>
                                      </a:solidFill>
                                      <a:latin typeface="Cambria Math" panose="02040503050406030204" pitchFamily="18" charset="0"/>
                                    </a:rPr>
                                  </m:ctrlPr>
                                </m:sSubPr>
                                <m:e>
                                  <m:r>
                                    <a:rPr lang="pl-PL" sz="1400" b="0" i="1">
                                      <a:solidFill>
                                        <a:schemeClr val="tx1"/>
                                      </a:solidFill>
                                      <a:latin typeface="Cambria Math" panose="02040503050406030204" pitchFamily="18" charset="0"/>
                                    </a:rPr>
                                    <m:t>𝑢</m:t>
                                  </m:r>
                                </m:e>
                                <m:sub>
                                  <m:r>
                                    <a:rPr lang="pl-PL" sz="1400" b="0" i="1">
                                      <a:solidFill>
                                        <a:schemeClr val="tx1"/>
                                      </a:solidFill>
                                      <a:latin typeface="Cambria Math" panose="02040503050406030204" pitchFamily="18" charset="0"/>
                                    </a:rPr>
                                    <m:t>𝑖</m:t>
                                  </m:r>
                                </m:sub>
                              </m:sSub>
                              <m:r>
                                <a:rPr lang="pl-PL" sz="1400" b="0" i="1" smtClean="0">
                                  <a:solidFill>
                                    <a:schemeClr val="tx1"/>
                                  </a:solidFill>
                                  <a:latin typeface="Cambria Math" panose="02040503050406030204" pitchFamily="18" charset="0"/>
                                </a:rPr>
                                <m:t>=</m:t>
                              </m:r>
                              <m:sSub>
                                <m:sSubPr>
                                  <m:ctrlPr>
                                    <a:rPr lang="pl-PL" sz="1400" i="1">
                                      <a:latin typeface="Cambria Math" panose="02040503050406030204" pitchFamily="18" charset="0"/>
                                    </a:rPr>
                                  </m:ctrlPr>
                                </m:sSubPr>
                                <m:e>
                                  <m:r>
                                    <a:rPr lang="pl-PL" sz="1400" i="1">
                                      <a:latin typeface="Cambria Math" panose="02040503050406030204" pitchFamily="18" charset="0"/>
                                    </a:rPr>
                                    <m:t>𝑢</m:t>
                                  </m:r>
                                </m:e>
                                <m:sub>
                                  <m:r>
                                    <a:rPr lang="pl-PL" sz="1400" b="0" i="1" smtClean="0">
                                      <a:latin typeface="Cambria Math" panose="02040503050406030204" pitchFamily="18" charset="0"/>
                                    </a:rPr>
                                    <m:t>ś</m:t>
                                  </m:r>
                                  <m:r>
                                    <a:rPr lang="pl-PL" sz="1400" b="0" i="1" smtClean="0">
                                      <a:latin typeface="Cambria Math" panose="02040503050406030204" pitchFamily="18" charset="0"/>
                                    </a:rPr>
                                    <m:t>𝑟</m:t>
                                  </m:r>
                                </m:sub>
                              </m:sSub>
                              <m:r>
                                <a:rPr lang="pl-PL" sz="1400" b="0" i="1" smtClean="0">
                                  <a:latin typeface="Cambria Math" panose="02040503050406030204" pitchFamily="18" charset="0"/>
                                </a:rPr>
                                <m:t>−</m:t>
                              </m:r>
                              <m:d>
                                <m:dPr>
                                  <m:ctrlPr>
                                    <a:rPr lang="pl-PL" sz="1400" b="0" i="1" smtClean="0">
                                      <a:latin typeface="Cambria Math" panose="02040503050406030204" pitchFamily="18" charset="0"/>
                                    </a:rPr>
                                  </m:ctrlPr>
                                </m:dPr>
                                <m:e>
                                  <m:f>
                                    <m:fPr>
                                      <m:ctrlPr>
                                        <a:rPr lang="pl-PL" sz="1400" b="0" i="1" smtClean="0">
                                          <a:latin typeface="Cambria Math" panose="02040503050406030204" pitchFamily="18" charset="0"/>
                                        </a:rPr>
                                      </m:ctrlPr>
                                    </m:fPr>
                                    <m:num>
                                      <m:sSub>
                                        <m:sSubPr>
                                          <m:ctrlPr>
                                            <a:rPr lang="pl-PL" sz="1400" i="1">
                                              <a:latin typeface="Cambria Math" panose="02040503050406030204" pitchFamily="18" charset="0"/>
                                            </a:rPr>
                                          </m:ctrlPr>
                                        </m:sSubPr>
                                        <m:e>
                                          <m:r>
                                            <a:rPr lang="pl-PL" sz="1400" i="1">
                                              <a:latin typeface="Cambria Math" panose="02040503050406030204" pitchFamily="18" charset="0"/>
                                            </a:rPr>
                                            <m:t>𝑢</m:t>
                                          </m:r>
                                        </m:e>
                                        <m:sub>
                                          <m:r>
                                            <a:rPr lang="pl-PL" sz="1400" i="1">
                                              <a:latin typeface="Cambria Math" panose="02040503050406030204" pitchFamily="18" charset="0"/>
                                            </a:rPr>
                                            <m:t>ś</m:t>
                                          </m:r>
                                          <m:r>
                                            <a:rPr lang="pl-PL" sz="1400" i="1">
                                              <a:latin typeface="Cambria Math" panose="02040503050406030204" pitchFamily="18" charset="0"/>
                                            </a:rPr>
                                            <m:t>𝑟</m:t>
                                          </m:r>
                                        </m:sub>
                                      </m:sSub>
                                      <m:r>
                                        <a:rPr lang="pl-PL" sz="1400" b="0" i="1" smtClean="0">
                                          <a:latin typeface="Cambria Math" panose="02040503050406030204" pitchFamily="18" charset="0"/>
                                        </a:rPr>
                                        <m:t>−</m:t>
                                      </m:r>
                                      <m:sSub>
                                        <m:sSubPr>
                                          <m:ctrlPr>
                                            <a:rPr lang="pl-PL" sz="1400" i="1">
                                              <a:latin typeface="Cambria Math" panose="02040503050406030204" pitchFamily="18" charset="0"/>
                                            </a:rPr>
                                          </m:ctrlPr>
                                        </m:sSubPr>
                                        <m:e>
                                          <m:r>
                                            <a:rPr lang="pl-PL" sz="1400" i="1">
                                              <a:latin typeface="Cambria Math" panose="02040503050406030204" pitchFamily="18" charset="0"/>
                                            </a:rPr>
                                            <m:t>𝑢</m:t>
                                          </m:r>
                                        </m:e>
                                        <m:sub>
                                          <m:r>
                                            <a:rPr lang="pl-PL" sz="1400" i="1">
                                              <a:latin typeface="Cambria Math" panose="02040503050406030204" pitchFamily="18" charset="0"/>
                                            </a:rPr>
                                            <m:t>𝑚𝑖𝑛</m:t>
                                          </m:r>
                                        </m:sub>
                                      </m:sSub>
                                    </m:num>
                                    <m:den>
                                      <m:sSub>
                                        <m:sSubPr>
                                          <m:ctrlPr>
                                            <a:rPr lang="pl-PL" sz="1400" i="1">
                                              <a:latin typeface="Cambria Math" panose="02040503050406030204" pitchFamily="18" charset="0"/>
                                            </a:rPr>
                                          </m:ctrlPr>
                                        </m:sSubPr>
                                        <m:e>
                                          <m:r>
                                            <a:rPr lang="pl-PL" sz="1400" i="1">
                                              <a:latin typeface="Cambria Math" panose="02040503050406030204" pitchFamily="18" charset="0"/>
                                            </a:rPr>
                                            <m:t>𝑥</m:t>
                                          </m:r>
                                        </m:e>
                                        <m:sub>
                                          <m:r>
                                            <a:rPr lang="pl-PL" sz="1400" i="1">
                                              <a:latin typeface="Cambria Math" panose="02040503050406030204" pitchFamily="18" charset="0"/>
                                            </a:rPr>
                                            <m:t> ś</m:t>
                                          </m:r>
                                          <m:r>
                                            <a:rPr lang="pl-PL" sz="1400" i="1">
                                              <a:latin typeface="Cambria Math" panose="02040503050406030204" pitchFamily="18" charset="0"/>
                                            </a:rPr>
                                            <m:t>𝑟</m:t>
                                          </m:r>
                                        </m:sub>
                                      </m:sSub>
                                      <m:r>
                                        <a:rPr lang="pl-PL" sz="1400" b="0" i="1" smtClean="0">
                                          <a:latin typeface="Cambria Math" panose="02040503050406030204" pitchFamily="18" charset="0"/>
                                        </a:rPr>
                                        <m:t>−</m:t>
                                      </m:r>
                                      <m:sSub>
                                        <m:sSubPr>
                                          <m:ctrlPr>
                                            <a:rPr lang="pl-PL" sz="1400" i="1">
                                              <a:latin typeface="Cambria Math" panose="02040503050406030204" pitchFamily="18" charset="0"/>
                                            </a:rPr>
                                          </m:ctrlPr>
                                        </m:sSubPr>
                                        <m:e>
                                          <m:r>
                                            <a:rPr lang="pl-PL" sz="1400" i="1">
                                              <a:latin typeface="Cambria Math" panose="02040503050406030204" pitchFamily="18" charset="0"/>
                                            </a:rPr>
                                            <m:t>𝑥</m:t>
                                          </m:r>
                                        </m:e>
                                        <m:sub>
                                          <m:r>
                                            <a:rPr lang="pl-PL" sz="1400" i="1">
                                              <a:latin typeface="Cambria Math" panose="02040503050406030204" pitchFamily="18" charset="0"/>
                                            </a:rPr>
                                            <m:t> </m:t>
                                          </m:r>
                                          <m:r>
                                            <a:rPr lang="pl-PL" sz="1400" i="1">
                                              <a:latin typeface="Cambria Math" panose="02040503050406030204" pitchFamily="18" charset="0"/>
                                            </a:rPr>
                                            <m:t>𝑚𝑖𝑛</m:t>
                                          </m:r>
                                        </m:sub>
                                      </m:sSub>
                                    </m:den>
                                  </m:f>
                                </m:e>
                              </m:d>
                              <m:r>
                                <a:rPr lang="pl-PL" sz="1400" b="0" i="1" smtClean="0">
                                  <a:latin typeface="Cambria Math" panose="02040503050406030204" pitchFamily="18" charset="0"/>
                                </a:rPr>
                                <m:t>∗</m:t>
                              </m:r>
                              <m:sSub>
                                <m:sSubPr>
                                  <m:ctrlPr>
                                    <a:rPr lang="pl-PL" sz="1400" i="1">
                                      <a:latin typeface="Cambria Math" panose="02040503050406030204" pitchFamily="18" charset="0"/>
                                    </a:rPr>
                                  </m:ctrlPr>
                                </m:sSubPr>
                                <m:e>
                                  <m:r>
                                    <a:rPr lang="pl-PL" sz="1400" b="0" i="1" smtClean="0">
                                      <a:latin typeface="Cambria Math" panose="02040503050406030204" pitchFamily="18" charset="0"/>
                                    </a:rPr>
                                    <m:t>(</m:t>
                                  </m:r>
                                  <m:r>
                                    <a:rPr lang="pl-PL" sz="1400" i="1">
                                      <a:latin typeface="Cambria Math" panose="02040503050406030204" pitchFamily="18" charset="0"/>
                                    </a:rPr>
                                    <m:t>𝑥</m:t>
                                  </m:r>
                                </m:e>
                                <m:sub>
                                  <m:r>
                                    <a:rPr lang="pl-PL" sz="1400" i="1">
                                      <a:latin typeface="Cambria Math" panose="02040503050406030204" pitchFamily="18" charset="0"/>
                                    </a:rPr>
                                    <m:t> ś</m:t>
                                  </m:r>
                                  <m:r>
                                    <a:rPr lang="pl-PL" sz="1400" i="1">
                                      <a:latin typeface="Cambria Math" panose="02040503050406030204" pitchFamily="18" charset="0"/>
                                    </a:rPr>
                                    <m:t>𝑟</m:t>
                                  </m:r>
                                </m:sub>
                              </m:sSub>
                              <m:r>
                                <a:rPr lang="pl-PL" sz="1400" b="0" i="1" smtClean="0">
                                  <a:latin typeface="Cambria Math" panose="02040503050406030204" pitchFamily="18" charset="0"/>
                                </a:rPr>
                                <m:t>−</m:t>
                              </m:r>
                              <m:sSub>
                                <m:sSubPr>
                                  <m:ctrlPr>
                                    <a:rPr lang="pl-PL" sz="1400" i="1">
                                      <a:latin typeface="Cambria Math" panose="02040503050406030204" pitchFamily="18" charset="0"/>
                                    </a:rPr>
                                  </m:ctrlPr>
                                </m:sSubPr>
                                <m:e>
                                  <m:r>
                                    <a:rPr lang="pl-PL" sz="1400" i="1">
                                      <a:latin typeface="Cambria Math" panose="02040503050406030204" pitchFamily="18" charset="0"/>
                                    </a:rPr>
                                    <m:t>𝑥</m:t>
                                  </m:r>
                                </m:e>
                                <m:sub>
                                  <m:r>
                                    <a:rPr lang="pl-PL" sz="1400" i="1">
                                      <a:latin typeface="Cambria Math" panose="02040503050406030204" pitchFamily="18" charset="0"/>
                                    </a:rPr>
                                    <m:t>𝑖</m:t>
                                  </m:r>
                                </m:sub>
                              </m:sSub>
                              <m:r>
                                <a:rPr lang="pl-PL" sz="1400" b="0" i="1" smtClean="0">
                                  <a:latin typeface="Cambria Math" panose="02040503050406030204" pitchFamily="18" charset="0"/>
                                </a:rPr>
                                <m:t>)</m:t>
                              </m:r>
                            </m:e>
                            <m:e>
                              <m:sSub>
                                <m:sSubPr>
                                  <m:ctrlPr>
                                    <a:rPr lang="pl-PL" sz="1400" i="1">
                                      <a:latin typeface="Cambria Math" panose="02040503050406030204" pitchFamily="18" charset="0"/>
                                    </a:rPr>
                                  </m:ctrlPr>
                                </m:sSubPr>
                                <m:e>
                                  <m:r>
                                    <a:rPr lang="pl-PL" sz="1400" i="1">
                                      <a:latin typeface="Cambria Math" panose="02040503050406030204" pitchFamily="18" charset="0"/>
                                    </a:rPr>
                                    <m:t>𝑥</m:t>
                                  </m:r>
                                </m:e>
                                <m:sub>
                                  <m:r>
                                    <a:rPr lang="pl-PL" sz="1400" i="1">
                                      <a:latin typeface="Cambria Math" panose="02040503050406030204" pitchFamily="18" charset="0"/>
                                    </a:rPr>
                                    <m:t>𝑖</m:t>
                                  </m:r>
                                </m:sub>
                              </m:sSub>
                              <m:r>
                                <a:rPr lang="pl-PL" sz="1400" b="0" i="1" smtClean="0">
                                  <a:latin typeface="Cambria Math" panose="02040503050406030204" pitchFamily="18" charset="0"/>
                                </a:rPr>
                                <m:t>&gt;</m:t>
                              </m:r>
                              <m:sSub>
                                <m:sSubPr>
                                  <m:ctrlPr>
                                    <a:rPr lang="pl-PL" sz="1400" i="1">
                                      <a:latin typeface="Cambria Math" panose="02040503050406030204" pitchFamily="18" charset="0"/>
                                    </a:rPr>
                                  </m:ctrlPr>
                                </m:sSubPr>
                                <m:e>
                                  <m:r>
                                    <a:rPr lang="pl-PL" sz="1400" i="1">
                                      <a:latin typeface="Cambria Math" panose="02040503050406030204" pitchFamily="18" charset="0"/>
                                    </a:rPr>
                                    <m:t>𝑥</m:t>
                                  </m:r>
                                </m:e>
                                <m:sub>
                                  <m:r>
                                    <a:rPr lang="pl-PL" sz="1400" i="1">
                                      <a:latin typeface="Cambria Math" panose="02040503050406030204" pitchFamily="18" charset="0"/>
                                    </a:rPr>
                                    <m:t> ś</m:t>
                                  </m:r>
                                  <m:r>
                                    <a:rPr lang="pl-PL" sz="1400" i="1">
                                      <a:latin typeface="Cambria Math" panose="02040503050406030204" pitchFamily="18" charset="0"/>
                                    </a:rPr>
                                    <m:t>𝑟</m:t>
                                  </m:r>
                                </m:sub>
                              </m:sSub>
                              <m:r>
                                <a:rPr lang="pl-PL" sz="1400" i="1">
                                  <a:latin typeface="Cambria Math" panose="02040503050406030204" pitchFamily="18" charset="0"/>
                                  <a:ea typeface="Cambria Math" panose="02040503050406030204" pitchFamily="18" charset="0"/>
                                </a:rPr>
                                <m:t>→</m:t>
                              </m:r>
                              <m:sSub>
                                <m:sSubPr>
                                  <m:ctrlPr>
                                    <a:rPr lang="pl-PL" sz="1400" i="1">
                                      <a:latin typeface="Cambria Math" panose="02040503050406030204" pitchFamily="18" charset="0"/>
                                    </a:rPr>
                                  </m:ctrlPr>
                                </m:sSubPr>
                                <m:e>
                                  <m:r>
                                    <a:rPr lang="pl-PL" sz="1400" i="1">
                                      <a:latin typeface="Cambria Math" panose="02040503050406030204" pitchFamily="18" charset="0"/>
                                    </a:rPr>
                                    <m:t>𝑢</m:t>
                                  </m:r>
                                </m:e>
                                <m:sub>
                                  <m:r>
                                    <a:rPr lang="pl-PL" sz="1400" i="1">
                                      <a:latin typeface="Cambria Math" panose="02040503050406030204" pitchFamily="18" charset="0"/>
                                    </a:rPr>
                                    <m:t>𝑖</m:t>
                                  </m:r>
                                </m:sub>
                              </m:sSub>
                              <m:r>
                                <a:rPr lang="pl-PL" sz="1400" i="1">
                                  <a:latin typeface="Cambria Math" panose="02040503050406030204" pitchFamily="18" charset="0"/>
                                </a:rPr>
                                <m:t>=</m:t>
                              </m:r>
                              <m:sSub>
                                <m:sSubPr>
                                  <m:ctrlPr>
                                    <a:rPr lang="pl-PL" sz="1400" i="1">
                                      <a:latin typeface="Cambria Math" panose="02040503050406030204" pitchFamily="18" charset="0"/>
                                    </a:rPr>
                                  </m:ctrlPr>
                                </m:sSubPr>
                                <m:e>
                                  <m:r>
                                    <a:rPr lang="pl-PL" sz="1400" i="1">
                                      <a:latin typeface="Cambria Math" panose="02040503050406030204" pitchFamily="18" charset="0"/>
                                    </a:rPr>
                                    <m:t>𝑢</m:t>
                                  </m:r>
                                </m:e>
                                <m:sub>
                                  <m:r>
                                    <a:rPr lang="pl-PL" sz="1400" i="1">
                                      <a:latin typeface="Cambria Math" panose="02040503050406030204" pitchFamily="18" charset="0"/>
                                    </a:rPr>
                                    <m:t>ś</m:t>
                                  </m:r>
                                  <m:r>
                                    <a:rPr lang="pl-PL" sz="1400" i="1">
                                      <a:latin typeface="Cambria Math" panose="02040503050406030204" pitchFamily="18" charset="0"/>
                                    </a:rPr>
                                    <m:t>𝑟</m:t>
                                  </m:r>
                                </m:sub>
                              </m:sSub>
                              <m:r>
                                <a:rPr lang="pl-PL" sz="1400" b="0" i="1" smtClean="0">
                                  <a:latin typeface="Cambria Math" panose="02040503050406030204" pitchFamily="18" charset="0"/>
                                </a:rPr>
                                <m:t>+</m:t>
                              </m:r>
                              <m:d>
                                <m:dPr>
                                  <m:ctrlPr>
                                    <a:rPr lang="pl-PL" sz="1400" i="1">
                                      <a:latin typeface="Cambria Math" panose="02040503050406030204" pitchFamily="18" charset="0"/>
                                    </a:rPr>
                                  </m:ctrlPr>
                                </m:dPr>
                                <m:e>
                                  <m:f>
                                    <m:fPr>
                                      <m:ctrlPr>
                                        <a:rPr lang="pl-PL" sz="1400" i="1">
                                          <a:latin typeface="Cambria Math" panose="02040503050406030204" pitchFamily="18" charset="0"/>
                                        </a:rPr>
                                      </m:ctrlPr>
                                    </m:fPr>
                                    <m:num>
                                      <m:sSub>
                                        <m:sSubPr>
                                          <m:ctrlPr>
                                            <a:rPr lang="pl-PL" sz="1400" i="1">
                                              <a:latin typeface="Cambria Math" panose="02040503050406030204" pitchFamily="18" charset="0"/>
                                            </a:rPr>
                                          </m:ctrlPr>
                                        </m:sSubPr>
                                        <m:e>
                                          <m:r>
                                            <a:rPr lang="pl-PL" sz="1400" i="1">
                                              <a:latin typeface="Cambria Math" panose="02040503050406030204" pitchFamily="18" charset="0"/>
                                            </a:rPr>
                                            <m:t>𝑢</m:t>
                                          </m:r>
                                        </m:e>
                                        <m:sub>
                                          <m:r>
                                            <a:rPr lang="pl-PL" sz="1400" b="0" i="1" smtClean="0">
                                              <a:latin typeface="Cambria Math" panose="02040503050406030204" pitchFamily="18" charset="0"/>
                                            </a:rPr>
                                            <m:t>𝑚𝑎𝑥</m:t>
                                          </m:r>
                                        </m:sub>
                                      </m:sSub>
                                      <m:r>
                                        <a:rPr lang="pl-PL" sz="1400" i="1">
                                          <a:latin typeface="Cambria Math" panose="02040503050406030204" pitchFamily="18" charset="0"/>
                                        </a:rPr>
                                        <m:t>−</m:t>
                                      </m:r>
                                      <m:sSub>
                                        <m:sSubPr>
                                          <m:ctrlPr>
                                            <a:rPr lang="pl-PL" sz="1400" i="1">
                                              <a:latin typeface="Cambria Math" panose="02040503050406030204" pitchFamily="18" charset="0"/>
                                            </a:rPr>
                                          </m:ctrlPr>
                                        </m:sSubPr>
                                        <m:e>
                                          <m:r>
                                            <a:rPr lang="pl-PL" sz="1400" i="1">
                                              <a:latin typeface="Cambria Math" panose="02040503050406030204" pitchFamily="18" charset="0"/>
                                            </a:rPr>
                                            <m:t>𝑢</m:t>
                                          </m:r>
                                        </m:e>
                                        <m:sub>
                                          <m:r>
                                            <a:rPr lang="pl-PL" sz="1400" b="0" i="1" smtClean="0">
                                              <a:latin typeface="Cambria Math" panose="02040503050406030204" pitchFamily="18" charset="0"/>
                                            </a:rPr>
                                            <m:t>ś</m:t>
                                          </m:r>
                                          <m:r>
                                            <a:rPr lang="pl-PL" sz="1400" b="0" i="1" smtClean="0">
                                              <a:latin typeface="Cambria Math" panose="02040503050406030204" pitchFamily="18" charset="0"/>
                                            </a:rPr>
                                            <m:t>𝑟</m:t>
                                          </m:r>
                                        </m:sub>
                                      </m:sSub>
                                    </m:num>
                                    <m:den>
                                      <m:sSub>
                                        <m:sSubPr>
                                          <m:ctrlPr>
                                            <a:rPr lang="pl-PL" sz="1400" i="1">
                                              <a:latin typeface="Cambria Math" panose="02040503050406030204" pitchFamily="18" charset="0"/>
                                            </a:rPr>
                                          </m:ctrlPr>
                                        </m:sSubPr>
                                        <m:e>
                                          <m:r>
                                            <a:rPr lang="pl-PL" sz="1400" i="1">
                                              <a:latin typeface="Cambria Math" panose="02040503050406030204" pitchFamily="18" charset="0"/>
                                            </a:rPr>
                                            <m:t>𝑥</m:t>
                                          </m:r>
                                        </m:e>
                                        <m:sub>
                                          <m:r>
                                            <a:rPr lang="pl-PL" sz="1400" i="1">
                                              <a:latin typeface="Cambria Math" panose="02040503050406030204" pitchFamily="18" charset="0"/>
                                            </a:rPr>
                                            <m:t> </m:t>
                                          </m:r>
                                          <m:r>
                                            <a:rPr lang="pl-PL" sz="1400" b="0" i="1" smtClean="0">
                                              <a:latin typeface="Cambria Math" panose="02040503050406030204" pitchFamily="18" charset="0"/>
                                            </a:rPr>
                                            <m:t>𝑚𝑎𝑥</m:t>
                                          </m:r>
                                        </m:sub>
                                      </m:sSub>
                                      <m:r>
                                        <a:rPr lang="pl-PL" sz="1400" i="1">
                                          <a:latin typeface="Cambria Math" panose="02040503050406030204" pitchFamily="18" charset="0"/>
                                        </a:rPr>
                                        <m:t>−</m:t>
                                      </m:r>
                                      <m:sSub>
                                        <m:sSubPr>
                                          <m:ctrlPr>
                                            <a:rPr lang="pl-PL" sz="1400" i="1">
                                              <a:latin typeface="Cambria Math" panose="02040503050406030204" pitchFamily="18" charset="0"/>
                                            </a:rPr>
                                          </m:ctrlPr>
                                        </m:sSubPr>
                                        <m:e>
                                          <m:r>
                                            <a:rPr lang="pl-PL" sz="1400" i="1">
                                              <a:latin typeface="Cambria Math" panose="02040503050406030204" pitchFamily="18" charset="0"/>
                                            </a:rPr>
                                            <m:t>𝑥</m:t>
                                          </m:r>
                                        </m:e>
                                        <m:sub>
                                          <m:r>
                                            <a:rPr lang="pl-PL" sz="1400" i="1">
                                              <a:latin typeface="Cambria Math" panose="02040503050406030204" pitchFamily="18" charset="0"/>
                                            </a:rPr>
                                            <m:t> </m:t>
                                          </m:r>
                                          <m:r>
                                            <a:rPr lang="pl-PL" sz="1400" b="0" i="1" smtClean="0">
                                              <a:latin typeface="Cambria Math" panose="02040503050406030204" pitchFamily="18" charset="0"/>
                                            </a:rPr>
                                            <m:t>ś</m:t>
                                          </m:r>
                                          <m:r>
                                            <a:rPr lang="pl-PL" sz="1400" b="0" i="1" smtClean="0">
                                              <a:latin typeface="Cambria Math" panose="02040503050406030204" pitchFamily="18" charset="0"/>
                                            </a:rPr>
                                            <m:t>𝑟</m:t>
                                          </m:r>
                                        </m:sub>
                                      </m:sSub>
                                    </m:den>
                                  </m:f>
                                </m:e>
                              </m:d>
                              <m:r>
                                <a:rPr lang="pl-PL" sz="1400" i="1">
                                  <a:latin typeface="Cambria Math" panose="02040503050406030204" pitchFamily="18" charset="0"/>
                                </a:rPr>
                                <m:t>∗</m:t>
                              </m:r>
                              <m:sSub>
                                <m:sSubPr>
                                  <m:ctrlPr>
                                    <a:rPr lang="pl-PL" sz="1400" i="1">
                                      <a:latin typeface="Cambria Math" panose="02040503050406030204" pitchFamily="18" charset="0"/>
                                    </a:rPr>
                                  </m:ctrlPr>
                                </m:sSubPr>
                                <m:e>
                                  <m:r>
                                    <a:rPr lang="pl-PL" sz="1400" i="1">
                                      <a:latin typeface="Cambria Math" panose="02040503050406030204" pitchFamily="18" charset="0"/>
                                    </a:rPr>
                                    <m:t>(</m:t>
                                  </m:r>
                                  <m:r>
                                    <a:rPr lang="pl-PL" sz="1400" i="1">
                                      <a:latin typeface="Cambria Math" panose="02040503050406030204" pitchFamily="18" charset="0"/>
                                    </a:rPr>
                                    <m:t>𝑥</m:t>
                                  </m:r>
                                </m:e>
                                <m:sub>
                                  <m:r>
                                    <a:rPr lang="pl-PL" sz="1400" i="1">
                                      <a:latin typeface="Cambria Math" panose="02040503050406030204" pitchFamily="18" charset="0"/>
                                    </a:rPr>
                                    <m:t> </m:t>
                                  </m:r>
                                  <m:r>
                                    <a:rPr lang="pl-PL" sz="1400" b="0" i="1" smtClean="0">
                                      <a:latin typeface="Cambria Math" panose="02040503050406030204" pitchFamily="18" charset="0"/>
                                    </a:rPr>
                                    <m:t>𝑖</m:t>
                                  </m:r>
                                </m:sub>
                              </m:sSub>
                              <m:r>
                                <a:rPr lang="pl-PL" sz="1400" i="1">
                                  <a:latin typeface="Cambria Math" panose="02040503050406030204" pitchFamily="18" charset="0"/>
                                </a:rPr>
                                <m:t>−</m:t>
                              </m:r>
                              <m:sSub>
                                <m:sSubPr>
                                  <m:ctrlPr>
                                    <a:rPr lang="pl-PL" sz="1400" i="1">
                                      <a:latin typeface="Cambria Math" panose="02040503050406030204" pitchFamily="18" charset="0"/>
                                    </a:rPr>
                                  </m:ctrlPr>
                                </m:sSubPr>
                                <m:e>
                                  <m:r>
                                    <a:rPr lang="pl-PL" sz="1400" i="1">
                                      <a:latin typeface="Cambria Math" panose="02040503050406030204" pitchFamily="18" charset="0"/>
                                    </a:rPr>
                                    <m:t>𝑥</m:t>
                                  </m:r>
                                </m:e>
                                <m:sub>
                                  <m:r>
                                    <a:rPr lang="pl-PL" sz="1400" b="0" i="1" smtClean="0">
                                      <a:latin typeface="Cambria Math" panose="02040503050406030204" pitchFamily="18" charset="0"/>
                                    </a:rPr>
                                    <m:t>ś</m:t>
                                  </m:r>
                                  <m:r>
                                    <a:rPr lang="pl-PL" sz="1400" b="0" i="1" smtClean="0">
                                      <a:latin typeface="Cambria Math" panose="02040503050406030204" pitchFamily="18" charset="0"/>
                                    </a:rPr>
                                    <m:t>𝑟</m:t>
                                  </m:r>
                                </m:sub>
                              </m:sSub>
                              <m:r>
                                <a:rPr lang="pl-PL" sz="1400" i="1">
                                  <a:latin typeface="Cambria Math" panose="02040503050406030204" pitchFamily="18" charset="0"/>
                                </a:rPr>
                                <m:t>)</m:t>
                              </m:r>
                            </m:e>
                          </m:eqArr>
                        </m:e>
                      </m:d>
                    </m:oMath>
                  </m:oMathPara>
                </a14:m>
                <a:endParaRPr lang="pl-PL"/>
              </a:p>
            </p:txBody>
          </p:sp>
        </mc:Choice>
        <mc:Fallback>
          <p:sp>
            <p:nvSpPr>
              <p:cNvPr id="3" name="Prostokąt 2">
                <a:extLst>
                  <a:ext uri="{FF2B5EF4-FFF2-40B4-BE49-F238E27FC236}">
                    <a16:creationId xmlns:a16="http://schemas.microsoft.com/office/drawing/2014/main" id="{BDBF7C40-C64F-4D63-9B7D-2D510504574D}"/>
                  </a:ext>
                </a:extLst>
              </p:cNvPr>
              <p:cNvSpPr>
                <a:spLocks noRot="1" noChangeAspect="1" noMove="1" noResize="1" noEditPoints="1" noAdjustHandles="1" noChangeArrowheads="1" noChangeShapeType="1" noTextEdit="1"/>
              </p:cNvSpPr>
              <p:nvPr/>
            </p:nvSpPr>
            <p:spPr>
              <a:xfrm>
                <a:off x="3280407" y="4470400"/>
                <a:ext cx="4572000" cy="1750607"/>
              </a:xfrm>
              <a:prstGeom prst="rect">
                <a:avLst/>
              </a:prstGeom>
              <a:blipFill>
                <a:blip r:embed="rId3"/>
                <a:stretch>
                  <a:fillRect/>
                </a:stretch>
              </a:blipFill>
            </p:spPr>
            <p:txBody>
              <a:bodyPr/>
              <a:lstStyle/>
              <a:p>
                <a:r>
                  <a:rPr lang="en-US">
                    <a:noFill/>
                  </a:rPr>
                  <a:t> </a:t>
                </a:r>
              </a:p>
            </p:txBody>
          </p:sp>
        </mc:Fallback>
      </mc:AlternateContent>
      <p:sp>
        <p:nvSpPr>
          <p:cNvPr id="6" name="Symbol zastępczy zawartości 2">
            <a:extLst>
              <a:ext uri="{FF2B5EF4-FFF2-40B4-BE49-F238E27FC236}">
                <a16:creationId xmlns:a16="http://schemas.microsoft.com/office/drawing/2014/main" id="{34B270B5-FA9D-47E4-BA5E-CF30C09BB285}"/>
              </a:ext>
            </a:extLst>
          </p:cNvPr>
          <p:cNvSpPr txBox="1">
            <a:spLocks/>
          </p:cNvSpPr>
          <p:nvPr/>
        </p:nvSpPr>
        <p:spPr>
          <a:xfrm>
            <a:off x="822960" y="4939678"/>
            <a:ext cx="2373633" cy="1060453"/>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00000"/>
              </a:lnSpc>
              <a:spcBef>
                <a:spcPts val="0"/>
              </a:spcBef>
              <a:spcAft>
                <a:spcPts val="0"/>
              </a:spcAft>
            </a:pPr>
            <a:r>
              <a:rPr lang="pl-PL" sz="1200" b="1">
                <a:solidFill>
                  <a:schemeClr val="tx1"/>
                </a:solidFill>
              </a:rPr>
              <a:t>Wzór na obliczenie współczynnika korygującego przy założeniu, że </a:t>
            </a:r>
            <a:r>
              <a:rPr lang="pl-PL" sz="1200" b="1" u="sng">
                <a:solidFill>
                  <a:srgbClr val="C00000"/>
                </a:solidFill>
              </a:rPr>
              <a:t>im wyższa ocena danej cechy tym wyższa wartość nieruchomości</a:t>
            </a:r>
            <a:r>
              <a:rPr lang="pl-PL" sz="1200" b="1">
                <a:solidFill>
                  <a:schemeClr val="tx1"/>
                </a:solidFill>
              </a:rPr>
              <a:t>.</a:t>
            </a:r>
          </a:p>
          <a:p>
            <a:pPr>
              <a:lnSpc>
                <a:spcPct val="100000"/>
              </a:lnSpc>
              <a:spcBef>
                <a:spcPts val="0"/>
              </a:spcBef>
              <a:spcAft>
                <a:spcPts val="0"/>
              </a:spcAft>
            </a:pPr>
            <a:r>
              <a:rPr lang="pl-PL" sz="1200" b="1">
                <a:solidFill>
                  <a:schemeClr val="tx1"/>
                </a:solidFill>
              </a:rPr>
              <a:t>JEDEN Z MOŻLIWYCH SPOSOBÓW!</a:t>
            </a:r>
            <a:endParaRPr lang="pl-PL" sz="1200" b="1">
              <a:solidFill>
                <a:srgbClr val="C00000"/>
              </a:solidFill>
            </a:endParaRPr>
          </a:p>
        </p:txBody>
      </p:sp>
    </p:spTree>
    <p:extLst>
      <p:ext uri="{BB962C8B-B14F-4D97-AF65-F5344CB8AC3E}">
        <p14:creationId xmlns:p14="http://schemas.microsoft.com/office/powerpoint/2010/main" val="409734408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A379309-E951-4332-9010-4C249C0E8CEE}"/>
              </a:ext>
            </a:extLst>
          </p:cNvPr>
          <p:cNvSpPr>
            <a:spLocks noGrp="1"/>
          </p:cNvSpPr>
          <p:nvPr>
            <p:ph type="title"/>
          </p:nvPr>
        </p:nvSpPr>
        <p:spPr/>
        <p:txBody>
          <a:bodyPr/>
          <a:lstStyle/>
          <a:p>
            <a:r>
              <a:rPr lang="pl-PL" b="1"/>
              <a:t>Metoda korygowania ceny średniej – ciąg dalszy (przykład)</a:t>
            </a:r>
            <a:endParaRPr lang="pl-PL"/>
          </a:p>
        </p:txBody>
      </p:sp>
      <p:sp>
        <p:nvSpPr>
          <p:cNvPr id="4" name="Symbol zastępczy zawartości 2">
            <a:extLst>
              <a:ext uri="{FF2B5EF4-FFF2-40B4-BE49-F238E27FC236}">
                <a16:creationId xmlns:a16="http://schemas.microsoft.com/office/drawing/2014/main" id="{F54515F0-24B9-4345-9B4F-72D38EF46975}"/>
              </a:ext>
            </a:extLst>
          </p:cNvPr>
          <p:cNvSpPr txBox="1">
            <a:spLocks noGrp="1"/>
          </p:cNvSpPr>
          <p:nvPr>
            <p:ph idx="1"/>
          </p:nvPr>
        </p:nvSpPr>
        <p:spPr>
          <a:xfrm>
            <a:off x="822325" y="1846263"/>
            <a:ext cx="7543800" cy="4022725"/>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00000"/>
              </a:lnSpc>
              <a:spcBef>
                <a:spcPts val="0"/>
              </a:spcBef>
              <a:spcAft>
                <a:spcPts val="0"/>
              </a:spcAft>
            </a:pPr>
            <a:r>
              <a:rPr lang="pl-PL" sz="1200" b="1">
                <a:solidFill>
                  <a:schemeClr val="tx1"/>
                </a:solidFill>
              </a:rPr>
              <a:t>Wzór na obliczenie współczynnika korygującego przy założeniu, że </a:t>
            </a:r>
            <a:r>
              <a:rPr lang="pl-PL" sz="1200" b="1" u="sng">
                <a:solidFill>
                  <a:srgbClr val="C00000"/>
                </a:solidFill>
              </a:rPr>
              <a:t>im wyższa ocena danej cechy tym niższa wartość nieruchomości</a:t>
            </a:r>
            <a:r>
              <a:rPr lang="pl-PL" sz="1200" b="1">
                <a:solidFill>
                  <a:schemeClr val="tx1"/>
                </a:solidFill>
              </a:rPr>
              <a:t>.</a:t>
            </a:r>
            <a:endParaRPr lang="pl-PL" sz="1200" b="1">
              <a:solidFill>
                <a:srgbClr val="C00000"/>
              </a:solidFill>
            </a:endParaRPr>
          </a:p>
        </p:txBody>
      </p:sp>
      <mc:AlternateContent xmlns:mc="http://schemas.openxmlformats.org/markup-compatibility/2006">
        <mc:Choice xmlns:a14="http://schemas.microsoft.com/office/drawing/2010/main" Requires="a14">
          <p:sp>
            <p:nvSpPr>
              <p:cNvPr id="5" name="Prostokąt 4">
                <a:extLst>
                  <a:ext uri="{FF2B5EF4-FFF2-40B4-BE49-F238E27FC236}">
                    <a16:creationId xmlns:a16="http://schemas.microsoft.com/office/drawing/2014/main" id="{2BAB4345-D1CD-4521-A985-1DDBF09C7C7C}"/>
                  </a:ext>
                </a:extLst>
              </p:cNvPr>
              <p:cNvSpPr/>
              <p:nvPr/>
            </p:nvSpPr>
            <p:spPr>
              <a:xfrm>
                <a:off x="822325" y="2355850"/>
                <a:ext cx="4572000" cy="1750607"/>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sSub>
                        <m:sSubPr>
                          <m:ctrlPr>
                            <a:rPr lang="pl-PL" sz="1400" i="1" smtClean="0">
                              <a:latin typeface="Cambria Math" panose="02040503050406030204" pitchFamily="18" charset="0"/>
                            </a:rPr>
                          </m:ctrlPr>
                        </m:sSubPr>
                        <m:e>
                          <m:r>
                            <a:rPr lang="pl-PL" sz="1400" i="1">
                              <a:latin typeface="Cambria Math" panose="02040503050406030204" pitchFamily="18" charset="0"/>
                            </a:rPr>
                            <m:t>𝑢</m:t>
                          </m:r>
                        </m:e>
                        <m:sub>
                          <m:r>
                            <a:rPr lang="pl-PL" sz="1400" i="1">
                              <a:latin typeface="Cambria Math" panose="02040503050406030204" pitchFamily="18" charset="0"/>
                            </a:rPr>
                            <m:t>𝑖</m:t>
                          </m:r>
                        </m:sub>
                      </m:sSub>
                      <m:r>
                        <a:rPr lang="pl-PL" sz="1400" b="0" i="1" smtClean="0">
                          <a:latin typeface="Cambria Math" panose="02040503050406030204" pitchFamily="18" charset="0"/>
                        </a:rPr>
                        <m:t>=</m:t>
                      </m:r>
                      <m:d>
                        <m:dPr>
                          <m:begChr m:val="{"/>
                          <m:endChr m:val=""/>
                          <m:ctrlPr>
                            <a:rPr lang="pl-PL" sz="1400" b="0" i="1" smtClean="0">
                              <a:latin typeface="Cambria Math" panose="02040503050406030204" pitchFamily="18" charset="0"/>
                            </a:rPr>
                          </m:ctrlPr>
                        </m:dPr>
                        <m:e>
                          <m:eqArr>
                            <m:eqArrPr>
                              <m:ctrlPr>
                                <a:rPr lang="pl-PL" sz="1400" i="1" smtClean="0">
                                  <a:solidFill>
                                    <a:schemeClr val="tx1"/>
                                  </a:solidFill>
                                  <a:latin typeface="Cambria Math" panose="02040503050406030204" pitchFamily="18" charset="0"/>
                                </a:rPr>
                              </m:ctrlPr>
                            </m:eqArrPr>
                            <m:e>
                              <m:sSub>
                                <m:sSubPr>
                                  <m:ctrlPr>
                                    <a:rPr lang="pl-PL" sz="1400" i="1">
                                      <a:solidFill>
                                        <a:schemeClr val="tx1"/>
                                      </a:solidFill>
                                      <a:latin typeface="Cambria Math" panose="02040503050406030204" pitchFamily="18" charset="0"/>
                                    </a:rPr>
                                  </m:ctrlPr>
                                </m:sSubPr>
                                <m:e>
                                  <m:r>
                                    <a:rPr lang="pl-PL" sz="1400" b="0" i="1">
                                      <a:solidFill>
                                        <a:schemeClr val="tx1"/>
                                      </a:solidFill>
                                      <a:latin typeface="Cambria Math" panose="02040503050406030204" pitchFamily="18" charset="0"/>
                                    </a:rPr>
                                    <m:t>𝑥</m:t>
                                  </m:r>
                                </m:e>
                                <m:sub>
                                  <m:r>
                                    <a:rPr lang="pl-PL" sz="1400" b="0" i="1">
                                      <a:solidFill>
                                        <a:schemeClr val="tx1"/>
                                      </a:solidFill>
                                      <a:latin typeface="Cambria Math" panose="02040503050406030204" pitchFamily="18" charset="0"/>
                                    </a:rPr>
                                    <m:t>𝑖</m:t>
                                  </m:r>
                                </m:sub>
                              </m:sSub>
                              <m:r>
                                <a:rPr lang="pl-PL" sz="1400" b="0" i="1" smtClean="0">
                                  <a:solidFill>
                                    <a:schemeClr val="tx1"/>
                                  </a:solidFill>
                                  <a:latin typeface="Cambria Math" panose="02040503050406030204" pitchFamily="18" charset="0"/>
                                </a:rPr>
                                <m:t>=</m:t>
                              </m:r>
                              <m:sSub>
                                <m:sSubPr>
                                  <m:ctrlPr>
                                    <a:rPr lang="pl-PL" sz="1400" i="1">
                                      <a:solidFill>
                                        <a:schemeClr val="tx1"/>
                                      </a:solidFill>
                                      <a:latin typeface="Cambria Math" panose="02040503050406030204" pitchFamily="18" charset="0"/>
                                    </a:rPr>
                                  </m:ctrlPr>
                                </m:sSubPr>
                                <m:e>
                                  <m:r>
                                    <a:rPr lang="pl-PL" sz="1400" b="0" i="1">
                                      <a:solidFill>
                                        <a:schemeClr val="tx1"/>
                                      </a:solidFill>
                                      <a:latin typeface="Cambria Math" panose="02040503050406030204" pitchFamily="18" charset="0"/>
                                    </a:rPr>
                                    <m:t>𝑥</m:t>
                                  </m:r>
                                </m:e>
                                <m:sub>
                                  <m:r>
                                    <a:rPr lang="pl-PL" sz="1400" b="0" i="1">
                                      <a:solidFill>
                                        <a:schemeClr val="tx1"/>
                                      </a:solidFill>
                                      <a:latin typeface="Cambria Math" panose="02040503050406030204" pitchFamily="18" charset="0"/>
                                    </a:rPr>
                                    <m:t> ś</m:t>
                                  </m:r>
                                  <m:r>
                                    <a:rPr lang="pl-PL" sz="1400" b="0" i="1">
                                      <a:solidFill>
                                        <a:schemeClr val="tx1"/>
                                      </a:solidFill>
                                      <a:latin typeface="Cambria Math" panose="02040503050406030204" pitchFamily="18" charset="0"/>
                                    </a:rPr>
                                    <m:t>𝑟</m:t>
                                  </m:r>
                                </m:sub>
                              </m:sSub>
                              <m:r>
                                <a:rPr lang="pl-PL" sz="1400" b="0" i="1" smtClean="0">
                                  <a:solidFill>
                                    <a:schemeClr val="tx1"/>
                                  </a:solidFill>
                                  <a:latin typeface="Cambria Math" panose="02040503050406030204" pitchFamily="18" charset="0"/>
                                  <a:ea typeface="Cambria Math" panose="02040503050406030204" pitchFamily="18" charset="0"/>
                                </a:rPr>
                                <m:t>→</m:t>
                              </m:r>
                              <m:sSub>
                                <m:sSubPr>
                                  <m:ctrlPr>
                                    <a:rPr lang="pl-PL" sz="1400" i="1">
                                      <a:solidFill>
                                        <a:schemeClr val="tx1"/>
                                      </a:solidFill>
                                      <a:latin typeface="Cambria Math" panose="02040503050406030204" pitchFamily="18" charset="0"/>
                                    </a:rPr>
                                  </m:ctrlPr>
                                </m:sSubPr>
                                <m:e>
                                  <m:r>
                                    <a:rPr lang="pl-PL" sz="1400" b="0" i="1">
                                      <a:solidFill>
                                        <a:schemeClr val="tx1"/>
                                      </a:solidFill>
                                      <a:latin typeface="Cambria Math" panose="02040503050406030204" pitchFamily="18" charset="0"/>
                                    </a:rPr>
                                    <m:t>𝑢</m:t>
                                  </m:r>
                                </m:e>
                                <m:sub>
                                  <m:r>
                                    <a:rPr lang="pl-PL" sz="1400" b="0" i="1">
                                      <a:solidFill>
                                        <a:schemeClr val="tx1"/>
                                      </a:solidFill>
                                      <a:latin typeface="Cambria Math" panose="02040503050406030204" pitchFamily="18" charset="0"/>
                                    </a:rPr>
                                    <m:t>𝑖</m:t>
                                  </m:r>
                                </m:sub>
                              </m:sSub>
                              <m:r>
                                <a:rPr lang="pl-PL" sz="1400" b="0" i="1" smtClean="0">
                                  <a:solidFill>
                                    <a:schemeClr val="tx1"/>
                                  </a:solidFill>
                                  <a:latin typeface="Cambria Math" panose="02040503050406030204" pitchFamily="18" charset="0"/>
                                </a:rPr>
                                <m:t>=</m:t>
                              </m:r>
                              <m:sSub>
                                <m:sSubPr>
                                  <m:ctrlPr>
                                    <a:rPr lang="pl-PL" sz="1400" i="1">
                                      <a:solidFill>
                                        <a:schemeClr val="tx1"/>
                                      </a:solidFill>
                                      <a:latin typeface="Cambria Math" panose="02040503050406030204" pitchFamily="18" charset="0"/>
                                    </a:rPr>
                                  </m:ctrlPr>
                                </m:sSubPr>
                                <m:e>
                                  <m:r>
                                    <a:rPr lang="pl-PL" sz="1400" b="0" i="1">
                                      <a:solidFill>
                                        <a:schemeClr val="tx1"/>
                                      </a:solidFill>
                                      <a:latin typeface="Cambria Math" panose="02040503050406030204" pitchFamily="18" charset="0"/>
                                    </a:rPr>
                                    <m:t>𝑢</m:t>
                                  </m:r>
                                </m:e>
                                <m:sub>
                                  <m:r>
                                    <a:rPr lang="pl-PL" sz="1400" b="0" i="1">
                                      <a:solidFill>
                                        <a:schemeClr val="tx1"/>
                                      </a:solidFill>
                                      <a:latin typeface="Cambria Math" panose="02040503050406030204" pitchFamily="18" charset="0"/>
                                    </a:rPr>
                                    <m:t>ś</m:t>
                                  </m:r>
                                  <m:r>
                                    <a:rPr lang="pl-PL" sz="1400" b="0" i="1">
                                      <a:solidFill>
                                        <a:schemeClr val="tx1"/>
                                      </a:solidFill>
                                      <a:latin typeface="Cambria Math" panose="02040503050406030204" pitchFamily="18" charset="0"/>
                                    </a:rPr>
                                    <m:t>𝑟</m:t>
                                  </m:r>
                                </m:sub>
                              </m:sSub>
                            </m:e>
                            <m:e>
                              <m:sSub>
                                <m:sSubPr>
                                  <m:ctrlPr>
                                    <a:rPr lang="pl-PL" sz="1400" i="1">
                                      <a:solidFill>
                                        <a:schemeClr val="tx1"/>
                                      </a:solidFill>
                                      <a:latin typeface="Cambria Math" panose="02040503050406030204" pitchFamily="18" charset="0"/>
                                    </a:rPr>
                                  </m:ctrlPr>
                                </m:sSubPr>
                                <m:e>
                                  <m:r>
                                    <a:rPr lang="pl-PL" sz="1400" b="0" i="1">
                                      <a:solidFill>
                                        <a:schemeClr val="tx1"/>
                                      </a:solidFill>
                                      <a:latin typeface="Cambria Math" panose="02040503050406030204" pitchFamily="18" charset="0"/>
                                    </a:rPr>
                                    <m:t>𝑥</m:t>
                                  </m:r>
                                </m:e>
                                <m:sub>
                                  <m:r>
                                    <a:rPr lang="pl-PL" sz="1400" b="0" i="1">
                                      <a:solidFill>
                                        <a:schemeClr val="tx1"/>
                                      </a:solidFill>
                                      <a:latin typeface="Cambria Math" panose="02040503050406030204" pitchFamily="18" charset="0"/>
                                    </a:rPr>
                                    <m:t>𝑖</m:t>
                                  </m:r>
                                </m:sub>
                              </m:sSub>
                              <m:r>
                                <a:rPr lang="pl-PL" sz="1400" b="0" i="1">
                                  <a:solidFill>
                                    <a:schemeClr val="tx1"/>
                                  </a:solidFill>
                                  <a:latin typeface="Cambria Math" panose="02040503050406030204" pitchFamily="18" charset="0"/>
                                </a:rPr>
                                <m:t>=</m:t>
                              </m:r>
                              <m:sSub>
                                <m:sSubPr>
                                  <m:ctrlPr>
                                    <a:rPr lang="pl-PL" sz="1400" i="1">
                                      <a:solidFill>
                                        <a:schemeClr val="tx1"/>
                                      </a:solidFill>
                                      <a:latin typeface="Cambria Math" panose="02040503050406030204" pitchFamily="18" charset="0"/>
                                    </a:rPr>
                                  </m:ctrlPr>
                                </m:sSubPr>
                                <m:e>
                                  <m:r>
                                    <a:rPr lang="pl-PL" sz="1400" b="0" i="1">
                                      <a:solidFill>
                                        <a:schemeClr val="tx1"/>
                                      </a:solidFill>
                                      <a:latin typeface="Cambria Math" panose="02040503050406030204" pitchFamily="18" charset="0"/>
                                    </a:rPr>
                                    <m:t>𝑥</m:t>
                                  </m:r>
                                </m:e>
                                <m:sub>
                                  <m:r>
                                    <a:rPr lang="pl-PL" sz="1400" b="0" i="1">
                                      <a:solidFill>
                                        <a:schemeClr val="tx1"/>
                                      </a:solidFill>
                                      <a:latin typeface="Cambria Math" panose="02040503050406030204" pitchFamily="18" charset="0"/>
                                    </a:rPr>
                                    <m:t> </m:t>
                                  </m:r>
                                  <m:r>
                                    <a:rPr lang="pl-PL" sz="1400" b="0" i="1" smtClean="0">
                                      <a:solidFill>
                                        <a:schemeClr val="tx1"/>
                                      </a:solidFill>
                                      <a:latin typeface="Cambria Math" panose="02040503050406030204" pitchFamily="18" charset="0"/>
                                    </a:rPr>
                                    <m:t>𝑚𝑖𝑛</m:t>
                                  </m:r>
                                </m:sub>
                              </m:sSub>
                              <m:r>
                                <a:rPr lang="pl-PL" sz="1400" b="0" i="1">
                                  <a:solidFill>
                                    <a:schemeClr val="tx1"/>
                                  </a:solidFill>
                                  <a:latin typeface="Cambria Math" panose="02040503050406030204" pitchFamily="18" charset="0"/>
                                  <a:ea typeface="Cambria Math" panose="02040503050406030204" pitchFamily="18" charset="0"/>
                                </a:rPr>
                                <m:t>→</m:t>
                              </m:r>
                              <m:sSub>
                                <m:sSubPr>
                                  <m:ctrlPr>
                                    <a:rPr lang="pl-PL" sz="1400" i="1">
                                      <a:solidFill>
                                        <a:schemeClr val="tx1"/>
                                      </a:solidFill>
                                      <a:latin typeface="Cambria Math" panose="02040503050406030204" pitchFamily="18" charset="0"/>
                                    </a:rPr>
                                  </m:ctrlPr>
                                </m:sSubPr>
                                <m:e>
                                  <m:r>
                                    <a:rPr lang="pl-PL" sz="1400" b="0" i="1">
                                      <a:solidFill>
                                        <a:schemeClr val="tx1"/>
                                      </a:solidFill>
                                      <a:latin typeface="Cambria Math" panose="02040503050406030204" pitchFamily="18" charset="0"/>
                                    </a:rPr>
                                    <m:t>𝑢</m:t>
                                  </m:r>
                                </m:e>
                                <m:sub>
                                  <m:r>
                                    <a:rPr lang="pl-PL" sz="1400" b="0" i="1">
                                      <a:solidFill>
                                        <a:schemeClr val="tx1"/>
                                      </a:solidFill>
                                      <a:latin typeface="Cambria Math" panose="02040503050406030204" pitchFamily="18" charset="0"/>
                                    </a:rPr>
                                    <m:t>𝑖</m:t>
                                  </m:r>
                                </m:sub>
                              </m:sSub>
                              <m:r>
                                <a:rPr lang="pl-PL" sz="1400" b="0" i="1">
                                  <a:solidFill>
                                    <a:schemeClr val="tx1"/>
                                  </a:solidFill>
                                  <a:latin typeface="Cambria Math" panose="02040503050406030204" pitchFamily="18" charset="0"/>
                                </a:rPr>
                                <m:t>=</m:t>
                              </m:r>
                              <m:sSub>
                                <m:sSubPr>
                                  <m:ctrlPr>
                                    <a:rPr lang="pl-PL" sz="1400" i="1">
                                      <a:solidFill>
                                        <a:schemeClr val="tx1"/>
                                      </a:solidFill>
                                      <a:latin typeface="Cambria Math" panose="02040503050406030204" pitchFamily="18" charset="0"/>
                                    </a:rPr>
                                  </m:ctrlPr>
                                </m:sSubPr>
                                <m:e>
                                  <m:r>
                                    <a:rPr lang="pl-PL" sz="1400" b="0" i="1">
                                      <a:solidFill>
                                        <a:schemeClr val="tx1"/>
                                      </a:solidFill>
                                      <a:latin typeface="Cambria Math" panose="02040503050406030204" pitchFamily="18" charset="0"/>
                                    </a:rPr>
                                    <m:t>𝑢</m:t>
                                  </m:r>
                                </m:e>
                                <m:sub>
                                  <m:r>
                                    <a:rPr lang="pl-PL" sz="1400" b="0" i="1" smtClean="0">
                                      <a:solidFill>
                                        <a:schemeClr val="tx1"/>
                                      </a:solidFill>
                                      <a:latin typeface="Cambria Math" panose="02040503050406030204" pitchFamily="18" charset="0"/>
                                    </a:rPr>
                                    <m:t>𝑚𝑎𝑥</m:t>
                                  </m:r>
                                </m:sub>
                              </m:sSub>
                            </m:e>
                            <m:e>
                              <m:sSub>
                                <m:sSubPr>
                                  <m:ctrlPr>
                                    <a:rPr lang="pl-PL" sz="1400" i="1">
                                      <a:solidFill>
                                        <a:schemeClr val="tx1"/>
                                      </a:solidFill>
                                      <a:latin typeface="Cambria Math" panose="02040503050406030204" pitchFamily="18" charset="0"/>
                                    </a:rPr>
                                  </m:ctrlPr>
                                </m:sSubPr>
                                <m:e>
                                  <m:r>
                                    <a:rPr lang="pl-PL" sz="1400" b="0" i="1">
                                      <a:solidFill>
                                        <a:schemeClr val="tx1"/>
                                      </a:solidFill>
                                      <a:latin typeface="Cambria Math" panose="02040503050406030204" pitchFamily="18" charset="0"/>
                                    </a:rPr>
                                    <m:t>𝑥</m:t>
                                  </m:r>
                                </m:e>
                                <m:sub>
                                  <m:r>
                                    <a:rPr lang="pl-PL" sz="1400" b="0" i="1">
                                      <a:solidFill>
                                        <a:schemeClr val="tx1"/>
                                      </a:solidFill>
                                      <a:latin typeface="Cambria Math" panose="02040503050406030204" pitchFamily="18" charset="0"/>
                                    </a:rPr>
                                    <m:t>𝑖</m:t>
                                  </m:r>
                                </m:sub>
                              </m:sSub>
                              <m:r>
                                <a:rPr lang="pl-PL" sz="1400" b="0" i="1">
                                  <a:solidFill>
                                    <a:schemeClr val="tx1"/>
                                  </a:solidFill>
                                  <a:latin typeface="Cambria Math" panose="02040503050406030204" pitchFamily="18" charset="0"/>
                                </a:rPr>
                                <m:t>=</m:t>
                              </m:r>
                              <m:sSub>
                                <m:sSubPr>
                                  <m:ctrlPr>
                                    <a:rPr lang="pl-PL" sz="1400" i="1">
                                      <a:solidFill>
                                        <a:schemeClr val="tx1"/>
                                      </a:solidFill>
                                      <a:latin typeface="Cambria Math" panose="02040503050406030204" pitchFamily="18" charset="0"/>
                                    </a:rPr>
                                  </m:ctrlPr>
                                </m:sSubPr>
                                <m:e>
                                  <m:r>
                                    <a:rPr lang="pl-PL" sz="1400" b="0" i="1">
                                      <a:solidFill>
                                        <a:schemeClr val="tx1"/>
                                      </a:solidFill>
                                      <a:latin typeface="Cambria Math" panose="02040503050406030204" pitchFamily="18" charset="0"/>
                                    </a:rPr>
                                    <m:t>𝑥</m:t>
                                  </m:r>
                                </m:e>
                                <m:sub>
                                  <m:r>
                                    <a:rPr lang="pl-PL" sz="1400" b="0" i="1">
                                      <a:solidFill>
                                        <a:schemeClr val="tx1"/>
                                      </a:solidFill>
                                      <a:latin typeface="Cambria Math" panose="02040503050406030204" pitchFamily="18" charset="0"/>
                                    </a:rPr>
                                    <m:t> </m:t>
                                  </m:r>
                                  <m:r>
                                    <a:rPr lang="pl-PL" sz="1400" b="0" i="1">
                                      <a:solidFill>
                                        <a:schemeClr val="tx1"/>
                                      </a:solidFill>
                                      <a:latin typeface="Cambria Math" panose="02040503050406030204" pitchFamily="18" charset="0"/>
                                    </a:rPr>
                                    <m:t>𝑚𝑎𝑥</m:t>
                                  </m:r>
                                </m:sub>
                              </m:sSub>
                              <m:r>
                                <a:rPr lang="pl-PL" sz="1400" b="0" i="1">
                                  <a:solidFill>
                                    <a:schemeClr val="tx1"/>
                                  </a:solidFill>
                                  <a:latin typeface="Cambria Math" panose="02040503050406030204" pitchFamily="18" charset="0"/>
                                  <a:ea typeface="Cambria Math" panose="02040503050406030204" pitchFamily="18" charset="0"/>
                                </a:rPr>
                                <m:t>→</m:t>
                              </m:r>
                              <m:sSub>
                                <m:sSubPr>
                                  <m:ctrlPr>
                                    <a:rPr lang="pl-PL" sz="1400" i="1">
                                      <a:solidFill>
                                        <a:schemeClr val="tx1"/>
                                      </a:solidFill>
                                      <a:latin typeface="Cambria Math" panose="02040503050406030204" pitchFamily="18" charset="0"/>
                                    </a:rPr>
                                  </m:ctrlPr>
                                </m:sSubPr>
                                <m:e>
                                  <m:r>
                                    <a:rPr lang="pl-PL" sz="1400" b="0" i="1">
                                      <a:solidFill>
                                        <a:schemeClr val="tx1"/>
                                      </a:solidFill>
                                      <a:latin typeface="Cambria Math" panose="02040503050406030204" pitchFamily="18" charset="0"/>
                                    </a:rPr>
                                    <m:t>𝑢</m:t>
                                  </m:r>
                                </m:e>
                                <m:sub>
                                  <m:r>
                                    <a:rPr lang="pl-PL" sz="1400" b="0" i="1">
                                      <a:solidFill>
                                        <a:schemeClr val="tx1"/>
                                      </a:solidFill>
                                      <a:latin typeface="Cambria Math" panose="02040503050406030204" pitchFamily="18" charset="0"/>
                                    </a:rPr>
                                    <m:t>𝑖</m:t>
                                  </m:r>
                                </m:sub>
                              </m:sSub>
                              <m:r>
                                <a:rPr lang="pl-PL" sz="1400" b="0" i="1">
                                  <a:solidFill>
                                    <a:schemeClr val="tx1"/>
                                  </a:solidFill>
                                  <a:latin typeface="Cambria Math" panose="02040503050406030204" pitchFamily="18" charset="0"/>
                                </a:rPr>
                                <m:t>=</m:t>
                              </m:r>
                              <m:sSub>
                                <m:sSubPr>
                                  <m:ctrlPr>
                                    <a:rPr lang="pl-PL" sz="1400" i="1">
                                      <a:solidFill>
                                        <a:schemeClr val="tx1"/>
                                      </a:solidFill>
                                      <a:latin typeface="Cambria Math" panose="02040503050406030204" pitchFamily="18" charset="0"/>
                                    </a:rPr>
                                  </m:ctrlPr>
                                </m:sSubPr>
                                <m:e>
                                  <m:r>
                                    <a:rPr lang="pl-PL" sz="1400" b="0" i="1">
                                      <a:solidFill>
                                        <a:schemeClr val="tx1"/>
                                      </a:solidFill>
                                      <a:latin typeface="Cambria Math" panose="02040503050406030204" pitchFamily="18" charset="0"/>
                                    </a:rPr>
                                    <m:t>𝑢</m:t>
                                  </m:r>
                                </m:e>
                                <m:sub>
                                  <m:r>
                                    <a:rPr lang="pl-PL" sz="1400" b="0" i="1" smtClean="0">
                                      <a:solidFill>
                                        <a:schemeClr val="tx1"/>
                                      </a:solidFill>
                                      <a:latin typeface="Cambria Math" panose="02040503050406030204" pitchFamily="18" charset="0"/>
                                    </a:rPr>
                                    <m:t>𝑚𝑖𝑛</m:t>
                                  </m:r>
                                </m:sub>
                              </m:sSub>
                            </m:e>
                            <m:e>
                              <m:sSub>
                                <m:sSubPr>
                                  <m:ctrlPr>
                                    <a:rPr lang="pl-PL" sz="1400" i="1">
                                      <a:solidFill>
                                        <a:schemeClr val="tx1"/>
                                      </a:solidFill>
                                      <a:latin typeface="Cambria Math" panose="02040503050406030204" pitchFamily="18" charset="0"/>
                                    </a:rPr>
                                  </m:ctrlPr>
                                </m:sSubPr>
                                <m:e>
                                  <m:r>
                                    <a:rPr lang="pl-PL" sz="1400" b="0" i="1">
                                      <a:solidFill>
                                        <a:schemeClr val="tx1"/>
                                      </a:solidFill>
                                      <a:latin typeface="Cambria Math" panose="02040503050406030204" pitchFamily="18" charset="0"/>
                                    </a:rPr>
                                    <m:t>𝑥</m:t>
                                  </m:r>
                                </m:e>
                                <m:sub>
                                  <m:r>
                                    <a:rPr lang="pl-PL" sz="1400" b="0" i="1">
                                      <a:solidFill>
                                        <a:schemeClr val="tx1"/>
                                      </a:solidFill>
                                      <a:latin typeface="Cambria Math" panose="02040503050406030204" pitchFamily="18" charset="0"/>
                                    </a:rPr>
                                    <m:t>𝑖</m:t>
                                  </m:r>
                                </m:sub>
                              </m:sSub>
                              <m:r>
                                <a:rPr lang="pl-PL" sz="1400" b="0" i="1" smtClean="0">
                                  <a:solidFill>
                                    <a:schemeClr val="tx1"/>
                                  </a:solidFill>
                                  <a:latin typeface="Cambria Math" panose="02040503050406030204" pitchFamily="18" charset="0"/>
                                </a:rPr>
                                <m:t>&lt;</m:t>
                              </m:r>
                              <m:sSub>
                                <m:sSubPr>
                                  <m:ctrlPr>
                                    <a:rPr lang="pl-PL" sz="1400" i="1">
                                      <a:solidFill>
                                        <a:schemeClr val="tx1"/>
                                      </a:solidFill>
                                      <a:latin typeface="Cambria Math" panose="02040503050406030204" pitchFamily="18" charset="0"/>
                                    </a:rPr>
                                  </m:ctrlPr>
                                </m:sSubPr>
                                <m:e>
                                  <m:r>
                                    <a:rPr lang="pl-PL" sz="1400" b="0" i="1">
                                      <a:solidFill>
                                        <a:schemeClr val="tx1"/>
                                      </a:solidFill>
                                      <a:latin typeface="Cambria Math" panose="02040503050406030204" pitchFamily="18" charset="0"/>
                                    </a:rPr>
                                    <m:t>𝑥</m:t>
                                  </m:r>
                                </m:e>
                                <m:sub>
                                  <m:r>
                                    <a:rPr lang="pl-PL" sz="1400" b="0" i="1">
                                      <a:solidFill>
                                        <a:schemeClr val="tx1"/>
                                      </a:solidFill>
                                      <a:latin typeface="Cambria Math" panose="02040503050406030204" pitchFamily="18" charset="0"/>
                                    </a:rPr>
                                    <m:t> ś</m:t>
                                  </m:r>
                                  <m:r>
                                    <a:rPr lang="pl-PL" sz="1400" b="0" i="1">
                                      <a:solidFill>
                                        <a:schemeClr val="tx1"/>
                                      </a:solidFill>
                                      <a:latin typeface="Cambria Math" panose="02040503050406030204" pitchFamily="18" charset="0"/>
                                    </a:rPr>
                                    <m:t>𝑟</m:t>
                                  </m:r>
                                </m:sub>
                              </m:sSub>
                              <m:r>
                                <a:rPr lang="pl-PL" sz="1400" b="0" i="1">
                                  <a:solidFill>
                                    <a:schemeClr val="tx1"/>
                                  </a:solidFill>
                                  <a:latin typeface="Cambria Math" panose="02040503050406030204" pitchFamily="18" charset="0"/>
                                  <a:ea typeface="Cambria Math" panose="02040503050406030204" pitchFamily="18" charset="0"/>
                                </a:rPr>
                                <m:t>→</m:t>
                              </m:r>
                              <m:sSub>
                                <m:sSubPr>
                                  <m:ctrlPr>
                                    <a:rPr lang="pl-PL" sz="1400" i="1">
                                      <a:solidFill>
                                        <a:schemeClr val="tx1"/>
                                      </a:solidFill>
                                      <a:latin typeface="Cambria Math" panose="02040503050406030204" pitchFamily="18" charset="0"/>
                                    </a:rPr>
                                  </m:ctrlPr>
                                </m:sSubPr>
                                <m:e>
                                  <m:r>
                                    <a:rPr lang="pl-PL" sz="1400" b="0" i="1">
                                      <a:solidFill>
                                        <a:schemeClr val="tx1"/>
                                      </a:solidFill>
                                      <a:latin typeface="Cambria Math" panose="02040503050406030204" pitchFamily="18" charset="0"/>
                                    </a:rPr>
                                    <m:t>𝑢</m:t>
                                  </m:r>
                                </m:e>
                                <m:sub>
                                  <m:r>
                                    <a:rPr lang="pl-PL" sz="1400" b="0" i="1">
                                      <a:solidFill>
                                        <a:schemeClr val="tx1"/>
                                      </a:solidFill>
                                      <a:latin typeface="Cambria Math" panose="02040503050406030204" pitchFamily="18" charset="0"/>
                                    </a:rPr>
                                    <m:t>𝑖</m:t>
                                  </m:r>
                                </m:sub>
                              </m:sSub>
                              <m:r>
                                <a:rPr lang="pl-PL" sz="1400" b="0" i="1" smtClean="0">
                                  <a:solidFill>
                                    <a:schemeClr val="tx1"/>
                                  </a:solidFill>
                                  <a:latin typeface="Cambria Math" panose="02040503050406030204" pitchFamily="18" charset="0"/>
                                </a:rPr>
                                <m:t>=</m:t>
                              </m:r>
                              <m:sSub>
                                <m:sSubPr>
                                  <m:ctrlPr>
                                    <a:rPr lang="pl-PL" sz="1400" i="1">
                                      <a:latin typeface="Cambria Math" panose="02040503050406030204" pitchFamily="18" charset="0"/>
                                    </a:rPr>
                                  </m:ctrlPr>
                                </m:sSubPr>
                                <m:e>
                                  <m:r>
                                    <a:rPr lang="pl-PL" sz="1400" i="1">
                                      <a:latin typeface="Cambria Math" panose="02040503050406030204" pitchFamily="18" charset="0"/>
                                    </a:rPr>
                                    <m:t>𝑢</m:t>
                                  </m:r>
                                </m:e>
                                <m:sub>
                                  <m:r>
                                    <a:rPr lang="pl-PL" sz="1400" b="0" i="1" smtClean="0">
                                      <a:latin typeface="Cambria Math" panose="02040503050406030204" pitchFamily="18" charset="0"/>
                                    </a:rPr>
                                    <m:t>ś</m:t>
                                  </m:r>
                                  <m:r>
                                    <a:rPr lang="pl-PL" sz="1400" b="0" i="1" smtClean="0">
                                      <a:latin typeface="Cambria Math" panose="02040503050406030204" pitchFamily="18" charset="0"/>
                                    </a:rPr>
                                    <m:t>𝑟</m:t>
                                  </m:r>
                                </m:sub>
                              </m:sSub>
                              <m:r>
                                <a:rPr lang="pl-PL" sz="1400" b="0" i="1" smtClean="0">
                                  <a:latin typeface="Cambria Math" panose="02040503050406030204" pitchFamily="18" charset="0"/>
                                </a:rPr>
                                <m:t>+</m:t>
                              </m:r>
                              <m:d>
                                <m:dPr>
                                  <m:ctrlPr>
                                    <a:rPr lang="pl-PL" sz="1400" b="0" i="1" smtClean="0">
                                      <a:latin typeface="Cambria Math" panose="02040503050406030204" pitchFamily="18" charset="0"/>
                                    </a:rPr>
                                  </m:ctrlPr>
                                </m:dPr>
                                <m:e>
                                  <m:f>
                                    <m:fPr>
                                      <m:ctrlPr>
                                        <a:rPr lang="pl-PL" sz="1400" b="0" i="1" smtClean="0">
                                          <a:latin typeface="Cambria Math" panose="02040503050406030204" pitchFamily="18" charset="0"/>
                                        </a:rPr>
                                      </m:ctrlPr>
                                    </m:fPr>
                                    <m:num>
                                      <m:sSub>
                                        <m:sSubPr>
                                          <m:ctrlPr>
                                            <a:rPr lang="pl-PL" sz="1400" i="1">
                                              <a:latin typeface="Cambria Math" panose="02040503050406030204" pitchFamily="18" charset="0"/>
                                            </a:rPr>
                                          </m:ctrlPr>
                                        </m:sSubPr>
                                        <m:e>
                                          <m:r>
                                            <a:rPr lang="pl-PL" sz="1400" i="1">
                                              <a:latin typeface="Cambria Math" panose="02040503050406030204" pitchFamily="18" charset="0"/>
                                            </a:rPr>
                                            <m:t>𝑢</m:t>
                                          </m:r>
                                        </m:e>
                                        <m:sub>
                                          <m:r>
                                            <a:rPr lang="pl-PL" sz="1400" b="0" i="1" smtClean="0">
                                              <a:latin typeface="Cambria Math" panose="02040503050406030204" pitchFamily="18" charset="0"/>
                                            </a:rPr>
                                            <m:t>𝑚𝑎𝑥</m:t>
                                          </m:r>
                                        </m:sub>
                                      </m:sSub>
                                      <m:r>
                                        <a:rPr lang="pl-PL" sz="1400" b="0" i="1" smtClean="0">
                                          <a:latin typeface="Cambria Math" panose="02040503050406030204" pitchFamily="18" charset="0"/>
                                        </a:rPr>
                                        <m:t>−</m:t>
                                      </m:r>
                                      <m:sSub>
                                        <m:sSubPr>
                                          <m:ctrlPr>
                                            <a:rPr lang="pl-PL" sz="1400" i="1">
                                              <a:latin typeface="Cambria Math" panose="02040503050406030204" pitchFamily="18" charset="0"/>
                                            </a:rPr>
                                          </m:ctrlPr>
                                        </m:sSubPr>
                                        <m:e>
                                          <m:r>
                                            <a:rPr lang="pl-PL" sz="1400" i="1">
                                              <a:latin typeface="Cambria Math" panose="02040503050406030204" pitchFamily="18" charset="0"/>
                                            </a:rPr>
                                            <m:t>𝑢</m:t>
                                          </m:r>
                                        </m:e>
                                        <m:sub>
                                          <m:r>
                                            <a:rPr lang="pl-PL" sz="1400" b="0" i="1" smtClean="0">
                                              <a:latin typeface="Cambria Math" panose="02040503050406030204" pitchFamily="18" charset="0"/>
                                            </a:rPr>
                                            <m:t>ś</m:t>
                                          </m:r>
                                          <m:r>
                                            <a:rPr lang="pl-PL" sz="1400" b="0" i="1" smtClean="0">
                                              <a:latin typeface="Cambria Math" panose="02040503050406030204" pitchFamily="18" charset="0"/>
                                            </a:rPr>
                                            <m:t>𝑟</m:t>
                                          </m:r>
                                        </m:sub>
                                      </m:sSub>
                                    </m:num>
                                    <m:den>
                                      <m:sSub>
                                        <m:sSubPr>
                                          <m:ctrlPr>
                                            <a:rPr lang="pl-PL" sz="1400" i="1">
                                              <a:latin typeface="Cambria Math" panose="02040503050406030204" pitchFamily="18" charset="0"/>
                                            </a:rPr>
                                          </m:ctrlPr>
                                        </m:sSubPr>
                                        <m:e>
                                          <m:r>
                                            <a:rPr lang="pl-PL" sz="1400" i="1">
                                              <a:latin typeface="Cambria Math" panose="02040503050406030204" pitchFamily="18" charset="0"/>
                                            </a:rPr>
                                            <m:t>𝑥</m:t>
                                          </m:r>
                                        </m:e>
                                        <m:sub>
                                          <m:r>
                                            <a:rPr lang="pl-PL" sz="1400" i="1">
                                              <a:latin typeface="Cambria Math" panose="02040503050406030204" pitchFamily="18" charset="0"/>
                                            </a:rPr>
                                            <m:t> ś</m:t>
                                          </m:r>
                                          <m:r>
                                            <a:rPr lang="pl-PL" sz="1400" i="1">
                                              <a:latin typeface="Cambria Math" panose="02040503050406030204" pitchFamily="18" charset="0"/>
                                            </a:rPr>
                                            <m:t>𝑟</m:t>
                                          </m:r>
                                        </m:sub>
                                      </m:sSub>
                                      <m:r>
                                        <a:rPr lang="pl-PL" sz="1400" b="0" i="1" smtClean="0">
                                          <a:latin typeface="Cambria Math" panose="02040503050406030204" pitchFamily="18" charset="0"/>
                                        </a:rPr>
                                        <m:t>−</m:t>
                                      </m:r>
                                      <m:sSub>
                                        <m:sSubPr>
                                          <m:ctrlPr>
                                            <a:rPr lang="pl-PL" sz="1400" i="1">
                                              <a:latin typeface="Cambria Math" panose="02040503050406030204" pitchFamily="18" charset="0"/>
                                            </a:rPr>
                                          </m:ctrlPr>
                                        </m:sSubPr>
                                        <m:e>
                                          <m:r>
                                            <a:rPr lang="pl-PL" sz="1400" i="1">
                                              <a:latin typeface="Cambria Math" panose="02040503050406030204" pitchFamily="18" charset="0"/>
                                            </a:rPr>
                                            <m:t>𝑥</m:t>
                                          </m:r>
                                        </m:e>
                                        <m:sub>
                                          <m:r>
                                            <a:rPr lang="pl-PL" sz="1400" i="1">
                                              <a:latin typeface="Cambria Math" panose="02040503050406030204" pitchFamily="18" charset="0"/>
                                            </a:rPr>
                                            <m:t> </m:t>
                                          </m:r>
                                          <m:r>
                                            <a:rPr lang="pl-PL" sz="1400" i="1">
                                              <a:latin typeface="Cambria Math" panose="02040503050406030204" pitchFamily="18" charset="0"/>
                                            </a:rPr>
                                            <m:t>𝑚𝑖𝑛</m:t>
                                          </m:r>
                                        </m:sub>
                                      </m:sSub>
                                    </m:den>
                                  </m:f>
                                </m:e>
                              </m:d>
                              <m:r>
                                <a:rPr lang="pl-PL" sz="1400" b="0" i="1" smtClean="0">
                                  <a:latin typeface="Cambria Math" panose="02040503050406030204" pitchFamily="18" charset="0"/>
                                </a:rPr>
                                <m:t>∗</m:t>
                              </m:r>
                              <m:sSub>
                                <m:sSubPr>
                                  <m:ctrlPr>
                                    <a:rPr lang="pl-PL" sz="1400" i="1">
                                      <a:latin typeface="Cambria Math" panose="02040503050406030204" pitchFamily="18" charset="0"/>
                                    </a:rPr>
                                  </m:ctrlPr>
                                </m:sSubPr>
                                <m:e>
                                  <m:r>
                                    <a:rPr lang="pl-PL" sz="1400" b="0" i="1" smtClean="0">
                                      <a:latin typeface="Cambria Math" panose="02040503050406030204" pitchFamily="18" charset="0"/>
                                    </a:rPr>
                                    <m:t>(</m:t>
                                  </m:r>
                                  <m:r>
                                    <a:rPr lang="pl-PL" sz="1400" i="1">
                                      <a:latin typeface="Cambria Math" panose="02040503050406030204" pitchFamily="18" charset="0"/>
                                    </a:rPr>
                                    <m:t>𝑥</m:t>
                                  </m:r>
                                </m:e>
                                <m:sub>
                                  <m:r>
                                    <a:rPr lang="pl-PL" sz="1400" i="1">
                                      <a:latin typeface="Cambria Math" panose="02040503050406030204" pitchFamily="18" charset="0"/>
                                    </a:rPr>
                                    <m:t> ś</m:t>
                                  </m:r>
                                  <m:r>
                                    <a:rPr lang="pl-PL" sz="1400" i="1">
                                      <a:latin typeface="Cambria Math" panose="02040503050406030204" pitchFamily="18" charset="0"/>
                                    </a:rPr>
                                    <m:t>𝑟</m:t>
                                  </m:r>
                                </m:sub>
                              </m:sSub>
                              <m:r>
                                <a:rPr lang="pl-PL" sz="1400" b="0" i="1" smtClean="0">
                                  <a:latin typeface="Cambria Math" panose="02040503050406030204" pitchFamily="18" charset="0"/>
                                </a:rPr>
                                <m:t>−</m:t>
                              </m:r>
                              <m:sSub>
                                <m:sSubPr>
                                  <m:ctrlPr>
                                    <a:rPr lang="pl-PL" sz="1400" i="1">
                                      <a:latin typeface="Cambria Math" panose="02040503050406030204" pitchFamily="18" charset="0"/>
                                    </a:rPr>
                                  </m:ctrlPr>
                                </m:sSubPr>
                                <m:e>
                                  <m:r>
                                    <a:rPr lang="pl-PL" sz="1400" i="1">
                                      <a:latin typeface="Cambria Math" panose="02040503050406030204" pitchFamily="18" charset="0"/>
                                    </a:rPr>
                                    <m:t>𝑥</m:t>
                                  </m:r>
                                </m:e>
                                <m:sub>
                                  <m:r>
                                    <a:rPr lang="pl-PL" sz="1400" i="1">
                                      <a:latin typeface="Cambria Math" panose="02040503050406030204" pitchFamily="18" charset="0"/>
                                    </a:rPr>
                                    <m:t>𝑖</m:t>
                                  </m:r>
                                </m:sub>
                              </m:sSub>
                              <m:r>
                                <a:rPr lang="pl-PL" sz="1400" b="0" i="1" smtClean="0">
                                  <a:latin typeface="Cambria Math" panose="02040503050406030204" pitchFamily="18" charset="0"/>
                                </a:rPr>
                                <m:t>)</m:t>
                              </m:r>
                            </m:e>
                            <m:e>
                              <m:sSub>
                                <m:sSubPr>
                                  <m:ctrlPr>
                                    <a:rPr lang="pl-PL" sz="1400" i="1">
                                      <a:latin typeface="Cambria Math" panose="02040503050406030204" pitchFamily="18" charset="0"/>
                                    </a:rPr>
                                  </m:ctrlPr>
                                </m:sSubPr>
                                <m:e>
                                  <m:r>
                                    <a:rPr lang="pl-PL" sz="1400" i="1">
                                      <a:latin typeface="Cambria Math" panose="02040503050406030204" pitchFamily="18" charset="0"/>
                                    </a:rPr>
                                    <m:t>𝑥</m:t>
                                  </m:r>
                                </m:e>
                                <m:sub>
                                  <m:r>
                                    <a:rPr lang="pl-PL" sz="1400" i="1">
                                      <a:latin typeface="Cambria Math" panose="02040503050406030204" pitchFamily="18" charset="0"/>
                                    </a:rPr>
                                    <m:t>𝑖</m:t>
                                  </m:r>
                                </m:sub>
                              </m:sSub>
                              <m:r>
                                <a:rPr lang="pl-PL" sz="1400" b="0" i="1" smtClean="0">
                                  <a:latin typeface="Cambria Math" panose="02040503050406030204" pitchFamily="18" charset="0"/>
                                </a:rPr>
                                <m:t>&gt;</m:t>
                              </m:r>
                              <m:sSub>
                                <m:sSubPr>
                                  <m:ctrlPr>
                                    <a:rPr lang="pl-PL" sz="1400" i="1">
                                      <a:latin typeface="Cambria Math" panose="02040503050406030204" pitchFamily="18" charset="0"/>
                                    </a:rPr>
                                  </m:ctrlPr>
                                </m:sSubPr>
                                <m:e>
                                  <m:r>
                                    <a:rPr lang="pl-PL" sz="1400" i="1">
                                      <a:latin typeface="Cambria Math" panose="02040503050406030204" pitchFamily="18" charset="0"/>
                                    </a:rPr>
                                    <m:t>𝑥</m:t>
                                  </m:r>
                                </m:e>
                                <m:sub>
                                  <m:r>
                                    <a:rPr lang="pl-PL" sz="1400" i="1">
                                      <a:latin typeface="Cambria Math" panose="02040503050406030204" pitchFamily="18" charset="0"/>
                                    </a:rPr>
                                    <m:t> ś</m:t>
                                  </m:r>
                                  <m:r>
                                    <a:rPr lang="pl-PL" sz="1400" i="1">
                                      <a:latin typeface="Cambria Math" panose="02040503050406030204" pitchFamily="18" charset="0"/>
                                    </a:rPr>
                                    <m:t>𝑟</m:t>
                                  </m:r>
                                </m:sub>
                              </m:sSub>
                              <m:r>
                                <a:rPr lang="pl-PL" sz="1400" i="1">
                                  <a:latin typeface="Cambria Math" panose="02040503050406030204" pitchFamily="18" charset="0"/>
                                  <a:ea typeface="Cambria Math" panose="02040503050406030204" pitchFamily="18" charset="0"/>
                                </a:rPr>
                                <m:t>→</m:t>
                              </m:r>
                              <m:sSub>
                                <m:sSubPr>
                                  <m:ctrlPr>
                                    <a:rPr lang="pl-PL" sz="1400" i="1">
                                      <a:latin typeface="Cambria Math" panose="02040503050406030204" pitchFamily="18" charset="0"/>
                                    </a:rPr>
                                  </m:ctrlPr>
                                </m:sSubPr>
                                <m:e>
                                  <m:r>
                                    <a:rPr lang="pl-PL" sz="1400" i="1">
                                      <a:latin typeface="Cambria Math" panose="02040503050406030204" pitchFamily="18" charset="0"/>
                                    </a:rPr>
                                    <m:t>𝑢</m:t>
                                  </m:r>
                                </m:e>
                                <m:sub>
                                  <m:r>
                                    <a:rPr lang="pl-PL" sz="1400" i="1">
                                      <a:latin typeface="Cambria Math" panose="02040503050406030204" pitchFamily="18" charset="0"/>
                                    </a:rPr>
                                    <m:t>𝑖</m:t>
                                  </m:r>
                                </m:sub>
                              </m:sSub>
                              <m:r>
                                <a:rPr lang="pl-PL" sz="1400" i="1">
                                  <a:latin typeface="Cambria Math" panose="02040503050406030204" pitchFamily="18" charset="0"/>
                                </a:rPr>
                                <m:t>=</m:t>
                              </m:r>
                              <m:sSub>
                                <m:sSubPr>
                                  <m:ctrlPr>
                                    <a:rPr lang="pl-PL" sz="1400" i="1">
                                      <a:latin typeface="Cambria Math" panose="02040503050406030204" pitchFamily="18" charset="0"/>
                                    </a:rPr>
                                  </m:ctrlPr>
                                </m:sSubPr>
                                <m:e>
                                  <m:r>
                                    <a:rPr lang="pl-PL" sz="1400" i="1">
                                      <a:latin typeface="Cambria Math" panose="02040503050406030204" pitchFamily="18" charset="0"/>
                                    </a:rPr>
                                    <m:t>𝑢</m:t>
                                  </m:r>
                                </m:e>
                                <m:sub>
                                  <m:r>
                                    <a:rPr lang="pl-PL" sz="1400" i="1">
                                      <a:latin typeface="Cambria Math" panose="02040503050406030204" pitchFamily="18" charset="0"/>
                                    </a:rPr>
                                    <m:t>ś</m:t>
                                  </m:r>
                                  <m:r>
                                    <a:rPr lang="pl-PL" sz="1400" i="1">
                                      <a:latin typeface="Cambria Math" panose="02040503050406030204" pitchFamily="18" charset="0"/>
                                    </a:rPr>
                                    <m:t>𝑟</m:t>
                                  </m:r>
                                </m:sub>
                              </m:sSub>
                              <m:r>
                                <a:rPr lang="pl-PL" sz="1400" b="0" i="1" smtClean="0">
                                  <a:latin typeface="Cambria Math" panose="02040503050406030204" pitchFamily="18" charset="0"/>
                                </a:rPr>
                                <m:t>−</m:t>
                              </m:r>
                              <m:d>
                                <m:dPr>
                                  <m:ctrlPr>
                                    <a:rPr lang="pl-PL" sz="1400" i="1">
                                      <a:latin typeface="Cambria Math" panose="02040503050406030204" pitchFamily="18" charset="0"/>
                                    </a:rPr>
                                  </m:ctrlPr>
                                </m:dPr>
                                <m:e>
                                  <m:f>
                                    <m:fPr>
                                      <m:ctrlPr>
                                        <a:rPr lang="pl-PL" sz="1400" i="1">
                                          <a:latin typeface="Cambria Math" panose="02040503050406030204" pitchFamily="18" charset="0"/>
                                        </a:rPr>
                                      </m:ctrlPr>
                                    </m:fPr>
                                    <m:num>
                                      <m:sSub>
                                        <m:sSubPr>
                                          <m:ctrlPr>
                                            <a:rPr lang="pl-PL" sz="1400" i="1">
                                              <a:latin typeface="Cambria Math" panose="02040503050406030204" pitchFamily="18" charset="0"/>
                                            </a:rPr>
                                          </m:ctrlPr>
                                        </m:sSubPr>
                                        <m:e>
                                          <m:r>
                                            <a:rPr lang="pl-PL" sz="1400" i="1">
                                              <a:latin typeface="Cambria Math" panose="02040503050406030204" pitchFamily="18" charset="0"/>
                                            </a:rPr>
                                            <m:t>𝑢</m:t>
                                          </m:r>
                                        </m:e>
                                        <m:sub>
                                          <m:r>
                                            <a:rPr lang="pl-PL" sz="1400" b="0" i="1" smtClean="0">
                                              <a:latin typeface="Cambria Math" panose="02040503050406030204" pitchFamily="18" charset="0"/>
                                            </a:rPr>
                                            <m:t>ś</m:t>
                                          </m:r>
                                          <m:r>
                                            <a:rPr lang="pl-PL" sz="1400" b="0" i="1" smtClean="0">
                                              <a:latin typeface="Cambria Math" panose="02040503050406030204" pitchFamily="18" charset="0"/>
                                            </a:rPr>
                                            <m:t>𝑟</m:t>
                                          </m:r>
                                        </m:sub>
                                      </m:sSub>
                                      <m:r>
                                        <a:rPr lang="pl-PL" sz="1400" i="1">
                                          <a:latin typeface="Cambria Math" panose="02040503050406030204" pitchFamily="18" charset="0"/>
                                        </a:rPr>
                                        <m:t>−</m:t>
                                      </m:r>
                                      <m:sSub>
                                        <m:sSubPr>
                                          <m:ctrlPr>
                                            <a:rPr lang="pl-PL" sz="1400" i="1">
                                              <a:latin typeface="Cambria Math" panose="02040503050406030204" pitchFamily="18" charset="0"/>
                                            </a:rPr>
                                          </m:ctrlPr>
                                        </m:sSubPr>
                                        <m:e>
                                          <m:r>
                                            <a:rPr lang="pl-PL" sz="1400" i="1">
                                              <a:latin typeface="Cambria Math" panose="02040503050406030204" pitchFamily="18" charset="0"/>
                                            </a:rPr>
                                            <m:t>𝑢</m:t>
                                          </m:r>
                                        </m:e>
                                        <m:sub>
                                          <m:r>
                                            <a:rPr lang="pl-PL" sz="1400" b="0" i="1" smtClean="0">
                                              <a:latin typeface="Cambria Math" panose="02040503050406030204" pitchFamily="18" charset="0"/>
                                            </a:rPr>
                                            <m:t>𝑚𝑖𝑛</m:t>
                                          </m:r>
                                        </m:sub>
                                      </m:sSub>
                                    </m:num>
                                    <m:den>
                                      <m:sSub>
                                        <m:sSubPr>
                                          <m:ctrlPr>
                                            <a:rPr lang="pl-PL" sz="1400" i="1">
                                              <a:latin typeface="Cambria Math" panose="02040503050406030204" pitchFamily="18" charset="0"/>
                                            </a:rPr>
                                          </m:ctrlPr>
                                        </m:sSubPr>
                                        <m:e>
                                          <m:r>
                                            <a:rPr lang="pl-PL" sz="1400" i="1">
                                              <a:latin typeface="Cambria Math" panose="02040503050406030204" pitchFamily="18" charset="0"/>
                                            </a:rPr>
                                            <m:t>𝑥</m:t>
                                          </m:r>
                                        </m:e>
                                        <m:sub>
                                          <m:r>
                                            <a:rPr lang="pl-PL" sz="1400" i="1">
                                              <a:latin typeface="Cambria Math" panose="02040503050406030204" pitchFamily="18" charset="0"/>
                                            </a:rPr>
                                            <m:t> </m:t>
                                          </m:r>
                                          <m:r>
                                            <a:rPr lang="pl-PL" sz="1400" b="0" i="1" smtClean="0">
                                              <a:latin typeface="Cambria Math" panose="02040503050406030204" pitchFamily="18" charset="0"/>
                                            </a:rPr>
                                            <m:t>𝑚𝑎𝑥</m:t>
                                          </m:r>
                                        </m:sub>
                                      </m:sSub>
                                      <m:r>
                                        <a:rPr lang="pl-PL" sz="1400" i="1">
                                          <a:latin typeface="Cambria Math" panose="02040503050406030204" pitchFamily="18" charset="0"/>
                                        </a:rPr>
                                        <m:t>−</m:t>
                                      </m:r>
                                      <m:sSub>
                                        <m:sSubPr>
                                          <m:ctrlPr>
                                            <a:rPr lang="pl-PL" sz="1400" i="1">
                                              <a:latin typeface="Cambria Math" panose="02040503050406030204" pitchFamily="18" charset="0"/>
                                            </a:rPr>
                                          </m:ctrlPr>
                                        </m:sSubPr>
                                        <m:e>
                                          <m:r>
                                            <a:rPr lang="pl-PL" sz="1400" i="1">
                                              <a:latin typeface="Cambria Math" panose="02040503050406030204" pitchFamily="18" charset="0"/>
                                            </a:rPr>
                                            <m:t>𝑥</m:t>
                                          </m:r>
                                        </m:e>
                                        <m:sub>
                                          <m:r>
                                            <a:rPr lang="pl-PL" sz="1400" i="1">
                                              <a:latin typeface="Cambria Math" panose="02040503050406030204" pitchFamily="18" charset="0"/>
                                            </a:rPr>
                                            <m:t> </m:t>
                                          </m:r>
                                          <m:r>
                                            <a:rPr lang="pl-PL" sz="1400" b="0" i="1" smtClean="0">
                                              <a:latin typeface="Cambria Math" panose="02040503050406030204" pitchFamily="18" charset="0"/>
                                            </a:rPr>
                                            <m:t>ś</m:t>
                                          </m:r>
                                          <m:r>
                                            <a:rPr lang="pl-PL" sz="1400" b="0" i="1" smtClean="0">
                                              <a:latin typeface="Cambria Math" panose="02040503050406030204" pitchFamily="18" charset="0"/>
                                            </a:rPr>
                                            <m:t>𝑟</m:t>
                                          </m:r>
                                        </m:sub>
                                      </m:sSub>
                                    </m:den>
                                  </m:f>
                                </m:e>
                              </m:d>
                              <m:r>
                                <a:rPr lang="pl-PL" sz="1400" i="1">
                                  <a:latin typeface="Cambria Math" panose="02040503050406030204" pitchFamily="18" charset="0"/>
                                </a:rPr>
                                <m:t>∗</m:t>
                              </m:r>
                              <m:sSub>
                                <m:sSubPr>
                                  <m:ctrlPr>
                                    <a:rPr lang="pl-PL" sz="1400" i="1">
                                      <a:latin typeface="Cambria Math" panose="02040503050406030204" pitchFamily="18" charset="0"/>
                                    </a:rPr>
                                  </m:ctrlPr>
                                </m:sSubPr>
                                <m:e>
                                  <m:r>
                                    <a:rPr lang="pl-PL" sz="1400" i="1">
                                      <a:latin typeface="Cambria Math" panose="02040503050406030204" pitchFamily="18" charset="0"/>
                                    </a:rPr>
                                    <m:t>(</m:t>
                                  </m:r>
                                  <m:r>
                                    <a:rPr lang="pl-PL" sz="1400" i="1">
                                      <a:latin typeface="Cambria Math" panose="02040503050406030204" pitchFamily="18" charset="0"/>
                                    </a:rPr>
                                    <m:t>𝑥</m:t>
                                  </m:r>
                                </m:e>
                                <m:sub>
                                  <m:r>
                                    <a:rPr lang="pl-PL" sz="1400" i="1">
                                      <a:latin typeface="Cambria Math" panose="02040503050406030204" pitchFamily="18" charset="0"/>
                                    </a:rPr>
                                    <m:t> </m:t>
                                  </m:r>
                                  <m:r>
                                    <a:rPr lang="pl-PL" sz="1400" b="0" i="1" smtClean="0">
                                      <a:latin typeface="Cambria Math" panose="02040503050406030204" pitchFamily="18" charset="0"/>
                                    </a:rPr>
                                    <m:t>𝑖</m:t>
                                  </m:r>
                                </m:sub>
                              </m:sSub>
                              <m:r>
                                <a:rPr lang="pl-PL" sz="1400" i="1">
                                  <a:latin typeface="Cambria Math" panose="02040503050406030204" pitchFamily="18" charset="0"/>
                                </a:rPr>
                                <m:t>−</m:t>
                              </m:r>
                              <m:sSub>
                                <m:sSubPr>
                                  <m:ctrlPr>
                                    <a:rPr lang="pl-PL" sz="1400" i="1">
                                      <a:latin typeface="Cambria Math" panose="02040503050406030204" pitchFamily="18" charset="0"/>
                                    </a:rPr>
                                  </m:ctrlPr>
                                </m:sSubPr>
                                <m:e>
                                  <m:r>
                                    <a:rPr lang="pl-PL" sz="1400" i="1">
                                      <a:latin typeface="Cambria Math" panose="02040503050406030204" pitchFamily="18" charset="0"/>
                                    </a:rPr>
                                    <m:t>𝑥</m:t>
                                  </m:r>
                                </m:e>
                                <m:sub>
                                  <m:r>
                                    <a:rPr lang="pl-PL" sz="1400" b="0" i="1" smtClean="0">
                                      <a:latin typeface="Cambria Math" panose="02040503050406030204" pitchFamily="18" charset="0"/>
                                    </a:rPr>
                                    <m:t>ś</m:t>
                                  </m:r>
                                  <m:r>
                                    <a:rPr lang="pl-PL" sz="1400" b="0" i="1" smtClean="0">
                                      <a:latin typeface="Cambria Math" panose="02040503050406030204" pitchFamily="18" charset="0"/>
                                    </a:rPr>
                                    <m:t>𝑟</m:t>
                                  </m:r>
                                </m:sub>
                              </m:sSub>
                              <m:r>
                                <a:rPr lang="pl-PL" sz="1400" i="1">
                                  <a:latin typeface="Cambria Math" panose="02040503050406030204" pitchFamily="18" charset="0"/>
                                </a:rPr>
                                <m:t>)</m:t>
                              </m:r>
                            </m:e>
                          </m:eqArr>
                        </m:e>
                      </m:d>
                    </m:oMath>
                  </m:oMathPara>
                </a14:m>
                <a:endParaRPr lang="pl-PL"/>
              </a:p>
            </p:txBody>
          </p:sp>
        </mc:Choice>
        <mc:Fallback>
          <p:sp>
            <p:nvSpPr>
              <p:cNvPr id="5" name="Prostokąt 4">
                <a:extLst>
                  <a:ext uri="{FF2B5EF4-FFF2-40B4-BE49-F238E27FC236}">
                    <a16:creationId xmlns:a16="http://schemas.microsoft.com/office/drawing/2014/main" id="{2BAB4345-D1CD-4521-A985-1DDBF09C7C7C}"/>
                  </a:ext>
                </a:extLst>
              </p:cNvPr>
              <p:cNvSpPr>
                <a:spLocks noRot="1" noChangeAspect="1" noMove="1" noResize="1" noEditPoints="1" noAdjustHandles="1" noChangeArrowheads="1" noChangeShapeType="1" noTextEdit="1"/>
              </p:cNvSpPr>
              <p:nvPr/>
            </p:nvSpPr>
            <p:spPr>
              <a:xfrm>
                <a:off x="822325" y="2355850"/>
                <a:ext cx="4572000" cy="1750607"/>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0315107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77974A1-FF03-4E0E-B4AB-A6F44931EC77}"/>
              </a:ext>
            </a:extLst>
          </p:cNvPr>
          <p:cNvSpPr>
            <a:spLocks noGrp="1"/>
          </p:cNvSpPr>
          <p:nvPr>
            <p:ph type="title"/>
          </p:nvPr>
        </p:nvSpPr>
        <p:spPr/>
        <p:txBody>
          <a:bodyPr>
            <a:normAutofit/>
          </a:bodyPr>
          <a:lstStyle/>
          <a:p>
            <a:r>
              <a:rPr lang="pl-PL" sz="3600" b="1"/>
              <a:t>Metoda statystycznej analizy rynku – metoda regresji (przykład)</a:t>
            </a:r>
          </a:p>
        </p:txBody>
      </p:sp>
      <p:graphicFrame>
        <p:nvGraphicFramePr>
          <p:cNvPr id="4" name="Symbol zastępczy zawartości 1">
            <a:extLst>
              <a:ext uri="{FF2B5EF4-FFF2-40B4-BE49-F238E27FC236}">
                <a16:creationId xmlns:a16="http://schemas.microsoft.com/office/drawing/2014/main" id="{222533FE-2D16-4CAC-B812-2A129D7F8194}"/>
              </a:ext>
            </a:extLst>
          </p:cNvPr>
          <p:cNvGraphicFramePr>
            <a:graphicFrameLocks noGrp="1"/>
          </p:cNvGraphicFramePr>
          <p:nvPr>
            <p:ph idx="1"/>
            <p:extLst>
              <p:ext uri="{D42A27DB-BD31-4B8C-83A1-F6EECF244321}">
                <p14:modId xmlns:p14="http://schemas.microsoft.com/office/powerpoint/2010/main" val="2954973098"/>
              </p:ext>
            </p:extLst>
          </p:nvPr>
        </p:nvGraphicFramePr>
        <p:xfrm>
          <a:off x="863588" y="1737361"/>
          <a:ext cx="7503172" cy="4588272"/>
        </p:xfrm>
        <a:graphic>
          <a:graphicData uri="http://schemas.openxmlformats.org/drawingml/2006/table">
            <a:tbl>
              <a:tblPr firstRow="1" bandRow="1">
                <a:tableStyleId>{9D7B26C5-4107-4FEC-AEDC-1716B250A1EF}</a:tableStyleId>
              </a:tblPr>
              <a:tblGrid>
                <a:gridCol w="1875793">
                  <a:extLst>
                    <a:ext uri="{9D8B030D-6E8A-4147-A177-3AD203B41FA5}">
                      <a16:colId xmlns:a16="http://schemas.microsoft.com/office/drawing/2014/main" val="20000"/>
                    </a:ext>
                  </a:extLst>
                </a:gridCol>
                <a:gridCol w="1875793">
                  <a:extLst>
                    <a:ext uri="{9D8B030D-6E8A-4147-A177-3AD203B41FA5}">
                      <a16:colId xmlns:a16="http://schemas.microsoft.com/office/drawing/2014/main" val="20001"/>
                    </a:ext>
                  </a:extLst>
                </a:gridCol>
                <a:gridCol w="1875793">
                  <a:extLst>
                    <a:ext uri="{9D8B030D-6E8A-4147-A177-3AD203B41FA5}">
                      <a16:colId xmlns:a16="http://schemas.microsoft.com/office/drawing/2014/main" val="20002"/>
                    </a:ext>
                  </a:extLst>
                </a:gridCol>
                <a:gridCol w="1875793">
                  <a:extLst>
                    <a:ext uri="{9D8B030D-6E8A-4147-A177-3AD203B41FA5}">
                      <a16:colId xmlns:a16="http://schemas.microsoft.com/office/drawing/2014/main" val="20003"/>
                    </a:ext>
                  </a:extLst>
                </a:gridCol>
              </a:tblGrid>
              <a:tr h="279220">
                <a:tc>
                  <a:txBody>
                    <a:bodyPr/>
                    <a:lstStyle/>
                    <a:p>
                      <a:pPr algn="ctr" fontAlgn="ctr"/>
                      <a:r>
                        <a:rPr lang="pl-PL" sz="1400" u="none" strike="noStrike">
                          <a:effectLst/>
                        </a:rPr>
                        <a:t>Cena za 1 m2</a:t>
                      </a:r>
                      <a:endParaRPr lang="pl-PL" sz="1400" b="1" i="1" u="none" strike="noStrike">
                        <a:solidFill>
                          <a:srgbClr val="000000"/>
                        </a:solidFill>
                        <a:effectLst/>
                        <a:latin typeface="+mj-lt"/>
                      </a:endParaRPr>
                    </a:p>
                  </a:txBody>
                  <a:tcPr marL="9525" marR="9525" marT="9525" marB="0" anchor="ctr"/>
                </a:tc>
                <a:tc>
                  <a:txBody>
                    <a:bodyPr/>
                    <a:lstStyle/>
                    <a:p>
                      <a:pPr algn="ctr" fontAlgn="ctr"/>
                      <a:r>
                        <a:rPr lang="pl-PL" sz="1400" u="none" strike="noStrike">
                          <a:effectLst/>
                        </a:rPr>
                        <a:t>Uzbrojenie</a:t>
                      </a:r>
                      <a:endParaRPr lang="pl-PL" sz="1400" b="1" i="1" u="none" strike="noStrike">
                        <a:solidFill>
                          <a:srgbClr val="000000"/>
                        </a:solidFill>
                        <a:effectLst/>
                        <a:latin typeface="+mj-lt"/>
                      </a:endParaRPr>
                    </a:p>
                  </a:txBody>
                  <a:tcPr marL="9525" marR="9525" marT="9525" marB="0" anchor="ctr"/>
                </a:tc>
                <a:tc>
                  <a:txBody>
                    <a:bodyPr/>
                    <a:lstStyle/>
                    <a:p>
                      <a:pPr algn="ctr" fontAlgn="ctr"/>
                      <a:r>
                        <a:rPr lang="pl-PL" sz="1400" u="none" strike="noStrike">
                          <a:effectLst/>
                        </a:rPr>
                        <a:t>Otoczenie </a:t>
                      </a:r>
                      <a:endParaRPr lang="pl-PL" sz="1400" b="1" i="1" u="none" strike="noStrike">
                        <a:solidFill>
                          <a:srgbClr val="000000"/>
                        </a:solidFill>
                        <a:effectLst/>
                        <a:latin typeface="+mj-lt"/>
                      </a:endParaRPr>
                    </a:p>
                  </a:txBody>
                  <a:tcPr marL="9525" marR="9525" marT="9525" marB="0" anchor="ctr"/>
                </a:tc>
                <a:tc>
                  <a:txBody>
                    <a:bodyPr/>
                    <a:lstStyle/>
                    <a:p>
                      <a:pPr algn="ctr" fontAlgn="ctr"/>
                      <a:r>
                        <a:rPr lang="pl-PL" sz="1400" u="none" strike="noStrike">
                          <a:effectLst/>
                        </a:rPr>
                        <a:t>Położenie</a:t>
                      </a:r>
                      <a:endParaRPr lang="pl-PL" sz="1400" b="1" i="1" u="none" strike="noStrike">
                        <a:solidFill>
                          <a:srgbClr val="000000"/>
                        </a:solidFill>
                        <a:effectLst/>
                        <a:latin typeface="+mj-lt"/>
                      </a:endParaRPr>
                    </a:p>
                  </a:txBody>
                  <a:tcPr marL="9525" marR="9525" marT="9525" marB="0" anchor="ctr"/>
                </a:tc>
                <a:extLst>
                  <a:ext uri="{0D108BD9-81ED-4DB2-BD59-A6C34878D82A}">
                    <a16:rowId xmlns:a16="http://schemas.microsoft.com/office/drawing/2014/main" val="10000"/>
                  </a:ext>
                </a:extLst>
              </a:tr>
              <a:tr h="195866">
                <a:tc>
                  <a:txBody>
                    <a:bodyPr/>
                    <a:lstStyle/>
                    <a:p>
                      <a:pPr algn="ctr" fontAlgn="ctr"/>
                      <a:r>
                        <a:rPr lang="pl-PL" sz="1200" u="none" strike="noStrike">
                          <a:effectLst/>
                        </a:rPr>
                        <a:t>40,00</a:t>
                      </a:r>
                      <a:endParaRPr lang="pl-PL" sz="1200" b="0" i="1" u="none" strike="noStrike">
                        <a:solidFill>
                          <a:srgbClr val="000000"/>
                        </a:solidFill>
                        <a:effectLst/>
                        <a:latin typeface="+mj-lt"/>
                      </a:endParaRPr>
                    </a:p>
                  </a:txBody>
                  <a:tcPr marL="9525" marR="9525" marT="9525" marB="0" anchor="ctr"/>
                </a:tc>
                <a:tc>
                  <a:txBody>
                    <a:bodyPr/>
                    <a:lstStyle/>
                    <a:p>
                      <a:pPr algn="ctr" fontAlgn="ctr"/>
                      <a:r>
                        <a:rPr lang="pl-PL" sz="1200" u="none" strike="noStrike">
                          <a:effectLst/>
                        </a:rPr>
                        <a:t>2,50</a:t>
                      </a:r>
                      <a:endParaRPr lang="pl-PL" sz="1200" b="0" i="0" u="none" strike="noStrike">
                        <a:solidFill>
                          <a:srgbClr val="000000"/>
                        </a:solidFill>
                        <a:effectLst/>
                        <a:latin typeface="+mj-lt"/>
                      </a:endParaRPr>
                    </a:p>
                  </a:txBody>
                  <a:tcPr marL="9525" marR="9525" marT="9525" marB="0" anchor="ctr"/>
                </a:tc>
                <a:tc>
                  <a:txBody>
                    <a:bodyPr/>
                    <a:lstStyle/>
                    <a:p>
                      <a:pPr algn="ctr" fontAlgn="ctr"/>
                      <a:r>
                        <a:rPr lang="pl-PL" sz="1200" u="none" strike="noStrike">
                          <a:effectLst/>
                        </a:rPr>
                        <a:t>7,00</a:t>
                      </a:r>
                      <a:endParaRPr lang="pl-PL" sz="1200" b="0" i="0" u="none" strike="noStrike">
                        <a:solidFill>
                          <a:srgbClr val="000000"/>
                        </a:solidFill>
                        <a:effectLst/>
                        <a:latin typeface="+mj-lt"/>
                      </a:endParaRPr>
                    </a:p>
                  </a:txBody>
                  <a:tcPr marL="9525" marR="9525" marT="9525" marB="0" anchor="ctr"/>
                </a:tc>
                <a:tc>
                  <a:txBody>
                    <a:bodyPr/>
                    <a:lstStyle/>
                    <a:p>
                      <a:pPr algn="ctr" fontAlgn="ctr"/>
                      <a:r>
                        <a:rPr lang="pl-PL" sz="1200" u="none" strike="noStrike">
                          <a:effectLst/>
                        </a:rPr>
                        <a:t>2,50</a:t>
                      </a:r>
                      <a:endParaRPr lang="pl-PL" sz="1200" b="0" i="0" u="none" strike="noStrike">
                        <a:solidFill>
                          <a:srgbClr val="000000"/>
                        </a:solidFill>
                        <a:effectLst/>
                        <a:latin typeface="+mj-lt"/>
                      </a:endParaRPr>
                    </a:p>
                  </a:txBody>
                  <a:tcPr marL="9525" marR="9525" marT="9525" marB="0" anchor="ctr"/>
                </a:tc>
                <a:extLst>
                  <a:ext uri="{0D108BD9-81ED-4DB2-BD59-A6C34878D82A}">
                    <a16:rowId xmlns:a16="http://schemas.microsoft.com/office/drawing/2014/main" val="10001"/>
                  </a:ext>
                </a:extLst>
              </a:tr>
              <a:tr h="195866">
                <a:tc>
                  <a:txBody>
                    <a:bodyPr/>
                    <a:lstStyle/>
                    <a:p>
                      <a:pPr algn="ctr" fontAlgn="ctr"/>
                      <a:r>
                        <a:rPr lang="pl-PL" sz="1200" u="none" strike="noStrike">
                          <a:effectLst/>
                        </a:rPr>
                        <a:t>94,34</a:t>
                      </a:r>
                      <a:endParaRPr lang="pl-PL" sz="1200" b="0" i="1" u="none" strike="noStrike">
                        <a:solidFill>
                          <a:srgbClr val="000000"/>
                        </a:solidFill>
                        <a:effectLst/>
                        <a:latin typeface="+mj-lt"/>
                      </a:endParaRPr>
                    </a:p>
                  </a:txBody>
                  <a:tcPr marL="9525" marR="9525" marT="9525" marB="0" anchor="ctr"/>
                </a:tc>
                <a:tc>
                  <a:txBody>
                    <a:bodyPr/>
                    <a:lstStyle/>
                    <a:p>
                      <a:pPr algn="ctr" fontAlgn="ctr"/>
                      <a:r>
                        <a:rPr lang="pl-PL" sz="1200" u="none" strike="noStrike">
                          <a:effectLst/>
                        </a:rPr>
                        <a:t>3,50</a:t>
                      </a:r>
                      <a:endParaRPr lang="pl-PL" sz="1200" b="0" i="0" u="none" strike="noStrike">
                        <a:solidFill>
                          <a:srgbClr val="000000"/>
                        </a:solidFill>
                        <a:effectLst/>
                        <a:latin typeface="+mj-lt"/>
                      </a:endParaRPr>
                    </a:p>
                  </a:txBody>
                  <a:tcPr marL="9525" marR="9525" marT="9525" marB="0" anchor="ctr"/>
                </a:tc>
                <a:tc>
                  <a:txBody>
                    <a:bodyPr/>
                    <a:lstStyle/>
                    <a:p>
                      <a:pPr algn="ctr" fontAlgn="ctr"/>
                      <a:r>
                        <a:rPr lang="pl-PL" sz="1200" u="none" strike="noStrike">
                          <a:effectLst/>
                        </a:rPr>
                        <a:t>7,00</a:t>
                      </a:r>
                      <a:endParaRPr lang="pl-PL" sz="1200" b="0" i="0" u="none" strike="noStrike">
                        <a:solidFill>
                          <a:srgbClr val="000000"/>
                        </a:solidFill>
                        <a:effectLst/>
                        <a:latin typeface="+mj-lt"/>
                      </a:endParaRPr>
                    </a:p>
                  </a:txBody>
                  <a:tcPr marL="9525" marR="9525" marT="9525" marB="0" anchor="ctr"/>
                </a:tc>
                <a:tc>
                  <a:txBody>
                    <a:bodyPr/>
                    <a:lstStyle/>
                    <a:p>
                      <a:pPr algn="ctr" fontAlgn="ctr"/>
                      <a:r>
                        <a:rPr lang="pl-PL" sz="1200" u="none" strike="noStrike">
                          <a:effectLst/>
                        </a:rPr>
                        <a:t>2,50</a:t>
                      </a:r>
                      <a:endParaRPr lang="pl-PL" sz="1200" b="0" i="0" u="none" strike="noStrike">
                        <a:solidFill>
                          <a:srgbClr val="000000"/>
                        </a:solidFill>
                        <a:effectLst/>
                        <a:latin typeface="+mj-lt"/>
                      </a:endParaRPr>
                    </a:p>
                  </a:txBody>
                  <a:tcPr marL="9525" marR="9525" marT="9525" marB="0" anchor="ctr"/>
                </a:tc>
                <a:extLst>
                  <a:ext uri="{0D108BD9-81ED-4DB2-BD59-A6C34878D82A}">
                    <a16:rowId xmlns:a16="http://schemas.microsoft.com/office/drawing/2014/main" val="10002"/>
                  </a:ext>
                </a:extLst>
              </a:tr>
              <a:tr h="195866">
                <a:tc>
                  <a:txBody>
                    <a:bodyPr/>
                    <a:lstStyle/>
                    <a:p>
                      <a:pPr algn="ctr" fontAlgn="b"/>
                      <a:r>
                        <a:rPr lang="pl-PL" sz="1200" u="none" strike="noStrike">
                          <a:effectLst/>
                        </a:rPr>
                        <a:t>7,14</a:t>
                      </a:r>
                      <a:endParaRPr lang="pl-PL" sz="1200" b="0" i="1" u="none" strike="noStrike">
                        <a:solidFill>
                          <a:srgbClr val="000000"/>
                        </a:solidFill>
                        <a:effectLst/>
                        <a:latin typeface="+mj-lt"/>
                      </a:endParaRPr>
                    </a:p>
                  </a:txBody>
                  <a:tcPr marL="9525" marR="9525" marT="9525" marB="0" anchor="ctr"/>
                </a:tc>
                <a:tc>
                  <a:txBody>
                    <a:bodyPr/>
                    <a:lstStyle/>
                    <a:p>
                      <a:pPr algn="ctr" fontAlgn="b"/>
                      <a:r>
                        <a:rPr lang="pl-PL" sz="1200" u="none" strike="noStrike">
                          <a:effectLst/>
                        </a:rPr>
                        <a:t>1,50</a:t>
                      </a:r>
                      <a:endParaRPr lang="pl-PL" sz="1200" b="0" i="0" u="none" strike="noStrike">
                        <a:solidFill>
                          <a:srgbClr val="000000"/>
                        </a:solidFill>
                        <a:effectLst/>
                        <a:latin typeface="+mj-lt"/>
                      </a:endParaRPr>
                    </a:p>
                  </a:txBody>
                  <a:tcPr marL="9525" marR="9525" marT="9525" marB="0" anchor="ctr"/>
                </a:tc>
                <a:tc>
                  <a:txBody>
                    <a:bodyPr/>
                    <a:lstStyle/>
                    <a:p>
                      <a:pPr algn="ctr" fontAlgn="b"/>
                      <a:r>
                        <a:rPr lang="pl-PL" sz="1200" u="none" strike="noStrike">
                          <a:effectLst/>
                        </a:rPr>
                        <a:t>1,00</a:t>
                      </a:r>
                      <a:endParaRPr lang="pl-PL" sz="1200" b="0" i="0" u="none" strike="noStrike">
                        <a:solidFill>
                          <a:srgbClr val="000000"/>
                        </a:solidFill>
                        <a:effectLst/>
                        <a:latin typeface="+mj-lt"/>
                      </a:endParaRPr>
                    </a:p>
                  </a:txBody>
                  <a:tcPr marL="9525" marR="9525" marT="9525" marB="0" anchor="ctr"/>
                </a:tc>
                <a:tc>
                  <a:txBody>
                    <a:bodyPr/>
                    <a:lstStyle/>
                    <a:p>
                      <a:pPr algn="ctr" fontAlgn="b"/>
                      <a:r>
                        <a:rPr lang="pl-PL" sz="1200" u="none" strike="noStrike">
                          <a:effectLst/>
                        </a:rPr>
                        <a:t>3,00</a:t>
                      </a:r>
                      <a:endParaRPr lang="pl-PL" sz="1200" b="0" i="0" u="none" strike="noStrike">
                        <a:solidFill>
                          <a:srgbClr val="000000"/>
                        </a:solidFill>
                        <a:effectLst/>
                        <a:latin typeface="+mj-lt"/>
                      </a:endParaRPr>
                    </a:p>
                  </a:txBody>
                  <a:tcPr marL="9525" marR="9525" marT="9525" marB="0" anchor="ctr"/>
                </a:tc>
                <a:extLst>
                  <a:ext uri="{0D108BD9-81ED-4DB2-BD59-A6C34878D82A}">
                    <a16:rowId xmlns:a16="http://schemas.microsoft.com/office/drawing/2014/main" val="10003"/>
                  </a:ext>
                </a:extLst>
              </a:tr>
              <a:tr h="195866">
                <a:tc>
                  <a:txBody>
                    <a:bodyPr/>
                    <a:lstStyle/>
                    <a:p>
                      <a:pPr algn="ctr" fontAlgn="ctr"/>
                      <a:r>
                        <a:rPr lang="pl-PL" sz="1200" u="none" strike="noStrike">
                          <a:effectLst/>
                        </a:rPr>
                        <a:t>47,62</a:t>
                      </a:r>
                      <a:endParaRPr lang="pl-PL" sz="1200" b="0" i="1" u="none" strike="noStrike">
                        <a:solidFill>
                          <a:srgbClr val="000000"/>
                        </a:solidFill>
                        <a:effectLst/>
                        <a:latin typeface="+mj-lt"/>
                      </a:endParaRPr>
                    </a:p>
                  </a:txBody>
                  <a:tcPr marL="9525" marR="9525" marT="9525" marB="0" anchor="ctr"/>
                </a:tc>
                <a:tc>
                  <a:txBody>
                    <a:bodyPr/>
                    <a:lstStyle/>
                    <a:p>
                      <a:pPr algn="ctr" fontAlgn="ctr"/>
                      <a:r>
                        <a:rPr lang="pl-PL" sz="1200" u="none" strike="noStrike">
                          <a:effectLst/>
                        </a:rPr>
                        <a:t>2,50</a:t>
                      </a:r>
                      <a:endParaRPr lang="pl-PL" sz="1200" b="0" i="0" u="none" strike="noStrike">
                        <a:solidFill>
                          <a:srgbClr val="000000"/>
                        </a:solidFill>
                        <a:effectLst/>
                        <a:latin typeface="+mj-lt"/>
                      </a:endParaRPr>
                    </a:p>
                  </a:txBody>
                  <a:tcPr marL="9525" marR="9525" marT="9525" marB="0" anchor="ctr"/>
                </a:tc>
                <a:tc>
                  <a:txBody>
                    <a:bodyPr/>
                    <a:lstStyle/>
                    <a:p>
                      <a:pPr algn="ctr" fontAlgn="ctr"/>
                      <a:r>
                        <a:rPr lang="pl-PL" sz="1200" u="none" strike="noStrike">
                          <a:effectLst/>
                        </a:rPr>
                        <a:t>7,00</a:t>
                      </a:r>
                      <a:endParaRPr lang="pl-PL" sz="1200" b="0" i="0" u="none" strike="noStrike">
                        <a:solidFill>
                          <a:srgbClr val="000000"/>
                        </a:solidFill>
                        <a:effectLst/>
                        <a:latin typeface="+mj-lt"/>
                      </a:endParaRPr>
                    </a:p>
                  </a:txBody>
                  <a:tcPr marL="9525" marR="9525" marT="9525" marB="0" anchor="ctr"/>
                </a:tc>
                <a:tc>
                  <a:txBody>
                    <a:bodyPr/>
                    <a:lstStyle/>
                    <a:p>
                      <a:pPr algn="ctr" fontAlgn="ctr"/>
                      <a:r>
                        <a:rPr lang="pl-PL" sz="1200" u="none" strike="noStrike">
                          <a:effectLst/>
                        </a:rPr>
                        <a:t>3,00</a:t>
                      </a:r>
                      <a:endParaRPr lang="pl-PL" sz="1200" b="0" i="0" u="none" strike="noStrike">
                        <a:solidFill>
                          <a:srgbClr val="000000"/>
                        </a:solidFill>
                        <a:effectLst/>
                        <a:latin typeface="+mj-lt"/>
                      </a:endParaRPr>
                    </a:p>
                  </a:txBody>
                  <a:tcPr marL="9525" marR="9525" marT="9525" marB="0" anchor="ctr"/>
                </a:tc>
                <a:extLst>
                  <a:ext uri="{0D108BD9-81ED-4DB2-BD59-A6C34878D82A}">
                    <a16:rowId xmlns:a16="http://schemas.microsoft.com/office/drawing/2014/main" val="10004"/>
                  </a:ext>
                </a:extLst>
              </a:tr>
              <a:tr h="195866">
                <a:tc>
                  <a:txBody>
                    <a:bodyPr/>
                    <a:lstStyle/>
                    <a:p>
                      <a:pPr algn="ctr" fontAlgn="b"/>
                      <a:r>
                        <a:rPr lang="pl-PL" sz="1200" u="none" strike="noStrike">
                          <a:effectLst/>
                        </a:rPr>
                        <a:t>88,81</a:t>
                      </a:r>
                      <a:endParaRPr lang="pl-PL" sz="1200" b="0" i="1" u="none" strike="noStrike">
                        <a:solidFill>
                          <a:srgbClr val="000000"/>
                        </a:solidFill>
                        <a:effectLst/>
                        <a:latin typeface="+mj-lt"/>
                      </a:endParaRPr>
                    </a:p>
                  </a:txBody>
                  <a:tcPr marL="9525" marR="9525" marT="9525" marB="0" anchor="ctr"/>
                </a:tc>
                <a:tc>
                  <a:txBody>
                    <a:bodyPr/>
                    <a:lstStyle/>
                    <a:p>
                      <a:pPr algn="ctr" fontAlgn="b"/>
                      <a:r>
                        <a:rPr lang="pl-PL" sz="1200" u="none" strike="noStrike">
                          <a:effectLst/>
                        </a:rPr>
                        <a:t>2,50</a:t>
                      </a:r>
                      <a:endParaRPr lang="pl-PL" sz="1200" b="0" i="0" u="none" strike="noStrike">
                        <a:solidFill>
                          <a:srgbClr val="000000"/>
                        </a:solidFill>
                        <a:effectLst/>
                        <a:latin typeface="+mj-lt"/>
                      </a:endParaRPr>
                    </a:p>
                  </a:txBody>
                  <a:tcPr marL="9525" marR="9525" marT="9525" marB="0" anchor="ctr"/>
                </a:tc>
                <a:tc>
                  <a:txBody>
                    <a:bodyPr/>
                    <a:lstStyle/>
                    <a:p>
                      <a:pPr algn="ctr" fontAlgn="b"/>
                      <a:r>
                        <a:rPr lang="pl-PL" sz="1200" u="none" strike="noStrike">
                          <a:effectLst/>
                        </a:rPr>
                        <a:t>7,00</a:t>
                      </a:r>
                      <a:endParaRPr lang="pl-PL" sz="1200" b="0" i="0" u="none" strike="noStrike">
                        <a:solidFill>
                          <a:srgbClr val="000000"/>
                        </a:solidFill>
                        <a:effectLst/>
                        <a:latin typeface="+mj-lt"/>
                      </a:endParaRPr>
                    </a:p>
                  </a:txBody>
                  <a:tcPr marL="9525" marR="9525" marT="9525" marB="0" anchor="ctr"/>
                </a:tc>
                <a:tc>
                  <a:txBody>
                    <a:bodyPr/>
                    <a:lstStyle/>
                    <a:p>
                      <a:pPr algn="ctr" fontAlgn="b"/>
                      <a:r>
                        <a:rPr lang="pl-PL" sz="1200" u="none" strike="noStrike">
                          <a:effectLst/>
                        </a:rPr>
                        <a:t>4,00</a:t>
                      </a:r>
                      <a:endParaRPr lang="pl-PL" sz="1200" b="0" i="0" u="none" strike="noStrike">
                        <a:solidFill>
                          <a:srgbClr val="000000"/>
                        </a:solidFill>
                        <a:effectLst/>
                        <a:latin typeface="+mj-lt"/>
                      </a:endParaRPr>
                    </a:p>
                  </a:txBody>
                  <a:tcPr marL="9525" marR="9525" marT="9525" marB="0" anchor="ctr"/>
                </a:tc>
                <a:extLst>
                  <a:ext uri="{0D108BD9-81ED-4DB2-BD59-A6C34878D82A}">
                    <a16:rowId xmlns:a16="http://schemas.microsoft.com/office/drawing/2014/main" val="10005"/>
                  </a:ext>
                </a:extLst>
              </a:tr>
              <a:tr h="195866">
                <a:tc>
                  <a:txBody>
                    <a:bodyPr/>
                    <a:lstStyle/>
                    <a:p>
                      <a:pPr algn="ctr" fontAlgn="ctr"/>
                      <a:r>
                        <a:rPr lang="pl-PL" sz="1200" u="none" strike="noStrike">
                          <a:effectLst/>
                        </a:rPr>
                        <a:t>15,00</a:t>
                      </a:r>
                      <a:endParaRPr lang="pl-PL" sz="1200" b="0" i="1" u="none" strike="noStrike">
                        <a:solidFill>
                          <a:srgbClr val="000000"/>
                        </a:solidFill>
                        <a:effectLst/>
                        <a:latin typeface="+mj-lt"/>
                      </a:endParaRPr>
                    </a:p>
                  </a:txBody>
                  <a:tcPr marL="9525" marR="9525" marT="9525" marB="0" anchor="ctr"/>
                </a:tc>
                <a:tc>
                  <a:txBody>
                    <a:bodyPr/>
                    <a:lstStyle/>
                    <a:p>
                      <a:pPr algn="ctr" fontAlgn="ctr"/>
                      <a:r>
                        <a:rPr lang="pl-PL" sz="1200" u="none" strike="noStrike">
                          <a:effectLst/>
                        </a:rPr>
                        <a:t>1,50</a:t>
                      </a:r>
                      <a:endParaRPr lang="pl-PL" sz="1200" b="0" i="0" u="none" strike="noStrike">
                        <a:solidFill>
                          <a:srgbClr val="000000"/>
                        </a:solidFill>
                        <a:effectLst/>
                        <a:latin typeface="+mj-lt"/>
                      </a:endParaRPr>
                    </a:p>
                  </a:txBody>
                  <a:tcPr marL="9525" marR="9525" marT="9525" marB="0" anchor="ctr"/>
                </a:tc>
                <a:tc>
                  <a:txBody>
                    <a:bodyPr/>
                    <a:lstStyle/>
                    <a:p>
                      <a:pPr algn="ctr" fontAlgn="ctr"/>
                      <a:r>
                        <a:rPr lang="pl-PL" sz="1200" u="none" strike="noStrike">
                          <a:effectLst/>
                        </a:rPr>
                        <a:t>4,00</a:t>
                      </a:r>
                      <a:endParaRPr lang="pl-PL" sz="1200" b="0" i="0" u="none" strike="noStrike">
                        <a:solidFill>
                          <a:srgbClr val="000000"/>
                        </a:solidFill>
                        <a:effectLst/>
                        <a:latin typeface="+mj-lt"/>
                      </a:endParaRPr>
                    </a:p>
                  </a:txBody>
                  <a:tcPr marL="9525" marR="9525" marT="9525" marB="0" anchor="ctr"/>
                </a:tc>
                <a:tc>
                  <a:txBody>
                    <a:bodyPr/>
                    <a:lstStyle/>
                    <a:p>
                      <a:pPr algn="ctr" fontAlgn="ctr"/>
                      <a:r>
                        <a:rPr lang="pl-PL" sz="1200" u="none" strike="noStrike">
                          <a:effectLst/>
                        </a:rPr>
                        <a:t>1,00</a:t>
                      </a:r>
                      <a:endParaRPr lang="pl-PL" sz="1200" b="0" i="0" u="none" strike="noStrike">
                        <a:solidFill>
                          <a:srgbClr val="000000"/>
                        </a:solidFill>
                        <a:effectLst/>
                        <a:latin typeface="+mj-lt"/>
                      </a:endParaRPr>
                    </a:p>
                  </a:txBody>
                  <a:tcPr marL="9525" marR="9525" marT="9525" marB="0" anchor="ctr"/>
                </a:tc>
                <a:extLst>
                  <a:ext uri="{0D108BD9-81ED-4DB2-BD59-A6C34878D82A}">
                    <a16:rowId xmlns:a16="http://schemas.microsoft.com/office/drawing/2014/main" val="10006"/>
                  </a:ext>
                </a:extLst>
              </a:tr>
              <a:tr h="195866">
                <a:tc>
                  <a:txBody>
                    <a:bodyPr/>
                    <a:lstStyle/>
                    <a:p>
                      <a:pPr algn="ctr" fontAlgn="ctr"/>
                      <a:r>
                        <a:rPr lang="pl-PL" sz="1200" u="none" strike="noStrike">
                          <a:effectLst/>
                        </a:rPr>
                        <a:t>15,00</a:t>
                      </a:r>
                      <a:endParaRPr lang="pl-PL" sz="1200" b="0" i="1" u="none" strike="noStrike">
                        <a:solidFill>
                          <a:srgbClr val="000000"/>
                        </a:solidFill>
                        <a:effectLst/>
                        <a:latin typeface="+mj-lt"/>
                      </a:endParaRPr>
                    </a:p>
                  </a:txBody>
                  <a:tcPr marL="9525" marR="9525" marT="9525" marB="0" anchor="ctr"/>
                </a:tc>
                <a:tc>
                  <a:txBody>
                    <a:bodyPr/>
                    <a:lstStyle/>
                    <a:p>
                      <a:pPr algn="ctr" fontAlgn="ctr"/>
                      <a:r>
                        <a:rPr lang="pl-PL" sz="1200" u="none" strike="noStrike">
                          <a:effectLst/>
                        </a:rPr>
                        <a:t>1,50</a:t>
                      </a:r>
                      <a:endParaRPr lang="pl-PL" sz="1200" b="0" i="0" u="none" strike="noStrike">
                        <a:solidFill>
                          <a:srgbClr val="000000"/>
                        </a:solidFill>
                        <a:effectLst/>
                        <a:latin typeface="+mj-lt"/>
                      </a:endParaRPr>
                    </a:p>
                  </a:txBody>
                  <a:tcPr marL="9525" marR="9525" marT="9525" marB="0" anchor="ctr"/>
                </a:tc>
                <a:tc>
                  <a:txBody>
                    <a:bodyPr/>
                    <a:lstStyle/>
                    <a:p>
                      <a:pPr algn="ctr" fontAlgn="ctr"/>
                      <a:r>
                        <a:rPr lang="pl-PL" sz="1200" u="none" strike="noStrike">
                          <a:effectLst/>
                        </a:rPr>
                        <a:t>3,00</a:t>
                      </a:r>
                      <a:endParaRPr lang="pl-PL" sz="1200" b="0" i="0" u="none" strike="noStrike">
                        <a:solidFill>
                          <a:srgbClr val="000000"/>
                        </a:solidFill>
                        <a:effectLst/>
                        <a:latin typeface="+mj-lt"/>
                      </a:endParaRPr>
                    </a:p>
                  </a:txBody>
                  <a:tcPr marL="9525" marR="9525" marT="9525" marB="0" anchor="ctr"/>
                </a:tc>
                <a:tc>
                  <a:txBody>
                    <a:bodyPr/>
                    <a:lstStyle/>
                    <a:p>
                      <a:pPr algn="ctr" fontAlgn="ctr"/>
                      <a:r>
                        <a:rPr lang="pl-PL" sz="1200" u="none" strike="noStrike">
                          <a:effectLst/>
                        </a:rPr>
                        <a:t>1,00</a:t>
                      </a:r>
                      <a:endParaRPr lang="pl-PL" sz="1200" b="0" i="0" u="none" strike="noStrike">
                        <a:solidFill>
                          <a:srgbClr val="000000"/>
                        </a:solidFill>
                        <a:effectLst/>
                        <a:latin typeface="+mj-lt"/>
                      </a:endParaRPr>
                    </a:p>
                  </a:txBody>
                  <a:tcPr marL="9525" marR="9525" marT="9525" marB="0" anchor="ctr"/>
                </a:tc>
                <a:extLst>
                  <a:ext uri="{0D108BD9-81ED-4DB2-BD59-A6C34878D82A}">
                    <a16:rowId xmlns:a16="http://schemas.microsoft.com/office/drawing/2014/main" val="10007"/>
                  </a:ext>
                </a:extLst>
              </a:tr>
              <a:tr h="195866">
                <a:tc>
                  <a:txBody>
                    <a:bodyPr/>
                    <a:lstStyle/>
                    <a:p>
                      <a:pPr algn="ctr" fontAlgn="ctr"/>
                      <a:r>
                        <a:rPr lang="pl-PL" sz="1200" u="none" strike="noStrike">
                          <a:effectLst/>
                        </a:rPr>
                        <a:t>15,00</a:t>
                      </a:r>
                      <a:endParaRPr lang="pl-PL" sz="1200" b="0" i="1" u="none" strike="noStrike">
                        <a:solidFill>
                          <a:srgbClr val="000000"/>
                        </a:solidFill>
                        <a:effectLst/>
                        <a:latin typeface="+mj-lt"/>
                      </a:endParaRPr>
                    </a:p>
                  </a:txBody>
                  <a:tcPr marL="9525" marR="9525" marT="9525" marB="0" anchor="ctr"/>
                </a:tc>
                <a:tc>
                  <a:txBody>
                    <a:bodyPr/>
                    <a:lstStyle/>
                    <a:p>
                      <a:pPr algn="ctr" fontAlgn="ctr"/>
                      <a:r>
                        <a:rPr lang="pl-PL" sz="1200" u="none" strike="noStrike">
                          <a:effectLst/>
                        </a:rPr>
                        <a:t>1,50</a:t>
                      </a:r>
                      <a:endParaRPr lang="pl-PL" sz="1200" b="0" i="0" u="none" strike="noStrike">
                        <a:solidFill>
                          <a:srgbClr val="000000"/>
                        </a:solidFill>
                        <a:effectLst/>
                        <a:latin typeface="+mj-lt"/>
                      </a:endParaRPr>
                    </a:p>
                  </a:txBody>
                  <a:tcPr marL="9525" marR="9525" marT="9525" marB="0" anchor="ctr"/>
                </a:tc>
                <a:tc>
                  <a:txBody>
                    <a:bodyPr/>
                    <a:lstStyle/>
                    <a:p>
                      <a:pPr algn="ctr" fontAlgn="ctr"/>
                      <a:r>
                        <a:rPr lang="pl-PL" sz="1200" u="none" strike="noStrike">
                          <a:effectLst/>
                        </a:rPr>
                        <a:t>3,00</a:t>
                      </a:r>
                      <a:endParaRPr lang="pl-PL" sz="1200" b="0" i="0" u="none" strike="noStrike">
                        <a:solidFill>
                          <a:srgbClr val="000000"/>
                        </a:solidFill>
                        <a:effectLst/>
                        <a:latin typeface="+mj-lt"/>
                      </a:endParaRPr>
                    </a:p>
                  </a:txBody>
                  <a:tcPr marL="9525" marR="9525" marT="9525" marB="0" anchor="ctr"/>
                </a:tc>
                <a:tc>
                  <a:txBody>
                    <a:bodyPr/>
                    <a:lstStyle/>
                    <a:p>
                      <a:pPr algn="ctr" fontAlgn="ctr"/>
                      <a:r>
                        <a:rPr lang="pl-PL" sz="1200" u="none" strike="noStrike">
                          <a:effectLst/>
                        </a:rPr>
                        <a:t>1,00</a:t>
                      </a:r>
                      <a:endParaRPr lang="pl-PL" sz="1200" b="0" i="0" u="none" strike="noStrike">
                        <a:solidFill>
                          <a:srgbClr val="000000"/>
                        </a:solidFill>
                        <a:effectLst/>
                        <a:latin typeface="+mj-lt"/>
                      </a:endParaRPr>
                    </a:p>
                  </a:txBody>
                  <a:tcPr marL="9525" marR="9525" marT="9525" marB="0" anchor="ctr"/>
                </a:tc>
                <a:extLst>
                  <a:ext uri="{0D108BD9-81ED-4DB2-BD59-A6C34878D82A}">
                    <a16:rowId xmlns:a16="http://schemas.microsoft.com/office/drawing/2014/main" val="10008"/>
                  </a:ext>
                </a:extLst>
              </a:tr>
              <a:tr h="195866">
                <a:tc>
                  <a:txBody>
                    <a:bodyPr/>
                    <a:lstStyle/>
                    <a:p>
                      <a:pPr algn="ctr" fontAlgn="ctr"/>
                      <a:r>
                        <a:rPr lang="pl-PL" sz="1200" u="none" strike="noStrike">
                          <a:effectLst/>
                        </a:rPr>
                        <a:t>10,20</a:t>
                      </a:r>
                      <a:endParaRPr lang="pl-PL" sz="1200" b="0" i="1" u="none" strike="noStrike">
                        <a:solidFill>
                          <a:srgbClr val="000000"/>
                        </a:solidFill>
                        <a:effectLst/>
                        <a:latin typeface="+mj-lt"/>
                      </a:endParaRPr>
                    </a:p>
                  </a:txBody>
                  <a:tcPr marL="9525" marR="9525" marT="9525" marB="0" anchor="ctr"/>
                </a:tc>
                <a:tc>
                  <a:txBody>
                    <a:bodyPr/>
                    <a:lstStyle/>
                    <a:p>
                      <a:pPr algn="ctr" fontAlgn="ctr"/>
                      <a:r>
                        <a:rPr lang="pl-PL" sz="1200" u="none" strike="noStrike">
                          <a:effectLst/>
                        </a:rPr>
                        <a:t>1,50</a:t>
                      </a:r>
                      <a:endParaRPr lang="pl-PL" sz="1200" b="0" i="0" u="none" strike="noStrike">
                        <a:solidFill>
                          <a:srgbClr val="000000"/>
                        </a:solidFill>
                        <a:effectLst/>
                        <a:latin typeface="+mj-lt"/>
                      </a:endParaRPr>
                    </a:p>
                  </a:txBody>
                  <a:tcPr marL="9525" marR="9525" marT="9525" marB="0" anchor="ctr"/>
                </a:tc>
                <a:tc>
                  <a:txBody>
                    <a:bodyPr/>
                    <a:lstStyle/>
                    <a:p>
                      <a:pPr algn="ctr" fontAlgn="ctr"/>
                      <a:r>
                        <a:rPr lang="pl-PL" sz="1200" u="none" strike="noStrike">
                          <a:effectLst/>
                        </a:rPr>
                        <a:t>4,00</a:t>
                      </a:r>
                      <a:endParaRPr lang="pl-PL" sz="1200" b="0" i="0" u="none" strike="noStrike">
                        <a:solidFill>
                          <a:srgbClr val="000000"/>
                        </a:solidFill>
                        <a:effectLst/>
                        <a:latin typeface="+mj-lt"/>
                      </a:endParaRPr>
                    </a:p>
                  </a:txBody>
                  <a:tcPr marL="9525" marR="9525" marT="9525" marB="0" anchor="ctr"/>
                </a:tc>
                <a:tc>
                  <a:txBody>
                    <a:bodyPr/>
                    <a:lstStyle/>
                    <a:p>
                      <a:pPr algn="ctr" fontAlgn="ctr"/>
                      <a:r>
                        <a:rPr lang="pl-PL" sz="1200" u="none" strike="noStrike">
                          <a:effectLst/>
                        </a:rPr>
                        <a:t>3,00</a:t>
                      </a:r>
                      <a:endParaRPr lang="pl-PL" sz="1200" b="0" i="0" u="none" strike="noStrike">
                        <a:solidFill>
                          <a:srgbClr val="000000"/>
                        </a:solidFill>
                        <a:effectLst/>
                        <a:latin typeface="+mj-lt"/>
                      </a:endParaRPr>
                    </a:p>
                  </a:txBody>
                  <a:tcPr marL="9525" marR="9525" marT="9525" marB="0" anchor="ctr"/>
                </a:tc>
                <a:extLst>
                  <a:ext uri="{0D108BD9-81ED-4DB2-BD59-A6C34878D82A}">
                    <a16:rowId xmlns:a16="http://schemas.microsoft.com/office/drawing/2014/main" val="10009"/>
                  </a:ext>
                </a:extLst>
              </a:tr>
              <a:tr h="195866">
                <a:tc>
                  <a:txBody>
                    <a:bodyPr/>
                    <a:lstStyle/>
                    <a:p>
                      <a:pPr algn="ctr" fontAlgn="b"/>
                      <a:r>
                        <a:rPr lang="pl-PL" sz="1200" u="none" strike="noStrike">
                          <a:effectLst/>
                        </a:rPr>
                        <a:t>139,17</a:t>
                      </a:r>
                      <a:endParaRPr lang="pl-PL" sz="1200" b="0" i="1" u="none" strike="noStrike">
                        <a:solidFill>
                          <a:srgbClr val="000000"/>
                        </a:solidFill>
                        <a:effectLst/>
                        <a:latin typeface="+mj-lt"/>
                      </a:endParaRPr>
                    </a:p>
                  </a:txBody>
                  <a:tcPr marL="9525" marR="9525" marT="9525" marB="0" anchor="ctr"/>
                </a:tc>
                <a:tc>
                  <a:txBody>
                    <a:bodyPr/>
                    <a:lstStyle/>
                    <a:p>
                      <a:pPr algn="ctr" fontAlgn="b"/>
                      <a:r>
                        <a:rPr lang="pl-PL" sz="1200" u="none" strike="noStrike">
                          <a:effectLst/>
                        </a:rPr>
                        <a:t>3,50</a:t>
                      </a:r>
                      <a:endParaRPr lang="pl-PL" sz="1200" b="0" i="0" u="none" strike="noStrike">
                        <a:solidFill>
                          <a:srgbClr val="000000"/>
                        </a:solidFill>
                        <a:effectLst/>
                        <a:latin typeface="+mj-lt"/>
                      </a:endParaRPr>
                    </a:p>
                  </a:txBody>
                  <a:tcPr marL="9525" marR="9525" marT="9525" marB="0" anchor="ctr"/>
                </a:tc>
                <a:tc>
                  <a:txBody>
                    <a:bodyPr/>
                    <a:lstStyle/>
                    <a:p>
                      <a:pPr algn="ctr" fontAlgn="b"/>
                      <a:r>
                        <a:rPr lang="pl-PL" sz="1200" u="none" strike="noStrike">
                          <a:effectLst/>
                        </a:rPr>
                        <a:t>7,00</a:t>
                      </a:r>
                      <a:endParaRPr lang="pl-PL" sz="1200" b="0" i="0" u="none" strike="noStrike">
                        <a:solidFill>
                          <a:srgbClr val="000000"/>
                        </a:solidFill>
                        <a:effectLst/>
                        <a:latin typeface="+mj-lt"/>
                      </a:endParaRPr>
                    </a:p>
                  </a:txBody>
                  <a:tcPr marL="9525" marR="9525" marT="9525" marB="0" anchor="ctr"/>
                </a:tc>
                <a:tc>
                  <a:txBody>
                    <a:bodyPr/>
                    <a:lstStyle/>
                    <a:p>
                      <a:pPr algn="ctr" fontAlgn="b"/>
                      <a:r>
                        <a:rPr lang="pl-PL" sz="1200" u="none" strike="noStrike">
                          <a:effectLst/>
                        </a:rPr>
                        <a:t>4,00</a:t>
                      </a:r>
                      <a:endParaRPr lang="pl-PL" sz="1200" b="0" i="0" u="none" strike="noStrike">
                        <a:solidFill>
                          <a:srgbClr val="000000"/>
                        </a:solidFill>
                        <a:effectLst/>
                        <a:latin typeface="+mj-lt"/>
                      </a:endParaRPr>
                    </a:p>
                  </a:txBody>
                  <a:tcPr marL="9525" marR="9525" marT="9525" marB="0" anchor="ctr"/>
                </a:tc>
                <a:extLst>
                  <a:ext uri="{0D108BD9-81ED-4DB2-BD59-A6C34878D82A}">
                    <a16:rowId xmlns:a16="http://schemas.microsoft.com/office/drawing/2014/main" val="10010"/>
                  </a:ext>
                </a:extLst>
              </a:tr>
              <a:tr h="195866">
                <a:tc>
                  <a:txBody>
                    <a:bodyPr/>
                    <a:lstStyle/>
                    <a:p>
                      <a:pPr algn="ctr" fontAlgn="ctr"/>
                      <a:r>
                        <a:rPr lang="pl-PL" sz="1200" u="none" strike="noStrike">
                          <a:effectLst/>
                        </a:rPr>
                        <a:t>40,00</a:t>
                      </a:r>
                      <a:endParaRPr lang="pl-PL" sz="1200" b="0" i="1" u="none" strike="noStrike">
                        <a:solidFill>
                          <a:srgbClr val="000000"/>
                        </a:solidFill>
                        <a:effectLst/>
                        <a:latin typeface="+mj-lt"/>
                      </a:endParaRPr>
                    </a:p>
                  </a:txBody>
                  <a:tcPr marL="9525" marR="9525" marT="9525" marB="0" anchor="ctr"/>
                </a:tc>
                <a:tc>
                  <a:txBody>
                    <a:bodyPr/>
                    <a:lstStyle/>
                    <a:p>
                      <a:pPr algn="ctr" fontAlgn="ctr"/>
                      <a:r>
                        <a:rPr lang="pl-PL" sz="1200" u="none" strike="noStrike">
                          <a:effectLst/>
                        </a:rPr>
                        <a:t>3,50</a:t>
                      </a:r>
                      <a:endParaRPr lang="pl-PL" sz="1200" b="0" i="0" u="none" strike="noStrike">
                        <a:solidFill>
                          <a:srgbClr val="000000"/>
                        </a:solidFill>
                        <a:effectLst/>
                        <a:latin typeface="+mj-lt"/>
                      </a:endParaRPr>
                    </a:p>
                  </a:txBody>
                  <a:tcPr marL="9525" marR="9525" marT="9525" marB="0" anchor="ctr"/>
                </a:tc>
                <a:tc>
                  <a:txBody>
                    <a:bodyPr/>
                    <a:lstStyle/>
                    <a:p>
                      <a:pPr algn="ctr" fontAlgn="ctr"/>
                      <a:r>
                        <a:rPr lang="pl-PL" sz="1200" u="none" strike="noStrike">
                          <a:effectLst/>
                        </a:rPr>
                        <a:t>3,00</a:t>
                      </a:r>
                      <a:endParaRPr lang="pl-PL" sz="1200" b="0" i="0" u="none" strike="noStrike">
                        <a:solidFill>
                          <a:srgbClr val="000000"/>
                        </a:solidFill>
                        <a:effectLst/>
                        <a:latin typeface="+mj-lt"/>
                      </a:endParaRPr>
                    </a:p>
                  </a:txBody>
                  <a:tcPr marL="9525" marR="9525" marT="9525" marB="0" anchor="ctr"/>
                </a:tc>
                <a:tc>
                  <a:txBody>
                    <a:bodyPr/>
                    <a:lstStyle/>
                    <a:p>
                      <a:pPr algn="ctr" fontAlgn="ctr"/>
                      <a:r>
                        <a:rPr lang="pl-PL" sz="1200" u="none" strike="noStrike">
                          <a:effectLst/>
                        </a:rPr>
                        <a:t>2,50</a:t>
                      </a:r>
                      <a:endParaRPr lang="pl-PL" sz="1200" b="0" i="0" u="none" strike="noStrike">
                        <a:solidFill>
                          <a:srgbClr val="000000"/>
                        </a:solidFill>
                        <a:effectLst/>
                        <a:latin typeface="+mj-lt"/>
                      </a:endParaRPr>
                    </a:p>
                  </a:txBody>
                  <a:tcPr marL="9525" marR="9525" marT="9525" marB="0" anchor="ctr"/>
                </a:tc>
                <a:extLst>
                  <a:ext uri="{0D108BD9-81ED-4DB2-BD59-A6C34878D82A}">
                    <a16:rowId xmlns:a16="http://schemas.microsoft.com/office/drawing/2014/main" val="10011"/>
                  </a:ext>
                </a:extLst>
              </a:tr>
              <a:tr h="195866">
                <a:tc>
                  <a:txBody>
                    <a:bodyPr/>
                    <a:lstStyle/>
                    <a:p>
                      <a:pPr algn="ctr" fontAlgn="ctr"/>
                      <a:r>
                        <a:rPr lang="pl-PL" sz="1200" u="none" strike="noStrike">
                          <a:effectLst/>
                        </a:rPr>
                        <a:t>40,00</a:t>
                      </a:r>
                      <a:endParaRPr lang="pl-PL" sz="1200" b="0" i="1" u="none" strike="noStrike">
                        <a:solidFill>
                          <a:srgbClr val="000000"/>
                        </a:solidFill>
                        <a:effectLst/>
                        <a:latin typeface="+mj-lt"/>
                      </a:endParaRPr>
                    </a:p>
                  </a:txBody>
                  <a:tcPr marL="9525" marR="9525" marT="9525" marB="0" anchor="ctr"/>
                </a:tc>
                <a:tc>
                  <a:txBody>
                    <a:bodyPr/>
                    <a:lstStyle/>
                    <a:p>
                      <a:pPr algn="ctr" fontAlgn="ctr"/>
                      <a:r>
                        <a:rPr lang="pl-PL" sz="1200" u="none" strike="noStrike">
                          <a:effectLst/>
                        </a:rPr>
                        <a:t>3,50</a:t>
                      </a:r>
                      <a:endParaRPr lang="pl-PL" sz="1200" b="0" i="0" u="none" strike="noStrike">
                        <a:solidFill>
                          <a:srgbClr val="000000"/>
                        </a:solidFill>
                        <a:effectLst/>
                        <a:latin typeface="+mj-lt"/>
                      </a:endParaRPr>
                    </a:p>
                  </a:txBody>
                  <a:tcPr marL="9525" marR="9525" marT="9525" marB="0" anchor="ctr"/>
                </a:tc>
                <a:tc>
                  <a:txBody>
                    <a:bodyPr/>
                    <a:lstStyle/>
                    <a:p>
                      <a:pPr algn="ctr" fontAlgn="ctr"/>
                      <a:r>
                        <a:rPr lang="pl-PL" sz="1200" u="none" strike="noStrike">
                          <a:effectLst/>
                        </a:rPr>
                        <a:t>4,00</a:t>
                      </a:r>
                      <a:endParaRPr lang="pl-PL" sz="1200" b="0" i="0" u="none" strike="noStrike">
                        <a:solidFill>
                          <a:srgbClr val="000000"/>
                        </a:solidFill>
                        <a:effectLst/>
                        <a:latin typeface="+mj-lt"/>
                      </a:endParaRPr>
                    </a:p>
                  </a:txBody>
                  <a:tcPr marL="9525" marR="9525" marT="9525" marB="0" anchor="ctr"/>
                </a:tc>
                <a:tc>
                  <a:txBody>
                    <a:bodyPr/>
                    <a:lstStyle/>
                    <a:p>
                      <a:pPr algn="ctr" fontAlgn="ctr"/>
                      <a:r>
                        <a:rPr lang="pl-PL" sz="1200" u="none" strike="noStrike">
                          <a:effectLst/>
                        </a:rPr>
                        <a:t>2,50</a:t>
                      </a:r>
                      <a:endParaRPr lang="pl-PL" sz="1200" b="0" i="0" u="none" strike="noStrike">
                        <a:solidFill>
                          <a:srgbClr val="000000"/>
                        </a:solidFill>
                        <a:effectLst/>
                        <a:latin typeface="+mj-lt"/>
                      </a:endParaRPr>
                    </a:p>
                  </a:txBody>
                  <a:tcPr marL="9525" marR="9525" marT="9525" marB="0" anchor="ctr"/>
                </a:tc>
                <a:extLst>
                  <a:ext uri="{0D108BD9-81ED-4DB2-BD59-A6C34878D82A}">
                    <a16:rowId xmlns:a16="http://schemas.microsoft.com/office/drawing/2014/main" val="10012"/>
                  </a:ext>
                </a:extLst>
              </a:tr>
              <a:tr h="195866">
                <a:tc>
                  <a:txBody>
                    <a:bodyPr/>
                    <a:lstStyle/>
                    <a:p>
                      <a:pPr algn="ctr" fontAlgn="ctr"/>
                      <a:r>
                        <a:rPr lang="pl-PL" sz="1200" u="none" strike="noStrike">
                          <a:effectLst/>
                        </a:rPr>
                        <a:t>40,00</a:t>
                      </a:r>
                      <a:endParaRPr lang="pl-PL" sz="1200" b="0" i="1" u="none" strike="noStrike">
                        <a:solidFill>
                          <a:srgbClr val="000000"/>
                        </a:solidFill>
                        <a:effectLst/>
                        <a:latin typeface="+mj-lt"/>
                      </a:endParaRPr>
                    </a:p>
                  </a:txBody>
                  <a:tcPr marL="9525" marR="9525" marT="9525" marB="0" anchor="ctr"/>
                </a:tc>
                <a:tc>
                  <a:txBody>
                    <a:bodyPr/>
                    <a:lstStyle/>
                    <a:p>
                      <a:pPr algn="ctr" fontAlgn="ctr"/>
                      <a:r>
                        <a:rPr lang="pl-PL" sz="1200" u="none" strike="noStrike">
                          <a:effectLst/>
                        </a:rPr>
                        <a:t>3,50</a:t>
                      </a:r>
                      <a:endParaRPr lang="pl-PL" sz="1200" b="0" i="0" u="none" strike="noStrike">
                        <a:solidFill>
                          <a:srgbClr val="000000"/>
                        </a:solidFill>
                        <a:effectLst/>
                        <a:latin typeface="+mj-lt"/>
                      </a:endParaRPr>
                    </a:p>
                  </a:txBody>
                  <a:tcPr marL="9525" marR="9525" marT="9525" marB="0" anchor="ctr"/>
                </a:tc>
                <a:tc>
                  <a:txBody>
                    <a:bodyPr/>
                    <a:lstStyle/>
                    <a:p>
                      <a:pPr algn="ctr" fontAlgn="ctr"/>
                      <a:r>
                        <a:rPr lang="pl-PL" sz="1200" u="none" strike="noStrike">
                          <a:effectLst/>
                        </a:rPr>
                        <a:t>4,00</a:t>
                      </a:r>
                      <a:endParaRPr lang="pl-PL" sz="1200" b="0" i="0" u="none" strike="noStrike">
                        <a:solidFill>
                          <a:srgbClr val="000000"/>
                        </a:solidFill>
                        <a:effectLst/>
                        <a:latin typeface="+mj-lt"/>
                      </a:endParaRPr>
                    </a:p>
                  </a:txBody>
                  <a:tcPr marL="9525" marR="9525" marT="9525" marB="0" anchor="ctr"/>
                </a:tc>
                <a:tc>
                  <a:txBody>
                    <a:bodyPr/>
                    <a:lstStyle/>
                    <a:p>
                      <a:pPr algn="ctr" fontAlgn="ctr"/>
                      <a:r>
                        <a:rPr lang="pl-PL" sz="1200" u="none" strike="noStrike">
                          <a:effectLst/>
                        </a:rPr>
                        <a:t>2,50</a:t>
                      </a:r>
                      <a:endParaRPr lang="pl-PL" sz="1200" b="0" i="0" u="none" strike="noStrike">
                        <a:solidFill>
                          <a:srgbClr val="000000"/>
                        </a:solidFill>
                        <a:effectLst/>
                        <a:latin typeface="+mj-lt"/>
                      </a:endParaRPr>
                    </a:p>
                  </a:txBody>
                  <a:tcPr marL="9525" marR="9525" marT="9525" marB="0" anchor="ctr"/>
                </a:tc>
                <a:extLst>
                  <a:ext uri="{0D108BD9-81ED-4DB2-BD59-A6C34878D82A}">
                    <a16:rowId xmlns:a16="http://schemas.microsoft.com/office/drawing/2014/main" val="10013"/>
                  </a:ext>
                </a:extLst>
              </a:tr>
              <a:tr h="195866">
                <a:tc>
                  <a:txBody>
                    <a:bodyPr/>
                    <a:lstStyle/>
                    <a:p>
                      <a:pPr algn="ctr" fontAlgn="ctr"/>
                      <a:r>
                        <a:rPr lang="pl-PL" sz="1200" u="none" strike="noStrike">
                          <a:effectLst/>
                        </a:rPr>
                        <a:t>47,02</a:t>
                      </a:r>
                      <a:endParaRPr lang="pl-PL" sz="1200" b="0" i="1" u="none" strike="noStrike">
                        <a:solidFill>
                          <a:srgbClr val="000000"/>
                        </a:solidFill>
                        <a:effectLst/>
                        <a:latin typeface="+mj-lt"/>
                      </a:endParaRPr>
                    </a:p>
                  </a:txBody>
                  <a:tcPr marL="9525" marR="9525" marT="9525" marB="0" anchor="ctr"/>
                </a:tc>
                <a:tc>
                  <a:txBody>
                    <a:bodyPr/>
                    <a:lstStyle/>
                    <a:p>
                      <a:pPr algn="ctr" fontAlgn="ctr"/>
                      <a:r>
                        <a:rPr lang="pl-PL" sz="1200" u="none" strike="noStrike">
                          <a:effectLst/>
                        </a:rPr>
                        <a:t>1,50</a:t>
                      </a:r>
                      <a:endParaRPr lang="pl-PL" sz="1200" b="0" i="0" u="none" strike="noStrike">
                        <a:solidFill>
                          <a:srgbClr val="000000"/>
                        </a:solidFill>
                        <a:effectLst/>
                        <a:latin typeface="+mj-lt"/>
                      </a:endParaRPr>
                    </a:p>
                  </a:txBody>
                  <a:tcPr marL="9525" marR="9525" marT="9525" marB="0" anchor="ctr"/>
                </a:tc>
                <a:tc>
                  <a:txBody>
                    <a:bodyPr/>
                    <a:lstStyle/>
                    <a:p>
                      <a:pPr algn="ctr" fontAlgn="ctr"/>
                      <a:r>
                        <a:rPr lang="pl-PL" sz="1200" u="none" strike="noStrike">
                          <a:effectLst/>
                        </a:rPr>
                        <a:t>4,00</a:t>
                      </a:r>
                      <a:endParaRPr lang="pl-PL" sz="1200" b="0" i="0" u="none" strike="noStrike">
                        <a:solidFill>
                          <a:srgbClr val="000000"/>
                        </a:solidFill>
                        <a:effectLst/>
                        <a:latin typeface="+mj-lt"/>
                      </a:endParaRPr>
                    </a:p>
                  </a:txBody>
                  <a:tcPr marL="9525" marR="9525" marT="9525" marB="0" anchor="ctr"/>
                </a:tc>
                <a:tc>
                  <a:txBody>
                    <a:bodyPr/>
                    <a:lstStyle/>
                    <a:p>
                      <a:pPr algn="ctr" fontAlgn="ctr"/>
                      <a:r>
                        <a:rPr lang="pl-PL" sz="1200" u="none" strike="noStrike">
                          <a:effectLst/>
                        </a:rPr>
                        <a:t>3,00</a:t>
                      </a:r>
                      <a:endParaRPr lang="pl-PL" sz="1200" b="0" i="0" u="none" strike="noStrike">
                        <a:solidFill>
                          <a:srgbClr val="000000"/>
                        </a:solidFill>
                        <a:effectLst/>
                        <a:latin typeface="+mj-lt"/>
                      </a:endParaRPr>
                    </a:p>
                  </a:txBody>
                  <a:tcPr marL="9525" marR="9525" marT="9525" marB="0" anchor="ctr"/>
                </a:tc>
                <a:extLst>
                  <a:ext uri="{0D108BD9-81ED-4DB2-BD59-A6C34878D82A}">
                    <a16:rowId xmlns:a16="http://schemas.microsoft.com/office/drawing/2014/main" val="10014"/>
                  </a:ext>
                </a:extLst>
              </a:tr>
              <a:tr h="195866">
                <a:tc>
                  <a:txBody>
                    <a:bodyPr/>
                    <a:lstStyle/>
                    <a:p>
                      <a:pPr algn="ctr" fontAlgn="ctr"/>
                      <a:r>
                        <a:rPr lang="pl-PL" sz="1200" u="none" strike="noStrike">
                          <a:effectLst/>
                        </a:rPr>
                        <a:t>30,00</a:t>
                      </a:r>
                      <a:endParaRPr lang="pl-PL" sz="1200" b="0" i="1" u="none" strike="noStrike">
                        <a:solidFill>
                          <a:srgbClr val="000000"/>
                        </a:solidFill>
                        <a:effectLst/>
                        <a:latin typeface="+mj-lt"/>
                      </a:endParaRPr>
                    </a:p>
                  </a:txBody>
                  <a:tcPr marL="9525" marR="9525" marT="9525" marB="0" anchor="ctr"/>
                </a:tc>
                <a:tc>
                  <a:txBody>
                    <a:bodyPr/>
                    <a:lstStyle/>
                    <a:p>
                      <a:pPr algn="ctr" fontAlgn="ctr"/>
                      <a:r>
                        <a:rPr lang="pl-PL" sz="1200" u="none" strike="noStrike">
                          <a:effectLst/>
                        </a:rPr>
                        <a:t>1,50</a:t>
                      </a:r>
                      <a:endParaRPr lang="pl-PL" sz="1200" b="0" i="0" u="none" strike="noStrike">
                        <a:solidFill>
                          <a:srgbClr val="000000"/>
                        </a:solidFill>
                        <a:effectLst/>
                        <a:latin typeface="+mj-lt"/>
                      </a:endParaRPr>
                    </a:p>
                  </a:txBody>
                  <a:tcPr marL="9525" marR="9525" marT="9525" marB="0" anchor="ctr"/>
                </a:tc>
                <a:tc>
                  <a:txBody>
                    <a:bodyPr/>
                    <a:lstStyle/>
                    <a:p>
                      <a:pPr algn="ctr" fontAlgn="ctr"/>
                      <a:r>
                        <a:rPr lang="pl-PL" sz="1200" u="none" strike="noStrike">
                          <a:effectLst/>
                        </a:rPr>
                        <a:t>3,00</a:t>
                      </a:r>
                      <a:endParaRPr lang="pl-PL" sz="1200" b="0" i="0" u="none" strike="noStrike">
                        <a:solidFill>
                          <a:srgbClr val="000000"/>
                        </a:solidFill>
                        <a:effectLst/>
                        <a:latin typeface="+mj-lt"/>
                      </a:endParaRPr>
                    </a:p>
                  </a:txBody>
                  <a:tcPr marL="9525" marR="9525" marT="9525" marB="0" anchor="ctr"/>
                </a:tc>
                <a:tc>
                  <a:txBody>
                    <a:bodyPr/>
                    <a:lstStyle/>
                    <a:p>
                      <a:pPr algn="ctr" fontAlgn="ctr"/>
                      <a:r>
                        <a:rPr lang="pl-PL" sz="1200" u="none" strike="noStrike">
                          <a:effectLst/>
                        </a:rPr>
                        <a:t>2,50</a:t>
                      </a:r>
                      <a:endParaRPr lang="pl-PL" sz="1200" b="0" i="0" u="none" strike="noStrike">
                        <a:solidFill>
                          <a:srgbClr val="000000"/>
                        </a:solidFill>
                        <a:effectLst/>
                        <a:latin typeface="+mj-lt"/>
                      </a:endParaRPr>
                    </a:p>
                  </a:txBody>
                  <a:tcPr marL="9525" marR="9525" marT="9525" marB="0" anchor="ctr"/>
                </a:tc>
                <a:extLst>
                  <a:ext uri="{0D108BD9-81ED-4DB2-BD59-A6C34878D82A}">
                    <a16:rowId xmlns:a16="http://schemas.microsoft.com/office/drawing/2014/main" val="10015"/>
                  </a:ext>
                </a:extLst>
              </a:tr>
              <a:tr h="195866">
                <a:tc>
                  <a:txBody>
                    <a:bodyPr/>
                    <a:lstStyle/>
                    <a:p>
                      <a:pPr algn="ctr" fontAlgn="ctr"/>
                      <a:r>
                        <a:rPr lang="pl-PL" sz="1200" u="none" strike="noStrike">
                          <a:effectLst/>
                        </a:rPr>
                        <a:t>28,90</a:t>
                      </a:r>
                      <a:endParaRPr lang="pl-PL" sz="1200" b="0" i="1" u="none" strike="noStrike">
                        <a:solidFill>
                          <a:srgbClr val="000000"/>
                        </a:solidFill>
                        <a:effectLst/>
                        <a:latin typeface="+mj-lt"/>
                      </a:endParaRPr>
                    </a:p>
                  </a:txBody>
                  <a:tcPr marL="9525" marR="9525" marT="9525" marB="0" anchor="ctr"/>
                </a:tc>
                <a:tc>
                  <a:txBody>
                    <a:bodyPr/>
                    <a:lstStyle/>
                    <a:p>
                      <a:pPr algn="ctr" fontAlgn="ctr"/>
                      <a:r>
                        <a:rPr lang="pl-PL" sz="1200" u="none" strike="noStrike">
                          <a:effectLst/>
                        </a:rPr>
                        <a:t>1,50</a:t>
                      </a:r>
                      <a:endParaRPr lang="pl-PL" sz="1200" b="0" i="0" u="none" strike="noStrike">
                        <a:solidFill>
                          <a:srgbClr val="000000"/>
                        </a:solidFill>
                        <a:effectLst/>
                        <a:latin typeface="+mj-lt"/>
                      </a:endParaRPr>
                    </a:p>
                  </a:txBody>
                  <a:tcPr marL="9525" marR="9525" marT="9525" marB="0" anchor="ctr"/>
                </a:tc>
                <a:tc>
                  <a:txBody>
                    <a:bodyPr/>
                    <a:lstStyle/>
                    <a:p>
                      <a:pPr algn="ctr" fontAlgn="ctr"/>
                      <a:r>
                        <a:rPr lang="pl-PL" sz="1200" u="none" strike="noStrike">
                          <a:effectLst/>
                        </a:rPr>
                        <a:t>4,00</a:t>
                      </a:r>
                      <a:endParaRPr lang="pl-PL" sz="1200" b="0" i="0" u="none" strike="noStrike">
                        <a:solidFill>
                          <a:srgbClr val="000000"/>
                        </a:solidFill>
                        <a:effectLst/>
                        <a:latin typeface="+mj-lt"/>
                      </a:endParaRPr>
                    </a:p>
                  </a:txBody>
                  <a:tcPr marL="9525" marR="9525" marT="9525" marB="0" anchor="ctr"/>
                </a:tc>
                <a:tc>
                  <a:txBody>
                    <a:bodyPr/>
                    <a:lstStyle/>
                    <a:p>
                      <a:pPr algn="ctr" fontAlgn="ctr"/>
                      <a:r>
                        <a:rPr lang="pl-PL" sz="1200" u="none" strike="noStrike">
                          <a:effectLst/>
                        </a:rPr>
                        <a:t>3,00</a:t>
                      </a:r>
                      <a:endParaRPr lang="pl-PL" sz="1200" b="0" i="0" u="none" strike="noStrike">
                        <a:solidFill>
                          <a:srgbClr val="000000"/>
                        </a:solidFill>
                        <a:effectLst/>
                        <a:latin typeface="+mj-lt"/>
                      </a:endParaRPr>
                    </a:p>
                  </a:txBody>
                  <a:tcPr marL="9525" marR="9525" marT="9525" marB="0" anchor="ctr"/>
                </a:tc>
                <a:extLst>
                  <a:ext uri="{0D108BD9-81ED-4DB2-BD59-A6C34878D82A}">
                    <a16:rowId xmlns:a16="http://schemas.microsoft.com/office/drawing/2014/main" val="10016"/>
                  </a:ext>
                </a:extLst>
              </a:tr>
              <a:tr h="195866">
                <a:tc>
                  <a:txBody>
                    <a:bodyPr/>
                    <a:lstStyle/>
                    <a:p>
                      <a:pPr algn="ctr" fontAlgn="ctr"/>
                      <a:r>
                        <a:rPr lang="pl-PL" sz="1200" u="none" strike="noStrike">
                          <a:effectLst/>
                        </a:rPr>
                        <a:t>17,00</a:t>
                      </a:r>
                      <a:endParaRPr lang="pl-PL" sz="1200" b="0" i="1" u="none" strike="noStrike">
                        <a:solidFill>
                          <a:srgbClr val="000000"/>
                        </a:solidFill>
                        <a:effectLst/>
                        <a:latin typeface="+mj-lt"/>
                      </a:endParaRPr>
                    </a:p>
                  </a:txBody>
                  <a:tcPr marL="9525" marR="9525" marT="9525" marB="0" anchor="ctr"/>
                </a:tc>
                <a:tc>
                  <a:txBody>
                    <a:bodyPr/>
                    <a:lstStyle/>
                    <a:p>
                      <a:pPr algn="ctr" fontAlgn="ctr"/>
                      <a:r>
                        <a:rPr lang="pl-PL" sz="1200" u="none" strike="noStrike">
                          <a:effectLst/>
                        </a:rPr>
                        <a:t>1,00</a:t>
                      </a:r>
                      <a:endParaRPr lang="pl-PL" sz="1200" b="0" i="0" u="none" strike="noStrike">
                        <a:solidFill>
                          <a:srgbClr val="000000"/>
                        </a:solidFill>
                        <a:effectLst/>
                        <a:latin typeface="+mj-lt"/>
                      </a:endParaRPr>
                    </a:p>
                  </a:txBody>
                  <a:tcPr marL="9525" marR="9525" marT="9525" marB="0" anchor="ctr"/>
                </a:tc>
                <a:tc>
                  <a:txBody>
                    <a:bodyPr/>
                    <a:lstStyle/>
                    <a:p>
                      <a:pPr algn="ctr" fontAlgn="ctr"/>
                      <a:r>
                        <a:rPr lang="pl-PL" sz="1200" u="none" strike="noStrike">
                          <a:effectLst/>
                        </a:rPr>
                        <a:t>4,00</a:t>
                      </a:r>
                      <a:endParaRPr lang="pl-PL" sz="1200" b="0" i="0" u="none" strike="noStrike">
                        <a:solidFill>
                          <a:srgbClr val="000000"/>
                        </a:solidFill>
                        <a:effectLst/>
                        <a:latin typeface="+mj-lt"/>
                      </a:endParaRPr>
                    </a:p>
                  </a:txBody>
                  <a:tcPr marL="9525" marR="9525" marT="9525" marB="0" anchor="ctr"/>
                </a:tc>
                <a:tc>
                  <a:txBody>
                    <a:bodyPr/>
                    <a:lstStyle/>
                    <a:p>
                      <a:pPr algn="ctr" fontAlgn="ctr"/>
                      <a:r>
                        <a:rPr lang="pl-PL" sz="1200" u="none" strike="noStrike">
                          <a:effectLst/>
                        </a:rPr>
                        <a:t>1,00</a:t>
                      </a:r>
                      <a:endParaRPr lang="pl-PL" sz="1200" b="0" i="0" u="none" strike="noStrike">
                        <a:solidFill>
                          <a:srgbClr val="000000"/>
                        </a:solidFill>
                        <a:effectLst/>
                        <a:latin typeface="+mj-lt"/>
                      </a:endParaRPr>
                    </a:p>
                  </a:txBody>
                  <a:tcPr marL="9525" marR="9525" marT="9525" marB="0" anchor="ctr"/>
                </a:tc>
                <a:extLst>
                  <a:ext uri="{0D108BD9-81ED-4DB2-BD59-A6C34878D82A}">
                    <a16:rowId xmlns:a16="http://schemas.microsoft.com/office/drawing/2014/main" val="10017"/>
                  </a:ext>
                </a:extLst>
              </a:tr>
              <a:tr h="195866">
                <a:tc>
                  <a:txBody>
                    <a:bodyPr/>
                    <a:lstStyle/>
                    <a:p>
                      <a:pPr algn="ctr" fontAlgn="ctr"/>
                      <a:r>
                        <a:rPr lang="pl-PL" sz="1200" u="none" strike="noStrike">
                          <a:effectLst/>
                        </a:rPr>
                        <a:t>9,50</a:t>
                      </a:r>
                      <a:endParaRPr lang="pl-PL" sz="1200" b="0" i="1" u="none" strike="noStrike">
                        <a:solidFill>
                          <a:srgbClr val="000000"/>
                        </a:solidFill>
                        <a:effectLst/>
                        <a:latin typeface="+mj-lt"/>
                      </a:endParaRPr>
                    </a:p>
                  </a:txBody>
                  <a:tcPr marL="9525" marR="9525" marT="9525" marB="0" anchor="ctr"/>
                </a:tc>
                <a:tc>
                  <a:txBody>
                    <a:bodyPr/>
                    <a:lstStyle/>
                    <a:p>
                      <a:pPr algn="ctr" fontAlgn="ctr"/>
                      <a:r>
                        <a:rPr lang="pl-PL" sz="1200" u="none" strike="noStrike">
                          <a:effectLst/>
                        </a:rPr>
                        <a:t>1,00</a:t>
                      </a:r>
                      <a:endParaRPr lang="pl-PL" sz="1200" b="0" i="0" u="none" strike="noStrike">
                        <a:solidFill>
                          <a:srgbClr val="000000"/>
                        </a:solidFill>
                        <a:effectLst/>
                        <a:latin typeface="+mj-lt"/>
                      </a:endParaRPr>
                    </a:p>
                  </a:txBody>
                  <a:tcPr marL="9525" marR="9525" marT="9525" marB="0" anchor="ctr"/>
                </a:tc>
                <a:tc>
                  <a:txBody>
                    <a:bodyPr/>
                    <a:lstStyle/>
                    <a:p>
                      <a:pPr algn="ctr" fontAlgn="ctr"/>
                      <a:r>
                        <a:rPr lang="pl-PL" sz="1200" u="none" strike="noStrike">
                          <a:effectLst/>
                        </a:rPr>
                        <a:t>4,00</a:t>
                      </a:r>
                      <a:endParaRPr lang="pl-PL" sz="1200" b="0" i="0" u="none" strike="noStrike">
                        <a:solidFill>
                          <a:srgbClr val="000000"/>
                        </a:solidFill>
                        <a:effectLst/>
                        <a:latin typeface="+mj-lt"/>
                      </a:endParaRPr>
                    </a:p>
                  </a:txBody>
                  <a:tcPr marL="9525" marR="9525" marT="9525" marB="0" anchor="ctr"/>
                </a:tc>
                <a:tc>
                  <a:txBody>
                    <a:bodyPr/>
                    <a:lstStyle/>
                    <a:p>
                      <a:pPr algn="ctr" fontAlgn="ctr"/>
                      <a:r>
                        <a:rPr lang="pl-PL" sz="1200" u="none" strike="noStrike">
                          <a:effectLst/>
                        </a:rPr>
                        <a:t>4,00</a:t>
                      </a:r>
                      <a:endParaRPr lang="pl-PL" sz="1200" b="0" i="0" u="none" strike="noStrike">
                        <a:solidFill>
                          <a:srgbClr val="000000"/>
                        </a:solidFill>
                        <a:effectLst/>
                        <a:latin typeface="+mj-lt"/>
                      </a:endParaRPr>
                    </a:p>
                  </a:txBody>
                  <a:tcPr marL="9525" marR="9525" marT="9525" marB="0" anchor="ctr"/>
                </a:tc>
                <a:extLst>
                  <a:ext uri="{0D108BD9-81ED-4DB2-BD59-A6C34878D82A}">
                    <a16:rowId xmlns:a16="http://schemas.microsoft.com/office/drawing/2014/main" val="10018"/>
                  </a:ext>
                </a:extLst>
              </a:tr>
              <a:tr h="195866">
                <a:tc>
                  <a:txBody>
                    <a:bodyPr/>
                    <a:lstStyle/>
                    <a:p>
                      <a:pPr algn="ctr" fontAlgn="ctr"/>
                      <a:r>
                        <a:rPr lang="pl-PL" sz="1200" u="none" strike="noStrike">
                          <a:effectLst/>
                        </a:rPr>
                        <a:t>9,00</a:t>
                      </a:r>
                      <a:endParaRPr lang="pl-PL" sz="1200" b="0" i="1" u="none" strike="noStrike">
                        <a:solidFill>
                          <a:srgbClr val="000000"/>
                        </a:solidFill>
                        <a:effectLst/>
                        <a:latin typeface="+mj-lt"/>
                      </a:endParaRPr>
                    </a:p>
                  </a:txBody>
                  <a:tcPr marL="9525" marR="9525" marT="9525" marB="0" anchor="ctr"/>
                </a:tc>
                <a:tc>
                  <a:txBody>
                    <a:bodyPr/>
                    <a:lstStyle/>
                    <a:p>
                      <a:pPr algn="ctr" fontAlgn="ctr"/>
                      <a:r>
                        <a:rPr lang="pl-PL" sz="1200" u="none" strike="noStrike">
                          <a:effectLst/>
                        </a:rPr>
                        <a:t>1,00</a:t>
                      </a:r>
                      <a:endParaRPr lang="pl-PL" sz="1200" b="0" i="0" u="none" strike="noStrike">
                        <a:solidFill>
                          <a:srgbClr val="000000"/>
                        </a:solidFill>
                        <a:effectLst/>
                        <a:latin typeface="+mj-lt"/>
                      </a:endParaRPr>
                    </a:p>
                  </a:txBody>
                  <a:tcPr marL="9525" marR="9525" marT="9525" marB="0" anchor="ctr"/>
                </a:tc>
                <a:tc>
                  <a:txBody>
                    <a:bodyPr/>
                    <a:lstStyle/>
                    <a:p>
                      <a:pPr algn="ctr" fontAlgn="ctr"/>
                      <a:r>
                        <a:rPr lang="pl-PL" sz="1200" u="none" strike="noStrike">
                          <a:effectLst/>
                        </a:rPr>
                        <a:t>1,00</a:t>
                      </a:r>
                      <a:endParaRPr lang="pl-PL" sz="1200" b="0" i="0" u="none" strike="noStrike">
                        <a:solidFill>
                          <a:srgbClr val="000000"/>
                        </a:solidFill>
                        <a:effectLst/>
                        <a:latin typeface="+mj-lt"/>
                      </a:endParaRPr>
                    </a:p>
                  </a:txBody>
                  <a:tcPr marL="9525" marR="9525" marT="9525" marB="0" anchor="ctr"/>
                </a:tc>
                <a:tc>
                  <a:txBody>
                    <a:bodyPr/>
                    <a:lstStyle/>
                    <a:p>
                      <a:pPr algn="ctr" fontAlgn="ctr"/>
                      <a:r>
                        <a:rPr lang="pl-PL" sz="1200" u="none" strike="noStrike">
                          <a:effectLst/>
                        </a:rPr>
                        <a:t>2,50</a:t>
                      </a:r>
                      <a:endParaRPr lang="pl-PL" sz="1200" b="0" i="0" u="none" strike="noStrike">
                        <a:solidFill>
                          <a:srgbClr val="000000"/>
                        </a:solidFill>
                        <a:effectLst/>
                        <a:latin typeface="+mj-lt"/>
                      </a:endParaRPr>
                    </a:p>
                  </a:txBody>
                  <a:tcPr marL="9525" marR="9525" marT="9525" marB="0" anchor="ctr"/>
                </a:tc>
                <a:extLst>
                  <a:ext uri="{0D108BD9-81ED-4DB2-BD59-A6C34878D82A}">
                    <a16:rowId xmlns:a16="http://schemas.microsoft.com/office/drawing/2014/main" val="10019"/>
                  </a:ext>
                </a:extLst>
              </a:tr>
              <a:tr h="195866">
                <a:tc>
                  <a:txBody>
                    <a:bodyPr/>
                    <a:lstStyle/>
                    <a:p>
                      <a:pPr algn="ctr" fontAlgn="b"/>
                      <a:r>
                        <a:rPr lang="pl-PL" sz="1200" u="none" strike="noStrike">
                          <a:effectLst/>
                        </a:rPr>
                        <a:t>96,15</a:t>
                      </a:r>
                      <a:endParaRPr lang="pl-PL" sz="1200" b="0" i="1" u="none" strike="noStrike">
                        <a:solidFill>
                          <a:srgbClr val="000000"/>
                        </a:solidFill>
                        <a:effectLst/>
                        <a:latin typeface="+mj-lt"/>
                      </a:endParaRPr>
                    </a:p>
                  </a:txBody>
                  <a:tcPr marL="9525" marR="9525" marT="9525" marB="0" anchor="ctr"/>
                </a:tc>
                <a:tc>
                  <a:txBody>
                    <a:bodyPr/>
                    <a:lstStyle/>
                    <a:p>
                      <a:pPr algn="ctr" fontAlgn="b"/>
                      <a:r>
                        <a:rPr lang="pl-PL" sz="1200" u="none" strike="noStrike">
                          <a:effectLst/>
                        </a:rPr>
                        <a:t>3,50</a:t>
                      </a:r>
                      <a:endParaRPr lang="pl-PL" sz="1200" b="0" i="0" u="none" strike="noStrike">
                        <a:solidFill>
                          <a:srgbClr val="000000"/>
                        </a:solidFill>
                        <a:effectLst/>
                        <a:latin typeface="+mj-lt"/>
                      </a:endParaRPr>
                    </a:p>
                  </a:txBody>
                  <a:tcPr marL="9525" marR="9525" marT="9525" marB="0" anchor="ctr"/>
                </a:tc>
                <a:tc>
                  <a:txBody>
                    <a:bodyPr/>
                    <a:lstStyle/>
                    <a:p>
                      <a:pPr algn="ctr" fontAlgn="b"/>
                      <a:r>
                        <a:rPr lang="pl-PL" sz="1200" u="none" strike="noStrike">
                          <a:effectLst/>
                        </a:rPr>
                        <a:t>4,00</a:t>
                      </a:r>
                      <a:endParaRPr lang="pl-PL" sz="1200" b="0" i="0" u="none" strike="noStrike">
                        <a:solidFill>
                          <a:srgbClr val="000000"/>
                        </a:solidFill>
                        <a:effectLst/>
                        <a:latin typeface="+mj-lt"/>
                      </a:endParaRPr>
                    </a:p>
                  </a:txBody>
                  <a:tcPr marL="9525" marR="9525" marT="9525" marB="0" anchor="ctr"/>
                </a:tc>
                <a:tc>
                  <a:txBody>
                    <a:bodyPr/>
                    <a:lstStyle/>
                    <a:p>
                      <a:pPr algn="ctr" fontAlgn="b"/>
                      <a:r>
                        <a:rPr lang="pl-PL" sz="1200" u="none" strike="noStrike">
                          <a:effectLst/>
                        </a:rPr>
                        <a:t>4,00</a:t>
                      </a:r>
                      <a:endParaRPr lang="pl-PL" sz="1200" b="0" i="0" u="none" strike="noStrike">
                        <a:solidFill>
                          <a:srgbClr val="000000"/>
                        </a:solidFill>
                        <a:effectLst/>
                        <a:latin typeface="+mj-lt"/>
                      </a:endParaRPr>
                    </a:p>
                  </a:txBody>
                  <a:tcPr marL="9525" marR="9525" marT="9525" marB="0" anchor="ctr"/>
                </a:tc>
                <a:extLst>
                  <a:ext uri="{0D108BD9-81ED-4DB2-BD59-A6C34878D82A}">
                    <a16:rowId xmlns:a16="http://schemas.microsoft.com/office/drawing/2014/main" val="10020"/>
                  </a:ext>
                </a:extLst>
              </a:tr>
              <a:tr h="195866">
                <a:tc>
                  <a:txBody>
                    <a:bodyPr/>
                    <a:lstStyle/>
                    <a:p>
                      <a:pPr algn="ctr" fontAlgn="ctr"/>
                      <a:r>
                        <a:rPr lang="pl-PL" sz="1200" u="none" strike="noStrike">
                          <a:effectLst/>
                        </a:rPr>
                        <a:t>39,53</a:t>
                      </a:r>
                      <a:endParaRPr lang="pl-PL" sz="1200" b="0" i="1" u="none" strike="noStrike">
                        <a:solidFill>
                          <a:srgbClr val="000000"/>
                        </a:solidFill>
                        <a:effectLst/>
                        <a:latin typeface="+mj-lt"/>
                      </a:endParaRPr>
                    </a:p>
                  </a:txBody>
                  <a:tcPr marL="9525" marR="9525" marT="9525" marB="0" anchor="ctr"/>
                </a:tc>
                <a:tc>
                  <a:txBody>
                    <a:bodyPr/>
                    <a:lstStyle/>
                    <a:p>
                      <a:pPr algn="ctr" fontAlgn="ctr"/>
                      <a:r>
                        <a:rPr lang="pl-PL" sz="1200" u="none" strike="noStrike">
                          <a:effectLst/>
                        </a:rPr>
                        <a:t>3,50</a:t>
                      </a:r>
                      <a:endParaRPr lang="pl-PL" sz="1200" b="0" i="0" u="none" strike="noStrike">
                        <a:solidFill>
                          <a:srgbClr val="000000"/>
                        </a:solidFill>
                        <a:effectLst/>
                        <a:latin typeface="+mj-lt"/>
                      </a:endParaRPr>
                    </a:p>
                  </a:txBody>
                  <a:tcPr marL="9525" marR="9525" marT="9525" marB="0" anchor="ctr"/>
                </a:tc>
                <a:tc>
                  <a:txBody>
                    <a:bodyPr/>
                    <a:lstStyle/>
                    <a:p>
                      <a:pPr algn="ctr" fontAlgn="ctr"/>
                      <a:r>
                        <a:rPr lang="pl-PL" sz="1200" u="none" strike="noStrike">
                          <a:effectLst/>
                        </a:rPr>
                        <a:t>3,00</a:t>
                      </a:r>
                      <a:endParaRPr lang="pl-PL" sz="1200" b="0" i="0" u="none" strike="noStrike">
                        <a:solidFill>
                          <a:srgbClr val="000000"/>
                        </a:solidFill>
                        <a:effectLst/>
                        <a:latin typeface="+mj-lt"/>
                      </a:endParaRPr>
                    </a:p>
                  </a:txBody>
                  <a:tcPr marL="9525" marR="9525" marT="9525" marB="0" anchor="ctr"/>
                </a:tc>
                <a:tc>
                  <a:txBody>
                    <a:bodyPr/>
                    <a:lstStyle/>
                    <a:p>
                      <a:pPr algn="ctr" fontAlgn="ctr"/>
                      <a:r>
                        <a:rPr lang="pl-PL" sz="1200" u="none" strike="noStrike">
                          <a:effectLst/>
                        </a:rPr>
                        <a:t>2,50</a:t>
                      </a:r>
                      <a:endParaRPr lang="pl-PL" sz="1200" b="0" i="0" u="none" strike="noStrike">
                        <a:solidFill>
                          <a:srgbClr val="000000"/>
                        </a:solidFill>
                        <a:effectLst/>
                        <a:latin typeface="+mj-lt"/>
                      </a:endParaRPr>
                    </a:p>
                  </a:txBody>
                  <a:tcPr marL="9525" marR="9525" marT="9525" marB="0" anchor="ctr"/>
                </a:tc>
                <a:extLst>
                  <a:ext uri="{0D108BD9-81ED-4DB2-BD59-A6C34878D82A}">
                    <a16:rowId xmlns:a16="http://schemas.microsoft.com/office/drawing/2014/main" val="10021"/>
                  </a:ext>
                </a:extLst>
              </a:tr>
              <a:tr h="195866">
                <a:tc>
                  <a:txBody>
                    <a:bodyPr/>
                    <a:lstStyle/>
                    <a:p>
                      <a:pPr algn="ctr" fontAlgn="ctr"/>
                      <a:r>
                        <a:rPr lang="pl-PL" sz="1200" u="none" strike="noStrike">
                          <a:effectLst/>
                        </a:rPr>
                        <a:t>33,00</a:t>
                      </a:r>
                      <a:endParaRPr lang="pl-PL" sz="1200" b="0" i="1" u="none" strike="noStrike">
                        <a:solidFill>
                          <a:srgbClr val="000000"/>
                        </a:solidFill>
                        <a:effectLst/>
                        <a:latin typeface="+mj-lt"/>
                      </a:endParaRPr>
                    </a:p>
                  </a:txBody>
                  <a:tcPr marL="9525" marR="9525" marT="9525" marB="0" anchor="ctr"/>
                </a:tc>
                <a:tc>
                  <a:txBody>
                    <a:bodyPr/>
                    <a:lstStyle/>
                    <a:p>
                      <a:pPr algn="ctr" fontAlgn="ctr"/>
                      <a:r>
                        <a:rPr lang="pl-PL" sz="1200" u="none" strike="noStrike">
                          <a:effectLst/>
                        </a:rPr>
                        <a:t>2,50</a:t>
                      </a:r>
                      <a:endParaRPr lang="pl-PL" sz="1200" b="0" i="0" u="none" strike="noStrike">
                        <a:solidFill>
                          <a:srgbClr val="000000"/>
                        </a:solidFill>
                        <a:effectLst/>
                        <a:latin typeface="+mj-lt"/>
                      </a:endParaRPr>
                    </a:p>
                  </a:txBody>
                  <a:tcPr marL="9525" marR="9525" marT="9525" marB="0" anchor="ctr"/>
                </a:tc>
                <a:tc>
                  <a:txBody>
                    <a:bodyPr/>
                    <a:lstStyle/>
                    <a:p>
                      <a:pPr algn="ctr" fontAlgn="ctr"/>
                      <a:r>
                        <a:rPr lang="pl-PL" sz="1200" u="none" strike="noStrike">
                          <a:effectLst/>
                        </a:rPr>
                        <a:t>7,00</a:t>
                      </a:r>
                      <a:endParaRPr lang="pl-PL" sz="1200" b="0" i="0" u="none" strike="noStrike">
                        <a:solidFill>
                          <a:srgbClr val="000000"/>
                        </a:solidFill>
                        <a:effectLst/>
                        <a:latin typeface="+mj-lt"/>
                      </a:endParaRPr>
                    </a:p>
                  </a:txBody>
                  <a:tcPr marL="9525" marR="9525" marT="9525" marB="0" anchor="ctr"/>
                </a:tc>
                <a:tc>
                  <a:txBody>
                    <a:bodyPr/>
                    <a:lstStyle/>
                    <a:p>
                      <a:pPr algn="ctr" fontAlgn="ctr"/>
                      <a:r>
                        <a:rPr lang="pl-PL" sz="1200" u="none" strike="noStrike">
                          <a:effectLst/>
                        </a:rPr>
                        <a:t>2,50</a:t>
                      </a:r>
                      <a:endParaRPr lang="pl-PL" sz="1200" b="0" i="0" u="none" strike="noStrike">
                        <a:solidFill>
                          <a:srgbClr val="000000"/>
                        </a:solidFill>
                        <a:effectLst/>
                        <a:latin typeface="+mj-lt"/>
                      </a:endParaRPr>
                    </a:p>
                  </a:txBody>
                  <a:tcPr marL="9525" marR="9525" marT="9525" marB="0" anchor="ctr"/>
                </a:tc>
                <a:extLst>
                  <a:ext uri="{0D108BD9-81ED-4DB2-BD59-A6C34878D82A}">
                    <a16:rowId xmlns:a16="http://schemas.microsoft.com/office/drawing/2014/main" val="10022"/>
                  </a:ext>
                </a:extLst>
              </a:tr>
            </a:tbl>
          </a:graphicData>
        </a:graphic>
      </p:graphicFrame>
    </p:spTree>
    <p:extLst>
      <p:ext uri="{BB962C8B-B14F-4D97-AF65-F5344CB8AC3E}">
        <p14:creationId xmlns:p14="http://schemas.microsoft.com/office/powerpoint/2010/main" val="4333562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4CEF806-7F59-474B-86D8-A2102AC93581}"/>
              </a:ext>
            </a:extLst>
          </p:cNvPr>
          <p:cNvSpPr>
            <a:spLocks noGrp="1"/>
          </p:cNvSpPr>
          <p:nvPr>
            <p:ph type="title"/>
          </p:nvPr>
        </p:nvSpPr>
        <p:spPr/>
        <p:txBody>
          <a:bodyPr>
            <a:normAutofit fontScale="90000"/>
          </a:bodyPr>
          <a:lstStyle/>
          <a:p>
            <a:r>
              <a:rPr lang="pl-PL" b="1"/>
              <a:t>Metoda statystycznej analizy rynku – metoda regresji (przykład)</a:t>
            </a:r>
            <a:endParaRPr lang="pl-PL"/>
          </a:p>
        </p:txBody>
      </p:sp>
      <mc:AlternateContent xmlns:mc="http://schemas.openxmlformats.org/markup-compatibility/2006">
        <mc:Choice xmlns:a14="http://schemas.microsoft.com/office/drawing/2010/main" Requires="a14">
          <p:sp>
            <p:nvSpPr>
              <p:cNvPr id="4" name="Symbol zastępczy zawartości 2">
                <a:extLst>
                  <a:ext uri="{FF2B5EF4-FFF2-40B4-BE49-F238E27FC236}">
                    <a16:creationId xmlns:a16="http://schemas.microsoft.com/office/drawing/2014/main" id="{E529B65F-C6C1-40D5-886D-DC700EDCEBC4}"/>
                  </a:ext>
                </a:extLst>
              </p:cNvPr>
              <p:cNvSpPr>
                <a:spLocks noGrp="1"/>
              </p:cNvSpPr>
              <p:nvPr>
                <p:ph idx="1"/>
              </p:nvPr>
            </p:nvSpPr>
            <p:spPr>
              <a:xfrm>
                <a:off x="822960" y="1840011"/>
                <a:ext cx="7543801" cy="4504962"/>
              </a:xfrm>
            </p:spPr>
            <p:txBody>
              <a:bodyPr>
                <a:normAutofit/>
              </a:bodyPr>
              <a:lstStyle/>
              <a:p>
                <a:pPr marL="82296" indent="0" algn="r">
                  <a:buNone/>
                </a:pPr>
                <a14:m>
                  <m:oMathPara xmlns:m="http://schemas.openxmlformats.org/officeDocument/2006/math">
                    <m:oMathParaPr>
                      <m:jc m:val="center"/>
                    </m:oMathParaPr>
                    <m:oMath xmlns:m="http://schemas.openxmlformats.org/officeDocument/2006/math">
                      <m:r>
                        <m:rPr>
                          <m:sty m:val="p"/>
                        </m:rPr>
                        <a:rPr lang="pl-PL" smtClean="0">
                          <a:latin typeface="Cambria Math"/>
                        </a:rPr>
                        <m:t>a</m:t>
                      </m:r>
                      <m:r>
                        <a:rPr lang="pl-PL" i="1">
                          <a:latin typeface="Cambria Math"/>
                        </a:rPr>
                        <m:t>=</m:t>
                      </m:r>
                      <m:sSup>
                        <m:sSupPr>
                          <m:ctrlPr>
                            <a:rPr lang="pl-PL" i="1">
                              <a:latin typeface="Cambria Math" panose="02040503050406030204" pitchFamily="18" charset="0"/>
                            </a:rPr>
                          </m:ctrlPr>
                        </m:sSupPr>
                        <m:e>
                          <m:r>
                            <a:rPr lang="pl-PL" i="1">
                              <a:latin typeface="Cambria Math"/>
                            </a:rPr>
                            <m:t>(</m:t>
                          </m:r>
                          <m:sSup>
                            <m:sSupPr>
                              <m:ctrlPr>
                                <a:rPr lang="pl-PL" i="1">
                                  <a:latin typeface="Cambria Math" panose="02040503050406030204" pitchFamily="18" charset="0"/>
                                </a:rPr>
                              </m:ctrlPr>
                            </m:sSupPr>
                            <m:e>
                              <m:r>
                                <a:rPr lang="pl-PL" i="1">
                                  <a:latin typeface="Cambria Math"/>
                                </a:rPr>
                                <m:t>𝑋</m:t>
                              </m:r>
                            </m:e>
                            <m:sup>
                              <m:r>
                                <a:rPr lang="pl-PL" i="1">
                                  <a:latin typeface="Cambria Math"/>
                                </a:rPr>
                                <m:t>𝑇</m:t>
                              </m:r>
                            </m:sup>
                          </m:sSup>
                          <m:r>
                            <a:rPr lang="pl-PL" i="1">
                              <a:latin typeface="Cambria Math"/>
                            </a:rPr>
                            <m:t>𝑋</m:t>
                          </m:r>
                          <m:r>
                            <a:rPr lang="pl-PL" i="1">
                              <a:latin typeface="Cambria Math"/>
                            </a:rPr>
                            <m:t>)</m:t>
                          </m:r>
                        </m:e>
                        <m:sup>
                          <m:r>
                            <a:rPr lang="pl-PL" i="1">
                              <a:latin typeface="Cambria Math"/>
                            </a:rPr>
                            <m:t>−1</m:t>
                          </m:r>
                        </m:sup>
                      </m:sSup>
                      <m:sSup>
                        <m:sSupPr>
                          <m:ctrlPr>
                            <a:rPr lang="pl-PL" i="1">
                              <a:latin typeface="Cambria Math" panose="02040503050406030204" pitchFamily="18" charset="0"/>
                            </a:rPr>
                          </m:ctrlPr>
                        </m:sSupPr>
                        <m:e>
                          <m:r>
                            <a:rPr lang="pl-PL" i="1">
                              <a:latin typeface="Cambria Math"/>
                            </a:rPr>
                            <m:t>𝑋</m:t>
                          </m:r>
                        </m:e>
                        <m:sup>
                          <m:r>
                            <a:rPr lang="pl-PL" i="1">
                              <a:latin typeface="Cambria Math"/>
                            </a:rPr>
                            <m:t>𝑇</m:t>
                          </m:r>
                        </m:sup>
                      </m:sSup>
                      <m:r>
                        <a:rPr lang="pl-PL" i="1">
                          <a:latin typeface="Cambria Math"/>
                        </a:rPr>
                        <m:t>𝑌</m:t>
                      </m:r>
                      <m:r>
                        <a:rPr lang="pl-PL" i="1">
                          <a:latin typeface="Cambria Math"/>
                        </a:rPr>
                        <m:t>=</m:t>
                      </m:r>
                      <m:d>
                        <m:dPr>
                          <m:begChr m:val="["/>
                          <m:endChr m:val="]"/>
                          <m:ctrlPr>
                            <a:rPr lang="pl-PL" i="1">
                              <a:latin typeface="Cambria Math" panose="02040503050406030204" pitchFamily="18" charset="0"/>
                            </a:rPr>
                          </m:ctrlPr>
                        </m:dPr>
                        <m:e>
                          <m:m>
                            <m:mPr>
                              <m:mcs>
                                <m:mc>
                                  <m:mcPr>
                                    <m:count m:val="1"/>
                                    <m:mcJc m:val="center"/>
                                  </m:mcPr>
                                </m:mc>
                              </m:mcs>
                              <m:ctrlPr>
                                <a:rPr lang="pl-PL" i="1">
                                  <a:latin typeface="Cambria Math" panose="02040503050406030204" pitchFamily="18" charset="0"/>
                                </a:rPr>
                              </m:ctrlPr>
                            </m:mPr>
                            <m:mr>
                              <m:e>
                                <m:r>
                                  <m:rPr>
                                    <m:brk m:alnAt="7"/>
                                  </m:rPr>
                                  <a:rPr lang="pl-PL" i="1">
                                    <a:latin typeface="Cambria Math"/>
                                  </a:rPr>
                                  <m:t>−</m:t>
                                </m:r>
                                <m:r>
                                  <a:rPr lang="pl-PL" i="1">
                                    <a:latin typeface="Cambria Math"/>
                                  </a:rPr>
                                  <m:t>50,590</m:t>
                                </m:r>
                              </m:e>
                            </m:mr>
                            <m:mr>
                              <m:e>
                                <m:r>
                                  <a:rPr lang="pl-PL" i="1">
                                    <a:latin typeface="Cambria Math"/>
                                  </a:rPr>
                                  <m:t>15,877</m:t>
                                </m:r>
                              </m:e>
                            </m:mr>
                            <m:mr>
                              <m:e>
                                <m:eqArr>
                                  <m:eqArrPr>
                                    <m:ctrlPr>
                                      <a:rPr lang="pl-PL" i="1">
                                        <a:latin typeface="Cambria Math" panose="02040503050406030204" pitchFamily="18" charset="0"/>
                                      </a:rPr>
                                    </m:ctrlPr>
                                  </m:eqArrPr>
                                  <m:e>
                                    <m:r>
                                      <a:rPr lang="pl-PL" i="1">
                                        <a:latin typeface="Cambria Math"/>
                                      </a:rPr>
                                      <m:t>6,330</m:t>
                                    </m:r>
                                  </m:e>
                                  <m:e>
                                    <m:r>
                                      <a:rPr lang="pl-PL" i="1">
                                        <a:latin typeface="Cambria Math"/>
                                      </a:rPr>
                                      <m:t>10,923</m:t>
                                    </m:r>
                                  </m:e>
                                </m:eqArr>
                              </m:e>
                            </m:mr>
                          </m:m>
                        </m:e>
                      </m:d>
                      <m:m>
                        <m:mPr>
                          <m:mcs>
                            <m:mc>
                              <m:mcPr>
                                <m:count m:val="1"/>
                                <m:mcJc m:val="center"/>
                              </m:mcPr>
                            </m:mc>
                          </m:mcs>
                          <m:ctrlPr>
                            <a:rPr lang="pl-PL" i="1">
                              <a:latin typeface="Cambria Math" panose="02040503050406030204" pitchFamily="18" charset="0"/>
                            </a:rPr>
                          </m:ctrlPr>
                        </m:mPr>
                        <m:mr>
                          <m:e>
                            <m:r>
                              <m:rPr>
                                <m:brk m:alnAt="7"/>
                              </m:rPr>
                              <a:rPr lang="pl-PL" i="1">
                                <a:latin typeface="Cambria Math"/>
                              </a:rPr>
                              <m:t>𝑆</m:t>
                            </m:r>
                            <m:r>
                              <a:rPr lang="pl-PL" i="1">
                                <a:latin typeface="Cambria Math"/>
                              </a:rPr>
                              <m:t>𝑡𝑎</m:t>
                            </m:r>
                            <m:r>
                              <a:rPr lang="pl-PL" i="1">
                                <a:latin typeface="Cambria Math"/>
                              </a:rPr>
                              <m:t>ł</m:t>
                            </m:r>
                            <m:r>
                              <a:rPr lang="pl-PL" i="1">
                                <a:latin typeface="Cambria Math"/>
                              </a:rPr>
                              <m:t>𝑎</m:t>
                            </m:r>
                          </m:e>
                        </m:mr>
                        <m:mr>
                          <m:e>
                            <m:r>
                              <a:rPr lang="pl-PL" i="1">
                                <a:latin typeface="Cambria Math"/>
                              </a:rPr>
                              <m:t>𝑈𝑧𝑏𝑟𝑜𝑗𝑒𝑛𝑖𝑒</m:t>
                            </m:r>
                          </m:e>
                        </m:mr>
                        <m:mr>
                          <m:e>
                            <m:eqArr>
                              <m:eqArrPr>
                                <m:ctrlPr>
                                  <a:rPr lang="pl-PL" i="1">
                                    <a:latin typeface="Cambria Math" panose="02040503050406030204" pitchFamily="18" charset="0"/>
                                  </a:rPr>
                                </m:ctrlPr>
                              </m:eqArrPr>
                              <m:e>
                                <m:r>
                                  <a:rPr lang="pl-PL" i="1">
                                    <a:latin typeface="Cambria Math"/>
                                  </a:rPr>
                                  <m:t>𝑂𝑡𝑜𝑐𝑧𝑒𝑛𝑖𝑒</m:t>
                                </m:r>
                              </m:e>
                              <m:e>
                                <m:r>
                                  <a:rPr lang="pl-PL" i="1">
                                    <a:latin typeface="Cambria Math"/>
                                  </a:rPr>
                                  <m:t>𝑃𝑜</m:t>
                                </m:r>
                                <m:r>
                                  <a:rPr lang="pl-PL" i="1">
                                    <a:latin typeface="Cambria Math"/>
                                  </a:rPr>
                                  <m:t>ł</m:t>
                                </m:r>
                                <m:r>
                                  <a:rPr lang="pl-PL" i="1">
                                    <a:latin typeface="Cambria Math"/>
                                  </a:rPr>
                                  <m:t>𝑜</m:t>
                                </m:r>
                                <m:r>
                                  <a:rPr lang="pl-PL" i="1">
                                    <a:latin typeface="Cambria Math"/>
                                  </a:rPr>
                                  <m:t>ż</m:t>
                                </m:r>
                                <m:r>
                                  <a:rPr lang="pl-PL" i="1">
                                    <a:latin typeface="Cambria Math"/>
                                  </a:rPr>
                                  <m:t>𝑒𝑛𝑖𝑒</m:t>
                                </m:r>
                              </m:e>
                            </m:eqArr>
                          </m:e>
                        </m:mr>
                      </m:m>
                    </m:oMath>
                  </m:oMathPara>
                </a14:m>
                <a:endParaRPr lang="pl-PL"/>
              </a:p>
              <a:p>
                <a:pPr marL="82296" indent="0">
                  <a:buNone/>
                </a:pPr>
                <a:endParaRPr lang="pl-PL" i="1">
                  <a:latin typeface="Cambria Math"/>
                </a:endParaRPr>
              </a:p>
              <a:p>
                <a:pPr marL="82296" indent="0">
                  <a:buNone/>
                </a:pPr>
                <a14:m>
                  <m:oMathPara xmlns:m="http://schemas.openxmlformats.org/officeDocument/2006/math">
                    <m:oMathParaPr>
                      <m:jc m:val="centerGroup"/>
                    </m:oMathParaPr>
                    <m:oMath xmlns:m="http://schemas.openxmlformats.org/officeDocument/2006/math">
                      <m:r>
                        <a:rPr lang="pl-PL" sz="1600" b="0" i="1" smtClean="0">
                          <a:latin typeface="Cambria Math" panose="02040503050406030204" pitchFamily="18" charset="0"/>
                        </a:rPr>
                        <m:t>𝑦</m:t>
                      </m:r>
                      <m:r>
                        <a:rPr lang="pl-PL" sz="1600" b="0" i="1" smtClean="0">
                          <a:latin typeface="Cambria Math" panose="02040503050406030204" pitchFamily="18" charset="0"/>
                        </a:rPr>
                        <m:t>=−50,590+15,877∗</m:t>
                      </m:r>
                      <m:r>
                        <a:rPr lang="pl-PL" sz="1600" b="0" i="1" smtClean="0">
                          <a:latin typeface="Cambria Math" panose="02040503050406030204" pitchFamily="18" charset="0"/>
                        </a:rPr>
                        <m:t>𝑈𝑧𝑏𝑟𝑜𝑗𝑒𝑛𝑖𝑒</m:t>
                      </m:r>
                      <m:r>
                        <a:rPr lang="pl-PL" sz="1600" b="0" i="1" smtClean="0">
                          <a:latin typeface="Cambria Math" panose="02040503050406030204" pitchFamily="18" charset="0"/>
                        </a:rPr>
                        <m:t>+6,330∗</m:t>
                      </m:r>
                      <m:r>
                        <a:rPr lang="pl-PL" sz="1600" b="0" i="1" smtClean="0">
                          <a:latin typeface="Cambria Math" panose="02040503050406030204" pitchFamily="18" charset="0"/>
                        </a:rPr>
                        <m:t>𝑂𝑡𝑜𝑐𝑧𝑒𝑛𝑖𝑒</m:t>
                      </m:r>
                      <m:r>
                        <a:rPr lang="pl-PL" sz="1600" b="0" i="1" smtClean="0">
                          <a:latin typeface="Cambria Math" panose="02040503050406030204" pitchFamily="18" charset="0"/>
                        </a:rPr>
                        <m:t>+10,923∗</m:t>
                      </m:r>
                      <m:r>
                        <a:rPr lang="pl-PL" sz="1600" b="0" i="1" smtClean="0">
                          <a:latin typeface="Cambria Math" panose="02040503050406030204" pitchFamily="18" charset="0"/>
                        </a:rPr>
                        <m:t>𝑃𝑜</m:t>
                      </m:r>
                      <m:r>
                        <a:rPr lang="pl-PL" sz="1600" b="0" i="1" smtClean="0">
                          <a:latin typeface="Cambria Math" panose="02040503050406030204" pitchFamily="18" charset="0"/>
                        </a:rPr>
                        <m:t>ł</m:t>
                      </m:r>
                      <m:r>
                        <a:rPr lang="pl-PL" sz="1600" b="0" i="1" smtClean="0">
                          <a:latin typeface="Cambria Math" panose="02040503050406030204" pitchFamily="18" charset="0"/>
                        </a:rPr>
                        <m:t>𝑜</m:t>
                      </m:r>
                      <m:r>
                        <a:rPr lang="pl-PL" sz="1600" b="0" i="1" smtClean="0">
                          <a:latin typeface="Cambria Math" panose="02040503050406030204" pitchFamily="18" charset="0"/>
                        </a:rPr>
                        <m:t>ż</m:t>
                      </m:r>
                      <m:r>
                        <a:rPr lang="pl-PL" sz="1600" b="0" i="1" smtClean="0">
                          <a:latin typeface="Cambria Math" panose="02040503050406030204" pitchFamily="18" charset="0"/>
                        </a:rPr>
                        <m:t>𝑒𝑛𝑖𝑒</m:t>
                      </m:r>
                    </m:oMath>
                  </m:oMathPara>
                </a14:m>
                <a:endParaRPr lang="pl-PL" sz="1600"/>
              </a:p>
              <a:p>
                <a:pPr marL="82296" indent="0">
                  <a:buNone/>
                </a:pPr>
                <a:r>
                  <a:rPr lang="pl-PL">
                    <a:solidFill>
                      <a:srgbClr val="C00000"/>
                    </a:solidFill>
                  </a:rPr>
                  <a:t>Chcemy wycenić nieruchomość dla której mamy cechy: Uzbrojenie = 1, Otoczenie = 5 i Położenie = 3</a:t>
                </a:r>
              </a:p>
              <a:p>
                <a:pPr marL="82296" indent="0">
                  <a:buNone/>
                </a:pPr>
                <a:endParaRPr lang="pl-PL" sz="1600" i="1">
                  <a:latin typeface="Cambria Math" panose="02040503050406030204" pitchFamily="18" charset="0"/>
                </a:endParaRPr>
              </a:p>
              <a:p>
                <a:pPr marL="82296" indent="0">
                  <a:buNone/>
                </a:pPr>
                <a:endParaRPr lang="pl-PL" sz="1600" i="1">
                  <a:latin typeface="Cambria Math" panose="02040503050406030204" pitchFamily="18" charset="0"/>
                </a:endParaRPr>
              </a:p>
              <a:p>
                <a:pPr marL="82296" indent="0">
                  <a:buNone/>
                </a:pPr>
                <a14:m>
                  <m:oMathPara xmlns:m="http://schemas.openxmlformats.org/officeDocument/2006/math">
                    <m:oMathParaPr>
                      <m:jc m:val="centerGroup"/>
                    </m:oMathParaPr>
                    <m:oMath xmlns:m="http://schemas.openxmlformats.org/officeDocument/2006/math">
                      <m:r>
                        <a:rPr lang="pl-PL" sz="1600" i="1">
                          <a:latin typeface="Cambria Math" panose="02040503050406030204" pitchFamily="18" charset="0"/>
                        </a:rPr>
                        <m:t>𝑦</m:t>
                      </m:r>
                      <m:r>
                        <a:rPr lang="pl-PL" sz="1600" i="1">
                          <a:latin typeface="Cambria Math" panose="02040503050406030204" pitchFamily="18" charset="0"/>
                        </a:rPr>
                        <m:t>=−50,590+15,877∗1+6,330∗5+10,923∗3=29,71</m:t>
                      </m:r>
                    </m:oMath>
                  </m:oMathPara>
                </a14:m>
                <a:endParaRPr lang="pl-PL">
                  <a:solidFill>
                    <a:srgbClr val="C00000"/>
                  </a:solidFill>
                </a:endParaRPr>
              </a:p>
            </p:txBody>
          </p:sp>
        </mc:Choice>
        <mc:Fallback>
          <p:sp>
            <p:nvSpPr>
              <p:cNvPr id="4" name="Symbol zastępczy zawartości 2">
                <a:extLst>
                  <a:ext uri="{FF2B5EF4-FFF2-40B4-BE49-F238E27FC236}">
                    <a16:creationId xmlns:a16="http://schemas.microsoft.com/office/drawing/2014/main" id="{E529B65F-C6C1-40D5-886D-DC700EDCEBC4}"/>
                  </a:ext>
                </a:extLst>
              </p:cNvPr>
              <p:cNvSpPr>
                <a:spLocks noGrp="1" noRot="1" noChangeAspect="1" noMove="1" noResize="1" noEditPoints="1" noAdjustHandles="1" noChangeArrowheads="1" noChangeShapeType="1" noTextEdit="1"/>
              </p:cNvSpPr>
              <p:nvPr>
                <p:ph idx="1"/>
              </p:nvPr>
            </p:nvSpPr>
            <p:spPr>
              <a:xfrm>
                <a:off x="822960" y="1840011"/>
                <a:ext cx="7543801" cy="4504962"/>
              </a:xfrm>
              <a:blipFill>
                <a:blip r:embed="rId2"/>
                <a:stretch>
                  <a:fillRect l="-889" t="-271" r="-242"/>
                </a:stretch>
              </a:blipFill>
            </p:spPr>
            <p:txBody>
              <a:bodyPr/>
              <a:lstStyle/>
              <a:p>
                <a:r>
                  <a:rPr lang="en-US">
                    <a:noFill/>
                  </a:rPr>
                  <a:t> </a:t>
                </a:r>
              </a:p>
            </p:txBody>
          </p:sp>
        </mc:Fallback>
      </mc:AlternateContent>
      <p:sp>
        <p:nvSpPr>
          <p:cNvPr id="5" name="Strzałka: w dół 4">
            <a:extLst>
              <a:ext uri="{FF2B5EF4-FFF2-40B4-BE49-F238E27FC236}">
                <a16:creationId xmlns:a16="http://schemas.microsoft.com/office/drawing/2014/main" id="{4D250404-39E3-4421-BD8B-F9A88120E950}"/>
              </a:ext>
            </a:extLst>
          </p:cNvPr>
          <p:cNvSpPr/>
          <p:nvPr/>
        </p:nvSpPr>
        <p:spPr>
          <a:xfrm>
            <a:off x="2238103" y="4397829"/>
            <a:ext cx="287383" cy="5921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Strzałka: w dół 5">
            <a:extLst>
              <a:ext uri="{FF2B5EF4-FFF2-40B4-BE49-F238E27FC236}">
                <a16:creationId xmlns:a16="http://schemas.microsoft.com/office/drawing/2014/main" id="{B6563F10-6DBB-4B5B-A8AF-5FD5AAB9823B}"/>
              </a:ext>
            </a:extLst>
          </p:cNvPr>
          <p:cNvSpPr/>
          <p:nvPr/>
        </p:nvSpPr>
        <p:spPr>
          <a:xfrm rot="10800000">
            <a:off x="6797040" y="5421085"/>
            <a:ext cx="287383" cy="5921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ole tekstowe 6">
            <a:extLst>
              <a:ext uri="{FF2B5EF4-FFF2-40B4-BE49-F238E27FC236}">
                <a16:creationId xmlns:a16="http://schemas.microsoft.com/office/drawing/2014/main" id="{0E9EE329-B599-497B-BEEB-3E493798BDE9}"/>
              </a:ext>
            </a:extLst>
          </p:cNvPr>
          <p:cNvSpPr txBox="1"/>
          <p:nvPr/>
        </p:nvSpPr>
        <p:spPr>
          <a:xfrm>
            <a:off x="7130143" y="5438502"/>
            <a:ext cx="1236617" cy="584775"/>
          </a:xfrm>
          <a:prstGeom prst="rect">
            <a:avLst/>
          </a:prstGeom>
          <a:noFill/>
        </p:spPr>
        <p:txBody>
          <a:bodyPr wrap="square" rtlCol="0">
            <a:spAutoFit/>
          </a:bodyPr>
          <a:lstStyle/>
          <a:p>
            <a:r>
              <a:rPr lang="pl-PL" sz="1600"/>
              <a:t>Wartość </a:t>
            </a:r>
            <a:br>
              <a:rPr lang="pl-PL" sz="1600"/>
            </a:br>
            <a:r>
              <a:rPr lang="pl-PL" sz="1600"/>
              <a:t>1 m2</a:t>
            </a:r>
          </a:p>
        </p:txBody>
      </p:sp>
    </p:spTree>
    <p:extLst>
      <p:ext uri="{BB962C8B-B14F-4D97-AF65-F5344CB8AC3E}">
        <p14:creationId xmlns:p14="http://schemas.microsoft.com/office/powerpoint/2010/main" val="333192336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84C2EDE-62CF-4D92-A668-84EAD80598AB}"/>
              </a:ext>
            </a:extLst>
          </p:cNvPr>
          <p:cNvSpPr>
            <a:spLocks noGrp="1"/>
          </p:cNvSpPr>
          <p:nvPr>
            <p:ph type="title"/>
          </p:nvPr>
        </p:nvSpPr>
        <p:spPr/>
        <p:txBody>
          <a:bodyPr/>
          <a:lstStyle/>
          <a:p>
            <a:r>
              <a:rPr lang="pl-PL" altLang="pl-PL" b="1"/>
              <a:t>Podejście dochodowe – opis </a:t>
            </a:r>
            <a:r>
              <a:rPr lang="pl-PL" altLang="pl-PL" b="1">
                <a:solidFill>
                  <a:srgbClr val="FF0000"/>
                </a:solidFill>
              </a:rPr>
              <a:t>()</a:t>
            </a:r>
            <a:endParaRPr lang="pl-PL">
              <a:solidFill>
                <a:srgbClr val="FF0000"/>
              </a:solidFill>
            </a:endParaRPr>
          </a:p>
        </p:txBody>
      </p:sp>
      <p:sp>
        <p:nvSpPr>
          <p:cNvPr id="3" name="Symbol zastępczy zawartości 2">
            <a:extLst>
              <a:ext uri="{FF2B5EF4-FFF2-40B4-BE49-F238E27FC236}">
                <a16:creationId xmlns:a16="http://schemas.microsoft.com/office/drawing/2014/main" id="{9DA69F21-0EB4-4FFC-9902-61E86399AAE1}"/>
              </a:ext>
            </a:extLst>
          </p:cNvPr>
          <p:cNvSpPr>
            <a:spLocks noGrp="1"/>
          </p:cNvSpPr>
          <p:nvPr>
            <p:ph idx="1"/>
          </p:nvPr>
        </p:nvSpPr>
        <p:spPr/>
        <p:txBody>
          <a:bodyPr>
            <a:normAutofit fontScale="92500" lnSpcReduction="10000"/>
          </a:bodyPr>
          <a:lstStyle/>
          <a:p>
            <a:pPr>
              <a:lnSpc>
                <a:spcPct val="150000"/>
              </a:lnSpc>
            </a:pPr>
            <a:r>
              <a:rPr lang="pl-PL" altLang="pl-PL"/>
              <a:t>Stosowane jest w przypadku określania wartości nieruchomości </a:t>
            </a:r>
            <a:r>
              <a:rPr lang="pl-PL" altLang="pl-PL">
                <a:solidFill>
                  <a:schemeClr val="hlink"/>
                </a:solidFill>
              </a:rPr>
              <a:t>generujących dochód bądź stwarzających możliwość osiągania dochodu</a:t>
            </a:r>
            <a:r>
              <a:rPr lang="pl-PL" altLang="pl-PL"/>
              <a:t>, przy założeniu, że dochód jest podstawowym czynnikiem wpływającym na wartość tych nieruchomości.</a:t>
            </a:r>
          </a:p>
          <a:p>
            <a:pPr>
              <a:lnSpc>
                <a:spcPct val="150000"/>
              </a:lnSpc>
            </a:pPr>
            <a:r>
              <a:rPr lang="pl-PL" altLang="pl-PL"/>
              <a:t>Głównie wykorzystywane do określania wartości nieruchomości </a:t>
            </a:r>
            <a:r>
              <a:rPr lang="pl-PL" altLang="pl-PL" b="1">
                <a:solidFill>
                  <a:srgbClr val="C00000"/>
                </a:solidFill>
              </a:rPr>
              <a:t>komercyjnych, przemysłowych, handlowych </a:t>
            </a:r>
            <a:r>
              <a:rPr lang="pl-PL" altLang="pl-PL"/>
              <a:t>itp.</a:t>
            </a:r>
          </a:p>
          <a:p>
            <a:pPr>
              <a:buFont typeface="Wingdings" panose="05000000000000000000" pitchFamily="2" charset="2"/>
              <a:buNone/>
            </a:pPr>
            <a:r>
              <a:rPr lang="pl-PL" altLang="pl-PL" b="1">
                <a:solidFill>
                  <a:srgbClr val="002060"/>
                </a:solidFill>
              </a:rPr>
              <a:t>Metody wyceny: </a:t>
            </a:r>
          </a:p>
          <a:p>
            <a:pPr marL="457200" indent="-457200">
              <a:buFont typeface="+mj-lt"/>
              <a:buAutoNum type="arabicPeriod"/>
            </a:pPr>
            <a:r>
              <a:rPr lang="pl-PL" altLang="pl-PL"/>
              <a:t>metoda inwestycyjna </a:t>
            </a:r>
          </a:p>
          <a:p>
            <a:pPr marL="457200" indent="-457200">
              <a:buFont typeface="+mj-lt"/>
              <a:buAutoNum type="arabicPeriod"/>
            </a:pPr>
            <a:r>
              <a:rPr lang="pl-PL" altLang="pl-PL"/>
              <a:t>metoda zysków</a:t>
            </a:r>
          </a:p>
          <a:p>
            <a:pPr>
              <a:lnSpc>
                <a:spcPct val="150000"/>
              </a:lnSpc>
            </a:pPr>
            <a:endParaRPr lang="pl-PL" altLang="pl-PL"/>
          </a:p>
          <a:p>
            <a:endParaRPr lang="pl-PL"/>
          </a:p>
        </p:txBody>
      </p:sp>
    </p:spTree>
    <p:extLst>
      <p:ext uri="{BB962C8B-B14F-4D97-AF65-F5344CB8AC3E}">
        <p14:creationId xmlns:p14="http://schemas.microsoft.com/office/powerpoint/2010/main" val="237431754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3C732FD-BBF0-4317-B455-BA1E73060F0B}"/>
              </a:ext>
            </a:extLst>
          </p:cNvPr>
          <p:cNvSpPr>
            <a:spLocks noGrp="1"/>
          </p:cNvSpPr>
          <p:nvPr>
            <p:ph type="title"/>
          </p:nvPr>
        </p:nvSpPr>
        <p:spPr/>
        <p:txBody>
          <a:bodyPr>
            <a:normAutofit/>
          </a:bodyPr>
          <a:lstStyle/>
          <a:p>
            <a:r>
              <a:rPr lang="pl-PL" altLang="pl-PL" sz="4400" b="1"/>
              <a:t>Podejście dochodowe – metoda inwestycyjna</a:t>
            </a:r>
            <a:endParaRPr lang="pl-PL" sz="4400"/>
          </a:p>
        </p:txBody>
      </p:sp>
      <p:sp>
        <p:nvSpPr>
          <p:cNvPr id="3" name="Symbol zastępczy zawartości 2">
            <a:extLst>
              <a:ext uri="{FF2B5EF4-FFF2-40B4-BE49-F238E27FC236}">
                <a16:creationId xmlns:a16="http://schemas.microsoft.com/office/drawing/2014/main" id="{00F98DD5-6CBD-4B25-9F53-E210D1F10262}"/>
              </a:ext>
            </a:extLst>
          </p:cNvPr>
          <p:cNvSpPr>
            <a:spLocks noGrp="1"/>
          </p:cNvSpPr>
          <p:nvPr>
            <p:ph idx="1"/>
          </p:nvPr>
        </p:nvSpPr>
        <p:spPr/>
        <p:txBody>
          <a:bodyPr>
            <a:normAutofit lnSpcReduction="10000"/>
          </a:bodyPr>
          <a:lstStyle/>
          <a:p>
            <a:pPr>
              <a:lnSpc>
                <a:spcPct val="150000"/>
              </a:lnSpc>
            </a:pPr>
            <a:r>
              <a:rPr lang="pl-PL" altLang="pl-PL" sz="2400"/>
              <a:t>Podstawą obliczania dochodu z nieruchomości są </a:t>
            </a:r>
            <a:r>
              <a:rPr lang="pl-PL" altLang="pl-PL" sz="2400" b="1"/>
              <a:t>wpływy czynszowe</a:t>
            </a:r>
            <a:r>
              <a:rPr lang="pl-PL" altLang="pl-PL" sz="2400"/>
              <a:t>, uzyskiwane z najmu, dzierżawy i innych praw do nieruchomości, oraz wpływy </a:t>
            </a:r>
            <a:r>
              <a:rPr lang="pl-PL" altLang="pl-PL" sz="2400" err="1"/>
              <a:t>pozaczynszowe</a:t>
            </a:r>
            <a:r>
              <a:rPr lang="pl-PL" altLang="pl-PL" sz="2400"/>
              <a:t>. </a:t>
            </a:r>
          </a:p>
          <a:p>
            <a:pPr lvl="1">
              <a:lnSpc>
                <a:spcPct val="150000"/>
              </a:lnSpc>
            </a:pPr>
            <a:r>
              <a:rPr lang="pl-PL" altLang="pl-PL" sz="2000"/>
              <a:t>Typowymi nieruchomościami, w przypadku których stosuje się metodę inwestycyjną, są obiekty: </a:t>
            </a:r>
            <a:r>
              <a:rPr lang="pl-PL" altLang="pl-PL" sz="2000" u="sng"/>
              <a:t>biurowe, magazynowe, handlowe, lokale użytkowe, garaże wielostanowiskowe</a:t>
            </a:r>
            <a:r>
              <a:rPr lang="pl-PL" altLang="pl-PL" sz="2000"/>
              <a:t> itp.</a:t>
            </a:r>
          </a:p>
          <a:p>
            <a:pPr lvl="1">
              <a:lnSpc>
                <a:spcPct val="150000"/>
              </a:lnSpc>
            </a:pPr>
            <a:r>
              <a:rPr lang="pl-PL" altLang="pl-PL" sz="2000"/>
              <a:t>Wpływy w tego rodzaju obiektach dotyczą gruntu i jego części składowych.</a:t>
            </a:r>
          </a:p>
          <a:p>
            <a:endParaRPr lang="pl-PL"/>
          </a:p>
        </p:txBody>
      </p:sp>
    </p:spTree>
    <p:extLst>
      <p:ext uri="{BB962C8B-B14F-4D97-AF65-F5344CB8AC3E}">
        <p14:creationId xmlns:p14="http://schemas.microsoft.com/office/powerpoint/2010/main" val="329583108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42B6F2B-75C3-4463-B916-42E6775BE87A}"/>
              </a:ext>
            </a:extLst>
          </p:cNvPr>
          <p:cNvSpPr>
            <a:spLocks noGrp="1"/>
          </p:cNvSpPr>
          <p:nvPr>
            <p:ph type="title"/>
          </p:nvPr>
        </p:nvSpPr>
        <p:spPr/>
        <p:txBody>
          <a:bodyPr/>
          <a:lstStyle/>
          <a:p>
            <a:r>
              <a:rPr lang="pl-PL" altLang="pl-PL" b="1"/>
              <a:t>Podejście dochodowe – metoda zysków</a:t>
            </a:r>
            <a:endParaRPr lang="pl-PL"/>
          </a:p>
        </p:txBody>
      </p:sp>
      <p:sp>
        <p:nvSpPr>
          <p:cNvPr id="3" name="Symbol zastępczy zawartości 2">
            <a:extLst>
              <a:ext uri="{FF2B5EF4-FFF2-40B4-BE49-F238E27FC236}">
                <a16:creationId xmlns:a16="http://schemas.microsoft.com/office/drawing/2014/main" id="{B930FC09-C12E-4F8A-A280-473F3AAC9587}"/>
              </a:ext>
            </a:extLst>
          </p:cNvPr>
          <p:cNvSpPr>
            <a:spLocks noGrp="1"/>
          </p:cNvSpPr>
          <p:nvPr>
            <p:ph idx="1"/>
          </p:nvPr>
        </p:nvSpPr>
        <p:spPr/>
        <p:txBody>
          <a:bodyPr>
            <a:normAutofit fontScale="85000" lnSpcReduction="20000"/>
          </a:bodyPr>
          <a:lstStyle/>
          <a:p>
            <a:pPr>
              <a:lnSpc>
                <a:spcPct val="150000"/>
              </a:lnSpc>
            </a:pPr>
            <a:r>
              <a:rPr lang="pl-PL" altLang="pl-PL" sz="2400"/>
              <a:t>Podstawą obliczania dochodu z nieruchomości jest </a:t>
            </a:r>
            <a:r>
              <a:rPr lang="pl-PL" altLang="pl-PL" sz="2400" b="1"/>
              <a:t>część dochodu z działalności gospodarczej</a:t>
            </a:r>
            <a:r>
              <a:rPr lang="pl-PL" altLang="pl-PL" sz="2400"/>
              <a:t> prowadzonej na nieruchomości, ściśle związanej z jej specjalistycznym charakterem, który determinuje rodzaj tej działalności. </a:t>
            </a:r>
          </a:p>
          <a:p>
            <a:pPr lvl="1">
              <a:lnSpc>
                <a:spcPct val="150000"/>
              </a:lnSpc>
            </a:pPr>
            <a:r>
              <a:rPr lang="pl-PL" altLang="pl-PL" sz="2000"/>
              <a:t>Typowymi nieruchomościami dla których stosuje się metodę zysków, są: </a:t>
            </a:r>
            <a:r>
              <a:rPr lang="pl-PL" altLang="pl-PL" sz="2000" u="sng"/>
              <a:t>hotele, stacje benzynowe, restauracje, obiekty sportowo-rekreacyjne, sale widowiskowe, kina</a:t>
            </a:r>
            <a:r>
              <a:rPr lang="pl-PL" altLang="pl-PL" sz="2000"/>
              <a:t> itp. </a:t>
            </a:r>
          </a:p>
          <a:p>
            <a:pPr lvl="1">
              <a:lnSpc>
                <a:spcPct val="150000"/>
              </a:lnSpc>
            </a:pPr>
            <a:r>
              <a:rPr lang="pl-PL" altLang="pl-PL" sz="2000"/>
              <a:t>Wpływy w  tego rodzaju obiektach uzależnione są od dochodów z działalności prowadzonej na nieruchomości, w szczególności przez użytkownika, i stanowią odpowiednik wpływów czynszowych. </a:t>
            </a:r>
          </a:p>
          <a:p>
            <a:endParaRPr lang="pl-PL"/>
          </a:p>
        </p:txBody>
      </p:sp>
    </p:spTree>
    <p:extLst>
      <p:ext uri="{BB962C8B-B14F-4D97-AF65-F5344CB8AC3E}">
        <p14:creationId xmlns:p14="http://schemas.microsoft.com/office/powerpoint/2010/main" val="66766783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C098FD3-ABF7-442A-8350-5E2BD5D6022D}"/>
              </a:ext>
            </a:extLst>
          </p:cNvPr>
          <p:cNvSpPr>
            <a:spLocks noGrp="1"/>
          </p:cNvSpPr>
          <p:nvPr>
            <p:ph type="title"/>
          </p:nvPr>
        </p:nvSpPr>
        <p:spPr/>
        <p:txBody>
          <a:bodyPr/>
          <a:lstStyle/>
          <a:p>
            <a:r>
              <a:rPr lang="pl-PL" b="1"/>
              <a:t>Podejście dochodowe – techniki w ramach metod</a:t>
            </a:r>
          </a:p>
        </p:txBody>
      </p:sp>
      <p:sp>
        <p:nvSpPr>
          <p:cNvPr id="3" name="Symbol zastępczy zawartości 2">
            <a:extLst>
              <a:ext uri="{FF2B5EF4-FFF2-40B4-BE49-F238E27FC236}">
                <a16:creationId xmlns:a16="http://schemas.microsoft.com/office/drawing/2014/main" id="{508C2B36-3801-4C0D-BF9E-44767F951CBD}"/>
              </a:ext>
            </a:extLst>
          </p:cNvPr>
          <p:cNvSpPr>
            <a:spLocks noGrp="1"/>
          </p:cNvSpPr>
          <p:nvPr>
            <p:ph idx="1"/>
          </p:nvPr>
        </p:nvSpPr>
        <p:spPr/>
        <p:txBody>
          <a:bodyPr>
            <a:normAutofit/>
          </a:bodyPr>
          <a:lstStyle/>
          <a:p>
            <a:pPr algn="just"/>
            <a:r>
              <a:rPr lang="pl-PL" sz="2400" b="1">
                <a:solidFill>
                  <a:srgbClr val="C00000"/>
                </a:solidFill>
              </a:rPr>
              <a:t>Technika kapitalizacji prostej </a:t>
            </a:r>
            <a:r>
              <a:rPr lang="pl-PL" sz="2400" b="1">
                <a:solidFill>
                  <a:schemeClr val="tx1"/>
                </a:solidFill>
              </a:rPr>
              <a:t>– </a:t>
            </a:r>
            <a:r>
              <a:rPr lang="pl-PL" sz="2400">
                <a:solidFill>
                  <a:schemeClr val="tx1"/>
                </a:solidFill>
              </a:rPr>
              <a:t>zakładamy stałe dochody w czasie (zdecydowana większość wycen). Technikę tą stosuje się zwykle do nieruchomości, które mogą być przedmiotem wynajęcia (szacuje się dla nich potencjalne dochody).</a:t>
            </a:r>
          </a:p>
          <a:p>
            <a:pPr algn="just"/>
            <a:endParaRPr lang="pl-PL" sz="2400" b="1">
              <a:solidFill>
                <a:srgbClr val="C00000"/>
              </a:solidFill>
            </a:endParaRPr>
          </a:p>
          <a:p>
            <a:pPr algn="just"/>
            <a:r>
              <a:rPr lang="pl-PL" sz="2400" b="1">
                <a:solidFill>
                  <a:srgbClr val="C00000"/>
                </a:solidFill>
              </a:rPr>
              <a:t>Technika dyskontowania strumieni dochodów </a:t>
            </a:r>
            <a:r>
              <a:rPr lang="pl-PL" sz="2400" b="1">
                <a:solidFill>
                  <a:schemeClr val="tx1"/>
                </a:solidFill>
              </a:rPr>
              <a:t>– </a:t>
            </a:r>
            <a:r>
              <a:rPr lang="pl-PL" sz="2400">
                <a:solidFill>
                  <a:schemeClr val="tx1"/>
                </a:solidFill>
              </a:rPr>
              <a:t>zakładamy zmienne dochody w czasie (np. co wynika na przykład z planowanych działań na nieruchomości – część nieruchomości wyłączona z najmu; albo na przykład w wyniku umów najmu zawartych na </a:t>
            </a:r>
            <a:r>
              <a:rPr lang="pl-PL" sz="2400" b="1">
                <a:solidFill>
                  <a:schemeClr val="tx1"/>
                </a:solidFill>
              </a:rPr>
              <a:t>czas określony</a:t>
            </a:r>
            <a:r>
              <a:rPr lang="pl-PL" sz="2400">
                <a:solidFill>
                  <a:schemeClr val="tx1"/>
                </a:solidFill>
              </a:rPr>
              <a:t>).</a:t>
            </a:r>
          </a:p>
        </p:txBody>
      </p:sp>
    </p:spTree>
    <p:extLst>
      <p:ext uri="{BB962C8B-B14F-4D97-AF65-F5344CB8AC3E}">
        <p14:creationId xmlns:p14="http://schemas.microsoft.com/office/powerpoint/2010/main" val="52695957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8AD3D46-2B5E-4EC5-92DF-5AEE384EA92F}"/>
              </a:ext>
            </a:extLst>
          </p:cNvPr>
          <p:cNvSpPr>
            <a:spLocks noGrp="1"/>
          </p:cNvSpPr>
          <p:nvPr>
            <p:ph type="title"/>
          </p:nvPr>
        </p:nvSpPr>
        <p:spPr/>
        <p:txBody>
          <a:bodyPr/>
          <a:lstStyle/>
          <a:p>
            <a:r>
              <a:rPr lang="pl-PL" altLang="pl-PL"/>
              <a:t>Technika kapitalizacji prostej</a:t>
            </a:r>
            <a:endParaRPr lang="pl-PL"/>
          </a:p>
        </p:txBody>
      </p:sp>
      <mc:AlternateContent xmlns:mc="http://schemas.openxmlformats.org/markup-compatibility/2006">
        <mc:Choice xmlns:a14="http://schemas.microsoft.com/office/drawing/2010/main" Requires="a14">
          <p:sp>
            <p:nvSpPr>
              <p:cNvPr id="3" name="Symbol zastępczy zawartości 2">
                <a:extLst>
                  <a:ext uri="{FF2B5EF4-FFF2-40B4-BE49-F238E27FC236}">
                    <a16:creationId xmlns:a16="http://schemas.microsoft.com/office/drawing/2014/main" id="{79068DC6-2825-4032-92CF-9835356DCA60}"/>
                  </a:ext>
                </a:extLst>
              </p:cNvPr>
              <p:cNvSpPr>
                <a:spLocks noGrp="1"/>
              </p:cNvSpPr>
              <p:nvPr>
                <p:ph idx="1"/>
              </p:nvPr>
            </p:nvSpPr>
            <p:spPr>
              <a:xfrm>
                <a:off x="822959" y="1845733"/>
                <a:ext cx="7543801" cy="4425757"/>
              </a:xfrm>
            </p:spPr>
            <p:txBody>
              <a:bodyPr>
                <a:normAutofit lnSpcReduction="10000"/>
              </a:bodyPr>
              <a:lstStyle/>
              <a:p>
                <a:pPr algn="just">
                  <a:lnSpc>
                    <a:spcPct val="150000"/>
                  </a:lnSpc>
                </a:pPr>
                <a:r>
                  <a:rPr lang="pl-PL" altLang="pl-PL"/>
                  <a:t>Wartość nieruchomości określa się jako iloczyn dochodu rocznego generowanego przez nieruchomość i współczynnika kapitalizacji:</a:t>
                </a:r>
              </a:p>
              <a:p>
                <a:pPr marL="3140075" indent="-3140075" algn="just">
                  <a:lnSpc>
                    <a:spcPct val="150000"/>
                  </a:lnSpc>
                </a:pPr>
                <a14:m>
                  <m:oMath xmlns:m="http://schemas.openxmlformats.org/officeDocument/2006/math">
                    <m:r>
                      <a:rPr lang="pl-PL" b="1" i="1" smtClean="0">
                        <a:solidFill>
                          <a:srgbClr val="C00000"/>
                        </a:solidFill>
                        <a:latin typeface="Cambria Math" panose="02040503050406030204" pitchFamily="18" charset="0"/>
                      </a:rPr>
                      <m:t>𝑾</m:t>
                    </m:r>
                    <m:r>
                      <a:rPr lang="pl-PL" b="1" i="1" smtClean="0">
                        <a:solidFill>
                          <a:srgbClr val="C00000"/>
                        </a:solidFill>
                        <a:latin typeface="Cambria Math" panose="02040503050406030204" pitchFamily="18" charset="0"/>
                      </a:rPr>
                      <m:t>=</m:t>
                    </m:r>
                    <m:r>
                      <a:rPr lang="pl-PL" b="1" i="1" smtClean="0">
                        <a:solidFill>
                          <a:srgbClr val="C00000"/>
                        </a:solidFill>
                        <a:latin typeface="Cambria Math" panose="02040503050406030204" pitchFamily="18" charset="0"/>
                      </a:rPr>
                      <m:t>𝑫𝑶𝑵</m:t>
                    </m:r>
                    <m:r>
                      <a:rPr lang="pl-PL" b="1" i="1" smtClean="0">
                        <a:solidFill>
                          <a:srgbClr val="C00000"/>
                        </a:solidFill>
                        <a:latin typeface="Cambria Math" panose="02040503050406030204" pitchFamily="18" charset="0"/>
                      </a:rPr>
                      <m:t>∗</m:t>
                    </m:r>
                    <m:sSub>
                      <m:sSubPr>
                        <m:ctrlPr>
                          <a:rPr lang="pl-PL" b="1" i="1" smtClean="0">
                            <a:solidFill>
                              <a:srgbClr val="C00000"/>
                            </a:solidFill>
                            <a:latin typeface="Cambria Math" panose="02040503050406030204" pitchFamily="18" charset="0"/>
                          </a:rPr>
                        </m:ctrlPr>
                      </m:sSubPr>
                      <m:e>
                        <m:r>
                          <a:rPr lang="pl-PL" b="1" i="1" smtClean="0">
                            <a:solidFill>
                              <a:srgbClr val="C00000"/>
                            </a:solidFill>
                            <a:latin typeface="Cambria Math" panose="02040503050406030204" pitchFamily="18" charset="0"/>
                          </a:rPr>
                          <m:t>𝒘</m:t>
                        </m:r>
                      </m:e>
                      <m:sub>
                        <m:r>
                          <a:rPr lang="pl-PL" b="1" i="1" smtClean="0">
                            <a:solidFill>
                              <a:srgbClr val="C00000"/>
                            </a:solidFill>
                            <a:latin typeface="Cambria Math" panose="02040503050406030204" pitchFamily="18" charset="0"/>
                          </a:rPr>
                          <m:t>𝒌</m:t>
                        </m:r>
                      </m:sub>
                    </m:sSub>
                  </m:oMath>
                </a14:m>
                <a:endParaRPr lang="pl-PL" b="1">
                  <a:solidFill>
                    <a:srgbClr val="C00000"/>
                  </a:solidFill>
                </a:endParaRPr>
              </a:p>
              <a:p>
                <a:pPr algn="ctr">
                  <a:lnSpc>
                    <a:spcPct val="150000"/>
                  </a:lnSpc>
                </a:pPr>
                <a:r>
                  <a:rPr lang="pl-PL" sz="1600"/>
                  <a:t>lub</a:t>
                </a:r>
              </a:p>
              <a:p>
                <a:pPr marL="3316288" indent="-3316288" algn="just">
                  <a:lnSpc>
                    <a:spcPct val="150000"/>
                  </a:lnSpc>
                </a:pPr>
                <a14:m>
                  <m:oMath xmlns:m="http://schemas.openxmlformats.org/officeDocument/2006/math">
                    <m:r>
                      <a:rPr lang="pl-PL" b="1" i="1" smtClean="0">
                        <a:solidFill>
                          <a:srgbClr val="C00000"/>
                        </a:solidFill>
                        <a:latin typeface="Cambria Math" panose="02040503050406030204" pitchFamily="18" charset="0"/>
                      </a:rPr>
                      <m:t>𝑾</m:t>
                    </m:r>
                    <m:r>
                      <a:rPr lang="pl-PL" b="1" i="1" smtClean="0">
                        <a:solidFill>
                          <a:srgbClr val="C00000"/>
                        </a:solidFill>
                        <a:latin typeface="Cambria Math" panose="02040503050406030204" pitchFamily="18" charset="0"/>
                      </a:rPr>
                      <m:t>=</m:t>
                    </m:r>
                    <m:f>
                      <m:fPr>
                        <m:ctrlPr>
                          <a:rPr lang="pl-PL" b="1" i="1" smtClean="0">
                            <a:solidFill>
                              <a:srgbClr val="C00000"/>
                            </a:solidFill>
                            <a:latin typeface="Cambria Math" panose="02040503050406030204" pitchFamily="18" charset="0"/>
                          </a:rPr>
                        </m:ctrlPr>
                      </m:fPr>
                      <m:num>
                        <m:r>
                          <a:rPr lang="pl-PL" b="1" i="1" smtClean="0">
                            <a:solidFill>
                              <a:srgbClr val="C00000"/>
                            </a:solidFill>
                            <a:latin typeface="Cambria Math" panose="02040503050406030204" pitchFamily="18" charset="0"/>
                          </a:rPr>
                          <m:t>𝑫𝑶𝑵</m:t>
                        </m:r>
                      </m:num>
                      <m:den>
                        <m:r>
                          <a:rPr lang="pl-PL" b="1" i="1" smtClean="0">
                            <a:solidFill>
                              <a:srgbClr val="C00000"/>
                            </a:solidFill>
                            <a:latin typeface="Cambria Math" panose="02040503050406030204" pitchFamily="18" charset="0"/>
                          </a:rPr>
                          <m:t>𝑹</m:t>
                        </m:r>
                      </m:den>
                    </m:f>
                  </m:oMath>
                </a14:m>
                <a:endParaRPr lang="pl-PL" b="1">
                  <a:solidFill>
                    <a:srgbClr val="C00000"/>
                  </a:solidFill>
                </a:endParaRPr>
              </a:p>
              <a:p>
                <a:pPr algn="just">
                  <a:lnSpc>
                    <a:spcPct val="150000"/>
                  </a:lnSpc>
                </a:pPr>
                <a14:m>
                  <m:oMath xmlns:m="http://schemas.openxmlformats.org/officeDocument/2006/math">
                    <m:r>
                      <a:rPr lang="pl-PL" i="1" dirty="0" smtClean="0">
                        <a:latin typeface="Cambria Math" panose="02040503050406030204" pitchFamily="18" charset="0"/>
                      </a:rPr>
                      <m:t>𝑊</m:t>
                    </m:r>
                  </m:oMath>
                </a14:m>
                <a:r>
                  <a:rPr lang="pl-PL"/>
                  <a:t> – wartość nieruchomości, </a:t>
                </a:r>
                <a14:m>
                  <m:oMath xmlns:m="http://schemas.openxmlformats.org/officeDocument/2006/math">
                    <m:r>
                      <a:rPr lang="pl-PL" i="1" dirty="0" smtClean="0">
                        <a:latin typeface="Cambria Math" panose="02040503050406030204" pitchFamily="18" charset="0"/>
                      </a:rPr>
                      <m:t>𝐷𝑂𝑁</m:t>
                    </m:r>
                  </m:oMath>
                </a14:m>
                <a:r>
                  <a:rPr lang="pl-PL"/>
                  <a:t> – dochód operacyjny netto z nieruchomości w ujęciu rocznym, </a:t>
                </a:r>
                <a14:m>
                  <m:oMath xmlns:m="http://schemas.openxmlformats.org/officeDocument/2006/math">
                    <m:sSub>
                      <m:sSubPr>
                        <m:ctrlPr>
                          <a:rPr lang="pl-PL" i="1">
                            <a:latin typeface="Cambria Math" panose="02040503050406030204" pitchFamily="18" charset="0"/>
                          </a:rPr>
                        </m:ctrlPr>
                      </m:sSubPr>
                      <m:e>
                        <m:r>
                          <a:rPr lang="pl-PL" b="0" i="1" smtClean="0">
                            <a:latin typeface="Cambria Math" panose="02040503050406030204" pitchFamily="18" charset="0"/>
                          </a:rPr>
                          <m:t>𝑤</m:t>
                        </m:r>
                      </m:e>
                      <m:sub>
                        <m:r>
                          <a:rPr lang="pl-PL" b="0" i="1" smtClean="0">
                            <a:latin typeface="Cambria Math" panose="02040503050406030204" pitchFamily="18" charset="0"/>
                          </a:rPr>
                          <m:t>𝑘</m:t>
                        </m:r>
                      </m:sub>
                    </m:sSub>
                  </m:oMath>
                </a14:m>
                <a:r>
                  <a:rPr lang="pl-PL"/>
                  <a:t> - współczynnik kapitalizacji, </a:t>
                </a:r>
                <a14:m>
                  <m:oMath xmlns:m="http://schemas.openxmlformats.org/officeDocument/2006/math">
                    <m:r>
                      <a:rPr lang="pl-PL" i="1" dirty="0" smtClean="0">
                        <a:latin typeface="Cambria Math" panose="02040503050406030204" pitchFamily="18" charset="0"/>
                      </a:rPr>
                      <m:t>𝑅</m:t>
                    </m:r>
                  </m:oMath>
                </a14:m>
                <a:r>
                  <a:rPr lang="pl-PL"/>
                  <a:t> – stopa kapitalizacji.</a:t>
                </a:r>
              </a:p>
            </p:txBody>
          </p:sp>
        </mc:Choice>
        <mc:Fallback>
          <p:sp>
            <p:nvSpPr>
              <p:cNvPr id="3" name="Symbol zastępczy zawartości 2">
                <a:extLst>
                  <a:ext uri="{FF2B5EF4-FFF2-40B4-BE49-F238E27FC236}">
                    <a16:creationId xmlns:a16="http://schemas.microsoft.com/office/drawing/2014/main" id="{79068DC6-2825-4032-92CF-9835356DCA60}"/>
                  </a:ext>
                </a:extLst>
              </p:cNvPr>
              <p:cNvSpPr>
                <a:spLocks noGrp="1" noRot="1" noChangeAspect="1" noMove="1" noResize="1" noEditPoints="1" noAdjustHandles="1" noChangeArrowheads="1" noChangeShapeType="1" noTextEdit="1"/>
              </p:cNvSpPr>
              <p:nvPr>
                <p:ph idx="1"/>
              </p:nvPr>
            </p:nvSpPr>
            <p:spPr>
              <a:xfrm>
                <a:off x="822959" y="1845733"/>
                <a:ext cx="7543801" cy="4425757"/>
              </a:xfrm>
              <a:blipFill>
                <a:blip r:embed="rId2"/>
                <a:stretch>
                  <a:fillRect l="-2019" r="-2019" b="-826"/>
                </a:stretch>
              </a:blipFill>
            </p:spPr>
            <p:txBody>
              <a:bodyPr/>
              <a:lstStyle/>
              <a:p>
                <a:r>
                  <a:rPr lang="en-US">
                    <a:noFill/>
                  </a:rPr>
                  <a:t> </a:t>
                </a:r>
              </a:p>
            </p:txBody>
          </p:sp>
        </mc:Fallback>
      </mc:AlternateContent>
    </p:spTree>
    <p:extLst>
      <p:ext uri="{BB962C8B-B14F-4D97-AF65-F5344CB8AC3E}">
        <p14:creationId xmlns:p14="http://schemas.microsoft.com/office/powerpoint/2010/main" val="1104183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4733F33-EA50-404D-BD5C-4479DD6D1ACC}"/>
              </a:ext>
            </a:extLst>
          </p:cNvPr>
          <p:cNvSpPr>
            <a:spLocks noGrp="1"/>
          </p:cNvSpPr>
          <p:nvPr>
            <p:ph type="title"/>
          </p:nvPr>
        </p:nvSpPr>
        <p:spPr/>
        <p:txBody>
          <a:bodyPr/>
          <a:lstStyle/>
          <a:p>
            <a:r>
              <a:rPr lang="pl-PL" b="1"/>
              <a:t>Akty prawne będące podstawą wyceny nieruchomości</a:t>
            </a:r>
          </a:p>
        </p:txBody>
      </p:sp>
      <p:sp>
        <p:nvSpPr>
          <p:cNvPr id="3" name="Symbol zastępczy zawartości 2">
            <a:extLst>
              <a:ext uri="{FF2B5EF4-FFF2-40B4-BE49-F238E27FC236}">
                <a16:creationId xmlns:a16="http://schemas.microsoft.com/office/drawing/2014/main" id="{E68CC07C-0C3E-420B-AC4F-5247A207603B}"/>
              </a:ext>
            </a:extLst>
          </p:cNvPr>
          <p:cNvSpPr>
            <a:spLocks noGrp="1"/>
          </p:cNvSpPr>
          <p:nvPr>
            <p:ph idx="1"/>
          </p:nvPr>
        </p:nvSpPr>
        <p:spPr>
          <a:xfrm>
            <a:off x="822960" y="1837944"/>
            <a:ext cx="7668491" cy="4489704"/>
          </a:xfrm>
        </p:spPr>
        <p:txBody>
          <a:bodyPr>
            <a:normAutofit fontScale="92500" lnSpcReduction="20000"/>
          </a:bodyPr>
          <a:lstStyle/>
          <a:p>
            <a:pPr marL="200025" indent="-200025">
              <a:buFont typeface="Arial" panose="020B0604020202020204" pitchFamily="34" charset="0"/>
              <a:buChar char="•"/>
            </a:pPr>
            <a:r>
              <a:rPr lang="pl-PL" altLang="pl-PL" b="1">
                <a:solidFill>
                  <a:srgbClr val="800000"/>
                </a:solidFill>
              </a:rPr>
              <a:t>Ustawa o gospodarce nieruchomościami,</a:t>
            </a:r>
          </a:p>
          <a:p>
            <a:pPr marL="200025" indent="-200025">
              <a:buFont typeface="Arial" panose="020B0604020202020204" pitchFamily="34" charset="0"/>
              <a:buChar char="•"/>
            </a:pPr>
            <a:r>
              <a:rPr lang="pl-PL" altLang="pl-PL" b="1">
                <a:solidFill>
                  <a:srgbClr val="800000"/>
                </a:solidFill>
              </a:rPr>
              <a:t>Rozporządzenie Rady Ministrów w sprawie wyceny nieruchomości (</a:t>
            </a:r>
            <a:r>
              <a:rPr lang="pl-PL" altLang="pl-PL" b="1" u="sng">
                <a:solidFill>
                  <a:srgbClr val="800000"/>
                </a:solidFill>
              </a:rPr>
              <a:t>z dnia 5 września 2023</a:t>
            </a:r>
            <a:r>
              <a:rPr lang="pl-PL" altLang="pl-PL" b="1">
                <a:solidFill>
                  <a:srgbClr val="800000"/>
                </a:solidFill>
              </a:rPr>
              <a:t>!),</a:t>
            </a:r>
          </a:p>
          <a:p>
            <a:pPr marL="200025" indent="-200025">
              <a:lnSpc>
                <a:spcPct val="80000"/>
              </a:lnSpc>
              <a:buFont typeface="Arial" panose="020B0604020202020204" pitchFamily="34" charset="0"/>
              <a:buChar char="•"/>
            </a:pPr>
            <a:r>
              <a:rPr lang="pl-PL" altLang="pl-PL"/>
              <a:t>Ustawa </a:t>
            </a:r>
            <a:r>
              <a:rPr lang="pl-PL" altLang="pl-PL" b="1"/>
              <a:t>Kodeks cywilny</a:t>
            </a:r>
            <a:r>
              <a:rPr lang="pl-PL" altLang="pl-PL"/>
              <a:t>,</a:t>
            </a:r>
          </a:p>
          <a:p>
            <a:pPr marL="200025" indent="-200025">
              <a:lnSpc>
                <a:spcPct val="80000"/>
              </a:lnSpc>
              <a:buFont typeface="Arial" panose="020B0604020202020204" pitchFamily="34" charset="0"/>
              <a:buChar char="•"/>
            </a:pPr>
            <a:r>
              <a:rPr lang="pl-PL" altLang="pl-PL"/>
              <a:t>Ustawa </a:t>
            </a:r>
            <a:r>
              <a:rPr lang="pl-PL" altLang="pl-PL" b="1"/>
              <a:t>o księgach wieczystych i hipotece,</a:t>
            </a:r>
            <a:endParaRPr lang="pl-PL" altLang="pl-PL"/>
          </a:p>
          <a:p>
            <a:pPr marL="200025" indent="-200025">
              <a:lnSpc>
                <a:spcPct val="80000"/>
              </a:lnSpc>
              <a:buFont typeface="Arial" panose="020B0604020202020204" pitchFamily="34" charset="0"/>
              <a:buChar char="•"/>
            </a:pPr>
            <a:r>
              <a:rPr lang="pl-PL" altLang="pl-PL"/>
              <a:t>Ustawa </a:t>
            </a:r>
            <a:r>
              <a:rPr lang="pl-PL" altLang="pl-PL" b="1"/>
              <a:t>Prawo geodezyjne i kartograficzne,</a:t>
            </a:r>
            <a:endParaRPr lang="pl-PL" altLang="pl-PL"/>
          </a:p>
          <a:p>
            <a:pPr marL="200025" indent="-200025">
              <a:lnSpc>
                <a:spcPct val="80000"/>
              </a:lnSpc>
              <a:buFont typeface="Arial" panose="020B0604020202020204" pitchFamily="34" charset="0"/>
              <a:buChar char="•"/>
            </a:pPr>
            <a:r>
              <a:rPr lang="pl-PL" altLang="pl-PL"/>
              <a:t>Ustawa </a:t>
            </a:r>
            <a:r>
              <a:rPr lang="pl-PL" altLang="pl-PL" b="1"/>
              <a:t>o</a:t>
            </a:r>
            <a:r>
              <a:rPr lang="pl-PL" altLang="pl-PL"/>
              <a:t> </a:t>
            </a:r>
            <a:r>
              <a:rPr lang="pl-PL" altLang="pl-PL" b="1"/>
              <a:t>podatkach i opłatach lokalnych,</a:t>
            </a:r>
            <a:endParaRPr lang="pl-PL" altLang="pl-PL"/>
          </a:p>
          <a:p>
            <a:pPr marL="200025" indent="-200025">
              <a:lnSpc>
                <a:spcPct val="80000"/>
              </a:lnSpc>
              <a:buFont typeface="Arial" panose="020B0604020202020204" pitchFamily="34" charset="0"/>
              <a:buChar char="•"/>
            </a:pPr>
            <a:r>
              <a:rPr lang="pl-PL" altLang="pl-PL"/>
              <a:t>Ustawa </a:t>
            </a:r>
            <a:r>
              <a:rPr lang="pl-PL" altLang="pl-PL" b="1"/>
              <a:t>o własności lokali,</a:t>
            </a:r>
            <a:endParaRPr lang="pl-PL" altLang="pl-PL"/>
          </a:p>
          <a:p>
            <a:pPr marL="200025" indent="-200025">
              <a:lnSpc>
                <a:spcPct val="80000"/>
              </a:lnSpc>
              <a:buFont typeface="Arial" panose="020B0604020202020204" pitchFamily="34" charset="0"/>
              <a:buChar char="•"/>
            </a:pPr>
            <a:r>
              <a:rPr lang="pl-PL" altLang="pl-PL"/>
              <a:t>Ustawa </a:t>
            </a:r>
            <a:r>
              <a:rPr lang="pl-PL" altLang="pl-PL" b="1"/>
              <a:t>Prawo budowlane,</a:t>
            </a:r>
          </a:p>
          <a:p>
            <a:pPr marL="200025" indent="-200025">
              <a:lnSpc>
                <a:spcPct val="80000"/>
              </a:lnSpc>
              <a:buFont typeface="Arial" panose="020B0604020202020204" pitchFamily="34" charset="0"/>
              <a:buChar char="•"/>
            </a:pPr>
            <a:r>
              <a:rPr lang="pl-PL" altLang="pl-PL"/>
              <a:t>Ustawa </a:t>
            </a:r>
            <a:r>
              <a:rPr lang="pl-PL" altLang="pl-PL" b="1"/>
              <a:t>o</a:t>
            </a:r>
            <a:r>
              <a:rPr lang="pl-PL" altLang="pl-PL"/>
              <a:t> </a:t>
            </a:r>
            <a:r>
              <a:rPr lang="pl-PL" altLang="pl-PL" b="1"/>
              <a:t>spółdzielniach mieszkaniowych,</a:t>
            </a:r>
            <a:endParaRPr lang="pl-PL" altLang="pl-PL"/>
          </a:p>
          <a:p>
            <a:pPr marL="200025" indent="-200025">
              <a:lnSpc>
                <a:spcPct val="80000"/>
              </a:lnSpc>
              <a:buFont typeface="Arial" panose="020B0604020202020204" pitchFamily="34" charset="0"/>
              <a:buChar char="•"/>
            </a:pPr>
            <a:r>
              <a:rPr lang="pl-PL" altLang="pl-PL"/>
              <a:t>Ustawa </a:t>
            </a:r>
            <a:r>
              <a:rPr lang="pl-PL" altLang="pl-PL" b="1"/>
              <a:t>o ochronie praw lokatorów, mieszkaniowym zasobie gminy i o zmianie Kodeksu cywilnego,</a:t>
            </a:r>
            <a:endParaRPr lang="pl-PL" altLang="pl-PL"/>
          </a:p>
          <a:p>
            <a:pPr marL="200025" indent="-200025">
              <a:lnSpc>
                <a:spcPct val="80000"/>
              </a:lnSpc>
              <a:buFont typeface="Arial" panose="020B0604020202020204" pitchFamily="34" charset="0"/>
              <a:buChar char="•"/>
            </a:pPr>
            <a:r>
              <a:rPr lang="pl-PL" altLang="pl-PL"/>
              <a:t>Ustawa </a:t>
            </a:r>
            <a:r>
              <a:rPr lang="pl-PL" altLang="pl-PL" b="1"/>
              <a:t>o planowaniu i zagospodarowaniu przestrzennym.</a:t>
            </a:r>
            <a:endParaRPr lang="pl-PL" altLang="pl-PL"/>
          </a:p>
          <a:p>
            <a:endParaRPr lang="pl-PL" altLang="pl-PL" b="1"/>
          </a:p>
          <a:p>
            <a:endParaRPr lang="pl-PL"/>
          </a:p>
        </p:txBody>
      </p:sp>
    </p:spTree>
    <p:extLst>
      <p:ext uri="{BB962C8B-B14F-4D97-AF65-F5344CB8AC3E}">
        <p14:creationId xmlns:p14="http://schemas.microsoft.com/office/powerpoint/2010/main" val="369492406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2D8ED72-CEC8-4BF5-9C2A-EFE2E88A6912}"/>
              </a:ext>
            </a:extLst>
          </p:cNvPr>
          <p:cNvSpPr>
            <a:spLocks noGrp="1"/>
          </p:cNvSpPr>
          <p:nvPr>
            <p:ph type="title"/>
          </p:nvPr>
        </p:nvSpPr>
        <p:spPr/>
        <p:txBody>
          <a:bodyPr/>
          <a:lstStyle/>
          <a:p>
            <a:r>
              <a:rPr lang="pl-PL" b="1"/>
              <a:t>Technika dyskontowania strumieni dochodów</a:t>
            </a:r>
          </a:p>
        </p:txBody>
      </p:sp>
      <mc:AlternateContent xmlns:mc="http://schemas.openxmlformats.org/markup-compatibility/2006">
        <mc:Choice xmlns:a14="http://schemas.microsoft.com/office/drawing/2010/main" Requires="a14">
          <p:sp>
            <p:nvSpPr>
              <p:cNvPr id="3" name="Symbol zastępczy zawartości 2">
                <a:extLst>
                  <a:ext uri="{FF2B5EF4-FFF2-40B4-BE49-F238E27FC236}">
                    <a16:creationId xmlns:a16="http://schemas.microsoft.com/office/drawing/2014/main" id="{C065BD70-69A2-44CD-822F-AB34BFC15596}"/>
                  </a:ext>
                </a:extLst>
              </p:cNvPr>
              <p:cNvSpPr>
                <a:spLocks noGrp="1"/>
              </p:cNvSpPr>
              <p:nvPr>
                <p:ph idx="1"/>
              </p:nvPr>
            </p:nvSpPr>
            <p:spPr>
              <a:xfrm>
                <a:off x="822959" y="1845734"/>
                <a:ext cx="7543801" cy="4567592"/>
              </a:xfrm>
            </p:spPr>
            <p:txBody>
              <a:bodyPr>
                <a:normAutofit lnSpcReduction="10000"/>
              </a:bodyPr>
              <a:lstStyle/>
              <a:p>
                <a:pPr algn="just">
                  <a:lnSpc>
                    <a:spcPct val="150000"/>
                  </a:lnSpc>
                </a:pPr>
                <a:r>
                  <a:rPr lang="pl-PL" altLang="pl-PL"/>
                  <a:t>Wartość rynkowa nieruchomości obliczana jest jako suma zdyskontowanych strumieni dochodów z nieruchomości, występujących w każdym z okresów objętych prognozą, powiększona o zdyskontowaną wartość rezydualną nieruchomości. Długość okresu prognozy wyznacza liczba lat, w których przewidywane dochody są zmienne.</a:t>
                </a:r>
                <a:br>
                  <a:rPr lang="pl-PL"/>
                </a:br>
                <a14:m>
                  <m:oMath xmlns:m="http://schemas.openxmlformats.org/officeDocument/2006/math">
                    <m:r>
                      <a:rPr lang="pl-PL" b="1" i="1" smtClean="0">
                        <a:solidFill>
                          <a:srgbClr val="C00000"/>
                        </a:solidFill>
                        <a:latin typeface="Cambria Math" panose="02040503050406030204" pitchFamily="18" charset="0"/>
                      </a:rPr>
                      <m:t>𝑾</m:t>
                    </m:r>
                    <m:r>
                      <a:rPr lang="pl-PL" b="1" i="1" smtClean="0">
                        <a:solidFill>
                          <a:srgbClr val="C00000"/>
                        </a:solidFill>
                        <a:latin typeface="Cambria Math" panose="02040503050406030204" pitchFamily="18" charset="0"/>
                      </a:rPr>
                      <m:t>=</m:t>
                    </m:r>
                    <m:f>
                      <m:fPr>
                        <m:ctrlPr>
                          <a:rPr lang="pl-PL" b="1" i="1" smtClean="0">
                            <a:solidFill>
                              <a:srgbClr val="C00000"/>
                            </a:solidFill>
                            <a:latin typeface="Cambria Math" panose="02040503050406030204" pitchFamily="18" charset="0"/>
                          </a:rPr>
                        </m:ctrlPr>
                      </m:fPr>
                      <m:num>
                        <m:sSub>
                          <m:sSubPr>
                            <m:ctrlPr>
                              <a:rPr lang="pl-PL" b="1" i="1">
                                <a:solidFill>
                                  <a:srgbClr val="C00000"/>
                                </a:solidFill>
                                <a:latin typeface="Cambria Math" panose="02040503050406030204" pitchFamily="18" charset="0"/>
                              </a:rPr>
                            </m:ctrlPr>
                          </m:sSubPr>
                          <m:e>
                            <m:r>
                              <a:rPr lang="pl-PL" b="1" i="1">
                                <a:solidFill>
                                  <a:srgbClr val="C00000"/>
                                </a:solidFill>
                                <a:latin typeface="Cambria Math" panose="02040503050406030204" pitchFamily="18" charset="0"/>
                              </a:rPr>
                              <m:t>𝑫𝑶𝑵</m:t>
                            </m:r>
                          </m:e>
                          <m:sub>
                            <m:r>
                              <a:rPr lang="pl-PL" b="1" i="1">
                                <a:solidFill>
                                  <a:srgbClr val="C00000"/>
                                </a:solidFill>
                                <a:latin typeface="Cambria Math" panose="02040503050406030204" pitchFamily="18" charset="0"/>
                              </a:rPr>
                              <m:t>𝟏</m:t>
                            </m:r>
                          </m:sub>
                        </m:sSub>
                      </m:num>
                      <m:den>
                        <m:sSup>
                          <m:sSupPr>
                            <m:ctrlPr>
                              <a:rPr lang="pl-PL" b="1" i="1" smtClean="0">
                                <a:solidFill>
                                  <a:srgbClr val="C00000"/>
                                </a:solidFill>
                                <a:latin typeface="Cambria Math" panose="02040503050406030204" pitchFamily="18" charset="0"/>
                              </a:rPr>
                            </m:ctrlPr>
                          </m:sSupPr>
                          <m:e>
                            <m:r>
                              <a:rPr lang="pl-PL" b="1" i="1" smtClean="0">
                                <a:solidFill>
                                  <a:srgbClr val="C00000"/>
                                </a:solidFill>
                                <a:latin typeface="Cambria Math" panose="02040503050406030204" pitchFamily="18" charset="0"/>
                              </a:rPr>
                              <m:t>(</m:t>
                            </m:r>
                            <m:r>
                              <a:rPr lang="pl-PL" b="1" i="1" smtClean="0">
                                <a:solidFill>
                                  <a:srgbClr val="C00000"/>
                                </a:solidFill>
                                <a:latin typeface="Cambria Math" panose="02040503050406030204" pitchFamily="18" charset="0"/>
                              </a:rPr>
                              <m:t>𝟏</m:t>
                            </m:r>
                            <m:r>
                              <a:rPr lang="pl-PL" b="1" i="1" smtClean="0">
                                <a:solidFill>
                                  <a:srgbClr val="C00000"/>
                                </a:solidFill>
                                <a:latin typeface="Cambria Math" panose="02040503050406030204" pitchFamily="18" charset="0"/>
                              </a:rPr>
                              <m:t>+</m:t>
                            </m:r>
                            <m:r>
                              <a:rPr lang="pl-PL" b="1" i="1" smtClean="0">
                                <a:solidFill>
                                  <a:srgbClr val="C00000"/>
                                </a:solidFill>
                                <a:latin typeface="Cambria Math" panose="02040503050406030204" pitchFamily="18" charset="0"/>
                              </a:rPr>
                              <m:t>𝒅</m:t>
                            </m:r>
                            <m:r>
                              <a:rPr lang="pl-PL" b="1" i="1" smtClean="0">
                                <a:solidFill>
                                  <a:srgbClr val="C00000"/>
                                </a:solidFill>
                                <a:latin typeface="Cambria Math" panose="02040503050406030204" pitchFamily="18" charset="0"/>
                              </a:rPr>
                              <m:t>)</m:t>
                            </m:r>
                          </m:e>
                          <m:sup>
                            <m:r>
                              <a:rPr lang="pl-PL" b="1" i="1" smtClean="0">
                                <a:solidFill>
                                  <a:srgbClr val="C00000"/>
                                </a:solidFill>
                                <a:latin typeface="Cambria Math" panose="02040503050406030204" pitchFamily="18" charset="0"/>
                              </a:rPr>
                              <m:t>𝟏</m:t>
                            </m:r>
                          </m:sup>
                        </m:sSup>
                      </m:den>
                    </m:f>
                    <m:r>
                      <a:rPr lang="pl-PL" b="1" i="1" smtClean="0">
                        <a:solidFill>
                          <a:srgbClr val="C00000"/>
                        </a:solidFill>
                        <a:latin typeface="Cambria Math" panose="02040503050406030204" pitchFamily="18" charset="0"/>
                      </a:rPr>
                      <m:t>+…+</m:t>
                    </m:r>
                    <m:f>
                      <m:fPr>
                        <m:ctrlPr>
                          <a:rPr lang="pl-PL" b="1" i="1">
                            <a:solidFill>
                              <a:srgbClr val="C00000"/>
                            </a:solidFill>
                            <a:latin typeface="Cambria Math" panose="02040503050406030204" pitchFamily="18" charset="0"/>
                          </a:rPr>
                        </m:ctrlPr>
                      </m:fPr>
                      <m:num>
                        <m:sSub>
                          <m:sSubPr>
                            <m:ctrlPr>
                              <a:rPr lang="pl-PL" b="1" i="1">
                                <a:solidFill>
                                  <a:srgbClr val="C00000"/>
                                </a:solidFill>
                                <a:latin typeface="Cambria Math" panose="02040503050406030204" pitchFamily="18" charset="0"/>
                              </a:rPr>
                            </m:ctrlPr>
                          </m:sSubPr>
                          <m:e>
                            <m:r>
                              <a:rPr lang="pl-PL" b="1" i="1">
                                <a:solidFill>
                                  <a:srgbClr val="C00000"/>
                                </a:solidFill>
                                <a:latin typeface="Cambria Math" panose="02040503050406030204" pitchFamily="18" charset="0"/>
                              </a:rPr>
                              <m:t>𝑫𝑶𝑵</m:t>
                            </m:r>
                          </m:e>
                          <m:sub>
                            <m:r>
                              <a:rPr lang="pl-PL" b="1" i="1" smtClean="0">
                                <a:solidFill>
                                  <a:srgbClr val="C00000"/>
                                </a:solidFill>
                                <a:latin typeface="Cambria Math" panose="02040503050406030204" pitchFamily="18" charset="0"/>
                              </a:rPr>
                              <m:t>𝒏</m:t>
                            </m:r>
                          </m:sub>
                        </m:sSub>
                      </m:num>
                      <m:den>
                        <m:sSup>
                          <m:sSupPr>
                            <m:ctrlPr>
                              <a:rPr lang="pl-PL" b="1" i="1">
                                <a:solidFill>
                                  <a:srgbClr val="C00000"/>
                                </a:solidFill>
                                <a:latin typeface="Cambria Math" panose="02040503050406030204" pitchFamily="18" charset="0"/>
                              </a:rPr>
                            </m:ctrlPr>
                          </m:sSupPr>
                          <m:e>
                            <m:d>
                              <m:dPr>
                                <m:ctrlPr>
                                  <a:rPr lang="pl-PL" b="1" i="1">
                                    <a:solidFill>
                                      <a:srgbClr val="C00000"/>
                                    </a:solidFill>
                                    <a:latin typeface="Cambria Math" panose="02040503050406030204" pitchFamily="18" charset="0"/>
                                  </a:rPr>
                                </m:ctrlPr>
                              </m:dPr>
                              <m:e>
                                <m:r>
                                  <a:rPr lang="pl-PL" b="1" i="1">
                                    <a:solidFill>
                                      <a:srgbClr val="C00000"/>
                                    </a:solidFill>
                                    <a:latin typeface="Cambria Math" panose="02040503050406030204" pitchFamily="18" charset="0"/>
                                  </a:rPr>
                                  <m:t>𝟏</m:t>
                                </m:r>
                                <m:r>
                                  <a:rPr lang="pl-PL" b="1" i="1">
                                    <a:solidFill>
                                      <a:srgbClr val="C00000"/>
                                    </a:solidFill>
                                    <a:latin typeface="Cambria Math" panose="02040503050406030204" pitchFamily="18" charset="0"/>
                                  </a:rPr>
                                  <m:t>+</m:t>
                                </m:r>
                                <m:r>
                                  <a:rPr lang="pl-PL" b="1" i="1">
                                    <a:solidFill>
                                      <a:srgbClr val="C00000"/>
                                    </a:solidFill>
                                    <a:latin typeface="Cambria Math" panose="02040503050406030204" pitchFamily="18" charset="0"/>
                                  </a:rPr>
                                  <m:t>𝒅</m:t>
                                </m:r>
                              </m:e>
                            </m:d>
                          </m:e>
                          <m:sup>
                            <m:r>
                              <a:rPr lang="pl-PL" b="1" i="1" smtClean="0">
                                <a:solidFill>
                                  <a:srgbClr val="C00000"/>
                                </a:solidFill>
                                <a:latin typeface="Cambria Math" panose="02040503050406030204" pitchFamily="18" charset="0"/>
                              </a:rPr>
                              <m:t>𝒏</m:t>
                            </m:r>
                          </m:sup>
                        </m:sSup>
                      </m:den>
                    </m:f>
                    <m:r>
                      <a:rPr lang="pl-PL" b="1" i="1" smtClean="0">
                        <a:solidFill>
                          <a:srgbClr val="C00000"/>
                        </a:solidFill>
                        <a:latin typeface="Cambria Math" panose="02040503050406030204" pitchFamily="18" charset="0"/>
                      </a:rPr>
                      <m:t>+</m:t>
                    </m:r>
                    <m:f>
                      <m:fPr>
                        <m:ctrlPr>
                          <a:rPr lang="pl-PL" b="1" i="1">
                            <a:solidFill>
                              <a:srgbClr val="C00000"/>
                            </a:solidFill>
                            <a:latin typeface="Cambria Math" panose="02040503050406030204" pitchFamily="18" charset="0"/>
                          </a:rPr>
                        </m:ctrlPr>
                      </m:fPr>
                      <m:num>
                        <m:sSub>
                          <m:sSubPr>
                            <m:ctrlPr>
                              <a:rPr lang="pl-PL" b="1" i="1">
                                <a:solidFill>
                                  <a:srgbClr val="C00000"/>
                                </a:solidFill>
                                <a:latin typeface="Cambria Math" panose="02040503050406030204" pitchFamily="18" charset="0"/>
                              </a:rPr>
                            </m:ctrlPr>
                          </m:sSubPr>
                          <m:e>
                            <m:r>
                              <a:rPr lang="pl-PL" b="1" i="1" smtClean="0">
                                <a:solidFill>
                                  <a:srgbClr val="C00000"/>
                                </a:solidFill>
                                <a:latin typeface="Cambria Math" panose="02040503050406030204" pitchFamily="18" charset="0"/>
                              </a:rPr>
                              <m:t>𝑹𝑽</m:t>
                            </m:r>
                          </m:e>
                          <m:sub>
                            <m:r>
                              <a:rPr lang="pl-PL" b="1" i="1">
                                <a:solidFill>
                                  <a:srgbClr val="C00000"/>
                                </a:solidFill>
                                <a:latin typeface="Cambria Math" panose="02040503050406030204" pitchFamily="18" charset="0"/>
                              </a:rPr>
                              <m:t>𝒏</m:t>
                            </m:r>
                          </m:sub>
                        </m:sSub>
                      </m:num>
                      <m:den>
                        <m:sSup>
                          <m:sSupPr>
                            <m:ctrlPr>
                              <a:rPr lang="pl-PL" b="1" i="1">
                                <a:solidFill>
                                  <a:srgbClr val="C00000"/>
                                </a:solidFill>
                                <a:latin typeface="Cambria Math" panose="02040503050406030204" pitchFamily="18" charset="0"/>
                              </a:rPr>
                            </m:ctrlPr>
                          </m:sSupPr>
                          <m:e>
                            <m:d>
                              <m:dPr>
                                <m:ctrlPr>
                                  <a:rPr lang="pl-PL" b="1" i="1">
                                    <a:solidFill>
                                      <a:srgbClr val="C00000"/>
                                    </a:solidFill>
                                    <a:latin typeface="Cambria Math" panose="02040503050406030204" pitchFamily="18" charset="0"/>
                                  </a:rPr>
                                </m:ctrlPr>
                              </m:dPr>
                              <m:e>
                                <m:r>
                                  <a:rPr lang="pl-PL" b="1" i="1">
                                    <a:solidFill>
                                      <a:srgbClr val="C00000"/>
                                    </a:solidFill>
                                    <a:latin typeface="Cambria Math" panose="02040503050406030204" pitchFamily="18" charset="0"/>
                                  </a:rPr>
                                  <m:t>𝟏</m:t>
                                </m:r>
                                <m:r>
                                  <a:rPr lang="pl-PL" b="1" i="1">
                                    <a:solidFill>
                                      <a:srgbClr val="C00000"/>
                                    </a:solidFill>
                                    <a:latin typeface="Cambria Math" panose="02040503050406030204" pitchFamily="18" charset="0"/>
                                  </a:rPr>
                                  <m:t>+</m:t>
                                </m:r>
                                <m:r>
                                  <a:rPr lang="pl-PL" b="1" i="1">
                                    <a:solidFill>
                                      <a:srgbClr val="C00000"/>
                                    </a:solidFill>
                                    <a:latin typeface="Cambria Math" panose="02040503050406030204" pitchFamily="18" charset="0"/>
                                  </a:rPr>
                                  <m:t>𝒅</m:t>
                                </m:r>
                              </m:e>
                            </m:d>
                          </m:e>
                          <m:sup>
                            <m:r>
                              <a:rPr lang="pl-PL" b="1" i="1">
                                <a:solidFill>
                                  <a:srgbClr val="C00000"/>
                                </a:solidFill>
                                <a:latin typeface="Cambria Math" panose="02040503050406030204" pitchFamily="18" charset="0"/>
                              </a:rPr>
                              <m:t>𝒏</m:t>
                            </m:r>
                          </m:sup>
                        </m:sSup>
                      </m:den>
                    </m:f>
                  </m:oMath>
                </a14:m>
                <a:endParaRPr lang="pl-PL"/>
              </a:p>
              <a:p>
                <a:pPr algn="just">
                  <a:lnSpc>
                    <a:spcPct val="150000"/>
                  </a:lnSpc>
                </a:pPr>
                <a14:m>
                  <m:oMath xmlns:m="http://schemas.openxmlformats.org/officeDocument/2006/math">
                    <m:r>
                      <a:rPr lang="pl-PL" b="1" i="1">
                        <a:solidFill>
                          <a:srgbClr val="C00000"/>
                        </a:solidFill>
                        <a:latin typeface="Cambria Math" panose="02040503050406030204" pitchFamily="18" charset="0"/>
                      </a:rPr>
                      <m:t>𝒅</m:t>
                    </m:r>
                  </m:oMath>
                </a14:m>
                <a:r>
                  <a:rPr lang="pl-PL"/>
                  <a:t> – stopa dyskontowa, </a:t>
                </a:r>
                <a14:m>
                  <m:oMath xmlns:m="http://schemas.openxmlformats.org/officeDocument/2006/math">
                    <m:r>
                      <a:rPr lang="pl-PL" b="1" i="1">
                        <a:solidFill>
                          <a:srgbClr val="C00000"/>
                        </a:solidFill>
                        <a:latin typeface="Cambria Math" panose="02040503050406030204" pitchFamily="18" charset="0"/>
                      </a:rPr>
                      <m:t>𝑹𝑽</m:t>
                    </m:r>
                  </m:oMath>
                </a14:m>
                <a:r>
                  <a:rPr lang="pl-PL"/>
                  <a:t> – wartość rezydualna (określana na przykład podejściem porównawczym lub dochodowym, techniką kapitalizacji prostej – </a:t>
                </a:r>
                <a:r>
                  <a:rPr lang="pl-PL" b="1">
                    <a:solidFill>
                      <a:srgbClr val="C00000"/>
                    </a:solidFill>
                  </a:rPr>
                  <a:t>UWAGA!</a:t>
                </a:r>
                <a:r>
                  <a:rPr lang="pl-PL"/>
                  <a:t>).</a:t>
                </a:r>
              </a:p>
            </p:txBody>
          </p:sp>
        </mc:Choice>
        <mc:Fallback>
          <p:sp>
            <p:nvSpPr>
              <p:cNvPr id="3" name="Symbol zastępczy zawartości 2">
                <a:extLst>
                  <a:ext uri="{FF2B5EF4-FFF2-40B4-BE49-F238E27FC236}">
                    <a16:creationId xmlns:a16="http://schemas.microsoft.com/office/drawing/2014/main" id="{C065BD70-69A2-44CD-822F-AB34BFC15596}"/>
                  </a:ext>
                </a:extLst>
              </p:cNvPr>
              <p:cNvSpPr>
                <a:spLocks noGrp="1" noRot="1" noChangeAspect="1" noMove="1" noResize="1" noEditPoints="1" noAdjustHandles="1" noChangeArrowheads="1" noChangeShapeType="1" noTextEdit="1"/>
              </p:cNvSpPr>
              <p:nvPr>
                <p:ph idx="1"/>
              </p:nvPr>
            </p:nvSpPr>
            <p:spPr>
              <a:xfrm>
                <a:off x="822959" y="1845734"/>
                <a:ext cx="7543801" cy="4567592"/>
              </a:xfrm>
              <a:blipFill>
                <a:blip r:embed="rId2"/>
                <a:stretch>
                  <a:fillRect l="-2019" r="-2019" b="-1469"/>
                </a:stretch>
              </a:blipFill>
            </p:spPr>
            <p:txBody>
              <a:bodyPr/>
              <a:lstStyle/>
              <a:p>
                <a:r>
                  <a:rPr lang="en-US">
                    <a:noFill/>
                  </a:rPr>
                  <a:t> </a:t>
                </a:r>
              </a:p>
            </p:txBody>
          </p:sp>
        </mc:Fallback>
      </mc:AlternateContent>
    </p:spTree>
    <p:extLst>
      <p:ext uri="{BB962C8B-B14F-4D97-AF65-F5344CB8AC3E}">
        <p14:creationId xmlns:p14="http://schemas.microsoft.com/office/powerpoint/2010/main" val="124468851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2871AA2-3EEE-426E-9EAE-3B77790459F6}"/>
              </a:ext>
            </a:extLst>
          </p:cNvPr>
          <p:cNvSpPr>
            <a:spLocks noGrp="1"/>
          </p:cNvSpPr>
          <p:nvPr>
            <p:ph type="title"/>
          </p:nvPr>
        </p:nvSpPr>
        <p:spPr/>
        <p:txBody>
          <a:bodyPr/>
          <a:lstStyle/>
          <a:p>
            <a:r>
              <a:rPr lang="pl-PL" altLang="pl-PL" b="1"/>
              <a:t>Dochód operacyjny netto w metodzie inwestycyjnej</a:t>
            </a:r>
            <a:endParaRPr lang="pl-PL" b="1"/>
          </a:p>
        </p:txBody>
      </p:sp>
      <p:sp>
        <p:nvSpPr>
          <p:cNvPr id="3" name="Symbol zastępczy zawartości 2">
            <a:extLst>
              <a:ext uri="{FF2B5EF4-FFF2-40B4-BE49-F238E27FC236}">
                <a16:creationId xmlns:a16="http://schemas.microsoft.com/office/drawing/2014/main" id="{71BDED01-B9E0-455F-B01A-B54722E28395}"/>
              </a:ext>
            </a:extLst>
          </p:cNvPr>
          <p:cNvSpPr>
            <a:spLocks noGrp="1"/>
          </p:cNvSpPr>
          <p:nvPr>
            <p:ph idx="1"/>
          </p:nvPr>
        </p:nvSpPr>
        <p:spPr>
          <a:xfrm>
            <a:off x="822960" y="1614824"/>
            <a:ext cx="7543801" cy="4841393"/>
          </a:xfrm>
        </p:spPr>
        <p:txBody>
          <a:bodyPr>
            <a:noAutofit/>
          </a:bodyPr>
          <a:lstStyle/>
          <a:p>
            <a:pPr>
              <a:lnSpc>
                <a:spcPct val="150000"/>
              </a:lnSpc>
            </a:pPr>
            <a:r>
              <a:rPr lang="pl-PL" altLang="pl-PL" sz="1400" b="1">
                <a:solidFill>
                  <a:srgbClr val="C00000"/>
                </a:solidFill>
              </a:rPr>
              <a:t>Potencjalny dochód brutto (PDB): </a:t>
            </a:r>
            <a:r>
              <a:rPr lang="pl-PL" altLang="pl-PL" sz="1400">
                <a:solidFill>
                  <a:schemeClr val="tx1"/>
                </a:solidFill>
              </a:rPr>
              <a:t>wyznaczany przy założeniu, że potencjał nieruchomości jest wykorzystany w 100%, co oznacza, że nie występują straty z tytułu pustostanów, zwolnień z płatności czynszu i zaległości czynszowych, przy czym szacunek dochodów uwzględnia zasady panujące na danym rynku i stan wycenianej nieruchomości (</a:t>
            </a:r>
            <a:r>
              <a:rPr lang="pl-PL" altLang="pl-PL" sz="1400" b="1" u="sng">
                <a:solidFill>
                  <a:srgbClr val="C00000"/>
                </a:solidFill>
              </a:rPr>
              <a:t>główne dochody = czynsze z najmu</a:t>
            </a:r>
            <a:r>
              <a:rPr lang="pl-PL" altLang="pl-PL" sz="1400">
                <a:solidFill>
                  <a:schemeClr val="tx1"/>
                </a:solidFill>
              </a:rPr>
              <a:t>).</a:t>
            </a:r>
          </a:p>
          <a:p>
            <a:pPr>
              <a:lnSpc>
                <a:spcPct val="150000"/>
              </a:lnSpc>
            </a:pPr>
            <a:r>
              <a:rPr lang="pl-PL" altLang="pl-PL" sz="1400" b="1">
                <a:solidFill>
                  <a:srgbClr val="C00000"/>
                </a:solidFill>
              </a:rPr>
              <a:t>Efektywny dochód brutto (EDB) </a:t>
            </a:r>
            <a:r>
              <a:rPr lang="pl-PL" altLang="pl-PL" sz="1400">
                <a:solidFill>
                  <a:schemeClr val="tx1"/>
                </a:solidFill>
              </a:rPr>
              <a:t>=</a:t>
            </a:r>
            <a:r>
              <a:rPr lang="pl-PL" altLang="pl-PL" sz="1400">
                <a:solidFill>
                  <a:srgbClr val="996600"/>
                </a:solidFill>
              </a:rPr>
              <a:t> </a:t>
            </a:r>
            <a:r>
              <a:rPr lang="pl-PL" altLang="pl-PL" sz="1400">
                <a:solidFill>
                  <a:schemeClr val="tx1"/>
                </a:solidFill>
              </a:rPr>
              <a:t>PDB – pustostany/zaległości czynszowe/zwolnienia w płatnościach</a:t>
            </a:r>
          </a:p>
          <a:p>
            <a:pPr>
              <a:lnSpc>
                <a:spcPct val="150000"/>
              </a:lnSpc>
            </a:pPr>
            <a:r>
              <a:rPr lang="pl-PL" sz="1400" b="1" u="sng">
                <a:solidFill>
                  <a:srgbClr val="C00000"/>
                </a:solidFill>
              </a:rPr>
              <a:t>Dochód operacyjny netto (DON)</a:t>
            </a:r>
            <a:r>
              <a:rPr lang="pl-PL" sz="1400" b="1">
                <a:solidFill>
                  <a:srgbClr val="C00000"/>
                </a:solidFill>
              </a:rPr>
              <a:t> </a:t>
            </a:r>
            <a:r>
              <a:rPr lang="pl-PL" sz="1400"/>
              <a:t>= </a:t>
            </a:r>
            <a:r>
              <a:rPr lang="pl-PL" altLang="pl-PL" sz="1400">
                <a:solidFill>
                  <a:schemeClr val="tx1"/>
                </a:solidFill>
              </a:rPr>
              <a:t>EDB – Wydatki operacyjne (podatki od nieruchomości, opłaty roczne za użytkowanie wieczyste gruntu, koszty mediów, nakłady na konserwację i naprawy bieżące, koszty zarządzania, koszty ubezpieczenia i ochrony nieruchomości oraz inne koszty ponoszone okresowo. Do wydatków operacyjnych zalicza się również  średni roczny nakład związany z powtarzającymi się regularnie wydatkami na wymianę elementów stałego wyposażenia).</a:t>
            </a:r>
          </a:p>
          <a:p>
            <a:pPr>
              <a:lnSpc>
                <a:spcPct val="150000"/>
              </a:lnSpc>
            </a:pPr>
            <a:r>
              <a:rPr lang="pl-PL" altLang="pl-PL" sz="1400"/>
              <a:t>Do wydatków operacyjnych </a:t>
            </a:r>
            <a:r>
              <a:rPr lang="pl-PL" altLang="pl-PL" sz="1400" b="1"/>
              <a:t>nie zalicza się</a:t>
            </a:r>
            <a:r>
              <a:rPr lang="pl-PL" altLang="pl-PL" sz="1400"/>
              <a:t>:  odpisów amortyzacyjnych; spłat rat kapitałowych i odsetkowych od kredytów lub pożyczek; nakładów na remonty, przekraczających bieżącą dbałość o stan techniczny i standard użytkowy, podatku dochodowego. </a:t>
            </a:r>
          </a:p>
        </p:txBody>
      </p:sp>
    </p:spTree>
    <p:extLst>
      <p:ext uri="{BB962C8B-B14F-4D97-AF65-F5344CB8AC3E}">
        <p14:creationId xmlns:p14="http://schemas.microsoft.com/office/powerpoint/2010/main" val="364575812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45D3A4C-867A-4AEF-B031-5F9809EC9FC2}"/>
              </a:ext>
            </a:extLst>
          </p:cNvPr>
          <p:cNvSpPr>
            <a:spLocks noGrp="1"/>
          </p:cNvSpPr>
          <p:nvPr>
            <p:ph type="title"/>
          </p:nvPr>
        </p:nvSpPr>
        <p:spPr/>
        <p:txBody>
          <a:bodyPr>
            <a:noAutofit/>
          </a:bodyPr>
          <a:lstStyle/>
          <a:p>
            <a:r>
              <a:rPr lang="pl-PL" sz="3600" b="1"/>
              <a:t>Główne dochody (czynsze) w metodzie inwestycyjnej – jak szacować?</a:t>
            </a:r>
          </a:p>
        </p:txBody>
      </p:sp>
      <p:sp>
        <p:nvSpPr>
          <p:cNvPr id="3" name="Symbol zastępczy zawartości 2">
            <a:extLst>
              <a:ext uri="{FF2B5EF4-FFF2-40B4-BE49-F238E27FC236}">
                <a16:creationId xmlns:a16="http://schemas.microsoft.com/office/drawing/2014/main" id="{256F925B-FD3E-4614-8E83-DCD3963769AE}"/>
              </a:ext>
            </a:extLst>
          </p:cNvPr>
          <p:cNvSpPr>
            <a:spLocks noGrp="1"/>
          </p:cNvSpPr>
          <p:nvPr>
            <p:ph idx="1"/>
          </p:nvPr>
        </p:nvSpPr>
        <p:spPr/>
        <p:txBody>
          <a:bodyPr>
            <a:normAutofit fontScale="85000" lnSpcReduction="10000"/>
          </a:bodyPr>
          <a:lstStyle/>
          <a:p>
            <a:pPr>
              <a:lnSpc>
                <a:spcPct val="150000"/>
              </a:lnSpc>
            </a:pPr>
            <a:r>
              <a:rPr lang="pl-PL" sz="2400" b="1">
                <a:solidFill>
                  <a:srgbClr val="C00000"/>
                </a:solidFill>
              </a:rPr>
              <a:t>1. Na podstawie podejścia porównawczego biorąc pod uwagę stawki czynszów z faktycznie zawartych umów.</a:t>
            </a:r>
          </a:p>
          <a:p>
            <a:pPr>
              <a:lnSpc>
                <a:spcPct val="150000"/>
              </a:lnSpc>
            </a:pPr>
            <a:r>
              <a:rPr lang="pl-PL" sz="2400" i="1">
                <a:solidFill>
                  <a:schemeClr val="tx1"/>
                </a:solidFill>
              </a:rPr>
              <a:t>§ 10. 3. Dochody z nieruchomości obejmują wpływy z czynszów najmu lub dzierżawy, których wysokość </a:t>
            </a:r>
            <a:r>
              <a:rPr lang="pl-PL" sz="2400" i="1" u="sng">
                <a:solidFill>
                  <a:schemeClr val="tx1"/>
                </a:solidFill>
              </a:rPr>
              <a:t>można ustalić </a:t>
            </a:r>
            <a:r>
              <a:rPr lang="pl-PL" sz="2400" i="1">
                <a:solidFill>
                  <a:schemeClr val="tx1"/>
                </a:solidFill>
              </a:rPr>
              <a:t>na podstawie analizy kształtowania się stawek rynkowych tych czynszów, oraz wpływy </a:t>
            </a:r>
            <a:r>
              <a:rPr lang="pl-PL" sz="2400" i="1" err="1">
                <a:solidFill>
                  <a:schemeClr val="tx1"/>
                </a:solidFill>
              </a:rPr>
              <a:t>pozaczynszowe</a:t>
            </a:r>
            <a:r>
              <a:rPr lang="pl-PL" sz="2400" i="1">
                <a:solidFill>
                  <a:schemeClr val="tx1"/>
                </a:solidFill>
              </a:rPr>
              <a:t> możliwe do uzyskania z udostępnienia nieruchomości.</a:t>
            </a:r>
          </a:p>
          <a:p>
            <a:pPr>
              <a:lnSpc>
                <a:spcPct val="150000"/>
              </a:lnSpc>
            </a:pPr>
            <a:r>
              <a:rPr lang="pl-PL" sz="2400" b="1">
                <a:solidFill>
                  <a:srgbClr val="C00000"/>
                </a:solidFill>
              </a:rPr>
              <a:t>2. Dopuszczalne wykorzystanie stawek ofertowych po odpowiedniej korekcie(?).</a:t>
            </a:r>
          </a:p>
        </p:txBody>
      </p:sp>
    </p:spTree>
    <p:extLst>
      <p:ext uri="{BB962C8B-B14F-4D97-AF65-F5344CB8AC3E}">
        <p14:creationId xmlns:p14="http://schemas.microsoft.com/office/powerpoint/2010/main" val="397850860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D15DDCB-255A-465B-A816-E2ADCC9AAE46}"/>
              </a:ext>
            </a:extLst>
          </p:cNvPr>
          <p:cNvSpPr>
            <a:spLocks noGrp="1"/>
          </p:cNvSpPr>
          <p:nvPr>
            <p:ph type="title"/>
          </p:nvPr>
        </p:nvSpPr>
        <p:spPr/>
        <p:txBody>
          <a:bodyPr/>
          <a:lstStyle/>
          <a:p>
            <a:r>
              <a:rPr lang="pl-PL" altLang="pl-PL" b="1"/>
              <a:t>Dochód operacyjny netto w metodzie zysków</a:t>
            </a:r>
            <a:endParaRPr lang="pl-PL"/>
          </a:p>
        </p:txBody>
      </p:sp>
      <p:sp>
        <p:nvSpPr>
          <p:cNvPr id="3" name="Symbol zastępczy zawartości 2">
            <a:extLst>
              <a:ext uri="{FF2B5EF4-FFF2-40B4-BE49-F238E27FC236}">
                <a16:creationId xmlns:a16="http://schemas.microsoft.com/office/drawing/2014/main" id="{68E5683E-9E29-4B27-84A2-9D0D4970FCD5}"/>
              </a:ext>
            </a:extLst>
          </p:cNvPr>
          <p:cNvSpPr>
            <a:spLocks noGrp="1"/>
          </p:cNvSpPr>
          <p:nvPr>
            <p:ph idx="1"/>
          </p:nvPr>
        </p:nvSpPr>
        <p:spPr>
          <a:xfrm>
            <a:off x="822959" y="1845734"/>
            <a:ext cx="7543801" cy="4404754"/>
          </a:xfrm>
        </p:spPr>
        <p:txBody>
          <a:bodyPr>
            <a:normAutofit fontScale="92500" lnSpcReduction="20000"/>
          </a:bodyPr>
          <a:lstStyle/>
          <a:p>
            <a:pPr algn="just">
              <a:lnSpc>
                <a:spcPct val="150000"/>
              </a:lnSpc>
            </a:pPr>
            <a:r>
              <a:rPr lang="pl-PL" b="1">
                <a:solidFill>
                  <a:srgbClr val="C00000"/>
                </a:solidFill>
              </a:rPr>
              <a:t>1. Dochód brutto użytkownika (DBU)</a:t>
            </a:r>
            <a:r>
              <a:rPr lang="pl-PL"/>
              <a:t> = Wpływy (przychody) z działalności operacyjnej prowadzonej na nieruchomości (WU) – koszty operacyjne użytkownika (KOU; związane z prowadzeniem działalności np. koszty zakupu towarów, materiałów i usług, płace personelu wraz z narzutami, koszty związane z odtwarzaniem majątku trwałego i wyposażenia, koszty reklamy).</a:t>
            </a:r>
          </a:p>
          <a:p>
            <a:pPr algn="just">
              <a:lnSpc>
                <a:spcPct val="150000"/>
              </a:lnSpc>
            </a:pPr>
            <a:r>
              <a:rPr lang="pl-PL" b="1">
                <a:solidFill>
                  <a:srgbClr val="C00000"/>
                </a:solidFill>
              </a:rPr>
              <a:t>2. Dochód operacyjny netto użytkownika (DONU)</a:t>
            </a:r>
            <a:r>
              <a:rPr lang="pl-PL"/>
              <a:t> = DBU – Wydatki operacyjne (WO).</a:t>
            </a:r>
          </a:p>
          <a:p>
            <a:pPr algn="just">
              <a:lnSpc>
                <a:spcPct val="150000"/>
              </a:lnSpc>
            </a:pPr>
            <a:r>
              <a:rPr lang="pl-PL" b="1">
                <a:solidFill>
                  <a:srgbClr val="C00000"/>
                </a:solidFill>
              </a:rPr>
              <a:t>3. Dochód operacyjny netto właściciela nieruchomości (DON) </a:t>
            </a:r>
            <a:r>
              <a:rPr lang="pl-PL"/>
              <a:t>– udział właściciela nieruchomości w DONU. Wysokość tego dochodu wyznacza się na podstawie danych rynkowych lub w inny uzasadniony sposób. </a:t>
            </a:r>
          </a:p>
          <a:p>
            <a:endParaRPr lang="pl-PL"/>
          </a:p>
          <a:p>
            <a:endParaRPr lang="pl-PL"/>
          </a:p>
        </p:txBody>
      </p:sp>
    </p:spTree>
    <p:extLst>
      <p:ext uri="{BB962C8B-B14F-4D97-AF65-F5344CB8AC3E}">
        <p14:creationId xmlns:p14="http://schemas.microsoft.com/office/powerpoint/2010/main" val="247622754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DC817EA-7777-417B-938B-90FC10FE1C57}"/>
              </a:ext>
            </a:extLst>
          </p:cNvPr>
          <p:cNvSpPr>
            <a:spLocks noGrp="1"/>
          </p:cNvSpPr>
          <p:nvPr>
            <p:ph type="title"/>
          </p:nvPr>
        </p:nvSpPr>
        <p:spPr/>
        <p:txBody>
          <a:bodyPr/>
          <a:lstStyle/>
          <a:p>
            <a:r>
              <a:rPr lang="pl-PL" altLang="pl-PL" b="1"/>
              <a:t>Stopa kapitalizacji w technice kapitalizacji prostej</a:t>
            </a:r>
            <a:endParaRPr lang="pl-PL" b="1"/>
          </a:p>
        </p:txBody>
      </p:sp>
      <p:sp>
        <p:nvSpPr>
          <p:cNvPr id="3" name="Symbol zastępczy zawartości 2">
            <a:extLst>
              <a:ext uri="{FF2B5EF4-FFF2-40B4-BE49-F238E27FC236}">
                <a16:creationId xmlns:a16="http://schemas.microsoft.com/office/drawing/2014/main" id="{5BD1E2A7-46C0-4E19-978A-1354D63DA755}"/>
              </a:ext>
            </a:extLst>
          </p:cNvPr>
          <p:cNvSpPr>
            <a:spLocks noGrp="1"/>
          </p:cNvSpPr>
          <p:nvPr>
            <p:ph idx="1"/>
          </p:nvPr>
        </p:nvSpPr>
        <p:spPr>
          <a:xfrm>
            <a:off x="822959" y="1845734"/>
            <a:ext cx="7543801" cy="4342124"/>
          </a:xfrm>
        </p:spPr>
        <p:txBody>
          <a:bodyPr>
            <a:normAutofit lnSpcReduction="10000"/>
          </a:bodyPr>
          <a:lstStyle/>
          <a:p>
            <a:pPr algn="just">
              <a:lnSpc>
                <a:spcPct val="150000"/>
              </a:lnSpc>
            </a:pPr>
            <a:r>
              <a:rPr lang="pl-PL"/>
              <a:t>Współczynnik kapitalizacji - </a:t>
            </a:r>
            <a:r>
              <a:rPr lang="pl-PL" altLang="pl-PL"/>
              <a:t>odzwierciedla okres, w którym powinien nastąpić zwrot środków poniesionych na nabycie nieruchomości podobnych z dochodów możliwych do uzyskania z tych nieruchomości podobnych. </a:t>
            </a:r>
          </a:p>
          <a:p>
            <a:pPr algn="just">
              <a:lnSpc>
                <a:spcPct val="150000"/>
              </a:lnSpc>
            </a:pPr>
            <a:r>
              <a:rPr lang="pl-PL" sz="2400" b="1" u="sng">
                <a:solidFill>
                  <a:srgbClr val="C00000"/>
                </a:solidFill>
              </a:rPr>
              <a:t>Jak ustalić stopę kapitalizacji? </a:t>
            </a:r>
          </a:p>
          <a:p>
            <a:pPr algn="just">
              <a:lnSpc>
                <a:spcPct val="150000"/>
              </a:lnSpc>
            </a:pPr>
            <a:r>
              <a:rPr lang="pl-PL" b="1"/>
              <a:t>Na podstawie badania rynku nieruchomości podobnych do nieruchomości wycenianej jako wzajemną relację między cenami transakcyjnymi uzyskanymi za nieruchomości podobne a dochodami możliwymi do uzyskania z tych nieruchomości.</a:t>
            </a:r>
          </a:p>
        </p:txBody>
      </p:sp>
    </p:spTree>
    <p:extLst>
      <p:ext uri="{BB962C8B-B14F-4D97-AF65-F5344CB8AC3E}">
        <p14:creationId xmlns:p14="http://schemas.microsoft.com/office/powerpoint/2010/main" val="87597640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4139A51-4173-4883-A1B3-A59C10B84ECC}"/>
              </a:ext>
            </a:extLst>
          </p:cNvPr>
          <p:cNvSpPr>
            <a:spLocks noGrp="1"/>
          </p:cNvSpPr>
          <p:nvPr>
            <p:ph type="title"/>
          </p:nvPr>
        </p:nvSpPr>
        <p:spPr/>
        <p:txBody>
          <a:bodyPr>
            <a:noAutofit/>
          </a:bodyPr>
          <a:lstStyle/>
          <a:p>
            <a:r>
              <a:rPr lang="pl-PL" altLang="pl-PL" sz="4000" b="1"/>
              <a:t>Stopa dyskontowa w technice dyskontowania strumieni dochodów</a:t>
            </a:r>
            <a:endParaRPr lang="pl-PL" sz="4000"/>
          </a:p>
        </p:txBody>
      </p:sp>
      <p:sp>
        <p:nvSpPr>
          <p:cNvPr id="3" name="Symbol zastępczy zawartości 2">
            <a:extLst>
              <a:ext uri="{FF2B5EF4-FFF2-40B4-BE49-F238E27FC236}">
                <a16:creationId xmlns:a16="http://schemas.microsoft.com/office/drawing/2014/main" id="{BE99DF21-948C-4BE9-A260-CF97A9D55801}"/>
              </a:ext>
            </a:extLst>
          </p:cNvPr>
          <p:cNvSpPr>
            <a:spLocks noGrp="1"/>
          </p:cNvSpPr>
          <p:nvPr>
            <p:ph idx="1"/>
          </p:nvPr>
        </p:nvSpPr>
        <p:spPr>
          <a:xfrm>
            <a:off x="822959" y="1845734"/>
            <a:ext cx="7543801" cy="4354650"/>
          </a:xfrm>
        </p:spPr>
        <p:txBody>
          <a:bodyPr>
            <a:normAutofit fontScale="92500" lnSpcReduction="10000"/>
          </a:bodyPr>
          <a:lstStyle/>
          <a:p>
            <a:pPr algn="just">
              <a:lnSpc>
                <a:spcPct val="150000"/>
              </a:lnSpc>
            </a:pPr>
            <a:r>
              <a:rPr lang="pl-PL"/>
              <a:t>1) Dyskontowania dokonuje się na dzień określenia wartości nieruchomości przy użyciu stopy dyskontowej. Stopa dyskontowa powinna uwzględniać stopę zwrotu wymaganą przez nabywców nieruchomości podobnych do nieruchomości wycenianej, przy uwzględnieniu stopnia ryzyka inwestowania w wycenianą nieruchomość.</a:t>
            </a:r>
          </a:p>
          <a:p>
            <a:pPr algn="just">
              <a:lnSpc>
                <a:spcPct val="150000"/>
              </a:lnSpc>
            </a:pPr>
            <a:r>
              <a:rPr lang="pl-PL"/>
              <a:t>2) W przypadku niewystarczających danych z rynku nieruchomości stopę dyskontową określa się na podstawie rentowności bezpiecznych, długoterminowych lokat na rynku kapitałowym, z uwzględnieniem stopnia ryzyka przy inwestowaniu w nieruchomości podobne do nieruchomości wycenianej.</a:t>
            </a:r>
          </a:p>
        </p:txBody>
      </p:sp>
    </p:spTree>
    <p:extLst>
      <p:ext uri="{BB962C8B-B14F-4D97-AF65-F5344CB8AC3E}">
        <p14:creationId xmlns:p14="http://schemas.microsoft.com/office/powerpoint/2010/main" val="57001722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EAFCF1C-2112-489A-9ADD-F5F5A9AB925D}"/>
              </a:ext>
            </a:extLst>
          </p:cNvPr>
          <p:cNvSpPr>
            <a:spLocks noGrp="1"/>
          </p:cNvSpPr>
          <p:nvPr>
            <p:ph type="title"/>
          </p:nvPr>
        </p:nvSpPr>
        <p:spPr/>
        <p:txBody>
          <a:bodyPr/>
          <a:lstStyle/>
          <a:p>
            <a:r>
              <a:rPr lang="pl-PL" b="1"/>
              <a:t>Podejście kosztowe - opis</a:t>
            </a:r>
          </a:p>
        </p:txBody>
      </p:sp>
      <p:sp>
        <p:nvSpPr>
          <p:cNvPr id="3" name="Symbol zastępczy zawartości 2">
            <a:extLst>
              <a:ext uri="{FF2B5EF4-FFF2-40B4-BE49-F238E27FC236}">
                <a16:creationId xmlns:a16="http://schemas.microsoft.com/office/drawing/2014/main" id="{02E0400C-D0D3-4DAF-8A07-570F106BF2FC}"/>
              </a:ext>
            </a:extLst>
          </p:cNvPr>
          <p:cNvSpPr>
            <a:spLocks noGrp="1"/>
          </p:cNvSpPr>
          <p:nvPr>
            <p:ph idx="1"/>
          </p:nvPr>
        </p:nvSpPr>
        <p:spPr>
          <a:xfrm>
            <a:off x="822959" y="1733000"/>
            <a:ext cx="7543801" cy="4725662"/>
          </a:xfrm>
        </p:spPr>
        <p:txBody>
          <a:bodyPr/>
          <a:lstStyle/>
          <a:p>
            <a:r>
              <a:rPr lang="pl-PL" b="1">
                <a:solidFill>
                  <a:srgbClr val="C00000"/>
                </a:solidFill>
              </a:rPr>
              <a:t>Podejście kosztowe </a:t>
            </a:r>
            <a:r>
              <a:rPr lang="pl-PL"/>
              <a:t>polega na określaniu wartości nieruchomości przy założeniu, że wartość ta odpowiada kosztom jej odtworzenia, pomniejszonym o wartość zużycia nieruchomości. Przy podejściu tym określa się </a:t>
            </a:r>
            <a:r>
              <a:rPr lang="pl-PL" b="1">
                <a:solidFill>
                  <a:srgbClr val="C00000"/>
                </a:solidFill>
              </a:rPr>
              <a:t>oddzielnie koszt nabycia gruntu i koszt odtworzenia jego części składowych</a:t>
            </a:r>
            <a:r>
              <a:rPr lang="pl-PL"/>
              <a:t>.</a:t>
            </a:r>
          </a:p>
          <a:p>
            <a:r>
              <a:rPr lang="pl-PL" b="1">
                <a:solidFill>
                  <a:srgbClr val="C00000"/>
                </a:solidFill>
              </a:rPr>
              <a:t>Koszt nabycia gruntu </a:t>
            </a:r>
            <a:r>
              <a:rPr lang="pl-PL"/>
              <a:t>= wartość rynkowa gruntu (np. za pomocą podejścia </a:t>
            </a:r>
            <a:r>
              <a:rPr lang="pl-PL" err="1"/>
              <a:t>porównaczego</a:t>
            </a:r>
            <a:r>
              <a:rPr lang="pl-PL"/>
              <a:t>);</a:t>
            </a:r>
          </a:p>
          <a:p>
            <a:r>
              <a:rPr lang="pl-PL" b="1">
                <a:solidFill>
                  <a:srgbClr val="C00000"/>
                </a:solidFill>
              </a:rPr>
              <a:t>Koszt odtworzenia części składowych = </a:t>
            </a:r>
            <a:r>
              <a:rPr lang="pl-PL">
                <a:solidFill>
                  <a:schemeClr val="tx1"/>
                </a:solidFill>
              </a:rPr>
              <a:t>kwotę równą kosztom ich odtworzenia lub kosztom ich zastąpienia, pomniejszoną o wartość zużycia tych części składowych;</a:t>
            </a:r>
          </a:p>
          <a:p>
            <a:r>
              <a:rPr lang="pl-PL" b="1">
                <a:solidFill>
                  <a:srgbClr val="C00000"/>
                </a:solidFill>
              </a:rPr>
              <a:t>Istota</a:t>
            </a:r>
            <a:r>
              <a:rPr lang="pl-PL">
                <a:solidFill>
                  <a:schemeClr val="tx1"/>
                </a:solidFill>
              </a:rPr>
              <a:t> – założenie, że kupujący nie zapłaci za nieruchomość więcej niż kosztowałoby go odtworzenie takiej samej nieruchomości przy uwzględnieniu danego stopnia zużycia.</a:t>
            </a:r>
          </a:p>
        </p:txBody>
      </p:sp>
    </p:spTree>
    <p:extLst>
      <p:ext uri="{BB962C8B-B14F-4D97-AF65-F5344CB8AC3E}">
        <p14:creationId xmlns:p14="http://schemas.microsoft.com/office/powerpoint/2010/main" val="264220065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D2C4101-57BB-44E3-A036-65520E59225B}"/>
              </a:ext>
            </a:extLst>
          </p:cNvPr>
          <p:cNvSpPr>
            <a:spLocks noGrp="1"/>
          </p:cNvSpPr>
          <p:nvPr>
            <p:ph type="title"/>
          </p:nvPr>
        </p:nvSpPr>
        <p:spPr/>
        <p:txBody>
          <a:bodyPr>
            <a:normAutofit/>
          </a:bodyPr>
          <a:lstStyle/>
          <a:p>
            <a:r>
              <a:rPr lang="pl-PL" sz="4400" b="1"/>
              <a:t>Podejście kosztowe – ogólny wzór</a:t>
            </a:r>
            <a:endParaRPr lang="pl-PL" sz="4400"/>
          </a:p>
        </p:txBody>
      </p:sp>
      <mc:AlternateContent xmlns:mc="http://schemas.openxmlformats.org/markup-compatibility/2006">
        <mc:Choice xmlns:a14="http://schemas.microsoft.com/office/drawing/2010/main" Requires="a14">
          <p:sp>
            <p:nvSpPr>
              <p:cNvPr id="3" name="Symbol zastępczy zawartości 2">
                <a:extLst>
                  <a:ext uri="{FF2B5EF4-FFF2-40B4-BE49-F238E27FC236}">
                    <a16:creationId xmlns:a16="http://schemas.microsoft.com/office/drawing/2014/main" id="{26D4E4CD-D09C-449E-9EAF-FCD53D25413F}"/>
                  </a:ext>
                </a:extLst>
              </p:cNvPr>
              <p:cNvSpPr>
                <a:spLocks noGrp="1"/>
              </p:cNvSpPr>
              <p:nvPr>
                <p:ph idx="1"/>
              </p:nvPr>
            </p:nvSpPr>
            <p:spPr/>
            <p:txBody>
              <a:bodyPr>
                <a:noAutofit/>
              </a:bodyPr>
              <a:lstStyle/>
              <a:p>
                <a:pPr marL="0" indent="0" algn="just">
                  <a:lnSpc>
                    <a:spcPct val="150000"/>
                  </a:lnSpc>
                  <a:buNone/>
                </a:pPr>
                <a:r>
                  <a:rPr lang="pl-PL" b="1">
                    <a:solidFill>
                      <a:srgbClr val="C00000"/>
                    </a:solidFill>
                  </a:rPr>
                  <a:t>Ogólny wzór na wartość odtworzeniową nieruchomości:</a:t>
                </a:r>
              </a:p>
              <a:p>
                <a:pPr marL="0" indent="0" algn="just">
                  <a:lnSpc>
                    <a:spcPct val="150000"/>
                  </a:lnSpc>
                  <a:buNone/>
                </a:pPr>
                <a14:m>
                  <m:oMathPara xmlns:m="http://schemas.openxmlformats.org/officeDocument/2006/math">
                    <m:oMathParaPr>
                      <m:jc m:val="centerGroup"/>
                    </m:oMathParaPr>
                    <m:oMath xmlns:m="http://schemas.openxmlformats.org/officeDocument/2006/math">
                      <m:sSub>
                        <m:sSubPr>
                          <m:ctrlPr>
                            <a:rPr lang="pl-PL" i="1" smtClean="0">
                              <a:latin typeface="Cambria Math" panose="02040503050406030204" pitchFamily="18" charset="0"/>
                            </a:rPr>
                          </m:ctrlPr>
                        </m:sSubPr>
                        <m:e>
                          <m:r>
                            <a:rPr lang="pl-PL" b="0" i="1" smtClean="0">
                              <a:latin typeface="Cambria Math" panose="02040503050406030204" pitchFamily="18" charset="0"/>
                            </a:rPr>
                            <m:t>𝑊</m:t>
                          </m:r>
                        </m:e>
                        <m:sub>
                          <m:r>
                            <a:rPr lang="pl-PL" b="0" i="1" smtClean="0">
                              <a:latin typeface="Cambria Math" panose="02040503050406030204" pitchFamily="18" charset="0"/>
                            </a:rPr>
                            <m:t>𝑜</m:t>
                          </m:r>
                        </m:sub>
                      </m:sSub>
                      <m:r>
                        <a:rPr lang="pl-PL" b="0" i="1" smtClean="0">
                          <a:latin typeface="Cambria Math" panose="02040503050406030204" pitchFamily="18" charset="0"/>
                        </a:rPr>
                        <m:t>=</m:t>
                      </m:r>
                      <m:sSub>
                        <m:sSubPr>
                          <m:ctrlPr>
                            <a:rPr lang="pl-PL" b="0" i="1" smtClean="0">
                              <a:latin typeface="Cambria Math" panose="02040503050406030204" pitchFamily="18" charset="0"/>
                            </a:rPr>
                          </m:ctrlPr>
                        </m:sSubPr>
                        <m:e>
                          <m:r>
                            <a:rPr lang="pl-PL" b="0" i="1" smtClean="0">
                              <a:latin typeface="Cambria Math" panose="02040503050406030204" pitchFamily="18" charset="0"/>
                            </a:rPr>
                            <m:t>𝑊</m:t>
                          </m:r>
                        </m:e>
                        <m:sub>
                          <m:r>
                            <a:rPr lang="pl-PL" b="0" i="1" smtClean="0">
                              <a:latin typeface="Cambria Math" panose="02040503050406030204" pitchFamily="18" charset="0"/>
                            </a:rPr>
                            <m:t>𝑟𝑔</m:t>
                          </m:r>
                        </m:sub>
                      </m:sSub>
                      <m:r>
                        <a:rPr lang="pl-PL" b="0" i="1" smtClean="0">
                          <a:latin typeface="Cambria Math" panose="02040503050406030204" pitchFamily="18" charset="0"/>
                        </a:rPr>
                        <m:t>+</m:t>
                      </m:r>
                      <m:sSub>
                        <m:sSubPr>
                          <m:ctrlPr>
                            <a:rPr lang="pl-PL" b="1" i="1" smtClean="0">
                              <a:solidFill>
                                <a:srgbClr val="C00000"/>
                              </a:solidFill>
                              <a:latin typeface="Cambria Math" panose="02040503050406030204" pitchFamily="18" charset="0"/>
                            </a:rPr>
                          </m:ctrlPr>
                        </m:sSubPr>
                        <m:e>
                          <m:r>
                            <a:rPr lang="pl-PL" b="1" i="1" smtClean="0">
                              <a:solidFill>
                                <a:srgbClr val="C00000"/>
                              </a:solidFill>
                              <a:latin typeface="Cambria Math" panose="02040503050406030204" pitchFamily="18" charset="0"/>
                            </a:rPr>
                            <m:t>𝑲</m:t>
                          </m:r>
                        </m:e>
                        <m:sub>
                          <m:r>
                            <a:rPr lang="pl-PL" b="1" i="1" smtClean="0">
                              <a:solidFill>
                                <a:srgbClr val="C00000"/>
                              </a:solidFill>
                              <a:latin typeface="Cambria Math" panose="02040503050406030204" pitchFamily="18" charset="0"/>
                            </a:rPr>
                            <m:t>𝒐</m:t>
                          </m:r>
                          <m:r>
                            <a:rPr lang="pl-PL" b="1" i="1" smtClean="0">
                              <a:solidFill>
                                <a:srgbClr val="C00000"/>
                              </a:solidFill>
                              <a:latin typeface="Cambria Math" panose="02040503050406030204" pitchFamily="18" charset="0"/>
                            </a:rPr>
                            <m:t>/</m:t>
                          </m:r>
                          <m:r>
                            <a:rPr lang="pl-PL" b="1" i="1" smtClean="0">
                              <a:solidFill>
                                <a:srgbClr val="C00000"/>
                              </a:solidFill>
                              <a:latin typeface="Cambria Math" panose="02040503050406030204" pitchFamily="18" charset="0"/>
                            </a:rPr>
                            <m:t>𝒛</m:t>
                          </m:r>
                        </m:sub>
                      </m:sSub>
                      <m:r>
                        <a:rPr lang="pl-PL" b="0" i="1" smtClean="0">
                          <a:latin typeface="Cambria Math" panose="02040503050406030204" pitchFamily="18" charset="0"/>
                        </a:rPr>
                        <m:t>∗(1−</m:t>
                      </m:r>
                      <m:sSub>
                        <m:sSubPr>
                          <m:ctrlPr>
                            <a:rPr lang="pl-PL" b="1" i="1" smtClean="0">
                              <a:solidFill>
                                <a:srgbClr val="C00000"/>
                              </a:solidFill>
                              <a:latin typeface="Cambria Math" panose="02040503050406030204" pitchFamily="18" charset="0"/>
                            </a:rPr>
                          </m:ctrlPr>
                        </m:sSubPr>
                        <m:e>
                          <m:r>
                            <a:rPr lang="pl-PL" b="1" i="1" smtClean="0">
                              <a:solidFill>
                                <a:srgbClr val="C00000"/>
                              </a:solidFill>
                              <a:latin typeface="Cambria Math" panose="02040503050406030204" pitchFamily="18" charset="0"/>
                            </a:rPr>
                            <m:t>𝑺</m:t>
                          </m:r>
                        </m:e>
                        <m:sub>
                          <m:r>
                            <a:rPr lang="pl-PL" b="1" i="1" smtClean="0">
                              <a:solidFill>
                                <a:srgbClr val="C00000"/>
                              </a:solidFill>
                              <a:latin typeface="Cambria Math" panose="02040503050406030204" pitchFamily="18" charset="0"/>
                            </a:rPr>
                            <m:t>𝒛</m:t>
                          </m:r>
                        </m:sub>
                      </m:sSub>
                      <m:r>
                        <a:rPr lang="pl-PL" b="0" i="1" smtClean="0">
                          <a:latin typeface="Cambria Math" panose="02040503050406030204" pitchFamily="18" charset="0"/>
                        </a:rPr>
                        <m:t>)</m:t>
                      </m:r>
                    </m:oMath>
                  </m:oMathPara>
                </a14:m>
                <a:endParaRPr lang="pl-PL" i="1"/>
              </a:p>
              <a:p>
                <a:pPr marL="0" indent="0" algn="just">
                  <a:lnSpc>
                    <a:spcPct val="150000"/>
                  </a:lnSpc>
                  <a:buNone/>
                </a:pPr>
                <a14:m>
                  <m:oMath xmlns:m="http://schemas.openxmlformats.org/officeDocument/2006/math">
                    <m:sSub>
                      <m:sSubPr>
                        <m:ctrlPr>
                          <a:rPr lang="pl-PL" i="1">
                            <a:latin typeface="Cambria Math" panose="02040503050406030204" pitchFamily="18" charset="0"/>
                          </a:rPr>
                        </m:ctrlPr>
                      </m:sSubPr>
                      <m:e>
                        <m:r>
                          <a:rPr lang="pl-PL" i="1">
                            <a:latin typeface="Cambria Math" panose="02040503050406030204" pitchFamily="18" charset="0"/>
                          </a:rPr>
                          <m:t>𝑊</m:t>
                        </m:r>
                      </m:e>
                      <m:sub>
                        <m:r>
                          <a:rPr lang="pl-PL" i="1">
                            <a:latin typeface="Cambria Math" panose="02040503050406030204" pitchFamily="18" charset="0"/>
                          </a:rPr>
                          <m:t>𝑜</m:t>
                        </m:r>
                      </m:sub>
                    </m:sSub>
                  </m:oMath>
                </a14:m>
                <a:r>
                  <a:rPr lang="pl-PL"/>
                  <a:t> - wartość odtworzeniowa nieruchomości, </a:t>
                </a:r>
                <a14:m>
                  <m:oMath xmlns:m="http://schemas.openxmlformats.org/officeDocument/2006/math">
                    <m:sSub>
                      <m:sSubPr>
                        <m:ctrlPr>
                          <a:rPr lang="pl-PL" i="1">
                            <a:latin typeface="Cambria Math" panose="02040503050406030204" pitchFamily="18" charset="0"/>
                          </a:rPr>
                        </m:ctrlPr>
                      </m:sSubPr>
                      <m:e>
                        <m:r>
                          <a:rPr lang="pl-PL" i="1">
                            <a:latin typeface="Cambria Math" panose="02040503050406030204" pitchFamily="18" charset="0"/>
                          </a:rPr>
                          <m:t>𝑊</m:t>
                        </m:r>
                      </m:e>
                      <m:sub>
                        <m:r>
                          <a:rPr lang="pl-PL" i="1">
                            <a:latin typeface="Cambria Math" panose="02040503050406030204" pitchFamily="18" charset="0"/>
                          </a:rPr>
                          <m:t>𝑟𝑔</m:t>
                        </m:r>
                      </m:sub>
                    </m:sSub>
                  </m:oMath>
                </a14:m>
                <a:r>
                  <a:rPr lang="pl-PL"/>
                  <a:t> - wartość rynkowa gruntu, </a:t>
                </a:r>
                <a14:m>
                  <m:oMath xmlns:m="http://schemas.openxmlformats.org/officeDocument/2006/math">
                    <m:sSub>
                      <m:sSubPr>
                        <m:ctrlPr>
                          <a:rPr lang="pl-PL" i="1">
                            <a:latin typeface="Cambria Math" panose="02040503050406030204" pitchFamily="18" charset="0"/>
                          </a:rPr>
                        </m:ctrlPr>
                      </m:sSubPr>
                      <m:e>
                        <m:r>
                          <a:rPr lang="pl-PL" i="1">
                            <a:latin typeface="Cambria Math" panose="02040503050406030204" pitchFamily="18" charset="0"/>
                          </a:rPr>
                          <m:t>𝐾</m:t>
                        </m:r>
                      </m:e>
                      <m:sub>
                        <m:r>
                          <a:rPr lang="pl-PL" i="1">
                            <a:latin typeface="Cambria Math" panose="02040503050406030204" pitchFamily="18" charset="0"/>
                          </a:rPr>
                          <m:t>𝑜</m:t>
                        </m:r>
                        <m:r>
                          <a:rPr lang="pl-PL" i="1">
                            <a:latin typeface="Cambria Math" panose="02040503050406030204" pitchFamily="18" charset="0"/>
                          </a:rPr>
                          <m:t>/</m:t>
                        </m:r>
                        <m:r>
                          <a:rPr lang="pl-PL" i="1">
                            <a:latin typeface="Cambria Math" panose="02040503050406030204" pitchFamily="18" charset="0"/>
                          </a:rPr>
                          <m:t>𝑧</m:t>
                        </m:r>
                      </m:sub>
                    </m:sSub>
                  </m:oMath>
                </a14:m>
                <a:r>
                  <a:rPr lang="pl-PL"/>
                  <a:t> - koszt odtworzenia lub zastąpienia części składowych nieruchomości, </a:t>
                </a:r>
                <a14:m>
                  <m:oMath xmlns:m="http://schemas.openxmlformats.org/officeDocument/2006/math">
                    <m:sSub>
                      <m:sSubPr>
                        <m:ctrlPr>
                          <a:rPr lang="pl-PL" i="1">
                            <a:latin typeface="Cambria Math" panose="02040503050406030204" pitchFamily="18" charset="0"/>
                          </a:rPr>
                        </m:ctrlPr>
                      </m:sSubPr>
                      <m:e>
                        <m:r>
                          <a:rPr lang="pl-PL" i="1">
                            <a:latin typeface="Cambria Math" panose="02040503050406030204" pitchFamily="18" charset="0"/>
                          </a:rPr>
                          <m:t>𝑆</m:t>
                        </m:r>
                      </m:e>
                      <m:sub>
                        <m:r>
                          <a:rPr lang="pl-PL" i="1">
                            <a:latin typeface="Cambria Math" panose="02040503050406030204" pitchFamily="18" charset="0"/>
                          </a:rPr>
                          <m:t>𝑧</m:t>
                        </m:r>
                      </m:sub>
                    </m:sSub>
                  </m:oMath>
                </a14:m>
                <a:r>
                  <a:rPr lang="pl-PL"/>
                  <a:t> - stopień zużycia części składowych nieruchomości zawiera się od w przedziale od 0 do 1 (odpowiednio 0% - 100%).</a:t>
                </a:r>
              </a:p>
            </p:txBody>
          </p:sp>
        </mc:Choice>
        <mc:Fallback>
          <p:sp>
            <p:nvSpPr>
              <p:cNvPr id="3" name="Symbol zastępczy zawartości 2">
                <a:extLst>
                  <a:ext uri="{FF2B5EF4-FFF2-40B4-BE49-F238E27FC236}">
                    <a16:creationId xmlns:a16="http://schemas.microsoft.com/office/drawing/2014/main" id="{26D4E4CD-D09C-449E-9EAF-FCD53D25413F}"/>
                  </a:ext>
                </a:extLst>
              </p:cNvPr>
              <p:cNvSpPr>
                <a:spLocks noGrp="1" noRot="1" noChangeAspect="1" noMove="1" noResize="1" noEditPoints="1" noAdjustHandles="1" noChangeArrowheads="1" noChangeShapeType="1" noTextEdit="1"/>
              </p:cNvSpPr>
              <p:nvPr>
                <p:ph idx="1"/>
              </p:nvPr>
            </p:nvSpPr>
            <p:spPr>
              <a:blipFill>
                <a:blip r:embed="rId2"/>
                <a:stretch>
                  <a:fillRect l="-2019" r="-2019"/>
                </a:stretch>
              </a:blipFill>
            </p:spPr>
            <p:txBody>
              <a:bodyPr/>
              <a:lstStyle/>
              <a:p>
                <a:r>
                  <a:rPr lang="en-US">
                    <a:noFill/>
                  </a:rPr>
                  <a:t> </a:t>
                </a:r>
              </a:p>
            </p:txBody>
          </p:sp>
        </mc:Fallback>
      </mc:AlternateContent>
    </p:spTree>
    <p:extLst>
      <p:ext uri="{BB962C8B-B14F-4D97-AF65-F5344CB8AC3E}">
        <p14:creationId xmlns:p14="http://schemas.microsoft.com/office/powerpoint/2010/main" val="219014329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8C15111-73D0-42F6-9D35-A9DB18C92C85}"/>
              </a:ext>
            </a:extLst>
          </p:cNvPr>
          <p:cNvSpPr>
            <a:spLocks noGrp="1"/>
          </p:cNvSpPr>
          <p:nvPr>
            <p:ph type="title"/>
          </p:nvPr>
        </p:nvSpPr>
        <p:spPr/>
        <p:txBody>
          <a:bodyPr/>
          <a:lstStyle/>
          <a:p>
            <a:r>
              <a:rPr lang="pl-PL" b="1"/>
              <a:t>Podejście kosztowe - metody</a:t>
            </a:r>
          </a:p>
        </p:txBody>
      </p:sp>
      <p:sp>
        <p:nvSpPr>
          <p:cNvPr id="3" name="Symbol zastępczy zawartości 2">
            <a:extLst>
              <a:ext uri="{FF2B5EF4-FFF2-40B4-BE49-F238E27FC236}">
                <a16:creationId xmlns:a16="http://schemas.microsoft.com/office/drawing/2014/main" id="{03B14A8A-CD4D-4A02-9546-331B7B6A2C8C}"/>
              </a:ext>
            </a:extLst>
          </p:cNvPr>
          <p:cNvSpPr>
            <a:spLocks noGrp="1"/>
          </p:cNvSpPr>
          <p:nvPr>
            <p:ph idx="1"/>
          </p:nvPr>
        </p:nvSpPr>
        <p:spPr>
          <a:xfrm>
            <a:off x="822959" y="1845733"/>
            <a:ext cx="7543801" cy="4317071"/>
          </a:xfrm>
        </p:spPr>
        <p:txBody>
          <a:bodyPr>
            <a:normAutofit fontScale="85000" lnSpcReduction="10000"/>
          </a:bodyPr>
          <a:lstStyle/>
          <a:p>
            <a:pPr marL="363538" indent="-276225">
              <a:lnSpc>
                <a:spcPct val="134000"/>
              </a:lnSpc>
              <a:buFont typeface="Wingdings" panose="05000000000000000000" pitchFamily="2" charset="2"/>
              <a:buChar char="Ø"/>
            </a:pPr>
            <a:r>
              <a:rPr lang="pl-PL" altLang="pl-PL" b="1">
                <a:solidFill>
                  <a:srgbClr val="C00000"/>
                </a:solidFill>
              </a:rPr>
              <a:t>metoda kosztów odtworzenia</a:t>
            </a:r>
            <a:r>
              <a:rPr lang="pl-PL" altLang="pl-PL">
                <a:solidFill>
                  <a:srgbClr val="C00000"/>
                </a:solidFill>
              </a:rPr>
              <a:t> </a:t>
            </a:r>
            <a:r>
              <a:rPr lang="pl-PL" altLang="pl-PL"/>
              <a:t>– koszt wybudowania takiego samego obiektu, przy pomocy takiej samej technologii i takich samych materiałów liczony na datę wyceny. Metoda najczęściej stosowana do wyceny nowszych obiektów.</a:t>
            </a:r>
            <a:endParaRPr lang="pl-PL" altLang="pl-PL" b="1"/>
          </a:p>
          <a:p>
            <a:pPr marL="363538" indent="-276225">
              <a:lnSpc>
                <a:spcPct val="134000"/>
              </a:lnSpc>
              <a:buFont typeface="Wingdings" panose="05000000000000000000" pitchFamily="2" charset="2"/>
              <a:buChar char="Ø"/>
            </a:pPr>
            <a:r>
              <a:rPr lang="pl-PL" altLang="pl-PL" b="1">
                <a:solidFill>
                  <a:srgbClr val="C00000"/>
                </a:solidFill>
              </a:rPr>
              <a:t>metoda kosztów zastąpienia</a:t>
            </a:r>
            <a:r>
              <a:rPr lang="pl-PL" altLang="pl-PL">
                <a:solidFill>
                  <a:srgbClr val="C00000"/>
                </a:solidFill>
              </a:rPr>
              <a:t> </a:t>
            </a:r>
            <a:r>
              <a:rPr lang="pl-PL" altLang="pl-PL"/>
              <a:t>– koszt wybudowania obiektu o tych samych funkcjach, tych samych gabarytach, przy uwzględnieniu zmian technologicznych i dzisiejszych wymogów użytkowych. Metoda stosowana do wyceny starych obiektów.</a:t>
            </a:r>
          </a:p>
          <a:p>
            <a:pPr marL="363538" indent="-276225">
              <a:lnSpc>
                <a:spcPct val="134000"/>
              </a:lnSpc>
              <a:buFont typeface="Wingdings" panose="05000000000000000000" pitchFamily="2" charset="2"/>
              <a:buChar char="Ø"/>
            </a:pPr>
            <a:r>
              <a:rPr lang="pl-PL" altLang="pl-PL"/>
              <a:t>Szacując </a:t>
            </a:r>
            <a:r>
              <a:rPr lang="pl-PL" altLang="pl-PL" b="1">
                <a:solidFill>
                  <a:srgbClr val="C00000"/>
                </a:solidFill>
              </a:rPr>
              <a:t>koszt odtworzenia </a:t>
            </a:r>
            <a:r>
              <a:rPr lang="pl-PL" altLang="pl-PL"/>
              <a:t>części składowych wykorzystuje się więc </a:t>
            </a:r>
            <a:r>
              <a:rPr lang="pl-PL" altLang="pl-PL" b="1">
                <a:solidFill>
                  <a:srgbClr val="C00000"/>
                </a:solidFill>
              </a:rPr>
              <a:t>metodę kosztów odtworzenia.</a:t>
            </a:r>
            <a:endParaRPr lang="pl-PL" altLang="pl-PL"/>
          </a:p>
          <a:p>
            <a:pPr marL="363538" indent="-276225">
              <a:lnSpc>
                <a:spcPct val="134000"/>
              </a:lnSpc>
              <a:buFont typeface="Wingdings" panose="05000000000000000000" pitchFamily="2" charset="2"/>
              <a:buChar char="Ø"/>
            </a:pPr>
            <a:r>
              <a:rPr lang="pl-PL" altLang="pl-PL"/>
              <a:t>Szacując </a:t>
            </a:r>
            <a:r>
              <a:rPr lang="pl-PL" altLang="pl-PL" b="1">
                <a:solidFill>
                  <a:srgbClr val="C00000"/>
                </a:solidFill>
              </a:rPr>
              <a:t>koszt zastąpienia </a:t>
            </a:r>
            <a:r>
              <a:rPr lang="pl-PL" altLang="pl-PL"/>
              <a:t>części składowych wykorzystuje się więc </a:t>
            </a:r>
            <a:r>
              <a:rPr lang="pl-PL" altLang="pl-PL" b="1">
                <a:solidFill>
                  <a:srgbClr val="C00000"/>
                </a:solidFill>
              </a:rPr>
              <a:t>metodę kosztów zastąpienia.</a:t>
            </a:r>
            <a:endParaRPr lang="pl-PL" altLang="pl-PL"/>
          </a:p>
          <a:p>
            <a:pPr marL="363538" indent="-276225">
              <a:lnSpc>
                <a:spcPct val="80000"/>
              </a:lnSpc>
              <a:buFont typeface="Wingdings" panose="05000000000000000000" pitchFamily="2" charset="2"/>
              <a:buChar char="Ø"/>
            </a:pPr>
            <a:endParaRPr lang="pl-PL" altLang="pl-PL"/>
          </a:p>
          <a:p>
            <a:pPr marL="363538" indent="-276225">
              <a:lnSpc>
                <a:spcPct val="80000"/>
              </a:lnSpc>
              <a:buFont typeface="Wingdings" panose="05000000000000000000" pitchFamily="2" charset="2"/>
              <a:buChar char="Ø"/>
            </a:pPr>
            <a:endParaRPr lang="pl-PL" altLang="pl-PL"/>
          </a:p>
          <a:p>
            <a:endParaRPr lang="pl-PL"/>
          </a:p>
        </p:txBody>
      </p:sp>
    </p:spTree>
    <p:extLst>
      <p:ext uri="{BB962C8B-B14F-4D97-AF65-F5344CB8AC3E}">
        <p14:creationId xmlns:p14="http://schemas.microsoft.com/office/powerpoint/2010/main" val="383949299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9BD3D22-5D87-4C0E-87D1-56540057BC59}"/>
              </a:ext>
            </a:extLst>
          </p:cNvPr>
          <p:cNvSpPr>
            <a:spLocks noGrp="1"/>
          </p:cNvSpPr>
          <p:nvPr>
            <p:ph type="title"/>
          </p:nvPr>
        </p:nvSpPr>
        <p:spPr/>
        <p:txBody>
          <a:bodyPr>
            <a:normAutofit/>
          </a:bodyPr>
          <a:lstStyle/>
          <a:p>
            <a:r>
              <a:rPr lang="pl-PL" sz="3200" b="1"/>
              <a:t>Podejście kosztowe – technika szczegółowa</a:t>
            </a:r>
            <a:endParaRPr lang="pl-PL" sz="3200"/>
          </a:p>
        </p:txBody>
      </p:sp>
      <mc:AlternateContent xmlns:mc="http://schemas.openxmlformats.org/markup-compatibility/2006">
        <mc:Choice xmlns:a14="http://schemas.microsoft.com/office/drawing/2010/main" Requires="a14">
          <p:sp>
            <p:nvSpPr>
              <p:cNvPr id="3" name="Symbol zastępczy zawartości 2">
                <a:extLst>
                  <a:ext uri="{FF2B5EF4-FFF2-40B4-BE49-F238E27FC236}">
                    <a16:creationId xmlns:a16="http://schemas.microsoft.com/office/drawing/2014/main" id="{A6D9A21B-D823-49B4-B019-A4D04CA926C5}"/>
                  </a:ext>
                </a:extLst>
              </p:cNvPr>
              <p:cNvSpPr>
                <a:spLocks noGrp="1"/>
              </p:cNvSpPr>
              <p:nvPr>
                <p:ph idx="1"/>
              </p:nvPr>
            </p:nvSpPr>
            <p:spPr>
              <a:xfrm>
                <a:off x="822959" y="1845734"/>
                <a:ext cx="7543801" cy="4454858"/>
              </a:xfrm>
            </p:spPr>
            <p:txBody>
              <a:bodyPr>
                <a:normAutofit lnSpcReduction="10000"/>
              </a:bodyPr>
              <a:lstStyle/>
              <a:p>
                <a:r>
                  <a:rPr lang="pl-PL"/>
                  <a:t>Koszty odtworzenia albo koszty zastąpienia określa się na podstawie ilości niezbędnych do wykonania robót budowlanych oraz cen jednostkowych tych robót.</a:t>
                </a:r>
              </a:p>
              <a:p>
                <a14:m>
                  <m:oMath xmlns:m="http://schemas.openxmlformats.org/officeDocument/2006/math">
                    <m:sSub>
                      <m:sSubPr>
                        <m:ctrlPr>
                          <a:rPr lang="pl-PL" i="1">
                            <a:solidFill>
                              <a:srgbClr val="C00000"/>
                            </a:solidFill>
                            <a:latin typeface="Cambria Math" panose="02040503050406030204" pitchFamily="18" charset="0"/>
                          </a:rPr>
                        </m:ctrlPr>
                      </m:sSubPr>
                      <m:e>
                        <m:r>
                          <a:rPr lang="pl-PL" b="0" i="1">
                            <a:solidFill>
                              <a:srgbClr val="C00000"/>
                            </a:solidFill>
                            <a:latin typeface="Cambria Math" panose="02040503050406030204" pitchFamily="18" charset="0"/>
                          </a:rPr>
                          <m:t>𝐾</m:t>
                        </m:r>
                      </m:e>
                      <m:sub>
                        <m:r>
                          <a:rPr lang="pl-PL" b="0" i="1">
                            <a:solidFill>
                              <a:srgbClr val="C00000"/>
                            </a:solidFill>
                            <a:latin typeface="Cambria Math" panose="02040503050406030204" pitchFamily="18" charset="0"/>
                          </a:rPr>
                          <m:t>𝑜</m:t>
                        </m:r>
                        <m:r>
                          <a:rPr lang="pl-PL" b="0" i="1">
                            <a:solidFill>
                              <a:srgbClr val="C00000"/>
                            </a:solidFill>
                            <a:latin typeface="Cambria Math" panose="02040503050406030204" pitchFamily="18" charset="0"/>
                          </a:rPr>
                          <m:t>/</m:t>
                        </m:r>
                        <m:r>
                          <a:rPr lang="pl-PL" b="0" i="1">
                            <a:solidFill>
                              <a:srgbClr val="C00000"/>
                            </a:solidFill>
                            <a:latin typeface="Cambria Math" panose="02040503050406030204" pitchFamily="18" charset="0"/>
                          </a:rPr>
                          <m:t>𝑧</m:t>
                        </m:r>
                      </m:sub>
                    </m:sSub>
                    <m:r>
                      <a:rPr lang="pl-PL" b="0" i="1" smtClean="0">
                        <a:solidFill>
                          <a:srgbClr val="C00000"/>
                        </a:solidFill>
                        <a:latin typeface="Cambria Math" panose="02040503050406030204" pitchFamily="18" charset="0"/>
                      </a:rPr>
                      <m:t>=</m:t>
                    </m:r>
                    <m:d>
                      <m:dPr>
                        <m:ctrlPr>
                          <a:rPr lang="pl-PL" i="1" smtClean="0">
                            <a:solidFill>
                              <a:srgbClr val="C00000"/>
                            </a:solidFill>
                            <a:latin typeface="Cambria Math" panose="02040503050406030204" pitchFamily="18" charset="0"/>
                          </a:rPr>
                        </m:ctrlPr>
                      </m:dPr>
                      <m:e>
                        <m:nary>
                          <m:naryPr>
                            <m:chr m:val="∑"/>
                            <m:ctrlPr>
                              <a:rPr lang="pl-PL" i="1" smtClean="0">
                                <a:solidFill>
                                  <a:srgbClr val="C00000"/>
                                </a:solidFill>
                                <a:latin typeface="Cambria Math" panose="02040503050406030204" pitchFamily="18" charset="0"/>
                              </a:rPr>
                            </m:ctrlPr>
                          </m:naryPr>
                          <m:sub>
                            <m:r>
                              <m:rPr>
                                <m:brk m:alnAt="23"/>
                              </m:rPr>
                              <a:rPr lang="pl-PL" b="0" i="1" smtClean="0">
                                <a:solidFill>
                                  <a:srgbClr val="C00000"/>
                                </a:solidFill>
                                <a:latin typeface="Cambria Math" panose="02040503050406030204" pitchFamily="18" charset="0"/>
                              </a:rPr>
                              <m:t>𝑖</m:t>
                            </m:r>
                            <m:r>
                              <a:rPr lang="pl-PL" b="0" i="1" smtClean="0">
                                <a:solidFill>
                                  <a:srgbClr val="C00000"/>
                                </a:solidFill>
                                <a:latin typeface="Cambria Math" panose="02040503050406030204" pitchFamily="18" charset="0"/>
                              </a:rPr>
                              <m:t>=1</m:t>
                            </m:r>
                          </m:sub>
                          <m:sup>
                            <m:r>
                              <a:rPr lang="pl-PL" b="0" i="1" smtClean="0">
                                <a:solidFill>
                                  <a:srgbClr val="C00000"/>
                                </a:solidFill>
                                <a:latin typeface="Cambria Math" panose="02040503050406030204" pitchFamily="18" charset="0"/>
                              </a:rPr>
                              <m:t>𝑛</m:t>
                            </m:r>
                          </m:sup>
                          <m:e>
                            <m:sSub>
                              <m:sSubPr>
                                <m:ctrlPr>
                                  <a:rPr lang="pl-PL" i="1" smtClean="0">
                                    <a:solidFill>
                                      <a:srgbClr val="C00000"/>
                                    </a:solidFill>
                                    <a:latin typeface="Cambria Math" panose="02040503050406030204" pitchFamily="18" charset="0"/>
                                  </a:rPr>
                                </m:ctrlPr>
                              </m:sSubPr>
                              <m:e>
                                <m:r>
                                  <a:rPr lang="pl-PL" b="0" i="1" smtClean="0">
                                    <a:solidFill>
                                      <a:srgbClr val="C00000"/>
                                    </a:solidFill>
                                    <a:latin typeface="Cambria Math" panose="02040503050406030204" pitchFamily="18" charset="0"/>
                                  </a:rPr>
                                  <m:t>𝑒</m:t>
                                </m:r>
                              </m:e>
                              <m:sub>
                                <m:r>
                                  <a:rPr lang="pl-PL" b="0" i="1" smtClean="0">
                                    <a:solidFill>
                                      <a:srgbClr val="C00000"/>
                                    </a:solidFill>
                                    <a:latin typeface="Cambria Math" panose="02040503050406030204" pitchFamily="18" charset="0"/>
                                  </a:rPr>
                                  <m:t>𝑖</m:t>
                                </m:r>
                              </m:sub>
                            </m:sSub>
                          </m:e>
                        </m:nary>
                        <m:r>
                          <a:rPr lang="pl-PL" b="0" i="1" smtClean="0">
                            <a:solidFill>
                              <a:srgbClr val="C00000"/>
                            </a:solidFill>
                            <a:latin typeface="Cambria Math" panose="02040503050406030204" pitchFamily="18" charset="0"/>
                          </a:rPr>
                          <m:t>∗</m:t>
                        </m:r>
                        <m:sSub>
                          <m:sSubPr>
                            <m:ctrlPr>
                              <a:rPr lang="pl-PL" i="1" smtClean="0">
                                <a:solidFill>
                                  <a:srgbClr val="C00000"/>
                                </a:solidFill>
                                <a:latin typeface="Cambria Math" panose="02040503050406030204" pitchFamily="18" charset="0"/>
                              </a:rPr>
                            </m:ctrlPr>
                          </m:sSubPr>
                          <m:e>
                            <m:r>
                              <a:rPr lang="pl-PL" b="0" i="1" smtClean="0">
                                <a:solidFill>
                                  <a:srgbClr val="C00000"/>
                                </a:solidFill>
                                <a:latin typeface="Cambria Math" panose="02040503050406030204" pitchFamily="18" charset="0"/>
                              </a:rPr>
                              <m:t>𝐶</m:t>
                            </m:r>
                          </m:e>
                          <m:sub>
                            <m:r>
                              <a:rPr lang="pl-PL" b="0" i="1" smtClean="0">
                                <a:solidFill>
                                  <a:srgbClr val="C00000"/>
                                </a:solidFill>
                                <a:latin typeface="Cambria Math" panose="02040503050406030204" pitchFamily="18" charset="0"/>
                              </a:rPr>
                              <m:t>𝑗𝑖</m:t>
                            </m:r>
                          </m:sub>
                        </m:sSub>
                      </m:e>
                    </m:d>
                    <m:r>
                      <a:rPr lang="pl-PL" b="0" i="0" smtClean="0">
                        <a:solidFill>
                          <a:srgbClr val="C00000"/>
                        </a:solidFill>
                        <a:latin typeface="Cambria Math" panose="02040503050406030204" pitchFamily="18" charset="0"/>
                      </a:rPr>
                      <m:t>∗(</m:t>
                    </m:r>
                    <m:r>
                      <a:rPr lang="pl-PL" b="0" i="1" smtClean="0">
                        <a:solidFill>
                          <a:srgbClr val="C00000"/>
                        </a:solidFill>
                        <a:latin typeface="Cambria Math" panose="02040503050406030204" pitchFamily="18" charset="0"/>
                      </a:rPr>
                      <m:t>1+</m:t>
                    </m:r>
                    <m:r>
                      <a:rPr lang="pl-PL" b="0" i="1" smtClean="0">
                        <a:solidFill>
                          <a:srgbClr val="C00000"/>
                        </a:solidFill>
                        <a:latin typeface="Cambria Math" panose="02040503050406030204" pitchFamily="18" charset="0"/>
                      </a:rPr>
                      <m:t>𝑊𝐷𝑁</m:t>
                    </m:r>
                    <m:r>
                      <a:rPr lang="pl-PL" b="0" i="0" smtClean="0">
                        <a:solidFill>
                          <a:srgbClr val="C00000"/>
                        </a:solidFill>
                        <a:latin typeface="Cambria Math" panose="02040503050406030204" pitchFamily="18" charset="0"/>
                      </a:rPr>
                      <m:t>)</m:t>
                    </m:r>
                  </m:oMath>
                </a14:m>
                <a:endParaRPr lang="pl-PL"/>
              </a:p>
              <a:p>
                <a:pPr algn="just"/>
                <a14:m>
                  <m:oMath xmlns:m="http://schemas.openxmlformats.org/officeDocument/2006/math">
                    <m:r>
                      <m:rPr>
                        <m:brk m:alnAt="23"/>
                      </m:rPr>
                      <a:rPr lang="pl-PL" b="0" i="1">
                        <a:solidFill>
                          <a:srgbClr val="C00000"/>
                        </a:solidFill>
                        <a:latin typeface="Cambria Math" panose="02040503050406030204" pitchFamily="18" charset="0"/>
                      </a:rPr>
                      <m:t>𝑖</m:t>
                    </m:r>
                  </m:oMath>
                </a14:m>
                <a:r>
                  <a:rPr lang="pl-PL"/>
                  <a:t> – kolejna robota do wykonania, </a:t>
                </a:r>
                <a14:m>
                  <m:oMath xmlns:m="http://schemas.openxmlformats.org/officeDocument/2006/math">
                    <m:sSub>
                      <m:sSubPr>
                        <m:ctrlPr>
                          <a:rPr lang="pl-PL" i="1">
                            <a:solidFill>
                              <a:srgbClr val="C00000"/>
                            </a:solidFill>
                            <a:latin typeface="Cambria Math" panose="02040503050406030204" pitchFamily="18" charset="0"/>
                          </a:rPr>
                        </m:ctrlPr>
                      </m:sSubPr>
                      <m:e>
                        <m:r>
                          <a:rPr lang="pl-PL" b="0" i="1">
                            <a:solidFill>
                              <a:srgbClr val="C00000"/>
                            </a:solidFill>
                            <a:latin typeface="Cambria Math" panose="02040503050406030204" pitchFamily="18" charset="0"/>
                          </a:rPr>
                          <m:t>𝑒</m:t>
                        </m:r>
                      </m:e>
                      <m:sub>
                        <m:r>
                          <a:rPr lang="pl-PL" b="0" i="1">
                            <a:solidFill>
                              <a:srgbClr val="C00000"/>
                            </a:solidFill>
                            <a:latin typeface="Cambria Math" panose="02040503050406030204" pitchFamily="18" charset="0"/>
                          </a:rPr>
                          <m:t>𝑖</m:t>
                        </m:r>
                      </m:sub>
                    </m:sSub>
                  </m:oMath>
                </a14:m>
                <a:r>
                  <a:rPr lang="pl-PL"/>
                  <a:t> - ilość roboty </a:t>
                </a:r>
                <a14:m>
                  <m:oMath xmlns:m="http://schemas.openxmlformats.org/officeDocument/2006/math">
                    <m:r>
                      <m:rPr>
                        <m:brk m:alnAt="23"/>
                      </m:rPr>
                      <a:rPr lang="pl-PL" b="0" i="1">
                        <a:solidFill>
                          <a:srgbClr val="C00000"/>
                        </a:solidFill>
                        <a:latin typeface="Cambria Math" panose="02040503050406030204" pitchFamily="18" charset="0"/>
                      </a:rPr>
                      <m:t>𝑖</m:t>
                    </m:r>
                  </m:oMath>
                </a14:m>
                <a:r>
                  <a:rPr lang="pl-PL"/>
                  <a:t> do wykonania wg obmiaru, </a:t>
                </a:r>
                <a14:m>
                  <m:oMath xmlns:m="http://schemas.openxmlformats.org/officeDocument/2006/math">
                    <m:sSub>
                      <m:sSubPr>
                        <m:ctrlPr>
                          <a:rPr lang="pl-PL" i="1">
                            <a:solidFill>
                              <a:srgbClr val="C00000"/>
                            </a:solidFill>
                            <a:latin typeface="Cambria Math" panose="02040503050406030204" pitchFamily="18" charset="0"/>
                          </a:rPr>
                        </m:ctrlPr>
                      </m:sSubPr>
                      <m:e>
                        <m:r>
                          <a:rPr lang="pl-PL" b="0" i="1">
                            <a:solidFill>
                              <a:srgbClr val="C00000"/>
                            </a:solidFill>
                            <a:latin typeface="Cambria Math" panose="02040503050406030204" pitchFamily="18" charset="0"/>
                          </a:rPr>
                          <m:t>𝐶</m:t>
                        </m:r>
                      </m:e>
                      <m:sub>
                        <m:r>
                          <a:rPr lang="pl-PL" b="0" i="1">
                            <a:solidFill>
                              <a:srgbClr val="C00000"/>
                            </a:solidFill>
                            <a:latin typeface="Cambria Math" panose="02040503050406030204" pitchFamily="18" charset="0"/>
                          </a:rPr>
                          <m:t>𝑗𝑖</m:t>
                        </m:r>
                      </m:sub>
                    </m:sSub>
                  </m:oMath>
                </a14:m>
                <a:r>
                  <a:rPr lang="pl-PL"/>
                  <a:t> - cena jednostkowa roboty </a:t>
                </a:r>
                <a14:m>
                  <m:oMath xmlns:m="http://schemas.openxmlformats.org/officeDocument/2006/math">
                    <m:r>
                      <m:rPr>
                        <m:brk m:alnAt="23"/>
                      </m:rPr>
                      <a:rPr lang="pl-PL" b="0" i="1">
                        <a:solidFill>
                          <a:srgbClr val="C00000"/>
                        </a:solidFill>
                        <a:latin typeface="Cambria Math" panose="02040503050406030204" pitchFamily="18" charset="0"/>
                      </a:rPr>
                      <m:t>𝑖</m:t>
                    </m:r>
                  </m:oMath>
                </a14:m>
                <a:r>
                  <a:rPr lang="pl-PL"/>
                  <a:t>, </a:t>
                </a:r>
                <a14:m>
                  <m:oMath xmlns:m="http://schemas.openxmlformats.org/officeDocument/2006/math">
                    <m:r>
                      <a:rPr lang="pl-PL" b="0" i="1">
                        <a:solidFill>
                          <a:srgbClr val="C00000"/>
                        </a:solidFill>
                        <a:latin typeface="Cambria Math" panose="02040503050406030204" pitchFamily="18" charset="0"/>
                      </a:rPr>
                      <m:t>𝑊𝐷𝑁</m:t>
                    </m:r>
                  </m:oMath>
                </a14:m>
                <a:r>
                  <a:rPr lang="pl-PL"/>
                  <a:t> – wskaźnik dokumentacji i nadzoru (zazwyczaj kilka procent).</a:t>
                </a:r>
              </a:p>
              <a:p>
                <a:pPr algn="just"/>
                <a:r>
                  <a:rPr lang="pl-PL" b="1">
                    <a:solidFill>
                      <a:srgbClr val="C00000"/>
                    </a:solidFill>
                  </a:rPr>
                  <a:t>UWAGA! </a:t>
                </a:r>
              </a:p>
              <a:p>
                <a:pPr algn="just"/>
                <a:r>
                  <a:rPr lang="pl-PL">
                    <a:solidFill>
                      <a:schemeClr val="tx1"/>
                    </a:solidFill>
                  </a:rPr>
                  <a:t>Przy użyciu technik w podejściu kosztowym uwzględnia się koszty dokumentacji i nadzoru. </a:t>
                </a:r>
              </a:p>
              <a:p>
                <a:pPr algn="just"/>
                <a:r>
                  <a:rPr lang="pl-PL">
                    <a:solidFill>
                      <a:schemeClr val="tx1"/>
                    </a:solidFill>
                  </a:rPr>
                  <a:t>Cena jednostkowa jest na daną jednostkę odniesienia. Musi to korespondować z wykonanym obmiarem (ta sama jednostka odniesienia).</a:t>
                </a:r>
              </a:p>
            </p:txBody>
          </p:sp>
        </mc:Choice>
        <mc:Fallback>
          <p:sp>
            <p:nvSpPr>
              <p:cNvPr id="3" name="Symbol zastępczy zawartości 2">
                <a:extLst>
                  <a:ext uri="{FF2B5EF4-FFF2-40B4-BE49-F238E27FC236}">
                    <a16:creationId xmlns:a16="http://schemas.microsoft.com/office/drawing/2014/main" id="{A6D9A21B-D823-49B4-B019-A4D04CA926C5}"/>
                  </a:ext>
                </a:extLst>
              </p:cNvPr>
              <p:cNvSpPr>
                <a:spLocks noGrp="1" noRot="1" noChangeAspect="1" noMove="1" noResize="1" noEditPoints="1" noAdjustHandles="1" noChangeArrowheads="1" noChangeShapeType="1" noTextEdit="1"/>
              </p:cNvSpPr>
              <p:nvPr>
                <p:ph idx="1"/>
              </p:nvPr>
            </p:nvSpPr>
            <p:spPr>
              <a:xfrm>
                <a:off x="822959" y="1845734"/>
                <a:ext cx="7543801" cy="4454858"/>
              </a:xfrm>
              <a:blipFill>
                <a:blip r:embed="rId2"/>
                <a:stretch>
                  <a:fillRect l="-2019" t="-2052" r="-2019"/>
                </a:stretch>
              </a:blipFill>
            </p:spPr>
            <p:txBody>
              <a:bodyPr/>
              <a:lstStyle/>
              <a:p>
                <a:r>
                  <a:rPr lang="en-US">
                    <a:noFill/>
                  </a:rPr>
                  <a:t> </a:t>
                </a:r>
              </a:p>
            </p:txBody>
          </p:sp>
        </mc:Fallback>
      </mc:AlternateContent>
    </p:spTree>
    <p:extLst>
      <p:ext uri="{BB962C8B-B14F-4D97-AF65-F5344CB8AC3E}">
        <p14:creationId xmlns:p14="http://schemas.microsoft.com/office/powerpoint/2010/main" val="1131329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45BAB73-ADB0-4506-B2C5-4668852FB41A}"/>
              </a:ext>
            </a:extLst>
          </p:cNvPr>
          <p:cNvSpPr>
            <a:spLocks noGrp="1"/>
          </p:cNvSpPr>
          <p:nvPr>
            <p:ph type="title"/>
          </p:nvPr>
        </p:nvSpPr>
        <p:spPr/>
        <p:txBody>
          <a:bodyPr/>
          <a:lstStyle/>
          <a:p>
            <a:r>
              <a:rPr lang="pl-PL" altLang="pl-PL"/>
              <a:t>Podstawy metodyczne </a:t>
            </a:r>
            <a:endParaRPr lang="pl-PL"/>
          </a:p>
        </p:txBody>
      </p:sp>
      <p:sp>
        <p:nvSpPr>
          <p:cNvPr id="3" name="Symbol zastępczy zawartości 2">
            <a:extLst>
              <a:ext uri="{FF2B5EF4-FFF2-40B4-BE49-F238E27FC236}">
                <a16:creationId xmlns:a16="http://schemas.microsoft.com/office/drawing/2014/main" id="{6E7F2CD3-01EF-421D-9C35-7B19A5901AFC}"/>
              </a:ext>
            </a:extLst>
          </p:cNvPr>
          <p:cNvSpPr>
            <a:spLocks noGrp="1"/>
          </p:cNvSpPr>
          <p:nvPr>
            <p:ph idx="1"/>
          </p:nvPr>
        </p:nvSpPr>
        <p:spPr/>
        <p:txBody>
          <a:bodyPr>
            <a:normAutofit/>
          </a:bodyPr>
          <a:lstStyle/>
          <a:p>
            <a:pPr marL="67866" indent="-5954">
              <a:lnSpc>
                <a:spcPct val="150000"/>
              </a:lnSpc>
              <a:buNone/>
            </a:pPr>
            <a:r>
              <a:rPr lang="pl-PL" altLang="pl-PL" sz="2100" b="1"/>
              <a:t>Standardy zawodowe Polskiej Federacji Stowarzyszeń Rzeczoznawców Majątkowych – stanowią zasady dobrej praktyki zawodowej i dorobek środowiska. </a:t>
            </a:r>
            <a:endParaRPr lang="pl-PL" altLang="pl-PL" sz="2100"/>
          </a:p>
          <a:p>
            <a:pPr>
              <a:lnSpc>
                <a:spcPct val="150000"/>
              </a:lnSpc>
              <a:buNone/>
            </a:pPr>
            <a:r>
              <a:rPr lang="pl-PL" altLang="pl-PL" sz="2100"/>
              <a:t>	Są </a:t>
            </a:r>
            <a:r>
              <a:rPr lang="pl-PL" altLang="pl-PL" sz="2100" b="1" u="sng"/>
              <a:t>zalecane</a:t>
            </a:r>
            <a:r>
              <a:rPr lang="pl-PL" altLang="pl-PL" sz="2100"/>
              <a:t> do stosowania, przez rzeczoznawców majątkowych będących członkami sfederowanych w PFSRM. </a:t>
            </a:r>
          </a:p>
          <a:p>
            <a:pPr>
              <a:lnSpc>
                <a:spcPct val="150000"/>
              </a:lnSpc>
            </a:pPr>
            <a:r>
              <a:rPr lang="pl-PL" altLang="pl-PL" sz="2100">
                <a:solidFill>
                  <a:srgbClr val="800000"/>
                </a:solidFill>
              </a:rPr>
              <a:t>Do ściągnięcia ze strony: </a:t>
            </a:r>
            <a:r>
              <a:rPr lang="pl-PL" altLang="pl-PL" sz="2700" b="1">
                <a:solidFill>
                  <a:srgbClr val="800000"/>
                </a:solidFill>
              </a:rPr>
              <a:t>www.pfsrm.pl</a:t>
            </a:r>
          </a:p>
          <a:p>
            <a:endParaRPr lang="pl-PL"/>
          </a:p>
        </p:txBody>
      </p:sp>
    </p:spTree>
    <p:extLst>
      <p:ext uri="{BB962C8B-B14F-4D97-AF65-F5344CB8AC3E}">
        <p14:creationId xmlns:p14="http://schemas.microsoft.com/office/powerpoint/2010/main" val="306892888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AFE1C65-F1FA-4738-B9FC-F058A9DAAB81}"/>
              </a:ext>
            </a:extLst>
          </p:cNvPr>
          <p:cNvSpPr>
            <a:spLocks noGrp="1"/>
          </p:cNvSpPr>
          <p:nvPr>
            <p:ph type="title"/>
          </p:nvPr>
        </p:nvSpPr>
        <p:spPr/>
        <p:txBody>
          <a:bodyPr>
            <a:normAutofit/>
          </a:bodyPr>
          <a:lstStyle/>
          <a:p>
            <a:r>
              <a:rPr lang="pl-PL" sz="4000" b="1"/>
              <a:t>Podejście kosztowe – technika elementów scalonych</a:t>
            </a:r>
            <a:endParaRPr lang="pl-PL" sz="4000"/>
          </a:p>
        </p:txBody>
      </p:sp>
      <mc:AlternateContent xmlns:mc="http://schemas.openxmlformats.org/markup-compatibility/2006">
        <mc:Choice xmlns:a14="http://schemas.microsoft.com/office/drawing/2010/main" Requires="a14">
          <p:sp>
            <p:nvSpPr>
              <p:cNvPr id="3" name="Symbol zastępczy zawartości 2">
                <a:extLst>
                  <a:ext uri="{FF2B5EF4-FFF2-40B4-BE49-F238E27FC236}">
                    <a16:creationId xmlns:a16="http://schemas.microsoft.com/office/drawing/2014/main" id="{4C10D7F2-FC7F-493E-8767-BE43066A885F}"/>
                  </a:ext>
                </a:extLst>
              </p:cNvPr>
              <p:cNvSpPr>
                <a:spLocks noGrp="1"/>
              </p:cNvSpPr>
              <p:nvPr>
                <p:ph idx="1"/>
              </p:nvPr>
            </p:nvSpPr>
            <p:spPr>
              <a:xfrm>
                <a:off x="822959" y="1845734"/>
                <a:ext cx="7543801" cy="4479910"/>
              </a:xfrm>
            </p:spPr>
            <p:txBody>
              <a:bodyPr>
                <a:normAutofit fontScale="92500"/>
              </a:bodyPr>
              <a:lstStyle/>
              <a:p>
                <a:r>
                  <a:rPr lang="pl-PL"/>
                  <a:t>Koszty odtworzenia albo koszty zastąpienia określa się na podstawie ilości scalonych elementów robót budowlanych oraz cen scalonych elementów tych robót.</a:t>
                </a:r>
              </a:p>
              <a:p>
                <a14:m>
                  <m:oMath xmlns:m="http://schemas.openxmlformats.org/officeDocument/2006/math">
                    <m:sSub>
                      <m:sSubPr>
                        <m:ctrlPr>
                          <a:rPr lang="pl-PL" i="1">
                            <a:solidFill>
                              <a:srgbClr val="C00000"/>
                            </a:solidFill>
                            <a:latin typeface="Cambria Math" panose="02040503050406030204" pitchFamily="18" charset="0"/>
                          </a:rPr>
                        </m:ctrlPr>
                      </m:sSubPr>
                      <m:e>
                        <m:r>
                          <a:rPr lang="pl-PL" i="1">
                            <a:solidFill>
                              <a:srgbClr val="C00000"/>
                            </a:solidFill>
                            <a:latin typeface="Cambria Math" panose="02040503050406030204" pitchFamily="18" charset="0"/>
                          </a:rPr>
                          <m:t>𝐾</m:t>
                        </m:r>
                      </m:e>
                      <m:sub>
                        <m:r>
                          <a:rPr lang="pl-PL" i="1">
                            <a:solidFill>
                              <a:srgbClr val="C00000"/>
                            </a:solidFill>
                            <a:latin typeface="Cambria Math" panose="02040503050406030204" pitchFamily="18" charset="0"/>
                          </a:rPr>
                          <m:t>𝑜</m:t>
                        </m:r>
                        <m:r>
                          <a:rPr lang="pl-PL" i="1">
                            <a:solidFill>
                              <a:srgbClr val="C00000"/>
                            </a:solidFill>
                            <a:latin typeface="Cambria Math" panose="02040503050406030204" pitchFamily="18" charset="0"/>
                          </a:rPr>
                          <m:t>/</m:t>
                        </m:r>
                        <m:r>
                          <a:rPr lang="pl-PL" i="1">
                            <a:solidFill>
                              <a:srgbClr val="C00000"/>
                            </a:solidFill>
                            <a:latin typeface="Cambria Math" panose="02040503050406030204" pitchFamily="18" charset="0"/>
                          </a:rPr>
                          <m:t>𝑧</m:t>
                        </m:r>
                      </m:sub>
                    </m:sSub>
                    <m:r>
                      <a:rPr lang="pl-PL" i="1">
                        <a:solidFill>
                          <a:srgbClr val="C00000"/>
                        </a:solidFill>
                        <a:latin typeface="Cambria Math" panose="02040503050406030204" pitchFamily="18" charset="0"/>
                      </a:rPr>
                      <m:t>=</m:t>
                    </m:r>
                    <m:d>
                      <m:dPr>
                        <m:ctrlPr>
                          <a:rPr lang="pl-PL" i="1">
                            <a:solidFill>
                              <a:srgbClr val="C00000"/>
                            </a:solidFill>
                            <a:latin typeface="Cambria Math" panose="02040503050406030204" pitchFamily="18" charset="0"/>
                          </a:rPr>
                        </m:ctrlPr>
                      </m:dPr>
                      <m:e>
                        <m:nary>
                          <m:naryPr>
                            <m:chr m:val="∑"/>
                            <m:ctrlPr>
                              <a:rPr lang="pl-PL" i="1">
                                <a:solidFill>
                                  <a:srgbClr val="C00000"/>
                                </a:solidFill>
                                <a:latin typeface="Cambria Math" panose="02040503050406030204" pitchFamily="18" charset="0"/>
                              </a:rPr>
                            </m:ctrlPr>
                          </m:naryPr>
                          <m:sub>
                            <m:r>
                              <m:rPr>
                                <m:brk m:alnAt="23"/>
                              </m:rPr>
                              <a:rPr lang="pl-PL" i="1">
                                <a:solidFill>
                                  <a:srgbClr val="C00000"/>
                                </a:solidFill>
                                <a:latin typeface="Cambria Math" panose="02040503050406030204" pitchFamily="18" charset="0"/>
                              </a:rPr>
                              <m:t>𝑖</m:t>
                            </m:r>
                            <m:r>
                              <a:rPr lang="pl-PL" i="1">
                                <a:solidFill>
                                  <a:srgbClr val="C00000"/>
                                </a:solidFill>
                                <a:latin typeface="Cambria Math" panose="02040503050406030204" pitchFamily="18" charset="0"/>
                              </a:rPr>
                              <m:t>=1</m:t>
                            </m:r>
                          </m:sub>
                          <m:sup>
                            <m:r>
                              <a:rPr lang="pl-PL" i="1">
                                <a:solidFill>
                                  <a:srgbClr val="C00000"/>
                                </a:solidFill>
                                <a:latin typeface="Cambria Math" panose="02040503050406030204" pitchFamily="18" charset="0"/>
                              </a:rPr>
                              <m:t>𝑛</m:t>
                            </m:r>
                          </m:sup>
                          <m:e>
                            <m:sSub>
                              <m:sSubPr>
                                <m:ctrlPr>
                                  <a:rPr lang="pl-PL" i="1">
                                    <a:solidFill>
                                      <a:srgbClr val="C00000"/>
                                    </a:solidFill>
                                    <a:latin typeface="Cambria Math" panose="02040503050406030204" pitchFamily="18" charset="0"/>
                                  </a:rPr>
                                </m:ctrlPr>
                              </m:sSubPr>
                              <m:e>
                                <m:r>
                                  <a:rPr lang="pl-PL" b="0" i="1" smtClean="0">
                                    <a:solidFill>
                                      <a:srgbClr val="C00000"/>
                                    </a:solidFill>
                                    <a:latin typeface="Cambria Math" panose="02040503050406030204" pitchFamily="18" charset="0"/>
                                  </a:rPr>
                                  <m:t>𝐸</m:t>
                                </m:r>
                              </m:e>
                              <m:sub>
                                <m:r>
                                  <a:rPr lang="pl-PL" i="1">
                                    <a:solidFill>
                                      <a:srgbClr val="C00000"/>
                                    </a:solidFill>
                                    <a:latin typeface="Cambria Math" panose="02040503050406030204" pitchFamily="18" charset="0"/>
                                  </a:rPr>
                                  <m:t>𝑖</m:t>
                                </m:r>
                              </m:sub>
                            </m:sSub>
                          </m:e>
                        </m:nary>
                        <m:r>
                          <a:rPr lang="pl-PL" i="1">
                            <a:solidFill>
                              <a:srgbClr val="C00000"/>
                            </a:solidFill>
                            <a:latin typeface="Cambria Math" panose="02040503050406030204" pitchFamily="18" charset="0"/>
                          </a:rPr>
                          <m:t>∗</m:t>
                        </m:r>
                        <m:sSub>
                          <m:sSubPr>
                            <m:ctrlPr>
                              <a:rPr lang="pl-PL" i="1">
                                <a:solidFill>
                                  <a:srgbClr val="C00000"/>
                                </a:solidFill>
                                <a:latin typeface="Cambria Math" panose="02040503050406030204" pitchFamily="18" charset="0"/>
                              </a:rPr>
                            </m:ctrlPr>
                          </m:sSubPr>
                          <m:e>
                            <m:r>
                              <a:rPr lang="pl-PL" i="1">
                                <a:solidFill>
                                  <a:srgbClr val="C00000"/>
                                </a:solidFill>
                                <a:latin typeface="Cambria Math" panose="02040503050406030204" pitchFamily="18" charset="0"/>
                              </a:rPr>
                              <m:t>𝐶</m:t>
                            </m:r>
                          </m:e>
                          <m:sub>
                            <m:r>
                              <a:rPr lang="pl-PL" i="1">
                                <a:solidFill>
                                  <a:srgbClr val="C00000"/>
                                </a:solidFill>
                                <a:latin typeface="Cambria Math" panose="02040503050406030204" pitchFamily="18" charset="0"/>
                              </a:rPr>
                              <m:t>𝑗𝑖</m:t>
                            </m:r>
                          </m:sub>
                        </m:sSub>
                      </m:e>
                    </m:d>
                    <m:r>
                      <a:rPr lang="pl-PL">
                        <a:solidFill>
                          <a:srgbClr val="C00000"/>
                        </a:solidFill>
                        <a:latin typeface="Cambria Math" panose="02040503050406030204" pitchFamily="18" charset="0"/>
                      </a:rPr>
                      <m:t>∗(</m:t>
                    </m:r>
                    <m:r>
                      <a:rPr lang="pl-PL" i="1">
                        <a:solidFill>
                          <a:srgbClr val="C00000"/>
                        </a:solidFill>
                        <a:latin typeface="Cambria Math" panose="02040503050406030204" pitchFamily="18" charset="0"/>
                      </a:rPr>
                      <m:t>1+</m:t>
                    </m:r>
                    <m:r>
                      <a:rPr lang="pl-PL" i="1">
                        <a:solidFill>
                          <a:srgbClr val="C00000"/>
                        </a:solidFill>
                        <a:latin typeface="Cambria Math" panose="02040503050406030204" pitchFamily="18" charset="0"/>
                      </a:rPr>
                      <m:t>𝑊𝐷𝑁</m:t>
                    </m:r>
                    <m:r>
                      <a:rPr lang="pl-PL">
                        <a:solidFill>
                          <a:srgbClr val="C00000"/>
                        </a:solidFill>
                        <a:latin typeface="Cambria Math" panose="02040503050406030204" pitchFamily="18" charset="0"/>
                      </a:rPr>
                      <m:t>)</m:t>
                    </m:r>
                  </m:oMath>
                </a14:m>
                <a:endParaRPr lang="pl-PL"/>
              </a:p>
              <a:p>
                <a14:m>
                  <m:oMath xmlns:m="http://schemas.openxmlformats.org/officeDocument/2006/math">
                    <m:r>
                      <m:rPr>
                        <m:brk m:alnAt="23"/>
                      </m:rPr>
                      <a:rPr lang="pl-PL" i="1">
                        <a:solidFill>
                          <a:srgbClr val="C00000"/>
                        </a:solidFill>
                        <a:latin typeface="Cambria Math" panose="02040503050406030204" pitchFamily="18" charset="0"/>
                      </a:rPr>
                      <m:t>𝑖</m:t>
                    </m:r>
                  </m:oMath>
                </a14:m>
                <a:r>
                  <a:rPr lang="pl-PL"/>
                  <a:t> – kolejny element scalony do wykonania, </a:t>
                </a:r>
                <a14:m>
                  <m:oMath xmlns:m="http://schemas.openxmlformats.org/officeDocument/2006/math">
                    <m:sSub>
                      <m:sSubPr>
                        <m:ctrlPr>
                          <a:rPr lang="pl-PL" i="1">
                            <a:solidFill>
                              <a:srgbClr val="C00000"/>
                            </a:solidFill>
                            <a:latin typeface="Cambria Math" panose="02040503050406030204" pitchFamily="18" charset="0"/>
                          </a:rPr>
                        </m:ctrlPr>
                      </m:sSubPr>
                      <m:e>
                        <m:r>
                          <a:rPr lang="pl-PL" b="0" i="1" smtClean="0">
                            <a:solidFill>
                              <a:srgbClr val="C00000"/>
                            </a:solidFill>
                            <a:latin typeface="Cambria Math" panose="02040503050406030204" pitchFamily="18" charset="0"/>
                          </a:rPr>
                          <m:t>𝐸</m:t>
                        </m:r>
                      </m:e>
                      <m:sub>
                        <m:r>
                          <a:rPr lang="pl-PL" i="1">
                            <a:solidFill>
                              <a:srgbClr val="C00000"/>
                            </a:solidFill>
                            <a:latin typeface="Cambria Math" panose="02040503050406030204" pitchFamily="18" charset="0"/>
                          </a:rPr>
                          <m:t>𝑖</m:t>
                        </m:r>
                      </m:sub>
                    </m:sSub>
                  </m:oMath>
                </a14:m>
                <a:r>
                  <a:rPr lang="pl-PL"/>
                  <a:t> - ilość elementu scalonego </a:t>
                </a:r>
                <a14:m>
                  <m:oMath xmlns:m="http://schemas.openxmlformats.org/officeDocument/2006/math">
                    <m:r>
                      <m:rPr>
                        <m:brk m:alnAt="23"/>
                      </m:rPr>
                      <a:rPr lang="pl-PL" i="1">
                        <a:solidFill>
                          <a:srgbClr val="C00000"/>
                        </a:solidFill>
                        <a:latin typeface="Cambria Math" panose="02040503050406030204" pitchFamily="18" charset="0"/>
                      </a:rPr>
                      <m:t>𝑖</m:t>
                    </m:r>
                  </m:oMath>
                </a14:m>
                <a:r>
                  <a:rPr lang="pl-PL"/>
                  <a:t> do wykonania wg obmiaru, </a:t>
                </a:r>
                <a14:m>
                  <m:oMath xmlns:m="http://schemas.openxmlformats.org/officeDocument/2006/math">
                    <m:sSub>
                      <m:sSubPr>
                        <m:ctrlPr>
                          <a:rPr lang="pl-PL" i="1">
                            <a:solidFill>
                              <a:srgbClr val="C00000"/>
                            </a:solidFill>
                            <a:latin typeface="Cambria Math" panose="02040503050406030204" pitchFamily="18" charset="0"/>
                          </a:rPr>
                        </m:ctrlPr>
                      </m:sSubPr>
                      <m:e>
                        <m:r>
                          <a:rPr lang="pl-PL" i="1">
                            <a:solidFill>
                              <a:srgbClr val="C00000"/>
                            </a:solidFill>
                            <a:latin typeface="Cambria Math" panose="02040503050406030204" pitchFamily="18" charset="0"/>
                          </a:rPr>
                          <m:t>𝐶</m:t>
                        </m:r>
                      </m:e>
                      <m:sub>
                        <m:r>
                          <a:rPr lang="pl-PL" i="1">
                            <a:solidFill>
                              <a:srgbClr val="C00000"/>
                            </a:solidFill>
                            <a:latin typeface="Cambria Math" panose="02040503050406030204" pitchFamily="18" charset="0"/>
                          </a:rPr>
                          <m:t>𝑗𝑖</m:t>
                        </m:r>
                      </m:sub>
                    </m:sSub>
                  </m:oMath>
                </a14:m>
                <a:r>
                  <a:rPr lang="pl-PL"/>
                  <a:t> - cena jednostkowa elementu scalonego </a:t>
                </a:r>
                <a14:m>
                  <m:oMath xmlns:m="http://schemas.openxmlformats.org/officeDocument/2006/math">
                    <m:r>
                      <m:rPr>
                        <m:brk m:alnAt="23"/>
                      </m:rPr>
                      <a:rPr lang="pl-PL" i="1">
                        <a:solidFill>
                          <a:srgbClr val="C00000"/>
                        </a:solidFill>
                        <a:latin typeface="Cambria Math" panose="02040503050406030204" pitchFamily="18" charset="0"/>
                      </a:rPr>
                      <m:t>𝑖</m:t>
                    </m:r>
                  </m:oMath>
                </a14:m>
                <a:r>
                  <a:rPr lang="pl-PL"/>
                  <a:t>, </a:t>
                </a:r>
                <a14:m>
                  <m:oMath xmlns:m="http://schemas.openxmlformats.org/officeDocument/2006/math">
                    <m:r>
                      <a:rPr lang="pl-PL" i="1">
                        <a:solidFill>
                          <a:srgbClr val="C00000"/>
                        </a:solidFill>
                        <a:latin typeface="Cambria Math" panose="02040503050406030204" pitchFamily="18" charset="0"/>
                      </a:rPr>
                      <m:t>𝑊𝐷𝑁</m:t>
                    </m:r>
                  </m:oMath>
                </a14:m>
                <a:r>
                  <a:rPr lang="pl-PL"/>
                  <a:t> – wskaźnik dokumentacji i nadzoru (zazwyczaj kilka procent).</a:t>
                </a:r>
              </a:p>
              <a:p>
                <a:pPr algn="just"/>
                <a:r>
                  <a:rPr lang="pl-PL" b="1">
                    <a:solidFill>
                      <a:srgbClr val="C00000"/>
                    </a:solidFill>
                  </a:rPr>
                  <a:t>UWAGA! </a:t>
                </a:r>
              </a:p>
              <a:p>
                <a:pPr algn="just"/>
                <a:r>
                  <a:rPr lang="pl-PL">
                    <a:solidFill>
                      <a:schemeClr val="tx1"/>
                    </a:solidFill>
                  </a:rPr>
                  <a:t>Przy użyciu technik w podejściu kosztowym uwzględnia się koszty dokumentacji i nadzoru. </a:t>
                </a:r>
              </a:p>
              <a:p>
                <a:pPr algn="just"/>
                <a:r>
                  <a:rPr lang="pl-PL">
                    <a:solidFill>
                      <a:schemeClr val="tx1"/>
                    </a:solidFill>
                  </a:rPr>
                  <a:t>Cena jednostkowa jest na daną jednostkę odniesienia. Musi to korespondować z wykonanym obmiarem (ta sama jednostka odniesienia).</a:t>
                </a:r>
              </a:p>
              <a:p>
                <a:endParaRPr lang="pl-PL"/>
              </a:p>
              <a:p>
                <a:endParaRPr lang="pl-PL"/>
              </a:p>
            </p:txBody>
          </p:sp>
        </mc:Choice>
        <mc:Fallback>
          <p:sp>
            <p:nvSpPr>
              <p:cNvPr id="3" name="Symbol zastępczy zawartości 2">
                <a:extLst>
                  <a:ext uri="{FF2B5EF4-FFF2-40B4-BE49-F238E27FC236}">
                    <a16:creationId xmlns:a16="http://schemas.microsoft.com/office/drawing/2014/main" id="{4C10D7F2-FC7F-493E-8767-BE43066A885F}"/>
                  </a:ext>
                </a:extLst>
              </p:cNvPr>
              <p:cNvSpPr>
                <a:spLocks noGrp="1" noRot="1" noChangeAspect="1" noMove="1" noResize="1" noEditPoints="1" noAdjustHandles="1" noChangeArrowheads="1" noChangeShapeType="1" noTextEdit="1"/>
              </p:cNvSpPr>
              <p:nvPr>
                <p:ph idx="1"/>
              </p:nvPr>
            </p:nvSpPr>
            <p:spPr>
              <a:xfrm>
                <a:off x="822959" y="1845734"/>
                <a:ext cx="7543801" cy="4479910"/>
              </a:xfrm>
              <a:blipFill>
                <a:blip r:embed="rId2"/>
                <a:stretch>
                  <a:fillRect l="-1939" t="-1361" r="-1939"/>
                </a:stretch>
              </a:blipFill>
            </p:spPr>
            <p:txBody>
              <a:bodyPr/>
              <a:lstStyle/>
              <a:p>
                <a:r>
                  <a:rPr lang="en-US">
                    <a:noFill/>
                  </a:rPr>
                  <a:t> </a:t>
                </a:r>
              </a:p>
            </p:txBody>
          </p:sp>
        </mc:Fallback>
      </mc:AlternateContent>
    </p:spTree>
    <p:extLst>
      <p:ext uri="{BB962C8B-B14F-4D97-AF65-F5344CB8AC3E}">
        <p14:creationId xmlns:p14="http://schemas.microsoft.com/office/powerpoint/2010/main" val="247214533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AFE1C65-F1FA-4738-B9FC-F058A9DAAB81}"/>
              </a:ext>
            </a:extLst>
          </p:cNvPr>
          <p:cNvSpPr>
            <a:spLocks noGrp="1"/>
          </p:cNvSpPr>
          <p:nvPr>
            <p:ph type="title"/>
          </p:nvPr>
        </p:nvSpPr>
        <p:spPr/>
        <p:txBody>
          <a:bodyPr>
            <a:normAutofit/>
          </a:bodyPr>
          <a:lstStyle/>
          <a:p>
            <a:r>
              <a:rPr lang="pl-PL" sz="4000" b="1"/>
              <a:t>Podejście kosztowe – technika wskaźnikowa</a:t>
            </a:r>
            <a:endParaRPr lang="pl-PL" sz="4000"/>
          </a:p>
        </p:txBody>
      </p:sp>
      <mc:AlternateContent xmlns:mc="http://schemas.openxmlformats.org/markup-compatibility/2006">
        <mc:Choice xmlns:a14="http://schemas.microsoft.com/office/drawing/2010/main" Requires="a14">
          <p:sp>
            <p:nvSpPr>
              <p:cNvPr id="3" name="Symbol zastępczy zawartości 2">
                <a:extLst>
                  <a:ext uri="{FF2B5EF4-FFF2-40B4-BE49-F238E27FC236}">
                    <a16:creationId xmlns:a16="http://schemas.microsoft.com/office/drawing/2014/main" id="{4C10D7F2-FC7F-493E-8767-BE43066A885F}"/>
                  </a:ext>
                </a:extLst>
              </p:cNvPr>
              <p:cNvSpPr>
                <a:spLocks noGrp="1"/>
              </p:cNvSpPr>
              <p:nvPr>
                <p:ph idx="1"/>
              </p:nvPr>
            </p:nvSpPr>
            <p:spPr/>
            <p:txBody>
              <a:bodyPr/>
              <a:lstStyle/>
              <a:p>
                <a:r>
                  <a:rPr lang="pl-PL"/>
                  <a:t>Koszty odtworzenia albo koszty zastąpienia koszty określa się jako iloczyn ceny wskaźnikowej oraz liczby jednostek odniesienia, dla których ta cena została ustalona. Technikę wskaźnikową można stosować tylko wtedy, gdy obiekty, których wartość określa się, są porównywalne z obiektami, dla których znane są ceny wskaźnikowe.</a:t>
                </a:r>
                <a:endParaRPr lang="pl-PL" i="1">
                  <a:solidFill>
                    <a:srgbClr val="C00000"/>
                  </a:solidFill>
                  <a:latin typeface="Cambria Math" panose="02040503050406030204" pitchFamily="18" charset="0"/>
                </a:endParaRPr>
              </a:p>
              <a:p>
                <a14:m>
                  <m:oMath xmlns:m="http://schemas.openxmlformats.org/officeDocument/2006/math">
                    <m:sSub>
                      <m:sSubPr>
                        <m:ctrlPr>
                          <a:rPr lang="pl-PL" i="1">
                            <a:solidFill>
                              <a:srgbClr val="C00000"/>
                            </a:solidFill>
                            <a:latin typeface="Cambria Math" panose="02040503050406030204" pitchFamily="18" charset="0"/>
                          </a:rPr>
                        </m:ctrlPr>
                      </m:sSubPr>
                      <m:e>
                        <m:r>
                          <a:rPr lang="pl-PL" i="1">
                            <a:solidFill>
                              <a:srgbClr val="C00000"/>
                            </a:solidFill>
                            <a:latin typeface="Cambria Math" panose="02040503050406030204" pitchFamily="18" charset="0"/>
                          </a:rPr>
                          <m:t>𝐾</m:t>
                        </m:r>
                      </m:e>
                      <m:sub>
                        <m:r>
                          <a:rPr lang="pl-PL" i="1">
                            <a:solidFill>
                              <a:srgbClr val="C00000"/>
                            </a:solidFill>
                            <a:latin typeface="Cambria Math" panose="02040503050406030204" pitchFamily="18" charset="0"/>
                          </a:rPr>
                          <m:t>𝑜</m:t>
                        </m:r>
                        <m:r>
                          <a:rPr lang="pl-PL" i="1">
                            <a:solidFill>
                              <a:srgbClr val="C00000"/>
                            </a:solidFill>
                            <a:latin typeface="Cambria Math" panose="02040503050406030204" pitchFamily="18" charset="0"/>
                          </a:rPr>
                          <m:t>/</m:t>
                        </m:r>
                        <m:r>
                          <a:rPr lang="pl-PL" i="1">
                            <a:solidFill>
                              <a:srgbClr val="C00000"/>
                            </a:solidFill>
                            <a:latin typeface="Cambria Math" panose="02040503050406030204" pitchFamily="18" charset="0"/>
                          </a:rPr>
                          <m:t>𝑧</m:t>
                        </m:r>
                      </m:sub>
                    </m:sSub>
                    <m:r>
                      <a:rPr lang="pl-PL" i="1">
                        <a:solidFill>
                          <a:srgbClr val="C00000"/>
                        </a:solidFill>
                        <a:latin typeface="Cambria Math" panose="02040503050406030204" pitchFamily="18" charset="0"/>
                      </a:rPr>
                      <m:t>=</m:t>
                    </m:r>
                    <m:d>
                      <m:dPr>
                        <m:ctrlPr>
                          <a:rPr lang="pl-PL" i="1">
                            <a:solidFill>
                              <a:srgbClr val="C00000"/>
                            </a:solidFill>
                            <a:latin typeface="Cambria Math" panose="02040503050406030204" pitchFamily="18" charset="0"/>
                          </a:rPr>
                        </m:ctrlPr>
                      </m:dPr>
                      <m:e>
                        <m:r>
                          <a:rPr lang="pl-PL" b="0" i="1" smtClean="0">
                            <a:solidFill>
                              <a:srgbClr val="C00000"/>
                            </a:solidFill>
                            <a:latin typeface="Cambria Math" panose="02040503050406030204" pitchFamily="18" charset="0"/>
                          </a:rPr>
                          <m:t>𝑄</m:t>
                        </m:r>
                        <m:r>
                          <a:rPr lang="pl-PL" i="1">
                            <a:solidFill>
                              <a:srgbClr val="C00000"/>
                            </a:solidFill>
                            <a:latin typeface="Cambria Math" panose="02040503050406030204" pitchFamily="18" charset="0"/>
                          </a:rPr>
                          <m:t>∗</m:t>
                        </m:r>
                        <m:r>
                          <a:rPr lang="pl-PL" b="0" i="1" smtClean="0">
                            <a:solidFill>
                              <a:srgbClr val="C00000"/>
                            </a:solidFill>
                            <a:latin typeface="Cambria Math" panose="02040503050406030204" pitchFamily="18" charset="0"/>
                          </a:rPr>
                          <m:t>𝐶</m:t>
                        </m:r>
                      </m:e>
                    </m:d>
                    <m:r>
                      <a:rPr lang="pl-PL">
                        <a:solidFill>
                          <a:srgbClr val="C00000"/>
                        </a:solidFill>
                        <a:latin typeface="Cambria Math" panose="02040503050406030204" pitchFamily="18" charset="0"/>
                      </a:rPr>
                      <m:t>∗(</m:t>
                    </m:r>
                    <m:r>
                      <a:rPr lang="pl-PL" i="1">
                        <a:solidFill>
                          <a:srgbClr val="C00000"/>
                        </a:solidFill>
                        <a:latin typeface="Cambria Math" panose="02040503050406030204" pitchFamily="18" charset="0"/>
                      </a:rPr>
                      <m:t>1+</m:t>
                    </m:r>
                    <m:r>
                      <a:rPr lang="pl-PL" i="1">
                        <a:solidFill>
                          <a:srgbClr val="C00000"/>
                        </a:solidFill>
                        <a:latin typeface="Cambria Math" panose="02040503050406030204" pitchFamily="18" charset="0"/>
                      </a:rPr>
                      <m:t>𝑊𝐷𝑁</m:t>
                    </m:r>
                    <m:r>
                      <a:rPr lang="pl-PL">
                        <a:solidFill>
                          <a:srgbClr val="C00000"/>
                        </a:solidFill>
                        <a:latin typeface="Cambria Math" panose="02040503050406030204" pitchFamily="18" charset="0"/>
                      </a:rPr>
                      <m:t>)</m:t>
                    </m:r>
                  </m:oMath>
                </a14:m>
                <a:endParaRPr lang="pl-PL"/>
              </a:p>
              <a:p>
                <a14:m>
                  <m:oMath xmlns:m="http://schemas.openxmlformats.org/officeDocument/2006/math">
                    <m:r>
                      <a:rPr lang="pl-PL" b="0" i="1" smtClean="0">
                        <a:solidFill>
                          <a:srgbClr val="C00000"/>
                        </a:solidFill>
                        <a:latin typeface="Cambria Math" panose="02040503050406030204" pitchFamily="18" charset="0"/>
                      </a:rPr>
                      <m:t>𝑄</m:t>
                    </m:r>
                  </m:oMath>
                </a14:m>
                <a:r>
                  <a:rPr lang="pl-PL"/>
                  <a:t> – ilość jednostek odniesienia (np. ilość metrów powierzchni użytkowej, kubatury itp.), </a:t>
                </a:r>
                <a14:m>
                  <m:oMath xmlns:m="http://schemas.openxmlformats.org/officeDocument/2006/math">
                    <m:r>
                      <a:rPr lang="pl-PL" i="1" smtClean="0">
                        <a:solidFill>
                          <a:srgbClr val="C00000"/>
                        </a:solidFill>
                        <a:latin typeface="Cambria Math" panose="02040503050406030204" pitchFamily="18" charset="0"/>
                      </a:rPr>
                      <m:t>𝐶</m:t>
                    </m:r>
                  </m:oMath>
                </a14:m>
                <a:r>
                  <a:rPr lang="pl-PL"/>
                  <a:t>- cena wskaźnikowa na 1 jednostkę odniesienia, </a:t>
                </a:r>
                <a14:m>
                  <m:oMath xmlns:m="http://schemas.openxmlformats.org/officeDocument/2006/math">
                    <m:r>
                      <a:rPr lang="pl-PL" i="1">
                        <a:solidFill>
                          <a:srgbClr val="C00000"/>
                        </a:solidFill>
                        <a:latin typeface="Cambria Math" panose="02040503050406030204" pitchFamily="18" charset="0"/>
                      </a:rPr>
                      <m:t>𝑊𝐷𝑁</m:t>
                    </m:r>
                  </m:oMath>
                </a14:m>
                <a:r>
                  <a:rPr lang="pl-PL"/>
                  <a:t> – wskaźnik dokumentacji i nadzoru (zazwyczaj kilka procent).</a:t>
                </a:r>
              </a:p>
              <a:p>
                <a:endParaRPr lang="pl-PL"/>
              </a:p>
            </p:txBody>
          </p:sp>
        </mc:Choice>
        <mc:Fallback>
          <p:sp>
            <p:nvSpPr>
              <p:cNvPr id="3" name="Symbol zastępczy zawartości 2">
                <a:extLst>
                  <a:ext uri="{FF2B5EF4-FFF2-40B4-BE49-F238E27FC236}">
                    <a16:creationId xmlns:a16="http://schemas.microsoft.com/office/drawing/2014/main" id="{4C10D7F2-FC7F-493E-8767-BE43066A885F}"/>
                  </a:ext>
                </a:extLst>
              </p:cNvPr>
              <p:cNvSpPr>
                <a:spLocks noGrp="1" noRot="1" noChangeAspect="1" noMove="1" noResize="1" noEditPoints="1" noAdjustHandles="1" noChangeArrowheads="1" noChangeShapeType="1" noTextEdit="1"/>
              </p:cNvSpPr>
              <p:nvPr>
                <p:ph idx="1"/>
              </p:nvPr>
            </p:nvSpPr>
            <p:spPr>
              <a:blipFill>
                <a:blip r:embed="rId2"/>
                <a:stretch>
                  <a:fillRect l="-2019" t="-1667" r="-2181"/>
                </a:stretch>
              </a:blipFill>
            </p:spPr>
            <p:txBody>
              <a:bodyPr/>
              <a:lstStyle/>
              <a:p>
                <a:r>
                  <a:rPr lang="en-US">
                    <a:noFill/>
                  </a:rPr>
                  <a:t> </a:t>
                </a:r>
              </a:p>
            </p:txBody>
          </p:sp>
        </mc:Fallback>
      </mc:AlternateContent>
    </p:spTree>
    <p:extLst>
      <p:ext uri="{BB962C8B-B14F-4D97-AF65-F5344CB8AC3E}">
        <p14:creationId xmlns:p14="http://schemas.microsoft.com/office/powerpoint/2010/main" val="19610681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2C1321D-9720-4CDC-A6FC-360052A6BBD6}"/>
              </a:ext>
            </a:extLst>
          </p:cNvPr>
          <p:cNvSpPr>
            <a:spLocks noGrp="1"/>
          </p:cNvSpPr>
          <p:nvPr>
            <p:ph type="title"/>
          </p:nvPr>
        </p:nvSpPr>
        <p:spPr/>
        <p:txBody>
          <a:bodyPr>
            <a:normAutofit/>
          </a:bodyPr>
          <a:lstStyle/>
          <a:p>
            <a:r>
              <a:rPr lang="pl-PL" sz="4000" b="1"/>
              <a:t>Podejście kosztowe – stopień zużycia</a:t>
            </a:r>
          </a:p>
        </p:txBody>
      </p:sp>
      <mc:AlternateContent xmlns:mc="http://schemas.openxmlformats.org/markup-compatibility/2006">
        <mc:Choice xmlns:a14="http://schemas.microsoft.com/office/drawing/2010/main" Requires="a14">
          <p:sp>
            <p:nvSpPr>
              <p:cNvPr id="3" name="Symbol zastępczy zawartości 2">
                <a:extLst>
                  <a:ext uri="{FF2B5EF4-FFF2-40B4-BE49-F238E27FC236}">
                    <a16:creationId xmlns:a16="http://schemas.microsoft.com/office/drawing/2014/main" id="{F6F4391D-63BE-4F7E-B5A0-1EFC1EEAD4B6}"/>
                  </a:ext>
                </a:extLst>
              </p:cNvPr>
              <p:cNvSpPr>
                <a:spLocks noGrp="1"/>
              </p:cNvSpPr>
              <p:nvPr>
                <p:ph idx="1"/>
              </p:nvPr>
            </p:nvSpPr>
            <p:spPr>
              <a:xfrm>
                <a:off x="822959" y="1845734"/>
                <a:ext cx="7543801" cy="4530014"/>
              </a:xfrm>
            </p:spPr>
            <p:txBody>
              <a:bodyPr>
                <a:normAutofit lnSpcReduction="10000"/>
              </a:bodyPr>
              <a:lstStyle/>
              <a:p>
                <a:pPr algn="just"/>
                <a:r>
                  <a:rPr lang="pl-PL" b="1">
                    <a:solidFill>
                      <a:srgbClr val="C00000"/>
                    </a:solidFill>
                    <a:latin typeface="Cambria Math" panose="02040503050406030204" pitchFamily="18" charset="0"/>
                  </a:rPr>
                  <a:t>Wzory Rossa</a:t>
                </a:r>
              </a:p>
              <a:p>
                <a:pPr algn="just"/>
                <a14:m>
                  <m:oMath xmlns:m="http://schemas.openxmlformats.org/officeDocument/2006/math">
                    <m:sSub>
                      <m:sSubPr>
                        <m:ctrlPr>
                          <a:rPr lang="pl-PL" i="1" smtClean="0">
                            <a:solidFill>
                              <a:schemeClr val="tx1"/>
                            </a:solidFill>
                            <a:latin typeface="Cambria Math" panose="02040503050406030204" pitchFamily="18" charset="0"/>
                          </a:rPr>
                        </m:ctrlPr>
                      </m:sSubPr>
                      <m:e>
                        <m:r>
                          <a:rPr lang="pl-PL" b="0" i="1">
                            <a:solidFill>
                              <a:schemeClr val="tx1"/>
                            </a:solidFill>
                            <a:latin typeface="Cambria Math" panose="02040503050406030204" pitchFamily="18" charset="0"/>
                          </a:rPr>
                          <m:t>𝑆</m:t>
                        </m:r>
                      </m:e>
                      <m:sub>
                        <m:r>
                          <a:rPr lang="pl-PL" b="0" i="1">
                            <a:solidFill>
                              <a:schemeClr val="tx1"/>
                            </a:solidFill>
                            <a:latin typeface="Cambria Math" panose="02040503050406030204" pitchFamily="18" charset="0"/>
                          </a:rPr>
                          <m:t>𝑧</m:t>
                        </m:r>
                      </m:sub>
                    </m:sSub>
                    <m:r>
                      <a:rPr lang="pl-PL" b="0" i="1" smtClean="0">
                        <a:solidFill>
                          <a:schemeClr val="tx1"/>
                        </a:solidFill>
                        <a:latin typeface="Cambria Math" panose="02040503050406030204" pitchFamily="18" charset="0"/>
                      </a:rPr>
                      <m:t>=</m:t>
                    </m:r>
                    <m:d>
                      <m:dPr>
                        <m:begChr m:val="{"/>
                        <m:endChr m:val=""/>
                        <m:ctrlPr>
                          <a:rPr lang="pl-PL" i="1" smtClean="0">
                            <a:solidFill>
                              <a:schemeClr val="tx1"/>
                            </a:solidFill>
                            <a:latin typeface="Cambria Math" panose="02040503050406030204" pitchFamily="18" charset="0"/>
                          </a:rPr>
                        </m:ctrlPr>
                      </m:dPr>
                      <m:e>
                        <m:eqArr>
                          <m:eqArrPr>
                            <m:ctrlPr>
                              <a:rPr lang="pl-PL" i="1" smtClean="0">
                                <a:solidFill>
                                  <a:schemeClr val="tx1"/>
                                </a:solidFill>
                                <a:latin typeface="Cambria Math" panose="02040503050406030204" pitchFamily="18" charset="0"/>
                              </a:rPr>
                            </m:ctrlPr>
                          </m:eqArrPr>
                          <m:e>
                            <m:f>
                              <m:fPr>
                                <m:ctrlPr>
                                  <a:rPr lang="pl-PL" i="1" smtClean="0">
                                    <a:solidFill>
                                      <a:schemeClr val="tx1"/>
                                    </a:solidFill>
                                    <a:latin typeface="Cambria Math" panose="02040503050406030204" pitchFamily="18" charset="0"/>
                                  </a:rPr>
                                </m:ctrlPr>
                              </m:fPr>
                              <m:num>
                                <m:sSup>
                                  <m:sSupPr>
                                    <m:ctrlPr>
                                      <a:rPr lang="pl-PL" i="1" smtClean="0">
                                        <a:solidFill>
                                          <a:schemeClr val="tx1"/>
                                        </a:solidFill>
                                        <a:latin typeface="Cambria Math" panose="02040503050406030204" pitchFamily="18" charset="0"/>
                                      </a:rPr>
                                    </m:ctrlPr>
                                  </m:sSupPr>
                                  <m:e>
                                    <m:r>
                                      <a:rPr lang="pl-PL" b="0" i="1" smtClean="0">
                                        <a:solidFill>
                                          <a:schemeClr val="tx1"/>
                                        </a:solidFill>
                                        <a:latin typeface="Cambria Math" panose="02040503050406030204" pitchFamily="18" charset="0"/>
                                      </a:rPr>
                                      <m:t>𝑡</m:t>
                                    </m:r>
                                  </m:e>
                                  <m:sup>
                                    <m:r>
                                      <a:rPr lang="pl-PL" b="0" i="1" smtClean="0">
                                        <a:solidFill>
                                          <a:schemeClr val="tx1"/>
                                        </a:solidFill>
                                        <a:latin typeface="Cambria Math" panose="02040503050406030204" pitchFamily="18" charset="0"/>
                                      </a:rPr>
                                      <m:t>2</m:t>
                                    </m:r>
                                  </m:sup>
                                </m:sSup>
                              </m:num>
                              <m:den>
                                <m:sSup>
                                  <m:sSupPr>
                                    <m:ctrlPr>
                                      <a:rPr lang="pl-PL" i="1" smtClean="0">
                                        <a:solidFill>
                                          <a:schemeClr val="tx1"/>
                                        </a:solidFill>
                                        <a:latin typeface="Cambria Math" panose="02040503050406030204" pitchFamily="18" charset="0"/>
                                      </a:rPr>
                                    </m:ctrlPr>
                                  </m:sSupPr>
                                  <m:e>
                                    <m:r>
                                      <a:rPr lang="pl-PL" b="0" i="1" smtClean="0">
                                        <a:solidFill>
                                          <a:schemeClr val="tx1"/>
                                        </a:solidFill>
                                        <a:latin typeface="Cambria Math" panose="02040503050406030204" pitchFamily="18" charset="0"/>
                                      </a:rPr>
                                      <m:t>𝑇</m:t>
                                    </m:r>
                                  </m:e>
                                  <m:sup>
                                    <m:r>
                                      <a:rPr lang="pl-PL" b="0" i="1" smtClean="0">
                                        <a:solidFill>
                                          <a:schemeClr val="tx1"/>
                                        </a:solidFill>
                                        <a:latin typeface="Cambria Math" panose="02040503050406030204" pitchFamily="18" charset="0"/>
                                      </a:rPr>
                                      <m:t>2</m:t>
                                    </m:r>
                                  </m:sup>
                                </m:sSup>
                              </m:den>
                            </m:f>
                            <m:r>
                              <a:rPr lang="pl-PL" b="0" i="1" smtClean="0">
                                <a:solidFill>
                                  <a:schemeClr val="tx1"/>
                                </a:solidFill>
                                <a:latin typeface="Cambria Math" panose="02040503050406030204" pitchFamily="18" charset="0"/>
                              </a:rPr>
                              <m:t> </m:t>
                            </m:r>
                            <m:r>
                              <a:rPr lang="pl-PL" b="0" i="1" smtClean="0">
                                <a:solidFill>
                                  <a:schemeClr val="tx1"/>
                                </a:solidFill>
                                <a:latin typeface="Cambria Math" panose="02040503050406030204" pitchFamily="18" charset="0"/>
                              </a:rPr>
                              <m:t>𝑑𝑙𝑎</m:t>
                            </m:r>
                            <m:r>
                              <a:rPr lang="pl-PL" b="0" i="1" smtClean="0">
                                <a:solidFill>
                                  <a:schemeClr val="tx1"/>
                                </a:solidFill>
                                <a:latin typeface="Cambria Math" panose="02040503050406030204" pitchFamily="18" charset="0"/>
                              </a:rPr>
                              <m:t> </m:t>
                            </m:r>
                            <m:r>
                              <a:rPr lang="pl-PL" b="0" i="1" smtClean="0">
                                <a:solidFill>
                                  <a:schemeClr val="tx1"/>
                                </a:solidFill>
                                <a:latin typeface="Cambria Math" panose="02040503050406030204" pitchFamily="18" charset="0"/>
                              </a:rPr>
                              <m:t>𝑏𝑎𝑟𝑑𝑧𝑜</m:t>
                            </m:r>
                            <m:r>
                              <a:rPr lang="pl-PL" b="0" i="1" smtClean="0">
                                <a:solidFill>
                                  <a:schemeClr val="tx1"/>
                                </a:solidFill>
                                <a:latin typeface="Cambria Math" panose="02040503050406030204" pitchFamily="18" charset="0"/>
                              </a:rPr>
                              <m:t> </m:t>
                            </m:r>
                            <m:r>
                              <a:rPr lang="pl-PL" b="0" i="1" smtClean="0">
                                <a:solidFill>
                                  <a:schemeClr val="tx1"/>
                                </a:solidFill>
                                <a:latin typeface="Cambria Math" panose="02040503050406030204" pitchFamily="18" charset="0"/>
                              </a:rPr>
                              <m:t>𝑑𝑜𝑏𝑟𝑒𝑗</m:t>
                            </m:r>
                            <m:r>
                              <a:rPr lang="pl-PL" b="0" i="1" smtClean="0">
                                <a:solidFill>
                                  <a:schemeClr val="tx1"/>
                                </a:solidFill>
                                <a:latin typeface="Cambria Math" panose="02040503050406030204" pitchFamily="18" charset="0"/>
                              </a:rPr>
                              <m:t> </m:t>
                            </m:r>
                            <m:r>
                              <a:rPr lang="pl-PL" b="0" i="1" smtClean="0">
                                <a:solidFill>
                                  <a:schemeClr val="tx1"/>
                                </a:solidFill>
                                <a:latin typeface="Cambria Math" panose="02040503050406030204" pitchFamily="18" charset="0"/>
                              </a:rPr>
                              <m:t>𝑔𝑜𝑠𝑝𝑜𝑑𝑎𝑟𝑘𝑖</m:t>
                            </m:r>
                            <m:r>
                              <a:rPr lang="pl-PL" b="0" i="1" smtClean="0">
                                <a:solidFill>
                                  <a:schemeClr val="tx1"/>
                                </a:solidFill>
                                <a:latin typeface="Cambria Math" panose="02040503050406030204" pitchFamily="18" charset="0"/>
                              </a:rPr>
                              <m:t> </m:t>
                            </m:r>
                            <m:r>
                              <a:rPr lang="pl-PL" b="0" i="1" smtClean="0">
                                <a:solidFill>
                                  <a:schemeClr val="tx1"/>
                                </a:solidFill>
                                <a:latin typeface="Cambria Math" panose="02040503050406030204" pitchFamily="18" charset="0"/>
                              </a:rPr>
                              <m:t>𝑟𝑒𝑚𝑜𝑛𝑡𝑜𝑤𝑒𝑗</m:t>
                            </m:r>
                          </m:e>
                          <m:e>
                            <m:f>
                              <m:fPr>
                                <m:ctrlPr>
                                  <a:rPr lang="pl-PL" i="1" smtClean="0">
                                    <a:solidFill>
                                      <a:schemeClr val="tx1"/>
                                    </a:solidFill>
                                    <a:latin typeface="Cambria Math" panose="02040503050406030204" pitchFamily="18" charset="0"/>
                                  </a:rPr>
                                </m:ctrlPr>
                              </m:fPr>
                              <m:num>
                                <m:r>
                                  <a:rPr lang="pl-PL" b="0" i="1">
                                    <a:solidFill>
                                      <a:schemeClr val="tx1"/>
                                    </a:solidFill>
                                    <a:latin typeface="Cambria Math" panose="02040503050406030204" pitchFamily="18" charset="0"/>
                                  </a:rPr>
                                  <m:t>𝑡</m:t>
                                </m:r>
                                <m:r>
                                  <a:rPr lang="pl-PL" b="0" i="1">
                                    <a:solidFill>
                                      <a:schemeClr val="tx1"/>
                                    </a:solidFill>
                                    <a:latin typeface="Cambria Math" panose="02040503050406030204" pitchFamily="18" charset="0"/>
                                  </a:rPr>
                                  <m:t>(</m:t>
                                </m:r>
                                <m:r>
                                  <a:rPr lang="pl-PL" b="0" i="1">
                                    <a:solidFill>
                                      <a:schemeClr val="tx1"/>
                                    </a:solidFill>
                                    <a:latin typeface="Cambria Math" panose="02040503050406030204" pitchFamily="18" charset="0"/>
                                  </a:rPr>
                                  <m:t>𝑇</m:t>
                                </m:r>
                                <m:r>
                                  <a:rPr lang="pl-PL" b="0" i="1">
                                    <a:solidFill>
                                      <a:schemeClr val="tx1"/>
                                    </a:solidFill>
                                    <a:latin typeface="Cambria Math" panose="02040503050406030204" pitchFamily="18" charset="0"/>
                                  </a:rPr>
                                  <m:t>+</m:t>
                                </m:r>
                                <m:r>
                                  <a:rPr lang="pl-PL" b="0" i="1">
                                    <a:solidFill>
                                      <a:schemeClr val="tx1"/>
                                    </a:solidFill>
                                    <a:latin typeface="Cambria Math" panose="02040503050406030204" pitchFamily="18" charset="0"/>
                                  </a:rPr>
                                  <m:t>𝑡</m:t>
                                </m:r>
                                <m:r>
                                  <a:rPr lang="pl-PL" b="0" i="1">
                                    <a:solidFill>
                                      <a:schemeClr val="tx1"/>
                                    </a:solidFill>
                                    <a:latin typeface="Cambria Math" panose="02040503050406030204" pitchFamily="18" charset="0"/>
                                  </a:rPr>
                                  <m:t>)</m:t>
                                </m:r>
                              </m:num>
                              <m:den>
                                <m:r>
                                  <a:rPr lang="pl-PL" b="0" i="1" smtClean="0">
                                    <a:solidFill>
                                      <a:schemeClr val="tx1"/>
                                    </a:solidFill>
                                    <a:latin typeface="Cambria Math" panose="02040503050406030204" pitchFamily="18" charset="0"/>
                                  </a:rPr>
                                  <m:t>2</m:t>
                                </m:r>
                                <m:sSup>
                                  <m:sSupPr>
                                    <m:ctrlPr>
                                      <a:rPr lang="pl-PL" i="1" smtClean="0">
                                        <a:solidFill>
                                          <a:schemeClr val="tx1"/>
                                        </a:solidFill>
                                        <a:latin typeface="Cambria Math" panose="02040503050406030204" pitchFamily="18" charset="0"/>
                                      </a:rPr>
                                    </m:ctrlPr>
                                  </m:sSupPr>
                                  <m:e>
                                    <m:r>
                                      <a:rPr lang="pl-PL" b="0" i="1" smtClean="0">
                                        <a:solidFill>
                                          <a:schemeClr val="tx1"/>
                                        </a:solidFill>
                                        <a:latin typeface="Cambria Math" panose="02040503050406030204" pitchFamily="18" charset="0"/>
                                      </a:rPr>
                                      <m:t>𝑇</m:t>
                                    </m:r>
                                  </m:e>
                                  <m:sup>
                                    <m:r>
                                      <a:rPr lang="pl-PL" b="0" i="1" smtClean="0">
                                        <a:solidFill>
                                          <a:schemeClr val="tx1"/>
                                        </a:solidFill>
                                        <a:latin typeface="Cambria Math" panose="02040503050406030204" pitchFamily="18" charset="0"/>
                                      </a:rPr>
                                      <m:t>2</m:t>
                                    </m:r>
                                  </m:sup>
                                </m:sSup>
                              </m:den>
                            </m:f>
                            <m:r>
                              <a:rPr lang="pl-PL" b="0" i="1" smtClean="0">
                                <a:solidFill>
                                  <a:schemeClr val="tx1"/>
                                </a:solidFill>
                                <a:latin typeface="Cambria Math" panose="02040503050406030204" pitchFamily="18" charset="0"/>
                              </a:rPr>
                              <m:t> </m:t>
                            </m:r>
                            <m:r>
                              <a:rPr lang="pl-PL" b="0" i="1" smtClean="0">
                                <a:solidFill>
                                  <a:schemeClr val="tx1"/>
                                </a:solidFill>
                                <a:latin typeface="Cambria Math" panose="02040503050406030204" pitchFamily="18" charset="0"/>
                              </a:rPr>
                              <m:t>𝑑𝑙𝑎</m:t>
                            </m:r>
                            <m:r>
                              <a:rPr lang="pl-PL" b="0" i="1" smtClean="0">
                                <a:solidFill>
                                  <a:schemeClr val="tx1"/>
                                </a:solidFill>
                                <a:latin typeface="Cambria Math" panose="02040503050406030204" pitchFamily="18" charset="0"/>
                              </a:rPr>
                              <m:t> </m:t>
                            </m:r>
                            <m:r>
                              <a:rPr lang="pl-PL" b="0" i="1" smtClean="0">
                                <a:solidFill>
                                  <a:schemeClr val="tx1"/>
                                </a:solidFill>
                                <a:latin typeface="Cambria Math" panose="02040503050406030204" pitchFamily="18" charset="0"/>
                              </a:rPr>
                              <m:t>𝑝𝑟𝑎𝑤𝑖𝑑</m:t>
                            </m:r>
                            <m:r>
                              <a:rPr lang="pl-PL" b="0" i="1" smtClean="0">
                                <a:solidFill>
                                  <a:schemeClr val="tx1"/>
                                </a:solidFill>
                                <a:latin typeface="Cambria Math" panose="02040503050406030204" pitchFamily="18" charset="0"/>
                              </a:rPr>
                              <m:t>ł</m:t>
                            </m:r>
                            <m:r>
                              <a:rPr lang="pl-PL" b="0" i="1" smtClean="0">
                                <a:solidFill>
                                  <a:schemeClr val="tx1"/>
                                </a:solidFill>
                                <a:latin typeface="Cambria Math" panose="02040503050406030204" pitchFamily="18" charset="0"/>
                              </a:rPr>
                              <m:t>𝑜𝑤𝑒𝑗</m:t>
                            </m:r>
                            <m:r>
                              <a:rPr lang="pl-PL" b="0" i="1" smtClean="0">
                                <a:solidFill>
                                  <a:schemeClr val="tx1"/>
                                </a:solidFill>
                                <a:latin typeface="Cambria Math" panose="02040503050406030204" pitchFamily="18" charset="0"/>
                              </a:rPr>
                              <m:t> </m:t>
                            </m:r>
                            <m:r>
                              <a:rPr lang="pl-PL" b="0" i="1" smtClean="0">
                                <a:solidFill>
                                  <a:schemeClr val="tx1"/>
                                </a:solidFill>
                                <a:latin typeface="Cambria Math" panose="02040503050406030204" pitchFamily="18" charset="0"/>
                              </a:rPr>
                              <m:t>𝑔𝑜𝑠𝑝𝑜𝑑𝑎𝑟𝑘𝑖</m:t>
                            </m:r>
                            <m:r>
                              <a:rPr lang="pl-PL" b="0" i="1" smtClean="0">
                                <a:solidFill>
                                  <a:schemeClr val="tx1"/>
                                </a:solidFill>
                                <a:latin typeface="Cambria Math" panose="02040503050406030204" pitchFamily="18" charset="0"/>
                              </a:rPr>
                              <m:t> </m:t>
                            </m:r>
                            <m:r>
                              <a:rPr lang="pl-PL" b="0" i="1" smtClean="0">
                                <a:solidFill>
                                  <a:schemeClr val="tx1"/>
                                </a:solidFill>
                                <a:latin typeface="Cambria Math" panose="02040503050406030204" pitchFamily="18" charset="0"/>
                              </a:rPr>
                              <m:t>𝑟𝑒𝑚𝑜𝑛𝑡𝑜𝑤𝑒𝑗</m:t>
                            </m:r>
                          </m:e>
                          <m:e>
                            <m:f>
                              <m:fPr>
                                <m:ctrlPr>
                                  <a:rPr lang="pl-PL" i="1" smtClean="0">
                                    <a:solidFill>
                                      <a:schemeClr val="tx1"/>
                                    </a:solidFill>
                                    <a:latin typeface="Cambria Math" panose="02040503050406030204" pitchFamily="18" charset="0"/>
                                  </a:rPr>
                                </m:ctrlPr>
                              </m:fPr>
                              <m:num>
                                <m:r>
                                  <a:rPr lang="pl-PL" b="0" i="1" smtClean="0">
                                    <a:solidFill>
                                      <a:schemeClr val="tx1"/>
                                    </a:solidFill>
                                    <a:latin typeface="Cambria Math" panose="02040503050406030204" pitchFamily="18" charset="0"/>
                                  </a:rPr>
                                  <m:t>𝑡</m:t>
                                </m:r>
                              </m:num>
                              <m:den>
                                <m:r>
                                  <a:rPr lang="pl-PL" b="0" i="1" smtClean="0">
                                    <a:solidFill>
                                      <a:schemeClr val="tx1"/>
                                    </a:solidFill>
                                    <a:latin typeface="Cambria Math" panose="02040503050406030204" pitchFamily="18" charset="0"/>
                                  </a:rPr>
                                  <m:t>𝑇</m:t>
                                </m:r>
                              </m:den>
                            </m:f>
                            <m:r>
                              <a:rPr lang="pl-PL" b="0" i="1" smtClean="0">
                                <a:solidFill>
                                  <a:schemeClr val="tx1"/>
                                </a:solidFill>
                                <a:latin typeface="Cambria Math" panose="02040503050406030204" pitchFamily="18" charset="0"/>
                              </a:rPr>
                              <m:t> </m:t>
                            </m:r>
                            <m:r>
                              <a:rPr lang="pl-PL" b="0" i="1" smtClean="0">
                                <a:solidFill>
                                  <a:schemeClr val="tx1"/>
                                </a:solidFill>
                                <a:latin typeface="Cambria Math" panose="02040503050406030204" pitchFamily="18" charset="0"/>
                              </a:rPr>
                              <m:t>𝑑𝑙𝑎</m:t>
                            </m:r>
                            <m:r>
                              <a:rPr lang="pl-PL" b="0" i="1" smtClean="0">
                                <a:solidFill>
                                  <a:schemeClr val="tx1"/>
                                </a:solidFill>
                                <a:latin typeface="Cambria Math" panose="02040503050406030204" pitchFamily="18" charset="0"/>
                              </a:rPr>
                              <m:t> </m:t>
                            </m:r>
                            <m:r>
                              <a:rPr lang="pl-PL" b="0" i="1" smtClean="0">
                                <a:solidFill>
                                  <a:schemeClr val="tx1"/>
                                </a:solidFill>
                                <a:latin typeface="Cambria Math" panose="02040503050406030204" pitchFamily="18" charset="0"/>
                              </a:rPr>
                              <m:t>𝑧</m:t>
                            </m:r>
                            <m:r>
                              <a:rPr lang="pl-PL" b="0" i="1" smtClean="0">
                                <a:solidFill>
                                  <a:schemeClr val="tx1"/>
                                </a:solidFill>
                                <a:latin typeface="Cambria Math" panose="02040503050406030204" pitchFamily="18" charset="0"/>
                              </a:rPr>
                              <m:t>ł</m:t>
                            </m:r>
                            <m:r>
                              <a:rPr lang="pl-PL" b="0" i="1" smtClean="0">
                                <a:solidFill>
                                  <a:schemeClr val="tx1"/>
                                </a:solidFill>
                                <a:latin typeface="Cambria Math" panose="02040503050406030204" pitchFamily="18" charset="0"/>
                              </a:rPr>
                              <m:t>𝑒𝑗</m:t>
                            </m:r>
                            <m:r>
                              <a:rPr lang="pl-PL" b="0" i="1" smtClean="0">
                                <a:solidFill>
                                  <a:schemeClr val="tx1"/>
                                </a:solidFill>
                                <a:latin typeface="Cambria Math" panose="02040503050406030204" pitchFamily="18" charset="0"/>
                              </a:rPr>
                              <m:t> </m:t>
                            </m:r>
                            <m:r>
                              <a:rPr lang="pl-PL" b="0" i="1" smtClean="0">
                                <a:solidFill>
                                  <a:schemeClr val="tx1"/>
                                </a:solidFill>
                                <a:latin typeface="Cambria Math" panose="02040503050406030204" pitchFamily="18" charset="0"/>
                              </a:rPr>
                              <m:t>𝑔𝑜𝑠𝑝𝑜𝑑𝑎𝑟𝑘𝑖</m:t>
                            </m:r>
                            <m:r>
                              <a:rPr lang="pl-PL" b="0" i="1" smtClean="0">
                                <a:solidFill>
                                  <a:schemeClr val="tx1"/>
                                </a:solidFill>
                                <a:latin typeface="Cambria Math" panose="02040503050406030204" pitchFamily="18" charset="0"/>
                              </a:rPr>
                              <m:t> </m:t>
                            </m:r>
                            <m:r>
                              <a:rPr lang="pl-PL" b="0" i="1" smtClean="0">
                                <a:solidFill>
                                  <a:schemeClr val="tx1"/>
                                </a:solidFill>
                                <a:latin typeface="Cambria Math" panose="02040503050406030204" pitchFamily="18" charset="0"/>
                              </a:rPr>
                              <m:t>𝑟𝑒𝑚𝑜𝑛𝑡𝑜𝑤𝑒𝑗</m:t>
                            </m:r>
                          </m:e>
                        </m:eqArr>
                      </m:e>
                    </m:d>
                  </m:oMath>
                </a14:m>
                <a:endParaRPr lang="pl-PL">
                  <a:solidFill>
                    <a:schemeClr val="tx1"/>
                  </a:solidFill>
                </a:endParaRPr>
              </a:p>
              <a:p>
                <a:pPr algn="just"/>
                <a14:m>
                  <m:oMath xmlns:m="http://schemas.openxmlformats.org/officeDocument/2006/math">
                    <m:r>
                      <a:rPr lang="pl-PL" i="1" dirty="0" smtClean="0">
                        <a:latin typeface="Cambria Math" panose="02040503050406030204" pitchFamily="18" charset="0"/>
                      </a:rPr>
                      <m:t>𝑇</m:t>
                    </m:r>
                  </m:oMath>
                </a14:m>
                <a:r>
                  <a:rPr lang="pl-PL"/>
                  <a:t> – okres trwałości części składowych (np. budynku mieszkalnego), </a:t>
                </a:r>
                <a14:m>
                  <m:oMath xmlns:m="http://schemas.openxmlformats.org/officeDocument/2006/math">
                    <m:r>
                      <a:rPr lang="pl-PL" i="1" dirty="0" smtClean="0">
                        <a:latin typeface="Cambria Math" panose="02040503050406030204" pitchFamily="18" charset="0"/>
                      </a:rPr>
                      <m:t>𝑡</m:t>
                    </m:r>
                  </m:oMath>
                </a14:m>
                <a:r>
                  <a:rPr lang="pl-PL"/>
                  <a:t> – wiek części składowych (np. budynku mieszkalnego).</a:t>
                </a:r>
              </a:p>
              <a:p>
                <a:pPr algn="just"/>
                <a:r>
                  <a:rPr lang="pl-PL" b="1">
                    <a:solidFill>
                      <a:srgbClr val="C00000"/>
                    </a:solidFill>
                  </a:rPr>
                  <a:t>Średnioważony stopień zużycia technicznego obiektu</a:t>
                </a:r>
              </a:p>
              <a:p>
                <a:pPr algn="just"/>
                <a14:m>
                  <m:oMath xmlns:m="http://schemas.openxmlformats.org/officeDocument/2006/math">
                    <m:sSub>
                      <m:sSubPr>
                        <m:ctrlPr>
                          <a:rPr lang="pl-PL" i="1">
                            <a:solidFill>
                              <a:schemeClr val="tx1"/>
                            </a:solidFill>
                            <a:latin typeface="Cambria Math" panose="02040503050406030204" pitchFamily="18" charset="0"/>
                          </a:rPr>
                        </m:ctrlPr>
                      </m:sSubPr>
                      <m:e>
                        <m:r>
                          <a:rPr lang="pl-PL" i="1">
                            <a:solidFill>
                              <a:schemeClr val="tx1"/>
                            </a:solidFill>
                            <a:latin typeface="Cambria Math" panose="02040503050406030204" pitchFamily="18" charset="0"/>
                          </a:rPr>
                          <m:t>𝑆</m:t>
                        </m:r>
                      </m:e>
                      <m:sub>
                        <m:r>
                          <a:rPr lang="pl-PL" i="1">
                            <a:solidFill>
                              <a:schemeClr val="tx1"/>
                            </a:solidFill>
                            <a:latin typeface="Cambria Math" panose="02040503050406030204" pitchFamily="18" charset="0"/>
                          </a:rPr>
                          <m:t>𝑧</m:t>
                        </m:r>
                      </m:sub>
                    </m:sSub>
                    <m:r>
                      <a:rPr lang="pl-PL" b="0" i="1" smtClean="0">
                        <a:solidFill>
                          <a:schemeClr val="tx1"/>
                        </a:solidFill>
                        <a:latin typeface="Cambria Math" panose="02040503050406030204" pitchFamily="18" charset="0"/>
                      </a:rPr>
                      <m:t>=</m:t>
                    </m:r>
                    <m:nary>
                      <m:naryPr>
                        <m:chr m:val="∑"/>
                        <m:ctrlPr>
                          <a:rPr lang="pl-PL" b="0" i="1" smtClean="0">
                            <a:solidFill>
                              <a:schemeClr val="tx1"/>
                            </a:solidFill>
                            <a:latin typeface="Cambria Math" panose="02040503050406030204" pitchFamily="18" charset="0"/>
                          </a:rPr>
                        </m:ctrlPr>
                      </m:naryPr>
                      <m:sub>
                        <m:r>
                          <m:rPr>
                            <m:brk m:alnAt="23"/>
                          </m:rPr>
                          <a:rPr lang="pl-PL" b="0" i="1" smtClean="0">
                            <a:solidFill>
                              <a:schemeClr val="tx1"/>
                            </a:solidFill>
                            <a:latin typeface="Cambria Math" panose="02040503050406030204" pitchFamily="18" charset="0"/>
                          </a:rPr>
                          <m:t>𝑖</m:t>
                        </m:r>
                        <m:r>
                          <a:rPr lang="pl-PL" b="0" i="1" smtClean="0">
                            <a:solidFill>
                              <a:schemeClr val="tx1"/>
                            </a:solidFill>
                            <a:latin typeface="Cambria Math" panose="02040503050406030204" pitchFamily="18" charset="0"/>
                          </a:rPr>
                          <m:t>=1</m:t>
                        </m:r>
                      </m:sub>
                      <m:sup>
                        <m:r>
                          <a:rPr lang="pl-PL" b="0" i="1" smtClean="0">
                            <a:solidFill>
                              <a:schemeClr val="tx1"/>
                            </a:solidFill>
                            <a:latin typeface="Cambria Math" panose="02040503050406030204" pitchFamily="18" charset="0"/>
                          </a:rPr>
                          <m:t>𝑛</m:t>
                        </m:r>
                      </m:sup>
                      <m:e>
                        <m:sSub>
                          <m:sSubPr>
                            <m:ctrlPr>
                              <a:rPr lang="pl-PL" i="1" smtClean="0">
                                <a:solidFill>
                                  <a:schemeClr val="tx1"/>
                                </a:solidFill>
                                <a:latin typeface="Cambria Math" panose="02040503050406030204" pitchFamily="18" charset="0"/>
                              </a:rPr>
                            </m:ctrlPr>
                          </m:sSubPr>
                          <m:e>
                            <m:r>
                              <a:rPr lang="pl-PL" i="1">
                                <a:solidFill>
                                  <a:schemeClr val="tx1"/>
                                </a:solidFill>
                                <a:latin typeface="Cambria Math" panose="02040503050406030204" pitchFamily="18" charset="0"/>
                              </a:rPr>
                              <m:t>𝐸</m:t>
                            </m:r>
                          </m:e>
                          <m:sub>
                            <m:r>
                              <a:rPr lang="pl-PL" i="1">
                                <a:solidFill>
                                  <a:schemeClr val="tx1"/>
                                </a:solidFill>
                                <a:latin typeface="Cambria Math" panose="02040503050406030204" pitchFamily="18" charset="0"/>
                              </a:rPr>
                              <m:t>𝑖</m:t>
                            </m:r>
                          </m:sub>
                        </m:sSub>
                        <m:r>
                          <a:rPr lang="pl-PL" i="1">
                            <a:solidFill>
                              <a:schemeClr val="tx1"/>
                            </a:solidFill>
                            <a:latin typeface="Cambria Math" panose="02040503050406030204" pitchFamily="18" charset="0"/>
                          </a:rPr>
                          <m:t>∗</m:t>
                        </m:r>
                        <m:sSub>
                          <m:sSubPr>
                            <m:ctrlPr>
                              <a:rPr lang="pl-PL" i="1">
                                <a:solidFill>
                                  <a:schemeClr val="tx1"/>
                                </a:solidFill>
                                <a:latin typeface="Cambria Math" panose="02040503050406030204" pitchFamily="18" charset="0"/>
                              </a:rPr>
                            </m:ctrlPr>
                          </m:sSubPr>
                          <m:e>
                            <m:r>
                              <a:rPr lang="pl-PL" i="1">
                                <a:solidFill>
                                  <a:schemeClr val="tx1"/>
                                </a:solidFill>
                                <a:latin typeface="Cambria Math" panose="02040503050406030204" pitchFamily="18" charset="0"/>
                              </a:rPr>
                              <m:t>𝑆𝑧𝑒</m:t>
                            </m:r>
                          </m:e>
                          <m:sub>
                            <m:r>
                              <a:rPr lang="pl-PL" i="1">
                                <a:solidFill>
                                  <a:schemeClr val="tx1"/>
                                </a:solidFill>
                                <a:latin typeface="Cambria Math" panose="02040503050406030204" pitchFamily="18" charset="0"/>
                              </a:rPr>
                              <m:t>𝑖</m:t>
                            </m:r>
                          </m:sub>
                        </m:sSub>
                      </m:e>
                    </m:nary>
                  </m:oMath>
                </a14:m>
                <a:endParaRPr lang="pl-PL" b="1">
                  <a:solidFill>
                    <a:srgbClr val="C00000"/>
                  </a:solidFill>
                </a:endParaRPr>
              </a:p>
              <a:p>
                <a:pPr algn="just"/>
                <a14:m>
                  <m:oMath xmlns:m="http://schemas.openxmlformats.org/officeDocument/2006/math">
                    <m:sSub>
                      <m:sSubPr>
                        <m:ctrlPr>
                          <a:rPr lang="pl-PL" i="1" smtClean="0">
                            <a:solidFill>
                              <a:schemeClr val="tx1"/>
                            </a:solidFill>
                            <a:latin typeface="Cambria Math" panose="02040503050406030204" pitchFamily="18" charset="0"/>
                          </a:rPr>
                        </m:ctrlPr>
                      </m:sSubPr>
                      <m:e>
                        <m:r>
                          <a:rPr lang="pl-PL" i="1">
                            <a:solidFill>
                              <a:schemeClr val="tx1"/>
                            </a:solidFill>
                            <a:latin typeface="Cambria Math" panose="02040503050406030204" pitchFamily="18" charset="0"/>
                          </a:rPr>
                          <m:t>𝐸</m:t>
                        </m:r>
                      </m:e>
                      <m:sub>
                        <m:r>
                          <a:rPr lang="pl-PL" i="1">
                            <a:solidFill>
                              <a:schemeClr val="tx1"/>
                            </a:solidFill>
                            <a:latin typeface="Cambria Math" panose="02040503050406030204" pitchFamily="18" charset="0"/>
                          </a:rPr>
                          <m:t>𝑖</m:t>
                        </m:r>
                      </m:sub>
                    </m:sSub>
                  </m:oMath>
                </a14:m>
                <a:r>
                  <a:rPr lang="pl-PL">
                    <a:solidFill>
                      <a:schemeClr val="tx1"/>
                    </a:solidFill>
                  </a:rPr>
                  <a:t> - udział wartości i-tego elementu scalonego w koszcie całego budynku wyrażony w procentach, </a:t>
                </a:r>
                <a14:m>
                  <m:oMath xmlns:m="http://schemas.openxmlformats.org/officeDocument/2006/math">
                    <m:sSub>
                      <m:sSubPr>
                        <m:ctrlPr>
                          <a:rPr lang="pl-PL" i="1">
                            <a:solidFill>
                              <a:schemeClr val="tx1"/>
                            </a:solidFill>
                            <a:latin typeface="Cambria Math" panose="02040503050406030204" pitchFamily="18" charset="0"/>
                          </a:rPr>
                        </m:ctrlPr>
                      </m:sSubPr>
                      <m:e>
                        <m:r>
                          <a:rPr lang="pl-PL" b="0" i="1">
                            <a:solidFill>
                              <a:schemeClr val="tx1"/>
                            </a:solidFill>
                            <a:latin typeface="Cambria Math" panose="02040503050406030204" pitchFamily="18" charset="0"/>
                          </a:rPr>
                          <m:t>𝑆𝑧𝑒</m:t>
                        </m:r>
                      </m:e>
                      <m:sub>
                        <m:r>
                          <a:rPr lang="pl-PL" b="0" i="1">
                            <a:solidFill>
                              <a:schemeClr val="tx1"/>
                            </a:solidFill>
                            <a:latin typeface="Cambria Math" panose="02040503050406030204" pitchFamily="18" charset="0"/>
                          </a:rPr>
                          <m:t>𝑖</m:t>
                        </m:r>
                      </m:sub>
                    </m:sSub>
                  </m:oMath>
                </a14:m>
                <a:r>
                  <a:rPr lang="pl-PL">
                    <a:solidFill>
                      <a:schemeClr val="tx1"/>
                    </a:solidFill>
                  </a:rPr>
                  <a:t> - stopień zużycia i-tego elementu scalonego wyrażony w procentach</a:t>
                </a:r>
                <a:endParaRPr lang="pl-PL">
                  <a:solidFill>
                    <a:srgbClr val="C00000"/>
                  </a:solidFill>
                </a:endParaRPr>
              </a:p>
            </p:txBody>
          </p:sp>
        </mc:Choice>
        <mc:Fallback>
          <p:sp>
            <p:nvSpPr>
              <p:cNvPr id="3" name="Symbol zastępczy zawartości 2">
                <a:extLst>
                  <a:ext uri="{FF2B5EF4-FFF2-40B4-BE49-F238E27FC236}">
                    <a16:creationId xmlns:a16="http://schemas.microsoft.com/office/drawing/2014/main" id="{F6F4391D-63BE-4F7E-B5A0-1EFC1EEAD4B6}"/>
                  </a:ext>
                </a:extLst>
              </p:cNvPr>
              <p:cNvSpPr>
                <a:spLocks noGrp="1" noRot="1" noChangeAspect="1" noMove="1" noResize="1" noEditPoints="1" noAdjustHandles="1" noChangeArrowheads="1" noChangeShapeType="1" noTextEdit="1"/>
              </p:cNvSpPr>
              <p:nvPr>
                <p:ph idx="1"/>
              </p:nvPr>
            </p:nvSpPr>
            <p:spPr>
              <a:xfrm>
                <a:off x="822959" y="1845734"/>
                <a:ext cx="7543801" cy="4530014"/>
              </a:xfrm>
              <a:blipFill>
                <a:blip r:embed="rId2"/>
                <a:stretch>
                  <a:fillRect l="-2019" t="-2153" r="-2019"/>
                </a:stretch>
              </a:blipFill>
            </p:spPr>
            <p:txBody>
              <a:bodyPr/>
              <a:lstStyle/>
              <a:p>
                <a:r>
                  <a:rPr lang="en-US">
                    <a:noFill/>
                  </a:rPr>
                  <a:t> </a:t>
                </a:r>
              </a:p>
            </p:txBody>
          </p:sp>
        </mc:Fallback>
      </mc:AlternateContent>
    </p:spTree>
    <p:extLst>
      <p:ext uri="{BB962C8B-B14F-4D97-AF65-F5344CB8AC3E}">
        <p14:creationId xmlns:p14="http://schemas.microsoft.com/office/powerpoint/2010/main" val="360992571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AFA20E3-0A00-48AE-8D9A-73C9B99032F7}"/>
              </a:ext>
            </a:extLst>
          </p:cNvPr>
          <p:cNvSpPr>
            <a:spLocks noGrp="1"/>
          </p:cNvSpPr>
          <p:nvPr>
            <p:ph type="title"/>
          </p:nvPr>
        </p:nvSpPr>
        <p:spPr/>
        <p:txBody>
          <a:bodyPr/>
          <a:lstStyle/>
          <a:p>
            <a:r>
              <a:rPr lang="pl-PL" b="1"/>
              <a:t>Podejście mieszane – opis (</a:t>
            </a:r>
            <a:r>
              <a:rPr lang="pl-PL" b="1">
                <a:solidFill>
                  <a:srgbClr val="FF0000"/>
                </a:solidFill>
              </a:rPr>
              <a:t>wykład 5  - st.)</a:t>
            </a:r>
          </a:p>
        </p:txBody>
      </p:sp>
      <p:sp>
        <p:nvSpPr>
          <p:cNvPr id="3" name="Symbol zastępczy zawartości 2">
            <a:extLst>
              <a:ext uri="{FF2B5EF4-FFF2-40B4-BE49-F238E27FC236}">
                <a16:creationId xmlns:a16="http://schemas.microsoft.com/office/drawing/2014/main" id="{64E286E1-B673-42B4-85D9-E8C342B1C470}"/>
              </a:ext>
            </a:extLst>
          </p:cNvPr>
          <p:cNvSpPr>
            <a:spLocks noGrp="1"/>
          </p:cNvSpPr>
          <p:nvPr>
            <p:ph idx="1"/>
          </p:nvPr>
        </p:nvSpPr>
        <p:spPr/>
        <p:txBody>
          <a:bodyPr/>
          <a:lstStyle/>
          <a:p>
            <a:pPr marL="263525" indent="-263525" algn="just">
              <a:lnSpc>
                <a:spcPct val="100000"/>
              </a:lnSpc>
              <a:buFont typeface="Wingdings" panose="05000000000000000000" pitchFamily="2" charset="2"/>
              <a:buChar char="Ø"/>
            </a:pPr>
            <a:r>
              <a:rPr lang="pl-PL" altLang="pl-PL" sz="2400"/>
              <a:t>Podejście mieszane stanowi kompilację metodologii wykorzystywanej w innych podejściach, tj. w podejściu porównawczym, dochodowym i kosztowym.</a:t>
            </a:r>
          </a:p>
          <a:p>
            <a:pPr marL="263525" indent="-263525" algn="just">
              <a:lnSpc>
                <a:spcPct val="100000"/>
              </a:lnSpc>
              <a:buFont typeface="Wingdings" panose="05000000000000000000" pitchFamily="2" charset="2"/>
              <a:buChar char="Ø"/>
            </a:pPr>
            <a:r>
              <a:rPr lang="pl-PL" altLang="pl-PL" sz="2400"/>
              <a:t>Podejście mieszane można stosować do określania wartości rynkowej nieruchomości, w przypadkach braku odpowiedniej liczby transakcji nieruchomości podobnych do nieruchomości szacowanej lub jeśli zgromadzone dane nie pozwalają na określenie wartości rynkowej w podejściu porównawczym  lub dochodowym. </a:t>
            </a:r>
          </a:p>
          <a:p>
            <a:endParaRPr lang="pl-PL"/>
          </a:p>
        </p:txBody>
      </p:sp>
    </p:spTree>
    <p:extLst>
      <p:ext uri="{BB962C8B-B14F-4D97-AF65-F5344CB8AC3E}">
        <p14:creationId xmlns:p14="http://schemas.microsoft.com/office/powerpoint/2010/main" val="27752338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2838DB2-D74B-44BF-8A5F-D10484236FAE}"/>
              </a:ext>
            </a:extLst>
          </p:cNvPr>
          <p:cNvSpPr>
            <a:spLocks noGrp="1"/>
          </p:cNvSpPr>
          <p:nvPr>
            <p:ph type="title"/>
          </p:nvPr>
        </p:nvSpPr>
        <p:spPr/>
        <p:txBody>
          <a:bodyPr/>
          <a:lstStyle/>
          <a:p>
            <a:r>
              <a:rPr lang="pl-PL" b="1"/>
              <a:t>Podejście mieszane - metody</a:t>
            </a:r>
            <a:endParaRPr lang="pl-PL"/>
          </a:p>
        </p:txBody>
      </p:sp>
      <p:sp>
        <p:nvSpPr>
          <p:cNvPr id="3" name="Symbol zastępczy zawartości 2">
            <a:extLst>
              <a:ext uri="{FF2B5EF4-FFF2-40B4-BE49-F238E27FC236}">
                <a16:creationId xmlns:a16="http://schemas.microsoft.com/office/drawing/2014/main" id="{26732EC6-09CA-45DD-8971-DE8A97A0AD8D}"/>
              </a:ext>
            </a:extLst>
          </p:cNvPr>
          <p:cNvSpPr>
            <a:spLocks noGrp="1"/>
          </p:cNvSpPr>
          <p:nvPr>
            <p:ph idx="1"/>
          </p:nvPr>
        </p:nvSpPr>
        <p:spPr/>
        <p:txBody>
          <a:bodyPr/>
          <a:lstStyle/>
          <a:p>
            <a:pPr marL="182563" indent="-182563">
              <a:buFont typeface="Wingdings" panose="05000000000000000000" pitchFamily="2" charset="2"/>
              <a:buChar char="Ø"/>
            </a:pPr>
            <a:endParaRPr lang="pl-PL" altLang="pl-PL" sz="2400"/>
          </a:p>
          <a:p>
            <a:pPr marL="182563" indent="-182563">
              <a:buFont typeface="Wingdings" panose="05000000000000000000" pitchFamily="2" charset="2"/>
              <a:buChar char="Ø"/>
            </a:pPr>
            <a:r>
              <a:rPr lang="pl-PL" altLang="pl-PL" sz="2400"/>
              <a:t>Metoda pozostałościowa</a:t>
            </a:r>
          </a:p>
          <a:p>
            <a:pPr marL="182563" indent="-182563">
              <a:buFont typeface="Wingdings" panose="05000000000000000000" pitchFamily="2" charset="2"/>
              <a:buChar char="Ø"/>
            </a:pPr>
            <a:endParaRPr lang="pl-PL" altLang="pl-PL" sz="2400"/>
          </a:p>
          <a:p>
            <a:pPr marL="182563" indent="-182563">
              <a:buFont typeface="Wingdings" panose="05000000000000000000" pitchFamily="2" charset="2"/>
              <a:buChar char="Ø"/>
            </a:pPr>
            <a:r>
              <a:rPr lang="pl-PL" altLang="pl-PL" sz="2400"/>
              <a:t>Metoda kosztów likwidacji</a:t>
            </a:r>
          </a:p>
          <a:p>
            <a:pPr marL="182563" indent="-182563">
              <a:buFont typeface="Wingdings" panose="05000000000000000000" pitchFamily="2" charset="2"/>
              <a:buChar char="Ø"/>
            </a:pPr>
            <a:endParaRPr lang="pl-PL" altLang="pl-PL" sz="2400"/>
          </a:p>
          <a:p>
            <a:pPr marL="182563" indent="-182563">
              <a:buFont typeface="Wingdings" panose="05000000000000000000" pitchFamily="2" charset="2"/>
              <a:buChar char="Ø"/>
            </a:pPr>
            <a:r>
              <a:rPr lang="pl-PL" altLang="pl-PL" sz="2400"/>
              <a:t>Metoda wskaźników szacunkowych gruntu</a:t>
            </a:r>
          </a:p>
          <a:p>
            <a:endParaRPr lang="pl-PL"/>
          </a:p>
        </p:txBody>
      </p:sp>
    </p:spTree>
    <p:extLst>
      <p:ext uri="{BB962C8B-B14F-4D97-AF65-F5344CB8AC3E}">
        <p14:creationId xmlns:p14="http://schemas.microsoft.com/office/powerpoint/2010/main" val="419604008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791AC37-CFAB-4B43-A5B1-3386218921EE}"/>
              </a:ext>
            </a:extLst>
          </p:cNvPr>
          <p:cNvSpPr>
            <a:spLocks noGrp="1"/>
          </p:cNvSpPr>
          <p:nvPr>
            <p:ph type="title"/>
          </p:nvPr>
        </p:nvSpPr>
        <p:spPr/>
        <p:txBody>
          <a:bodyPr>
            <a:normAutofit/>
          </a:bodyPr>
          <a:lstStyle/>
          <a:p>
            <a:r>
              <a:rPr lang="pl-PL" sz="4400" b="1"/>
              <a:t>Podejście mieszane – metoda pozostałościowa</a:t>
            </a:r>
            <a:endParaRPr lang="pl-PL" sz="4400"/>
          </a:p>
        </p:txBody>
      </p:sp>
      <mc:AlternateContent xmlns:mc="http://schemas.openxmlformats.org/markup-compatibility/2006">
        <mc:Choice xmlns:a14="http://schemas.microsoft.com/office/drawing/2010/main" Requires="a14">
          <p:sp>
            <p:nvSpPr>
              <p:cNvPr id="3" name="Symbol zastępczy zawartości 2">
                <a:extLst>
                  <a:ext uri="{FF2B5EF4-FFF2-40B4-BE49-F238E27FC236}">
                    <a16:creationId xmlns:a16="http://schemas.microsoft.com/office/drawing/2014/main" id="{8CA5B0AE-9A47-43CB-8BC8-99796626CD04}"/>
                  </a:ext>
                </a:extLst>
              </p:cNvPr>
              <p:cNvSpPr>
                <a:spLocks noGrp="1"/>
              </p:cNvSpPr>
              <p:nvPr>
                <p:ph idx="1"/>
              </p:nvPr>
            </p:nvSpPr>
            <p:spPr>
              <a:xfrm>
                <a:off x="822959" y="1784774"/>
                <a:ext cx="7543801" cy="5213434"/>
              </a:xfrm>
            </p:spPr>
            <p:txBody>
              <a:bodyPr>
                <a:normAutofit fontScale="55000" lnSpcReduction="20000"/>
              </a:bodyPr>
              <a:lstStyle/>
              <a:p>
                <a:pPr algn="just">
                  <a:lnSpc>
                    <a:spcPct val="170000"/>
                  </a:lnSpc>
                </a:pPr>
                <a:r>
                  <a:rPr lang="pl-PL" altLang="pl-PL" sz="2500"/>
                  <a:t>Stosowana do określenia wartości rynkowej nieruchomości, która ma być przedmiotem robót polegających na budowie, odbudowie, rozbudowie, nadbudowie, przebudowie, montażu lub remoncie. </a:t>
                </a:r>
              </a:p>
              <a:p>
                <a:pPr algn="just">
                  <a:lnSpc>
                    <a:spcPct val="170000"/>
                  </a:lnSpc>
                </a:pPr>
                <a:r>
                  <a:rPr lang="pl-PL" altLang="pl-PL" sz="2500"/>
                  <a:t>Przy stosowaniu metody pozostałościowej wartość rynkową nieruchomości określa się jako różnicę wartości rynkowej nieruchomości po zrealizowaniu zakładanego rozwoju i kosztów rynkowych związanych z tym rozwojem, z uwzględnieniem zysku inwestora  uzyskiwanego na rynku podobnych inwestycji. </a:t>
                </a:r>
              </a:p>
              <a:p>
                <a:pPr algn="just">
                  <a:lnSpc>
                    <a:spcPct val="170000"/>
                  </a:lnSpc>
                </a:pPr>
                <a14:m>
                  <m:oMath xmlns:m="http://schemas.openxmlformats.org/officeDocument/2006/math">
                    <m:r>
                      <a:rPr lang="pl-PL" altLang="pl-PL" sz="2500" b="1" i="1" smtClean="0">
                        <a:latin typeface="Cambria Math" panose="02040503050406030204" pitchFamily="18" charset="0"/>
                      </a:rPr>
                      <m:t>𝑾</m:t>
                    </m:r>
                    <m:r>
                      <a:rPr lang="pl-PL" altLang="pl-PL" sz="2500" b="1" i="1" smtClean="0">
                        <a:latin typeface="Cambria Math" panose="02040503050406030204" pitchFamily="18" charset="0"/>
                      </a:rPr>
                      <m:t>=</m:t>
                    </m:r>
                    <m:sSub>
                      <m:sSubPr>
                        <m:ctrlPr>
                          <a:rPr lang="pl-PL" altLang="pl-PL" sz="2500" b="1" i="1" smtClean="0">
                            <a:latin typeface="Cambria Math" panose="02040503050406030204" pitchFamily="18" charset="0"/>
                          </a:rPr>
                        </m:ctrlPr>
                      </m:sSubPr>
                      <m:e>
                        <m:r>
                          <a:rPr lang="pl-PL" altLang="pl-PL" sz="2500" b="1" i="1" smtClean="0">
                            <a:latin typeface="Cambria Math" panose="02040503050406030204" pitchFamily="18" charset="0"/>
                          </a:rPr>
                          <m:t>𝑾</m:t>
                        </m:r>
                      </m:e>
                      <m:sub>
                        <m:r>
                          <a:rPr lang="pl-PL" altLang="pl-PL" sz="2500" b="1" i="1" smtClean="0">
                            <a:latin typeface="Cambria Math" panose="02040503050406030204" pitchFamily="18" charset="0"/>
                          </a:rPr>
                          <m:t>𝒑</m:t>
                        </m:r>
                      </m:sub>
                    </m:sSub>
                    <m:r>
                      <a:rPr lang="pl-PL" altLang="pl-PL" sz="2500" b="1" i="1" smtClean="0">
                        <a:latin typeface="Cambria Math" panose="02040503050406030204" pitchFamily="18" charset="0"/>
                      </a:rPr>
                      <m:t>−</m:t>
                    </m:r>
                    <m:d>
                      <m:dPr>
                        <m:ctrlPr>
                          <a:rPr lang="pl-PL" altLang="pl-PL" sz="2500" b="1" i="1" smtClean="0">
                            <a:latin typeface="Cambria Math" panose="02040503050406030204" pitchFamily="18" charset="0"/>
                          </a:rPr>
                        </m:ctrlPr>
                      </m:dPr>
                      <m:e>
                        <m:r>
                          <a:rPr lang="pl-PL" altLang="pl-PL" sz="2500" b="1" i="1" smtClean="0">
                            <a:latin typeface="Cambria Math" panose="02040503050406030204" pitchFamily="18" charset="0"/>
                          </a:rPr>
                          <m:t>𝑲</m:t>
                        </m:r>
                        <m:r>
                          <a:rPr lang="pl-PL" altLang="pl-PL" sz="2500" b="1" i="1" smtClean="0">
                            <a:latin typeface="Cambria Math" panose="02040503050406030204" pitchFamily="18" charset="0"/>
                          </a:rPr>
                          <m:t>+</m:t>
                        </m:r>
                        <m:r>
                          <a:rPr lang="pl-PL" altLang="pl-PL" sz="2500" b="1" i="1" smtClean="0">
                            <a:latin typeface="Cambria Math" panose="02040503050406030204" pitchFamily="18" charset="0"/>
                          </a:rPr>
                          <m:t>𝒁</m:t>
                        </m:r>
                      </m:e>
                    </m:d>
                  </m:oMath>
                </a14:m>
                <a:endParaRPr lang="pl-PL" altLang="pl-PL" sz="2500" b="1"/>
              </a:p>
              <a:p>
                <a:pPr algn="just">
                  <a:lnSpc>
                    <a:spcPct val="170000"/>
                  </a:lnSpc>
                </a:pPr>
                <a14:m>
                  <m:oMath xmlns:m="http://schemas.openxmlformats.org/officeDocument/2006/math">
                    <m:r>
                      <a:rPr lang="pl-PL" altLang="pl-PL" sz="2500" i="1">
                        <a:latin typeface="Cambria Math" panose="02040503050406030204" pitchFamily="18" charset="0"/>
                      </a:rPr>
                      <m:t>𝑊</m:t>
                    </m:r>
                  </m:oMath>
                </a14:m>
                <a:r>
                  <a:rPr lang="pl-PL" altLang="pl-PL" sz="2500"/>
                  <a:t> – wartość rynkowa nieruchomości wg aktualnego jej stanu, </a:t>
                </a:r>
                <a14:m>
                  <m:oMath xmlns:m="http://schemas.openxmlformats.org/officeDocument/2006/math">
                    <m:sSub>
                      <m:sSubPr>
                        <m:ctrlPr>
                          <a:rPr lang="pl-PL" altLang="pl-PL" sz="2500" i="1">
                            <a:latin typeface="Cambria Math" panose="02040503050406030204" pitchFamily="18" charset="0"/>
                          </a:rPr>
                        </m:ctrlPr>
                      </m:sSubPr>
                      <m:e>
                        <m:r>
                          <a:rPr lang="pl-PL" altLang="pl-PL" sz="2500" i="1">
                            <a:latin typeface="Cambria Math" panose="02040503050406030204" pitchFamily="18" charset="0"/>
                          </a:rPr>
                          <m:t>𝑊</m:t>
                        </m:r>
                      </m:e>
                      <m:sub>
                        <m:r>
                          <a:rPr lang="pl-PL" altLang="pl-PL" sz="2500" i="1">
                            <a:latin typeface="Cambria Math" panose="02040503050406030204" pitchFamily="18" charset="0"/>
                          </a:rPr>
                          <m:t>𝑝</m:t>
                        </m:r>
                      </m:sub>
                    </m:sSub>
                  </m:oMath>
                </a14:m>
                <a:r>
                  <a:rPr lang="pl-PL" altLang="pl-PL" sz="2500"/>
                  <a:t> - wartość przyszła nieruchomości, np. po zakończeniu robot (możliwa do oszacowania podejściem porównawczym lub dochodowym), </a:t>
                </a:r>
                <a14:m>
                  <m:oMath xmlns:m="http://schemas.openxmlformats.org/officeDocument/2006/math">
                    <m:r>
                      <a:rPr lang="pl-PL" altLang="pl-PL" sz="2500" i="1" dirty="0" smtClean="0">
                        <a:latin typeface="Cambria Math" panose="02040503050406030204" pitchFamily="18" charset="0"/>
                      </a:rPr>
                      <m:t>𝐾</m:t>
                    </m:r>
                  </m:oMath>
                </a14:m>
                <a:r>
                  <a:rPr lang="pl-PL" altLang="pl-PL" sz="2500"/>
                  <a:t> – koszty rynkowo prac do wykonania (koszty uzyskania pozwoleń i uzgodnień, koszty zakupu, koszty wstępnych inwestycji, koszty budowy, inne opłaty i koszty, koszty finansowania), </a:t>
                </a:r>
                <a14:m>
                  <m:oMath xmlns:m="http://schemas.openxmlformats.org/officeDocument/2006/math">
                    <m:r>
                      <a:rPr lang="pl-PL" altLang="pl-PL" sz="2500" i="1" dirty="0" smtClean="0">
                        <a:latin typeface="Cambria Math" panose="02040503050406030204" pitchFamily="18" charset="0"/>
                      </a:rPr>
                      <m:t>𝑍</m:t>
                    </m:r>
                  </m:oMath>
                </a14:m>
                <a:r>
                  <a:rPr lang="pl-PL" altLang="pl-PL" sz="2500"/>
                  <a:t> – zysk inwestora na rynku podobnych inwestycji.</a:t>
                </a:r>
              </a:p>
              <a:p>
                <a:pPr algn="just">
                  <a:lnSpc>
                    <a:spcPct val="80000"/>
                  </a:lnSpc>
                </a:pPr>
                <a:r>
                  <a:rPr lang="pl-PL" altLang="pl-PL" sz="3200"/>
                  <a:t> </a:t>
                </a:r>
                <a:br>
                  <a:rPr lang="pl-PL" altLang="pl-PL"/>
                </a:br>
                <a:endParaRPr lang="pl-PL" altLang="pl-PL"/>
              </a:p>
              <a:p>
                <a:pPr>
                  <a:lnSpc>
                    <a:spcPct val="80000"/>
                  </a:lnSpc>
                  <a:buFont typeface="Wingdings" panose="05000000000000000000" pitchFamily="2" charset="2"/>
                  <a:buNone/>
                </a:pPr>
                <a:endParaRPr lang="pl-PL" altLang="pl-PL"/>
              </a:p>
              <a:p>
                <a:pPr>
                  <a:lnSpc>
                    <a:spcPct val="80000"/>
                  </a:lnSpc>
                  <a:buFont typeface="Wingdings" panose="05000000000000000000" pitchFamily="2" charset="2"/>
                  <a:buNone/>
                </a:pPr>
                <a:endParaRPr lang="pl-PL" altLang="pl-PL"/>
              </a:p>
              <a:p>
                <a:pPr>
                  <a:lnSpc>
                    <a:spcPct val="80000"/>
                  </a:lnSpc>
                  <a:buFont typeface="Wingdings" panose="05000000000000000000" pitchFamily="2" charset="2"/>
                  <a:buNone/>
                </a:pPr>
                <a:endParaRPr lang="pl-PL" altLang="pl-PL"/>
              </a:p>
              <a:p>
                <a:endParaRPr lang="pl-PL"/>
              </a:p>
            </p:txBody>
          </p:sp>
        </mc:Choice>
        <mc:Fallback>
          <p:sp>
            <p:nvSpPr>
              <p:cNvPr id="3" name="Symbol zastępczy zawartości 2">
                <a:extLst>
                  <a:ext uri="{FF2B5EF4-FFF2-40B4-BE49-F238E27FC236}">
                    <a16:creationId xmlns:a16="http://schemas.microsoft.com/office/drawing/2014/main" id="{8CA5B0AE-9A47-43CB-8BC8-99796626CD04}"/>
                  </a:ext>
                </a:extLst>
              </p:cNvPr>
              <p:cNvSpPr>
                <a:spLocks noGrp="1" noRot="1" noChangeAspect="1" noMove="1" noResize="1" noEditPoints="1" noAdjustHandles="1" noChangeArrowheads="1" noChangeShapeType="1" noTextEdit="1"/>
              </p:cNvSpPr>
              <p:nvPr>
                <p:ph idx="1"/>
              </p:nvPr>
            </p:nvSpPr>
            <p:spPr>
              <a:xfrm>
                <a:off x="822959" y="1784774"/>
                <a:ext cx="7543801" cy="5213434"/>
              </a:xfrm>
              <a:blipFill>
                <a:blip r:embed="rId2"/>
                <a:stretch>
                  <a:fillRect l="-1454" r="-1454"/>
                </a:stretch>
              </a:blipFill>
            </p:spPr>
            <p:txBody>
              <a:bodyPr/>
              <a:lstStyle/>
              <a:p>
                <a:r>
                  <a:rPr lang="en-US">
                    <a:noFill/>
                  </a:rPr>
                  <a:t> </a:t>
                </a:r>
              </a:p>
            </p:txBody>
          </p:sp>
        </mc:Fallback>
      </mc:AlternateContent>
    </p:spTree>
    <p:extLst>
      <p:ext uri="{BB962C8B-B14F-4D97-AF65-F5344CB8AC3E}">
        <p14:creationId xmlns:p14="http://schemas.microsoft.com/office/powerpoint/2010/main" val="101271967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FF8ABE4-EF48-4737-85C1-9D4629FB9F6F}"/>
              </a:ext>
            </a:extLst>
          </p:cNvPr>
          <p:cNvSpPr>
            <a:spLocks noGrp="1"/>
          </p:cNvSpPr>
          <p:nvPr>
            <p:ph type="title"/>
          </p:nvPr>
        </p:nvSpPr>
        <p:spPr/>
        <p:txBody>
          <a:bodyPr/>
          <a:lstStyle/>
          <a:p>
            <a:r>
              <a:rPr lang="pl-PL" b="1"/>
              <a:t>Podejście mieszane – metoda pozostałościowa</a:t>
            </a:r>
            <a:endParaRPr lang="pl-PL"/>
          </a:p>
        </p:txBody>
      </p:sp>
      <p:sp>
        <p:nvSpPr>
          <p:cNvPr id="3" name="Symbol zastępczy zawartości 2">
            <a:extLst>
              <a:ext uri="{FF2B5EF4-FFF2-40B4-BE49-F238E27FC236}">
                <a16:creationId xmlns:a16="http://schemas.microsoft.com/office/drawing/2014/main" id="{D135C708-A3C2-4C5F-86D4-FA96233C1FEE}"/>
              </a:ext>
            </a:extLst>
          </p:cNvPr>
          <p:cNvSpPr>
            <a:spLocks noGrp="1"/>
          </p:cNvSpPr>
          <p:nvPr>
            <p:ph idx="1"/>
          </p:nvPr>
        </p:nvSpPr>
        <p:spPr/>
        <p:txBody>
          <a:bodyPr>
            <a:noAutofit/>
          </a:bodyPr>
          <a:lstStyle/>
          <a:p>
            <a:pPr algn="just">
              <a:lnSpc>
                <a:spcPct val="150000"/>
              </a:lnSpc>
            </a:pPr>
            <a:r>
              <a:rPr lang="pl-PL" sz="1600" b="1" u="sng">
                <a:solidFill>
                  <a:srgbClr val="C00000"/>
                </a:solidFill>
              </a:rPr>
              <a:t>§ 18. 1. Metodę pozostałościową można zastosować, jeżeli łącznie zostaną spełnione następujące warunki:</a:t>
            </a:r>
          </a:p>
          <a:p>
            <a:pPr algn="just">
              <a:lnSpc>
                <a:spcPct val="150000"/>
              </a:lnSpc>
            </a:pPr>
            <a:r>
              <a:rPr lang="pl-PL" sz="1600">
                <a:solidFill>
                  <a:schemeClr val="tx1"/>
                </a:solidFill>
              </a:rPr>
              <a:t>1) istniejące uwarunkowania nie pozwalają na zastosowanie podejścia porównawczego lub dochodowego;</a:t>
            </a:r>
          </a:p>
          <a:p>
            <a:pPr algn="just">
              <a:lnSpc>
                <a:spcPct val="150000"/>
              </a:lnSpc>
            </a:pPr>
            <a:r>
              <a:rPr lang="pl-PL" sz="1600">
                <a:solidFill>
                  <a:schemeClr val="tx1"/>
                </a:solidFill>
              </a:rPr>
              <a:t>2) znany jest rodzaj i zakres robót, a także innych działań, o których mowa w § 17 ust. 1;</a:t>
            </a:r>
          </a:p>
          <a:p>
            <a:pPr algn="just">
              <a:lnSpc>
                <a:spcPct val="150000"/>
              </a:lnSpc>
            </a:pPr>
            <a:r>
              <a:rPr lang="pl-PL" sz="1600">
                <a:solidFill>
                  <a:schemeClr val="tx1"/>
                </a:solidFill>
              </a:rPr>
              <a:t>3) w przyjętych do tej metody elementach odpowiednich podejść uwzględnia się dane odwzorowujące stan rynku.</a:t>
            </a:r>
          </a:p>
          <a:p>
            <a:pPr algn="just">
              <a:lnSpc>
                <a:spcPct val="150000"/>
              </a:lnSpc>
            </a:pPr>
            <a:r>
              <a:rPr lang="pl-PL" sz="1400">
                <a:solidFill>
                  <a:schemeClr val="tx1"/>
                </a:solidFill>
              </a:rPr>
              <a:t>2. Zastosowanie metody pozostałościowej do określenia wartości rynkowej nieruchomości wymaga uzasadnienia w operacie szacunkowym.</a:t>
            </a:r>
          </a:p>
        </p:txBody>
      </p:sp>
    </p:spTree>
    <p:extLst>
      <p:ext uri="{BB962C8B-B14F-4D97-AF65-F5344CB8AC3E}">
        <p14:creationId xmlns:p14="http://schemas.microsoft.com/office/powerpoint/2010/main" val="233864007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FF8ABE4-EF48-4737-85C1-9D4629FB9F6F}"/>
              </a:ext>
            </a:extLst>
          </p:cNvPr>
          <p:cNvSpPr>
            <a:spLocks noGrp="1"/>
          </p:cNvSpPr>
          <p:nvPr>
            <p:ph type="title"/>
          </p:nvPr>
        </p:nvSpPr>
        <p:spPr/>
        <p:txBody>
          <a:bodyPr/>
          <a:lstStyle/>
          <a:p>
            <a:r>
              <a:rPr lang="pl-PL" b="1"/>
              <a:t>Podejście mieszane – metoda pozostałościowa</a:t>
            </a:r>
            <a:endParaRPr lang="pl-PL"/>
          </a:p>
        </p:txBody>
      </p:sp>
      <p:sp>
        <p:nvSpPr>
          <p:cNvPr id="3" name="Symbol zastępczy zawartości 2">
            <a:extLst>
              <a:ext uri="{FF2B5EF4-FFF2-40B4-BE49-F238E27FC236}">
                <a16:creationId xmlns:a16="http://schemas.microsoft.com/office/drawing/2014/main" id="{D135C708-A3C2-4C5F-86D4-FA96233C1FEE}"/>
              </a:ext>
            </a:extLst>
          </p:cNvPr>
          <p:cNvSpPr>
            <a:spLocks noGrp="1"/>
          </p:cNvSpPr>
          <p:nvPr>
            <p:ph idx="1"/>
          </p:nvPr>
        </p:nvSpPr>
        <p:spPr/>
        <p:txBody>
          <a:bodyPr>
            <a:normAutofit/>
          </a:bodyPr>
          <a:lstStyle/>
          <a:p>
            <a:pPr algn="just">
              <a:lnSpc>
                <a:spcPct val="200000"/>
              </a:lnSpc>
            </a:pPr>
            <a:r>
              <a:rPr lang="pl-PL" sz="2400" b="1">
                <a:solidFill>
                  <a:srgbClr val="C00000"/>
                </a:solidFill>
              </a:rPr>
              <a:t>Wartość przyszła nieruchomości ustala jest na dzień wyceny, według cen i warunków panujących w dniu wyceny, zakładając stan nieruchomości po zakończeniu robót.</a:t>
            </a:r>
          </a:p>
        </p:txBody>
      </p:sp>
    </p:spTree>
    <p:extLst>
      <p:ext uri="{BB962C8B-B14F-4D97-AF65-F5344CB8AC3E}">
        <p14:creationId xmlns:p14="http://schemas.microsoft.com/office/powerpoint/2010/main" val="307462545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5BE2EE8-B7FD-4712-B1C3-9BCD24D84C4F}"/>
              </a:ext>
            </a:extLst>
          </p:cNvPr>
          <p:cNvSpPr>
            <a:spLocks noGrp="1"/>
          </p:cNvSpPr>
          <p:nvPr>
            <p:ph type="title"/>
          </p:nvPr>
        </p:nvSpPr>
        <p:spPr/>
        <p:txBody>
          <a:bodyPr/>
          <a:lstStyle/>
          <a:p>
            <a:r>
              <a:rPr lang="pl-PL" b="1"/>
              <a:t>Podejście mieszane – metoda pozostałościowa</a:t>
            </a:r>
            <a:endParaRPr lang="pl-PL"/>
          </a:p>
        </p:txBody>
      </p:sp>
      <p:sp>
        <p:nvSpPr>
          <p:cNvPr id="3" name="Symbol zastępczy zawartości 2">
            <a:extLst>
              <a:ext uri="{FF2B5EF4-FFF2-40B4-BE49-F238E27FC236}">
                <a16:creationId xmlns:a16="http://schemas.microsoft.com/office/drawing/2014/main" id="{5B6758A0-D4B2-41F1-A13C-193B5366C3A4}"/>
              </a:ext>
            </a:extLst>
          </p:cNvPr>
          <p:cNvSpPr>
            <a:spLocks noGrp="1"/>
          </p:cNvSpPr>
          <p:nvPr>
            <p:ph idx="1"/>
          </p:nvPr>
        </p:nvSpPr>
        <p:spPr/>
        <p:txBody>
          <a:bodyPr>
            <a:normAutofit fontScale="85000" lnSpcReduction="20000"/>
          </a:bodyPr>
          <a:lstStyle/>
          <a:p>
            <a:r>
              <a:rPr lang="pl-PL" b="1">
                <a:solidFill>
                  <a:srgbClr val="C00000"/>
                </a:solidFill>
              </a:rPr>
              <a:t>Koszty związane z rozwojem nieruchomości</a:t>
            </a:r>
          </a:p>
          <a:p>
            <a:pPr>
              <a:lnSpc>
                <a:spcPct val="80000"/>
              </a:lnSpc>
              <a:buFont typeface="Wingdings" panose="05000000000000000000" pitchFamily="2" charset="2"/>
              <a:buNone/>
            </a:pPr>
            <a:r>
              <a:rPr lang="pl-PL" altLang="pl-PL" b="1" i="1"/>
              <a:t>Koszty uzyskania pozwoleń i uzgodnień</a:t>
            </a:r>
            <a:r>
              <a:rPr lang="pl-PL" altLang="pl-PL"/>
              <a:t>  (decyzje, pozwolenia, uzgodnieni, odwołania, itp.)</a:t>
            </a:r>
          </a:p>
          <a:p>
            <a:pPr>
              <a:lnSpc>
                <a:spcPct val="80000"/>
              </a:lnSpc>
              <a:buFontTx/>
              <a:buNone/>
            </a:pPr>
            <a:r>
              <a:rPr lang="pl-PL" altLang="pl-PL" b="1" i="1"/>
              <a:t>Koszty zakupu nieruchomości</a:t>
            </a:r>
            <a:r>
              <a:rPr lang="pl-PL" altLang="pl-PL"/>
              <a:t>  (koszty transakcyjne, m.in. opłaty pośredników, opłaty notarialne i sądowe) </a:t>
            </a:r>
          </a:p>
          <a:p>
            <a:pPr>
              <a:lnSpc>
                <a:spcPct val="80000"/>
              </a:lnSpc>
              <a:buFontTx/>
              <a:buNone/>
            </a:pPr>
            <a:r>
              <a:rPr lang="pl-PL" altLang="pl-PL" b="1" i="1"/>
              <a:t>Koszty wstępne</a:t>
            </a:r>
            <a:r>
              <a:rPr lang="pl-PL" altLang="pl-PL"/>
              <a:t> (koszty niezbędne do poniesienia przed rozpoczęciem budowy, np.. regulacja stanu prawnego nieruchomości) </a:t>
            </a:r>
          </a:p>
          <a:p>
            <a:pPr>
              <a:lnSpc>
                <a:spcPct val="80000"/>
              </a:lnSpc>
              <a:buFontTx/>
              <a:buNone/>
            </a:pPr>
            <a:r>
              <a:rPr lang="pl-PL" altLang="pl-PL" b="1" i="1"/>
              <a:t>Koszty budowy</a:t>
            </a:r>
            <a:r>
              <a:rPr lang="pl-PL" altLang="pl-PL"/>
              <a:t> - stanowią zazwyczaj główny składnik rozwoju nieruchomości w metodzie pozostałościowej. Do określenia kosztów budowy można stosować odpowiednio regulacje NI3 (podejście kosztowe)</a:t>
            </a:r>
          </a:p>
          <a:p>
            <a:pPr>
              <a:lnSpc>
                <a:spcPct val="80000"/>
              </a:lnSpc>
              <a:buFontTx/>
              <a:buNone/>
            </a:pPr>
            <a:r>
              <a:rPr lang="pl-PL" altLang="pl-PL" b="1" i="1"/>
              <a:t>Opłaty i inne koszty</a:t>
            </a:r>
            <a:r>
              <a:rPr lang="pl-PL" altLang="pl-PL"/>
              <a:t> - zależą głównie od wielkości i złożoności inwestycji, np. doradztwo prawne, koszty sprzedaży i/lub wynajmu w tym: koszty marketingowe, prowizje pośredników.</a:t>
            </a:r>
          </a:p>
          <a:p>
            <a:pPr>
              <a:lnSpc>
                <a:spcPct val="80000"/>
              </a:lnSpc>
              <a:buFontTx/>
              <a:buNone/>
            </a:pPr>
            <a:r>
              <a:rPr lang="pl-PL" altLang="pl-PL" b="1" i="1"/>
              <a:t>Koszty finansowania</a:t>
            </a:r>
            <a:r>
              <a:rPr lang="pl-PL" altLang="pl-PL"/>
              <a:t> (odsetki, prowizje i opłaty określone na podstawie kalkulacji utraconych korzyści - odsetki naliczane są od zaangażowanych  środków finansowych równych zwykle wartości gruntu (lub nieruchomości zabudowanej mającej podlegać rozwojowi) i innych zaangażowanych środków własnych)</a:t>
            </a:r>
          </a:p>
          <a:p>
            <a:endParaRPr lang="pl-PL" b="1">
              <a:solidFill>
                <a:srgbClr val="C00000"/>
              </a:solidFill>
            </a:endParaRPr>
          </a:p>
        </p:txBody>
      </p:sp>
    </p:spTree>
    <p:extLst>
      <p:ext uri="{BB962C8B-B14F-4D97-AF65-F5344CB8AC3E}">
        <p14:creationId xmlns:p14="http://schemas.microsoft.com/office/powerpoint/2010/main" val="255102031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DDA71FA-57A0-46A3-8AB0-CA6A920FE7F1}"/>
              </a:ext>
            </a:extLst>
          </p:cNvPr>
          <p:cNvSpPr>
            <a:spLocks noGrp="1"/>
          </p:cNvSpPr>
          <p:nvPr>
            <p:ph type="title"/>
          </p:nvPr>
        </p:nvSpPr>
        <p:spPr/>
        <p:txBody>
          <a:bodyPr/>
          <a:lstStyle/>
          <a:p>
            <a:r>
              <a:rPr lang="pl-PL" b="1"/>
              <a:t>Podejście mieszane – metoda pozostałościowa</a:t>
            </a:r>
            <a:endParaRPr lang="pl-PL"/>
          </a:p>
        </p:txBody>
      </p:sp>
      <mc:AlternateContent xmlns:mc="http://schemas.openxmlformats.org/markup-compatibility/2006">
        <mc:Choice xmlns:a14="http://schemas.microsoft.com/office/drawing/2010/main" Requires="a14">
          <p:sp>
            <p:nvSpPr>
              <p:cNvPr id="3" name="Symbol zastępczy zawartości 2">
                <a:extLst>
                  <a:ext uri="{FF2B5EF4-FFF2-40B4-BE49-F238E27FC236}">
                    <a16:creationId xmlns:a16="http://schemas.microsoft.com/office/drawing/2014/main" id="{7D08FA73-1F16-4A28-BCE7-5F5994957808}"/>
                  </a:ext>
                </a:extLst>
              </p:cNvPr>
              <p:cNvSpPr>
                <a:spLocks noGrp="1"/>
              </p:cNvSpPr>
              <p:nvPr>
                <p:ph idx="1"/>
              </p:nvPr>
            </p:nvSpPr>
            <p:spPr/>
            <p:txBody>
              <a:bodyPr/>
              <a:lstStyle/>
              <a:p>
                <a:pPr algn="just">
                  <a:lnSpc>
                    <a:spcPct val="200000"/>
                  </a:lnSpc>
                </a:pPr>
                <a:r>
                  <a:rPr lang="pl-PL" altLang="pl-PL" b="1">
                    <a:solidFill>
                      <a:srgbClr val="C00000"/>
                    </a:solidFill>
                  </a:rPr>
                  <a:t>Zysk inwestora </a:t>
                </a:r>
                <a:r>
                  <a:rPr lang="pl-PL" altLang="pl-PL"/>
                  <a:t>(</a:t>
                </a:r>
                <a14:m>
                  <m:oMath xmlns:m="http://schemas.openxmlformats.org/officeDocument/2006/math">
                    <m:r>
                      <a:rPr lang="pl-PL" altLang="pl-PL" i="1" dirty="0" smtClean="0">
                        <a:latin typeface="Cambria Math" panose="02040503050406030204" pitchFamily="18" charset="0"/>
                      </a:rPr>
                      <m:t>𝑍</m:t>
                    </m:r>
                  </m:oMath>
                </a14:m>
                <a:r>
                  <a:rPr lang="pl-PL" altLang="pl-PL"/>
                  <a:t>) uzyskiwany na rynku inwestycji podobnych zależny jest od rodzaju inwestycji i stanowi, w szczególności, wynagrodzenie inwestora za ponoszone ryzyko i zaangażowanie w proces inwestycyjny. Przyjmuje się,  że zysk inwestora stanowi procent rynkowych kosztów związanych z rozwojem (</a:t>
                </a:r>
                <a14:m>
                  <m:oMath xmlns:m="http://schemas.openxmlformats.org/officeDocument/2006/math">
                    <m:r>
                      <a:rPr lang="pl-PL" altLang="pl-PL" i="1" dirty="0" smtClean="0">
                        <a:latin typeface="Cambria Math" panose="02040503050406030204" pitchFamily="18" charset="0"/>
                      </a:rPr>
                      <m:t>𝐾</m:t>
                    </m:r>
                  </m:oMath>
                </a14:m>
                <a:r>
                  <a:rPr lang="pl-PL" altLang="pl-PL"/>
                  <a:t>) lub wartości nieruchomości po zrealizowaniu zakładanego rozwoju (</a:t>
                </a:r>
                <a14:m>
                  <m:oMath xmlns:m="http://schemas.openxmlformats.org/officeDocument/2006/math">
                    <m:sSub>
                      <m:sSubPr>
                        <m:ctrlPr>
                          <a:rPr lang="pl-PL" altLang="pl-PL" i="1" dirty="0" smtClean="0">
                            <a:latin typeface="Cambria Math" panose="02040503050406030204" pitchFamily="18" charset="0"/>
                          </a:rPr>
                        </m:ctrlPr>
                      </m:sSubPr>
                      <m:e>
                        <m:r>
                          <a:rPr lang="pl-PL" altLang="pl-PL" b="0" i="1" dirty="0" smtClean="0">
                            <a:latin typeface="Cambria Math" panose="02040503050406030204" pitchFamily="18" charset="0"/>
                          </a:rPr>
                          <m:t>𝑊</m:t>
                        </m:r>
                      </m:e>
                      <m:sub>
                        <m:r>
                          <a:rPr lang="pl-PL" altLang="pl-PL" b="0" i="1" dirty="0" smtClean="0">
                            <a:latin typeface="Cambria Math" panose="02040503050406030204" pitchFamily="18" charset="0"/>
                          </a:rPr>
                          <m:t>𝑝</m:t>
                        </m:r>
                      </m:sub>
                    </m:sSub>
                  </m:oMath>
                </a14:m>
                <a:r>
                  <a:rPr lang="pl-PL" altLang="pl-PL"/>
                  <a:t>). </a:t>
                </a:r>
              </a:p>
              <a:p>
                <a:endParaRPr lang="pl-PL"/>
              </a:p>
            </p:txBody>
          </p:sp>
        </mc:Choice>
        <mc:Fallback>
          <p:sp>
            <p:nvSpPr>
              <p:cNvPr id="3" name="Symbol zastępczy zawartości 2">
                <a:extLst>
                  <a:ext uri="{FF2B5EF4-FFF2-40B4-BE49-F238E27FC236}">
                    <a16:creationId xmlns:a16="http://schemas.microsoft.com/office/drawing/2014/main" id="{7D08FA73-1F16-4A28-BCE7-5F5994957808}"/>
                  </a:ext>
                </a:extLst>
              </p:cNvPr>
              <p:cNvSpPr>
                <a:spLocks noGrp="1" noRot="1" noChangeAspect="1" noMove="1" noResize="1" noEditPoints="1" noAdjustHandles="1" noChangeArrowheads="1" noChangeShapeType="1" noTextEdit="1"/>
              </p:cNvSpPr>
              <p:nvPr>
                <p:ph idx="1"/>
              </p:nvPr>
            </p:nvSpPr>
            <p:spPr>
              <a:blipFill>
                <a:blip r:embed="rId2"/>
                <a:stretch>
                  <a:fillRect l="-808" r="-2019"/>
                </a:stretch>
              </a:blipFill>
            </p:spPr>
            <p:txBody>
              <a:bodyPr/>
              <a:lstStyle/>
              <a:p>
                <a:r>
                  <a:rPr lang="en-US">
                    <a:noFill/>
                  </a:rPr>
                  <a:t> </a:t>
                </a:r>
              </a:p>
            </p:txBody>
          </p:sp>
        </mc:Fallback>
      </mc:AlternateContent>
    </p:spTree>
    <p:extLst>
      <p:ext uri="{BB962C8B-B14F-4D97-AF65-F5344CB8AC3E}">
        <p14:creationId xmlns:p14="http://schemas.microsoft.com/office/powerpoint/2010/main" val="4073219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430F4EB-5481-4F5E-834E-3191318A3928}"/>
              </a:ext>
            </a:extLst>
          </p:cNvPr>
          <p:cNvSpPr>
            <a:spLocks noGrp="1"/>
          </p:cNvSpPr>
          <p:nvPr>
            <p:ph type="title"/>
          </p:nvPr>
        </p:nvSpPr>
        <p:spPr/>
        <p:txBody>
          <a:bodyPr/>
          <a:lstStyle/>
          <a:p>
            <a:r>
              <a:rPr lang="pl-PL" b="1"/>
              <a:t>Podstawowe rodzaje nieruchomości</a:t>
            </a:r>
          </a:p>
        </p:txBody>
      </p:sp>
      <p:sp>
        <p:nvSpPr>
          <p:cNvPr id="3" name="Symbol zastępczy zawartości 2">
            <a:extLst>
              <a:ext uri="{FF2B5EF4-FFF2-40B4-BE49-F238E27FC236}">
                <a16:creationId xmlns:a16="http://schemas.microsoft.com/office/drawing/2014/main" id="{681E99A1-A558-44BC-9A65-92F4E2D2A239}"/>
              </a:ext>
            </a:extLst>
          </p:cNvPr>
          <p:cNvSpPr>
            <a:spLocks noGrp="1"/>
          </p:cNvSpPr>
          <p:nvPr>
            <p:ph idx="1"/>
          </p:nvPr>
        </p:nvSpPr>
        <p:spPr/>
        <p:txBody>
          <a:bodyPr>
            <a:normAutofit fontScale="92500"/>
          </a:bodyPr>
          <a:lstStyle/>
          <a:p>
            <a:endParaRPr lang="pl-PL" altLang="pl-PL" b="1"/>
          </a:p>
          <a:p>
            <a:r>
              <a:rPr lang="pl-PL" altLang="pl-PL" sz="2800" b="1">
                <a:solidFill>
                  <a:srgbClr val="C00000"/>
                </a:solidFill>
              </a:rPr>
              <a:t>Definicja nieruchomości (art. 46 k.c.)</a:t>
            </a:r>
          </a:p>
          <a:p>
            <a:pPr algn="just"/>
            <a:r>
              <a:rPr lang="pl-PL" altLang="pl-PL" sz="2400" b="1"/>
              <a:t>Nieruchomość </a:t>
            </a:r>
            <a:r>
              <a:rPr lang="pl-PL" altLang="pl-PL" sz="2400"/>
              <a:t>– </a:t>
            </a:r>
            <a:r>
              <a:rPr lang="pl-PL" altLang="pl-PL" sz="2400" u="sng"/>
              <a:t>część powierzchni ziemskiej </a:t>
            </a:r>
            <a:r>
              <a:rPr lang="pl-PL" altLang="pl-PL" sz="2400"/>
              <a:t>stanowiąca odrębny przedmiot własności, jak również </a:t>
            </a:r>
            <a:r>
              <a:rPr lang="pl-PL" altLang="pl-PL" sz="2400" u="sng"/>
              <a:t>budynki trwale z gruntem związane lub części takich budynków</a:t>
            </a:r>
            <a:r>
              <a:rPr lang="pl-PL" altLang="pl-PL" sz="2400"/>
              <a:t>, jeśli na mocy przepisów szczególnych stanowią odrębny od gruntu przedmiot własności.</a:t>
            </a:r>
          </a:p>
          <a:p>
            <a:pPr algn="just"/>
            <a:r>
              <a:rPr lang="pl-PL" altLang="pl-PL" sz="2400" b="1">
                <a:solidFill>
                  <a:srgbClr val="C00000"/>
                </a:solidFill>
              </a:rPr>
              <a:t>Definicja nieruchomości (art. 4 </a:t>
            </a:r>
            <a:r>
              <a:rPr lang="pl-PL" altLang="pl-PL" sz="2400" b="1" err="1">
                <a:solidFill>
                  <a:srgbClr val="C00000"/>
                </a:solidFill>
              </a:rPr>
              <a:t>u.g.n</a:t>
            </a:r>
            <a:r>
              <a:rPr lang="pl-PL" altLang="pl-PL" sz="2400" b="1">
                <a:solidFill>
                  <a:srgbClr val="C00000"/>
                </a:solidFill>
              </a:rPr>
              <a:t>.)</a:t>
            </a:r>
          </a:p>
          <a:p>
            <a:pPr algn="just"/>
            <a:r>
              <a:rPr lang="pl-PL" altLang="pl-PL" sz="2400" b="1"/>
              <a:t>Nieruchomość gruntowa </a:t>
            </a:r>
            <a:r>
              <a:rPr lang="pl-PL" altLang="pl-PL" sz="2400"/>
              <a:t>– należy przez to rozumieć grunt wraz z częściami składowymi, z wyłączeniem budynków i lokali, jeżeli stanowią odrębny przedmiot własności.</a:t>
            </a:r>
          </a:p>
          <a:p>
            <a:endParaRPr lang="pl-PL"/>
          </a:p>
        </p:txBody>
      </p:sp>
    </p:spTree>
    <p:extLst>
      <p:ext uri="{BB962C8B-B14F-4D97-AF65-F5344CB8AC3E}">
        <p14:creationId xmlns:p14="http://schemas.microsoft.com/office/powerpoint/2010/main" val="306882851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DBCCADC-6E01-42E7-B9CA-011DE5869BC3}"/>
              </a:ext>
            </a:extLst>
          </p:cNvPr>
          <p:cNvSpPr>
            <a:spLocks noGrp="1"/>
          </p:cNvSpPr>
          <p:nvPr>
            <p:ph type="title"/>
          </p:nvPr>
        </p:nvSpPr>
        <p:spPr/>
        <p:txBody>
          <a:bodyPr/>
          <a:lstStyle/>
          <a:p>
            <a:r>
              <a:rPr lang="pl-PL" b="1"/>
              <a:t>Podejście mieszane – metoda pozostałościowa</a:t>
            </a:r>
            <a:endParaRPr lang="pl-PL"/>
          </a:p>
        </p:txBody>
      </p:sp>
      <p:sp>
        <p:nvSpPr>
          <p:cNvPr id="3" name="Symbol zastępczy zawartości 2">
            <a:extLst>
              <a:ext uri="{FF2B5EF4-FFF2-40B4-BE49-F238E27FC236}">
                <a16:creationId xmlns:a16="http://schemas.microsoft.com/office/drawing/2014/main" id="{605F17C0-A3C8-4ACE-B247-77435CD143C0}"/>
              </a:ext>
            </a:extLst>
          </p:cNvPr>
          <p:cNvSpPr>
            <a:spLocks noGrp="1"/>
          </p:cNvSpPr>
          <p:nvPr>
            <p:ph idx="1"/>
          </p:nvPr>
        </p:nvSpPr>
        <p:spPr/>
        <p:txBody>
          <a:bodyPr/>
          <a:lstStyle/>
          <a:p>
            <a:pPr algn="just">
              <a:lnSpc>
                <a:spcPct val="150000"/>
              </a:lnSpc>
            </a:pPr>
            <a:r>
              <a:rPr lang="pl-PL"/>
              <a:t>Czy jest sposób na ominięcie metody pozostałościowej w celu oszacowania nieruchomości w trakcie budowy przy jednoczesnym braku transakcji nieruchomości podobnych?</a:t>
            </a:r>
          </a:p>
          <a:p>
            <a:pPr algn="ctr">
              <a:lnSpc>
                <a:spcPct val="150000"/>
              </a:lnSpc>
            </a:pPr>
            <a:r>
              <a:rPr lang="pl-PL" sz="2800" b="1">
                <a:solidFill>
                  <a:srgbClr val="C00000"/>
                </a:solidFill>
              </a:rPr>
              <a:t>TAK!</a:t>
            </a:r>
          </a:p>
        </p:txBody>
      </p:sp>
    </p:spTree>
    <p:extLst>
      <p:ext uri="{BB962C8B-B14F-4D97-AF65-F5344CB8AC3E}">
        <p14:creationId xmlns:p14="http://schemas.microsoft.com/office/powerpoint/2010/main" val="82788715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E838A5D-E38C-45A2-A23A-4D8FBB3DF3FA}"/>
              </a:ext>
            </a:extLst>
          </p:cNvPr>
          <p:cNvSpPr>
            <a:spLocks noGrp="1"/>
          </p:cNvSpPr>
          <p:nvPr>
            <p:ph type="title"/>
          </p:nvPr>
        </p:nvSpPr>
        <p:spPr/>
        <p:txBody>
          <a:bodyPr>
            <a:normAutofit/>
          </a:bodyPr>
          <a:lstStyle/>
          <a:p>
            <a:r>
              <a:rPr lang="pl-PL" sz="4000" b="1"/>
              <a:t>Procedura „ominięcia” metody pozostałościowej</a:t>
            </a:r>
          </a:p>
        </p:txBody>
      </p:sp>
      <mc:AlternateContent xmlns:mc="http://schemas.openxmlformats.org/markup-compatibility/2006">
        <mc:Choice xmlns:a14="http://schemas.microsoft.com/office/drawing/2010/main" Requires="a14">
          <p:sp>
            <p:nvSpPr>
              <p:cNvPr id="3" name="Symbol zastępczy zawartości 2">
                <a:extLst>
                  <a:ext uri="{FF2B5EF4-FFF2-40B4-BE49-F238E27FC236}">
                    <a16:creationId xmlns:a16="http://schemas.microsoft.com/office/drawing/2014/main" id="{533AF1F2-E5B7-49A6-BFCC-497145BD748E}"/>
                  </a:ext>
                </a:extLst>
              </p:cNvPr>
              <p:cNvSpPr>
                <a:spLocks noGrp="1"/>
              </p:cNvSpPr>
              <p:nvPr>
                <p:ph idx="1"/>
              </p:nvPr>
            </p:nvSpPr>
            <p:spPr/>
            <p:txBody>
              <a:bodyPr/>
              <a:lstStyle/>
              <a:p>
                <a:r>
                  <a:rPr lang="pl-PL"/>
                  <a:t>1. Oszacować stopień zaawansowania robót budowlanych (</a:t>
                </a:r>
                <a14:m>
                  <m:oMath xmlns:m="http://schemas.openxmlformats.org/officeDocument/2006/math">
                    <m:sSub>
                      <m:sSubPr>
                        <m:ctrlPr>
                          <a:rPr lang="pl-PL" i="1">
                            <a:latin typeface="Cambria Math" panose="02040503050406030204" pitchFamily="18" charset="0"/>
                          </a:rPr>
                        </m:ctrlPr>
                      </m:sSubPr>
                      <m:e>
                        <m:r>
                          <a:rPr lang="pl-PL" i="1">
                            <a:latin typeface="Cambria Math" panose="02040503050406030204" pitchFamily="18" charset="0"/>
                          </a:rPr>
                          <m:t>𝑆</m:t>
                        </m:r>
                      </m:e>
                      <m:sub>
                        <m:r>
                          <a:rPr lang="pl-PL" i="1">
                            <a:latin typeface="Cambria Math" panose="02040503050406030204" pitchFamily="18" charset="0"/>
                          </a:rPr>
                          <m:t>𝑟</m:t>
                        </m:r>
                      </m:sub>
                    </m:sSub>
                  </m:oMath>
                </a14:m>
                <a:r>
                  <a:rPr lang="pl-PL"/>
                  <a:t>) (np. analogicznie jak przy </a:t>
                </a:r>
                <a:r>
                  <a:rPr lang="pl-PL" b="1">
                    <a:solidFill>
                      <a:srgbClr val="C00000"/>
                    </a:solidFill>
                  </a:rPr>
                  <a:t>średnioważonym stopniu zużycia technicznego obiektu),</a:t>
                </a:r>
              </a:p>
              <a:p>
                <a:r>
                  <a:rPr lang="pl-PL"/>
                  <a:t>2. Oszacować wartość przyszłą nieruchomości, po zrealizowaniu robót (</a:t>
                </a:r>
                <a14:m>
                  <m:oMath xmlns:m="http://schemas.openxmlformats.org/officeDocument/2006/math">
                    <m:sSub>
                      <m:sSubPr>
                        <m:ctrlPr>
                          <a:rPr lang="pl-PL" i="1" smtClean="0">
                            <a:latin typeface="Cambria Math" panose="02040503050406030204" pitchFamily="18" charset="0"/>
                          </a:rPr>
                        </m:ctrlPr>
                      </m:sSubPr>
                      <m:e>
                        <m:r>
                          <a:rPr lang="pl-PL" b="0" i="1" smtClean="0">
                            <a:latin typeface="Cambria Math" panose="02040503050406030204" pitchFamily="18" charset="0"/>
                          </a:rPr>
                          <m:t>𝑊</m:t>
                        </m:r>
                      </m:e>
                      <m:sub>
                        <m:r>
                          <a:rPr lang="pl-PL" b="0" i="1" smtClean="0">
                            <a:latin typeface="Cambria Math" panose="02040503050406030204" pitchFamily="18" charset="0"/>
                          </a:rPr>
                          <m:t>𝑝</m:t>
                        </m:r>
                      </m:sub>
                    </m:sSub>
                    <m:r>
                      <a:rPr lang="pl-PL" b="0" i="1" smtClean="0">
                        <a:latin typeface="Cambria Math" panose="02040503050406030204" pitchFamily="18" charset="0"/>
                      </a:rPr>
                      <m:t>)</m:t>
                    </m:r>
                  </m:oMath>
                </a14:m>
                <a:r>
                  <a:rPr lang="pl-PL"/>
                  <a:t>,</a:t>
                </a:r>
              </a:p>
              <a:p>
                <a:r>
                  <a:rPr lang="pl-PL"/>
                  <a:t>3. Oszacować wartość rynkową gruntu (</a:t>
                </a:r>
                <a14:m>
                  <m:oMath xmlns:m="http://schemas.openxmlformats.org/officeDocument/2006/math">
                    <m:sSub>
                      <m:sSubPr>
                        <m:ctrlPr>
                          <a:rPr lang="pl-PL" i="1">
                            <a:latin typeface="Cambria Math" panose="02040503050406030204" pitchFamily="18" charset="0"/>
                          </a:rPr>
                        </m:ctrlPr>
                      </m:sSubPr>
                      <m:e>
                        <m:r>
                          <a:rPr lang="pl-PL" i="1">
                            <a:latin typeface="Cambria Math" panose="02040503050406030204" pitchFamily="18" charset="0"/>
                          </a:rPr>
                          <m:t>𝑊</m:t>
                        </m:r>
                      </m:e>
                      <m:sub>
                        <m:r>
                          <a:rPr lang="pl-PL" i="1">
                            <a:latin typeface="Cambria Math" panose="02040503050406030204" pitchFamily="18" charset="0"/>
                          </a:rPr>
                          <m:t>𝑔</m:t>
                        </m:r>
                      </m:sub>
                    </m:sSub>
                  </m:oMath>
                </a14:m>
                <a:r>
                  <a:rPr lang="pl-PL"/>
                  <a:t>)</a:t>
                </a:r>
              </a:p>
              <a:p>
                <a:r>
                  <a:rPr lang="pl-PL"/>
                  <a:t>4. Oszacować wartość nieruchomości zgodnie z aktualnym jej stanem według wzoru:</a:t>
                </a:r>
              </a:p>
              <a:p>
                <a14:m>
                  <m:oMath xmlns:m="http://schemas.openxmlformats.org/officeDocument/2006/math">
                    <m:r>
                      <a:rPr lang="pl-PL" b="0" i="1" smtClean="0">
                        <a:latin typeface="Cambria Math" panose="02040503050406030204" pitchFamily="18" charset="0"/>
                      </a:rPr>
                      <m:t>𝑊</m:t>
                    </m:r>
                    <m:r>
                      <a:rPr lang="pl-PL" i="1">
                        <a:latin typeface="Cambria Math" panose="02040503050406030204" pitchFamily="18" charset="0"/>
                      </a:rPr>
                      <m:t>=</m:t>
                    </m:r>
                    <m:sSub>
                      <m:sSubPr>
                        <m:ctrlPr>
                          <a:rPr lang="pl-PL" i="1">
                            <a:latin typeface="Cambria Math" panose="02040503050406030204" pitchFamily="18" charset="0"/>
                          </a:rPr>
                        </m:ctrlPr>
                      </m:sSubPr>
                      <m:e>
                        <m:r>
                          <a:rPr lang="pl-PL" i="1">
                            <a:latin typeface="Cambria Math" panose="02040503050406030204" pitchFamily="18" charset="0"/>
                          </a:rPr>
                          <m:t>𝑊</m:t>
                        </m:r>
                      </m:e>
                      <m:sub>
                        <m:r>
                          <a:rPr lang="pl-PL" i="1">
                            <a:latin typeface="Cambria Math" panose="02040503050406030204" pitchFamily="18" charset="0"/>
                          </a:rPr>
                          <m:t>𝑔</m:t>
                        </m:r>
                      </m:sub>
                    </m:sSub>
                    <m:r>
                      <a:rPr lang="pl-PL" i="1">
                        <a:latin typeface="Cambria Math" panose="02040503050406030204" pitchFamily="18" charset="0"/>
                      </a:rPr>
                      <m:t>+</m:t>
                    </m:r>
                    <m:d>
                      <m:dPr>
                        <m:ctrlPr>
                          <a:rPr lang="pl-PL" i="1">
                            <a:latin typeface="Cambria Math" panose="02040503050406030204" pitchFamily="18" charset="0"/>
                          </a:rPr>
                        </m:ctrlPr>
                      </m:dPr>
                      <m:e>
                        <m:sSub>
                          <m:sSubPr>
                            <m:ctrlPr>
                              <a:rPr lang="pl-PL" i="1">
                                <a:latin typeface="Cambria Math" panose="02040503050406030204" pitchFamily="18" charset="0"/>
                              </a:rPr>
                            </m:ctrlPr>
                          </m:sSubPr>
                          <m:e>
                            <m:r>
                              <a:rPr lang="pl-PL" i="1">
                                <a:latin typeface="Cambria Math" panose="02040503050406030204" pitchFamily="18" charset="0"/>
                              </a:rPr>
                              <m:t>𝑊</m:t>
                            </m:r>
                          </m:e>
                          <m:sub>
                            <m:r>
                              <a:rPr lang="pl-PL" b="0" i="1" smtClean="0">
                                <a:latin typeface="Cambria Math" panose="02040503050406030204" pitchFamily="18" charset="0"/>
                              </a:rPr>
                              <m:t>𝑝</m:t>
                            </m:r>
                          </m:sub>
                        </m:sSub>
                        <m:r>
                          <a:rPr lang="pl-PL" i="1">
                            <a:latin typeface="Cambria Math" panose="02040503050406030204" pitchFamily="18" charset="0"/>
                          </a:rPr>
                          <m:t>−</m:t>
                        </m:r>
                        <m:sSub>
                          <m:sSubPr>
                            <m:ctrlPr>
                              <a:rPr lang="pl-PL" i="1">
                                <a:latin typeface="Cambria Math" panose="02040503050406030204" pitchFamily="18" charset="0"/>
                              </a:rPr>
                            </m:ctrlPr>
                          </m:sSubPr>
                          <m:e>
                            <m:r>
                              <a:rPr lang="pl-PL" i="1">
                                <a:latin typeface="Cambria Math" panose="02040503050406030204" pitchFamily="18" charset="0"/>
                              </a:rPr>
                              <m:t>𝑊</m:t>
                            </m:r>
                          </m:e>
                          <m:sub>
                            <m:r>
                              <a:rPr lang="pl-PL" i="1">
                                <a:latin typeface="Cambria Math" panose="02040503050406030204" pitchFamily="18" charset="0"/>
                              </a:rPr>
                              <m:t>𝑔</m:t>
                            </m:r>
                          </m:sub>
                        </m:sSub>
                      </m:e>
                    </m:d>
                    <m:r>
                      <a:rPr lang="pl-PL" i="1">
                        <a:latin typeface="Cambria Math" panose="02040503050406030204" pitchFamily="18" charset="0"/>
                      </a:rPr>
                      <m:t>∗</m:t>
                    </m:r>
                    <m:sSub>
                      <m:sSubPr>
                        <m:ctrlPr>
                          <a:rPr lang="pl-PL" i="1">
                            <a:latin typeface="Cambria Math" panose="02040503050406030204" pitchFamily="18" charset="0"/>
                          </a:rPr>
                        </m:ctrlPr>
                      </m:sSubPr>
                      <m:e>
                        <m:r>
                          <a:rPr lang="pl-PL" i="1">
                            <a:latin typeface="Cambria Math" panose="02040503050406030204" pitchFamily="18" charset="0"/>
                          </a:rPr>
                          <m:t>𝑆</m:t>
                        </m:r>
                      </m:e>
                      <m:sub>
                        <m:r>
                          <a:rPr lang="pl-PL" i="1">
                            <a:latin typeface="Cambria Math" panose="02040503050406030204" pitchFamily="18" charset="0"/>
                          </a:rPr>
                          <m:t>𝑟</m:t>
                        </m:r>
                      </m:sub>
                    </m:sSub>
                  </m:oMath>
                </a14:m>
                <a:endParaRPr lang="pl-PL"/>
              </a:p>
              <a:p>
                <a:endParaRPr lang="pl-PL"/>
              </a:p>
            </p:txBody>
          </p:sp>
        </mc:Choice>
        <mc:Fallback>
          <p:sp>
            <p:nvSpPr>
              <p:cNvPr id="3" name="Symbol zastępczy zawartości 2">
                <a:extLst>
                  <a:ext uri="{FF2B5EF4-FFF2-40B4-BE49-F238E27FC236}">
                    <a16:creationId xmlns:a16="http://schemas.microsoft.com/office/drawing/2014/main" id="{533AF1F2-E5B7-49A6-BFCC-497145BD748E}"/>
                  </a:ext>
                </a:extLst>
              </p:cNvPr>
              <p:cNvSpPr>
                <a:spLocks noGrp="1" noRot="1" noChangeAspect="1" noMove="1" noResize="1" noEditPoints="1" noAdjustHandles="1" noChangeArrowheads="1" noChangeShapeType="1" noTextEdit="1"/>
              </p:cNvSpPr>
              <p:nvPr>
                <p:ph idx="1"/>
              </p:nvPr>
            </p:nvSpPr>
            <p:spPr>
              <a:blipFill>
                <a:blip r:embed="rId2"/>
                <a:stretch>
                  <a:fillRect l="-2019" t="-1667"/>
                </a:stretch>
              </a:blipFill>
            </p:spPr>
            <p:txBody>
              <a:bodyPr/>
              <a:lstStyle/>
              <a:p>
                <a:r>
                  <a:rPr lang="en-US">
                    <a:noFill/>
                  </a:rPr>
                  <a:t> </a:t>
                </a:r>
              </a:p>
            </p:txBody>
          </p:sp>
        </mc:Fallback>
      </mc:AlternateContent>
    </p:spTree>
    <p:extLst>
      <p:ext uri="{BB962C8B-B14F-4D97-AF65-F5344CB8AC3E}">
        <p14:creationId xmlns:p14="http://schemas.microsoft.com/office/powerpoint/2010/main" val="288881649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AC73BBA-2838-432C-9164-BE41A651FF35}"/>
              </a:ext>
            </a:extLst>
          </p:cNvPr>
          <p:cNvSpPr>
            <a:spLocks noGrp="1"/>
          </p:cNvSpPr>
          <p:nvPr>
            <p:ph type="title"/>
          </p:nvPr>
        </p:nvSpPr>
        <p:spPr/>
        <p:txBody>
          <a:bodyPr>
            <a:normAutofit fontScale="90000"/>
          </a:bodyPr>
          <a:lstStyle/>
          <a:p>
            <a:r>
              <a:rPr lang="pl-PL" sz="4400" b="1"/>
              <a:t>Podejście mieszane – metoda kosztów likwidacji (</a:t>
            </a:r>
            <a:r>
              <a:rPr lang="pl-PL" sz="4400" b="1">
                <a:solidFill>
                  <a:srgbClr val="FF0000"/>
                </a:solidFill>
              </a:rPr>
              <a:t>Wykład 3 – </a:t>
            </a:r>
            <a:r>
              <a:rPr lang="pl-PL" sz="4400" b="1" err="1">
                <a:solidFill>
                  <a:srgbClr val="FF0000"/>
                </a:solidFill>
              </a:rPr>
              <a:t>niest</a:t>
            </a:r>
            <a:r>
              <a:rPr lang="pl-PL" sz="4400" b="1"/>
              <a:t>).</a:t>
            </a:r>
            <a:endParaRPr lang="pl-PL" sz="4400"/>
          </a:p>
        </p:txBody>
      </p:sp>
      <mc:AlternateContent xmlns:mc="http://schemas.openxmlformats.org/markup-compatibility/2006">
        <mc:Choice xmlns:a14="http://schemas.microsoft.com/office/drawing/2010/main" Requires="a14">
          <p:sp>
            <p:nvSpPr>
              <p:cNvPr id="3" name="Symbol zastępczy zawartości 2">
                <a:extLst>
                  <a:ext uri="{FF2B5EF4-FFF2-40B4-BE49-F238E27FC236}">
                    <a16:creationId xmlns:a16="http://schemas.microsoft.com/office/drawing/2014/main" id="{96CFF68F-E338-482F-A965-F9000C4B5252}"/>
                  </a:ext>
                </a:extLst>
              </p:cNvPr>
              <p:cNvSpPr>
                <a:spLocks noGrp="1"/>
              </p:cNvSpPr>
              <p:nvPr>
                <p:ph idx="1"/>
              </p:nvPr>
            </p:nvSpPr>
            <p:spPr>
              <a:xfrm>
                <a:off x="822959" y="1845734"/>
                <a:ext cx="7543801" cy="4379702"/>
              </a:xfrm>
            </p:spPr>
            <p:txBody>
              <a:bodyPr>
                <a:normAutofit fontScale="25000" lnSpcReduction="20000"/>
              </a:bodyPr>
              <a:lstStyle/>
              <a:p>
                <a:pPr marL="0" indent="0" algn="just">
                  <a:lnSpc>
                    <a:spcPct val="170000"/>
                  </a:lnSpc>
                  <a:buFont typeface="Wingdings" panose="05000000000000000000" pitchFamily="2" charset="2"/>
                  <a:buNone/>
                </a:pPr>
                <a:r>
                  <a:rPr lang="pl-PL" altLang="pl-PL" sz="9600"/>
                  <a:t>Stosowana do wyceny nieruchomości, których części składowe gruntu są przeznaczone do likwidacji.</a:t>
                </a:r>
              </a:p>
              <a:p>
                <a:pPr marL="0" indent="0" algn="just">
                  <a:lnSpc>
                    <a:spcPct val="170000"/>
                  </a:lnSpc>
                  <a:buFont typeface="Wingdings" panose="05000000000000000000" pitchFamily="2" charset="2"/>
                  <a:buNone/>
                </a:pPr>
                <a14:m>
                  <m:oMathPara xmlns:m="http://schemas.openxmlformats.org/officeDocument/2006/math">
                    <m:oMathParaPr>
                      <m:jc m:val="centerGroup"/>
                    </m:oMathParaPr>
                    <m:oMath xmlns:m="http://schemas.openxmlformats.org/officeDocument/2006/math">
                      <m:r>
                        <a:rPr lang="pl-PL" altLang="pl-PL" sz="9600" b="0" i="1" smtClean="0">
                          <a:latin typeface="Cambria Math" panose="02040503050406030204" pitchFamily="18" charset="0"/>
                        </a:rPr>
                        <m:t>𝑊</m:t>
                      </m:r>
                      <m:r>
                        <a:rPr lang="pl-PL" altLang="pl-PL" sz="9600" b="0" i="1" smtClean="0">
                          <a:latin typeface="Cambria Math" panose="02040503050406030204" pitchFamily="18" charset="0"/>
                        </a:rPr>
                        <m:t>=</m:t>
                      </m:r>
                      <m:sSub>
                        <m:sSubPr>
                          <m:ctrlPr>
                            <a:rPr lang="pl-PL" altLang="pl-PL" sz="9600" b="0" i="1" smtClean="0">
                              <a:latin typeface="Cambria Math" panose="02040503050406030204" pitchFamily="18" charset="0"/>
                            </a:rPr>
                          </m:ctrlPr>
                        </m:sSubPr>
                        <m:e>
                          <m:r>
                            <a:rPr lang="pl-PL" altLang="pl-PL" sz="9600" b="0" i="1" smtClean="0">
                              <a:latin typeface="Cambria Math" panose="02040503050406030204" pitchFamily="18" charset="0"/>
                            </a:rPr>
                            <m:t>𝑊</m:t>
                          </m:r>
                        </m:e>
                        <m:sub>
                          <m:r>
                            <a:rPr lang="pl-PL" altLang="pl-PL" sz="9600" b="0" i="1" smtClean="0">
                              <a:latin typeface="Cambria Math" panose="02040503050406030204" pitchFamily="18" charset="0"/>
                            </a:rPr>
                            <m:t>𝑔</m:t>
                          </m:r>
                        </m:sub>
                      </m:sSub>
                      <m:r>
                        <a:rPr lang="pl-PL" altLang="pl-PL" sz="9600" b="0" i="1" smtClean="0">
                          <a:latin typeface="Cambria Math" panose="02040503050406030204" pitchFamily="18" charset="0"/>
                        </a:rPr>
                        <m:t>−</m:t>
                      </m:r>
                      <m:sSub>
                        <m:sSubPr>
                          <m:ctrlPr>
                            <a:rPr lang="pl-PL" altLang="pl-PL" sz="9600" b="0" i="1" smtClean="0">
                              <a:latin typeface="Cambria Math" panose="02040503050406030204" pitchFamily="18" charset="0"/>
                            </a:rPr>
                          </m:ctrlPr>
                        </m:sSubPr>
                        <m:e>
                          <m:r>
                            <a:rPr lang="pl-PL" altLang="pl-PL" sz="9600" b="0" i="1" smtClean="0">
                              <a:latin typeface="Cambria Math" panose="02040503050406030204" pitchFamily="18" charset="0"/>
                            </a:rPr>
                            <m:t>𝐾</m:t>
                          </m:r>
                        </m:e>
                        <m:sub>
                          <m:r>
                            <a:rPr lang="pl-PL" altLang="pl-PL" sz="9600" b="0" i="1" smtClean="0">
                              <a:latin typeface="Cambria Math" panose="02040503050406030204" pitchFamily="18" charset="0"/>
                            </a:rPr>
                            <m:t>𝑙</m:t>
                          </m:r>
                        </m:sub>
                      </m:sSub>
                      <m:r>
                        <a:rPr lang="pl-PL" altLang="pl-PL" sz="9600" b="0" i="1" smtClean="0">
                          <a:latin typeface="Cambria Math" panose="02040503050406030204" pitchFamily="18" charset="0"/>
                        </a:rPr>
                        <m:t>+</m:t>
                      </m:r>
                      <m:sSub>
                        <m:sSubPr>
                          <m:ctrlPr>
                            <a:rPr lang="pl-PL" altLang="pl-PL" sz="9600" b="0" i="1" smtClean="0">
                              <a:latin typeface="Cambria Math" panose="02040503050406030204" pitchFamily="18" charset="0"/>
                            </a:rPr>
                          </m:ctrlPr>
                        </m:sSubPr>
                        <m:e>
                          <m:r>
                            <a:rPr lang="pl-PL" altLang="pl-PL" sz="9600" b="0" i="1" smtClean="0">
                              <a:latin typeface="Cambria Math" panose="02040503050406030204" pitchFamily="18" charset="0"/>
                            </a:rPr>
                            <m:t>𝑊</m:t>
                          </m:r>
                        </m:e>
                        <m:sub>
                          <m:r>
                            <a:rPr lang="pl-PL" altLang="pl-PL" sz="9600" b="0" i="1" smtClean="0">
                              <a:latin typeface="Cambria Math" panose="02040503050406030204" pitchFamily="18" charset="0"/>
                            </a:rPr>
                            <m:t>𝑚</m:t>
                          </m:r>
                        </m:sub>
                      </m:sSub>
                    </m:oMath>
                  </m:oMathPara>
                </a14:m>
                <a:endParaRPr lang="pl-PL" altLang="pl-PL" sz="9600"/>
              </a:p>
              <a:p>
                <a:pPr marL="0" indent="0" algn="just">
                  <a:lnSpc>
                    <a:spcPct val="170000"/>
                  </a:lnSpc>
                  <a:buFont typeface="Wingdings" panose="05000000000000000000" pitchFamily="2" charset="2"/>
                  <a:buNone/>
                </a:pPr>
                <a:r>
                  <a:rPr lang="pl-PL" altLang="pl-PL" sz="9600"/>
                  <a:t>Wartość nieruchomości jest równa kosztowi nabycia gruntu pomniejszonemu o koszty likwidacji części składowych tego gruntu </a:t>
                </a:r>
                <a14:m>
                  <m:oMath xmlns:m="http://schemas.openxmlformats.org/officeDocument/2006/math">
                    <m:sSub>
                      <m:sSubPr>
                        <m:ctrlPr>
                          <a:rPr lang="pl-PL" altLang="pl-PL" sz="9600" i="1">
                            <a:latin typeface="Cambria Math" panose="02040503050406030204" pitchFamily="18" charset="0"/>
                          </a:rPr>
                        </m:ctrlPr>
                      </m:sSubPr>
                      <m:e>
                        <m:r>
                          <a:rPr lang="pl-PL" altLang="pl-PL" sz="9600" i="1">
                            <a:latin typeface="Cambria Math" panose="02040503050406030204" pitchFamily="18" charset="0"/>
                          </a:rPr>
                          <m:t>𝐾</m:t>
                        </m:r>
                      </m:e>
                      <m:sub>
                        <m:r>
                          <a:rPr lang="pl-PL" altLang="pl-PL" sz="9600" i="1">
                            <a:latin typeface="Cambria Math" panose="02040503050406030204" pitchFamily="18" charset="0"/>
                          </a:rPr>
                          <m:t>𝑙</m:t>
                        </m:r>
                      </m:sub>
                    </m:sSub>
                  </m:oMath>
                </a14:m>
                <a:r>
                  <a:rPr lang="pl-PL" altLang="pl-PL" sz="9600"/>
                  <a:t> i powiększonemu o wartość materiałów pozostałych po ich likwidacji </a:t>
                </a:r>
                <a14:m>
                  <m:oMath xmlns:m="http://schemas.openxmlformats.org/officeDocument/2006/math">
                    <m:sSub>
                      <m:sSubPr>
                        <m:ctrlPr>
                          <a:rPr lang="pl-PL" altLang="pl-PL" sz="9600" i="1">
                            <a:latin typeface="Cambria Math" panose="02040503050406030204" pitchFamily="18" charset="0"/>
                          </a:rPr>
                        </m:ctrlPr>
                      </m:sSubPr>
                      <m:e>
                        <m:r>
                          <a:rPr lang="pl-PL" altLang="pl-PL" sz="9600" i="1">
                            <a:latin typeface="Cambria Math" panose="02040503050406030204" pitchFamily="18" charset="0"/>
                          </a:rPr>
                          <m:t>𝑊</m:t>
                        </m:r>
                      </m:e>
                      <m:sub>
                        <m:r>
                          <a:rPr lang="pl-PL" altLang="pl-PL" sz="9600" i="1">
                            <a:latin typeface="Cambria Math" panose="02040503050406030204" pitchFamily="18" charset="0"/>
                          </a:rPr>
                          <m:t>𝑚</m:t>
                        </m:r>
                      </m:sub>
                    </m:sSub>
                  </m:oMath>
                </a14:m>
                <a:r>
                  <a:rPr lang="pl-PL" altLang="pl-PL" sz="9600"/>
                  <a:t>).</a:t>
                </a:r>
              </a:p>
              <a:p>
                <a:endParaRPr lang="pl-PL"/>
              </a:p>
            </p:txBody>
          </p:sp>
        </mc:Choice>
        <mc:Fallback>
          <p:sp>
            <p:nvSpPr>
              <p:cNvPr id="3" name="Symbol zastępczy zawartości 2">
                <a:extLst>
                  <a:ext uri="{FF2B5EF4-FFF2-40B4-BE49-F238E27FC236}">
                    <a16:creationId xmlns:a16="http://schemas.microsoft.com/office/drawing/2014/main" id="{96CFF68F-E338-482F-A965-F9000C4B5252}"/>
                  </a:ext>
                </a:extLst>
              </p:cNvPr>
              <p:cNvSpPr>
                <a:spLocks noGrp="1" noRot="1" noChangeAspect="1" noMove="1" noResize="1" noEditPoints="1" noAdjustHandles="1" noChangeArrowheads="1" noChangeShapeType="1" noTextEdit="1"/>
              </p:cNvSpPr>
              <p:nvPr>
                <p:ph idx="1"/>
              </p:nvPr>
            </p:nvSpPr>
            <p:spPr>
              <a:xfrm>
                <a:off x="822959" y="1845734"/>
                <a:ext cx="7543801" cy="4379702"/>
              </a:xfrm>
              <a:blipFill>
                <a:blip r:embed="rId2"/>
                <a:stretch>
                  <a:fillRect l="-2423" r="-2423"/>
                </a:stretch>
              </a:blipFill>
            </p:spPr>
            <p:txBody>
              <a:bodyPr/>
              <a:lstStyle/>
              <a:p>
                <a:r>
                  <a:rPr lang="en-US">
                    <a:noFill/>
                  </a:rPr>
                  <a:t> </a:t>
                </a:r>
              </a:p>
            </p:txBody>
          </p:sp>
        </mc:Fallback>
      </mc:AlternateContent>
    </p:spTree>
    <p:extLst>
      <p:ext uri="{BB962C8B-B14F-4D97-AF65-F5344CB8AC3E}">
        <p14:creationId xmlns:p14="http://schemas.microsoft.com/office/powerpoint/2010/main" val="340877071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5737C2E-442D-4688-A63F-DA57F5A069F8}"/>
              </a:ext>
            </a:extLst>
          </p:cNvPr>
          <p:cNvSpPr>
            <a:spLocks noGrp="1"/>
          </p:cNvSpPr>
          <p:nvPr>
            <p:ph type="title"/>
          </p:nvPr>
        </p:nvSpPr>
        <p:spPr/>
        <p:txBody>
          <a:bodyPr/>
          <a:lstStyle/>
          <a:p>
            <a:r>
              <a:rPr lang="pl-PL" b="1"/>
              <a:t>Podejście mieszane – metoda kosztów likwidacji</a:t>
            </a:r>
            <a:endParaRPr lang="pl-PL"/>
          </a:p>
        </p:txBody>
      </p:sp>
      <mc:AlternateContent xmlns:mc="http://schemas.openxmlformats.org/markup-compatibility/2006">
        <mc:Choice xmlns:a14="http://schemas.microsoft.com/office/drawing/2010/main" Requires="a14">
          <p:sp>
            <p:nvSpPr>
              <p:cNvPr id="3" name="Symbol zastępczy zawartości 2">
                <a:extLst>
                  <a:ext uri="{FF2B5EF4-FFF2-40B4-BE49-F238E27FC236}">
                    <a16:creationId xmlns:a16="http://schemas.microsoft.com/office/drawing/2014/main" id="{520D2633-3A29-4CF5-A250-D93F5426CDDA}"/>
                  </a:ext>
                </a:extLst>
              </p:cNvPr>
              <p:cNvSpPr>
                <a:spLocks noGrp="1"/>
              </p:cNvSpPr>
              <p:nvPr>
                <p:ph idx="1"/>
              </p:nvPr>
            </p:nvSpPr>
            <p:spPr>
              <a:xfrm>
                <a:off x="822959" y="1845734"/>
                <a:ext cx="7543801" cy="4479910"/>
              </a:xfrm>
            </p:spPr>
            <p:txBody>
              <a:bodyPr>
                <a:normAutofit fontScale="92500" lnSpcReduction="20000"/>
              </a:bodyPr>
              <a:lstStyle/>
              <a:p>
                <a:pPr algn="just">
                  <a:lnSpc>
                    <a:spcPct val="150000"/>
                  </a:lnSpc>
                </a:pPr>
                <a:r>
                  <a:rPr lang="pl-PL" altLang="pl-PL"/>
                  <a:t>1) Koszty likwidacji części składowych określa się przy użyciu technik z podejścia kosztowego.</a:t>
                </a:r>
              </a:p>
              <a:p>
                <a:pPr algn="just">
                  <a:lnSpc>
                    <a:spcPct val="150000"/>
                  </a:lnSpc>
                </a:pPr>
                <a:r>
                  <a:rPr lang="pl-PL" altLang="pl-PL"/>
                  <a:t>2) </a:t>
                </a:r>
                <a14:m>
                  <m:oMath xmlns:m="http://schemas.openxmlformats.org/officeDocument/2006/math">
                    <m:sSub>
                      <m:sSubPr>
                        <m:ctrlPr>
                          <a:rPr lang="pl-PL" altLang="pl-PL" i="1">
                            <a:latin typeface="Cambria Math" panose="02040503050406030204" pitchFamily="18" charset="0"/>
                          </a:rPr>
                        </m:ctrlPr>
                      </m:sSubPr>
                      <m:e>
                        <m:r>
                          <a:rPr lang="pl-PL" altLang="pl-PL" i="1">
                            <a:latin typeface="Cambria Math" panose="02040503050406030204" pitchFamily="18" charset="0"/>
                          </a:rPr>
                          <m:t>𝑊</m:t>
                        </m:r>
                      </m:e>
                      <m:sub>
                        <m:r>
                          <a:rPr lang="pl-PL" altLang="pl-PL" b="0" i="1" smtClean="0">
                            <a:latin typeface="Cambria Math" panose="02040503050406030204" pitchFamily="18" charset="0"/>
                          </a:rPr>
                          <m:t>𝑚</m:t>
                        </m:r>
                      </m:sub>
                    </m:sSub>
                    <m:r>
                      <a:rPr lang="pl-PL" altLang="pl-PL" b="0" i="1" smtClean="0">
                        <a:latin typeface="Cambria Math" panose="02040503050406030204" pitchFamily="18" charset="0"/>
                      </a:rPr>
                      <m:t>=</m:t>
                    </m:r>
                    <m:nary>
                      <m:naryPr>
                        <m:chr m:val="∑"/>
                        <m:ctrlPr>
                          <a:rPr lang="pl-PL" altLang="pl-PL" b="0" i="1" smtClean="0">
                            <a:latin typeface="Cambria Math" panose="02040503050406030204" pitchFamily="18" charset="0"/>
                          </a:rPr>
                        </m:ctrlPr>
                      </m:naryPr>
                      <m:sub>
                        <m:r>
                          <m:rPr>
                            <m:brk m:alnAt="23"/>
                          </m:rPr>
                          <a:rPr lang="pl-PL" altLang="pl-PL" b="0" i="1" smtClean="0">
                            <a:latin typeface="Cambria Math" panose="02040503050406030204" pitchFamily="18" charset="0"/>
                          </a:rPr>
                          <m:t>𝑖</m:t>
                        </m:r>
                        <m:r>
                          <a:rPr lang="pl-PL" altLang="pl-PL" b="0" i="1" smtClean="0">
                            <a:latin typeface="Cambria Math" panose="02040503050406030204" pitchFamily="18" charset="0"/>
                          </a:rPr>
                          <m:t>=1</m:t>
                        </m:r>
                      </m:sub>
                      <m:sup>
                        <m:r>
                          <a:rPr lang="pl-PL" altLang="pl-PL" b="0" i="1" smtClean="0">
                            <a:latin typeface="Cambria Math" panose="02040503050406030204" pitchFamily="18" charset="0"/>
                          </a:rPr>
                          <m:t>𝑛</m:t>
                        </m:r>
                      </m:sup>
                      <m:e>
                        <m:sSub>
                          <m:sSubPr>
                            <m:ctrlPr>
                              <a:rPr lang="pl-PL" altLang="pl-PL" b="0" i="1" smtClean="0">
                                <a:latin typeface="Cambria Math" panose="02040503050406030204" pitchFamily="18" charset="0"/>
                              </a:rPr>
                            </m:ctrlPr>
                          </m:sSubPr>
                          <m:e>
                            <m:r>
                              <a:rPr lang="pl-PL" altLang="pl-PL" b="0" i="1" smtClean="0">
                                <a:latin typeface="Cambria Math" panose="02040503050406030204" pitchFamily="18" charset="0"/>
                              </a:rPr>
                              <m:t>𝑊</m:t>
                            </m:r>
                          </m:e>
                          <m:sub>
                            <m:r>
                              <a:rPr lang="pl-PL" altLang="pl-PL" b="0" i="1" smtClean="0">
                                <a:latin typeface="Cambria Math" panose="02040503050406030204" pitchFamily="18" charset="0"/>
                              </a:rPr>
                              <m:t>𝑚𝑖</m:t>
                            </m:r>
                          </m:sub>
                        </m:sSub>
                      </m:e>
                    </m:nary>
                    <m:r>
                      <a:rPr lang="pl-PL" altLang="pl-PL" b="0" i="0" smtClean="0">
                        <a:latin typeface="Cambria Math" panose="02040503050406030204" pitchFamily="18" charset="0"/>
                      </a:rPr>
                      <m:t>(1−</m:t>
                    </m:r>
                    <m:sSub>
                      <m:sSubPr>
                        <m:ctrlPr>
                          <a:rPr lang="pl-PL" altLang="pl-PL" b="0" i="1" smtClean="0">
                            <a:latin typeface="Cambria Math" panose="02040503050406030204" pitchFamily="18" charset="0"/>
                          </a:rPr>
                        </m:ctrlPr>
                      </m:sSubPr>
                      <m:e>
                        <m:sSub>
                          <m:sSubPr>
                            <m:ctrlPr>
                              <a:rPr lang="pl-PL" altLang="pl-PL" i="1">
                                <a:latin typeface="Cambria Math" panose="02040503050406030204" pitchFamily="18" charset="0"/>
                              </a:rPr>
                            </m:ctrlPr>
                          </m:sSubPr>
                          <m:e>
                            <m:r>
                              <a:rPr lang="pl-PL" altLang="pl-PL" i="1">
                                <a:latin typeface="Cambria Math" panose="02040503050406030204" pitchFamily="18" charset="0"/>
                              </a:rPr>
                              <m:t>𝑆</m:t>
                            </m:r>
                          </m:e>
                          <m:sub>
                            <m:r>
                              <a:rPr lang="pl-PL" altLang="pl-PL" i="1">
                                <a:latin typeface="Cambria Math" panose="02040503050406030204" pitchFamily="18" charset="0"/>
                              </a:rPr>
                              <m:t>𝑧</m:t>
                            </m:r>
                          </m:sub>
                        </m:sSub>
                      </m:e>
                      <m:sub>
                        <m:r>
                          <a:rPr lang="pl-PL" altLang="pl-PL" b="0" i="1" smtClean="0">
                            <a:latin typeface="Cambria Math" panose="02040503050406030204" pitchFamily="18" charset="0"/>
                          </a:rPr>
                          <m:t>𝑚𝑖</m:t>
                        </m:r>
                      </m:sub>
                    </m:sSub>
                    <m:r>
                      <a:rPr lang="pl-PL" altLang="pl-PL" b="0" i="1" smtClean="0">
                        <a:latin typeface="Cambria Math" panose="02040503050406030204" pitchFamily="18" charset="0"/>
                      </a:rPr>
                      <m:t>)</m:t>
                    </m:r>
                  </m:oMath>
                </a14:m>
                <a:endParaRPr lang="pl-PL" altLang="pl-PL"/>
              </a:p>
              <a:p>
                <a:pPr algn="just">
                  <a:lnSpc>
                    <a:spcPct val="150000"/>
                  </a:lnSpc>
                </a:pPr>
                <a14:m>
                  <m:oMath xmlns:m="http://schemas.openxmlformats.org/officeDocument/2006/math">
                    <m:r>
                      <m:rPr>
                        <m:brk m:alnAt="23"/>
                      </m:rPr>
                      <a:rPr lang="pl-PL" altLang="pl-PL" i="1">
                        <a:latin typeface="Cambria Math" panose="02040503050406030204" pitchFamily="18" charset="0"/>
                      </a:rPr>
                      <m:t>𝑖</m:t>
                    </m:r>
                  </m:oMath>
                </a14:m>
                <a:r>
                  <a:rPr lang="pl-PL"/>
                  <a:t> – i-ty materiał porozbiórkowy, </a:t>
                </a:r>
                <a14:m>
                  <m:oMath xmlns:m="http://schemas.openxmlformats.org/officeDocument/2006/math">
                    <m:sSub>
                      <m:sSubPr>
                        <m:ctrlPr>
                          <a:rPr lang="pl-PL" altLang="pl-PL" i="1">
                            <a:latin typeface="Cambria Math" panose="02040503050406030204" pitchFamily="18" charset="0"/>
                          </a:rPr>
                        </m:ctrlPr>
                      </m:sSubPr>
                      <m:e>
                        <m:r>
                          <a:rPr lang="pl-PL" altLang="pl-PL" i="1">
                            <a:latin typeface="Cambria Math" panose="02040503050406030204" pitchFamily="18" charset="0"/>
                          </a:rPr>
                          <m:t>𝑊</m:t>
                        </m:r>
                      </m:e>
                      <m:sub>
                        <m:r>
                          <a:rPr lang="pl-PL" altLang="pl-PL" i="1">
                            <a:latin typeface="Cambria Math" panose="02040503050406030204" pitchFamily="18" charset="0"/>
                          </a:rPr>
                          <m:t>𝑚𝑖</m:t>
                        </m:r>
                      </m:sub>
                    </m:sSub>
                  </m:oMath>
                </a14:m>
                <a:r>
                  <a:rPr lang="pl-PL"/>
                  <a:t> - wartość i-tego materiału porozbiórkowego w stanie nowym, </a:t>
                </a:r>
                <a14:m>
                  <m:oMath xmlns:m="http://schemas.openxmlformats.org/officeDocument/2006/math">
                    <m:sSub>
                      <m:sSubPr>
                        <m:ctrlPr>
                          <a:rPr lang="pl-PL" altLang="pl-PL" i="1">
                            <a:latin typeface="Cambria Math" panose="02040503050406030204" pitchFamily="18" charset="0"/>
                          </a:rPr>
                        </m:ctrlPr>
                      </m:sSubPr>
                      <m:e>
                        <m:sSub>
                          <m:sSubPr>
                            <m:ctrlPr>
                              <a:rPr lang="pl-PL" altLang="pl-PL" i="1">
                                <a:latin typeface="Cambria Math" panose="02040503050406030204" pitchFamily="18" charset="0"/>
                              </a:rPr>
                            </m:ctrlPr>
                          </m:sSubPr>
                          <m:e>
                            <m:r>
                              <a:rPr lang="pl-PL" altLang="pl-PL" i="1">
                                <a:latin typeface="Cambria Math" panose="02040503050406030204" pitchFamily="18" charset="0"/>
                              </a:rPr>
                              <m:t>𝑆</m:t>
                            </m:r>
                          </m:e>
                          <m:sub>
                            <m:r>
                              <a:rPr lang="pl-PL" altLang="pl-PL" i="1">
                                <a:latin typeface="Cambria Math" panose="02040503050406030204" pitchFamily="18" charset="0"/>
                              </a:rPr>
                              <m:t>𝑧</m:t>
                            </m:r>
                          </m:sub>
                        </m:sSub>
                      </m:e>
                      <m:sub>
                        <m:r>
                          <a:rPr lang="pl-PL" altLang="pl-PL" i="1">
                            <a:latin typeface="Cambria Math" panose="02040503050406030204" pitchFamily="18" charset="0"/>
                          </a:rPr>
                          <m:t>𝑚𝑖</m:t>
                        </m:r>
                      </m:sub>
                    </m:sSub>
                  </m:oMath>
                </a14:m>
                <a:r>
                  <a:rPr lang="pl-PL"/>
                  <a:t> - stopień zużycia i-tego materiału porozbiórkowego.</a:t>
                </a:r>
              </a:p>
              <a:p>
                <a:pPr algn="just">
                  <a:lnSpc>
                    <a:spcPct val="150000"/>
                  </a:lnSpc>
                </a:pPr>
                <a14:m>
                  <m:oMath xmlns:m="http://schemas.openxmlformats.org/officeDocument/2006/math">
                    <m:sSub>
                      <m:sSubPr>
                        <m:ctrlPr>
                          <a:rPr lang="pl-PL" altLang="pl-PL" i="1">
                            <a:latin typeface="Cambria Math" panose="02040503050406030204" pitchFamily="18" charset="0"/>
                          </a:rPr>
                        </m:ctrlPr>
                      </m:sSubPr>
                      <m:e>
                        <m:r>
                          <a:rPr lang="pl-PL" altLang="pl-PL" i="1">
                            <a:latin typeface="Cambria Math" panose="02040503050406030204" pitchFamily="18" charset="0"/>
                          </a:rPr>
                          <m:t>𝑊</m:t>
                        </m:r>
                      </m:e>
                      <m:sub>
                        <m:r>
                          <a:rPr lang="pl-PL" altLang="pl-PL" i="1">
                            <a:latin typeface="Cambria Math" panose="02040503050406030204" pitchFamily="18" charset="0"/>
                          </a:rPr>
                          <m:t>𝑚𝑖</m:t>
                        </m:r>
                      </m:sub>
                    </m:sSub>
                    <m:r>
                      <a:rPr lang="pl-PL" altLang="pl-PL" b="0" i="0" smtClean="0">
                        <a:latin typeface="Cambria Math" panose="02040503050406030204" pitchFamily="18" charset="0"/>
                      </a:rPr>
                      <m:t>=</m:t>
                    </m:r>
                    <m:sSub>
                      <m:sSubPr>
                        <m:ctrlPr>
                          <a:rPr lang="pl-PL" altLang="pl-PL" b="0" i="1" smtClean="0">
                            <a:latin typeface="Cambria Math" panose="02040503050406030204" pitchFamily="18" charset="0"/>
                          </a:rPr>
                        </m:ctrlPr>
                      </m:sSubPr>
                      <m:e>
                        <m:r>
                          <a:rPr lang="pl-PL" altLang="pl-PL" b="0" i="1" smtClean="0">
                            <a:latin typeface="Cambria Math" panose="02040503050406030204" pitchFamily="18" charset="0"/>
                          </a:rPr>
                          <m:t>𝑒</m:t>
                        </m:r>
                      </m:e>
                      <m:sub>
                        <m:r>
                          <a:rPr lang="pl-PL" altLang="pl-PL" b="0" i="1" smtClean="0">
                            <a:latin typeface="Cambria Math" panose="02040503050406030204" pitchFamily="18" charset="0"/>
                          </a:rPr>
                          <m:t>𝑖</m:t>
                        </m:r>
                      </m:sub>
                    </m:sSub>
                    <m:r>
                      <a:rPr lang="pl-PL" altLang="pl-PL" b="0" i="1" smtClean="0">
                        <a:latin typeface="Cambria Math" panose="02040503050406030204" pitchFamily="18" charset="0"/>
                      </a:rPr>
                      <m:t>∗</m:t>
                    </m:r>
                    <m:sSub>
                      <m:sSubPr>
                        <m:ctrlPr>
                          <a:rPr lang="pl-PL" altLang="pl-PL" b="0" i="1" smtClean="0">
                            <a:latin typeface="Cambria Math" panose="02040503050406030204" pitchFamily="18" charset="0"/>
                          </a:rPr>
                        </m:ctrlPr>
                      </m:sSubPr>
                      <m:e>
                        <m:r>
                          <a:rPr lang="pl-PL" altLang="pl-PL" b="0" i="1" smtClean="0">
                            <a:latin typeface="Cambria Math" panose="02040503050406030204" pitchFamily="18" charset="0"/>
                          </a:rPr>
                          <m:t>𝐶</m:t>
                        </m:r>
                      </m:e>
                      <m:sub>
                        <m:r>
                          <a:rPr lang="pl-PL" altLang="pl-PL" b="0" i="1" smtClean="0">
                            <a:latin typeface="Cambria Math" panose="02040503050406030204" pitchFamily="18" charset="0"/>
                          </a:rPr>
                          <m:t>𝑖</m:t>
                        </m:r>
                      </m:sub>
                    </m:sSub>
                    <m:r>
                      <a:rPr lang="pl-PL" altLang="pl-PL" b="0" i="1" smtClean="0">
                        <a:latin typeface="Cambria Math" panose="02040503050406030204" pitchFamily="18" charset="0"/>
                      </a:rPr>
                      <m:t>∗</m:t>
                    </m:r>
                    <m:sSub>
                      <m:sSubPr>
                        <m:ctrlPr>
                          <a:rPr lang="pl-PL" altLang="pl-PL" b="0" i="1" smtClean="0">
                            <a:latin typeface="Cambria Math" panose="02040503050406030204" pitchFamily="18" charset="0"/>
                          </a:rPr>
                        </m:ctrlPr>
                      </m:sSubPr>
                      <m:e>
                        <m:r>
                          <a:rPr lang="pl-PL" altLang="pl-PL" b="0" i="1" smtClean="0">
                            <a:latin typeface="Cambria Math" panose="02040503050406030204" pitchFamily="18" charset="0"/>
                          </a:rPr>
                          <m:t>𝑤</m:t>
                        </m:r>
                      </m:e>
                      <m:sub>
                        <m:r>
                          <a:rPr lang="pl-PL" altLang="pl-PL" b="0" i="1" smtClean="0">
                            <a:latin typeface="Cambria Math" panose="02040503050406030204" pitchFamily="18" charset="0"/>
                          </a:rPr>
                          <m:t>𝑖</m:t>
                        </m:r>
                      </m:sub>
                    </m:sSub>
                  </m:oMath>
                </a14:m>
                <a:endParaRPr lang="pl-PL"/>
              </a:p>
              <a:p>
                <a:pPr algn="just">
                  <a:lnSpc>
                    <a:spcPct val="150000"/>
                  </a:lnSpc>
                </a:pPr>
                <a14:m>
                  <m:oMath xmlns:m="http://schemas.openxmlformats.org/officeDocument/2006/math">
                    <m:sSub>
                      <m:sSubPr>
                        <m:ctrlPr>
                          <a:rPr lang="pl-PL" altLang="pl-PL" i="1">
                            <a:latin typeface="Cambria Math" panose="02040503050406030204" pitchFamily="18" charset="0"/>
                          </a:rPr>
                        </m:ctrlPr>
                      </m:sSubPr>
                      <m:e>
                        <m:r>
                          <a:rPr lang="pl-PL" altLang="pl-PL" i="1">
                            <a:latin typeface="Cambria Math" panose="02040503050406030204" pitchFamily="18" charset="0"/>
                          </a:rPr>
                          <m:t>𝑒</m:t>
                        </m:r>
                      </m:e>
                      <m:sub>
                        <m:r>
                          <a:rPr lang="pl-PL" altLang="pl-PL" i="1">
                            <a:latin typeface="Cambria Math" panose="02040503050406030204" pitchFamily="18" charset="0"/>
                          </a:rPr>
                          <m:t>𝑖</m:t>
                        </m:r>
                      </m:sub>
                    </m:sSub>
                  </m:oMath>
                </a14:m>
                <a:r>
                  <a:rPr lang="pl-PL"/>
                  <a:t> - ilość i-tego materiału wg obmiaru, </a:t>
                </a:r>
                <a14:m>
                  <m:oMath xmlns:m="http://schemas.openxmlformats.org/officeDocument/2006/math">
                    <m:sSub>
                      <m:sSubPr>
                        <m:ctrlPr>
                          <a:rPr lang="pl-PL" altLang="pl-PL" i="1">
                            <a:latin typeface="Cambria Math" panose="02040503050406030204" pitchFamily="18" charset="0"/>
                          </a:rPr>
                        </m:ctrlPr>
                      </m:sSubPr>
                      <m:e>
                        <m:r>
                          <a:rPr lang="pl-PL" altLang="pl-PL" i="1">
                            <a:latin typeface="Cambria Math" panose="02040503050406030204" pitchFamily="18" charset="0"/>
                          </a:rPr>
                          <m:t>𝐶</m:t>
                        </m:r>
                      </m:e>
                      <m:sub>
                        <m:r>
                          <a:rPr lang="pl-PL" altLang="pl-PL" i="1">
                            <a:latin typeface="Cambria Math" panose="02040503050406030204" pitchFamily="18" charset="0"/>
                          </a:rPr>
                          <m:t>𝑖</m:t>
                        </m:r>
                      </m:sub>
                    </m:sSub>
                  </m:oMath>
                </a14:m>
                <a:r>
                  <a:rPr lang="pl-PL"/>
                  <a:t> - cena jednostkowa i-tego materiału w stanie nowym, </a:t>
                </a:r>
                <a14:m>
                  <m:oMath xmlns:m="http://schemas.openxmlformats.org/officeDocument/2006/math">
                    <m:sSub>
                      <m:sSubPr>
                        <m:ctrlPr>
                          <a:rPr lang="pl-PL" altLang="pl-PL" i="1">
                            <a:latin typeface="Cambria Math" panose="02040503050406030204" pitchFamily="18" charset="0"/>
                          </a:rPr>
                        </m:ctrlPr>
                      </m:sSubPr>
                      <m:e>
                        <m:r>
                          <a:rPr lang="pl-PL" altLang="pl-PL" i="1">
                            <a:latin typeface="Cambria Math" panose="02040503050406030204" pitchFamily="18" charset="0"/>
                          </a:rPr>
                          <m:t>𝑤</m:t>
                        </m:r>
                      </m:e>
                      <m:sub>
                        <m:r>
                          <a:rPr lang="pl-PL" altLang="pl-PL" i="1">
                            <a:latin typeface="Cambria Math" panose="02040503050406030204" pitchFamily="18" charset="0"/>
                          </a:rPr>
                          <m:t>𝑖</m:t>
                        </m:r>
                      </m:sub>
                    </m:sSub>
                  </m:oMath>
                </a14:m>
                <a:r>
                  <a:rPr lang="pl-PL"/>
                  <a:t> - wskaźnik odzysku dla i-tego materiału.</a:t>
                </a:r>
              </a:p>
            </p:txBody>
          </p:sp>
        </mc:Choice>
        <mc:Fallback>
          <p:sp>
            <p:nvSpPr>
              <p:cNvPr id="3" name="Symbol zastępczy zawartości 2">
                <a:extLst>
                  <a:ext uri="{FF2B5EF4-FFF2-40B4-BE49-F238E27FC236}">
                    <a16:creationId xmlns:a16="http://schemas.microsoft.com/office/drawing/2014/main" id="{520D2633-3A29-4CF5-A250-D93F5426CDDA}"/>
                  </a:ext>
                </a:extLst>
              </p:cNvPr>
              <p:cNvSpPr>
                <a:spLocks noGrp="1" noRot="1" noChangeAspect="1" noMove="1" noResize="1" noEditPoints="1" noAdjustHandles="1" noChangeArrowheads="1" noChangeShapeType="1" noTextEdit="1"/>
              </p:cNvSpPr>
              <p:nvPr>
                <p:ph idx="1"/>
              </p:nvPr>
            </p:nvSpPr>
            <p:spPr>
              <a:xfrm>
                <a:off x="822959" y="1845734"/>
                <a:ext cx="7543801" cy="4479910"/>
              </a:xfrm>
              <a:blipFill>
                <a:blip r:embed="rId2"/>
                <a:stretch>
                  <a:fillRect l="-1939" r="-1939"/>
                </a:stretch>
              </a:blipFill>
            </p:spPr>
            <p:txBody>
              <a:bodyPr/>
              <a:lstStyle/>
              <a:p>
                <a:r>
                  <a:rPr lang="en-US">
                    <a:noFill/>
                  </a:rPr>
                  <a:t> </a:t>
                </a:r>
              </a:p>
            </p:txBody>
          </p:sp>
        </mc:Fallback>
      </mc:AlternateContent>
    </p:spTree>
    <p:extLst>
      <p:ext uri="{BB962C8B-B14F-4D97-AF65-F5344CB8AC3E}">
        <p14:creationId xmlns:p14="http://schemas.microsoft.com/office/powerpoint/2010/main" val="79930203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16AA182-BE55-4FCB-A93B-7FADECAE4171}"/>
              </a:ext>
            </a:extLst>
          </p:cNvPr>
          <p:cNvSpPr>
            <a:spLocks noGrp="1"/>
          </p:cNvSpPr>
          <p:nvPr>
            <p:ph type="title"/>
          </p:nvPr>
        </p:nvSpPr>
        <p:spPr/>
        <p:txBody>
          <a:bodyPr>
            <a:normAutofit fontScale="90000"/>
          </a:bodyPr>
          <a:lstStyle/>
          <a:p>
            <a:r>
              <a:rPr lang="pl-PL" b="1"/>
              <a:t>Podejście mieszane – metoda wskaźników szacunkowych gruntu (</a:t>
            </a:r>
            <a:r>
              <a:rPr lang="pl-PL" b="1">
                <a:solidFill>
                  <a:srgbClr val="FF0000"/>
                </a:solidFill>
              </a:rPr>
              <a:t>)</a:t>
            </a:r>
            <a:endParaRPr lang="pl-PL">
              <a:solidFill>
                <a:srgbClr val="FF0000"/>
              </a:solidFill>
            </a:endParaRPr>
          </a:p>
        </p:txBody>
      </p:sp>
      <p:sp>
        <p:nvSpPr>
          <p:cNvPr id="3" name="Symbol zastępczy zawartości 2">
            <a:extLst>
              <a:ext uri="{FF2B5EF4-FFF2-40B4-BE49-F238E27FC236}">
                <a16:creationId xmlns:a16="http://schemas.microsoft.com/office/drawing/2014/main" id="{1AFFDC7D-0F35-4FE9-82FA-CDDC39C9BF8A}"/>
              </a:ext>
            </a:extLst>
          </p:cNvPr>
          <p:cNvSpPr>
            <a:spLocks noGrp="1"/>
          </p:cNvSpPr>
          <p:nvPr>
            <p:ph idx="1"/>
          </p:nvPr>
        </p:nvSpPr>
        <p:spPr>
          <a:xfrm>
            <a:off x="822959" y="1845734"/>
            <a:ext cx="7543801" cy="4454858"/>
          </a:xfrm>
        </p:spPr>
        <p:txBody>
          <a:bodyPr>
            <a:normAutofit fontScale="92500" lnSpcReduction="10000"/>
          </a:bodyPr>
          <a:lstStyle/>
          <a:p>
            <a:pPr marL="457200" indent="-457200" algn="just">
              <a:buFont typeface="+mj-lt"/>
              <a:buAutoNum type="arabicParenR"/>
            </a:pPr>
            <a:r>
              <a:rPr lang="pl-PL" altLang="pl-PL" sz="1800" b="1">
                <a:solidFill>
                  <a:srgbClr val="C00000"/>
                </a:solidFill>
              </a:rPr>
              <a:t>Służy do określania wartości nieruchomości przeznaczonych na cele rolne lub leśne, w przypadku braku transakcji rynkowych</a:t>
            </a:r>
            <a:r>
              <a:rPr lang="pl-PL" altLang="pl-PL" sz="1800"/>
              <a:t>.</a:t>
            </a:r>
          </a:p>
          <a:p>
            <a:pPr marL="457200" indent="-457200" algn="just">
              <a:buFont typeface="+mj-lt"/>
              <a:buAutoNum type="arabicParenR"/>
            </a:pPr>
            <a:r>
              <a:rPr lang="pl-PL" sz="1800"/>
              <a:t>Wartość gruntu rolnego określa się z </a:t>
            </a:r>
            <a:r>
              <a:rPr lang="pl-PL" sz="1800" i="1"/>
              <a:t>uwzględnieniem powierzchni klasy bonitacyjnej użytku rolnego, wskaźnika szacunkowego gruntu,  ceny 1 </a:t>
            </a:r>
            <a:r>
              <a:rPr lang="pl-PL" sz="1800" i="1" err="1"/>
              <a:t>decytony</a:t>
            </a:r>
            <a:r>
              <a:rPr lang="pl-PL" sz="1800" i="1"/>
              <a:t> ziarna żyta, współczynnika korekcyjnego i współczynników korygujących</a:t>
            </a:r>
            <a:r>
              <a:rPr lang="pl-PL" sz="1800"/>
              <a:t>. Cenę ziarna żyta przyjmuje się z rynku lokalnego. </a:t>
            </a:r>
          </a:p>
          <a:p>
            <a:pPr marL="457200" indent="-457200" algn="just">
              <a:buFont typeface="+mj-lt"/>
              <a:buAutoNum type="arabicParenR"/>
            </a:pPr>
            <a:r>
              <a:rPr lang="pl-PL" sz="1800"/>
              <a:t>W odniesieniu do nieruchomości rolnych wskaźnik szacunkowy gruntu oznacza dziesięciokrotność aktualnego na dzień wyceny średniego plonu ziarna żyta z 1 hektara, wyrażonego w </a:t>
            </a:r>
            <a:r>
              <a:rPr lang="pl-PL" sz="1800" err="1"/>
              <a:t>decytonach</a:t>
            </a:r>
            <a:r>
              <a:rPr lang="pl-PL" sz="1800"/>
              <a:t>, podawanego dla kraju przez Główny Urząd Statystyczny.</a:t>
            </a:r>
          </a:p>
          <a:p>
            <a:pPr marL="457200" indent="-457200" algn="just">
              <a:buFont typeface="+mj-lt"/>
              <a:buAutoNum type="arabicParenR"/>
            </a:pPr>
            <a:r>
              <a:rPr lang="pl-PL" sz="1800"/>
              <a:t>Klasy bonitacyjne użytków rolnych przyjmuje się według danych z katastru nieruchomości. </a:t>
            </a:r>
          </a:p>
          <a:p>
            <a:pPr marL="457200" indent="-457200" algn="just">
              <a:buFont typeface="+mj-lt"/>
              <a:buAutoNum type="arabicParenR"/>
            </a:pPr>
            <a:r>
              <a:rPr lang="pl-PL" sz="1800"/>
              <a:t>Współczynniki korekcyjne w zależności od klasy bonitacyjnej użytku rolnego oraz od położenia w okręgu podatkowym dla nieruchomości rolnych, a także wskaźniki szacunkowe gruntów dla nieruchomości leśnych określa załącznik nr 1 do rozporządzenia. Okręg podatkowy, o którym mowa w ust. 2, przyjmuje się według przepisów o podatku rolnym.</a:t>
            </a:r>
          </a:p>
        </p:txBody>
      </p:sp>
    </p:spTree>
    <p:extLst>
      <p:ext uri="{BB962C8B-B14F-4D97-AF65-F5344CB8AC3E}">
        <p14:creationId xmlns:p14="http://schemas.microsoft.com/office/powerpoint/2010/main" val="216489015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16AA182-BE55-4FCB-A93B-7FADECAE4171}"/>
              </a:ext>
            </a:extLst>
          </p:cNvPr>
          <p:cNvSpPr>
            <a:spLocks noGrp="1"/>
          </p:cNvSpPr>
          <p:nvPr>
            <p:ph type="title"/>
          </p:nvPr>
        </p:nvSpPr>
        <p:spPr/>
        <p:txBody>
          <a:bodyPr>
            <a:normAutofit fontScale="90000"/>
          </a:bodyPr>
          <a:lstStyle/>
          <a:p>
            <a:r>
              <a:rPr lang="pl-PL" b="1"/>
              <a:t>Podejście mieszane – metoda wskaźników szacunkowych gruntu</a:t>
            </a:r>
            <a:endParaRPr lang="pl-PL"/>
          </a:p>
        </p:txBody>
      </p:sp>
      <p:sp>
        <p:nvSpPr>
          <p:cNvPr id="3" name="Symbol zastępczy zawartości 2">
            <a:extLst>
              <a:ext uri="{FF2B5EF4-FFF2-40B4-BE49-F238E27FC236}">
                <a16:creationId xmlns:a16="http://schemas.microsoft.com/office/drawing/2014/main" id="{1AFFDC7D-0F35-4FE9-82FA-CDDC39C9BF8A}"/>
              </a:ext>
            </a:extLst>
          </p:cNvPr>
          <p:cNvSpPr>
            <a:spLocks noGrp="1"/>
          </p:cNvSpPr>
          <p:nvPr>
            <p:ph idx="1"/>
          </p:nvPr>
        </p:nvSpPr>
        <p:spPr>
          <a:xfrm>
            <a:off x="822959" y="1845734"/>
            <a:ext cx="7543801" cy="4454858"/>
          </a:xfrm>
        </p:spPr>
        <p:txBody>
          <a:bodyPr>
            <a:normAutofit fontScale="92500" lnSpcReduction="20000"/>
          </a:bodyPr>
          <a:lstStyle/>
          <a:p>
            <a:pPr marL="457200" indent="-457200" algn="just">
              <a:buFont typeface="+mj-lt"/>
              <a:buAutoNum type="arabicParenR"/>
            </a:pPr>
            <a:r>
              <a:rPr lang="pl-PL"/>
              <a:t>Wartość nieruchomości leśnej określa się z uwzględnieniem </a:t>
            </a:r>
            <a:r>
              <a:rPr lang="pl-PL" i="1"/>
              <a:t>wskaźnika szacunkowego gruntu, powierzchni gruntu porośniętego drzewostanem o ustalonym gatunku, klasie bonitacyjnej oraz wieku rębności, ceny 1 m3 drewna oraz współczynników korygujących</a:t>
            </a:r>
            <a:r>
              <a:rPr lang="pl-PL"/>
              <a:t>. </a:t>
            </a:r>
          </a:p>
          <a:p>
            <a:pPr marL="457200" indent="-457200" algn="just">
              <a:buFont typeface="+mj-lt"/>
              <a:buAutoNum type="arabicParenR"/>
            </a:pPr>
            <a:r>
              <a:rPr lang="pl-PL"/>
              <a:t>Cenę drewna, uwzględniającą koszty jego pozyskania i przemieszczenia do miejsca odbioru transportem mechanicznym, przyjmuje się z rynku lokalnego albo nadleśnictwa właściwego dla miejsca położenia nieruchomości lub nadleśnictw sąsiednich. Cenę drewna przyjmuje się jako średnią ważoną z ostatnich 3 lat z uwzględnieniem rodzaju sortymentów sprzedawanego drewna. </a:t>
            </a:r>
          </a:p>
          <a:p>
            <a:pPr marL="457200" indent="-457200" algn="just">
              <a:buFont typeface="+mj-lt"/>
              <a:buAutoNum type="arabicParenR"/>
            </a:pPr>
            <a:r>
              <a:rPr lang="pl-PL"/>
              <a:t>W odniesieniu do nieruchomości leśnych wskaźnik szacunkowy gruntu określa się w zależności od wieku rębności, głównego gatunku lasotwórczego na danym siedlisku i klasy bonitacyjnej drzewostanu w metrach sześciennych drewna.</a:t>
            </a:r>
          </a:p>
          <a:p>
            <a:pPr marL="457200" indent="-457200" algn="just">
              <a:buFont typeface="+mj-lt"/>
              <a:buAutoNum type="arabicParenR"/>
            </a:pPr>
            <a:r>
              <a:rPr lang="pl-PL"/>
              <a:t>Przy określaniu głównych gatunków lasotwórczych, klasy bonitacyjnej drzewostanu oraz wieku rębności wykorzystuje się dane odpowiednio z planów urządzenia lasów, uproszczonych planów urządzenia lasów albo decyzji wydanych na podstawie inwentaryzacji stanu lasu.</a:t>
            </a:r>
          </a:p>
        </p:txBody>
      </p:sp>
    </p:spTree>
    <p:extLst>
      <p:ext uri="{BB962C8B-B14F-4D97-AF65-F5344CB8AC3E}">
        <p14:creationId xmlns:p14="http://schemas.microsoft.com/office/powerpoint/2010/main" val="250276068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E5711E1-68BE-42F6-8EE6-650EA13DFEC2}"/>
              </a:ext>
            </a:extLst>
          </p:cNvPr>
          <p:cNvSpPr>
            <a:spLocks noGrp="1"/>
          </p:cNvSpPr>
          <p:nvPr>
            <p:ph type="title"/>
          </p:nvPr>
        </p:nvSpPr>
        <p:spPr/>
        <p:txBody>
          <a:bodyPr>
            <a:normAutofit fontScale="90000"/>
          </a:bodyPr>
          <a:lstStyle/>
          <a:p>
            <a:r>
              <a:rPr lang="pl-PL" b="1"/>
              <a:t>Podejście mieszane – metoda wskaźników szacunkowych gruntu</a:t>
            </a:r>
            <a:endParaRPr lang="pl-PL"/>
          </a:p>
        </p:txBody>
      </p:sp>
      <p:sp>
        <p:nvSpPr>
          <p:cNvPr id="3" name="Symbol zastępczy zawartości 2">
            <a:extLst>
              <a:ext uri="{FF2B5EF4-FFF2-40B4-BE49-F238E27FC236}">
                <a16:creationId xmlns:a16="http://schemas.microsoft.com/office/drawing/2014/main" id="{1C7D4830-55C2-4B51-ACA7-85D21E29F288}"/>
              </a:ext>
            </a:extLst>
          </p:cNvPr>
          <p:cNvSpPr>
            <a:spLocks noGrp="1"/>
          </p:cNvSpPr>
          <p:nvPr>
            <p:ph idx="1"/>
          </p:nvPr>
        </p:nvSpPr>
        <p:spPr>
          <a:xfrm>
            <a:off x="822959" y="1845734"/>
            <a:ext cx="7543801" cy="4417280"/>
          </a:xfrm>
        </p:spPr>
        <p:txBody>
          <a:bodyPr>
            <a:normAutofit fontScale="92500" lnSpcReduction="10000"/>
          </a:bodyPr>
          <a:lstStyle/>
          <a:p>
            <a:pPr algn="just"/>
            <a:r>
              <a:rPr lang="pl-PL" b="1">
                <a:solidFill>
                  <a:srgbClr val="C00000"/>
                </a:solidFill>
              </a:rPr>
              <a:t>Przy stosowaniu metody wskaźników szacunkowych gruntów uwzględnia się następujące poszczególne cechy (współczynniki korygujące):</a:t>
            </a:r>
          </a:p>
          <a:p>
            <a:pPr algn="just"/>
            <a:br>
              <a:rPr lang="pl-PL"/>
            </a:br>
            <a:r>
              <a:rPr lang="pl-PL"/>
              <a:t>1) </a:t>
            </a:r>
            <a:r>
              <a:rPr lang="pl-PL" u="sng"/>
              <a:t>w odniesieniu do nieruchomości przeznaczonych na cele rolne </a:t>
            </a:r>
            <a:r>
              <a:rPr lang="pl-PL"/>
              <a:t>- dogodność dojazdu, kulturę rolną, wielkość zanieczyszczeń środowiska, występowanie urządzeń melioracyjnych, występowanie infrastruktury utrudniającej agrotechnikę, trudność uprawy, strukturę przestrzenną użytków gruntowych;</a:t>
            </a:r>
          </a:p>
          <a:p>
            <a:pPr algn="just"/>
            <a:br>
              <a:rPr lang="pl-PL"/>
            </a:br>
            <a:r>
              <a:rPr lang="pl-PL"/>
              <a:t>2) </a:t>
            </a:r>
            <a:r>
              <a:rPr lang="pl-PL" u="sng"/>
              <a:t>w odniesieniu do nieruchomości przeznaczonych na cele leśne</a:t>
            </a:r>
            <a:r>
              <a:rPr lang="pl-PL"/>
              <a:t> - stopień degradacji siedliska leśnego, szkodliwe oddziaływanie przemysłu na drzewostan, masowe występowanie szkodników, położenie w stosunku do głównych dróg, możliwość przemieszczenia drewna do miejsca odbioru transportem mechanicznym, dogodność dojazdu, rodzaje gruntów przyległych, walory rekreacyjne, strefę zagrożenia pożarowego terenów leśnych. </a:t>
            </a:r>
          </a:p>
        </p:txBody>
      </p:sp>
    </p:spTree>
    <p:extLst>
      <p:ext uri="{BB962C8B-B14F-4D97-AF65-F5344CB8AC3E}">
        <p14:creationId xmlns:p14="http://schemas.microsoft.com/office/powerpoint/2010/main" val="151003014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E5711E1-68BE-42F6-8EE6-650EA13DFEC2}"/>
              </a:ext>
            </a:extLst>
          </p:cNvPr>
          <p:cNvSpPr>
            <a:spLocks noGrp="1"/>
          </p:cNvSpPr>
          <p:nvPr>
            <p:ph type="title"/>
          </p:nvPr>
        </p:nvSpPr>
        <p:spPr/>
        <p:txBody>
          <a:bodyPr>
            <a:normAutofit fontScale="90000"/>
          </a:bodyPr>
          <a:lstStyle/>
          <a:p>
            <a:r>
              <a:rPr lang="pl-PL" b="1"/>
              <a:t>Podejście mieszane – metoda wskaźników szacunkowych gruntu</a:t>
            </a:r>
            <a:endParaRPr lang="pl-PL"/>
          </a:p>
        </p:txBody>
      </p:sp>
      <mc:AlternateContent xmlns:mc="http://schemas.openxmlformats.org/markup-compatibility/2006">
        <mc:Choice xmlns:a14="http://schemas.microsoft.com/office/drawing/2010/main" Requires="a14">
          <p:sp>
            <p:nvSpPr>
              <p:cNvPr id="3" name="Symbol zastępczy zawartości 2">
                <a:extLst>
                  <a:ext uri="{FF2B5EF4-FFF2-40B4-BE49-F238E27FC236}">
                    <a16:creationId xmlns:a16="http://schemas.microsoft.com/office/drawing/2014/main" id="{1C7D4830-55C2-4B51-ACA7-85D21E29F288}"/>
                  </a:ext>
                </a:extLst>
              </p:cNvPr>
              <p:cNvSpPr>
                <a:spLocks noGrp="1"/>
              </p:cNvSpPr>
              <p:nvPr>
                <p:ph idx="1"/>
              </p:nvPr>
            </p:nvSpPr>
            <p:spPr>
              <a:xfrm>
                <a:off x="822959" y="1845734"/>
                <a:ext cx="7543801" cy="5012266"/>
              </a:xfrm>
            </p:spPr>
            <p:txBody>
              <a:bodyPr>
                <a:normAutofit/>
              </a:bodyPr>
              <a:lstStyle/>
              <a:p>
                <a:pPr algn="just">
                  <a:lnSpc>
                    <a:spcPct val="150000"/>
                  </a:lnSpc>
                </a:pPr>
                <a14:m>
                  <m:oMath xmlns:m="http://schemas.openxmlformats.org/officeDocument/2006/math">
                    <m:sSub>
                      <m:sSubPr>
                        <m:ctrlPr>
                          <a:rPr lang="pl-PL" sz="1700" b="1" i="1" smtClean="0">
                            <a:solidFill>
                              <a:srgbClr val="C00000"/>
                            </a:solidFill>
                            <a:latin typeface="Cambria Math" panose="02040503050406030204" pitchFamily="18" charset="0"/>
                          </a:rPr>
                        </m:ctrlPr>
                      </m:sSubPr>
                      <m:e>
                        <m:r>
                          <a:rPr lang="pl-PL" sz="1700" b="1" i="1" smtClean="0">
                            <a:solidFill>
                              <a:srgbClr val="C00000"/>
                            </a:solidFill>
                            <a:latin typeface="Cambria Math" panose="02040503050406030204" pitchFamily="18" charset="0"/>
                          </a:rPr>
                          <m:t>𝑾</m:t>
                        </m:r>
                      </m:e>
                      <m:sub>
                        <m:r>
                          <a:rPr lang="pl-PL" sz="1700" b="1" i="1" smtClean="0">
                            <a:solidFill>
                              <a:srgbClr val="C00000"/>
                            </a:solidFill>
                            <a:latin typeface="Cambria Math" panose="02040503050406030204" pitchFamily="18" charset="0"/>
                          </a:rPr>
                          <m:t>𝒈𝒓</m:t>
                        </m:r>
                      </m:sub>
                    </m:sSub>
                    <m:r>
                      <a:rPr lang="pl-PL" sz="1700" b="1" i="1" smtClean="0">
                        <a:solidFill>
                          <a:srgbClr val="C00000"/>
                        </a:solidFill>
                        <a:latin typeface="Cambria Math" panose="02040503050406030204" pitchFamily="18" charset="0"/>
                      </a:rPr>
                      <m:t>=</m:t>
                    </m:r>
                    <m:sSub>
                      <m:sSubPr>
                        <m:ctrlPr>
                          <a:rPr lang="pl-PL" sz="1700" b="1" i="1">
                            <a:solidFill>
                              <a:srgbClr val="C00000"/>
                            </a:solidFill>
                            <a:latin typeface="Cambria Math" panose="02040503050406030204" pitchFamily="18" charset="0"/>
                          </a:rPr>
                        </m:ctrlPr>
                      </m:sSubPr>
                      <m:e>
                        <m:r>
                          <a:rPr lang="pl-PL" sz="1700" b="1" i="1">
                            <a:solidFill>
                              <a:srgbClr val="C00000"/>
                            </a:solidFill>
                            <a:latin typeface="Cambria Math" panose="02040503050406030204" pitchFamily="18" charset="0"/>
                          </a:rPr>
                          <m:t>𝑾</m:t>
                        </m:r>
                      </m:e>
                      <m:sub>
                        <m:r>
                          <a:rPr lang="pl-PL" sz="1700" b="1" i="1">
                            <a:solidFill>
                              <a:srgbClr val="C00000"/>
                            </a:solidFill>
                            <a:latin typeface="Cambria Math" panose="02040503050406030204" pitchFamily="18" charset="0"/>
                          </a:rPr>
                          <m:t>𝒔𝒛</m:t>
                        </m:r>
                      </m:sub>
                    </m:sSub>
                    <m:r>
                      <a:rPr lang="pl-PL" sz="1700" b="1" i="1" smtClean="0">
                        <a:solidFill>
                          <a:srgbClr val="C00000"/>
                        </a:solidFill>
                        <a:latin typeface="Cambria Math" panose="02040503050406030204" pitchFamily="18" charset="0"/>
                      </a:rPr>
                      <m:t>∗</m:t>
                    </m:r>
                    <m:sSub>
                      <m:sSubPr>
                        <m:ctrlPr>
                          <a:rPr lang="pl-PL" sz="1700" b="1" i="1">
                            <a:solidFill>
                              <a:srgbClr val="C00000"/>
                            </a:solidFill>
                            <a:latin typeface="Cambria Math" panose="02040503050406030204" pitchFamily="18" charset="0"/>
                          </a:rPr>
                        </m:ctrlPr>
                      </m:sSubPr>
                      <m:e>
                        <m:r>
                          <a:rPr lang="pl-PL" sz="1700" b="1" i="1">
                            <a:solidFill>
                              <a:srgbClr val="C00000"/>
                            </a:solidFill>
                            <a:latin typeface="Cambria Math" panose="02040503050406030204" pitchFamily="18" charset="0"/>
                          </a:rPr>
                          <m:t>𝑪</m:t>
                        </m:r>
                      </m:e>
                      <m:sub>
                        <m:r>
                          <a:rPr lang="pl-PL" sz="1700" b="1" i="1">
                            <a:solidFill>
                              <a:srgbClr val="C00000"/>
                            </a:solidFill>
                            <a:latin typeface="Cambria Math" panose="02040503050406030204" pitchFamily="18" charset="0"/>
                          </a:rPr>
                          <m:t>ż</m:t>
                        </m:r>
                      </m:sub>
                    </m:sSub>
                    <m:r>
                      <a:rPr lang="pl-PL" sz="1700" b="1" i="1" smtClean="0">
                        <a:solidFill>
                          <a:srgbClr val="C00000"/>
                        </a:solidFill>
                        <a:latin typeface="Cambria Math" panose="02040503050406030204" pitchFamily="18" charset="0"/>
                      </a:rPr>
                      <m:t>∗[</m:t>
                    </m:r>
                    <m:nary>
                      <m:naryPr>
                        <m:chr m:val="∑"/>
                        <m:ctrlPr>
                          <a:rPr lang="pl-PL" sz="1700" b="1" i="1" smtClean="0">
                            <a:solidFill>
                              <a:srgbClr val="C00000"/>
                            </a:solidFill>
                            <a:latin typeface="Cambria Math" panose="02040503050406030204" pitchFamily="18" charset="0"/>
                          </a:rPr>
                        </m:ctrlPr>
                      </m:naryPr>
                      <m:sub>
                        <m:r>
                          <m:rPr>
                            <m:brk m:alnAt="23"/>
                          </m:rPr>
                          <a:rPr lang="pl-PL" sz="1700" b="1" i="1" smtClean="0">
                            <a:solidFill>
                              <a:srgbClr val="C00000"/>
                            </a:solidFill>
                            <a:latin typeface="Cambria Math" panose="02040503050406030204" pitchFamily="18" charset="0"/>
                          </a:rPr>
                          <m:t>𝒊</m:t>
                        </m:r>
                        <m:r>
                          <a:rPr lang="pl-PL" sz="1700" b="1" i="1" smtClean="0">
                            <a:solidFill>
                              <a:srgbClr val="C00000"/>
                            </a:solidFill>
                            <a:latin typeface="Cambria Math" panose="02040503050406030204" pitchFamily="18" charset="0"/>
                          </a:rPr>
                          <m:t>=</m:t>
                        </m:r>
                        <m:r>
                          <a:rPr lang="pl-PL" sz="1700" b="1" i="1" smtClean="0">
                            <a:solidFill>
                              <a:srgbClr val="C00000"/>
                            </a:solidFill>
                            <a:latin typeface="Cambria Math" panose="02040503050406030204" pitchFamily="18" charset="0"/>
                          </a:rPr>
                          <m:t>𝟏</m:t>
                        </m:r>
                      </m:sub>
                      <m:sup>
                        <m:r>
                          <a:rPr lang="pl-PL" sz="1700" b="1" i="1" smtClean="0">
                            <a:solidFill>
                              <a:srgbClr val="C00000"/>
                            </a:solidFill>
                            <a:latin typeface="Cambria Math" panose="02040503050406030204" pitchFamily="18" charset="0"/>
                          </a:rPr>
                          <m:t>𝒏</m:t>
                        </m:r>
                      </m:sup>
                      <m:e>
                        <m:r>
                          <a:rPr lang="pl-PL" sz="1700" b="1" i="1" smtClean="0">
                            <a:solidFill>
                              <a:srgbClr val="C00000"/>
                            </a:solidFill>
                            <a:latin typeface="Cambria Math" panose="02040503050406030204" pitchFamily="18" charset="0"/>
                          </a:rPr>
                          <m:t>(</m:t>
                        </m:r>
                        <m:sSub>
                          <m:sSubPr>
                            <m:ctrlPr>
                              <a:rPr lang="pl-PL" sz="1700" b="1" i="1" smtClean="0">
                                <a:solidFill>
                                  <a:srgbClr val="C00000"/>
                                </a:solidFill>
                                <a:latin typeface="Cambria Math" panose="02040503050406030204" pitchFamily="18" charset="0"/>
                              </a:rPr>
                            </m:ctrlPr>
                          </m:sSubPr>
                          <m:e>
                            <m:r>
                              <a:rPr lang="pl-PL" sz="1700" b="1" i="1" smtClean="0">
                                <a:solidFill>
                                  <a:srgbClr val="C00000"/>
                                </a:solidFill>
                                <a:latin typeface="Cambria Math" panose="02040503050406030204" pitchFamily="18" charset="0"/>
                              </a:rPr>
                              <m:t>𝑷</m:t>
                            </m:r>
                          </m:e>
                          <m:sub>
                            <m:r>
                              <a:rPr lang="pl-PL" sz="1700" b="1" i="1" smtClean="0">
                                <a:solidFill>
                                  <a:srgbClr val="C00000"/>
                                </a:solidFill>
                                <a:latin typeface="Cambria Math" panose="02040503050406030204" pitchFamily="18" charset="0"/>
                              </a:rPr>
                              <m:t>𝒊</m:t>
                            </m:r>
                          </m:sub>
                        </m:sSub>
                        <m:r>
                          <a:rPr lang="pl-PL" sz="1700" b="1" i="1" smtClean="0">
                            <a:solidFill>
                              <a:srgbClr val="C00000"/>
                            </a:solidFill>
                            <a:latin typeface="Cambria Math" panose="02040503050406030204" pitchFamily="18" charset="0"/>
                          </a:rPr>
                          <m:t>∗</m:t>
                        </m:r>
                        <m:sSub>
                          <m:sSubPr>
                            <m:ctrlPr>
                              <a:rPr lang="pl-PL" sz="1700" b="1" i="1">
                                <a:solidFill>
                                  <a:srgbClr val="C00000"/>
                                </a:solidFill>
                                <a:latin typeface="Cambria Math" panose="02040503050406030204" pitchFamily="18" charset="0"/>
                              </a:rPr>
                            </m:ctrlPr>
                          </m:sSubPr>
                          <m:e>
                            <m:r>
                              <a:rPr lang="pl-PL" sz="1700" b="1" i="1">
                                <a:solidFill>
                                  <a:srgbClr val="C00000"/>
                                </a:solidFill>
                                <a:latin typeface="Cambria Math" panose="02040503050406030204" pitchFamily="18" charset="0"/>
                              </a:rPr>
                              <m:t>𝑾</m:t>
                            </m:r>
                          </m:e>
                          <m:sub>
                            <m:r>
                              <a:rPr lang="pl-PL" sz="1700" b="1" i="1" smtClean="0">
                                <a:solidFill>
                                  <a:srgbClr val="C00000"/>
                                </a:solidFill>
                                <a:latin typeface="Cambria Math" panose="02040503050406030204" pitchFamily="18" charset="0"/>
                              </a:rPr>
                              <m:t>𝒌𝒃𝒐</m:t>
                            </m:r>
                          </m:sub>
                        </m:sSub>
                        <m:r>
                          <a:rPr lang="pl-PL" sz="1700" b="1" i="1" smtClean="0">
                            <a:solidFill>
                              <a:srgbClr val="C00000"/>
                            </a:solidFill>
                            <a:latin typeface="Cambria Math" panose="02040503050406030204" pitchFamily="18" charset="0"/>
                          </a:rPr>
                          <m:t>)∗(</m:t>
                        </m:r>
                        <m:r>
                          <a:rPr lang="pl-PL" sz="1700" b="1" i="1" smtClean="0">
                            <a:solidFill>
                              <a:srgbClr val="C00000"/>
                            </a:solidFill>
                            <a:latin typeface="Cambria Math" panose="02040503050406030204" pitchFamily="18" charset="0"/>
                          </a:rPr>
                          <m:t>𝟏</m:t>
                        </m:r>
                        <m:r>
                          <a:rPr lang="pl-PL" sz="1700" b="1" i="1" smtClean="0">
                            <a:solidFill>
                              <a:srgbClr val="C00000"/>
                            </a:solidFill>
                            <a:latin typeface="Cambria Math" panose="02040503050406030204" pitchFamily="18" charset="0"/>
                          </a:rPr>
                          <m:t>+</m:t>
                        </m:r>
                        <m:nary>
                          <m:naryPr>
                            <m:chr m:val="∑"/>
                            <m:ctrlPr>
                              <a:rPr lang="pl-PL" sz="1700" b="1" i="1">
                                <a:solidFill>
                                  <a:srgbClr val="C00000"/>
                                </a:solidFill>
                                <a:latin typeface="Cambria Math" panose="02040503050406030204" pitchFamily="18" charset="0"/>
                              </a:rPr>
                            </m:ctrlPr>
                          </m:naryPr>
                          <m:sub>
                            <m:r>
                              <m:rPr>
                                <m:brk m:alnAt="23"/>
                              </m:rPr>
                              <a:rPr lang="pl-PL" sz="1700" b="1" i="1">
                                <a:solidFill>
                                  <a:srgbClr val="C00000"/>
                                </a:solidFill>
                                <a:latin typeface="Cambria Math" panose="02040503050406030204" pitchFamily="18" charset="0"/>
                              </a:rPr>
                              <m:t>𝒊</m:t>
                            </m:r>
                            <m:r>
                              <a:rPr lang="pl-PL" sz="1700" b="1" i="1">
                                <a:solidFill>
                                  <a:srgbClr val="C00000"/>
                                </a:solidFill>
                                <a:latin typeface="Cambria Math" panose="02040503050406030204" pitchFamily="18" charset="0"/>
                              </a:rPr>
                              <m:t>=</m:t>
                            </m:r>
                            <m:r>
                              <a:rPr lang="pl-PL" sz="1700" b="1" i="1">
                                <a:solidFill>
                                  <a:srgbClr val="C00000"/>
                                </a:solidFill>
                                <a:latin typeface="Cambria Math" panose="02040503050406030204" pitchFamily="18" charset="0"/>
                              </a:rPr>
                              <m:t>𝟏</m:t>
                            </m:r>
                          </m:sub>
                          <m:sup>
                            <m:r>
                              <a:rPr lang="pl-PL" sz="1700" b="1" i="1" smtClean="0">
                                <a:solidFill>
                                  <a:srgbClr val="C00000"/>
                                </a:solidFill>
                                <a:latin typeface="Cambria Math" panose="02040503050406030204" pitchFamily="18" charset="0"/>
                              </a:rPr>
                              <m:t>𝒎</m:t>
                            </m:r>
                          </m:sup>
                          <m:e>
                            <m:sSub>
                              <m:sSubPr>
                                <m:ctrlPr>
                                  <a:rPr lang="pl-PL" sz="1700" b="1" i="1">
                                    <a:solidFill>
                                      <a:srgbClr val="C00000"/>
                                    </a:solidFill>
                                    <a:latin typeface="Cambria Math" panose="02040503050406030204" pitchFamily="18" charset="0"/>
                                  </a:rPr>
                                </m:ctrlPr>
                              </m:sSubPr>
                              <m:e>
                                <m:r>
                                  <a:rPr lang="pl-PL" sz="1700" b="1" i="1" smtClean="0">
                                    <a:solidFill>
                                      <a:srgbClr val="C00000"/>
                                    </a:solidFill>
                                    <a:latin typeface="Cambria Math" panose="02040503050406030204" pitchFamily="18" charset="0"/>
                                  </a:rPr>
                                  <m:t>𝑲</m:t>
                                </m:r>
                              </m:e>
                              <m:sub>
                                <m:r>
                                  <a:rPr lang="pl-PL" sz="1700" b="1" i="1">
                                    <a:solidFill>
                                      <a:srgbClr val="C00000"/>
                                    </a:solidFill>
                                    <a:latin typeface="Cambria Math" panose="02040503050406030204" pitchFamily="18" charset="0"/>
                                  </a:rPr>
                                  <m:t>𝒊</m:t>
                                </m:r>
                              </m:sub>
                            </m:sSub>
                            <m:r>
                              <a:rPr lang="pl-PL" sz="1700" b="1" i="1">
                                <a:solidFill>
                                  <a:srgbClr val="C00000"/>
                                </a:solidFill>
                                <a:latin typeface="Cambria Math" panose="02040503050406030204" pitchFamily="18" charset="0"/>
                              </a:rPr>
                              <m:t>)</m:t>
                            </m:r>
                          </m:e>
                        </m:nary>
                      </m:e>
                    </m:nary>
                    <m:r>
                      <a:rPr lang="pl-PL" sz="1700" b="1" i="1" smtClean="0">
                        <a:solidFill>
                          <a:srgbClr val="C00000"/>
                        </a:solidFill>
                        <a:latin typeface="Cambria Math" panose="02040503050406030204" pitchFamily="18" charset="0"/>
                      </a:rPr>
                      <m:t>]</m:t>
                    </m:r>
                  </m:oMath>
                </a14:m>
                <a:endParaRPr lang="pl-PL" sz="1700" b="1">
                  <a:solidFill>
                    <a:srgbClr val="C00000"/>
                  </a:solidFill>
                </a:endParaRPr>
              </a:p>
              <a:p>
                <a:pPr algn="just">
                  <a:lnSpc>
                    <a:spcPct val="150000"/>
                  </a:lnSpc>
                </a:pPr>
                <a14:m>
                  <m:oMath xmlns:m="http://schemas.openxmlformats.org/officeDocument/2006/math">
                    <m:sSub>
                      <m:sSubPr>
                        <m:ctrlPr>
                          <a:rPr lang="pl-PL" sz="1700" i="1">
                            <a:latin typeface="Cambria Math" panose="02040503050406030204" pitchFamily="18" charset="0"/>
                          </a:rPr>
                        </m:ctrlPr>
                      </m:sSubPr>
                      <m:e>
                        <m:r>
                          <a:rPr lang="pl-PL" sz="1700" i="1">
                            <a:latin typeface="Cambria Math" panose="02040503050406030204" pitchFamily="18" charset="0"/>
                          </a:rPr>
                          <m:t>𝑊</m:t>
                        </m:r>
                      </m:e>
                      <m:sub>
                        <m:r>
                          <a:rPr lang="pl-PL" sz="1700" i="1">
                            <a:latin typeface="Cambria Math" panose="02040503050406030204" pitchFamily="18" charset="0"/>
                          </a:rPr>
                          <m:t>𝑔𝑟</m:t>
                        </m:r>
                      </m:sub>
                    </m:sSub>
                  </m:oMath>
                </a14:m>
                <a:r>
                  <a:rPr lang="pl-PL" sz="1700"/>
                  <a:t> - wartość gruntu rolnego, </a:t>
                </a:r>
                <a14:m>
                  <m:oMath xmlns:m="http://schemas.openxmlformats.org/officeDocument/2006/math">
                    <m:sSub>
                      <m:sSubPr>
                        <m:ctrlPr>
                          <a:rPr lang="pl-PL" sz="1700" i="1">
                            <a:latin typeface="Cambria Math" panose="02040503050406030204" pitchFamily="18" charset="0"/>
                          </a:rPr>
                        </m:ctrlPr>
                      </m:sSubPr>
                      <m:e>
                        <m:r>
                          <a:rPr lang="pl-PL" sz="1700" i="1">
                            <a:latin typeface="Cambria Math" panose="02040503050406030204" pitchFamily="18" charset="0"/>
                          </a:rPr>
                          <m:t>𝑊</m:t>
                        </m:r>
                      </m:e>
                      <m:sub>
                        <m:r>
                          <a:rPr lang="pl-PL" sz="1700" i="1">
                            <a:latin typeface="Cambria Math" panose="02040503050406030204" pitchFamily="18" charset="0"/>
                          </a:rPr>
                          <m:t>𝑠𝑧</m:t>
                        </m:r>
                      </m:sub>
                    </m:sSub>
                  </m:oMath>
                </a14:m>
                <a:r>
                  <a:rPr lang="pl-PL" sz="1700"/>
                  <a:t> - wskaźnik szacunkowy, </a:t>
                </a:r>
                <a14:m>
                  <m:oMath xmlns:m="http://schemas.openxmlformats.org/officeDocument/2006/math">
                    <m:sSub>
                      <m:sSubPr>
                        <m:ctrlPr>
                          <a:rPr lang="pl-PL" sz="1700" i="1">
                            <a:latin typeface="Cambria Math" panose="02040503050406030204" pitchFamily="18" charset="0"/>
                          </a:rPr>
                        </m:ctrlPr>
                      </m:sSubPr>
                      <m:e>
                        <m:r>
                          <a:rPr lang="pl-PL" sz="1700" i="1">
                            <a:latin typeface="Cambria Math" panose="02040503050406030204" pitchFamily="18" charset="0"/>
                          </a:rPr>
                          <m:t>𝑃</m:t>
                        </m:r>
                      </m:e>
                      <m:sub>
                        <m:r>
                          <a:rPr lang="pl-PL" sz="1700" i="1">
                            <a:latin typeface="Cambria Math" panose="02040503050406030204" pitchFamily="18" charset="0"/>
                          </a:rPr>
                          <m:t>𝑖</m:t>
                        </m:r>
                      </m:sub>
                    </m:sSub>
                  </m:oMath>
                </a14:m>
                <a:r>
                  <a:rPr lang="pl-PL" sz="1700"/>
                  <a:t> - powierzchnia gruntu w i-tej klasie bonitacyjnej, </a:t>
                </a:r>
                <a14:m>
                  <m:oMath xmlns:m="http://schemas.openxmlformats.org/officeDocument/2006/math">
                    <m:sSub>
                      <m:sSubPr>
                        <m:ctrlPr>
                          <a:rPr lang="pl-PL" sz="1700" i="1">
                            <a:latin typeface="Cambria Math" panose="02040503050406030204" pitchFamily="18" charset="0"/>
                          </a:rPr>
                        </m:ctrlPr>
                      </m:sSubPr>
                      <m:e>
                        <m:r>
                          <a:rPr lang="pl-PL" sz="1700" i="1">
                            <a:latin typeface="Cambria Math" panose="02040503050406030204" pitchFamily="18" charset="0"/>
                          </a:rPr>
                          <m:t>𝐶</m:t>
                        </m:r>
                      </m:e>
                      <m:sub>
                        <m:r>
                          <a:rPr lang="pl-PL" sz="1700" i="1">
                            <a:latin typeface="Cambria Math" panose="02040503050406030204" pitchFamily="18" charset="0"/>
                          </a:rPr>
                          <m:t>ż</m:t>
                        </m:r>
                      </m:sub>
                    </m:sSub>
                  </m:oMath>
                </a14:m>
                <a:r>
                  <a:rPr lang="pl-PL" sz="1700"/>
                  <a:t> - cena 1 </a:t>
                </a:r>
                <a:r>
                  <a:rPr lang="pl-PL" sz="1700" err="1"/>
                  <a:t>dt</a:t>
                </a:r>
                <a:r>
                  <a:rPr lang="pl-PL" sz="1700"/>
                  <a:t> żyta, </a:t>
                </a:r>
                <a14:m>
                  <m:oMath xmlns:m="http://schemas.openxmlformats.org/officeDocument/2006/math">
                    <m:sSub>
                      <m:sSubPr>
                        <m:ctrlPr>
                          <a:rPr lang="pl-PL" sz="1700" i="1" smtClean="0">
                            <a:solidFill>
                              <a:schemeClr val="tx1"/>
                            </a:solidFill>
                            <a:latin typeface="Cambria Math" panose="02040503050406030204" pitchFamily="18" charset="0"/>
                          </a:rPr>
                        </m:ctrlPr>
                      </m:sSubPr>
                      <m:e>
                        <m:r>
                          <a:rPr lang="pl-PL" sz="1700" b="0" i="1">
                            <a:solidFill>
                              <a:schemeClr val="tx1"/>
                            </a:solidFill>
                            <a:latin typeface="Cambria Math" panose="02040503050406030204" pitchFamily="18" charset="0"/>
                          </a:rPr>
                          <m:t>𝐾</m:t>
                        </m:r>
                      </m:e>
                      <m:sub>
                        <m:r>
                          <a:rPr lang="pl-PL" sz="1700" b="0" i="1">
                            <a:solidFill>
                              <a:schemeClr val="tx1"/>
                            </a:solidFill>
                            <a:latin typeface="Cambria Math" panose="02040503050406030204" pitchFamily="18" charset="0"/>
                          </a:rPr>
                          <m:t>𝑖</m:t>
                        </m:r>
                      </m:sub>
                    </m:sSub>
                    <m:r>
                      <a:rPr lang="pl-PL" sz="1700" b="1" i="1">
                        <a:solidFill>
                          <a:schemeClr val="tx1"/>
                        </a:solidFill>
                        <a:latin typeface="Cambria Math" panose="02040503050406030204" pitchFamily="18" charset="0"/>
                      </a:rPr>
                      <m:t> </m:t>
                    </m:r>
                  </m:oMath>
                </a14:m>
                <a:r>
                  <a:rPr lang="pl-PL" sz="1700"/>
                  <a:t>- współczynniki korygujące, </a:t>
                </a:r>
                <a14:m>
                  <m:oMath xmlns:m="http://schemas.openxmlformats.org/officeDocument/2006/math">
                    <m:r>
                      <a:rPr lang="pl-PL" sz="1700" i="1" dirty="0" smtClean="0">
                        <a:latin typeface="Cambria Math" panose="02040503050406030204" pitchFamily="18" charset="0"/>
                      </a:rPr>
                      <m:t>𝑛</m:t>
                    </m:r>
                  </m:oMath>
                </a14:m>
                <a:r>
                  <a:rPr lang="pl-PL" sz="1700"/>
                  <a:t> - liczba wyodrębnionych klas w użytkach rolnych, </a:t>
                </a:r>
                <a14:m>
                  <m:oMath xmlns:m="http://schemas.openxmlformats.org/officeDocument/2006/math">
                    <m:r>
                      <a:rPr lang="pl-PL" sz="1700" i="1" dirty="0" smtClean="0">
                        <a:latin typeface="Cambria Math" panose="02040503050406030204" pitchFamily="18" charset="0"/>
                      </a:rPr>
                      <m:t>𝑚</m:t>
                    </m:r>
                  </m:oMath>
                </a14:m>
                <a:r>
                  <a:rPr lang="pl-PL" sz="1700"/>
                  <a:t> – liczba cech korygowanych, </a:t>
                </a:r>
                <a14:m>
                  <m:oMath xmlns:m="http://schemas.openxmlformats.org/officeDocument/2006/math">
                    <m:sSub>
                      <m:sSubPr>
                        <m:ctrlPr>
                          <a:rPr lang="pl-PL" sz="1700" i="1" smtClean="0">
                            <a:solidFill>
                              <a:schemeClr val="tx1"/>
                            </a:solidFill>
                            <a:latin typeface="Cambria Math" panose="02040503050406030204" pitchFamily="18" charset="0"/>
                          </a:rPr>
                        </m:ctrlPr>
                      </m:sSubPr>
                      <m:e>
                        <m:r>
                          <a:rPr lang="pl-PL" sz="1700" b="0" i="1">
                            <a:solidFill>
                              <a:schemeClr val="tx1"/>
                            </a:solidFill>
                            <a:latin typeface="Cambria Math" panose="02040503050406030204" pitchFamily="18" charset="0"/>
                          </a:rPr>
                          <m:t>𝑊</m:t>
                        </m:r>
                      </m:e>
                      <m:sub>
                        <m:r>
                          <a:rPr lang="pl-PL" sz="1700" b="0" i="1">
                            <a:solidFill>
                              <a:schemeClr val="tx1"/>
                            </a:solidFill>
                            <a:latin typeface="Cambria Math" panose="02040503050406030204" pitchFamily="18" charset="0"/>
                          </a:rPr>
                          <m:t>𝑘𝑏𝑜</m:t>
                        </m:r>
                      </m:sub>
                    </m:sSub>
                  </m:oMath>
                </a14:m>
                <a:r>
                  <a:rPr lang="pl-PL" sz="1700"/>
                  <a:t> - współczynnik korekcyjny.</a:t>
                </a:r>
              </a:p>
              <a:p>
                <a:pPr algn="just">
                  <a:lnSpc>
                    <a:spcPct val="150000"/>
                  </a:lnSpc>
                </a:pPr>
                <a14:m>
                  <m:oMath xmlns:m="http://schemas.openxmlformats.org/officeDocument/2006/math">
                    <m:sSub>
                      <m:sSubPr>
                        <m:ctrlPr>
                          <a:rPr lang="pl-PL" sz="1700" b="1" i="1" smtClean="0">
                            <a:solidFill>
                              <a:srgbClr val="C00000"/>
                            </a:solidFill>
                            <a:latin typeface="Cambria Math" panose="02040503050406030204" pitchFamily="18" charset="0"/>
                          </a:rPr>
                        </m:ctrlPr>
                      </m:sSubPr>
                      <m:e>
                        <m:r>
                          <a:rPr lang="pl-PL" sz="1700" b="1" i="1">
                            <a:solidFill>
                              <a:srgbClr val="C00000"/>
                            </a:solidFill>
                            <a:latin typeface="Cambria Math" panose="02040503050406030204" pitchFamily="18" charset="0"/>
                          </a:rPr>
                          <m:t>𝑾</m:t>
                        </m:r>
                      </m:e>
                      <m:sub>
                        <m:r>
                          <a:rPr lang="pl-PL" sz="1700" b="1" i="1">
                            <a:solidFill>
                              <a:srgbClr val="C00000"/>
                            </a:solidFill>
                            <a:latin typeface="Cambria Math" panose="02040503050406030204" pitchFamily="18" charset="0"/>
                          </a:rPr>
                          <m:t>𝒈</m:t>
                        </m:r>
                        <m:r>
                          <a:rPr lang="pl-PL" sz="1700" b="1" i="1" smtClean="0">
                            <a:solidFill>
                              <a:srgbClr val="C00000"/>
                            </a:solidFill>
                            <a:latin typeface="Cambria Math" panose="02040503050406030204" pitchFamily="18" charset="0"/>
                          </a:rPr>
                          <m:t>𝒍</m:t>
                        </m:r>
                      </m:sub>
                    </m:sSub>
                    <m:r>
                      <a:rPr lang="pl-PL" sz="1700" b="1" i="1">
                        <a:solidFill>
                          <a:srgbClr val="C00000"/>
                        </a:solidFill>
                        <a:latin typeface="Cambria Math" panose="02040503050406030204" pitchFamily="18" charset="0"/>
                      </a:rPr>
                      <m:t>=</m:t>
                    </m:r>
                    <m:sSub>
                      <m:sSubPr>
                        <m:ctrlPr>
                          <a:rPr lang="pl-PL" sz="1700" b="1" i="1">
                            <a:solidFill>
                              <a:srgbClr val="C00000"/>
                            </a:solidFill>
                            <a:latin typeface="Cambria Math" panose="02040503050406030204" pitchFamily="18" charset="0"/>
                          </a:rPr>
                        </m:ctrlPr>
                      </m:sSubPr>
                      <m:e>
                        <m:r>
                          <a:rPr lang="pl-PL" sz="1700" b="1" i="1">
                            <a:solidFill>
                              <a:srgbClr val="C00000"/>
                            </a:solidFill>
                            <a:latin typeface="Cambria Math" panose="02040503050406030204" pitchFamily="18" charset="0"/>
                          </a:rPr>
                          <m:t>𝑪</m:t>
                        </m:r>
                      </m:e>
                      <m:sub>
                        <m:r>
                          <a:rPr lang="pl-PL" sz="1700" b="1" i="1">
                            <a:solidFill>
                              <a:srgbClr val="C00000"/>
                            </a:solidFill>
                            <a:latin typeface="Cambria Math" panose="02040503050406030204" pitchFamily="18" charset="0"/>
                          </a:rPr>
                          <m:t>𝒅</m:t>
                        </m:r>
                      </m:sub>
                    </m:sSub>
                    <m:r>
                      <a:rPr lang="pl-PL" sz="1700" b="1" i="1">
                        <a:solidFill>
                          <a:srgbClr val="C00000"/>
                        </a:solidFill>
                        <a:latin typeface="Cambria Math" panose="02040503050406030204" pitchFamily="18" charset="0"/>
                      </a:rPr>
                      <m:t>∗</m:t>
                    </m:r>
                    <m:nary>
                      <m:naryPr>
                        <m:chr m:val="∑"/>
                        <m:ctrlPr>
                          <a:rPr lang="pl-PL" sz="1700" b="1" i="1">
                            <a:solidFill>
                              <a:srgbClr val="C00000"/>
                            </a:solidFill>
                            <a:latin typeface="Cambria Math" panose="02040503050406030204" pitchFamily="18" charset="0"/>
                          </a:rPr>
                        </m:ctrlPr>
                      </m:naryPr>
                      <m:sub>
                        <m:r>
                          <m:rPr>
                            <m:brk m:alnAt="23"/>
                          </m:rPr>
                          <a:rPr lang="pl-PL" sz="1700" b="1" i="1">
                            <a:solidFill>
                              <a:srgbClr val="C00000"/>
                            </a:solidFill>
                            <a:latin typeface="Cambria Math" panose="02040503050406030204" pitchFamily="18" charset="0"/>
                          </a:rPr>
                          <m:t>𝒊</m:t>
                        </m:r>
                        <m:r>
                          <a:rPr lang="pl-PL" sz="1700" b="1" i="1">
                            <a:solidFill>
                              <a:srgbClr val="C00000"/>
                            </a:solidFill>
                            <a:latin typeface="Cambria Math" panose="02040503050406030204" pitchFamily="18" charset="0"/>
                          </a:rPr>
                          <m:t>=</m:t>
                        </m:r>
                        <m:r>
                          <a:rPr lang="pl-PL" sz="1700" b="1" i="1">
                            <a:solidFill>
                              <a:srgbClr val="C00000"/>
                            </a:solidFill>
                            <a:latin typeface="Cambria Math" panose="02040503050406030204" pitchFamily="18" charset="0"/>
                          </a:rPr>
                          <m:t>𝟏</m:t>
                        </m:r>
                      </m:sub>
                      <m:sup>
                        <m:r>
                          <a:rPr lang="pl-PL" sz="1700" b="1" i="1">
                            <a:solidFill>
                              <a:srgbClr val="C00000"/>
                            </a:solidFill>
                            <a:latin typeface="Cambria Math" panose="02040503050406030204" pitchFamily="18" charset="0"/>
                          </a:rPr>
                          <m:t>𝒏</m:t>
                        </m:r>
                      </m:sup>
                      <m:e>
                        <m:r>
                          <a:rPr lang="pl-PL" sz="1700" b="1" i="1">
                            <a:solidFill>
                              <a:srgbClr val="C00000"/>
                            </a:solidFill>
                            <a:latin typeface="Cambria Math" panose="02040503050406030204" pitchFamily="18" charset="0"/>
                          </a:rPr>
                          <m:t>[</m:t>
                        </m:r>
                        <m:sSub>
                          <m:sSubPr>
                            <m:ctrlPr>
                              <a:rPr lang="pl-PL" sz="1700" b="1" i="1">
                                <a:solidFill>
                                  <a:srgbClr val="C00000"/>
                                </a:solidFill>
                                <a:latin typeface="Cambria Math" panose="02040503050406030204" pitchFamily="18" charset="0"/>
                              </a:rPr>
                            </m:ctrlPr>
                          </m:sSubPr>
                          <m:e>
                            <m:r>
                              <a:rPr lang="pl-PL" sz="1700" b="1" i="1">
                                <a:solidFill>
                                  <a:srgbClr val="C00000"/>
                                </a:solidFill>
                                <a:latin typeface="Cambria Math" panose="02040503050406030204" pitchFamily="18" charset="0"/>
                              </a:rPr>
                              <m:t>𝑾</m:t>
                            </m:r>
                          </m:e>
                          <m:sub>
                            <m:r>
                              <a:rPr lang="pl-PL" sz="1700" b="1" i="1" smtClean="0">
                                <a:solidFill>
                                  <a:srgbClr val="C00000"/>
                                </a:solidFill>
                                <a:latin typeface="Cambria Math" panose="02040503050406030204" pitchFamily="18" charset="0"/>
                              </a:rPr>
                              <m:t>𝑩𝑮𝒊</m:t>
                            </m:r>
                          </m:sub>
                        </m:sSub>
                        <m:r>
                          <a:rPr lang="pl-PL" sz="1700" b="1" i="1">
                            <a:solidFill>
                              <a:srgbClr val="C00000"/>
                            </a:solidFill>
                            <a:latin typeface="Cambria Math" panose="02040503050406030204" pitchFamily="18" charset="0"/>
                          </a:rPr>
                          <m:t>∗</m:t>
                        </m:r>
                        <m:sSub>
                          <m:sSubPr>
                            <m:ctrlPr>
                              <a:rPr lang="pl-PL" sz="1700" b="1" i="1">
                                <a:solidFill>
                                  <a:srgbClr val="C00000"/>
                                </a:solidFill>
                                <a:latin typeface="Cambria Math" panose="02040503050406030204" pitchFamily="18" charset="0"/>
                              </a:rPr>
                            </m:ctrlPr>
                          </m:sSubPr>
                          <m:e>
                            <m:r>
                              <a:rPr lang="pl-PL" sz="1700" b="1" i="1">
                                <a:solidFill>
                                  <a:srgbClr val="C00000"/>
                                </a:solidFill>
                                <a:latin typeface="Cambria Math" panose="02040503050406030204" pitchFamily="18" charset="0"/>
                              </a:rPr>
                              <m:t>𝑷</m:t>
                            </m:r>
                          </m:e>
                          <m:sub>
                            <m:r>
                              <a:rPr lang="pl-PL" sz="1700" b="1" i="1">
                                <a:solidFill>
                                  <a:srgbClr val="C00000"/>
                                </a:solidFill>
                                <a:latin typeface="Cambria Math" panose="02040503050406030204" pitchFamily="18" charset="0"/>
                              </a:rPr>
                              <m:t>𝒊</m:t>
                            </m:r>
                          </m:sub>
                        </m:sSub>
                        <m:r>
                          <a:rPr lang="pl-PL" sz="1700" b="1" i="1">
                            <a:solidFill>
                              <a:srgbClr val="C00000"/>
                            </a:solidFill>
                            <a:latin typeface="Cambria Math" panose="02040503050406030204" pitchFamily="18" charset="0"/>
                          </a:rPr>
                          <m:t>∗(</m:t>
                        </m:r>
                        <m:r>
                          <a:rPr lang="pl-PL" sz="1700" b="1" i="1">
                            <a:solidFill>
                              <a:srgbClr val="C00000"/>
                            </a:solidFill>
                            <a:latin typeface="Cambria Math" panose="02040503050406030204" pitchFamily="18" charset="0"/>
                          </a:rPr>
                          <m:t>𝟏</m:t>
                        </m:r>
                        <m:r>
                          <a:rPr lang="pl-PL" sz="1700" b="1" i="1">
                            <a:solidFill>
                              <a:srgbClr val="C00000"/>
                            </a:solidFill>
                            <a:latin typeface="Cambria Math" panose="02040503050406030204" pitchFamily="18" charset="0"/>
                          </a:rPr>
                          <m:t>+</m:t>
                        </m:r>
                        <m:nary>
                          <m:naryPr>
                            <m:chr m:val="∑"/>
                            <m:ctrlPr>
                              <a:rPr lang="pl-PL" sz="1700" b="1" i="1">
                                <a:solidFill>
                                  <a:srgbClr val="C00000"/>
                                </a:solidFill>
                                <a:latin typeface="Cambria Math" panose="02040503050406030204" pitchFamily="18" charset="0"/>
                              </a:rPr>
                            </m:ctrlPr>
                          </m:naryPr>
                          <m:sub>
                            <m:r>
                              <m:rPr>
                                <m:brk m:alnAt="23"/>
                              </m:rPr>
                              <a:rPr lang="pl-PL" sz="1700" b="1" i="1">
                                <a:solidFill>
                                  <a:srgbClr val="C00000"/>
                                </a:solidFill>
                                <a:latin typeface="Cambria Math" panose="02040503050406030204" pitchFamily="18" charset="0"/>
                              </a:rPr>
                              <m:t>𝒊</m:t>
                            </m:r>
                            <m:r>
                              <a:rPr lang="pl-PL" sz="1700" b="1" i="1">
                                <a:solidFill>
                                  <a:srgbClr val="C00000"/>
                                </a:solidFill>
                                <a:latin typeface="Cambria Math" panose="02040503050406030204" pitchFamily="18" charset="0"/>
                              </a:rPr>
                              <m:t>=</m:t>
                            </m:r>
                            <m:r>
                              <a:rPr lang="pl-PL" sz="1700" b="1" i="1">
                                <a:solidFill>
                                  <a:srgbClr val="C00000"/>
                                </a:solidFill>
                                <a:latin typeface="Cambria Math" panose="02040503050406030204" pitchFamily="18" charset="0"/>
                              </a:rPr>
                              <m:t>𝟏</m:t>
                            </m:r>
                          </m:sub>
                          <m:sup>
                            <m:r>
                              <a:rPr lang="pl-PL" sz="1700" b="1" i="1" smtClean="0">
                                <a:solidFill>
                                  <a:srgbClr val="C00000"/>
                                </a:solidFill>
                                <a:latin typeface="Cambria Math" panose="02040503050406030204" pitchFamily="18" charset="0"/>
                              </a:rPr>
                              <m:t>𝒎</m:t>
                            </m:r>
                          </m:sup>
                          <m:e>
                            <m:sSub>
                              <m:sSubPr>
                                <m:ctrlPr>
                                  <a:rPr lang="pl-PL" sz="1700" b="1" i="1">
                                    <a:solidFill>
                                      <a:srgbClr val="C00000"/>
                                    </a:solidFill>
                                    <a:latin typeface="Cambria Math" panose="02040503050406030204" pitchFamily="18" charset="0"/>
                                  </a:rPr>
                                </m:ctrlPr>
                              </m:sSubPr>
                              <m:e>
                                <m:r>
                                  <a:rPr lang="pl-PL" sz="1700" b="1" i="1">
                                    <a:solidFill>
                                      <a:srgbClr val="C00000"/>
                                    </a:solidFill>
                                    <a:latin typeface="Cambria Math" panose="02040503050406030204" pitchFamily="18" charset="0"/>
                                  </a:rPr>
                                  <m:t>𝑲</m:t>
                                </m:r>
                              </m:e>
                              <m:sub>
                                <m:r>
                                  <a:rPr lang="pl-PL" sz="1700" b="1" i="1">
                                    <a:solidFill>
                                      <a:srgbClr val="C00000"/>
                                    </a:solidFill>
                                    <a:latin typeface="Cambria Math" panose="02040503050406030204" pitchFamily="18" charset="0"/>
                                  </a:rPr>
                                  <m:t>𝒊</m:t>
                                </m:r>
                              </m:sub>
                            </m:sSub>
                            <m:r>
                              <a:rPr lang="pl-PL" sz="1700" b="1" i="1">
                                <a:solidFill>
                                  <a:srgbClr val="C00000"/>
                                </a:solidFill>
                                <a:latin typeface="Cambria Math" panose="02040503050406030204" pitchFamily="18" charset="0"/>
                              </a:rPr>
                              <m:t>)</m:t>
                            </m:r>
                          </m:e>
                        </m:nary>
                      </m:e>
                    </m:nary>
                    <m:r>
                      <a:rPr lang="pl-PL" sz="1700" b="1" i="1">
                        <a:solidFill>
                          <a:srgbClr val="C00000"/>
                        </a:solidFill>
                        <a:latin typeface="Cambria Math" panose="02040503050406030204" pitchFamily="18" charset="0"/>
                      </a:rPr>
                      <m:t>]</m:t>
                    </m:r>
                  </m:oMath>
                </a14:m>
                <a:endParaRPr lang="pl-PL" sz="1700" b="1">
                  <a:solidFill>
                    <a:srgbClr val="C00000"/>
                  </a:solidFill>
                </a:endParaRPr>
              </a:p>
              <a:p>
                <a:pPr algn="just">
                  <a:lnSpc>
                    <a:spcPct val="150000"/>
                  </a:lnSpc>
                </a:pPr>
                <a14:m>
                  <m:oMath xmlns:m="http://schemas.openxmlformats.org/officeDocument/2006/math">
                    <m:sSub>
                      <m:sSubPr>
                        <m:ctrlPr>
                          <a:rPr lang="pl-PL" sz="1700" i="1" smtClean="0">
                            <a:latin typeface="Cambria Math" panose="02040503050406030204" pitchFamily="18" charset="0"/>
                          </a:rPr>
                        </m:ctrlPr>
                      </m:sSubPr>
                      <m:e>
                        <m:r>
                          <a:rPr lang="pl-PL" sz="1700" i="1">
                            <a:latin typeface="Cambria Math" panose="02040503050406030204" pitchFamily="18" charset="0"/>
                          </a:rPr>
                          <m:t>𝑊</m:t>
                        </m:r>
                      </m:e>
                      <m:sub>
                        <m:r>
                          <a:rPr lang="pl-PL" sz="1700" i="1">
                            <a:latin typeface="Cambria Math" panose="02040503050406030204" pitchFamily="18" charset="0"/>
                          </a:rPr>
                          <m:t>𝑔</m:t>
                        </m:r>
                        <m:r>
                          <a:rPr lang="pl-PL" sz="1700" b="0" i="1" smtClean="0">
                            <a:latin typeface="Cambria Math" panose="02040503050406030204" pitchFamily="18" charset="0"/>
                          </a:rPr>
                          <m:t>𝑙</m:t>
                        </m:r>
                      </m:sub>
                    </m:sSub>
                  </m:oMath>
                </a14:m>
                <a:r>
                  <a:rPr lang="pl-PL" sz="1700"/>
                  <a:t> - wartość gruntu leśnego, </a:t>
                </a:r>
                <a14:m>
                  <m:oMath xmlns:m="http://schemas.openxmlformats.org/officeDocument/2006/math">
                    <m:sSub>
                      <m:sSubPr>
                        <m:ctrlPr>
                          <a:rPr lang="pl-PL" sz="1700" i="1">
                            <a:latin typeface="Cambria Math" panose="02040503050406030204" pitchFamily="18" charset="0"/>
                          </a:rPr>
                        </m:ctrlPr>
                      </m:sSubPr>
                      <m:e>
                        <m:r>
                          <a:rPr lang="pl-PL" sz="1700" i="1">
                            <a:latin typeface="Cambria Math" panose="02040503050406030204" pitchFamily="18" charset="0"/>
                          </a:rPr>
                          <m:t>𝑊</m:t>
                        </m:r>
                      </m:e>
                      <m:sub>
                        <m:r>
                          <a:rPr lang="pl-PL" sz="1700" b="0" i="1" smtClean="0">
                            <a:latin typeface="Cambria Math" panose="02040503050406030204" pitchFamily="18" charset="0"/>
                          </a:rPr>
                          <m:t>𝐵𝐺</m:t>
                        </m:r>
                        <m:r>
                          <a:rPr lang="pl-PL" sz="1700" i="1">
                            <a:latin typeface="Cambria Math" panose="02040503050406030204" pitchFamily="18" charset="0"/>
                          </a:rPr>
                          <m:t>𝑖</m:t>
                        </m:r>
                      </m:sub>
                    </m:sSub>
                  </m:oMath>
                </a14:m>
                <a:r>
                  <a:rPr lang="pl-PL" sz="1700"/>
                  <a:t> - wskaźnik szacunkowy gruntu, </a:t>
                </a:r>
                <a14:m>
                  <m:oMath xmlns:m="http://schemas.openxmlformats.org/officeDocument/2006/math">
                    <m:sSub>
                      <m:sSubPr>
                        <m:ctrlPr>
                          <a:rPr lang="pl-PL" sz="1700" i="1">
                            <a:latin typeface="Cambria Math" panose="02040503050406030204" pitchFamily="18" charset="0"/>
                          </a:rPr>
                        </m:ctrlPr>
                      </m:sSubPr>
                      <m:e>
                        <m:r>
                          <a:rPr lang="pl-PL" sz="1700" i="1">
                            <a:latin typeface="Cambria Math" panose="02040503050406030204" pitchFamily="18" charset="0"/>
                          </a:rPr>
                          <m:t>𝑃</m:t>
                        </m:r>
                      </m:e>
                      <m:sub>
                        <m:r>
                          <a:rPr lang="pl-PL" sz="1700" i="1">
                            <a:latin typeface="Cambria Math" panose="02040503050406030204" pitchFamily="18" charset="0"/>
                          </a:rPr>
                          <m:t>𝑖</m:t>
                        </m:r>
                      </m:sub>
                    </m:sSub>
                  </m:oMath>
                </a14:m>
                <a:r>
                  <a:rPr lang="pl-PL" sz="1700"/>
                  <a:t> - powierzchnia gruntu w ha porośniętego drzewostanem o ustalonym gatunku, klasie bonitacyjnej oraz wieku rębności, </a:t>
                </a:r>
                <a14:m>
                  <m:oMath xmlns:m="http://schemas.openxmlformats.org/officeDocument/2006/math">
                    <m:sSub>
                      <m:sSubPr>
                        <m:ctrlPr>
                          <a:rPr lang="pl-PL" sz="1700" i="1" smtClean="0">
                            <a:latin typeface="Cambria Math" panose="02040503050406030204" pitchFamily="18" charset="0"/>
                          </a:rPr>
                        </m:ctrlPr>
                      </m:sSubPr>
                      <m:e>
                        <m:r>
                          <a:rPr lang="pl-PL" sz="1700" i="1">
                            <a:latin typeface="Cambria Math" panose="02040503050406030204" pitchFamily="18" charset="0"/>
                          </a:rPr>
                          <m:t>𝐶</m:t>
                        </m:r>
                      </m:e>
                      <m:sub>
                        <m:r>
                          <a:rPr lang="pl-PL" sz="1700" b="0" i="1" smtClean="0">
                            <a:latin typeface="Cambria Math" panose="02040503050406030204" pitchFamily="18" charset="0"/>
                          </a:rPr>
                          <m:t>𝑑</m:t>
                        </m:r>
                      </m:sub>
                    </m:sSub>
                  </m:oMath>
                </a14:m>
                <a:r>
                  <a:rPr lang="pl-PL" sz="1700"/>
                  <a:t> - cena 1 m3 drewna, </a:t>
                </a:r>
                <a14:m>
                  <m:oMath xmlns:m="http://schemas.openxmlformats.org/officeDocument/2006/math">
                    <m:sSub>
                      <m:sSubPr>
                        <m:ctrlPr>
                          <a:rPr lang="pl-PL" sz="1700" i="1">
                            <a:solidFill>
                              <a:schemeClr val="tx1"/>
                            </a:solidFill>
                            <a:latin typeface="Cambria Math" panose="02040503050406030204" pitchFamily="18" charset="0"/>
                          </a:rPr>
                        </m:ctrlPr>
                      </m:sSubPr>
                      <m:e>
                        <m:r>
                          <a:rPr lang="pl-PL" sz="1700" i="1">
                            <a:solidFill>
                              <a:schemeClr val="tx1"/>
                            </a:solidFill>
                            <a:latin typeface="Cambria Math" panose="02040503050406030204" pitchFamily="18" charset="0"/>
                          </a:rPr>
                          <m:t>𝐾</m:t>
                        </m:r>
                      </m:e>
                      <m:sub>
                        <m:r>
                          <a:rPr lang="pl-PL" sz="1700" i="1">
                            <a:solidFill>
                              <a:schemeClr val="tx1"/>
                            </a:solidFill>
                            <a:latin typeface="Cambria Math" panose="02040503050406030204" pitchFamily="18" charset="0"/>
                          </a:rPr>
                          <m:t>𝑖</m:t>
                        </m:r>
                      </m:sub>
                    </m:sSub>
                  </m:oMath>
                </a14:m>
                <a:r>
                  <a:rPr lang="pl-PL" sz="1700"/>
                  <a:t>- współczynniki korygujące.</a:t>
                </a:r>
              </a:p>
              <a:p>
                <a:pPr algn="just"/>
                <a:endParaRPr lang="pl-PL" sz="1700"/>
              </a:p>
            </p:txBody>
          </p:sp>
        </mc:Choice>
        <mc:Fallback>
          <p:sp>
            <p:nvSpPr>
              <p:cNvPr id="3" name="Symbol zastępczy zawartości 2">
                <a:extLst>
                  <a:ext uri="{FF2B5EF4-FFF2-40B4-BE49-F238E27FC236}">
                    <a16:creationId xmlns:a16="http://schemas.microsoft.com/office/drawing/2014/main" id="{1C7D4830-55C2-4B51-ACA7-85D21E29F288}"/>
                  </a:ext>
                </a:extLst>
              </p:cNvPr>
              <p:cNvSpPr>
                <a:spLocks noGrp="1" noRot="1" noChangeAspect="1" noMove="1" noResize="1" noEditPoints="1" noAdjustHandles="1" noChangeArrowheads="1" noChangeShapeType="1" noTextEdit="1"/>
              </p:cNvSpPr>
              <p:nvPr>
                <p:ph idx="1"/>
              </p:nvPr>
            </p:nvSpPr>
            <p:spPr>
              <a:xfrm>
                <a:off x="822959" y="1845734"/>
                <a:ext cx="7543801" cy="5012266"/>
              </a:xfrm>
              <a:blipFill>
                <a:blip r:embed="rId3"/>
                <a:stretch>
                  <a:fillRect l="-485" t="-5839" r="-1696"/>
                </a:stretch>
              </a:blipFill>
            </p:spPr>
            <p:txBody>
              <a:bodyPr/>
              <a:lstStyle/>
              <a:p>
                <a:r>
                  <a:rPr lang="en-US">
                    <a:noFill/>
                  </a:rPr>
                  <a:t> </a:t>
                </a:r>
              </a:p>
            </p:txBody>
          </p:sp>
        </mc:Fallback>
      </mc:AlternateContent>
    </p:spTree>
    <p:extLst>
      <p:ext uri="{BB962C8B-B14F-4D97-AF65-F5344CB8AC3E}">
        <p14:creationId xmlns:p14="http://schemas.microsoft.com/office/powerpoint/2010/main" val="215044578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31D9BED-0B31-4069-A4BD-EF79EB6DCE8A}"/>
              </a:ext>
            </a:extLst>
          </p:cNvPr>
          <p:cNvSpPr>
            <a:spLocks noGrp="1"/>
          </p:cNvSpPr>
          <p:nvPr>
            <p:ph type="title"/>
          </p:nvPr>
        </p:nvSpPr>
        <p:spPr/>
        <p:txBody>
          <a:bodyPr>
            <a:normAutofit fontScale="90000"/>
          </a:bodyPr>
          <a:lstStyle/>
          <a:p>
            <a:r>
              <a:rPr lang="pl-PL" b="1"/>
              <a:t>Podejście mieszane – metoda wskaźników szacunkowych gruntu</a:t>
            </a:r>
            <a:endParaRPr lang="pl-PL"/>
          </a:p>
        </p:txBody>
      </p:sp>
      <p:sp>
        <p:nvSpPr>
          <p:cNvPr id="3" name="Symbol zastępczy zawartości 2">
            <a:extLst>
              <a:ext uri="{FF2B5EF4-FFF2-40B4-BE49-F238E27FC236}">
                <a16:creationId xmlns:a16="http://schemas.microsoft.com/office/drawing/2014/main" id="{B1463F5B-9EBB-4EE1-8ED7-29A65E1C5586}"/>
              </a:ext>
            </a:extLst>
          </p:cNvPr>
          <p:cNvSpPr>
            <a:spLocks noGrp="1"/>
          </p:cNvSpPr>
          <p:nvPr>
            <p:ph idx="1"/>
          </p:nvPr>
        </p:nvSpPr>
        <p:spPr/>
        <p:txBody>
          <a:bodyPr>
            <a:normAutofit/>
          </a:bodyPr>
          <a:lstStyle/>
          <a:p>
            <a:pPr algn="just">
              <a:lnSpc>
                <a:spcPct val="200000"/>
              </a:lnSpc>
            </a:pPr>
            <a:r>
              <a:rPr lang="pl-PL"/>
              <a:t>1. </a:t>
            </a:r>
            <a:r>
              <a:rPr lang="pl-PL" b="1">
                <a:solidFill>
                  <a:srgbClr val="C00000"/>
                </a:solidFill>
              </a:rPr>
              <a:t>Okręg podatkowy </a:t>
            </a:r>
            <a:r>
              <a:rPr lang="pl-PL"/>
              <a:t>- Rozporządzenie Ministra Finansów z dnia 10 grudnia 2001 r. w sprawie zaliczenia gmin oraz miast do jednego z czterech okręgów podatkowych.</a:t>
            </a:r>
          </a:p>
          <a:p>
            <a:pPr algn="just">
              <a:lnSpc>
                <a:spcPct val="200000"/>
              </a:lnSpc>
            </a:pPr>
            <a:r>
              <a:rPr lang="pl-PL" u="sng"/>
              <a:t>2. Zastosowanie metody wskaźników szacunkowych gruntów do określenia wartości nieruchomości rolnych lub leśnych wymaga uzasadnienia w operacie szacunkowym.</a:t>
            </a:r>
          </a:p>
          <a:p>
            <a:endParaRPr lang="pl-PL" b="1"/>
          </a:p>
          <a:p>
            <a:endParaRPr lang="pl-PL"/>
          </a:p>
        </p:txBody>
      </p:sp>
    </p:spTree>
    <p:extLst>
      <p:ext uri="{BB962C8B-B14F-4D97-AF65-F5344CB8AC3E}">
        <p14:creationId xmlns:p14="http://schemas.microsoft.com/office/powerpoint/2010/main" val="377278823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6247BBC-1E13-40EE-834A-B1EC53BB6CFE}"/>
              </a:ext>
            </a:extLst>
          </p:cNvPr>
          <p:cNvSpPr>
            <a:spLocks noGrp="1"/>
          </p:cNvSpPr>
          <p:nvPr>
            <p:ph type="ctrTitle"/>
          </p:nvPr>
        </p:nvSpPr>
        <p:spPr/>
        <p:txBody>
          <a:bodyPr>
            <a:normAutofit/>
          </a:bodyPr>
          <a:lstStyle/>
          <a:p>
            <a:r>
              <a:rPr lang="pl-PL" sz="6600"/>
              <a:t>ŹRÓDŁA INFORMACJI DO WYCENY</a:t>
            </a:r>
          </a:p>
        </p:txBody>
      </p:sp>
      <p:sp>
        <p:nvSpPr>
          <p:cNvPr id="3" name="Podtytuł 2">
            <a:extLst>
              <a:ext uri="{FF2B5EF4-FFF2-40B4-BE49-F238E27FC236}">
                <a16:creationId xmlns:a16="http://schemas.microsoft.com/office/drawing/2014/main" id="{7D498670-9643-4791-81D3-7FAB1A41F374}"/>
              </a:ext>
            </a:extLst>
          </p:cNvPr>
          <p:cNvSpPr>
            <a:spLocks noGrp="1"/>
          </p:cNvSpPr>
          <p:nvPr>
            <p:ph type="subTitle" idx="1"/>
          </p:nvPr>
        </p:nvSpPr>
        <p:spPr/>
        <p:txBody>
          <a:bodyPr/>
          <a:lstStyle/>
          <a:p>
            <a:r>
              <a:rPr lang="pl-PL"/>
              <a:t>Dr Mateusz </a:t>
            </a:r>
            <a:r>
              <a:rPr lang="pl-PL" err="1"/>
              <a:t>tomal</a:t>
            </a:r>
            <a:endParaRPr lang="pl-PL"/>
          </a:p>
          <a:p>
            <a:r>
              <a:rPr lang="pl-PL"/>
              <a:t>Wykład</a:t>
            </a:r>
          </a:p>
          <a:p>
            <a:endParaRPr lang="pl-PL"/>
          </a:p>
        </p:txBody>
      </p:sp>
    </p:spTree>
    <p:extLst>
      <p:ext uri="{BB962C8B-B14F-4D97-AF65-F5344CB8AC3E}">
        <p14:creationId xmlns:p14="http://schemas.microsoft.com/office/powerpoint/2010/main" val="2771385436"/>
      </p:ext>
    </p:extLst>
  </p:cSld>
  <p:clrMapOvr>
    <a:masterClrMapping/>
  </p:clrMapOvr>
</p:sld>
</file>

<file path=ppt/theme/theme1.xml><?xml version="1.0" encoding="utf-8"?>
<a:theme xmlns:a="http://schemas.openxmlformats.org/drawingml/2006/main" name="Retrospekcja">
  <a:themeElements>
    <a:clrScheme name="Retrospekcja">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kcj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kcj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Application>Microsoft Office PowerPoint</Application>
  <PresentationFormat>On-screen Show (4:3)</PresentationFormat>
  <Slides>162</Slides>
  <Notes>10</Notes>
  <HiddenSlides>0</HiddenSlides>
  <ScaleCrop>false</ScaleCrop>
  <HeadingPairs>
    <vt:vector size="4" baseType="variant">
      <vt:variant>
        <vt:lpstr>Theme</vt:lpstr>
      </vt:variant>
      <vt:variant>
        <vt:i4>1</vt:i4>
      </vt:variant>
      <vt:variant>
        <vt:lpstr>Slide Titles</vt:lpstr>
      </vt:variant>
      <vt:variant>
        <vt:i4>162</vt:i4>
      </vt:variant>
    </vt:vector>
  </HeadingPairs>
  <TitlesOfParts>
    <vt:vector size="163" baseType="lpstr">
      <vt:lpstr>Retrospekcja</vt:lpstr>
      <vt:lpstr>Wycena nieruchomości </vt:lpstr>
      <vt:lpstr>Dane kontaktowe</vt:lpstr>
      <vt:lpstr>Egzamin i zaliczenie przedmiotu</vt:lpstr>
      <vt:lpstr>Tematyka wykładu</vt:lpstr>
      <vt:lpstr>Literatura przedmiotu</vt:lpstr>
      <vt:lpstr>ZAGADNIENIA WPROWADZAJĄCE  - koncepcja wartości (wykład 2 – ekonomia/dzienne)</vt:lpstr>
      <vt:lpstr>Akty prawne będące podstawą wyceny nieruchomości</vt:lpstr>
      <vt:lpstr>Podstawy metodyczne </vt:lpstr>
      <vt:lpstr>Podstawowe rodzaje nieruchomości</vt:lpstr>
      <vt:lpstr>Podstawowe rodzaje nieruchomości</vt:lpstr>
      <vt:lpstr>Podstawowe pojęcia</vt:lpstr>
      <vt:lpstr>Rodzaje wartości (art. 151 ugn)</vt:lpstr>
      <vt:lpstr>Rodzaje wartości</vt:lpstr>
      <vt:lpstr>Rodzaje wartości</vt:lpstr>
      <vt:lpstr>Rodzaje wartości</vt:lpstr>
      <vt:lpstr>Rodzaje wartości (art. 150 ugn)</vt:lpstr>
      <vt:lpstr>Rodzaje wartości (art. 150 ugn)</vt:lpstr>
      <vt:lpstr>Cele wyceny nieruchomości</vt:lpstr>
      <vt:lpstr>Cele wyceny nieruchomości</vt:lpstr>
      <vt:lpstr>Uczestnicy procesu wyceny nieruchomości w Polsce</vt:lpstr>
      <vt:lpstr>METODYKA WYCENY</vt:lpstr>
      <vt:lpstr>PowerPoint Presentation</vt:lpstr>
      <vt:lpstr>Podejście porównawcze - opis</vt:lpstr>
      <vt:lpstr>Podejścia a wartości</vt:lpstr>
      <vt:lpstr>Podejście porównawcze - metody</vt:lpstr>
      <vt:lpstr>Podejście porównawcze - metody</vt:lpstr>
      <vt:lpstr>Podejście porównawcze - metody</vt:lpstr>
      <vt:lpstr>Etapy wyceny metodą porównywania parami </vt:lpstr>
      <vt:lpstr>Etapy wyceny metodą korygowania ceny średniej</vt:lpstr>
      <vt:lpstr>Etapy wyceny metodą korygowania ceny średniej</vt:lpstr>
      <vt:lpstr>Aktualizacja cen na datę wyceny</vt:lpstr>
      <vt:lpstr>Aktualizacja cen na datę wyceny</vt:lpstr>
      <vt:lpstr>Aktualizacja cen – linia trendu</vt:lpstr>
      <vt:lpstr>Analiza rynku w podejściu porównawczym (wykład 3 – st.)</vt:lpstr>
      <vt:lpstr>Cechy rynkowe</vt:lpstr>
      <vt:lpstr>Szacowanie wag cech rynkowych</vt:lpstr>
      <vt:lpstr>Metoda ceteris paribus – procedura (wykład 2 – niest).</vt:lpstr>
      <vt:lpstr>Metoda ceteris paribus - uwagi</vt:lpstr>
      <vt:lpstr>Metoda ceteris paribus - przykład</vt:lpstr>
      <vt:lpstr>Metoda ceteris paribus - przykład</vt:lpstr>
      <vt:lpstr>Metoda ceteris paribus - przykład</vt:lpstr>
      <vt:lpstr>Metoda ceteris paribus - przykład</vt:lpstr>
      <vt:lpstr>Metoda ceteris paribus - przykład</vt:lpstr>
      <vt:lpstr>Wsp. determinacji R2</vt:lpstr>
      <vt:lpstr>Wsp. determinacji R2 - procedura</vt:lpstr>
      <vt:lpstr>Wsp. determinacji R2 - przykład</vt:lpstr>
      <vt:lpstr>Wsp. determinacji R2 - przykład</vt:lpstr>
      <vt:lpstr>Standaryzowane parametry regresji</vt:lpstr>
      <vt:lpstr>Standaryzowane parametry regresji - procedura</vt:lpstr>
      <vt:lpstr>Standaryzowane parametry regresji - procedura</vt:lpstr>
      <vt:lpstr>Standaryzowane parametry regresji – wyznaczanie równania regresji</vt:lpstr>
      <vt:lpstr>Sprawdzanie istotności parametrów</vt:lpstr>
      <vt:lpstr>Standaryzowane parametry regresji – przykład</vt:lpstr>
      <vt:lpstr>Standaryzowane parametry regresji – przykład</vt:lpstr>
      <vt:lpstr>Standaryzowane parametry regresji – przykład</vt:lpstr>
      <vt:lpstr>Metoda porównywania parami – ciąg dalszy (przykład)</vt:lpstr>
      <vt:lpstr>Metoda porównywania parami – ciąg dalszy (przykład)</vt:lpstr>
      <vt:lpstr>Metoda porównywania parami – ciąg dalszy (przykład)</vt:lpstr>
      <vt:lpstr>Metoda porównywania parami – ciąg dalszy (przykład)</vt:lpstr>
      <vt:lpstr>Metoda korygowania ceny średniej – ciąg dalszy (przykład) (wykład 4  - st.)</vt:lpstr>
      <vt:lpstr>Metoda korygowania ceny średniej – ciąg dalszy (przykład)</vt:lpstr>
      <vt:lpstr>Metoda korygowania ceny średniej – ciąg dalszy (przykład)</vt:lpstr>
      <vt:lpstr>Metoda statystycznej analizy rynku – metoda regresji (przykład)</vt:lpstr>
      <vt:lpstr>Metoda statystycznej analizy rynku – metoda regresji (przykład)</vt:lpstr>
      <vt:lpstr>Podejście dochodowe – opis ()</vt:lpstr>
      <vt:lpstr>Podejście dochodowe – metoda inwestycyjna</vt:lpstr>
      <vt:lpstr>Podejście dochodowe – metoda zysków</vt:lpstr>
      <vt:lpstr>Podejście dochodowe – techniki w ramach metod</vt:lpstr>
      <vt:lpstr>Technika kapitalizacji prostej</vt:lpstr>
      <vt:lpstr>Technika dyskontowania strumieni dochodów</vt:lpstr>
      <vt:lpstr>Dochód operacyjny netto w metodzie inwestycyjnej</vt:lpstr>
      <vt:lpstr>Główne dochody (czynsze) w metodzie inwestycyjnej – jak szacować?</vt:lpstr>
      <vt:lpstr>Dochód operacyjny netto w metodzie zysków</vt:lpstr>
      <vt:lpstr>Stopa kapitalizacji w technice kapitalizacji prostej</vt:lpstr>
      <vt:lpstr>Stopa dyskontowa w technice dyskontowania strumieni dochodów</vt:lpstr>
      <vt:lpstr>Podejście kosztowe - opis</vt:lpstr>
      <vt:lpstr>Podejście kosztowe – ogólny wzór</vt:lpstr>
      <vt:lpstr>Podejście kosztowe - metody</vt:lpstr>
      <vt:lpstr>Podejście kosztowe – technika szczegółowa</vt:lpstr>
      <vt:lpstr>Podejście kosztowe – technika elementów scalonych</vt:lpstr>
      <vt:lpstr>Podejście kosztowe – technika wskaźnikowa</vt:lpstr>
      <vt:lpstr>Podejście kosztowe – stopień zużycia</vt:lpstr>
      <vt:lpstr>Podejście mieszane – opis (wykład 5  - st.)</vt:lpstr>
      <vt:lpstr>Podejście mieszane - metody</vt:lpstr>
      <vt:lpstr>Podejście mieszane – metoda pozostałościowa</vt:lpstr>
      <vt:lpstr>Podejście mieszane – metoda pozostałościowa</vt:lpstr>
      <vt:lpstr>Podejście mieszane – metoda pozostałościowa</vt:lpstr>
      <vt:lpstr>Podejście mieszane – metoda pozostałościowa</vt:lpstr>
      <vt:lpstr>Podejście mieszane – metoda pozostałościowa</vt:lpstr>
      <vt:lpstr>Podejście mieszane – metoda pozostałościowa</vt:lpstr>
      <vt:lpstr>Procedura „ominięcia” metody pozostałościowej</vt:lpstr>
      <vt:lpstr>Podejście mieszane – metoda kosztów likwidacji (Wykład 3 – niest).</vt:lpstr>
      <vt:lpstr>Podejście mieszane – metoda kosztów likwidacji</vt:lpstr>
      <vt:lpstr>Podejście mieszane – metoda wskaźników szacunkowych gruntu ()</vt:lpstr>
      <vt:lpstr>Podejście mieszane – metoda wskaźników szacunkowych gruntu</vt:lpstr>
      <vt:lpstr>Podejście mieszane – metoda wskaźników szacunkowych gruntu</vt:lpstr>
      <vt:lpstr>Podejście mieszane – metoda wskaźników szacunkowych gruntu</vt:lpstr>
      <vt:lpstr>Podejście mieszane – metoda wskaźników szacunkowych gruntu</vt:lpstr>
      <vt:lpstr>ŹRÓDŁA INFORMACJI DO WYCENY</vt:lpstr>
      <vt:lpstr>Skąd brać dane do wyceny?</vt:lpstr>
      <vt:lpstr>Dane do wyceny</vt:lpstr>
      <vt:lpstr>Wejście na nieruchomości w celu dokonania oględzin</vt:lpstr>
      <vt:lpstr>Co w przypadku rozbieżnych danych?</vt:lpstr>
      <vt:lpstr>Skąd brać dane o cenach transakcyjnych nieruchomości podobnych?</vt:lpstr>
      <vt:lpstr>Czy jest jeden uniwersalny zestaw dokumentów do wyceny?</vt:lpstr>
      <vt:lpstr>OKREŚLANIE WARTOŚCI NIERUCHOMOŚCI JAKO PRZEDMIOTU RÓŻNYCH PRAW () 1) Prawo własności 2) Prawo użytkowania wieczystego 3) Prawo użytkowania, służebność gruntowa i osobista 4) Służebność przesyłu</vt:lpstr>
      <vt:lpstr>Prawo własności</vt:lpstr>
      <vt:lpstr>Prawo własności</vt:lpstr>
      <vt:lpstr>Prawo użytkowania wieczystego</vt:lpstr>
      <vt:lpstr>Prawo użytkowania wieczystego</vt:lpstr>
      <vt:lpstr>Wartość użytkowania, służebności gruntowej i służebności </vt:lpstr>
      <vt:lpstr>Wartość użytkowania, służebności gruntowej i służebności </vt:lpstr>
      <vt:lpstr>Wartość użytkowania, służebności gruntowej i służebności </vt:lpstr>
      <vt:lpstr>Służebność przesyłu</vt:lpstr>
      <vt:lpstr>Służebność przesyłu</vt:lpstr>
      <vt:lpstr>Najem, dzierżawa, użyczenie</vt:lpstr>
      <vt:lpstr>Obciążenia</vt:lpstr>
      <vt:lpstr>Obciążenia</vt:lpstr>
      <vt:lpstr>WYBRANE WYCENY DO CELÓW SZCZEGÓLNYCH () 1) Opłata adiacencka 2) Opłata planistyczna 3) Użytkowanie wieczyste 4) Zabezpieczenie wierzytelności</vt:lpstr>
      <vt:lpstr>Opłata adiacencka (infrastruktura techniczna)</vt:lpstr>
      <vt:lpstr>Opłata adiacencka (podział)</vt:lpstr>
      <vt:lpstr>Opłata adiacencka (podział)</vt:lpstr>
      <vt:lpstr>Opłata adiacencka (podział)</vt:lpstr>
      <vt:lpstr>Opłata planistyczna</vt:lpstr>
      <vt:lpstr>Przekształcenie prawa użytkowania wieczystego w prawo własności</vt:lpstr>
      <vt:lpstr>Oddanie w uw; aktualizacja opłat z tytułu uw</vt:lpstr>
      <vt:lpstr>Oddanie w uw; aktualizacja opłat z tytułu uw</vt:lpstr>
      <vt:lpstr>Zobowiązania podatkowe</vt:lpstr>
      <vt:lpstr>Wycena na potrzeby indywidualnego inwestora</vt:lpstr>
      <vt:lpstr>Drogi publiczne</vt:lpstr>
      <vt:lpstr>Drogi publiczne</vt:lpstr>
      <vt:lpstr>Drogi publiczne</vt:lpstr>
      <vt:lpstr>Drogi publiczne</vt:lpstr>
      <vt:lpstr>Zabezpieczenie wierzytelności</vt:lpstr>
      <vt:lpstr>INNE</vt:lpstr>
      <vt:lpstr>Nieruchomości wpisane do rejestru zabytków</vt:lpstr>
      <vt:lpstr>Lokal mieszkalny</vt:lpstr>
      <vt:lpstr>Wartość nakładów</vt:lpstr>
      <vt:lpstr>Wartość nakładów</vt:lpstr>
      <vt:lpstr>Wartość nakładów</vt:lpstr>
      <vt:lpstr>Wartość nakładów</vt:lpstr>
      <vt:lpstr>OPERAT SZACUNKOWY</vt:lpstr>
      <vt:lpstr>Operat szacunkowy</vt:lpstr>
      <vt:lpstr>Operat szacunkowy</vt:lpstr>
      <vt:lpstr>Operat szacunkowy</vt:lpstr>
      <vt:lpstr>Operat szacunkowy</vt:lpstr>
      <vt:lpstr>Operat szacunkowy</vt:lpstr>
      <vt:lpstr>Operat szacunkowy</vt:lpstr>
      <vt:lpstr>Ważność operatu</vt:lpstr>
      <vt:lpstr>Operat szacunkowy</vt:lpstr>
      <vt:lpstr>RZECZOZNAWSTWO MAJĄTKOWE</vt:lpstr>
      <vt:lpstr>Rzeczoznawca majątkowy</vt:lpstr>
      <vt:lpstr>Podstawowe obowiązki RM</vt:lpstr>
      <vt:lpstr>Doskonalenie zawodowe</vt:lpstr>
      <vt:lpstr>Operat szacunkowy</vt:lpstr>
      <vt:lpstr>Forma wykonywania zawodu</vt:lpstr>
      <vt:lpstr>Jak zdobyć uprawnienia RM?</vt:lpstr>
      <vt:lpstr>Jak zdobyć uprawnienia RM?</vt:lpstr>
      <vt:lpstr>Zwolnienia</vt:lpstr>
      <vt:lpstr>Praktyka</vt:lpstr>
      <vt:lpstr>Egzamin</vt:lpstr>
      <vt:lpstr>Egzamin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Wycena nieruchomości  i przedsiębiorstw</dc:title>
  <dc:creator>Mateusz</dc:creator>
  <cp:revision>1</cp:revision>
  <dcterms:created xsi:type="dcterms:W3CDTF">2020-02-26T11:23:35Z</dcterms:created>
  <dcterms:modified xsi:type="dcterms:W3CDTF">2026-04-23T10:44:28Z</dcterms:modified>
</cp:coreProperties>
</file>