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sldIdLst>
    <p:sldId id="296" r:id="rId2"/>
    <p:sldId id="297" r:id="rId3"/>
    <p:sldId id="329" r:id="rId4"/>
    <p:sldId id="321" r:id="rId5"/>
    <p:sldId id="256" r:id="rId6"/>
    <p:sldId id="257" r:id="rId7"/>
    <p:sldId id="258" r:id="rId8"/>
    <p:sldId id="259" r:id="rId9"/>
    <p:sldId id="260" r:id="rId10"/>
    <p:sldId id="262" r:id="rId11"/>
    <p:sldId id="263" r:id="rId12"/>
    <p:sldId id="264" r:id="rId13"/>
    <p:sldId id="265"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87" r:id="rId28"/>
    <p:sldId id="279" r:id="rId29"/>
    <p:sldId id="282" r:id="rId30"/>
    <p:sldId id="283" r:id="rId31"/>
    <p:sldId id="284" r:id="rId32"/>
    <p:sldId id="285" r:id="rId33"/>
    <p:sldId id="286" r:id="rId34"/>
    <p:sldId id="288" r:id="rId35"/>
    <p:sldId id="289" r:id="rId36"/>
    <p:sldId id="298" r:id="rId37"/>
    <p:sldId id="299" r:id="rId38"/>
    <p:sldId id="300" r:id="rId39"/>
    <p:sldId id="302" r:id="rId40"/>
    <p:sldId id="301" r:id="rId41"/>
    <p:sldId id="303" r:id="rId42"/>
    <p:sldId id="304" r:id="rId43"/>
    <p:sldId id="305" r:id="rId44"/>
    <p:sldId id="306" r:id="rId45"/>
    <p:sldId id="308" r:id="rId46"/>
    <p:sldId id="290" r:id="rId47"/>
    <p:sldId id="291" r:id="rId48"/>
    <p:sldId id="309" r:id="rId49"/>
    <p:sldId id="311" r:id="rId50"/>
    <p:sldId id="312" r:id="rId51"/>
    <p:sldId id="313" r:id="rId52"/>
    <p:sldId id="314" r:id="rId53"/>
    <p:sldId id="315" r:id="rId54"/>
    <p:sldId id="316" r:id="rId55"/>
    <p:sldId id="317" r:id="rId56"/>
    <p:sldId id="318" r:id="rId57"/>
    <p:sldId id="319" r:id="rId58"/>
    <p:sldId id="320" r:id="rId59"/>
    <p:sldId id="292" r:id="rId60"/>
    <p:sldId id="293" r:id="rId61"/>
    <p:sldId id="323" r:id="rId62"/>
    <p:sldId id="324" r:id="rId63"/>
    <p:sldId id="325" r:id="rId64"/>
    <p:sldId id="326" r:id="rId65"/>
    <p:sldId id="327" r:id="rId66"/>
    <p:sldId id="328" r:id="rId67"/>
    <p:sldId id="294" r:id="rId68"/>
    <p:sldId id="295" r:id="rId69"/>
    <p:sldId id="330" r:id="rId70"/>
    <p:sldId id="331" r:id="rId71"/>
    <p:sldId id="332" r:id="rId72"/>
    <p:sldId id="333" r:id="rId73"/>
    <p:sldId id="335" r:id="rId74"/>
    <p:sldId id="334" r:id="rId75"/>
    <p:sldId id="336" r:id="rId7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A38DFB-D2F4-85B7-3783-2CEA4EC860F8}" v="129" dt="2026-03-19T14:00:16.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eusz Tomal" userId="S::tomalm@uek.krakow.pl::33bc5273-0fac-4ab6-9e01-ec8a5a4e3cbe" providerId="AD" clId="Web-{3AE1A4ED-0AF5-F0B4-1D6E-7E69E88EB709}"/>
    <pc:docChg chg="modSld">
      <pc:chgData name="Mateusz Tomal" userId="S::tomalm@uek.krakow.pl::33bc5273-0fac-4ab6-9e01-ec8a5a4e3cbe" providerId="AD" clId="Web-{3AE1A4ED-0AF5-F0B4-1D6E-7E69E88EB709}" dt="2026-02-27T16:31:36.354" v="11" actId="20577"/>
      <pc:docMkLst>
        <pc:docMk/>
      </pc:docMkLst>
      <pc:sldChg chg="modSp">
        <pc:chgData name="Mateusz Tomal" userId="S::tomalm@uek.krakow.pl::33bc5273-0fac-4ab6-9e01-ec8a5a4e3cbe" providerId="AD" clId="Web-{3AE1A4ED-0AF5-F0B4-1D6E-7E69E88EB709}" dt="2026-02-27T16:31:36.354" v="11" actId="20577"/>
        <pc:sldMkLst>
          <pc:docMk/>
          <pc:sldMk cId="4025484784" sldId="288"/>
        </pc:sldMkLst>
        <pc:spChg chg="mod">
          <ac:chgData name="Mateusz Tomal" userId="S::tomalm@uek.krakow.pl::33bc5273-0fac-4ab6-9e01-ec8a5a4e3cbe" providerId="AD" clId="Web-{3AE1A4ED-0AF5-F0B4-1D6E-7E69E88EB709}" dt="2026-02-27T16:31:36.354" v="11" actId="20577"/>
          <ac:spMkLst>
            <pc:docMk/>
            <pc:sldMk cId="4025484784" sldId="288"/>
            <ac:spMk id="2" creationId="{77FE5357-6FA2-A91B-1957-B70352858270}"/>
          </ac:spMkLst>
        </pc:spChg>
      </pc:sldChg>
    </pc:docChg>
  </pc:docChgLst>
  <pc:docChgLst>
    <pc:chgData name="Mateusz Tomal" userId="S::tomalm@uek.krakow.pl::33bc5273-0fac-4ab6-9e01-ec8a5a4e3cbe" providerId="AD" clId="Web-{96AE604D-A7F2-06FE-1559-6D1AAC855983}"/>
    <pc:docChg chg="modSld">
      <pc:chgData name="Mateusz Tomal" userId="S::tomalm@uek.krakow.pl::33bc5273-0fac-4ab6-9e01-ec8a5a4e3cbe" providerId="AD" clId="Web-{96AE604D-A7F2-06FE-1559-6D1AAC855983}" dt="2026-03-13T16:26:17.315" v="16" actId="20577"/>
      <pc:docMkLst>
        <pc:docMk/>
      </pc:docMkLst>
      <pc:sldChg chg="modSp">
        <pc:chgData name="Mateusz Tomal" userId="S::tomalm@uek.krakow.pl::33bc5273-0fac-4ab6-9e01-ec8a5a4e3cbe" providerId="AD" clId="Web-{96AE604D-A7F2-06FE-1559-6D1AAC855983}" dt="2026-03-13T16:26:17.315" v="16" actId="20577"/>
        <pc:sldMkLst>
          <pc:docMk/>
          <pc:sldMk cId="216560544" sldId="292"/>
        </pc:sldMkLst>
        <pc:spChg chg="mod">
          <ac:chgData name="Mateusz Tomal" userId="S::tomalm@uek.krakow.pl::33bc5273-0fac-4ab6-9e01-ec8a5a4e3cbe" providerId="AD" clId="Web-{96AE604D-A7F2-06FE-1559-6D1AAC855983}" dt="2026-03-13T16:26:17.315" v="16" actId="20577"/>
          <ac:spMkLst>
            <pc:docMk/>
            <pc:sldMk cId="216560544" sldId="292"/>
            <ac:spMk id="2" creationId="{77FE5357-6FA2-A91B-1957-B70352858270}"/>
          </ac:spMkLst>
        </pc:spChg>
      </pc:sldChg>
    </pc:docChg>
  </pc:docChgLst>
  <pc:docChgLst>
    <pc:chgData name="Mateusz Tomal" userId="S::tomalm@uek.krakow.pl::33bc5273-0fac-4ab6-9e01-ec8a5a4e3cbe" providerId="AD" clId="Web-{CED43E65-D368-BEB7-755C-EBFBB134A880}"/>
    <pc:docChg chg="modSld">
      <pc:chgData name="Mateusz Tomal" userId="S::tomalm@uek.krakow.pl::33bc5273-0fac-4ab6-9e01-ec8a5a4e3cbe" providerId="AD" clId="Web-{CED43E65-D368-BEB7-755C-EBFBB134A880}" dt="2026-03-13T07:52:49.514" v="6" actId="20577"/>
      <pc:docMkLst>
        <pc:docMk/>
      </pc:docMkLst>
      <pc:sldChg chg="modSp">
        <pc:chgData name="Mateusz Tomal" userId="S::tomalm@uek.krakow.pl::33bc5273-0fac-4ab6-9e01-ec8a5a4e3cbe" providerId="AD" clId="Web-{CED43E65-D368-BEB7-755C-EBFBB134A880}" dt="2026-03-13T07:51:22.857" v="1" actId="1076"/>
        <pc:sldMkLst>
          <pc:docMk/>
          <pc:sldMk cId="4290627115" sldId="289"/>
        </pc:sldMkLst>
        <pc:picChg chg="mod">
          <ac:chgData name="Mateusz Tomal" userId="S::tomalm@uek.krakow.pl::33bc5273-0fac-4ab6-9e01-ec8a5a4e3cbe" providerId="AD" clId="Web-{CED43E65-D368-BEB7-755C-EBFBB134A880}" dt="2026-03-13T07:51:22.857" v="1" actId="1076"/>
          <ac:picMkLst>
            <pc:docMk/>
            <pc:sldMk cId="4290627115" sldId="289"/>
            <ac:picMk id="8" creationId="{93D5A71A-2E26-F7DD-A7DF-3E3C343415BB}"/>
          </ac:picMkLst>
        </pc:picChg>
      </pc:sldChg>
      <pc:sldChg chg="modSp">
        <pc:chgData name="Mateusz Tomal" userId="S::tomalm@uek.krakow.pl::33bc5273-0fac-4ab6-9e01-ec8a5a4e3cbe" providerId="AD" clId="Web-{CED43E65-D368-BEB7-755C-EBFBB134A880}" dt="2026-03-13T07:51:39.591" v="3" actId="20577"/>
        <pc:sldMkLst>
          <pc:docMk/>
          <pc:sldMk cId="3169945635" sldId="298"/>
        </pc:sldMkLst>
        <pc:spChg chg="mod">
          <ac:chgData name="Mateusz Tomal" userId="S::tomalm@uek.krakow.pl::33bc5273-0fac-4ab6-9e01-ec8a5a4e3cbe" providerId="AD" clId="Web-{CED43E65-D368-BEB7-755C-EBFBB134A880}" dt="2026-03-13T07:51:39.591" v="3" actId="20577"/>
          <ac:spMkLst>
            <pc:docMk/>
            <pc:sldMk cId="3169945635" sldId="298"/>
            <ac:spMk id="3" creationId="{6D791F33-BD34-68EB-FFD7-D7FE03F4E8E5}"/>
          </ac:spMkLst>
        </pc:spChg>
      </pc:sldChg>
      <pc:sldChg chg="modSp">
        <pc:chgData name="Mateusz Tomal" userId="S::tomalm@uek.krakow.pl::33bc5273-0fac-4ab6-9e01-ec8a5a4e3cbe" providerId="AD" clId="Web-{CED43E65-D368-BEB7-755C-EBFBB134A880}" dt="2026-03-13T07:52:06.014" v="4" actId="20577"/>
        <pc:sldMkLst>
          <pc:docMk/>
          <pc:sldMk cId="3469289592" sldId="301"/>
        </pc:sldMkLst>
        <pc:spChg chg="mod">
          <ac:chgData name="Mateusz Tomal" userId="S::tomalm@uek.krakow.pl::33bc5273-0fac-4ab6-9e01-ec8a5a4e3cbe" providerId="AD" clId="Web-{CED43E65-D368-BEB7-755C-EBFBB134A880}" dt="2026-03-13T07:52:06.014" v="4" actId="20577"/>
          <ac:spMkLst>
            <pc:docMk/>
            <pc:sldMk cId="3469289592" sldId="301"/>
            <ac:spMk id="2" creationId="{1A1CE6CB-ABDE-4D42-CE7E-6014FD95543F}"/>
          </ac:spMkLst>
        </pc:spChg>
      </pc:sldChg>
      <pc:sldChg chg="modSp">
        <pc:chgData name="Mateusz Tomal" userId="S::tomalm@uek.krakow.pl::33bc5273-0fac-4ab6-9e01-ec8a5a4e3cbe" providerId="AD" clId="Web-{CED43E65-D368-BEB7-755C-EBFBB134A880}" dt="2026-03-13T07:52:49.514" v="6" actId="20577"/>
        <pc:sldMkLst>
          <pc:docMk/>
          <pc:sldMk cId="2798449960" sldId="309"/>
        </pc:sldMkLst>
        <pc:spChg chg="mod">
          <ac:chgData name="Mateusz Tomal" userId="S::tomalm@uek.krakow.pl::33bc5273-0fac-4ab6-9e01-ec8a5a4e3cbe" providerId="AD" clId="Web-{CED43E65-D368-BEB7-755C-EBFBB134A880}" dt="2026-03-13T07:52:49.514" v="6" actId="20577"/>
          <ac:spMkLst>
            <pc:docMk/>
            <pc:sldMk cId="2798449960" sldId="309"/>
            <ac:spMk id="3" creationId="{7D116382-D9E0-1A18-542F-E733EB57C4FC}"/>
          </ac:spMkLst>
        </pc:spChg>
      </pc:sldChg>
    </pc:docChg>
  </pc:docChgLst>
  <pc:docChgLst>
    <pc:chgData name="Mateusz Tomal" userId="S::tomalm@uek.krakow.pl::33bc5273-0fac-4ab6-9e01-ec8a5a4e3cbe" providerId="AD" clId="Web-{B2A38DFB-D2F4-85B7-3783-2CEA4EC860F8}"/>
    <pc:docChg chg="modSld">
      <pc:chgData name="Mateusz Tomal" userId="S::tomalm@uek.krakow.pl::33bc5273-0fac-4ab6-9e01-ec8a5a4e3cbe" providerId="AD" clId="Web-{B2A38DFB-D2F4-85B7-3783-2CEA4EC860F8}" dt="2026-03-19T14:00:16.169" v="136" actId="20577"/>
      <pc:docMkLst>
        <pc:docMk/>
      </pc:docMkLst>
      <pc:sldChg chg="modSp">
        <pc:chgData name="Mateusz Tomal" userId="S::tomalm@uek.krakow.pl::33bc5273-0fac-4ab6-9e01-ec8a5a4e3cbe" providerId="AD" clId="Web-{B2A38DFB-D2F4-85B7-3783-2CEA4EC860F8}" dt="2026-03-19T14:00:16.169" v="136" actId="20577"/>
        <pc:sldMkLst>
          <pc:docMk/>
          <pc:sldMk cId="2000819395" sldId="334"/>
        </pc:sldMkLst>
        <pc:spChg chg="mod">
          <ac:chgData name="Mateusz Tomal" userId="S::tomalm@uek.krakow.pl::33bc5273-0fac-4ab6-9e01-ec8a5a4e3cbe" providerId="AD" clId="Web-{B2A38DFB-D2F4-85B7-3783-2CEA4EC860F8}" dt="2026-03-19T14:00:16.169" v="136" actId="20577"/>
          <ac:spMkLst>
            <pc:docMk/>
            <pc:sldMk cId="2000819395" sldId="334"/>
            <ac:spMk id="3" creationId="{C96D4153-CF12-3756-1E1E-C605B8D3936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ateusz\Desktop\Ksi&#261;&#380;ka\Badanie\RYNE_3788_XTAB_20231031151042%20(version%2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teusz\Desktop\Ksi&#261;&#380;ka\Badanie\RYNE_3788_XTAB_20231031151042%20(version%2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teusz\Downloads\ceny_mieszk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teusz\Downloads\ceny_mieszka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99560185185184"/>
          <c:y val="4.3470061728395064E-2"/>
          <c:w val="0.82066643518518523"/>
          <c:h val="0.66007716049382714"/>
        </c:manualLayout>
      </c:layout>
      <c:barChart>
        <c:barDir val="col"/>
        <c:grouping val="stacked"/>
        <c:varyColors val="0"/>
        <c:ser>
          <c:idx val="0"/>
          <c:order val="0"/>
          <c:tx>
            <c:strRef>
              <c:f>TABLICA!$A$34</c:f>
              <c:strCache>
                <c:ptCount val="1"/>
                <c:pt idx="0">
                  <c:v>Owning without mortgage</c:v>
                </c:pt>
              </c:strCache>
            </c:strRef>
          </c:tx>
          <c:spPr>
            <a:solidFill>
              <a:schemeClr val="tx1">
                <a:lumMod val="85000"/>
                <a:lumOff val="15000"/>
              </a:schemeClr>
            </a:solidFill>
            <a:ln>
              <a:noFill/>
            </a:ln>
            <a:effectLst/>
          </c:spPr>
          <c:invertIfNegative val="0"/>
          <c:cat>
            <c:strRef>
              <c:f>TABLICA!$B$33:$K$33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TABLICA!$B$34:$K$34</c:f>
              <c:numCache>
                <c:formatCode>General</c:formatCode>
                <c:ptCount val="10"/>
                <c:pt idx="0">
                  <c:v>73.599999999999994</c:v>
                </c:pt>
                <c:pt idx="1">
                  <c:v>72.599999999999994</c:v>
                </c:pt>
                <c:pt idx="2">
                  <c:v>72.8</c:v>
                </c:pt>
                <c:pt idx="3">
                  <c:v>71.8</c:v>
                </c:pt>
                <c:pt idx="4">
                  <c:v>73.099999999999994</c:v>
                </c:pt>
                <c:pt idx="5">
                  <c:v>72.7</c:v>
                </c:pt>
                <c:pt idx="6">
                  <c:v>72</c:v>
                </c:pt>
                <c:pt idx="7">
                  <c:v>72.5</c:v>
                </c:pt>
                <c:pt idx="8">
                  <c:v>73.5</c:v>
                </c:pt>
                <c:pt idx="9">
                  <c:v>74.3</c:v>
                </c:pt>
              </c:numCache>
            </c:numRef>
          </c:val>
          <c:extLst>
            <c:ext xmlns:c16="http://schemas.microsoft.com/office/drawing/2014/chart" uri="{C3380CC4-5D6E-409C-BE32-E72D297353CC}">
              <c16:uniqueId val="{00000000-BDEB-47B8-AD29-046F8C5C3DCE}"/>
            </c:ext>
          </c:extLst>
        </c:ser>
        <c:ser>
          <c:idx val="1"/>
          <c:order val="1"/>
          <c:tx>
            <c:strRef>
              <c:f>TABLICA!$A$35</c:f>
              <c:strCache>
                <c:ptCount val="1"/>
                <c:pt idx="0">
                  <c:v>Owning with mortgage</c:v>
                </c:pt>
              </c:strCache>
            </c:strRef>
          </c:tx>
          <c:spPr>
            <a:solidFill>
              <a:schemeClr val="tx1">
                <a:lumMod val="50000"/>
                <a:lumOff val="50000"/>
              </a:schemeClr>
            </a:solidFill>
            <a:ln>
              <a:noFill/>
            </a:ln>
            <a:effectLst/>
          </c:spPr>
          <c:invertIfNegative val="0"/>
          <c:cat>
            <c:strRef>
              <c:f>TABLICA!$B$33:$K$33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TABLICA!$B$35:$K$35</c:f>
              <c:numCache>
                <c:formatCode>General</c:formatCode>
                <c:ptCount val="10"/>
                <c:pt idx="0">
                  <c:v>10.199999999999999</c:v>
                </c:pt>
                <c:pt idx="1">
                  <c:v>10.8</c:v>
                </c:pt>
                <c:pt idx="2">
                  <c:v>10.9</c:v>
                </c:pt>
                <c:pt idx="3">
                  <c:v>11.6</c:v>
                </c:pt>
                <c:pt idx="4">
                  <c:v>11.1</c:v>
                </c:pt>
                <c:pt idx="5">
                  <c:v>11.3</c:v>
                </c:pt>
                <c:pt idx="6">
                  <c:v>12.2</c:v>
                </c:pt>
                <c:pt idx="7">
                  <c:v>13.1</c:v>
                </c:pt>
                <c:pt idx="8">
                  <c:v>13.4</c:v>
                </c:pt>
                <c:pt idx="9">
                  <c:v>12.9</c:v>
                </c:pt>
              </c:numCache>
            </c:numRef>
          </c:val>
          <c:extLst>
            <c:ext xmlns:c16="http://schemas.microsoft.com/office/drawing/2014/chart" uri="{C3380CC4-5D6E-409C-BE32-E72D297353CC}">
              <c16:uniqueId val="{00000001-BDEB-47B8-AD29-046F8C5C3DCE}"/>
            </c:ext>
          </c:extLst>
        </c:ser>
        <c:ser>
          <c:idx val="2"/>
          <c:order val="2"/>
          <c:tx>
            <c:strRef>
              <c:f>TABLICA!$A$36</c:f>
              <c:strCache>
                <c:ptCount val="1"/>
                <c:pt idx="0">
                  <c:v>Renting at market price</c:v>
                </c:pt>
              </c:strCache>
            </c:strRef>
          </c:tx>
          <c:spPr>
            <a:solidFill>
              <a:schemeClr val="bg1">
                <a:lumMod val="75000"/>
              </a:schemeClr>
            </a:solidFill>
            <a:ln>
              <a:noFill/>
            </a:ln>
            <a:effectLst/>
          </c:spPr>
          <c:invertIfNegative val="0"/>
          <c:cat>
            <c:strRef>
              <c:f>TABLICA!$B$33:$K$33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TABLICA!$B$36:$K$36</c:f>
              <c:numCache>
                <c:formatCode>General</c:formatCode>
                <c:ptCount val="10"/>
                <c:pt idx="0">
                  <c:v>4.2</c:v>
                </c:pt>
                <c:pt idx="1">
                  <c:v>4.3</c:v>
                </c:pt>
                <c:pt idx="2">
                  <c:v>4.5</c:v>
                </c:pt>
                <c:pt idx="3">
                  <c:v>4.5</c:v>
                </c:pt>
                <c:pt idx="4">
                  <c:v>4.3</c:v>
                </c:pt>
                <c:pt idx="5">
                  <c:v>4.3</c:v>
                </c:pt>
                <c:pt idx="6">
                  <c:v>4.2</c:v>
                </c:pt>
                <c:pt idx="7">
                  <c:v>3.3</c:v>
                </c:pt>
                <c:pt idx="8">
                  <c:v>3.2</c:v>
                </c:pt>
                <c:pt idx="9">
                  <c:v>3.4</c:v>
                </c:pt>
              </c:numCache>
            </c:numRef>
          </c:val>
          <c:extLst>
            <c:ext xmlns:c16="http://schemas.microsoft.com/office/drawing/2014/chart" uri="{C3380CC4-5D6E-409C-BE32-E72D297353CC}">
              <c16:uniqueId val="{00000002-BDEB-47B8-AD29-046F8C5C3DCE}"/>
            </c:ext>
          </c:extLst>
        </c:ser>
        <c:ser>
          <c:idx val="3"/>
          <c:order val="3"/>
          <c:tx>
            <c:strRef>
              <c:f>TABLICA!$A$37</c:f>
              <c:strCache>
                <c:ptCount val="1"/>
                <c:pt idx="0">
                  <c:v>Renting at reduced price or free</c:v>
                </c:pt>
              </c:strCache>
            </c:strRef>
          </c:tx>
          <c:spPr>
            <a:solidFill>
              <a:schemeClr val="bg1">
                <a:lumMod val="95000"/>
              </a:schemeClr>
            </a:solidFill>
            <a:ln>
              <a:noFill/>
            </a:ln>
            <a:effectLst/>
          </c:spPr>
          <c:invertIfNegative val="0"/>
          <c:cat>
            <c:strRef>
              <c:f>TABLICA!$B$33:$K$33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TABLICA!$B$37:$K$37</c:f>
              <c:numCache>
                <c:formatCode>General</c:formatCode>
                <c:ptCount val="10"/>
                <c:pt idx="0">
                  <c:v>12</c:v>
                </c:pt>
                <c:pt idx="1">
                  <c:v>12.3</c:v>
                </c:pt>
                <c:pt idx="2">
                  <c:v>11.8</c:v>
                </c:pt>
                <c:pt idx="3">
                  <c:v>12.1</c:v>
                </c:pt>
                <c:pt idx="4">
                  <c:v>11.5</c:v>
                </c:pt>
                <c:pt idx="5">
                  <c:v>11.7</c:v>
                </c:pt>
                <c:pt idx="6">
                  <c:v>11.6</c:v>
                </c:pt>
                <c:pt idx="7">
                  <c:v>11.1</c:v>
                </c:pt>
                <c:pt idx="8">
                  <c:v>9.9</c:v>
                </c:pt>
                <c:pt idx="9">
                  <c:v>9.4</c:v>
                </c:pt>
              </c:numCache>
            </c:numRef>
          </c:val>
          <c:extLst>
            <c:ext xmlns:c16="http://schemas.microsoft.com/office/drawing/2014/chart" uri="{C3380CC4-5D6E-409C-BE32-E72D297353CC}">
              <c16:uniqueId val="{00000003-BDEB-47B8-AD29-046F8C5C3DCE}"/>
            </c:ext>
          </c:extLst>
        </c:ser>
        <c:dLbls>
          <c:showLegendKey val="0"/>
          <c:showVal val="0"/>
          <c:showCatName val="0"/>
          <c:showSerName val="0"/>
          <c:showPercent val="0"/>
          <c:showBubbleSize val="0"/>
        </c:dLbls>
        <c:gapWidth val="150"/>
        <c:overlap val="100"/>
        <c:axId val="141450047"/>
        <c:axId val="300121343"/>
      </c:barChart>
      <c:catAx>
        <c:axId val="1414500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crossAx val="300121343"/>
        <c:crosses val="autoZero"/>
        <c:auto val="1"/>
        <c:lblAlgn val="ctr"/>
        <c:lblOffset val="100"/>
        <c:noMultiLvlLbl val="0"/>
      </c:catAx>
      <c:valAx>
        <c:axId val="300121343"/>
        <c:scaling>
          <c:orientation val="minMax"/>
          <c:max val="100"/>
        </c:scaling>
        <c:delete val="0"/>
        <c:axPos val="l"/>
        <c:title>
          <c:tx>
            <c:rich>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pl-PL"/>
                  <a:t>% of households</a:t>
                </a:r>
              </a:p>
            </c:rich>
          </c:tx>
          <c:layout>
            <c:manualLayout>
              <c:xMode val="edge"/>
              <c:yMode val="edge"/>
              <c:x val="1.1759259259259259E-2"/>
              <c:y val="0.2709604938271605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crossAx val="141450047"/>
        <c:crosses val="autoZero"/>
        <c:crossBetween val="between"/>
      </c:valAx>
      <c:spPr>
        <a:noFill/>
        <a:ln w="12700">
          <a:solidFill>
            <a:schemeClr val="tx1"/>
          </a:solidFill>
        </a:ln>
        <a:effectLst/>
      </c:spPr>
    </c:plotArea>
    <c:legend>
      <c:legendPos val="b"/>
      <c:layout>
        <c:manualLayout>
          <c:xMode val="edge"/>
          <c:yMode val="edge"/>
          <c:x val="0.13585254629629628"/>
          <c:y val="0.84937037037037055"/>
          <c:w val="0.8164893518518519"/>
          <c:h val="0.1271111111111111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pl-P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99560185185184"/>
          <c:y val="4.3470061728395064E-2"/>
          <c:w val="0.82066643518518523"/>
          <c:h val="0.66007716049382714"/>
        </c:manualLayout>
      </c:layout>
      <c:barChart>
        <c:barDir val="col"/>
        <c:grouping val="stacked"/>
        <c:varyColors val="0"/>
        <c:ser>
          <c:idx val="0"/>
          <c:order val="0"/>
          <c:tx>
            <c:strRef>
              <c:f>TABLICA!$A$29</c:f>
              <c:strCache>
                <c:ptCount val="1"/>
                <c:pt idx="0">
                  <c:v>House</c:v>
                </c:pt>
              </c:strCache>
            </c:strRef>
          </c:tx>
          <c:spPr>
            <a:solidFill>
              <a:schemeClr val="tx1">
                <a:lumMod val="85000"/>
                <a:lumOff val="15000"/>
              </a:schemeClr>
            </a:solidFill>
            <a:ln>
              <a:noFill/>
            </a:ln>
            <a:effectLst/>
          </c:spPr>
          <c:invertIfNegative val="0"/>
          <c:cat>
            <c:strRef>
              <c:f>TABLICA!$B$33:$K$33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TABLICA!$B$29:$K$29</c:f>
              <c:numCache>
                <c:formatCode>General</c:formatCode>
                <c:ptCount val="10"/>
                <c:pt idx="0">
                  <c:v>55.4</c:v>
                </c:pt>
                <c:pt idx="1">
                  <c:v>55.2</c:v>
                </c:pt>
                <c:pt idx="2">
                  <c:v>55.8</c:v>
                </c:pt>
                <c:pt idx="3">
                  <c:v>57.4</c:v>
                </c:pt>
                <c:pt idx="4">
                  <c:v>56.1</c:v>
                </c:pt>
                <c:pt idx="5">
                  <c:v>55.8</c:v>
                </c:pt>
                <c:pt idx="6">
                  <c:v>55.2</c:v>
                </c:pt>
                <c:pt idx="7">
                  <c:v>55.6</c:v>
                </c:pt>
                <c:pt idx="8">
                  <c:v>55.4</c:v>
                </c:pt>
                <c:pt idx="9">
                  <c:v>58.2</c:v>
                </c:pt>
              </c:numCache>
            </c:numRef>
          </c:val>
          <c:extLst>
            <c:ext xmlns:c16="http://schemas.microsoft.com/office/drawing/2014/chart" uri="{C3380CC4-5D6E-409C-BE32-E72D297353CC}">
              <c16:uniqueId val="{00000000-0728-4D7C-ABB6-3A6889E549F5}"/>
            </c:ext>
          </c:extLst>
        </c:ser>
        <c:ser>
          <c:idx val="1"/>
          <c:order val="1"/>
          <c:tx>
            <c:strRef>
              <c:f>TABLICA!$A$30</c:f>
              <c:strCache>
                <c:ptCount val="1"/>
                <c:pt idx="0">
                  <c:v>Flat</c:v>
                </c:pt>
              </c:strCache>
            </c:strRef>
          </c:tx>
          <c:spPr>
            <a:solidFill>
              <a:schemeClr val="tx1">
                <a:lumMod val="50000"/>
                <a:lumOff val="50000"/>
              </a:schemeClr>
            </a:solidFill>
            <a:ln>
              <a:noFill/>
            </a:ln>
            <a:effectLst/>
          </c:spPr>
          <c:invertIfNegative val="0"/>
          <c:cat>
            <c:strRef>
              <c:f>TABLICA!$B$33:$K$33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TABLICA!$B$30:$K$30</c:f>
              <c:numCache>
                <c:formatCode>General</c:formatCode>
                <c:ptCount val="10"/>
                <c:pt idx="0">
                  <c:v>44.6</c:v>
                </c:pt>
                <c:pt idx="1">
                  <c:v>44.8</c:v>
                </c:pt>
                <c:pt idx="2">
                  <c:v>44.2</c:v>
                </c:pt>
                <c:pt idx="3">
                  <c:v>42.6</c:v>
                </c:pt>
                <c:pt idx="4">
                  <c:v>43.9</c:v>
                </c:pt>
                <c:pt idx="5">
                  <c:v>44.2</c:v>
                </c:pt>
                <c:pt idx="6">
                  <c:v>44.8</c:v>
                </c:pt>
                <c:pt idx="7">
                  <c:v>44.4</c:v>
                </c:pt>
                <c:pt idx="8">
                  <c:v>44.6</c:v>
                </c:pt>
                <c:pt idx="9">
                  <c:v>41.8</c:v>
                </c:pt>
              </c:numCache>
            </c:numRef>
          </c:val>
          <c:extLst>
            <c:ext xmlns:c16="http://schemas.microsoft.com/office/drawing/2014/chart" uri="{C3380CC4-5D6E-409C-BE32-E72D297353CC}">
              <c16:uniqueId val="{00000001-0728-4D7C-ABB6-3A6889E549F5}"/>
            </c:ext>
          </c:extLst>
        </c:ser>
        <c:dLbls>
          <c:showLegendKey val="0"/>
          <c:showVal val="0"/>
          <c:showCatName val="0"/>
          <c:showSerName val="0"/>
          <c:showPercent val="0"/>
          <c:showBubbleSize val="0"/>
        </c:dLbls>
        <c:gapWidth val="150"/>
        <c:overlap val="100"/>
        <c:axId val="141450047"/>
        <c:axId val="300121343"/>
      </c:barChart>
      <c:catAx>
        <c:axId val="1414500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crossAx val="300121343"/>
        <c:crosses val="autoZero"/>
        <c:auto val="1"/>
        <c:lblAlgn val="ctr"/>
        <c:lblOffset val="100"/>
        <c:noMultiLvlLbl val="0"/>
      </c:catAx>
      <c:valAx>
        <c:axId val="300121343"/>
        <c:scaling>
          <c:orientation val="minMax"/>
          <c:max val="100"/>
        </c:scaling>
        <c:delete val="0"/>
        <c:axPos val="l"/>
        <c:title>
          <c:tx>
            <c:rich>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pl-PL"/>
                  <a:t>% of households</a:t>
                </a:r>
              </a:p>
            </c:rich>
          </c:tx>
          <c:layout>
            <c:manualLayout>
              <c:xMode val="edge"/>
              <c:yMode val="edge"/>
              <c:x val="1.7638888888888888E-2"/>
              <c:y val="0.2709604938271605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crossAx val="141450047"/>
        <c:crosses val="autoZero"/>
        <c:crossBetween val="between"/>
      </c:valAx>
      <c:spPr>
        <a:noFill/>
        <a:ln w="12700">
          <a:solidFill>
            <a:schemeClr val="tx1"/>
          </a:solidFill>
        </a:ln>
        <a:effectLst/>
      </c:spPr>
    </c:plotArea>
    <c:legend>
      <c:legendPos val="b"/>
      <c:layout>
        <c:manualLayout>
          <c:xMode val="edge"/>
          <c:yMode val="edge"/>
          <c:x val="9.7634953703703703E-2"/>
          <c:y val="0.84937037037037055"/>
          <c:w val="0.80473009259259254"/>
          <c:h val="0.1271111111111111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pl-PL"/>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907549302725285"/>
          <c:y val="2.815099168266154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pl-PL"/>
        </a:p>
      </c:txPr>
    </c:title>
    <c:autoTitleDeleted val="0"/>
    <c:plotArea>
      <c:layout/>
      <c:lineChart>
        <c:grouping val="standard"/>
        <c:varyColors val="0"/>
        <c:ser>
          <c:idx val="0"/>
          <c:order val="0"/>
          <c:tx>
            <c:strRef>
              <c:f>Arkusz1!$D$5</c:f>
              <c:strCache>
                <c:ptCount val="1"/>
                <c:pt idx="0">
                  <c:v>Średnia cena za 1 m2 mieszkania</c:v>
                </c:pt>
              </c:strCache>
            </c:strRef>
          </c:tx>
          <c:spPr>
            <a:ln w="28575" cap="rnd">
              <a:solidFill>
                <a:schemeClr val="accent1"/>
              </a:solidFill>
              <a:round/>
            </a:ln>
            <a:effectLst/>
          </c:spPr>
          <c:marker>
            <c:symbol val="none"/>
          </c:marker>
          <c:cat>
            <c:strRef>
              <c:f>Arkusz1!$C$6:$C$74</c:f>
              <c:strCache>
                <c:ptCount val="69"/>
                <c:pt idx="0">
                  <c:v>III 2006</c:v>
                </c:pt>
                <c:pt idx="1">
                  <c:v>IV 2006</c:v>
                </c:pt>
                <c:pt idx="2">
                  <c:v>I 2007</c:v>
                </c:pt>
                <c:pt idx="3">
                  <c:v>II 2007</c:v>
                </c:pt>
                <c:pt idx="4">
                  <c:v>III 2007</c:v>
                </c:pt>
                <c:pt idx="5">
                  <c:v>IV 2007</c:v>
                </c:pt>
                <c:pt idx="6">
                  <c:v>I 2008</c:v>
                </c:pt>
                <c:pt idx="7">
                  <c:v>II 2008</c:v>
                </c:pt>
                <c:pt idx="8">
                  <c:v>III 2008</c:v>
                </c:pt>
                <c:pt idx="9">
                  <c:v>IV 2008</c:v>
                </c:pt>
                <c:pt idx="10">
                  <c:v>I 2009</c:v>
                </c:pt>
                <c:pt idx="11">
                  <c:v>II 2009</c:v>
                </c:pt>
                <c:pt idx="12">
                  <c:v>III 2009</c:v>
                </c:pt>
                <c:pt idx="13">
                  <c:v>IV 2009</c:v>
                </c:pt>
                <c:pt idx="14">
                  <c:v>I 2010</c:v>
                </c:pt>
                <c:pt idx="15">
                  <c:v>II 2010</c:v>
                </c:pt>
                <c:pt idx="16">
                  <c:v>III 2010</c:v>
                </c:pt>
                <c:pt idx="17">
                  <c:v>IV 2010</c:v>
                </c:pt>
                <c:pt idx="18">
                  <c:v>I 2011</c:v>
                </c:pt>
                <c:pt idx="19">
                  <c:v>II 2011</c:v>
                </c:pt>
                <c:pt idx="20">
                  <c:v>III 2011</c:v>
                </c:pt>
                <c:pt idx="21">
                  <c:v>IV 2011</c:v>
                </c:pt>
                <c:pt idx="22">
                  <c:v>I 2012</c:v>
                </c:pt>
                <c:pt idx="23">
                  <c:v>II 2012</c:v>
                </c:pt>
                <c:pt idx="24">
                  <c:v>III 2012</c:v>
                </c:pt>
                <c:pt idx="25">
                  <c:v>IV 2012</c:v>
                </c:pt>
                <c:pt idx="26">
                  <c:v>I 2013</c:v>
                </c:pt>
                <c:pt idx="27">
                  <c:v>II 2013</c:v>
                </c:pt>
                <c:pt idx="28">
                  <c:v>III 2013</c:v>
                </c:pt>
                <c:pt idx="29">
                  <c:v>IV 2013</c:v>
                </c:pt>
                <c:pt idx="30">
                  <c:v>I 2014</c:v>
                </c:pt>
                <c:pt idx="31">
                  <c:v>II 2014</c:v>
                </c:pt>
                <c:pt idx="32">
                  <c:v>III 2014</c:v>
                </c:pt>
                <c:pt idx="33">
                  <c:v>IV 2014</c:v>
                </c:pt>
                <c:pt idx="34">
                  <c:v>I 2015</c:v>
                </c:pt>
                <c:pt idx="35">
                  <c:v>II 2015</c:v>
                </c:pt>
                <c:pt idx="36">
                  <c:v>III 2015</c:v>
                </c:pt>
                <c:pt idx="37">
                  <c:v>IV 2015</c:v>
                </c:pt>
                <c:pt idx="38">
                  <c:v>I 2016</c:v>
                </c:pt>
                <c:pt idx="39">
                  <c:v>II 2016</c:v>
                </c:pt>
                <c:pt idx="40">
                  <c:v>III 2016</c:v>
                </c:pt>
                <c:pt idx="41">
                  <c:v>IV 2016</c:v>
                </c:pt>
                <c:pt idx="42">
                  <c:v>I 2017</c:v>
                </c:pt>
                <c:pt idx="43">
                  <c:v>II 2017</c:v>
                </c:pt>
                <c:pt idx="44">
                  <c:v>III 2017</c:v>
                </c:pt>
                <c:pt idx="45">
                  <c:v>IV 2017</c:v>
                </c:pt>
                <c:pt idx="46">
                  <c:v>I 2018</c:v>
                </c:pt>
                <c:pt idx="47">
                  <c:v>II 2018</c:v>
                </c:pt>
                <c:pt idx="48">
                  <c:v>III 2018</c:v>
                </c:pt>
                <c:pt idx="49">
                  <c:v>IV 2018</c:v>
                </c:pt>
                <c:pt idx="50">
                  <c:v>I 2019</c:v>
                </c:pt>
                <c:pt idx="51">
                  <c:v>II 2019</c:v>
                </c:pt>
                <c:pt idx="52">
                  <c:v>III 2019</c:v>
                </c:pt>
                <c:pt idx="53">
                  <c:v>IV 2019</c:v>
                </c:pt>
                <c:pt idx="54">
                  <c:v>I 2020</c:v>
                </c:pt>
                <c:pt idx="55">
                  <c:v>II 2020</c:v>
                </c:pt>
                <c:pt idx="56">
                  <c:v>III 2020</c:v>
                </c:pt>
                <c:pt idx="57">
                  <c:v>IV 2020</c:v>
                </c:pt>
                <c:pt idx="58">
                  <c:v>I 2021</c:v>
                </c:pt>
                <c:pt idx="59">
                  <c:v>II 2021</c:v>
                </c:pt>
                <c:pt idx="60">
                  <c:v>III 2021</c:v>
                </c:pt>
                <c:pt idx="61">
                  <c:v>IV 2021</c:v>
                </c:pt>
                <c:pt idx="62">
                  <c:v>I 2022</c:v>
                </c:pt>
                <c:pt idx="63">
                  <c:v>II 2022</c:v>
                </c:pt>
                <c:pt idx="64">
                  <c:v>III 2022</c:v>
                </c:pt>
                <c:pt idx="65">
                  <c:v>IV 2022</c:v>
                </c:pt>
                <c:pt idx="66">
                  <c:v>I 2023</c:v>
                </c:pt>
                <c:pt idx="67">
                  <c:v>II 2023</c:v>
                </c:pt>
                <c:pt idx="68">
                  <c:v>III 2023</c:v>
                </c:pt>
              </c:strCache>
            </c:strRef>
          </c:cat>
          <c:val>
            <c:numRef>
              <c:f>Arkusz1!$D$6:$D$74</c:f>
              <c:numCache>
                <c:formatCode>#,##0</c:formatCode>
                <c:ptCount val="69"/>
                <c:pt idx="0">
                  <c:v>2663.1550873307092</c:v>
                </c:pt>
                <c:pt idx="1">
                  <c:v>3219.5468610946668</c:v>
                </c:pt>
                <c:pt idx="2">
                  <c:v>3275.5036859391071</c:v>
                </c:pt>
                <c:pt idx="3">
                  <c:v>3922.5058827594107</c:v>
                </c:pt>
                <c:pt idx="4">
                  <c:v>4646.5904665057424</c:v>
                </c:pt>
                <c:pt idx="5">
                  <c:v>4819.140246269305</c:v>
                </c:pt>
                <c:pt idx="6">
                  <c:v>4782.5571736398088</c:v>
                </c:pt>
                <c:pt idx="7">
                  <c:v>4831.553939866666</c:v>
                </c:pt>
                <c:pt idx="8">
                  <c:v>4903.0170704714455</c:v>
                </c:pt>
                <c:pt idx="9">
                  <c:v>5006.6793675184144</c:v>
                </c:pt>
                <c:pt idx="10">
                  <c:v>4811.8746505565068</c:v>
                </c:pt>
                <c:pt idx="11">
                  <c:v>4705.3384154010064</c:v>
                </c:pt>
                <c:pt idx="12">
                  <c:v>4579.4931518957374</c:v>
                </c:pt>
                <c:pt idx="13">
                  <c:v>4585.5501624048584</c:v>
                </c:pt>
                <c:pt idx="14">
                  <c:v>4635.3340212106823</c:v>
                </c:pt>
                <c:pt idx="15">
                  <c:v>4608.8044911730567</c:v>
                </c:pt>
                <c:pt idx="16">
                  <c:v>4754.8518638728474</c:v>
                </c:pt>
                <c:pt idx="17">
                  <c:v>4738.1828937777809</c:v>
                </c:pt>
                <c:pt idx="18">
                  <c:v>4838.8204551747849</c:v>
                </c:pt>
                <c:pt idx="19">
                  <c:v>4640.3510988702701</c:v>
                </c:pt>
                <c:pt idx="20">
                  <c:v>4758.7764845830006</c:v>
                </c:pt>
                <c:pt idx="21">
                  <c:v>4589.9761622783371</c:v>
                </c:pt>
                <c:pt idx="22">
                  <c:v>4600.9974889866198</c:v>
                </c:pt>
                <c:pt idx="23">
                  <c:v>4573.9855969949913</c:v>
                </c:pt>
                <c:pt idx="24">
                  <c:v>4678.6121303022928</c:v>
                </c:pt>
                <c:pt idx="25">
                  <c:v>4636.3371198577552</c:v>
                </c:pt>
                <c:pt idx="26">
                  <c:v>4604.1813800673272</c:v>
                </c:pt>
                <c:pt idx="27">
                  <c:v>4648.5446127427203</c:v>
                </c:pt>
                <c:pt idx="28">
                  <c:v>4608.3581377567898</c:v>
                </c:pt>
                <c:pt idx="29">
                  <c:v>4588.2221075784837</c:v>
                </c:pt>
                <c:pt idx="30">
                  <c:v>4545.7922783410913</c:v>
                </c:pt>
                <c:pt idx="31">
                  <c:v>4682.4280222454609</c:v>
                </c:pt>
                <c:pt idx="32">
                  <c:v>4686.288276034953</c:v>
                </c:pt>
                <c:pt idx="33">
                  <c:v>4708.7174634719549</c:v>
                </c:pt>
                <c:pt idx="34">
                  <c:v>4694.2558174768083</c:v>
                </c:pt>
                <c:pt idx="35">
                  <c:v>4717.2800610675449</c:v>
                </c:pt>
                <c:pt idx="36">
                  <c:v>4699.0123557309598</c:v>
                </c:pt>
                <c:pt idx="37">
                  <c:v>4708.4397786158042</c:v>
                </c:pt>
                <c:pt idx="38">
                  <c:v>4737.8257556485169</c:v>
                </c:pt>
                <c:pt idx="39">
                  <c:v>4748.4275187911135</c:v>
                </c:pt>
                <c:pt idx="40">
                  <c:v>4817.4900178564048</c:v>
                </c:pt>
                <c:pt idx="41">
                  <c:v>4825.2345760918088</c:v>
                </c:pt>
                <c:pt idx="42">
                  <c:v>4803.1476728861362</c:v>
                </c:pt>
                <c:pt idx="43">
                  <c:v>4891.0422286312705</c:v>
                </c:pt>
                <c:pt idx="44">
                  <c:v>4982.0064394059818</c:v>
                </c:pt>
                <c:pt idx="45">
                  <c:v>5030.5572016766673</c:v>
                </c:pt>
                <c:pt idx="46">
                  <c:v>5160.1101485522331</c:v>
                </c:pt>
                <c:pt idx="47">
                  <c:v>5233.8838203003088</c:v>
                </c:pt>
                <c:pt idx="48">
                  <c:v>5319.0852258204686</c:v>
                </c:pt>
                <c:pt idx="49">
                  <c:v>5503.1765352040466</c:v>
                </c:pt>
                <c:pt idx="50">
                  <c:v>5675.8598071757933</c:v>
                </c:pt>
                <c:pt idx="51">
                  <c:v>5789.7025607316455</c:v>
                </c:pt>
                <c:pt idx="52">
                  <c:v>6061.3527250921734</c:v>
                </c:pt>
                <c:pt idx="53">
                  <c:v>6053.6765952686492</c:v>
                </c:pt>
                <c:pt idx="54">
                  <c:v>6262.7041538218082</c:v>
                </c:pt>
                <c:pt idx="55">
                  <c:v>6165.2851643892463</c:v>
                </c:pt>
                <c:pt idx="56">
                  <c:v>6327.8335031668557</c:v>
                </c:pt>
                <c:pt idx="57">
                  <c:v>6527.4043563460054</c:v>
                </c:pt>
                <c:pt idx="58">
                  <c:v>6740.5184840274724</c:v>
                </c:pt>
                <c:pt idx="59">
                  <c:v>6980.9768429580936</c:v>
                </c:pt>
                <c:pt idx="60">
                  <c:v>7285.1353460200999</c:v>
                </c:pt>
                <c:pt idx="61">
                  <c:v>7747.1131636119726</c:v>
                </c:pt>
                <c:pt idx="62">
                  <c:v>8038.8924307755551</c:v>
                </c:pt>
                <c:pt idx="63">
                  <c:v>8391.6512902171689</c:v>
                </c:pt>
                <c:pt idx="64">
                  <c:v>8753.4314036476171</c:v>
                </c:pt>
                <c:pt idx="65">
                  <c:v>8803.4039324463884</c:v>
                </c:pt>
                <c:pt idx="66">
                  <c:v>8997.6354654618608</c:v>
                </c:pt>
                <c:pt idx="67">
                  <c:v>8931.587876815398</c:v>
                </c:pt>
                <c:pt idx="68">
                  <c:v>9086.5847961593572</c:v>
                </c:pt>
              </c:numCache>
            </c:numRef>
          </c:val>
          <c:smooth val="0"/>
          <c:extLst>
            <c:ext xmlns:c16="http://schemas.microsoft.com/office/drawing/2014/chart" uri="{C3380CC4-5D6E-409C-BE32-E72D297353CC}">
              <c16:uniqueId val="{00000000-CC22-4F64-A1D3-E4161824061E}"/>
            </c:ext>
          </c:extLst>
        </c:ser>
        <c:dLbls>
          <c:showLegendKey val="0"/>
          <c:showVal val="0"/>
          <c:showCatName val="0"/>
          <c:showSerName val="0"/>
          <c:showPercent val="0"/>
          <c:showBubbleSize val="0"/>
        </c:dLbls>
        <c:smooth val="0"/>
        <c:axId val="232614895"/>
        <c:axId val="233180879"/>
      </c:lineChart>
      <c:catAx>
        <c:axId val="23261489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233180879"/>
        <c:crosses val="autoZero"/>
        <c:auto val="1"/>
        <c:lblAlgn val="ctr"/>
        <c:lblOffset val="100"/>
        <c:noMultiLvlLbl val="0"/>
      </c:catAx>
      <c:valAx>
        <c:axId val="233180879"/>
        <c:scaling>
          <c:orientation val="minMax"/>
          <c:min val="2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232614895"/>
        <c:crosses val="autoZero"/>
        <c:crossBetween val="between"/>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Arkusz1!$H$5</c:f>
              <c:strCache>
                <c:ptCount val="1"/>
                <c:pt idx="0">
                  <c:v>Cena</c:v>
                </c:pt>
              </c:strCache>
            </c:strRef>
          </c:tx>
          <c:spPr>
            <a:ln w="28575" cap="rnd">
              <a:solidFill>
                <a:schemeClr val="accent1"/>
              </a:solidFill>
              <a:round/>
            </a:ln>
            <a:effectLst/>
          </c:spPr>
          <c:marker>
            <c:symbol val="none"/>
          </c:marker>
          <c:cat>
            <c:strRef>
              <c:f>Arkusz1!$G$6:$G$74</c:f>
              <c:strCache>
                <c:ptCount val="69"/>
                <c:pt idx="0">
                  <c:v>III 2006</c:v>
                </c:pt>
                <c:pt idx="1">
                  <c:v>IV 2006</c:v>
                </c:pt>
                <c:pt idx="2">
                  <c:v>I 2007</c:v>
                </c:pt>
                <c:pt idx="3">
                  <c:v>II 2007</c:v>
                </c:pt>
                <c:pt idx="4">
                  <c:v>III 2007</c:v>
                </c:pt>
                <c:pt idx="5">
                  <c:v>IV 2007</c:v>
                </c:pt>
                <c:pt idx="6">
                  <c:v>I 2008</c:v>
                </c:pt>
                <c:pt idx="7">
                  <c:v>II 2008</c:v>
                </c:pt>
                <c:pt idx="8">
                  <c:v>III 2008</c:v>
                </c:pt>
                <c:pt idx="9">
                  <c:v>IV 2008</c:v>
                </c:pt>
                <c:pt idx="10">
                  <c:v>I 2009</c:v>
                </c:pt>
                <c:pt idx="11">
                  <c:v>II 2009</c:v>
                </c:pt>
                <c:pt idx="12">
                  <c:v>III 2009</c:v>
                </c:pt>
                <c:pt idx="13">
                  <c:v>IV 2009</c:v>
                </c:pt>
                <c:pt idx="14">
                  <c:v>I 2010</c:v>
                </c:pt>
                <c:pt idx="15">
                  <c:v>II 2010</c:v>
                </c:pt>
                <c:pt idx="16">
                  <c:v>III 2010</c:v>
                </c:pt>
                <c:pt idx="17">
                  <c:v>IV 2010</c:v>
                </c:pt>
                <c:pt idx="18">
                  <c:v>I 2011</c:v>
                </c:pt>
                <c:pt idx="19">
                  <c:v>II 2011</c:v>
                </c:pt>
                <c:pt idx="20">
                  <c:v>III 2011</c:v>
                </c:pt>
                <c:pt idx="21">
                  <c:v>IV 2011</c:v>
                </c:pt>
                <c:pt idx="22">
                  <c:v>I 2012</c:v>
                </c:pt>
                <c:pt idx="23">
                  <c:v>II 2012</c:v>
                </c:pt>
                <c:pt idx="24">
                  <c:v>III 2012</c:v>
                </c:pt>
                <c:pt idx="25">
                  <c:v>IV 2012</c:v>
                </c:pt>
                <c:pt idx="26">
                  <c:v>I 2013</c:v>
                </c:pt>
                <c:pt idx="27">
                  <c:v>II 2013</c:v>
                </c:pt>
                <c:pt idx="28">
                  <c:v>III 2013</c:v>
                </c:pt>
                <c:pt idx="29">
                  <c:v>IV 2013</c:v>
                </c:pt>
                <c:pt idx="30">
                  <c:v>I 2014</c:v>
                </c:pt>
                <c:pt idx="31">
                  <c:v>II 2014</c:v>
                </c:pt>
                <c:pt idx="32">
                  <c:v>III 2014</c:v>
                </c:pt>
                <c:pt idx="33">
                  <c:v>IV 2014</c:v>
                </c:pt>
                <c:pt idx="34">
                  <c:v>I 2015</c:v>
                </c:pt>
                <c:pt idx="35">
                  <c:v>II 2015</c:v>
                </c:pt>
                <c:pt idx="36">
                  <c:v>III 2015</c:v>
                </c:pt>
                <c:pt idx="37">
                  <c:v>IV 2015</c:v>
                </c:pt>
                <c:pt idx="38">
                  <c:v>I 2016</c:v>
                </c:pt>
                <c:pt idx="39">
                  <c:v>II 2016</c:v>
                </c:pt>
                <c:pt idx="40">
                  <c:v>III 2016</c:v>
                </c:pt>
                <c:pt idx="41">
                  <c:v>IV 2016</c:v>
                </c:pt>
                <c:pt idx="42">
                  <c:v>I 2017</c:v>
                </c:pt>
                <c:pt idx="43">
                  <c:v>II 2017</c:v>
                </c:pt>
                <c:pt idx="44">
                  <c:v>III 2017</c:v>
                </c:pt>
                <c:pt idx="45">
                  <c:v>IV 2017</c:v>
                </c:pt>
                <c:pt idx="46">
                  <c:v>I 2018</c:v>
                </c:pt>
                <c:pt idx="47">
                  <c:v>II 2018</c:v>
                </c:pt>
                <c:pt idx="48">
                  <c:v>III 2018</c:v>
                </c:pt>
                <c:pt idx="49">
                  <c:v>IV 2018</c:v>
                </c:pt>
                <c:pt idx="50">
                  <c:v>I 2019</c:v>
                </c:pt>
                <c:pt idx="51">
                  <c:v>II 2019</c:v>
                </c:pt>
                <c:pt idx="52">
                  <c:v>III 2019</c:v>
                </c:pt>
                <c:pt idx="53">
                  <c:v>IV 2019</c:v>
                </c:pt>
                <c:pt idx="54">
                  <c:v>I 2020</c:v>
                </c:pt>
                <c:pt idx="55">
                  <c:v>II 2020</c:v>
                </c:pt>
                <c:pt idx="56">
                  <c:v>III 2020</c:v>
                </c:pt>
                <c:pt idx="57">
                  <c:v>IV 2020</c:v>
                </c:pt>
                <c:pt idx="58">
                  <c:v>I 2021</c:v>
                </c:pt>
                <c:pt idx="59">
                  <c:v>II 2021</c:v>
                </c:pt>
                <c:pt idx="60">
                  <c:v>III 2021</c:v>
                </c:pt>
                <c:pt idx="61">
                  <c:v>IV 2021</c:v>
                </c:pt>
                <c:pt idx="62">
                  <c:v>I 2022</c:v>
                </c:pt>
                <c:pt idx="63">
                  <c:v>II 2022</c:v>
                </c:pt>
                <c:pt idx="64">
                  <c:v>III 2022</c:v>
                </c:pt>
                <c:pt idx="65">
                  <c:v>IV 2022</c:v>
                </c:pt>
                <c:pt idx="66">
                  <c:v>I 2023</c:v>
                </c:pt>
                <c:pt idx="67">
                  <c:v>II 2023</c:v>
                </c:pt>
                <c:pt idx="68">
                  <c:v>III 2023</c:v>
                </c:pt>
              </c:strCache>
            </c:strRef>
          </c:cat>
          <c:val>
            <c:numRef>
              <c:f>Arkusz1!$H$6:$H$74</c:f>
              <c:numCache>
                <c:formatCode>#,##0</c:formatCode>
                <c:ptCount val="69"/>
                <c:pt idx="0">
                  <c:v>2663.1550873307092</c:v>
                </c:pt>
                <c:pt idx="1">
                  <c:v>3219.5468610946668</c:v>
                </c:pt>
                <c:pt idx="2">
                  <c:v>3275.5036859391071</c:v>
                </c:pt>
                <c:pt idx="3">
                  <c:v>3922.5058827594107</c:v>
                </c:pt>
                <c:pt idx="4">
                  <c:v>4646.5904665057424</c:v>
                </c:pt>
                <c:pt idx="5">
                  <c:v>4819.140246269305</c:v>
                </c:pt>
                <c:pt idx="6">
                  <c:v>4782.5571736398088</c:v>
                </c:pt>
                <c:pt idx="7">
                  <c:v>4831.553939866666</c:v>
                </c:pt>
                <c:pt idx="8">
                  <c:v>4903.0170704714455</c:v>
                </c:pt>
                <c:pt idx="9">
                  <c:v>5006.6793675184144</c:v>
                </c:pt>
                <c:pt idx="10">
                  <c:v>4811.8746505565068</c:v>
                </c:pt>
                <c:pt idx="11">
                  <c:v>4705.3384154010064</c:v>
                </c:pt>
                <c:pt idx="12">
                  <c:v>4579.4931518957374</c:v>
                </c:pt>
                <c:pt idx="13">
                  <c:v>4585.5501624048584</c:v>
                </c:pt>
                <c:pt idx="14">
                  <c:v>4635.3340212106823</c:v>
                </c:pt>
                <c:pt idx="15">
                  <c:v>4608.8044911730567</c:v>
                </c:pt>
                <c:pt idx="16">
                  <c:v>4754.8518638728474</c:v>
                </c:pt>
                <c:pt idx="17">
                  <c:v>4738.1828937777809</c:v>
                </c:pt>
                <c:pt idx="18">
                  <c:v>4838.8204551747849</c:v>
                </c:pt>
                <c:pt idx="19">
                  <c:v>4640.3510988702701</c:v>
                </c:pt>
                <c:pt idx="20">
                  <c:v>4758.7764845830006</c:v>
                </c:pt>
                <c:pt idx="21">
                  <c:v>4589.9761622783371</c:v>
                </c:pt>
                <c:pt idx="22">
                  <c:v>4600.9974889866198</c:v>
                </c:pt>
                <c:pt idx="23">
                  <c:v>4573.9855969949913</c:v>
                </c:pt>
                <c:pt idx="24">
                  <c:v>4678.6121303022928</c:v>
                </c:pt>
                <c:pt idx="25">
                  <c:v>4636.3371198577552</c:v>
                </c:pt>
                <c:pt idx="26">
                  <c:v>4604.1813800673272</c:v>
                </c:pt>
                <c:pt idx="27">
                  <c:v>4648.5446127427203</c:v>
                </c:pt>
                <c:pt idx="28">
                  <c:v>4608.3581377567898</c:v>
                </c:pt>
                <c:pt idx="29">
                  <c:v>4588.2221075784837</c:v>
                </c:pt>
                <c:pt idx="30">
                  <c:v>4545.7922783410913</c:v>
                </c:pt>
                <c:pt idx="31">
                  <c:v>4682.4280222454609</c:v>
                </c:pt>
                <c:pt idx="32">
                  <c:v>4686.288276034953</c:v>
                </c:pt>
                <c:pt idx="33">
                  <c:v>4708.7174634719549</c:v>
                </c:pt>
                <c:pt idx="34">
                  <c:v>4694.2558174768083</c:v>
                </c:pt>
                <c:pt idx="35">
                  <c:v>4717.2800610675449</c:v>
                </c:pt>
                <c:pt idx="36">
                  <c:v>4699.0123557309598</c:v>
                </c:pt>
                <c:pt idx="37">
                  <c:v>4708.4397786158042</c:v>
                </c:pt>
                <c:pt idx="38">
                  <c:v>4737.8257556485169</c:v>
                </c:pt>
                <c:pt idx="39">
                  <c:v>4748.4275187911135</c:v>
                </c:pt>
                <c:pt idx="40">
                  <c:v>4817.4900178564048</c:v>
                </c:pt>
                <c:pt idx="41">
                  <c:v>4825.2345760918088</c:v>
                </c:pt>
                <c:pt idx="42">
                  <c:v>4803.1476728861362</c:v>
                </c:pt>
                <c:pt idx="43">
                  <c:v>4891.0422286312705</c:v>
                </c:pt>
                <c:pt idx="44">
                  <c:v>4982.0064394059818</c:v>
                </c:pt>
                <c:pt idx="45">
                  <c:v>5030.5572016766673</c:v>
                </c:pt>
                <c:pt idx="46">
                  <c:v>5160.1101485522331</c:v>
                </c:pt>
                <c:pt idx="47">
                  <c:v>5233.8838203003088</c:v>
                </c:pt>
                <c:pt idx="48">
                  <c:v>5319.0852258204686</c:v>
                </c:pt>
                <c:pt idx="49">
                  <c:v>5503.1765352040466</c:v>
                </c:pt>
                <c:pt idx="50">
                  <c:v>5675.8598071757933</c:v>
                </c:pt>
                <c:pt idx="51">
                  <c:v>5789.7025607316455</c:v>
                </c:pt>
                <c:pt idx="52">
                  <c:v>6061.3527250921734</c:v>
                </c:pt>
                <c:pt idx="53">
                  <c:v>6053.6765952686492</c:v>
                </c:pt>
                <c:pt idx="54">
                  <c:v>6262.7041538218082</c:v>
                </c:pt>
                <c:pt idx="55">
                  <c:v>6165.2851643892463</c:v>
                </c:pt>
                <c:pt idx="56">
                  <c:v>6327.8335031668557</c:v>
                </c:pt>
                <c:pt idx="57">
                  <c:v>6527.4043563460054</c:v>
                </c:pt>
                <c:pt idx="58">
                  <c:v>6740.5184840274724</c:v>
                </c:pt>
                <c:pt idx="59">
                  <c:v>6980.9768429580936</c:v>
                </c:pt>
                <c:pt idx="60">
                  <c:v>7285.1353460200999</c:v>
                </c:pt>
                <c:pt idx="61">
                  <c:v>7747.1131636119726</c:v>
                </c:pt>
                <c:pt idx="62">
                  <c:v>8038.8924307755551</c:v>
                </c:pt>
                <c:pt idx="63">
                  <c:v>8391.6512902171689</c:v>
                </c:pt>
                <c:pt idx="64">
                  <c:v>8753.4314036476171</c:v>
                </c:pt>
                <c:pt idx="65">
                  <c:v>8803.4039324463884</c:v>
                </c:pt>
                <c:pt idx="66">
                  <c:v>8997.6354654618608</c:v>
                </c:pt>
                <c:pt idx="67">
                  <c:v>8931.587876815398</c:v>
                </c:pt>
                <c:pt idx="68">
                  <c:v>9086.5847961593572</c:v>
                </c:pt>
              </c:numCache>
            </c:numRef>
          </c:val>
          <c:smooth val="0"/>
          <c:extLst>
            <c:ext xmlns:c16="http://schemas.microsoft.com/office/drawing/2014/chart" uri="{C3380CC4-5D6E-409C-BE32-E72D297353CC}">
              <c16:uniqueId val="{00000000-F268-43CE-A52E-D3EC5817D993}"/>
            </c:ext>
          </c:extLst>
        </c:ser>
        <c:ser>
          <c:idx val="1"/>
          <c:order val="1"/>
          <c:tx>
            <c:strRef>
              <c:f>Arkusz1!$I$5</c:f>
              <c:strCache>
                <c:ptCount val="1"/>
                <c:pt idx="0">
                  <c:v>Trend</c:v>
                </c:pt>
              </c:strCache>
            </c:strRef>
          </c:tx>
          <c:spPr>
            <a:ln w="28575" cap="rnd">
              <a:solidFill>
                <a:schemeClr val="accent2"/>
              </a:solidFill>
              <a:round/>
            </a:ln>
            <a:effectLst/>
          </c:spPr>
          <c:marker>
            <c:symbol val="none"/>
          </c:marker>
          <c:cat>
            <c:strRef>
              <c:f>Arkusz1!$G$6:$G$74</c:f>
              <c:strCache>
                <c:ptCount val="69"/>
                <c:pt idx="0">
                  <c:v>III 2006</c:v>
                </c:pt>
                <c:pt idx="1">
                  <c:v>IV 2006</c:v>
                </c:pt>
                <c:pt idx="2">
                  <c:v>I 2007</c:v>
                </c:pt>
                <c:pt idx="3">
                  <c:v>II 2007</c:v>
                </c:pt>
                <c:pt idx="4">
                  <c:v>III 2007</c:v>
                </c:pt>
                <c:pt idx="5">
                  <c:v>IV 2007</c:v>
                </c:pt>
                <c:pt idx="6">
                  <c:v>I 2008</c:v>
                </c:pt>
                <c:pt idx="7">
                  <c:v>II 2008</c:v>
                </c:pt>
                <c:pt idx="8">
                  <c:v>III 2008</c:v>
                </c:pt>
                <c:pt idx="9">
                  <c:v>IV 2008</c:v>
                </c:pt>
                <c:pt idx="10">
                  <c:v>I 2009</c:v>
                </c:pt>
                <c:pt idx="11">
                  <c:v>II 2009</c:v>
                </c:pt>
                <c:pt idx="12">
                  <c:v>III 2009</c:v>
                </c:pt>
                <c:pt idx="13">
                  <c:v>IV 2009</c:v>
                </c:pt>
                <c:pt idx="14">
                  <c:v>I 2010</c:v>
                </c:pt>
                <c:pt idx="15">
                  <c:v>II 2010</c:v>
                </c:pt>
                <c:pt idx="16">
                  <c:v>III 2010</c:v>
                </c:pt>
                <c:pt idx="17">
                  <c:v>IV 2010</c:v>
                </c:pt>
                <c:pt idx="18">
                  <c:v>I 2011</c:v>
                </c:pt>
                <c:pt idx="19">
                  <c:v>II 2011</c:v>
                </c:pt>
                <c:pt idx="20">
                  <c:v>III 2011</c:v>
                </c:pt>
                <c:pt idx="21">
                  <c:v>IV 2011</c:v>
                </c:pt>
                <c:pt idx="22">
                  <c:v>I 2012</c:v>
                </c:pt>
                <c:pt idx="23">
                  <c:v>II 2012</c:v>
                </c:pt>
                <c:pt idx="24">
                  <c:v>III 2012</c:v>
                </c:pt>
                <c:pt idx="25">
                  <c:v>IV 2012</c:v>
                </c:pt>
                <c:pt idx="26">
                  <c:v>I 2013</c:v>
                </c:pt>
                <c:pt idx="27">
                  <c:v>II 2013</c:v>
                </c:pt>
                <c:pt idx="28">
                  <c:v>III 2013</c:v>
                </c:pt>
                <c:pt idx="29">
                  <c:v>IV 2013</c:v>
                </c:pt>
                <c:pt idx="30">
                  <c:v>I 2014</c:v>
                </c:pt>
                <c:pt idx="31">
                  <c:v>II 2014</c:v>
                </c:pt>
                <c:pt idx="32">
                  <c:v>III 2014</c:v>
                </c:pt>
                <c:pt idx="33">
                  <c:v>IV 2014</c:v>
                </c:pt>
                <c:pt idx="34">
                  <c:v>I 2015</c:v>
                </c:pt>
                <c:pt idx="35">
                  <c:v>II 2015</c:v>
                </c:pt>
                <c:pt idx="36">
                  <c:v>III 2015</c:v>
                </c:pt>
                <c:pt idx="37">
                  <c:v>IV 2015</c:v>
                </c:pt>
                <c:pt idx="38">
                  <c:v>I 2016</c:v>
                </c:pt>
                <c:pt idx="39">
                  <c:v>II 2016</c:v>
                </c:pt>
                <c:pt idx="40">
                  <c:v>III 2016</c:v>
                </c:pt>
                <c:pt idx="41">
                  <c:v>IV 2016</c:v>
                </c:pt>
                <c:pt idx="42">
                  <c:v>I 2017</c:v>
                </c:pt>
                <c:pt idx="43">
                  <c:v>II 2017</c:v>
                </c:pt>
                <c:pt idx="44">
                  <c:v>III 2017</c:v>
                </c:pt>
                <c:pt idx="45">
                  <c:v>IV 2017</c:v>
                </c:pt>
                <c:pt idx="46">
                  <c:v>I 2018</c:v>
                </c:pt>
                <c:pt idx="47">
                  <c:v>II 2018</c:v>
                </c:pt>
                <c:pt idx="48">
                  <c:v>III 2018</c:v>
                </c:pt>
                <c:pt idx="49">
                  <c:v>IV 2018</c:v>
                </c:pt>
                <c:pt idx="50">
                  <c:v>I 2019</c:v>
                </c:pt>
                <c:pt idx="51">
                  <c:v>II 2019</c:v>
                </c:pt>
                <c:pt idx="52">
                  <c:v>III 2019</c:v>
                </c:pt>
                <c:pt idx="53">
                  <c:v>IV 2019</c:v>
                </c:pt>
                <c:pt idx="54">
                  <c:v>I 2020</c:v>
                </c:pt>
                <c:pt idx="55">
                  <c:v>II 2020</c:v>
                </c:pt>
                <c:pt idx="56">
                  <c:v>III 2020</c:v>
                </c:pt>
                <c:pt idx="57">
                  <c:v>IV 2020</c:v>
                </c:pt>
                <c:pt idx="58">
                  <c:v>I 2021</c:v>
                </c:pt>
                <c:pt idx="59">
                  <c:v>II 2021</c:v>
                </c:pt>
                <c:pt idx="60">
                  <c:v>III 2021</c:v>
                </c:pt>
                <c:pt idx="61">
                  <c:v>IV 2021</c:v>
                </c:pt>
                <c:pt idx="62">
                  <c:v>I 2022</c:v>
                </c:pt>
                <c:pt idx="63">
                  <c:v>II 2022</c:v>
                </c:pt>
                <c:pt idx="64">
                  <c:v>III 2022</c:v>
                </c:pt>
                <c:pt idx="65">
                  <c:v>IV 2022</c:v>
                </c:pt>
                <c:pt idx="66">
                  <c:v>I 2023</c:v>
                </c:pt>
                <c:pt idx="67">
                  <c:v>II 2023</c:v>
                </c:pt>
                <c:pt idx="68">
                  <c:v>III 2023</c:v>
                </c:pt>
              </c:strCache>
            </c:strRef>
          </c:cat>
          <c:val>
            <c:numRef>
              <c:f>Arkusz1!$I$6:$I$74</c:f>
              <c:numCache>
                <c:formatCode>General</c:formatCode>
                <c:ptCount val="69"/>
                <c:pt idx="4">
                  <c:v>3270.5</c:v>
                </c:pt>
                <c:pt idx="5">
                  <c:v>4221.8389999999999</c:v>
                </c:pt>
                <c:pt idx="6">
                  <c:v>4236.3370000000004</c:v>
                </c:pt>
                <c:pt idx="7">
                  <c:v>4541.951</c:v>
                </c:pt>
                <c:pt idx="8">
                  <c:v>4538.5940000000001</c:v>
                </c:pt>
                <c:pt idx="9">
                  <c:v>4531.4750000000004</c:v>
                </c:pt>
                <c:pt idx="10">
                  <c:v>4685.0450000000001</c:v>
                </c:pt>
                <c:pt idx="11">
                  <c:v>4899.7299999999996</c:v>
                </c:pt>
                <c:pt idx="12">
                  <c:v>4896.482</c:v>
                </c:pt>
                <c:pt idx="13">
                  <c:v>4786.7259999999997</c:v>
                </c:pt>
                <c:pt idx="14">
                  <c:v>4779.3689999999997</c:v>
                </c:pt>
                <c:pt idx="15">
                  <c:v>5040.3180000000002</c:v>
                </c:pt>
                <c:pt idx="16">
                  <c:v>4951.0200000000004</c:v>
                </c:pt>
                <c:pt idx="17">
                  <c:v>4931.5069999999996</c:v>
                </c:pt>
                <c:pt idx="18">
                  <c:v>4722.2619999999997</c:v>
                </c:pt>
                <c:pt idx="19">
                  <c:v>4832.75</c:v>
                </c:pt>
                <c:pt idx="20">
                  <c:v>4530.9170000000004</c:v>
                </c:pt>
                <c:pt idx="21">
                  <c:v>4488.9380000000001</c:v>
                </c:pt>
                <c:pt idx="22">
                  <c:v>4252.9549999999999</c:v>
                </c:pt>
                <c:pt idx="23">
                  <c:v>4388.5129999999999</c:v>
                </c:pt>
                <c:pt idx="24">
                  <c:v>4455.174</c:v>
                </c:pt>
                <c:pt idx="25">
                  <c:v>4562.3059999999996</c:v>
                </c:pt>
                <c:pt idx="26">
                  <c:v>4605.8720000000003</c:v>
                </c:pt>
                <c:pt idx="27">
                  <c:v>4753.7060000000001</c:v>
                </c:pt>
                <c:pt idx="28">
                  <c:v>4890.9840000000004</c:v>
                </c:pt>
                <c:pt idx="29">
                  <c:v>4799.1360000000004</c:v>
                </c:pt>
                <c:pt idx="30">
                  <c:v>4762.1549999999997</c:v>
                </c:pt>
                <c:pt idx="31">
                  <c:v>4754.1790000000001</c:v>
                </c:pt>
                <c:pt idx="32">
                  <c:v>4823.7510000000002</c:v>
                </c:pt>
                <c:pt idx="33">
                  <c:v>4669.259</c:v>
                </c:pt>
                <c:pt idx="34">
                  <c:v>4593.8879999999999</c:v>
                </c:pt>
                <c:pt idx="35">
                  <c:v>4579.2349999999997</c:v>
                </c:pt>
                <c:pt idx="36">
                  <c:v>4555.7520000000004</c:v>
                </c:pt>
                <c:pt idx="37">
                  <c:v>4469.8950000000004</c:v>
                </c:pt>
                <c:pt idx="38">
                  <c:v>4496.8069999999998</c:v>
                </c:pt>
                <c:pt idx="39">
                  <c:v>4647.5219999999999</c:v>
                </c:pt>
                <c:pt idx="40">
                  <c:v>4728.5429999999997</c:v>
                </c:pt>
                <c:pt idx="41">
                  <c:v>4823.0709999999999</c:v>
                </c:pt>
                <c:pt idx="42">
                  <c:v>4892.933</c:v>
                </c:pt>
                <c:pt idx="43">
                  <c:v>4980.3059999999996</c:v>
                </c:pt>
                <c:pt idx="44">
                  <c:v>5083.7330000000002</c:v>
                </c:pt>
                <c:pt idx="45">
                  <c:v>5109.6840000000002</c:v>
                </c:pt>
                <c:pt idx="46">
                  <c:v>5112.2889999999998</c:v>
                </c:pt>
                <c:pt idx="47">
                  <c:v>5234.8770000000004</c:v>
                </c:pt>
                <c:pt idx="48">
                  <c:v>5231.8090000000002</c:v>
                </c:pt>
                <c:pt idx="49">
                  <c:v>5199.7709999999997</c:v>
                </c:pt>
                <c:pt idx="50">
                  <c:v>5324.5709999999999</c:v>
                </c:pt>
                <c:pt idx="51">
                  <c:v>5515.1239999999998</c:v>
                </c:pt>
                <c:pt idx="52">
                  <c:v>5623.9250000000002</c:v>
                </c:pt>
                <c:pt idx="53">
                  <c:v>5872.06</c:v>
                </c:pt>
                <c:pt idx="54">
                  <c:v>5911.4679999999998</c:v>
                </c:pt>
                <c:pt idx="55">
                  <c:v>6225.7169999999996</c:v>
                </c:pt>
                <c:pt idx="56">
                  <c:v>6204.4129999999996</c:v>
                </c:pt>
                <c:pt idx="57">
                  <c:v>6380.3180000000002</c:v>
                </c:pt>
                <c:pt idx="58">
                  <c:v>6622.6459999999997</c:v>
                </c:pt>
                <c:pt idx="59">
                  <c:v>6885.2740000000003</c:v>
                </c:pt>
                <c:pt idx="60">
                  <c:v>7123.9430000000002</c:v>
                </c:pt>
                <c:pt idx="61">
                  <c:v>7335.6750000000002</c:v>
                </c:pt>
                <c:pt idx="62">
                  <c:v>7729.5450000000001</c:v>
                </c:pt>
                <c:pt idx="63">
                  <c:v>7981.6120000000001</c:v>
                </c:pt>
                <c:pt idx="64">
                  <c:v>8279.5750000000007</c:v>
                </c:pt>
                <c:pt idx="65">
                  <c:v>8541.3850000000002</c:v>
                </c:pt>
                <c:pt idx="66">
                  <c:v>8566.5159999999996</c:v>
                </c:pt>
                <c:pt idx="67">
                  <c:v>8804.7829999999994</c:v>
                </c:pt>
                <c:pt idx="68">
                  <c:v>8799.1830000000009</c:v>
                </c:pt>
              </c:numCache>
            </c:numRef>
          </c:val>
          <c:smooth val="0"/>
          <c:extLst>
            <c:ext xmlns:c16="http://schemas.microsoft.com/office/drawing/2014/chart" uri="{C3380CC4-5D6E-409C-BE32-E72D297353CC}">
              <c16:uniqueId val="{00000001-F268-43CE-A52E-D3EC5817D993}"/>
            </c:ext>
          </c:extLst>
        </c:ser>
        <c:dLbls>
          <c:showLegendKey val="0"/>
          <c:showVal val="0"/>
          <c:showCatName val="0"/>
          <c:showSerName val="0"/>
          <c:showPercent val="0"/>
          <c:showBubbleSize val="0"/>
        </c:dLbls>
        <c:marker val="1"/>
        <c:smooth val="0"/>
        <c:axId val="1434432528"/>
        <c:axId val="1564306480"/>
      </c:lineChart>
      <c:lineChart>
        <c:grouping val="standard"/>
        <c:varyColors val="0"/>
        <c:ser>
          <c:idx val="2"/>
          <c:order val="2"/>
          <c:tx>
            <c:strRef>
              <c:f>Arkusz1!$J$5</c:f>
              <c:strCache>
                <c:ptCount val="1"/>
                <c:pt idx="0">
                  <c:v>Wahania sezonowe</c:v>
                </c:pt>
              </c:strCache>
            </c:strRef>
          </c:tx>
          <c:spPr>
            <a:ln w="28575" cap="rnd">
              <a:solidFill>
                <a:schemeClr val="accent3"/>
              </a:solidFill>
              <a:round/>
            </a:ln>
            <a:effectLst/>
          </c:spPr>
          <c:marker>
            <c:symbol val="none"/>
          </c:marker>
          <c:cat>
            <c:strRef>
              <c:f>Arkusz1!$G$6:$G$74</c:f>
              <c:strCache>
                <c:ptCount val="69"/>
                <c:pt idx="0">
                  <c:v>III 2006</c:v>
                </c:pt>
                <c:pt idx="1">
                  <c:v>IV 2006</c:v>
                </c:pt>
                <c:pt idx="2">
                  <c:v>I 2007</c:v>
                </c:pt>
                <c:pt idx="3">
                  <c:v>II 2007</c:v>
                </c:pt>
                <c:pt idx="4">
                  <c:v>III 2007</c:v>
                </c:pt>
                <c:pt idx="5">
                  <c:v>IV 2007</c:v>
                </c:pt>
                <c:pt idx="6">
                  <c:v>I 2008</c:v>
                </c:pt>
                <c:pt idx="7">
                  <c:v>II 2008</c:v>
                </c:pt>
                <c:pt idx="8">
                  <c:v>III 2008</c:v>
                </c:pt>
                <c:pt idx="9">
                  <c:v>IV 2008</c:v>
                </c:pt>
                <c:pt idx="10">
                  <c:v>I 2009</c:v>
                </c:pt>
                <c:pt idx="11">
                  <c:v>II 2009</c:v>
                </c:pt>
                <c:pt idx="12">
                  <c:v>III 2009</c:v>
                </c:pt>
                <c:pt idx="13">
                  <c:v>IV 2009</c:v>
                </c:pt>
                <c:pt idx="14">
                  <c:v>I 2010</c:v>
                </c:pt>
                <c:pt idx="15">
                  <c:v>II 2010</c:v>
                </c:pt>
                <c:pt idx="16">
                  <c:v>III 2010</c:v>
                </c:pt>
                <c:pt idx="17">
                  <c:v>IV 2010</c:v>
                </c:pt>
                <c:pt idx="18">
                  <c:v>I 2011</c:v>
                </c:pt>
                <c:pt idx="19">
                  <c:v>II 2011</c:v>
                </c:pt>
                <c:pt idx="20">
                  <c:v>III 2011</c:v>
                </c:pt>
                <c:pt idx="21">
                  <c:v>IV 2011</c:v>
                </c:pt>
                <c:pt idx="22">
                  <c:v>I 2012</c:v>
                </c:pt>
                <c:pt idx="23">
                  <c:v>II 2012</c:v>
                </c:pt>
                <c:pt idx="24">
                  <c:v>III 2012</c:v>
                </c:pt>
                <c:pt idx="25">
                  <c:v>IV 2012</c:v>
                </c:pt>
                <c:pt idx="26">
                  <c:v>I 2013</c:v>
                </c:pt>
                <c:pt idx="27">
                  <c:v>II 2013</c:v>
                </c:pt>
                <c:pt idx="28">
                  <c:v>III 2013</c:v>
                </c:pt>
                <c:pt idx="29">
                  <c:v>IV 2013</c:v>
                </c:pt>
                <c:pt idx="30">
                  <c:v>I 2014</c:v>
                </c:pt>
                <c:pt idx="31">
                  <c:v>II 2014</c:v>
                </c:pt>
                <c:pt idx="32">
                  <c:v>III 2014</c:v>
                </c:pt>
                <c:pt idx="33">
                  <c:v>IV 2014</c:v>
                </c:pt>
                <c:pt idx="34">
                  <c:v>I 2015</c:v>
                </c:pt>
                <c:pt idx="35">
                  <c:v>II 2015</c:v>
                </c:pt>
                <c:pt idx="36">
                  <c:v>III 2015</c:v>
                </c:pt>
                <c:pt idx="37">
                  <c:v>IV 2015</c:v>
                </c:pt>
                <c:pt idx="38">
                  <c:v>I 2016</c:v>
                </c:pt>
                <c:pt idx="39">
                  <c:v>II 2016</c:v>
                </c:pt>
                <c:pt idx="40">
                  <c:v>III 2016</c:v>
                </c:pt>
                <c:pt idx="41">
                  <c:v>IV 2016</c:v>
                </c:pt>
                <c:pt idx="42">
                  <c:v>I 2017</c:v>
                </c:pt>
                <c:pt idx="43">
                  <c:v>II 2017</c:v>
                </c:pt>
                <c:pt idx="44">
                  <c:v>III 2017</c:v>
                </c:pt>
                <c:pt idx="45">
                  <c:v>IV 2017</c:v>
                </c:pt>
                <c:pt idx="46">
                  <c:v>I 2018</c:v>
                </c:pt>
                <c:pt idx="47">
                  <c:v>II 2018</c:v>
                </c:pt>
                <c:pt idx="48">
                  <c:v>III 2018</c:v>
                </c:pt>
                <c:pt idx="49">
                  <c:v>IV 2018</c:v>
                </c:pt>
                <c:pt idx="50">
                  <c:v>I 2019</c:v>
                </c:pt>
                <c:pt idx="51">
                  <c:v>II 2019</c:v>
                </c:pt>
                <c:pt idx="52">
                  <c:v>III 2019</c:v>
                </c:pt>
                <c:pt idx="53">
                  <c:v>IV 2019</c:v>
                </c:pt>
                <c:pt idx="54">
                  <c:v>I 2020</c:v>
                </c:pt>
                <c:pt idx="55">
                  <c:v>II 2020</c:v>
                </c:pt>
                <c:pt idx="56">
                  <c:v>III 2020</c:v>
                </c:pt>
                <c:pt idx="57">
                  <c:v>IV 2020</c:v>
                </c:pt>
                <c:pt idx="58">
                  <c:v>I 2021</c:v>
                </c:pt>
                <c:pt idx="59">
                  <c:v>II 2021</c:v>
                </c:pt>
                <c:pt idx="60">
                  <c:v>III 2021</c:v>
                </c:pt>
                <c:pt idx="61">
                  <c:v>IV 2021</c:v>
                </c:pt>
                <c:pt idx="62">
                  <c:v>I 2022</c:v>
                </c:pt>
                <c:pt idx="63">
                  <c:v>II 2022</c:v>
                </c:pt>
                <c:pt idx="64">
                  <c:v>III 2022</c:v>
                </c:pt>
                <c:pt idx="65">
                  <c:v>IV 2022</c:v>
                </c:pt>
                <c:pt idx="66">
                  <c:v>I 2023</c:v>
                </c:pt>
                <c:pt idx="67">
                  <c:v>II 2023</c:v>
                </c:pt>
                <c:pt idx="68">
                  <c:v>III 2023</c:v>
                </c:pt>
              </c:strCache>
            </c:strRef>
          </c:cat>
          <c:val>
            <c:numRef>
              <c:f>Arkusz1!$J$6:$J$74</c:f>
              <c:numCache>
                <c:formatCode>General</c:formatCode>
                <c:ptCount val="69"/>
                <c:pt idx="4">
                  <c:v>-607.5</c:v>
                </c:pt>
                <c:pt idx="5">
                  <c:v>211.53440000000001</c:v>
                </c:pt>
                <c:pt idx="6">
                  <c:v>-240.91370000000001</c:v>
                </c:pt>
                <c:pt idx="7">
                  <c:v>-77.541830000000004</c:v>
                </c:pt>
                <c:pt idx="8">
                  <c:v>89.052809999999994</c:v>
                </c:pt>
                <c:pt idx="9">
                  <c:v>140.42179999999999</c:v>
                </c:pt>
                <c:pt idx="10">
                  <c:v>-140.46950000000001</c:v>
                </c:pt>
                <c:pt idx="11">
                  <c:v>-70.999970000000005</c:v>
                </c:pt>
                <c:pt idx="12">
                  <c:v>44.048319999999997</c:v>
                </c:pt>
                <c:pt idx="13">
                  <c:v>126.617</c:v>
                </c:pt>
                <c:pt idx="14">
                  <c:v>-99.789029999999997</c:v>
                </c:pt>
                <c:pt idx="15">
                  <c:v>-46.081249999999997</c:v>
                </c:pt>
                <c:pt idx="16">
                  <c:v>16.894749999999998</c:v>
                </c:pt>
                <c:pt idx="17">
                  <c:v>99.934299999999993</c:v>
                </c:pt>
                <c:pt idx="18">
                  <c:v>-67.006410000000002</c:v>
                </c:pt>
                <c:pt idx="19">
                  <c:v>-44.788200000000003</c:v>
                </c:pt>
                <c:pt idx="20">
                  <c:v>21.700399999999998</c:v>
                </c:pt>
                <c:pt idx="21">
                  <c:v>80.197850000000003</c:v>
                </c:pt>
                <c:pt idx="22">
                  <c:v>-38.441659999999999</c:v>
                </c:pt>
                <c:pt idx="23">
                  <c:v>-58.136629999999997</c:v>
                </c:pt>
                <c:pt idx="24">
                  <c:v>33.141779999999997</c:v>
                </c:pt>
                <c:pt idx="25">
                  <c:v>55.944479999999999</c:v>
                </c:pt>
                <c:pt idx="26">
                  <c:v>-34.24783</c:v>
                </c:pt>
                <c:pt idx="27">
                  <c:v>-58.388159999999999</c:v>
                </c:pt>
                <c:pt idx="28">
                  <c:v>36.577840000000002</c:v>
                </c:pt>
                <c:pt idx="29">
                  <c:v>45.521349999999998</c:v>
                </c:pt>
                <c:pt idx="30">
                  <c:v>-32.294690000000003</c:v>
                </c:pt>
                <c:pt idx="31">
                  <c:v>-44.737209999999997</c:v>
                </c:pt>
                <c:pt idx="32">
                  <c:v>34.548810000000003</c:v>
                </c:pt>
                <c:pt idx="33">
                  <c:v>40.292610000000003</c:v>
                </c:pt>
                <c:pt idx="34">
                  <c:v>-34.809379999999997</c:v>
                </c:pt>
                <c:pt idx="35">
                  <c:v>-32.595970000000001</c:v>
                </c:pt>
                <c:pt idx="36">
                  <c:v>30.127939999999999</c:v>
                </c:pt>
                <c:pt idx="37">
                  <c:v>36.61936</c:v>
                </c:pt>
                <c:pt idx="38">
                  <c:v>-32.910789999999999</c:v>
                </c:pt>
                <c:pt idx="39">
                  <c:v>-28.084540000000001</c:v>
                </c:pt>
                <c:pt idx="40">
                  <c:v>24.046579999999999</c:v>
                </c:pt>
                <c:pt idx="41">
                  <c:v>31.96818</c:v>
                </c:pt>
                <c:pt idx="42">
                  <c:v>-30.162330000000001</c:v>
                </c:pt>
                <c:pt idx="43">
                  <c:v>-28.25196</c:v>
                </c:pt>
                <c:pt idx="44">
                  <c:v>25.247229999999998</c:v>
                </c:pt>
                <c:pt idx="45">
                  <c:v>30.387910000000002</c:v>
                </c:pt>
                <c:pt idx="46">
                  <c:v>-31.03783</c:v>
                </c:pt>
                <c:pt idx="47">
                  <c:v>-24.19042</c:v>
                </c:pt>
                <c:pt idx="48">
                  <c:v>24.772950000000002</c:v>
                </c:pt>
                <c:pt idx="49">
                  <c:v>26.133279999999999</c:v>
                </c:pt>
                <c:pt idx="50">
                  <c:v>-25.32517</c:v>
                </c:pt>
                <c:pt idx="51">
                  <c:v>-22.514309999999998</c:v>
                </c:pt>
                <c:pt idx="52">
                  <c:v>18.827359999999999</c:v>
                </c:pt>
                <c:pt idx="53">
                  <c:v>25.727419999999999</c:v>
                </c:pt>
                <c:pt idx="54">
                  <c:v>-24.60642</c:v>
                </c:pt>
                <c:pt idx="55">
                  <c:v>-23.97362</c:v>
                </c:pt>
                <c:pt idx="56">
                  <c:v>21.431529999999999</c:v>
                </c:pt>
                <c:pt idx="57">
                  <c:v>19.91245</c:v>
                </c:pt>
                <c:pt idx="58">
                  <c:v>-14.566940000000001</c:v>
                </c:pt>
                <c:pt idx="59">
                  <c:v>-29.136810000000001</c:v>
                </c:pt>
                <c:pt idx="60">
                  <c:v>19.809989999999999</c:v>
                </c:pt>
                <c:pt idx="61">
                  <c:v>19.08061</c:v>
                </c:pt>
                <c:pt idx="62">
                  <c:v>-12.718870000000001</c:v>
                </c:pt>
                <c:pt idx="63">
                  <c:v>-29.6341</c:v>
                </c:pt>
                <c:pt idx="64">
                  <c:v>16.169070000000001</c:v>
                </c:pt>
                <c:pt idx="65">
                  <c:v>22.326039999999999</c:v>
                </c:pt>
                <c:pt idx="66">
                  <c:v>-15.65807</c:v>
                </c:pt>
                <c:pt idx="67">
                  <c:v>-27.16226</c:v>
                </c:pt>
                <c:pt idx="68">
                  <c:v>19.780169999999998</c:v>
                </c:pt>
              </c:numCache>
            </c:numRef>
          </c:val>
          <c:smooth val="0"/>
          <c:extLst>
            <c:ext xmlns:c16="http://schemas.microsoft.com/office/drawing/2014/chart" uri="{C3380CC4-5D6E-409C-BE32-E72D297353CC}">
              <c16:uniqueId val="{00000002-F268-43CE-A52E-D3EC5817D993}"/>
            </c:ext>
          </c:extLst>
        </c:ser>
        <c:ser>
          <c:idx val="3"/>
          <c:order val="3"/>
          <c:tx>
            <c:strRef>
              <c:f>Arkusz1!$K$5</c:f>
              <c:strCache>
                <c:ptCount val="1"/>
                <c:pt idx="0">
                  <c:v>Wahania cykliczne</c:v>
                </c:pt>
              </c:strCache>
            </c:strRef>
          </c:tx>
          <c:spPr>
            <a:ln w="28575" cap="rnd">
              <a:solidFill>
                <a:schemeClr val="accent4"/>
              </a:solidFill>
              <a:round/>
            </a:ln>
            <a:effectLst/>
          </c:spPr>
          <c:marker>
            <c:symbol val="none"/>
          </c:marker>
          <c:cat>
            <c:strRef>
              <c:f>Arkusz1!$G$6:$G$74</c:f>
              <c:strCache>
                <c:ptCount val="69"/>
                <c:pt idx="0">
                  <c:v>III 2006</c:v>
                </c:pt>
                <c:pt idx="1">
                  <c:v>IV 2006</c:v>
                </c:pt>
                <c:pt idx="2">
                  <c:v>I 2007</c:v>
                </c:pt>
                <c:pt idx="3">
                  <c:v>II 2007</c:v>
                </c:pt>
                <c:pt idx="4">
                  <c:v>III 2007</c:v>
                </c:pt>
                <c:pt idx="5">
                  <c:v>IV 2007</c:v>
                </c:pt>
                <c:pt idx="6">
                  <c:v>I 2008</c:v>
                </c:pt>
                <c:pt idx="7">
                  <c:v>II 2008</c:v>
                </c:pt>
                <c:pt idx="8">
                  <c:v>III 2008</c:v>
                </c:pt>
                <c:pt idx="9">
                  <c:v>IV 2008</c:v>
                </c:pt>
                <c:pt idx="10">
                  <c:v>I 2009</c:v>
                </c:pt>
                <c:pt idx="11">
                  <c:v>II 2009</c:v>
                </c:pt>
                <c:pt idx="12">
                  <c:v>III 2009</c:v>
                </c:pt>
                <c:pt idx="13">
                  <c:v>IV 2009</c:v>
                </c:pt>
                <c:pt idx="14">
                  <c:v>I 2010</c:v>
                </c:pt>
                <c:pt idx="15">
                  <c:v>II 2010</c:v>
                </c:pt>
                <c:pt idx="16">
                  <c:v>III 2010</c:v>
                </c:pt>
                <c:pt idx="17">
                  <c:v>IV 2010</c:v>
                </c:pt>
                <c:pt idx="18">
                  <c:v>I 2011</c:v>
                </c:pt>
                <c:pt idx="19">
                  <c:v>II 2011</c:v>
                </c:pt>
                <c:pt idx="20">
                  <c:v>III 2011</c:v>
                </c:pt>
                <c:pt idx="21">
                  <c:v>IV 2011</c:v>
                </c:pt>
                <c:pt idx="22">
                  <c:v>I 2012</c:v>
                </c:pt>
                <c:pt idx="23">
                  <c:v>II 2012</c:v>
                </c:pt>
                <c:pt idx="24">
                  <c:v>III 2012</c:v>
                </c:pt>
                <c:pt idx="25">
                  <c:v>IV 2012</c:v>
                </c:pt>
                <c:pt idx="26">
                  <c:v>I 2013</c:v>
                </c:pt>
                <c:pt idx="27">
                  <c:v>II 2013</c:v>
                </c:pt>
                <c:pt idx="28">
                  <c:v>III 2013</c:v>
                </c:pt>
                <c:pt idx="29">
                  <c:v>IV 2013</c:v>
                </c:pt>
                <c:pt idx="30">
                  <c:v>I 2014</c:v>
                </c:pt>
                <c:pt idx="31">
                  <c:v>II 2014</c:v>
                </c:pt>
                <c:pt idx="32">
                  <c:v>III 2014</c:v>
                </c:pt>
                <c:pt idx="33">
                  <c:v>IV 2014</c:v>
                </c:pt>
                <c:pt idx="34">
                  <c:v>I 2015</c:v>
                </c:pt>
                <c:pt idx="35">
                  <c:v>II 2015</c:v>
                </c:pt>
                <c:pt idx="36">
                  <c:v>III 2015</c:v>
                </c:pt>
                <c:pt idx="37">
                  <c:v>IV 2015</c:v>
                </c:pt>
                <c:pt idx="38">
                  <c:v>I 2016</c:v>
                </c:pt>
                <c:pt idx="39">
                  <c:v>II 2016</c:v>
                </c:pt>
                <c:pt idx="40">
                  <c:v>III 2016</c:v>
                </c:pt>
                <c:pt idx="41">
                  <c:v>IV 2016</c:v>
                </c:pt>
                <c:pt idx="42">
                  <c:v>I 2017</c:v>
                </c:pt>
                <c:pt idx="43">
                  <c:v>II 2017</c:v>
                </c:pt>
                <c:pt idx="44">
                  <c:v>III 2017</c:v>
                </c:pt>
                <c:pt idx="45">
                  <c:v>IV 2017</c:v>
                </c:pt>
                <c:pt idx="46">
                  <c:v>I 2018</c:v>
                </c:pt>
                <c:pt idx="47">
                  <c:v>II 2018</c:v>
                </c:pt>
                <c:pt idx="48">
                  <c:v>III 2018</c:v>
                </c:pt>
                <c:pt idx="49">
                  <c:v>IV 2018</c:v>
                </c:pt>
                <c:pt idx="50">
                  <c:v>I 2019</c:v>
                </c:pt>
                <c:pt idx="51">
                  <c:v>II 2019</c:v>
                </c:pt>
                <c:pt idx="52">
                  <c:v>III 2019</c:v>
                </c:pt>
                <c:pt idx="53">
                  <c:v>IV 2019</c:v>
                </c:pt>
                <c:pt idx="54">
                  <c:v>I 2020</c:v>
                </c:pt>
                <c:pt idx="55">
                  <c:v>II 2020</c:v>
                </c:pt>
                <c:pt idx="56">
                  <c:v>III 2020</c:v>
                </c:pt>
                <c:pt idx="57">
                  <c:v>IV 2020</c:v>
                </c:pt>
                <c:pt idx="58">
                  <c:v>I 2021</c:v>
                </c:pt>
                <c:pt idx="59">
                  <c:v>II 2021</c:v>
                </c:pt>
                <c:pt idx="60">
                  <c:v>III 2021</c:v>
                </c:pt>
                <c:pt idx="61">
                  <c:v>IV 2021</c:v>
                </c:pt>
                <c:pt idx="62">
                  <c:v>I 2022</c:v>
                </c:pt>
                <c:pt idx="63">
                  <c:v>II 2022</c:v>
                </c:pt>
                <c:pt idx="64">
                  <c:v>III 2022</c:v>
                </c:pt>
                <c:pt idx="65">
                  <c:v>IV 2022</c:v>
                </c:pt>
                <c:pt idx="66">
                  <c:v>I 2023</c:v>
                </c:pt>
                <c:pt idx="67">
                  <c:v>II 2023</c:v>
                </c:pt>
                <c:pt idx="68">
                  <c:v>III 2023</c:v>
                </c:pt>
              </c:strCache>
            </c:strRef>
          </c:cat>
          <c:val>
            <c:numRef>
              <c:f>Arkusz1!$K$6:$K$74</c:f>
              <c:numCache>
                <c:formatCode>General</c:formatCode>
                <c:ptCount val="69"/>
                <c:pt idx="4" formatCode="0.00E+00">
                  <c:v>-8.53E-14</c:v>
                </c:pt>
                <c:pt idx="5">
                  <c:v>367.79250000000002</c:v>
                </c:pt>
                <c:pt idx="6">
                  <c:v>383.30340000000001</c:v>
                </c:pt>
                <c:pt idx="7">
                  <c:v>372.10610000000003</c:v>
                </c:pt>
                <c:pt idx="8">
                  <c:v>284.42779999999999</c:v>
                </c:pt>
                <c:pt idx="9">
                  <c:v>145.6985</c:v>
                </c:pt>
                <c:pt idx="10">
                  <c:v>6.0993880000000003</c:v>
                </c:pt>
                <c:pt idx="11">
                  <c:v>-119.8939</c:v>
                </c:pt>
                <c:pt idx="12">
                  <c:v>-235.9376</c:v>
                </c:pt>
                <c:pt idx="13">
                  <c:v>-318.85059999999999</c:v>
                </c:pt>
                <c:pt idx="14">
                  <c:v>-345.29469999999998</c:v>
                </c:pt>
                <c:pt idx="15">
                  <c:v>-282.38560000000001</c:v>
                </c:pt>
                <c:pt idx="16">
                  <c:v>-190.44149999999999</c:v>
                </c:pt>
                <c:pt idx="17">
                  <c:v>-62.929600000000001</c:v>
                </c:pt>
                <c:pt idx="18">
                  <c:v>61.586919999999999</c:v>
                </c:pt>
                <c:pt idx="19">
                  <c:v>187.39089999999999</c:v>
                </c:pt>
                <c:pt idx="20">
                  <c:v>253.17179999999999</c:v>
                </c:pt>
                <c:pt idx="21">
                  <c:v>278.78429999999997</c:v>
                </c:pt>
                <c:pt idx="22">
                  <c:v>237.32470000000001</c:v>
                </c:pt>
                <c:pt idx="23">
                  <c:v>170.49189999999999</c:v>
                </c:pt>
                <c:pt idx="24">
                  <c:v>74.473590000000002</c:v>
                </c:pt>
                <c:pt idx="25">
                  <c:v>-29.649080000000001</c:v>
                </c:pt>
                <c:pt idx="26">
                  <c:v>-127.5643</c:v>
                </c:pt>
                <c:pt idx="27">
                  <c:v>-194.1345</c:v>
                </c:pt>
                <c:pt idx="28">
                  <c:v>-220.87260000000001</c:v>
                </c:pt>
                <c:pt idx="29">
                  <c:v>-216.91650000000001</c:v>
                </c:pt>
                <c:pt idx="30">
                  <c:v>-175.28980000000001</c:v>
                </c:pt>
                <c:pt idx="31">
                  <c:v>-102.1878</c:v>
                </c:pt>
                <c:pt idx="32">
                  <c:v>-6.3344110000000002</c:v>
                </c:pt>
                <c:pt idx="33">
                  <c:v>79.127039999999994</c:v>
                </c:pt>
                <c:pt idx="34">
                  <c:v>150.45699999999999</c:v>
                </c:pt>
                <c:pt idx="35">
                  <c:v>195.3306</c:v>
                </c:pt>
                <c:pt idx="36">
                  <c:v>204.49610000000001</c:v>
                </c:pt>
                <c:pt idx="37">
                  <c:v>172.93289999999999</c:v>
                </c:pt>
                <c:pt idx="38">
                  <c:v>114.214</c:v>
                </c:pt>
                <c:pt idx="39">
                  <c:v>42.932690000000001</c:v>
                </c:pt>
                <c:pt idx="40">
                  <c:v>-34.94576</c:v>
                </c:pt>
                <c:pt idx="41">
                  <c:v>-103.6918</c:v>
                </c:pt>
                <c:pt idx="42">
                  <c:v>-151.75559999999999</c:v>
                </c:pt>
                <c:pt idx="43">
                  <c:v>-169.8948</c:v>
                </c:pt>
                <c:pt idx="44">
                  <c:v>-154.30000000000001</c:v>
                </c:pt>
                <c:pt idx="45">
                  <c:v>-111.8048</c:v>
                </c:pt>
                <c:pt idx="46">
                  <c:v>-49.813740000000003</c:v>
                </c:pt>
                <c:pt idx="47">
                  <c:v>26.530660000000001</c:v>
                </c:pt>
                <c:pt idx="48">
                  <c:v>96.020619999999994</c:v>
                </c:pt>
                <c:pt idx="49">
                  <c:v>147.0796</c:v>
                </c:pt>
                <c:pt idx="50">
                  <c:v>177.77260000000001</c:v>
                </c:pt>
                <c:pt idx="51">
                  <c:v>183.63229999999999</c:v>
                </c:pt>
                <c:pt idx="52">
                  <c:v>159.01769999999999</c:v>
                </c:pt>
                <c:pt idx="53">
                  <c:v>115.05549999999999</c:v>
                </c:pt>
                <c:pt idx="54">
                  <c:v>48.442410000000002</c:v>
                </c:pt>
                <c:pt idx="55">
                  <c:v>-14.58329</c:v>
                </c:pt>
                <c:pt idx="56">
                  <c:v>-80.406040000000004</c:v>
                </c:pt>
                <c:pt idx="57">
                  <c:v>-125.244</c:v>
                </c:pt>
                <c:pt idx="58">
                  <c:v>-140.18549999999999</c:v>
                </c:pt>
                <c:pt idx="59">
                  <c:v>-123.37690000000001</c:v>
                </c:pt>
                <c:pt idx="60">
                  <c:v>-79.020070000000004</c:v>
                </c:pt>
                <c:pt idx="61">
                  <c:v>-15.79974</c:v>
                </c:pt>
                <c:pt idx="62">
                  <c:v>61.070650000000001</c:v>
                </c:pt>
                <c:pt idx="63">
                  <c:v>131.27879999999999</c:v>
                </c:pt>
                <c:pt idx="64">
                  <c:v>185.81870000000001</c:v>
                </c:pt>
                <c:pt idx="65">
                  <c:v>213.30090000000001</c:v>
                </c:pt>
                <c:pt idx="66">
                  <c:v>200.4308</c:v>
                </c:pt>
                <c:pt idx="67">
                  <c:v>160.17779999999999</c:v>
                </c:pt>
                <c:pt idx="68">
                  <c:v>88.397810000000007</c:v>
                </c:pt>
              </c:numCache>
            </c:numRef>
          </c:val>
          <c:smooth val="0"/>
          <c:extLst>
            <c:ext xmlns:c16="http://schemas.microsoft.com/office/drawing/2014/chart" uri="{C3380CC4-5D6E-409C-BE32-E72D297353CC}">
              <c16:uniqueId val="{00000003-F268-43CE-A52E-D3EC5817D993}"/>
            </c:ext>
          </c:extLst>
        </c:ser>
        <c:ser>
          <c:idx val="4"/>
          <c:order val="4"/>
          <c:tx>
            <c:strRef>
              <c:f>Arkusz1!$L$5</c:f>
              <c:strCache>
                <c:ptCount val="1"/>
                <c:pt idx="0">
                  <c:v>Wahania nieregularne</c:v>
                </c:pt>
              </c:strCache>
            </c:strRef>
          </c:tx>
          <c:spPr>
            <a:ln w="28575" cap="rnd">
              <a:solidFill>
                <a:schemeClr val="accent5"/>
              </a:solidFill>
              <a:round/>
            </a:ln>
            <a:effectLst/>
          </c:spPr>
          <c:marker>
            <c:symbol val="none"/>
          </c:marker>
          <c:cat>
            <c:strRef>
              <c:f>Arkusz1!$G$6:$G$74</c:f>
              <c:strCache>
                <c:ptCount val="69"/>
                <c:pt idx="0">
                  <c:v>III 2006</c:v>
                </c:pt>
                <c:pt idx="1">
                  <c:v>IV 2006</c:v>
                </c:pt>
                <c:pt idx="2">
                  <c:v>I 2007</c:v>
                </c:pt>
                <c:pt idx="3">
                  <c:v>II 2007</c:v>
                </c:pt>
                <c:pt idx="4">
                  <c:v>III 2007</c:v>
                </c:pt>
                <c:pt idx="5">
                  <c:v>IV 2007</c:v>
                </c:pt>
                <c:pt idx="6">
                  <c:v>I 2008</c:v>
                </c:pt>
                <c:pt idx="7">
                  <c:v>II 2008</c:v>
                </c:pt>
                <c:pt idx="8">
                  <c:v>III 2008</c:v>
                </c:pt>
                <c:pt idx="9">
                  <c:v>IV 2008</c:v>
                </c:pt>
                <c:pt idx="10">
                  <c:v>I 2009</c:v>
                </c:pt>
                <c:pt idx="11">
                  <c:v>II 2009</c:v>
                </c:pt>
                <c:pt idx="12">
                  <c:v>III 2009</c:v>
                </c:pt>
                <c:pt idx="13">
                  <c:v>IV 2009</c:v>
                </c:pt>
                <c:pt idx="14">
                  <c:v>I 2010</c:v>
                </c:pt>
                <c:pt idx="15">
                  <c:v>II 2010</c:v>
                </c:pt>
                <c:pt idx="16">
                  <c:v>III 2010</c:v>
                </c:pt>
                <c:pt idx="17">
                  <c:v>IV 2010</c:v>
                </c:pt>
                <c:pt idx="18">
                  <c:v>I 2011</c:v>
                </c:pt>
                <c:pt idx="19">
                  <c:v>II 2011</c:v>
                </c:pt>
                <c:pt idx="20">
                  <c:v>III 2011</c:v>
                </c:pt>
                <c:pt idx="21">
                  <c:v>IV 2011</c:v>
                </c:pt>
                <c:pt idx="22">
                  <c:v>I 2012</c:v>
                </c:pt>
                <c:pt idx="23">
                  <c:v>II 2012</c:v>
                </c:pt>
                <c:pt idx="24">
                  <c:v>III 2012</c:v>
                </c:pt>
                <c:pt idx="25">
                  <c:v>IV 2012</c:v>
                </c:pt>
                <c:pt idx="26">
                  <c:v>I 2013</c:v>
                </c:pt>
                <c:pt idx="27">
                  <c:v>II 2013</c:v>
                </c:pt>
                <c:pt idx="28">
                  <c:v>III 2013</c:v>
                </c:pt>
                <c:pt idx="29">
                  <c:v>IV 2013</c:v>
                </c:pt>
                <c:pt idx="30">
                  <c:v>I 2014</c:v>
                </c:pt>
                <c:pt idx="31">
                  <c:v>II 2014</c:v>
                </c:pt>
                <c:pt idx="32">
                  <c:v>III 2014</c:v>
                </c:pt>
                <c:pt idx="33">
                  <c:v>IV 2014</c:v>
                </c:pt>
                <c:pt idx="34">
                  <c:v>I 2015</c:v>
                </c:pt>
                <c:pt idx="35">
                  <c:v>II 2015</c:v>
                </c:pt>
                <c:pt idx="36">
                  <c:v>III 2015</c:v>
                </c:pt>
                <c:pt idx="37">
                  <c:v>IV 2015</c:v>
                </c:pt>
                <c:pt idx="38">
                  <c:v>I 2016</c:v>
                </c:pt>
                <c:pt idx="39">
                  <c:v>II 2016</c:v>
                </c:pt>
                <c:pt idx="40">
                  <c:v>III 2016</c:v>
                </c:pt>
                <c:pt idx="41">
                  <c:v>IV 2016</c:v>
                </c:pt>
                <c:pt idx="42">
                  <c:v>I 2017</c:v>
                </c:pt>
                <c:pt idx="43">
                  <c:v>II 2017</c:v>
                </c:pt>
                <c:pt idx="44">
                  <c:v>III 2017</c:v>
                </c:pt>
                <c:pt idx="45">
                  <c:v>IV 2017</c:v>
                </c:pt>
                <c:pt idx="46">
                  <c:v>I 2018</c:v>
                </c:pt>
                <c:pt idx="47">
                  <c:v>II 2018</c:v>
                </c:pt>
                <c:pt idx="48">
                  <c:v>III 2018</c:v>
                </c:pt>
                <c:pt idx="49">
                  <c:v>IV 2018</c:v>
                </c:pt>
                <c:pt idx="50">
                  <c:v>I 2019</c:v>
                </c:pt>
                <c:pt idx="51">
                  <c:v>II 2019</c:v>
                </c:pt>
                <c:pt idx="52">
                  <c:v>III 2019</c:v>
                </c:pt>
                <c:pt idx="53">
                  <c:v>IV 2019</c:v>
                </c:pt>
                <c:pt idx="54">
                  <c:v>I 2020</c:v>
                </c:pt>
                <c:pt idx="55">
                  <c:v>II 2020</c:v>
                </c:pt>
                <c:pt idx="56">
                  <c:v>III 2020</c:v>
                </c:pt>
                <c:pt idx="57">
                  <c:v>IV 2020</c:v>
                </c:pt>
                <c:pt idx="58">
                  <c:v>I 2021</c:v>
                </c:pt>
                <c:pt idx="59">
                  <c:v>II 2021</c:v>
                </c:pt>
                <c:pt idx="60">
                  <c:v>III 2021</c:v>
                </c:pt>
                <c:pt idx="61">
                  <c:v>IV 2021</c:v>
                </c:pt>
                <c:pt idx="62">
                  <c:v>I 2022</c:v>
                </c:pt>
                <c:pt idx="63">
                  <c:v>II 2022</c:v>
                </c:pt>
                <c:pt idx="64">
                  <c:v>III 2022</c:v>
                </c:pt>
                <c:pt idx="65">
                  <c:v>IV 2022</c:v>
                </c:pt>
                <c:pt idx="66">
                  <c:v>I 2023</c:v>
                </c:pt>
                <c:pt idx="67">
                  <c:v>II 2023</c:v>
                </c:pt>
                <c:pt idx="68">
                  <c:v>III 2023</c:v>
                </c:pt>
              </c:strCache>
            </c:strRef>
          </c:cat>
          <c:val>
            <c:numRef>
              <c:f>Arkusz1!$L$6:$L$74</c:f>
              <c:numCache>
                <c:formatCode>General</c:formatCode>
                <c:ptCount val="69"/>
                <c:pt idx="4">
                  <c:v>1984</c:v>
                </c:pt>
                <c:pt idx="5">
                  <c:v>17.83379</c:v>
                </c:pt>
                <c:pt idx="6">
                  <c:v>404.27359999999999</c:v>
                </c:pt>
                <c:pt idx="7">
                  <c:v>-4.5149860000000004</c:v>
                </c:pt>
                <c:pt idx="8">
                  <c:v>-9.0744319999999998</c:v>
                </c:pt>
                <c:pt idx="9">
                  <c:v>189.4051</c:v>
                </c:pt>
                <c:pt idx="10">
                  <c:v>261.32490000000001</c:v>
                </c:pt>
                <c:pt idx="11">
                  <c:v>-3.8365779999999998</c:v>
                </c:pt>
                <c:pt idx="12">
                  <c:v>-125.5928</c:v>
                </c:pt>
                <c:pt idx="13">
                  <c:v>-8.4923009999999994</c:v>
                </c:pt>
                <c:pt idx="14">
                  <c:v>300.71510000000001</c:v>
                </c:pt>
                <c:pt idx="15">
                  <c:v>-102.8511</c:v>
                </c:pt>
                <c:pt idx="16">
                  <c:v>-22.47269</c:v>
                </c:pt>
                <c:pt idx="17">
                  <c:v>-230.51179999999999</c:v>
                </c:pt>
                <c:pt idx="18">
                  <c:v>122.1572</c:v>
                </c:pt>
                <c:pt idx="19">
                  <c:v>-335.3526</c:v>
                </c:pt>
                <c:pt idx="20">
                  <c:v>-46.788690000000003</c:v>
                </c:pt>
                <c:pt idx="21">
                  <c:v>-257.92090000000002</c:v>
                </c:pt>
                <c:pt idx="22">
                  <c:v>149.1617</c:v>
                </c:pt>
                <c:pt idx="23">
                  <c:v>73.131619999999998</c:v>
                </c:pt>
                <c:pt idx="24">
                  <c:v>116.21040000000001</c:v>
                </c:pt>
                <c:pt idx="25">
                  <c:v>47.398299999999999</c:v>
                </c:pt>
                <c:pt idx="26">
                  <c:v>159.9401</c:v>
                </c:pt>
                <c:pt idx="27">
                  <c:v>147.81649999999999</c:v>
                </c:pt>
                <c:pt idx="28">
                  <c:v>-98.689340000000001</c:v>
                </c:pt>
                <c:pt idx="29">
                  <c:v>-39.741129999999998</c:v>
                </c:pt>
                <c:pt idx="30">
                  <c:v>-8.5700500000000002</c:v>
                </c:pt>
                <c:pt idx="31">
                  <c:v>74.745890000000003</c:v>
                </c:pt>
                <c:pt idx="32">
                  <c:v>-165.96559999999999</c:v>
                </c:pt>
                <c:pt idx="33">
                  <c:v>-79.678449999999998</c:v>
                </c:pt>
                <c:pt idx="34">
                  <c:v>-15.53581</c:v>
                </c:pt>
                <c:pt idx="35">
                  <c:v>-24.969639999999998</c:v>
                </c:pt>
                <c:pt idx="36">
                  <c:v>-91.376469999999998</c:v>
                </c:pt>
                <c:pt idx="37">
                  <c:v>28.552579999999999</c:v>
                </c:pt>
                <c:pt idx="38">
                  <c:v>159.88999999999999</c:v>
                </c:pt>
                <c:pt idx="39">
                  <c:v>85.629450000000006</c:v>
                </c:pt>
                <c:pt idx="40">
                  <c:v>99.35615</c:v>
                </c:pt>
                <c:pt idx="41">
                  <c:v>73.652630000000002</c:v>
                </c:pt>
                <c:pt idx="42">
                  <c:v>91.985370000000003</c:v>
                </c:pt>
                <c:pt idx="43">
                  <c:v>108.84050000000001</c:v>
                </c:pt>
                <c:pt idx="44">
                  <c:v>27.319649999999999</c:v>
                </c:pt>
                <c:pt idx="45">
                  <c:v>2.7331259999999999</c:v>
                </c:pt>
                <c:pt idx="46">
                  <c:v>128.56270000000001</c:v>
                </c:pt>
                <c:pt idx="47">
                  <c:v>-3.2178789999999999</c:v>
                </c:pt>
                <c:pt idx="48">
                  <c:v>-33.602319999999999</c:v>
                </c:pt>
                <c:pt idx="49">
                  <c:v>130.01689999999999</c:v>
                </c:pt>
                <c:pt idx="50">
                  <c:v>198.9812</c:v>
                </c:pt>
                <c:pt idx="51">
                  <c:v>113.7582</c:v>
                </c:pt>
                <c:pt idx="52">
                  <c:v>259.2303</c:v>
                </c:pt>
                <c:pt idx="53">
                  <c:v>41.157380000000003</c:v>
                </c:pt>
                <c:pt idx="54">
                  <c:v>327.69619999999998</c:v>
                </c:pt>
                <c:pt idx="55">
                  <c:v>-22.160309999999999</c:v>
                </c:pt>
                <c:pt idx="56">
                  <c:v>182.5616</c:v>
                </c:pt>
                <c:pt idx="57">
                  <c:v>252.01349999999999</c:v>
                </c:pt>
                <c:pt idx="58">
                  <c:v>273.10610000000003</c:v>
                </c:pt>
                <c:pt idx="59">
                  <c:v>248.23990000000001</c:v>
                </c:pt>
                <c:pt idx="60">
                  <c:v>220.26650000000001</c:v>
                </c:pt>
                <c:pt idx="61">
                  <c:v>408.0437</c:v>
                </c:pt>
                <c:pt idx="62">
                  <c:v>261.10320000000002</c:v>
                </c:pt>
                <c:pt idx="63">
                  <c:v>308.74329999999998</c:v>
                </c:pt>
                <c:pt idx="64">
                  <c:v>271.43709999999999</c:v>
                </c:pt>
                <c:pt idx="65">
                  <c:v>25.988350000000001</c:v>
                </c:pt>
                <c:pt idx="66">
                  <c:v>246.71199999999999</c:v>
                </c:pt>
                <c:pt idx="67">
                  <c:v>-5.7988289999999996</c:v>
                </c:pt>
                <c:pt idx="68">
                  <c:v>179.6396</c:v>
                </c:pt>
              </c:numCache>
            </c:numRef>
          </c:val>
          <c:smooth val="0"/>
          <c:extLst>
            <c:ext xmlns:c16="http://schemas.microsoft.com/office/drawing/2014/chart" uri="{C3380CC4-5D6E-409C-BE32-E72D297353CC}">
              <c16:uniqueId val="{00000004-F268-43CE-A52E-D3EC5817D993}"/>
            </c:ext>
          </c:extLst>
        </c:ser>
        <c:dLbls>
          <c:showLegendKey val="0"/>
          <c:showVal val="0"/>
          <c:showCatName val="0"/>
          <c:showSerName val="0"/>
          <c:showPercent val="0"/>
          <c:showBubbleSize val="0"/>
        </c:dLbls>
        <c:marker val="1"/>
        <c:smooth val="0"/>
        <c:axId val="1434423888"/>
        <c:axId val="1431033952"/>
      </c:lineChart>
      <c:catAx>
        <c:axId val="14344325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1564306480"/>
        <c:crosses val="autoZero"/>
        <c:auto val="1"/>
        <c:lblAlgn val="ctr"/>
        <c:lblOffset val="100"/>
        <c:noMultiLvlLbl val="0"/>
      </c:catAx>
      <c:valAx>
        <c:axId val="1564306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1434432528"/>
        <c:crosses val="autoZero"/>
        <c:crossBetween val="between"/>
      </c:valAx>
      <c:valAx>
        <c:axId val="143103395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1434423888"/>
        <c:crosses val="max"/>
        <c:crossBetween val="between"/>
      </c:valAx>
      <c:catAx>
        <c:axId val="1434423888"/>
        <c:scaling>
          <c:orientation val="minMax"/>
        </c:scaling>
        <c:delete val="1"/>
        <c:axPos val="b"/>
        <c:numFmt formatCode="General" sourceLinked="1"/>
        <c:majorTickMark val="out"/>
        <c:minorTickMark val="none"/>
        <c:tickLblPos val="nextTo"/>
        <c:crossAx val="1431033952"/>
        <c:crosses val="autoZero"/>
        <c:auto val="1"/>
        <c:lblAlgn val="ctr"/>
        <c:lblOffset val="100"/>
        <c:noMultiLvlLbl val="0"/>
      </c:cat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0.00073</cdr:x>
      <cdr:y>0.00098</cdr:y>
    </cdr:from>
    <cdr:to>
      <cdr:x>0.08672</cdr:x>
      <cdr:y>0.09211</cdr:y>
    </cdr:to>
    <cdr:sp macro="" textlink="">
      <cdr:nvSpPr>
        <cdr:cNvPr id="2" name="pole tekstowe 1">
          <a:extLst xmlns:a="http://schemas.openxmlformats.org/drawingml/2006/main">
            <a:ext uri="{FF2B5EF4-FFF2-40B4-BE49-F238E27FC236}">
              <a16:creationId xmlns:a16="http://schemas.microsoft.com/office/drawing/2014/main" id="{7F3B614C-1387-7205-D242-360C142F689D}"/>
            </a:ext>
          </a:extLst>
        </cdr:cNvPr>
        <cdr:cNvSpPr txBox="1"/>
      </cdr:nvSpPr>
      <cdr:spPr>
        <a:xfrm xmlns:a="http://schemas.openxmlformats.org/drawingml/2006/main">
          <a:off x="3175" y="3175"/>
          <a:ext cx="371475" cy="295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200" b="1">
              <a:latin typeface="Times New Roman" panose="02020603050405020304" pitchFamily="18" charset="0"/>
              <a:cs typeface="Times New Roman" panose="02020603050405020304" pitchFamily="18" charset="0"/>
            </a:rPr>
            <a:t>b)</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0.08599</cdr:x>
      <cdr:y>0.09113</cdr:y>
    </cdr:to>
    <cdr:sp macro="" textlink="">
      <cdr:nvSpPr>
        <cdr:cNvPr id="2" name="pole tekstowe 1">
          <a:extLst xmlns:a="http://schemas.openxmlformats.org/drawingml/2006/main">
            <a:ext uri="{FF2B5EF4-FFF2-40B4-BE49-F238E27FC236}">
              <a16:creationId xmlns:a16="http://schemas.microsoft.com/office/drawing/2014/main" id="{58C142FC-025F-3D19-C7C2-E2CA3D11B39C}"/>
            </a:ext>
          </a:extLst>
        </cdr:cNvPr>
        <cdr:cNvSpPr txBox="1"/>
      </cdr:nvSpPr>
      <cdr:spPr>
        <a:xfrm xmlns:a="http://schemas.openxmlformats.org/drawingml/2006/main">
          <a:off x="0" y="0"/>
          <a:ext cx="371475" cy="2952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l-PL" sz="1200" b="1">
              <a:latin typeface="Times New Roman" panose="02020603050405020304" pitchFamily="18" charset="0"/>
              <a:cs typeface="Times New Roman" panose="02020603050405020304" pitchFamily="18" charset="0"/>
            </a:rPr>
            <a:t>a)</a:t>
          </a:r>
        </a:p>
      </cdr:txBody>
    </cdr:sp>
  </cdr:relSizeAnchor>
</c:userShape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4-03-23T12:32:40.049"/>
    </inkml:context>
    <inkml:brush xml:id="br0">
      <inkml:brushProperty name="width" value="0.05292" units="cm"/>
      <inkml:brushProperty name="height" value="0.05292" units="cm"/>
      <inkml:brushProperty name="color" value="#FF0000"/>
    </inkml:brush>
  </inkml:definitions>
  <inkml:trace contextRef="#ctx0" brushRef="#br0">11748 17533 0</inkml:trace>
  <inkml:trace contextRef="#ctx0" brushRef="#br0" timeOffset="4157.92">12947 18256 0</inkml:trace>
  <inkml:trace contextRef="#ctx0" brushRef="#br0" timeOffset="60958.03">26547 7073 0</inkml:trace>
  <inkml:trace contextRef="#ctx0" brushRef="#br0" timeOffset="63664.32">27570 7408 0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8F408-7B9A-475D-A3EF-EC0C8754E2D5}" type="datetimeFigureOut">
              <a:rPr lang="pl-PL" smtClean="0"/>
              <a:t>21.03.2026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E9476-24EF-462F-8EEF-E4FDAD94A8FA}" type="slidenum">
              <a:rPr lang="pl-PL" smtClean="0"/>
              <a:t>‹#›</a:t>
            </a:fld>
            <a:endParaRPr lang="pl-PL"/>
          </a:p>
        </p:txBody>
      </p:sp>
    </p:spTree>
    <p:extLst>
      <p:ext uri="{BB962C8B-B14F-4D97-AF65-F5344CB8AC3E}">
        <p14:creationId xmlns:p14="http://schemas.microsoft.com/office/powerpoint/2010/main" val="378110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BFE9476-24EF-462F-8EEF-E4FDAD94A8FA}" type="slidenum">
              <a:rPr lang="pl-PL" smtClean="0"/>
              <a:t>7</a:t>
            </a:fld>
            <a:endParaRPr lang="pl-PL"/>
          </a:p>
        </p:txBody>
      </p:sp>
    </p:spTree>
    <p:extLst>
      <p:ext uri="{BB962C8B-B14F-4D97-AF65-F5344CB8AC3E}">
        <p14:creationId xmlns:p14="http://schemas.microsoft.com/office/powerpoint/2010/main" val="183666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4DF016-9F1A-DB57-6EA2-7B6EEFD2C60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A631B147-B906-3DB0-3AAA-651A5B26D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74D1ADD7-55CB-1577-1C75-24D1144D24F8}"/>
              </a:ext>
            </a:extLst>
          </p:cNvPr>
          <p:cNvSpPr>
            <a:spLocks noGrp="1"/>
          </p:cNvSpPr>
          <p:nvPr>
            <p:ph type="dt" sz="half" idx="10"/>
          </p:nvPr>
        </p:nvSpPr>
        <p:spPr/>
        <p:txBody>
          <a:bodyPr/>
          <a:lstStyle/>
          <a:p>
            <a:fld id="{C7D8CEB3-8955-4117-A959-5B0A5C59FB7D}" type="datetimeFigureOut">
              <a:rPr lang="pl-PL" smtClean="0"/>
              <a:t>21.03.2026</a:t>
            </a:fld>
            <a:endParaRPr lang="pl-PL"/>
          </a:p>
        </p:txBody>
      </p:sp>
      <p:sp>
        <p:nvSpPr>
          <p:cNvPr id="5" name="Symbol zastępczy stopki 4">
            <a:extLst>
              <a:ext uri="{FF2B5EF4-FFF2-40B4-BE49-F238E27FC236}">
                <a16:creationId xmlns:a16="http://schemas.microsoft.com/office/drawing/2014/main" id="{3F5F484C-A97A-8735-9550-4BD5B0A9A4E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9DBAB81-1E3D-33DA-A87D-1393EEBB0CB5}"/>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404379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343C2F-C252-8FFF-4347-D7B6423833C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AAE1850-1D0A-66FC-686F-B3FA9A43E49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D467153-91D5-069E-0960-28A204E0A62B}"/>
              </a:ext>
            </a:extLst>
          </p:cNvPr>
          <p:cNvSpPr>
            <a:spLocks noGrp="1"/>
          </p:cNvSpPr>
          <p:nvPr>
            <p:ph type="dt" sz="half" idx="10"/>
          </p:nvPr>
        </p:nvSpPr>
        <p:spPr/>
        <p:txBody>
          <a:bodyPr/>
          <a:lstStyle/>
          <a:p>
            <a:fld id="{C7D8CEB3-8955-4117-A959-5B0A5C59FB7D}" type="datetimeFigureOut">
              <a:rPr lang="pl-PL" smtClean="0"/>
              <a:t>21.03.2026</a:t>
            </a:fld>
            <a:endParaRPr lang="pl-PL"/>
          </a:p>
        </p:txBody>
      </p:sp>
      <p:sp>
        <p:nvSpPr>
          <p:cNvPr id="5" name="Symbol zastępczy stopki 4">
            <a:extLst>
              <a:ext uri="{FF2B5EF4-FFF2-40B4-BE49-F238E27FC236}">
                <a16:creationId xmlns:a16="http://schemas.microsoft.com/office/drawing/2014/main" id="{882AEB87-BC27-29E7-8D2F-DF6E48F7137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BB76EFB-B411-6762-ECD9-CB3E55544FB7}"/>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373953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4D20B5B-5A84-D2D1-633C-94ED5F3BC699}"/>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93A879FB-3101-E2EE-2319-9451717F7CA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F8155B3-CC33-06EA-C287-BD0799DF4A7F}"/>
              </a:ext>
            </a:extLst>
          </p:cNvPr>
          <p:cNvSpPr>
            <a:spLocks noGrp="1"/>
          </p:cNvSpPr>
          <p:nvPr>
            <p:ph type="dt" sz="half" idx="10"/>
          </p:nvPr>
        </p:nvSpPr>
        <p:spPr/>
        <p:txBody>
          <a:bodyPr/>
          <a:lstStyle/>
          <a:p>
            <a:fld id="{C7D8CEB3-8955-4117-A959-5B0A5C59FB7D}" type="datetimeFigureOut">
              <a:rPr lang="pl-PL" smtClean="0"/>
              <a:t>21.03.2026</a:t>
            </a:fld>
            <a:endParaRPr lang="pl-PL"/>
          </a:p>
        </p:txBody>
      </p:sp>
      <p:sp>
        <p:nvSpPr>
          <p:cNvPr id="5" name="Symbol zastępczy stopki 4">
            <a:extLst>
              <a:ext uri="{FF2B5EF4-FFF2-40B4-BE49-F238E27FC236}">
                <a16:creationId xmlns:a16="http://schemas.microsoft.com/office/drawing/2014/main" id="{DB24F9D5-C691-B802-2C88-B81D351E590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922BAF9-96C5-F3D5-E8F1-422C842C015F}"/>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335623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3D319D-A3C0-0D54-C1C5-F9818D7090C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A652062-55D7-72A5-D2C0-06A68EF38EF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F1C97BD-98F4-9A80-A615-07EB41158E0F}"/>
              </a:ext>
            </a:extLst>
          </p:cNvPr>
          <p:cNvSpPr>
            <a:spLocks noGrp="1"/>
          </p:cNvSpPr>
          <p:nvPr>
            <p:ph type="dt" sz="half" idx="10"/>
          </p:nvPr>
        </p:nvSpPr>
        <p:spPr/>
        <p:txBody>
          <a:bodyPr/>
          <a:lstStyle/>
          <a:p>
            <a:fld id="{C7D8CEB3-8955-4117-A959-5B0A5C59FB7D}" type="datetimeFigureOut">
              <a:rPr lang="pl-PL" smtClean="0"/>
              <a:t>21.03.2026</a:t>
            </a:fld>
            <a:endParaRPr lang="pl-PL"/>
          </a:p>
        </p:txBody>
      </p:sp>
      <p:sp>
        <p:nvSpPr>
          <p:cNvPr id="5" name="Symbol zastępczy stopki 4">
            <a:extLst>
              <a:ext uri="{FF2B5EF4-FFF2-40B4-BE49-F238E27FC236}">
                <a16:creationId xmlns:a16="http://schemas.microsoft.com/office/drawing/2014/main" id="{1CE812E8-F634-5E0F-43E7-348BF3F7E1F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BC40A3E-7621-8019-3EEB-7DB9A8FCFB12}"/>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89192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EDC561-950E-19C5-7ACA-DEF67BB7301E}"/>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76678BF-EA0C-CCAA-A9C1-8BD70F46EB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7601D3A6-643D-0703-37E2-84A704F34E18}"/>
              </a:ext>
            </a:extLst>
          </p:cNvPr>
          <p:cNvSpPr>
            <a:spLocks noGrp="1"/>
          </p:cNvSpPr>
          <p:nvPr>
            <p:ph type="dt" sz="half" idx="10"/>
          </p:nvPr>
        </p:nvSpPr>
        <p:spPr/>
        <p:txBody>
          <a:bodyPr/>
          <a:lstStyle/>
          <a:p>
            <a:fld id="{C7D8CEB3-8955-4117-A959-5B0A5C59FB7D}" type="datetimeFigureOut">
              <a:rPr lang="pl-PL" smtClean="0"/>
              <a:t>21.03.2026</a:t>
            </a:fld>
            <a:endParaRPr lang="pl-PL"/>
          </a:p>
        </p:txBody>
      </p:sp>
      <p:sp>
        <p:nvSpPr>
          <p:cNvPr id="5" name="Symbol zastępczy stopki 4">
            <a:extLst>
              <a:ext uri="{FF2B5EF4-FFF2-40B4-BE49-F238E27FC236}">
                <a16:creationId xmlns:a16="http://schemas.microsoft.com/office/drawing/2014/main" id="{625A284A-344A-F826-EDF4-00ED9170147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5A12E87-23AB-26FB-301E-E85F8AB37D24}"/>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352058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4A1938-AEB4-E4D2-2863-06A692983E1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9C60C56-7F18-DFA1-C4CA-7FD495C8CE5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30BA751-1688-B6CA-2EBF-3E1C3DF8328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52E3358-D85D-BCF7-609B-017BB5EC335B}"/>
              </a:ext>
            </a:extLst>
          </p:cNvPr>
          <p:cNvSpPr>
            <a:spLocks noGrp="1"/>
          </p:cNvSpPr>
          <p:nvPr>
            <p:ph type="dt" sz="half" idx="10"/>
          </p:nvPr>
        </p:nvSpPr>
        <p:spPr/>
        <p:txBody>
          <a:bodyPr/>
          <a:lstStyle/>
          <a:p>
            <a:fld id="{C7D8CEB3-8955-4117-A959-5B0A5C59FB7D}" type="datetimeFigureOut">
              <a:rPr lang="pl-PL" smtClean="0"/>
              <a:t>21.03.2026</a:t>
            </a:fld>
            <a:endParaRPr lang="pl-PL"/>
          </a:p>
        </p:txBody>
      </p:sp>
      <p:sp>
        <p:nvSpPr>
          <p:cNvPr id="6" name="Symbol zastępczy stopki 5">
            <a:extLst>
              <a:ext uri="{FF2B5EF4-FFF2-40B4-BE49-F238E27FC236}">
                <a16:creationId xmlns:a16="http://schemas.microsoft.com/office/drawing/2014/main" id="{AE80E0F2-B3BB-1DA8-5F77-7C3C99D1094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83A1D15-2BB2-4706-17EE-1760D51076F4}"/>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343006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EA899D-2E00-B26E-6D5C-3E0AC8EE113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790AF5D9-AC55-FD19-E91E-70F98F7AF3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6787CDF-C702-171F-C5E7-F3882CDCAECE}"/>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3C61C24-088E-4F10-267A-1124C8310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41268C69-684D-05D9-8016-0C13211AA17D}"/>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8939B71-30B9-EF52-3099-035734831843}"/>
              </a:ext>
            </a:extLst>
          </p:cNvPr>
          <p:cNvSpPr>
            <a:spLocks noGrp="1"/>
          </p:cNvSpPr>
          <p:nvPr>
            <p:ph type="dt" sz="half" idx="10"/>
          </p:nvPr>
        </p:nvSpPr>
        <p:spPr/>
        <p:txBody>
          <a:bodyPr/>
          <a:lstStyle/>
          <a:p>
            <a:fld id="{C7D8CEB3-8955-4117-A959-5B0A5C59FB7D}" type="datetimeFigureOut">
              <a:rPr lang="pl-PL" smtClean="0"/>
              <a:t>21.03.2026</a:t>
            </a:fld>
            <a:endParaRPr lang="pl-PL"/>
          </a:p>
        </p:txBody>
      </p:sp>
      <p:sp>
        <p:nvSpPr>
          <p:cNvPr id="8" name="Symbol zastępczy stopki 7">
            <a:extLst>
              <a:ext uri="{FF2B5EF4-FFF2-40B4-BE49-F238E27FC236}">
                <a16:creationId xmlns:a16="http://schemas.microsoft.com/office/drawing/2014/main" id="{12D31C21-30DB-5B56-6DF9-E0F670DA8D6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BD810955-D1ED-B95D-F3A1-5591A8AE8B1F}"/>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290927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E55C33-D814-3027-6BE2-51D9E56782C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5D412C65-1F3D-DE12-6D27-5CC92ED21351}"/>
              </a:ext>
            </a:extLst>
          </p:cNvPr>
          <p:cNvSpPr>
            <a:spLocks noGrp="1"/>
          </p:cNvSpPr>
          <p:nvPr>
            <p:ph type="dt" sz="half" idx="10"/>
          </p:nvPr>
        </p:nvSpPr>
        <p:spPr/>
        <p:txBody>
          <a:bodyPr/>
          <a:lstStyle/>
          <a:p>
            <a:fld id="{C7D8CEB3-8955-4117-A959-5B0A5C59FB7D}" type="datetimeFigureOut">
              <a:rPr lang="pl-PL" smtClean="0"/>
              <a:t>21.03.2026</a:t>
            </a:fld>
            <a:endParaRPr lang="pl-PL"/>
          </a:p>
        </p:txBody>
      </p:sp>
      <p:sp>
        <p:nvSpPr>
          <p:cNvPr id="4" name="Symbol zastępczy stopki 3">
            <a:extLst>
              <a:ext uri="{FF2B5EF4-FFF2-40B4-BE49-F238E27FC236}">
                <a16:creationId xmlns:a16="http://schemas.microsoft.com/office/drawing/2014/main" id="{A24AA6A9-715A-C798-7A64-30626209A56A}"/>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FE1A2628-B090-C47B-079B-1C0DDC8B52A1}"/>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114149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CC182D2-5EED-FED5-36EE-9BA84C3FF80F}"/>
              </a:ext>
            </a:extLst>
          </p:cNvPr>
          <p:cNvSpPr>
            <a:spLocks noGrp="1"/>
          </p:cNvSpPr>
          <p:nvPr>
            <p:ph type="dt" sz="half" idx="10"/>
          </p:nvPr>
        </p:nvSpPr>
        <p:spPr/>
        <p:txBody>
          <a:bodyPr/>
          <a:lstStyle/>
          <a:p>
            <a:fld id="{C7D8CEB3-8955-4117-A959-5B0A5C59FB7D}" type="datetimeFigureOut">
              <a:rPr lang="pl-PL" smtClean="0"/>
              <a:t>21.03.2026</a:t>
            </a:fld>
            <a:endParaRPr lang="pl-PL"/>
          </a:p>
        </p:txBody>
      </p:sp>
      <p:sp>
        <p:nvSpPr>
          <p:cNvPr id="3" name="Symbol zastępczy stopki 2">
            <a:extLst>
              <a:ext uri="{FF2B5EF4-FFF2-40B4-BE49-F238E27FC236}">
                <a16:creationId xmlns:a16="http://schemas.microsoft.com/office/drawing/2014/main" id="{A00CD878-593F-83F8-57A2-297B4953160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C839271-3E41-7F0C-4905-7286C3D270F1}"/>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29518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3DE18B-A469-8882-64AA-8E0E9433F97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83C6BD0-DE2D-4EA7-79E9-A9DC28D3A6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E5A93430-DD76-27F2-0B33-64FEF4599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ECC6404-9BFF-815C-8B7E-33E4E14385C8}"/>
              </a:ext>
            </a:extLst>
          </p:cNvPr>
          <p:cNvSpPr>
            <a:spLocks noGrp="1"/>
          </p:cNvSpPr>
          <p:nvPr>
            <p:ph type="dt" sz="half" idx="10"/>
          </p:nvPr>
        </p:nvSpPr>
        <p:spPr/>
        <p:txBody>
          <a:bodyPr/>
          <a:lstStyle/>
          <a:p>
            <a:fld id="{C7D8CEB3-8955-4117-A959-5B0A5C59FB7D}" type="datetimeFigureOut">
              <a:rPr lang="pl-PL" smtClean="0"/>
              <a:t>21.03.2026</a:t>
            </a:fld>
            <a:endParaRPr lang="pl-PL"/>
          </a:p>
        </p:txBody>
      </p:sp>
      <p:sp>
        <p:nvSpPr>
          <p:cNvPr id="6" name="Symbol zastępczy stopki 5">
            <a:extLst>
              <a:ext uri="{FF2B5EF4-FFF2-40B4-BE49-F238E27FC236}">
                <a16:creationId xmlns:a16="http://schemas.microsoft.com/office/drawing/2014/main" id="{AAA81E1E-CC11-A3EB-D9E5-4166F91885B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E49A60B-5B4A-FA36-B3CA-60E14BBA24FE}"/>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372335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6F2AFA-A30F-CC9C-27FE-CAD8EC563D7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C95E81BE-5C07-38E0-4341-57742816D7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B02A1623-A4A9-A7DA-8A28-68F676001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86174C9-6E35-FCFB-29AC-992427A4467D}"/>
              </a:ext>
            </a:extLst>
          </p:cNvPr>
          <p:cNvSpPr>
            <a:spLocks noGrp="1"/>
          </p:cNvSpPr>
          <p:nvPr>
            <p:ph type="dt" sz="half" idx="10"/>
          </p:nvPr>
        </p:nvSpPr>
        <p:spPr/>
        <p:txBody>
          <a:bodyPr/>
          <a:lstStyle/>
          <a:p>
            <a:fld id="{C7D8CEB3-8955-4117-A959-5B0A5C59FB7D}" type="datetimeFigureOut">
              <a:rPr lang="pl-PL" smtClean="0"/>
              <a:t>21.03.2026</a:t>
            </a:fld>
            <a:endParaRPr lang="pl-PL"/>
          </a:p>
        </p:txBody>
      </p:sp>
      <p:sp>
        <p:nvSpPr>
          <p:cNvPr id="6" name="Symbol zastępczy stopki 5">
            <a:extLst>
              <a:ext uri="{FF2B5EF4-FFF2-40B4-BE49-F238E27FC236}">
                <a16:creationId xmlns:a16="http://schemas.microsoft.com/office/drawing/2014/main" id="{49D0E057-2F28-1B8C-44B6-D23DCEB5202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7CB8CA5-207F-697D-9C15-A7688C056C00}"/>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307795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AA5A8D5-2B93-ED86-4E08-92815F8859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BBA7ED83-B77F-ADCC-27DD-00DE059D8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555E52A-9A4A-2FF0-F7CD-A0E9A5744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D8CEB3-8955-4117-A959-5B0A5C59FB7D}" type="datetimeFigureOut">
              <a:rPr lang="pl-PL" smtClean="0"/>
              <a:t>21.03.2026</a:t>
            </a:fld>
            <a:endParaRPr lang="pl-PL"/>
          </a:p>
        </p:txBody>
      </p:sp>
      <p:sp>
        <p:nvSpPr>
          <p:cNvPr id="5" name="Symbol zastępczy stopki 4">
            <a:extLst>
              <a:ext uri="{FF2B5EF4-FFF2-40B4-BE49-F238E27FC236}">
                <a16:creationId xmlns:a16="http://schemas.microsoft.com/office/drawing/2014/main" id="{B7929A96-9B55-F338-6844-57FD59939D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FB830B6F-3A75-D30C-43FB-5925BB0CE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24D229-5AFF-4F56-A323-FC714E154ED3}" type="slidenum">
              <a:rPr lang="pl-PL" smtClean="0"/>
              <a:t>‹#›</a:t>
            </a:fld>
            <a:endParaRPr lang="pl-PL"/>
          </a:p>
        </p:txBody>
      </p:sp>
    </p:spTree>
    <p:extLst>
      <p:ext uri="{BB962C8B-B14F-4D97-AF65-F5344CB8AC3E}">
        <p14:creationId xmlns:p14="http://schemas.microsoft.com/office/powerpoint/2010/main" val="12868743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chart" Target="../charts/char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forms.gle/oJJFBATR5xSopByK8" TargetMode="External"/><Relationship Id="rId2" Type="http://schemas.openxmlformats.org/officeDocument/2006/relationships/hyperlink" Target="https://bdl.stat.gov.pl/bdl/star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7844D474-E1EC-AC6A-6234-B0CE78FFE9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9" r="48020" b="-399"/>
          <a:stretch/>
        </p:blipFill>
        <p:spPr>
          <a:xfrm>
            <a:off x="-384719" y="-1"/>
            <a:ext cx="4752528" cy="6858001"/>
          </a:xfrm>
          <a:prstGeom prst="rect">
            <a:avLst/>
          </a:prstGeom>
        </p:spPr>
      </p:pic>
      <p:pic>
        <p:nvPicPr>
          <p:cNvPr id="5" name="Picture 2">
            <a:extLst>
              <a:ext uri="{FF2B5EF4-FFF2-40B4-BE49-F238E27FC236}">
                <a16:creationId xmlns:a16="http://schemas.microsoft.com/office/drawing/2014/main" id="{72BDE4B9-7132-0E36-D530-0C06EB04FED7}"/>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1">
            <a:extLst>
              <a:ext uri="{FF2B5EF4-FFF2-40B4-BE49-F238E27FC236}">
                <a16:creationId xmlns:a16="http://schemas.microsoft.com/office/drawing/2014/main" id="{9A80CC0F-4931-C139-10B4-22EC681913FF}"/>
              </a:ext>
            </a:extLst>
          </p:cNvPr>
          <p:cNvSpPr>
            <a:spLocks noGrp="1"/>
          </p:cNvSpPr>
          <p:nvPr>
            <p:ph type="ctrTitle"/>
          </p:nvPr>
        </p:nvSpPr>
        <p:spPr>
          <a:xfrm>
            <a:off x="4079776" y="908451"/>
            <a:ext cx="8044358" cy="2684463"/>
          </a:xfrm>
        </p:spPr>
        <p:txBody>
          <a:bodyPr>
            <a:normAutofit/>
          </a:bodyPr>
          <a:lstStyle/>
          <a:p>
            <a:pPr eaLnBrk="1" hangingPunct="1"/>
            <a:r>
              <a:rPr lang="pl-PL" altLang="pl-PL" sz="4800" b="1" dirty="0">
                <a:latin typeface="Arial" panose="020B0604020202020204" pitchFamily="34" charset="0"/>
                <a:cs typeface="Arial" panose="020B0604020202020204" pitchFamily="34" charset="0"/>
              </a:rPr>
              <a:t>Rynek nieruchomości</a:t>
            </a:r>
            <a:br>
              <a:rPr lang="pl-PL" altLang="pl-PL" b="1" dirty="0">
                <a:latin typeface="Arial" panose="020B0604020202020204" pitchFamily="34" charset="0"/>
                <a:cs typeface="Arial" panose="020B0604020202020204" pitchFamily="34" charset="0"/>
              </a:rPr>
            </a:br>
            <a:r>
              <a:rPr lang="pl-PL" altLang="pl-PL" sz="3600" dirty="0">
                <a:latin typeface="Arial" panose="020B0604020202020204" pitchFamily="34" charset="0"/>
                <a:cs typeface="Arial" panose="020B0604020202020204" pitchFamily="34" charset="0"/>
              </a:rPr>
              <a:t>Wprowadzenie</a:t>
            </a:r>
            <a:endParaRPr lang="pl-PL" altLang="pl-PL" sz="3600" i="1" dirty="0">
              <a:latin typeface="Arial" panose="020B0604020202020204" pitchFamily="34" charset="0"/>
              <a:cs typeface="Arial" panose="020B0604020202020204" pitchFamily="34" charset="0"/>
            </a:endParaRPr>
          </a:p>
        </p:txBody>
      </p:sp>
      <p:sp>
        <p:nvSpPr>
          <p:cNvPr id="11" name="Podtytuł 2">
            <a:extLst>
              <a:ext uri="{FF2B5EF4-FFF2-40B4-BE49-F238E27FC236}">
                <a16:creationId xmlns:a16="http://schemas.microsoft.com/office/drawing/2014/main" id="{F94D0589-D099-5B6A-33F9-D0B9F1DF2CD3}"/>
              </a:ext>
            </a:extLst>
          </p:cNvPr>
          <p:cNvSpPr>
            <a:spLocks noGrp="1"/>
          </p:cNvSpPr>
          <p:nvPr>
            <p:ph type="subTitle" idx="1"/>
          </p:nvPr>
        </p:nvSpPr>
        <p:spPr>
          <a:xfrm>
            <a:off x="4294942" y="4832551"/>
            <a:ext cx="7829192" cy="785812"/>
          </a:xfrm>
        </p:spPr>
        <p:txBody>
          <a:bodyPr rtlCol="0">
            <a:noAutofit/>
          </a:bodyPr>
          <a:lstStyle/>
          <a:p>
            <a:pPr>
              <a:tabLst>
                <a:tab pos="990600" algn="l"/>
              </a:tabLst>
              <a:defRPr/>
            </a:pPr>
            <a:r>
              <a:rPr lang="pl-PL" sz="2800" dirty="0">
                <a:solidFill>
                  <a:schemeClr val="tx1">
                    <a:lumMod val="75000"/>
                    <a:lumOff val="25000"/>
                  </a:schemeClr>
                </a:solidFill>
                <a:latin typeface="Arial" panose="020B0604020202020204" pitchFamily="34" charset="0"/>
                <a:cs typeface="Arial" panose="020B0604020202020204" pitchFamily="34" charset="0"/>
              </a:rPr>
              <a:t>Mateusz Tomal</a:t>
            </a:r>
          </a:p>
          <a:p>
            <a:pPr>
              <a:lnSpc>
                <a:spcPct val="100000"/>
              </a:lnSpc>
              <a:spcBef>
                <a:spcPts val="0"/>
              </a:spcBef>
              <a:tabLst>
                <a:tab pos="990600" algn="l"/>
              </a:tabLst>
              <a:defRPr/>
            </a:pPr>
            <a:r>
              <a:rPr lang="pl-PL" sz="1600" dirty="0">
                <a:solidFill>
                  <a:schemeClr val="tx1">
                    <a:lumMod val="75000"/>
                    <a:lumOff val="25000"/>
                  </a:schemeClr>
                </a:solidFill>
                <a:latin typeface="Arial" panose="020B0604020202020204" pitchFamily="34" charset="0"/>
                <a:cs typeface="Arial" panose="020B0604020202020204" pitchFamily="34" charset="0"/>
              </a:rPr>
              <a:t>Katedra Ekonomiki Nieruchomości </a:t>
            </a:r>
          </a:p>
          <a:p>
            <a:pPr>
              <a:lnSpc>
                <a:spcPct val="100000"/>
              </a:lnSpc>
              <a:spcBef>
                <a:spcPts val="0"/>
              </a:spcBef>
              <a:tabLst>
                <a:tab pos="990600" algn="l"/>
              </a:tabLst>
              <a:defRPr/>
            </a:pPr>
            <a:r>
              <a:rPr lang="pl-PL" sz="1600" dirty="0">
                <a:solidFill>
                  <a:schemeClr val="tx1">
                    <a:lumMod val="75000"/>
                    <a:lumOff val="25000"/>
                  </a:schemeClr>
                </a:solidFill>
                <a:latin typeface="Arial" panose="020B0604020202020204" pitchFamily="34" charset="0"/>
                <a:cs typeface="Arial" panose="020B0604020202020204" pitchFamily="34" charset="0"/>
              </a:rPr>
              <a:t>i Procesu Inwestycyjnego</a:t>
            </a:r>
          </a:p>
        </p:txBody>
      </p:sp>
    </p:spTree>
    <p:extLst>
      <p:ext uri="{BB962C8B-B14F-4D97-AF65-F5344CB8AC3E}">
        <p14:creationId xmlns:p14="http://schemas.microsoft.com/office/powerpoint/2010/main" val="77620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9D2563-941A-2B08-F9BC-266018AD674B}"/>
              </a:ext>
            </a:extLst>
          </p:cNvPr>
          <p:cNvSpPr>
            <a:spLocks noGrp="1"/>
          </p:cNvSpPr>
          <p:nvPr>
            <p:ph type="title"/>
          </p:nvPr>
        </p:nvSpPr>
        <p:spPr/>
        <p:txBody>
          <a:bodyPr/>
          <a:lstStyle/>
          <a:p>
            <a:r>
              <a:rPr lang="pl-PL" dirty="0"/>
              <a:t>WŁASNOŚĆ vs NAJEM</a:t>
            </a:r>
          </a:p>
        </p:txBody>
      </p:sp>
      <p:sp>
        <p:nvSpPr>
          <p:cNvPr id="3" name="Symbol zastępczy zawartości 2">
            <a:extLst>
              <a:ext uri="{FF2B5EF4-FFF2-40B4-BE49-F238E27FC236}">
                <a16:creationId xmlns:a16="http://schemas.microsoft.com/office/drawing/2014/main" id="{44F219EC-2215-4745-863A-32196392F8EE}"/>
              </a:ext>
            </a:extLst>
          </p:cNvPr>
          <p:cNvSpPr>
            <a:spLocks noGrp="1"/>
          </p:cNvSpPr>
          <p:nvPr>
            <p:ph idx="1"/>
          </p:nvPr>
        </p:nvSpPr>
        <p:spPr/>
        <p:txBody>
          <a:bodyPr>
            <a:normAutofit fontScale="92500" lnSpcReduction="10000"/>
          </a:bodyPr>
          <a:lstStyle/>
          <a:p>
            <a:pPr marL="542925" indent="-361950" algn="just">
              <a:buFont typeface="Wingdings" panose="05000000000000000000" pitchFamily="2" charset="2"/>
              <a:buChar char="§"/>
            </a:pPr>
            <a:r>
              <a:rPr lang="pl-PL" b="1" dirty="0"/>
              <a:t>Gospodarstwa domowe </a:t>
            </a:r>
            <a:r>
              <a:rPr lang="pl-PL" dirty="0"/>
              <a:t>stają przed wyborem własności albo najmu jako formy zaspokojenia potrzeb mieszkaniowych. </a:t>
            </a:r>
          </a:p>
          <a:p>
            <a:pPr marL="542925" indent="-361950" algn="just">
              <a:buFont typeface="Wingdings" panose="05000000000000000000" pitchFamily="2" charset="2"/>
              <a:buChar char="§"/>
            </a:pPr>
            <a:r>
              <a:rPr lang="pl-PL" dirty="0"/>
              <a:t>Z punktu widzenia racjonalnego ekonomicznego działania wybór ten powinien zależeć od kosztu poszczególnych form prawnych. </a:t>
            </a:r>
          </a:p>
          <a:p>
            <a:pPr marL="542925" indent="-361950" algn="just">
              <a:buFont typeface="Wingdings" panose="05000000000000000000" pitchFamily="2" charset="2"/>
              <a:buChar char="§"/>
            </a:pPr>
            <a:r>
              <a:rPr lang="pl-PL" dirty="0"/>
              <a:t>Gospodarstwo domowe powinno wybrać tą formę, która jest dla niego tańsza. </a:t>
            </a:r>
          </a:p>
          <a:p>
            <a:pPr marL="542925" indent="-361950" algn="just">
              <a:buFont typeface="Wingdings" panose="05000000000000000000" pitchFamily="2" charset="2"/>
              <a:buChar char="§"/>
            </a:pPr>
            <a:r>
              <a:rPr lang="pl-PL" dirty="0"/>
              <a:t>Kosztem najemców jest czynsz płacony wynajmującym.</a:t>
            </a:r>
          </a:p>
          <a:p>
            <a:pPr marL="542925" indent="-361950" algn="just">
              <a:buFont typeface="Wingdings" panose="05000000000000000000" pitchFamily="2" charset="2"/>
              <a:buChar char="§"/>
            </a:pPr>
            <a:r>
              <a:rPr lang="pl-PL" dirty="0"/>
              <a:t>Kosztem właściciela nieruchomości są zazwyczaj: koszt odsetek od kredytu, koszty podatku od nieruchomości, koszt deprecjacji nieruchomości. Właściciel czerpie jednak zyski kapitałowe z nieruchomości.</a:t>
            </a:r>
          </a:p>
        </p:txBody>
      </p:sp>
      <p:pic>
        <p:nvPicPr>
          <p:cNvPr id="4" name="Picture 2">
            <a:extLst>
              <a:ext uri="{FF2B5EF4-FFF2-40B4-BE49-F238E27FC236}">
                <a16:creationId xmlns:a16="http://schemas.microsoft.com/office/drawing/2014/main" id="{F195B90F-81DA-F8FE-11F6-22FBDA10128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6036632E-371E-BCD7-4DFD-5848BD5486BF}"/>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B48A9697-E252-F27A-E9DA-705F11278329}"/>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28702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993911-7642-A39A-C07A-13BD86003212}"/>
              </a:ext>
            </a:extLst>
          </p:cNvPr>
          <p:cNvSpPr>
            <a:spLocks noGrp="1"/>
          </p:cNvSpPr>
          <p:nvPr>
            <p:ph type="title"/>
          </p:nvPr>
        </p:nvSpPr>
        <p:spPr/>
        <p:txBody>
          <a:bodyPr/>
          <a:lstStyle/>
          <a:p>
            <a:r>
              <a:rPr lang="pl-PL" dirty="0"/>
              <a:t>Koszt właściciela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209EBBEB-AA58-8406-7AB0-2F1E79E8DB1C}"/>
                  </a:ext>
                </a:extLst>
              </p:cNvPr>
              <p:cNvSpPr>
                <a:spLocks noGrp="1"/>
              </p:cNvSpPr>
              <p:nvPr>
                <p:ph idx="1"/>
              </p:nvPr>
            </p:nvSpPr>
            <p:spPr/>
            <p:txBody>
              <a:bodyPr/>
              <a:lstStyle/>
              <a:p>
                <a:pPr marL="457200" indent="-457200">
                  <a:buFont typeface="+mj-lt"/>
                  <a:buAutoNum type="arabicPeriod"/>
                </a:pPr>
                <a:r>
                  <a:rPr lang="pl-PL" dirty="0"/>
                  <a:t>Odsetki od kredytu hipotecznego o rocznej stopie procentowej </a:t>
                </a:r>
                <a14:m>
                  <m:oMath xmlns:m="http://schemas.openxmlformats.org/officeDocument/2006/math">
                    <m:r>
                      <a:rPr lang="pl-PL" i="1" dirty="0" smtClean="0">
                        <a:latin typeface="Cambria Math" panose="02040503050406030204" pitchFamily="18" charset="0"/>
                      </a:rPr>
                      <m:t>𝑖</m:t>
                    </m:r>
                  </m:oMath>
                </a14:m>
                <a:r>
                  <a:rPr lang="pl-PL" dirty="0"/>
                  <a:t> wynoszą </a:t>
                </a:r>
                <a14:m>
                  <m:oMath xmlns:m="http://schemas.openxmlformats.org/officeDocument/2006/math">
                    <m:r>
                      <a:rPr lang="pl-PL" i="1" dirty="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𝑉</m:t>
                    </m:r>
                  </m:oMath>
                </a14:m>
                <a:endParaRPr lang="pl-PL" dirty="0"/>
              </a:p>
              <a:p>
                <a:pPr marL="457200" indent="-457200">
                  <a:buFont typeface="+mj-lt"/>
                  <a:buAutoNum type="arabicPeriod"/>
                </a:pPr>
                <a:r>
                  <a:rPr lang="pl-PL" dirty="0"/>
                  <a:t>Podatek od nieruchomości: podstawą do jego obliczenia może być stopa podatkowa </a:t>
                </a:r>
                <a14:m>
                  <m:oMath xmlns:m="http://schemas.openxmlformats.org/officeDocument/2006/math">
                    <m:r>
                      <a:rPr lang="pl-PL" i="1" dirty="0">
                        <a:latin typeface="Cambria Math" panose="02040503050406030204" pitchFamily="18" charset="0"/>
                      </a:rPr>
                      <m:t>𝑟</m:t>
                    </m:r>
                  </m:oMath>
                </a14:m>
                <a:r>
                  <a:rPr lang="pl-PL" dirty="0"/>
                  <a:t> oraz wartość nieruchomość </a:t>
                </a:r>
                <a14:m>
                  <m:oMath xmlns:m="http://schemas.openxmlformats.org/officeDocument/2006/math">
                    <m:r>
                      <a:rPr lang="pl-PL" i="1" dirty="0">
                        <a:latin typeface="Cambria Math" panose="02040503050406030204" pitchFamily="18" charset="0"/>
                      </a:rPr>
                      <m:t>𝑉</m:t>
                    </m:r>
                  </m:oMath>
                </a14:m>
                <a:r>
                  <a:rPr lang="pl-PL" dirty="0"/>
                  <a:t> (</a:t>
                </a:r>
                <a14:m>
                  <m:oMath xmlns:m="http://schemas.openxmlformats.org/officeDocument/2006/math">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𝑉</m:t>
                    </m:r>
                    <m:r>
                      <a:rPr lang="pl-PL" b="0" i="1" dirty="0" smtClean="0">
                        <a:latin typeface="Cambria Math" panose="02040503050406030204" pitchFamily="18" charset="0"/>
                      </a:rPr>
                      <m:t>)</m:t>
                    </m:r>
                  </m:oMath>
                </a14:m>
                <a:r>
                  <a:rPr lang="pl-PL" dirty="0"/>
                  <a:t> lub stawka podatkowa </a:t>
                </a:r>
                <a14:m>
                  <m:oMath xmlns:m="http://schemas.openxmlformats.org/officeDocument/2006/math">
                    <m:r>
                      <a:rPr lang="pl-PL" i="1" dirty="0">
                        <a:latin typeface="Cambria Math" panose="02040503050406030204" pitchFamily="18" charset="0"/>
                      </a:rPr>
                      <m:t>𝑠</m:t>
                    </m:r>
                  </m:oMath>
                </a14:m>
                <a:r>
                  <a:rPr lang="pl-PL" dirty="0"/>
                  <a:t> oraz wielkość nieruchomości </a:t>
                </a:r>
                <a14:m>
                  <m:oMath xmlns:m="http://schemas.openxmlformats.org/officeDocument/2006/math">
                    <m:r>
                      <a:rPr lang="pl-PL" i="1" dirty="0">
                        <a:latin typeface="Cambria Math" panose="02040503050406030204" pitchFamily="18" charset="0"/>
                      </a:rPr>
                      <m:t>𝑞</m:t>
                    </m:r>
                  </m:oMath>
                </a14:m>
                <a:r>
                  <a:rPr lang="pl-PL" dirty="0"/>
                  <a:t> (</a:t>
                </a:r>
                <a14:m>
                  <m:oMath xmlns:m="http://schemas.openxmlformats.org/officeDocument/2006/math">
                    <m:r>
                      <a:rPr lang="pl-PL" i="1" dirty="0" smtClean="0">
                        <a:latin typeface="Cambria Math" panose="02040503050406030204" pitchFamily="18" charset="0"/>
                      </a:rPr>
                      <m:t>𝑠</m:t>
                    </m:r>
                    <m:r>
                      <a:rPr lang="pl-PL" i="1" dirty="0" smtClean="0">
                        <a:latin typeface="Cambria Math" panose="02040503050406030204" pitchFamily="18" charset="0"/>
                      </a:rPr>
                      <m:t>∗</m:t>
                    </m:r>
                    <m:r>
                      <a:rPr lang="pl-PL" i="1" dirty="0" smtClean="0">
                        <a:latin typeface="Cambria Math" panose="02040503050406030204" pitchFamily="18" charset="0"/>
                      </a:rPr>
                      <m:t>𝑞</m:t>
                    </m:r>
                  </m:oMath>
                </a14:m>
                <a:r>
                  <a:rPr lang="pl-PL" dirty="0"/>
                  <a:t>)</a:t>
                </a:r>
              </a:p>
              <a:p>
                <a:pPr marL="457200" indent="-457200">
                  <a:buFont typeface="+mj-lt"/>
                  <a:buAutoNum type="arabicPeriod"/>
                </a:pPr>
                <a:r>
                  <a:rPr lang="pl-PL" dirty="0"/>
                  <a:t>Deprecjacja nieruchomości: w ujęciu rocznym wynosi zazwyczaj 1-2% jej wartość, a więc koszt wynosi </a:t>
                </a:r>
                <a14:m>
                  <m:oMath xmlns:m="http://schemas.openxmlformats.org/officeDocument/2006/math">
                    <m:r>
                      <a:rPr lang="pl-PL" i="1" dirty="0" smtClean="0">
                        <a:latin typeface="Cambria Math" panose="02040503050406030204" pitchFamily="18" charset="0"/>
                      </a:rPr>
                      <m:t>𝑑</m:t>
                    </m:r>
                    <m:r>
                      <a:rPr lang="pl-PL" i="1" dirty="0" smtClean="0">
                        <a:latin typeface="Cambria Math" panose="02040503050406030204" pitchFamily="18" charset="0"/>
                      </a:rPr>
                      <m:t>∗</m:t>
                    </m:r>
                    <m:r>
                      <a:rPr lang="pl-PL" i="1" dirty="0" smtClean="0">
                        <a:latin typeface="Cambria Math" panose="02040503050406030204" pitchFamily="18" charset="0"/>
                      </a:rPr>
                      <m:t>𝑉</m:t>
                    </m:r>
                  </m:oMath>
                </a14:m>
                <a:endParaRPr lang="pl-PL" dirty="0"/>
              </a:p>
              <a:p>
                <a:pPr marL="457200" indent="-457200">
                  <a:buFont typeface="+mj-lt"/>
                  <a:buAutoNum type="arabicPeriod"/>
                </a:pPr>
                <a:r>
                  <a:rPr lang="pl-PL" dirty="0"/>
                  <a:t>Zyski kapitałowe z nieruchomości jako procentowa zmiana wartości nieruchomości </a:t>
                </a:r>
                <a14:m>
                  <m:oMath xmlns:m="http://schemas.openxmlformats.org/officeDocument/2006/math">
                    <m:r>
                      <a:rPr lang="pl-PL" i="1" dirty="0" smtClean="0">
                        <a:latin typeface="Cambria Math" panose="02040503050406030204" pitchFamily="18" charset="0"/>
                      </a:rPr>
                      <m:t>𝑔</m:t>
                    </m:r>
                  </m:oMath>
                </a14:m>
                <a:r>
                  <a:rPr lang="pl-PL" dirty="0"/>
                  <a:t> i jej wartości, tj. </a:t>
                </a:r>
                <a14:m>
                  <m:oMath xmlns:m="http://schemas.openxmlformats.org/officeDocument/2006/math">
                    <m:r>
                      <a:rPr lang="pl-PL" i="1" dirty="0" smtClean="0">
                        <a:latin typeface="Cambria Math" panose="02040503050406030204" pitchFamily="18" charset="0"/>
                      </a:rPr>
                      <m:t>𝑔</m:t>
                    </m:r>
                    <m:r>
                      <a:rPr lang="pl-PL" i="1" dirty="0" smtClean="0">
                        <a:latin typeface="Cambria Math" panose="02040503050406030204" pitchFamily="18" charset="0"/>
                      </a:rPr>
                      <m:t>∗</m:t>
                    </m:r>
                    <m:r>
                      <a:rPr lang="pl-PL" i="1" dirty="0" smtClean="0">
                        <a:latin typeface="Cambria Math" panose="02040503050406030204" pitchFamily="18" charset="0"/>
                      </a:rPr>
                      <m:t>𝑉</m:t>
                    </m:r>
                  </m:oMath>
                </a14:m>
                <a:endParaRPr lang="pl-PL" dirty="0"/>
              </a:p>
              <a:p>
                <a:pPr marL="0" indent="0">
                  <a:buNone/>
                </a:pPr>
                <a:endParaRPr lang="pl-PL" dirty="0"/>
              </a:p>
            </p:txBody>
          </p:sp>
        </mc:Choice>
        <mc:Fallback xmlns="">
          <p:sp>
            <p:nvSpPr>
              <p:cNvPr id="3" name="Symbol zastępczy zawartości 2">
                <a:extLst>
                  <a:ext uri="{FF2B5EF4-FFF2-40B4-BE49-F238E27FC236}">
                    <a16:creationId xmlns:a16="http://schemas.microsoft.com/office/drawing/2014/main" id="{209EBBEB-AA58-8406-7AB0-2F1E79E8DB1C}"/>
                  </a:ext>
                </a:extLst>
              </p:cNvPr>
              <p:cNvSpPr>
                <a:spLocks noGrp="1" noRot="1" noChangeAspect="1" noMove="1" noResize="1" noEditPoints="1" noAdjustHandles="1" noChangeArrowheads="1" noChangeShapeType="1" noTextEdit="1"/>
              </p:cNvSpPr>
              <p:nvPr>
                <p:ph idx="1"/>
              </p:nvPr>
            </p:nvSpPr>
            <p:spPr>
              <a:blipFill>
                <a:blip r:embed="rId2"/>
                <a:stretch>
                  <a:fillRect l="-1129" t="-1818" r="-690"/>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0AA4364F-FD40-7482-60A2-791010E23B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35F3E22B-5A71-9675-711A-2F143A31C465}"/>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2FC7AB1D-F263-7727-A2A9-1B3F66221D7E}"/>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01861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993911-7642-A39A-C07A-13BD86003212}"/>
              </a:ext>
            </a:extLst>
          </p:cNvPr>
          <p:cNvSpPr>
            <a:spLocks noGrp="1"/>
          </p:cNvSpPr>
          <p:nvPr>
            <p:ph type="title"/>
          </p:nvPr>
        </p:nvSpPr>
        <p:spPr/>
        <p:txBody>
          <a:bodyPr/>
          <a:lstStyle/>
          <a:p>
            <a:r>
              <a:rPr lang="pl-PL" dirty="0"/>
              <a:t>Koszt właściciela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209EBBEB-AA58-8406-7AB0-2F1E79E8DB1C}"/>
                  </a:ext>
                </a:extLst>
              </p:cNvPr>
              <p:cNvSpPr>
                <a:spLocks noGrp="1"/>
              </p:cNvSpPr>
              <p:nvPr>
                <p:ph idx="1"/>
              </p:nvPr>
            </p:nvSpPr>
            <p:spPr/>
            <p:txBody>
              <a:bodyPr>
                <a:normAutofit lnSpcReduction="10000"/>
              </a:bodyPr>
              <a:lstStyle/>
              <a:p>
                <a:pPr marL="457200" indent="-457200">
                  <a:buFont typeface="+mj-lt"/>
                  <a:buAutoNum type="arabicPeriod"/>
                </a:pPr>
                <a:r>
                  <a:rPr lang="pl-PL" dirty="0"/>
                  <a:t>Finalny koszt roczny dla właściciela mieszkania wyniesie:</a:t>
                </a:r>
              </a:p>
              <a:p>
                <a:pPr marL="361950" indent="-361950">
                  <a:buFont typeface="Wingdings" panose="05000000000000000000" pitchFamily="2" charset="2"/>
                  <a:buChar char="§"/>
                </a:pPr>
                <a14:m>
                  <m:oMath xmlns:m="http://schemas.openxmlformats.org/officeDocument/2006/math">
                    <m:r>
                      <a:rPr lang="pl-PL"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𝑉</m:t>
                    </m:r>
                    <m:r>
                      <a:rPr lang="pl-PL" b="0" i="1" dirty="0" smtClean="0">
                        <a:latin typeface="Cambria Math" panose="02040503050406030204" pitchFamily="18" charset="0"/>
                      </a:rPr>
                      <m:t>+</m:t>
                    </m:r>
                  </m:oMath>
                </a14:m>
                <a:r>
                  <a:rPr lang="pl-PL" i="1" dirty="0"/>
                  <a:t> </a:t>
                </a:r>
                <a14:m>
                  <m:oMath xmlns:m="http://schemas.openxmlformats.org/officeDocument/2006/math">
                    <m:r>
                      <a:rPr lang="pl-PL" i="1" dirty="0">
                        <a:latin typeface="Cambria Math" panose="02040503050406030204" pitchFamily="18" charset="0"/>
                      </a:rPr>
                      <m:t>𝑟</m:t>
                    </m:r>
                    <m:r>
                      <a:rPr lang="pl-PL" i="1" dirty="0">
                        <a:latin typeface="Cambria Math" panose="02040503050406030204" pitchFamily="18" charset="0"/>
                      </a:rPr>
                      <m:t>∗</m:t>
                    </m:r>
                    <m:r>
                      <a:rPr lang="pl-PL" i="1" dirty="0">
                        <a:latin typeface="Cambria Math" panose="02040503050406030204" pitchFamily="18" charset="0"/>
                      </a:rPr>
                      <m:t>𝑉</m:t>
                    </m:r>
                  </m:oMath>
                </a14:m>
                <a:r>
                  <a:rPr lang="pl-PL" i="1" dirty="0"/>
                  <a:t>+ </a:t>
                </a:r>
                <a14:m>
                  <m:oMath xmlns:m="http://schemas.openxmlformats.org/officeDocument/2006/math">
                    <m:r>
                      <a:rPr lang="pl-PL" i="1" dirty="0">
                        <a:latin typeface="Cambria Math" panose="02040503050406030204" pitchFamily="18" charset="0"/>
                      </a:rPr>
                      <m:t>𝑑</m:t>
                    </m:r>
                    <m:r>
                      <a:rPr lang="pl-PL" i="1" dirty="0">
                        <a:latin typeface="Cambria Math" panose="02040503050406030204" pitchFamily="18" charset="0"/>
                      </a:rPr>
                      <m:t>∗</m:t>
                    </m:r>
                    <m:r>
                      <a:rPr lang="pl-PL" i="1" dirty="0">
                        <a:latin typeface="Cambria Math" panose="02040503050406030204" pitchFamily="18" charset="0"/>
                      </a:rPr>
                      <m:t>𝑉</m:t>
                    </m:r>
                    <m:r>
                      <a:rPr lang="pl-PL" b="0" i="1" dirty="0" smtClean="0">
                        <a:latin typeface="Cambria Math" panose="02040503050406030204" pitchFamily="18" charset="0"/>
                      </a:rPr>
                      <m:t>−</m:t>
                    </m:r>
                  </m:oMath>
                </a14:m>
                <a:r>
                  <a:rPr lang="pl-PL" i="1" dirty="0"/>
                  <a:t> </a:t>
                </a:r>
                <a14:m>
                  <m:oMath xmlns:m="http://schemas.openxmlformats.org/officeDocument/2006/math">
                    <m:r>
                      <a:rPr lang="pl-PL" i="1" dirty="0">
                        <a:latin typeface="Cambria Math" panose="02040503050406030204" pitchFamily="18" charset="0"/>
                      </a:rPr>
                      <m:t>𝑔</m:t>
                    </m:r>
                    <m:r>
                      <a:rPr lang="pl-PL" i="1" dirty="0">
                        <a:latin typeface="Cambria Math" panose="02040503050406030204" pitchFamily="18" charset="0"/>
                      </a:rPr>
                      <m:t>∗</m:t>
                    </m:r>
                    <m:r>
                      <a:rPr lang="pl-PL" i="1" dirty="0">
                        <a:latin typeface="Cambria Math" panose="02040503050406030204" pitchFamily="18" charset="0"/>
                      </a:rPr>
                      <m:t>𝑉</m:t>
                    </m:r>
                    <m:r>
                      <a:rPr lang="pl-PL" b="0" i="1" dirty="0" smtClean="0">
                        <a:latin typeface="Cambria Math" panose="02040503050406030204" pitchFamily="18" charset="0"/>
                      </a:rPr>
                      <m:t>=</m:t>
                    </m:r>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𝑉</m:t>
                    </m:r>
                  </m:oMath>
                </a14:m>
                <a:r>
                  <a:rPr lang="pl-PL" dirty="0"/>
                  <a:t>, gdy podatek od nieruchomości oparty jest na jej wartości</a:t>
                </a:r>
              </a:p>
              <a:p>
                <a:pPr marL="361950" indent="-361950">
                  <a:buFont typeface="Wingdings" panose="05000000000000000000" pitchFamily="2" charset="2"/>
                  <a:buChar char="§"/>
                </a:pPr>
                <a14:m>
                  <m:oMath xmlns:m="http://schemas.openxmlformats.org/officeDocument/2006/math">
                    <m:r>
                      <a:rPr lang="pl-PL"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𝑉</m:t>
                    </m:r>
                    <m:r>
                      <a:rPr lang="pl-PL" b="0" i="1" dirty="0" smtClean="0">
                        <a:latin typeface="Cambria Math" panose="02040503050406030204" pitchFamily="18" charset="0"/>
                      </a:rPr>
                      <m:t>+</m:t>
                    </m:r>
                  </m:oMath>
                </a14:m>
                <a:r>
                  <a:rPr lang="pl-PL" i="1" dirty="0"/>
                  <a:t> </a:t>
                </a:r>
                <a14:m>
                  <m:oMath xmlns:m="http://schemas.openxmlformats.org/officeDocument/2006/math">
                    <m:r>
                      <a:rPr lang="pl-PL" b="0" i="1" dirty="0" smtClean="0">
                        <a:latin typeface="Cambria Math" panose="02040503050406030204" pitchFamily="18" charset="0"/>
                      </a:rPr>
                      <m:t>𝑠</m:t>
                    </m:r>
                    <m:r>
                      <a:rPr lang="pl-PL" i="1" dirty="0">
                        <a:latin typeface="Cambria Math" panose="02040503050406030204" pitchFamily="18" charset="0"/>
                      </a:rPr>
                      <m:t>∗</m:t>
                    </m:r>
                    <m:r>
                      <a:rPr lang="pl-PL" b="0" i="1" dirty="0" smtClean="0">
                        <a:latin typeface="Cambria Math" panose="02040503050406030204" pitchFamily="18" charset="0"/>
                      </a:rPr>
                      <m:t>𝑞</m:t>
                    </m:r>
                  </m:oMath>
                </a14:m>
                <a:r>
                  <a:rPr lang="pl-PL" i="1" dirty="0"/>
                  <a:t>+ </a:t>
                </a:r>
                <a14:m>
                  <m:oMath xmlns:m="http://schemas.openxmlformats.org/officeDocument/2006/math">
                    <m:r>
                      <a:rPr lang="pl-PL" i="1" dirty="0">
                        <a:latin typeface="Cambria Math" panose="02040503050406030204" pitchFamily="18" charset="0"/>
                      </a:rPr>
                      <m:t>𝑑</m:t>
                    </m:r>
                    <m:r>
                      <a:rPr lang="pl-PL" i="1" dirty="0">
                        <a:latin typeface="Cambria Math" panose="02040503050406030204" pitchFamily="18" charset="0"/>
                      </a:rPr>
                      <m:t>∗</m:t>
                    </m:r>
                    <m:r>
                      <a:rPr lang="pl-PL" i="1" dirty="0">
                        <a:latin typeface="Cambria Math" panose="02040503050406030204" pitchFamily="18" charset="0"/>
                      </a:rPr>
                      <m:t>𝑉</m:t>
                    </m:r>
                    <m:r>
                      <a:rPr lang="pl-PL" b="0" i="1" dirty="0" smtClean="0">
                        <a:latin typeface="Cambria Math" panose="02040503050406030204" pitchFamily="18" charset="0"/>
                      </a:rPr>
                      <m:t>−</m:t>
                    </m:r>
                  </m:oMath>
                </a14:m>
                <a:r>
                  <a:rPr lang="pl-PL" i="1" dirty="0"/>
                  <a:t> </a:t>
                </a:r>
                <a14:m>
                  <m:oMath xmlns:m="http://schemas.openxmlformats.org/officeDocument/2006/math">
                    <m:r>
                      <a:rPr lang="pl-PL" i="1" dirty="0">
                        <a:latin typeface="Cambria Math" panose="02040503050406030204" pitchFamily="18" charset="0"/>
                      </a:rPr>
                      <m:t>𝑔</m:t>
                    </m:r>
                    <m:r>
                      <a:rPr lang="pl-PL" i="1" dirty="0">
                        <a:latin typeface="Cambria Math" panose="02040503050406030204" pitchFamily="18" charset="0"/>
                      </a:rPr>
                      <m:t>∗</m:t>
                    </m:r>
                    <m:r>
                      <a:rPr lang="pl-PL" i="1" dirty="0">
                        <a:latin typeface="Cambria Math" panose="02040503050406030204" pitchFamily="18" charset="0"/>
                      </a:rPr>
                      <m:t>𝑉</m:t>
                    </m:r>
                    <m:r>
                      <a:rPr lang="pl-PL" b="0" i="1" dirty="0" smtClean="0">
                        <a:latin typeface="Cambria Math" panose="02040503050406030204" pitchFamily="18" charset="0"/>
                      </a:rPr>
                      <m:t>=</m:t>
                    </m:r>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𝑉</m:t>
                    </m:r>
                    <m:r>
                      <a:rPr lang="pl-PL" i="1" dirty="0">
                        <a:latin typeface="Cambria Math" panose="02040503050406030204" pitchFamily="18" charset="0"/>
                      </a:rPr>
                      <m:t>+</m:t>
                    </m:r>
                    <m:r>
                      <a:rPr lang="pl-PL" i="1" dirty="0">
                        <a:latin typeface="Cambria Math" panose="02040503050406030204" pitchFamily="18" charset="0"/>
                      </a:rPr>
                      <m:t>𝑠</m:t>
                    </m:r>
                    <m:r>
                      <a:rPr lang="pl-PL" i="1" dirty="0">
                        <a:latin typeface="Cambria Math" panose="02040503050406030204" pitchFamily="18" charset="0"/>
                      </a:rPr>
                      <m:t>∗</m:t>
                    </m:r>
                    <m:r>
                      <a:rPr lang="pl-PL" i="1" dirty="0">
                        <a:latin typeface="Cambria Math" panose="02040503050406030204" pitchFamily="18" charset="0"/>
                      </a:rPr>
                      <m:t>𝑞</m:t>
                    </m:r>
                  </m:oMath>
                </a14:m>
                <a:r>
                  <a:rPr lang="pl-PL" dirty="0"/>
                  <a:t> , gdy podatek od nieruchomości oparty jest na jej wielkości</a:t>
                </a:r>
              </a:p>
              <a:p>
                <a:pPr marL="457200" indent="-457200">
                  <a:buFont typeface="+mj-lt"/>
                  <a:buAutoNum type="arabicPeriod" startAt="2"/>
                </a:pPr>
                <a:r>
                  <a:rPr lang="pl-PL" dirty="0"/>
                  <a:t>Koszt na jednostkę wyniesie:</a:t>
                </a:r>
              </a:p>
              <a:p>
                <a:pPr marL="361950" indent="-361950">
                  <a:buFont typeface="Wingdings" panose="05000000000000000000" pitchFamily="2" charset="2"/>
                  <a:buChar char="§"/>
                </a:pP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oMath>
                </a14:m>
                <a:r>
                  <a:rPr lang="pl-PL" dirty="0"/>
                  <a:t>, gdzie </a:t>
                </a:r>
                <a14:m>
                  <m:oMath xmlns:m="http://schemas.openxmlformats.org/officeDocument/2006/math">
                    <m:r>
                      <a:rPr lang="pl-PL" i="1" dirty="0">
                        <a:latin typeface="Cambria Math" panose="02040503050406030204" pitchFamily="18" charset="0"/>
                      </a:rPr>
                      <m:t>𝑣</m:t>
                    </m:r>
                    <m:r>
                      <a:rPr lang="pl-PL" b="0" i="1" dirty="0" smtClean="0">
                        <a:latin typeface="Cambria Math" panose="02040503050406030204" pitchFamily="18" charset="0"/>
                      </a:rPr>
                      <m:t>=</m:t>
                    </m:r>
                    <m:f>
                      <m:fPr>
                        <m:ctrlPr>
                          <a:rPr lang="pl-PL" b="0" i="1" dirty="0" smtClean="0">
                            <a:latin typeface="Cambria Math" panose="02040503050406030204" pitchFamily="18" charset="0"/>
                          </a:rPr>
                        </m:ctrlPr>
                      </m:fPr>
                      <m:num>
                        <m:r>
                          <a:rPr lang="pl-PL" b="0" i="1" dirty="0" smtClean="0">
                            <a:latin typeface="Cambria Math" panose="02040503050406030204" pitchFamily="18" charset="0"/>
                          </a:rPr>
                          <m:t>𝑉</m:t>
                        </m:r>
                      </m:num>
                      <m:den>
                        <m:r>
                          <a:rPr lang="pl-PL" b="0" i="1" dirty="0" smtClean="0">
                            <a:latin typeface="Cambria Math" panose="02040503050406030204" pitchFamily="18" charset="0"/>
                          </a:rPr>
                          <m:t>𝑞</m:t>
                        </m:r>
                      </m:den>
                    </m:f>
                  </m:oMath>
                </a14:m>
                <a:r>
                  <a:rPr lang="pl-PL" dirty="0"/>
                  <a:t> jest wartością nieruchomości na jednostkę</a:t>
                </a:r>
              </a:p>
              <a:p>
                <a:pPr marL="361950" indent="-361950">
                  <a:buFont typeface="Wingdings" panose="05000000000000000000" pitchFamily="2" charset="2"/>
                  <a:buChar char="§"/>
                </a:pP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r>
                      <a:rPr lang="pl-PL" i="1" dirty="0">
                        <a:latin typeface="Cambria Math" panose="02040503050406030204" pitchFamily="18" charset="0"/>
                      </a:rPr>
                      <m:t>+</m:t>
                    </m:r>
                    <m:r>
                      <a:rPr lang="pl-PL" i="1" dirty="0">
                        <a:latin typeface="Cambria Math" panose="02040503050406030204" pitchFamily="18" charset="0"/>
                      </a:rPr>
                      <m:t>𝑠</m:t>
                    </m:r>
                  </m:oMath>
                </a14:m>
                <a:endParaRPr lang="pl-PL" dirty="0"/>
              </a:p>
              <a:p>
                <a:pPr marL="457200" indent="-457200">
                  <a:buFont typeface="+mj-lt"/>
                  <a:buAutoNum type="arabicPeriod" startAt="2"/>
                </a:pPr>
                <a:endParaRPr lang="pl-PL" dirty="0"/>
              </a:p>
              <a:p>
                <a:pPr marL="0" indent="0">
                  <a:buNone/>
                </a:pPr>
                <a:endParaRPr lang="pl-PL" dirty="0"/>
              </a:p>
              <a:p>
                <a:pPr marL="0" indent="0">
                  <a:buNone/>
                </a:pPr>
                <a:endParaRPr lang="pl-PL" dirty="0"/>
              </a:p>
              <a:p>
                <a:pPr marL="0" indent="0">
                  <a:buNone/>
                </a:pPr>
                <a:endParaRPr lang="pl-PL" dirty="0"/>
              </a:p>
            </p:txBody>
          </p:sp>
        </mc:Choice>
        <mc:Fallback xmlns="">
          <p:sp>
            <p:nvSpPr>
              <p:cNvPr id="3" name="Symbol zastępczy zawartości 2">
                <a:extLst>
                  <a:ext uri="{FF2B5EF4-FFF2-40B4-BE49-F238E27FC236}">
                    <a16:creationId xmlns:a16="http://schemas.microsoft.com/office/drawing/2014/main" id="{209EBBEB-AA58-8406-7AB0-2F1E79E8DB1C}"/>
                  </a:ext>
                </a:extLst>
              </p:cNvPr>
              <p:cNvSpPr>
                <a:spLocks noGrp="1" noRot="1" noChangeAspect="1" noMove="1" noResize="1" noEditPoints="1" noAdjustHandles="1" noChangeArrowheads="1" noChangeShapeType="1" noTextEdit="1"/>
              </p:cNvSpPr>
              <p:nvPr>
                <p:ph idx="1"/>
              </p:nvPr>
            </p:nvSpPr>
            <p:spPr>
              <a:blipFill>
                <a:blip r:embed="rId2"/>
                <a:stretch>
                  <a:fillRect l="-1217" t="-3081"/>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26E9A36B-BE79-5DA6-9B79-85E75416F49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B5E2E984-A6DC-4CF2-C7FA-C46DFD2CFDAD}"/>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D40C0CC8-CBD3-D72A-1389-349FE39F29AA}"/>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68983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89CF90-28B3-F7CF-2D6F-F454E8B2319D}"/>
              </a:ext>
            </a:extLst>
          </p:cNvPr>
          <p:cNvSpPr>
            <a:spLocks noGrp="1"/>
          </p:cNvSpPr>
          <p:nvPr>
            <p:ph type="title"/>
          </p:nvPr>
        </p:nvSpPr>
        <p:spPr/>
        <p:txBody>
          <a:bodyPr/>
          <a:lstStyle/>
          <a:p>
            <a:r>
              <a:rPr lang="pl-PL" dirty="0"/>
              <a:t>KOSZT WŁAŚCIELA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55DBFF2-DEA6-09F8-A190-30B87AC6769E}"/>
                  </a:ext>
                </a:extLst>
              </p:cNvPr>
              <p:cNvSpPr>
                <a:spLocks noGrp="1"/>
              </p:cNvSpPr>
              <p:nvPr>
                <p:ph idx="1"/>
              </p:nvPr>
            </p:nvSpPr>
            <p:spPr/>
            <p:txBody>
              <a:bodyPr/>
              <a:lstStyle/>
              <a:p>
                <a:pPr marL="457200" indent="-457200">
                  <a:buFont typeface="+mj-lt"/>
                  <a:buAutoNum type="arabicPeriod" startAt="3"/>
                </a:pPr>
                <a:r>
                  <a:rPr lang="pl-PL" dirty="0"/>
                  <a:t>Przedstawione wcześniej koszty mogą stanowić koszt uzyskania przychodu i zmniejszać podatek dochodowy właściciela. W celu wzięcia pod uwagę tej „tarczy podatkowej” wcześniejsze wzory należy uzupełnić o wyrażenie </a:t>
                </a:r>
                <a14:m>
                  <m:oMath xmlns:m="http://schemas.openxmlformats.org/officeDocument/2006/math">
                    <m:r>
                      <a:rPr lang="pl-PL" b="0" i="1" smtClean="0">
                        <a:latin typeface="Cambria Math" panose="02040503050406030204" pitchFamily="18" charset="0"/>
                      </a:rPr>
                      <m:t>(1−</m:t>
                    </m:r>
                    <m:r>
                      <a:rPr lang="pl-PL" b="0" i="1" smtClean="0">
                        <a:latin typeface="Cambria Math" panose="02040503050406030204" pitchFamily="18" charset="0"/>
                      </a:rPr>
                      <m:t>𝑡</m:t>
                    </m:r>
                    <m:r>
                      <a:rPr lang="pl-PL" b="0" i="1" smtClean="0">
                        <a:latin typeface="Cambria Math" panose="02040503050406030204" pitchFamily="18" charset="0"/>
                      </a:rPr>
                      <m:t>)</m:t>
                    </m:r>
                  </m:oMath>
                </a14:m>
                <a:r>
                  <a:rPr lang="pl-PL" dirty="0"/>
                  <a:t> gdzie </a:t>
                </a:r>
                <a14:m>
                  <m:oMath xmlns:m="http://schemas.openxmlformats.org/officeDocument/2006/math">
                    <m:r>
                      <a:rPr lang="pl-PL" i="1">
                        <a:latin typeface="Cambria Math" panose="02040503050406030204" pitchFamily="18" charset="0"/>
                      </a:rPr>
                      <m:t>𝑡</m:t>
                    </m:r>
                  </m:oMath>
                </a14:m>
                <a:r>
                  <a:rPr lang="pl-PL" dirty="0"/>
                  <a:t> jest stawką podatku dochodowego. </a:t>
                </a:r>
                <a:r>
                  <a:rPr lang="pl-PL" u="sng" dirty="0"/>
                  <a:t>Koszty uzyskania przychodu są zmienne w różnych państwach. Np. w Polsce działa ulga odsetkowa dla kredytów zaciągniętych od 2002 do 2007 roku. </a:t>
                </a:r>
              </a:p>
              <a:p>
                <a:pPr marL="361950" indent="-361950">
                  <a:buFont typeface="Wingdings" panose="05000000000000000000" pitchFamily="2" charset="2"/>
                  <a:buChar char="§"/>
                </a:pPr>
                <a14:m>
                  <m:oMath xmlns:m="http://schemas.openxmlformats.org/officeDocument/2006/math">
                    <m:d>
                      <m:dPr>
                        <m:ctrlPr>
                          <a:rPr lang="pl-PL" i="1" dirty="0" smtClean="0">
                            <a:latin typeface="Cambria Math" panose="02040503050406030204" pitchFamily="18" charset="0"/>
                          </a:rPr>
                        </m:ctrlPr>
                      </m:dPr>
                      <m:e>
                        <m:r>
                          <a:rPr lang="pl-PL" b="0" i="1" dirty="0" smtClean="0">
                            <a:latin typeface="Cambria Math" panose="02040503050406030204" pitchFamily="18" charset="0"/>
                          </a:rPr>
                          <m:t>(1−</m:t>
                        </m:r>
                        <m:r>
                          <a:rPr lang="pl-PL" b="0" i="1" dirty="0" smtClean="0">
                            <a:latin typeface="Cambria Math" panose="02040503050406030204" pitchFamily="18" charset="0"/>
                          </a:rPr>
                          <m:t>𝑡</m:t>
                        </m:r>
                        <m:r>
                          <a:rPr lang="pl-PL" b="0" i="1" dirty="0" smtClean="0">
                            <a:latin typeface="Cambria Math" panose="02040503050406030204" pitchFamily="18" charset="0"/>
                          </a:rPr>
                          <m:t>)</m:t>
                        </m:r>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oMath>
                </a14:m>
                <a:endParaRPr lang="pl-PL" i="1" dirty="0">
                  <a:latin typeface="Cambria Math" panose="02040503050406030204" pitchFamily="18" charset="0"/>
                </a:endParaRPr>
              </a:p>
              <a:p>
                <a:pPr marL="361950" indent="-361950">
                  <a:buFont typeface="Wingdings" panose="05000000000000000000" pitchFamily="2" charset="2"/>
                  <a:buChar char="§"/>
                </a:pP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(1−</m:t>
                        </m:r>
                        <m:r>
                          <a:rPr lang="pl-PL" b="0" i="1" dirty="0" smtClean="0">
                            <a:latin typeface="Cambria Math" panose="02040503050406030204" pitchFamily="18" charset="0"/>
                          </a:rPr>
                          <m:t>𝑡</m:t>
                        </m:r>
                        <m:r>
                          <a:rPr lang="pl-PL" b="0" i="1" dirty="0" smtClean="0">
                            <a:latin typeface="Cambria Math" panose="02040503050406030204" pitchFamily="18" charset="0"/>
                          </a:rPr>
                          <m:t>)</m:t>
                        </m:r>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r>
                      <a:rPr lang="pl-PL" i="1" dirty="0">
                        <a:latin typeface="Cambria Math" panose="02040503050406030204" pitchFamily="18" charset="0"/>
                      </a:rPr>
                      <m:t>+</m:t>
                    </m:r>
                    <m:r>
                      <a:rPr lang="pl-PL" i="1" dirty="0">
                        <a:latin typeface="Cambria Math" panose="02040503050406030204" pitchFamily="18" charset="0"/>
                      </a:rPr>
                      <m:t>𝑠</m:t>
                    </m:r>
                  </m:oMath>
                </a14:m>
                <a:endParaRPr lang="pl-PL" dirty="0"/>
              </a:p>
              <a:p>
                <a:pPr marL="0" indent="0">
                  <a:buNone/>
                </a:pPr>
                <a:endParaRPr lang="pl-PL" dirty="0"/>
              </a:p>
            </p:txBody>
          </p:sp>
        </mc:Choice>
        <mc:Fallback xmlns="">
          <p:sp>
            <p:nvSpPr>
              <p:cNvPr id="3" name="Symbol zastępczy zawartości 2">
                <a:extLst>
                  <a:ext uri="{FF2B5EF4-FFF2-40B4-BE49-F238E27FC236}">
                    <a16:creationId xmlns:a16="http://schemas.microsoft.com/office/drawing/2014/main" id="{355DBFF2-DEA6-09F8-A190-30B87AC6769E}"/>
                  </a:ext>
                </a:extLst>
              </p:cNvPr>
              <p:cNvSpPr>
                <a:spLocks noGrp="1" noRot="1" noChangeAspect="1" noMove="1" noResize="1" noEditPoints="1" noAdjustHandles="1" noChangeArrowheads="1" noChangeShapeType="1" noTextEdit="1"/>
              </p:cNvSpPr>
              <p:nvPr>
                <p:ph idx="1"/>
              </p:nvPr>
            </p:nvSpPr>
            <p:spPr>
              <a:blipFill>
                <a:blip r:embed="rId2"/>
                <a:stretch>
                  <a:fillRect l="-1217" t="-2381" r="-696"/>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5D71656E-0219-1247-2F99-CAEB973A4F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D4395D90-65FE-BC03-6AB2-D21DC38F1AA3}"/>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71B45F0B-5104-03BC-EB46-3AC5DDCB1271}"/>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83867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89CF90-28B3-F7CF-2D6F-F454E8B2319D}"/>
              </a:ext>
            </a:extLst>
          </p:cNvPr>
          <p:cNvSpPr>
            <a:spLocks noGrp="1"/>
          </p:cNvSpPr>
          <p:nvPr>
            <p:ph type="title"/>
          </p:nvPr>
        </p:nvSpPr>
        <p:spPr/>
        <p:txBody>
          <a:bodyPr/>
          <a:lstStyle/>
          <a:p>
            <a:r>
              <a:rPr lang="pl-PL" dirty="0"/>
              <a:t>KOSZT WŁAŚCIELA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55DBFF2-DEA6-09F8-A190-30B87AC6769E}"/>
                  </a:ext>
                </a:extLst>
              </p:cNvPr>
              <p:cNvSpPr>
                <a:spLocks noGrp="1"/>
              </p:cNvSpPr>
              <p:nvPr>
                <p:ph idx="1"/>
              </p:nvPr>
            </p:nvSpPr>
            <p:spPr/>
            <p:txBody>
              <a:bodyPr>
                <a:normAutofit fontScale="92500" lnSpcReduction="10000"/>
              </a:bodyPr>
              <a:lstStyle/>
              <a:p>
                <a:pPr marL="457200" indent="-457200">
                  <a:buFont typeface="+mj-lt"/>
                  <a:buAutoNum type="arabicPeriod" startAt="3"/>
                </a:pPr>
                <a:r>
                  <a:rPr lang="pl-PL" dirty="0"/>
                  <a:t>Wpływ inflacji na koszt właściciela:</a:t>
                </a:r>
              </a:p>
              <a:p>
                <a:pPr marL="361950" indent="-361950">
                  <a:buFont typeface="Wingdings" panose="05000000000000000000" pitchFamily="2" charset="2"/>
                  <a:buChar char="§"/>
                </a:pPr>
                <a:r>
                  <a:rPr lang="pl-PL" dirty="0">
                    <a:latin typeface="Tw Cen MT "/>
                  </a:rPr>
                  <a:t>Załóżmy, że inflacja w kolejnym okresie wzrośnie co spowoduje wzrost odsetek o </a:t>
                </a:r>
                <a14:m>
                  <m:oMath xmlns:m="http://schemas.openxmlformats.org/officeDocument/2006/math">
                    <m:r>
                      <a:rPr lang="pl-PL" b="0" i="1" dirty="0" smtClean="0">
                        <a:latin typeface="Cambria Math" panose="02040503050406030204" pitchFamily="18" charset="0"/>
                        <a:ea typeface="Cambria Math" panose="02040503050406030204" pitchFamily="18" charset="0"/>
                      </a:rPr>
                      <m:t>∆</m:t>
                    </m:r>
                    <m:r>
                      <a:rPr lang="pl-PL" b="0" i="1" dirty="0" smtClean="0">
                        <a:latin typeface="Cambria Math" panose="02040503050406030204" pitchFamily="18" charset="0"/>
                      </a:rPr>
                      <m:t>𝑖</m:t>
                    </m:r>
                  </m:oMath>
                </a14:m>
                <a:r>
                  <a:rPr lang="pl-PL" b="0" dirty="0">
                    <a:latin typeface="Tw Cen MT "/>
                  </a:rPr>
                  <a:t> oraz wzrost wartości nieruchomości o </a:t>
                </a:r>
                <a14:m>
                  <m:oMath xmlns:m="http://schemas.openxmlformats.org/officeDocument/2006/math">
                    <m:r>
                      <a:rPr lang="pl-PL" i="1" dirty="0">
                        <a:latin typeface="Cambria Math" panose="02040503050406030204" pitchFamily="18" charset="0"/>
                        <a:ea typeface="Cambria Math" panose="02040503050406030204" pitchFamily="18" charset="0"/>
                      </a:rPr>
                      <m:t>∆</m:t>
                    </m:r>
                    <m:r>
                      <a:rPr lang="pl-PL" b="0" i="1" dirty="0" smtClean="0">
                        <a:latin typeface="Cambria Math" panose="02040503050406030204" pitchFamily="18" charset="0"/>
                        <a:ea typeface="Cambria Math" panose="02040503050406030204" pitchFamily="18" charset="0"/>
                      </a:rPr>
                      <m:t>𝑔</m:t>
                    </m:r>
                  </m:oMath>
                </a14:m>
                <a:r>
                  <a:rPr lang="pl-PL" dirty="0">
                    <a:latin typeface="Tw Cen MT "/>
                  </a:rPr>
                  <a:t>, a wiec w drugim okresie koszt właściciela będzie wynosił: </a:t>
                </a:r>
                <a:endParaRPr lang="pl-PL" b="0" dirty="0">
                  <a:latin typeface="Tw Cen MT "/>
                </a:endParaRPr>
              </a:p>
              <a:p>
                <a:pPr marL="361950" indent="-361950">
                  <a:buFont typeface="Wingdings" panose="05000000000000000000" pitchFamily="2" charset="2"/>
                  <a:buChar char="§"/>
                </a:pP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(1−</m:t>
                        </m:r>
                        <m:r>
                          <a:rPr lang="pl-PL" b="0" i="1" dirty="0" smtClean="0">
                            <a:latin typeface="Cambria Math" panose="02040503050406030204" pitchFamily="18" charset="0"/>
                          </a:rPr>
                          <m:t>𝑡</m:t>
                        </m:r>
                        <m:r>
                          <a:rPr lang="pl-PL" b="0" i="1" dirty="0" smtClean="0">
                            <a:latin typeface="Cambria Math" panose="02040503050406030204" pitchFamily="18" charset="0"/>
                          </a:rPr>
                          <m:t>)(</m:t>
                        </m:r>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i="1" dirty="0">
                            <a:latin typeface="Cambria Math" panose="02040503050406030204" pitchFamily="18" charset="0"/>
                          </a:rPr>
                          <m:t>𝑖</m:t>
                        </m:r>
                        <m:r>
                          <a:rPr lang="pl-PL" b="0" i="1" dirty="0" smtClean="0">
                            <a:latin typeface="Cambria Math" panose="02040503050406030204" pitchFamily="18" charset="0"/>
                          </a:rPr>
                          <m:t>)</m:t>
                        </m:r>
                        <m:r>
                          <a:rPr lang="pl-PL" i="1" dirty="0">
                            <a:latin typeface="Cambria Math" panose="02040503050406030204" pitchFamily="18" charset="0"/>
                          </a:rPr>
                          <m:t>+</m:t>
                        </m:r>
                        <m:r>
                          <a:rPr lang="pl-PL" i="1" dirty="0">
                            <a:latin typeface="Cambria Math" panose="02040503050406030204" pitchFamily="18" charset="0"/>
                          </a:rPr>
                          <m:t>𝑟</m:t>
                        </m:r>
                        <m:r>
                          <a:rPr lang="pl-PL" i="1" dirty="0">
                            <a:latin typeface="Cambria Math" panose="02040503050406030204" pitchFamily="18" charset="0"/>
                          </a:rPr>
                          <m:t>+</m:t>
                        </m:r>
                        <m:r>
                          <a:rPr lang="pl-PL" i="1" dirty="0">
                            <a:latin typeface="Cambria Math" panose="02040503050406030204" pitchFamily="18" charset="0"/>
                          </a:rPr>
                          <m:t>𝑑</m:t>
                        </m:r>
                        <m:r>
                          <a:rPr lang="pl-PL" i="1" dirty="0">
                            <a:latin typeface="Cambria Math" panose="02040503050406030204" pitchFamily="18" charset="0"/>
                          </a:rPr>
                          <m:t>−(</m:t>
                        </m:r>
                        <m:r>
                          <a:rPr lang="pl-PL" i="1" dirty="0">
                            <a:latin typeface="Cambria Math" panose="02040503050406030204" pitchFamily="18" charset="0"/>
                          </a:rPr>
                          <m:t>𝑔</m:t>
                        </m:r>
                        <m:r>
                          <a:rPr lang="pl-PL" b="0" i="1" dirty="0" smtClean="0">
                            <a:latin typeface="Cambria Math" panose="02040503050406030204" pitchFamily="18" charset="0"/>
                          </a:rPr>
                          <m:t>+</m:t>
                        </m:r>
                        <m:r>
                          <a:rPr lang="pl-PL" i="1" dirty="0">
                            <a:latin typeface="Cambria Math" panose="02040503050406030204" pitchFamily="18" charset="0"/>
                            <a:ea typeface="Cambria Math" panose="02040503050406030204" pitchFamily="18" charset="0"/>
                          </a:rPr>
                          <m:t>∆</m:t>
                        </m:r>
                        <m:r>
                          <a:rPr lang="pl-PL" i="1" dirty="0">
                            <a:latin typeface="Cambria Math" panose="02040503050406030204" pitchFamily="18" charset="0"/>
                            <a:ea typeface="Cambria Math" panose="02040503050406030204" pitchFamily="18" charset="0"/>
                          </a:rPr>
                          <m:t>𝑔</m:t>
                        </m:r>
                        <m:r>
                          <a:rPr lang="pl-PL" b="0" i="1" dirty="0" smtClean="0">
                            <a:latin typeface="Cambria Math" panose="02040503050406030204" pitchFamily="18" charset="0"/>
                            <a:ea typeface="Cambria Math" panose="02040503050406030204" pitchFamily="18" charset="0"/>
                          </a:rPr>
                          <m:t>)</m:t>
                        </m:r>
                      </m:e>
                    </m:d>
                    <m:r>
                      <a:rPr lang="pl-PL" b="0" i="1" dirty="0" smtClean="0">
                        <a:latin typeface="Cambria Math" panose="02040503050406030204" pitchFamily="18" charset="0"/>
                      </a:rPr>
                      <m:t>𝑣</m:t>
                    </m:r>
                  </m:oMath>
                </a14:m>
                <a:endParaRPr lang="pl-PL" b="0" i="1" dirty="0">
                  <a:latin typeface="Cambria Math" panose="02040503050406030204" pitchFamily="18" charset="0"/>
                </a:endParaRPr>
              </a:p>
              <a:p>
                <a:pPr marL="457200" indent="-457200">
                  <a:buFont typeface="+mj-lt"/>
                  <a:buAutoNum type="arabicPeriod" startAt="4"/>
                </a:pPr>
                <a:r>
                  <a:rPr lang="pl-PL" dirty="0"/>
                  <a:t>Różnica pomiędzy kosztem w drugim i pierwszym roku wyniesie:</a:t>
                </a:r>
              </a:p>
              <a:p>
                <a:pPr marL="361950" indent="-361950">
                  <a:buFont typeface="Wingdings" panose="05000000000000000000" pitchFamily="2" charset="2"/>
                  <a:buChar char="§"/>
                </a:pP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m:t>
                        </m:r>
                        <m:r>
                          <a:rPr lang="pl-PL" i="1" dirty="0">
                            <a:latin typeface="Cambria Math" panose="02040503050406030204" pitchFamily="18" charset="0"/>
                          </a:rPr>
                          <m:t>𝑖</m:t>
                        </m:r>
                        <m:d>
                          <m:dPr>
                            <m:ctrlPr>
                              <a:rPr lang="pl-PL" b="0" i="1" dirty="0" smtClean="0">
                                <a:latin typeface="Cambria Math" panose="02040503050406030204" pitchFamily="18" charset="0"/>
                              </a:rPr>
                            </m:ctrlPr>
                          </m:dPr>
                          <m:e>
                            <m:r>
                              <a:rPr lang="pl-PL" b="0" i="1" dirty="0" smtClean="0">
                                <a:latin typeface="Cambria Math" panose="02040503050406030204" pitchFamily="18" charset="0"/>
                              </a:rPr>
                              <m:t>1−</m:t>
                            </m:r>
                            <m:r>
                              <a:rPr lang="pl-PL" b="0" i="1" dirty="0" smtClean="0">
                                <a:latin typeface="Cambria Math" panose="02040503050406030204" pitchFamily="18" charset="0"/>
                              </a:rPr>
                              <m:t>𝑡</m:t>
                            </m:r>
                          </m:e>
                        </m:d>
                        <m:r>
                          <a:rPr lang="pl-PL" b="0" i="1" dirty="0" smtClean="0">
                            <a:latin typeface="Cambria Math" panose="02040503050406030204" pitchFamily="18" charset="0"/>
                          </a:rPr>
                          <m:t>−</m:t>
                        </m:r>
                        <m:r>
                          <a:rPr lang="pl-PL" i="1" dirty="0">
                            <a:latin typeface="Cambria Math" panose="02040503050406030204" pitchFamily="18" charset="0"/>
                            <a:ea typeface="Cambria Math" panose="02040503050406030204" pitchFamily="18" charset="0"/>
                          </a:rPr>
                          <m:t>∆</m:t>
                        </m:r>
                        <m:r>
                          <a:rPr lang="pl-PL" i="1" dirty="0">
                            <a:latin typeface="Cambria Math" panose="02040503050406030204" pitchFamily="18" charset="0"/>
                            <a:ea typeface="Cambria Math" panose="02040503050406030204" pitchFamily="18" charset="0"/>
                          </a:rPr>
                          <m:t>𝑔</m:t>
                        </m:r>
                      </m:e>
                    </m:d>
                    <m:r>
                      <a:rPr lang="pl-PL" b="0" i="1" dirty="0" smtClean="0">
                        <a:latin typeface="Cambria Math" panose="02040503050406030204" pitchFamily="18" charset="0"/>
                      </a:rPr>
                      <m:t>𝑣</m:t>
                    </m:r>
                  </m:oMath>
                </a14:m>
                <a:endParaRPr lang="pl-PL" b="0" i="1" dirty="0">
                  <a:latin typeface="Cambria Math" panose="02040503050406030204" pitchFamily="18" charset="0"/>
                </a:endParaRPr>
              </a:p>
              <a:p>
                <a:pPr marL="361950" indent="-361950">
                  <a:buFont typeface="Wingdings" panose="05000000000000000000" pitchFamily="2" charset="2"/>
                  <a:buChar char="§"/>
                </a:pPr>
                <a:r>
                  <a:rPr lang="pl-PL" b="0" dirty="0"/>
                  <a:t>Przy założeniu, że </a:t>
                </a:r>
                <a14:m>
                  <m:oMath xmlns:m="http://schemas.openxmlformats.org/officeDocument/2006/math">
                    <m:r>
                      <a:rPr lang="pl-PL" b="0" i="1" dirty="0" smtClean="0">
                        <a:latin typeface="Cambria Math" panose="02040503050406030204" pitchFamily="18" charset="0"/>
                      </a:rPr>
                      <m:t>∆</m:t>
                    </m:r>
                    <m:r>
                      <a:rPr lang="pl-PL" i="1" dirty="0">
                        <a:latin typeface="Cambria Math" panose="02040503050406030204" pitchFamily="18" charset="0"/>
                      </a:rPr>
                      <m:t>𝑖</m:t>
                    </m:r>
                    <m:r>
                      <a:rPr lang="pl-PL" b="0" i="1" dirty="0" smtClean="0">
                        <a:latin typeface="Cambria Math" panose="02040503050406030204" pitchFamily="18" charset="0"/>
                      </a:rPr>
                      <m:t>=</m:t>
                    </m:r>
                    <m:r>
                      <a:rPr lang="pl-PL" i="1" dirty="0">
                        <a:latin typeface="Cambria Math" panose="02040503050406030204" pitchFamily="18" charset="0"/>
                      </a:rPr>
                      <m:t>∆</m:t>
                    </m:r>
                    <m:r>
                      <a:rPr lang="pl-PL" b="0" i="1" dirty="0" smtClean="0">
                        <a:latin typeface="Cambria Math" panose="02040503050406030204" pitchFamily="18" charset="0"/>
                      </a:rPr>
                      <m:t>𝑔</m:t>
                    </m:r>
                    <m:r>
                      <a:rPr lang="pl-PL" b="0" i="1" dirty="0" smtClean="0">
                        <a:latin typeface="Cambria Math" panose="02040503050406030204" pitchFamily="18" charset="0"/>
                      </a:rPr>
                      <m:t>=0.01</m:t>
                    </m:r>
                  </m:oMath>
                </a14:m>
                <a:r>
                  <a:rPr lang="pl-PL" b="0" dirty="0"/>
                  <a:t> powyższa różnica jest ujemna, więc koszt właściciela w następstwie inflacji spada. Inflacja jest korzystna do momentu gdy</a:t>
                </a:r>
                <a:r>
                  <a:rPr lang="pl-PL" dirty="0"/>
                  <a:t> </a:t>
                </a:r>
                <a14:m>
                  <m:oMath xmlns:m="http://schemas.openxmlformats.org/officeDocument/2006/math">
                    <m:r>
                      <a:rPr lang="pl-PL" i="1" dirty="0">
                        <a:latin typeface="Cambria Math" panose="02040503050406030204" pitchFamily="18" charset="0"/>
                      </a:rPr>
                      <m:t>∆</m:t>
                    </m:r>
                    <m:r>
                      <a:rPr lang="pl-PL" i="1" dirty="0">
                        <a:latin typeface="Cambria Math" panose="02040503050406030204" pitchFamily="18" charset="0"/>
                      </a:rPr>
                      <m:t>𝑖</m:t>
                    </m:r>
                    <m:d>
                      <m:dPr>
                        <m:ctrlPr>
                          <a:rPr lang="pl-PL" i="1" dirty="0">
                            <a:latin typeface="Cambria Math" panose="02040503050406030204" pitchFamily="18" charset="0"/>
                          </a:rPr>
                        </m:ctrlPr>
                      </m:dPr>
                      <m:e>
                        <m:r>
                          <a:rPr lang="pl-PL" i="1" dirty="0">
                            <a:latin typeface="Cambria Math" panose="02040503050406030204" pitchFamily="18" charset="0"/>
                          </a:rPr>
                          <m:t>1−</m:t>
                        </m:r>
                        <m:r>
                          <a:rPr lang="pl-PL" i="1" dirty="0">
                            <a:latin typeface="Cambria Math" panose="02040503050406030204" pitchFamily="18" charset="0"/>
                          </a:rPr>
                          <m:t>𝑡</m:t>
                        </m:r>
                      </m:e>
                    </m:d>
                    <m:r>
                      <a:rPr lang="pl-PL" b="0" i="1" dirty="0" smtClean="0">
                        <a:latin typeface="Cambria Math" panose="02040503050406030204" pitchFamily="18" charset="0"/>
                      </a:rPr>
                      <m:t>&lt;</m:t>
                    </m:r>
                    <m:r>
                      <a:rPr lang="pl-PL" i="1" dirty="0">
                        <a:latin typeface="Cambria Math" panose="02040503050406030204" pitchFamily="18" charset="0"/>
                        <a:ea typeface="Cambria Math" panose="02040503050406030204" pitchFamily="18" charset="0"/>
                      </a:rPr>
                      <m:t>∆</m:t>
                    </m:r>
                    <m:r>
                      <a:rPr lang="pl-PL" b="0" i="1" dirty="0" smtClean="0">
                        <a:latin typeface="Cambria Math" panose="02040503050406030204" pitchFamily="18" charset="0"/>
                        <a:ea typeface="Cambria Math" panose="02040503050406030204" pitchFamily="18" charset="0"/>
                      </a:rPr>
                      <m:t>𝑔</m:t>
                    </m:r>
                  </m:oMath>
                </a14:m>
                <a:r>
                  <a:rPr lang="pl-PL" b="0" dirty="0"/>
                  <a:t>, a więc bańki cenowe mogą zachęcać do zastania właścicielem. </a:t>
                </a:r>
              </a:p>
              <a:p>
                <a:pPr marL="457200" indent="-457200">
                  <a:buFont typeface="+mj-lt"/>
                  <a:buAutoNum type="arabicPeriod" startAt="3"/>
                </a:pPr>
                <a:endParaRPr lang="pl-PL" dirty="0"/>
              </a:p>
              <a:p>
                <a:pPr marL="361950" indent="-361950">
                  <a:buFont typeface="Wingdings" panose="05000000000000000000" pitchFamily="2" charset="2"/>
                  <a:buChar char="§"/>
                </a:pPr>
                <a:endParaRPr lang="pl-PL" b="0" i="1" dirty="0">
                  <a:latin typeface="Cambria Math" panose="02040503050406030204" pitchFamily="18" charset="0"/>
                </a:endParaRPr>
              </a:p>
              <a:p>
                <a:pPr marL="361950" indent="-361950">
                  <a:buFont typeface="Wingdings" panose="05000000000000000000" pitchFamily="2" charset="2"/>
                  <a:buChar char="§"/>
                </a:pPr>
                <a:endParaRPr lang="pl-PL" i="1" dirty="0">
                  <a:latin typeface="Cambria Math" panose="02040503050406030204" pitchFamily="18" charset="0"/>
                </a:endParaRPr>
              </a:p>
              <a:p>
                <a:pPr marL="361950" indent="-361950">
                  <a:buFont typeface="Wingdings" panose="05000000000000000000" pitchFamily="2" charset="2"/>
                  <a:buChar char="§"/>
                </a:pPr>
                <a:endParaRPr lang="pl-PL" b="0" i="1" dirty="0">
                  <a:latin typeface="Cambria Math" panose="02040503050406030204" pitchFamily="18" charset="0"/>
                </a:endParaRPr>
              </a:p>
              <a:p>
                <a:pPr marL="0" indent="0">
                  <a:buNone/>
                </a:pPr>
                <a:endParaRPr lang="pl-PL" dirty="0"/>
              </a:p>
            </p:txBody>
          </p:sp>
        </mc:Choice>
        <mc:Fallback xmlns="">
          <p:sp>
            <p:nvSpPr>
              <p:cNvPr id="3" name="Symbol zastępczy zawartości 2">
                <a:extLst>
                  <a:ext uri="{FF2B5EF4-FFF2-40B4-BE49-F238E27FC236}">
                    <a16:creationId xmlns:a16="http://schemas.microsoft.com/office/drawing/2014/main" id="{355DBFF2-DEA6-09F8-A190-30B87AC6769E}"/>
                  </a:ext>
                </a:extLst>
              </p:cNvPr>
              <p:cNvSpPr>
                <a:spLocks noGrp="1" noRot="1" noChangeAspect="1" noMove="1" noResize="1" noEditPoints="1" noAdjustHandles="1" noChangeArrowheads="1" noChangeShapeType="1" noTextEdit="1"/>
              </p:cNvSpPr>
              <p:nvPr>
                <p:ph idx="1"/>
              </p:nvPr>
            </p:nvSpPr>
            <p:spPr>
              <a:blipFill>
                <a:blip r:embed="rId2"/>
                <a:stretch>
                  <a:fillRect l="-1101" t="-2941" r="-174" b="-700"/>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D46E59A1-EECA-21CA-DDD5-2B0BABF34A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A40BD1CA-98A9-55D1-E39B-825C9EB0BD6B}"/>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B05F35AC-4E3D-4196-639A-977FAB534778}"/>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020102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60CD78-1C5D-565E-F61D-1D4565AB49CB}"/>
              </a:ext>
            </a:extLst>
          </p:cNvPr>
          <p:cNvSpPr>
            <a:spLocks noGrp="1"/>
          </p:cNvSpPr>
          <p:nvPr>
            <p:ph type="title"/>
          </p:nvPr>
        </p:nvSpPr>
        <p:spPr/>
        <p:txBody>
          <a:bodyPr/>
          <a:lstStyle/>
          <a:p>
            <a:r>
              <a:rPr lang="pl-PL" dirty="0"/>
              <a:t>KOSZT NAJEMCY</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E068CB4D-1999-7F64-4228-07B56A1A8911}"/>
                  </a:ext>
                </a:extLst>
              </p:cNvPr>
              <p:cNvSpPr>
                <a:spLocks noGrp="1"/>
              </p:cNvSpPr>
              <p:nvPr>
                <p:ph idx="1"/>
              </p:nvPr>
            </p:nvSpPr>
            <p:spPr>
              <a:xfrm>
                <a:off x="838200" y="1358900"/>
                <a:ext cx="10515600" cy="4553052"/>
              </a:xfrm>
            </p:spPr>
            <p:txBody>
              <a:bodyPr>
                <a:normAutofit fontScale="85000" lnSpcReduction="20000"/>
              </a:bodyPr>
              <a:lstStyle/>
              <a:p>
                <a:r>
                  <a:rPr lang="pl-PL" dirty="0"/>
                  <a:t>1. Czynsz (koszty najemcy) jest równy kosztowi wynajmującego. Innymi słowy, czynsz jest ustalany na podstawie rachunku ekonomicznego wynajmującego. W szczególności koszt wynajmującego przed opodatkowaniem będzie wynosił:</a:t>
                </a:r>
              </a:p>
              <a:p>
                <a:pPr marL="447675" indent="-447675">
                  <a:buFont typeface="Wingdings" panose="05000000000000000000" pitchFamily="2" charset="2"/>
                  <a:buChar char="§"/>
                </a:pP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oMath>
                </a14:m>
                <a:r>
                  <a:rPr lang="pl-PL" dirty="0"/>
                  <a:t> </a:t>
                </a:r>
              </a:p>
              <a:p>
                <a:pPr marL="447675" indent="-447675">
                  <a:buFont typeface="Wingdings" panose="05000000000000000000" pitchFamily="2" charset="2"/>
                  <a:buChar char="§"/>
                </a:pPr>
                <a:r>
                  <a:rPr lang="pl-PL" dirty="0"/>
                  <a:t>Jego zysk więc wyniesie: </a:t>
                </a:r>
                <a14:m>
                  <m:oMath xmlns:m="http://schemas.openxmlformats.org/officeDocument/2006/math">
                    <m:r>
                      <a:rPr lang="pl-PL" b="0" i="1" dirty="0" smtClean="0">
                        <a:latin typeface="Cambria Math" panose="02040503050406030204" pitchFamily="18" charset="0"/>
                      </a:rPr>
                      <m:t>𝑝</m:t>
                    </m:r>
                    <m:r>
                      <a:rPr lang="pl-PL" b="0" i="1" dirty="0" smtClean="0">
                        <a:latin typeface="Cambria Math" panose="02040503050406030204" pitchFamily="18" charset="0"/>
                      </a:rPr>
                      <m:t>−</m:t>
                    </m:r>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oMath>
                </a14:m>
                <a:r>
                  <a:rPr lang="pl-PL" i="1" dirty="0"/>
                  <a:t> </a:t>
                </a:r>
                <a:r>
                  <a:rPr lang="pl-PL" dirty="0"/>
                  <a:t>gdzie </a:t>
                </a:r>
                <a14:m>
                  <m:oMath xmlns:m="http://schemas.openxmlformats.org/officeDocument/2006/math">
                    <m:r>
                      <a:rPr lang="pl-PL" i="1" dirty="0">
                        <a:latin typeface="Cambria Math" panose="02040503050406030204" pitchFamily="18" charset="0"/>
                      </a:rPr>
                      <m:t>𝑝</m:t>
                    </m:r>
                  </m:oMath>
                </a14:m>
                <a:r>
                  <a:rPr lang="pl-PL" dirty="0"/>
                  <a:t> jest czynszem na jednostkę. </a:t>
                </a:r>
              </a:p>
              <a:p>
                <a:pPr marL="447675" indent="-447675">
                  <a:buFont typeface="Wingdings" panose="05000000000000000000" pitchFamily="2" charset="2"/>
                  <a:buChar char="§"/>
                </a:pPr>
                <a:r>
                  <a:rPr lang="pl-PL" dirty="0"/>
                  <a:t>Po opodatkowaniu podatkiem dochodowym zysk ten wyniesie </a:t>
                </a:r>
                <a14:m>
                  <m:oMath xmlns:m="http://schemas.openxmlformats.org/officeDocument/2006/math">
                    <m:r>
                      <a:rPr lang="pl-PL" i="1" dirty="0" smtClean="0">
                        <a:latin typeface="Cambria Math" panose="02040503050406030204" pitchFamily="18" charset="0"/>
                      </a:rPr>
                      <m:t>𝑧</m:t>
                    </m:r>
                    <m:r>
                      <a:rPr lang="pl-PL" b="0" i="1" dirty="0" smtClean="0">
                        <a:latin typeface="Cambria Math" panose="02040503050406030204" pitchFamily="18" charset="0"/>
                      </a:rPr>
                      <m:t>𝑦𝑠𝑘</m:t>
                    </m:r>
                    <m:r>
                      <a:rPr lang="pl-PL" b="0" i="1" dirty="0" smtClean="0">
                        <a:latin typeface="Cambria Math" panose="02040503050406030204" pitchFamily="18" charset="0"/>
                      </a:rPr>
                      <m:t>=(1−</m:t>
                    </m:r>
                    <m:r>
                      <a:rPr lang="pl-PL" b="0" i="1" dirty="0" smtClean="0">
                        <a:latin typeface="Cambria Math" panose="02040503050406030204" pitchFamily="18" charset="0"/>
                      </a:rPr>
                      <m:t>𝑧</m:t>
                    </m:r>
                    <m:r>
                      <a:rPr lang="pl-PL" b="0" i="1" dirty="0" smtClean="0">
                        <a:latin typeface="Cambria Math" panose="02040503050406030204" pitchFamily="18" charset="0"/>
                      </a:rPr>
                      <m:t>)(</m:t>
                    </m:r>
                    <m:r>
                      <a:rPr lang="pl-PL" b="0" i="1" dirty="0" smtClean="0">
                        <a:latin typeface="Cambria Math" panose="02040503050406030204" pitchFamily="18" charset="0"/>
                      </a:rPr>
                      <m:t>𝑝</m:t>
                    </m:r>
                    <m:r>
                      <a:rPr lang="pl-PL" b="0" i="1" dirty="0" smtClean="0">
                        <a:latin typeface="Cambria Math" panose="02040503050406030204" pitchFamily="18" charset="0"/>
                      </a:rPr>
                      <m:t>−</m:t>
                    </m:r>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r>
                      <a:rPr lang="pl-PL" b="0" i="1" dirty="0" smtClean="0">
                        <a:latin typeface="Cambria Math" panose="02040503050406030204" pitchFamily="18" charset="0"/>
                      </a:rPr>
                      <m:t>)</m:t>
                    </m:r>
                  </m:oMath>
                </a14:m>
                <a:r>
                  <a:rPr lang="pl-PL" i="1" dirty="0"/>
                  <a:t> </a:t>
                </a:r>
              </a:p>
              <a:p>
                <a:pPr marL="447675" indent="-447675">
                  <a:buFont typeface="Wingdings" panose="05000000000000000000" pitchFamily="2" charset="2"/>
                  <a:buChar char="§"/>
                </a:pPr>
                <a:r>
                  <a:rPr lang="pl-PL" dirty="0"/>
                  <a:t>Rynek nieruchomości charakteryzuje się wysoką konkurencją co prowadzi do tego, że zysk wynajmującego jest bliski zeru, to powoduje, że:</a:t>
                </a:r>
              </a:p>
              <a:p>
                <a:pPr marL="447675" indent="-447675">
                  <a:buFont typeface="Wingdings" panose="05000000000000000000" pitchFamily="2" charset="2"/>
                  <a:buChar char="§"/>
                </a:pPr>
                <a:r>
                  <a:rPr lang="pl-PL" dirty="0"/>
                  <a:t>Wynajmujący ustali czynsz równy </a:t>
                </a:r>
                <a14:m>
                  <m:oMath xmlns:m="http://schemas.openxmlformats.org/officeDocument/2006/math">
                    <m:r>
                      <a:rPr lang="pl-PL" b="0" i="1" dirty="0" smtClean="0">
                        <a:latin typeface="Cambria Math" panose="02040503050406030204" pitchFamily="18" charset="0"/>
                      </a:rPr>
                      <m:t>𝑝</m:t>
                    </m:r>
                    <m:r>
                      <a:rPr lang="pl-PL" b="0" i="1" dirty="0" smtClean="0">
                        <a:latin typeface="Cambria Math" panose="02040503050406030204" pitchFamily="18" charset="0"/>
                      </a:rPr>
                      <m:t>=</m:t>
                    </m:r>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oMath>
                </a14:m>
                <a:r>
                  <a:rPr lang="pl-PL" dirty="0"/>
                  <a:t>, </a:t>
                </a:r>
                <a:r>
                  <a:rPr lang="pl-PL" b="1" u="sng" dirty="0"/>
                  <a:t>który jest jednocześnie kosztem najemcy.</a:t>
                </a:r>
              </a:p>
              <a:p>
                <a:pPr marL="447675" indent="-447675">
                  <a:buFont typeface="Wingdings" panose="05000000000000000000" pitchFamily="2" charset="2"/>
                  <a:buChar char="§"/>
                </a:pPr>
                <a:r>
                  <a:rPr lang="pl-PL" b="1" u="sng" dirty="0"/>
                  <a:t>Gdy zysk jest różny od zera wtedy</a:t>
                </a:r>
                <a:r>
                  <a:rPr lang="pl-PL" b="1" dirty="0"/>
                  <a:t> </a:t>
                </a:r>
                <a14:m>
                  <m:oMath xmlns:m="http://schemas.openxmlformats.org/officeDocument/2006/math">
                    <m:r>
                      <a:rPr lang="pl-PL" b="0" i="1" dirty="0" smtClean="0">
                        <a:latin typeface="Cambria Math" panose="02040503050406030204" pitchFamily="18" charset="0"/>
                      </a:rPr>
                      <m:t>𝑝</m:t>
                    </m:r>
                    <m:r>
                      <a:rPr lang="pl-PL" b="0" i="1" dirty="0" smtClean="0">
                        <a:latin typeface="Cambria Math" panose="02040503050406030204" pitchFamily="18" charset="0"/>
                      </a:rPr>
                      <m:t>=</m:t>
                    </m:r>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r>
                      <a:rPr lang="pl-PL" b="0" i="1" dirty="0" smtClean="0">
                        <a:latin typeface="Cambria Math" panose="02040503050406030204" pitchFamily="18" charset="0"/>
                      </a:rPr>
                      <m:t>+</m:t>
                    </m:r>
                    <m:r>
                      <a:rPr lang="pl-PL" b="0" i="1" dirty="0" smtClean="0">
                        <a:latin typeface="Cambria Math" panose="02040503050406030204" pitchFamily="18" charset="0"/>
                      </a:rPr>
                      <m:t>𝑧𝑦𝑠𝑘</m:t>
                    </m:r>
                  </m:oMath>
                </a14:m>
                <a:endParaRPr lang="pl-PL" b="1" u="sng" dirty="0"/>
              </a:p>
              <a:p>
                <a:pPr marL="447675" indent="-447675">
                  <a:buFont typeface="Wingdings" panose="05000000000000000000" pitchFamily="2" charset="2"/>
                  <a:buChar char="§"/>
                </a:pPr>
                <a:endParaRPr lang="pl-PL" b="1" i="1" u="sng" dirty="0"/>
              </a:p>
            </p:txBody>
          </p:sp>
        </mc:Choice>
        <mc:Fallback xmlns="">
          <p:sp>
            <p:nvSpPr>
              <p:cNvPr id="3" name="Symbol zastępczy zawartości 2">
                <a:extLst>
                  <a:ext uri="{FF2B5EF4-FFF2-40B4-BE49-F238E27FC236}">
                    <a16:creationId xmlns:a16="http://schemas.microsoft.com/office/drawing/2014/main" id="{E068CB4D-1999-7F64-4228-07B56A1A8911}"/>
                  </a:ext>
                </a:extLst>
              </p:cNvPr>
              <p:cNvSpPr>
                <a:spLocks noGrp="1" noRot="1" noChangeAspect="1" noMove="1" noResize="1" noEditPoints="1" noAdjustHandles="1" noChangeArrowheads="1" noChangeShapeType="1" noTextEdit="1"/>
              </p:cNvSpPr>
              <p:nvPr>
                <p:ph idx="1"/>
              </p:nvPr>
            </p:nvSpPr>
            <p:spPr>
              <a:xfrm>
                <a:off x="838200" y="1358900"/>
                <a:ext cx="10515600" cy="4553052"/>
              </a:xfrm>
              <a:blipFill>
                <a:blip r:embed="rId2"/>
                <a:stretch>
                  <a:fillRect l="-812" t="-2945" r="-1449" b="-1071"/>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6FF3574D-68F2-082B-CEBE-27B356979BD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05201E20-33B5-95BB-480B-CED157607667}"/>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08740407-7EEF-2A10-D96D-B3CE58246865}"/>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9971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27D3C6-E5A2-E35D-8CDA-03AECFE7C557}"/>
              </a:ext>
            </a:extLst>
          </p:cNvPr>
          <p:cNvSpPr>
            <a:spLocks noGrp="1"/>
          </p:cNvSpPr>
          <p:nvPr>
            <p:ph type="title"/>
          </p:nvPr>
        </p:nvSpPr>
        <p:spPr/>
        <p:txBody>
          <a:bodyPr/>
          <a:lstStyle/>
          <a:p>
            <a:r>
              <a:rPr lang="pl-PL" dirty="0"/>
              <a:t>WŁAŚNOŚĆ CZY NAJEM?</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555A1525-6A89-4A01-7334-BECCC2954BB2}"/>
                  </a:ext>
                </a:extLst>
              </p:cNvPr>
              <p:cNvSpPr>
                <a:spLocks noGrp="1"/>
              </p:cNvSpPr>
              <p:nvPr>
                <p:ph idx="1"/>
              </p:nvPr>
            </p:nvSpPr>
            <p:spPr/>
            <p:txBody>
              <a:bodyPr/>
              <a:lstStyle/>
              <a:p>
                <a:r>
                  <a:rPr lang="pl-PL" dirty="0"/>
                  <a:t>Biorąc pod uwagę oszacowane koszty dla własności oraz najmu należy wybrać ta formę prawną, która jest tańsza.</a:t>
                </a:r>
              </a:p>
              <a:p>
                <a:pPr marL="361950" indent="-361950">
                  <a:buFont typeface="Wingdings" panose="05000000000000000000" pitchFamily="2" charset="2"/>
                  <a:buChar char="§"/>
                </a:pP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(1−</m:t>
                        </m:r>
                        <m:r>
                          <a:rPr lang="pl-PL" b="0" i="1" dirty="0" smtClean="0">
                            <a:latin typeface="Cambria Math" panose="02040503050406030204" pitchFamily="18" charset="0"/>
                          </a:rPr>
                          <m:t>𝑡</m:t>
                        </m:r>
                        <m:r>
                          <a:rPr lang="pl-PL" b="0" i="1" dirty="0" smtClean="0">
                            <a:latin typeface="Cambria Math" panose="02040503050406030204" pitchFamily="18" charset="0"/>
                          </a:rPr>
                          <m:t>)</m:t>
                        </m:r>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r>
                      <a:rPr lang="pl-PL" b="0" i="1" dirty="0" smtClean="0">
                        <a:latin typeface="Cambria Math" panose="02040503050406030204" pitchFamily="18" charset="0"/>
                      </a:rPr>
                      <m:t>&lt;</m:t>
                    </m:r>
                    <m:d>
                      <m:dPr>
                        <m:ctrlPr>
                          <a:rPr lang="pl-PL" i="1" dirty="0">
                            <a:latin typeface="Cambria Math" panose="02040503050406030204" pitchFamily="18" charset="0"/>
                          </a:rPr>
                        </m:ctrlPr>
                      </m:dPr>
                      <m:e>
                        <m:r>
                          <a:rPr lang="pl-PL" i="1" dirty="0">
                            <a:latin typeface="Cambria Math" panose="02040503050406030204" pitchFamily="18" charset="0"/>
                          </a:rPr>
                          <m:t>𝑖</m:t>
                        </m:r>
                        <m:r>
                          <a:rPr lang="pl-PL" i="1" dirty="0">
                            <a:latin typeface="Cambria Math" panose="02040503050406030204" pitchFamily="18" charset="0"/>
                          </a:rPr>
                          <m:t>+</m:t>
                        </m:r>
                        <m:r>
                          <a:rPr lang="pl-PL" i="1" dirty="0">
                            <a:latin typeface="Cambria Math" panose="02040503050406030204" pitchFamily="18" charset="0"/>
                          </a:rPr>
                          <m:t>𝑟</m:t>
                        </m:r>
                        <m:r>
                          <a:rPr lang="pl-PL" i="1" dirty="0">
                            <a:latin typeface="Cambria Math" panose="02040503050406030204" pitchFamily="18" charset="0"/>
                          </a:rPr>
                          <m:t>+</m:t>
                        </m:r>
                        <m:r>
                          <a:rPr lang="pl-PL" i="1" dirty="0">
                            <a:latin typeface="Cambria Math" panose="02040503050406030204" pitchFamily="18" charset="0"/>
                          </a:rPr>
                          <m:t>𝑑</m:t>
                        </m:r>
                        <m:r>
                          <a:rPr lang="pl-PL" i="1" dirty="0">
                            <a:latin typeface="Cambria Math" panose="02040503050406030204" pitchFamily="18" charset="0"/>
                          </a:rPr>
                          <m:t>−</m:t>
                        </m:r>
                        <m:r>
                          <a:rPr lang="pl-PL" i="1" dirty="0">
                            <a:latin typeface="Cambria Math" panose="02040503050406030204" pitchFamily="18" charset="0"/>
                          </a:rPr>
                          <m:t>𝑔</m:t>
                        </m:r>
                      </m:e>
                    </m:d>
                    <m:r>
                      <a:rPr lang="pl-PL" i="1" dirty="0">
                        <a:latin typeface="Cambria Math" panose="02040503050406030204" pitchFamily="18" charset="0"/>
                      </a:rPr>
                      <m:t>𝑣</m:t>
                    </m:r>
                    <m:r>
                      <a:rPr lang="pl-PL" i="1" dirty="0">
                        <a:latin typeface="Cambria Math" panose="02040503050406030204" pitchFamily="18" charset="0"/>
                      </a:rPr>
                      <m:t>+</m:t>
                    </m:r>
                    <m:r>
                      <a:rPr lang="pl-PL" b="0" i="1" dirty="0" smtClean="0">
                        <a:latin typeface="Cambria Math" panose="02040503050406030204" pitchFamily="18" charset="0"/>
                      </a:rPr>
                      <m:t>𝑧𝑦𝑠𝑘</m:t>
                    </m:r>
                  </m:oMath>
                </a14:m>
                <a:endParaRPr lang="pl-PL" dirty="0">
                  <a:latin typeface="Tw Cen MT "/>
                </a:endParaRPr>
              </a:p>
              <a:p>
                <a:pPr marL="361950" indent="-361950">
                  <a:buFont typeface="Wingdings" panose="05000000000000000000" pitchFamily="2" charset="2"/>
                  <a:buChar char="§"/>
                </a:pPr>
                <a:r>
                  <a:rPr lang="pl-PL" dirty="0">
                    <a:latin typeface="Tw Cen MT "/>
                  </a:rPr>
                  <a:t>W przypadku braku ulgi odsetkowej </a:t>
                </a: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r>
                      <a:rPr lang="pl-PL" b="0" i="1" dirty="0" smtClean="0">
                        <a:latin typeface="Cambria Math" panose="02040503050406030204" pitchFamily="18" charset="0"/>
                      </a:rPr>
                      <m:t>=</m:t>
                    </m:r>
                    <m:d>
                      <m:dPr>
                        <m:ctrlPr>
                          <a:rPr lang="pl-PL" i="1" dirty="0">
                            <a:latin typeface="Cambria Math" panose="02040503050406030204" pitchFamily="18" charset="0"/>
                          </a:rPr>
                        </m:ctrlPr>
                      </m:dPr>
                      <m:e>
                        <m:r>
                          <a:rPr lang="pl-PL" i="1" dirty="0">
                            <a:latin typeface="Cambria Math" panose="02040503050406030204" pitchFamily="18" charset="0"/>
                          </a:rPr>
                          <m:t>𝑖</m:t>
                        </m:r>
                        <m:r>
                          <a:rPr lang="pl-PL" i="1" dirty="0">
                            <a:latin typeface="Cambria Math" panose="02040503050406030204" pitchFamily="18" charset="0"/>
                          </a:rPr>
                          <m:t>+</m:t>
                        </m:r>
                        <m:r>
                          <a:rPr lang="pl-PL" i="1" dirty="0">
                            <a:latin typeface="Cambria Math" panose="02040503050406030204" pitchFamily="18" charset="0"/>
                          </a:rPr>
                          <m:t>𝑟</m:t>
                        </m:r>
                        <m:r>
                          <a:rPr lang="pl-PL" i="1" dirty="0">
                            <a:latin typeface="Cambria Math" panose="02040503050406030204" pitchFamily="18" charset="0"/>
                          </a:rPr>
                          <m:t>+</m:t>
                        </m:r>
                        <m:r>
                          <a:rPr lang="pl-PL" i="1" dirty="0">
                            <a:latin typeface="Cambria Math" panose="02040503050406030204" pitchFamily="18" charset="0"/>
                          </a:rPr>
                          <m:t>𝑑</m:t>
                        </m:r>
                        <m:r>
                          <a:rPr lang="pl-PL" i="1" dirty="0">
                            <a:latin typeface="Cambria Math" panose="02040503050406030204" pitchFamily="18" charset="0"/>
                          </a:rPr>
                          <m:t>−</m:t>
                        </m:r>
                        <m:r>
                          <a:rPr lang="pl-PL" i="1" dirty="0">
                            <a:latin typeface="Cambria Math" panose="02040503050406030204" pitchFamily="18" charset="0"/>
                          </a:rPr>
                          <m:t>𝑔</m:t>
                        </m:r>
                      </m:e>
                    </m:d>
                    <m:r>
                      <a:rPr lang="pl-PL" i="1" dirty="0">
                        <a:latin typeface="Cambria Math" panose="02040503050406030204" pitchFamily="18" charset="0"/>
                      </a:rPr>
                      <m:t>𝑣</m:t>
                    </m:r>
                    <m:r>
                      <a:rPr lang="pl-PL" i="1" dirty="0">
                        <a:latin typeface="Cambria Math" panose="02040503050406030204" pitchFamily="18" charset="0"/>
                      </a:rPr>
                      <m:t>+</m:t>
                    </m:r>
                    <m:r>
                      <a:rPr lang="pl-PL" b="0" i="1" dirty="0" smtClean="0">
                        <a:latin typeface="Cambria Math" panose="02040503050406030204" pitchFamily="18" charset="0"/>
                      </a:rPr>
                      <m:t>𝑧𝑦𝑠𝑘</m:t>
                    </m:r>
                  </m:oMath>
                </a14:m>
                <a:r>
                  <a:rPr lang="pl-PL" b="0" dirty="0">
                    <a:solidFill>
                      <a:srgbClr val="FF0000"/>
                    </a:solidFill>
                    <a:latin typeface="Tw Cen MT "/>
                  </a:rPr>
                  <a:t>, </a:t>
                </a:r>
                <a:r>
                  <a:rPr lang="pl-PL" dirty="0">
                    <a:solidFill>
                      <a:srgbClr val="FF0000"/>
                    </a:solidFill>
                    <a:latin typeface="Tw Cen MT "/>
                  </a:rPr>
                  <a:t>tj. zawsze lepsza jest własność, ponieważ jej koszt jest mniejszy!</a:t>
                </a:r>
              </a:p>
              <a:p>
                <a:pPr marL="361950" indent="-361950">
                  <a:buFont typeface="Wingdings" panose="05000000000000000000" pitchFamily="2" charset="2"/>
                  <a:buChar char="§"/>
                </a:pPr>
                <a:endParaRPr lang="pl-PL" dirty="0"/>
              </a:p>
              <a:p>
                <a:endParaRPr lang="pl-PL" dirty="0"/>
              </a:p>
              <a:p>
                <a:endParaRPr lang="pl-PL" dirty="0"/>
              </a:p>
            </p:txBody>
          </p:sp>
        </mc:Choice>
        <mc:Fallback xmlns="">
          <p:sp>
            <p:nvSpPr>
              <p:cNvPr id="3" name="Symbol zastępczy zawartości 2">
                <a:extLst>
                  <a:ext uri="{FF2B5EF4-FFF2-40B4-BE49-F238E27FC236}">
                    <a16:creationId xmlns:a16="http://schemas.microsoft.com/office/drawing/2014/main" id="{555A1525-6A89-4A01-7334-BECCC2954BB2}"/>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08A4FFD4-FB1B-F348-6E94-257D833AE0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54513370-ABB7-A320-84B1-8F45604603A5}"/>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82146D49-9C4E-9D8C-A762-476BC097B8DB}"/>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74679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2F42FC-D72E-D166-DEC7-65E2C8EBF65C}"/>
              </a:ext>
            </a:extLst>
          </p:cNvPr>
          <p:cNvSpPr>
            <a:spLocks noGrp="1"/>
          </p:cNvSpPr>
          <p:nvPr>
            <p:ph type="title"/>
          </p:nvPr>
        </p:nvSpPr>
        <p:spPr/>
        <p:txBody>
          <a:bodyPr/>
          <a:lstStyle/>
          <a:p>
            <a:r>
              <a:rPr lang="pl-PL" dirty="0"/>
              <a:t>WŁAŚNOŚĆ CZY NAJEM?</a:t>
            </a:r>
          </a:p>
        </p:txBody>
      </p:sp>
      <p:sp>
        <p:nvSpPr>
          <p:cNvPr id="3" name="Symbol zastępczy zawartości 2">
            <a:extLst>
              <a:ext uri="{FF2B5EF4-FFF2-40B4-BE49-F238E27FC236}">
                <a16:creationId xmlns:a16="http://schemas.microsoft.com/office/drawing/2014/main" id="{C275BB9E-3D55-5538-3DAC-16D2E9F2D637}"/>
              </a:ext>
            </a:extLst>
          </p:cNvPr>
          <p:cNvSpPr>
            <a:spLocks noGrp="1"/>
          </p:cNvSpPr>
          <p:nvPr>
            <p:ph idx="1"/>
          </p:nvPr>
        </p:nvSpPr>
        <p:spPr/>
        <p:txBody>
          <a:bodyPr/>
          <a:lstStyle/>
          <a:p>
            <a:r>
              <a:rPr lang="pl-PL" dirty="0"/>
              <a:t>1. Wybór własności lub najmu może jednak zależeć od innych czynników wychodzących poza ekonomię głównego nurtu, a mieszczących się w zakresie psychologii, socjologii czy ekonomii behawioralnej.</a:t>
            </a:r>
          </a:p>
        </p:txBody>
      </p:sp>
      <p:pic>
        <p:nvPicPr>
          <p:cNvPr id="4" name="Picture 2">
            <a:extLst>
              <a:ext uri="{FF2B5EF4-FFF2-40B4-BE49-F238E27FC236}">
                <a16:creationId xmlns:a16="http://schemas.microsoft.com/office/drawing/2014/main" id="{988C7C9A-4748-174E-3AF1-9AFC8922748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FA3A210B-6776-A19A-D8F8-38A8C7BC16ED}"/>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D9AF7DE4-0BB6-0113-AE34-6018BC2CCF7F}"/>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544258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2ADFE-E7AE-9FF4-773F-C0516FDBEBCE}"/>
              </a:ext>
            </a:extLst>
          </p:cNvPr>
          <p:cNvSpPr>
            <a:spLocks noGrp="1"/>
          </p:cNvSpPr>
          <p:nvPr>
            <p:ph type="title"/>
          </p:nvPr>
        </p:nvSpPr>
        <p:spPr/>
        <p:txBody>
          <a:bodyPr/>
          <a:lstStyle/>
          <a:p>
            <a:r>
              <a:rPr lang="pl-PL" dirty="0"/>
              <a:t>WŁAŚNOŚĆ CZY NAJEM? </a:t>
            </a:r>
            <a:r>
              <a:rPr lang="pl-PL" sz="2800" dirty="0"/>
              <a:t>Wyniki badań</a:t>
            </a:r>
            <a:endParaRPr lang="pl-PL" dirty="0"/>
          </a:p>
        </p:txBody>
      </p:sp>
      <p:pic>
        <p:nvPicPr>
          <p:cNvPr id="5" name="Symbol zastępczy zawartości 4">
            <a:extLst>
              <a:ext uri="{FF2B5EF4-FFF2-40B4-BE49-F238E27FC236}">
                <a16:creationId xmlns:a16="http://schemas.microsoft.com/office/drawing/2014/main" id="{F99274AB-4877-F9B1-1271-2EBE1D3941AA}"/>
              </a:ext>
            </a:extLst>
          </p:cNvPr>
          <p:cNvPicPr>
            <a:picLocks noGrp="1" noChangeAspect="1"/>
          </p:cNvPicPr>
          <p:nvPr>
            <p:ph idx="1"/>
          </p:nvPr>
        </p:nvPicPr>
        <p:blipFill>
          <a:blip r:embed="rId2"/>
          <a:stretch>
            <a:fillRect/>
          </a:stretch>
        </p:blipFill>
        <p:spPr>
          <a:xfrm>
            <a:off x="1024128" y="1847850"/>
            <a:ext cx="6489208" cy="4800600"/>
          </a:xfrm>
        </p:spPr>
      </p:pic>
      <p:sp>
        <p:nvSpPr>
          <p:cNvPr id="7" name="pole tekstowe 6">
            <a:extLst>
              <a:ext uri="{FF2B5EF4-FFF2-40B4-BE49-F238E27FC236}">
                <a16:creationId xmlns:a16="http://schemas.microsoft.com/office/drawing/2014/main" id="{B8CA7120-33BC-831E-4F8B-7FA03C072FDA}"/>
              </a:ext>
            </a:extLst>
          </p:cNvPr>
          <p:cNvSpPr txBox="1"/>
          <p:nvPr/>
        </p:nvSpPr>
        <p:spPr>
          <a:xfrm>
            <a:off x="7513336" y="1865757"/>
            <a:ext cx="4467225" cy="800219"/>
          </a:xfrm>
          <a:prstGeom prst="rect">
            <a:avLst/>
          </a:prstGeom>
          <a:noFill/>
        </p:spPr>
        <p:txBody>
          <a:bodyPr wrap="square">
            <a:spAutoFit/>
          </a:bodyPr>
          <a:lstStyle/>
          <a:p>
            <a:r>
              <a:rPr lang="pl-PL" dirty="0"/>
              <a:t>Źródło: </a:t>
            </a:r>
            <a:r>
              <a:rPr lang="pl-PL" sz="1400" dirty="0"/>
              <a:t>Rubaszek, M., &amp; Czerniak, A. (2017). Preferencje Polaków dotyczące struktury własnościowej mieszkań: opis wyników ankiety. </a:t>
            </a:r>
            <a:r>
              <a:rPr lang="pl-PL" sz="1400" i="1" dirty="0"/>
              <a:t>Bank i kredyt</a:t>
            </a:r>
            <a:r>
              <a:rPr lang="pl-PL" sz="1400" dirty="0"/>
              <a:t>, </a:t>
            </a:r>
            <a:r>
              <a:rPr lang="pl-PL" sz="1400" i="1" dirty="0"/>
              <a:t>48</a:t>
            </a:r>
            <a:r>
              <a:rPr lang="pl-PL" sz="1400" dirty="0"/>
              <a:t>(2), 197-234.</a:t>
            </a:r>
            <a:endParaRPr lang="pl-PL" dirty="0"/>
          </a:p>
        </p:txBody>
      </p:sp>
      <p:pic>
        <p:nvPicPr>
          <p:cNvPr id="3" name="Picture 2">
            <a:extLst>
              <a:ext uri="{FF2B5EF4-FFF2-40B4-BE49-F238E27FC236}">
                <a16:creationId xmlns:a16="http://schemas.microsoft.com/office/drawing/2014/main" id="{92A79FE3-7886-F03D-FF9D-F2CCF87F21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Łącznik prosty 3">
            <a:extLst>
              <a:ext uri="{FF2B5EF4-FFF2-40B4-BE49-F238E27FC236}">
                <a16:creationId xmlns:a16="http://schemas.microsoft.com/office/drawing/2014/main" id="{0F70B492-7EE9-B98D-C777-A820C4224F58}"/>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B18D2275-DDE4-48A5-6F0D-A07EFFE7799F}"/>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707949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2ADFE-E7AE-9FF4-773F-C0516FDBEBCE}"/>
              </a:ext>
            </a:extLst>
          </p:cNvPr>
          <p:cNvSpPr>
            <a:spLocks noGrp="1"/>
          </p:cNvSpPr>
          <p:nvPr>
            <p:ph type="title"/>
          </p:nvPr>
        </p:nvSpPr>
        <p:spPr>
          <a:xfrm>
            <a:off x="1024129" y="585216"/>
            <a:ext cx="4431792" cy="1499616"/>
          </a:xfrm>
        </p:spPr>
        <p:txBody>
          <a:bodyPr vert="horz" lIns="91440" tIns="45720" rIns="91440" bIns="45720" rtlCol="0" anchor="ctr">
            <a:normAutofit fontScale="90000"/>
          </a:bodyPr>
          <a:lstStyle/>
          <a:p>
            <a:r>
              <a:rPr lang="en-US" sz="4600"/>
              <a:t>WŁAŚNOŚĆ CZY NAJEM? Wyniki badań</a:t>
            </a:r>
          </a:p>
        </p:txBody>
      </p:sp>
      <p:sp>
        <p:nvSpPr>
          <p:cNvPr id="4" name="Symbol zastępczy zawartości 3">
            <a:extLst>
              <a:ext uri="{FF2B5EF4-FFF2-40B4-BE49-F238E27FC236}">
                <a16:creationId xmlns:a16="http://schemas.microsoft.com/office/drawing/2014/main" id="{F03645B0-90A1-BC59-F170-ED1A7543880F}"/>
              </a:ext>
            </a:extLst>
          </p:cNvPr>
          <p:cNvSpPr>
            <a:spLocks noGrp="1"/>
          </p:cNvSpPr>
          <p:nvPr>
            <p:ph idx="1"/>
          </p:nvPr>
        </p:nvSpPr>
        <p:spPr>
          <a:xfrm>
            <a:off x="1024128" y="2286000"/>
            <a:ext cx="4429615" cy="3931920"/>
          </a:xfrm>
        </p:spPr>
        <p:txBody>
          <a:bodyPr vert="horz" lIns="45720" tIns="45720" rIns="45720" bIns="45720" rtlCol="0">
            <a:normAutofit/>
          </a:bodyPr>
          <a:lstStyle/>
          <a:p>
            <a:r>
              <a:rPr lang="en-US" sz="1800" dirty="0" err="1"/>
              <a:t>Źródło</a:t>
            </a:r>
            <a:r>
              <a:rPr lang="en-US" sz="1800" dirty="0"/>
              <a:t>: </a:t>
            </a:r>
            <a:r>
              <a:rPr lang="en-US" sz="1800" dirty="0" err="1"/>
              <a:t>Rubaszek</a:t>
            </a:r>
            <a:r>
              <a:rPr lang="en-US" sz="1800" dirty="0"/>
              <a:t>, M., &amp; </a:t>
            </a:r>
            <a:r>
              <a:rPr lang="en-US" sz="1800" dirty="0" err="1"/>
              <a:t>Czerniak</a:t>
            </a:r>
            <a:r>
              <a:rPr lang="en-US" sz="1800" dirty="0"/>
              <a:t>, A. (2017). </a:t>
            </a:r>
            <a:r>
              <a:rPr lang="en-US" sz="1800" dirty="0" err="1"/>
              <a:t>Preferencje</a:t>
            </a:r>
            <a:r>
              <a:rPr lang="en-US" sz="1800" dirty="0"/>
              <a:t> </a:t>
            </a:r>
            <a:r>
              <a:rPr lang="en-US" sz="1800" dirty="0" err="1"/>
              <a:t>Polaków</a:t>
            </a:r>
            <a:r>
              <a:rPr lang="en-US" sz="1800" dirty="0"/>
              <a:t> </a:t>
            </a:r>
            <a:r>
              <a:rPr lang="en-US" sz="1800" dirty="0" err="1"/>
              <a:t>dotyczące</a:t>
            </a:r>
            <a:r>
              <a:rPr lang="en-US" sz="1800" dirty="0"/>
              <a:t> </a:t>
            </a:r>
            <a:r>
              <a:rPr lang="en-US" sz="1800" dirty="0" err="1"/>
              <a:t>struktury</a:t>
            </a:r>
            <a:r>
              <a:rPr lang="en-US" sz="1800" dirty="0"/>
              <a:t> </a:t>
            </a:r>
            <a:r>
              <a:rPr lang="en-US" sz="1800" dirty="0" err="1"/>
              <a:t>własnościowej</a:t>
            </a:r>
            <a:r>
              <a:rPr lang="en-US" sz="1800" dirty="0"/>
              <a:t> </a:t>
            </a:r>
            <a:r>
              <a:rPr lang="en-US" sz="1800" dirty="0" err="1"/>
              <a:t>mieszkań</a:t>
            </a:r>
            <a:r>
              <a:rPr lang="en-US" sz="1800" dirty="0"/>
              <a:t>: </a:t>
            </a:r>
            <a:r>
              <a:rPr lang="en-US" sz="1800" dirty="0" err="1"/>
              <a:t>opis</a:t>
            </a:r>
            <a:r>
              <a:rPr lang="en-US" sz="1800" dirty="0"/>
              <a:t> </a:t>
            </a:r>
            <a:r>
              <a:rPr lang="en-US" sz="1800" dirty="0" err="1"/>
              <a:t>wyników</a:t>
            </a:r>
            <a:r>
              <a:rPr lang="en-US" sz="1800" dirty="0"/>
              <a:t> </a:t>
            </a:r>
            <a:r>
              <a:rPr lang="en-US" sz="1800" dirty="0" err="1"/>
              <a:t>ankiety</a:t>
            </a:r>
            <a:r>
              <a:rPr lang="en-US" sz="1800" dirty="0"/>
              <a:t>. </a:t>
            </a:r>
            <a:r>
              <a:rPr lang="en-US" sz="1800" i="1" dirty="0"/>
              <a:t>Bank </a:t>
            </a:r>
            <a:r>
              <a:rPr lang="en-US" sz="1800" i="1" dirty="0" err="1"/>
              <a:t>i</a:t>
            </a:r>
            <a:r>
              <a:rPr lang="en-US" sz="1800" i="1" dirty="0"/>
              <a:t> </a:t>
            </a:r>
            <a:r>
              <a:rPr lang="en-US" sz="1800" i="1" dirty="0" err="1"/>
              <a:t>kredyt</a:t>
            </a:r>
            <a:r>
              <a:rPr lang="en-US" sz="1800" dirty="0"/>
              <a:t>, </a:t>
            </a:r>
            <a:r>
              <a:rPr lang="en-US" sz="1800" i="1" dirty="0"/>
              <a:t>48</a:t>
            </a:r>
            <a:r>
              <a:rPr lang="en-US" sz="1800" dirty="0"/>
              <a:t>(2), 197-234.</a:t>
            </a:r>
          </a:p>
        </p:txBody>
      </p:sp>
      <p:pic>
        <p:nvPicPr>
          <p:cNvPr id="8" name="Obraz 7">
            <a:extLst>
              <a:ext uri="{FF2B5EF4-FFF2-40B4-BE49-F238E27FC236}">
                <a16:creationId xmlns:a16="http://schemas.microsoft.com/office/drawing/2014/main" id="{CD274E80-C637-6D40-94AD-978D9EA0CB91}"/>
              </a:ext>
            </a:extLst>
          </p:cNvPr>
          <p:cNvPicPr>
            <a:picLocks noChangeAspect="1"/>
          </p:cNvPicPr>
          <p:nvPr/>
        </p:nvPicPr>
        <p:blipFill>
          <a:blip r:embed="rId2"/>
          <a:stretch>
            <a:fillRect/>
          </a:stretch>
        </p:blipFill>
        <p:spPr>
          <a:xfrm>
            <a:off x="5369459" y="510997"/>
            <a:ext cx="6630138" cy="6166028"/>
          </a:xfrm>
          <a:prstGeom prst="rect">
            <a:avLst/>
          </a:prstGeom>
        </p:spPr>
      </p:pic>
    </p:spTree>
    <p:extLst>
      <p:ext uri="{BB962C8B-B14F-4D97-AF65-F5344CB8AC3E}">
        <p14:creationId xmlns:p14="http://schemas.microsoft.com/office/powerpoint/2010/main" val="325006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E8FAD4-747B-BC6C-1470-BE6B26AB73DE}"/>
              </a:ext>
            </a:extLst>
          </p:cNvPr>
          <p:cNvSpPr>
            <a:spLocks noGrp="1"/>
          </p:cNvSpPr>
          <p:nvPr>
            <p:ph type="title"/>
          </p:nvPr>
        </p:nvSpPr>
        <p:spPr/>
        <p:txBody>
          <a:bodyPr/>
          <a:lstStyle/>
          <a:p>
            <a:r>
              <a:rPr lang="pl-PL" dirty="0"/>
              <a:t>Tematyka – wykład </a:t>
            </a:r>
          </a:p>
        </p:txBody>
      </p:sp>
      <p:graphicFrame>
        <p:nvGraphicFramePr>
          <p:cNvPr id="4" name="Symbol zastępczy zawartości 3">
            <a:extLst>
              <a:ext uri="{FF2B5EF4-FFF2-40B4-BE49-F238E27FC236}">
                <a16:creationId xmlns:a16="http://schemas.microsoft.com/office/drawing/2014/main" id="{28B146F7-D0EA-82DE-555C-8987FEA7DA72}"/>
              </a:ext>
            </a:extLst>
          </p:cNvPr>
          <p:cNvGraphicFramePr>
            <a:graphicFrameLocks noGrp="1"/>
          </p:cNvGraphicFramePr>
          <p:nvPr>
            <p:ph idx="1"/>
            <p:extLst>
              <p:ext uri="{D42A27DB-BD31-4B8C-83A1-F6EECF244321}">
                <p14:modId xmlns:p14="http://schemas.microsoft.com/office/powerpoint/2010/main" val="4072726674"/>
              </p:ext>
            </p:extLst>
          </p:nvPr>
        </p:nvGraphicFramePr>
        <p:xfrm>
          <a:off x="1020298" y="1476340"/>
          <a:ext cx="8491348" cy="4297680"/>
        </p:xfrm>
        <a:graphic>
          <a:graphicData uri="http://schemas.openxmlformats.org/drawingml/2006/table">
            <a:tbl>
              <a:tblPr/>
              <a:tblGrid>
                <a:gridCol w="825070">
                  <a:extLst>
                    <a:ext uri="{9D8B030D-6E8A-4147-A177-3AD203B41FA5}">
                      <a16:colId xmlns:a16="http://schemas.microsoft.com/office/drawing/2014/main" val="1560480695"/>
                    </a:ext>
                  </a:extLst>
                </a:gridCol>
                <a:gridCol w="4572264">
                  <a:extLst>
                    <a:ext uri="{9D8B030D-6E8A-4147-A177-3AD203B41FA5}">
                      <a16:colId xmlns:a16="http://schemas.microsoft.com/office/drawing/2014/main" val="1888093234"/>
                    </a:ext>
                  </a:extLst>
                </a:gridCol>
                <a:gridCol w="1547007">
                  <a:extLst>
                    <a:ext uri="{9D8B030D-6E8A-4147-A177-3AD203B41FA5}">
                      <a16:colId xmlns:a16="http://schemas.microsoft.com/office/drawing/2014/main" val="1015308096"/>
                    </a:ext>
                  </a:extLst>
                </a:gridCol>
                <a:gridCol w="1547007">
                  <a:extLst>
                    <a:ext uri="{9D8B030D-6E8A-4147-A177-3AD203B41FA5}">
                      <a16:colId xmlns:a16="http://schemas.microsoft.com/office/drawing/2014/main" val="858116289"/>
                    </a:ext>
                  </a:extLst>
                </a:gridCol>
              </a:tblGrid>
              <a:tr h="252268">
                <a:tc>
                  <a:txBody>
                    <a:bodyPr/>
                    <a:lstStyle/>
                    <a:p>
                      <a:pPr algn="l" fontAlgn="b"/>
                      <a:r>
                        <a:rPr lang="pl-PL" sz="1400" b="1" i="0" u="none" strike="noStrike" dirty="0">
                          <a:solidFill>
                            <a:srgbClr val="000000"/>
                          </a:solidFill>
                          <a:effectLst/>
                          <a:latin typeface="+mn-lt"/>
                        </a:rPr>
                        <a:t>Nr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mn-lt"/>
                        </a:rPr>
                        <a:t>Temat wykładu</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mn-lt"/>
                        </a:rPr>
                        <a:t>Ujęcie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mn-lt"/>
                        </a:rPr>
                        <a:t>Kto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8907044"/>
                  </a:ext>
                </a:extLst>
              </a:tr>
              <a:tr h="252268">
                <a:tc>
                  <a:txBody>
                    <a:bodyPr/>
                    <a:lstStyle/>
                    <a:p>
                      <a:pPr algn="l" fontAlgn="b"/>
                      <a:r>
                        <a:rPr lang="pl-PL" sz="1400" b="0" i="0" u="none" strike="noStrike">
                          <a:solidFill>
                            <a:srgbClr val="000000"/>
                          </a:solidFill>
                          <a:effectLst/>
                          <a:latin typeface="+mn-lt"/>
                        </a:rPr>
                        <a:t>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Wprowadzenie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l-PL"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Dr Mateusz Tomal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8281411"/>
                  </a:ext>
                </a:extLst>
              </a:tr>
              <a:tr h="252268">
                <a:tc>
                  <a:txBody>
                    <a:bodyPr/>
                    <a:lstStyle/>
                    <a:p>
                      <a:pPr algn="l" fontAlgn="b"/>
                      <a:r>
                        <a:rPr lang="pl-PL" sz="1400" b="0" i="0" u="none" strike="noStrike" dirty="0">
                          <a:solidFill>
                            <a:srgbClr val="000000"/>
                          </a:solidFill>
                          <a:effectLst/>
                          <a:latin typeface="+mn-lt"/>
                        </a:rPr>
                        <a:t>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Calibri" panose="020F0502020204030204" pitchFamily="34" charset="0"/>
                        </a:rPr>
                        <a:t>Własność vs najem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a:solidFill>
                            <a:srgbClr val="000000"/>
                          </a:solidFill>
                          <a:effectLst/>
                          <a:latin typeface="Calibri" panose="020F0502020204030204" pitchFamily="34" charset="0"/>
                        </a:rPr>
                        <a:t>mikro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Dr Mateusz Tomal</a:t>
                      </a:r>
                      <a:endParaRPr kumimoji="0" lang="pl-PL"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78120"/>
                  </a:ext>
                </a:extLst>
              </a:tr>
              <a:tr h="252268">
                <a:tc>
                  <a:txBody>
                    <a:bodyPr/>
                    <a:lstStyle/>
                    <a:p>
                      <a:pPr algn="l" fontAlgn="b"/>
                      <a:r>
                        <a:rPr lang="pl-PL" sz="1400" b="0" i="0" u="none" strike="noStrike">
                          <a:solidFill>
                            <a:srgbClr val="000000"/>
                          </a:solidFill>
                          <a:effectLst/>
                          <a:latin typeface="+mn-lt"/>
                        </a:rPr>
                        <a:t>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Calibri" panose="020F0502020204030204" pitchFamily="34" charset="0"/>
                        </a:rPr>
                        <a:t>Nieracjonalność rynku nieruchomości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a:solidFill>
                            <a:srgbClr val="000000"/>
                          </a:solidFill>
                          <a:effectLst/>
                          <a:latin typeface="Calibri" panose="020F0502020204030204" pitchFamily="34" charset="0"/>
                        </a:rPr>
                        <a:t>mikro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Dr Mateusz Tomal</a:t>
                      </a:r>
                      <a:endParaRPr kumimoji="0" lang="pl-PL"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6179564"/>
                  </a:ext>
                </a:extLst>
              </a:tr>
              <a:tr h="252268">
                <a:tc>
                  <a:txBody>
                    <a:bodyPr/>
                    <a:lstStyle/>
                    <a:p>
                      <a:pPr algn="l" fontAlgn="b"/>
                      <a:r>
                        <a:rPr lang="pl-PL" sz="1400" b="0" i="0" u="none" strike="noStrike">
                          <a:solidFill>
                            <a:srgbClr val="000000"/>
                          </a:solidFill>
                          <a:effectLst/>
                          <a:latin typeface="+mn-lt"/>
                        </a:rPr>
                        <a:t>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Calibri" panose="020F0502020204030204" pitchFamily="34" charset="0"/>
                        </a:rPr>
                        <a:t>Dynamika, cykle i kryzysy na rynku nieruchomości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a:solidFill>
                            <a:srgbClr val="000000"/>
                          </a:solidFill>
                          <a:effectLst/>
                          <a:latin typeface="Calibri" panose="020F0502020204030204" pitchFamily="34" charset="0"/>
                        </a:rPr>
                        <a:t>makro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Dr Mateusz Tomal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1471881"/>
                  </a:ext>
                </a:extLst>
              </a:tr>
              <a:tr h="252268">
                <a:tc>
                  <a:txBody>
                    <a:bodyPr/>
                    <a:lstStyle/>
                    <a:p>
                      <a:pPr algn="l" fontAlgn="b"/>
                      <a:r>
                        <a:rPr lang="pl-PL" sz="1400" b="0" i="0" u="none" strike="noStrike">
                          <a:solidFill>
                            <a:srgbClr val="000000"/>
                          </a:solidFill>
                          <a:effectLst/>
                          <a:latin typeface="+mn-lt"/>
                        </a:rPr>
                        <a:t>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Calibri" panose="020F0502020204030204" pitchFamily="34" charset="0"/>
                        </a:rPr>
                        <a:t>Konwergencja</a:t>
                      </a:r>
                      <a:endParaRPr lang="pl-PL" sz="1400" b="1" i="0" u="none" strike="noStrike" dirty="0">
                        <a:solidFill>
                          <a:srgbClr val="FF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a:solidFill>
                            <a:srgbClr val="000000"/>
                          </a:solidFill>
                          <a:effectLst/>
                          <a:latin typeface="Calibri" panose="020F0502020204030204" pitchFamily="34" charset="0"/>
                        </a:rPr>
                        <a:t>makro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Dr Mateusz Tomal</a:t>
                      </a:r>
                      <a:endParaRPr kumimoji="0" lang="pl-PL"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966981"/>
                  </a:ext>
                </a:extLst>
              </a:tr>
              <a:tr h="252268">
                <a:tc>
                  <a:txBody>
                    <a:bodyPr/>
                    <a:lstStyle/>
                    <a:p>
                      <a:pPr algn="l" fontAlgn="b"/>
                      <a:r>
                        <a:rPr lang="pl-PL" sz="1400" b="0" i="0" u="none" strike="noStrike">
                          <a:solidFill>
                            <a:srgbClr val="000000"/>
                          </a:solidFill>
                          <a:effectLst/>
                          <a:latin typeface="+mn-lt"/>
                        </a:rPr>
                        <a:t>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Calibri" panose="020F0502020204030204" pitchFamily="34" charset="0"/>
                        </a:rPr>
                        <a:t>Oczekiwania, Bańki cenowe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Calibri" panose="020F0502020204030204" pitchFamily="34" charset="0"/>
                        </a:rPr>
                        <a:t>makro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Dr Mateusz Tomal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7680268"/>
                  </a:ext>
                </a:extLst>
              </a:tr>
              <a:tr h="252268">
                <a:tc>
                  <a:txBody>
                    <a:bodyPr/>
                    <a:lstStyle/>
                    <a:p>
                      <a:pPr algn="l" fontAlgn="b"/>
                      <a:r>
                        <a:rPr lang="pl-PL" sz="1400" b="0" i="0" u="none" strike="noStrike">
                          <a:solidFill>
                            <a:srgbClr val="000000"/>
                          </a:solidFill>
                          <a:effectLst/>
                          <a:latin typeface="+mn-lt"/>
                        </a:rPr>
                        <a:t>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Calibri" panose="020F0502020204030204" pitchFamily="34" charset="0"/>
                        </a:rPr>
                        <a:t>Dostępność mieszkaniowa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a:solidFill>
                            <a:srgbClr val="000000"/>
                          </a:solidFill>
                          <a:effectLst/>
                          <a:latin typeface="Calibri" panose="020F0502020204030204" pitchFamily="34" charset="0"/>
                        </a:rPr>
                        <a:t>rynek mieszkaniowy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Dr Mateusz Tomal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4154547"/>
                  </a:ext>
                </a:extLst>
              </a:tr>
              <a:tr h="252268">
                <a:tc>
                  <a:txBody>
                    <a:bodyPr/>
                    <a:lstStyle/>
                    <a:p>
                      <a:pPr algn="l" fontAlgn="b"/>
                      <a:r>
                        <a:rPr lang="pl-PL" sz="1400" b="0" i="0" u="none" strike="noStrike">
                          <a:solidFill>
                            <a:srgbClr val="000000"/>
                          </a:solidFill>
                          <a:effectLst/>
                          <a:latin typeface="+mn-lt"/>
                        </a:rPr>
                        <a:t>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Zawodność rynku mieszkaniowego, polityka mieszkaniowa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rynek mieszkaniowy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Prof. Michał Głuszak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0458772"/>
                  </a:ext>
                </a:extLst>
              </a:tr>
              <a:tr h="252268">
                <a:tc>
                  <a:txBody>
                    <a:bodyPr/>
                    <a:lstStyle/>
                    <a:p>
                      <a:pPr algn="l" fontAlgn="b"/>
                      <a:r>
                        <a:rPr lang="pl-PL" sz="1400" b="0" i="0" u="none" strike="noStrike">
                          <a:solidFill>
                            <a:srgbClr val="000000"/>
                          </a:solidFill>
                          <a:effectLst/>
                          <a:latin typeface="+mn-lt"/>
                        </a:rPr>
                        <a:t>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Rynek a </a:t>
                      </a:r>
                      <a:r>
                        <a:rPr lang="pl-PL" sz="1400" b="0" i="0" u="none" strike="noStrike" dirty="0" err="1">
                          <a:solidFill>
                            <a:srgbClr val="000000"/>
                          </a:solidFill>
                          <a:effectLst/>
                          <a:latin typeface="Calibri" panose="020F0502020204030204" pitchFamily="34" charset="0"/>
                        </a:rPr>
                        <a:t>makrootoczenie</a:t>
                      </a:r>
                      <a:r>
                        <a:rPr lang="pl-PL" sz="1400" b="0" i="0" u="none" strike="noStrike" dirty="0">
                          <a:solidFill>
                            <a:srgbClr val="000000"/>
                          </a:solidFill>
                          <a:effectLst/>
                          <a:latin typeface="Calibri" panose="020F0502020204030204" pitchFamily="34" charset="0"/>
                        </a:rPr>
                        <a:t> (Model FDW)</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makro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Prof. Michał Głuszak</a:t>
                      </a:r>
                      <a:endPar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9699698"/>
                  </a:ext>
                </a:extLst>
              </a:tr>
              <a:tr h="252268">
                <a:tc>
                  <a:txBody>
                    <a:bodyPr/>
                    <a:lstStyle/>
                    <a:p>
                      <a:pPr algn="l" fontAlgn="b"/>
                      <a:r>
                        <a:rPr lang="pl-PL" sz="1400" b="0" i="0" u="none" strike="noStrike">
                          <a:solidFill>
                            <a:srgbClr val="000000"/>
                          </a:solidFill>
                          <a:effectLst/>
                          <a:latin typeface="+mn-lt"/>
                        </a:rPr>
                        <a:t>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Rynek a </a:t>
                      </a:r>
                      <a:r>
                        <a:rPr lang="pl-PL" sz="1400" b="0" i="0" u="none" strike="noStrike" dirty="0" err="1">
                          <a:solidFill>
                            <a:srgbClr val="000000"/>
                          </a:solidFill>
                          <a:effectLst/>
                          <a:latin typeface="Calibri" panose="020F0502020204030204" pitchFamily="34" charset="0"/>
                        </a:rPr>
                        <a:t>makrootoczenie</a:t>
                      </a:r>
                      <a:r>
                        <a:rPr lang="pl-PL" sz="1400" b="0" i="0" u="none" strike="noStrike" dirty="0">
                          <a:solidFill>
                            <a:srgbClr val="000000"/>
                          </a:solidFill>
                          <a:effectLst/>
                          <a:latin typeface="Calibri" panose="020F0502020204030204" pitchFamily="34" charset="0"/>
                        </a:rPr>
                        <a:t> (Model FDW II)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makro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Prof. Michał Głuszak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786909"/>
                  </a:ext>
                </a:extLst>
              </a:tr>
              <a:tr h="252268">
                <a:tc>
                  <a:txBody>
                    <a:bodyPr/>
                    <a:lstStyle/>
                    <a:p>
                      <a:pPr algn="l" fontAlgn="b"/>
                      <a:r>
                        <a:rPr lang="pl-PL" sz="1400" b="0" i="0" u="none" strike="noStrike">
                          <a:solidFill>
                            <a:srgbClr val="000000"/>
                          </a:solidFill>
                          <a:effectLst/>
                          <a:latin typeface="+mn-lt"/>
                        </a:rPr>
                        <a:t>11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Lokalizacja a rynek (model Alonso-</a:t>
                      </a:r>
                      <a:r>
                        <a:rPr lang="pl-PL" sz="1400" b="0" i="0" u="none" strike="noStrike" dirty="0" err="1">
                          <a:solidFill>
                            <a:srgbClr val="000000"/>
                          </a:solidFill>
                          <a:effectLst/>
                          <a:latin typeface="Calibri" panose="020F0502020204030204" pitchFamily="34" charset="0"/>
                        </a:rPr>
                        <a:t>Mutha</a:t>
                      </a:r>
                      <a:r>
                        <a:rPr lang="pl-PL" sz="1400" b="0" i="0" u="none" strike="noStrike" dirty="0">
                          <a:solidFill>
                            <a:srgbClr val="000000"/>
                          </a:solidFill>
                          <a:effectLst/>
                          <a:latin typeface="Calibri" panose="020F0502020204030204" pitchFamily="34" charset="0"/>
                        </a:rPr>
                        <a: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mikro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Prof. Michał Głuszak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1509864"/>
                  </a:ext>
                </a:extLst>
              </a:tr>
              <a:tr h="252268">
                <a:tc>
                  <a:txBody>
                    <a:bodyPr/>
                    <a:lstStyle/>
                    <a:p>
                      <a:pPr algn="l" fontAlgn="b"/>
                      <a:r>
                        <a:rPr lang="pl-PL" sz="1400" b="0" i="0" u="none" strike="noStrike">
                          <a:solidFill>
                            <a:srgbClr val="000000"/>
                          </a:solidFill>
                          <a:effectLst/>
                          <a:latin typeface="+mn-lt"/>
                        </a:rPr>
                        <a:t>12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Efekty sąsiedztwa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mikro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Prof. Michał Głuszak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1102419"/>
                  </a:ext>
                </a:extLst>
              </a:tr>
              <a:tr h="252268">
                <a:tc>
                  <a:txBody>
                    <a:bodyPr/>
                    <a:lstStyle/>
                    <a:p>
                      <a:pPr algn="l" fontAlgn="b"/>
                      <a:r>
                        <a:rPr lang="pl-PL" sz="1400" b="0" i="0" u="none" strike="noStrike">
                          <a:solidFill>
                            <a:srgbClr val="000000"/>
                          </a:solidFill>
                          <a:effectLst/>
                          <a:latin typeface="+mn-lt"/>
                        </a:rPr>
                        <a:t>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Planowanie a rynek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mikro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Prof. Michał Głuszak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8338169"/>
                  </a:ext>
                </a:extLst>
              </a:tr>
              <a:tr h="252268">
                <a:tc>
                  <a:txBody>
                    <a:bodyPr/>
                    <a:lstStyle/>
                    <a:p>
                      <a:pPr algn="l" fontAlgn="b"/>
                      <a:r>
                        <a:rPr lang="pl-PL" sz="1400" b="0" i="0" u="none" strike="noStrike">
                          <a:solidFill>
                            <a:srgbClr val="000000"/>
                          </a:solidFill>
                          <a:effectLst/>
                          <a:latin typeface="+mn-lt"/>
                        </a:rPr>
                        <a:t>14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Nowe technologie na rynku nieruchomości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rynek komercyjny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Prof. Michał Głuszak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6741828"/>
                  </a:ext>
                </a:extLst>
              </a:tr>
              <a:tr h="255718">
                <a:tc>
                  <a:txBody>
                    <a:bodyPr/>
                    <a:lstStyle/>
                    <a:p>
                      <a:pPr algn="l" fontAlgn="b"/>
                      <a:r>
                        <a:rPr lang="pl-PL" sz="1400" b="0" i="0" u="none" strike="noStrike" dirty="0">
                          <a:solidFill>
                            <a:srgbClr val="000000"/>
                          </a:solidFill>
                          <a:effectLst/>
                          <a:latin typeface="+mn-lt"/>
                        </a:rPr>
                        <a:t>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Egzamin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l-PL"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Dr Mateusz Tomal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7679801"/>
                  </a:ext>
                </a:extLst>
              </a:tr>
            </a:tbl>
          </a:graphicData>
        </a:graphic>
      </p:graphicFrame>
      <p:cxnSp>
        <p:nvCxnSpPr>
          <p:cNvPr id="5" name="Łącznik prosty 4">
            <a:extLst>
              <a:ext uri="{FF2B5EF4-FFF2-40B4-BE49-F238E27FC236}">
                <a16:creationId xmlns:a16="http://schemas.microsoft.com/office/drawing/2014/main" id="{D1E991C4-C6DB-E984-9E36-175939A482F7}"/>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5AFA7EFD-6AFA-4402-37DE-ACF13457AA49}"/>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pic>
        <p:nvPicPr>
          <p:cNvPr id="7" name="Picture 2">
            <a:extLst>
              <a:ext uri="{FF2B5EF4-FFF2-40B4-BE49-F238E27FC236}">
                <a16:creationId xmlns:a16="http://schemas.microsoft.com/office/drawing/2014/main" id="{6308000A-BBA8-39D5-37C7-914E63555A3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60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FE5357-6FA2-A91B-1957-B70352858270}"/>
              </a:ext>
            </a:extLst>
          </p:cNvPr>
          <p:cNvSpPr>
            <a:spLocks noGrp="1"/>
          </p:cNvSpPr>
          <p:nvPr>
            <p:ph type="ctrTitle"/>
          </p:nvPr>
        </p:nvSpPr>
        <p:spPr>
          <a:xfrm>
            <a:off x="3432719" y="1214438"/>
            <a:ext cx="9144000" cy="2387600"/>
          </a:xfrm>
        </p:spPr>
        <p:txBody>
          <a:bodyPr>
            <a:normAutofit/>
          </a:bodyPr>
          <a:lstStyle/>
          <a:p>
            <a:r>
              <a:rPr lang="pl-PL" sz="4000" dirty="0"/>
              <a:t>Nieracjonalność uczestników rynku nieruchomości </a:t>
            </a:r>
          </a:p>
        </p:txBody>
      </p:sp>
      <p:sp>
        <p:nvSpPr>
          <p:cNvPr id="3" name="Podtytuł 2">
            <a:extLst>
              <a:ext uri="{FF2B5EF4-FFF2-40B4-BE49-F238E27FC236}">
                <a16:creationId xmlns:a16="http://schemas.microsoft.com/office/drawing/2014/main" id="{C80EC67A-0170-E46B-064D-736905B67F30}"/>
              </a:ext>
            </a:extLst>
          </p:cNvPr>
          <p:cNvSpPr>
            <a:spLocks noGrp="1"/>
          </p:cNvSpPr>
          <p:nvPr>
            <p:ph type="subTitle" idx="1"/>
          </p:nvPr>
        </p:nvSpPr>
        <p:spPr>
          <a:xfrm>
            <a:off x="3252193" y="3574257"/>
            <a:ext cx="9144000" cy="1655762"/>
          </a:xfrm>
        </p:spPr>
        <p:txBody>
          <a:bodyPr>
            <a:normAutofit/>
          </a:bodyPr>
          <a:lstStyle/>
          <a:p>
            <a:r>
              <a:rPr lang="pl-PL" sz="1800" dirty="0"/>
              <a:t>Mateusz Tomal</a:t>
            </a:r>
          </a:p>
        </p:txBody>
      </p:sp>
      <p:pic>
        <p:nvPicPr>
          <p:cNvPr id="4" name="Picture 2">
            <a:extLst>
              <a:ext uri="{FF2B5EF4-FFF2-40B4-BE49-F238E27FC236}">
                <a16:creationId xmlns:a16="http://schemas.microsoft.com/office/drawing/2014/main" id="{10F209B6-6EB9-FAD1-FBD9-51A8710C52B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F850854E-38AC-7B36-42B9-2D2801DA87CB}"/>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111EB278-9CE8-0A74-CCB0-80FEABC359D7}"/>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pic>
        <p:nvPicPr>
          <p:cNvPr id="7" name="Obraz 6">
            <a:extLst>
              <a:ext uri="{FF2B5EF4-FFF2-40B4-BE49-F238E27FC236}">
                <a16:creationId xmlns:a16="http://schemas.microsoft.com/office/drawing/2014/main" id="{E757A114-AD18-A12C-4AC7-9169BC72D6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9" r="48020" b="-399"/>
          <a:stretch/>
        </p:blipFill>
        <p:spPr>
          <a:xfrm>
            <a:off x="-384719" y="-1"/>
            <a:ext cx="4752528" cy="6858001"/>
          </a:xfrm>
          <a:prstGeom prst="rect">
            <a:avLst/>
          </a:prstGeom>
        </p:spPr>
      </p:pic>
    </p:spTree>
    <p:extLst>
      <p:ext uri="{BB962C8B-B14F-4D97-AF65-F5344CB8AC3E}">
        <p14:creationId xmlns:p14="http://schemas.microsoft.com/office/powerpoint/2010/main" val="118583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93F56D-33BA-1F8F-1079-E9BE574A7C60}"/>
              </a:ext>
            </a:extLst>
          </p:cNvPr>
          <p:cNvSpPr>
            <a:spLocks noGrp="1"/>
          </p:cNvSpPr>
          <p:nvPr>
            <p:ph type="title"/>
          </p:nvPr>
        </p:nvSpPr>
        <p:spPr/>
        <p:txBody>
          <a:bodyPr/>
          <a:lstStyle/>
          <a:p>
            <a:r>
              <a:rPr lang="pl-PL" dirty="0"/>
              <a:t>Ekonomia behawioralna</a:t>
            </a:r>
          </a:p>
        </p:txBody>
      </p:sp>
      <p:sp>
        <p:nvSpPr>
          <p:cNvPr id="3" name="Symbol zastępczy zawartości 2">
            <a:extLst>
              <a:ext uri="{FF2B5EF4-FFF2-40B4-BE49-F238E27FC236}">
                <a16:creationId xmlns:a16="http://schemas.microsoft.com/office/drawing/2014/main" id="{16AA8408-7286-4A4E-A7A2-5D6E89EA4C07}"/>
              </a:ext>
            </a:extLst>
          </p:cNvPr>
          <p:cNvSpPr>
            <a:spLocks noGrp="1"/>
          </p:cNvSpPr>
          <p:nvPr>
            <p:ph idx="1"/>
          </p:nvPr>
        </p:nvSpPr>
        <p:spPr/>
        <p:txBody>
          <a:bodyPr>
            <a:normAutofit fontScale="92500" lnSpcReduction="10000"/>
          </a:bodyPr>
          <a:lstStyle/>
          <a:p>
            <a:pPr marL="361950" indent="-361950">
              <a:buFont typeface="Wingdings" panose="05000000000000000000" pitchFamily="2" charset="2"/>
              <a:buChar char="§"/>
            </a:pPr>
            <a:r>
              <a:rPr lang="pl-PL" dirty="0"/>
              <a:t>Standardowa ekonomia neoklasyczna zakłada, że ludzie są </a:t>
            </a:r>
            <a:r>
              <a:rPr lang="pl-PL" b="1" dirty="0"/>
              <a:t>racjonalni</a:t>
            </a:r>
            <a:r>
              <a:rPr lang="pl-PL" dirty="0"/>
              <a:t>.</a:t>
            </a:r>
          </a:p>
          <a:p>
            <a:pPr marL="361950" indent="-361950">
              <a:buFont typeface="Wingdings" panose="05000000000000000000" pitchFamily="2" charset="2"/>
              <a:buChar char="§"/>
            </a:pPr>
            <a:r>
              <a:rPr lang="pl-PL" b="1" dirty="0">
                <a:solidFill>
                  <a:srgbClr val="FF0000"/>
                </a:solidFill>
              </a:rPr>
              <a:t>Ekonomia behawioralna z kolei ludzką nieracjonalność przyjmuje jako regułę</a:t>
            </a:r>
            <a:r>
              <a:rPr lang="pl-PL" dirty="0"/>
              <a:t>. Ta nieracjonalność przejawia się w popełnianiu przez ludzi tzw. błędów behawioralnych podczas procesu podejmowania decyzji. </a:t>
            </a:r>
          </a:p>
          <a:p>
            <a:pPr marL="361950" indent="-361950">
              <a:buFont typeface="Wingdings" panose="05000000000000000000" pitchFamily="2" charset="2"/>
              <a:buChar char="§"/>
            </a:pPr>
            <a:r>
              <a:rPr lang="pl-PL" dirty="0"/>
              <a:t>Błędy te mogą wynikać z: </a:t>
            </a:r>
          </a:p>
          <a:p>
            <a:pPr marL="809625" indent="-447675">
              <a:buFont typeface="+mj-lt"/>
              <a:buAutoNum type="arabicPeriod"/>
            </a:pPr>
            <a:r>
              <a:rPr lang="pl-PL" dirty="0"/>
              <a:t>szybko formułowanych opinii na podstawie dostępnych informacji (heurystyki) </a:t>
            </a:r>
          </a:p>
          <a:p>
            <a:pPr marL="809625" indent="-447675">
              <a:buFont typeface="+mj-lt"/>
              <a:buAutoNum type="arabicPeriod"/>
            </a:pPr>
            <a:r>
              <a:rPr lang="pl-PL" dirty="0"/>
              <a:t>opieraniu się na „praktycznych przekonaniach”</a:t>
            </a:r>
          </a:p>
          <a:p>
            <a:pPr marL="809625" indent="-447675">
              <a:buFont typeface="+mj-lt"/>
              <a:buAutoNum type="arabicPeriod"/>
            </a:pPr>
            <a:r>
              <a:rPr lang="pl-PL" dirty="0"/>
              <a:t>wpływu emocji oraz doświadczeń psychologicznych</a:t>
            </a:r>
          </a:p>
        </p:txBody>
      </p:sp>
      <p:pic>
        <p:nvPicPr>
          <p:cNvPr id="4" name="Picture 2">
            <a:extLst>
              <a:ext uri="{FF2B5EF4-FFF2-40B4-BE49-F238E27FC236}">
                <a16:creationId xmlns:a16="http://schemas.microsoft.com/office/drawing/2014/main" id="{23716031-C476-3B47-CBD6-94D621DAF5B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65490827-D32E-A168-D127-7837BC10E78A}"/>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3849590C-B49C-1885-4E64-3785109CE5F3}"/>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975086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DC9C03-3F05-63F6-A9F0-1D0EDEFFFCAB}"/>
              </a:ext>
            </a:extLst>
          </p:cNvPr>
          <p:cNvSpPr>
            <a:spLocks noGrp="1"/>
          </p:cNvSpPr>
          <p:nvPr>
            <p:ph type="title"/>
          </p:nvPr>
        </p:nvSpPr>
        <p:spPr/>
        <p:txBody>
          <a:bodyPr/>
          <a:lstStyle/>
          <a:p>
            <a:r>
              <a:rPr lang="pl-PL" dirty="0"/>
              <a:t>ZJAWISKA EKONOMII BEHARIOWALNEJ NA RYNKU NIERUCHOMOŚCI</a:t>
            </a:r>
          </a:p>
        </p:txBody>
      </p:sp>
      <p:sp>
        <p:nvSpPr>
          <p:cNvPr id="3" name="Symbol zastępczy zawartości 2">
            <a:extLst>
              <a:ext uri="{FF2B5EF4-FFF2-40B4-BE49-F238E27FC236}">
                <a16:creationId xmlns:a16="http://schemas.microsoft.com/office/drawing/2014/main" id="{DC7D8E55-1A5B-F6A5-74F1-C60A2ECE8303}"/>
              </a:ext>
            </a:extLst>
          </p:cNvPr>
          <p:cNvSpPr>
            <a:spLocks noGrp="1"/>
          </p:cNvSpPr>
          <p:nvPr>
            <p:ph idx="1"/>
          </p:nvPr>
        </p:nvSpPr>
        <p:spPr/>
        <p:txBody>
          <a:bodyPr/>
          <a:lstStyle/>
          <a:p>
            <a:pPr marL="523875" indent="-342900">
              <a:buFont typeface="Wingdings" panose="05000000000000000000" pitchFamily="2" charset="2"/>
              <a:buChar char="§"/>
              <a:tabLst>
                <a:tab pos="542925" algn="l"/>
              </a:tabLst>
            </a:pPr>
            <a:r>
              <a:rPr lang="pl-PL" dirty="0"/>
              <a:t>Awersja do strat</a:t>
            </a:r>
          </a:p>
          <a:p>
            <a:pPr marL="523875" indent="-342900">
              <a:buFont typeface="Wingdings" panose="05000000000000000000" pitchFamily="2" charset="2"/>
              <a:buChar char="§"/>
              <a:tabLst>
                <a:tab pos="542925" algn="l"/>
              </a:tabLst>
            </a:pPr>
            <a:r>
              <a:rPr lang="pl-PL" dirty="0"/>
              <a:t>Efekt posiadania</a:t>
            </a:r>
          </a:p>
          <a:p>
            <a:pPr marL="523875" indent="-342900">
              <a:buFont typeface="Wingdings" panose="05000000000000000000" pitchFamily="2" charset="2"/>
              <a:buChar char="§"/>
              <a:tabLst>
                <a:tab pos="542925" algn="l"/>
              </a:tabLst>
            </a:pPr>
            <a:r>
              <a:rPr lang="pl-PL" dirty="0"/>
              <a:t>Heurystyka zakotwiczenia</a:t>
            </a:r>
          </a:p>
          <a:p>
            <a:pPr marL="523875" indent="-342900">
              <a:buFont typeface="Wingdings" panose="05000000000000000000" pitchFamily="2" charset="2"/>
              <a:buChar char="§"/>
              <a:tabLst>
                <a:tab pos="542925" algn="l"/>
              </a:tabLst>
            </a:pPr>
            <a:r>
              <a:rPr lang="pl-PL" dirty="0"/>
              <a:t>Heurystyka dostępności</a:t>
            </a:r>
          </a:p>
        </p:txBody>
      </p:sp>
      <p:pic>
        <p:nvPicPr>
          <p:cNvPr id="4" name="Picture 2">
            <a:extLst>
              <a:ext uri="{FF2B5EF4-FFF2-40B4-BE49-F238E27FC236}">
                <a16:creationId xmlns:a16="http://schemas.microsoft.com/office/drawing/2014/main" id="{781AD563-2061-74AB-1E0E-56F6E777FF2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3F2782FB-DBDD-A13F-28BF-F303ABFA3104}"/>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F1B21150-18DC-F222-9304-704F91B31AB1}"/>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416312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84DDE5-6873-30B5-1C75-5DDBE75F1354}"/>
              </a:ext>
            </a:extLst>
          </p:cNvPr>
          <p:cNvSpPr>
            <a:spLocks noGrp="1"/>
          </p:cNvSpPr>
          <p:nvPr>
            <p:ph type="title"/>
          </p:nvPr>
        </p:nvSpPr>
        <p:spPr/>
        <p:txBody>
          <a:bodyPr/>
          <a:lstStyle/>
          <a:p>
            <a:r>
              <a:rPr lang="pl-PL" dirty="0"/>
              <a:t>AWERSJA DO STRAT</a:t>
            </a:r>
          </a:p>
        </p:txBody>
      </p:sp>
      <p:sp>
        <p:nvSpPr>
          <p:cNvPr id="3" name="Symbol zastępczy zawartości 2">
            <a:extLst>
              <a:ext uri="{FF2B5EF4-FFF2-40B4-BE49-F238E27FC236}">
                <a16:creationId xmlns:a16="http://schemas.microsoft.com/office/drawing/2014/main" id="{AE30C43D-3B0A-1765-0231-B791EE0CF310}"/>
              </a:ext>
            </a:extLst>
          </p:cNvPr>
          <p:cNvSpPr>
            <a:spLocks noGrp="1"/>
          </p:cNvSpPr>
          <p:nvPr>
            <p:ph idx="1"/>
          </p:nvPr>
        </p:nvSpPr>
        <p:spPr>
          <a:xfrm>
            <a:off x="1024128" y="2286000"/>
            <a:ext cx="4203927" cy="4023360"/>
          </a:xfrm>
        </p:spPr>
        <p:txBody>
          <a:bodyPr>
            <a:normAutofit fontScale="85000" lnSpcReduction="20000"/>
          </a:bodyPr>
          <a:lstStyle/>
          <a:p>
            <a:r>
              <a:rPr lang="pl-PL" b="1" dirty="0"/>
              <a:t>Definicja. </a:t>
            </a:r>
            <a:r>
              <a:rPr lang="pl-PL" dirty="0"/>
              <a:t>Straty są przez ludzi odczuwana mocniej niż analogiczne zyski. W związku z tym ludzie kompensują sobie straty.</a:t>
            </a:r>
          </a:p>
          <a:p>
            <a:endParaRPr lang="pl-PL" dirty="0"/>
          </a:p>
          <a:p>
            <a:r>
              <a:rPr lang="pl-PL" b="1" dirty="0"/>
              <a:t>Efekt na rynek nieruchomości. </a:t>
            </a:r>
            <a:r>
              <a:rPr lang="pl-PL" dirty="0"/>
              <a:t>Na rynku nieruchomości prowadzi to do nadmiernego zwiększenia przez kupujących ceny za nieruchomość, co powoduje zmniejszenie liczby transakcji na rynku.</a:t>
            </a:r>
          </a:p>
        </p:txBody>
      </p:sp>
      <p:grpSp>
        <p:nvGrpSpPr>
          <p:cNvPr id="4" name="Group 495136307">
            <a:extLst>
              <a:ext uri="{FF2B5EF4-FFF2-40B4-BE49-F238E27FC236}">
                <a16:creationId xmlns:a16="http://schemas.microsoft.com/office/drawing/2014/main" id="{6164292A-9253-45E5-9BA0-235DD4BD96B8}"/>
              </a:ext>
            </a:extLst>
          </p:cNvPr>
          <p:cNvGrpSpPr/>
          <p:nvPr/>
        </p:nvGrpSpPr>
        <p:grpSpPr>
          <a:xfrm>
            <a:off x="5827014" y="1545128"/>
            <a:ext cx="4648201" cy="4784806"/>
            <a:chOff x="0" y="0"/>
            <a:chExt cx="2541993" cy="2487056"/>
          </a:xfrm>
        </p:grpSpPr>
        <p:cxnSp>
          <p:nvCxnSpPr>
            <p:cNvPr id="5" name="Łącznik prosty ze strzałką 4">
              <a:extLst>
                <a:ext uri="{FF2B5EF4-FFF2-40B4-BE49-F238E27FC236}">
                  <a16:creationId xmlns:a16="http://schemas.microsoft.com/office/drawing/2014/main" id="{61935CF5-8265-777F-7054-E6E68BA2AFEE}"/>
                </a:ext>
              </a:extLst>
            </p:cNvPr>
            <p:cNvCxnSpPr/>
            <p:nvPr/>
          </p:nvCxnSpPr>
          <p:spPr>
            <a:xfrm flipH="1" flipV="1">
              <a:off x="1257300" y="1419225"/>
              <a:ext cx="176053" cy="220243"/>
            </a:xfrm>
            <a:prstGeom prst="straightConnector1">
              <a:avLst/>
            </a:prstGeom>
            <a:ln w="12700">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 name="Grupa 5">
              <a:extLst>
                <a:ext uri="{FF2B5EF4-FFF2-40B4-BE49-F238E27FC236}">
                  <a16:creationId xmlns:a16="http://schemas.microsoft.com/office/drawing/2014/main" id="{89AAC9FD-C7C6-6E9D-C295-F5E4018C6B04}"/>
                </a:ext>
              </a:extLst>
            </p:cNvPr>
            <p:cNvGrpSpPr/>
            <p:nvPr/>
          </p:nvGrpSpPr>
          <p:grpSpPr>
            <a:xfrm>
              <a:off x="0" y="0"/>
              <a:ext cx="2541993" cy="2487056"/>
              <a:chOff x="0" y="0"/>
              <a:chExt cx="2541993" cy="2487056"/>
            </a:xfrm>
          </p:grpSpPr>
          <p:grpSp>
            <p:nvGrpSpPr>
              <p:cNvPr id="7" name="Grupa 6">
                <a:extLst>
                  <a:ext uri="{FF2B5EF4-FFF2-40B4-BE49-F238E27FC236}">
                    <a16:creationId xmlns:a16="http://schemas.microsoft.com/office/drawing/2014/main" id="{B4024AD1-ACFC-488F-C134-0D7D4334676B}"/>
                  </a:ext>
                </a:extLst>
              </p:cNvPr>
              <p:cNvGrpSpPr/>
              <p:nvPr/>
            </p:nvGrpSpPr>
            <p:grpSpPr>
              <a:xfrm>
                <a:off x="0" y="0"/>
                <a:ext cx="2541993" cy="2487056"/>
                <a:chOff x="0" y="0"/>
                <a:chExt cx="2541993" cy="2487056"/>
              </a:xfrm>
            </p:grpSpPr>
            <p:sp>
              <p:nvSpPr>
                <p:cNvPr id="9" name="Prostokąt 8">
                  <a:extLst>
                    <a:ext uri="{FF2B5EF4-FFF2-40B4-BE49-F238E27FC236}">
                      <a16:creationId xmlns:a16="http://schemas.microsoft.com/office/drawing/2014/main" id="{08CF64A5-AE2A-3F17-C4CC-2F5D8E4D8EBE}"/>
                    </a:ext>
                  </a:extLst>
                </p:cNvPr>
                <p:cNvSpPr/>
                <p:nvPr/>
              </p:nvSpPr>
              <p:spPr>
                <a:xfrm>
                  <a:off x="1253189" y="1295555"/>
                  <a:ext cx="797304" cy="4273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pl-PL" sz="2800" dirty="0">
                    <a:effectLst/>
                    <a:ea typeface="Calibri" panose="020F0502020204030204" pitchFamily="34" charset="0"/>
                    <a:cs typeface="Times New Roman" panose="02020603050405020304" pitchFamily="18" charset="0"/>
                  </a:endParaRPr>
                </a:p>
              </p:txBody>
            </p:sp>
            <p:grpSp>
              <p:nvGrpSpPr>
                <p:cNvPr id="10" name="Grupa 9">
                  <a:extLst>
                    <a:ext uri="{FF2B5EF4-FFF2-40B4-BE49-F238E27FC236}">
                      <a16:creationId xmlns:a16="http://schemas.microsoft.com/office/drawing/2014/main" id="{5CF21C4A-2B1E-FD36-3B81-466337F381FA}"/>
                    </a:ext>
                  </a:extLst>
                </p:cNvPr>
                <p:cNvGrpSpPr/>
                <p:nvPr/>
              </p:nvGrpSpPr>
              <p:grpSpPr>
                <a:xfrm>
                  <a:off x="0" y="0"/>
                  <a:ext cx="2541993" cy="2487056"/>
                  <a:chOff x="0" y="0"/>
                  <a:chExt cx="2541993" cy="2487056"/>
                </a:xfrm>
              </p:grpSpPr>
              <p:cxnSp>
                <p:nvCxnSpPr>
                  <p:cNvPr id="11" name="Łącznik prosty 10">
                    <a:extLst>
                      <a:ext uri="{FF2B5EF4-FFF2-40B4-BE49-F238E27FC236}">
                        <a16:creationId xmlns:a16="http://schemas.microsoft.com/office/drawing/2014/main" id="{E447F695-D02F-711E-C44E-BBA1992CAD78}"/>
                      </a:ext>
                    </a:extLst>
                  </p:cNvPr>
                  <p:cNvCxnSpPr/>
                  <p:nvPr/>
                </p:nvCxnSpPr>
                <p:spPr>
                  <a:xfrm>
                    <a:off x="741054" y="1417103"/>
                    <a:ext cx="0" cy="818513"/>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Grupa 11">
                    <a:extLst>
                      <a:ext uri="{FF2B5EF4-FFF2-40B4-BE49-F238E27FC236}">
                        <a16:creationId xmlns:a16="http://schemas.microsoft.com/office/drawing/2014/main" id="{025AD0C7-C7F1-CC6B-2251-8D8D21E052ED}"/>
                      </a:ext>
                    </a:extLst>
                  </p:cNvPr>
                  <p:cNvGrpSpPr/>
                  <p:nvPr/>
                </p:nvGrpSpPr>
                <p:grpSpPr>
                  <a:xfrm>
                    <a:off x="0" y="0"/>
                    <a:ext cx="2541993" cy="2487056"/>
                    <a:chOff x="0" y="0"/>
                    <a:chExt cx="2541993" cy="2487056"/>
                  </a:xfrm>
                </p:grpSpPr>
                <p:grpSp>
                  <p:nvGrpSpPr>
                    <p:cNvPr id="13" name="Grupa 12">
                      <a:extLst>
                        <a:ext uri="{FF2B5EF4-FFF2-40B4-BE49-F238E27FC236}">
                          <a16:creationId xmlns:a16="http://schemas.microsoft.com/office/drawing/2014/main" id="{D2AE92D9-79E6-6288-9AAD-CD5F5344F692}"/>
                        </a:ext>
                      </a:extLst>
                    </p:cNvPr>
                    <p:cNvGrpSpPr/>
                    <p:nvPr/>
                  </p:nvGrpSpPr>
                  <p:grpSpPr>
                    <a:xfrm>
                      <a:off x="0" y="0"/>
                      <a:ext cx="2541993" cy="2487056"/>
                      <a:chOff x="0" y="0"/>
                      <a:chExt cx="2541993" cy="2487056"/>
                    </a:xfrm>
                  </p:grpSpPr>
                  <p:sp>
                    <p:nvSpPr>
                      <p:cNvPr id="15" name="Pole tekstowe 2">
                        <a:extLst>
                          <a:ext uri="{FF2B5EF4-FFF2-40B4-BE49-F238E27FC236}">
                            <a16:creationId xmlns:a16="http://schemas.microsoft.com/office/drawing/2014/main" id="{1A01F9AC-2E38-6FEC-3649-E8FE63E6E3FD}"/>
                          </a:ext>
                        </a:extLst>
                      </p:cNvPr>
                      <p:cNvSpPr txBox="1">
                        <a:spLocks noChangeArrowheads="1"/>
                      </p:cNvSpPr>
                      <p:nvPr/>
                    </p:nvSpPr>
                    <p:spPr bwMode="auto">
                      <a:xfrm>
                        <a:off x="728053" y="2214494"/>
                        <a:ext cx="824159" cy="27256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000">
                            <a:effectLst/>
                            <a:latin typeface="Times New Roman" panose="02020603050405020304" pitchFamily="18" charset="0"/>
                            <a:ea typeface="Calibri" panose="020F0502020204030204" pitchFamily="34" charset="0"/>
                            <a:cs typeface="Times New Roman" panose="02020603050405020304" pitchFamily="18" charset="0"/>
                          </a:rPr>
                          <a:t>v(-100)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upa 15">
                        <a:extLst>
                          <a:ext uri="{FF2B5EF4-FFF2-40B4-BE49-F238E27FC236}">
                            <a16:creationId xmlns:a16="http://schemas.microsoft.com/office/drawing/2014/main" id="{4F740245-CEC4-BB0B-8BD4-2B842A1C52FE}"/>
                          </a:ext>
                        </a:extLst>
                      </p:cNvPr>
                      <p:cNvGrpSpPr/>
                      <p:nvPr/>
                    </p:nvGrpSpPr>
                    <p:grpSpPr>
                      <a:xfrm>
                        <a:off x="0" y="0"/>
                        <a:ext cx="2541993" cy="2464435"/>
                        <a:chOff x="0" y="0"/>
                        <a:chExt cx="2541993" cy="2464435"/>
                      </a:xfrm>
                    </p:grpSpPr>
                    <p:cxnSp>
                      <p:nvCxnSpPr>
                        <p:cNvPr id="17" name="Łącznik prosty 16">
                          <a:extLst>
                            <a:ext uri="{FF2B5EF4-FFF2-40B4-BE49-F238E27FC236}">
                              <a16:creationId xmlns:a16="http://schemas.microsoft.com/office/drawing/2014/main" id="{417EDD4A-3096-4805-E51C-BBCA8C6C276B}"/>
                            </a:ext>
                          </a:extLst>
                        </p:cNvPr>
                        <p:cNvCxnSpPr/>
                        <p:nvPr/>
                      </p:nvCxnSpPr>
                      <p:spPr>
                        <a:xfrm flipH="1">
                          <a:off x="1655454" y="754055"/>
                          <a:ext cx="553" cy="612000"/>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Grupa 17">
                          <a:extLst>
                            <a:ext uri="{FF2B5EF4-FFF2-40B4-BE49-F238E27FC236}">
                              <a16:creationId xmlns:a16="http://schemas.microsoft.com/office/drawing/2014/main" id="{5130E2F2-6C7A-F47F-7EB9-1F38C9BB6862}"/>
                            </a:ext>
                          </a:extLst>
                        </p:cNvPr>
                        <p:cNvGrpSpPr/>
                        <p:nvPr/>
                      </p:nvGrpSpPr>
                      <p:grpSpPr>
                        <a:xfrm>
                          <a:off x="0" y="0"/>
                          <a:ext cx="2541993" cy="2464435"/>
                          <a:chOff x="0" y="0"/>
                          <a:chExt cx="2541993" cy="2464435"/>
                        </a:xfrm>
                      </p:grpSpPr>
                      <p:grpSp>
                        <p:nvGrpSpPr>
                          <p:cNvPr id="19" name="Grupa 18">
                            <a:extLst>
                              <a:ext uri="{FF2B5EF4-FFF2-40B4-BE49-F238E27FC236}">
                                <a16:creationId xmlns:a16="http://schemas.microsoft.com/office/drawing/2014/main" id="{01DED7A8-A7C2-F017-D34B-800DF472C9B2}"/>
                              </a:ext>
                            </a:extLst>
                          </p:cNvPr>
                          <p:cNvGrpSpPr/>
                          <p:nvPr/>
                        </p:nvGrpSpPr>
                        <p:grpSpPr>
                          <a:xfrm>
                            <a:off x="0" y="0"/>
                            <a:ext cx="2541993" cy="2464435"/>
                            <a:chOff x="-105174" y="0"/>
                            <a:chExt cx="2541993" cy="2722633"/>
                          </a:xfrm>
                        </p:grpSpPr>
                        <p:grpSp>
                          <p:nvGrpSpPr>
                            <p:cNvPr id="21" name="Grupa 20">
                              <a:extLst>
                                <a:ext uri="{FF2B5EF4-FFF2-40B4-BE49-F238E27FC236}">
                                  <a16:creationId xmlns:a16="http://schemas.microsoft.com/office/drawing/2014/main" id="{A3512D37-7FBA-5A52-746F-A66695A4FC03}"/>
                                </a:ext>
                              </a:extLst>
                            </p:cNvPr>
                            <p:cNvGrpSpPr/>
                            <p:nvPr/>
                          </p:nvGrpSpPr>
                          <p:grpSpPr>
                            <a:xfrm>
                              <a:off x="-105174" y="0"/>
                              <a:ext cx="2541993" cy="2722633"/>
                              <a:chOff x="-105174" y="0"/>
                              <a:chExt cx="2541993" cy="2722633"/>
                            </a:xfrm>
                          </p:grpSpPr>
                          <p:sp>
                            <p:nvSpPr>
                              <p:cNvPr id="23" name="Dowolny kształt: kształt 22">
                                <a:extLst>
                                  <a:ext uri="{FF2B5EF4-FFF2-40B4-BE49-F238E27FC236}">
                                    <a16:creationId xmlns:a16="http://schemas.microsoft.com/office/drawing/2014/main" id="{6DEC5B8D-76DB-CEB3-0DBC-9F64A0787B37}"/>
                                  </a:ext>
                                </a:extLst>
                              </p:cNvPr>
                              <p:cNvSpPr/>
                              <p:nvPr/>
                            </p:nvSpPr>
                            <p:spPr>
                              <a:xfrm rot="16200000">
                                <a:off x="48801" y="1577350"/>
                                <a:ext cx="1119009" cy="1024255"/>
                              </a:xfrm>
                              <a:custGeom>
                                <a:avLst/>
                                <a:gdLst>
                                  <a:gd name="connsiteX0" fmla="*/ 0 w 2193503"/>
                                  <a:gd name="connsiteY0" fmla="*/ 0 h 1691375"/>
                                  <a:gd name="connsiteX1" fmla="*/ 597267 w 2193503"/>
                                  <a:gd name="connsiteY1" fmla="*/ 1205105 h 1691375"/>
                                  <a:gd name="connsiteX2" fmla="*/ 2193503 w 2193503"/>
                                  <a:gd name="connsiteY2" fmla="*/ 1691375 h 1691375"/>
                                </a:gdLst>
                                <a:ahLst/>
                                <a:cxnLst>
                                  <a:cxn ang="0">
                                    <a:pos x="connsiteX0" y="connsiteY0"/>
                                  </a:cxn>
                                  <a:cxn ang="0">
                                    <a:pos x="connsiteX1" y="connsiteY1"/>
                                  </a:cxn>
                                  <a:cxn ang="0">
                                    <a:pos x="connsiteX2" y="connsiteY2"/>
                                  </a:cxn>
                                </a:cxnLst>
                                <a:rect l="l" t="t" r="r" b="b"/>
                                <a:pathLst>
                                  <a:path w="2193503" h="1691375">
                                    <a:moveTo>
                                      <a:pt x="0" y="0"/>
                                    </a:moveTo>
                                    <a:cubicBezTo>
                                      <a:pt x="115841" y="461604"/>
                                      <a:pt x="231683" y="923209"/>
                                      <a:pt x="597267" y="1205105"/>
                                    </a:cubicBezTo>
                                    <a:cubicBezTo>
                                      <a:pt x="962851" y="1487001"/>
                                      <a:pt x="1578177" y="1589188"/>
                                      <a:pt x="2193503" y="169137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nvGrpSpPr>
                              <p:cNvPr id="24" name="Grupa 23">
                                <a:extLst>
                                  <a:ext uri="{FF2B5EF4-FFF2-40B4-BE49-F238E27FC236}">
                                    <a16:creationId xmlns:a16="http://schemas.microsoft.com/office/drawing/2014/main" id="{2690A88B-7B43-427A-682B-CEDDEFC6C242}"/>
                                  </a:ext>
                                </a:extLst>
                              </p:cNvPr>
                              <p:cNvGrpSpPr/>
                              <p:nvPr/>
                            </p:nvGrpSpPr>
                            <p:grpSpPr>
                              <a:xfrm>
                                <a:off x="-105174" y="0"/>
                                <a:ext cx="2541993" cy="2722633"/>
                                <a:chOff x="-105174" y="0"/>
                                <a:chExt cx="2541993" cy="2722633"/>
                              </a:xfrm>
                            </p:grpSpPr>
                            <p:sp>
                              <p:nvSpPr>
                                <p:cNvPr id="25" name="Prostokąt 24">
                                  <a:extLst>
                                    <a:ext uri="{FF2B5EF4-FFF2-40B4-BE49-F238E27FC236}">
                                      <a16:creationId xmlns:a16="http://schemas.microsoft.com/office/drawing/2014/main" id="{00DBC8B6-50B6-C9BA-5ACC-65EF3A5BE853}"/>
                                    </a:ext>
                                  </a:extLst>
                                </p:cNvPr>
                                <p:cNvSpPr/>
                                <p:nvPr/>
                              </p:nvSpPr>
                              <p:spPr>
                                <a:xfrm>
                                  <a:off x="1592653" y="846162"/>
                                  <a:ext cx="797296" cy="471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Domena zysku</a:t>
                                  </a:r>
                                  <a:endParaRPr lang="pl-PL" sz="2800" dirty="0">
                                    <a:effectLst/>
                                    <a:ea typeface="Calibri" panose="020F0502020204030204" pitchFamily="34" charset="0"/>
                                    <a:cs typeface="Times New Roman" panose="02020603050405020304" pitchFamily="18" charset="0"/>
                                  </a:endParaRPr>
                                </a:p>
                              </p:txBody>
                            </p:sp>
                            <p:grpSp>
                              <p:nvGrpSpPr>
                                <p:cNvPr id="26" name="Grupa 25">
                                  <a:extLst>
                                    <a:ext uri="{FF2B5EF4-FFF2-40B4-BE49-F238E27FC236}">
                                      <a16:creationId xmlns:a16="http://schemas.microsoft.com/office/drawing/2014/main" id="{6FE61EB0-FB45-077F-2A07-41CD3EC3A76B}"/>
                                    </a:ext>
                                  </a:extLst>
                                </p:cNvPr>
                                <p:cNvGrpSpPr/>
                                <p:nvPr/>
                              </p:nvGrpSpPr>
                              <p:grpSpPr>
                                <a:xfrm>
                                  <a:off x="-105174" y="0"/>
                                  <a:ext cx="2541993" cy="2722633"/>
                                  <a:chOff x="-105174" y="0"/>
                                  <a:chExt cx="2541993" cy="2722633"/>
                                </a:xfrm>
                              </p:grpSpPr>
                              <p:grpSp>
                                <p:nvGrpSpPr>
                                  <p:cNvPr id="27" name="Grupa 26">
                                    <a:extLst>
                                      <a:ext uri="{FF2B5EF4-FFF2-40B4-BE49-F238E27FC236}">
                                        <a16:creationId xmlns:a16="http://schemas.microsoft.com/office/drawing/2014/main" id="{9590D5EC-22CB-822A-4FCB-62D5E48132AA}"/>
                                      </a:ext>
                                    </a:extLst>
                                  </p:cNvPr>
                                  <p:cNvGrpSpPr/>
                                  <p:nvPr/>
                                </p:nvGrpSpPr>
                                <p:grpSpPr>
                                  <a:xfrm>
                                    <a:off x="0" y="0"/>
                                    <a:ext cx="2436819" cy="2722633"/>
                                    <a:chOff x="399792" y="-98596"/>
                                    <a:chExt cx="3361810" cy="2722633"/>
                                  </a:xfrm>
                                </p:grpSpPr>
                                <p:grpSp>
                                  <p:nvGrpSpPr>
                                    <p:cNvPr id="29" name="Grupa 28">
                                      <a:extLst>
                                        <a:ext uri="{FF2B5EF4-FFF2-40B4-BE49-F238E27FC236}">
                                          <a16:creationId xmlns:a16="http://schemas.microsoft.com/office/drawing/2014/main" id="{F9E0C072-4015-5F02-DDF0-65A8D3DCCC3F}"/>
                                        </a:ext>
                                      </a:extLst>
                                    </p:cNvPr>
                                    <p:cNvGrpSpPr/>
                                    <p:nvPr/>
                                  </p:nvGrpSpPr>
                                  <p:grpSpPr>
                                    <a:xfrm>
                                      <a:off x="399792" y="-98596"/>
                                      <a:ext cx="3361810" cy="2722633"/>
                                      <a:chOff x="399792" y="-98596"/>
                                      <a:chExt cx="3361810" cy="2722633"/>
                                    </a:xfrm>
                                  </p:grpSpPr>
                                  <p:grpSp>
                                    <p:nvGrpSpPr>
                                      <p:cNvPr id="31" name="Grupa 30">
                                        <a:extLst>
                                          <a:ext uri="{FF2B5EF4-FFF2-40B4-BE49-F238E27FC236}">
                                            <a16:creationId xmlns:a16="http://schemas.microsoft.com/office/drawing/2014/main" id="{2D2D7CE2-81A3-860F-B19D-541AC97CE81A}"/>
                                          </a:ext>
                                        </a:extLst>
                                      </p:cNvPr>
                                      <p:cNvGrpSpPr/>
                                      <p:nvPr/>
                                    </p:nvGrpSpPr>
                                    <p:grpSpPr>
                                      <a:xfrm>
                                        <a:off x="399792" y="-98596"/>
                                        <a:ext cx="3361810" cy="2722633"/>
                                        <a:chOff x="399792" y="-98596"/>
                                        <a:chExt cx="3361810" cy="2722633"/>
                                      </a:xfrm>
                                    </p:grpSpPr>
                                    <p:grpSp>
                                      <p:nvGrpSpPr>
                                        <p:cNvPr id="33" name="Grupa 32">
                                          <a:extLst>
                                            <a:ext uri="{FF2B5EF4-FFF2-40B4-BE49-F238E27FC236}">
                                              <a16:creationId xmlns:a16="http://schemas.microsoft.com/office/drawing/2014/main" id="{0621E039-7A25-D53D-6DA4-9494FFD3E72C}"/>
                                            </a:ext>
                                          </a:extLst>
                                        </p:cNvPr>
                                        <p:cNvGrpSpPr/>
                                        <p:nvPr/>
                                      </p:nvGrpSpPr>
                                      <p:grpSpPr>
                                        <a:xfrm>
                                          <a:off x="399792" y="-98596"/>
                                          <a:ext cx="3361810" cy="2722633"/>
                                          <a:chOff x="399792" y="-98596"/>
                                          <a:chExt cx="3361810" cy="2722633"/>
                                        </a:xfrm>
                                      </p:grpSpPr>
                                      <p:grpSp>
                                        <p:nvGrpSpPr>
                                          <p:cNvPr id="36" name="Grupa 35">
                                            <a:extLst>
                                              <a:ext uri="{FF2B5EF4-FFF2-40B4-BE49-F238E27FC236}">
                                                <a16:creationId xmlns:a16="http://schemas.microsoft.com/office/drawing/2014/main" id="{B397A0D2-9987-0794-1574-CD05EED1E9D4}"/>
                                              </a:ext>
                                            </a:extLst>
                                          </p:cNvPr>
                                          <p:cNvGrpSpPr/>
                                          <p:nvPr/>
                                        </p:nvGrpSpPr>
                                        <p:grpSpPr>
                                          <a:xfrm>
                                            <a:off x="399792" y="-98596"/>
                                            <a:ext cx="3361810" cy="2722633"/>
                                            <a:chOff x="914479" y="873274"/>
                                            <a:chExt cx="3362739" cy="2723497"/>
                                          </a:xfrm>
                                        </p:grpSpPr>
                                        <p:grpSp>
                                          <p:nvGrpSpPr>
                                            <p:cNvPr id="38" name="Grupa 37">
                                              <a:extLst>
                                                <a:ext uri="{FF2B5EF4-FFF2-40B4-BE49-F238E27FC236}">
                                                  <a16:creationId xmlns:a16="http://schemas.microsoft.com/office/drawing/2014/main" id="{DE6B2502-368C-D4BA-870A-732E7034D3BA}"/>
                                                </a:ext>
                                              </a:extLst>
                                            </p:cNvPr>
                                            <p:cNvGrpSpPr/>
                                            <p:nvPr/>
                                          </p:nvGrpSpPr>
                                          <p:grpSpPr>
                                            <a:xfrm>
                                              <a:off x="914479" y="1003464"/>
                                              <a:ext cx="3362739" cy="2593307"/>
                                              <a:chOff x="401399" y="1003464"/>
                                              <a:chExt cx="3362739" cy="2593307"/>
                                            </a:xfrm>
                                          </p:grpSpPr>
                                          <p:grpSp>
                                            <p:nvGrpSpPr>
                                              <p:cNvPr id="40" name="Grupa 39">
                                                <a:extLst>
                                                  <a:ext uri="{FF2B5EF4-FFF2-40B4-BE49-F238E27FC236}">
                                                    <a16:creationId xmlns:a16="http://schemas.microsoft.com/office/drawing/2014/main" id="{E32892BF-7C65-00D2-420E-532A61E3B8FF}"/>
                                                  </a:ext>
                                                </a:extLst>
                                              </p:cNvPr>
                                              <p:cNvGrpSpPr/>
                                              <p:nvPr/>
                                            </p:nvGrpSpPr>
                                            <p:grpSpPr>
                                              <a:xfrm>
                                                <a:off x="401399" y="1003464"/>
                                                <a:ext cx="3172594" cy="2593307"/>
                                                <a:chOff x="401399" y="1003464"/>
                                                <a:chExt cx="3172594" cy="2593307"/>
                                              </a:xfrm>
                                            </p:grpSpPr>
                                            <p:cxnSp>
                                              <p:nvCxnSpPr>
                                                <p:cNvPr id="42" name="Łącznik prosty ze strzałką 41">
                                                  <a:extLst>
                                                    <a:ext uri="{FF2B5EF4-FFF2-40B4-BE49-F238E27FC236}">
                                                      <a16:creationId xmlns:a16="http://schemas.microsoft.com/office/drawing/2014/main" id="{D7CDDEA7-BA70-14D8-BCA2-F2EF08C912A8}"/>
                                                    </a:ext>
                                                  </a:extLst>
                                                </p:cNvPr>
                                                <p:cNvCxnSpPr/>
                                                <p:nvPr/>
                                              </p:nvCxnSpPr>
                                              <p:spPr>
                                                <a:xfrm>
                                                  <a:off x="401399" y="2409866"/>
                                                  <a:ext cx="3172594" cy="685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3" name="Łącznik prosty ze strzałką 42">
                                                  <a:extLst>
                                                    <a:ext uri="{FF2B5EF4-FFF2-40B4-BE49-F238E27FC236}">
                                                      <a16:creationId xmlns:a16="http://schemas.microsoft.com/office/drawing/2014/main" id="{04B09A0F-8CE2-CBAE-E8A6-19C57FD80F76}"/>
                                                    </a:ext>
                                                  </a:extLst>
                                                </p:cNvPr>
                                                <p:cNvCxnSpPr/>
                                                <p:nvPr/>
                                              </p:nvCxnSpPr>
                                              <p:spPr>
                                                <a:xfrm>
                                                  <a:off x="1948621" y="1003464"/>
                                                  <a:ext cx="0" cy="2593307"/>
                                                </a:xfrm>
                                                <a:prstGeom prst="straightConnector1">
                                                  <a:avLst/>
                                                </a:prstGeom>
                                                <a:ln w="19050">
                                                  <a:solidFill>
                                                    <a:schemeClr val="tx1"/>
                                                  </a:solidFill>
                                                  <a:headEnd type="arrow" w="med" len="med"/>
                                                  <a:tailEnd type="none" w="med" len="med"/>
                                                </a:ln>
                                              </p:spPr>
                                              <p:style>
                                                <a:lnRef idx="1">
                                                  <a:schemeClr val="dk1"/>
                                                </a:lnRef>
                                                <a:fillRef idx="0">
                                                  <a:schemeClr val="dk1"/>
                                                </a:fillRef>
                                                <a:effectRef idx="0">
                                                  <a:schemeClr val="dk1"/>
                                                </a:effectRef>
                                                <a:fontRef idx="minor">
                                                  <a:schemeClr val="tx1"/>
                                                </a:fontRef>
                                              </p:style>
                                            </p:cxnSp>
                                          </p:grpSp>
                                          <p:sp>
                                            <p:nvSpPr>
                                              <p:cNvPr id="41" name="Pole tekstowe 2">
                                                <a:extLst>
                                                  <a:ext uri="{FF2B5EF4-FFF2-40B4-BE49-F238E27FC236}">
                                                    <a16:creationId xmlns:a16="http://schemas.microsoft.com/office/drawing/2014/main" id="{9AAE31F3-56F7-74BE-EF24-06E5A6545515}"/>
                                                  </a:ext>
                                                </a:extLst>
                                              </p:cNvPr>
                                              <p:cNvSpPr txBox="1">
                                                <a:spLocks noChangeArrowheads="1"/>
                                              </p:cNvSpPr>
                                              <p:nvPr/>
                                            </p:nvSpPr>
                                            <p:spPr bwMode="auto">
                                              <a:xfrm>
                                                <a:off x="3362837" y="2414458"/>
                                                <a:ext cx="401301" cy="315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800" b="1">
                                                    <a:effectLst/>
                                                    <a:latin typeface="Times New Roman" panose="02020603050405020304" pitchFamily="18" charset="0"/>
                                                    <a:ea typeface="Calibri" panose="020F0502020204030204" pitchFamily="34" charset="0"/>
                                                    <a:cs typeface="Times New Roman" panose="02020603050405020304" pitchFamily="18" charset="0"/>
                                                  </a:rPr>
                                                  <a:t>x</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9" name="Pole tekstowe 2">
                                              <a:extLst>
                                                <a:ext uri="{FF2B5EF4-FFF2-40B4-BE49-F238E27FC236}">
                                                  <a16:creationId xmlns:a16="http://schemas.microsoft.com/office/drawing/2014/main" id="{66AC1B84-C886-DCD2-034C-F59BD47B6691}"/>
                                                </a:ext>
                                              </a:extLst>
                                            </p:cNvPr>
                                            <p:cNvSpPr txBox="1">
                                              <a:spLocks noChangeArrowheads="1"/>
                                            </p:cNvSpPr>
                                            <p:nvPr/>
                                          </p:nvSpPr>
                                          <p:spPr bwMode="auto">
                                            <a:xfrm rot="16200000">
                                              <a:off x="1923045" y="964534"/>
                                              <a:ext cx="558647" cy="37612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800" b="1">
                                                  <a:effectLst/>
                                                  <a:latin typeface="Times New Roman" panose="02020603050405020304" pitchFamily="18" charset="0"/>
                                                  <a:ea typeface="Calibri" panose="020F0502020204030204" pitchFamily="34" charset="0"/>
                                                  <a:cs typeface="Times New Roman" panose="02020603050405020304" pitchFamily="18" charset="0"/>
                                                </a:rPr>
                                                <a:t>v(x)</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7" name="Dowolny kształt: kształt 36">
                                            <a:extLst>
                                              <a:ext uri="{FF2B5EF4-FFF2-40B4-BE49-F238E27FC236}">
                                                <a16:creationId xmlns:a16="http://schemas.microsoft.com/office/drawing/2014/main" id="{AB6C384C-18C5-2AC9-C08B-1707F4886B17}"/>
                                              </a:ext>
                                            </a:extLst>
                                          </p:cNvPr>
                                          <p:cNvSpPr/>
                                          <p:nvPr/>
                                        </p:nvSpPr>
                                        <p:spPr>
                                          <a:xfrm rot="5400000">
                                            <a:off x="2228169" y="312405"/>
                                            <a:ext cx="850425" cy="1413647"/>
                                          </a:xfrm>
                                          <a:custGeom>
                                            <a:avLst/>
                                            <a:gdLst>
                                              <a:gd name="connsiteX0" fmla="*/ 0 w 2193503"/>
                                              <a:gd name="connsiteY0" fmla="*/ 0 h 1691375"/>
                                              <a:gd name="connsiteX1" fmla="*/ 597267 w 2193503"/>
                                              <a:gd name="connsiteY1" fmla="*/ 1205105 h 1691375"/>
                                              <a:gd name="connsiteX2" fmla="*/ 2193503 w 2193503"/>
                                              <a:gd name="connsiteY2" fmla="*/ 1691375 h 1691375"/>
                                            </a:gdLst>
                                            <a:ahLst/>
                                            <a:cxnLst>
                                              <a:cxn ang="0">
                                                <a:pos x="connsiteX0" y="connsiteY0"/>
                                              </a:cxn>
                                              <a:cxn ang="0">
                                                <a:pos x="connsiteX1" y="connsiteY1"/>
                                              </a:cxn>
                                              <a:cxn ang="0">
                                                <a:pos x="connsiteX2" y="connsiteY2"/>
                                              </a:cxn>
                                            </a:cxnLst>
                                            <a:rect l="l" t="t" r="r" b="b"/>
                                            <a:pathLst>
                                              <a:path w="2193503" h="1691375">
                                                <a:moveTo>
                                                  <a:pt x="0" y="0"/>
                                                </a:moveTo>
                                                <a:cubicBezTo>
                                                  <a:pt x="115841" y="461604"/>
                                                  <a:pt x="231683" y="923209"/>
                                                  <a:pt x="597267" y="1205105"/>
                                                </a:cubicBezTo>
                                                <a:cubicBezTo>
                                                  <a:pt x="962851" y="1487001"/>
                                                  <a:pt x="1578177" y="1589188"/>
                                                  <a:pt x="2193503" y="169137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sp>
                                      <p:nvSpPr>
                                        <p:cNvPr id="34" name="Owal 33">
                                          <a:extLst>
                                            <a:ext uri="{FF2B5EF4-FFF2-40B4-BE49-F238E27FC236}">
                                              <a16:creationId xmlns:a16="http://schemas.microsoft.com/office/drawing/2014/main" id="{AD1C143F-AA5C-CC6B-E7E2-9C3B625F1E84}"/>
                                            </a:ext>
                                          </a:extLst>
                                        </p:cNvPr>
                                        <p:cNvSpPr/>
                                        <p:nvPr/>
                                      </p:nvSpPr>
                                      <p:spPr>
                                        <a:xfrm>
                                          <a:off x="1262636" y="1420014"/>
                                          <a:ext cx="45720" cy="45719"/>
                                        </a:xfrm>
                                        <a:prstGeom prst="ellipse">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sp>
                                      <p:nvSpPr>
                                        <p:cNvPr id="35" name="Owal 34">
                                          <a:extLst>
                                            <a:ext uri="{FF2B5EF4-FFF2-40B4-BE49-F238E27FC236}">
                                              <a16:creationId xmlns:a16="http://schemas.microsoft.com/office/drawing/2014/main" id="{1E7ABC61-0376-9397-B471-EC2671857FF3}"/>
                                            </a:ext>
                                          </a:extLst>
                                        </p:cNvPr>
                                        <p:cNvSpPr/>
                                        <p:nvPr/>
                                      </p:nvSpPr>
                                      <p:spPr>
                                        <a:xfrm>
                                          <a:off x="1924185" y="1417500"/>
                                          <a:ext cx="45720" cy="45719"/>
                                        </a:xfrm>
                                        <a:prstGeom prst="ellipse">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sp>
                                    <p:nvSpPr>
                                      <p:cNvPr id="32" name="Prostokąt 31">
                                        <a:extLst>
                                          <a:ext uri="{FF2B5EF4-FFF2-40B4-BE49-F238E27FC236}">
                                            <a16:creationId xmlns:a16="http://schemas.microsoft.com/office/drawing/2014/main" id="{C51C61AF-EA9F-7C6F-E82A-22E7162E662E}"/>
                                          </a:ext>
                                        </a:extLst>
                                      </p:cNvPr>
                                      <p:cNvSpPr/>
                                      <p:nvPr/>
                                    </p:nvSpPr>
                                    <p:spPr>
                                      <a:xfrm>
                                        <a:off x="2152761" y="1674362"/>
                                        <a:ext cx="936467" cy="3822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Punkt odniesienia</a:t>
                                        </a:r>
                                        <a:endParaRPr lang="pl-PL" sz="2800" dirty="0">
                                          <a:effectLst/>
                                          <a:ea typeface="Calibri" panose="020F0502020204030204" pitchFamily="34" charset="0"/>
                                          <a:cs typeface="Times New Roman" panose="02020603050405020304" pitchFamily="18" charset="0"/>
                                        </a:endParaRPr>
                                      </a:p>
                                    </p:txBody>
                                  </p:sp>
                                </p:grpSp>
                                <p:sp>
                                  <p:nvSpPr>
                                    <p:cNvPr id="30" name="Prostokąt 29">
                                      <a:extLst>
                                        <a:ext uri="{FF2B5EF4-FFF2-40B4-BE49-F238E27FC236}">
                                          <a16:creationId xmlns:a16="http://schemas.microsoft.com/office/drawing/2014/main" id="{5D75D4E5-B7A2-5FCD-8107-87D180CBB557}"/>
                                        </a:ext>
                                      </a:extLst>
                                    </p:cNvPr>
                                    <p:cNvSpPr/>
                                    <p:nvPr/>
                                  </p:nvSpPr>
                                  <p:spPr>
                                    <a:xfrm>
                                      <a:off x="698424" y="1071286"/>
                                      <a:ext cx="1100098" cy="4720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pl-PL" sz="2800" dirty="0">
                                        <a:effectLst/>
                                        <a:ea typeface="Calibri" panose="020F0502020204030204" pitchFamily="34" charset="0"/>
                                        <a:cs typeface="Times New Roman" panose="02020603050405020304" pitchFamily="18" charset="0"/>
                                      </a:endParaRPr>
                                    </a:p>
                                  </p:txBody>
                                </p:sp>
                              </p:grpSp>
                              <p:sp>
                                <p:nvSpPr>
                                  <p:cNvPr id="28" name="Prostokąt 27">
                                    <a:extLst>
                                      <a:ext uri="{FF2B5EF4-FFF2-40B4-BE49-F238E27FC236}">
                                        <a16:creationId xmlns:a16="http://schemas.microsoft.com/office/drawing/2014/main" id="{8E8467B8-127D-FAA2-D020-8B387520C4FF}"/>
                                      </a:ext>
                                    </a:extLst>
                                  </p:cNvPr>
                                  <p:cNvSpPr/>
                                  <p:nvPr/>
                                </p:nvSpPr>
                                <p:spPr>
                                  <a:xfrm>
                                    <a:off x="-105174" y="1856475"/>
                                    <a:ext cx="797296" cy="471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Domena strat</a:t>
                                    </a:r>
                                    <a:endParaRPr lang="pl-PL" sz="2800" dirty="0">
                                      <a:effectLst/>
                                      <a:ea typeface="Calibri" panose="020F0502020204030204" pitchFamily="34" charset="0"/>
                                      <a:cs typeface="Times New Roman" panose="02020603050405020304" pitchFamily="18" charset="0"/>
                                    </a:endParaRPr>
                                  </a:p>
                                </p:txBody>
                              </p:sp>
                            </p:grpSp>
                          </p:grpSp>
                        </p:grpSp>
                        <p:sp>
                          <p:nvSpPr>
                            <p:cNvPr id="22" name="Owal 21">
                              <a:extLst>
                                <a:ext uri="{FF2B5EF4-FFF2-40B4-BE49-F238E27FC236}">
                                  <a16:creationId xmlns:a16="http://schemas.microsoft.com/office/drawing/2014/main" id="{83DBFC47-9BEA-0F8E-BBE4-08985A0AECA8}"/>
                                </a:ext>
                              </a:extLst>
                            </p:cNvPr>
                            <p:cNvSpPr/>
                            <p:nvPr/>
                          </p:nvSpPr>
                          <p:spPr>
                            <a:xfrm>
                              <a:off x="1534885" y="1518549"/>
                              <a:ext cx="33135" cy="45708"/>
                            </a:xfrm>
                            <a:prstGeom prst="ellipse">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sp>
                        <p:nvSpPr>
                          <p:cNvPr id="20" name="Pole tekstowe 2">
                            <a:extLst>
                              <a:ext uri="{FF2B5EF4-FFF2-40B4-BE49-F238E27FC236}">
                                <a16:creationId xmlns:a16="http://schemas.microsoft.com/office/drawing/2014/main" id="{FCB4313A-558D-F024-076B-3028664DE0EC}"/>
                              </a:ext>
                            </a:extLst>
                          </p:cNvPr>
                          <p:cNvSpPr txBox="1">
                            <a:spLocks noChangeArrowheads="1"/>
                          </p:cNvSpPr>
                          <p:nvPr/>
                        </p:nvSpPr>
                        <p:spPr bwMode="auto">
                          <a:xfrm>
                            <a:off x="1203992" y="529864"/>
                            <a:ext cx="824159" cy="27256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v(100)</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cxnSp>
                  <p:nvCxnSpPr>
                    <p:cNvPr id="14" name="Łącznik prosty 13">
                      <a:extLst>
                        <a:ext uri="{FF2B5EF4-FFF2-40B4-BE49-F238E27FC236}">
                          <a16:creationId xmlns:a16="http://schemas.microsoft.com/office/drawing/2014/main" id="{5BAF0C6C-3130-EF9C-1BEF-BA40810DD6BE}"/>
                        </a:ext>
                      </a:extLst>
                    </p:cNvPr>
                    <p:cNvCxnSpPr/>
                    <p:nvPr/>
                  </p:nvCxnSpPr>
                  <p:spPr>
                    <a:xfrm flipV="1">
                      <a:off x="741054" y="2231829"/>
                      <a:ext cx="481146" cy="1341"/>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grpSp>
          <p:cxnSp>
            <p:nvCxnSpPr>
              <p:cNvPr id="8" name="Łącznik prosty 7">
                <a:extLst>
                  <a:ext uri="{FF2B5EF4-FFF2-40B4-BE49-F238E27FC236}">
                    <a16:creationId xmlns:a16="http://schemas.microsoft.com/office/drawing/2014/main" id="{5D0DE5E1-07D5-004D-9195-E492A9342C5C}"/>
                  </a:ext>
                </a:extLst>
              </p:cNvPr>
              <p:cNvCxnSpPr/>
              <p:nvPr/>
            </p:nvCxnSpPr>
            <p:spPr>
              <a:xfrm flipH="1">
                <a:off x="1223963" y="757237"/>
                <a:ext cx="429107" cy="0"/>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pic>
        <p:nvPicPr>
          <p:cNvPr id="44" name="Picture 2">
            <a:extLst>
              <a:ext uri="{FF2B5EF4-FFF2-40B4-BE49-F238E27FC236}">
                <a16:creationId xmlns:a16="http://schemas.microsoft.com/office/drawing/2014/main" id="{883C59A6-73C8-B8A5-8B66-6F6D475D45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Łącznik prosty 44">
            <a:extLst>
              <a:ext uri="{FF2B5EF4-FFF2-40B4-BE49-F238E27FC236}">
                <a16:creationId xmlns:a16="http://schemas.microsoft.com/office/drawing/2014/main" id="{382A4BC7-5410-F2F4-2013-299583741B86}"/>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46" name="Podtytuł 2">
            <a:extLst>
              <a:ext uri="{FF2B5EF4-FFF2-40B4-BE49-F238E27FC236}">
                <a16:creationId xmlns:a16="http://schemas.microsoft.com/office/drawing/2014/main" id="{FE944598-CD40-6455-86B8-9DF81FE7F485}"/>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642554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0D2453-B797-B9BD-CFD0-F55B215B262C}"/>
              </a:ext>
            </a:extLst>
          </p:cNvPr>
          <p:cNvSpPr>
            <a:spLocks noGrp="1"/>
          </p:cNvSpPr>
          <p:nvPr>
            <p:ph type="title"/>
          </p:nvPr>
        </p:nvSpPr>
        <p:spPr/>
        <p:txBody>
          <a:bodyPr/>
          <a:lstStyle/>
          <a:p>
            <a:r>
              <a:rPr lang="pl-PL" dirty="0"/>
              <a:t>EFEKT POSIADANIA</a:t>
            </a:r>
          </a:p>
        </p:txBody>
      </p:sp>
      <p:sp>
        <p:nvSpPr>
          <p:cNvPr id="3" name="Symbol zastępczy zawartości 2">
            <a:extLst>
              <a:ext uri="{FF2B5EF4-FFF2-40B4-BE49-F238E27FC236}">
                <a16:creationId xmlns:a16="http://schemas.microsoft.com/office/drawing/2014/main" id="{07FDCF2C-1E8A-C977-0CC1-B7B81F27746F}"/>
              </a:ext>
            </a:extLst>
          </p:cNvPr>
          <p:cNvSpPr>
            <a:spLocks noGrp="1"/>
          </p:cNvSpPr>
          <p:nvPr>
            <p:ph idx="1"/>
          </p:nvPr>
        </p:nvSpPr>
        <p:spPr/>
        <p:txBody>
          <a:bodyPr>
            <a:normAutofit fontScale="85000" lnSpcReduction="20000"/>
          </a:bodyPr>
          <a:lstStyle/>
          <a:p>
            <a:r>
              <a:rPr lang="pl-PL" b="1" dirty="0"/>
              <a:t>Definicja. </a:t>
            </a:r>
            <a:r>
              <a:rPr lang="pl-PL" dirty="0"/>
              <a:t>Efekt posiadania jest następstwem występowania zjawiska awersji do strat. Polega on na nadmiernym wartościowaniu rzeczy, które posiadamy, w stosunku do tych, które nie posiadamy. </a:t>
            </a:r>
          </a:p>
          <a:p>
            <a:r>
              <a:rPr lang="pl-PL" b="1" dirty="0"/>
              <a:t>Efekt na rynek nieruchomości. </a:t>
            </a:r>
            <a:r>
              <a:rPr lang="pl-PL" dirty="0"/>
              <a:t>Efekt posiadania zazwyczaj powoduje, ceny sprzedawców (WTA) nieruchomości są wyższe od cen rynkowych oraz cen skłonnych do zapłaty przez kupujących (WTP). W wyniku tego na rynku tworzą się tarcia, podaż i popyt są niedopasowane, co powoduje zmniejszenie liczby transakcji.</a:t>
            </a:r>
          </a:p>
          <a:p>
            <a:r>
              <a:rPr lang="pl-PL" b="1" dirty="0"/>
              <a:t>Przyczyny. </a:t>
            </a:r>
            <a:r>
              <a:rPr lang="pl-PL" dirty="0"/>
              <a:t>Awersja do strat ale również czynniki natury psychologicznej takie jak przywiązanie do nieruchomości. Czynniki neoklasyczne: efekt dochodowy oraz dostępność substytutów. </a:t>
            </a:r>
          </a:p>
          <a:p>
            <a:r>
              <a:rPr lang="pl-PL" b="1" dirty="0"/>
              <a:t>Wielkość. </a:t>
            </a:r>
            <a:r>
              <a:rPr lang="pl-PL" dirty="0"/>
              <a:t>Efekt posiadania, tj. różnica pomiędzy oczekiwaniami kupujących oraz sprzedawców na rynku nieruchomości wynosi około 5-10% ceny rynkowej nieruchomości. </a:t>
            </a:r>
          </a:p>
        </p:txBody>
      </p:sp>
      <p:pic>
        <p:nvPicPr>
          <p:cNvPr id="4" name="Picture 2">
            <a:extLst>
              <a:ext uri="{FF2B5EF4-FFF2-40B4-BE49-F238E27FC236}">
                <a16:creationId xmlns:a16="http://schemas.microsoft.com/office/drawing/2014/main" id="{E3E32498-2A25-5548-5298-5FE62953A0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31246E49-20E1-EA19-A191-0D5812981B93}"/>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2119B81D-AC2B-7972-9E79-8E446A8B09F3}"/>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476807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317927-CBF4-DE0F-9576-E26E68E6C3E5}"/>
              </a:ext>
            </a:extLst>
          </p:cNvPr>
          <p:cNvSpPr>
            <a:spLocks noGrp="1"/>
          </p:cNvSpPr>
          <p:nvPr>
            <p:ph type="title"/>
          </p:nvPr>
        </p:nvSpPr>
        <p:spPr/>
        <p:txBody>
          <a:bodyPr/>
          <a:lstStyle/>
          <a:p>
            <a:r>
              <a:rPr lang="pl-PL" dirty="0"/>
              <a:t>Heurystyka zakotwiczenia</a:t>
            </a:r>
          </a:p>
        </p:txBody>
      </p:sp>
      <p:sp>
        <p:nvSpPr>
          <p:cNvPr id="3" name="Symbol zastępczy zawartości 2">
            <a:extLst>
              <a:ext uri="{FF2B5EF4-FFF2-40B4-BE49-F238E27FC236}">
                <a16:creationId xmlns:a16="http://schemas.microsoft.com/office/drawing/2014/main" id="{9C205EA6-3A02-19FD-8507-CA38A3B62DFA}"/>
              </a:ext>
            </a:extLst>
          </p:cNvPr>
          <p:cNvSpPr>
            <a:spLocks noGrp="1"/>
          </p:cNvSpPr>
          <p:nvPr>
            <p:ph idx="1"/>
          </p:nvPr>
        </p:nvSpPr>
        <p:spPr>
          <a:xfrm>
            <a:off x="1024129" y="2286000"/>
            <a:ext cx="5905996" cy="4023360"/>
          </a:xfrm>
        </p:spPr>
        <p:txBody>
          <a:bodyPr>
            <a:normAutofit fontScale="70000" lnSpcReduction="20000"/>
          </a:bodyPr>
          <a:lstStyle/>
          <a:p>
            <a:r>
              <a:rPr lang="pl-PL" b="1" dirty="0"/>
              <a:t>Definicja.</a:t>
            </a:r>
            <a:r>
              <a:rPr lang="pl-PL" dirty="0"/>
              <a:t> Oparcie swojego wnioskowania na jakiejś informacji.</a:t>
            </a:r>
          </a:p>
          <a:p>
            <a:r>
              <a:rPr lang="pl-PL" b="1" dirty="0"/>
              <a:t>Efekt na rynku nieruchomości. </a:t>
            </a:r>
            <a:r>
              <a:rPr lang="pl-PL" dirty="0"/>
              <a:t>Na rynku nieruchomości heurystyka ta zazwyczaj polega na ustalania cen przez sprzedających na podstawie wcześniej ceny zakupu, ceny sąsiedniej nieruchomości itp. zamiast na podstawie jej wartości rynkowej. Heurystyka wpływa też na zjawisko awersji do strat oraz efektu posiadania. Np. co się stanie gdy punktem odniesienia jest poprzednia cena zakupu nieruchomości a rynek jest od tego momentu w fazie spadkowej? Czy wystąpi efekt posiadania?</a:t>
            </a:r>
          </a:p>
          <a:p>
            <a:r>
              <a:rPr lang="pl-PL" dirty="0"/>
              <a:t>WTA=?</a:t>
            </a:r>
          </a:p>
          <a:p>
            <a:r>
              <a:rPr lang="pl-PL" dirty="0"/>
              <a:t>WTP=?</a:t>
            </a:r>
          </a:p>
          <a:p>
            <a:endParaRPr lang="pl-PL" dirty="0"/>
          </a:p>
        </p:txBody>
      </p:sp>
      <p:grpSp>
        <p:nvGrpSpPr>
          <p:cNvPr id="4" name="Group 495136307">
            <a:extLst>
              <a:ext uri="{FF2B5EF4-FFF2-40B4-BE49-F238E27FC236}">
                <a16:creationId xmlns:a16="http://schemas.microsoft.com/office/drawing/2014/main" id="{D3D1E69F-2B72-F216-0AD1-305CE8228FD7}"/>
              </a:ext>
            </a:extLst>
          </p:cNvPr>
          <p:cNvGrpSpPr/>
          <p:nvPr/>
        </p:nvGrpSpPr>
        <p:grpSpPr>
          <a:xfrm>
            <a:off x="6930125" y="1461689"/>
            <a:ext cx="4648201" cy="4741286"/>
            <a:chOff x="0" y="0"/>
            <a:chExt cx="2541993" cy="2464435"/>
          </a:xfrm>
        </p:grpSpPr>
        <p:cxnSp>
          <p:nvCxnSpPr>
            <p:cNvPr id="5" name="Łącznik prosty ze strzałką 4">
              <a:extLst>
                <a:ext uri="{FF2B5EF4-FFF2-40B4-BE49-F238E27FC236}">
                  <a16:creationId xmlns:a16="http://schemas.microsoft.com/office/drawing/2014/main" id="{A66F2C01-8C8C-2140-D2CA-505061F88A4E}"/>
                </a:ext>
              </a:extLst>
            </p:cNvPr>
            <p:cNvCxnSpPr/>
            <p:nvPr/>
          </p:nvCxnSpPr>
          <p:spPr>
            <a:xfrm flipH="1" flipV="1">
              <a:off x="1257300" y="1419225"/>
              <a:ext cx="176053" cy="220243"/>
            </a:xfrm>
            <a:prstGeom prst="straightConnector1">
              <a:avLst/>
            </a:prstGeom>
            <a:ln w="12700">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 name="Grupa 9">
              <a:extLst>
                <a:ext uri="{FF2B5EF4-FFF2-40B4-BE49-F238E27FC236}">
                  <a16:creationId xmlns:a16="http://schemas.microsoft.com/office/drawing/2014/main" id="{9D9240DE-55AC-F635-7528-A9C20A09865B}"/>
                </a:ext>
              </a:extLst>
            </p:cNvPr>
            <p:cNvGrpSpPr/>
            <p:nvPr/>
          </p:nvGrpSpPr>
          <p:grpSpPr>
            <a:xfrm>
              <a:off x="0" y="0"/>
              <a:ext cx="2541993" cy="2464435"/>
              <a:chOff x="0" y="0"/>
              <a:chExt cx="2541993" cy="2464435"/>
            </a:xfrm>
          </p:grpSpPr>
          <p:cxnSp>
            <p:nvCxnSpPr>
              <p:cNvPr id="11" name="Łącznik prosty 10">
                <a:extLst>
                  <a:ext uri="{FF2B5EF4-FFF2-40B4-BE49-F238E27FC236}">
                    <a16:creationId xmlns:a16="http://schemas.microsoft.com/office/drawing/2014/main" id="{6E84CE4D-3BDC-80D0-7DA1-2906F46B5991}"/>
                  </a:ext>
                </a:extLst>
              </p:cNvPr>
              <p:cNvCxnSpPr/>
              <p:nvPr/>
            </p:nvCxnSpPr>
            <p:spPr>
              <a:xfrm>
                <a:off x="741054" y="1417103"/>
                <a:ext cx="0" cy="818513"/>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1" name="Grupa 20">
                <a:extLst>
                  <a:ext uri="{FF2B5EF4-FFF2-40B4-BE49-F238E27FC236}">
                    <a16:creationId xmlns:a16="http://schemas.microsoft.com/office/drawing/2014/main" id="{BAB92ED9-0D90-1CE9-3155-2A5EE4460CC8}"/>
                  </a:ext>
                </a:extLst>
              </p:cNvPr>
              <p:cNvGrpSpPr/>
              <p:nvPr/>
            </p:nvGrpSpPr>
            <p:grpSpPr>
              <a:xfrm>
                <a:off x="0" y="0"/>
                <a:ext cx="2541993" cy="2464435"/>
                <a:chOff x="-105174" y="0"/>
                <a:chExt cx="2541993" cy="2722633"/>
              </a:xfrm>
            </p:grpSpPr>
            <p:sp>
              <p:nvSpPr>
                <p:cNvPr id="23" name="Dowolny kształt: kształt 22">
                  <a:extLst>
                    <a:ext uri="{FF2B5EF4-FFF2-40B4-BE49-F238E27FC236}">
                      <a16:creationId xmlns:a16="http://schemas.microsoft.com/office/drawing/2014/main" id="{39D86D00-5FAF-4884-86A3-844E29191EB9}"/>
                    </a:ext>
                  </a:extLst>
                </p:cNvPr>
                <p:cNvSpPr/>
                <p:nvPr/>
              </p:nvSpPr>
              <p:spPr>
                <a:xfrm rot="16200000">
                  <a:off x="48801" y="1577350"/>
                  <a:ext cx="1119009" cy="1024255"/>
                </a:xfrm>
                <a:custGeom>
                  <a:avLst/>
                  <a:gdLst>
                    <a:gd name="connsiteX0" fmla="*/ 0 w 2193503"/>
                    <a:gd name="connsiteY0" fmla="*/ 0 h 1691375"/>
                    <a:gd name="connsiteX1" fmla="*/ 597267 w 2193503"/>
                    <a:gd name="connsiteY1" fmla="*/ 1205105 h 1691375"/>
                    <a:gd name="connsiteX2" fmla="*/ 2193503 w 2193503"/>
                    <a:gd name="connsiteY2" fmla="*/ 1691375 h 1691375"/>
                  </a:gdLst>
                  <a:ahLst/>
                  <a:cxnLst>
                    <a:cxn ang="0">
                      <a:pos x="connsiteX0" y="connsiteY0"/>
                    </a:cxn>
                    <a:cxn ang="0">
                      <a:pos x="connsiteX1" y="connsiteY1"/>
                    </a:cxn>
                    <a:cxn ang="0">
                      <a:pos x="connsiteX2" y="connsiteY2"/>
                    </a:cxn>
                  </a:cxnLst>
                  <a:rect l="l" t="t" r="r" b="b"/>
                  <a:pathLst>
                    <a:path w="2193503" h="1691375">
                      <a:moveTo>
                        <a:pt x="0" y="0"/>
                      </a:moveTo>
                      <a:cubicBezTo>
                        <a:pt x="115841" y="461604"/>
                        <a:pt x="231683" y="923209"/>
                        <a:pt x="597267" y="1205105"/>
                      </a:cubicBezTo>
                      <a:cubicBezTo>
                        <a:pt x="962851" y="1487001"/>
                        <a:pt x="1578177" y="1589188"/>
                        <a:pt x="2193503" y="169137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nvGrpSpPr>
                <p:cNvPr id="24" name="Grupa 23">
                  <a:extLst>
                    <a:ext uri="{FF2B5EF4-FFF2-40B4-BE49-F238E27FC236}">
                      <a16:creationId xmlns:a16="http://schemas.microsoft.com/office/drawing/2014/main" id="{6C37CF91-F330-64FA-56FE-81E9415FC0A1}"/>
                    </a:ext>
                  </a:extLst>
                </p:cNvPr>
                <p:cNvGrpSpPr/>
                <p:nvPr/>
              </p:nvGrpSpPr>
              <p:grpSpPr>
                <a:xfrm>
                  <a:off x="-105174" y="0"/>
                  <a:ext cx="2541993" cy="2722633"/>
                  <a:chOff x="-105174" y="0"/>
                  <a:chExt cx="2541993" cy="2722633"/>
                </a:xfrm>
              </p:grpSpPr>
              <p:sp>
                <p:nvSpPr>
                  <p:cNvPr id="25" name="Prostokąt 24">
                    <a:extLst>
                      <a:ext uri="{FF2B5EF4-FFF2-40B4-BE49-F238E27FC236}">
                        <a16:creationId xmlns:a16="http://schemas.microsoft.com/office/drawing/2014/main" id="{DF7421FD-E5DA-F072-D287-F0C09D4761AB}"/>
                      </a:ext>
                    </a:extLst>
                  </p:cNvPr>
                  <p:cNvSpPr/>
                  <p:nvPr/>
                </p:nvSpPr>
                <p:spPr>
                  <a:xfrm>
                    <a:off x="1592653" y="846162"/>
                    <a:ext cx="797296" cy="471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Domena zysku</a:t>
                    </a:r>
                    <a:endParaRPr lang="pl-PL" sz="2800" dirty="0">
                      <a:effectLst/>
                      <a:ea typeface="Calibri" panose="020F0502020204030204" pitchFamily="34" charset="0"/>
                      <a:cs typeface="Times New Roman" panose="02020603050405020304" pitchFamily="18" charset="0"/>
                    </a:endParaRPr>
                  </a:p>
                </p:txBody>
              </p:sp>
              <p:grpSp>
                <p:nvGrpSpPr>
                  <p:cNvPr id="26" name="Grupa 25">
                    <a:extLst>
                      <a:ext uri="{FF2B5EF4-FFF2-40B4-BE49-F238E27FC236}">
                        <a16:creationId xmlns:a16="http://schemas.microsoft.com/office/drawing/2014/main" id="{6FEA2851-F367-0F0B-F93F-CA3582D9A7B9}"/>
                      </a:ext>
                    </a:extLst>
                  </p:cNvPr>
                  <p:cNvGrpSpPr/>
                  <p:nvPr/>
                </p:nvGrpSpPr>
                <p:grpSpPr>
                  <a:xfrm>
                    <a:off x="-105174" y="0"/>
                    <a:ext cx="2541993" cy="2722633"/>
                    <a:chOff x="-105174" y="0"/>
                    <a:chExt cx="2541993" cy="2722633"/>
                  </a:xfrm>
                </p:grpSpPr>
                <p:grpSp>
                  <p:nvGrpSpPr>
                    <p:cNvPr id="27" name="Grupa 26">
                      <a:extLst>
                        <a:ext uri="{FF2B5EF4-FFF2-40B4-BE49-F238E27FC236}">
                          <a16:creationId xmlns:a16="http://schemas.microsoft.com/office/drawing/2014/main" id="{45F5900C-89A5-BB88-F5FB-30537AC8F26D}"/>
                        </a:ext>
                      </a:extLst>
                    </p:cNvPr>
                    <p:cNvGrpSpPr/>
                    <p:nvPr/>
                  </p:nvGrpSpPr>
                  <p:grpSpPr>
                    <a:xfrm>
                      <a:off x="0" y="0"/>
                      <a:ext cx="2436819" cy="2722633"/>
                      <a:chOff x="399792" y="-98596"/>
                      <a:chExt cx="3361810" cy="2722633"/>
                    </a:xfrm>
                  </p:grpSpPr>
                  <p:grpSp>
                    <p:nvGrpSpPr>
                      <p:cNvPr id="29" name="Grupa 28">
                        <a:extLst>
                          <a:ext uri="{FF2B5EF4-FFF2-40B4-BE49-F238E27FC236}">
                            <a16:creationId xmlns:a16="http://schemas.microsoft.com/office/drawing/2014/main" id="{0186111F-1AD7-0F02-BB8B-CB8663855232}"/>
                          </a:ext>
                        </a:extLst>
                      </p:cNvPr>
                      <p:cNvGrpSpPr/>
                      <p:nvPr/>
                    </p:nvGrpSpPr>
                    <p:grpSpPr>
                      <a:xfrm>
                        <a:off x="399792" y="-98596"/>
                        <a:ext cx="3361810" cy="2722633"/>
                        <a:chOff x="399792" y="-98596"/>
                        <a:chExt cx="3361810" cy="2722633"/>
                      </a:xfrm>
                    </p:grpSpPr>
                    <p:grpSp>
                      <p:nvGrpSpPr>
                        <p:cNvPr id="31" name="Grupa 30">
                          <a:extLst>
                            <a:ext uri="{FF2B5EF4-FFF2-40B4-BE49-F238E27FC236}">
                              <a16:creationId xmlns:a16="http://schemas.microsoft.com/office/drawing/2014/main" id="{2A3F0CF6-D7B0-5AD1-AA84-FAFA85080AED}"/>
                            </a:ext>
                          </a:extLst>
                        </p:cNvPr>
                        <p:cNvGrpSpPr/>
                        <p:nvPr/>
                      </p:nvGrpSpPr>
                      <p:grpSpPr>
                        <a:xfrm>
                          <a:off x="399792" y="-98596"/>
                          <a:ext cx="3361810" cy="2722633"/>
                          <a:chOff x="399792" y="-98596"/>
                          <a:chExt cx="3361810" cy="2722633"/>
                        </a:xfrm>
                      </p:grpSpPr>
                      <p:grpSp>
                        <p:nvGrpSpPr>
                          <p:cNvPr id="33" name="Grupa 32">
                            <a:extLst>
                              <a:ext uri="{FF2B5EF4-FFF2-40B4-BE49-F238E27FC236}">
                                <a16:creationId xmlns:a16="http://schemas.microsoft.com/office/drawing/2014/main" id="{7B3E4D13-7C7A-10EA-9A33-3752EF30C951}"/>
                              </a:ext>
                            </a:extLst>
                          </p:cNvPr>
                          <p:cNvGrpSpPr/>
                          <p:nvPr/>
                        </p:nvGrpSpPr>
                        <p:grpSpPr>
                          <a:xfrm>
                            <a:off x="399792" y="-98596"/>
                            <a:ext cx="3361810" cy="2722633"/>
                            <a:chOff x="399792" y="-98596"/>
                            <a:chExt cx="3361810" cy="2722633"/>
                          </a:xfrm>
                        </p:grpSpPr>
                        <p:grpSp>
                          <p:nvGrpSpPr>
                            <p:cNvPr id="36" name="Grupa 35">
                              <a:extLst>
                                <a:ext uri="{FF2B5EF4-FFF2-40B4-BE49-F238E27FC236}">
                                  <a16:creationId xmlns:a16="http://schemas.microsoft.com/office/drawing/2014/main" id="{11F34972-4F57-8436-2895-1E98744A1FE6}"/>
                                </a:ext>
                              </a:extLst>
                            </p:cNvPr>
                            <p:cNvGrpSpPr/>
                            <p:nvPr/>
                          </p:nvGrpSpPr>
                          <p:grpSpPr>
                            <a:xfrm>
                              <a:off x="399792" y="-98596"/>
                              <a:ext cx="3361810" cy="2722633"/>
                              <a:chOff x="914479" y="873274"/>
                              <a:chExt cx="3362739" cy="2723497"/>
                            </a:xfrm>
                          </p:grpSpPr>
                          <p:grpSp>
                            <p:nvGrpSpPr>
                              <p:cNvPr id="38" name="Grupa 37">
                                <a:extLst>
                                  <a:ext uri="{FF2B5EF4-FFF2-40B4-BE49-F238E27FC236}">
                                    <a16:creationId xmlns:a16="http://schemas.microsoft.com/office/drawing/2014/main" id="{AC1CA7EE-F1C3-778E-6E3F-91F484493969}"/>
                                  </a:ext>
                                </a:extLst>
                              </p:cNvPr>
                              <p:cNvGrpSpPr/>
                              <p:nvPr/>
                            </p:nvGrpSpPr>
                            <p:grpSpPr>
                              <a:xfrm>
                                <a:off x="914479" y="1003464"/>
                                <a:ext cx="3362739" cy="2593307"/>
                                <a:chOff x="401399" y="1003464"/>
                                <a:chExt cx="3362739" cy="2593307"/>
                              </a:xfrm>
                            </p:grpSpPr>
                            <p:grpSp>
                              <p:nvGrpSpPr>
                                <p:cNvPr id="40" name="Grupa 39">
                                  <a:extLst>
                                    <a:ext uri="{FF2B5EF4-FFF2-40B4-BE49-F238E27FC236}">
                                      <a16:creationId xmlns:a16="http://schemas.microsoft.com/office/drawing/2014/main" id="{5E316761-2AFA-8885-7BF2-17812B7EDAC8}"/>
                                    </a:ext>
                                  </a:extLst>
                                </p:cNvPr>
                                <p:cNvGrpSpPr/>
                                <p:nvPr/>
                              </p:nvGrpSpPr>
                              <p:grpSpPr>
                                <a:xfrm>
                                  <a:off x="401399" y="1003464"/>
                                  <a:ext cx="3172594" cy="2593307"/>
                                  <a:chOff x="401399" y="1003464"/>
                                  <a:chExt cx="3172594" cy="2593307"/>
                                </a:xfrm>
                              </p:grpSpPr>
                              <p:cxnSp>
                                <p:nvCxnSpPr>
                                  <p:cNvPr id="42" name="Łącznik prosty ze strzałką 41">
                                    <a:extLst>
                                      <a:ext uri="{FF2B5EF4-FFF2-40B4-BE49-F238E27FC236}">
                                        <a16:creationId xmlns:a16="http://schemas.microsoft.com/office/drawing/2014/main" id="{9B028E4B-7B48-B849-B1E6-63BD24A86F4B}"/>
                                      </a:ext>
                                    </a:extLst>
                                  </p:cNvPr>
                                  <p:cNvCxnSpPr/>
                                  <p:nvPr/>
                                </p:nvCxnSpPr>
                                <p:spPr>
                                  <a:xfrm>
                                    <a:off x="401399" y="2409866"/>
                                    <a:ext cx="3172594" cy="685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3" name="Łącznik prosty ze strzałką 42">
                                    <a:extLst>
                                      <a:ext uri="{FF2B5EF4-FFF2-40B4-BE49-F238E27FC236}">
                                        <a16:creationId xmlns:a16="http://schemas.microsoft.com/office/drawing/2014/main" id="{0AC6E278-4931-EE88-A207-C6848BD7D36B}"/>
                                      </a:ext>
                                    </a:extLst>
                                  </p:cNvPr>
                                  <p:cNvCxnSpPr/>
                                  <p:nvPr/>
                                </p:nvCxnSpPr>
                                <p:spPr>
                                  <a:xfrm>
                                    <a:off x="1948621" y="1003464"/>
                                    <a:ext cx="0" cy="2593307"/>
                                  </a:xfrm>
                                  <a:prstGeom prst="straightConnector1">
                                    <a:avLst/>
                                  </a:prstGeom>
                                  <a:ln w="19050">
                                    <a:solidFill>
                                      <a:schemeClr val="tx1"/>
                                    </a:solidFill>
                                    <a:headEnd type="arrow" w="med" len="med"/>
                                    <a:tailEnd type="none" w="med" len="med"/>
                                  </a:ln>
                                </p:spPr>
                                <p:style>
                                  <a:lnRef idx="1">
                                    <a:schemeClr val="dk1"/>
                                  </a:lnRef>
                                  <a:fillRef idx="0">
                                    <a:schemeClr val="dk1"/>
                                  </a:fillRef>
                                  <a:effectRef idx="0">
                                    <a:schemeClr val="dk1"/>
                                  </a:effectRef>
                                  <a:fontRef idx="minor">
                                    <a:schemeClr val="tx1"/>
                                  </a:fontRef>
                                </p:style>
                              </p:cxnSp>
                            </p:grpSp>
                            <p:sp>
                              <p:nvSpPr>
                                <p:cNvPr id="41" name="Pole tekstowe 2">
                                  <a:extLst>
                                    <a:ext uri="{FF2B5EF4-FFF2-40B4-BE49-F238E27FC236}">
                                      <a16:creationId xmlns:a16="http://schemas.microsoft.com/office/drawing/2014/main" id="{C72B0C98-B43A-1C2E-A9C9-55F5CDEE644B}"/>
                                    </a:ext>
                                  </a:extLst>
                                </p:cNvPr>
                                <p:cNvSpPr txBox="1">
                                  <a:spLocks noChangeArrowheads="1"/>
                                </p:cNvSpPr>
                                <p:nvPr/>
                              </p:nvSpPr>
                              <p:spPr bwMode="auto">
                                <a:xfrm>
                                  <a:off x="3362837" y="2414458"/>
                                  <a:ext cx="401301" cy="315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800" b="1">
                                      <a:effectLst/>
                                      <a:latin typeface="Times New Roman" panose="02020603050405020304" pitchFamily="18" charset="0"/>
                                      <a:ea typeface="Calibri" panose="020F0502020204030204" pitchFamily="34" charset="0"/>
                                      <a:cs typeface="Times New Roman" panose="02020603050405020304" pitchFamily="18" charset="0"/>
                                    </a:rPr>
                                    <a:t>x</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9" name="Pole tekstowe 2">
                                <a:extLst>
                                  <a:ext uri="{FF2B5EF4-FFF2-40B4-BE49-F238E27FC236}">
                                    <a16:creationId xmlns:a16="http://schemas.microsoft.com/office/drawing/2014/main" id="{8A10F550-3ABD-B28B-548F-3A66AD02912A}"/>
                                  </a:ext>
                                </a:extLst>
                              </p:cNvPr>
                              <p:cNvSpPr txBox="1">
                                <a:spLocks noChangeArrowheads="1"/>
                              </p:cNvSpPr>
                              <p:nvPr/>
                            </p:nvSpPr>
                            <p:spPr bwMode="auto">
                              <a:xfrm rot="16200000">
                                <a:off x="1923045" y="964534"/>
                                <a:ext cx="558647" cy="37612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800" b="1">
                                    <a:effectLst/>
                                    <a:latin typeface="Times New Roman" panose="02020603050405020304" pitchFamily="18" charset="0"/>
                                    <a:ea typeface="Calibri" panose="020F0502020204030204" pitchFamily="34" charset="0"/>
                                    <a:cs typeface="Times New Roman" panose="02020603050405020304" pitchFamily="18" charset="0"/>
                                  </a:rPr>
                                  <a:t>v(x)</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7" name="Dowolny kształt: kształt 36">
                              <a:extLst>
                                <a:ext uri="{FF2B5EF4-FFF2-40B4-BE49-F238E27FC236}">
                                  <a16:creationId xmlns:a16="http://schemas.microsoft.com/office/drawing/2014/main" id="{C289426E-F2A4-8FCE-259E-0F7B1AFF4729}"/>
                                </a:ext>
                              </a:extLst>
                            </p:cNvPr>
                            <p:cNvSpPr/>
                            <p:nvPr/>
                          </p:nvSpPr>
                          <p:spPr>
                            <a:xfrm rot="5400000">
                              <a:off x="2228169" y="312405"/>
                              <a:ext cx="850425" cy="1413647"/>
                            </a:xfrm>
                            <a:custGeom>
                              <a:avLst/>
                              <a:gdLst>
                                <a:gd name="connsiteX0" fmla="*/ 0 w 2193503"/>
                                <a:gd name="connsiteY0" fmla="*/ 0 h 1691375"/>
                                <a:gd name="connsiteX1" fmla="*/ 597267 w 2193503"/>
                                <a:gd name="connsiteY1" fmla="*/ 1205105 h 1691375"/>
                                <a:gd name="connsiteX2" fmla="*/ 2193503 w 2193503"/>
                                <a:gd name="connsiteY2" fmla="*/ 1691375 h 1691375"/>
                              </a:gdLst>
                              <a:ahLst/>
                              <a:cxnLst>
                                <a:cxn ang="0">
                                  <a:pos x="connsiteX0" y="connsiteY0"/>
                                </a:cxn>
                                <a:cxn ang="0">
                                  <a:pos x="connsiteX1" y="connsiteY1"/>
                                </a:cxn>
                                <a:cxn ang="0">
                                  <a:pos x="connsiteX2" y="connsiteY2"/>
                                </a:cxn>
                              </a:cxnLst>
                              <a:rect l="l" t="t" r="r" b="b"/>
                              <a:pathLst>
                                <a:path w="2193503" h="1691375">
                                  <a:moveTo>
                                    <a:pt x="0" y="0"/>
                                  </a:moveTo>
                                  <a:cubicBezTo>
                                    <a:pt x="115841" y="461604"/>
                                    <a:pt x="231683" y="923209"/>
                                    <a:pt x="597267" y="1205105"/>
                                  </a:cubicBezTo>
                                  <a:cubicBezTo>
                                    <a:pt x="962851" y="1487001"/>
                                    <a:pt x="1578177" y="1589188"/>
                                    <a:pt x="2193503" y="169137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sp>
                        <p:nvSpPr>
                          <p:cNvPr id="34" name="Owal 33">
                            <a:extLst>
                              <a:ext uri="{FF2B5EF4-FFF2-40B4-BE49-F238E27FC236}">
                                <a16:creationId xmlns:a16="http://schemas.microsoft.com/office/drawing/2014/main" id="{C41F0F7D-3636-E19B-689A-2FE53CBAC415}"/>
                              </a:ext>
                            </a:extLst>
                          </p:cNvPr>
                          <p:cNvSpPr/>
                          <p:nvPr/>
                        </p:nvSpPr>
                        <p:spPr>
                          <a:xfrm>
                            <a:off x="1262636" y="1420014"/>
                            <a:ext cx="45720" cy="45719"/>
                          </a:xfrm>
                          <a:prstGeom prst="ellipse">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sp>
                        <p:nvSpPr>
                          <p:cNvPr id="35" name="Owal 34">
                            <a:extLst>
                              <a:ext uri="{FF2B5EF4-FFF2-40B4-BE49-F238E27FC236}">
                                <a16:creationId xmlns:a16="http://schemas.microsoft.com/office/drawing/2014/main" id="{CFA1C8D5-4EDA-547A-24D0-D0738CC5347D}"/>
                              </a:ext>
                            </a:extLst>
                          </p:cNvPr>
                          <p:cNvSpPr/>
                          <p:nvPr/>
                        </p:nvSpPr>
                        <p:spPr>
                          <a:xfrm>
                            <a:off x="1924185" y="1417500"/>
                            <a:ext cx="45720" cy="45719"/>
                          </a:xfrm>
                          <a:prstGeom prst="ellipse">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sp>
                      <p:nvSpPr>
                        <p:cNvPr id="32" name="Prostokąt 31">
                          <a:extLst>
                            <a:ext uri="{FF2B5EF4-FFF2-40B4-BE49-F238E27FC236}">
                              <a16:creationId xmlns:a16="http://schemas.microsoft.com/office/drawing/2014/main" id="{0EA9ADDD-50D5-7CF6-A162-5B3BE75BE02C}"/>
                            </a:ext>
                          </a:extLst>
                        </p:cNvPr>
                        <p:cNvSpPr/>
                        <p:nvPr/>
                      </p:nvSpPr>
                      <p:spPr>
                        <a:xfrm>
                          <a:off x="2195816" y="1707361"/>
                          <a:ext cx="936467" cy="3822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Punkt odniesienia: 300 000 zł</a:t>
                          </a:r>
                          <a:endParaRPr lang="pl-PL" sz="2800" dirty="0">
                            <a:effectLst/>
                            <a:ea typeface="Calibri" panose="020F0502020204030204" pitchFamily="34" charset="0"/>
                            <a:cs typeface="Times New Roman" panose="02020603050405020304" pitchFamily="18" charset="0"/>
                          </a:endParaRPr>
                        </a:p>
                      </p:txBody>
                    </p:sp>
                  </p:grpSp>
                  <p:sp>
                    <p:nvSpPr>
                      <p:cNvPr id="30" name="Prostokąt 29">
                        <a:extLst>
                          <a:ext uri="{FF2B5EF4-FFF2-40B4-BE49-F238E27FC236}">
                            <a16:creationId xmlns:a16="http://schemas.microsoft.com/office/drawing/2014/main" id="{C1BF399E-C76E-45FE-7188-7CF461ECCFDA}"/>
                          </a:ext>
                        </a:extLst>
                      </p:cNvPr>
                      <p:cNvSpPr/>
                      <p:nvPr/>
                    </p:nvSpPr>
                    <p:spPr>
                      <a:xfrm>
                        <a:off x="688954" y="961572"/>
                        <a:ext cx="1100098" cy="4720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Aktualna cena rynkowa: </a:t>
                        </a:r>
                        <a:b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250 000 zł</a:t>
                        </a:r>
                        <a:endParaRPr lang="pl-PL" sz="1400" dirty="0">
                          <a:effectLst/>
                          <a:ea typeface="Calibri" panose="020F0502020204030204" pitchFamily="34" charset="0"/>
                          <a:cs typeface="Times New Roman" panose="02020603050405020304" pitchFamily="18" charset="0"/>
                        </a:endParaRPr>
                      </a:p>
                    </p:txBody>
                  </p:sp>
                </p:grpSp>
                <p:sp>
                  <p:nvSpPr>
                    <p:cNvPr id="28" name="Prostokąt 27">
                      <a:extLst>
                        <a:ext uri="{FF2B5EF4-FFF2-40B4-BE49-F238E27FC236}">
                          <a16:creationId xmlns:a16="http://schemas.microsoft.com/office/drawing/2014/main" id="{B18B9E46-5265-5AD7-76D4-EEED52BCF843}"/>
                        </a:ext>
                      </a:extLst>
                    </p:cNvPr>
                    <p:cNvSpPr/>
                    <p:nvPr/>
                  </p:nvSpPr>
                  <p:spPr>
                    <a:xfrm>
                      <a:off x="-105174" y="1856475"/>
                      <a:ext cx="797296" cy="471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Domena strat</a:t>
                      </a:r>
                      <a:endParaRPr lang="pl-PL" sz="2800" dirty="0">
                        <a:effectLst/>
                        <a:ea typeface="Calibri" panose="020F0502020204030204" pitchFamily="34" charset="0"/>
                        <a:cs typeface="Times New Roman" panose="02020603050405020304" pitchFamily="18" charset="0"/>
                      </a:endParaRPr>
                    </a:p>
                  </p:txBody>
                </p:sp>
              </p:grpSp>
            </p:grpSp>
          </p:grpSp>
        </p:grpSp>
      </p:grpSp>
      <p:pic>
        <p:nvPicPr>
          <p:cNvPr id="6" name="Picture 2">
            <a:extLst>
              <a:ext uri="{FF2B5EF4-FFF2-40B4-BE49-F238E27FC236}">
                <a16:creationId xmlns:a16="http://schemas.microsoft.com/office/drawing/2014/main" id="{0238980A-0538-079A-99C9-0D90E5B7E12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49698"/>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Łącznik prosty 6">
            <a:extLst>
              <a:ext uri="{FF2B5EF4-FFF2-40B4-BE49-F238E27FC236}">
                <a16:creationId xmlns:a16="http://schemas.microsoft.com/office/drawing/2014/main" id="{C5FF45CD-8E0F-2BD5-93DA-298B151ED1F2}"/>
              </a:ext>
            </a:extLst>
          </p:cNvPr>
          <p:cNvCxnSpPr>
            <a:cxnSpLocks/>
          </p:cNvCxnSpPr>
          <p:nvPr/>
        </p:nvCxnSpPr>
        <p:spPr>
          <a:xfrm flipH="1">
            <a:off x="8607972" y="620656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8" name="Podtytuł 2">
            <a:extLst>
              <a:ext uri="{FF2B5EF4-FFF2-40B4-BE49-F238E27FC236}">
                <a16:creationId xmlns:a16="http://schemas.microsoft.com/office/drawing/2014/main" id="{00109E3A-C789-7731-CC42-3591D4425265}"/>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424540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317927-CBF4-DE0F-9576-E26E68E6C3E5}"/>
              </a:ext>
            </a:extLst>
          </p:cNvPr>
          <p:cNvSpPr>
            <a:spLocks noGrp="1"/>
          </p:cNvSpPr>
          <p:nvPr>
            <p:ph type="title"/>
          </p:nvPr>
        </p:nvSpPr>
        <p:spPr/>
        <p:txBody>
          <a:bodyPr/>
          <a:lstStyle/>
          <a:p>
            <a:r>
              <a:rPr lang="pl-PL" dirty="0"/>
              <a:t>Heurystyka zakotwiczenia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9C205EA6-3A02-19FD-8507-CA38A3B62DFA}"/>
                  </a:ext>
                </a:extLst>
              </p:cNvPr>
              <p:cNvSpPr>
                <a:spLocks noGrp="1"/>
              </p:cNvSpPr>
              <p:nvPr>
                <p:ph idx="1"/>
              </p:nvPr>
            </p:nvSpPr>
            <p:spPr>
              <a:xfrm>
                <a:off x="1024129" y="2286000"/>
                <a:ext cx="5905996" cy="4381500"/>
              </a:xfrm>
            </p:spPr>
            <p:txBody>
              <a:bodyPr>
                <a:normAutofit fontScale="62500" lnSpcReduction="20000"/>
              </a:bodyPr>
              <a:lstStyle/>
              <a:p>
                <a:r>
                  <a:rPr lang="pl-PL" b="1" dirty="0"/>
                  <a:t>Definicja.</a:t>
                </a:r>
                <a:r>
                  <a:rPr lang="pl-PL" dirty="0"/>
                  <a:t> Oparcie swojego wnioskowania na jakiejś informacji.</a:t>
                </a:r>
              </a:p>
              <a:p>
                <a:r>
                  <a:rPr lang="pl-PL" b="1" dirty="0"/>
                  <a:t>Efekt na rynku nieruchomości. </a:t>
                </a:r>
                <a:r>
                  <a:rPr lang="pl-PL" dirty="0"/>
                  <a:t>Na rynku nieruchomości heurystyka ta zazwyczaj polega na ustalania cen przez sprzedających na podstawie wcześniej ceny zakupu, ceny sąsiedniej nieruchomości itp. zamiast na podstawie jej wartości rynkowej. Heurystyka wpływa też na zjawisko awersji do strat oraz efektu posiadania. Np. co się stanie gdy punktem odniesienia jest poprzednia cena zakupu nieruchomości a rynek jest od tego momentu w fazie spadkowej? Czy wystąpi efekt posiadania?</a:t>
                </a:r>
              </a:p>
              <a:p>
                <a14:m>
                  <m:oMath xmlns:m="http://schemas.openxmlformats.org/officeDocument/2006/math">
                    <m:r>
                      <a:rPr lang="pl-PL" i="1" dirty="0" smtClean="0">
                        <a:latin typeface="Cambria Math" panose="02040503050406030204" pitchFamily="18" charset="0"/>
                      </a:rPr>
                      <m:t>𝑊𝑇𝐴</m:t>
                    </m:r>
                    <m:r>
                      <a:rPr lang="pl-PL" i="1" dirty="0" smtClean="0">
                        <a:latin typeface="Cambria Math" panose="02040503050406030204" pitchFamily="18" charset="0"/>
                      </a:rPr>
                      <m:t>=</m:t>
                    </m:r>
                    <m:r>
                      <a:rPr lang="pl-PL" i="1" dirty="0" smtClean="0">
                        <a:latin typeface="Cambria Math" panose="02040503050406030204" pitchFamily="18" charset="0"/>
                      </a:rPr>
                      <m:t>𝐶𝑅</m:t>
                    </m:r>
                    <m:r>
                      <a:rPr lang="pl-PL" i="1" dirty="0" smtClean="0">
                        <a:latin typeface="Cambria Math" panose="02040503050406030204" pitchFamily="18" charset="0"/>
                      </a:rPr>
                      <m:t>+</m:t>
                    </m:r>
                    <m:r>
                      <a:rPr lang="pl-PL" i="1" dirty="0" smtClean="0">
                        <a:latin typeface="Cambria Math" panose="02040503050406030204" pitchFamily="18" charset="0"/>
                      </a:rPr>
                      <m:t>𝐾</m:t>
                    </m:r>
                  </m:oMath>
                </a14:m>
                <a:endParaRPr lang="pl-PL" dirty="0"/>
              </a:p>
              <a:p>
                <a14:m>
                  <m:oMath xmlns:m="http://schemas.openxmlformats.org/officeDocument/2006/math">
                    <m:r>
                      <a:rPr lang="pl-PL" i="1" dirty="0" smtClean="0">
                        <a:latin typeface="Cambria Math" panose="02040503050406030204" pitchFamily="18" charset="0"/>
                      </a:rPr>
                      <m:t>𝑊𝑇𝑃</m:t>
                    </m:r>
                    <m:r>
                      <a:rPr lang="pl-PL" i="1" dirty="0" smtClean="0">
                        <a:latin typeface="Cambria Math" panose="02040503050406030204" pitchFamily="18" charset="0"/>
                      </a:rPr>
                      <m:t>=</m:t>
                    </m:r>
                    <m:r>
                      <a:rPr lang="pl-PL" i="1" dirty="0" smtClean="0">
                        <a:latin typeface="Cambria Math" panose="02040503050406030204" pitchFamily="18" charset="0"/>
                      </a:rPr>
                      <m:t>𝐶𝑅</m:t>
                    </m:r>
                  </m:oMath>
                </a14:m>
                <a:endParaRPr lang="pl-PL" dirty="0"/>
              </a:p>
              <a:p>
                <a14:m>
                  <m:oMath xmlns:m="http://schemas.openxmlformats.org/officeDocument/2006/math">
                    <m:r>
                      <a:rPr lang="pl-PL" i="1" dirty="0" smtClean="0">
                        <a:latin typeface="Cambria Math" panose="02040503050406030204" pitchFamily="18" charset="0"/>
                      </a:rPr>
                      <m:t>𝑊𝑇𝐴</m:t>
                    </m:r>
                    <m:r>
                      <a:rPr lang="pl-PL" i="1" dirty="0" smtClean="0">
                        <a:latin typeface="Cambria Math" panose="02040503050406030204" pitchFamily="18" charset="0"/>
                      </a:rPr>
                      <m:t>−</m:t>
                    </m:r>
                    <m:r>
                      <a:rPr lang="pl-PL" i="1" dirty="0" smtClean="0">
                        <a:latin typeface="Cambria Math" panose="02040503050406030204" pitchFamily="18" charset="0"/>
                      </a:rPr>
                      <m:t>𝑊𝑇𝑃</m:t>
                    </m:r>
                    <m:r>
                      <a:rPr lang="pl-PL" i="1" dirty="0" smtClean="0">
                        <a:latin typeface="Cambria Math" panose="02040503050406030204" pitchFamily="18" charset="0"/>
                      </a:rPr>
                      <m:t>=</m:t>
                    </m:r>
                    <m:r>
                      <a:rPr lang="pl-PL" i="1" dirty="0" smtClean="0">
                        <a:latin typeface="Cambria Math" panose="02040503050406030204" pitchFamily="18" charset="0"/>
                      </a:rPr>
                      <m:t>𝐾</m:t>
                    </m:r>
                  </m:oMath>
                </a14:m>
                <a:r>
                  <a:rPr lang="pl-PL" dirty="0"/>
                  <a:t> </a:t>
                </a:r>
              </a:p>
              <a:p>
                <a:r>
                  <a:rPr lang="pl-PL" dirty="0"/>
                  <a:t>Efekt posiadania występuje ponieważ różnica jest dodatnia</a:t>
                </a:r>
              </a:p>
            </p:txBody>
          </p:sp>
        </mc:Choice>
        <mc:Fallback xmlns="">
          <p:sp>
            <p:nvSpPr>
              <p:cNvPr id="3" name="Symbol zastępczy zawartości 2">
                <a:extLst>
                  <a:ext uri="{FF2B5EF4-FFF2-40B4-BE49-F238E27FC236}">
                    <a16:creationId xmlns:a16="http://schemas.microsoft.com/office/drawing/2014/main" id="{9C205EA6-3A02-19FD-8507-CA38A3B62DFA}"/>
                  </a:ext>
                </a:extLst>
              </p:cNvPr>
              <p:cNvSpPr>
                <a:spLocks noGrp="1" noRot="1" noChangeAspect="1" noMove="1" noResize="1" noEditPoints="1" noAdjustHandles="1" noChangeArrowheads="1" noChangeShapeType="1" noTextEdit="1"/>
              </p:cNvSpPr>
              <p:nvPr>
                <p:ph idx="1"/>
              </p:nvPr>
            </p:nvSpPr>
            <p:spPr>
              <a:xfrm>
                <a:off x="1024129" y="2286000"/>
                <a:ext cx="5905996" cy="4381500"/>
              </a:xfrm>
              <a:blipFill>
                <a:blip r:embed="rId2"/>
                <a:stretch>
                  <a:fillRect l="-619" t="-2086" r="-310"/>
                </a:stretch>
              </a:blipFill>
            </p:spPr>
            <p:txBody>
              <a:bodyPr/>
              <a:lstStyle/>
              <a:p>
                <a:r>
                  <a:rPr lang="pl-PL">
                    <a:noFill/>
                  </a:rPr>
                  <a:t> </a:t>
                </a:r>
              </a:p>
            </p:txBody>
          </p:sp>
        </mc:Fallback>
      </mc:AlternateContent>
      <p:grpSp>
        <p:nvGrpSpPr>
          <p:cNvPr id="4" name="Group 495136307">
            <a:extLst>
              <a:ext uri="{FF2B5EF4-FFF2-40B4-BE49-F238E27FC236}">
                <a16:creationId xmlns:a16="http://schemas.microsoft.com/office/drawing/2014/main" id="{D3D1E69F-2B72-F216-0AD1-305CE8228FD7}"/>
              </a:ext>
            </a:extLst>
          </p:cNvPr>
          <p:cNvGrpSpPr/>
          <p:nvPr/>
        </p:nvGrpSpPr>
        <p:grpSpPr>
          <a:xfrm>
            <a:off x="6870705" y="1461689"/>
            <a:ext cx="4764375" cy="4741286"/>
            <a:chOff x="-32496" y="0"/>
            <a:chExt cx="2605526" cy="2464435"/>
          </a:xfrm>
        </p:grpSpPr>
        <p:cxnSp>
          <p:nvCxnSpPr>
            <p:cNvPr id="5" name="Łącznik prosty ze strzałką 4">
              <a:extLst>
                <a:ext uri="{FF2B5EF4-FFF2-40B4-BE49-F238E27FC236}">
                  <a16:creationId xmlns:a16="http://schemas.microsoft.com/office/drawing/2014/main" id="{A66F2C01-8C8C-2140-D2CA-505061F88A4E}"/>
                </a:ext>
              </a:extLst>
            </p:cNvPr>
            <p:cNvCxnSpPr/>
            <p:nvPr/>
          </p:nvCxnSpPr>
          <p:spPr>
            <a:xfrm flipH="1" flipV="1">
              <a:off x="1257300" y="1419225"/>
              <a:ext cx="176053" cy="220243"/>
            </a:xfrm>
            <a:prstGeom prst="straightConnector1">
              <a:avLst/>
            </a:prstGeom>
            <a:ln w="12700">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 name="Grupa 9">
              <a:extLst>
                <a:ext uri="{FF2B5EF4-FFF2-40B4-BE49-F238E27FC236}">
                  <a16:creationId xmlns:a16="http://schemas.microsoft.com/office/drawing/2014/main" id="{9D9240DE-55AC-F635-7528-A9C20A09865B}"/>
                </a:ext>
              </a:extLst>
            </p:cNvPr>
            <p:cNvGrpSpPr/>
            <p:nvPr/>
          </p:nvGrpSpPr>
          <p:grpSpPr>
            <a:xfrm>
              <a:off x="-32496" y="0"/>
              <a:ext cx="2605526" cy="2464435"/>
              <a:chOff x="-32496" y="0"/>
              <a:chExt cx="2605526" cy="2464435"/>
            </a:xfrm>
          </p:grpSpPr>
          <p:cxnSp>
            <p:nvCxnSpPr>
              <p:cNvPr id="11" name="Łącznik prosty 10">
                <a:extLst>
                  <a:ext uri="{FF2B5EF4-FFF2-40B4-BE49-F238E27FC236}">
                    <a16:creationId xmlns:a16="http://schemas.microsoft.com/office/drawing/2014/main" id="{6E84CE4D-3BDC-80D0-7DA1-2906F46B5991}"/>
                  </a:ext>
                </a:extLst>
              </p:cNvPr>
              <p:cNvCxnSpPr>
                <a:cxnSpLocks/>
                <a:endCxn id="34" idx="0"/>
              </p:cNvCxnSpPr>
              <p:nvPr/>
            </p:nvCxnSpPr>
            <p:spPr>
              <a:xfrm>
                <a:off x="741119" y="878996"/>
                <a:ext cx="6061" cy="495598"/>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1" name="Grupa 20">
                <a:extLst>
                  <a:ext uri="{FF2B5EF4-FFF2-40B4-BE49-F238E27FC236}">
                    <a16:creationId xmlns:a16="http://schemas.microsoft.com/office/drawing/2014/main" id="{BAB92ED9-0D90-1CE9-3155-2A5EE4460CC8}"/>
                  </a:ext>
                </a:extLst>
              </p:cNvPr>
              <p:cNvGrpSpPr/>
              <p:nvPr/>
            </p:nvGrpSpPr>
            <p:grpSpPr>
              <a:xfrm>
                <a:off x="-32496" y="0"/>
                <a:ext cx="2605526" cy="2464435"/>
                <a:chOff x="-137670" y="0"/>
                <a:chExt cx="2605526" cy="2722633"/>
              </a:xfrm>
            </p:grpSpPr>
            <p:sp>
              <p:nvSpPr>
                <p:cNvPr id="23" name="Dowolny kształt: kształt 22">
                  <a:extLst>
                    <a:ext uri="{FF2B5EF4-FFF2-40B4-BE49-F238E27FC236}">
                      <a16:creationId xmlns:a16="http://schemas.microsoft.com/office/drawing/2014/main" id="{39D86D00-5FAF-4884-86A3-844E29191EB9}"/>
                    </a:ext>
                  </a:extLst>
                </p:cNvPr>
                <p:cNvSpPr/>
                <p:nvPr/>
              </p:nvSpPr>
              <p:spPr>
                <a:xfrm rot="16200000" flipV="1">
                  <a:off x="1035316" y="1615090"/>
                  <a:ext cx="1119009" cy="948775"/>
                </a:xfrm>
                <a:custGeom>
                  <a:avLst/>
                  <a:gdLst>
                    <a:gd name="connsiteX0" fmla="*/ 0 w 2193503"/>
                    <a:gd name="connsiteY0" fmla="*/ 0 h 1691375"/>
                    <a:gd name="connsiteX1" fmla="*/ 597267 w 2193503"/>
                    <a:gd name="connsiteY1" fmla="*/ 1205105 h 1691375"/>
                    <a:gd name="connsiteX2" fmla="*/ 2193503 w 2193503"/>
                    <a:gd name="connsiteY2" fmla="*/ 1691375 h 1691375"/>
                  </a:gdLst>
                  <a:ahLst/>
                  <a:cxnLst>
                    <a:cxn ang="0">
                      <a:pos x="connsiteX0" y="connsiteY0"/>
                    </a:cxn>
                    <a:cxn ang="0">
                      <a:pos x="connsiteX1" y="connsiteY1"/>
                    </a:cxn>
                    <a:cxn ang="0">
                      <a:pos x="connsiteX2" y="connsiteY2"/>
                    </a:cxn>
                  </a:cxnLst>
                  <a:rect l="l" t="t" r="r" b="b"/>
                  <a:pathLst>
                    <a:path w="2193503" h="1691375">
                      <a:moveTo>
                        <a:pt x="0" y="0"/>
                      </a:moveTo>
                      <a:cubicBezTo>
                        <a:pt x="115841" y="461604"/>
                        <a:pt x="231683" y="923209"/>
                        <a:pt x="597267" y="1205105"/>
                      </a:cubicBezTo>
                      <a:cubicBezTo>
                        <a:pt x="962851" y="1487001"/>
                        <a:pt x="1578177" y="1589188"/>
                        <a:pt x="2193503" y="169137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nvGrpSpPr>
                <p:cNvPr id="24" name="Grupa 23">
                  <a:extLst>
                    <a:ext uri="{FF2B5EF4-FFF2-40B4-BE49-F238E27FC236}">
                      <a16:creationId xmlns:a16="http://schemas.microsoft.com/office/drawing/2014/main" id="{6C37CF91-F330-64FA-56FE-81E9415FC0A1}"/>
                    </a:ext>
                  </a:extLst>
                </p:cNvPr>
                <p:cNvGrpSpPr/>
                <p:nvPr/>
              </p:nvGrpSpPr>
              <p:grpSpPr>
                <a:xfrm>
                  <a:off x="-137670" y="0"/>
                  <a:ext cx="2605526" cy="2722633"/>
                  <a:chOff x="-137670" y="0"/>
                  <a:chExt cx="2605526" cy="2722633"/>
                </a:xfrm>
              </p:grpSpPr>
              <p:sp>
                <p:nvSpPr>
                  <p:cNvPr id="25" name="Prostokąt 24">
                    <a:extLst>
                      <a:ext uri="{FF2B5EF4-FFF2-40B4-BE49-F238E27FC236}">
                        <a16:creationId xmlns:a16="http://schemas.microsoft.com/office/drawing/2014/main" id="{DF7421FD-E5DA-F072-D287-F0C09D4761AB}"/>
                      </a:ext>
                    </a:extLst>
                  </p:cNvPr>
                  <p:cNvSpPr/>
                  <p:nvPr/>
                </p:nvSpPr>
                <p:spPr>
                  <a:xfrm>
                    <a:off x="-137670" y="956867"/>
                    <a:ext cx="797296" cy="471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Domena zysku</a:t>
                    </a:r>
                    <a:endParaRPr lang="pl-PL" sz="2800" dirty="0">
                      <a:effectLst/>
                      <a:ea typeface="Calibri" panose="020F0502020204030204" pitchFamily="34" charset="0"/>
                      <a:cs typeface="Times New Roman" panose="02020603050405020304" pitchFamily="18" charset="0"/>
                    </a:endParaRPr>
                  </a:p>
                </p:txBody>
              </p:sp>
              <p:grpSp>
                <p:nvGrpSpPr>
                  <p:cNvPr id="26" name="Grupa 25">
                    <a:extLst>
                      <a:ext uri="{FF2B5EF4-FFF2-40B4-BE49-F238E27FC236}">
                        <a16:creationId xmlns:a16="http://schemas.microsoft.com/office/drawing/2014/main" id="{6FEA2851-F367-0F0B-F93F-CA3582D9A7B9}"/>
                      </a:ext>
                    </a:extLst>
                  </p:cNvPr>
                  <p:cNvGrpSpPr/>
                  <p:nvPr/>
                </p:nvGrpSpPr>
                <p:grpSpPr>
                  <a:xfrm>
                    <a:off x="0" y="0"/>
                    <a:ext cx="2467856" cy="2722633"/>
                    <a:chOff x="0" y="0"/>
                    <a:chExt cx="2467856" cy="2722633"/>
                  </a:xfrm>
                </p:grpSpPr>
                <p:grpSp>
                  <p:nvGrpSpPr>
                    <p:cNvPr id="27" name="Grupa 26">
                      <a:extLst>
                        <a:ext uri="{FF2B5EF4-FFF2-40B4-BE49-F238E27FC236}">
                          <a16:creationId xmlns:a16="http://schemas.microsoft.com/office/drawing/2014/main" id="{45F5900C-89A5-BB88-F5FB-30537AC8F26D}"/>
                        </a:ext>
                      </a:extLst>
                    </p:cNvPr>
                    <p:cNvGrpSpPr/>
                    <p:nvPr/>
                  </p:nvGrpSpPr>
                  <p:grpSpPr>
                    <a:xfrm>
                      <a:off x="0" y="0"/>
                      <a:ext cx="2436819" cy="2722633"/>
                      <a:chOff x="399792" y="-98596"/>
                      <a:chExt cx="3361810" cy="2722633"/>
                    </a:xfrm>
                  </p:grpSpPr>
                  <p:grpSp>
                    <p:nvGrpSpPr>
                      <p:cNvPr id="29" name="Grupa 28">
                        <a:extLst>
                          <a:ext uri="{FF2B5EF4-FFF2-40B4-BE49-F238E27FC236}">
                            <a16:creationId xmlns:a16="http://schemas.microsoft.com/office/drawing/2014/main" id="{0186111F-1AD7-0F02-BB8B-CB8663855232}"/>
                          </a:ext>
                        </a:extLst>
                      </p:cNvPr>
                      <p:cNvGrpSpPr/>
                      <p:nvPr/>
                    </p:nvGrpSpPr>
                    <p:grpSpPr>
                      <a:xfrm>
                        <a:off x="399792" y="-98596"/>
                        <a:ext cx="3361810" cy="2722633"/>
                        <a:chOff x="399792" y="-98596"/>
                        <a:chExt cx="3361810" cy="2722633"/>
                      </a:xfrm>
                    </p:grpSpPr>
                    <p:grpSp>
                      <p:nvGrpSpPr>
                        <p:cNvPr id="31" name="Grupa 30">
                          <a:extLst>
                            <a:ext uri="{FF2B5EF4-FFF2-40B4-BE49-F238E27FC236}">
                              <a16:creationId xmlns:a16="http://schemas.microsoft.com/office/drawing/2014/main" id="{2A3F0CF6-D7B0-5AD1-AA84-FAFA85080AED}"/>
                            </a:ext>
                          </a:extLst>
                        </p:cNvPr>
                        <p:cNvGrpSpPr/>
                        <p:nvPr/>
                      </p:nvGrpSpPr>
                      <p:grpSpPr>
                        <a:xfrm>
                          <a:off x="399792" y="-98596"/>
                          <a:ext cx="3361810" cy="2722633"/>
                          <a:chOff x="399792" y="-98596"/>
                          <a:chExt cx="3361810" cy="2722633"/>
                        </a:xfrm>
                      </p:grpSpPr>
                      <p:grpSp>
                        <p:nvGrpSpPr>
                          <p:cNvPr id="33" name="Grupa 32">
                            <a:extLst>
                              <a:ext uri="{FF2B5EF4-FFF2-40B4-BE49-F238E27FC236}">
                                <a16:creationId xmlns:a16="http://schemas.microsoft.com/office/drawing/2014/main" id="{7B3E4D13-7C7A-10EA-9A33-3752EF30C951}"/>
                              </a:ext>
                            </a:extLst>
                          </p:cNvPr>
                          <p:cNvGrpSpPr/>
                          <p:nvPr/>
                        </p:nvGrpSpPr>
                        <p:grpSpPr>
                          <a:xfrm>
                            <a:off x="399792" y="-98596"/>
                            <a:ext cx="3361810" cy="2722633"/>
                            <a:chOff x="399792" y="-98596"/>
                            <a:chExt cx="3361810" cy="2722633"/>
                          </a:xfrm>
                        </p:grpSpPr>
                        <p:grpSp>
                          <p:nvGrpSpPr>
                            <p:cNvPr id="36" name="Grupa 35">
                              <a:extLst>
                                <a:ext uri="{FF2B5EF4-FFF2-40B4-BE49-F238E27FC236}">
                                  <a16:creationId xmlns:a16="http://schemas.microsoft.com/office/drawing/2014/main" id="{11F34972-4F57-8436-2895-1E98744A1FE6}"/>
                                </a:ext>
                              </a:extLst>
                            </p:cNvPr>
                            <p:cNvGrpSpPr/>
                            <p:nvPr/>
                          </p:nvGrpSpPr>
                          <p:grpSpPr>
                            <a:xfrm>
                              <a:off x="399792" y="-98596"/>
                              <a:ext cx="3361810" cy="2722633"/>
                              <a:chOff x="914479" y="873274"/>
                              <a:chExt cx="3362739" cy="2723497"/>
                            </a:xfrm>
                          </p:grpSpPr>
                          <p:grpSp>
                            <p:nvGrpSpPr>
                              <p:cNvPr id="38" name="Grupa 37">
                                <a:extLst>
                                  <a:ext uri="{FF2B5EF4-FFF2-40B4-BE49-F238E27FC236}">
                                    <a16:creationId xmlns:a16="http://schemas.microsoft.com/office/drawing/2014/main" id="{AC1CA7EE-F1C3-778E-6E3F-91F484493969}"/>
                                  </a:ext>
                                </a:extLst>
                              </p:cNvPr>
                              <p:cNvGrpSpPr/>
                              <p:nvPr/>
                            </p:nvGrpSpPr>
                            <p:grpSpPr>
                              <a:xfrm>
                                <a:off x="914479" y="1003464"/>
                                <a:ext cx="3362739" cy="2593307"/>
                                <a:chOff x="401399" y="1003464"/>
                                <a:chExt cx="3362739" cy="2593307"/>
                              </a:xfrm>
                            </p:grpSpPr>
                            <p:grpSp>
                              <p:nvGrpSpPr>
                                <p:cNvPr id="40" name="Grupa 39">
                                  <a:extLst>
                                    <a:ext uri="{FF2B5EF4-FFF2-40B4-BE49-F238E27FC236}">
                                      <a16:creationId xmlns:a16="http://schemas.microsoft.com/office/drawing/2014/main" id="{5E316761-2AFA-8885-7BF2-17812B7EDAC8}"/>
                                    </a:ext>
                                  </a:extLst>
                                </p:cNvPr>
                                <p:cNvGrpSpPr/>
                                <p:nvPr/>
                              </p:nvGrpSpPr>
                              <p:grpSpPr>
                                <a:xfrm>
                                  <a:off x="401399" y="1003464"/>
                                  <a:ext cx="3172594" cy="2593307"/>
                                  <a:chOff x="401399" y="1003464"/>
                                  <a:chExt cx="3172594" cy="2593307"/>
                                </a:xfrm>
                              </p:grpSpPr>
                              <p:cxnSp>
                                <p:nvCxnSpPr>
                                  <p:cNvPr id="42" name="Łącznik prosty ze strzałką 41">
                                    <a:extLst>
                                      <a:ext uri="{FF2B5EF4-FFF2-40B4-BE49-F238E27FC236}">
                                        <a16:creationId xmlns:a16="http://schemas.microsoft.com/office/drawing/2014/main" id="{9B028E4B-7B48-B849-B1E6-63BD24A86F4B}"/>
                                      </a:ext>
                                    </a:extLst>
                                  </p:cNvPr>
                                  <p:cNvCxnSpPr/>
                                  <p:nvPr/>
                                </p:nvCxnSpPr>
                                <p:spPr>
                                  <a:xfrm>
                                    <a:off x="401399" y="2409866"/>
                                    <a:ext cx="3172594" cy="685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3" name="Łącznik prosty ze strzałką 42">
                                    <a:extLst>
                                      <a:ext uri="{FF2B5EF4-FFF2-40B4-BE49-F238E27FC236}">
                                        <a16:creationId xmlns:a16="http://schemas.microsoft.com/office/drawing/2014/main" id="{0AC6E278-4931-EE88-A207-C6848BD7D36B}"/>
                                      </a:ext>
                                    </a:extLst>
                                  </p:cNvPr>
                                  <p:cNvCxnSpPr/>
                                  <p:nvPr/>
                                </p:nvCxnSpPr>
                                <p:spPr>
                                  <a:xfrm>
                                    <a:off x="1948621" y="1003464"/>
                                    <a:ext cx="0" cy="2593307"/>
                                  </a:xfrm>
                                  <a:prstGeom prst="straightConnector1">
                                    <a:avLst/>
                                  </a:prstGeom>
                                  <a:ln w="19050">
                                    <a:solidFill>
                                      <a:schemeClr val="tx1"/>
                                    </a:solidFill>
                                    <a:headEnd type="arrow" w="med" len="med"/>
                                    <a:tailEnd type="none" w="med" len="med"/>
                                  </a:ln>
                                </p:spPr>
                                <p:style>
                                  <a:lnRef idx="1">
                                    <a:schemeClr val="dk1"/>
                                  </a:lnRef>
                                  <a:fillRef idx="0">
                                    <a:schemeClr val="dk1"/>
                                  </a:fillRef>
                                  <a:effectRef idx="0">
                                    <a:schemeClr val="dk1"/>
                                  </a:effectRef>
                                  <a:fontRef idx="minor">
                                    <a:schemeClr val="tx1"/>
                                  </a:fontRef>
                                </p:style>
                              </p:cxnSp>
                            </p:grpSp>
                            <p:sp>
                              <p:nvSpPr>
                                <p:cNvPr id="41" name="Pole tekstowe 2">
                                  <a:extLst>
                                    <a:ext uri="{FF2B5EF4-FFF2-40B4-BE49-F238E27FC236}">
                                      <a16:creationId xmlns:a16="http://schemas.microsoft.com/office/drawing/2014/main" id="{C72B0C98-B43A-1C2E-A9C9-55F5CDEE644B}"/>
                                    </a:ext>
                                  </a:extLst>
                                </p:cNvPr>
                                <p:cNvSpPr txBox="1">
                                  <a:spLocks noChangeArrowheads="1"/>
                                </p:cNvSpPr>
                                <p:nvPr/>
                              </p:nvSpPr>
                              <p:spPr bwMode="auto">
                                <a:xfrm>
                                  <a:off x="3362837" y="2414458"/>
                                  <a:ext cx="401301" cy="315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800" b="1">
                                      <a:effectLst/>
                                      <a:latin typeface="Times New Roman" panose="02020603050405020304" pitchFamily="18" charset="0"/>
                                      <a:ea typeface="Calibri" panose="020F0502020204030204" pitchFamily="34" charset="0"/>
                                      <a:cs typeface="Times New Roman" panose="02020603050405020304" pitchFamily="18" charset="0"/>
                                    </a:rPr>
                                    <a:t>x</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9" name="Pole tekstowe 2">
                                <a:extLst>
                                  <a:ext uri="{FF2B5EF4-FFF2-40B4-BE49-F238E27FC236}">
                                    <a16:creationId xmlns:a16="http://schemas.microsoft.com/office/drawing/2014/main" id="{8A10F550-3ABD-B28B-548F-3A66AD02912A}"/>
                                  </a:ext>
                                </a:extLst>
                              </p:cNvPr>
                              <p:cNvSpPr txBox="1">
                                <a:spLocks noChangeArrowheads="1"/>
                              </p:cNvSpPr>
                              <p:nvPr/>
                            </p:nvSpPr>
                            <p:spPr bwMode="auto">
                              <a:xfrm rot="16200000">
                                <a:off x="1923045" y="964534"/>
                                <a:ext cx="558647" cy="37612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800" b="1">
                                    <a:effectLst/>
                                    <a:latin typeface="Times New Roman" panose="02020603050405020304" pitchFamily="18" charset="0"/>
                                    <a:ea typeface="Calibri" panose="020F0502020204030204" pitchFamily="34" charset="0"/>
                                    <a:cs typeface="Times New Roman" panose="02020603050405020304" pitchFamily="18" charset="0"/>
                                  </a:rPr>
                                  <a:t>v(x)</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7" name="Dowolny kształt: kształt 36">
                              <a:extLst>
                                <a:ext uri="{FF2B5EF4-FFF2-40B4-BE49-F238E27FC236}">
                                  <a16:creationId xmlns:a16="http://schemas.microsoft.com/office/drawing/2014/main" id="{C289426E-F2A4-8FCE-259E-0F7B1AFF4729}"/>
                                </a:ext>
                              </a:extLst>
                            </p:cNvPr>
                            <p:cNvSpPr/>
                            <p:nvPr/>
                          </p:nvSpPr>
                          <p:spPr>
                            <a:xfrm rot="5400000" flipV="1">
                              <a:off x="989901" y="487784"/>
                              <a:ext cx="655710" cy="1257604"/>
                            </a:xfrm>
                            <a:custGeom>
                              <a:avLst/>
                              <a:gdLst>
                                <a:gd name="connsiteX0" fmla="*/ 0 w 2193503"/>
                                <a:gd name="connsiteY0" fmla="*/ 0 h 1691375"/>
                                <a:gd name="connsiteX1" fmla="*/ 597267 w 2193503"/>
                                <a:gd name="connsiteY1" fmla="*/ 1205105 h 1691375"/>
                                <a:gd name="connsiteX2" fmla="*/ 2193503 w 2193503"/>
                                <a:gd name="connsiteY2" fmla="*/ 1691375 h 1691375"/>
                              </a:gdLst>
                              <a:ahLst/>
                              <a:cxnLst>
                                <a:cxn ang="0">
                                  <a:pos x="connsiteX0" y="connsiteY0"/>
                                </a:cxn>
                                <a:cxn ang="0">
                                  <a:pos x="connsiteX1" y="connsiteY1"/>
                                </a:cxn>
                                <a:cxn ang="0">
                                  <a:pos x="connsiteX2" y="connsiteY2"/>
                                </a:cxn>
                              </a:cxnLst>
                              <a:rect l="l" t="t" r="r" b="b"/>
                              <a:pathLst>
                                <a:path w="2193503" h="1691375">
                                  <a:moveTo>
                                    <a:pt x="0" y="0"/>
                                  </a:moveTo>
                                  <a:cubicBezTo>
                                    <a:pt x="115841" y="461604"/>
                                    <a:pt x="231683" y="923209"/>
                                    <a:pt x="597267" y="1205105"/>
                                  </a:cubicBezTo>
                                  <a:cubicBezTo>
                                    <a:pt x="962851" y="1487001"/>
                                    <a:pt x="1578177" y="1589188"/>
                                    <a:pt x="2193503" y="169137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sp>
                        <p:nvSpPr>
                          <p:cNvPr id="34" name="Owal 33">
                            <a:extLst>
                              <a:ext uri="{FF2B5EF4-FFF2-40B4-BE49-F238E27FC236}">
                                <a16:creationId xmlns:a16="http://schemas.microsoft.com/office/drawing/2014/main" id="{C41F0F7D-3636-E19B-689A-2FE53CBAC415}"/>
                              </a:ext>
                            </a:extLst>
                          </p:cNvPr>
                          <p:cNvSpPr/>
                          <p:nvPr/>
                        </p:nvSpPr>
                        <p:spPr>
                          <a:xfrm>
                            <a:off x="1262636" y="1420014"/>
                            <a:ext cx="45720" cy="45719"/>
                          </a:xfrm>
                          <a:prstGeom prst="ellipse">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sp>
                        <p:nvSpPr>
                          <p:cNvPr id="35" name="Owal 34">
                            <a:extLst>
                              <a:ext uri="{FF2B5EF4-FFF2-40B4-BE49-F238E27FC236}">
                                <a16:creationId xmlns:a16="http://schemas.microsoft.com/office/drawing/2014/main" id="{CFA1C8D5-4EDA-547A-24D0-D0738CC5347D}"/>
                              </a:ext>
                            </a:extLst>
                          </p:cNvPr>
                          <p:cNvSpPr/>
                          <p:nvPr/>
                        </p:nvSpPr>
                        <p:spPr>
                          <a:xfrm>
                            <a:off x="1924185" y="1417500"/>
                            <a:ext cx="45720" cy="45719"/>
                          </a:xfrm>
                          <a:prstGeom prst="ellipse">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sp>
                      <p:nvSpPr>
                        <p:cNvPr id="32" name="Prostokąt 31">
                          <a:extLst>
                            <a:ext uri="{FF2B5EF4-FFF2-40B4-BE49-F238E27FC236}">
                              <a16:creationId xmlns:a16="http://schemas.microsoft.com/office/drawing/2014/main" id="{0EA9ADDD-50D5-7CF6-A162-5B3BE75BE02C}"/>
                            </a:ext>
                          </a:extLst>
                        </p:cNvPr>
                        <p:cNvSpPr/>
                        <p:nvPr/>
                      </p:nvSpPr>
                      <p:spPr>
                        <a:xfrm>
                          <a:off x="2195816" y="1707361"/>
                          <a:ext cx="936467" cy="3822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Punkt odniesienia: 300 000 zł</a:t>
                          </a:r>
                          <a:endParaRPr lang="pl-PL" sz="2800" dirty="0">
                            <a:effectLst/>
                            <a:ea typeface="Calibri" panose="020F0502020204030204" pitchFamily="34" charset="0"/>
                            <a:cs typeface="Times New Roman" panose="02020603050405020304" pitchFamily="18" charset="0"/>
                          </a:endParaRPr>
                        </a:p>
                      </p:txBody>
                    </p:sp>
                  </p:grpSp>
                  <p:sp>
                    <p:nvSpPr>
                      <p:cNvPr id="30" name="Prostokąt 29">
                        <a:extLst>
                          <a:ext uri="{FF2B5EF4-FFF2-40B4-BE49-F238E27FC236}">
                            <a16:creationId xmlns:a16="http://schemas.microsoft.com/office/drawing/2014/main" id="{C1BF399E-C76E-45FE-7188-7CF461ECCFDA}"/>
                          </a:ext>
                        </a:extLst>
                      </p:cNvPr>
                      <p:cNvSpPr/>
                      <p:nvPr/>
                    </p:nvSpPr>
                    <p:spPr>
                      <a:xfrm>
                        <a:off x="759834" y="1497859"/>
                        <a:ext cx="1100098" cy="4720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Aktualna cena rynkowa: </a:t>
                        </a:r>
                        <a:b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250 000 zł</a:t>
                        </a:r>
                        <a:endParaRPr lang="pl-PL" sz="1400" dirty="0">
                          <a:effectLst/>
                          <a:ea typeface="Calibri" panose="020F0502020204030204" pitchFamily="34" charset="0"/>
                          <a:cs typeface="Times New Roman" panose="02020603050405020304" pitchFamily="18" charset="0"/>
                        </a:endParaRPr>
                      </a:p>
                    </p:txBody>
                  </p:sp>
                </p:grpSp>
                <p:sp>
                  <p:nvSpPr>
                    <p:cNvPr id="28" name="Prostokąt 27">
                      <a:extLst>
                        <a:ext uri="{FF2B5EF4-FFF2-40B4-BE49-F238E27FC236}">
                          <a16:creationId xmlns:a16="http://schemas.microsoft.com/office/drawing/2014/main" id="{B18B9E46-5265-5AD7-76D4-EEED52BCF843}"/>
                        </a:ext>
                      </a:extLst>
                    </p:cNvPr>
                    <p:cNvSpPr/>
                    <p:nvPr/>
                  </p:nvSpPr>
                  <p:spPr>
                    <a:xfrm>
                      <a:off x="1670560" y="2108022"/>
                      <a:ext cx="797296" cy="471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Domena strat</a:t>
                      </a:r>
                      <a:endParaRPr lang="pl-PL" sz="2800" dirty="0">
                        <a:effectLst/>
                        <a:ea typeface="Calibri" panose="020F0502020204030204" pitchFamily="34" charset="0"/>
                        <a:cs typeface="Times New Roman" panose="02020603050405020304" pitchFamily="18" charset="0"/>
                      </a:endParaRPr>
                    </a:p>
                  </p:txBody>
                </p:sp>
              </p:grpSp>
            </p:grpSp>
          </p:grpSp>
        </p:grpSp>
      </p:grpSp>
      <p:pic>
        <p:nvPicPr>
          <p:cNvPr id="6" name="Picture 2">
            <a:extLst>
              <a:ext uri="{FF2B5EF4-FFF2-40B4-BE49-F238E27FC236}">
                <a16:creationId xmlns:a16="http://schemas.microsoft.com/office/drawing/2014/main" id="{B6679A76-B187-D8AF-2AA0-B00357CF16E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49698"/>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Łącznik prosty 6">
            <a:extLst>
              <a:ext uri="{FF2B5EF4-FFF2-40B4-BE49-F238E27FC236}">
                <a16:creationId xmlns:a16="http://schemas.microsoft.com/office/drawing/2014/main" id="{DDB9C373-CF2C-25A3-ABC5-641CCA3F8720}"/>
              </a:ext>
            </a:extLst>
          </p:cNvPr>
          <p:cNvCxnSpPr>
            <a:cxnSpLocks/>
          </p:cNvCxnSpPr>
          <p:nvPr/>
        </p:nvCxnSpPr>
        <p:spPr>
          <a:xfrm flipH="1">
            <a:off x="8607972" y="6226660"/>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8" name="Podtytuł 2">
            <a:extLst>
              <a:ext uri="{FF2B5EF4-FFF2-40B4-BE49-F238E27FC236}">
                <a16:creationId xmlns:a16="http://schemas.microsoft.com/office/drawing/2014/main" id="{45E69611-5ED1-2D8F-36F4-92DFE65586BE}"/>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989751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F28787-809F-54AE-701C-8796B0A7C1C7}"/>
              </a:ext>
            </a:extLst>
          </p:cNvPr>
          <p:cNvSpPr>
            <a:spLocks noGrp="1"/>
          </p:cNvSpPr>
          <p:nvPr>
            <p:ph type="title"/>
          </p:nvPr>
        </p:nvSpPr>
        <p:spPr/>
        <p:txBody>
          <a:bodyPr/>
          <a:lstStyle/>
          <a:p>
            <a:r>
              <a:rPr lang="pl-PL" dirty="0"/>
              <a:t>PROBLEM</a:t>
            </a:r>
          </a:p>
        </p:txBody>
      </p:sp>
      <p:sp>
        <p:nvSpPr>
          <p:cNvPr id="3" name="Symbol zastępczy zawartości 2">
            <a:extLst>
              <a:ext uri="{FF2B5EF4-FFF2-40B4-BE49-F238E27FC236}">
                <a16:creationId xmlns:a16="http://schemas.microsoft.com/office/drawing/2014/main" id="{1C8E5420-A6E9-B41F-7329-00DF7F6D8EED}"/>
              </a:ext>
            </a:extLst>
          </p:cNvPr>
          <p:cNvSpPr>
            <a:spLocks noGrp="1"/>
          </p:cNvSpPr>
          <p:nvPr>
            <p:ph idx="1"/>
          </p:nvPr>
        </p:nvSpPr>
        <p:spPr/>
        <p:txBody>
          <a:bodyPr/>
          <a:lstStyle/>
          <a:p>
            <a:r>
              <a:rPr lang="pl-PL" b="1" dirty="0"/>
              <a:t>Czy efekt posiadania wystąpi podczas wzrostu cen na rynku nieruchomości gdy punktem odniesienia dla sprzedającego jest początkowa cena zakupu nieruchomości?</a:t>
            </a:r>
          </a:p>
        </p:txBody>
      </p:sp>
      <p:pic>
        <p:nvPicPr>
          <p:cNvPr id="4" name="Picture 2">
            <a:extLst>
              <a:ext uri="{FF2B5EF4-FFF2-40B4-BE49-F238E27FC236}">
                <a16:creationId xmlns:a16="http://schemas.microsoft.com/office/drawing/2014/main" id="{6AA4CE7A-941F-B1DF-34F2-72F7BC7D4B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E91AF1CE-53A5-94C8-0920-BDC440251F09}"/>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AA584E53-B9C2-5DD1-EFB5-DFE756E2C109}"/>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32490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FD3FB7-09ED-8CB2-17D5-4FD4EABF1645}"/>
              </a:ext>
            </a:extLst>
          </p:cNvPr>
          <p:cNvSpPr>
            <a:spLocks noGrp="1"/>
          </p:cNvSpPr>
          <p:nvPr>
            <p:ph type="title"/>
          </p:nvPr>
        </p:nvSpPr>
        <p:spPr/>
        <p:txBody>
          <a:bodyPr/>
          <a:lstStyle/>
          <a:p>
            <a:r>
              <a:rPr lang="pl-PL" dirty="0"/>
              <a:t>HEURYSTYKA DOSTĘPNOŚCI</a:t>
            </a:r>
          </a:p>
        </p:txBody>
      </p:sp>
      <p:sp>
        <p:nvSpPr>
          <p:cNvPr id="3" name="Symbol zastępczy zawartości 2">
            <a:extLst>
              <a:ext uri="{FF2B5EF4-FFF2-40B4-BE49-F238E27FC236}">
                <a16:creationId xmlns:a16="http://schemas.microsoft.com/office/drawing/2014/main" id="{C1CA7593-FA59-6C6F-74D3-7A1ADD7D9B26}"/>
              </a:ext>
            </a:extLst>
          </p:cNvPr>
          <p:cNvSpPr>
            <a:spLocks noGrp="1"/>
          </p:cNvSpPr>
          <p:nvPr>
            <p:ph idx="1"/>
          </p:nvPr>
        </p:nvSpPr>
        <p:spPr/>
        <p:txBody>
          <a:bodyPr>
            <a:normAutofit lnSpcReduction="10000"/>
          </a:bodyPr>
          <a:lstStyle/>
          <a:p>
            <a:r>
              <a:rPr lang="pl-PL" b="1" dirty="0"/>
              <a:t>Definicja. </a:t>
            </a:r>
            <a:r>
              <a:rPr lang="pl-PL" dirty="0"/>
              <a:t>Uproszczone wnioskowanie na podstawie informacji, które można łatwo sobie przypomnieć. </a:t>
            </a:r>
          </a:p>
          <a:p>
            <a:r>
              <a:rPr lang="pl-PL" b="1" dirty="0"/>
              <a:t>Efekt na rynku nieruchomości. </a:t>
            </a:r>
            <a:r>
              <a:rPr lang="pl-PL" dirty="0"/>
              <a:t>Nabywcy nieruchomości spoza miejscowości w porównaniu z nabywcami z miejscowości gdzie nieruchomości są zlokalizowane mają tendencję do płacenia więcej za podobne nieruchomości. Wynika to z faktu, że nabywcy spoza miejscowości często oglądają nieruchomość do zakupu tylko raz i w tym czasie jest ona w stanie i standardzie, który zmaksymalizuje jej sprzedaż. W przeciwieństwie do tego, nabywcy z miejscowości mogą poświęcić więcej czasu na przemyślenie decyzji o zakupie, co prowadzi do bardziej racjonalnych wyborów.</a:t>
            </a:r>
          </a:p>
        </p:txBody>
      </p:sp>
      <p:pic>
        <p:nvPicPr>
          <p:cNvPr id="4" name="Picture 2">
            <a:extLst>
              <a:ext uri="{FF2B5EF4-FFF2-40B4-BE49-F238E27FC236}">
                <a16:creationId xmlns:a16="http://schemas.microsoft.com/office/drawing/2014/main" id="{A7A0E480-5590-1BF9-64C9-B1AAEB0C0C9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E2C152A4-0A46-2344-856C-28A73308CD7C}"/>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0FAB27B3-9812-B890-95FC-E5C2F6114C2E}"/>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413751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188EC-0CA1-9525-029B-CCB479502164}"/>
              </a:ext>
            </a:extLst>
          </p:cNvPr>
          <p:cNvSpPr>
            <a:spLocks noGrp="1"/>
          </p:cNvSpPr>
          <p:nvPr>
            <p:ph type="title"/>
          </p:nvPr>
        </p:nvSpPr>
        <p:spPr/>
        <p:txBody>
          <a:bodyPr/>
          <a:lstStyle/>
          <a:p>
            <a:r>
              <a:rPr lang="pl-PL" dirty="0"/>
              <a:t>Błędy behawioralne na polskim rynku nieruchomości</a:t>
            </a:r>
          </a:p>
        </p:txBody>
      </p:sp>
      <p:sp>
        <p:nvSpPr>
          <p:cNvPr id="3" name="Symbol zastępczy zawartości 2">
            <a:extLst>
              <a:ext uri="{FF2B5EF4-FFF2-40B4-BE49-F238E27FC236}">
                <a16:creationId xmlns:a16="http://schemas.microsoft.com/office/drawing/2014/main" id="{8BB307CE-5247-38E2-390A-B878DA2C43CC}"/>
              </a:ext>
            </a:extLst>
          </p:cNvPr>
          <p:cNvSpPr>
            <a:spLocks noGrp="1"/>
          </p:cNvSpPr>
          <p:nvPr>
            <p:ph idx="1"/>
          </p:nvPr>
        </p:nvSpPr>
        <p:spPr/>
        <p:txBody>
          <a:bodyPr>
            <a:normAutofit fontScale="92500" lnSpcReduction="10000"/>
          </a:bodyPr>
          <a:lstStyle/>
          <a:p>
            <a:r>
              <a:rPr lang="pl-PL" b="1" dirty="0">
                <a:solidFill>
                  <a:srgbClr val="FF0000"/>
                </a:solidFill>
              </a:rPr>
              <a:t>1. Efekt pewności</a:t>
            </a:r>
          </a:p>
          <a:p>
            <a:r>
              <a:rPr lang="pl-PL" b="1" dirty="0"/>
              <a:t>Definicja. </a:t>
            </a:r>
            <a:r>
              <a:rPr lang="pl-PL" dirty="0"/>
              <a:t>Ludzie wybierają częściej wyborów pewnych aniżeli tych które są jedynie prawdopodobne. </a:t>
            </a:r>
          </a:p>
          <a:p>
            <a:pPr algn="just"/>
            <a:r>
              <a:rPr lang="pl-PL" dirty="0"/>
              <a:t>Brzezicka i in. (2013) przeprowadzili eksperyment laboratoryjny na grupie studentów i pracowników uczelni wyższych w Olsztynie, aby zweryfikować efekt pewności. Uczestnicy eksperymentu zostali poproszeni o wyobrażenie sobie, że dokonują wyboru pomiędzy a) zakupem nieruchomości mieszkalnej o określonej cenie za metr kwadratowy i b) zakupem nieruchomości mieszkalnej o prawdopodobieństwie przypisanym do określonych cen. Aż 82% respondentów wybrało ofertę pewną, przy czym odsetek ten był niższy w przypadku kobiet (75%).</a:t>
            </a:r>
          </a:p>
        </p:txBody>
      </p:sp>
      <p:pic>
        <p:nvPicPr>
          <p:cNvPr id="4" name="Picture 2">
            <a:extLst>
              <a:ext uri="{FF2B5EF4-FFF2-40B4-BE49-F238E27FC236}">
                <a16:creationId xmlns:a16="http://schemas.microsoft.com/office/drawing/2014/main" id="{2350A57A-B8B7-2B3F-FEC2-59BF8A64DD1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2478516C-55E3-5135-6350-79167B67950E}"/>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B8E1676C-ACC6-DAC3-E714-4597C78DCECC}"/>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51840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44C008-8D1F-932B-F598-8AC9B8E719C7}"/>
              </a:ext>
            </a:extLst>
          </p:cNvPr>
          <p:cNvSpPr>
            <a:spLocks noGrp="1"/>
          </p:cNvSpPr>
          <p:nvPr>
            <p:ph type="title"/>
          </p:nvPr>
        </p:nvSpPr>
        <p:spPr/>
        <p:txBody>
          <a:bodyPr/>
          <a:lstStyle/>
          <a:p>
            <a:r>
              <a:rPr lang="pl-PL" dirty="0"/>
              <a:t>Tematyka – ćwiczenia</a:t>
            </a:r>
          </a:p>
        </p:txBody>
      </p:sp>
      <p:sp>
        <p:nvSpPr>
          <p:cNvPr id="3" name="Symbol zastępczy zawartości 2">
            <a:extLst>
              <a:ext uri="{FF2B5EF4-FFF2-40B4-BE49-F238E27FC236}">
                <a16:creationId xmlns:a16="http://schemas.microsoft.com/office/drawing/2014/main" id="{8745DA75-FE50-CE12-DD4A-BB01D98AAF3C}"/>
              </a:ext>
            </a:extLst>
          </p:cNvPr>
          <p:cNvSpPr>
            <a:spLocks noGrp="1"/>
          </p:cNvSpPr>
          <p:nvPr>
            <p:ph idx="1"/>
          </p:nvPr>
        </p:nvSpPr>
        <p:spPr/>
        <p:txBody>
          <a:bodyPr>
            <a:normAutofit/>
          </a:bodyPr>
          <a:lstStyle/>
          <a:p>
            <a:pPr marL="0" marR="0">
              <a:spcBef>
                <a:spcPts val="0"/>
              </a:spcBef>
              <a:spcAft>
                <a:spcPts val="0"/>
              </a:spcAft>
              <a:buFont typeface="+mj-lt"/>
              <a:buAutoNum type="arabicPeriod"/>
            </a:pPr>
            <a:r>
              <a:rPr lang="pl-PL" sz="3200" dirty="0">
                <a:effectLst/>
                <a:latin typeface="Calibri" panose="020F0502020204030204" pitchFamily="34" charset="0"/>
              </a:rPr>
              <a:t>Audyt nieruchomości (mikro)</a:t>
            </a:r>
          </a:p>
          <a:p>
            <a:pPr marL="0" marR="0">
              <a:spcBef>
                <a:spcPts val="0"/>
              </a:spcBef>
              <a:spcAft>
                <a:spcPts val="0"/>
              </a:spcAft>
              <a:buFont typeface="+mj-lt"/>
              <a:buAutoNum type="arabicPeriod"/>
            </a:pPr>
            <a:r>
              <a:rPr lang="pl-PL" sz="3200" dirty="0" err="1">
                <a:effectLst/>
                <a:latin typeface="Calibri" panose="020F0502020204030204" pitchFamily="34" charset="0"/>
              </a:rPr>
              <a:t>Due</a:t>
            </a:r>
            <a:r>
              <a:rPr lang="pl-PL" sz="3200" dirty="0">
                <a:effectLst/>
                <a:latin typeface="Calibri" panose="020F0502020204030204" pitchFamily="34" charset="0"/>
              </a:rPr>
              <a:t> </a:t>
            </a:r>
            <a:r>
              <a:rPr lang="pl-PL" sz="3200" dirty="0" err="1">
                <a:effectLst/>
                <a:latin typeface="Calibri" panose="020F0502020204030204" pitchFamily="34" charset="0"/>
              </a:rPr>
              <a:t>dilligence</a:t>
            </a:r>
            <a:r>
              <a:rPr lang="pl-PL" sz="3200" dirty="0">
                <a:effectLst/>
                <a:latin typeface="Calibri" panose="020F0502020204030204" pitchFamily="34" charset="0"/>
              </a:rPr>
              <a:t> w obrocie nieruchomościami (mikro)</a:t>
            </a:r>
          </a:p>
          <a:p>
            <a:pPr marL="0" marR="0">
              <a:spcBef>
                <a:spcPts val="0"/>
              </a:spcBef>
              <a:spcAft>
                <a:spcPts val="0"/>
              </a:spcAft>
              <a:buFont typeface="+mj-lt"/>
              <a:buAutoNum type="arabicPeriod"/>
            </a:pPr>
            <a:r>
              <a:rPr lang="pl-PL" sz="3200" dirty="0">
                <a:effectLst/>
                <a:latin typeface="Calibri" panose="020F0502020204030204" pitchFamily="34" charset="0"/>
              </a:rPr>
              <a:t>Transakcje na rynku nieruchomości (mikro)</a:t>
            </a:r>
          </a:p>
          <a:p>
            <a:pPr marL="0" marR="0">
              <a:spcBef>
                <a:spcPts val="0"/>
              </a:spcBef>
              <a:spcAft>
                <a:spcPts val="0"/>
              </a:spcAft>
              <a:buFont typeface="+mj-lt"/>
              <a:buAutoNum type="arabicPeriod"/>
            </a:pPr>
            <a:r>
              <a:rPr lang="pl-PL" sz="3200" dirty="0">
                <a:effectLst/>
                <a:latin typeface="Calibri" panose="020F0502020204030204" pitchFamily="34" charset="0"/>
              </a:rPr>
              <a:t>Mikroanaliza komercyjnego rynku nieruchomości (mikro)</a:t>
            </a:r>
          </a:p>
          <a:p>
            <a:pPr marL="0" marR="0">
              <a:spcBef>
                <a:spcPts val="0"/>
              </a:spcBef>
              <a:spcAft>
                <a:spcPts val="0"/>
              </a:spcAft>
              <a:buFont typeface="+mj-lt"/>
              <a:buAutoNum type="arabicPeriod"/>
            </a:pPr>
            <a:r>
              <a:rPr lang="pl-PL" sz="3200" dirty="0">
                <a:effectLst/>
                <a:latin typeface="Calibri" panose="020F0502020204030204" pitchFamily="34" charset="0"/>
              </a:rPr>
              <a:t>Specyfika komercyjnego rynku nieruchomości – wskaźniki </a:t>
            </a:r>
          </a:p>
          <a:p>
            <a:pPr marL="0" marR="0">
              <a:spcBef>
                <a:spcPts val="0"/>
              </a:spcBef>
              <a:spcAft>
                <a:spcPts val="0"/>
              </a:spcAft>
              <a:buFont typeface="+mj-lt"/>
              <a:buAutoNum type="arabicPeriod"/>
            </a:pPr>
            <a:r>
              <a:rPr lang="pl-PL" sz="3200" dirty="0">
                <a:effectLst/>
                <a:latin typeface="Calibri" panose="020F0502020204030204" pitchFamily="34" charset="0"/>
              </a:rPr>
              <a:t>Luka popytowo-podażowa (makro)</a:t>
            </a:r>
          </a:p>
          <a:p>
            <a:pPr marL="0" marR="0">
              <a:spcBef>
                <a:spcPts val="0"/>
              </a:spcBef>
              <a:spcAft>
                <a:spcPts val="0"/>
              </a:spcAft>
              <a:buFont typeface="+mj-lt"/>
              <a:buAutoNum type="arabicPeriod"/>
            </a:pPr>
            <a:r>
              <a:rPr lang="pl-PL" sz="3200" dirty="0">
                <a:effectLst/>
                <a:latin typeface="Calibri" panose="020F0502020204030204" pitchFamily="34" charset="0"/>
              </a:rPr>
              <a:t>Cykle (makro)</a:t>
            </a:r>
          </a:p>
          <a:p>
            <a:pPr marL="0" marR="0">
              <a:spcBef>
                <a:spcPts val="0"/>
              </a:spcBef>
              <a:spcAft>
                <a:spcPts val="0"/>
              </a:spcAft>
              <a:buFont typeface="+mj-lt"/>
              <a:buAutoNum type="arabicPeriod"/>
            </a:pPr>
            <a:r>
              <a:rPr lang="pl-PL" sz="3200" dirty="0">
                <a:effectLst/>
                <a:latin typeface="Calibri" panose="020F0502020204030204" pitchFamily="34" charset="0"/>
              </a:rPr>
              <a:t>Model FDW (makro)</a:t>
            </a:r>
          </a:p>
          <a:p>
            <a:pPr marL="0" marR="0">
              <a:spcBef>
                <a:spcPts val="0"/>
              </a:spcBef>
              <a:spcAft>
                <a:spcPts val="0"/>
              </a:spcAft>
              <a:buFont typeface="+mj-lt"/>
              <a:buAutoNum type="arabicPeriod"/>
            </a:pPr>
            <a:r>
              <a:rPr lang="pl-PL" sz="3200" dirty="0">
                <a:effectLst/>
                <a:latin typeface="Calibri" panose="020F0502020204030204" pitchFamily="34" charset="0"/>
              </a:rPr>
              <a:t>Lokalne rynki nieruchomości</a:t>
            </a:r>
          </a:p>
        </p:txBody>
      </p:sp>
    </p:spTree>
    <p:extLst>
      <p:ext uri="{BB962C8B-B14F-4D97-AF65-F5344CB8AC3E}">
        <p14:creationId xmlns:p14="http://schemas.microsoft.com/office/powerpoint/2010/main" val="4140493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188EC-0CA1-9525-029B-CCB479502164}"/>
              </a:ext>
            </a:extLst>
          </p:cNvPr>
          <p:cNvSpPr>
            <a:spLocks noGrp="1"/>
          </p:cNvSpPr>
          <p:nvPr>
            <p:ph type="title"/>
          </p:nvPr>
        </p:nvSpPr>
        <p:spPr/>
        <p:txBody>
          <a:bodyPr/>
          <a:lstStyle/>
          <a:p>
            <a:r>
              <a:rPr lang="pl-PL" dirty="0"/>
              <a:t>Błędy behawioralne na polskim rynku nieruchomości</a:t>
            </a:r>
          </a:p>
        </p:txBody>
      </p:sp>
      <p:sp>
        <p:nvSpPr>
          <p:cNvPr id="3" name="Symbol zastępczy zawartości 2">
            <a:extLst>
              <a:ext uri="{FF2B5EF4-FFF2-40B4-BE49-F238E27FC236}">
                <a16:creationId xmlns:a16="http://schemas.microsoft.com/office/drawing/2014/main" id="{8BB307CE-5247-38E2-390A-B878DA2C43CC}"/>
              </a:ext>
            </a:extLst>
          </p:cNvPr>
          <p:cNvSpPr>
            <a:spLocks noGrp="1"/>
          </p:cNvSpPr>
          <p:nvPr>
            <p:ph idx="1"/>
          </p:nvPr>
        </p:nvSpPr>
        <p:spPr/>
        <p:txBody>
          <a:bodyPr>
            <a:normAutofit lnSpcReduction="10000"/>
          </a:bodyPr>
          <a:lstStyle/>
          <a:p>
            <a:r>
              <a:rPr lang="pl-PL" b="1" dirty="0">
                <a:solidFill>
                  <a:srgbClr val="FF0000"/>
                </a:solidFill>
              </a:rPr>
              <a:t>2. Heurystyka zakotwiczenia</a:t>
            </a:r>
          </a:p>
          <a:p>
            <a:pPr algn="just"/>
            <a:r>
              <a:rPr lang="pl-PL" dirty="0"/>
              <a:t>Wyniki badania przeprowadzonego na grupie studentów uczelni wyższych w Olsztynie i Kielcach wykazały, że uczestnicy eksperymentu zakotwiczali swoje samooceny nieruchomości raczej w podawanych im cenach niż w cenach rzeczywistych. Kokot (2023) również przetestował istnienie heurystyki zakotwiczenia na polskim rynku mieszkaniowym. Wyniki wskazują, że znaczną część zmienności cen na rynku można przypisać elementom behawioralnym. W szczególności uczestnicy rynku są zakotwiczeni w cenach powszechnie uważanych za typowe, ale niekoniecznie uzasadnione fundamentami rynkowymi.</a:t>
            </a:r>
          </a:p>
        </p:txBody>
      </p:sp>
      <p:pic>
        <p:nvPicPr>
          <p:cNvPr id="4" name="Picture 2">
            <a:extLst>
              <a:ext uri="{FF2B5EF4-FFF2-40B4-BE49-F238E27FC236}">
                <a16:creationId xmlns:a16="http://schemas.microsoft.com/office/drawing/2014/main" id="{D4FDA7A5-437F-90E5-F4D9-B4A82092B18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09E44E22-4AD0-1F42-A580-D3F7C9928255}"/>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6169DFBD-2CA2-550B-FB15-D19CC8157500}"/>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558912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188EC-0CA1-9525-029B-CCB479502164}"/>
              </a:ext>
            </a:extLst>
          </p:cNvPr>
          <p:cNvSpPr>
            <a:spLocks noGrp="1"/>
          </p:cNvSpPr>
          <p:nvPr>
            <p:ph type="title"/>
          </p:nvPr>
        </p:nvSpPr>
        <p:spPr/>
        <p:txBody>
          <a:bodyPr/>
          <a:lstStyle/>
          <a:p>
            <a:r>
              <a:rPr lang="pl-PL" dirty="0"/>
              <a:t>Błędy behawioralne na polskim rynku nieruchomości</a:t>
            </a:r>
          </a:p>
        </p:txBody>
      </p:sp>
      <p:sp>
        <p:nvSpPr>
          <p:cNvPr id="3" name="Symbol zastępczy zawartości 2">
            <a:extLst>
              <a:ext uri="{FF2B5EF4-FFF2-40B4-BE49-F238E27FC236}">
                <a16:creationId xmlns:a16="http://schemas.microsoft.com/office/drawing/2014/main" id="{8BB307CE-5247-38E2-390A-B878DA2C43CC}"/>
              </a:ext>
            </a:extLst>
          </p:cNvPr>
          <p:cNvSpPr>
            <a:spLocks noGrp="1"/>
          </p:cNvSpPr>
          <p:nvPr>
            <p:ph idx="1"/>
          </p:nvPr>
        </p:nvSpPr>
        <p:spPr/>
        <p:txBody>
          <a:bodyPr/>
          <a:lstStyle/>
          <a:p>
            <a:r>
              <a:rPr lang="pl-PL" b="1" dirty="0">
                <a:solidFill>
                  <a:srgbClr val="FF0000"/>
                </a:solidFill>
              </a:rPr>
              <a:t>3. Awersja do strat</a:t>
            </a:r>
          </a:p>
          <a:p>
            <a:pPr algn="just"/>
            <a:r>
              <a:rPr lang="pl-PL" dirty="0"/>
              <a:t>Brzezicka i Tomal (2023) zidentyfikowali zjawisko awersji do strat na polskim rynku mieszkaniowym, które leży u podstaw efektu posiadania. W szczególności badacze przeprowadzili eksperyment online na grupie 203 respondentów w wieku 25-40 lat w Warszawie z wyższym wykształceniem. Wyniki wskazały, że dla dóbr mieszkaniowych średni współczynnik awersji do strat wynosił 1,36, podczas gdy dla dóbr pieniężnych tylko 1,16.</a:t>
            </a:r>
          </a:p>
        </p:txBody>
      </p:sp>
      <p:pic>
        <p:nvPicPr>
          <p:cNvPr id="4" name="Picture 2">
            <a:extLst>
              <a:ext uri="{FF2B5EF4-FFF2-40B4-BE49-F238E27FC236}">
                <a16:creationId xmlns:a16="http://schemas.microsoft.com/office/drawing/2014/main" id="{42E87AFC-4C0B-5FA7-39BE-9279386F5CC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CA1B20DE-8FF5-74E7-579A-76B9F447316F}"/>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5864E52C-51DC-8ECB-B8AD-F822C6F61B4A}"/>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555374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188EC-0CA1-9525-029B-CCB479502164}"/>
              </a:ext>
            </a:extLst>
          </p:cNvPr>
          <p:cNvSpPr>
            <a:spLocks noGrp="1"/>
          </p:cNvSpPr>
          <p:nvPr>
            <p:ph type="title"/>
          </p:nvPr>
        </p:nvSpPr>
        <p:spPr/>
        <p:txBody>
          <a:bodyPr/>
          <a:lstStyle/>
          <a:p>
            <a:r>
              <a:rPr lang="pl-PL" dirty="0"/>
              <a:t>Błędy behawioralne na polskim rynku nieruchomości</a:t>
            </a:r>
          </a:p>
        </p:txBody>
      </p:sp>
      <p:sp>
        <p:nvSpPr>
          <p:cNvPr id="3" name="Symbol zastępczy zawartości 2">
            <a:extLst>
              <a:ext uri="{FF2B5EF4-FFF2-40B4-BE49-F238E27FC236}">
                <a16:creationId xmlns:a16="http://schemas.microsoft.com/office/drawing/2014/main" id="{8BB307CE-5247-38E2-390A-B878DA2C43CC}"/>
              </a:ext>
            </a:extLst>
          </p:cNvPr>
          <p:cNvSpPr>
            <a:spLocks noGrp="1"/>
          </p:cNvSpPr>
          <p:nvPr>
            <p:ph idx="1"/>
          </p:nvPr>
        </p:nvSpPr>
        <p:spPr/>
        <p:txBody>
          <a:bodyPr/>
          <a:lstStyle/>
          <a:p>
            <a:r>
              <a:rPr lang="pl-PL" b="1" dirty="0">
                <a:solidFill>
                  <a:srgbClr val="FF0000"/>
                </a:solidFill>
              </a:rPr>
              <a:t>4. Efekt posiadania</a:t>
            </a:r>
          </a:p>
          <a:p>
            <a:pPr algn="just"/>
            <a:r>
              <a:rPr lang="pl-PL" dirty="0"/>
              <a:t>Tomal (2022b; 2023a), analizując dokładność samodzielnych wycen mieszkań na warszawskim rynku mieszkaniowym, stwierdził, że frakcja ankietowanych przeszacowujących swoje nieruchomości wahała się od 18% do 42% w zależności od wielkości przyjętego marginesu błędu. Wyniki te mogą wskazywać, że przynajmniej częściowo w polskiej populacji efekt posiadania może odgrywać istotną rolę w procesie podejmowania decyzji na rynku mieszkaniowym.</a:t>
            </a:r>
          </a:p>
        </p:txBody>
      </p:sp>
      <p:pic>
        <p:nvPicPr>
          <p:cNvPr id="4" name="Picture 2">
            <a:extLst>
              <a:ext uri="{FF2B5EF4-FFF2-40B4-BE49-F238E27FC236}">
                <a16:creationId xmlns:a16="http://schemas.microsoft.com/office/drawing/2014/main" id="{A383704A-EB65-B051-98F2-DFEF31FA1A0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65831DE8-E004-462B-6395-93F15C18FBAE}"/>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7E4F2AE5-CF6E-1727-7BB3-4EC1C11F18E6}"/>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163995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188EC-0CA1-9525-029B-CCB479502164}"/>
              </a:ext>
            </a:extLst>
          </p:cNvPr>
          <p:cNvSpPr>
            <a:spLocks noGrp="1"/>
          </p:cNvSpPr>
          <p:nvPr>
            <p:ph type="title"/>
          </p:nvPr>
        </p:nvSpPr>
        <p:spPr/>
        <p:txBody>
          <a:bodyPr/>
          <a:lstStyle/>
          <a:p>
            <a:r>
              <a:rPr lang="pl-PL" dirty="0"/>
              <a:t>Błędy behawioralne na polskim rynku nieruchomości</a:t>
            </a:r>
          </a:p>
        </p:txBody>
      </p:sp>
      <p:sp>
        <p:nvSpPr>
          <p:cNvPr id="3" name="Symbol zastępczy zawartości 2">
            <a:extLst>
              <a:ext uri="{FF2B5EF4-FFF2-40B4-BE49-F238E27FC236}">
                <a16:creationId xmlns:a16="http://schemas.microsoft.com/office/drawing/2014/main" id="{8BB307CE-5247-38E2-390A-B878DA2C43CC}"/>
              </a:ext>
            </a:extLst>
          </p:cNvPr>
          <p:cNvSpPr>
            <a:spLocks noGrp="1"/>
          </p:cNvSpPr>
          <p:nvPr>
            <p:ph idx="1"/>
          </p:nvPr>
        </p:nvSpPr>
        <p:spPr/>
        <p:txBody>
          <a:bodyPr/>
          <a:lstStyle/>
          <a:p>
            <a:r>
              <a:rPr lang="pl-PL" b="1" dirty="0">
                <a:solidFill>
                  <a:srgbClr val="FF0000"/>
                </a:solidFill>
              </a:rPr>
              <a:t>4. Efekt posiadania</a:t>
            </a:r>
          </a:p>
        </p:txBody>
      </p:sp>
      <p:pic>
        <p:nvPicPr>
          <p:cNvPr id="4" name="Picture 2000073265">
            <a:extLst>
              <a:ext uri="{FF2B5EF4-FFF2-40B4-BE49-F238E27FC236}">
                <a16:creationId xmlns:a16="http://schemas.microsoft.com/office/drawing/2014/main" id="{7711FE2D-FA93-407C-F85A-F027693288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128" y="2692309"/>
            <a:ext cx="4279392" cy="3923641"/>
          </a:xfrm>
          <a:prstGeom prst="rect">
            <a:avLst/>
          </a:prstGeom>
          <a:noFill/>
        </p:spPr>
      </p:pic>
      <p:pic>
        <p:nvPicPr>
          <p:cNvPr id="5" name="Picture 2">
            <a:extLst>
              <a:ext uri="{FF2B5EF4-FFF2-40B4-BE49-F238E27FC236}">
                <a16:creationId xmlns:a16="http://schemas.microsoft.com/office/drawing/2014/main" id="{3708A394-324D-CB47-9089-EC9BD2B546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BAC24EDF-3A34-A739-2C5E-906E9AA370C7}"/>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BB986F5E-6223-F384-3821-D6CA7FD76253}"/>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501174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FE5357-6FA2-A91B-1957-B70352858270}"/>
              </a:ext>
            </a:extLst>
          </p:cNvPr>
          <p:cNvSpPr>
            <a:spLocks noGrp="1"/>
          </p:cNvSpPr>
          <p:nvPr>
            <p:ph type="ctrTitle"/>
          </p:nvPr>
        </p:nvSpPr>
        <p:spPr>
          <a:xfrm>
            <a:off x="3644079" y="868362"/>
            <a:ext cx="9144000" cy="2387600"/>
          </a:xfrm>
        </p:spPr>
        <p:txBody>
          <a:bodyPr>
            <a:normAutofit/>
          </a:bodyPr>
          <a:lstStyle/>
          <a:p>
            <a:r>
              <a:rPr lang="pl-PL" sz="3600" dirty="0"/>
              <a:t>DYNAMIKA, CYKLE, KRYZYSY NA RYNKU </a:t>
            </a:r>
            <a:r>
              <a:rPr lang="pl-PL" sz="3600"/>
              <a:t>NIERUCHOMOŚCI (</a:t>
            </a:r>
            <a:r>
              <a:rPr lang="pl-PL" sz="3600">
                <a:solidFill>
                  <a:srgbClr val="FF0000"/>
                </a:solidFill>
              </a:rPr>
              <a:t>Wykład 2 – niest.</a:t>
            </a:r>
            <a:r>
              <a:rPr lang="pl-PL" sz="3600"/>
              <a:t>)</a:t>
            </a:r>
            <a:endParaRPr lang="pl-PL" sz="3600" dirty="0"/>
          </a:p>
        </p:txBody>
      </p:sp>
      <p:sp>
        <p:nvSpPr>
          <p:cNvPr id="3" name="Podtytuł 2">
            <a:extLst>
              <a:ext uri="{FF2B5EF4-FFF2-40B4-BE49-F238E27FC236}">
                <a16:creationId xmlns:a16="http://schemas.microsoft.com/office/drawing/2014/main" id="{C80EC67A-0170-E46B-064D-736905B67F30}"/>
              </a:ext>
            </a:extLst>
          </p:cNvPr>
          <p:cNvSpPr>
            <a:spLocks noGrp="1"/>
          </p:cNvSpPr>
          <p:nvPr>
            <p:ph type="subTitle" idx="1"/>
          </p:nvPr>
        </p:nvSpPr>
        <p:spPr>
          <a:xfrm>
            <a:off x="3644079" y="3330233"/>
            <a:ext cx="9144000" cy="1655762"/>
          </a:xfrm>
        </p:spPr>
        <p:txBody>
          <a:bodyPr/>
          <a:lstStyle/>
          <a:p>
            <a:r>
              <a:rPr lang="pl-PL" dirty="0"/>
              <a:t>Mateusz Tomal</a:t>
            </a:r>
          </a:p>
        </p:txBody>
      </p:sp>
      <p:pic>
        <p:nvPicPr>
          <p:cNvPr id="4" name="Picture 2">
            <a:extLst>
              <a:ext uri="{FF2B5EF4-FFF2-40B4-BE49-F238E27FC236}">
                <a16:creationId xmlns:a16="http://schemas.microsoft.com/office/drawing/2014/main" id="{AC92CA19-3AF9-3AD9-E38A-C784A97DD6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A8768305-700B-0710-99DA-7998CBEC9B44}"/>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0AF912CD-2120-7AC0-8F6E-A05E2F95E4A7}"/>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pic>
        <p:nvPicPr>
          <p:cNvPr id="7" name="Obraz 6">
            <a:extLst>
              <a:ext uri="{FF2B5EF4-FFF2-40B4-BE49-F238E27FC236}">
                <a16:creationId xmlns:a16="http://schemas.microsoft.com/office/drawing/2014/main" id="{1E42E2C2-D1D4-F84F-E76E-3E46B1DC06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9" r="48020" b="-399"/>
          <a:stretch/>
        </p:blipFill>
        <p:spPr>
          <a:xfrm>
            <a:off x="-384719" y="-1"/>
            <a:ext cx="4752528" cy="6858001"/>
          </a:xfrm>
          <a:prstGeom prst="rect">
            <a:avLst/>
          </a:prstGeom>
        </p:spPr>
      </p:pic>
    </p:spTree>
    <p:extLst>
      <p:ext uri="{BB962C8B-B14F-4D97-AF65-F5344CB8AC3E}">
        <p14:creationId xmlns:p14="http://schemas.microsoft.com/office/powerpoint/2010/main" val="4025484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A94DB9-5D22-5E9D-B359-61B3C57BB870}"/>
              </a:ext>
            </a:extLst>
          </p:cNvPr>
          <p:cNvSpPr>
            <a:spLocks noGrp="1"/>
          </p:cNvSpPr>
          <p:nvPr>
            <p:ph type="title"/>
          </p:nvPr>
        </p:nvSpPr>
        <p:spPr/>
        <p:txBody>
          <a:bodyPr/>
          <a:lstStyle/>
          <a:p>
            <a:r>
              <a:rPr lang="pl-PL" dirty="0"/>
              <a:t>CYKL KONIUNKTURALNY</a:t>
            </a:r>
          </a:p>
        </p:txBody>
      </p:sp>
      <p:sp>
        <p:nvSpPr>
          <p:cNvPr id="3" name="Symbol zastępczy zawartości 2">
            <a:extLst>
              <a:ext uri="{FF2B5EF4-FFF2-40B4-BE49-F238E27FC236}">
                <a16:creationId xmlns:a16="http://schemas.microsoft.com/office/drawing/2014/main" id="{BC83409D-9CFB-1708-B555-DAB5B89542A3}"/>
              </a:ext>
            </a:extLst>
          </p:cNvPr>
          <p:cNvSpPr>
            <a:spLocks noGrp="1"/>
          </p:cNvSpPr>
          <p:nvPr>
            <p:ph idx="1"/>
          </p:nvPr>
        </p:nvSpPr>
        <p:spPr/>
        <p:txBody>
          <a:bodyPr>
            <a:normAutofit lnSpcReduction="10000"/>
          </a:bodyPr>
          <a:lstStyle/>
          <a:p>
            <a:r>
              <a:rPr lang="pl-PL" dirty="0"/>
              <a:t>Cykl koniunkturalny można zdefiniować jako okresowe wahania aktywności gospodarczej przejawiającej się w ilościowych zmiana wskaźników ekonomicznych, np. poziom PKB, zatrudnienie, ceny itp..</a:t>
            </a:r>
          </a:p>
          <a:p>
            <a:r>
              <a:rPr lang="pl-PL" dirty="0"/>
              <a:t>Fazy cyklu obejmują:</a:t>
            </a:r>
          </a:p>
          <a:p>
            <a:pPr marL="361950" indent="-276225">
              <a:buFont typeface="Wingdings" panose="05000000000000000000" pitchFamily="2" charset="2"/>
              <a:buChar char="§"/>
            </a:pPr>
            <a:r>
              <a:rPr lang="pl-PL" dirty="0"/>
              <a:t>Rozkwit</a:t>
            </a:r>
          </a:p>
          <a:p>
            <a:pPr marL="361950" indent="-276225">
              <a:buFont typeface="Wingdings" panose="05000000000000000000" pitchFamily="2" charset="2"/>
              <a:buChar char="§"/>
            </a:pPr>
            <a:r>
              <a:rPr lang="pl-PL" dirty="0"/>
              <a:t>Załamanie/kryzys </a:t>
            </a:r>
          </a:p>
          <a:p>
            <a:pPr marL="361950" indent="-276225">
              <a:buFont typeface="Wingdings" panose="05000000000000000000" pitchFamily="2" charset="2"/>
              <a:buChar char="§"/>
            </a:pPr>
            <a:r>
              <a:rPr lang="pl-PL" dirty="0"/>
              <a:t>Recesja/depresja </a:t>
            </a:r>
          </a:p>
          <a:p>
            <a:pPr marL="361950" indent="-276225">
              <a:buFont typeface="Wingdings" panose="05000000000000000000" pitchFamily="2" charset="2"/>
              <a:buChar char="§"/>
            </a:pPr>
            <a:r>
              <a:rPr lang="pl-PL" dirty="0"/>
              <a:t>Ożywienie</a:t>
            </a:r>
          </a:p>
          <a:p>
            <a:pPr marL="85725" indent="0">
              <a:buNone/>
            </a:pPr>
            <a:r>
              <a:rPr lang="pl-PL" dirty="0"/>
              <a:t>Czas trwania cyklu wynosi od 1 do 10 lat. </a:t>
            </a:r>
          </a:p>
        </p:txBody>
      </p:sp>
      <p:pic>
        <p:nvPicPr>
          <p:cNvPr id="8" name="Obraz 7">
            <a:extLst>
              <a:ext uri="{FF2B5EF4-FFF2-40B4-BE49-F238E27FC236}">
                <a16:creationId xmlns:a16="http://schemas.microsoft.com/office/drawing/2014/main" id="{93D5A71A-2E26-F7DD-A7DF-3E3C343415BB}"/>
              </a:ext>
            </a:extLst>
          </p:cNvPr>
          <p:cNvPicPr>
            <a:picLocks noChangeAspect="1"/>
          </p:cNvPicPr>
          <p:nvPr/>
        </p:nvPicPr>
        <p:blipFill>
          <a:blip r:embed="rId2"/>
          <a:stretch>
            <a:fillRect/>
          </a:stretch>
        </p:blipFill>
        <p:spPr>
          <a:xfrm>
            <a:off x="6980521" y="2935582"/>
            <a:ext cx="4082182" cy="2536629"/>
          </a:xfrm>
          <a:prstGeom prst="rect">
            <a:avLst/>
          </a:prstGeom>
        </p:spPr>
      </p:pic>
      <p:sp>
        <p:nvSpPr>
          <p:cNvPr id="10" name="pole tekstowe 9">
            <a:extLst>
              <a:ext uri="{FF2B5EF4-FFF2-40B4-BE49-F238E27FC236}">
                <a16:creationId xmlns:a16="http://schemas.microsoft.com/office/drawing/2014/main" id="{84369596-BDC2-4EEE-0794-DFCB9EDA155F}"/>
              </a:ext>
            </a:extLst>
          </p:cNvPr>
          <p:cNvSpPr txBox="1"/>
          <p:nvPr/>
        </p:nvSpPr>
        <p:spPr>
          <a:xfrm>
            <a:off x="7561718" y="5464125"/>
            <a:ext cx="3943350" cy="461665"/>
          </a:xfrm>
          <a:prstGeom prst="rect">
            <a:avLst/>
          </a:prstGeom>
          <a:noFill/>
        </p:spPr>
        <p:txBody>
          <a:bodyPr wrap="square">
            <a:spAutoFit/>
          </a:bodyPr>
          <a:lstStyle/>
          <a:p>
            <a:r>
              <a:rPr lang="pl-PL" sz="1200" dirty="0"/>
              <a:t>https://www.naukowiec.org/wiedza/ekonomia/cykl-koniunkturalny_1390.html</a:t>
            </a:r>
          </a:p>
        </p:txBody>
      </p:sp>
      <p:sp>
        <p:nvSpPr>
          <p:cNvPr id="11" name="pole tekstowe 10">
            <a:extLst>
              <a:ext uri="{FF2B5EF4-FFF2-40B4-BE49-F238E27FC236}">
                <a16:creationId xmlns:a16="http://schemas.microsoft.com/office/drawing/2014/main" id="{2CE0945D-C147-D453-7EA1-A30D0F3B4A4B}"/>
              </a:ext>
            </a:extLst>
          </p:cNvPr>
          <p:cNvSpPr txBox="1"/>
          <p:nvPr/>
        </p:nvSpPr>
        <p:spPr>
          <a:xfrm>
            <a:off x="1024128" y="6319301"/>
            <a:ext cx="6622668" cy="523220"/>
          </a:xfrm>
          <a:prstGeom prst="rect">
            <a:avLst/>
          </a:prstGeom>
          <a:noFill/>
        </p:spPr>
        <p:txBody>
          <a:bodyPr wrap="square">
            <a:spAutoFit/>
          </a:bodyPr>
          <a:lstStyle/>
          <a:p>
            <a:r>
              <a:rPr lang="pl-PL" sz="1400" i="1" dirty="0" err="1"/>
              <a:t>Gołąbeska</a:t>
            </a:r>
            <a:r>
              <a:rPr lang="pl-PL" sz="1400" i="1" dirty="0"/>
              <a:t>, E. (2010). Cykle koniunkturalne na rynku nieruchomości. Świat nieruchomości, 4, 24-27.</a:t>
            </a:r>
          </a:p>
        </p:txBody>
      </p:sp>
      <p:pic>
        <p:nvPicPr>
          <p:cNvPr id="4" name="Picture 2">
            <a:extLst>
              <a:ext uri="{FF2B5EF4-FFF2-40B4-BE49-F238E27FC236}">
                <a16:creationId xmlns:a16="http://schemas.microsoft.com/office/drawing/2014/main" id="{3E1A661D-99C4-8945-FFBF-A9E5BDAD7F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9009677E-8046-99DF-4495-A464A2C985A3}"/>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6B400224-666C-65AE-170A-97F7D330DF16}"/>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4290627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629285-ED7B-FD09-82EB-7CE4D28D2120}"/>
              </a:ext>
            </a:extLst>
          </p:cNvPr>
          <p:cNvSpPr>
            <a:spLocks noGrp="1"/>
          </p:cNvSpPr>
          <p:nvPr>
            <p:ph type="title"/>
          </p:nvPr>
        </p:nvSpPr>
        <p:spPr/>
        <p:txBody>
          <a:bodyPr/>
          <a:lstStyle/>
          <a:p>
            <a:r>
              <a:rPr lang="pl-PL" dirty="0"/>
              <a:t>CYKLICZNOŚĆ RYNKU NIERUCHOMOŚCI</a:t>
            </a:r>
          </a:p>
        </p:txBody>
      </p:sp>
      <p:sp>
        <p:nvSpPr>
          <p:cNvPr id="3" name="Symbol zastępczy zawartości 2">
            <a:extLst>
              <a:ext uri="{FF2B5EF4-FFF2-40B4-BE49-F238E27FC236}">
                <a16:creationId xmlns:a16="http://schemas.microsoft.com/office/drawing/2014/main" id="{6D791F33-BD34-68EB-FFD7-D7FE03F4E8E5}"/>
              </a:ext>
            </a:extLst>
          </p:cNvPr>
          <p:cNvSpPr>
            <a:spLocks noGrp="1"/>
          </p:cNvSpPr>
          <p:nvPr>
            <p:ph idx="1"/>
          </p:nvPr>
        </p:nvSpPr>
        <p:spPr/>
        <p:txBody>
          <a:bodyPr vert="horz" lIns="91440" tIns="45720" rIns="91440" bIns="45720" rtlCol="0" anchor="t">
            <a:normAutofit fontScale="92500" lnSpcReduction="20000"/>
          </a:bodyPr>
          <a:lstStyle/>
          <a:p>
            <a:pPr marL="428625" indent="-342900">
              <a:buFont typeface="Wingdings" panose="05000000000000000000" pitchFamily="2" charset="2"/>
              <a:buChar char="§"/>
            </a:pPr>
            <a:r>
              <a:rPr lang="pl-PL" dirty="0"/>
              <a:t>Ściśle związana z cyklicznością gospodarki</a:t>
            </a:r>
          </a:p>
          <a:p>
            <a:pPr marL="428625" indent="-342900">
              <a:buFont typeface="Wingdings" panose="05000000000000000000" pitchFamily="2" charset="2"/>
              <a:buChar char="§"/>
            </a:pPr>
            <a:r>
              <a:rPr lang="pl-PL" dirty="0"/>
              <a:t>Cykl trwa: 3-7 lat (badania amerykańskie), 4-5 (badania brytyjskie), 9-11 (badania holenderskie)</a:t>
            </a:r>
          </a:p>
          <a:p>
            <a:pPr marL="428625" indent="-342900">
              <a:buFont typeface="Wingdings" panose="05000000000000000000" pitchFamily="2" charset="2"/>
              <a:buChar char="§"/>
            </a:pPr>
            <a:r>
              <a:rPr lang="pl-PL" dirty="0"/>
              <a:t>W Polsce początek pierwszego cyklu rozpoczął się w latach 1990-1992 po transformacji ustrojowej w następstwie której powstał rynek nieruchomości (wcześniej istniała gospodarka centralnie sterowana). Faza ta charakteryzowała się ożywieniem</a:t>
            </a:r>
          </a:p>
          <a:p>
            <a:pPr marL="428625" indent="-342900">
              <a:buFont typeface="Wingdings" panose="05000000000000000000" pitchFamily="2" charset="2"/>
              <a:buChar char="§"/>
            </a:pPr>
            <a:r>
              <a:rPr lang="pl-PL" dirty="0"/>
              <a:t>Faza druga to jest załamanie </a:t>
            </a:r>
            <a:r>
              <a:rPr lang="pl-PL"/>
              <a:t>nastąpiło</a:t>
            </a:r>
            <a:r>
              <a:rPr lang="pl-PL" dirty="0"/>
              <a:t> w latach 1993-1994 co było </a:t>
            </a:r>
            <a:r>
              <a:rPr lang="pl-PL"/>
              <a:t>spowodowane zainteresowaniem społeczeńswa</a:t>
            </a:r>
            <a:r>
              <a:rPr lang="pl-PL" dirty="0"/>
              <a:t> rynkiem kapitałowym oraz niesprzyjające przepisy prawne</a:t>
            </a:r>
          </a:p>
          <a:p>
            <a:pPr marL="428625" indent="-342900">
              <a:buFont typeface="Wingdings" panose="05000000000000000000" pitchFamily="2" charset="2"/>
              <a:buChar char="§"/>
            </a:pPr>
            <a:r>
              <a:rPr lang="pl-PL" dirty="0"/>
              <a:t>Recesja na rynku nieruchomości nastąpiła w roku 1995 – zauważalny był drastyczny spadek popytu na nieruchomości z uwagi na osłabienie aktywności gospodarczej</a:t>
            </a:r>
          </a:p>
          <a:p>
            <a:endParaRPr lang="pl-PL" dirty="0"/>
          </a:p>
        </p:txBody>
      </p:sp>
      <p:sp>
        <p:nvSpPr>
          <p:cNvPr id="5" name="pole tekstowe 4">
            <a:extLst>
              <a:ext uri="{FF2B5EF4-FFF2-40B4-BE49-F238E27FC236}">
                <a16:creationId xmlns:a16="http://schemas.microsoft.com/office/drawing/2014/main" id="{95736CFD-64B7-B914-B9A0-00C1DD54C69E}"/>
              </a:ext>
            </a:extLst>
          </p:cNvPr>
          <p:cNvSpPr txBox="1"/>
          <p:nvPr/>
        </p:nvSpPr>
        <p:spPr>
          <a:xfrm>
            <a:off x="1147762" y="6311900"/>
            <a:ext cx="6378453" cy="523220"/>
          </a:xfrm>
          <a:prstGeom prst="rect">
            <a:avLst/>
          </a:prstGeom>
          <a:noFill/>
        </p:spPr>
        <p:txBody>
          <a:bodyPr wrap="square">
            <a:spAutoFit/>
          </a:bodyPr>
          <a:lstStyle/>
          <a:p>
            <a:r>
              <a:rPr lang="pl-PL" sz="1400" i="1" dirty="0" err="1"/>
              <a:t>Gołąbeska</a:t>
            </a:r>
            <a:r>
              <a:rPr lang="pl-PL" sz="1400" i="1" dirty="0"/>
              <a:t>, E. (2010). Cykle koniunkturalne na rynku nieruchomości. Świat nieruchomości, 4, 24-27.</a:t>
            </a:r>
          </a:p>
        </p:txBody>
      </p:sp>
      <p:pic>
        <p:nvPicPr>
          <p:cNvPr id="4" name="Picture 2">
            <a:extLst>
              <a:ext uri="{FF2B5EF4-FFF2-40B4-BE49-F238E27FC236}">
                <a16:creationId xmlns:a16="http://schemas.microsoft.com/office/drawing/2014/main" id="{C7A95B71-2AA7-A6AA-A3FA-5A18EADBB9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D67D226A-8117-2831-3978-DB7381FB2EF8}"/>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25BF42F7-032E-C796-01F5-E626EB9B5181}"/>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169945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DA6B9D-6BD2-D991-BE6F-33BBCC9D8F40}"/>
              </a:ext>
            </a:extLst>
          </p:cNvPr>
          <p:cNvSpPr>
            <a:spLocks noGrp="1"/>
          </p:cNvSpPr>
          <p:nvPr>
            <p:ph type="title"/>
          </p:nvPr>
        </p:nvSpPr>
        <p:spPr/>
        <p:txBody>
          <a:bodyPr/>
          <a:lstStyle/>
          <a:p>
            <a:r>
              <a:rPr lang="pl-PL" dirty="0"/>
              <a:t>Czynniki przyczyniające się do cykliczności rynku nieruchomości</a:t>
            </a:r>
          </a:p>
        </p:txBody>
      </p:sp>
      <p:sp>
        <p:nvSpPr>
          <p:cNvPr id="3" name="Symbol zastępczy zawartości 2">
            <a:extLst>
              <a:ext uri="{FF2B5EF4-FFF2-40B4-BE49-F238E27FC236}">
                <a16:creationId xmlns:a16="http://schemas.microsoft.com/office/drawing/2014/main" id="{3649ACD9-979A-B147-52A5-EDA166F836C0}"/>
              </a:ext>
            </a:extLst>
          </p:cNvPr>
          <p:cNvSpPr>
            <a:spLocks noGrp="1"/>
          </p:cNvSpPr>
          <p:nvPr>
            <p:ph idx="1"/>
          </p:nvPr>
        </p:nvSpPr>
        <p:spPr/>
        <p:txBody>
          <a:bodyPr>
            <a:normAutofit fontScale="77500" lnSpcReduction="20000"/>
          </a:bodyPr>
          <a:lstStyle/>
          <a:p>
            <a:pPr>
              <a:buFont typeface="Wingdings" panose="05000000000000000000" pitchFamily="2" charset="2"/>
              <a:buChar char="§"/>
            </a:pPr>
            <a:r>
              <a:rPr lang="pl-PL" dirty="0"/>
              <a:t>lokalność rynku</a:t>
            </a:r>
          </a:p>
          <a:p>
            <a:pPr>
              <a:buFont typeface="Wingdings" panose="05000000000000000000" pitchFamily="2" charset="2"/>
              <a:buChar char="§"/>
            </a:pPr>
            <a:r>
              <a:rPr lang="pl-PL" dirty="0"/>
              <a:t>długi i skomplikowany proces budowlany, zwiększa ryzyko powstania cyklu na rynku oraz usztywnia podaż,</a:t>
            </a:r>
          </a:p>
          <a:p>
            <a:pPr>
              <a:buFont typeface="Wingdings" panose="05000000000000000000" pitchFamily="2" charset="2"/>
              <a:buChar char="§"/>
            </a:pPr>
            <a:r>
              <a:rPr lang="pl-PL" dirty="0"/>
              <a:t>zmienny popyt fundamentalny, będący wynikiem migracji, wzrostu dochodów oraz czynników demograficznych, a w przypadku nieruchomości komercyjnych, nakładających się cykli biznesowych,</a:t>
            </a:r>
          </a:p>
          <a:p>
            <a:pPr>
              <a:buFont typeface="Wingdings" panose="05000000000000000000" pitchFamily="2" charset="2"/>
              <a:buChar char="§"/>
            </a:pPr>
            <a:r>
              <a:rPr lang="pl-PL" dirty="0"/>
              <a:t>silne powiązanie z rynkiem gruntów dodatkowo usztywnia podaż i wzmacnia spekulację,</a:t>
            </a:r>
          </a:p>
          <a:p>
            <a:pPr>
              <a:buFont typeface="Wingdings" panose="05000000000000000000" pitchFamily="2" charset="2"/>
              <a:buChar char="§"/>
            </a:pPr>
            <a:r>
              <a:rPr lang="pl-PL" dirty="0"/>
              <a:t>zaangażowanie systemu finansowego zwiększa zmienność popytu, zarówno spowodowaną czynnikami fundamentalnymi, spekulacją, jak też zmianami w samym sektorze finansowym (koszty kapitału, instrumenty, ocena ryzyka, etc.),</a:t>
            </a:r>
          </a:p>
          <a:p>
            <a:pPr>
              <a:buFont typeface="Wingdings" panose="05000000000000000000" pitchFamily="2" charset="2"/>
              <a:buChar char="§"/>
            </a:pPr>
            <a:r>
              <a:rPr lang="pl-PL" dirty="0"/>
              <a:t>wysokie koszty transakcyjne i heterogeniczność mieszkania ograniczają arbitraż, a zwłaszcza krótką sprzedaż, co powoduje kumulację napięć, w tym tendencję do długookresowego utrzymywania się wysokich cen i nadwyżek na rynku.</a:t>
            </a:r>
          </a:p>
        </p:txBody>
      </p:sp>
      <p:sp>
        <p:nvSpPr>
          <p:cNvPr id="5" name="pole tekstowe 4">
            <a:extLst>
              <a:ext uri="{FF2B5EF4-FFF2-40B4-BE49-F238E27FC236}">
                <a16:creationId xmlns:a16="http://schemas.microsoft.com/office/drawing/2014/main" id="{D81ABA24-4341-B254-179D-F34AFF604448}"/>
              </a:ext>
            </a:extLst>
          </p:cNvPr>
          <p:cNvSpPr txBox="1"/>
          <p:nvPr/>
        </p:nvSpPr>
        <p:spPr>
          <a:xfrm>
            <a:off x="1024128" y="6134695"/>
            <a:ext cx="10548747" cy="523220"/>
          </a:xfrm>
          <a:prstGeom prst="rect">
            <a:avLst/>
          </a:prstGeom>
          <a:noFill/>
        </p:spPr>
        <p:txBody>
          <a:bodyPr wrap="square">
            <a:spAutoFit/>
          </a:bodyPr>
          <a:lstStyle/>
          <a:p>
            <a:r>
              <a:rPr lang="en-US" sz="1400" dirty="0" err="1"/>
              <a:t>Augustyniak</a:t>
            </a:r>
            <a:r>
              <a:rPr lang="en-US" sz="1400" dirty="0"/>
              <a:t>, H., </a:t>
            </a:r>
            <a:r>
              <a:rPr lang="en-US" sz="1400" dirty="0" err="1"/>
              <a:t>Łaszek</a:t>
            </a:r>
            <a:r>
              <a:rPr lang="en-US" sz="1400" dirty="0"/>
              <a:t>, J., Olszewski, K., &amp; </a:t>
            </a:r>
            <a:r>
              <a:rPr lang="en-US" sz="1400" dirty="0" err="1"/>
              <a:t>Waszczuk</a:t>
            </a:r>
            <a:r>
              <a:rPr lang="en-US" sz="1400" dirty="0"/>
              <a:t>, J. (2012). Cycles on the housing and commercial real estate market, risks and the need for appropriate and prudent valuation. </a:t>
            </a:r>
            <a:r>
              <a:rPr lang="en-US" sz="1400" i="1" dirty="0"/>
              <a:t>National Bank of Poland, Warsaw School of Economics. Search in</a:t>
            </a:r>
            <a:r>
              <a:rPr lang="en-US" sz="1400" dirty="0"/>
              <a:t>.</a:t>
            </a:r>
          </a:p>
        </p:txBody>
      </p:sp>
      <p:pic>
        <p:nvPicPr>
          <p:cNvPr id="4" name="Picture 2">
            <a:extLst>
              <a:ext uri="{FF2B5EF4-FFF2-40B4-BE49-F238E27FC236}">
                <a16:creationId xmlns:a16="http://schemas.microsoft.com/office/drawing/2014/main" id="{89D5ED5F-FE2C-69F0-7F99-2D828ADB5E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48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01DEF8-FE0C-CA7D-AFAF-6A4BD8FDAD57}"/>
              </a:ext>
            </a:extLst>
          </p:cNvPr>
          <p:cNvSpPr>
            <a:spLocks noGrp="1"/>
          </p:cNvSpPr>
          <p:nvPr>
            <p:ph type="title"/>
          </p:nvPr>
        </p:nvSpPr>
        <p:spPr/>
        <p:txBody>
          <a:bodyPr/>
          <a:lstStyle/>
          <a:p>
            <a:r>
              <a:rPr lang="pl-PL" dirty="0"/>
              <a:t>CYKL RYNKU NIERUCHOMOŚCI A CYKL KONIUNKTURALNY</a:t>
            </a:r>
          </a:p>
        </p:txBody>
      </p:sp>
      <p:sp>
        <p:nvSpPr>
          <p:cNvPr id="3" name="Symbol zastępczy zawartości 2">
            <a:extLst>
              <a:ext uri="{FF2B5EF4-FFF2-40B4-BE49-F238E27FC236}">
                <a16:creationId xmlns:a16="http://schemas.microsoft.com/office/drawing/2014/main" id="{FB0739B2-CBC7-EB46-B6DD-9B5D40B40600}"/>
              </a:ext>
            </a:extLst>
          </p:cNvPr>
          <p:cNvSpPr>
            <a:spLocks noGrp="1"/>
          </p:cNvSpPr>
          <p:nvPr>
            <p:ph idx="1"/>
          </p:nvPr>
        </p:nvSpPr>
        <p:spPr/>
        <p:txBody>
          <a:bodyPr>
            <a:normAutofit fontScale="85000" lnSpcReduction="20000"/>
          </a:bodyPr>
          <a:lstStyle/>
          <a:p>
            <a:r>
              <a:rPr lang="pl-PL" dirty="0"/>
              <a:t>Fizyczna część cyklu nieruchomości podąża za cyklem koniunkturalnym i przebiega w następujący sposób:</a:t>
            </a:r>
          </a:p>
          <a:p>
            <a:r>
              <a:rPr lang="pl-PL" dirty="0"/>
              <a:t>1. faza depresji charakteryzuje się brakiem nowych, rozpoczynanych projektów, a ilość wolnych nieruchomości zmniejsza się,</a:t>
            </a:r>
          </a:p>
          <a:p>
            <a:r>
              <a:rPr lang="pl-PL" dirty="0"/>
              <a:t>2. w fazie ożywienia ilość pustostanów stale się zmniejsza, a deweloperzy rozpoczynają budowę nowych inwestycji.</a:t>
            </a:r>
          </a:p>
          <a:p>
            <a:r>
              <a:rPr lang="pl-PL" dirty="0"/>
              <a:t>3. w fazie spowolnienia pojawia się nadpodaż, gdyż projekty rozpoczęte w poprzedniej fazie zaczynają być wystawiane na rynek, co wpływa na wzrost liczby ofert,</a:t>
            </a:r>
          </a:p>
          <a:p>
            <a:r>
              <a:rPr lang="pl-PL" dirty="0"/>
              <a:t>4. w fazie recesji coraz więcej nieruchomości pojawia się na rynku, co jest rezultatem kończenia projektów z poprzednich etapów cyklu koniunkturalnego. Cykl na rynku nieruchomości będzie trwał tak długo, aż duża liczba nowo wchodzących na rynek obiektów nie zrównoważy popytu na nie, co skutecznie zniechęci inwestorów do rozpoczynania nowych projektów.</a:t>
            </a:r>
          </a:p>
        </p:txBody>
      </p:sp>
      <p:sp>
        <p:nvSpPr>
          <p:cNvPr id="6" name="pole tekstowe 5">
            <a:extLst>
              <a:ext uri="{FF2B5EF4-FFF2-40B4-BE49-F238E27FC236}">
                <a16:creationId xmlns:a16="http://schemas.microsoft.com/office/drawing/2014/main" id="{C6696888-E988-AC13-A4A7-7D4E31CFE458}"/>
              </a:ext>
            </a:extLst>
          </p:cNvPr>
          <p:cNvSpPr txBox="1"/>
          <p:nvPr/>
        </p:nvSpPr>
        <p:spPr>
          <a:xfrm>
            <a:off x="1024128" y="6272784"/>
            <a:ext cx="10548747" cy="523220"/>
          </a:xfrm>
          <a:prstGeom prst="rect">
            <a:avLst/>
          </a:prstGeom>
          <a:noFill/>
        </p:spPr>
        <p:txBody>
          <a:bodyPr wrap="square">
            <a:spAutoFit/>
          </a:bodyPr>
          <a:lstStyle/>
          <a:p>
            <a:r>
              <a:rPr lang="en-US" sz="1400" dirty="0" err="1"/>
              <a:t>Augustyniak</a:t>
            </a:r>
            <a:r>
              <a:rPr lang="en-US" sz="1400" dirty="0"/>
              <a:t>, H., </a:t>
            </a:r>
            <a:r>
              <a:rPr lang="en-US" sz="1400" dirty="0" err="1"/>
              <a:t>Łaszek</a:t>
            </a:r>
            <a:r>
              <a:rPr lang="en-US" sz="1400" dirty="0"/>
              <a:t>, J., Olszewski, K., &amp; </a:t>
            </a:r>
            <a:r>
              <a:rPr lang="en-US" sz="1400" dirty="0" err="1"/>
              <a:t>Waszczuk</a:t>
            </a:r>
            <a:r>
              <a:rPr lang="en-US" sz="1400" dirty="0"/>
              <a:t>, J. (2012). Cycles on the housing and commercial real estate market, risks and the need for appropriate and prudent valuation. </a:t>
            </a:r>
            <a:r>
              <a:rPr lang="en-US" sz="1400" i="1" dirty="0"/>
              <a:t>National Bank of Poland, Warsaw School of Economics. Search in</a:t>
            </a:r>
            <a:r>
              <a:rPr lang="en-US" sz="1400" dirty="0"/>
              <a:t>.</a:t>
            </a:r>
          </a:p>
        </p:txBody>
      </p:sp>
      <p:pic>
        <p:nvPicPr>
          <p:cNvPr id="4" name="Picture 2">
            <a:extLst>
              <a:ext uri="{FF2B5EF4-FFF2-40B4-BE49-F238E27FC236}">
                <a16:creationId xmlns:a16="http://schemas.microsoft.com/office/drawing/2014/main" id="{50D5E9A3-00AF-DC39-6F15-573F920FCFE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80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762637-5A38-D139-9AC2-8E8432557273}"/>
              </a:ext>
            </a:extLst>
          </p:cNvPr>
          <p:cNvSpPr>
            <a:spLocks noGrp="1"/>
          </p:cNvSpPr>
          <p:nvPr>
            <p:ph type="title"/>
          </p:nvPr>
        </p:nvSpPr>
        <p:spPr>
          <a:xfrm>
            <a:off x="1024128" y="585216"/>
            <a:ext cx="3133581" cy="1499616"/>
          </a:xfrm>
        </p:spPr>
        <p:txBody>
          <a:bodyPr>
            <a:normAutofit fontScale="90000"/>
          </a:bodyPr>
          <a:lstStyle/>
          <a:p>
            <a:r>
              <a:rPr lang="pl-PL" sz="3700"/>
              <a:t>Inne komponenty czasowe </a:t>
            </a:r>
          </a:p>
        </p:txBody>
      </p:sp>
      <p:sp>
        <p:nvSpPr>
          <p:cNvPr id="3" name="Symbol zastępczy zawartości 2">
            <a:extLst>
              <a:ext uri="{FF2B5EF4-FFF2-40B4-BE49-F238E27FC236}">
                <a16:creationId xmlns:a16="http://schemas.microsoft.com/office/drawing/2014/main" id="{A776F5F8-D07E-9DD6-4D0C-5ECB113C02B7}"/>
              </a:ext>
            </a:extLst>
          </p:cNvPr>
          <p:cNvSpPr>
            <a:spLocks noGrp="1"/>
          </p:cNvSpPr>
          <p:nvPr>
            <p:ph idx="1"/>
          </p:nvPr>
        </p:nvSpPr>
        <p:spPr>
          <a:xfrm>
            <a:off x="1024128" y="2286000"/>
            <a:ext cx="3133580" cy="3931920"/>
          </a:xfrm>
        </p:spPr>
        <p:txBody>
          <a:bodyPr>
            <a:normAutofit/>
          </a:bodyPr>
          <a:lstStyle/>
          <a:p>
            <a:r>
              <a:rPr lang="pl-PL" sz="1600"/>
              <a:t>Szeregi czasowe nie podlegają wyłącznie wahaniom cyklicznym ale również:</a:t>
            </a:r>
          </a:p>
          <a:p>
            <a:pPr marL="428625" indent="-342900">
              <a:buFont typeface="Wingdings" panose="05000000000000000000" pitchFamily="2" charset="2"/>
              <a:buChar char="§"/>
            </a:pPr>
            <a:r>
              <a:rPr lang="pl-PL" sz="1600"/>
              <a:t>Podążają za długookresowym trendem</a:t>
            </a:r>
          </a:p>
          <a:p>
            <a:pPr marL="428625" indent="-342900">
              <a:buFont typeface="Wingdings" panose="05000000000000000000" pitchFamily="2" charset="2"/>
              <a:buChar char="§"/>
            </a:pPr>
            <a:r>
              <a:rPr lang="pl-PL" sz="1600"/>
              <a:t>Podlegają wahaniom sezonowym</a:t>
            </a:r>
          </a:p>
          <a:p>
            <a:pPr marL="428625" indent="-342900">
              <a:buFont typeface="Wingdings" panose="05000000000000000000" pitchFamily="2" charset="2"/>
              <a:buChar char="§"/>
            </a:pPr>
            <a:r>
              <a:rPr lang="pl-PL" sz="1600"/>
              <a:t>Podlegają wahaniom nieregularnym</a:t>
            </a:r>
          </a:p>
        </p:txBody>
      </p:sp>
      <p:pic>
        <p:nvPicPr>
          <p:cNvPr id="5" name="Obraz 4" descr="Obraz zawierający linia, Wykres, diagram, stok&#10;&#10;Opis wygenerowany automatycznie">
            <a:extLst>
              <a:ext uri="{FF2B5EF4-FFF2-40B4-BE49-F238E27FC236}">
                <a16:creationId xmlns:a16="http://schemas.microsoft.com/office/drawing/2014/main" id="{21870F6A-13DC-DB09-60C4-1F4F8A3C3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342" y="1718880"/>
            <a:ext cx="6909577" cy="3420240"/>
          </a:xfrm>
          <a:prstGeom prst="rect">
            <a:avLst/>
          </a:prstGeom>
        </p:spPr>
      </p:pic>
      <p:sp>
        <p:nvSpPr>
          <p:cNvPr id="7" name="pole tekstowe 6">
            <a:extLst>
              <a:ext uri="{FF2B5EF4-FFF2-40B4-BE49-F238E27FC236}">
                <a16:creationId xmlns:a16="http://schemas.microsoft.com/office/drawing/2014/main" id="{6877ABBE-FE71-7BE0-9433-7C7A32A393D9}"/>
              </a:ext>
            </a:extLst>
          </p:cNvPr>
          <p:cNvSpPr txBox="1"/>
          <p:nvPr/>
        </p:nvSpPr>
        <p:spPr>
          <a:xfrm>
            <a:off x="4642341" y="5139120"/>
            <a:ext cx="6096000" cy="646331"/>
          </a:xfrm>
          <a:prstGeom prst="rect">
            <a:avLst/>
          </a:prstGeom>
          <a:noFill/>
        </p:spPr>
        <p:txBody>
          <a:bodyPr wrap="square">
            <a:spAutoFit/>
          </a:bodyPr>
          <a:lstStyle/>
          <a:p>
            <a:r>
              <a:rPr lang="pl-PL" dirty="0"/>
              <a:t>https://www.researchgate.net/publication/344658764_Time_Series_Analysis_of_Gold_Price_Using_R</a:t>
            </a:r>
          </a:p>
        </p:txBody>
      </p:sp>
      <p:pic>
        <p:nvPicPr>
          <p:cNvPr id="4" name="Picture 2">
            <a:extLst>
              <a:ext uri="{FF2B5EF4-FFF2-40B4-BE49-F238E27FC236}">
                <a16:creationId xmlns:a16="http://schemas.microsoft.com/office/drawing/2014/main" id="{B293C5B2-B14D-A50B-0F45-2F8FCBF0144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179F0003-9307-BDF2-1CF1-128E745772A6}"/>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8" name="Podtytuł 2">
            <a:extLst>
              <a:ext uri="{FF2B5EF4-FFF2-40B4-BE49-F238E27FC236}">
                <a16:creationId xmlns:a16="http://schemas.microsoft.com/office/drawing/2014/main" id="{0C46821D-20DC-1BEA-E283-E776DB1A73CE}"/>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08775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227C10-3DE1-0C68-5432-AFB927AAE03D}"/>
              </a:ext>
            </a:extLst>
          </p:cNvPr>
          <p:cNvSpPr>
            <a:spLocks noGrp="1"/>
          </p:cNvSpPr>
          <p:nvPr>
            <p:ph type="title"/>
          </p:nvPr>
        </p:nvSpPr>
        <p:spPr/>
        <p:txBody>
          <a:bodyPr/>
          <a:lstStyle/>
          <a:p>
            <a:r>
              <a:rPr lang="pl-PL" dirty="0"/>
              <a:t>ZALICZENIE</a:t>
            </a:r>
          </a:p>
        </p:txBody>
      </p:sp>
      <p:sp>
        <p:nvSpPr>
          <p:cNvPr id="3" name="Symbol zastępczy zawartości 2">
            <a:extLst>
              <a:ext uri="{FF2B5EF4-FFF2-40B4-BE49-F238E27FC236}">
                <a16:creationId xmlns:a16="http://schemas.microsoft.com/office/drawing/2014/main" id="{81621B85-83F7-5A81-1F9A-244C4D0C88E7}"/>
              </a:ext>
            </a:extLst>
          </p:cNvPr>
          <p:cNvSpPr>
            <a:spLocks noGrp="1"/>
          </p:cNvSpPr>
          <p:nvPr>
            <p:ph idx="1"/>
          </p:nvPr>
        </p:nvSpPr>
        <p:spPr/>
        <p:txBody>
          <a:bodyPr/>
          <a:lstStyle/>
          <a:p>
            <a:r>
              <a:rPr lang="pl-PL" dirty="0"/>
              <a:t>Studia stacjonarne i niestacjonarne – test z wykładu (20 pytań) oraz kolokwia z ćwiczeń.</a:t>
            </a:r>
          </a:p>
          <a:p>
            <a:r>
              <a:rPr lang="pl-PL" dirty="0"/>
              <a:t>Zaliczenie: minimum 60% z sumy punktów z wykładu i ćwiczeń. Wykład i ćwiczenia wagi po 50%.  Wymagane jest również zaliczenie ćwiczeń.</a:t>
            </a:r>
          </a:p>
        </p:txBody>
      </p:sp>
      <p:pic>
        <p:nvPicPr>
          <p:cNvPr id="4" name="Picture 2">
            <a:extLst>
              <a:ext uri="{FF2B5EF4-FFF2-40B4-BE49-F238E27FC236}">
                <a16:creationId xmlns:a16="http://schemas.microsoft.com/office/drawing/2014/main" id="{8781CCC6-4B15-8227-C74E-9512A8C612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F612DD67-2887-9D0D-63EF-D38AD59961C0}"/>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EFA35712-CEA0-7864-8979-94CA5B0C62C8}"/>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728643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1CE6CB-ABDE-4D42-CE7E-6014FD95543F}"/>
              </a:ext>
            </a:extLst>
          </p:cNvPr>
          <p:cNvSpPr>
            <a:spLocks noGrp="1"/>
          </p:cNvSpPr>
          <p:nvPr>
            <p:ph type="title"/>
          </p:nvPr>
        </p:nvSpPr>
        <p:spPr/>
        <p:txBody>
          <a:bodyPr/>
          <a:lstStyle/>
          <a:p>
            <a:r>
              <a:rPr lang="pl-PL" dirty="0"/>
              <a:t>CYKL w </a:t>
            </a:r>
            <a:r>
              <a:rPr lang="pl-PL"/>
              <a:t>Polsce</a:t>
            </a:r>
            <a:endParaRPr lang="pl-PL" dirty="0"/>
          </a:p>
        </p:txBody>
      </p:sp>
      <p:graphicFrame>
        <p:nvGraphicFramePr>
          <p:cNvPr id="4" name="Symbol zastępczy zawartości 3">
            <a:extLst>
              <a:ext uri="{FF2B5EF4-FFF2-40B4-BE49-F238E27FC236}">
                <a16:creationId xmlns:a16="http://schemas.microsoft.com/office/drawing/2014/main" id="{DDD68165-206F-0E34-D8EA-CC488B70EC04}"/>
              </a:ext>
            </a:extLst>
          </p:cNvPr>
          <p:cNvGraphicFramePr>
            <a:graphicFrameLocks noGrp="1"/>
          </p:cNvGraphicFramePr>
          <p:nvPr>
            <p:ph idx="1"/>
            <p:extLst>
              <p:ext uri="{D42A27DB-BD31-4B8C-83A1-F6EECF244321}">
                <p14:modId xmlns:p14="http://schemas.microsoft.com/office/powerpoint/2010/main" val="3203786401"/>
              </p:ext>
            </p:extLst>
          </p:nvPr>
        </p:nvGraphicFramePr>
        <p:xfrm>
          <a:off x="1023938" y="1771650"/>
          <a:ext cx="9720262" cy="497205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61A9EB1E-A21D-04E6-BC24-08EBC362377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289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3D2C9F-2244-994F-14BD-3E70E83CA998}"/>
              </a:ext>
            </a:extLst>
          </p:cNvPr>
          <p:cNvSpPr>
            <a:spLocks noGrp="1"/>
          </p:cNvSpPr>
          <p:nvPr>
            <p:ph type="title"/>
          </p:nvPr>
        </p:nvSpPr>
        <p:spPr/>
        <p:txBody>
          <a:bodyPr/>
          <a:lstStyle/>
          <a:p>
            <a:r>
              <a:rPr lang="pl-PL" dirty="0"/>
              <a:t>CYKL w Polsce (model UCM)</a:t>
            </a:r>
          </a:p>
        </p:txBody>
      </p:sp>
      <p:graphicFrame>
        <p:nvGraphicFramePr>
          <p:cNvPr id="4" name="Symbol zastępczy zawartości 3">
            <a:extLst>
              <a:ext uri="{FF2B5EF4-FFF2-40B4-BE49-F238E27FC236}">
                <a16:creationId xmlns:a16="http://schemas.microsoft.com/office/drawing/2014/main" id="{5B6FCA1C-E809-373E-4604-F33EEB79E62A}"/>
              </a:ext>
            </a:extLst>
          </p:cNvPr>
          <p:cNvGraphicFramePr>
            <a:graphicFrameLocks noGrp="1"/>
          </p:cNvGraphicFramePr>
          <p:nvPr>
            <p:ph idx="1"/>
            <p:extLst>
              <p:ext uri="{D42A27DB-BD31-4B8C-83A1-F6EECF244321}">
                <p14:modId xmlns:p14="http://schemas.microsoft.com/office/powerpoint/2010/main" val="102573900"/>
              </p:ext>
            </p:extLst>
          </p:nvPr>
        </p:nvGraphicFramePr>
        <p:xfrm>
          <a:off x="1023938" y="2009775"/>
          <a:ext cx="9234487" cy="475297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D629F833-833D-C3B9-8176-D86324E9767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350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BC92ED-8254-2C50-F4CD-EF0492287CB3}"/>
              </a:ext>
            </a:extLst>
          </p:cNvPr>
          <p:cNvSpPr>
            <a:spLocks noGrp="1"/>
          </p:cNvSpPr>
          <p:nvPr>
            <p:ph type="title"/>
          </p:nvPr>
        </p:nvSpPr>
        <p:spPr/>
        <p:txBody>
          <a:bodyPr/>
          <a:lstStyle/>
          <a:p>
            <a:r>
              <a:rPr lang="pl-PL" dirty="0"/>
              <a:t>KRYZYS RYNKU NIERUCHOMOŚCI 2007</a:t>
            </a:r>
          </a:p>
        </p:txBody>
      </p:sp>
      <p:sp>
        <p:nvSpPr>
          <p:cNvPr id="3" name="Symbol zastępczy zawartości 2">
            <a:extLst>
              <a:ext uri="{FF2B5EF4-FFF2-40B4-BE49-F238E27FC236}">
                <a16:creationId xmlns:a16="http://schemas.microsoft.com/office/drawing/2014/main" id="{3CA312FF-6716-8A17-9A3A-A2A73A9188FD}"/>
              </a:ext>
            </a:extLst>
          </p:cNvPr>
          <p:cNvSpPr>
            <a:spLocks noGrp="1"/>
          </p:cNvSpPr>
          <p:nvPr>
            <p:ph idx="1"/>
          </p:nvPr>
        </p:nvSpPr>
        <p:spPr/>
        <p:txBody>
          <a:bodyPr>
            <a:normAutofit fontScale="92500" lnSpcReduction="20000"/>
          </a:bodyPr>
          <a:lstStyle/>
          <a:p>
            <a:r>
              <a:rPr lang="pl-PL" dirty="0"/>
              <a:t>Geneza kryzysu (na podstawie Kucharska-Stasiak, E. (2018). Dysfunkcje na rynku nieruchomości w warunkach kryzysu gospodarczego. </a:t>
            </a:r>
            <a:r>
              <a:rPr lang="pl-PL" i="1" dirty="0"/>
              <a:t>Bank i Kredyt</a:t>
            </a:r>
            <a:r>
              <a:rPr lang="pl-PL" dirty="0"/>
              <a:t>, </a:t>
            </a:r>
            <a:r>
              <a:rPr lang="pl-PL" i="1" dirty="0"/>
              <a:t>49</a:t>
            </a:r>
            <a:r>
              <a:rPr lang="pl-PL" dirty="0"/>
              <a:t>(5), 493-514.):</a:t>
            </a:r>
          </a:p>
          <a:p>
            <a:pPr marL="457200" indent="-457200">
              <a:buFont typeface="+mj-lt"/>
              <a:buAutoNum type="arabicPeriod"/>
            </a:pPr>
            <a:r>
              <a:rPr lang="pl-PL" dirty="0"/>
              <a:t>Pęknięcie bańki na Wall </a:t>
            </a:r>
            <a:r>
              <a:rPr lang="pl-PL" dirty="0" err="1"/>
              <a:t>Street</a:t>
            </a:r>
            <a:r>
              <a:rPr lang="pl-PL" dirty="0"/>
              <a:t> w roku 2000 co spowodowało spadek zaufania do inwestycji giełdowych</a:t>
            </a:r>
          </a:p>
          <a:p>
            <a:pPr marL="457200" indent="-457200">
              <a:buFont typeface="+mj-lt"/>
              <a:buAutoNum type="arabicPeriod"/>
            </a:pPr>
            <a:r>
              <a:rPr lang="pl-PL" dirty="0"/>
              <a:t>W celu złagodzenia odpływu kapitału z Wall </a:t>
            </a:r>
            <a:r>
              <a:rPr lang="pl-PL" dirty="0" err="1"/>
              <a:t>Street</a:t>
            </a:r>
            <a:r>
              <a:rPr lang="pl-PL" dirty="0"/>
              <a:t> w USA zmniejszono stopy procentowe (aby pobudzić gospodarkę) do rekordowo niskiego poziomu 1% (z 6.5%)</a:t>
            </a:r>
          </a:p>
          <a:p>
            <a:pPr marL="457200" indent="-457200">
              <a:buFont typeface="+mj-lt"/>
              <a:buAutoNum type="arabicPeriod"/>
            </a:pPr>
            <a:r>
              <a:rPr lang="pl-PL" dirty="0"/>
              <a:t>Zmniejszenie stopy procentowej zmniejszyło koszty kredytów, co spowodowało wzrost atrakcyjności inwestowania na rynku mieszkaniowym</a:t>
            </a:r>
          </a:p>
          <a:p>
            <a:pPr marL="457200" indent="-457200">
              <a:buFont typeface="+mj-lt"/>
              <a:buAutoNum type="arabicPeriod"/>
            </a:pPr>
            <a:r>
              <a:rPr lang="pl-PL" dirty="0"/>
              <a:t>W USA istniała silna presja na kredytodawców do udzielania społecznością lokalnym kredytów na preferencyjnych warunków</a:t>
            </a:r>
          </a:p>
          <a:p>
            <a:endParaRPr lang="pl-PL" dirty="0"/>
          </a:p>
        </p:txBody>
      </p:sp>
      <p:pic>
        <p:nvPicPr>
          <p:cNvPr id="4" name="Picture 2">
            <a:extLst>
              <a:ext uri="{FF2B5EF4-FFF2-40B4-BE49-F238E27FC236}">
                <a16:creationId xmlns:a16="http://schemas.microsoft.com/office/drawing/2014/main" id="{4203741F-8E0E-26B6-AB40-12360EB93AB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03F363E8-48A6-07D0-1300-352B40725357}"/>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A9262E00-63BE-C3C7-59FB-774FA214DE28}"/>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754221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BC92ED-8254-2C50-F4CD-EF0492287CB3}"/>
              </a:ext>
            </a:extLst>
          </p:cNvPr>
          <p:cNvSpPr>
            <a:spLocks noGrp="1"/>
          </p:cNvSpPr>
          <p:nvPr>
            <p:ph type="title"/>
          </p:nvPr>
        </p:nvSpPr>
        <p:spPr/>
        <p:txBody>
          <a:bodyPr/>
          <a:lstStyle/>
          <a:p>
            <a:r>
              <a:rPr lang="pl-PL" dirty="0"/>
              <a:t>KRYZYS RYNKU NIERUCHOMOŚCI 2007</a:t>
            </a:r>
          </a:p>
        </p:txBody>
      </p:sp>
      <p:sp>
        <p:nvSpPr>
          <p:cNvPr id="3" name="Symbol zastępczy zawartości 2">
            <a:extLst>
              <a:ext uri="{FF2B5EF4-FFF2-40B4-BE49-F238E27FC236}">
                <a16:creationId xmlns:a16="http://schemas.microsoft.com/office/drawing/2014/main" id="{3CA312FF-6716-8A17-9A3A-A2A73A9188FD}"/>
              </a:ext>
            </a:extLst>
          </p:cNvPr>
          <p:cNvSpPr>
            <a:spLocks noGrp="1"/>
          </p:cNvSpPr>
          <p:nvPr>
            <p:ph idx="1"/>
          </p:nvPr>
        </p:nvSpPr>
        <p:spPr/>
        <p:txBody>
          <a:bodyPr>
            <a:normAutofit fontScale="85000" lnSpcReduction="10000"/>
          </a:bodyPr>
          <a:lstStyle/>
          <a:p>
            <a:r>
              <a:rPr lang="pl-PL" dirty="0"/>
              <a:t>Geneza kryzysu (na podstawie Kucharska-Stasiak, E. (2018). Dysfunkcje na rynku nieruchomości w warunkach kryzysu gospodarczego. </a:t>
            </a:r>
            <a:r>
              <a:rPr lang="pl-PL" i="1" dirty="0"/>
              <a:t>Bank i Kredyt</a:t>
            </a:r>
            <a:r>
              <a:rPr lang="pl-PL" dirty="0"/>
              <a:t>, </a:t>
            </a:r>
            <a:r>
              <a:rPr lang="pl-PL" i="1" dirty="0"/>
              <a:t>49</a:t>
            </a:r>
            <a:r>
              <a:rPr lang="pl-PL" dirty="0"/>
              <a:t>(5), 493-514.):</a:t>
            </a:r>
          </a:p>
          <a:p>
            <a:pPr marL="457200" indent="-457200">
              <a:buFont typeface="+mj-lt"/>
              <a:buAutoNum type="arabicPeriod" startAt="5"/>
            </a:pPr>
            <a:r>
              <a:rPr lang="pl-PL" dirty="0"/>
              <a:t>Wzrost popytu na nieruchomości spowodował zwiększenie ich cen jak również spekulacji, która stała się strategią inwestorów </a:t>
            </a:r>
          </a:p>
          <a:p>
            <a:pPr marL="457200" indent="-457200">
              <a:buFont typeface="+mj-lt"/>
              <a:buAutoNum type="arabicPeriod" startAt="5"/>
            </a:pPr>
            <a:r>
              <a:rPr lang="pl-PL" dirty="0"/>
              <a:t>Relatywnie dobra sytuacja w gospodarce zwiększała pokusę udzielania kredytów osobom nieposiadających zdolności kredytowej (</a:t>
            </a:r>
            <a:r>
              <a:rPr lang="pl-PL" dirty="0" err="1"/>
              <a:t>subprime</a:t>
            </a:r>
            <a:r>
              <a:rPr lang="pl-PL" dirty="0"/>
              <a:t>). Bańki twierdził, że zabezpieczeniem takiego kredytu będzie oczekiwany wzrost wartości w przyszłości – wszyscy myśleli, że ceny będą rosły bez końca. </a:t>
            </a:r>
          </a:p>
          <a:p>
            <a:pPr marL="457200" indent="-457200">
              <a:buFont typeface="+mj-lt"/>
              <a:buAutoNum type="arabicPeriod" startAt="5"/>
            </a:pPr>
            <a:r>
              <a:rPr lang="pl-PL" dirty="0"/>
              <a:t>Równocześnie rosła inflacja w gospodarce. W tym celu w USA zwiększono stopę procentową nagle z 1% do 5.25% co spowodowało zwiększenie kosztów kredytu, spadkiem popytu na kredyt i finalnie na nieruchomości</a:t>
            </a:r>
          </a:p>
          <a:p>
            <a:pPr marL="457200" indent="-457200">
              <a:buFont typeface="+mj-lt"/>
              <a:buAutoNum type="arabicPeriod" startAt="5"/>
            </a:pPr>
            <a:endParaRPr lang="pl-PL" dirty="0"/>
          </a:p>
        </p:txBody>
      </p:sp>
      <p:pic>
        <p:nvPicPr>
          <p:cNvPr id="4" name="Picture 2">
            <a:extLst>
              <a:ext uri="{FF2B5EF4-FFF2-40B4-BE49-F238E27FC236}">
                <a16:creationId xmlns:a16="http://schemas.microsoft.com/office/drawing/2014/main" id="{FC5D95CA-B420-D0A7-C1E3-6630BFF9CB9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7A6734B1-725C-6397-FCE3-2339625CBF51}"/>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4013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BC92ED-8254-2C50-F4CD-EF0492287CB3}"/>
              </a:ext>
            </a:extLst>
          </p:cNvPr>
          <p:cNvSpPr>
            <a:spLocks noGrp="1"/>
          </p:cNvSpPr>
          <p:nvPr>
            <p:ph type="title"/>
          </p:nvPr>
        </p:nvSpPr>
        <p:spPr/>
        <p:txBody>
          <a:bodyPr/>
          <a:lstStyle/>
          <a:p>
            <a:r>
              <a:rPr lang="pl-PL" dirty="0"/>
              <a:t>KRYZYS RYNKU NIERUCHOMOŚCI 2007</a:t>
            </a:r>
          </a:p>
        </p:txBody>
      </p:sp>
      <p:sp>
        <p:nvSpPr>
          <p:cNvPr id="3" name="Symbol zastępczy zawartości 2">
            <a:extLst>
              <a:ext uri="{FF2B5EF4-FFF2-40B4-BE49-F238E27FC236}">
                <a16:creationId xmlns:a16="http://schemas.microsoft.com/office/drawing/2014/main" id="{3CA312FF-6716-8A17-9A3A-A2A73A9188FD}"/>
              </a:ext>
            </a:extLst>
          </p:cNvPr>
          <p:cNvSpPr>
            <a:spLocks noGrp="1"/>
          </p:cNvSpPr>
          <p:nvPr>
            <p:ph idx="1"/>
          </p:nvPr>
        </p:nvSpPr>
        <p:spPr/>
        <p:txBody>
          <a:bodyPr>
            <a:normAutofit fontScale="85000" lnSpcReduction="10000"/>
          </a:bodyPr>
          <a:lstStyle/>
          <a:p>
            <a:r>
              <a:rPr lang="pl-PL" dirty="0"/>
              <a:t>Geneza kryzysu (na podstawie Kucharska-Stasiak, E. (2018). Dysfunkcje na rynku nieruchomości w warunkach kryzysu gospodarczego. </a:t>
            </a:r>
            <a:r>
              <a:rPr lang="pl-PL" i="1" dirty="0"/>
              <a:t>Bank i Kredyt</a:t>
            </a:r>
            <a:r>
              <a:rPr lang="pl-PL" dirty="0"/>
              <a:t>, </a:t>
            </a:r>
            <a:r>
              <a:rPr lang="pl-PL" i="1" dirty="0"/>
              <a:t>49</a:t>
            </a:r>
            <a:r>
              <a:rPr lang="pl-PL" dirty="0"/>
              <a:t>(5), 493-514.):</a:t>
            </a:r>
          </a:p>
          <a:p>
            <a:pPr marL="457200" indent="-457200">
              <a:buFont typeface="+mj-lt"/>
              <a:buAutoNum type="arabicPeriod" startAt="8"/>
            </a:pPr>
            <a:r>
              <a:rPr lang="pl-PL" dirty="0"/>
              <a:t>Ceny nieruchomości zaczęły więc spadać. Dodatkowym czynnikiem spadku była także zwiększona podaż (wcześniej w obliczu trwałego wzrostu cen deweloperzy zaczęli masowo budować nowe mieszkania).</a:t>
            </a:r>
          </a:p>
          <a:p>
            <a:pPr marL="457200" indent="-457200">
              <a:buFont typeface="+mj-lt"/>
              <a:buAutoNum type="arabicPeriod" startAt="8"/>
            </a:pPr>
            <a:r>
              <a:rPr lang="pl-PL" dirty="0"/>
              <a:t>Ludzie zaczęli masowo wyprzedawać zadłużone nieruchomości, ponieważ nie było ich stać na spłatę kredytu, co dalej obniżało ceny na nieruchomości. W 2007 roku 1% wszystkich nieruchomości w USA była w różnych stadiach procedury przejęcie przez banki. </a:t>
            </a:r>
          </a:p>
          <a:p>
            <a:pPr marL="457200" indent="-457200">
              <a:buFont typeface="+mj-lt"/>
              <a:buAutoNum type="arabicPeriod" startAt="8"/>
            </a:pPr>
            <a:r>
              <a:rPr lang="pl-PL" dirty="0"/>
              <a:t>Kryzys na rynku nieruchomości spowodował spadek wartości obligacji zabezpieczonych na hipotek, co doprowadziło do upadków banków. </a:t>
            </a:r>
          </a:p>
        </p:txBody>
      </p:sp>
      <p:pic>
        <p:nvPicPr>
          <p:cNvPr id="4" name="Picture 2">
            <a:extLst>
              <a:ext uri="{FF2B5EF4-FFF2-40B4-BE49-F238E27FC236}">
                <a16:creationId xmlns:a16="http://schemas.microsoft.com/office/drawing/2014/main" id="{82AF8C13-BEBD-889C-9505-F8F10AE02C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471BA191-F1B4-CF37-A729-0C98EBB3A8E0}"/>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CE89A075-189E-97AE-9044-2F96A1168BB6}"/>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542900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4152F8-4A73-D0EF-E0A7-E192DB17ABAD}"/>
              </a:ext>
            </a:extLst>
          </p:cNvPr>
          <p:cNvSpPr>
            <a:spLocks noGrp="1"/>
          </p:cNvSpPr>
          <p:nvPr>
            <p:ph type="title"/>
          </p:nvPr>
        </p:nvSpPr>
        <p:spPr/>
        <p:txBody>
          <a:bodyPr/>
          <a:lstStyle/>
          <a:p>
            <a:r>
              <a:rPr lang="pl-PL" dirty="0"/>
              <a:t>KRYZYS RYNKU NIERUCHOMOŚCI 2007</a:t>
            </a:r>
          </a:p>
        </p:txBody>
      </p:sp>
      <p:pic>
        <p:nvPicPr>
          <p:cNvPr id="9" name="Obraz 8">
            <a:extLst>
              <a:ext uri="{FF2B5EF4-FFF2-40B4-BE49-F238E27FC236}">
                <a16:creationId xmlns:a16="http://schemas.microsoft.com/office/drawing/2014/main" id="{28027575-1522-EC45-8C28-554E7D35E95A}"/>
              </a:ext>
            </a:extLst>
          </p:cNvPr>
          <p:cNvPicPr>
            <a:picLocks noChangeAspect="1"/>
          </p:cNvPicPr>
          <p:nvPr/>
        </p:nvPicPr>
        <p:blipFill>
          <a:blip r:embed="rId2"/>
          <a:stretch>
            <a:fillRect/>
          </a:stretch>
        </p:blipFill>
        <p:spPr>
          <a:xfrm>
            <a:off x="838200" y="1232947"/>
            <a:ext cx="8411749" cy="4753638"/>
          </a:xfrm>
          <a:prstGeom prst="rect">
            <a:avLst/>
          </a:prstGeom>
        </p:spPr>
      </p:pic>
      <p:pic>
        <p:nvPicPr>
          <p:cNvPr id="3" name="Picture 2">
            <a:extLst>
              <a:ext uri="{FF2B5EF4-FFF2-40B4-BE49-F238E27FC236}">
                <a16:creationId xmlns:a16="http://schemas.microsoft.com/office/drawing/2014/main" id="{F408A16E-DE1F-9455-B036-C4A8E07ED9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Łącznik prosty 3">
            <a:extLst>
              <a:ext uri="{FF2B5EF4-FFF2-40B4-BE49-F238E27FC236}">
                <a16:creationId xmlns:a16="http://schemas.microsoft.com/office/drawing/2014/main" id="{7A418B50-3496-3777-BED2-680EC7527B6A}"/>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5" name="Podtytuł 2">
            <a:extLst>
              <a:ext uri="{FF2B5EF4-FFF2-40B4-BE49-F238E27FC236}">
                <a16:creationId xmlns:a16="http://schemas.microsoft.com/office/drawing/2014/main" id="{07A7A030-03C0-5FA4-91BB-4B6B420A6244}"/>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73767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FE5357-6FA2-A91B-1957-B70352858270}"/>
              </a:ext>
            </a:extLst>
          </p:cNvPr>
          <p:cNvSpPr>
            <a:spLocks noGrp="1"/>
          </p:cNvSpPr>
          <p:nvPr>
            <p:ph type="ctrTitle"/>
          </p:nvPr>
        </p:nvSpPr>
        <p:spPr>
          <a:xfrm>
            <a:off x="3523622" y="951541"/>
            <a:ext cx="9144000" cy="2387600"/>
          </a:xfrm>
        </p:spPr>
        <p:txBody>
          <a:bodyPr>
            <a:normAutofit/>
          </a:bodyPr>
          <a:lstStyle/>
          <a:p>
            <a:r>
              <a:rPr lang="pl-PL" sz="4000" dirty="0"/>
              <a:t>KONWEGENCJA CEN NA RYNKU NIERUCHOMOŚCI</a:t>
            </a:r>
            <a:endParaRPr lang="pl-PL" sz="4000" dirty="0">
              <a:solidFill>
                <a:srgbClr val="FF0000"/>
              </a:solidFill>
            </a:endParaRPr>
          </a:p>
        </p:txBody>
      </p:sp>
      <p:sp>
        <p:nvSpPr>
          <p:cNvPr id="3" name="Podtytuł 2">
            <a:extLst>
              <a:ext uri="{FF2B5EF4-FFF2-40B4-BE49-F238E27FC236}">
                <a16:creationId xmlns:a16="http://schemas.microsoft.com/office/drawing/2014/main" id="{C80EC67A-0170-E46B-064D-736905B67F30}"/>
              </a:ext>
            </a:extLst>
          </p:cNvPr>
          <p:cNvSpPr>
            <a:spLocks noGrp="1"/>
          </p:cNvSpPr>
          <p:nvPr>
            <p:ph type="subTitle" idx="1"/>
          </p:nvPr>
        </p:nvSpPr>
        <p:spPr>
          <a:xfrm>
            <a:off x="3523622" y="3442808"/>
            <a:ext cx="9144000" cy="1655762"/>
          </a:xfrm>
        </p:spPr>
        <p:txBody>
          <a:bodyPr/>
          <a:lstStyle/>
          <a:p>
            <a:r>
              <a:rPr lang="pl-PL" dirty="0"/>
              <a:t>Mateusz Tomal</a:t>
            </a:r>
          </a:p>
        </p:txBody>
      </p:sp>
      <p:pic>
        <p:nvPicPr>
          <p:cNvPr id="4" name="Picture 2">
            <a:extLst>
              <a:ext uri="{FF2B5EF4-FFF2-40B4-BE49-F238E27FC236}">
                <a16:creationId xmlns:a16="http://schemas.microsoft.com/office/drawing/2014/main" id="{E1F95304-4BDD-B2D0-F7F8-3A4CCA4365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0F99A0EB-9B5F-048E-9B8B-7B997ADB6B64}"/>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6C0D40E4-E971-567B-62DD-B164950BC0A2}"/>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pic>
        <p:nvPicPr>
          <p:cNvPr id="7" name="Obraz 6">
            <a:extLst>
              <a:ext uri="{FF2B5EF4-FFF2-40B4-BE49-F238E27FC236}">
                <a16:creationId xmlns:a16="http://schemas.microsoft.com/office/drawing/2014/main" id="{F2C89F26-B46A-7F17-F0E7-BBD5CF2CD8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9" r="48020" b="-399"/>
          <a:stretch/>
        </p:blipFill>
        <p:spPr>
          <a:xfrm>
            <a:off x="-384719" y="-1"/>
            <a:ext cx="4752528" cy="6858001"/>
          </a:xfrm>
          <a:prstGeom prst="rect">
            <a:avLst/>
          </a:prstGeom>
        </p:spPr>
      </p:pic>
    </p:spTree>
    <p:extLst>
      <p:ext uri="{BB962C8B-B14F-4D97-AF65-F5344CB8AC3E}">
        <p14:creationId xmlns:p14="http://schemas.microsoft.com/office/powerpoint/2010/main" val="2184709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A94DB9-5D22-5E9D-B359-61B3C57BB870}"/>
              </a:ext>
            </a:extLst>
          </p:cNvPr>
          <p:cNvSpPr>
            <a:spLocks noGrp="1"/>
          </p:cNvSpPr>
          <p:nvPr>
            <p:ph type="title"/>
          </p:nvPr>
        </p:nvSpPr>
        <p:spPr/>
        <p:txBody>
          <a:bodyPr/>
          <a:lstStyle/>
          <a:p>
            <a:r>
              <a:rPr lang="pl-PL" dirty="0"/>
              <a:t>Podstawa teoretyczna</a:t>
            </a:r>
          </a:p>
        </p:txBody>
      </p:sp>
      <p:sp>
        <p:nvSpPr>
          <p:cNvPr id="3" name="Symbol zastępczy zawartości 2">
            <a:extLst>
              <a:ext uri="{FF2B5EF4-FFF2-40B4-BE49-F238E27FC236}">
                <a16:creationId xmlns:a16="http://schemas.microsoft.com/office/drawing/2014/main" id="{BC83409D-9CFB-1708-B555-DAB5B89542A3}"/>
              </a:ext>
            </a:extLst>
          </p:cNvPr>
          <p:cNvSpPr>
            <a:spLocks noGrp="1"/>
          </p:cNvSpPr>
          <p:nvPr>
            <p:ph idx="1"/>
          </p:nvPr>
        </p:nvSpPr>
        <p:spPr/>
        <p:txBody>
          <a:bodyPr>
            <a:normAutofit/>
          </a:bodyPr>
          <a:lstStyle/>
          <a:p>
            <a:r>
              <a:rPr lang="pl-PL" sz="2400" b="1" dirty="0">
                <a:solidFill>
                  <a:srgbClr val="FF0000"/>
                </a:solidFill>
              </a:rPr>
              <a:t>Konwergencję</a:t>
            </a:r>
            <a:r>
              <a:rPr lang="pl-PL" sz="2400" b="1" dirty="0"/>
              <a:t> cen nieruchomości można zdefiniować jako proces, w którym ceny nieruchomości w badanych lokalizacjach zmierzają do wspólnej ceny (stanu równowagi) w długim okresie. </a:t>
            </a:r>
          </a:p>
          <a:p>
            <a:r>
              <a:rPr lang="pl-PL" sz="2400" dirty="0"/>
              <a:t>Według kryterium przestrzennego konwergencję można badać: </a:t>
            </a:r>
          </a:p>
          <a:p>
            <a:pPr marL="361950" indent="-276225">
              <a:buFont typeface="Wingdings" panose="05000000000000000000" pitchFamily="2" charset="2"/>
              <a:buChar char="§"/>
            </a:pPr>
            <a:r>
              <a:rPr lang="pl-PL" sz="2400" dirty="0"/>
              <a:t>pomiędzy lokalizacjami w danej miejscowości (</a:t>
            </a:r>
            <a:r>
              <a:rPr lang="pl-PL" sz="2400" dirty="0" err="1"/>
              <a:t>within</a:t>
            </a:r>
            <a:r>
              <a:rPr lang="pl-PL" sz="2400" dirty="0"/>
              <a:t> </a:t>
            </a:r>
            <a:r>
              <a:rPr lang="pl-PL" sz="2400" dirty="0" err="1"/>
              <a:t>city</a:t>
            </a:r>
            <a:r>
              <a:rPr lang="pl-PL" sz="2400" dirty="0"/>
              <a:t>)</a:t>
            </a:r>
          </a:p>
          <a:p>
            <a:pPr marL="361950" indent="-276225">
              <a:buFont typeface="Wingdings" panose="05000000000000000000" pitchFamily="2" charset="2"/>
              <a:buChar char="§"/>
            </a:pPr>
            <a:r>
              <a:rPr lang="pl-PL" sz="2400" dirty="0"/>
              <a:t>pomiędzy różnymi miejscowościami (</a:t>
            </a:r>
            <a:r>
              <a:rPr lang="pl-PL" sz="2400" dirty="0" err="1"/>
              <a:t>inter-city</a:t>
            </a:r>
            <a:r>
              <a:rPr lang="pl-PL" sz="2400" dirty="0"/>
              <a:t> </a:t>
            </a:r>
            <a:r>
              <a:rPr lang="pl-PL" sz="2400" dirty="0" err="1"/>
              <a:t>analysis</a:t>
            </a:r>
            <a:r>
              <a:rPr lang="pl-PL" sz="2400" dirty="0"/>
              <a:t>)</a:t>
            </a:r>
          </a:p>
        </p:txBody>
      </p:sp>
      <p:pic>
        <p:nvPicPr>
          <p:cNvPr id="4" name="Picture 2">
            <a:extLst>
              <a:ext uri="{FF2B5EF4-FFF2-40B4-BE49-F238E27FC236}">
                <a16:creationId xmlns:a16="http://schemas.microsoft.com/office/drawing/2014/main" id="{2C1F6813-63D1-5153-9D1B-A12FB296F30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0AE4057A-3428-F328-35A8-55D6A3E3EAFA}"/>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788F2B26-93D4-5F04-1D16-6EB25E5317D8}"/>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65234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E0A163-E2EB-B3B7-6793-CD29ACDCD153}"/>
              </a:ext>
            </a:extLst>
          </p:cNvPr>
          <p:cNvSpPr>
            <a:spLocks noGrp="1"/>
          </p:cNvSpPr>
          <p:nvPr>
            <p:ph type="title"/>
          </p:nvPr>
        </p:nvSpPr>
        <p:spPr/>
        <p:txBody>
          <a:bodyPr/>
          <a:lstStyle/>
          <a:p>
            <a:r>
              <a:rPr lang="pl-PL" dirty="0"/>
              <a:t>Podstawa teoretyczna</a:t>
            </a:r>
          </a:p>
        </p:txBody>
      </p:sp>
      <p:sp>
        <p:nvSpPr>
          <p:cNvPr id="3" name="Symbol zastępczy zawartości 2">
            <a:extLst>
              <a:ext uri="{FF2B5EF4-FFF2-40B4-BE49-F238E27FC236}">
                <a16:creationId xmlns:a16="http://schemas.microsoft.com/office/drawing/2014/main" id="{7D116382-D9E0-1A18-542F-E733EB57C4FC}"/>
              </a:ext>
            </a:extLst>
          </p:cNvPr>
          <p:cNvSpPr>
            <a:spLocks noGrp="1"/>
          </p:cNvSpPr>
          <p:nvPr>
            <p:ph idx="1"/>
          </p:nvPr>
        </p:nvSpPr>
        <p:spPr/>
        <p:txBody>
          <a:bodyPr vert="horz" lIns="91440" tIns="45720" rIns="91440" bIns="45720" rtlCol="0" anchor="t">
            <a:normAutofit fontScale="92500" lnSpcReduction="20000"/>
          </a:bodyPr>
          <a:lstStyle/>
          <a:p>
            <a:r>
              <a:rPr lang="pl-PL" b="1" dirty="0"/>
              <a:t>Dla analizy konwergencji pomiędzy lokalizacjami w danej miejscowości podstawą teoretyczną jest model Alonso-</a:t>
            </a:r>
            <a:r>
              <a:rPr lang="pl-PL" b="1" err="1"/>
              <a:t>Mills</a:t>
            </a:r>
            <a:r>
              <a:rPr lang="pl-PL" b="1" dirty="0"/>
              <a:t>–</a:t>
            </a:r>
            <a:r>
              <a:rPr lang="pl-PL" b="1" err="1"/>
              <a:t>Muth</a:t>
            </a:r>
            <a:r>
              <a:rPr lang="pl-PL" b="1" dirty="0"/>
              <a:t>. Założenia tego modelu są następujące:</a:t>
            </a:r>
          </a:p>
          <a:p>
            <a:pPr marL="266700" indent="-266700">
              <a:buFont typeface="Wingdings" panose="05000000000000000000" pitchFamily="2" charset="2"/>
              <a:buChar char="§"/>
            </a:pPr>
            <a:r>
              <a:rPr lang="pl-PL" dirty="0"/>
              <a:t>Miasto ze stałą populacją z centrum</a:t>
            </a:r>
          </a:p>
          <a:p>
            <a:pPr marL="266700" indent="-266700">
              <a:buFont typeface="Wingdings" panose="05000000000000000000" pitchFamily="2" charset="2"/>
              <a:buChar char="§"/>
            </a:pPr>
            <a:r>
              <a:rPr lang="pl-PL" dirty="0"/>
              <a:t>Każdy pracownik podróżuje do centrum celem pracy; podróż do centrum jest kosztem</a:t>
            </a:r>
          </a:p>
          <a:p>
            <a:pPr marL="266700" indent="-266700">
              <a:buFont typeface="Wingdings" panose="05000000000000000000" pitchFamily="2" charset="2"/>
              <a:buChar char="§"/>
            </a:pPr>
            <a:r>
              <a:rPr lang="pl-PL" dirty="0"/>
              <a:t>Z uwagi na koszty podróży wiele gospodarstw domowych przenosi się do centrum</a:t>
            </a:r>
          </a:p>
          <a:p>
            <a:pPr marL="266700" indent="-266700">
              <a:buFont typeface="Wingdings" panose="05000000000000000000" pitchFamily="2" charset="2"/>
              <a:buChar char="§"/>
            </a:pPr>
            <a:r>
              <a:rPr lang="pl-PL" dirty="0"/>
              <a:t>Jednak nie każdy może mieszkać w centrum dlatego ceny nieruchomości oraz ich gęstość </a:t>
            </a:r>
            <a:r>
              <a:rPr lang="pl-PL"/>
              <a:t>dostosowywują</a:t>
            </a:r>
            <a:r>
              <a:rPr lang="pl-PL" dirty="0"/>
              <a:t> się w zależności od odległości do centrum (im dalej od centrum tym ceny nieruchomości są mniejsze)</a:t>
            </a:r>
          </a:p>
          <a:p>
            <a:pPr marL="0" indent="0">
              <a:buNone/>
            </a:pPr>
            <a:endParaRPr lang="pl-PL" dirty="0"/>
          </a:p>
        </p:txBody>
      </p:sp>
      <p:pic>
        <p:nvPicPr>
          <p:cNvPr id="4" name="Picture 2">
            <a:extLst>
              <a:ext uri="{FF2B5EF4-FFF2-40B4-BE49-F238E27FC236}">
                <a16:creationId xmlns:a16="http://schemas.microsoft.com/office/drawing/2014/main" id="{942481AC-1EC4-06EE-8D12-773B0306B9D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78736209-8993-9B90-64D8-5FBBBD45AD3E}"/>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219991C3-5A1C-6FA6-78F7-0E0D4DC905B6}"/>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798449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E0A163-E2EB-B3B7-6793-CD29ACDCD153}"/>
              </a:ext>
            </a:extLst>
          </p:cNvPr>
          <p:cNvSpPr>
            <a:spLocks noGrp="1"/>
          </p:cNvSpPr>
          <p:nvPr>
            <p:ph type="title"/>
          </p:nvPr>
        </p:nvSpPr>
        <p:spPr/>
        <p:txBody>
          <a:bodyPr/>
          <a:lstStyle/>
          <a:p>
            <a:r>
              <a:rPr lang="pl-PL" dirty="0"/>
              <a:t>Podstawa teoretyczna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7D116382-D9E0-1A18-542F-E733EB57C4FC}"/>
                  </a:ext>
                </a:extLst>
              </p:cNvPr>
              <p:cNvSpPr>
                <a:spLocks noGrp="1"/>
              </p:cNvSpPr>
              <p:nvPr>
                <p:ph idx="1"/>
              </p:nvPr>
            </p:nvSpPr>
            <p:spPr>
              <a:xfrm>
                <a:off x="1021083" y="1853229"/>
                <a:ext cx="9720073" cy="4438650"/>
              </a:xfrm>
            </p:spPr>
            <p:txBody>
              <a:bodyPr>
                <a:normAutofit fontScale="85000" lnSpcReduction="20000"/>
              </a:bodyPr>
              <a:lstStyle/>
              <a:p>
                <a:r>
                  <a:rPr lang="pl-PL" b="1" dirty="0"/>
                  <a:t>Dla analizy konwergencji pomiędzy lokalizacjami w danej miejscowości podstawą teoretyczną jest model Alonso-</a:t>
                </a:r>
                <a:r>
                  <a:rPr lang="pl-PL" b="1" dirty="0" err="1"/>
                  <a:t>Mills</a:t>
                </a:r>
                <a:r>
                  <a:rPr lang="pl-PL" b="1" dirty="0"/>
                  <a:t>–</a:t>
                </a:r>
                <a:r>
                  <a:rPr lang="pl-PL" b="1" dirty="0" err="1"/>
                  <a:t>Muth</a:t>
                </a:r>
                <a:r>
                  <a:rPr lang="pl-PL" b="1" dirty="0"/>
                  <a:t>. Założenia tego modelu są następujące:</a:t>
                </a:r>
              </a:p>
              <a:p>
                <a:pPr marL="266700" indent="-266700">
                  <a:buFont typeface="Wingdings" panose="05000000000000000000" pitchFamily="2" charset="2"/>
                  <a:buChar char="§"/>
                </a:pPr>
                <a:r>
                  <a:rPr lang="pl-PL" dirty="0"/>
                  <a:t>Gospodarstwa domowe wybierają czy żyć bliżej centrum czy dalej. Wybór ten jest podyktowany maksymalizacją użyteczności przy ograniczeniach budżetowych jak poniżej:</a:t>
                </a:r>
              </a:p>
              <a:p>
                <a:pPr marL="266700" indent="-266700">
                  <a:buFont typeface="Wingdings" panose="05000000000000000000" pitchFamily="2" charset="2"/>
                  <a:buChar char="§"/>
                </a:pPr>
                <a14:m>
                  <m:oMath xmlns:m="http://schemas.openxmlformats.org/officeDocument/2006/math">
                    <m:r>
                      <a:rPr lang="pl-PL" b="0" i="1" smtClean="0">
                        <a:latin typeface="Cambria Math" panose="02040503050406030204" pitchFamily="18" charset="0"/>
                      </a:rPr>
                      <m:t>𝑈</m:t>
                    </m:r>
                    <m:r>
                      <a:rPr lang="pl-PL" b="0" i="1" smtClean="0">
                        <a:latin typeface="Cambria Math" panose="02040503050406030204" pitchFamily="18" charset="0"/>
                      </a:rPr>
                      <m:t>=</m:t>
                    </m:r>
                    <m:r>
                      <a:rPr lang="pl-PL" b="0" i="1" smtClean="0">
                        <a:latin typeface="Cambria Math" panose="02040503050406030204" pitchFamily="18" charset="0"/>
                      </a:rPr>
                      <m:t>𝑓</m:t>
                    </m:r>
                    <m:d>
                      <m:dPr>
                        <m:ctrlPr>
                          <a:rPr lang="pl-PL" b="0" i="1" smtClean="0">
                            <a:latin typeface="Cambria Math" panose="02040503050406030204" pitchFamily="18" charset="0"/>
                          </a:rPr>
                        </m:ctrlPr>
                      </m:dPr>
                      <m:e>
                        <m:r>
                          <a:rPr lang="pl-PL" b="0" i="1" smtClean="0">
                            <a:latin typeface="Cambria Math" panose="02040503050406030204" pitchFamily="18" charset="0"/>
                          </a:rPr>
                          <m:t>h</m:t>
                        </m:r>
                        <m:r>
                          <a:rPr lang="pl-PL" b="0" i="1" smtClean="0">
                            <a:latin typeface="Cambria Math" panose="02040503050406030204" pitchFamily="18" charset="0"/>
                          </a:rPr>
                          <m:t>,</m:t>
                        </m:r>
                        <m:r>
                          <a:rPr lang="pl-PL" b="0" i="1" smtClean="0">
                            <a:latin typeface="Cambria Math" panose="02040503050406030204" pitchFamily="18" charset="0"/>
                          </a:rPr>
                          <m:t>𝑥</m:t>
                        </m:r>
                        <m:r>
                          <a:rPr lang="pl-PL" b="0" i="1" smtClean="0">
                            <a:latin typeface="Cambria Math" panose="02040503050406030204" pitchFamily="18" charset="0"/>
                          </a:rPr>
                          <m:t>,</m:t>
                        </m:r>
                        <m:r>
                          <a:rPr lang="pl-PL" b="0" i="1" smtClean="0">
                            <a:latin typeface="Cambria Math" panose="02040503050406030204" pitchFamily="18" charset="0"/>
                          </a:rPr>
                          <m:t>𝑑</m:t>
                        </m:r>
                      </m:e>
                    </m:d>
                  </m:oMath>
                </a14:m>
                <a:endParaRPr lang="pl-PL" b="0" dirty="0"/>
              </a:p>
              <a:p>
                <a:pPr marL="266700" indent="-266700">
                  <a:buFont typeface="Wingdings" panose="05000000000000000000" pitchFamily="2" charset="2"/>
                  <a:buChar char="§"/>
                </a:pPr>
                <a:r>
                  <a:rPr lang="pl-PL" dirty="0"/>
                  <a:t>Ograniczenie budżetowe: </a:t>
                </a:r>
                <a14:m>
                  <m:oMath xmlns:m="http://schemas.openxmlformats.org/officeDocument/2006/math">
                    <m:r>
                      <m:rPr>
                        <m:sty m:val="p"/>
                      </m:rPr>
                      <a:rPr lang="pl-PL">
                        <a:latin typeface="Cambria Math" panose="02040503050406030204" pitchFamily="18" charset="0"/>
                      </a:rPr>
                      <m:t>i</m:t>
                    </m:r>
                    <m:r>
                      <m:rPr>
                        <m:sty m:val="p"/>
                      </m:rPr>
                      <a:rPr lang="pl-PL" b="0" i="0" smtClean="0">
                        <a:latin typeface="Cambria Math" panose="02040503050406030204" pitchFamily="18" charset="0"/>
                      </a:rPr>
                      <m:t>ncome</m:t>
                    </m:r>
                    <m:r>
                      <a:rPr lang="pl-PL" b="0" i="1" smtClean="0">
                        <a:latin typeface="Cambria Math" panose="02040503050406030204" pitchFamily="18" charset="0"/>
                      </a:rPr>
                      <m:t>=</m:t>
                    </m:r>
                    <m:r>
                      <a:rPr lang="pl-PL" b="0" i="1" smtClean="0">
                        <a:latin typeface="Cambria Math" panose="02040503050406030204" pitchFamily="18" charset="0"/>
                      </a:rPr>
                      <m:t>𝑝𝑥</m:t>
                    </m:r>
                    <m:r>
                      <a:rPr lang="pl-PL" b="0" i="1" smtClean="0">
                        <a:latin typeface="Cambria Math" panose="02040503050406030204" pitchFamily="18" charset="0"/>
                      </a:rPr>
                      <m:t>+</m:t>
                    </m:r>
                    <m:r>
                      <a:rPr lang="pl-PL" b="0" i="1" smtClean="0">
                        <a:latin typeface="Cambria Math" panose="02040503050406030204" pitchFamily="18" charset="0"/>
                      </a:rPr>
                      <m:t>𝑟</m:t>
                    </m:r>
                    <m:d>
                      <m:dPr>
                        <m:ctrlPr>
                          <a:rPr lang="pl-PL" b="0" i="1" smtClean="0">
                            <a:latin typeface="Cambria Math" panose="02040503050406030204" pitchFamily="18" charset="0"/>
                          </a:rPr>
                        </m:ctrlPr>
                      </m:dPr>
                      <m:e>
                        <m:r>
                          <a:rPr lang="pl-PL" b="0" i="1" smtClean="0">
                            <a:latin typeface="Cambria Math" panose="02040503050406030204" pitchFamily="18" charset="0"/>
                          </a:rPr>
                          <m:t>𝑑</m:t>
                        </m:r>
                      </m:e>
                    </m:d>
                    <m:r>
                      <a:rPr lang="pl-PL" b="0" i="1" smtClean="0">
                        <a:latin typeface="Cambria Math" panose="02040503050406030204" pitchFamily="18" charset="0"/>
                      </a:rPr>
                      <m:t>h</m:t>
                    </m:r>
                    <m:r>
                      <a:rPr lang="pl-PL" b="0" i="1" smtClean="0">
                        <a:latin typeface="Cambria Math" panose="02040503050406030204" pitchFamily="18" charset="0"/>
                      </a:rPr>
                      <m:t>+</m:t>
                    </m:r>
                    <m:r>
                      <a:rPr lang="pl-PL" b="0" i="1" smtClean="0">
                        <a:latin typeface="Cambria Math" panose="02040503050406030204" pitchFamily="18" charset="0"/>
                      </a:rPr>
                      <m:t>𝑎𝑑</m:t>
                    </m:r>
                  </m:oMath>
                </a14:m>
                <a:endParaRPr lang="pl-PL" b="0" dirty="0"/>
              </a:p>
              <a:p>
                <a:pPr marL="266700" indent="-266700">
                  <a:buFont typeface="Wingdings" panose="05000000000000000000" pitchFamily="2" charset="2"/>
                  <a:buChar char="§"/>
                </a:pPr>
                <a:r>
                  <a:rPr lang="pl-PL" dirty="0"/>
                  <a:t>Gdzie: </a:t>
                </a:r>
                <a14:m>
                  <m:oMath xmlns:m="http://schemas.openxmlformats.org/officeDocument/2006/math">
                    <m:r>
                      <a:rPr lang="pl-PL" b="0" i="1" smtClean="0">
                        <a:latin typeface="Cambria Math" panose="02040503050406030204" pitchFamily="18" charset="0"/>
                      </a:rPr>
                      <m:t>𝑈</m:t>
                    </m:r>
                  </m:oMath>
                </a14:m>
                <a:r>
                  <a:rPr lang="pl-PL" dirty="0"/>
                  <a:t> – użyteczność, </a:t>
                </a:r>
                <a14:m>
                  <m:oMath xmlns:m="http://schemas.openxmlformats.org/officeDocument/2006/math">
                    <m:r>
                      <a:rPr lang="pl-PL" i="1">
                        <a:latin typeface="Cambria Math" panose="02040503050406030204" pitchFamily="18" charset="0"/>
                      </a:rPr>
                      <m:t>h</m:t>
                    </m:r>
                  </m:oMath>
                </a14:m>
                <a:r>
                  <a:rPr lang="pl-PL" dirty="0"/>
                  <a:t> – dobra mieszkaniowe, </a:t>
                </a:r>
                <a14:m>
                  <m:oMath xmlns:m="http://schemas.openxmlformats.org/officeDocument/2006/math">
                    <m:r>
                      <a:rPr lang="pl-PL" i="1">
                        <a:latin typeface="Cambria Math" panose="02040503050406030204" pitchFamily="18" charset="0"/>
                      </a:rPr>
                      <m:t>𝑥</m:t>
                    </m:r>
                  </m:oMath>
                </a14:m>
                <a:r>
                  <a:rPr lang="pl-PL" dirty="0"/>
                  <a:t> – dobra nie mieszkaniowe, </a:t>
                </a:r>
                <a14:m>
                  <m:oMath xmlns:m="http://schemas.openxmlformats.org/officeDocument/2006/math">
                    <m:r>
                      <a:rPr lang="pl-PL" i="1">
                        <a:latin typeface="Cambria Math" panose="02040503050406030204" pitchFamily="18" charset="0"/>
                      </a:rPr>
                      <m:t>𝑝</m:t>
                    </m:r>
                  </m:oMath>
                </a14:m>
                <a:r>
                  <a:rPr lang="pl-PL" dirty="0"/>
                  <a:t> – cena dóbr nie mieszkaniowych, </a:t>
                </a:r>
                <a14:m>
                  <m:oMath xmlns:m="http://schemas.openxmlformats.org/officeDocument/2006/math">
                    <m:r>
                      <a:rPr lang="pl-PL" i="1">
                        <a:latin typeface="Cambria Math" panose="02040503050406030204" pitchFamily="18" charset="0"/>
                      </a:rPr>
                      <m:t>𝑟</m:t>
                    </m:r>
                    <m:d>
                      <m:dPr>
                        <m:ctrlPr>
                          <a:rPr lang="pl-PL" i="1">
                            <a:latin typeface="Cambria Math" panose="02040503050406030204" pitchFamily="18" charset="0"/>
                          </a:rPr>
                        </m:ctrlPr>
                      </m:dPr>
                      <m:e>
                        <m:r>
                          <a:rPr lang="pl-PL" i="1">
                            <a:latin typeface="Cambria Math" panose="02040503050406030204" pitchFamily="18" charset="0"/>
                          </a:rPr>
                          <m:t>𝑑</m:t>
                        </m:r>
                      </m:e>
                    </m:d>
                  </m:oMath>
                </a14:m>
                <a:r>
                  <a:rPr lang="pl-PL" dirty="0"/>
                  <a:t> -  cena dóbr mieszkaniowych, która jest zależna od odległości od centrum miasta, </a:t>
                </a:r>
                <a14:m>
                  <m:oMath xmlns:m="http://schemas.openxmlformats.org/officeDocument/2006/math">
                    <m:r>
                      <a:rPr lang="pl-PL" i="1">
                        <a:latin typeface="Cambria Math" panose="02040503050406030204" pitchFamily="18" charset="0"/>
                      </a:rPr>
                      <m:t>𝑎</m:t>
                    </m:r>
                  </m:oMath>
                </a14:m>
                <a:r>
                  <a:rPr lang="pl-PL" dirty="0"/>
                  <a:t> – koszt dojazdu, </a:t>
                </a:r>
                <a14:m>
                  <m:oMath xmlns:m="http://schemas.openxmlformats.org/officeDocument/2006/math">
                    <m:r>
                      <a:rPr lang="pl-PL" b="0" i="1" smtClean="0">
                        <a:latin typeface="Cambria Math" panose="02040503050406030204" pitchFamily="18" charset="0"/>
                      </a:rPr>
                      <m:t>𝑑</m:t>
                    </m:r>
                  </m:oMath>
                </a14:m>
                <a:r>
                  <a:rPr lang="pl-PL" dirty="0"/>
                  <a:t> – odległość do centrum. </a:t>
                </a:r>
              </a:p>
              <a:p>
                <a:pPr marL="266700" indent="-266700">
                  <a:buFont typeface="Wingdings" panose="05000000000000000000" pitchFamily="2" charset="2"/>
                  <a:buChar char="§"/>
                </a:pPr>
                <a:r>
                  <a:rPr lang="pl-PL" dirty="0"/>
                  <a:t>Gospodarstwa domowe maksymalizują swoją użyteczność i nie są skłonne do przeprowadzki. </a:t>
                </a:r>
              </a:p>
              <a:p>
                <a:endParaRPr lang="pl-PL" dirty="0"/>
              </a:p>
              <a:p>
                <a:pPr marL="0" indent="0">
                  <a:buNone/>
                </a:pPr>
                <a:endParaRPr lang="pl-PL" dirty="0"/>
              </a:p>
            </p:txBody>
          </p:sp>
        </mc:Choice>
        <mc:Fallback xmlns="">
          <p:sp>
            <p:nvSpPr>
              <p:cNvPr id="3" name="Symbol zastępczy zawartości 2">
                <a:extLst>
                  <a:ext uri="{FF2B5EF4-FFF2-40B4-BE49-F238E27FC236}">
                    <a16:creationId xmlns:a16="http://schemas.microsoft.com/office/drawing/2014/main" id="{7D116382-D9E0-1A18-542F-E733EB57C4FC}"/>
                  </a:ext>
                </a:extLst>
              </p:cNvPr>
              <p:cNvSpPr>
                <a:spLocks noGrp="1" noRot="1" noChangeAspect="1" noMove="1" noResize="1" noEditPoints="1" noAdjustHandles="1" noChangeArrowheads="1" noChangeShapeType="1" noTextEdit="1"/>
              </p:cNvSpPr>
              <p:nvPr>
                <p:ph idx="1"/>
              </p:nvPr>
            </p:nvSpPr>
            <p:spPr>
              <a:xfrm>
                <a:off x="1021083" y="1853229"/>
                <a:ext cx="9720073" cy="4438650"/>
              </a:xfrm>
              <a:blipFill>
                <a:blip r:embed="rId2"/>
                <a:stretch>
                  <a:fillRect l="-878" t="-3022" r="-1443" b="-824"/>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D41EAE5A-F07B-5FC1-B27C-9F932465DDC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69794"/>
            <a:ext cx="1219200" cy="566738"/>
          </a:xfrm>
          <a:prstGeom prst="rect">
            <a:avLst/>
          </a:prstGeom>
          <a:noFill/>
          <a:extLst>
            <a:ext uri="{909E8E84-426E-40DD-AFC4-6F175D3DCCD1}">
              <a14:hiddenFill xmlns:a14="http://schemas.microsoft.com/office/drawing/2010/main">
                <a:solidFill>
                  <a:srgbClr val="FFFFFF"/>
                </a:solidFill>
              </a14:hiddenFill>
            </a:ext>
          </a:extLst>
        </p:spPr>
      </p:pic>
      <p:sp>
        <p:nvSpPr>
          <p:cNvPr id="6" name="Podtytuł 2">
            <a:extLst>
              <a:ext uri="{FF2B5EF4-FFF2-40B4-BE49-F238E27FC236}">
                <a16:creationId xmlns:a16="http://schemas.microsoft.com/office/drawing/2014/main" id="{4F8B9316-9FDF-9E00-79D5-4A93E781F4DE}"/>
              </a:ext>
            </a:extLst>
          </p:cNvPr>
          <p:cNvSpPr txBox="1">
            <a:spLocks/>
          </p:cNvSpPr>
          <p:nvPr/>
        </p:nvSpPr>
        <p:spPr bwMode="auto">
          <a:xfrm>
            <a:off x="8481637" y="628083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cxnSp>
        <p:nvCxnSpPr>
          <p:cNvPr id="7" name="Łącznik prosty 6">
            <a:extLst>
              <a:ext uri="{FF2B5EF4-FFF2-40B4-BE49-F238E27FC236}">
                <a16:creationId xmlns:a16="http://schemas.microsoft.com/office/drawing/2014/main" id="{267475E4-B24F-E9D4-8106-5A6E8AFD6BE1}"/>
              </a:ext>
            </a:extLst>
          </p:cNvPr>
          <p:cNvCxnSpPr>
            <a:cxnSpLocks/>
          </p:cNvCxnSpPr>
          <p:nvPr/>
        </p:nvCxnSpPr>
        <p:spPr>
          <a:xfrm flipH="1">
            <a:off x="8607972" y="6230596"/>
            <a:ext cx="3584028"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634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FE5357-6FA2-A91B-1957-B70352858270}"/>
              </a:ext>
            </a:extLst>
          </p:cNvPr>
          <p:cNvSpPr>
            <a:spLocks noGrp="1"/>
          </p:cNvSpPr>
          <p:nvPr>
            <p:ph type="ctrTitle"/>
          </p:nvPr>
        </p:nvSpPr>
        <p:spPr>
          <a:xfrm>
            <a:off x="3252193" y="1096369"/>
            <a:ext cx="9144000" cy="2387600"/>
          </a:xfrm>
        </p:spPr>
        <p:txBody>
          <a:bodyPr/>
          <a:lstStyle/>
          <a:p>
            <a:r>
              <a:rPr lang="pl-PL" dirty="0"/>
              <a:t>Forma własnościowa mieszkania</a:t>
            </a:r>
          </a:p>
        </p:txBody>
      </p:sp>
      <p:sp>
        <p:nvSpPr>
          <p:cNvPr id="3" name="Podtytuł 2">
            <a:extLst>
              <a:ext uri="{FF2B5EF4-FFF2-40B4-BE49-F238E27FC236}">
                <a16:creationId xmlns:a16="http://schemas.microsoft.com/office/drawing/2014/main" id="{C80EC67A-0170-E46B-064D-736905B67F30}"/>
              </a:ext>
            </a:extLst>
          </p:cNvPr>
          <p:cNvSpPr>
            <a:spLocks noGrp="1"/>
          </p:cNvSpPr>
          <p:nvPr>
            <p:ph type="subTitle" idx="1"/>
          </p:nvPr>
        </p:nvSpPr>
        <p:spPr>
          <a:xfrm>
            <a:off x="3059639" y="3558240"/>
            <a:ext cx="9144000" cy="1655762"/>
          </a:xfrm>
        </p:spPr>
        <p:txBody>
          <a:bodyPr/>
          <a:lstStyle/>
          <a:p>
            <a:r>
              <a:rPr lang="pl-PL" dirty="0"/>
              <a:t>Mateusz Tomal</a:t>
            </a:r>
          </a:p>
        </p:txBody>
      </p:sp>
      <p:pic>
        <p:nvPicPr>
          <p:cNvPr id="4" name="Picture 2">
            <a:extLst>
              <a:ext uri="{FF2B5EF4-FFF2-40B4-BE49-F238E27FC236}">
                <a16:creationId xmlns:a16="http://schemas.microsoft.com/office/drawing/2014/main" id="{DA086A93-74F6-69E9-DA2E-1A62B221EC8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2E9F2D90-AA04-8E9C-7C03-49BE1931FF08}"/>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FFF5696E-3345-F4BF-D3F9-D2CA7DFFF2FF}"/>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pic>
        <p:nvPicPr>
          <p:cNvPr id="8" name="Obraz 7">
            <a:extLst>
              <a:ext uri="{FF2B5EF4-FFF2-40B4-BE49-F238E27FC236}">
                <a16:creationId xmlns:a16="http://schemas.microsoft.com/office/drawing/2014/main" id="{11BB9F67-E6CF-D191-10D0-4BE24CF900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9" r="48020" b="-399"/>
          <a:stretch/>
        </p:blipFill>
        <p:spPr>
          <a:xfrm>
            <a:off x="-384719" y="-1"/>
            <a:ext cx="4752528" cy="6858001"/>
          </a:xfrm>
          <a:prstGeom prst="rect">
            <a:avLst/>
          </a:prstGeom>
        </p:spPr>
      </p:pic>
    </p:spTree>
    <p:extLst>
      <p:ext uri="{BB962C8B-B14F-4D97-AF65-F5344CB8AC3E}">
        <p14:creationId xmlns:p14="http://schemas.microsoft.com/office/powerpoint/2010/main" val="1314420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0F0E63-AA5B-7E4E-D6A4-ADD1BF939299}"/>
              </a:ext>
            </a:extLst>
          </p:cNvPr>
          <p:cNvSpPr>
            <a:spLocks noGrp="1"/>
          </p:cNvSpPr>
          <p:nvPr>
            <p:ph type="title"/>
          </p:nvPr>
        </p:nvSpPr>
        <p:spPr/>
        <p:txBody>
          <a:bodyPr/>
          <a:lstStyle/>
          <a:p>
            <a:r>
              <a:rPr lang="pl-PL" dirty="0"/>
              <a:t>Podstawa teoretyczna</a:t>
            </a:r>
          </a:p>
        </p:txBody>
      </p:sp>
      <p:pic>
        <p:nvPicPr>
          <p:cNvPr id="5" name="Symbol zastępczy zawartości 4">
            <a:extLst>
              <a:ext uri="{FF2B5EF4-FFF2-40B4-BE49-F238E27FC236}">
                <a16:creationId xmlns:a16="http://schemas.microsoft.com/office/drawing/2014/main" id="{B0EA5C4A-E345-55B1-6DB4-D059E3B15992}"/>
              </a:ext>
            </a:extLst>
          </p:cNvPr>
          <p:cNvPicPr>
            <a:picLocks noGrp="1" noChangeAspect="1"/>
          </p:cNvPicPr>
          <p:nvPr>
            <p:ph idx="1"/>
          </p:nvPr>
        </p:nvPicPr>
        <p:blipFill>
          <a:blip r:embed="rId2"/>
          <a:stretch>
            <a:fillRect/>
          </a:stretch>
        </p:blipFill>
        <p:spPr>
          <a:xfrm>
            <a:off x="1024128" y="2181050"/>
            <a:ext cx="9108617" cy="3438699"/>
          </a:xfrm>
        </p:spPr>
      </p:pic>
      <p:sp>
        <p:nvSpPr>
          <p:cNvPr id="7" name="pole tekstowe 6">
            <a:extLst>
              <a:ext uri="{FF2B5EF4-FFF2-40B4-BE49-F238E27FC236}">
                <a16:creationId xmlns:a16="http://schemas.microsoft.com/office/drawing/2014/main" id="{537B5028-ECCB-FF95-F15C-631BE339ED25}"/>
              </a:ext>
            </a:extLst>
          </p:cNvPr>
          <p:cNvSpPr txBox="1"/>
          <p:nvPr/>
        </p:nvSpPr>
        <p:spPr>
          <a:xfrm>
            <a:off x="1352549" y="5715967"/>
            <a:ext cx="8620125" cy="369332"/>
          </a:xfrm>
          <a:prstGeom prst="rect">
            <a:avLst/>
          </a:prstGeom>
          <a:noFill/>
        </p:spPr>
        <p:txBody>
          <a:bodyPr wrap="square">
            <a:spAutoFit/>
          </a:bodyPr>
          <a:lstStyle/>
          <a:p>
            <a:r>
              <a:rPr lang="pl-PL" dirty="0"/>
              <a:t>Źródło: https://kkholodilin.github.io/Test_HE/ch-Urban.html#alonso-mills-muth-model</a:t>
            </a:r>
          </a:p>
        </p:txBody>
      </p:sp>
      <p:pic>
        <p:nvPicPr>
          <p:cNvPr id="3" name="Picture 2">
            <a:extLst>
              <a:ext uri="{FF2B5EF4-FFF2-40B4-BE49-F238E27FC236}">
                <a16:creationId xmlns:a16="http://schemas.microsoft.com/office/drawing/2014/main" id="{C9EA81E4-A89F-A713-97AE-29F23AA2552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Łącznik prosty 3">
            <a:extLst>
              <a:ext uri="{FF2B5EF4-FFF2-40B4-BE49-F238E27FC236}">
                <a16:creationId xmlns:a16="http://schemas.microsoft.com/office/drawing/2014/main" id="{F79E628A-0957-8CD5-7C3E-D835438629AE}"/>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42E42D5A-CC26-A1B2-2DEB-2F35DABA71D4}"/>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016300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9BC060-2163-0A8D-6581-F2C91D81F0B6}"/>
              </a:ext>
            </a:extLst>
          </p:cNvPr>
          <p:cNvSpPr>
            <a:spLocks noGrp="1"/>
          </p:cNvSpPr>
          <p:nvPr>
            <p:ph type="title"/>
          </p:nvPr>
        </p:nvSpPr>
        <p:spPr/>
        <p:txBody>
          <a:bodyPr/>
          <a:lstStyle/>
          <a:p>
            <a:r>
              <a:rPr lang="pl-PL" dirty="0"/>
              <a:t>Podstawa teoretyczna</a:t>
            </a:r>
          </a:p>
        </p:txBody>
      </p:sp>
      <p:sp>
        <p:nvSpPr>
          <p:cNvPr id="3" name="Symbol zastępczy zawartości 2">
            <a:extLst>
              <a:ext uri="{FF2B5EF4-FFF2-40B4-BE49-F238E27FC236}">
                <a16:creationId xmlns:a16="http://schemas.microsoft.com/office/drawing/2014/main" id="{DF0D15BE-A344-A511-4002-FC4D78DA03EA}"/>
              </a:ext>
            </a:extLst>
          </p:cNvPr>
          <p:cNvSpPr>
            <a:spLocks noGrp="1"/>
          </p:cNvSpPr>
          <p:nvPr>
            <p:ph idx="1"/>
          </p:nvPr>
        </p:nvSpPr>
        <p:spPr/>
        <p:txBody>
          <a:bodyPr>
            <a:normAutofit/>
          </a:bodyPr>
          <a:lstStyle/>
          <a:p>
            <a:r>
              <a:rPr lang="pl-PL" sz="2400" b="1" dirty="0"/>
              <a:t>Czy na podstawie modelu Alonso-</a:t>
            </a:r>
            <a:r>
              <a:rPr lang="pl-PL" sz="2400" b="1" dirty="0" err="1"/>
              <a:t>Mills</a:t>
            </a:r>
            <a:r>
              <a:rPr lang="pl-PL" sz="2400" b="1" dirty="0"/>
              <a:t>–</a:t>
            </a:r>
            <a:r>
              <a:rPr lang="pl-PL" sz="2400" b="1" dirty="0" err="1"/>
              <a:t>Muth</a:t>
            </a:r>
            <a:r>
              <a:rPr lang="pl-PL" sz="2400" b="1" dirty="0"/>
              <a:t> są podstawy do występowania konwergencji cen nieruchomości w danej miejscowości? </a:t>
            </a:r>
          </a:p>
        </p:txBody>
      </p:sp>
      <p:pic>
        <p:nvPicPr>
          <p:cNvPr id="4" name="Picture 2">
            <a:extLst>
              <a:ext uri="{FF2B5EF4-FFF2-40B4-BE49-F238E27FC236}">
                <a16:creationId xmlns:a16="http://schemas.microsoft.com/office/drawing/2014/main" id="{042FB603-1BEF-FE45-A0B4-36CE8AA7A9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EBE6E3BA-9D6E-DEB8-DE47-B247F628E56C}"/>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6E17D0B8-BCF1-D088-70B9-A123E5EAD2E3}"/>
              </a:ext>
            </a:extLst>
          </p:cNvPr>
          <p:cNvSpPr txBox="1">
            <a:spLocks/>
          </p:cNvSpPr>
          <p:nvPr/>
        </p:nvSpPr>
        <p:spPr bwMode="auto">
          <a:xfrm>
            <a:off x="8511782" y="6216239"/>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635324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79AE13-EDA7-DFD6-4606-6961ADD60ABE}"/>
              </a:ext>
            </a:extLst>
          </p:cNvPr>
          <p:cNvSpPr>
            <a:spLocks noGrp="1"/>
          </p:cNvSpPr>
          <p:nvPr>
            <p:ph type="title"/>
          </p:nvPr>
        </p:nvSpPr>
        <p:spPr/>
        <p:txBody>
          <a:bodyPr/>
          <a:lstStyle/>
          <a:p>
            <a:r>
              <a:rPr lang="pl-PL" dirty="0"/>
              <a:t>Podstawa teoretyczna</a:t>
            </a:r>
          </a:p>
        </p:txBody>
      </p:sp>
      <p:sp>
        <p:nvSpPr>
          <p:cNvPr id="3" name="Symbol zastępczy zawartości 2">
            <a:extLst>
              <a:ext uri="{FF2B5EF4-FFF2-40B4-BE49-F238E27FC236}">
                <a16:creationId xmlns:a16="http://schemas.microsoft.com/office/drawing/2014/main" id="{3DC7FE20-DD0F-FAE7-1DEF-2424695D182C}"/>
              </a:ext>
            </a:extLst>
          </p:cNvPr>
          <p:cNvSpPr>
            <a:spLocks noGrp="1"/>
          </p:cNvSpPr>
          <p:nvPr>
            <p:ph idx="1"/>
          </p:nvPr>
        </p:nvSpPr>
        <p:spPr/>
        <p:txBody>
          <a:bodyPr>
            <a:normAutofit fontScale="92500" lnSpcReduction="10000"/>
          </a:bodyPr>
          <a:lstStyle/>
          <a:p>
            <a:r>
              <a:rPr lang="pl-PL" b="1" dirty="0"/>
              <a:t>Dla analizy konwergencji pomiędzy miastami/miejscowościami podstawą teoretyczną jest model </a:t>
            </a:r>
            <a:r>
              <a:rPr lang="pl-PL" b="1" dirty="0" err="1"/>
              <a:t>Robacka-Rosena</a:t>
            </a:r>
            <a:r>
              <a:rPr lang="pl-PL" b="1" dirty="0"/>
              <a:t>. Założenia tego modelu są następujące:</a:t>
            </a:r>
          </a:p>
          <a:p>
            <a:pPr marL="444500" indent="-360363">
              <a:buFont typeface="Wingdings" panose="05000000000000000000" pitchFamily="2" charset="2"/>
              <a:buChar char="§"/>
            </a:pPr>
            <a:r>
              <a:rPr lang="pl-PL" dirty="0"/>
              <a:t>Gospodarstwa domowe maksymalizują użyteczność biorąc pod uwagę ich dochody, ceny oraz dostępne udogodnienia i wybierają lokalizację, która to użyteczność maksymalizuje</a:t>
            </a:r>
          </a:p>
          <a:p>
            <a:pPr marL="444500" indent="-360363">
              <a:buFont typeface="Wingdings" panose="05000000000000000000" pitchFamily="2" charset="2"/>
              <a:buChar char="§"/>
            </a:pPr>
            <a:r>
              <a:rPr lang="pl-PL" dirty="0"/>
              <a:t>Użyteczności gospodarstw domowych są takie samo pomiędzy różnymi miejscowościami,</a:t>
            </a:r>
          </a:p>
          <a:p>
            <a:pPr marL="444500" indent="-360363">
              <a:buFont typeface="Wingdings" panose="05000000000000000000" pitchFamily="2" charset="2"/>
              <a:buChar char="§"/>
            </a:pPr>
            <a:r>
              <a:rPr lang="pl-PL" dirty="0"/>
              <a:t>W przypadku braku równowagi następują migracje, tj. gospodarstwa domowe zmieniają miejsce zamieszkanie na takie, które maksymalizuje ich użyteczność – powoduje to dostosowanie się cen w tych lokalizacjach, również cen nieruchomości.</a:t>
            </a:r>
          </a:p>
          <a:p>
            <a:endParaRPr lang="pl-PL" dirty="0"/>
          </a:p>
          <a:p>
            <a:endParaRPr lang="pl-PL" dirty="0"/>
          </a:p>
        </p:txBody>
      </p:sp>
      <p:pic>
        <p:nvPicPr>
          <p:cNvPr id="4" name="Picture 2">
            <a:extLst>
              <a:ext uri="{FF2B5EF4-FFF2-40B4-BE49-F238E27FC236}">
                <a16:creationId xmlns:a16="http://schemas.microsoft.com/office/drawing/2014/main" id="{679B9ECB-F342-EE32-C48C-54070FF5852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A1FD318F-E438-4117-D1FC-16F029AFC498}"/>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A16012CB-2865-A059-4425-A9A4DEF03DED}"/>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02302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79AE13-EDA7-DFD6-4606-6961ADD60ABE}"/>
              </a:ext>
            </a:extLst>
          </p:cNvPr>
          <p:cNvSpPr>
            <a:spLocks noGrp="1"/>
          </p:cNvSpPr>
          <p:nvPr>
            <p:ph type="title"/>
          </p:nvPr>
        </p:nvSpPr>
        <p:spPr/>
        <p:txBody>
          <a:bodyPr/>
          <a:lstStyle/>
          <a:p>
            <a:r>
              <a:rPr lang="pl-PL" dirty="0"/>
              <a:t>Podstawa teoretyczna</a:t>
            </a:r>
          </a:p>
        </p:txBody>
      </p:sp>
      <p:sp>
        <p:nvSpPr>
          <p:cNvPr id="3" name="Symbol zastępczy zawartości 2">
            <a:extLst>
              <a:ext uri="{FF2B5EF4-FFF2-40B4-BE49-F238E27FC236}">
                <a16:creationId xmlns:a16="http://schemas.microsoft.com/office/drawing/2014/main" id="{3DC7FE20-DD0F-FAE7-1DEF-2424695D182C}"/>
              </a:ext>
            </a:extLst>
          </p:cNvPr>
          <p:cNvSpPr>
            <a:spLocks noGrp="1"/>
          </p:cNvSpPr>
          <p:nvPr>
            <p:ph idx="1"/>
          </p:nvPr>
        </p:nvSpPr>
        <p:spPr/>
        <p:txBody>
          <a:bodyPr/>
          <a:lstStyle/>
          <a:p>
            <a:r>
              <a:rPr lang="pl-PL" b="1" dirty="0"/>
              <a:t>Dla analizy konwergencji pomiędzy miastami/miejscowościami podstawą teoretyczną jest model </a:t>
            </a:r>
            <a:r>
              <a:rPr lang="pl-PL" b="1" dirty="0" err="1"/>
              <a:t>Robacka-Rosena</a:t>
            </a:r>
            <a:r>
              <a:rPr lang="pl-PL" b="1" dirty="0"/>
              <a:t>. Założenia tego modelu są następujące:</a:t>
            </a:r>
          </a:p>
          <a:p>
            <a:pPr marL="444500" indent="-360363">
              <a:buFont typeface="Wingdings" panose="05000000000000000000" pitchFamily="2" charset="2"/>
              <a:buChar char="§"/>
            </a:pPr>
            <a:r>
              <a:rPr lang="pl-PL" dirty="0"/>
              <a:t>Brak równowagi może wystąpić na przykład w przypadku wzrostu dochodów – wtedy gospodarstwa domowe mają wyższą siłę nabywczą i mogą szukać lepszej nieruchomości.</a:t>
            </a:r>
          </a:p>
          <a:p>
            <a:pPr marL="444500" indent="-360363">
              <a:buFont typeface="Wingdings" panose="05000000000000000000" pitchFamily="2" charset="2"/>
              <a:buChar char="§"/>
            </a:pPr>
            <a:r>
              <a:rPr lang="pl-PL" dirty="0"/>
              <a:t>Jednak wzrost dochodów prowadzi także do wzrostu cen, także nieruchomości. </a:t>
            </a:r>
          </a:p>
          <a:p>
            <a:pPr marL="84137" indent="0">
              <a:buNone/>
            </a:pPr>
            <a:r>
              <a:rPr lang="pl-PL" sz="2000" b="1" dirty="0"/>
              <a:t>Czy na podstawie modelu </a:t>
            </a:r>
            <a:r>
              <a:rPr lang="pl-PL" sz="2000" b="1" dirty="0" err="1"/>
              <a:t>Robacka-Rosena</a:t>
            </a:r>
            <a:r>
              <a:rPr lang="pl-PL" sz="2000" b="1" dirty="0"/>
              <a:t> są podstawy do występowania konwergencji cen nieruchomości pomiędzy miejscowościami? </a:t>
            </a:r>
          </a:p>
          <a:p>
            <a:pPr marL="84137" indent="0">
              <a:buNone/>
            </a:pPr>
            <a:endParaRPr lang="pl-PL" dirty="0"/>
          </a:p>
          <a:p>
            <a:endParaRPr lang="pl-PL" dirty="0"/>
          </a:p>
          <a:p>
            <a:endParaRPr lang="pl-PL" dirty="0"/>
          </a:p>
          <a:p>
            <a:endParaRPr lang="pl-PL" dirty="0"/>
          </a:p>
        </p:txBody>
      </p:sp>
      <p:pic>
        <p:nvPicPr>
          <p:cNvPr id="4" name="Picture 2">
            <a:extLst>
              <a:ext uri="{FF2B5EF4-FFF2-40B4-BE49-F238E27FC236}">
                <a16:creationId xmlns:a16="http://schemas.microsoft.com/office/drawing/2014/main" id="{59DB3F38-58B7-6985-AB40-8D2716E46CE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51A94086-2AEA-4981-ABE5-4A40A4787119}"/>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F44EDD43-C5D4-DC21-E206-CE15D5B5E3A1}"/>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945329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C52C03-35FC-298F-B7B9-89467303CE15}"/>
              </a:ext>
            </a:extLst>
          </p:cNvPr>
          <p:cNvSpPr>
            <a:spLocks noGrp="1"/>
          </p:cNvSpPr>
          <p:nvPr>
            <p:ph type="title"/>
          </p:nvPr>
        </p:nvSpPr>
        <p:spPr/>
        <p:txBody>
          <a:bodyPr/>
          <a:lstStyle/>
          <a:p>
            <a:r>
              <a:rPr lang="pl-PL" dirty="0"/>
              <a:t>Podstawa teoretyczna</a:t>
            </a:r>
          </a:p>
        </p:txBody>
      </p:sp>
      <p:sp>
        <p:nvSpPr>
          <p:cNvPr id="3" name="Symbol zastępczy zawartości 2">
            <a:extLst>
              <a:ext uri="{FF2B5EF4-FFF2-40B4-BE49-F238E27FC236}">
                <a16:creationId xmlns:a16="http://schemas.microsoft.com/office/drawing/2014/main" id="{5B66728A-59D9-60C3-8DA9-8DECE50DA53E}"/>
              </a:ext>
            </a:extLst>
          </p:cNvPr>
          <p:cNvSpPr>
            <a:spLocks noGrp="1"/>
          </p:cNvSpPr>
          <p:nvPr>
            <p:ph idx="1"/>
          </p:nvPr>
        </p:nvSpPr>
        <p:spPr/>
        <p:txBody>
          <a:bodyPr>
            <a:normAutofit/>
          </a:bodyPr>
          <a:lstStyle/>
          <a:p>
            <a:pPr marL="360363" indent="-360363">
              <a:buFont typeface="Wingdings" panose="05000000000000000000" pitchFamily="2" charset="2"/>
              <a:buChar char="§"/>
            </a:pPr>
            <a:r>
              <a:rPr lang="pl-PL" sz="2400" dirty="0"/>
              <a:t>Biorąc pod uwagę, że teoria ekonomiczna sugeruje, że następuje proces konwergencji użyteczności gospodarstwa domowych trudno oczekiwać konwergencji cen nieruchomości.</a:t>
            </a:r>
          </a:p>
          <a:p>
            <a:pPr marL="360363" indent="-360363">
              <a:buFont typeface="Wingdings" panose="05000000000000000000" pitchFamily="2" charset="2"/>
              <a:buChar char="§"/>
            </a:pPr>
            <a:endParaRPr lang="pl-PL" sz="2400" dirty="0"/>
          </a:p>
          <a:p>
            <a:pPr marL="360363" indent="-360363">
              <a:buFont typeface="Wingdings" panose="05000000000000000000" pitchFamily="2" charset="2"/>
              <a:buChar char="§"/>
            </a:pPr>
            <a:r>
              <a:rPr lang="pl-PL" sz="2400" dirty="0"/>
              <a:t>Może wystąpić jednak konwergencja „klubowa”, tj. lokalizacje (w ramach miastach) albo miejscowości (analiza pomiędzy miastami) mogą grupować się w kluby, w których ceny nieruchomości dążą w długim okresie do jednego stanu ustalonego. Taka konwergencja klubowa może wynikać z podobnych czynników fundamentalnych kształtujących ceny nieruchomości jak na przykład dochód, poziom bezrobocia itp. </a:t>
            </a:r>
          </a:p>
        </p:txBody>
      </p:sp>
      <p:pic>
        <p:nvPicPr>
          <p:cNvPr id="4" name="Picture 2">
            <a:extLst>
              <a:ext uri="{FF2B5EF4-FFF2-40B4-BE49-F238E27FC236}">
                <a16:creationId xmlns:a16="http://schemas.microsoft.com/office/drawing/2014/main" id="{77243431-8E05-7542-A6EE-395839D2E5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BD1225B0-BF2B-5447-4805-18B7C273187A}"/>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5B3F8E89-0A3B-F4D2-CFFD-A5AB8BDD73C0}"/>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145720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AF050D-DD29-8275-512B-388010915B2B}"/>
              </a:ext>
            </a:extLst>
          </p:cNvPr>
          <p:cNvSpPr>
            <a:spLocks noGrp="1"/>
          </p:cNvSpPr>
          <p:nvPr>
            <p:ph type="title"/>
          </p:nvPr>
        </p:nvSpPr>
        <p:spPr/>
        <p:txBody>
          <a:bodyPr/>
          <a:lstStyle/>
          <a:p>
            <a:r>
              <a:rPr lang="pl-PL" dirty="0"/>
              <a:t>DOWODY EMPIRCZYNE – rynek sprzedaży w Polsce</a:t>
            </a:r>
          </a:p>
        </p:txBody>
      </p:sp>
      <p:pic>
        <p:nvPicPr>
          <p:cNvPr id="5" name="Symbol zastępczy zawartości 4" descr="Obraz zawierający tekst, linia, Wykres, diagram&#10;&#10;Opis wygenerowany automatycznie">
            <a:extLst>
              <a:ext uri="{FF2B5EF4-FFF2-40B4-BE49-F238E27FC236}">
                <a16:creationId xmlns:a16="http://schemas.microsoft.com/office/drawing/2014/main" id="{C033911E-F3BF-2FC1-EFFC-C26F05D29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90" y="2084832"/>
            <a:ext cx="11726425" cy="4395858"/>
          </a:xfrm>
        </p:spPr>
      </p:pic>
      <p:sp>
        <p:nvSpPr>
          <p:cNvPr id="7" name="pole tekstowe 6">
            <a:extLst>
              <a:ext uri="{FF2B5EF4-FFF2-40B4-BE49-F238E27FC236}">
                <a16:creationId xmlns:a16="http://schemas.microsoft.com/office/drawing/2014/main" id="{E87C5D28-731A-8963-A8F3-1708749198D6}"/>
              </a:ext>
            </a:extLst>
          </p:cNvPr>
          <p:cNvSpPr txBox="1"/>
          <p:nvPr/>
        </p:nvSpPr>
        <p:spPr>
          <a:xfrm>
            <a:off x="819591" y="6296024"/>
            <a:ext cx="10297587" cy="369332"/>
          </a:xfrm>
          <a:prstGeom prst="rect">
            <a:avLst/>
          </a:prstGeom>
          <a:noFill/>
        </p:spPr>
        <p:txBody>
          <a:bodyPr wrap="square">
            <a:spAutoFit/>
          </a:bodyPr>
          <a:lstStyle/>
          <a:p>
            <a:pPr marL="360363" indent="-360363">
              <a:buFont typeface="Wingdings" panose="05000000000000000000" pitchFamily="2" charset="2"/>
              <a:buChar char="§"/>
            </a:pPr>
            <a:r>
              <a:rPr lang="pl-PL" sz="1800" b="1" dirty="0"/>
              <a:t>Do empirycznej oceny konwergencji wykorzystujemy jedynie komponent trendu szeregu czasowego.</a:t>
            </a:r>
          </a:p>
        </p:txBody>
      </p:sp>
      <p:pic>
        <p:nvPicPr>
          <p:cNvPr id="3" name="Picture 2">
            <a:extLst>
              <a:ext uri="{FF2B5EF4-FFF2-40B4-BE49-F238E27FC236}">
                <a16:creationId xmlns:a16="http://schemas.microsoft.com/office/drawing/2014/main" id="{07175429-377C-4746-80CE-C84479DB44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68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AF050D-DD29-8275-512B-388010915B2B}"/>
              </a:ext>
            </a:extLst>
          </p:cNvPr>
          <p:cNvSpPr>
            <a:spLocks noGrp="1"/>
          </p:cNvSpPr>
          <p:nvPr>
            <p:ph type="title"/>
          </p:nvPr>
        </p:nvSpPr>
        <p:spPr/>
        <p:txBody>
          <a:bodyPr/>
          <a:lstStyle/>
          <a:p>
            <a:r>
              <a:rPr lang="pl-PL" dirty="0"/>
              <a:t>DOWODY EMPIRCZYNE – rynek sprzedaży w Polsce</a:t>
            </a:r>
          </a:p>
        </p:txBody>
      </p:sp>
      <p:pic>
        <p:nvPicPr>
          <p:cNvPr id="7" name="Symbol zastępczy zawartości 6" descr="Obraz zawierający mapa, tekst&#10;&#10;Opis wygenerowany automatycznie">
            <a:extLst>
              <a:ext uri="{FF2B5EF4-FFF2-40B4-BE49-F238E27FC236}">
                <a16:creationId xmlns:a16="http://schemas.microsoft.com/office/drawing/2014/main" id="{5CDF5CA7-A8F1-11C0-D7F0-7A7B094DFE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3200" y="2124105"/>
            <a:ext cx="4749907" cy="3563648"/>
          </a:xfrm>
        </p:spPr>
      </p:pic>
      <p:pic>
        <p:nvPicPr>
          <p:cNvPr id="9" name="Obraz 8" descr="Obraz zawierający mapa, tekst&#10;&#10;Opis wygenerowany automatycznie">
            <a:extLst>
              <a:ext uri="{FF2B5EF4-FFF2-40B4-BE49-F238E27FC236}">
                <a16:creationId xmlns:a16="http://schemas.microsoft.com/office/drawing/2014/main" id="{F3C361A3-B4B2-3D03-117A-0CE98F3B7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008" y="2084832"/>
            <a:ext cx="4735285" cy="3552678"/>
          </a:xfrm>
          <a:prstGeom prst="rect">
            <a:avLst/>
          </a:prstGeom>
        </p:spPr>
      </p:pic>
      <p:sp>
        <p:nvSpPr>
          <p:cNvPr id="10" name="Symbol zastępczy zawartości 2">
            <a:extLst>
              <a:ext uri="{FF2B5EF4-FFF2-40B4-BE49-F238E27FC236}">
                <a16:creationId xmlns:a16="http://schemas.microsoft.com/office/drawing/2014/main" id="{F357E327-58C5-6BDD-FB20-356B91594117}"/>
              </a:ext>
            </a:extLst>
          </p:cNvPr>
          <p:cNvSpPr txBox="1">
            <a:spLocks/>
          </p:cNvSpPr>
          <p:nvPr/>
        </p:nvSpPr>
        <p:spPr>
          <a:xfrm>
            <a:off x="1259008" y="5791521"/>
            <a:ext cx="9720073" cy="48126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60363" indent="-360363">
              <a:buFont typeface="Wingdings" panose="05000000000000000000" pitchFamily="2" charset="2"/>
              <a:buChar char="§"/>
            </a:pPr>
            <a:r>
              <a:rPr lang="pl-PL" sz="2400" dirty="0"/>
              <a:t>Rynek pierwotny 				Rynek wtórny</a:t>
            </a:r>
          </a:p>
        </p:txBody>
      </p:sp>
      <p:pic>
        <p:nvPicPr>
          <p:cNvPr id="3" name="Picture 2">
            <a:extLst>
              <a:ext uri="{FF2B5EF4-FFF2-40B4-BE49-F238E27FC236}">
                <a16:creationId xmlns:a16="http://schemas.microsoft.com/office/drawing/2014/main" id="{AF3B5969-0A85-E486-2F53-97E108B4F21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Łącznik prosty 3">
            <a:extLst>
              <a:ext uri="{FF2B5EF4-FFF2-40B4-BE49-F238E27FC236}">
                <a16:creationId xmlns:a16="http://schemas.microsoft.com/office/drawing/2014/main" id="{AE84B877-BC5F-4544-D26D-6F5D90BC6700}"/>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5" name="Podtytuł 2">
            <a:extLst>
              <a:ext uri="{FF2B5EF4-FFF2-40B4-BE49-F238E27FC236}">
                <a16:creationId xmlns:a16="http://schemas.microsoft.com/office/drawing/2014/main" id="{EC9198B5-6A4C-4E10-A4BF-CFB497CEE5B9}"/>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974434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53DD43-45A0-627B-3C8A-EF4F2D76CBC9}"/>
              </a:ext>
            </a:extLst>
          </p:cNvPr>
          <p:cNvSpPr>
            <a:spLocks noGrp="1"/>
          </p:cNvSpPr>
          <p:nvPr>
            <p:ph type="title"/>
          </p:nvPr>
        </p:nvSpPr>
        <p:spPr>
          <a:xfrm>
            <a:off x="1024128" y="585216"/>
            <a:ext cx="3150830" cy="1499616"/>
          </a:xfrm>
        </p:spPr>
        <p:txBody>
          <a:bodyPr>
            <a:normAutofit fontScale="90000"/>
          </a:bodyPr>
          <a:lstStyle/>
          <a:p>
            <a:r>
              <a:rPr lang="pl-PL" dirty="0"/>
              <a:t>RYNEK NAJMU W POLSCE</a:t>
            </a:r>
          </a:p>
        </p:txBody>
      </p:sp>
      <p:pic>
        <p:nvPicPr>
          <p:cNvPr id="5" name="Symbol zastępczy zawartości 4" descr="Obraz zawierający tekst, mapa&#10;&#10;Opis wygenerowany automatycznie">
            <a:extLst>
              <a:ext uri="{FF2B5EF4-FFF2-40B4-BE49-F238E27FC236}">
                <a16:creationId xmlns:a16="http://schemas.microsoft.com/office/drawing/2014/main" id="{F1E956FD-BFB2-6CD7-84AE-D93E68A741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9846" b="63848"/>
          <a:stretch/>
        </p:blipFill>
        <p:spPr>
          <a:xfrm>
            <a:off x="5151242" y="777721"/>
            <a:ext cx="5731604" cy="5843111"/>
          </a:xfrm>
        </p:spPr>
      </p:pic>
      <p:pic>
        <p:nvPicPr>
          <p:cNvPr id="3" name="Picture 2">
            <a:extLst>
              <a:ext uri="{FF2B5EF4-FFF2-40B4-BE49-F238E27FC236}">
                <a16:creationId xmlns:a16="http://schemas.microsoft.com/office/drawing/2014/main" id="{85AF2B71-3CFA-A6C8-0828-C38998C6EF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2666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98DCE8-EF61-2426-393D-49AD3E3066BD}"/>
              </a:ext>
            </a:extLst>
          </p:cNvPr>
          <p:cNvSpPr>
            <a:spLocks noGrp="1"/>
          </p:cNvSpPr>
          <p:nvPr>
            <p:ph type="title"/>
          </p:nvPr>
        </p:nvSpPr>
        <p:spPr/>
        <p:txBody>
          <a:bodyPr/>
          <a:lstStyle/>
          <a:p>
            <a:r>
              <a:rPr lang="pl-PL" dirty="0"/>
              <a:t>Konwergencji a szoki ekonomiczne</a:t>
            </a:r>
          </a:p>
        </p:txBody>
      </p:sp>
      <p:pic>
        <p:nvPicPr>
          <p:cNvPr id="5" name="Symbol zastępczy zawartości 4" descr="Obraz zawierający tekst, diagram, linia, Wykres&#10;&#10;Opis wygenerowany automatycznie">
            <a:extLst>
              <a:ext uri="{FF2B5EF4-FFF2-40B4-BE49-F238E27FC236}">
                <a16:creationId xmlns:a16="http://schemas.microsoft.com/office/drawing/2014/main" id="{04D513FB-E900-7B83-228C-F12B9A9ED0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1804737"/>
            <a:ext cx="6070284" cy="4920916"/>
          </a:xfrm>
        </p:spPr>
      </p:pic>
      <p:sp>
        <p:nvSpPr>
          <p:cNvPr id="6" name="pole tekstowe 5">
            <a:extLst>
              <a:ext uri="{FF2B5EF4-FFF2-40B4-BE49-F238E27FC236}">
                <a16:creationId xmlns:a16="http://schemas.microsoft.com/office/drawing/2014/main" id="{A08B7B5F-EE55-EB1F-BCF7-32DF7A10B627}"/>
              </a:ext>
            </a:extLst>
          </p:cNvPr>
          <p:cNvSpPr txBox="1"/>
          <p:nvPr/>
        </p:nvSpPr>
        <p:spPr>
          <a:xfrm>
            <a:off x="7094412" y="2171385"/>
            <a:ext cx="4570556" cy="1477328"/>
          </a:xfrm>
          <a:prstGeom prst="rect">
            <a:avLst/>
          </a:prstGeom>
          <a:noFill/>
        </p:spPr>
        <p:txBody>
          <a:bodyPr wrap="square">
            <a:spAutoFit/>
          </a:bodyPr>
          <a:lstStyle/>
          <a:p>
            <a:pPr marL="360363" indent="-360363">
              <a:buFont typeface="Wingdings" panose="05000000000000000000" pitchFamily="2" charset="2"/>
              <a:buChar char="§"/>
            </a:pPr>
            <a:r>
              <a:rPr lang="pl-PL" sz="1800" b="1" dirty="0"/>
              <a:t>Level </a:t>
            </a:r>
            <a:r>
              <a:rPr lang="pl-PL" sz="1800" b="1" dirty="0" err="1"/>
              <a:t>convergence</a:t>
            </a:r>
            <a:r>
              <a:rPr lang="pl-PL" sz="1800" b="1" dirty="0"/>
              <a:t> </a:t>
            </a:r>
            <a:r>
              <a:rPr lang="pl-PL" sz="1800" dirty="0"/>
              <a:t>– wyrównywanie się cen pomiędzy miastami do pewnej stałej ceny</a:t>
            </a:r>
          </a:p>
          <a:p>
            <a:pPr marL="360363" indent="-360363">
              <a:buFont typeface="Wingdings" panose="05000000000000000000" pitchFamily="2" charset="2"/>
              <a:buChar char="§"/>
            </a:pPr>
            <a:r>
              <a:rPr lang="pl-PL" b="1" dirty="0" err="1"/>
              <a:t>Growth</a:t>
            </a:r>
            <a:r>
              <a:rPr lang="pl-PL" b="1" dirty="0"/>
              <a:t> </a:t>
            </a:r>
            <a:r>
              <a:rPr lang="pl-PL" b="1" dirty="0" err="1"/>
              <a:t>convergence</a:t>
            </a:r>
            <a:r>
              <a:rPr lang="pl-PL" b="1" dirty="0"/>
              <a:t> </a:t>
            </a:r>
            <a:r>
              <a:rPr lang="pl-PL" dirty="0"/>
              <a:t>– konwergencja w zakresie stóp zmian cen</a:t>
            </a:r>
          </a:p>
          <a:p>
            <a:pPr marL="360363" indent="-360363">
              <a:buFont typeface="Wingdings" panose="05000000000000000000" pitchFamily="2" charset="2"/>
              <a:buChar char="§"/>
            </a:pPr>
            <a:r>
              <a:rPr lang="pl-PL" sz="1800" b="1" dirty="0" err="1"/>
              <a:t>Divergence</a:t>
            </a:r>
            <a:r>
              <a:rPr lang="pl-PL" sz="1800" dirty="0"/>
              <a:t> – brak konwergencji</a:t>
            </a:r>
          </a:p>
        </p:txBody>
      </p:sp>
      <p:pic>
        <p:nvPicPr>
          <p:cNvPr id="3" name="Picture 2">
            <a:extLst>
              <a:ext uri="{FF2B5EF4-FFF2-40B4-BE49-F238E27FC236}">
                <a16:creationId xmlns:a16="http://schemas.microsoft.com/office/drawing/2014/main" id="{FB38F0E4-C956-9E0F-BECF-93A17B6FF92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Łącznik prosty 3">
            <a:extLst>
              <a:ext uri="{FF2B5EF4-FFF2-40B4-BE49-F238E27FC236}">
                <a16:creationId xmlns:a16="http://schemas.microsoft.com/office/drawing/2014/main" id="{2C0F0595-1458-2DD1-34BC-2BD9ED1EE255}"/>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46F15495-5BDF-FFE3-E99D-F5EE5958C224}"/>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4858601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FE5357-6FA2-A91B-1957-B70352858270}"/>
              </a:ext>
            </a:extLst>
          </p:cNvPr>
          <p:cNvSpPr>
            <a:spLocks noGrp="1"/>
          </p:cNvSpPr>
          <p:nvPr>
            <p:ph type="ctrTitle"/>
          </p:nvPr>
        </p:nvSpPr>
        <p:spPr>
          <a:xfrm>
            <a:off x="3252193" y="939200"/>
            <a:ext cx="9144000" cy="2387600"/>
          </a:xfrm>
        </p:spPr>
        <p:txBody>
          <a:bodyPr>
            <a:normAutofit/>
          </a:bodyPr>
          <a:lstStyle/>
          <a:p>
            <a:r>
              <a:rPr lang="pl-PL" sz="4000" dirty="0"/>
              <a:t>BAŃKI CENOWE NA RYNKU </a:t>
            </a:r>
            <a:r>
              <a:rPr lang="pl-PL" sz="4000"/>
              <a:t>NIERUCHOMOŚCI </a:t>
            </a:r>
            <a:br>
              <a:rPr lang="pl-PL" sz="4000" dirty="0"/>
            </a:br>
            <a:r>
              <a:rPr lang="pl-PL" sz="4000"/>
              <a:t>(</a:t>
            </a:r>
            <a:r>
              <a:rPr lang="pl-PL" sz="4000">
                <a:solidFill>
                  <a:srgbClr val="FF0000"/>
                </a:solidFill>
              </a:rPr>
              <a:t>wykład 3 – niest.</a:t>
            </a:r>
            <a:r>
              <a:rPr lang="pl-PL" sz="4000"/>
              <a:t>)</a:t>
            </a:r>
            <a:endParaRPr lang="pl-PL" sz="4000" dirty="0"/>
          </a:p>
        </p:txBody>
      </p:sp>
      <p:sp>
        <p:nvSpPr>
          <p:cNvPr id="3" name="Podtytuł 2">
            <a:extLst>
              <a:ext uri="{FF2B5EF4-FFF2-40B4-BE49-F238E27FC236}">
                <a16:creationId xmlns:a16="http://schemas.microsoft.com/office/drawing/2014/main" id="{C80EC67A-0170-E46B-064D-736905B67F30}"/>
              </a:ext>
            </a:extLst>
          </p:cNvPr>
          <p:cNvSpPr>
            <a:spLocks noGrp="1"/>
          </p:cNvSpPr>
          <p:nvPr>
            <p:ph type="subTitle" idx="1"/>
          </p:nvPr>
        </p:nvSpPr>
        <p:spPr>
          <a:xfrm>
            <a:off x="3252193" y="3401071"/>
            <a:ext cx="9144000" cy="1655762"/>
          </a:xfrm>
        </p:spPr>
        <p:txBody>
          <a:bodyPr/>
          <a:lstStyle/>
          <a:p>
            <a:r>
              <a:rPr lang="pl-PL" dirty="0"/>
              <a:t>Mateusz Tomal</a:t>
            </a:r>
          </a:p>
        </p:txBody>
      </p:sp>
      <p:pic>
        <p:nvPicPr>
          <p:cNvPr id="4" name="Picture 2">
            <a:extLst>
              <a:ext uri="{FF2B5EF4-FFF2-40B4-BE49-F238E27FC236}">
                <a16:creationId xmlns:a16="http://schemas.microsoft.com/office/drawing/2014/main" id="{DC36C723-FDD6-BC80-65E1-E857F590100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E89A04C9-2595-54F7-589D-5DDDAC7C016D}"/>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520CB0DF-CEB6-DACB-549C-EF73E761E2AD}"/>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pic>
        <p:nvPicPr>
          <p:cNvPr id="7" name="Obraz 6">
            <a:extLst>
              <a:ext uri="{FF2B5EF4-FFF2-40B4-BE49-F238E27FC236}">
                <a16:creationId xmlns:a16="http://schemas.microsoft.com/office/drawing/2014/main" id="{D4F2F114-2F34-5E6D-030F-B09E056587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9" r="48020" b="-399"/>
          <a:stretch/>
        </p:blipFill>
        <p:spPr>
          <a:xfrm>
            <a:off x="-384719" y="-1"/>
            <a:ext cx="4752528" cy="6858001"/>
          </a:xfrm>
          <a:prstGeom prst="rect">
            <a:avLst/>
          </a:prstGeom>
        </p:spPr>
      </p:pic>
    </p:spTree>
    <p:extLst>
      <p:ext uri="{BB962C8B-B14F-4D97-AF65-F5344CB8AC3E}">
        <p14:creationId xmlns:p14="http://schemas.microsoft.com/office/powerpoint/2010/main" val="216560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E52C73-ED86-6131-8AE5-BCD1E6DDC3B5}"/>
              </a:ext>
            </a:extLst>
          </p:cNvPr>
          <p:cNvSpPr>
            <a:spLocks noGrp="1"/>
          </p:cNvSpPr>
          <p:nvPr>
            <p:ph type="title"/>
          </p:nvPr>
        </p:nvSpPr>
        <p:spPr/>
        <p:txBody>
          <a:bodyPr/>
          <a:lstStyle/>
          <a:p>
            <a:r>
              <a:rPr lang="pl-PL" dirty="0"/>
              <a:t>Forma prawna zaspokojenia potrzeb mieszkaniowych</a:t>
            </a:r>
          </a:p>
        </p:txBody>
      </p:sp>
      <p:sp>
        <p:nvSpPr>
          <p:cNvPr id="3" name="Symbol zastępczy zawartości 2">
            <a:extLst>
              <a:ext uri="{FF2B5EF4-FFF2-40B4-BE49-F238E27FC236}">
                <a16:creationId xmlns:a16="http://schemas.microsoft.com/office/drawing/2014/main" id="{1D71B1EE-57E0-52AC-7E08-A3AAEB3322C4}"/>
              </a:ext>
            </a:extLst>
          </p:cNvPr>
          <p:cNvSpPr>
            <a:spLocks noGrp="1"/>
          </p:cNvSpPr>
          <p:nvPr>
            <p:ph idx="1"/>
          </p:nvPr>
        </p:nvSpPr>
        <p:spPr/>
        <p:txBody>
          <a:bodyPr/>
          <a:lstStyle/>
          <a:p>
            <a:pPr marL="457200" indent="-457200">
              <a:buFont typeface="+mj-lt"/>
              <a:buAutoNum type="arabicPeriod"/>
            </a:pPr>
            <a:r>
              <a:rPr lang="pl-PL" dirty="0"/>
              <a:t>Własność bez kredytu hipotecznego</a:t>
            </a:r>
          </a:p>
          <a:p>
            <a:pPr marL="457200" indent="-457200">
              <a:buFont typeface="+mj-lt"/>
              <a:buAutoNum type="arabicPeriod"/>
            </a:pPr>
            <a:r>
              <a:rPr lang="pl-PL" dirty="0"/>
              <a:t>Własność z kredytem hipotecznym</a:t>
            </a:r>
          </a:p>
          <a:p>
            <a:pPr marL="457200" indent="-457200">
              <a:buFont typeface="+mj-lt"/>
              <a:buAutoNum type="arabicPeriod"/>
            </a:pPr>
            <a:r>
              <a:rPr lang="pl-PL" dirty="0"/>
              <a:t>Najem na zasadach rynkowych</a:t>
            </a:r>
          </a:p>
          <a:p>
            <a:pPr marL="457200" indent="-457200">
              <a:buFont typeface="+mj-lt"/>
              <a:buAutoNum type="arabicPeriod"/>
            </a:pPr>
            <a:r>
              <a:rPr lang="pl-PL" dirty="0"/>
              <a:t>Najem socjalny</a:t>
            </a:r>
          </a:p>
        </p:txBody>
      </p:sp>
      <p:pic>
        <p:nvPicPr>
          <p:cNvPr id="4" name="Picture 2">
            <a:extLst>
              <a:ext uri="{FF2B5EF4-FFF2-40B4-BE49-F238E27FC236}">
                <a16:creationId xmlns:a16="http://schemas.microsoft.com/office/drawing/2014/main" id="{8FFDA3BD-C04C-62F0-FD1E-D7A8DF1A9F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EFAF7E6A-7F96-BD94-8F80-A215E4242CF1}"/>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92FF4887-28BA-085C-177D-1A36E7B6BB8E}"/>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6482967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A94DB9-5D22-5E9D-B359-61B3C57BB870}"/>
              </a:ext>
            </a:extLst>
          </p:cNvPr>
          <p:cNvSpPr>
            <a:spLocks noGrp="1"/>
          </p:cNvSpPr>
          <p:nvPr>
            <p:ph type="title"/>
          </p:nvPr>
        </p:nvSpPr>
        <p:spPr/>
        <p:txBody>
          <a:bodyPr/>
          <a:lstStyle/>
          <a:p>
            <a:r>
              <a:rPr lang="pl-PL" dirty="0"/>
              <a:t>DEFINICJA</a:t>
            </a:r>
          </a:p>
        </p:txBody>
      </p:sp>
      <p:sp>
        <p:nvSpPr>
          <p:cNvPr id="3" name="Symbol zastępczy zawartości 2">
            <a:extLst>
              <a:ext uri="{FF2B5EF4-FFF2-40B4-BE49-F238E27FC236}">
                <a16:creationId xmlns:a16="http://schemas.microsoft.com/office/drawing/2014/main" id="{BC83409D-9CFB-1708-B555-DAB5B89542A3}"/>
              </a:ext>
            </a:extLst>
          </p:cNvPr>
          <p:cNvSpPr>
            <a:spLocks noGrp="1"/>
          </p:cNvSpPr>
          <p:nvPr>
            <p:ph idx="1"/>
          </p:nvPr>
        </p:nvSpPr>
        <p:spPr/>
        <p:txBody>
          <a:bodyPr>
            <a:normAutofit/>
          </a:bodyPr>
          <a:lstStyle/>
          <a:p>
            <a:r>
              <a:rPr lang="pl-PL" sz="2800" dirty="0">
                <a:solidFill>
                  <a:srgbClr val="FF0000"/>
                </a:solidFill>
              </a:rPr>
              <a:t>Nieruchomościową bańkę cenową </a:t>
            </a:r>
            <a:r>
              <a:rPr lang="pl-PL" sz="2800" dirty="0"/>
              <a:t>można zdefiniować jako nietypowy oraz samoutrzymujący się wzrost cen nieruchomości, nieuzasadniony czynnikami fundamentalnymi kształtującymi ceny na rynku nieruchomości, a raczej błędnego przekonania inwestorów o dalszym wzroście cen. </a:t>
            </a:r>
          </a:p>
          <a:p>
            <a:r>
              <a:rPr lang="pl-PL" sz="2400" dirty="0">
                <a:solidFill>
                  <a:srgbClr val="FF0000"/>
                </a:solidFill>
              </a:rPr>
              <a:t>Czynniki fundamentalne, tzn. jakie?</a:t>
            </a:r>
          </a:p>
          <a:p>
            <a:r>
              <a:rPr lang="pl-PL" sz="2400" dirty="0"/>
              <a:t>Dochód, populacja, stopy procentowe itd. </a:t>
            </a:r>
          </a:p>
          <a:p>
            <a:r>
              <a:rPr lang="pl-PL" sz="2400" dirty="0">
                <a:solidFill>
                  <a:srgbClr val="FF0000"/>
                </a:solidFill>
              </a:rPr>
              <a:t>Czynniki niefundamentalne, tzn. jakie?</a:t>
            </a:r>
          </a:p>
          <a:p>
            <a:r>
              <a:rPr lang="pl-PL" sz="2400" dirty="0"/>
              <a:t>szum informacyjny, nieracjonalne oczekiwania itd. </a:t>
            </a:r>
          </a:p>
        </p:txBody>
      </p:sp>
      <p:pic>
        <p:nvPicPr>
          <p:cNvPr id="4" name="Picture 2">
            <a:extLst>
              <a:ext uri="{FF2B5EF4-FFF2-40B4-BE49-F238E27FC236}">
                <a16:creationId xmlns:a16="http://schemas.microsoft.com/office/drawing/2014/main" id="{2E994FFB-971A-A57D-AF57-000DF9D6BD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4EB44FBA-1E9E-A088-7402-1C2370547E5D}"/>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C4A3CFAF-268F-B199-3C13-975DFAB6B36C}"/>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3181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438EC9-5974-0357-39CE-10B057669A3B}"/>
              </a:ext>
            </a:extLst>
          </p:cNvPr>
          <p:cNvSpPr>
            <a:spLocks noGrp="1"/>
          </p:cNvSpPr>
          <p:nvPr>
            <p:ph type="title"/>
          </p:nvPr>
        </p:nvSpPr>
        <p:spPr/>
        <p:txBody>
          <a:bodyPr/>
          <a:lstStyle/>
          <a:p>
            <a:r>
              <a:rPr lang="pl-PL" dirty="0"/>
              <a:t>MIARY BAŃKI CENOWEJ</a:t>
            </a:r>
          </a:p>
        </p:txBody>
      </p:sp>
      <p:sp>
        <p:nvSpPr>
          <p:cNvPr id="3" name="Symbol zastępczy zawartości 2">
            <a:extLst>
              <a:ext uri="{FF2B5EF4-FFF2-40B4-BE49-F238E27FC236}">
                <a16:creationId xmlns:a16="http://schemas.microsoft.com/office/drawing/2014/main" id="{EA9F8A22-DA08-069B-F0D3-7740AA81DECF}"/>
              </a:ext>
            </a:extLst>
          </p:cNvPr>
          <p:cNvSpPr>
            <a:spLocks noGrp="1"/>
          </p:cNvSpPr>
          <p:nvPr>
            <p:ph idx="1"/>
          </p:nvPr>
        </p:nvSpPr>
        <p:spPr/>
        <p:txBody>
          <a:bodyPr/>
          <a:lstStyle/>
          <a:p>
            <a:r>
              <a:rPr lang="pl-PL" b="1" dirty="0"/>
              <a:t>Do miar umożliwiających wskazanie występowania bańki cenowej można zaliczyć:</a:t>
            </a:r>
          </a:p>
          <a:p>
            <a:pPr marL="361950" indent="-276225">
              <a:buFont typeface="Wingdings" panose="05000000000000000000" pitchFamily="2" charset="2"/>
              <a:buChar char="§"/>
            </a:pPr>
            <a:r>
              <a:rPr lang="pl-PL" dirty="0"/>
              <a:t>Ceny nieruchomości „same w sobie”.</a:t>
            </a:r>
          </a:p>
          <a:p>
            <a:pPr marL="361950" indent="-276225">
              <a:buFont typeface="Wingdings" panose="05000000000000000000" pitchFamily="2" charset="2"/>
              <a:buChar char="§"/>
            </a:pPr>
            <a:r>
              <a:rPr lang="pl-PL" dirty="0"/>
              <a:t>Wskaźniki relacyjne, w szczególności: a) relację ceny do czynszu oraz b) relację ceny do dochodu. Wskaźniki te analizują czy ceny nadmiernie nie odbiegają od czynnika fundamentalnego, którym w pierwszym wypadku jest czynsz a w drugim dochód. </a:t>
            </a:r>
          </a:p>
        </p:txBody>
      </p:sp>
      <p:pic>
        <p:nvPicPr>
          <p:cNvPr id="4" name="Picture 2">
            <a:extLst>
              <a:ext uri="{FF2B5EF4-FFF2-40B4-BE49-F238E27FC236}">
                <a16:creationId xmlns:a16="http://schemas.microsoft.com/office/drawing/2014/main" id="{381E83BC-8BA1-46DD-D907-FE6E00C5935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AF5F14A0-6DAA-64A7-B5E4-1C240DB7CD2C}"/>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44C3982E-F6ED-5C9B-F301-B6BCCC7705F4}"/>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284875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39106C-84B1-5004-8CBE-3D43C2FA0F8C}"/>
              </a:ext>
            </a:extLst>
          </p:cNvPr>
          <p:cNvSpPr>
            <a:spLocks noGrp="1"/>
          </p:cNvSpPr>
          <p:nvPr>
            <p:ph type="title"/>
          </p:nvPr>
        </p:nvSpPr>
        <p:spPr/>
        <p:txBody>
          <a:bodyPr/>
          <a:lstStyle/>
          <a:p>
            <a:r>
              <a:rPr lang="pl-PL" dirty="0"/>
              <a:t>MIARY BAŃKI CENOWEJ</a:t>
            </a:r>
          </a:p>
        </p:txBody>
      </p:sp>
      <p:sp>
        <p:nvSpPr>
          <p:cNvPr id="3" name="Symbol zastępczy zawartości 2">
            <a:extLst>
              <a:ext uri="{FF2B5EF4-FFF2-40B4-BE49-F238E27FC236}">
                <a16:creationId xmlns:a16="http://schemas.microsoft.com/office/drawing/2014/main" id="{8193A84B-74FF-3FED-5A50-EA72AD6C2553}"/>
              </a:ext>
            </a:extLst>
          </p:cNvPr>
          <p:cNvSpPr>
            <a:spLocks noGrp="1"/>
          </p:cNvSpPr>
          <p:nvPr>
            <p:ph idx="1"/>
          </p:nvPr>
        </p:nvSpPr>
        <p:spPr>
          <a:xfrm>
            <a:off x="909828" y="1733550"/>
            <a:ext cx="10663047" cy="4023360"/>
          </a:xfrm>
        </p:spPr>
        <p:txBody>
          <a:bodyPr>
            <a:normAutofit/>
          </a:bodyPr>
          <a:lstStyle/>
          <a:p>
            <a:r>
              <a:rPr lang="pl-PL" sz="2400" b="1" dirty="0"/>
              <a:t>Wskaźnik ceny do dochodu </a:t>
            </a:r>
            <a:r>
              <a:rPr lang="pl-PL" sz="2400" dirty="0"/>
              <a:t>– okresy czasowe wskazujące na występowanie bańki cenowej to takie, w których wartość relacji ceny do dochodu przekracza o ponad 20% długoterminową wartość średnią tego wskaźnika. </a:t>
            </a:r>
            <a:r>
              <a:rPr lang="pl-PL" sz="2400" u="sng" dirty="0"/>
              <a:t>Poniżej dane dla Polski.</a:t>
            </a:r>
          </a:p>
        </p:txBody>
      </p:sp>
      <p:pic>
        <p:nvPicPr>
          <p:cNvPr id="4" name="Picture 393406429">
            <a:extLst>
              <a:ext uri="{FF2B5EF4-FFF2-40B4-BE49-F238E27FC236}">
                <a16:creationId xmlns:a16="http://schemas.microsoft.com/office/drawing/2014/main" id="{41F2C316-BDF1-977F-8614-2F338E314F3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228" y="3162302"/>
            <a:ext cx="8219272" cy="3644557"/>
          </a:xfrm>
          <a:prstGeom prst="rect">
            <a:avLst/>
          </a:prstGeom>
          <a:noFill/>
        </p:spPr>
      </p:pic>
      <p:pic>
        <p:nvPicPr>
          <p:cNvPr id="5" name="Picture 2">
            <a:extLst>
              <a:ext uri="{FF2B5EF4-FFF2-40B4-BE49-F238E27FC236}">
                <a16:creationId xmlns:a16="http://schemas.microsoft.com/office/drawing/2014/main" id="{75BB4B6A-3B8C-1F73-BED0-33F0041317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BC1655C4-A4FA-7BF1-F5C3-C599F3037FC9}"/>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D7DA0BF5-5631-FA20-EA39-7F5808FE1CCE}"/>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405516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DABE91-44B2-0F08-DE5E-347629651A89}"/>
              </a:ext>
            </a:extLst>
          </p:cNvPr>
          <p:cNvSpPr>
            <a:spLocks noGrp="1"/>
          </p:cNvSpPr>
          <p:nvPr>
            <p:ph type="title"/>
          </p:nvPr>
        </p:nvSpPr>
        <p:spPr/>
        <p:txBody>
          <a:bodyPr/>
          <a:lstStyle/>
          <a:p>
            <a:r>
              <a:rPr lang="pl-PL" dirty="0"/>
              <a:t>MIARY BAŃKI CENOWEJ</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B7C8BF7F-EB90-428B-5DC2-3475546A53B8}"/>
                  </a:ext>
                </a:extLst>
              </p:cNvPr>
              <p:cNvSpPr>
                <a:spLocks noGrp="1"/>
              </p:cNvSpPr>
              <p:nvPr>
                <p:ph idx="1"/>
              </p:nvPr>
            </p:nvSpPr>
            <p:spPr/>
            <p:txBody>
              <a:bodyPr>
                <a:normAutofit fontScale="92500" lnSpcReduction="10000"/>
              </a:bodyPr>
              <a:lstStyle/>
              <a:p>
                <a:pPr marL="266700" indent="-266700">
                  <a:buFont typeface="Wingdings" panose="05000000000000000000" pitchFamily="2" charset="2"/>
                  <a:buChar char="§"/>
                </a:pPr>
                <a:r>
                  <a:rPr lang="pl-PL" dirty="0"/>
                  <a:t>Jednak jak wspomniano ceny na rynku nieruchomości zależą od wielu czynników fundamentalnych, a nie tylko dochodu albo czynszu. </a:t>
                </a:r>
              </a:p>
              <a:p>
                <a:pPr marL="266700" indent="-266700">
                  <a:buFont typeface="Wingdings" panose="05000000000000000000" pitchFamily="2" charset="2"/>
                  <a:buChar char="§"/>
                </a:pPr>
                <a:r>
                  <a:rPr lang="pl-PL" dirty="0"/>
                  <a:t>W związku z tym aby prawidłowo zbadać występowanie baniek cenowych należy ceny albo wskaźniki relacyjne rozbić na 2 komponenty: </a:t>
                </a:r>
                <a:r>
                  <a:rPr lang="pl-PL" dirty="0">
                    <a:solidFill>
                      <a:srgbClr val="FF0000"/>
                    </a:solidFill>
                  </a:rPr>
                  <a:t>fundamentalny oraz niefundamentalny.  </a:t>
                </a:r>
              </a:p>
              <a:p>
                <a:pPr marL="266700" indent="-266700">
                  <a:buFont typeface="Wingdings" panose="05000000000000000000" pitchFamily="2" charset="2"/>
                  <a:buChar char="§"/>
                </a:pPr>
                <a:r>
                  <a:rPr lang="pl-PL" dirty="0">
                    <a:solidFill>
                      <a:srgbClr val="FF0000"/>
                    </a:solidFill>
                  </a:rPr>
                  <a:t>Jak to zrobić?</a:t>
                </a:r>
              </a:p>
              <a:p>
                <a:pPr marL="266700" indent="-266700">
                  <a:buFont typeface="Wingdings" panose="05000000000000000000" pitchFamily="2" charset="2"/>
                  <a:buChar char="§"/>
                </a:pPr>
                <a:r>
                  <a:rPr lang="pl-PL" dirty="0"/>
                  <a:t>A. W pierwszym etapie należy zidentyfikować fundamentalne czynniki rynku mieszkaniowego </a:t>
                </a:r>
              </a:p>
              <a:p>
                <a:pPr marL="266700" indent="-266700">
                  <a:buFont typeface="Wingdings" panose="05000000000000000000" pitchFamily="2" charset="2"/>
                  <a:buChar char="§"/>
                </a:pPr>
                <a:r>
                  <a:rPr lang="pl-PL" dirty="0"/>
                  <a:t>B. W drugim etapie należy dokonać regresji miary bańki cenowej (ceny, wskaźnika relacyjnego) na czynnikach fundamentalnych, tj. </a:t>
                </a:r>
                <a14:m>
                  <m:oMath xmlns:m="http://schemas.openxmlformats.org/officeDocument/2006/math">
                    <m:r>
                      <a:rPr lang="pl-PL" sz="2000" b="1" i="0" dirty="0" smtClean="0">
                        <a:latin typeface="Cambria Math" panose="02040503050406030204" pitchFamily="18" charset="0"/>
                      </a:rPr>
                      <m:t>𝐩</m:t>
                    </m:r>
                    <m:r>
                      <a:rPr lang="pl-PL" sz="2000" b="1" i="0" dirty="0" smtClean="0">
                        <a:latin typeface="Cambria Math" panose="02040503050406030204" pitchFamily="18" charset="0"/>
                      </a:rPr>
                      <m:t>=</m:t>
                    </m:r>
                    <m:r>
                      <a:rPr lang="pl-PL" sz="2000" b="1" i="0" dirty="0" smtClean="0">
                        <a:latin typeface="Cambria Math" panose="02040503050406030204" pitchFamily="18" charset="0"/>
                        <a:ea typeface="Cambria Math" panose="02040503050406030204" pitchFamily="18" charset="0"/>
                      </a:rPr>
                      <m:t>𝛃</m:t>
                    </m:r>
                    <m:r>
                      <a:rPr lang="pl-PL" sz="2000" b="1" i="0" dirty="0" smtClean="0">
                        <a:latin typeface="Cambria Math" panose="02040503050406030204" pitchFamily="18" charset="0"/>
                        <a:ea typeface="Cambria Math" panose="02040503050406030204" pitchFamily="18" charset="0"/>
                      </a:rPr>
                      <m:t>∗</m:t>
                    </m:r>
                    <m:r>
                      <a:rPr lang="pl-PL" sz="2000" b="1" i="0" dirty="0" smtClean="0">
                        <a:latin typeface="Cambria Math" panose="02040503050406030204" pitchFamily="18" charset="0"/>
                      </a:rPr>
                      <m:t>𝐟𝐮𝐧𝐝𝐚𝐦𝐞𝐧𝐭𝐲</m:t>
                    </m:r>
                    <m:r>
                      <a:rPr lang="pl-PL" sz="2000" b="1" i="0" dirty="0" smtClean="0">
                        <a:latin typeface="Cambria Math" panose="02040503050406030204" pitchFamily="18" charset="0"/>
                      </a:rPr>
                      <m:t>+</m:t>
                    </m:r>
                    <m:r>
                      <a:rPr lang="pl-PL" sz="2000" b="1" i="0" dirty="0" smtClean="0">
                        <a:latin typeface="Cambria Math" panose="02040503050406030204" pitchFamily="18" charset="0"/>
                      </a:rPr>
                      <m:t>𝐞</m:t>
                    </m:r>
                  </m:oMath>
                </a14:m>
                <a:endParaRPr lang="pl-PL" b="1" dirty="0"/>
              </a:p>
            </p:txBody>
          </p:sp>
        </mc:Choice>
        <mc:Fallback xmlns="">
          <p:sp>
            <p:nvSpPr>
              <p:cNvPr id="3" name="Symbol zastępczy zawartości 2">
                <a:extLst>
                  <a:ext uri="{FF2B5EF4-FFF2-40B4-BE49-F238E27FC236}">
                    <a16:creationId xmlns:a16="http://schemas.microsoft.com/office/drawing/2014/main" id="{B7C8BF7F-EB90-428B-5DC2-3475546A53B8}"/>
                  </a:ext>
                </a:extLst>
              </p:cNvPr>
              <p:cNvSpPr>
                <a:spLocks noGrp="1" noRot="1" noChangeAspect="1" noMove="1" noResize="1" noEditPoints="1" noAdjustHandles="1" noChangeArrowheads="1" noChangeShapeType="1" noTextEdit="1"/>
              </p:cNvSpPr>
              <p:nvPr>
                <p:ph idx="1"/>
              </p:nvPr>
            </p:nvSpPr>
            <p:spPr>
              <a:blipFill>
                <a:blip r:embed="rId2"/>
                <a:stretch>
                  <a:fillRect l="-928" t="-2801" r="-638"/>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AED16161-BBA6-F3F7-F085-6658D531565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BA3697C6-AA8B-A75E-691C-AD8BDF90EFE6}"/>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795FC491-B8C9-BDBD-AF9B-DDFEC6DD66AF}"/>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3818239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65EF5-6228-EA65-62A4-D2341088FEE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92552B6-4542-1453-766D-C1062BBCA819}"/>
              </a:ext>
            </a:extLst>
          </p:cNvPr>
          <p:cNvSpPr>
            <a:spLocks noGrp="1"/>
          </p:cNvSpPr>
          <p:nvPr>
            <p:ph type="title"/>
          </p:nvPr>
        </p:nvSpPr>
        <p:spPr/>
        <p:txBody>
          <a:bodyPr/>
          <a:lstStyle/>
          <a:p>
            <a:r>
              <a:rPr lang="pl-PL" dirty="0"/>
              <a:t>MIARY BAŃKI CENOWEJ</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5C0C96B7-33C4-61E3-F26E-9F66187924B1}"/>
                  </a:ext>
                </a:extLst>
              </p:cNvPr>
              <p:cNvSpPr>
                <a:spLocks noGrp="1"/>
              </p:cNvSpPr>
              <p:nvPr>
                <p:ph idx="1"/>
              </p:nvPr>
            </p:nvSpPr>
            <p:spPr/>
            <p:txBody>
              <a:bodyPr>
                <a:normAutofit fontScale="85000" lnSpcReduction="20000"/>
              </a:bodyPr>
              <a:lstStyle/>
              <a:p>
                <a:pPr marL="266700" indent="-266700">
                  <a:buFont typeface="Wingdings" panose="05000000000000000000" pitchFamily="2" charset="2"/>
                  <a:buChar char="§"/>
                </a:pPr>
                <a:r>
                  <a:rPr lang="pl-PL" dirty="0"/>
                  <a:t>Jednak jak wspomniano ceny na rynku nieruchomości zależą od wielu czynników fundamentalnych, a nie tylko dochodu albo czynszu. </a:t>
                </a:r>
              </a:p>
              <a:p>
                <a:pPr marL="266700" indent="-266700">
                  <a:buFont typeface="Wingdings" panose="05000000000000000000" pitchFamily="2" charset="2"/>
                  <a:buChar char="§"/>
                </a:pPr>
                <a:r>
                  <a:rPr lang="pl-PL" dirty="0"/>
                  <a:t>W związku z tym aby prawidłowo zbadać występowanie baniek cenowych należy ceny albo wskaźniki relacyjne rozbić na 2 komponenty: </a:t>
                </a:r>
                <a:r>
                  <a:rPr lang="pl-PL" dirty="0">
                    <a:solidFill>
                      <a:srgbClr val="FF0000"/>
                    </a:solidFill>
                  </a:rPr>
                  <a:t>fundamentalny oraz niefundamentalny.  </a:t>
                </a:r>
              </a:p>
              <a:p>
                <a:pPr marL="266700" indent="-266700">
                  <a:buFont typeface="Wingdings" panose="05000000000000000000" pitchFamily="2" charset="2"/>
                  <a:buChar char="§"/>
                </a:pPr>
                <a:r>
                  <a:rPr lang="pl-PL" dirty="0">
                    <a:solidFill>
                      <a:srgbClr val="FF0000"/>
                    </a:solidFill>
                  </a:rPr>
                  <a:t>Jak to zrobić?</a:t>
                </a:r>
              </a:p>
              <a:p>
                <a:pPr marL="266700" indent="-266700">
                  <a:buFont typeface="Wingdings" panose="05000000000000000000" pitchFamily="2" charset="2"/>
                  <a:buChar char="§"/>
                </a:pPr>
                <a:r>
                  <a:rPr lang="pl-PL" dirty="0"/>
                  <a:t>C. W trzecim etapie należy oszacować dopasować miarę bańki cenowej na podstawie otrzymanego modelu, tj. </a:t>
                </a:r>
                <a14:m>
                  <m:oMath xmlns:m="http://schemas.openxmlformats.org/officeDocument/2006/math">
                    <m:acc>
                      <m:accPr>
                        <m:chr m:val="̂"/>
                        <m:ctrlPr>
                          <a:rPr lang="pl-PL" sz="1800" b="1" i="1" dirty="0" smtClean="0">
                            <a:latin typeface="Cambria Math" panose="02040503050406030204" pitchFamily="18" charset="0"/>
                          </a:rPr>
                        </m:ctrlPr>
                      </m:accPr>
                      <m:e>
                        <m:r>
                          <a:rPr lang="pl-PL" sz="1800" b="1" i="0" dirty="0" smtClean="0">
                            <a:latin typeface="Cambria Math" panose="02040503050406030204" pitchFamily="18" charset="0"/>
                          </a:rPr>
                          <m:t>𝐩</m:t>
                        </m:r>
                      </m:e>
                    </m:acc>
                    <m:r>
                      <a:rPr lang="pl-PL" sz="1800" b="1" i="0" dirty="0" smtClean="0">
                        <a:latin typeface="Cambria Math" panose="02040503050406030204" pitchFamily="18" charset="0"/>
                      </a:rPr>
                      <m:t>=</m:t>
                    </m:r>
                    <m:acc>
                      <m:accPr>
                        <m:chr m:val="̂"/>
                        <m:ctrlPr>
                          <a:rPr lang="pl-PL" sz="1800" b="1" i="1" dirty="0">
                            <a:latin typeface="Cambria Math" panose="02040503050406030204" pitchFamily="18" charset="0"/>
                          </a:rPr>
                        </m:ctrlPr>
                      </m:accPr>
                      <m:e>
                        <m:r>
                          <a:rPr lang="pl-PL" sz="1800" b="1" dirty="0">
                            <a:latin typeface="Cambria Math" panose="02040503050406030204" pitchFamily="18" charset="0"/>
                            <a:ea typeface="Cambria Math" panose="02040503050406030204" pitchFamily="18" charset="0"/>
                          </a:rPr>
                          <m:t>𝛃</m:t>
                        </m:r>
                      </m:e>
                    </m:acc>
                    <m:r>
                      <a:rPr lang="pl-PL" sz="1800" b="1" i="0" dirty="0" smtClean="0">
                        <a:latin typeface="Cambria Math" panose="02040503050406030204" pitchFamily="18" charset="0"/>
                      </a:rPr>
                      <m:t>𝐟𝐮𝐧𝐝𝐚𝐦𝐞𝐧𝐭𝐲</m:t>
                    </m:r>
                  </m:oMath>
                </a14:m>
                <a:r>
                  <a:rPr lang="pl-PL" sz="1800" dirty="0"/>
                  <a:t>. </a:t>
                </a:r>
                <a:r>
                  <a:rPr lang="pl-PL" dirty="0"/>
                  <a:t>Wartości dopasowane </a:t>
                </a:r>
                <a14:m>
                  <m:oMath xmlns:m="http://schemas.openxmlformats.org/officeDocument/2006/math">
                    <m:acc>
                      <m:accPr>
                        <m:chr m:val="̂"/>
                        <m:ctrlPr>
                          <a:rPr lang="pl-PL" sz="1800" b="1" i="1" dirty="0">
                            <a:latin typeface="Cambria Math" panose="02040503050406030204" pitchFamily="18" charset="0"/>
                          </a:rPr>
                        </m:ctrlPr>
                      </m:accPr>
                      <m:e>
                        <m:r>
                          <a:rPr lang="pl-PL" sz="1800" b="1" dirty="0">
                            <a:latin typeface="Cambria Math" panose="02040503050406030204" pitchFamily="18" charset="0"/>
                          </a:rPr>
                          <m:t>𝐩</m:t>
                        </m:r>
                      </m:e>
                    </m:acc>
                  </m:oMath>
                </a14:m>
                <a:r>
                  <a:rPr lang="pl-PL" sz="1800" dirty="0"/>
                  <a:t> </a:t>
                </a:r>
                <a:r>
                  <a:rPr lang="pl-PL" dirty="0"/>
                  <a:t>są wyodrębnionym komponentem fundamentalnym analizowanej miary. </a:t>
                </a:r>
              </a:p>
              <a:p>
                <a:pPr marL="266700" indent="-266700">
                  <a:buFont typeface="Wingdings" panose="05000000000000000000" pitchFamily="2" charset="2"/>
                  <a:buChar char="§"/>
                </a:pPr>
                <a:r>
                  <a:rPr lang="pl-PL" dirty="0"/>
                  <a:t>D. W czwartym etapie należy oszacować komponent niefundamentalny obejmujący wpływ innych czynników (np. szumu, nieracjonalnych oczekiwań) na ceny nieruchomości. Szacujemy ten komponent jako </a:t>
                </a:r>
                <a14:m>
                  <m:oMath xmlns:m="http://schemas.openxmlformats.org/officeDocument/2006/math">
                    <m:acc>
                      <m:accPr>
                        <m:chr m:val="̂"/>
                        <m:ctrlPr>
                          <a:rPr lang="pl-PL" sz="1900" b="1" i="1" dirty="0">
                            <a:latin typeface="Cambria Math" panose="02040503050406030204" pitchFamily="18" charset="0"/>
                          </a:rPr>
                        </m:ctrlPr>
                      </m:accPr>
                      <m:e>
                        <m:r>
                          <a:rPr lang="pl-PL" sz="1900" b="1" dirty="0">
                            <a:latin typeface="Cambria Math" panose="02040503050406030204" pitchFamily="18" charset="0"/>
                          </a:rPr>
                          <m:t>𝐞</m:t>
                        </m:r>
                      </m:e>
                    </m:acc>
                    <m:r>
                      <a:rPr lang="pl-PL" sz="1900" b="1" i="1" dirty="0" smtClean="0">
                        <a:latin typeface="Cambria Math" panose="02040503050406030204" pitchFamily="18" charset="0"/>
                      </a:rPr>
                      <m:t>=</m:t>
                    </m:r>
                  </m:oMath>
                </a14:m>
                <a:r>
                  <a:rPr lang="pl-PL" sz="1900" b="1" dirty="0"/>
                  <a:t> </a:t>
                </a:r>
                <a14:m>
                  <m:oMath xmlns:m="http://schemas.openxmlformats.org/officeDocument/2006/math">
                    <m:r>
                      <a:rPr lang="pl-PL" sz="1900" b="1" dirty="0">
                        <a:latin typeface="Cambria Math" panose="02040503050406030204" pitchFamily="18" charset="0"/>
                      </a:rPr>
                      <m:t>𝐩</m:t>
                    </m:r>
                    <m:r>
                      <a:rPr lang="pl-PL" sz="1900" b="0" i="0" dirty="0" smtClean="0">
                        <a:latin typeface="Cambria Math" panose="02040503050406030204" pitchFamily="18" charset="0"/>
                      </a:rPr>
                      <m:t>−</m:t>
                    </m:r>
                    <m:acc>
                      <m:accPr>
                        <m:chr m:val="̂"/>
                        <m:ctrlPr>
                          <a:rPr lang="pl-PL" sz="1900" b="1" i="1" dirty="0">
                            <a:latin typeface="Cambria Math" panose="02040503050406030204" pitchFamily="18" charset="0"/>
                          </a:rPr>
                        </m:ctrlPr>
                      </m:accPr>
                      <m:e>
                        <m:r>
                          <a:rPr lang="pl-PL" sz="1900" b="1" dirty="0">
                            <a:latin typeface="Cambria Math" panose="02040503050406030204" pitchFamily="18" charset="0"/>
                          </a:rPr>
                          <m:t>𝐩</m:t>
                        </m:r>
                      </m:e>
                    </m:acc>
                  </m:oMath>
                </a14:m>
                <a:r>
                  <a:rPr lang="pl-PL" sz="1900" dirty="0"/>
                  <a:t>. Bańka występuje w tych okresach, w których wartości </a:t>
                </a:r>
                <a14:m>
                  <m:oMath xmlns:m="http://schemas.openxmlformats.org/officeDocument/2006/math">
                    <m:acc>
                      <m:accPr>
                        <m:chr m:val="̂"/>
                        <m:ctrlPr>
                          <a:rPr lang="pl-PL" sz="1900" b="1" i="1" dirty="0">
                            <a:latin typeface="Cambria Math" panose="02040503050406030204" pitchFamily="18" charset="0"/>
                          </a:rPr>
                        </m:ctrlPr>
                      </m:accPr>
                      <m:e>
                        <m:r>
                          <a:rPr lang="pl-PL" sz="1900" b="1" dirty="0">
                            <a:latin typeface="Cambria Math" panose="02040503050406030204" pitchFamily="18" charset="0"/>
                          </a:rPr>
                          <m:t>𝐞</m:t>
                        </m:r>
                      </m:e>
                    </m:acc>
                  </m:oMath>
                </a14:m>
                <a:r>
                  <a:rPr lang="pl-PL" sz="1900" dirty="0"/>
                  <a:t> wykazują eksplozywne zachowania. Bańki nie ma gdy </a:t>
                </a:r>
                <a14:m>
                  <m:oMath xmlns:m="http://schemas.openxmlformats.org/officeDocument/2006/math">
                    <m:acc>
                      <m:accPr>
                        <m:chr m:val="̂"/>
                        <m:ctrlPr>
                          <a:rPr lang="pl-PL" sz="1900" b="1" i="1" dirty="0">
                            <a:latin typeface="Cambria Math" panose="02040503050406030204" pitchFamily="18" charset="0"/>
                          </a:rPr>
                        </m:ctrlPr>
                      </m:accPr>
                      <m:e>
                        <m:r>
                          <a:rPr lang="pl-PL" sz="1900" b="1" dirty="0">
                            <a:latin typeface="Cambria Math" panose="02040503050406030204" pitchFamily="18" charset="0"/>
                          </a:rPr>
                          <m:t>𝐞</m:t>
                        </m:r>
                      </m:e>
                    </m:acc>
                  </m:oMath>
                </a14:m>
                <a:r>
                  <a:rPr lang="pl-PL" sz="1900" dirty="0"/>
                  <a:t> podążają za procesem losowym. </a:t>
                </a:r>
              </a:p>
            </p:txBody>
          </p:sp>
        </mc:Choice>
        <mc:Fallback xmlns="">
          <p:sp>
            <p:nvSpPr>
              <p:cNvPr id="3" name="Symbol zastępczy zawartości 2">
                <a:extLst>
                  <a:ext uri="{FF2B5EF4-FFF2-40B4-BE49-F238E27FC236}">
                    <a16:creationId xmlns:a16="http://schemas.microsoft.com/office/drawing/2014/main" id="{5C0C96B7-33C4-61E3-F26E-9F66187924B1}"/>
                  </a:ext>
                </a:extLst>
              </p:cNvPr>
              <p:cNvSpPr>
                <a:spLocks noGrp="1" noRot="1" noChangeAspect="1" noMove="1" noResize="1" noEditPoints="1" noAdjustHandles="1" noChangeArrowheads="1" noChangeShapeType="1" noTextEdit="1"/>
              </p:cNvSpPr>
              <p:nvPr>
                <p:ph idx="1"/>
              </p:nvPr>
            </p:nvSpPr>
            <p:spPr>
              <a:blipFill>
                <a:blip r:embed="rId2"/>
                <a:stretch>
                  <a:fillRect l="-812" t="-3081" r="-58"/>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B3262AD4-A882-8B81-ECCC-F3CCDF6DF2C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B24ABFD1-538D-5180-1206-0AC0C2A839BB}"/>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B99A0E78-7702-B896-4B37-B70D2BACE2FF}"/>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069900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538231-2F01-B998-C424-AB787D661E6B}"/>
              </a:ext>
            </a:extLst>
          </p:cNvPr>
          <p:cNvSpPr>
            <a:spLocks noGrp="1"/>
          </p:cNvSpPr>
          <p:nvPr>
            <p:ph type="title"/>
          </p:nvPr>
        </p:nvSpPr>
        <p:spPr/>
        <p:txBody>
          <a:bodyPr/>
          <a:lstStyle/>
          <a:p>
            <a:r>
              <a:rPr lang="pl-PL" dirty="0"/>
              <a:t>Przykład POLSKI</a:t>
            </a:r>
          </a:p>
        </p:txBody>
      </p:sp>
      <p:pic>
        <p:nvPicPr>
          <p:cNvPr id="5" name="Symbol zastępczy zawartości 4" descr="Obraz zawierający tekst, diagram, Czcionka, linia&#10;&#10;Opis wygenerowany automatycznie">
            <a:extLst>
              <a:ext uri="{FF2B5EF4-FFF2-40B4-BE49-F238E27FC236}">
                <a16:creationId xmlns:a16="http://schemas.microsoft.com/office/drawing/2014/main" id="{C2D70A0F-B607-79FD-ED2E-030A7DBA22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1700152"/>
            <a:ext cx="9720262" cy="3644294"/>
          </a:xfrm>
        </p:spPr>
      </p:pic>
      <p:pic>
        <p:nvPicPr>
          <p:cNvPr id="3" name="Picture 2">
            <a:extLst>
              <a:ext uri="{FF2B5EF4-FFF2-40B4-BE49-F238E27FC236}">
                <a16:creationId xmlns:a16="http://schemas.microsoft.com/office/drawing/2014/main" id="{488ACE6B-DA77-7C4B-4BF3-2F99502E43B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Łącznik prosty 3">
            <a:extLst>
              <a:ext uri="{FF2B5EF4-FFF2-40B4-BE49-F238E27FC236}">
                <a16:creationId xmlns:a16="http://schemas.microsoft.com/office/drawing/2014/main" id="{C38FAEAE-1ED5-71ED-0B7B-D39DA73F996A}"/>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49F20937-230A-D56E-9586-EC02D507D255}"/>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773358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912B88-15C8-CEA5-17DD-63DFBE8F63D7}"/>
              </a:ext>
            </a:extLst>
          </p:cNvPr>
          <p:cNvSpPr>
            <a:spLocks noGrp="1"/>
          </p:cNvSpPr>
          <p:nvPr>
            <p:ph type="title"/>
          </p:nvPr>
        </p:nvSpPr>
        <p:spPr/>
        <p:txBody>
          <a:bodyPr/>
          <a:lstStyle/>
          <a:p>
            <a:r>
              <a:rPr lang="pl-PL" dirty="0"/>
              <a:t>NEGATYWNA BAŃKA CENOWA</a:t>
            </a:r>
          </a:p>
        </p:txBody>
      </p:sp>
      <p:sp>
        <p:nvSpPr>
          <p:cNvPr id="3" name="Symbol zastępczy zawartości 2">
            <a:extLst>
              <a:ext uri="{FF2B5EF4-FFF2-40B4-BE49-F238E27FC236}">
                <a16:creationId xmlns:a16="http://schemas.microsoft.com/office/drawing/2014/main" id="{0C153EA6-B691-5584-7842-F68A3D481D3D}"/>
              </a:ext>
            </a:extLst>
          </p:cNvPr>
          <p:cNvSpPr>
            <a:spLocks noGrp="1"/>
          </p:cNvSpPr>
          <p:nvPr>
            <p:ph idx="1"/>
          </p:nvPr>
        </p:nvSpPr>
        <p:spPr/>
        <p:txBody>
          <a:bodyPr/>
          <a:lstStyle/>
          <a:p>
            <a:r>
              <a:rPr lang="pl-PL" b="1" dirty="0"/>
              <a:t>Negatywna bańka cenowa </a:t>
            </a:r>
            <a:r>
              <a:rPr lang="pl-PL" dirty="0"/>
              <a:t>– sytuacja gdy obserwowane wartości miary są poniżej ich wartości fundamentalnych, a komponent niefundamentalny wykazuje eksplozywne zachowania w dół. Bańka ta może wynikać z bardzo pesymistycznych prognoz inwestorów. </a:t>
            </a:r>
          </a:p>
        </p:txBody>
      </p:sp>
      <p:pic>
        <p:nvPicPr>
          <p:cNvPr id="4" name="Picture 2">
            <a:extLst>
              <a:ext uri="{FF2B5EF4-FFF2-40B4-BE49-F238E27FC236}">
                <a16:creationId xmlns:a16="http://schemas.microsoft.com/office/drawing/2014/main" id="{DA3CA9E0-297A-F21C-7D7D-1BF7F4C99D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C1291D28-55CF-F512-09A7-F910FE32A2C4}"/>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DD1489A1-653D-C1BD-BA45-040EAB338336}"/>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1963418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FE5357-6FA2-A91B-1957-B70352858270}"/>
              </a:ext>
            </a:extLst>
          </p:cNvPr>
          <p:cNvSpPr>
            <a:spLocks noGrp="1"/>
          </p:cNvSpPr>
          <p:nvPr>
            <p:ph type="ctrTitle"/>
          </p:nvPr>
        </p:nvSpPr>
        <p:spPr>
          <a:xfrm>
            <a:off x="3463332" y="1092437"/>
            <a:ext cx="9144000" cy="2387600"/>
          </a:xfrm>
        </p:spPr>
        <p:txBody>
          <a:bodyPr>
            <a:normAutofit/>
          </a:bodyPr>
          <a:lstStyle/>
          <a:p>
            <a:r>
              <a:rPr lang="pl-PL" sz="4000" dirty="0"/>
              <a:t>DOSTĘPNOŚĆ MIESZKANIOWA</a:t>
            </a:r>
          </a:p>
        </p:txBody>
      </p:sp>
      <p:sp>
        <p:nvSpPr>
          <p:cNvPr id="3" name="Podtytuł 2">
            <a:extLst>
              <a:ext uri="{FF2B5EF4-FFF2-40B4-BE49-F238E27FC236}">
                <a16:creationId xmlns:a16="http://schemas.microsoft.com/office/drawing/2014/main" id="{C80EC67A-0170-E46B-064D-736905B67F30}"/>
              </a:ext>
            </a:extLst>
          </p:cNvPr>
          <p:cNvSpPr>
            <a:spLocks noGrp="1"/>
          </p:cNvSpPr>
          <p:nvPr>
            <p:ph type="subTitle" idx="1"/>
          </p:nvPr>
        </p:nvSpPr>
        <p:spPr>
          <a:xfrm>
            <a:off x="3463332" y="3495164"/>
            <a:ext cx="9144000" cy="1655762"/>
          </a:xfrm>
        </p:spPr>
        <p:txBody>
          <a:bodyPr>
            <a:normAutofit/>
          </a:bodyPr>
          <a:lstStyle/>
          <a:p>
            <a:r>
              <a:rPr lang="pl-PL" sz="1600" dirty="0"/>
              <a:t>Mateusz Tomal</a:t>
            </a:r>
          </a:p>
        </p:txBody>
      </p:sp>
      <p:pic>
        <p:nvPicPr>
          <p:cNvPr id="4" name="Picture 2">
            <a:extLst>
              <a:ext uri="{FF2B5EF4-FFF2-40B4-BE49-F238E27FC236}">
                <a16:creationId xmlns:a16="http://schemas.microsoft.com/office/drawing/2014/main" id="{3545AE82-DD75-1F1F-B8FD-35F0F75CC55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7162F7EF-857C-E0F0-49CE-7BCB97F52335}"/>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F59EDFC2-335A-5E9B-C3EF-B506B114BA58}"/>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pic>
        <p:nvPicPr>
          <p:cNvPr id="7" name="Obraz 6">
            <a:extLst>
              <a:ext uri="{FF2B5EF4-FFF2-40B4-BE49-F238E27FC236}">
                <a16:creationId xmlns:a16="http://schemas.microsoft.com/office/drawing/2014/main" id="{31C0A843-C9B3-89CB-128D-EC7246F840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9" r="48020" b="-399"/>
          <a:stretch/>
        </p:blipFill>
        <p:spPr>
          <a:xfrm>
            <a:off x="-384719" y="-1"/>
            <a:ext cx="4752528" cy="6858001"/>
          </a:xfrm>
          <a:prstGeom prst="rect">
            <a:avLst/>
          </a:prstGeom>
        </p:spPr>
      </p:pic>
    </p:spTree>
    <p:extLst>
      <p:ext uri="{BB962C8B-B14F-4D97-AF65-F5344CB8AC3E}">
        <p14:creationId xmlns:p14="http://schemas.microsoft.com/office/powerpoint/2010/main" val="3706571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A94DB9-5D22-5E9D-B359-61B3C57BB870}"/>
              </a:ext>
            </a:extLst>
          </p:cNvPr>
          <p:cNvSpPr>
            <a:spLocks noGrp="1"/>
          </p:cNvSpPr>
          <p:nvPr>
            <p:ph type="title"/>
          </p:nvPr>
        </p:nvSpPr>
        <p:spPr/>
        <p:txBody>
          <a:bodyPr/>
          <a:lstStyle/>
          <a:p>
            <a:r>
              <a:rPr lang="pl-PL" dirty="0"/>
              <a:t>Dostępność mieszkaniowa</a:t>
            </a:r>
          </a:p>
        </p:txBody>
      </p:sp>
      <p:sp>
        <p:nvSpPr>
          <p:cNvPr id="3" name="Symbol zastępczy zawartości 2">
            <a:extLst>
              <a:ext uri="{FF2B5EF4-FFF2-40B4-BE49-F238E27FC236}">
                <a16:creationId xmlns:a16="http://schemas.microsoft.com/office/drawing/2014/main" id="{BC83409D-9CFB-1708-B555-DAB5B89542A3}"/>
              </a:ext>
            </a:extLst>
          </p:cNvPr>
          <p:cNvSpPr>
            <a:spLocks noGrp="1"/>
          </p:cNvSpPr>
          <p:nvPr>
            <p:ph idx="1"/>
          </p:nvPr>
        </p:nvSpPr>
        <p:spPr/>
        <p:txBody>
          <a:bodyPr>
            <a:normAutofit lnSpcReduction="10000"/>
          </a:bodyPr>
          <a:lstStyle/>
          <a:p>
            <a:r>
              <a:rPr lang="pl-PL" dirty="0"/>
              <a:t>Koncept dostępności mieszkaniowej odzwierciedla zdolność uczestników rynku mieszkaniowego do pozyskania mieszkania w formie własności lub najmu. </a:t>
            </a:r>
          </a:p>
          <a:p>
            <a:r>
              <a:rPr lang="pl-PL" dirty="0"/>
              <a:t>Z punktu widzenia nabywcy mieszkania analizujemy jaka jest relacja pomiędzy ceną za 1 m2 mieszkania oraz miesięcznym dochodem lub pomiędzy cenę całego mieszkania i rocznym dochodem (</a:t>
            </a:r>
            <a:r>
              <a:rPr lang="pl-PL" dirty="0" err="1"/>
              <a:t>price</a:t>
            </a:r>
            <a:r>
              <a:rPr lang="pl-PL" dirty="0"/>
              <a:t>-to-</a:t>
            </a:r>
            <a:r>
              <a:rPr lang="pl-PL" dirty="0" err="1"/>
              <a:t>income</a:t>
            </a:r>
            <a:r>
              <a:rPr lang="pl-PL" dirty="0"/>
              <a:t> (PTI) ratio).</a:t>
            </a:r>
          </a:p>
          <a:p>
            <a:r>
              <a:rPr lang="pl-PL" dirty="0"/>
              <a:t>Gdy analizujemy wartości roczne dochodu wtedy PTI oznacza liczbę lat, którą gospodarstwo domowe musi pracować aby kupić mieszkanie (przy założeniu, że cały dochód przeznaczony jest na zakup mieszkania).</a:t>
            </a:r>
          </a:p>
          <a:p>
            <a:endParaRPr lang="pl-PL" dirty="0"/>
          </a:p>
        </p:txBody>
      </p:sp>
    </p:spTree>
    <p:extLst>
      <p:ext uri="{BB962C8B-B14F-4D97-AF65-F5344CB8AC3E}">
        <p14:creationId xmlns:p14="http://schemas.microsoft.com/office/powerpoint/2010/main" val="1924450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A94DB9-5D22-5E9D-B359-61B3C57BB870}"/>
              </a:ext>
            </a:extLst>
          </p:cNvPr>
          <p:cNvSpPr>
            <a:spLocks noGrp="1"/>
          </p:cNvSpPr>
          <p:nvPr>
            <p:ph type="title"/>
          </p:nvPr>
        </p:nvSpPr>
        <p:spPr/>
        <p:txBody>
          <a:bodyPr/>
          <a:lstStyle/>
          <a:p>
            <a:r>
              <a:rPr lang="pl-PL" dirty="0"/>
              <a:t>Dostępność mieszkaniowa</a:t>
            </a:r>
          </a:p>
        </p:txBody>
      </p:sp>
      <p:sp>
        <p:nvSpPr>
          <p:cNvPr id="3" name="Symbol zastępczy zawartości 2">
            <a:extLst>
              <a:ext uri="{FF2B5EF4-FFF2-40B4-BE49-F238E27FC236}">
                <a16:creationId xmlns:a16="http://schemas.microsoft.com/office/drawing/2014/main" id="{BC83409D-9CFB-1708-B555-DAB5B89542A3}"/>
              </a:ext>
            </a:extLst>
          </p:cNvPr>
          <p:cNvSpPr>
            <a:spLocks noGrp="1"/>
          </p:cNvSpPr>
          <p:nvPr>
            <p:ph idx="1"/>
          </p:nvPr>
        </p:nvSpPr>
        <p:spPr/>
        <p:txBody>
          <a:bodyPr>
            <a:normAutofit/>
          </a:bodyPr>
          <a:lstStyle/>
          <a:p>
            <a:r>
              <a:rPr lang="pl-PL" dirty="0"/>
              <a:t>Z punktu widzenia najemcy mieszkania analizujemy jaka jest relacja pomiędzy ceną miesięczną najmu oraz miesięcznym dochodem (rent-to-</a:t>
            </a:r>
            <a:r>
              <a:rPr lang="pl-PL" dirty="0" err="1"/>
              <a:t>income</a:t>
            </a:r>
            <a:r>
              <a:rPr lang="pl-PL" dirty="0"/>
              <a:t> (RTI) ratio). W tym przypadku wskaźnik RTI mówi o tym czy gospodarstwo domowe jest w stanie pokryć miesięczny czynsz najmu ze swojego dochodu. Przyjmuje się, że gospodarstwo domowe nie powinno wydawać więcej niż 30% swojego dochodu na najem. </a:t>
            </a:r>
          </a:p>
          <a:p>
            <a:r>
              <a:rPr lang="pl-PL" dirty="0"/>
              <a:t>Im mniejsze wartości PTI oraz RTI tym dostępność mieszkaniowa jest większa.</a:t>
            </a:r>
          </a:p>
          <a:p>
            <a:endParaRPr lang="pl-PL" dirty="0"/>
          </a:p>
        </p:txBody>
      </p:sp>
    </p:spTree>
    <p:extLst>
      <p:ext uri="{BB962C8B-B14F-4D97-AF65-F5344CB8AC3E}">
        <p14:creationId xmlns:p14="http://schemas.microsoft.com/office/powerpoint/2010/main" val="262108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554E1E-441C-4F83-7404-2AAF2D786644}"/>
              </a:ext>
            </a:extLst>
          </p:cNvPr>
          <p:cNvSpPr>
            <a:spLocks noGrp="1"/>
          </p:cNvSpPr>
          <p:nvPr>
            <p:ph type="title"/>
          </p:nvPr>
        </p:nvSpPr>
        <p:spPr/>
        <p:txBody>
          <a:bodyPr/>
          <a:lstStyle/>
          <a:p>
            <a:r>
              <a:rPr lang="pl-PL" dirty="0"/>
              <a:t>Struktura własnościowa w Polsce</a:t>
            </a:r>
          </a:p>
        </p:txBody>
      </p:sp>
      <p:grpSp>
        <p:nvGrpSpPr>
          <p:cNvPr id="4" name="Grupa 3">
            <a:extLst>
              <a:ext uri="{FF2B5EF4-FFF2-40B4-BE49-F238E27FC236}">
                <a16:creationId xmlns:a16="http://schemas.microsoft.com/office/drawing/2014/main" id="{D4BDC88A-5803-A7E5-ACEC-370B5633B227}"/>
              </a:ext>
            </a:extLst>
          </p:cNvPr>
          <p:cNvGrpSpPr/>
          <p:nvPr/>
        </p:nvGrpSpPr>
        <p:grpSpPr>
          <a:xfrm>
            <a:off x="1024128" y="2311444"/>
            <a:ext cx="9965151" cy="3244762"/>
            <a:chOff x="0" y="0"/>
            <a:chExt cx="8625300" cy="3244762"/>
          </a:xfrm>
        </p:grpSpPr>
        <p:graphicFrame>
          <p:nvGraphicFramePr>
            <p:cNvPr id="5" name="Wykres 4">
              <a:extLst>
                <a:ext uri="{FF2B5EF4-FFF2-40B4-BE49-F238E27FC236}">
                  <a16:creationId xmlns:a16="http://schemas.microsoft.com/office/drawing/2014/main" id="{E60E3430-3052-79C4-DF40-C898657B5F31}"/>
                </a:ext>
              </a:extLst>
            </p:cNvPr>
            <p:cNvGraphicFramePr/>
            <p:nvPr>
              <p:extLst>
                <p:ext uri="{D42A27DB-BD31-4B8C-83A1-F6EECF244321}">
                  <p14:modId xmlns:p14="http://schemas.microsoft.com/office/powerpoint/2010/main" val="442784086"/>
                </p:ext>
              </p:extLst>
            </p:nvPr>
          </p:nvGraphicFramePr>
          <p:xfrm>
            <a:off x="4305300" y="4762"/>
            <a:ext cx="432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Wykres 5">
              <a:extLst>
                <a:ext uri="{FF2B5EF4-FFF2-40B4-BE49-F238E27FC236}">
                  <a16:creationId xmlns:a16="http://schemas.microsoft.com/office/drawing/2014/main" id="{3D29A6CD-851C-49C9-B541-2B9B33C5E0D0}"/>
                </a:ext>
              </a:extLst>
            </p:cNvPr>
            <p:cNvGraphicFramePr>
              <a:graphicFrameLocks/>
            </p:cNvGraphicFramePr>
            <p:nvPr>
              <p:extLst>
                <p:ext uri="{D42A27DB-BD31-4B8C-83A1-F6EECF244321}">
                  <p14:modId xmlns:p14="http://schemas.microsoft.com/office/powerpoint/2010/main" val="2874547295"/>
                </p:ext>
              </p:extLst>
            </p:nvPr>
          </p:nvGraphicFramePr>
          <p:xfrm>
            <a:off x="0" y="0"/>
            <a:ext cx="4320000" cy="3240000"/>
          </p:xfrm>
          <a:graphic>
            <a:graphicData uri="http://schemas.openxmlformats.org/drawingml/2006/chart">
              <c:chart xmlns:c="http://schemas.openxmlformats.org/drawingml/2006/chart" xmlns:r="http://schemas.openxmlformats.org/officeDocument/2006/relationships" r:id="rId4"/>
            </a:graphicData>
          </a:graphic>
        </p:graphicFrame>
      </p:grpSp>
      <p:pic>
        <p:nvPicPr>
          <p:cNvPr id="3" name="Picture 2">
            <a:extLst>
              <a:ext uri="{FF2B5EF4-FFF2-40B4-BE49-F238E27FC236}">
                <a16:creationId xmlns:a16="http://schemas.microsoft.com/office/drawing/2014/main" id="{7A86467C-49E2-3DAC-90C9-B4876795F8F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Łącznik prosty 6">
            <a:extLst>
              <a:ext uri="{FF2B5EF4-FFF2-40B4-BE49-F238E27FC236}">
                <a16:creationId xmlns:a16="http://schemas.microsoft.com/office/drawing/2014/main" id="{1D31B354-5AC5-7946-8399-7AA8B200BC06}"/>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8" name="Podtytuł 2">
            <a:extLst>
              <a:ext uri="{FF2B5EF4-FFF2-40B4-BE49-F238E27FC236}">
                <a16:creationId xmlns:a16="http://schemas.microsoft.com/office/drawing/2014/main" id="{68A6D19E-C7F6-71FD-6D12-2FAD0FCA4348}"/>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2838953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8A02E5-6FE5-262B-DA61-1725B8710D8A}"/>
              </a:ext>
            </a:extLst>
          </p:cNvPr>
          <p:cNvSpPr>
            <a:spLocks noGrp="1"/>
          </p:cNvSpPr>
          <p:nvPr>
            <p:ph type="title"/>
          </p:nvPr>
        </p:nvSpPr>
        <p:spPr/>
        <p:txBody>
          <a:bodyPr/>
          <a:lstStyle/>
          <a:p>
            <a:r>
              <a:rPr lang="pl-PL" dirty="0"/>
              <a:t>PTI dla Polski</a:t>
            </a:r>
          </a:p>
        </p:txBody>
      </p:sp>
      <p:pic>
        <p:nvPicPr>
          <p:cNvPr id="5" name="Symbol zastępczy zawartości 4" descr="Obraz zawierający tekst, diagram, linia, Wykres&#10;&#10;Opis wygenerowany automatycznie">
            <a:extLst>
              <a:ext uri="{FF2B5EF4-FFF2-40B4-BE49-F238E27FC236}">
                <a16:creationId xmlns:a16="http://schemas.microsoft.com/office/drawing/2014/main" id="{6BA8F2AB-A29B-90AE-8E0C-14F58AAF5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71632"/>
            <a:ext cx="10296525" cy="4724738"/>
          </a:xfrm>
        </p:spPr>
      </p:pic>
    </p:spTree>
    <p:extLst>
      <p:ext uri="{BB962C8B-B14F-4D97-AF65-F5344CB8AC3E}">
        <p14:creationId xmlns:p14="http://schemas.microsoft.com/office/powerpoint/2010/main" val="5633338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1C8571-A091-C6AC-5D6C-9752FF8A90F9}"/>
              </a:ext>
            </a:extLst>
          </p:cNvPr>
          <p:cNvSpPr>
            <a:spLocks noGrp="1"/>
          </p:cNvSpPr>
          <p:nvPr>
            <p:ph type="title"/>
          </p:nvPr>
        </p:nvSpPr>
        <p:spPr/>
        <p:txBody>
          <a:bodyPr/>
          <a:lstStyle/>
          <a:p>
            <a:r>
              <a:rPr lang="pl-PL" dirty="0" err="1"/>
              <a:t>Housing</a:t>
            </a:r>
            <a:r>
              <a:rPr lang="pl-PL" dirty="0"/>
              <a:t> </a:t>
            </a:r>
            <a:r>
              <a:rPr lang="pl-PL" dirty="0" err="1"/>
              <a:t>affordability</a:t>
            </a:r>
            <a:r>
              <a:rPr lang="pl-PL" dirty="0"/>
              <a:t> index (HAI)</a:t>
            </a:r>
          </a:p>
        </p:txBody>
      </p:sp>
      <p:sp>
        <p:nvSpPr>
          <p:cNvPr id="3" name="Symbol zastępczy zawartości 2">
            <a:extLst>
              <a:ext uri="{FF2B5EF4-FFF2-40B4-BE49-F238E27FC236}">
                <a16:creationId xmlns:a16="http://schemas.microsoft.com/office/drawing/2014/main" id="{13A8E06F-1494-26BF-95AC-B6B4F3B464C3}"/>
              </a:ext>
            </a:extLst>
          </p:cNvPr>
          <p:cNvSpPr>
            <a:spLocks noGrp="1"/>
          </p:cNvSpPr>
          <p:nvPr>
            <p:ph idx="1"/>
          </p:nvPr>
        </p:nvSpPr>
        <p:spPr/>
        <p:txBody>
          <a:bodyPr/>
          <a:lstStyle/>
          <a:p>
            <a:r>
              <a:rPr lang="pl-PL" dirty="0"/>
              <a:t>HAI bada w jakim stopniu gospodarstwo domowe może pozwolić sobie na zakup mieszkania finansując go kredytem hipotecznym, tzn. czy będzie je stać na pokrycie miesięcznych wydatków związanych z kredytem. </a:t>
            </a:r>
          </a:p>
          <a:p>
            <a:r>
              <a:rPr lang="pl-PL" dirty="0"/>
              <a:t>HAI bierze pod uwagę fakt, że gospodarstwo domowe przeznacza tylko część swojego dochodu na wydatki związane z zakupem mieszkania.</a:t>
            </a:r>
          </a:p>
          <a:p>
            <a:pPr marL="0" indent="0">
              <a:buNone/>
            </a:pPr>
            <a:endParaRPr lang="pl-PL" dirty="0"/>
          </a:p>
          <a:p>
            <a:endParaRPr lang="pl-PL" dirty="0"/>
          </a:p>
        </p:txBody>
      </p:sp>
    </p:spTree>
    <p:extLst>
      <p:ext uri="{BB962C8B-B14F-4D97-AF65-F5344CB8AC3E}">
        <p14:creationId xmlns:p14="http://schemas.microsoft.com/office/powerpoint/2010/main" val="40589764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1C8571-A091-C6AC-5D6C-9752FF8A90F9}"/>
              </a:ext>
            </a:extLst>
          </p:cNvPr>
          <p:cNvSpPr>
            <a:spLocks noGrp="1"/>
          </p:cNvSpPr>
          <p:nvPr>
            <p:ph type="title"/>
          </p:nvPr>
        </p:nvSpPr>
        <p:spPr/>
        <p:txBody>
          <a:bodyPr/>
          <a:lstStyle/>
          <a:p>
            <a:r>
              <a:rPr lang="pl-PL" dirty="0" err="1"/>
              <a:t>Housing</a:t>
            </a:r>
            <a:r>
              <a:rPr lang="pl-PL" dirty="0"/>
              <a:t> </a:t>
            </a:r>
            <a:r>
              <a:rPr lang="pl-PL" dirty="0" err="1"/>
              <a:t>affordability</a:t>
            </a:r>
            <a:r>
              <a:rPr lang="pl-PL" dirty="0"/>
              <a:t> index (HAI)</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13A8E06F-1494-26BF-95AC-B6B4F3B464C3}"/>
                  </a:ext>
                </a:extLst>
              </p:cNvPr>
              <p:cNvSpPr>
                <a:spLocks noGrp="1"/>
              </p:cNvSpPr>
              <p:nvPr>
                <p:ph idx="1"/>
              </p:nvPr>
            </p:nvSpPr>
            <p:spPr/>
            <p:txBody>
              <a:bodyPr>
                <a:normAutofit lnSpcReduction="10000"/>
              </a:bodyPr>
              <a:lstStyle/>
              <a:p>
                <a:r>
                  <a:rPr lang="pl-PL" dirty="0"/>
                  <a:t>HAI wyraża się wzorem: </a:t>
                </a:r>
                <a14:m>
                  <m:oMath xmlns:m="http://schemas.openxmlformats.org/officeDocument/2006/math">
                    <m:r>
                      <a:rPr lang="pl-PL" b="0" i="1" smtClean="0">
                        <a:latin typeface="Cambria Math" panose="02040503050406030204" pitchFamily="18" charset="0"/>
                      </a:rPr>
                      <m:t>𝐻𝐴𝐼</m:t>
                    </m:r>
                    <m:r>
                      <a:rPr lang="pl-PL" b="0" i="1" smtClean="0">
                        <a:latin typeface="Cambria Math" panose="02040503050406030204" pitchFamily="18" charset="0"/>
                      </a:rPr>
                      <m:t>=</m:t>
                    </m:r>
                    <m:f>
                      <m:fPr>
                        <m:ctrlPr>
                          <a:rPr lang="pl-PL" b="0" i="1" smtClean="0">
                            <a:latin typeface="Cambria Math" panose="02040503050406030204" pitchFamily="18" charset="0"/>
                          </a:rPr>
                        </m:ctrlPr>
                      </m:fPr>
                      <m:num>
                        <m:r>
                          <a:rPr lang="pl-PL" b="0" i="1" smtClean="0">
                            <a:latin typeface="Cambria Math" panose="02040503050406030204" pitchFamily="18" charset="0"/>
                          </a:rPr>
                          <m:t>𝑞</m:t>
                        </m:r>
                        <m:r>
                          <a:rPr lang="pl-PL" b="0" i="1" smtClean="0">
                            <a:latin typeface="Cambria Math" panose="02040503050406030204" pitchFamily="18" charset="0"/>
                          </a:rPr>
                          <m:t>∗</m:t>
                        </m:r>
                        <m:r>
                          <a:rPr lang="pl-PL" b="0" i="1" smtClean="0">
                            <a:latin typeface="Cambria Math" panose="02040503050406030204" pitchFamily="18" charset="0"/>
                          </a:rPr>
                          <m:t>𝑌</m:t>
                        </m:r>
                      </m:num>
                      <m:den>
                        <m:r>
                          <a:rPr lang="pl-PL" b="0" i="1" smtClean="0">
                            <a:latin typeface="Cambria Math" panose="02040503050406030204" pitchFamily="18" charset="0"/>
                          </a:rPr>
                          <m:t>𝑃</m:t>
                        </m:r>
                        <m:r>
                          <a:rPr lang="pl-PL" b="0" i="1" smtClean="0">
                            <a:latin typeface="Cambria Math" panose="02040503050406030204" pitchFamily="18" charset="0"/>
                          </a:rPr>
                          <m:t>/12</m:t>
                        </m:r>
                      </m:den>
                    </m:f>
                  </m:oMath>
                </a14:m>
                <a:endParaRPr lang="pl-PL" dirty="0"/>
              </a:p>
              <a:p>
                <a:r>
                  <a:rPr lang="pl-PL" dirty="0"/>
                  <a:t>Gdzie: </a:t>
                </a:r>
                <a:endParaRPr lang="pl-PL" b="0" i="1" dirty="0">
                  <a:latin typeface="Cambria Math" panose="02040503050406030204" pitchFamily="18" charset="0"/>
                </a:endParaRPr>
              </a:p>
              <a:p>
                <a14:m>
                  <m:oMath xmlns:m="http://schemas.openxmlformats.org/officeDocument/2006/math">
                    <m:r>
                      <a:rPr lang="pl-PL" b="0" i="1" smtClean="0">
                        <a:latin typeface="Cambria Math" panose="02040503050406030204" pitchFamily="18" charset="0"/>
                      </a:rPr>
                      <m:t>𝑞</m:t>
                    </m:r>
                  </m:oMath>
                </a14:m>
                <a:r>
                  <a:rPr lang="pl-PL" dirty="0"/>
                  <a:t> – część dochodu miesięcznego, który może być wydatkowany na pokrycie raty kredytu (zazwyczaj 25%).</a:t>
                </a:r>
              </a:p>
              <a:p>
                <a14:m>
                  <m:oMath xmlns:m="http://schemas.openxmlformats.org/officeDocument/2006/math">
                    <m:r>
                      <a:rPr lang="pl-PL" b="0" i="1" smtClean="0">
                        <a:latin typeface="Cambria Math" panose="02040503050406030204" pitchFamily="18" charset="0"/>
                      </a:rPr>
                      <m:t>𝑌</m:t>
                    </m:r>
                  </m:oMath>
                </a14:m>
                <a:r>
                  <a:rPr lang="pl-PL" dirty="0"/>
                  <a:t> – miesięczny dochód gospodarstwa domowego.</a:t>
                </a:r>
              </a:p>
              <a:p>
                <a14:m>
                  <m:oMath xmlns:m="http://schemas.openxmlformats.org/officeDocument/2006/math">
                    <m:r>
                      <a:rPr lang="pl-PL" b="0" i="1" smtClean="0">
                        <a:latin typeface="Cambria Math" panose="02040503050406030204" pitchFamily="18" charset="0"/>
                      </a:rPr>
                      <m:t>𝑃</m:t>
                    </m:r>
                  </m:oMath>
                </a14:m>
                <a:r>
                  <a:rPr lang="pl-PL" dirty="0"/>
                  <a:t> – rata kredytu obliczana ze wzoru: </a:t>
                </a:r>
                <a14:m>
                  <m:oMath xmlns:m="http://schemas.openxmlformats.org/officeDocument/2006/math">
                    <m:r>
                      <a:rPr lang="pl-PL" i="1">
                        <a:latin typeface="Cambria Math" panose="02040503050406030204" pitchFamily="18" charset="0"/>
                      </a:rPr>
                      <m:t>𝑃</m:t>
                    </m:r>
                    <m:r>
                      <a:rPr lang="pl-PL" b="0" i="1" smtClean="0">
                        <a:latin typeface="Cambria Math" panose="02040503050406030204" pitchFamily="18" charset="0"/>
                      </a:rPr>
                      <m:t>=</m:t>
                    </m:r>
                    <m:d>
                      <m:dPr>
                        <m:ctrlPr>
                          <a:rPr lang="pl-PL" b="0" i="1" smtClean="0">
                            <a:latin typeface="Cambria Math" panose="02040503050406030204" pitchFamily="18" charset="0"/>
                          </a:rPr>
                        </m:ctrlPr>
                      </m:dPr>
                      <m:e>
                        <m:r>
                          <a:rPr lang="pl-PL" b="0" i="1" smtClean="0">
                            <a:latin typeface="Cambria Math" panose="02040503050406030204" pitchFamily="18" charset="0"/>
                          </a:rPr>
                          <m:t>𝑉</m:t>
                        </m:r>
                        <m:r>
                          <a:rPr lang="pl-PL" b="0" i="1" smtClean="0">
                            <a:latin typeface="Cambria Math" panose="02040503050406030204" pitchFamily="18" charset="0"/>
                          </a:rPr>
                          <m:t>−</m:t>
                        </m:r>
                        <m:r>
                          <a:rPr lang="pl-PL" b="0" i="1" smtClean="0">
                            <a:latin typeface="Cambria Math" panose="02040503050406030204" pitchFamily="18" charset="0"/>
                          </a:rPr>
                          <m:t>𝐷</m:t>
                        </m:r>
                      </m:e>
                    </m:d>
                    <m:r>
                      <a:rPr lang="pl-PL" b="0" i="1" smtClean="0">
                        <a:latin typeface="Cambria Math" panose="02040503050406030204" pitchFamily="18" charset="0"/>
                      </a:rPr>
                      <m:t>∗</m:t>
                    </m:r>
                    <m:f>
                      <m:fPr>
                        <m:ctrlPr>
                          <a:rPr lang="pl-PL" b="0" i="1" smtClean="0">
                            <a:latin typeface="Cambria Math" panose="02040503050406030204" pitchFamily="18" charset="0"/>
                          </a:rPr>
                        </m:ctrlPr>
                      </m:fPr>
                      <m:num>
                        <m:sSup>
                          <m:sSupPr>
                            <m:ctrlPr>
                              <a:rPr lang="pl-PL" b="0" i="1" smtClean="0">
                                <a:latin typeface="Cambria Math" panose="02040503050406030204" pitchFamily="18" charset="0"/>
                              </a:rPr>
                            </m:ctrlPr>
                          </m:sSupPr>
                          <m:e>
                            <m:r>
                              <a:rPr lang="pl-PL" b="0" i="1" smtClean="0">
                                <a:latin typeface="Cambria Math" panose="02040503050406030204" pitchFamily="18" charset="0"/>
                              </a:rPr>
                              <m:t>(1+</m:t>
                            </m:r>
                            <m:r>
                              <a:rPr lang="pl-PL" b="0" i="1" smtClean="0">
                                <a:latin typeface="Cambria Math" panose="02040503050406030204" pitchFamily="18" charset="0"/>
                              </a:rPr>
                              <m:t>𝑖</m:t>
                            </m:r>
                            <m:r>
                              <a:rPr lang="pl-PL" b="0" i="1" smtClean="0">
                                <a:latin typeface="Cambria Math" panose="02040503050406030204" pitchFamily="18" charset="0"/>
                              </a:rPr>
                              <m:t>)</m:t>
                            </m:r>
                          </m:e>
                          <m:sup>
                            <m:r>
                              <a:rPr lang="pl-PL" b="0" i="1" smtClean="0">
                                <a:latin typeface="Cambria Math" panose="02040503050406030204" pitchFamily="18" charset="0"/>
                              </a:rPr>
                              <m:t>𝑇</m:t>
                            </m:r>
                          </m:sup>
                        </m:sSup>
                        <m:r>
                          <a:rPr lang="pl-PL" b="0" i="1" smtClean="0">
                            <a:latin typeface="Cambria Math" panose="02040503050406030204" pitchFamily="18" charset="0"/>
                          </a:rPr>
                          <m:t>∗</m:t>
                        </m:r>
                        <m:r>
                          <a:rPr lang="pl-PL" b="0" i="1" smtClean="0">
                            <a:latin typeface="Cambria Math" panose="02040503050406030204" pitchFamily="18" charset="0"/>
                          </a:rPr>
                          <m:t>𝑖</m:t>
                        </m:r>
                      </m:num>
                      <m:den>
                        <m:sSup>
                          <m:sSupPr>
                            <m:ctrlPr>
                              <a:rPr lang="pl-PL" b="0" i="1" smtClean="0">
                                <a:latin typeface="Cambria Math" panose="02040503050406030204" pitchFamily="18" charset="0"/>
                              </a:rPr>
                            </m:ctrlPr>
                          </m:sSupPr>
                          <m:e>
                            <m:r>
                              <a:rPr lang="pl-PL" b="0" i="1" smtClean="0">
                                <a:latin typeface="Cambria Math" panose="02040503050406030204" pitchFamily="18" charset="0"/>
                              </a:rPr>
                              <m:t>(1+</m:t>
                            </m:r>
                            <m:r>
                              <a:rPr lang="pl-PL" b="0" i="1" smtClean="0">
                                <a:latin typeface="Cambria Math" panose="02040503050406030204" pitchFamily="18" charset="0"/>
                              </a:rPr>
                              <m:t>𝑖</m:t>
                            </m:r>
                            <m:r>
                              <a:rPr lang="pl-PL" b="0" i="1" smtClean="0">
                                <a:latin typeface="Cambria Math" panose="02040503050406030204" pitchFamily="18" charset="0"/>
                              </a:rPr>
                              <m:t>)</m:t>
                            </m:r>
                          </m:e>
                          <m:sup>
                            <m:r>
                              <a:rPr lang="pl-PL" b="0" i="1" smtClean="0">
                                <a:latin typeface="Cambria Math" panose="02040503050406030204" pitchFamily="18" charset="0"/>
                              </a:rPr>
                              <m:t>𝑇</m:t>
                            </m:r>
                          </m:sup>
                        </m:sSup>
                        <m:r>
                          <a:rPr lang="pl-PL" b="0" i="1" smtClean="0">
                            <a:latin typeface="Cambria Math" panose="02040503050406030204" pitchFamily="18" charset="0"/>
                          </a:rPr>
                          <m:t>−1</m:t>
                        </m:r>
                      </m:den>
                    </m:f>
                  </m:oMath>
                </a14:m>
                <a:r>
                  <a:rPr lang="pl-PL" dirty="0"/>
                  <a:t>, gdzie </a:t>
                </a:r>
                <a14:m>
                  <m:oMath xmlns:m="http://schemas.openxmlformats.org/officeDocument/2006/math">
                    <m:r>
                      <a:rPr lang="pl-PL" i="1">
                        <a:latin typeface="Cambria Math" panose="02040503050406030204" pitchFamily="18" charset="0"/>
                      </a:rPr>
                      <m:t>𝑉</m:t>
                    </m:r>
                  </m:oMath>
                </a14:m>
                <a:r>
                  <a:rPr lang="pl-PL" dirty="0"/>
                  <a:t> oznacza cenę zakupu nieruchomości, </a:t>
                </a:r>
                <a14:m>
                  <m:oMath xmlns:m="http://schemas.openxmlformats.org/officeDocument/2006/math">
                    <m:r>
                      <a:rPr lang="pl-PL" b="0" i="1" smtClean="0">
                        <a:latin typeface="Cambria Math" panose="02040503050406030204" pitchFamily="18" charset="0"/>
                      </a:rPr>
                      <m:t>𝐷</m:t>
                    </m:r>
                  </m:oMath>
                </a14:m>
                <a:r>
                  <a:rPr lang="pl-PL" dirty="0"/>
                  <a:t> oznacza wkład własny, </a:t>
                </a:r>
                <a14:m>
                  <m:oMath xmlns:m="http://schemas.openxmlformats.org/officeDocument/2006/math">
                    <m:r>
                      <a:rPr lang="pl-PL" b="0" i="1" smtClean="0">
                        <a:latin typeface="Cambria Math" panose="02040503050406030204" pitchFamily="18" charset="0"/>
                      </a:rPr>
                      <m:t>𝑇</m:t>
                    </m:r>
                  </m:oMath>
                </a14:m>
                <a:r>
                  <a:rPr lang="pl-PL" dirty="0"/>
                  <a:t> oznacza okres kredytu w latach, </a:t>
                </a:r>
                <a14:m>
                  <m:oMath xmlns:m="http://schemas.openxmlformats.org/officeDocument/2006/math">
                    <m:r>
                      <a:rPr lang="pl-PL" b="0" i="1" smtClean="0">
                        <a:latin typeface="Cambria Math" panose="02040503050406030204" pitchFamily="18" charset="0"/>
                      </a:rPr>
                      <m:t>𝑖</m:t>
                    </m:r>
                  </m:oMath>
                </a14:m>
                <a:r>
                  <a:rPr lang="pl-PL" dirty="0"/>
                  <a:t> oznacza oprocentowanie kredytu.</a:t>
                </a:r>
              </a:p>
            </p:txBody>
          </p:sp>
        </mc:Choice>
        <mc:Fallback xmlns="">
          <p:sp>
            <p:nvSpPr>
              <p:cNvPr id="3" name="Symbol zastępczy zawartości 2">
                <a:extLst>
                  <a:ext uri="{FF2B5EF4-FFF2-40B4-BE49-F238E27FC236}">
                    <a16:creationId xmlns:a16="http://schemas.microsoft.com/office/drawing/2014/main" id="{13A8E06F-1494-26BF-95AC-B6B4F3B464C3}"/>
                  </a:ext>
                </a:extLst>
              </p:cNvPr>
              <p:cNvSpPr>
                <a:spLocks noGrp="1" noRot="1" noChangeAspect="1" noMove="1" noResize="1" noEditPoints="1" noAdjustHandles="1" noChangeArrowheads="1" noChangeShapeType="1" noTextEdit="1"/>
              </p:cNvSpPr>
              <p:nvPr>
                <p:ph idx="1"/>
              </p:nvPr>
            </p:nvSpPr>
            <p:spPr>
              <a:blipFill>
                <a:blip r:embed="rId2"/>
                <a:stretch>
                  <a:fillRect l="-1043" t="-1541" r="-1507"/>
                </a:stretch>
              </a:blipFill>
            </p:spPr>
            <p:txBody>
              <a:bodyPr/>
              <a:lstStyle/>
              <a:p>
                <a:r>
                  <a:rPr lang="pl-PL">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Pismo odręczne 3">
                <a:extLst>
                  <a:ext uri="{FF2B5EF4-FFF2-40B4-BE49-F238E27FC236}">
                    <a16:creationId xmlns:a16="http://schemas.microsoft.com/office/drawing/2014/main" id="{AB833228-B756-2F07-E7ED-3C64B3455D60}"/>
                  </a:ext>
                </a:extLst>
              </p14:cNvPr>
              <p14:cNvContentPartPr/>
              <p14:nvPr/>
            </p14:nvContentPartPr>
            <p14:xfrm>
              <a:off x="4229280" y="2546280"/>
              <a:ext cx="5696280" cy="4026240"/>
            </p14:xfrm>
          </p:contentPart>
        </mc:Choice>
        <mc:Fallback xmlns="">
          <p:pic>
            <p:nvPicPr>
              <p:cNvPr id="4" name="Pismo odręczne 3">
                <a:extLst>
                  <a:ext uri="{FF2B5EF4-FFF2-40B4-BE49-F238E27FC236}">
                    <a16:creationId xmlns:a16="http://schemas.microsoft.com/office/drawing/2014/main" id="{AB833228-B756-2F07-E7ED-3C64B3455D60}"/>
                  </a:ext>
                </a:extLst>
              </p:cNvPr>
              <p:cNvPicPr/>
              <p:nvPr/>
            </p:nvPicPr>
            <p:blipFill>
              <a:blip r:embed="rId4"/>
              <a:stretch>
                <a:fillRect/>
              </a:stretch>
            </p:blipFill>
            <p:spPr>
              <a:xfrm>
                <a:off x="4219920" y="2536920"/>
                <a:ext cx="5715000" cy="4044960"/>
              </a:xfrm>
              <a:prstGeom prst="rect">
                <a:avLst/>
              </a:prstGeom>
            </p:spPr>
          </p:pic>
        </mc:Fallback>
      </mc:AlternateContent>
    </p:spTree>
    <p:extLst>
      <p:ext uri="{BB962C8B-B14F-4D97-AF65-F5344CB8AC3E}">
        <p14:creationId xmlns:p14="http://schemas.microsoft.com/office/powerpoint/2010/main" val="6817264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C22234-B912-F2D8-DBF3-645F3BE85CE4}"/>
              </a:ext>
            </a:extLst>
          </p:cNvPr>
          <p:cNvSpPr>
            <a:spLocks noGrp="1"/>
          </p:cNvSpPr>
          <p:nvPr>
            <p:ph type="title"/>
          </p:nvPr>
        </p:nvSpPr>
        <p:spPr/>
        <p:txBody>
          <a:bodyPr/>
          <a:lstStyle/>
          <a:p>
            <a:r>
              <a:rPr lang="pl-PL" dirty="0" err="1"/>
              <a:t>Housing</a:t>
            </a:r>
            <a:r>
              <a:rPr lang="pl-PL" dirty="0"/>
              <a:t> </a:t>
            </a:r>
            <a:r>
              <a:rPr lang="pl-PL" dirty="0" err="1"/>
              <a:t>affordability</a:t>
            </a:r>
            <a:r>
              <a:rPr lang="pl-PL" dirty="0"/>
              <a:t> index (HAI)</a:t>
            </a:r>
          </a:p>
        </p:txBody>
      </p:sp>
      <p:sp>
        <p:nvSpPr>
          <p:cNvPr id="3" name="Symbol zastępczy zawartości 2">
            <a:extLst>
              <a:ext uri="{FF2B5EF4-FFF2-40B4-BE49-F238E27FC236}">
                <a16:creationId xmlns:a16="http://schemas.microsoft.com/office/drawing/2014/main" id="{53AD5281-862C-A47E-8999-81DF1543F4ED}"/>
              </a:ext>
            </a:extLst>
          </p:cNvPr>
          <p:cNvSpPr>
            <a:spLocks noGrp="1"/>
          </p:cNvSpPr>
          <p:nvPr>
            <p:ph idx="1"/>
          </p:nvPr>
        </p:nvSpPr>
        <p:spPr>
          <a:xfrm>
            <a:off x="7354209" y="1690688"/>
            <a:ext cx="4571091" cy="1165225"/>
          </a:xfrm>
        </p:spPr>
        <p:txBody>
          <a:bodyPr>
            <a:normAutofit/>
          </a:bodyPr>
          <a:lstStyle/>
          <a:p>
            <a:pPr marL="0" indent="0">
              <a:buNone/>
            </a:pPr>
            <a:r>
              <a:rPr lang="pl-PL" sz="1800" dirty="0"/>
              <a:t>Źródło: https://kkholodilin.github.io/Test_HE/ch-Market.html#sec:Affordability</a:t>
            </a:r>
          </a:p>
        </p:txBody>
      </p:sp>
      <p:pic>
        <p:nvPicPr>
          <p:cNvPr id="5" name="Obraz 4">
            <a:extLst>
              <a:ext uri="{FF2B5EF4-FFF2-40B4-BE49-F238E27FC236}">
                <a16:creationId xmlns:a16="http://schemas.microsoft.com/office/drawing/2014/main" id="{EFE3A486-919C-E4D0-8072-CF2531259663}"/>
              </a:ext>
            </a:extLst>
          </p:cNvPr>
          <p:cNvPicPr>
            <a:picLocks noChangeAspect="1"/>
          </p:cNvPicPr>
          <p:nvPr/>
        </p:nvPicPr>
        <p:blipFill>
          <a:blip r:embed="rId2"/>
          <a:stretch>
            <a:fillRect/>
          </a:stretch>
        </p:blipFill>
        <p:spPr>
          <a:xfrm>
            <a:off x="838200" y="1442696"/>
            <a:ext cx="6516009" cy="4906060"/>
          </a:xfrm>
          <a:prstGeom prst="rect">
            <a:avLst/>
          </a:prstGeom>
        </p:spPr>
      </p:pic>
    </p:spTree>
    <p:extLst>
      <p:ext uri="{BB962C8B-B14F-4D97-AF65-F5344CB8AC3E}">
        <p14:creationId xmlns:p14="http://schemas.microsoft.com/office/powerpoint/2010/main" val="16284420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A7C0CD-B3DC-DC05-DD32-B2914391F988}"/>
              </a:ext>
            </a:extLst>
          </p:cNvPr>
          <p:cNvSpPr>
            <a:spLocks noGrp="1"/>
          </p:cNvSpPr>
          <p:nvPr>
            <p:ph type="title"/>
          </p:nvPr>
        </p:nvSpPr>
        <p:spPr/>
        <p:txBody>
          <a:bodyPr/>
          <a:lstStyle/>
          <a:p>
            <a:r>
              <a:rPr lang="pl-PL" dirty="0"/>
              <a:t>Zadanie 1</a:t>
            </a:r>
          </a:p>
        </p:txBody>
      </p:sp>
      <p:sp>
        <p:nvSpPr>
          <p:cNvPr id="3" name="Symbol zastępczy zawartości 2">
            <a:extLst>
              <a:ext uri="{FF2B5EF4-FFF2-40B4-BE49-F238E27FC236}">
                <a16:creationId xmlns:a16="http://schemas.microsoft.com/office/drawing/2014/main" id="{C96D4153-CF12-3756-1E1E-C605B8D39369}"/>
              </a:ext>
            </a:extLst>
          </p:cNvPr>
          <p:cNvSpPr>
            <a:spLocks noGrp="1"/>
          </p:cNvSpPr>
          <p:nvPr>
            <p:ph idx="1"/>
          </p:nvPr>
        </p:nvSpPr>
        <p:spPr>
          <a:xfrm>
            <a:off x="838200" y="1565430"/>
            <a:ext cx="10515600" cy="5280606"/>
          </a:xfrm>
        </p:spPr>
        <p:txBody>
          <a:bodyPr vert="horz" lIns="91440" tIns="45720" rIns="91440" bIns="45720" rtlCol="0" anchor="t">
            <a:normAutofit fontScale="85000" lnSpcReduction="20000"/>
          </a:bodyPr>
          <a:lstStyle/>
          <a:p>
            <a:r>
              <a:rPr lang="pl-PL"/>
              <a:t>Przyjmijmy średnią cenę mieszkania w Krakowie na poziomie 15 tys. zł </a:t>
            </a:r>
            <a:r>
              <a:rPr lang="pl-PL" dirty="0"/>
              <a:t>za 1 m2.</a:t>
            </a:r>
          </a:p>
          <a:p>
            <a:r>
              <a:rPr lang="pl-PL"/>
              <a:t>Przyjmijmy, że chcemy kupić mieszkanie o powierzchni 55 m2 na rynku wtórnym.</a:t>
            </a:r>
          </a:p>
          <a:p>
            <a:r>
              <a:rPr lang="pl-PL" dirty="0"/>
              <a:t>Przyjmijmy, że średnie oprocentowanie kredytu hipotecznego wynosi </a:t>
            </a:r>
            <a:r>
              <a:rPr lang="pl-PL"/>
              <a:t>6% a wkład własny wynosi 15% ceny zakupu nieruchomości.</a:t>
            </a:r>
          </a:p>
          <a:p>
            <a:r>
              <a:rPr lang="pl-PL"/>
              <a:t>Przyjmijmy kredyt hipoteczny na 30 lat.</a:t>
            </a:r>
          </a:p>
          <a:p>
            <a:r>
              <a:rPr lang="pl-PL" dirty="0"/>
              <a:t>Przyjmijmy, że zakupu dokonuje para z dochodem netto na poziomie 10 tys. złotych. Po pokryciu kosztu najmu oraz innych wydatków zostaje jej </a:t>
            </a:r>
            <a:r>
              <a:rPr lang="pl-PL"/>
              <a:t>15% tego dochodu.</a:t>
            </a:r>
          </a:p>
          <a:p>
            <a:r>
              <a:rPr lang="pl-PL" b="1" dirty="0"/>
              <a:t>Czy to gospodarstwo domowe będzie stać na spłacenie raty </a:t>
            </a:r>
            <a:r>
              <a:rPr lang="pl-PL" b="1"/>
              <a:t>kredytu? (tj. ile wyniesie HAI?) - Pytanie 1.</a:t>
            </a:r>
          </a:p>
          <a:p>
            <a:r>
              <a:rPr lang="pl-PL" b="1"/>
              <a:t>Ile wynosiła średnia HAI pomiędzy 1,2,3 i 4 kwartałem 2024 biorąc pod uwagę średnią cenę mieszkania raportowaną w BDL </a:t>
            </a:r>
            <a:r>
              <a:rPr lang="pl-PL" b="1" dirty="0"/>
              <a:t>(</a:t>
            </a:r>
            <a:r>
              <a:rPr lang="pl-PL" dirty="0">
                <a:ea typeface="+mn-lt"/>
                <a:cs typeface="+mn-lt"/>
                <a:hlinkClick r:id="rId2"/>
              </a:rPr>
              <a:t>https://bdl.stat.gov.pl/bdl/start</a:t>
            </a:r>
            <a:r>
              <a:rPr lang="pl-PL">
                <a:ea typeface="+mn-lt"/>
                <a:cs typeface="+mn-lt"/>
              </a:rPr>
              <a:t>)</a:t>
            </a:r>
            <a:r>
              <a:rPr lang="pl-PL" b="1">
                <a:ea typeface="+mn-lt"/>
                <a:cs typeface="+mn-lt"/>
              </a:rPr>
              <a:t>? - Pytanie </a:t>
            </a:r>
            <a:r>
              <a:rPr lang="pl-PL" b="1" dirty="0">
                <a:ea typeface="+mn-lt"/>
                <a:cs typeface="+mn-lt"/>
              </a:rPr>
              <a:t>2.</a:t>
            </a:r>
            <a:endParaRPr lang="pl-PL" b="1" dirty="0"/>
          </a:p>
          <a:p>
            <a:r>
              <a:rPr lang="pl-PL" dirty="0">
                <a:ea typeface="+mn-lt"/>
                <a:cs typeface="+mn-lt"/>
                <a:hlinkClick r:id="rId3"/>
              </a:rPr>
              <a:t>https://forms.gle/oJJFBATR5xSopByK8</a:t>
            </a:r>
            <a:r>
              <a:rPr lang="pl-PL">
                <a:ea typeface="+mn-lt"/>
                <a:cs typeface="+mn-lt"/>
              </a:rPr>
              <a:t> - zbieranie odpowiedzi.</a:t>
            </a:r>
            <a:endParaRPr lang="pl-PL" b="1" dirty="0"/>
          </a:p>
          <a:p>
            <a:endParaRPr lang="pl-PL" b="1" dirty="0"/>
          </a:p>
        </p:txBody>
      </p:sp>
    </p:spTree>
    <p:extLst>
      <p:ext uri="{BB962C8B-B14F-4D97-AF65-F5344CB8AC3E}">
        <p14:creationId xmlns:p14="http://schemas.microsoft.com/office/powerpoint/2010/main" val="20008193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346202-22E0-90D0-71E7-E5F4FAEF9FFA}"/>
              </a:ext>
            </a:extLst>
          </p:cNvPr>
          <p:cNvSpPr>
            <a:spLocks noGrp="1"/>
          </p:cNvSpPr>
          <p:nvPr>
            <p:ph type="title"/>
          </p:nvPr>
        </p:nvSpPr>
        <p:spPr/>
        <p:txBody>
          <a:bodyPr/>
          <a:lstStyle/>
          <a:p>
            <a:r>
              <a:rPr lang="pl-PL" dirty="0"/>
              <a:t>Zadanie 2</a:t>
            </a:r>
          </a:p>
        </p:txBody>
      </p:sp>
      <p:sp>
        <p:nvSpPr>
          <p:cNvPr id="3" name="Symbol zastępczy zawartości 2">
            <a:extLst>
              <a:ext uri="{FF2B5EF4-FFF2-40B4-BE49-F238E27FC236}">
                <a16:creationId xmlns:a16="http://schemas.microsoft.com/office/drawing/2014/main" id="{A3CDB37E-BC4A-9EA5-2B76-E6D5B36FF81D}"/>
              </a:ext>
            </a:extLst>
          </p:cNvPr>
          <p:cNvSpPr>
            <a:spLocks noGrp="1"/>
          </p:cNvSpPr>
          <p:nvPr>
            <p:ph idx="1"/>
          </p:nvPr>
        </p:nvSpPr>
        <p:spPr/>
        <p:txBody>
          <a:bodyPr/>
          <a:lstStyle/>
          <a:p>
            <a:r>
              <a:rPr lang="pl-PL" dirty="0"/>
              <a:t>Ile wynosi RTI w Krakowie przyjmując dochód gospodarstwa domowego wynoszący 10 tys. zł dla mieszkania 50 m2. Należy znaleźć informacje o przeciętnym czynszu za 1m2. </a:t>
            </a:r>
          </a:p>
        </p:txBody>
      </p:sp>
    </p:spTree>
    <p:extLst>
      <p:ext uri="{BB962C8B-B14F-4D97-AF65-F5344CB8AC3E}">
        <p14:creationId xmlns:p14="http://schemas.microsoft.com/office/powerpoint/2010/main" val="285517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BFF6B6-7110-EBA9-B5DE-24E51C6453C1}"/>
              </a:ext>
            </a:extLst>
          </p:cNvPr>
          <p:cNvSpPr>
            <a:spLocks noGrp="1"/>
          </p:cNvSpPr>
          <p:nvPr>
            <p:ph type="title"/>
          </p:nvPr>
        </p:nvSpPr>
        <p:spPr/>
        <p:txBody>
          <a:bodyPr/>
          <a:lstStyle/>
          <a:p>
            <a:r>
              <a:rPr lang="pl-PL" dirty="0"/>
              <a:t>Przyczyny dominacji własności</a:t>
            </a:r>
          </a:p>
        </p:txBody>
      </p:sp>
      <p:sp>
        <p:nvSpPr>
          <p:cNvPr id="3" name="Symbol zastępczy zawartości 2">
            <a:extLst>
              <a:ext uri="{FF2B5EF4-FFF2-40B4-BE49-F238E27FC236}">
                <a16:creationId xmlns:a16="http://schemas.microsoft.com/office/drawing/2014/main" id="{47B39013-7050-B3F1-B5BD-1137845F5E01}"/>
              </a:ext>
            </a:extLst>
          </p:cNvPr>
          <p:cNvSpPr>
            <a:spLocks noGrp="1"/>
          </p:cNvSpPr>
          <p:nvPr>
            <p:ph idx="1"/>
          </p:nvPr>
        </p:nvSpPr>
        <p:spPr/>
        <p:txBody>
          <a:bodyPr/>
          <a:lstStyle/>
          <a:p>
            <a:pPr marL="457200" indent="-457200">
              <a:buFont typeface="+mj-lt"/>
              <a:buAutoNum type="arabicPeriod"/>
            </a:pPr>
            <a:r>
              <a:rPr lang="pl-PL" dirty="0"/>
              <a:t>Masowa prywatyzacja mieszkań po 1990 roku po niskich cenach</a:t>
            </a:r>
          </a:p>
          <a:p>
            <a:pPr marL="457200" indent="-457200">
              <a:buFont typeface="+mj-lt"/>
              <a:buAutoNum type="arabicPeriod"/>
            </a:pPr>
            <a:r>
              <a:rPr lang="pl-PL" dirty="0"/>
              <a:t>Brak politycznego wsparcia dla inne formy prawnej niż własność</a:t>
            </a:r>
          </a:p>
          <a:p>
            <a:pPr marL="457200" indent="-457200">
              <a:buFont typeface="+mj-lt"/>
              <a:buAutoNum type="arabicPeriod"/>
            </a:pPr>
            <a:r>
              <a:rPr lang="pl-PL" dirty="0"/>
              <a:t>Normy społeczne</a:t>
            </a:r>
          </a:p>
          <a:p>
            <a:pPr marL="457200" indent="-457200">
              <a:buFont typeface="+mj-lt"/>
              <a:buAutoNum type="arabicPeriod"/>
            </a:pPr>
            <a:r>
              <a:rPr lang="pl-PL" dirty="0"/>
              <a:t>Niskie stopy procentowe zachęcające do zakupu</a:t>
            </a:r>
          </a:p>
          <a:p>
            <a:pPr marL="457200" indent="-457200">
              <a:buFont typeface="+mj-lt"/>
              <a:buAutoNum type="arabicPeriod"/>
            </a:pPr>
            <a:r>
              <a:rPr lang="pl-PL" dirty="0"/>
              <a:t>Regulacje ograniczające podaż mieszkań na wynajem (np. nadmierna ochrona najemców z punktu widzenia wynajmujących, brak jasnych regulacji w zakresie maksymalnych zmian czynszu)</a:t>
            </a:r>
          </a:p>
        </p:txBody>
      </p:sp>
      <p:pic>
        <p:nvPicPr>
          <p:cNvPr id="4" name="Picture 2">
            <a:extLst>
              <a:ext uri="{FF2B5EF4-FFF2-40B4-BE49-F238E27FC236}">
                <a16:creationId xmlns:a16="http://schemas.microsoft.com/office/drawing/2014/main" id="{65EFE9EE-4B56-0541-A397-AA4D608B11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8373A8E4-794C-6395-6124-44AD14ACDFFB}"/>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8BBDC56E-7074-C64C-3C81-81B8B04847FA}"/>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47277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3D245A-8374-86A1-A0A3-EDD8F6023C64}"/>
              </a:ext>
            </a:extLst>
          </p:cNvPr>
          <p:cNvSpPr>
            <a:spLocks noGrp="1"/>
          </p:cNvSpPr>
          <p:nvPr>
            <p:ph type="title"/>
          </p:nvPr>
        </p:nvSpPr>
        <p:spPr/>
        <p:txBody>
          <a:bodyPr/>
          <a:lstStyle/>
          <a:p>
            <a:r>
              <a:rPr lang="pl-PL" dirty="0"/>
              <a:t>Własność: Pozytywy i negatywy</a:t>
            </a:r>
          </a:p>
        </p:txBody>
      </p:sp>
      <p:sp>
        <p:nvSpPr>
          <p:cNvPr id="3" name="Symbol zastępczy zawartości 2">
            <a:extLst>
              <a:ext uri="{FF2B5EF4-FFF2-40B4-BE49-F238E27FC236}">
                <a16:creationId xmlns:a16="http://schemas.microsoft.com/office/drawing/2014/main" id="{131BBB66-12EE-A4FC-E788-C1120A6195D1}"/>
              </a:ext>
            </a:extLst>
          </p:cNvPr>
          <p:cNvSpPr>
            <a:spLocks noGrp="1"/>
          </p:cNvSpPr>
          <p:nvPr>
            <p:ph idx="1"/>
          </p:nvPr>
        </p:nvSpPr>
        <p:spPr>
          <a:xfrm>
            <a:off x="1024128" y="1990725"/>
            <a:ext cx="9720073" cy="4318635"/>
          </a:xfrm>
        </p:spPr>
        <p:txBody>
          <a:bodyPr>
            <a:normAutofit fontScale="92500" lnSpcReduction="20000"/>
          </a:bodyPr>
          <a:lstStyle/>
          <a:p>
            <a:r>
              <a:rPr lang="pl-PL" b="1" dirty="0"/>
              <a:t>POZYTYWY:</a:t>
            </a:r>
          </a:p>
          <a:p>
            <a:pPr marL="457200" indent="-457200">
              <a:buFont typeface="+mj-lt"/>
              <a:buAutoNum type="arabicPeriod"/>
            </a:pPr>
            <a:r>
              <a:rPr lang="pl-PL" dirty="0"/>
              <a:t>Poczucie bezpieczeństwa</a:t>
            </a:r>
          </a:p>
          <a:p>
            <a:pPr marL="457200" indent="-457200">
              <a:buFont typeface="+mj-lt"/>
              <a:buAutoNum type="arabicPeriod"/>
            </a:pPr>
            <a:r>
              <a:rPr lang="pl-PL" dirty="0"/>
              <a:t>Poczucie wolności</a:t>
            </a:r>
          </a:p>
          <a:p>
            <a:pPr marL="457200" indent="-457200">
              <a:buFont typeface="+mj-lt"/>
              <a:buAutoNum type="arabicPeriod"/>
            </a:pPr>
            <a:r>
              <a:rPr lang="pl-PL" dirty="0"/>
              <a:t>Zwiększenie bogactwa</a:t>
            </a:r>
          </a:p>
          <a:p>
            <a:pPr marL="457200" indent="-457200">
              <a:buFont typeface="+mj-lt"/>
              <a:buAutoNum type="arabicPeriod"/>
            </a:pPr>
            <a:r>
              <a:rPr lang="pl-PL" dirty="0"/>
              <a:t>Czerpanie zysków kapitałowych</a:t>
            </a:r>
          </a:p>
          <a:p>
            <a:r>
              <a:rPr lang="pl-PL" b="1" dirty="0"/>
              <a:t>NEGATYWY:</a:t>
            </a:r>
          </a:p>
          <a:p>
            <a:pPr marL="457200" indent="-457200">
              <a:buFont typeface="+mj-lt"/>
              <a:buAutoNum type="arabicPeriod"/>
            </a:pPr>
            <a:r>
              <a:rPr lang="pl-PL" dirty="0"/>
              <a:t>Narastanie problemu dostępności mieszkaniowej</a:t>
            </a:r>
          </a:p>
          <a:p>
            <a:pPr marL="457200" indent="-457200">
              <a:buFont typeface="+mj-lt"/>
              <a:buAutoNum type="arabicPeriod"/>
            </a:pPr>
            <a:r>
              <a:rPr lang="pl-PL" dirty="0"/>
              <a:t>Uwięzienie części populacji w mieszkaniach o niskim standardzie</a:t>
            </a:r>
          </a:p>
          <a:p>
            <a:pPr marL="457200" indent="-457200">
              <a:buFont typeface="+mj-lt"/>
              <a:buAutoNum type="arabicPeriod"/>
            </a:pPr>
            <a:r>
              <a:rPr lang="pl-PL" dirty="0"/>
              <a:t>System mieszkaniowy bardziej narażony na szoki ekonomiczne oddziałujące na ceny mieszkań</a:t>
            </a:r>
          </a:p>
        </p:txBody>
      </p:sp>
      <p:pic>
        <p:nvPicPr>
          <p:cNvPr id="4" name="Picture 2">
            <a:extLst>
              <a:ext uri="{FF2B5EF4-FFF2-40B4-BE49-F238E27FC236}">
                <a16:creationId xmlns:a16="http://schemas.microsoft.com/office/drawing/2014/main" id="{2C6A81CF-B2D9-CE76-E7A6-5006F12345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BFBB6BC4-3690-5A7A-6FB1-048FB7FE63DD}"/>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67DA17B0-00C5-B275-4BB5-4939D4891CAF}"/>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89535612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4855</Words>
  <Application>Microsoft Office PowerPoint</Application>
  <PresentationFormat>Panoramiczny</PresentationFormat>
  <Paragraphs>520</Paragraphs>
  <Slides>75</Slides>
  <Notes>1</Notes>
  <HiddenSlides>0</HiddenSlides>
  <MMClips>0</MMClips>
  <ScaleCrop>false</ScaleCrop>
  <HeadingPairs>
    <vt:vector size="4" baseType="variant">
      <vt:variant>
        <vt:lpstr>Motyw</vt:lpstr>
      </vt:variant>
      <vt:variant>
        <vt:i4>1</vt:i4>
      </vt:variant>
      <vt:variant>
        <vt:lpstr>Tytuły slajdów</vt:lpstr>
      </vt:variant>
      <vt:variant>
        <vt:i4>75</vt:i4>
      </vt:variant>
    </vt:vector>
  </HeadingPairs>
  <TitlesOfParts>
    <vt:vector size="76" baseType="lpstr">
      <vt:lpstr>Motyw pakietu Office</vt:lpstr>
      <vt:lpstr>Rynek nieruchomości Wprowadzenie</vt:lpstr>
      <vt:lpstr>Tematyka – wykład </vt:lpstr>
      <vt:lpstr>Tematyka – ćwiczenia</vt:lpstr>
      <vt:lpstr>ZALICZENIE</vt:lpstr>
      <vt:lpstr>Forma własnościowa mieszkania</vt:lpstr>
      <vt:lpstr>Forma prawna zaspokojenia potrzeb mieszkaniowych</vt:lpstr>
      <vt:lpstr>Struktura własnościowa w Polsce</vt:lpstr>
      <vt:lpstr>Przyczyny dominacji własności</vt:lpstr>
      <vt:lpstr>Własność: Pozytywy i negatywy</vt:lpstr>
      <vt:lpstr>WŁASNOŚĆ vs NAJEM</vt:lpstr>
      <vt:lpstr>Koszt właściciela</vt:lpstr>
      <vt:lpstr>Koszt właściciela</vt:lpstr>
      <vt:lpstr>KOSZT WŁAŚCIELA</vt:lpstr>
      <vt:lpstr>KOSZT WŁAŚCIELA</vt:lpstr>
      <vt:lpstr>KOSZT NAJEMCY</vt:lpstr>
      <vt:lpstr>WŁAŚNOŚĆ CZY NAJEM?</vt:lpstr>
      <vt:lpstr>WŁAŚNOŚĆ CZY NAJEM?</vt:lpstr>
      <vt:lpstr>WŁAŚNOŚĆ CZY NAJEM? Wyniki badań</vt:lpstr>
      <vt:lpstr>WŁAŚNOŚĆ CZY NAJEM? Wyniki badań</vt:lpstr>
      <vt:lpstr>Nieracjonalność uczestników rynku nieruchomości </vt:lpstr>
      <vt:lpstr>Ekonomia behawioralna</vt:lpstr>
      <vt:lpstr>ZJAWISKA EKONOMII BEHARIOWALNEJ NA RYNKU NIERUCHOMOŚCI</vt:lpstr>
      <vt:lpstr>AWERSJA DO STRAT</vt:lpstr>
      <vt:lpstr>EFEKT POSIADANIA</vt:lpstr>
      <vt:lpstr>Heurystyka zakotwiczenia</vt:lpstr>
      <vt:lpstr>Heurystyka zakotwiczenia</vt:lpstr>
      <vt:lpstr>PROBLEM</vt:lpstr>
      <vt:lpstr>HEURYSTYKA DOSTĘPNOŚCI</vt:lpstr>
      <vt:lpstr>Błędy behawioralne na polskim rynku nieruchomości</vt:lpstr>
      <vt:lpstr>Błędy behawioralne na polskim rynku nieruchomości</vt:lpstr>
      <vt:lpstr>Błędy behawioralne na polskim rynku nieruchomości</vt:lpstr>
      <vt:lpstr>Błędy behawioralne na polskim rynku nieruchomości</vt:lpstr>
      <vt:lpstr>Błędy behawioralne na polskim rynku nieruchomości</vt:lpstr>
      <vt:lpstr>DYNAMIKA, CYKLE, KRYZYSY NA RYNKU NIERUCHOMOŚCI (Wykład 2 – niest.)</vt:lpstr>
      <vt:lpstr>CYKL KONIUNKTURALNY</vt:lpstr>
      <vt:lpstr>CYKLICZNOŚĆ RYNKU NIERUCHOMOŚCI</vt:lpstr>
      <vt:lpstr>Czynniki przyczyniające się do cykliczności rynku nieruchomości</vt:lpstr>
      <vt:lpstr>CYKL RYNKU NIERUCHOMOŚCI A CYKL KONIUNKTURALNY</vt:lpstr>
      <vt:lpstr>Inne komponenty czasowe </vt:lpstr>
      <vt:lpstr>CYKL w Polsce</vt:lpstr>
      <vt:lpstr>CYKL w Polsce (model UCM)</vt:lpstr>
      <vt:lpstr>KRYZYS RYNKU NIERUCHOMOŚCI 2007</vt:lpstr>
      <vt:lpstr>KRYZYS RYNKU NIERUCHOMOŚCI 2007</vt:lpstr>
      <vt:lpstr>KRYZYS RYNKU NIERUCHOMOŚCI 2007</vt:lpstr>
      <vt:lpstr>KRYZYS RYNKU NIERUCHOMOŚCI 2007</vt:lpstr>
      <vt:lpstr>KONWEGENCJA CEN NA RYNKU NIERUCHOMOŚCI</vt:lpstr>
      <vt:lpstr>Podstawa teoretyczna</vt:lpstr>
      <vt:lpstr>Podstawa teoretyczna</vt:lpstr>
      <vt:lpstr>Podstawa teoretyczna</vt:lpstr>
      <vt:lpstr>Podstawa teoretyczna</vt:lpstr>
      <vt:lpstr>Podstawa teoretyczna</vt:lpstr>
      <vt:lpstr>Podstawa teoretyczna</vt:lpstr>
      <vt:lpstr>Podstawa teoretyczna</vt:lpstr>
      <vt:lpstr>Podstawa teoretyczna</vt:lpstr>
      <vt:lpstr>DOWODY EMPIRCZYNE – rynek sprzedaży w Polsce</vt:lpstr>
      <vt:lpstr>DOWODY EMPIRCZYNE – rynek sprzedaży w Polsce</vt:lpstr>
      <vt:lpstr>RYNEK NAJMU W POLSCE</vt:lpstr>
      <vt:lpstr>Konwergencji a szoki ekonomiczne</vt:lpstr>
      <vt:lpstr>BAŃKI CENOWE NA RYNKU NIERUCHOMOŚCI  (wykład 3 – niest.)</vt:lpstr>
      <vt:lpstr>DEFINICJA</vt:lpstr>
      <vt:lpstr>MIARY BAŃKI CENOWEJ</vt:lpstr>
      <vt:lpstr>MIARY BAŃKI CENOWEJ</vt:lpstr>
      <vt:lpstr>MIARY BAŃKI CENOWEJ</vt:lpstr>
      <vt:lpstr>MIARY BAŃKI CENOWEJ</vt:lpstr>
      <vt:lpstr>Przykład POLSKI</vt:lpstr>
      <vt:lpstr>NEGATYWNA BAŃKA CENOWA</vt:lpstr>
      <vt:lpstr>DOSTĘPNOŚĆ MIESZKANIOWA</vt:lpstr>
      <vt:lpstr>Dostępność mieszkaniowa</vt:lpstr>
      <vt:lpstr>Dostępność mieszkaniowa</vt:lpstr>
      <vt:lpstr>PTI dla Polski</vt:lpstr>
      <vt:lpstr>Housing affordability index (HAI)</vt:lpstr>
      <vt:lpstr>Housing affordability index (HAI)</vt:lpstr>
      <vt:lpstr>Housing affordability index (HAI)</vt:lpstr>
      <vt:lpstr>Zadanie 1</vt:lpstr>
      <vt:lpstr>Zadanie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 własnościowa mieszkania</dc:title>
  <dc:creator>Mateusz Tomal</dc:creator>
  <cp:lastModifiedBy>Mateusz Tomal</cp:lastModifiedBy>
  <cp:revision>106</cp:revision>
  <dcterms:created xsi:type="dcterms:W3CDTF">2024-01-02T14:20:48Z</dcterms:created>
  <dcterms:modified xsi:type="dcterms:W3CDTF">2026-03-21T09:32:36Z</dcterms:modified>
</cp:coreProperties>
</file>