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60" r:id="rId5"/>
    <p:sldId id="263" r:id="rId6"/>
    <p:sldId id="259" r:id="rId7"/>
    <p:sldId id="265" r:id="rId8"/>
    <p:sldId id="262" r:id="rId9"/>
    <p:sldId id="261" r:id="rId10"/>
    <p:sldId id="264" r:id="rId11"/>
    <p:sldId id="317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8" r:id="rId29"/>
    <p:sldId id="285" r:id="rId30"/>
    <p:sldId id="289" r:id="rId31"/>
    <p:sldId id="291" r:id="rId32"/>
    <p:sldId id="290" r:id="rId33"/>
    <p:sldId id="293" r:id="rId34"/>
    <p:sldId id="292" r:id="rId35"/>
    <p:sldId id="294" r:id="rId36"/>
    <p:sldId id="295" r:id="rId37"/>
    <p:sldId id="297" r:id="rId38"/>
    <p:sldId id="296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11" r:id="rId49"/>
    <p:sldId id="307" r:id="rId50"/>
    <p:sldId id="308" r:id="rId51"/>
    <p:sldId id="309" r:id="rId52"/>
    <p:sldId id="310" r:id="rId53"/>
    <p:sldId id="312" r:id="rId54"/>
    <p:sldId id="313" r:id="rId55"/>
    <p:sldId id="314" r:id="rId56"/>
    <p:sldId id="315" r:id="rId57"/>
    <p:sldId id="316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68" autoAdjust="0"/>
  </p:normalViewPr>
  <p:slideViewPr>
    <p:cSldViewPr snapToGrid="0">
      <p:cViewPr varScale="1">
        <p:scale>
          <a:sx n="100" d="100"/>
          <a:sy n="100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2E8E0-7198-47FF-8AFB-8C7C3D9A3BA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2E4A099E-1014-444D-9ECE-EED3476A9EE9}">
      <dgm:prSet phldrT="[Tekst]" custT="1"/>
      <dgm:spPr/>
      <dgm:t>
        <a:bodyPr/>
        <a:lstStyle/>
        <a:p>
          <a:pPr algn="ctr"/>
          <a:r>
            <a:rPr lang="pl-PL" sz="1600" b="1" i="0" dirty="0">
              <a:latin typeface="Tw Cen MT Condensed (Nagłówki)"/>
            </a:rPr>
            <a:t>Efekty przestrzenne oddziałujące na proces generowanie cen na rynku nieruchomości</a:t>
          </a:r>
        </a:p>
      </dgm:t>
    </dgm:pt>
    <dgm:pt modelId="{DB8818AF-B9C6-41CA-81E1-20421C0F5AF9}" type="parTrans" cxnId="{42FB020C-3D06-49F6-A84C-0BF4070BCD9A}">
      <dgm:prSet/>
      <dgm:spPr/>
      <dgm:t>
        <a:bodyPr/>
        <a:lstStyle/>
        <a:p>
          <a:pPr algn="l"/>
          <a:endParaRPr lang="pl-PL" sz="1600" b="1" i="0">
            <a:latin typeface="Tw Cen MT Condensed (Nagłówki)"/>
          </a:endParaRPr>
        </a:p>
      </dgm:t>
    </dgm:pt>
    <dgm:pt modelId="{D9EB6147-C845-425C-8368-1EA570E0BD9B}" type="sibTrans" cxnId="{42FB020C-3D06-49F6-A84C-0BF4070BCD9A}">
      <dgm:prSet/>
      <dgm:spPr/>
      <dgm:t>
        <a:bodyPr/>
        <a:lstStyle/>
        <a:p>
          <a:pPr algn="l"/>
          <a:endParaRPr lang="pl-PL" sz="1600" b="1" i="0">
            <a:latin typeface="Tw Cen MT Condensed (Nagłówki)"/>
          </a:endParaRPr>
        </a:p>
      </dgm:t>
    </dgm:pt>
    <dgm:pt modelId="{4387A7B8-605B-48CE-A9F5-D1AC409C1223}">
      <dgm:prSet phldrT="[Tekst]" custT="1"/>
      <dgm:spPr/>
      <dgm:t>
        <a:bodyPr/>
        <a:lstStyle/>
        <a:p>
          <a:pPr algn="l"/>
          <a:r>
            <a:rPr lang="pl-PL" sz="1600" b="1" i="0" dirty="0">
              <a:latin typeface="Tw Cen MT Condensed (Nagłówki)"/>
            </a:rPr>
            <a:t> </a:t>
          </a:r>
          <a:r>
            <a:rPr lang="pl-PL" sz="1600" b="1" i="0" dirty="0">
              <a:solidFill>
                <a:srgbClr val="C00000"/>
              </a:solidFill>
              <a:latin typeface="Tw Cen MT Condensed (Nagłówki)"/>
            </a:rPr>
            <a:t>Autokorelacja cen</a:t>
          </a:r>
        </a:p>
        <a:p>
          <a:pPr algn="l"/>
          <a:r>
            <a:rPr lang="pl-PL" sz="1600" b="1" i="0" dirty="0">
              <a:latin typeface="Tw Cen MT Condensed (Nagłówki)"/>
            </a:rPr>
            <a:t> </a:t>
          </a:r>
          <a:r>
            <a:rPr lang="el-GR" sz="1600" b="1" i="0" dirty="0">
              <a:latin typeface="Tw Cen MT Condensed (Nagłówki)"/>
            </a:rPr>
            <a:t>Η</a:t>
          </a:r>
          <a:r>
            <a:rPr lang="pl-PL" sz="1600" b="1" i="0" dirty="0" err="1">
              <a:latin typeface="Tw Cen MT Condensed (Nagłówki)"/>
            </a:rPr>
            <a:t>ouse</a:t>
          </a:r>
          <a:r>
            <a:rPr lang="pl-PL" sz="1600" b="1" i="0" dirty="0">
              <a:latin typeface="Tw Cen MT Condensed (Nagłówki)"/>
            </a:rPr>
            <a:t> </a:t>
          </a:r>
          <a:r>
            <a:rPr lang="en-GB" sz="1600" b="1" i="0" dirty="0">
              <a:latin typeface="Tw Cen MT Condensed (Nagłówki)"/>
            </a:rPr>
            <a:t>prices are spatially correlated with the prices of nearby properties</a:t>
          </a:r>
          <a:endParaRPr lang="pl-PL" sz="1600" b="1" i="0" dirty="0">
            <a:latin typeface="Tw Cen MT Condensed (Nagłówki)"/>
          </a:endParaRPr>
        </a:p>
      </dgm:t>
    </dgm:pt>
    <dgm:pt modelId="{A92DBE03-E8D8-479C-8F32-BDFCBA38E1EA}" type="parTrans" cxnId="{B9D98675-374E-4F8E-809D-4854BC4B2333}">
      <dgm:prSet custT="1"/>
      <dgm:spPr/>
      <dgm:t>
        <a:bodyPr/>
        <a:lstStyle/>
        <a:p>
          <a:pPr algn="l"/>
          <a:endParaRPr lang="pl-PL" sz="1600" b="1" i="0">
            <a:latin typeface="Tw Cen MT Condensed (Nagłówki)"/>
          </a:endParaRPr>
        </a:p>
      </dgm:t>
    </dgm:pt>
    <dgm:pt modelId="{1BB0EDE8-5827-4E88-A1F7-D1998F619BC0}" type="sibTrans" cxnId="{B9D98675-374E-4F8E-809D-4854BC4B2333}">
      <dgm:prSet/>
      <dgm:spPr/>
      <dgm:t>
        <a:bodyPr/>
        <a:lstStyle/>
        <a:p>
          <a:pPr algn="l"/>
          <a:endParaRPr lang="pl-PL" sz="1600" b="1" i="0">
            <a:latin typeface="Tw Cen MT Condensed (Nagłówki)"/>
          </a:endParaRPr>
        </a:p>
      </dgm:t>
    </dgm:pt>
    <dgm:pt modelId="{0A25FC63-3898-48A9-876E-ADDB01350AF1}">
      <dgm:prSet phldrT="[Tekst]" custT="1"/>
      <dgm:spPr/>
      <dgm:t>
        <a:bodyPr/>
        <a:lstStyle/>
        <a:p>
          <a:pPr algn="l"/>
          <a:r>
            <a:rPr lang="pl-PL" sz="1600" b="1" i="0" dirty="0">
              <a:latin typeface="Tw Cen MT Condensed (Nagłówki)"/>
            </a:rPr>
            <a:t> </a:t>
          </a:r>
          <a:r>
            <a:rPr lang="pl-PL" sz="1600" b="1" i="0" dirty="0">
              <a:solidFill>
                <a:srgbClr val="C00000"/>
              </a:solidFill>
              <a:latin typeface="Tw Cen MT Condensed (Nagłówki)"/>
            </a:rPr>
            <a:t>Autokorelacja mierzalnych atrybutów</a:t>
          </a:r>
        </a:p>
        <a:p>
          <a:pPr algn="l"/>
          <a:r>
            <a:rPr lang="pl-PL" sz="1600" b="1" i="0" dirty="0">
              <a:latin typeface="Tw Cen MT Condensed (Nagłówki)"/>
            </a:rPr>
            <a:t> House </a:t>
          </a:r>
          <a:r>
            <a:rPr lang="pl-PL" sz="1600" b="1" i="0" dirty="0" err="1">
              <a:latin typeface="Tw Cen MT Condensed (Nagłówki)"/>
            </a:rPr>
            <a:t>prices</a:t>
          </a:r>
          <a:r>
            <a:rPr lang="pl-PL" sz="1600" b="1" i="0" dirty="0">
              <a:latin typeface="Tw Cen MT Condensed (Nagłówki)"/>
            </a:rPr>
            <a:t> </a:t>
          </a:r>
          <a:r>
            <a:rPr lang="pl-PL" sz="1600" b="1" i="0" dirty="0" err="1">
              <a:latin typeface="Tw Cen MT Condensed (Nagłówki)"/>
            </a:rPr>
            <a:t>are</a:t>
          </a:r>
          <a:r>
            <a:rPr lang="pl-PL" sz="1600" b="1" i="0" dirty="0">
              <a:latin typeface="Tw Cen MT Condensed (Nagłówki)"/>
            </a:rPr>
            <a:t> </a:t>
          </a:r>
          <a:r>
            <a:rPr lang="en-GB" sz="1600" b="1" i="0" dirty="0">
              <a:latin typeface="Tw Cen MT Condensed (Nagłówki)"/>
            </a:rPr>
            <a:t>influenced by the housing attributes of nearby properties</a:t>
          </a:r>
          <a:endParaRPr lang="pl-PL" sz="1600" b="1" i="0" dirty="0">
            <a:latin typeface="Tw Cen MT Condensed (Nagłówki)"/>
          </a:endParaRPr>
        </a:p>
      </dgm:t>
    </dgm:pt>
    <dgm:pt modelId="{E3CC8989-907E-418B-8B57-010D52E4FE19}" type="parTrans" cxnId="{8B4EFC5C-D8AB-495F-88F4-372E955AF80A}">
      <dgm:prSet custT="1"/>
      <dgm:spPr/>
      <dgm:t>
        <a:bodyPr/>
        <a:lstStyle/>
        <a:p>
          <a:pPr algn="l"/>
          <a:endParaRPr lang="pl-PL" sz="1600" b="1" i="0">
            <a:latin typeface="Tw Cen MT Condensed (Nagłówki)"/>
          </a:endParaRPr>
        </a:p>
      </dgm:t>
    </dgm:pt>
    <dgm:pt modelId="{9ABDB727-A329-446C-AEFA-9BDBD3F2DAC8}" type="sibTrans" cxnId="{8B4EFC5C-D8AB-495F-88F4-372E955AF80A}">
      <dgm:prSet/>
      <dgm:spPr/>
      <dgm:t>
        <a:bodyPr/>
        <a:lstStyle/>
        <a:p>
          <a:pPr algn="l"/>
          <a:endParaRPr lang="pl-PL" sz="1600" b="1" i="0">
            <a:latin typeface="Tw Cen MT Condensed (Nagłówki)"/>
          </a:endParaRPr>
        </a:p>
      </dgm:t>
    </dgm:pt>
    <dgm:pt modelId="{146D9CC6-AEB5-443C-9A66-09AC16A4B19C}">
      <dgm:prSet phldrT="[Tekst]" custT="1"/>
      <dgm:spPr/>
      <dgm:t>
        <a:bodyPr/>
        <a:lstStyle/>
        <a:p>
          <a:pPr algn="l"/>
          <a:r>
            <a:rPr lang="pl-PL" sz="1600" b="1" i="0" dirty="0">
              <a:latin typeface="Tw Cen MT Condensed (Nagłówki)"/>
            </a:rPr>
            <a:t> </a:t>
          </a:r>
          <a:r>
            <a:rPr lang="pl-PL" sz="1600" b="1" i="0" dirty="0">
              <a:solidFill>
                <a:srgbClr val="C00000"/>
              </a:solidFill>
              <a:latin typeface="Tw Cen MT Condensed (Nagłówki)"/>
            </a:rPr>
            <a:t>Autokorelacja niemierzalnych atrybutów</a:t>
          </a:r>
        </a:p>
        <a:p>
          <a:pPr algn="l"/>
          <a:r>
            <a:rPr lang="pl-PL" sz="1600" b="1" i="0" dirty="0">
              <a:latin typeface="Tw Cen MT Condensed (Nagłówki)"/>
            </a:rPr>
            <a:t> House </a:t>
          </a:r>
          <a:r>
            <a:rPr lang="pl-PL" sz="1600" b="1" i="0" dirty="0" err="1">
              <a:latin typeface="Tw Cen MT Condensed (Nagłówki)"/>
            </a:rPr>
            <a:t>prices</a:t>
          </a:r>
          <a:r>
            <a:rPr lang="pl-PL" sz="1600" b="1" i="0" dirty="0">
              <a:latin typeface="Tw Cen MT Condensed (Nagłówki)"/>
            </a:rPr>
            <a:t> </a:t>
          </a:r>
          <a:r>
            <a:rPr lang="pl-PL" sz="1600" b="1" i="0" dirty="0" err="1">
              <a:latin typeface="Tw Cen MT Condensed (Nagłówki)"/>
            </a:rPr>
            <a:t>depend</a:t>
          </a:r>
          <a:r>
            <a:rPr lang="pl-PL" sz="1600" b="1" i="0" dirty="0">
              <a:latin typeface="Tw Cen MT Condensed (Nagłówki)"/>
            </a:rPr>
            <a:t> on the </a:t>
          </a:r>
          <a:r>
            <a:rPr lang="en-GB" sz="1600" b="1" i="0" dirty="0">
              <a:latin typeface="Tw Cen MT Condensed (Nagłówki)"/>
            </a:rPr>
            <a:t>unobservable attribute</a:t>
          </a:r>
          <a:r>
            <a:rPr lang="pl-PL" sz="1600" b="1" i="0" dirty="0">
              <a:latin typeface="Tw Cen MT Condensed (Nagłówki)"/>
            </a:rPr>
            <a:t>s</a:t>
          </a:r>
          <a:r>
            <a:rPr lang="en-GB" sz="1600" b="1" i="0" dirty="0">
              <a:latin typeface="Tw Cen MT Condensed (Nagłówki)"/>
            </a:rPr>
            <a:t> of</a:t>
          </a:r>
          <a:r>
            <a:rPr lang="pl-PL" sz="1600" b="1" i="0" dirty="0">
              <a:latin typeface="Tw Cen MT Condensed (Nagłówki)"/>
            </a:rPr>
            <a:t> </a:t>
          </a:r>
          <a:r>
            <a:rPr lang="en-GB" sz="1600" b="1" i="0" dirty="0">
              <a:latin typeface="Tw Cen MT Condensed (Nagłówki)"/>
            </a:rPr>
            <a:t>nearby properties</a:t>
          </a:r>
          <a:endParaRPr lang="pl-PL" sz="1600" b="1" i="0" dirty="0">
            <a:latin typeface="Tw Cen MT Condensed (Nagłówki)"/>
          </a:endParaRPr>
        </a:p>
      </dgm:t>
    </dgm:pt>
    <dgm:pt modelId="{9679D8CD-A996-4D90-9384-320D5497DE88}" type="parTrans" cxnId="{5B52313A-F13C-4EF1-B7AA-0A389ABFA7B1}">
      <dgm:prSet custT="1"/>
      <dgm:spPr/>
      <dgm:t>
        <a:bodyPr/>
        <a:lstStyle/>
        <a:p>
          <a:pPr algn="l"/>
          <a:endParaRPr lang="pl-PL" sz="1600" b="1" i="0">
            <a:latin typeface="Tw Cen MT Condensed (Nagłówki)"/>
          </a:endParaRPr>
        </a:p>
      </dgm:t>
    </dgm:pt>
    <dgm:pt modelId="{D235829D-21DC-4BA0-98DC-793A24AC631E}" type="sibTrans" cxnId="{5B52313A-F13C-4EF1-B7AA-0A389ABFA7B1}">
      <dgm:prSet/>
      <dgm:spPr/>
      <dgm:t>
        <a:bodyPr/>
        <a:lstStyle/>
        <a:p>
          <a:pPr algn="l"/>
          <a:endParaRPr lang="pl-PL" sz="1600" b="1" i="0">
            <a:latin typeface="Tw Cen MT Condensed (Nagłówki)"/>
          </a:endParaRPr>
        </a:p>
      </dgm:t>
    </dgm:pt>
    <dgm:pt modelId="{824CCBC2-A20E-47B7-A1E0-15E804885DC0}">
      <dgm:prSet phldrT="[Tekst]" custT="1"/>
      <dgm:spPr/>
      <dgm:t>
        <a:bodyPr/>
        <a:lstStyle/>
        <a:p>
          <a:pPr algn="l"/>
          <a:r>
            <a:rPr lang="pl-PL" sz="1600" b="1" i="0" dirty="0">
              <a:latin typeface="Tw Cen MT Condensed (Nagłówki)"/>
            </a:rPr>
            <a:t> </a:t>
          </a:r>
          <a:r>
            <a:rPr lang="pl-PL" sz="1600" b="1" i="0" dirty="0">
              <a:solidFill>
                <a:srgbClr val="C00000"/>
              </a:solidFill>
              <a:latin typeface="Tw Cen MT Condensed (Nagłówki)"/>
            </a:rPr>
            <a:t>Przestrzenna niejednorodność</a:t>
          </a:r>
        </a:p>
        <a:p>
          <a:pPr algn="l"/>
          <a:r>
            <a:rPr lang="pl-PL" sz="1600" b="1" i="0" dirty="0">
              <a:solidFill>
                <a:srgbClr val="C00000"/>
              </a:solidFill>
              <a:latin typeface="Tw Cen MT Condensed (Nagłówki)"/>
            </a:rPr>
            <a:t> </a:t>
          </a:r>
          <a:r>
            <a:rPr lang="pl-PL" sz="1600" b="1" i="0" dirty="0">
              <a:latin typeface="Tw Cen MT Condensed (Nagłówki)"/>
            </a:rPr>
            <a:t>House </a:t>
          </a:r>
          <a:r>
            <a:rPr lang="pl-PL" sz="1600" b="1" i="0" dirty="0" err="1">
              <a:latin typeface="Tw Cen MT Condensed (Nagłówki)"/>
            </a:rPr>
            <a:t>prices</a:t>
          </a:r>
          <a:r>
            <a:rPr lang="pl-PL" sz="1600" b="1" i="0" dirty="0">
              <a:latin typeface="Tw Cen MT Condensed (Nagłówki)"/>
            </a:rPr>
            <a:t> </a:t>
          </a:r>
          <a:r>
            <a:rPr lang="pl-PL" sz="1600" b="1" i="0" dirty="0" err="1">
              <a:latin typeface="Tw Cen MT Condensed (Nagłówki)"/>
            </a:rPr>
            <a:t>are</a:t>
          </a:r>
          <a:r>
            <a:rPr lang="pl-PL" sz="1600" b="1" i="0" dirty="0">
              <a:latin typeface="Tw Cen MT Condensed (Nagłówki)"/>
            </a:rPr>
            <a:t> </a:t>
          </a:r>
          <a:r>
            <a:rPr lang="pl-PL" sz="1600" b="1" i="0" dirty="0" err="1">
              <a:latin typeface="Tw Cen MT Condensed (Nagłówki)"/>
            </a:rPr>
            <a:t>generated</a:t>
          </a:r>
          <a:r>
            <a:rPr lang="pl-PL" sz="1600" b="1" i="0" dirty="0">
              <a:latin typeface="Tw Cen MT Condensed (Nagłówki)"/>
            </a:rPr>
            <a:t> in a </a:t>
          </a:r>
          <a:r>
            <a:rPr lang="pl-PL" sz="1600" b="1" i="0" dirty="0" err="1">
              <a:latin typeface="Tw Cen MT Condensed (Nagłówki)"/>
            </a:rPr>
            <a:t>space-varying</a:t>
          </a:r>
          <a:r>
            <a:rPr lang="pl-PL" sz="1600" b="1" i="0" dirty="0">
              <a:latin typeface="Tw Cen MT Condensed (Nagłówki)"/>
            </a:rPr>
            <a:t> </a:t>
          </a:r>
          <a:r>
            <a:rPr lang="pl-PL" sz="1600" b="1" i="0" dirty="0" err="1">
              <a:latin typeface="Tw Cen MT Condensed (Nagłówki)"/>
            </a:rPr>
            <a:t>process</a:t>
          </a:r>
          <a:endParaRPr lang="pl-PL" sz="1600" b="1" i="0" dirty="0">
            <a:latin typeface="Tw Cen MT Condensed (Nagłówki)"/>
          </a:endParaRPr>
        </a:p>
      </dgm:t>
    </dgm:pt>
    <dgm:pt modelId="{17BDFE3C-4152-44A8-A22E-0BFA899AA127}" type="parTrans" cxnId="{2615B073-B593-4B97-9EDF-1F70B1D1A4BB}">
      <dgm:prSet custT="1"/>
      <dgm:spPr/>
      <dgm:t>
        <a:bodyPr/>
        <a:lstStyle/>
        <a:p>
          <a:pPr algn="l"/>
          <a:endParaRPr lang="pl-PL" sz="1600" b="1" i="0">
            <a:latin typeface="Tw Cen MT Condensed (Nagłówki)"/>
          </a:endParaRPr>
        </a:p>
      </dgm:t>
    </dgm:pt>
    <dgm:pt modelId="{A37CE9E8-FE8C-4DD1-B036-A8DAD1A14D15}" type="sibTrans" cxnId="{2615B073-B593-4B97-9EDF-1F70B1D1A4BB}">
      <dgm:prSet/>
      <dgm:spPr/>
      <dgm:t>
        <a:bodyPr/>
        <a:lstStyle/>
        <a:p>
          <a:pPr algn="l"/>
          <a:endParaRPr lang="pl-PL" sz="1600" b="1" i="0">
            <a:latin typeface="Tw Cen MT Condensed (Nagłówki)"/>
          </a:endParaRPr>
        </a:p>
      </dgm:t>
    </dgm:pt>
    <dgm:pt modelId="{01EBED87-D7A0-4505-A341-7551E117A78E}" type="pres">
      <dgm:prSet presAssocID="{F102E8E0-7198-47FF-8AFB-8C7C3D9A3BA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107D993-B3BA-425D-BED0-4B7D23024B60}" type="pres">
      <dgm:prSet presAssocID="{2E4A099E-1014-444D-9ECE-EED3476A9EE9}" presName="root1" presStyleCnt="0"/>
      <dgm:spPr/>
    </dgm:pt>
    <dgm:pt modelId="{3D2C0E94-071C-42B3-8EE9-11E561B4BEEA}" type="pres">
      <dgm:prSet presAssocID="{2E4A099E-1014-444D-9ECE-EED3476A9EE9}" presName="LevelOneTextNode" presStyleLbl="node0" presStyleIdx="0" presStyleCnt="1">
        <dgm:presLayoutVars>
          <dgm:chPref val="3"/>
        </dgm:presLayoutVars>
      </dgm:prSet>
      <dgm:spPr/>
    </dgm:pt>
    <dgm:pt modelId="{648FF4D8-0A7C-49FF-9056-FB8CDE9B3F37}" type="pres">
      <dgm:prSet presAssocID="{2E4A099E-1014-444D-9ECE-EED3476A9EE9}" presName="level2hierChild" presStyleCnt="0"/>
      <dgm:spPr/>
    </dgm:pt>
    <dgm:pt modelId="{8F46AFB5-49F4-43BE-A485-F4B459F13CF7}" type="pres">
      <dgm:prSet presAssocID="{A92DBE03-E8D8-479C-8F32-BDFCBA38E1EA}" presName="conn2-1" presStyleLbl="parChTrans1D2" presStyleIdx="0" presStyleCnt="4"/>
      <dgm:spPr/>
    </dgm:pt>
    <dgm:pt modelId="{6D51F02E-A0C9-46E2-AAEC-05A4D7D6DF0F}" type="pres">
      <dgm:prSet presAssocID="{A92DBE03-E8D8-479C-8F32-BDFCBA38E1EA}" presName="connTx" presStyleLbl="parChTrans1D2" presStyleIdx="0" presStyleCnt="4"/>
      <dgm:spPr/>
    </dgm:pt>
    <dgm:pt modelId="{65BE7E2F-1FFD-4923-8895-F47826CC625D}" type="pres">
      <dgm:prSet presAssocID="{4387A7B8-605B-48CE-A9F5-D1AC409C1223}" presName="root2" presStyleCnt="0"/>
      <dgm:spPr/>
    </dgm:pt>
    <dgm:pt modelId="{9B24FAF5-B7CD-46CC-990B-988410755AB1}" type="pres">
      <dgm:prSet presAssocID="{4387A7B8-605B-48CE-A9F5-D1AC409C1223}" presName="LevelTwoTextNode" presStyleLbl="node2" presStyleIdx="0" presStyleCnt="4" custScaleX="305663" custLinFactNeighborY="1472">
        <dgm:presLayoutVars>
          <dgm:chPref val="3"/>
        </dgm:presLayoutVars>
      </dgm:prSet>
      <dgm:spPr/>
    </dgm:pt>
    <dgm:pt modelId="{CE899031-FC47-4EFF-B7D3-3ED76735B0F5}" type="pres">
      <dgm:prSet presAssocID="{4387A7B8-605B-48CE-A9F5-D1AC409C1223}" presName="level3hierChild" presStyleCnt="0"/>
      <dgm:spPr/>
    </dgm:pt>
    <dgm:pt modelId="{8DADBDAE-3FE3-4DB1-B50B-33BA1BEB4FF1}" type="pres">
      <dgm:prSet presAssocID="{E3CC8989-907E-418B-8B57-010D52E4FE19}" presName="conn2-1" presStyleLbl="parChTrans1D2" presStyleIdx="1" presStyleCnt="4"/>
      <dgm:spPr/>
    </dgm:pt>
    <dgm:pt modelId="{FC3CD2F4-72D4-4BD9-A2F2-C80A934DDCA3}" type="pres">
      <dgm:prSet presAssocID="{E3CC8989-907E-418B-8B57-010D52E4FE19}" presName="connTx" presStyleLbl="parChTrans1D2" presStyleIdx="1" presStyleCnt="4"/>
      <dgm:spPr/>
    </dgm:pt>
    <dgm:pt modelId="{FDF9797F-2A4E-46B8-A511-37908ABD7E43}" type="pres">
      <dgm:prSet presAssocID="{0A25FC63-3898-48A9-876E-ADDB01350AF1}" presName="root2" presStyleCnt="0"/>
      <dgm:spPr/>
    </dgm:pt>
    <dgm:pt modelId="{E1C64C37-8AE0-4671-9EA8-40A34CD39E07}" type="pres">
      <dgm:prSet presAssocID="{0A25FC63-3898-48A9-876E-ADDB01350AF1}" presName="LevelTwoTextNode" presStyleLbl="node2" presStyleIdx="1" presStyleCnt="4" custScaleX="305663">
        <dgm:presLayoutVars>
          <dgm:chPref val="3"/>
        </dgm:presLayoutVars>
      </dgm:prSet>
      <dgm:spPr/>
    </dgm:pt>
    <dgm:pt modelId="{42CF7528-F6C7-4140-8D10-834419833B4C}" type="pres">
      <dgm:prSet presAssocID="{0A25FC63-3898-48A9-876E-ADDB01350AF1}" presName="level3hierChild" presStyleCnt="0"/>
      <dgm:spPr/>
    </dgm:pt>
    <dgm:pt modelId="{9639DEB3-1421-4A6E-95BB-47A3F9EE106E}" type="pres">
      <dgm:prSet presAssocID="{9679D8CD-A996-4D90-9384-320D5497DE88}" presName="conn2-1" presStyleLbl="parChTrans1D2" presStyleIdx="2" presStyleCnt="4"/>
      <dgm:spPr/>
    </dgm:pt>
    <dgm:pt modelId="{7ECCF312-FDBA-4633-B07D-E9A194A81AFE}" type="pres">
      <dgm:prSet presAssocID="{9679D8CD-A996-4D90-9384-320D5497DE88}" presName="connTx" presStyleLbl="parChTrans1D2" presStyleIdx="2" presStyleCnt="4"/>
      <dgm:spPr/>
    </dgm:pt>
    <dgm:pt modelId="{839BF379-FA96-4E0E-AF11-1A0818F4760F}" type="pres">
      <dgm:prSet presAssocID="{146D9CC6-AEB5-443C-9A66-09AC16A4B19C}" presName="root2" presStyleCnt="0"/>
      <dgm:spPr/>
    </dgm:pt>
    <dgm:pt modelId="{5F2C3A77-7B10-414C-833A-77C778758509}" type="pres">
      <dgm:prSet presAssocID="{146D9CC6-AEB5-443C-9A66-09AC16A4B19C}" presName="LevelTwoTextNode" presStyleLbl="node2" presStyleIdx="2" presStyleCnt="4" custScaleX="305663">
        <dgm:presLayoutVars>
          <dgm:chPref val="3"/>
        </dgm:presLayoutVars>
      </dgm:prSet>
      <dgm:spPr/>
    </dgm:pt>
    <dgm:pt modelId="{DE1CD529-D460-4715-AAA4-5B8E25FF6E30}" type="pres">
      <dgm:prSet presAssocID="{146D9CC6-AEB5-443C-9A66-09AC16A4B19C}" presName="level3hierChild" presStyleCnt="0"/>
      <dgm:spPr/>
    </dgm:pt>
    <dgm:pt modelId="{DDC33BE7-9D4F-49CB-A951-74BE149876F2}" type="pres">
      <dgm:prSet presAssocID="{17BDFE3C-4152-44A8-A22E-0BFA899AA127}" presName="conn2-1" presStyleLbl="parChTrans1D2" presStyleIdx="3" presStyleCnt="4"/>
      <dgm:spPr/>
    </dgm:pt>
    <dgm:pt modelId="{252A2C83-8019-4161-95CB-F7203E468C31}" type="pres">
      <dgm:prSet presAssocID="{17BDFE3C-4152-44A8-A22E-0BFA899AA127}" presName="connTx" presStyleLbl="parChTrans1D2" presStyleIdx="3" presStyleCnt="4"/>
      <dgm:spPr/>
    </dgm:pt>
    <dgm:pt modelId="{B31C97EA-2034-46DE-8AE7-DF377710472F}" type="pres">
      <dgm:prSet presAssocID="{824CCBC2-A20E-47B7-A1E0-15E804885DC0}" presName="root2" presStyleCnt="0"/>
      <dgm:spPr/>
    </dgm:pt>
    <dgm:pt modelId="{00CA2443-B289-42B6-B723-50FE29F2E911}" type="pres">
      <dgm:prSet presAssocID="{824CCBC2-A20E-47B7-A1E0-15E804885DC0}" presName="LevelTwoTextNode" presStyleLbl="node2" presStyleIdx="3" presStyleCnt="4" custScaleX="305663">
        <dgm:presLayoutVars>
          <dgm:chPref val="3"/>
        </dgm:presLayoutVars>
      </dgm:prSet>
      <dgm:spPr/>
    </dgm:pt>
    <dgm:pt modelId="{E265B40D-29F3-4443-8BF2-3199A400F774}" type="pres">
      <dgm:prSet presAssocID="{824CCBC2-A20E-47B7-A1E0-15E804885DC0}" presName="level3hierChild" presStyleCnt="0"/>
      <dgm:spPr/>
    </dgm:pt>
  </dgm:ptLst>
  <dgm:cxnLst>
    <dgm:cxn modelId="{DEA6A907-AD47-4B42-9AD5-765EBD8DF07E}" type="presOf" srcId="{A92DBE03-E8D8-479C-8F32-BDFCBA38E1EA}" destId="{6D51F02E-A0C9-46E2-AAEC-05A4D7D6DF0F}" srcOrd="1" destOrd="0" presId="urn:microsoft.com/office/officeart/2008/layout/HorizontalMultiLevelHierarchy"/>
    <dgm:cxn modelId="{C690CB08-1990-43F7-97FA-86D7F1DA0672}" type="presOf" srcId="{9679D8CD-A996-4D90-9384-320D5497DE88}" destId="{9639DEB3-1421-4A6E-95BB-47A3F9EE106E}" srcOrd="0" destOrd="0" presId="urn:microsoft.com/office/officeart/2008/layout/HorizontalMultiLevelHierarchy"/>
    <dgm:cxn modelId="{42FB020C-3D06-49F6-A84C-0BF4070BCD9A}" srcId="{F102E8E0-7198-47FF-8AFB-8C7C3D9A3BA1}" destId="{2E4A099E-1014-444D-9ECE-EED3476A9EE9}" srcOrd="0" destOrd="0" parTransId="{DB8818AF-B9C6-41CA-81E1-20421C0F5AF9}" sibTransId="{D9EB6147-C845-425C-8368-1EA570E0BD9B}"/>
    <dgm:cxn modelId="{4806670E-E555-45A8-9BC7-D2D0F2F88E1D}" type="presOf" srcId="{17BDFE3C-4152-44A8-A22E-0BFA899AA127}" destId="{DDC33BE7-9D4F-49CB-A951-74BE149876F2}" srcOrd="0" destOrd="0" presId="urn:microsoft.com/office/officeart/2008/layout/HorizontalMultiLevelHierarchy"/>
    <dgm:cxn modelId="{4A21B91B-66DE-44EC-9019-817088665C80}" type="presOf" srcId="{E3CC8989-907E-418B-8B57-010D52E4FE19}" destId="{8DADBDAE-3FE3-4DB1-B50B-33BA1BEB4FF1}" srcOrd="0" destOrd="0" presId="urn:microsoft.com/office/officeart/2008/layout/HorizontalMultiLevelHierarchy"/>
    <dgm:cxn modelId="{F819D337-4F3D-4269-BA28-E6555B076372}" type="presOf" srcId="{146D9CC6-AEB5-443C-9A66-09AC16A4B19C}" destId="{5F2C3A77-7B10-414C-833A-77C778758509}" srcOrd="0" destOrd="0" presId="urn:microsoft.com/office/officeart/2008/layout/HorizontalMultiLevelHierarchy"/>
    <dgm:cxn modelId="{5B52313A-F13C-4EF1-B7AA-0A389ABFA7B1}" srcId="{2E4A099E-1014-444D-9ECE-EED3476A9EE9}" destId="{146D9CC6-AEB5-443C-9A66-09AC16A4B19C}" srcOrd="2" destOrd="0" parTransId="{9679D8CD-A996-4D90-9384-320D5497DE88}" sibTransId="{D235829D-21DC-4BA0-98DC-793A24AC631E}"/>
    <dgm:cxn modelId="{E97E5F40-EE4A-40A7-8235-BBF42538F3C0}" type="presOf" srcId="{9679D8CD-A996-4D90-9384-320D5497DE88}" destId="{7ECCF312-FDBA-4633-B07D-E9A194A81AFE}" srcOrd="1" destOrd="0" presId="urn:microsoft.com/office/officeart/2008/layout/HorizontalMultiLevelHierarchy"/>
    <dgm:cxn modelId="{8B4EFC5C-D8AB-495F-88F4-372E955AF80A}" srcId="{2E4A099E-1014-444D-9ECE-EED3476A9EE9}" destId="{0A25FC63-3898-48A9-876E-ADDB01350AF1}" srcOrd="1" destOrd="0" parTransId="{E3CC8989-907E-418B-8B57-010D52E4FE19}" sibTransId="{9ABDB727-A329-446C-AEFA-9BDBD3F2DAC8}"/>
    <dgm:cxn modelId="{2FF2396A-A7D0-4114-9DC3-8EF9618FD845}" type="presOf" srcId="{17BDFE3C-4152-44A8-A22E-0BFA899AA127}" destId="{252A2C83-8019-4161-95CB-F7203E468C31}" srcOrd="1" destOrd="0" presId="urn:microsoft.com/office/officeart/2008/layout/HorizontalMultiLevelHierarchy"/>
    <dgm:cxn modelId="{2615B073-B593-4B97-9EDF-1F70B1D1A4BB}" srcId="{2E4A099E-1014-444D-9ECE-EED3476A9EE9}" destId="{824CCBC2-A20E-47B7-A1E0-15E804885DC0}" srcOrd="3" destOrd="0" parTransId="{17BDFE3C-4152-44A8-A22E-0BFA899AA127}" sibTransId="{A37CE9E8-FE8C-4DD1-B036-A8DAD1A14D15}"/>
    <dgm:cxn modelId="{B9D98675-374E-4F8E-809D-4854BC4B2333}" srcId="{2E4A099E-1014-444D-9ECE-EED3476A9EE9}" destId="{4387A7B8-605B-48CE-A9F5-D1AC409C1223}" srcOrd="0" destOrd="0" parTransId="{A92DBE03-E8D8-479C-8F32-BDFCBA38E1EA}" sibTransId="{1BB0EDE8-5827-4E88-A1F7-D1998F619BC0}"/>
    <dgm:cxn modelId="{560E5676-87D7-4102-8D40-B33A89A32403}" type="presOf" srcId="{E3CC8989-907E-418B-8B57-010D52E4FE19}" destId="{FC3CD2F4-72D4-4BD9-A2F2-C80A934DDCA3}" srcOrd="1" destOrd="0" presId="urn:microsoft.com/office/officeart/2008/layout/HorizontalMultiLevelHierarchy"/>
    <dgm:cxn modelId="{5C56EA7B-30B5-452F-B6D0-AC9B383569D2}" type="presOf" srcId="{F102E8E0-7198-47FF-8AFB-8C7C3D9A3BA1}" destId="{01EBED87-D7A0-4505-A341-7551E117A78E}" srcOrd="0" destOrd="0" presId="urn:microsoft.com/office/officeart/2008/layout/HorizontalMultiLevelHierarchy"/>
    <dgm:cxn modelId="{F373B07E-9871-4599-979E-7AB105960E5E}" type="presOf" srcId="{4387A7B8-605B-48CE-A9F5-D1AC409C1223}" destId="{9B24FAF5-B7CD-46CC-990B-988410755AB1}" srcOrd="0" destOrd="0" presId="urn:microsoft.com/office/officeart/2008/layout/HorizontalMultiLevelHierarchy"/>
    <dgm:cxn modelId="{66B32893-F286-47A3-9EAA-6FFD77EF77E5}" type="presOf" srcId="{0A25FC63-3898-48A9-876E-ADDB01350AF1}" destId="{E1C64C37-8AE0-4671-9EA8-40A34CD39E07}" srcOrd="0" destOrd="0" presId="urn:microsoft.com/office/officeart/2008/layout/HorizontalMultiLevelHierarchy"/>
    <dgm:cxn modelId="{F0D84998-E1C8-42C8-AFD5-EB9A03E4B122}" type="presOf" srcId="{2E4A099E-1014-444D-9ECE-EED3476A9EE9}" destId="{3D2C0E94-071C-42B3-8EE9-11E561B4BEEA}" srcOrd="0" destOrd="0" presId="urn:microsoft.com/office/officeart/2008/layout/HorizontalMultiLevelHierarchy"/>
    <dgm:cxn modelId="{B9694CC7-4F58-4B88-823C-85A615AF2992}" type="presOf" srcId="{A92DBE03-E8D8-479C-8F32-BDFCBA38E1EA}" destId="{8F46AFB5-49F4-43BE-A485-F4B459F13CF7}" srcOrd="0" destOrd="0" presId="urn:microsoft.com/office/officeart/2008/layout/HorizontalMultiLevelHierarchy"/>
    <dgm:cxn modelId="{988FE1D7-F970-4AE9-A171-FB9DB89B5313}" type="presOf" srcId="{824CCBC2-A20E-47B7-A1E0-15E804885DC0}" destId="{00CA2443-B289-42B6-B723-50FE29F2E911}" srcOrd="0" destOrd="0" presId="urn:microsoft.com/office/officeart/2008/layout/HorizontalMultiLevelHierarchy"/>
    <dgm:cxn modelId="{A23279E2-4F5F-4A4E-82B0-56B570D5A330}" type="presParOf" srcId="{01EBED87-D7A0-4505-A341-7551E117A78E}" destId="{F107D993-B3BA-425D-BED0-4B7D23024B60}" srcOrd="0" destOrd="0" presId="urn:microsoft.com/office/officeart/2008/layout/HorizontalMultiLevelHierarchy"/>
    <dgm:cxn modelId="{2605C203-5385-48BE-959A-F4824A94486F}" type="presParOf" srcId="{F107D993-B3BA-425D-BED0-4B7D23024B60}" destId="{3D2C0E94-071C-42B3-8EE9-11E561B4BEEA}" srcOrd="0" destOrd="0" presId="urn:microsoft.com/office/officeart/2008/layout/HorizontalMultiLevelHierarchy"/>
    <dgm:cxn modelId="{569BDC9D-8516-4F1C-A17F-193B73DA72D1}" type="presParOf" srcId="{F107D993-B3BA-425D-BED0-4B7D23024B60}" destId="{648FF4D8-0A7C-49FF-9056-FB8CDE9B3F37}" srcOrd="1" destOrd="0" presId="urn:microsoft.com/office/officeart/2008/layout/HorizontalMultiLevelHierarchy"/>
    <dgm:cxn modelId="{438D3018-A760-42C9-8AFB-94FF84D628BB}" type="presParOf" srcId="{648FF4D8-0A7C-49FF-9056-FB8CDE9B3F37}" destId="{8F46AFB5-49F4-43BE-A485-F4B459F13CF7}" srcOrd="0" destOrd="0" presId="urn:microsoft.com/office/officeart/2008/layout/HorizontalMultiLevelHierarchy"/>
    <dgm:cxn modelId="{5CC5FF50-337C-4A76-8ABC-F096D5A219BD}" type="presParOf" srcId="{8F46AFB5-49F4-43BE-A485-F4B459F13CF7}" destId="{6D51F02E-A0C9-46E2-AAEC-05A4D7D6DF0F}" srcOrd="0" destOrd="0" presId="urn:microsoft.com/office/officeart/2008/layout/HorizontalMultiLevelHierarchy"/>
    <dgm:cxn modelId="{05C1CC31-3F85-43AC-876C-880CE54035E4}" type="presParOf" srcId="{648FF4D8-0A7C-49FF-9056-FB8CDE9B3F37}" destId="{65BE7E2F-1FFD-4923-8895-F47826CC625D}" srcOrd="1" destOrd="0" presId="urn:microsoft.com/office/officeart/2008/layout/HorizontalMultiLevelHierarchy"/>
    <dgm:cxn modelId="{EB485E09-1EF9-43D9-ADE5-8D81CF63EB78}" type="presParOf" srcId="{65BE7E2F-1FFD-4923-8895-F47826CC625D}" destId="{9B24FAF5-B7CD-46CC-990B-988410755AB1}" srcOrd="0" destOrd="0" presId="urn:microsoft.com/office/officeart/2008/layout/HorizontalMultiLevelHierarchy"/>
    <dgm:cxn modelId="{19DCDBAB-EAFE-45DD-A444-5D737A67E9CB}" type="presParOf" srcId="{65BE7E2F-1FFD-4923-8895-F47826CC625D}" destId="{CE899031-FC47-4EFF-B7D3-3ED76735B0F5}" srcOrd="1" destOrd="0" presId="urn:microsoft.com/office/officeart/2008/layout/HorizontalMultiLevelHierarchy"/>
    <dgm:cxn modelId="{A2985B48-A8F6-46F6-8071-6F2E2766A8C3}" type="presParOf" srcId="{648FF4D8-0A7C-49FF-9056-FB8CDE9B3F37}" destId="{8DADBDAE-3FE3-4DB1-B50B-33BA1BEB4FF1}" srcOrd="2" destOrd="0" presId="urn:microsoft.com/office/officeart/2008/layout/HorizontalMultiLevelHierarchy"/>
    <dgm:cxn modelId="{0CD0F647-527A-47D4-BB52-43228E1CA9F8}" type="presParOf" srcId="{8DADBDAE-3FE3-4DB1-B50B-33BA1BEB4FF1}" destId="{FC3CD2F4-72D4-4BD9-A2F2-C80A934DDCA3}" srcOrd="0" destOrd="0" presId="urn:microsoft.com/office/officeart/2008/layout/HorizontalMultiLevelHierarchy"/>
    <dgm:cxn modelId="{C216C43B-F468-4944-8CB3-BB582DD2FCE2}" type="presParOf" srcId="{648FF4D8-0A7C-49FF-9056-FB8CDE9B3F37}" destId="{FDF9797F-2A4E-46B8-A511-37908ABD7E43}" srcOrd="3" destOrd="0" presId="urn:microsoft.com/office/officeart/2008/layout/HorizontalMultiLevelHierarchy"/>
    <dgm:cxn modelId="{D2C820FE-68B5-4C17-B496-D69FF3C5423B}" type="presParOf" srcId="{FDF9797F-2A4E-46B8-A511-37908ABD7E43}" destId="{E1C64C37-8AE0-4671-9EA8-40A34CD39E07}" srcOrd="0" destOrd="0" presId="urn:microsoft.com/office/officeart/2008/layout/HorizontalMultiLevelHierarchy"/>
    <dgm:cxn modelId="{8BE19C9C-7D5A-495C-B260-0D0300EBBD3A}" type="presParOf" srcId="{FDF9797F-2A4E-46B8-A511-37908ABD7E43}" destId="{42CF7528-F6C7-4140-8D10-834419833B4C}" srcOrd="1" destOrd="0" presId="urn:microsoft.com/office/officeart/2008/layout/HorizontalMultiLevelHierarchy"/>
    <dgm:cxn modelId="{298AD21A-FE43-433A-A01D-3529D91C0335}" type="presParOf" srcId="{648FF4D8-0A7C-49FF-9056-FB8CDE9B3F37}" destId="{9639DEB3-1421-4A6E-95BB-47A3F9EE106E}" srcOrd="4" destOrd="0" presId="urn:microsoft.com/office/officeart/2008/layout/HorizontalMultiLevelHierarchy"/>
    <dgm:cxn modelId="{DF6408C9-1DDE-4E95-B64D-D297A0169688}" type="presParOf" srcId="{9639DEB3-1421-4A6E-95BB-47A3F9EE106E}" destId="{7ECCF312-FDBA-4633-B07D-E9A194A81AFE}" srcOrd="0" destOrd="0" presId="urn:microsoft.com/office/officeart/2008/layout/HorizontalMultiLevelHierarchy"/>
    <dgm:cxn modelId="{11E1466B-B56A-4E84-9592-226585C8F103}" type="presParOf" srcId="{648FF4D8-0A7C-49FF-9056-FB8CDE9B3F37}" destId="{839BF379-FA96-4E0E-AF11-1A0818F4760F}" srcOrd="5" destOrd="0" presId="urn:microsoft.com/office/officeart/2008/layout/HorizontalMultiLevelHierarchy"/>
    <dgm:cxn modelId="{94F51F6C-6F32-4A0A-8A2D-55F17C93CEB7}" type="presParOf" srcId="{839BF379-FA96-4E0E-AF11-1A0818F4760F}" destId="{5F2C3A77-7B10-414C-833A-77C778758509}" srcOrd="0" destOrd="0" presId="urn:microsoft.com/office/officeart/2008/layout/HorizontalMultiLevelHierarchy"/>
    <dgm:cxn modelId="{0E6331E6-50E1-46B7-8267-9FDFB514CEFF}" type="presParOf" srcId="{839BF379-FA96-4E0E-AF11-1A0818F4760F}" destId="{DE1CD529-D460-4715-AAA4-5B8E25FF6E30}" srcOrd="1" destOrd="0" presId="urn:microsoft.com/office/officeart/2008/layout/HorizontalMultiLevelHierarchy"/>
    <dgm:cxn modelId="{3A6853E4-D2F1-484C-B656-1B5FCA1AFEA4}" type="presParOf" srcId="{648FF4D8-0A7C-49FF-9056-FB8CDE9B3F37}" destId="{DDC33BE7-9D4F-49CB-A951-74BE149876F2}" srcOrd="6" destOrd="0" presId="urn:microsoft.com/office/officeart/2008/layout/HorizontalMultiLevelHierarchy"/>
    <dgm:cxn modelId="{430E91F7-7B1B-4CF0-B413-25CE0B6708AB}" type="presParOf" srcId="{DDC33BE7-9D4F-49CB-A951-74BE149876F2}" destId="{252A2C83-8019-4161-95CB-F7203E468C31}" srcOrd="0" destOrd="0" presId="urn:microsoft.com/office/officeart/2008/layout/HorizontalMultiLevelHierarchy"/>
    <dgm:cxn modelId="{4B036495-04A3-4D8A-BD63-3E12BD8E0A78}" type="presParOf" srcId="{648FF4D8-0A7C-49FF-9056-FB8CDE9B3F37}" destId="{B31C97EA-2034-46DE-8AE7-DF377710472F}" srcOrd="7" destOrd="0" presId="urn:microsoft.com/office/officeart/2008/layout/HorizontalMultiLevelHierarchy"/>
    <dgm:cxn modelId="{B5248F6E-EEA0-4CD6-9A1E-79858DA6A63A}" type="presParOf" srcId="{B31C97EA-2034-46DE-8AE7-DF377710472F}" destId="{00CA2443-B289-42B6-B723-50FE29F2E911}" srcOrd="0" destOrd="0" presId="urn:microsoft.com/office/officeart/2008/layout/HorizontalMultiLevelHierarchy"/>
    <dgm:cxn modelId="{030879F4-2E37-4EAF-8E21-B57D07E44015}" type="presParOf" srcId="{B31C97EA-2034-46DE-8AE7-DF377710472F}" destId="{E265B40D-29F3-4443-8BF2-3199A400F77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33BE7-9D4F-49CB-A951-74BE149876F2}">
      <dsp:nvSpPr>
        <dsp:cNvPr id="0" name=""/>
        <dsp:cNvSpPr/>
      </dsp:nvSpPr>
      <dsp:spPr>
        <a:xfrm>
          <a:off x="646483" y="1989813"/>
          <a:ext cx="421012" cy="1203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506" y="0"/>
              </a:lnTo>
              <a:lnTo>
                <a:pt x="210506" y="1203350"/>
              </a:lnTo>
              <a:lnTo>
                <a:pt x="421012" y="12033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i="0" kern="1200">
            <a:latin typeface="Tw Cen MT Condensed (Nagłówki)"/>
          </a:endParaRPr>
        </a:p>
      </dsp:txBody>
      <dsp:txXfrm>
        <a:off x="825117" y="2559616"/>
        <a:ext cx="63743" cy="63743"/>
      </dsp:txXfrm>
    </dsp:sp>
    <dsp:sp modelId="{9639DEB3-1421-4A6E-95BB-47A3F9EE106E}">
      <dsp:nvSpPr>
        <dsp:cNvPr id="0" name=""/>
        <dsp:cNvSpPr/>
      </dsp:nvSpPr>
      <dsp:spPr>
        <a:xfrm>
          <a:off x="646483" y="1989813"/>
          <a:ext cx="421012" cy="401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506" y="0"/>
              </a:lnTo>
              <a:lnTo>
                <a:pt x="210506" y="401116"/>
              </a:lnTo>
              <a:lnTo>
                <a:pt x="421012" y="40111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i="0" kern="1200">
            <a:latin typeface="Tw Cen MT Condensed (Nagłówki)"/>
          </a:endParaRPr>
        </a:p>
      </dsp:txBody>
      <dsp:txXfrm>
        <a:off x="842451" y="2175834"/>
        <a:ext cx="29075" cy="29075"/>
      </dsp:txXfrm>
    </dsp:sp>
    <dsp:sp modelId="{8DADBDAE-3FE3-4DB1-B50B-33BA1BEB4FF1}">
      <dsp:nvSpPr>
        <dsp:cNvPr id="0" name=""/>
        <dsp:cNvSpPr/>
      </dsp:nvSpPr>
      <dsp:spPr>
        <a:xfrm>
          <a:off x="646483" y="1588696"/>
          <a:ext cx="421012" cy="401116"/>
        </a:xfrm>
        <a:custGeom>
          <a:avLst/>
          <a:gdLst/>
          <a:ahLst/>
          <a:cxnLst/>
          <a:rect l="0" t="0" r="0" b="0"/>
          <a:pathLst>
            <a:path>
              <a:moveTo>
                <a:pt x="0" y="401116"/>
              </a:moveTo>
              <a:lnTo>
                <a:pt x="210506" y="401116"/>
              </a:lnTo>
              <a:lnTo>
                <a:pt x="210506" y="0"/>
              </a:lnTo>
              <a:lnTo>
                <a:pt x="42101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i="0" kern="1200">
            <a:latin typeface="Tw Cen MT Condensed (Nagłówki)"/>
          </a:endParaRPr>
        </a:p>
      </dsp:txBody>
      <dsp:txXfrm>
        <a:off x="842451" y="1774717"/>
        <a:ext cx="29075" cy="29075"/>
      </dsp:txXfrm>
    </dsp:sp>
    <dsp:sp modelId="{8F46AFB5-49F4-43BE-A485-F4B459F13CF7}">
      <dsp:nvSpPr>
        <dsp:cNvPr id="0" name=""/>
        <dsp:cNvSpPr/>
      </dsp:nvSpPr>
      <dsp:spPr>
        <a:xfrm>
          <a:off x="646483" y="795909"/>
          <a:ext cx="421012" cy="1193903"/>
        </a:xfrm>
        <a:custGeom>
          <a:avLst/>
          <a:gdLst/>
          <a:ahLst/>
          <a:cxnLst/>
          <a:rect l="0" t="0" r="0" b="0"/>
          <a:pathLst>
            <a:path>
              <a:moveTo>
                <a:pt x="0" y="1193903"/>
              </a:moveTo>
              <a:lnTo>
                <a:pt x="210506" y="1193903"/>
              </a:lnTo>
              <a:lnTo>
                <a:pt x="210506" y="0"/>
              </a:lnTo>
              <a:lnTo>
                <a:pt x="42101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i="0" kern="1200">
            <a:latin typeface="Tw Cen MT Condensed (Nagłówki)"/>
          </a:endParaRPr>
        </a:p>
      </dsp:txBody>
      <dsp:txXfrm>
        <a:off x="825340" y="1361212"/>
        <a:ext cx="63298" cy="63298"/>
      </dsp:txXfrm>
    </dsp:sp>
    <dsp:sp modelId="{3D2C0E94-071C-42B3-8EE9-11E561B4BEEA}">
      <dsp:nvSpPr>
        <dsp:cNvPr id="0" name=""/>
        <dsp:cNvSpPr/>
      </dsp:nvSpPr>
      <dsp:spPr>
        <a:xfrm rot="16200000">
          <a:off x="-1363323" y="1668919"/>
          <a:ext cx="3377826" cy="641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dirty="0">
              <a:latin typeface="Tw Cen MT Condensed (Nagłówki)"/>
            </a:rPr>
            <a:t>Efekty przestrzenne oddziałujące na proces generowanie cen na rynku nieruchomości</a:t>
          </a:r>
        </a:p>
      </dsp:txBody>
      <dsp:txXfrm>
        <a:off x="-1363323" y="1668919"/>
        <a:ext cx="3377826" cy="641787"/>
      </dsp:txXfrm>
    </dsp:sp>
    <dsp:sp modelId="{9B24FAF5-B7CD-46CC-990B-988410755AB1}">
      <dsp:nvSpPr>
        <dsp:cNvPr id="0" name=""/>
        <dsp:cNvSpPr/>
      </dsp:nvSpPr>
      <dsp:spPr>
        <a:xfrm>
          <a:off x="1067495" y="475016"/>
          <a:ext cx="6434394" cy="641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dirty="0">
              <a:latin typeface="Tw Cen MT Condensed (Nagłówki)"/>
            </a:rPr>
            <a:t> </a:t>
          </a:r>
          <a:r>
            <a:rPr lang="pl-PL" sz="1600" b="1" i="0" kern="1200" dirty="0">
              <a:solidFill>
                <a:srgbClr val="C00000"/>
              </a:solidFill>
              <a:latin typeface="Tw Cen MT Condensed (Nagłówki)"/>
            </a:rPr>
            <a:t>Autokorelacja cen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dirty="0">
              <a:latin typeface="Tw Cen MT Condensed (Nagłówki)"/>
            </a:rPr>
            <a:t> </a:t>
          </a:r>
          <a:r>
            <a:rPr lang="el-GR" sz="1600" b="1" i="0" kern="1200" dirty="0">
              <a:latin typeface="Tw Cen MT Condensed (Nagłówki)"/>
            </a:rPr>
            <a:t>Η</a:t>
          </a:r>
          <a:r>
            <a:rPr lang="pl-PL" sz="1600" b="1" i="0" kern="1200" dirty="0" err="1">
              <a:latin typeface="Tw Cen MT Condensed (Nagłówki)"/>
            </a:rPr>
            <a:t>ouse</a:t>
          </a:r>
          <a:r>
            <a:rPr lang="pl-PL" sz="1600" b="1" i="0" kern="1200" dirty="0">
              <a:latin typeface="Tw Cen MT Condensed (Nagłówki)"/>
            </a:rPr>
            <a:t> </a:t>
          </a:r>
          <a:r>
            <a:rPr lang="en-GB" sz="1600" b="1" i="0" kern="1200" dirty="0">
              <a:latin typeface="Tw Cen MT Condensed (Nagłówki)"/>
            </a:rPr>
            <a:t>prices are spatially correlated with the prices of nearby properties</a:t>
          </a:r>
          <a:endParaRPr lang="pl-PL" sz="1600" b="1" i="0" kern="1200" dirty="0">
            <a:latin typeface="Tw Cen MT Condensed (Nagłówki)"/>
          </a:endParaRPr>
        </a:p>
      </dsp:txBody>
      <dsp:txXfrm>
        <a:off x="1067495" y="475016"/>
        <a:ext cx="6434394" cy="641787"/>
      </dsp:txXfrm>
    </dsp:sp>
    <dsp:sp modelId="{E1C64C37-8AE0-4671-9EA8-40A34CD39E07}">
      <dsp:nvSpPr>
        <dsp:cNvPr id="0" name=""/>
        <dsp:cNvSpPr/>
      </dsp:nvSpPr>
      <dsp:spPr>
        <a:xfrm>
          <a:off x="1067495" y="1267803"/>
          <a:ext cx="6434394" cy="641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dirty="0">
              <a:latin typeface="Tw Cen MT Condensed (Nagłówki)"/>
            </a:rPr>
            <a:t> </a:t>
          </a:r>
          <a:r>
            <a:rPr lang="pl-PL" sz="1600" b="1" i="0" kern="1200" dirty="0">
              <a:solidFill>
                <a:srgbClr val="C00000"/>
              </a:solidFill>
              <a:latin typeface="Tw Cen MT Condensed (Nagłówki)"/>
            </a:rPr>
            <a:t>Autokorelacja mierzalnych atrybutów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dirty="0">
              <a:latin typeface="Tw Cen MT Condensed (Nagłówki)"/>
            </a:rPr>
            <a:t> House </a:t>
          </a:r>
          <a:r>
            <a:rPr lang="pl-PL" sz="1600" b="1" i="0" kern="1200" dirty="0" err="1">
              <a:latin typeface="Tw Cen MT Condensed (Nagłówki)"/>
            </a:rPr>
            <a:t>prices</a:t>
          </a:r>
          <a:r>
            <a:rPr lang="pl-PL" sz="1600" b="1" i="0" kern="1200" dirty="0">
              <a:latin typeface="Tw Cen MT Condensed (Nagłówki)"/>
            </a:rPr>
            <a:t> </a:t>
          </a:r>
          <a:r>
            <a:rPr lang="pl-PL" sz="1600" b="1" i="0" kern="1200" dirty="0" err="1">
              <a:latin typeface="Tw Cen MT Condensed (Nagłówki)"/>
            </a:rPr>
            <a:t>are</a:t>
          </a:r>
          <a:r>
            <a:rPr lang="pl-PL" sz="1600" b="1" i="0" kern="1200" dirty="0">
              <a:latin typeface="Tw Cen MT Condensed (Nagłówki)"/>
            </a:rPr>
            <a:t> </a:t>
          </a:r>
          <a:r>
            <a:rPr lang="en-GB" sz="1600" b="1" i="0" kern="1200" dirty="0">
              <a:latin typeface="Tw Cen MT Condensed (Nagłówki)"/>
            </a:rPr>
            <a:t>influenced by the housing attributes of nearby properties</a:t>
          </a:r>
          <a:endParaRPr lang="pl-PL" sz="1600" b="1" i="0" kern="1200" dirty="0">
            <a:latin typeface="Tw Cen MT Condensed (Nagłówki)"/>
          </a:endParaRPr>
        </a:p>
      </dsp:txBody>
      <dsp:txXfrm>
        <a:off x="1067495" y="1267803"/>
        <a:ext cx="6434394" cy="641787"/>
      </dsp:txXfrm>
    </dsp:sp>
    <dsp:sp modelId="{5F2C3A77-7B10-414C-833A-77C778758509}">
      <dsp:nvSpPr>
        <dsp:cNvPr id="0" name=""/>
        <dsp:cNvSpPr/>
      </dsp:nvSpPr>
      <dsp:spPr>
        <a:xfrm>
          <a:off x="1067495" y="2070036"/>
          <a:ext cx="6434394" cy="641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dirty="0">
              <a:latin typeface="Tw Cen MT Condensed (Nagłówki)"/>
            </a:rPr>
            <a:t> </a:t>
          </a:r>
          <a:r>
            <a:rPr lang="pl-PL" sz="1600" b="1" i="0" kern="1200" dirty="0">
              <a:solidFill>
                <a:srgbClr val="C00000"/>
              </a:solidFill>
              <a:latin typeface="Tw Cen MT Condensed (Nagłówki)"/>
            </a:rPr>
            <a:t>Autokorelacja niemierzalnych atrybutów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dirty="0">
              <a:latin typeface="Tw Cen MT Condensed (Nagłówki)"/>
            </a:rPr>
            <a:t> House </a:t>
          </a:r>
          <a:r>
            <a:rPr lang="pl-PL" sz="1600" b="1" i="0" kern="1200" dirty="0" err="1">
              <a:latin typeface="Tw Cen MT Condensed (Nagłówki)"/>
            </a:rPr>
            <a:t>prices</a:t>
          </a:r>
          <a:r>
            <a:rPr lang="pl-PL" sz="1600" b="1" i="0" kern="1200" dirty="0">
              <a:latin typeface="Tw Cen MT Condensed (Nagłówki)"/>
            </a:rPr>
            <a:t> </a:t>
          </a:r>
          <a:r>
            <a:rPr lang="pl-PL" sz="1600" b="1" i="0" kern="1200" dirty="0" err="1">
              <a:latin typeface="Tw Cen MT Condensed (Nagłówki)"/>
            </a:rPr>
            <a:t>depend</a:t>
          </a:r>
          <a:r>
            <a:rPr lang="pl-PL" sz="1600" b="1" i="0" kern="1200" dirty="0">
              <a:latin typeface="Tw Cen MT Condensed (Nagłówki)"/>
            </a:rPr>
            <a:t> on the </a:t>
          </a:r>
          <a:r>
            <a:rPr lang="en-GB" sz="1600" b="1" i="0" kern="1200" dirty="0">
              <a:latin typeface="Tw Cen MT Condensed (Nagłówki)"/>
            </a:rPr>
            <a:t>unobservable attribute</a:t>
          </a:r>
          <a:r>
            <a:rPr lang="pl-PL" sz="1600" b="1" i="0" kern="1200" dirty="0">
              <a:latin typeface="Tw Cen MT Condensed (Nagłówki)"/>
            </a:rPr>
            <a:t>s</a:t>
          </a:r>
          <a:r>
            <a:rPr lang="en-GB" sz="1600" b="1" i="0" kern="1200" dirty="0">
              <a:latin typeface="Tw Cen MT Condensed (Nagłówki)"/>
            </a:rPr>
            <a:t> of</a:t>
          </a:r>
          <a:r>
            <a:rPr lang="pl-PL" sz="1600" b="1" i="0" kern="1200" dirty="0">
              <a:latin typeface="Tw Cen MT Condensed (Nagłówki)"/>
            </a:rPr>
            <a:t> </a:t>
          </a:r>
          <a:r>
            <a:rPr lang="en-GB" sz="1600" b="1" i="0" kern="1200" dirty="0">
              <a:latin typeface="Tw Cen MT Condensed (Nagłówki)"/>
            </a:rPr>
            <a:t>nearby properties</a:t>
          </a:r>
          <a:endParaRPr lang="pl-PL" sz="1600" b="1" i="0" kern="1200" dirty="0">
            <a:latin typeface="Tw Cen MT Condensed (Nagłówki)"/>
          </a:endParaRPr>
        </a:p>
      </dsp:txBody>
      <dsp:txXfrm>
        <a:off x="1067495" y="2070036"/>
        <a:ext cx="6434394" cy="641787"/>
      </dsp:txXfrm>
    </dsp:sp>
    <dsp:sp modelId="{00CA2443-B289-42B6-B723-50FE29F2E911}">
      <dsp:nvSpPr>
        <dsp:cNvPr id="0" name=""/>
        <dsp:cNvSpPr/>
      </dsp:nvSpPr>
      <dsp:spPr>
        <a:xfrm>
          <a:off x="1067495" y="2872270"/>
          <a:ext cx="6434394" cy="641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dirty="0">
              <a:latin typeface="Tw Cen MT Condensed (Nagłówki)"/>
            </a:rPr>
            <a:t> </a:t>
          </a:r>
          <a:r>
            <a:rPr lang="pl-PL" sz="1600" b="1" i="0" kern="1200" dirty="0">
              <a:solidFill>
                <a:srgbClr val="C00000"/>
              </a:solidFill>
              <a:latin typeface="Tw Cen MT Condensed (Nagłówki)"/>
            </a:rPr>
            <a:t>Przestrzenna niejednorodność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i="0" kern="1200" dirty="0">
              <a:solidFill>
                <a:srgbClr val="C00000"/>
              </a:solidFill>
              <a:latin typeface="Tw Cen MT Condensed (Nagłówki)"/>
            </a:rPr>
            <a:t> </a:t>
          </a:r>
          <a:r>
            <a:rPr lang="pl-PL" sz="1600" b="1" i="0" kern="1200" dirty="0">
              <a:latin typeface="Tw Cen MT Condensed (Nagłówki)"/>
            </a:rPr>
            <a:t>House </a:t>
          </a:r>
          <a:r>
            <a:rPr lang="pl-PL" sz="1600" b="1" i="0" kern="1200" dirty="0" err="1">
              <a:latin typeface="Tw Cen MT Condensed (Nagłówki)"/>
            </a:rPr>
            <a:t>prices</a:t>
          </a:r>
          <a:r>
            <a:rPr lang="pl-PL" sz="1600" b="1" i="0" kern="1200" dirty="0">
              <a:latin typeface="Tw Cen MT Condensed (Nagłówki)"/>
            </a:rPr>
            <a:t> </a:t>
          </a:r>
          <a:r>
            <a:rPr lang="pl-PL" sz="1600" b="1" i="0" kern="1200" dirty="0" err="1">
              <a:latin typeface="Tw Cen MT Condensed (Nagłówki)"/>
            </a:rPr>
            <a:t>are</a:t>
          </a:r>
          <a:r>
            <a:rPr lang="pl-PL" sz="1600" b="1" i="0" kern="1200" dirty="0">
              <a:latin typeface="Tw Cen MT Condensed (Nagłówki)"/>
            </a:rPr>
            <a:t> </a:t>
          </a:r>
          <a:r>
            <a:rPr lang="pl-PL" sz="1600" b="1" i="0" kern="1200" dirty="0" err="1">
              <a:latin typeface="Tw Cen MT Condensed (Nagłówki)"/>
            </a:rPr>
            <a:t>generated</a:t>
          </a:r>
          <a:r>
            <a:rPr lang="pl-PL" sz="1600" b="1" i="0" kern="1200" dirty="0">
              <a:latin typeface="Tw Cen MT Condensed (Nagłówki)"/>
            </a:rPr>
            <a:t> in a </a:t>
          </a:r>
          <a:r>
            <a:rPr lang="pl-PL" sz="1600" b="1" i="0" kern="1200" dirty="0" err="1">
              <a:latin typeface="Tw Cen MT Condensed (Nagłówki)"/>
            </a:rPr>
            <a:t>space-varying</a:t>
          </a:r>
          <a:r>
            <a:rPr lang="pl-PL" sz="1600" b="1" i="0" kern="1200" dirty="0">
              <a:latin typeface="Tw Cen MT Condensed (Nagłówki)"/>
            </a:rPr>
            <a:t> </a:t>
          </a:r>
          <a:r>
            <a:rPr lang="pl-PL" sz="1600" b="1" i="0" kern="1200" dirty="0" err="1">
              <a:latin typeface="Tw Cen MT Condensed (Nagłówki)"/>
            </a:rPr>
            <a:t>process</a:t>
          </a:r>
          <a:endParaRPr lang="pl-PL" sz="1600" b="1" i="0" kern="1200" dirty="0">
            <a:latin typeface="Tw Cen MT Condensed (Nagłówki)"/>
          </a:endParaRPr>
        </a:p>
      </dsp:txBody>
      <dsp:txXfrm>
        <a:off x="1067495" y="2872270"/>
        <a:ext cx="6434394" cy="641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62C78-21B2-416B-AED2-A71520B114B9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E7371-9A0A-4D98-B66D-06455CD9EC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3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E7371-9A0A-4D98-B66D-06455CD9EC1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44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E7371-9A0A-4D98-B66D-06455CD9EC19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81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727E94B-FF89-4F08-8640-E230B084DDAA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C0F5-3843-4D7D-B8E0-87E3B1C5902B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3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E94B-FF89-4F08-8640-E230B084DDAA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C0F5-3843-4D7D-B8E0-87E3B1C590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39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E94B-FF89-4F08-8640-E230B084DDAA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C0F5-3843-4D7D-B8E0-87E3B1C5902B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86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E94B-FF89-4F08-8640-E230B084DDAA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C0F5-3843-4D7D-B8E0-87E3B1C590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15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E94B-FF89-4F08-8640-E230B084DDAA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C0F5-3843-4D7D-B8E0-87E3B1C5902B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02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E94B-FF89-4F08-8640-E230B084DDAA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C0F5-3843-4D7D-B8E0-87E3B1C590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31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E94B-FF89-4F08-8640-E230B084DDAA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C0F5-3843-4D7D-B8E0-87E3B1C590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18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E94B-FF89-4F08-8640-E230B084DDAA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C0F5-3843-4D7D-B8E0-87E3B1C590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247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E94B-FF89-4F08-8640-E230B084DDAA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C0F5-3843-4D7D-B8E0-87E3B1C590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21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E94B-FF89-4F08-8640-E230B084DDAA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C0F5-3843-4D7D-B8E0-87E3B1C590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E94B-FF89-4F08-8640-E230B084DDAA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C0F5-3843-4D7D-B8E0-87E3B1C5902B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5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727E94B-FF89-4F08-8640-E230B084DDAA}" type="datetimeFigureOut">
              <a:rPr lang="pl-PL" smtClean="0"/>
              <a:t>27.03.2026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8BC0F5-3843-4D7D-B8E0-87E3B1C5902B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43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gsup.asu.edu/sparc/multiscale-gwr" TargetMode="External"/><Relationship Id="rId2" Type="http://schemas.openxmlformats.org/officeDocument/2006/relationships/hyperlink" Target="https://geodacenter.github.io/documentation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F1152F-D2FD-D74F-5AD1-CD02DFE34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ANALIZA PRZESTRZENNA RYNKU NIERUCHOMOŚCI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6E2497-42E3-FFE6-D59D-FC3551B5C1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Mateusz Tomal</a:t>
            </a:r>
          </a:p>
        </p:txBody>
      </p:sp>
    </p:spTree>
    <p:extLst>
      <p:ext uri="{BB962C8B-B14F-4D97-AF65-F5344CB8AC3E}">
        <p14:creationId xmlns:p14="http://schemas.microsoft.com/office/powerpoint/2010/main" val="14176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C1318-61DF-73FB-047C-47308413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Organizacja zajęć (STUDIA </a:t>
            </a:r>
            <a:r>
              <a:rPr lang="pl-PL" dirty="0" err="1"/>
              <a:t>nieSTACJONARNE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8FB6C4-DF5F-D177-15B0-42A1B6178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/>
              <a:t>ĆWICZENIA:</a:t>
            </a:r>
            <a:r>
              <a:rPr lang="pl-PL" dirty="0"/>
              <a:t>	</a:t>
            </a:r>
          </a:p>
          <a:p>
            <a:r>
              <a:rPr lang="pl-PL" dirty="0"/>
              <a:t>1</a:t>
            </a:r>
            <a:r>
              <a:rPr lang="pl-PL" dirty="0">
                <a:effectLst/>
              </a:rPr>
              <a:t>. Realizacja projektu grupowego (2 osoby).</a:t>
            </a:r>
            <a:endParaRPr lang="pl-PL" dirty="0"/>
          </a:p>
          <a:p>
            <a:r>
              <a:rPr lang="pl-PL" dirty="0"/>
              <a:t>2. </a:t>
            </a:r>
            <a:r>
              <a:rPr lang="pl-PL" dirty="0">
                <a:effectLst/>
              </a:rPr>
              <a:t>Estymacja modeli cen nieruchomości: OLS, SAR, GWR </a:t>
            </a:r>
            <a:r>
              <a:rPr lang="pl-PL" dirty="0"/>
              <a:t>.</a:t>
            </a:r>
          </a:p>
          <a:p>
            <a:r>
              <a:rPr lang="pl-PL" dirty="0"/>
              <a:t>3. Struktura projektu:</a:t>
            </a:r>
          </a:p>
          <a:p>
            <a:r>
              <a:rPr lang="pl-PL" dirty="0"/>
              <a:t>Strona tytułowa</a:t>
            </a: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pl-PL" dirty="0"/>
              <a:t>Cel projektu</a:t>
            </a: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pl-PL" dirty="0"/>
              <a:t>Charakterystyka danych (minimum 1000 obserwacji: cen nieruchomości)</a:t>
            </a: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pl-PL" dirty="0"/>
              <a:t>Wyniki estymacji: opis parametrów, istotność, ocena autokorelacji reszt, porównanie modeli</a:t>
            </a: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pl-PL" dirty="0"/>
              <a:t>Opis wyników</a:t>
            </a:r>
          </a:p>
          <a:p>
            <a:pPr marL="523875" indent="-342900">
              <a:buFont typeface="Arial" panose="020B0604020202020204" pitchFamily="34" charset="0"/>
              <a:buChar char="•"/>
            </a:pPr>
            <a:r>
              <a:rPr lang="pl-PL" dirty="0"/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394579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A50143-CCDB-B5A4-196E-6826AD43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Organizacja zajęć (STUDIA </a:t>
            </a:r>
            <a:r>
              <a:rPr lang="pl-PL" dirty="0" err="1"/>
              <a:t>nieSTACJONARNE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FAB790-6053-7DF8-85E1-B95E8CDD2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 Do 23 kwietnia należy wysłać projekt w PDF na e-mail: wszyscy.</a:t>
            </a:r>
          </a:p>
          <a:p>
            <a:r>
              <a:rPr lang="pl-PL" dirty="0"/>
              <a:t>2. Obrony na ćwiczeniach: 24 kwiecień (5 grup), 15 kwiecień (5 grup), 12 czerwiec (5 grup). Zapraszam konkretne grupy projektowe. </a:t>
            </a:r>
          </a:p>
        </p:txBody>
      </p:sp>
    </p:spTree>
    <p:extLst>
      <p:ext uri="{BB962C8B-B14F-4D97-AF65-F5344CB8AC3E}">
        <p14:creationId xmlns:p14="http://schemas.microsoft.com/office/powerpoint/2010/main" val="36415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F1152F-D2FD-D74F-5AD1-CD02DFE34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dirty="0">
                <a:effectLst/>
              </a:rPr>
              <a:t>Zjawiska przestrzenne na rynku nieruchomości oraz ich modelowanie</a:t>
            </a:r>
            <a:endParaRPr lang="pl-PL" sz="4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6E2497-42E3-FFE6-D59D-FC3551B5C1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Mateusz Tomal</a:t>
            </a:r>
          </a:p>
        </p:txBody>
      </p:sp>
    </p:spTree>
    <p:extLst>
      <p:ext uri="{BB962C8B-B14F-4D97-AF65-F5344CB8AC3E}">
        <p14:creationId xmlns:p14="http://schemas.microsoft.com/office/powerpoint/2010/main" val="420090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2ADC6-AF4B-41DF-F847-8E9C1A55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Przestrzenna autokorelacja cen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AA000A-3F43-4E21-CBEF-EF90539B1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4262247" cy="4023360"/>
          </a:xfrm>
        </p:spPr>
        <p:txBody>
          <a:bodyPr/>
          <a:lstStyle/>
          <a:p>
            <a:r>
              <a:rPr lang="pl-PL" sz="2400" b="1" dirty="0">
                <a:ea typeface="Cambria" panose="02040503050406030204" pitchFamily="18" charset="0"/>
              </a:rPr>
              <a:t>Przestrzenna autokorelacja cen </a:t>
            </a:r>
            <a:r>
              <a:rPr lang="pl-PL" sz="2400" dirty="0">
                <a:ea typeface="Cambria" panose="02040503050406030204" pitchFamily="18" charset="0"/>
              </a:rPr>
              <a:t>– ceny na rynku nieruchomości są ze sobą zazwyczaj przestrzennie autoskorelowane, tj. cena nieruchomości w danej lokalizacji zależy od cen nieruchomości sąsiednich (podobne cechy; ustalanie cen ofertowych na podstawie cen nieruchomości sąsiednich).</a:t>
            </a:r>
          </a:p>
          <a:p>
            <a:endParaRPr lang="pl-PL" dirty="0"/>
          </a:p>
        </p:txBody>
      </p:sp>
      <p:pic>
        <p:nvPicPr>
          <p:cNvPr id="4" name="Symbol zastępczy zawartości 4" descr="Ikony wektora linii domu">
            <a:extLst>
              <a:ext uri="{FF2B5EF4-FFF2-40B4-BE49-F238E27FC236}">
                <a16:creationId xmlns:a16="http://schemas.microsoft.com/office/drawing/2014/main" id="{F69CEBDB-9E7B-A043-687B-7EC5306CE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49" y="1918642"/>
            <a:ext cx="517184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3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456DD6-69FA-EEAC-4C43-4E765785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Przestrzenna autokorelacja atrybutów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7E2FE7-9662-C8F4-3D6B-0A29B1E59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547872" cy="4023360"/>
          </a:xfrm>
        </p:spPr>
        <p:txBody>
          <a:bodyPr>
            <a:normAutofit/>
          </a:bodyPr>
          <a:lstStyle/>
          <a:p>
            <a:r>
              <a:rPr lang="pl-PL" sz="2000" b="1" dirty="0">
                <a:ea typeface="Cambria" panose="02040503050406030204" pitchFamily="18" charset="0"/>
              </a:rPr>
              <a:t>Przestrzenna autokorelacja atrybutów </a:t>
            </a:r>
            <a:r>
              <a:rPr lang="pl-PL" sz="2000" dirty="0">
                <a:ea typeface="Cambria" panose="02040503050406030204" pitchFamily="18" charset="0"/>
              </a:rPr>
              <a:t>– cechy nieruchomości (atrybuty) często są na rynku nieruchomości przestrzennie skorelowane np. z dużym prawdopodobieństwem w danym bloku mieszkalnym, pojedyncze mieszkania będą mieć podobny standard, podobną wielkość itp..</a:t>
            </a:r>
            <a:endParaRPr lang="pl-PL" dirty="0"/>
          </a:p>
        </p:txBody>
      </p:sp>
      <p:pic>
        <p:nvPicPr>
          <p:cNvPr id="4" name="Symbol zastępczy zawartości 4" descr="Ikony wektora linii domu">
            <a:extLst>
              <a:ext uri="{FF2B5EF4-FFF2-40B4-BE49-F238E27FC236}">
                <a16:creationId xmlns:a16="http://schemas.microsoft.com/office/drawing/2014/main" id="{8F1168E7-778B-FA42-8E0D-86F00E606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 b="61904"/>
          <a:stretch/>
        </p:blipFill>
        <p:spPr>
          <a:xfrm>
            <a:off x="5715348" y="1918642"/>
            <a:ext cx="1614599" cy="1499616"/>
          </a:xfrm>
          <a:prstGeom prst="rect">
            <a:avLst/>
          </a:prstGeom>
        </p:spPr>
      </p:pic>
      <p:pic>
        <p:nvPicPr>
          <p:cNvPr id="5" name="Symbol zastępczy zawartości 4" descr="Ikony wektora linii domu">
            <a:extLst>
              <a:ext uri="{FF2B5EF4-FFF2-40B4-BE49-F238E27FC236}">
                <a16:creationId xmlns:a16="http://schemas.microsoft.com/office/drawing/2014/main" id="{F6275B49-C5CF-E2AC-AB31-4D48697B13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 b="61904"/>
          <a:stretch/>
        </p:blipFill>
        <p:spPr>
          <a:xfrm>
            <a:off x="5867748" y="2071042"/>
            <a:ext cx="1614599" cy="1499616"/>
          </a:xfrm>
          <a:prstGeom prst="rect">
            <a:avLst/>
          </a:prstGeom>
        </p:spPr>
      </p:pic>
      <p:pic>
        <p:nvPicPr>
          <p:cNvPr id="6" name="Symbol zastępczy zawartości 4" descr="Ikony wektora linii domu">
            <a:extLst>
              <a:ext uri="{FF2B5EF4-FFF2-40B4-BE49-F238E27FC236}">
                <a16:creationId xmlns:a16="http://schemas.microsoft.com/office/drawing/2014/main" id="{1111F911-34BD-1D3C-3A74-5998B3653C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 b="61904"/>
          <a:stretch/>
        </p:blipFill>
        <p:spPr>
          <a:xfrm>
            <a:off x="7011095" y="2071042"/>
            <a:ext cx="1614599" cy="1499616"/>
          </a:xfrm>
          <a:prstGeom prst="rect">
            <a:avLst/>
          </a:prstGeom>
        </p:spPr>
      </p:pic>
      <p:pic>
        <p:nvPicPr>
          <p:cNvPr id="7" name="Symbol zastępczy zawartości 4" descr="Ikony wektora linii domu">
            <a:extLst>
              <a:ext uri="{FF2B5EF4-FFF2-40B4-BE49-F238E27FC236}">
                <a16:creationId xmlns:a16="http://schemas.microsoft.com/office/drawing/2014/main" id="{9F95B735-2544-4EF8-444D-7AEEEF437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 b="61904"/>
          <a:stretch/>
        </p:blipFill>
        <p:spPr>
          <a:xfrm>
            <a:off x="8229774" y="2071042"/>
            <a:ext cx="1614599" cy="1499616"/>
          </a:xfrm>
          <a:prstGeom prst="rect">
            <a:avLst/>
          </a:prstGeom>
        </p:spPr>
      </p:pic>
      <p:pic>
        <p:nvPicPr>
          <p:cNvPr id="8" name="Symbol zastępczy zawartości 4" descr="Ikony wektora linii domu">
            <a:extLst>
              <a:ext uri="{FF2B5EF4-FFF2-40B4-BE49-F238E27FC236}">
                <a16:creationId xmlns:a16="http://schemas.microsoft.com/office/drawing/2014/main" id="{955D91EC-BAEA-199D-C4AB-DAFB742C6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 b="61904"/>
          <a:stretch/>
        </p:blipFill>
        <p:spPr>
          <a:xfrm>
            <a:off x="7011095" y="3273553"/>
            <a:ext cx="1614599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0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058829-7C1C-85C9-7897-DACCB4D6B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Przestrzenna niejednorodność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2237AD-0CD4-B2BF-9AEC-B4EF3C59E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706821" cy="4023360"/>
          </a:xfrm>
        </p:spPr>
        <p:txBody>
          <a:bodyPr/>
          <a:lstStyle/>
          <a:p>
            <a:r>
              <a:rPr lang="pl-PL" sz="2400" b="1" dirty="0">
                <a:ea typeface="Cambria" panose="02040503050406030204" pitchFamily="18" charset="0"/>
              </a:rPr>
              <a:t>Przestrzenna niejednorodność </a:t>
            </a:r>
            <a:r>
              <a:rPr lang="pl-PL" sz="2400" dirty="0">
                <a:ea typeface="Cambria" panose="02040503050406030204" pitchFamily="18" charset="0"/>
              </a:rPr>
              <a:t>– wpływ poszczególnych cech jest niejednorodny w przestrzeni co wynika ze zmiennych preferencji mieszkaniowych oraz tworzenia się </a:t>
            </a:r>
            <a:r>
              <a:rPr lang="pl-PL" sz="2400" dirty="0" err="1">
                <a:ea typeface="Cambria" panose="02040503050406030204" pitchFamily="18" charset="0"/>
              </a:rPr>
              <a:t>subrynków</a:t>
            </a:r>
            <a:r>
              <a:rPr lang="pl-PL" sz="2400" dirty="0">
                <a:ea typeface="Cambria" panose="02040503050406030204" pitchFamily="18" charset="0"/>
              </a:rPr>
              <a:t> na lokalnych rynkach. Ten ostatni fakt wynika z teorii segmentacji rynku mieszkaniowego, która rozwinęła się w drugiej połowie XX wieku na podstawie krytyki ekonomii neoklasycznej.  </a:t>
            </a:r>
          </a:p>
          <a:p>
            <a:endParaRPr lang="pl-PL" dirty="0"/>
          </a:p>
        </p:txBody>
      </p:sp>
      <p:pic>
        <p:nvPicPr>
          <p:cNvPr id="4" name="Symbol zastępczy zawartości 4" descr="Ikony wektora linii domu">
            <a:extLst>
              <a:ext uri="{FF2B5EF4-FFF2-40B4-BE49-F238E27FC236}">
                <a16:creationId xmlns:a16="http://schemas.microsoft.com/office/drawing/2014/main" id="{5FC61F01-E09D-6022-340C-0001BE2C6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30" y="2163191"/>
            <a:ext cx="517184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3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8E2933-AB1E-B5DD-17F2-84F2B692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CENY NIERUCHOMOŚCI A zjawiska przestrzenne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713C723-AF60-B334-AF3E-5C6B7CCEE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015867"/>
              </p:ext>
            </p:extLst>
          </p:nvPr>
        </p:nvGraphicFramePr>
        <p:xfrm>
          <a:off x="1024128" y="1815117"/>
          <a:ext cx="7506586" cy="3979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861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1975F-3EAB-B44F-176C-6094E2F5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1. Przestrzenna autokorelacja – modelowanie </a:t>
            </a:r>
            <a:r>
              <a:rPr lang="pl-PL" sz="2000" dirty="0">
                <a:solidFill>
                  <a:srgbClr val="FF0000"/>
                </a:solidFill>
              </a:rPr>
              <a:t>(wykład 2 – st.) </a:t>
            </a:r>
            <a:endParaRPr lang="pl-PL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4657F7C-A401-BF7E-938C-9E2071B385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722474"/>
                <a:ext cx="9720073" cy="4586886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1. Pomiar przestrzennej autokorelacji można wykonać za pomocą tzw. globalnej statystyki </a:t>
                </a:r>
                <a:r>
                  <a:rPr lang="pl-PL" dirty="0" err="1"/>
                  <a:t>Morana</a:t>
                </a:r>
                <a:r>
                  <a:rPr lang="pl-PL" dirty="0"/>
                  <a:t> danej wzorem:</a:t>
                </a:r>
              </a:p>
              <a:p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den>
                    </m:f>
                    <m:r>
                      <a:rPr lang="pl-PL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pl-PL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pl-PL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  <m:d>
                          <m:d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pl-PL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pl-PL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l-P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l-PL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l-PL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pl-P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pl-PL" b="0" dirty="0"/>
              </a:p>
              <a:p>
                <a:r>
                  <a:rPr lang="pl-PL" dirty="0"/>
                  <a:t>Gdzie: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l-PL" dirty="0"/>
                  <a:t> – liczba obserwacji,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l-PL" dirty="0"/>
                  <a:t> </a:t>
                </a:r>
                <a:r>
                  <a:rPr lang="pl-PL" i="1" dirty="0"/>
                  <a:t>i</a:t>
                </a:r>
                <a:r>
                  <a:rPr lang="pl-PL" dirty="0"/>
                  <a:t>-ta obserwacja,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l-PL" dirty="0"/>
                  <a:t> średnia wartość zmiennej,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l-PL" dirty="0"/>
                  <a:t> element macierzy wag określający relację pomiędzy obserwacją </a:t>
                </a:r>
                <a:r>
                  <a:rPr lang="pl-PL" i="1" dirty="0"/>
                  <a:t>i</a:t>
                </a:r>
                <a:r>
                  <a:rPr lang="pl-PL" dirty="0"/>
                  <a:t>-tą a </a:t>
                </a:r>
                <a:r>
                  <a:rPr lang="pl-PL" i="1" dirty="0"/>
                  <a:t>j</a:t>
                </a:r>
                <a:r>
                  <a:rPr lang="pl-PL" dirty="0"/>
                  <a:t>-tą. </a:t>
                </a:r>
              </a:p>
              <a:p>
                <a:pPr marL="520700" indent="-342900">
                  <a:buFont typeface="Wingdings" panose="05000000000000000000" pitchFamily="2" charset="2"/>
                  <a:buChar char="q"/>
                </a:pPr>
                <a:r>
                  <a:rPr lang="pl-PL" dirty="0"/>
                  <a:t>Gdy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l-PL" dirty="0"/>
                  <a:t> wtedy istnieje dodatnia autokorelacja cen, tj. ceny mają tendencję do grupowania się w przestrzeni w zakresie podobnych wartościach.</a:t>
                </a:r>
              </a:p>
              <a:p>
                <a:pPr marL="520700" indent="-342900">
                  <a:buFont typeface="Wingdings" panose="05000000000000000000" pitchFamily="2" charset="2"/>
                  <a:buChar char="q"/>
                </a:pPr>
                <a:r>
                  <a:rPr lang="pl-PL" dirty="0"/>
                  <a:t>Gdy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l-PL" dirty="0"/>
                  <a:t> wtedy brak jest autokorelacji przestrzennej cen.</a:t>
                </a:r>
              </a:p>
              <a:p>
                <a:pPr marL="520700" indent="-342900">
                  <a:buFont typeface="Wingdings" panose="05000000000000000000" pitchFamily="2" charset="2"/>
                  <a:buChar char="q"/>
                </a:pPr>
                <a:r>
                  <a:rPr lang="pl-PL" dirty="0"/>
                  <a:t>Gdy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l-PL" dirty="0"/>
                  <a:t> wtedy występuje negatywna autokorelacja cen, tj. istnieje tendencja do występowanie przeciwstawnych cen nieruchomości w przestrzenni. 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94657F7C-A401-BF7E-938C-9E2071B385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722474"/>
                <a:ext cx="9720073" cy="4586886"/>
              </a:xfrm>
              <a:blipFill>
                <a:blip r:embed="rId2"/>
                <a:stretch>
                  <a:fillRect l="-313" t="-1596" r="-11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674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1975F-3EAB-B44F-176C-6094E2F5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1. Przestrzenna autokorelacja – modelowanie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997E6C5-FA0A-BA00-D66F-8B435E561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719" y="1680203"/>
            <a:ext cx="9348057" cy="3992254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128033A-E428-F532-3270-3053B6DCB70B}"/>
              </a:ext>
            </a:extLst>
          </p:cNvPr>
          <p:cNvSpPr txBox="1"/>
          <p:nvPr/>
        </p:nvSpPr>
        <p:spPr>
          <a:xfrm>
            <a:off x="1160718" y="5672457"/>
            <a:ext cx="8187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Źródło: </a:t>
            </a:r>
            <a:r>
              <a:rPr lang="en-US" dirty="0" err="1"/>
              <a:t>Radil</a:t>
            </a:r>
            <a:r>
              <a:rPr lang="en-US" dirty="0"/>
              <a:t>, S. M. (2011). University of Illinois at Urbana-Champaign.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1023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1975F-3EAB-B44F-176C-6094E2F5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1. Przestrzenna autokorelacja – modelowanie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CB47AD16-8A08-796A-C6FD-C6F43001D7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3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/>
                  <a:t>1. Macierz wag przestrzennych (</a:t>
                </a:r>
                <a14:m>
                  <m:oMath xmlns:m="http://schemas.openxmlformats.org/officeDocument/2006/math">
                    <m:r>
                      <a:rPr lang="pl-PL" b="1" i="0" dirty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pl-PL" dirty="0"/>
                  <a:t>) przedstawia przestrzenną strukturę pomiędzy obserwacjami. W ujęciu formalnym można ją zapisać jako: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b="1" i="0" dirty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pl-PL" b="1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l-PL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l-PL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l-PL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b="0" i="1" dirty="0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l-PL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l-PL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l-PL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l-PL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pl-PL" dirty="0"/>
                  <a:t> </a:t>
                </a:r>
                <a:r>
                  <a:rPr lang="pl-PL" sz="2000" dirty="0"/>
                  <a:t>przy czym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l-PL" sz="2000" dirty="0"/>
                  <a:t> jest równe 0 gdy </a:t>
                </a:r>
                <a14:m>
                  <m:oMath xmlns:m="http://schemas.openxmlformats.org/officeDocument/2006/math">
                    <m:r>
                      <a:rPr lang="pl-PL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sz="2000" dirty="0"/>
                  <a:t> oraz </a:t>
                </a:r>
                <a14:m>
                  <m:oMath xmlns:m="http://schemas.openxmlformats.org/officeDocument/2006/math">
                    <m:r>
                      <a:rPr lang="pl-PL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sz="2000" dirty="0"/>
                  <a:t> nie są swoimi </a:t>
                </a:r>
                <a:r>
                  <a:rPr lang="pl-PL" sz="2000" b="1" u="sng" dirty="0"/>
                  <a:t>sąsiadami</a:t>
                </a:r>
                <a:r>
                  <a:rPr lang="pl-PL" sz="2000" dirty="0"/>
                  <a:t>. </a:t>
                </a:r>
              </a:p>
              <a:p>
                <a:pPr marL="0" indent="0">
                  <a:buNone/>
                </a:pPr>
                <a:r>
                  <a:rPr lang="pl-PL" dirty="0"/>
                  <a:t>2. Relacja sama ze sobą jest wykluczona więc elementy diagonalne macierzy są równe zero.</a:t>
                </a:r>
              </a:p>
              <a:p>
                <a:pPr marL="0" indent="0">
                  <a:buNone/>
                </a:pPr>
                <a:r>
                  <a:rPr lang="pl-PL" dirty="0"/>
                  <a:t>3. Zazwyczaj macierze </a:t>
                </a:r>
                <a14:m>
                  <m:oMath xmlns:m="http://schemas.openxmlformats.org/officeDocument/2006/math">
                    <m:r>
                      <a:rPr lang="pl-PL" b="1" i="0" dirty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pl-PL" dirty="0"/>
                  <a:t> są rzędowo standaryzowano, tzn. każdy elementy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l-PL" dirty="0"/>
                  <a:t> jest dzielony przez sumę elementów macierzy w danym wierszu, 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supHide m:val="on"/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pl-PL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dirty="0"/>
                  <a:t>.</a:t>
                </a:r>
              </a:p>
            </p:txBody>
          </p:sp>
        </mc:Choice>
        <mc:Fallback xmlns="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CB47AD16-8A08-796A-C6FD-C6F43001D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3" cy="4023360"/>
              </a:xfrm>
              <a:blipFill>
                <a:blip r:embed="rId2"/>
                <a:stretch>
                  <a:fillRect l="-1254" t="-1818" r="-1693" b="-1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97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B7EC0B-1903-F29A-CDE7-7D60235E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TEMATYKA przedmiotu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DA4A96-9EDE-87AC-95DB-1CB0FF258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effectLst/>
              </a:rPr>
              <a:t>1. Zjawiska przestrzenne na rynku nieruchomości.</a:t>
            </a:r>
          </a:p>
          <a:p>
            <a:r>
              <a:rPr lang="pl-PL" dirty="0">
                <a:effectLst/>
              </a:rPr>
              <a:t>2. Modelowanie cen nieruchomości za pomocą technik ekonometrii przestrzennej.</a:t>
            </a:r>
          </a:p>
          <a:p>
            <a:r>
              <a:rPr lang="pl-PL" dirty="0">
                <a:effectLst/>
              </a:rPr>
              <a:t>3. </a:t>
            </a:r>
            <a:r>
              <a:rPr lang="pl-PL" dirty="0"/>
              <a:t>Istota </a:t>
            </a:r>
            <a:r>
              <a:rPr lang="pl-PL" dirty="0" err="1"/>
              <a:t>subrynków</a:t>
            </a:r>
            <a:r>
              <a:rPr lang="pl-PL" dirty="0"/>
              <a:t> na rynku nieruchomości.</a:t>
            </a:r>
            <a:endParaRPr lang="pl-PL" dirty="0">
              <a:effectLst/>
            </a:endParaRPr>
          </a:p>
          <a:p>
            <a:r>
              <a:rPr lang="pl-PL" dirty="0">
                <a:effectLst/>
              </a:rPr>
              <a:t>4. Modelowanie </a:t>
            </a:r>
            <a:r>
              <a:rPr lang="pl-PL" dirty="0" err="1">
                <a:effectLst/>
              </a:rPr>
              <a:t>subrynków</a:t>
            </a:r>
            <a:r>
              <a:rPr lang="pl-PL" dirty="0">
                <a:effectLst/>
              </a:rPr>
              <a:t> na rynku nieruchomości. </a:t>
            </a:r>
          </a:p>
          <a:p>
            <a:r>
              <a:rPr lang="pl-PL" dirty="0"/>
              <a:t>5</a:t>
            </a:r>
            <a:r>
              <a:rPr lang="pl-PL" dirty="0">
                <a:effectLst/>
              </a:rPr>
              <a:t>. Oprogramowanie do modelowania przestrzennego (</a:t>
            </a:r>
            <a:r>
              <a:rPr lang="pl-PL" dirty="0" err="1">
                <a:effectLst/>
              </a:rPr>
              <a:t>GeoDa</a:t>
            </a:r>
            <a:r>
              <a:rPr lang="pl-PL" dirty="0">
                <a:effectLst/>
              </a:rPr>
              <a:t>, MGWR).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2222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1975F-3EAB-B44F-176C-6094E2F5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1. Przestrzenna autokorelacja – modelowanie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CB47AD16-8A08-796A-C6FD-C6F43001D7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3" cy="40233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l-PL" dirty="0"/>
                  <a:t>4. Formy sąsiedztwa w macierzach przestrzennych:</a:t>
                </a:r>
              </a:p>
              <a:p>
                <a:pPr marL="457200" indent="-457200">
                  <a:buAutoNum type="alphaLcParenR"/>
                </a:pPr>
                <a:r>
                  <a:rPr lang="pl-PL" dirty="0"/>
                  <a:t>Wspólna granica: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l-PL" dirty="0"/>
                  <a:t> jest równe 1 gdy obserwacje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oraz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 mają wspólną granicę (tzw. </a:t>
                </a:r>
                <a:r>
                  <a:rPr lang="pl-PL" dirty="0" err="1"/>
                  <a:t>Contiguity</a:t>
                </a:r>
                <a:r>
                  <a:rPr lang="pl-PL" dirty="0"/>
                  <a:t> </a:t>
                </a:r>
                <a:r>
                  <a:rPr lang="pl-PL" dirty="0" err="1"/>
                  <a:t>Weights</a:t>
                </a:r>
                <a:r>
                  <a:rPr lang="pl-PL" dirty="0"/>
                  <a:t>).</a:t>
                </a:r>
              </a:p>
              <a:p>
                <a:pPr marL="457200" indent="-457200">
                  <a:buAutoNum type="alphaLcParenR"/>
                </a:pPr>
                <a:r>
                  <a:rPr lang="pl-PL" dirty="0"/>
                  <a:t>Odległość: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l-PL" dirty="0"/>
                  <a:t> jest równe 1 gdy odległość pomiędzy obserwacjami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oraz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 jest mniejsza od ustalone poziomu. </a:t>
                </a:r>
              </a:p>
              <a:p>
                <a:pPr marL="457200" indent="-457200">
                  <a:buAutoNum type="alphaLcParenR"/>
                </a:pPr>
                <a:r>
                  <a:rPr lang="pl-PL" dirty="0"/>
                  <a:t>Najbliżsi sąsiedzi: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l-PL" dirty="0"/>
                  <a:t> jest równe 1 gdy obserwacje </a:t>
                </a:r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oraz </a:t>
                </a:r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 są swoimi najbliższymi sąsiadami biorąc pod uwagę odległość pomiędzy nimi. Liczba najbliższy sąsiadów jest prawie zawsze ustalana na większą niż 1. Macierz </a:t>
                </a:r>
                <a14:m>
                  <m:oMath xmlns:m="http://schemas.openxmlformats.org/officeDocument/2006/math">
                    <m:r>
                      <a:rPr lang="pl-PL" b="1" dirty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pl-PL" dirty="0"/>
                  <a:t> utworzona w ten sposób jest niesymetryczna, tzn. punkt A może być najbliższym sąsiadem B, ale B nie musi być najbliższym sąsiadem A. Może to powodować pewne problemy w niektórych algorytmach. Operacja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b="0" i="0" smtClean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pl-PL" dirty="0"/>
                  <a:t> tworzy macierz symetryczną. </a:t>
                </a:r>
              </a:p>
              <a:p>
                <a:pPr marL="457200" indent="-457200">
                  <a:buAutoNum type="alphaLcParenR"/>
                </a:pPr>
                <a:endParaRPr lang="pl-PL" dirty="0"/>
              </a:p>
            </p:txBody>
          </p:sp>
        </mc:Choice>
        <mc:Fallback xmlns="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CB47AD16-8A08-796A-C6FD-C6F43001D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3" cy="4023360"/>
              </a:xfrm>
              <a:blipFill>
                <a:blip r:embed="rId2"/>
                <a:stretch>
                  <a:fillRect l="-1254" t="-2576" b="-21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115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1975F-3EAB-B44F-176C-6094E2F5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1. Przestrzenna autokorelacja – modelowanie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CB47AD16-8A08-796A-C6FD-C6F43001D7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778842"/>
                <a:ext cx="9720073" cy="4493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/>
                  <a:t>5. Odległość pomiędzy obserwacjami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oraz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 można obliczyć za pomocą:</a:t>
                </a:r>
              </a:p>
              <a:p>
                <a:pPr marL="457200" indent="-457200">
                  <a:buAutoNum type="alphaLcParenR"/>
                </a:pPr>
                <a:r>
                  <a:rPr lang="pl-PL" sz="1900" dirty="0"/>
                  <a:t>Odległości Euklidesowej gdy geograficzne koordynaty są rejestrowane na płaszczyźnie.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9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9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l-PL" sz="19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l-PL" sz="1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l-PL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l-PL" sz="1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sz="1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l-PL" sz="1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l-PL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9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pl-PL" sz="1900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CB47AD16-8A08-796A-C6FD-C6F43001D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778842"/>
                <a:ext cx="9720073" cy="4493941"/>
              </a:xfrm>
              <a:blipFill>
                <a:blip r:embed="rId3"/>
                <a:stretch>
                  <a:fillRect l="-1254" t="-162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93A6A8D7-EEBA-C1BD-BA49-DBABDCB6EE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62" r="1"/>
          <a:stretch/>
        </p:blipFill>
        <p:spPr>
          <a:xfrm>
            <a:off x="1066676" y="3239430"/>
            <a:ext cx="5466472" cy="306747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9CABE19-1C1B-94AE-24E0-A33978EA3F55}"/>
              </a:ext>
            </a:extLst>
          </p:cNvPr>
          <p:cNvSpPr txBox="1"/>
          <p:nvPr/>
        </p:nvSpPr>
        <p:spPr>
          <a:xfrm>
            <a:off x="1335506" y="6252094"/>
            <a:ext cx="5466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Źródło: https://www.esri.com/arcgis-blog/products/arcgis-pro/mapping/gcs_vs_pcs/</a:t>
            </a:r>
          </a:p>
        </p:txBody>
      </p:sp>
    </p:spTree>
    <p:extLst>
      <p:ext uri="{BB962C8B-B14F-4D97-AF65-F5344CB8AC3E}">
        <p14:creationId xmlns:p14="http://schemas.microsoft.com/office/powerpoint/2010/main" val="3873435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1975F-3EAB-B44F-176C-6094E2F5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1. Przestrzenna autokorelacja – modelowanie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CB47AD16-8A08-796A-C6FD-C6F43001D7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778842"/>
                <a:ext cx="9720073" cy="4493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/>
                  <a:t>5. Odległość pomiędzy obserwacjami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dirty="0"/>
                  <a:t> oraz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dirty="0"/>
                  <a:t> można obliczyć za pomocą:</a:t>
                </a:r>
                <a:endParaRPr lang="pl-PL" sz="1900" dirty="0"/>
              </a:p>
              <a:p>
                <a:pPr marL="457200" indent="-457200">
                  <a:buFont typeface="+mj-lt"/>
                  <a:buAutoNum type="alphaLcParenR" startAt="2"/>
                </a:pPr>
                <a:r>
                  <a:rPr lang="pl-PL" sz="1900" dirty="0"/>
                  <a:t>Gdy dane są długość i szerokość geograficzna (</a:t>
                </a:r>
                <a:r>
                  <a:rPr lang="pl-PL" sz="1900" dirty="0" err="1"/>
                  <a:t>latitude</a:t>
                </a:r>
                <a:r>
                  <a:rPr lang="pl-PL" sz="1900" dirty="0"/>
                  <a:t> and </a:t>
                </a:r>
                <a:r>
                  <a:rPr lang="pl-PL" sz="1900" dirty="0" err="1"/>
                  <a:t>longitude</a:t>
                </a:r>
                <a:r>
                  <a:rPr lang="pl-PL" sz="1900" dirty="0"/>
                  <a:t>), należy wykonać następujący algorytm: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pl-PL" sz="1900" dirty="0"/>
                  <a:t>policzyć dł. i szer. geograficzną w stopniach dziesiętnych jako: stopnie + minuty/60 + sekundy/3600 np. 41°24'12.2" (stopnie, minuty, sekundy) można wyrazić jako 41.40338 (zapis dziesiętny).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pl-PL" sz="1900" dirty="0"/>
                  <a:t>policzyć dł. i szer. geograficzną w radianach jako: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900" b="0" i="1" smtClean="0">
                            <a:latin typeface="Cambria Math" panose="02040503050406030204" pitchFamily="18" charset="0"/>
                          </a:rPr>
                          <m:t>𝐿𝑎𝑡</m:t>
                        </m:r>
                      </m:e>
                      <m:sub>
                        <m:r>
                          <a:rPr lang="pl-PL" sz="19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l-PL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1900" i="1">
                                <a:latin typeface="Cambria Math" panose="02040503050406030204" pitchFamily="18" charset="0"/>
                              </a:rPr>
                              <m:t>𝐿𝑎𝑡</m:t>
                            </m:r>
                          </m:e>
                          <m:sub>
                            <m:r>
                              <a:rPr lang="pl-PL" sz="19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l-PL" sz="19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e>
                    </m:d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l-PL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l-PL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/180</m:t>
                    </m:r>
                  </m:oMath>
                </a14:m>
                <a:r>
                  <a:rPr lang="pl-PL" sz="1900" dirty="0"/>
                  <a:t> oraz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9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l-PL" sz="1900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</m:e>
                      <m:sub>
                        <m:r>
                          <a:rPr lang="pl-PL" sz="19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sz="1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900" i="1">
                            <a:latin typeface="Cambria Math" panose="02040503050406030204" pitchFamily="18" charset="0"/>
                          </a:rPr>
                          <m:t>𝐿𝑜𝑛</m:t>
                        </m:r>
                      </m:e>
                      <m:sub>
                        <m:r>
                          <a:rPr lang="pl-PL" sz="19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pl-PL" sz="19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pl-PL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pl-PL" sz="1900" dirty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romanLcPeriod"/>
                </a:pPr>
                <a:r>
                  <a:rPr lang="pl-PL" sz="1900" dirty="0"/>
                  <a:t>finalnie,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9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9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pl-PL" sz="1900" b="0" i="0" smtClean="0">
                        <a:latin typeface="Cambria Math" panose="02040503050406030204" pitchFamily="18" charset="0"/>
                      </a:rPr>
                      <m:t>arccos</m:t>
                    </m:r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⁡[</m:t>
                    </m:r>
                    <m:func>
                      <m:funcPr>
                        <m:ctrlPr>
                          <a:rPr lang="pl-PL" sz="19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19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pl-PL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𝐿𝑎𝑡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pl-PL" sz="1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9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</m:func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pl-PL" sz="19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19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pl-PL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𝐿𝑎𝑡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9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</m:func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pl-PL" sz="19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19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l-PL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𝐿𝑎𝑡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</m:func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pl-PL" sz="19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19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l-PL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𝐿𝑎𝑡</m:t>
                                </m:r>
                              </m:e>
                              <m:sub>
                                <m:r>
                                  <a:rPr lang="pl-PL" sz="19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pl-PL" sz="1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9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</m:func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pl-PL" sz="19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pl-PL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900" i="1">
                            <a:latin typeface="Cambria Math" panose="02040503050406030204" pitchFamily="18" charset="0"/>
                          </a:rPr>
                          <m:t>𝐿𝑜𝑛</m:t>
                        </m:r>
                      </m:e>
                      <m:sub>
                        <m:r>
                          <a:rPr lang="pl-PL" sz="1900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pl-PL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9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900" i="1">
                            <a:latin typeface="Cambria Math" panose="02040503050406030204" pitchFamily="18" charset="0"/>
                          </a:rPr>
                          <m:t>𝐿𝑜𝑛</m:t>
                        </m:r>
                      </m:e>
                      <m:sub>
                        <m:r>
                          <a:rPr lang="pl-PL" sz="1900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pl-PL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1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pl-PL" sz="19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pl-PL" sz="1900" dirty="0"/>
                  <a:t> gdzie </a:t>
                </a:r>
                <a14:m>
                  <m:oMath xmlns:m="http://schemas.openxmlformats.org/officeDocument/2006/math">
                    <m:r>
                      <a:rPr lang="pl-PL" sz="19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l-PL" sz="1900" dirty="0"/>
                  <a:t> jest to promień ziemi, tj. </a:t>
                </a:r>
                <a:r>
                  <a:rPr lang="pl-PL" sz="2000" dirty="0"/>
                  <a:t>6371000 m.</a:t>
                </a:r>
                <a:endParaRPr lang="pl-PL" sz="1900" dirty="0"/>
              </a:p>
              <a:p>
                <a:pPr marL="457200" indent="-457200">
                  <a:buAutoNum type="alphaLcParenR" startAt="2"/>
                </a:pPr>
                <a:endParaRPr lang="pl-PL" dirty="0"/>
              </a:p>
            </p:txBody>
          </p:sp>
        </mc:Choice>
        <mc:Fallback xmlns="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CB47AD16-8A08-796A-C6FD-C6F43001D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778842"/>
                <a:ext cx="9720073" cy="4493941"/>
              </a:xfrm>
              <a:blipFill>
                <a:blip r:embed="rId2"/>
                <a:stretch>
                  <a:fillRect l="-1254" t="-162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299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1975F-3EAB-B44F-176C-6094E2F5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1. Przestrzenna autokorelacja – modelowanie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CB47AD16-8A08-796A-C6FD-C6F43001D7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778842"/>
                <a:ext cx="9720073" cy="4493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/>
                  <a:t>6. Statystyka </a:t>
                </a:r>
                <a:r>
                  <a:rPr lang="pl-PL" dirty="0" err="1"/>
                  <a:t>Morana</a:t>
                </a:r>
                <a:r>
                  <a:rPr lang="pl-PL" dirty="0"/>
                  <a:t> – testowanie:</a:t>
                </a:r>
              </a:p>
              <a:p>
                <a:pPr marL="457200" indent="-457200">
                  <a:buAutoNum type="alphaLcParenR"/>
                </a:pPr>
                <a:r>
                  <a:rPr lang="pl-PL" sz="2000" dirty="0"/>
                  <a:t>Hipoteza zerowa przyjmuje założenie, że o przestrzennej losowości badanej zmiennej. Hipoteza ta jest badana poprzez procedurę permutacji. W szczególności, algorytm losowo zmienia dane a następnie każdorazowo oblicza statystykę </a:t>
                </a:r>
                <a:r>
                  <a:rPr lang="pl-PL" sz="2000" dirty="0" err="1"/>
                  <a:t>Morana</a:t>
                </a:r>
                <a:r>
                  <a:rPr lang="pl-PL" sz="2000" dirty="0"/>
                  <a:t>. Taka procedura jest powtarzana zazwyczaj około 999 razy. </a:t>
                </a:r>
              </a:p>
              <a:p>
                <a:pPr marL="457200" indent="-457200">
                  <a:buAutoNum type="alphaLcParenR"/>
                </a:pPr>
                <a:r>
                  <a:rPr lang="pl-PL" sz="2000" dirty="0"/>
                  <a:t>Następnie obliczana jest pseudo wartość p-</a:t>
                </a:r>
                <a:r>
                  <a:rPr lang="pl-PL" sz="2000" dirty="0" err="1"/>
                  <a:t>value</a:t>
                </a:r>
                <a:r>
                  <a:rPr lang="pl-PL" sz="2000" dirty="0"/>
                  <a:t> jako: </a:t>
                </a:r>
                <a14:m>
                  <m:oMath xmlns:m="http://schemas.openxmlformats.org/officeDocument/2006/math"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pl-PL" sz="2000" dirty="0"/>
                  <a:t> gdzie 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000" dirty="0"/>
                  <a:t> jest równe liczbie permutacji np. 999, a 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l-PL" sz="2000" dirty="0"/>
                  <a:t> jest liczbą razy gdy wartość statystyki </a:t>
                </a:r>
                <a:r>
                  <a:rPr lang="pl-PL" sz="2000" dirty="0" err="1"/>
                  <a:t>Morana</a:t>
                </a:r>
                <a:r>
                  <a:rPr lang="pl-PL" sz="2000" dirty="0"/>
                  <a:t> obliczona z losowych danych jest równa bądź bardziej ekstremalna (większa na plus lub minus) od statystyki </a:t>
                </a:r>
                <a:r>
                  <a:rPr lang="pl-PL" sz="2000" dirty="0" err="1"/>
                  <a:t>Morana</a:t>
                </a:r>
                <a:r>
                  <a:rPr lang="pl-PL" sz="2000" dirty="0"/>
                  <a:t> obliczonej dla bazowanych danych. </a:t>
                </a:r>
              </a:p>
              <a:p>
                <a:pPr marL="457200" indent="-457200">
                  <a:buAutoNum type="alphaLcParenR"/>
                </a:pPr>
                <a:r>
                  <a:rPr lang="pl-PL" sz="2000" dirty="0"/>
                  <a:t>gdy </a:t>
                </a:r>
                <a14:m>
                  <m:oMath xmlns:m="http://schemas.openxmlformats.org/officeDocument/2006/math"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&lt;0.10</m:t>
                    </m:r>
                  </m:oMath>
                </a14:m>
                <a:r>
                  <a:rPr lang="pl-PL" sz="2000" dirty="0"/>
                  <a:t> należy odrzucić hipotezę zerową o przestrzennej losowości badanej zmiennej. </a:t>
                </a: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CB47AD16-8A08-796A-C6FD-C6F43001D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778842"/>
                <a:ext cx="9720073" cy="4493941"/>
              </a:xfrm>
              <a:blipFill>
                <a:blip r:embed="rId2"/>
                <a:stretch>
                  <a:fillRect l="-1254" t="-1628" r="-13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230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1975F-3EAB-B44F-176C-6094E2F5A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2. Przestrzenna autokorelacja </a:t>
            </a:r>
            <a:r>
              <a:rPr lang="pl-PL" sz="3600" u="sng" dirty="0"/>
              <a:t>A</a:t>
            </a:r>
            <a:r>
              <a:rPr lang="pl-PL" sz="3600" dirty="0"/>
              <a:t> modelowanie cen na rynku nieruchomości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CB47AD16-8A08-796A-C6FD-C6F43001D7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778842"/>
                <a:ext cx="9720073" cy="44939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b="1" dirty="0">
                    <a:solidFill>
                      <a:srgbClr val="FF0000"/>
                    </a:solidFill>
                  </a:rPr>
                  <a:t>1. Standardowy model </a:t>
                </a:r>
                <a:r>
                  <a:rPr lang="pl-PL" b="1" dirty="0" err="1">
                    <a:solidFill>
                      <a:srgbClr val="FF0000"/>
                    </a:solidFill>
                  </a:rPr>
                  <a:t>hedoniczny</a:t>
                </a:r>
                <a:r>
                  <a:rPr lang="pl-PL" b="1" dirty="0">
                    <a:solidFill>
                      <a:srgbClr val="FF0000"/>
                    </a:solidFill>
                  </a:rPr>
                  <a:t>. </a:t>
                </a:r>
              </a:p>
              <a:p>
                <a:pPr marL="428625" indent="-342900" algn="just">
                  <a:buFont typeface="Arial" panose="020B0604020202020204" pitchFamily="34" charset="0"/>
                  <a:buChar char="•"/>
                </a:pPr>
                <a:r>
                  <a:rPr lang="pl-PL" sz="2000" b="1" dirty="0"/>
                  <a:t>Teoria cen </a:t>
                </a:r>
                <a:r>
                  <a:rPr lang="pl-PL" sz="2000" b="1" dirty="0" err="1"/>
                  <a:t>hedonicznych</a:t>
                </a:r>
                <a:r>
                  <a:rPr lang="pl-PL" sz="2000" b="1" dirty="0"/>
                  <a:t> </a:t>
                </a:r>
                <a:r>
                  <a:rPr lang="pl-PL" sz="2000" dirty="0"/>
                  <a:t>zakłada możliwości dekompozycji ceny danego dobra (także nieruchomości) na cechy użytkowe tego dobra (cechy strukturalne, otoczenie, lokalizacyjne) – </a:t>
                </a:r>
                <a:r>
                  <a:rPr lang="pl-PL" sz="2000" dirty="0" err="1"/>
                  <a:t>Rosen</a:t>
                </a:r>
                <a:r>
                  <a:rPr lang="pl-PL" sz="2000" dirty="0"/>
                  <a:t> (1974).</a:t>
                </a:r>
              </a:p>
              <a:p>
                <a:pPr marL="428625" indent="-342900" algn="just">
                  <a:buFont typeface="Arial" panose="020B0604020202020204" pitchFamily="34" charset="0"/>
                  <a:buChar char="•"/>
                </a:pPr>
                <a:r>
                  <a:rPr lang="pl-PL" sz="2000" b="1" dirty="0"/>
                  <a:t>Model </a:t>
                </a:r>
                <a:r>
                  <a:rPr lang="pl-PL" sz="2000" b="1" dirty="0" err="1"/>
                  <a:t>hedoniczny</a:t>
                </a:r>
                <a:r>
                  <a:rPr lang="pl-PL" sz="2000" b="1" dirty="0"/>
                  <a:t> </a:t>
                </a:r>
                <a:r>
                  <a:rPr lang="pl-PL" sz="2000" dirty="0"/>
                  <a:t>w dotychczasowych analizach zazwyczaj przyjmuje postać wielorakiej regresji liniowej postaci: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pl-P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l-PL" sz="2000" dirty="0"/>
              </a:p>
              <a:p>
                <a:pPr marL="447675" indent="0" algn="just">
                  <a:buNone/>
                </a:pPr>
                <a:r>
                  <a:rPr lang="pl-PL" sz="2000" dirty="0"/>
                  <a:t>gdzie: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2000" dirty="0"/>
                  <a:t> jest ceną/czynszem i-tej nieruchomości, 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pl-PL" sz="2000" dirty="0"/>
                  <a:t> oraz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l-PL" sz="2000" dirty="0"/>
                  <a:t> są parametrami modelu,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l-PL" sz="2000" dirty="0"/>
                  <a:t> oznacza wartość j-tej cechy dla i-tej nieruchomości.</a:t>
                </a:r>
              </a:p>
              <a:p>
                <a:pPr marL="0" indent="0">
                  <a:buNone/>
                </a:pPr>
                <a:endParaRPr lang="pl-PL" sz="2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CB47AD16-8A08-796A-C6FD-C6F43001D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778842"/>
                <a:ext cx="9720073" cy="4493941"/>
              </a:xfrm>
              <a:blipFill>
                <a:blip r:embed="rId2"/>
                <a:stretch>
                  <a:fillRect l="-1254" t="-1628" r="-106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675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833723-9C5D-BE9B-3868-CEEEA773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2. Przestrzenna autokorelacja </a:t>
            </a:r>
            <a:r>
              <a:rPr lang="pl-PL" sz="3600" u="sng" dirty="0"/>
              <a:t>A</a:t>
            </a:r>
            <a:r>
              <a:rPr lang="pl-PL" sz="3600" dirty="0"/>
              <a:t> modelowanie cen na rynku nieruchomości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3B9176-08AE-9158-A076-9751A7534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3619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sz="2000" b="1" dirty="0"/>
              <a:t>Model </a:t>
            </a:r>
            <a:r>
              <a:rPr lang="pl-PL" sz="2000" b="1" dirty="0" err="1"/>
              <a:t>hedoniczny</a:t>
            </a:r>
            <a:r>
              <a:rPr lang="pl-PL" sz="2000" b="1" dirty="0"/>
              <a:t> </a:t>
            </a:r>
            <a:r>
              <a:rPr lang="pl-PL" sz="2000" dirty="0"/>
              <a:t>ma za zadanie identyfikację cech istotnie wpływających na ceny jak również umożliwia estymację wartości nieruchomości (ceny, czynszu) w oparciu o cechy dobra.</a:t>
            </a:r>
          </a:p>
          <a:p>
            <a:pPr marL="447675" indent="-3619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sz="2000" dirty="0"/>
              <a:t>W badaniach nieruchomościowych klasyczny model </a:t>
            </a:r>
            <a:r>
              <a:rPr lang="pl-PL" sz="2000" dirty="0" err="1"/>
              <a:t>hedoniczny</a:t>
            </a:r>
            <a:r>
              <a:rPr lang="pl-PL" sz="2000" dirty="0"/>
              <a:t> często przyjmuje </a:t>
            </a:r>
            <a:r>
              <a:rPr lang="pl-PL" sz="2000" b="1" dirty="0"/>
              <a:t>formę log-</a:t>
            </a:r>
            <a:r>
              <a:rPr lang="pl-PL" sz="2000" b="1" dirty="0" err="1"/>
              <a:t>linear</a:t>
            </a:r>
            <a:r>
              <a:rPr lang="pl-PL" sz="2000" b="1" dirty="0"/>
              <a:t> albo log-log</a:t>
            </a:r>
            <a:r>
              <a:rPr lang="pl-PL" sz="2000" dirty="0"/>
              <a:t> z uwagi na fakt, że ceny/czynsze/cechy na rynku nieruchomości nie mają rozkładu normalnego, a zazwyczaj rozkład log normalny.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16EFA6E-E3DA-0829-FAB5-19FC88228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74" y="4434895"/>
            <a:ext cx="5271608" cy="221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68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833723-9C5D-BE9B-3868-CEEEA773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2. Przestrzenna autokorelacja </a:t>
            </a:r>
            <a:r>
              <a:rPr lang="pl-PL" sz="3600" u="sng" dirty="0"/>
              <a:t>A</a:t>
            </a:r>
            <a:r>
              <a:rPr lang="pl-PL" sz="3600" dirty="0"/>
              <a:t> modelowanie cen na rynku nieruchomości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53B9176-08AE-9158-A076-9751A7534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47675" indent="-361950" algn="just">
                  <a:buFont typeface="Arial" panose="020B0604020202020204" pitchFamily="34" charset="0"/>
                  <a:buChar char="•"/>
                </a:pPr>
                <a:r>
                  <a:rPr lang="pl-PL" sz="2400" b="1" dirty="0"/>
                  <a:t>Standardowy model </a:t>
                </a:r>
                <a:r>
                  <a:rPr lang="pl-PL" sz="2400" b="1" dirty="0" err="1"/>
                  <a:t>hedoniczny</a:t>
                </a:r>
                <a:r>
                  <a:rPr lang="pl-PL" sz="2400" b="1" dirty="0"/>
                  <a:t> nie uwzględnia przestrzennej autokorelacji</a:t>
                </a:r>
                <a:r>
                  <a:rPr lang="pl-PL" sz="2400" dirty="0"/>
                  <a:t>.</a:t>
                </a:r>
              </a:p>
              <a:p>
                <a:pPr marL="447675" indent="-361950" algn="just">
                  <a:buFont typeface="Arial" panose="020B0604020202020204" pitchFamily="34" charset="0"/>
                  <a:buChar char="•"/>
                </a:pPr>
                <a:r>
                  <a:rPr lang="pl-PL" sz="2400" dirty="0"/>
                  <a:t>Źródła przestrzennej autokorelacji:</a:t>
                </a:r>
              </a:p>
              <a:p>
                <a:pPr marL="722313" indent="-277813" algn="just">
                  <a:buFont typeface="Wingdings" panose="05000000000000000000" pitchFamily="2" charset="2"/>
                  <a:buChar char="§"/>
                </a:pPr>
                <a:r>
                  <a:rPr lang="pl-PL" sz="2000" dirty="0"/>
                  <a:t>Autokorelacja przestrzenna cen nieruchomości</a:t>
                </a:r>
              </a:p>
              <a:p>
                <a:pPr marL="722313" indent="-277813" algn="just">
                  <a:buFont typeface="Wingdings" panose="05000000000000000000" pitchFamily="2" charset="2"/>
                  <a:buChar char="§"/>
                </a:pPr>
                <a:r>
                  <a:rPr lang="pl-PL" sz="2000" dirty="0"/>
                  <a:t>Autokorelacja przestrzenna atrybutów nieruchomości</a:t>
                </a:r>
              </a:p>
              <a:p>
                <a:pPr marL="447675" indent="-361950" algn="just">
                  <a:buFont typeface="Arial" panose="020B0604020202020204" pitchFamily="34" charset="0"/>
                  <a:buChar char="•"/>
                </a:pPr>
                <a:r>
                  <a:rPr lang="pl-PL" sz="2400" dirty="0"/>
                  <a:t>Do czego prowadzi nie uwzględnienie analizowanego zjawiska:</a:t>
                </a:r>
              </a:p>
              <a:p>
                <a:pPr marL="722313" indent="-277813" algn="just">
                  <a:buFont typeface="Wingdings" panose="05000000000000000000" pitchFamily="2" charset="2"/>
                  <a:buChar char="§"/>
                </a:pPr>
                <a:r>
                  <a:rPr lang="pl-PL" sz="2000" dirty="0"/>
                  <a:t>nieprawidłowe szacunki parametrów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𝛃</m:t>
                    </m:r>
                  </m:oMath>
                </a14:m>
                <a:endParaRPr lang="pl-PL" sz="2000" dirty="0"/>
              </a:p>
              <a:p>
                <a:pPr marL="722313" indent="-277813" algn="just">
                  <a:buFont typeface="Wingdings" panose="05000000000000000000" pitchFamily="2" charset="2"/>
                  <a:buChar char="§"/>
                </a:pPr>
                <a:r>
                  <a:rPr lang="pl-PL" sz="2000" dirty="0"/>
                  <a:t>słaba wydajność modelu w zakresie dokładności dopasowania (prognozy zmiennej zależnej)</a:t>
                </a:r>
                <a:endParaRPr lang="pl-PL" sz="2000" b="1" dirty="0"/>
              </a:p>
              <a:p>
                <a:pPr marL="447675" indent="-361950" algn="just">
                  <a:buFont typeface="Arial" panose="020B0604020202020204" pitchFamily="34" charset="0"/>
                  <a:buChar char="•"/>
                </a:pPr>
                <a:endParaRPr lang="pl-PL" sz="2000" dirty="0"/>
              </a:p>
              <a:p>
                <a:pPr marL="447675" indent="-447675"/>
                <a:endParaRPr lang="pl-PL" sz="1800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53B9176-08AE-9158-A076-9751A7534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9" t="-2121" r="-13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07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776D78-4241-F392-A367-6B44DCEF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2. Przestrzenna autokorelacja </a:t>
            </a:r>
            <a:r>
              <a:rPr lang="pl-PL" sz="3600" u="sng" dirty="0"/>
              <a:t>A</a:t>
            </a:r>
            <a:r>
              <a:rPr lang="pl-PL" sz="3600" dirty="0"/>
              <a:t> modelowanie cen na rynku nieruchomości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97BDB41-AA9D-83F5-CD86-D9AAD1410A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47675" indent="-361950" algn="just">
                  <a:buFont typeface="Arial" panose="020B0604020202020204" pitchFamily="34" charset="0"/>
                  <a:buChar char="•"/>
                </a:pPr>
                <a:r>
                  <a:rPr lang="pl-PL" sz="2400" dirty="0"/>
                  <a:t>2. W celu wzięcia pod uwagę w modelu </a:t>
                </a:r>
                <a:r>
                  <a:rPr lang="pl-PL" sz="2400" dirty="0" err="1"/>
                  <a:t>hedonicznym</a:t>
                </a:r>
                <a:r>
                  <a:rPr lang="pl-PL" sz="2400" dirty="0"/>
                  <a:t> autokorelacji przestrzennej cen należy dokonać estymacji </a:t>
                </a:r>
                <a:r>
                  <a:rPr lang="pl-PL" sz="2400" dirty="0">
                    <a:solidFill>
                      <a:srgbClr val="C00000"/>
                    </a:solidFill>
                  </a:rPr>
                  <a:t>modelu przestrzennej autoregresji </a:t>
                </a:r>
                <a:r>
                  <a:rPr lang="pl-PL" sz="2400" dirty="0"/>
                  <a:t>(SAR):</a:t>
                </a:r>
              </a:p>
              <a:p>
                <a:pPr marL="447675" indent="-447675" algn="just"/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l-PL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l-PL" sz="2400" b="1" i="0" dirty="0">
                        <a:latin typeface="Cambria Math" panose="02040503050406030204" pitchFamily="18" charset="0"/>
                      </a:rPr>
                      <m:t>𝐖</m:t>
                    </m:r>
                    <m:r>
                      <m:rPr>
                        <m:sty m:val="p"/>
                      </m:rPr>
                      <a:rPr lang="pl-PL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pl-PL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l-PL" sz="2400" b="0" dirty="0">
                  <a:ea typeface="Cambria Math" panose="02040503050406030204" pitchFamily="18" charset="0"/>
                </a:endParaRPr>
              </a:p>
              <a:p>
                <a:pPr marL="444500" indent="-4445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2400" dirty="0">
                    <a:ea typeface="Cambria Math" panose="02040503050406030204" pitchFamily="18" charset="0"/>
                  </a:rPr>
                  <a:t>gdzie: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pl-PL" sz="2400" dirty="0"/>
                  <a:t> – przestrzenny autoregresyjny współczynnik. Zazwyczaj jest dodatni, co świadczy o tym, że nieruchomości o podobnych cenach zlokalizowane są w podobnych lokalizacjach (dodatnia autokorelacja przestrzenna); </a:t>
                </a:r>
                <a14:m>
                  <m:oMath xmlns:m="http://schemas.openxmlformats.org/officeDocument/2006/math">
                    <m:r>
                      <a:rPr lang="pl-PL" sz="2400" b="1" dirty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pl-PL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400" dirty="0"/>
                  <a:t>– macierz przestrzenna; </a:t>
                </a:r>
                <a14:m>
                  <m:oMath xmlns:m="http://schemas.openxmlformats.org/officeDocument/2006/math">
                    <m:r>
                      <a:rPr lang="pl-PL" sz="2400" b="1" dirty="0">
                        <a:latin typeface="Cambria Math" panose="02040503050406030204" pitchFamily="18" charset="0"/>
                      </a:rPr>
                      <m:t>𝐖</m:t>
                    </m:r>
                    <m:r>
                      <m:rPr>
                        <m:sty m:val="p"/>
                      </m:rPr>
                      <a:rPr lang="pl-PL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pl-PL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pl-PL" sz="2400" dirty="0"/>
                  <a:t> – gdy</a:t>
                </a:r>
                <a:r>
                  <a:rPr lang="pl-PL" sz="2400" b="1" dirty="0"/>
                  <a:t> </a:t>
                </a:r>
                <a14:m>
                  <m:oMath xmlns:m="http://schemas.openxmlformats.org/officeDocument/2006/math">
                    <m:r>
                      <a:rPr lang="pl-PL" sz="2400" b="1" dirty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pl-PL" sz="2400" dirty="0"/>
                  <a:t> oparte na „najbliższych sąsiadach” to element ten oznacza średnią cenę nieruchomości w sąsiedztwie.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97BDB41-AA9D-83F5-CD86-D9AAD1410A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9" t="-2879" r="-1379" b="-18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775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776D78-4241-F392-A367-6B44DCEF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2. Przestrzenna autokorelacja </a:t>
            </a:r>
            <a:r>
              <a:rPr lang="pl-PL" sz="3600" u="sng" dirty="0"/>
              <a:t>A</a:t>
            </a:r>
            <a:r>
              <a:rPr lang="pl-PL" sz="3600" dirty="0"/>
              <a:t> modelowanie cen na rynku nieruchomości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97BDB41-AA9D-83F5-CD86-D9AAD1410A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47675" indent="-361950" algn="just">
                  <a:buFont typeface="Arial" panose="020B0604020202020204" pitchFamily="34" charset="0"/>
                  <a:buChar char="•"/>
                </a:pPr>
                <a:r>
                  <a:rPr lang="pl-PL" sz="2400" dirty="0"/>
                  <a:t>3. W celu wzięcia pod uwagę w modelu </a:t>
                </a:r>
                <a:r>
                  <a:rPr lang="pl-PL" sz="2400" dirty="0" err="1"/>
                  <a:t>hedonicznym</a:t>
                </a:r>
                <a:r>
                  <a:rPr lang="pl-PL" sz="2400" dirty="0"/>
                  <a:t> autokorelacji przestrzennej </a:t>
                </a:r>
                <a:r>
                  <a:rPr lang="pl-PL" sz="2400" u="sng" dirty="0"/>
                  <a:t>nieobserwowalnych atrybutów </a:t>
                </a:r>
                <a:r>
                  <a:rPr lang="pl-PL" sz="2400" dirty="0"/>
                  <a:t>nieruchomości należy dokonać estymacji </a:t>
                </a:r>
                <a:r>
                  <a:rPr lang="pl-PL" sz="2400" dirty="0">
                    <a:solidFill>
                      <a:srgbClr val="C00000"/>
                    </a:solidFill>
                  </a:rPr>
                  <a:t>modelu błędu przestrzennego </a:t>
                </a:r>
                <a:r>
                  <a:rPr lang="pl-PL" sz="2400" dirty="0"/>
                  <a:t>(SEM):</a:t>
                </a:r>
              </a:p>
              <a:p>
                <a:pPr marL="447675" indent="-447675" algn="just"/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2400" b="0" dirty="0">
                    <a:ea typeface="Cambria Math" panose="02040503050406030204" pitchFamily="18" charset="0"/>
                  </a:rPr>
                  <a:t>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l-PL" sz="2400" b="1" dirty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pl-PL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</m:t>
                    </m:r>
                    <m:r>
                      <a:rPr lang="pl-PL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l-PL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l-P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2400" dirty="0">
                    <a:ea typeface="Cambria Math" panose="02040503050406030204" pitchFamily="18" charset="0"/>
                  </a:rPr>
                  <a:t> </a:t>
                </a:r>
              </a:p>
              <a:p>
                <a:pPr marL="444500" indent="-4445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2400" dirty="0">
                    <a:ea typeface="Cambria Math" panose="02040503050406030204" pitchFamily="18" charset="0"/>
                  </a:rPr>
                  <a:t>gdzie: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pl-PL" sz="2400" dirty="0"/>
                  <a:t>– przestrzenny autoregresyjny współczynnik. Zazwyczaj jest dodatni, co świadczy o tym, że nieruchomości o podobnych atrybutach nieruchomości zlokalizowanych w podobnych lokalizacjach (dodatnia autokorelacja przestrzenna); </a:t>
                </a:r>
                <a14:m>
                  <m:oMath xmlns:m="http://schemas.openxmlformats.org/officeDocument/2006/math">
                    <m:r>
                      <a:rPr lang="pl-PL" sz="2400" b="1" dirty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pl-PL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400" dirty="0"/>
                  <a:t>– macierz przestrzenna.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97BDB41-AA9D-83F5-CD86-D9AAD1410A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9" t="-2121" r="-13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973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BAE0F-F9C9-EBD0-19D1-94EDF9DC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2. Przestrzenna autokorelacja </a:t>
            </a:r>
            <a:r>
              <a:rPr lang="pl-PL" sz="3600" u="sng" dirty="0"/>
              <a:t>A</a:t>
            </a:r>
            <a:r>
              <a:rPr lang="pl-PL" sz="3600" dirty="0"/>
              <a:t> modelowanie cen na rynku nieruchomości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EF49FDF-25CC-01E8-2064-E3EB87F94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pl-PL" dirty="0"/>
                  <a:t> 4. Jak sprawdzić czy potrzebujemy wykorzystać model SAR, model SEM czy może standardowy model </a:t>
                </a:r>
                <a:r>
                  <a:rPr lang="pl-PL" dirty="0" err="1"/>
                  <a:t>hedoniczny</a:t>
                </a:r>
                <a:r>
                  <a:rPr lang="pl-PL" dirty="0"/>
                  <a:t>:</a:t>
                </a:r>
              </a:p>
              <a:p>
                <a:pPr marL="541338" indent="-360363">
                  <a:buFont typeface="Wingdings" panose="05000000000000000000" pitchFamily="2" charset="2"/>
                  <a:buChar char="§"/>
                </a:pPr>
                <a:r>
                  <a:rPr lang="pl-PL" dirty="0"/>
                  <a:t>a) należy stworzyć macierz </a:t>
                </a:r>
                <a14:m>
                  <m:oMath xmlns:m="http://schemas.openxmlformats.org/officeDocument/2006/math">
                    <m:r>
                      <a:rPr lang="pl-PL" sz="2000" b="1" dirty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pl-PL" dirty="0"/>
                  <a:t> dla analizowanych danych – macierz musi być symetryczna</a:t>
                </a:r>
              </a:p>
              <a:p>
                <a:pPr marL="541338" indent="-360363">
                  <a:buFont typeface="Wingdings" panose="05000000000000000000" pitchFamily="2" charset="2"/>
                  <a:buChar char="§"/>
                </a:pPr>
                <a:r>
                  <a:rPr lang="pl-PL" dirty="0"/>
                  <a:t>b) następnie należy oszacować standardowy model </a:t>
                </a:r>
                <a:r>
                  <a:rPr lang="pl-PL" dirty="0" err="1"/>
                  <a:t>hedoniczny</a:t>
                </a:r>
                <a:r>
                  <a:rPr lang="pl-PL" dirty="0"/>
                  <a:t> a następnie wykonać diagnostykę tego modelu za pomocą tzw. testów LM dla </a:t>
                </a:r>
                <a14:m>
                  <m:oMath xmlns:m="http://schemas.openxmlformats.org/officeDocument/2006/math">
                    <m:r>
                      <a:rPr lang="pl-PL" sz="2000" b="1" dirty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m:rPr>
                        <m:sty m:val="p"/>
                      </m:rPr>
                      <a:rPr lang="pl-PL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pl-PL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pl-PL" sz="2000" dirty="0"/>
                  <a:t> (Lag) oraz 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l-PL" sz="2000" b="1" dirty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pl-PL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</m:t>
                    </m:r>
                  </m:oMath>
                </a14:m>
                <a:r>
                  <a:rPr lang="pl-PL" dirty="0"/>
                  <a:t> (error)</a:t>
                </a:r>
              </a:p>
              <a:p>
                <a:pPr marL="541338" indent="-360363">
                  <a:buFont typeface="Wingdings" panose="05000000000000000000" pitchFamily="2" charset="2"/>
                  <a:buChar char="§"/>
                </a:pPr>
                <a:r>
                  <a:rPr lang="pl-PL" dirty="0"/>
                  <a:t>c) należy wybrać ten model dla którego test LM jest istotny (p&lt;0.10) </a:t>
                </a:r>
              </a:p>
              <a:p>
                <a:pPr marL="541338" indent="-360363">
                  <a:buFont typeface="Wingdings" panose="05000000000000000000" pitchFamily="2" charset="2"/>
                  <a:buChar char="§"/>
                </a:pPr>
                <a:r>
                  <a:rPr lang="pl-PL" dirty="0"/>
                  <a:t>d) gdy testy są nieistotne należy sprawdzić tzw. wersje </a:t>
                </a:r>
                <a:r>
                  <a:rPr lang="pl-PL" dirty="0" err="1"/>
                  <a:t>robust</a:t>
                </a:r>
                <a:r>
                  <a:rPr lang="pl-PL" dirty="0"/>
                  <a:t> testów LM i wybrać ten model, który jest „bardziej istotny”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EF49FDF-25CC-01E8-2064-E3EB87F94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1" t="-181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06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964156-8858-7291-371B-B1CB83E7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5387C9-7FCB-B587-0206-4783691BB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effectLst/>
              </a:rPr>
              <a:t>1. </a:t>
            </a:r>
            <a:r>
              <a:rPr lang="pl-PL" dirty="0" err="1">
                <a:effectLst/>
              </a:rPr>
              <a:t>Fotheringham</a:t>
            </a:r>
            <a:r>
              <a:rPr lang="pl-PL" dirty="0">
                <a:effectLst/>
              </a:rPr>
              <a:t>, A. S., </a:t>
            </a:r>
            <a:r>
              <a:rPr lang="pl-PL" dirty="0" err="1">
                <a:effectLst/>
              </a:rPr>
              <a:t>Brunsdon</a:t>
            </a:r>
            <a:r>
              <a:rPr lang="pl-PL" dirty="0">
                <a:effectLst/>
              </a:rPr>
              <a:t>, C., &amp; Charlton, M. (2003). </a:t>
            </a:r>
            <a:r>
              <a:rPr lang="pl-PL" dirty="0" err="1">
                <a:effectLst/>
              </a:rPr>
              <a:t>Geographically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weighted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regression</a:t>
            </a:r>
            <a:r>
              <a:rPr lang="pl-PL" dirty="0">
                <a:effectLst/>
              </a:rPr>
              <a:t>: the </a:t>
            </a:r>
            <a:r>
              <a:rPr lang="pl-PL" dirty="0" err="1">
                <a:effectLst/>
              </a:rPr>
              <a:t>analysis</a:t>
            </a:r>
            <a:r>
              <a:rPr lang="pl-PL" dirty="0">
                <a:effectLst/>
              </a:rPr>
              <a:t> of </a:t>
            </a:r>
            <a:r>
              <a:rPr lang="pl-PL" dirty="0" err="1">
                <a:effectLst/>
              </a:rPr>
              <a:t>spatially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varying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relationships</a:t>
            </a:r>
            <a:r>
              <a:rPr lang="pl-PL" dirty="0">
                <a:effectLst/>
              </a:rPr>
              <a:t>. John </a:t>
            </a:r>
            <a:r>
              <a:rPr lang="pl-PL" dirty="0" err="1">
                <a:effectLst/>
              </a:rPr>
              <a:t>Wiley</a:t>
            </a:r>
            <a:r>
              <a:rPr lang="pl-PL" dirty="0">
                <a:effectLst/>
              </a:rPr>
              <a:t> &amp; Sons. </a:t>
            </a:r>
          </a:p>
          <a:p>
            <a:r>
              <a:rPr lang="pl-PL" dirty="0">
                <a:effectLst/>
              </a:rPr>
              <a:t>2. </a:t>
            </a:r>
            <a:r>
              <a:rPr lang="pl-PL" dirty="0" err="1">
                <a:effectLst/>
              </a:rPr>
              <a:t>Anselin</a:t>
            </a:r>
            <a:r>
              <a:rPr lang="pl-PL" dirty="0">
                <a:effectLst/>
              </a:rPr>
              <a:t>, L., &amp; Lozano-</a:t>
            </a:r>
            <a:r>
              <a:rPr lang="pl-PL" dirty="0" err="1">
                <a:effectLst/>
              </a:rPr>
              <a:t>Gracia</a:t>
            </a:r>
            <a:r>
              <a:rPr lang="pl-PL" dirty="0">
                <a:effectLst/>
              </a:rPr>
              <a:t>, N. (2009). </a:t>
            </a:r>
            <a:r>
              <a:rPr lang="pl-PL" dirty="0" err="1">
                <a:effectLst/>
              </a:rPr>
              <a:t>Spatial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hedonic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models</a:t>
            </a:r>
            <a:r>
              <a:rPr lang="pl-PL" dirty="0">
                <a:effectLst/>
              </a:rPr>
              <a:t>. </a:t>
            </a:r>
            <a:r>
              <a:rPr lang="pl-PL" dirty="0" err="1">
                <a:effectLst/>
              </a:rPr>
              <a:t>Palgrave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handbook</a:t>
            </a:r>
            <a:r>
              <a:rPr lang="pl-PL" dirty="0">
                <a:effectLst/>
              </a:rPr>
              <a:t> of </a:t>
            </a:r>
            <a:r>
              <a:rPr lang="pl-PL" dirty="0" err="1">
                <a:effectLst/>
              </a:rPr>
              <a:t>econometrics</a:t>
            </a:r>
            <a:r>
              <a:rPr lang="pl-PL" dirty="0">
                <a:effectLst/>
              </a:rPr>
              <a:t>: Volume 2: Applied </a:t>
            </a:r>
            <a:r>
              <a:rPr lang="pl-PL" dirty="0" err="1">
                <a:effectLst/>
              </a:rPr>
              <a:t>econometrics</a:t>
            </a:r>
            <a:r>
              <a:rPr lang="pl-PL" dirty="0">
                <a:effectLst/>
              </a:rPr>
              <a:t>, 1213-1250. </a:t>
            </a:r>
          </a:p>
          <a:p>
            <a:r>
              <a:rPr lang="pl-PL" dirty="0">
                <a:effectLst/>
              </a:rPr>
              <a:t>3. </a:t>
            </a:r>
            <a:r>
              <a:rPr lang="pl-PL" dirty="0" err="1">
                <a:effectLst/>
              </a:rPr>
              <a:t>Wilhelmsson</a:t>
            </a:r>
            <a:r>
              <a:rPr lang="pl-PL" dirty="0">
                <a:effectLst/>
              </a:rPr>
              <a:t>, M. (2002). </a:t>
            </a:r>
            <a:r>
              <a:rPr lang="pl-PL" dirty="0" err="1">
                <a:effectLst/>
              </a:rPr>
              <a:t>Spatial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models</a:t>
            </a:r>
            <a:r>
              <a:rPr lang="pl-PL" dirty="0">
                <a:effectLst/>
              </a:rPr>
              <a:t> in real </a:t>
            </a:r>
            <a:r>
              <a:rPr lang="pl-PL" dirty="0" err="1">
                <a:effectLst/>
              </a:rPr>
              <a:t>estate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economics</a:t>
            </a:r>
            <a:r>
              <a:rPr lang="pl-PL" dirty="0">
                <a:effectLst/>
              </a:rPr>
              <a:t>. </a:t>
            </a:r>
            <a:r>
              <a:rPr lang="pl-PL" dirty="0" err="1">
                <a:effectLst/>
              </a:rPr>
              <a:t>Housing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theory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society</a:t>
            </a:r>
            <a:r>
              <a:rPr lang="pl-PL" dirty="0">
                <a:effectLst/>
              </a:rPr>
              <a:t>, 19(2), 92-101.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9781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BAE0F-F9C9-EBD0-19D1-94EDF9DC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2. Przestrzenna autokorelacja </a:t>
            </a:r>
            <a:r>
              <a:rPr lang="pl-PL" sz="3600" u="sng" dirty="0"/>
              <a:t>A</a:t>
            </a:r>
            <a:r>
              <a:rPr lang="pl-PL" sz="3600" dirty="0"/>
              <a:t> modelowanie cen na rynku nieruchomości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EF49FDF-25CC-01E8-2064-E3EB87F94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pl-PL" dirty="0"/>
                  <a:t> 4. Jak sprawdzić czy potrzebujemy wykorzystać model SAR, model SEM czy może standardowy model </a:t>
                </a:r>
                <a:r>
                  <a:rPr lang="pl-PL" dirty="0" err="1"/>
                  <a:t>hedoniczny</a:t>
                </a:r>
                <a:r>
                  <a:rPr lang="pl-PL" dirty="0"/>
                  <a:t>:</a:t>
                </a:r>
              </a:p>
              <a:p>
                <a:pPr marL="541338" indent="-360363">
                  <a:buFont typeface="Wingdings" panose="05000000000000000000" pitchFamily="2" charset="2"/>
                  <a:buChar char="§"/>
                </a:pPr>
                <a:r>
                  <a:rPr lang="pl-PL" dirty="0"/>
                  <a:t>e) jeżeli wszystkie testy są nieistotne należy zostać przy standardowym modelu </a:t>
                </a:r>
                <a:r>
                  <a:rPr lang="pl-PL" dirty="0" err="1"/>
                  <a:t>hedonicznym</a:t>
                </a:r>
                <a:r>
                  <a:rPr lang="pl-PL" dirty="0"/>
                  <a:t>, co oznacz brak zjawiska autokorelacji przestrzennej w danych</a:t>
                </a:r>
              </a:p>
              <a:p>
                <a:pPr marL="541338" indent="-360363">
                  <a:buFont typeface="Wingdings" panose="05000000000000000000" pitchFamily="2" charset="2"/>
                  <a:buChar char="§"/>
                </a:pPr>
                <a:r>
                  <a:rPr lang="pl-PL" dirty="0"/>
                  <a:t>f) po estymacji odpowiedniego modelu należy zapisać jego reszty i sprawdzić ich autokorelację przy użyciu statystyki </a:t>
                </a:r>
                <a:r>
                  <a:rPr lang="pl-PL" dirty="0" err="1"/>
                  <a:t>Morana</a:t>
                </a:r>
                <a:endParaRPr lang="pl-PL" dirty="0"/>
              </a:p>
              <a:p>
                <a:pPr marL="541338" indent="-360363">
                  <a:buFont typeface="Wingdings" panose="05000000000000000000" pitchFamily="2" charset="2"/>
                  <a:buChar char="§"/>
                </a:pPr>
                <a:r>
                  <a:rPr lang="pl-PL" dirty="0"/>
                  <a:t>g) jeżeli reszty będą w dalszym ciągu skorelowane można spróbować estymować model SARMA postaci:</a:t>
                </a:r>
              </a:p>
              <a:p>
                <a:pPr marL="541338" indent="-360363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0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l-P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l-P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l-PL" sz="2000" b="1" dirty="0">
                        <a:latin typeface="Cambria Math" panose="02040503050406030204" pitchFamily="18" charset="0"/>
                      </a:rPr>
                      <m:t>𝐖</m:t>
                    </m:r>
                    <m:r>
                      <m:rPr>
                        <m:sty m:val="p"/>
                      </m:rPr>
                      <a:rPr lang="pl-PL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pl-PL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pl-P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pl-P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pl-P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pl-P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pl-P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pl-P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pl-P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2000" b="0" dirty="0">
                    <a:ea typeface="Cambria Math" panose="02040503050406030204" pitchFamily="18" charset="0"/>
                  </a:rPr>
                  <a:t>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l-PL" sz="2000" b="1" dirty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pl-PL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𝛆</m:t>
                    </m:r>
                    <m:r>
                      <a:rPr lang="pl-PL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l-PL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l-PL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EF49FDF-25CC-01E8-2064-E3EB87F94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1" t="-1818" r="-1755" b="-590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042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776D78-4241-F392-A367-6B44DCEF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2. Przestrzenna autokorelacja </a:t>
            </a:r>
            <a:r>
              <a:rPr lang="pl-PL" sz="3600" u="sng" dirty="0"/>
              <a:t>A</a:t>
            </a:r>
            <a:r>
              <a:rPr lang="pl-PL" sz="3600" dirty="0"/>
              <a:t> modelowanie cen na rynku nieruchomości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97BDB41-AA9D-83F5-CD86-D9AAD1410A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47675" indent="-361950" algn="just">
                  <a:buFont typeface="Arial" panose="020B0604020202020204" pitchFamily="34" charset="0"/>
                  <a:buChar char="•"/>
                </a:pPr>
                <a:r>
                  <a:rPr lang="pl-PL" sz="2400" dirty="0"/>
                  <a:t>5. W celu wzięcia pod uwagę w modelu </a:t>
                </a:r>
                <a:r>
                  <a:rPr lang="pl-PL" sz="2400" dirty="0" err="1"/>
                  <a:t>hedonicznym</a:t>
                </a:r>
                <a:r>
                  <a:rPr lang="pl-PL" sz="2400" dirty="0"/>
                  <a:t> autokorelacji przestrzennej </a:t>
                </a:r>
                <a:r>
                  <a:rPr lang="pl-PL" sz="2400" u="sng" dirty="0"/>
                  <a:t>obserwowalnych atrybutów</a:t>
                </a:r>
                <a:r>
                  <a:rPr lang="pl-PL" sz="2400" dirty="0"/>
                  <a:t> nieruchomości należy dokonać estymacji </a:t>
                </a:r>
                <a:r>
                  <a:rPr lang="pl-PL" sz="2400" dirty="0">
                    <a:solidFill>
                      <a:srgbClr val="C00000"/>
                    </a:solidFill>
                  </a:rPr>
                  <a:t>tzw. modelu SLX</a:t>
                </a:r>
                <a:r>
                  <a:rPr lang="pl-PL" sz="2400" dirty="0"/>
                  <a:t>:</a:t>
                </a:r>
              </a:p>
              <a:p>
                <a:pPr marL="447675" indent="-447675" algn="just"/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l-PL" sz="2400" b="1" dirty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pl-PL" sz="2400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pl-PL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𝛌</m:t>
                    </m:r>
                    <m:r>
                      <a:rPr lang="pl-P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2400" b="0" dirty="0">
                    <a:ea typeface="Cambria Math" panose="02040503050406030204" pitchFamily="18" charset="0"/>
                  </a:rPr>
                  <a:t> </a:t>
                </a:r>
              </a:p>
              <a:p>
                <a:pPr marL="447675" indent="-447675" algn="just"/>
                <a:r>
                  <a:rPr lang="pl-PL" sz="2400" dirty="0">
                    <a:ea typeface="Cambria Math" panose="02040503050406030204" pitchFamily="18" charset="0"/>
                  </a:rPr>
                  <a:t>gdzie:</a:t>
                </a:r>
                <a14:m>
                  <m:oMath xmlns:m="http://schemas.openxmlformats.org/officeDocument/2006/math">
                    <m:r>
                      <a:rPr lang="pl-PL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𝛌</m:t>
                    </m:r>
                  </m:oMath>
                </a14:m>
                <a:r>
                  <a:rPr lang="pl-PL" sz="2400"/>
                  <a:t>– wektor przestrzennych autoregresyjnych współczynników. </a:t>
                </a:r>
                <a:r>
                  <a:rPr lang="pl-PL" sz="2400" dirty="0"/>
                  <a:t>Zazwyczaj jest dodatni, co świadczy o tym, że nieruchomości o podobnych atrybutach nieruchomości zlokalizowanych w podobnych lokalizacjach (dodatnia autokorelacja przestrzenna); </a:t>
                </a:r>
                <a14:m>
                  <m:oMath xmlns:m="http://schemas.openxmlformats.org/officeDocument/2006/math">
                    <m:r>
                      <a:rPr lang="pl-PL" sz="2400" b="1" dirty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pl-PL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400" dirty="0"/>
                  <a:t>– macierz przestrzenna.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97BDB41-AA9D-83F5-CD86-D9AAD1410A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9" t="-2121" r="-13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604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D79A2-2069-8CF0-87D2-8D073CDF4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Przestrzenna niejednorodność </a:t>
            </a:r>
            <a:r>
              <a:rPr lang="pl-PL" sz="2800" dirty="0">
                <a:solidFill>
                  <a:srgbClr val="FF0000"/>
                </a:solidFill>
              </a:rPr>
              <a:t>(wykład 2 – </a:t>
            </a:r>
            <a:r>
              <a:rPr lang="pl-PL" sz="2800" dirty="0" err="1">
                <a:solidFill>
                  <a:srgbClr val="FF0000"/>
                </a:solidFill>
              </a:rPr>
              <a:t>niest</a:t>
            </a:r>
            <a:r>
              <a:rPr lang="pl-PL" sz="2800" dirty="0">
                <a:solidFill>
                  <a:srgbClr val="FF0000"/>
                </a:solidFill>
              </a:rPr>
              <a:t>.)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69D494-C705-A1DC-C8E8-430262115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52861"/>
            <a:ext cx="9720073" cy="4023360"/>
          </a:xfrm>
        </p:spPr>
        <p:txBody>
          <a:bodyPr/>
          <a:lstStyle/>
          <a:p>
            <a:r>
              <a:rPr lang="pl-PL" dirty="0"/>
              <a:t>1. Modele OLS (standardowy model </a:t>
            </a:r>
            <a:r>
              <a:rPr lang="pl-PL" dirty="0" err="1"/>
              <a:t>hedoniczny</a:t>
            </a:r>
            <a:r>
              <a:rPr lang="pl-PL" dirty="0"/>
              <a:t>), SAR, SLX oraz SEM zakładają, że rynek mieszkaniowy jest </a:t>
            </a:r>
            <a:r>
              <a:rPr lang="pl-PL" u="sng" dirty="0"/>
              <a:t>rynkiem unitarnym</a:t>
            </a:r>
            <a:r>
              <a:rPr lang="pl-PL" dirty="0"/>
              <a:t>, tzn. w każdym punkcie w przestrzeni są takie same zależności pomiędzy cenami nieruchomości oraz ich atrybutami.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A429723-74C6-A66F-6D68-DC440867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57" y="2772810"/>
            <a:ext cx="5521350" cy="390446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9EB65C6-8848-CA91-0CC3-31CA085AC644}"/>
              </a:ext>
            </a:extLst>
          </p:cNvPr>
          <p:cNvSpPr txBox="1"/>
          <p:nvPr/>
        </p:nvSpPr>
        <p:spPr>
          <a:xfrm>
            <a:off x="1109227" y="6583935"/>
            <a:ext cx="524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Rysunek. </a:t>
            </a:r>
            <a:r>
              <a:rPr lang="pl-PL" sz="1400" dirty="0"/>
              <a:t>Współczynnik dla zmiennej powierzchnia mieszkania</a:t>
            </a:r>
          </a:p>
        </p:txBody>
      </p:sp>
      <p:pic>
        <p:nvPicPr>
          <p:cNvPr id="6" name="Symbol zastępczy zawartości 4" descr="Ikony wektora linii domu">
            <a:extLst>
              <a:ext uri="{FF2B5EF4-FFF2-40B4-BE49-F238E27FC236}">
                <a16:creationId xmlns:a16="http://schemas.microsoft.com/office/drawing/2014/main" id="{29A4FC55-A3F8-D373-30AF-F2E7CE020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85" y="3198403"/>
            <a:ext cx="4386982" cy="33133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4B907074-F1D0-0A76-0846-9F4E59EA2CE9}"/>
                  </a:ext>
                </a:extLst>
              </p:cNvPr>
              <p:cNvSpPr txBox="1"/>
              <p:nvPr/>
            </p:nvSpPr>
            <p:spPr>
              <a:xfrm>
                <a:off x="6962836" y="4161440"/>
                <a:ext cx="1885950" cy="35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sz="1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4B907074-F1D0-0A76-0846-9F4E59EA2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36" y="4161440"/>
                <a:ext cx="1885950" cy="358368"/>
              </a:xfrm>
              <a:prstGeom prst="rect">
                <a:avLst/>
              </a:prstGeom>
              <a:blipFill>
                <a:blip r:embed="rId4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6A164C41-D788-22D2-4C68-FD0C515FAEF0}"/>
                  </a:ext>
                </a:extLst>
              </p:cNvPr>
              <p:cNvSpPr txBox="1"/>
              <p:nvPr/>
            </p:nvSpPr>
            <p:spPr>
              <a:xfrm>
                <a:off x="7905811" y="4161440"/>
                <a:ext cx="1885950" cy="35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sz="1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pl-PL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6A164C41-D788-22D2-4C68-FD0C515FA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811" y="4161440"/>
                <a:ext cx="1885950" cy="358368"/>
              </a:xfrm>
              <a:prstGeom prst="rect">
                <a:avLst/>
              </a:prstGeom>
              <a:blipFill>
                <a:blip r:embed="rId5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021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D79A2-2069-8CF0-87D2-8D073CDF4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3. Przestrzenna niejednorodność – modelowanie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A69D494-C705-A1DC-C8E8-4302621152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852861"/>
                <a:ext cx="9720073" cy="4676276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2. </a:t>
                </a:r>
                <a:r>
                  <a:rPr lang="pl-PL" sz="2400" dirty="0"/>
                  <a:t>W celu badania zjawiska przestrzennej niejednorodności wykorzystuje się głównie </a:t>
                </a:r>
                <a:r>
                  <a:rPr lang="pl-PL" sz="2400" b="1" dirty="0"/>
                  <a:t>model geograficznie ważonej regresji </a:t>
                </a:r>
                <a:r>
                  <a:rPr lang="pl-PL" sz="2400" dirty="0"/>
                  <a:t>(GWR). GWR jest </a:t>
                </a:r>
              </a:p>
              <a:p>
                <a:pPr marL="541338" indent="-276225">
                  <a:buFont typeface="Wingdings" panose="05000000000000000000" pitchFamily="2" charset="2"/>
                  <a:buChar char="§"/>
                </a:pPr>
                <a:r>
                  <a:rPr lang="pl-PL" dirty="0"/>
                  <a:t>lokalną regresją, tj. w każdej lokalizacji estymowana jest lokalna regresja na podstawie tylko pewnej części obserwacji.</a:t>
                </a:r>
              </a:p>
              <a:p>
                <a:pPr marL="541338" indent="-276225">
                  <a:buFont typeface="Wingdings" panose="05000000000000000000" pitchFamily="2" charset="2"/>
                  <a:buChar char="§"/>
                </a:pPr>
                <a:r>
                  <a:rPr lang="pl-PL" dirty="0"/>
                  <a:t>lokalizacje bliżej punktu regresji mają silniejszy wpływ na estymację.</a:t>
                </a:r>
              </a:p>
              <a:p>
                <a:pPr marL="541338" indent="-276225">
                  <a:buFont typeface="Wingdings" panose="05000000000000000000" pitchFamily="2" charset="2"/>
                  <a:buChar char="§"/>
                </a:pPr>
                <a:r>
                  <a:rPr lang="pl-PL" dirty="0"/>
                  <a:t>dokładną wagę danej obserwacji szacuje się na podstawie przyjętej do analizy funkcji np. </a:t>
                </a:r>
                <a:r>
                  <a:rPr lang="pl-PL" dirty="0" err="1"/>
                  <a:t>bi-square</a:t>
                </a:r>
                <a:r>
                  <a:rPr lang="pl-PL" dirty="0"/>
                  <a:t> albo </a:t>
                </a:r>
                <a:r>
                  <a:rPr lang="pl-PL" dirty="0" err="1"/>
                  <a:t>gaussian</a:t>
                </a:r>
                <a:r>
                  <a:rPr lang="pl-PL" dirty="0"/>
                  <a:t>. </a:t>
                </a:r>
              </a:p>
              <a:p>
                <a:pPr marL="541338" indent="-276225">
                  <a:buFont typeface="Wingdings" panose="05000000000000000000" pitchFamily="2" charset="2"/>
                  <a:buChar char="§"/>
                </a:pPr>
                <a:r>
                  <a:rPr lang="pl-PL" dirty="0"/>
                  <a:t>szerokość pasma (liczba obserwacji do estymacji) może mieć też charakter stały (odległość) albo adaptacyjny (liczba sąsiadów).</a:t>
                </a:r>
              </a:p>
              <a:p>
                <a:pPr marL="541338" indent="-276225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b="0" i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pl-PL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l-PL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pl-P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pl-PL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pl-PL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l-P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dirty="0"/>
                  <a:t> gdzie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l-PL" dirty="0"/>
                  <a:t> są współrzędnymi geograficznymi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A69D494-C705-A1DC-C8E8-4302621152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852861"/>
                <a:ext cx="9720073" cy="4676276"/>
              </a:xfrm>
              <a:blipFill>
                <a:blip r:embed="rId2"/>
                <a:stretch>
                  <a:fillRect l="-502" t="-1825" r="-188" b="-495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155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37C066-A3DE-1370-02C3-11BDA1FA6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3. Przestrzenna niejednorodność – modelowanie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CD84AA-1A7E-4247-39D5-F10582C7E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3. Szerokość pasma – adaptacyjna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18DB675-D3B3-1AB3-541C-A73CD5769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02" y="2814165"/>
            <a:ext cx="6634872" cy="326178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C4575AA-3EC9-43CE-7BD7-E73C9E0D8C90}"/>
              </a:ext>
            </a:extLst>
          </p:cNvPr>
          <p:cNvSpPr txBox="1"/>
          <p:nvPr/>
        </p:nvSpPr>
        <p:spPr>
          <a:xfrm>
            <a:off x="1024128" y="6261555"/>
            <a:ext cx="10634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</a:t>
            </a:r>
            <a:r>
              <a:rPr lang="pl-PL" dirty="0" err="1">
                <a:effectLst/>
              </a:rPr>
              <a:t>Fotheringham</a:t>
            </a:r>
            <a:r>
              <a:rPr lang="pl-PL" dirty="0">
                <a:effectLst/>
              </a:rPr>
              <a:t>, A. S., </a:t>
            </a:r>
            <a:r>
              <a:rPr lang="pl-PL" dirty="0" err="1">
                <a:effectLst/>
              </a:rPr>
              <a:t>Brunsdon</a:t>
            </a:r>
            <a:r>
              <a:rPr lang="pl-PL" dirty="0">
                <a:effectLst/>
              </a:rPr>
              <a:t>, C., &amp; Charlton, M. (2003). </a:t>
            </a:r>
            <a:r>
              <a:rPr lang="pl-PL" dirty="0" err="1">
                <a:effectLst/>
              </a:rPr>
              <a:t>Geographically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weighted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regression</a:t>
            </a:r>
            <a:r>
              <a:rPr lang="pl-PL" dirty="0">
                <a:effectLst/>
              </a:rPr>
              <a:t>: the </a:t>
            </a:r>
            <a:r>
              <a:rPr lang="pl-PL" dirty="0" err="1">
                <a:effectLst/>
              </a:rPr>
              <a:t>analysis</a:t>
            </a:r>
            <a:r>
              <a:rPr lang="pl-PL" dirty="0">
                <a:effectLst/>
              </a:rPr>
              <a:t> of </a:t>
            </a:r>
            <a:r>
              <a:rPr lang="pl-PL" dirty="0" err="1">
                <a:effectLst/>
              </a:rPr>
              <a:t>spatially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varying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relationships</a:t>
            </a:r>
            <a:r>
              <a:rPr lang="pl-PL" dirty="0">
                <a:effectLst/>
              </a:rPr>
              <a:t>. John </a:t>
            </a:r>
            <a:r>
              <a:rPr lang="pl-PL" dirty="0" err="1">
                <a:effectLst/>
              </a:rPr>
              <a:t>Wiley</a:t>
            </a:r>
            <a:r>
              <a:rPr lang="pl-PL" dirty="0">
                <a:effectLst/>
              </a:rPr>
              <a:t> &amp; Sons.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8548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37C066-A3DE-1370-02C3-11BDA1FA6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3. Przestrzenna niejednorodność – modelowanie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CD84AA-1A7E-4247-39D5-F10582C7E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3. Szerokość pasma – stała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B7DC8CE-9838-74F2-CC1A-5B4FFB60F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990736"/>
            <a:ext cx="7390753" cy="306306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12FC9D9-2BE2-1DB4-6EAF-6A47F3FC9B9E}"/>
              </a:ext>
            </a:extLst>
          </p:cNvPr>
          <p:cNvSpPr txBox="1"/>
          <p:nvPr/>
        </p:nvSpPr>
        <p:spPr>
          <a:xfrm>
            <a:off x="1024128" y="6261555"/>
            <a:ext cx="10634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</a:t>
            </a:r>
            <a:r>
              <a:rPr lang="pl-PL" dirty="0" err="1">
                <a:effectLst/>
              </a:rPr>
              <a:t>Fotheringham</a:t>
            </a:r>
            <a:r>
              <a:rPr lang="pl-PL" dirty="0">
                <a:effectLst/>
              </a:rPr>
              <a:t>, A. S., </a:t>
            </a:r>
            <a:r>
              <a:rPr lang="pl-PL" dirty="0" err="1">
                <a:effectLst/>
              </a:rPr>
              <a:t>Brunsdon</a:t>
            </a:r>
            <a:r>
              <a:rPr lang="pl-PL" dirty="0">
                <a:effectLst/>
              </a:rPr>
              <a:t>, C., &amp; Charlton, M. (2003). </a:t>
            </a:r>
            <a:r>
              <a:rPr lang="pl-PL" dirty="0" err="1">
                <a:effectLst/>
              </a:rPr>
              <a:t>Geographically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weighted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regression</a:t>
            </a:r>
            <a:r>
              <a:rPr lang="pl-PL" dirty="0">
                <a:effectLst/>
              </a:rPr>
              <a:t>: the </a:t>
            </a:r>
            <a:r>
              <a:rPr lang="pl-PL" dirty="0" err="1">
                <a:effectLst/>
              </a:rPr>
              <a:t>analysis</a:t>
            </a:r>
            <a:r>
              <a:rPr lang="pl-PL" dirty="0">
                <a:effectLst/>
              </a:rPr>
              <a:t> of </a:t>
            </a:r>
            <a:r>
              <a:rPr lang="pl-PL" dirty="0" err="1">
                <a:effectLst/>
              </a:rPr>
              <a:t>spatially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varying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relationships</a:t>
            </a:r>
            <a:r>
              <a:rPr lang="pl-PL" dirty="0">
                <a:effectLst/>
              </a:rPr>
              <a:t>. John </a:t>
            </a:r>
            <a:r>
              <a:rPr lang="pl-PL" dirty="0" err="1">
                <a:effectLst/>
              </a:rPr>
              <a:t>Wiley</a:t>
            </a:r>
            <a:r>
              <a:rPr lang="pl-PL" dirty="0">
                <a:effectLst/>
              </a:rPr>
              <a:t> &amp; Sons.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1335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37C066-A3DE-1370-02C3-11BDA1FA6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3. Przestrzenna niejednorodność – modelowanie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CD84AA-1A7E-4247-39D5-F10582C7E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3. Funkcja </a:t>
            </a:r>
            <a:r>
              <a:rPr lang="pl-PL" dirty="0" err="1"/>
              <a:t>kernel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85CF9CE-7668-FBCE-13E1-E16724BEC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9" b="33927"/>
          <a:stretch/>
        </p:blipFill>
        <p:spPr>
          <a:xfrm>
            <a:off x="3720404" y="2031968"/>
            <a:ext cx="3084551" cy="453142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0FD26CC-D414-8CC2-C7C2-C86EB6B07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7" r="49905"/>
          <a:stretch/>
        </p:blipFill>
        <p:spPr>
          <a:xfrm>
            <a:off x="7272380" y="2096864"/>
            <a:ext cx="3004396" cy="453142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D5B1C7E-FBF5-E111-D62A-DB1816A38EC1}"/>
              </a:ext>
            </a:extLst>
          </p:cNvPr>
          <p:cNvSpPr txBox="1"/>
          <p:nvPr/>
        </p:nvSpPr>
        <p:spPr>
          <a:xfrm>
            <a:off x="1024128" y="4060449"/>
            <a:ext cx="3084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</a:t>
            </a:r>
            <a:r>
              <a:rPr lang="pl-PL" dirty="0" err="1"/>
              <a:t>Gollini</a:t>
            </a:r>
            <a:r>
              <a:rPr lang="pl-PL" dirty="0"/>
              <a:t>, I., Lu, B., Charlton, M., </a:t>
            </a:r>
            <a:r>
              <a:rPr lang="pl-PL" dirty="0" err="1"/>
              <a:t>Brunsdon</a:t>
            </a:r>
            <a:r>
              <a:rPr lang="pl-PL" dirty="0"/>
              <a:t>, C., &amp; Harris, P. (2013). </a:t>
            </a:r>
            <a:r>
              <a:rPr lang="pl-PL" dirty="0" err="1"/>
              <a:t>GWmodel</a:t>
            </a:r>
            <a:r>
              <a:rPr lang="pl-PL" dirty="0"/>
              <a:t>: </a:t>
            </a:r>
            <a:r>
              <a:rPr lang="pl-PL" dirty="0" err="1"/>
              <a:t>an</a:t>
            </a:r>
            <a:r>
              <a:rPr lang="pl-PL" dirty="0"/>
              <a:t> R </a:t>
            </a:r>
            <a:r>
              <a:rPr lang="pl-PL" dirty="0" err="1"/>
              <a:t>package</a:t>
            </a:r>
            <a:r>
              <a:rPr lang="pl-PL" dirty="0"/>
              <a:t> for </a:t>
            </a:r>
            <a:r>
              <a:rPr lang="pl-PL" dirty="0" err="1"/>
              <a:t>exploring</a:t>
            </a:r>
            <a:r>
              <a:rPr lang="pl-PL" dirty="0"/>
              <a:t> </a:t>
            </a:r>
            <a:r>
              <a:rPr lang="pl-PL" dirty="0" err="1"/>
              <a:t>spatial</a:t>
            </a:r>
            <a:r>
              <a:rPr lang="pl-PL" dirty="0"/>
              <a:t> </a:t>
            </a:r>
            <a:r>
              <a:rPr lang="pl-PL" dirty="0" err="1"/>
              <a:t>heterogeneity</a:t>
            </a:r>
            <a:r>
              <a:rPr lang="pl-PL" dirty="0"/>
              <a:t>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dirty="0" err="1"/>
              <a:t>geographically</a:t>
            </a:r>
            <a:r>
              <a:rPr lang="pl-PL" dirty="0"/>
              <a:t> </a:t>
            </a:r>
            <a:r>
              <a:rPr lang="pl-PL" dirty="0" err="1"/>
              <a:t>weighted</a:t>
            </a:r>
            <a:r>
              <a:rPr lang="pl-PL" dirty="0"/>
              <a:t> </a:t>
            </a:r>
            <a:r>
              <a:rPr lang="pl-PL" dirty="0" err="1"/>
              <a:t>models</a:t>
            </a:r>
            <a:r>
              <a:rPr lang="pl-PL" dirty="0"/>
              <a:t>. </a:t>
            </a:r>
            <a:r>
              <a:rPr lang="pl-PL" i="1" dirty="0" err="1"/>
              <a:t>arXiv</a:t>
            </a:r>
            <a:r>
              <a:rPr lang="pl-PL" i="1" dirty="0"/>
              <a:t> </a:t>
            </a:r>
            <a:r>
              <a:rPr lang="pl-PL" i="1" dirty="0" err="1"/>
              <a:t>preprint</a:t>
            </a:r>
            <a:r>
              <a:rPr lang="pl-PL" i="1" dirty="0"/>
              <a:t> arXiv:1306.0413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0369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ED79A2-2069-8CF0-87D2-8D073CDF4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SKALA PRZESTRZENNA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A69D494-C705-A1DC-C8E8-4302621152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852861"/>
                <a:ext cx="9720073" cy="4023360"/>
              </a:xfrm>
            </p:spPr>
            <p:txBody>
              <a:bodyPr/>
              <a:lstStyle/>
              <a:p>
                <a:r>
                  <a:rPr lang="pl-PL" dirty="0"/>
                  <a:t>1. Skala przestrzenna jest rozszerzeniem zjawiska przestrzennej niejednorodności w tym sensie, że umożliwia ona wpływ różnych atrybutów przestrzennych na ceny nieruchomości w różnych skalach przestrzennych, np. wpływ cechy powierzchnia może operować na w danym bloku a wpływ cechy liczba pokoi na danym osiedlu. </a:t>
                </a:r>
              </a:p>
              <a:p>
                <a:r>
                  <a:rPr lang="pl-PL" dirty="0"/>
                  <a:t>W praktyce oznacza to różne szerokości pasma dla różnych zmiennych co doprowadziło to stworzenie wielkoskalowego modelu geograficznej regresji (MGWR) postaci: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b="0" i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pl-PL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l-PL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l-PL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pl-P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pl-PL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pl-PL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dirty="0"/>
                  <a:t> gdzie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pl-PL" dirty="0"/>
                  <a:t>* oznacza różną szerokość pasma dla różnych </a:t>
                </a:r>
                <a:r>
                  <a:rPr lang="pl-PL" dirty="0" err="1"/>
                  <a:t>predyktorów</a:t>
                </a:r>
                <a:r>
                  <a:rPr lang="pl-PL" dirty="0"/>
                  <a:t>. 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A69D494-C705-A1DC-C8E8-4302621152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852861"/>
                <a:ext cx="9720073" cy="4023360"/>
              </a:xfrm>
              <a:blipFill>
                <a:blip r:embed="rId2"/>
                <a:stretch>
                  <a:fillRect l="-313" t="-1818" r="-194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ole tekstowe 4">
            <a:extLst>
              <a:ext uri="{FF2B5EF4-FFF2-40B4-BE49-F238E27FC236}">
                <a16:creationId xmlns:a16="http://schemas.microsoft.com/office/drawing/2014/main" id="{09EB65C6-8848-CA91-0CC3-31CA085AC644}"/>
              </a:ext>
            </a:extLst>
          </p:cNvPr>
          <p:cNvSpPr txBox="1"/>
          <p:nvPr/>
        </p:nvSpPr>
        <p:spPr>
          <a:xfrm>
            <a:off x="1109227" y="6583935"/>
            <a:ext cx="524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Rysunek. </a:t>
            </a:r>
            <a:r>
              <a:rPr lang="pl-PL" sz="1400" dirty="0"/>
              <a:t>Współczynnik dla zmiennej powierzchnia mieszkania</a:t>
            </a:r>
          </a:p>
        </p:txBody>
      </p:sp>
    </p:spTree>
    <p:extLst>
      <p:ext uri="{BB962C8B-B14F-4D97-AF65-F5344CB8AC3E}">
        <p14:creationId xmlns:p14="http://schemas.microsoft.com/office/powerpoint/2010/main" val="2254448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5AD10A-08CF-9246-7E18-332C2AA3F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Oprogramowanie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240CD1-CFF3-8BCD-B64D-7B4773658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1. Modele OLS, SAR, SEM, SARMA</a:t>
            </a:r>
          </a:p>
          <a:p>
            <a:r>
              <a:rPr lang="pl-PL" dirty="0"/>
              <a:t>GEODA – darmowe oprogramowanie do analiz przestrzennych, między innymi służące do wizualizacji danych, segmentacji rynku czy estymacji modeli OLS oraz SAR, SEM</a:t>
            </a:r>
          </a:p>
          <a:p>
            <a:r>
              <a:rPr lang="pl-PL" dirty="0"/>
              <a:t>Pod adresem: </a:t>
            </a:r>
            <a:r>
              <a:rPr lang="pl-PL" dirty="0">
                <a:hlinkClick r:id="rId2"/>
              </a:rPr>
              <a:t>https://geodacenter.github.io/documentation.html</a:t>
            </a:r>
            <a:r>
              <a:rPr lang="pl-PL" dirty="0"/>
              <a:t> znajduje się bardzo dobra instrukcja programu wraz z przykładami i teoretycznym wyjaśnieniem metod (w języku angielskim).</a:t>
            </a:r>
          </a:p>
          <a:p>
            <a:r>
              <a:rPr lang="pl-PL" b="1" dirty="0"/>
              <a:t>2. Modele GWR, MGWR</a:t>
            </a:r>
          </a:p>
          <a:p>
            <a:r>
              <a:rPr lang="pl-PL" dirty="0"/>
              <a:t>MGWR</a:t>
            </a:r>
            <a:r>
              <a:rPr lang="pl-PL" b="1" dirty="0"/>
              <a:t> </a:t>
            </a:r>
            <a:r>
              <a:rPr lang="pl-PL" dirty="0"/>
              <a:t>– darmowe oprogramowanie do estymacji modeli GWR, MGWR oraz </a:t>
            </a:r>
            <a:r>
              <a:rPr lang="pl-PL" dirty="0" err="1"/>
              <a:t>mixed</a:t>
            </a:r>
            <a:r>
              <a:rPr lang="pl-PL" dirty="0"/>
              <a:t> GWR/MGWR. Dostępne pod adresem: </a:t>
            </a:r>
            <a:r>
              <a:rPr lang="pl-PL" dirty="0">
                <a:hlinkClick r:id="rId3"/>
              </a:rPr>
              <a:t>https://sgsup.asu.edu/sparc/multiscale-gwr</a:t>
            </a:r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509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F1152F-D2FD-D74F-5AD1-CD02DFE34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dirty="0" err="1">
                <a:effectLst/>
              </a:rPr>
              <a:t>Subrynki</a:t>
            </a:r>
            <a:r>
              <a:rPr lang="pl-PL" sz="4000" dirty="0">
                <a:effectLst/>
              </a:rPr>
              <a:t> na rynku nieruchomości oraz ich modelowanie </a:t>
            </a:r>
            <a:r>
              <a:rPr lang="pl-PL" sz="2800" dirty="0">
                <a:solidFill>
                  <a:srgbClr val="FF0000"/>
                </a:solidFill>
                <a:effectLst/>
              </a:rPr>
              <a:t>(wykład 3 – st.)</a:t>
            </a:r>
            <a:endParaRPr lang="pl-PL" sz="4000" dirty="0">
              <a:solidFill>
                <a:srgbClr val="FF00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6E2497-42E3-FFE6-D59D-FC3551B5C1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Mateusz Tomal</a:t>
            </a:r>
          </a:p>
        </p:txBody>
      </p:sp>
    </p:spTree>
    <p:extLst>
      <p:ext uri="{BB962C8B-B14F-4D97-AF65-F5344CB8AC3E}">
        <p14:creationId xmlns:p14="http://schemas.microsoft.com/office/powerpoint/2010/main" val="191660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6EDA97-D09C-C557-7AF5-112A7357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ZALICZENIE (STUDIA STACJONARNE)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C69FA6-3B92-E5EC-C1DA-2A7882C03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 Wykład: 20 punktów za prezentację.</a:t>
            </a:r>
          </a:p>
          <a:p>
            <a:r>
              <a:rPr lang="pl-PL" dirty="0"/>
              <a:t>2. Ćwiczenia: 20 punktów za sprawozdania. </a:t>
            </a:r>
          </a:p>
          <a:p>
            <a:r>
              <a:rPr lang="pl-PL" dirty="0"/>
              <a:t>3. Zaliczenie przedmiotu od 20 na 40 punktów. </a:t>
            </a:r>
          </a:p>
        </p:txBody>
      </p:sp>
    </p:spTree>
    <p:extLst>
      <p:ext uri="{BB962C8B-B14F-4D97-AF65-F5344CB8AC3E}">
        <p14:creationId xmlns:p14="http://schemas.microsoft.com/office/powerpoint/2010/main" val="1568817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2213-C28D-E752-5C43-BF3A5400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/>
              <a:t>1. Rynek mieszkaniowy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5B5C08-98AF-B950-A985-F35C83BE1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pl-PL" sz="2400" b="1" u="sng" dirty="0">
                <a:ea typeface="Cambria" panose="02040503050406030204" pitchFamily="18" charset="0"/>
              </a:rPr>
              <a:t>Rynek</a:t>
            </a:r>
            <a:r>
              <a:rPr lang="pl-PL" sz="2400" dirty="0">
                <a:ea typeface="Cambria" panose="02040503050406030204" pitchFamily="18" charset="0"/>
              </a:rPr>
              <a:t> to mechanizm koordynujący zachowania nabywców i sprzedawców, uczestniczących w procesie wymiany dóbr oraz usług (Encyklopedia Zarządzania, 2022).</a:t>
            </a:r>
          </a:p>
          <a:p>
            <a:pPr algn="just">
              <a:lnSpc>
                <a:spcPct val="120000"/>
              </a:lnSpc>
            </a:pPr>
            <a:endParaRPr lang="pl-PL" sz="2400" dirty="0"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l-PL" sz="2400" b="1" dirty="0">
                <a:solidFill>
                  <a:srgbClr val="FF0000"/>
                </a:solidFill>
                <a:ea typeface="Cambria" panose="02040503050406030204" pitchFamily="18" charset="0"/>
              </a:rPr>
              <a:t>Tradycyjna </a:t>
            </a:r>
            <a:r>
              <a:rPr lang="pl-PL" sz="2400" b="1" dirty="0" err="1">
                <a:solidFill>
                  <a:srgbClr val="FF0000"/>
                </a:solidFill>
                <a:ea typeface="Cambria" panose="02040503050406030204" pitchFamily="18" charset="0"/>
              </a:rPr>
              <a:t>hedoniczna</a:t>
            </a:r>
            <a:r>
              <a:rPr lang="pl-PL" sz="2400" b="1" dirty="0">
                <a:solidFill>
                  <a:srgbClr val="FF0000"/>
                </a:solidFill>
                <a:ea typeface="Cambria" panose="02040503050406030204" pitchFamily="18" charset="0"/>
              </a:rPr>
              <a:t> teoria cen </a:t>
            </a:r>
            <a:r>
              <a:rPr lang="pl-PL" sz="2400" dirty="0">
                <a:ea typeface="Cambria" panose="02040503050406030204" pitchFamily="18" charset="0"/>
              </a:rPr>
              <a:t>zakłada, że ceny nieruchomości mieszkaniowych są generowane </a:t>
            </a:r>
            <a:r>
              <a:rPr lang="pl-PL" sz="2400" b="1" u="sng" dirty="0">
                <a:ea typeface="Cambria" panose="02040503050406030204" pitchFamily="18" charset="0"/>
              </a:rPr>
              <a:t>w ramach tego samego mechanizmu rynkowego</a:t>
            </a:r>
            <a:r>
              <a:rPr lang="pl-PL" sz="2400" dirty="0">
                <a:ea typeface="Cambria" panose="02040503050406030204" pitchFamily="18" charset="0"/>
              </a:rPr>
              <a:t>, a zatem </a:t>
            </a:r>
            <a:r>
              <a:rPr lang="pl-PL" sz="2400" b="1" dirty="0">
                <a:solidFill>
                  <a:srgbClr val="7030A0"/>
                </a:solidFill>
                <a:ea typeface="Cambria" panose="02040503050406030204" pitchFamily="18" charset="0"/>
              </a:rPr>
              <a:t>relacje</a:t>
            </a:r>
            <a:r>
              <a:rPr lang="pl-PL" sz="2400" dirty="0">
                <a:ea typeface="Cambria" panose="02040503050406030204" pitchFamily="18" charset="0"/>
              </a:rPr>
              <a:t> między atrybutami mieszkań a cenami nieruchomości mieszkaniowych </a:t>
            </a:r>
            <a:r>
              <a:rPr lang="pl-PL" sz="2400" b="1" u="sng" dirty="0">
                <a:ea typeface="Cambria" panose="02040503050406030204" pitchFamily="18" charset="0"/>
              </a:rPr>
              <a:t>są stałe w każdym punkcie przestrzeni</a:t>
            </a:r>
            <a:r>
              <a:rPr lang="pl-PL" sz="2400" dirty="0">
                <a:ea typeface="Cambria" panose="02040503050406030204" pitchFamily="18" charset="0"/>
              </a:rPr>
              <a:t>. W tym kontekście modele </a:t>
            </a:r>
            <a:r>
              <a:rPr lang="pl-PL" sz="2400" dirty="0" err="1">
                <a:ea typeface="Cambria" panose="02040503050406030204" pitchFamily="18" charset="0"/>
              </a:rPr>
              <a:t>hedoniczne</a:t>
            </a:r>
            <a:r>
              <a:rPr lang="pl-PL" sz="2400" dirty="0">
                <a:ea typeface="Cambria" panose="02040503050406030204" pitchFamily="18" charset="0"/>
              </a:rPr>
              <a:t> realizują standardowe założenia ekonomii neoklasycznej. W szczególności zakładają one jedną długookresową cenę równowagi dla każdego atrybutu na danym rynku mieszkaniowym, co implikuje, że rynek mieszkaniowy jest rynkiem unitarnym.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9218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CCB9FD-AD28-4D20-6941-597BC1FB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/>
              <a:t>1. Rynek mieszkaniowy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1CA1A9-64DE-952B-F455-5FC0135C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9533036" cy="402336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pl-PL" dirty="0">
                <a:effectLst/>
                <a:ea typeface="Times New Roman" panose="02020603050405020304" pitchFamily="18" charset="0"/>
              </a:rPr>
              <a:t>Teoria cen </a:t>
            </a:r>
            <a:r>
              <a:rPr lang="pl-PL" dirty="0" err="1">
                <a:effectLst/>
                <a:ea typeface="Times New Roman" panose="02020603050405020304" pitchFamily="18" charset="0"/>
              </a:rPr>
              <a:t>hedonicznych</a:t>
            </a:r>
            <a:r>
              <a:rPr lang="pl-PL" dirty="0">
                <a:effectLst/>
                <a:ea typeface="Times New Roman" panose="02020603050405020304" pitchFamily="18" charset="0"/>
              </a:rPr>
              <a:t> jest rozwinięciem wcześniejszych modeli </a:t>
            </a:r>
            <a:r>
              <a:rPr lang="pl-PL" dirty="0" err="1">
                <a:effectLst/>
                <a:ea typeface="Times New Roman" panose="02020603050405020304" pitchFamily="18" charset="0"/>
              </a:rPr>
              <a:t>access-space</a:t>
            </a:r>
            <a:r>
              <a:rPr lang="pl-PL" dirty="0">
                <a:effectLst/>
                <a:ea typeface="Times New Roman" panose="02020603050405020304" pitchFamily="18" charset="0"/>
              </a:rPr>
              <a:t>, gdzie również zakładano, że rynek mieszkaniowy jest unitarny, ale w tamtych modelach jedynym atrybutem decydującym o cenie mieszkania była lokalizacja (względem centrum miasta). </a:t>
            </a:r>
          </a:p>
          <a:p>
            <a:pPr algn="just">
              <a:lnSpc>
                <a:spcPct val="120000"/>
              </a:lnSpc>
            </a:pPr>
            <a:r>
              <a:rPr lang="pl-PL" b="1" dirty="0">
                <a:solidFill>
                  <a:srgbClr val="FF0000"/>
                </a:solidFill>
                <a:ea typeface="Cambria" panose="02040503050406030204" pitchFamily="18" charset="0"/>
              </a:rPr>
              <a:t>Współcześnie</a:t>
            </a:r>
            <a:r>
              <a:rPr lang="pl-PL" dirty="0">
                <a:ea typeface="Cambria" panose="02040503050406030204" pitchFamily="18" charset="0"/>
              </a:rPr>
              <a:t> założenie o unitarności rynku mieszkaniowego jest w dużej mierze odrzucane. Już w latach 40. i 50. XX wieku badacze rozważali istnienie </a:t>
            </a:r>
            <a:r>
              <a:rPr lang="pl-PL" dirty="0" err="1">
                <a:ea typeface="Cambria" panose="02040503050406030204" pitchFamily="18" charset="0"/>
              </a:rPr>
              <a:t>subrynków</a:t>
            </a:r>
            <a:r>
              <a:rPr lang="pl-PL" dirty="0">
                <a:ea typeface="Cambria" panose="02040503050406030204" pitchFamily="18" charset="0"/>
              </a:rPr>
              <a:t> mieszkaniowych w ramach tzw. modeli filtrujących. Zakładano, że w ramach jednego rynku mieszkaniowego mogą istnieć </a:t>
            </a:r>
            <a:r>
              <a:rPr lang="pl-PL" dirty="0" err="1">
                <a:ea typeface="Cambria" panose="02040503050406030204" pitchFamily="18" charset="0"/>
              </a:rPr>
              <a:t>subrynki</a:t>
            </a:r>
            <a:r>
              <a:rPr lang="pl-PL" dirty="0">
                <a:ea typeface="Cambria" panose="02040503050406030204" pitchFamily="18" charset="0"/>
              </a:rPr>
              <a:t>, pomiędzy którymi gospodarstwa domowe mogą się przemieszczać. W kolejnych latach nastąpił rozwój </a:t>
            </a:r>
            <a:r>
              <a:rPr lang="pl-PL" b="1" u="sng" dirty="0">
                <a:ea typeface="Cambria" panose="02040503050406030204" pitchFamily="18" charset="0"/>
              </a:rPr>
              <a:t>teorii segmentacji rynku mieszkaniowego</a:t>
            </a:r>
            <a:r>
              <a:rPr lang="pl-PL" dirty="0">
                <a:ea typeface="Cambria" panose="02040503050406030204" pitchFamily="18" charset="0"/>
              </a:rPr>
              <a:t>, wskazując, że jedną z głównych przyczyn nierównowagi, czyli braku występowania jednolitego rynku mieszkaniowego, są </a:t>
            </a:r>
            <a:r>
              <a:rPr lang="pl-PL" b="1" dirty="0">
                <a:solidFill>
                  <a:srgbClr val="FF0000"/>
                </a:solidFill>
                <a:ea typeface="Cambria" panose="02040503050406030204" pitchFamily="18" charset="0"/>
              </a:rPr>
              <a:t>preferencje finansowe i osobiste gospodarstw domowych</a:t>
            </a:r>
            <a:r>
              <a:rPr lang="pl-PL" dirty="0">
                <a:ea typeface="Cambria" panose="02040503050406030204" pitchFamily="18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152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CCB9FD-AD28-4D20-6941-597BC1FB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/>
              <a:t>1. Rynek mieszkaniowy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1B95DE-522F-994E-3AF8-9F9AB446A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3" y="1905726"/>
            <a:ext cx="5816281" cy="436705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A45D080-37AA-1DA0-44E9-33555A14834E}"/>
              </a:ext>
            </a:extLst>
          </p:cNvPr>
          <p:cNvSpPr txBox="1"/>
          <p:nvPr/>
        </p:nvSpPr>
        <p:spPr>
          <a:xfrm>
            <a:off x="1024128" y="599578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https://en.wikipedia.org/wiki/Bid_rent_theory</a:t>
            </a:r>
          </a:p>
        </p:txBody>
      </p:sp>
    </p:spTree>
    <p:extLst>
      <p:ext uri="{BB962C8B-B14F-4D97-AF65-F5344CB8AC3E}">
        <p14:creationId xmlns:p14="http://schemas.microsoft.com/office/powerpoint/2010/main" val="1951783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8AF44-5834-D69A-AB6F-B905D090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/>
              <a:t>2. </a:t>
            </a:r>
            <a:r>
              <a:rPr lang="pl-PL" sz="5400" b="1" dirty="0" err="1"/>
              <a:t>Subrynki</a:t>
            </a:r>
            <a:r>
              <a:rPr lang="pl-PL" sz="5400" b="1" dirty="0"/>
              <a:t> mieszkaniowe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56CBDF-D934-9DAE-215E-743C91244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sz="2400" dirty="0">
                <a:ea typeface="Cambria" panose="02040503050406030204" pitchFamily="18" charset="0"/>
              </a:rPr>
              <a:t>W szczególności nabywców mieszkań można podzielić na odrębne grupy konsumentów w oparciu o ich preferencje mieszkaniowe, styl życia lub status społeczno-ekonomiczny. Ponadto wybory mieszkaniowe gospodarstw domowych w tych grupach są ograniczone budżetowo. Z kolei po stronie podaży zasoby mieszkaniowe mogą być podzielone na grupy produktów, które będą składać się z podobnych jednostek mieszkaniowych i będących bliskimi substytutami dla nabywców w ramach danej grupy konsumentów. Tego typu dopasowanie grup konsumentów i grup produktowych względem siebie może prowadzić do powstawania </a:t>
            </a:r>
            <a:r>
              <a:rPr lang="pl-PL" sz="2400" dirty="0" err="1">
                <a:ea typeface="Cambria" panose="02040503050406030204" pitchFamily="18" charset="0"/>
              </a:rPr>
              <a:t>subrynków</a:t>
            </a:r>
            <a:r>
              <a:rPr lang="pl-PL" sz="2400" dirty="0">
                <a:ea typeface="Cambria" panose="02040503050406030204" pitchFamily="18" charset="0"/>
              </a:rPr>
              <a:t> mieszkaniowych i jednocześnie </a:t>
            </a:r>
            <a:r>
              <a:rPr lang="pl-PL" sz="2400" b="1" u="sng" dirty="0">
                <a:ea typeface="Cambria" panose="02040503050406030204" pitchFamily="18" charset="0"/>
              </a:rPr>
              <a:t>powodować zróżnicowanie cenowe atrybutów mieszkań na poszczególnych </a:t>
            </a:r>
            <a:r>
              <a:rPr lang="pl-PL" b="1" u="sng" dirty="0" err="1">
                <a:ea typeface="Cambria" panose="02040503050406030204" pitchFamily="18" charset="0"/>
              </a:rPr>
              <a:t>sub</a:t>
            </a:r>
            <a:r>
              <a:rPr lang="pl-PL" sz="2400" b="1" u="sng" dirty="0" err="1">
                <a:ea typeface="Cambria" panose="02040503050406030204" pitchFamily="18" charset="0"/>
              </a:rPr>
              <a:t>rynkach</a:t>
            </a:r>
            <a:r>
              <a:rPr lang="pl-PL" dirty="0">
                <a:ea typeface="Cambria" panose="02040503050406030204" pitchFamily="18" charset="0"/>
              </a:rPr>
              <a:t>.</a:t>
            </a:r>
            <a:endParaRPr lang="pl-PL" sz="2400" dirty="0"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endParaRPr lang="pl-PL" sz="2400" b="1" u="sng" dirty="0">
              <a:effectLst/>
            </a:endParaRPr>
          </a:p>
          <a:p>
            <a:pPr algn="just">
              <a:lnSpc>
                <a:spcPct val="120000"/>
              </a:lnSpc>
            </a:pPr>
            <a:r>
              <a:rPr lang="pl-PL" sz="2400" b="1" u="sng" dirty="0">
                <a:effectLst/>
              </a:rPr>
              <a:t>Segmentacja rynku</a:t>
            </a:r>
            <a:r>
              <a:rPr lang="pl-PL" sz="2400" b="1" dirty="0">
                <a:effectLst/>
              </a:rPr>
              <a:t> </a:t>
            </a:r>
            <a:r>
              <a:rPr lang="pl-PL" sz="2400" dirty="0">
                <a:effectLst/>
              </a:rPr>
              <a:t>to </a:t>
            </a:r>
            <a:r>
              <a:rPr lang="pl-PL" sz="2400" dirty="0" err="1">
                <a:effectLst/>
              </a:rPr>
              <a:t>dezagregacja</a:t>
            </a:r>
            <a:r>
              <a:rPr lang="pl-PL" sz="2400" dirty="0">
                <a:effectLst/>
              </a:rPr>
              <a:t> rynku nieruchomości na unikalnie różne </a:t>
            </a:r>
            <a:r>
              <a:rPr lang="pl-PL" sz="2400" dirty="0" err="1">
                <a:effectLst/>
              </a:rPr>
              <a:t>podrynki</a:t>
            </a:r>
            <a:r>
              <a:rPr lang="pl-PL" sz="2400" dirty="0">
                <a:effectLst/>
              </a:rPr>
              <a:t>, które są homogeniczne w obrębie </a:t>
            </a:r>
            <a:r>
              <a:rPr lang="pl-PL" sz="2400" dirty="0" err="1">
                <a:effectLst/>
              </a:rPr>
              <a:t>podrynków</a:t>
            </a:r>
            <a:r>
              <a:rPr lang="pl-PL" sz="2400" dirty="0">
                <a:effectLst/>
              </a:rPr>
              <a:t> i heterogeniczne pomiędzy nimi.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8260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8AF44-5834-D69A-AB6F-B905D090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b="1" dirty="0"/>
              <a:t>2. </a:t>
            </a:r>
            <a:r>
              <a:rPr lang="pl-PL" sz="5400" b="1" dirty="0" err="1"/>
              <a:t>Subrynki</a:t>
            </a:r>
            <a:r>
              <a:rPr lang="pl-PL" sz="5400" b="1" dirty="0"/>
              <a:t> mieszkaniowe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56CBDF-D934-9DAE-215E-743C91244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084832"/>
            <a:ext cx="6586690" cy="477316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pl-PL" sz="2400" b="1" dirty="0">
                <a:latin typeface="Tw Cen MT "/>
                <a:ea typeface="Cambria" panose="02040503050406030204" pitchFamily="18" charset="0"/>
              </a:rPr>
              <a:t>Teoria sugeruje unikalny wzór wyceny atrybutów nieruchomości </a:t>
            </a:r>
            <a:r>
              <a:rPr lang="pl-PL" sz="2400" dirty="0">
                <a:latin typeface="Tw Cen MT "/>
                <a:ea typeface="Cambria" panose="02040503050406030204" pitchFamily="18" charset="0"/>
              </a:rPr>
              <a:t>w odpowiedzi na interakcję pomiędzy kupującymi i sprzedającymi </a:t>
            </a:r>
            <a:r>
              <a:rPr lang="pl-PL" sz="2400" b="1" dirty="0">
                <a:latin typeface="Tw Cen MT "/>
                <a:ea typeface="Cambria" panose="02040503050406030204" pitchFamily="18" charset="0"/>
              </a:rPr>
              <a:t>na danym </a:t>
            </a:r>
            <a:r>
              <a:rPr lang="pl-PL" sz="2400" b="1" dirty="0" err="1">
                <a:latin typeface="Tw Cen MT "/>
                <a:ea typeface="Cambria" panose="02040503050406030204" pitchFamily="18" charset="0"/>
              </a:rPr>
              <a:t>subrynku</a:t>
            </a:r>
            <a:r>
              <a:rPr lang="pl-PL" sz="2400" dirty="0">
                <a:latin typeface="Tw Cen MT "/>
                <a:ea typeface="Cambria" panose="02040503050406030204" pitchFamily="18" charset="0"/>
              </a:rPr>
              <a:t>, co skutkuje stałymi cenami krańcowymi różnych atrybutów nieruchomości w obrębie danego </a:t>
            </a:r>
            <a:r>
              <a:rPr lang="pl-PL" sz="2400" dirty="0" err="1">
                <a:latin typeface="Tw Cen MT "/>
                <a:ea typeface="Cambria" panose="02040503050406030204" pitchFamily="18" charset="0"/>
              </a:rPr>
              <a:t>subrynku</a:t>
            </a:r>
            <a:r>
              <a:rPr lang="pl-PL" sz="2400" dirty="0">
                <a:latin typeface="Tw Cen MT "/>
                <a:ea typeface="Cambria" panose="02040503050406030204" pitchFamily="18" charset="0"/>
              </a:rPr>
              <a:t>. Dlatego uważa się, że domy położone w tym samym </a:t>
            </a:r>
            <a:r>
              <a:rPr lang="pl-PL" sz="2400" dirty="0" err="1">
                <a:latin typeface="Tw Cen MT "/>
                <a:ea typeface="Cambria" panose="02040503050406030204" pitchFamily="18" charset="0"/>
              </a:rPr>
              <a:t>subrynku</a:t>
            </a:r>
            <a:r>
              <a:rPr lang="pl-PL" sz="2400" dirty="0">
                <a:latin typeface="Tw Cen MT "/>
                <a:ea typeface="Cambria" panose="02040503050406030204" pitchFamily="18" charset="0"/>
              </a:rPr>
              <a:t> są bliskimi substytutami dla siebie, ale słabymi substytutami dla nieruchomości położonych w innych </a:t>
            </a:r>
            <a:r>
              <a:rPr lang="pl-PL" sz="2400" dirty="0" err="1">
                <a:latin typeface="Tw Cen MT "/>
                <a:ea typeface="Cambria" panose="02040503050406030204" pitchFamily="18" charset="0"/>
              </a:rPr>
              <a:t>subrynkac</a:t>
            </a:r>
            <a:r>
              <a:rPr lang="pl-PL" sz="2000" dirty="0" err="1">
                <a:latin typeface="Tw Cen MT "/>
                <a:ea typeface="Cambria" panose="02040503050406030204" pitchFamily="18" charset="0"/>
              </a:rPr>
              <a:t>h</a:t>
            </a:r>
            <a:r>
              <a:rPr lang="pl-PL" sz="2000" dirty="0">
                <a:latin typeface="Tw Cen MT 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pl-PL" sz="2800" b="1" dirty="0">
                <a:latin typeface="Tw Cen MT "/>
                <a:ea typeface="Cambria" panose="02040503050406030204" pitchFamily="18" charset="0"/>
              </a:rPr>
              <a:t>Właściwa identyfikacja </a:t>
            </a:r>
            <a:r>
              <a:rPr lang="pl-PL" sz="2800" b="1" dirty="0" err="1">
                <a:latin typeface="Tw Cen MT "/>
                <a:ea typeface="Cambria" panose="02040503050406030204" pitchFamily="18" charset="0"/>
              </a:rPr>
              <a:t>subrynków</a:t>
            </a:r>
            <a:r>
              <a:rPr lang="pl-PL" sz="2800" b="1" dirty="0">
                <a:latin typeface="Tw Cen MT "/>
                <a:ea typeface="Cambria" panose="02040503050406030204" pitchFamily="18" charset="0"/>
              </a:rPr>
              <a:t> jest kluczowa dla wyceny nieruchomości !</a:t>
            </a:r>
            <a:endParaRPr lang="pl-PL" sz="2800" b="1" dirty="0">
              <a:effectLst/>
              <a:latin typeface="Tw Cen MT "/>
            </a:endParaRPr>
          </a:p>
        </p:txBody>
      </p:sp>
      <p:pic>
        <p:nvPicPr>
          <p:cNvPr id="5" name="Symbol zastępczy zawartości 4" descr="Ikony wektora linii domu">
            <a:extLst>
              <a:ext uri="{FF2B5EF4-FFF2-40B4-BE49-F238E27FC236}">
                <a16:creationId xmlns:a16="http://schemas.microsoft.com/office/drawing/2014/main" id="{DFFFBF5F-4831-F594-3134-406631CE9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7" r="7138"/>
          <a:stretch/>
        </p:blipFill>
        <p:spPr>
          <a:xfrm>
            <a:off x="8751570" y="1845734"/>
            <a:ext cx="1857375" cy="3274907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9E375E86-D674-643C-97EE-FC2AFFA7A4B8}"/>
              </a:ext>
            </a:extLst>
          </p:cNvPr>
          <p:cNvSpPr/>
          <p:nvPr/>
        </p:nvSpPr>
        <p:spPr>
          <a:xfrm>
            <a:off x="8429625" y="2028825"/>
            <a:ext cx="2457450" cy="1047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+mj-lt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406095AE-7D5A-C466-6D93-02632F240264}"/>
              </a:ext>
            </a:extLst>
          </p:cNvPr>
          <p:cNvSpPr/>
          <p:nvPr/>
        </p:nvSpPr>
        <p:spPr>
          <a:xfrm>
            <a:off x="8429625" y="3088229"/>
            <a:ext cx="2665096" cy="186330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853D919F-3C8F-0DAC-1596-55C3F9625708}"/>
                  </a:ext>
                </a:extLst>
              </p:cNvPr>
              <p:cNvSpPr txBox="1"/>
              <p:nvPr/>
            </p:nvSpPr>
            <p:spPr>
              <a:xfrm>
                <a:off x="6714173" y="2017171"/>
                <a:ext cx="6096000" cy="325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l-PL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l-PL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853D919F-3C8F-0DAC-1596-55C3F9625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173" y="2017171"/>
                <a:ext cx="6096000" cy="325089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E8EB5124-0E4B-A7EE-46B8-B1C6374AA67E}"/>
                  </a:ext>
                </a:extLst>
              </p:cNvPr>
              <p:cNvSpPr txBox="1"/>
              <p:nvPr/>
            </p:nvSpPr>
            <p:spPr>
              <a:xfrm>
                <a:off x="6714173" y="3780523"/>
                <a:ext cx="6096000" cy="325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l-PL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l-PL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E8EB5124-0E4B-A7EE-46B8-B1C6374AA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173" y="3780523"/>
                <a:ext cx="6096000" cy="325089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D0F8540F-535A-2ED1-D2BE-F5CE73FCE920}"/>
              </a:ext>
            </a:extLst>
          </p:cNvPr>
          <p:cNvSpPr/>
          <p:nvPr/>
        </p:nvSpPr>
        <p:spPr>
          <a:xfrm>
            <a:off x="9572625" y="4988562"/>
            <a:ext cx="390525" cy="692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253ACFB2-F184-38A6-6046-48DF44F5D01D}"/>
                  </a:ext>
                </a:extLst>
              </p:cNvPr>
              <p:cNvSpPr txBox="1"/>
              <p:nvPr/>
            </p:nvSpPr>
            <p:spPr>
              <a:xfrm>
                <a:off x="6771323" y="5724961"/>
                <a:ext cx="6096000" cy="395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l-PL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l-PL" sz="15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253ACFB2-F184-38A6-6046-48DF44F5D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323" y="5724961"/>
                <a:ext cx="6096000" cy="395558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Nawias klamrowy zamykający 11">
            <a:extLst>
              <a:ext uri="{FF2B5EF4-FFF2-40B4-BE49-F238E27FC236}">
                <a16:creationId xmlns:a16="http://schemas.microsoft.com/office/drawing/2014/main" id="{E4CB9DC5-7C57-54F2-5916-7900CAEC6C0E}"/>
              </a:ext>
            </a:extLst>
          </p:cNvPr>
          <p:cNvSpPr/>
          <p:nvPr/>
        </p:nvSpPr>
        <p:spPr>
          <a:xfrm>
            <a:off x="10885171" y="2028825"/>
            <a:ext cx="609600" cy="2959737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atin typeface="+mj-lt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AF78C32-4758-AFDD-15B9-A0CF1C722D58}"/>
              </a:ext>
            </a:extLst>
          </p:cNvPr>
          <p:cNvSpPr txBox="1"/>
          <p:nvPr/>
        </p:nvSpPr>
        <p:spPr>
          <a:xfrm>
            <a:off x="11370947" y="3160021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+mj-lt"/>
              </a:rPr>
              <a:t>Lokalny </a:t>
            </a:r>
          </a:p>
          <a:p>
            <a:r>
              <a:rPr lang="pl-PL" dirty="0">
                <a:latin typeface="+mj-lt"/>
              </a:rPr>
              <a:t>rynek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D0BB722-50BA-2DF0-5D74-5AC26EF2E83D}"/>
              </a:ext>
            </a:extLst>
          </p:cNvPr>
          <p:cNvSpPr txBox="1"/>
          <p:nvPr/>
        </p:nvSpPr>
        <p:spPr>
          <a:xfrm>
            <a:off x="9349158" y="2785386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>
                <a:solidFill>
                  <a:srgbClr val="FF0000"/>
                </a:solidFill>
                <a:latin typeface="+mj-lt"/>
              </a:rPr>
              <a:t>Subrynek</a:t>
            </a:r>
            <a:r>
              <a:rPr lang="pl-PL" sz="1400" b="1" dirty="0">
                <a:solidFill>
                  <a:srgbClr val="FF0000"/>
                </a:solidFill>
                <a:latin typeface="+mj-lt"/>
              </a:rPr>
              <a:t> 1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FB787F6-12AF-E6D2-EF19-78454606D842}"/>
              </a:ext>
            </a:extLst>
          </p:cNvPr>
          <p:cNvSpPr txBox="1"/>
          <p:nvPr/>
        </p:nvSpPr>
        <p:spPr>
          <a:xfrm>
            <a:off x="9332596" y="4643753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>
                <a:solidFill>
                  <a:srgbClr val="FF0000"/>
                </a:solidFill>
                <a:latin typeface="+mj-lt"/>
              </a:rPr>
              <a:t>Subrynek</a:t>
            </a:r>
            <a:r>
              <a:rPr lang="pl-PL" sz="1400" b="1" dirty="0">
                <a:solidFill>
                  <a:srgbClr val="FF0000"/>
                </a:solidFill>
                <a:latin typeface="+mj-lt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39560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603A62-364D-F2CD-4275-F4676CFE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/>
              <a:t>2. </a:t>
            </a:r>
            <a:r>
              <a:rPr lang="pl-PL" sz="4800" b="1" dirty="0" err="1"/>
              <a:t>Subrynki</a:t>
            </a:r>
            <a:r>
              <a:rPr lang="pl-PL" sz="4800" b="1" dirty="0"/>
              <a:t> mieszkaniowe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71349C7-BA70-E573-DF37-8639F274886D}"/>
              </a:ext>
            </a:extLst>
          </p:cNvPr>
          <p:cNvSpPr txBox="1"/>
          <p:nvPr/>
        </p:nvSpPr>
        <p:spPr>
          <a:xfrm>
            <a:off x="1097279" y="1889760"/>
            <a:ext cx="6837045" cy="2433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000" b="1" dirty="0">
                <a:solidFill>
                  <a:srgbClr val="FF0000"/>
                </a:solidFill>
                <a:ea typeface="Cambria" panose="02040503050406030204" pitchFamily="18" charset="0"/>
              </a:rPr>
              <a:t>Alternatywne podejścia do definiowania </a:t>
            </a:r>
            <a:r>
              <a:rPr lang="pl-PL" sz="2000" b="1" dirty="0" err="1">
                <a:solidFill>
                  <a:srgbClr val="FF0000"/>
                </a:solidFill>
                <a:ea typeface="Cambria" panose="02040503050406030204" pitchFamily="18" charset="0"/>
              </a:rPr>
              <a:t>subrynków</a:t>
            </a:r>
            <a:r>
              <a:rPr lang="pl-PL" sz="2000" b="1" dirty="0">
                <a:solidFill>
                  <a:srgbClr val="FF0000"/>
                </a:solidFill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pl-PL" sz="1800" dirty="0">
                <a:ea typeface="Cambria" panose="02040503050406030204" pitchFamily="18" charset="0"/>
              </a:rPr>
              <a:t>1. Alternatywnie niektórzy badacze definiują </a:t>
            </a:r>
            <a:r>
              <a:rPr lang="pl-PL" sz="1800" dirty="0" err="1">
                <a:ea typeface="Cambria" panose="02040503050406030204" pitchFamily="18" charset="0"/>
              </a:rPr>
              <a:t>subrynek</a:t>
            </a:r>
            <a:r>
              <a:rPr lang="pl-PL" sz="1800" dirty="0">
                <a:ea typeface="Cambria" panose="02040503050406030204" pitchFamily="18" charset="0"/>
              </a:rPr>
              <a:t> mieszkaniowy jako obszar o jednorodnych cechach strukturalnych nieruchomości mieszkaniowych, np. wiek budynku, stan techniczny itp.</a:t>
            </a:r>
          </a:p>
          <a:p>
            <a:pPr algn="just">
              <a:lnSpc>
                <a:spcPct val="120000"/>
              </a:lnSpc>
            </a:pPr>
            <a:endParaRPr lang="pl-PL" dirty="0"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l-PL" dirty="0">
                <a:ea typeface="Cambria" panose="02040503050406030204" pitchFamily="18" charset="0"/>
              </a:rPr>
              <a:t>2. Niektórzy biorąc pod uwagę zarówno substytucyjność jednocześnie atrybutów mieszkaniowych oraz ich cen marginalnych. </a:t>
            </a:r>
          </a:p>
        </p:txBody>
      </p:sp>
      <p:pic>
        <p:nvPicPr>
          <p:cNvPr id="6" name="Symbol zastępczy zawartości 4" descr="Ikony wektora linii domu">
            <a:extLst>
              <a:ext uri="{FF2B5EF4-FFF2-40B4-BE49-F238E27FC236}">
                <a16:creationId xmlns:a16="http://schemas.microsoft.com/office/drawing/2014/main" id="{D1119A6A-B06F-952A-10AC-03B094EEA8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7" r="7138"/>
          <a:stretch/>
        </p:blipFill>
        <p:spPr>
          <a:xfrm>
            <a:off x="8751570" y="1845734"/>
            <a:ext cx="1857375" cy="3274907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3474D04B-6C81-A97E-27A4-F38C6F3F5017}"/>
              </a:ext>
            </a:extLst>
          </p:cNvPr>
          <p:cNvSpPr/>
          <p:nvPr/>
        </p:nvSpPr>
        <p:spPr>
          <a:xfrm>
            <a:off x="8429625" y="2028825"/>
            <a:ext cx="2457450" cy="1047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7951B4DB-DACD-DB81-2637-E23642B178F4}"/>
              </a:ext>
            </a:extLst>
          </p:cNvPr>
          <p:cNvSpPr/>
          <p:nvPr/>
        </p:nvSpPr>
        <p:spPr>
          <a:xfrm>
            <a:off x="8429625" y="3088229"/>
            <a:ext cx="2665096" cy="186330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BDE85D72-7BBD-9F1E-F120-05A6B57BE728}"/>
                  </a:ext>
                </a:extLst>
              </p:cNvPr>
              <p:cNvSpPr txBox="1"/>
              <p:nvPr/>
            </p:nvSpPr>
            <p:spPr>
              <a:xfrm>
                <a:off x="6714173" y="2017171"/>
                <a:ext cx="6096000" cy="325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l-PL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pole tekstowe 8">
                <a:extLst>
                  <a:ext uri="{FF2B5EF4-FFF2-40B4-BE49-F238E27FC236}">
                    <a16:creationId xmlns:a16="http://schemas.microsoft.com/office/drawing/2014/main" id="{BDE85D72-7BBD-9F1E-F120-05A6B57BE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173" y="2017171"/>
                <a:ext cx="6096000" cy="325089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D7D82EA5-10AF-23DE-5228-0545F07796E4}"/>
                  </a:ext>
                </a:extLst>
              </p:cNvPr>
              <p:cNvSpPr txBox="1"/>
              <p:nvPr/>
            </p:nvSpPr>
            <p:spPr>
              <a:xfrm>
                <a:off x="6714173" y="3780523"/>
                <a:ext cx="6096000" cy="325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l-PL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D7D82EA5-10AF-23DE-5228-0545F0779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173" y="3780523"/>
                <a:ext cx="6096000" cy="325089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C16DBB68-3BE7-C8B3-468D-AE50B9726783}"/>
              </a:ext>
            </a:extLst>
          </p:cNvPr>
          <p:cNvSpPr/>
          <p:nvPr/>
        </p:nvSpPr>
        <p:spPr>
          <a:xfrm>
            <a:off x="9572625" y="4988562"/>
            <a:ext cx="390525" cy="692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A2D40323-DA98-6343-007C-BD98C5B002E4}"/>
                  </a:ext>
                </a:extLst>
              </p:cNvPr>
              <p:cNvSpPr txBox="1"/>
              <p:nvPr/>
            </p:nvSpPr>
            <p:spPr>
              <a:xfrm>
                <a:off x="6771323" y="5724961"/>
                <a:ext cx="6096000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l-PL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l-PL" sz="1500" dirty="0"/>
              </a:p>
            </p:txBody>
          </p:sp>
        </mc:Choice>
        <mc:Fallback xmlns="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A2D40323-DA98-6343-007C-BD98C5B00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323" y="5724961"/>
                <a:ext cx="6096000" cy="391646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Nawias klamrowy zamykający 12">
            <a:extLst>
              <a:ext uri="{FF2B5EF4-FFF2-40B4-BE49-F238E27FC236}">
                <a16:creationId xmlns:a16="http://schemas.microsoft.com/office/drawing/2014/main" id="{6C097252-3213-73CF-65ED-56660D593D16}"/>
              </a:ext>
            </a:extLst>
          </p:cNvPr>
          <p:cNvSpPr/>
          <p:nvPr/>
        </p:nvSpPr>
        <p:spPr>
          <a:xfrm>
            <a:off x="10885171" y="2028825"/>
            <a:ext cx="609600" cy="2959737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8D2A6B1-D6A0-F307-71C7-5BE18B6B1F23}"/>
              </a:ext>
            </a:extLst>
          </p:cNvPr>
          <p:cNvSpPr txBox="1"/>
          <p:nvPr/>
        </p:nvSpPr>
        <p:spPr>
          <a:xfrm>
            <a:off x="11370947" y="3160021"/>
            <a:ext cx="942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Lokalny </a:t>
            </a:r>
          </a:p>
          <a:p>
            <a:r>
              <a:rPr lang="pl-PL" dirty="0"/>
              <a:t>rynek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57C5D6A-B442-AAF9-4386-D9D51B17560E}"/>
              </a:ext>
            </a:extLst>
          </p:cNvPr>
          <p:cNvSpPr txBox="1"/>
          <p:nvPr/>
        </p:nvSpPr>
        <p:spPr>
          <a:xfrm>
            <a:off x="9191625" y="2774625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>
                <a:solidFill>
                  <a:srgbClr val="FF0000"/>
                </a:solidFill>
              </a:rPr>
              <a:t>Subrynek</a:t>
            </a:r>
            <a:r>
              <a:rPr lang="pl-PL" sz="14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931CAEE-A5C1-8CA1-A489-0D20190EF3C3}"/>
              </a:ext>
            </a:extLst>
          </p:cNvPr>
          <p:cNvSpPr txBox="1"/>
          <p:nvPr/>
        </p:nvSpPr>
        <p:spPr>
          <a:xfrm>
            <a:off x="9248911" y="4643753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>
                <a:solidFill>
                  <a:srgbClr val="FF0000"/>
                </a:solidFill>
              </a:rPr>
              <a:t>Subrynek</a:t>
            </a:r>
            <a:r>
              <a:rPr lang="pl-PL" sz="1400" b="1" dirty="0">
                <a:solidFill>
                  <a:srgbClr val="FF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9EAE3EC3-5592-C218-1033-308CBB6DCDAD}"/>
                  </a:ext>
                </a:extLst>
              </p:cNvPr>
              <p:cNvSpPr txBox="1"/>
              <p:nvPr/>
            </p:nvSpPr>
            <p:spPr>
              <a:xfrm>
                <a:off x="-218123" y="4252107"/>
                <a:ext cx="6096000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l-PL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l-PL" sz="1500" dirty="0"/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9EAE3EC3-5592-C218-1033-308CBB6DC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123" y="4252107"/>
                <a:ext cx="6096000" cy="391646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D0FD1F90-7139-D0ED-C87D-94BA30C278DD}"/>
                  </a:ext>
                </a:extLst>
              </p:cNvPr>
              <p:cNvSpPr txBox="1"/>
              <p:nvPr/>
            </p:nvSpPr>
            <p:spPr>
              <a:xfrm>
                <a:off x="-218123" y="4643753"/>
                <a:ext cx="6096000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l-PL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l-PL" sz="1500" dirty="0"/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D0FD1F90-7139-D0ED-C87D-94BA30C27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123" y="4643753"/>
                <a:ext cx="6096000" cy="391646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5D76310D-F74E-AFC5-47E4-F512DB9C21E6}"/>
                  </a:ext>
                </a:extLst>
              </p:cNvPr>
              <p:cNvSpPr txBox="1"/>
              <p:nvPr/>
            </p:nvSpPr>
            <p:spPr>
              <a:xfrm>
                <a:off x="-218123" y="3287363"/>
                <a:ext cx="6096000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l-PL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l-PL" sz="1500" dirty="0"/>
              </a:p>
            </p:txBody>
          </p:sp>
        </mc:Choice>
        <mc:Fallback xmlns=""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5D76310D-F74E-AFC5-47E4-F512DB9C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123" y="3287363"/>
                <a:ext cx="6096000" cy="391646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143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745D79-FF2A-D2E0-B548-6C5BB540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3. Metody identyfikacji </a:t>
            </a:r>
            <a:r>
              <a:rPr lang="pl-PL" sz="3200" b="1" dirty="0" err="1"/>
              <a:t>subrynków</a:t>
            </a:r>
            <a:r>
              <a:rPr lang="pl-PL" sz="3200" b="1" dirty="0"/>
              <a:t>: podejścia ad hoc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D9B472-50BD-61E5-0BA8-811C647F8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800" b="1" dirty="0"/>
              <a:t>Podejścia ad hoc – na podstawie wcześniej zdefiniowanych granic:</a:t>
            </a:r>
          </a:p>
          <a:p>
            <a:pPr marL="447675" indent="-266700">
              <a:buFont typeface="Arial" panose="020B0604020202020204" pitchFamily="34" charset="0"/>
              <a:buChar char="•"/>
            </a:pPr>
            <a:r>
              <a:rPr lang="pl-PL" dirty="0"/>
              <a:t>Granice administracyjne, </a:t>
            </a:r>
          </a:p>
          <a:p>
            <a:pPr marL="447675" indent="-266700">
              <a:buFont typeface="Arial" panose="020B0604020202020204" pitchFamily="34" charset="0"/>
              <a:buChar char="•"/>
            </a:pPr>
            <a:r>
              <a:rPr lang="pl-PL" dirty="0"/>
              <a:t>Granice wykorzystania przestrzenni (np. na podstawie MPZP), </a:t>
            </a:r>
          </a:p>
          <a:p>
            <a:pPr marL="447675" indent="-266700">
              <a:buFont typeface="Arial" panose="020B0604020202020204" pitchFamily="34" charset="0"/>
              <a:buChar char="•"/>
            </a:pPr>
            <a:r>
              <a:rPr lang="pl-PL" dirty="0"/>
              <a:t>Granice ulic, </a:t>
            </a:r>
          </a:p>
          <a:p>
            <a:pPr marL="447675" indent="-266700">
              <a:buFont typeface="Arial" panose="020B0604020202020204" pitchFamily="34" charset="0"/>
              <a:buChar char="•"/>
            </a:pPr>
            <a:r>
              <a:rPr lang="pl-PL" dirty="0"/>
              <a:t>Społeczno-gospodarcze charakterystyki.</a:t>
            </a:r>
          </a:p>
          <a:p>
            <a:pPr algn="just"/>
            <a:r>
              <a:rPr lang="pl-PL" dirty="0"/>
              <a:t>Podejścia ad hoc są jednak problematyczne, ponieważ podstawowe procesy zachodzące pomiędzy kupującymi i sprzedającymi, które generują </a:t>
            </a:r>
            <a:r>
              <a:rPr lang="pl-PL" dirty="0" err="1"/>
              <a:t>subrynki</a:t>
            </a:r>
            <a:r>
              <a:rPr lang="pl-PL" dirty="0"/>
              <a:t> mieszkaniowe, w tym preferencje mieszkaniowe konsumentów, są często słabo dopasowane do z góry określonych granic. </a:t>
            </a:r>
          </a:p>
          <a:p>
            <a:pPr algn="just"/>
            <a:r>
              <a:rPr lang="pl-PL" dirty="0"/>
              <a:t>Dlatego jest prawdopodobne, że podejścia ad hoc prowadzą do wyodrębnienie </a:t>
            </a:r>
            <a:r>
              <a:rPr lang="pl-PL" dirty="0" err="1"/>
              <a:t>subrynków</a:t>
            </a:r>
            <a:r>
              <a:rPr lang="pl-PL" dirty="0"/>
              <a:t>, które zawierają różne i niesubstytucyjne nieruchomości mieszkaniowe.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7996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745D79-FF2A-D2E0-B548-6C5BB540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3. Metody identyfikacji </a:t>
            </a:r>
            <a:r>
              <a:rPr lang="pl-PL" sz="3200" b="1" dirty="0" err="1"/>
              <a:t>subrynków</a:t>
            </a:r>
            <a:r>
              <a:rPr lang="pl-PL" sz="3200" b="1" dirty="0"/>
              <a:t>: podejścia ad hoc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D9B472-50BD-61E5-0BA8-811C647F8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sz="2600" b="1" dirty="0"/>
              <a:t>Podejścia data-</a:t>
            </a:r>
            <a:r>
              <a:rPr lang="pl-PL" sz="2600" b="1" dirty="0" err="1"/>
              <a:t>driven</a:t>
            </a:r>
            <a:r>
              <a:rPr lang="pl-PL" sz="2600" dirty="0"/>
              <a:t>, tj. „napędzane danymi” są w stanie wyodrębnić prawdziwy podział rynku na </a:t>
            </a:r>
            <a:r>
              <a:rPr lang="pl-PL" sz="2600" dirty="0" err="1"/>
              <a:t>subrynki</a:t>
            </a:r>
            <a:r>
              <a:rPr lang="pl-PL" sz="2600" dirty="0"/>
              <a:t>. Generalnie podejście data-</a:t>
            </a:r>
            <a:r>
              <a:rPr lang="pl-PL" sz="2600" dirty="0" err="1"/>
              <a:t>driven</a:t>
            </a:r>
            <a:r>
              <a:rPr lang="pl-PL" sz="2600" dirty="0"/>
              <a:t> zawiera następujące kroki:</a:t>
            </a:r>
          </a:p>
          <a:p>
            <a:pPr marL="447675" indent="-266700" algn="just">
              <a:buFont typeface="Arial" panose="020B0604020202020204" pitchFamily="34" charset="0"/>
              <a:buChar char="•"/>
            </a:pPr>
            <a:r>
              <a:rPr lang="pl-PL" sz="2400" dirty="0"/>
              <a:t>Zastosowanie </a:t>
            </a:r>
            <a:r>
              <a:rPr lang="pl-PL" sz="2400" b="1" u="sng" dirty="0"/>
              <a:t>modelu GWR</a:t>
            </a:r>
            <a:r>
              <a:rPr lang="pl-PL" sz="2400" b="1" dirty="0"/>
              <a:t> </a:t>
            </a:r>
            <a:r>
              <a:rPr lang="pl-PL" sz="2400" dirty="0"/>
              <a:t>do odkrycia zmieniających się w przestrzeni cen marginalnych atrybutów mieszkaniowych, </a:t>
            </a:r>
          </a:p>
          <a:p>
            <a:pPr marL="447675" indent="-266700" algn="just">
              <a:buFont typeface="Arial" panose="020B0604020202020204" pitchFamily="34" charset="0"/>
              <a:buChar char="•"/>
            </a:pPr>
            <a:r>
              <a:rPr lang="pl-PL" sz="2400" dirty="0"/>
              <a:t>Zastosowanie metody głównych składowych (PCA) w celu zmniejszenia szumu w szacunkach GWR (etap fakultatywny),</a:t>
            </a:r>
          </a:p>
          <a:p>
            <a:pPr marL="447675" indent="-266700" algn="just">
              <a:buFont typeface="Arial" panose="020B0604020202020204" pitchFamily="34" charset="0"/>
              <a:buChar char="•"/>
            </a:pPr>
            <a:r>
              <a:rPr lang="pl-PL" sz="2400" dirty="0" err="1"/>
              <a:t>Klastracja</a:t>
            </a:r>
            <a:r>
              <a:rPr lang="pl-PL" sz="2400" dirty="0"/>
              <a:t> szacunków (parametrów) z modelu GWR albo głównych składowych (jeżeli etap PCA był uwzględniony),</a:t>
            </a:r>
          </a:p>
          <a:p>
            <a:pPr marL="447675" indent="-266700" algn="just">
              <a:buFont typeface="Arial" panose="020B0604020202020204" pitchFamily="34" charset="0"/>
              <a:buChar char="•"/>
            </a:pPr>
            <a:r>
              <a:rPr lang="pl-PL" sz="2400" dirty="0"/>
              <a:t>Wybór optymalnej liczby </a:t>
            </a:r>
            <a:r>
              <a:rPr lang="pl-PL" sz="2400" dirty="0" err="1"/>
              <a:t>subrynków</a:t>
            </a:r>
            <a:r>
              <a:rPr lang="pl-PL" sz="2400" dirty="0"/>
              <a:t> na podstawie modelu </a:t>
            </a:r>
            <a:r>
              <a:rPr lang="pl-PL" sz="2400" dirty="0" err="1"/>
              <a:t>hedonicznego</a:t>
            </a:r>
            <a:r>
              <a:rPr lang="pl-PL" sz="2400" dirty="0"/>
              <a:t> z efektami stałymi gdzie klastry służą jako efekty stałe. </a:t>
            </a:r>
          </a:p>
          <a:p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7E291960-A49F-F1E5-2359-C1CC16C13F57}"/>
                  </a:ext>
                </a:extLst>
              </p:cNvPr>
              <p:cNvSpPr txBox="1"/>
              <p:nvPr/>
            </p:nvSpPr>
            <p:spPr>
              <a:xfrm>
                <a:off x="0" y="5949803"/>
                <a:ext cx="6096000" cy="908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l-PL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pl-PL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l-PL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l-P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pl-P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pl-PL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sSub>
                            <m:sSubPr>
                              <m:ctrlPr>
                                <a:rPr lang="pl-PL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pl-PL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l-PL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7E291960-A49F-F1E5-2359-C1CC16C13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49803"/>
                <a:ext cx="6096000" cy="9081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37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9B2561-9125-32B6-5E0B-587900EB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MetodY</a:t>
            </a:r>
            <a:r>
              <a:rPr lang="pl-PL" dirty="0"/>
              <a:t> </a:t>
            </a:r>
            <a:r>
              <a:rPr lang="pl-PL" dirty="0" err="1"/>
              <a:t>klastracji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D0548D-F99D-9B06-F77B-8B367F5E6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09750"/>
            <a:ext cx="9720073" cy="4023360"/>
          </a:xfrm>
        </p:spPr>
        <p:txBody>
          <a:bodyPr/>
          <a:lstStyle/>
          <a:p>
            <a:r>
              <a:rPr lang="pl-PL" b="1" dirty="0"/>
              <a:t>Metody </a:t>
            </a:r>
            <a:r>
              <a:rPr lang="pl-PL" b="1" dirty="0" err="1"/>
              <a:t>klastracji</a:t>
            </a:r>
            <a:r>
              <a:rPr lang="pl-PL" b="1" dirty="0"/>
              <a:t> można podzielić na metody:</a:t>
            </a:r>
          </a:p>
          <a:p>
            <a:r>
              <a:rPr lang="pl-PL" dirty="0"/>
              <a:t>A. Przestrzenne (np. SKATER, REDCAP) - prowadzą do uzyskania klastrów przestrzennie przylegających, tzn. bez występowania enklaw,</a:t>
            </a:r>
          </a:p>
          <a:p>
            <a:r>
              <a:rPr lang="pl-PL" dirty="0"/>
              <a:t>B. </a:t>
            </a:r>
            <a:r>
              <a:rPr lang="pl-PL" dirty="0" err="1"/>
              <a:t>Nieprzestrzenne</a:t>
            </a:r>
            <a:r>
              <a:rPr lang="pl-PL" dirty="0"/>
              <a:t> (np. k-</a:t>
            </a:r>
            <a:r>
              <a:rPr lang="pl-PL" dirty="0" err="1"/>
              <a:t>means</a:t>
            </a:r>
            <a:r>
              <a:rPr lang="pl-PL" dirty="0"/>
              <a:t>).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AAEB19E-9D86-0E8E-E338-B6F2A1EC4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164" y="2966730"/>
            <a:ext cx="5106113" cy="347217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196B2BF-469C-7C1B-FB52-894F8040C6EC}"/>
              </a:ext>
            </a:extLst>
          </p:cNvPr>
          <p:cNvSpPr txBox="1"/>
          <p:nvPr/>
        </p:nvSpPr>
        <p:spPr>
          <a:xfrm>
            <a:off x="5884164" y="63544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https://geodacenter.github.io/workbook/9c_spatial3/lab9c.html</a:t>
            </a:r>
          </a:p>
        </p:txBody>
      </p:sp>
    </p:spTree>
    <p:extLst>
      <p:ext uri="{BB962C8B-B14F-4D97-AF65-F5344CB8AC3E}">
        <p14:creationId xmlns:p14="http://schemas.microsoft.com/office/powerpoint/2010/main" val="2971903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5136B0-0D96-62A8-1477-15D58139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Studium przypadku</a:t>
            </a:r>
          </a:p>
        </p:txBody>
      </p:sp>
      <p:pic>
        <p:nvPicPr>
          <p:cNvPr id="4" name="Symbol zastępczy zawartości 4" descr="Obraz zawierający mapa&#10;&#10;Opis wygenerowany automatycznie">
            <a:extLst>
              <a:ext uri="{FF2B5EF4-FFF2-40B4-BE49-F238E27FC236}">
                <a16:creationId xmlns:a16="http://schemas.microsoft.com/office/drawing/2014/main" id="{FD15E001-8E47-6840-C249-D05C33C1E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002409"/>
            <a:ext cx="6982905" cy="4022725"/>
          </a:xfrm>
          <a:ln>
            <a:solidFill>
              <a:schemeClr val="tx1"/>
            </a:solidFill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D293CFC-F053-93DF-FCAE-57AE640B6BA0}"/>
              </a:ext>
            </a:extLst>
          </p:cNvPr>
          <p:cNvSpPr txBox="1"/>
          <p:nvPr/>
        </p:nvSpPr>
        <p:spPr>
          <a:xfrm>
            <a:off x="8188320" y="1912938"/>
            <a:ext cx="36607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Zebrane dane przedstawiają rynek </a:t>
            </a:r>
            <a:r>
              <a:rPr lang="pl-PL" sz="1600" dirty="0">
                <a:solidFill>
                  <a:srgbClr val="000000"/>
                </a:solidFill>
              </a:rPr>
              <a:t>najmu </a:t>
            </a:r>
            <a:r>
              <a:rPr lang="pl-PL" sz="1600" b="0" i="0" u="none" strike="noStrike" baseline="0" dirty="0">
                <a:solidFill>
                  <a:srgbClr val="000000"/>
                </a:solidFill>
              </a:rPr>
              <a:t>w Krakowie pomiędzy pierwszym kwartałem 2020 roku a pierwszym kwartałem 2021 roku. Informacje o ofertach najmu pozyskano z serwisu otodom.pl metodą web </a:t>
            </a:r>
            <a:r>
              <a:rPr lang="pl-PL" sz="1600" b="0" i="0" u="none" strike="noStrike" baseline="0" dirty="0" err="1">
                <a:solidFill>
                  <a:srgbClr val="000000"/>
                </a:solidFill>
              </a:rPr>
              <a:t>scrapingu</a:t>
            </a:r>
            <a:r>
              <a:rPr lang="pl-PL" sz="16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l-PL" sz="1600" b="0" i="0" u="none" strike="noStrike" baseline="0" dirty="0">
              <a:solidFill>
                <a:srgbClr val="00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Dane zostały zebrane dla następujących dat: 14 lutego 2020 roku; 14 maja 2020 roku; 14 sierpnia 2020 roku; 14 listopada 2020 roku; oraz 14 lutego 2021 roku.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l-PL" sz="1600" b="0" i="0" u="none" strike="noStrike" baseline="0" dirty="0">
              <a:solidFill>
                <a:srgbClr val="00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Początkowo zebraliśmy dane dotyczące 24 691 ogłoszeń. Usunęliśmy duplikaty i rekordy z brakującymi informacjami. W sumie nasz zestaw danych obejmował 14 612 ofert wynajmu z miasta Kraków. </a:t>
            </a:r>
          </a:p>
        </p:txBody>
      </p:sp>
    </p:spTree>
    <p:extLst>
      <p:ext uri="{BB962C8B-B14F-4D97-AF65-F5344CB8AC3E}">
        <p14:creationId xmlns:p14="http://schemas.microsoft.com/office/powerpoint/2010/main" val="350071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7FDC96-D1FB-B96B-BB7D-046E5B35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Zaliczenie (studia niestacjonarne)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B4144-78F6-C2F3-02A3-ADA2A45D5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 Wykład: 20 punktów za test.</a:t>
            </a:r>
          </a:p>
          <a:p>
            <a:r>
              <a:rPr lang="pl-PL" dirty="0"/>
              <a:t>2. Ćwiczenia: 10 punktów za projekt i 10 </a:t>
            </a:r>
            <a:r>
              <a:rPr lang="pl-PL"/>
              <a:t>za obronę. </a:t>
            </a:r>
            <a:endParaRPr lang="pl-PL" dirty="0"/>
          </a:p>
          <a:p>
            <a:r>
              <a:rPr lang="pl-PL" dirty="0"/>
              <a:t>3. Zaliczenie przedmiotu od 20 na 40 punktów.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1926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4A4C6-2505-9AE5-2C3C-CEDE489B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4. Studium przypadku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798529-0C3E-F455-7AD2-8261644E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572000"/>
          </a:xfrm>
        </p:spPr>
        <p:txBody>
          <a:bodyPr>
            <a:normAutofit fontScale="92500" lnSpcReduction="20000"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2400" b="1" i="0" strike="noStrike" baseline="0" dirty="0">
                <a:solidFill>
                  <a:srgbClr val="000000"/>
                </a:solidFill>
              </a:rPr>
              <a:t>Krok 1: </a:t>
            </a:r>
            <a:r>
              <a:rPr lang="pl-PL" sz="2400" i="0" strike="noStrike" baseline="0" dirty="0">
                <a:solidFill>
                  <a:srgbClr val="000000"/>
                </a:solidFill>
              </a:rPr>
              <a:t>GTWR został zastosowany w celu odkrycia zmienności parametrów regresji </a:t>
            </a:r>
            <a:r>
              <a:rPr lang="pl-PL" sz="2400" i="0" strike="noStrike" baseline="0" dirty="0" err="1">
                <a:solidFill>
                  <a:srgbClr val="000000"/>
                </a:solidFill>
              </a:rPr>
              <a:t>hedonicznej</a:t>
            </a:r>
            <a:r>
              <a:rPr lang="pl-PL" sz="2400" i="0" strike="noStrike" baseline="0" dirty="0">
                <a:solidFill>
                  <a:srgbClr val="000000"/>
                </a:solidFill>
              </a:rPr>
              <a:t> w czasie i przestrzeni.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2400" b="1" i="0" strike="noStrike" baseline="0" dirty="0">
                <a:solidFill>
                  <a:srgbClr val="000000"/>
                </a:solidFill>
              </a:rPr>
              <a:t>Krok 2: </a:t>
            </a:r>
            <a:r>
              <a:rPr lang="pl-PL" sz="2400" i="0" strike="noStrike" baseline="0" dirty="0">
                <a:solidFill>
                  <a:srgbClr val="000000"/>
                </a:solidFill>
              </a:rPr>
              <a:t>Zastosowaliśmy PCA, aby zmniejszyć wymiarowość uzyskanych oszacowań parametrów GTWR. Zaletą PCA jest redukcja szumów i </a:t>
            </a:r>
            <a:r>
              <a:rPr lang="pl-PL" sz="2400" i="0" strike="noStrike" baseline="0" dirty="0" err="1">
                <a:solidFill>
                  <a:srgbClr val="000000"/>
                </a:solidFill>
              </a:rPr>
              <a:t>wieloliniowości</a:t>
            </a:r>
            <a:r>
              <a:rPr lang="pl-PL" sz="2400" i="0" strike="noStrike" baseline="0" dirty="0">
                <a:solidFill>
                  <a:srgbClr val="000000"/>
                </a:solidFill>
              </a:rPr>
              <a:t> parametrów szacunków punktowych GTWR.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2400" b="1" i="0" strike="noStrike" baseline="0" dirty="0">
                <a:solidFill>
                  <a:srgbClr val="000000"/>
                </a:solidFill>
              </a:rPr>
              <a:t>Krok 3: </a:t>
            </a:r>
            <a:r>
              <a:rPr lang="pl-PL" sz="2400" i="0" strike="noStrike" baseline="0" dirty="0">
                <a:solidFill>
                  <a:srgbClr val="000000"/>
                </a:solidFill>
              </a:rPr>
              <a:t>W celu obejścia ograniczeń algorytmu </a:t>
            </a:r>
            <a:r>
              <a:rPr lang="pl-PL" sz="2400" b="1" i="0" strike="noStrike" baseline="0" dirty="0">
                <a:solidFill>
                  <a:srgbClr val="000000"/>
                </a:solidFill>
              </a:rPr>
              <a:t>SKATER</a:t>
            </a:r>
            <a:r>
              <a:rPr lang="pl-PL" sz="2400" i="0" strike="noStrike" baseline="0" dirty="0">
                <a:solidFill>
                  <a:srgbClr val="000000"/>
                </a:solidFill>
              </a:rPr>
              <a:t>, do podziału składowych głównych zastosowaliśmy metodę </a:t>
            </a:r>
            <a:r>
              <a:rPr lang="pl-PL" sz="2400" i="0" strike="noStrike" baseline="0" dirty="0" err="1">
                <a:solidFill>
                  <a:srgbClr val="000000"/>
                </a:solidFill>
              </a:rPr>
              <a:t>full</a:t>
            </a:r>
            <a:r>
              <a:rPr lang="pl-PL" sz="2400" i="0" strike="noStrike" baseline="0" dirty="0">
                <a:solidFill>
                  <a:srgbClr val="000000"/>
                </a:solidFill>
              </a:rPr>
              <a:t>-order </a:t>
            </a:r>
            <a:r>
              <a:rPr lang="pl-PL" sz="2400" i="0" strike="noStrike" baseline="0" dirty="0" err="1">
                <a:solidFill>
                  <a:srgbClr val="000000"/>
                </a:solidFill>
              </a:rPr>
              <a:t>complete</a:t>
            </a:r>
            <a:r>
              <a:rPr lang="pl-PL" sz="2400" i="0" strike="noStrike" baseline="0" dirty="0">
                <a:solidFill>
                  <a:srgbClr val="000000"/>
                </a:solidFill>
              </a:rPr>
              <a:t> </a:t>
            </a:r>
            <a:r>
              <a:rPr lang="pl-PL" sz="2400" i="0" strike="noStrike" baseline="0" dirty="0" err="1">
                <a:solidFill>
                  <a:srgbClr val="000000"/>
                </a:solidFill>
              </a:rPr>
              <a:t>linkage</a:t>
            </a:r>
            <a:r>
              <a:rPr lang="pl-PL" sz="2400" i="0" strike="noStrike" baseline="0" dirty="0">
                <a:solidFill>
                  <a:srgbClr val="000000"/>
                </a:solidFill>
              </a:rPr>
              <a:t> </a:t>
            </a:r>
            <a:r>
              <a:rPr lang="pl-PL" sz="2400" i="0" strike="noStrike" baseline="0" dirty="0" err="1">
                <a:solidFill>
                  <a:srgbClr val="000000"/>
                </a:solidFill>
              </a:rPr>
              <a:t>clustering</a:t>
            </a:r>
            <a:r>
              <a:rPr lang="pl-PL" sz="2400" i="0" strike="noStrike" baseline="0" dirty="0">
                <a:solidFill>
                  <a:srgbClr val="000000"/>
                </a:solidFill>
              </a:rPr>
              <a:t> (Full-Order-CLK), która jest częścią rodziny REDCAP. Optymalna liczba klastrów została określona poprzez minimalizację kryterium informacyjnego </a:t>
            </a:r>
            <a:r>
              <a:rPr lang="pl-PL" sz="2400" i="0" strike="noStrike" baseline="0" dirty="0" err="1">
                <a:solidFill>
                  <a:srgbClr val="000000"/>
                </a:solidFill>
              </a:rPr>
              <a:t>Akaike</a:t>
            </a:r>
            <a:r>
              <a:rPr lang="pl-PL" sz="2400" i="0" strike="noStrike" baseline="0" dirty="0">
                <a:solidFill>
                  <a:srgbClr val="000000"/>
                </a:solidFill>
              </a:rPr>
              <a:t> (AIC) w regresjach </a:t>
            </a:r>
            <a:r>
              <a:rPr lang="pl-PL" sz="2400" i="0" strike="noStrike" baseline="0" dirty="0" err="1">
                <a:solidFill>
                  <a:srgbClr val="000000"/>
                </a:solidFill>
              </a:rPr>
              <a:t>hedonicznych</a:t>
            </a:r>
            <a:r>
              <a:rPr lang="pl-PL" sz="2400" i="0" strike="noStrike" baseline="0" dirty="0">
                <a:solidFill>
                  <a:srgbClr val="000000"/>
                </a:solidFill>
              </a:rPr>
              <a:t>, w których klastry służyły jako efekty stałe. W celu wyodrębnienia z klastrów lokalizacyjnych </a:t>
            </a:r>
            <a:r>
              <a:rPr lang="pl-PL" sz="2400" i="0" strike="noStrike" baseline="0" dirty="0" err="1">
                <a:solidFill>
                  <a:srgbClr val="000000"/>
                </a:solidFill>
              </a:rPr>
              <a:t>podrynków</a:t>
            </a:r>
            <a:r>
              <a:rPr lang="pl-PL" sz="2400" i="0" strike="noStrike" baseline="0" dirty="0">
                <a:solidFill>
                  <a:srgbClr val="000000"/>
                </a:solidFill>
              </a:rPr>
              <a:t> obejmujących cały obszar, wyznaczono poligony </a:t>
            </a:r>
            <a:r>
              <a:rPr lang="pl-PL" sz="2400" i="0" strike="noStrike" baseline="0" dirty="0" err="1">
                <a:solidFill>
                  <a:srgbClr val="000000"/>
                </a:solidFill>
              </a:rPr>
              <a:t>Voronoi</a:t>
            </a:r>
            <a:r>
              <a:rPr lang="pl-PL" sz="2400" i="0" strike="noStrike" baseline="0" dirty="0">
                <a:solidFill>
                  <a:srgbClr val="000000"/>
                </a:solidFill>
              </a:rPr>
              <a:t> wokół lokalizacji. Kroki 2 i 3 zostały powtórzone dla każdego okresu czasu.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2400" b="1" i="0" strike="noStrike" baseline="0" dirty="0">
                <a:solidFill>
                  <a:srgbClr val="000000"/>
                </a:solidFill>
              </a:rPr>
              <a:t>Krok 4: </a:t>
            </a:r>
            <a:r>
              <a:rPr lang="pl-PL" sz="2400" i="0" strike="noStrike" baseline="0" dirty="0">
                <a:solidFill>
                  <a:srgbClr val="000000"/>
                </a:solidFill>
              </a:rPr>
              <a:t>Zastosowaliśmy skorygowany indeks Randa (ARI), aby szczegółowo ocenić stabilność rynków cząstkowych w poszczególnych okresach czasu.</a:t>
            </a:r>
          </a:p>
        </p:txBody>
      </p:sp>
    </p:spTree>
    <p:extLst>
      <p:ext uri="{BB962C8B-B14F-4D97-AF65-F5344CB8AC3E}">
        <p14:creationId xmlns:p14="http://schemas.microsoft.com/office/powerpoint/2010/main" val="2941739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077582-C413-9D30-935A-94ED31BB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/>
              <a:t>4. Studium przypadku</a:t>
            </a:r>
            <a:endParaRPr lang="pl-PL" dirty="0"/>
          </a:p>
        </p:txBody>
      </p:sp>
      <p:pic>
        <p:nvPicPr>
          <p:cNvPr id="4" name="Symbol zastępczy zawartości 3" descr="Obraz zawierający mapa&#10;&#10;Opis wygenerowany automatycznie">
            <a:extLst>
              <a:ext uri="{FF2B5EF4-FFF2-40B4-BE49-F238E27FC236}">
                <a16:creationId xmlns:a16="http://schemas.microsoft.com/office/drawing/2014/main" id="{C154407B-F925-C1CA-40F8-543FBA847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487583"/>
            <a:ext cx="4536413" cy="3205921"/>
          </a:xfrm>
          <a:prstGeom prst="rect">
            <a:avLst/>
          </a:prstGeom>
        </p:spPr>
      </p:pic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812CB6F9-E82F-6A1D-8DBF-38E375BAE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00" y="2639020"/>
            <a:ext cx="4320000" cy="305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659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077582-C413-9D30-935A-94ED31BB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/>
              <a:t>4. Studium przypadku</a:t>
            </a:r>
            <a:endParaRPr lang="pl-PL" dirty="0"/>
          </a:p>
        </p:txBody>
      </p:sp>
      <p:pic>
        <p:nvPicPr>
          <p:cNvPr id="8" name="Obraz 7" descr="Obraz zawierający mapa&#10;&#10;Opis wygenerowany automatycznie">
            <a:extLst>
              <a:ext uri="{FF2B5EF4-FFF2-40B4-BE49-F238E27FC236}">
                <a16:creationId xmlns:a16="http://schemas.microsoft.com/office/drawing/2014/main" id="{BE688D4F-F181-884D-2CB4-8759E9B5F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01" y="1749356"/>
            <a:ext cx="5076000" cy="3589018"/>
          </a:xfrm>
          <a:prstGeom prst="rect">
            <a:avLst/>
          </a:prstGeom>
        </p:spPr>
      </p:pic>
      <p:pic>
        <p:nvPicPr>
          <p:cNvPr id="9" name="Obraz 8" descr="Obraz zawierający mapa&#10;&#10;Opis wygenerowany automatycznie">
            <a:extLst>
              <a:ext uri="{FF2B5EF4-FFF2-40B4-BE49-F238E27FC236}">
                <a16:creationId xmlns:a16="http://schemas.microsoft.com/office/drawing/2014/main" id="{92DF5B7C-D499-4E54-4544-46FDE1CFD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11" y="1739830"/>
            <a:ext cx="5076000" cy="3589023"/>
          </a:xfrm>
          <a:prstGeom prst="rect">
            <a:avLst/>
          </a:prstGeom>
        </p:spPr>
      </p:pic>
      <p:pic>
        <p:nvPicPr>
          <p:cNvPr id="10" name="Obraz 9" descr="Obraz zawierający mapa&#10;&#10;Opis wygenerowany automatycznie">
            <a:extLst>
              <a:ext uri="{FF2B5EF4-FFF2-40B4-BE49-F238E27FC236}">
                <a16:creationId xmlns:a16="http://schemas.microsoft.com/office/drawing/2014/main" id="{EB1001A8-4F28-000D-AA7E-8D7BBFA9E37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99" y="2270341"/>
            <a:ext cx="4644000" cy="2767050"/>
          </a:xfrm>
          <a:prstGeom prst="rect">
            <a:avLst/>
          </a:prstGeom>
        </p:spPr>
      </p:pic>
      <p:pic>
        <p:nvPicPr>
          <p:cNvPr id="11" name="Obraz 10" descr="Obraz zawierający mapa&#10;&#10;Opis wygenerowany automatycznie">
            <a:extLst>
              <a:ext uri="{FF2B5EF4-FFF2-40B4-BE49-F238E27FC236}">
                <a16:creationId xmlns:a16="http://schemas.microsoft.com/office/drawing/2014/main" id="{AC63D00C-A62D-ED3B-D8B0-A7F1145BC1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51" y="2270341"/>
            <a:ext cx="4644000" cy="27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198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F1152F-D2FD-D74F-5AD1-CD02DFE34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dirty="0"/>
              <a:t>Analiza przestrzenna w rzeczoznawstwie majątkowym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6E2497-42E3-FFE6-D59D-FC3551B5C1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Mateusz Tomal</a:t>
            </a:r>
          </a:p>
        </p:txBody>
      </p:sp>
    </p:spTree>
    <p:extLst>
      <p:ext uri="{BB962C8B-B14F-4D97-AF65-F5344CB8AC3E}">
        <p14:creationId xmlns:p14="http://schemas.microsoft.com/office/powerpoint/2010/main" val="41467395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3D9D4A-D9BF-A136-DF43-C4842003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dirty="0"/>
              <a:t>1. Identyfikacja cech rynkowych oraz </a:t>
            </a:r>
            <a:br>
              <a:rPr lang="pl-PL" sz="5400" dirty="0"/>
            </a:br>
            <a:r>
              <a:rPr lang="pl-PL" sz="5400" dirty="0"/>
              <a:t>ich wag za pomocą modeli przestrzennych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606E72A-93D5-2F76-D497-12E84BFD9B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342900" indent="-342900">
                  <a:buAutoNum type="arabicPeriod"/>
                </a:pPr>
                <a:r>
                  <a:rPr lang="pl-PL" sz="2400" b="1" dirty="0"/>
                  <a:t>Model przestrzennej autoregresji (SAR)</a:t>
                </a:r>
              </a:p>
              <a:p>
                <a:r>
                  <a:rPr lang="pl-PL" u="sng" dirty="0"/>
                  <a:t>Identyfikacja cech rynkowych</a:t>
                </a:r>
                <a:r>
                  <a:rPr lang="pl-PL" dirty="0"/>
                  <a:t>: wybieramy tylko te cechy/zmienne, które </a:t>
                </a:r>
                <a:r>
                  <a:rPr lang="pl-PL" b="1" u="sng" dirty="0"/>
                  <a:t>istotnie</a:t>
                </a:r>
                <a:r>
                  <a:rPr lang="pl-PL" dirty="0"/>
                  <a:t> wpływają na ceny</a:t>
                </a:r>
              </a:p>
              <a:p>
                <a:r>
                  <a:rPr lang="pl-PL" u="sng" dirty="0"/>
                  <a:t>Identyfikacja wag</a:t>
                </a:r>
                <a:r>
                  <a:rPr lang="pl-PL" dirty="0"/>
                  <a:t> (</a:t>
                </a:r>
                <a:r>
                  <a:rPr lang="pl-PL" b="1" dirty="0"/>
                  <a:t>tylko dla istotnych cech rynkowych</a:t>
                </a:r>
                <a:r>
                  <a:rPr lang="pl-PL" dirty="0"/>
                  <a:t>):</a:t>
                </a:r>
              </a:p>
              <a:p>
                <a:pPr marL="342900" indent="-342900">
                  <a:lnSpc>
                    <a:spcPct val="120000"/>
                  </a:lnSpc>
                  <a:buAutoNum type="alphaLcParenR"/>
                </a:pPr>
                <a:r>
                  <a:rPr lang="pl-PL" dirty="0"/>
                  <a:t>W pierwszym etapie należy obliczyć standaryzowane współczynniki, ponieważ współczynniki pierwotnie oszacowane są dla zmiennych, które są w różnych jednostkach pomiaru: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l-PL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l-PL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l-PL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pl-PL" dirty="0"/>
              </a:p>
              <a:p>
                <a:pPr marL="342900" indent="-342900">
                  <a:lnSpc>
                    <a:spcPct val="110000"/>
                  </a:lnSpc>
                  <a:buAutoNum type="alphaLcParenR" startAt="2"/>
                </a:pPr>
                <a:r>
                  <a:rPr lang="pl-PL" dirty="0"/>
                  <a:t>Następnie obliczamy dla istotnych zmiennych łączne oddziaływane tych zmiennych na zmienną zależną według wzoru: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l-PL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l-PL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ρ</m:t>
                            </m:r>
                          </m:den>
                        </m:f>
                      </m:e>
                    </m:d>
                  </m:oMath>
                </a14:m>
                <a:endParaRPr lang="pl-PL" dirty="0"/>
              </a:p>
              <a:p>
                <a:pPr marL="342900" indent="-342900">
                  <a:lnSpc>
                    <a:spcPct val="110000"/>
                  </a:lnSpc>
                  <a:buAutoNum type="alphaLcParenR" startAt="2"/>
                </a:pPr>
                <a:r>
                  <a:rPr lang="pl-PL" dirty="0"/>
                  <a:t>Kolejno obliczamy j-tą wagę jako: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l-PL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l-PL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  <m:r>
                          <a:rPr lang="pl-P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l-PL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ρ</m:t>
                                </m:r>
                              </m:den>
                            </m:f>
                          </m:e>
                        </m:d>
                        <m:r>
                          <a:rPr lang="pl-P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l-PL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l-PL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pl-PL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pl-PL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bSup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ρ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den>
                    </m:f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606E72A-93D5-2F76-D497-12E84BFD9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3" t="-2727" r="-56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9927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76002F-9687-BF2B-D860-E1070B6F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/>
              <a:t>1. Identyfikacja cech rynkowych oraz </a:t>
            </a:r>
            <a:br>
              <a:rPr lang="pl-PL" sz="4800" dirty="0"/>
            </a:br>
            <a:r>
              <a:rPr lang="pl-PL" sz="4800" dirty="0"/>
              <a:t>ich wag za pomocą modeli przestrzennych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DEFE4AA-D2B0-B3F4-CF21-B0ED59DFA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pl-PL" sz="2400" b="1" dirty="0"/>
                  <a:t>2.   Model geograficznie ważonej regresji</a:t>
                </a:r>
              </a:p>
              <a:p>
                <a:r>
                  <a:rPr lang="pl-PL" u="sng" dirty="0"/>
                  <a:t>Sytuacja dużo bardziej skomplikowana, ponieważ wagi cech zmieniają się w przestrzeni. </a:t>
                </a:r>
                <a:r>
                  <a:rPr lang="pl-PL" dirty="0"/>
                  <a:t>Wyjściem z sytuacji jest wybór lokalizacji (jednej albo kilku) będących najbliżej w przestrzeni do wycenianej nieruchomości. Następnie postępujemy </a:t>
                </a:r>
                <a:r>
                  <a:rPr lang="pl-PL" u="sng" dirty="0"/>
                  <a:t>prawie</a:t>
                </a:r>
                <a:r>
                  <a:rPr lang="pl-PL" dirty="0"/>
                  <a:t> analogicznie jak w modelu autoregresji przestrzennej.</a:t>
                </a:r>
              </a:p>
              <a:p>
                <a:r>
                  <a:rPr lang="pl-PL" u="sng" dirty="0"/>
                  <a:t>Identyfikacja cech rynkowych</a:t>
                </a:r>
                <a:r>
                  <a:rPr lang="pl-PL" dirty="0"/>
                  <a:t>: wybieramy tylko te cechy/zmienne, które </a:t>
                </a:r>
                <a:r>
                  <a:rPr lang="pl-PL" b="1" u="sng" dirty="0"/>
                  <a:t>istotnie</a:t>
                </a:r>
                <a:r>
                  <a:rPr lang="pl-PL" dirty="0"/>
                  <a:t> wpływają na ceny</a:t>
                </a:r>
              </a:p>
              <a:p>
                <a:r>
                  <a:rPr lang="pl-PL" u="sng" dirty="0"/>
                  <a:t>Identyfikacja wag</a:t>
                </a:r>
                <a:r>
                  <a:rPr lang="pl-PL" dirty="0"/>
                  <a:t> (</a:t>
                </a:r>
                <a:r>
                  <a:rPr lang="pl-PL" b="1" dirty="0"/>
                  <a:t>tylko dla istotnych cech rynkowych</a:t>
                </a:r>
                <a:r>
                  <a:rPr lang="pl-PL" dirty="0"/>
                  <a:t>):</a:t>
                </a:r>
              </a:p>
              <a:p>
                <a:pPr marL="342900" indent="-342900">
                  <a:lnSpc>
                    <a:spcPct val="120000"/>
                  </a:lnSpc>
                  <a:buAutoNum type="alphaLcParenR"/>
                </a:pPr>
                <a:r>
                  <a:rPr lang="pl-PL" dirty="0"/>
                  <a:t>W pierwszym etapie należy obliczyć standaryzowane współczynniki, ponieważ współczynniki pierwotnie oszacowane są dla zmiennych, które są w różnych jednostkach pomiaru: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l-PL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l-PL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l-PL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pl-PL" dirty="0"/>
              </a:p>
              <a:p>
                <a:pPr marL="342900" indent="-342900">
                  <a:buAutoNum type="alphaLcParenR" startAt="2"/>
                </a:pPr>
                <a:r>
                  <a:rPr lang="pl-PL" dirty="0"/>
                  <a:t>Kolejno obliczamy j-tą wagę jako: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pl-P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l-PL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l-PL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  <m:r>
                          <a:rPr lang="pl-PL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l-PL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l-PL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pl-PL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pl-PL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pl-PL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bSup>
                            <m:r>
                              <a:rPr lang="pl-P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</m:nary>
                      </m:den>
                    </m:f>
                  </m:oMath>
                </a14:m>
                <a:endParaRPr lang="pl-PL" dirty="0"/>
              </a:p>
              <a:p>
                <a:r>
                  <a:rPr lang="pl-PL" dirty="0"/>
                  <a:t>Gdy analizujemy kilka lokalizacji to można policzyć wartości średnie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pl-P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l-PL" dirty="0"/>
                  <a:t> i ewentualnie przeskalować wagi do 100%. Można też dokonać interpolacji parametrów na cały obszar (najlepsza opcja).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DEFE4AA-D2B0-B3F4-CF21-B0ED59DFA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2" t="-272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5246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B51AD8-4421-5130-E707-AA9085F7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2. Wycena nieruchomości za pomocą </a:t>
            </a:r>
            <a:br>
              <a:rPr lang="pl-PL" sz="5400" dirty="0"/>
            </a:br>
            <a:r>
              <a:rPr lang="pl-PL" sz="5400" dirty="0"/>
              <a:t>modeli przestrzennych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C4F1405-E624-C704-96F9-544417C1DD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pl-PL" sz="2400" b="1" dirty="0"/>
                  <a:t>Model przestrzennej autoregresji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>
                            <a:latin typeface="Cambria Math" panose="02040503050406030204" pitchFamily="18" charset="0"/>
                          </a:rPr>
                          <m:t>ln</m:t>
                        </m:r>
                        <m:acc>
                          <m:accPr>
                            <m:chr m:val="̂"/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</m:acc>
                    <m:r>
                      <a:rPr lang="pl-P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𝑾</m:t>
                    </m:r>
                    <m:r>
                      <a:rPr lang="pl-PL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𝐥𝐧</m:t>
                    </m:r>
                    <m:r>
                      <a:rPr lang="pl-P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l-P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pl-PL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Warto</m:t>
                        </m:r>
                        <m:r>
                          <a:rPr lang="pl-PL" b="0" i="0" smtClean="0">
                            <a:latin typeface="Cambria Math" panose="02040503050406030204" pitchFamily="18" charset="0"/>
                          </a:rPr>
                          <m:t>ść </m:t>
                        </m:r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nieruchomo</m:t>
                        </m:r>
                        <m:r>
                          <a:rPr lang="pl-PL" b="0" i="0" smtClean="0">
                            <a:latin typeface="Cambria Math" panose="02040503050406030204" pitchFamily="18" charset="0"/>
                          </a:rPr>
                          <m:t>ś</m:t>
                        </m:r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ci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C4F1405-E624-C704-96F9-544417C1DD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4" t="-21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9E5CEFE2-17AF-C4D3-CD1E-58C166A5F43B}"/>
              </a:ext>
            </a:extLst>
          </p:cNvPr>
          <p:cNvCxnSpPr/>
          <p:nvPr/>
        </p:nvCxnSpPr>
        <p:spPr>
          <a:xfrm>
            <a:off x="2845031" y="3296000"/>
            <a:ext cx="0" cy="777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46358B63-67FD-E455-DBE3-35F87E16C51C}"/>
              </a:ext>
            </a:extLst>
          </p:cNvPr>
          <p:cNvCxnSpPr/>
          <p:nvPr/>
        </p:nvCxnSpPr>
        <p:spPr>
          <a:xfrm>
            <a:off x="4493722" y="3262750"/>
            <a:ext cx="0" cy="777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rostokąt 5">
            <a:extLst>
              <a:ext uri="{FF2B5EF4-FFF2-40B4-BE49-F238E27FC236}">
                <a16:creationId xmlns:a16="http://schemas.microsoft.com/office/drawing/2014/main" id="{93420A0A-3072-62DE-5BF6-9CFBC1BEC1B0}"/>
              </a:ext>
            </a:extLst>
          </p:cNvPr>
          <p:cNvSpPr/>
          <p:nvPr/>
        </p:nvSpPr>
        <p:spPr>
          <a:xfrm>
            <a:off x="2442557" y="4148055"/>
            <a:ext cx="2522220" cy="513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Atrybuty wycenianej nieruchomości</a:t>
            </a:r>
          </a:p>
        </p:txBody>
      </p:sp>
    </p:spTree>
    <p:extLst>
      <p:ext uri="{BB962C8B-B14F-4D97-AF65-F5344CB8AC3E}">
        <p14:creationId xmlns:p14="http://schemas.microsoft.com/office/powerpoint/2010/main" val="10459946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D0A0DC-25C0-E909-E737-0C00AC54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/>
              <a:t>2. Wycena nieruchomości za pomocą </a:t>
            </a:r>
            <a:br>
              <a:rPr lang="pl-PL" sz="4800" dirty="0"/>
            </a:br>
            <a:r>
              <a:rPr lang="pl-PL" sz="4800" dirty="0"/>
              <a:t>modeli przestrzennych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D555CE9-596B-96BF-BD7B-F475F8DBA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l-PL" sz="2400" b="1" dirty="0"/>
                  <a:t>2.   Model geograficznie ważonej regresji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>
                            <a:latin typeface="Cambria Math" panose="02040503050406030204" pitchFamily="18" charset="0"/>
                          </a:rPr>
                          <m:t>ln</m:t>
                        </m:r>
                        <m:acc>
                          <m:accPr>
                            <m:chr m:val="̂"/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pl-PL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l-P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l-PL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pl-PL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l-PL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pl-PL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pl-P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Warto</m:t>
                        </m:r>
                        <m:r>
                          <a:rPr lang="pl-PL" b="0" i="0" smtClean="0">
                            <a:latin typeface="Cambria Math" panose="02040503050406030204" pitchFamily="18" charset="0"/>
                          </a:rPr>
                          <m:t>ść </m:t>
                        </m:r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nieruchomo</m:t>
                        </m:r>
                        <m:r>
                          <a:rPr lang="pl-PL" b="0" i="0" smtClean="0">
                            <a:latin typeface="Cambria Math" panose="02040503050406030204" pitchFamily="18" charset="0"/>
                          </a:rPr>
                          <m:t>ś</m:t>
                        </m:r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ci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pl-PL" dirty="0"/>
              </a:p>
              <a:p>
                <a:r>
                  <a:rPr lang="pl-PL" b="1" dirty="0"/>
                  <a:t>Uwagi o wyborze parametrów:</a:t>
                </a:r>
              </a:p>
              <a:p>
                <a:pPr marL="342900" indent="-342900">
                  <a:buAutoNum type="arabicParenR"/>
                </a:pPr>
                <a:r>
                  <a:rPr lang="pl-PL" dirty="0"/>
                  <a:t>Można wybrać parametry dla najbliższej nieruchomości</a:t>
                </a:r>
              </a:p>
              <a:p>
                <a:pPr marL="342900" indent="-342900">
                  <a:buAutoNum type="arabicParenR"/>
                </a:pPr>
                <a:r>
                  <a:rPr lang="pl-PL" dirty="0"/>
                  <a:t>Można wybrać kilka zestawów parametrów dla kilku najbliższych nieruchomości i policzyć średnią</a:t>
                </a:r>
              </a:p>
              <a:p>
                <a:pPr marL="342900" indent="-342900">
                  <a:buAutoNum type="arabicParenR"/>
                </a:pPr>
                <a:r>
                  <a:rPr lang="pl-PL" dirty="0"/>
                  <a:t>Można dokonać interpolacji parametrów na cały obszar (najlepsza opcja).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D555CE9-596B-96BF-BD7B-F475F8DBA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9" t="-21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14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DF6379-B3EF-9C53-C3E3-AB1E9301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Organizacja zajęć (STUDIA STACJONARNE)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724FF8-4F1E-98C5-2966-ADBD7E6E6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/>
              <a:t>WYKŁAD:</a:t>
            </a:r>
            <a:r>
              <a:rPr lang="pl-PL" dirty="0"/>
              <a:t>	</a:t>
            </a:r>
          </a:p>
          <a:p>
            <a:r>
              <a:rPr lang="pl-PL" dirty="0"/>
              <a:t>1. Zajęcia wprowadzające, </a:t>
            </a:r>
            <a:r>
              <a:rPr lang="pl-PL" dirty="0">
                <a:effectLst/>
              </a:rPr>
              <a:t>zjawiska przestrzenne.</a:t>
            </a:r>
            <a:r>
              <a:rPr lang="pl-PL" dirty="0"/>
              <a:t>  </a:t>
            </a:r>
          </a:p>
          <a:p>
            <a:r>
              <a:rPr lang="pl-PL" dirty="0">
                <a:effectLst/>
              </a:rPr>
              <a:t>2. Zjawiska przestrzenne (cd.) na rynku nieruchomości oraz ich modelowanie.</a:t>
            </a:r>
            <a:endParaRPr lang="pl-PL" dirty="0"/>
          </a:p>
          <a:p>
            <a:r>
              <a:rPr lang="pl-PL" dirty="0"/>
              <a:t>3. </a:t>
            </a:r>
            <a:r>
              <a:rPr lang="pl-PL" dirty="0" err="1"/>
              <a:t>Subrynki</a:t>
            </a:r>
            <a:r>
              <a:rPr lang="pl-PL" dirty="0"/>
              <a:t> na rynku nieruchomości oraz ich modelowanie, Analiza przestrzenna w rzeczoznawstwie majątkowym.</a:t>
            </a:r>
          </a:p>
          <a:p>
            <a:r>
              <a:rPr lang="pl-PL" dirty="0"/>
              <a:t>4. Prezentacje: 1 – OŁ i JK – temat 3, 2 – WC i ŻK – temat 9 (24 marzec)</a:t>
            </a:r>
          </a:p>
          <a:p>
            <a:r>
              <a:rPr lang="pl-PL" dirty="0"/>
              <a:t>5. Prezentacje: 3 – MG i WP – temat 8, 4 – AZ i KL – temat 2 </a:t>
            </a:r>
          </a:p>
          <a:p>
            <a:r>
              <a:rPr lang="pl-PL" dirty="0"/>
              <a:t>6. Prezentacje: 5 – MR i KG – temat 1, 6 – KH i MG – temat 4 </a:t>
            </a:r>
          </a:p>
          <a:p>
            <a:r>
              <a:rPr lang="pl-PL" dirty="0"/>
              <a:t>7. Prezentacje: 7 – MK i GW – temat 5</a:t>
            </a:r>
          </a:p>
          <a:p>
            <a:r>
              <a:rPr lang="pl-PL" dirty="0"/>
              <a:t>8. Opcjonalnie</a:t>
            </a:r>
          </a:p>
        </p:txBody>
      </p:sp>
    </p:spTree>
    <p:extLst>
      <p:ext uri="{BB962C8B-B14F-4D97-AF65-F5344CB8AC3E}">
        <p14:creationId xmlns:p14="http://schemas.microsoft.com/office/powerpoint/2010/main" val="293797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DF6379-B3EF-9C53-C3E3-AB1E9301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Organizacja zajęć (STUDIA STACJONARNE)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724FF8-4F1E-98C5-2966-ADBD7E6E6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/>
              <a:t>Tematy prezentacji:</a:t>
            </a:r>
            <a:r>
              <a:rPr lang="pl-PL" dirty="0"/>
              <a:t>	</a:t>
            </a:r>
          </a:p>
          <a:p>
            <a:r>
              <a:rPr lang="pl-PL" dirty="0"/>
              <a:t>1. Przestrzenne zróżnicowanie cen nieruchomości w Polsce. </a:t>
            </a:r>
          </a:p>
          <a:p>
            <a:r>
              <a:rPr lang="pl-PL" dirty="0"/>
              <a:t>2. Autokorelacja cen nieruchomości w Polsce.</a:t>
            </a:r>
          </a:p>
          <a:p>
            <a:r>
              <a:rPr lang="pl-PL" dirty="0"/>
              <a:t>3. </a:t>
            </a:r>
            <a:r>
              <a:rPr lang="pl-PL" dirty="0" err="1"/>
              <a:t>Subrynki</a:t>
            </a:r>
            <a:r>
              <a:rPr lang="pl-PL" dirty="0"/>
              <a:t> nieruchomości w Polsce.</a:t>
            </a:r>
          </a:p>
          <a:p>
            <a:r>
              <a:rPr lang="pl-PL" dirty="0"/>
              <a:t>4. Przestrzennie niejednorodne preferencje mieszkaniowe w Polsce. </a:t>
            </a:r>
          </a:p>
          <a:p>
            <a:r>
              <a:rPr lang="pl-PL" dirty="0"/>
              <a:t>5. Przestrzenne modele </a:t>
            </a:r>
            <a:r>
              <a:rPr lang="pl-PL" dirty="0" err="1"/>
              <a:t>hedoniczne</a:t>
            </a:r>
            <a:r>
              <a:rPr lang="pl-PL" dirty="0"/>
              <a:t> w wycenie nieruchomości – przegląd badań.</a:t>
            </a:r>
          </a:p>
          <a:p>
            <a:r>
              <a:rPr lang="pl-PL" dirty="0"/>
              <a:t>6. Geograficznie ważona regresja w analizie rynku nieruchomości – przegląd badań.</a:t>
            </a:r>
          </a:p>
          <a:p>
            <a:r>
              <a:rPr lang="pl-PL" dirty="0"/>
              <a:t>7. </a:t>
            </a:r>
            <a:r>
              <a:rPr lang="pl-PL" dirty="0" err="1"/>
              <a:t>Wieloskalowa</a:t>
            </a:r>
            <a:r>
              <a:rPr lang="pl-PL" dirty="0"/>
              <a:t> geograficznie ważona regresja w analizie rynku nieruchomości – przegląd badań.</a:t>
            </a:r>
          </a:p>
          <a:p>
            <a:r>
              <a:rPr lang="pl-PL" dirty="0"/>
              <a:t>8. SAR czy SEM – jaki model lepiej objaśnia zmienność cen na rynku nieruchomości.</a:t>
            </a:r>
          </a:p>
          <a:p>
            <a:r>
              <a:rPr lang="pl-PL" dirty="0"/>
              <a:t>9. Model SARAR – idea oraz przykłady zastosowań na rynku nieruchomości. </a:t>
            </a:r>
          </a:p>
          <a:p>
            <a:r>
              <a:rPr lang="pl-PL" dirty="0"/>
              <a:t>10. Przestrzenne modele </a:t>
            </a:r>
            <a:r>
              <a:rPr lang="pl-PL" dirty="0" err="1"/>
              <a:t>machine</a:t>
            </a:r>
            <a:r>
              <a:rPr lang="pl-PL" dirty="0"/>
              <a:t> learning do analizy rynku nieruchomości – przegląd badań. </a:t>
            </a:r>
          </a:p>
        </p:txBody>
      </p:sp>
    </p:spTree>
    <p:extLst>
      <p:ext uri="{BB962C8B-B14F-4D97-AF65-F5344CB8AC3E}">
        <p14:creationId xmlns:p14="http://schemas.microsoft.com/office/powerpoint/2010/main" val="389855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DF6379-B3EF-9C53-C3E3-AB1E9301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Organizacja zajęć (STUDIA STACJONARNE)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724FF8-4F1E-98C5-2966-ADBD7E6E6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ĆWICZENIA:</a:t>
            </a:r>
            <a:r>
              <a:rPr lang="pl-PL" dirty="0"/>
              <a:t>	</a:t>
            </a:r>
          </a:p>
          <a:p>
            <a:r>
              <a:rPr lang="pl-PL" dirty="0"/>
              <a:t>1. Estymacja modelu OLS.</a:t>
            </a:r>
          </a:p>
          <a:p>
            <a:r>
              <a:rPr lang="pl-PL" dirty="0"/>
              <a:t>2. Estymacja modeli SAR, SEM.</a:t>
            </a:r>
          </a:p>
          <a:p>
            <a:r>
              <a:rPr lang="pl-PL" dirty="0">
                <a:effectLst/>
              </a:rPr>
              <a:t>3. Estymacja modelu GWR.</a:t>
            </a:r>
          </a:p>
          <a:p>
            <a:r>
              <a:rPr lang="pl-PL" dirty="0"/>
              <a:t>4. </a:t>
            </a:r>
            <a:r>
              <a:rPr lang="pl-PL" dirty="0">
                <a:effectLst/>
              </a:rPr>
              <a:t>Estymacja modelu MGWR. </a:t>
            </a:r>
            <a:endParaRPr lang="pl-PL" dirty="0"/>
          </a:p>
          <a:p>
            <a:r>
              <a:rPr lang="pl-PL" dirty="0"/>
              <a:t>5. Identyfikacja </a:t>
            </a:r>
            <a:r>
              <a:rPr lang="pl-PL" dirty="0" err="1"/>
              <a:t>subrynków</a:t>
            </a:r>
            <a:r>
              <a:rPr lang="pl-PL" dirty="0"/>
              <a:t>. </a:t>
            </a:r>
          </a:p>
          <a:p>
            <a:r>
              <a:rPr lang="pl-PL"/>
              <a:t>6. </a:t>
            </a:r>
            <a:r>
              <a:rPr lang="pl-PL" dirty="0"/>
              <a:t>Przestrzenny automatyczny model wyceny nieruchomości. </a:t>
            </a:r>
          </a:p>
        </p:txBody>
      </p:sp>
    </p:spTree>
    <p:extLst>
      <p:ext uri="{BB962C8B-B14F-4D97-AF65-F5344CB8AC3E}">
        <p14:creationId xmlns:p14="http://schemas.microsoft.com/office/powerpoint/2010/main" val="356917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808F71-DA92-85A0-6ABF-76B10E05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Organizacja zajęć (STUDIA </a:t>
            </a:r>
            <a:r>
              <a:rPr lang="pl-PL" dirty="0" err="1"/>
              <a:t>nieSTACJONARNE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EC6DA1-1188-9CFD-57BC-1635CE487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WYKŁAD:</a:t>
            </a:r>
            <a:r>
              <a:rPr lang="pl-PL" dirty="0"/>
              <a:t>	</a:t>
            </a:r>
          </a:p>
          <a:p>
            <a:r>
              <a:rPr lang="pl-PL" dirty="0"/>
              <a:t>1. Zajęcia wprowadzające, zjawiska przestrzenne.  </a:t>
            </a:r>
          </a:p>
          <a:p>
            <a:r>
              <a:rPr lang="pl-PL" dirty="0"/>
              <a:t>2. Zjawiska przestrzenne (cd.) na rynku nieruchomości oraz ich modelowanie.</a:t>
            </a:r>
          </a:p>
          <a:p>
            <a:r>
              <a:rPr lang="pl-PL" dirty="0"/>
              <a:t>3. </a:t>
            </a:r>
            <a:r>
              <a:rPr lang="pl-PL" dirty="0" err="1"/>
              <a:t>Subrynki</a:t>
            </a:r>
            <a:r>
              <a:rPr lang="pl-PL" dirty="0"/>
              <a:t> na rynku nieruchomości oraz ich modelowanie, Analiza przestrzenna w rzeczoznawstwie majątkowym.</a:t>
            </a:r>
          </a:p>
        </p:txBody>
      </p:sp>
    </p:spTree>
    <p:extLst>
      <p:ext uri="{BB962C8B-B14F-4D97-AF65-F5344CB8AC3E}">
        <p14:creationId xmlns:p14="http://schemas.microsoft.com/office/powerpoint/2010/main" val="985961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4275</Words>
  <Application>Microsoft Office PowerPoint</Application>
  <PresentationFormat>Panoramiczny</PresentationFormat>
  <Paragraphs>304</Paragraphs>
  <Slides>57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69" baseType="lpstr">
      <vt:lpstr>Arial</vt:lpstr>
      <vt:lpstr>Calibri</vt:lpstr>
      <vt:lpstr>Cambria</vt:lpstr>
      <vt:lpstr>Cambria Math</vt:lpstr>
      <vt:lpstr>Times New Roman</vt:lpstr>
      <vt:lpstr>Tw Cen MT</vt:lpstr>
      <vt:lpstr>Tw Cen MT </vt:lpstr>
      <vt:lpstr>Tw Cen MT Condensed</vt:lpstr>
      <vt:lpstr>Tw Cen MT Condensed (Nagłówki)</vt:lpstr>
      <vt:lpstr>Wingdings</vt:lpstr>
      <vt:lpstr>Wingdings 3</vt:lpstr>
      <vt:lpstr>Integralny</vt:lpstr>
      <vt:lpstr>ANALIZA PRZESTRZENNA RYNKU NIERUCHOMOŚCI</vt:lpstr>
      <vt:lpstr>TEMATYKA przedmiotu</vt:lpstr>
      <vt:lpstr>Literatura </vt:lpstr>
      <vt:lpstr>ZALICZENIE (STUDIA STACJONARNE)</vt:lpstr>
      <vt:lpstr>Zaliczenie (studia niestacjonarne)</vt:lpstr>
      <vt:lpstr>Organizacja zajęć (STUDIA STACJONARNE)</vt:lpstr>
      <vt:lpstr>Organizacja zajęć (STUDIA STACJONARNE)</vt:lpstr>
      <vt:lpstr>Organizacja zajęć (STUDIA STACJONARNE)</vt:lpstr>
      <vt:lpstr>Organizacja zajęć (STUDIA nieSTACJONARNE)</vt:lpstr>
      <vt:lpstr>Organizacja zajęć (STUDIA nieSTACJONARNE)</vt:lpstr>
      <vt:lpstr>Organizacja zajęć (STUDIA nieSTACJONARNE)</vt:lpstr>
      <vt:lpstr>Zjawiska przestrzenne na rynku nieruchomości oraz ich modelowanie</vt:lpstr>
      <vt:lpstr>1. Przestrzenna autokorelacja cen</vt:lpstr>
      <vt:lpstr>2. Przestrzenna autokorelacja atrybutów</vt:lpstr>
      <vt:lpstr>3. Przestrzenna niejednorodność</vt:lpstr>
      <vt:lpstr>CENY NIERUCHOMOŚCI A zjawiska przestrzenne</vt:lpstr>
      <vt:lpstr>1. Przestrzenna autokorelacja – modelowanie (wykład 2 – st.) </vt:lpstr>
      <vt:lpstr>1. Przestrzenna autokorelacja – modelowanie </vt:lpstr>
      <vt:lpstr>1. Przestrzenna autokorelacja – modelowanie </vt:lpstr>
      <vt:lpstr>1. Przestrzenna autokorelacja – modelowanie </vt:lpstr>
      <vt:lpstr>1. Przestrzenna autokorelacja – modelowanie </vt:lpstr>
      <vt:lpstr>1. Przestrzenna autokorelacja – modelowanie </vt:lpstr>
      <vt:lpstr>1. Przestrzenna autokorelacja – modelowanie </vt:lpstr>
      <vt:lpstr>2. Przestrzenna autokorelacja A modelowanie cen na rynku nieruchomości</vt:lpstr>
      <vt:lpstr>2. Przestrzenna autokorelacja A modelowanie cen na rynku nieruchomości</vt:lpstr>
      <vt:lpstr>2. Przestrzenna autokorelacja A modelowanie cen na rynku nieruchomości</vt:lpstr>
      <vt:lpstr>2. Przestrzenna autokorelacja A modelowanie cen na rynku nieruchomości</vt:lpstr>
      <vt:lpstr>2. Przestrzenna autokorelacja A modelowanie cen na rynku nieruchomości</vt:lpstr>
      <vt:lpstr>2. Przestrzenna autokorelacja A modelowanie cen na rynku nieruchomości</vt:lpstr>
      <vt:lpstr>2. Przestrzenna autokorelacja A modelowanie cen na rynku nieruchomości</vt:lpstr>
      <vt:lpstr>2. Przestrzenna autokorelacja A modelowanie cen na rynku nieruchomości</vt:lpstr>
      <vt:lpstr>3. Przestrzenna niejednorodność (wykład 2 – niest.)</vt:lpstr>
      <vt:lpstr>3. Przestrzenna niejednorodność – modelowanie </vt:lpstr>
      <vt:lpstr>3. Przestrzenna niejednorodność – modelowanie </vt:lpstr>
      <vt:lpstr>3. Przestrzenna niejednorodność – modelowanie </vt:lpstr>
      <vt:lpstr>3. Przestrzenna niejednorodność – modelowanie </vt:lpstr>
      <vt:lpstr>3. SKALA PRZESTRZENNA</vt:lpstr>
      <vt:lpstr>4. Oprogramowanie</vt:lpstr>
      <vt:lpstr>Subrynki na rynku nieruchomości oraz ich modelowanie (wykład 3 – st.)</vt:lpstr>
      <vt:lpstr>1. Rynek mieszkaniowy</vt:lpstr>
      <vt:lpstr>1. Rynek mieszkaniowy</vt:lpstr>
      <vt:lpstr>1. Rynek mieszkaniowy</vt:lpstr>
      <vt:lpstr>2. Subrynki mieszkaniowe</vt:lpstr>
      <vt:lpstr>2. Subrynki mieszkaniowe</vt:lpstr>
      <vt:lpstr>2. Subrynki mieszkaniowe</vt:lpstr>
      <vt:lpstr>3. Metody identyfikacji subrynków: podejścia ad hoc</vt:lpstr>
      <vt:lpstr>3. Metody identyfikacji subrynków: podejścia ad hoc</vt:lpstr>
      <vt:lpstr>MetodY klastracji</vt:lpstr>
      <vt:lpstr>4. Studium przypadku</vt:lpstr>
      <vt:lpstr>4. Studium przypadku</vt:lpstr>
      <vt:lpstr>4. Studium przypadku</vt:lpstr>
      <vt:lpstr>4. Studium przypadku</vt:lpstr>
      <vt:lpstr>Analiza przestrzenna w rzeczoznawstwie majątkowym</vt:lpstr>
      <vt:lpstr>1. Identyfikacja cech rynkowych oraz  ich wag za pomocą modeli przestrzennych</vt:lpstr>
      <vt:lpstr>1. Identyfikacja cech rynkowych oraz  ich wag za pomocą modeli przestrzennych</vt:lpstr>
      <vt:lpstr>2. Wycena nieruchomości za pomocą  modeli przestrzennych</vt:lpstr>
      <vt:lpstr>2. Wycena nieruchomości za pomocą  modeli przestrzennych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PRZESTRZENNA RYNKU NIERUCHOMOŚCI</dc:title>
  <dc:creator>Mateusz Tomal</dc:creator>
  <cp:lastModifiedBy>Mateusz Tomal</cp:lastModifiedBy>
  <cp:revision>38</cp:revision>
  <dcterms:created xsi:type="dcterms:W3CDTF">2023-12-11T12:24:31Z</dcterms:created>
  <dcterms:modified xsi:type="dcterms:W3CDTF">2026-03-27T14:07:10Z</dcterms:modified>
</cp:coreProperties>
</file>