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325" r:id="rId5"/>
    <p:sldId id="375" r:id="rId6"/>
    <p:sldId id="326" r:id="rId7"/>
    <p:sldId id="327" r:id="rId8"/>
    <p:sldId id="337" r:id="rId9"/>
    <p:sldId id="345" r:id="rId10"/>
    <p:sldId id="331" r:id="rId11"/>
    <p:sldId id="340" r:id="rId12"/>
    <p:sldId id="346" r:id="rId13"/>
    <p:sldId id="347" r:id="rId14"/>
    <p:sldId id="342" r:id="rId15"/>
    <p:sldId id="341" r:id="rId16"/>
    <p:sldId id="343" r:id="rId17"/>
    <p:sldId id="354" r:id="rId18"/>
    <p:sldId id="344" r:id="rId19"/>
    <p:sldId id="353" r:id="rId20"/>
    <p:sldId id="348" r:id="rId21"/>
    <p:sldId id="350" r:id="rId22"/>
    <p:sldId id="351" r:id="rId23"/>
    <p:sldId id="338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39" r:id="rId33"/>
    <p:sldId id="364" r:id="rId34"/>
    <p:sldId id="365" r:id="rId35"/>
    <p:sldId id="371" r:id="rId36"/>
    <p:sldId id="372" r:id="rId37"/>
    <p:sldId id="366" r:id="rId38"/>
    <p:sldId id="367" r:id="rId39"/>
    <p:sldId id="368" r:id="rId40"/>
    <p:sldId id="369" r:id="rId41"/>
    <p:sldId id="370" r:id="rId42"/>
    <p:sldId id="373" r:id="rId43"/>
    <p:sldId id="374" r:id="rId44"/>
    <p:sldId id="335" r:id="rId45"/>
  </p:sldIdLst>
  <p:sldSz cx="12192000" cy="6858000"/>
  <p:notesSz cx="7099300" cy="10234613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B4623B5-278F-4599-B42D-59202980C5F6}">
          <p14:sldIdLst>
            <p14:sldId id="325"/>
            <p14:sldId id="375"/>
            <p14:sldId id="326"/>
            <p14:sldId id="327"/>
            <p14:sldId id="337"/>
            <p14:sldId id="345"/>
          </p14:sldIdLst>
        </p14:section>
        <p14:section name="Szkoła klasyczna" id="{F2D4D7D1-3674-49B0-AD5B-BD813E0CA7BE}">
          <p14:sldIdLst>
            <p14:sldId id="331"/>
            <p14:sldId id="340"/>
            <p14:sldId id="346"/>
            <p14:sldId id="347"/>
            <p14:sldId id="342"/>
            <p14:sldId id="341"/>
            <p14:sldId id="343"/>
            <p14:sldId id="354"/>
            <p14:sldId id="344"/>
            <p14:sldId id="353"/>
            <p14:sldId id="348"/>
            <p14:sldId id="350"/>
            <p14:sldId id="351"/>
            <p14:sldId id="338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39"/>
            <p14:sldId id="364"/>
            <p14:sldId id="365"/>
            <p14:sldId id="371"/>
            <p14:sldId id="372"/>
            <p14:sldId id="366"/>
            <p14:sldId id="367"/>
            <p14:sldId id="368"/>
            <p14:sldId id="369"/>
            <p14:sldId id="370"/>
            <p14:sldId id="373"/>
            <p14:sldId id="374"/>
          </p14:sldIdLst>
        </p14:section>
        <p14:section name="Sekcja 2" id="{E210FAAD-7C7B-4973-AEA6-E0C655BD8B5E}">
          <p14:sldIdLst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F0F0"/>
    <a:srgbClr val="F4F4F4"/>
    <a:srgbClr val="F5F5F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371" autoAdjust="0"/>
  </p:normalViewPr>
  <p:slideViewPr>
    <p:cSldViewPr snapToGrid="0">
      <p:cViewPr varScale="1">
        <p:scale>
          <a:sx n="53" d="100"/>
          <a:sy n="53" d="100"/>
        </p:scale>
        <p:origin x="1380" y="72"/>
      </p:cViewPr>
      <p:guideLst/>
    </p:cSldViewPr>
  </p:slideViewPr>
  <p:outlineViewPr>
    <p:cViewPr>
      <p:scale>
        <a:sx n="33" d="100"/>
        <a:sy n="33" d="100"/>
      </p:scale>
      <p:origin x="0" y="-4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965"/>
    </p:cViewPr>
  </p:sorterViewPr>
  <p:notesViewPr>
    <p:cSldViewPr snapToGrid="0">
      <p:cViewPr>
        <p:scale>
          <a:sx n="71" d="100"/>
          <a:sy n="71" d="100"/>
        </p:scale>
        <p:origin x="2466" y="-6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989804" y="9795892"/>
            <a:ext cx="742093" cy="29241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682C0B10-7CAE-41E4-AB02-7E8B1FF2B898}" type="slidenum">
              <a:rPr lang="pl-PL" smtClean="0">
                <a:latin typeface="Corbel" panose="020B0503020204020204" pitchFamily="34" charset="0"/>
              </a:rPr>
              <a:t>‹#›</a:t>
            </a:fld>
            <a:endParaRPr lang="pl-PL">
              <a:latin typeface="Corbel" panose="020B0503020204020204" pitchFamily="34" charset="0"/>
            </a:endParaRPr>
          </a:p>
        </p:txBody>
      </p:sp>
      <p:sp>
        <p:nvSpPr>
          <p:cNvPr id="6" name="Nagłówek — symbol zastępczy 1">
            <a:extLst>
              <a:ext uri="{FF2B5EF4-FFF2-40B4-BE49-F238E27FC236}">
                <a16:creationId xmlns:a16="http://schemas.microsoft.com/office/drawing/2014/main" id="{E5B3CA83-E8E4-7C14-D07D-FDAEE2B6BF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4126" y="182762"/>
            <a:ext cx="6303915" cy="5360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algn="ctr" rtl="0"/>
            <a:r>
              <a:rPr lang="pl-PL" dirty="0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 dirty="0">
                <a:latin typeface="Corbel" panose="020B0503020204020204" pitchFamily="34" charset="0"/>
              </a:rPr>
              <a:t>Uniwersytet Ekonomiczny w Krakowie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37BE422F-FC4F-223A-8B7F-44911E0106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14126" y="9440564"/>
            <a:ext cx="6303915" cy="31450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algn="ctr"/>
            <a:r>
              <a:rPr lang="pl-PL" dirty="0">
                <a:latin typeface="Corbel" panose="020B0503020204020204" pitchFamily="34" charset="0"/>
              </a:rPr>
              <a:t>Odwiedź nas na stronie: https://kpz.uek.krakow.pl</a:t>
            </a: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5899654" y="9771501"/>
            <a:ext cx="832243" cy="28023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Corbel" panose="020B0503020204020204" pitchFamily="34" charset="0"/>
              </a:defRPr>
            </a:lvl1pPr>
          </a:lstStyle>
          <a:p>
            <a:fld id="{8530193B-564F-4854-8A52-728F3FB19C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Nagłówek — symbol zastępczy 1">
            <a:extLst>
              <a:ext uri="{FF2B5EF4-FFF2-40B4-BE49-F238E27FC236}">
                <a16:creationId xmlns:a16="http://schemas.microsoft.com/office/drawing/2014/main" id="{524A75AB-CDB0-183B-F722-39CD99C662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4126" y="182762"/>
            <a:ext cx="6303915" cy="5360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algn="ctr" rtl="0"/>
            <a:r>
              <a:rPr lang="pl-PL" dirty="0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 dirty="0">
                <a:latin typeface="Corbel" panose="020B0503020204020204" pitchFamily="34" charset="0"/>
              </a:rPr>
              <a:t>Uniwersytet Ekonomiczny w Krakowie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610EA9BE-F518-214A-A08C-36231DF1A8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14126" y="9403945"/>
            <a:ext cx="6303915" cy="31450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algn="ctr"/>
            <a:r>
              <a:rPr lang="pl-PL" dirty="0">
                <a:latin typeface="Corbel" panose="020B0503020204020204" pitchFamily="34" charset="0"/>
              </a:rPr>
              <a:t>Odwiedź nas na stronie: https://kpz.uek.krakow.pl</a:t>
            </a:r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0" smtClean="0"/>
              <a:t>1</a:t>
            </a:fld>
            <a:endParaRPr lang="pl-PL" noProof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250105-A8CE-EBA8-8EDA-58B6DB0DE4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nagłówka 5">
            <a:extLst>
              <a:ext uri="{FF2B5EF4-FFF2-40B4-BE49-F238E27FC236}">
                <a16:creationId xmlns:a16="http://schemas.microsoft.com/office/drawing/2014/main" id="{BF01D6A3-BFA2-6C4A-BC3F-B6C82960BFF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2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>
                <a:ea typeface="Times New Roman" panose="02020603050405020304" pitchFamily="18" charset="0"/>
              </a:rPr>
              <a:t>Można w nim przeczytać, iż „</a:t>
            </a:r>
            <a:r>
              <a:rPr lang="pl-PL" sz="1200" i="1" dirty="0">
                <a:ea typeface="Times New Roman" panose="02020603050405020304" pitchFamily="18" charset="0"/>
              </a:rPr>
              <a:t>pojedyncze koło nie może się obracać. Tak samo rządzenie nie może obywać się bez pomocy. Przeto król winien wyznaczyć doradców i słuchać ich rady</a:t>
            </a:r>
            <a:r>
              <a:rPr lang="pl-PL" sz="1200" dirty="0">
                <a:ea typeface="Times New Roman" panose="02020603050405020304" pitchFamily="18" charset="0"/>
              </a:rPr>
              <a:t>”.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68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Według Arystotelesa, dobry przywódca powinien posiadać: </a:t>
            </a:r>
            <a:r>
              <a:rPr lang="pl-PL" sz="12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ethos</a:t>
            </a:r>
            <a:r>
              <a:rPr lang="pl-PL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(charakter moralny), </a:t>
            </a:r>
            <a:r>
              <a:rPr lang="pl-PL" sz="12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pathos</a:t>
            </a:r>
            <a:r>
              <a:rPr lang="pl-PL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(zdolności do wzbudzania uczuć, do wpływania na emocje ludzi) i </a:t>
            </a:r>
            <a:r>
              <a:rPr lang="pl-PL" sz="1200" i="1" dirty="0">
                <a:solidFill>
                  <a:srgbClr val="000000"/>
                </a:solidFill>
                <a:ea typeface="Times New Roman" panose="02020603050405020304" pitchFamily="18" charset="0"/>
              </a:rPr>
              <a:t>logos</a:t>
            </a:r>
            <a:r>
              <a:rPr lang="pl-PL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(umiejętność wyznaczania istotnych powodów do działania).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0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Ciekawostki</a:t>
            </a:r>
          </a:p>
          <a:p>
            <a:pPr marL="0" indent="0">
              <a:buNone/>
            </a:pP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 języku greckim  słowo „</a:t>
            </a:r>
            <a:r>
              <a:rPr lang="pl-PL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λογιστική</a:t>
            </a: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” (logistyka). oznacza arytmetykę "szerokich kół" która zlicza jedności nierówne, jak na przykład dwa obozy i dwa woły, i dwie rzeczy najmniejsze, i dwie największe ze wszystkich [Pelczar, 2007, s. 254].  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Nauki, instrukcje, wskazówki dotyczące organizacji i zarządzania, a także mądrości zawarte w bajkach Ezopa (VI w. p.n.e.) i </a:t>
            </a:r>
            <a:r>
              <a:rPr lang="pl-PL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Fedrusa</a:t>
            </a:r>
            <a:r>
              <a:rPr lang="pl-P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 w. n.e.), w pewnym sensie można uznać za dyrektywy jednoosobowego kierowania urzędem czy gospodarstwem domowym.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Król Francji Ludwik IX zorganizował w 1247 r. grupę kontrolerów (</a:t>
            </a:r>
            <a:r>
              <a:rPr lang="pl-PL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enquêteurs</a:t>
            </a: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), których zadaniem było objeżdżanie królestwa i zbieranie skarg poddanych na ewentualne nadużycia popełniane przez urzędników. Ankieterzy skrupulatnie spisywali zeznania i dostarczali je na dwór królewski, gdzie władca je rozpatrywał, a następnie zlecał naprawienie krzywd, niekiedy dymisjonował źle pracujących urzędników [J. Pysiak 2001, s. 167].</a:t>
            </a:r>
          </a:p>
          <a:p>
            <a:pPr marL="0" indent="0">
              <a:buNone/>
            </a:pP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33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1200" dirty="0">
                <a:ea typeface="Times New Roman" panose="02020603050405020304" pitchFamily="18" charset="0"/>
                <a:cs typeface="Calibri" panose="020F0502020204030204" pitchFamily="34" charset="0"/>
              </a:rPr>
              <a:t>Podobnie jak cz</a:t>
            </a:r>
            <a:r>
              <a:rPr lang="pl-PL" sz="1200" dirty="0">
                <a:ea typeface="TTE3F113D8t00"/>
                <a:cs typeface="Calibri" panose="020F0502020204030204" pitchFamily="34" charset="0"/>
              </a:rPr>
              <a:t>ęść </a:t>
            </a:r>
            <a:r>
              <a:rPr lang="pl-PL" sz="1200" dirty="0">
                <a:ea typeface="Times New Roman" panose="02020603050405020304" pitchFamily="18" charset="0"/>
                <a:cs typeface="Calibri" panose="020F0502020204030204" pitchFamily="34" charset="0"/>
              </a:rPr>
              <a:t>ciała, elementy pa</a:t>
            </a:r>
            <a:r>
              <a:rPr lang="pl-PL" sz="1200" dirty="0">
                <a:ea typeface="TTE3F113D8t00"/>
                <a:cs typeface="Calibri" panose="020F0502020204030204" pitchFamily="34" charset="0"/>
              </a:rPr>
              <a:t>ń</a:t>
            </a:r>
            <a:r>
              <a:rPr lang="pl-PL" sz="1200" dirty="0">
                <a:ea typeface="Times New Roman" panose="02020603050405020304" pitchFamily="18" charset="0"/>
                <a:cs typeface="Calibri" panose="020F0502020204030204" pitchFamily="34" charset="0"/>
              </a:rPr>
              <a:t>stwa ułożone s</a:t>
            </a:r>
            <a:r>
              <a:rPr lang="pl-PL" sz="1200" dirty="0">
                <a:ea typeface="TTE3F113D8t00"/>
                <a:cs typeface="Calibri" panose="020F0502020204030204" pitchFamily="34" charset="0"/>
              </a:rPr>
              <a:t>ą </a:t>
            </a:r>
            <a:r>
              <a:rPr lang="pl-PL" sz="1200" dirty="0">
                <a:ea typeface="Times New Roman" panose="02020603050405020304" pitchFamily="18" charset="0"/>
                <a:cs typeface="Calibri" panose="020F0502020204030204" pitchFamily="34" charset="0"/>
              </a:rPr>
              <a:t>hierarchicznie, zgodnie ze swoj</a:t>
            </a:r>
            <a:r>
              <a:rPr lang="pl-PL" sz="1200" dirty="0">
                <a:ea typeface="TTE3F113D8t00"/>
                <a:cs typeface="Calibri" panose="020F0502020204030204" pitchFamily="34" charset="0"/>
              </a:rPr>
              <a:t>ą </a:t>
            </a:r>
            <a:r>
              <a:rPr lang="pl-PL" sz="1200" dirty="0">
                <a:ea typeface="Times New Roman" panose="02020603050405020304" pitchFamily="18" charset="0"/>
                <a:cs typeface="Calibri" panose="020F0502020204030204" pitchFamily="34" charset="0"/>
              </a:rPr>
              <a:t>natur</a:t>
            </a:r>
            <a:r>
              <a:rPr lang="pl-PL" sz="1200" dirty="0">
                <a:ea typeface="TTE3F113D8t00"/>
                <a:cs typeface="Calibri" panose="020F0502020204030204" pitchFamily="34" charset="0"/>
              </a:rPr>
              <a:t>ą </a:t>
            </a:r>
            <a:r>
              <a:rPr lang="pl-PL" sz="1200" dirty="0">
                <a:ea typeface="Times New Roman" panose="02020603050405020304" pitchFamily="18" charset="0"/>
                <a:cs typeface="Calibri" panose="020F0502020204030204" pitchFamily="34" charset="0"/>
              </a:rPr>
              <a:t>i zdolno</a:t>
            </a:r>
            <a:r>
              <a:rPr lang="pl-PL" sz="1200" dirty="0">
                <a:ea typeface="TTE3F113D8t00"/>
                <a:cs typeface="Calibri" panose="020F0502020204030204" pitchFamily="34" charset="0"/>
              </a:rPr>
              <a:t>ś</a:t>
            </a:r>
            <a:r>
              <a:rPr lang="pl-PL" sz="1200" dirty="0">
                <a:ea typeface="Times New Roman" panose="02020603050405020304" pitchFamily="18" charset="0"/>
                <a:cs typeface="Calibri" panose="020F0502020204030204" pitchFamily="34" charset="0"/>
              </a:rPr>
              <a:t>ciami. W państwie doskonałym wszystkie części poprzez swoje działania powinny dążyć do celu pierwszego naczelnika,  </a:t>
            </a:r>
            <a:r>
              <a:rPr lang="pl-PL" sz="1200" b="0" dirty="0">
                <a:ea typeface="Times New Roman" panose="02020603050405020304" pitchFamily="18" charset="0"/>
                <a:cs typeface="Calibri" panose="020F0502020204030204" pitchFamily="34" charset="0"/>
              </a:rPr>
              <a:t>w zależności od swojego stopnia w hierarchii [Al-</a:t>
            </a:r>
            <a:r>
              <a:rPr lang="pl-PL" sz="1200" b="0" dirty="0" err="1">
                <a:ea typeface="Times New Roman" panose="02020603050405020304" pitchFamily="18" charset="0"/>
                <a:cs typeface="Calibri" panose="020F0502020204030204" pitchFamily="34" charset="0"/>
              </a:rPr>
              <a:t>Farabi</a:t>
            </a:r>
            <a:r>
              <a:rPr lang="pl-PL" sz="1200" b="0" dirty="0">
                <a:ea typeface="Times New Roman" panose="02020603050405020304" pitchFamily="18" charset="0"/>
                <a:cs typeface="Calibri" panose="020F0502020204030204" pitchFamily="34" charset="0"/>
              </a:rPr>
              <a:t> 1967, s. 77-78]. Wskazanie to przypomina współczesną definicję organizacji</a:t>
            </a:r>
            <a:r>
              <a:rPr lang="pl-PL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843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>
                <a:ea typeface="Times New Roman" panose="02020603050405020304" pitchFamily="18" charset="0"/>
                <a:cs typeface="Calibri Light" panose="020F0302020204030204" pitchFamily="34" charset="0"/>
              </a:rPr>
              <a:t>Tutaj możemy doszukać się początków myślenia współczesnej kategorii ‘społecznej odpowiedzialności przedsiębiorstwa’. </a:t>
            </a:r>
          </a:p>
          <a:p>
            <a:pPr marL="0" indent="0">
              <a:buNone/>
            </a:pPr>
            <a:r>
              <a:rPr lang="pl-PL" sz="1200" dirty="0">
                <a:ea typeface="Times New Roman" panose="02020603050405020304" pitchFamily="18" charset="0"/>
                <a:cs typeface="Calibri Light" panose="020F0302020204030204" pitchFamily="34" charset="0"/>
              </a:rPr>
              <a:t>Według niego sprawność to dyspozycja, dzięki której ktoś lub coś jest dobrze lub źle </a:t>
            </a:r>
          </a:p>
          <a:p>
            <a:pPr marL="0" indent="0">
              <a:buNone/>
            </a:pPr>
            <a:r>
              <a:rPr lang="pl-PL" sz="1200" dirty="0">
                <a:ea typeface="Times New Roman" panose="02020603050405020304" pitchFamily="18" charset="0"/>
                <a:cs typeface="Calibri Light" panose="020F0302020204030204" pitchFamily="34" charset="0"/>
              </a:rPr>
              <a:t>przysposobiony w stosunku do siebie lub w stosunku do innego bytu.</a:t>
            </a:r>
          </a:p>
          <a:p>
            <a:pPr marL="0" indent="0">
              <a:buNone/>
            </a:pPr>
            <a:r>
              <a:rPr lang="pl-PL" sz="12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„</a:t>
            </a:r>
            <a:r>
              <a:rPr lang="pl-PL" sz="1200" i="0" dirty="0">
                <a:ea typeface="Times New Roman" panose="02020603050405020304" pitchFamily="18" charset="0"/>
                <a:cs typeface="Calibri Light" panose="020F0302020204030204" pitchFamily="34" charset="0"/>
              </a:rPr>
              <a:t>Wszędzie tam, gdzie jest wielość, musi być czynnik rządzący” </a:t>
            </a:r>
            <a:endParaRPr lang="pl-PL" sz="1200" b="1" i="0" dirty="0"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7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ea typeface="Times New Roman" panose="02020603050405020304" pitchFamily="18" charset="0"/>
                <a:cs typeface="Calibri Light" panose="020F0302020204030204" pitchFamily="34" charset="0"/>
              </a:rPr>
              <a:t>W</a:t>
            </a:r>
            <a:r>
              <a:rPr lang="pl-PL" sz="1200" dirty="0">
                <a:ea typeface="Times New Roman" panose="02020603050405020304" pitchFamily="18" charset="0"/>
                <a:cs typeface="Calibri Light" panose="020F0302020204030204" pitchFamily="34" charset="0"/>
              </a:rPr>
              <a:t> oparciu o dzieło Clausewitza  powstały w XX w. liczne podręczniki zarządzania dla menadżerów, które prezentują sposoby pokonywania rynkowych rywali na wzór rozwiązań przyjętych w wojsku”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22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ea typeface="Times New Roman" panose="02020603050405020304" pitchFamily="18" charset="0"/>
                <a:cs typeface="Calibri Light" panose="020F0302020204030204" pitchFamily="34" charset="0"/>
              </a:rPr>
              <a:t>Tym samym </a:t>
            </a:r>
            <a:r>
              <a:rPr lang="pl-PL" sz="12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Perronet</a:t>
            </a:r>
            <a:r>
              <a:rPr lang="pl-PL" sz="1200" dirty="0">
                <a:ea typeface="Times New Roman" panose="02020603050405020304" pitchFamily="18" charset="0"/>
                <a:cs typeface="Calibri Light" panose="020F0302020204030204" pitchFamily="34" charset="0"/>
              </a:rPr>
              <a:t> wyprzedził prawie o 150 lat badania Taylora nad optymalizacją metod pracy z wykorzystaniem metody pomiaru czasu pracy.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71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>
                <a:ea typeface="Times New Roman" panose="02020603050405020304" pitchFamily="18" charset="0"/>
                <a:cs typeface="Calibri Light" panose="020F0302020204030204" pitchFamily="34" charset="0"/>
              </a:rPr>
              <a:t>Charles </a:t>
            </a:r>
            <a:r>
              <a:rPr lang="pl-PL" sz="12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Babbage</a:t>
            </a:r>
            <a:r>
              <a:rPr lang="pl-PL" sz="1200" dirty="0">
                <a:ea typeface="Times New Roman" panose="02020603050405020304" pitchFamily="18" charset="0"/>
                <a:cs typeface="Calibri Light" panose="020F0302020204030204" pitchFamily="34" charset="0"/>
              </a:rPr>
              <a:t> (1792-1871) przedstawił, na około 70 lat przed W.F. Taylorem, zastosowanie metody mierzenia czasu pracy do usprawnienia organizacji fabryki.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07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ea typeface="Times New Roman" panose="02020603050405020304" pitchFamily="18" charset="0"/>
                <a:cs typeface="Calibri Light" panose="020F0302020204030204" pitchFamily="34" charset="0"/>
              </a:rPr>
              <a:t>Andrew </a:t>
            </a:r>
            <a:r>
              <a:rPr lang="pl-PL" sz="12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Carnegie</a:t>
            </a:r>
            <a:r>
              <a:rPr lang="pl-PL" sz="1200" dirty="0">
                <a:ea typeface="Times New Roman" panose="02020603050405020304" pitchFamily="18" charset="0"/>
                <a:cs typeface="Calibri Light" panose="020F0302020204030204" pitchFamily="34" charset="0"/>
              </a:rPr>
              <a:t> (1835-1919), amerykański przemysłowiec szkockiego pochodzenia. Istotę zarządzania zasobami ludzkimi. </a:t>
            </a:r>
            <a:r>
              <a:rPr lang="pl-PL" sz="12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Carnegie</a:t>
            </a:r>
            <a:r>
              <a:rPr lang="pl-PL" sz="1200" dirty="0">
                <a:ea typeface="Times New Roman" panose="02020603050405020304" pitchFamily="18" charset="0"/>
                <a:cs typeface="Calibri Light" panose="020F0302020204030204" pitchFamily="34" charset="0"/>
              </a:rPr>
              <a:t> zawarł w następującym stwierdzeniu „</a:t>
            </a:r>
            <a:r>
              <a:rPr lang="pl-PL" sz="1200" i="0" dirty="0">
                <a:ea typeface="Times New Roman" panose="02020603050405020304" pitchFamily="18" charset="0"/>
                <a:cs typeface="Calibri Light" panose="020F0302020204030204" pitchFamily="34" charset="0"/>
              </a:rPr>
              <a:t>Ludzie pracują za pieniądze, ale pójdą za tobą dodatkowy szmat drogi, jeśli okażesz im szacunek, nagrodzisz pochwałą i uznaniem”. </a:t>
            </a:r>
            <a:endParaRPr lang="pl-PL" i="0" dirty="0">
              <a:cs typeface="Calibri Light" panose="020F03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98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ea typeface="Times New Roman" panose="02020603050405020304" pitchFamily="18" charset="0"/>
                <a:cs typeface="Calibri Light" panose="020F0302020204030204" pitchFamily="34" charset="0"/>
              </a:rPr>
              <a:t>Uważał, że „zarządzanie powinno być uznawane za odrębną dziedzinę studiów, posiadającą własne stowarzyszenia zawodowe, czasopisma i literaturę, gdzie myśli z tego obszaru działalności biznesowej mogą być rozwijanie i wymieniane.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9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3AA681-DD42-ADE6-863F-56D692CE29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nagłówka 5">
            <a:extLst>
              <a:ext uri="{FF2B5EF4-FFF2-40B4-BE49-F238E27FC236}">
                <a16:creationId xmlns:a16="http://schemas.microsoft.com/office/drawing/2014/main" id="{B60EC24C-A1EC-3D86-8E68-96885285E16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50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>
                <a:ea typeface="Times New Roman" panose="02020603050405020304" pitchFamily="18" charset="0"/>
                <a:cs typeface="Calibri Light" panose="020F0302020204030204" pitchFamily="34" charset="0"/>
              </a:rPr>
              <a:t>Zapoczątkował tym samym nurt badawczy, który przyjął nazwę „naukowe zarządzanie” (</a:t>
            </a:r>
            <a:r>
              <a:rPr lang="pl-PL" sz="1200" i="1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Scientific</a:t>
            </a:r>
            <a:r>
              <a:rPr lang="pl-PL" sz="12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 Management</a:t>
            </a:r>
            <a:r>
              <a:rPr lang="pl-PL" sz="1200" dirty="0">
                <a:ea typeface="Times New Roman" panose="02020603050405020304" pitchFamily="18" charset="0"/>
                <a:cs typeface="Calibri Light" panose="020F0302020204030204" pitchFamily="34" charset="0"/>
              </a:rPr>
              <a:t>) w odniesieniu do produkcji przemysłowej czy inżynierii produkcyjnej.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00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Lyndall</a:t>
            </a: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Urwick</a:t>
            </a: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i Edward F. Brech zauważają, że „naukowe zarządzanie nie było wynalazkiem, nową ideą, która się nagle zjawiła za sprawą prac F. W. Taylora czy H. </a:t>
            </a:r>
            <a:r>
              <a:rPr lang="pl-PL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Fayola</a:t>
            </a: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Była to tylko kodyfikacja oraz stwierdzenie w formie zwartej i logicznej istotnych elementów masy doświadczeń praktycznych, które rozwijały się przez długi okres czasu, [...] począwszy od starożytnego Egiptu « (</a:t>
            </a:r>
            <a:r>
              <a:rPr lang="pl-PL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Nauki </a:t>
            </a:r>
            <a:r>
              <a:rPr lang="pl-PL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Ptahhotepa</a:t>
            </a: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 – przyp. aut. » po najlepiej  zarządzanych na przełomie XIX i XX w. fabrykach” (</a:t>
            </a:r>
            <a:r>
              <a:rPr lang="pl-PL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Urwick</a:t>
            </a: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Brech, 1957, s. 7.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9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0" smtClean="0"/>
              <a:t>3</a:t>
            </a:fld>
            <a:endParaRPr lang="pl-PL" noProof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2489AD-A4D2-02AB-1BD6-FF1D84C569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nagłówka 5">
            <a:extLst>
              <a:ext uri="{FF2B5EF4-FFF2-40B4-BE49-F238E27FC236}">
                <a16:creationId xmlns:a16="http://schemas.microsoft.com/office/drawing/2014/main" id="{D1063D9D-9F87-0722-5472-C6DB263343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7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0" smtClean="0"/>
              <a:t>4</a:t>
            </a:fld>
            <a:endParaRPr lang="pl-PL" noProof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B1F6A3-31C3-3B81-0826-48FA7EC807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nagłówka 5">
            <a:extLst>
              <a:ext uri="{FF2B5EF4-FFF2-40B4-BE49-F238E27FC236}">
                <a16:creationId xmlns:a16="http://schemas.microsoft.com/office/drawing/2014/main" id="{39FF6A79-6FC7-ACDC-AE9F-C40D2F1FC93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7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0" smtClean="0"/>
              <a:t>7</a:t>
            </a:fld>
            <a:endParaRPr lang="pl-PL" noProof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37D4EC-B674-A7D7-7690-DF035BB281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nagłówka 5">
            <a:extLst>
              <a:ext uri="{FF2B5EF4-FFF2-40B4-BE49-F238E27FC236}">
                <a16:creationId xmlns:a16="http://schemas.microsoft.com/office/drawing/2014/main" id="{77384D51-A7D2-B086-EDC4-8B5FD75F5F5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8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200" dirty="0">
                <a:solidFill>
                  <a:schemeClr val="tx1"/>
                </a:solidFill>
              </a:rPr>
              <a:t>„A organizacja władz i godności taka tam była od początku. Z tych dziesięciu królów każdy </a:t>
            </a:r>
            <a:r>
              <a:rPr lang="pl-PL" altLang="pl-PL" sz="1200" u="sng" dirty="0">
                <a:solidFill>
                  <a:schemeClr val="tx1"/>
                </a:solidFill>
              </a:rPr>
              <a:t>panował w swojej części i w swoim miejscu nad ludźmi</a:t>
            </a:r>
            <a:r>
              <a:rPr lang="pl-PL" altLang="pl-PL" sz="1200" dirty="0">
                <a:solidFill>
                  <a:schemeClr val="tx1"/>
                </a:solidFill>
              </a:rPr>
              <a:t> i nad większością częścią praw. (....). Jednakże </a:t>
            </a:r>
            <a:r>
              <a:rPr lang="pl-PL" altLang="pl-PL" sz="1200" u="sng" dirty="0">
                <a:solidFill>
                  <a:schemeClr val="tx1"/>
                </a:solidFill>
              </a:rPr>
              <a:t>ich zależność wzajemna i stosunki między nimi były ustalone według nakazów</a:t>
            </a:r>
            <a:r>
              <a:rPr lang="pl-PL" altLang="pl-PL" sz="1200" dirty="0">
                <a:solidFill>
                  <a:schemeClr val="tx1"/>
                </a:solidFill>
              </a:rPr>
              <a:t> Posejdona, jak im to prawo przekazało i pismo, które przodkowie wyryć kazali na słupie mosiężnym, który na środku wyspy stał w świątyni Posejdona. Oni się zbierali co pięć lat albo na przemian co sześć, oddając równą część liczbie parzystej i nieparzystej, a </a:t>
            </a:r>
            <a:r>
              <a:rPr lang="pl-PL" altLang="pl-PL" sz="1200" u="sng" dirty="0">
                <a:solidFill>
                  <a:schemeClr val="tx1"/>
                </a:solidFill>
              </a:rPr>
              <a:t>zebrawszy się, naradzali się nad sprawami wspólnymi</a:t>
            </a:r>
            <a:r>
              <a:rPr lang="pl-PL" altLang="pl-PL" sz="1200" dirty="0">
                <a:solidFill>
                  <a:schemeClr val="tx1"/>
                </a:solidFill>
              </a:rPr>
              <a:t>, dochodzili, czy ktoś jakiegoś przestępstwa nie popełnił i odbywali sądy (....). Więc u nich wspólnie, podobnie jak u ich przodków </a:t>
            </a:r>
            <a:r>
              <a:rPr lang="pl-PL" altLang="pl-PL" sz="1200" u="sng" dirty="0">
                <a:solidFill>
                  <a:schemeClr val="tx1"/>
                </a:solidFill>
              </a:rPr>
              <a:t>odbywały się narady i zapadały uchwały o wojnie i o innych sprawach</a:t>
            </a:r>
            <a:r>
              <a:rPr lang="pl-PL" altLang="pl-PL" sz="1200" dirty="0">
                <a:solidFill>
                  <a:schemeClr val="tx1"/>
                </a:solidFill>
              </a:rPr>
              <a:t>, i tak zachowywał hegemonie ród atlantycki. </a:t>
            </a:r>
            <a:r>
              <a:rPr lang="pl-PL" altLang="pl-PL" sz="1200" u="sng" dirty="0">
                <a:solidFill>
                  <a:schemeClr val="tx1"/>
                </a:solidFill>
              </a:rPr>
              <a:t>Król nie był panem życia żadnego ze swoich braci, to zależało od woli większości na zebraniu dziesięciu</a:t>
            </a:r>
            <a:r>
              <a:rPr lang="pl-PL" altLang="pl-PL" sz="1200" dirty="0">
                <a:solidFill>
                  <a:schemeClr val="tx1"/>
                </a:solidFill>
              </a:rPr>
              <a:t> (...)”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8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Zobacz przetłumaczony język Biblii na współczesny żargon zarządzania (J.A.F. </a:t>
            </a:r>
            <a:r>
              <a:rPr lang="pl-PL" b="0" dirty="0" err="1"/>
              <a:t>Stoner</a:t>
            </a:r>
            <a:r>
              <a:rPr lang="pl-PL" b="0" dirty="0"/>
              <a:t>, Ch. </a:t>
            </a:r>
            <a:r>
              <a:rPr lang="pl-PL" b="0" dirty="0" err="1"/>
              <a:t>Wankel</a:t>
            </a:r>
            <a:r>
              <a:rPr lang="pl-PL" b="0" dirty="0"/>
              <a:t>, Kierowanie, PWE, Warszawa 1992, s. 211). Rady </a:t>
            </a:r>
            <a:r>
              <a:rPr lang="pl-PL" b="0" dirty="0" err="1"/>
              <a:t>Jetro</a:t>
            </a:r>
            <a:r>
              <a:rPr lang="pl-PL" b="0" dirty="0"/>
              <a:t> dla Mojżesza mają zdecydowanie współczesny wydźwięk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97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Warren </a:t>
            </a: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Bennis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współautor pracy </a:t>
            </a:r>
            <a:r>
              <a:rPr lang="pl-PL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Organizing</a:t>
            </a:r>
            <a:r>
              <a:rPr lang="pl-PL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Genius</a:t>
            </a:r>
            <a:r>
              <a:rPr lang="pl-PL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pl-PL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Secret</a:t>
            </a:r>
            <a:r>
              <a:rPr lang="pl-PL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Creative Collaboration 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(1997)</a:t>
            </a:r>
            <a:r>
              <a:rPr lang="pl-PL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recenzji książki Jacka </a:t>
            </a: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Beatty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pt. </a:t>
            </a:r>
            <a:r>
              <a:rPr lang="pl-PL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Świat według Petera Druckera 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(1998) wspomina rozmowę z Peterem Druckerem (1909-2005), który stwierdził, iż całą pewnością sześć tysięcy lat temu człowiek, kierujący budową piramidy Cheopsa, wiedział więcej od współczesnego dyrektora. Trudno nie zgodzić się z tym poglądem, mimo, iż nie zachowały się dokumenty dotyczące metod kierowania budową piramid.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90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"Instrukcje (nauki)  </a:t>
            </a:r>
            <a:r>
              <a:rPr lang="pl-PL" altLang="pl-PL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Ptahhotepa</a:t>
            </a:r>
            <a:r>
              <a:rPr lang="pl-PL" altLang="pl-PL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– wczesne dzieło egipskiej literatury naukowej; </a:t>
            </a:r>
            <a:r>
              <a:rPr lang="pl-PL" alt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zawiera zbiór pouczeń i wskazówek dotyczących etycznego (uprzejmego) zachowania zwierzchnika i podwładnego, a także starannego zaplanowania działań. Auror radzi przełożonym </a:t>
            </a:r>
            <a:r>
              <a:rPr lang="pl-PL" altLang="pl-PL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skoncentrowanie się na doskonałości.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9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tytuł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drzewo, zewnętrzne, kościół, budynek&#10;&#10;Opis wygenerowany automatycznie">
            <a:extLst>
              <a:ext uri="{FF2B5EF4-FFF2-40B4-BE49-F238E27FC236}">
                <a16:creationId xmlns:a16="http://schemas.microsoft.com/office/drawing/2014/main" id="{C4802F22-BEE5-ED57-2D1A-DFF4389FF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Sześciokąt 5">
            <a:extLst>
              <a:ext uri="{FF2B5EF4-FFF2-40B4-BE49-F238E27FC236}">
                <a16:creationId xmlns:a16="http://schemas.microsoft.com/office/drawing/2014/main" id="{ED61BFD1-C421-442F-ACC0-868D35B02015}"/>
              </a:ext>
            </a:extLst>
          </p:cNvPr>
          <p:cNvSpPr/>
          <p:nvPr userDrawn="1"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4" name="Sześciokąt 13">
            <a:extLst>
              <a:ext uri="{FF2B5EF4-FFF2-40B4-BE49-F238E27FC236}">
                <a16:creationId xmlns:a16="http://schemas.microsoft.com/office/drawing/2014/main" id="{89B16BC3-CBF9-4BF0-A37A-9F2BB89BED54}"/>
              </a:ext>
            </a:extLst>
          </p:cNvPr>
          <p:cNvSpPr/>
          <p:nvPr userDrawn="1"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6" name="Sześciokąt 15">
            <a:extLst>
              <a:ext uri="{FF2B5EF4-FFF2-40B4-BE49-F238E27FC236}">
                <a16:creationId xmlns:a16="http://schemas.microsoft.com/office/drawing/2014/main" id="{80EA9ECE-F57C-4B25-AD19-4F78933A61EC}"/>
              </a:ext>
            </a:extLst>
          </p:cNvPr>
          <p:cNvSpPr/>
          <p:nvPr userDrawn="1"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8" name="Sześciokąt 17">
            <a:extLst>
              <a:ext uri="{FF2B5EF4-FFF2-40B4-BE49-F238E27FC236}">
                <a16:creationId xmlns:a16="http://schemas.microsoft.com/office/drawing/2014/main" id="{DCBDF4EA-BFFB-460D-B9A8-45C097E920DA}"/>
              </a:ext>
            </a:extLst>
          </p:cNvPr>
          <p:cNvSpPr/>
          <p:nvPr userDrawn="1"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0" name="Sześciokąt 19">
            <a:extLst>
              <a:ext uri="{FF2B5EF4-FFF2-40B4-BE49-F238E27FC236}">
                <a16:creationId xmlns:a16="http://schemas.microsoft.com/office/drawing/2014/main" id="{AB15A15E-528E-4041-8E63-65C0D0398F3A}"/>
              </a:ext>
            </a:extLst>
          </p:cNvPr>
          <p:cNvSpPr/>
          <p:nvPr userDrawn="1"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A7A620BD-CFAD-4100-8C9F-494D15A0A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6846" y="2576760"/>
            <a:ext cx="3924935" cy="1695637"/>
          </a:xfrm>
          <a:prstGeom prst="rect">
            <a:avLst/>
          </a:prstGeom>
        </p:spPr>
        <p:txBody>
          <a:bodyPr rtlCol="0"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Temat wykładu</a:t>
            </a:r>
          </a:p>
        </p:txBody>
      </p:sp>
      <p:sp>
        <p:nvSpPr>
          <p:cNvPr id="28" name="Tekst — symbol zastępczy 27">
            <a:extLst>
              <a:ext uri="{FF2B5EF4-FFF2-40B4-BE49-F238E27FC236}">
                <a16:creationId xmlns:a16="http://schemas.microsoft.com/office/drawing/2014/main" id="{E0A61465-6ECA-46DC-97DD-7BCFDB69E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4582" y="4867275"/>
            <a:ext cx="3222836" cy="760360"/>
          </a:xfrm>
          <a:prstGeom prst="rect">
            <a:avLst/>
          </a:prstGeom>
        </p:spPr>
        <p:txBody>
          <a:bodyPr rtlCol="0" anchor="b"/>
          <a:lstStyle>
            <a:lvl1pPr algn="ctr"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 dirty="0"/>
              <a:t>Imię i nazwisko prowadzącego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FC6A349-5B05-AF79-E472-98B86EE18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229" y="5552940"/>
            <a:ext cx="1609347" cy="74981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96EEC5B-ECED-19D3-751A-BAB0E53BE71F}"/>
              </a:ext>
            </a:extLst>
          </p:cNvPr>
          <p:cNvSpPr txBox="1"/>
          <p:nvPr userDrawn="1"/>
        </p:nvSpPr>
        <p:spPr>
          <a:xfrm>
            <a:off x="4624382" y="1643596"/>
            <a:ext cx="2888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Podstawy</a:t>
            </a:r>
            <a:br>
              <a:rPr lang="pl-PL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organizacji i zarządzania</a:t>
            </a:r>
            <a:endParaRPr lang="pl-PL" sz="20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23C115DC-1DB4-3DAB-8DD8-B24484B06B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963" y="5461148"/>
            <a:ext cx="2360412" cy="8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raz — symbol zastępczy 38">
            <a:extLst>
              <a:ext uri="{FF2B5EF4-FFF2-40B4-BE49-F238E27FC236}">
                <a16:creationId xmlns:a16="http://schemas.microsoft.com/office/drawing/2014/main" id="{CF421413-161E-4B36-B693-FB38DF14ED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32610" y="2528888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8" name="Obraz — symbol zastępczy 37">
            <a:extLst>
              <a:ext uri="{FF2B5EF4-FFF2-40B4-BE49-F238E27FC236}">
                <a16:creationId xmlns:a16="http://schemas.microsoft.com/office/drawing/2014/main" id="{B5D207AE-9C9C-410A-9F31-2402BAD6DD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95023" y="2528888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0" name="Obraz — symbol zastępczy 39">
            <a:extLst>
              <a:ext uri="{FF2B5EF4-FFF2-40B4-BE49-F238E27FC236}">
                <a16:creationId xmlns:a16="http://schemas.microsoft.com/office/drawing/2014/main" id="{DE3344FC-C4DE-481F-9C31-667EDD563C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581567" y="2528888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id="{59094D7D-3613-49C1-BB58-A65B41A9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19153" y="2528888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9" name="Sześciokąt 8">
            <a:extLst>
              <a:ext uri="{FF2B5EF4-FFF2-40B4-BE49-F238E27FC236}">
                <a16:creationId xmlns:a16="http://schemas.microsoft.com/office/drawing/2014/main" id="{476CA45F-A66A-4AD8-A004-10DB55A5D7B2}"/>
              </a:ext>
            </a:extLst>
          </p:cNvPr>
          <p:cNvSpPr/>
          <p:nvPr userDrawn="1"/>
        </p:nvSpPr>
        <p:spPr>
          <a:xfrm>
            <a:off x="546669" y="3467555"/>
            <a:ext cx="458268" cy="39505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pl-PL" noProof="0"/>
          </a:p>
        </p:txBody>
      </p:sp>
      <p:sp>
        <p:nvSpPr>
          <p:cNvPr id="10" name="Sześciokąt 9">
            <a:extLst>
              <a:ext uri="{FF2B5EF4-FFF2-40B4-BE49-F238E27FC236}">
                <a16:creationId xmlns:a16="http://schemas.microsoft.com/office/drawing/2014/main" id="{27A66A3D-2437-4015-9F5F-380C4D23D83C}"/>
              </a:ext>
            </a:extLst>
          </p:cNvPr>
          <p:cNvSpPr/>
          <p:nvPr userDrawn="1"/>
        </p:nvSpPr>
        <p:spPr>
          <a:xfrm>
            <a:off x="11113337" y="2394722"/>
            <a:ext cx="358391" cy="30895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pl-PL" noProof="0"/>
          </a:p>
        </p:txBody>
      </p:sp>
      <p:sp>
        <p:nvSpPr>
          <p:cNvPr id="11" name="Sześciokąt 10">
            <a:extLst>
              <a:ext uri="{FF2B5EF4-FFF2-40B4-BE49-F238E27FC236}">
                <a16:creationId xmlns:a16="http://schemas.microsoft.com/office/drawing/2014/main" id="{FFB14F3B-E7EF-4546-8D74-71FFB45C77C0}"/>
              </a:ext>
            </a:extLst>
          </p:cNvPr>
          <p:cNvSpPr/>
          <p:nvPr userDrawn="1"/>
        </p:nvSpPr>
        <p:spPr>
          <a:xfrm>
            <a:off x="10882649" y="2202202"/>
            <a:ext cx="230688" cy="19886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pl-PL" noProof="0"/>
          </a:p>
        </p:txBody>
      </p:sp>
      <p:sp>
        <p:nvSpPr>
          <p:cNvPr id="23" name="Tekst — symbol zastępczy 22">
            <a:extLst>
              <a:ext uri="{FF2B5EF4-FFF2-40B4-BE49-F238E27FC236}">
                <a16:creationId xmlns:a16="http://schemas.microsoft.com/office/drawing/2014/main" id="{591F943B-ED0D-49A1-844A-E23BA9A48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68" y="4184650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4" name="Tekst — symbol zastępczy 22">
            <a:extLst>
              <a:ext uri="{FF2B5EF4-FFF2-40B4-BE49-F238E27FC236}">
                <a16:creationId xmlns:a16="http://schemas.microsoft.com/office/drawing/2014/main" id="{9AC6B9A8-053C-4828-B705-901C6018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2" y="4581525"/>
            <a:ext cx="2139696" cy="172720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7" name="Tekst — symbol zastępczy 22">
            <a:extLst>
              <a:ext uri="{FF2B5EF4-FFF2-40B4-BE49-F238E27FC236}">
                <a16:creationId xmlns:a16="http://schemas.microsoft.com/office/drawing/2014/main" id="{BBA6FD52-E179-41F8-AE78-9AF3D65F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9482" y="4184650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8" name="Tekst — symbol zastępczy 22">
            <a:extLst>
              <a:ext uri="{FF2B5EF4-FFF2-40B4-BE49-F238E27FC236}">
                <a16:creationId xmlns:a16="http://schemas.microsoft.com/office/drawing/2014/main" id="{C49A82AB-D328-4DB0-841B-186884119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483" y="4581525"/>
            <a:ext cx="2139696" cy="172720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9" name="Tekst — symbol zastępczy 22">
            <a:extLst>
              <a:ext uri="{FF2B5EF4-FFF2-40B4-BE49-F238E27FC236}">
                <a16:creationId xmlns:a16="http://schemas.microsoft.com/office/drawing/2014/main" id="{84E23D5D-9866-48F9-8E08-DD2DBE4C4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296" y="4184650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0" name="Tekst — symbol zastępczy 22">
            <a:extLst>
              <a:ext uri="{FF2B5EF4-FFF2-40B4-BE49-F238E27FC236}">
                <a16:creationId xmlns:a16="http://schemas.microsoft.com/office/drawing/2014/main" id="{E671C9E6-A1A5-4EE5-8642-94AA7635D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1" y="4581525"/>
            <a:ext cx="2139696" cy="172720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1" name="Tekst — symbol zastępczy 22">
            <a:extLst>
              <a:ext uri="{FF2B5EF4-FFF2-40B4-BE49-F238E27FC236}">
                <a16:creationId xmlns:a16="http://schemas.microsoft.com/office/drawing/2014/main" id="{DF6BB5C9-B678-435A-830F-4C10EB1A9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5110" y="4184650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2" name="Tekst — symbol zastępczy 22">
            <a:extLst>
              <a:ext uri="{FF2B5EF4-FFF2-40B4-BE49-F238E27FC236}">
                <a16:creationId xmlns:a16="http://schemas.microsoft.com/office/drawing/2014/main" id="{1861EC87-A9E2-4FC3-B8BC-06C520B8A1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5111" y="4581525"/>
            <a:ext cx="2139696" cy="172720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3" name="Tekst — symbol zastępczy 22">
            <a:extLst>
              <a:ext uri="{FF2B5EF4-FFF2-40B4-BE49-F238E27FC236}">
                <a16:creationId xmlns:a16="http://schemas.microsoft.com/office/drawing/2014/main" id="{FC3EDE91-631F-4947-94DC-557685FD2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7923" y="4184650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Tekst — symbol zastępczy 22">
            <a:extLst>
              <a:ext uri="{FF2B5EF4-FFF2-40B4-BE49-F238E27FC236}">
                <a16:creationId xmlns:a16="http://schemas.microsoft.com/office/drawing/2014/main" id="{8FDDBEF4-1329-49DF-B043-D51B34F5EE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17923" y="4581525"/>
            <a:ext cx="2139696" cy="172720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7" name="Obraz — symbol zastępczy 36">
            <a:extLst>
              <a:ext uri="{FF2B5EF4-FFF2-40B4-BE49-F238E27FC236}">
                <a16:creationId xmlns:a16="http://schemas.microsoft.com/office/drawing/2014/main" id="{FBDB3FD3-4F52-4E28-B639-5F73070E47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8812" y="2528888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8D1FCC-71C0-68CC-C52C-51992B72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49275"/>
            <a:ext cx="11522074" cy="6111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886" userDrawn="1">
          <p15:clr>
            <a:srgbClr val="FBAE40"/>
          </p15:clr>
        </p15:guide>
        <p15:guide id="4" orient="horz" pos="159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awartość — symbol zastępczy 39">
            <a:extLst>
              <a:ext uri="{FF2B5EF4-FFF2-40B4-BE49-F238E27FC236}">
                <a16:creationId xmlns:a16="http://schemas.microsoft.com/office/drawing/2014/main" id="{6BB16225-AC51-4525-A1E8-438B8B0B736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5313" y="1950117"/>
            <a:ext cx="4208386" cy="91281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lnSpc>
                <a:spcPct val="100000"/>
              </a:lnSpc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</p:txBody>
      </p:sp>
      <p:sp>
        <p:nvSpPr>
          <p:cNvPr id="41" name="Zawartość — symbol zastępczy 39">
            <a:extLst>
              <a:ext uri="{FF2B5EF4-FFF2-40B4-BE49-F238E27FC236}">
                <a16:creationId xmlns:a16="http://schemas.microsoft.com/office/drawing/2014/main" id="{6EC38F38-5935-49D5-AA85-4182E82D6F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5313" y="4556366"/>
            <a:ext cx="4208386" cy="91281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lnSpc>
                <a:spcPct val="100000"/>
              </a:lnSpc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</p:txBody>
      </p:sp>
      <p:sp>
        <p:nvSpPr>
          <p:cNvPr id="42" name="Zawartość — symbol zastępczy 39">
            <a:extLst>
              <a:ext uri="{FF2B5EF4-FFF2-40B4-BE49-F238E27FC236}">
                <a16:creationId xmlns:a16="http://schemas.microsoft.com/office/drawing/2014/main" id="{51C9D5ED-A19A-42A1-9200-C77E39E6F5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85313" y="3253112"/>
            <a:ext cx="4208386" cy="91281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lnSpc>
                <a:spcPct val="100000"/>
              </a:lnSpc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</p:txBody>
      </p:sp>
      <p:sp>
        <p:nvSpPr>
          <p:cNvPr id="43" name="Zawartość — symbol zastępczy 39">
            <a:extLst>
              <a:ext uri="{FF2B5EF4-FFF2-40B4-BE49-F238E27FC236}">
                <a16:creationId xmlns:a16="http://schemas.microsoft.com/office/drawing/2014/main" id="{47A95437-77F3-4E2C-8470-57587793A1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39523" y="1950117"/>
            <a:ext cx="4208386" cy="91281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lnSpc>
                <a:spcPct val="100000"/>
              </a:lnSpc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</p:txBody>
      </p:sp>
      <p:sp>
        <p:nvSpPr>
          <p:cNvPr id="44" name="Zawartość — symbol zastępczy 39">
            <a:extLst>
              <a:ext uri="{FF2B5EF4-FFF2-40B4-BE49-F238E27FC236}">
                <a16:creationId xmlns:a16="http://schemas.microsoft.com/office/drawing/2014/main" id="{CB1EA2BE-D294-486E-88F0-2AA9518A6E6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39523" y="4556366"/>
            <a:ext cx="4208386" cy="91281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lnSpc>
                <a:spcPct val="100000"/>
              </a:lnSpc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</p:txBody>
      </p:sp>
      <p:sp>
        <p:nvSpPr>
          <p:cNvPr id="45" name="Zawartość — symbol zastępczy 39">
            <a:extLst>
              <a:ext uri="{FF2B5EF4-FFF2-40B4-BE49-F238E27FC236}">
                <a16:creationId xmlns:a16="http://schemas.microsoft.com/office/drawing/2014/main" id="{108734A0-880E-44E2-858F-7AA6C6B0A5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839523" y="3253112"/>
            <a:ext cx="4208386" cy="91281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lnSpc>
                <a:spcPct val="100000"/>
              </a:lnSpc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63CED4CD-5348-488E-A883-0486DD574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49276"/>
            <a:ext cx="11522075" cy="61118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78270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ADDEC-1752-30D6-1C8D-FE325B25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49276"/>
            <a:ext cx="11522075" cy="6111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00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kni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wal 6">
            <a:extLst>
              <a:ext uri="{FF2B5EF4-FFF2-40B4-BE49-F238E27FC236}">
                <a16:creationId xmlns:a16="http://schemas.microsoft.com/office/drawing/2014/main" id="{5E74AFC3-1C60-42DE-ABAC-F53CA85AC6F1}"/>
              </a:ext>
            </a:extLst>
          </p:cNvPr>
          <p:cNvSpPr/>
          <p:nvPr userDrawn="1"/>
        </p:nvSpPr>
        <p:spPr>
          <a:xfrm>
            <a:off x="5897272" y="1457542"/>
            <a:ext cx="617218" cy="617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5F133261-FFEB-4B3D-B085-14AEAE741F82}"/>
              </a:ext>
            </a:extLst>
          </p:cNvPr>
          <p:cNvSpPr/>
          <p:nvPr userDrawn="1"/>
        </p:nvSpPr>
        <p:spPr>
          <a:xfrm>
            <a:off x="9810348" y="5955461"/>
            <a:ext cx="394539" cy="3945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653FE105-1D8E-48B0-AD9A-95AC9A165651}"/>
              </a:ext>
            </a:extLst>
          </p:cNvPr>
          <p:cNvSpPr/>
          <p:nvPr userDrawn="1"/>
        </p:nvSpPr>
        <p:spPr>
          <a:xfrm>
            <a:off x="6514490" y="946887"/>
            <a:ext cx="335852" cy="3358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AC4388F5-0DCA-4A09-A6E1-AE07F4030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68413"/>
            <a:ext cx="5542598" cy="42934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>
              <a:lnSpc>
                <a:spcPct val="100000"/>
              </a:lnSpc>
              <a:buNone/>
              <a:defRPr sz="14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endParaRPr lang="pl-PL" noProof="0" dirty="0"/>
          </a:p>
        </p:txBody>
      </p:sp>
      <p:sp>
        <p:nvSpPr>
          <p:cNvPr id="17" name="Tekst — symbol zastępczy 15">
            <a:extLst>
              <a:ext uri="{FF2B5EF4-FFF2-40B4-BE49-F238E27FC236}">
                <a16:creationId xmlns:a16="http://schemas.microsoft.com/office/drawing/2014/main" id="{02C12FDC-BC11-43E8-B22A-3EC48E0344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618" y="5692151"/>
            <a:ext cx="5754382" cy="61657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4"/>
                </a:solidFill>
              </a:defRPr>
            </a:lvl1pPr>
            <a:lvl2pPr>
              <a:lnSpc>
                <a:spcPct val="100000"/>
              </a:lnSpc>
              <a:buNone/>
              <a:defRPr sz="18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l-PL" noProof="0" dirty="0"/>
              <a:t>Tu można np. wpisać motto lub zostawić puste</a:t>
            </a:r>
          </a:p>
          <a:p>
            <a:pPr lvl="1" rtl="0"/>
            <a:endParaRPr lang="pl-PL" noProof="0" dirty="0"/>
          </a:p>
        </p:txBody>
      </p:sp>
      <p:sp>
        <p:nvSpPr>
          <p:cNvPr id="12" name="Obraz — symbol zastępczy 11">
            <a:extLst>
              <a:ext uri="{FF2B5EF4-FFF2-40B4-BE49-F238E27FC236}">
                <a16:creationId xmlns:a16="http://schemas.microsoft.com/office/drawing/2014/main" id="{3D43F412-F2C7-4D38-BDD0-966302908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7402" y="533063"/>
            <a:ext cx="5542598" cy="5611666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11176083-2CE5-4707-A564-46805454A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549275"/>
            <a:ext cx="6179526" cy="615156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wzorzec</a:t>
            </a:r>
          </a:p>
        </p:txBody>
      </p:sp>
    </p:spTree>
    <p:extLst>
      <p:ext uri="{BB962C8B-B14F-4D97-AF65-F5344CB8AC3E}">
        <p14:creationId xmlns:p14="http://schemas.microsoft.com/office/powerpoint/2010/main" val="13161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tytuł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drzewo, zewnętrzne, kościół, budynek&#10;&#10;Opis wygenerowany automatycznie">
            <a:extLst>
              <a:ext uri="{FF2B5EF4-FFF2-40B4-BE49-F238E27FC236}">
                <a16:creationId xmlns:a16="http://schemas.microsoft.com/office/drawing/2014/main" id="{BE7805B1-4BFF-D76D-B23B-4E0D36A17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2" name="Prostokąt 1" descr="Wysoki budynek biurowy z widokiem w górę">
            <a:extLst>
              <a:ext uri="{FF2B5EF4-FFF2-40B4-BE49-F238E27FC236}">
                <a16:creationId xmlns:a16="http://schemas.microsoft.com/office/drawing/2014/main" id="{AF7FA146-2A75-4EA7-A9AD-EBCE6F17FB42}"/>
              </a:ext>
            </a:extLst>
          </p:cNvPr>
          <p:cNvSpPr/>
          <p:nvPr userDrawn="1"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162BE5D7-9E35-49F8-A8E4-2093183A6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348" y="1529685"/>
            <a:ext cx="4333875" cy="1695637"/>
          </a:xfrm>
          <a:prstGeom prst="rect">
            <a:avLst/>
          </a:prstGeom>
        </p:spPr>
        <p:txBody>
          <a:bodyPr rtlCol="0"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Temat wykładu</a:t>
            </a:r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7737887C-C7C0-D3A6-E6AD-F87D2F8246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229" y="5552940"/>
            <a:ext cx="1609347" cy="749810"/>
          </a:xfrm>
          <a:prstGeom prst="rect">
            <a:avLst/>
          </a:prstGeom>
        </p:spPr>
      </p:pic>
      <p:sp>
        <p:nvSpPr>
          <p:cNvPr id="16" name="Tekst — symbol zastępczy 27">
            <a:extLst>
              <a:ext uri="{FF2B5EF4-FFF2-40B4-BE49-F238E27FC236}">
                <a16:creationId xmlns:a16="http://schemas.microsoft.com/office/drawing/2014/main" id="{01A8FDB0-174D-6A57-447B-EC99372ABC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48" y="4267199"/>
            <a:ext cx="4333875" cy="560335"/>
          </a:xfrm>
          <a:prstGeom prst="rect">
            <a:avLst/>
          </a:prstGeom>
        </p:spPr>
        <p:txBody>
          <a:bodyPr rtlCol="0" anchor="b"/>
          <a:lstStyle>
            <a:lvl1pPr algn="ctr"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 dirty="0"/>
              <a:t>Imię i nazwisko prowadzącego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B8CDC02-9A5B-0D9D-7BC7-EA8C76440CC8}"/>
              </a:ext>
            </a:extLst>
          </p:cNvPr>
          <p:cNvSpPr txBox="1"/>
          <p:nvPr userDrawn="1"/>
        </p:nvSpPr>
        <p:spPr>
          <a:xfrm>
            <a:off x="4652948" y="5005921"/>
            <a:ext cx="2888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Podstawy</a:t>
            </a:r>
            <a:br>
              <a:rPr lang="pl-PL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organizacji i zarządzania</a:t>
            </a:r>
            <a:endParaRPr lang="pl-PL" sz="2000" b="1" dirty="0">
              <a:solidFill>
                <a:schemeClr val="accent4"/>
              </a:solidFill>
              <a:latin typeface="+mj-lt"/>
            </a:endParaRPr>
          </a:p>
          <a:p>
            <a:pPr algn="ctr"/>
            <a:endParaRPr lang="pl-PL" sz="20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666F51F2-6382-F5E6-D867-3EF0384586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963" y="5461148"/>
            <a:ext cx="2360412" cy="8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9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tytułow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Obraz zawierający drzewo, zewnętrzne, kościół, budynek&#10;&#10;Opis wygenerowany automatycznie">
            <a:extLst>
              <a:ext uri="{FF2B5EF4-FFF2-40B4-BE49-F238E27FC236}">
                <a16:creationId xmlns:a16="http://schemas.microsoft.com/office/drawing/2014/main" id="{A7A1E4F6-6D17-BFC9-7EB9-D69849A7F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3" name="Owal 2" descr="Wysoki budynek biurowy z widokiem w górę">
            <a:extLst>
              <a:ext uri="{FF2B5EF4-FFF2-40B4-BE49-F238E27FC236}">
                <a16:creationId xmlns:a16="http://schemas.microsoft.com/office/drawing/2014/main" id="{CD4C2457-AECB-4015-9FE4-CCBC516AA9EE}"/>
              </a:ext>
            </a:extLst>
          </p:cNvPr>
          <p:cNvSpPr/>
          <p:nvPr userDrawn="1"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289A018F-D11C-4B07-9830-8336B27A18AD}"/>
              </a:ext>
            </a:extLst>
          </p:cNvPr>
          <p:cNvSpPr/>
          <p:nvPr userDrawn="1"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E0209A32-FE17-4457-B02B-0A1DB9B8ADB1}"/>
              </a:ext>
            </a:extLst>
          </p:cNvPr>
          <p:cNvSpPr/>
          <p:nvPr userDrawn="1"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D585A541-0EDE-4213-AE62-4D909E8EB7F5}"/>
              </a:ext>
            </a:extLst>
          </p:cNvPr>
          <p:cNvSpPr/>
          <p:nvPr userDrawn="1"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F9687A5-0BDD-45B2-A892-542449E31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0214" y="2064247"/>
            <a:ext cx="4597166" cy="2374194"/>
          </a:xfrm>
          <a:prstGeom prst="rect">
            <a:avLst/>
          </a:prstGeom>
        </p:spPr>
        <p:txBody>
          <a:bodyPr rtlCol="0"/>
          <a:lstStyle>
            <a:lvl1pPr algn="l">
              <a:spcBef>
                <a:spcPts val="1000"/>
              </a:spcBef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1"/>
              <a:t>Temat wykładu</a:t>
            </a:r>
          </a:p>
        </p:txBody>
      </p:sp>
      <p:pic>
        <p:nvPicPr>
          <p:cNvPr id="14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22A2B9AF-38BE-03A5-DEEE-85D1BE5FC9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229" y="5552940"/>
            <a:ext cx="1609347" cy="749810"/>
          </a:xfrm>
          <a:prstGeom prst="rect">
            <a:avLst/>
          </a:prstGeom>
        </p:spPr>
      </p:pic>
      <p:sp>
        <p:nvSpPr>
          <p:cNvPr id="23" name="Tekst — symbol zastępczy 27">
            <a:extLst>
              <a:ext uri="{FF2B5EF4-FFF2-40B4-BE49-F238E27FC236}">
                <a16:creationId xmlns:a16="http://schemas.microsoft.com/office/drawing/2014/main" id="{6FF9ED48-5C22-42DE-AF94-05BC66FCD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9139" y="4638674"/>
            <a:ext cx="3924934" cy="560335"/>
          </a:xfrm>
          <a:prstGeom prst="rect">
            <a:avLst/>
          </a:prstGeom>
        </p:spPr>
        <p:txBody>
          <a:bodyPr rtlCol="0" anchor="b"/>
          <a:lstStyle>
            <a:lvl1pPr algn="ctr"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 dirty="0"/>
              <a:t>Imię i nazwisko prowadzącego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7FC60F1-E6A9-6AAF-8D9C-91E18E2AFB3C}"/>
              </a:ext>
            </a:extLst>
          </p:cNvPr>
          <p:cNvSpPr txBox="1"/>
          <p:nvPr userDrawn="1"/>
        </p:nvSpPr>
        <p:spPr>
          <a:xfrm>
            <a:off x="4761429" y="1281646"/>
            <a:ext cx="2614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Podstawy</a:t>
            </a:r>
            <a:br>
              <a:rPr lang="pl-PL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organizacji i zarządzania</a:t>
            </a:r>
            <a:endParaRPr lang="pl-PL" sz="1800" b="1" dirty="0">
              <a:solidFill>
                <a:schemeClr val="accent4"/>
              </a:solidFill>
              <a:latin typeface="+mj-lt"/>
            </a:endParaRPr>
          </a:p>
          <a:p>
            <a:pPr algn="ctr"/>
            <a:endParaRPr lang="pl-PL" sz="18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16" name="Obraz 15" descr="Obraz zawierający tekst&#10;&#10;Opis wygenerowany automatycznie">
            <a:extLst>
              <a:ext uri="{FF2B5EF4-FFF2-40B4-BE49-F238E27FC236}">
                <a16:creationId xmlns:a16="http://schemas.microsoft.com/office/drawing/2014/main" id="{F9A9E979-36BB-1276-74E7-CB06423654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963" y="5461148"/>
            <a:ext cx="2360412" cy="8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 — symbol zastępczy 26">
            <a:extLst>
              <a:ext uri="{FF2B5EF4-FFF2-40B4-BE49-F238E27FC236}">
                <a16:creationId xmlns:a16="http://schemas.microsoft.com/office/drawing/2014/main" id="{4AA38E8C-A334-4183-8ABC-112B8517F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268413"/>
            <a:ext cx="5761037" cy="5040312"/>
          </a:xfrm>
          <a:prstGeom prst="rect">
            <a:avLst/>
          </a:prstGeom>
        </p:spPr>
        <p:txBody>
          <a:bodyPr rtlCol="0"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80624A4-5116-4AAF-8C31-C25D1DB16FEC}"/>
              </a:ext>
            </a:extLst>
          </p:cNvPr>
          <p:cNvSpPr/>
          <p:nvPr userDrawn="1"/>
        </p:nvSpPr>
        <p:spPr>
          <a:xfrm>
            <a:off x="9354457" y="5363987"/>
            <a:ext cx="457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1D07EC8A-6024-4DEA-9C4D-AE4228E17854}"/>
              </a:ext>
            </a:extLst>
          </p:cNvPr>
          <p:cNvSpPr/>
          <p:nvPr userDrawn="1"/>
        </p:nvSpPr>
        <p:spPr>
          <a:xfrm>
            <a:off x="6692791" y="1699889"/>
            <a:ext cx="319749" cy="319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D1C8FAEF-DF78-48CC-AEEF-F9B802055C05}"/>
              </a:ext>
            </a:extLst>
          </p:cNvPr>
          <p:cNvSpPr/>
          <p:nvPr userDrawn="1"/>
        </p:nvSpPr>
        <p:spPr>
          <a:xfrm>
            <a:off x="9354457" y="5897738"/>
            <a:ext cx="179977" cy="179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566F72D6-AEEE-4CF3-8136-F6782F1E4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0227" y="786181"/>
            <a:ext cx="4441372" cy="5393036"/>
          </a:xfrm>
          <a:custGeom>
            <a:avLst/>
            <a:gdLst>
              <a:gd name="connsiteX0" fmla="*/ 0 w 4441372"/>
              <a:gd name="connsiteY0" fmla="*/ 3188969 h 5393036"/>
              <a:gd name="connsiteX1" fmla="*/ 2173516 w 4441372"/>
              <a:gd name="connsiteY1" fmla="*/ 3188969 h 5393036"/>
              <a:gd name="connsiteX2" fmla="*/ 2173516 w 4441372"/>
              <a:gd name="connsiteY2" fmla="*/ 5393036 h 5393036"/>
              <a:gd name="connsiteX3" fmla="*/ 0 w 4441372"/>
              <a:gd name="connsiteY3" fmla="*/ 5393036 h 5393036"/>
              <a:gd name="connsiteX4" fmla="*/ 2267856 w 4441372"/>
              <a:gd name="connsiteY4" fmla="*/ 2293018 h 5393036"/>
              <a:gd name="connsiteX5" fmla="*/ 4441372 w 4441372"/>
              <a:gd name="connsiteY5" fmla="*/ 2293018 h 5393036"/>
              <a:gd name="connsiteX6" fmla="*/ 4441372 w 4441372"/>
              <a:gd name="connsiteY6" fmla="*/ 4497085 h 5393036"/>
              <a:gd name="connsiteX7" fmla="*/ 2267856 w 4441372"/>
              <a:gd name="connsiteY7" fmla="*/ 4497085 h 5393036"/>
              <a:gd name="connsiteX8" fmla="*/ 0 w 4441372"/>
              <a:gd name="connsiteY8" fmla="*/ 906837 h 5393036"/>
              <a:gd name="connsiteX9" fmla="*/ 2173516 w 4441372"/>
              <a:gd name="connsiteY9" fmla="*/ 906837 h 5393036"/>
              <a:gd name="connsiteX10" fmla="*/ 2173516 w 4441372"/>
              <a:gd name="connsiteY10" fmla="*/ 3110904 h 5393036"/>
              <a:gd name="connsiteX11" fmla="*/ 0 w 4441372"/>
              <a:gd name="connsiteY11" fmla="*/ 3110904 h 5393036"/>
              <a:gd name="connsiteX12" fmla="*/ 2267856 w 4441372"/>
              <a:gd name="connsiteY12" fmla="*/ 0 h 5393036"/>
              <a:gd name="connsiteX13" fmla="*/ 4441372 w 4441372"/>
              <a:gd name="connsiteY13" fmla="*/ 0 h 5393036"/>
              <a:gd name="connsiteX14" fmla="*/ 4441372 w 4441372"/>
              <a:gd name="connsiteY14" fmla="*/ 2204067 h 5393036"/>
              <a:gd name="connsiteX15" fmla="*/ 2267856 w 4441372"/>
              <a:gd name="connsiteY15" fmla="*/ 2204067 h 53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1372" h="5393036">
                <a:moveTo>
                  <a:pt x="0" y="3188969"/>
                </a:moveTo>
                <a:lnTo>
                  <a:pt x="2173516" y="3188969"/>
                </a:lnTo>
                <a:lnTo>
                  <a:pt x="2173516" y="5393036"/>
                </a:lnTo>
                <a:lnTo>
                  <a:pt x="0" y="5393036"/>
                </a:lnTo>
                <a:close/>
                <a:moveTo>
                  <a:pt x="2267856" y="2293018"/>
                </a:moveTo>
                <a:lnTo>
                  <a:pt x="4441372" y="2293018"/>
                </a:lnTo>
                <a:lnTo>
                  <a:pt x="4441372" y="4497085"/>
                </a:lnTo>
                <a:lnTo>
                  <a:pt x="2267856" y="4497085"/>
                </a:lnTo>
                <a:close/>
                <a:moveTo>
                  <a:pt x="0" y="906837"/>
                </a:moveTo>
                <a:lnTo>
                  <a:pt x="2173516" y="906837"/>
                </a:lnTo>
                <a:lnTo>
                  <a:pt x="2173516" y="3110904"/>
                </a:lnTo>
                <a:lnTo>
                  <a:pt x="0" y="3110904"/>
                </a:lnTo>
                <a:close/>
                <a:moveTo>
                  <a:pt x="2267856" y="0"/>
                </a:moveTo>
                <a:lnTo>
                  <a:pt x="4441372" y="0"/>
                </a:lnTo>
                <a:lnTo>
                  <a:pt x="4441372" y="2204067"/>
                </a:lnTo>
                <a:lnTo>
                  <a:pt x="2267856" y="2204067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59DADC7-BE21-4434-A6E4-BAF8090053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49275"/>
            <a:ext cx="8641257" cy="611189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wzorzec</a:t>
            </a:r>
          </a:p>
        </p:txBody>
      </p:sp>
    </p:spTree>
    <p:extLst>
      <p:ext uri="{BB962C8B-B14F-4D97-AF65-F5344CB8AC3E}">
        <p14:creationId xmlns:p14="http://schemas.microsoft.com/office/powerpoint/2010/main" val="6943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wal 9">
            <a:extLst>
              <a:ext uri="{FF2B5EF4-FFF2-40B4-BE49-F238E27FC236}">
                <a16:creationId xmlns:a16="http://schemas.microsoft.com/office/drawing/2014/main" id="{24FAA9D0-7C9C-4043-9931-A15819ABB9B5}"/>
              </a:ext>
            </a:extLst>
          </p:cNvPr>
          <p:cNvSpPr/>
          <p:nvPr userDrawn="1"/>
        </p:nvSpPr>
        <p:spPr>
          <a:xfrm>
            <a:off x="7362825" y="443263"/>
            <a:ext cx="361950" cy="3619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5"/>
              </a:solidFill>
            </a:endParaRP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E232AB2D-843E-4B5F-8793-6A263DA356BB}"/>
              </a:ext>
            </a:extLst>
          </p:cNvPr>
          <p:cNvSpPr/>
          <p:nvPr userDrawn="1"/>
        </p:nvSpPr>
        <p:spPr>
          <a:xfrm>
            <a:off x="11007246" y="5605994"/>
            <a:ext cx="654227" cy="654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5"/>
              </a:solidFill>
            </a:endParaRP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FA75A12B-C399-4072-BD69-D872D2C2AD1F}"/>
              </a:ext>
            </a:extLst>
          </p:cNvPr>
          <p:cNvSpPr/>
          <p:nvPr userDrawn="1"/>
        </p:nvSpPr>
        <p:spPr>
          <a:xfrm>
            <a:off x="10683791" y="6132439"/>
            <a:ext cx="251152" cy="251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5"/>
              </a:solidFill>
            </a:endParaRPr>
          </a:p>
        </p:txBody>
      </p:sp>
      <p:sp>
        <p:nvSpPr>
          <p:cNvPr id="23" name="Obraz — symbol zastępczy 22">
            <a:extLst>
              <a:ext uri="{FF2B5EF4-FFF2-40B4-BE49-F238E27FC236}">
                <a16:creationId xmlns:a16="http://schemas.microsoft.com/office/drawing/2014/main" id="{423AE48B-50E9-4BEA-B66A-B2D2B9CCF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7" name="Tekst — symbol zastępczy 26">
            <a:extLst>
              <a:ext uri="{FF2B5EF4-FFF2-40B4-BE49-F238E27FC236}">
                <a16:creationId xmlns:a16="http://schemas.microsoft.com/office/drawing/2014/main" id="{282D3E62-6D1A-4E9D-BE54-2EED9BF429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1268414"/>
            <a:ext cx="5761036" cy="504031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EB8F0E5-B89F-48AD-87BD-534EA9463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549276"/>
            <a:ext cx="5761036" cy="611187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wzorzec</a:t>
            </a:r>
          </a:p>
        </p:txBody>
      </p:sp>
    </p:spTree>
    <p:extLst>
      <p:ext uri="{BB962C8B-B14F-4D97-AF65-F5344CB8AC3E}">
        <p14:creationId xmlns:p14="http://schemas.microsoft.com/office/powerpoint/2010/main" val="844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zwa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6FDA3C6F-5F6A-4D64-8BFE-AFFF58B1A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41999"/>
            <a:ext cx="5774421" cy="86149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>
              <a:lnSpc>
                <a:spcPct val="100000"/>
              </a:lnSpc>
              <a:buNone/>
              <a:defRPr sz="2000" b="1"/>
            </a:lvl2pPr>
          </a:lstStyle>
          <a:p>
            <a:pPr lvl="0" rtl="0"/>
            <a:r>
              <a:rPr lang="pl-PL" noProof="0" dirty="0"/>
              <a:t>Tu można np. wpisać motto lub zostawić puste</a:t>
            </a:r>
          </a:p>
          <a:p>
            <a:pPr lvl="1" rtl="0"/>
            <a:endParaRPr lang="pl-PL" noProof="0" dirty="0"/>
          </a:p>
        </p:txBody>
      </p:sp>
      <p:sp>
        <p:nvSpPr>
          <p:cNvPr id="15" name="Sześciokąt 14">
            <a:extLst>
              <a:ext uri="{FF2B5EF4-FFF2-40B4-BE49-F238E27FC236}">
                <a16:creationId xmlns:a16="http://schemas.microsoft.com/office/drawing/2014/main" id="{AC159667-7690-4645-986D-BE501438455F}"/>
              </a:ext>
            </a:extLst>
          </p:cNvPr>
          <p:cNvSpPr/>
          <p:nvPr userDrawn="1"/>
        </p:nvSpPr>
        <p:spPr>
          <a:xfrm>
            <a:off x="740309" y="1382809"/>
            <a:ext cx="1229566" cy="105997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6" name="Sześciokąt 15">
            <a:extLst>
              <a:ext uri="{FF2B5EF4-FFF2-40B4-BE49-F238E27FC236}">
                <a16:creationId xmlns:a16="http://schemas.microsoft.com/office/drawing/2014/main" id="{54667EE4-E77F-453B-BF8B-B1EE2AE80715}"/>
              </a:ext>
            </a:extLst>
          </p:cNvPr>
          <p:cNvSpPr/>
          <p:nvPr userDrawn="1"/>
        </p:nvSpPr>
        <p:spPr>
          <a:xfrm>
            <a:off x="3755031" y="1194620"/>
            <a:ext cx="1666162" cy="143634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7" name="Sześciokąt 16">
            <a:extLst>
              <a:ext uri="{FF2B5EF4-FFF2-40B4-BE49-F238E27FC236}">
                <a16:creationId xmlns:a16="http://schemas.microsoft.com/office/drawing/2014/main" id="{FC050232-A229-425F-BFC8-D50374F2D171}"/>
              </a:ext>
            </a:extLst>
          </p:cNvPr>
          <p:cNvSpPr/>
          <p:nvPr userDrawn="1"/>
        </p:nvSpPr>
        <p:spPr>
          <a:xfrm>
            <a:off x="3804994" y="5233183"/>
            <a:ext cx="718261" cy="61919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8" name="Sześciokąt 17">
            <a:extLst>
              <a:ext uri="{FF2B5EF4-FFF2-40B4-BE49-F238E27FC236}">
                <a16:creationId xmlns:a16="http://schemas.microsoft.com/office/drawing/2014/main" id="{53E4EBC7-340A-43A5-9E23-4B73A6F700B6}"/>
              </a:ext>
            </a:extLst>
          </p:cNvPr>
          <p:cNvSpPr/>
          <p:nvPr userDrawn="1"/>
        </p:nvSpPr>
        <p:spPr>
          <a:xfrm>
            <a:off x="1837838" y="1101306"/>
            <a:ext cx="651613" cy="5617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9" name="Obraz — symbol zastępczy 18">
            <a:extLst>
              <a:ext uri="{FF2B5EF4-FFF2-40B4-BE49-F238E27FC236}">
                <a16:creationId xmlns:a16="http://schemas.microsoft.com/office/drawing/2014/main" id="{1ED0E31A-F0A3-481D-8D9C-E3C4531FD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1515" y="1914044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E68100-C56F-4515-A4FD-3F301797E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050552"/>
            <a:ext cx="5774421" cy="1748983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l-PL" noProof="0" dirty="0"/>
              <a:t>Tytuł sekcji</a:t>
            </a:r>
          </a:p>
        </p:txBody>
      </p:sp>
    </p:spTree>
    <p:extLst>
      <p:ext uri="{BB962C8B-B14F-4D97-AF65-F5344CB8AC3E}">
        <p14:creationId xmlns:p14="http://schemas.microsoft.com/office/powerpoint/2010/main" val="36030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D23CD802-D0A0-4EAC-8222-78FFDDD76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268413"/>
            <a:ext cx="11522075" cy="5040312"/>
          </a:xfrm>
          <a:prstGeom prst="rect">
            <a:avLst/>
          </a:prstGeom>
        </p:spPr>
        <p:txBody>
          <a:bodyPr rtlCol="0"/>
          <a:lstStyle>
            <a:lvl1pPr marL="266700" indent="-2667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1pPr>
            <a:lvl2pPr marL="542925" indent="-276225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2pPr>
            <a:lvl3pPr marL="809625" indent="-2667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3pPr>
            <a:lvl4pPr marL="1076325" indent="-2667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1343025" indent="-2667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3DD3F21-0CD2-DF2D-75F9-F089C0BA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549276"/>
            <a:ext cx="11522076" cy="6111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19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kst — symbol zastępczy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689" y="1558023"/>
            <a:ext cx="5624883" cy="4381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None/>
              <a:def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CAACFBE9-8475-4CC0-8189-87BFC4059A86}"/>
              </a:ext>
            </a:extLst>
          </p:cNvPr>
          <p:cNvSpPr/>
          <p:nvPr userDrawn="1"/>
        </p:nvSpPr>
        <p:spPr>
          <a:xfrm>
            <a:off x="10385897" y="1443145"/>
            <a:ext cx="471170" cy="471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5"/>
              </a:solidFill>
            </a:endParaRP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5F8C6FC8-D350-4A01-A7E0-5AEDAC96F358}"/>
              </a:ext>
            </a:extLst>
          </p:cNvPr>
          <p:cNvSpPr/>
          <p:nvPr userDrawn="1"/>
        </p:nvSpPr>
        <p:spPr>
          <a:xfrm>
            <a:off x="8910011" y="328773"/>
            <a:ext cx="317813" cy="3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5"/>
              </a:solidFill>
            </a:endParaRP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88F1038A-897D-4C38-B499-73FC76C716FA}"/>
              </a:ext>
            </a:extLst>
          </p:cNvPr>
          <p:cNvSpPr/>
          <p:nvPr userDrawn="1"/>
        </p:nvSpPr>
        <p:spPr>
          <a:xfrm flipH="1">
            <a:off x="8634932" y="623939"/>
            <a:ext cx="170406" cy="1704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5"/>
              </a:solidFill>
            </a:endParaRPr>
          </a:p>
        </p:txBody>
      </p:sp>
      <p:sp>
        <p:nvSpPr>
          <p:cNvPr id="26" name="Tekst — symbol zastępczy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2097088"/>
            <a:ext cx="5629609" cy="421163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29" name="Tekst — symbol zastępczy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0358" y="1558023"/>
            <a:ext cx="5631953" cy="4381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None/>
              <a:def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30" name="Tekst — symbol zastępczy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085" y="2097088"/>
            <a:ext cx="5631953" cy="4211637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13" name="Obraz — symbol zastępczy 12">
            <a:extLst>
              <a:ext uri="{FF2B5EF4-FFF2-40B4-BE49-F238E27FC236}">
                <a16:creationId xmlns:a16="http://schemas.microsoft.com/office/drawing/2014/main" id="{357B52D4-8D50-4E16-B60E-688B084764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1647" y="0"/>
            <a:ext cx="2930353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92F03355-C197-48C4-A4DF-B413384833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549275"/>
            <a:ext cx="8299969" cy="61118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wzorzec</a:t>
            </a:r>
          </a:p>
        </p:txBody>
      </p:sp>
    </p:spTree>
    <p:extLst>
      <p:ext uri="{BB962C8B-B14F-4D97-AF65-F5344CB8AC3E}">
        <p14:creationId xmlns:p14="http://schemas.microsoft.com/office/powerpoint/2010/main" val="5659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32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kst — symbol zastępczy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1844675"/>
            <a:ext cx="3723386" cy="4381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None/>
              <a:def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26" name="Tekst — symbol zastępczy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026" y="2457449"/>
            <a:ext cx="3716323" cy="3851275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29" name="Tekst — symbol zastępczy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0853" y="1847081"/>
            <a:ext cx="3726186" cy="4381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None/>
              <a:def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30" name="Tekst — symbol zastępczy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30852" y="2460994"/>
            <a:ext cx="3719122" cy="3851275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1" name="Tekst — symbol zastępczy 27">
            <a:extLst>
              <a:ext uri="{FF2B5EF4-FFF2-40B4-BE49-F238E27FC236}">
                <a16:creationId xmlns:a16="http://schemas.microsoft.com/office/drawing/2014/main" id="{4FDB27CA-009D-4863-B119-0EC3683714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838" y="1844675"/>
            <a:ext cx="3714924" cy="4381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None/>
              <a:def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2" name="Tekst — symbol zastępczy 25">
            <a:extLst>
              <a:ext uri="{FF2B5EF4-FFF2-40B4-BE49-F238E27FC236}">
                <a16:creationId xmlns:a16="http://schemas.microsoft.com/office/drawing/2014/main" id="{FD03E3EF-D812-4B98-959B-6800BBE59D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6439" y="2457449"/>
            <a:ext cx="3716323" cy="3851275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3" name="Sześciokąt 2">
            <a:extLst>
              <a:ext uri="{FF2B5EF4-FFF2-40B4-BE49-F238E27FC236}">
                <a16:creationId xmlns:a16="http://schemas.microsoft.com/office/drawing/2014/main" id="{303FFB35-43AC-4A56-92D0-91038C098B3C}"/>
              </a:ext>
            </a:extLst>
          </p:cNvPr>
          <p:cNvSpPr/>
          <p:nvPr userDrawn="1"/>
        </p:nvSpPr>
        <p:spPr>
          <a:xfrm>
            <a:off x="10700126" y="788523"/>
            <a:ext cx="1155906" cy="99647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4" name="Sześciokąt 3">
            <a:extLst>
              <a:ext uri="{FF2B5EF4-FFF2-40B4-BE49-F238E27FC236}">
                <a16:creationId xmlns:a16="http://schemas.microsoft.com/office/drawing/2014/main" id="{AAF31DA0-707D-4A5D-BB7A-A5C90DB11A55}"/>
              </a:ext>
            </a:extLst>
          </p:cNvPr>
          <p:cNvSpPr/>
          <p:nvPr userDrawn="1"/>
        </p:nvSpPr>
        <p:spPr>
          <a:xfrm>
            <a:off x="11388427" y="1859136"/>
            <a:ext cx="315205" cy="2717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1"/>
              </a:solidFill>
            </a:endParaRPr>
          </a:p>
        </p:txBody>
      </p:sp>
      <p:sp>
        <p:nvSpPr>
          <p:cNvPr id="5" name="Sześciokąt 4">
            <a:extLst>
              <a:ext uri="{FF2B5EF4-FFF2-40B4-BE49-F238E27FC236}">
                <a16:creationId xmlns:a16="http://schemas.microsoft.com/office/drawing/2014/main" id="{539F452B-F55F-4D85-834B-A7EAF742647C}"/>
              </a:ext>
            </a:extLst>
          </p:cNvPr>
          <p:cNvSpPr/>
          <p:nvPr userDrawn="1"/>
        </p:nvSpPr>
        <p:spPr>
          <a:xfrm>
            <a:off x="9014155" y="740289"/>
            <a:ext cx="379060" cy="326776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1"/>
              </a:solidFill>
            </a:endParaRP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1D9F6BE-FB0B-42EE-8F02-95F5CC039B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549276"/>
            <a:ext cx="8679168" cy="61118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wzorzec</a:t>
            </a:r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C67FFA0E-8AAA-4DEB-B97E-31969F5792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93238" y="2"/>
            <a:ext cx="2798762" cy="1354861"/>
          </a:xfrm>
          <a:custGeom>
            <a:avLst/>
            <a:gdLst>
              <a:gd name="connsiteX0" fmla="*/ 316595 w 2798762"/>
              <a:gd name="connsiteY0" fmla="*/ 88390 h 1354861"/>
              <a:gd name="connsiteX1" fmla="*/ 1152465 w 2798762"/>
              <a:gd name="connsiteY1" fmla="*/ 88390 h 1354861"/>
              <a:gd name="connsiteX2" fmla="*/ 1469083 w 2798762"/>
              <a:gd name="connsiteY2" fmla="*/ 721626 h 1354861"/>
              <a:gd name="connsiteX3" fmla="*/ 1152465 w 2798762"/>
              <a:gd name="connsiteY3" fmla="*/ 1354861 h 1354861"/>
              <a:gd name="connsiteX4" fmla="*/ 316595 w 2798762"/>
              <a:gd name="connsiteY4" fmla="*/ 1354861 h 1354861"/>
              <a:gd name="connsiteX5" fmla="*/ 0 w 2798762"/>
              <a:gd name="connsiteY5" fmla="*/ 721672 h 1354861"/>
              <a:gd name="connsiteX6" fmla="*/ 0 w 2798762"/>
              <a:gd name="connsiteY6" fmla="*/ 721580 h 1354861"/>
              <a:gd name="connsiteX7" fmla="*/ 1250372 w 2798762"/>
              <a:gd name="connsiteY7" fmla="*/ 0 h 1354861"/>
              <a:gd name="connsiteX8" fmla="*/ 2798762 w 2798762"/>
              <a:gd name="connsiteY8" fmla="*/ 0 h 1354861"/>
              <a:gd name="connsiteX9" fmla="*/ 2798762 w 2798762"/>
              <a:gd name="connsiteY9" fmla="*/ 505978 h 1354861"/>
              <a:gd name="connsiteX10" fmla="*/ 2719777 w 2798762"/>
              <a:gd name="connsiteY10" fmla="*/ 663948 h 1354861"/>
              <a:gd name="connsiteX11" fmla="*/ 1582346 w 2798762"/>
              <a:gd name="connsiteY11" fmla="*/ 663948 h 13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762" h="1354861">
                <a:moveTo>
                  <a:pt x="316595" y="88390"/>
                </a:moveTo>
                <a:lnTo>
                  <a:pt x="1152465" y="88390"/>
                </a:lnTo>
                <a:lnTo>
                  <a:pt x="1469083" y="721626"/>
                </a:lnTo>
                <a:lnTo>
                  <a:pt x="1152465" y="1354861"/>
                </a:lnTo>
                <a:lnTo>
                  <a:pt x="316595" y="1354861"/>
                </a:lnTo>
                <a:lnTo>
                  <a:pt x="0" y="721672"/>
                </a:lnTo>
                <a:lnTo>
                  <a:pt x="0" y="721580"/>
                </a:lnTo>
                <a:close/>
                <a:moveTo>
                  <a:pt x="1250372" y="0"/>
                </a:moveTo>
                <a:lnTo>
                  <a:pt x="2798762" y="0"/>
                </a:lnTo>
                <a:lnTo>
                  <a:pt x="2798762" y="505978"/>
                </a:lnTo>
                <a:lnTo>
                  <a:pt x="2719777" y="663948"/>
                </a:lnTo>
                <a:lnTo>
                  <a:pt x="1582346" y="66394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40965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BAE40"/>
          </p15:clr>
        </p15:guide>
        <p15:guide id="2" orient="horz" pos="15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a — symbol zastępczy 3">
            <a:extLst>
              <a:ext uri="{FF2B5EF4-FFF2-40B4-BE49-F238E27FC236}">
                <a16:creationId xmlns:a16="http://schemas.microsoft.com/office/drawing/2014/main" id="{A1AD702D-965C-40E9-8D23-D82E2CFA9E61}"/>
              </a:ext>
            </a:extLst>
          </p:cNvPr>
          <p:cNvSpPr txBox="1">
            <a:spLocks/>
          </p:cNvSpPr>
          <p:nvPr userDrawn="1"/>
        </p:nvSpPr>
        <p:spPr>
          <a:xfrm>
            <a:off x="341613" y="6378906"/>
            <a:ext cx="3500543" cy="365125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l-PL" sz="11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© Katedra Procesu Zarządzania</a:t>
            </a:r>
          </a:p>
        </p:txBody>
      </p:sp>
      <p:sp>
        <p:nvSpPr>
          <p:cNvPr id="7" name="Numer slajdu — symbol zastępczy 5">
            <a:extLst>
              <a:ext uri="{FF2B5EF4-FFF2-40B4-BE49-F238E27FC236}">
                <a16:creationId xmlns:a16="http://schemas.microsoft.com/office/drawing/2014/main" id="{13A05B6A-9124-4DBB-843A-84818A8F79FC}"/>
              </a:ext>
            </a:extLst>
          </p:cNvPr>
          <p:cNvSpPr txBox="1">
            <a:spLocks/>
          </p:cNvSpPr>
          <p:nvPr userDrawn="1"/>
        </p:nvSpPr>
        <p:spPr>
          <a:xfrm>
            <a:off x="11023134" y="6378906"/>
            <a:ext cx="827408" cy="365125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C18C1E5-FB55-42F5-BD6D-9CC153FCDBE6}" type="slidenum">
              <a:rPr lang="pl-PL" sz="1100" noProof="1" smtClean="0">
                <a:solidFill>
                  <a:schemeClr val="accent4"/>
                </a:solidFill>
              </a:rPr>
              <a:pPr algn="r"/>
              <a:t>‹#›</a:t>
            </a:fld>
            <a:endParaRPr lang="pl-PL" sz="1100" noProof="1">
              <a:solidFill>
                <a:schemeClr val="accent4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13AF59E-FE5D-B177-FA8F-45931A4B21AB}"/>
              </a:ext>
            </a:extLst>
          </p:cNvPr>
          <p:cNvSpPr txBox="1"/>
          <p:nvPr userDrawn="1"/>
        </p:nvSpPr>
        <p:spPr>
          <a:xfrm>
            <a:off x="4858624" y="6378906"/>
            <a:ext cx="247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Katedra Procesu Zarządzania</a:t>
            </a:r>
          </a:p>
          <a:p>
            <a:pPr algn="ctr"/>
            <a:r>
              <a:rPr lang="pl-P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Uniwersytet Ekonomiczny w Krakowie</a:t>
            </a:r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0CA78D99-4AA5-8537-4C3A-0AE305711E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965" y="6409067"/>
            <a:ext cx="655321" cy="304801"/>
          </a:xfrm>
          <a:prstGeom prst="rect">
            <a:avLst/>
          </a:prstGeom>
        </p:spPr>
      </p:pic>
      <p:pic>
        <p:nvPicPr>
          <p:cNvPr id="16" name="Obraz 15" descr="Obraz zawierający tekst&#10;&#10;Opis wygenerowany automatycznie">
            <a:extLst>
              <a:ext uri="{FF2B5EF4-FFF2-40B4-BE49-F238E27FC236}">
                <a16:creationId xmlns:a16="http://schemas.microsoft.com/office/drawing/2014/main" id="{48ADD117-5B9E-4F99-BD72-6C1F7A60505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591" y="6421541"/>
            <a:ext cx="784632" cy="2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81" r:id="rId4"/>
    <p:sldLayoutId id="2147483680" r:id="rId5"/>
    <p:sldLayoutId id="2147483677" r:id="rId6"/>
    <p:sldLayoutId id="2147483682" r:id="rId7"/>
    <p:sldLayoutId id="2147483686" r:id="rId8"/>
    <p:sldLayoutId id="2147483687" r:id="rId9"/>
    <p:sldLayoutId id="2147483654" r:id="rId10"/>
    <p:sldLayoutId id="2147483685" r:id="rId11"/>
    <p:sldLayoutId id="214748368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orient="horz" pos="73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eb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eb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web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eb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ebp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652D95-DB19-A320-E9D5-46EA1C4B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348" y="1516433"/>
            <a:ext cx="4333875" cy="2459219"/>
          </a:xfrm>
        </p:spPr>
        <p:txBody>
          <a:bodyPr/>
          <a:lstStyle/>
          <a:p>
            <a:pPr algn="ctr"/>
            <a:r>
              <a:rPr lang="pl-PL" dirty="0"/>
              <a:t>Historia myśli z zakresu zarządzania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C206C1-335A-1A5F-0761-D38C0EF3BE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Jan Beliczyński</a:t>
            </a:r>
          </a:p>
        </p:txBody>
      </p:sp>
    </p:spTree>
    <p:extLst>
      <p:ext uri="{BB962C8B-B14F-4D97-AF65-F5344CB8AC3E}">
        <p14:creationId xmlns:p14="http://schemas.microsoft.com/office/powerpoint/2010/main" val="298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CED6739-D6F5-14E0-7801-6BC0C0DD8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141999"/>
            <a:ext cx="5774421" cy="1105862"/>
          </a:xfrm>
        </p:spPr>
        <p:txBody>
          <a:bodyPr/>
          <a:lstStyle/>
          <a:p>
            <a:r>
              <a:rPr lang="pl-PL" dirty="0"/>
              <a:t>Czyż nie jest prawdą, że sto lat nauki w niebiańskim raju nie dorównuje jednemu dniu pracy na ziemskim świecie? – stary tekst japoński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7F1E904-B3A6-BEAE-A0CE-DFC8DB87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Okres przednaukowy </a:t>
            </a:r>
            <a:br>
              <a:rPr lang="pl-PL" dirty="0"/>
            </a:br>
            <a:r>
              <a:rPr lang="pl-PL" dirty="0"/>
              <a:t>(od starożytności do F.W. Taylora)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AF8E2C-9CA4-6788-6AC3-5AA052427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7" y="2660143"/>
            <a:ext cx="3777999" cy="25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E14471B-3BC7-9611-C163-4EF3A27C99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dirty="0">
                <a:cs typeface="Calibri Light" panose="020F0302020204030204" pitchFamily="34" charset="0"/>
              </a:rPr>
              <a:t>3000 -1000 r. </a:t>
            </a:r>
            <a:r>
              <a:rPr lang="pl-PL" altLang="pl-PL" dirty="0" err="1">
                <a:cs typeface="Calibri Light" panose="020F0302020204030204" pitchFamily="34" charset="0"/>
              </a:rPr>
              <a:t>p.n.e</a:t>
            </a:r>
            <a:r>
              <a:rPr lang="pl-PL" altLang="pl-PL" dirty="0">
                <a:cs typeface="Calibri Light" panose="020F0302020204030204" pitchFamily="34" charset="0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pl-PL" altLang="pl-PL" dirty="0">
                <a:cs typeface="Calibri Light" panose="020F0302020204030204" pitchFamily="34" charset="0"/>
              </a:rPr>
              <a:t>Stosowanie w praktyce wskazówek sprawnościowych  (budowa piramid przez Egipcjan i Majów)</a:t>
            </a:r>
          </a:p>
          <a:p>
            <a:pPr>
              <a:spcBef>
                <a:spcPct val="50000"/>
              </a:spcBef>
            </a:pPr>
            <a:r>
              <a:rPr lang="pl-PL" altLang="pl-PL" dirty="0">
                <a:cs typeface="Calibri Light" panose="020F0302020204030204" pitchFamily="34" charset="0"/>
              </a:rPr>
              <a:t>Starożytni Egipcjanie stosowali przy budowie piramid takie funkcje jak planowanie, organizowanie, motywowanie, kontrolowanie. „Odkrywają” w praktyce funkcje zarządzania</a:t>
            </a:r>
            <a:r>
              <a:rPr lang="pl-PL" altLang="pl-PL" dirty="0">
                <a:cs typeface="Times New Roman" panose="02020603050405020304" pitchFamily="18" charset="0"/>
              </a:rPr>
              <a:t>.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9934325-D5EC-4E63-08C7-2EFCC594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Starożytny Egipt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35289-39B8-F71C-32E3-A0517FFA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22" y="3507261"/>
            <a:ext cx="3753644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4326A3A-D9AF-3A09-DC0B-FC0EBA3C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6" y="3332216"/>
            <a:ext cx="4482548" cy="303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362C7B1-0151-CE16-6377-C36EC53ED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24" y="3303743"/>
            <a:ext cx="6042969" cy="28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9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8DF7AD1-C957-0F56-4F9B-6AFAB74EB2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altLang="pl-PL" dirty="0"/>
              <a:t>2600 r. p.n.e. Egipt - pierwsza praca z zasadami zarządzania </a:t>
            </a:r>
            <a:r>
              <a:rPr lang="pl-PL" altLang="pl-PL" dirty="0" err="1"/>
              <a:t>Ptah-hotepa</a:t>
            </a:r>
            <a:r>
              <a:rPr lang="pl-PL" altLang="pl-PL" dirty="0"/>
              <a:t> (2686 - 2181 r. p.n.e.).</a:t>
            </a:r>
            <a:endParaRPr lang="pl-PL" alt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68DFA2A-3802-7E91-3959-8B6CC0DE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Starożytny Egipt</a:t>
            </a:r>
            <a:br>
              <a:rPr lang="pl-PL" dirty="0"/>
            </a:br>
            <a:endParaRPr lang="pl-P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F9149-BB5E-69A5-3BDD-3E434A09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553" y="3081127"/>
            <a:ext cx="22828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30FA63F-7FBB-6879-DC3C-0EE87328E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94" y="3203808"/>
            <a:ext cx="5420137" cy="87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8B97224-E27B-3E16-0556-DAC0CA30C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9" y="3322265"/>
            <a:ext cx="3043341" cy="20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F122CF5-1AEC-EB90-ED42-B269FFA935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altLang="pl-PL" dirty="0">
                <a:cs typeface="Calibri Light" panose="020F0302020204030204" pitchFamily="34" charset="0"/>
              </a:rPr>
              <a:t>Sun -</a:t>
            </a:r>
            <a:r>
              <a:rPr lang="pl-PL" altLang="pl-PL" dirty="0" err="1">
                <a:cs typeface="Calibri Light" panose="020F0302020204030204" pitchFamily="34" charset="0"/>
              </a:rPr>
              <a:t>Tzu</a:t>
            </a:r>
            <a:r>
              <a:rPr lang="pl-PL" altLang="pl-PL" dirty="0">
                <a:cs typeface="Calibri Light" panose="020F0302020204030204" pitchFamily="34" charset="0"/>
              </a:rPr>
              <a:t> (544- 496 r. p. n. e), autor „</a:t>
            </a:r>
            <a:r>
              <a:rPr lang="pl-PL" altLang="pl-PL" dirty="0">
                <a:solidFill>
                  <a:schemeClr val="tx1"/>
                </a:solidFill>
                <a:cs typeface="Calibri Light" panose="020F0302020204030204" pitchFamily="34" charset="0"/>
              </a:rPr>
              <a:t>Sztuki wojny</a:t>
            </a:r>
            <a:r>
              <a:rPr lang="pl-PL" altLang="pl-PL" dirty="0">
                <a:cs typeface="Calibri Light" panose="020F0302020204030204" pitchFamily="34" charset="0"/>
              </a:rPr>
              <a:t>”,  najstarszy na świecie podręcznik sztuki wojennej, Jego książka jest współcześnie traktowana jak podręcznik prakseologii i reinterpretowana w odniesieniu do innych dziedzin,  które wymagają stosowania strategii, jak m.in. zarządzanie przedsiębiorstwem.</a:t>
            </a:r>
          </a:p>
          <a:p>
            <a:pPr marL="0" indent="0">
              <a:buNone/>
            </a:pPr>
            <a:endParaRPr lang="pl-PL" altLang="pl-PL" dirty="0"/>
          </a:p>
          <a:p>
            <a:endParaRPr lang="pl-PL" altLang="pl-PL" dirty="0">
              <a:effectLst/>
            </a:endParaRPr>
          </a:p>
          <a:p>
            <a:endParaRPr lang="pl-PL" altLang="pl-PL" dirty="0"/>
          </a:p>
          <a:p>
            <a:endParaRPr lang="pl-PL" altLang="pl-PL" dirty="0">
              <a:effectLst/>
            </a:endParaRPr>
          </a:p>
          <a:p>
            <a:endParaRPr lang="pl-PL" altLang="pl-PL" dirty="0"/>
          </a:p>
          <a:p>
            <a:endParaRPr lang="pl-PL" altLang="pl-PL" dirty="0">
              <a:effectLst/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4241882-7AE3-9996-4F80-487FB36E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Starożytne Chiny</a:t>
            </a:r>
            <a:br>
              <a:rPr lang="pl-PL" b="1" dirty="0"/>
            </a:br>
            <a:endParaRPr lang="pl-PL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17B40EA-3D19-B357-4C8D-5538D7B69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78" y="2399082"/>
            <a:ext cx="3480965" cy="37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845F487-8175-94BC-B6C8-790A491156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dirty="0">
                <a:ea typeface="Times New Roman" panose="02020603050405020304" pitchFamily="18" charset="0"/>
              </a:rPr>
              <a:t>Duże zasługi w rozwój myśli nad sztuką kierowania wniósł </a:t>
            </a:r>
            <a:r>
              <a:rPr lang="pl-PL" sz="1800" dirty="0" err="1">
                <a:ea typeface="Times New Roman" panose="02020603050405020304" pitchFamily="18" charset="0"/>
              </a:rPr>
              <a:t>Chanakya</a:t>
            </a:r>
            <a:r>
              <a:rPr lang="pl-PL" sz="1800" dirty="0">
                <a:ea typeface="Times New Roman" panose="02020603050405020304" pitchFamily="18" charset="0"/>
              </a:rPr>
              <a:t> </a:t>
            </a:r>
            <a:r>
              <a:rPr lang="pl-PL" b="1" dirty="0" err="1"/>
              <a:t>Kautilja</a:t>
            </a:r>
            <a:r>
              <a:rPr lang="pl-PL" dirty="0"/>
              <a:t> </a:t>
            </a:r>
            <a:r>
              <a:rPr lang="pl-PL" sz="1800" dirty="0">
                <a:ea typeface="Times New Roman" panose="02020603050405020304" pitchFamily="18" charset="0"/>
              </a:rPr>
              <a:t> (350-283 r. p.n.e.), indyjski filozof i teoretyk wojny. Dzieło </a:t>
            </a:r>
            <a:r>
              <a:rPr lang="pl-PL" sz="1800" i="1" dirty="0" err="1">
                <a:ea typeface="Times New Roman" panose="02020603050405020304" pitchFamily="18" charset="0"/>
              </a:rPr>
              <a:t>Arthashastra</a:t>
            </a:r>
            <a:r>
              <a:rPr lang="pl-PL" sz="1800" i="1" dirty="0">
                <a:ea typeface="Times New Roman" panose="02020603050405020304" pitchFamily="18" charset="0"/>
              </a:rPr>
              <a:t> (</a:t>
            </a:r>
            <a:r>
              <a:rPr lang="pl-PL" sz="1800" i="1" dirty="0" err="1">
                <a:ea typeface="Times New Roman" panose="02020603050405020304" pitchFamily="18" charset="0"/>
              </a:rPr>
              <a:t>Arthasāstra</a:t>
            </a:r>
            <a:r>
              <a:rPr lang="pl-PL" sz="1800" i="1" dirty="0">
                <a:ea typeface="Times New Roman" panose="02020603050405020304" pitchFamily="18" charset="0"/>
              </a:rPr>
              <a:t>),</a:t>
            </a:r>
            <a:r>
              <a:rPr lang="pl-PL" sz="1800" dirty="0">
                <a:ea typeface="Times New Roman" panose="02020603050405020304" pitchFamily="18" charset="0"/>
              </a:rPr>
              <a:t> będący indyjskim odpowiednikiem </a:t>
            </a:r>
            <a:r>
              <a:rPr lang="pl-PL" sz="1800" i="1" dirty="0">
                <a:ea typeface="Times New Roman" panose="02020603050405020304" pitchFamily="18" charset="0"/>
              </a:rPr>
              <a:t>Sztuki wojny</a:t>
            </a:r>
            <a:r>
              <a:rPr lang="pl-PL" sz="1800" dirty="0">
                <a:ea typeface="Times New Roman" panose="02020603050405020304" pitchFamily="18" charset="0"/>
              </a:rPr>
              <a:t> Sun-</a:t>
            </a:r>
            <a:r>
              <a:rPr lang="pl-PL" sz="1800" dirty="0" err="1">
                <a:ea typeface="Times New Roman" panose="02020603050405020304" pitchFamily="18" charset="0"/>
              </a:rPr>
              <a:t>Tzu</a:t>
            </a:r>
            <a:r>
              <a:rPr lang="pl-PL" sz="1800" dirty="0">
                <a:ea typeface="Times New Roman" panose="02020603050405020304" pitchFamily="18" charset="0"/>
              </a:rPr>
              <a:t>,  autor zawarł myśli dotyczące rządzenia. </a:t>
            </a: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E0EC134-A64E-B488-726C-5CFD4768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Starożytne Indie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F65434-FCED-6AAB-8538-C546A1BE9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2690191"/>
            <a:ext cx="5085802" cy="31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4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A42A029-7161-5CB0-A760-C81B8F9C32D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altLang="pl-PL" dirty="0"/>
              <a:t>Platon (427-347 </a:t>
            </a:r>
            <a:r>
              <a:rPr lang="pl-PL" altLang="pl-PL" dirty="0" err="1"/>
              <a:t>r.p.n.e</a:t>
            </a:r>
            <a:r>
              <a:rPr lang="pl-PL" altLang="pl-PL" dirty="0"/>
              <a:t>.) - w jego dziele „Prawa” (350 r. </a:t>
            </a:r>
            <a:r>
              <a:rPr lang="pl-PL" altLang="pl-PL" dirty="0" err="1"/>
              <a:t>p.n.e</a:t>
            </a:r>
            <a:r>
              <a:rPr lang="pl-PL" altLang="pl-PL" dirty="0"/>
              <a:t>) można spotkać wskazówki praktyczne dla kierowników (</a:t>
            </a:r>
            <a:r>
              <a:rPr lang="pl-PL" altLang="pl-PL" i="1" dirty="0"/>
              <a:t>człowiek nie jest w stanie dobrze wykonywać dwu różnych zajęć czy też sztuk</a:t>
            </a:r>
            <a:r>
              <a:rPr lang="pl-PL" altLang="pl-PL" dirty="0"/>
              <a:t>). Opisuje specjalizację</a:t>
            </a:r>
          </a:p>
          <a:p>
            <a:r>
              <a:rPr lang="pl-PL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Ksenofont (430-355 r. p.n.e.) w dziele </a:t>
            </a:r>
            <a:r>
              <a:rPr lang="pl-PL" sz="18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Oikonomikos</a:t>
            </a:r>
            <a:r>
              <a:rPr lang="pl-PL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 (</a:t>
            </a:r>
            <a:r>
              <a:rPr lang="pl-PL" sz="1800" i="1" dirty="0">
                <a:solidFill>
                  <a:srgbClr val="000000"/>
                </a:solidFill>
                <a:ea typeface="Times New Roman" panose="02020603050405020304" pitchFamily="18" charset="0"/>
              </a:rPr>
              <a:t>O prowadzeniu gospodarstwa domowego</a:t>
            </a:r>
            <a:r>
              <a:rPr lang="pl-PL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)  jako pierwszy wspomina o podziale pracy w gospodarstwie domowym według kwalifikacji zawodowych i specjalizacji pracy. </a:t>
            </a:r>
            <a:endParaRPr lang="pl-PL" altLang="pl-PL" dirty="0"/>
          </a:p>
          <a:p>
            <a:r>
              <a:rPr lang="pl-PL" altLang="pl-PL" dirty="0"/>
              <a:t>Arystoteles  (384-322 r. </a:t>
            </a:r>
            <a:r>
              <a:rPr lang="pl-PL" altLang="pl-PL" dirty="0" err="1"/>
              <a:t>p.n.e</a:t>
            </a:r>
            <a:r>
              <a:rPr lang="pl-PL" altLang="pl-PL" dirty="0"/>
              <a:t>)- w pracy „Polityka” podaje zalecenie </a:t>
            </a:r>
            <a:r>
              <a:rPr lang="pl-PL" altLang="pl-PL" i="1" dirty="0"/>
              <a:t>Każda praca lepiej na tym wychodzi, gdy się jej ktoś wyłącznie poświęca, aniżeli gdy się ich kilka naraz łączy </a:t>
            </a:r>
            <a:r>
              <a:rPr lang="pl-PL" altLang="pl-PL" dirty="0"/>
              <a:t>(Specjalizacja jest źródłem sprawności).</a:t>
            </a:r>
          </a:p>
          <a:p>
            <a:r>
              <a:rPr lang="pl-PL" altLang="pl-PL" dirty="0"/>
              <a:t> </a:t>
            </a:r>
            <a:r>
              <a:rPr lang="pl-PL" dirty="0">
                <a:ea typeface="Times New Roman" panose="02020603050405020304" pitchFamily="18" charset="0"/>
              </a:rPr>
              <a:t>W</a:t>
            </a:r>
            <a:r>
              <a:rPr lang="pl-PL" sz="1800" dirty="0">
                <a:ea typeface="Times New Roman" panose="02020603050405020304" pitchFamily="18" charset="0"/>
              </a:rPr>
              <a:t>iele elementów greckiego podejścia do funkcji stratega i sensu strategii zachowało się do dzisiaj, jak na przykład: decyzje ważne i długofalowe,  fundamentalny wpływ na sukces (życie) lub porażkę (śmierć), wiedza, kompetencje.</a:t>
            </a:r>
            <a:endParaRPr lang="pl-PL" altLang="pl-PL" dirty="0"/>
          </a:p>
          <a:p>
            <a:endParaRPr lang="pl-PL" altLang="pl-P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91C33F9-CC16-AF6A-7E1D-F66D88B5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Starożytna Grecja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A1FCBFB-398E-0CCB-2750-3EBF993070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78" y="4954985"/>
            <a:ext cx="1865376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2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5B3DC4A-06E3-E57D-A9E8-7383879E51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Marek Aureliusz (121-180 r. n.e.) w 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Rozmyślaniach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(170-180 r. n.e.) pisze o działaniu skutecznym, twierdzi, iż należy wykonywać każdą pracę tak, jakby była ona ostatnią w życiu</a:t>
            </a:r>
          </a:p>
          <a:p>
            <a:r>
              <a:rPr lang="pl-PL" dirty="0">
                <a:ea typeface="Times New Roman" panose="02020603050405020304" pitchFamily="18" charset="0"/>
                <a:cs typeface="Calibri Light" panose="020F0302020204030204" pitchFamily="34" charset="0"/>
              </a:rPr>
              <a:t>R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zymski cesarz Dioklecjan (240-313 r. n.e.)wprowadził  hierarchię organizacyjną, scentralizowaną biurokrację, delegowanie władzy, drogę służbową, tetrarchię (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współwładzę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czterech osób - pomocników) oraz zasadę oznaczającą, iż od najniższego do najwyższego szczebla w hierarchii powinna przebiegać wyraźna i nieprzerwana linia władzy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5E603EC-C8A7-CE13-F38D-33248405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Starożytny Rzym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095D9EB-5EB2-3180-8848-C45C67E1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19" y="3761367"/>
            <a:ext cx="4013755" cy="267583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A241550-FBC7-B771-507F-27253D273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79" y="3505066"/>
            <a:ext cx="3821662" cy="32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C7C4A7E-3C38-923C-BBAC-03F4B1DEE1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2" y="1187658"/>
            <a:ext cx="11522075" cy="5372168"/>
          </a:xfrm>
        </p:spPr>
        <p:txBody>
          <a:bodyPr/>
          <a:lstStyle/>
          <a:p>
            <a:r>
              <a:rPr lang="pl-PL" sz="1800" dirty="0">
                <a:ea typeface="Times New Roman" panose="02020603050405020304" pitchFamily="18" charset="0"/>
                <a:cs typeface="Calibri" panose="020F0502020204030204" pitchFamily="34" charset="0"/>
              </a:rPr>
              <a:t>Al-</a:t>
            </a:r>
            <a:r>
              <a:rPr lang="pl-PL" sz="1800" dirty="0" err="1">
                <a:ea typeface="Times New Roman" panose="02020603050405020304" pitchFamily="18" charset="0"/>
                <a:cs typeface="Calibri" panose="020F0502020204030204" pitchFamily="34" charset="0"/>
              </a:rPr>
              <a:t>Farabi</a:t>
            </a:r>
            <a:r>
              <a:rPr lang="pl-PL" sz="1800" dirty="0">
                <a:ea typeface="Times New Roman" panose="02020603050405020304" pitchFamily="18" charset="0"/>
                <a:cs typeface="Calibri" panose="020F0502020204030204" pitchFamily="34" charset="0"/>
              </a:rPr>
              <a:t> (870-950) w dziele </a:t>
            </a:r>
            <a:r>
              <a:rPr lang="pl-PL" sz="1800" i="1" dirty="0">
                <a:ea typeface="Times New Roman" panose="02020603050405020304" pitchFamily="18" charset="0"/>
                <a:cs typeface="Calibri" panose="020F0502020204030204" pitchFamily="34" charset="0"/>
              </a:rPr>
              <a:t>Państwo doskonałe </a:t>
            </a:r>
            <a:r>
              <a:rPr lang="pl-PL" sz="1800" dirty="0">
                <a:ea typeface="Times New Roman" panose="02020603050405020304" pitchFamily="18" charset="0"/>
                <a:cs typeface="Calibri" panose="020F0502020204030204" pitchFamily="34" charset="0"/>
              </a:rPr>
              <a:t>(900 r.) wyliczył kilka cech przywództwa, m.in. prawość i łatwość w podejmowaniu drogi sprawiedliwej, nieugiętość wobec niesprawiedliwości i niegodziwości, stanowczość i odwaga podejmowania właściwych działań w wypełnianiu powinności, mądrość, wykształcenie, zdolność doskonałego przeprowadzania dedukcji, doskonała refleksja i dedukcja, posiadanie doskonałej wytrwałości ciała (...). </a:t>
            </a:r>
            <a:r>
              <a:rPr lang="pl-PL" sz="1800" b="1" dirty="0"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r>
              <a:rPr lang="pl-PL" sz="1800" dirty="0">
                <a:ea typeface="Times New Roman" panose="02020603050405020304" pitchFamily="18" charset="0"/>
                <a:cs typeface="Calibri" panose="020F0502020204030204" pitchFamily="34" charset="0"/>
              </a:rPr>
              <a:t>Podaje koncepcje państwa doskonałego, porównując je do zdrowego organizmu</a:t>
            </a:r>
            <a:r>
              <a:rPr lang="pl-PL" sz="1800" b="1" dirty="0"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sz="1800" dirty="0">
                <a:ea typeface="Times New Roman" panose="02020603050405020304" pitchFamily="18" charset="0"/>
                <a:cs typeface="Calibri" panose="020F0502020204030204" pitchFamily="34" charset="0"/>
              </a:rPr>
              <a:t>w którym wszystkie organy tworz</a:t>
            </a:r>
            <a:r>
              <a:rPr lang="pl-PL" sz="1800" dirty="0">
                <a:ea typeface="TTE3F113D8t00"/>
                <a:cs typeface="Calibri" panose="020F0502020204030204" pitchFamily="34" charset="0"/>
              </a:rPr>
              <a:t>ą </a:t>
            </a:r>
            <a:r>
              <a:rPr lang="pl-PL" sz="1800" dirty="0">
                <a:ea typeface="Times New Roman" panose="02020603050405020304" pitchFamily="18" charset="0"/>
                <a:cs typeface="Calibri" panose="020F0502020204030204" pitchFamily="34" charset="0"/>
              </a:rPr>
              <a:t>je i przyczyniaj</a:t>
            </a:r>
            <a:r>
              <a:rPr lang="pl-PL" sz="1800" dirty="0">
                <a:ea typeface="TTE3F113D8t00"/>
                <a:cs typeface="Calibri" panose="020F0502020204030204" pitchFamily="34" charset="0"/>
              </a:rPr>
              <a:t>ą </a:t>
            </a:r>
            <a:r>
              <a:rPr lang="pl-PL" sz="1800" dirty="0"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pl-PL" sz="1800" dirty="0">
                <a:ea typeface="TTE3F113D8t00"/>
                <a:cs typeface="Calibri" panose="020F0502020204030204" pitchFamily="34" charset="0"/>
              </a:rPr>
              <a:t>ę </a:t>
            </a:r>
            <a:r>
              <a:rPr lang="pl-PL" sz="1800" dirty="0">
                <a:ea typeface="Times New Roman" panose="02020603050405020304" pitchFamily="18" charset="0"/>
                <a:cs typeface="Calibri" panose="020F0502020204030204" pitchFamily="34" charset="0"/>
              </a:rPr>
              <a:t>do jego prawidłowego funkcjonowania. </a:t>
            </a:r>
            <a:endParaRPr lang="pl-PL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800" b="1" dirty="0"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6BC757E-2C00-E57D-F78F-3DD6FAB6F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Myśl arabska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0FDE89F-2E08-FD8A-9239-C6940FEB4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31" y="3309732"/>
            <a:ext cx="3128341" cy="32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AF2750A-2E35-B730-38FE-DED6CE599E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2" y="908844"/>
            <a:ext cx="11522075" cy="5040312"/>
          </a:xfrm>
        </p:spPr>
        <p:txBody>
          <a:bodyPr/>
          <a:lstStyle/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Św. Tomasz z Akwinu (1225-1274), teolog i filozof, prekursor teorii podziału pracy i teorii własności prywatnej. Stanowiły one podwaliny rozwoju myśli socjologicznej, ekonomicznej oraz nauki o organizacji i zarządzaniu (praca 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Suma teologiczna (Summa </a:t>
            </a:r>
            <a:r>
              <a:rPr lang="pl-PL" sz="1800" i="1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Theologica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)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ukazana w 1273 r.). </a:t>
            </a:r>
          </a:p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Zwrócił uwagę, iż dysponowanie własnością nakłada na właściciela obowiązek świadczenia na rzecz społeczeństwa, pomagania tym, którzy własności nie posiadają. 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4B89B94-399D-FB6A-3332-8A5D4555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97565"/>
            <a:ext cx="11522076" cy="762899"/>
          </a:xfrm>
        </p:spPr>
        <p:txBody>
          <a:bodyPr/>
          <a:lstStyle/>
          <a:p>
            <a:r>
              <a:rPr lang="pl-PL" dirty="0"/>
              <a:t>Średniowiecze – myśl europejska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49F2FA5-F370-58D0-C0F0-3D530F076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891" y="3021288"/>
            <a:ext cx="23812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48C0200-127F-CB10-D518-218C3C6FF7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W 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Rozważaniach nad pierwszym dziesięcioksięgiem  historii Liwiusza 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(1531) Niccolo Machiavelli pisze, iż organizacja jest bardziej trwała, jeżeli  jej członkowie mają prawo wyrażania swoich różnorodnych poglądów i rozstrzygania swoich sporów wewnątrz niej. Jest ona trwalsza, jeżeli powierza się ją trosce wielu i kiedy wielu pragnie jej utrzymania.</a:t>
            </a:r>
          </a:p>
          <a:p>
            <a:pPr marL="0" indent="0">
              <a:buNone/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pl-PL" b="1" dirty="0">
              <a:latin typeface="Times New Roman" panose="02020603050405020304" pitchFamily="18" charset="0"/>
            </a:endParaRPr>
          </a:p>
          <a:p>
            <a:endParaRPr lang="pl-PL" b="1" dirty="0">
              <a:latin typeface="Times New Roman" panose="02020603050405020304" pitchFamily="18" charset="0"/>
            </a:endParaRPr>
          </a:p>
          <a:p>
            <a:endParaRPr lang="pl-PL" b="1" dirty="0">
              <a:latin typeface="Times New Roman" panose="02020603050405020304" pitchFamily="18" charset="0"/>
            </a:endParaRPr>
          </a:p>
          <a:p>
            <a:endParaRPr lang="pl-PL" b="1" dirty="0">
              <a:latin typeface="Times New Roman" panose="02020603050405020304" pitchFamily="18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AF0ADBA-1937-58AD-EFF6-6ED1217E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Odrodzenie</a:t>
            </a:r>
            <a:r>
              <a:rPr lang="pl-PL" b="1" dirty="0"/>
              <a:t> </a:t>
            </a:r>
            <a:r>
              <a:rPr lang="pl-PL" dirty="0"/>
              <a:t>– myśl europejska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30F05BF-E012-412A-5292-FA81E1B4B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22" y="2577543"/>
            <a:ext cx="2838656" cy="364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niebo, budynek, zewnętrzne, drzewo&#10;&#10;Opis wygenerowany automatycznie">
            <a:extLst>
              <a:ext uri="{FF2B5EF4-FFF2-40B4-BE49-F238E27FC236}">
                <a16:creationId xmlns:a16="http://schemas.microsoft.com/office/drawing/2014/main" id="{F6A8FAB8-AA22-DF0E-3D98-B481263A8F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r="3" b="3"/>
          <a:stretch/>
        </p:blipFill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  <a:noFill/>
        </p:spPr>
      </p:pic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123F6824-E409-4436-9F53-FF50E9FB0C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4963" y="1268413"/>
            <a:ext cx="5761037" cy="502549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pl-PL" b="1" dirty="0"/>
              <a:t>dr, </a:t>
            </a:r>
            <a:r>
              <a:rPr lang="pl-PL" b="1"/>
              <a:t>Jan Beliczyński</a:t>
            </a:r>
            <a:br>
              <a:rPr lang="pl-PL" b="1" dirty="0"/>
            </a:br>
            <a:r>
              <a:rPr lang="pl-PL" dirty="0"/>
              <a:t>Katedra Procesu Zarządzania</a:t>
            </a:r>
            <a:br>
              <a:rPr lang="pl-PL" dirty="0"/>
            </a:br>
            <a:r>
              <a:rPr lang="pl-PL" dirty="0"/>
              <a:t>Uniwersytet Ekonomiczny w Krakowie</a:t>
            </a:r>
          </a:p>
          <a:p>
            <a:pPr rtl="0"/>
            <a:endParaRPr lang="pl-PL" dirty="0"/>
          </a:p>
          <a:p>
            <a:pPr marL="0" indent="0" rtl="0">
              <a:buNone/>
            </a:pPr>
            <a:r>
              <a:rPr lang="pl-PL" dirty="0"/>
              <a:t>Obszary zainteresowań naukowych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l-PL" dirty="0"/>
              <a:t>Zarządzanie strategiczne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l-PL" dirty="0"/>
              <a:t>Historia zarządzania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l-PL" dirty="0"/>
              <a:t>Media (media management)</a:t>
            </a:r>
          </a:p>
          <a:p>
            <a:pPr marL="0" indent="0" rtl="0">
              <a:buNone/>
            </a:pPr>
            <a:endParaRPr lang="pl-PL" dirty="0"/>
          </a:p>
          <a:p>
            <a:pPr marL="0" indent="0" rtl="0">
              <a:buNone/>
            </a:pPr>
            <a:r>
              <a:rPr lang="pl-PL" dirty="0"/>
              <a:t>Kontakt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l-PL" dirty="0"/>
              <a:t>E-mail: beliczyj@uek.krakow.pl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l-PL" dirty="0"/>
              <a:t>Tel.: +48 12 293 517.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l-PL" dirty="0"/>
              <a:t>Pokój: 107B w Bibliotece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CA4448-4930-46E0-AD53-50021D9D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49275"/>
            <a:ext cx="5761037" cy="611188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O wykładowcy</a:t>
            </a:r>
          </a:p>
        </p:txBody>
      </p:sp>
    </p:spTree>
    <p:extLst>
      <p:ext uri="{BB962C8B-B14F-4D97-AF65-F5344CB8AC3E}">
        <p14:creationId xmlns:p14="http://schemas.microsoft.com/office/powerpoint/2010/main" val="79173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369C16E-5289-4325-692D-9BA749BE0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141999"/>
            <a:ext cx="5774421" cy="1748983"/>
          </a:xfrm>
        </p:spPr>
        <p:txBody>
          <a:bodyPr/>
          <a:lstStyle/>
          <a:p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aukowe zarządzanie wywodzi się przede wszystkim z nauk ekonomicznych, inżynieryjnych i wojskowych. 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Prekursorami rozwoju myśli z zakresu organizacji i zarządzania byli w pierwszej kolejności wybitni praktycy, głównie inżynierowie zatrudnieni w przemyśle.</a:t>
            </a:r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B199CFC3-B7B4-4068-506A-9B69E355E5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r="13200"/>
          <a:stretch>
            <a:fillRect/>
          </a:stretch>
        </p:blipFill>
        <p:spPr/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C2764D09-E6D9-EC2A-3EA8-8B4892ED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Prekursorzy naukowego zarządzania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05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A25D1CA-B320-A11D-85FB-A7CC517A3E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Pruski teoretyk wojny i generał, Carl von Clausewitz (1780-1831) w dziele </a:t>
            </a:r>
            <a:r>
              <a:rPr lang="pl-PL" sz="1800" i="1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Vom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l-PL" sz="1800" i="1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Kriege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(O wojnie), wydanym w latach 1832-1837, zawarł m.in. opisy możliwych zagrożeń czyhających ze strony wroga na polu działań wojennych, które są zadziwiająco podobne do współczesnych metod stosowanych przez konkurencję na cywilnych rynkach. 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60D9A74-E37B-04D5-978E-A0FC7D76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Prekursorzy naukowego zarządzania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B9497D-7607-AB76-7606-04632DA1F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61" y="2837194"/>
            <a:ext cx="2499392" cy="31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CFDD920-465F-2A04-3933-AE4712A6812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Szczegółowe badania elementarnych czynności robotnika, jako pierwszy, podjął Jean-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Rodolphe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Perronet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(1708-1794), francuski inżynier i architekt. </a:t>
            </a:r>
          </a:p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W francuskiej fabryce szpilek w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Laigle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wykorzystał, opracowaną przez Karola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Linneusza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(1707-1778), metodę analizy porównawczej do pomiaru czasu kompletnych cykli operacji oraz wprowadził w fabryce igieł podział pracy. Tym samym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Perronet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wyprzedził prawie o 150 lat badania Taylora nad optymalizacją metod pracy z wykorzystaniem metody pomiaru czasu pracy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                                      Jean-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Rodolphe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Perronet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ABA3B5B-D87B-7400-4657-ACFA543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Prekursorzy naukowego zarządzania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60DC92-8AF2-BFF9-6797-84A55A8C9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63" y="3443699"/>
            <a:ext cx="2208053" cy="26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3CF0D2B-5654-4C91-7E1B-4E34796830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Adam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Smith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(1723-1790), autor prawa podziału pracy, jednej z podstawowych zasad organizowania działań. </a:t>
            </a:r>
          </a:p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Robert Owen (1771-1858),  w kierowanych przez siebie przędzalniach wełny wprowadził krótszy czas pracy, jawną ocenę pracowników oraz zasadę podziału pracy. Wychodził z założenia, że większa troska o robotnika zaowocuje zwiększoną produkcją, wzrostem wydajności, a tym samym zysków - prekursor nurtu </a:t>
            </a:r>
            <a:r>
              <a:rPr lang="pl-PL" sz="1800" i="1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human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 relations 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w zarządzaniu.</a:t>
            </a:r>
          </a:p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Charles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Babbage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(1792-1871), w pracy pt. 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On the </a:t>
            </a:r>
            <a:r>
              <a:rPr lang="pl-PL" sz="1800" i="1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Economy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 of </a:t>
            </a:r>
            <a:r>
              <a:rPr lang="pl-PL" sz="1800" i="1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Machinery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 and </a:t>
            </a:r>
            <a:r>
              <a:rPr lang="pl-PL" sz="1800" i="1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Manufactures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  (W sprawie oszczędności maszyn i manufaktur)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z 1832 r. podkreślał znaczenie podziału pracy jako nadrzędnej zasady warunkującej prawidłową gospodarkę w zakładzie pracy.</a:t>
            </a:r>
          </a:p>
          <a:p>
            <a:endParaRPr lang="pl-PL" dirty="0"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                                                        Charles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Babbage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pl-PL" dirty="0">
              <a:cs typeface="Calibri Light" panose="020F0302020204030204" pitchFamily="34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D1FC81F-05FA-EC4A-0E7B-64EEB2DF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Prekursorzy naukowego zarządzania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407DBED-DBF3-62ED-EA9C-2EBFBF80A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2" y="4107034"/>
            <a:ext cx="2068422" cy="24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ACF8D67-1AFE-EBB5-BB27-F8F719AAD3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Daniel C.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McCallum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(1815-1878),  szkocko-amerykański inżynier kolejnictwa i menadżer, jest uznawany za twórcę schematu organizacyjnego firmy. </a:t>
            </a:r>
          </a:p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Sporządzony przez niego w 1855 r. schemat organizacyjny dla przedsiębiorstwa transportu kolejowego the New York and Erie Railroad Company  stał się jednym z pierwszych narzędzi zarządzania działalnością gospodarczą</a:t>
            </a:r>
          </a:p>
          <a:p>
            <a:pPr marL="0" indent="0">
              <a:buNone/>
            </a:pPr>
            <a:r>
              <a:rPr lang="pl-PL" dirty="0">
                <a:ea typeface="Times New Roman" panose="02020603050405020304" pitchFamily="18" charset="0"/>
                <a:cs typeface="Calibri Light" panose="020F0302020204030204" pitchFamily="34" charset="0"/>
              </a:rPr>
              <a:t>                                               </a:t>
            </a:r>
          </a:p>
          <a:p>
            <a:pPr marL="0" indent="0">
              <a:buNone/>
            </a:pPr>
            <a:endParaRPr lang="pl-PL" dirty="0"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dirty="0"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dirty="0">
                <a:ea typeface="Times New Roman" panose="02020603050405020304" pitchFamily="18" charset="0"/>
                <a:cs typeface="Calibri Light" panose="020F0302020204030204" pitchFamily="34" charset="0"/>
              </a:rPr>
              <a:t>                                             Daniel C. </a:t>
            </a:r>
            <a:r>
              <a:rPr lang="pl-PL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McCallum</a:t>
            </a:r>
            <a:endParaRPr lang="pl-PL" dirty="0">
              <a:cs typeface="Calibri Light" panose="020F0302020204030204" pitchFamily="34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7195AF9-6FF5-66E1-41AF-B39E08CC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Prekursorzy naukowego zarządzania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CBFCBF9-5EAC-8835-40A6-BD24B60C69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85" y="3226525"/>
            <a:ext cx="2086149" cy="33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1DDFB59-CC60-08C8-DBA6-EB9F0DB1CB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Jednym z pierwszych na świecie profesorów uczących zasad kierowania był Andrew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Ure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(1778-1857), szkocki lekarz, chemik, teoretyk biznesu. Zajmował się on problematyką przygotowania i kształcenia kierowników na potrzeby przemysłu</a:t>
            </a:r>
            <a:r>
              <a:rPr lang="pl-PL" dirty="0">
                <a:ea typeface="Times New Roman" panose="02020603050405020304" pitchFamily="18" charset="0"/>
                <a:cs typeface="Calibri Light" panose="020F0302020204030204" pitchFamily="34" charset="0"/>
              </a:rPr>
              <a:t> (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Anderson’s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College w Glasgow). </a:t>
            </a:r>
            <a:endParaRPr lang="pl-PL" dirty="0">
              <a:cs typeface="Calibri Light" panose="020F0302020204030204" pitchFamily="34" charset="0"/>
            </a:endParaRPr>
          </a:p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Charles Dupin (1784-1873), francuski inżynier, polityk i matematyk. W 1819 r. rozpoczął wykładanie problematyki zorganizowanej pracy na Uniwersytecie w Paryżu. W dziele pt. </a:t>
            </a:r>
            <a:r>
              <a:rPr lang="pl-PL" sz="1800" i="1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Discours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 sur le Sort Des </a:t>
            </a:r>
            <a:r>
              <a:rPr lang="pl-PL" sz="1800" i="1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Ouvriers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(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Dyskurs o stanie pracowników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)” z 1831 r. wprowadził pojęcie studium czasu pracy oraz zawarł rozważania na temat zalet wprowadzenia podziału pracy. </a:t>
            </a:r>
          </a:p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W 1881 r. Joseph Wharton (1826-1909), amerykański przedsiębiorca, utworzył na uniwersytecie w Pensylwanii departament kształcący studentów w zarządzaniu. Tym samym powstała pierwsza na świecie uniwersytecka szkoła biznesu na świecie .</a:t>
            </a:r>
            <a:endParaRPr lang="pl-PL" dirty="0">
              <a:cs typeface="Calibri Light" panose="020F0302020204030204" pitchFamily="34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317C7AF-57AA-C67D-13FA-1A48F4D2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Prekursorzy naukowego zarządzania</a:t>
            </a:r>
          </a:p>
        </p:txBody>
      </p:sp>
    </p:spTree>
    <p:extLst>
      <p:ext uri="{BB962C8B-B14F-4D97-AF65-F5344CB8AC3E}">
        <p14:creationId xmlns:p14="http://schemas.microsoft.com/office/powerpoint/2010/main" val="2813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BA76225-BFE4-BECB-6F9B-55000FA0F7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Za datę powstania zarządzania – postrzeganego jako zestaw praktyk, które można badać i doskonalić – Walter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Kiechel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III (2013, s. 62) uznaje wydarzenie w 1886 r. Wtedy to, Henry R.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Towne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(1844-1924), amerykański inżynier i menadżer, współzałożyciel przedsiębiorstwa Yale Lock Manufacturing Company, wygłosił referat pt. „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The </a:t>
            </a:r>
            <a:r>
              <a:rPr lang="pl-PL" sz="1800" i="1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Engineers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 as </a:t>
            </a:r>
            <a:r>
              <a:rPr lang="pl-PL" sz="1800" i="1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Economist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” (Inżynier jako ekonomista). </a:t>
            </a:r>
          </a:p>
          <a:p>
            <a:endParaRPr lang="pl-PL" dirty="0">
              <a:latin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                            Yale Lock Manufacturing Company</a:t>
            </a:r>
            <a:endParaRPr lang="pl-PL" dirty="0">
              <a:latin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pl-PL" dirty="0">
              <a:latin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pl-PL" dirty="0">
              <a:latin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pl-PL" dirty="0">
              <a:latin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                                                                                                                       Henry R.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Towne</a:t>
            </a:r>
            <a:endParaRPr lang="pl-PL" dirty="0">
              <a:latin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278C9B6-A240-01DE-4216-6C864D3B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Prekursorzy naukowego zarządzania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34A679-0A6F-D603-D711-2F9A5DC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87" y="3444736"/>
            <a:ext cx="2465729" cy="336235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1758B6F-85B0-4269-D2AC-F8BBFE5E2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13" y="3476425"/>
            <a:ext cx="3167273" cy="22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28E27F8-5793-32C8-C1B5-1B13276044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Większość badaczy historii zarządzania wiąże początki nauk o zarządzaniu z wygłoszeniem w czerwcu 1903 r. przez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Frydericka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W. Taylora (1856-1915), amerykańskiego inżyniera, referatu pt. 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Shop Management 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(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Zarządzanie warsztatem wytwórczym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) na konferencji zorganizowanej przez The American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Society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of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Mechanical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Engineers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w Saratoga (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Kurnal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, 1972b, s. 42). </a:t>
            </a:r>
          </a:p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W tym samym roku Taylor wydał pierwszą na świecie książkę z zakresu naukowego zarządzania pt. 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Shop Management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,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w której przedstawił autorską koncepcję zarządzania funkcjonalnego.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78D2EC9-2FA6-76F3-ACDC-60DE1FEC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Prekursorzy naukowego zarządzania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FC75678-A38A-D10E-9891-E1925229E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95" y="4175515"/>
            <a:ext cx="4440278" cy="214084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B8A574F-47CD-1D8B-95D4-5FCA3E689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63" y="3653003"/>
            <a:ext cx="20955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A5C51A9-7A8F-FA7B-0306-F8D0F8256D8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Taylor użył termin „</a:t>
            </a:r>
            <a:r>
              <a:rPr lang="pl-PL" sz="1800" i="1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scientific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 management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” w 1911 r. w ślad za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Louis’em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D.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Brandeisem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(1856-1941), który jako pierwszy posłużył się tym terminem w trakcie odbywającego się w 1910 r. postępowania Międzystanowej Komisji do Spraw Handlu (</a:t>
            </a:r>
            <a:r>
              <a:rPr lang="pl-PL" sz="1800" i="1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Interstate</a:t>
            </a:r>
            <a:r>
              <a:rPr lang="pl-PL" sz="1800" i="1" dirty="0">
                <a:ea typeface="Times New Roman" panose="02020603050405020304" pitchFamily="18" charset="0"/>
                <a:cs typeface="Calibri Light" panose="020F0302020204030204" pitchFamily="34" charset="0"/>
              </a:rPr>
              <a:t> Commerce </a:t>
            </a:r>
            <a:r>
              <a:rPr lang="pl-PL" sz="1800" i="1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Commission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) w tzw. sprawie „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Eastern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Rates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” (</a:t>
            </a:r>
            <a:r>
              <a:rPr lang="pl-PL" sz="18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Gwisziani</a:t>
            </a:r>
            <a:r>
              <a:rPr lang="pl-PL" sz="1800" dirty="0">
                <a:ea typeface="Times New Roman" panose="02020603050405020304" pitchFamily="18" charset="0"/>
                <a:cs typeface="Calibri Light" panose="020F0302020204030204" pitchFamily="34" charset="0"/>
              </a:rPr>
              <a:t>, 1973, s. 111-113).</a:t>
            </a:r>
          </a:p>
          <a:p>
            <a:endParaRPr lang="pl-PL" dirty="0"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A machinist at the Tabor Company, a firm where Frederick Taylor's consultancy was applied to practice, about 1905</a:t>
            </a:r>
            <a:r>
              <a:rPr lang="pl-PL" dirty="0">
                <a:latin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E5609A8-1DCE-734C-B605-E567F302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Prekursorzy naukowego zarządzania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71379CD-768D-A735-1293-E8319C3D5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4" y="2862261"/>
            <a:ext cx="3872865" cy="28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D71E2A4-99BC-24ED-730B-EC02AA28CF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141999"/>
            <a:ext cx="5774421" cy="1940749"/>
          </a:xfrm>
        </p:spPr>
        <p:txBody>
          <a:bodyPr/>
          <a:lstStyle/>
          <a:p>
            <a:r>
              <a:rPr lang="pl-PL" dirty="0"/>
              <a:t>Szkoła – termin oznaczający dające się wyodrębnić podejście do analizy i tworzenia praktycznych dyrektyw dotyczących organizacji i zarządzania (kierowania), reprezentowane przez badaczy i praktyków w oparciu o przyjęte paradygmaty naukowe    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70FAB11D-69AA-E9ED-B16E-B9C706150C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r="29450"/>
          <a:stretch>
            <a:fillRect/>
          </a:stretch>
        </p:blipFill>
        <p:spPr/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8D18C778-7700-BDA0-BBDB-8B36A332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Tradycyjne szkoły w naukach o zarządzaniu</a:t>
            </a:r>
            <a:br>
              <a:rPr lang="pl-PL" dirty="0"/>
            </a:br>
            <a:r>
              <a:rPr lang="pl-PL" dirty="0"/>
              <a:t>klasyfikacja wg Zb. Martyniaka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97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A7E88D-FFA9-A2E0-6F6F-F03F25C353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>
                <a:latin typeface="Corbel" panose="020B0503020204020204" pitchFamily="34" charset="0"/>
                <a:ea typeface="Times New Roman" panose="02020603050405020304" pitchFamily="18" charset="0"/>
              </a:rPr>
              <a:t>przedstawienie w ujęciu chronologicznym, od starożytności do wygłoszenia przez Taylora w 1911 r. referatu pt. </a:t>
            </a:r>
            <a:r>
              <a:rPr lang="pl-PL" i="1" dirty="0">
                <a:latin typeface="Corbel" panose="020B0503020204020204" pitchFamily="34" charset="0"/>
                <a:ea typeface="Times New Roman" panose="02020603050405020304" pitchFamily="18" charset="0"/>
              </a:rPr>
              <a:t>Zasady naukowego zarządzania, </a:t>
            </a:r>
            <a:r>
              <a:rPr lang="pl-PL" dirty="0">
                <a:latin typeface="Corbel" panose="020B0503020204020204" pitchFamily="34" charset="0"/>
                <a:ea typeface="Times New Roman" panose="02020603050405020304" pitchFamily="18" charset="0"/>
              </a:rPr>
              <a:t>refleksji na temat organizowania i metod badania pracy oraz dorobku klasycznych (tradycyjnych) szkół i nurtów badawczych naukowego zarządzania.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022A818-36A3-4C8E-C42C-7B8964415B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4671731"/>
            <a:ext cx="5754382" cy="1358005"/>
          </a:xfrm>
        </p:spPr>
        <p:txBody>
          <a:bodyPr/>
          <a:lstStyle/>
          <a:p>
            <a:r>
              <a:rPr lang="pl-PL" dirty="0"/>
              <a:t>Wyznaję zasadę, że jeśli człowiek ma po swojej stronie prawdę, jeżeli się trzyma logiki i zasad moralnych, a przy tym robi coś użytecznego – sukces, a wraz z nim pieniądze przychodzą same – </a:t>
            </a:r>
            <a:r>
              <a:rPr lang="pl-PL" dirty="0" err="1"/>
              <a:t>Rush</a:t>
            </a:r>
            <a:r>
              <a:rPr lang="pl-PL" dirty="0"/>
              <a:t> </a:t>
            </a:r>
            <a:r>
              <a:rPr lang="pl-PL" dirty="0" err="1"/>
              <a:t>Limbaugh</a:t>
            </a:r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F35228F-6569-B899-E7C9-7D10DD70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zajęć</a:t>
            </a:r>
          </a:p>
        </p:txBody>
      </p:sp>
      <p:pic>
        <p:nvPicPr>
          <p:cNvPr id="9" name="Symbol zastępczy obrazu 8" descr="Obraz zawierający trawa, zewnętrzne, drzewo, łucznictwo&#10;&#10;Opis wygenerowany automatycznie">
            <a:extLst>
              <a:ext uri="{FF2B5EF4-FFF2-40B4-BE49-F238E27FC236}">
                <a16:creationId xmlns:a16="http://schemas.microsoft.com/office/drawing/2014/main" id="{060C9568-9B82-DF21-D122-CAB48E9BE9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1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749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37F3F19-96BD-CCA6-F84F-789A382758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>
                <a:cs typeface="Calibri Light" panose="020F0302020204030204" pitchFamily="34" charset="0"/>
              </a:rPr>
              <a:t>Organizacja procesów pracy, system zróżnicowanych stawek akordowych – F. W. </a:t>
            </a:r>
            <a:r>
              <a:rPr lang="pl-PL" dirty="0" err="1">
                <a:cs typeface="Calibri Light" panose="020F0302020204030204" pitchFamily="34" charset="0"/>
              </a:rPr>
              <a:t>Tayor</a:t>
            </a:r>
            <a:r>
              <a:rPr lang="pl-PL" dirty="0">
                <a:cs typeface="Calibri Light" panose="020F0302020204030204" pitchFamily="34" charset="0"/>
              </a:rPr>
              <a:t>  (</a:t>
            </a:r>
            <a:r>
              <a:rPr lang="pl-PL" dirty="0" err="1">
                <a:cs typeface="Calibri Light" panose="020F0302020204030204" pitchFamily="34" charset="0"/>
              </a:rPr>
              <a:t>Midvale</a:t>
            </a:r>
            <a:r>
              <a:rPr lang="pl-PL" dirty="0">
                <a:cs typeface="Calibri Light" panose="020F0302020204030204" pitchFamily="34" charset="0"/>
              </a:rPr>
              <a:t> Steel,)</a:t>
            </a:r>
          </a:p>
          <a:p>
            <a:r>
              <a:rPr lang="pl-PL" dirty="0">
                <a:cs typeface="Calibri Light" panose="020F0302020204030204" pitchFamily="34" charset="0"/>
              </a:rPr>
              <a:t>Analiza czasu pracy – F.W. Taylor (</a:t>
            </a:r>
            <a:r>
              <a:rPr lang="pl-PL" dirty="0" err="1">
                <a:cs typeface="Calibri Light" panose="020F0302020204030204" pitchFamily="34" charset="0"/>
              </a:rPr>
              <a:t>Simonds</a:t>
            </a:r>
            <a:r>
              <a:rPr lang="pl-PL" dirty="0">
                <a:cs typeface="Calibri Light" panose="020F0302020204030204" pitchFamily="34" charset="0"/>
              </a:rPr>
              <a:t> Rolling Machine</a:t>
            </a:r>
          </a:p>
          <a:p>
            <a:r>
              <a:rPr lang="pl-PL" dirty="0">
                <a:cs typeface="Calibri Light" panose="020F0302020204030204" pitchFamily="34" charset="0"/>
              </a:rPr>
              <a:t>Próby zwiększania wydajności pracy, metodyka postępowania organizatorskiego – analiza elementarna F. W. Taylor (</a:t>
            </a:r>
            <a:r>
              <a:rPr lang="pl-PL" dirty="0" err="1">
                <a:cs typeface="Calibri Light" panose="020F0302020204030204" pitchFamily="34" charset="0"/>
              </a:rPr>
              <a:t>Bethlem</a:t>
            </a:r>
            <a:r>
              <a:rPr lang="pl-PL" dirty="0">
                <a:cs typeface="Calibri Light" panose="020F0302020204030204" pitchFamily="34" charset="0"/>
              </a:rPr>
              <a:t> Steel Company  - eksperyment z łopatami)</a:t>
            </a:r>
          </a:p>
          <a:p>
            <a:r>
              <a:rPr lang="pl-PL" dirty="0">
                <a:cs typeface="Calibri Light" panose="020F0302020204030204" pitchFamily="34" charset="0"/>
              </a:rPr>
              <a:t>Zasady organizacji pracy – F. W. </a:t>
            </a:r>
            <a:r>
              <a:rPr lang="pl-PL" dirty="0" err="1">
                <a:cs typeface="Calibri Light" panose="020F0302020204030204" pitchFamily="34" charset="0"/>
              </a:rPr>
              <a:t>Taylo</a:t>
            </a:r>
            <a:r>
              <a:rPr lang="pl-PL" dirty="0">
                <a:cs typeface="Calibri Light" panose="020F0302020204030204" pitchFamily="34" charset="0"/>
              </a:rPr>
              <a:t> , prace: </a:t>
            </a:r>
            <a:r>
              <a:rPr lang="pl-PL" i="1" dirty="0">
                <a:cs typeface="Calibri Light" panose="020F0302020204030204" pitchFamily="34" charset="0"/>
              </a:rPr>
              <a:t>Shop </a:t>
            </a:r>
            <a:r>
              <a:rPr lang="pl-PL" i="1" dirty="0" err="1">
                <a:cs typeface="Calibri Light" panose="020F0302020204030204" pitchFamily="34" charset="0"/>
              </a:rPr>
              <a:t>Menegement</a:t>
            </a:r>
            <a:r>
              <a:rPr lang="pl-PL" i="1" dirty="0">
                <a:cs typeface="Calibri Light" panose="020F0302020204030204" pitchFamily="34" charset="0"/>
              </a:rPr>
              <a:t> </a:t>
            </a:r>
            <a:r>
              <a:rPr lang="pl-PL" dirty="0">
                <a:cs typeface="Calibri Light" panose="020F0302020204030204" pitchFamily="34" charset="0"/>
              </a:rPr>
              <a:t>(1903) i </a:t>
            </a:r>
            <a:r>
              <a:rPr lang="pl-PL" i="1" dirty="0">
                <a:cs typeface="Calibri Light" panose="020F0302020204030204" pitchFamily="34" charset="0"/>
              </a:rPr>
              <a:t>The </a:t>
            </a:r>
            <a:r>
              <a:rPr lang="pl-PL" i="1" dirty="0" err="1">
                <a:cs typeface="Calibri Light" panose="020F0302020204030204" pitchFamily="34" charset="0"/>
              </a:rPr>
              <a:t>Principles</a:t>
            </a:r>
            <a:r>
              <a:rPr lang="pl-PL" i="1" dirty="0">
                <a:cs typeface="Calibri Light" panose="020F0302020204030204" pitchFamily="34" charset="0"/>
              </a:rPr>
              <a:t> od </a:t>
            </a:r>
            <a:r>
              <a:rPr lang="pl-PL" i="1" dirty="0" err="1">
                <a:cs typeface="Calibri Light" panose="020F0302020204030204" pitchFamily="34" charset="0"/>
              </a:rPr>
              <a:t>Scientific</a:t>
            </a:r>
            <a:r>
              <a:rPr lang="pl-PL" i="1" dirty="0">
                <a:cs typeface="Calibri Light" panose="020F0302020204030204" pitchFamily="34" charset="0"/>
              </a:rPr>
              <a:t> Management </a:t>
            </a:r>
            <a:r>
              <a:rPr lang="pl-PL" dirty="0">
                <a:cs typeface="Calibri Light" panose="020F0302020204030204" pitchFamily="34" charset="0"/>
              </a:rPr>
              <a:t>(1911)</a:t>
            </a:r>
          </a:p>
          <a:p>
            <a:r>
              <a:rPr lang="pl-PL" dirty="0">
                <a:cs typeface="Calibri Light" panose="020F0302020204030204" pitchFamily="34" charset="0"/>
              </a:rPr>
              <a:t>Metoda badania przebiegu i czasu trwania ruchów roboczych, klasyfikacja ruchów elementarnych i </a:t>
            </a:r>
            <a:r>
              <a:rPr lang="pl-PL" dirty="0" err="1">
                <a:cs typeface="Calibri Light" panose="020F0302020204030204" pitchFamily="34" charset="0"/>
              </a:rPr>
              <a:t>mikroruchów</a:t>
            </a:r>
            <a:r>
              <a:rPr lang="pl-PL" dirty="0">
                <a:cs typeface="Calibri Light" panose="020F0302020204030204" pitchFamily="34" charset="0"/>
              </a:rPr>
              <a:t>, tzw. </a:t>
            </a:r>
            <a:r>
              <a:rPr lang="pl-PL" dirty="0" err="1">
                <a:cs typeface="Calibri Light" panose="020F0302020204030204" pitchFamily="34" charset="0"/>
              </a:rPr>
              <a:t>therbligów</a:t>
            </a:r>
            <a:r>
              <a:rPr lang="pl-PL" dirty="0">
                <a:cs typeface="Calibri Light" panose="020F0302020204030204" pitchFamily="34" charset="0"/>
              </a:rPr>
              <a:t>; </a:t>
            </a:r>
            <a:r>
              <a:rPr lang="pl-PL" dirty="0" err="1">
                <a:cs typeface="Calibri Light" panose="020F0302020204030204" pitchFamily="34" charset="0"/>
              </a:rPr>
              <a:t>cyklografia</a:t>
            </a:r>
            <a:r>
              <a:rPr lang="pl-PL" dirty="0">
                <a:cs typeface="Calibri Light" panose="020F0302020204030204" pitchFamily="34" charset="0"/>
              </a:rPr>
              <a:t> i </a:t>
            </a:r>
            <a:r>
              <a:rPr lang="pl-PL" dirty="0" err="1">
                <a:cs typeface="Calibri Light" panose="020F0302020204030204" pitchFamily="34" charset="0"/>
              </a:rPr>
              <a:t>chronocyklografia</a:t>
            </a:r>
            <a:r>
              <a:rPr lang="pl-PL" dirty="0">
                <a:cs typeface="Calibri Light" panose="020F0302020204030204" pitchFamily="34" charset="0"/>
              </a:rPr>
              <a:t> (F. </a:t>
            </a:r>
            <a:r>
              <a:rPr lang="pl-PL" dirty="0" err="1">
                <a:cs typeface="Calibri Light" panose="020F0302020204030204" pitchFamily="34" charset="0"/>
              </a:rPr>
              <a:t>Gilbreth</a:t>
            </a:r>
            <a:r>
              <a:rPr lang="pl-PL" dirty="0">
                <a:cs typeface="Calibri Light" panose="020F0302020204030204" pitchFamily="34" charset="0"/>
              </a:rPr>
              <a:t> i L. </a:t>
            </a:r>
            <a:r>
              <a:rPr lang="pl-PL" dirty="0" err="1">
                <a:cs typeface="Calibri Light" panose="020F0302020204030204" pitchFamily="34" charset="0"/>
              </a:rPr>
              <a:t>Gilbreth</a:t>
            </a:r>
            <a:r>
              <a:rPr lang="pl-PL" dirty="0">
                <a:cs typeface="Calibri Light" panose="020F0302020204030204" pitchFamily="34" charset="0"/>
              </a:rPr>
              <a:t>)</a:t>
            </a:r>
          </a:p>
          <a:p>
            <a:r>
              <a:rPr lang="pl-PL" dirty="0">
                <a:cs typeface="Calibri Light" panose="020F0302020204030204" pitchFamily="34" charset="0"/>
              </a:rPr>
              <a:t>Trójpozycyjny plan awansów (F. </a:t>
            </a:r>
            <a:r>
              <a:rPr lang="pl-PL" dirty="0" err="1">
                <a:cs typeface="Calibri Light" panose="020F0302020204030204" pitchFamily="34" charset="0"/>
              </a:rPr>
              <a:t>Gilbreth</a:t>
            </a:r>
            <a:r>
              <a:rPr lang="pl-PL" dirty="0">
                <a:cs typeface="Calibri Light" panose="020F0302020204030204" pitchFamily="34" charset="0"/>
              </a:rPr>
              <a:t> i L. </a:t>
            </a:r>
            <a:r>
              <a:rPr lang="pl-PL" dirty="0" err="1">
                <a:cs typeface="Calibri Light" panose="020F0302020204030204" pitchFamily="34" charset="0"/>
              </a:rPr>
              <a:t>Gilbreth</a:t>
            </a:r>
            <a:r>
              <a:rPr lang="pl-PL" dirty="0">
                <a:cs typeface="Calibri Light" panose="020F0302020204030204" pitchFamily="34" charset="0"/>
              </a:rPr>
              <a:t>)</a:t>
            </a:r>
          </a:p>
          <a:p>
            <a:r>
              <a:rPr lang="pl-PL" dirty="0">
                <a:cs typeface="Calibri Light" panose="020F0302020204030204" pitchFamily="34" charset="0"/>
              </a:rPr>
              <a:t> system wykresów programowania produkcji, tzw. wykresy Gantta – H. Gantt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138FBE4-D43F-379E-C948-13F3A306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klasyczna 1900 - 1935 nurt przemysłowy (inżynieryjny)</a:t>
            </a:r>
          </a:p>
        </p:txBody>
      </p:sp>
    </p:spTree>
    <p:extLst>
      <p:ext uri="{BB962C8B-B14F-4D97-AF65-F5344CB8AC3E}">
        <p14:creationId xmlns:p14="http://schemas.microsoft.com/office/powerpoint/2010/main" val="322496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712680F-A30D-F499-0656-EBCEF67781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>
                <a:cs typeface="Calibri Light" panose="020F0302020204030204" pitchFamily="34" charset="0"/>
              </a:rPr>
              <a:t>Cykl działania zorganizowanego – H. L. Le </a:t>
            </a:r>
            <a:r>
              <a:rPr lang="pl-PL" dirty="0" err="1">
                <a:cs typeface="Calibri Light" panose="020F0302020204030204" pitchFamily="34" charset="0"/>
              </a:rPr>
              <a:t>Châtelier</a:t>
            </a:r>
            <a:endParaRPr lang="pl-PL" dirty="0">
              <a:cs typeface="Calibri Light" panose="020F0302020204030204" pitchFamily="34" charset="0"/>
            </a:endParaRPr>
          </a:p>
          <a:p>
            <a:r>
              <a:rPr lang="pl-PL" dirty="0">
                <a:cs typeface="Calibri Light" panose="020F0302020204030204" pitchFamily="34" charset="0"/>
              </a:rPr>
              <a:t>12 zasad zarządzania (wydajności) – H. Emerson</a:t>
            </a:r>
          </a:p>
          <a:p>
            <a:r>
              <a:rPr lang="pl-PL" dirty="0">
                <a:cs typeface="Calibri Light" panose="020F0302020204030204" pitchFamily="34" charset="0"/>
              </a:rPr>
              <a:t>Fordyzm jako kierunek organizacji pracy – H. Ford</a:t>
            </a:r>
          </a:p>
          <a:p>
            <a:r>
              <a:rPr lang="pl-PL" dirty="0">
                <a:cs typeface="Calibri Light" panose="020F0302020204030204" pitchFamily="34" charset="0"/>
              </a:rPr>
              <a:t>Prawo harmonii – K. Adamiecki (Huta Bankowa w Dąbrowie Górniczej)</a:t>
            </a:r>
          </a:p>
          <a:p>
            <a:r>
              <a:rPr lang="pl-PL" dirty="0">
                <a:cs typeface="Calibri Light" panose="020F0302020204030204" pitchFamily="34" charset="0"/>
              </a:rPr>
              <a:t>Koncepcja tzw. nasilenia działalności – Z. Rytel </a:t>
            </a:r>
          </a:p>
          <a:p>
            <a:r>
              <a:rPr lang="pl-PL" dirty="0">
                <a:cs typeface="Calibri Light" panose="020F0302020204030204" pitchFamily="34" charset="0"/>
              </a:rPr>
              <a:t>Metody usprawniania pracy – E. </a:t>
            </a:r>
            <a:r>
              <a:rPr lang="pl-PL" dirty="0" err="1">
                <a:cs typeface="Calibri Light" panose="020F0302020204030204" pitchFamily="34" charset="0"/>
              </a:rPr>
              <a:t>Hauswald</a:t>
            </a:r>
            <a:endParaRPr lang="pl-PL" dirty="0">
              <a:cs typeface="Calibri Light" panose="020F0302020204030204" pitchFamily="34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17A65B2-F836-C4CC-2AE0-C651C138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klasyczna 1900 – 1935 nurt przemysłowy (inżynieryjny) c.d.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BCBAC5F-955A-776A-C9DE-DB49E0BDD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72" y="2994992"/>
            <a:ext cx="3597667" cy="290691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B33ECC8-DD7A-6AD1-0A92-FBF80384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656" y="2910839"/>
            <a:ext cx="4478624" cy="299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6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91EE7E0-79D1-C8BA-BA32-48A1EE8378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>
                <a:cs typeface="Calibri Light" panose="020F0302020204030204" pitchFamily="34" charset="0"/>
              </a:rPr>
              <a:t>Pierwsza klasyfikacja funkcji zarządzania (administrowania), funkcje przedsiębiorstwa – H. </a:t>
            </a:r>
            <a:r>
              <a:rPr lang="pl-PL" dirty="0" err="1">
                <a:cs typeface="Calibri Light" panose="020F0302020204030204" pitchFamily="34" charset="0"/>
              </a:rPr>
              <a:t>Fayol</a:t>
            </a:r>
            <a:r>
              <a:rPr lang="pl-PL" dirty="0">
                <a:cs typeface="Calibri Light" panose="020F0302020204030204" pitchFamily="34" charset="0"/>
              </a:rPr>
              <a:t> (zakłady węgla </a:t>
            </a:r>
            <a:r>
              <a:rPr lang="fr-FR" dirty="0">
                <a:cs typeface="Calibri Light" panose="020F0302020204030204" pitchFamily="34" charset="0"/>
              </a:rPr>
              <a:t>Societe Mineure et Metallurgique de Commentry </a:t>
            </a:r>
            <a:r>
              <a:rPr lang="pl-PL" dirty="0">
                <a:cs typeface="Calibri Light" panose="020F0302020204030204" pitchFamily="34" charset="0"/>
              </a:rPr>
              <a:t>w </a:t>
            </a:r>
            <a:r>
              <a:rPr lang="pl-PL" dirty="0" err="1">
                <a:cs typeface="Calibri Light" panose="020F0302020204030204" pitchFamily="34" charset="0"/>
              </a:rPr>
              <a:t>Fourchambault</a:t>
            </a:r>
            <a:r>
              <a:rPr lang="pl-PL" dirty="0">
                <a:cs typeface="Calibri Light" panose="020F0302020204030204" pitchFamily="34" charset="0"/>
              </a:rPr>
              <a:t> i </a:t>
            </a:r>
            <a:r>
              <a:rPr lang="pl-PL" dirty="0" err="1">
                <a:cs typeface="Calibri Light" panose="020F0302020204030204" pitchFamily="34" charset="0"/>
              </a:rPr>
              <a:t>Decazeville</a:t>
            </a:r>
            <a:r>
              <a:rPr lang="pl-PL" dirty="0">
                <a:cs typeface="Calibri Light" panose="020F0302020204030204" pitchFamily="34" charset="0"/>
              </a:rPr>
              <a:t>)</a:t>
            </a:r>
          </a:p>
          <a:p>
            <a:r>
              <a:rPr lang="pl-PL" dirty="0">
                <a:cs typeface="Calibri Light" panose="020F0302020204030204" pitchFamily="34" charset="0"/>
              </a:rPr>
              <a:t>14 zasad zarządzania, tablica uzdolnień kierowniczych – H. </a:t>
            </a:r>
            <a:r>
              <a:rPr lang="pl-PL" dirty="0" err="1">
                <a:cs typeface="Calibri Light" panose="020F0302020204030204" pitchFamily="34" charset="0"/>
              </a:rPr>
              <a:t>Fayol</a:t>
            </a:r>
            <a:r>
              <a:rPr lang="pl-PL" dirty="0">
                <a:cs typeface="Calibri Light" panose="020F0302020204030204" pitchFamily="34" charset="0"/>
              </a:rPr>
              <a:t> </a:t>
            </a:r>
          </a:p>
          <a:p>
            <a:r>
              <a:rPr lang="pl-PL" dirty="0">
                <a:cs typeface="Calibri Light" panose="020F0302020204030204" pitchFamily="34" charset="0"/>
              </a:rPr>
              <a:t>Teoria biurokracji – M. Weber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</a:t>
            </a:r>
            <a:r>
              <a:rPr lang="pl-PL" dirty="0"/>
              <a:t>H. </a:t>
            </a:r>
            <a:r>
              <a:rPr lang="pl-PL" dirty="0" err="1"/>
              <a:t>Fayol</a:t>
            </a:r>
            <a:endParaRPr lang="pl-PL" dirty="0"/>
          </a:p>
          <a:p>
            <a:pPr marL="0" indent="0">
              <a:buNone/>
            </a:pPr>
            <a:r>
              <a:rPr lang="fr-FR" dirty="0"/>
              <a:t>Société de Commentry, Fourchambault et Decazeville</a:t>
            </a:r>
            <a:endParaRPr lang="pl-PL" b="1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9F64AE5-327C-0567-97E0-F1C4AFBB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klasyczna 1900 – 1935  c.d. nurt administracyjny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276040B-87E0-0925-6D9B-E56B93988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56" y="2055947"/>
            <a:ext cx="2372966" cy="32897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5D40E05-9753-52CD-0131-2DE02E2C3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9" y="3414920"/>
            <a:ext cx="3425415" cy="256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1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BE0EE8B-02A5-B56E-98BF-825E34779CD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/>
              <a:t>Badania wpływu grup społecznych na rozwój społecznych – M.P. </a:t>
            </a:r>
            <a:r>
              <a:rPr lang="pl-PL" dirty="0" err="1"/>
              <a:t>Follett</a:t>
            </a:r>
            <a:endParaRPr lang="pl-PL" dirty="0"/>
          </a:p>
          <a:p>
            <a:r>
              <a:rPr lang="pl-PL" dirty="0"/>
              <a:t>Badania wpływu różnych czynników środowiska pracy na wydajność robotnika, eksperymenty w Western </a:t>
            </a:r>
            <a:r>
              <a:rPr lang="pl-PL" dirty="0" err="1"/>
              <a:t>Electric</a:t>
            </a:r>
            <a:r>
              <a:rPr lang="pl-PL" dirty="0"/>
              <a:t> Corporation i </a:t>
            </a:r>
            <a:r>
              <a:rPr lang="pl-PL" dirty="0" err="1"/>
              <a:t>Hawthorne</a:t>
            </a:r>
            <a:r>
              <a:rPr lang="pl-PL" dirty="0"/>
              <a:t> Works Chicago (efekt </a:t>
            </a:r>
            <a:r>
              <a:rPr lang="pl-PL" dirty="0" err="1"/>
              <a:t>Hawthorne</a:t>
            </a:r>
            <a:r>
              <a:rPr lang="pl-PL" dirty="0"/>
              <a:t>) – E. Mayo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Badania nad motywacją pracy, teoria X i Y – </a:t>
            </a:r>
            <a:r>
              <a:rPr lang="pl-PL" dirty="0" err="1"/>
              <a:t>D.McGregor</a:t>
            </a:r>
            <a:endParaRPr lang="pl-PL" dirty="0"/>
          </a:p>
          <a:p>
            <a:r>
              <a:rPr lang="pl-PL" dirty="0"/>
              <a:t>Teoria hierarchii ludzkich potrzeb w postaci tzw. piramidy potrzeb – A.H. Maslow 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BD26F55-FB6D-ADD0-5D90-AD1983DB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stosunków międzyludzkich / behawioralna (1925-1945)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BF2718D-591A-A8C9-2C99-F36A6464D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64" y="2632419"/>
            <a:ext cx="5376450" cy="21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7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B2291FD-FB70-95C2-D48B-CDDEB2AE00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/>
              <a:t>1939 r. powstanie grupy badań operacyjnych przy sztabie armii brytyjskiej kierowanej przez fizyka P. M. </a:t>
            </a:r>
            <a:r>
              <a:rPr lang="pl-PL" dirty="0" err="1"/>
              <a:t>Blacketta</a:t>
            </a:r>
            <a:r>
              <a:rPr lang="pl-PL" dirty="0"/>
              <a:t>  (nurt zarządzania operacyjnego)</a:t>
            </a:r>
          </a:p>
          <a:p>
            <a:r>
              <a:rPr lang="pl-PL" dirty="0"/>
              <a:t>Metodyka rozwiązywania zagadnień decyzyjnych, zastosowanie modeli i algorytmów matematycznych w organizacji przedsiębiorstwa – L.W. Kantorowicz, F.L. Hitchcock</a:t>
            </a:r>
          </a:p>
          <a:p>
            <a:r>
              <a:rPr lang="pl-PL" dirty="0"/>
              <a:t>Modele statyczne i matematyczne  do rozwiązywania problemów w obszarze funkcjonowania organizacji gospodarczych (ilościowa teoria zarządzania)</a:t>
            </a:r>
          </a:p>
          <a:p>
            <a:r>
              <a:rPr lang="pl-PL" dirty="0"/>
              <a:t>Metody sieciowe CPM i PERT</a:t>
            </a:r>
          </a:p>
          <a:p>
            <a:r>
              <a:rPr lang="pl-PL" dirty="0" err="1"/>
              <a:t>Algortym</a:t>
            </a:r>
            <a:r>
              <a:rPr lang="pl-PL" dirty="0"/>
              <a:t> simpleks, uniwersalna technika programowania liniowego mająca na celu rozwiązanie zadania przez kolejne optymalizacje rozwiązań – G.B. </a:t>
            </a:r>
            <a:r>
              <a:rPr lang="pl-PL" dirty="0" err="1"/>
              <a:t>Dantzing</a:t>
            </a:r>
            <a:r>
              <a:rPr lang="pl-PL" dirty="0"/>
              <a:t>.</a:t>
            </a:r>
          </a:p>
          <a:p>
            <a:r>
              <a:rPr lang="pl-PL" dirty="0"/>
              <a:t>Programowanie dynamiczne – R.E. Bellman 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7B284E3-67E8-B908-D436-FFECA985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badań operacyjnych 1939-1955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A53CA5E-6566-4935-3322-0F74AAA9E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43" y="5128054"/>
            <a:ext cx="4670854" cy="16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5A4CB5D-04AF-4A07-7813-01447F9CC34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/>
              <a:t>Organizacja (przedsiębiorstwo) jako system społeczny – Ch. Barnard, T. </a:t>
            </a:r>
            <a:r>
              <a:rPr lang="pl-PL" dirty="0" err="1"/>
              <a:t>Parson</a:t>
            </a:r>
            <a:endParaRPr lang="pl-PL" dirty="0"/>
          </a:p>
          <a:p>
            <a:r>
              <a:rPr lang="pl-PL" dirty="0"/>
              <a:t>Proces podejmowania decyzji, modele procesów decyzyjnych – H. Simon</a:t>
            </a:r>
          </a:p>
          <a:p>
            <a:r>
              <a:rPr lang="pl-PL" dirty="0"/>
              <a:t>Rozwój socjologii organizacji; wyłonienie tzw. szkoły </a:t>
            </a:r>
            <a:r>
              <a:rPr lang="pl-PL" dirty="0" err="1"/>
              <a:t>michigańskiej</a:t>
            </a:r>
            <a:r>
              <a:rPr lang="pl-PL" dirty="0"/>
              <a:t> (K. Lewin, R. White, R. </a:t>
            </a:r>
            <a:r>
              <a:rPr lang="pl-PL" dirty="0" err="1"/>
              <a:t>Lippitt</a:t>
            </a:r>
            <a:r>
              <a:rPr lang="pl-PL" dirty="0"/>
              <a:t>, D. </a:t>
            </a:r>
            <a:r>
              <a:rPr lang="pl-PL" dirty="0" err="1"/>
              <a:t>Cartwritgth</a:t>
            </a:r>
            <a:endParaRPr lang="pl-PL" dirty="0"/>
          </a:p>
          <a:p>
            <a:r>
              <a:rPr lang="pl-PL" dirty="0"/>
              <a:t>Badania warunków, które mogłyby zapewnić zgodność celów ogólnych i zadań organizacji jako całości  - P. </a:t>
            </a:r>
            <a:r>
              <a:rPr lang="pl-PL" dirty="0" err="1"/>
              <a:t>Selznick</a:t>
            </a:r>
            <a:endParaRPr lang="pl-PL" dirty="0"/>
          </a:p>
          <a:p>
            <a:r>
              <a:rPr lang="pl-PL" dirty="0"/>
              <a:t>System modelu racjonalnego i naturalnego – A. W. </a:t>
            </a:r>
            <a:r>
              <a:rPr lang="pl-PL" dirty="0" err="1"/>
              <a:t>Gouldner</a:t>
            </a:r>
            <a:r>
              <a:rPr lang="pl-PL" dirty="0"/>
              <a:t> </a:t>
            </a:r>
          </a:p>
          <a:p>
            <a:r>
              <a:rPr lang="pl-PL" dirty="0"/>
              <a:t>Organizacja jako wielki agregat społeczny – A. </a:t>
            </a:r>
            <a:r>
              <a:rPr lang="pl-PL" dirty="0" err="1"/>
              <a:t>Etzioni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9750CEE-E288-9FF9-09DB-757533AA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systemów społecznych (1950-1975)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8B24D23-C0D7-8015-73C2-73E8EDE39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52" y="3375660"/>
            <a:ext cx="5358314" cy="293306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5010D19-9C92-288F-0E7E-976A5AC58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08" y="4407142"/>
            <a:ext cx="4019064" cy="20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0536005-CFB0-9A17-2160-8CA21E4BCD3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/>
              <a:t>Zmniejszenie dystansu między teorią a praktyką w dziedzinie zarządzania,  zalecenia i reguły w zakresie praktyki zarządzania – P.F. Drucker</a:t>
            </a:r>
          </a:p>
          <a:p>
            <a:r>
              <a:rPr lang="pl-PL" dirty="0"/>
              <a:t>Koncepcja zarządzania przez cele, motywację, partycypacje </a:t>
            </a:r>
          </a:p>
          <a:p>
            <a:r>
              <a:rPr lang="pl-PL" dirty="0"/>
              <a:t>Zależność między budową organizacji (strukturą organizacyjną) a strategią – P.F. Drucker</a:t>
            </a:r>
          </a:p>
          <a:p>
            <a:r>
              <a:rPr lang="pl-PL" dirty="0"/>
              <a:t>Koncepcja „ośrodków kosztów i zysku” - A. Sloan Jr</a:t>
            </a:r>
          </a:p>
          <a:p>
            <a:r>
              <a:rPr lang="pl-PL" dirty="0"/>
              <a:t>Analiza rozpiętości kierowania – A. V. </a:t>
            </a:r>
            <a:r>
              <a:rPr lang="pl-PL" dirty="0" err="1"/>
              <a:t>Graicunas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F56D770-9AD6-2578-A4FD-BE51E991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neoklasyczna (empiryczna) – 1955-1975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AB449D-2E8C-1FC7-43AB-5CA97D50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46" y="3246390"/>
            <a:ext cx="4914889" cy="327659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6CEFEFB-4FFC-5191-FD2E-4BF0277D4D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41" y="4383027"/>
            <a:ext cx="3410849" cy="20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3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DFCB363-3F87-08FE-88F3-F9BA7714582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/>
              <a:t>Kierunek biologiczny (L. von </a:t>
            </a:r>
            <a:r>
              <a:rPr lang="pl-PL" dirty="0" err="1"/>
              <a:t>Bertalanffy</a:t>
            </a:r>
            <a:r>
              <a:rPr lang="pl-PL" dirty="0"/>
              <a:t>), cybernetyczny/technologiczny (W.B. </a:t>
            </a:r>
            <a:r>
              <a:rPr lang="pl-PL" dirty="0" err="1"/>
              <a:t>Ashby</a:t>
            </a:r>
            <a:r>
              <a:rPr lang="pl-PL" dirty="0"/>
              <a:t>, S. Beer), informatyczny (). Lange, A. </a:t>
            </a:r>
            <a:r>
              <a:rPr lang="pl-PL" dirty="0" err="1"/>
              <a:t>Rapoport</a:t>
            </a:r>
            <a:r>
              <a:rPr lang="pl-PL" dirty="0"/>
              <a:t>, R.L. </a:t>
            </a:r>
            <a:r>
              <a:rPr lang="pl-PL" dirty="0" err="1"/>
              <a:t>Ackoff</a:t>
            </a:r>
            <a:r>
              <a:rPr lang="pl-PL" dirty="0"/>
              <a:t>)</a:t>
            </a:r>
          </a:p>
          <a:p>
            <a:r>
              <a:rPr lang="pl-PL" dirty="0"/>
              <a:t>Podstawowe zasady podejścia systemowego (całościowe spojrzenie na organizację, </a:t>
            </a:r>
            <a:r>
              <a:rPr lang="pl-PL" dirty="0" err="1"/>
              <a:t>suboptymalizacja</a:t>
            </a:r>
            <a:r>
              <a:rPr lang="pl-PL" dirty="0"/>
              <a:t>, asymetrii oddziaływania, świadomości dostrzegania powiązań)</a:t>
            </a:r>
          </a:p>
          <a:p>
            <a:r>
              <a:rPr lang="pl-PL" dirty="0"/>
              <a:t>Teoria organizacji jako systemu otwartego – D. Katz i R. Kahn</a:t>
            </a:r>
          </a:p>
          <a:p>
            <a:r>
              <a:rPr lang="pl-PL" dirty="0"/>
              <a:t>Metoda dynamiki systemów – J.M. </a:t>
            </a:r>
            <a:r>
              <a:rPr lang="pl-PL" dirty="0" err="1"/>
              <a:t>Forrester</a:t>
            </a:r>
            <a:endParaRPr lang="pl-PL" dirty="0"/>
          </a:p>
          <a:p>
            <a:r>
              <a:rPr lang="pl-PL" dirty="0"/>
              <a:t>System idealny, trójkąt G. </a:t>
            </a:r>
            <a:r>
              <a:rPr lang="pl-PL" dirty="0" err="1"/>
              <a:t>Nadlera</a:t>
            </a:r>
            <a:r>
              <a:rPr lang="pl-PL" dirty="0"/>
              <a:t> 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75FCCDF-CD30-9A92-156E-FAD0B6D5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systemowa (od 1960 -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6D11564-1BD8-5CE2-2A00-7025A19E4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67" y="2842951"/>
            <a:ext cx="5428337" cy="30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0742B68-82FF-1C43-879D-5530C12D079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/>
              <a:t>Badanie wpływu charakteru otoczenia na organizację – P.R. Lawrence i J. W. </a:t>
            </a:r>
            <a:r>
              <a:rPr lang="pl-PL" dirty="0" err="1"/>
              <a:t>Lorsche</a:t>
            </a:r>
            <a:endParaRPr lang="pl-PL" dirty="0"/>
          </a:p>
          <a:p>
            <a:r>
              <a:rPr lang="pl-PL" dirty="0"/>
              <a:t>Nie ma najlepszego sposobu, jednej recepty na zarządzanie gwarantującej rozwój i sukces; indywidulane traktowanie organizacji</a:t>
            </a:r>
          </a:p>
          <a:p>
            <a:r>
              <a:rPr lang="pl-PL" dirty="0"/>
              <a:t>Koncepcja organizacji mechanistycznej i organicznej – M. </a:t>
            </a:r>
            <a:r>
              <a:rPr lang="pl-PL" dirty="0" err="1"/>
              <a:t>Barns</a:t>
            </a:r>
            <a:r>
              <a:rPr lang="pl-PL" dirty="0"/>
              <a:t>, G.M. Stalker</a:t>
            </a:r>
          </a:p>
          <a:p>
            <a:r>
              <a:rPr lang="pl-PL" dirty="0"/>
              <a:t>Badania stylów przywództwa – F.E. Fiedler</a:t>
            </a:r>
          </a:p>
          <a:p>
            <a:r>
              <a:rPr lang="pl-PL" dirty="0"/>
              <a:t>Badania porównawcze nad strukturami organizacyjnym: </a:t>
            </a:r>
          </a:p>
          <a:p>
            <a:pPr marL="0" indent="0">
              <a:buNone/>
            </a:pPr>
            <a:r>
              <a:rPr lang="pl-PL" dirty="0"/>
              <a:t>grupa </a:t>
            </a:r>
            <a:r>
              <a:rPr lang="pl-PL" dirty="0" err="1"/>
              <a:t>astońska</a:t>
            </a:r>
            <a:r>
              <a:rPr lang="pl-PL" dirty="0"/>
              <a:t> – D.S. </a:t>
            </a:r>
            <a:r>
              <a:rPr lang="pl-PL" dirty="0" err="1"/>
              <a:t>Pugh</a:t>
            </a:r>
            <a:r>
              <a:rPr lang="pl-PL" dirty="0"/>
              <a:t>, D.J. </a:t>
            </a:r>
            <a:r>
              <a:rPr lang="pl-PL" dirty="0" err="1"/>
              <a:t>Hickson</a:t>
            </a: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90F2BC6-3C25-8C9A-D624-790CC1DF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Podejście sytuacyjne (od 1975 - </a:t>
            </a:r>
          </a:p>
        </p:txBody>
      </p:sp>
      <p:pic>
        <p:nvPicPr>
          <p:cNvPr id="4" name="Symbol zastępczy obrazu 8" descr="Obraz zawierający osoba, wewnątrz, okno, osoby&#10;&#10;Opis wygenerowany automatycznie">
            <a:extLst>
              <a:ext uri="{FF2B5EF4-FFF2-40B4-BE49-F238E27FC236}">
                <a16:creationId xmlns:a16="http://schemas.microsoft.com/office/drawing/2014/main" id="{0E680226-4A2D-C3AF-675D-B98F5C603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" b="216"/>
          <a:stretch>
            <a:fillRect/>
          </a:stretch>
        </p:blipFill>
        <p:spPr>
          <a:xfrm>
            <a:off x="8012081" y="3027228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2CF37C4-51C8-71F5-2574-6A2BAD2B0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07" y="4298810"/>
            <a:ext cx="3692686" cy="21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4D709C4-283B-9BCF-CAE9-224159912F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sz="1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Znajomość historii zarządzania jest bardzo przydatna ze względu na umiejętność rozwiązywania współczesnych problemów organizacji. Świadomość i zrozumienie historycznego kontekstu daje poczucie ciągłości dziejowego dziedzictwa myśli, jak i praktyki zarządzania i może pomóc menedżerom w unikaniu błędów, jakie popełnili ich poprzednicy</a:t>
            </a:r>
          </a:p>
          <a:p>
            <a:r>
              <a:rPr lang="pl-PL" sz="1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Naukowe zarządzanie ukształtowało się na przełomie XIX i XX w. w wyniku kumulowania od czasów starożytnych wiedzy na temat rozwiązywania problemów występujących we wszelkich formach zorganizowanego działania. Zrodziło się na gruncie praktyki, przy wsparciu myśli ekonomicznej, filozoficznej, inżynierskiej oraz wojskowej.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Tradycyjne szkoły zarządzania (klasyczne teorie organizacji i zarządzania) stały się mocnym fundamentem dla dalszego rozwoju dyscypliny nauk o zarządzaniu</a:t>
            </a:r>
          </a:p>
          <a:p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Klayczne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(tradycyjne) koncepcje zarządzania są bardzo zróżnicowane pod względem istoty (przedmiotu), zakresu, poziomu ogólności, genezy i tempa oddziaływania. 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F1AE0AA-95E5-D345-EDC6-03857206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17669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9E5783A-8431-576C-63D3-CB33430585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Dlaczego historia?</a:t>
            </a:r>
          </a:p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Początki myśli o organizacji i zarządzaniu w Biblii i w dziełach Platona</a:t>
            </a:r>
          </a:p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Okres przednaukowy (od Starożytności do F.W. Taylora)</a:t>
            </a:r>
          </a:p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Prekursorzy naukowego zarządzania</a:t>
            </a:r>
          </a:p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Tradycyjne szkoły w naukach o zarządzaniu wg. Zb. Martyniaka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1E49182B-775D-722A-5874-373D3F9A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73188"/>
            <a:ext cx="8641257" cy="611189"/>
          </a:xfrm>
        </p:spPr>
        <p:txBody>
          <a:bodyPr/>
          <a:lstStyle/>
          <a:p>
            <a:r>
              <a:rPr lang="pl-PL" dirty="0"/>
              <a:t>Plan zajęć</a:t>
            </a:r>
          </a:p>
        </p:txBody>
      </p:sp>
      <p:pic>
        <p:nvPicPr>
          <p:cNvPr id="5" name="Symbol zastępczy obrazu 4" descr="Obraz zawierający stacjonarne, pióro, przybór do pisania, wewnątrz&#10;&#10;Opis wygenerowany automatycznie">
            <a:extLst>
              <a:ext uri="{FF2B5EF4-FFF2-40B4-BE49-F238E27FC236}">
                <a16:creationId xmlns:a16="http://schemas.microsoft.com/office/drawing/2014/main" id="{CAF066B2-108A-5A98-5EF9-894FC3C0AE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3" r="146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04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A671DDC-7A4B-2FC8-966C-B21F6FDD29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pl-PL" dirty="0">
                <a:cs typeface="Times New Roman" panose="02020603050405020304" pitchFamily="18" charset="0"/>
              </a:rPr>
              <a:t>Beliczyński J., (2011),  </a:t>
            </a:r>
            <a:r>
              <a:rPr lang="pl-PL" i="1" dirty="0">
                <a:cs typeface="Times New Roman" panose="02020603050405020304" pitchFamily="18" charset="0"/>
              </a:rPr>
              <a:t>Praktyka i wiedza z zakresu zarządzania w starożytności</a:t>
            </a:r>
            <a:r>
              <a:rPr lang="pl-PL" dirty="0">
                <a:cs typeface="Times New Roman" panose="02020603050405020304" pitchFamily="18" charset="0"/>
              </a:rPr>
              <a:t>, Zeszyty Naukowe Uniwersytetu Ekonomicznego w Krakowie, nr871 s. 193-209.</a:t>
            </a:r>
          </a:p>
          <a:p>
            <a:pPr algn="just">
              <a:lnSpc>
                <a:spcPct val="100000"/>
              </a:lnSpc>
            </a:pPr>
            <a:r>
              <a:rPr lang="pl-PL" dirty="0">
                <a:cs typeface="Times New Roman" panose="02020603050405020304" pitchFamily="18" charset="0"/>
              </a:rPr>
              <a:t>Beliczyński J., (2012) </a:t>
            </a:r>
            <a:r>
              <a:rPr lang="pl-PL" i="1" dirty="0">
                <a:cs typeface="Times New Roman" panose="02020603050405020304" pitchFamily="18" charset="0"/>
              </a:rPr>
              <a:t>Praktyka i wiedza z zakresu zarządzania w średniowieczu i epoce odrodzenia,</a:t>
            </a:r>
            <a:r>
              <a:rPr lang="pl-PL" dirty="0">
                <a:cs typeface="Times New Roman" panose="02020603050405020304" pitchFamily="18" charset="0"/>
              </a:rPr>
              <a:t> Zeszyty Naukowe Uniwersytetu Ekonomicznego w Krakowie, nr 896, s. 157-176.</a:t>
            </a:r>
          </a:p>
          <a:p>
            <a:pPr algn="just">
              <a:lnSpc>
                <a:spcPct val="100000"/>
              </a:lnSpc>
            </a:pPr>
            <a:r>
              <a:rPr lang="pl-PL" dirty="0">
                <a:cs typeface="Times New Roman" panose="02020603050405020304" pitchFamily="18" charset="0"/>
              </a:rPr>
              <a:t>Beliczyński J., (2018) </a:t>
            </a:r>
            <a:r>
              <a:rPr lang="pl-PL" i="1" dirty="0">
                <a:cs typeface="Times New Roman" panose="02020603050405020304" pitchFamily="18" charset="0"/>
              </a:rPr>
              <a:t>Rozwój myśli z zakresu zarządzania w okresie przednaukowym - od Kartezjusza do Fredericka W. Taylora</a:t>
            </a:r>
            <a:r>
              <a:rPr lang="pl-PL" dirty="0">
                <a:cs typeface="Times New Roman" panose="02020603050405020304" pitchFamily="18" charset="0"/>
              </a:rPr>
              <a:t>, Zeszyty Naukowe Małopolskiej Wyższej Szkoły Ekonomicznej w Tarnowie, t. 37, nr 1) , s. 35-51.</a:t>
            </a:r>
            <a:endParaRPr lang="pl-PL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Griffin R.W., (2017) </a:t>
            </a:r>
            <a:r>
              <a:rPr lang="pl-PL" i="1" dirty="0">
                <a:solidFill>
                  <a:srgbClr val="000000"/>
                </a:solidFill>
                <a:ea typeface="Times New Roman" panose="02020603050405020304" pitchFamily="18" charset="0"/>
              </a:rPr>
              <a:t>Podstawy zarządzania organizacjami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, PWN Warszawa.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 Patrz </a:t>
            </a:r>
            <a:r>
              <a:rPr lang="pl-PL" dirty="0" err="1">
                <a:solidFill>
                  <a:srgbClr val="000000"/>
                </a:solidFill>
                <a:ea typeface="Times New Roman" panose="02020603050405020304" pitchFamily="18" charset="0"/>
              </a:rPr>
              <a:t>link.http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://han.uek.krakow.pl/</a:t>
            </a:r>
            <a:r>
              <a:rPr lang="pl-PL" dirty="0" err="1">
                <a:solidFill>
                  <a:srgbClr val="000000"/>
                </a:solidFill>
                <a:ea typeface="Times New Roman" panose="02020603050405020304" pitchFamily="18" charset="0"/>
              </a:rPr>
              <a:t>han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/</a:t>
            </a:r>
            <a:r>
              <a:rPr lang="pl-PL" dirty="0" err="1">
                <a:solidFill>
                  <a:srgbClr val="000000"/>
                </a:solidFill>
                <a:ea typeface="Times New Roman" panose="02020603050405020304" pitchFamily="18" charset="0"/>
              </a:rPr>
              <a:t>pwn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/</a:t>
            </a:r>
            <a:r>
              <a:rPr lang="pl-PL" dirty="0" err="1">
                <a:solidFill>
                  <a:srgbClr val="000000"/>
                </a:solidFill>
                <a:ea typeface="Times New Roman" panose="02020603050405020304" pitchFamily="18" charset="0"/>
              </a:rPr>
              <a:t>https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/libra.ibuk.pl/</a:t>
            </a:r>
            <a:r>
              <a:rPr lang="pl-PL" dirty="0" err="1">
                <a:solidFill>
                  <a:srgbClr val="000000"/>
                </a:solidFill>
                <a:ea typeface="Times New Roman" panose="02020603050405020304" pitchFamily="18" charset="0"/>
              </a:rPr>
              <a:t>book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/184844 , s. 39-57.</a:t>
            </a:r>
          </a:p>
          <a:p>
            <a:pPr algn="just">
              <a:lnSpc>
                <a:spcPct val="100000"/>
              </a:lnSpc>
            </a:pPr>
            <a:r>
              <a:rPr lang="pl-PL" i="1" dirty="0">
                <a:cs typeface="Times New Roman" panose="02020603050405020304" pitchFamily="18" charset="0"/>
              </a:rPr>
              <a:t>Podstawy zarządzania,</a:t>
            </a:r>
            <a:r>
              <a:rPr lang="pl-PL" dirty="0">
                <a:cs typeface="Times New Roman" panose="02020603050405020304" pitchFamily="18" charset="0"/>
              </a:rPr>
              <a:t> (2012) red. nauk. A. Bielawska-Zakrzewska, Oficyna a Wolters Kluwer business, Warszawa, s. 85-116.</a:t>
            </a:r>
          </a:p>
          <a:p>
            <a:pPr algn="just">
              <a:lnSpc>
                <a:spcPct val="100000"/>
              </a:lnSpc>
            </a:pPr>
            <a:r>
              <a:rPr lang="pl-PL" dirty="0" err="1">
                <a:ea typeface="Times New Roman" panose="02020603050405020304" pitchFamily="18" charset="0"/>
              </a:rPr>
              <a:t>Stoner</a:t>
            </a:r>
            <a:r>
              <a:rPr lang="pl-PL" dirty="0">
                <a:ea typeface="Times New Roman" panose="02020603050405020304" pitchFamily="18" charset="0"/>
              </a:rPr>
              <a:t> J. F., </a:t>
            </a:r>
            <a:r>
              <a:rPr lang="pl-PL" dirty="0" err="1">
                <a:ea typeface="Times New Roman" panose="02020603050405020304" pitchFamily="18" charset="0"/>
              </a:rPr>
              <a:t>Wankel</a:t>
            </a:r>
            <a:r>
              <a:rPr lang="pl-PL" dirty="0">
                <a:ea typeface="Times New Roman" panose="02020603050405020304" pitchFamily="18" charset="0"/>
              </a:rPr>
              <a:t> Ch., (1992) </a:t>
            </a:r>
            <a:r>
              <a:rPr lang="pl-PL" i="1" dirty="0">
                <a:ea typeface="Times New Roman" panose="02020603050405020304" pitchFamily="18" charset="0"/>
              </a:rPr>
              <a:t>Kierowanie</a:t>
            </a:r>
            <a:r>
              <a:rPr lang="pl-PL" dirty="0">
                <a:ea typeface="Times New Roman" panose="02020603050405020304" pitchFamily="18" charset="0"/>
              </a:rPr>
              <a:t>, PWE, Warszawa, Wyd. I., s. 45-70.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b="1" dirty="0">
                <a:ea typeface="Times New Roman" panose="02020603050405020304" pitchFamily="18" charset="0"/>
              </a:rPr>
              <a:t>Grafikę pobrano z: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ea typeface="Times New Roman" panose="02020603050405020304" pitchFamily="18" charset="0"/>
              </a:rPr>
              <a:t>https://commons.wikimedia.org/w/index.php?curid=</a:t>
            </a:r>
            <a:r>
              <a:rPr lang="pl-PL" dirty="0">
                <a:ea typeface="Times New Roman" panose="02020603050405020304" pitchFamily="18" charset="0"/>
              </a:rPr>
              <a:t>123.....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dirty="0">
                <a:ea typeface="Times New Roman" panose="02020603050405020304" pitchFamily="18" charset="0"/>
              </a:rPr>
              <a:t>https://pixabay.com/pl/images/search/system/?manual_search=1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45D5F8C-C64F-FF0C-DACD-0F5EEE37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DB0D53-726E-6C09-3E78-8D4FBCC1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96" y="4393504"/>
            <a:ext cx="3696741" cy="2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BE23543-B3BA-2651-4EC2-C6D495352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829698"/>
            <a:ext cx="5774421" cy="1272746"/>
          </a:xfrm>
        </p:spPr>
        <p:txBody>
          <a:bodyPr/>
          <a:lstStyle/>
          <a:p>
            <a:r>
              <a:rPr lang="pl-PL" dirty="0"/>
              <a:t>Zapraszam do zadawania pytań</a:t>
            </a:r>
          </a:p>
          <a:p>
            <a:r>
              <a:rPr lang="pl-PL" dirty="0"/>
              <a:t>                               </a:t>
            </a:r>
            <a:r>
              <a:rPr lang="pl-PL" sz="4000" dirty="0"/>
              <a:t>?</a:t>
            </a:r>
          </a:p>
        </p:txBody>
      </p:sp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id="{4D107710-EA5F-86C1-D353-0184D9F670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1" r="21161"/>
          <a:stretch>
            <a:fillRect/>
          </a:stretch>
        </p:blipFill>
        <p:spPr/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3225C6AE-F565-3A21-140D-1D11E648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CA9DC8E-23B0-72D5-FA91-D98F28571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49" y="3878643"/>
            <a:ext cx="4287805" cy="2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FE5273B-C2FF-4511-089B-1B0ACE2877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i="1" dirty="0"/>
              <a:t>Historia (</a:t>
            </a:r>
            <a:r>
              <a:rPr lang="pl-PL" i="1" dirty="0" err="1"/>
              <a:t>est</a:t>
            </a:r>
            <a:r>
              <a:rPr lang="pl-PL" i="1" dirty="0"/>
              <a:t>) magistra vitae [łac.], </a:t>
            </a:r>
          </a:p>
          <a:p>
            <a:r>
              <a:rPr lang="pl-PL" dirty="0"/>
              <a:t>historia (jest) nauczycielką życia. </a:t>
            </a:r>
          </a:p>
          <a:p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7B9317B5-C776-3960-3F3D-71A0D87B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historia?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59A3C15-F53F-85FA-6EBD-FDC0E345E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3" y="2716000"/>
            <a:ext cx="4730101" cy="31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D856AE8-6615-916B-8250-29F5803712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268412"/>
            <a:ext cx="11522075" cy="5251657"/>
          </a:xfrm>
        </p:spPr>
        <p:txBody>
          <a:bodyPr/>
          <a:lstStyle/>
          <a:p>
            <a:r>
              <a:rPr lang="pl-PL" dirty="0">
                <a:cs typeface="Calibri Light" panose="020F0302020204030204" pitchFamily="34" charset="0"/>
              </a:rPr>
              <a:t>Tylko wiedza o przeszłości pozwala nam całościowo spojrzeć na teraźniejszość – współczesny hiszpański pisarz Juan Manuel de </a:t>
            </a:r>
            <a:r>
              <a:rPr lang="pl-PL" dirty="0" err="1">
                <a:cs typeface="Calibri Light" panose="020F0302020204030204" pitchFamily="34" charset="0"/>
              </a:rPr>
              <a:t>Prada</a:t>
            </a:r>
            <a:endParaRPr lang="pl-PL" dirty="0">
              <a:cs typeface="Calibri Light" panose="020F0302020204030204" pitchFamily="34" charset="0"/>
            </a:endParaRPr>
          </a:p>
          <a:p>
            <a:r>
              <a:rPr lang="pl-PL" dirty="0">
                <a:cs typeface="Calibri Light" panose="020F0302020204030204" pitchFamily="34" charset="0"/>
              </a:rPr>
              <a:t>Historia, łacina i filozofia to serca edukacji</a:t>
            </a:r>
          </a:p>
          <a:p>
            <a:r>
              <a:rPr lang="pl-PL" dirty="0">
                <a:cs typeface="Calibri Light" panose="020F0302020204030204" pitchFamily="34" charset="0"/>
              </a:rPr>
              <a:t>Znajomość perspektywy historycznej myśli na temat zarządzania daje możliwość korzystania z doświadczeń praktyków in teoretyków </a:t>
            </a:r>
          </a:p>
          <a:p>
            <a:r>
              <a:rPr lang="pl-PL" dirty="0">
                <a:cs typeface="Calibri Light" panose="020F0302020204030204" pitchFamily="34" charset="0"/>
              </a:rPr>
              <a:t>Ignorowanie lekcji historii  zarządzania może prowadzić do kosztownych błędów zarządu firmy</a:t>
            </a:r>
          </a:p>
          <a:p>
            <a:r>
              <a:rPr lang="pl-PL" dirty="0">
                <a:cs typeface="Calibri Light" panose="020F0302020204030204" pitchFamily="34" charset="0"/>
              </a:rPr>
              <a:t>Metoda historyczna jest pewnego rodzaju treningiem umysłowym przydającym się przy czytaniu i interpretacji tekstu z teorii i praktyki zarządzania</a:t>
            </a:r>
          </a:p>
          <a:p>
            <a:r>
              <a:rPr lang="pl-PL" dirty="0">
                <a:cs typeface="Calibri Light" panose="020F0302020204030204" pitchFamily="34" charset="0"/>
              </a:rPr>
              <a:t>Historia myśli na temat zarządzania inspiruje do dalszego rozwijania wiedzy, umiejętności i odkrywania nowych rzeczy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CC8F508-4786-4F60-24E2-E44B4500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historia?</a:t>
            </a:r>
          </a:p>
        </p:txBody>
      </p:sp>
    </p:spTree>
    <p:extLst>
      <p:ext uri="{BB962C8B-B14F-4D97-AF65-F5344CB8AC3E}">
        <p14:creationId xmlns:p14="http://schemas.microsoft.com/office/powerpoint/2010/main" val="337877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B0E7F2-B89A-C3F3-1DD3-E0BA849F13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altLang="pl-PL" sz="2000" dirty="0">
                <a:solidFill>
                  <a:srgbClr val="FF0000"/>
                </a:solidFill>
                <a:effectLst/>
              </a:rPr>
              <a:t>Bóg stworzył zwierzchników, aby byli opiekunami słabych</a:t>
            </a:r>
          </a:p>
          <a:p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0E9B0CEE-8A49-C0FB-0484-04C3726F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Początki myśli o organizacji i zarządzaniu w Biblii i w dziełach Platona</a:t>
            </a:r>
            <a:br>
              <a:rPr lang="pl-PL" b="1" dirty="0"/>
            </a:br>
            <a:endParaRPr lang="pl-PL" b="1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6B8CBAFB-196C-7ED8-E9EA-3E34B71D1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13056"/>
          <a:stretch>
            <a:fillRect/>
          </a:stretch>
        </p:blipFill>
        <p:spPr>
          <a:xfrm>
            <a:off x="234773" y="1606377"/>
            <a:ext cx="5671757" cy="4614185"/>
          </a:xfrm>
        </p:spPr>
      </p:pic>
    </p:spTree>
    <p:extLst>
      <p:ext uri="{BB962C8B-B14F-4D97-AF65-F5344CB8AC3E}">
        <p14:creationId xmlns:p14="http://schemas.microsoft.com/office/powerpoint/2010/main" val="30758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BED7EE1-D488-F751-E3F5-8DB6D0D265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268412"/>
            <a:ext cx="11522075" cy="514491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sz="2000" dirty="0">
                <a:solidFill>
                  <a:schemeClr val="tx1"/>
                </a:solidFill>
              </a:rPr>
              <a:t>Platon - </a:t>
            </a:r>
            <a:r>
              <a:rPr lang="pl-PL" altLang="pl-PL" sz="2000" i="1" dirty="0" err="1">
                <a:solidFill>
                  <a:schemeClr val="tx1"/>
                </a:solidFill>
              </a:rPr>
              <a:t>Kritias</a:t>
            </a:r>
            <a:endParaRPr lang="pl-PL" altLang="pl-PL" sz="2000" i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Opis  organizacji stołecznego miasta Atlantydy (do około 9 500 r. </a:t>
            </a:r>
            <a:r>
              <a:rPr lang="pl-PL" altLang="pl-PL" dirty="0" err="1">
                <a:solidFill>
                  <a:schemeClr val="tx1"/>
                </a:solidFill>
              </a:rPr>
              <a:t>p.n.e</a:t>
            </a:r>
            <a:r>
              <a:rPr lang="pl-PL" altLang="pl-PL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535ACF3-A59F-8526-DE2C-38A651C8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Mityczna Atlantyda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5753EF-8FC4-B7E3-842F-57BDF221DF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58" y="2623930"/>
            <a:ext cx="5999586" cy="31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5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76B4341-6268-A5E5-7F2B-17B0453D80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Opis znaczenia skutecznego podziału pracy i „zdrowej’ struktury organizacyjnej zawarty jest w Drugiej Księdze Mojżeszowej (rozdział 18, 13-26). </a:t>
            </a:r>
            <a:r>
              <a:rPr lang="pl-PL" dirty="0" err="1"/>
              <a:t>Jetro</a:t>
            </a:r>
            <a:r>
              <a:rPr lang="pl-PL" dirty="0"/>
              <a:t>, teść Mojżesza przedstawił radę, stając się w ten sposób pierwszym zarejestrowanym doradcą organizacyjnym. </a:t>
            </a:r>
          </a:p>
          <a:p>
            <a:pPr marL="0" indent="0">
              <a:buNone/>
            </a:pPr>
            <a:endParaRPr lang="pl-PL" b="1" dirty="0"/>
          </a:p>
          <a:p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sz="1200" dirty="0"/>
          </a:p>
          <a:p>
            <a:endParaRPr lang="pl-PL" b="1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1B0CB28-75C8-F08E-B420-AB9215C2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Biblia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2ADF76F-0364-6865-36DF-A815A8CA82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57" y="2307566"/>
            <a:ext cx="2828145" cy="385688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A8DABAD-8E97-1729-3AB1-551C63439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97" y="2305025"/>
            <a:ext cx="3019190" cy="37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Geometric Presentation">
      <a:dk1>
        <a:sysClr val="windowText" lastClr="000000"/>
      </a:dk1>
      <a:lt1>
        <a:sysClr val="window" lastClr="FFFFFF"/>
      </a:lt1>
      <a:dk2>
        <a:srgbClr val="44546A"/>
      </a:dk2>
      <a:lt2>
        <a:srgbClr val="ACCBF9"/>
      </a:lt2>
      <a:accent1>
        <a:srgbClr val="5C83C4"/>
      </a:accent1>
      <a:accent2>
        <a:srgbClr val="2C599D"/>
      </a:accent2>
      <a:accent3>
        <a:srgbClr val="1A3B70"/>
      </a:accent3>
      <a:accent4>
        <a:srgbClr val="FA6F1A"/>
      </a:accent4>
      <a:accent5>
        <a:srgbClr val="11224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PZ-2022.potx" id="{13EB705B-E3A1-4208-8903-115F8ACA84A8}" vid="{1BC3E884-3409-492C-ABF4-1C2CE04ED5D3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A9014-ED64-4558-B1E1-D03F0EE32BEB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D99ABA-76CE-4A8E-B5F0-C051B96628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9EB750-A6DA-4BE8-B87B-FC499FE73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KPZ-2022(1)</Template>
  <TotalTime>875</TotalTime>
  <Words>4526</Words>
  <Application>Microsoft Office PowerPoint</Application>
  <PresentationFormat>Panoramiczny</PresentationFormat>
  <Paragraphs>334</Paragraphs>
  <Slides>41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Corbel</vt:lpstr>
      <vt:lpstr>Times New Roman</vt:lpstr>
      <vt:lpstr>Wingdings</vt:lpstr>
      <vt:lpstr>Motyw pakietu Office</vt:lpstr>
      <vt:lpstr>Historia myśli z zakresu zarządzania</vt:lpstr>
      <vt:lpstr>O wykładowcy</vt:lpstr>
      <vt:lpstr>Cel zajęć</vt:lpstr>
      <vt:lpstr>Plan zajęć</vt:lpstr>
      <vt:lpstr>Dlaczego historia?</vt:lpstr>
      <vt:lpstr>Dlaczego historia?</vt:lpstr>
      <vt:lpstr>Początki myśli o organizacji i zarządzaniu w Biblii i w dziełach Platona </vt:lpstr>
      <vt:lpstr>Mityczna Atlantyda </vt:lpstr>
      <vt:lpstr>Biblia </vt:lpstr>
      <vt:lpstr>Okres przednaukowy  (od starożytności do F.W. Taylora)</vt:lpstr>
      <vt:lpstr>Starożytny Egipt</vt:lpstr>
      <vt:lpstr>Starożytny Egipt </vt:lpstr>
      <vt:lpstr>Starożytne Chiny </vt:lpstr>
      <vt:lpstr>Starożytne Indie</vt:lpstr>
      <vt:lpstr>Starożytna Grecja</vt:lpstr>
      <vt:lpstr>Starożytny Rzym</vt:lpstr>
      <vt:lpstr>Myśl arabska</vt:lpstr>
      <vt:lpstr>Średniowiecze – myśl europejska</vt:lpstr>
      <vt:lpstr>Odrodzenie – myśl europejska</vt:lpstr>
      <vt:lpstr>Prekursorzy naukowego zarządzania </vt:lpstr>
      <vt:lpstr>Prekursorzy naukowego zarządzania</vt:lpstr>
      <vt:lpstr>Prekursorzy naukowego zarządzania</vt:lpstr>
      <vt:lpstr>Prekursorzy naukowego zarządzania</vt:lpstr>
      <vt:lpstr>Prekursorzy naukowego zarządzania</vt:lpstr>
      <vt:lpstr>Prekursorzy naukowego zarządzania</vt:lpstr>
      <vt:lpstr>Prekursorzy naukowego zarządzania</vt:lpstr>
      <vt:lpstr>Prekursorzy naukowego zarządzania</vt:lpstr>
      <vt:lpstr>Prekursorzy naukowego zarządzania</vt:lpstr>
      <vt:lpstr>Tradycyjne szkoły w naukach o zarządzaniu klasyfikacja wg Zb. Martyniaka </vt:lpstr>
      <vt:lpstr>Szkoła klasyczna 1900 - 1935 nurt przemysłowy (inżynieryjny)</vt:lpstr>
      <vt:lpstr>Szkoła klasyczna 1900 – 1935 nurt przemysłowy (inżynieryjny) c.d.</vt:lpstr>
      <vt:lpstr>Szkoła klasyczna 1900 – 1935  c.d. nurt administracyjny</vt:lpstr>
      <vt:lpstr>Szkoła stosunków międzyludzkich / behawioralna (1925-1945)</vt:lpstr>
      <vt:lpstr>Szkoła badań operacyjnych 1939-1955</vt:lpstr>
      <vt:lpstr>Szkoła systemów społecznych (1950-1975)</vt:lpstr>
      <vt:lpstr>Szkoła neoklasyczna (empiryczna) – 1955-1975</vt:lpstr>
      <vt:lpstr>Szkoła systemowa (od 1960 -</vt:lpstr>
      <vt:lpstr>Podejście sytuacyjne (od 1975 - </vt:lpstr>
      <vt:lpstr>Podsumowanie</vt:lpstr>
      <vt:lpstr>Literatura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 Beliczyński</dc:creator>
  <cp:lastModifiedBy>Jan Beliczyński</cp:lastModifiedBy>
  <cp:revision>72</cp:revision>
  <cp:lastPrinted>2022-10-01T11:46:59Z</cp:lastPrinted>
  <dcterms:created xsi:type="dcterms:W3CDTF">2022-07-21T18:20:43Z</dcterms:created>
  <dcterms:modified xsi:type="dcterms:W3CDTF">2022-10-12T10:04:06Z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