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59" r:id="rId6"/>
    <p:sldId id="257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F36DB3-E7CD-45AA-9FD3-D859C42CD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000" dirty="0">
                <a:solidFill>
                  <a:srgbClr val="FFC000"/>
                </a:solidFill>
              </a:rPr>
              <a:t>Il </a:t>
            </a:r>
            <a:r>
              <a:rPr lang="pl-PL" sz="6000" dirty="0" err="1">
                <a:solidFill>
                  <a:srgbClr val="FFC000"/>
                </a:solidFill>
              </a:rPr>
              <a:t>mio</a:t>
            </a:r>
            <a:r>
              <a:rPr lang="pl-PL" sz="6000" dirty="0">
                <a:solidFill>
                  <a:srgbClr val="FFC000"/>
                </a:solidFill>
              </a:rPr>
              <a:t> </a:t>
            </a:r>
            <a:r>
              <a:rPr lang="pl-PL" sz="6000" dirty="0" err="1">
                <a:solidFill>
                  <a:srgbClr val="FFC000"/>
                </a:solidFill>
              </a:rPr>
              <a:t>ufficio</a:t>
            </a:r>
            <a:r>
              <a:rPr lang="pl-PL" sz="6000" dirty="0">
                <a:solidFill>
                  <a:srgbClr val="FFC000"/>
                </a:solidFill>
              </a:rPr>
              <a:t>, </a:t>
            </a:r>
            <a:br>
              <a:rPr lang="pl-PL" sz="6000" dirty="0">
                <a:solidFill>
                  <a:srgbClr val="FFC000"/>
                </a:solidFill>
              </a:rPr>
            </a:br>
            <a:r>
              <a:rPr lang="pl-PL" sz="6000" dirty="0">
                <a:solidFill>
                  <a:srgbClr val="FFC000"/>
                </a:solidFill>
              </a:rPr>
              <a:t>la </a:t>
            </a:r>
            <a:r>
              <a:rPr lang="pl-PL" sz="6000" dirty="0" err="1">
                <a:solidFill>
                  <a:srgbClr val="FFC000"/>
                </a:solidFill>
              </a:rPr>
              <a:t>mia</a:t>
            </a:r>
            <a:r>
              <a:rPr lang="pl-PL" sz="6000" dirty="0">
                <a:solidFill>
                  <a:srgbClr val="FFC000"/>
                </a:solidFill>
              </a:rPr>
              <a:t> </a:t>
            </a:r>
            <a:r>
              <a:rPr lang="pl-PL" sz="6000" dirty="0" err="1">
                <a:solidFill>
                  <a:srgbClr val="FFC000"/>
                </a:solidFill>
              </a:rPr>
              <a:t>università</a:t>
            </a:r>
            <a:endParaRPr lang="pl-PL" sz="6000" dirty="0">
              <a:solidFill>
                <a:srgbClr val="FFC0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D444B26-5BF2-4A19-907B-398303758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6341" y="4777380"/>
            <a:ext cx="8825658" cy="861420"/>
          </a:xfrm>
        </p:spPr>
        <p:txBody>
          <a:bodyPr/>
          <a:lstStyle/>
          <a:p>
            <a:r>
              <a:rPr lang="pl-PL" dirty="0"/>
              <a:t>		</a:t>
            </a:r>
          </a:p>
          <a:p>
            <a:r>
              <a:rPr lang="pl-PL" dirty="0"/>
              <a:t>										</a:t>
            </a:r>
            <a:r>
              <a:rPr lang="pl-PL" sz="1600" dirty="0" err="1"/>
              <a:t>Creato</a:t>
            </a:r>
            <a:r>
              <a:rPr lang="pl-PL" sz="1600" dirty="0"/>
              <a:t> da </a:t>
            </a:r>
            <a:r>
              <a:rPr lang="pl-PL" sz="1600" err="1"/>
              <a:t>a</a:t>
            </a:r>
            <a:r>
              <a:rPr lang="pl-PL" sz="1600"/>
              <a:t>.LIPIŃSKA</a:t>
            </a:r>
            <a:endParaRPr lang="pl-PL" sz="1600" dirty="0"/>
          </a:p>
        </p:txBody>
      </p:sp>
      <p:pic>
        <p:nvPicPr>
          <p:cNvPr id="5" name="Obraz 4" descr="Obraz zawierający budynek, zewnętrzne, niebo, droga&#10;&#10;Opis wygenerowany przy bardzo wysokim poziomie pewności">
            <a:extLst>
              <a:ext uri="{FF2B5EF4-FFF2-40B4-BE49-F238E27FC236}">
                <a16:creationId xmlns:a16="http://schemas.microsoft.com/office/drawing/2014/main" id="{C14BE474-F0FF-43FD-8A80-CC2ADB0DE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277" y="3476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6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A5EE58-FB9D-449A-8448-E84D5FB7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3" y="155073"/>
            <a:ext cx="9668062" cy="1698175"/>
          </a:xfrm>
        </p:spPr>
        <p:txBody>
          <a:bodyPr/>
          <a:lstStyle/>
          <a:p>
            <a:r>
              <a:rPr lang="pl-PL" dirty="0"/>
              <a:t>Cosa </a:t>
            </a:r>
            <a:r>
              <a:rPr lang="pl-PL" dirty="0" err="1"/>
              <a:t>c’è</a:t>
            </a:r>
            <a:r>
              <a:rPr lang="pl-PL" dirty="0"/>
              <a:t> </a:t>
            </a:r>
            <a:r>
              <a:rPr lang="pl-PL" dirty="0" err="1"/>
              <a:t>nel</a:t>
            </a:r>
            <a:r>
              <a:rPr lang="pl-PL" dirty="0"/>
              <a:t> campus </a:t>
            </a:r>
            <a:r>
              <a:rPr lang="pl-PL" dirty="0" err="1"/>
              <a:t>Uek</a:t>
            </a:r>
            <a:r>
              <a:rPr lang="pl-PL" dirty="0"/>
              <a:t>?</a:t>
            </a:r>
            <a:br>
              <a:rPr lang="pl-PL" dirty="0"/>
            </a:br>
            <a:r>
              <a:rPr lang="pl-PL" dirty="0" err="1"/>
              <a:t>C’è</a:t>
            </a:r>
            <a:r>
              <a:rPr lang="pl-PL" dirty="0"/>
              <a:t>……./ci sono……</a:t>
            </a:r>
          </a:p>
        </p:txBody>
      </p:sp>
      <p:pic>
        <p:nvPicPr>
          <p:cNvPr id="5" name="Obraz 4" descr="Obraz zawierający niebo, budynek, zewnętrzne&#10;&#10;Opis wygenerowany przy bardzo wysokim poziomie pewności">
            <a:extLst>
              <a:ext uri="{FF2B5EF4-FFF2-40B4-BE49-F238E27FC236}">
                <a16:creationId xmlns:a16="http://schemas.microsoft.com/office/drawing/2014/main" id="{51D24171-33E6-42C5-8631-2E3224129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87" y="1478512"/>
            <a:ext cx="2619375" cy="1743075"/>
          </a:xfrm>
          <a:prstGeom prst="rect">
            <a:avLst/>
          </a:prstGeom>
        </p:spPr>
      </p:pic>
      <p:pic>
        <p:nvPicPr>
          <p:cNvPr id="7" name="Obraz 6" descr="Obraz zawierający drzewo, zewnętrzne, niebo, budynek&#10;&#10;Opis wygenerowany przy bardzo wysokim poziomie pewności">
            <a:extLst>
              <a:ext uri="{FF2B5EF4-FFF2-40B4-BE49-F238E27FC236}">
                <a16:creationId xmlns:a16="http://schemas.microsoft.com/office/drawing/2014/main" id="{31123E6B-C306-4E25-A5E9-12CEEC029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374" y="1501098"/>
            <a:ext cx="1524000" cy="1036320"/>
          </a:xfrm>
          <a:prstGeom prst="rect">
            <a:avLst/>
          </a:prstGeom>
        </p:spPr>
      </p:pic>
      <p:pic>
        <p:nvPicPr>
          <p:cNvPr id="9" name="Obraz 8" descr="Obraz zawierający drzewo, trawa, zewnętrzne&#10;&#10;Opis wygenerowany przy bardzo wysokim poziomie pewności">
            <a:extLst>
              <a:ext uri="{FF2B5EF4-FFF2-40B4-BE49-F238E27FC236}">
                <a16:creationId xmlns:a16="http://schemas.microsoft.com/office/drawing/2014/main" id="{23406E7E-33DA-4A4F-AC02-FCD84E4F2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01" y="4093124"/>
            <a:ext cx="2619375" cy="1743075"/>
          </a:xfrm>
          <a:prstGeom prst="rect">
            <a:avLst/>
          </a:prstGeom>
        </p:spPr>
      </p:pic>
      <p:pic>
        <p:nvPicPr>
          <p:cNvPr id="11" name="Obraz 10" descr="Obraz zawierający pociąg, budynek, tor, niebo&#10;&#10;Opis wygenerowany przy bardzo wysokim poziomie pewności">
            <a:extLst>
              <a:ext uri="{FF2B5EF4-FFF2-40B4-BE49-F238E27FC236}">
                <a16:creationId xmlns:a16="http://schemas.microsoft.com/office/drawing/2014/main" id="{523F6F0E-7067-48B8-86FC-33374DB4E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540" y="183562"/>
            <a:ext cx="2628900" cy="1743075"/>
          </a:xfrm>
          <a:prstGeom prst="rect">
            <a:avLst/>
          </a:prstGeom>
        </p:spPr>
      </p:pic>
      <p:pic>
        <p:nvPicPr>
          <p:cNvPr id="13" name="Obraz 12" descr="Obraz zawierający samochód, budynek, zewnętrzne, droga&#10;&#10;Opis wygenerowany przy bardzo wysokim poziomie pewności">
            <a:extLst>
              <a:ext uri="{FF2B5EF4-FFF2-40B4-BE49-F238E27FC236}">
                <a16:creationId xmlns:a16="http://schemas.microsoft.com/office/drawing/2014/main" id="{697C0F84-117B-4C42-9E49-F8BA1ECC0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131" y="2660756"/>
            <a:ext cx="2466975" cy="185737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8D8A6B5-0E84-43A1-B5A9-573550E29DDA}"/>
              </a:ext>
            </a:extLst>
          </p:cNvPr>
          <p:cNvSpPr txBox="1"/>
          <p:nvPr/>
        </p:nvSpPr>
        <p:spPr>
          <a:xfrm>
            <a:off x="646111" y="3221587"/>
            <a:ext cx="4315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edifici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moderni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6FE7332-A28E-4FC8-9120-AD48AAEB6D23}"/>
              </a:ext>
            </a:extLst>
          </p:cNvPr>
          <p:cNvSpPr txBox="1"/>
          <p:nvPr/>
        </p:nvSpPr>
        <p:spPr>
          <a:xfrm>
            <a:off x="4593264" y="2554599"/>
            <a:ext cx="3168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edificio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vecchio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CF3EBD4-A5C6-4997-A66D-59AB2C3C4665}"/>
              </a:ext>
            </a:extLst>
          </p:cNvPr>
          <p:cNvSpPr txBox="1"/>
          <p:nvPr/>
        </p:nvSpPr>
        <p:spPr>
          <a:xfrm>
            <a:off x="8825022" y="4544364"/>
            <a:ext cx="31685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parcheggio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sotterraneo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</a:p>
          <a:p>
            <a:endParaRPr lang="pl-PL" sz="40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7001398-1F7D-4B83-BE25-646B72EF0672}"/>
              </a:ext>
            </a:extLst>
          </p:cNvPr>
          <p:cNvSpPr txBox="1"/>
          <p:nvPr/>
        </p:nvSpPr>
        <p:spPr>
          <a:xfrm>
            <a:off x="382773" y="5774564"/>
            <a:ext cx="5465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zone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verdi</a:t>
            </a:r>
            <a:r>
              <a:rPr lang="pl-PL" sz="4000" dirty="0">
                <a:solidFill>
                  <a:srgbClr val="FFC000"/>
                </a:solidFill>
              </a:rPr>
              <a:t> con le </a:t>
            </a:r>
            <a:r>
              <a:rPr lang="pl-PL" sz="4000" dirty="0" err="1">
                <a:solidFill>
                  <a:srgbClr val="FFC000"/>
                </a:solidFill>
              </a:rPr>
              <a:t>panchine</a:t>
            </a:r>
            <a:endParaRPr lang="pl-PL" sz="4000" dirty="0">
              <a:solidFill>
                <a:srgbClr val="FFC000"/>
              </a:solidFill>
            </a:endParaRPr>
          </a:p>
        </p:txBody>
      </p:sp>
      <p:pic>
        <p:nvPicPr>
          <p:cNvPr id="20" name="Obraz 19" descr="Obraz zawierający wewnątrz, ściana&#10;&#10;Opis wygenerowany przy wysokim poziomie pewności">
            <a:extLst>
              <a:ext uri="{FF2B5EF4-FFF2-40B4-BE49-F238E27FC236}">
                <a16:creationId xmlns:a16="http://schemas.microsoft.com/office/drawing/2014/main" id="{68A6D10C-A29F-4EEC-B744-B051B02315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2412" y="3961323"/>
            <a:ext cx="2619375" cy="1743075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8F5EE4B-B8B2-4FBA-9969-E9B8884BA167}"/>
              </a:ext>
            </a:extLst>
          </p:cNvPr>
          <p:cNvSpPr txBox="1"/>
          <p:nvPr/>
        </p:nvSpPr>
        <p:spPr>
          <a:xfrm>
            <a:off x="7929837" y="1926637"/>
            <a:ext cx="4262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una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piscina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D11B75D-16E2-4099-8354-15FD6B1807D4}"/>
              </a:ext>
            </a:extLst>
          </p:cNvPr>
          <p:cNvSpPr txBox="1"/>
          <p:nvPr/>
        </p:nvSpPr>
        <p:spPr>
          <a:xfrm>
            <a:off x="4961805" y="5610913"/>
            <a:ext cx="3863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FFC000"/>
                </a:solidFill>
              </a:rPr>
              <a:t>automat a </a:t>
            </a:r>
            <a:r>
              <a:rPr lang="pl-PL" sz="4000" dirty="0" err="1">
                <a:solidFill>
                  <a:srgbClr val="FFC000"/>
                </a:solidFill>
              </a:rPr>
              <a:t>caffè</a:t>
            </a:r>
            <a:endParaRPr lang="pl-PL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27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  <p:bldP spid="18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ewnątrz, żywność, osoba, talerz&#10;&#10;Opis wygenerowany przy bardzo wysokim poziomie pewności">
            <a:extLst>
              <a:ext uri="{FF2B5EF4-FFF2-40B4-BE49-F238E27FC236}">
                <a16:creationId xmlns:a16="http://schemas.microsoft.com/office/drawing/2014/main" id="{1685EF93-AF81-4B38-8231-8FE742EA0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21" y="530501"/>
            <a:ext cx="2466975" cy="18478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6C40DF1-F298-4379-A369-AC650831C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97" y="3730623"/>
            <a:ext cx="2619375" cy="1743075"/>
          </a:xfrm>
          <a:prstGeom prst="rect">
            <a:avLst/>
          </a:prstGeom>
        </p:spPr>
      </p:pic>
      <p:pic>
        <p:nvPicPr>
          <p:cNvPr id="7" name="Obraz 6" descr="Obraz zawierający budynek, zewnętrzne&#10;&#10;Opis wygenerowany przy bardzo wysokim poziomie pewności">
            <a:extLst>
              <a:ext uri="{FF2B5EF4-FFF2-40B4-BE49-F238E27FC236}">
                <a16:creationId xmlns:a16="http://schemas.microsoft.com/office/drawing/2014/main" id="{235AEF7E-9F9D-40B3-B03B-9E8E5489A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166" y="3730623"/>
            <a:ext cx="2381250" cy="2381250"/>
          </a:xfrm>
          <a:prstGeom prst="rect">
            <a:avLst/>
          </a:prstGeom>
        </p:spPr>
      </p:pic>
      <p:pic>
        <p:nvPicPr>
          <p:cNvPr id="9" name="Obraz 8" descr="Obraz zawierający droga, zewnętrzne, budynek, ulica&#10;&#10;Opis wygenerowany przy bardzo wysokim poziomie pewności">
            <a:extLst>
              <a:ext uri="{FF2B5EF4-FFF2-40B4-BE49-F238E27FC236}">
                <a16:creationId xmlns:a16="http://schemas.microsoft.com/office/drawing/2014/main" id="{D6ACC233-3D5F-4B78-BB0F-E1F9DA924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904" y="1454426"/>
            <a:ext cx="2466975" cy="1847850"/>
          </a:xfrm>
          <a:prstGeom prst="rect">
            <a:avLst/>
          </a:prstGeom>
        </p:spPr>
      </p:pic>
      <p:pic>
        <p:nvPicPr>
          <p:cNvPr id="11" name="Obraz 10" descr="Obraz zawierający podłoże, wewnątrz, stół, okno&#10;&#10;Opis wygenerowany przy bardzo wysokim poziomie pewności">
            <a:extLst>
              <a:ext uri="{FF2B5EF4-FFF2-40B4-BE49-F238E27FC236}">
                <a16:creationId xmlns:a16="http://schemas.microsoft.com/office/drawing/2014/main" id="{95779259-2C24-430B-A555-4A497FFC9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399" y="452750"/>
            <a:ext cx="3795569" cy="2849526"/>
          </a:xfrm>
          <a:prstGeom prst="rect">
            <a:avLst/>
          </a:prstGeom>
        </p:spPr>
      </p:pic>
      <p:pic>
        <p:nvPicPr>
          <p:cNvPr id="13" name="Obraz 12" descr="Obraz zawierający budynek, podłoże, wewnątrz, sport&#10;&#10;Opis wygenerowany przy bardzo wysokim poziomie pewności">
            <a:extLst>
              <a:ext uri="{FF2B5EF4-FFF2-40B4-BE49-F238E27FC236}">
                <a16:creationId xmlns:a16="http://schemas.microsoft.com/office/drawing/2014/main" id="{97FD8D26-5875-400C-BB6B-1124D616E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1904" y="4744294"/>
            <a:ext cx="1901952" cy="12192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8FC72A3-5FBF-4822-A373-134608AA7C9C}"/>
              </a:ext>
            </a:extLst>
          </p:cNvPr>
          <p:cNvSpPr txBox="1"/>
          <p:nvPr/>
        </p:nvSpPr>
        <p:spPr>
          <a:xfrm>
            <a:off x="711962" y="2378351"/>
            <a:ext cx="3647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una</a:t>
            </a:r>
            <a:r>
              <a:rPr lang="pl-PL" sz="4000" dirty="0">
                <a:solidFill>
                  <a:srgbClr val="FFC000"/>
                </a:solidFill>
              </a:rPr>
              <a:t> mensa</a:t>
            </a:r>
          </a:p>
          <a:p>
            <a:r>
              <a:rPr lang="pl-PL" sz="4000" dirty="0" err="1">
                <a:solidFill>
                  <a:srgbClr val="FFC000"/>
                </a:solidFill>
              </a:rPr>
              <a:t>universitaria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D807832-2DD0-43C1-86B3-F5090B27F1CC}"/>
              </a:ext>
            </a:extLst>
          </p:cNvPr>
          <p:cNvSpPr txBox="1"/>
          <p:nvPr/>
        </p:nvSpPr>
        <p:spPr>
          <a:xfrm>
            <a:off x="361507" y="5227878"/>
            <a:ext cx="5007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laboratorio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linguisitco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14BB186-11A0-4BD9-8D4B-631A5DFB183C}"/>
              </a:ext>
            </a:extLst>
          </p:cNvPr>
          <p:cNvSpPr txBox="1"/>
          <p:nvPr/>
        </p:nvSpPr>
        <p:spPr>
          <a:xfrm>
            <a:off x="4033075" y="3089755"/>
            <a:ext cx="4451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FFC000"/>
                </a:solidFill>
              </a:rPr>
              <a:t>sale </a:t>
            </a:r>
            <a:r>
              <a:rPr lang="pl-PL" sz="4000" dirty="0" err="1">
                <a:solidFill>
                  <a:srgbClr val="FFC000"/>
                </a:solidFill>
              </a:rPr>
              <a:t>conferenze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DC70A76-6CD4-4197-9108-920B6611A5BF}"/>
              </a:ext>
            </a:extLst>
          </p:cNvPr>
          <p:cNvSpPr txBox="1"/>
          <p:nvPr/>
        </p:nvSpPr>
        <p:spPr>
          <a:xfrm>
            <a:off x="8154969" y="3363236"/>
            <a:ext cx="4327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parcheggio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esterno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5DB5AD6-C7A3-4087-8A34-8818D6B78757}"/>
              </a:ext>
            </a:extLst>
          </p:cNvPr>
          <p:cNvSpPr txBox="1"/>
          <p:nvPr/>
        </p:nvSpPr>
        <p:spPr>
          <a:xfrm>
            <a:off x="7437373" y="5939281"/>
            <a:ext cx="576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campo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sportivo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CDA9195-CB16-4D1A-90AD-DF22774C3C92}"/>
              </a:ext>
            </a:extLst>
          </p:cNvPr>
          <p:cNvSpPr txBox="1"/>
          <p:nvPr/>
        </p:nvSpPr>
        <p:spPr>
          <a:xfrm>
            <a:off x="4648166" y="6111873"/>
            <a:ext cx="253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club</a:t>
            </a:r>
          </a:p>
        </p:txBody>
      </p:sp>
    </p:spTree>
    <p:extLst>
      <p:ext uri="{BB962C8B-B14F-4D97-AF65-F5344CB8AC3E}">
        <p14:creationId xmlns:p14="http://schemas.microsoft.com/office/powerpoint/2010/main" val="17545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rawa, niebo, zewnętrzne, płot&#10;&#10;Opis wygenerowany przy bardzo wysokim poziomie pewności">
            <a:extLst>
              <a:ext uri="{FF2B5EF4-FFF2-40B4-BE49-F238E27FC236}">
                <a16:creationId xmlns:a16="http://schemas.microsoft.com/office/drawing/2014/main" id="{93FDB869-1B70-4EDD-9BA8-440B2992F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2" y="404036"/>
            <a:ext cx="4321172" cy="274330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8F1C4-88C8-4C2C-9556-274A84D63D20}"/>
              </a:ext>
            </a:extLst>
          </p:cNvPr>
          <p:cNvSpPr txBox="1"/>
          <p:nvPr/>
        </p:nvSpPr>
        <p:spPr>
          <a:xfrm>
            <a:off x="170708" y="3147345"/>
            <a:ext cx="4618297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passaggio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tra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</a:p>
          <a:p>
            <a:r>
              <a:rPr lang="pl-PL" sz="4000" dirty="0" err="1">
                <a:solidFill>
                  <a:srgbClr val="FFC000"/>
                </a:solidFill>
              </a:rPr>
              <a:t>gli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edifici</a:t>
            </a:r>
            <a:endParaRPr lang="pl-PL" sz="4000" dirty="0">
              <a:solidFill>
                <a:srgbClr val="FFC000"/>
              </a:solidFill>
            </a:endParaRPr>
          </a:p>
        </p:txBody>
      </p:sp>
      <p:pic>
        <p:nvPicPr>
          <p:cNvPr id="6" name="Obraz 5" descr="Obraz zawierający sufit, wewnątrz, ściana, osoby&#10;&#10;Opis wygenerowany przy bardzo wysokim poziomie pewności">
            <a:extLst>
              <a:ext uri="{FF2B5EF4-FFF2-40B4-BE49-F238E27FC236}">
                <a16:creationId xmlns:a16="http://schemas.microsoft.com/office/drawing/2014/main" id="{628B4B4C-5068-4731-AC69-9235E2DD9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490" y="67498"/>
            <a:ext cx="1593319" cy="1266092"/>
          </a:xfrm>
          <a:prstGeom prst="rect">
            <a:avLst/>
          </a:prstGeom>
        </p:spPr>
      </p:pic>
      <p:pic>
        <p:nvPicPr>
          <p:cNvPr id="8" name="Obraz 7" descr="Obraz zawierający wewnątrz, podłoże, sufit, ściana&#10;&#10;Opis wygenerowany przy bardzo wysokim poziomie pewności">
            <a:extLst>
              <a:ext uri="{FF2B5EF4-FFF2-40B4-BE49-F238E27FC236}">
                <a16:creationId xmlns:a16="http://schemas.microsoft.com/office/drawing/2014/main" id="{3B51C954-59DF-43DD-B616-95E99555E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845" y="3710656"/>
            <a:ext cx="2619375" cy="1743075"/>
          </a:xfrm>
          <a:prstGeom prst="rect">
            <a:avLst/>
          </a:prstGeom>
        </p:spPr>
      </p:pic>
      <p:pic>
        <p:nvPicPr>
          <p:cNvPr id="14" name="Obraz 13" descr="Obraz zawierający budynek, zewnętrzne, podłoże, łyżwiarstwo&#10;&#10;Opis wygenerowany przy bardzo wysokim poziomie pewności">
            <a:extLst>
              <a:ext uri="{FF2B5EF4-FFF2-40B4-BE49-F238E27FC236}">
                <a16:creationId xmlns:a16="http://schemas.microsoft.com/office/drawing/2014/main" id="{4F355635-EF3E-4879-900B-23AC7CFC4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4793" y="2963486"/>
            <a:ext cx="2619375" cy="1743075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933913E-CA6B-4CA4-A078-5C56554B29E4}"/>
              </a:ext>
            </a:extLst>
          </p:cNvPr>
          <p:cNvSpPr txBox="1"/>
          <p:nvPr/>
        </p:nvSpPr>
        <p:spPr>
          <a:xfrm>
            <a:off x="5048224" y="5070240"/>
            <a:ext cx="3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laboratorio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7997F48-E0AD-4F36-907A-E011ED41E5F1}"/>
              </a:ext>
            </a:extLst>
          </p:cNvPr>
          <p:cNvSpPr txBox="1"/>
          <p:nvPr/>
        </p:nvSpPr>
        <p:spPr>
          <a:xfrm>
            <a:off x="8267040" y="5295014"/>
            <a:ext cx="392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uffici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amministrativi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531057D-ABED-4F72-ADBC-4707A67BBAF7}"/>
              </a:ext>
            </a:extLst>
          </p:cNvPr>
          <p:cNvSpPr txBox="1"/>
          <p:nvPr/>
        </p:nvSpPr>
        <p:spPr>
          <a:xfrm>
            <a:off x="8267039" y="1591583"/>
            <a:ext cx="408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un’aula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grande</a:t>
            </a:r>
            <a:endParaRPr lang="pl-PL" sz="4000" dirty="0">
              <a:solidFill>
                <a:srgbClr val="FFC000"/>
              </a:solidFill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63CAAB20-92B1-4FD4-A1EA-9F7FBEA47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03" y="4445114"/>
            <a:ext cx="3172200" cy="1323439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899DA4E-0BB3-4E9A-BC21-D6F69DAC954E}"/>
              </a:ext>
            </a:extLst>
          </p:cNvPr>
          <p:cNvSpPr txBox="1"/>
          <p:nvPr/>
        </p:nvSpPr>
        <p:spPr>
          <a:xfrm>
            <a:off x="1" y="5913131"/>
            <a:ext cx="5231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campo</a:t>
            </a:r>
            <a:r>
              <a:rPr lang="pl-PL" sz="4000" dirty="0">
                <a:solidFill>
                  <a:srgbClr val="FFC000"/>
                </a:solidFill>
              </a:rPr>
              <a:t> da </a:t>
            </a:r>
            <a:r>
              <a:rPr lang="pl-PL" sz="4000" dirty="0" err="1">
                <a:solidFill>
                  <a:srgbClr val="FFC000"/>
                </a:solidFill>
              </a:rPr>
              <a:t>tennis</a:t>
            </a:r>
            <a:endParaRPr lang="pl-PL" sz="4000" dirty="0">
              <a:solidFill>
                <a:srgbClr val="FFC000"/>
              </a:solidFill>
            </a:endParaRPr>
          </a:p>
        </p:txBody>
      </p:sp>
      <p:pic>
        <p:nvPicPr>
          <p:cNvPr id="22" name="Obraz 21" descr="Obraz zawierający wewnątrz, kuchnia, podłoże, stół&#10;&#10;Opis wygenerowany przy bardzo wysokim poziomie pewności">
            <a:extLst>
              <a:ext uri="{FF2B5EF4-FFF2-40B4-BE49-F238E27FC236}">
                <a16:creationId xmlns:a16="http://schemas.microsoft.com/office/drawing/2014/main" id="{04CB0FB3-2138-440A-935D-1882B191A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231" y="260039"/>
            <a:ext cx="3514725" cy="1295400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948E50A-4AB5-4D1D-BF05-82C96AFD53C9}"/>
              </a:ext>
            </a:extLst>
          </p:cNvPr>
          <p:cNvSpPr txBox="1"/>
          <p:nvPr/>
        </p:nvSpPr>
        <p:spPr>
          <a:xfrm>
            <a:off x="4789004" y="1555439"/>
            <a:ext cx="3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bar</a:t>
            </a:r>
          </a:p>
        </p:txBody>
      </p:sp>
      <p:pic>
        <p:nvPicPr>
          <p:cNvPr id="25" name="Obraz 24" descr="Obraz zawierający zewnętrzne, podłoże, budynek, rower&#10;&#10;Opis wygenerowany przy bardzo wysokim poziomie pewności">
            <a:extLst>
              <a:ext uri="{FF2B5EF4-FFF2-40B4-BE49-F238E27FC236}">
                <a16:creationId xmlns:a16="http://schemas.microsoft.com/office/drawing/2014/main" id="{10D99356-0E94-491D-985D-1C4E95D4F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455" y="2053961"/>
            <a:ext cx="1765584" cy="2599924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872F792-6B4A-4582-87B5-F68AD80C626F}"/>
              </a:ext>
            </a:extLst>
          </p:cNvPr>
          <p:cNvSpPr txBox="1"/>
          <p:nvPr/>
        </p:nvSpPr>
        <p:spPr>
          <a:xfrm>
            <a:off x="6400101" y="3746800"/>
            <a:ext cx="3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parcheggio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biciclette</a:t>
            </a:r>
            <a:endParaRPr lang="pl-PL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20" grpId="0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2C1FB6-9E20-451E-B208-998B53D7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853248"/>
          </a:xfrm>
        </p:spPr>
        <p:txBody>
          <a:bodyPr/>
          <a:lstStyle/>
          <a:p>
            <a:r>
              <a:rPr lang="pl-PL" dirty="0" err="1"/>
              <a:t>Come</a:t>
            </a:r>
            <a:r>
              <a:rPr lang="pl-PL" dirty="0"/>
              <a:t> è?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DEB1D14-FD90-4C30-8E7C-3C8A8EB28710}"/>
              </a:ext>
            </a:extLst>
          </p:cNvPr>
          <p:cNvSpPr txBox="1"/>
          <p:nvPr/>
        </p:nvSpPr>
        <p:spPr>
          <a:xfrm>
            <a:off x="954157" y="503584"/>
            <a:ext cx="5141843" cy="975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grande</a:t>
            </a:r>
            <a:r>
              <a:rPr lang="pl-PL" sz="4000" dirty="0">
                <a:solidFill>
                  <a:srgbClr val="FFC000"/>
                </a:solidFill>
              </a:rPr>
              <a:t>		stretto</a:t>
            </a:r>
          </a:p>
          <a:p>
            <a:r>
              <a:rPr lang="pl-PL" sz="4000" dirty="0" err="1">
                <a:solidFill>
                  <a:srgbClr val="FFC000"/>
                </a:solidFill>
              </a:rPr>
              <a:t>alto</a:t>
            </a:r>
            <a:r>
              <a:rPr lang="pl-PL" sz="4000" dirty="0">
                <a:solidFill>
                  <a:srgbClr val="FFC000"/>
                </a:solidFill>
              </a:rPr>
              <a:t>				</a:t>
            </a:r>
            <a:r>
              <a:rPr lang="pl-PL" sz="4000" dirty="0" err="1">
                <a:solidFill>
                  <a:srgbClr val="FFC000"/>
                </a:solidFill>
              </a:rPr>
              <a:t>naturale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spazioso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attrezzato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luminoso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bello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elegante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pulito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pieno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400" dirty="0">
                <a:solidFill>
                  <a:srgbClr val="FFC000"/>
                </a:solidFill>
              </a:rPr>
              <a:t>moderno</a:t>
            </a:r>
          </a:p>
          <a:p>
            <a:r>
              <a:rPr lang="pl-PL" sz="4400" dirty="0" err="1">
                <a:solidFill>
                  <a:srgbClr val="FFC000"/>
                </a:solidFill>
              </a:rPr>
              <a:t>silenzioso</a:t>
            </a:r>
            <a:endParaRPr lang="pl-PL" sz="4400" dirty="0">
              <a:solidFill>
                <a:srgbClr val="FFC000"/>
              </a:solidFill>
            </a:endParaRPr>
          </a:p>
          <a:p>
            <a:endParaRPr lang="pl-PL" sz="4400" dirty="0"/>
          </a:p>
          <a:p>
            <a:endParaRPr lang="pl-PL" sz="4400" dirty="0"/>
          </a:p>
          <a:p>
            <a:endParaRPr lang="pl-PL" sz="4400" dirty="0"/>
          </a:p>
          <a:p>
            <a:endParaRPr lang="pl-PL" sz="4400" dirty="0"/>
          </a:p>
          <a:p>
            <a:endParaRPr lang="pl-PL" sz="4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2886849-08B5-4ABD-B533-177E5B728762}"/>
              </a:ext>
            </a:extLst>
          </p:cNvPr>
          <p:cNvSpPr txBox="1"/>
          <p:nvPr/>
        </p:nvSpPr>
        <p:spPr>
          <a:xfrm>
            <a:off x="6188764" y="503584"/>
            <a:ext cx="4850297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00B0F0"/>
                </a:solidFill>
              </a:rPr>
              <a:t>piccolo   largo</a:t>
            </a:r>
          </a:p>
          <a:p>
            <a:r>
              <a:rPr lang="pl-PL" sz="4000" dirty="0">
                <a:solidFill>
                  <a:srgbClr val="00B0F0"/>
                </a:solidFill>
              </a:rPr>
              <a:t>basso      </a:t>
            </a:r>
            <a:r>
              <a:rPr lang="pl-PL" sz="4000" dirty="0" err="1">
                <a:solidFill>
                  <a:srgbClr val="00B0F0"/>
                </a:solidFill>
              </a:rPr>
              <a:t>artificiale</a:t>
            </a:r>
            <a:r>
              <a:rPr lang="pl-PL" sz="4000" dirty="0">
                <a:solidFill>
                  <a:srgbClr val="00B0F0"/>
                </a:solidFill>
              </a:rPr>
              <a:t>     </a:t>
            </a:r>
          </a:p>
          <a:p>
            <a:r>
              <a:rPr lang="pl-PL" sz="4000" dirty="0">
                <a:solidFill>
                  <a:srgbClr val="00B0F0"/>
                </a:solidFill>
              </a:rPr>
              <a:t>piccolo</a:t>
            </a:r>
          </a:p>
          <a:p>
            <a:r>
              <a:rPr lang="pl-PL" sz="4000" dirty="0" err="1">
                <a:solidFill>
                  <a:srgbClr val="00B0F0"/>
                </a:solidFill>
              </a:rPr>
              <a:t>buio</a:t>
            </a:r>
            <a:endParaRPr lang="pl-PL" sz="4000" dirty="0">
              <a:solidFill>
                <a:srgbClr val="00B0F0"/>
              </a:solidFill>
            </a:endParaRPr>
          </a:p>
          <a:p>
            <a:r>
              <a:rPr lang="pl-PL" sz="4000" dirty="0">
                <a:solidFill>
                  <a:srgbClr val="00B0F0"/>
                </a:solidFill>
              </a:rPr>
              <a:t>brutto</a:t>
            </a:r>
          </a:p>
          <a:p>
            <a:r>
              <a:rPr lang="pl-PL" sz="4000" dirty="0" err="1">
                <a:solidFill>
                  <a:srgbClr val="00B0F0"/>
                </a:solidFill>
              </a:rPr>
              <a:t>sportivo</a:t>
            </a:r>
            <a:endParaRPr lang="pl-PL" sz="4000" dirty="0">
              <a:solidFill>
                <a:srgbClr val="00B0F0"/>
              </a:solidFill>
            </a:endParaRPr>
          </a:p>
          <a:p>
            <a:r>
              <a:rPr lang="pl-PL" sz="4000" dirty="0" err="1">
                <a:solidFill>
                  <a:srgbClr val="00B0F0"/>
                </a:solidFill>
              </a:rPr>
              <a:t>sporco</a:t>
            </a:r>
            <a:endParaRPr lang="pl-PL" sz="4000" dirty="0">
              <a:solidFill>
                <a:srgbClr val="00B0F0"/>
              </a:solidFill>
            </a:endParaRPr>
          </a:p>
          <a:p>
            <a:r>
              <a:rPr lang="pl-PL" sz="4000" dirty="0" err="1">
                <a:solidFill>
                  <a:srgbClr val="00B0F0"/>
                </a:solidFill>
              </a:rPr>
              <a:t>vuoto</a:t>
            </a:r>
            <a:endParaRPr lang="pl-PL" sz="4000" dirty="0">
              <a:solidFill>
                <a:srgbClr val="00B0F0"/>
              </a:solidFill>
            </a:endParaRPr>
          </a:p>
          <a:p>
            <a:r>
              <a:rPr lang="pl-PL" sz="4000" dirty="0" err="1">
                <a:solidFill>
                  <a:srgbClr val="00B0F0"/>
                </a:solidFill>
              </a:rPr>
              <a:t>vecchio</a:t>
            </a:r>
            <a:endParaRPr lang="pl-PL" sz="4000" dirty="0">
              <a:solidFill>
                <a:srgbClr val="00B0F0"/>
              </a:solidFill>
            </a:endParaRPr>
          </a:p>
          <a:p>
            <a:r>
              <a:rPr lang="pl-PL" sz="4000" dirty="0" err="1">
                <a:solidFill>
                  <a:srgbClr val="00B0F0"/>
                </a:solidFill>
              </a:rPr>
              <a:t>rumoroso</a:t>
            </a:r>
            <a:endParaRPr lang="pl-PL" sz="4000" dirty="0">
              <a:solidFill>
                <a:srgbClr val="00B0F0"/>
              </a:solidFill>
            </a:endParaRPr>
          </a:p>
          <a:p>
            <a:endParaRPr lang="pl-PL" sz="4000" dirty="0"/>
          </a:p>
          <a:p>
            <a:endParaRPr lang="pl-PL" sz="4000" dirty="0"/>
          </a:p>
          <a:p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4721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27DFBBEB-50D9-4984-8AB6-14486C01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95" y="452717"/>
            <a:ext cx="9382539" cy="3377161"/>
          </a:xfrm>
        </p:spPr>
        <p:txBody>
          <a:bodyPr/>
          <a:lstStyle/>
          <a:p>
            <a:r>
              <a:rPr lang="pl-PL" sz="4400" dirty="0">
                <a:solidFill>
                  <a:srgbClr val="92D050"/>
                </a:solidFill>
              </a:rPr>
              <a:t>Il </a:t>
            </a:r>
            <a:r>
              <a:rPr lang="pl-PL" sz="4400" dirty="0" err="1">
                <a:solidFill>
                  <a:srgbClr val="92D050"/>
                </a:solidFill>
              </a:rPr>
              <a:t>mio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ufficio</a:t>
            </a:r>
            <a:r>
              <a:rPr lang="pl-PL" sz="4400" dirty="0">
                <a:solidFill>
                  <a:srgbClr val="92D050"/>
                </a:solidFill>
              </a:rPr>
              <a:t>, i </a:t>
            </a:r>
            <a:r>
              <a:rPr lang="pl-PL" sz="4400" dirty="0" err="1">
                <a:solidFill>
                  <a:srgbClr val="92D050"/>
                </a:solidFill>
              </a:rPr>
              <a:t>miei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uffici</a:t>
            </a:r>
            <a:br>
              <a:rPr lang="pl-PL" sz="4400" dirty="0">
                <a:solidFill>
                  <a:srgbClr val="92D050"/>
                </a:solidFill>
              </a:rPr>
            </a:br>
            <a:r>
              <a:rPr lang="pl-PL" sz="4400" dirty="0">
                <a:solidFill>
                  <a:srgbClr val="92D050"/>
                </a:solidFill>
              </a:rPr>
              <a:t>Il </a:t>
            </a:r>
            <a:r>
              <a:rPr lang="pl-PL" sz="4400" dirty="0" err="1">
                <a:solidFill>
                  <a:srgbClr val="92D050"/>
                </a:solidFill>
              </a:rPr>
              <a:t>tuo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direttore</a:t>
            </a:r>
            <a:r>
              <a:rPr lang="pl-PL" sz="4400" dirty="0">
                <a:solidFill>
                  <a:srgbClr val="92D050"/>
                </a:solidFill>
              </a:rPr>
              <a:t>, i </a:t>
            </a:r>
            <a:r>
              <a:rPr lang="pl-PL" sz="4400" dirty="0" err="1">
                <a:solidFill>
                  <a:srgbClr val="92D050"/>
                </a:solidFill>
              </a:rPr>
              <a:t>tuoi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direttori</a:t>
            </a:r>
            <a:br>
              <a:rPr lang="pl-PL" sz="4400" dirty="0">
                <a:solidFill>
                  <a:srgbClr val="92D050"/>
                </a:solidFill>
              </a:rPr>
            </a:br>
            <a:r>
              <a:rPr lang="pl-PL" sz="4400" dirty="0">
                <a:solidFill>
                  <a:srgbClr val="92D050"/>
                </a:solidFill>
              </a:rPr>
              <a:t>Il </a:t>
            </a:r>
            <a:r>
              <a:rPr lang="pl-PL" sz="4400" dirty="0" err="1">
                <a:solidFill>
                  <a:srgbClr val="92D050"/>
                </a:solidFill>
              </a:rPr>
              <a:t>suo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insegnante</a:t>
            </a:r>
            <a:r>
              <a:rPr lang="pl-PL" sz="4400" dirty="0">
                <a:solidFill>
                  <a:srgbClr val="92D050"/>
                </a:solidFill>
              </a:rPr>
              <a:t>, i </a:t>
            </a:r>
            <a:r>
              <a:rPr lang="pl-PL" sz="4400" dirty="0" err="1">
                <a:solidFill>
                  <a:srgbClr val="92D050"/>
                </a:solidFill>
              </a:rPr>
              <a:t>suoi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insegnanti</a:t>
            </a:r>
            <a:r>
              <a:rPr lang="pl-PL" sz="4400" dirty="0">
                <a:solidFill>
                  <a:srgbClr val="92D050"/>
                </a:solidFill>
              </a:rPr>
              <a:t>/ </a:t>
            </a:r>
            <a:r>
              <a:rPr lang="pl-PL" sz="4400" dirty="0" err="1">
                <a:solidFill>
                  <a:srgbClr val="92D050"/>
                </a:solidFill>
              </a:rPr>
              <a:t>il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Suo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insegnante</a:t>
            </a:r>
            <a:r>
              <a:rPr lang="pl-PL" sz="4400" dirty="0">
                <a:solidFill>
                  <a:srgbClr val="92D050"/>
                </a:solidFill>
              </a:rPr>
              <a:t>, i </a:t>
            </a:r>
            <a:r>
              <a:rPr lang="pl-PL" sz="4400" dirty="0" err="1">
                <a:solidFill>
                  <a:srgbClr val="92D050"/>
                </a:solidFill>
              </a:rPr>
              <a:t>Suoi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insegnanti</a:t>
            </a:r>
            <a:br>
              <a:rPr lang="pl-PL" sz="4400" dirty="0">
                <a:solidFill>
                  <a:srgbClr val="92D050"/>
                </a:solidFill>
              </a:rPr>
            </a:b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D56400A-F398-408C-BC95-0A2940E968B5}"/>
              </a:ext>
            </a:extLst>
          </p:cNvPr>
          <p:cNvSpPr txBox="1"/>
          <p:nvPr/>
        </p:nvSpPr>
        <p:spPr>
          <a:xfrm>
            <a:off x="675861" y="3922643"/>
            <a:ext cx="89717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B0F0"/>
                </a:solidFill>
              </a:rPr>
              <a:t>la </a:t>
            </a:r>
            <a:r>
              <a:rPr lang="pl-PL" sz="4400" dirty="0" err="1">
                <a:solidFill>
                  <a:srgbClr val="00B0F0"/>
                </a:solidFill>
              </a:rPr>
              <a:t>mia</a:t>
            </a:r>
            <a:r>
              <a:rPr lang="pl-PL" sz="4400" dirty="0">
                <a:solidFill>
                  <a:srgbClr val="00B0F0"/>
                </a:solidFill>
              </a:rPr>
              <a:t> </a:t>
            </a:r>
            <a:r>
              <a:rPr lang="pl-PL" sz="4400" dirty="0" err="1">
                <a:solidFill>
                  <a:srgbClr val="00B0F0"/>
                </a:solidFill>
              </a:rPr>
              <a:t>scrivania</a:t>
            </a:r>
            <a:r>
              <a:rPr lang="pl-PL" sz="4400" dirty="0">
                <a:solidFill>
                  <a:srgbClr val="00B0F0"/>
                </a:solidFill>
              </a:rPr>
              <a:t>, le </a:t>
            </a:r>
            <a:r>
              <a:rPr lang="pl-PL" sz="4400" dirty="0" err="1">
                <a:solidFill>
                  <a:srgbClr val="00B0F0"/>
                </a:solidFill>
              </a:rPr>
              <a:t>mie</a:t>
            </a:r>
            <a:r>
              <a:rPr lang="pl-PL" sz="4400" dirty="0">
                <a:solidFill>
                  <a:srgbClr val="00B0F0"/>
                </a:solidFill>
              </a:rPr>
              <a:t> </a:t>
            </a:r>
            <a:r>
              <a:rPr lang="pl-PL" sz="4400" dirty="0" err="1">
                <a:solidFill>
                  <a:srgbClr val="00B0F0"/>
                </a:solidFill>
              </a:rPr>
              <a:t>scrivanie</a:t>
            </a:r>
            <a:endParaRPr lang="pl-PL" sz="4400" dirty="0">
              <a:solidFill>
                <a:srgbClr val="00B0F0"/>
              </a:solidFill>
            </a:endParaRPr>
          </a:p>
          <a:p>
            <a:r>
              <a:rPr lang="pl-PL" sz="4400" dirty="0">
                <a:solidFill>
                  <a:srgbClr val="00B0F0"/>
                </a:solidFill>
              </a:rPr>
              <a:t>la </a:t>
            </a:r>
            <a:r>
              <a:rPr lang="pl-PL" sz="4400" dirty="0" err="1">
                <a:solidFill>
                  <a:srgbClr val="00B0F0"/>
                </a:solidFill>
              </a:rPr>
              <a:t>tua</a:t>
            </a:r>
            <a:r>
              <a:rPr lang="pl-PL" sz="4400" dirty="0">
                <a:solidFill>
                  <a:srgbClr val="00B0F0"/>
                </a:solidFill>
              </a:rPr>
              <a:t> </a:t>
            </a:r>
            <a:r>
              <a:rPr lang="pl-PL" sz="4400" dirty="0" err="1">
                <a:solidFill>
                  <a:srgbClr val="00B0F0"/>
                </a:solidFill>
              </a:rPr>
              <a:t>lavagna</a:t>
            </a:r>
            <a:r>
              <a:rPr lang="pl-PL" sz="4400" dirty="0">
                <a:solidFill>
                  <a:srgbClr val="00B0F0"/>
                </a:solidFill>
              </a:rPr>
              <a:t>, le </a:t>
            </a:r>
            <a:r>
              <a:rPr lang="pl-PL" sz="4400" dirty="0" err="1">
                <a:solidFill>
                  <a:srgbClr val="00B0F0"/>
                </a:solidFill>
              </a:rPr>
              <a:t>tue</a:t>
            </a:r>
            <a:r>
              <a:rPr lang="pl-PL" sz="4400" dirty="0">
                <a:solidFill>
                  <a:srgbClr val="00B0F0"/>
                </a:solidFill>
              </a:rPr>
              <a:t> </a:t>
            </a:r>
            <a:r>
              <a:rPr lang="pl-PL" sz="4400" dirty="0" err="1">
                <a:solidFill>
                  <a:srgbClr val="00B0F0"/>
                </a:solidFill>
              </a:rPr>
              <a:t>lavagne</a:t>
            </a:r>
            <a:endParaRPr lang="pl-PL" sz="4400" dirty="0">
              <a:solidFill>
                <a:srgbClr val="00B0F0"/>
              </a:solidFill>
            </a:endParaRPr>
          </a:p>
          <a:p>
            <a:r>
              <a:rPr lang="pl-PL" sz="4400" dirty="0">
                <a:solidFill>
                  <a:srgbClr val="00B0F0"/>
                </a:solidFill>
              </a:rPr>
              <a:t>la </a:t>
            </a:r>
            <a:r>
              <a:rPr lang="pl-PL" sz="4400" dirty="0" err="1">
                <a:solidFill>
                  <a:srgbClr val="00B0F0"/>
                </a:solidFill>
              </a:rPr>
              <a:t>sua</a:t>
            </a:r>
            <a:r>
              <a:rPr lang="pl-PL" sz="4400" dirty="0">
                <a:solidFill>
                  <a:srgbClr val="00B0F0"/>
                </a:solidFill>
              </a:rPr>
              <a:t> aula, le </a:t>
            </a:r>
            <a:r>
              <a:rPr lang="pl-PL" sz="4400" dirty="0" err="1">
                <a:solidFill>
                  <a:srgbClr val="00B0F0"/>
                </a:solidFill>
              </a:rPr>
              <a:t>sue</a:t>
            </a:r>
            <a:r>
              <a:rPr lang="pl-PL" sz="4400" dirty="0">
                <a:solidFill>
                  <a:srgbClr val="00B0F0"/>
                </a:solidFill>
              </a:rPr>
              <a:t> aule/ la </a:t>
            </a:r>
            <a:r>
              <a:rPr lang="pl-PL" sz="4400" dirty="0" err="1">
                <a:solidFill>
                  <a:srgbClr val="00B0F0"/>
                </a:solidFill>
              </a:rPr>
              <a:t>Sua</a:t>
            </a:r>
            <a:r>
              <a:rPr lang="pl-PL" sz="4400" dirty="0">
                <a:solidFill>
                  <a:srgbClr val="00B0F0"/>
                </a:solidFill>
              </a:rPr>
              <a:t> aula, le Sue aule</a:t>
            </a:r>
          </a:p>
        </p:txBody>
      </p:sp>
    </p:spTree>
    <p:extLst>
      <p:ext uri="{BB962C8B-B14F-4D97-AF65-F5344CB8AC3E}">
        <p14:creationId xmlns:p14="http://schemas.microsoft.com/office/powerpoint/2010/main" val="23612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2CF3111-DB6A-4BD4-9DD1-650A31C45958}"/>
              </a:ext>
            </a:extLst>
          </p:cNvPr>
          <p:cNvSpPr txBox="1"/>
          <p:nvPr/>
        </p:nvSpPr>
        <p:spPr>
          <a:xfrm>
            <a:off x="808383" y="424071"/>
            <a:ext cx="95415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il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nostro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stabilimento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i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nostri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stabilimenti</a:t>
            </a:r>
            <a:endParaRPr lang="pl-PL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il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vostro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settore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i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vostri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settori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</a:p>
          <a:p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Vostri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settori</a:t>
            </a:r>
            <a:endParaRPr lang="pl-PL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il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loro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edificio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i loro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edifici</a:t>
            </a:r>
            <a:endParaRPr lang="pl-PL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A1EFC3F-305A-4904-BEAC-AB5E4529C189}"/>
              </a:ext>
            </a:extLst>
          </p:cNvPr>
          <p:cNvSpPr txBox="1"/>
          <p:nvPr/>
        </p:nvSpPr>
        <p:spPr>
          <a:xfrm>
            <a:off x="808384" y="4108174"/>
            <a:ext cx="92500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nostra mensa, le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nostre</a:t>
            </a:r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mense</a:t>
            </a:r>
            <a:endParaRPr lang="pl-PL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vostra</a:t>
            </a:r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biblioteca</a:t>
            </a:r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le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vostre</a:t>
            </a:r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biblioteche</a:t>
            </a:r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/le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Vostre</a:t>
            </a:r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biblioteche</a:t>
            </a:r>
            <a:endParaRPr lang="pl-PL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loro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piscina</a:t>
            </a:r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le loro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piscine</a:t>
            </a:r>
            <a:endParaRPr lang="pl-PL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3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ABF4E6C-E892-4353-BE75-BFE915D9401C}"/>
              </a:ext>
            </a:extLst>
          </p:cNvPr>
          <p:cNvSpPr txBox="1"/>
          <p:nvPr/>
        </p:nvSpPr>
        <p:spPr>
          <a:xfrm>
            <a:off x="490329" y="1020418"/>
            <a:ext cx="11118575" cy="690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1.Cosa </a:t>
            </a:r>
            <a:r>
              <a:rPr lang="pl-PL" sz="4000" dirty="0" err="1"/>
              <a:t>c’è</a:t>
            </a:r>
            <a:r>
              <a:rPr lang="pl-PL" sz="4000" dirty="0"/>
              <a:t> </a:t>
            </a:r>
            <a:r>
              <a:rPr lang="pl-PL" sz="4000" dirty="0" err="1"/>
              <a:t>nel</a:t>
            </a:r>
            <a:r>
              <a:rPr lang="pl-PL" sz="4000" dirty="0"/>
              <a:t> </a:t>
            </a:r>
            <a:r>
              <a:rPr lang="pl-PL" sz="4000" dirty="0" err="1"/>
              <a:t>vostro</a:t>
            </a:r>
            <a:r>
              <a:rPr lang="pl-PL" sz="4000" dirty="0"/>
              <a:t> campus </a:t>
            </a:r>
            <a:r>
              <a:rPr lang="pl-PL" sz="4000" dirty="0" err="1"/>
              <a:t>universitario</a:t>
            </a:r>
            <a:r>
              <a:rPr lang="pl-PL" sz="4000" dirty="0"/>
              <a:t>?  </a:t>
            </a:r>
          </a:p>
          <a:p>
            <a:r>
              <a:rPr lang="pl-PL" sz="4000" dirty="0"/>
              <a:t>2. </a:t>
            </a:r>
            <a:r>
              <a:rPr lang="pl-PL" sz="4000" dirty="0" err="1"/>
              <a:t>Quanti</a:t>
            </a:r>
            <a:r>
              <a:rPr lang="pl-PL" sz="4000" dirty="0"/>
              <a:t> </a:t>
            </a:r>
            <a:r>
              <a:rPr lang="pl-PL" sz="4000" dirty="0" err="1"/>
              <a:t>edifici</a:t>
            </a:r>
            <a:r>
              <a:rPr lang="pl-PL" sz="4000" dirty="0"/>
              <a:t> ci sono? </a:t>
            </a:r>
            <a:r>
              <a:rPr lang="pl-PL" sz="4000" dirty="0" err="1"/>
              <a:t>Come</a:t>
            </a:r>
            <a:r>
              <a:rPr lang="pl-PL" sz="4000" dirty="0"/>
              <a:t> sono?</a:t>
            </a:r>
          </a:p>
          <a:p>
            <a:r>
              <a:rPr lang="pl-PL" sz="4000" dirty="0" err="1"/>
              <a:t>Alcuni</a:t>
            </a:r>
            <a:r>
              <a:rPr lang="pl-PL" sz="4000" dirty="0"/>
              <a:t> </a:t>
            </a:r>
            <a:r>
              <a:rPr lang="pl-PL" sz="4000" dirty="0" err="1"/>
              <a:t>edifici</a:t>
            </a:r>
            <a:r>
              <a:rPr lang="pl-PL" sz="4000" dirty="0"/>
              <a:t> sono…….., </a:t>
            </a:r>
            <a:r>
              <a:rPr lang="pl-PL" sz="4000" dirty="0" err="1"/>
              <a:t>altri</a:t>
            </a:r>
            <a:r>
              <a:rPr lang="pl-PL" sz="4000" dirty="0"/>
              <a:t> sono….</a:t>
            </a:r>
          </a:p>
          <a:p>
            <a:r>
              <a:rPr lang="pl-PL" sz="4000" dirty="0"/>
              <a:t>3. </a:t>
            </a:r>
            <a:r>
              <a:rPr lang="pl-PL" sz="4000" dirty="0" err="1"/>
              <a:t>Come</a:t>
            </a:r>
            <a:r>
              <a:rPr lang="pl-PL" sz="4000" dirty="0"/>
              <a:t> sono le </a:t>
            </a:r>
            <a:r>
              <a:rPr lang="pl-PL" sz="4000" dirty="0" err="1"/>
              <a:t>vostre</a:t>
            </a:r>
            <a:r>
              <a:rPr lang="pl-PL" sz="4000" dirty="0"/>
              <a:t> aule?</a:t>
            </a:r>
          </a:p>
          <a:p>
            <a:r>
              <a:rPr lang="pl-PL" sz="4000" dirty="0"/>
              <a:t>3. Ci sono </a:t>
            </a:r>
            <a:r>
              <a:rPr lang="pl-PL" sz="4000" dirty="0" err="1"/>
              <a:t>impianti</a:t>
            </a:r>
            <a:r>
              <a:rPr lang="pl-PL" sz="4000" dirty="0"/>
              <a:t> </a:t>
            </a:r>
            <a:r>
              <a:rPr lang="pl-PL" sz="4000" dirty="0" err="1"/>
              <a:t>sportivi</a:t>
            </a:r>
            <a:r>
              <a:rPr lang="pl-PL" sz="4000" dirty="0"/>
              <a:t> alla </a:t>
            </a:r>
            <a:r>
              <a:rPr lang="pl-PL" sz="4000" dirty="0" err="1"/>
              <a:t>vostra</a:t>
            </a:r>
            <a:r>
              <a:rPr lang="pl-PL" sz="4000" dirty="0"/>
              <a:t> </a:t>
            </a:r>
            <a:r>
              <a:rPr lang="pl-PL" sz="4000" dirty="0" err="1"/>
              <a:t>università</a:t>
            </a:r>
            <a:r>
              <a:rPr lang="pl-PL" sz="4000" dirty="0"/>
              <a:t>? </a:t>
            </a:r>
            <a:r>
              <a:rPr lang="pl-PL" sz="4000" dirty="0" err="1"/>
              <a:t>Quali</a:t>
            </a:r>
            <a:r>
              <a:rPr lang="pl-PL" sz="4000" dirty="0"/>
              <a:t>?</a:t>
            </a:r>
          </a:p>
          <a:p>
            <a:r>
              <a:rPr lang="pl-PL" sz="4000" dirty="0"/>
              <a:t>4. </a:t>
            </a:r>
            <a:r>
              <a:rPr lang="pl-PL" sz="4000" dirty="0" err="1"/>
              <a:t>Dove</a:t>
            </a:r>
            <a:r>
              <a:rPr lang="pl-PL" sz="4000" dirty="0"/>
              <a:t> </a:t>
            </a:r>
            <a:r>
              <a:rPr lang="pl-PL" sz="4000" dirty="0" err="1"/>
              <a:t>potete</a:t>
            </a:r>
            <a:r>
              <a:rPr lang="pl-PL" sz="4000" dirty="0"/>
              <a:t> </a:t>
            </a:r>
            <a:r>
              <a:rPr lang="pl-PL" sz="4000" dirty="0" err="1"/>
              <a:t>pranzare</a:t>
            </a:r>
            <a:r>
              <a:rPr lang="pl-PL" sz="4000" dirty="0"/>
              <a:t>?</a:t>
            </a:r>
          </a:p>
          <a:p>
            <a:r>
              <a:rPr lang="pl-PL" sz="4000" dirty="0"/>
              <a:t>5. </a:t>
            </a:r>
            <a:r>
              <a:rPr lang="pl-PL" sz="4000" dirty="0" err="1"/>
              <a:t>Dove</a:t>
            </a:r>
            <a:r>
              <a:rPr lang="pl-PL" sz="4000" dirty="0"/>
              <a:t> </a:t>
            </a:r>
            <a:r>
              <a:rPr lang="pl-PL" sz="4000" dirty="0" err="1"/>
              <a:t>potete</a:t>
            </a:r>
            <a:r>
              <a:rPr lang="pl-PL" sz="4000" dirty="0"/>
              <a:t> </a:t>
            </a:r>
            <a:r>
              <a:rPr lang="pl-PL" sz="4000" dirty="0" err="1"/>
              <a:t>prendere</a:t>
            </a:r>
            <a:r>
              <a:rPr lang="pl-PL" sz="4000" dirty="0"/>
              <a:t> </a:t>
            </a:r>
            <a:r>
              <a:rPr lang="pl-PL" sz="4000" dirty="0" err="1"/>
              <a:t>un</a:t>
            </a:r>
            <a:r>
              <a:rPr lang="pl-PL" sz="4000" dirty="0"/>
              <a:t> </a:t>
            </a:r>
            <a:r>
              <a:rPr lang="pl-PL" sz="4000" dirty="0" err="1"/>
              <a:t>caffè</a:t>
            </a:r>
            <a:r>
              <a:rPr lang="pl-PL" sz="4000" dirty="0"/>
              <a:t>?</a:t>
            </a:r>
          </a:p>
          <a:p>
            <a:r>
              <a:rPr lang="pl-PL" sz="4000" dirty="0"/>
              <a:t>6. </a:t>
            </a:r>
            <a:r>
              <a:rPr lang="pl-PL" sz="4000" dirty="0" err="1"/>
              <a:t>C’è</a:t>
            </a:r>
            <a:r>
              <a:rPr lang="pl-PL" sz="4000" dirty="0"/>
              <a:t> </a:t>
            </a:r>
            <a:r>
              <a:rPr lang="pl-PL" sz="4000" dirty="0" err="1"/>
              <a:t>un’aula</a:t>
            </a:r>
            <a:r>
              <a:rPr lang="pl-PL" sz="4000" dirty="0"/>
              <a:t> </a:t>
            </a:r>
            <a:r>
              <a:rPr lang="pl-PL" sz="4000" dirty="0" err="1"/>
              <a:t>conferenze</a:t>
            </a:r>
            <a:r>
              <a:rPr lang="pl-PL" sz="4000" dirty="0"/>
              <a:t>? </a:t>
            </a:r>
            <a:r>
              <a:rPr lang="pl-PL" sz="4000" dirty="0" err="1"/>
              <a:t>Come</a:t>
            </a:r>
            <a:r>
              <a:rPr lang="pl-PL" sz="4000" dirty="0"/>
              <a:t> è?</a:t>
            </a:r>
          </a:p>
          <a:p>
            <a:endParaRPr lang="pl-PL" sz="4000" dirty="0"/>
          </a:p>
          <a:p>
            <a:endParaRPr lang="pl-PL" sz="40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D088648-DEC7-4ED5-A365-1E30BD815DC8}"/>
              </a:ext>
            </a:extLst>
          </p:cNvPr>
          <p:cNvSpPr txBox="1"/>
          <p:nvPr/>
        </p:nvSpPr>
        <p:spPr>
          <a:xfrm>
            <a:off x="490329" y="318052"/>
            <a:ext cx="1031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rgbClr val="FFC000"/>
                </a:solidFill>
              </a:rPr>
              <a:t>Sei</a:t>
            </a:r>
            <a:r>
              <a:rPr lang="pl-PL" sz="2800" dirty="0">
                <a:solidFill>
                  <a:srgbClr val="FFC000"/>
                </a:solidFill>
              </a:rPr>
              <a:t> </a:t>
            </a:r>
            <a:r>
              <a:rPr lang="pl-PL" sz="2800" dirty="0" err="1">
                <a:solidFill>
                  <a:srgbClr val="FFC000"/>
                </a:solidFill>
              </a:rPr>
              <a:t>giornalista</a:t>
            </a:r>
            <a:r>
              <a:rPr lang="pl-PL" sz="2800" dirty="0">
                <a:solidFill>
                  <a:srgbClr val="FFC000"/>
                </a:solidFill>
              </a:rPr>
              <a:t>. Fa </a:t>
            </a:r>
            <a:r>
              <a:rPr lang="pl-PL" sz="2800" dirty="0" err="1">
                <a:solidFill>
                  <a:srgbClr val="FFC000"/>
                </a:solidFill>
              </a:rPr>
              <a:t>un’intervista</a:t>
            </a:r>
            <a:r>
              <a:rPr lang="pl-PL" sz="2800" dirty="0">
                <a:solidFill>
                  <a:srgbClr val="FFC000"/>
                </a:solidFill>
              </a:rPr>
              <a:t> con uno </a:t>
            </a:r>
            <a:r>
              <a:rPr lang="pl-PL" sz="2800" dirty="0" err="1">
                <a:solidFill>
                  <a:srgbClr val="FFC000"/>
                </a:solidFill>
              </a:rPr>
              <a:t>studente</a:t>
            </a:r>
            <a:r>
              <a:rPr lang="pl-PL" sz="2800" dirty="0">
                <a:solidFill>
                  <a:srgbClr val="FFC000"/>
                </a:solidFill>
              </a:rPr>
              <a:t> </a:t>
            </a:r>
            <a:r>
              <a:rPr lang="pl-PL" sz="2800" dirty="0" err="1">
                <a:solidFill>
                  <a:srgbClr val="FFC000"/>
                </a:solidFill>
              </a:rPr>
              <a:t>Uek</a:t>
            </a:r>
            <a:r>
              <a:rPr lang="pl-PL" sz="2800" dirty="0">
                <a:solidFill>
                  <a:srgbClr val="FFC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216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76D79BD-F3F5-4D4D-B486-363286CA3BE7}"/>
              </a:ext>
            </a:extLst>
          </p:cNvPr>
          <p:cNvSpPr txBox="1"/>
          <p:nvPr/>
        </p:nvSpPr>
        <p:spPr>
          <a:xfrm>
            <a:off x="622851" y="0"/>
            <a:ext cx="1131735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7. Ci sono </a:t>
            </a:r>
            <a:r>
              <a:rPr lang="pl-PL" sz="4000" dirty="0" err="1"/>
              <a:t>aree</a:t>
            </a:r>
            <a:r>
              <a:rPr lang="pl-PL" sz="4000" dirty="0"/>
              <a:t> </a:t>
            </a:r>
            <a:r>
              <a:rPr lang="pl-PL" sz="4000" dirty="0" err="1"/>
              <a:t>verdi</a:t>
            </a:r>
            <a:r>
              <a:rPr lang="pl-PL" sz="4000" dirty="0"/>
              <a:t>? </a:t>
            </a:r>
            <a:r>
              <a:rPr lang="pl-PL" sz="4000" dirty="0" err="1"/>
              <a:t>Dove</a:t>
            </a:r>
            <a:r>
              <a:rPr lang="pl-PL" sz="4000" dirty="0"/>
              <a:t>?</a:t>
            </a:r>
          </a:p>
          <a:p>
            <a:r>
              <a:rPr lang="pl-PL" sz="4000" dirty="0"/>
              <a:t>8. </a:t>
            </a:r>
            <a:r>
              <a:rPr lang="pl-PL" sz="4000" dirty="0" err="1"/>
              <a:t>C’è</a:t>
            </a:r>
            <a:r>
              <a:rPr lang="pl-PL" sz="4000" dirty="0"/>
              <a:t> </a:t>
            </a:r>
            <a:r>
              <a:rPr lang="pl-PL" sz="4000" dirty="0" err="1"/>
              <a:t>un</a:t>
            </a:r>
            <a:r>
              <a:rPr lang="pl-PL" sz="4000" dirty="0"/>
              <a:t> </a:t>
            </a:r>
            <a:r>
              <a:rPr lang="pl-PL" sz="4000" dirty="0" err="1"/>
              <a:t>parcheggio</a:t>
            </a:r>
            <a:r>
              <a:rPr lang="pl-PL" sz="4000" dirty="0"/>
              <a:t> </a:t>
            </a:r>
            <a:r>
              <a:rPr lang="pl-PL" sz="4000" dirty="0" err="1"/>
              <a:t>esterno</a:t>
            </a:r>
            <a:r>
              <a:rPr lang="pl-PL" sz="4000" dirty="0"/>
              <a:t>/</a:t>
            </a:r>
            <a:r>
              <a:rPr lang="pl-PL" sz="4000" dirty="0" err="1"/>
              <a:t>sotterraneo</a:t>
            </a:r>
            <a:r>
              <a:rPr lang="pl-PL" sz="4000" dirty="0"/>
              <a:t>? </a:t>
            </a:r>
            <a:r>
              <a:rPr lang="pl-PL" sz="4000" dirty="0" err="1"/>
              <a:t>Gli</a:t>
            </a:r>
            <a:r>
              <a:rPr lang="pl-PL" sz="4000" dirty="0"/>
              <a:t> </a:t>
            </a:r>
            <a:r>
              <a:rPr lang="pl-PL" sz="4000" dirty="0" err="1"/>
              <a:t>studenti</a:t>
            </a:r>
            <a:r>
              <a:rPr lang="pl-PL" sz="4000" dirty="0"/>
              <a:t> </a:t>
            </a:r>
            <a:r>
              <a:rPr lang="pl-PL" sz="4000" dirty="0" err="1"/>
              <a:t>possono</a:t>
            </a:r>
            <a:r>
              <a:rPr lang="pl-PL" sz="4000" dirty="0"/>
              <a:t> </a:t>
            </a:r>
            <a:r>
              <a:rPr lang="pl-PL" sz="4000" dirty="0" err="1"/>
              <a:t>parcheggiare</a:t>
            </a:r>
            <a:r>
              <a:rPr lang="pl-PL" sz="4000" dirty="0"/>
              <a:t> le loro </a:t>
            </a:r>
            <a:r>
              <a:rPr lang="pl-PL" sz="4000" dirty="0" err="1"/>
              <a:t>macchine</a:t>
            </a:r>
            <a:r>
              <a:rPr lang="pl-PL" sz="4000" dirty="0"/>
              <a:t>? (</a:t>
            </a:r>
            <a:r>
              <a:rPr lang="pl-PL" sz="4000" dirty="0" err="1"/>
              <a:t>tessere</a:t>
            </a:r>
            <a:r>
              <a:rPr lang="pl-PL" sz="4000" dirty="0"/>
              <a:t>)</a:t>
            </a:r>
          </a:p>
          <a:p>
            <a:r>
              <a:rPr lang="pl-PL" sz="4000" dirty="0"/>
              <a:t>9. </a:t>
            </a:r>
            <a:r>
              <a:rPr lang="pl-PL" sz="4000" dirty="0" err="1"/>
              <a:t>Dove</a:t>
            </a:r>
            <a:r>
              <a:rPr lang="pl-PL" sz="4000" dirty="0"/>
              <a:t> sono i </a:t>
            </a:r>
            <a:r>
              <a:rPr lang="pl-PL" sz="4000" dirty="0" err="1"/>
              <a:t>vostri</a:t>
            </a:r>
            <a:r>
              <a:rPr lang="pl-PL" sz="4000" dirty="0"/>
              <a:t> </a:t>
            </a:r>
            <a:r>
              <a:rPr lang="pl-PL" sz="4000" dirty="0" err="1"/>
              <a:t>uffici</a:t>
            </a:r>
            <a:r>
              <a:rPr lang="pl-PL" sz="4000" dirty="0"/>
              <a:t> </a:t>
            </a:r>
            <a:r>
              <a:rPr lang="pl-PL" sz="4000" dirty="0" err="1"/>
              <a:t>amministrativi</a:t>
            </a:r>
            <a:r>
              <a:rPr lang="pl-PL" sz="4000" dirty="0"/>
              <a:t>?</a:t>
            </a:r>
          </a:p>
          <a:p>
            <a:r>
              <a:rPr lang="pl-PL" sz="4000" dirty="0"/>
              <a:t>10. </a:t>
            </a:r>
            <a:r>
              <a:rPr lang="pl-PL" sz="4000" dirty="0" err="1"/>
              <a:t>Dove</a:t>
            </a:r>
            <a:r>
              <a:rPr lang="pl-PL" sz="4000" dirty="0"/>
              <a:t> sono e </a:t>
            </a:r>
            <a:r>
              <a:rPr lang="pl-PL" sz="4000" dirty="0" err="1"/>
              <a:t>come</a:t>
            </a:r>
            <a:r>
              <a:rPr lang="pl-PL" sz="4000" dirty="0"/>
              <a:t> sono i </a:t>
            </a:r>
            <a:r>
              <a:rPr lang="pl-PL" sz="4000" dirty="0" err="1"/>
              <a:t>vostri</a:t>
            </a:r>
            <a:r>
              <a:rPr lang="pl-PL" sz="4000" dirty="0"/>
              <a:t> </a:t>
            </a:r>
            <a:r>
              <a:rPr lang="pl-PL" sz="4000" dirty="0" err="1"/>
              <a:t>laboratori</a:t>
            </a:r>
            <a:r>
              <a:rPr lang="pl-PL" sz="4000" dirty="0"/>
              <a:t>?</a:t>
            </a:r>
          </a:p>
          <a:p>
            <a:r>
              <a:rPr lang="pl-PL" sz="4000" dirty="0"/>
              <a:t>11. </a:t>
            </a:r>
            <a:r>
              <a:rPr lang="pl-PL" sz="4000" dirty="0" err="1"/>
              <a:t>C’è</a:t>
            </a:r>
            <a:r>
              <a:rPr lang="pl-PL" sz="4000" dirty="0"/>
              <a:t> </a:t>
            </a:r>
            <a:r>
              <a:rPr lang="pl-PL" sz="4000" dirty="0" err="1"/>
              <a:t>una</a:t>
            </a:r>
            <a:r>
              <a:rPr lang="pl-PL" sz="4000" dirty="0"/>
              <a:t> </a:t>
            </a:r>
            <a:r>
              <a:rPr lang="pl-PL" sz="4000" dirty="0" err="1"/>
              <a:t>biblioteca</a:t>
            </a:r>
            <a:r>
              <a:rPr lang="pl-PL" sz="4000" dirty="0"/>
              <a:t>? </a:t>
            </a:r>
            <a:r>
              <a:rPr lang="pl-PL" sz="4000" dirty="0" err="1"/>
              <a:t>Dove</a:t>
            </a:r>
            <a:r>
              <a:rPr lang="pl-PL" sz="4000" dirty="0"/>
              <a:t>? </a:t>
            </a:r>
            <a:r>
              <a:rPr lang="pl-PL" sz="4000" dirty="0" err="1"/>
              <a:t>Come</a:t>
            </a:r>
            <a:r>
              <a:rPr lang="pl-PL" sz="4000" dirty="0"/>
              <a:t> è?</a:t>
            </a:r>
          </a:p>
          <a:p>
            <a:r>
              <a:rPr lang="pl-PL" sz="4000" dirty="0"/>
              <a:t>12. </a:t>
            </a:r>
            <a:r>
              <a:rPr lang="pl-PL" sz="4000" dirty="0" err="1"/>
              <a:t>Un</a:t>
            </a:r>
            <a:r>
              <a:rPr lang="pl-PL" sz="4000" dirty="0"/>
              <a:t> club? Cosa </a:t>
            </a:r>
            <a:r>
              <a:rPr lang="pl-PL" sz="4000" dirty="0" err="1"/>
              <a:t>organizza</a:t>
            </a:r>
            <a:r>
              <a:rPr lang="pl-PL" sz="4000" dirty="0"/>
              <a:t>?</a:t>
            </a:r>
          </a:p>
          <a:p>
            <a:r>
              <a:rPr lang="pl-PL" sz="4000" dirty="0"/>
              <a:t>13. Chi sono </a:t>
            </a:r>
            <a:r>
              <a:rPr lang="pl-PL" sz="4000" dirty="0" err="1"/>
              <a:t>gli</a:t>
            </a:r>
            <a:r>
              <a:rPr lang="pl-PL" sz="4000" dirty="0"/>
              <a:t> </a:t>
            </a:r>
            <a:r>
              <a:rPr lang="pl-PL" sz="4000" dirty="0" err="1"/>
              <a:t>studenti</a:t>
            </a:r>
            <a:r>
              <a:rPr lang="pl-PL" sz="4000" dirty="0"/>
              <a:t> del </a:t>
            </a:r>
            <a:r>
              <a:rPr lang="pl-PL" sz="4000" dirty="0" err="1"/>
              <a:t>vostro</a:t>
            </a:r>
            <a:r>
              <a:rPr lang="pl-PL" sz="4000" dirty="0"/>
              <a:t> campus?</a:t>
            </a:r>
          </a:p>
          <a:p>
            <a:r>
              <a:rPr lang="pl-PL" sz="4000" dirty="0"/>
              <a:t>14. </a:t>
            </a:r>
            <a:r>
              <a:rPr lang="pl-PL" sz="4000" dirty="0" err="1"/>
              <a:t>Come</a:t>
            </a:r>
            <a:r>
              <a:rPr lang="pl-PL" sz="4000" dirty="0"/>
              <a:t> sono </a:t>
            </a:r>
            <a:r>
              <a:rPr lang="pl-PL" sz="4000" dirty="0" err="1"/>
              <a:t>gli</a:t>
            </a:r>
            <a:r>
              <a:rPr lang="pl-PL" sz="4000" dirty="0"/>
              <a:t> </a:t>
            </a:r>
            <a:r>
              <a:rPr lang="pl-PL" sz="4000" dirty="0" err="1"/>
              <a:t>insegnanti</a:t>
            </a:r>
            <a:r>
              <a:rPr lang="pl-PL" sz="4000" dirty="0"/>
              <a:t>?</a:t>
            </a:r>
          </a:p>
          <a:p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867773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252</TotalTime>
  <Words>399</Words>
  <Application>Microsoft Office PowerPoint</Application>
  <PresentationFormat>Panoramiczny</PresentationFormat>
  <Paragraphs>79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Jon</vt:lpstr>
      <vt:lpstr>Il mio ufficio,  la mia università</vt:lpstr>
      <vt:lpstr>Cosa c’è nel campus Uek? C’è……./ci sono……</vt:lpstr>
      <vt:lpstr>Prezentacja programu PowerPoint</vt:lpstr>
      <vt:lpstr>Prezentacja programu PowerPoint</vt:lpstr>
      <vt:lpstr>Come è?</vt:lpstr>
      <vt:lpstr>Il mio ufficio, i miei uffici Il tuo direttore, i tuoi direttori Il suo insegnante, i suoi insegnanti/ il Suo insegnante, i Suoi insegnanti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mio ufficio,  la mia università</dc:title>
  <dc:creator>Anna</dc:creator>
  <cp:lastModifiedBy>Anna Lipińska</cp:lastModifiedBy>
  <cp:revision>29</cp:revision>
  <dcterms:created xsi:type="dcterms:W3CDTF">2018-03-23T16:05:47Z</dcterms:created>
  <dcterms:modified xsi:type="dcterms:W3CDTF">2023-06-18T13:28:24Z</dcterms:modified>
</cp:coreProperties>
</file>