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257" r:id="rId3"/>
    <p:sldId id="258" r:id="rId4"/>
    <p:sldId id="259" r:id="rId5"/>
    <p:sldId id="28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1" r:id="rId25"/>
    <p:sldId id="282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317" r:id="rId39"/>
    <p:sldId id="316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</p:sldIdLst>
  <p:sldSz cx="12192000" cy="6858000"/>
  <p:notesSz cx="6858000" cy="9144000"/>
  <p:defaultTextStyle>
    <a:defPPr>
      <a:defRPr lang="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1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8E0DE-53BA-410C-93E1-AC44CE30F6A9}" type="datetimeFigureOut">
              <a:rPr lang="pl-PL" smtClean="0"/>
              <a:t>13.10.2025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539AB-F753-4DB7-97C7-44F5CEA1FC2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169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BEDBFC-F65B-71C0-901F-7437ED552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30D70AF-B877-B572-00F6-64160B5C5B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EE3FF89-D2FE-CA89-CD63-8AAE8425E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0A56-6136-44A0-BFFA-149FDB64119D}" type="datetime1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D6171DB-D956-BCC4-8B9B-64FADD93E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2D85FEE-252B-2EE3-AFB2-8FEB9680A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5158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9703B9-27A4-D7F0-C42D-8C97AA34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8E2BB2E-321F-7883-CAF1-75AC882205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FD1201A-5BB8-05F9-8C36-B452EEE20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E437-E34F-4618-A267-41AE87D5C8D8}" type="datetime1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CFCC5A6-1EC7-1DE7-B40F-F2A3CD786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D67FC8-2CD3-9768-CAAB-18BC58540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965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F45827F0-215C-D015-52B3-CABDA93FE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820F659-3E64-6E6C-7AEB-8BFADA179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1776622-7951-E9F7-4942-FD27C98E0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E804D-8E88-44ED-A394-4048BBA7EB76}" type="datetime1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47D7C62-573A-55F0-E4CC-423AE0456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A455D86-3824-EEC3-4854-519704F1D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5034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77C8A5-AD4A-0E51-0221-84AE693AB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016D26-FFCF-D709-E50A-C9B32B348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6096810-0077-7CC4-A987-C787130A4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EC9C8-0099-4F01-939F-81AA137C48F7}" type="datetime1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BEB5CE-A96A-BB87-86C9-35084E678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8F51123-B16C-FBB2-E657-109621D9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9693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143632-B773-E8E6-9EA2-D53F068BD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1503E71-6EBE-1054-0C86-CB96A26FF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6DC5DFE-E9A4-C743-EFA1-517E0FE6E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B0492-647C-498D-ACDC-D39E5CB727A8}" type="datetime1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BE07109-7996-1D7B-CA2B-4E677313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F33E02A-95BC-43FF-C9B8-167E6332B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591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38DF3E-32CD-D1FF-D95C-D08D4FA97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E50C17-BEDB-2AC6-9E59-8FB8AF6C0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11BC0F4-D54D-14E2-E6E7-0BB8E8004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6DEABE2-BD64-B25F-56BE-9E2E1CDBF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26CC4-B0F5-4D20-AEAE-27C01731243A}" type="datetime1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EFF5E2F-8798-A291-8904-1900ACAC1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35D8199-478C-8A15-3CA7-3CEC4D48A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585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A4A50A-214D-C301-6BA2-DF0D262C9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52838AB-016F-7319-A85A-965FB06FE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5BE8EE3-2B5F-32FE-BAD7-48F0488F45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093094A-484F-2349-8C0B-312219C1F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58F1372-3560-FCEF-70AA-C1D1D67FA8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B680906-E8F4-415A-2332-2E4B369FE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9182-1D7B-4601-B5B4-EFC77AB480BB}" type="datetime1">
              <a:rPr lang="pl-PL" smtClean="0"/>
              <a:t>13.10.2025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F0AF824-38B6-533C-A5E4-FB61E3AF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AC1DE73-EF67-B640-22BC-FCEB3EDC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08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9B5045-EBB8-1968-3B87-340796116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2BFA8AE-C8CF-A7B2-AC20-9829D1A58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ABCD3-7F3E-4D86-9511-2DEAE4A6D85E}" type="datetime1">
              <a:rPr lang="pl-PL" smtClean="0"/>
              <a:t>13.10.2025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59BCB93-D713-D48F-05A5-90363E826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955A0D6-2FB5-4B5A-15BA-598D6141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7533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C621B95-8ACD-DFA9-C684-3BFF01476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794DA-C2C7-4746-9638-1FD8420D3176}" type="datetime1">
              <a:rPr lang="pl-PL" smtClean="0"/>
              <a:t>13.10.2025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7AAB2A3-307D-0127-CFEA-748A1812B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7655C45-2DC0-8E38-3F4B-40ED105A8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68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09ECA5-0BCB-D0DD-8E96-DCC8A8DCB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F5BB79-43CB-F475-38D6-D88016FDE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FA6A8E-1A47-ABC7-E2CA-E5621DD07C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A32118A-3B55-0772-8259-8261477D9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5081F-B218-461F-99F7-9FF27ECDB7DF}" type="datetime1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81C1DD8-5CDD-D66E-0775-BC6A8A81C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631C596-1D6B-DA3D-616E-00C08367C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810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12DFF0-1082-0907-FB17-49459881B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7A527B5-EB87-2A44-4532-801042F107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A918A2A-ACE8-5493-CC22-0D23D374D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810E470-7388-DD2F-B667-67192EE0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B13C2-1FA2-4A24-A7A4-603F551F2E64}" type="datetime1">
              <a:rPr lang="pl-PL" smtClean="0"/>
              <a:t>13.10.2025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4844A09-A6E0-ABF3-5C0A-0D5AE8B06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038EF14-6A97-FEC6-57DD-BD9D9E7F6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327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40AE2C1-E608-95E6-22F7-5F144BC08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24C85A9-36FC-4DCB-A6E5-993EDB1D4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EB3A9BE-E27F-5A80-09B8-3ACC338F58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E6E287-5084-4484-8656-63E06950640D}" type="datetime1">
              <a:rPr lang="pl-PL" smtClean="0"/>
              <a:t>13.10.2025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12BB750-3E63-5CC6-3EE5-DEBDECE0C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84F6326-A8DF-62F5-BD6A-B044D880BE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4A1F26-ECD1-4EF6-88A3-E604B534F0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032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B40CB2-72AE-A0B4-43D3-4468A6B138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" dirty="0"/>
              <a:t>Otoczenie ekonomiczne przedsiębiorstwa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9E066DB-4071-B434-393F-EAC633961E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66D5CE3-8A0F-08D7-2BF4-97447CFB1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2328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F0310-804B-91EA-B1FC-DABDB4E92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62A96F-E987-7563-F7EB-F37E6CF9D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301"/>
            <a:ext cx="10515600" cy="899471"/>
          </a:xfrm>
        </p:spPr>
        <p:txBody>
          <a:bodyPr/>
          <a:lstStyle/>
          <a:p>
            <a:pPr algn="ctr"/>
            <a:r>
              <a:rPr lang="pl" dirty="0"/>
              <a:t>Konsekwencje polityki kursowej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741397-39FE-09EE-3E03-BB3F778D0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289" y="1420238"/>
            <a:ext cx="11361907" cy="4756725"/>
          </a:xfrm>
        </p:spPr>
        <p:txBody>
          <a:bodyPr>
            <a:normAutofit/>
          </a:bodyPr>
          <a:lstStyle/>
          <a:p>
            <a:r>
              <a:rPr lang="pl" dirty="0"/>
              <a:t>Powody, dla których prowadzi sę politykę kontrolowania kursu walutowego, są następujące.</a:t>
            </a:r>
          </a:p>
          <a:p>
            <a:r>
              <a:rPr lang="pl" dirty="0"/>
              <a:t>(a) Aby </a:t>
            </a:r>
            <a:r>
              <a:rPr lang="pl" b="1" dirty="0"/>
              <a:t>skorygować deficyt bilansu handlowego </a:t>
            </a:r>
            <a:r>
              <a:rPr lang="pl" dirty="0"/>
              <a:t>, próbując spowodować spadek kursu walutowego</a:t>
            </a:r>
          </a:p>
          <a:p>
            <a:r>
              <a:rPr lang="pl" dirty="0"/>
              <a:t>(b) Aby </a:t>
            </a:r>
            <a:r>
              <a:rPr lang="pl" b="1" dirty="0"/>
              <a:t>zapobiec nadmiernemu wzrostowi nadwyżki bilansu handlowego </a:t>
            </a:r>
            <a:r>
              <a:rPr lang="pl" dirty="0"/>
              <a:t>, starając się wywołać ograniczony wzrost </a:t>
            </a:r>
            <a:r>
              <a:rPr lang="pl" dirty="0" err="1"/>
              <a:t>kursu </a:t>
            </a:r>
            <a:endParaRPr lang="pl-PL" dirty="0"/>
          </a:p>
          <a:p>
            <a:r>
              <a:rPr lang="pl" dirty="0"/>
              <a:t>(c) Aby </a:t>
            </a:r>
            <a:r>
              <a:rPr lang="pl" b="1" dirty="0"/>
              <a:t>ustabilizować kurs </a:t>
            </a:r>
            <a:r>
              <a:rPr lang="pl" dirty="0"/>
              <a:t>waluty, ponieważ eksporterzy i importerzy będą wówczas narażeni na mniejsze ryzyko.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3E0A0E1-DAF2-461E-2C7F-56A666057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29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82365-4AFF-2F75-5918-444DAFA17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1C3C77-0966-25C5-E74C-9784E4EFE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186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Stałe kursy walutowe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0761FB-84F0-2507-F2C8-43AB40D77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106" y="1361872"/>
            <a:ext cx="11274358" cy="4815091"/>
          </a:xfrm>
        </p:spPr>
        <p:txBody>
          <a:bodyPr>
            <a:normAutofit fontScale="92500" lnSpcReduction="10000"/>
          </a:bodyPr>
          <a:lstStyle/>
          <a:p>
            <a:r>
              <a:rPr lang="pl" dirty="0"/>
              <a:t>Rząd może próbować utrzymać kurs wymiany na stałym poziomie w stosunku do głównej waluty, takiej jak dolar amerykański dolara lub może próbować utrzymać go w określonym przedziale wartości. Jednakże, jeśli rząd nie jest w stanie kontrolować inflacji, </a:t>
            </a:r>
            <a:r>
              <a:rPr lang="pl" b="1" dirty="0"/>
              <a:t>realna wartość </a:t>
            </a:r>
            <a:r>
              <a:rPr lang="pl" dirty="0"/>
              <a:t>jej waluty nie pozostałaby stała.</a:t>
            </a:r>
            <a:endParaRPr lang="pl-PL" dirty="0"/>
          </a:p>
          <a:p>
            <a:r>
              <a:rPr lang="pl" dirty="0"/>
              <a:t>Jeżeli stopa inflacji w jednym kraju jest wyższa niż inne, jego ceny eksportowe staną się niekonkurencyjne na rynkach zagranicznych i w handlu kraju deficyt wzrośnie (lub nadwyżka handlowa zmniejszy się). Wtedy by trzeba zrowić dewaluację. Na przykład rząd może podjąć działania mające na celu zmianę kursu wymiany z 4 pln za USD do 6 pln z 1 USD.</a:t>
            </a:r>
          </a:p>
          <a:p>
            <a:r>
              <a:rPr lang="pl" dirty="0"/>
              <a:t>Jeżeli kursy walut są stałe, wszelkie zmiany </a:t>
            </a:r>
            <a:r>
              <a:rPr lang="pl" b="1" dirty="0"/>
              <a:t>(rzeczywistych) stóp procentowych </a:t>
            </a:r>
            <a:r>
              <a:rPr lang="pl" dirty="0"/>
              <a:t>w jednym kraju będą wywierać presję na </a:t>
            </a:r>
            <a:r>
              <a:rPr lang="pl" b="1" dirty="0"/>
              <a:t>przepływ kapitału </a:t>
            </a:r>
            <a:r>
              <a:rPr lang="pl" dirty="0"/>
              <a:t>do lub z kraju. 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7928841-5BA6-A7FA-571C-44A35E074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324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B21F4-18F6-05FA-2D90-CCC8E49AD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47387B-D498-FC7D-1928-A0287B765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23" y="0"/>
            <a:ext cx="11254902" cy="928654"/>
          </a:xfrm>
        </p:spPr>
        <p:txBody>
          <a:bodyPr>
            <a:noAutofit/>
          </a:bodyPr>
          <a:lstStyle/>
          <a:p>
            <a:pPr algn="ctr"/>
            <a:r>
              <a:rPr lang="pl" sz="3600" dirty="0"/>
              <a:t>Polityka konkurencji : regulacje i niepowodzenie rynku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B05F73-578E-3C15-77DE-F38384AB6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101" y="928654"/>
            <a:ext cx="11549975" cy="5248309"/>
          </a:xfrm>
        </p:spPr>
        <p:txBody>
          <a:bodyPr>
            <a:normAutofit fontScale="55000" lnSpcReduction="20000"/>
          </a:bodyPr>
          <a:lstStyle/>
          <a:p>
            <a:r>
              <a:rPr lang="pl" dirty="0"/>
              <a:t>Rząd wpływa na rynki na różne sposoby, jednym z nich jest bezpośrednia </a:t>
            </a:r>
            <a:r>
              <a:rPr lang="pl" b="1" dirty="0"/>
              <a:t>regulacja.</a:t>
            </a:r>
            <a:endParaRPr lang="pl" dirty="0"/>
          </a:p>
          <a:p>
            <a:r>
              <a:rPr lang="pl" b="1" dirty="0"/>
              <a:t>O niepowodzeniu rynku </a:t>
            </a:r>
            <a:r>
              <a:rPr lang="pl" dirty="0"/>
              <a:t>mówimy wtedy, gdy mechanizm rynkowy (interakcja podaży i popytu) nie skutkuje ustaleniem ceny i ilości podaży/popytu równoważących rynek, i dlatego wynik jest nieoptymalny.</a:t>
            </a:r>
          </a:p>
          <a:p>
            <a:r>
              <a:rPr lang="pl" dirty="0"/>
              <a:t>Ważną rolą rządu jest </a:t>
            </a:r>
            <a:r>
              <a:rPr lang="pl" b="1" dirty="0"/>
              <a:t>regulacja rynków prywatnych </a:t>
            </a:r>
            <a:r>
              <a:rPr lang="pl" dirty="0"/>
              <a:t>tam, gdzie nie przynoszą one oczekiwanych rezultatów. Efektywne wykorzystanie zasobów </a:t>
            </a:r>
            <a:r>
              <a:rPr lang="pl" b="1" dirty="0"/>
              <a:t>. </a:t>
            </a:r>
            <a:r>
              <a:rPr lang="pl" dirty="0"/>
              <a:t>W odpowiedzi na istnienie niedoskonałości rynku i jako alternatywa dla w zakresie podatków i publicznego świadczenia produkcji państwo często ucieka się do regulacji działalności gospodarczej Różnorodność sposobów. Spośród różnych form niedoskonałości rynku, w poniższych przypadkach regulacja rynki mogą często stanowić najwłaściwszą reakcję polityczną.</a:t>
            </a:r>
          </a:p>
          <a:p>
            <a:r>
              <a:rPr lang="pl" dirty="0"/>
              <a:t>(a) </a:t>
            </a:r>
            <a:r>
              <a:rPr lang="pl" b="1" dirty="0"/>
              <a:t>Niedoskonała konkurencja</a:t>
            </a:r>
            <a:endParaRPr lang="pl-PL" b="1" dirty="0"/>
          </a:p>
          <a:p>
            <a:r>
              <a:rPr lang="pl" dirty="0"/>
              <a:t>Kiedy duży udział jednej firmy na rynku lub jej całkowita dominacja prowadzą do </a:t>
            </a:r>
            <a:r>
              <a:rPr lang="pl" b="1" dirty="0"/>
              <a:t>nieefektywności </a:t>
            </a:r>
            <a:r>
              <a:rPr lang="pl" dirty="0"/>
              <a:t>lub </a:t>
            </a:r>
            <a:r>
              <a:rPr lang="pl" b="1" dirty="0"/>
              <a:t>nadmiernych zysków </a:t>
            </a:r>
            <a:r>
              <a:rPr lang="pl" dirty="0"/>
              <a:t>, państwo może interweniować, na przykład poprzez kontrolę cen lub zysków, aby spróbować ograniczyć skutki tej mocy. </a:t>
            </a:r>
            <a:endParaRPr lang="en-US" dirty="0"/>
          </a:p>
          <a:p>
            <a:r>
              <a:rPr lang="pl" dirty="0"/>
              <a:t>(b) </a:t>
            </a:r>
            <a:r>
              <a:rPr lang="pl" b="1" dirty="0"/>
              <a:t>Koszty społeczne</a:t>
            </a:r>
            <a:endParaRPr lang="pl-PL" b="1" dirty="0"/>
          </a:p>
          <a:p>
            <a:r>
              <a:rPr lang="pl" dirty="0"/>
              <a:t>Możliwym sposobem rozwiązania problemu kosztów społecznych lub </a:t>
            </a:r>
            <a:r>
              <a:rPr lang="pl" b="1" dirty="0"/>
              <a:t>efektów zewnętrznych </a:t>
            </a:r>
            <a:r>
              <a:rPr lang="pl" dirty="0"/>
              <a:t>jest jakaś forma regulacja. Regulacje mogą obejmować na przykład kontrolę emisji zanieczyszczeń, ograniczenia w zakresie korzystania z samochodów na obszarach miejskich, zakazu palenia w budynkach publicznych lub obowiązkowego ubezpieczenia samochodów.</a:t>
            </a:r>
          </a:p>
          <a:p>
            <a:r>
              <a:rPr lang="pl" dirty="0"/>
              <a:t>(c) </a:t>
            </a:r>
            <a:r>
              <a:rPr lang="pl" b="1" dirty="0"/>
              <a:t>Niedoskonała informacja</a:t>
            </a:r>
            <a:endParaRPr lang="pl-PL" b="1" dirty="0"/>
          </a:p>
          <a:p>
            <a:r>
              <a:rPr lang="pl" dirty="0"/>
              <a:t>Regulacja jest często najlepszą formą działań rządu, gdy występują niedostatki informacyjne podważając efektywne funkcjonowanie rynków prywatnych. Dzieje się tak szczególnie wtedy, gdy wybór konsumenta </a:t>
            </a:r>
            <a:r>
              <a:rPr lang="pl" dirty="0" err="1"/>
              <a:t>jest</a:t>
            </a:r>
            <a:r>
              <a:rPr lang="pl" dirty="0"/>
              <a:t> </a:t>
            </a:r>
            <a:r>
              <a:rPr lang="pl" dirty="0" err="1"/>
              <a:t>istnienie</a:t>
            </a:r>
            <a:r>
              <a:rPr lang="pl" dirty="0"/>
              <a:t> </a:t>
            </a:r>
            <a:r>
              <a:rPr lang="pl" dirty="0" err="1"/>
              <a:t>zniekształcony </a:t>
            </a:r>
            <a:r>
              <a:rPr lang="pl" dirty="0"/>
              <a:t>.</a:t>
            </a:r>
          </a:p>
          <a:p>
            <a:r>
              <a:rPr lang="pl" dirty="0"/>
              <a:t>(d) </a:t>
            </a:r>
            <a:r>
              <a:rPr lang="pl" b="1" dirty="0"/>
              <a:t>Kapitał własny</a:t>
            </a:r>
          </a:p>
          <a:p>
            <a:r>
              <a:rPr lang="pl" dirty="0"/>
              <a:t>Rząd może również uciec się do regulacji mających na celu </a:t>
            </a:r>
            <a:r>
              <a:rPr lang="pl" b="1" dirty="0"/>
              <a:t>poprawę sprawiedliwości społecznej </a:t>
            </a:r>
            <a:r>
              <a:rPr lang="pl" dirty="0"/>
              <a:t>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5F9B6C-E99F-A068-45DF-0DB5DBBA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7458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28FB8-D05C-D869-5387-4B49C3EFC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225682-3FE3-07D0-EE64-F89D8BE7E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02194"/>
          </a:xfrm>
        </p:spPr>
        <p:txBody>
          <a:bodyPr/>
          <a:lstStyle/>
          <a:p>
            <a:pPr algn="ctr"/>
            <a:r>
              <a:rPr lang="pl" dirty="0"/>
              <a:t>Polityka konkurencji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C3CC4F-D54F-BA80-C7D0-BB1A7E1E8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557" y="953311"/>
            <a:ext cx="11478639" cy="5204197"/>
          </a:xfrm>
        </p:spPr>
        <p:txBody>
          <a:bodyPr>
            <a:normAutofit/>
          </a:bodyPr>
          <a:lstStyle/>
          <a:p>
            <a:r>
              <a:rPr lang="pl" b="1" dirty="0"/>
              <a:t>Regulację rynku </a:t>
            </a:r>
            <a:r>
              <a:rPr lang="pl" dirty="0"/>
              <a:t>można zdefiniować jako jakąkolwiek formę ingerencji państwa w funkcjonowanie wolnego rynku. może obejmować regulację popytu, podaży, ceny, zysku, ilości, jakości, wejścia, wyjścia, informacji, technologia lub jakikolwiek inny aspekt produkcji i konsumpcji na rynku.</a:t>
            </a:r>
          </a:p>
          <a:p>
            <a:r>
              <a:rPr lang="pl" dirty="0"/>
              <a:t>Na wielu rynkach uczestnicy (zwłaszcza firmy) mogą zdecydować się na utrzymanie systemu dobrowolnej </a:t>
            </a:r>
            <a:r>
              <a:rPr lang="pl" b="1" dirty="0"/>
              <a:t>samoregulacji </a:t>
            </a:r>
            <a:r>
              <a:rPr lang="pl" dirty="0"/>
              <a:t>, być może w celu uniknięcia nałożenia kontroli rządowej.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4ABBFD7-E39A-39EA-632E-AD5B0A96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593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FCFFF-6B0B-1613-F9C6-BD44C3CAB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FE7EC5-3637-8650-A5EA-670745765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73011"/>
          </a:xfrm>
        </p:spPr>
        <p:txBody>
          <a:bodyPr/>
          <a:lstStyle/>
          <a:p>
            <a:pPr algn="ctr"/>
            <a:r>
              <a:rPr lang="pl" dirty="0"/>
              <a:t>Konkurencja rynkowa a monopole i fuzje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A686AD-DE78-1CC6-411E-DAABBAB98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101" y="865762"/>
            <a:ext cx="11459183" cy="5768502"/>
          </a:xfrm>
        </p:spPr>
        <p:txBody>
          <a:bodyPr>
            <a:normAutofit fontScale="55000" lnSpcReduction="20000"/>
          </a:bodyPr>
          <a:lstStyle/>
          <a:p>
            <a:r>
              <a:rPr lang="pl" dirty="0"/>
              <a:t>W czystym </a:t>
            </a:r>
            <a:r>
              <a:rPr lang="pl" b="1" dirty="0"/>
              <a:t>monopolu </a:t>
            </a:r>
            <a:r>
              <a:rPr lang="pl" dirty="0"/>
              <a:t>na rynku działa tylko jedna firma, jedyny producent danego dobra, który nie ma </a:t>
            </a:r>
            <a:r>
              <a:rPr lang="pl" dirty="0" err="1"/>
              <a:t>dokładnie</a:t>
            </a:r>
            <a:r>
              <a:rPr lang="pl" dirty="0"/>
              <a:t> </a:t>
            </a:r>
            <a:r>
              <a:rPr lang="pl" dirty="0" err="1"/>
              <a:t>konkurować</a:t>
            </a:r>
            <a:r>
              <a:rPr lang="pl" dirty="0"/>
              <a:t> </a:t>
            </a:r>
            <a:r>
              <a:rPr lang="pl" dirty="0" err="1"/>
              <a:t>zamienniki </a:t>
            </a:r>
            <a:r>
              <a:rPr lang="pl" dirty="0"/>
              <a:t>.</a:t>
            </a:r>
          </a:p>
          <a:p>
            <a:r>
              <a:rPr lang="pl" dirty="0"/>
              <a:t>Monopolistyczna sytuacja może mieć pewne zalety.</a:t>
            </a:r>
          </a:p>
          <a:p>
            <a:r>
              <a:rPr lang="pl" dirty="0"/>
              <a:t>(a) W niektórych branżach można twierdzić, że tylko osiągnięcie monopolu pozwoli firmie na osiągnięcie korzyści rodzaje </a:t>
            </a:r>
            <a:r>
              <a:rPr lang="pl" b="1" dirty="0"/>
              <a:t>korzyści skali </a:t>
            </a:r>
            <a:r>
              <a:rPr lang="pl" dirty="0"/>
              <a:t>(korzyści wynikające z prowadzenia działalności na dużą skalę), które mogą </a:t>
            </a:r>
            <a:r>
              <a:rPr lang="pl" dirty="0" err="1"/>
              <a:t>zminimalizować</a:t>
            </a:r>
            <a:r>
              <a:rPr lang="pl" dirty="0"/>
              <a:t> </a:t>
            </a:r>
            <a:r>
              <a:rPr lang="pl" dirty="0" err="1"/>
              <a:t>ceny </a:t>
            </a:r>
            <a:r>
              <a:rPr lang="pl" dirty="0"/>
              <a:t>.</a:t>
            </a:r>
          </a:p>
          <a:p>
            <a:r>
              <a:rPr lang="pl" dirty="0"/>
              <a:t>(b) Ustanowienie monopolu może być najlepszym sposobem na </a:t>
            </a:r>
            <a:r>
              <a:rPr lang="pl" b="1" dirty="0" err="1"/>
              <a:t>maksymalizację </a:t>
            </a:r>
            <a:r>
              <a:rPr lang="pl" b="1" dirty="0"/>
              <a:t>zysków przedsiębiorstwa </a:t>
            </a:r>
            <a:r>
              <a:rPr lang="pl" dirty="0"/>
              <a:t>.</a:t>
            </a:r>
            <a:endParaRPr lang="pl-PL" dirty="0"/>
          </a:p>
          <a:p>
            <a:r>
              <a:rPr lang="pl" dirty="0"/>
              <a:t>Monopole często niosą jednak ze sobą szereg negatywnych konsekwencji.</a:t>
            </a:r>
          </a:p>
          <a:p>
            <a:r>
              <a:rPr lang="pl" dirty="0"/>
              <a:t>(a) Przedsiębiorstwa mogą narzucać konsumentom </a:t>
            </a:r>
            <a:r>
              <a:rPr lang="pl" b="1" dirty="0"/>
              <a:t>wyższe ceny .</a:t>
            </a:r>
          </a:p>
          <a:p>
            <a:r>
              <a:rPr lang="pl" dirty="0"/>
              <a:t>(b) Brak zachęty w postaci konkurencji może oznaczać, że firmy </a:t>
            </a:r>
            <a:r>
              <a:rPr lang="pl" b="1" dirty="0"/>
              <a:t>nie mają motywacji </a:t>
            </a:r>
            <a:r>
              <a:rPr lang="pl" dirty="0"/>
              <a:t>do </a:t>
            </a:r>
            <a:r>
              <a:rPr lang="pl" b="1" dirty="0"/>
              <a:t>poprawy swoich produkty </a:t>
            </a:r>
            <a:r>
              <a:rPr lang="pl" dirty="0"/>
              <a:t>lub </a:t>
            </a:r>
            <a:r>
              <a:rPr lang="pl" b="1" dirty="0"/>
              <a:t>oferować szerszy asortyment produktów </a:t>
            </a:r>
            <a:r>
              <a:rPr lang="pl" dirty="0"/>
              <a:t>. </a:t>
            </a:r>
            <a:endParaRPr lang="en-US" dirty="0"/>
          </a:p>
          <a:p>
            <a:r>
              <a:rPr lang="pl" dirty="0"/>
              <a:t>(c) Na przedsiębiorstwo nie wywierana jest presja </a:t>
            </a:r>
            <a:r>
              <a:rPr lang="pl" b="1" dirty="0"/>
              <a:t>zwiększenia efektywności </a:t>
            </a:r>
            <a:r>
              <a:rPr lang="pl" dirty="0"/>
              <a:t>wykorzystania </a:t>
            </a:r>
            <a:r>
              <a:rPr lang="pl" b="1" dirty="0"/>
              <a:t>zasobów </a:t>
            </a:r>
            <a:r>
              <a:rPr lang="pl" dirty="0"/>
              <a:t>.</a:t>
            </a:r>
          </a:p>
          <a:p>
            <a:r>
              <a:rPr lang="pl" dirty="0"/>
              <a:t>W praktyce polityka rządowa nie dotyczy wyłącznie sytuacji, w których jedna firma ma 100% udziałów w rynku ale także w innych sytuacjach, w których </a:t>
            </a:r>
            <a:r>
              <a:rPr lang="pl" dirty="0" err="1"/>
              <a:t>organizacja </a:t>
            </a:r>
            <a:r>
              <a:rPr lang="pl" dirty="0"/>
              <a:t>ma znaczący udział w rynku.</a:t>
            </a:r>
          </a:p>
          <a:p>
            <a:r>
              <a:rPr lang="pl" dirty="0"/>
              <a:t>Urząd ds. Konkurencji i Rynków może zostać również poproszony o zbadanie tego, co można by nazwać </a:t>
            </a:r>
            <a:r>
              <a:rPr lang="pl" b="1" dirty="0"/>
              <a:t>„oligopolem” sytuacje, </a:t>
            </a:r>
            <a:r>
              <a:rPr lang="pl" dirty="0"/>
              <a:t>w których dochodzi do jawnej lub ukrytej zmowy między firmami, które wspólnie kontrolują rynek.</a:t>
            </a:r>
          </a:p>
          <a:p>
            <a:r>
              <a:rPr lang="pl" dirty="0"/>
              <a:t>Dochodzenie nie jest automatyczne. Po przekazaniu sprawy Urząd musi podjąć decyzję, czy nie, monopol działa </a:t>
            </a:r>
            <a:r>
              <a:rPr lang="pl" b="1" dirty="0"/>
              <a:t>„wbrew interesowi publicznemu” </a:t>
            </a:r>
            <a:r>
              <a:rPr lang="pl" dirty="0"/>
              <a:t>.</a:t>
            </a:r>
          </a:p>
          <a:p>
            <a:r>
              <a:rPr lang="pl" dirty="0"/>
              <a:t>W swoim raporcie Urząd ds. Konkurencji i Rynków stwierdzi, że w przypadku stwierdzenia sytuacji monopolistycznej istnieje i, jeśli tak, rząd przedstawia zalecenia dotyczące rozwiązania tego problemu. Mogą one obejmować różne środki. </a:t>
            </a:r>
            <a:endParaRPr lang="en-US" dirty="0"/>
          </a:p>
          <a:p>
            <a:r>
              <a:rPr lang="pl" dirty="0"/>
              <a:t>Cięcie cen</a:t>
            </a:r>
            <a:endParaRPr lang="pl-PL" dirty="0"/>
          </a:p>
          <a:p>
            <a:r>
              <a:rPr lang="pl" dirty="0"/>
              <a:t>Kontrola cen i zysków</a:t>
            </a:r>
          </a:p>
          <a:p>
            <a:r>
              <a:rPr lang="pl" dirty="0"/>
              <a:t>Usunięcie barier wejścia</a:t>
            </a:r>
            <a:endParaRPr lang="pl-PL" dirty="0"/>
          </a:p>
          <a:p>
            <a:r>
              <a:rPr lang="pl" dirty="0"/>
              <a:t>Podział firmy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F43832E-C899-FD01-3523-9B0B8216D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320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89248-3AED-D15D-B08B-78791AB8D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2E3736-4282-C76F-0D69-E2252F5B4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70288"/>
          </a:xfrm>
        </p:spPr>
        <p:txBody>
          <a:bodyPr/>
          <a:lstStyle/>
          <a:p>
            <a:pPr algn="ctr"/>
            <a:r>
              <a:rPr lang="pl" dirty="0"/>
              <a:t>Praktyki ograniczające konkurencję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AD4522-DE3C-BF97-61E7-95CEF13D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739" y="1040860"/>
            <a:ext cx="11352179" cy="5136103"/>
          </a:xfrm>
        </p:spPr>
        <p:txBody>
          <a:bodyPr>
            <a:normAutofit/>
          </a:bodyPr>
          <a:lstStyle/>
          <a:p>
            <a:r>
              <a:rPr lang="pl" dirty="0"/>
              <a:t>W niektórych krajach obowiązują przepisy dotyczące praktyk ograniczających, które zakłócają, ograniczają lub uniemożliwiają konkurs.</a:t>
            </a:r>
            <a:endParaRPr lang="pl-PL" dirty="0"/>
          </a:p>
          <a:p>
            <a:r>
              <a:rPr lang="pl" dirty="0"/>
              <a:t>Przykładem praktyki ograniczającej konkurencję mogą być porozumienia z bezpośrednimi konkurentami co skutkuje zmową na niekorzyść konsumenta ( </a:t>
            </a:r>
            <a:r>
              <a:rPr lang="pl" dirty="0" err="1"/>
              <a:t>np. </a:t>
            </a:r>
            <a:r>
              <a:rPr lang="pl" dirty="0"/>
              <a:t>porozumienia dotyczące ustalania cen).</a:t>
            </a:r>
            <a:endParaRPr lang="pl-PL" dirty="0"/>
          </a:p>
          <a:p>
            <a:r>
              <a:rPr lang="pl" dirty="0"/>
              <a:t>Ten przepisy mogą również dotyczyć przestępstw związanych z nadużywaniem pozycji dominującej, takich jak stosowanie drapieżnych cen (pobieranie opłat niskie ceny w celu nieuczciwego zniszczenia konkurencji) lub odmowa dostaw w celu ograniczenia konkurencji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7CDD2BA-492A-168D-9A53-300DFFE78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982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1A21D-4A77-BB08-B570-0ABA091BB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B96F5A-EA66-4162-D9E9-7EDF5006F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12842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 err="1"/>
              <a:t>Deregulacja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C5EF4D-8C1D-8CCA-48BA-D76F45C7F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9" y="612843"/>
            <a:ext cx="11721830" cy="6108631"/>
          </a:xfrm>
        </p:spPr>
        <p:txBody>
          <a:bodyPr>
            <a:normAutofit fontScale="92500" lnSpcReduction="20000"/>
          </a:bodyPr>
          <a:lstStyle/>
          <a:p>
            <a:r>
              <a:rPr lang="pl" dirty="0"/>
              <a:t>Deregulacja lub „ </a:t>
            </a:r>
            <a:r>
              <a:rPr lang="pl" dirty="0" err="1"/>
              <a:t>liberalizacja </a:t>
            </a:r>
            <a:r>
              <a:rPr lang="pl" dirty="0"/>
              <a:t>” jest generalnie przeciwieństwem regulacji. Deregulację można zdefiniować jako usunięcie lub osłabienie jakiejkolwiek formy ustawowej (lub dobrowolnej) regulacji </a:t>
            </a:r>
            <a:r>
              <a:rPr lang="pl" b="1" dirty="0"/>
              <a:t>działalności wolnego rynku </a:t>
            </a:r>
            <a:r>
              <a:rPr lang="pl" dirty="0"/>
              <a:t>. </a:t>
            </a:r>
            <a:endParaRPr lang="en-US" dirty="0"/>
          </a:p>
          <a:p>
            <a:r>
              <a:rPr lang="pl" dirty="0"/>
              <a:t>Deregulacja daje </a:t>
            </a:r>
            <a:r>
              <a:rPr lang="pl" b="1" dirty="0"/>
              <a:t>siłom wolnego rynku </a:t>
            </a:r>
            <a:r>
              <a:rPr lang="pl" dirty="0"/>
              <a:t>większe pole do działania i wpływania na wynik.</a:t>
            </a:r>
          </a:p>
          <a:p>
            <a:r>
              <a:rPr lang="pl" dirty="0"/>
              <a:t>Deregulacja, której głównym celem jest </a:t>
            </a:r>
            <a:r>
              <a:rPr lang="pl" b="1" dirty="0"/>
              <a:t>wprowadzenie większej konkurencji </a:t>
            </a:r>
            <a:r>
              <a:rPr lang="pl" dirty="0"/>
              <a:t>do branży poprzez usunięcie przepisów ustawowych lub wykonawczych. innych barier wejścia, ma następujące potencjalne korzyści.</a:t>
            </a:r>
          </a:p>
          <a:p>
            <a:r>
              <a:rPr lang="pl" dirty="0"/>
              <a:t>(a) </a:t>
            </a:r>
            <a:r>
              <a:rPr lang="pl" b="1" dirty="0"/>
              <a:t>Lepsze zachęty do efektywności wewnętrznej/kosztowej</a:t>
            </a:r>
          </a:p>
          <a:p>
            <a:r>
              <a:rPr lang="pl" dirty="0"/>
              <a:t>Większa konkurencja zmusza menedżerów do większych wysiłków w celu ograniczania kosztów. </a:t>
            </a:r>
            <a:endParaRPr lang="en-US" dirty="0"/>
          </a:p>
          <a:p>
            <a:r>
              <a:rPr lang="pl" dirty="0"/>
              <a:t>(b) </a:t>
            </a:r>
            <a:r>
              <a:rPr lang="pl" b="1" dirty="0"/>
              <a:t>Ulepszona efektywność alokacji środków</a:t>
            </a:r>
            <a:endParaRPr lang="pl-PL" b="1" dirty="0"/>
          </a:p>
          <a:p>
            <a:r>
              <a:rPr lang="pl" dirty="0"/>
              <a:t>W niektórych branżach może mieć pewne wady, m.in.:</a:t>
            </a:r>
          </a:p>
          <a:p>
            <a:r>
              <a:rPr lang="pl" dirty="0"/>
              <a:t>(a) </a:t>
            </a:r>
            <a:r>
              <a:rPr lang="pl" b="1" dirty="0"/>
              <a:t>Utrata korzyści skali</a:t>
            </a:r>
          </a:p>
          <a:p>
            <a:r>
              <a:rPr lang="pl" dirty="0"/>
              <a:t>(b) </a:t>
            </a:r>
            <a:r>
              <a:rPr lang="pl" b="1" dirty="0"/>
              <a:t>Niższa jakość lub ilość usług</a:t>
            </a:r>
          </a:p>
          <a:p>
            <a:r>
              <a:rPr lang="pl" dirty="0"/>
              <a:t>(c) </a:t>
            </a:r>
            <a:r>
              <a:rPr lang="pl" b="1" dirty="0"/>
              <a:t>Konieczność ochrony konkurencji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184430A-B3B4-8076-4211-BF116EF5B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4120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6B1D4-DEDE-6C2D-11A1-6874D1D3B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D818F9-F14F-F533-325A-69228102B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81181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 err="1"/>
              <a:t>Prywatyzacja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FC8B1B-699C-6A2B-1EE7-C8E147DD1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3660"/>
            <a:ext cx="12191999" cy="6274340"/>
          </a:xfrm>
        </p:spPr>
        <p:txBody>
          <a:bodyPr>
            <a:normAutofit fontScale="47500" lnSpcReduction="20000"/>
          </a:bodyPr>
          <a:lstStyle/>
          <a:p>
            <a:r>
              <a:rPr lang="pl" b="1" dirty="0" err="1"/>
              <a:t>Prywatyzacja</a:t>
            </a:r>
            <a:r>
              <a:rPr lang="pl" b="1" dirty="0"/>
              <a:t> </a:t>
            </a:r>
            <a:r>
              <a:rPr lang="pl" dirty="0"/>
              <a:t>jest polityką polegającą na wprowadzaniu przedsiębiorstw prywatnych do branż, które wcześniej były </a:t>
            </a:r>
            <a:r>
              <a:rPr lang="pl" dirty="0" err="1"/>
              <a:t>własnością państwa</a:t>
            </a:r>
            <a:r>
              <a:rPr lang="pl" dirty="0"/>
              <a:t> </a:t>
            </a:r>
            <a:r>
              <a:rPr lang="pl" dirty="0" err="1"/>
              <a:t>Lub</a:t>
            </a:r>
            <a:r>
              <a:rPr lang="pl" dirty="0"/>
              <a:t> </a:t>
            </a:r>
            <a:r>
              <a:rPr lang="pl" dirty="0" err="1"/>
              <a:t>zarządzane przez państwo </a:t>
            </a:r>
            <a:r>
              <a:rPr lang="pl" dirty="0"/>
              <a:t>.</a:t>
            </a:r>
          </a:p>
          <a:p>
            <a:r>
              <a:rPr lang="pl" b="1" dirty="0" err="1"/>
              <a:t>Prywatyzacja</a:t>
            </a:r>
            <a:r>
              <a:rPr lang="pl" b="1" dirty="0"/>
              <a:t> </a:t>
            </a:r>
            <a:r>
              <a:rPr lang="pl" dirty="0"/>
              <a:t>przybiera trzy szerokie formy.</a:t>
            </a:r>
          </a:p>
          <a:p>
            <a:r>
              <a:rPr lang="pl" dirty="0"/>
              <a:t>(a) </a:t>
            </a:r>
            <a:r>
              <a:rPr lang="pl" b="1" dirty="0"/>
              <a:t>Deregulacja przemysłu </a:t>
            </a:r>
            <a:r>
              <a:rPr lang="pl" dirty="0"/>
              <a:t>, aby umożliwić firmom prywatnym konkurowanie z przedsiębiorstwami państwowymi gdzie wcześniej nie wolno im było konkurować (np. deregulacja transportu autobusowego i autokarowego) usług; deregulacja usług pocztowych)</a:t>
            </a:r>
          </a:p>
          <a:p>
            <a:r>
              <a:rPr lang="pl" dirty="0"/>
              <a:t>(b) </a:t>
            </a:r>
            <a:r>
              <a:rPr lang="pl" b="1" dirty="0"/>
              <a:t>Zlecanie prac </a:t>
            </a:r>
            <a:r>
              <a:rPr lang="pl" dirty="0"/>
              <a:t>firmom </a:t>
            </a:r>
            <a:r>
              <a:rPr lang="pl" b="1" dirty="0"/>
              <a:t>prywatnym </a:t>
            </a:r>
            <a:r>
              <a:rPr lang="pl" dirty="0"/>
              <a:t>, jeżeli prace te były wcześniej wykonywane przez rząd pracownicy – na przykład osoby zajmujące się wywozem śmieci lub pracą w pralni szpitalnej</a:t>
            </a:r>
          </a:p>
          <a:p>
            <a:r>
              <a:rPr lang="pl" dirty="0"/>
              <a:t>(c) </a:t>
            </a:r>
            <a:r>
              <a:rPr lang="pl" b="1" dirty="0"/>
              <a:t>Przeniesienie własności </a:t>
            </a:r>
            <a:r>
              <a:rPr lang="pl" dirty="0"/>
              <a:t>aktywów </a:t>
            </a:r>
            <a:r>
              <a:rPr lang="pl" b="1" dirty="0"/>
              <a:t>ze </a:t>
            </a:r>
            <a:r>
              <a:rPr lang="pl" dirty="0"/>
              <a:t>stanu </a:t>
            </a:r>
            <a:r>
              <a:rPr lang="pl" b="1" dirty="0"/>
              <a:t>na prywatnych akcjonariuszy</a:t>
            </a:r>
          </a:p>
          <a:p>
            <a:r>
              <a:rPr lang="pl" dirty="0" err="1"/>
              <a:t>Prywatyzacja </a:t>
            </a:r>
            <a:r>
              <a:rPr lang="pl" dirty="0"/>
              <a:t>może poprawić efektywność na jeden z dwóch sposobów.  </a:t>
            </a:r>
          </a:p>
          <a:p>
            <a:r>
              <a:rPr lang="pl" dirty="0"/>
              <a:t>(a) Jeżeli skutkiem </a:t>
            </a:r>
            <a:r>
              <a:rPr lang="pl" dirty="0" err="1"/>
              <a:t>prywatyzacji </a:t>
            </a:r>
            <a:r>
              <a:rPr lang="pl" dirty="0"/>
              <a:t>jest </a:t>
            </a:r>
            <a:r>
              <a:rPr lang="pl" b="1" dirty="0"/>
              <a:t>zwiększenie konkurencji </a:t>
            </a:r>
            <a:r>
              <a:rPr lang="pl" dirty="0"/>
              <a:t>, skutkiem może być jej zmniejszenie lub wyeliminowanie </a:t>
            </a:r>
            <a:r>
              <a:rPr lang="pl" dirty="0" err="1"/>
              <a:t>alokacyjny</a:t>
            </a:r>
            <a:r>
              <a:rPr lang="pl" dirty="0"/>
              <a:t> </a:t>
            </a:r>
            <a:r>
              <a:rPr lang="pl" dirty="0" err="1"/>
              <a:t>nieefektywność </a:t>
            </a:r>
            <a:r>
              <a:rPr lang="pl" dirty="0"/>
              <a:t>.</a:t>
            </a:r>
          </a:p>
          <a:p>
            <a:r>
              <a:rPr lang="pl" dirty="0"/>
              <a:t>(b) Skutkiem </a:t>
            </a:r>
            <a:r>
              <a:rPr lang="pl" dirty="0" err="1"/>
              <a:t>denacjonalizacji </a:t>
            </a:r>
            <a:r>
              <a:rPr lang="pl" dirty="0"/>
              <a:t>może być </a:t>
            </a:r>
            <a:r>
              <a:rPr lang="pl" b="1" dirty="0"/>
              <a:t>zwiększenie świadomości kosztów w przemyśle </a:t>
            </a:r>
            <a:r>
              <a:rPr lang="pl" dirty="0"/>
              <a:t>, ponieważ będzie bezpośrednio odpowiadać przed akcjonariuszami i będzie pod stałą kontrolą inwestorów giełdowych.</a:t>
            </a:r>
          </a:p>
          <a:p>
            <a:r>
              <a:rPr lang="pl" dirty="0" err="1"/>
              <a:t>Prywatyzacja </a:t>
            </a:r>
            <a:r>
              <a:rPr lang="pl" dirty="0"/>
              <a:t>może przynieść także inne korzyści . </a:t>
            </a:r>
            <a:endParaRPr lang="en-US" dirty="0"/>
          </a:p>
          <a:p>
            <a:r>
              <a:rPr lang="pl" dirty="0"/>
              <a:t>(a) Stanowi </a:t>
            </a:r>
            <a:r>
              <a:rPr lang="pl" b="1" dirty="0"/>
              <a:t>natychmiastowe źródło pieniędzy </a:t>
            </a:r>
            <a:r>
              <a:rPr lang="pl" dirty="0"/>
              <a:t>dla rządu.</a:t>
            </a:r>
          </a:p>
          <a:p>
            <a:r>
              <a:rPr lang="pl" dirty="0"/>
              <a:t>b) Zmniejsza </a:t>
            </a:r>
            <a:r>
              <a:rPr lang="pl" b="1" dirty="0"/>
              <a:t>ingerencję biurokratyczną i polityczną </a:t>
            </a:r>
            <a:r>
              <a:rPr lang="pl" dirty="0"/>
              <a:t>w dane gałęzie przemysłu.</a:t>
            </a:r>
          </a:p>
          <a:p>
            <a:r>
              <a:rPr lang="pl" dirty="0"/>
              <a:t>(c) Zachęca do </a:t>
            </a:r>
            <a:r>
              <a:rPr lang="pl" b="1" dirty="0"/>
              <a:t>szerszego posiadania akcji </a:t>
            </a:r>
            <a:r>
              <a:rPr lang="pl" dirty="0"/>
              <a:t>. </a:t>
            </a:r>
            <a:r>
              <a:rPr lang="pl" dirty="0" err="1"/>
              <a:t>Denacjonalizacja </a:t>
            </a:r>
            <a:r>
              <a:rPr lang="pl" dirty="0"/>
              <a:t>jest jedną z metod tworzenia szerszego posiadania akcji. własności, jak pokazała sprzedaż BT, British Gas i kilku innych </a:t>
            </a:r>
            <a:r>
              <a:rPr lang="pl" dirty="0" err="1"/>
              <a:t>znacjonalizowanych przedsiębiorstw w </a:t>
            </a:r>
            <a:r>
              <a:rPr lang="pl" dirty="0"/>
              <a:t>Wielkiej Brytanii.</a:t>
            </a:r>
          </a:p>
          <a:p>
            <a:r>
              <a:rPr lang="pl" dirty="0"/>
              <a:t>Istnieją również argumenty przeciwko </a:t>
            </a:r>
            <a:r>
              <a:rPr lang="pl" dirty="0" err="1"/>
              <a:t>prywatyzacji </a:t>
            </a:r>
            <a:r>
              <a:rPr lang="pl" dirty="0"/>
              <a:t>.</a:t>
            </a:r>
          </a:p>
          <a:p>
            <a:r>
              <a:rPr lang="pl" dirty="0"/>
              <a:t>(a) Przedsiębiorstwa państwowe chętniej reagują na </a:t>
            </a:r>
            <a:r>
              <a:rPr lang="pl" b="1" dirty="0"/>
              <a:t>interes publiczny </a:t>
            </a:r>
            <a:r>
              <a:rPr lang="pl" dirty="0"/>
              <a:t>niż na zysk. Na przykład przedsiębiorstwa państwowe częściej dotują </a:t>
            </a:r>
            <a:r>
              <a:rPr lang="pl" dirty="0" err="1"/>
              <a:t>nieopłacalne </a:t>
            </a:r>
            <a:r>
              <a:rPr lang="pl" dirty="0"/>
              <a:t>operacje z </a:t>
            </a:r>
            <a:r>
              <a:rPr lang="pl" dirty="0" err="1"/>
              <a:t>rentownych</a:t>
            </a:r>
            <a:r>
              <a:rPr lang="pl" dirty="0"/>
              <a:t> </a:t>
            </a:r>
            <a:r>
              <a:rPr lang="pl" dirty="0" err="1"/>
              <a:t>jedynki </a:t>
            </a:r>
            <a:r>
              <a:rPr lang="pl" dirty="0"/>
              <a:t>.</a:t>
            </a:r>
          </a:p>
          <a:p>
            <a:r>
              <a:rPr lang="pl" dirty="0"/>
              <a:t>(b) Zachęcanie sektora prywatnego do konkurencji z przedsiębiorstwami państwowymi może być </a:t>
            </a:r>
            <a:r>
              <a:rPr lang="pl" b="1" dirty="0"/>
              <a:t>niewskazane </a:t>
            </a:r>
            <a:r>
              <a:rPr lang="pl" dirty="0"/>
              <a:t>w przypadku znacznego oszczędności skali można osiągnąć poprzez działania monopolistyczne.</a:t>
            </a:r>
          </a:p>
          <a:p>
            <a:r>
              <a:rPr lang="pl" dirty="0"/>
              <a:t>(c) Istnieje również argument, że </a:t>
            </a:r>
            <a:r>
              <a:rPr lang="pl" dirty="0" err="1"/>
              <a:t>sprywatyzowane </a:t>
            </a:r>
            <a:r>
              <a:rPr lang="pl" dirty="0"/>
              <a:t>przedsiębiorstwa działają jak monopoliści lub oligopoliści.</a:t>
            </a:r>
          </a:p>
          <a:p>
            <a:r>
              <a:rPr lang="pl" dirty="0"/>
              <a:t>Na egzaminie możesz odpowiadać na pytania, wykorzystując jako przykład przepisy obowiązujące w Twoim kraju. będziesz jednak musiał zrozumieć, w jaki sposób przepisy twojego kraju regulują kwestie, z którymi się borykamy </a:t>
            </a:r>
            <a:r>
              <a:rPr lang="pl" dirty="0" err="1"/>
              <a:t>omówione </a:t>
            </a:r>
            <a:r>
              <a:rPr lang="pl" dirty="0"/>
              <a:t>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E344B49-1061-D2D4-472A-7A1D0599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9672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6A006-9460-22FE-1D17-4406D84B4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7868C5-6662-4413-64EC-9058EF210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459" y="34485"/>
            <a:ext cx="11634281" cy="646552"/>
          </a:xfrm>
        </p:spPr>
        <p:txBody>
          <a:bodyPr>
            <a:noAutofit/>
          </a:bodyPr>
          <a:lstStyle/>
          <a:p>
            <a:pPr algn="ctr"/>
            <a:r>
              <a:rPr lang="pl" sz="3200" b="1" dirty="0"/>
              <a:t>Pomoc rządowa dla przedsiębiorstw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CD1ED3-09E1-A78C-86C8-9685845A0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013" y="681037"/>
            <a:ext cx="11439727" cy="5495926"/>
          </a:xfrm>
        </p:spPr>
        <p:txBody>
          <a:bodyPr>
            <a:normAutofit/>
          </a:bodyPr>
          <a:lstStyle/>
          <a:p>
            <a:r>
              <a:rPr lang="pl" dirty="0"/>
              <a:t>Swoboda rządów europejskich w oferowaniu </a:t>
            </a:r>
            <a:r>
              <a:rPr lang="pl" b="1" dirty="0"/>
              <a:t>dotacji pieniężnych i innych form bezpośredniej </a:t>
            </a:r>
            <a:r>
              <a:rPr lang="pl" dirty="0"/>
              <a:t>pomocy</a:t>
            </a:r>
          </a:p>
          <a:p>
            <a:r>
              <a:rPr lang="pl" dirty="0"/>
              <a:t>Rząd może zapewnić finansowanie przedsiębiorstwom w formie dotacji pieniężnych i innych form oficjalnych działań bezpośrednich pomoc w ramach swojej polityki wspierania rozwoju gospodarki narodowej, zwłaszcza w krajach o wysokim technologia gałęziach przemysłu oraz na obszarach o wysokim bezrobociu.</a:t>
            </a:r>
          </a:p>
          <a:p>
            <a:r>
              <a:rPr lang="pl" dirty="0"/>
              <a:t>W Europie taka pomoc jest coraz częściej ograniczana przez politykę Unii Europejskiej bo zakłoca wolną konkurencję.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9D74F7B-272B-0B7A-5233-ABEFF515A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2711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A6C19-BA55-6548-CDC2-7D2AE59B9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C87DBE-4EF9-35E5-C3F9-D09E2530F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7641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Polityka Ochrony Zanieczyszczeń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7F0A01-5667-2A64-475C-E0C12C430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838" y="1293779"/>
            <a:ext cx="10847962" cy="4883184"/>
          </a:xfrm>
        </p:spPr>
        <p:txBody>
          <a:bodyPr>
            <a:normAutofit/>
          </a:bodyPr>
          <a:lstStyle/>
          <a:p>
            <a:r>
              <a:rPr lang="pl" dirty="0"/>
              <a:t>Istnieje wiele podejść politycznych do </a:t>
            </a:r>
            <a:r>
              <a:rPr lang="pl" b="1" dirty="0"/>
              <a:t>kwestii zanieczyszczeń </a:t>
            </a:r>
            <a:r>
              <a:rPr lang="pl" dirty="0"/>
              <a:t>, takich jak </a:t>
            </a:r>
            <a:r>
              <a:rPr lang="pl" b="1" dirty="0"/>
              <a:t>polityka „zanieczyszczający płaci”, subsydia </a:t>
            </a:r>
            <a:r>
              <a:rPr lang="pl" dirty="0"/>
              <a:t>i bezpośrednie </a:t>
            </a:r>
            <a:r>
              <a:rPr lang="pl" b="1" dirty="0"/>
              <a:t>ustawodawstwo </a:t>
            </a:r>
            <a:r>
              <a:rPr lang="pl" dirty="0"/>
              <a:t>.</a:t>
            </a:r>
          </a:p>
          <a:p>
            <a:r>
              <a:rPr lang="pl" dirty="0"/>
              <a:t>Środowisko jest coraz częściej postrzegane jako ważny problem, z którym mierzą się menedżerowie zarówno w sektorze publicznym, jak i prywatnym sektorów. </a:t>
            </a:r>
          </a:p>
          <a:p>
            <a:r>
              <a:rPr lang="pl" dirty="0"/>
              <a:t>Problemy zanieczyszczenia i środowiska wydają się wymagać współpracy międzynarodowej między rządami. 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5D45F0-5B1A-CFEA-61C4-5BC2D9FA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9849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652753-B89E-26FF-52B6-E18807F97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101" y="365125"/>
            <a:ext cx="11449455" cy="773011"/>
          </a:xfrm>
        </p:spPr>
        <p:txBody>
          <a:bodyPr>
            <a:normAutofit/>
          </a:bodyPr>
          <a:lstStyle/>
          <a:p>
            <a:pPr algn="ctr"/>
            <a:r>
              <a:rPr lang="pl" sz="3600" b="1" dirty="0"/>
              <a:t>Mikroekonomia, makroekonomia i polityka gospodarcza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627CA7-3C37-3483-438B-D2EB91328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477" y="1536970"/>
            <a:ext cx="11177079" cy="4815191"/>
          </a:xfrm>
        </p:spPr>
        <p:txBody>
          <a:bodyPr>
            <a:normAutofit fontScale="92500" lnSpcReduction="20000"/>
          </a:bodyPr>
          <a:lstStyle/>
          <a:p>
            <a:r>
              <a:rPr lang="pl" b="1" dirty="0"/>
              <a:t>Mikroekonomia, makroekonomia i polityka </a:t>
            </a:r>
            <a:r>
              <a:rPr lang="pl" sz="2600" b="1" dirty="0"/>
              <a:t>gospodarcza</a:t>
            </a:r>
          </a:p>
          <a:p>
            <a:r>
              <a:rPr lang="pl" sz="2600" dirty="0"/>
              <a:t>Mikroekonomia </a:t>
            </a:r>
            <a:r>
              <a:rPr lang="pl" dirty="0"/>
              <a:t>dotyczy </a:t>
            </a:r>
            <a:r>
              <a:rPr lang="pl" dirty="0" err="1"/>
              <a:t>zachowań </a:t>
            </a:r>
            <a:r>
              <a:rPr lang="pl" dirty="0"/>
              <a:t>finansowych poszczególnych firm, gospodarstw domowych. Makroekonomia dotyczy gospodarką jako całość oraz </a:t>
            </a:r>
            <a:r>
              <a:rPr lang="pl" dirty="0" err="1"/>
              <a:t>zachowaniami </a:t>
            </a:r>
            <a:r>
              <a:rPr lang="pl" dirty="0"/>
              <a:t>dużych agregatów, takich jak dochód narodowy, dodatek pieniężny i poziom zatrudnienia.</a:t>
            </a:r>
          </a:p>
          <a:p>
            <a:r>
              <a:rPr lang="pl" dirty="0"/>
              <a:t>Rząd działa jako system uniwersalny, a więc zmienny makroekonomicznie.</a:t>
            </a:r>
          </a:p>
          <a:p>
            <a:r>
              <a:rPr lang="pl" dirty="0"/>
              <a:t>Polityka makroekonomiczna może zostać określona na podstawie decyzji i decyzji na różne systemy, na przykład poprzez zmianę stóp procentowych, które są przeznaczone na koszty zwrotu i wymagane kwoty.</a:t>
            </a:r>
          </a:p>
          <a:p>
            <a:r>
              <a:rPr lang="pl" dirty="0"/>
              <a:t>Należy również dodać, że rząd może być następstwem, który wywiera wpływ na poziomie mikroekonomicznym.</a:t>
            </a:r>
          </a:p>
          <a:p>
            <a:r>
              <a:rPr lang="pl" dirty="0"/>
              <a:t>Przykładami mogą być ograniczenia ograniczające terytorium pracy lub osoby wprowadzające karę minimalną.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5F31967-8DE1-52C0-54E1-035AD3CC6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39289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D56D2-A1B4-FA10-8454-5D35C01E7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0A997D-BD2E-6A5F-993B-9FADFF663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04918"/>
          </a:xfrm>
        </p:spPr>
        <p:txBody>
          <a:bodyPr/>
          <a:lstStyle/>
          <a:p>
            <a:pPr algn="ctr"/>
            <a:r>
              <a:rPr lang="pl" dirty="0"/>
              <a:t>Polityka </a:t>
            </a:r>
            <a:r>
              <a:rPr lang="pl" dirty="0" err="1"/>
              <a:t>dotycząca zanieczyszczeń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A08B67-6F32-F79E-4D6A-489EF36A6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5" y="924128"/>
            <a:ext cx="11498093" cy="5432222"/>
          </a:xfrm>
        </p:spPr>
        <p:txBody>
          <a:bodyPr>
            <a:normAutofit fontScale="92500" lnSpcReduction="10000"/>
          </a:bodyPr>
          <a:lstStyle/>
          <a:p>
            <a:r>
              <a:rPr lang="pl" b="1" dirty="0"/>
              <a:t>Efekty zewnętrzne </a:t>
            </a:r>
            <a:r>
              <a:rPr lang="pl" dirty="0"/>
              <a:t>to pozytywne lub negatywne skutki dla stron trzecich wynikające z produkcji i konsumpcji.</a:t>
            </a:r>
          </a:p>
          <a:p>
            <a:r>
              <a:rPr lang="pl" b="1" dirty="0"/>
              <a:t>Zanieczyszczenia </a:t>
            </a:r>
            <a:r>
              <a:rPr lang="pl" dirty="0"/>
              <a:t>, na przykład pochodzące z emisji spalin lub składowania odpadów, są często kwestią polityki środowiskowej. Jeśli zanieczyszczający nie biorą pod uwagę swoich działań na innych lub biorą je w niewielkim stopniu, to zazwyczaj powoduje, że produkcja zanieczyszczających środowisko gałęzi przemysłu jest większa, niż jest to optymalne.</a:t>
            </a:r>
          </a:p>
          <a:p>
            <a:r>
              <a:rPr lang="pl" dirty="0"/>
              <a:t>Jednym z rozwiązań jest nałożenie na trucicieli podatku równego kosztom usunięcia skutków zewnętrznych, jakie powodują. generować: </a:t>
            </a:r>
            <a:r>
              <a:rPr lang="pl" b="1" dirty="0"/>
              <a:t>zasada „zanieczyszczający płaci” </a:t>
            </a:r>
            <a:r>
              <a:rPr lang="pl" dirty="0"/>
              <a:t>. To zachęca firmy do ograniczania emisji zanieczyszczeń.</a:t>
            </a:r>
          </a:p>
          <a:p>
            <a:r>
              <a:rPr lang="pl" dirty="0"/>
              <a:t>Oprócz nałożenia podatku rząd ma do dyspozycji szereg innych środków próbując ograniczyć zanieczyszczenie. Jednym z głównych dostępnych środków jest stosowanie </a:t>
            </a:r>
            <a:r>
              <a:rPr lang="pl" b="1" dirty="0"/>
              <a:t>dotacji.</a:t>
            </a:r>
            <a:endParaRPr lang="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C979FBC-AA0D-05A2-6203-D21B7337A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177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97A10-FED3-15C9-33F1-16F3D9F4D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14727E-3E62-DDC2-839C-FEDBED2A2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94944"/>
          </a:xfrm>
        </p:spPr>
        <p:txBody>
          <a:bodyPr>
            <a:normAutofit/>
          </a:bodyPr>
          <a:lstStyle/>
          <a:p>
            <a:pPr algn="ctr"/>
            <a:r>
              <a:rPr lang="pl" sz="3600" dirty="0"/>
              <a:t>Zalety „polityk przyjaznych środowisku” dla przedsiębiorstwa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3F5390-34E9-2323-8DAB-A383ECF32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8" y="894945"/>
            <a:ext cx="11566187" cy="5282018"/>
          </a:xfrm>
        </p:spPr>
        <p:txBody>
          <a:bodyPr>
            <a:normAutofit/>
          </a:bodyPr>
          <a:lstStyle/>
          <a:p>
            <a:r>
              <a:rPr lang="pl" dirty="0"/>
              <a:t>Istnieją różne powody, dla których przedsiębiorstwo może odnieść korzyści z przyjęcia polityki ścisłego przestrzegania przepisów. </a:t>
            </a:r>
          </a:p>
          <a:p>
            <a:r>
              <a:rPr lang="pl" dirty="0"/>
              <a:t>(a) Jeśli potencjalni klienci postrzegają firmę jako przyjazną dla środowiska, niektórzy mogą być </a:t>
            </a:r>
            <a:r>
              <a:rPr lang="pl" b="1" dirty="0"/>
              <a:t>bardziej skłonni </a:t>
            </a:r>
            <a:r>
              <a:rPr lang="pl" dirty="0"/>
              <a:t>kupić </a:t>
            </a:r>
            <a:r>
              <a:rPr lang="pl" b="1" dirty="0"/>
              <a:t>jej produkty </a:t>
            </a:r>
            <a:r>
              <a:rPr lang="pl" dirty="0"/>
              <a:t>.</a:t>
            </a:r>
          </a:p>
          <a:p>
            <a:r>
              <a:rPr lang="pl" dirty="0"/>
              <a:t>(b) Wizerunek przedsiębiorstwa, który uwzględnia politykę przyjazną środowisku, może </a:t>
            </a:r>
            <a:r>
              <a:rPr lang="pl" b="1" dirty="0"/>
              <a:t>poprawić relacje </a:t>
            </a:r>
            <a:r>
              <a:rPr lang="pl" dirty="0"/>
              <a:t>ze </a:t>
            </a:r>
            <a:r>
              <a:rPr lang="pl" b="1" dirty="0"/>
              <a:t>społeczeństwem jako całością </a:t>
            </a:r>
            <a:r>
              <a:rPr lang="pl" dirty="0"/>
              <a:t>lub ze społecznościami lokalnymi.</a:t>
            </a:r>
            <a:endParaRPr lang="pl-PL" dirty="0"/>
          </a:p>
          <a:p>
            <a:r>
              <a:rPr lang="pl" dirty="0"/>
              <a:t>(c) Ludzie mogą woleć pracować w przedsiębiorstwie </a:t>
            </a:r>
            <a:r>
              <a:rPr lang="pl" b="1" dirty="0"/>
              <a:t>przyjaznym dla środowiska </a:t>
            </a:r>
            <a:r>
              <a:rPr lang="pl" dirty="0"/>
              <a:t>.</a:t>
            </a:r>
          </a:p>
          <a:p>
            <a:r>
              <a:rPr lang="pl" dirty="0"/>
              <a:t>(d) </a:t>
            </a:r>
            <a:r>
              <a:rPr lang="pl" b="1" dirty="0"/>
              <a:t>Fundusze inwestycyjne „etyczne” </a:t>
            </a:r>
            <a:r>
              <a:rPr lang="pl" dirty="0"/>
              <a:t>mogą chętniej kupować akcje danej firmy.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ABD8DB4-2EE3-C6E0-C86F-729EDFD11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2599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37C93-3D72-BAE1-08E4-14B06BD36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CE6980-1296-6A5C-EA2F-A9D046A33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04918"/>
          </a:xfrm>
        </p:spPr>
        <p:txBody>
          <a:bodyPr/>
          <a:lstStyle/>
          <a:p>
            <a:pPr algn="ctr"/>
            <a:r>
              <a:rPr lang="pl" dirty="0"/>
              <a:t>Ład korporacyjny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13CCF3-EFF3-599D-B0C6-7BDB0AD7A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73" y="1225684"/>
            <a:ext cx="10894979" cy="5068111"/>
          </a:xfrm>
        </p:spPr>
        <p:txBody>
          <a:bodyPr>
            <a:normAutofit/>
          </a:bodyPr>
          <a:lstStyle/>
          <a:p>
            <a:r>
              <a:rPr lang="pl" dirty="0"/>
              <a:t>Ład korporacyjny ma wpływ na sposób podejmowania decyzji przez firmy, ich </a:t>
            </a:r>
            <a:r>
              <a:rPr lang="pl" dirty="0" err="1"/>
              <a:t>organizację finansową </a:t>
            </a:r>
            <a:r>
              <a:rPr lang="pl" dirty="0"/>
              <a:t>i ich relacje z inwestorami i audytorami.</a:t>
            </a:r>
          </a:p>
          <a:p>
            <a:r>
              <a:rPr lang="pl" dirty="0"/>
              <a:t>W ciągu ostatnich 20 lat ład korporacyjny stał się jedną z najważniejszych kwestii w w świetle kilku głośnych upadków.</a:t>
            </a:r>
            <a:endParaRPr lang="pl-PL" dirty="0"/>
          </a:p>
          <a:p>
            <a:r>
              <a:rPr lang="pl" dirty="0"/>
              <a:t>Ład korporacyjny to wskazówki stworzone ze względu na brak zaufania postrzegane w sprawozdawczości finansowej i w zdolności biegłych rewidentów do zapewnienia wymaganych przez użytkownicy kont finansowych.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7022914-DB8C-F9AC-EEA9-99A2C6660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03667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B20C0-EF20-68C0-CCAF-C24587B3C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290B71-2469-0BD4-EB59-1A8F6256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46305"/>
          </a:xfrm>
        </p:spPr>
        <p:txBody>
          <a:bodyPr>
            <a:normAutofit/>
          </a:bodyPr>
          <a:lstStyle/>
          <a:p>
            <a:pPr algn="ctr"/>
            <a:r>
              <a:rPr lang="pl" sz="3600" dirty="0"/>
              <a:t>Wpływ wymogów ładu korporacyjnego na przedsiębiorstwa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29EDE1-9378-0141-446A-16C7A198B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66" y="846306"/>
            <a:ext cx="11264630" cy="5583677"/>
          </a:xfrm>
        </p:spPr>
        <p:txBody>
          <a:bodyPr>
            <a:normAutofit fontScale="92500"/>
          </a:bodyPr>
          <a:lstStyle/>
          <a:p>
            <a:r>
              <a:rPr lang="pl" dirty="0"/>
              <a:t>Należy rozważyć konsekwencje nieprzestrzegania przepisów ładu korporacyjnego nieprzestrzeganie jakiegokolwiek innego rodzaju ustawodawstwa.</a:t>
            </a:r>
          </a:p>
          <a:p>
            <a:r>
              <a:rPr lang="pl" dirty="0"/>
              <a:t>Przedsiębiorstwa, które nie przestrzegają prawa, narażają się na ryzyko kar finansowych i strat finansowych. konsekwencje towarzyszące złej reklamie.</a:t>
            </a:r>
          </a:p>
          <a:p>
            <a:r>
              <a:rPr lang="pl" dirty="0"/>
              <a:t>W systemach, w których zasady ładu korporacyjnego stanowią wytyczne, a nie regulacje, przedsiębiorstwa będą należy rozważyć, jakie mogą być konsekwencje nieprzestrzegania przepisów, w szczególności wpływ na ceny akcji.</a:t>
            </a:r>
          </a:p>
          <a:p>
            <a:r>
              <a:rPr lang="pl" dirty="0"/>
              <a:t>Przestrzeganie wymagań lub wytycznych może mieć również konsekwencje dla firm. Przestrzeganie może pociągają za sobą dodatkowe koszty, w tym dodatkowe procedury i inwestycje niezbędne do zapewnienia zgodności; na przykład utworzenie odpowiednio niezależnych komitetów zarządu zajmujących się wynagrodzeniami, nominacjami i audytem.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F727825-FD92-44C9-B304-963736545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15653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441C48-A4CB-AD2E-4C79-1F741C5F5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72765"/>
          </a:xfrm>
        </p:spPr>
        <p:txBody>
          <a:bodyPr>
            <a:normAutofit/>
          </a:bodyPr>
          <a:lstStyle/>
          <a:p>
            <a:pPr algn="ctr"/>
            <a:r>
              <a:rPr lang="pl" sz="3600" dirty="0" err="1"/>
              <a:t>Pośrednicy </a:t>
            </a:r>
            <a:r>
              <a:rPr lang="pl" sz="3600" dirty="0"/>
              <a:t>finansowi : rola pośrednika finansowego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269644-E0CF-2024-B2ED-38C79058C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651" y="972766"/>
            <a:ext cx="10984149" cy="5204197"/>
          </a:xfrm>
        </p:spPr>
        <p:txBody>
          <a:bodyPr>
            <a:normAutofit/>
          </a:bodyPr>
          <a:lstStyle/>
          <a:p>
            <a:r>
              <a:rPr lang="pl" dirty="0"/>
              <a:t>Pośrednik </a:t>
            </a:r>
            <a:r>
              <a:rPr lang="pl" b="1" dirty="0"/>
              <a:t>finansowy </a:t>
            </a:r>
            <a:r>
              <a:rPr lang="pl" dirty="0"/>
              <a:t>łączy osoby dysponujące nadwyżkami środków ( </a:t>
            </a:r>
            <a:r>
              <a:rPr lang="pl" dirty="0" err="1"/>
              <a:t>np.</a:t>
            </a:r>
            <a:r>
              <a:rPr lang="pl" dirty="0"/>
              <a:t> </a:t>
            </a:r>
            <a:r>
              <a:rPr lang="pl" b="1" dirty="0"/>
              <a:t>pożyczkodawców </a:t>
            </a:r>
            <a:r>
              <a:rPr lang="pl" dirty="0"/>
              <a:t>) tym, którzy mają deficyty funduszy ( </a:t>
            </a:r>
            <a:r>
              <a:rPr lang="pl" dirty="0" err="1"/>
              <a:t>np.</a:t>
            </a:r>
            <a:r>
              <a:rPr lang="pl" dirty="0"/>
              <a:t> potencjalni </a:t>
            </a:r>
            <a:r>
              <a:rPr lang="pl" b="1" dirty="0"/>
              <a:t>pożyczkobiorcy </a:t>
            </a:r>
            <a:r>
              <a:rPr lang="pl" dirty="0"/>
              <a:t>) zapewniając w ten sposób </a:t>
            </a:r>
            <a:r>
              <a:rPr lang="pl" b="1" dirty="0"/>
              <a:t>agregację kapitału </a:t>
            </a:r>
            <a:r>
              <a:rPr lang="pl" dirty="0"/>
              <a:t>i </a:t>
            </a:r>
            <a:r>
              <a:rPr lang="pl" b="1" dirty="0"/>
              <a:t>korzyści skali</a:t>
            </a:r>
            <a:r>
              <a:rPr lang="pl" dirty="0"/>
              <a:t>, </a:t>
            </a:r>
            <a:r>
              <a:rPr lang="pl" b="1" dirty="0"/>
              <a:t>łączenie ryzyka i transformację terminów zapadalności.</a:t>
            </a:r>
            <a:endParaRPr lang="pl" dirty="0"/>
          </a:p>
          <a:p>
            <a:r>
              <a:rPr lang="pl" b="1" dirty="0"/>
              <a:t>Pośrednik finansowy to </a:t>
            </a:r>
            <a:r>
              <a:rPr lang="pl" dirty="0"/>
              <a:t>instytucja łącząca dostawców i użytkowników finansów, występująca jako broker </a:t>
            </a:r>
            <a:r>
              <a:rPr lang="pl" dirty="0" err="1"/>
              <a:t>lub </a:t>
            </a:r>
            <a:r>
              <a:rPr lang="pl" dirty="0"/>
              <a:t>zleceniodawca.</a:t>
            </a:r>
          </a:p>
          <a:p>
            <a:r>
              <a:rPr lang="pl" dirty="0"/>
              <a:t>Pośrednik </a:t>
            </a:r>
            <a:r>
              <a:rPr lang="pl" b="1" dirty="0"/>
              <a:t>finansowy </a:t>
            </a:r>
            <a:r>
              <a:rPr lang="pl" dirty="0"/>
              <a:t>łączy pożyczkodawców z pożyczkobiorcami, pobierając depozyty od pożyczkodawców, a następnie pożyczając pieniądze. </a:t>
            </a:r>
            <a:r>
              <a:rPr lang="pl" dirty="0" err="1"/>
              <a:t>je </a:t>
            </a:r>
            <a:r>
              <a:rPr lang="pl" dirty="0"/>
              <a:t>pożyczkobiorcom .</a:t>
            </a:r>
            <a:r>
              <a:rPr lang="pl" dirty="0" err="1"/>
              <a:t>​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1C188E3-8295-DDC6-2E2B-B6A07064C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7237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19E00A-14E9-C05E-AC89-1506B0D01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93099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 err="1"/>
              <a:t>Rynki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144359-6B7E-AD6F-6CC0-0BD643EBD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1" y="476655"/>
            <a:ext cx="12153899" cy="5700308"/>
          </a:xfrm>
        </p:spPr>
        <p:txBody>
          <a:bodyPr/>
          <a:lstStyle/>
          <a:p>
            <a:r>
              <a:rPr lang="pl" b="1" dirty="0"/>
              <a:t>Rynki finansowe </a:t>
            </a:r>
            <a:r>
              <a:rPr lang="pl" dirty="0"/>
              <a:t>to rynki, na których osoby i </a:t>
            </a:r>
            <a:r>
              <a:rPr lang="pl" dirty="0" err="1"/>
              <a:t>organizacje </a:t>
            </a:r>
            <a:r>
              <a:rPr lang="pl" dirty="0"/>
              <a:t>dysponujące nadwyżkami środków finansowych pożyczają sobie nawzajem pieniądze. inne osoby i </a:t>
            </a:r>
            <a:r>
              <a:rPr lang="pl" dirty="0" err="1"/>
              <a:t>organizacje </a:t>
            </a:r>
            <a:r>
              <a:rPr lang="pl" dirty="0"/>
              <a:t>chcące zaciągnąć pożyczkę. Funkcja ta jest przedstawiona schematycznie poniżej.</a:t>
            </a:r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F74EC19-7B3C-8768-B107-0E4C4F839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25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00E58393-35D2-B5FD-C025-908673288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6081" y="2240742"/>
            <a:ext cx="6347394" cy="441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6028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27CB29-D3AD-3567-2922-D52AB6E76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" dirty="0"/>
              <a:t>Rynki kapitałowe i rynki pieniężne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403C6F-0834-DCCB-5F3A-4C1A1DCB7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115" y="1825625"/>
            <a:ext cx="11031166" cy="4351338"/>
          </a:xfrm>
        </p:spPr>
        <p:txBody>
          <a:bodyPr/>
          <a:lstStyle/>
          <a:p>
            <a:r>
              <a:rPr lang="pl" b="1" dirty="0"/>
              <a:t>Rynki kapitałowe </a:t>
            </a:r>
            <a:r>
              <a:rPr lang="pl" dirty="0"/>
              <a:t>to rynki kapitału średnioterminowego i długoterminowego.</a:t>
            </a:r>
          </a:p>
          <a:p>
            <a:r>
              <a:rPr lang="pl" b="1" dirty="0"/>
              <a:t>Rynki pieniężne </a:t>
            </a:r>
            <a:r>
              <a:rPr lang="pl" dirty="0"/>
              <a:t>to rynki kapitału krótkoterminowego</a:t>
            </a: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0499FEB-2A7D-4718-5D4F-F99992D8B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3542287"/>
            <a:ext cx="11563350" cy="2419350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EA48E68-6CB6-8138-7079-A2330EFF2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918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B9CA31-51D7-FE73-9FFB-DED5357B9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73011"/>
          </a:xfrm>
        </p:spPr>
        <p:txBody>
          <a:bodyPr/>
          <a:lstStyle/>
          <a:p>
            <a:pPr algn="ctr"/>
            <a:r>
              <a:rPr lang="pl" dirty="0"/>
              <a:t>​Rynki Pieniężne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98E0B2-A9B6-9205-F16F-3534F71EA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562" y="1167319"/>
            <a:ext cx="10945238" cy="5009644"/>
          </a:xfrm>
        </p:spPr>
        <p:txBody>
          <a:bodyPr>
            <a:normAutofit/>
          </a:bodyPr>
          <a:lstStyle/>
          <a:p>
            <a:r>
              <a:rPr lang="pl" dirty="0"/>
              <a:t>Rynki pieniężne to rynki:</a:t>
            </a:r>
          </a:p>
          <a:p>
            <a:pPr lvl="1"/>
            <a:r>
              <a:rPr lang="pl" dirty="0"/>
              <a:t>Handel krótkoterminowymi instrumentami finansowymi instrumenty</a:t>
            </a:r>
            <a:endParaRPr lang="pl-PL" dirty="0"/>
          </a:p>
          <a:p>
            <a:pPr lvl="1"/>
            <a:r>
              <a:rPr lang="pl" dirty="0"/>
              <a:t>Pożyczanie i zaciąganie </a:t>
            </a:r>
            <a:endParaRPr lang="pl-PL" dirty="0"/>
          </a:p>
          <a:p>
            <a:r>
              <a:rPr lang="pl" dirty="0"/>
              <a:t>Rynkiem pieniężnym </a:t>
            </a:r>
            <a:r>
              <a:rPr lang="pl" b="1" dirty="0"/>
              <a:t>zarządzają </a:t>
            </a:r>
            <a:r>
              <a:rPr lang="pl" dirty="0"/>
              <a:t>banki </a:t>
            </a:r>
            <a:r>
              <a:rPr lang="pl" b="1" dirty="0"/>
              <a:t>i </a:t>
            </a:r>
            <a:r>
              <a:rPr lang="pl" dirty="0"/>
              <a:t>inne </a:t>
            </a:r>
            <a:r>
              <a:rPr lang="pl" b="1" dirty="0"/>
              <a:t>instytucje finansowe </a:t>
            </a:r>
            <a:r>
              <a:rPr lang="pl" dirty="0"/>
              <a:t>. Chociaż rynek pieniężny Rynki w dużej mierze obejmują pożyczki i pożyczki udzielane przez banki, niektóre duże firmy, a także Rząd bierze udział w operacjach na rynku pieniężnym.</a:t>
            </a:r>
          </a:p>
          <a:p>
            <a:r>
              <a:rPr lang="pl" dirty="0"/>
              <a:t>Rynek pierwotny nazywany jest </a:t>
            </a:r>
            <a:r>
              <a:rPr lang="pl" b="1" dirty="0"/>
              <a:t>rynkiem oficjalnym </a:t>
            </a:r>
            <a:r>
              <a:rPr lang="pl" dirty="0"/>
              <a:t>, pozostałe rynki nazywane są </a:t>
            </a:r>
            <a:r>
              <a:rPr lang="pl" b="1" dirty="0"/>
              <a:t>równoległymi </a:t>
            </a:r>
            <a:r>
              <a:rPr lang="pl" dirty="0"/>
              <a:t>lub </a:t>
            </a:r>
            <a:r>
              <a:rPr lang="pl" b="1" dirty="0"/>
              <a:t>hurtowymi </a:t>
            </a:r>
            <a:r>
              <a:rPr lang="pl" b="1" dirty="0" err="1"/>
              <a:t>rynki </a:t>
            </a:r>
            <a:r>
              <a:rPr lang="pl" dirty="0"/>
              <a:t>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DA3009A-7878-3F95-8A2E-3AF284D66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6375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ED8A6E-4EB6-9834-436E-BBC8F422F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5190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Rodzaje rynków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6AAB4D4C-A7D0-3A78-07D8-3C25D9D105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460019"/>
              </p:ext>
            </p:extLst>
          </p:nvPr>
        </p:nvGraphicFramePr>
        <p:xfrm>
          <a:off x="1003570" y="1284050"/>
          <a:ext cx="10350230" cy="48399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9180">
                  <a:extLst>
                    <a:ext uri="{9D8B030D-6E8A-4147-A177-3AD203B41FA5}">
                      <a16:colId xmlns:a16="http://schemas.microsoft.com/office/drawing/2014/main" val="3315545053"/>
                    </a:ext>
                  </a:extLst>
                </a:gridCol>
                <a:gridCol w="7831050">
                  <a:extLst>
                    <a:ext uri="{9D8B030D-6E8A-4147-A177-3AD203B41FA5}">
                      <a16:colId xmlns:a16="http://schemas.microsoft.com/office/drawing/2014/main" val="234411222"/>
                    </a:ext>
                  </a:extLst>
                </a:gridCol>
              </a:tblGrid>
              <a:tr h="34381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 </a:t>
                      </a:r>
                      <a:endParaRPr lang="pl-P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300" marR="7620" marT="7620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Rodzaje rynku</a:t>
                      </a:r>
                      <a:endParaRPr lang="pl-PL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0" marR="7620" marT="7620" marB="0" anchor="b"/>
                </a:tc>
                <a:extLst>
                  <a:ext uri="{0D108BD9-81ED-4DB2-BD59-A6C34878D82A}">
                    <a16:rowId xmlns:a16="http://schemas.microsoft.com/office/drawing/2014/main" val="2484155584"/>
                  </a:ext>
                </a:extLst>
              </a:tr>
              <a:tr h="3623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Rynek finansowy</a:t>
                      </a:r>
                      <a:endParaRPr lang="pl-PL" sz="1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1430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Rynek kapitałowy, na którym emitowane i sprzedawane są inwestorom nowe papiery wartościowe</a:t>
                      </a:r>
                      <a:endParaRPr lang="en-US" sz="1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07712008"/>
                  </a:ext>
                </a:extLst>
              </a:tr>
              <a:tr h="36239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Rynek międzybankowy</a:t>
                      </a:r>
                      <a:endParaRPr lang="pl-PL" sz="1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1430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Banki pożyczają sobie nawzajem krótkoterminowe środki finansowe</a:t>
                      </a:r>
                      <a:endParaRPr lang="en-US" sz="1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7348516"/>
                  </a:ext>
                </a:extLst>
              </a:tr>
              <a:tr h="3623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Rynek eurowalutowy</a:t>
                      </a:r>
                      <a:endParaRPr lang="pl-PL" sz="1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1430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Banki udzielają pożyczek i kredytów w walutach obcych</a:t>
                      </a:r>
                      <a:endParaRPr lang="en-US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66841865"/>
                  </a:ext>
                </a:extLst>
              </a:tr>
              <a:tr h="72478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Rynek certyfikatów depozytowych</a:t>
                      </a:r>
                      <a:endParaRPr lang="pl-PL" sz="1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1430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Rynek obrotu Certyfikatami Depozytowymi (instrumentami negocjowalnymi potwierdzającymi depozyty)</a:t>
                      </a:r>
                      <a:endParaRPr lang="en-US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04812971"/>
                  </a:ext>
                </a:extLst>
              </a:tr>
              <a:tr h="7247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Rynek samorządowy</a:t>
                      </a:r>
                      <a:endParaRPr lang="pl-PL" sz="1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Władze lokalne zaciągają pożyczki krótkoterminowe poprzez emisję i sprzedaż krótkoterminowych instrumentów dłużnych</a:t>
                      </a:r>
                      <a:endParaRPr lang="en-US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9163677"/>
                  </a:ext>
                </a:extLst>
              </a:tr>
              <a:tr h="6783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Rynek domów finansowych</a:t>
                      </a:r>
                      <a:endParaRPr lang="pl-PL" sz="1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Obrót krótkoterminowymi pożyczkami zaciągniętymi na rynkach pieniężnych przez domy finansowe</a:t>
                      </a:r>
                      <a:endParaRPr lang="en-US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15487137"/>
                  </a:ext>
                </a:extLst>
              </a:tr>
              <a:tr h="1087182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Rynek międzyfirmowy</a:t>
                      </a:r>
                      <a:endParaRPr lang="pl-PL" sz="1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Bezpośrednie pożyczki krótkoterminowe między departamentami skarbu dużych firm Papiery komercyjne (krótkoterminowe pożyczki niezabezpieczone udzielane przez przedsiębiorstwa o wysokiej ocenie kredytowej) i weksle</a:t>
                      </a:r>
                      <a:endParaRPr lang="en-US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78393841"/>
                  </a:ext>
                </a:extLst>
              </a:tr>
            </a:tbl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68DB508-3CC5-01E6-1C40-1490BA0FF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80737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0C014F-8DF4-AC47-C30D-90F412DF7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213"/>
            <a:ext cx="10515600" cy="636824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Giełda P</a:t>
            </a:r>
            <a:r>
              <a:rPr lang="pl-PL" dirty="0"/>
              <a:t>a</a:t>
            </a:r>
            <a:r>
              <a:rPr lang="pl" dirty="0"/>
              <a:t>pierów Wartościowych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09FA63-0C6D-5AB6-8DD6-6093D44FD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557" y="924128"/>
            <a:ext cx="11614826" cy="5661498"/>
          </a:xfrm>
        </p:spPr>
        <p:txBody>
          <a:bodyPr>
            <a:normAutofit fontScale="77500" lnSpcReduction="20000"/>
          </a:bodyPr>
          <a:lstStyle/>
          <a:p>
            <a:r>
              <a:rPr lang="pl" dirty="0"/>
              <a:t>Giełda papierów wartościowych (</a:t>
            </a:r>
            <a:r>
              <a:rPr lang="pl" b="1" dirty="0"/>
              <a:t>rynek główny </a:t>
            </a:r>
            <a:r>
              <a:rPr lang="pl" dirty="0"/>
              <a:t>i alternatywny) działa jako </a:t>
            </a:r>
            <a:r>
              <a:rPr lang="pl" b="1" dirty="0"/>
              <a:t>rynek pierwotny </a:t>
            </a:r>
            <a:r>
              <a:rPr lang="pl" dirty="0"/>
              <a:t>służący do pozyskiwania środków finansowych oraz </a:t>
            </a:r>
            <a:r>
              <a:rPr lang="pl" b="1" dirty="0"/>
              <a:t>rynek wtórny </a:t>
            </a:r>
            <a:r>
              <a:rPr lang="pl" dirty="0"/>
              <a:t>służący do obrotu istniejącymi papierami wartościowymi.</a:t>
            </a:r>
          </a:p>
          <a:p>
            <a:r>
              <a:rPr lang="pl" b="1" dirty="0"/>
              <a:t>Papiery wartościowe </a:t>
            </a:r>
            <a:r>
              <a:rPr lang="pl" dirty="0"/>
              <a:t>to zbywalne instrumenty finansowe. Mogą przybierać formę </a:t>
            </a:r>
            <a:r>
              <a:rPr lang="pl" b="1" dirty="0"/>
              <a:t>kapitału własnego </a:t>
            </a:r>
            <a:r>
              <a:rPr lang="pl" dirty="0"/>
              <a:t>(np. akcji), </a:t>
            </a:r>
            <a:r>
              <a:rPr lang="pl" b="1" dirty="0"/>
              <a:t>długu </a:t>
            </a:r>
            <a:r>
              <a:rPr lang="pl" dirty="0"/>
              <a:t>(takich jak obligacje i weksle pożyczkowe) lub </a:t>
            </a:r>
            <a:r>
              <a:rPr lang="pl" b="1" dirty="0"/>
              <a:t>instrumentów pochodnych </a:t>
            </a:r>
            <a:r>
              <a:rPr lang="pl" dirty="0"/>
              <a:t>.</a:t>
            </a:r>
          </a:p>
          <a:p>
            <a:r>
              <a:rPr lang="pl" dirty="0"/>
              <a:t>Rynki kapitałowe to rynki obrotu </a:t>
            </a:r>
            <a:r>
              <a:rPr lang="pl" b="1" dirty="0"/>
              <a:t>finansami długoterminowymi </a:t>
            </a:r>
            <a:r>
              <a:rPr lang="pl" dirty="0"/>
              <a:t>w formie długoterminowych instrumentów finansowych instrumenty takie jak akcje i obligacje korporacyjne.</a:t>
            </a:r>
          </a:p>
          <a:p>
            <a:r>
              <a:rPr lang="pl" dirty="0"/>
              <a:t>W Wielkiej Brytanii głównymi rynkami kapitałowymi są:</a:t>
            </a:r>
          </a:p>
          <a:p>
            <a:r>
              <a:rPr lang="pl" b="1" dirty="0"/>
              <a:t>Główny rynek </a:t>
            </a:r>
            <a:r>
              <a:rPr lang="pl" dirty="0"/>
              <a:t>giełdowy (dla spółek notowanych na pełnym rynku giełdowym)</a:t>
            </a:r>
          </a:p>
          <a:p>
            <a:r>
              <a:rPr lang="pl" dirty="0"/>
              <a:t>(b) Mniej regulowany </a:t>
            </a:r>
            <a:r>
              <a:rPr lang="pl" b="1" dirty="0"/>
              <a:t>alternatywny rynek inwestycyjny „drugiego poziomu”</a:t>
            </a:r>
          </a:p>
          <a:p>
            <a:r>
              <a:rPr lang="pl" dirty="0"/>
              <a:t>Firmy pozyskują kapitał długoterminowy lub średnioterminowy w jeden z następujących sposobów.</a:t>
            </a:r>
            <a:endParaRPr lang="pl-PL" dirty="0"/>
          </a:p>
          <a:p>
            <a:r>
              <a:rPr lang="pl" dirty="0"/>
              <a:t>(a) Mogą podwyższyć kapitał zakładowy. Większość nowych emisji kapitału zakładowego ma formę akcji zwykłych. kapitał. Firmy emitujące akcje zwykłe zapraszają inwestorów do objęcia udziałów w kapitale zakładowym. przedsiębiorstwa lub zwiększenia swojego obecnego udziału kapitałowego.</a:t>
            </a:r>
          </a:p>
          <a:p>
            <a:r>
              <a:rPr lang="pl" dirty="0"/>
              <a:t>(b) Mogą pozyskać kapitał dłużny. Długoterminowy kapitał dłużny może zostać pozyskany w formie weksli, obligacje korporacyjne, weksle pożyczkowe lub obligacje zamienne.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98F8EFC-BD52-C63F-FC94-A51AA0A8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410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830438-7A6D-8B90-2C7E-89F8D8957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211"/>
            <a:ext cx="10515600" cy="782739"/>
          </a:xfrm>
        </p:spPr>
        <p:txBody>
          <a:bodyPr/>
          <a:lstStyle/>
          <a:p>
            <a:pPr algn="ctr"/>
            <a:r>
              <a:rPr lang="pl" dirty="0"/>
              <a:t>Polityka gospodarcza i cele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2285156-5A74-2426-F194-B57673191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837" y="1476375"/>
            <a:ext cx="7172325" cy="3905250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1BE6C9E-B1F3-741D-6F37-C333C01B5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934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EEA05C-C478-0536-8AF8-BAFBD1FAB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82739"/>
          </a:xfrm>
        </p:spPr>
        <p:txBody>
          <a:bodyPr/>
          <a:lstStyle/>
          <a:p>
            <a:pPr algn="ctr"/>
            <a:r>
              <a:rPr lang="pl" dirty="0"/>
              <a:t>Rynki Pierwotne i Wtórne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1088C5-63A3-7726-F0E8-41BB81843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79" y="875488"/>
            <a:ext cx="11381361" cy="5535039"/>
          </a:xfrm>
        </p:spPr>
        <p:txBody>
          <a:bodyPr>
            <a:normAutofit/>
          </a:bodyPr>
          <a:lstStyle/>
          <a:p>
            <a:r>
              <a:rPr lang="pl" b="1" dirty="0"/>
              <a:t>Rynki pierwotne </a:t>
            </a:r>
            <a:r>
              <a:rPr lang="pl" dirty="0"/>
              <a:t>umożliwiają </a:t>
            </a:r>
            <a:r>
              <a:rPr lang="pl" dirty="0" err="1"/>
              <a:t>organizacjom </a:t>
            </a:r>
            <a:r>
              <a:rPr lang="pl" dirty="0"/>
              <a:t>pozyskiwanie nowych środków finansowych. </a:t>
            </a:r>
            <a:r>
              <a:rPr lang="pl" b="1" dirty="0"/>
              <a:t>Rynki wtórne </a:t>
            </a:r>
            <a:r>
              <a:rPr lang="pl" dirty="0"/>
              <a:t>umożliwiają inwestorom kupowanie i sprzedawać sobie nawzajem istniejące inwestycje.</a:t>
            </a:r>
          </a:p>
          <a:p>
            <a:r>
              <a:rPr lang="pl" dirty="0"/>
              <a:t>Rynki finansowe służą dwóm głównym celom.</a:t>
            </a:r>
          </a:p>
          <a:p>
            <a:r>
              <a:rPr lang="pl" dirty="0"/>
              <a:t>(a) Jako </a:t>
            </a:r>
            <a:r>
              <a:rPr lang="pl" b="1" dirty="0"/>
              <a:t>rynki pierwotne </a:t>
            </a:r>
            <a:r>
              <a:rPr lang="pl" dirty="0"/>
              <a:t>umożliwiają organizacjom pozyskiwanie </a:t>
            </a:r>
            <a:r>
              <a:rPr lang="pl" b="1" dirty="0"/>
              <a:t>nowych środków finansowych </a:t>
            </a:r>
            <a:r>
              <a:rPr lang="pl" dirty="0"/>
              <a:t>poprzez emisję nowych akcji lub nowych obligacji. </a:t>
            </a:r>
          </a:p>
          <a:p>
            <a:r>
              <a:rPr lang="pl" dirty="0"/>
              <a:t>(b) Jako </a:t>
            </a:r>
            <a:r>
              <a:rPr lang="pl" b="1" dirty="0"/>
              <a:t>rynki wtórne </a:t>
            </a:r>
            <a:r>
              <a:rPr lang="pl" dirty="0"/>
              <a:t>umożliwiają one istniejącym inwestorom kupowanie i </a:t>
            </a:r>
            <a:r>
              <a:rPr lang="pl" b="1" dirty="0"/>
              <a:t>sprzedawanie istniejących inwestycji </a:t>
            </a:r>
            <a:r>
              <a:rPr lang="pl" dirty="0"/>
              <a:t>, jeżeli chcą to zrobić. Zbywalność papierów wartościowych jest bardzo ważną cechą rynków kapitałowych, ponieważ inwestorzy chętniej kupują akcje i udziały, jeśli wiedzą, że mogą je sprzedać łatwo, jeśli sobie tego życzą.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DD01EF5-5B3B-36D9-3525-953AB1847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08756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3EF096-045D-8C48-63F8-19518BE6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78212"/>
          </a:xfrm>
        </p:spPr>
        <p:txBody>
          <a:bodyPr>
            <a:normAutofit/>
          </a:bodyPr>
          <a:lstStyle/>
          <a:p>
            <a:pPr algn="ctr"/>
            <a:r>
              <a:rPr lang="pl" sz="3600" dirty="0"/>
              <a:t>Instrumenty notowane na giełdzie i rynki pozagiełdowe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F45957-7D00-777A-F852-6426D68B2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923" y="778213"/>
            <a:ext cx="11313268" cy="5398750"/>
          </a:xfrm>
        </p:spPr>
        <p:txBody>
          <a:bodyPr>
            <a:normAutofit fontScale="92500" lnSpcReduction="10000"/>
          </a:bodyPr>
          <a:lstStyle/>
          <a:p>
            <a:r>
              <a:rPr lang="pl" dirty="0"/>
              <a:t>Rynki wtórne mogą być </a:t>
            </a:r>
            <a:r>
              <a:rPr lang="pl" dirty="0" err="1"/>
              <a:t>organizowane </a:t>
            </a:r>
            <a:r>
              <a:rPr lang="pl" dirty="0"/>
              <a:t>na </a:t>
            </a:r>
            <a:r>
              <a:rPr lang="pl" b="1" dirty="0"/>
              <a:t>giełdach </a:t>
            </a:r>
            <a:r>
              <a:rPr lang="pl" dirty="0"/>
              <a:t>lub mogą być prowadzone w ramach </a:t>
            </a:r>
            <a:r>
              <a:rPr lang="pl" b="1" dirty="0"/>
              <a:t>obrotu pozagiełdowego </a:t>
            </a:r>
            <a:r>
              <a:rPr lang="pl" dirty="0"/>
              <a:t>(OTC) </a:t>
            </a:r>
            <a:r>
              <a:rPr lang="pl" dirty="0" err="1"/>
              <a:t>transakcje </a:t>
            </a:r>
            <a:r>
              <a:rPr lang="pl" dirty="0"/>
              <a:t>.</a:t>
            </a:r>
          </a:p>
          <a:p>
            <a:r>
              <a:rPr lang="pl" dirty="0"/>
              <a:t>Rynki wtórne papierów wartościowych mogą być organizowane na </a:t>
            </a:r>
            <a:r>
              <a:rPr lang="pl" b="1" dirty="0"/>
              <a:t>giełdach </a:t>
            </a:r>
            <a:r>
              <a:rPr lang="pl" dirty="0"/>
              <a:t>, na których nabywcy i sprzedawcy papierów wartościowych są kontrolowani przez właściciela giełdy. </a:t>
            </a:r>
          </a:p>
          <a:p>
            <a:r>
              <a:rPr lang="pl" dirty="0"/>
              <a:t>Alternatywnie rynki wtórne mogą działać jako rynki </a:t>
            </a:r>
            <a:r>
              <a:rPr lang="pl" b="1" dirty="0"/>
              <a:t>pozagiełdowe (OTC) , na których transakcje nie są kontrolowane przez izbę rozliczeniową.</a:t>
            </a:r>
            <a:r>
              <a:rPr lang="pl" dirty="0"/>
              <a:t> Klienci </a:t>
            </a:r>
            <a:r>
              <a:rPr lang="pl" b="1" dirty="0"/>
              <a:t>negocjują indywidualne transakcje </a:t>
            </a:r>
            <a:r>
              <a:rPr lang="pl" dirty="0"/>
              <a:t>, zwykle z pośrednikiem finansowym, np. bankiem.</a:t>
            </a:r>
          </a:p>
          <a:p>
            <a:r>
              <a:rPr lang="pl" dirty="0"/>
              <a:t>Papiery wartościowe emitowane na rynku pozagiełdowym mogą być podlegające obrotowi lub niepodlegające obrotowi (negocjowalne lub nienegocjowalne).</a:t>
            </a:r>
          </a:p>
          <a:p>
            <a:pPr lvl="1"/>
            <a:r>
              <a:rPr lang="pl" dirty="0"/>
              <a:t>Papiery wartościowe </a:t>
            </a:r>
            <a:r>
              <a:rPr lang="pl" b="1" dirty="0"/>
              <a:t>podlegające obrotowi </a:t>
            </a:r>
            <a:r>
              <a:rPr lang="pl" dirty="0"/>
              <a:t>mogą być odsprzedawane.</a:t>
            </a:r>
          </a:p>
          <a:p>
            <a:pPr lvl="1"/>
            <a:r>
              <a:rPr lang="pl" dirty="0"/>
              <a:t>Papierów wartościowych </a:t>
            </a:r>
            <a:r>
              <a:rPr lang="pl" b="1" dirty="0"/>
              <a:t>niepodlegających obrotowi </a:t>
            </a:r>
            <a:r>
              <a:rPr lang="pl" dirty="0"/>
              <a:t>nie można odsprzedać.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A0045F5-9B15-CB3A-18CA-867437278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29414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0FCD3E-F616-FAE1-BDFE-1847CFCBB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213"/>
            <a:ext cx="10515600" cy="636824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Inwestor Instytucjonalny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B449A2-F443-2CA8-3430-AAFACFC4D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196" y="856034"/>
            <a:ext cx="11430000" cy="5320929"/>
          </a:xfrm>
        </p:spPr>
        <p:txBody>
          <a:bodyPr>
            <a:normAutofit/>
          </a:bodyPr>
          <a:lstStyle/>
          <a:p>
            <a:r>
              <a:rPr lang="pl" b="1" dirty="0"/>
              <a:t>Inwestorzy instytucjonalni </a:t>
            </a:r>
            <a:r>
              <a:rPr lang="pl" dirty="0"/>
              <a:t>to instytucje dysponujące dużymi kwotami środków, które chcą zainwestować, będą inwestować w akcje i udziały lub inne aktywa, które oferują satysfakcjonujące zyski i bezpieczeństwo lub pożyczać pieniądze bezpośrednio firmom. </a:t>
            </a:r>
          </a:p>
          <a:p>
            <a:r>
              <a:rPr lang="pl" dirty="0"/>
              <a:t>Inwestorzy instytucjonalni są największymi inwestorami na giełdzie. </a:t>
            </a:r>
          </a:p>
          <a:p>
            <a:r>
              <a:rPr lang="pl" dirty="0"/>
              <a:t>Głównymi inwestorami instytucjonalnymi w Wielkiej Brytanii są </a:t>
            </a:r>
            <a:r>
              <a:rPr lang="pl" b="1" dirty="0"/>
              <a:t>fundusze emerytalne </a:t>
            </a:r>
            <a:r>
              <a:rPr lang="pl" dirty="0"/>
              <a:t>, </a:t>
            </a:r>
            <a:r>
              <a:rPr lang="pl" b="1" dirty="0"/>
              <a:t>towarzystwa ubezpieczeniowe, fundusze inwestycyjne, fundusze powiernicze </a:t>
            </a:r>
            <a:r>
              <a:rPr lang="pl" dirty="0"/>
              <a:t>i </a:t>
            </a:r>
            <a:r>
              <a:rPr lang="pl" b="1" dirty="0"/>
              <a:t>organizacje kapitału podwyższonego ryzyka</a:t>
            </a:r>
            <a:r>
              <a:rPr lang="pl" dirty="0"/>
              <a:t>. </a:t>
            </a:r>
          </a:p>
          <a:p>
            <a:r>
              <a:rPr lang="pl" dirty="0"/>
              <a:t>Wśród nich znajdują się fundusze emerytalne i towarzystwa ubezpieczeniowe. największe kwoty środków do zainwestowania.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25DD955-DDCE-92F8-2075-B72231354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11807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C52524-0EDA-DC17-9A01-7F158C4E8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758"/>
            <a:ext cx="10515600" cy="656279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Uczestnicy Rynku Kapitałowego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AD45D4-A271-6D9E-4BCE-CCFB2B43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2689"/>
            <a:ext cx="10515600" cy="4844274"/>
          </a:xfrm>
        </p:spPr>
        <p:txBody>
          <a:bodyPr/>
          <a:lstStyle/>
          <a:p>
            <a:r>
              <a:rPr lang="pl" dirty="0"/>
              <a:t>Różni uczestnicy rynków kapitałowych zostali </a:t>
            </a:r>
            <a:r>
              <a:rPr lang="pl" dirty="0" err="1"/>
              <a:t>podsumowani </a:t>
            </a:r>
            <a:r>
              <a:rPr lang="pl" dirty="0"/>
              <a:t>na poniższym diagramie.</a:t>
            </a:r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E2ADA079-A4AF-A556-7D36-0B2208EE10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187105"/>
              </p:ext>
            </p:extLst>
          </p:nvPr>
        </p:nvGraphicFramePr>
        <p:xfrm>
          <a:off x="1168940" y="2327117"/>
          <a:ext cx="9854120" cy="39395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5599">
                  <a:extLst>
                    <a:ext uri="{9D8B030D-6E8A-4147-A177-3AD203B41FA5}">
                      <a16:colId xmlns:a16="http://schemas.microsoft.com/office/drawing/2014/main" val="1754238750"/>
                    </a:ext>
                  </a:extLst>
                </a:gridCol>
                <a:gridCol w="756687">
                  <a:extLst>
                    <a:ext uri="{9D8B030D-6E8A-4147-A177-3AD203B41FA5}">
                      <a16:colId xmlns:a16="http://schemas.microsoft.com/office/drawing/2014/main" val="497929975"/>
                    </a:ext>
                  </a:extLst>
                </a:gridCol>
                <a:gridCol w="3164325">
                  <a:extLst>
                    <a:ext uri="{9D8B030D-6E8A-4147-A177-3AD203B41FA5}">
                      <a16:colId xmlns:a16="http://schemas.microsoft.com/office/drawing/2014/main" val="2692034985"/>
                    </a:ext>
                  </a:extLst>
                </a:gridCol>
                <a:gridCol w="825476">
                  <a:extLst>
                    <a:ext uri="{9D8B030D-6E8A-4147-A177-3AD203B41FA5}">
                      <a16:colId xmlns:a16="http://schemas.microsoft.com/office/drawing/2014/main" val="3719364755"/>
                    </a:ext>
                  </a:extLst>
                </a:gridCol>
                <a:gridCol w="2442033">
                  <a:extLst>
                    <a:ext uri="{9D8B030D-6E8A-4147-A177-3AD203B41FA5}">
                      <a16:colId xmlns:a16="http://schemas.microsoft.com/office/drawing/2014/main" val="3354736975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300" u="none" strike="noStrike">
                          <a:effectLst/>
                        </a:rPr>
                        <a:t> </a:t>
                      </a:r>
                      <a:endParaRPr lang="pl-PL" sz="13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300" u="none" strike="noStrike">
                          <a:effectLst/>
                        </a:rPr>
                        <a:t>Rynki kapitałowe</a:t>
                      </a:r>
                      <a:endParaRPr lang="pl-PL" sz="13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300" u="none" strike="noStrike">
                          <a:effectLst/>
                        </a:rPr>
                        <a:t> </a:t>
                      </a:r>
                      <a:endParaRPr lang="pl-PL" sz="13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300" u="none" strike="noStrike">
                          <a:effectLst/>
                        </a:rPr>
                        <a:t> </a:t>
                      </a:r>
                      <a:endParaRPr lang="pl-PL" sz="13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53206492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300" u="none" strike="noStrike">
                          <a:effectLst/>
                        </a:rPr>
                        <a:t>Popyt na fundusze pochodzi z...</a:t>
                      </a:r>
                      <a:endParaRPr lang="en-US" sz="13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300" u="none" strike="noStrike">
                          <a:effectLst/>
                        </a:rPr>
                        <a:t> </a:t>
                      </a:r>
                      <a:endParaRPr lang="pl-PL" sz="13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300" u="none" strike="noStrike">
                          <a:effectLst/>
                        </a:rPr>
                        <a:t>POŚREDNICY</a:t>
                      </a:r>
                      <a:endParaRPr lang="pl-PL" sz="13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300" u="none" strike="noStrike">
                          <a:effectLst/>
                        </a:rPr>
                        <a:t> </a:t>
                      </a:r>
                      <a:endParaRPr lang="pl-PL" sz="13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pl" sz="1300" u="none" strike="noStrike">
                          <a:effectLst/>
                        </a:rPr>
                        <a:t>Dostawcy funduszy</a:t>
                      </a:r>
                      <a:endParaRPr lang="pl-PL" sz="13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550656164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OSOBY INDYWIDUALNE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Banki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OSOBY INDYWIDUALNE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30516510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(np. finansowanie budownictwa mieszkaniowego/dóbr konsumpcyjnych)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Towarzystwa budowlane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(jako oszczędzający i inwestorzy)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6185048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Towarzystwa ubezpieczeniowe i fundusze emerytalne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3625228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FIRMY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FIRMY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68853465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(kapitał zakładowy, pożyczki)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Spółki powiernicze/inwestycyjne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(z długoterminowymi funduszami do inwestowania)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25802571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Giełdy papierów wartościowych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/>
                </a:tc>
                <a:extLst>
                  <a:ext uri="{0D108BD9-81ED-4DB2-BD59-A6C34878D82A}">
                    <a16:rowId xmlns:a16="http://schemas.microsoft.com/office/drawing/2014/main" val="535849811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RZĄD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Organizacje kapitału podwyższonego ryzyka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◄---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RZĄD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0835522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500" u="none" strike="noStrike">
                          <a:effectLst/>
                        </a:rPr>
                        <a:t>(deficyt budżetowy)</a:t>
                      </a:r>
                      <a:endParaRPr lang="pl-PL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000" u="none" strike="noStrike">
                          <a:effectLst/>
                        </a:rPr>
                        <a:t> </a:t>
                      </a:r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500" u="none" strike="noStrike" dirty="0">
                          <a:effectLst/>
                        </a:rPr>
                        <a:t>( </a:t>
                      </a:r>
                      <a:r>
                        <a:rPr lang="pl" sz="1500" u="none" strike="noStrike" dirty="0" err="1">
                          <a:effectLst/>
                        </a:rPr>
                        <a:t>budżet</a:t>
                      </a:r>
                      <a:r>
                        <a:rPr lang="pl" sz="1500" u="none" strike="noStrike" dirty="0">
                          <a:effectLst/>
                        </a:rPr>
                        <a:t> </a:t>
                      </a:r>
                      <a:r>
                        <a:rPr lang="pl" sz="1500" u="none" strike="noStrike" dirty="0" err="1">
                          <a:effectLst/>
                        </a:rPr>
                        <a:t>nadwyżka </a:t>
                      </a:r>
                      <a:r>
                        <a:rPr lang="pl" sz="1500" u="none" strike="noStrike" dirty="0">
                          <a:effectLst/>
                        </a:rPr>
                        <a:t>)</a:t>
                      </a:r>
                      <a:endParaRPr lang="pl-PL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13525989"/>
                  </a:ext>
                </a:extLst>
              </a:tr>
            </a:tbl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99412AA-F00C-8929-F6ED-23C3BD150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86497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25BE05-100D-BC9A-7793-636802BA7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793" y="0"/>
            <a:ext cx="10515600" cy="695190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 err="1"/>
              <a:t>Sekurytyzacja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6EA1F6-FC3D-92AB-040A-5A01F3FDB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0316"/>
            <a:ext cx="12192000" cy="5797684"/>
          </a:xfrm>
        </p:spPr>
        <p:txBody>
          <a:bodyPr>
            <a:normAutofit fontScale="92500" lnSpcReduction="10000"/>
          </a:bodyPr>
          <a:lstStyle/>
          <a:p>
            <a:r>
              <a:rPr lang="pl" b="1" dirty="0" err="1"/>
              <a:t>Sekurytyzacja</a:t>
            </a:r>
            <a:r>
              <a:rPr lang="pl" b="1" dirty="0"/>
              <a:t> </a:t>
            </a:r>
            <a:r>
              <a:rPr lang="pl" dirty="0"/>
              <a:t>to proces polegający na przekształcaniu </a:t>
            </a:r>
            <a:r>
              <a:rPr lang="pl" b="1" dirty="0"/>
              <a:t>aktywów niepłynnych </a:t>
            </a:r>
            <a:r>
              <a:rPr lang="pl" dirty="0"/>
              <a:t>w </a:t>
            </a:r>
            <a:r>
              <a:rPr lang="pl" b="1" dirty="0"/>
              <a:t>zbywalne papiery wartościowe zabezpieczone aktywami </a:t>
            </a:r>
            <a:r>
              <a:rPr lang="pl" dirty="0"/>
              <a:t>. rozwój </a:t>
            </a:r>
            <a:r>
              <a:rPr lang="pl" b="1" dirty="0" err="1"/>
              <a:t>sekurytyzacji</a:t>
            </a:r>
            <a:r>
              <a:rPr lang="pl" b="1" dirty="0"/>
              <a:t> </a:t>
            </a:r>
            <a:r>
              <a:rPr lang="pl" dirty="0"/>
              <a:t>doprowadziło do </a:t>
            </a:r>
            <a:r>
              <a:rPr lang="pl" b="1" dirty="0"/>
              <a:t>dezintermediacji </a:t>
            </a:r>
            <a:r>
              <a:rPr lang="pl" dirty="0"/>
              <a:t>i ograniczenia codziennej roli pośrednicy finansowi, ponieważ pożyczkobiorcy mogą skontaktować się z pożyczkodawcami bezpośrednio po </a:t>
            </a:r>
            <a:r>
              <a:rPr lang="pl" dirty="0" err="1"/>
              <a:t>sekurytyzacji </a:t>
            </a:r>
            <a:r>
              <a:rPr lang="pl" dirty="0"/>
              <a:t>.</a:t>
            </a:r>
          </a:p>
          <a:p>
            <a:r>
              <a:rPr lang="pl" dirty="0" err="1"/>
              <a:t>Sekurytyzacja </a:t>
            </a:r>
            <a:r>
              <a:rPr lang="pl" dirty="0"/>
              <a:t>to proces zamiany </a:t>
            </a:r>
            <a:r>
              <a:rPr lang="pl" b="1" dirty="0"/>
              <a:t>aktywów niepłynnych </a:t>
            </a:r>
            <a:r>
              <a:rPr lang="pl" dirty="0"/>
              <a:t>na </a:t>
            </a:r>
            <a:r>
              <a:rPr lang="pl" b="1" dirty="0"/>
              <a:t>papiery wartościowe zbywalne </a:t>
            </a:r>
            <a:r>
              <a:rPr lang="pl" dirty="0"/>
              <a:t>. Papiery te są zabezpieczone określonymi aktywami i są zwykle nazywane </a:t>
            </a:r>
            <a:r>
              <a:rPr lang="pl" b="1" dirty="0"/>
              <a:t>papierami wartościowymi zabezpieczonymi aktywami </a:t>
            </a:r>
            <a:r>
              <a:rPr lang="pl" dirty="0"/>
              <a:t>(ABS).</a:t>
            </a:r>
          </a:p>
          <a:p>
            <a:r>
              <a:rPr lang="pl" dirty="0"/>
              <a:t>W dużym uproszczeniu proces wygląda następująco.</a:t>
            </a:r>
          </a:p>
          <a:p>
            <a:r>
              <a:rPr lang="pl" dirty="0"/>
              <a:t>(1) Podmiot finansowy może nabyć od banków szereg kredytów hipotecznych.</a:t>
            </a:r>
          </a:p>
          <a:p>
            <a:r>
              <a:rPr lang="pl" dirty="0"/>
              <a:t>(2) Podmiot łączy ze sobą kredyty hipoteczne.</a:t>
            </a:r>
          </a:p>
          <a:p>
            <a:r>
              <a:rPr lang="pl" dirty="0"/>
              <a:t>(3) Podmiot emituje obligacje na rzecz inwestorów instytucjonalnych. Środki pozyskane z emisji obligacji są wykorzystywane aby spłacić kredyty hipoteczne.</a:t>
            </a:r>
          </a:p>
          <a:p>
            <a:r>
              <a:rPr lang="pl" dirty="0"/>
              <a:t>(4) Inwestorzy instytucjonalni mają teraz prawo do otrzymywania rat kapitałowych i odsetek od kredytu hipotecznego 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3FCA6DB-6B0F-EB8E-CAE4-DF1F89EB2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5350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A61EE8-AA00-66EE-7E79-AD2298C7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" dirty="0"/>
              <a:t>Międzynarodowe rynki pieniężne i kapitałowe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92AB7C-670A-4F3C-E0D7-A8476787D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" dirty="0"/>
              <a:t>Międzynarodowe rynki pieniężne i kapitałowe są dostępne dla większych firm, które chcą pozyskać większe środki kwoty środków finansowych.</a:t>
            </a:r>
          </a:p>
          <a:p>
            <a:r>
              <a:rPr lang="pl" dirty="0"/>
              <a:t>Większe firmy mogą pożyczać środki na rynkach eurowalut (które są międzynarodowymi systemami pieniężnymi) (rynki walutowe) oraz na rynkach </a:t>
            </a:r>
            <a:r>
              <a:rPr lang="pl" dirty="0" err="1"/>
              <a:t>euroobligacji </a:t>
            </a:r>
            <a:r>
              <a:rPr lang="pl" dirty="0"/>
              <a:t>(międzynarodowe rynki kapitałowe).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A7291CE-A063-9791-3DAA-C07466CA8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56898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BC632F-44F6-E7C0-AA14-84B8BB23A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5190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Rynki Eurowalutowe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5AC1D9-53EE-E074-33B8-9863597A4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013" y="836579"/>
            <a:ext cx="11313268" cy="5340384"/>
          </a:xfrm>
        </p:spPr>
        <p:txBody>
          <a:bodyPr>
            <a:normAutofit fontScale="77500" lnSpcReduction="20000"/>
          </a:bodyPr>
          <a:lstStyle/>
          <a:p>
            <a:r>
              <a:rPr lang="pl" dirty="0"/>
              <a:t>Firma z Polski może pożyczyć pieniądze z banku lub od inwestorów w PLN. </a:t>
            </a:r>
          </a:p>
          <a:p>
            <a:r>
              <a:rPr lang="pl" dirty="0"/>
              <a:t>Może jednak również pożyczać w obcej walucie, zwłaszcza jeśli prowadzi się działalność za granicą lub posiada już aktywa lub zobowiązania za granicą denominowane w obcej walucie.</a:t>
            </a:r>
          </a:p>
          <a:p>
            <a:r>
              <a:rPr lang="pl" dirty="0"/>
              <a:t>Kiedy firma zaciąga pożyczkę w obcej walucie, pożyczka taka nazywana jest pożyczką eurowalutową.</a:t>
            </a:r>
          </a:p>
          <a:p>
            <a:r>
              <a:rPr lang="pl" dirty="0"/>
              <a:t>Eurowaluta to waluta, którą posiadają osoby fizyczne i instytucje poza krajem jej emisji. waluta.</a:t>
            </a:r>
          </a:p>
          <a:p>
            <a:r>
              <a:rPr lang="pl" dirty="0"/>
              <a:t>Na przykład, jeśli polska firma pożyczy od swojego banku 50 000 USD, pożyczka ta będzie pożyczką w eurodolarze .</a:t>
            </a:r>
          </a:p>
          <a:p>
            <a:r>
              <a:rPr lang="pl" dirty="0"/>
              <a:t>Londyn jest głównym </a:t>
            </a:r>
            <a:r>
              <a:rPr lang="pl" dirty="0" err="1"/>
              <a:t>ośrodkiem </a:t>
            </a:r>
            <a:r>
              <a:rPr lang="pl" dirty="0"/>
              <a:t>udzielania pożyczek w eurowalucie, a firmy prowadzące działalność w handlu zagranicznym mogą zdecydować się na pożyczkę z banku w innej walucie.</a:t>
            </a:r>
          </a:p>
          <a:p>
            <a:r>
              <a:rPr lang="pl" dirty="0"/>
              <a:t>Rynki eurowalutowe polegają na deponowaniu środków w banku poza krajem, w którym obowiązuje waluta w którym środki są denominowane i pożyczane ponownie na dość krótki okres, zwykle trzy miesiące .</a:t>
            </a:r>
            <a:endParaRPr lang="pl-PL" dirty="0"/>
          </a:p>
          <a:p>
            <a:r>
              <a:rPr lang="pl" dirty="0"/>
              <a:t>Większość transakcji eurowalutowych odbywa się w rzeczywistości pomiędzy bankami różnych krajów i trwa forma negocjowalnych certyfikatów depozytowych.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5AED882-6448-A127-92DE-30E8B303F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59008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DF33EA-F0C4-BBFD-3464-115A96FCD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4373"/>
          </a:xfrm>
        </p:spPr>
        <p:txBody>
          <a:bodyPr/>
          <a:lstStyle/>
          <a:p>
            <a:pPr algn="ctr"/>
            <a:r>
              <a:rPr lang="pl" dirty="0"/>
              <a:t>Rynki Obligacji Międzynarodowych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5BF949-0F97-9F03-785A-074FDAA72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797668"/>
            <a:ext cx="11673191" cy="5894962"/>
          </a:xfrm>
        </p:spPr>
        <p:txBody>
          <a:bodyPr>
            <a:normAutofit/>
          </a:bodyPr>
          <a:lstStyle/>
          <a:p>
            <a:r>
              <a:rPr lang="pl" dirty="0"/>
              <a:t>Duże przedsiębiorstwa mogą ubiegać się o pożyczki w formie kredytów bankowych lub pożyczek bankowych w swoim banku</a:t>
            </a:r>
          </a:p>
          <a:p>
            <a:r>
              <a:rPr lang="pl" dirty="0"/>
              <a:t>Alternatywnie jednak mogą pożyczyć środki bezpośrednio od inwestorów prywatnych. Innymi słowy, zamiast zaciągać pożyczkę bankową w wysokości 40 000 000 PLN, firma może wyemitować obligacje, aby pożyczyć bezpośrednio od inwestorów:</a:t>
            </a:r>
          </a:p>
          <a:p>
            <a:r>
              <a:rPr lang="pl" dirty="0"/>
              <a:t>(a) Bank jedynie zorganizuje transakcję, znajdując inwestorów, którzy obejmą obligacje, które problemy firmy pożyczkowej</a:t>
            </a:r>
          </a:p>
          <a:p>
            <a:r>
              <a:rPr lang="pl" dirty="0"/>
              <a:t>(b) Odsetki będą wypłacane samym inwestorom, a nie bankowi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45ECBA5-3773-0583-C0CA-69043F3C0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55941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C147C-B929-C725-F81D-5F57E5EFC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E40786-15CA-2D1D-8F91-F39925F88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4373"/>
          </a:xfrm>
        </p:spPr>
        <p:txBody>
          <a:bodyPr/>
          <a:lstStyle/>
          <a:p>
            <a:pPr algn="ctr"/>
            <a:r>
              <a:rPr lang="pl" dirty="0"/>
              <a:t>Rynki Obligacji Międzynarodowych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566C13-C1C3-E501-BC82-C7D3EE14D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797668"/>
            <a:ext cx="11673191" cy="5894962"/>
          </a:xfrm>
        </p:spPr>
        <p:txBody>
          <a:bodyPr>
            <a:normAutofit fontScale="77500" lnSpcReduction="20000"/>
          </a:bodyPr>
          <a:lstStyle/>
          <a:p>
            <a:r>
              <a:rPr lang="pl" dirty="0"/>
              <a:t>Istnieje silny rynek międzynarodowy, który pozwala bardzo dużym firmom na zaciąganie w ten sposób pożyczek długoterminowych terminowe lub krótkoterminowe. </a:t>
            </a:r>
          </a:p>
          <a:p>
            <a:r>
              <a:rPr lang="pl" dirty="0"/>
              <a:t>Oprócz euroobligacji istnieje również mniej rozwinięty rynek międzynarodowy emisje akcji kapitałowych („euro-akcje”). </a:t>
            </a:r>
          </a:p>
          <a:p>
            <a:r>
              <a:rPr lang="pl" dirty="0"/>
              <a:t>Euroobligacja to obligacja denominowana w walucie często innej niż waluta kraju emitującego. </a:t>
            </a:r>
          </a:p>
          <a:p>
            <a:r>
              <a:rPr lang="pl" dirty="0"/>
              <a:t>Euroobligacje to w istocie długoterminowe pożyczki zaciągane przez firmy międzynarodowe lub inne instytucje i sprzedawane inwestorom w kilku krajach jednocześnie. </a:t>
            </a:r>
          </a:p>
          <a:p>
            <a:r>
              <a:rPr lang="pl" dirty="0"/>
              <a:t>Takie obligacje mogą być sprzedawane przez jednego posiadacza innemu. okres emisji </a:t>
            </a:r>
            <a:r>
              <a:rPr lang="pl" dirty="0" err="1"/>
              <a:t>euroobligacji </a:t>
            </a:r>
            <a:r>
              <a:rPr lang="pl" dirty="0"/>
              <a:t>wynosi zazwyczaj od 10 do 15 lat. Euroobligacje mogą być najodpowiedniejszym źródłem finansowania dla dużej </a:t>
            </a:r>
            <a:r>
              <a:rPr lang="pl" dirty="0" err="1"/>
              <a:t>organizacji </a:t>
            </a:r>
            <a:r>
              <a:rPr lang="pl" dirty="0"/>
              <a:t>o doskonałej zdolności kredytowej ocena, np. duża, odnosząca sukcesy międzynarodowa firma, która: </a:t>
            </a:r>
          </a:p>
          <a:p>
            <a:r>
              <a:rPr lang="pl" dirty="0"/>
              <a:t>(a) Wymaga długoterminowej pożyczki na sfinansowanie dużego programu ekspansji kapitałowej ; pożyczka może być udzielona na kwotę co najmniej 5 i do 20 lat</a:t>
            </a:r>
            <a:endParaRPr lang="pl-PL" dirty="0"/>
          </a:p>
          <a:p>
            <a:r>
              <a:rPr lang="pl" dirty="0"/>
              <a:t>(b) Wymaga zaciągnięcia </a:t>
            </a:r>
            <a:r>
              <a:rPr lang="pl" b="1" dirty="0"/>
              <a:t>pożyczki </a:t>
            </a:r>
            <a:r>
              <a:rPr lang="pl" dirty="0"/>
              <a:t>, która </a:t>
            </a:r>
            <a:r>
              <a:rPr lang="pl" b="1" dirty="0"/>
              <a:t>nie podlega krajowym </a:t>
            </a:r>
            <a:r>
              <a:rPr lang="pl" dirty="0"/>
              <a:t>kontrolom walutowym żadnego rządu Ponadto emisje kapitału krajowego mogą być regulowane przez rząd lub bank centralny w sposób uporządkowany W przeciwieństwie do tego, emisje euroobligacji mogą być dokonywane zawsze, gdy warunki rynkowe wydają się sprzyjające .</a:t>
            </a:r>
          </a:p>
          <a:p>
            <a:r>
              <a:rPr lang="pl" dirty="0"/>
              <a:t>Kredytobiorca rozważający emisję euroobligacji musi wziąć pod uwagę </a:t>
            </a:r>
            <a:r>
              <a:rPr lang="pl" b="1" dirty="0"/>
              <a:t>ryzyko kursowe </a:t>
            </a:r>
            <a:r>
              <a:rPr lang="pl" dirty="0"/>
              <a:t>związane z długoterminową emisją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5E13FFE-6DF0-6437-31F2-F9D614C85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70292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6908A-870D-5668-CB0B-9C5D76C3F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E2A037-8CD7-12F5-EFFA-2F54B986F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4373"/>
          </a:xfrm>
        </p:spPr>
        <p:txBody>
          <a:bodyPr/>
          <a:lstStyle/>
          <a:p>
            <a:pPr algn="ctr"/>
            <a:r>
              <a:rPr lang="pl" dirty="0"/>
              <a:t>Rynki Obligacji Międzynarodowych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F9CE72-71F9-FB4F-B5B4-49E409F2A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797668"/>
            <a:ext cx="11673191" cy="5894962"/>
          </a:xfrm>
        </p:spPr>
        <p:txBody>
          <a:bodyPr>
            <a:normAutofit fontScale="85000" lnSpcReduction="20000"/>
          </a:bodyPr>
          <a:lstStyle/>
          <a:p>
            <a:r>
              <a:rPr lang="pl" dirty="0"/>
              <a:t>Jeżeli pieniądze mają zostać wykorzystane do zakupu aktywów, które będą przynosić dochód w tej </a:t>
            </a:r>
            <a:r>
              <a:rPr lang="pl" b="1" dirty="0"/>
              <a:t>samej walucie </a:t>
            </a:r>
            <a:r>
              <a:rPr lang="pl" dirty="0"/>
              <a:t>, pożyczkobiorca może dopasować te przychody do płatności z tytułu obligacji i w ten sposób wyeliminować lub ograniczyć ryzyko kursowe. Inwestor subskrybujący emisję obligacji będzie brał </a:t>
            </a:r>
            <a:r>
              <a:rPr lang="pl" b="1" dirty="0"/>
              <a:t>pod </a:t>
            </a:r>
            <a:r>
              <a:rPr lang="pl" dirty="0"/>
              <a:t>uwagę następujące czynniki.</a:t>
            </a:r>
          </a:p>
          <a:p>
            <a:r>
              <a:rPr lang="pl" dirty="0"/>
              <a:t>(a) </a:t>
            </a:r>
            <a:r>
              <a:rPr lang="pl" b="1" dirty="0"/>
              <a:t>Bezpieczeństwo</a:t>
            </a:r>
          </a:p>
          <a:p>
            <a:r>
              <a:rPr lang="pl" dirty="0"/>
              <a:t>Pożyczkobiorca musi być osobą </a:t>
            </a:r>
            <a:r>
              <a:rPr lang="pl" b="1" dirty="0"/>
              <a:t>wysokiej jakości </a:t>
            </a:r>
            <a:r>
              <a:rPr lang="pl" dirty="0"/>
              <a:t>( </a:t>
            </a:r>
            <a:r>
              <a:rPr lang="pl" dirty="0" err="1"/>
              <a:t>tj. </a:t>
            </a:r>
            <a:r>
              <a:rPr lang="pl" dirty="0"/>
              <a:t>mieć wysoką ocenę kredytową).</a:t>
            </a:r>
          </a:p>
          <a:p>
            <a:r>
              <a:rPr lang="pl" dirty="0"/>
              <a:t>(b) </a:t>
            </a:r>
            <a:r>
              <a:rPr lang="pl" b="1" dirty="0" err="1"/>
              <a:t>Zbywalność</a:t>
            </a:r>
            <a:endParaRPr lang="pl-PL" b="1" dirty="0"/>
          </a:p>
          <a:p>
            <a:r>
              <a:rPr lang="pl" dirty="0"/>
              <a:t>Inwestorzy mogą chcieć mieć </a:t>
            </a:r>
            <a:r>
              <a:rPr lang="pl" b="1" dirty="0"/>
              <a:t>gotowy rynek </a:t>
            </a:r>
            <a:r>
              <a:rPr lang="pl" dirty="0"/>
              <a:t>, na którym można kupować i sprzedawać obligacje. Jeśli jeśli pożyczkobiorca jest wysokiej jakości, obligacje lub weksle będą łatwo zbywalne.</a:t>
            </a:r>
          </a:p>
          <a:p>
            <a:r>
              <a:rPr lang="pl" dirty="0"/>
              <a:t>(c) </a:t>
            </a:r>
            <a:r>
              <a:rPr lang="pl" b="1" dirty="0" err="1"/>
              <a:t>Anonimowość</a:t>
            </a:r>
            <a:endParaRPr lang="pl-PL" b="1" dirty="0"/>
          </a:p>
          <a:p>
            <a:r>
              <a:rPr lang="pl" dirty="0"/>
              <a:t>Inwestorzy w </a:t>
            </a:r>
            <a:r>
              <a:rPr lang="pl" dirty="0" err="1"/>
              <a:t>euroobligacje </a:t>
            </a:r>
            <a:r>
              <a:rPr lang="pl" dirty="0"/>
              <a:t>są zazwyczaj zainteresowani potencjalną </a:t>
            </a:r>
            <a:r>
              <a:rPr lang="pl" b="1" dirty="0"/>
              <a:t>anonimowością </a:t>
            </a:r>
            <a:r>
              <a:rPr lang="pl" dirty="0"/>
              <a:t>tego typu emisji, ponieważ obligacje są zazwyczaj wydawane na okaziciela.</a:t>
            </a:r>
          </a:p>
          <a:p>
            <a:r>
              <a:rPr lang="pl" dirty="0"/>
              <a:t>(d) </a:t>
            </a:r>
            <a:r>
              <a:rPr lang="pl" b="1" dirty="0"/>
              <a:t>Zwrot z inwestycji</a:t>
            </a:r>
          </a:p>
          <a:p>
            <a:r>
              <a:rPr lang="pl" dirty="0"/>
              <a:t>Często jest to kwota wolna od podatku.</a:t>
            </a:r>
            <a:br>
              <a:rPr lang="pl-PL" dirty="0"/>
            </a:b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77EA6EF-73D4-49BE-0276-57A86D082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7284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70D80-5AB9-6DA7-80E6-A94B8F5EA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C00AA3-4F03-DCBA-2A84-65091BDF8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82739"/>
          </a:xfrm>
        </p:spPr>
        <p:txBody>
          <a:bodyPr/>
          <a:lstStyle/>
          <a:p>
            <a:pPr algn="ctr"/>
            <a:r>
              <a:rPr lang="pl" dirty="0"/>
              <a:t>Polityka gospodarcza i cele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15E6C64-326B-5702-DDBD-4490E90F4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596" y="782740"/>
            <a:ext cx="11374733" cy="5778834"/>
          </a:xfrm>
        </p:spPr>
        <p:txBody>
          <a:bodyPr>
            <a:normAutofit/>
          </a:bodyPr>
          <a:lstStyle/>
          <a:p>
            <a:r>
              <a:rPr lang="pl" dirty="0"/>
              <a:t>(a) Wzrost gospodarczy</a:t>
            </a:r>
          </a:p>
          <a:p>
            <a:r>
              <a:rPr lang="pl" dirty="0"/>
              <a:t>„Wzrost” oznacza wzrost określony w ujęciu „realnym” (wzrosty dotyczące inflacji cen nie są rzeczywistymi wzrostami). problem interpretuje się jako wzrost poziomu życia.</a:t>
            </a:r>
          </a:p>
          <a:p>
            <a:r>
              <a:rPr lang="pl" dirty="0"/>
              <a:t>(b) Kontrola cen</a:t>
            </a:r>
          </a:p>
          <a:p>
            <a:r>
              <a:rPr lang="pl" dirty="0"/>
              <a:t>Kontrola inflacji</a:t>
            </a:r>
          </a:p>
          <a:p>
            <a:r>
              <a:rPr lang="pl" dirty="0"/>
              <a:t>(c) Pełne zatrudnienie</a:t>
            </a:r>
          </a:p>
          <a:p>
            <a:r>
              <a:rPr lang="pl" dirty="0"/>
              <a:t>Pełne zatrudnienie nie oznacza, że ​​każdy, kto chce pracować, może pracować przez cały czas, ale oznacza, że ​​poziom jest niski, a bezrobocie przymusowe ma charakter występy.</a:t>
            </a:r>
          </a:p>
          <a:p>
            <a:r>
              <a:rPr lang="pl" dirty="0"/>
              <a:t>(d) Stabilność bilansu płatniczego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A007D11-920B-1C14-61EF-89085F9F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39909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6C1974-8D7B-0892-7F50-54AE9CC0D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9471"/>
          </a:xfrm>
        </p:spPr>
        <p:txBody>
          <a:bodyPr/>
          <a:lstStyle/>
          <a:p>
            <a:pPr algn="ctr"/>
            <a:r>
              <a:rPr lang="pl" dirty="0"/>
              <a:t>Stopy procentowe i stopy zwrotu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4F54F1F-B203-1AB3-4612-2453EE1B7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" b="1" dirty="0"/>
              <a:t>Stopy procentowe </a:t>
            </a:r>
            <a:r>
              <a:rPr lang="pl" dirty="0"/>
              <a:t>to w istocie „ceny” regulujące udzielanie i zaciąganie pożyczek.</a:t>
            </a:r>
            <a:endParaRPr lang="pl-PL" dirty="0"/>
          </a:p>
          <a:p>
            <a:r>
              <a:rPr lang="pl" dirty="0"/>
              <a:t>Pożyczkobiorca płaci odsetki pożyczkodawcy określony procent od sumy kapitału, jako cenę za korzystanie z pożyczonych środków.</a:t>
            </a:r>
            <a:endParaRPr lang="pl-PL" dirty="0"/>
          </a:p>
          <a:p>
            <a:r>
              <a:rPr lang="pl" dirty="0"/>
              <a:t>Jak w przypadku innych cen obowiązują efekty podaży i popytu. Na przykład im wyższe stopy procentowe, tym Im wyższa opłata, tym mniejsze będzie zapotrzebowanie na środki finansowe ze strony pożyczkobiorców.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294303-D3A9-7946-FAA7-4C551E18A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43835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338ECA-1ABA-24BC-B275-090FAE41A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04918"/>
          </a:xfrm>
        </p:spPr>
        <p:txBody>
          <a:bodyPr/>
          <a:lstStyle/>
          <a:p>
            <a:pPr algn="ctr"/>
            <a:r>
              <a:rPr lang="pl" dirty="0"/>
              <a:t>Determinanty struktury stóp procentowych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4C5A43-7BE9-F293-F6ED-81322951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04918"/>
            <a:ext cx="12192000" cy="6153082"/>
          </a:xfrm>
        </p:spPr>
        <p:txBody>
          <a:bodyPr>
            <a:normAutofit fontScale="55000" lnSpcReduction="20000"/>
          </a:bodyPr>
          <a:lstStyle/>
          <a:p>
            <a:r>
              <a:rPr lang="pl" dirty="0"/>
              <a:t>Dlaczego istnieje tak duża liczba stóp procentowych? Innymi słowy, jak wygląda </a:t>
            </a:r>
            <a:r>
              <a:rPr lang="pl" b="1" dirty="0"/>
              <a:t>struktura </a:t>
            </a:r>
            <a:r>
              <a:rPr lang="pl" dirty="0"/>
              <a:t>stóp procentowych? Można to wyjaśnić? Odpowiedź na to pytanie zależy od kilku czynników.</a:t>
            </a:r>
          </a:p>
          <a:p>
            <a:r>
              <a:rPr lang="pl" dirty="0"/>
              <a:t>(a) </a:t>
            </a:r>
            <a:r>
              <a:rPr lang="pl" b="1" dirty="0" err="1"/>
              <a:t>Ryzyko</a:t>
            </a:r>
            <a:endParaRPr lang="pl-PL" b="1" dirty="0"/>
          </a:p>
          <a:p>
            <a:r>
              <a:rPr lang="pl" dirty="0"/>
              <a:t>Istnieje kompromis między ryzykiem a zyskiem. Pożyczkobiorcy o wyższym ryzyku muszą płacić wyższe odsetki od swoich kredytów. pożyczanie, aby zrekompensować pożyczkodawcom większe ryzyko kredytowe. Banki ocenią  wiarygodność kredytową kredytobiorcy i ustalić oprocentowanie jego pożyczki na poziomie określonej marży  </a:t>
            </a:r>
            <a:r>
              <a:rPr lang="pl" dirty="0" err="1"/>
              <a:t>jego</a:t>
            </a:r>
            <a:r>
              <a:rPr lang="pl" dirty="0"/>
              <a:t> </a:t>
            </a:r>
            <a:r>
              <a:rPr lang="pl" dirty="0" err="1"/>
              <a:t>opierać</a:t>
            </a:r>
            <a:r>
              <a:rPr lang="pl" dirty="0"/>
              <a:t> </a:t>
            </a:r>
            <a:r>
              <a:rPr lang="pl" dirty="0" err="1"/>
              <a:t>wskaźnik </a:t>
            </a:r>
            <a:r>
              <a:rPr lang="pl" dirty="0"/>
              <a:t>.</a:t>
            </a:r>
          </a:p>
          <a:p>
            <a:r>
              <a:rPr lang="pl" dirty="0"/>
              <a:t>(b) </a:t>
            </a:r>
            <a:r>
              <a:rPr lang="pl" b="1" dirty="0"/>
              <a:t>Konieczność osiągnięcia zysku z pożyczania</a:t>
            </a:r>
          </a:p>
          <a:p>
            <a:r>
              <a:rPr lang="pl" dirty="0"/>
              <a:t>Pośrednicy finansowi osiągają zyski z pożyczania po wyższej stopie procentowej niż koszt ich pożyczek. Na przykład, oprocentowanie kredytów bankowych przewyższa oprocentowanie płacone od  depozyty i oprocentowanie kredytów hipotecznych pobierane przez towarzystwa wzajemne przewyższają stopę procentową płaconą od depozytów </a:t>
            </a:r>
            <a:r>
              <a:rPr lang="pl" dirty="0" err="1"/>
              <a:t>depozyty </a:t>
            </a:r>
            <a:r>
              <a:rPr lang="pl" dirty="0"/>
              <a:t>.</a:t>
            </a:r>
          </a:p>
          <a:p>
            <a:r>
              <a:rPr lang="pl" dirty="0"/>
              <a:t>(c) </a:t>
            </a:r>
            <a:r>
              <a:rPr lang="pl" b="1" dirty="0"/>
              <a:t>Czas trwania pożyczki</a:t>
            </a:r>
          </a:p>
          <a:p>
            <a:r>
              <a:rPr lang="pl" dirty="0"/>
              <a:t>Okres spłaty pożyczki lub aktywów wpływa na wysokość naliczanych odsetek. Ogólnie rzecz biorąc, pożyczki o dłuższym terminie zapadalności  Aktywa te przyniosą wyższą stopę zwrotu niż podobne aktywa krótkoterminowe, ale nie zawsze tak jest. różnice w stopach procentowych wynikają zatem z różnic w </a:t>
            </a:r>
            <a:r>
              <a:rPr lang="pl" b="1" dirty="0"/>
              <a:t>strukturze terminowej </a:t>
            </a:r>
            <a:r>
              <a:rPr lang="pl" dirty="0"/>
              <a:t>stóp procentowych.</a:t>
            </a:r>
          </a:p>
          <a:p>
            <a:r>
              <a:rPr lang="pl" dirty="0"/>
              <a:t>(d) </a:t>
            </a:r>
            <a:r>
              <a:rPr lang="pl" b="1" dirty="0"/>
              <a:t>Wysokość pożyczki lub depozytu</a:t>
            </a:r>
          </a:p>
          <a:p>
            <a:r>
              <a:rPr lang="pl" dirty="0"/>
              <a:t>Zysk z aktywów może się różnić w zależności od wielkości pożyczki lub depozytu. Oszczędności na kosztach administracyjnych pomagają aby umożliwić bankom pobieranie </a:t>
            </a:r>
            <a:r>
              <a:rPr lang="pl" b="1" dirty="0"/>
              <a:t>niższych stóp procentowych od większych pożyczek </a:t>
            </a:r>
            <a:r>
              <a:rPr lang="pl" dirty="0"/>
              <a:t>i </a:t>
            </a:r>
            <a:r>
              <a:rPr lang="pl" b="1" dirty="0"/>
              <a:t>wyższych stóp procentowych  odsetki </a:t>
            </a:r>
            <a:r>
              <a:rPr lang="pl" dirty="0"/>
              <a:t>do zapłaty od </a:t>
            </a:r>
            <a:r>
              <a:rPr lang="pl" b="1" dirty="0"/>
              <a:t>większych depozytów terminowych </a:t>
            </a:r>
            <a:r>
              <a:rPr lang="pl" dirty="0"/>
              <a:t>.</a:t>
            </a:r>
          </a:p>
          <a:p>
            <a:r>
              <a:rPr lang="pl" dirty="0"/>
              <a:t>(e) </a:t>
            </a:r>
            <a:r>
              <a:rPr lang="pl" b="1" dirty="0"/>
              <a:t>Różne rodzaje aktywów finansowych</a:t>
            </a:r>
          </a:p>
          <a:p>
            <a:r>
              <a:rPr lang="pl" dirty="0"/>
              <a:t>Różne rodzaje aktywów finansowych wiążą się </a:t>
            </a:r>
            <a:r>
              <a:rPr lang="pl" b="1" dirty="0"/>
              <a:t>z różnymi stopami procentowymi </a:t>
            </a:r>
            <a:r>
              <a:rPr lang="pl" dirty="0"/>
              <a:t>. Dzieje się tak częściowo dlatego, że różne rodzaje aktywów przyciągają różnych pożyczkodawców/inwestorów. Na przykład depozyty bankowe przyciągają osób fizycznych i przedsiębiorstw, natomiast długoterminowe papiery wartościowe rządowe są szczególnie atrakcyjne dla </a:t>
            </a:r>
            <a:r>
              <a:rPr lang="pl" dirty="0" err="1"/>
              <a:t>różny</a:t>
            </a:r>
            <a:r>
              <a:rPr lang="pl" dirty="0"/>
              <a:t> </a:t>
            </a:r>
            <a:r>
              <a:rPr lang="pl" dirty="0" err="1"/>
              <a:t>instytucjonalny</a:t>
            </a:r>
            <a:r>
              <a:rPr lang="pl" dirty="0"/>
              <a:t> </a:t>
            </a:r>
            <a:r>
              <a:rPr lang="pl" dirty="0" err="1"/>
              <a:t>inwestorzy </a:t>
            </a:r>
            <a:r>
              <a:rPr lang="pl" dirty="0"/>
              <a:t>.</a:t>
            </a:r>
          </a:p>
          <a:p>
            <a:r>
              <a:rPr lang="pl" dirty="0"/>
              <a:t>Stopy procentowe płacone od pożyczek rządowych stanowią punkt odniesienia dla innych stóp procentowych. 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BB259E3-E307-5C27-A635-1693FD432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75770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8CB950-4CEE-40C8-AFC8-EE287FFAD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39547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Wybory ryzyko-zysk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86FE18-9B72-5FAE-0385-E8F6A45BF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39546"/>
            <a:ext cx="12192000" cy="6318454"/>
          </a:xfrm>
        </p:spPr>
        <p:txBody>
          <a:bodyPr>
            <a:normAutofit fontScale="92500" lnSpcReduction="20000"/>
          </a:bodyPr>
          <a:lstStyle/>
          <a:p>
            <a:r>
              <a:rPr lang="pl" dirty="0"/>
              <a:t>Istnieje możliwość między wypłynięciem a stopem. Inwestorzy w aktywa obarczone większe, zależne od ryzyka.</a:t>
            </a:r>
          </a:p>
          <a:p>
            <a:r>
              <a:rPr lang="pl" dirty="0"/>
              <a:t>W przypadku akcji inwestorzy liczą na zwrot w postaci wzrostu ceny akcji (zysku kapitałowego), a także dodatkowe. </a:t>
            </a:r>
          </a:p>
          <a:p>
            <a:r>
              <a:rPr lang="pl" dirty="0"/>
              <a:t>Koncepcja wyborów między możliwością zwrotu a stopą zwrotu może być rozszerzona poza ocenę dotyczącą stóp procentowych . </a:t>
            </a:r>
          </a:p>
          <a:p>
            <a:r>
              <a:rPr lang="pl" dirty="0"/>
              <a:t>Inwestor może dokonać wyboru między różnymi formami inwestycji. </a:t>
            </a:r>
          </a:p>
          <a:p>
            <a:r>
              <a:rPr lang="pl" dirty="0"/>
              <a:t>Stopa zwrotu dla inwestora, składa się z dwóch dostępnych. </a:t>
            </a:r>
          </a:p>
          <a:p>
            <a:pPr lvl="1"/>
            <a:r>
              <a:rPr lang="pl" dirty="0"/>
              <a:t>Roczny dochód (dywidenda lub należny) </a:t>
            </a:r>
          </a:p>
          <a:p>
            <a:pPr lvl="1"/>
            <a:r>
              <a:rPr lang="pl" dirty="0"/>
              <a:t>Oczekiwany zysk kapitałowy</a:t>
            </a:r>
          </a:p>
          <a:p>
            <a:r>
              <a:rPr lang="pl" dirty="0"/>
              <a:t>Poniżej wymienioneono niektóre z głównych form inwestycji w kolejności rosnącego ryzyka.</a:t>
            </a:r>
          </a:p>
          <a:p>
            <a:r>
              <a:rPr lang="pl" dirty="0"/>
              <a:t>(a) Obligacje </a:t>
            </a:r>
          </a:p>
          <a:p>
            <a:r>
              <a:rPr lang="pl" dirty="0"/>
              <a:t>(b) Obligacje korporacyjne</a:t>
            </a:r>
          </a:p>
          <a:p>
            <a:r>
              <a:rPr lang="pl" dirty="0"/>
              <a:t>(c) Akcje uprzywilejowane</a:t>
            </a:r>
          </a:p>
          <a:p>
            <a:r>
              <a:rPr lang="pl" dirty="0"/>
              <a:t>(d) Akcje zwykłe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D7BA2A8-2582-478B-AE7A-34FF0A83F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34216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FC68E8-C160-19D5-5841-589763C00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106" y="0"/>
            <a:ext cx="10515600" cy="695189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Odwrócona luka dochodowości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D3A1C8-66C6-CB02-FE16-F4F5EBE58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837" y="1556426"/>
            <a:ext cx="11128443" cy="4630265"/>
          </a:xfrm>
        </p:spPr>
        <p:txBody>
          <a:bodyPr/>
          <a:lstStyle/>
          <a:p>
            <a:r>
              <a:rPr lang="pl" dirty="0"/>
              <a:t>Ponieważ inwestycje w instrumenty dłużne wykraczają poza inwestycje w akcje, można uzyskać, że rentowność dłużnych będzie mniejsza niż rentowność akcji.</a:t>
            </a:r>
          </a:p>
          <a:p>
            <a:r>
              <a:rPr lang="pl" dirty="0"/>
              <a:t>Częściej jednak zastosowanie jest odwrotna i rentowność akcji jest niższa niż w przypadku dłużnych o ryzyku; taka sytuacja jest znana jako odwrócona luka rentowności.</a:t>
            </a:r>
          </a:p>
          <a:p>
            <a:r>
              <a:rPr lang="pl" dirty="0"/>
              <a:t>Odwrócona luka rentowności może zostać wysłana, ponieważ akcjonariusze mogą być skłonni zaakceptować zwroty z inwestycji w krótkim okresie, spodziewając się, że kapitałowe zostaną przekazane w przyszłości.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3464355-63B3-8AD7-9ED7-C95DCF5F0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82942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6C3812-82E7-ACB8-7CE1-13F6F28E6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04671"/>
          </a:xfrm>
        </p:spPr>
        <p:txBody>
          <a:bodyPr>
            <a:normAutofit fontScale="90000"/>
          </a:bodyPr>
          <a:lstStyle/>
          <a:p>
            <a:pPr algn="ctr"/>
            <a:r>
              <a:rPr lang="pl" sz="4000" dirty="0"/>
              <a:t>Stopy procentowe i wymagane przez akcjonariuszy stopy zwrotu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B9500F-E34E-EA12-AF67-DAE77872D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967" y="904672"/>
            <a:ext cx="11806813" cy="5697095"/>
          </a:xfrm>
        </p:spPr>
        <p:txBody>
          <a:bodyPr>
            <a:normAutofit/>
          </a:bodyPr>
          <a:lstStyle/>
          <a:p>
            <a:r>
              <a:rPr lang="pl" dirty="0"/>
              <a:t>Jeżeli zwrot oczekiwany przez inwestora z inwestycji kapitałowej (tj. inwestycji w akcjach) wynosi 11%, wartość akcji jednej akcji wynosi 15 centów/11% = 1,36 USD.</a:t>
            </a:r>
          </a:p>
          <a:p>
            <a:r>
              <a:rPr lang="pl" dirty="0"/>
              <a:t>Załóżmy, że następnie spadną stopy procentowe instrumentów dłużnych i oferują obecnie 9%. </a:t>
            </a:r>
          </a:p>
          <a:p>
            <a:r>
              <a:rPr lang="pl" dirty="0"/>
              <a:t>Wartość rynkowa jednej akcji spadnie do 15 centów/9% = 1,67 USD.</a:t>
            </a:r>
          </a:p>
          <a:p>
            <a:r>
              <a:rPr lang="pl" dirty="0"/>
              <a:t>Z tego wynika, że ​​wzrost wymaganego zwrotu dla akcjonariuszy (być może wynikający ze wzrostu ogólnego poziomu procentowego stóp) wpłynął do wartości poszczególnych akcji.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D09BDE4-FAD9-F1C3-3809-3604F389C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23338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2969E9-B1DB-EC3A-2016-641B2168F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66"/>
            <a:ext cx="10515600" cy="704918"/>
          </a:xfrm>
        </p:spPr>
        <p:txBody>
          <a:bodyPr/>
          <a:lstStyle/>
          <a:p>
            <a:pPr algn="ctr"/>
            <a:r>
              <a:rPr lang="pl" dirty="0"/>
              <a:t>Instrumenty Rynku Pieniężnego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9BD25A-417C-178B-F75E-2C658E0C2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885218"/>
            <a:ext cx="11973260" cy="5972782"/>
          </a:xfrm>
        </p:spPr>
        <p:txBody>
          <a:bodyPr>
            <a:normAutofit/>
          </a:bodyPr>
          <a:lstStyle/>
          <a:p>
            <a:r>
              <a:rPr lang="pl" sz="1600" b="1" dirty="0"/>
              <a:t>Instrumenty rynku dostępnego są dostępne w handlu pozagiełdowym między inwestorami instytucjonalnymi. </a:t>
            </a:r>
            <a:r>
              <a:rPr lang="pl" sz="1600" dirty="0"/>
              <a:t>Obejmują jedno instrumenty oprocentowane, instrumenty dyskiontowe oraz instrumenty pochodne i mogą być zbywalne lub niezbywalne .</a:t>
            </a:r>
          </a:p>
          <a:p>
            <a:endParaRPr lang="pl-PL" sz="1600" dirty="0"/>
          </a:p>
          <a:p>
            <a:endParaRPr lang="pl-PL" sz="1600" dirty="0"/>
          </a:p>
          <a:p>
            <a:endParaRPr lang="pl-PL" sz="1600" dirty="0"/>
          </a:p>
          <a:p>
            <a:endParaRPr lang="pl-PL" sz="1600" dirty="0"/>
          </a:p>
          <a:p>
            <a:endParaRPr lang="pl-PL" sz="1600" dirty="0"/>
          </a:p>
          <a:p>
            <a:r>
              <a:rPr lang="pl" sz="1600" dirty="0"/>
              <a:t>Instrumenty oprocentowane są oprocentowane. Inwestor otrzymuje wartość nominalną powiększoną o odsetki w terminie zapadalności.</a:t>
            </a:r>
          </a:p>
          <a:p>
            <a:r>
              <a:rPr lang="pl" sz="1600" dirty="0"/>
              <a:t>Instrumenty dyskontowe nie są oprocentowane. Są emitowane i notowane z dyskontem do wartości nominalnych, a wykupywane są po wartości nominalnej lub z dodatkową premią.</a:t>
            </a:r>
          </a:p>
          <a:p>
            <a:r>
              <a:rPr lang="pl" sz="1600" dirty="0"/>
              <a:t>Dyskonto stanowi różnicę między ceną emisyjną instrumentu a ceną wykupu. Na przykład, jeśli weksel jest wystawiony po cenie 98,50, jest on wystawiony z dyskontem 1,50 i wykupiony w dacie zapadalności po cenie 100,00.</a:t>
            </a:r>
          </a:p>
          <a:p>
            <a:r>
              <a:rPr lang="pl" sz="1600" dirty="0"/>
              <a:t>Dyskonto 1,50 stanowi zastosowanie i od inwestycji w wysokości 98,50. 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3ADD13D-2027-0FB2-790B-BF24655AE7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431419"/>
              </p:ext>
            </p:extLst>
          </p:nvPr>
        </p:nvGraphicFramePr>
        <p:xfrm>
          <a:off x="1211151" y="1611638"/>
          <a:ext cx="9131300" cy="1432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36078969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72294801"/>
                    </a:ext>
                  </a:extLst>
                </a:gridCol>
                <a:gridCol w="3035300">
                  <a:extLst>
                    <a:ext uri="{9D8B030D-6E8A-4147-A177-3AD203B41FA5}">
                      <a16:colId xmlns:a16="http://schemas.microsoft.com/office/drawing/2014/main" val="2313399735"/>
                    </a:ext>
                  </a:extLst>
                </a:gridCol>
              </a:tblGrid>
              <a:tr h="2209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Instrumenty oprocentowane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Instrumenty dyskontowe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Instrumenty pochodne</a:t>
                      </a:r>
                      <a:endParaRPr lang="pl-PL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4537989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Depozyty Rynku Pieniężnego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Bony Skarbowe (T-bill)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 err="1">
                          <a:effectLst/>
                        </a:rPr>
                        <a:t>Forwardy </a:t>
                      </a:r>
                      <a:r>
                        <a:rPr lang="pl" sz="1800" u="none" strike="noStrike" dirty="0">
                          <a:effectLst/>
                        </a:rPr>
                        <a:t>i </a:t>
                      </a:r>
                      <a:r>
                        <a:rPr lang="pl" sz="1800" u="none" strike="noStrike" dirty="0" err="1">
                          <a:effectLst/>
                        </a:rPr>
                        <a:t>kontrakty terminowe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15822043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Certyfikaty Depozytowe (CD)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Akcepty Bankowe (BA)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 err="1">
                          <a:effectLst/>
                        </a:rPr>
                        <a:t>Swapy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7211461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 err="1">
                          <a:effectLst/>
                        </a:rPr>
                        <a:t>odkupu </a:t>
                      </a:r>
                      <a:r>
                        <a:rPr lang="pl" sz="1800" u="none" strike="noStrike" dirty="0">
                          <a:effectLst/>
                        </a:rPr>
                        <a:t>( </a:t>
                      </a:r>
                      <a:r>
                        <a:rPr lang="pl" sz="1800" u="none" strike="noStrike" dirty="0" err="1">
                          <a:effectLst/>
                        </a:rPr>
                        <a:t>Repo </a:t>
                      </a:r>
                      <a:r>
                        <a:rPr lang="pl" sz="1800" u="none" strike="noStrike" dirty="0">
                          <a:effectLst/>
                        </a:rPr>
                        <a:t>)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Papiery Komercyjne (CP)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Opcje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083405"/>
                  </a:ext>
                </a:extLst>
              </a:tr>
            </a:tbl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0EFD54F-C819-C5C2-B46F-675EEB11C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76010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220985-DC49-9356-B144-1D5D2A1D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440"/>
            <a:ext cx="10515600" cy="617369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Depozyty Rynku Pieniężnego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AF2521-C743-0B9E-9F9B-C4658ECE7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017" y="894945"/>
            <a:ext cx="11225719" cy="5282018"/>
          </a:xfrm>
        </p:spPr>
        <p:txBody>
          <a:bodyPr/>
          <a:lstStyle/>
          <a:p>
            <a:r>
              <a:rPr lang="pl" dirty="0"/>
              <a:t>Depozyty na rynku pieniężnym to bardzo krótkoterminowe wypłaty między bankami a deponentami.</a:t>
            </a:r>
          </a:p>
          <a:p>
            <a:r>
              <a:rPr lang="pl" dirty="0"/>
              <a:t>Depozyty te mogą być depozytami o ustalonym oprocentowaniu, gdzie stopa procentowa i terminy zapadalności są ustalane w momencie transakcji, lub depozytami o zmiennej podstawie.</a:t>
            </a:r>
          </a:p>
          <a:p>
            <a:r>
              <a:rPr lang="pl" dirty="0"/>
              <a:t>Poniższa tabela przedstawia przykłady stawek rynkowych takich depozytów.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5CA143D-F4C9-842C-110E-6DE312E61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46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4348AEE6-B6A0-33A7-6CCE-F882597D7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37" y="4365592"/>
            <a:ext cx="12192000" cy="1467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9681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B59429-3046-573E-01C6-08B986417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78458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Depozyty Rynku Pieniężnego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EFAFFA-EAB2-7591-244B-638D8980F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578459"/>
            <a:ext cx="12192000" cy="2850542"/>
          </a:xfrm>
        </p:spPr>
        <p:txBody>
          <a:bodyPr>
            <a:normAutofit/>
          </a:bodyPr>
          <a:lstStyle/>
          <a:p>
            <a:r>
              <a:rPr lang="pl" dirty="0"/>
              <a:t>Pierwsza liczba w każdej kolumnie przedstawia stopę procentową, po której bank pożycza pieniądze,czyl cena sprzedaży. Druga liczba to stopa procentowa, której bank zapłaci za pożyczenie pieniędzy. Nazywa się to ceną kupna. </a:t>
            </a:r>
          </a:p>
          <a:p>
            <a:r>
              <a:rPr lang="pl" dirty="0"/>
              <a:t>Mogą to być stopy LIBOR, WIBOR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E1C49A3C-3A94-2A9A-15E9-20E48ECB23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721330"/>
              </p:ext>
            </p:extLst>
          </p:nvPr>
        </p:nvGraphicFramePr>
        <p:xfrm>
          <a:off x="1799617" y="3650642"/>
          <a:ext cx="7772399" cy="2522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9534">
                  <a:extLst>
                    <a:ext uri="{9D8B030D-6E8A-4147-A177-3AD203B41FA5}">
                      <a16:colId xmlns:a16="http://schemas.microsoft.com/office/drawing/2014/main" val="4087670255"/>
                    </a:ext>
                  </a:extLst>
                </a:gridCol>
                <a:gridCol w="2357080">
                  <a:extLst>
                    <a:ext uri="{9D8B030D-6E8A-4147-A177-3AD203B41FA5}">
                      <a16:colId xmlns:a16="http://schemas.microsoft.com/office/drawing/2014/main" val="3027732799"/>
                    </a:ext>
                  </a:extLst>
                </a:gridCol>
                <a:gridCol w="2178062">
                  <a:extLst>
                    <a:ext uri="{9D8B030D-6E8A-4147-A177-3AD203B41FA5}">
                      <a16:colId xmlns:a16="http://schemas.microsoft.com/office/drawing/2014/main" val="2588218535"/>
                    </a:ext>
                  </a:extLst>
                </a:gridCol>
                <a:gridCol w="1327723">
                  <a:extLst>
                    <a:ext uri="{9D8B030D-6E8A-4147-A177-3AD203B41FA5}">
                      <a16:colId xmlns:a16="http://schemas.microsoft.com/office/drawing/2014/main" val="2923265625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200" u="none" strike="noStrike" dirty="0">
                          <a:effectLst/>
                        </a:rPr>
                        <a:t> </a:t>
                      </a:r>
                      <a:endParaRPr lang="pl-PL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EUR</a:t>
                      </a:r>
                      <a:endParaRPr lang="pl-PL" sz="18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USD</a:t>
                      </a:r>
                      <a:endParaRPr lang="pl-PL" sz="18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GBP</a:t>
                      </a:r>
                      <a:endParaRPr lang="pl-PL" sz="18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275654588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2400" u="none" strike="noStrike" dirty="0" err="1">
                          <a:effectLst/>
                        </a:rPr>
                        <a:t>Nocny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3.413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0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5.289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5.141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3782299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1 tydzień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3,592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0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5.305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5.150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15751624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1 miesiąc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3,653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0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5.350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5.241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79291479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3 Miesiące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3,672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00" marR="7620" marT="7620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5.360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5.279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52682220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9 Miesiących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3,851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0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5.313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5.420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2238867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12 Miesiących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2400" u="none" strike="noStrike">
                          <a:effectLst/>
                        </a:rPr>
                        <a:t>3,898</a:t>
                      </a:r>
                      <a:endParaRPr lang="pl-PL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40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5.250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l" sz="2400" u="none" strike="noStrike" dirty="0">
                          <a:effectLst/>
                        </a:rPr>
                        <a:t>5.459</a:t>
                      </a:r>
                      <a:endParaRPr lang="pl-PL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71808658"/>
                  </a:ext>
                </a:extLst>
              </a:tr>
            </a:tbl>
          </a:graphicData>
        </a:graphic>
      </p:graphicFrame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8C6D4A5-0BB6-26FF-233C-006471AFE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33817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EE18FE-0DDE-824E-E2E6-117E8FD32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79463"/>
          </a:xfrm>
        </p:spPr>
        <p:txBody>
          <a:bodyPr/>
          <a:lstStyle/>
          <a:p>
            <a:pPr algn="ctr"/>
            <a:r>
              <a:rPr lang="pl" dirty="0"/>
              <a:t>Depozyty Rynku Pieniężnego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AE532D-E5BF-8081-BB61-5ACE37027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15" y="779463"/>
            <a:ext cx="11614825" cy="1335880"/>
          </a:xfrm>
        </p:spPr>
        <p:txBody>
          <a:bodyPr/>
          <a:lstStyle/>
          <a:p>
            <a:r>
              <a:rPr lang="pl" dirty="0"/>
              <a:t>Stawki LIBOR dla różnych terminów zapadalności definiują krótkoterminową krzywą dochodowości, znajdującą się poniżej.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BBD77B-65C5-6259-897C-30DDEB0A4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48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E1B163F1-0710-F332-6033-295397025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314" y="1758950"/>
            <a:ext cx="8582025" cy="496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6247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CAA9C8-0E4C-4251-7B34-1D19CE6F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" dirty="0"/>
              <a:t>LIBOR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B9240B-EAC6-418F-EEFF-DD11E7B93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" dirty="0"/>
              <a:t>Krzywa dochodowość LIBOR może być wykorzystana do oznaczania krzywej dochodowości forward, która wyznacza stopę procentową pomiędzy każdym lotem i okresami. </a:t>
            </a:r>
          </a:p>
          <a:p>
            <a:r>
              <a:rPr lang="pl" dirty="0"/>
              <a:t>Krzywa dochodowości forward jest do wyceny wielu instrumentów pochodnych rynku pierwotnego.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87229B5-69EA-A491-B02C-9CC7BDB30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49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9500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481C6-2B12-8055-DE50-C967FC0B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297"/>
            <a:ext cx="10515600" cy="860560"/>
          </a:xfrm>
        </p:spPr>
        <p:txBody>
          <a:bodyPr/>
          <a:lstStyle/>
          <a:p>
            <a:pPr algn="ctr"/>
            <a:r>
              <a:rPr lang="pl" dirty="0"/>
              <a:t>Polityka gospodarcza i cele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A2E6D1D-C036-CCEA-C401-16EF56C226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820" y="1260186"/>
            <a:ext cx="8720530" cy="4859646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5037E75-06A2-3C77-4E45-12A4C59E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37658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B975B9-C9B5-20F5-D426-D6254620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31377"/>
          </a:xfrm>
        </p:spPr>
        <p:txBody>
          <a:bodyPr/>
          <a:lstStyle/>
          <a:p>
            <a:pPr algn="ctr"/>
            <a:r>
              <a:rPr lang="pl" dirty="0"/>
              <a:t>Certyfikaty Depozytowe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EC1616-2B57-D51C-7090-09B44EC5F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928" y="1313234"/>
            <a:ext cx="10886872" cy="4863729"/>
          </a:xfrm>
        </p:spPr>
        <p:txBody>
          <a:bodyPr>
            <a:normAutofit/>
          </a:bodyPr>
          <a:lstStyle/>
          <a:p>
            <a:r>
              <a:rPr lang="pl" dirty="0"/>
              <a:t>Certyfikat depozytowy (CD) jest określony w stosunku do środków zdeponowanych w banku (lub innej instytucji finansowej) na czas określony i rozliczający, według określonych wskaźników procentowych.</a:t>
            </a:r>
          </a:p>
          <a:p>
            <a:r>
              <a:rPr lang="pl" dirty="0"/>
              <a:t>Certyfikaty depozytowe mogą być </a:t>
            </a:r>
            <a:r>
              <a:rPr lang="pl" dirty="0" err="1"/>
              <a:t>negocjowalne </a:t>
            </a:r>
            <a:r>
              <a:rPr lang="pl" dirty="0"/>
              <a:t>lub </a:t>
            </a:r>
            <a:r>
              <a:rPr lang="pl" dirty="0" err="1"/>
              <a:t>nienegocjowalne </a:t>
            </a:r>
            <a:r>
              <a:rPr lang="pl" dirty="0"/>
              <a:t>.</a:t>
            </a:r>
          </a:p>
          <a:p>
            <a:r>
              <a:rPr lang="pl" dirty="0"/>
              <a:t>Posiadacz negocjowalnego CD ma dwie możliwości: czekać do końca zapadalności, zastosowanie i kapitał, lub wypłacić go przed terminem zapadalności.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D199C26-558D-A742-16BE-FDF566392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23079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384A93-D57A-4804-9BFF-9E0B4F0AD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4373"/>
          </a:xfrm>
        </p:spPr>
        <p:txBody>
          <a:bodyPr/>
          <a:lstStyle/>
          <a:p>
            <a:pPr algn="ctr"/>
            <a:r>
              <a:rPr lang="pl" dirty="0"/>
              <a:t>Certyfikaty Depozytowe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D34F7396-C1DC-BC3A-D162-EF0AF4D320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4983010"/>
              </p:ext>
            </p:extLst>
          </p:nvPr>
        </p:nvGraphicFramePr>
        <p:xfrm>
          <a:off x="2009324" y="1171845"/>
          <a:ext cx="8001000" cy="2339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4100">
                  <a:extLst>
                    <a:ext uri="{9D8B030D-6E8A-4147-A177-3AD203B41FA5}">
                      <a16:colId xmlns:a16="http://schemas.microsoft.com/office/drawing/2014/main" val="497949194"/>
                    </a:ext>
                  </a:extLst>
                </a:gridCol>
                <a:gridCol w="2908300">
                  <a:extLst>
                    <a:ext uri="{9D8B030D-6E8A-4147-A177-3AD203B41FA5}">
                      <a16:colId xmlns:a16="http://schemas.microsoft.com/office/drawing/2014/main" val="1254928333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1913587169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Termin</a:t>
                      </a:r>
                      <a:endParaRPr lang="pl-PL" sz="18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Kupon</a:t>
                      </a:r>
                      <a:endParaRPr lang="pl-PL" sz="18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60020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Roczna rentowność do wykupu</a:t>
                      </a:r>
                      <a:endParaRPr lang="pl-PL" sz="1800" b="0" i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00100" marR="7620" marT="7620" marB="0"/>
                </a:tc>
                <a:extLst>
                  <a:ext uri="{0D108BD9-81ED-4DB2-BD59-A6C34878D82A}">
                    <a16:rowId xmlns:a16="http://schemas.microsoft.com/office/drawing/2014/main" val="197888503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3 Miesiące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5.950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0" marR="7620" marT="7620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6.080</a:t>
                      </a:r>
                      <a:endParaRPr lang="pl-PL" sz="1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600200" marR="7620" marT="7620" marB="0" anchor="b"/>
                </a:tc>
                <a:extLst>
                  <a:ext uri="{0D108BD9-81ED-4DB2-BD59-A6C34878D82A}">
                    <a16:rowId xmlns:a16="http://schemas.microsoft.com/office/drawing/2014/main" val="181244359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3 Miesiące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6.150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6.290</a:t>
                      </a:r>
                      <a:endParaRPr lang="pl-PL" sz="1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600200" marR="7620" marT="7620" marB="0" anchor="b"/>
                </a:tc>
                <a:extLst>
                  <a:ext uri="{0D108BD9-81ED-4DB2-BD59-A6C34878D82A}">
                    <a16:rowId xmlns:a16="http://schemas.microsoft.com/office/drawing/2014/main" val="239163897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3 Miesiące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6.200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>
                          <a:effectLst/>
                        </a:rPr>
                        <a:t>6.350</a:t>
                      </a:r>
                      <a:endParaRPr lang="pl-PL" sz="1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600200" marR="7620" marT="7620" marB="0" anchor="b"/>
                </a:tc>
                <a:extLst>
                  <a:ext uri="{0D108BD9-81ED-4DB2-BD59-A6C34878D82A}">
                    <a16:rowId xmlns:a16="http://schemas.microsoft.com/office/drawing/2014/main" val="307560469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 Miesiących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6.200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6.300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600200" marR="7620" marT="7620" marB="0" anchor="b"/>
                </a:tc>
                <a:extLst>
                  <a:ext uri="{0D108BD9-81ED-4DB2-BD59-A6C34878D82A}">
                    <a16:rowId xmlns:a16="http://schemas.microsoft.com/office/drawing/2014/main" val="391602524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 Miesiących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6.300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6.400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600200" marR="7620" marT="7620" marB="0" anchor="b"/>
                </a:tc>
                <a:extLst>
                  <a:ext uri="{0D108BD9-81ED-4DB2-BD59-A6C34878D82A}">
                    <a16:rowId xmlns:a16="http://schemas.microsoft.com/office/drawing/2014/main" val="114478419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9 Miesiących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6.400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71450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l" sz="1800" u="none" strike="noStrike" dirty="0">
                          <a:effectLst/>
                        </a:rPr>
                        <a:t>6.450</a:t>
                      </a: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600200" marR="7620" marT="7620" marB="0" anchor="b"/>
                </a:tc>
                <a:extLst>
                  <a:ext uri="{0D108BD9-81ED-4DB2-BD59-A6C34878D82A}">
                    <a16:rowId xmlns:a16="http://schemas.microsoft.com/office/drawing/2014/main" val="3977343269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F508B083-1290-8AE4-F36D-164617899273}"/>
              </a:ext>
            </a:extLst>
          </p:cNvPr>
          <p:cNvSpPr txBox="1"/>
          <p:nvPr/>
        </p:nvSpPr>
        <p:spPr>
          <a:xfrm>
            <a:off x="241161" y="3569539"/>
            <a:ext cx="1168623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" dirty="0"/>
              <a:t>Kupon jest wyrażany zwykle w ujęcu rocznym.</a:t>
            </a:r>
          </a:p>
          <a:p>
            <a:r>
              <a:rPr lang="pl" dirty="0"/>
              <a:t>W przypadku  certyfikatów skarbowych denominowanych w funtach że PLN się się, rok ma 365 dni.</a:t>
            </a:r>
          </a:p>
          <a:p>
            <a:r>
              <a:rPr lang="pl" dirty="0"/>
              <a:t>Na przykład, trzymiesięczne kupony skarbowe denominowanych w zagrożeniach zależnych od 5,950%, oznacza to, że po trzech miesiącach dystrybucji (jeden kwartał) 1,4875%.</a:t>
            </a:r>
          </a:p>
          <a:p>
            <a:r>
              <a:rPr lang="pl" dirty="0"/>
              <a:t>Przeliczając na roczną stopę procentową: (1,014875)</a:t>
            </a:r>
            <a:r>
              <a:rPr lang="pl" baseline="30000" dirty="0"/>
              <a:t>4</a:t>
            </a:r>
            <a:r>
              <a:rPr lang="pl" dirty="0"/>
              <a:t> – 1 = 0,0608 lub 6,08%</a:t>
            </a:r>
          </a:p>
          <a:p>
            <a:endParaRPr lang="pl-PL" dirty="0"/>
          </a:p>
          <a:p>
            <a:r>
              <a:rPr lang="pl" dirty="0"/>
              <a:t>Wartość skarbowa w dniu zapadalności = wartość nominalna × [1 + (stopa kuponu x dni do zapadalności / dni w roku ) ]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5D18FF6-ADE4-7E43-8C79-C334D73DF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514337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B4716C-E77F-B157-5AE7-550DBCAE5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37745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Transakcje </a:t>
            </a:r>
            <a:r>
              <a:rPr lang="pl" dirty="0" err="1"/>
              <a:t>Repo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63B7FD-BB2D-D218-4036-1E6ABA5AD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37745"/>
            <a:ext cx="12192000" cy="3287949"/>
          </a:xfrm>
        </p:spPr>
        <p:txBody>
          <a:bodyPr>
            <a:normAutofit fontScale="77500" lnSpcReduction="20000"/>
          </a:bodyPr>
          <a:lstStyle/>
          <a:p>
            <a:r>
              <a:rPr lang="pl" dirty="0"/>
              <a:t>Umowa repo to umowa między kontrahentami, na mocy której sprzedawane są na określony czas instrumenty finansowe w określonym terminie za określoną cenę, po czym następuje potem ich zwrot (transkacja odwrotna). </a:t>
            </a:r>
          </a:p>
          <a:p>
            <a:r>
              <a:rPr lang="pl" dirty="0"/>
              <a:t>Umowa repo to w istocie pożyczka zabezpieczona zbywalnym bonem skarbowym lub obligacją. Typowy okres obowiązywania wynosi do 180 dni, ale często jest specyficzny. </a:t>
            </a:r>
          </a:p>
          <a:p>
            <a:r>
              <a:rPr lang="pl" dirty="0"/>
              <a:t>Jest to atrakcyjny instrument, ponieważ może służyć szerokiemu spektrum krótkoterminowych terminów zapadalności. Transakcja repo sklada się z dwóch transakcji.</a:t>
            </a:r>
          </a:p>
          <a:p>
            <a:r>
              <a:rPr lang="pl" dirty="0"/>
              <a:t>Pierwszego, w dniu rozpoczęcia, dealer wyemituje papier wartościowy za </a:t>
            </a:r>
            <a:r>
              <a:rPr lang="pl" dirty="0" err="1"/>
              <a:t>gotówkę. </a:t>
            </a:r>
            <a:r>
              <a:rPr lang="pl" dirty="0"/>
              <a:t>W dniu zapadalności dealer spłaca, wraz z obowiązkiem, i odbiera papier </a:t>
            </a:r>
            <a:r>
              <a:rPr lang="pl" dirty="0" err="1"/>
              <a:t>wartościowy . </a:t>
            </a:r>
            <a:r>
              <a:rPr lang="pl" dirty="0"/>
              <a:t>Przepływ w transakcji repo następuje tak jak pokazano na diagramie.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A28AAF-1760-677D-1EF9-7036AFCB3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52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0C9DC774-B90F-8675-6E32-1B0F9834B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8019" y="3962805"/>
            <a:ext cx="586740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453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86B78A-73E8-9CB5-8D8D-93F09A65A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" dirty="0"/>
              <a:t>Bony skarbowe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5778A6-A48C-60F1-C35E-4AF11BE3A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" dirty="0"/>
              <a:t>Bony skarbowe do instrumentów dłużnych emitowanych przez rząd, których terminy zapadalności wynosi od jednego miesiąca do jednego roku. Podstawowe z nich ma termin zapadalności 91 dni.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15F7187-A918-6E12-3DBB-58811AE1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60543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506064-40B6-F4D9-F36F-496B45AF3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95190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Papiery komercyjne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00E117-9020-978B-C1E7-3B4833DAB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4672"/>
            <a:ext cx="12191999" cy="5525311"/>
          </a:xfrm>
        </p:spPr>
        <p:txBody>
          <a:bodyPr>
            <a:normAutofit/>
          </a:bodyPr>
          <a:lstStyle/>
          <a:p>
            <a:r>
              <a:rPr lang="pl" dirty="0"/>
              <a:t>Papier komercyjny (CP) na krótkoterminowy, niezabezpieczony dług korporacyjny o terminie zapadalności do 270 dni. Typowy okres zapadalności tego długu wynosi 30 lub 60 dni. Papier komercyjny może być emitowany wyłącznie przez duże organy o dobrym znaczeniu, zwykle w celu krótkoterminowych wydatków.</a:t>
            </a:r>
          </a:p>
          <a:p>
            <a:r>
              <a:rPr lang="pl" dirty="0"/>
              <a:t>CP jest emitowany z dyskontem.</a:t>
            </a:r>
          </a:p>
          <a:p>
            <a:r>
              <a:rPr lang="pl" dirty="0"/>
              <a:t>Oprocentowanie papieru komercyjnego = (liczba dni w roku) / (liczba dni posiadania) x (cena sprzedaży – cena zakupu) / (cena zakupu)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FCB2FCA-D385-8B81-8677-582429CAE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92141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F67E2E-E8FB-4B38-13B5-84EE3E9A2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5190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Akcept bankierski (BA)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8783CB-16D0-E2BB-F127-7D87CE2BE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54478"/>
            <a:ext cx="12191999" cy="6303522"/>
          </a:xfrm>
        </p:spPr>
        <p:txBody>
          <a:bodyPr>
            <a:normAutofit/>
          </a:bodyPr>
          <a:lstStyle/>
          <a:p>
            <a:r>
              <a:rPr lang="pl" dirty="0"/>
              <a:t>Akcepty bankowe (BA) na weksle </a:t>
            </a:r>
            <a:r>
              <a:rPr lang="pl" dirty="0" err="1"/>
              <a:t>negocjowalne </a:t>
            </a:r>
            <a:r>
              <a:rPr lang="pl" dirty="0"/>
              <a:t>gwarantowane przez bank.</a:t>
            </a:r>
          </a:p>
          <a:p>
            <a:r>
              <a:rPr lang="pl" dirty="0"/>
              <a:t>Akcepty bankowe są dostępne przez firmę w celu przeprowadzenia transakcji handlowych, takich jak import lub zakupy handlowe.</a:t>
            </a:r>
          </a:p>
          <a:p>
            <a:r>
              <a:rPr lang="pl" dirty="0"/>
              <a:t>Weksel to krótkoterminowy instrument dłużny, który jest ciągnięty („ciągnięty”) przez jedną osobę na inną („trasata”). Weeksel jest następnie akceptowany przez trasata.</a:t>
            </a:r>
          </a:p>
          <a:p>
            <a:r>
              <a:rPr lang="pl" dirty="0"/>
              <a:t>BA do weksel akceptowany przez bank. Akceptując weksel, bank składa się z zapłaty. Jeśli bank ma ugruntowaną pozycję na rynku, BA to postać, która może zostać udzielona na wniosek kredytowy.</a:t>
            </a:r>
          </a:p>
          <a:p>
            <a:r>
              <a:rPr lang="pl" dirty="0"/>
              <a:t>to znaczy, że bank ponosi odpowiedzialność za płatność. Banki mogą zapłacić przez przewoźnika za opłatą.</a:t>
            </a:r>
          </a:p>
          <a:p>
            <a:r>
              <a:rPr lang="pl" dirty="0"/>
              <a:t>Akcepty bankowe są sprzedawane z dyskontem, podobnie jak bony skarbowe i papiery komercyjne. Ponieważ akcepty bankowe są instrumentami zbywalnymi, można je kupować i sprzedawać do momentu zapadalności.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5CC2461-150C-41A0-91B0-D12CF238B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75396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2CC347-874F-0D68-E4D3-841EBDE2F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41105"/>
          </a:xfrm>
        </p:spPr>
        <p:txBody>
          <a:bodyPr>
            <a:normAutofit/>
          </a:bodyPr>
          <a:lstStyle/>
          <a:p>
            <a:pPr algn="ctr"/>
            <a:r>
              <a:rPr lang="pl" dirty="0"/>
              <a:t>Kontrakty </a:t>
            </a:r>
            <a:r>
              <a:rPr lang="pl" dirty="0" err="1"/>
              <a:t>Futures </a:t>
            </a:r>
            <a:r>
              <a:rPr lang="pl" dirty="0"/>
              <a:t>, </a:t>
            </a:r>
            <a:r>
              <a:rPr lang="pl" dirty="0" err="1"/>
              <a:t>Forward </a:t>
            </a:r>
            <a:r>
              <a:rPr lang="pl" dirty="0"/>
              <a:t>i Opcje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51CDA3-1A52-316C-7369-C3853286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106" y="841104"/>
            <a:ext cx="11332724" cy="5618061"/>
          </a:xfrm>
        </p:spPr>
        <p:txBody>
          <a:bodyPr>
            <a:normAutofit/>
          </a:bodyPr>
          <a:lstStyle/>
          <a:p>
            <a:r>
              <a:rPr lang="pl" dirty="0"/>
              <a:t>Wyobraź sobie rolnika uprawiającego pszenicę. Uprawa takiego zabezpieczenia finansowego: pieniądze za nasiona, praca, nawozy itd. Wszystkie te produkty, które są używane, są bez pewności, że cena sprzedaży po zbiorach pokryje te koszty. Jest to oczywiście ryzykowne.</a:t>
            </a:r>
          </a:p>
          <a:p>
            <a:r>
              <a:rPr lang="pl" dirty="0"/>
              <a:t>Dzięki instrumentom pochodnym (terminowym lub opcjom) rolnik wie już dzisiaj po jakiej cenie pszenica zostanie ostatecznie sprzedana, np. za cztery lub sześć miesięcy.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4D35D19-FAAF-CA63-BDFA-59C6CB275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2246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32B75C-4967-90C8-A15B-DBF9EC1E2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43828"/>
          </a:xfrm>
        </p:spPr>
        <p:txBody>
          <a:bodyPr/>
          <a:lstStyle/>
          <a:p>
            <a:pPr algn="ctr"/>
            <a:r>
              <a:rPr lang="pl" dirty="0"/>
              <a:t>Kontrakty </a:t>
            </a:r>
            <a:r>
              <a:rPr lang="pl" dirty="0" err="1"/>
              <a:t>Futures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73E24A-9A55-E8BB-565B-2706C46EB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655" y="924128"/>
            <a:ext cx="11264630" cy="5359940"/>
          </a:xfrm>
        </p:spPr>
        <p:txBody>
          <a:bodyPr>
            <a:normAutofit/>
          </a:bodyPr>
          <a:lstStyle/>
          <a:p>
            <a:r>
              <a:rPr lang="pl" dirty="0"/>
              <a:t>Kontrakt terminowy ( przyszły ) do umowy kupna lub sprzedaży standardowej ilości aktywów w określonym terminie w przyszłości po cenie ustalonej dzisiaj. Ze względu na standaryzację, mogą być przedmiotem obrotu giełdowego.</a:t>
            </a:r>
          </a:p>
          <a:p>
            <a:r>
              <a:rPr lang="pl" dirty="0"/>
              <a:t>W umowie terminowej występują dwie strony: sprzedawca i sprzedający.</a:t>
            </a:r>
          </a:p>
          <a:p>
            <a:r>
              <a:rPr lang="pl" dirty="0"/>
              <a:t>Zwykle nie dochodzi do dostawy tylko rozliczenia różnic w cenach.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072A404-6077-4217-301A-EA53382D0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154850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AE46F9-862C-B3B4-C386-18E2F97B6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4373"/>
          </a:xfrm>
        </p:spPr>
        <p:txBody>
          <a:bodyPr/>
          <a:lstStyle/>
          <a:p>
            <a:pPr algn="ctr"/>
            <a:r>
              <a:rPr lang="pl" dirty="0"/>
              <a:t>Kontrakty </a:t>
            </a:r>
            <a:r>
              <a:rPr lang="pl" dirty="0" err="1"/>
              <a:t>Forward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F25E66-0B41-02C6-AE5C-220A164D2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914400"/>
            <a:ext cx="11420272" cy="5441950"/>
          </a:xfrm>
        </p:spPr>
        <p:txBody>
          <a:bodyPr>
            <a:normAutofit/>
          </a:bodyPr>
          <a:lstStyle/>
          <a:p>
            <a:r>
              <a:rPr lang="pl" dirty="0"/>
              <a:t>Kontrakt terminowy ( </a:t>
            </a:r>
            <a:r>
              <a:rPr lang="pl" dirty="0" err="1"/>
              <a:t>forward </a:t>
            </a:r>
            <a:r>
              <a:rPr lang="pl" dirty="0"/>
              <a:t>) do umowy pozagiełdowej (tj. pozagiełdowej) między dwiema stronami, jednak ponieważ są to transakcje pozagiełdowe między dwiema stronami, wszystkie warunki umowy można dostosować do potrzeb nabywców i sprzedających.</a:t>
            </a:r>
          </a:p>
          <a:p>
            <a:r>
              <a:rPr lang="pl" dirty="0"/>
              <a:t>Bezwględnie w dniu wygaśnięcia następuje dostawa aktywów.</a:t>
            </a:r>
          </a:p>
          <a:p>
            <a:r>
              <a:rPr lang="pl" dirty="0"/>
              <a:t>Głównymi wadami są brak kontroli zgodności z umowami terminowymi notowanymi na giełdzie oraz ryzyko kredytowe zarówno dla nabywców, jak i sprzedającego, ponieważ nie ma izby rozliczeniowej, która pełniłaby obowiązki wymagane przez kontrahentów. Jest znany jako ryzyko kontrahenta.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B5B8503-C6ED-78BE-524C-DC5B037A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082434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EF766B-652C-F15F-E410-C2F1CD6E3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" dirty="0"/>
              <a:t>Opcje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7F9500-B197-268D-D61C-F257A0F57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" dirty="0"/>
              <a:t>Opcja daje prawo ale nie obowiązek kupna lub sprzedaż po określonej cenie (cenie wykonania lub cena wykonania) w określonym czasie określonego aktywa. </a:t>
            </a:r>
          </a:p>
          <a:p>
            <a:r>
              <a:rPr lang="pl" dirty="0"/>
              <a:t>Prawo do zakupu to opcja kupna.</a:t>
            </a:r>
          </a:p>
          <a:p>
            <a:r>
              <a:rPr lang="pl" dirty="0"/>
              <a:t>Prawo do sprzedaży to opcja sprzedaży.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0D9BE58-D067-534E-20BA-88312855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59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0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5610E-C41B-244C-7751-4AE768349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B61F5F-F5E0-DBB6-C6E8-64014140C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4645"/>
          </a:xfrm>
        </p:spPr>
        <p:txBody>
          <a:bodyPr/>
          <a:lstStyle/>
          <a:p>
            <a:pPr algn="ctr"/>
            <a:r>
              <a:rPr lang="pl" dirty="0"/>
              <a:t>Polityka gospodarcza i cele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9FE74F-CB52-A980-819E-18C77EFE0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19" y="856034"/>
            <a:ext cx="11826910" cy="6001966"/>
          </a:xfrm>
        </p:spPr>
        <p:txBody>
          <a:bodyPr>
            <a:normAutofit/>
          </a:bodyPr>
          <a:lstStyle/>
          <a:p>
            <a:r>
              <a:rPr lang="pl" dirty="0"/>
              <a:t>Aby poznać swoje cele, będzie można skorzystać z szeregu różnych narzędzi polityki. Należą do nich:</a:t>
            </a:r>
          </a:p>
          <a:p>
            <a:r>
              <a:rPr lang="pl" dirty="0"/>
              <a:t>(a) Polityka pieniężna</a:t>
            </a:r>
          </a:p>
          <a:p>
            <a:r>
              <a:rPr lang="pl" dirty="0"/>
              <a:t>płatniczego.</a:t>
            </a:r>
          </a:p>
          <a:p>
            <a:r>
              <a:rPr lang="pl" dirty="0"/>
              <a:t>(b) Polityka fiskalna</a:t>
            </a:r>
          </a:p>
          <a:p>
            <a:r>
              <a:rPr lang="pl" dirty="0"/>
              <a:t>(c) Polityka kursowa</a:t>
            </a:r>
          </a:p>
          <a:p>
            <a:r>
              <a:rPr lang="pl" dirty="0"/>
              <a:t>(d) Polityka handlu zagranicznego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D7E67B9-77CF-B13F-2CDF-15A89EBB3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5162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76D9E-D795-0EBF-4AF7-62D8371E6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E5C97D-4D22-93A0-D2F0-C7BEBB0AA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68730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Konflikty w wykorzystaniu i instrumentach polityki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16887F-82F4-D89A-D2B8-5D74C730E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68730"/>
            <a:ext cx="12192000" cy="6289269"/>
          </a:xfrm>
        </p:spPr>
        <p:txBody>
          <a:bodyPr>
            <a:normAutofit lnSpcReduction="10000"/>
          </a:bodyPr>
          <a:lstStyle/>
          <a:p>
            <a:r>
              <a:rPr lang="pl" dirty="0"/>
              <a:t>Cele polityki makroekonomicznej nie zawsze da się uniknąć przez długi czas; podjęcie jednego celu często, lub później, wystąpienie na inne.</a:t>
            </a:r>
          </a:p>
          <a:p>
            <a:r>
              <a:rPr lang="pl" dirty="0"/>
              <a:t>(a) Może wystąpić konflikt między zrównoważonym wzrostem gospodarczym a wzrostem PKB.</a:t>
            </a:r>
          </a:p>
          <a:p>
            <a:r>
              <a:rPr lang="pl" dirty="0"/>
              <a:t>(b) Konflikt pomiędzy wzrostem gospodarczym a stabilnym bilansem wymiany handlowej i kursem waluty krajowej </a:t>
            </a:r>
          </a:p>
          <a:p>
            <a:r>
              <a:rPr lang="pl" dirty="0"/>
              <a:t>(c) Problemem są także:</a:t>
            </a:r>
          </a:p>
          <a:p>
            <a:pPr marL="0" indent="0">
              <a:buNone/>
            </a:pPr>
            <a:r>
              <a:rPr lang="pl" dirty="0"/>
              <a:t>- Niewystarczające informacje</a:t>
            </a:r>
          </a:p>
          <a:p>
            <a:pPr>
              <a:buFontTx/>
              <a:buChar char="-"/>
            </a:pPr>
            <a:r>
              <a:rPr lang="pl" dirty="0"/>
              <a:t>Opóźnienia czasowe między konsekwencjami polityki a zauważalnymi efektami</a:t>
            </a:r>
          </a:p>
          <a:p>
            <a:pPr>
              <a:buFontTx/>
              <a:buChar char="-"/>
            </a:pPr>
            <a:r>
              <a:rPr lang="pl" dirty="0"/>
              <a:t>Presja polityczna na krótkoterminowe rozwiązania</a:t>
            </a:r>
          </a:p>
          <a:p>
            <a:pPr>
              <a:buFontTx/>
              <a:buChar char="-"/>
            </a:pPr>
            <a:r>
              <a:rPr lang="pl" dirty="0"/>
              <a:t>(d) Zmniejszenie inwestycji może spowodować brak potencjału produkcyjnego</a:t>
            </a:r>
          </a:p>
          <a:p>
            <a:pPr>
              <a:buFontTx/>
              <a:buChar char="-"/>
            </a:pPr>
            <a:r>
              <a:rPr lang="pl" dirty="0"/>
              <a:t>(e) Wysokie stopy procentowe obniżają zatrudnienie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D2BC6F-7F8C-BA3A-0358-75EC36C3D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7085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6BBD2-F820-5518-0840-65E8EE31F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618115-A01B-5C6D-DBDD-667F89B4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9003"/>
          </a:xfrm>
        </p:spPr>
        <p:txBody>
          <a:bodyPr>
            <a:normAutofit fontScale="90000"/>
          </a:bodyPr>
          <a:lstStyle/>
          <a:p>
            <a:pPr algn="ctr"/>
            <a:r>
              <a:rPr lang="pl" dirty="0"/>
              <a:t>Kursy Walutowe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6B8C2C-4186-B03D-9553-46B58C383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115" y="1371600"/>
            <a:ext cx="10750685" cy="4805363"/>
          </a:xfrm>
        </p:spPr>
        <p:txBody>
          <a:bodyPr>
            <a:normAutofit lnSpcReduction="10000"/>
          </a:bodyPr>
          <a:lstStyle/>
          <a:p>
            <a:r>
              <a:rPr lang="pl" dirty="0"/>
              <a:t>Kursy walutowe są ustalane na podstawie </a:t>
            </a:r>
            <a:r>
              <a:rPr lang="pl" b="1" dirty="0"/>
              <a:t>popytu i podaży </a:t>
            </a:r>
            <a:r>
              <a:rPr lang="pl" dirty="0"/>
              <a:t>, nawet w systemach kursów stałych.</a:t>
            </a:r>
          </a:p>
          <a:p>
            <a:r>
              <a:rPr lang="pl" dirty="0"/>
              <a:t>Rządy mogą interweniować, aby wpłynąć na kurs walutowy, na przykład </a:t>
            </a:r>
            <a:r>
              <a:rPr lang="pl" b="1" dirty="0"/>
              <a:t>poprzez dostosowanie stóp procentowych </a:t>
            </a:r>
            <a:r>
              <a:rPr lang="pl" dirty="0"/>
              <a:t>.</a:t>
            </a:r>
          </a:p>
          <a:p>
            <a:r>
              <a:rPr lang="pl" dirty="0"/>
              <a:t>Polityka rządu w zakresie kursów walutowych może obejmować </a:t>
            </a:r>
            <a:r>
              <a:rPr lang="pl" b="1" dirty="0"/>
              <a:t>kursy stałe lub kursy płynne </a:t>
            </a:r>
            <a:r>
              <a:rPr lang="pl" dirty="0"/>
              <a:t>jako dwie skrajne polityki, ale powszechniejsze były programy „pośrednie”.</a:t>
            </a:r>
          </a:p>
          <a:p>
            <a:r>
              <a:rPr lang="pl" dirty="0"/>
              <a:t>Kurs </a:t>
            </a:r>
            <a:r>
              <a:rPr lang="pl" b="1" dirty="0"/>
              <a:t>wymiany </a:t>
            </a:r>
            <a:r>
              <a:rPr lang="pl" dirty="0"/>
              <a:t>to kurs, po którym można wymienić walutę jednego kraju na walutę innego kraju. </a:t>
            </a:r>
          </a:p>
          <a:p>
            <a:r>
              <a:rPr lang="pl" dirty="0"/>
              <a:t>Handel walutami pozwala osiagać zyski i istnieją spekulanci – handlarze na kursach walutowych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70C4CF0-249B-BAF5-0CB4-5EE8D77EB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9789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E3974-A2AF-E547-A445-085ACCB4F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BAA6C7-5665-DE87-2B40-7B619116F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192" y="0"/>
            <a:ext cx="11546732" cy="763284"/>
          </a:xfrm>
        </p:spPr>
        <p:txBody>
          <a:bodyPr>
            <a:normAutofit/>
          </a:bodyPr>
          <a:lstStyle/>
          <a:p>
            <a:pPr algn="ctr"/>
            <a:r>
              <a:rPr lang="pl" sz="4000" dirty="0"/>
              <a:t>Czynniki wpływające na kurs waluty</a:t>
            </a:r>
            <a:endParaRPr lang="pl-PL" sz="4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5AB36C-33B2-C7B3-2C4D-443411F1C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93" y="1045387"/>
            <a:ext cx="11546731" cy="5413679"/>
          </a:xfrm>
        </p:spPr>
        <p:txBody>
          <a:bodyPr>
            <a:normAutofit fontScale="77500" lnSpcReduction="20000"/>
          </a:bodyPr>
          <a:lstStyle/>
          <a:p>
            <a:r>
              <a:rPr lang="pl" dirty="0"/>
              <a:t>Kurs wymiany dwóch walut jest ustalany przede wszystkim przez podaż i popyt na rynkach </a:t>
            </a:r>
            <a:r>
              <a:rPr lang="pl" dirty="0" err="1"/>
              <a:t>walutowych </a:t>
            </a:r>
            <a:r>
              <a:rPr lang="pl" dirty="0"/>
              <a:t>. Popyt pochodzi od osób fizycznych, firm i rządów, które chcą kupić daną walutę. a podaż pochodzi od tych, którzy chcą ją sprzedać.</a:t>
            </a:r>
          </a:p>
          <a:p>
            <a:r>
              <a:rPr lang="pl" dirty="0"/>
              <a:t>Z kolei podaż i popyt podlegają wielu czynnikom.</a:t>
            </a:r>
          </a:p>
          <a:p>
            <a:pPr lvl="1"/>
            <a:r>
              <a:rPr lang="pl" dirty="0"/>
              <a:t>Stopa inflacji w porównaniu ze stopą inflacji w innych krajach</a:t>
            </a:r>
          </a:p>
          <a:p>
            <a:pPr lvl="1"/>
            <a:r>
              <a:rPr lang="pl" dirty="0"/>
              <a:t> Stopy procentowe w porównaniu ze stopami procentowymi w innych krajach</a:t>
            </a:r>
          </a:p>
          <a:p>
            <a:pPr lvl="1"/>
            <a:r>
              <a:rPr lang="pl" dirty="0"/>
              <a:t> Bilans płatniczy​</a:t>
            </a:r>
            <a:endParaRPr lang="pl-PL" dirty="0"/>
          </a:p>
          <a:p>
            <a:pPr lvl="1"/>
            <a:r>
              <a:rPr lang="pl" dirty="0"/>
              <a:t> Spekulacje</a:t>
            </a:r>
            <a:endParaRPr lang="pl-PL" dirty="0"/>
          </a:p>
          <a:p>
            <a:pPr lvl="1"/>
            <a:r>
              <a:rPr lang="pl" dirty="0"/>
              <a:t> Polityka rządu w zakresie interwencji mających na celu wpłynięcie na kurs walutowy</a:t>
            </a:r>
          </a:p>
          <a:p>
            <a:r>
              <a:rPr lang="pl" dirty="0"/>
              <a:t>Na kurs walutowy wpływają również inne czynniki poprzez swój związek z pozycjami określonymi powyżej.</a:t>
            </a:r>
          </a:p>
          <a:p>
            <a:r>
              <a:rPr lang="pl" dirty="0"/>
              <a:t>(a) </a:t>
            </a:r>
            <a:r>
              <a:rPr lang="pl" b="1" dirty="0"/>
              <a:t>Całkowity dochód i wydatki </a:t>
            </a:r>
            <a:r>
              <a:rPr lang="pl" dirty="0"/>
              <a:t>(popyt) w </a:t>
            </a:r>
            <a:r>
              <a:rPr lang="pl" b="1" dirty="0"/>
              <a:t>gospodarce krajowej </a:t>
            </a:r>
            <a:r>
              <a:rPr lang="pl" dirty="0"/>
              <a:t>determinują popyt na towary. Obejmuje to towary importowane i popyt na towary produkowane w kraju, który w przeciwnym razie zostałyby wyeksportowane, gdyby nie było na nie popytu na rynkach krajowych.</a:t>
            </a:r>
            <a:endParaRPr lang="pl-PL" dirty="0"/>
          </a:p>
          <a:p>
            <a:r>
              <a:rPr lang="pl" dirty="0"/>
              <a:t>(b) </a:t>
            </a:r>
            <a:r>
              <a:rPr lang="pl" b="1" dirty="0"/>
              <a:t>Zdolność produkcyjna </a:t>
            </a:r>
            <a:r>
              <a:rPr lang="pl" dirty="0"/>
              <a:t>i </a:t>
            </a:r>
            <a:r>
              <a:rPr lang="pl" b="1" dirty="0"/>
              <a:t>poziom zatrudnienia </a:t>
            </a:r>
            <a:r>
              <a:rPr lang="pl" dirty="0"/>
              <a:t>w gospodarce krajowej mogą mieć wpływ na bilans płatniczy, ponieważ jeśli gospodarka krajowa ma już pełne zatrudnienie, to będzie nie jest w stanie zwiększyć wolumenu swojej produkcji na eksport.</a:t>
            </a:r>
          </a:p>
          <a:p>
            <a:r>
              <a:rPr lang="pl" dirty="0"/>
              <a:t>(c) </a:t>
            </a:r>
            <a:r>
              <a:rPr lang="pl" b="1" dirty="0"/>
              <a:t>Wzrost </a:t>
            </a:r>
            <a:r>
              <a:rPr lang="pl" dirty="0"/>
              <a:t>podaży </a:t>
            </a:r>
            <a:r>
              <a:rPr lang="pl" b="1" dirty="0"/>
              <a:t>pieniądza </a:t>
            </a:r>
            <a:r>
              <a:rPr lang="pl" dirty="0"/>
              <a:t>wpływa na stopy procentowe i inflację krajową.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CAF1C2B-ECB4-A1C2-E993-A8145B982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1F26-ECD1-4EF6-88A3-E604B534F045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315195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6278</Words>
  <Application>Microsoft Office PowerPoint</Application>
  <PresentationFormat>Panoramiczny</PresentationFormat>
  <Paragraphs>535</Paragraphs>
  <Slides>59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59</vt:i4>
      </vt:variant>
    </vt:vector>
  </HeadingPairs>
  <TitlesOfParts>
    <vt:vector size="64" baseType="lpstr">
      <vt:lpstr>Aptos</vt:lpstr>
      <vt:lpstr>Aptos Display</vt:lpstr>
      <vt:lpstr>Arial</vt:lpstr>
      <vt:lpstr>Arial Narrow</vt:lpstr>
      <vt:lpstr>Motyw pakietu Office</vt:lpstr>
      <vt:lpstr>Otoczenie ekonomiczne przedsiębiorstwa</vt:lpstr>
      <vt:lpstr>Mikroekonomia, makroekonomia i polityka gospodarcza</vt:lpstr>
      <vt:lpstr>Polityka gospodarcza i cele</vt:lpstr>
      <vt:lpstr>Polityka gospodarcza i cele</vt:lpstr>
      <vt:lpstr>Polityka gospodarcza i cele</vt:lpstr>
      <vt:lpstr>Polityka gospodarcza i cele</vt:lpstr>
      <vt:lpstr>Konflikty w wykorzystaniu i instrumentach polityki</vt:lpstr>
      <vt:lpstr>Kursy Walutowe </vt:lpstr>
      <vt:lpstr>Czynniki wpływające na kurs waluty</vt:lpstr>
      <vt:lpstr>Konsekwencje polityki kursowej</vt:lpstr>
      <vt:lpstr>Stałe kursy walutowe </vt:lpstr>
      <vt:lpstr>Polityka konkurencji : regulacje i niepowodzenie rynku</vt:lpstr>
      <vt:lpstr>Polityka konkurencji </vt:lpstr>
      <vt:lpstr>Konkurencja rynkowa a monopole i fuzje</vt:lpstr>
      <vt:lpstr>Praktyki ograniczające konkurencję</vt:lpstr>
      <vt:lpstr>Deregulacja</vt:lpstr>
      <vt:lpstr>Prywatyzacja</vt:lpstr>
      <vt:lpstr>Pomoc rządowa dla przedsiębiorstw</vt:lpstr>
      <vt:lpstr>Polityka Ochrony Zanieczyszczeń </vt:lpstr>
      <vt:lpstr>Polityka dotycząca zanieczyszczeń</vt:lpstr>
      <vt:lpstr>Zalety „polityk przyjaznych środowisku” dla przedsiębiorstwa</vt:lpstr>
      <vt:lpstr>Ład korporacyjny</vt:lpstr>
      <vt:lpstr>Wpływ wymogów ładu korporacyjnego na przedsiębiorstwa</vt:lpstr>
      <vt:lpstr>Pośrednicy finansowi : rola pośrednika finansowego</vt:lpstr>
      <vt:lpstr>Rynki </vt:lpstr>
      <vt:lpstr>Rynki kapitałowe i rynki pieniężne</vt:lpstr>
      <vt:lpstr>​Rynki Pieniężne</vt:lpstr>
      <vt:lpstr>Rodzaje rynków</vt:lpstr>
      <vt:lpstr>Giełda Papierów Wartościowych</vt:lpstr>
      <vt:lpstr>Rynki Pierwotne i Wtórne</vt:lpstr>
      <vt:lpstr>Instrumenty notowane na giełdzie i rynki pozagiełdowe</vt:lpstr>
      <vt:lpstr>Inwestor Instytucjonalny</vt:lpstr>
      <vt:lpstr>Uczestnicy Rynku Kapitałowego </vt:lpstr>
      <vt:lpstr>Sekurytyzacja</vt:lpstr>
      <vt:lpstr>Międzynarodowe rynki pieniężne i kapitałowe</vt:lpstr>
      <vt:lpstr>Rynki Eurowalutowe</vt:lpstr>
      <vt:lpstr>Rynki Obligacji Międzynarodowych</vt:lpstr>
      <vt:lpstr>Rynki Obligacji Międzynarodowych</vt:lpstr>
      <vt:lpstr>Rynki Obligacji Międzynarodowych</vt:lpstr>
      <vt:lpstr>Stopy procentowe i stopy zwrotu</vt:lpstr>
      <vt:lpstr>Determinanty struktury stóp procentowych</vt:lpstr>
      <vt:lpstr>Wybory ryzyko-zysk</vt:lpstr>
      <vt:lpstr>Odwrócona luka dochodowości</vt:lpstr>
      <vt:lpstr>Stopy procentowe i wymagane przez akcjonariuszy stopy zwrotu</vt:lpstr>
      <vt:lpstr>Instrumenty Rynku Pieniężnego</vt:lpstr>
      <vt:lpstr>Depozyty Rynku Pieniężnego</vt:lpstr>
      <vt:lpstr>Depozyty Rynku Pieniężnego</vt:lpstr>
      <vt:lpstr>Depozyty Rynku Pieniężnego</vt:lpstr>
      <vt:lpstr>LIBOR</vt:lpstr>
      <vt:lpstr>Certyfikaty Depozytowe</vt:lpstr>
      <vt:lpstr>Certyfikaty Depozytowe</vt:lpstr>
      <vt:lpstr>Transakcje Repo</vt:lpstr>
      <vt:lpstr>Bony skarbowe</vt:lpstr>
      <vt:lpstr>Papiery komercyjne</vt:lpstr>
      <vt:lpstr>Akcept bankierski (BA)</vt:lpstr>
      <vt:lpstr>Kontrakty Futures , Forward i Opcje</vt:lpstr>
      <vt:lpstr>Kontrakty Futures</vt:lpstr>
      <vt:lpstr>Kontrakty Forward</vt:lpstr>
      <vt:lpstr>Opcje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Joanna Wyrobek</dc:creator>
  <cp:lastModifiedBy>Joanna Wyrobek</cp:lastModifiedBy>
  <cp:revision>90</cp:revision>
  <dcterms:created xsi:type="dcterms:W3CDTF">2025-10-12T21:59:38Z</dcterms:created>
  <dcterms:modified xsi:type="dcterms:W3CDTF">2025-10-13T00:41:29Z</dcterms:modified>
</cp:coreProperties>
</file>