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6" autoAdjust="0"/>
    <p:restoredTop sz="94660"/>
  </p:normalViewPr>
  <p:slideViewPr>
    <p:cSldViewPr snapToGrid="0">
      <p:cViewPr varScale="1">
        <p:scale>
          <a:sx n="83" d="100"/>
          <a:sy n="83" d="100"/>
        </p:scale>
        <p:origin x="552" y="1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F4AEACA-189E-4463-A842-7977ACC8B788}" type="datetimeFigureOut">
              <a:rPr lang="pl-PL" smtClean="0"/>
              <a:t>12.10.2025</a:t>
            </a:fld>
            <a:endParaRPr lang="pl-PL"/>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D7D305-A2E7-4E95-8A01-8A218BD3E620}" type="slidenum">
              <a:rPr lang="pl-PL" smtClean="0"/>
              <a:t>‹#›</a:t>
            </a:fld>
            <a:endParaRPr lang="pl-PL"/>
          </a:p>
        </p:txBody>
      </p:sp>
    </p:spTree>
    <p:extLst>
      <p:ext uri="{BB962C8B-B14F-4D97-AF65-F5344CB8AC3E}">
        <p14:creationId xmlns:p14="http://schemas.microsoft.com/office/powerpoint/2010/main" val="14237726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pl-PL"/>
          </a:p>
        </p:txBody>
      </p:sp>
      <p:sp>
        <p:nvSpPr>
          <p:cNvPr id="4" name="Slide Number Placeholder 3"/>
          <p:cNvSpPr>
            <a:spLocks noGrp="1"/>
          </p:cNvSpPr>
          <p:nvPr>
            <p:ph type="sldNum" sz="quarter" idx="10"/>
          </p:nvPr>
        </p:nvSpPr>
        <p:spPr/>
        <p:txBody>
          <a:bodyPr/>
          <a:lstStyle/>
          <a:p>
            <a:fld id="{C2D7D305-A2E7-4E95-8A01-8A218BD3E620}" type="slidenum">
              <a:rPr lang="pl-PL" smtClean="0"/>
              <a:t>1</a:t>
            </a:fld>
            <a:endParaRPr lang="pl-PL"/>
          </a:p>
        </p:txBody>
      </p:sp>
    </p:spTree>
    <p:extLst>
      <p:ext uri="{BB962C8B-B14F-4D97-AF65-F5344CB8AC3E}">
        <p14:creationId xmlns:p14="http://schemas.microsoft.com/office/powerpoint/2010/main" val="17361077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pl-PL"/>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pl-PL"/>
          </a:p>
        </p:txBody>
      </p:sp>
      <p:sp>
        <p:nvSpPr>
          <p:cNvPr id="4" name="Date Placeholder 3"/>
          <p:cNvSpPr>
            <a:spLocks noGrp="1"/>
          </p:cNvSpPr>
          <p:nvPr>
            <p:ph type="dt" sz="half" idx="10"/>
          </p:nvPr>
        </p:nvSpPr>
        <p:spPr/>
        <p:txBody>
          <a:bodyPr/>
          <a:lstStyle/>
          <a:p>
            <a:fld id="{D18E9998-CA38-4878-AEC2-E6D9004BBE68}" type="datetime1">
              <a:rPr lang="pl-PL" smtClean="0"/>
              <a:t>12.10.2025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5EDEC9CB-070E-48C5-A687-951B29FE4314}" type="slidenum">
              <a:rPr lang="pl-PL" smtClean="0"/>
              <a:t>‹#›</a:t>
            </a:fld>
            <a:endParaRPr lang="pl-PL"/>
          </a:p>
        </p:txBody>
      </p:sp>
    </p:spTree>
    <p:extLst>
      <p:ext uri="{BB962C8B-B14F-4D97-AF65-F5344CB8AC3E}">
        <p14:creationId xmlns:p14="http://schemas.microsoft.com/office/powerpoint/2010/main" val="4292032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pl-PL"/>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4" name="Date Placeholder 3"/>
          <p:cNvSpPr>
            <a:spLocks noGrp="1"/>
          </p:cNvSpPr>
          <p:nvPr>
            <p:ph type="dt" sz="half" idx="10"/>
          </p:nvPr>
        </p:nvSpPr>
        <p:spPr/>
        <p:txBody>
          <a:bodyPr/>
          <a:lstStyle/>
          <a:p>
            <a:fld id="{728FBA7D-469E-4DC8-84E9-F628DFE51678}" type="datetime1">
              <a:rPr lang="pl-PL" smtClean="0"/>
              <a:t>12.10.2025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5EDEC9CB-070E-48C5-A687-951B29FE4314}" type="slidenum">
              <a:rPr lang="pl-PL" smtClean="0"/>
              <a:t>‹#›</a:t>
            </a:fld>
            <a:endParaRPr lang="pl-PL"/>
          </a:p>
        </p:txBody>
      </p:sp>
    </p:spTree>
    <p:extLst>
      <p:ext uri="{BB962C8B-B14F-4D97-AF65-F5344CB8AC3E}">
        <p14:creationId xmlns:p14="http://schemas.microsoft.com/office/powerpoint/2010/main" val="39108268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pl-PL"/>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4" name="Date Placeholder 3"/>
          <p:cNvSpPr>
            <a:spLocks noGrp="1"/>
          </p:cNvSpPr>
          <p:nvPr>
            <p:ph type="dt" sz="half" idx="10"/>
          </p:nvPr>
        </p:nvSpPr>
        <p:spPr/>
        <p:txBody>
          <a:bodyPr/>
          <a:lstStyle/>
          <a:p>
            <a:fld id="{415B8519-2F11-4A76-8430-2026E077D80E}" type="datetime1">
              <a:rPr lang="pl-PL" smtClean="0"/>
              <a:t>12.10.2025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5EDEC9CB-070E-48C5-A687-951B29FE4314}" type="slidenum">
              <a:rPr lang="pl-PL" smtClean="0"/>
              <a:t>‹#›</a:t>
            </a:fld>
            <a:endParaRPr lang="pl-PL"/>
          </a:p>
        </p:txBody>
      </p:sp>
    </p:spTree>
    <p:extLst>
      <p:ext uri="{BB962C8B-B14F-4D97-AF65-F5344CB8AC3E}">
        <p14:creationId xmlns:p14="http://schemas.microsoft.com/office/powerpoint/2010/main" val="1098253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pl-PL"/>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4" name="Date Placeholder 3"/>
          <p:cNvSpPr>
            <a:spLocks noGrp="1"/>
          </p:cNvSpPr>
          <p:nvPr>
            <p:ph type="dt" sz="half" idx="10"/>
          </p:nvPr>
        </p:nvSpPr>
        <p:spPr/>
        <p:txBody>
          <a:bodyPr/>
          <a:lstStyle/>
          <a:p>
            <a:fld id="{B18FAD74-045F-4A93-8964-E7FE4CBE89E9}" type="datetime1">
              <a:rPr lang="pl-PL" smtClean="0"/>
              <a:t>12.10.2025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5EDEC9CB-070E-48C5-A687-951B29FE4314}" type="slidenum">
              <a:rPr lang="pl-PL" smtClean="0"/>
              <a:t>‹#›</a:t>
            </a:fld>
            <a:endParaRPr lang="pl-PL"/>
          </a:p>
        </p:txBody>
      </p:sp>
    </p:spTree>
    <p:extLst>
      <p:ext uri="{BB962C8B-B14F-4D97-AF65-F5344CB8AC3E}">
        <p14:creationId xmlns:p14="http://schemas.microsoft.com/office/powerpoint/2010/main" val="14131474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pl-PL"/>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C55604E-94BC-48FA-9E20-34535A82B6AD}" type="datetime1">
              <a:rPr lang="pl-PL" smtClean="0"/>
              <a:t>12.10.2025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5EDEC9CB-070E-48C5-A687-951B29FE4314}" type="slidenum">
              <a:rPr lang="pl-PL" smtClean="0"/>
              <a:t>‹#›</a:t>
            </a:fld>
            <a:endParaRPr lang="pl-PL"/>
          </a:p>
        </p:txBody>
      </p:sp>
    </p:spTree>
    <p:extLst>
      <p:ext uri="{BB962C8B-B14F-4D97-AF65-F5344CB8AC3E}">
        <p14:creationId xmlns:p14="http://schemas.microsoft.com/office/powerpoint/2010/main" val="2815902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pl-PL"/>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5" name="Date Placeholder 4"/>
          <p:cNvSpPr>
            <a:spLocks noGrp="1"/>
          </p:cNvSpPr>
          <p:nvPr>
            <p:ph type="dt" sz="half" idx="10"/>
          </p:nvPr>
        </p:nvSpPr>
        <p:spPr/>
        <p:txBody>
          <a:bodyPr/>
          <a:lstStyle/>
          <a:p>
            <a:fld id="{1B6E7411-C78A-4627-B1E0-8FEB188C7E2D}" type="datetime1">
              <a:rPr lang="pl-PL" smtClean="0"/>
              <a:t>12.10.2025</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5EDEC9CB-070E-48C5-A687-951B29FE4314}" type="slidenum">
              <a:rPr lang="pl-PL" smtClean="0"/>
              <a:t>‹#›</a:t>
            </a:fld>
            <a:endParaRPr lang="pl-PL"/>
          </a:p>
        </p:txBody>
      </p:sp>
    </p:spTree>
    <p:extLst>
      <p:ext uri="{BB962C8B-B14F-4D97-AF65-F5344CB8AC3E}">
        <p14:creationId xmlns:p14="http://schemas.microsoft.com/office/powerpoint/2010/main" val="24896961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pl-PL"/>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7" name="Date Placeholder 6"/>
          <p:cNvSpPr>
            <a:spLocks noGrp="1"/>
          </p:cNvSpPr>
          <p:nvPr>
            <p:ph type="dt" sz="half" idx="10"/>
          </p:nvPr>
        </p:nvSpPr>
        <p:spPr/>
        <p:txBody>
          <a:bodyPr/>
          <a:lstStyle/>
          <a:p>
            <a:fld id="{BA31CF64-B92D-4A57-A47B-0551A1F96801}" type="datetime1">
              <a:rPr lang="pl-PL" smtClean="0"/>
              <a:t>12.10.2025</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5EDEC9CB-070E-48C5-A687-951B29FE4314}" type="slidenum">
              <a:rPr lang="pl-PL" smtClean="0"/>
              <a:t>‹#›</a:t>
            </a:fld>
            <a:endParaRPr lang="pl-PL"/>
          </a:p>
        </p:txBody>
      </p:sp>
    </p:spTree>
    <p:extLst>
      <p:ext uri="{BB962C8B-B14F-4D97-AF65-F5344CB8AC3E}">
        <p14:creationId xmlns:p14="http://schemas.microsoft.com/office/powerpoint/2010/main" val="31705758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pl-PL"/>
          </a:p>
        </p:txBody>
      </p:sp>
      <p:sp>
        <p:nvSpPr>
          <p:cNvPr id="3" name="Date Placeholder 2"/>
          <p:cNvSpPr>
            <a:spLocks noGrp="1"/>
          </p:cNvSpPr>
          <p:nvPr>
            <p:ph type="dt" sz="half" idx="10"/>
          </p:nvPr>
        </p:nvSpPr>
        <p:spPr/>
        <p:txBody>
          <a:bodyPr/>
          <a:lstStyle/>
          <a:p>
            <a:fld id="{FA8B8FF2-FB11-41D4-A284-6CC355A01998}" type="datetime1">
              <a:rPr lang="pl-PL" smtClean="0"/>
              <a:t>12.10.2025</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5EDEC9CB-070E-48C5-A687-951B29FE4314}" type="slidenum">
              <a:rPr lang="pl-PL" smtClean="0"/>
              <a:t>‹#›</a:t>
            </a:fld>
            <a:endParaRPr lang="pl-PL"/>
          </a:p>
        </p:txBody>
      </p:sp>
    </p:spTree>
    <p:extLst>
      <p:ext uri="{BB962C8B-B14F-4D97-AF65-F5344CB8AC3E}">
        <p14:creationId xmlns:p14="http://schemas.microsoft.com/office/powerpoint/2010/main" val="262022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B8BDED-0C6B-456A-9B9E-4219B7ED2AD9}" type="datetime1">
              <a:rPr lang="pl-PL" smtClean="0"/>
              <a:t>12.10.2025</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5EDEC9CB-070E-48C5-A687-951B29FE4314}" type="slidenum">
              <a:rPr lang="pl-PL" smtClean="0"/>
              <a:t>‹#›</a:t>
            </a:fld>
            <a:endParaRPr lang="pl-PL"/>
          </a:p>
        </p:txBody>
      </p:sp>
    </p:spTree>
    <p:extLst>
      <p:ext uri="{BB962C8B-B14F-4D97-AF65-F5344CB8AC3E}">
        <p14:creationId xmlns:p14="http://schemas.microsoft.com/office/powerpoint/2010/main" val="25774260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pl-PL"/>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FB46612-A1DA-4710-AE06-4807D7D6FC1E}" type="datetime1">
              <a:rPr lang="pl-PL" smtClean="0"/>
              <a:t>12.10.2025</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5EDEC9CB-070E-48C5-A687-951B29FE4314}" type="slidenum">
              <a:rPr lang="pl-PL" smtClean="0"/>
              <a:t>‹#›</a:t>
            </a:fld>
            <a:endParaRPr lang="pl-PL"/>
          </a:p>
        </p:txBody>
      </p:sp>
    </p:spTree>
    <p:extLst>
      <p:ext uri="{BB962C8B-B14F-4D97-AF65-F5344CB8AC3E}">
        <p14:creationId xmlns:p14="http://schemas.microsoft.com/office/powerpoint/2010/main" val="4040318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pl-PL"/>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C907386-6BF5-4F7B-9926-6D0B48B0F589}" type="datetime1">
              <a:rPr lang="pl-PL" smtClean="0"/>
              <a:t>12.10.2025</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5EDEC9CB-070E-48C5-A687-951B29FE4314}" type="slidenum">
              <a:rPr lang="pl-PL" smtClean="0"/>
              <a:t>‹#›</a:t>
            </a:fld>
            <a:endParaRPr lang="pl-PL"/>
          </a:p>
        </p:txBody>
      </p:sp>
    </p:spTree>
    <p:extLst>
      <p:ext uri="{BB962C8B-B14F-4D97-AF65-F5344CB8AC3E}">
        <p14:creationId xmlns:p14="http://schemas.microsoft.com/office/powerpoint/2010/main" val="757455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pl-PL"/>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B8A22F-D657-4A6E-BB2D-D9B0F67961CB}" type="datetime1">
              <a:rPr lang="pl-PL" smtClean="0"/>
              <a:t>12.10.2025</a:t>
            </a:fld>
            <a:endParaRPr lang="pl-PL"/>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DEC9CB-070E-48C5-A687-951B29FE4314}" type="slidenum">
              <a:rPr lang="pl-PL" smtClean="0"/>
              <a:t>‹#›</a:t>
            </a:fld>
            <a:endParaRPr lang="pl-PL"/>
          </a:p>
        </p:txBody>
      </p:sp>
    </p:spTree>
    <p:extLst>
      <p:ext uri="{BB962C8B-B14F-4D97-AF65-F5344CB8AC3E}">
        <p14:creationId xmlns:p14="http://schemas.microsoft.com/office/powerpoint/2010/main" val="2326044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pl-PL" dirty="0"/>
              <a:t>Efektywność Rynku</a:t>
            </a:r>
          </a:p>
        </p:txBody>
      </p:sp>
      <p:sp>
        <p:nvSpPr>
          <p:cNvPr id="3" name="Subtitle 2"/>
          <p:cNvSpPr>
            <a:spLocks noGrp="1"/>
          </p:cNvSpPr>
          <p:nvPr>
            <p:ph type="subTitle" idx="1"/>
          </p:nvPr>
        </p:nvSpPr>
        <p:spPr/>
        <p:txBody>
          <a:bodyPr/>
          <a:lstStyle/>
          <a:p>
            <a:endParaRPr lang="pl-PL"/>
          </a:p>
        </p:txBody>
      </p:sp>
      <p:sp>
        <p:nvSpPr>
          <p:cNvPr id="4" name="Slide Number Placeholder 3"/>
          <p:cNvSpPr>
            <a:spLocks noGrp="1"/>
          </p:cNvSpPr>
          <p:nvPr>
            <p:ph type="sldNum" sz="quarter" idx="12"/>
          </p:nvPr>
        </p:nvSpPr>
        <p:spPr/>
        <p:txBody>
          <a:bodyPr/>
          <a:lstStyle/>
          <a:p>
            <a:fld id="{5EDEC9CB-070E-48C5-A687-951B29FE4314}" type="slidenum">
              <a:rPr lang="pl-PL" smtClean="0"/>
              <a:t>1</a:t>
            </a:fld>
            <a:endParaRPr lang="pl-PL"/>
          </a:p>
        </p:txBody>
      </p:sp>
    </p:spTree>
    <p:extLst>
      <p:ext uri="{BB962C8B-B14F-4D97-AF65-F5344CB8AC3E}">
        <p14:creationId xmlns:p14="http://schemas.microsoft.com/office/powerpoint/2010/main" val="8795930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686435"/>
          </a:xfrm>
        </p:spPr>
        <p:txBody>
          <a:bodyPr>
            <a:normAutofit fontScale="90000"/>
          </a:bodyPr>
          <a:lstStyle/>
          <a:p>
            <a:pPr algn="ctr"/>
            <a:r>
              <a:rPr lang="pl-PL" b="1" dirty="0"/>
              <a:t>Wpływ efektywności na ceny akcji</a:t>
            </a:r>
          </a:p>
        </p:txBody>
      </p:sp>
      <p:sp>
        <p:nvSpPr>
          <p:cNvPr id="3" name="Content Placeholder 2"/>
          <p:cNvSpPr>
            <a:spLocks noGrp="1"/>
          </p:cNvSpPr>
          <p:nvPr>
            <p:ph idx="1"/>
          </p:nvPr>
        </p:nvSpPr>
        <p:spPr>
          <a:xfrm>
            <a:off x="674255" y="1043709"/>
            <a:ext cx="10954327" cy="5312640"/>
          </a:xfrm>
        </p:spPr>
        <p:txBody>
          <a:bodyPr/>
          <a:lstStyle/>
          <a:p>
            <a:pPr algn="just"/>
            <a:r>
              <a:rPr lang="pl-PL" dirty="0"/>
              <a:t>Jeśli rynek akcji jest efektywny, ceny akcji powinny zmieniać się w sposób racjonalny.</a:t>
            </a:r>
          </a:p>
          <a:p>
            <a:pPr algn="just"/>
            <a:r>
              <a:rPr lang="pl-PL" dirty="0"/>
              <a:t>(a) Jeśli spółka dokona inwestycji o dodatniej wartości bieżącej netto (NPV), akcjonariusze dowiedzą się o tym, a cena rynkowa jej akcji wzrośnie w oczekiwaniu na przyszłe podwyżki dywidendy.</a:t>
            </a:r>
          </a:p>
          <a:p>
            <a:pPr algn="just"/>
            <a:r>
              <a:rPr lang="pl-PL" dirty="0"/>
              <a:t>(b) Jeśli spółka dokona złej inwestycji, akcjonariusze się o tym dowiedzą, a zatem cena jej akcji spadnie.</a:t>
            </a:r>
          </a:p>
          <a:p>
            <a:pPr algn="just"/>
            <a:r>
              <a:rPr lang="pl-PL" dirty="0"/>
              <a:t>(c) Jeśli stopy procentowe wzrosną, akcjonariusze będą oczekiwać wyższego zwrotu z inwestycji, więc ceny rynkowe spadną.</a:t>
            </a:r>
            <a:endParaRPr lang="en-US" dirty="0"/>
          </a:p>
        </p:txBody>
      </p:sp>
      <p:sp>
        <p:nvSpPr>
          <p:cNvPr id="4" name="Slide Number Placeholder 3"/>
          <p:cNvSpPr>
            <a:spLocks noGrp="1"/>
          </p:cNvSpPr>
          <p:nvPr>
            <p:ph type="sldNum" sz="quarter" idx="12"/>
          </p:nvPr>
        </p:nvSpPr>
        <p:spPr/>
        <p:txBody>
          <a:bodyPr/>
          <a:lstStyle/>
          <a:p>
            <a:fld id="{5EDEC9CB-070E-48C5-A687-951B29FE4314}" type="slidenum">
              <a:rPr lang="pl-PL" smtClean="0"/>
              <a:t>10</a:t>
            </a:fld>
            <a:endParaRPr lang="pl-PL"/>
          </a:p>
        </p:txBody>
      </p:sp>
    </p:spTree>
    <p:extLst>
      <p:ext uri="{BB962C8B-B14F-4D97-AF65-F5344CB8AC3E}">
        <p14:creationId xmlns:p14="http://schemas.microsoft.com/office/powerpoint/2010/main" val="9738401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822960"/>
          </a:xfrm>
        </p:spPr>
        <p:txBody>
          <a:bodyPr>
            <a:normAutofit/>
          </a:bodyPr>
          <a:lstStyle/>
          <a:p>
            <a:pPr algn="ctr"/>
            <a:r>
              <a:rPr lang="pl-PL" sz="3200" b="1" dirty="0"/>
              <a:t>Implikacje hipotezy efektywnego rynku dla menedżera finansowego</a:t>
            </a:r>
          </a:p>
        </p:txBody>
      </p:sp>
      <p:sp>
        <p:nvSpPr>
          <p:cNvPr id="3" name="Content Placeholder 2"/>
          <p:cNvSpPr>
            <a:spLocks noGrp="1"/>
          </p:cNvSpPr>
          <p:nvPr>
            <p:ph idx="1"/>
          </p:nvPr>
        </p:nvSpPr>
        <p:spPr>
          <a:xfrm>
            <a:off x="0" y="822961"/>
            <a:ext cx="12192000" cy="5898514"/>
          </a:xfrm>
        </p:spPr>
        <p:txBody>
          <a:bodyPr/>
          <a:lstStyle/>
          <a:p>
            <a:pPr algn="just"/>
            <a:r>
              <a:rPr lang="pl-PL" dirty="0"/>
              <a:t>Jeśli rynki będą dość efektywne, główną konsekwencją dla menedżerów finansowych będzie konieczność skupienia się na maksymalizacji wartości bieżącej netto inwestycji spółki, aby zmaksymalizować bogactwo akcjonariuszy. </a:t>
            </a:r>
          </a:p>
          <a:p>
            <a:pPr algn="just"/>
            <a:r>
              <a:rPr lang="pl-PL" dirty="0"/>
              <a:t>Menedżerowie nie muszą się na przykład martwić o wpływ wyników finansowych w publikowanych sprawozdaniach finansowych na ceny akcji, ponieważ inwestorzy uwzględnią niskie zyski lub dywidendy w bieżącym roku, jeśli w przyszłości spodziewane są wyższe zyski lub dywidendy.</a:t>
            </a:r>
          </a:p>
        </p:txBody>
      </p:sp>
      <p:sp>
        <p:nvSpPr>
          <p:cNvPr id="4" name="Slide Number Placeholder 3"/>
          <p:cNvSpPr>
            <a:spLocks noGrp="1"/>
          </p:cNvSpPr>
          <p:nvPr>
            <p:ph type="sldNum" sz="quarter" idx="12"/>
          </p:nvPr>
        </p:nvSpPr>
        <p:spPr/>
        <p:txBody>
          <a:bodyPr/>
          <a:lstStyle/>
          <a:p>
            <a:fld id="{5EDEC9CB-070E-48C5-A687-951B29FE4314}" type="slidenum">
              <a:rPr lang="pl-PL" smtClean="0"/>
              <a:t>11</a:t>
            </a:fld>
            <a:endParaRPr lang="pl-PL"/>
          </a:p>
        </p:txBody>
      </p:sp>
    </p:spTree>
    <p:extLst>
      <p:ext uri="{BB962C8B-B14F-4D97-AF65-F5344CB8AC3E}">
        <p14:creationId xmlns:p14="http://schemas.microsoft.com/office/powerpoint/2010/main" val="6689394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822960"/>
          </a:xfrm>
        </p:spPr>
        <p:txBody>
          <a:bodyPr>
            <a:normAutofit/>
          </a:bodyPr>
          <a:lstStyle/>
          <a:p>
            <a:pPr algn="ctr"/>
            <a:r>
              <a:rPr lang="pl-PL" sz="3200" b="1" dirty="0"/>
              <a:t>Implikacje hipotezy efektywnego rynku dla menedżera finansowego</a:t>
            </a:r>
          </a:p>
        </p:txBody>
      </p:sp>
      <p:sp>
        <p:nvSpPr>
          <p:cNvPr id="3" name="Content Placeholder 2"/>
          <p:cNvSpPr>
            <a:spLocks noGrp="1"/>
          </p:cNvSpPr>
          <p:nvPr>
            <p:ph idx="1"/>
          </p:nvPr>
        </p:nvSpPr>
        <p:spPr>
          <a:xfrm>
            <a:off x="0" y="822961"/>
            <a:ext cx="12192000" cy="5898514"/>
          </a:xfrm>
        </p:spPr>
        <p:txBody>
          <a:bodyPr/>
          <a:lstStyle/>
          <a:p>
            <a:pPr algn="just"/>
            <a:r>
              <a:rPr lang="pl-PL" dirty="0"/>
              <a:t>Jeśli rynek jest wysoce efektywny, menedżerowie finansowi nie mają sensu stosować strategii, które miałyby na celu wprowadzenie rynków w błąd.</a:t>
            </a:r>
          </a:p>
          <a:p>
            <a:pPr algn="just"/>
            <a:r>
              <a:rPr lang="pl-PL" dirty="0"/>
              <a:t>(a) Na przykład nie ma sensu określać prawidłowej daty emisji akcji, ponieważ ceny akcji zawsze odzwierciedlają rzeczywistą wartość spółki.</a:t>
            </a:r>
          </a:p>
          <a:p>
            <a:pPr algn="just"/>
            <a:r>
              <a:rPr lang="pl-PL" dirty="0"/>
              <a:t>(b) Rynek zidentyfikuje wszelkie próby udawania nieprawidłowości w sprawozdaniach finansowych i nadania im optymistycznego wydźwięku.</a:t>
            </a:r>
          </a:p>
          <a:p>
            <a:pPr algn="just"/>
            <a:r>
              <a:rPr lang="pl-PL" dirty="0"/>
              <a:t>(c) Rynek zdecyduje, jaki poziom zwrotu jest wymagany w stosunku do ryzyka związanego z inwestycją w spółkę. Próby zmiany nastawienia rynku poprzez emisję różnych rodzajów instrumentów kapitałowych są bezcelowe.</a:t>
            </a:r>
          </a:p>
        </p:txBody>
      </p:sp>
      <p:sp>
        <p:nvSpPr>
          <p:cNvPr id="4" name="Slide Number Placeholder 3"/>
          <p:cNvSpPr>
            <a:spLocks noGrp="1"/>
          </p:cNvSpPr>
          <p:nvPr>
            <p:ph type="sldNum" sz="quarter" idx="12"/>
          </p:nvPr>
        </p:nvSpPr>
        <p:spPr/>
        <p:txBody>
          <a:bodyPr/>
          <a:lstStyle/>
          <a:p>
            <a:fld id="{5EDEC9CB-070E-48C5-A687-951B29FE4314}" type="slidenum">
              <a:rPr lang="pl-PL" smtClean="0"/>
              <a:t>12</a:t>
            </a:fld>
            <a:endParaRPr lang="pl-PL"/>
          </a:p>
        </p:txBody>
      </p:sp>
    </p:spTree>
    <p:extLst>
      <p:ext uri="{BB962C8B-B14F-4D97-AF65-F5344CB8AC3E}">
        <p14:creationId xmlns:p14="http://schemas.microsoft.com/office/powerpoint/2010/main" val="8758340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822960"/>
          </a:xfrm>
        </p:spPr>
        <p:txBody>
          <a:bodyPr>
            <a:normAutofit/>
          </a:bodyPr>
          <a:lstStyle/>
          <a:p>
            <a:pPr algn="ctr"/>
            <a:r>
              <a:rPr lang="pl-PL" sz="3200" b="1" dirty="0"/>
              <a:t>Implikacje hipotezy efektywnego rynku dla menedżera finansowego</a:t>
            </a:r>
          </a:p>
        </p:txBody>
      </p:sp>
      <p:sp>
        <p:nvSpPr>
          <p:cNvPr id="3" name="Content Placeholder 2"/>
          <p:cNvSpPr>
            <a:spLocks noGrp="1"/>
          </p:cNvSpPr>
          <p:nvPr>
            <p:ph idx="1"/>
          </p:nvPr>
        </p:nvSpPr>
        <p:spPr>
          <a:xfrm>
            <a:off x="0" y="822961"/>
            <a:ext cx="12192000" cy="5898514"/>
          </a:xfrm>
        </p:spPr>
        <p:txBody>
          <a:bodyPr/>
          <a:lstStyle/>
          <a:p>
            <a:pPr algn="just"/>
            <a:r>
              <a:rPr lang="pl-PL" dirty="0"/>
              <a:t>Podobnie, jeśli firma planuje ekspansję, dyrektorzy będą tracić czas, jeśli będą poszukiwać celów przejęcia spółek, których akcje są niedowartościowane, ponieważ rynek będzie sprawiedliwie wyceniał akcje wszystkich spółek.</a:t>
            </a:r>
          </a:p>
          <a:p>
            <a:pPr algn="just"/>
            <a:r>
              <a:rPr lang="pl-PL" dirty="0"/>
              <a:t>Tylko jeśli rynek jest </a:t>
            </a:r>
            <a:r>
              <a:rPr lang="pl-PL" dirty="0" err="1"/>
              <a:t>półsilnie</a:t>
            </a:r>
            <a:r>
              <a:rPr lang="pl-PL" dirty="0"/>
              <a:t> efektywny, a dyrektorzy finansowi posiadają informacje poufne, które znacząco zmieniłyby cenę akcji spółki po ich wprowadzeniu na rynek, mogliby uzyskać przewagę. Jednak próby uwzględnienia tych informacji poufnych mogą naruszać przepisy dotyczące obrotu informacjami poufnymi.</a:t>
            </a:r>
          </a:p>
          <a:p>
            <a:pPr algn="just"/>
            <a:r>
              <a:rPr lang="pl-PL" dirty="0"/>
              <a:t>Różne cechy rynku o </a:t>
            </a:r>
            <a:r>
              <a:rPr lang="pl-PL" dirty="0" err="1"/>
              <a:t>półsilnej</a:t>
            </a:r>
            <a:r>
              <a:rPr lang="pl-PL" dirty="0"/>
              <a:t> i silnie efektywnej formie wpływają zatem na moment zmian cen akcji w przypadkach, gdy istotne informacje ostatecznie staną się dostępne dla rynku. Różnica między tymi dwiema formami efektywności rynku dotyczy momentu zmiany cen akcji, a nie tego, jak bardzo ceny ostatecznie się zmienią.</a:t>
            </a:r>
          </a:p>
        </p:txBody>
      </p:sp>
      <p:sp>
        <p:nvSpPr>
          <p:cNvPr id="4" name="Slide Number Placeholder 3"/>
          <p:cNvSpPr>
            <a:spLocks noGrp="1"/>
          </p:cNvSpPr>
          <p:nvPr>
            <p:ph type="sldNum" sz="quarter" idx="12"/>
          </p:nvPr>
        </p:nvSpPr>
        <p:spPr/>
        <p:txBody>
          <a:bodyPr/>
          <a:lstStyle/>
          <a:p>
            <a:fld id="{5EDEC9CB-070E-48C5-A687-951B29FE4314}" type="slidenum">
              <a:rPr lang="pl-PL" smtClean="0"/>
              <a:t>13</a:t>
            </a:fld>
            <a:endParaRPr lang="pl-PL"/>
          </a:p>
        </p:txBody>
      </p:sp>
    </p:spTree>
    <p:extLst>
      <p:ext uri="{BB962C8B-B14F-4D97-AF65-F5344CB8AC3E}">
        <p14:creationId xmlns:p14="http://schemas.microsoft.com/office/powerpoint/2010/main" val="12617465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686435"/>
          </a:xfrm>
        </p:spPr>
        <p:txBody>
          <a:bodyPr>
            <a:normAutofit fontScale="90000"/>
          </a:bodyPr>
          <a:lstStyle/>
          <a:p>
            <a:pPr algn="ctr"/>
            <a:r>
              <a:rPr lang="pl-PL" b="1" dirty="0"/>
              <a:t>Wycena akcji</a:t>
            </a:r>
          </a:p>
        </p:txBody>
      </p:sp>
      <p:sp>
        <p:nvSpPr>
          <p:cNvPr id="3" name="Content Placeholder 2"/>
          <p:cNvSpPr>
            <a:spLocks noGrp="1"/>
          </p:cNvSpPr>
          <p:nvPr>
            <p:ph idx="1"/>
          </p:nvPr>
        </p:nvSpPr>
        <p:spPr>
          <a:xfrm>
            <a:off x="342900" y="1264602"/>
            <a:ext cx="11506200" cy="5274310"/>
          </a:xfrm>
        </p:spPr>
        <p:txBody>
          <a:bodyPr/>
          <a:lstStyle/>
          <a:p>
            <a:pPr algn="just"/>
            <a:r>
              <a:rPr lang="pl-PL" dirty="0"/>
              <a:t>Analiza fundamentalna opiera się na teorii, że ceny akcji można wywnioskować z racjonalnej analizy przyszłych dywidend.</a:t>
            </a:r>
          </a:p>
          <a:p>
            <a:pPr algn="just"/>
            <a:r>
              <a:rPr lang="pl-PL" dirty="0"/>
              <a:t>Analitycy techniczni, czyli </a:t>
            </a:r>
            <a:r>
              <a:rPr lang="pl-PL" dirty="0" err="1"/>
              <a:t>wykreślacze</a:t>
            </a:r>
            <a:r>
              <a:rPr lang="pl-PL" dirty="0"/>
              <a:t>, opierają się na założeniu, że przeszłe wzorce cenowe będą się powtarzać, a zatem przyszłe wahania cen można przewidzieć na podstawie historycznych wzorców wahań cen akcji w przeszłości, a niektóre wzorce pojawiają się regularnie.</a:t>
            </a:r>
          </a:p>
          <a:p>
            <a:pPr algn="just"/>
            <a:r>
              <a:rPr lang="pl-PL" dirty="0"/>
              <a:t>Teoria błądzenia losowego opiera się na założeniu, że ceny akcji ulegną zmianie w miarę pojawiania się nowych informacji.</a:t>
            </a:r>
          </a:p>
          <a:p>
            <a:pPr algn="just"/>
            <a:r>
              <a:rPr lang="pl-PL" dirty="0"/>
              <a:t>Na ceny akcji wpływają również zbywalność i płynność akcji, dostępność i źródła informacji, niedoskonałości rynku i anomalie cenowe, kapitalizacja rynkowa oraz spekulacje inwestorów.</a:t>
            </a:r>
          </a:p>
        </p:txBody>
      </p:sp>
      <p:sp>
        <p:nvSpPr>
          <p:cNvPr id="4" name="Slide Number Placeholder 3"/>
          <p:cNvSpPr>
            <a:spLocks noGrp="1"/>
          </p:cNvSpPr>
          <p:nvPr>
            <p:ph type="sldNum" sz="quarter" idx="12"/>
          </p:nvPr>
        </p:nvSpPr>
        <p:spPr/>
        <p:txBody>
          <a:bodyPr/>
          <a:lstStyle/>
          <a:p>
            <a:fld id="{5EDEC9CB-070E-48C5-A687-951B29FE4314}" type="slidenum">
              <a:rPr lang="pl-PL" smtClean="0"/>
              <a:t>14</a:t>
            </a:fld>
            <a:endParaRPr lang="pl-PL"/>
          </a:p>
        </p:txBody>
      </p:sp>
    </p:spTree>
    <p:extLst>
      <p:ext uri="{BB962C8B-B14F-4D97-AF65-F5344CB8AC3E}">
        <p14:creationId xmlns:p14="http://schemas.microsoft.com/office/powerpoint/2010/main" val="17705578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534035"/>
          </a:xfrm>
        </p:spPr>
        <p:txBody>
          <a:bodyPr>
            <a:normAutofit fontScale="90000"/>
          </a:bodyPr>
          <a:lstStyle/>
          <a:p>
            <a:pPr algn="ctr"/>
            <a:r>
              <a:rPr lang="en-US" b="1" dirty="0" err="1"/>
              <a:t>Podstawowa</a:t>
            </a:r>
            <a:r>
              <a:rPr lang="en-US" b="1" dirty="0"/>
              <a:t> </a:t>
            </a:r>
            <a:r>
              <a:rPr lang="en-US" b="1" dirty="0" err="1"/>
              <a:t>teoria</a:t>
            </a:r>
            <a:r>
              <a:rPr lang="en-US" b="1" dirty="0"/>
              <a:t> </a:t>
            </a:r>
            <a:r>
              <a:rPr lang="en-US" b="1" dirty="0" err="1"/>
              <a:t>wartości</a:t>
            </a:r>
            <a:r>
              <a:rPr lang="en-US" b="1" dirty="0"/>
              <a:t> </a:t>
            </a:r>
            <a:r>
              <a:rPr lang="en-US" b="1" dirty="0" err="1"/>
              <a:t>akcji</a:t>
            </a:r>
            <a:endParaRPr lang="pl-PL" b="1" dirty="0"/>
          </a:p>
        </p:txBody>
      </p:sp>
      <p:sp>
        <p:nvSpPr>
          <p:cNvPr id="3" name="Content Placeholder 2"/>
          <p:cNvSpPr>
            <a:spLocks noGrp="1"/>
          </p:cNvSpPr>
          <p:nvPr>
            <p:ph idx="1"/>
          </p:nvPr>
        </p:nvSpPr>
        <p:spPr>
          <a:xfrm>
            <a:off x="396240" y="716597"/>
            <a:ext cx="11369040" cy="5457190"/>
          </a:xfrm>
        </p:spPr>
        <p:txBody>
          <a:bodyPr>
            <a:normAutofit lnSpcReduction="10000"/>
          </a:bodyPr>
          <a:lstStyle/>
          <a:p>
            <a:pPr algn="just"/>
            <a:r>
              <a:rPr lang="pl-PL" dirty="0"/>
              <a:t>W poprzednim wykładzie omówiliśmy fundamentalną teorię wartości akcji. Należy pamiętać, że opiera się ona na teorii, zgodnie z którą realistyczną cenę rynkową akcji można wyprowadzić z wyceny szacowanych przyszłych dywidend. </a:t>
            </a:r>
          </a:p>
          <a:p>
            <a:pPr algn="just"/>
            <a:r>
              <a:rPr lang="pl-PL" dirty="0"/>
              <a:t>Wartość akcji będzie zdyskontowaną wartością bieżącą wszystkich przyszłych oczekiwanych dywidend z akcji, zdyskontowanych według kosztu kapitału akcjonariuszy. </a:t>
            </a:r>
          </a:p>
          <a:p>
            <a:pPr algn="just"/>
            <a:r>
              <a:rPr lang="pl-PL" dirty="0"/>
              <a:t>Teoria ta wspiera zatem pogląd, że „realistyczne” ceny akcji można określić za pomocą modeli wyceny, takich jak model wzrostu dywidendy.</a:t>
            </a:r>
          </a:p>
          <a:p>
            <a:pPr algn="just"/>
            <a:r>
              <a:rPr lang="pl-PL" dirty="0"/>
              <a:t>Jeśli fundamentalna teoria wartości akcji jest poprawna, cena każdej akcji będzie przewidywalna, pod warunkiem, że wszyscy inwestorzy będą mieli te same informacje o oczekiwanych przyszłych zyskach i dywidendach spółki oraz znany będzie koszt kapitału.</a:t>
            </a:r>
            <a:endParaRPr lang="en-US" dirty="0"/>
          </a:p>
        </p:txBody>
      </p:sp>
      <p:sp>
        <p:nvSpPr>
          <p:cNvPr id="4" name="Slide Number Placeholder 3"/>
          <p:cNvSpPr>
            <a:spLocks noGrp="1"/>
          </p:cNvSpPr>
          <p:nvPr>
            <p:ph type="sldNum" sz="quarter" idx="12"/>
          </p:nvPr>
        </p:nvSpPr>
        <p:spPr/>
        <p:txBody>
          <a:bodyPr/>
          <a:lstStyle/>
          <a:p>
            <a:fld id="{5EDEC9CB-070E-48C5-A687-951B29FE4314}" type="slidenum">
              <a:rPr lang="pl-PL" smtClean="0"/>
              <a:t>15</a:t>
            </a:fld>
            <a:endParaRPr lang="pl-PL"/>
          </a:p>
        </p:txBody>
      </p:sp>
    </p:spTree>
    <p:extLst>
      <p:ext uri="{BB962C8B-B14F-4D97-AF65-F5344CB8AC3E}">
        <p14:creationId xmlns:p14="http://schemas.microsoft.com/office/powerpoint/2010/main" val="8197113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58445"/>
            <a:ext cx="10515600" cy="564515"/>
          </a:xfrm>
        </p:spPr>
        <p:txBody>
          <a:bodyPr>
            <a:normAutofit fontScale="90000"/>
          </a:bodyPr>
          <a:lstStyle/>
          <a:p>
            <a:pPr algn="ctr"/>
            <a:r>
              <a:rPr lang="pl-PL" b="1" dirty="0"/>
              <a:t>Przykład – wycena akcji</a:t>
            </a:r>
          </a:p>
        </p:txBody>
      </p:sp>
      <p:sp>
        <p:nvSpPr>
          <p:cNvPr id="3" name="Content Placeholder 2"/>
          <p:cNvSpPr>
            <a:spLocks noGrp="1"/>
          </p:cNvSpPr>
          <p:nvPr>
            <p:ph idx="1"/>
          </p:nvPr>
        </p:nvSpPr>
        <p:spPr>
          <a:xfrm>
            <a:off x="685800" y="987425"/>
            <a:ext cx="11049000" cy="5215255"/>
          </a:xfrm>
        </p:spPr>
        <p:txBody>
          <a:bodyPr/>
          <a:lstStyle/>
          <a:p>
            <a:pPr algn="just"/>
            <a:r>
              <a:rPr lang="pl-PL" dirty="0"/>
              <a:t>Zarząd </a:t>
            </a:r>
            <a:r>
              <a:rPr lang="pl-PL" dirty="0" err="1"/>
              <a:t>Crocus</a:t>
            </a:r>
            <a:r>
              <a:rPr lang="pl-PL" dirty="0"/>
              <a:t> rozważa politykę dywidendową spółki. Rozważane są dwie opcje.</a:t>
            </a:r>
          </a:p>
          <a:p>
            <a:pPr algn="just"/>
            <a:r>
              <a:rPr lang="pl-PL" dirty="0"/>
              <a:t>(a) Spółka mogłaby wypłacić stałą roczną dywidendę w wysokości 8 centów na akcję.</a:t>
            </a:r>
          </a:p>
          <a:p>
            <a:pPr algn="just"/>
            <a:r>
              <a:rPr lang="pl-PL" dirty="0"/>
              <a:t>(b) Spółka mogłaby wypłacić dywidendę w wysokości 6 centów na akcję w tym roku, a następnie wykorzystać zyski zatrzymane do osiągnięcia rocznego wzrostu dywidend o 3% w każdym kolejnym roku.</a:t>
            </a:r>
          </a:p>
          <a:p>
            <a:pPr algn="just"/>
            <a:r>
              <a:rPr lang="pl-PL" dirty="0"/>
              <a:t>Uważa się, że koszt kapitału dla akcjonariuszy wynosi 10%. Która polityka dywidendowa zmaksymalizowałaby bogactwo akcjonariuszy poprzez maksymalizację ceny akcji?</a:t>
            </a:r>
            <a:endParaRPr lang="en-US" dirty="0"/>
          </a:p>
        </p:txBody>
      </p:sp>
      <p:sp>
        <p:nvSpPr>
          <p:cNvPr id="4" name="Slide Number Placeholder 3"/>
          <p:cNvSpPr>
            <a:spLocks noGrp="1"/>
          </p:cNvSpPr>
          <p:nvPr>
            <p:ph type="sldNum" sz="quarter" idx="12"/>
          </p:nvPr>
        </p:nvSpPr>
        <p:spPr/>
        <p:txBody>
          <a:bodyPr/>
          <a:lstStyle/>
          <a:p>
            <a:fld id="{5EDEC9CB-070E-48C5-A687-951B29FE4314}" type="slidenum">
              <a:rPr lang="pl-PL" smtClean="0"/>
              <a:t>16</a:t>
            </a:fld>
            <a:endParaRPr lang="pl-PL"/>
          </a:p>
        </p:txBody>
      </p:sp>
    </p:spTree>
    <p:extLst>
      <p:ext uri="{BB962C8B-B14F-4D97-AF65-F5344CB8AC3E}">
        <p14:creationId xmlns:p14="http://schemas.microsoft.com/office/powerpoint/2010/main" val="27045252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58445"/>
            <a:ext cx="10515600" cy="564515"/>
          </a:xfrm>
        </p:spPr>
        <p:txBody>
          <a:bodyPr>
            <a:normAutofit fontScale="90000"/>
          </a:bodyPr>
          <a:lstStyle/>
          <a:p>
            <a:pPr algn="ctr"/>
            <a:r>
              <a:rPr lang="pl-PL" b="1" dirty="0"/>
              <a:t>Przykład – wycena akcji – rozwiązanie</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685800" y="987425"/>
                <a:ext cx="11049000" cy="5215255"/>
              </a:xfrm>
            </p:spPr>
            <p:txBody>
              <a:bodyPr>
                <a:normAutofit/>
              </a:bodyPr>
              <a:lstStyle/>
              <a:p>
                <a:pPr marL="514350" indent="-514350">
                  <a:buAutoNum type="alphaLcParenBoth"/>
                </a:pPr>
                <a:r>
                  <a:rPr lang="pl-PL" dirty="0"/>
                  <a:t>Przy stałej rocznej dywidendzie</a:t>
                </a:r>
                <a:br>
                  <a:rPr lang="pl-PL" dirty="0"/>
                </a:br>
                <a:endParaRPr lang="pl-PL" dirty="0"/>
              </a:p>
              <a:p>
                <a:pPr marL="0" indent="0">
                  <a:buNone/>
                </a:pPr>
                <a:r>
                  <a:rPr lang="pl-PL" dirty="0"/>
                  <a:t>	Cena akcji = </a:t>
                </a:r>
                <a14:m>
                  <m:oMath xmlns:m="http://schemas.openxmlformats.org/officeDocument/2006/math">
                    <m:f>
                      <m:fPr>
                        <m:ctrlPr>
                          <a:rPr lang="ar-AE"/>
                        </m:ctrlPr>
                      </m:fPr>
                      <m:num>
                        <m:r>
                          <a:rPr lang="ar-AE"/>
                          <m:t>8</m:t>
                        </m:r>
                      </m:num>
                      <m:den>
                        <m:r>
                          <a:rPr lang="ar-AE"/>
                          <m:t>0</m:t>
                        </m:r>
                        <m:r>
                          <a:rPr lang="ar-AE"/>
                          <m:t>,</m:t>
                        </m:r>
                        <m:r>
                          <a:rPr lang="ar-AE"/>
                          <m:t>1</m:t>
                        </m:r>
                      </m:den>
                    </m:f>
                    <m:r>
                      <a:rPr lang="ar-AE"/>
                      <m:t>=</m:t>
                    </m:r>
                    <m:r>
                      <a:rPr lang="ar-AE"/>
                      <m:t>80</m:t>
                    </m:r>
                    <m:r>
                      <m:rPr>
                        <m:nor/>
                      </m:rPr>
                      <a:rPr lang="pl-PL" i="1"/>
                      <m:t>c</m:t>
                    </m:r>
                  </m:oMath>
                </a14:m>
                <a:endParaRPr lang="pl-PL" dirty="0"/>
              </a:p>
              <a:p>
                <a:pPr marL="0" indent="0">
                  <a:buNone/>
                </a:pPr>
                <a:r>
                  <a:rPr lang="pl-PL" dirty="0"/>
                  <a:t>(b) Przy wzroście dywidendy</a:t>
                </a:r>
              </a:p>
              <a:p>
                <a:pPr marL="0" indent="0">
                  <a:buNone/>
                </a:pPr>
                <a:br>
                  <a:rPr lang="pl-PL" dirty="0"/>
                </a:br>
                <a:r>
                  <a:rPr lang="pl-PL" dirty="0"/>
                  <a:t>	Cena akcji = </a:t>
                </a:r>
                <a14:m>
                  <m:oMath xmlns:m="http://schemas.openxmlformats.org/officeDocument/2006/math">
                    <m:f>
                      <m:fPr>
                        <m:ctrlPr>
                          <a:rPr lang="ar-AE"/>
                        </m:ctrlPr>
                      </m:fPr>
                      <m:num>
                        <m:r>
                          <a:rPr lang="ar-AE"/>
                          <m:t>6</m:t>
                        </m:r>
                        <m:d>
                          <m:dPr>
                            <m:ctrlPr>
                              <a:rPr lang="ar-AE" i="1"/>
                            </m:ctrlPr>
                          </m:dPr>
                          <m:e>
                            <m:r>
                              <a:rPr lang="ar-AE"/>
                              <m:t>1</m:t>
                            </m:r>
                            <m:r>
                              <a:rPr lang="ar-AE"/>
                              <m:t>,</m:t>
                            </m:r>
                            <m:r>
                              <a:rPr lang="ar-AE"/>
                              <m:t>03</m:t>
                            </m:r>
                          </m:e>
                        </m:d>
                      </m:num>
                      <m:den>
                        <m:d>
                          <m:dPr>
                            <m:ctrlPr>
                              <a:rPr lang="ar-AE" i="1"/>
                            </m:ctrlPr>
                          </m:dPr>
                          <m:e>
                            <m:r>
                              <a:rPr lang="ar-AE"/>
                              <m:t>0</m:t>
                            </m:r>
                            <m:r>
                              <a:rPr lang="ar-AE"/>
                              <m:t>,</m:t>
                            </m:r>
                            <m:r>
                              <a:rPr lang="ar-AE"/>
                              <m:t>1</m:t>
                            </m:r>
                            <m:r>
                              <a:rPr lang="ar-AE"/>
                              <m:t>−</m:t>
                            </m:r>
                            <m:r>
                              <a:rPr lang="ar-AE"/>
                              <m:t>0</m:t>
                            </m:r>
                            <m:r>
                              <a:rPr lang="ar-AE"/>
                              <m:t>,</m:t>
                            </m:r>
                            <m:r>
                              <a:rPr lang="ar-AE"/>
                              <m:t>03</m:t>
                            </m:r>
                          </m:e>
                        </m:d>
                      </m:den>
                    </m:f>
                    <m:r>
                      <a:rPr lang="ar-AE"/>
                      <m:t>=</m:t>
                    </m:r>
                    <m:f>
                      <m:fPr>
                        <m:ctrlPr>
                          <a:rPr lang="ar-AE" i="1"/>
                        </m:ctrlPr>
                      </m:fPr>
                      <m:num>
                        <m:r>
                          <a:rPr lang="ar-AE"/>
                          <m:t>6</m:t>
                        </m:r>
                        <m:r>
                          <a:rPr lang="ar-AE"/>
                          <m:t>,</m:t>
                        </m:r>
                        <m:r>
                          <a:rPr lang="ar-AE"/>
                          <m:t>18</m:t>
                        </m:r>
                      </m:num>
                      <m:den>
                        <m:r>
                          <a:rPr lang="ar-AE"/>
                          <m:t>0</m:t>
                        </m:r>
                        <m:r>
                          <a:rPr lang="ar-AE"/>
                          <m:t>,</m:t>
                        </m:r>
                        <m:r>
                          <a:rPr lang="ar-AE"/>
                          <m:t>07</m:t>
                        </m:r>
                      </m:den>
                    </m:f>
                    <m:r>
                      <a:rPr lang="ar-AE"/>
                      <m:t>=</m:t>
                    </m:r>
                    <m:r>
                      <a:rPr lang="ar-AE"/>
                      <m:t>88</m:t>
                    </m:r>
                    <m:r>
                      <m:rPr>
                        <m:nor/>
                      </m:rPr>
                      <a:rPr lang="pl-PL" i="1"/>
                      <m:t>c</m:t>
                    </m:r>
                  </m:oMath>
                </a14:m>
                <a:endParaRPr lang="pl-PL" dirty="0"/>
              </a:p>
              <a:p>
                <a:endParaRPr lang="pl-PL" dirty="0"/>
              </a:p>
              <a:p>
                <a:r>
                  <a:rPr lang="pl-PL" dirty="0"/>
                  <a:t>Preferowana byłaby dywidenda w wysokości 6 centów na akcję z rocznym wzrostem o 3%.</a:t>
                </a:r>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685800" y="987425"/>
                <a:ext cx="11049000" cy="5215255"/>
              </a:xfrm>
              <a:blipFill>
                <a:blip r:embed="rId2"/>
                <a:stretch>
                  <a:fillRect l="-1159" t="-2103" r="-1435"/>
                </a:stretch>
              </a:blipFill>
            </p:spPr>
            <p:txBody>
              <a:bodyPr/>
              <a:lstStyle/>
              <a:p>
                <a:r>
                  <a:rPr lang="pl-PL">
                    <a:noFill/>
                  </a:rPr>
                  <a:t> </a:t>
                </a:r>
              </a:p>
            </p:txBody>
          </p:sp>
        </mc:Fallback>
      </mc:AlternateContent>
      <p:sp>
        <p:nvSpPr>
          <p:cNvPr id="4" name="Slide Number Placeholder 3"/>
          <p:cNvSpPr>
            <a:spLocks noGrp="1"/>
          </p:cNvSpPr>
          <p:nvPr>
            <p:ph type="sldNum" sz="quarter" idx="12"/>
          </p:nvPr>
        </p:nvSpPr>
        <p:spPr/>
        <p:txBody>
          <a:bodyPr/>
          <a:lstStyle/>
          <a:p>
            <a:fld id="{5EDEC9CB-070E-48C5-A687-951B29FE4314}" type="slidenum">
              <a:rPr lang="pl-PL" smtClean="0"/>
              <a:t>17</a:t>
            </a:fld>
            <a:endParaRPr lang="pl-PL"/>
          </a:p>
        </p:txBody>
      </p:sp>
    </p:spTree>
    <p:extLst>
      <p:ext uri="{BB962C8B-B14F-4D97-AF65-F5344CB8AC3E}">
        <p14:creationId xmlns:p14="http://schemas.microsoft.com/office/powerpoint/2010/main" val="2220864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58445"/>
            <a:ext cx="10515600" cy="564515"/>
          </a:xfrm>
        </p:spPr>
        <p:txBody>
          <a:bodyPr>
            <a:normAutofit fontScale="90000"/>
          </a:bodyPr>
          <a:lstStyle/>
          <a:p>
            <a:pPr algn="ctr"/>
            <a:r>
              <a:rPr lang="pl-PL" b="1" dirty="0"/>
              <a:t>Wykresy lub analiza techniczna</a:t>
            </a:r>
          </a:p>
        </p:txBody>
      </p:sp>
      <p:sp>
        <p:nvSpPr>
          <p:cNvPr id="3" name="Content Placeholder 2"/>
          <p:cNvSpPr>
            <a:spLocks noGrp="1"/>
          </p:cNvSpPr>
          <p:nvPr>
            <p:ph idx="1"/>
          </p:nvPr>
        </p:nvSpPr>
        <p:spPr>
          <a:xfrm>
            <a:off x="685800" y="987425"/>
            <a:ext cx="11049000" cy="5215255"/>
          </a:xfrm>
        </p:spPr>
        <p:txBody>
          <a:bodyPr>
            <a:normAutofit fontScale="92500"/>
          </a:bodyPr>
          <a:lstStyle/>
          <a:p>
            <a:pPr algn="just"/>
            <a:r>
              <a:rPr lang="pl-PL" dirty="0" err="1"/>
              <a:t>Chartyści</a:t>
            </a:r>
            <a:r>
              <a:rPr lang="pl-PL" dirty="0"/>
              <a:t>, czyli „analitycy techniczni”, próbują przewidywać ruchy cen akcji, zakładając, że przeszłe wzorce cenowe się powtórzą. Nie ma żadnego teoretycznego uzasadnienia dla tego podejścia, ale czasami może ono być spektakularnie skuteczne. Badania sugerują, że stopień sukcesu jest większy, niż można by oczekiwać jedynie na podstawie przypadku.</a:t>
            </a:r>
          </a:p>
          <a:p>
            <a:pPr algn="just"/>
            <a:r>
              <a:rPr lang="pl-PL" dirty="0" err="1"/>
              <a:t>Chartyści</a:t>
            </a:r>
            <a:r>
              <a:rPr lang="pl-PL" dirty="0"/>
              <a:t> nie próbują przewidywać każdej zmiany cen. Interesują się przede wszystkim odwróceniem trendu, na przykład gdy cena akcji rośnie od kilku miesięcy, ale nagle zaczyna spadać.</a:t>
            </a:r>
          </a:p>
          <a:p>
            <a:pPr algn="just"/>
            <a:r>
              <a:rPr lang="pl-PL" dirty="0"/>
              <a:t>Średnie kroczące pomagają </a:t>
            </a:r>
            <a:r>
              <a:rPr lang="pl-PL" dirty="0" err="1"/>
              <a:t>chartyście</a:t>
            </a:r>
            <a:r>
              <a:rPr lang="pl-PL" dirty="0"/>
              <a:t> analizować ogólne trendy. Na przykład może on obliczyć i wykreślić średnie kroczące cen akcji dla okresów 20, 60 i 240 dni. 20-dniowe wartości dadzą wiarygodny obraz rzeczywistych zmian cen akcji po wyeliminowaniu wahań dziennych. Pozostałe dwie średnie kroczące dają dobre wyobrażenie o trendach długoterminowych.</a:t>
            </a:r>
          </a:p>
        </p:txBody>
      </p:sp>
      <p:sp>
        <p:nvSpPr>
          <p:cNvPr id="4" name="Slide Number Placeholder 3"/>
          <p:cNvSpPr>
            <a:spLocks noGrp="1"/>
          </p:cNvSpPr>
          <p:nvPr>
            <p:ph type="sldNum" sz="quarter" idx="12"/>
          </p:nvPr>
        </p:nvSpPr>
        <p:spPr/>
        <p:txBody>
          <a:bodyPr/>
          <a:lstStyle/>
          <a:p>
            <a:fld id="{5EDEC9CB-070E-48C5-A687-951B29FE4314}" type="slidenum">
              <a:rPr lang="pl-PL" smtClean="0"/>
              <a:t>18</a:t>
            </a:fld>
            <a:endParaRPr lang="pl-PL"/>
          </a:p>
        </p:txBody>
      </p:sp>
    </p:spTree>
    <p:extLst>
      <p:ext uri="{BB962C8B-B14F-4D97-AF65-F5344CB8AC3E}">
        <p14:creationId xmlns:p14="http://schemas.microsoft.com/office/powerpoint/2010/main" val="4900171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58445"/>
            <a:ext cx="10515600" cy="564515"/>
          </a:xfrm>
        </p:spPr>
        <p:txBody>
          <a:bodyPr>
            <a:normAutofit fontScale="90000"/>
          </a:bodyPr>
          <a:lstStyle/>
          <a:p>
            <a:pPr algn="ctr"/>
            <a:r>
              <a:rPr lang="pl-PL" b="1" dirty="0"/>
              <a:t>Wykresy lub analiza techniczna</a:t>
            </a:r>
          </a:p>
        </p:txBody>
      </p:sp>
      <p:sp>
        <p:nvSpPr>
          <p:cNvPr id="3" name="Content Placeholder 2"/>
          <p:cNvSpPr>
            <a:spLocks noGrp="1"/>
          </p:cNvSpPr>
          <p:nvPr>
            <p:ph idx="1"/>
          </p:nvPr>
        </p:nvSpPr>
        <p:spPr>
          <a:xfrm>
            <a:off x="685800" y="987425"/>
            <a:ext cx="11049000" cy="5215255"/>
          </a:xfrm>
        </p:spPr>
        <p:txBody>
          <a:bodyPr/>
          <a:lstStyle/>
          <a:p>
            <a:pPr algn="just"/>
            <a:r>
              <a:rPr lang="pl-PL" dirty="0"/>
              <a:t>Jednym z głównych problemów z chartyzmem jest to, że często trudno dostrzec nowy trend, dopóki się nie pojawi. Zanim </a:t>
            </a:r>
            <a:r>
              <a:rPr lang="pl-PL" dirty="0" err="1"/>
              <a:t>chartysta</a:t>
            </a:r>
            <a:r>
              <a:rPr lang="pl-PL" dirty="0"/>
              <a:t> wykryje sygnał, inni </a:t>
            </a:r>
            <a:r>
              <a:rPr lang="pl-PL" dirty="0" err="1"/>
              <a:t>chartyści</a:t>
            </a:r>
            <a:r>
              <a:rPr lang="pl-PL" dirty="0"/>
              <a:t> również to zrobią, a wynikający z tego masowy ruch kupna lub sprzedaży podniesie cenę, eliminując wszelkie korzyści.</a:t>
            </a:r>
          </a:p>
          <a:p>
            <a:pPr algn="just"/>
            <a:r>
              <a:rPr lang="pl-PL" dirty="0"/>
              <a:t>Dzięki zastosowaniu zaawansowanych programów komputerowych do symulacji pracy </a:t>
            </a:r>
            <a:r>
              <a:rPr lang="pl-PL" dirty="0" err="1"/>
              <a:t>chartysty</a:t>
            </a:r>
            <a:r>
              <a:rPr lang="pl-PL" dirty="0"/>
              <a:t>, badania akademickie wykazały, że uzyskane wyniki nie były ani lepsze, ani gorsze od tych uzyskanych w przypadku prostej strategii „kup i trzymaj” dobrze zdywersyfikowanego portfela akcji.</a:t>
            </a:r>
          </a:p>
          <a:p>
            <a:pPr algn="just"/>
            <a:r>
              <a:rPr lang="pl-PL" dirty="0"/>
              <a:t>Można to wyjaśnić badaniami, które wykazały, że nie ma regularnych wzorców ani cykli w ruchach cen akcji w czasie – podążają one za przypadkowym spacerem.</a:t>
            </a:r>
          </a:p>
        </p:txBody>
      </p:sp>
      <p:sp>
        <p:nvSpPr>
          <p:cNvPr id="4" name="Slide Number Placeholder 3"/>
          <p:cNvSpPr>
            <a:spLocks noGrp="1"/>
          </p:cNvSpPr>
          <p:nvPr>
            <p:ph type="sldNum" sz="quarter" idx="12"/>
          </p:nvPr>
        </p:nvSpPr>
        <p:spPr/>
        <p:txBody>
          <a:bodyPr/>
          <a:lstStyle/>
          <a:p>
            <a:fld id="{5EDEC9CB-070E-48C5-A687-951B29FE4314}" type="slidenum">
              <a:rPr lang="pl-PL" smtClean="0"/>
              <a:t>19</a:t>
            </a:fld>
            <a:endParaRPr lang="pl-PL"/>
          </a:p>
        </p:txBody>
      </p:sp>
    </p:spTree>
    <p:extLst>
      <p:ext uri="{BB962C8B-B14F-4D97-AF65-F5344CB8AC3E}">
        <p14:creationId xmlns:p14="http://schemas.microsoft.com/office/powerpoint/2010/main" val="38553114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793115"/>
          </a:xfrm>
        </p:spPr>
        <p:txBody>
          <a:bodyPr>
            <a:normAutofit/>
          </a:bodyPr>
          <a:lstStyle/>
          <a:p>
            <a:pPr algn="ctr"/>
            <a:r>
              <a:rPr lang="pl-PL" sz="4000" b="1" dirty="0"/>
              <a:t>Hipoteza rynków efektywnych</a:t>
            </a:r>
          </a:p>
        </p:txBody>
      </p:sp>
      <p:sp>
        <p:nvSpPr>
          <p:cNvPr id="3" name="Content Placeholder 2"/>
          <p:cNvSpPr>
            <a:spLocks noGrp="1"/>
          </p:cNvSpPr>
          <p:nvPr>
            <p:ph idx="1"/>
          </p:nvPr>
        </p:nvSpPr>
        <p:spPr>
          <a:xfrm>
            <a:off x="350520" y="793116"/>
            <a:ext cx="11384280" cy="6064884"/>
          </a:xfrm>
        </p:spPr>
        <p:txBody>
          <a:bodyPr>
            <a:normAutofit/>
          </a:bodyPr>
          <a:lstStyle/>
          <a:p>
            <a:pPr algn="just"/>
            <a:r>
              <a:rPr lang="pl-PL" dirty="0"/>
              <a:t>Teorię stojącą za ruchami cen akcji można wyjaśnić za pomocą trzech postaci hipotezy efektywnego rynku.</a:t>
            </a:r>
          </a:p>
          <a:p>
            <a:pPr algn="just"/>
            <a:r>
              <a:rPr lang="pl-PL" dirty="0"/>
              <a:t>Słaba postać efektywności oznacza, że ​​ceny odzwierciedlają wszystkie istotne informacje o przeszłych ruchach cen i ich implikacjach.</a:t>
            </a:r>
          </a:p>
          <a:p>
            <a:pPr algn="just"/>
            <a:r>
              <a:rPr lang="pl-PL" dirty="0" err="1"/>
              <a:t>Półsilna</a:t>
            </a:r>
            <a:r>
              <a:rPr lang="pl-PL" dirty="0"/>
              <a:t> postać efektywności oznacza, że ​​ceny odzwierciedlają przeszłe ruchy cen i publicznie dostępną wiedzę.</a:t>
            </a:r>
          </a:p>
          <a:p>
            <a:pPr algn="just"/>
            <a:r>
              <a:rPr lang="pl-PL" dirty="0"/>
              <a:t>Silna postać efektywności oznacza, że ​​ceny odzwierciedlają przeszłe ruchy cen, publicznie dostępną wiedzę i wiedzę poufną.</a:t>
            </a:r>
          </a:p>
          <a:p>
            <a:pPr algn="just"/>
            <a:endParaRPr lang="pl-PL" dirty="0"/>
          </a:p>
          <a:p>
            <a:pPr algn="just"/>
            <a:r>
              <a:rPr lang="pl-PL" i="1" dirty="0"/>
              <a:t>Hipoteza efektywnego rynku dostarcza uzasadnienia dla wyjaśnienia, jak ceny akcji reagują na nowe informacje o spółce i kiedy następuje taka zmiana ceny akcji. Reakcja rynku akcji na nowe informacje zależy od siły efektywności rynku akcji.</a:t>
            </a:r>
            <a:endParaRPr lang="en-US" b="1" i="1" dirty="0"/>
          </a:p>
        </p:txBody>
      </p:sp>
      <p:sp>
        <p:nvSpPr>
          <p:cNvPr id="4" name="Slide Number Placeholder 3"/>
          <p:cNvSpPr>
            <a:spLocks noGrp="1"/>
          </p:cNvSpPr>
          <p:nvPr>
            <p:ph type="sldNum" sz="quarter" idx="12"/>
          </p:nvPr>
        </p:nvSpPr>
        <p:spPr/>
        <p:txBody>
          <a:bodyPr/>
          <a:lstStyle/>
          <a:p>
            <a:fld id="{5EDEC9CB-070E-48C5-A687-951B29FE4314}" type="slidenum">
              <a:rPr lang="pl-PL" smtClean="0"/>
              <a:t>2</a:t>
            </a:fld>
            <a:endParaRPr lang="pl-PL"/>
          </a:p>
        </p:txBody>
      </p:sp>
    </p:spTree>
    <p:extLst>
      <p:ext uri="{BB962C8B-B14F-4D97-AF65-F5344CB8AC3E}">
        <p14:creationId xmlns:p14="http://schemas.microsoft.com/office/powerpoint/2010/main" val="32976557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1921"/>
            <a:ext cx="10515600" cy="487680"/>
          </a:xfrm>
        </p:spPr>
        <p:txBody>
          <a:bodyPr>
            <a:normAutofit fontScale="90000"/>
          </a:bodyPr>
          <a:lstStyle/>
          <a:p>
            <a:pPr algn="ctr"/>
            <a:r>
              <a:rPr lang="pl-PL" dirty="0"/>
              <a:t>Teoria błądzenia losowego</a:t>
            </a:r>
          </a:p>
        </p:txBody>
      </p:sp>
      <p:sp>
        <p:nvSpPr>
          <p:cNvPr id="3" name="Content Placeholder 2"/>
          <p:cNvSpPr>
            <a:spLocks noGrp="1"/>
          </p:cNvSpPr>
          <p:nvPr>
            <p:ph idx="1"/>
          </p:nvPr>
        </p:nvSpPr>
        <p:spPr>
          <a:xfrm>
            <a:off x="396240" y="748145"/>
            <a:ext cx="11338560" cy="5454534"/>
          </a:xfrm>
        </p:spPr>
        <p:txBody>
          <a:bodyPr/>
          <a:lstStyle/>
          <a:p>
            <a:pPr algn="just"/>
            <a:r>
              <a:rPr lang="pl-PL" dirty="0"/>
              <a:t>Teoria błądzenia losowego jest zgodna z fundamentalną teorią wartości akcji. </a:t>
            </a:r>
          </a:p>
          <a:p>
            <a:pPr algn="just"/>
            <a:r>
              <a:rPr lang="pl-PL" dirty="0"/>
              <a:t>Zakłada ona, że ​​akcje powinny mieć cenę wewnętrzną zależną od sytuacji spółki i oczekiwań inwestorów. </a:t>
            </a:r>
          </a:p>
          <a:p>
            <a:pPr algn="just"/>
            <a:r>
              <a:rPr lang="pl-PL" dirty="0"/>
              <a:t>Jednym z jej podstawowych założeń jest to, że wszystkie istotne informacje o spółce są dostępne dla wszystkich potencjalnych inwestorów, którzy podejmą racjonalne działania w oparciu o te informacje. </a:t>
            </a:r>
          </a:p>
          <a:p>
            <a:pPr algn="just"/>
            <a:r>
              <a:rPr lang="pl-PL" dirty="0"/>
              <a:t>Kluczową cechą teorii błądzenia losowego jest to, że chociaż ceny akcji będą miały wartość wewnętrzną lub fundamentalną, wartość ta będzie się zmieniać w miarę pojawiania się nowych informacji, a zachowania inwestorów będą powodować, że rzeczywista cena akcji będzie wahać się z dnia na dzień wokół wartości wewnętrznej.</a:t>
            </a:r>
          </a:p>
        </p:txBody>
      </p:sp>
      <p:sp>
        <p:nvSpPr>
          <p:cNvPr id="4" name="Slide Number Placeholder 3"/>
          <p:cNvSpPr>
            <a:spLocks noGrp="1"/>
          </p:cNvSpPr>
          <p:nvPr>
            <p:ph type="sldNum" sz="quarter" idx="12"/>
          </p:nvPr>
        </p:nvSpPr>
        <p:spPr/>
        <p:txBody>
          <a:bodyPr/>
          <a:lstStyle/>
          <a:p>
            <a:fld id="{5EDEC9CB-070E-48C5-A687-951B29FE4314}" type="slidenum">
              <a:rPr lang="pl-PL" smtClean="0"/>
              <a:t>20</a:t>
            </a:fld>
            <a:endParaRPr lang="pl-PL"/>
          </a:p>
        </p:txBody>
      </p:sp>
    </p:spTree>
    <p:extLst>
      <p:ext uri="{BB962C8B-B14F-4D97-AF65-F5344CB8AC3E}">
        <p14:creationId xmlns:p14="http://schemas.microsoft.com/office/powerpoint/2010/main" val="39405410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1921"/>
            <a:ext cx="10515600" cy="487680"/>
          </a:xfrm>
        </p:spPr>
        <p:txBody>
          <a:bodyPr>
            <a:normAutofit fontScale="90000"/>
          </a:bodyPr>
          <a:lstStyle/>
          <a:p>
            <a:pPr algn="ctr"/>
            <a:r>
              <a:rPr lang="en-US" b="1" dirty="0" err="1"/>
              <a:t>Zbywalność</a:t>
            </a:r>
            <a:r>
              <a:rPr lang="en-US" b="1" dirty="0"/>
              <a:t> </a:t>
            </a:r>
            <a:r>
              <a:rPr lang="en-US" b="1" dirty="0" err="1"/>
              <a:t>i</a:t>
            </a:r>
            <a:r>
              <a:rPr lang="en-US" b="1" dirty="0"/>
              <a:t> </a:t>
            </a:r>
            <a:r>
              <a:rPr lang="en-US" b="1" dirty="0" err="1"/>
              <a:t>płynność</a:t>
            </a:r>
            <a:r>
              <a:rPr lang="en-US" b="1" dirty="0"/>
              <a:t> </a:t>
            </a:r>
            <a:r>
              <a:rPr lang="en-US" b="1" dirty="0" err="1"/>
              <a:t>akcji</a:t>
            </a:r>
            <a:endParaRPr lang="pl-PL" b="1" dirty="0"/>
          </a:p>
        </p:txBody>
      </p:sp>
      <p:sp>
        <p:nvSpPr>
          <p:cNvPr id="3" name="Content Placeholder 2"/>
          <p:cNvSpPr>
            <a:spLocks noGrp="1"/>
          </p:cNvSpPr>
          <p:nvPr>
            <p:ph idx="1"/>
          </p:nvPr>
        </p:nvSpPr>
        <p:spPr>
          <a:xfrm>
            <a:off x="396240" y="822036"/>
            <a:ext cx="11338560" cy="5380643"/>
          </a:xfrm>
        </p:spPr>
        <p:txBody>
          <a:bodyPr/>
          <a:lstStyle/>
          <a:p>
            <a:pPr algn="just"/>
            <a:r>
              <a:rPr lang="pl-PL" dirty="0"/>
              <a:t>Na rynkach finansowych płynność to łatwość obrotu akcjami – jak łatwo można je kupować i sprzedawać bez znaczącego wpływu na cenę?</a:t>
            </a:r>
          </a:p>
          <a:p>
            <a:pPr algn="just"/>
            <a:r>
              <a:rPr lang="pl-PL" dirty="0"/>
              <a:t>Ogólnie rzecz biorąc, duże spółki, z setkami milionów akcji w obiegu i dużą liczbą akcji zmieniających właściciela każdego dnia, charakteryzują się dobrą płynnością. Z kolei małe spółki z niewielką liczbą akcji w obiegu i niskim wolumenem obrotu mogą charakteryzować się bardzo niską płynnością.</a:t>
            </a:r>
          </a:p>
          <a:p>
            <a:pPr algn="just"/>
            <a:r>
              <a:rPr lang="pl-PL" dirty="0"/>
              <a:t>Zbywalność akcji spółki prywatnej, zwłaszcza akcji mniejszościowych, jest zazwyczaj bardzo ograniczona, co utrudnia ustalenie ich ceny.</a:t>
            </a:r>
            <a:endParaRPr lang="en-US" dirty="0"/>
          </a:p>
        </p:txBody>
      </p:sp>
      <p:sp>
        <p:nvSpPr>
          <p:cNvPr id="4" name="Slide Number Placeholder 3"/>
          <p:cNvSpPr>
            <a:spLocks noGrp="1"/>
          </p:cNvSpPr>
          <p:nvPr>
            <p:ph type="sldNum" sz="quarter" idx="12"/>
          </p:nvPr>
        </p:nvSpPr>
        <p:spPr/>
        <p:txBody>
          <a:bodyPr/>
          <a:lstStyle/>
          <a:p>
            <a:fld id="{5EDEC9CB-070E-48C5-A687-951B29FE4314}" type="slidenum">
              <a:rPr lang="pl-PL" smtClean="0"/>
              <a:t>21</a:t>
            </a:fld>
            <a:endParaRPr lang="pl-PL"/>
          </a:p>
        </p:txBody>
      </p:sp>
    </p:spTree>
    <p:extLst>
      <p:ext uri="{BB962C8B-B14F-4D97-AF65-F5344CB8AC3E}">
        <p14:creationId xmlns:p14="http://schemas.microsoft.com/office/powerpoint/2010/main" val="14387537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1921"/>
            <a:ext cx="10515600" cy="487680"/>
          </a:xfrm>
        </p:spPr>
        <p:txBody>
          <a:bodyPr>
            <a:normAutofit fontScale="90000"/>
          </a:bodyPr>
          <a:lstStyle/>
          <a:p>
            <a:pPr algn="ctr"/>
            <a:r>
              <a:rPr lang="en-US" b="1" dirty="0" err="1"/>
              <a:t>Zbywalność</a:t>
            </a:r>
            <a:r>
              <a:rPr lang="en-US" b="1" dirty="0"/>
              <a:t> </a:t>
            </a:r>
            <a:r>
              <a:rPr lang="en-US" b="1" dirty="0" err="1"/>
              <a:t>i</a:t>
            </a:r>
            <a:r>
              <a:rPr lang="en-US" b="1" dirty="0"/>
              <a:t> </a:t>
            </a:r>
            <a:r>
              <a:rPr lang="en-US" b="1" dirty="0" err="1"/>
              <a:t>płynność</a:t>
            </a:r>
            <a:r>
              <a:rPr lang="en-US" b="1" dirty="0"/>
              <a:t> </a:t>
            </a:r>
            <a:r>
              <a:rPr lang="en-US" b="1" dirty="0" err="1"/>
              <a:t>akcji</a:t>
            </a:r>
            <a:endParaRPr lang="pl-PL" b="1" dirty="0"/>
          </a:p>
        </p:txBody>
      </p:sp>
      <p:sp>
        <p:nvSpPr>
          <p:cNvPr id="3" name="Content Placeholder 2"/>
          <p:cNvSpPr>
            <a:spLocks noGrp="1"/>
          </p:cNvSpPr>
          <p:nvPr>
            <p:ph idx="1"/>
          </p:nvPr>
        </p:nvSpPr>
        <p:spPr>
          <a:xfrm>
            <a:off x="221673" y="720436"/>
            <a:ext cx="11702472" cy="6001038"/>
          </a:xfrm>
        </p:spPr>
        <p:txBody>
          <a:bodyPr>
            <a:normAutofit lnSpcReduction="10000"/>
          </a:bodyPr>
          <a:lstStyle/>
          <a:p>
            <a:pPr algn="just"/>
            <a:r>
              <a:rPr lang="pl-PL" dirty="0"/>
              <a:t>Akcje o ograniczonej zbywalności mogą podlegać nagłym i dużym spadkom wartości, a spółki mogą podjąć działania w celu poprawy zbywalności swoich akcji poprzez podział akcji. </a:t>
            </a:r>
          </a:p>
          <a:p>
            <a:pPr algn="just"/>
            <a:r>
              <a:rPr lang="pl-PL" dirty="0"/>
              <a:t>Podział akcji ma miejsce, gdy na przykład każda zwykła akcja o wartości 1 dolara jest dzielona na dwie akcje o wartości 50 centów każda, tworząc w ten sposób tańsze akcje o większej zbywalności. </a:t>
            </a:r>
          </a:p>
          <a:p>
            <a:pPr algn="just"/>
            <a:r>
              <a:rPr lang="pl-PL" dirty="0"/>
              <a:t>Istnieje dodatkowa korzyść psychologiczna, polegająca na tym, że inwestorzy mogą oczekiwać, że spółka, która dzieli swoje akcje w ten sposób, planuje znaczny wzrost zysków i wzrost dywidendy w przyszłości. </a:t>
            </a:r>
          </a:p>
          <a:p>
            <a:pPr algn="just"/>
            <a:r>
              <a:rPr lang="pl-PL" dirty="0"/>
              <a:t>W rezultacie cena rynkowa akcji może na tym skorzystać. </a:t>
            </a:r>
          </a:p>
          <a:p>
            <a:pPr algn="just"/>
            <a:r>
              <a:rPr lang="pl-PL" dirty="0"/>
              <a:t>Na przykład, jeśli jedna istniejąca akcja o wartości 1 dolara ma wartość rynkową 6 dolarów, a następnie zostanie podzielona na dwie akcje o wartości 50 centów każda, wartość rynkowa nowych akcji może się ustabilizować na przykład na poziomie 3,10 dolara zamiast oczekiwanych 3 dolarów, w oczekiwaniu na silny wzrost zysków i dywidend w przyszłości.</a:t>
            </a:r>
            <a:endParaRPr lang="en-US" dirty="0"/>
          </a:p>
        </p:txBody>
      </p:sp>
      <p:sp>
        <p:nvSpPr>
          <p:cNvPr id="4" name="Slide Number Placeholder 3"/>
          <p:cNvSpPr>
            <a:spLocks noGrp="1"/>
          </p:cNvSpPr>
          <p:nvPr>
            <p:ph type="sldNum" sz="quarter" idx="12"/>
          </p:nvPr>
        </p:nvSpPr>
        <p:spPr/>
        <p:txBody>
          <a:bodyPr/>
          <a:lstStyle/>
          <a:p>
            <a:fld id="{5EDEC9CB-070E-48C5-A687-951B29FE4314}" type="slidenum">
              <a:rPr lang="pl-PL" smtClean="0"/>
              <a:t>22</a:t>
            </a:fld>
            <a:endParaRPr lang="pl-PL"/>
          </a:p>
        </p:txBody>
      </p:sp>
    </p:spTree>
    <p:extLst>
      <p:ext uri="{BB962C8B-B14F-4D97-AF65-F5344CB8AC3E}">
        <p14:creationId xmlns:p14="http://schemas.microsoft.com/office/powerpoint/2010/main" val="28501577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38802"/>
          </a:xfrm>
        </p:spPr>
        <p:txBody>
          <a:bodyPr/>
          <a:lstStyle/>
          <a:p>
            <a:pPr algn="ctr"/>
            <a:r>
              <a:rPr lang="pl-PL" b="1" dirty="0"/>
              <a:t>Dostępność źródeł informacyjnych</a:t>
            </a:r>
          </a:p>
        </p:txBody>
      </p:sp>
      <p:sp>
        <p:nvSpPr>
          <p:cNvPr id="3" name="Content Placeholder 2"/>
          <p:cNvSpPr>
            <a:spLocks noGrp="1"/>
          </p:cNvSpPr>
          <p:nvPr>
            <p:ph idx="1"/>
          </p:nvPr>
        </p:nvSpPr>
        <p:spPr/>
        <p:txBody>
          <a:bodyPr/>
          <a:lstStyle/>
          <a:p>
            <a:r>
              <a:rPr lang="pl-PL" dirty="0"/>
              <a:t>Wcześniej stwierdziliśmy, że efektywny rynek to taki, na którym ceny kupowanych i sprzedawanych papierów wartościowych odzwierciedlają wszystkie dostępne istotne informacje.</a:t>
            </a:r>
          </a:p>
          <a:p>
            <a:r>
              <a:rPr lang="pl-PL" dirty="0"/>
              <a:t>Efektywność odnosi się do tego, jak szybko i jak dokładnie ceny dostosowują się do nowych informacji.</a:t>
            </a:r>
          </a:p>
          <a:p>
            <a:r>
              <a:rPr lang="pl-PL" dirty="0"/>
              <a:t>Informacje pochodzą ze sprawozdań finansowych, baz danych finansowych, prasy finansowej i </a:t>
            </a:r>
            <a:r>
              <a:rPr lang="pl-PL" dirty="0" err="1"/>
              <a:t>internetu</a:t>
            </a:r>
            <a:r>
              <a:rPr lang="pl-PL" dirty="0"/>
              <a:t>.</a:t>
            </a:r>
          </a:p>
        </p:txBody>
      </p:sp>
      <p:sp>
        <p:nvSpPr>
          <p:cNvPr id="4" name="Slide Number Placeholder 3"/>
          <p:cNvSpPr>
            <a:spLocks noGrp="1"/>
          </p:cNvSpPr>
          <p:nvPr>
            <p:ph type="sldNum" sz="quarter" idx="12"/>
          </p:nvPr>
        </p:nvSpPr>
        <p:spPr/>
        <p:txBody>
          <a:bodyPr/>
          <a:lstStyle/>
          <a:p>
            <a:fld id="{5EDEC9CB-070E-48C5-A687-951B29FE4314}" type="slidenum">
              <a:rPr lang="pl-PL" smtClean="0"/>
              <a:t>23</a:t>
            </a:fld>
            <a:endParaRPr lang="pl-PL"/>
          </a:p>
        </p:txBody>
      </p:sp>
    </p:spTree>
    <p:extLst>
      <p:ext uri="{BB962C8B-B14F-4D97-AF65-F5344CB8AC3E}">
        <p14:creationId xmlns:p14="http://schemas.microsoft.com/office/powerpoint/2010/main" val="37011083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34035"/>
          </a:xfrm>
        </p:spPr>
        <p:txBody>
          <a:bodyPr>
            <a:normAutofit fontScale="90000"/>
          </a:bodyPr>
          <a:lstStyle/>
          <a:p>
            <a:pPr algn="ctr"/>
            <a:r>
              <a:rPr lang="pl-PL" b="1" dirty="0"/>
              <a:t>Informacja o dywidendach</a:t>
            </a:r>
          </a:p>
        </p:txBody>
      </p:sp>
      <p:sp>
        <p:nvSpPr>
          <p:cNvPr id="3" name="Content Placeholder 2"/>
          <p:cNvSpPr>
            <a:spLocks noGrp="1"/>
          </p:cNvSpPr>
          <p:nvPr>
            <p:ph idx="1"/>
          </p:nvPr>
        </p:nvSpPr>
        <p:spPr>
          <a:xfrm>
            <a:off x="487680" y="1097281"/>
            <a:ext cx="11338560" cy="5259070"/>
          </a:xfrm>
        </p:spPr>
        <p:txBody>
          <a:bodyPr/>
          <a:lstStyle/>
          <a:p>
            <a:pPr algn="just"/>
            <a:r>
              <a:rPr lang="pl-PL" dirty="0"/>
              <a:t>Twierdzi się, że akcjonariusze postrzegają decyzje dotyczące dywidendy jako przekazywanie nowych informacji o spółce i jej perspektywach.</a:t>
            </a:r>
          </a:p>
          <a:p>
            <a:pPr algn="just"/>
            <a:r>
              <a:rPr lang="pl-PL" dirty="0"/>
              <a:t>Podwyżka dywidendy jest zazwyczaj postrzegana przez rynki jako dobra wiadomość, a jej obniżenie jako zła, ale może się zdarzyć, że rynek zareaguje na różnicę między rzeczywistą wypłatą dywidendy a oczekiwaniami rynku co do jej poziomu.</a:t>
            </a:r>
          </a:p>
          <a:p>
            <a:pPr algn="just"/>
            <a:r>
              <a:rPr lang="pl-PL" dirty="0"/>
              <a:t>Na przykład rynek może oczekiwać obniżki dywidendy, ale jeśli rzeczywista obniżka będzie mniejsza od oczekiwanej, cena akcji może wzrosnąć.</a:t>
            </a:r>
          </a:p>
        </p:txBody>
      </p:sp>
      <p:sp>
        <p:nvSpPr>
          <p:cNvPr id="4" name="Slide Number Placeholder 3"/>
          <p:cNvSpPr>
            <a:spLocks noGrp="1"/>
          </p:cNvSpPr>
          <p:nvPr>
            <p:ph type="sldNum" sz="quarter" idx="12"/>
          </p:nvPr>
        </p:nvSpPr>
        <p:spPr/>
        <p:txBody>
          <a:bodyPr/>
          <a:lstStyle/>
          <a:p>
            <a:fld id="{5EDEC9CB-070E-48C5-A687-951B29FE4314}" type="slidenum">
              <a:rPr lang="pl-PL" smtClean="0"/>
              <a:t>24</a:t>
            </a:fld>
            <a:endParaRPr lang="pl-PL"/>
          </a:p>
        </p:txBody>
      </p:sp>
    </p:spTree>
    <p:extLst>
      <p:ext uri="{BB962C8B-B14F-4D97-AF65-F5344CB8AC3E}">
        <p14:creationId xmlns:p14="http://schemas.microsoft.com/office/powerpoint/2010/main" val="37680476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610235"/>
          </a:xfrm>
        </p:spPr>
        <p:txBody>
          <a:bodyPr>
            <a:normAutofit fontScale="90000"/>
          </a:bodyPr>
          <a:lstStyle/>
          <a:p>
            <a:pPr algn="ctr"/>
            <a:r>
              <a:rPr lang="pl-PL" b="1" dirty="0"/>
              <a:t>Niedoskonałości rynku i anomalie cenowe</a:t>
            </a:r>
          </a:p>
        </p:txBody>
      </p:sp>
      <p:sp>
        <p:nvSpPr>
          <p:cNvPr id="3" name="Content Placeholder 2"/>
          <p:cNvSpPr>
            <a:spLocks noGrp="1"/>
          </p:cNvSpPr>
          <p:nvPr>
            <p:ph idx="1"/>
          </p:nvPr>
        </p:nvSpPr>
        <p:spPr>
          <a:xfrm>
            <a:off x="365760" y="868680"/>
            <a:ext cx="11308080" cy="5487670"/>
          </a:xfrm>
        </p:spPr>
        <p:txBody>
          <a:bodyPr/>
          <a:lstStyle/>
          <a:p>
            <a:r>
              <a:rPr lang="pl-PL" dirty="0"/>
              <a:t>Różne rodzaje anomalii zdają się potwierdzać tezę, że irracjonalność często napędza rynek akcji, w tym:</a:t>
            </a:r>
          </a:p>
          <a:p>
            <a:r>
              <a:rPr lang="pl-PL" dirty="0"/>
              <a:t>(a) Wydaje się, że występują sezonowe efekty związane z miesiącem roku, dniem tygodnia, a także porą dnia, co oznacza, że ​​ceny akcji mogą rosnąć lub spadać w określonych porach roku, tygodnia lub dnia.</a:t>
            </a:r>
          </a:p>
          <a:p>
            <a:r>
              <a:rPr lang="pl-PL" dirty="0"/>
              <a:t>(b) Może wystąpić krótkoterminowa nadmierna reakcja na ostatnie wydarzenia. Na przykład krach na giełdzie w 1987 roku, kiedy rynek wszedł w swobodny spadek, tracąc 20% w ciągu kilku godzin.</a:t>
            </a:r>
          </a:p>
          <a:p>
            <a:r>
              <a:rPr lang="pl-PL" dirty="0"/>
              <a:t>(c) Pojedyncze akcje lub akcje małych spółek mogą zostać pominięte.</a:t>
            </a:r>
            <a:endParaRPr lang="en-US" dirty="0"/>
          </a:p>
        </p:txBody>
      </p:sp>
      <p:sp>
        <p:nvSpPr>
          <p:cNvPr id="4" name="Slide Number Placeholder 3"/>
          <p:cNvSpPr>
            <a:spLocks noGrp="1"/>
          </p:cNvSpPr>
          <p:nvPr>
            <p:ph type="sldNum" sz="quarter" idx="12"/>
          </p:nvPr>
        </p:nvSpPr>
        <p:spPr/>
        <p:txBody>
          <a:bodyPr/>
          <a:lstStyle/>
          <a:p>
            <a:fld id="{5EDEC9CB-070E-48C5-A687-951B29FE4314}" type="slidenum">
              <a:rPr lang="pl-PL" smtClean="0"/>
              <a:t>25</a:t>
            </a:fld>
            <a:endParaRPr lang="pl-PL"/>
          </a:p>
        </p:txBody>
      </p:sp>
    </p:spTree>
    <p:extLst>
      <p:ext uri="{BB962C8B-B14F-4D97-AF65-F5344CB8AC3E}">
        <p14:creationId xmlns:p14="http://schemas.microsoft.com/office/powerpoint/2010/main" val="17849538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64515"/>
          </a:xfrm>
        </p:spPr>
        <p:txBody>
          <a:bodyPr>
            <a:normAutofit fontScale="90000"/>
          </a:bodyPr>
          <a:lstStyle/>
          <a:p>
            <a:pPr algn="ctr"/>
            <a:r>
              <a:rPr lang="pl-PL" b="1" dirty="0"/>
              <a:t>Kapitalizacja rynkowa</a:t>
            </a:r>
          </a:p>
        </p:txBody>
      </p:sp>
      <p:sp>
        <p:nvSpPr>
          <p:cNvPr id="3" name="Content Placeholder 2"/>
          <p:cNvSpPr>
            <a:spLocks noGrp="1"/>
          </p:cNvSpPr>
          <p:nvPr>
            <p:ph idx="1"/>
          </p:nvPr>
        </p:nvSpPr>
        <p:spPr>
          <a:xfrm>
            <a:off x="526473" y="1143000"/>
            <a:ext cx="11046691" cy="5213350"/>
          </a:xfrm>
        </p:spPr>
        <p:txBody>
          <a:bodyPr/>
          <a:lstStyle/>
          <a:p>
            <a:pPr algn="just"/>
            <a:r>
              <a:rPr lang="pl-PL" dirty="0"/>
              <a:t>Kapitalizacja rynkowa to wartość rynkowa akcji spółki pomnożona przez liczbę wyemitowanych akcji.</a:t>
            </a:r>
          </a:p>
          <a:p>
            <a:pPr algn="just"/>
            <a:r>
              <a:rPr lang="pl-PL" dirty="0"/>
              <a:t>Kapitalizacja rynkowa, czyli wielkość spółki, również powoduje pewne anomalie cenowe.</a:t>
            </a:r>
          </a:p>
          <a:p>
            <a:pPr algn="just"/>
            <a:r>
              <a:rPr lang="pl-PL" dirty="0"/>
              <a:t>Wykazano, że zwrot z inwestycji w mniejsze spółki jest wyższy niż średni zwrot ze wszystkich spółek w dłuższej perspektywie. Ten wyższy zwrot może rekompensować większe ryzyko związane z mniejszymi spółkami lub może wynikać z niższego poziomu początkowego.</a:t>
            </a:r>
          </a:p>
        </p:txBody>
      </p:sp>
      <p:sp>
        <p:nvSpPr>
          <p:cNvPr id="4" name="Slide Number Placeholder 3"/>
          <p:cNvSpPr>
            <a:spLocks noGrp="1"/>
          </p:cNvSpPr>
          <p:nvPr>
            <p:ph type="sldNum" sz="quarter" idx="12"/>
          </p:nvPr>
        </p:nvSpPr>
        <p:spPr/>
        <p:txBody>
          <a:bodyPr/>
          <a:lstStyle/>
          <a:p>
            <a:fld id="{5EDEC9CB-070E-48C5-A687-951B29FE4314}" type="slidenum">
              <a:rPr lang="pl-PL" smtClean="0"/>
              <a:t>26</a:t>
            </a:fld>
            <a:endParaRPr lang="pl-PL"/>
          </a:p>
        </p:txBody>
      </p:sp>
    </p:spTree>
    <p:extLst>
      <p:ext uri="{BB962C8B-B14F-4D97-AF65-F5344CB8AC3E}">
        <p14:creationId xmlns:p14="http://schemas.microsoft.com/office/powerpoint/2010/main" val="35746989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655319"/>
          </a:xfrm>
        </p:spPr>
        <p:txBody>
          <a:bodyPr>
            <a:normAutofit fontScale="90000"/>
          </a:bodyPr>
          <a:lstStyle/>
          <a:p>
            <a:pPr algn="ctr"/>
            <a:r>
              <a:rPr lang="pl-PL" b="1" dirty="0"/>
              <a:t>Kapitalizacja rynkowa</a:t>
            </a:r>
          </a:p>
        </p:txBody>
      </p:sp>
      <p:sp>
        <p:nvSpPr>
          <p:cNvPr id="3" name="Content Placeholder 2"/>
          <p:cNvSpPr>
            <a:spLocks noGrp="1"/>
          </p:cNvSpPr>
          <p:nvPr>
            <p:ph idx="1"/>
          </p:nvPr>
        </p:nvSpPr>
        <p:spPr>
          <a:xfrm>
            <a:off x="0" y="655320"/>
            <a:ext cx="12192000" cy="6202680"/>
          </a:xfrm>
        </p:spPr>
        <p:txBody>
          <a:bodyPr>
            <a:normAutofit fontScale="92500" lnSpcReduction="10000"/>
          </a:bodyPr>
          <a:lstStyle/>
          <a:p>
            <a:pPr algn="just"/>
            <a:r>
              <a:rPr lang="pl-PL" dirty="0"/>
              <a:t>Światowe rynki akcji zakończyły szalony i trudny rok.</a:t>
            </a:r>
          </a:p>
          <a:p>
            <a:pPr algn="just"/>
            <a:r>
              <a:rPr lang="pl-PL" dirty="0"/>
              <a:t>Kryzys w strefie euro wywarł ogromny wpływ na rynki globalne, a inwestorzy z niecierpliwością oczekują planu, który zapewni włoskiemu rządowi możliwość dalszego spłacania ogromnego długu.</a:t>
            </a:r>
          </a:p>
          <a:p>
            <a:pPr algn="just"/>
            <a:r>
              <a:rPr lang="pl-PL" dirty="0"/>
              <a:t>Francuski indeks CAC 40 spadł o 17%, a niemiecki DAX o 14,7% w ciągu roku.</a:t>
            </a:r>
          </a:p>
          <a:p>
            <a:pPr algn="just"/>
            <a:r>
              <a:rPr lang="pl-PL" dirty="0"/>
              <a:t>Ogólnie rzecz biorąc, brytyjski indeks FTSE 100 spadł o 5,6% w ciągu roku, a obawy dotyczące wpływu kryzysu w strefie euro wyrządziły znaczną szkodę. Stanowi to wyraźny kontrast w porównaniu z poprzednimi latami – w 2010 roku odnotowano wzrost o 9%, podczas gdy w 2009 roku akcje wzrosły o 22% w ciągu roku.</a:t>
            </a:r>
          </a:p>
          <a:p>
            <a:pPr algn="just"/>
            <a:r>
              <a:rPr lang="pl-PL" dirty="0"/>
              <a:t>Amerykańskie indeksy </a:t>
            </a:r>
            <a:r>
              <a:rPr lang="pl-PL" dirty="0" err="1"/>
              <a:t>Nasdaq</a:t>
            </a:r>
            <a:r>
              <a:rPr lang="pl-PL" dirty="0"/>
              <a:t> i Dow Jones zostały w lipcu wstrząśnięte problemami finansowymi samych Amerykanów. Pomimo ostatecznego podniesienia limitu zadłużenia, agencja ratingowa Standard &amp; </a:t>
            </a:r>
            <a:r>
              <a:rPr lang="pl-PL" dirty="0" err="1"/>
              <a:t>Poor's</a:t>
            </a:r>
            <a:r>
              <a:rPr lang="pl-PL" dirty="0"/>
              <a:t> obniżyła rating kredytowy Stanów Zjednoczonych z AAA do AA+, co spowodowało spadek indeksu Dow Jones </a:t>
            </a:r>
            <a:r>
              <a:rPr lang="pl-PL" dirty="0" err="1"/>
              <a:t>Industrial</a:t>
            </a:r>
            <a:r>
              <a:rPr lang="pl-PL" dirty="0"/>
              <a:t> </a:t>
            </a:r>
            <a:r>
              <a:rPr lang="pl-PL" dirty="0" err="1"/>
              <a:t>Average</a:t>
            </a:r>
            <a:r>
              <a:rPr lang="pl-PL" dirty="0"/>
              <a:t> o 5,6% w ciągu jednego dnia. W piątek indeks Dow Jones </a:t>
            </a:r>
            <a:r>
              <a:rPr lang="pl-PL" dirty="0" err="1"/>
              <a:t>Industrial</a:t>
            </a:r>
            <a:r>
              <a:rPr lang="pl-PL" dirty="0"/>
              <a:t> </a:t>
            </a:r>
            <a:r>
              <a:rPr lang="pl-PL" dirty="0" err="1"/>
              <a:t>Average</a:t>
            </a:r>
            <a:r>
              <a:rPr lang="pl-PL" dirty="0"/>
              <a:t> zamknął się spadkiem o 69 punktów do poziomu 12 218, ale pozostał wyższy niż na początku roku.</a:t>
            </a:r>
          </a:p>
        </p:txBody>
      </p:sp>
      <p:sp>
        <p:nvSpPr>
          <p:cNvPr id="4" name="Slide Number Placeholder 3"/>
          <p:cNvSpPr>
            <a:spLocks noGrp="1"/>
          </p:cNvSpPr>
          <p:nvPr>
            <p:ph type="sldNum" sz="quarter" idx="12"/>
          </p:nvPr>
        </p:nvSpPr>
        <p:spPr/>
        <p:txBody>
          <a:bodyPr/>
          <a:lstStyle/>
          <a:p>
            <a:fld id="{5EDEC9CB-070E-48C5-A687-951B29FE4314}" type="slidenum">
              <a:rPr lang="pl-PL" smtClean="0"/>
              <a:t>27</a:t>
            </a:fld>
            <a:endParaRPr lang="pl-PL"/>
          </a:p>
        </p:txBody>
      </p:sp>
    </p:spTree>
    <p:extLst>
      <p:ext uri="{BB962C8B-B14F-4D97-AF65-F5344CB8AC3E}">
        <p14:creationId xmlns:p14="http://schemas.microsoft.com/office/powerpoint/2010/main" val="13730780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655319"/>
          </a:xfrm>
        </p:spPr>
        <p:txBody>
          <a:bodyPr>
            <a:normAutofit fontScale="90000"/>
          </a:bodyPr>
          <a:lstStyle/>
          <a:p>
            <a:pPr algn="ctr"/>
            <a:r>
              <a:rPr lang="pl-PL" b="1" dirty="0"/>
              <a:t>Kapitalizacja rynkowa</a:t>
            </a:r>
          </a:p>
        </p:txBody>
      </p:sp>
      <p:sp>
        <p:nvSpPr>
          <p:cNvPr id="3" name="Content Placeholder 2"/>
          <p:cNvSpPr>
            <a:spLocks noGrp="1"/>
          </p:cNvSpPr>
          <p:nvPr>
            <p:ph idx="1"/>
          </p:nvPr>
        </p:nvSpPr>
        <p:spPr>
          <a:xfrm>
            <a:off x="0" y="655320"/>
            <a:ext cx="12192000" cy="6202680"/>
          </a:xfrm>
        </p:spPr>
        <p:txBody>
          <a:bodyPr>
            <a:normAutofit/>
          </a:bodyPr>
          <a:lstStyle/>
          <a:p>
            <a:pPr algn="just"/>
            <a:r>
              <a:rPr lang="pl-PL" dirty="0"/>
              <a:t>Japońskie akcje straciły 17% w 2011 roku w następstwie niszczycielskiego tsunami w marcu, które pochłonęło 20 000 ofiar i wpłynęło na produkcję u niektórych z najważniejszych dostawców komponentów na świecie. Japoński indeks Nikkei zamknął się w piątek na poziomie 8429,45 – najniższym zamknięciu roku od 1982 roku.</a:t>
            </a:r>
          </a:p>
          <a:p>
            <a:pPr algn="just"/>
            <a:r>
              <a:rPr lang="pl-PL" dirty="0"/>
              <a:t>Chiński indeks Shanghai </a:t>
            </a:r>
            <a:r>
              <a:rPr lang="pl-PL" dirty="0" err="1"/>
              <a:t>Composite</a:t>
            </a:r>
            <a:r>
              <a:rPr lang="pl-PL" dirty="0"/>
              <a:t> stracił 22% w 2011 roku, ponieważ zaostrzenie rządowych ograniczeń w udzielaniu kredytów i inwestycji osłabiło szybki wzrost gospodarczy kraju.</a:t>
            </a:r>
          </a:p>
          <a:p>
            <a:pPr algn="just"/>
            <a:r>
              <a:rPr lang="pl-PL" dirty="0"/>
              <a:t>Rynki indyjskie odnotowały w tym roku drugi największy spadek w ciągu dekady. </a:t>
            </a:r>
            <a:r>
              <a:rPr lang="pl-PL" dirty="0" err="1"/>
              <a:t>Sensex</a:t>
            </a:r>
            <a:r>
              <a:rPr lang="pl-PL" dirty="0"/>
              <a:t>, indeks giełdowy giełdy w Bombaju, zakończył notowania w piątek na poziomie 15 543,93, spadając o 24% w ciągu roku.</a:t>
            </a:r>
          </a:p>
        </p:txBody>
      </p:sp>
      <p:sp>
        <p:nvSpPr>
          <p:cNvPr id="4" name="Slide Number Placeholder 3"/>
          <p:cNvSpPr>
            <a:spLocks noGrp="1"/>
          </p:cNvSpPr>
          <p:nvPr>
            <p:ph type="sldNum" sz="quarter" idx="12"/>
          </p:nvPr>
        </p:nvSpPr>
        <p:spPr/>
        <p:txBody>
          <a:bodyPr/>
          <a:lstStyle/>
          <a:p>
            <a:fld id="{5EDEC9CB-070E-48C5-A687-951B29FE4314}" type="slidenum">
              <a:rPr lang="pl-PL" smtClean="0"/>
              <a:t>28</a:t>
            </a:fld>
            <a:endParaRPr lang="pl-PL"/>
          </a:p>
        </p:txBody>
      </p:sp>
    </p:spTree>
    <p:extLst>
      <p:ext uri="{BB962C8B-B14F-4D97-AF65-F5344CB8AC3E}">
        <p14:creationId xmlns:p14="http://schemas.microsoft.com/office/powerpoint/2010/main" val="9516274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564515"/>
          </a:xfrm>
        </p:spPr>
        <p:txBody>
          <a:bodyPr>
            <a:normAutofit fontScale="90000"/>
          </a:bodyPr>
          <a:lstStyle/>
          <a:p>
            <a:pPr algn="ctr"/>
            <a:r>
              <a:rPr lang="pl-PL" dirty="0"/>
              <a:t>Finanse Behawioralne</a:t>
            </a:r>
          </a:p>
        </p:txBody>
      </p:sp>
      <p:sp>
        <p:nvSpPr>
          <p:cNvPr id="3" name="Content Placeholder 2"/>
          <p:cNvSpPr>
            <a:spLocks noGrp="1"/>
          </p:cNvSpPr>
          <p:nvPr>
            <p:ph idx="1"/>
          </p:nvPr>
        </p:nvSpPr>
        <p:spPr>
          <a:xfrm>
            <a:off x="838200" y="822960"/>
            <a:ext cx="10515600" cy="5533390"/>
          </a:xfrm>
        </p:spPr>
        <p:txBody>
          <a:bodyPr>
            <a:normAutofit fontScale="92500"/>
          </a:bodyPr>
          <a:lstStyle/>
          <a:p>
            <a:pPr algn="just"/>
            <a:r>
              <a:rPr lang="pl-PL" dirty="0"/>
              <a:t>Spekulacje inwestorów i nastroje rynkowe są głównymi czynnikami wpływającymi na zachowanie cen akcji. Finanse behawioralne stanowią alternatywę dla hipotezy rynku efektywnego. Próbują wyjaśnić rynkowe implikacje czynników psychologicznych stojących za decyzjami inwestorów i sugerują, że nieracjonalne zachowania inwestorów mogą znacząco wpływać na wahania cen akcji. Czynniki te mogą wyjaśniać, dlaczego ceny akcji zdają się czasami nadmiernie reagować na zmiany cen w przeszłości.</a:t>
            </a:r>
          </a:p>
          <a:p>
            <a:pPr algn="just"/>
            <a:r>
              <a:rPr lang="pl-PL" dirty="0"/>
              <a:t>Finanse behawioralne uwzględniają czynniki emocjonalne i „nielogiczne”, które wpływają na proces decyzyjny inwestorów. Te czynniki behawioralne mogą wyjaśniać, dlaczego inwestorzy często nie działają racjonalnie. Na przykład, teoria behawioralna może wyjaśniać bańki spekulacyjne na giełdzie, takie jak niewytłumaczalne bańki spekulacyjne na giełdzie spółek technologicznych (na początku XXI wieku i w latach 2010. w USA), a także krachy giełdowe, takie jak krachy z lat 1929 i 1987.</a:t>
            </a:r>
          </a:p>
        </p:txBody>
      </p:sp>
      <p:sp>
        <p:nvSpPr>
          <p:cNvPr id="4" name="Slide Number Placeholder 3"/>
          <p:cNvSpPr>
            <a:spLocks noGrp="1"/>
          </p:cNvSpPr>
          <p:nvPr>
            <p:ph type="sldNum" sz="quarter" idx="12"/>
          </p:nvPr>
        </p:nvSpPr>
        <p:spPr/>
        <p:txBody>
          <a:bodyPr/>
          <a:lstStyle/>
          <a:p>
            <a:fld id="{5EDEC9CB-070E-48C5-A687-951B29FE4314}" type="slidenum">
              <a:rPr lang="pl-PL" smtClean="0"/>
              <a:t>29</a:t>
            </a:fld>
            <a:endParaRPr lang="pl-PL"/>
          </a:p>
        </p:txBody>
      </p:sp>
    </p:spTree>
    <p:extLst>
      <p:ext uri="{BB962C8B-B14F-4D97-AF65-F5344CB8AC3E}">
        <p14:creationId xmlns:p14="http://schemas.microsoft.com/office/powerpoint/2010/main" val="2852546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43205"/>
            <a:ext cx="10515600" cy="457835"/>
          </a:xfrm>
        </p:spPr>
        <p:txBody>
          <a:bodyPr>
            <a:normAutofit fontScale="90000"/>
          </a:bodyPr>
          <a:lstStyle/>
          <a:p>
            <a:pPr algn="ctr"/>
            <a:r>
              <a:rPr lang="pl-PL" b="1" dirty="0"/>
              <a:t>Definicje efektywności rynku</a:t>
            </a:r>
          </a:p>
        </p:txBody>
      </p:sp>
      <p:sp>
        <p:nvSpPr>
          <p:cNvPr id="3" name="Content Placeholder 2"/>
          <p:cNvSpPr>
            <a:spLocks noGrp="1"/>
          </p:cNvSpPr>
          <p:nvPr>
            <p:ph idx="1"/>
          </p:nvPr>
        </p:nvSpPr>
        <p:spPr>
          <a:xfrm>
            <a:off x="0" y="883920"/>
            <a:ext cx="12085320" cy="5928995"/>
          </a:xfrm>
        </p:spPr>
        <p:txBody>
          <a:bodyPr>
            <a:normAutofit fontScale="85000" lnSpcReduction="20000"/>
          </a:bodyPr>
          <a:lstStyle/>
          <a:p>
            <a:pPr algn="just"/>
            <a:r>
              <a:rPr lang="pl-PL" dirty="0"/>
              <a:t>W kontekście funkcjonowania rynków finansowych można wyróżnić różne rodzaje efektywności.</a:t>
            </a:r>
          </a:p>
          <a:p>
            <a:pPr algn="just"/>
            <a:r>
              <a:rPr lang="pl-PL" b="1" dirty="0"/>
              <a:t>(a) Efektywność alokacyjna</a:t>
            </a:r>
          </a:p>
          <a:p>
            <a:pPr algn="just"/>
            <a:r>
              <a:rPr lang="pl-PL" dirty="0"/>
              <a:t>Jeśli rynki finansowe pozwalają na kierowanie funduszy do firm, które wykorzystują je w sposób najbardziej produktywny, wówczas na tych rynkach występuje efektywność alokacyjna.</a:t>
            </a:r>
          </a:p>
          <a:p>
            <a:pPr algn="just"/>
            <a:r>
              <a:rPr lang="pl-PL" b="1" dirty="0"/>
              <a:t>(b) Efektywność operacyjna</a:t>
            </a:r>
          </a:p>
          <a:p>
            <a:pPr algn="just"/>
            <a:r>
              <a:rPr lang="pl-PL" dirty="0"/>
              <a:t>Uczestnicy rynków finansowych ponoszą koszty transakcyjne, na przykład prowizje od transakcji akcjami, marże między stopami procentowymi kredytów i pożyczek oraz opłaty za pośrednictwo w pożyczkach. Rynki finansowe charakteryzują się efektywnością operacyjną, jeśli koszty transakcyjne są utrzymywane na jak najniższym poziomie. Koszty transakcyjne są utrzymywane na niskim poziomie tam, gdzie istnieje otwarta konkurencja między brokerami a innymi uczestnikami rynku.</a:t>
            </a:r>
          </a:p>
          <a:p>
            <a:pPr algn="just"/>
            <a:r>
              <a:rPr lang="pl-PL" b="1" dirty="0"/>
              <a:t>(c) Efektywność przetwarzania informacji</a:t>
            </a:r>
          </a:p>
          <a:p>
            <a:pPr algn="just"/>
            <a:r>
              <a:rPr lang="pl-PL" dirty="0"/>
              <a:t>Efektywność przetwarzania informacji na rynku akcji oznacza zdolność rynku akcji do uczciwego i szybkiego ustalania cen akcji. W tym sensie efektywny rynek to taki, na którym ceny rynkowe wszystkich papierów wartościowych odzwierciedlają wszystkie dostępne informacje.</a:t>
            </a:r>
          </a:p>
          <a:p>
            <a:pPr algn="just"/>
            <a:r>
              <a:rPr lang="pl-PL" dirty="0"/>
              <a:t>Hipoteza efektywnych rynków dotyczy efektywności przetwarzania informacji na rynkach akcji.</a:t>
            </a:r>
            <a:endParaRPr lang="en-US" dirty="0"/>
          </a:p>
        </p:txBody>
      </p:sp>
      <p:sp>
        <p:nvSpPr>
          <p:cNvPr id="4" name="Slide Number Placeholder 3"/>
          <p:cNvSpPr>
            <a:spLocks noGrp="1"/>
          </p:cNvSpPr>
          <p:nvPr>
            <p:ph type="sldNum" sz="quarter" idx="12"/>
          </p:nvPr>
        </p:nvSpPr>
        <p:spPr/>
        <p:txBody>
          <a:bodyPr/>
          <a:lstStyle/>
          <a:p>
            <a:fld id="{5EDEC9CB-070E-48C5-A687-951B29FE4314}" type="slidenum">
              <a:rPr lang="pl-PL" smtClean="0"/>
              <a:t>3</a:t>
            </a:fld>
            <a:endParaRPr lang="pl-PL"/>
          </a:p>
        </p:txBody>
      </p:sp>
    </p:spTree>
    <p:extLst>
      <p:ext uri="{BB962C8B-B14F-4D97-AF65-F5344CB8AC3E}">
        <p14:creationId xmlns:p14="http://schemas.microsoft.com/office/powerpoint/2010/main" val="34180544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610235"/>
          </a:xfrm>
        </p:spPr>
        <p:txBody>
          <a:bodyPr>
            <a:normAutofit fontScale="90000"/>
          </a:bodyPr>
          <a:lstStyle/>
          <a:p>
            <a:pPr algn="ctr"/>
            <a:r>
              <a:rPr lang="pl-PL" b="1" dirty="0"/>
              <a:t>Różne stopnie efektywności</a:t>
            </a:r>
          </a:p>
        </p:txBody>
      </p:sp>
      <p:sp>
        <p:nvSpPr>
          <p:cNvPr id="3" name="Content Placeholder 2"/>
          <p:cNvSpPr>
            <a:spLocks noGrp="1"/>
          </p:cNvSpPr>
          <p:nvPr>
            <p:ph idx="1"/>
          </p:nvPr>
        </p:nvSpPr>
        <p:spPr>
          <a:xfrm>
            <a:off x="838200" y="868680"/>
            <a:ext cx="10515600" cy="5487670"/>
          </a:xfrm>
        </p:spPr>
        <p:txBody>
          <a:bodyPr/>
          <a:lstStyle/>
          <a:p>
            <a:r>
              <a:rPr lang="pl-PL" dirty="0"/>
              <a:t>Istnieją trzy stopnie lub „formy” efektywności rynku akcji: forma słaba, forma </a:t>
            </a:r>
            <a:r>
              <a:rPr lang="pl-PL" dirty="0" err="1"/>
              <a:t>półsilna</a:t>
            </a:r>
            <a:r>
              <a:rPr lang="pl-PL" dirty="0"/>
              <a:t> i forma silna.</a:t>
            </a:r>
          </a:p>
        </p:txBody>
      </p:sp>
      <p:sp>
        <p:nvSpPr>
          <p:cNvPr id="4" name="Slide Number Placeholder 3"/>
          <p:cNvSpPr>
            <a:spLocks noGrp="1"/>
          </p:cNvSpPr>
          <p:nvPr>
            <p:ph type="sldNum" sz="quarter" idx="12"/>
          </p:nvPr>
        </p:nvSpPr>
        <p:spPr/>
        <p:txBody>
          <a:bodyPr/>
          <a:lstStyle/>
          <a:p>
            <a:fld id="{5EDEC9CB-070E-48C5-A687-951B29FE4314}" type="slidenum">
              <a:rPr lang="pl-PL" smtClean="0"/>
              <a:t>4</a:t>
            </a:fld>
            <a:endParaRPr lang="pl-PL"/>
          </a:p>
        </p:txBody>
      </p:sp>
    </p:spTree>
    <p:extLst>
      <p:ext uri="{BB962C8B-B14F-4D97-AF65-F5344CB8AC3E}">
        <p14:creationId xmlns:p14="http://schemas.microsoft.com/office/powerpoint/2010/main" val="36566368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549275"/>
          </a:xfrm>
        </p:spPr>
        <p:txBody>
          <a:bodyPr>
            <a:normAutofit fontScale="90000"/>
          </a:bodyPr>
          <a:lstStyle/>
          <a:p>
            <a:pPr algn="ctr"/>
            <a:r>
              <a:rPr lang="pl-PL" b="1" dirty="0"/>
              <a:t>Słaba efektywność</a:t>
            </a:r>
          </a:p>
        </p:txBody>
      </p:sp>
      <p:sp>
        <p:nvSpPr>
          <p:cNvPr id="3" name="Content Placeholder 2"/>
          <p:cNvSpPr>
            <a:spLocks noGrp="1"/>
          </p:cNvSpPr>
          <p:nvPr>
            <p:ph idx="1"/>
          </p:nvPr>
        </p:nvSpPr>
        <p:spPr>
          <a:xfrm>
            <a:off x="838200" y="822960"/>
            <a:ext cx="10515600" cy="5654039"/>
          </a:xfrm>
        </p:spPr>
        <p:txBody>
          <a:bodyPr/>
          <a:lstStyle/>
          <a:p>
            <a:pPr algn="just"/>
            <a:r>
              <a:rPr lang="pl-PL" dirty="0"/>
              <a:t>Jeśli rynek akcji charakteryzuje się niską efektywnością formy, nie reaguje on efektywnie na zdarzenia wpływające na spółki, a powinny wpływać na ceny akcji. </a:t>
            </a:r>
          </a:p>
          <a:p>
            <a:pPr algn="just"/>
            <a:r>
              <a:rPr lang="pl-PL" dirty="0"/>
              <a:t>Nie reaguje on na większość dostępnych informacji o spółce. </a:t>
            </a:r>
          </a:p>
          <a:p>
            <a:pPr algn="just"/>
            <a:r>
              <a:rPr lang="pl-PL" dirty="0"/>
              <a:t>Natomiast, gdy efektywność rynku akcji jest niska, ceny akcji reagują na wszystkie dostępne, opublikowane dane historyczne oraz informacje o zmianach cen akcji w przeszłości.</a:t>
            </a:r>
          </a:p>
        </p:txBody>
      </p:sp>
      <p:sp>
        <p:nvSpPr>
          <p:cNvPr id="4" name="Slide Number Placeholder 3"/>
          <p:cNvSpPr>
            <a:spLocks noGrp="1"/>
          </p:cNvSpPr>
          <p:nvPr>
            <p:ph type="sldNum" sz="quarter" idx="12"/>
          </p:nvPr>
        </p:nvSpPr>
        <p:spPr/>
        <p:txBody>
          <a:bodyPr/>
          <a:lstStyle/>
          <a:p>
            <a:fld id="{5EDEC9CB-070E-48C5-A687-951B29FE4314}" type="slidenum">
              <a:rPr lang="pl-PL" smtClean="0"/>
              <a:t>5</a:t>
            </a:fld>
            <a:endParaRPr lang="pl-PL"/>
          </a:p>
        </p:txBody>
      </p:sp>
    </p:spTree>
    <p:extLst>
      <p:ext uri="{BB962C8B-B14F-4D97-AF65-F5344CB8AC3E}">
        <p14:creationId xmlns:p14="http://schemas.microsoft.com/office/powerpoint/2010/main" val="13400053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6280" y="0"/>
            <a:ext cx="10515600" cy="686435"/>
          </a:xfrm>
        </p:spPr>
        <p:txBody>
          <a:bodyPr>
            <a:normAutofit fontScale="90000"/>
          </a:bodyPr>
          <a:lstStyle/>
          <a:p>
            <a:pPr algn="ctr"/>
            <a:r>
              <a:rPr lang="pl-PL" b="1" dirty="0"/>
              <a:t>Efektywność </a:t>
            </a:r>
            <a:r>
              <a:rPr lang="pl-PL" b="1" dirty="0" err="1"/>
              <a:t>półsilna</a:t>
            </a:r>
            <a:endParaRPr lang="pl-PL" b="1" dirty="0"/>
          </a:p>
        </p:txBody>
      </p:sp>
      <p:sp>
        <p:nvSpPr>
          <p:cNvPr id="3" name="Content Placeholder 2"/>
          <p:cNvSpPr>
            <a:spLocks noGrp="1"/>
          </p:cNvSpPr>
          <p:nvPr>
            <p:ph idx="1"/>
          </p:nvPr>
        </p:nvSpPr>
        <p:spPr>
          <a:xfrm>
            <a:off x="716280" y="858982"/>
            <a:ext cx="10637520" cy="5374178"/>
          </a:xfrm>
        </p:spPr>
        <p:txBody>
          <a:bodyPr/>
          <a:lstStyle/>
          <a:p>
            <a:pPr algn="just"/>
            <a:r>
              <a:rPr lang="pl-PL" dirty="0"/>
              <a:t>Jeśli rynek akcji wykazuje umiarkowaną efektywność, bieżące ceny akcji odzwierciedlają:</a:t>
            </a:r>
          </a:p>
          <a:p>
            <a:pPr algn="just"/>
            <a:r>
              <a:rPr lang="pl-PL" dirty="0"/>
              <a:t>Wszystkie istotne informacje o przeszłych wahaniach cen i ich implikacjach oraz</a:t>
            </a:r>
          </a:p>
          <a:p>
            <a:pPr algn="just"/>
            <a:r>
              <a:rPr lang="pl-PL" dirty="0"/>
              <a:t>Całą publicznie dostępną wiedzę o spółkach i stopach zwrotu z rynku.</a:t>
            </a:r>
          </a:p>
          <a:p>
            <a:pPr algn="just"/>
            <a:r>
              <a:rPr lang="pl-PL" dirty="0"/>
              <a:t>Ceny akcji szybko reagują na nowe informacje w miarę ich pojawiania się.</a:t>
            </a:r>
          </a:p>
          <a:p>
            <a:pPr algn="just"/>
            <a:r>
              <a:rPr lang="pl-PL" dirty="0"/>
              <a:t>Oznacza to, że osoby prywatne nie mogą „pokonać rynku”, czytając gazety lub raporty roczne, ponieważ zawarte w nich informacje znajdą już odzwierciedlenie w cenach akcji.</a:t>
            </a:r>
          </a:p>
        </p:txBody>
      </p:sp>
      <p:sp>
        <p:nvSpPr>
          <p:cNvPr id="4" name="Slide Number Placeholder 3"/>
          <p:cNvSpPr>
            <a:spLocks noGrp="1"/>
          </p:cNvSpPr>
          <p:nvPr>
            <p:ph type="sldNum" sz="quarter" idx="12"/>
          </p:nvPr>
        </p:nvSpPr>
        <p:spPr/>
        <p:txBody>
          <a:bodyPr/>
          <a:lstStyle/>
          <a:p>
            <a:fld id="{5EDEC9CB-070E-48C5-A687-951B29FE4314}" type="slidenum">
              <a:rPr lang="pl-PL" smtClean="0"/>
              <a:t>6</a:t>
            </a:fld>
            <a:endParaRPr lang="pl-PL"/>
          </a:p>
        </p:txBody>
      </p:sp>
    </p:spTree>
    <p:extLst>
      <p:ext uri="{BB962C8B-B14F-4D97-AF65-F5344CB8AC3E}">
        <p14:creationId xmlns:p14="http://schemas.microsoft.com/office/powerpoint/2010/main" val="36050456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6280" y="0"/>
            <a:ext cx="10515600" cy="686435"/>
          </a:xfrm>
        </p:spPr>
        <p:txBody>
          <a:bodyPr>
            <a:normAutofit fontScale="90000"/>
          </a:bodyPr>
          <a:lstStyle/>
          <a:p>
            <a:pPr algn="ctr"/>
            <a:r>
              <a:rPr lang="pl-PL" b="1" dirty="0"/>
              <a:t>Efektywność </a:t>
            </a:r>
            <a:r>
              <a:rPr lang="pl-PL" b="1" dirty="0" err="1"/>
              <a:t>półsilna</a:t>
            </a:r>
            <a:endParaRPr lang="pl-PL" b="1" dirty="0"/>
          </a:p>
        </p:txBody>
      </p:sp>
      <p:sp>
        <p:nvSpPr>
          <p:cNvPr id="3" name="Content Placeholder 2"/>
          <p:cNvSpPr>
            <a:spLocks noGrp="1"/>
          </p:cNvSpPr>
          <p:nvPr>
            <p:ph idx="1"/>
          </p:nvPr>
        </p:nvSpPr>
        <p:spPr>
          <a:xfrm>
            <a:off x="387927" y="686435"/>
            <a:ext cx="11305309" cy="6035039"/>
          </a:xfrm>
        </p:spPr>
        <p:txBody>
          <a:bodyPr>
            <a:normAutofit/>
          </a:bodyPr>
          <a:lstStyle/>
          <a:p>
            <a:pPr algn="just"/>
            <a:r>
              <a:rPr lang="pl-PL" dirty="0"/>
              <a:t>Testy mające na celu potwierdzenie </a:t>
            </a:r>
            <a:r>
              <a:rPr lang="pl-PL" dirty="0" err="1"/>
              <a:t>półsilnej</a:t>
            </a:r>
            <a:r>
              <a:rPr lang="pl-PL" dirty="0"/>
              <a:t> efektywności koncentrowały się na szybkości i dokładności reakcji rynku akcji na informacje oraz na zdolności rynku do przewidywania zmian cen akcji przed formalnym ogłoszeniem nowych informacji. </a:t>
            </a:r>
          </a:p>
          <a:p>
            <a:pPr algn="just"/>
            <a:r>
              <a:rPr lang="pl-PL" dirty="0"/>
              <a:t>Na przykład, jeśli dwie spółki planują fuzję, ceny akcji obu spółek nieuchronnie ulegną zmianie po formalnym ogłoszeniu planów fuzji. ​​</a:t>
            </a:r>
          </a:p>
          <a:p>
            <a:pPr algn="just"/>
            <a:r>
              <a:rPr lang="pl-PL" dirty="0"/>
              <a:t>Rynek wykazałby jednak </a:t>
            </a:r>
            <a:r>
              <a:rPr lang="pl-PL" dirty="0" err="1"/>
              <a:t>półsilną</a:t>
            </a:r>
            <a:r>
              <a:rPr lang="pl-PL" dirty="0"/>
              <a:t> efektywność, gdyby był w stanie przewidzieć takie ogłoszenie, a zatem ceny akcji zainteresowanych spółek uległyby zmianie przed potwierdzeniem planów fuzji.</a:t>
            </a:r>
          </a:p>
          <a:p>
            <a:pPr algn="just"/>
            <a:r>
              <a:rPr lang="pl-PL" dirty="0"/>
              <a:t>Badania przeprowadzone zarówno w Wielkiej Brytanii, jak i w USA sugerują, że ceny rynkowe przewidują fuzje na kilka miesięcy przed ich formalnym ogłoszeniem, a wyciągnięty wniosek jest taki, że rynki akcji w tych krajach rzeczywiście wykazują </a:t>
            </a:r>
            <a:r>
              <a:rPr lang="pl-PL" dirty="0" err="1"/>
              <a:t>półsilną</a:t>
            </a:r>
            <a:r>
              <a:rPr lang="pl-PL" dirty="0"/>
              <a:t> efektywność.</a:t>
            </a:r>
          </a:p>
        </p:txBody>
      </p:sp>
      <p:sp>
        <p:nvSpPr>
          <p:cNvPr id="4" name="Slide Number Placeholder 3"/>
          <p:cNvSpPr>
            <a:spLocks noGrp="1"/>
          </p:cNvSpPr>
          <p:nvPr>
            <p:ph type="sldNum" sz="quarter" idx="12"/>
          </p:nvPr>
        </p:nvSpPr>
        <p:spPr/>
        <p:txBody>
          <a:bodyPr/>
          <a:lstStyle/>
          <a:p>
            <a:fld id="{5EDEC9CB-070E-48C5-A687-951B29FE4314}" type="slidenum">
              <a:rPr lang="pl-PL" smtClean="0"/>
              <a:t>7</a:t>
            </a:fld>
            <a:endParaRPr lang="pl-PL"/>
          </a:p>
        </p:txBody>
      </p:sp>
    </p:spTree>
    <p:extLst>
      <p:ext uri="{BB962C8B-B14F-4D97-AF65-F5344CB8AC3E}">
        <p14:creationId xmlns:p14="http://schemas.microsoft.com/office/powerpoint/2010/main" val="10124725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94995"/>
          </a:xfrm>
        </p:spPr>
        <p:txBody>
          <a:bodyPr>
            <a:normAutofit fontScale="90000"/>
          </a:bodyPr>
          <a:lstStyle/>
          <a:p>
            <a:pPr algn="ctr"/>
            <a:r>
              <a:rPr lang="pl-PL" b="1" dirty="0"/>
              <a:t>Efektywność silna</a:t>
            </a:r>
          </a:p>
        </p:txBody>
      </p:sp>
      <p:sp>
        <p:nvSpPr>
          <p:cNvPr id="3" name="Content Placeholder 2"/>
          <p:cNvSpPr>
            <a:spLocks noGrp="1"/>
          </p:cNvSpPr>
          <p:nvPr>
            <p:ph idx="1"/>
          </p:nvPr>
        </p:nvSpPr>
        <p:spPr>
          <a:xfrm>
            <a:off x="581891" y="1280159"/>
            <a:ext cx="11083636" cy="5305367"/>
          </a:xfrm>
        </p:spPr>
        <p:txBody>
          <a:bodyPr/>
          <a:lstStyle/>
          <a:p>
            <a:pPr algn="just"/>
            <a:r>
              <a:rPr lang="pl-PL" dirty="0"/>
              <a:t>Jeśli rynek akcji charakteryzuje się wysoką efektywnością, ceny akcji odzwierciedlają wszystkie informacje, niezależnie od tego, czy są one publicznie dostępne, czy nie:</a:t>
            </a:r>
          </a:p>
          <a:p>
            <a:pPr marL="0" indent="0" algn="just">
              <a:buNone/>
            </a:pPr>
            <a:r>
              <a:rPr lang="pl-PL" dirty="0"/>
              <a:t>	• Z poprzednich zmian cen</a:t>
            </a:r>
          </a:p>
          <a:p>
            <a:pPr marL="0" indent="0" algn="just">
              <a:buNone/>
            </a:pPr>
            <a:r>
              <a:rPr lang="pl-PL" dirty="0"/>
              <a:t>	• Z wiedzy publicznej lub przewidywań</a:t>
            </a:r>
          </a:p>
          <a:p>
            <a:pPr marL="0" indent="0" algn="just">
              <a:buNone/>
            </a:pPr>
            <a:r>
              <a:rPr lang="pl-PL" dirty="0"/>
              <a:t>	• Z wiedzy poufnej specjalistów lub ekspertów (np. wiedzy poufnej 	zarządzających inwestycjami na temat niepublikowanych faktów)</a:t>
            </a:r>
          </a:p>
          <a:p>
            <a:pPr algn="just"/>
            <a:r>
              <a:rPr lang="pl-PL" dirty="0"/>
              <a:t>Jeśli rynek akcji charakteryzuje się wysoką efektywnością, ceny akcji będą reagować na nowe wydarzenia i zmiany, zanim jeszcze staną się one publicznie znane.</a:t>
            </a:r>
          </a:p>
        </p:txBody>
      </p:sp>
      <p:sp>
        <p:nvSpPr>
          <p:cNvPr id="4" name="Slide Number Placeholder 3"/>
          <p:cNvSpPr>
            <a:spLocks noGrp="1"/>
          </p:cNvSpPr>
          <p:nvPr>
            <p:ph type="sldNum" sz="quarter" idx="12"/>
          </p:nvPr>
        </p:nvSpPr>
        <p:spPr/>
        <p:txBody>
          <a:bodyPr/>
          <a:lstStyle/>
          <a:p>
            <a:fld id="{5EDEC9CB-070E-48C5-A687-951B29FE4314}" type="slidenum">
              <a:rPr lang="pl-PL" smtClean="0"/>
              <a:t>8</a:t>
            </a:fld>
            <a:endParaRPr lang="pl-PL"/>
          </a:p>
        </p:txBody>
      </p:sp>
    </p:spTree>
    <p:extLst>
      <p:ext uri="{BB962C8B-B14F-4D97-AF65-F5344CB8AC3E}">
        <p14:creationId xmlns:p14="http://schemas.microsoft.com/office/powerpoint/2010/main" val="38793815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1765"/>
            <a:ext cx="10515600" cy="640715"/>
          </a:xfrm>
        </p:spPr>
        <p:txBody>
          <a:bodyPr>
            <a:normAutofit fontScale="90000"/>
          </a:bodyPr>
          <a:lstStyle/>
          <a:p>
            <a:pPr algn="ctr"/>
            <a:r>
              <a:rPr lang="pl-PL" b="1" dirty="0"/>
              <a:t>Cechy rynków efektywnych</a:t>
            </a:r>
          </a:p>
        </p:txBody>
      </p:sp>
      <p:sp>
        <p:nvSpPr>
          <p:cNvPr id="3" name="Content Placeholder 2"/>
          <p:cNvSpPr>
            <a:spLocks noGrp="1"/>
          </p:cNvSpPr>
          <p:nvPr>
            <p:ph idx="1"/>
          </p:nvPr>
        </p:nvSpPr>
        <p:spPr>
          <a:xfrm>
            <a:off x="489527" y="1051560"/>
            <a:ext cx="11249891" cy="5304789"/>
          </a:xfrm>
        </p:spPr>
        <p:txBody>
          <a:bodyPr/>
          <a:lstStyle/>
          <a:p>
            <a:pPr algn="just"/>
            <a:r>
              <a:rPr lang="pl-PL" dirty="0"/>
              <a:t>Efektywne (lub </a:t>
            </a:r>
            <a:r>
              <a:rPr lang="pl-PL" dirty="0" err="1"/>
              <a:t>półsilnie</a:t>
            </a:r>
            <a:r>
              <a:rPr lang="pl-PL" dirty="0"/>
              <a:t> efektywne) rynki akcji to zatem rynki, na których:</a:t>
            </a:r>
          </a:p>
          <a:p>
            <a:pPr algn="just"/>
            <a:r>
              <a:rPr lang="pl-PL" dirty="0"/>
              <a:t>(a) Ceny kupowanych i sprzedawanych papierów wartościowych odzwierciedlają wszystkie istotne informacje dostępne kupującym i sprzedającym, a ceny akcji zmieniają się szybko, odzwierciedlając wszystkie nowe informacje o przyszłych perspektywach.</a:t>
            </a:r>
          </a:p>
          <a:p>
            <a:pPr algn="just"/>
            <a:r>
              <a:rPr lang="pl-PL" dirty="0"/>
              <a:t>(b) Żadna jednostka nie dominuje na rynku.</a:t>
            </a:r>
          </a:p>
          <a:p>
            <a:pPr algn="just"/>
            <a:r>
              <a:rPr lang="pl-PL" dirty="0"/>
              <a:t>(c) Koszty transakcyjne kupna i sprzedaży nie są na tyle wysokie, aby znacząco zniechęcać do handlu.</a:t>
            </a:r>
          </a:p>
          <a:p>
            <a:pPr algn="just"/>
            <a:r>
              <a:rPr lang="pl-PL" dirty="0"/>
              <a:t>(d) Inwestorzy są racjonalni i podejmują racjonalne decyzje dotyczące kupna i sprzedaży oraz wyceniają akcje w sposób racjonalny.</a:t>
            </a:r>
          </a:p>
          <a:p>
            <a:pPr algn="just"/>
            <a:r>
              <a:rPr lang="pl-PL" dirty="0"/>
              <a:t>(e) Koszty pozyskiwania informacji są niskie lub zerowe.</a:t>
            </a:r>
            <a:endParaRPr lang="en-US" dirty="0"/>
          </a:p>
        </p:txBody>
      </p:sp>
      <p:sp>
        <p:nvSpPr>
          <p:cNvPr id="4" name="Slide Number Placeholder 3"/>
          <p:cNvSpPr>
            <a:spLocks noGrp="1"/>
          </p:cNvSpPr>
          <p:nvPr>
            <p:ph type="sldNum" sz="quarter" idx="12"/>
          </p:nvPr>
        </p:nvSpPr>
        <p:spPr/>
        <p:txBody>
          <a:bodyPr/>
          <a:lstStyle/>
          <a:p>
            <a:fld id="{5EDEC9CB-070E-48C5-A687-951B29FE4314}" type="slidenum">
              <a:rPr lang="pl-PL" smtClean="0"/>
              <a:t>9</a:t>
            </a:fld>
            <a:endParaRPr lang="pl-PL"/>
          </a:p>
        </p:txBody>
      </p:sp>
    </p:spTree>
    <p:extLst>
      <p:ext uri="{BB962C8B-B14F-4D97-AF65-F5344CB8AC3E}">
        <p14:creationId xmlns:p14="http://schemas.microsoft.com/office/powerpoint/2010/main" val="14023146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181</TotalTime>
  <Words>3027</Words>
  <Application>Microsoft Office PowerPoint</Application>
  <PresentationFormat>Panoramiczny</PresentationFormat>
  <Paragraphs>169</Paragraphs>
  <Slides>29</Slides>
  <Notes>1</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29</vt:i4>
      </vt:variant>
    </vt:vector>
  </HeadingPairs>
  <TitlesOfParts>
    <vt:vector size="33" baseType="lpstr">
      <vt:lpstr>Arial</vt:lpstr>
      <vt:lpstr>Calibri</vt:lpstr>
      <vt:lpstr>Calibri Light</vt:lpstr>
      <vt:lpstr>Office Theme</vt:lpstr>
      <vt:lpstr>Efektywność Rynku</vt:lpstr>
      <vt:lpstr>Hipoteza rynków efektywnych</vt:lpstr>
      <vt:lpstr>Definicje efektywności rynku</vt:lpstr>
      <vt:lpstr>Różne stopnie efektywności</vt:lpstr>
      <vt:lpstr>Słaba efektywność</vt:lpstr>
      <vt:lpstr>Efektywność półsilna</vt:lpstr>
      <vt:lpstr>Efektywność półsilna</vt:lpstr>
      <vt:lpstr>Efektywność silna</vt:lpstr>
      <vt:lpstr>Cechy rynków efektywnych</vt:lpstr>
      <vt:lpstr>Wpływ efektywności na ceny akcji</vt:lpstr>
      <vt:lpstr>Implikacje hipotezy efektywnego rynku dla menedżera finansowego</vt:lpstr>
      <vt:lpstr>Implikacje hipotezy efektywnego rynku dla menedżera finansowego</vt:lpstr>
      <vt:lpstr>Implikacje hipotezy efektywnego rynku dla menedżera finansowego</vt:lpstr>
      <vt:lpstr>Wycena akcji</vt:lpstr>
      <vt:lpstr>Podstawowa teoria wartości akcji</vt:lpstr>
      <vt:lpstr>Przykład – wycena akcji</vt:lpstr>
      <vt:lpstr>Przykład – wycena akcji – rozwiązanie</vt:lpstr>
      <vt:lpstr>Wykresy lub analiza techniczna</vt:lpstr>
      <vt:lpstr>Wykresy lub analiza techniczna</vt:lpstr>
      <vt:lpstr>Teoria błądzenia losowego</vt:lpstr>
      <vt:lpstr>Zbywalność i płynność akcji</vt:lpstr>
      <vt:lpstr>Zbywalność i płynność akcji</vt:lpstr>
      <vt:lpstr>Dostępność źródeł informacyjnych</vt:lpstr>
      <vt:lpstr>Informacja o dywidendach</vt:lpstr>
      <vt:lpstr>Niedoskonałości rynku i anomalie cenowe</vt:lpstr>
      <vt:lpstr>Kapitalizacja rynkowa</vt:lpstr>
      <vt:lpstr>Kapitalizacja rynkowa</vt:lpstr>
      <vt:lpstr>Kapitalizacja rynkowa</vt:lpstr>
      <vt:lpstr>Finanse Behawioralne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Market Efficiency</dc:title>
  <dc:creator>Joanna Wyrobek</dc:creator>
  <cp:lastModifiedBy>Joanna Wyrobek</cp:lastModifiedBy>
  <cp:revision>77</cp:revision>
  <dcterms:created xsi:type="dcterms:W3CDTF">2015-08-23T19:08:21Z</dcterms:created>
  <dcterms:modified xsi:type="dcterms:W3CDTF">2025-10-12T20:48:57Z</dcterms:modified>
</cp:coreProperties>
</file>