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68" r:id="rId3"/>
    <p:sldId id="360" r:id="rId4"/>
    <p:sldId id="443" r:id="rId5"/>
    <p:sldId id="444" r:id="rId6"/>
    <p:sldId id="445" r:id="rId7"/>
    <p:sldId id="446" r:id="rId8"/>
    <p:sldId id="447" r:id="rId9"/>
    <p:sldId id="427" r:id="rId10"/>
    <p:sldId id="428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5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5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3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1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9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9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2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12-WPPRSM1211, 1212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członkowie Komitetu pełnią swoje funkcje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5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4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skarga,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9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0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1C522-C767-44A8-9899-C5CF731A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B8B577-5BCA-4ED4-A7AF-FE554438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69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 </a:t>
            </a:r>
            <a:r>
              <a:rPr lang="pl-PL" sz="1600" dirty="0"/>
              <a:t>prawo narodów do samostanowienia oraz określenia swojego statusu politycznego i rozwoju gospodarczego, społecznego i kulturalnego, prawo narodów do korzystania z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realizacji jego postanowień, w miarę możliwości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gospodarcze, społeczne i kulturalne: prawo do pracy, prawo do korzystnych i sprawiedliwych warunków pracy, prawo do bezpieczeństwa i higieny pracy, prawo do urlopu, możliwość awansu, prawo do odpowiedniego wynagrodzenia, prawo do tworzenia i przystępowania do związków zawodowych, prawo do strajku, prawo do zabezpieczenia społecznego, ochrona rodziny, ochrona dzieci, prawo do odpowiedniego poziomu życia, prawo do ochrony zdrowia fizycznego i psychicznego, prawo do nauki (w tym do bezpłatnego nauczania podstawowego), prawo do udziału w życiu kulturalnym, prawo do korzystania z postępu naukowego, prawo do ochrony interesów moralnych i materialnych, wynikających z wszelkiej twórczości naukowej, literackiej lub artystycznej, której dana osoba jest autorem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 kontroli realizacji postanowień </a:t>
            </a:r>
            <a:r>
              <a:rPr lang="pl-PL" sz="1600" dirty="0" err="1"/>
              <a:t>MPPGSiK</a:t>
            </a:r>
            <a:r>
              <a:rPr lang="pl-PL" sz="1600" dirty="0"/>
              <a:t> przez zobowiązanie państw-stron Paktu do składania sprawozdań Sekretarzowi Generalnemu ONZ oraz Radzie Gospodarczej 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część V – </a:t>
            </a:r>
            <a:r>
              <a:rPr lang="pl-PL" sz="1600" dirty="0"/>
              <a:t>postanowienia końcowe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8366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0997"/>
            <a:ext cx="10972800" cy="514134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– 18 </a:t>
            </a:r>
            <a:r>
              <a:rPr lang="pl-PL" sz="1600"/>
              <a:t>niezależnych ekspertów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110378" y="5207479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136258" y="5673308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23208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7266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EBF02-CB02-D8FA-47DF-E35CE9C0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F6716-AA04-B557-6870-0DD1569E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wyspecjalizowane instytucje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Przeciwko Torturom – powołany na mocy art. 17 Konwencji w sprawie zakazu stosowania tortur oraz innego okrutnego, nieludzkiego lub poniżającego traktowania albo karania z dnia 10 grudnia 1984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Eliminacji Wszelkich Form Dyskryminacji Rasowej – powołany na mocy art. 8 Konwencji w sprawie likwidacji wszelkich form dyskryminacji rasowej z dnia 7 marca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Likwidacji Dyskryminacji Kobiet – powołany na mocy art. 17 Konwencji w sprawie likwidacji wszelkich form dyskryminacji kobiet z dnia 18 grudnia 1979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Ochrony Praw Pracowników Migrujących i Członków ich Rodzin – powołany na mocy art. 77 Konwencji o ochronie praw pracowników migrujących oraz członków ich rodzin z dnia 18 grudnia 1990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Praw Dziecka – powołany na mocy art. 43 Konwencji o prawach dziecka z dnia 20 listopada 1989r.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Praw Osób Niepełnosprawnych – powołany na podstawie art. 34 Konwencji o prawach osób niepełnosprawnych z dnia 13 grudnia 2006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Wymuszonych Zaginięć – powołany na podstawie art. 26-36 Międzynarodowej Konwencji w sprawie ochrony wszystkich osób przed wymuszonym zaginięciem</a:t>
            </a:r>
          </a:p>
          <a:p>
            <a:pPr marL="114300" indent="0" algn="just">
              <a:buNone/>
            </a:pPr>
            <a:r>
              <a:rPr lang="pl-PL" sz="1400" dirty="0"/>
              <a:t>*wymuszone zaginięcie – zatrzymanie, aresztowanie, uprowadzenie </a:t>
            </a:r>
            <a:r>
              <a:rPr lang="pl-PL" sz="1400"/>
              <a:t>lub jakakolwiek inna forma </a:t>
            </a:r>
            <a:r>
              <a:rPr lang="pl-PL" sz="1400" dirty="0"/>
              <a:t>pozbawienia wolności, dokonane przez przedstawicieli Państwa albo przez osoby lub grupy osób działające z upoważnieniem, pomocą lub milczącą zgodą Państwa, po którym następuje odmowa przyznania faktu pozbawienia wolności lub ukrywanie losów bądź miejsca pobytu takiej osoby, co powoduje, że znajduje się ona poza ochroną prawa </a:t>
            </a:r>
          </a:p>
        </p:txBody>
      </p:sp>
    </p:spTree>
    <p:extLst>
      <p:ext uri="{BB962C8B-B14F-4D97-AF65-F5344CB8AC3E}">
        <p14:creationId xmlns:p14="http://schemas.microsoft.com/office/powerpoint/2010/main" val="42217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76155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ich realizacja w dużej mierze zależy od możliwości danego państwa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5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8E85B-9780-482D-A979-DF3792C8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67101-5FDF-454C-819F-21267CBE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generacje praw człowieka</a:t>
            </a:r>
          </a:p>
          <a:p>
            <a:pPr marL="114300" indent="0">
              <a:buNone/>
            </a:pPr>
            <a:r>
              <a:rPr lang="pl-PL" sz="1600" b="1" dirty="0"/>
              <a:t>I generacja </a:t>
            </a:r>
          </a:p>
          <a:p>
            <a:pPr marL="114300" indent="0">
              <a:buNone/>
            </a:pPr>
            <a:r>
              <a:rPr lang="pl-PL" sz="1600" dirty="0"/>
              <a:t>prawa obywatelskie i polityczne sformułowane w końcu XVIII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 generacja</a:t>
            </a:r>
          </a:p>
          <a:p>
            <a:pPr marL="114300" indent="0">
              <a:buNone/>
            </a:pPr>
            <a:r>
              <a:rPr lang="pl-PL" sz="1600" dirty="0"/>
              <a:t>prawa gospodarcze, społeczne i kulturalne, które kształtowały się w XIX i XX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III generacja</a:t>
            </a:r>
          </a:p>
          <a:p>
            <a:pPr marL="114300" indent="0">
              <a:buNone/>
            </a:pPr>
            <a:r>
              <a:rPr lang="pl-PL" sz="1600" dirty="0"/>
              <a:t>„prawa solidarnościowe” lub „prawa grupowe”, czyli prawa narodów wobec wspólnoty międzynarodowej np. prawo do samostanowienia, prawo do rozwoju, prawo do odpowiedniego środowiska naturalnego </a:t>
            </a:r>
          </a:p>
        </p:txBody>
      </p:sp>
    </p:spTree>
    <p:extLst>
      <p:ext uri="{BB962C8B-B14F-4D97-AF65-F5344CB8AC3E}">
        <p14:creationId xmlns:p14="http://schemas.microsoft.com/office/powerpoint/2010/main" val="23445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41927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8067"/>
            <a:ext cx="10972800" cy="509932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obejmuje: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wolność i równość ludzi pod względem swojej godności i swych praw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dyskryminacji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życia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wolności i bezpieczeństwa osobistego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niewolnictwa i poddaństwa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tortur, nieludzkiego, poniżającego traktowania i karania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uznania jego osobowości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równość wobec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jednakowej ochrony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skutecznego odwoływania się do kompetentnych sądów krajowych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bezprawnego aresztowania, zatrzymania lub wydalania z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niezależnego i bezstronnego sądu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zasada domniemania niewinności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/>
              <a:t>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poszanowanie życia prywatnego i rodzinnego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poruszania się i wyboru miejsca zamieszkania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azylu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obywatelstwa</a:t>
            </a:r>
          </a:p>
        </p:txBody>
      </p:sp>
    </p:spTree>
    <p:extLst>
      <p:ext uri="{BB962C8B-B14F-4D97-AF65-F5344CB8AC3E}">
        <p14:creationId xmlns:p14="http://schemas.microsoft.com/office/powerpoint/2010/main" val="27667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FEA69-31C2-4BF5-980C-555A814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0B7DA-CD64-4165-B613-A072E95D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124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zawarcia małżeństwa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własności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myśli, sumienia i wyznania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opinii i wyrażania jej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spokojnego zgromadzania i stowarzyszania się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uczestnictwa w rządzeniu swym krajem bezpośrednio lub poprzez swobodnie wybranych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równego dostępu do służby publicznej w swym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ubezpieczeń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pracy, do swobodnego wyboru pracy, do odpowiednich i zadowalających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ochrony przed bezrobociem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równej płacy za równą pracę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urlopu i wypoczynku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stopy życiowej zapewniającej zdrowie i dobrobyt pracownika i jego rodziny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specjalnej opieki i pomocy dla matki i dziecka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nauki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pierwszeństwa rodziców w wyborze nauczania dzieci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uczestniczenia w życiu kulturalnym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ochrony moralnych i materialnych korzyści wynikających z jakiejkolwiek jego działalności naukowej, literackiej lub artystycznej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085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D65DB2-615A-4D6A-BF64-42D6304A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7709F-D010-49A2-B39E-C7DAC1E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1517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a jego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17585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92E9-985A-42E4-A88E-EDC819D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40F10-EEE7-40B0-A341-A605B75A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</a:t>
            </a:r>
            <a:r>
              <a:rPr lang="pl-PL" sz="1600" dirty="0"/>
              <a:t> prawo narodów do samostanowienia i decydowania o kierunkach własnego rozwoju, prawo do korzystania z własnych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wykonywania jego postanowień, zapewnienia praw obywatelskich i politycznych kobietom i mężczyznom na równych zasadach, derogacja zobowiązań wynikających z </a:t>
            </a:r>
            <a:r>
              <a:rPr lang="pl-PL" sz="1600" dirty="0" err="1"/>
              <a:t>MPPOiP</a:t>
            </a:r>
            <a:r>
              <a:rPr lang="pl-PL" sz="1600" dirty="0"/>
              <a:t>, interpretacja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obywatelskie i polityczne: prawo do życia, zakaz tortur i nieludzkiego lub poniżającego traktowania lub karania, zakaz niewolnictwa, poddaństwa i pracy przymusowej, prawo do wolności i bezpieczeństwa osobistego, humanitarne traktowanie osób pozbawionych wolności, zakaz pozbawiania wolności za długi, wolność poruszania się i wyboru miejsca zamieszkania, gwarancje związane z wydalaniem obcokrajowców, prawo do sądu i gwarancje procesowe, 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lege, </a:t>
            </a:r>
            <a:r>
              <a:rPr lang="pl-PL" sz="1600" dirty="0"/>
              <a:t>prawo do podmiotowości prawnej, poszanowanie życia prywatnego i rodzinnego, wolność myśli, sumienia i wyznania, prawo do posiadania własnych poglądów, zakaz propagandy wojennej, prawo do zgromadzania się i stowarzyszania, ochrona rodziny, ochrona dziecka, zakaz dyskryminacji, równość wobec prawa, ochrona mniejszości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mechanizmy kontroli przestrzegania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V – </a:t>
            </a:r>
            <a:r>
              <a:rPr lang="pl-PL" sz="1600" dirty="0"/>
              <a:t>postanowienia końcowe                                                             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93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2137</Words>
  <Application>Microsoft Office PowerPoint</Application>
  <PresentationFormat>Panoramiczny</PresentationFormat>
  <Paragraphs>191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2025-05-27T20:40:02Z</dcterms:created>
  <dcterms:modified xsi:type="dcterms:W3CDTF">2025-05-27T20:40:31Z</dcterms:modified>
</cp:coreProperties>
</file>