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38"/>
  </p:notesMasterIdLst>
  <p:sldIdLst>
    <p:sldId id="256" r:id="rId2"/>
    <p:sldId id="282" r:id="rId3"/>
    <p:sldId id="283" r:id="rId4"/>
    <p:sldId id="284" r:id="rId5"/>
    <p:sldId id="285" r:id="rId6"/>
    <p:sldId id="286" r:id="rId7"/>
    <p:sldId id="287" r:id="rId8"/>
    <p:sldId id="288" r:id="rId9"/>
    <p:sldId id="289" r:id="rId10"/>
    <p:sldId id="290" r:id="rId11"/>
    <p:sldId id="313" r:id="rId12"/>
    <p:sldId id="291" r:id="rId13"/>
    <p:sldId id="292" r:id="rId14"/>
    <p:sldId id="293" r:id="rId15"/>
    <p:sldId id="295" r:id="rId16"/>
    <p:sldId id="296" r:id="rId17"/>
    <p:sldId id="297" r:id="rId18"/>
    <p:sldId id="298" r:id="rId19"/>
    <p:sldId id="299" r:id="rId20"/>
    <p:sldId id="300" r:id="rId21"/>
    <p:sldId id="311" r:id="rId22"/>
    <p:sldId id="312" r:id="rId23"/>
    <p:sldId id="315" r:id="rId24"/>
    <p:sldId id="314" r:id="rId25"/>
    <p:sldId id="301" r:id="rId26"/>
    <p:sldId id="302" r:id="rId27"/>
    <p:sldId id="303" r:id="rId28"/>
    <p:sldId id="304" r:id="rId29"/>
    <p:sldId id="305" r:id="rId30"/>
    <p:sldId id="308" r:id="rId31"/>
    <p:sldId id="306" r:id="rId32"/>
    <p:sldId id="307" r:id="rId33"/>
    <p:sldId id="309" r:id="rId34"/>
    <p:sldId id="316" r:id="rId35"/>
    <p:sldId id="310" r:id="rId36"/>
    <p:sldId id="281" r:id="rId3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79" d="100"/>
          <a:sy n="79" d="100"/>
        </p:scale>
        <p:origin x="833" y="4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E882AC8-EF2E-474A-905C-FE183FE8463A}" type="datetimeFigureOut">
              <a:rPr lang="pl-PL" smtClean="0"/>
              <a:t>08.03.2025</a:t>
            </a:fld>
            <a:endParaRPr lang="pl-PL"/>
          </a:p>
        </p:txBody>
      </p:sp>
      <p:sp>
        <p:nvSpPr>
          <p:cNvPr id="4" name="Symbol zastępczy obrazu slajd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4B613D9-BBDC-4AF6-BE2C-2BF1A6E0D30B}" type="slidenum">
              <a:rPr lang="pl-PL" smtClean="0"/>
              <a:t>‹#›</a:t>
            </a:fld>
            <a:endParaRPr lang="pl-PL"/>
          </a:p>
        </p:txBody>
      </p:sp>
    </p:spTree>
    <p:extLst>
      <p:ext uri="{BB962C8B-B14F-4D97-AF65-F5344CB8AC3E}">
        <p14:creationId xmlns:p14="http://schemas.microsoft.com/office/powerpoint/2010/main" val="22915248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34B613D9-BBDC-4AF6-BE2C-2BF1A6E0D30B}" type="slidenum">
              <a:rPr lang="pl-PL" smtClean="0"/>
              <a:t>2</a:t>
            </a:fld>
            <a:endParaRPr lang="pl-PL"/>
          </a:p>
        </p:txBody>
      </p:sp>
    </p:spTree>
    <p:extLst>
      <p:ext uri="{BB962C8B-B14F-4D97-AF65-F5344CB8AC3E}">
        <p14:creationId xmlns:p14="http://schemas.microsoft.com/office/powerpoint/2010/main" val="7458708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75459CD-C821-29A6-76E2-2C45474CF66E}"/>
            </a:ext>
          </a:extLst>
        </p:cNvPr>
        <p:cNvGrpSpPr/>
        <p:nvPr/>
      </p:nvGrpSpPr>
      <p:grpSpPr>
        <a:xfrm>
          <a:off x="0" y="0"/>
          <a:ext cx="0" cy="0"/>
          <a:chOff x="0" y="0"/>
          <a:chExt cx="0" cy="0"/>
        </a:xfrm>
      </p:grpSpPr>
      <p:sp>
        <p:nvSpPr>
          <p:cNvPr id="2" name="Symbol zastępczy obrazu slajdu 1">
            <a:extLst>
              <a:ext uri="{FF2B5EF4-FFF2-40B4-BE49-F238E27FC236}">
                <a16:creationId xmlns:a16="http://schemas.microsoft.com/office/drawing/2014/main" id="{861944D9-AE06-3B76-99B6-84E8C34DDF0B}"/>
              </a:ext>
            </a:extLst>
          </p:cNvPr>
          <p:cNvSpPr>
            <a:spLocks noGrp="1" noRot="1" noChangeAspect="1"/>
          </p:cNvSpPr>
          <p:nvPr>
            <p:ph type="sldImg"/>
          </p:nvPr>
        </p:nvSpPr>
        <p:spPr/>
      </p:sp>
      <p:sp>
        <p:nvSpPr>
          <p:cNvPr id="3" name="Symbol zastępczy notatek 2">
            <a:extLst>
              <a:ext uri="{FF2B5EF4-FFF2-40B4-BE49-F238E27FC236}">
                <a16:creationId xmlns:a16="http://schemas.microsoft.com/office/drawing/2014/main" id="{BE257205-87EF-37F4-88BD-CF38B3089E98}"/>
              </a:ext>
            </a:extLst>
          </p:cNvPr>
          <p:cNvSpPr>
            <a:spLocks noGrp="1"/>
          </p:cNvSpPr>
          <p:nvPr>
            <p:ph type="body" idx="1"/>
          </p:nvPr>
        </p:nvSpPr>
        <p:spPr/>
        <p:txBody>
          <a:bodyPr/>
          <a:lstStyle/>
          <a:p>
            <a:endParaRPr lang="pl-PL" dirty="0"/>
          </a:p>
        </p:txBody>
      </p:sp>
      <p:sp>
        <p:nvSpPr>
          <p:cNvPr id="4" name="Symbol zastępczy numeru slajdu 3">
            <a:extLst>
              <a:ext uri="{FF2B5EF4-FFF2-40B4-BE49-F238E27FC236}">
                <a16:creationId xmlns:a16="http://schemas.microsoft.com/office/drawing/2014/main" id="{DF30CDD2-1FFB-09F1-88C7-D05F3C2996F1}"/>
              </a:ext>
            </a:extLst>
          </p:cNvPr>
          <p:cNvSpPr>
            <a:spLocks noGrp="1"/>
          </p:cNvSpPr>
          <p:nvPr>
            <p:ph type="sldNum" sz="quarter" idx="5"/>
          </p:nvPr>
        </p:nvSpPr>
        <p:spPr/>
        <p:txBody>
          <a:bodyPr/>
          <a:lstStyle/>
          <a:p>
            <a:fld id="{34B613D9-BBDC-4AF6-BE2C-2BF1A6E0D30B}" type="slidenum">
              <a:rPr lang="pl-PL" smtClean="0"/>
              <a:t>11</a:t>
            </a:fld>
            <a:endParaRPr lang="pl-PL"/>
          </a:p>
        </p:txBody>
      </p:sp>
    </p:spTree>
    <p:extLst>
      <p:ext uri="{BB962C8B-B14F-4D97-AF65-F5344CB8AC3E}">
        <p14:creationId xmlns:p14="http://schemas.microsoft.com/office/powerpoint/2010/main" val="24135469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F7376F-4F3C-92D9-7908-6AD07AA3DCC3}"/>
            </a:ext>
          </a:extLst>
        </p:cNvPr>
        <p:cNvGrpSpPr/>
        <p:nvPr/>
      </p:nvGrpSpPr>
      <p:grpSpPr>
        <a:xfrm>
          <a:off x="0" y="0"/>
          <a:ext cx="0" cy="0"/>
          <a:chOff x="0" y="0"/>
          <a:chExt cx="0" cy="0"/>
        </a:xfrm>
      </p:grpSpPr>
      <p:sp>
        <p:nvSpPr>
          <p:cNvPr id="2" name="Symbol zastępczy obrazu slajdu 1">
            <a:extLst>
              <a:ext uri="{FF2B5EF4-FFF2-40B4-BE49-F238E27FC236}">
                <a16:creationId xmlns:a16="http://schemas.microsoft.com/office/drawing/2014/main" id="{788DE545-8931-FF65-39D4-78BB2C424EC2}"/>
              </a:ext>
            </a:extLst>
          </p:cNvPr>
          <p:cNvSpPr>
            <a:spLocks noGrp="1" noRot="1" noChangeAspect="1"/>
          </p:cNvSpPr>
          <p:nvPr>
            <p:ph type="sldImg"/>
          </p:nvPr>
        </p:nvSpPr>
        <p:spPr/>
      </p:sp>
      <p:sp>
        <p:nvSpPr>
          <p:cNvPr id="3" name="Symbol zastępczy notatek 2">
            <a:extLst>
              <a:ext uri="{FF2B5EF4-FFF2-40B4-BE49-F238E27FC236}">
                <a16:creationId xmlns:a16="http://schemas.microsoft.com/office/drawing/2014/main" id="{4C17CF1E-1EE4-520E-8E65-046B9E2194B1}"/>
              </a:ext>
            </a:extLst>
          </p:cNvPr>
          <p:cNvSpPr>
            <a:spLocks noGrp="1"/>
          </p:cNvSpPr>
          <p:nvPr>
            <p:ph type="body" idx="1"/>
          </p:nvPr>
        </p:nvSpPr>
        <p:spPr/>
        <p:txBody>
          <a:bodyPr/>
          <a:lstStyle/>
          <a:p>
            <a:endParaRPr lang="pl-PL" dirty="0"/>
          </a:p>
        </p:txBody>
      </p:sp>
      <p:sp>
        <p:nvSpPr>
          <p:cNvPr id="4" name="Symbol zastępczy numeru slajdu 3">
            <a:extLst>
              <a:ext uri="{FF2B5EF4-FFF2-40B4-BE49-F238E27FC236}">
                <a16:creationId xmlns:a16="http://schemas.microsoft.com/office/drawing/2014/main" id="{41FF57C9-B550-731C-8246-12A174FAEE26}"/>
              </a:ext>
            </a:extLst>
          </p:cNvPr>
          <p:cNvSpPr>
            <a:spLocks noGrp="1"/>
          </p:cNvSpPr>
          <p:nvPr>
            <p:ph type="sldNum" sz="quarter" idx="5"/>
          </p:nvPr>
        </p:nvSpPr>
        <p:spPr/>
        <p:txBody>
          <a:bodyPr/>
          <a:lstStyle/>
          <a:p>
            <a:fld id="{34B613D9-BBDC-4AF6-BE2C-2BF1A6E0D30B}" type="slidenum">
              <a:rPr lang="pl-PL" smtClean="0"/>
              <a:t>12</a:t>
            </a:fld>
            <a:endParaRPr lang="pl-PL"/>
          </a:p>
        </p:txBody>
      </p:sp>
    </p:spTree>
    <p:extLst>
      <p:ext uri="{BB962C8B-B14F-4D97-AF65-F5344CB8AC3E}">
        <p14:creationId xmlns:p14="http://schemas.microsoft.com/office/powerpoint/2010/main" val="40084378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AA26946-8C0C-A37C-5455-D924521C330A}"/>
            </a:ext>
          </a:extLst>
        </p:cNvPr>
        <p:cNvGrpSpPr/>
        <p:nvPr/>
      </p:nvGrpSpPr>
      <p:grpSpPr>
        <a:xfrm>
          <a:off x="0" y="0"/>
          <a:ext cx="0" cy="0"/>
          <a:chOff x="0" y="0"/>
          <a:chExt cx="0" cy="0"/>
        </a:xfrm>
      </p:grpSpPr>
      <p:sp>
        <p:nvSpPr>
          <p:cNvPr id="2" name="Symbol zastępczy obrazu slajdu 1">
            <a:extLst>
              <a:ext uri="{FF2B5EF4-FFF2-40B4-BE49-F238E27FC236}">
                <a16:creationId xmlns:a16="http://schemas.microsoft.com/office/drawing/2014/main" id="{42EEACB9-747C-4216-F4B4-7CDE4328B155}"/>
              </a:ext>
            </a:extLst>
          </p:cNvPr>
          <p:cNvSpPr>
            <a:spLocks noGrp="1" noRot="1" noChangeAspect="1"/>
          </p:cNvSpPr>
          <p:nvPr>
            <p:ph type="sldImg"/>
          </p:nvPr>
        </p:nvSpPr>
        <p:spPr/>
      </p:sp>
      <p:sp>
        <p:nvSpPr>
          <p:cNvPr id="3" name="Symbol zastępczy notatek 2">
            <a:extLst>
              <a:ext uri="{FF2B5EF4-FFF2-40B4-BE49-F238E27FC236}">
                <a16:creationId xmlns:a16="http://schemas.microsoft.com/office/drawing/2014/main" id="{758E9A4D-C845-5301-85A9-3FE5DF4762E2}"/>
              </a:ext>
            </a:extLst>
          </p:cNvPr>
          <p:cNvSpPr>
            <a:spLocks noGrp="1"/>
          </p:cNvSpPr>
          <p:nvPr>
            <p:ph type="body" idx="1"/>
          </p:nvPr>
        </p:nvSpPr>
        <p:spPr/>
        <p:txBody>
          <a:bodyPr/>
          <a:lstStyle/>
          <a:p>
            <a:endParaRPr lang="pl-PL" dirty="0"/>
          </a:p>
        </p:txBody>
      </p:sp>
      <p:sp>
        <p:nvSpPr>
          <p:cNvPr id="4" name="Symbol zastępczy numeru slajdu 3">
            <a:extLst>
              <a:ext uri="{FF2B5EF4-FFF2-40B4-BE49-F238E27FC236}">
                <a16:creationId xmlns:a16="http://schemas.microsoft.com/office/drawing/2014/main" id="{757D6F22-0706-1A8F-0C9F-666D72FBCE14}"/>
              </a:ext>
            </a:extLst>
          </p:cNvPr>
          <p:cNvSpPr>
            <a:spLocks noGrp="1"/>
          </p:cNvSpPr>
          <p:nvPr>
            <p:ph type="sldNum" sz="quarter" idx="5"/>
          </p:nvPr>
        </p:nvSpPr>
        <p:spPr/>
        <p:txBody>
          <a:bodyPr/>
          <a:lstStyle/>
          <a:p>
            <a:fld id="{34B613D9-BBDC-4AF6-BE2C-2BF1A6E0D30B}" type="slidenum">
              <a:rPr lang="pl-PL" smtClean="0"/>
              <a:t>13</a:t>
            </a:fld>
            <a:endParaRPr lang="pl-PL"/>
          </a:p>
        </p:txBody>
      </p:sp>
    </p:spTree>
    <p:extLst>
      <p:ext uri="{BB962C8B-B14F-4D97-AF65-F5344CB8AC3E}">
        <p14:creationId xmlns:p14="http://schemas.microsoft.com/office/powerpoint/2010/main" val="170416867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682A0A9-91CB-3973-2D0E-FAC207DDAC45}"/>
            </a:ext>
          </a:extLst>
        </p:cNvPr>
        <p:cNvGrpSpPr/>
        <p:nvPr/>
      </p:nvGrpSpPr>
      <p:grpSpPr>
        <a:xfrm>
          <a:off x="0" y="0"/>
          <a:ext cx="0" cy="0"/>
          <a:chOff x="0" y="0"/>
          <a:chExt cx="0" cy="0"/>
        </a:xfrm>
      </p:grpSpPr>
      <p:sp>
        <p:nvSpPr>
          <p:cNvPr id="2" name="Symbol zastępczy obrazu slajdu 1">
            <a:extLst>
              <a:ext uri="{FF2B5EF4-FFF2-40B4-BE49-F238E27FC236}">
                <a16:creationId xmlns:a16="http://schemas.microsoft.com/office/drawing/2014/main" id="{631DCCF2-6D2F-23AA-0568-B0311E359B70}"/>
              </a:ext>
            </a:extLst>
          </p:cNvPr>
          <p:cNvSpPr>
            <a:spLocks noGrp="1" noRot="1" noChangeAspect="1"/>
          </p:cNvSpPr>
          <p:nvPr>
            <p:ph type="sldImg"/>
          </p:nvPr>
        </p:nvSpPr>
        <p:spPr/>
      </p:sp>
      <p:sp>
        <p:nvSpPr>
          <p:cNvPr id="3" name="Symbol zastępczy notatek 2">
            <a:extLst>
              <a:ext uri="{FF2B5EF4-FFF2-40B4-BE49-F238E27FC236}">
                <a16:creationId xmlns:a16="http://schemas.microsoft.com/office/drawing/2014/main" id="{B3013072-FFBD-19C1-A511-8D8E08EBBF64}"/>
              </a:ext>
            </a:extLst>
          </p:cNvPr>
          <p:cNvSpPr>
            <a:spLocks noGrp="1"/>
          </p:cNvSpPr>
          <p:nvPr>
            <p:ph type="body" idx="1"/>
          </p:nvPr>
        </p:nvSpPr>
        <p:spPr/>
        <p:txBody>
          <a:bodyPr/>
          <a:lstStyle/>
          <a:p>
            <a:endParaRPr lang="pl-PL" dirty="0"/>
          </a:p>
        </p:txBody>
      </p:sp>
      <p:sp>
        <p:nvSpPr>
          <p:cNvPr id="4" name="Symbol zastępczy numeru slajdu 3">
            <a:extLst>
              <a:ext uri="{FF2B5EF4-FFF2-40B4-BE49-F238E27FC236}">
                <a16:creationId xmlns:a16="http://schemas.microsoft.com/office/drawing/2014/main" id="{B29953F3-96B6-6DB0-47E7-89A44B0DCFF3}"/>
              </a:ext>
            </a:extLst>
          </p:cNvPr>
          <p:cNvSpPr>
            <a:spLocks noGrp="1"/>
          </p:cNvSpPr>
          <p:nvPr>
            <p:ph type="sldNum" sz="quarter" idx="5"/>
          </p:nvPr>
        </p:nvSpPr>
        <p:spPr/>
        <p:txBody>
          <a:bodyPr/>
          <a:lstStyle/>
          <a:p>
            <a:fld id="{34B613D9-BBDC-4AF6-BE2C-2BF1A6E0D30B}" type="slidenum">
              <a:rPr lang="pl-PL" smtClean="0"/>
              <a:t>14</a:t>
            </a:fld>
            <a:endParaRPr lang="pl-PL"/>
          </a:p>
        </p:txBody>
      </p:sp>
    </p:spTree>
    <p:extLst>
      <p:ext uri="{BB962C8B-B14F-4D97-AF65-F5344CB8AC3E}">
        <p14:creationId xmlns:p14="http://schemas.microsoft.com/office/powerpoint/2010/main" val="301334044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FFB9448-31DD-ACD1-B2B9-05BA158BDDD2}"/>
            </a:ext>
          </a:extLst>
        </p:cNvPr>
        <p:cNvGrpSpPr/>
        <p:nvPr/>
      </p:nvGrpSpPr>
      <p:grpSpPr>
        <a:xfrm>
          <a:off x="0" y="0"/>
          <a:ext cx="0" cy="0"/>
          <a:chOff x="0" y="0"/>
          <a:chExt cx="0" cy="0"/>
        </a:xfrm>
      </p:grpSpPr>
      <p:sp>
        <p:nvSpPr>
          <p:cNvPr id="2" name="Symbol zastępczy obrazu slajdu 1">
            <a:extLst>
              <a:ext uri="{FF2B5EF4-FFF2-40B4-BE49-F238E27FC236}">
                <a16:creationId xmlns:a16="http://schemas.microsoft.com/office/drawing/2014/main" id="{DBBF6320-32A7-0A77-73B6-8C1F06E83BDB}"/>
              </a:ext>
            </a:extLst>
          </p:cNvPr>
          <p:cNvSpPr>
            <a:spLocks noGrp="1" noRot="1" noChangeAspect="1"/>
          </p:cNvSpPr>
          <p:nvPr>
            <p:ph type="sldImg"/>
          </p:nvPr>
        </p:nvSpPr>
        <p:spPr/>
      </p:sp>
      <p:sp>
        <p:nvSpPr>
          <p:cNvPr id="3" name="Symbol zastępczy notatek 2">
            <a:extLst>
              <a:ext uri="{FF2B5EF4-FFF2-40B4-BE49-F238E27FC236}">
                <a16:creationId xmlns:a16="http://schemas.microsoft.com/office/drawing/2014/main" id="{E5827421-2F19-70DE-6B71-CC4685DA9C09}"/>
              </a:ext>
            </a:extLst>
          </p:cNvPr>
          <p:cNvSpPr>
            <a:spLocks noGrp="1"/>
          </p:cNvSpPr>
          <p:nvPr>
            <p:ph type="body" idx="1"/>
          </p:nvPr>
        </p:nvSpPr>
        <p:spPr/>
        <p:txBody>
          <a:bodyPr/>
          <a:lstStyle/>
          <a:p>
            <a:endParaRPr lang="pl-PL" dirty="0"/>
          </a:p>
        </p:txBody>
      </p:sp>
      <p:sp>
        <p:nvSpPr>
          <p:cNvPr id="4" name="Symbol zastępczy numeru slajdu 3">
            <a:extLst>
              <a:ext uri="{FF2B5EF4-FFF2-40B4-BE49-F238E27FC236}">
                <a16:creationId xmlns:a16="http://schemas.microsoft.com/office/drawing/2014/main" id="{EFC7A35F-F542-D7B6-AB9B-521F99EA2272}"/>
              </a:ext>
            </a:extLst>
          </p:cNvPr>
          <p:cNvSpPr>
            <a:spLocks noGrp="1"/>
          </p:cNvSpPr>
          <p:nvPr>
            <p:ph type="sldNum" sz="quarter" idx="5"/>
          </p:nvPr>
        </p:nvSpPr>
        <p:spPr/>
        <p:txBody>
          <a:bodyPr/>
          <a:lstStyle/>
          <a:p>
            <a:fld id="{34B613D9-BBDC-4AF6-BE2C-2BF1A6E0D30B}" type="slidenum">
              <a:rPr lang="pl-PL" smtClean="0"/>
              <a:t>15</a:t>
            </a:fld>
            <a:endParaRPr lang="pl-PL"/>
          </a:p>
        </p:txBody>
      </p:sp>
    </p:spTree>
    <p:extLst>
      <p:ext uri="{BB962C8B-B14F-4D97-AF65-F5344CB8AC3E}">
        <p14:creationId xmlns:p14="http://schemas.microsoft.com/office/powerpoint/2010/main" val="421419289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FEEC3EC-F2D0-412A-E0D9-D1A02E1F5063}"/>
            </a:ext>
          </a:extLst>
        </p:cNvPr>
        <p:cNvGrpSpPr/>
        <p:nvPr/>
      </p:nvGrpSpPr>
      <p:grpSpPr>
        <a:xfrm>
          <a:off x="0" y="0"/>
          <a:ext cx="0" cy="0"/>
          <a:chOff x="0" y="0"/>
          <a:chExt cx="0" cy="0"/>
        </a:xfrm>
      </p:grpSpPr>
      <p:sp>
        <p:nvSpPr>
          <p:cNvPr id="2" name="Symbol zastępczy obrazu slajdu 1">
            <a:extLst>
              <a:ext uri="{FF2B5EF4-FFF2-40B4-BE49-F238E27FC236}">
                <a16:creationId xmlns:a16="http://schemas.microsoft.com/office/drawing/2014/main" id="{B96E4CA8-2FEA-B580-257B-49F632C44002}"/>
              </a:ext>
            </a:extLst>
          </p:cNvPr>
          <p:cNvSpPr>
            <a:spLocks noGrp="1" noRot="1" noChangeAspect="1"/>
          </p:cNvSpPr>
          <p:nvPr>
            <p:ph type="sldImg"/>
          </p:nvPr>
        </p:nvSpPr>
        <p:spPr/>
      </p:sp>
      <p:sp>
        <p:nvSpPr>
          <p:cNvPr id="3" name="Symbol zastępczy notatek 2">
            <a:extLst>
              <a:ext uri="{FF2B5EF4-FFF2-40B4-BE49-F238E27FC236}">
                <a16:creationId xmlns:a16="http://schemas.microsoft.com/office/drawing/2014/main" id="{E60465B7-1F09-BB55-FD1F-3EDFB07AC2F1}"/>
              </a:ext>
            </a:extLst>
          </p:cNvPr>
          <p:cNvSpPr>
            <a:spLocks noGrp="1"/>
          </p:cNvSpPr>
          <p:nvPr>
            <p:ph type="body" idx="1"/>
          </p:nvPr>
        </p:nvSpPr>
        <p:spPr/>
        <p:txBody>
          <a:bodyPr/>
          <a:lstStyle/>
          <a:p>
            <a:endParaRPr lang="pl-PL" dirty="0"/>
          </a:p>
        </p:txBody>
      </p:sp>
      <p:sp>
        <p:nvSpPr>
          <p:cNvPr id="4" name="Symbol zastępczy numeru slajdu 3">
            <a:extLst>
              <a:ext uri="{FF2B5EF4-FFF2-40B4-BE49-F238E27FC236}">
                <a16:creationId xmlns:a16="http://schemas.microsoft.com/office/drawing/2014/main" id="{90D7FD70-150E-50EB-52D3-20CF8EEC86A6}"/>
              </a:ext>
            </a:extLst>
          </p:cNvPr>
          <p:cNvSpPr>
            <a:spLocks noGrp="1"/>
          </p:cNvSpPr>
          <p:nvPr>
            <p:ph type="sldNum" sz="quarter" idx="5"/>
          </p:nvPr>
        </p:nvSpPr>
        <p:spPr/>
        <p:txBody>
          <a:bodyPr/>
          <a:lstStyle/>
          <a:p>
            <a:fld id="{34B613D9-BBDC-4AF6-BE2C-2BF1A6E0D30B}" type="slidenum">
              <a:rPr lang="pl-PL" smtClean="0"/>
              <a:t>16</a:t>
            </a:fld>
            <a:endParaRPr lang="pl-PL"/>
          </a:p>
        </p:txBody>
      </p:sp>
    </p:spTree>
    <p:extLst>
      <p:ext uri="{BB962C8B-B14F-4D97-AF65-F5344CB8AC3E}">
        <p14:creationId xmlns:p14="http://schemas.microsoft.com/office/powerpoint/2010/main" val="302330537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2483257-391D-393F-59C5-AAB93D28E9C3}"/>
            </a:ext>
          </a:extLst>
        </p:cNvPr>
        <p:cNvGrpSpPr/>
        <p:nvPr/>
      </p:nvGrpSpPr>
      <p:grpSpPr>
        <a:xfrm>
          <a:off x="0" y="0"/>
          <a:ext cx="0" cy="0"/>
          <a:chOff x="0" y="0"/>
          <a:chExt cx="0" cy="0"/>
        </a:xfrm>
      </p:grpSpPr>
      <p:sp>
        <p:nvSpPr>
          <p:cNvPr id="2" name="Symbol zastępczy obrazu slajdu 1">
            <a:extLst>
              <a:ext uri="{FF2B5EF4-FFF2-40B4-BE49-F238E27FC236}">
                <a16:creationId xmlns:a16="http://schemas.microsoft.com/office/drawing/2014/main" id="{1BBDD361-5143-A4D7-D245-D53871E429D6}"/>
              </a:ext>
            </a:extLst>
          </p:cNvPr>
          <p:cNvSpPr>
            <a:spLocks noGrp="1" noRot="1" noChangeAspect="1"/>
          </p:cNvSpPr>
          <p:nvPr>
            <p:ph type="sldImg"/>
          </p:nvPr>
        </p:nvSpPr>
        <p:spPr/>
      </p:sp>
      <p:sp>
        <p:nvSpPr>
          <p:cNvPr id="3" name="Symbol zastępczy notatek 2">
            <a:extLst>
              <a:ext uri="{FF2B5EF4-FFF2-40B4-BE49-F238E27FC236}">
                <a16:creationId xmlns:a16="http://schemas.microsoft.com/office/drawing/2014/main" id="{E99CE0E9-A9B5-B3D6-E211-E964A5FF28FA}"/>
              </a:ext>
            </a:extLst>
          </p:cNvPr>
          <p:cNvSpPr>
            <a:spLocks noGrp="1"/>
          </p:cNvSpPr>
          <p:nvPr>
            <p:ph type="body" idx="1"/>
          </p:nvPr>
        </p:nvSpPr>
        <p:spPr/>
        <p:txBody>
          <a:bodyPr/>
          <a:lstStyle/>
          <a:p>
            <a:endParaRPr lang="pl-PL" dirty="0"/>
          </a:p>
        </p:txBody>
      </p:sp>
      <p:sp>
        <p:nvSpPr>
          <p:cNvPr id="4" name="Symbol zastępczy numeru slajdu 3">
            <a:extLst>
              <a:ext uri="{FF2B5EF4-FFF2-40B4-BE49-F238E27FC236}">
                <a16:creationId xmlns:a16="http://schemas.microsoft.com/office/drawing/2014/main" id="{069B1241-2ECC-198B-142A-3253A3D3D8C7}"/>
              </a:ext>
            </a:extLst>
          </p:cNvPr>
          <p:cNvSpPr>
            <a:spLocks noGrp="1"/>
          </p:cNvSpPr>
          <p:nvPr>
            <p:ph type="sldNum" sz="quarter" idx="5"/>
          </p:nvPr>
        </p:nvSpPr>
        <p:spPr/>
        <p:txBody>
          <a:bodyPr/>
          <a:lstStyle/>
          <a:p>
            <a:fld id="{34B613D9-BBDC-4AF6-BE2C-2BF1A6E0D30B}" type="slidenum">
              <a:rPr lang="pl-PL" smtClean="0"/>
              <a:t>17</a:t>
            </a:fld>
            <a:endParaRPr lang="pl-PL"/>
          </a:p>
        </p:txBody>
      </p:sp>
    </p:spTree>
    <p:extLst>
      <p:ext uri="{BB962C8B-B14F-4D97-AF65-F5344CB8AC3E}">
        <p14:creationId xmlns:p14="http://schemas.microsoft.com/office/powerpoint/2010/main" val="52329884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FF7DB2C-81B2-9B89-4DCC-DEA3B9F0FA75}"/>
            </a:ext>
          </a:extLst>
        </p:cNvPr>
        <p:cNvGrpSpPr/>
        <p:nvPr/>
      </p:nvGrpSpPr>
      <p:grpSpPr>
        <a:xfrm>
          <a:off x="0" y="0"/>
          <a:ext cx="0" cy="0"/>
          <a:chOff x="0" y="0"/>
          <a:chExt cx="0" cy="0"/>
        </a:xfrm>
      </p:grpSpPr>
      <p:sp>
        <p:nvSpPr>
          <p:cNvPr id="2" name="Symbol zastępczy obrazu slajdu 1">
            <a:extLst>
              <a:ext uri="{FF2B5EF4-FFF2-40B4-BE49-F238E27FC236}">
                <a16:creationId xmlns:a16="http://schemas.microsoft.com/office/drawing/2014/main" id="{8E11B237-E085-087F-CAF1-728862F79B81}"/>
              </a:ext>
            </a:extLst>
          </p:cNvPr>
          <p:cNvSpPr>
            <a:spLocks noGrp="1" noRot="1" noChangeAspect="1"/>
          </p:cNvSpPr>
          <p:nvPr>
            <p:ph type="sldImg"/>
          </p:nvPr>
        </p:nvSpPr>
        <p:spPr/>
      </p:sp>
      <p:sp>
        <p:nvSpPr>
          <p:cNvPr id="3" name="Symbol zastępczy notatek 2">
            <a:extLst>
              <a:ext uri="{FF2B5EF4-FFF2-40B4-BE49-F238E27FC236}">
                <a16:creationId xmlns:a16="http://schemas.microsoft.com/office/drawing/2014/main" id="{D9F612BC-8F8B-E536-C10B-E4CCB3B74DED}"/>
              </a:ext>
            </a:extLst>
          </p:cNvPr>
          <p:cNvSpPr>
            <a:spLocks noGrp="1"/>
          </p:cNvSpPr>
          <p:nvPr>
            <p:ph type="body" idx="1"/>
          </p:nvPr>
        </p:nvSpPr>
        <p:spPr/>
        <p:txBody>
          <a:bodyPr/>
          <a:lstStyle/>
          <a:p>
            <a:endParaRPr lang="pl-PL" dirty="0"/>
          </a:p>
        </p:txBody>
      </p:sp>
      <p:sp>
        <p:nvSpPr>
          <p:cNvPr id="4" name="Symbol zastępczy numeru slajdu 3">
            <a:extLst>
              <a:ext uri="{FF2B5EF4-FFF2-40B4-BE49-F238E27FC236}">
                <a16:creationId xmlns:a16="http://schemas.microsoft.com/office/drawing/2014/main" id="{A595813E-E7E6-17FE-2E41-F08509F4ACDE}"/>
              </a:ext>
            </a:extLst>
          </p:cNvPr>
          <p:cNvSpPr>
            <a:spLocks noGrp="1"/>
          </p:cNvSpPr>
          <p:nvPr>
            <p:ph type="sldNum" sz="quarter" idx="5"/>
          </p:nvPr>
        </p:nvSpPr>
        <p:spPr/>
        <p:txBody>
          <a:bodyPr/>
          <a:lstStyle/>
          <a:p>
            <a:fld id="{34B613D9-BBDC-4AF6-BE2C-2BF1A6E0D30B}" type="slidenum">
              <a:rPr lang="pl-PL" smtClean="0"/>
              <a:t>18</a:t>
            </a:fld>
            <a:endParaRPr lang="pl-PL"/>
          </a:p>
        </p:txBody>
      </p:sp>
    </p:spTree>
    <p:extLst>
      <p:ext uri="{BB962C8B-B14F-4D97-AF65-F5344CB8AC3E}">
        <p14:creationId xmlns:p14="http://schemas.microsoft.com/office/powerpoint/2010/main" val="344162613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43966B5-F853-451E-BE94-EC44A8A22CE9}"/>
            </a:ext>
          </a:extLst>
        </p:cNvPr>
        <p:cNvGrpSpPr/>
        <p:nvPr/>
      </p:nvGrpSpPr>
      <p:grpSpPr>
        <a:xfrm>
          <a:off x="0" y="0"/>
          <a:ext cx="0" cy="0"/>
          <a:chOff x="0" y="0"/>
          <a:chExt cx="0" cy="0"/>
        </a:xfrm>
      </p:grpSpPr>
      <p:sp>
        <p:nvSpPr>
          <p:cNvPr id="2" name="Symbol zastępczy obrazu slajdu 1">
            <a:extLst>
              <a:ext uri="{FF2B5EF4-FFF2-40B4-BE49-F238E27FC236}">
                <a16:creationId xmlns:a16="http://schemas.microsoft.com/office/drawing/2014/main" id="{CB1B532A-5AB5-EA65-0347-9E0E8382008C}"/>
              </a:ext>
            </a:extLst>
          </p:cNvPr>
          <p:cNvSpPr>
            <a:spLocks noGrp="1" noRot="1" noChangeAspect="1"/>
          </p:cNvSpPr>
          <p:nvPr>
            <p:ph type="sldImg"/>
          </p:nvPr>
        </p:nvSpPr>
        <p:spPr/>
      </p:sp>
      <p:sp>
        <p:nvSpPr>
          <p:cNvPr id="3" name="Symbol zastępczy notatek 2">
            <a:extLst>
              <a:ext uri="{FF2B5EF4-FFF2-40B4-BE49-F238E27FC236}">
                <a16:creationId xmlns:a16="http://schemas.microsoft.com/office/drawing/2014/main" id="{2601D093-0649-F430-27A3-E7123B8A2110}"/>
              </a:ext>
            </a:extLst>
          </p:cNvPr>
          <p:cNvSpPr>
            <a:spLocks noGrp="1"/>
          </p:cNvSpPr>
          <p:nvPr>
            <p:ph type="body" idx="1"/>
          </p:nvPr>
        </p:nvSpPr>
        <p:spPr/>
        <p:txBody>
          <a:bodyPr/>
          <a:lstStyle/>
          <a:p>
            <a:endParaRPr lang="pl-PL" dirty="0"/>
          </a:p>
        </p:txBody>
      </p:sp>
      <p:sp>
        <p:nvSpPr>
          <p:cNvPr id="4" name="Symbol zastępczy numeru slajdu 3">
            <a:extLst>
              <a:ext uri="{FF2B5EF4-FFF2-40B4-BE49-F238E27FC236}">
                <a16:creationId xmlns:a16="http://schemas.microsoft.com/office/drawing/2014/main" id="{407C5424-9D10-7A11-D247-37EAABE84E10}"/>
              </a:ext>
            </a:extLst>
          </p:cNvPr>
          <p:cNvSpPr>
            <a:spLocks noGrp="1"/>
          </p:cNvSpPr>
          <p:nvPr>
            <p:ph type="sldNum" sz="quarter" idx="5"/>
          </p:nvPr>
        </p:nvSpPr>
        <p:spPr/>
        <p:txBody>
          <a:bodyPr/>
          <a:lstStyle/>
          <a:p>
            <a:fld id="{34B613D9-BBDC-4AF6-BE2C-2BF1A6E0D30B}" type="slidenum">
              <a:rPr lang="pl-PL" smtClean="0"/>
              <a:t>19</a:t>
            </a:fld>
            <a:endParaRPr lang="pl-PL"/>
          </a:p>
        </p:txBody>
      </p:sp>
    </p:spTree>
    <p:extLst>
      <p:ext uri="{BB962C8B-B14F-4D97-AF65-F5344CB8AC3E}">
        <p14:creationId xmlns:p14="http://schemas.microsoft.com/office/powerpoint/2010/main" val="363549902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36FD09A-27F4-2561-724C-3B29ACFDE418}"/>
            </a:ext>
          </a:extLst>
        </p:cNvPr>
        <p:cNvGrpSpPr/>
        <p:nvPr/>
      </p:nvGrpSpPr>
      <p:grpSpPr>
        <a:xfrm>
          <a:off x="0" y="0"/>
          <a:ext cx="0" cy="0"/>
          <a:chOff x="0" y="0"/>
          <a:chExt cx="0" cy="0"/>
        </a:xfrm>
      </p:grpSpPr>
      <p:sp>
        <p:nvSpPr>
          <p:cNvPr id="2" name="Symbol zastępczy obrazu slajdu 1">
            <a:extLst>
              <a:ext uri="{FF2B5EF4-FFF2-40B4-BE49-F238E27FC236}">
                <a16:creationId xmlns:a16="http://schemas.microsoft.com/office/drawing/2014/main" id="{A7CFAAC3-9581-56A4-020D-A8797EBDDE8B}"/>
              </a:ext>
            </a:extLst>
          </p:cNvPr>
          <p:cNvSpPr>
            <a:spLocks noGrp="1" noRot="1" noChangeAspect="1"/>
          </p:cNvSpPr>
          <p:nvPr>
            <p:ph type="sldImg"/>
          </p:nvPr>
        </p:nvSpPr>
        <p:spPr/>
      </p:sp>
      <p:sp>
        <p:nvSpPr>
          <p:cNvPr id="3" name="Symbol zastępczy notatek 2">
            <a:extLst>
              <a:ext uri="{FF2B5EF4-FFF2-40B4-BE49-F238E27FC236}">
                <a16:creationId xmlns:a16="http://schemas.microsoft.com/office/drawing/2014/main" id="{CA7FF4FD-C6AB-FB96-61B5-F4591AD5873D}"/>
              </a:ext>
            </a:extLst>
          </p:cNvPr>
          <p:cNvSpPr>
            <a:spLocks noGrp="1"/>
          </p:cNvSpPr>
          <p:nvPr>
            <p:ph type="body" idx="1"/>
          </p:nvPr>
        </p:nvSpPr>
        <p:spPr/>
        <p:txBody>
          <a:bodyPr/>
          <a:lstStyle/>
          <a:p>
            <a:endParaRPr lang="pl-PL" dirty="0"/>
          </a:p>
        </p:txBody>
      </p:sp>
      <p:sp>
        <p:nvSpPr>
          <p:cNvPr id="4" name="Symbol zastępczy numeru slajdu 3">
            <a:extLst>
              <a:ext uri="{FF2B5EF4-FFF2-40B4-BE49-F238E27FC236}">
                <a16:creationId xmlns:a16="http://schemas.microsoft.com/office/drawing/2014/main" id="{67C07B5A-A5B3-4E78-2B9D-3966B4EA2246}"/>
              </a:ext>
            </a:extLst>
          </p:cNvPr>
          <p:cNvSpPr>
            <a:spLocks noGrp="1"/>
          </p:cNvSpPr>
          <p:nvPr>
            <p:ph type="sldNum" sz="quarter" idx="5"/>
          </p:nvPr>
        </p:nvSpPr>
        <p:spPr/>
        <p:txBody>
          <a:bodyPr/>
          <a:lstStyle/>
          <a:p>
            <a:fld id="{34B613D9-BBDC-4AF6-BE2C-2BF1A6E0D30B}" type="slidenum">
              <a:rPr lang="pl-PL" smtClean="0"/>
              <a:t>20</a:t>
            </a:fld>
            <a:endParaRPr lang="pl-PL"/>
          </a:p>
        </p:txBody>
      </p:sp>
    </p:spTree>
    <p:extLst>
      <p:ext uri="{BB962C8B-B14F-4D97-AF65-F5344CB8AC3E}">
        <p14:creationId xmlns:p14="http://schemas.microsoft.com/office/powerpoint/2010/main" val="10858975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042B34E-6BED-0E42-DF47-208459B83AB0}"/>
            </a:ext>
          </a:extLst>
        </p:cNvPr>
        <p:cNvGrpSpPr/>
        <p:nvPr/>
      </p:nvGrpSpPr>
      <p:grpSpPr>
        <a:xfrm>
          <a:off x="0" y="0"/>
          <a:ext cx="0" cy="0"/>
          <a:chOff x="0" y="0"/>
          <a:chExt cx="0" cy="0"/>
        </a:xfrm>
      </p:grpSpPr>
      <p:sp>
        <p:nvSpPr>
          <p:cNvPr id="2" name="Symbol zastępczy obrazu slajdu 1">
            <a:extLst>
              <a:ext uri="{FF2B5EF4-FFF2-40B4-BE49-F238E27FC236}">
                <a16:creationId xmlns:a16="http://schemas.microsoft.com/office/drawing/2014/main" id="{79B1CC84-C55D-72BC-6747-66252CCC0F71}"/>
              </a:ext>
            </a:extLst>
          </p:cNvPr>
          <p:cNvSpPr>
            <a:spLocks noGrp="1" noRot="1" noChangeAspect="1"/>
          </p:cNvSpPr>
          <p:nvPr>
            <p:ph type="sldImg"/>
          </p:nvPr>
        </p:nvSpPr>
        <p:spPr/>
      </p:sp>
      <p:sp>
        <p:nvSpPr>
          <p:cNvPr id="3" name="Symbol zastępczy notatek 2">
            <a:extLst>
              <a:ext uri="{FF2B5EF4-FFF2-40B4-BE49-F238E27FC236}">
                <a16:creationId xmlns:a16="http://schemas.microsoft.com/office/drawing/2014/main" id="{18FAC78D-CCF8-B270-6EC3-7F3542308A7D}"/>
              </a:ext>
            </a:extLst>
          </p:cNvPr>
          <p:cNvSpPr>
            <a:spLocks noGrp="1"/>
          </p:cNvSpPr>
          <p:nvPr>
            <p:ph type="body" idx="1"/>
          </p:nvPr>
        </p:nvSpPr>
        <p:spPr/>
        <p:txBody>
          <a:bodyPr/>
          <a:lstStyle/>
          <a:p>
            <a:endParaRPr lang="pl-PL" dirty="0"/>
          </a:p>
        </p:txBody>
      </p:sp>
      <p:sp>
        <p:nvSpPr>
          <p:cNvPr id="4" name="Symbol zastępczy numeru slajdu 3">
            <a:extLst>
              <a:ext uri="{FF2B5EF4-FFF2-40B4-BE49-F238E27FC236}">
                <a16:creationId xmlns:a16="http://schemas.microsoft.com/office/drawing/2014/main" id="{8A258E5C-9824-181E-FB01-E616CBB75B1F}"/>
              </a:ext>
            </a:extLst>
          </p:cNvPr>
          <p:cNvSpPr>
            <a:spLocks noGrp="1"/>
          </p:cNvSpPr>
          <p:nvPr>
            <p:ph type="sldNum" sz="quarter" idx="5"/>
          </p:nvPr>
        </p:nvSpPr>
        <p:spPr/>
        <p:txBody>
          <a:bodyPr/>
          <a:lstStyle/>
          <a:p>
            <a:fld id="{34B613D9-BBDC-4AF6-BE2C-2BF1A6E0D30B}" type="slidenum">
              <a:rPr lang="pl-PL" smtClean="0"/>
              <a:t>3</a:t>
            </a:fld>
            <a:endParaRPr lang="pl-PL"/>
          </a:p>
        </p:txBody>
      </p:sp>
    </p:spTree>
    <p:extLst>
      <p:ext uri="{BB962C8B-B14F-4D97-AF65-F5344CB8AC3E}">
        <p14:creationId xmlns:p14="http://schemas.microsoft.com/office/powerpoint/2010/main" val="40310414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9B4AC0D-B8BF-68BB-67FA-B31848E5467B}"/>
            </a:ext>
          </a:extLst>
        </p:cNvPr>
        <p:cNvGrpSpPr/>
        <p:nvPr/>
      </p:nvGrpSpPr>
      <p:grpSpPr>
        <a:xfrm>
          <a:off x="0" y="0"/>
          <a:ext cx="0" cy="0"/>
          <a:chOff x="0" y="0"/>
          <a:chExt cx="0" cy="0"/>
        </a:xfrm>
      </p:grpSpPr>
      <p:sp>
        <p:nvSpPr>
          <p:cNvPr id="2" name="Symbol zastępczy obrazu slajdu 1">
            <a:extLst>
              <a:ext uri="{FF2B5EF4-FFF2-40B4-BE49-F238E27FC236}">
                <a16:creationId xmlns:a16="http://schemas.microsoft.com/office/drawing/2014/main" id="{27577959-BA56-3B52-12C6-5E77E4D3A3F0}"/>
              </a:ext>
            </a:extLst>
          </p:cNvPr>
          <p:cNvSpPr>
            <a:spLocks noGrp="1" noRot="1" noChangeAspect="1"/>
          </p:cNvSpPr>
          <p:nvPr>
            <p:ph type="sldImg"/>
          </p:nvPr>
        </p:nvSpPr>
        <p:spPr/>
      </p:sp>
      <p:sp>
        <p:nvSpPr>
          <p:cNvPr id="3" name="Symbol zastępczy notatek 2">
            <a:extLst>
              <a:ext uri="{FF2B5EF4-FFF2-40B4-BE49-F238E27FC236}">
                <a16:creationId xmlns:a16="http://schemas.microsoft.com/office/drawing/2014/main" id="{4112FBBC-051A-0174-BA53-530FE6F1B19D}"/>
              </a:ext>
            </a:extLst>
          </p:cNvPr>
          <p:cNvSpPr>
            <a:spLocks noGrp="1"/>
          </p:cNvSpPr>
          <p:nvPr>
            <p:ph type="body" idx="1"/>
          </p:nvPr>
        </p:nvSpPr>
        <p:spPr/>
        <p:txBody>
          <a:bodyPr/>
          <a:lstStyle/>
          <a:p>
            <a:endParaRPr lang="pl-PL" dirty="0"/>
          </a:p>
        </p:txBody>
      </p:sp>
      <p:sp>
        <p:nvSpPr>
          <p:cNvPr id="4" name="Symbol zastępczy numeru slajdu 3">
            <a:extLst>
              <a:ext uri="{FF2B5EF4-FFF2-40B4-BE49-F238E27FC236}">
                <a16:creationId xmlns:a16="http://schemas.microsoft.com/office/drawing/2014/main" id="{2AE3F3E3-0435-1454-77E4-B15C4AB8915A}"/>
              </a:ext>
            </a:extLst>
          </p:cNvPr>
          <p:cNvSpPr>
            <a:spLocks noGrp="1"/>
          </p:cNvSpPr>
          <p:nvPr>
            <p:ph type="sldNum" sz="quarter" idx="5"/>
          </p:nvPr>
        </p:nvSpPr>
        <p:spPr/>
        <p:txBody>
          <a:bodyPr/>
          <a:lstStyle/>
          <a:p>
            <a:fld id="{34B613D9-BBDC-4AF6-BE2C-2BF1A6E0D30B}" type="slidenum">
              <a:rPr lang="pl-PL" smtClean="0"/>
              <a:t>21</a:t>
            </a:fld>
            <a:endParaRPr lang="pl-PL"/>
          </a:p>
        </p:txBody>
      </p:sp>
    </p:spTree>
    <p:extLst>
      <p:ext uri="{BB962C8B-B14F-4D97-AF65-F5344CB8AC3E}">
        <p14:creationId xmlns:p14="http://schemas.microsoft.com/office/powerpoint/2010/main" val="184898971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568E19E-5939-414C-D3CE-4A32DD5DA347}"/>
            </a:ext>
          </a:extLst>
        </p:cNvPr>
        <p:cNvGrpSpPr/>
        <p:nvPr/>
      </p:nvGrpSpPr>
      <p:grpSpPr>
        <a:xfrm>
          <a:off x="0" y="0"/>
          <a:ext cx="0" cy="0"/>
          <a:chOff x="0" y="0"/>
          <a:chExt cx="0" cy="0"/>
        </a:xfrm>
      </p:grpSpPr>
      <p:sp>
        <p:nvSpPr>
          <p:cNvPr id="2" name="Symbol zastępczy obrazu slajdu 1">
            <a:extLst>
              <a:ext uri="{FF2B5EF4-FFF2-40B4-BE49-F238E27FC236}">
                <a16:creationId xmlns:a16="http://schemas.microsoft.com/office/drawing/2014/main" id="{56101879-1FAD-72EE-FC2D-FA3A3F8A3BAD}"/>
              </a:ext>
            </a:extLst>
          </p:cNvPr>
          <p:cNvSpPr>
            <a:spLocks noGrp="1" noRot="1" noChangeAspect="1"/>
          </p:cNvSpPr>
          <p:nvPr>
            <p:ph type="sldImg"/>
          </p:nvPr>
        </p:nvSpPr>
        <p:spPr/>
      </p:sp>
      <p:sp>
        <p:nvSpPr>
          <p:cNvPr id="3" name="Symbol zastępczy notatek 2">
            <a:extLst>
              <a:ext uri="{FF2B5EF4-FFF2-40B4-BE49-F238E27FC236}">
                <a16:creationId xmlns:a16="http://schemas.microsoft.com/office/drawing/2014/main" id="{04B0E322-65FF-FAF8-B225-5561D729C03F}"/>
              </a:ext>
            </a:extLst>
          </p:cNvPr>
          <p:cNvSpPr>
            <a:spLocks noGrp="1"/>
          </p:cNvSpPr>
          <p:nvPr>
            <p:ph type="body" idx="1"/>
          </p:nvPr>
        </p:nvSpPr>
        <p:spPr/>
        <p:txBody>
          <a:bodyPr/>
          <a:lstStyle/>
          <a:p>
            <a:endParaRPr lang="pl-PL" dirty="0"/>
          </a:p>
        </p:txBody>
      </p:sp>
      <p:sp>
        <p:nvSpPr>
          <p:cNvPr id="4" name="Symbol zastępczy numeru slajdu 3">
            <a:extLst>
              <a:ext uri="{FF2B5EF4-FFF2-40B4-BE49-F238E27FC236}">
                <a16:creationId xmlns:a16="http://schemas.microsoft.com/office/drawing/2014/main" id="{47D19FCC-94E7-4E84-62C5-97A4AB2594DC}"/>
              </a:ext>
            </a:extLst>
          </p:cNvPr>
          <p:cNvSpPr>
            <a:spLocks noGrp="1"/>
          </p:cNvSpPr>
          <p:nvPr>
            <p:ph type="sldNum" sz="quarter" idx="5"/>
          </p:nvPr>
        </p:nvSpPr>
        <p:spPr/>
        <p:txBody>
          <a:bodyPr/>
          <a:lstStyle/>
          <a:p>
            <a:fld id="{34B613D9-BBDC-4AF6-BE2C-2BF1A6E0D30B}" type="slidenum">
              <a:rPr lang="pl-PL" smtClean="0"/>
              <a:t>22</a:t>
            </a:fld>
            <a:endParaRPr lang="pl-PL"/>
          </a:p>
        </p:txBody>
      </p:sp>
    </p:spTree>
    <p:extLst>
      <p:ext uri="{BB962C8B-B14F-4D97-AF65-F5344CB8AC3E}">
        <p14:creationId xmlns:p14="http://schemas.microsoft.com/office/powerpoint/2010/main" val="63320286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8B7412F-838A-BE17-9556-B768D1303AE3}"/>
            </a:ext>
          </a:extLst>
        </p:cNvPr>
        <p:cNvGrpSpPr/>
        <p:nvPr/>
      </p:nvGrpSpPr>
      <p:grpSpPr>
        <a:xfrm>
          <a:off x="0" y="0"/>
          <a:ext cx="0" cy="0"/>
          <a:chOff x="0" y="0"/>
          <a:chExt cx="0" cy="0"/>
        </a:xfrm>
      </p:grpSpPr>
      <p:sp>
        <p:nvSpPr>
          <p:cNvPr id="2" name="Symbol zastępczy obrazu slajdu 1">
            <a:extLst>
              <a:ext uri="{FF2B5EF4-FFF2-40B4-BE49-F238E27FC236}">
                <a16:creationId xmlns:a16="http://schemas.microsoft.com/office/drawing/2014/main" id="{C934FD07-9743-3D68-DB66-D7AF1556F726}"/>
              </a:ext>
            </a:extLst>
          </p:cNvPr>
          <p:cNvSpPr>
            <a:spLocks noGrp="1" noRot="1" noChangeAspect="1"/>
          </p:cNvSpPr>
          <p:nvPr>
            <p:ph type="sldImg"/>
          </p:nvPr>
        </p:nvSpPr>
        <p:spPr/>
      </p:sp>
      <p:sp>
        <p:nvSpPr>
          <p:cNvPr id="3" name="Symbol zastępczy notatek 2">
            <a:extLst>
              <a:ext uri="{FF2B5EF4-FFF2-40B4-BE49-F238E27FC236}">
                <a16:creationId xmlns:a16="http://schemas.microsoft.com/office/drawing/2014/main" id="{6F5E060D-4EBD-5C0A-4E01-83FC8D475862}"/>
              </a:ext>
            </a:extLst>
          </p:cNvPr>
          <p:cNvSpPr>
            <a:spLocks noGrp="1"/>
          </p:cNvSpPr>
          <p:nvPr>
            <p:ph type="body" idx="1"/>
          </p:nvPr>
        </p:nvSpPr>
        <p:spPr/>
        <p:txBody>
          <a:bodyPr/>
          <a:lstStyle/>
          <a:p>
            <a:endParaRPr lang="pl-PL" dirty="0"/>
          </a:p>
        </p:txBody>
      </p:sp>
      <p:sp>
        <p:nvSpPr>
          <p:cNvPr id="4" name="Symbol zastępczy numeru slajdu 3">
            <a:extLst>
              <a:ext uri="{FF2B5EF4-FFF2-40B4-BE49-F238E27FC236}">
                <a16:creationId xmlns:a16="http://schemas.microsoft.com/office/drawing/2014/main" id="{F2C6CFBB-6376-4F19-5788-260312A409B4}"/>
              </a:ext>
            </a:extLst>
          </p:cNvPr>
          <p:cNvSpPr>
            <a:spLocks noGrp="1"/>
          </p:cNvSpPr>
          <p:nvPr>
            <p:ph type="sldNum" sz="quarter" idx="5"/>
          </p:nvPr>
        </p:nvSpPr>
        <p:spPr/>
        <p:txBody>
          <a:bodyPr/>
          <a:lstStyle/>
          <a:p>
            <a:fld id="{34B613D9-BBDC-4AF6-BE2C-2BF1A6E0D30B}" type="slidenum">
              <a:rPr lang="pl-PL" smtClean="0"/>
              <a:t>23</a:t>
            </a:fld>
            <a:endParaRPr lang="pl-PL"/>
          </a:p>
        </p:txBody>
      </p:sp>
    </p:spTree>
    <p:extLst>
      <p:ext uri="{BB962C8B-B14F-4D97-AF65-F5344CB8AC3E}">
        <p14:creationId xmlns:p14="http://schemas.microsoft.com/office/powerpoint/2010/main" val="292271836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1847350-0536-6EC7-2664-D8B98E0A2284}"/>
            </a:ext>
          </a:extLst>
        </p:cNvPr>
        <p:cNvGrpSpPr/>
        <p:nvPr/>
      </p:nvGrpSpPr>
      <p:grpSpPr>
        <a:xfrm>
          <a:off x="0" y="0"/>
          <a:ext cx="0" cy="0"/>
          <a:chOff x="0" y="0"/>
          <a:chExt cx="0" cy="0"/>
        </a:xfrm>
      </p:grpSpPr>
      <p:sp>
        <p:nvSpPr>
          <p:cNvPr id="2" name="Symbol zastępczy obrazu slajdu 1">
            <a:extLst>
              <a:ext uri="{FF2B5EF4-FFF2-40B4-BE49-F238E27FC236}">
                <a16:creationId xmlns:a16="http://schemas.microsoft.com/office/drawing/2014/main" id="{2F412E1A-ED4A-B492-B1DF-BA840113B588}"/>
              </a:ext>
            </a:extLst>
          </p:cNvPr>
          <p:cNvSpPr>
            <a:spLocks noGrp="1" noRot="1" noChangeAspect="1"/>
          </p:cNvSpPr>
          <p:nvPr>
            <p:ph type="sldImg"/>
          </p:nvPr>
        </p:nvSpPr>
        <p:spPr/>
      </p:sp>
      <p:sp>
        <p:nvSpPr>
          <p:cNvPr id="3" name="Symbol zastępczy notatek 2">
            <a:extLst>
              <a:ext uri="{FF2B5EF4-FFF2-40B4-BE49-F238E27FC236}">
                <a16:creationId xmlns:a16="http://schemas.microsoft.com/office/drawing/2014/main" id="{CC640815-721F-177B-6608-2FACC2B09CB9}"/>
              </a:ext>
            </a:extLst>
          </p:cNvPr>
          <p:cNvSpPr>
            <a:spLocks noGrp="1"/>
          </p:cNvSpPr>
          <p:nvPr>
            <p:ph type="body" idx="1"/>
          </p:nvPr>
        </p:nvSpPr>
        <p:spPr/>
        <p:txBody>
          <a:bodyPr/>
          <a:lstStyle/>
          <a:p>
            <a:endParaRPr lang="pl-PL" dirty="0"/>
          </a:p>
        </p:txBody>
      </p:sp>
      <p:sp>
        <p:nvSpPr>
          <p:cNvPr id="4" name="Symbol zastępczy numeru slajdu 3">
            <a:extLst>
              <a:ext uri="{FF2B5EF4-FFF2-40B4-BE49-F238E27FC236}">
                <a16:creationId xmlns:a16="http://schemas.microsoft.com/office/drawing/2014/main" id="{4BA5EB6F-D251-D6C3-6B50-A008F26EC327}"/>
              </a:ext>
            </a:extLst>
          </p:cNvPr>
          <p:cNvSpPr>
            <a:spLocks noGrp="1"/>
          </p:cNvSpPr>
          <p:nvPr>
            <p:ph type="sldNum" sz="quarter" idx="5"/>
          </p:nvPr>
        </p:nvSpPr>
        <p:spPr/>
        <p:txBody>
          <a:bodyPr/>
          <a:lstStyle/>
          <a:p>
            <a:fld id="{34B613D9-BBDC-4AF6-BE2C-2BF1A6E0D30B}" type="slidenum">
              <a:rPr lang="pl-PL" smtClean="0"/>
              <a:t>24</a:t>
            </a:fld>
            <a:endParaRPr lang="pl-PL"/>
          </a:p>
        </p:txBody>
      </p:sp>
    </p:spTree>
    <p:extLst>
      <p:ext uri="{BB962C8B-B14F-4D97-AF65-F5344CB8AC3E}">
        <p14:creationId xmlns:p14="http://schemas.microsoft.com/office/powerpoint/2010/main" val="81694623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10985B3-B918-63D3-7899-0C742F21841E}"/>
            </a:ext>
          </a:extLst>
        </p:cNvPr>
        <p:cNvGrpSpPr/>
        <p:nvPr/>
      </p:nvGrpSpPr>
      <p:grpSpPr>
        <a:xfrm>
          <a:off x="0" y="0"/>
          <a:ext cx="0" cy="0"/>
          <a:chOff x="0" y="0"/>
          <a:chExt cx="0" cy="0"/>
        </a:xfrm>
      </p:grpSpPr>
      <p:sp>
        <p:nvSpPr>
          <p:cNvPr id="2" name="Symbol zastępczy obrazu slajdu 1">
            <a:extLst>
              <a:ext uri="{FF2B5EF4-FFF2-40B4-BE49-F238E27FC236}">
                <a16:creationId xmlns:a16="http://schemas.microsoft.com/office/drawing/2014/main" id="{46AEE72A-263B-4243-32C2-A129464252E4}"/>
              </a:ext>
            </a:extLst>
          </p:cNvPr>
          <p:cNvSpPr>
            <a:spLocks noGrp="1" noRot="1" noChangeAspect="1"/>
          </p:cNvSpPr>
          <p:nvPr>
            <p:ph type="sldImg"/>
          </p:nvPr>
        </p:nvSpPr>
        <p:spPr/>
      </p:sp>
      <p:sp>
        <p:nvSpPr>
          <p:cNvPr id="3" name="Symbol zastępczy notatek 2">
            <a:extLst>
              <a:ext uri="{FF2B5EF4-FFF2-40B4-BE49-F238E27FC236}">
                <a16:creationId xmlns:a16="http://schemas.microsoft.com/office/drawing/2014/main" id="{1229E46D-1F63-0976-272B-73625955E01C}"/>
              </a:ext>
            </a:extLst>
          </p:cNvPr>
          <p:cNvSpPr>
            <a:spLocks noGrp="1"/>
          </p:cNvSpPr>
          <p:nvPr>
            <p:ph type="body" idx="1"/>
          </p:nvPr>
        </p:nvSpPr>
        <p:spPr/>
        <p:txBody>
          <a:bodyPr/>
          <a:lstStyle/>
          <a:p>
            <a:endParaRPr lang="pl-PL" dirty="0"/>
          </a:p>
        </p:txBody>
      </p:sp>
      <p:sp>
        <p:nvSpPr>
          <p:cNvPr id="4" name="Symbol zastępczy numeru slajdu 3">
            <a:extLst>
              <a:ext uri="{FF2B5EF4-FFF2-40B4-BE49-F238E27FC236}">
                <a16:creationId xmlns:a16="http://schemas.microsoft.com/office/drawing/2014/main" id="{5194DD5D-1022-D20D-F7DA-5574FF4309D8}"/>
              </a:ext>
            </a:extLst>
          </p:cNvPr>
          <p:cNvSpPr>
            <a:spLocks noGrp="1"/>
          </p:cNvSpPr>
          <p:nvPr>
            <p:ph type="sldNum" sz="quarter" idx="5"/>
          </p:nvPr>
        </p:nvSpPr>
        <p:spPr/>
        <p:txBody>
          <a:bodyPr/>
          <a:lstStyle/>
          <a:p>
            <a:fld id="{34B613D9-BBDC-4AF6-BE2C-2BF1A6E0D30B}" type="slidenum">
              <a:rPr lang="pl-PL" smtClean="0"/>
              <a:t>25</a:t>
            </a:fld>
            <a:endParaRPr lang="pl-PL"/>
          </a:p>
        </p:txBody>
      </p:sp>
    </p:spTree>
    <p:extLst>
      <p:ext uri="{BB962C8B-B14F-4D97-AF65-F5344CB8AC3E}">
        <p14:creationId xmlns:p14="http://schemas.microsoft.com/office/powerpoint/2010/main" val="166156992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1618A77-F463-21C1-B619-5321D23FBF45}"/>
            </a:ext>
          </a:extLst>
        </p:cNvPr>
        <p:cNvGrpSpPr/>
        <p:nvPr/>
      </p:nvGrpSpPr>
      <p:grpSpPr>
        <a:xfrm>
          <a:off x="0" y="0"/>
          <a:ext cx="0" cy="0"/>
          <a:chOff x="0" y="0"/>
          <a:chExt cx="0" cy="0"/>
        </a:xfrm>
      </p:grpSpPr>
      <p:sp>
        <p:nvSpPr>
          <p:cNvPr id="2" name="Symbol zastępczy obrazu slajdu 1">
            <a:extLst>
              <a:ext uri="{FF2B5EF4-FFF2-40B4-BE49-F238E27FC236}">
                <a16:creationId xmlns:a16="http://schemas.microsoft.com/office/drawing/2014/main" id="{D4F846F1-2983-D279-4144-EA973A74A1F8}"/>
              </a:ext>
            </a:extLst>
          </p:cNvPr>
          <p:cNvSpPr>
            <a:spLocks noGrp="1" noRot="1" noChangeAspect="1"/>
          </p:cNvSpPr>
          <p:nvPr>
            <p:ph type="sldImg"/>
          </p:nvPr>
        </p:nvSpPr>
        <p:spPr/>
      </p:sp>
      <p:sp>
        <p:nvSpPr>
          <p:cNvPr id="3" name="Symbol zastępczy notatek 2">
            <a:extLst>
              <a:ext uri="{FF2B5EF4-FFF2-40B4-BE49-F238E27FC236}">
                <a16:creationId xmlns:a16="http://schemas.microsoft.com/office/drawing/2014/main" id="{48DAF9FF-BE22-1B02-91F6-87A558B7723E}"/>
              </a:ext>
            </a:extLst>
          </p:cNvPr>
          <p:cNvSpPr>
            <a:spLocks noGrp="1"/>
          </p:cNvSpPr>
          <p:nvPr>
            <p:ph type="body" idx="1"/>
          </p:nvPr>
        </p:nvSpPr>
        <p:spPr/>
        <p:txBody>
          <a:bodyPr/>
          <a:lstStyle/>
          <a:p>
            <a:endParaRPr lang="pl-PL" dirty="0"/>
          </a:p>
        </p:txBody>
      </p:sp>
      <p:sp>
        <p:nvSpPr>
          <p:cNvPr id="4" name="Symbol zastępczy numeru slajdu 3">
            <a:extLst>
              <a:ext uri="{FF2B5EF4-FFF2-40B4-BE49-F238E27FC236}">
                <a16:creationId xmlns:a16="http://schemas.microsoft.com/office/drawing/2014/main" id="{D49A66A6-D3B9-A837-658F-1BAE53E630F5}"/>
              </a:ext>
            </a:extLst>
          </p:cNvPr>
          <p:cNvSpPr>
            <a:spLocks noGrp="1"/>
          </p:cNvSpPr>
          <p:nvPr>
            <p:ph type="sldNum" sz="quarter" idx="5"/>
          </p:nvPr>
        </p:nvSpPr>
        <p:spPr/>
        <p:txBody>
          <a:bodyPr/>
          <a:lstStyle/>
          <a:p>
            <a:fld id="{34B613D9-BBDC-4AF6-BE2C-2BF1A6E0D30B}" type="slidenum">
              <a:rPr lang="pl-PL" smtClean="0"/>
              <a:t>26</a:t>
            </a:fld>
            <a:endParaRPr lang="pl-PL"/>
          </a:p>
        </p:txBody>
      </p:sp>
    </p:spTree>
    <p:extLst>
      <p:ext uri="{BB962C8B-B14F-4D97-AF65-F5344CB8AC3E}">
        <p14:creationId xmlns:p14="http://schemas.microsoft.com/office/powerpoint/2010/main" val="196096717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2FCAA05-3E4E-DC01-5212-8AE738E445F8}"/>
            </a:ext>
          </a:extLst>
        </p:cNvPr>
        <p:cNvGrpSpPr/>
        <p:nvPr/>
      </p:nvGrpSpPr>
      <p:grpSpPr>
        <a:xfrm>
          <a:off x="0" y="0"/>
          <a:ext cx="0" cy="0"/>
          <a:chOff x="0" y="0"/>
          <a:chExt cx="0" cy="0"/>
        </a:xfrm>
      </p:grpSpPr>
      <p:sp>
        <p:nvSpPr>
          <p:cNvPr id="2" name="Symbol zastępczy obrazu slajdu 1">
            <a:extLst>
              <a:ext uri="{FF2B5EF4-FFF2-40B4-BE49-F238E27FC236}">
                <a16:creationId xmlns:a16="http://schemas.microsoft.com/office/drawing/2014/main" id="{B12F7240-CDE5-7F5A-4D95-A02E2FBF58E6}"/>
              </a:ext>
            </a:extLst>
          </p:cNvPr>
          <p:cNvSpPr>
            <a:spLocks noGrp="1" noRot="1" noChangeAspect="1"/>
          </p:cNvSpPr>
          <p:nvPr>
            <p:ph type="sldImg"/>
          </p:nvPr>
        </p:nvSpPr>
        <p:spPr/>
      </p:sp>
      <p:sp>
        <p:nvSpPr>
          <p:cNvPr id="3" name="Symbol zastępczy notatek 2">
            <a:extLst>
              <a:ext uri="{FF2B5EF4-FFF2-40B4-BE49-F238E27FC236}">
                <a16:creationId xmlns:a16="http://schemas.microsoft.com/office/drawing/2014/main" id="{62A39E1B-6054-6194-D71C-65744FFE5AA4}"/>
              </a:ext>
            </a:extLst>
          </p:cNvPr>
          <p:cNvSpPr>
            <a:spLocks noGrp="1"/>
          </p:cNvSpPr>
          <p:nvPr>
            <p:ph type="body" idx="1"/>
          </p:nvPr>
        </p:nvSpPr>
        <p:spPr/>
        <p:txBody>
          <a:bodyPr/>
          <a:lstStyle/>
          <a:p>
            <a:endParaRPr lang="pl-PL" dirty="0"/>
          </a:p>
        </p:txBody>
      </p:sp>
      <p:sp>
        <p:nvSpPr>
          <p:cNvPr id="4" name="Symbol zastępczy numeru slajdu 3">
            <a:extLst>
              <a:ext uri="{FF2B5EF4-FFF2-40B4-BE49-F238E27FC236}">
                <a16:creationId xmlns:a16="http://schemas.microsoft.com/office/drawing/2014/main" id="{E6A13BC9-AFF9-3636-CA41-26C1C4DD8DBF}"/>
              </a:ext>
            </a:extLst>
          </p:cNvPr>
          <p:cNvSpPr>
            <a:spLocks noGrp="1"/>
          </p:cNvSpPr>
          <p:nvPr>
            <p:ph type="sldNum" sz="quarter" idx="5"/>
          </p:nvPr>
        </p:nvSpPr>
        <p:spPr/>
        <p:txBody>
          <a:bodyPr/>
          <a:lstStyle/>
          <a:p>
            <a:fld id="{34B613D9-BBDC-4AF6-BE2C-2BF1A6E0D30B}" type="slidenum">
              <a:rPr lang="pl-PL" smtClean="0"/>
              <a:t>27</a:t>
            </a:fld>
            <a:endParaRPr lang="pl-PL"/>
          </a:p>
        </p:txBody>
      </p:sp>
    </p:spTree>
    <p:extLst>
      <p:ext uri="{BB962C8B-B14F-4D97-AF65-F5344CB8AC3E}">
        <p14:creationId xmlns:p14="http://schemas.microsoft.com/office/powerpoint/2010/main" val="95033501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1F5E72C-BB13-1BB1-8F1B-28798F2D2409}"/>
            </a:ext>
          </a:extLst>
        </p:cNvPr>
        <p:cNvGrpSpPr/>
        <p:nvPr/>
      </p:nvGrpSpPr>
      <p:grpSpPr>
        <a:xfrm>
          <a:off x="0" y="0"/>
          <a:ext cx="0" cy="0"/>
          <a:chOff x="0" y="0"/>
          <a:chExt cx="0" cy="0"/>
        </a:xfrm>
      </p:grpSpPr>
      <p:sp>
        <p:nvSpPr>
          <p:cNvPr id="2" name="Symbol zastępczy obrazu slajdu 1">
            <a:extLst>
              <a:ext uri="{FF2B5EF4-FFF2-40B4-BE49-F238E27FC236}">
                <a16:creationId xmlns:a16="http://schemas.microsoft.com/office/drawing/2014/main" id="{22943BD7-42CF-63FF-D25C-B5C77EDDC5A8}"/>
              </a:ext>
            </a:extLst>
          </p:cNvPr>
          <p:cNvSpPr>
            <a:spLocks noGrp="1" noRot="1" noChangeAspect="1"/>
          </p:cNvSpPr>
          <p:nvPr>
            <p:ph type="sldImg"/>
          </p:nvPr>
        </p:nvSpPr>
        <p:spPr/>
      </p:sp>
      <p:sp>
        <p:nvSpPr>
          <p:cNvPr id="3" name="Symbol zastępczy notatek 2">
            <a:extLst>
              <a:ext uri="{FF2B5EF4-FFF2-40B4-BE49-F238E27FC236}">
                <a16:creationId xmlns:a16="http://schemas.microsoft.com/office/drawing/2014/main" id="{4DD21D30-8A36-B867-C809-1E8E8E6365AD}"/>
              </a:ext>
            </a:extLst>
          </p:cNvPr>
          <p:cNvSpPr>
            <a:spLocks noGrp="1"/>
          </p:cNvSpPr>
          <p:nvPr>
            <p:ph type="body" idx="1"/>
          </p:nvPr>
        </p:nvSpPr>
        <p:spPr/>
        <p:txBody>
          <a:bodyPr/>
          <a:lstStyle/>
          <a:p>
            <a:endParaRPr lang="pl-PL" dirty="0"/>
          </a:p>
        </p:txBody>
      </p:sp>
      <p:sp>
        <p:nvSpPr>
          <p:cNvPr id="4" name="Symbol zastępczy numeru slajdu 3">
            <a:extLst>
              <a:ext uri="{FF2B5EF4-FFF2-40B4-BE49-F238E27FC236}">
                <a16:creationId xmlns:a16="http://schemas.microsoft.com/office/drawing/2014/main" id="{22207C5D-ACA5-5CC4-1D88-2485BC1E0D49}"/>
              </a:ext>
            </a:extLst>
          </p:cNvPr>
          <p:cNvSpPr>
            <a:spLocks noGrp="1"/>
          </p:cNvSpPr>
          <p:nvPr>
            <p:ph type="sldNum" sz="quarter" idx="5"/>
          </p:nvPr>
        </p:nvSpPr>
        <p:spPr/>
        <p:txBody>
          <a:bodyPr/>
          <a:lstStyle/>
          <a:p>
            <a:fld id="{34B613D9-BBDC-4AF6-BE2C-2BF1A6E0D30B}" type="slidenum">
              <a:rPr lang="pl-PL" smtClean="0"/>
              <a:t>28</a:t>
            </a:fld>
            <a:endParaRPr lang="pl-PL"/>
          </a:p>
        </p:txBody>
      </p:sp>
    </p:spTree>
    <p:extLst>
      <p:ext uri="{BB962C8B-B14F-4D97-AF65-F5344CB8AC3E}">
        <p14:creationId xmlns:p14="http://schemas.microsoft.com/office/powerpoint/2010/main" val="298579301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43FA58B-6A8B-FC62-8988-A871F41643C1}"/>
            </a:ext>
          </a:extLst>
        </p:cNvPr>
        <p:cNvGrpSpPr/>
        <p:nvPr/>
      </p:nvGrpSpPr>
      <p:grpSpPr>
        <a:xfrm>
          <a:off x="0" y="0"/>
          <a:ext cx="0" cy="0"/>
          <a:chOff x="0" y="0"/>
          <a:chExt cx="0" cy="0"/>
        </a:xfrm>
      </p:grpSpPr>
      <p:sp>
        <p:nvSpPr>
          <p:cNvPr id="2" name="Symbol zastępczy obrazu slajdu 1">
            <a:extLst>
              <a:ext uri="{FF2B5EF4-FFF2-40B4-BE49-F238E27FC236}">
                <a16:creationId xmlns:a16="http://schemas.microsoft.com/office/drawing/2014/main" id="{4BC6DEB4-C3C2-5061-4F96-80E8739F3C10}"/>
              </a:ext>
            </a:extLst>
          </p:cNvPr>
          <p:cNvSpPr>
            <a:spLocks noGrp="1" noRot="1" noChangeAspect="1"/>
          </p:cNvSpPr>
          <p:nvPr>
            <p:ph type="sldImg"/>
          </p:nvPr>
        </p:nvSpPr>
        <p:spPr/>
      </p:sp>
      <p:sp>
        <p:nvSpPr>
          <p:cNvPr id="3" name="Symbol zastępczy notatek 2">
            <a:extLst>
              <a:ext uri="{FF2B5EF4-FFF2-40B4-BE49-F238E27FC236}">
                <a16:creationId xmlns:a16="http://schemas.microsoft.com/office/drawing/2014/main" id="{4D39DEB8-3B5D-8C08-910D-CE168A528A96}"/>
              </a:ext>
            </a:extLst>
          </p:cNvPr>
          <p:cNvSpPr>
            <a:spLocks noGrp="1"/>
          </p:cNvSpPr>
          <p:nvPr>
            <p:ph type="body" idx="1"/>
          </p:nvPr>
        </p:nvSpPr>
        <p:spPr/>
        <p:txBody>
          <a:bodyPr/>
          <a:lstStyle/>
          <a:p>
            <a:endParaRPr lang="pl-PL" dirty="0"/>
          </a:p>
        </p:txBody>
      </p:sp>
      <p:sp>
        <p:nvSpPr>
          <p:cNvPr id="4" name="Symbol zastępczy numeru slajdu 3">
            <a:extLst>
              <a:ext uri="{FF2B5EF4-FFF2-40B4-BE49-F238E27FC236}">
                <a16:creationId xmlns:a16="http://schemas.microsoft.com/office/drawing/2014/main" id="{863542B6-810F-F860-4F28-EE6ECEBCC841}"/>
              </a:ext>
            </a:extLst>
          </p:cNvPr>
          <p:cNvSpPr>
            <a:spLocks noGrp="1"/>
          </p:cNvSpPr>
          <p:nvPr>
            <p:ph type="sldNum" sz="quarter" idx="5"/>
          </p:nvPr>
        </p:nvSpPr>
        <p:spPr/>
        <p:txBody>
          <a:bodyPr/>
          <a:lstStyle/>
          <a:p>
            <a:fld id="{34B613D9-BBDC-4AF6-BE2C-2BF1A6E0D30B}" type="slidenum">
              <a:rPr lang="pl-PL" smtClean="0"/>
              <a:t>29</a:t>
            </a:fld>
            <a:endParaRPr lang="pl-PL"/>
          </a:p>
        </p:txBody>
      </p:sp>
    </p:spTree>
    <p:extLst>
      <p:ext uri="{BB962C8B-B14F-4D97-AF65-F5344CB8AC3E}">
        <p14:creationId xmlns:p14="http://schemas.microsoft.com/office/powerpoint/2010/main" val="122877396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40D9EC9-B323-8116-D047-089D4804A92F}"/>
            </a:ext>
          </a:extLst>
        </p:cNvPr>
        <p:cNvGrpSpPr/>
        <p:nvPr/>
      </p:nvGrpSpPr>
      <p:grpSpPr>
        <a:xfrm>
          <a:off x="0" y="0"/>
          <a:ext cx="0" cy="0"/>
          <a:chOff x="0" y="0"/>
          <a:chExt cx="0" cy="0"/>
        </a:xfrm>
      </p:grpSpPr>
      <p:sp>
        <p:nvSpPr>
          <p:cNvPr id="2" name="Symbol zastępczy obrazu slajdu 1">
            <a:extLst>
              <a:ext uri="{FF2B5EF4-FFF2-40B4-BE49-F238E27FC236}">
                <a16:creationId xmlns:a16="http://schemas.microsoft.com/office/drawing/2014/main" id="{2A3F0447-A3A6-A479-687E-7E6670678CC3}"/>
              </a:ext>
            </a:extLst>
          </p:cNvPr>
          <p:cNvSpPr>
            <a:spLocks noGrp="1" noRot="1" noChangeAspect="1"/>
          </p:cNvSpPr>
          <p:nvPr>
            <p:ph type="sldImg"/>
          </p:nvPr>
        </p:nvSpPr>
        <p:spPr/>
      </p:sp>
      <p:sp>
        <p:nvSpPr>
          <p:cNvPr id="3" name="Symbol zastępczy notatek 2">
            <a:extLst>
              <a:ext uri="{FF2B5EF4-FFF2-40B4-BE49-F238E27FC236}">
                <a16:creationId xmlns:a16="http://schemas.microsoft.com/office/drawing/2014/main" id="{A02AA376-D266-A2CF-C165-D2148FD01282}"/>
              </a:ext>
            </a:extLst>
          </p:cNvPr>
          <p:cNvSpPr>
            <a:spLocks noGrp="1"/>
          </p:cNvSpPr>
          <p:nvPr>
            <p:ph type="body" idx="1"/>
          </p:nvPr>
        </p:nvSpPr>
        <p:spPr/>
        <p:txBody>
          <a:bodyPr/>
          <a:lstStyle/>
          <a:p>
            <a:endParaRPr lang="pl-PL" dirty="0"/>
          </a:p>
        </p:txBody>
      </p:sp>
      <p:sp>
        <p:nvSpPr>
          <p:cNvPr id="4" name="Symbol zastępczy numeru slajdu 3">
            <a:extLst>
              <a:ext uri="{FF2B5EF4-FFF2-40B4-BE49-F238E27FC236}">
                <a16:creationId xmlns:a16="http://schemas.microsoft.com/office/drawing/2014/main" id="{FCCB25B8-7000-7663-F086-20A20FD607AD}"/>
              </a:ext>
            </a:extLst>
          </p:cNvPr>
          <p:cNvSpPr>
            <a:spLocks noGrp="1"/>
          </p:cNvSpPr>
          <p:nvPr>
            <p:ph type="sldNum" sz="quarter" idx="5"/>
          </p:nvPr>
        </p:nvSpPr>
        <p:spPr/>
        <p:txBody>
          <a:bodyPr/>
          <a:lstStyle/>
          <a:p>
            <a:fld id="{34B613D9-BBDC-4AF6-BE2C-2BF1A6E0D30B}" type="slidenum">
              <a:rPr lang="pl-PL" smtClean="0"/>
              <a:t>30</a:t>
            </a:fld>
            <a:endParaRPr lang="pl-PL"/>
          </a:p>
        </p:txBody>
      </p:sp>
    </p:spTree>
    <p:extLst>
      <p:ext uri="{BB962C8B-B14F-4D97-AF65-F5344CB8AC3E}">
        <p14:creationId xmlns:p14="http://schemas.microsoft.com/office/powerpoint/2010/main" val="42709404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8B8FCCB-17E1-C101-E21F-C528A4564B91}"/>
            </a:ext>
          </a:extLst>
        </p:cNvPr>
        <p:cNvGrpSpPr/>
        <p:nvPr/>
      </p:nvGrpSpPr>
      <p:grpSpPr>
        <a:xfrm>
          <a:off x="0" y="0"/>
          <a:ext cx="0" cy="0"/>
          <a:chOff x="0" y="0"/>
          <a:chExt cx="0" cy="0"/>
        </a:xfrm>
      </p:grpSpPr>
      <p:sp>
        <p:nvSpPr>
          <p:cNvPr id="2" name="Symbol zastępczy obrazu slajdu 1">
            <a:extLst>
              <a:ext uri="{FF2B5EF4-FFF2-40B4-BE49-F238E27FC236}">
                <a16:creationId xmlns:a16="http://schemas.microsoft.com/office/drawing/2014/main" id="{9F69F688-093E-2F0F-0D63-428BC70CEA1C}"/>
              </a:ext>
            </a:extLst>
          </p:cNvPr>
          <p:cNvSpPr>
            <a:spLocks noGrp="1" noRot="1" noChangeAspect="1"/>
          </p:cNvSpPr>
          <p:nvPr>
            <p:ph type="sldImg"/>
          </p:nvPr>
        </p:nvSpPr>
        <p:spPr/>
      </p:sp>
      <p:sp>
        <p:nvSpPr>
          <p:cNvPr id="3" name="Symbol zastępczy notatek 2">
            <a:extLst>
              <a:ext uri="{FF2B5EF4-FFF2-40B4-BE49-F238E27FC236}">
                <a16:creationId xmlns:a16="http://schemas.microsoft.com/office/drawing/2014/main" id="{E8A6AF6E-7A29-0C61-7835-B90252EB7BDC}"/>
              </a:ext>
            </a:extLst>
          </p:cNvPr>
          <p:cNvSpPr>
            <a:spLocks noGrp="1"/>
          </p:cNvSpPr>
          <p:nvPr>
            <p:ph type="body" idx="1"/>
          </p:nvPr>
        </p:nvSpPr>
        <p:spPr/>
        <p:txBody>
          <a:bodyPr/>
          <a:lstStyle/>
          <a:p>
            <a:endParaRPr lang="pl-PL" dirty="0"/>
          </a:p>
        </p:txBody>
      </p:sp>
      <p:sp>
        <p:nvSpPr>
          <p:cNvPr id="4" name="Symbol zastępczy numeru slajdu 3">
            <a:extLst>
              <a:ext uri="{FF2B5EF4-FFF2-40B4-BE49-F238E27FC236}">
                <a16:creationId xmlns:a16="http://schemas.microsoft.com/office/drawing/2014/main" id="{C1829917-6F4A-9896-FEBF-AFE80451B4F4}"/>
              </a:ext>
            </a:extLst>
          </p:cNvPr>
          <p:cNvSpPr>
            <a:spLocks noGrp="1"/>
          </p:cNvSpPr>
          <p:nvPr>
            <p:ph type="sldNum" sz="quarter" idx="5"/>
          </p:nvPr>
        </p:nvSpPr>
        <p:spPr/>
        <p:txBody>
          <a:bodyPr/>
          <a:lstStyle/>
          <a:p>
            <a:fld id="{34B613D9-BBDC-4AF6-BE2C-2BF1A6E0D30B}" type="slidenum">
              <a:rPr lang="pl-PL" smtClean="0"/>
              <a:t>4</a:t>
            </a:fld>
            <a:endParaRPr lang="pl-PL"/>
          </a:p>
        </p:txBody>
      </p:sp>
    </p:spTree>
    <p:extLst>
      <p:ext uri="{BB962C8B-B14F-4D97-AF65-F5344CB8AC3E}">
        <p14:creationId xmlns:p14="http://schemas.microsoft.com/office/powerpoint/2010/main" val="187914099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F3F2413-E5F2-FA66-CF70-DE8086914D15}"/>
            </a:ext>
          </a:extLst>
        </p:cNvPr>
        <p:cNvGrpSpPr/>
        <p:nvPr/>
      </p:nvGrpSpPr>
      <p:grpSpPr>
        <a:xfrm>
          <a:off x="0" y="0"/>
          <a:ext cx="0" cy="0"/>
          <a:chOff x="0" y="0"/>
          <a:chExt cx="0" cy="0"/>
        </a:xfrm>
      </p:grpSpPr>
      <p:sp>
        <p:nvSpPr>
          <p:cNvPr id="2" name="Symbol zastępczy obrazu slajdu 1">
            <a:extLst>
              <a:ext uri="{FF2B5EF4-FFF2-40B4-BE49-F238E27FC236}">
                <a16:creationId xmlns:a16="http://schemas.microsoft.com/office/drawing/2014/main" id="{6FB920AB-B0C5-4B82-EB85-C878F3CB43A5}"/>
              </a:ext>
            </a:extLst>
          </p:cNvPr>
          <p:cNvSpPr>
            <a:spLocks noGrp="1" noRot="1" noChangeAspect="1"/>
          </p:cNvSpPr>
          <p:nvPr>
            <p:ph type="sldImg"/>
          </p:nvPr>
        </p:nvSpPr>
        <p:spPr/>
      </p:sp>
      <p:sp>
        <p:nvSpPr>
          <p:cNvPr id="3" name="Symbol zastępczy notatek 2">
            <a:extLst>
              <a:ext uri="{FF2B5EF4-FFF2-40B4-BE49-F238E27FC236}">
                <a16:creationId xmlns:a16="http://schemas.microsoft.com/office/drawing/2014/main" id="{34FF3DB0-143B-4849-5E2C-C3094DEE8E7D}"/>
              </a:ext>
            </a:extLst>
          </p:cNvPr>
          <p:cNvSpPr>
            <a:spLocks noGrp="1"/>
          </p:cNvSpPr>
          <p:nvPr>
            <p:ph type="body" idx="1"/>
          </p:nvPr>
        </p:nvSpPr>
        <p:spPr/>
        <p:txBody>
          <a:bodyPr/>
          <a:lstStyle/>
          <a:p>
            <a:endParaRPr lang="pl-PL" dirty="0"/>
          </a:p>
        </p:txBody>
      </p:sp>
      <p:sp>
        <p:nvSpPr>
          <p:cNvPr id="4" name="Symbol zastępczy numeru slajdu 3">
            <a:extLst>
              <a:ext uri="{FF2B5EF4-FFF2-40B4-BE49-F238E27FC236}">
                <a16:creationId xmlns:a16="http://schemas.microsoft.com/office/drawing/2014/main" id="{B3A7ABE5-2042-2803-B808-BB4CBAA09FAA}"/>
              </a:ext>
            </a:extLst>
          </p:cNvPr>
          <p:cNvSpPr>
            <a:spLocks noGrp="1"/>
          </p:cNvSpPr>
          <p:nvPr>
            <p:ph type="sldNum" sz="quarter" idx="5"/>
          </p:nvPr>
        </p:nvSpPr>
        <p:spPr/>
        <p:txBody>
          <a:bodyPr/>
          <a:lstStyle/>
          <a:p>
            <a:fld id="{34B613D9-BBDC-4AF6-BE2C-2BF1A6E0D30B}" type="slidenum">
              <a:rPr lang="pl-PL" smtClean="0"/>
              <a:t>31</a:t>
            </a:fld>
            <a:endParaRPr lang="pl-PL"/>
          </a:p>
        </p:txBody>
      </p:sp>
    </p:spTree>
    <p:extLst>
      <p:ext uri="{BB962C8B-B14F-4D97-AF65-F5344CB8AC3E}">
        <p14:creationId xmlns:p14="http://schemas.microsoft.com/office/powerpoint/2010/main" val="81980429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3C81220-6261-E5FF-8335-63F237170452}"/>
            </a:ext>
          </a:extLst>
        </p:cNvPr>
        <p:cNvGrpSpPr/>
        <p:nvPr/>
      </p:nvGrpSpPr>
      <p:grpSpPr>
        <a:xfrm>
          <a:off x="0" y="0"/>
          <a:ext cx="0" cy="0"/>
          <a:chOff x="0" y="0"/>
          <a:chExt cx="0" cy="0"/>
        </a:xfrm>
      </p:grpSpPr>
      <p:sp>
        <p:nvSpPr>
          <p:cNvPr id="2" name="Symbol zastępczy obrazu slajdu 1">
            <a:extLst>
              <a:ext uri="{FF2B5EF4-FFF2-40B4-BE49-F238E27FC236}">
                <a16:creationId xmlns:a16="http://schemas.microsoft.com/office/drawing/2014/main" id="{68A3E324-AE2D-E1BA-0B68-C9EE78ECF3A8}"/>
              </a:ext>
            </a:extLst>
          </p:cNvPr>
          <p:cNvSpPr>
            <a:spLocks noGrp="1" noRot="1" noChangeAspect="1"/>
          </p:cNvSpPr>
          <p:nvPr>
            <p:ph type="sldImg"/>
          </p:nvPr>
        </p:nvSpPr>
        <p:spPr/>
      </p:sp>
      <p:sp>
        <p:nvSpPr>
          <p:cNvPr id="3" name="Symbol zastępczy notatek 2">
            <a:extLst>
              <a:ext uri="{FF2B5EF4-FFF2-40B4-BE49-F238E27FC236}">
                <a16:creationId xmlns:a16="http://schemas.microsoft.com/office/drawing/2014/main" id="{AFE0DD39-7184-A25A-4EF0-48333F778982}"/>
              </a:ext>
            </a:extLst>
          </p:cNvPr>
          <p:cNvSpPr>
            <a:spLocks noGrp="1"/>
          </p:cNvSpPr>
          <p:nvPr>
            <p:ph type="body" idx="1"/>
          </p:nvPr>
        </p:nvSpPr>
        <p:spPr/>
        <p:txBody>
          <a:bodyPr/>
          <a:lstStyle/>
          <a:p>
            <a:endParaRPr lang="pl-PL" dirty="0"/>
          </a:p>
        </p:txBody>
      </p:sp>
      <p:sp>
        <p:nvSpPr>
          <p:cNvPr id="4" name="Symbol zastępczy numeru slajdu 3">
            <a:extLst>
              <a:ext uri="{FF2B5EF4-FFF2-40B4-BE49-F238E27FC236}">
                <a16:creationId xmlns:a16="http://schemas.microsoft.com/office/drawing/2014/main" id="{EE133FDA-608A-F2F3-659F-6810BA09D35D}"/>
              </a:ext>
            </a:extLst>
          </p:cNvPr>
          <p:cNvSpPr>
            <a:spLocks noGrp="1"/>
          </p:cNvSpPr>
          <p:nvPr>
            <p:ph type="sldNum" sz="quarter" idx="5"/>
          </p:nvPr>
        </p:nvSpPr>
        <p:spPr/>
        <p:txBody>
          <a:bodyPr/>
          <a:lstStyle/>
          <a:p>
            <a:fld id="{34B613D9-BBDC-4AF6-BE2C-2BF1A6E0D30B}" type="slidenum">
              <a:rPr lang="pl-PL" smtClean="0"/>
              <a:t>32</a:t>
            </a:fld>
            <a:endParaRPr lang="pl-PL"/>
          </a:p>
        </p:txBody>
      </p:sp>
    </p:spTree>
    <p:extLst>
      <p:ext uri="{BB962C8B-B14F-4D97-AF65-F5344CB8AC3E}">
        <p14:creationId xmlns:p14="http://schemas.microsoft.com/office/powerpoint/2010/main" val="429339894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8A099FF-31B8-D71D-0CB3-06C7B5FFFD3A}"/>
            </a:ext>
          </a:extLst>
        </p:cNvPr>
        <p:cNvGrpSpPr/>
        <p:nvPr/>
      </p:nvGrpSpPr>
      <p:grpSpPr>
        <a:xfrm>
          <a:off x="0" y="0"/>
          <a:ext cx="0" cy="0"/>
          <a:chOff x="0" y="0"/>
          <a:chExt cx="0" cy="0"/>
        </a:xfrm>
      </p:grpSpPr>
      <p:sp>
        <p:nvSpPr>
          <p:cNvPr id="2" name="Symbol zastępczy obrazu slajdu 1">
            <a:extLst>
              <a:ext uri="{FF2B5EF4-FFF2-40B4-BE49-F238E27FC236}">
                <a16:creationId xmlns:a16="http://schemas.microsoft.com/office/drawing/2014/main" id="{B9B2AA0B-7B45-08A4-6A53-440C346E7BE8}"/>
              </a:ext>
            </a:extLst>
          </p:cNvPr>
          <p:cNvSpPr>
            <a:spLocks noGrp="1" noRot="1" noChangeAspect="1"/>
          </p:cNvSpPr>
          <p:nvPr>
            <p:ph type="sldImg"/>
          </p:nvPr>
        </p:nvSpPr>
        <p:spPr/>
      </p:sp>
      <p:sp>
        <p:nvSpPr>
          <p:cNvPr id="3" name="Symbol zastępczy notatek 2">
            <a:extLst>
              <a:ext uri="{FF2B5EF4-FFF2-40B4-BE49-F238E27FC236}">
                <a16:creationId xmlns:a16="http://schemas.microsoft.com/office/drawing/2014/main" id="{EC090A70-7A02-3F59-43D9-881A4568AD1E}"/>
              </a:ext>
            </a:extLst>
          </p:cNvPr>
          <p:cNvSpPr>
            <a:spLocks noGrp="1"/>
          </p:cNvSpPr>
          <p:nvPr>
            <p:ph type="body" idx="1"/>
          </p:nvPr>
        </p:nvSpPr>
        <p:spPr/>
        <p:txBody>
          <a:bodyPr/>
          <a:lstStyle/>
          <a:p>
            <a:endParaRPr lang="pl-PL" dirty="0"/>
          </a:p>
        </p:txBody>
      </p:sp>
      <p:sp>
        <p:nvSpPr>
          <p:cNvPr id="4" name="Symbol zastępczy numeru slajdu 3">
            <a:extLst>
              <a:ext uri="{FF2B5EF4-FFF2-40B4-BE49-F238E27FC236}">
                <a16:creationId xmlns:a16="http://schemas.microsoft.com/office/drawing/2014/main" id="{CF195C60-967B-97DF-4351-478E1336BD13}"/>
              </a:ext>
            </a:extLst>
          </p:cNvPr>
          <p:cNvSpPr>
            <a:spLocks noGrp="1"/>
          </p:cNvSpPr>
          <p:nvPr>
            <p:ph type="sldNum" sz="quarter" idx="5"/>
          </p:nvPr>
        </p:nvSpPr>
        <p:spPr/>
        <p:txBody>
          <a:bodyPr/>
          <a:lstStyle/>
          <a:p>
            <a:fld id="{34B613D9-BBDC-4AF6-BE2C-2BF1A6E0D30B}" type="slidenum">
              <a:rPr lang="pl-PL" smtClean="0"/>
              <a:t>33</a:t>
            </a:fld>
            <a:endParaRPr lang="pl-PL"/>
          </a:p>
        </p:txBody>
      </p:sp>
    </p:spTree>
    <p:extLst>
      <p:ext uri="{BB962C8B-B14F-4D97-AF65-F5344CB8AC3E}">
        <p14:creationId xmlns:p14="http://schemas.microsoft.com/office/powerpoint/2010/main" val="130401796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07AF009-44DD-B4B5-64EA-4F7C54508486}"/>
            </a:ext>
          </a:extLst>
        </p:cNvPr>
        <p:cNvGrpSpPr/>
        <p:nvPr/>
      </p:nvGrpSpPr>
      <p:grpSpPr>
        <a:xfrm>
          <a:off x="0" y="0"/>
          <a:ext cx="0" cy="0"/>
          <a:chOff x="0" y="0"/>
          <a:chExt cx="0" cy="0"/>
        </a:xfrm>
      </p:grpSpPr>
      <p:sp>
        <p:nvSpPr>
          <p:cNvPr id="2" name="Symbol zastępczy obrazu slajdu 1">
            <a:extLst>
              <a:ext uri="{FF2B5EF4-FFF2-40B4-BE49-F238E27FC236}">
                <a16:creationId xmlns:a16="http://schemas.microsoft.com/office/drawing/2014/main" id="{5D2436A0-0324-940D-56E0-5975DE952E86}"/>
              </a:ext>
            </a:extLst>
          </p:cNvPr>
          <p:cNvSpPr>
            <a:spLocks noGrp="1" noRot="1" noChangeAspect="1"/>
          </p:cNvSpPr>
          <p:nvPr>
            <p:ph type="sldImg"/>
          </p:nvPr>
        </p:nvSpPr>
        <p:spPr/>
      </p:sp>
      <p:sp>
        <p:nvSpPr>
          <p:cNvPr id="3" name="Symbol zastępczy notatek 2">
            <a:extLst>
              <a:ext uri="{FF2B5EF4-FFF2-40B4-BE49-F238E27FC236}">
                <a16:creationId xmlns:a16="http://schemas.microsoft.com/office/drawing/2014/main" id="{AD6C1DF3-D879-39F5-7453-30729730E43A}"/>
              </a:ext>
            </a:extLst>
          </p:cNvPr>
          <p:cNvSpPr>
            <a:spLocks noGrp="1"/>
          </p:cNvSpPr>
          <p:nvPr>
            <p:ph type="body" idx="1"/>
          </p:nvPr>
        </p:nvSpPr>
        <p:spPr/>
        <p:txBody>
          <a:bodyPr/>
          <a:lstStyle/>
          <a:p>
            <a:endParaRPr lang="pl-PL" dirty="0"/>
          </a:p>
        </p:txBody>
      </p:sp>
      <p:sp>
        <p:nvSpPr>
          <p:cNvPr id="4" name="Symbol zastępczy numeru slajdu 3">
            <a:extLst>
              <a:ext uri="{FF2B5EF4-FFF2-40B4-BE49-F238E27FC236}">
                <a16:creationId xmlns:a16="http://schemas.microsoft.com/office/drawing/2014/main" id="{59E2AC1B-2293-4593-E00D-59B608BB7212}"/>
              </a:ext>
            </a:extLst>
          </p:cNvPr>
          <p:cNvSpPr>
            <a:spLocks noGrp="1"/>
          </p:cNvSpPr>
          <p:nvPr>
            <p:ph type="sldNum" sz="quarter" idx="5"/>
          </p:nvPr>
        </p:nvSpPr>
        <p:spPr/>
        <p:txBody>
          <a:bodyPr/>
          <a:lstStyle/>
          <a:p>
            <a:fld id="{34B613D9-BBDC-4AF6-BE2C-2BF1A6E0D30B}" type="slidenum">
              <a:rPr lang="pl-PL" smtClean="0"/>
              <a:t>34</a:t>
            </a:fld>
            <a:endParaRPr lang="pl-PL"/>
          </a:p>
        </p:txBody>
      </p:sp>
    </p:spTree>
    <p:extLst>
      <p:ext uri="{BB962C8B-B14F-4D97-AF65-F5344CB8AC3E}">
        <p14:creationId xmlns:p14="http://schemas.microsoft.com/office/powerpoint/2010/main" val="150267559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E069CCD-3F3D-B401-09D2-40454E185BA3}"/>
            </a:ext>
          </a:extLst>
        </p:cNvPr>
        <p:cNvGrpSpPr/>
        <p:nvPr/>
      </p:nvGrpSpPr>
      <p:grpSpPr>
        <a:xfrm>
          <a:off x="0" y="0"/>
          <a:ext cx="0" cy="0"/>
          <a:chOff x="0" y="0"/>
          <a:chExt cx="0" cy="0"/>
        </a:xfrm>
      </p:grpSpPr>
      <p:sp>
        <p:nvSpPr>
          <p:cNvPr id="2" name="Symbol zastępczy obrazu slajdu 1">
            <a:extLst>
              <a:ext uri="{FF2B5EF4-FFF2-40B4-BE49-F238E27FC236}">
                <a16:creationId xmlns:a16="http://schemas.microsoft.com/office/drawing/2014/main" id="{C09C6B50-9E04-9EFD-2A50-4B8528FB4CBF}"/>
              </a:ext>
            </a:extLst>
          </p:cNvPr>
          <p:cNvSpPr>
            <a:spLocks noGrp="1" noRot="1" noChangeAspect="1"/>
          </p:cNvSpPr>
          <p:nvPr>
            <p:ph type="sldImg"/>
          </p:nvPr>
        </p:nvSpPr>
        <p:spPr/>
      </p:sp>
      <p:sp>
        <p:nvSpPr>
          <p:cNvPr id="3" name="Symbol zastępczy notatek 2">
            <a:extLst>
              <a:ext uri="{FF2B5EF4-FFF2-40B4-BE49-F238E27FC236}">
                <a16:creationId xmlns:a16="http://schemas.microsoft.com/office/drawing/2014/main" id="{CFE1D652-E31B-7EEA-A80E-10AD6C223AD0}"/>
              </a:ext>
            </a:extLst>
          </p:cNvPr>
          <p:cNvSpPr>
            <a:spLocks noGrp="1"/>
          </p:cNvSpPr>
          <p:nvPr>
            <p:ph type="body" idx="1"/>
          </p:nvPr>
        </p:nvSpPr>
        <p:spPr/>
        <p:txBody>
          <a:bodyPr/>
          <a:lstStyle/>
          <a:p>
            <a:endParaRPr lang="pl-PL" dirty="0"/>
          </a:p>
        </p:txBody>
      </p:sp>
      <p:sp>
        <p:nvSpPr>
          <p:cNvPr id="4" name="Symbol zastępczy numeru slajdu 3">
            <a:extLst>
              <a:ext uri="{FF2B5EF4-FFF2-40B4-BE49-F238E27FC236}">
                <a16:creationId xmlns:a16="http://schemas.microsoft.com/office/drawing/2014/main" id="{4C484291-7E3B-3072-0F9A-AAB014B2FE3A}"/>
              </a:ext>
            </a:extLst>
          </p:cNvPr>
          <p:cNvSpPr>
            <a:spLocks noGrp="1"/>
          </p:cNvSpPr>
          <p:nvPr>
            <p:ph type="sldNum" sz="quarter" idx="5"/>
          </p:nvPr>
        </p:nvSpPr>
        <p:spPr/>
        <p:txBody>
          <a:bodyPr/>
          <a:lstStyle/>
          <a:p>
            <a:fld id="{34B613D9-BBDC-4AF6-BE2C-2BF1A6E0D30B}" type="slidenum">
              <a:rPr lang="pl-PL" smtClean="0"/>
              <a:t>35</a:t>
            </a:fld>
            <a:endParaRPr lang="pl-PL"/>
          </a:p>
        </p:txBody>
      </p:sp>
    </p:spTree>
    <p:extLst>
      <p:ext uri="{BB962C8B-B14F-4D97-AF65-F5344CB8AC3E}">
        <p14:creationId xmlns:p14="http://schemas.microsoft.com/office/powerpoint/2010/main" val="24775387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03BD0DD-F564-257F-CFCF-FD5C0348C77F}"/>
            </a:ext>
          </a:extLst>
        </p:cNvPr>
        <p:cNvGrpSpPr/>
        <p:nvPr/>
      </p:nvGrpSpPr>
      <p:grpSpPr>
        <a:xfrm>
          <a:off x="0" y="0"/>
          <a:ext cx="0" cy="0"/>
          <a:chOff x="0" y="0"/>
          <a:chExt cx="0" cy="0"/>
        </a:xfrm>
      </p:grpSpPr>
      <p:sp>
        <p:nvSpPr>
          <p:cNvPr id="2" name="Symbol zastępczy obrazu slajdu 1">
            <a:extLst>
              <a:ext uri="{FF2B5EF4-FFF2-40B4-BE49-F238E27FC236}">
                <a16:creationId xmlns:a16="http://schemas.microsoft.com/office/drawing/2014/main" id="{8BC39C7A-FC9E-85F5-3901-5CD870EE065F}"/>
              </a:ext>
            </a:extLst>
          </p:cNvPr>
          <p:cNvSpPr>
            <a:spLocks noGrp="1" noRot="1" noChangeAspect="1"/>
          </p:cNvSpPr>
          <p:nvPr>
            <p:ph type="sldImg"/>
          </p:nvPr>
        </p:nvSpPr>
        <p:spPr/>
      </p:sp>
      <p:sp>
        <p:nvSpPr>
          <p:cNvPr id="3" name="Symbol zastępczy notatek 2">
            <a:extLst>
              <a:ext uri="{FF2B5EF4-FFF2-40B4-BE49-F238E27FC236}">
                <a16:creationId xmlns:a16="http://schemas.microsoft.com/office/drawing/2014/main" id="{30974202-C25D-8623-9370-E4B422FC87A2}"/>
              </a:ext>
            </a:extLst>
          </p:cNvPr>
          <p:cNvSpPr>
            <a:spLocks noGrp="1"/>
          </p:cNvSpPr>
          <p:nvPr>
            <p:ph type="body" idx="1"/>
          </p:nvPr>
        </p:nvSpPr>
        <p:spPr/>
        <p:txBody>
          <a:bodyPr/>
          <a:lstStyle/>
          <a:p>
            <a:endParaRPr lang="pl-PL" dirty="0"/>
          </a:p>
        </p:txBody>
      </p:sp>
      <p:sp>
        <p:nvSpPr>
          <p:cNvPr id="4" name="Symbol zastępczy numeru slajdu 3">
            <a:extLst>
              <a:ext uri="{FF2B5EF4-FFF2-40B4-BE49-F238E27FC236}">
                <a16:creationId xmlns:a16="http://schemas.microsoft.com/office/drawing/2014/main" id="{87FC2F0D-5A09-7225-64DF-8C313DC90F87}"/>
              </a:ext>
            </a:extLst>
          </p:cNvPr>
          <p:cNvSpPr>
            <a:spLocks noGrp="1"/>
          </p:cNvSpPr>
          <p:nvPr>
            <p:ph type="sldNum" sz="quarter" idx="5"/>
          </p:nvPr>
        </p:nvSpPr>
        <p:spPr/>
        <p:txBody>
          <a:bodyPr/>
          <a:lstStyle/>
          <a:p>
            <a:fld id="{34B613D9-BBDC-4AF6-BE2C-2BF1A6E0D30B}" type="slidenum">
              <a:rPr lang="pl-PL" smtClean="0"/>
              <a:t>5</a:t>
            </a:fld>
            <a:endParaRPr lang="pl-PL"/>
          </a:p>
        </p:txBody>
      </p:sp>
    </p:spTree>
    <p:extLst>
      <p:ext uri="{BB962C8B-B14F-4D97-AF65-F5344CB8AC3E}">
        <p14:creationId xmlns:p14="http://schemas.microsoft.com/office/powerpoint/2010/main" val="8927924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7782A9C-6CD2-2482-B5D7-2D7355F502A5}"/>
            </a:ext>
          </a:extLst>
        </p:cNvPr>
        <p:cNvGrpSpPr/>
        <p:nvPr/>
      </p:nvGrpSpPr>
      <p:grpSpPr>
        <a:xfrm>
          <a:off x="0" y="0"/>
          <a:ext cx="0" cy="0"/>
          <a:chOff x="0" y="0"/>
          <a:chExt cx="0" cy="0"/>
        </a:xfrm>
      </p:grpSpPr>
      <p:sp>
        <p:nvSpPr>
          <p:cNvPr id="2" name="Symbol zastępczy obrazu slajdu 1">
            <a:extLst>
              <a:ext uri="{FF2B5EF4-FFF2-40B4-BE49-F238E27FC236}">
                <a16:creationId xmlns:a16="http://schemas.microsoft.com/office/drawing/2014/main" id="{388A0F07-E799-EC40-BA2E-8719118C8954}"/>
              </a:ext>
            </a:extLst>
          </p:cNvPr>
          <p:cNvSpPr>
            <a:spLocks noGrp="1" noRot="1" noChangeAspect="1"/>
          </p:cNvSpPr>
          <p:nvPr>
            <p:ph type="sldImg"/>
          </p:nvPr>
        </p:nvSpPr>
        <p:spPr/>
      </p:sp>
      <p:sp>
        <p:nvSpPr>
          <p:cNvPr id="3" name="Symbol zastępczy notatek 2">
            <a:extLst>
              <a:ext uri="{FF2B5EF4-FFF2-40B4-BE49-F238E27FC236}">
                <a16:creationId xmlns:a16="http://schemas.microsoft.com/office/drawing/2014/main" id="{8F19DA34-C6CE-7D9D-9FD6-CA0F214F336B}"/>
              </a:ext>
            </a:extLst>
          </p:cNvPr>
          <p:cNvSpPr>
            <a:spLocks noGrp="1"/>
          </p:cNvSpPr>
          <p:nvPr>
            <p:ph type="body" idx="1"/>
          </p:nvPr>
        </p:nvSpPr>
        <p:spPr/>
        <p:txBody>
          <a:bodyPr/>
          <a:lstStyle/>
          <a:p>
            <a:endParaRPr lang="pl-PL" dirty="0"/>
          </a:p>
        </p:txBody>
      </p:sp>
      <p:sp>
        <p:nvSpPr>
          <p:cNvPr id="4" name="Symbol zastępczy numeru slajdu 3">
            <a:extLst>
              <a:ext uri="{FF2B5EF4-FFF2-40B4-BE49-F238E27FC236}">
                <a16:creationId xmlns:a16="http://schemas.microsoft.com/office/drawing/2014/main" id="{EDAA887D-BFB1-52C7-8482-5BEF205BD327}"/>
              </a:ext>
            </a:extLst>
          </p:cNvPr>
          <p:cNvSpPr>
            <a:spLocks noGrp="1"/>
          </p:cNvSpPr>
          <p:nvPr>
            <p:ph type="sldNum" sz="quarter" idx="5"/>
          </p:nvPr>
        </p:nvSpPr>
        <p:spPr/>
        <p:txBody>
          <a:bodyPr/>
          <a:lstStyle/>
          <a:p>
            <a:fld id="{34B613D9-BBDC-4AF6-BE2C-2BF1A6E0D30B}" type="slidenum">
              <a:rPr lang="pl-PL" smtClean="0"/>
              <a:t>6</a:t>
            </a:fld>
            <a:endParaRPr lang="pl-PL"/>
          </a:p>
        </p:txBody>
      </p:sp>
    </p:spTree>
    <p:extLst>
      <p:ext uri="{BB962C8B-B14F-4D97-AF65-F5344CB8AC3E}">
        <p14:creationId xmlns:p14="http://schemas.microsoft.com/office/powerpoint/2010/main" val="31185922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C0221D0-124A-0F79-A592-3EB8240440FB}"/>
            </a:ext>
          </a:extLst>
        </p:cNvPr>
        <p:cNvGrpSpPr/>
        <p:nvPr/>
      </p:nvGrpSpPr>
      <p:grpSpPr>
        <a:xfrm>
          <a:off x="0" y="0"/>
          <a:ext cx="0" cy="0"/>
          <a:chOff x="0" y="0"/>
          <a:chExt cx="0" cy="0"/>
        </a:xfrm>
      </p:grpSpPr>
      <p:sp>
        <p:nvSpPr>
          <p:cNvPr id="2" name="Symbol zastępczy obrazu slajdu 1">
            <a:extLst>
              <a:ext uri="{FF2B5EF4-FFF2-40B4-BE49-F238E27FC236}">
                <a16:creationId xmlns:a16="http://schemas.microsoft.com/office/drawing/2014/main" id="{147D6EAE-6965-FDBC-DC1D-3171A42E9DBA}"/>
              </a:ext>
            </a:extLst>
          </p:cNvPr>
          <p:cNvSpPr>
            <a:spLocks noGrp="1" noRot="1" noChangeAspect="1"/>
          </p:cNvSpPr>
          <p:nvPr>
            <p:ph type="sldImg"/>
          </p:nvPr>
        </p:nvSpPr>
        <p:spPr/>
      </p:sp>
      <p:sp>
        <p:nvSpPr>
          <p:cNvPr id="3" name="Symbol zastępczy notatek 2">
            <a:extLst>
              <a:ext uri="{FF2B5EF4-FFF2-40B4-BE49-F238E27FC236}">
                <a16:creationId xmlns:a16="http://schemas.microsoft.com/office/drawing/2014/main" id="{621BDA18-105D-3A40-7A87-71AE865C6B29}"/>
              </a:ext>
            </a:extLst>
          </p:cNvPr>
          <p:cNvSpPr>
            <a:spLocks noGrp="1"/>
          </p:cNvSpPr>
          <p:nvPr>
            <p:ph type="body" idx="1"/>
          </p:nvPr>
        </p:nvSpPr>
        <p:spPr/>
        <p:txBody>
          <a:bodyPr/>
          <a:lstStyle/>
          <a:p>
            <a:endParaRPr lang="pl-PL" dirty="0"/>
          </a:p>
        </p:txBody>
      </p:sp>
      <p:sp>
        <p:nvSpPr>
          <p:cNvPr id="4" name="Symbol zastępczy numeru slajdu 3">
            <a:extLst>
              <a:ext uri="{FF2B5EF4-FFF2-40B4-BE49-F238E27FC236}">
                <a16:creationId xmlns:a16="http://schemas.microsoft.com/office/drawing/2014/main" id="{27381CF3-3A76-AF36-26DD-B388197F0B16}"/>
              </a:ext>
            </a:extLst>
          </p:cNvPr>
          <p:cNvSpPr>
            <a:spLocks noGrp="1"/>
          </p:cNvSpPr>
          <p:nvPr>
            <p:ph type="sldNum" sz="quarter" idx="5"/>
          </p:nvPr>
        </p:nvSpPr>
        <p:spPr/>
        <p:txBody>
          <a:bodyPr/>
          <a:lstStyle/>
          <a:p>
            <a:fld id="{34B613D9-BBDC-4AF6-BE2C-2BF1A6E0D30B}" type="slidenum">
              <a:rPr lang="pl-PL" smtClean="0"/>
              <a:t>7</a:t>
            </a:fld>
            <a:endParaRPr lang="pl-PL"/>
          </a:p>
        </p:txBody>
      </p:sp>
    </p:spTree>
    <p:extLst>
      <p:ext uri="{BB962C8B-B14F-4D97-AF65-F5344CB8AC3E}">
        <p14:creationId xmlns:p14="http://schemas.microsoft.com/office/powerpoint/2010/main" val="8815508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FDFE7DF-A3A3-EEA8-2EBB-6E2F53E8BC90}"/>
            </a:ext>
          </a:extLst>
        </p:cNvPr>
        <p:cNvGrpSpPr/>
        <p:nvPr/>
      </p:nvGrpSpPr>
      <p:grpSpPr>
        <a:xfrm>
          <a:off x="0" y="0"/>
          <a:ext cx="0" cy="0"/>
          <a:chOff x="0" y="0"/>
          <a:chExt cx="0" cy="0"/>
        </a:xfrm>
      </p:grpSpPr>
      <p:sp>
        <p:nvSpPr>
          <p:cNvPr id="2" name="Symbol zastępczy obrazu slajdu 1">
            <a:extLst>
              <a:ext uri="{FF2B5EF4-FFF2-40B4-BE49-F238E27FC236}">
                <a16:creationId xmlns:a16="http://schemas.microsoft.com/office/drawing/2014/main" id="{24FBDC47-17BA-8446-BBBD-F83BEBCCFA6C}"/>
              </a:ext>
            </a:extLst>
          </p:cNvPr>
          <p:cNvSpPr>
            <a:spLocks noGrp="1" noRot="1" noChangeAspect="1"/>
          </p:cNvSpPr>
          <p:nvPr>
            <p:ph type="sldImg"/>
          </p:nvPr>
        </p:nvSpPr>
        <p:spPr/>
      </p:sp>
      <p:sp>
        <p:nvSpPr>
          <p:cNvPr id="3" name="Symbol zastępczy notatek 2">
            <a:extLst>
              <a:ext uri="{FF2B5EF4-FFF2-40B4-BE49-F238E27FC236}">
                <a16:creationId xmlns:a16="http://schemas.microsoft.com/office/drawing/2014/main" id="{0F32F6A7-D7BC-26DD-D7D5-DBB1944A9BD1}"/>
              </a:ext>
            </a:extLst>
          </p:cNvPr>
          <p:cNvSpPr>
            <a:spLocks noGrp="1"/>
          </p:cNvSpPr>
          <p:nvPr>
            <p:ph type="body" idx="1"/>
          </p:nvPr>
        </p:nvSpPr>
        <p:spPr/>
        <p:txBody>
          <a:bodyPr/>
          <a:lstStyle/>
          <a:p>
            <a:endParaRPr lang="pl-PL" dirty="0"/>
          </a:p>
        </p:txBody>
      </p:sp>
      <p:sp>
        <p:nvSpPr>
          <p:cNvPr id="4" name="Symbol zastępczy numeru slajdu 3">
            <a:extLst>
              <a:ext uri="{FF2B5EF4-FFF2-40B4-BE49-F238E27FC236}">
                <a16:creationId xmlns:a16="http://schemas.microsoft.com/office/drawing/2014/main" id="{64EB5BF0-A475-43A3-D840-7AC9E3D2A2D5}"/>
              </a:ext>
            </a:extLst>
          </p:cNvPr>
          <p:cNvSpPr>
            <a:spLocks noGrp="1"/>
          </p:cNvSpPr>
          <p:nvPr>
            <p:ph type="sldNum" sz="quarter" idx="5"/>
          </p:nvPr>
        </p:nvSpPr>
        <p:spPr/>
        <p:txBody>
          <a:bodyPr/>
          <a:lstStyle/>
          <a:p>
            <a:fld id="{34B613D9-BBDC-4AF6-BE2C-2BF1A6E0D30B}" type="slidenum">
              <a:rPr lang="pl-PL" smtClean="0"/>
              <a:t>8</a:t>
            </a:fld>
            <a:endParaRPr lang="pl-PL"/>
          </a:p>
        </p:txBody>
      </p:sp>
    </p:spTree>
    <p:extLst>
      <p:ext uri="{BB962C8B-B14F-4D97-AF65-F5344CB8AC3E}">
        <p14:creationId xmlns:p14="http://schemas.microsoft.com/office/powerpoint/2010/main" val="42145962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D3BBFED-B961-313E-9F7A-5910065D72D2}"/>
            </a:ext>
          </a:extLst>
        </p:cNvPr>
        <p:cNvGrpSpPr/>
        <p:nvPr/>
      </p:nvGrpSpPr>
      <p:grpSpPr>
        <a:xfrm>
          <a:off x="0" y="0"/>
          <a:ext cx="0" cy="0"/>
          <a:chOff x="0" y="0"/>
          <a:chExt cx="0" cy="0"/>
        </a:xfrm>
      </p:grpSpPr>
      <p:sp>
        <p:nvSpPr>
          <p:cNvPr id="2" name="Symbol zastępczy obrazu slajdu 1">
            <a:extLst>
              <a:ext uri="{FF2B5EF4-FFF2-40B4-BE49-F238E27FC236}">
                <a16:creationId xmlns:a16="http://schemas.microsoft.com/office/drawing/2014/main" id="{B7D21AFE-A49D-583C-8254-06DFAE12B437}"/>
              </a:ext>
            </a:extLst>
          </p:cNvPr>
          <p:cNvSpPr>
            <a:spLocks noGrp="1" noRot="1" noChangeAspect="1"/>
          </p:cNvSpPr>
          <p:nvPr>
            <p:ph type="sldImg"/>
          </p:nvPr>
        </p:nvSpPr>
        <p:spPr/>
      </p:sp>
      <p:sp>
        <p:nvSpPr>
          <p:cNvPr id="3" name="Symbol zastępczy notatek 2">
            <a:extLst>
              <a:ext uri="{FF2B5EF4-FFF2-40B4-BE49-F238E27FC236}">
                <a16:creationId xmlns:a16="http://schemas.microsoft.com/office/drawing/2014/main" id="{87CD59EA-48E6-1B0E-FDAD-D59BD899E354}"/>
              </a:ext>
            </a:extLst>
          </p:cNvPr>
          <p:cNvSpPr>
            <a:spLocks noGrp="1"/>
          </p:cNvSpPr>
          <p:nvPr>
            <p:ph type="body" idx="1"/>
          </p:nvPr>
        </p:nvSpPr>
        <p:spPr/>
        <p:txBody>
          <a:bodyPr/>
          <a:lstStyle/>
          <a:p>
            <a:endParaRPr lang="pl-PL" dirty="0"/>
          </a:p>
        </p:txBody>
      </p:sp>
      <p:sp>
        <p:nvSpPr>
          <p:cNvPr id="4" name="Symbol zastępczy numeru slajdu 3">
            <a:extLst>
              <a:ext uri="{FF2B5EF4-FFF2-40B4-BE49-F238E27FC236}">
                <a16:creationId xmlns:a16="http://schemas.microsoft.com/office/drawing/2014/main" id="{882ADC0A-6A20-F21D-ED48-24B9138E2EAA}"/>
              </a:ext>
            </a:extLst>
          </p:cNvPr>
          <p:cNvSpPr>
            <a:spLocks noGrp="1"/>
          </p:cNvSpPr>
          <p:nvPr>
            <p:ph type="sldNum" sz="quarter" idx="5"/>
          </p:nvPr>
        </p:nvSpPr>
        <p:spPr/>
        <p:txBody>
          <a:bodyPr/>
          <a:lstStyle/>
          <a:p>
            <a:fld id="{34B613D9-BBDC-4AF6-BE2C-2BF1A6E0D30B}" type="slidenum">
              <a:rPr lang="pl-PL" smtClean="0"/>
              <a:t>9</a:t>
            </a:fld>
            <a:endParaRPr lang="pl-PL"/>
          </a:p>
        </p:txBody>
      </p:sp>
    </p:spTree>
    <p:extLst>
      <p:ext uri="{BB962C8B-B14F-4D97-AF65-F5344CB8AC3E}">
        <p14:creationId xmlns:p14="http://schemas.microsoft.com/office/powerpoint/2010/main" val="23462634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5AC12A5-E025-E222-1D7C-A6DEE16AC616}"/>
            </a:ext>
          </a:extLst>
        </p:cNvPr>
        <p:cNvGrpSpPr/>
        <p:nvPr/>
      </p:nvGrpSpPr>
      <p:grpSpPr>
        <a:xfrm>
          <a:off x="0" y="0"/>
          <a:ext cx="0" cy="0"/>
          <a:chOff x="0" y="0"/>
          <a:chExt cx="0" cy="0"/>
        </a:xfrm>
      </p:grpSpPr>
      <p:sp>
        <p:nvSpPr>
          <p:cNvPr id="2" name="Symbol zastępczy obrazu slajdu 1">
            <a:extLst>
              <a:ext uri="{FF2B5EF4-FFF2-40B4-BE49-F238E27FC236}">
                <a16:creationId xmlns:a16="http://schemas.microsoft.com/office/drawing/2014/main" id="{15F2482A-AC58-BF12-8ACD-E8A8A4F177B5}"/>
              </a:ext>
            </a:extLst>
          </p:cNvPr>
          <p:cNvSpPr>
            <a:spLocks noGrp="1" noRot="1" noChangeAspect="1"/>
          </p:cNvSpPr>
          <p:nvPr>
            <p:ph type="sldImg"/>
          </p:nvPr>
        </p:nvSpPr>
        <p:spPr/>
      </p:sp>
      <p:sp>
        <p:nvSpPr>
          <p:cNvPr id="3" name="Symbol zastępczy notatek 2">
            <a:extLst>
              <a:ext uri="{FF2B5EF4-FFF2-40B4-BE49-F238E27FC236}">
                <a16:creationId xmlns:a16="http://schemas.microsoft.com/office/drawing/2014/main" id="{65800F94-5C8E-5A5B-1518-3C3E18B3C047}"/>
              </a:ext>
            </a:extLst>
          </p:cNvPr>
          <p:cNvSpPr>
            <a:spLocks noGrp="1"/>
          </p:cNvSpPr>
          <p:nvPr>
            <p:ph type="body" idx="1"/>
          </p:nvPr>
        </p:nvSpPr>
        <p:spPr/>
        <p:txBody>
          <a:bodyPr/>
          <a:lstStyle/>
          <a:p>
            <a:endParaRPr lang="pl-PL" dirty="0"/>
          </a:p>
        </p:txBody>
      </p:sp>
      <p:sp>
        <p:nvSpPr>
          <p:cNvPr id="4" name="Symbol zastępczy numeru slajdu 3">
            <a:extLst>
              <a:ext uri="{FF2B5EF4-FFF2-40B4-BE49-F238E27FC236}">
                <a16:creationId xmlns:a16="http://schemas.microsoft.com/office/drawing/2014/main" id="{C7C3A556-BA67-F811-E33C-5ACDB5A77E48}"/>
              </a:ext>
            </a:extLst>
          </p:cNvPr>
          <p:cNvSpPr>
            <a:spLocks noGrp="1"/>
          </p:cNvSpPr>
          <p:nvPr>
            <p:ph type="sldNum" sz="quarter" idx="5"/>
          </p:nvPr>
        </p:nvSpPr>
        <p:spPr/>
        <p:txBody>
          <a:bodyPr/>
          <a:lstStyle/>
          <a:p>
            <a:fld id="{34B613D9-BBDC-4AF6-BE2C-2BF1A6E0D30B}" type="slidenum">
              <a:rPr lang="pl-PL" smtClean="0"/>
              <a:t>10</a:t>
            </a:fld>
            <a:endParaRPr lang="pl-PL"/>
          </a:p>
        </p:txBody>
      </p:sp>
    </p:spTree>
    <p:extLst>
      <p:ext uri="{BB962C8B-B14F-4D97-AF65-F5344CB8AC3E}">
        <p14:creationId xmlns:p14="http://schemas.microsoft.com/office/powerpoint/2010/main" val="9561430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pl-PL"/>
              <a:t>Kliknij, aby edytować styl</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3/8/2025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ytuł i podpis">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pl-PL"/>
              <a:t>Kliknij, aby edytować styl</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B61BEF0D-F0BB-DE4B-95CE-6DB70DBA9567}" type="datetimeFigureOut">
              <a:rPr lang="en-US" dirty="0"/>
              <a:pPr/>
              <a:t>3/8/2025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Oferta z podpisem">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pl-PL"/>
              <a:t>Kliknij, aby edytować styl</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a:t>Kliknij, aby edytować style wzorca tekstu</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B61BEF0D-F0BB-DE4B-95CE-6DB70DBA9567}" type="datetimeFigureOut">
              <a:rPr lang="en-US" dirty="0"/>
              <a:pPr/>
              <a:t>3/8/2025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Karta nazwy">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pl-PL"/>
              <a:t>Kliknij, aby edytować styl</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l-PL"/>
              <a:t>Kliknij, aby edytować style wzorca tekstu</a:t>
            </a:r>
          </a:p>
        </p:txBody>
      </p:sp>
      <p:sp>
        <p:nvSpPr>
          <p:cNvPr id="5" name="Date Placeholder 4"/>
          <p:cNvSpPr>
            <a:spLocks noGrp="1"/>
          </p:cNvSpPr>
          <p:nvPr>
            <p:ph type="dt" sz="half" idx="10"/>
          </p:nvPr>
        </p:nvSpPr>
        <p:spPr/>
        <p:txBody>
          <a:bodyPr/>
          <a:lstStyle/>
          <a:p>
            <a:fld id="{B61BEF0D-F0BB-DE4B-95CE-6DB70DBA9567}" type="datetimeFigureOut">
              <a:rPr lang="en-US" dirty="0"/>
              <a:pPr/>
              <a:t>3/8/2025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a nazwy cytatu">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pl-PL"/>
              <a:t>Kliknij, aby edytować styl</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a:t>Kliknij, aby edytować style wzorca tekstu</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l-PL"/>
              <a:t>Kliknij, aby edytować style wzorca tekstu</a:t>
            </a:r>
          </a:p>
        </p:txBody>
      </p:sp>
      <p:sp>
        <p:nvSpPr>
          <p:cNvPr id="5" name="Date Placeholder 4"/>
          <p:cNvSpPr>
            <a:spLocks noGrp="1"/>
          </p:cNvSpPr>
          <p:nvPr>
            <p:ph type="dt" sz="half" idx="10"/>
          </p:nvPr>
        </p:nvSpPr>
        <p:spPr/>
        <p:txBody>
          <a:bodyPr/>
          <a:lstStyle/>
          <a:p>
            <a:fld id="{B61BEF0D-F0BB-DE4B-95CE-6DB70DBA9567}" type="datetimeFigureOut">
              <a:rPr lang="en-US" dirty="0"/>
              <a:pPr/>
              <a:t>3/8/2025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Prawda lub fałsz">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pl-PL"/>
              <a:t>Kliknij, aby edytować styl</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a:t>Kliknij, aby edytować style wzorca tekstu</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l-PL"/>
              <a:t>Kliknij, aby edytować style wzorca tekstu</a:t>
            </a:r>
          </a:p>
        </p:txBody>
      </p:sp>
      <p:sp>
        <p:nvSpPr>
          <p:cNvPr id="5" name="Date Placeholder 4"/>
          <p:cNvSpPr>
            <a:spLocks noGrp="1"/>
          </p:cNvSpPr>
          <p:nvPr>
            <p:ph type="dt" sz="half" idx="10"/>
          </p:nvPr>
        </p:nvSpPr>
        <p:spPr/>
        <p:txBody>
          <a:bodyPr/>
          <a:lstStyle/>
          <a:p>
            <a:fld id="{B61BEF0D-F0BB-DE4B-95CE-6DB70DBA9567}" type="datetimeFigureOut">
              <a:rPr lang="en-US" dirty="0"/>
              <a:pPr/>
              <a:t>3/8/2025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ncho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3/8/2025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pl-PL"/>
              <a:t>Kliknij, aby edytować styl</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3/8/2025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pl-PL"/>
              <a:t>Kliknij, aby edytować styl</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3/8/2025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pl-PL"/>
              <a:t>Kliknij, aby edytować styl</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B61BEF0D-F0BB-DE4B-95CE-6DB70DBA9567}" type="datetimeFigureOut">
              <a:rPr lang="en-US" dirty="0"/>
              <a:pPr/>
              <a:t>3/8/2025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3/8/2025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pl-PL"/>
              <a:t>Kliknij, aby edytować styl</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3/8/2025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3/8/2025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3/8/2025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pl-PL"/>
              <a:t>Kliknij, aby edytować styl</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B61BEF0D-F0BB-DE4B-95CE-6DB70DBA9567}" type="datetimeFigureOut">
              <a:rPr lang="en-US" dirty="0"/>
              <a:pPr/>
              <a:t>3/8/2025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pl-PL"/>
              <a:t>Kliknij, aby edytować styl</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B61BEF0D-F0BB-DE4B-95CE-6DB70DBA9567}" type="datetimeFigureOut">
              <a:rPr lang="en-US" dirty="0"/>
              <a:pPr/>
              <a:t>3/8/2025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pl-PL"/>
              <a:t>Kliknij, aby edytować styl</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3/8/2025</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sip.lex.pl/#/document/522266125?cm=DOCUMENT"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D61A02C-1E3D-3005-D1AE-C75D481C2172}"/>
              </a:ext>
            </a:extLst>
          </p:cNvPr>
          <p:cNvSpPr>
            <a:spLocks noGrp="1"/>
          </p:cNvSpPr>
          <p:nvPr>
            <p:ph type="ctrTitle"/>
          </p:nvPr>
        </p:nvSpPr>
        <p:spPr>
          <a:xfrm>
            <a:off x="2939974" y="1377747"/>
            <a:ext cx="6697512" cy="3518406"/>
          </a:xfrm>
        </p:spPr>
        <p:txBody>
          <a:bodyPr>
            <a:normAutofit fontScale="90000"/>
          </a:bodyPr>
          <a:lstStyle/>
          <a:p>
            <a:pPr algn="ctr"/>
            <a:r>
              <a:rPr lang="pl-PL" sz="3600" b="1" dirty="0"/>
              <a:t>Prawo mediów.</a:t>
            </a:r>
            <a:br>
              <a:rPr lang="pl-PL" sz="3600" b="1" dirty="0"/>
            </a:br>
            <a:br>
              <a:rPr lang="pl-PL" sz="3600" b="1" dirty="0"/>
            </a:br>
            <a:r>
              <a:rPr lang="pl-PL" sz="2700" b="1" dirty="0"/>
              <a:t>Wykład 16.03.2025 r</a:t>
            </a:r>
            <a:r>
              <a:rPr lang="pl-PL" sz="3600" b="1" dirty="0"/>
              <a:t>.</a:t>
            </a:r>
            <a:br>
              <a:rPr lang="pl-PL" sz="3600" b="1" dirty="0"/>
            </a:br>
            <a:br>
              <a:rPr lang="pl-PL" sz="3600" b="1" dirty="0"/>
            </a:br>
            <a:r>
              <a:rPr lang="pl-PL" sz="2200" b="1" dirty="0"/>
              <a:t>Wolność wypowiedzi a wolność słowa. Wolność prasy i jej ograniczenia. Wolność środków społecznego przekazu jako konstytucyjna zasada ustrojowa. Krajowa Rada Radiofonii i Telewizji - zadania i kompetencje.</a:t>
            </a:r>
            <a:br>
              <a:rPr lang="pl-PL" sz="3600" b="1" dirty="0"/>
            </a:br>
            <a:endParaRPr lang="pl-PL" sz="3600" b="1" dirty="0"/>
          </a:p>
        </p:txBody>
      </p:sp>
      <p:sp>
        <p:nvSpPr>
          <p:cNvPr id="3" name="Podtytuł 2">
            <a:extLst>
              <a:ext uri="{FF2B5EF4-FFF2-40B4-BE49-F238E27FC236}">
                <a16:creationId xmlns:a16="http://schemas.microsoft.com/office/drawing/2014/main" id="{464D24D9-6E15-AC8A-1F27-623FDCFDC1CF}"/>
              </a:ext>
            </a:extLst>
          </p:cNvPr>
          <p:cNvSpPr>
            <a:spLocks noGrp="1"/>
          </p:cNvSpPr>
          <p:nvPr>
            <p:ph type="subTitle" idx="1"/>
          </p:nvPr>
        </p:nvSpPr>
        <p:spPr>
          <a:xfrm>
            <a:off x="2013858" y="4735910"/>
            <a:ext cx="8915399" cy="1126283"/>
          </a:xfrm>
        </p:spPr>
        <p:txBody>
          <a:bodyPr/>
          <a:lstStyle/>
          <a:p>
            <a:r>
              <a:rPr lang="pl-PL" b="1" dirty="0"/>
              <a:t>Piotr Kopeć</a:t>
            </a:r>
          </a:p>
          <a:p>
            <a:r>
              <a:rPr lang="pl-PL" dirty="0"/>
              <a:t>mail: 1002116@student.uek.krakow.pl</a:t>
            </a:r>
          </a:p>
        </p:txBody>
      </p:sp>
    </p:spTree>
    <p:extLst>
      <p:ext uri="{BB962C8B-B14F-4D97-AF65-F5344CB8AC3E}">
        <p14:creationId xmlns:p14="http://schemas.microsoft.com/office/powerpoint/2010/main" val="15155342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23F11B3-322D-D526-404E-3D84B6C0019F}"/>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E5B14687-3C0B-30D8-6318-F21B74564133}"/>
              </a:ext>
            </a:extLst>
          </p:cNvPr>
          <p:cNvSpPr>
            <a:spLocks noGrp="1"/>
          </p:cNvSpPr>
          <p:nvPr>
            <p:ph type="title"/>
          </p:nvPr>
        </p:nvSpPr>
        <p:spPr>
          <a:xfrm>
            <a:off x="1809323" y="616490"/>
            <a:ext cx="9330579" cy="952763"/>
          </a:xfrm>
        </p:spPr>
        <p:txBody>
          <a:bodyPr>
            <a:normAutofit/>
          </a:bodyPr>
          <a:lstStyle/>
          <a:p>
            <a:pPr algn="just">
              <a:lnSpc>
                <a:spcPct val="137000"/>
              </a:lnSpc>
              <a:spcBef>
                <a:spcPts val="1000"/>
              </a:spcBef>
              <a:spcAft>
                <a:spcPts val="1000"/>
              </a:spcAft>
            </a:pP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EKPC. Uchylanie stosowania zobowiązań w stanie niebezpieczeństwa publicznego.</a:t>
            </a:r>
            <a:endParaRPr lang="pl-PL" sz="1800" kern="10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3" name="Symbol zastępczy zawartości 2">
            <a:extLst>
              <a:ext uri="{FF2B5EF4-FFF2-40B4-BE49-F238E27FC236}">
                <a16:creationId xmlns:a16="http://schemas.microsoft.com/office/drawing/2014/main" id="{5B68B518-8C73-7871-9585-F84F3E1287D5}"/>
              </a:ext>
            </a:extLst>
          </p:cNvPr>
          <p:cNvSpPr>
            <a:spLocks noGrp="1"/>
          </p:cNvSpPr>
          <p:nvPr>
            <p:ph idx="1"/>
          </p:nvPr>
        </p:nvSpPr>
        <p:spPr>
          <a:xfrm>
            <a:off x="1809323" y="1755967"/>
            <a:ext cx="9602798" cy="4621973"/>
          </a:xfrm>
        </p:spPr>
        <p:txBody>
          <a:bodyPr>
            <a:normAutofit/>
          </a:bodyPr>
          <a:lstStyle/>
          <a:p>
            <a:pPr marL="0" indent="0" algn="just">
              <a:spcBef>
                <a:spcPts val="1000"/>
              </a:spcBef>
              <a:spcAft>
                <a:spcPts val="1000"/>
              </a:spcAft>
              <a:buNone/>
            </a:pPr>
            <a:r>
              <a:rPr lang="pl-PL" sz="1800" i="1" kern="100" dirty="0">
                <a:effectLst/>
                <a:latin typeface="Century Gothic" panose="020B0502020202020204" pitchFamily="34" charset="0"/>
                <a:ea typeface="Calibri" panose="020F0502020204030204" pitchFamily="34" charset="0"/>
                <a:cs typeface="Times New Roman" panose="02020603050405020304" pitchFamily="18" charset="0"/>
              </a:rPr>
              <a:t>„W przypadku wojny lub innego niebezpieczeństwa publicznego zagrażającego życiu narodu, każda z Wysokich Układających się Stron może podjąć środki uchylające stosowanie zobowiązań wynikających z niniejszej konwencji w zakresie ściśle odpowiadającym wymogom sytuacji, pod warunkiem że środki te nie są sprzeczne z innymi zobowiązaniami wynikającymi z prawa międzynarodowego” </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(art. 15 ust. 1 EKPC)</a:t>
            </a:r>
          </a:p>
          <a:p>
            <a:pPr algn="just">
              <a:spcAft>
                <a:spcPts val="1000"/>
              </a:spcAft>
            </a:pP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Swoboda wypowiedzi jest prawem bezwzgl</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ę</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dnie chronionym przez EKPC. </a:t>
            </a:r>
          </a:p>
          <a:p>
            <a:pPr algn="just">
              <a:spcAft>
                <a:spcPts val="1000"/>
              </a:spcAft>
            </a:pP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W </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ś</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wietle przepisu art. 15 ust. 1 EKPC pa</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ń</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stwo mo</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ż</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e podj</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ąć</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ś</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rodki uchylaj</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ą</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ce stosowanie zobowi</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ą</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za</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ń</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wynikaj</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ą</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cych z konwencji (w tym z jej art. 10) </a:t>
            </a:r>
            <a:r>
              <a:rPr lang="pl-PL" sz="1800" kern="100" dirty="0">
                <a:effectLst/>
                <a:latin typeface="Century Gothic" panose="020B0502020202020204" pitchFamily="34" charset="0"/>
                <a:ea typeface="Calibri" panose="020F0502020204030204" pitchFamily="34" charset="0"/>
                <a:cs typeface="Centaur" panose="02030504050205020304" pitchFamily="18" charset="0"/>
              </a:rPr>
              <a:t>„</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w przypadku wojny lub innego niebezpiecze</a:t>
            </a:r>
            <a:r>
              <a:rPr lang="pl-PL" sz="1800" b="1" kern="100" dirty="0">
                <a:effectLst/>
                <a:latin typeface="Century Gothic" panose="020B0502020202020204" pitchFamily="34" charset="0"/>
                <a:ea typeface="Calibri" panose="020F0502020204030204" pitchFamily="34" charset="0"/>
                <a:cs typeface="Calibri" panose="020F0502020204030204" pitchFamily="34" charset="0"/>
              </a:rPr>
              <a:t>ń</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stwa publicznego zagra</a:t>
            </a:r>
            <a:r>
              <a:rPr lang="pl-PL" sz="1800" b="1" kern="100" dirty="0">
                <a:effectLst/>
                <a:latin typeface="Century Gothic" panose="020B0502020202020204" pitchFamily="34" charset="0"/>
                <a:ea typeface="Calibri" panose="020F0502020204030204" pitchFamily="34" charset="0"/>
                <a:cs typeface="Calibri" panose="020F0502020204030204" pitchFamily="34" charset="0"/>
              </a:rPr>
              <a:t>ż</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aj</a:t>
            </a:r>
            <a:r>
              <a:rPr lang="pl-PL" sz="1800" b="1" kern="100" dirty="0">
                <a:effectLst/>
                <a:latin typeface="Century Gothic" panose="020B0502020202020204" pitchFamily="34" charset="0"/>
                <a:ea typeface="Calibri" panose="020F0502020204030204" pitchFamily="34" charset="0"/>
                <a:cs typeface="Calibri" panose="020F0502020204030204" pitchFamily="34" charset="0"/>
              </a:rPr>
              <a:t>ą</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cego </a:t>
            </a:r>
            <a:r>
              <a:rPr lang="pl-PL" sz="1800" b="1" kern="100" dirty="0">
                <a:effectLst/>
                <a:latin typeface="Century Gothic" panose="020B0502020202020204" pitchFamily="34" charset="0"/>
                <a:ea typeface="Calibri" panose="020F0502020204030204" pitchFamily="34" charset="0"/>
                <a:cs typeface="Calibri" panose="020F0502020204030204" pitchFamily="34" charset="0"/>
              </a:rPr>
              <a:t>ż</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yciu narodu</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a:t>
            </a:r>
          </a:p>
          <a:p>
            <a:pPr algn="just">
              <a:spcAft>
                <a:spcPts val="1000"/>
              </a:spcAft>
            </a:pP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Tak wi</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ę</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c uchylenie prawa do swobody wypowiedzi jest dopuszczalne w ekstremalnych sytuacjach.</a:t>
            </a:r>
            <a:endParaRPr lang="pl-PL" sz="1800" kern="100" dirty="0">
              <a:effectLst/>
              <a:latin typeface="Arial" panose="020B0604020202020204" pitchFamily="34" charset="0"/>
              <a:ea typeface="Calibri" panose="020F0502020204030204" pitchFamily="34" charset="0"/>
              <a:cs typeface="Times New Roman" panose="02020603050405020304" pitchFamily="18" charset="0"/>
            </a:endParaRPr>
          </a:p>
          <a:p>
            <a:pPr marL="0" indent="0" algn="just">
              <a:spcBef>
                <a:spcPts val="1000"/>
              </a:spcBef>
              <a:spcAft>
                <a:spcPts val="1000"/>
              </a:spcAft>
              <a:buNone/>
            </a:pPr>
            <a:endParaRPr lang="pl-PL" sz="1800" kern="100" dirty="0">
              <a:effectLst/>
              <a:latin typeface="Century Gothic" panose="020B0502020202020204" pitchFamily="34" charset="0"/>
              <a:ea typeface="Calibri" panose="020F0502020204030204" pitchFamily="34" charset="0"/>
              <a:cs typeface="Times New Roman" panose="02020603050405020304" pitchFamily="18" charset="0"/>
            </a:endParaRPr>
          </a:p>
          <a:p>
            <a:pPr marL="0" indent="0" algn="just">
              <a:spcBef>
                <a:spcPts val="1000"/>
              </a:spcBef>
              <a:spcAft>
                <a:spcPts val="1000"/>
              </a:spcAft>
              <a:buNone/>
            </a:pPr>
            <a:endParaRPr lang="pl-PL" sz="1800" kern="100" dirty="0">
              <a:effectLst/>
              <a:latin typeface="Arial" panose="020B0604020202020204" pitchFamily="34" charset="0"/>
              <a:ea typeface="Calibri" panose="020F0502020204030204" pitchFamily="34" charset="0"/>
              <a:cs typeface="Times New Roman" panose="02020603050405020304" pitchFamily="18" charset="0"/>
            </a:endParaRPr>
          </a:p>
          <a:p>
            <a:pPr algn="just">
              <a:spcAft>
                <a:spcPts val="800"/>
              </a:spcAft>
            </a:pPr>
            <a:endParaRPr lang="pl-PL" sz="1800" kern="100" dirty="0">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545691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DF4EA9D-D0C0-E2C8-BA9D-C9D9616BCDF0}"/>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3B1E26A1-9A3B-F5F3-542B-095FD067D00F}"/>
              </a:ext>
            </a:extLst>
          </p:cNvPr>
          <p:cNvSpPr>
            <a:spLocks noGrp="1"/>
          </p:cNvSpPr>
          <p:nvPr>
            <p:ph type="title"/>
          </p:nvPr>
        </p:nvSpPr>
        <p:spPr>
          <a:xfrm>
            <a:off x="1809323" y="616490"/>
            <a:ext cx="9330579" cy="952763"/>
          </a:xfrm>
        </p:spPr>
        <p:txBody>
          <a:bodyPr>
            <a:normAutofit/>
          </a:bodyPr>
          <a:lstStyle/>
          <a:p>
            <a:pPr algn="just">
              <a:lnSpc>
                <a:spcPct val="137000"/>
              </a:lnSpc>
              <a:spcBef>
                <a:spcPts val="1000"/>
              </a:spcBef>
              <a:spcAft>
                <a:spcPts val="1000"/>
              </a:spcAft>
            </a:pP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Art. 17 EKPC. Wypowiedzi niepodlegające ochronie</a:t>
            </a:r>
            <a:endParaRPr lang="pl-PL" sz="1800" kern="10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3" name="Symbol zastępczy zawartości 2">
            <a:extLst>
              <a:ext uri="{FF2B5EF4-FFF2-40B4-BE49-F238E27FC236}">
                <a16:creationId xmlns:a16="http://schemas.microsoft.com/office/drawing/2014/main" id="{D13ABAF5-C50D-C90E-253F-FBA61AA6F8D2}"/>
              </a:ext>
            </a:extLst>
          </p:cNvPr>
          <p:cNvSpPr>
            <a:spLocks noGrp="1"/>
          </p:cNvSpPr>
          <p:nvPr>
            <p:ph idx="1"/>
          </p:nvPr>
        </p:nvSpPr>
        <p:spPr>
          <a:xfrm>
            <a:off x="1809323" y="1199707"/>
            <a:ext cx="9602798" cy="4621973"/>
          </a:xfrm>
        </p:spPr>
        <p:txBody>
          <a:bodyPr>
            <a:normAutofit/>
          </a:bodyPr>
          <a:lstStyle/>
          <a:p>
            <a:pPr marL="0" indent="0" algn="just">
              <a:spcBef>
                <a:spcPts val="1000"/>
              </a:spcBef>
              <a:spcAft>
                <a:spcPts val="1000"/>
              </a:spcAft>
              <a:buNone/>
            </a:pP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Art. 17 EKPC: </a:t>
            </a:r>
            <a:r>
              <a:rPr lang="pl-PL" sz="1800" i="1" kern="100" dirty="0">
                <a:effectLst/>
                <a:latin typeface="Century Gothic" panose="020B0502020202020204" pitchFamily="34" charset="0"/>
                <a:ea typeface="Calibri" panose="020F0502020204030204" pitchFamily="34" charset="0"/>
                <a:cs typeface="Times New Roman" panose="02020603050405020304" pitchFamily="18" charset="0"/>
              </a:rPr>
              <a:t>„Żadne z postanowień niniejszej konwencji nie może być interpretowane jako przyznanie jakiemukolwiek państwu, grupie lub osobie prawa do podjęcia działań lub dokonania aktu zmierzającego do </a:t>
            </a:r>
            <a:r>
              <a:rPr lang="pl-PL" sz="1800" b="1" i="1" kern="100" dirty="0">
                <a:effectLst/>
                <a:latin typeface="Century Gothic" panose="020B0502020202020204" pitchFamily="34" charset="0"/>
                <a:ea typeface="Calibri" panose="020F0502020204030204" pitchFamily="34" charset="0"/>
                <a:cs typeface="Times New Roman" panose="02020603050405020304" pitchFamily="18" charset="0"/>
              </a:rPr>
              <a:t>zniweczenia praw i wolności wymienionych w niniejszej konwencji albo ich ograniczenia </a:t>
            </a:r>
            <a:r>
              <a:rPr lang="pl-PL" sz="1800" i="1" kern="100" dirty="0">
                <a:effectLst/>
                <a:latin typeface="Century Gothic" panose="020B0502020202020204" pitchFamily="34" charset="0"/>
                <a:ea typeface="Calibri" panose="020F0502020204030204" pitchFamily="34" charset="0"/>
                <a:cs typeface="Times New Roman" panose="02020603050405020304" pitchFamily="18" charset="0"/>
              </a:rPr>
              <a:t>w większym stopniu, niż to przewiduje konwencja”. </a:t>
            </a:r>
          </a:p>
          <a:p>
            <a:pPr algn="just">
              <a:spcAft>
                <a:spcPts val="1000"/>
              </a:spcAft>
            </a:pP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Artykuł 17 Konwencji ma zastosowanie tylko na wyjątkowych podstawach i w ekstremalnych przypadkach</a:t>
            </a:r>
          </a:p>
          <a:p>
            <a:pPr algn="just">
              <a:spcAft>
                <a:spcPts val="1000"/>
              </a:spcAft>
            </a:pP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Treść art. 17 Konwencji oznacza, że jeśli o</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kreślone działanie jest skierowane przeciwko wartościom leżącym u podstaw Konwencji, nie może korzystać z jej ochrony</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Takim działaniem są np. najdalej idące przejawy tzw. mowy nienawiści , dyskryminacja na tle rasowym i religijnym, promowanie ideologii nazistowskiej lub negowanie Holokaustu.</a:t>
            </a:r>
          </a:p>
          <a:p>
            <a:pPr algn="just">
              <a:spcAft>
                <a:spcPts val="1000"/>
              </a:spcAft>
            </a:pPr>
            <a:endParaRPr lang="pl-PL" sz="1800" kern="100" dirty="0">
              <a:effectLst/>
              <a:latin typeface="Century Gothic" panose="020B0502020202020204" pitchFamily="34" charset="0"/>
              <a:ea typeface="Calibri" panose="020F0502020204030204" pitchFamily="34" charset="0"/>
              <a:cs typeface="Times New Roman" panose="02020603050405020304" pitchFamily="18" charset="0"/>
            </a:endParaRPr>
          </a:p>
          <a:p>
            <a:pPr marL="0" indent="0" algn="just">
              <a:spcBef>
                <a:spcPts val="1000"/>
              </a:spcBef>
              <a:spcAft>
                <a:spcPts val="1000"/>
              </a:spcAft>
              <a:buNone/>
            </a:pPr>
            <a:endParaRPr lang="pl-PL" sz="1800" kern="100" dirty="0">
              <a:effectLst/>
              <a:latin typeface="Arial" panose="020B0604020202020204" pitchFamily="34" charset="0"/>
              <a:ea typeface="Calibri" panose="020F0502020204030204" pitchFamily="34" charset="0"/>
              <a:cs typeface="Times New Roman" panose="02020603050405020304" pitchFamily="18" charset="0"/>
            </a:endParaRPr>
          </a:p>
          <a:p>
            <a:pPr algn="just">
              <a:spcAft>
                <a:spcPts val="800"/>
              </a:spcAft>
            </a:pPr>
            <a:endParaRPr lang="pl-PL" sz="1800" kern="100" dirty="0">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936591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B34B6FC-7345-AED8-20CE-ADA0FB99F708}"/>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633829FD-F5BD-BAAC-702D-7BBF65FE4CD0}"/>
              </a:ext>
            </a:extLst>
          </p:cNvPr>
          <p:cNvSpPr>
            <a:spLocks noGrp="1"/>
          </p:cNvSpPr>
          <p:nvPr>
            <p:ph type="title"/>
          </p:nvPr>
        </p:nvSpPr>
        <p:spPr>
          <a:xfrm>
            <a:off x="1809323" y="616490"/>
            <a:ext cx="9330579" cy="952763"/>
          </a:xfrm>
        </p:spPr>
        <p:txBody>
          <a:bodyPr>
            <a:normAutofit/>
          </a:bodyPr>
          <a:lstStyle/>
          <a:p>
            <a:pPr algn="just">
              <a:lnSpc>
                <a:spcPct val="137000"/>
              </a:lnSpc>
              <a:spcBef>
                <a:spcPts val="1000"/>
              </a:spcBef>
              <a:spcAft>
                <a:spcPts val="1000"/>
              </a:spcAft>
            </a:pP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Wolność słowa, wolność wypowiedzi w prawie polskim.</a:t>
            </a:r>
            <a:endParaRPr lang="pl-PL" sz="1800" kern="10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3" name="Symbol zastępczy zawartości 2">
            <a:extLst>
              <a:ext uri="{FF2B5EF4-FFF2-40B4-BE49-F238E27FC236}">
                <a16:creationId xmlns:a16="http://schemas.microsoft.com/office/drawing/2014/main" id="{797E4BAC-1652-D638-A8A5-3E98C79180AA}"/>
              </a:ext>
            </a:extLst>
          </p:cNvPr>
          <p:cNvSpPr>
            <a:spLocks noGrp="1"/>
          </p:cNvSpPr>
          <p:nvPr>
            <p:ph idx="1"/>
          </p:nvPr>
        </p:nvSpPr>
        <p:spPr>
          <a:xfrm>
            <a:off x="1809323" y="1314007"/>
            <a:ext cx="9544477" cy="5208713"/>
          </a:xfrm>
        </p:spPr>
        <p:txBody>
          <a:bodyPr>
            <a:normAutofit fontScale="70000" lnSpcReduction="20000"/>
          </a:bodyPr>
          <a:lstStyle/>
          <a:p>
            <a:pPr algn="just">
              <a:lnSpc>
                <a:spcPct val="120000"/>
              </a:lnSpc>
              <a:spcBef>
                <a:spcPts val="1000"/>
              </a:spcBef>
              <a:spcAft>
                <a:spcPts val="1000"/>
              </a:spcAft>
            </a:pP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Terminologia dotycz</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ą</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ca wolno</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ś</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ci wypowiedzi w prawie polskim nie jest jednolita, przez co wzbudza szereg kontrowersji. </a:t>
            </a:r>
            <a:endParaRPr lang="pl-PL" sz="1800" kern="10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20000"/>
              </a:lnSpc>
              <a:spcBef>
                <a:spcPts val="1000"/>
              </a:spcBef>
              <a:spcAft>
                <a:spcPts val="1000"/>
              </a:spcAft>
            </a:pP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Poszczególne akty normatywne pos</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ł</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uguj</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ą</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si</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ę</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r</a:t>
            </a:r>
            <a:r>
              <a:rPr lang="pl-PL" sz="1800" kern="100" dirty="0">
                <a:effectLst/>
                <a:latin typeface="Century Gothic" panose="020B0502020202020204" pitchFamily="34" charset="0"/>
                <a:ea typeface="Calibri" panose="020F0502020204030204" pitchFamily="34" charset="0"/>
                <a:cs typeface="Centaur" panose="02030504050205020304" pitchFamily="18" charset="0"/>
              </a:rPr>
              <a:t>ó</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ż</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nymi poj</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ę</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ciami, jak: wolno</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ść</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s</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ł</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owa, wolno</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ść</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wypowiedzi, wolno</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ść</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ekspresji, wolno</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ść</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druku, kt</a:t>
            </a:r>
            <a:r>
              <a:rPr lang="pl-PL" sz="1800" kern="100" dirty="0">
                <a:effectLst/>
                <a:latin typeface="Century Gothic" panose="020B0502020202020204" pitchFamily="34" charset="0"/>
                <a:ea typeface="Calibri" panose="020F0502020204030204" pitchFamily="34" charset="0"/>
                <a:cs typeface="Centaur" panose="02030504050205020304" pitchFamily="18" charset="0"/>
              </a:rPr>
              <a:t>ó</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re mog</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ą</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by</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ć</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mylnie traktowane jako synonimy.</a:t>
            </a:r>
            <a:r>
              <a:rPr lang="pl-PL" sz="1800" kern="0" dirty="0">
                <a:effectLst/>
                <a:latin typeface="Century Gothic" panose="020B0502020202020204" pitchFamily="34" charset="0"/>
                <a:ea typeface="Calibri" panose="020F0502020204030204" pitchFamily="34" charset="0"/>
                <a:cs typeface="TimesNewRomanPSMT"/>
              </a:rPr>
              <a:t> </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Konieczne jest uporz</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ą</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dkowanie omawianej terminologii.</a:t>
            </a:r>
            <a:endParaRPr lang="pl-PL" sz="1800" kern="10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20000"/>
              </a:lnSpc>
              <a:spcBef>
                <a:spcPts val="1000"/>
              </a:spcBef>
              <a:spcAft>
                <a:spcPts val="1000"/>
              </a:spcAft>
            </a:pP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Najszerszym znaczeniowo terminem wydaje si</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ę</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by</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ć</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wolno</a:t>
            </a:r>
            <a:r>
              <a:rPr lang="pl-PL" sz="1800" b="1" kern="100" dirty="0">
                <a:effectLst/>
                <a:latin typeface="Century Gothic" panose="020B0502020202020204" pitchFamily="34" charset="0"/>
                <a:ea typeface="Calibri" panose="020F0502020204030204" pitchFamily="34" charset="0"/>
                <a:cs typeface="Calibri" panose="020F0502020204030204" pitchFamily="34" charset="0"/>
              </a:rPr>
              <a:t>ść</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 my</a:t>
            </a:r>
            <a:r>
              <a:rPr lang="pl-PL" sz="1800" b="1" kern="100" dirty="0">
                <a:effectLst/>
                <a:latin typeface="Century Gothic" panose="020B0502020202020204" pitchFamily="34" charset="0"/>
                <a:ea typeface="Calibri" panose="020F0502020204030204" pitchFamily="34" charset="0"/>
                <a:cs typeface="Calibri" panose="020F0502020204030204" pitchFamily="34" charset="0"/>
              </a:rPr>
              <a:t>ś</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li</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czyli wolno</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ść</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posiadania pogl</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ą</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d</a:t>
            </a:r>
            <a:r>
              <a:rPr lang="pl-PL" sz="1800" kern="100" dirty="0">
                <a:effectLst/>
                <a:latin typeface="Century Gothic" panose="020B0502020202020204" pitchFamily="34" charset="0"/>
                <a:ea typeface="Calibri" panose="020F0502020204030204" pitchFamily="34" charset="0"/>
                <a:cs typeface="Centaur" panose="02030504050205020304" pitchFamily="18" charset="0"/>
              </a:rPr>
              <a:t>ó</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w na temat najrozmaitszych przejaw</a:t>
            </a:r>
            <a:r>
              <a:rPr lang="pl-PL" sz="1800" kern="100" dirty="0">
                <a:effectLst/>
                <a:latin typeface="Century Gothic" panose="020B0502020202020204" pitchFamily="34" charset="0"/>
                <a:ea typeface="Calibri" panose="020F0502020204030204" pitchFamily="34" charset="0"/>
                <a:cs typeface="Centaur" panose="02030504050205020304" pitchFamily="18" charset="0"/>
              </a:rPr>
              <a:t>ó</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w </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ż</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ycia spo</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ł</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ecznego. Wolno</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ść</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my</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ś</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li jest poj</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ę</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ciem nadrz</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ę</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dnym, z którego wyp</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ł</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ywa </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wolno</a:t>
            </a:r>
            <a:r>
              <a:rPr lang="pl-PL" sz="1800" b="1" kern="100" dirty="0">
                <a:effectLst/>
                <a:latin typeface="Century Gothic" panose="020B0502020202020204" pitchFamily="34" charset="0"/>
                <a:ea typeface="Calibri" panose="020F0502020204030204" pitchFamily="34" charset="0"/>
                <a:cs typeface="Calibri" panose="020F0502020204030204" pitchFamily="34" charset="0"/>
              </a:rPr>
              <a:t>ść</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 przekona</a:t>
            </a:r>
            <a:r>
              <a:rPr lang="pl-PL" sz="1800" b="1" kern="100" dirty="0">
                <a:effectLst/>
                <a:latin typeface="Century Gothic" panose="020B0502020202020204" pitchFamily="34" charset="0"/>
                <a:ea typeface="Calibri" panose="020F0502020204030204" pitchFamily="34" charset="0"/>
                <a:cs typeface="Calibri" panose="020F0502020204030204" pitchFamily="34" charset="0"/>
              </a:rPr>
              <a:t>ń</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Istotnym sk</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ł</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adnikiem wolno</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ś</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ci przekona</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ń</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jest mo</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ż</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liwo</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ść</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ich uzewn</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ę</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trznienia, a to wymaga </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wolno</a:t>
            </a:r>
            <a:r>
              <a:rPr lang="pl-PL" sz="1800" b="1" kern="100" dirty="0">
                <a:effectLst/>
                <a:latin typeface="Century Gothic" panose="020B0502020202020204" pitchFamily="34" charset="0"/>
                <a:ea typeface="Calibri" panose="020F0502020204030204" pitchFamily="34" charset="0"/>
                <a:cs typeface="Calibri" panose="020F0502020204030204" pitchFamily="34" charset="0"/>
              </a:rPr>
              <a:t>ś</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ci wypowiedzi</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Wolno</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ść</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wypowiedzi nale</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ż</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y zatem rozumie</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ć</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jako wolno</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ść</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prezentacji my</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ś</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li i przekona</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ń</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w r</a:t>
            </a:r>
            <a:r>
              <a:rPr lang="pl-PL" sz="1800" kern="100" dirty="0">
                <a:effectLst/>
                <a:latin typeface="Century Gothic" panose="020B0502020202020204" pitchFamily="34" charset="0"/>
                <a:ea typeface="Calibri" panose="020F0502020204030204" pitchFamily="34" charset="0"/>
                <a:cs typeface="Centaur" panose="02030504050205020304" pitchFamily="18" charset="0"/>
              </a:rPr>
              <a:t>ó</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ż</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nej formie, w spos</a:t>
            </a:r>
            <a:r>
              <a:rPr lang="pl-PL" sz="1800" kern="100" dirty="0">
                <a:effectLst/>
                <a:latin typeface="Century Gothic" panose="020B0502020202020204" pitchFamily="34" charset="0"/>
                <a:ea typeface="Calibri" panose="020F0502020204030204" pitchFamily="34" charset="0"/>
                <a:cs typeface="Centaur" panose="02030504050205020304" pitchFamily="18" charset="0"/>
              </a:rPr>
              <a:t>ó</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b widoczny dla innych, np. gestem, s</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ł</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owem, obrazem.</a:t>
            </a:r>
            <a:endParaRPr lang="pl-PL" sz="1800" kern="10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20000"/>
              </a:lnSpc>
              <a:spcBef>
                <a:spcPts val="1000"/>
              </a:spcBef>
              <a:spcAft>
                <a:spcPts val="1000"/>
              </a:spcAft>
            </a:pP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Odnotowuje si</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ę</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u</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ż</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ywanie jako synonimów poj</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ęć</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a:t>
            </a:r>
            <a:r>
              <a:rPr lang="pl-PL" sz="1800" kern="100" dirty="0">
                <a:effectLst/>
                <a:latin typeface="Century Gothic" panose="020B0502020202020204" pitchFamily="34" charset="0"/>
                <a:ea typeface="Calibri" panose="020F0502020204030204" pitchFamily="34" charset="0"/>
                <a:cs typeface="Centaur" panose="02030504050205020304" pitchFamily="18" charset="0"/>
              </a:rPr>
              <a:t>„</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wolno</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ść</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s</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ł</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owa</a:t>
            </a:r>
            <a:r>
              <a:rPr lang="pl-PL" sz="1800" kern="100" dirty="0">
                <a:effectLst/>
                <a:latin typeface="Century Gothic" panose="020B0502020202020204" pitchFamily="34" charset="0"/>
                <a:ea typeface="Calibri" panose="020F0502020204030204" pitchFamily="34" charset="0"/>
                <a:cs typeface="Centaur" panose="02030504050205020304" pitchFamily="18" charset="0"/>
              </a:rPr>
              <a:t>”</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a:t>
            </a:r>
            <a:r>
              <a:rPr lang="pl-PL" sz="1800" kern="100" dirty="0">
                <a:effectLst/>
                <a:latin typeface="Century Gothic" panose="020B0502020202020204" pitchFamily="34" charset="0"/>
                <a:ea typeface="Calibri" panose="020F0502020204030204" pitchFamily="34" charset="0"/>
                <a:cs typeface="Centaur" panose="02030504050205020304" pitchFamily="18" charset="0"/>
              </a:rPr>
              <a:t>„</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wolno</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ść</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wypowiedzi</a:t>
            </a:r>
            <a:r>
              <a:rPr lang="pl-PL" sz="1800" kern="100" dirty="0">
                <a:effectLst/>
                <a:latin typeface="Century Gothic" panose="020B0502020202020204" pitchFamily="34" charset="0"/>
                <a:ea typeface="Calibri" panose="020F0502020204030204" pitchFamily="34" charset="0"/>
                <a:cs typeface="Centaur" panose="02030504050205020304" pitchFamily="18" charset="0"/>
              </a:rPr>
              <a:t>”</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i </a:t>
            </a:r>
            <a:r>
              <a:rPr lang="pl-PL" sz="1800" kern="100" dirty="0">
                <a:effectLst/>
                <a:latin typeface="Century Gothic" panose="020B0502020202020204" pitchFamily="34" charset="0"/>
                <a:ea typeface="Calibri" panose="020F0502020204030204" pitchFamily="34" charset="0"/>
                <a:cs typeface="Centaur" panose="02030504050205020304" pitchFamily="18" charset="0"/>
              </a:rPr>
              <a:t>„</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wolno</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ść</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wyra</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ż</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ania opinii”. Nale</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ż</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y podzieli</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ć</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pogl</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ą</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d wed</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ł</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ug którego </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wolno</a:t>
            </a:r>
            <a:r>
              <a:rPr lang="pl-PL" sz="1800" b="1" kern="100" dirty="0">
                <a:effectLst/>
                <a:latin typeface="Century Gothic" panose="020B0502020202020204" pitchFamily="34" charset="0"/>
                <a:ea typeface="Calibri" panose="020F0502020204030204" pitchFamily="34" charset="0"/>
                <a:cs typeface="Calibri" panose="020F0502020204030204" pitchFamily="34" charset="0"/>
              </a:rPr>
              <a:t>ść</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 wypowiedzi jest poj</a:t>
            </a:r>
            <a:r>
              <a:rPr lang="pl-PL" sz="1800" b="1" kern="100" dirty="0">
                <a:effectLst/>
                <a:latin typeface="Century Gothic" panose="020B0502020202020204" pitchFamily="34" charset="0"/>
                <a:ea typeface="Calibri" panose="020F0502020204030204" pitchFamily="34" charset="0"/>
                <a:cs typeface="Calibri" panose="020F0502020204030204" pitchFamily="34" charset="0"/>
              </a:rPr>
              <a:t>ę</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ciem szerszym od wolno</a:t>
            </a:r>
            <a:r>
              <a:rPr lang="pl-PL" sz="1800" b="1" kern="100" dirty="0">
                <a:effectLst/>
                <a:latin typeface="Century Gothic" panose="020B0502020202020204" pitchFamily="34" charset="0"/>
                <a:ea typeface="Calibri" panose="020F0502020204030204" pitchFamily="34" charset="0"/>
                <a:cs typeface="Calibri" panose="020F0502020204030204" pitchFamily="34" charset="0"/>
              </a:rPr>
              <a:t>ś</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ci s</a:t>
            </a:r>
            <a:r>
              <a:rPr lang="pl-PL" sz="1800" b="1" kern="100" dirty="0">
                <a:effectLst/>
                <a:latin typeface="Century Gothic" panose="020B0502020202020204" pitchFamily="34" charset="0"/>
                <a:ea typeface="Calibri" panose="020F0502020204030204" pitchFamily="34" charset="0"/>
                <a:cs typeface="Calibri" panose="020F0502020204030204" pitchFamily="34" charset="0"/>
              </a:rPr>
              <a:t>ł</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owa</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czy wolno</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ś</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ci wyra</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ż</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ania opinii, gdy</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ż</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wypowied</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ź</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nie musi by</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ć</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zwerbalizowana, jak równie</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ż</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nie musi by</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ć</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opini</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ą</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Wolno</a:t>
            </a:r>
            <a:r>
              <a:rPr lang="pl-PL" sz="1800" b="1" kern="100" dirty="0">
                <a:effectLst/>
                <a:latin typeface="Century Gothic" panose="020B0502020202020204" pitchFamily="34" charset="0"/>
                <a:ea typeface="Calibri" panose="020F0502020204030204" pitchFamily="34" charset="0"/>
                <a:cs typeface="Calibri" panose="020F0502020204030204" pitchFamily="34" charset="0"/>
              </a:rPr>
              <a:t>ść</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 s</a:t>
            </a:r>
            <a:r>
              <a:rPr lang="pl-PL" sz="1800" b="1" kern="100" dirty="0">
                <a:effectLst/>
                <a:latin typeface="Century Gothic" panose="020B0502020202020204" pitchFamily="34" charset="0"/>
                <a:ea typeface="Calibri" panose="020F0502020204030204" pitchFamily="34" charset="0"/>
                <a:cs typeface="Calibri" panose="020F0502020204030204" pitchFamily="34" charset="0"/>
              </a:rPr>
              <a:t>ł</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owa jest cz</a:t>
            </a:r>
            <a:r>
              <a:rPr lang="pl-PL" sz="1800" b="1" kern="100" dirty="0">
                <a:effectLst/>
                <a:latin typeface="Century Gothic" panose="020B0502020202020204" pitchFamily="34" charset="0"/>
                <a:ea typeface="Calibri" panose="020F0502020204030204" pitchFamily="34" charset="0"/>
                <a:cs typeface="Calibri" panose="020F0502020204030204" pitchFamily="34" charset="0"/>
              </a:rPr>
              <a:t>ęś</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ci</a:t>
            </a:r>
            <a:r>
              <a:rPr lang="pl-PL" sz="1800" b="1" kern="100" dirty="0">
                <a:effectLst/>
                <a:latin typeface="Century Gothic" panose="020B0502020202020204" pitchFamily="34" charset="0"/>
                <a:ea typeface="Calibri" panose="020F0502020204030204" pitchFamily="34" charset="0"/>
                <a:cs typeface="Calibri" panose="020F0502020204030204" pitchFamily="34" charset="0"/>
              </a:rPr>
              <a:t>ą</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 wolno</a:t>
            </a:r>
            <a:r>
              <a:rPr lang="pl-PL" sz="1800" b="1" kern="100" dirty="0">
                <a:effectLst/>
                <a:latin typeface="Century Gothic" panose="020B0502020202020204" pitchFamily="34" charset="0"/>
                <a:ea typeface="Calibri" panose="020F0502020204030204" pitchFamily="34" charset="0"/>
                <a:cs typeface="Calibri" panose="020F0502020204030204" pitchFamily="34" charset="0"/>
              </a:rPr>
              <a:t>ś</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ci wypowiedzi</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gdy</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ż</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odnosi si</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ę</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tylko do wypowiedzi w formie werbalnej. </a:t>
            </a:r>
            <a:endParaRPr lang="pl-PL" sz="1800" kern="10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20000"/>
              </a:lnSpc>
              <a:spcBef>
                <a:spcPts val="1000"/>
              </a:spcBef>
              <a:spcAft>
                <a:spcPts val="1000"/>
              </a:spcAft>
            </a:pP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W wyr. z 20.2.2007 r. (P 1/06, OTK-A 2007, Nr 2, poz. 11.) TK stwierdzi</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ł</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ż</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e </a:t>
            </a:r>
            <a:r>
              <a:rPr lang="pl-PL" sz="1800" kern="100" dirty="0">
                <a:effectLst/>
                <a:latin typeface="Century Gothic" panose="020B0502020202020204" pitchFamily="34" charset="0"/>
                <a:ea typeface="Calibri" panose="020F0502020204030204" pitchFamily="34" charset="0"/>
                <a:cs typeface="Centaur" panose="02030504050205020304" pitchFamily="18" charset="0"/>
              </a:rPr>
              <a:t>„</a:t>
            </a:r>
            <a:r>
              <a:rPr lang="pl-PL" sz="1800" i="1" kern="100" dirty="0">
                <a:effectLst/>
                <a:latin typeface="Century Gothic" panose="020B0502020202020204" pitchFamily="34" charset="0"/>
                <a:ea typeface="Calibri" panose="020F0502020204030204" pitchFamily="34" charset="0"/>
                <a:cs typeface="Times New Roman" panose="02020603050405020304" pitchFamily="18" charset="0"/>
              </a:rPr>
              <a:t>Z tre</a:t>
            </a:r>
            <a:r>
              <a:rPr lang="pl-PL" sz="1800" i="1" kern="100" dirty="0">
                <a:effectLst/>
                <a:latin typeface="Century Gothic" panose="020B0502020202020204" pitchFamily="34" charset="0"/>
                <a:ea typeface="Calibri" panose="020F0502020204030204" pitchFamily="34" charset="0"/>
                <a:cs typeface="Calibri" panose="020F0502020204030204" pitchFamily="34" charset="0"/>
              </a:rPr>
              <a:t>ś</a:t>
            </a:r>
            <a:r>
              <a:rPr lang="pl-PL" sz="1800" i="1" kern="100" dirty="0">
                <a:effectLst/>
                <a:latin typeface="Century Gothic" panose="020B0502020202020204" pitchFamily="34" charset="0"/>
                <a:ea typeface="Calibri" panose="020F0502020204030204" pitchFamily="34" charset="0"/>
                <a:cs typeface="Times New Roman" panose="02020603050405020304" pitchFamily="18" charset="0"/>
              </a:rPr>
              <a:t>ci przepis</a:t>
            </a:r>
            <a:r>
              <a:rPr lang="pl-PL" sz="1800" i="1" kern="100" dirty="0">
                <a:effectLst/>
                <a:latin typeface="Century Gothic" panose="020B0502020202020204" pitchFamily="34" charset="0"/>
                <a:ea typeface="Calibri" panose="020F0502020204030204" pitchFamily="34" charset="0"/>
                <a:cs typeface="Centaur" panose="02030504050205020304" pitchFamily="18" charset="0"/>
              </a:rPr>
              <a:t>ó</a:t>
            </a:r>
            <a:r>
              <a:rPr lang="pl-PL" sz="1800" i="1" kern="100" dirty="0">
                <a:effectLst/>
                <a:latin typeface="Century Gothic" panose="020B0502020202020204" pitchFamily="34" charset="0"/>
                <a:ea typeface="Calibri" panose="020F0502020204030204" pitchFamily="34" charset="0"/>
                <a:cs typeface="Times New Roman" panose="02020603050405020304" pitchFamily="18" charset="0"/>
              </a:rPr>
              <a:t>w zamieszczonych w dokumentach mi</a:t>
            </a:r>
            <a:r>
              <a:rPr lang="pl-PL" sz="1800" i="1" kern="100" dirty="0">
                <a:effectLst/>
                <a:latin typeface="Century Gothic" panose="020B0502020202020204" pitchFamily="34" charset="0"/>
                <a:ea typeface="Calibri" panose="020F0502020204030204" pitchFamily="34" charset="0"/>
                <a:cs typeface="Calibri" panose="020F0502020204030204" pitchFamily="34" charset="0"/>
              </a:rPr>
              <a:t>ę</a:t>
            </a:r>
            <a:r>
              <a:rPr lang="pl-PL" sz="1800" i="1" kern="100" dirty="0">
                <a:effectLst/>
                <a:latin typeface="Century Gothic" panose="020B0502020202020204" pitchFamily="34" charset="0"/>
                <a:ea typeface="Calibri" panose="020F0502020204030204" pitchFamily="34" charset="0"/>
                <a:cs typeface="Times New Roman" panose="02020603050405020304" pitchFamily="18" charset="0"/>
              </a:rPr>
              <a:t>dzynarodowych wynika jednak, </a:t>
            </a:r>
            <a:r>
              <a:rPr lang="pl-PL" sz="1800" i="1" kern="100" dirty="0">
                <a:effectLst/>
                <a:latin typeface="Century Gothic" panose="020B0502020202020204" pitchFamily="34" charset="0"/>
                <a:ea typeface="Calibri" panose="020F0502020204030204" pitchFamily="34" charset="0"/>
                <a:cs typeface="Calibri" panose="020F0502020204030204" pitchFamily="34" charset="0"/>
              </a:rPr>
              <a:t>ż</a:t>
            </a:r>
            <a:r>
              <a:rPr lang="pl-PL" sz="1800" i="1" kern="100" dirty="0">
                <a:effectLst/>
                <a:latin typeface="Century Gothic" panose="020B0502020202020204" pitchFamily="34" charset="0"/>
                <a:ea typeface="Calibri" panose="020F0502020204030204" pitchFamily="34" charset="0"/>
                <a:cs typeface="Times New Roman" panose="02020603050405020304" pitchFamily="18" charset="0"/>
              </a:rPr>
              <a:t>e </a:t>
            </a:r>
            <a:r>
              <a:rPr lang="pl-PL" sz="1800" b="1" i="1" kern="100" dirty="0">
                <a:effectLst/>
                <a:latin typeface="Century Gothic" panose="020B0502020202020204" pitchFamily="34" charset="0"/>
                <a:ea typeface="Calibri" panose="020F0502020204030204" pitchFamily="34" charset="0"/>
                <a:cs typeface="Times New Roman" panose="02020603050405020304" pitchFamily="18" charset="0"/>
              </a:rPr>
              <a:t>wspó</a:t>
            </a:r>
            <a:r>
              <a:rPr lang="pl-PL" sz="1800" b="1" i="1" kern="100" dirty="0">
                <a:effectLst/>
                <a:latin typeface="Century Gothic" panose="020B0502020202020204" pitchFamily="34" charset="0"/>
                <a:ea typeface="Calibri" panose="020F0502020204030204" pitchFamily="34" charset="0"/>
                <a:cs typeface="Calibri" panose="020F0502020204030204" pitchFamily="34" charset="0"/>
              </a:rPr>
              <a:t>ł</a:t>
            </a:r>
            <a:r>
              <a:rPr lang="pl-PL" sz="1800" b="1" i="1" kern="100" dirty="0">
                <a:effectLst/>
                <a:latin typeface="Century Gothic" panose="020B0502020202020204" pitchFamily="34" charset="0"/>
                <a:ea typeface="Calibri" panose="020F0502020204030204" pitchFamily="34" charset="0"/>
                <a:cs typeface="Times New Roman" panose="02020603050405020304" pitchFamily="18" charset="0"/>
              </a:rPr>
              <a:t>cze</a:t>
            </a:r>
            <a:r>
              <a:rPr lang="pl-PL" sz="1800" b="1" i="1" kern="100" dirty="0">
                <a:effectLst/>
                <a:latin typeface="Century Gothic" panose="020B0502020202020204" pitchFamily="34" charset="0"/>
                <a:ea typeface="Calibri" panose="020F0502020204030204" pitchFamily="34" charset="0"/>
                <a:cs typeface="Calibri" panose="020F0502020204030204" pitchFamily="34" charset="0"/>
              </a:rPr>
              <a:t>ś</a:t>
            </a:r>
            <a:r>
              <a:rPr lang="pl-PL" sz="1800" b="1" i="1" kern="100" dirty="0">
                <a:effectLst/>
                <a:latin typeface="Century Gothic" panose="020B0502020202020204" pitchFamily="34" charset="0"/>
                <a:ea typeface="Calibri" panose="020F0502020204030204" pitchFamily="34" charset="0"/>
                <a:cs typeface="Times New Roman" panose="02020603050405020304" pitchFamily="18" charset="0"/>
              </a:rPr>
              <a:t>nie nie chodzi tylko o wolno</a:t>
            </a:r>
            <a:r>
              <a:rPr lang="pl-PL" sz="1800" b="1" i="1" kern="100" dirty="0">
                <a:effectLst/>
                <a:latin typeface="Century Gothic" panose="020B0502020202020204" pitchFamily="34" charset="0"/>
                <a:ea typeface="Calibri" panose="020F0502020204030204" pitchFamily="34" charset="0"/>
                <a:cs typeface="Calibri" panose="020F0502020204030204" pitchFamily="34" charset="0"/>
              </a:rPr>
              <a:t>ść</a:t>
            </a:r>
            <a:r>
              <a:rPr lang="pl-PL" sz="1800" b="1" i="1" kern="100" dirty="0">
                <a:effectLst/>
                <a:latin typeface="Century Gothic" panose="020B0502020202020204" pitchFamily="34" charset="0"/>
                <a:ea typeface="Calibri" panose="020F0502020204030204" pitchFamily="34" charset="0"/>
                <a:cs typeface="Times New Roman" panose="02020603050405020304" pitchFamily="18" charset="0"/>
              </a:rPr>
              <a:t> s</a:t>
            </a:r>
            <a:r>
              <a:rPr lang="pl-PL" sz="1800" b="1" i="1" kern="100" dirty="0">
                <a:effectLst/>
                <a:latin typeface="Century Gothic" panose="020B0502020202020204" pitchFamily="34" charset="0"/>
                <a:ea typeface="Calibri" panose="020F0502020204030204" pitchFamily="34" charset="0"/>
                <a:cs typeface="Calibri" panose="020F0502020204030204" pitchFamily="34" charset="0"/>
              </a:rPr>
              <a:t>ł</a:t>
            </a:r>
            <a:r>
              <a:rPr lang="pl-PL" sz="1800" b="1" i="1" kern="100" dirty="0">
                <a:effectLst/>
                <a:latin typeface="Century Gothic" panose="020B0502020202020204" pitchFamily="34" charset="0"/>
                <a:ea typeface="Calibri" panose="020F0502020204030204" pitchFamily="34" charset="0"/>
                <a:cs typeface="Times New Roman" panose="02020603050405020304" pitchFamily="18" charset="0"/>
              </a:rPr>
              <a:t>owa</a:t>
            </a:r>
            <a:r>
              <a:rPr lang="pl-PL" sz="1800" i="1" kern="100" dirty="0">
                <a:effectLst/>
                <a:latin typeface="Century Gothic" panose="020B0502020202020204" pitchFamily="34" charset="0"/>
                <a:ea typeface="Calibri" panose="020F0502020204030204" pitchFamily="34" charset="0"/>
                <a:cs typeface="Times New Roman" panose="02020603050405020304" pitchFamily="18" charset="0"/>
              </a:rPr>
              <a:t>, </a:t>
            </a:r>
            <a:r>
              <a:rPr lang="pl-PL" sz="1800" b="1" i="1" kern="100" dirty="0">
                <a:effectLst/>
                <a:latin typeface="Century Gothic" panose="020B0502020202020204" pitchFamily="34" charset="0"/>
                <a:ea typeface="Calibri" panose="020F0502020204030204" pitchFamily="34" charset="0"/>
                <a:cs typeface="Times New Roman" panose="02020603050405020304" pitchFamily="18" charset="0"/>
              </a:rPr>
              <a:t>ale o szeroko poj</a:t>
            </a:r>
            <a:r>
              <a:rPr lang="pl-PL" sz="1800" b="1" i="1" kern="100" dirty="0">
                <a:effectLst/>
                <a:latin typeface="Century Gothic" panose="020B0502020202020204" pitchFamily="34" charset="0"/>
                <a:ea typeface="Calibri" panose="020F0502020204030204" pitchFamily="34" charset="0"/>
                <a:cs typeface="Calibri" panose="020F0502020204030204" pitchFamily="34" charset="0"/>
              </a:rPr>
              <a:t>ę</a:t>
            </a:r>
            <a:r>
              <a:rPr lang="pl-PL" sz="1800" b="1" i="1" kern="100" dirty="0">
                <a:effectLst/>
                <a:latin typeface="Century Gothic" panose="020B0502020202020204" pitchFamily="34" charset="0"/>
                <a:ea typeface="Calibri" panose="020F0502020204030204" pitchFamily="34" charset="0"/>
                <a:cs typeface="Times New Roman" panose="02020603050405020304" pitchFamily="18" charset="0"/>
              </a:rPr>
              <a:t>t</a:t>
            </a:r>
            <a:r>
              <a:rPr lang="pl-PL" sz="1800" b="1" i="1" kern="100" dirty="0">
                <a:effectLst/>
                <a:latin typeface="Century Gothic" panose="020B0502020202020204" pitchFamily="34" charset="0"/>
                <a:ea typeface="Calibri" panose="020F0502020204030204" pitchFamily="34" charset="0"/>
                <a:cs typeface="Calibri" panose="020F0502020204030204" pitchFamily="34" charset="0"/>
              </a:rPr>
              <a:t>ą</a:t>
            </a:r>
            <a:r>
              <a:rPr lang="pl-PL" sz="1800" b="1" i="1" kern="100" dirty="0">
                <a:effectLst/>
                <a:latin typeface="Century Gothic" panose="020B0502020202020204" pitchFamily="34" charset="0"/>
                <a:ea typeface="Calibri" panose="020F0502020204030204" pitchFamily="34" charset="0"/>
                <a:cs typeface="Times New Roman" panose="02020603050405020304" pitchFamily="18" charset="0"/>
              </a:rPr>
              <a:t> wolno</a:t>
            </a:r>
            <a:r>
              <a:rPr lang="pl-PL" sz="1800" b="1" i="1" kern="100" dirty="0">
                <a:effectLst/>
                <a:latin typeface="Century Gothic" panose="020B0502020202020204" pitchFamily="34" charset="0"/>
                <a:ea typeface="Calibri" panose="020F0502020204030204" pitchFamily="34" charset="0"/>
                <a:cs typeface="Calibri" panose="020F0502020204030204" pitchFamily="34" charset="0"/>
              </a:rPr>
              <a:t>ść</a:t>
            </a:r>
            <a:r>
              <a:rPr lang="pl-PL" sz="1800" b="1" i="1" kern="100" dirty="0">
                <a:effectLst/>
                <a:latin typeface="Century Gothic" panose="020B0502020202020204" pitchFamily="34" charset="0"/>
                <a:ea typeface="Calibri" panose="020F0502020204030204" pitchFamily="34" charset="0"/>
                <a:cs typeface="Times New Roman" panose="02020603050405020304" pitchFamily="18" charset="0"/>
              </a:rPr>
              <a:t> wypowiedzi (ekspresji) we wszelkiej formie,</a:t>
            </a:r>
            <a:r>
              <a:rPr lang="pl-PL" sz="1800" i="1" kern="100" dirty="0">
                <a:effectLst/>
                <a:latin typeface="Century Gothic" panose="020B0502020202020204" pitchFamily="34" charset="0"/>
                <a:ea typeface="Calibri" panose="020F0502020204030204" pitchFamily="34" charset="0"/>
                <a:cs typeface="Times New Roman" panose="02020603050405020304" pitchFamily="18" charset="0"/>
              </a:rPr>
              <a:t> gwarantuj</a:t>
            </a:r>
            <a:r>
              <a:rPr lang="pl-PL" sz="1800" i="1" kern="100" dirty="0">
                <a:effectLst/>
                <a:latin typeface="Century Gothic" panose="020B0502020202020204" pitchFamily="34" charset="0"/>
                <a:ea typeface="Calibri" panose="020F0502020204030204" pitchFamily="34" charset="0"/>
                <a:cs typeface="Calibri" panose="020F0502020204030204" pitchFamily="34" charset="0"/>
              </a:rPr>
              <a:t>ą</a:t>
            </a:r>
            <a:r>
              <a:rPr lang="pl-PL" sz="1800" i="1" kern="100" dirty="0">
                <a:effectLst/>
                <a:latin typeface="Century Gothic" panose="020B0502020202020204" pitchFamily="34" charset="0"/>
                <a:ea typeface="Calibri" panose="020F0502020204030204" pitchFamily="34" charset="0"/>
                <a:cs typeface="Times New Roman" panose="02020603050405020304" pitchFamily="18" charset="0"/>
              </a:rPr>
              <a:t>c</a:t>
            </a:r>
            <a:r>
              <a:rPr lang="pl-PL" sz="1800" i="1" kern="100" dirty="0">
                <a:effectLst/>
                <a:latin typeface="Century Gothic" panose="020B0502020202020204" pitchFamily="34" charset="0"/>
                <a:ea typeface="Calibri" panose="020F0502020204030204" pitchFamily="34" charset="0"/>
                <a:cs typeface="Calibri" panose="020F0502020204030204" pitchFamily="34" charset="0"/>
              </a:rPr>
              <a:t>ą</a:t>
            </a:r>
            <a:r>
              <a:rPr lang="pl-PL" sz="1800" i="1" kern="100" dirty="0">
                <a:effectLst/>
                <a:latin typeface="Century Gothic" panose="020B0502020202020204" pitchFamily="34" charset="0"/>
                <a:ea typeface="Calibri" panose="020F0502020204030204" pitchFamily="34" charset="0"/>
                <a:cs typeface="Times New Roman" panose="02020603050405020304" pitchFamily="18" charset="0"/>
              </a:rPr>
              <a:t> zarazem wolno</a:t>
            </a:r>
            <a:r>
              <a:rPr lang="pl-PL" sz="1800" i="1" kern="100" dirty="0">
                <a:effectLst/>
                <a:latin typeface="Century Gothic" panose="020B0502020202020204" pitchFamily="34" charset="0"/>
                <a:ea typeface="Calibri" panose="020F0502020204030204" pitchFamily="34" charset="0"/>
                <a:cs typeface="Calibri" panose="020F0502020204030204" pitchFamily="34" charset="0"/>
              </a:rPr>
              <a:t>ść</a:t>
            </a:r>
            <a:r>
              <a:rPr lang="pl-PL" sz="1800" i="1" kern="100" dirty="0">
                <a:effectLst/>
                <a:latin typeface="Century Gothic" panose="020B0502020202020204" pitchFamily="34" charset="0"/>
                <a:ea typeface="Calibri" panose="020F0502020204030204" pitchFamily="34" charset="0"/>
                <a:cs typeface="Times New Roman" panose="02020603050405020304" pitchFamily="18" charset="0"/>
              </a:rPr>
              <a:t> pogl</a:t>
            </a:r>
            <a:r>
              <a:rPr lang="pl-PL" sz="1800" i="1" kern="100" dirty="0">
                <a:effectLst/>
                <a:latin typeface="Century Gothic" panose="020B0502020202020204" pitchFamily="34" charset="0"/>
                <a:ea typeface="Calibri" panose="020F0502020204030204" pitchFamily="34" charset="0"/>
                <a:cs typeface="Calibri" panose="020F0502020204030204" pitchFamily="34" charset="0"/>
              </a:rPr>
              <a:t>ą</a:t>
            </a:r>
            <a:r>
              <a:rPr lang="pl-PL" sz="1800" i="1" kern="100" dirty="0">
                <a:effectLst/>
                <a:latin typeface="Century Gothic" panose="020B0502020202020204" pitchFamily="34" charset="0"/>
                <a:ea typeface="Calibri" panose="020F0502020204030204" pitchFamily="34" charset="0"/>
                <a:cs typeface="Times New Roman" panose="02020603050405020304" pitchFamily="18" charset="0"/>
              </a:rPr>
              <a:t>d</a:t>
            </a:r>
            <a:r>
              <a:rPr lang="pl-PL" sz="1800" i="1" kern="100" dirty="0">
                <a:effectLst/>
                <a:latin typeface="Century Gothic" panose="020B0502020202020204" pitchFamily="34" charset="0"/>
                <a:ea typeface="Calibri" panose="020F0502020204030204" pitchFamily="34" charset="0"/>
                <a:cs typeface="Centaur" panose="02030504050205020304" pitchFamily="18" charset="0"/>
              </a:rPr>
              <a:t>ó</a:t>
            </a:r>
            <a:r>
              <a:rPr lang="pl-PL" sz="1800" i="1" kern="100" dirty="0">
                <a:effectLst/>
                <a:latin typeface="Century Gothic" panose="020B0502020202020204" pitchFamily="34" charset="0"/>
                <a:ea typeface="Calibri" panose="020F0502020204030204" pitchFamily="34" charset="0"/>
                <a:cs typeface="Times New Roman" panose="02020603050405020304" pitchFamily="18" charset="0"/>
              </a:rPr>
              <a:t>w</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a:t>
            </a:r>
          </a:p>
          <a:p>
            <a:pPr marL="0" indent="0" algn="just">
              <a:lnSpc>
                <a:spcPct val="120000"/>
              </a:lnSpc>
              <a:spcBef>
                <a:spcPts val="1000"/>
              </a:spcBef>
              <a:spcAft>
                <a:spcPts val="1000"/>
              </a:spcAft>
              <a:buNone/>
            </a:pPr>
            <a:endParaRPr lang="pl-PL" sz="1800" kern="10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20000"/>
              </a:lnSpc>
              <a:spcAft>
                <a:spcPts val="800"/>
              </a:spcAft>
            </a:pPr>
            <a:endParaRPr lang="pl-PL" sz="1800" kern="100" dirty="0">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47472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4157021-A39B-CFB2-AE81-199083EB19D3}"/>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A8902CF3-65F7-29DD-5AE1-065F67167E6D}"/>
              </a:ext>
            </a:extLst>
          </p:cNvPr>
          <p:cNvSpPr>
            <a:spLocks noGrp="1"/>
          </p:cNvSpPr>
          <p:nvPr>
            <p:ph type="title"/>
          </p:nvPr>
        </p:nvSpPr>
        <p:spPr>
          <a:xfrm>
            <a:off x="1809323" y="616490"/>
            <a:ext cx="9330579" cy="952763"/>
          </a:xfrm>
        </p:spPr>
        <p:txBody>
          <a:bodyPr>
            <a:normAutofit/>
          </a:bodyPr>
          <a:lstStyle/>
          <a:p>
            <a:pPr algn="just">
              <a:lnSpc>
                <a:spcPct val="137000"/>
              </a:lnSpc>
              <a:spcBef>
                <a:spcPts val="1000"/>
              </a:spcBef>
              <a:spcAft>
                <a:spcPts val="1000"/>
              </a:spcAft>
            </a:pP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Wolno</a:t>
            </a:r>
            <a:r>
              <a:rPr lang="pl-PL" sz="1800" b="1" kern="100" dirty="0">
                <a:effectLst/>
                <a:latin typeface="Century Gothic" panose="020B0502020202020204" pitchFamily="34" charset="0"/>
                <a:ea typeface="Calibri" panose="020F0502020204030204" pitchFamily="34" charset="0"/>
                <a:cs typeface="Calibri" panose="020F0502020204030204" pitchFamily="34" charset="0"/>
              </a:rPr>
              <a:t>ść</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 wypowiedzi w Konstytucji RP</a:t>
            </a:r>
            <a:endParaRPr lang="pl-PL" sz="1800" b="1" kern="10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3" name="Symbol zastępczy zawartości 2">
            <a:extLst>
              <a:ext uri="{FF2B5EF4-FFF2-40B4-BE49-F238E27FC236}">
                <a16:creationId xmlns:a16="http://schemas.microsoft.com/office/drawing/2014/main" id="{DB54C027-FC37-AA89-A2B4-D3DD79163D32}"/>
              </a:ext>
            </a:extLst>
          </p:cNvPr>
          <p:cNvSpPr>
            <a:spLocks noGrp="1"/>
          </p:cNvSpPr>
          <p:nvPr>
            <p:ph idx="1"/>
          </p:nvPr>
        </p:nvSpPr>
        <p:spPr>
          <a:xfrm>
            <a:off x="1809323" y="1314007"/>
            <a:ext cx="9544477" cy="5208713"/>
          </a:xfrm>
        </p:spPr>
        <p:txBody>
          <a:bodyPr>
            <a:normAutofit/>
          </a:bodyPr>
          <a:lstStyle/>
          <a:p>
            <a:pPr algn="just">
              <a:lnSpc>
                <a:spcPct val="137000"/>
              </a:lnSpc>
              <a:spcBef>
                <a:spcPts val="1000"/>
              </a:spcBef>
              <a:spcAft>
                <a:spcPts val="1000"/>
              </a:spcAft>
            </a:pP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W Konstytucji RP mo</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ż</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na odnale</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źć</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szereg postanowie</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ń</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s</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ł</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u</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żą</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cych realizacji szeroko pojmowanej wolno</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ś</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ci wypowiedzi. Do najistotniejszych nale</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żą</a:t>
            </a:r>
            <a:r>
              <a:rPr lang="pl-PL" sz="1800" kern="0" dirty="0">
                <a:effectLst/>
                <a:latin typeface="Century Gothic" panose="020B0502020202020204" pitchFamily="34" charset="0"/>
                <a:ea typeface="Calibri" panose="020F0502020204030204" pitchFamily="34" charset="0"/>
                <a:cs typeface="TimesNewRomanPSMT"/>
              </a:rPr>
              <a:t> </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art. 14 i 54 Konstytucji RP.</a:t>
            </a:r>
            <a:endParaRPr lang="pl-PL" sz="1800" kern="10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37000"/>
              </a:lnSpc>
              <a:spcBef>
                <a:spcPts val="1000"/>
              </a:spcBef>
              <a:spcAft>
                <a:spcPts val="1000"/>
              </a:spcAft>
            </a:pP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Art. 14 Konstytucji RP: „</a:t>
            </a:r>
            <a:r>
              <a:rPr lang="pl-PL" sz="1800" i="1" kern="100" dirty="0">
                <a:effectLst/>
                <a:latin typeface="Century Gothic" panose="020B0502020202020204" pitchFamily="34" charset="0"/>
                <a:ea typeface="Calibri" panose="020F0502020204030204" pitchFamily="34" charset="0"/>
                <a:cs typeface="Times New Roman" panose="02020603050405020304" pitchFamily="18" charset="0"/>
              </a:rPr>
              <a:t>Rzeczpospolita Polska zapewnia wolno</a:t>
            </a:r>
            <a:r>
              <a:rPr lang="pl-PL" sz="1800" i="1" kern="100" dirty="0">
                <a:effectLst/>
                <a:latin typeface="Century Gothic" panose="020B0502020202020204" pitchFamily="34" charset="0"/>
                <a:ea typeface="Calibri" panose="020F0502020204030204" pitchFamily="34" charset="0"/>
                <a:cs typeface="Calibri" panose="020F0502020204030204" pitchFamily="34" charset="0"/>
              </a:rPr>
              <a:t>ść</a:t>
            </a:r>
            <a:r>
              <a:rPr lang="pl-PL" sz="1800" i="1" kern="100" dirty="0">
                <a:effectLst/>
                <a:latin typeface="Century Gothic" panose="020B0502020202020204" pitchFamily="34" charset="0"/>
                <a:ea typeface="Calibri" panose="020F0502020204030204" pitchFamily="34" charset="0"/>
                <a:cs typeface="Times New Roman" panose="02020603050405020304" pitchFamily="18" charset="0"/>
              </a:rPr>
              <a:t> prasy i innych </a:t>
            </a:r>
            <a:r>
              <a:rPr lang="pl-PL" sz="1800" i="1" kern="100" dirty="0">
                <a:effectLst/>
                <a:latin typeface="Century Gothic" panose="020B0502020202020204" pitchFamily="34" charset="0"/>
                <a:ea typeface="Calibri" panose="020F0502020204030204" pitchFamily="34" charset="0"/>
                <a:cs typeface="Calibri" panose="020F0502020204030204" pitchFamily="34" charset="0"/>
              </a:rPr>
              <a:t>ś</a:t>
            </a:r>
            <a:r>
              <a:rPr lang="pl-PL" sz="1800" i="1" kern="100" dirty="0">
                <a:effectLst/>
                <a:latin typeface="Century Gothic" panose="020B0502020202020204" pitchFamily="34" charset="0"/>
                <a:ea typeface="Calibri" panose="020F0502020204030204" pitchFamily="34" charset="0"/>
                <a:cs typeface="Times New Roman" panose="02020603050405020304" pitchFamily="18" charset="0"/>
              </a:rPr>
              <a:t>rodk</a:t>
            </a:r>
            <a:r>
              <a:rPr lang="pl-PL" sz="1800" i="1" kern="100" dirty="0">
                <a:effectLst/>
                <a:latin typeface="Century Gothic" panose="020B0502020202020204" pitchFamily="34" charset="0"/>
                <a:ea typeface="Calibri" panose="020F0502020204030204" pitchFamily="34" charset="0"/>
                <a:cs typeface="Centaur" panose="02030504050205020304" pitchFamily="18" charset="0"/>
              </a:rPr>
              <a:t>ó</a:t>
            </a:r>
            <a:r>
              <a:rPr lang="pl-PL" sz="1800" i="1" kern="100" dirty="0">
                <a:effectLst/>
                <a:latin typeface="Century Gothic" panose="020B0502020202020204" pitchFamily="34" charset="0"/>
                <a:ea typeface="Calibri" panose="020F0502020204030204" pitchFamily="34" charset="0"/>
                <a:cs typeface="Times New Roman" panose="02020603050405020304" pitchFamily="18" charset="0"/>
              </a:rPr>
              <a:t>w spo</a:t>
            </a:r>
            <a:r>
              <a:rPr lang="pl-PL" sz="1800" i="1" kern="100" dirty="0">
                <a:effectLst/>
                <a:latin typeface="Century Gothic" panose="020B0502020202020204" pitchFamily="34" charset="0"/>
                <a:ea typeface="Calibri" panose="020F0502020204030204" pitchFamily="34" charset="0"/>
                <a:cs typeface="Calibri" panose="020F0502020204030204" pitchFamily="34" charset="0"/>
              </a:rPr>
              <a:t>ł</a:t>
            </a:r>
            <a:r>
              <a:rPr lang="pl-PL" sz="1800" i="1" kern="100" dirty="0">
                <a:effectLst/>
                <a:latin typeface="Century Gothic" panose="020B0502020202020204" pitchFamily="34" charset="0"/>
                <a:ea typeface="Calibri" panose="020F0502020204030204" pitchFamily="34" charset="0"/>
                <a:cs typeface="Times New Roman" panose="02020603050405020304" pitchFamily="18" charset="0"/>
              </a:rPr>
              <a:t>ecznego przekazu</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a:t>
            </a:r>
            <a:endParaRPr lang="pl-PL" sz="1800" kern="10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37000"/>
              </a:lnSpc>
              <a:spcBef>
                <a:spcPts val="1000"/>
              </a:spcBef>
              <a:spcAft>
                <a:spcPts val="1000"/>
              </a:spcAft>
            </a:pP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Art. 54 Konstytucji RP: „</a:t>
            </a:r>
            <a:r>
              <a:rPr lang="pl-PL" sz="1800" i="1" kern="100" dirty="0">
                <a:effectLst/>
                <a:latin typeface="Century Gothic" panose="020B0502020202020204" pitchFamily="34" charset="0"/>
                <a:ea typeface="Calibri" panose="020F0502020204030204" pitchFamily="34" charset="0"/>
                <a:cs typeface="Times New Roman" panose="02020603050405020304" pitchFamily="18" charset="0"/>
              </a:rPr>
              <a:t>1.  Ka</a:t>
            </a:r>
            <a:r>
              <a:rPr lang="pl-PL" sz="1800" i="1" kern="100" dirty="0">
                <a:effectLst/>
                <a:latin typeface="Century Gothic" panose="020B0502020202020204" pitchFamily="34" charset="0"/>
                <a:ea typeface="Calibri" panose="020F0502020204030204" pitchFamily="34" charset="0"/>
                <a:cs typeface="Calibri" panose="020F0502020204030204" pitchFamily="34" charset="0"/>
              </a:rPr>
              <a:t>ż</a:t>
            </a:r>
            <a:r>
              <a:rPr lang="pl-PL" sz="1800" i="1" kern="100" dirty="0">
                <a:effectLst/>
                <a:latin typeface="Century Gothic" panose="020B0502020202020204" pitchFamily="34" charset="0"/>
                <a:ea typeface="Calibri" panose="020F0502020204030204" pitchFamily="34" charset="0"/>
                <a:cs typeface="Times New Roman" panose="02020603050405020304" pitchFamily="18" charset="0"/>
              </a:rPr>
              <a:t>demu zapewnia si</a:t>
            </a:r>
            <a:r>
              <a:rPr lang="pl-PL" sz="1800" i="1" kern="100" dirty="0">
                <a:effectLst/>
                <a:latin typeface="Century Gothic" panose="020B0502020202020204" pitchFamily="34" charset="0"/>
                <a:ea typeface="Calibri" panose="020F0502020204030204" pitchFamily="34" charset="0"/>
                <a:cs typeface="Calibri" panose="020F0502020204030204" pitchFamily="34" charset="0"/>
              </a:rPr>
              <a:t>ę</a:t>
            </a:r>
            <a:r>
              <a:rPr lang="pl-PL" sz="1800" i="1" kern="100" dirty="0">
                <a:effectLst/>
                <a:latin typeface="Century Gothic" panose="020B0502020202020204" pitchFamily="34" charset="0"/>
                <a:ea typeface="Calibri" panose="020F0502020204030204" pitchFamily="34" charset="0"/>
                <a:cs typeface="Times New Roman" panose="02020603050405020304" pitchFamily="18" charset="0"/>
              </a:rPr>
              <a:t> wolno</a:t>
            </a:r>
            <a:r>
              <a:rPr lang="pl-PL" sz="1800" i="1" kern="100" dirty="0">
                <a:effectLst/>
                <a:latin typeface="Century Gothic" panose="020B0502020202020204" pitchFamily="34" charset="0"/>
                <a:ea typeface="Calibri" panose="020F0502020204030204" pitchFamily="34" charset="0"/>
                <a:cs typeface="Calibri" panose="020F0502020204030204" pitchFamily="34" charset="0"/>
              </a:rPr>
              <a:t>ść</a:t>
            </a:r>
            <a:r>
              <a:rPr lang="pl-PL" sz="1800" i="1" kern="100" dirty="0">
                <a:effectLst/>
                <a:latin typeface="Century Gothic" panose="020B0502020202020204" pitchFamily="34" charset="0"/>
                <a:ea typeface="Calibri" panose="020F0502020204030204" pitchFamily="34" charset="0"/>
                <a:cs typeface="Times New Roman" panose="02020603050405020304" pitchFamily="18" charset="0"/>
              </a:rPr>
              <a:t> wyra</a:t>
            </a:r>
            <a:r>
              <a:rPr lang="pl-PL" sz="1800" i="1" kern="100" dirty="0">
                <a:effectLst/>
                <a:latin typeface="Century Gothic" panose="020B0502020202020204" pitchFamily="34" charset="0"/>
                <a:ea typeface="Calibri" panose="020F0502020204030204" pitchFamily="34" charset="0"/>
                <a:cs typeface="Calibri" panose="020F0502020204030204" pitchFamily="34" charset="0"/>
              </a:rPr>
              <a:t>ż</a:t>
            </a:r>
            <a:r>
              <a:rPr lang="pl-PL" sz="1800" i="1" kern="100" dirty="0">
                <a:effectLst/>
                <a:latin typeface="Century Gothic" panose="020B0502020202020204" pitchFamily="34" charset="0"/>
                <a:ea typeface="Calibri" panose="020F0502020204030204" pitchFamily="34" charset="0"/>
                <a:cs typeface="Times New Roman" panose="02020603050405020304" pitchFamily="18" charset="0"/>
              </a:rPr>
              <a:t>ania swoich pogl</a:t>
            </a:r>
            <a:r>
              <a:rPr lang="pl-PL" sz="1800" i="1" kern="100" dirty="0">
                <a:effectLst/>
                <a:latin typeface="Century Gothic" panose="020B0502020202020204" pitchFamily="34" charset="0"/>
                <a:ea typeface="Calibri" panose="020F0502020204030204" pitchFamily="34" charset="0"/>
                <a:cs typeface="Calibri" panose="020F0502020204030204" pitchFamily="34" charset="0"/>
              </a:rPr>
              <a:t>ą</a:t>
            </a:r>
            <a:r>
              <a:rPr lang="pl-PL" sz="1800" i="1" kern="100" dirty="0">
                <a:effectLst/>
                <a:latin typeface="Century Gothic" panose="020B0502020202020204" pitchFamily="34" charset="0"/>
                <a:ea typeface="Calibri" panose="020F0502020204030204" pitchFamily="34" charset="0"/>
                <a:cs typeface="Times New Roman" panose="02020603050405020304" pitchFamily="18" charset="0"/>
              </a:rPr>
              <a:t>d</a:t>
            </a:r>
            <a:r>
              <a:rPr lang="pl-PL" sz="1800" i="1" kern="100" dirty="0">
                <a:effectLst/>
                <a:latin typeface="Century Gothic" panose="020B0502020202020204" pitchFamily="34" charset="0"/>
                <a:ea typeface="Calibri" panose="020F0502020204030204" pitchFamily="34" charset="0"/>
                <a:cs typeface="Centaur" panose="02030504050205020304" pitchFamily="18" charset="0"/>
              </a:rPr>
              <a:t>ó</a:t>
            </a:r>
            <a:r>
              <a:rPr lang="pl-PL" sz="1800" i="1" kern="100" dirty="0">
                <a:effectLst/>
                <a:latin typeface="Century Gothic" panose="020B0502020202020204" pitchFamily="34" charset="0"/>
                <a:ea typeface="Calibri" panose="020F0502020204030204" pitchFamily="34" charset="0"/>
                <a:cs typeface="Times New Roman" panose="02020603050405020304" pitchFamily="18" charset="0"/>
              </a:rPr>
              <a:t>w oraz pozyskiwania i rozpowszechniania informacji. 2.  Cenzura prewencyjna </a:t>
            </a:r>
            <a:r>
              <a:rPr lang="pl-PL" sz="1800" i="1" kern="100" dirty="0">
                <a:effectLst/>
                <a:latin typeface="Century Gothic" panose="020B0502020202020204" pitchFamily="34" charset="0"/>
                <a:ea typeface="Calibri" panose="020F0502020204030204" pitchFamily="34" charset="0"/>
                <a:cs typeface="Calibri" panose="020F0502020204030204" pitchFamily="34" charset="0"/>
              </a:rPr>
              <a:t>ś</a:t>
            </a:r>
            <a:r>
              <a:rPr lang="pl-PL" sz="1800" i="1" kern="100" dirty="0">
                <a:effectLst/>
                <a:latin typeface="Century Gothic" panose="020B0502020202020204" pitchFamily="34" charset="0"/>
                <a:ea typeface="Calibri" panose="020F0502020204030204" pitchFamily="34" charset="0"/>
                <a:cs typeface="Times New Roman" panose="02020603050405020304" pitchFamily="18" charset="0"/>
              </a:rPr>
              <a:t>rodk</a:t>
            </a:r>
            <a:r>
              <a:rPr lang="pl-PL" sz="1800" i="1" kern="100" dirty="0">
                <a:effectLst/>
                <a:latin typeface="Century Gothic" panose="020B0502020202020204" pitchFamily="34" charset="0"/>
                <a:ea typeface="Calibri" panose="020F0502020204030204" pitchFamily="34" charset="0"/>
                <a:cs typeface="Centaur" panose="02030504050205020304" pitchFamily="18" charset="0"/>
              </a:rPr>
              <a:t>ó</a:t>
            </a:r>
            <a:r>
              <a:rPr lang="pl-PL" sz="1800" i="1" kern="100" dirty="0">
                <a:effectLst/>
                <a:latin typeface="Century Gothic" panose="020B0502020202020204" pitchFamily="34" charset="0"/>
                <a:ea typeface="Calibri" panose="020F0502020204030204" pitchFamily="34" charset="0"/>
                <a:cs typeface="Times New Roman" panose="02020603050405020304" pitchFamily="18" charset="0"/>
              </a:rPr>
              <a:t>w spo</a:t>
            </a:r>
            <a:r>
              <a:rPr lang="pl-PL" sz="1800" i="1" kern="100" dirty="0">
                <a:effectLst/>
                <a:latin typeface="Century Gothic" panose="020B0502020202020204" pitchFamily="34" charset="0"/>
                <a:ea typeface="Calibri" panose="020F0502020204030204" pitchFamily="34" charset="0"/>
                <a:cs typeface="Calibri" panose="020F0502020204030204" pitchFamily="34" charset="0"/>
              </a:rPr>
              <a:t>ł</a:t>
            </a:r>
            <a:r>
              <a:rPr lang="pl-PL" sz="1800" i="1" kern="100" dirty="0">
                <a:effectLst/>
                <a:latin typeface="Century Gothic" panose="020B0502020202020204" pitchFamily="34" charset="0"/>
                <a:ea typeface="Calibri" panose="020F0502020204030204" pitchFamily="34" charset="0"/>
                <a:cs typeface="Times New Roman" panose="02020603050405020304" pitchFamily="18" charset="0"/>
              </a:rPr>
              <a:t>ecznego przekazu oraz koncesjonowanie prasy s</a:t>
            </a:r>
            <a:r>
              <a:rPr lang="pl-PL" sz="1800" i="1" kern="100" dirty="0">
                <a:effectLst/>
                <a:latin typeface="Century Gothic" panose="020B0502020202020204" pitchFamily="34" charset="0"/>
                <a:ea typeface="Calibri" panose="020F0502020204030204" pitchFamily="34" charset="0"/>
                <a:cs typeface="Calibri" panose="020F0502020204030204" pitchFamily="34" charset="0"/>
              </a:rPr>
              <a:t>ą</a:t>
            </a:r>
            <a:r>
              <a:rPr lang="pl-PL" sz="1800" i="1" kern="100" dirty="0">
                <a:effectLst/>
                <a:latin typeface="Century Gothic" panose="020B0502020202020204" pitchFamily="34" charset="0"/>
                <a:ea typeface="Calibri" panose="020F0502020204030204" pitchFamily="34" charset="0"/>
                <a:cs typeface="Times New Roman" panose="02020603050405020304" pitchFamily="18" charset="0"/>
              </a:rPr>
              <a:t> zakazane. Ustawa mo</a:t>
            </a:r>
            <a:r>
              <a:rPr lang="pl-PL" sz="1800" i="1" kern="100" dirty="0">
                <a:effectLst/>
                <a:latin typeface="Century Gothic" panose="020B0502020202020204" pitchFamily="34" charset="0"/>
                <a:ea typeface="Calibri" panose="020F0502020204030204" pitchFamily="34" charset="0"/>
                <a:cs typeface="Calibri" panose="020F0502020204030204" pitchFamily="34" charset="0"/>
              </a:rPr>
              <a:t>ż</a:t>
            </a:r>
            <a:r>
              <a:rPr lang="pl-PL" sz="1800" i="1" kern="100" dirty="0">
                <a:effectLst/>
                <a:latin typeface="Century Gothic" panose="020B0502020202020204" pitchFamily="34" charset="0"/>
                <a:ea typeface="Calibri" panose="020F0502020204030204" pitchFamily="34" charset="0"/>
                <a:cs typeface="Times New Roman" panose="02020603050405020304" pitchFamily="18" charset="0"/>
              </a:rPr>
              <a:t>e wprowadzi</a:t>
            </a:r>
            <a:r>
              <a:rPr lang="pl-PL" sz="1800" i="1" kern="100" dirty="0">
                <a:effectLst/>
                <a:latin typeface="Century Gothic" panose="020B0502020202020204" pitchFamily="34" charset="0"/>
                <a:ea typeface="Calibri" panose="020F0502020204030204" pitchFamily="34" charset="0"/>
                <a:cs typeface="Calibri" panose="020F0502020204030204" pitchFamily="34" charset="0"/>
              </a:rPr>
              <a:t>ć</a:t>
            </a:r>
            <a:r>
              <a:rPr lang="pl-PL" sz="1800" i="1" kern="100" dirty="0">
                <a:effectLst/>
                <a:latin typeface="Century Gothic" panose="020B0502020202020204" pitchFamily="34" charset="0"/>
                <a:ea typeface="Calibri" panose="020F0502020204030204" pitchFamily="34" charset="0"/>
                <a:cs typeface="Times New Roman" panose="02020603050405020304" pitchFamily="18" charset="0"/>
              </a:rPr>
              <a:t> obowi</a:t>
            </a:r>
            <a:r>
              <a:rPr lang="pl-PL" sz="1800" i="1" kern="100" dirty="0">
                <a:effectLst/>
                <a:latin typeface="Century Gothic" panose="020B0502020202020204" pitchFamily="34" charset="0"/>
                <a:ea typeface="Calibri" panose="020F0502020204030204" pitchFamily="34" charset="0"/>
                <a:cs typeface="Calibri" panose="020F0502020204030204" pitchFamily="34" charset="0"/>
              </a:rPr>
              <a:t>ą</a:t>
            </a:r>
            <a:r>
              <a:rPr lang="pl-PL" sz="1800" i="1" kern="100" dirty="0">
                <a:effectLst/>
                <a:latin typeface="Century Gothic" panose="020B0502020202020204" pitchFamily="34" charset="0"/>
                <a:ea typeface="Calibri" panose="020F0502020204030204" pitchFamily="34" charset="0"/>
                <a:cs typeface="Times New Roman" panose="02020603050405020304" pitchFamily="18" charset="0"/>
              </a:rPr>
              <a:t>zek uprzedniego uzyskania koncesji na prowadzenie stacji radiowej lub telewizyjnej</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a:t>
            </a:r>
            <a:endParaRPr lang="pl-PL" sz="1800" kern="100" dirty="0">
              <a:effectLst/>
              <a:latin typeface="Arial" panose="020B0604020202020204" pitchFamily="34" charset="0"/>
              <a:ea typeface="Calibri" panose="020F0502020204030204" pitchFamily="34" charset="0"/>
              <a:cs typeface="Times New Roman" panose="02020603050405020304" pitchFamily="18" charset="0"/>
            </a:endParaRPr>
          </a:p>
          <a:p>
            <a:pPr marL="0" indent="0" algn="just">
              <a:lnSpc>
                <a:spcPct val="120000"/>
              </a:lnSpc>
              <a:spcBef>
                <a:spcPts val="1000"/>
              </a:spcBef>
              <a:spcAft>
                <a:spcPts val="1000"/>
              </a:spcAft>
              <a:buNone/>
            </a:pPr>
            <a:endParaRPr lang="pl-PL" sz="1800" kern="10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20000"/>
              </a:lnSpc>
              <a:spcAft>
                <a:spcPts val="800"/>
              </a:spcAft>
            </a:pPr>
            <a:endParaRPr lang="pl-PL" sz="1800" kern="100" dirty="0">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532729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2E4CE10-C275-17B2-9FF3-0096FE6F37E2}"/>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2EEF9ADD-29AA-AA85-9008-37948FD7454F}"/>
              </a:ext>
            </a:extLst>
          </p:cNvPr>
          <p:cNvSpPr>
            <a:spLocks noGrp="1"/>
          </p:cNvSpPr>
          <p:nvPr>
            <p:ph type="title"/>
          </p:nvPr>
        </p:nvSpPr>
        <p:spPr>
          <a:xfrm>
            <a:off x="1809323" y="616490"/>
            <a:ext cx="9330579" cy="952763"/>
          </a:xfrm>
        </p:spPr>
        <p:txBody>
          <a:bodyPr>
            <a:normAutofit/>
          </a:bodyPr>
          <a:lstStyle/>
          <a:p>
            <a:pPr algn="just">
              <a:lnSpc>
                <a:spcPct val="137000"/>
              </a:lnSpc>
              <a:spcBef>
                <a:spcPts val="1000"/>
              </a:spcBef>
              <a:spcAft>
                <a:spcPts val="1000"/>
              </a:spcAft>
            </a:pP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Art. 14 Konstytucji RP: „</a:t>
            </a:r>
            <a:r>
              <a:rPr lang="pl-PL" sz="1800" b="1" i="1" kern="100" dirty="0">
                <a:effectLst/>
                <a:latin typeface="Century Gothic" panose="020B0502020202020204" pitchFamily="34" charset="0"/>
                <a:ea typeface="Calibri" panose="020F0502020204030204" pitchFamily="34" charset="0"/>
                <a:cs typeface="Times New Roman" panose="02020603050405020304" pitchFamily="18" charset="0"/>
              </a:rPr>
              <a:t>Rzeczpospolita Polska zapewnia wolno</a:t>
            </a:r>
            <a:r>
              <a:rPr lang="pl-PL" sz="1800" b="1" i="1" kern="100" dirty="0">
                <a:effectLst/>
                <a:latin typeface="Century Gothic" panose="020B0502020202020204" pitchFamily="34" charset="0"/>
                <a:ea typeface="Calibri" panose="020F0502020204030204" pitchFamily="34" charset="0"/>
                <a:cs typeface="Calibri" panose="020F0502020204030204" pitchFamily="34" charset="0"/>
              </a:rPr>
              <a:t>ść</a:t>
            </a:r>
            <a:r>
              <a:rPr lang="pl-PL" sz="1800" b="1" i="1" kern="100" dirty="0">
                <a:effectLst/>
                <a:latin typeface="Century Gothic" panose="020B0502020202020204" pitchFamily="34" charset="0"/>
                <a:ea typeface="Calibri" panose="020F0502020204030204" pitchFamily="34" charset="0"/>
                <a:cs typeface="Times New Roman" panose="02020603050405020304" pitchFamily="18" charset="0"/>
              </a:rPr>
              <a:t> prasy i innych </a:t>
            </a:r>
            <a:r>
              <a:rPr lang="pl-PL" sz="1800" b="1" i="1" kern="100" dirty="0">
                <a:effectLst/>
                <a:latin typeface="Century Gothic" panose="020B0502020202020204" pitchFamily="34" charset="0"/>
                <a:ea typeface="Calibri" panose="020F0502020204030204" pitchFamily="34" charset="0"/>
                <a:cs typeface="Calibri" panose="020F0502020204030204" pitchFamily="34" charset="0"/>
              </a:rPr>
              <a:t>ś</a:t>
            </a:r>
            <a:r>
              <a:rPr lang="pl-PL" sz="1800" b="1" i="1" kern="100" dirty="0">
                <a:effectLst/>
                <a:latin typeface="Century Gothic" panose="020B0502020202020204" pitchFamily="34" charset="0"/>
                <a:ea typeface="Calibri" panose="020F0502020204030204" pitchFamily="34" charset="0"/>
                <a:cs typeface="Times New Roman" panose="02020603050405020304" pitchFamily="18" charset="0"/>
              </a:rPr>
              <a:t>rodk</a:t>
            </a:r>
            <a:r>
              <a:rPr lang="pl-PL" sz="1800" b="1" i="1" kern="100" dirty="0">
                <a:effectLst/>
                <a:latin typeface="Century Gothic" panose="020B0502020202020204" pitchFamily="34" charset="0"/>
                <a:ea typeface="Calibri" panose="020F0502020204030204" pitchFamily="34" charset="0"/>
                <a:cs typeface="Centaur" panose="02030504050205020304" pitchFamily="18" charset="0"/>
              </a:rPr>
              <a:t>ó</a:t>
            </a:r>
            <a:r>
              <a:rPr lang="pl-PL" sz="1800" b="1" i="1" kern="100" dirty="0">
                <a:effectLst/>
                <a:latin typeface="Century Gothic" panose="020B0502020202020204" pitchFamily="34" charset="0"/>
                <a:ea typeface="Calibri" panose="020F0502020204030204" pitchFamily="34" charset="0"/>
                <a:cs typeface="Times New Roman" panose="02020603050405020304" pitchFamily="18" charset="0"/>
              </a:rPr>
              <a:t>w spo</a:t>
            </a:r>
            <a:r>
              <a:rPr lang="pl-PL" sz="1800" b="1" i="1" kern="100" dirty="0">
                <a:effectLst/>
                <a:latin typeface="Century Gothic" panose="020B0502020202020204" pitchFamily="34" charset="0"/>
                <a:ea typeface="Calibri" panose="020F0502020204030204" pitchFamily="34" charset="0"/>
                <a:cs typeface="Calibri" panose="020F0502020204030204" pitchFamily="34" charset="0"/>
              </a:rPr>
              <a:t>ł</a:t>
            </a:r>
            <a:r>
              <a:rPr lang="pl-PL" sz="1800" b="1" i="1" kern="100" dirty="0">
                <a:effectLst/>
                <a:latin typeface="Century Gothic" panose="020B0502020202020204" pitchFamily="34" charset="0"/>
                <a:ea typeface="Calibri" panose="020F0502020204030204" pitchFamily="34" charset="0"/>
                <a:cs typeface="Times New Roman" panose="02020603050405020304" pitchFamily="18" charset="0"/>
              </a:rPr>
              <a:t>ecznego przekazu</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a:t>
            </a:r>
            <a:endParaRPr lang="pl-PL" sz="1800" b="1" kern="10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3" name="Symbol zastępczy zawartości 2">
            <a:extLst>
              <a:ext uri="{FF2B5EF4-FFF2-40B4-BE49-F238E27FC236}">
                <a16:creationId xmlns:a16="http://schemas.microsoft.com/office/drawing/2014/main" id="{ED92EE43-04AF-609C-5F77-B5D61B93E2FD}"/>
              </a:ext>
            </a:extLst>
          </p:cNvPr>
          <p:cNvSpPr>
            <a:spLocks noGrp="1"/>
          </p:cNvSpPr>
          <p:nvPr>
            <p:ph idx="1"/>
          </p:nvPr>
        </p:nvSpPr>
        <p:spPr>
          <a:xfrm>
            <a:off x="1809323" y="1512127"/>
            <a:ext cx="10260757" cy="5208713"/>
          </a:xfrm>
        </p:spPr>
        <p:txBody>
          <a:bodyPr>
            <a:normAutofit fontScale="85000" lnSpcReduction="20000"/>
          </a:bodyPr>
          <a:lstStyle/>
          <a:p>
            <a:pPr algn="just">
              <a:lnSpc>
                <a:spcPct val="120000"/>
              </a:lnSpc>
              <a:spcBef>
                <a:spcPts val="1000"/>
              </a:spcBef>
              <a:spcAft>
                <a:spcPts val="1000"/>
              </a:spcAft>
            </a:pP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Zasada wolno</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ś</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ci prasy i innych </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ś</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rodk</a:t>
            </a:r>
            <a:r>
              <a:rPr lang="pl-PL" sz="1800" kern="100" dirty="0">
                <a:effectLst/>
                <a:latin typeface="Century Gothic" panose="020B0502020202020204" pitchFamily="34" charset="0"/>
                <a:ea typeface="Calibri" panose="020F0502020204030204" pitchFamily="34" charset="0"/>
                <a:cs typeface="Centaur" panose="02030504050205020304" pitchFamily="18" charset="0"/>
              </a:rPr>
              <a:t>ó</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w przekazu zosta</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ł</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a wyra</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ż</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ona wprost w art. 14 Konstytucji RP. </a:t>
            </a:r>
            <a:endParaRPr lang="pl-PL" sz="1800" kern="10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20000"/>
              </a:lnSpc>
              <a:spcBef>
                <a:spcPts val="1000"/>
              </a:spcBef>
              <a:spcAft>
                <a:spcPts val="1000"/>
              </a:spcAft>
            </a:pP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W</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ą</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tpliwo</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ś</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ci mo</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ż</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e budzi</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ć</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fakt usytuowania przepisu art. 14 Konstytucji RP w rozdziale I zatytu</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ł</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owanym </a:t>
            </a:r>
            <a:r>
              <a:rPr lang="pl-PL" sz="1800" kern="100" dirty="0">
                <a:effectLst/>
                <a:latin typeface="Century Gothic" panose="020B0502020202020204" pitchFamily="34" charset="0"/>
                <a:ea typeface="Calibri" panose="020F0502020204030204" pitchFamily="34" charset="0"/>
                <a:cs typeface="Centaur" panose="02030504050205020304" pitchFamily="18" charset="0"/>
              </a:rPr>
              <a:t>„</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Rzeczpospolita</a:t>
            </a:r>
            <a:r>
              <a:rPr lang="pl-PL" sz="1800" kern="100" dirty="0">
                <a:effectLst/>
                <a:latin typeface="Century Gothic" panose="020B0502020202020204" pitchFamily="34" charset="0"/>
                <a:ea typeface="Calibri" panose="020F0502020204030204" pitchFamily="34" charset="0"/>
                <a:cs typeface="Centaur" panose="02030504050205020304" pitchFamily="18" charset="0"/>
              </a:rPr>
              <a:t>”</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który stanowi uzupe</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ł</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nienie wolno</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ś</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ci wypowiedzi, sformu</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ł</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owanej dopiero w art. 54 Konstytucji RP, mieszcz</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ą</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cym si</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ę</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w rozdziale II </a:t>
            </a:r>
            <a:r>
              <a:rPr lang="pl-PL" sz="1800" kern="100" dirty="0">
                <a:effectLst/>
                <a:latin typeface="Century Gothic" panose="020B0502020202020204" pitchFamily="34" charset="0"/>
                <a:ea typeface="Calibri" panose="020F0502020204030204" pitchFamily="34" charset="0"/>
                <a:cs typeface="Centaur" panose="02030504050205020304" pitchFamily="18" charset="0"/>
              </a:rPr>
              <a:t>–</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a:t>
            </a:r>
            <a:r>
              <a:rPr lang="pl-PL" sz="1800" kern="100" dirty="0">
                <a:effectLst/>
                <a:latin typeface="Century Gothic" panose="020B0502020202020204" pitchFamily="34" charset="0"/>
                <a:ea typeface="Calibri" panose="020F0502020204030204" pitchFamily="34" charset="0"/>
                <a:cs typeface="Centaur" panose="02030504050205020304" pitchFamily="18" charset="0"/>
              </a:rPr>
              <a:t>„</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Wolno</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ś</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ci, prawa i obowi</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ą</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zki cz</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ł</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owieka i obywatela</a:t>
            </a:r>
            <a:r>
              <a:rPr lang="pl-PL" sz="1800" kern="100" dirty="0">
                <a:effectLst/>
                <a:latin typeface="Century Gothic" panose="020B0502020202020204" pitchFamily="34" charset="0"/>
                <a:ea typeface="Calibri" panose="020F0502020204030204" pitchFamily="34" charset="0"/>
                <a:cs typeface="Centaur" panose="02030504050205020304" pitchFamily="18" charset="0"/>
              </a:rPr>
              <a:t>”</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Konsekwencj</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ą</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takiego rozwi</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ą</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zania jest traktowanie zasady </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wolno</a:t>
            </a:r>
            <a:r>
              <a:rPr lang="pl-PL" sz="1800" b="1" kern="100" dirty="0">
                <a:effectLst/>
                <a:latin typeface="Century Gothic" panose="020B0502020202020204" pitchFamily="34" charset="0"/>
                <a:ea typeface="Calibri" panose="020F0502020204030204" pitchFamily="34" charset="0"/>
                <a:cs typeface="Calibri" panose="020F0502020204030204" pitchFamily="34" charset="0"/>
              </a:rPr>
              <a:t>ś</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ci prasy jako jednej z podstawowych zasad ustroju politycznego pa</a:t>
            </a:r>
            <a:r>
              <a:rPr lang="pl-PL" sz="1800" b="1" kern="100" dirty="0">
                <a:effectLst/>
                <a:latin typeface="Century Gothic" panose="020B0502020202020204" pitchFamily="34" charset="0"/>
                <a:ea typeface="Calibri" panose="020F0502020204030204" pitchFamily="34" charset="0"/>
                <a:cs typeface="Calibri" panose="020F0502020204030204" pitchFamily="34" charset="0"/>
              </a:rPr>
              <a:t>ń</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stwa</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a:t>
            </a:r>
          </a:p>
          <a:p>
            <a:pPr algn="just">
              <a:lnSpc>
                <a:spcPct val="120000"/>
              </a:lnSpc>
              <a:spcAft>
                <a:spcPts val="1000"/>
              </a:spcAft>
            </a:pPr>
            <a:r>
              <a:rPr lang="pl-PL" sz="1800" kern="100" dirty="0">
                <a:effectLst/>
                <a:latin typeface="+mj-lt"/>
                <a:ea typeface="Calibri" panose="020F0502020204030204" pitchFamily="34" charset="0"/>
                <a:cs typeface="Times New Roman" panose="02020603050405020304" pitchFamily="18" charset="0"/>
              </a:rPr>
              <a:t>Usytuowanie wolności prasy wśród zasad ogólnych, a więc norm podstawowych, określających zasadnicze elementy ustroju Rzeczypospolitej, samo w sobie stanowi systemowe wzmocnienie tej zasady, wskazując na fundamentalną rolę działalności prasowej w demokratycznym państwie prawnym</a:t>
            </a:r>
          </a:p>
          <a:p>
            <a:pPr algn="just">
              <a:lnSpc>
                <a:spcPct val="120000"/>
              </a:lnSpc>
              <a:spcBef>
                <a:spcPts val="1000"/>
              </a:spcBef>
              <a:spcAft>
                <a:spcPts val="1000"/>
              </a:spcAft>
            </a:pP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Na szczególn</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ą</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uwag</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ę</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zas</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ł</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uguje pogl</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ą</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d E. Nowi</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ń</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skiej, wed</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ł</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ug kt</a:t>
            </a:r>
            <a:r>
              <a:rPr lang="pl-PL" sz="1800" kern="100" dirty="0">
                <a:effectLst/>
                <a:latin typeface="Century Gothic" panose="020B0502020202020204" pitchFamily="34" charset="0"/>
                <a:ea typeface="Calibri" panose="020F0502020204030204" pitchFamily="34" charset="0"/>
                <a:cs typeface="Centaur" panose="02030504050205020304" pitchFamily="18" charset="0"/>
              </a:rPr>
              <a:t>ó</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rej </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wolno</a:t>
            </a:r>
            <a:r>
              <a:rPr lang="pl-PL" sz="1800" b="1" kern="100" dirty="0">
                <a:effectLst/>
                <a:latin typeface="Century Gothic" panose="020B0502020202020204" pitchFamily="34" charset="0"/>
                <a:ea typeface="Calibri" panose="020F0502020204030204" pitchFamily="34" charset="0"/>
                <a:cs typeface="Calibri" panose="020F0502020204030204" pitchFamily="34" charset="0"/>
              </a:rPr>
              <a:t>ść</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 prasy to wolno</a:t>
            </a:r>
            <a:r>
              <a:rPr lang="pl-PL" sz="1800" b="1" kern="100" dirty="0">
                <a:effectLst/>
                <a:latin typeface="Century Gothic" panose="020B0502020202020204" pitchFamily="34" charset="0"/>
                <a:ea typeface="Calibri" panose="020F0502020204030204" pitchFamily="34" charset="0"/>
                <a:cs typeface="Calibri" panose="020F0502020204030204" pitchFamily="34" charset="0"/>
              </a:rPr>
              <a:t>ść</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 prowadzenia „prasowej dzia</a:t>
            </a:r>
            <a:r>
              <a:rPr lang="pl-PL" sz="1800" b="1" kern="100" dirty="0">
                <a:effectLst/>
                <a:latin typeface="Century Gothic" panose="020B0502020202020204" pitchFamily="34" charset="0"/>
                <a:ea typeface="Calibri" panose="020F0502020204030204" pitchFamily="34" charset="0"/>
                <a:cs typeface="Calibri" panose="020F0502020204030204" pitchFamily="34" charset="0"/>
              </a:rPr>
              <a:t>ł</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alno</a:t>
            </a:r>
            <a:r>
              <a:rPr lang="pl-PL" sz="1800" b="1" kern="100" dirty="0">
                <a:effectLst/>
                <a:latin typeface="Century Gothic" panose="020B0502020202020204" pitchFamily="34" charset="0"/>
                <a:ea typeface="Calibri" panose="020F0502020204030204" pitchFamily="34" charset="0"/>
                <a:cs typeface="Calibri" panose="020F0502020204030204" pitchFamily="34" charset="0"/>
              </a:rPr>
              <a:t>ś</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ci wydawniczej</a:t>
            </a:r>
            <a:r>
              <a:rPr lang="pl-PL" sz="1800" b="1" kern="100" dirty="0">
                <a:effectLst/>
                <a:latin typeface="Century Gothic" panose="020B0502020202020204" pitchFamily="34" charset="0"/>
                <a:ea typeface="Calibri" panose="020F0502020204030204" pitchFamily="34" charset="0"/>
                <a:cs typeface="Centaur" panose="02030504050205020304" pitchFamily="18" charset="0"/>
              </a:rPr>
              <a:t>”</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W tym znaczeniu art. 14 Konstytucji RP polega na powstrzymywaniu si</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ę</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przez w</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ł</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adze publiczne od aktywnej ingerencji w dzia</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ł</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alno</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ść</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funkcjonowania medi</a:t>
            </a:r>
            <a:r>
              <a:rPr lang="pl-PL" sz="1800" kern="100" dirty="0">
                <a:effectLst/>
                <a:latin typeface="Century Gothic" panose="020B0502020202020204" pitchFamily="34" charset="0"/>
                <a:ea typeface="Calibri" panose="020F0502020204030204" pitchFamily="34" charset="0"/>
                <a:cs typeface="Centaur" panose="02030504050205020304" pitchFamily="18" charset="0"/>
              </a:rPr>
              <a:t>ó</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w. Nale</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ż</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y uzna</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ć</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ż</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e cho</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ć</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niew</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ą</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tpliwie wolno</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ść</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prasy, o kt</a:t>
            </a:r>
            <a:r>
              <a:rPr lang="pl-PL" sz="1800" kern="100" dirty="0">
                <a:effectLst/>
                <a:latin typeface="Century Gothic" panose="020B0502020202020204" pitchFamily="34" charset="0"/>
                <a:ea typeface="Calibri" panose="020F0502020204030204" pitchFamily="34" charset="0"/>
                <a:cs typeface="Centaur" panose="02030504050205020304" pitchFamily="18" charset="0"/>
              </a:rPr>
              <a:t>ó</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rej mowa w art. 14 Konstytucji RP, mie</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ś</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ci si</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ę</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a:t>
            </a:r>
            <a:r>
              <a:rPr lang="pl-PL" sz="1800" i="1" kern="100" dirty="0">
                <a:effectLst/>
                <a:latin typeface="Century Gothic" panose="020B0502020202020204" pitchFamily="34" charset="0"/>
                <a:ea typeface="Calibri" panose="020F0502020204030204" pitchFamily="34" charset="0"/>
                <a:cs typeface="Times New Roman" panose="02020603050405020304" pitchFamily="18" charset="0"/>
              </a:rPr>
              <a:t>implicite </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w dyspozycji art. 54 Konstytucji RP, uj</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ę</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cie jej w zasadach ustrojowych wydaje si</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ę</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s</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ł</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uszne. W tym rozumieniu </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ustrojowa zasada wolno</a:t>
            </a:r>
            <a:r>
              <a:rPr lang="pl-PL" sz="1800" b="1" kern="100" dirty="0">
                <a:effectLst/>
                <a:latin typeface="Century Gothic" panose="020B0502020202020204" pitchFamily="34" charset="0"/>
                <a:ea typeface="Calibri" panose="020F0502020204030204" pitchFamily="34" charset="0"/>
                <a:cs typeface="Calibri" panose="020F0502020204030204" pitchFamily="34" charset="0"/>
              </a:rPr>
              <a:t>ś</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ci </a:t>
            </a:r>
            <a:r>
              <a:rPr lang="pl-PL" sz="1800" b="1" kern="100" dirty="0">
                <a:effectLst/>
                <a:latin typeface="Century Gothic" panose="020B0502020202020204" pitchFamily="34" charset="0"/>
                <a:ea typeface="Calibri" panose="020F0502020204030204" pitchFamily="34" charset="0"/>
                <a:cs typeface="Calibri" panose="020F0502020204030204" pitchFamily="34" charset="0"/>
              </a:rPr>
              <a:t>ś</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rodk</a:t>
            </a:r>
            <a:r>
              <a:rPr lang="pl-PL" sz="1800" b="1" kern="100" dirty="0">
                <a:effectLst/>
                <a:latin typeface="Century Gothic" panose="020B0502020202020204" pitchFamily="34" charset="0"/>
                <a:ea typeface="Calibri" panose="020F0502020204030204" pitchFamily="34" charset="0"/>
                <a:cs typeface="Centaur" panose="02030504050205020304" pitchFamily="18" charset="0"/>
              </a:rPr>
              <a:t>ó</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w spo</a:t>
            </a:r>
            <a:r>
              <a:rPr lang="pl-PL" sz="1800" b="1" kern="100" dirty="0">
                <a:effectLst/>
                <a:latin typeface="Century Gothic" panose="020B0502020202020204" pitchFamily="34" charset="0"/>
                <a:ea typeface="Calibri" panose="020F0502020204030204" pitchFamily="34" charset="0"/>
                <a:cs typeface="Calibri" panose="020F0502020204030204" pitchFamily="34" charset="0"/>
              </a:rPr>
              <a:t>ł</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ecznego przekazu wyra</a:t>
            </a:r>
            <a:r>
              <a:rPr lang="pl-PL" sz="1800" b="1" kern="100" dirty="0">
                <a:effectLst/>
                <a:latin typeface="Century Gothic" panose="020B0502020202020204" pitchFamily="34" charset="0"/>
                <a:ea typeface="Calibri" panose="020F0502020204030204" pitchFamily="34" charset="0"/>
                <a:cs typeface="Calibri" panose="020F0502020204030204" pitchFamily="34" charset="0"/>
              </a:rPr>
              <a:t>ż</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a przekonanie, </a:t>
            </a:r>
            <a:r>
              <a:rPr lang="pl-PL" sz="1800" b="1" kern="100" dirty="0">
                <a:effectLst/>
                <a:latin typeface="Century Gothic" panose="020B0502020202020204" pitchFamily="34" charset="0"/>
                <a:ea typeface="Calibri" panose="020F0502020204030204" pitchFamily="34" charset="0"/>
                <a:cs typeface="Calibri" panose="020F0502020204030204" pitchFamily="34" charset="0"/>
              </a:rPr>
              <a:t>ż</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e dla funkcjonowania demokratycznego pa</a:t>
            </a:r>
            <a:r>
              <a:rPr lang="pl-PL" sz="1800" b="1" kern="100" dirty="0">
                <a:effectLst/>
                <a:latin typeface="Century Gothic" panose="020B0502020202020204" pitchFamily="34" charset="0"/>
                <a:ea typeface="Calibri" panose="020F0502020204030204" pitchFamily="34" charset="0"/>
                <a:cs typeface="Calibri" panose="020F0502020204030204" pitchFamily="34" charset="0"/>
              </a:rPr>
              <a:t>ń</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stwa prawnego koniecznym sk</a:t>
            </a:r>
            <a:r>
              <a:rPr lang="pl-PL" sz="1800" b="1" kern="100" dirty="0">
                <a:effectLst/>
                <a:latin typeface="Century Gothic" panose="020B0502020202020204" pitchFamily="34" charset="0"/>
                <a:ea typeface="Calibri" panose="020F0502020204030204" pitchFamily="34" charset="0"/>
                <a:cs typeface="Calibri" panose="020F0502020204030204" pitchFamily="34" charset="0"/>
              </a:rPr>
              <a:t>ł</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adnikiem jest istnienie niezale</a:t>
            </a:r>
            <a:r>
              <a:rPr lang="pl-PL" sz="1800" b="1" kern="100" dirty="0">
                <a:effectLst/>
                <a:latin typeface="Century Gothic" panose="020B0502020202020204" pitchFamily="34" charset="0"/>
                <a:ea typeface="Calibri" panose="020F0502020204030204" pitchFamily="34" charset="0"/>
                <a:cs typeface="Calibri" panose="020F0502020204030204" pitchFamily="34" charset="0"/>
              </a:rPr>
              <a:t>ż</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nych medi</a:t>
            </a:r>
            <a:r>
              <a:rPr lang="pl-PL" sz="1800" b="1" kern="100" dirty="0">
                <a:effectLst/>
                <a:latin typeface="Century Gothic" panose="020B0502020202020204" pitchFamily="34" charset="0"/>
                <a:ea typeface="Calibri" panose="020F0502020204030204" pitchFamily="34" charset="0"/>
                <a:cs typeface="Centaur" panose="02030504050205020304" pitchFamily="18" charset="0"/>
              </a:rPr>
              <a:t>ó</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w</a:t>
            </a:r>
            <a:r>
              <a:rPr lang="pl-PL" b="1" kern="100" dirty="0">
                <a:latin typeface="Century Gothic" panose="020B0502020202020204" pitchFamily="34" charset="0"/>
                <a:ea typeface="Calibri" panose="020F0502020204030204" pitchFamily="34" charset="0"/>
                <a:cs typeface="Times New Roman" panose="02020603050405020304" pitchFamily="18" charset="0"/>
              </a:rPr>
              <a:t>.</a:t>
            </a:r>
            <a:endParaRPr lang="pl-PL" sz="1800" kern="10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20000"/>
              </a:lnSpc>
              <a:spcAft>
                <a:spcPts val="800"/>
              </a:spcAft>
            </a:pPr>
            <a:endParaRPr lang="pl-PL" sz="1800" kern="100" dirty="0">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518091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900692B-4914-FA90-3FBD-C6BD647E2257}"/>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A64B9E77-A910-FBEB-EB7F-1805A22ACAD8}"/>
              </a:ext>
            </a:extLst>
          </p:cNvPr>
          <p:cNvSpPr>
            <a:spLocks noGrp="1"/>
          </p:cNvSpPr>
          <p:nvPr>
            <p:ph type="title"/>
          </p:nvPr>
        </p:nvSpPr>
        <p:spPr>
          <a:xfrm>
            <a:off x="1611203" y="86924"/>
            <a:ext cx="9330579" cy="952763"/>
          </a:xfrm>
        </p:spPr>
        <p:txBody>
          <a:bodyPr>
            <a:normAutofit/>
          </a:bodyPr>
          <a:lstStyle/>
          <a:p>
            <a:pPr algn="just">
              <a:lnSpc>
                <a:spcPct val="137000"/>
              </a:lnSpc>
              <a:spcBef>
                <a:spcPts val="1000"/>
              </a:spcBef>
              <a:spcAft>
                <a:spcPts val="1000"/>
              </a:spcAft>
            </a:pP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Art. 14 Konstytucji RP: „</a:t>
            </a:r>
            <a:r>
              <a:rPr lang="pl-PL" sz="1800" b="1" i="1" kern="100" dirty="0">
                <a:effectLst/>
                <a:latin typeface="Century Gothic" panose="020B0502020202020204" pitchFamily="34" charset="0"/>
                <a:ea typeface="Calibri" panose="020F0502020204030204" pitchFamily="34" charset="0"/>
                <a:cs typeface="Times New Roman" panose="02020603050405020304" pitchFamily="18" charset="0"/>
              </a:rPr>
              <a:t>Rzeczpospolita Polska zapewnia wolno</a:t>
            </a:r>
            <a:r>
              <a:rPr lang="pl-PL" sz="1800" b="1" i="1" kern="100" dirty="0">
                <a:effectLst/>
                <a:latin typeface="Century Gothic" panose="020B0502020202020204" pitchFamily="34" charset="0"/>
                <a:ea typeface="Calibri" panose="020F0502020204030204" pitchFamily="34" charset="0"/>
                <a:cs typeface="Calibri" panose="020F0502020204030204" pitchFamily="34" charset="0"/>
              </a:rPr>
              <a:t>ść</a:t>
            </a:r>
            <a:r>
              <a:rPr lang="pl-PL" sz="1800" b="1" i="1" kern="100" dirty="0">
                <a:effectLst/>
                <a:latin typeface="Century Gothic" panose="020B0502020202020204" pitchFamily="34" charset="0"/>
                <a:ea typeface="Calibri" panose="020F0502020204030204" pitchFamily="34" charset="0"/>
                <a:cs typeface="Times New Roman" panose="02020603050405020304" pitchFamily="18" charset="0"/>
              </a:rPr>
              <a:t> prasy i innych </a:t>
            </a:r>
            <a:r>
              <a:rPr lang="pl-PL" sz="1800" b="1" i="1" kern="100" dirty="0">
                <a:effectLst/>
                <a:latin typeface="Century Gothic" panose="020B0502020202020204" pitchFamily="34" charset="0"/>
                <a:ea typeface="Calibri" panose="020F0502020204030204" pitchFamily="34" charset="0"/>
                <a:cs typeface="Calibri" panose="020F0502020204030204" pitchFamily="34" charset="0"/>
              </a:rPr>
              <a:t>ś</a:t>
            </a:r>
            <a:r>
              <a:rPr lang="pl-PL" sz="1800" b="1" i="1" kern="100" dirty="0">
                <a:effectLst/>
                <a:latin typeface="Century Gothic" panose="020B0502020202020204" pitchFamily="34" charset="0"/>
                <a:ea typeface="Calibri" panose="020F0502020204030204" pitchFamily="34" charset="0"/>
                <a:cs typeface="Times New Roman" panose="02020603050405020304" pitchFamily="18" charset="0"/>
              </a:rPr>
              <a:t>rodk</a:t>
            </a:r>
            <a:r>
              <a:rPr lang="pl-PL" sz="1800" b="1" i="1" kern="100" dirty="0">
                <a:effectLst/>
                <a:latin typeface="Century Gothic" panose="020B0502020202020204" pitchFamily="34" charset="0"/>
                <a:ea typeface="Calibri" panose="020F0502020204030204" pitchFamily="34" charset="0"/>
                <a:cs typeface="Centaur" panose="02030504050205020304" pitchFamily="18" charset="0"/>
              </a:rPr>
              <a:t>ó</a:t>
            </a:r>
            <a:r>
              <a:rPr lang="pl-PL" sz="1800" b="1" i="1" kern="100" dirty="0">
                <a:effectLst/>
                <a:latin typeface="Century Gothic" panose="020B0502020202020204" pitchFamily="34" charset="0"/>
                <a:ea typeface="Calibri" panose="020F0502020204030204" pitchFamily="34" charset="0"/>
                <a:cs typeface="Times New Roman" panose="02020603050405020304" pitchFamily="18" charset="0"/>
              </a:rPr>
              <a:t>w spo</a:t>
            </a:r>
            <a:r>
              <a:rPr lang="pl-PL" sz="1800" b="1" i="1" kern="100" dirty="0">
                <a:effectLst/>
                <a:latin typeface="Century Gothic" panose="020B0502020202020204" pitchFamily="34" charset="0"/>
                <a:ea typeface="Calibri" panose="020F0502020204030204" pitchFamily="34" charset="0"/>
                <a:cs typeface="Calibri" panose="020F0502020204030204" pitchFamily="34" charset="0"/>
              </a:rPr>
              <a:t>ł</a:t>
            </a:r>
            <a:r>
              <a:rPr lang="pl-PL" sz="1800" b="1" i="1" kern="100" dirty="0">
                <a:effectLst/>
                <a:latin typeface="Century Gothic" panose="020B0502020202020204" pitchFamily="34" charset="0"/>
                <a:ea typeface="Calibri" panose="020F0502020204030204" pitchFamily="34" charset="0"/>
                <a:cs typeface="Times New Roman" panose="02020603050405020304" pitchFamily="18" charset="0"/>
              </a:rPr>
              <a:t>ecznego przekazu</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a:t>
            </a:r>
            <a:endParaRPr lang="pl-PL" sz="1800" b="1" kern="10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3" name="Symbol zastępczy zawartości 2">
            <a:extLst>
              <a:ext uri="{FF2B5EF4-FFF2-40B4-BE49-F238E27FC236}">
                <a16:creationId xmlns:a16="http://schemas.microsoft.com/office/drawing/2014/main" id="{CA7787F3-55F2-D00F-381F-65749F478CA6}"/>
              </a:ext>
            </a:extLst>
          </p:cNvPr>
          <p:cNvSpPr>
            <a:spLocks noGrp="1"/>
          </p:cNvSpPr>
          <p:nvPr>
            <p:ph idx="1"/>
          </p:nvPr>
        </p:nvSpPr>
        <p:spPr>
          <a:xfrm>
            <a:off x="1611203" y="887287"/>
            <a:ext cx="10222657" cy="5620923"/>
          </a:xfrm>
        </p:spPr>
        <p:txBody>
          <a:bodyPr>
            <a:normAutofit lnSpcReduction="10000"/>
          </a:bodyPr>
          <a:lstStyle/>
          <a:p>
            <a:pPr algn="just">
              <a:lnSpc>
                <a:spcPct val="137000"/>
              </a:lnSpc>
              <a:spcBef>
                <a:spcPts val="1000"/>
              </a:spcBef>
              <a:spcAft>
                <a:spcPts val="1000"/>
              </a:spcAft>
            </a:pP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Wskazanie wolno</a:t>
            </a:r>
            <a:r>
              <a:rPr lang="pl-PL" sz="1800" b="1" kern="100" dirty="0">
                <a:effectLst/>
                <a:latin typeface="Century Gothic" panose="020B0502020202020204" pitchFamily="34" charset="0"/>
                <a:ea typeface="Calibri" panose="020F0502020204030204" pitchFamily="34" charset="0"/>
                <a:cs typeface="Calibri" panose="020F0502020204030204" pitchFamily="34" charset="0"/>
              </a:rPr>
              <a:t>ś</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ci prasy </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i innych medi</a:t>
            </a:r>
            <a:r>
              <a:rPr lang="pl-PL" sz="1800" kern="100" dirty="0">
                <a:effectLst/>
                <a:latin typeface="Century Gothic" panose="020B0502020202020204" pitchFamily="34" charset="0"/>
                <a:ea typeface="Calibri" panose="020F0502020204030204" pitchFamily="34" charset="0"/>
                <a:cs typeface="Centaur" panose="02030504050205020304" pitchFamily="18" charset="0"/>
              </a:rPr>
              <a:t>ó</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w jako </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zasady ustrojowej </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nale</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ż</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y do rzadko</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ś</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ci. Najcz</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ęś</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ciej wolno</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ść</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prasy jest, na p</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ł</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aszczy</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ź</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nie konstytucyjnej, uznawana za element wolno</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ś</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ci wypowiedzi. Zwraca się uwagę, że </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ź</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r</a:t>
            </a:r>
            <a:r>
              <a:rPr lang="pl-PL" sz="1800" kern="100" dirty="0">
                <a:effectLst/>
                <a:latin typeface="Century Gothic" panose="020B0502020202020204" pitchFamily="34" charset="0"/>
                <a:ea typeface="Calibri" panose="020F0502020204030204" pitchFamily="34" charset="0"/>
                <a:cs typeface="Centaur" panose="02030504050205020304" pitchFamily="18" charset="0"/>
              </a:rPr>
              <a:t>ó</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d</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ł</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em polskiego rozwi</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ą</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zania s</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ą</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przede wszystkim naruszenia wolno</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ś</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ci wypowiedzi z okresu PRL. </a:t>
            </a:r>
          </a:p>
          <a:p>
            <a:pPr algn="just">
              <a:lnSpc>
                <a:spcPct val="137000"/>
              </a:lnSpc>
              <a:spcBef>
                <a:spcPts val="1000"/>
              </a:spcBef>
              <a:spcAft>
                <a:spcPts val="1000"/>
              </a:spcAft>
            </a:pP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Usytuowanie wolności prasy </a:t>
            </a:r>
            <a:r>
              <a:rPr lang="pl-PL" kern="100" dirty="0">
                <a:latin typeface="Century Gothic" panose="020B0502020202020204" pitchFamily="34" charset="0"/>
                <a:ea typeface="Calibri" panose="020F0502020204030204" pitchFamily="34" charset="0"/>
                <a:cs typeface="Times New Roman" panose="02020603050405020304" pitchFamily="18" charset="0"/>
              </a:rPr>
              <a:t>jako zasady ustrojowej </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samo w sobie stanowi systemowe </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wzmocnienie</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tej zasady, wskazując na  </a:t>
            </a:r>
            <a:r>
              <a:rPr lang="pl-PL" b="1" dirty="0"/>
              <a:t>fundamentalną rolę działalności prasowej w demokratycznym państwie prawnym </a:t>
            </a:r>
            <a:r>
              <a:rPr lang="pl-PL" dirty="0"/>
              <a:t>i </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jej </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szczeg</a:t>
            </a:r>
            <a:r>
              <a:rPr lang="pl-PL" sz="1800" b="1" kern="100" dirty="0">
                <a:effectLst/>
                <a:latin typeface="Century Gothic" panose="020B0502020202020204" pitchFamily="34" charset="0"/>
                <a:ea typeface="Calibri" panose="020F0502020204030204" pitchFamily="34" charset="0"/>
                <a:cs typeface="Centaur" panose="02030504050205020304" pitchFamily="18" charset="0"/>
              </a:rPr>
              <a:t>ó</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lną rolę w spo</a:t>
            </a:r>
            <a:r>
              <a:rPr lang="pl-PL" sz="1800" b="1" kern="100" dirty="0">
                <a:effectLst/>
                <a:latin typeface="Century Gothic" panose="020B0502020202020204" pitchFamily="34" charset="0"/>
                <a:ea typeface="Calibri" panose="020F0502020204030204" pitchFamily="34" charset="0"/>
                <a:cs typeface="Calibri" panose="020F0502020204030204" pitchFamily="34" charset="0"/>
              </a:rPr>
              <a:t>ł</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ecze</a:t>
            </a:r>
            <a:r>
              <a:rPr lang="pl-PL" sz="1800" b="1" kern="100" dirty="0">
                <a:effectLst/>
                <a:latin typeface="Century Gothic" panose="020B0502020202020204" pitchFamily="34" charset="0"/>
                <a:ea typeface="Calibri" panose="020F0502020204030204" pitchFamily="34" charset="0"/>
                <a:cs typeface="Calibri" panose="020F0502020204030204" pitchFamily="34" charset="0"/>
              </a:rPr>
              <a:t>ń</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stwie obywatelskim</a:t>
            </a:r>
            <a:endParaRPr lang="pl-PL" sz="1800" kern="100" dirty="0">
              <a:effectLst/>
              <a:latin typeface="Century Gothic" panose="020B0502020202020204" pitchFamily="34" charset="0"/>
              <a:ea typeface="Calibri" panose="020F0502020204030204" pitchFamily="34" charset="0"/>
              <a:cs typeface="Times New Roman" panose="02020603050405020304" pitchFamily="18" charset="0"/>
            </a:endParaRPr>
          </a:p>
          <a:p>
            <a:pPr algn="just">
              <a:lnSpc>
                <a:spcPct val="137000"/>
              </a:lnSpc>
              <a:spcBef>
                <a:spcPts val="1000"/>
              </a:spcBef>
              <a:spcAft>
                <a:spcPts val="1000"/>
              </a:spcAft>
            </a:pPr>
            <a:r>
              <a:rPr lang="pl-PL" sz="1800" kern="100" dirty="0">
                <a:effectLst/>
                <a:latin typeface="Century Gothic" panose="020B0502020202020204" pitchFamily="34" charset="0"/>
                <a:ea typeface="Calibri" panose="020F0502020204030204" pitchFamily="34" charset="0"/>
                <a:cs typeface="Centaur" panose="02030504050205020304" pitchFamily="18" charset="0"/>
              </a:rPr>
              <a:t>„</a:t>
            </a:r>
            <a:r>
              <a:rPr lang="pl-PL" sz="1800" i="1" kern="100" dirty="0">
                <a:effectLst/>
                <a:latin typeface="Century Gothic" panose="020B0502020202020204" pitchFamily="34" charset="0"/>
                <a:ea typeface="Calibri" panose="020F0502020204030204" pitchFamily="34" charset="0"/>
                <a:cs typeface="Times New Roman" panose="02020603050405020304" pitchFamily="18" charset="0"/>
              </a:rPr>
              <a:t>Wynikaj</a:t>
            </a:r>
            <a:r>
              <a:rPr lang="pl-PL" sz="1800" i="1" kern="100" dirty="0">
                <a:effectLst/>
                <a:latin typeface="Century Gothic" panose="020B0502020202020204" pitchFamily="34" charset="0"/>
                <a:ea typeface="Calibri" panose="020F0502020204030204" pitchFamily="34" charset="0"/>
                <a:cs typeface="Calibri" panose="020F0502020204030204" pitchFamily="34" charset="0"/>
              </a:rPr>
              <a:t>ą</a:t>
            </a:r>
            <a:r>
              <a:rPr lang="pl-PL" sz="1800" i="1" kern="100" dirty="0">
                <a:effectLst/>
                <a:latin typeface="Century Gothic" panose="020B0502020202020204" pitchFamily="34" charset="0"/>
                <a:ea typeface="Calibri" panose="020F0502020204030204" pitchFamily="34" charset="0"/>
                <a:cs typeface="Times New Roman" panose="02020603050405020304" pitchFamily="18" charset="0"/>
              </a:rPr>
              <a:t>ca z art. 14 Konstytucji </a:t>
            </a:r>
            <a:r>
              <a:rPr lang="pl-PL" sz="1800" b="1" i="1" kern="100" dirty="0">
                <a:effectLst/>
                <a:latin typeface="Century Gothic" panose="020B0502020202020204" pitchFamily="34" charset="0"/>
                <a:ea typeface="Calibri" panose="020F0502020204030204" pitchFamily="34" charset="0"/>
                <a:cs typeface="Times New Roman" panose="02020603050405020304" pitchFamily="18" charset="0"/>
              </a:rPr>
              <a:t>wolno</a:t>
            </a:r>
            <a:r>
              <a:rPr lang="pl-PL" sz="1800" b="1" i="1" kern="100" dirty="0">
                <a:effectLst/>
                <a:latin typeface="Century Gothic" panose="020B0502020202020204" pitchFamily="34" charset="0"/>
                <a:ea typeface="Calibri" panose="020F0502020204030204" pitchFamily="34" charset="0"/>
                <a:cs typeface="Calibri" panose="020F0502020204030204" pitchFamily="34" charset="0"/>
              </a:rPr>
              <a:t>ść</a:t>
            </a:r>
            <a:r>
              <a:rPr lang="pl-PL" sz="1800" b="1" i="1" kern="100" dirty="0">
                <a:effectLst/>
                <a:latin typeface="Century Gothic" panose="020B0502020202020204" pitchFamily="34" charset="0"/>
                <a:ea typeface="Calibri" panose="020F0502020204030204" pitchFamily="34" charset="0"/>
                <a:cs typeface="Times New Roman" panose="02020603050405020304" pitchFamily="18" charset="0"/>
              </a:rPr>
              <a:t> prasy i innych </a:t>
            </a:r>
            <a:r>
              <a:rPr lang="pl-PL" sz="1800" b="1" i="1" kern="100" dirty="0">
                <a:effectLst/>
                <a:latin typeface="Century Gothic" panose="020B0502020202020204" pitchFamily="34" charset="0"/>
                <a:ea typeface="Calibri" panose="020F0502020204030204" pitchFamily="34" charset="0"/>
                <a:cs typeface="Calibri" panose="020F0502020204030204" pitchFamily="34" charset="0"/>
              </a:rPr>
              <a:t>ś</a:t>
            </a:r>
            <a:r>
              <a:rPr lang="pl-PL" sz="1800" b="1" i="1" kern="100" dirty="0">
                <a:effectLst/>
                <a:latin typeface="Century Gothic" panose="020B0502020202020204" pitchFamily="34" charset="0"/>
                <a:ea typeface="Calibri" panose="020F0502020204030204" pitchFamily="34" charset="0"/>
                <a:cs typeface="Times New Roman" panose="02020603050405020304" pitchFamily="18" charset="0"/>
              </a:rPr>
              <a:t>rodk</a:t>
            </a:r>
            <a:r>
              <a:rPr lang="pl-PL" sz="1800" b="1" i="1" kern="100" dirty="0">
                <a:effectLst/>
                <a:latin typeface="Century Gothic" panose="020B0502020202020204" pitchFamily="34" charset="0"/>
                <a:ea typeface="Calibri" panose="020F0502020204030204" pitchFamily="34" charset="0"/>
                <a:cs typeface="Centaur" panose="02030504050205020304" pitchFamily="18" charset="0"/>
              </a:rPr>
              <a:t>ó</a:t>
            </a:r>
            <a:r>
              <a:rPr lang="pl-PL" sz="1800" b="1" i="1" kern="100" dirty="0">
                <a:effectLst/>
                <a:latin typeface="Century Gothic" panose="020B0502020202020204" pitchFamily="34" charset="0"/>
                <a:ea typeface="Calibri" panose="020F0502020204030204" pitchFamily="34" charset="0"/>
                <a:cs typeface="Times New Roman" panose="02020603050405020304" pitchFamily="18" charset="0"/>
              </a:rPr>
              <a:t>w spo</a:t>
            </a:r>
            <a:r>
              <a:rPr lang="pl-PL" sz="1800" b="1" i="1" kern="100" dirty="0">
                <a:effectLst/>
                <a:latin typeface="Century Gothic" panose="020B0502020202020204" pitchFamily="34" charset="0"/>
                <a:ea typeface="Calibri" panose="020F0502020204030204" pitchFamily="34" charset="0"/>
                <a:cs typeface="Calibri" panose="020F0502020204030204" pitchFamily="34" charset="0"/>
              </a:rPr>
              <a:t>ł</a:t>
            </a:r>
            <a:r>
              <a:rPr lang="pl-PL" sz="1800" b="1" i="1" kern="100" dirty="0">
                <a:effectLst/>
                <a:latin typeface="Century Gothic" panose="020B0502020202020204" pitchFamily="34" charset="0"/>
                <a:ea typeface="Calibri" panose="020F0502020204030204" pitchFamily="34" charset="0"/>
                <a:cs typeface="Times New Roman" panose="02020603050405020304" pitchFamily="18" charset="0"/>
              </a:rPr>
              <a:t>ecznego przekazu</a:t>
            </a:r>
            <a:r>
              <a:rPr lang="pl-PL" sz="1800" i="1" kern="100" dirty="0">
                <a:effectLst/>
                <a:latin typeface="Century Gothic" panose="020B0502020202020204" pitchFamily="34" charset="0"/>
                <a:ea typeface="Calibri" panose="020F0502020204030204" pitchFamily="34" charset="0"/>
                <a:cs typeface="Times New Roman" panose="02020603050405020304" pitchFamily="18" charset="0"/>
              </a:rPr>
              <a:t> ma </a:t>
            </a:r>
            <a:r>
              <a:rPr lang="pl-PL" sz="1800" b="1" i="1" kern="100" dirty="0">
                <a:effectLst/>
                <a:latin typeface="Century Gothic" panose="020B0502020202020204" pitchFamily="34" charset="0"/>
                <a:ea typeface="Calibri" panose="020F0502020204030204" pitchFamily="34" charset="0"/>
                <a:cs typeface="Times New Roman" panose="02020603050405020304" pitchFamily="18" charset="0"/>
              </a:rPr>
              <a:t>charakter zasady ustrojowej i gwarancji instytucjonalnej</a:t>
            </a:r>
            <a:r>
              <a:rPr lang="pl-PL" sz="1800" i="1" kern="100" dirty="0">
                <a:effectLst/>
                <a:latin typeface="Century Gothic" panose="020B0502020202020204" pitchFamily="34" charset="0"/>
                <a:ea typeface="Calibri" panose="020F0502020204030204" pitchFamily="34" charset="0"/>
                <a:cs typeface="Times New Roman" panose="02020603050405020304" pitchFamily="18" charset="0"/>
              </a:rPr>
              <a:t>. Wyra</a:t>
            </a:r>
            <a:r>
              <a:rPr lang="pl-PL" sz="1800" i="1" kern="100" dirty="0">
                <a:effectLst/>
                <a:latin typeface="Century Gothic" panose="020B0502020202020204" pitchFamily="34" charset="0"/>
                <a:ea typeface="Calibri" panose="020F0502020204030204" pitchFamily="34" charset="0"/>
                <a:cs typeface="Calibri" panose="020F0502020204030204" pitchFamily="34" charset="0"/>
              </a:rPr>
              <a:t>ż</a:t>
            </a:r>
            <a:r>
              <a:rPr lang="pl-PL" sz="1800" i="1" kern="100" dirty="0">
                <a:effectLst/>
                <a:latin typeface="Century Gothic" panose="020B0502020202020204" pitchFamily="34" charset="0"/>
                <a:ea typeface="Calibri" panose="020F0502020204030204" pitchFamily="34" charset="0"/>
                <a:cs typeface="Times New Roman" panose="02020603050405020304" pitchFamily="18" charset="0"/>
              </a:rPr>
              <a:t>a nakaz respektowania przez pa</a:t>
            </a:r>
            <a:r>
              <a:rPr lang="pl-PL" sz="1800" i="1" kern="100" dirty="0">
                <a:effectLst/>
                <a:latin typeface="Century Gothic" panose="020B0502020202020204" pitchFamily="34" charset="0"/>
                <a:ea typeface="Calibri" panose="020F0502020204030204" pitchFamily="34" charset="0"/>
                <a:cs typeface="Calibri" panose="020F0502020204030204" pitchFamily="34" charset="0"/>
              </a:rPr>
              <a:t>ń</a:t>
            </a:r>
            <a:r>
              <a:rPr lang="pl-PL" sz="1800" i="1" kern="100" dirty="0">
                <a:effectLst/>
                <a:latin typeface="Century Gothic" panose="020B0502020202020204" pitchFamily="34" charset="0"/>
                <a:ea typeface="Calibri" panose="020F0502020204030204" pitchFamily="34" charset="0"/>
                <a:cs typeface="Times New Roman" panose="02020603050405020304" pitchFamily="18" charset="0"/>
              </a:rPr>
              <a:t>stwo autonomicznego charakteru tej sfery </a:t>
            </a:r>
            <a:r>
              <a:rPr lang="pl-PL" sz="1800" i="1" kern="100" dirty="0">
                <a:effectLst/>
                <a:latin typeface="Century Gothic" panose="020B0502020202020204" pitchFamily="34" charset="0"/>
                <a:ea typeface="Calibri" panose="020F0502020204030204" pitchFamily="34" charset="0"/>
                <a:cs typeface="Calibri" panose="020F0502020204030204" pitchFamily="34" charset="0"/>
              </a:rPr>
              <a:t>ż</a:t>
            </a:r>
            <a:r>
              <a:rPr lang="pl-PL" sz="1800" i="1" kern="100" dirty="0">
                <a:effectLst/>
                <a:latin typeface="Century Gothic" panose="020B0502020202020204" pitchFamily="34" charset="0"/>
                <a:ea typeface="Calibri" panose="020F0502020204030204" pitchFamily="34" charset="0"/>
                <a:cs typeface="Times New Roman" panose="02020603050405020304" pitchFamily="18" charset="0"/>
              </a:rPr>
              <a:t>ycia spo</a:t>
            </a:r>
            <a:r>
              <a:rPr lang="pl-PL" sz="1800" i="1" kern="100" dirty="0">
                <a:effectLst/>
                <a:latin typeface="Century Gothic" panose="020B0502020202020204" pitchFamily="34" charset="0"/>
                <a:ea typeface="Calibri" panose="020F0502020204030204" pitchFamily="34" charset="0"/>
                <a:cs typeface="Calibri" panose="020F0502020204030204" pitchFamily="34" charset="0"/>
              </a:rPr>
              <a:t>ł</a:t>
            </a:r>
            <a:r>
              <a:rPr lang="pl-PL" sz="1800" i="1" kern="100" dirty="0">
                <a:effectLst/>
                <a:latin typeface="Century Gothic" panose="020B0502020202020204" pitchFamily="34" charset="0"/>
                <a:ea typeface="Calibri" panose="020F0502020204030204" pitchFamily="34" charset="0"/>
                <a:cs typeface="Times New Roman" panose="02020603050405020304" pitchFamily="18" charset="0"/>
              </a:rPr>
              <a:t>ecznego. Nakaz ten ma </a:t>
            </a:r>
            <a:r>
              <a:rPr lang="pl-PL" sz="1800" b="1" i="1" kern="100" dirty="0">
                <a:effectLst/>
                <a:latin typeface="Century Gothic" panose="020B0502020202020204" pitchFamily="34" charset="0"/>
                <a:ea typeface="Calibri" panose="020F0502020204030204" pitchFamily="34" charset="0"/>
                <a:cs typeface="Calibri" panose="020F0502020204030204" pitchFamily="34" charset="0"/>
              </a:rPr>
              <a:t>ś</a:t>
            </a:r>
            <a:r>
              <a:rPr lang="pl-PL" sz="1800" b="1" i="1" kern="100" dirty="0">
                <a:effectLst/>
                <a:latin typeface="Century Gothic" panose="020B0502020202020204" pitchFamily="34" charset="0"/>
                <a:ea typeface="Calibri" panose="020F0502020204030204" pitchFamily="34" charset="0"/>
                <a:cs typeface="Times New Roman" panose="02020603050405020304" pitchFamily="18" charset="0"/>
              </a:rPr>
              <a:t>cis</a:t>
            </a:r>
            <a:r>
              <a:rPr lang="pl-PL" sz="1800" b="1" i="1" kern="100" dirty="0">
                <a:effectLst/>
                <a:latin typeface="Century Gothic" panose="020B0502020202020204" pitchFamily="34" charset="0"/>
                <a:ea typeface="Calibri" panose="020F0502020204030204" pitchFamily="34" charset="0"/>
                <a:cs typeface="Calibri" panose="020F0502020204030204" pitchFamily="34" charset="0"/>
              </a:rPr>
              <a:t>ł</a:t>
            </a:r>
            <a:r>
              <a:rPr lang="pl-PL" sz="1800" b="1" i="1" kern="100" dirty="0">
                <a:effectLst/>
                <a:latin typeface="Century Gothic" panose="020B0502020202020204" pitchFamily="34" charset="0"/>
                <a:ea typeface="Calibri" panose="020F0502020204030204" pitchFamily="34" charset="0"/>
                <a:cs typeface="Times New Roman" panose="02020603050405020304" pitchFamily="18" charset="0"/>
              </a:rPr>
              <a:t>y zwi</a:t>
            </a:r>
            <a:r>
              <a:rPr lang="pl-PL" sz="1800" b="1" i="1" kern="100" dirty="0">
                <a:effectLst/>
                <a:latin typeface="Century Gothic" panose="020B0502020202020204" pitchFamily="34" charset="0"/>
                <a:ea typeface="Calibri" panose="020F0502020204030204" pitchFamily="34" charset="0"/>
                <a:cs typeface="Calibri" panose="020F0502020204030204" pitchFamily="34" charset="0"/>
              </a:rPr>
              <a:t>ą</a:t>
            </a:r>
            <a:r>
              <a:rPr lang="pl-PL" sz="1800" b="1" i="1" kern="100" dirty="0">
                <a:effectLst/>
                <a:latin typeface="Century Gothic" panose="020B0502020202020204" pitchFamily="34" charset="0"/>
                <a:ea typeface="Calibri" panose="020F0502020204030204" pitchFamily="34" charset="0"/>
                <a:cs typeface="Times New Roman" panose="02020603050405020304" pitchFamily="18" charset="0"/>
              </a:rPr>
              <a:t>zek z obowi</a:t>
            </a:r>
            <a:r>
              <a:rPr lang="pl-PL" sz="1800" b="1" i="1" kern="100" dirty="0">
                <a:effectLst/>
                <a:latin typeface="Century Gothic" panose="020B0502020202020204" pitchFamily="34" charset="0"/>
                <a:ea typeface="Calibri" panose="020F0502020204030204" pitchFamily="34" charset="0"/>
                <a:cs typeface="Calibri" panose="020F0502020204030204" pitchFamily="34" charset="0"/>
              </a:rPr>
              <a:t>ą</a:t>
            </a:r>
            <a:r>
              <a:rPr lang="pl-PL" sz="1800" b="1" i="1" kern="100" dirty="0">
                <a:effectLst/>
                <a:latin typeface="Century Gothic" panose="020B0502020202020204" pitchFamily="34" charset="0"/>
                <a:ea typeface="Calibri" panose="020F0502020204030204" pitchFamily="34" charset="0"/>
                <a:cs typeface="Times New Roman" panose="02020603050405020304" pitchFamily="18" charset="0"/>
              </a:rPr>
              <a:t>zywaniem zasady pa</a:t>
            </a:r>
            <a:r>
              <a:rPr lang="pl-PL" sz="1800" b="1" i="1" kern="100" dirty="0">
                <a:effectLst/>
                <a:latin typeface="Century Gothic" panose="020B0502020202020204" pitchFamily="34" charset="0"/>
                <a:ea typeface="Calibri" panose="020F0502020204030204" pitchFamily="34" charset="0"/>
                <a:cs typeface="Calibri" panose="020F0502020204030204" pitchFamily="34" charset="0"/>
              </a:rPr>
              <a:t>ń</a:t>
            </a:r>
            <a:r>
              <a:rPr lang="pl-PL" sz="1800" b="1" i="1" kern="100" dirty="0">
                <a:effectLst/>
                <a:latin typeface="Century Gothic" panose="020B0502020202020204" pitchFamily="34" charset="0"/>
                <a:ea typeface="Calibri" panose="020F0502020204030204" pitchFamily="34" charset="0"/>
                <a:cs typeface="Times New Roman" panose="02020603050405020304" pitchFamily="18" charset="0"/>
              </a:rPr>
              <a:t>stwa demokratycznego</a:t>
            </a:r>
            <a:r>
              <a:rPr lang="pl-PL" sz="1800" i="1" kern="100" dirty="0">
                <a:effectLst/>
                <a:latin typeface="Century Gothic" panose="020B0502020202020204" pitchFamily="34" charset="0"/>
                <a:ea typeface="Calibri" panose="020F0502020204030204" pitchFamily="34" charset="0"/>
                <a:cs typeface="Times New Roman" panose="02020603050405020304" pitchFamily="18" charset="0"/>
              </a:rPr>
              <a:t>, kt</a:t>
            </a:r>
            <a:r>
              <a:rPr lang="pl-PL" sz="1800" i="1" kern="100" dirty="0">
                <a:effectLst/>
                <a:latin typeface="Century Gothic" panose="020B0502020202020204" pitchFamily="34" charset="0"/>
                <a:ea typeface="Calibri" panose="020F0502020204030204" pitchFamily="34" charset="0"/>
                <a:cs typeface="Centaur" panose="02030504050205020304" pitchFamily="18" charset="0"/>
              </a:rPr>
              <a:t>ó</a:t>
            </a:r>
            <a:r>
              <a:rPr lang="pl-PL" sz="1800" i="1" kern="100" dirty="0">
                <a:effectLst/>
                <a:latin typeface="Century Gothic" panose="020B0502020202020204" pitchFamily="34" charset="0"/>
                <a:ea typeface="Calibri" panose="020F0502020204030204" pitchFamily="34" charset="0"/>
                <a:cs typeface="Times New Roman" panose="02020603050405020304" pitchFamily="18" charset="0"/>
              </a:rPr>
              <a:t>re mo</a:t>
            </a:r>
            <a:r>
              <a:rPr lang="pl-PL" sz="1800" i="1" kern="100" dirty="0">
                <a:effectLst/>
                <a:latin typeface="Century Gothic" panose="020B0502020202020204" pitchFamily="34" charset="0"/>
                <a:ea typeface="Calibri" panose="020F0502020204030204" pitchFamily="34" charset="0"/>
                <a:cs typeface="Calibri" panose="020F0502020204030204" pitchFamily="34" charset="0"/>
              </a:rPr>
              <a:t>ż</a:t>
            </a:r>
            <a:r>
              <a:rPr lang="pl-PL" sz="1800" i="1" kern="100" dirty="0">
                <a:effectLst/>
                <a:latin typeface="Century Gothic" panose="020B0502020202020204" pitchFamily="34" charset="0"/>
                <a:ea typeface="Calibri" panose="020F0502020204030204" pitchFamily="34" charset="0"/>
                <a:cs typeface="Times New Roman" panose="02020603050405020304" pitchFamily="18" charset="0"/>
              </a:rPr>
              <a:t>e funkcjonowa</a:t>
            </a:r>
            <a:r>
              <a:rPr lang="pl-PL" sz="1800" i="1" kern="100" dirty="0">
                <a:effectLst/>
                <a:latin typeface="Century Gothic" panose="020B0502020202020204" pitchFamily="34" charset="0"/>
                <a:ea typeface="Calibri" panose="020F0502020204030204" pitchFamily="34" charset="0"/>
                <a:cs typeface="Calibri" panose="020F0502020204030204" pitchFamily="34" charset="0"/>
              </a:rPr>
              <a:t>ć</a:t>
            </a:r>
            <a:r>
              <a:rPr lang="pl-PL" sz="1800" i="1" kern="100" dirty="0">
                <a:effectLst/>
                <a:latin typeface="Century Gothic" panose="020B0502020202020204" pitchFamily="34" charset="0"/>
                <a:ea typeface="Calibri" panose="020F0502020204030204" pitchFamily="34" charset="0"/>
                <a:cs typeface="Times New Roman" panose="02020603050405020304" pitchFamily="18" charset="0"/>
              </a:rPr>
              <a:t> i rozwija</a:t>
            </a:r>
            <a:r>
              <a:rPr lang="pl-PL" sz="1800" i="1" kern="100" dirty="0">
                <a:effectLst/>
                <a:latin typeface="Century Gothic" panose="020B0502020202020204" pitchFamily="34" charset="0"/>
                <a:ea typeface="Calibri" panose="020F0502020204030204" pitchFamily="34" charset="0"/>
                <a:cs typeface="Calibri" panose="020F0502020204030204" pitchFamily="34" charset="0"/>
              </a:rPr>
              <a:t>ć</a:t>
            </a:r>
            <a:r>
              <a:rPr lang="pl-PL" sz="1800" i="1" kern="100" dirty="0">
                <a:effectLst/>
                <a:latin typeface="Century Gothic" panose="020B0502020202020204" pitchFamily="34" charset="0"/>
                <a:ea typeface="Calibri" panose="020F0502020204030204" pitchFamily="34" charset="0"/>
                <a:cs typeface="Times New Roman" panose="02020603050405020304" pitchFamily="18" charset="0"/>
              </a:rPr>
              <a:t> si</a:t>
            </a:r>
            <a:r>
              <a:rPr lang="pl-PL" sz="1800" i="1" kern="100" dirty="0">
                <a:effectLst/>
                <a:latin typeface="Century Gothic" panose="020B0502020202020204" pitchFamily="34" charset="0"/>
                <a:ea typeface="Calibri" panose="020F0502020204030204" pitchFamily="34" charset="0"/>
                <a:cs typeface="Calibri" panose="020F0502020204030204" pitchFamily="34" charset="0"/>
              </a:rPr>
              <a:t>ę</a:t>
            </a:r>
            <a:r>
              <a:rPr lang="pl-PL" sz="1800" i="1" kern="100" dirty="0">
                <a:effectLst/>
                <a:latin typeface="Century Gothic" panose="020B0502020202020204" pitchFamily="34" charset="0"/>
                <a:ea typeface="Calibri" panose="020F0502020204030204" pitchFamily="34" charset="0"/>
                <a:cs typeface="Times New Roman" panose="02020603050405020304" pitchFamily="18" charset="0"/>
              </a:rPr>
              <a:t> wy</a:t>
            </a:r>
            <a:r>
              <a:rPr lang="pl-PL" sz="1800" i="1" kern="100" dirty="0">
                <a:effectLst/>
                <a:latin typeface="Century Gothic" panose="020B0502020202020204" pitchFamily="34" charset="0"/>
                <a:ea typeface="Calibri" panose="020F0502020204030204" pitchFamily="34" charset="0"/>
                <a:cs typeface="Calibri" panose="020F0502020204030204" pitchFamily="34" charset="0"/>
              </a:rPr>
              <a:t>łą</a:t>
            </a:r>
            <a:r>
              <a:rPr lang="pl-PL" sz="1800" i="1" kern="100" dirty="0">
                <a:effectLst/>
                <a:latin typeface="Century Gothic" panose="020B0502020202020204" pitchFamily="34" charset="0"/>
                <a:ea typeface="Calibri" panose="020F0502020204030204" pitchFamily="34" charset="0"/>
                <a:cs typeface="Times New Roman" panose="02020603050405020304" pitchFamily="18" charset="0"/>
              </a:rPr>
              <a:t>cznie z zachowaniem pluralizmu pogl</a:t>
            </a:r>
            <a:r>
              <a:rPr lang="pl-PL" sz="1800" i="1" kern="100" dirty="0">
                <a:effectLst/>
                <a:latin typeface="Century Gothic" panose="020B0502020202020204" pitchFamily="34" charset="0"/>
                <a:ea typeface="Calibri" panose="020F0502020204030204" pitchFamily="34" charset="0"/>
                <a:cs typeface="Calibri" panose="020F0502020204030204" pitchFamily="34" charset="0"/>
              </a:rPr>
              <a:t>ą</a:t>
            </a:r>
            <a:r>
              <a:rPr lang="pl-PL" sz="1800" i="1" kern="100" dirty="0">
                <a:effectLst/>
                <a:latin typeface="Century Gothic" panose="020B0502020202020204" pitchFamily="34" charset="0"/>
                <a:ea typeface="Calibri" panose="020F0502020204030204" pitchFamily="34" charset="0"/>
                <a:cs typeface="Times New Roman" panose="02020603050405020304" pitchFamily="18" charset="0"/>
              </a:rPr>
              <a:t>d</a:t>
            </a:r>
            <a:r>
              <a:rPr lang="pl-PL" sz="1800" i="1" kern="100" dirty="0">
                <a:effectLst/>
                <a:latin typeface="Century Gothic" panose="020B0502020202020204" pitchFamily="34" charset="0"/>
                <a:ea typeface="Calibri" panose="020F0502020204030204" pitchFamily="34" charset="0"/>
                <a:cs typeface="Centaur" panose="02030504050205020304" pitchFamily="18" charset="0"/>
              </a:rPr>
              <a:t>ó</a:t>
            </a:r>
            <a:r>
              <a:rPr lang="pl-PL" sz="1800" i="1" kern="100" dirty="0">
                <a:effectLst/>
                <a:latin typeface="Century Gothic" panose="020B0502020202020204" pitchFamily="34" charset="0"/>
                <a:ea typeface="Calibri" panose="020F0502020204030204" pitchFamily="34" charset="0"/>
                <a:cs typeface="Times New Roman" panose="02020603050405020304" pitchFamily="18" charset="0"/>
              </a:rPr>
              <a:t>w oraz realnej mo</a:t>
            </a:r>
            <a:r>
              <a:rPr lang="pl-PL" sz="1800" i="1" kern="100" dirty="0">
                <a:effectLst/>
                <a:latin typeface="Century Gothic" panose="020B0502020202020204" pitchFamily="34" charset="0"/>
                <a:ea typeface="Calibri" panose="020F0502020204030204" pitchFamily="34" charset="0"/>
                <a:cs typeface="Calibri" panose="020F0502020204030204" pitchFamily="34" charset="0"/>
              </a:rPr>
              <a:t>ż</a:t>
            </a:r>
            <a:r>
              <a:rPr lang="pl-PL" sz="1800" i="1" kern="100" dirty="0">
                <a:effectLst/>
                <a:latin typeface="Century Gothic" panose="020B0502020202020204" pitchFamily="34" charset="0"/>
                <a:ea typeface="Calibri" panose="020F0502020204030204" pitchFamily="34" charset="0"/>
                <a:cs typeface="Times New Roman" panose="02020603050405020304" pitchFamily="18" charset="0"/>
              </a:rPr>
              <a:t>liwo</a:t>
            </a:r>
            <a:r>
              <a:rPr lang="pl-PL" sz="1800" i="1" kern="100" dirty="0">
                <a:effectLst/>
                <a:latin typeface="Century Gothic" panose="020B0502020202020204" pitchFamily="34" charset="0"/>
                <a:ea typeface="Calibri" panose="020F0502020204030204" pitchFamily="34" charset="0"/>
                <a:cs typeface="Calibri" panose="020F0502020204030204" pitchFamily="34" charset="0"/>
              </a:rPr>
              <a:t>ś</a:t>
            </a:r>
            <a:r>
              <a:rPr lang="pl-PL" sz="1800" i="1" kern="100" dirty="0">
                <a:effectLst/>
                <a:latin typeface="Century Gothic" panose="020B0502020202020204" pitchFamily="34" charset="0"/>
                <a:ea typeface="Calibri" panose="020F0502020204030204" pitchFamily="34" charset="0"/>
                <a:cs typeface="Times New Roman" panose="02020603050405020304" pitchFamily="18" charset="0"/>
              </a:rPr>
              <a:t>ci ich prezentowania w przestrzeni publicznej</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(TK – </a:t>
            </a:r>
            <a:r>
              <a:rPr lang="pl-PL" sz="1800" kern="1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K 13/16</a:t>
            </a:r>
            <a:r>
              <a:rPr lang="pl-PL" sz="1800" kern="1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t>
            </a:r>
            <a:endParaRPr lang="pl-PL" sz="1800" kern="1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p>
            <a:pPr marL="0" indent="0" algn="just">
              <a:lnSpc>
                <a:spcPct val="120000"/>
              </a:lnSpc>
              <a:spcBef>
                <a:spcPts val="1000"/>
              </a:spcBef>
              <a:spcAft>
                <a:spcPts val="1000"/>
              </a:spcAft>
              <a:buNone/>
            </a:pPr>
            <a:endParaRPr lang="pl-PL" sz="1800" kern="10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20000"/>
              </a:lnSpc>
              <a:spcAft>
                <a:spcPts val="800"/>
              </a:spcAft>
            </a:pPr>
            <a:endParaRPr lang="pl-PL" sz="1800" kern="100" dirty="0">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43499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CEFDB20-6DD8-BF66-6227-2FA5100356B5}"/>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71858EDD-31D6-2E11-9841-C04E30C2F0A8}"/>
              </a:ext>
            </a:extLst>
          </p:cNvPr>
          <p:cNvSpPr>
            <a:spLocks noGrp="1"/>
          </p:cNvSpPr>
          <p:nvPr>
            <p:ph type="title"/>
          </p:nvPr>
        </p:nvSpPr>
        <p:spPr>
          <a:xfrm>
            <a:off x="1809323" y="616490"/>
            <a:ext cx="9330579" cy="952763"/>
          </a:xfrm>
        </p:spPr>
        <p:txBody>
          <a:bodyPr>
            <a:normAutofit/>
          </a:bodyPr>
          <a:lstStyle/>
          <a:p>
            <a:pPr algn="just">
              <a:lnSpc>
                <a:spcPct val="137000"/>
              </a:lnSpc>
              <a:spcBef>
                <a:spcPts val="1000"/>
              </a:spcBef>
              <a:spcAft>
                <a:spcPts val="1000"/>
              </a:spcAft>
            </a:pP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Art. 14 Konstytucji RP: „</a:t>
            </a:r>
            <a:r>
              <a:rPr lang="pl-PL" sz="1800" b="1" i="1" kern="100" dirty="0">
                <a:effectLst/>
                <a:latin typeface="Century Gothic" panose="020B0502020202020204" pitchFamily="34" charset="0"/>
                <a:ea typeface="Calibri" panose="020F0502020204030204" pitchFamily="34" charset="0"/>
                <a:cs typeface="Times New Roman" panose="02020603050405020304" pitchFamily="18" charset="0"/>
              </a:rPr>
              <a:t>Rzeczpospolita Polska zapewnia wolno</a:t>
            </a:r>
            <a:r>
              <a:rPr lang="pl-PL" sz="1800" b="1" i="1" kern="100" dirty="0">
                <a:effectLst/>
                <a:latin typeface="Century Gothic" panose="020B0502020202020204" pitchFamily="34" charset="0"/>
                <a:ea typeface="Calibri" panose="020F0502020204030204" pitchFamily="34" charset="0"/>
                <a:cs typeface="Calibri" panose="020F0502020204030204" pitchFamily="34" charset="0"/>
              </a:rPr>
              <a:t>ść</a:t>
            </a:r>
            <a:r>
              <a:rPr lang="pl-PL" sz="1800" b="1" i="1" kern="100" dirty="0">
                <a:effectLst/>
                <a:latin typeface="Century Gothic" panose="020B0502020202020204" pitchFamily="34" charset="0"/>
                <a:ea typeface="Calibri" panose="020F0502020204030204" pitchFamily="34" charset="0"/>
                <a:cs typeface="Times New Roman" panose="02020603050405020304" pitchFamily="18" charset="0"/>
              </a:rPr>
              <a:t> prasy i innych </a:t>
            </a:r>
            <a:r>
              <a:rPr lang="pl-PL" sz="1800" b="1" i="1" kern="100" dirty="0">
                <a:effectLst/>
                <a:latin typeface="Century Gothic" panose="020B0502020202020204" pitchFamily="34" charset="0"/>
                <a:ea typeface="Calibri" panose="020F0502020204030204" pitchFamily="34" charset="0"/>
                <a:cs typeface="Calibri" panose="020F0502020204030204" pitchFamily="34" charset="0"/>
              </a:rPr>
              <a:t>ś</a:t>
            </a:r>
            <a:r>
              <a:rPr lang="pl-PL" sz="1800" b="1" i="1" kern="100" dirty="0">
                <a:effectLst/>
                <a:latin typeface="Century Gothic" panose="020B0502020202020204" pitchFamily="34" charset="0"/>
                <a:ea typeface="Calibri" panose="020F0502020204030204" pitchFamily="34" charset="0"/>
                <a:cs typeface="Times New Roman" panose="02020603050405020304" pitchFamily="18" charset="0"/>
              </a:rPr>
              <a:t>rodk</a:t>
            </a:r>
            <a:r>
              <a:rPr lang="pl-PL" sz="1800" b="1" i="1" kern="100" dirty="0">
                <a:effectLst/>
                <a:latin typeface="Century Gothic" panose="020B0502020202020204" pitchFamily="34" charset="0"/>
                <a:ea typeface="Calibri" panose="020F0502020204030204" pitchFamily="34" charset="0"/>
                <a:cs typeface="Centaur" panose="02030504050205020304" pitchFamily="18" charset="0"/>
              </a:rPr>
              <a:t>ó</a:t>
            </a:r>
            <a:r>
              <a:rPr lang="pl-PL" sz="1800" b="1" i="1" kern="100" dirty="0">
                <a:effectLst/>
                <a:latin typeface="Century Gothic" panose="020B0502020202020204" pitchFamily="34" charset="0"/>
                <a:ea typeface="Calibri" panose="020F0502020204030204" pitchFamily="34" charset="0"/>
                <a:cs typeface="Times New Roman" panose="02020603050405020304" pitchFamily="18" charset="0"/>
              </a:rPr>
              <a:t>w spo</a:t>
            </a:r>
            <a:r>
              <a:rPr lang="pl-PL" sz="1800" b="1" i="1" kern="100" dirty="0">
                <a:effectLst/>
                <a:latin typeface="Century Gothic" panose="020B0502020202020204" pitchFamily="34" charset="0"/>
                <a:ea typeface="Calibri" panose="020F0502020204030204" pitchFamily="34" charset="0"/>
                <a:cs typeface="Calibri" panose="020F0502020204030204" pitchFamily="34" charset="0"/>
              </a:rPr>
              <a:t>ł</a:t>
            </a:r>
            <a:r>
              <a:rPr lang="pl-PL" sz="1800" b="1" i="1" kern="100" dirty="0">
                <a:effectLst/>
                <a:latin typeface="Century Gothic" panose="020B0502020202020204" pitchFamily="34" charset="0"/>
                <a:ea typeface="Calibri" panose="020F0502020204030204" pitchFamily="34" charset="0"/>
                <a:cs typeface="Times New Roman" panose="02020603050405020304" pitchFamily="18" charset="0"/>
              </a:rPr>
              <a:t>ecznego przekazu</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a:t>
            </a:r>
            <a:endParaRPr lang="pl-PL" sz="1800" b="1" kern="10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3" name="Symbol zastępczy zawartości 2">
            <a:extLst>
              <a:ext uri="{FF2B5EF4-FFF2-40B4-BE49-F238E27FC236}">
                <a16:creationId xmlns:a16="http://schemas.microsoft.com/office/drawing/2014/main" id="{8E9A2EC7-0AAB-A887-E9CA-2B3C441A7FA2}"/>
              </a:ext>
            </a:extLst>
          </p:cNvPr>
          <p:cNvSpPr>
            <a:spLocks noGrp="1"/>
          </p:cNvSpPr>
          <p:nvPr>
            <p:ph idx="1"/>
          </p:nvPr>
        </p:nvSpPr>
        <p:spPr>
          <a:xfrm>
            <a:off x="1809323" y="1512127"/>
            <a:ext cx="9544477" cy="5208713"/>
          </a:xfrm>
        </p:spPr>
        <p:txBody>
          <a:bodyPr>
            <a:normAutofit fontScale="85000" lnSpcReduction="10000"/>
          </a:bodyPr>
          <a:lstStyle/>
          <a:p>
            <a:pPr algn="just">
              <a:lnSpc>
                <a:spcPct val="137000"/>
              </a:lnSpc>
              <a:spcBef>
                <a:spcPts val="1000"/>
              </a:spcBef>
              <a:spcAft>
                <a:spcPts val="1000"/>
              </a:spcAft>
            </a:pP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Okre</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ś</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lenie </a:t>
            </a:r>
            <a:r>
              <a:rPr lang="pl-PL" sz="1800" kern="100" dirty="0">
                <a:effectLst/>
                <a:latin typeface="Century Gothic" panose="020B0502020202020204" pitchFamily="34" charset="0"/>
                <a:ea typeface="Calibri" panose="020F0502020204030204" pitchFamily="34" charset="0"/>
                <a:cs typeface="Centaur" panose="02030504050205020304" pitchFamily="18" charset="0"/>
              </a:rPr>
              <a:t>„</a:t>
            </a:r>
            <a:r>
              <a:rPr lang="pl-PL" sz="1800" b="1" i="1" kern="100" dirty="0">
                <a:effectLst/>
                <a:latin typeface="Century Gothic" panose="020B0502020202020204" pitchFamily="34" charset="0"/>
                <a:ea typeface="Calibri" panose="020F0502020204030204" pitchFamily="34" charset="0"/>
                <a:cs typeface="Times New Roman" panose="02020603050405020304" pitchFamily="18" charset="0"/>
              </a:rPr>
              <a:t>zapewnia wolno</a:t>
            </a:r>
            <a:r>
              <a:rPr lang="pl-PL" sz="1800" b="1" i="1" kern="100" dirty="0">
                <a:effectLst/>
                <a:latin typeface="Century Gothic" panose="020B0502020202020204" pitchFamily="34" charset="0"/>
                <a:ea typeface="Calibri" panose="020F0502020204030204" pitchFamily="34" charset="0"/>
                <a:cs typeface="Calibri" panose="020F0502020204030204" pitchFamily="34" charset="0"/>
              </a:rPr>
              <a:t>ść</a:t>
            </a:r>
            <a:r>
              <a:rPr lang="pl-PL" sz="1800" b="1" i="1" kern="100" dirty="0">
                <a:effectLst/>
                <a:latin typeface="Century Gothic" panose="020B0502020202020204" pitchFamily="34" charset="0"/>
                <a:ea typeface="Calibri" panose="020F0502020204030204" pitchFamily="34" charset="0"/>
                <a:cs typeface="Times New Roman" panose="02020603050405020304" pitchFamily="18" charset="0"/>
              </a:rPr>
              <a:t> prasy i innych </a:t>
            </a:r>
            <a:r>
              <a:rPr lang="pl-PL" sz="1800" b="1" i="1" kern="100" dirty="0">
                <a:effectLst/>
                <a:latin typeface="Century Gothic" panose="020B0502020202020204" pitchFamily="34" charset="0"/>
                <a:ea typeface="Calibri" panose="020F0502020204030204" pitchFamily="34" charset="0"/>
                <a:cs typeface="Calibri" panose="020F0502020204030204" pitchFamily="34" charset="0"/>
              </a:rPr>
              <a:t>ś</a:t>
            </a:r>
            <a:r>
              <a:rPr lang="pl-PL" sz="1800" b="1" i="1" kern="100" dirty="0">
                <a:effectLst/>
                <a:latin typeface="Century Gothic" panose="020B0502020202020204" pitchFamily="34" charset="0"/>
                <a:ea typeface="Calibri" panose="020F0502020204030204" pitchFamily="34" charset="0"/>
                <a:cs typeface="Times New Roman" panose="02020603050405020304" pitchFamily="18" charset="0"/>
              </a:rPr>
              <a:t>rodk</a:t>
            </a:r>
            <a:r>
              <a:rPr lang="pl-PL" sz="1800" b="1" i="1" kern="100" dirty="0">
                <a:effectLst/>
                <a:latin typeface="Century Gothic" panose="020B0502020202020204" pitchFamily="34" charset="0"/>
                <a:ea typeface="Calibri" panose="020F0502020204030204" pitchFamily="34" charset="0"/>
                <a:cs typeface="Centaur" panose="02030504050205020304" pitchFamily="18" charset="0"/>
              </a:rPr>
              <a:t>ó</a:t>
            </a:r>
            <a:r>
              <a:rPr lang="pl-PL" sz="1800" b="1" i="1" kern="100" dirty="0">
                <a:effectLst/>
                <a:latin typeface="Century Gothic" panose="020B0502020202020204" pitchFamily="34" charset="0"/>
                <a:ea typeface="Calibri" panose="020F0502020204030204" pitchFamily="34" charset="0"/>
                <a:cs typeface="Times New Roman" panose="02020603050405020304" pitchFamily="18" charset="0"/>
              </a:rPr>
              <a:t>w</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oznacza przede wszystkim </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ochron</a:t>
            </a:r>
            <a:r>
              <a:rPr lang="pl-PL" sz="1800" b="1" kern="100" dirty="0">
                <a:effectLst/>
                <a:latin typeface="Century Gothic" panose="020B0502020202020204" pitchFamily="34" charset="0"/>
                <a:ea typeface="Calibri" panose="020F0502020204030204" pitchFamily="34" charset="0"/>
                <a:cs typeface="Calibri" panose="020F0502020204030204" pitchFamily="34" charset="0"/>
              </a:rPr>
              <a:t>ę</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 i zagwarantowanie wolno</a:t>
            </a:r>
            <a:r>
              <a:rPr lang="pl-PL" sz="1800" b="1" kern="100" dirty="0">
                <a:effectLst/>
                <a:latin typeface="Century Gothic" panose="020B0502020202020204" pitchFamily="34" charset="0"/>
                <a:ea typeface="Calibri" panose="020F0502020204030204" pitchFamily="34" charset="0"/>
                <a:cs typeface="Calibri" panose="020F0502020204030204" pitchFamily="34" charset="0"/>
              </a:rPr>
              <a:t>ś</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ci wypowiedzi</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a:t>
            </a:r>
            <a:r>
              <a:rPr lang="pl-PL" sz="1800" kern="100" dirty="0">
                <a:effectLst/>
                <a:latin typeface="Century Gothic" panose="020B0502020202020204" pitchFamily="34" charset="0"/>
                <a:ea typeface="Calibri" panose="020F0502020204030204" pitchFamily="34" charset="0"/>
                <a:cs typeface="Centaur" panose="02030504050205020304" pitchFamily="18" charset="0"/>
              </a:rPr>
              <a:t>„</a:t>
            </a:r>
            <a:r>
              <a:rPr lang="pl-PL" sz="1800" i="1" kern="100" dirty="0">
                <a:effectLst/>
                <a:latin typeface="Century Gothic" panose="020B0502020202020204" pitchFamily="34" charset="0"/>
                <a:ea typeface="Calibri" panose="020F0502020204030204" pitchFamily="34" charset="0"/>
                <a:cs typeface="Times New Roman" panose="02020603050405020304" pitchFamily="18" charset="0"/>
              </a:rPr>
              <a:t>tre</a:t>
            </a:r>
            <a:r>
              <a:rPr lang="pl-PL" sz="1800" i="1" kern="100" dirty="0">
                <a:effectLst/>
                <a:latin typeface="Century Gothic" panose="020B0502020202020204" pitchFamily="34" charset="0"/>
                <a:ea typeface="Calibri" panose="020F0502020204030204" pitchFamily="34" charset="0"/>
                <a:cs typeface="Calibri" panose="020F0502020204030204" pitchFamily="34" charset="0"/>
              </a:rPr>
              <a:t>ść</a:t>
            </a:r>
            <a:r>
              <a:rPr lang="pl-PL" i="1" kern="100" dirty="0">
                <a:latin typeface="Century Gothic" panose="020B0502020202020204" pitchFamily="34" charset="0"/>
                <a:ea typeface="Calibri" panose="020F0502020204030204" pitchFamily="34" charset="0"/>
                <a:cs typeface="Times New Roman" panose="02020603050405020304" pitchFamily="18" charset="0"/>
              </a:rPr>
              <a:t> art. 14 </a:t>
            </a:r>
            <a:r>
              <a:rPr lang="pl-PL" sz="1800" i="1" kern="100" dirty="0">
                <a:effectLst/>
                <a:latin typeface="Century Gothic" panose="020B0502020202020204" pitchFamily="34" charset="0"/>
                <a:ea typeface="Calibri" panose="020F0502020204030204" pitchFamily="34" charset="0"/>
                <a:cs typeface="Times New Roman" panose="02020603050405020304" pitchFamily="18" charset="0"/>
              </a:rPr>
              <a:t>Konstytucji obejmuje swobod</a:t>
            </a:r>
            <a:r>
              <a:rPr lang="pl-PL" sz="1800" i="1" kern="100" dirty="0">
                <a:effectLst/>
                <a:latin typeface="Century Gothic" panose="020B0502020202020204" pitchFamily="34" charset="0"/>
                <a:ea typeface="Calibri" panose="020F0502020204030204" pitchFamily="34" charset="0"/>
                <a:cs typeface="Calibri" panose="020F0502020204030204" pitchFamily="34" charset="0"/>
              </a:rPr>
              <a:t>ę</a:t>
            </a:r>
            <a:r>
              <a:rPr lang="pl-PL" sz="1800" i="1" kern="100" dirty="0">
                <a:effectLst/>
                <a:latin typeface="Century Gothic" panose="020B0502020202020204" pitchFamily="34" charset="0"/>
                <a:ea typeface="Calibri" panose="020F0502020204030204" pitchFamily="34" charset="0"/>
                <a:cs typeface="Times New Roman" panose="02020603050405020304" pitchFamily="18" charset="0"/>
              </a:rPr>
              <a:t> organizowania dzia</a:t>
            </a:r>
            <a:r>
              <a:rPr lang="pl-PL" sz="1800" i="1" kern="100" dirty="0">
                <a:effectLst/>
                <a:latin typeface="Century Gothic" panose="020B0502020202020204" pitchFamily="34" charset="0"/>
                <a:ea typeface="Calibri" panose="020F0502020204030204" pitchFamily="34" charset="0"/>
                <a:cs typeface="Calibri" panose="020F0502020204030204" pitchFamily="34" charset="0"/>
              </a:rPr>
              <a:t>ł</a:t>
            </a:r>
            <a:r>
              <a:rPr lang="pl-PL" sz="1800" i="1" kern="100" dirty="0">
                <a:effectLst/>
                <a:latin typeface="Century Gothic" panose="020B0502020202020204" pitchFamily="34" charset="0"/>
                <a:ea typeface="Calibri" panose="020F0502020204030204" pitchFamily="34" charset="0"/>
                <a:cs typeface="Times New Roman" panose="02020603050405020304" pitchFamily="18" charset="0"/>
              </a:rPr>
              <a:t>alno</a:t>
            </a:r>
            <a:r>
              <a:rPr lang="pl-PL" sz="1800" i="1" kern="100" dirty="0">
                <a:effectLst/>
                <a:latin typeface="Century Gothic" panose="020B0502020202020204" pitchFamily="34" charset="0"/>
                <a:ea typeface="Calibri" panose="020F0502020204030204" pitchFamily="34" charset="0"/>
                <a:cs typeface="Calibri" panose="020F0502020204030204" pitchFamily="34" charset="0"/>
              </a:rPr>
              <a:t>ś</a:t>
            </a:r>
            <a:r>
              <a:rPr lang="pl-PL" sz="1800" i="1" kern="100" dirty="0">
                <a:effectLst/>
                <a:latin typeface="Century Gothic" panose="020B0502020202020204" pitchFamily="34" charset="0"/>
                <a:ea typeface="Calibri" panose="020F0502020204030204" pitchFamily="34" charset="0"/>
                <a:cs typeface="Times New Roman" panose="02020603050405020304" pitchFamily="18" charset="0"/>
              </a:rPr>
              <a:t>ci </a:t>
            </a:r>
            <a:r>
              <a:rPr lang="pl-PL" sz="1800" i="1" kern="100" dirty="0">
                <a:effectLst/>
                <a:latin typeface="Century Gothic" panose="020B0502020202020204" pitchFamily="34" charset="0"/>
                <a:ea typeface="Calibri" panose="020F0502020204030204" pitchFamily="34" charset="0"/>
                <a:cs typeface="Calibri" panose="020F0502020204030204" pitchFamily="34" charset="0"/>
              </a:rPr>
              <a:t>ś</a:t>
            </a:r>
            <a:r>
              <a:rPr lang="pl-PL" sz="1800" i="1" kern="100" dirty="0">
                <a:effectLst/>
                <a:latin typeface="Century Gothic" panose="020B0502020202020204" pitchFamily="34" charset="0"/>
                <a:ea typeface="Calibri" panose="020F0502020204030204" pitchFamily="34" charset="0"/>
                <a:cs typeface="Times New Roman" panose="02020603050405020304" pitchFamily="18" charset="0"/>
              </a:rPr>
              <a:t>rodk</a:t>
            </a:r>
            <a:r>
              <a:rPr lang="pl-PL" sz="1800" i="1" kern="100" dirty="0">
                <a:effectLst/>
                <a:latin typeface="Century Gothic" panose="020B0502020202020204" pitchFamily="34" charset="0"/>
                <a:ea typeface="Calibri" panose="020F0502020204030204" pitchFamily="34" charset="0"/>
                <a:cs typeface="Centaur" panose="02030504050205020304" pitchFamily="18" charset="0"/>
              </a:rPr>
              <a:t>ó</a:t>
            </a:r>
            <a:r>
              <a:rPr lang="pl-PL" sz="1800" i="1" kern="100" dirty="0">
                <a:effectLst/>
                <a:latin typeface="Century Gothic" panose="020B0502020202020204" pitchFamily="34" charset="0"/>
                <a:ea typeface="Calibri" panose="020F0502020204030204" pitchFamily="34" charset="0"/>
                <a:cs typeface="Times New Roman" panose="02020603050405020304" pitchFamily="18" charset="0"/>
              </a:rPr>
              <a:t>w spo</a:t>
            </a:r>
            <a:r>
              <a:rPr lang="pl-PL" sz="1800" i="1" kern="100" dirty="0">
                <a:effectLst/>
                <a:latin typeface="Century Gothic" panose="020B0502020202020204" pitchFamily="34" charset="0"/>
                <a:ea typeface="Calibri" panose="020F0502020204030204" pitchFamily="34" charset="0"/>
                <a:cs typeface="Calibri" panose="020F0502020204030204" pitchFamily="34" charset="0"/>
              </a:rPr>
              <a:t>ł</a:t>
            </a:r>
            <a:r>
              <a:rPr lang="pl-PL" sz="1800" i="1" kern="100" dirty="0">
                <a:effectLst/>
                <a:latin typeface="Century Gothic" panose="020B0502020202020204" pitchFamily="34" charset="0"/>
                <a:ea typeface="Calibri" panose="020F0502020204030204" pitchFamily="34" charset="0"/>
                <a:cs typeface="Times New Roman" panose="02020603050405020304" pitchFamily="18" charset="0"/>
              </a:rPr>
              <a:t>ecznego przekazu, swobod</a:t>
            </a:r>
            <a:r>
              <a:rPr lang="pl-PL" sz="1800" i="1" kern="100" dirty="0">
                <a:effectLst/>
                <a:latin typeface="Century Gothic" panose="020B0502020202020204" pitchFamily="34" charset="0"/>
                <a:ea typeface="Calibri" panose="020F0502020204030204" pitchFamily="34" charset="0"/>
                <a:cs typeface="Calibri" panose="020F0502020204030204" pitchFamily="34" charset="0"/>
              </a:rPr>
              <a:t>ę</a:t>
            </a:r>
            <a:r>
              <a:rPr lang="pl-PL" sz="1800" i="1" kern="100" dirty="0">
                <a:effectLst/>
                <a:latin typeface="Century Gothic" panose="020B0502020202020204" pitchFamily="34" charset="0"/>
                <a:ea typeface="Calibri" panose="020F0502020204030204" pitchFamily="34" charset="0"/>
                <a:cs typeface="Times New Roman" panose="02020603050405020304" pitchFamily="18" charset="0"/>
              </a:rPr>
              <a:t> prowadzenia dzia</a:t>
            </a:r>
            <a:r>
              <a:rPr lang="pl-PL" sz="1800" i="1" kern="100" dirty="0">
                <a:effectLst/>
                <a:latin typeface="Century Gothic" panose="020B0502020202020204" pitchFamily="34" charset="0"/>
                <a:ea typeface="Calibri" panose="020F0502020204030204" pitchFamily="34" charset="0"/>
                <a:cs typeface="Calibri" panose="020F0502020204030204" pitchFamily="34" charset="0"/>
              </a:rPr>
              <a:t>ł</a:t>
            </a:r>
            <a:r>
              <a:rPr lang="pl-PL" sz="1800" i="1" kern="100" dirty="0">
                <a:effectLst/>
                <a:latin typeface="Century Gothic" panose="020B0502020202020204" pitchFamily="34" charset="0"/>
                <a:ea typeface="Calibri" panose="020F0502020204030204" pitchFamily="34" charset="0"/>
                <a:cs typeface="Times New Roman" panose="02020603050405020304" pitchFamily="18" charset="0"/>
              </a:rPr>
              <a:t>alno</a:t>
            </a:r>
            <a:r>
              <a:rPr lang="pl-PL" sz="1800" i="1" kern="100" dirty="0">
                <a:effectLst/>
                <a:latin typeface="Century Gothic" panose="020B0502020202020204" pitchFamily="34" charset="0"/>
                <a:ea typeface="Calibri" panose="020F0502020204030204" pitchFamily="34" charset="0"/>
                <a:cs typeface="Calibri" panose="020F0502020204030204" pitchFamily="34" charset="0"/>
              </a:rPr>
              <a:t>ś</a:t>
            </a:r>
            <a:r>
              <a:rPr lang="pl-PL" sz="1800" i="1" kern="100" dirty="0">
                <a:effectLst/>
                <a:latin typeface="Century Gothic" panose="020B0502020202020204" pitchFamily="34" charset="0"/>
                <a:ea typeface="Calibri" panose="020F0502020204030204" pitchFamily="34" charset="0"/>
                <a:cs typeface="Times New Roman" panose="02020603050405020304" pitchFamily="18" charset="0"/>
              </a:rPr>
              <a:t>ci przez </a:t>
            </a:r>
            <a:r>
              <a:rPr lang="pl-PL" sz="1800" i="1" kern="100" dirty="0">
                <a:effectLst/>
                <a:latin typeface="Century Gothic" panose="020B0502020202020204" pitchFamily="34" charset="0"/>
                <a:ea typeface="Calibri" panose="020F0502020204030204" pitchFamily="34" charset="0"/>
                <a:cs typeface="Calibri" panose="020F0502020204030204" pitchFamily="34" charset="0"/>
              </a:rPr>
              <a:t>ś</a:t>
            </a:r>
            <a:r>
              <a:rPr lang="pl-PL" sz="1800" i="1" kern="100" dirty="0">
                <a:effectLst/>
                <a:latin typeface="Century Gothic" panose="020B0502020202020204" pitchFamily="34" charset="0"/>
                <a:ea typeface="Calibri" panose="020F0502020204030204" pitchFamily="34" charset="0"/>
                <a:cs typeface="Times New Roman" panose="02020603050405020304" pitchFamily="18" charset="0"/>
              </a:rPr>
              <a:t>rodki spo</a:t>
            </a:r>
            <a:r>
              <a:rPr lang="pl-PL" sz="1800" i="1" kern="100" dirty="0">
                <a:effectLst/>
                <a:latin typeface="Century Gothic" panose="020B0502020202020204" pitchFamily="34" charset="0"/>
                <a:ea typeface="Calibri" panose="020F0502020204030204" pitchFamily="34" charset="0"/>
                <a:cs typeface="Calibri" panose="020F0502020204030204" pitchFamily="34" charset="0"/>
              </a:rPr>
              <a:t>ł</a:t>
            </a:r>
            <a:r>
              <a:rPr lang="pl-PL" sz="1800" i="1" kern="100" dirty="0">
                <a:effectLst/>
                <a:latin typeface="Century Gothic" panose="020B0502020202020204" pitchFamily="34" charset="0"/>
                <a:ea typeface="Calibri" panose="020F0502020204030204" pitchFamily="34" charset="0"/>
                <a:cs typeface="Times New Roman" panose="02020603050405020304" pitchFamily="18" charset="0"/>
              </a:rPr>
              <a:t>ecznego przekazu oraz swobod</a:t>
            </a:r>
            <a:r>
              <a:rPr lang="pl-PL" sz="1800" i="1" kern="100" dirty="0">
                <a:effectLst/>
                <a:latin typeface="Century Gothic" panose="020B0502020202020204" pitchFamily="34" charset="0"/>
                <a:ea typeface="Calibri" panose="020F0502020204030204" pitchFamily="34" charset="0"/>
                <a:cs typeface="Calibri" panose="020F0502020204030204" pitchFamily="34" charset="0"/>
              </a:rPr>
              <a:t>ę</a:t>
            </a:r>
            <a:r>
              <a:rPr lang="pl-PL" sz="1800" i="1" kern="100" dirty="0">
                <a:effectLst/>
                <a:latin typeface="Century Gothic" panose="020B0502020202020204" pitchFamily="34" charset="0"/>
                <a:ea typeface="Calibri" panose="020F0502020204030204" pitchFamily="34" charset="0"/>
                <a:cs typeface="Times New Roman" panose="02020603050405020304" pitchFamily="18" charset="0"/>
              </a:rPr>
              <a:t> kreowania struktury w</a:t>
            </a:r>
            <a:r>
              <a:rPr lang="pl-PL" sz="1800" i="1" kern="100" dirty="0">
                <a:effectLst/>
                <a:latin typeface="Century Gothic" panose="020B0502020202020204" pitchFamily="34" charset="0"/>
                <a:ea typeface="Calibri" panose="020F0502020204030204" pitchFamily="34" charset="0"/>
                <a:cs typeface="Calibri" panose="020F0502020204030204" pitchFamily="34" charset="0"/>
              </a:rPr>
              <a:t>ł</a:t>
            </a:r>
            <a:r>
              <a:rPr lang="pl-PL" sz="1800" i="1" kern="100" dirty="0">
                <a:effectLst/>
                <a:latin typeface="Century Gothic" panose="020B0502020202020204" pitchFamily="34" charset="0"/>
                <a:ea typeface="Calibri" panose="020F0502020204030204" pitchFamily="34" charset="0"/>
                <a:cs typeface="Times New Roman" panose="02020603050405020304" pitchFamily="18" charset="0"/>
              </a:rPr>
              <a:t>asno</a:t>
            </a:r>
            <a:r>
              <a:rPr lang="pl-PL" sz="1800" i="1" kern="100" dirty="0">
                <a:effectLst/>
                <a:latin typeface="Century Gothic" panose="020B0502020202020204" pitchFamily="34" charset="0"/>
                <a:ea typeface="Calibri" panose="020F0502020204030204" pitchFamily="34" charset="0"/>
                <a:cs typeface="Calibri" panose="020F0502020204030204" pitchFamily="34" charset="0"/>
              </a:rPr>
              <a:t>ś</a:t>
            </a:r>
            <a:r>
              <a:rPr lang="pl-PL" sz="1800" i="1" kern="100" dirty="0">
                <a:effectLst/>
                <a:latin typeface="Century Gothic" panose="020B0502020202020204" pitchFamily="34" charset="0"/>
                <a:ea typeface="Calibri" panose="020F0502020204030204" pitchFamily="34" charset="0"/>
                <a:cs typeface="Times New Roman" panose="02020603050405020304" pitchFamily="18" charset="0"/>
              </a:rPr>
              <a:t>ciowej </a:t>
            </a:r>
            <a:r>
              <a:rPr lang="pl-PL" sz="1800" i="1" kern="100" dirty="0">
                <a:effectLst/>
                <a:latin typeface="Century Gothic" panose="020B0502020202020204" pitchFamily="34" charset="0"/>
                <a:ea typeface="Calibri" panose="020F0502020204030204" pitchFamily="34" charset="0"/>
                <a:cs typeface="Calibri" panose="020F0502020204030204" pitchFamily="34" charset="0"/>
              </a:rPr>
              <a:t>ś</a:t>
            </a:r>
            <a:r>
              <a:rPr lang="pl-PL" sz="1800" i="1" kern="100" dirty="0">
                <a:effectLst/>
                <a:latin typeface="Century Gothic" panose="020B0502020202020204" pitchFamily="34" charset="0"/>
                <a:ea typeface="Calibri" panose="020F0502020204030204" pitchFamily="34" charset="0"/>
                <a:cs typeface="Times New Roman" panose="02020603050405020304" pitchFamily="18" charset="0"/>
              </a:rPr>
              <a:t>rodk</a:t>
            </a:r>
            <a:r>
              <a:rPr lang="pl-PL" sz="1800" i="1" kern="100" dirty="0">
                <a:effectLst/>
                <a:latin typeface="Century Gothic" panose="020B0502020202020204" pitchFamily="34" charset="0"/>
                <a:ea typeface="Calibri" panose="020F0502020204030204" pitchFamily="34" charset="0"/>
                <a:cs typeface="Centaur" panose="02030504050205020304" pitchFamily="18" charset="0"/>
              </a:rPr>
              <a:t>ó</a:t>
            </a:r>
            <a:r>
              <a:rPr lang="pl-PL" sz="1800" i="1" kern="100" dirty="0">
                <a:effectLst/>
                <a:latin typeface="Century Gothic" panose="020B0502020202020204" pitchFamily="34" charset="0"/>
                <a:ea typeface="Calibri" panose="020F0502020204030204" pitchFamily="34" charset="0"/>
                <a:cs typeface="Times New Roman" panose="02020603050405020304" pitchFamily="18" charset="0"/>
              </a:rPr>
              <a:t>w spo</a:t>
            </a:r>
            <a:r>
              <a:rPr lang="pl-PL" sz="1800" i="1" kern="100" dirty="0">
                <a:effectLst/>
                <a:latin typeface="Century Gothic" panose="020B0502020202020204" pitchFamily="34" charset="0"/>
                <a:ea typeface="Calibri" panose="020F0502020204030204" pitchFamily="34" charset="0"/>
                <a:cs typeface="Calibri" panose="020F0502020204030204" pitchFamily="34" charset="0"/>
              </a:rPr>
              <a:t>ł</a:t>
            </a:r>
            <a:r>
              <a:rPr lang="pl-PL" sz="1800" i="1" kern="100" dirty="0">
                <a:effectLst/>
                <a:latin typeface="Century Gothic" panose="020B0502020202020204" pitchFamily="34" charset="0"/>
                <a:ea typeface="Calibri" panose="020F0502020204030204" pitchFamily="34" charset="0"/>
                <a:cs typeface="Times New Roman" panose="02020603050405020304" pitchFamily="18" charset="0"/>
              </a:rPr>
              <a:t>ecznego przekazu</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(K 13/07). </a:t>
            </a:r>
          </a:p>
          <a:p>
            <a:pPr algn="just">
              <a:lnSpc>
                <a:spcPct val="137000"/>
              </a:lnSpc>
              <a:spcBef>
                <a:spcPts val="1000"/>
              </a:spcBef>
              <a:spcAft>
                <a:spcPts val="1000"/>
              </a:spcAft>
            </a:pP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Obowi</a:t>
            </a:r>
            <a:r>
              <a:rPr lang="pl-PL" sz="1800" b="1" kern="100" dirty="0">
                <a:effectLst/>
                <a:latin typeface="Century Gothic" panose="020B0502020202020204" pitchFamily="34" charset="0"/>
                <a:ea typeface="Calibri" panose="020F0502020204030204" pitchFamily="34" charset="0"/>
                <a:cs typeface="Calibri" panose="020F0502020204030204" pitchFamily="34" charset="0"/>
              </a:rPr>
              <a:t>ą</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zek zagwarantowania </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tak wyznaczonej sfery wolno</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ś</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ci spoczywa na organach w</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ł</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adzy publicznej, w tym na </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ustawodawcy</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a:t>
            </a:r>
          </a:p>
          <a:p>
            <a:pPr algn="just">
              <a:lnSpc>
                <a:spcPct val="137000"/>
              </a:lnSpc>
              <a:spcBef>
                <a:spcPts val="1000"/>
              </a:spcBef>
              <a:spcAft>
                <a:spcPts val="1000"/>
              </a:spcAft>
            </a:pP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Ma ono r</a:t>
            </a:r>
            <a:r>
              <a:rPr lang="pl-PL" sz="1800" kern="100" dirty="0">
                <a:effectLst/>
                <a:latin typeface="Century Gothic" panose="020B0502020202020204" pitchFamily="34" charset="0"/>
                <a:ea typeface="Calibri" panose="020F0502020204030204" pitchFamily="34" charset="0"/>
                <a:cs typeface="Centaur" panose="02030504050205020304" pitchFamily="18" charset="0"/>
              </a:rPr>
              <a:t>ó</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wnie</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ż</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charakter negatywny</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zwi</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ą</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zany z konieczno</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ś</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ci</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ą</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powstrzymania si</a:t>
            </a:r>
            <a:r>
              <a:rPr lang="pl-PL" sz="1800" b="1" kern="100" dirty="0">
                <a:effectLst/>
                <a:latin typeface="Century Gothic" panose="020B0502020202020204" pitchFamily="34" charset="0"/>
                <a:ea typeface="Calibri" panose="020F0502020204030204" pitchFamily="34" charset="0"/>
                <a:cs typeface="Calibri" panose="020F0502020204030204" pitchFamily="34" charset="0"/>
              </a:rPr>
              <a:t>ę</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 organ</a:t>
            </a:r>
            <a:r>
              <a:rPr lang="pl-PL" sz="1800" b="1" kern="100" dirty="0">
                <a:effectLst/>
                <a:latin typeface="Century Gothic" panose="020B0502020202020204" pitchFamily="34" charset="0"/>
                <a:ea typeface="Calibri" panose="020F0502020204030204" pitchFamily="34" charset="0"/>
                <a:cs typeface="Centaur" panose="02030504050205020304" pitchFamily="18" charset="0"/>
              </a:rPr>
              <a:t>ó</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w w</a:t>
            </a:r>
            <a:r>
              <a:rPr lang="pl-PL" sz="1800" b="1" kern="100" dirty="0">
                <a:effectLst/>
                <a:latin typeface="Century Gothic" panose="020B0502020202020204" pitchFamily="34" charset="0"/>
                <a:ea typeface="Calibri" panose="020F0502020204030204" pitchFamily="34" charset="0"/>
                <a:cs typeface="Calibri" panose="020F0502020204030204" pitchFamily="34" charset="0"/>
              </a:rPr>
              <a:t>ł</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adzy publicznej od podejmowania dzia</a:t>
            </a:r>
            <a:r>
              <a:rPr lang="pl-PL" sz="1800" b="1" kern="100" dirty="0">
                <a:effectLst/>
                <a:latin typeface="Century Gothic" panose="020B0502020202020204" pitchFamily="34" charset="0"/>
                <a:ea typeface="Calibri" panose="020F0502020204030204" pitchFamily="34" charset="0"/>
                <a:cs typeface="Calibri" panose="020F0502020204030204" pitchFamily="34" charset="0"/>
              </a:rPr>
              <a:t>ł</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a</a:t>
            </a:r>
            <a:r>
              <a:rPr lang="pl-PL" sz="1800" b="1" kern="100" dirty="0">
                <a:effectLst/>
                <a:latin typeface="Century Gothic" panose="020B0502020202020204" pitchFamily="34" charset="0"/>
                <a:ea typeface="Calibri" panose="020F0502020204030204" pitchFamily="34" charset="0"/>
                <a:cs typeface="Calibri" panose="020F0502020204030204" pitchFamily="34" charset="0"/>
              </a:rPr>
              <a:t>ń</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 ograniczaj</a:t>
            </a:r>
            <a:r>
              <a:rPr lang="pl-PL" sz="1800" b="1" kern="100" dirty="0">
                <a:effectLst/>
                <a:latin typeface="Century Gothic" panose="020B0502020202020204" pitchFamily="34" charset="0"/>
                <a:ea typeface="Calibri" panose="020F0502020204030204" pitchFamily="34" charset="0"/>
                <a:cs typeface="Calibri" panose="020F0502020204030204" pitchFamily="34" charset="0"/>
              </a:rPr>
              <a:t>ą</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cych wolno</a:t>
            </a:r>
            <a:r>
              <a:rPr lang="pl-PL" sz="1800" b="1" kern="100" dirty="0">
                <a:effectLst/>
                <a:latin typeface="Century Gothic" panose="020B0502020202020204" pitchFamily="34" charset="0"/>
                <a:ea typeface="Calibri" panose="020F0502020204030204" pitchFamily="34" charset="0"/>
                <a:cs typeface="Calibri" panose="020F0502020204030204" pitchFamily="34" charset="0"/>
              </a:rPr>
              <a:t>ś</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ci </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wyra</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ż</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ane w art. 14. Przede wszystkim jednak stanowi zobowi</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ą</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zanie do podejmowania przez w</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ł</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adze publiczne dzia</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ł</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a</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ń</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kt</a:t>
            </a:r>
            <a:r>
              <a:rPr lang="pl-PL" sz="1800" kern="100" dirty="0">
                <a:effectLst/>
                <a:latin typeface="Century Gothic" panose="020B0502020202020204" pitchFamily="34" charset="0"/>
                <a:ea typeface="Calibri" panose="020F0502020204030204" pitchFamily="34" charset="0"/>
                <a:cs typeface="Centaur" panose="02030504050205020304" pitchFamily="18" charset="0"/>
              </a:rPr>
              <a:t>ó</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re skutecznie zapewni</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ą</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mo</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ż</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liwo</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ść</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prowadzenia pluralistycznego dyskursu publicznego zar</a:t>
            </a:r>
            <a:r>
              <a:rPr lang="pl-PL" sz="1800" kern="100" dirty="0">
                <a:effectLst/>
                <a:latin typeface="Century Gothic" panose="020B0502020202020204" pitchFamily="34" charset="0"/>
                <a:ea typeface="Calibri" panose="020F0502020204030204" pitchFamily="34" charset="0"/>
                <a:cs typeface="Centaur" panose="02030504050205020304" pitchFamily="18" charset="0"/>
              </a:rPr>
              <a:t>ó</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wno w prasie, jak i w pozosta</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ł</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ych </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ś</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rodkach spo</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ł</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ecznego przekazu.</a:t>
            </a:r>
            <a:endParaRPr lang="pl-PL" sz="1800" kern="10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37000"/>
              </a:lnSpc>
              <a:spcBef>
                <a:spcPts val="1000"/>
              </a:spcBef>
              <a:spcAft>
                <a:spcPts val="1000"/>
              </a:spcAft>
            </a:pP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Istotne znaczenie dla wyk</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ł</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adni art. 14 maj</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ą</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wypowiedzi Europejskiego Trybuna</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ł</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u Praw Cz</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ł</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owieka formu</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ł</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owane na gruncie art. 10 EKPC.</a:t>
            </a:r>
            <a:endParaRPr lang="pl-PL" sz="1800" kern="100" dirty="0">
              <a:effectLst/>
              <a:latin typeface="Arial" panose="020B0604020202020204" pitchFamily="34" charset="0"/>
              <a:ea typeface="Calibri" panose="020F0502020204030204" pitchFamily="34" charset="0"/>
              <a:cs typeface="Times New Roman" panose="02020603050405020304" pitchFamily="18" charset="0"/>
            </a:endParaRPr>
          </a:p>
          <a:p>
            <a:pPr marL="0" indent="0" algn="just">
              <a:lnSpc>
                <a:spcPct val="120000"/>
              </a:lnSpc>
              <a:spcBef>
                <a:spcPts val="1000"/>
              </a:spcBef>
              <a:spcAft>
                <a:spcPts val="1000"/>
              </a:spcAft>
              <a:buNone/>
            </a:pPr>
            <a:endParaRPr lang="pl-PL" sz="1800" kern="10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20000"/>
              </a:lnSpc>
              <a:spcAft>
                <a:spcPts val="800"/>
              </a:spcAft>
            </a:pPr>
            <a:endParaRPr lang="pl-PL" sz="1800" kern="100" dirty="0">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806670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EF62EE4-CBC4-E840-710A-D1314C4B7C09}"/>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D4E1AF17-B0AE-4246-2355-02F95980835D}"/>
              </a:ext>
            </a:extLst>
          </p:cNvPr>
          <p:cNvSpPr>
            <a:spLocks noGrp="1"/>
          </p:cNvSpPr>
          <p:nvPr>
            <p:ph type="title"/>
          </p:nvPr>
        </p:nvSpPr>
        <p:spPr>
          <a:xfrm>
            <a:off x="1809323" y="616490"/>
            <a:ext cx="9330579" cy="952763"/>
          </a:xfrm>
        </p:spPr>
        <p:txBody>
          <a:bodyPr>
            <a:normAutofit/>
          </a:bodyPr>
          <a:lstStyle/>
          <a:p>
            <a:pPr marL="41910" algn="just">
              <a:lnSpc>
                <a:spcPct val="137000"/>
              </a:lnSpc>
              <a:spcBef>
                <a:spcPts val="1000"/>
              </a:spcBef>
              <a:spcAft>
                <a:spcPts val="1000"/>
              </a:spcAft>
            </a:pP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Poj</a:t>
            </a:r>
            <a:r>
              <a:rPr lang="pl-PL" sz="1800" b="1" kern="100" dirty="0">
                <a:effectLst/>
                <a:latin typeface="Century Gothic" panose="020B0502020202020204" pitchFamily="34" charset="0"/>
                <a:ea typeface="Calibri" panose="020F0502020204030204" pitchFamily="34" charset="0"/>
                <a:cs typeface="Calibri" panose="020F0502020204030204" pitchFamily="34" charset="0"/>
              </a:rPr>
              <a:t>ę</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cie „</a:t>
            </a:r>
            <a:r>
              <a:rPr lang="pl-PL" sz="1800" b="1" kern="100" dirty="0">
                <a:effectLst/>
                <a:latin typeface="Century Gothic" panose="020B0502020202020204" pitchFamily="34" charset="0"/>
                <a:ea typeface="Calibri" panose="020F0502020204030204" pitchFamily="34" charset="0"/>
                <a:cs typeface="Calibri" panose="020F0502020204030204" pitchFamily="34" charset="0"/>
              </a:rPr>
              <a:t>ś</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rodki spo</a:t>
            </a:r>
            <a:r>
              <a:rPr lang="pl-PL" sz="1800" b="1" kern="100" dirty="0">
                <a:effectLst/>
                <a:latin typeface="Century Gothic" panose="020B0502020202020204" pitchFamily="34" charset="0"/>
                <a:ea typeface="Calibri" panose="020F0502020204030204" pitchFamily="34" charset="0"/>
                <a:cs typeface="Calibri" panose="020F0502020204030204" pitchFamily="34" charset="0"/>
              </a:rPr>
              <a:t>ł</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ecznego przekazu</a:t>
            </a:r>
            <a:r>
              <a:rPr lang="pl-PL" sz="1800" b="1" kern="100" dirty="0">
                <a:effectLst/>
                <a:latin typeface="Century Gothic" panose="020B0502020202020204" pitchFamily="34" charset="0"/>
                <a:ea typeface="Calibri" panose="020F0502020204030204" pitchFamily="34" charset="0"/>
                <a:cs typeface="Centaur" panose="02030504050205020304" pitchFamily="18" charset="0"/>
              </a:rPr>
              <a:t>”</a:t>
            </a:r>
            <a:endParaRPr lang="pl-PL" sz="1800" b="1" kern="10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3" name="Symbol zastępczy zawartości 2">
            <a:extLst>
              <a:ext uri="{FF2B5EF4-FFF2-40B4-BE49-F238E27FC236}">
                <a16:creationId xmlns:a16="http://schemas.microsoft.com/office/drawing/2014/main" id="{8741F532-892C-F2CC-0AA4-BC18A47A02B1}"/>
              </a:ext>
            </a:extLst>
          </p:cNvPr>
          <p:cNvSpPr>
            <a:spLocks noGrp="1"/>
          </p:cNvSpPr>
          <p:nvPr>
            <p:ph idx="1"/>
          </p:nvPr>
        </p:nvSpPr>
        <p:spPr>
          <a:xfrm>
            <a:off x="1809323" y="1512127"/>
            <a:ext cx="9544477" cy="5208713"/>
          </a:xfrm>
        </p:spPr>
        <p:txBody>
          <a:bodyPr>
            <a:normAutofit lnSpcReduction="10000"/>
          </a:bodyPr>
          <a:lstStyle/>
          <a:p>
            <a:pPr algn="just">
              <a:lnSpc>
                <a:spcPct val="120000"/>
              </a:lnSpc>
              <a:spcAft>
                <a:spcPts val="1000"/>
              </a:spcAft>
            </a:pP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Zawarty w art. 14 Konstytucji RP termin „</a:t>
            </a:r>
            <a:r>
              <a:rPr lang="pl-PL" sz="1800" b="1" kern="100" dirty="0">
                <a:effectLst/>
                <a:latin typeface="Century Gothic" panose="020B0502020202020204" pitchFamily="34" charset="0"/>
                <a:ea typeface="Calibri" panose="020F0502020204030204" pitchFamily="34" charset="0"/>
                <a:cs typeface="Calibri" panose="020F0502020204030204" pitchFamily="34" charset="0"/>
              </a:rPr>
              <a:t>ś</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rodki spo</a:t>
            </a:r>
            <a:r>
              <a:rPr lang="pl-PL" sz="1800" b="1" kern="100" dirty="0">
                <a:effectLst/>
                <a:latin typeface="Century Gothic" panose="020B0502020202020204" pitchFamily="34" charset="0"/>
                <a:ea typeface="Calibri" panose="020F0502020204030204" pitchFamily="34" charset="0"/>
                <a:cs typeface="Calibri" panose="020F0502020204030204" pitchFamily="34" charset="0"/>
              </a:rPr>
              <a:t>ł</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ecznego przekazu</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jest poj</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ę</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ciem wzgl</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ę</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dnie nowym i nie znajduje wcze</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ś</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niejszego odpowiednika w j</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ę</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zyku prawnym. Obok Konstytucji, poj</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ę</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cie to u</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ż</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ywane jest na gruncie ustawy z 29.12.1992 r. o radiofonii i telewizji. </a:t>
            </a:r>
            <a:r>
              <a:rPr lang="pl-PL" sz="1800" kern="0" dirty="0">
                <a:effectLst/>
                <a:latin typeface="Century Gothic" panose="020B0502020202020204" pitchFamily="34" charset="0"/>
                <a:ea typeface="Calibri" panose="020F0502020204030204" pitchFamily="34" charset="0"/>
                <a:cs typeface="Arial" panose="020B0604020202020204" pitchFamily="34" charset="0"/>
              </a:rPr>
              <a:t>Sformu</a:t>
            </a:r>
            <a:r>
              <a:rPr lang="pl-PL" sz="1800" kern="0" dirty="0">
                <a:effectLst/>
                <a:latin typeface="Century Gothic" panose="020B0502020202020204" pitchFamily="34" charset="0"/>
                <a:ea typeface="Calibri" panose="020F0502020204030204" pitchFamily="34" charset="0"/>
                <a:cs typeface="Calibri" panose="020F0502020204030204" pitchFamily="34" charset="0"/>
              </a:rPr>
              <a:t>ł</a:t>
            </a:r>
            <a:r>
              <a:rPr lang="pl-PL" sz="1800" kern="0" dirty="0">
                <a:effectLst/>
                <a:latin typeface="Century Gothic" panose="020B0502020202020204" pitchFamily="34" charset="0"/>
                <a:ea typeface="Calibri" panose="020F0502020204030204" pitchFamily="34" charset="0"/>
                <a:cs typeface="Arial" panose="020B0604020202020204" pitchFamily="34" charset="0"/>
              </a:rPr>
              <a:t>owanie </a:t>
            </a:r>
            <a:r>
              <a:rPr lang="pl-PL" sz="1800" kern="0" dirty="0">
                <a:effectLst/>
                <a:latin typeface="Century Gothic" panose="020B0502020202020204" pitchFamily="34" charset="0"/>
                <a:ea typeface="Calibri" panose="020F0502020204030204" pitchFamily="34" charset="0"/>
                <a:cs typeface="Centaur" panose="02030504050205020304" pitchFamily="18" charset="0"/>
              </a:rPr>
              <a:t>„</a:t>
            </a:r>
            <a:r>
              <a:rPr lang="pl-PL" sz="1800" kern="0" dirty="0">
                <a:effectLst/>
                <a:latin typeface="Century Gothic" panose="020B0502020202020204" pitchFamily="34" charset="0"/>
                <a:ea typeface="Calibri" panose="020F0502020204030204" pitchFamily="34" charset="0"/>
                <a:cs typeface="Calibri" panose="020F0502020204030204" pitchFamily="34" charset="0"/>
              </a:rPr>
              <a:t>ś</a:t>
            </a:r>
            <a:r>
              <a:rPr lang="pl-PL" sz="1800" kern="0" dirty="0">
                <a:effectLst/>
                <a:latin typeface="Century Gothic" panose="020B0502020202020204" pitchFamily="34" charset="0"/>
                <a:ea typeface="Calibri" panose="020F0502020204030204" pitchFamily="34" charset="0"/>
                <a:cs typeface="Arial" panose="020B0604020202020204" pitchFamily="34" charset="0"/>
              </a:rPr>
              <a:t>rodki spo</a:t>
            </a:r>
            <a:r>
              <a:rPr lang="pl-PL" sz="1800" kern="0" dirty="0">
                <a:effectLst/>
                <a:latin typeface="Century Gothic" panose="020B0502020202020204" pitchFamily="34" charset="0"/>
                <a:ea typeface="Calibri" panose="020F0502020204030204" pitchFamily="34" charset="0"/>
                <a:cs typeface="Calibri" panose="020F0502020204030204" pitchFamily="34" charset="0"/>
              </a:rPr>
              <a:t>ł</a:t>
            </a:r>
            <a:r>
              <a:rPr lang="pl-PL" sz="1800" kern="0" dirty="0">
                <a:effectLst/>
                <a:latin typeface="Century Gothic" panose="020B0502020202020204" pitchFamily="34" charset="0"/>
                <a:ea typeface="Calibri" panose="020F0502020204030204" pitchFamily="34" charset="0"/>
                <a:cs typeface="Arial" panose="020B0604020202020204" pitchFamily="34" charset="0"/>
              </a:rPr>
              <a:t>ecznego przekazu” nie posiada definicji legalnej w RTVU.</a:t>
            </a:r>
            <a:endParaRPr lang="pl-PL" sz="1800" kern="10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20000"/>
              </a:lnSpc>
              <a:spcAft>
                <a:spcPts val="1000"/>
              </a:spcAft>
            </a:pP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Otwarta formu</a:t>
            </a:r>
            <a:r>
              <a:rPr lang="pl-PL" sz="1800" b="1" kern="100" dirty="0">
                <a:effectLst/>
                <a:latin typeface="Century Gothic" panose="020B0502020202020204" pitchFamily="34" charset="0"/>
                <a:ea typeface="Calibri" panose="020F0502020204030204" pitchFamily="34" charset="0"/>
                <a:cs typeface="Calibri" panose="020F0502020204030204" pitchFamily="34" charset="0"/>
              </a:rPr>
              <a:t>ł</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a poj</a:t>
            </a:r>
            <a:r>
              <a:rPr lang="pl-PL" sz="1800" b="1" kern="100" dirty="0">
                <a:effectLst/>
                <a:latin typeface="Century Gothic" panose="020B0502020202020204" pitchFamily="34" charset="0"/>
                <a:ea typeface="Calibri" panose="020F0502020204030204" pitchFamily="34" charset="0"/>
                <a:cs typeface="Calibri" panose="020F0502020204030204" pitchFamily="34" charset="0"/>
              </a:rPr>
              <a:t>ę</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cia pozwala na dynamiczn</a:t>
            </a:r>
            <a:r>
              <a:rPr lang="pl-PL" sz="1800" b="1" kern="100" dirty="0">
                <a:effectLst/>
                <a:latin typeface="Century Gothic" panose="020B0502020202020204" pitchFamily="34" charset="0"/>
                <a:ea typeface="Calibri" panose="020F0502020204030204" pitchFamily="34" charset="0"/>
                <a:cs typeface="Calibri" panose="020F0502020204030204" pitchFamily="34" charset="0"/>
              </a:rPr>
              <a:t>ą</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 interpretacj</a:t>
            </a:r>
            <a:r>
              <a:rPr lang="pl-PL" sz="1800" b="1" kern="100" dirty="0">
                <a:effectLst/>
                <a:latin typeface="Century Gothic" panose="020B0502020202020204" pitchFamily="34" charset="0"/>
                <a:ea typeface="Calibri" panose="020F0502020204030204" pitchFamily="34" charset="0"/>
                <a:cs typeface="Calibri" panose="020F0502020204030204" pitchFamily="34" charset="0"/>
              </a:rPr>
              <a:t>ę</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 Konstytucji</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np. uznaj</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ą</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c</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ą</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aktywno</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ść</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w mediach spo</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ł</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eczno</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ś</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ciowych za realizacj</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ę</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wolno</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ś</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ci wypowiedzi w </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ś</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rodkach spo</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ł</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ecznego przekazu.</a:t>
            </a:r>
            <a:endParaRPr lang="pl-PL" sz="1800" kern="10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20000"/>
              </a:lnSpc>
              <a:spcAft>
                <a:spcPts val="1000"/>
              </a:spcAft>
            </a:pP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W</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ą</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tpliwo</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ś</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ci interpretacyjne mo</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ż</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e wywo</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ł</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ywa</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ć</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okre</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ś</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lenie </a:t>
            </a:r>
            <a:r>
              <a:rPr lang="pl-PL" sz="1800" kern="100" dirty="0">
                <a:effectLst/>
                <a:latin typeface="Century Gothic" panose="020B0502020202020204" pitchFamily="34" charset="0"/>
                <a:ea typeface="Calibri" panose="020F0502020204030204" pitchFamily="34" charset="0"/>
                <a:cs typeface="Centaur" panose="02030504050205020304" pitchFamily="18" charset="0"/>
              </a:rPr>
              <a:t>„</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spo</a:t>
            </a:r>
            <a:r>
              <a:rPr lang="pl-PL" sz="1800" b="1" kern="100" dirty="0">
                <a:effectLst/>
                <a:latin typeface="Century Gothic" panose="020B0502020202020204" pitchFamily="34" charset="0"/>
                <a:ea typeface="Calibri" panose="020F0502020204030204" pitchFamily="34" charset="0"/>
                <a:cs typeface="Calibri" panose="020F0502020204030204" pitchFamily="34" charset="0"/>
              </a:rPr>
              <a:t>ł</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ecznego</a:t>
            </a:r>
            <a:r>
              <a:rPr lang="pl-PL" sz="1800" kern="100" dirty="0">
                <a:effectLst/>
                <a:latin typeface="Century Gothic" panose="020B0502020202020204" pitchFamily="34" charset="0"/>
                <a:ea typeface="Calibri" panose="020F0502020204030204" pitchFamily="34" charset="0"/>
                <a:cs typeface="Centaur" panose="02030504050205020304" pitchFamily="18" charset="0"/>
              </a:rPr>
              <a:t>”</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Mo</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ż</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na je rozumie</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ć</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jako przeciwie</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ń</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stwo </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ś</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rodk</a:t>
            </a:r>
            <a:r>
              <a:rPr lang="pl-PL" sz="1800" kern="100" dirty="0">
                <a:effectLst/>
                <a:latin typeface="Century Gothic" panose="020B0502020202020204" pitchFamily="34" charset="0"/>
                <a:ea typeface="Calibri" panose="020F0502020204030204" pitchFamily="34" charset="0"/>
                <a:cs typeface="Centaur" panose="02030504050205020304" pitchFamily="18" charset="0"/>
              </a:rPr>
              <a:t>ó</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w </a:t>
            </a:r>
            <a:r>
              <a:rPr lang="pl-PL" sz="1800" kern="100" dirty="0">
                <a:effectLst/>
                <a:latin typeface="Century Gothic" panose="020B0502020202020204" pitchFamily="34" charset="0"/>
                <a:ea typeface="Calibri" panose="020F0502020204030204" pitchFamily="34" charset="0"/>
                <a:cs typeface="Centaur" panose="02030504050205020304" pitchFamily="18" charset="0"/>
              </a:rPr>
              <a:t>„</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prywatnego</a:t>
            </a:r>
            <a:r>
              <a:rPr lang="pl-PL" sz="1800" kern="100" dirty="0">
                <a:effectLst/>
                <a:latin typeface="Century Gothic" panose="020B0502020202020204" pitchFamily="34" charset="0"/>
                <a:ea typeface="Calibri" panose="020F0502020204030204" pitchFamily="34" charset="0"/>
                <a:cs typeface="Centaur" panose="02030504050205020304" pitchFamily="18" charset="0"/>
              </a:rPr>
              <a:t>”</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przekazu. Nale</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ż</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y uzna</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ć</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ż</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e art. 14 Konstytucji odwo</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ł</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uje si</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ę</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przede wszystkim do </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funkcji tych </a:t>
            </a:r>
            <a:r>
              <a:rPr lang="pl-PL" sz="1800" b="1" kern="100" dirty="0">
                <a:effectLst/>
                <a:latin typeface="Century Gothic" panose="020B0502020202020204" pitchFamily="34" charset="0"/>
                <a:ea typeface="Calibri" panose="020F0502020204030204" pitchFamily="34" charset="0"/>
                <a:cs typeface="Calibri" panose="020F0502020204030204" pitchFamily="34" charset="0"/>
              </a:rPr>
              <a:t>ś</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rodk</a:t>
            </a:r>
            <a:r>
              <a:rPr lang="pl-PL" sz="1800" b="1" kern="100" dirty="0">
                <a:effectLst/>
                <a:latin typeface="Century Gothic" panose="020B0502020202020204" pitchFamily="34" charset="0"/>
                <a:ea typeface="Calibri" panose="020F0502020204030204" pitchFamily="34" charset="0"/>
                <a:cs typeface="Centaur" panose="02030504050205020304" pitchFamily="18" charset="0"/>
              </a:rPr>
              <a:t>ó</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w, przyjmuj</a:t>
            </a:r>
            <a:r>
              <a:rPr lang="pl-PL" sz="1800" b="1" kern="100" dirty="0">
                <a:effectLst/>
                <a:latin typeface="Century Gothic" panose="020B0502020202020204" pitchFamily="34" charset="0"/>
                <a:ea typeface="Calibri" panose="020F0502020204030204" pitchFamily="34" charset="0"/>
                <a:cs typeface="Calibri" panose="020F0502020204030204" pitchFamily="34" charset="0"/>
              </a:rPr>
              <a:t>ą</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c, </a:t>
            </a:r>
            <a:r>
              <a:rPr lang="pl-PL" sz="1800" b="1" kern="100" dirty="0">
                <a:effectLst/>
                <a:latin typeface="Century Gothic" panose="020B0502020202020204" pitchFamily="34" charset="0"/>
                <a:ea typeface="Calibri" panose="020F0502020204030204" pitchFamily="34" charset="0"/>
                <a:cs typeface="Calibri" panose="020F0502020204030204" pitchFamily="34" charset="0"/>
              </a:rPr>
              <a:t>ż</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e je</a:t>
            </a:r>
            <a:r>
              <a:rPr lang="pl-PL" sz="1800" b="1" kern="100" dirty="0">
                <a:effectLst/>
                <a:latin typeface="Century Gothic" panose="020B0502020202020204" pitchFamily="34" charset="0"/>
                <a:ea typeface="Calibri" panose="020F0502020204030204" pitchFamily="34" charset="0"/>
                <a:cs typeface="Calibri" panose="020F0502020204030204" pitchFamily="34" charset="0"/>
              </a:rPr>
              <a:t>ś</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li za ich pomoc</a:t>
            </a:r>
            <a:r>
              <a:rPr lang="pl-PL" sz="1800" b="1" kern="100" dirty="0">
                <a:effectLst/>
                <a:latin typeface="Century Gothic" panose="020B0502020202020204" pitchFamily="34" charset="0"/>
                <a:ea typeface="Calibri" panose="020F0502020204030204" pitchFamily="34" charset="0"/>
                <a:cs typeface="Calibri" panose="020F0502020204030204" pitchFamily="34" charset="0"/>
              </a:rPr>
              <a:t>ą</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 realizowana jest zasada pluralizmu politycznego i spo</a:t>
            </a:r>
            <a:r>
              <a:rPr lang="pl-PL" sz="1800" b="1" kern="100" dirty="0">
                <a:effectLst/>
                <a:latin typeface="Century Gothic" panose="020B0502020202020204" pitchFamily="34" charset="0"/>
                <a:ea typeface="Calibri" panose="020F0502020204030204" pitchFamily="34" charset="0"/>
                <a:cs typeface="Calibri" panose="020F0502020204030204" pitchFamily="34" charset="0"/>
              </a:rPr>
              <a:t>ł</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ecznego </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oraz szeroko rozumiana debata publiczna, to mamy do czynienia ze </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ś</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rodkami spo</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ł</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ecznego przekazu. </a:t>
            </a:r>
            <a:endParaRPr lang="pl-PL" sz="1800" kern="100" dirty="0">
              <a:effectLst/>
              <a:latin typeface="Arial" panose="020B0604020202020204" pitchFamily="34" charset="0"/>
              <a:ea typeface="Calibri" panose="020F0502020204030204" pitchFamily="34" charset="0"/>
              <a:cs typeface="Times New Roman" panose="02020603050405020304" pitchFamily="18" charset="0"/>
            </a:endParaRPr>
          </a:p>
          <a:p>
            <a:pPr marL="0" indent="0" algn="just">
              <a:lnSpc>
                <a:spcPct val="120000"/>
              </a:lnSpc>
              <a:spcBef>
                <a:spcPts val="1000"/>
              </a:spcBef>
              <a:spcAft>
                <a:spcPts val="1000"/>
              </a:spcAft>
              <a:buNone/>
            </a:pPr>
            <a:endParaRPr lang="pl-PL" sz="1800" kern="10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20000"/>
              </a:lnSpc>
              <a:spcAft>
                <a:spcPts val="800"/>
              </a:spcAft>
            </a:pPr>
            <a:endParaRPr lang="pl-PL" sz="1800" kern="100" dirty="0">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150292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6F058FE-2DCC-307D-F779-3D5B2A097324}"/>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903F81A0-B0DF-5EA0-3265-788244E776A7}"/>
              </a:ext>
            </a:extLst>
          </p:cNvPr>
          <p:cNvSpPr>
            <a:spLocks noGrp="1"/>
          </p:cNvSpPr>
          <p:nvPr>
            <p:ph type="title"/>
          </p:nvPr>
        </p:nvSpPr>
        <p:spPr>
          <a:xfrm>
            <a:off x="1809323" y="601250"/>
            <a:ext cx="9330579" cy="952763"/>
          </a:xfrm>
        </p:spPr>
        <p:txBody>
          <a:bodyPr>
            <a:normAutofit/>
          </a:bodyPr>
          <a:lstStyle/>
          <a:p>
            <a:pPr marL="41910" algn="just">
              <a:lnSpc>
                <a:spcPct val="137000"/>
              </a:lnSpc>
              <a:spcBef>
                <a:spcPts val="1000"/>
              </a:spcBef>
              <a:spcAft>
                <a:spcPts val="1000"/>
              </a:spcAft>
            </a:pPr>
            <a:r>
              <a:rPr lang="pl-PL" sz="1800" b="1" dirty="0">
                <a:effectLst/>
                <a:latin typeface="Century Gothic" panose="020B0502020202020204" pitchFamily="34" charset="0"/>
                <a:ea typeface="Calibri" panose="020F0502020204030204" pitchFamily="34" charset="0"/>
                <a:cs typeface="Times New Roman" panose="02020603050405020304" pitchFamily="18" charset="0"/>
              </a:rPr>
              <a:t>Poj</a:t>
            </a:r>
            <a:r>
              <a:rPr lang="pl-PL" sz="1800" b="1" dirty="0">
                <a:effectLst/>
                <a:latin typeface="Century Gothic" panose="020B0502020202020204" pitchFamily="34" charset="0"/>
                <a:ea typeface="Calibri" panose="020F0502020204030204" pitchFamily="34" charset="0"/>
                <a:cs typeface="Calibri" panose="020F0502020204030204" pitchFamily="34" charset="0"/>
              </a:rPr>
              <a:t>ę</a:t>
            </a:r>
            <a:r>
              <a:rPr lang="pl-PL" sz="1800" b="1" dirty="0">
                <a:effectLst/>
                <a:latin typeface="Century Gothic" panose="020B0502020202020204" pitchFamily="34" charset="0"/>
                <a:ea typeface="Calibri" panose="020F0502020204030204" pitchFamily="34" charset="0"/>
                <a:cs typeface="Times New Roman" panose="02020603050405020304" pitchFamily="18" charset="0"/>
              </a:rPr>
              <a:t>cie „</a:t>
            </a:r>
            <a:r>
              <a:rPr lang="pl-PL" sz="1800" b="1" dirty="0">
                <a:effectLst/>
                <a:latin typeface="Century Gothic" panose="020B0502020202020204" pitchFamily="34" charset="0"/>
                <a:ea typeface="Calibri" panose="020F0502020204030204" pitchFamily="34" charset="0"/>
                <a:cs typeface="Calibri" panose="020F0502020204030204" pitchFamily="34" charset="0"/>
              </a:rPr>
              <a:t>ś</a:t>
            </a:r>
            <a:r>
              <a:rPr lang="pl-PL" sz="1800" b="1" dirty="0">
                <a:effectLst/>
                <a:latin typeface="Century Gothic" panose="020B0502020202020204" pitchFamily="34" charset="0"/>
                <a:ea typeface="Calibri" panose="020F0502020204030204" pitchFamily="34" charset="0"/>
                <a:cs typeface="Times New Roman" panose="02020603050405020304" pitchFamily="18" charset="0"/>
              </a:rPr>
              <a:t>rodki spo</a:t>
            </a:r>
            <a:r>
              <a:rPr lang="pl-PL" sz="1800" b="1" dirty="0">
                <a:effectLst/>
                <a:latin typeface="Century Gothic" panose="020B0502020202020204" pitchFamily="34" charset="0"/>
                <a:ea typeface="Calibri" panose="020F0502020204030204" pitchFamily="34" charset="0"/>
                <a:cs typeface="Calibri" panose="020F0502020204030204" pitchFamily="34" charset="0"/>
              </a:rPr>
              <a:t>ł</a:t>
            </a:r>
            <a:r>
              <a:rPr lang="pl-PL" sz="1800" b="1" dirty="0">
                <a:effectLst/>
                <a:latin typeface="Century Gothic" panose="020B0502020202020204" pitchFamily="34" charset="0"/>
                <a:ea typeface="Calibri" panose="020F0502020204030204" pitchFamily="34" charset="0"/>
                <a:cs typeface="Times New Roman" panose="02020603050405020304" pitchFamily="18" charset="0"/>
              </a:rPr>
              <a:t>ecznego przekazu</a:t>
            </a:r>
            <a:r>
              <a:rPr lang="pl-PL" sz="1800" b="1" dirty="0">
                <a:effectLst/>
                <a:latin typeface="Century Gothic" panose="020B0502020202020204" pitchFamily="34" charset="0"/>
                <a:ea typeface="Calibri" panose="020F0502020204030204" pitchFamily="34" charset="0"/>
                <a:cs typeface="Centaur" panose="02030504050205020304" pitchFamily="18" charset="0"/>
              </a:rPr>
              <a:t>”</a:t>
            </a:r>
            <a:r>
              <a:rPr lang="pl-PL" sz="1800" b="1" dirty="0">
                <a:effectLst/>
                <a:latin typeface="Century Gothic" panose="020B0502020202020204" pitchFamily="34" charset="0"/>
                <a:ea typeface="Calibri" panose="020F0502020204030204" pitchFamily="34" charset="0"/>
                <a:cs typeface="Times New Roman" panose="02020603050405020304" pitchFamily="18" charset="0"/>
              </a:rPr>
              <a:t> a inne poj</a:t>
            </a:r>
            <a:r>
              <a:rPr lang="pl-PL" sz="1800" b="1" dirty="0">
                <a:effectLst/>
                <a:latin typeface="Century Gothic" panose="020B0502020202020204" pitchFamily="34" charset="0"/>
                <a:ea typeface="Calibri" panose="020F0502020204030204" pitchFamily="34" charset="0"/>
                <a:cs typeface="Calibri" panose="020F0502020204030204" pitchFamily="34" charset="0"/>
              </a:rPr>
              <a:t>ę</a:t>
            </a:r>
            <a:r>
              <a:rPr lang="pl-PL" sz="1800" b="1" dirty="0">
                <a:effectLst/>
                <a:latin typeface="Century Gothic" panose="020B0502020202020204" pitchFamily="34" charset="0"/>
                <a:ea typeface="Calibri" panose="020F0502020204030204" pitchFamily="34" charset="0"/>
                <a:cs typeface="Times New Roman" panose="02020603050405020304" pitchFamily="18" charset="0"/>
              </a:rPr>
              <a:t>cia</a:t>
            </a:r>
            <a:endParaRPr lang="pl-PL" sz="1800" b="1" kern="10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3" name="Symbol zastępczy zawartości 2">
            <a:extLst>
              <a:ext uri="{FF2B5EF4-FFF2-40B4-BE49-F238E27FC236}">
                <a16:creationId xmlns:a16="http://schemas.microsoft.com/office/drawing/2014/main" id="{3BD51700-A66E-B097-A935-58E637F43B21}"/>
              </a:ext>
            </a:extLst>
          </p:cNvPr>
          <p:cNvSpPr>
            <a:spLocks noGrp="1"/>
          </p:cNvSpPr>
          <p:nvPr>
            <p:ph idx="1"/>
          </p:nvPr>
        </p:nvSpPr>
        <p:spPr>
          <a:xfrm>
            <a:off x="1809323" y="1145744"/>
            <a:ext cx="9544477" cy="5208713"/>
          </a:xfrm>
        </p:spPr>
        <p:txBody>
          <a:bodyPr>
            <a:normAutofit fontScale="85000" lnSpcReduction="20000"/>
          </a:bodyPr>
          <a:lstStyle/>
          <a:p>
            <a:pPr algn="just">
              <a:lnSpc>
                <a:spcPct val="120000"/>
              </a:lnSpc>
              <a:spcAft>
                <a:spcPts val="1000"/>
              </a:spcAft>
            </a:pP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Nale</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ż</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y zauwa</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ż</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y</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ć</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ż</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e w innych niektórych przepisach RTVU ustawodawca pos</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ł</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uguje si</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ę</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terminem </a:t>
            </a:r>
            <a:r>
              <a:rPr lang="pl-PL" sz="1800" kern="100" dirty="0">
                <a:effectLst/>
                <a:latin typeface="Century Gothic" panose="020B0502020202020204" pitchFamily="34" charset="0"/>
                <a:ea typeface="Calibri" panose="020F0502020204030204" pitchFamily="34" charset="0"/>
                <a:cs typeface="Centaur" panose="02030504050205020304" pitchFamily="18" charset="0"/>
              </a:rPr>
              <a:t>„</a:t>
            </a:r>
            <a:r>
              <a:rPr lang="pl-PL" sz="1800" b="1" kern="100" dirty="0">
                <a:effectLst/>
                <a:latin typeface="Century Gothic" panose="020B0502020202020204" pitchFamily="34" charset="0"/>
                <a:ea typeface="Calibri" panose="020F0502020204030204" pitchFamily="34" charset="0"/>
                <a:cs typeface="Calibri" panose="020F0502020204030204" pitchFamily="34" charset="0"/>
              </a:rPr>
              <a:t>ś</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rodk</a:t>
            </a:r>
            <a:r>
              <a:rPr lang="pl-PL" sz="1800" b="1" kern="100" dirty="0">
                <a:effectLst/>
                <a:latin typeface="Century Gothic" panose="020B0502020202020204" pitchFamily="34" charset="0"/>
                <a:ea typeface="Calibri" panose="020F0502020204030204" pitchFamily="34" charset="0"/>
                <a:cs typeface="Centaur" panose="02030504050205020304" pitchFamily="18" charset="0"/>
              </a:rPr>
              <a:t>ó</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w spo</a:t>
            </a:r>
            <a:r>
              <a:rPr lang="pl-PL" sz="1800" b="1" kern="100" dirty="0">
                <a:effectLst/>
                <a:latin typeface="Century Gothic" panose="020B0502020202020204" pitchFamily="34" charset="0"/>
                <a:ea typeface="Calibri" panose="020F0502020204030204" pitchFamily="34" charset="0"/>
                <a:cs typeface="Calibri" panose="020F0502020204030204" pitchFamily="34" charset="0"/>
              </a:rPr>
              <a:t>ł</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ecznego przekazu</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w innych „</a:t>
            </a:r>
            <a:r>
              <a:rPr lang="pl-PL" sz="1800" b="1" kern="100" dirty="0">
                <a:effectLst/>
                <a:latin typeface="Century Gothic" panose="020B0502020202020204" pitchFamily="34" charset="0"/>
                <a:ea typeface="Calibri" panose="020F0502020204030204" pitchFamily="34" charset="0"/>
                <a:cs typeface="Calibri" panose="020F0502020204030204" pitchFamily="34" charset="0"/>
              </a:rPr>
              <a:t>ś</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rodkami</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masowego przekazu</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oraz terminem „</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radiofonia i telewizja</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a:t>
            </a:r>
            <a:endParaRPr lang="pl-PL" sz="1800" kern="10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20000"/>
              </a:lnSpc>
              <a:spcAft>
                <a:spcPts val="1000"/>
              </a:spcAft>
            </a:pP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Art. 7 ust. 1 RTVU „</a:t>
            </a:r>
            <a:r>
              <a:rPr lang="pl-PL" sz="1800" i="1" kern="100" dirty="0">
                <a:effectLst/>
                <a:latin typeface="Century Gothic" panose="020B0502020202020204" pitchFamily="34" charset="0"/>
                <a:ea typeface="Calibri" panose="020F0502020204030204" pitchFamily="34" charset="0"/>
                <a:cs typeface="Times New Roman" panose="02020603050405020304" pitchFamily="18" charset="0"/>
              </a:rPr>
              <a:t>W sk</a:t>
            </a:r>
            <a:r>
              <a:rPr lang="pl-PL" sz="1800" i="1" kern="100" dirty="0">
                <a:effectLst/>
                <a:latin typeface="Century Gothic" panose="020B0502020202020204" pitchFamily="34" charset="0"/>
                <a:ea typeface="Calibri" panose="020F0502020204030204" pitchFamily="34" charset="0"/>
                <a:cs typeface="Calibri" panose="020F0502020204030204" pitchFamily="34" charset="0"/>
              </a:rPr>
              <a:t>ł</a:t>
            </a:r>
            <a:r>
              <a:rPr lang="pl-PL" sz="1800" i="1" kern="100" dirty="0">
                <a:effectLst/>
                <a:latin typeface="Century Gothic" panose="020B0502020202020204" pitchFamily="34" charset="0"/>
                <a:ea typeface="Calibri" panose="020F0502020204030204" pitchFamily="34" charset="0"/>
                <a:cs typeface="Times New Roman" panose="02020603050405020304" pitchFamily="18" charset="0"/>
              </a:rPr>
              <a:t>ad Krajowej Rady wchodzi pi</a:t>
            </a:r>
            <a:r>
              <a:rPr lang="pl-PL" sz="1800" i="1" kern="100" dirty="0">
                <a:effectLst/>
                <a:latin typeface="Century Gothic" panose="020B0502020202020204" pitchFamily="34" charset="0"/>
                <a:ea typeface="Calibri" panose="020F0502020204030204" pitchFamily="34" charset="0"/>
                <a:cs typeface="Calibri" panose="020F0502020204030204" pitchFamily="34" charset="0"/>
              </a:rPr>
              <a:t>ę</a:t>
            </a:r>
            <a:r>
              <a:rPr lang="pl-PL" sz="1800" i="1" kern="100" dirty="0">
                <a:effectLst/>
                <a:latin typeface="Century Gothic" panose="020B0502020202020204" pitchFamily="34" charset="0"/>
                <a:ea typeface="Calibri" panose="020F0502020204030204" pitchFamily="34" charset="0"/>
                <a:cs typeface="Times New Roman" panose="02020603050405020304" pitchFamily="18" charset="0"/>
              </a:rPr>
              <a:t>ciu cz</a:t>
            </a:r>
            <a:r>
              <a:rPr lang="pl-PL" sz="1800" i="1" kern="100" dirty="0">
                <a:effectLst/>
                <a:latin typeface="Century Gothic" panose="020B0502020202020204" pitchFamily="34" charset="0"/>
                <a:ea typeface="Calibri" panose="020F0502020204030204" pitchFamily="34" charset="0"/>
                <a:cs typeface="Calibri" panose="020F0502020204030204" pitchFamily="34" charset="0"/>
              </a:rPr>
              <a:t>ł</a:t>
            </a:r>
            <a:r>
              <a:rPr lang="pl-PL" sz="1800" i="1" kern="100" dirty="0">
                <a:effectLst/>
                <a:latin typeface="Century Gothic" panose="020B0502020202020204" pitchFamily="34" charset="0"/>
                <a:ea typeface="Calibri" panose="020F0502020204030204" pitchFamily="34" charset="0"/>
                <a:cs typeface="Times New Roman" panose="02020603050405020304" pitchFamily="18" charset="0"/>
              </a:rPr>
              <a:t>onk</a:t>
            </a:r>
            <a:r>
              <a:rPr lang="pl-PL" sz="1800" i="1" kern="100" dirty="0">
                <a:effectLst/>
                <a:latin typeface="Century Gothic" panose="020B0502020202020204" pitchFamily="34" charset="0"/>
                <a:ea typeface="Calibri" panose="020F0502020204030204" pitchFamily="34" charset="0"/>
                <a:cs typeface="Centaur" panose="02030504050205020304" pitchFamily="18" charset="0"/>
              </a:rPr>
              <a:t>ó</a:t>
            </a:r>
            <a:r>
              <a:rPr lang="pl-PL" sz="1800" i="1" kern="100" dirty="0">
                <a:effectLst/>
                <a:latin typeface="Century Gothic" panose="020B0502020202020204" pitchFamily="34" charset="0"/>
                <a:ea typeface="Calibri" panose="020F0502020204030204" pitchFamily="34" charset="0"/>
                <a:cs typeface="Times New Roman" panose="02020603050405020304" pitchFamily="18" charset="0"/>
              </a:rPr>
              <a:t>w powo</a:t>
            </a:r>
            <a:r>
              <a:rPr lang="pl-PL" sz="1800" i="1" kern="100" dirty="0">
                <a:effectLst/>
                <a:latin typeface="Century Gothic" panose="020B0502020202020204" pitchFamily="34" charset="0"/>
                <a:ea typeface="Calibri" panose="020F0502020204030204" pitchFamily="34" charset="0"/>
                <a:cs typeface="Calibri" panose="020F0502020204030204" pitchFamily="34" charset="0"/>
              </a:rPr>
              <a:t>ł</a:t>
            </a:r>
            <a:r>
              <a:rPr lang="pl-PL" sz="1800" i="1" kern="100" dirty="0">
                <a:effectLst/>
                <a:latin typeface="Century Gothic" panose="020B0502020202020204" pitchFamily="34" charset="0"/>
                <a:ea typeface="Calibri" panose="020F0502020204030204" pitchFamily="34" charset="0"/>
                <a:cs typeface="Times New Roman" panose="02020603050405020304" pitchFamily="18" charset="0"/>
              </a:rPr>
              <a:t>ywanych: 2 przez Sejm, 1 przez Senat i 2 przez Prezydenta, spo</a:t>
            </a:r>
            <a:r>
              <a:rPr lang="pl-PL" sz="1800" i="1" kern="100" dirty="0">
                <a:effectLst/>
                <a:latin typeface="Century Gothic" panose="020B0502020202020204" pitchFamily="34" charset="0"/>
                <a:ea typeface="Calibri" panose="020F0502020204030204" pitchFamily="34" charset="0"/>
                <a:cs typeface="Calibri" panose="020F0502020204030204" pitchFamily="34" charset="0"/>
              </a:rPr>
              <a:t>ś</a:t>
            </a:r>
            <a:r>
              <a:rPr lang="pl-PL" sz="1800" i="1" kern="100" dirty="0">
                <a:effectLst/>
                <a:latin typeface="Century Gothic" panose="020B0502020202020204" pitchFamily="34" charset="0"/>
                <a:ea typeface="Calibri" panose="020F0502020204030204" pitchFamily="34" charset="0"/>
                <a:cs typeface="Times New Roman" panose="02020603050405020304" pitchFamily="18" charset="0"/>
              </a:rPr>
              <a:t>r</a:t>
            </a:r>
            <a:r>
              <a:rPr lang="pl-PL" sz="1800" i="1" kern="100" dirty="0">
                <a:effectLst/>
                <a:latin typeface="Century Gothic" panose="020B0502020202020204" pitchFamily="34" charset="0"/>
                <a:ea typeface="Calibri" panose="020F0502020204030204" pitchFamily="34" charset="0"/>
                <a:cs typeface="Centaur" panose="02030504050205020304" pitchFamily="18" charset="0"/>
              </a:rPr>
              <a:t>ó</a:t>
            </a:r>
            <a:r>
              <a:rPr lang="pl-PL" sz="1800" i="1" kern="100" dirty="0">
                <a:effectLst/>
                <a:latin typeface="Century Gothic" panose="020B0502020202020204" pitchFamily="34" charset="0"/>
                <a:ea typeface="Calibri" panose="020F0502020204030204" pitchFamily="34" charset="0"/>
                <a:cs typeface="Times New Roman" panose="02020603050405020304" pitchFamily="18" charset="0"/>
              </a:rPr>
              <a:t>d os</a:t>
            </a:r>
            <a:r>
              <a:rPr lang="pl-PL" sz="1800" i="1" kern="100" dirty="0">
                <a:effectLst/>
                <a:latin typeface="Century Gothic" panose="020B0502020202020204" pitchFamily="34" charset="0"/>
                <a:ea typeface="Calibri" panose="020F0502020204030204" pitchFamily="34" charset="0"/>
                <a:cs typeface="Centaur" panose="02030504050205020304" pitchFamily="18" charset="0"/>
              </a:rPr>
              <a:t>ó</a:t>
            </a:r>
            <a:r>
              <a:rPr lang="pl-PL" sz="1800" i="1" kern="100" dirty="0">
                <a:effectLst/>
                <a:latin typeface="Century Gothic" panose="020B0502020202020204" pitchFamily="34" charset="0"/>
                <a:ea typeface="Calibri" panose="020F0502020204030204" pitchFamily="34" charset="0"/>
                <a:cs typeface="Times New Roman" panose="02020603050405020304" pitchFamily="18" charset="0"/>
              </a:rPr>
              <a:t>b wyr</a:t>
            </a:r>
            <a:r>
              <a:rPr lang="pl-PL" sz="1800" i="1" kern="100" dirty="0">
                <a:effectLst/>
                <a:latin typeface="Century Gothic" panose="020B0502020202020204" pitchFamily="34" charset="0"/>
                <a:ea typeface="Calibri" panose="020F0502020204030204" pitchFamily="34" charset="0"/>
                <a:cs typeface="Centaur" panose="02030504050205020304" pitchFamily="18" charset="0"/>
              </a:rPr>
              <a:t>ó</a:t>
            </a:r>
            <a:r>
              <a:rPr lang="pl-PL" sz="1800" i="1" kern="100" dirty="0">
                <a:effectLst/>
                <a:latin typeface="Century Gothic" panose="020B0502020202020204" pitchFamily="34" charset="0"/>
                <a:ea typeface="Calibri" panose="020F0502020204030204" pitchFamily="34" charset="0"/>
                <a:cs typeface="Calibri" panose="020F0502020204030204" pitchFamily="34" charset="0"/>
              </a:rPr>
              <a:t>ż</a:t>
            </a:r>
            <a:r>
              <a:rPr lang="pl-PL" sz="1800" i="1" kern="100" dirty="0">
                <a:effectLst/>
                <a:latin typeface="Century Gothic" panose="020B0502020202020204" pitchFamily="34" charset="0"/>
                <a:ea typeface="Calibri" panose="020F0502020204030204" pitchFamily="34" charset="0"/>
                <a:cs typeface="Times New Roman" panose="02020603050405020304" pitchFamily="18" charset="0"/>
              </a:rPr>
              <a:t>niaj</a:t>
            </a:r>
            <a:r>
              <a:rPr lang="pl-PL" sz="1800" i="1" kern="100" dirty="0">
                <a:effectLst/>
                <a:latin typeface="Century Gothic" panose="020B0502020202020204" pitchFamily="34" charset="0"/>
                <a:ea typeface="Calibri" panose="020F0502020204030204" pitchFamily="34" charset="0"/>
                <a:cs typeface="Calibri" panose="020F0502020204030204" pitchFamily="34" charset="0"/>
              </a:rPr>
              <a:t>ą</a:t>
            </a:r>
            <a:r>
              <a:rPr lang="pl-PL" sz="1800" i="1" kern="100" dirty="0">
                <a:effectLst/>
                <a:latin typeface="Century Gothic" panose="020B0502020202020204" pitchFamily="34" charset="0"/>
                <a:ea typeface="Calibri" panose="020F0502020204030204" pitchFamily="34" charset="0"/>
                <a:cs typeface="Times New Roman" panose="02020603050405020304" pitchFamily="18" charset="0"/>
              </a:rPr>
              <a:t>cych si</a:t>
            </a:r>
            <a:r>
              <a:rPr lang="pl-PL" sz="1800" i="1" kern="100" dirty="0">
                <a:effectLst/>
                <a:latin typeface="Century Gothic" panose="020B0502020202020204" pitchFamily="34" charset="0"/>
                <a:ea typeface="Calibri" panose="020F0502020204030204" pitchFamily="34" charset="0"/>
                <a:cs typeface="Calibri" panose="020F0502020204030204" pitchFamily="34" charset="0"/>
              </a:rPr>
              <a:t>ę</a:t>
            </a:r>
            <a:r>
              <a:rPr lang="pl-PL" sz="1800" i="1" kern="100" dirty="0">
                <a:effectLst/>
                <a:latin typeface="Century Gothic" panose="020B0502020202020204" pitchFamily="34" charset="0"/>
                <a:ea typeface="Calibri" panose="020F0502020204030204" pitchFamily="34" charset="0"/>
                <a:cs typeface="Times New Roman" panose="02020603050405020304" pitchFamily="18" charset="0"/>
              </a:rPr>
              <a:t> wiedz</a:t>
            </a:r>
            <a:r>
              <a:rPr lang="pl-PL" sz="1800" i="1" kern="100" dirty="0">
                <a:effectLst/>
                <a:latin typeface="Century Gothic" panose="020B0502020202020204" pitchFamily="34" charset="0"/>
                <a:ea typeface="Calibri" panose="020F0502020204030204" pitchFamily="34" charset="0"/>
                <a:cs typeface="Calibri" panose="020F0502020204030204" pitchFamily="34" charset="0"/>
              </a:rPr>
              <a:t>ą</a:t>
            </a:r>
            <a:r>
              <a:rPr lang="pl-PL" sz="1800" i="1" kern="100" dirty="0">
                <a:effectLst/>
                <a:latin typeface="Century Gothic" panose="020B0502020202020204" pitchFamily="34" charset="0"/>
                <a:ea typeface="Calibri" panose="020F0502020204030204" pitchFamily="34" charset="0"/>
                <a:cs typeface="Times New Roman" panose="02020603050405020304" pitchFamily="18" charset="0"/>
              </a:rPr>
              <a:t> i do</a:t>
            </a:r>
            <a:r>
              <a:rPr lang="pl-PL" sz="1800" i="1" kern="100" dirty="0">
                <a:effectLst/>
                <a:latin typeface="Century Gothic" panose="020B0502020202020204" pitchFamily="34" charset="0"/>
                <a:ea typeface="Calibri" panose="020F0502020204030204" pitchFamily="34" charset="0"/>
                <a:cs typeface="Calibri" panose="020F0502020204030204" pitchFamily="34" charset="0"/>
              </a:rPr>
              <a:t>ś</a:t>
            </a:r>
            <a:r>
              <a:rPr lang="pl-PL" sz="1800" i="1" kern="100" dirty="0">
                <a:effectLst/>
                <a:latin typeface="Century Gothic" panose="020B0502020202020204" pitchFamily="34" charset="0"/>
                <a:ea typeface="Calibri" panose="020F0502020204030204" pitchFamily="34" charset="0"/>
                <a:cs typeface="Times New Roman" panose="02020603050405020304" pitchFamily="18" charset="0"/>
              </a:rPr>
              <a:t>wiadczeniem w zakresie </a:t>
            </a:r>
            <a:r>
              <a:rPr lang="pl-PL" sz="1800" b="1" i="1" kern="100" dirty="0">
                <a:effectLst/>
                <a:latin typeface="Century Gothic" panose="020B0502020202020204" pitchFamily="34" charset="0"/>
                <a:ea typeface="Calibri" panose="020F0502020204030204" pitchFamily="34" charset="0"/>
                <a:cs typeface="Calibri" panose="020F0502020204030204" pitchFamily="34" charset="0"/>
              </a:rPr>
              <a:t>ś</a:t>
            </a:r>
            <a:r>
              <a:rPr lang="pl-PL" sz="1800" b="1" i="1" kern="100" dirty="0">
                <a:effectLst/>
                <a:latin typeface="Century Gothic" panose="020B0502020202020204" pitchFamily="34" charset="0"/>
                <a:ea typeface="Calibri" panose="020F0502020204030204" pitchFamily="34" charset="0"/>
                <a:cs typeface="Times New Roman" panose="02020603050405020304" pitchFamily="18" charset="0"/>
              </a:rPr>
              <a:t>rodk</a:t>
            </a:r>
            <a:r>
              <a:rPr lang="pl-PL" sz="1800" b="1" i="1" kern="100" dirty="0">
                <a:effectLst/>
                <a:latin typeface="Century Gothic" panose="020B0502020202020204" pitchFamily="34" charset="0"/>
                <a:ea typeface="Calibri" panose="020F0502020204030204" pitchFamily="34" charset="0"/>
                <a:cs typeface="Centaur" panose="02030504050205020304" pitchFamily="18" charset="0"/>
              </a:rPr>
              <a:t>ó</a:t>
            </a:r>
            <a:r>
              <a:rPr lang="pl-PL" sz="1800" b="1" i="1" kern="100" dirty="0">
                <a:effectLst/>
                <a:latin typeface="Century Gothic" panose="020B0502020202020204" pitchFamily="34" charset="0"/>
                <a:ea typeface="Calibri" panose="020F0502020204030204" pitchFamily="34" charset="0"/>
                <a:cs typeface="Times New Roman" panose="02020603050405020304" pitchFamily="18" charset="0"/>
              </a:rPr>
              <a:t>w spo</a:t>
            </a:r>
            <a:r>
              <a:rPr lang="pl-PL" sz="1800" b="1" i="1" kern="100" dirty="0">
                <a:effectLst/>
                <a:latin typeface="Century Gothic" panose="020B0502020202020204" pitchFamily="34" charset="0"/>
                <a:ea typeface="Calibri" panose="020F0502020204030204" pitchFamily="34" charset="0"/>
                <a:cs typeface="Calibri" panose="020F0502020204030204" pitchFamily="34" charset="0"/>
              </a:rPr>
              <a:t>ł</a:t>
            </a:r>
            <a:r>
              <a:rPr lang="pl-PL" sz="1800" b="1" i="1" kern="100" dirty="0">
                <a:effectLst/>
                <a:latin typeface="Century Gothic" panose="020B0502020202020204" pitchFamily="34" charset="0"/>
                <a:ea typeface="Calibri" panose="020F0502020204030204" pitchFamily="34" charset="0"/>
                <a:cs typeface="Times New Roman" panose="02020603050405020304" pitchFamily="18" charset="0"/>
              </a:rPr>
              <a:t>ecznego przekazu</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a:t>
            </a:r>
            <a:endParaRPr lang="pl-PL" sz="1800" kern="10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20000"/>
              </a:lnSpc>
              <a:spcAft>
                <a:spcPts val="1000"/>
              </a:spcAft>
            </a:pP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Art. 36 ust. 1 pkt RTVU „</a:t>
            </a:r>
            <a:r>
              <a:rPr lang="pl-PL" sz="1800" i="1" kern="100" dirty="0">
                <a:effectLst/>
                <a:latin typeface="Century Gothic" panose="020B0502020202020204" pitchFamily="34" charset="0"/>
                <a:ea typeface="Calibri" panose="020F0502020204030204" pitchFamily="34" charset="0"/>
                <a:cs typeface="Times New Roman" panose="02020603050405020304" pitchFamily="18" charset="0"/>
              </a:rPr>
              <a:t>W post</a:t>
            </a:r>
            <a:r>
              <a:rPr lang="pl-PL" sz="1800" i="1" kern="100" dirty="0">
                <a:effectLst/>
                <a:latin typeface="Century Gothic" panose="020B0502020202020204" pitchFamily="34" charset="0"/>
                <a:ea typeface="Calibri" panose="020F0502020204030204" pitchFamily="34" charset="0"/>
                <a:cs typeface="Calibri" panose="020F0502020204030204" pitchFamily="34" charset="0"/>
              </a:rPr>
              <a:t>ę</a:t>
            </a:r>
            <a:r>
              <a:rPr lang="pl-PL" sz="1800" i="1" kern="100" dirty="0">
                <a:effectLst/>
                <a:latin typeface="Century Gothic" panose="020B0502020202020204" pitchFamily="34" charset="0"/>
                <a:ea typeface="Calibri" panose="020F0502020204030204" pitchFamily="34" charset="0"/>
                <a:cs typeface="Times New Roman" panose="02020603050405020304" pitchFamily="18" charset="0"/>
              </a:rPr>
              <a:t>powaniu o udzielenie koncesji ocenia si</a:t>
            </a:r>
            <a:r>
              <a:rPr lang="pl-PL" sz="1800" i="1" kern="100" dirty="0">
                <a:effectLst/>
                <a:latin typeface="Century Gothic" panose="020B0502020202020204" pitchFamily="34" charset="0"/>
                <a:ea typeface="Calibri" panose="020F0502020204030204" pitchFamily="34" charset="0"/>
                <a:cs typeface="Calibri" panose="020F0502020204030204" pitchFamily="34" charset="0"/>
              </a:rPr>
              <a:t>ę</a:t>
            </a:r>
            <a:r>
              <a:rPr lang="pl-PL" sz="1800" i="1" kern="100" dirty="0">
                <a:effectLst/>
                <a:latin typeface="Century Gothic" panose="020B0502020202020204" pitchFamily="34" charset="0"/>
                <a:ea typeface="Calibri" panose="020F0502020204030204" pitchFamily="34" charset="0"/>
                <a:cs typeface="Times New Roman" panose="02020603050405020304" pitchFamily="18" charset="0"/>
              </a:rPr>
              <a:t> w szczeg</a:t>
            </a:r>
            <a:r>
              <a:rPr lang="pl-PL" sz="1800" i="1" kern="100" dirty="0">
                <a:effectLst/>
                <a:latin typeface="Century Gothic" panose="020B0502020202020204" pitchFamily="34" charset="0"/>
                <a:ea typeface="Calibri" panose="020F0502020204030204" pitchFamily="34" charset="0"/>
                <a:cs typeface="Centaur" panose="02030504050205020304" pitchFamily="18" charset="0"/>
              </a:rPr>
              <a:t>ó</a:t>
            </a:r>
            <a:r>
              <a:rPr lang="pl-PL" sz="1800" i="1" kern="100" dirty="0">
                <a:effectLst/>
                <a:latin typeface="Century Gothic" panose="020B0502020202020204" pitchFamily="34" charset="0"/>
                <a:ea typeface="Calibri" panose="020F0502020204030204" pitchFamily="34" charset="0"/>
                <a:cs typeface="Times New Roman" panose="02020603050405020304" pitchFamily="18" charset="0"/>
              </a:rPr>
              <a:t>lno</a:t>
            </a:r>
            <a:r>
              <a:rPr lang="pl-PL" sz="1800" i="1" kern="100" dirty="0">
                <a:effectLst/>
                <a:latin typeface="Century Gothic" panose="020B0502020202020204" pitchFamily="34" charset="0"/>
                <a:ea typeface="Calibri" panose="020F0502020204030204" pitchFamily="34" charset="0"/>
                <a:cs typeface="Calibri" panose="020F0502020204030204" pitchFamily="34" charset="0"/>
              </a:rPr>
              <a:t>ś</a:t>
            </a:r>
            <a:r>
              <a:rPr lang="pl-PL" sz="1800" i="1" kern="100" dirty="0">
                <a:effectLst/>
                <a:latin typeface="Century Gothic" panose="020B0502020202020204" pitchFamily="34" charset="0"/>
                <a:ea typeface="Calibri" panose="020F0502020204030204" pitchFamily="34" charset="0"/>
                <a:cs typeface="Times New Roman" panose="02020603050405020304" pitchFamily="18" charset="0"/>
              </a:rPr>
              <a:t>ci: (</a:t>
            </a:r>
            <a:r>
              <a:rPr lang="pl-PL" sz="1800" i="1" kern="100" dirty="0">
                <a:effectLst/>
                <a:latin typeface="Century Gothic" panose="020B0502020202020204" pitchFamily="34" charset="0"/>
                <a:ea typeface="Calibri" panose="020F0502020204030204" pitchFamily="34" charset="0"/>
                <a:cs typeface="Centaur" panose="02030504050205020304" pitchFamily="18" charset="0"/>
              </a:rPr>
              <a:t>…</a:t>
            </a:r>
            <a:r>
              <a:rPr lang="pl-PL" sz="1800" i="1" kern="100" dirty="0">
                <a:effectLst/>
                <a:latin typeface="Century Gothic" panose="020B0502020202020204" pitchFamily="34" charset="0"/>
                <a:ea typeface="Calibri" panose="020F0502020204030204" pitchFamily="34" charset="0"/>
                <a:cs typeface="Times New Roman" panose="02020603050405020304" pitchFamily="18" charset="0"/>
              </a:rPr>
              <a:t>) 5) dotychczasowe przestrzeganie przepis</a:t>
            </a:r>
            <a:r>
              <a:rPr lang="pl-PL" sz="1800" i="1" kern="100" dirty="0">
                <a:effectLst/>
                <a:latin typeface="Century Gothic" panose="020B0502020202020204" pitchFamily="34" charset="0"/>
                <a:ea typeface="Calibri" panose="020F0502020204030204" pitchFamily="34" charset="0"/>
                <a:cs typeface="Centaur" panose="02030504050205020304" pitchFamily="18" charset="0"/>
              </a:rPr>
              <a:t>ó</a:t>
            </a:r>
            <a:r>
              <a:rPr lang="pl-PL" sz="1800" i="1" kern="100" dirty="0">
                <a:effectLst/>
                <a:latin typeface="Century Gothic" panose="020B0502020202020204" pitchFamily="34" charset="0"/>
                <a:ea typeface="Calibri" panose="020F0502020204030204" pitchFamily="34" charset="0"/>
                <a:cs typeface="Times New Roman" panose="02020603050405020304" pitchFamily="18" charset="0"/>
              </a:rPr>
              <a:t>w dotycz</a:t>
            </a:r>
            <a:r>
              <a:rPr lang="pl-PL" sz="1800" i="1" kern="100" dirty="0">
                <a:effectLst/>
                <a:latin typeface="Century Gothic" panose="020B0502020202020204" pitchFamily="34" charset="0"/>
                <a:ea typeface="Calibri" panose="020F0502020204030204" pitchFamily="34" charset="0"/>
                <a:cs typeface="Calibri" panose="020F0502020204030204" pitchFamily="34" charset="0"/>
              </a:rPr>
              <a:t>ą</a:t>
            </a:r>
            <a:r>
              <a:rPr lang="pl-PL" sz="1800" i="1" kern="100" dirty="0">
                <a:effectLst/>
                <a:latin typeface="Century Gothic" panose="020B0502020202020204" pitchFamily="34" charset="0"/>
                <a:ea typeface="Calibri" panose="020F0502020204030204" pitchFamily="34" charset="0"/>
                <a:cs typeface="Times New Roman" panose="02020603050405020304" pitchFamily="18" charset="0"/>
              </a:rPr>
              <a:t>cych radiokomunikacji i </a:t>
            </a:r>
            <a:r>
              <a:rPr lang="pl-PL" sz="1800" b="1" i="1" kern="100" dirty="0">
                <a:effectLst/>
                <a:latin typeface="Century Gothic" panose="020B0502020202020204" pitchFamily="34" charset="0"/>
                <a:ea typeface="Calibri" panose="020F0502020204030204" pitchFamily="34" charset="0"/>
                <a:cs typeface="Calibri" panose="020F0502020204030204" pitchFamily="34" charset="0"/>
              </a:rPr>
              <a:t>ś</a:t>
            </a:r>
            <a:r>
              <a:rPr lang="pl-PL" sz="1800" b="1" i="1" kern="100" dirty="0">
                <a:effectLst/>
                <a:latin typeface="Century Gothic" panose="020B0502020202020204" pitchFamily="34" charset="0"/>
                <a:ea typeface="Calibri" panose="020F0502020204030204" pitchFamily="34" charset="0"/>
                <a:cs typeface="Times New Roman" panose="02020603050405020304" pitchFamily="18" charset="0"/>
              </a:rPr>
              <a:t>rodk</a:t>
            </a:r>
            <a:r>
              <a:rPr lang="pl-PL" sz="1800" b="1" i="1" kern="100" dirty="0">
                <a:effectLst/>
                <a:latin typeface="Century Gothic" panose="020B0502020202020204" pitchFamily="34" charset="0"/>
                <a:ea typeface="Calibri" panose="020F0502020204030204" pitchFamily="34" charset="0"/>
                <a:cs typeface="Centaur" panose="02030504050205020304" pitchFamily="18" charset="0"/>
              </a:rPr>
              <a:t>ó</a:t>
            </a:r>
            <a:r>
              <a:rPr lang="pl-PL" sz="1800" b="1" i="1" kern="100" dirty="0">
                <a:effectLst/>
                <a:latin typeface="Century Gothic" panose="020B0502020202020204" pitchFamily="34" charset="0"/>
                <a:ea typeface="Calibri" panose="020F0502020204030204" pitchFamily="34" charset="0"/>
                <a:cs typeface="Times New Roman" panose="02020603050405020304" pitchFamily="18" charset="0"/>
              </a:rPr>
              <a:t>w masowego przekazu</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a:t>
            </a:r>
            <a:endParaRPr lang="pl-PL" sz="1800" kern="10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20000"/>
              </a:lnSpc>
              <a:spcAft>
                <a:spcPts val="1000"/>
              </a:spcAft>
            </a:pP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a:t>
            </a:r>
            <a:r>
              <a:rPr lang="pl-PL" sz="1800" i="1" kern="100" dirty="0">
                <a:effectLst/>
                <a:latin typeface="Century Gothic" panose="020B0502020202020204" pitchFamily="34" charset="0"/>
                <a:ea typeface="Calibri" panose="020F0502020204030204" pitchFamily="34" charset="0"/>
                <a:cs typeface="Times New Roman" panose="02020603050405020304" pitchFamily="18" charset="0"/>
              </a:rPr>
              <a:t>Wzajemna relacja tych poj</a:t>
            </a:r>
            <a:r>
              <a:rPr lang="pl-PL" sz="1800" i="1" kern="100" dirty="0">
                <a:effectLst/>
                <a:latin typeface="Century Gothic" panose="020B0502020202020204" pitchFamily="34" charset="0"/>
                <a:ea typeface="Calibri" panose="020F0502020204030204" pitchFamily="34" charset="0"/>
                <a:cs typeface="Calibri" panose="020F0502020204030204" pitchFamily="34" charset="0"/>
              </a:rPr>
              <a:t>ęć</a:t>
            </a:r>
            <a:r>
              <a:rPr lang="pl-PL" sz="1800" i="1" kern="100" dirty="0">
                <a:effectLst/>
                <a:latin typeface="Century Gothic" panose="020B0502020202020204" pitchFamily="34" charset="0"/>
                <a:ea typeface="Calibri" panose="020F0502020204030204" pitchFamily="34" charset="0"/>
                <a:cs typeface="Times New Roman" panose="02020603050405020304" pitchFamily="18" charset="0"/>
              </a:rPr>
              <a:t> jest taka, i</a:t>
            </a:r>
            <a:r>
              <a:rPr lang="pl-PL" sz="1800" i="1" kern="100" dirty="0">
                <a:effectLst/>
                <a:latin typeface="Century Gothic" panose="020B0502020202020204" pitchFamily="34" charset="0"/>
                <a:ea typeface="Calibri" panose="020F0502020204030204" pitchFamily="34" charset="0"/>
                <a:cs typeface="Calibri" panose="020F0502020204030204" pitchFamily="34" charset="0"/>
              </a:rPr>
              <a:t>ż</a:t>
            </a:r>
            <a:r>
              <a:rPr lang="pl-PL" sz="1800" i="1" kern="100" dirty="0">
                <a:effectLst/>
                <a:latin typeface="Century Gothic" panose="020B0502020202020204" pitchFamily="34" charset="0"/>
                <a:ea typeface="Calibri" panose="020F0502020204030204" pitchFamily="34" charset="0"/>
                <a:cs typeface="Times New Roman" panose="02020603050405020304" pitchFamily="18" charset="0"/>
              </a:rPr>
              <a:t> </a:t>
            </a:r>
            <a:r>
              <a:rPr lang="pl-PL" sz="1800" b="1" i="1" kern="100" dirty="0">
                <a:effectLst/>
                <a:latin typeface="Century Gothic" panose="020B0502020202020204" pitchFamily="34" charset="0"/>
                <a:ea typeface="Calibri" panose="020F0502020204030204" pitchFamily="34" charset="0"/>
                <a:cs typeface="Times New Roman" panose="02020603050405020304" pitchFamily="18" charset="0"/>
              </a:rPr>
              <a:t>radiofonia i telewizja </a:t>
            </a:r>
            <a:r>
              <a:rPr lang="pl-PL" sz="1800" i="1" kern="100" dirty="0">
                <a:effectLst/>
                <a:latin typeface="Century Gothic" panose="020B0502020202020204" pitchFamily="34" charset="0"/>
                <a:ea typeface="Calibri" panose="020F0502020204030204" pitchFamily="34" charset="0"/>
                <a:cs typeface="Times New Roman" panose="02020603050405020304" pitchFamily="18" charset="0"/>
              </a:rPr>
              <a:t>zawiera si</a:t>
            </a:r>
            <a:r>
              <a:rPr lang="pl-PL" sz="1800" i="1" kern="100" dirty="0">
                <a:effectLst/>
                <a:latin typeface="Century Gothic" panose="020B0502020202020204" pitchFamily="34" charset="0"/>
                <a:ea typeface="Calibri" panose="020F0502020204030204" pitchFamily="34" charset="0"/>
                <a:cs typeface="Calibri" panose="020F0502020204030204" pitchFamily="34" charset="0"/>
              </a:rPr>
              <a:t>ę</a:t>
            </a:r>
            <a:r>
              <a:rPr lang="pl-PL" sz="1800" i="1" kern="100" dirty="0">
                <a:effectLst/>
                <a:latin typeface="Century Gothic" panose="020B0502020202020204" pitchFamily="34" charset="0"/>
                <a:ea typeface="Calibri" panose="020F0502020204030204" pitchFamily="34" charset="0"/>
                <a:cs typeface="Times New Roman" panose="02020603050405020304" pitchFamily="18" charset="0"/>
              </a:rPr>
              <a:t>, wraz np. z pras</a:t>
            </a:r>
            <a:r>
              <a:rPr lang="pl-PL" sz="1800" i="1" kern="100" dirty="0">
                <a:effectLst/>
                <a:latin typeface="Century Gothic" panose="020B0502020202020204" pitchFamily="34" charset="0"/>
                <a:ea typeface="Calibri" panose="020F0502020204030204" pitchFamily="34" charset="0"/>
                <a:cs typeface="Calibri" panose="020F0502020204030204" pitchFamily="34" charset="0"/>
              </a:rPr>
              <a:t>ą</a:t>
            </a:r>
            <a:r>
              <a:rPr lang="pl-PL" sz="1800" i="1" kern="100" dirty="0">
                <a:effectLst/>
                <a:latin typeface="Century Gothic" panose="020B0502020202020204" pitchFamily="34" charset="0"/>
                <a:ea typeface="Calibri" panose="020F0502020204030204" pitchFamily="34" charset="0"/>
                <a:cs typeface="Times New Roman" panose="02020603050405020304" pitchFamily="18" charset="0"/>
              </a:rPr>
              <a:t> drukowan</a:t>
            </a:r>
            <a:r>
              <a:rPr lang="pl-PL" sz="1800" i="1" kern="100" dirty="0">
                <a:effectLst/>
                <a:latin typeface="Century Gothic" panose="020B0502020202020204" pitchFamily="34" charset="0"/>
                <a:ea typeface="Calibri" panose="020F0502020204030204" pitchFamily="34" charset="0"/>
                <a:cs typeface="Calibri" panose="020F0502020204030204" pitchFamily="34" charset="0"/>
              </a:rPr>
              <a:t>ą</a:t>
            </a:r>
            <a:r>
              <a:rPr lang="pl-PL" sz="1800" i="1" kern="100" dirty="0">
                <a:effectLst/>
                <a:latin typeface="Century Gothic" panose="020B0502020202020204" pitchFamily="34" charset="0"/>
                <a:ea typeface="Calibri" panose="020F0502020204030204" pitchFamily="34" charset="0"/>
                <a:cs typeface="Times New Roman" panose="02020603050405020304" pitchFamily="18" charset="0"/>
              </a:rPr>
              <a:t>, czy masowymi mediami internetowymi </a:t>
            </a:r>
            <a:r>
              <a:rPr lang="pl-PL" sz="1800" b="1" i="1" kern="100" dirty="0">
                <a:effectLst/>
                <a:latin typeface="Century Gothic" panose="020B0502020202020204" pitchFamily="34" charset="0"/>
                <a:ea typeface="Calibri" panose="020F0502020204030204" pitchFamily="34" charset="0"/>
                <a:cs typeface="Times New Roman" panose="02020603050405020304" pitchFamily="18" charset="0"/>
              </a:rPr>
              <a:t>w </a:t>
            </a:r>
            <a:r>
              <a:rPr lang="pl-PL" sz="1800" b="1" i="1" kern="100" dirty="0">
                <a:effectLst/>
                <a:latin typeface="Century Gothic" panose="020B0502020202020204" pitchFamily="34" charset="0"/>
                <a:ea typeface="Calibri" panose="020F0502020204030204" pitchFamily="34" charset="0"/>
                <a:cs typeface="Calibri" panose="020F0502020204030204" pitchFamily="34" charset="0"/>
              </a:rPr>
              <a:t>ś</a:t>
            </a:r>
            <a:r>
              <a:rPr lang="pl-PL" sz="1800" b="1" i="1" kern="100" dirty="0">
                <a:effectLst/>
                <a:latin typeface="Century Gothic" panose="020B0502020202020204" pitchFamily="34" charset="0"/>
                <a:ea typeface="Calibri" panose="020F0502020204030204" pitchFamily="34" charset="0"/>
                <a:cs typeface="Times New Roman" panose="02020603050405020304" pitchFamily="18" charset="0"/>
              </a:rPr>
              <a:t>rodkach masowego przekazu</a:t>
            </a:r>
            <a:r>
              <a:rPr lang="pl-PL" sz="1800" i="1" kern="100" dirty="0">
                <a:effectLst/>
                <a:latin typeface="Century Gothic" panose="020B0502020202020204" pitchFamily="34" charset="0"/>
                <a:ea typeface="Calibri" panose="020F0502020204030204" pitchFamily="34" charset="0"/>
                <a:cs typeface="Times New Roman" panose="02020603050405020304" pitchFamily="18" charset="0"/>
              </a:rPr>
              <a:t>, kt</a:t>
            </a:r>
            <a:r>
              <a:rPr lang="pl-PL" sz="1800" i="1" kern="100" dirty="0">
                <a:effectLst/>
                <a:latin typeface="Century Gothic" panose="020B0502020202020204" pitchFamily="34" charset="0"/>
                <a:ea typeface="Calibri" panose="020F0502020204030204" pitchFamily="34" charset="0"/>
                <a:cs typeface="Centaur" panose="02030504050205020304" pitchFamily="18" charset="0"/>
              </a:rPr>
              <a:t>ó</a:t>
            </a:r>
            <a:r>
              <a:rPr lang="pl-PL" sz="1800" i="1" kern="100" dirty="0">
                <a:effectLst/>
                <a:latin typeface="Century Gothic" panose="020B0502020202020204" pitchFamily="34" charset="0"/>
                <a:ea typeface="Calibri" panose="020F0502020204030204" pitchFamily="34" charset="0"/>
                <a:cs typeface="Times New Roman" panose="02020603050405020304" pitchFamily="18" charset="0"/>
              </a:rPr>
              <a:t>re z kolei poszerzone o </a:t>
            </a:r>
            <a:r>
              <a:rPr lang="pl-PL" sz="1800" b="1" i="1" kern="100" dirty="0">
                <a:effectLst/>
                <a:latin typeface="Century Gothic" panose="020B0502020202020204" pitchFamily="34" charset="0"/>
                <a:ea typeface="Calibri" panose="020F0502020204030204" pitchFamily="34" charset="0"/>
                <a:cs typeface="Times New Roman" panose="02020603050405020304" pitchFamily="18" charset="0"/>
              </a:rPr>
              <a:t>media nie maj</a:t>
            </a:r>
            <a:r>
              <a:rPr lang="pl-PL" sz="1800" b="1" i="1" kern="100" dirty="0">
                <a:effectLst/>
                <a:latin typeface="Century Gothic" panose="020B0502020202020204" pitchFamily="34" charset="0"/>
                <a:ea typeface="Calibri" panose="020F0502020204030204" pitchFamily="34" charset="0"/>
                <a:cs typeface="Calibri" panose="020F0502020204030204" pitchFamily="34" charset="0"/>
              </a:rPr>
              <a:t>ą</a:t>
            </a:r>
            <a:r>
              <a:rPr lang="pl-PL" sz="1800" b="1" i="1" kern="100" dirty="0">
                <a:effectLst/>
                <a:latin typeface="Century Gothic" panose="020B0502020202020204" pitchFamily="34" charset="0"/>
                <a:ea typeface="Calibri" panose="020F0502020204030204" pitchFamily="34" charset="0"/>
                <a:cs typeface="Times New Roman" panose="02020603050405020304" pitchFamily="18" charset="0"/>
              </a:rPr>
              <a:t>ce masowego oddzia</a:t>
            </a:r>
            <a:r>
              <a:rPr lang="pl-PL" sz="1800" b="1" i="1" kern="100" dirty="0">
                <a:effectLst/>
                <a:latin typeface="Century Gothic" panose="020B0502020202020204" pitchFamily="34" charset="0"/>
                <a:ea typeface="Calibri" panose="020F0502020204030204" pitchFamily="34" charset="0"/>
                <a:cs typeface="Calibri" panose="020F0502020204030204" pitchFamily="34" charset="0"/>
              </a:rPr>
              <a:t>ł</a:t>
            </a:r>
            <a:r>
              <a:rPr lang="pl-PL" sz="1800" b="1" i="1" kern="100" dirty="0">
                <a:effectLst/>
                <a:latin typeface="Century Gothic" panose="020B0502020202020204" pitchFamily="34" charset="0"/>
                <a:ea typeface="Calibri" panose="020F0502020204030204" pitchFamily="34" charset="0"/>
                <a:cs typeface="Times New Roman" panose="02020603050405020304" pitchFamily="18" charset="0"/>
              </a:rPr>
              <a:t>ywania</a:t>
            </a:r>
            <a:r>
              <a:rPr lang="pl-PL" sz="1800" i="1" kern="100" dirty="0">
                <a:effectLst/>
                <a:latin typeface="Century Gothic" panose="020B0502020202020204" pitchFamily="34" charset="0"/>
                <a:ea typeface="Calibri" panose="020F0502020204030204" pitchFamily="34" charset="0"/>
                <a:cs typeface="Times New Roman" panose="02020603050405020304" pitchFamily="18" charset="0"/>
              </a:rPr>
              <a:t>, ale dost</a:t>
            </a:r>
            <a:r>
              <a:rPr lang="pl-PL" sz="1800" i="1" kern="100" dirty="0">
                <a:effectLst/>
                <a:latin typeface="Century Gothic" panose="020B0502020202020204" pitchFamily="34" charset="0"/>
                <a:ea typeface="Calibri" panose="020F0502020204030204" pitchFamily="34" charset="0"/>
                <a:cs typeface="Calibri" panose="020F0502020204030204" pitchFamily="34" charset="0"/>
              </a:rPr>
              <a:t>ę</a:t>
            </a:r>
            <a:r>
              <a:rPr lang="pl-PL" sz="1800" i="1" kern="100" dirty="0">
                <a:effectLst/>
                <a:latin typeface="Century Gothic" panose="020B0502020202020204" pitchFamily="34" charset="0"/>
                <a:ea typeface="Calibri" panose="020F0502020204030204" pitchFamily="34" charset="0"/>
                <a:cs typeface="Times New Roman" panose="02020603050405020304" pitchFamily="18" charset="0"/>
              </a:rPr>
              <a:t>pne publicznie (takie jak media spo</a:t>
            </a:r>
            <a:r>
              <a:rPr lang="pl-PL" sz="1800" i="1" kern="100" dirty="0">
                <a:effectLst/>
                <a:latin typeface="Century Gothic" panose="020B0502020202020204" pitchFamily="34" charset="0"/>
                <a:ea typeface="Calibri" panose="020F0502020204030204" pitchFamily="34" charset="0"/>
                <a:cs typeface="Calibri" panose="020F0502020204030204" pitchFamily="34" charset="0"/>
              </a:rPr>
              <a:t>ł</a:t>
            </a:r>
            <a:r>
              <a:rPr lang="pl-PL" sz="1800" i="1" kern="100" dirty="0">
                <a:effectLst/>
                <a:latin typeface="Century Gothic" panose="020B0502020202020204" pitchFamily="34" charset="0"/>
                <a:ea typeface="Calibri" panose="020F0502020204030204" pitchFamily="34" charset="0"/>
                <a:cs typeface="Times New Roman" panose="02020603050405020304" pitchFamily="18" charset="0"/>
              </a:rPr>
              <a:t>eczno</a:t>
            </a:r>
            <a:r>
              <a:rPr lang="pl-PL" sz="1800" i="1" kern="100" dirty="0">
                <a:effectLst/>
                <a:latin typeface="Century Gothic" panose="020B0502020202020204" pitchFamily="34" charset="0"/>
                <a:ea typeface="Calibri" panose="020F0502020204030204" pitchFamily="34" charset="0"/>
                <a:cs typeface="Calibri" panose="020F0502020204030204" pitchFamily="34" charset="0"/>
              </a:rPr>
              <a:t>ś</a:t>
            </a:r>
            <a:r>
              <a:rPr lang="pl-PL" sz="1800" i="1" kern="100" dirty="0">
                <a:effectLst/>
                <a:latin typeface="Century Gothic" panose="020B0502020202020204" pitchFamily="34" charset="0"/>
                <a:ea typeface="Calibri" panose="020F0502020204030204" pitchFamily="34" charset="0"/>
                <a:cs typeface="Times New Roman" panose="02020603050405020304" pitchFamily="18" charset="0"/>
              </a:rPr>
              <a:t>ciowe), wchodz</a:t>
            </a:r>
            <a:r>
              <a:rPr lang="pl-PL" sz="1800" i="1" kern="100" dirty="0">
                <a:effectLst/>
                <a:latin typeface="Century Gothic" panose="020B0502020202020204" pitchFamily="34" charset="0"/>
                <a:ea typeface="Calibri" panose="020F0502020204030204" pitchFamily="34" charset="0"/>
                <a:cs typeface="Calibri" panose="020F0502020204030204" pitchFamily="34" charset="0"/>
              </a:rPr>
              <a:t>ą</a:t>
            </a:r>
            <a:r>
              <a:rPr lang="pl-PL" sz="1800" i="1" kern="100" dirty="0">
                <a:effectLst/>
                <a:latin typeface="Century Gothic" panose="020B0502020202020204" pitchFamily="34" charset="0"/>
                <a:ea typeface="Calibri" panose="020F0502020204030204" pitchFamily="34" charset="0"/>
                <a:cs typeface="Times New Roman" panose="02020603050405020304" pitchFamily="18" charset="0"/>
              </a:rPr>
              <a:t> w zakres </a:t>
            </a:r>
            <a:r>
              <a:rPr lang="pl-PL" sz="1800" b="1" i="1" kern="100" dirty="0">
                <a:effectLst/>
                <a:latin typeface="Century Gothic" panose="020B0502020202020204" pitchFamily="34" charset="0"/>
                <a:ea typeface="Calibri" panose="020F0502020204030204" pitchFamily="34" charset="0"/>
                <a:cs typeface="Calibri" panose="020F0502020204030204" pitchFamily="34" charset="0"/>
              </a:rPr>
              <a:t>ś</a:t>
            </a:r>
            <a:r>
              <a:rPr lang="pl-PL" sz="1800" b="1" i="1" kern="100" dirty="0">
                <a:effectLst/>
                <a:latin typeface="Century Gothic" panose="020B0502020202020204" pitchFamily="34" charset="0"/>
                <a:ea typeface="Calibri" panose="020F0502020204030204" pitchFamily="34" charset="0"/>
                <a:cs typeface="Times New Roman" panose="02020603050405020304" pitchFamily="18" charset="0"/>
              </a:rPr>
              <a:t>rodk</a:t>
            </a:r>
            <a:r>
              <a:rPr lang="pl-PL" sz="1800" b="1" i="1" kern="100" dirty="0">
                <a:effectLst/>
                <a:latin typeface="Century Gothic" panose="020B0502020202020204" pitchFamily="34" charset="0"/>
                <a:ea typeface="Calibri" panose="020F0502020204030204" pitchFamily="34" charset="0"/>
                <a:cs typeface="Centaur" panose="02030504050205020304" pitchFamily="18" charset="0"/>
              </a:rPr>
              <a:t>ó</a:t>
            </a:r>
            <a:r>
              <a:rPr lang="pl-PL" sz="1800" b="1" i="1" kern="100" dirty="0">
                <a:effectLst/>
                <a:latin typeface="Century Gothic" panose="020B0502020202020204" pitchFamily="34" charset="0"/>
                <a:ea typeface="Calibri" panose="020F0502020204030204" pitchFamily="34" charset="0"/>
                <a:cs typeface="Times New Roman" panose="02020603050405020304" pitchFamily="18" charset="0"/>
              </a:rPr>
              <a:t>w spo</a:t>
            </a:r>
            <a:r>
              <a:rPr lang="pl-PL" sz="1800" b="1" i="1" kern="100" dirty="0">
                <a:effectLst/>
                <a:latin typeface="Century Gothic" panose="020B0502020202020204" pitchFamily="34" charset="0"/>
                <a:ea typeface="Calibri" panose="020F0502020204030204" pitchFamily="34" charset="0"/>
                <a:cs typeface="Calibri" panose="020F0502020204030204" pitchFamily="34" charset="0"/>
              </a:rPr>
              <a:t>ł</a:t>
            </a:r>
            <a:r>
              <a:rPr lang="pl-PL" sz="1800" b="1" i="1" kern="100" dirty="0">
                <a:effectLst/>
                <a:latin typeface="Century Gothic" panose="020B0502020202020204" pitchFamily="34" charset="0"/>
                <a:ea typeface="Calibri" panose="020F0502020204030204" pitchFamily="34" charset="0"/>
                <a:cs typeface="Times New Roman" panose="02020603050405020304" pitchFamily="18" charset="0"/>
              </a:rPr>
              <a:t>ecznego przekazu</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a:t>
            </a:r>
            <a:r>
              <a:rPr lang="pl-PL" sz="1800" i="1" kern="100" dirty="0">
                <a:effectLst/>
                <a:latin typeface="Century Gothic" panose="020B0502020202020204" pitchFamily="34" charset="0"/>
                <a:ea typeface="Calibri" panose="020F0502020204030204" pitchFamily="34" charset="0"/>
                <a:cs typeface="Times New Roman" panose="02020603050405020304" pitchFamily="18" charset="0"/>
              </a:rPr>
              <a:t>W. </a:t>
            </a:r>
            <a:r>
              <a:rPr lang="pl-PL" sz="1800" i="1" kern="100" dirty="0" err="1">
                <a:effectLst/>
                <a:latin typeface="Century Gothic" panose="020B0502020202020204" pitchFamily="34" charset="0"/>
                <a:ea typeface="Calibri" panose="020F0502020204030204" pitchFamily="34" charset="0"/>
                <a:cs typeface="Times New Roman" panose="02020603050405020304" pitchFamily="18" charset="0"/>
              </a:rPr>
              <a:t>Dziomdziora</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Sk</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ł</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ad osobowy. Kadencja </a:t>
            </a:r>
            <a:r>
              <a:rPr lang="pl-PL" sz="1800" kern="100" dirty="0" err="1">
                <a:effectLst/>
                <a:latin typeface="Century Gothic" panose="020B0502020202020204" pitchFamily="34" charset="0"/>
                <a:ea typeface="Calibri" panose="020F0502020204030204" pitchFamily="34" charset="0"/>
                <a:cs typeface="Times New Roman" panose="02020603050405020304" pitchFamily="18" charset="0"/>
              </a:rPr>
              <a:t>KRRiTV</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[w:] Ustawa o radiofonii i telewizji. Komentarz, red. </a:t>
            </a:r>
            <a:r>
              <a:rPr lang="pl-PL" sz="1800" i="1" kern="100" dirty="0">
                <a:effectLst/>
                <a:latin typeface="Century Gothic" panose="020B0502020202020204" pitchFamily="34" charset="0"/>
                <a:ea typeface="Calibri" panose="020F0502020204030204" pitchFamily="34" charset="0"/>
                <a:cs typeface="Times New Roman" panose="02020603050405020304" pitchFamily="18" charset="0"/>
              </a:rPr>
              <a:t>S. Pi</a:t>
            </a:r>
            <a:r>
              <a:rPr lang="pl-PL" sz="1800" i="1" kern="100" dirty="0">
                <a:effectLst/>
                <a:latin typeface="Century Gothic" panose="020B0502020202020204" pitchFamily="34" charset="0"/>
                <a:ea typeface="Calibri" panose="020F0502020204030204" pitchFamily="34" charset="0"/>
                <a:cs typeface="Calibri" panose="020F0502020204030204" pitchFamily="34" charset="0"/>
              </a:rPr>
              <a:t>ą</a:t>
            </a:r>
            <a:r>
              <a:rPr lang="pl-PL" sz="1800" i="1" kern="100" dirty="0">
                <a:effectLst/>
                <a:latin typeface="Century Gothic" panose="020B0502020202020204" pitchFamily="34" charset="0"/>
                <a:ea typeface="Calibri" panose="020F0502020204030204" pitchFamily="34" charset="0"/>
                <a:cs typeface="Times New Roman" panose="02020603050405020304" pitchFamily="18" charset="0"/>
              </a:rPr>
              <a:t>tek</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a:t>
            </a:r>
            <a:r>
              <a:rPr lang="pl-PL" sz="1800" i="1" kern="100" dirty="0">
                <a:effectLst/>
                <a:latin typeface="Century Gothic" panose="020B0502020202020204" pitchFamily="34" charset="0"/>
                <a:ea typeface="Calibri" panose="020F0502020204030204" pitchFamily="34" charset="0"/>
                <a:cs typeface="Times New Roman" panose="02020603050405020304" pitchFamily="18" charset="0"/>
              </a:rPr>
              <a:t>W. </a:t>
            </a:r>
            <a:r>
              <a:rPr lang="pl-PL" sz="1800" i="1" kern="100" dirty="0" err="1">
                <a:effectLst/>
                <a:latin typeface="Century Gothic" panose="020B0502020202020204" pitchFamily="34" charset="0"/>
                <a:ea typeface="Calibri" panose="020F0502020204030204" pitchFamily="34" charset="0"/>
                <a:cs typeface="Times New Roman" panose="02020603050405020304" pitchFamily="18" charset="0"/>
              </a:rPr>
              <a:t>Dziomdziora</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a:t>
            </a:r>
            <a:r>
              <a:rPr lang="pl-PL" sz="1800" i="1" kern="100" dirty="0">
                <a:effectLst/>
                <a:latin typeface="Century Gothic" panose="020B0502020202020204" pitchFamily="34" charset="0"/>
                <a:ea typeface="Calibri" panose="020F0502020204030204" pitchFamily="34" charset="0"/>
                <a:cs typeface="Times New Roman" panose="02020603050405020304" pitchFamily="18" charset="0"/>
              </a:rPr>
              <a:t>K. Wojciechowski</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Warszawa 2014, </a:t>
            </a:r>
            <a:r>
              <a:rPr lang="pl-PL" sz="1800" kern="100" dirty="0" err="1">
                <a:effectLst/>
                <a:latin typeface="Century Gothic" panose="020B0502020202020204" pitchFamily="34" charset="0"/>
                <a:ea typeface="Calibri" panose="020F0502020204030204" pitchFamily="34" charset="0"/>
                <a:cs typeface="Times New Roman" panose="02020603050405020304" pitchFamily="18" charset="0"/>
              </a:rPr>
              <a:t>Legalis</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a:t>
            </a:r>
            <a:endParaRPr lang="pl-PL" sz="1800" kern="10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20000"/>
              </a:lnSpc>
              <a:spcAft>
                <a:spcPts val="1000"/>
              </a:spcAft>
            </a:pP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Tym samym nale</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ż</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y przyj</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ąć</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ż</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e </a:t>
            </a:r>
            <a:r>
              <a:rPr lang="pl-PL" sz="1800" b="1" kern="100" dirty="0">
                <a:effectLst/>
                <a:latin typeface="Century Gothic" panose="020B0502020202020204" pitchFamily="34" charset="0"/>
                <a:ea typeface="Calibri" panose="020F0502020204030204" pitchFamily="34" charset="0"/>
                <a:cs typeface="Calibri" panose="020F0502020204030204" pitchFamily="34" charset="0"/>
              </a:rPr>
              <a:t>ś</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rodki spo</a:t>
            </a:r>
            <a:r>
              <a:rPr lang="pl-PL" sz="1800" b="1" kern="100" dirty="0">
                <a:effectLst/>
                <a:latin typeface="Century Gothic" panose="020B0502020202020204" pitchFamily="34" charset="0"/>
                <a:ea typeface="Calibri" panose="020F0502020204030204" pitchFamily="34" charset="0"/>
                <a:cs typeface="Calibri" panose="020F0502020204030204" pitchFamily="34" charset="0"/>
              </a:rPr>
              <a:t>ł</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ecznego przekazu to poj</a:t>
            </a:r>
            <a:r>
              <a:rPr lang="pl-PL" sz="1800" b="1" kern="100" dirty="0">
                <a:effectLst/>
                <a:latin typeface="Century Gothic" panose="020B0502020202020204" pitchFamily="34" charset="0"/>
                <a:ea typeface="Calibri" panose="020F0502020204030204" pitchFamily="34" charset="0"/>
                <a:cs typeface="Calibri" panose="020F0502020204030204" pitchFamily="34" charset="0"/>
              </a:rPr>
              <a:t>ę</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cie </a:t>
            </a:r>
            <a:r>
              <a:rPr lang="pl-PL" sz="1800" b="1" u="sng" kern="100" dirty="0">
                <a:effectLst/>
                <a:latin typeface="Century Gothic" panose="020B0502020202020204" pitchFamily="34" charset="0"/>
                <a:ea typeface="Calibri" panose="020F0502020204030204" pitchFamily="34" charset="0"/>
                <a:cs typeface="Times New Roman" panose="02020603050405020304" pitchFamily="18" charset="0"/>
              </a:rPr>
              <a:t>najszersze</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 ze stosowanych w ustawie o radiofonii i telewizji</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a:t>
            </a:r>
            <a:endParaRPr lang="pl-PL" sz="1800" kern="100" dirty="0">
              <a:effectLst/>
              <a:latin typeface="Arial" panose="020B0604020202020204" pitchFamily="34" charset="0"/>
              <a:ea typeface="Calibri" panose="020F0502020204030204" pitchFamily="34" charset="0"/>
              <a:cs typeface="Times New Roman" panose="02020603050405020304" pitchFamily="18" charset="0"/>
            </a:endParaRPr>
          </a:p>
          <a:p>
            <a:pPr marL="0" indent="0" algn="just">
              <a:lnSpc>
                <a:spcPct val="120000"/>
              </a:lnSpc>
              <a:spcBef>
                <a:spcPts val="1000"/>
              </a:spcBef>
              <a:spcAft>
                <a:spcPts val="1000"/>
              </a:spcAft>
              <a:buNone/>
            </a:pPr>
            <a:endParaRPr lang="pl-PL" sz="1800" kern="10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20000"/>
              </a:lnSpc>
              <a:spcAft>
                <a:spcPts val="800"/>
              </a:spcAft>
            </a:pPr>
            <a:endParaRPr lang="pl-PL" sz="1800" kern="100" dirty="0">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927200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85407ED-F66C-11B5-22DD-6CCEFCD76429}"/>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19EE51AB-A3EB-A561-562F-8AF9E4D53CF4}"/>
              </a:ext>
            </a:extLst>
          </p:cNvPr>
          <p:cNvSpPr>
            <a:spLocks noGrp="1"/>
          </p:cNvSpPr>
          <p:nvPr>
            <p:ph type="title"/>
          </p:nvPr>
        </p:nvSpPr>
        <p:spPr>
          <a:xfrm>
            <a:off x="1809323" y="601250"/>
            <a:ext cx="9330579" cy="1418050"/>
          </a:xfrm>
        </p:spPr>
        <p:txBody>
          <a:bodyPr>
            <a:normAutofit fontScale="90000"/>
          </a:bodyPr>
          <a:lstStyle/>
          <a:p>
            <a:pPr algn="just">
              <a:spcBef>
                <a:spcPts val="1000"/>
              </a:spcBef>
              <a:spcAft>
                <a:spcPts val="1000"/>
              </a:spcAft>
            </a:pP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Art. 54 Konstytucji RP: „</a:t>
            </a:r>
            <a:r>
              <a:rPr lang="pl-PL" sz="1800" b="1" i="1" kern="100" dirty="0">
                <a:effectLst/>
                <a:latin typeface="Century Gothic" panose="020B0502020202020204" pitchFamily="34" charset="0"/>
                <a:ea typeface="Calibri" panose="020F0502020204030204" pitchFamily="34" charset="0"/>
                <a:cs typeface="Times New Roman" panose="02020603050405020304" pitchFamily="18" charset="0"/>
              </a:rPr>
              <a:t>1.  Ka</a:t>
            </a:r>
            <a:r>
              <a:rPr lang="pl-PL" sz="1800" b="1" i="1" kern="100" dirty="0">
                <a:effectLst/>
                <a:latin typeface="Century Gothic" panose="020B0502020202020204" pitchFamily="34" charset="0"/>
                <a:ea typeface="Calibri" panose="020F0502020204030204" pitchFamily="34" charset="0"/>
                <a:cs typeface="Calibri" panose="020F0502020204030204" pitchFamily="34" charset="0"/>
              </a:rPr>
              <a:t>ż</a:t>
            </a:r>
            <a:r>
              <a:rPr lang="pl-PL" sz="1800" b="1" i="1" kern="100" dirty="0">
                <a:effectLst/>
                <a:latin typeface="Century Gothic" panose="020B0502020202020204" pitchFamily="34" charset="0"/>
                <a:ea typeface="Calibri" panose="020F0502020204030204" pitchFamily="34" charset="0"/>
                <a:cs typeface="Times New Roman" panose="02020603050405020304" pitchFamily="18" charset="0"/>
              </a:rPr>
              <a:t>demu zapewnia si</a:t>
            </a:r>
            <a:r>
              <a:rPr lang="pl-PL" sz="1800" b="1" i="1" kern="100" dirty="0">
                <a:effectLst/>
                <a:latin typeface="Century Gothic" panose="020B0502020202020204" pitchFamily="34" charset="0"/>
                <a:ea typeface="Calibri" panose="020F0502020204030204" pitchFamily="34" charset="0"/>
                <a:cs typeface="Calibri" panose="020F0502020204030204" pitchFamily="34" charset="0"/>
              </a:rPr>
              <a:t>ę</a:t>
            </a:r>
            <a:r>
              <a:rPr lang="pl-PL" sz="1800" b="1" i="1" kern="100" dirty="0">
                <a:effectLst/>
                <a:latin typeface="Century Gothic" panose="020B0502020202020204" pitchFamily="34" charset="0"/>
                <a:ea typeface="Calibri" panose="020F0502020204030204" pitchFamily="34" charset="0"/>
                <a:cs typeface="Times New Roman" panose="02020603050405020304" pitchFamily="18" charset="0"/>
              </a:rPr>
              <a:t> wolno</a:t>
            </a:r>
            <a:r>
              <a:rPr lang="pl-PL" sz="1800" b="1" i="1" kern="100" dirty="0">
                <a:effectLst/>
                <a:latin typeface="Century Gothic" panose="020B0502020202020204" pitchFamily="34" charset="0"/>
                <a:ea typeface="Calibri" panose="020F0502020204030204" pitchFamily="34" charset="0"/>
                <a:cs typeface="Calibri" panose="020F0502020204030204" pitchFamily="34" charset="0"/>
              </a:rPr>
              <a:t>ść</a:t>
            </a:r>
            <a:r>
              <a:rPr lang="pl-PL" sz="1800" b="1" i="1" kern="100" dirty="0">
                <a:effectLst/>
                <a:latin typeface="Century Gothic" panose="020B0502020202020204" pitchFamily="34" charset="0"/>
                <a:ea typeface="Calibri" panose="020F0502020204030204" pitchFamily="34" charset="0"/>
                <a:cs typeface="Times New Roman" panose="02020603050405020304" pitchFamily="18" charset="0"/>
              </a:rPr>
              <a:t> wyra</a:t>
            </a:r>
            <a:r>
              <a:rPr lang="pl-PL" sz="1800" b="1" i="1" kern="100" dirty="0">
                <a:effectLst/>
                <a:latin typeface="Century Gothic" panose="020B0502020202020204" pitchFamily="34" charset="0"/>
                <a:ea typeface="Calibri" panose="020F0502020204030204" pitchFamily="34" charset="0"/>
                <a:cs typeface="Calibri" panose="020F0502020204030204" pitchFamily="34" charset="0"/>
              </a:rPr>
              <a:t>ż</a:t>
            </a:r>
            <a:r>
              <a:rPr lang="pl-PL" sz="1800" b="1" i="1" kern="100" dirty="0">
                <a:effectLst/>
                <a:latin typeface="Century Gothic" panose="020B0502020202020204" pitchFamily="34" charset="0"/>
                <a:ea typeface="Calibri" panose="020F0502020204030204" pitchFamily="34" charset="0"/>
                <a:cs typeface="Times New Roman" panose="02020603050405020304" pitchFamily="18" charset="0"/>
              </a:rPr>
              <a:t>ania swoich pogl</a:t>
            </a:r>
            <a:r>
              <a:rPr lang="pl-PL" sz="1800" b="1" i="1" kern="100" dirty="0">
                <a:effectLst/>
                <a:latin typeface="Century Gothic" panose="020B0502020202020204" pitchFamily="34" charset="0"/>
                <a:ea typeface="Calibri" panose="020F0502020204030204" pitchFamily="34" charset="0"/>
                <a:cs typeface="Calibri" panose="020F0502020204030204" pitchFamily="34" charset="0"/>
              </a:rPr>
              <a:t>ą</a:t>
            </a:r>
            <a:r>
              <a:rPr lang="pl-PL" sz="1800" b="1" i="1" kern="100" dirty="0">
                <a:effectLst/>
                <a:latin typeface="Century Gothic" panose="020B0502020202020204" pitchFamily="34" charset="0"/>
                <a:ea typeface="Calibri" panose="020F0502020204030204" pitchFamily="34" charset="0"/>
                <a:cs typeface="Times New Roman" panose="02020603050405020304" pitchFamily="18" charset="0"/>
              </a:rPr>
              <a:t>d</a:t>
            </a:r>
            <a:r>
              <a:rPr lang="pl-PL" sz="1800" b="1" i="1" kern="100" dirty="0">
                <a:effectLst/>
                <a:latin typeface="Century Gothic" panose="020B0502020202020204" pitchFamily="34" charset="0"/>
                <a:ea typeface="Calibri" panose="020F0502020204030204" pitchFamily="34" charset="0"/>
                <a:cs typeface="Centaur" panose="02030504050205020304" pitchFamily="18" charset="0"/>
              </a:rPr>
              <a:t>ó</a:t>
            </a:r>
            <a:r>
              <a:rPr lang="pl-PL" sz="1800" b="1" i="1" kern="100" dirty="0">
                <a:effectLst/>
                <a:latin typeface="Century Gothic" panose="020B0502020202020204" pitchFamily="34" charset="0"/>
                <a:ea typeface="Calibri" panose="020F0502020204030204" pitchFamily="34" charset="0"/>
                <a:cs typeface="Times New Roman" panose="02020603050405020304" pitchFamily="18" charset="0"/>
              </a:rPr>
              <a:t>w oraz pozyskiwania i rozpowszechniania informacji. 2. Cenzura prewencyjna </a:t>
            </a:r>
            <a:r>
              <a:rPr lang="pl-PL" sz="1800" b="1" i="1" kern="100" dirty="0">
                <a:effectLst/>
                <a:latin typeface="Century Gothic" panose="020B0502020202020204" pitchFamily="34" charset="0"/>
                <a:ea typeface="Calibri" panose="020F0502020204030204" pitchFamily="34" charset="0"/>
                <a:cs typeface="Calibri" panose="020F0502020204030204" pitchFamily="34" charset="0"/>
              </a:rPr>
              <a:t>ś</a:t>
            </a:r>
            <a:r>
              <a:rPr lang="pl-PL" sz="1800" b="1" i="1" kern="100" dirty="0">
                <a:effectLst/>
                <a:latin typeface="Century Gothic" panose="020B0502020202020204" pitchFamily="34" charset="0"/>
                <a:ea typeface="Calibri" panose="020F0502020204030204" pitchFamily="34" charset="0"/>
                <a:cs typeface="Times New Roman" panose="02020603050405020304" pitchFamily="18" charset="0"/>
              </a:rPr>
              <a:t>rodk</a:t>
            </a:r>
            <a:r>
              <a:rPr lang="pl-PL" sz="1800" b="1" i="1" kern="100" dirty="0">
                <a:effectLst/>
                <a:latin typeface="Century Gothic" panose="020B0502020202020204" pitchFamily="34" charset="0"/>
                <a:ea typeface="Calibri" panose="020F0502020204030204" pitchFamily="34" charset="0"/>
                <a:cs typeface="Centaur" panose="02030504050205020304" pitchFamily="18" charset="0"/>
              </a:rPr>
              <a:t>ó</a:t>
            </a:r>
            <a:r>
              <a:rPr lang="pl-PL" sz="1800" b="1" i="1" kern="100" dirty="0">
                <a:effectLst/>
                <a:latin typeface="Century Gothic" panose="020B0502020202020204" pitchFamily="34" charset="0"/>
                <a:ea typeface="Calibri" panose="020F0502020204030204" pitchFamily="34" charset="0"/>
                <a:cs typeface="Times New Roman" panose="02020603050405020304" pitchFamily="18" charset="0"/>
              </a:rPr>
              <a:t>w spo</a:t>
            </a:r>
            <a:r>
              <a:rPr lang="pl-PL" sz="1800" b="1" i="1" kern="100" dirty="0">
                <a:effectLst/>
                <a:latin typeface="Century Gothic" panose="020B0502020202020204" pitchFamily="34" charset="0"/>
                <a:ea typeface="Calibri" panose="020F0502020204030204" pitchFamily="34" charset="0"/>
                <a:cs typeface="Calibri" panose="020F0502020204030204" pitchFamily="34" charset="0"/>
              </a:rPr>
              <a:t>ł</a:t>
            </a:r>
            <a:r>
              <a:rPr lang="pl-PL" sz="1800" b="1" i="1" kern="100" dirty="0">
                <a:effectLst/>
                <a:latin typeface="Century Gothic" panose="020B0502020202020204" pitchFamily="34" charset="0"/>
                <a:ea typeface="Calibri" panose="020F0502020204030204" pitchFamily="34" charset="0"/>
                <a:cs typeface="Times New Roman" panose="02020603050405020304" pitchFamily="18" charset="0"/>
              </a:rPr>
              <a:t>ecznego przekazu oraz koncesjonowanie prasy s</a:t>
            </a:r>
            <a:r>
              <a:rPr lang="pl-PL" sz="1800" b="1" i="1" kern="100" dirty="0">
                <a:effectLst/>
                <a:latin typeface="Century Gothic" panose="020B0502020202020204" pitchFamily="34" charset="0"/>
                <a:ea typeface="Calibri" panose="020F0502020204030204" pitchFamily="34" charset="0"/>
                <a:cs typeface="Calibri" panose="020F0502020204030204" pitchFamily="34" charset="0"/>
              </a:rPr>
              <a:t>ą</a:t>
            </a:r>
            <a:r>
              <a:rPr lang="pl-PL" sz="1800" b="1" i="1" kern="100" dirty="0">
                <a:effectLst/>
                <a:latin typeface="Century Gothic" panose="020B0502020202020204" pitchFamily="34" charset="0"/>
                <a:ea typeface="Calibri" panose="020F0502020204030204" pitchFamily="34" charset="0"/>
                <a:cs typeface="Times New Roman" panose="02020603050405020304" pitchFamily="18" charset="0"/>
              </a:rPr>
              <a:t> zakazane. Ustawa mo</a:t>
            </a:r>
            <a:r>
              <a:rPr lang="pl-PL" sz="1800" b="1" i="1" kern="100" dirty="0">
                <a:effectLst/>
                <a:latin typeface="Century Gothic" panose="020B0502020202020204" pitchFamily="34" charset="0"/>
                <a:ea typeface="Calibri" panose="020F0502020204030204" pitchFamily="34" charset="0"/>
                <a:cs typeface="Calibri" panose="020F0502020204030204" pitchFamily="34" charset="0"/>
              </a:rPr>
              <a:t>ż</a:t>
            </a:r>
            <a:r>
              <a:rPr lang="pl-PL" sz="1800" b="1" i="1" kern="100" dirty="0">
                <a:effectLst/>
                <a:latin typeface="Century Gothic" panose="020B0502020202020204" pitchFamily="34" charset="0"/>
                <a:ea typeface="Calibri" panose="020F0502020204030204" pitchFamily="34" charset="0"/>
                <a:cs typeface="Times New Roman" panose="02020603050405020304" pitchFamily="18" charset="0"/>
              </a:rPr>
              <a:t>e wprowadzi</a:t>
            </a:r>
            <a:r>
              <a:rPr lang="pl-PL" sz="1800" b="1" i="1" kern="100" dirty="0">
                <a:effectLst/>
                <a:latin typeface="Century Gothic" panose="020B0502020202020204" pitchFamily="34" charset="0"/>
                <a:ea typeface="Calibri" panose="020F0502020204030204" pitchFamily="34" charset="0"/>
                <a:cs typeface="Calibri" panose="020F0502020204030204" pitchFamily="34" charset="0"/>
              </a:rPr>
              <a:t>ć</a:t>
            </a:r>
            <a:r>
              <a:rPr lang="pl-PL" sz="1800" b="1" i="1" kern="100" dirty="0">
                <a:effectLst/>
                <a:latin typeface="Century Gothic" panose="020B0502020202020204" pitchFamily="34" charset="0"/>
                <a:ea typeface="Calibri" panose="020F0502020204030204" pitchFamily="34" charset="0"/>
                <a:cs typeface="Times New Roman" panose="02020603050405020304" pitchFamily="18" charset="0"/>
              </a:rPr>
              <a:t> obowi</a:t>
            </a:r>
            <a:r>
              <a:rPr lang="pl-PL" sz="1800" b="1" i="1" kern="100" dirty="0">
                <a:effectLst/>
                <a:latin typeface="Century Gothic" panose="020B0502020202020204" pitchFamily="34" charset="0"/>
                <a:ea typeface="Calibri" panose="020F0502020204030204" pitchFamily="34" charset="0"/>
                <a:cs typeface="Calibri" panose="020F0502020204030204" pitchFamily="34" charset="0"/>
              </a:rPr>
              <a:t>ą</a:t>
            </a:r>
            <a:r>
              <a:rPr lang="pl-PL" sz="1800" b="1" i="1" kern="100" dirty="0">
                <a:effectLst/>
                <a:latin typeface="Century Gothic" panose="020B0502020202020204" pitchFamily="34" charset="0"/>
                <a:ea typeface="Calibri" panose="020F0502020204030204" pitchFamily="34" charset="0"/>
                <a:cs typeface="Times New Roman" panose="02020603050405020304" pitchFamily="18" charset="0"/>
              </a:rPr>
              <a:t>zek uprzedniego uzyskania koncesji na prowadzenie stacji radiowej lub telewizyjnej</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a:t>
            </a:r>
            <a:endParaRPr lang="pl-PL" sz="1800" b="1" kern="10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3" name="Symbol zastępczy zawartości 2">
            <a:extLst>
              <a:ext uri="{FF2B5EF4-FFF2-40B4-BE49-F238E27FC236}">
                <a16:creationId xmlns:a16="http://schemas.microsoft.com/office/drawing/2014/main" id="{9A0EDBED-9B0E-B60C-AB32-E946D224F0CE}"/>
              </a:ext>
            </a:extLst>
          </p:cNvPr>
          <p:cNvSpPr>
            <a:spLocks noGrp="1"/>
          </p:cNvSpPr>
          <p:nvPr>
            <p:ph idx="1"/>
          </p:nvPr>
        </p:nvSpPr>
        <p:spPr>
          <a:xfrm>
            <a:off x="1809323" y="2019300"/>
            <a:ext cx="9544477" cy="5208713"/>
          </a:xfrm>
        </p:spPr>
        <p:txBody>
          <a:bodyPr>
            <a:normAutofit fontScale="85000" lnSpcReduction="10000"/>
          </a:bodyPr>
          <a:lstStyle/>
          <a:p>
            <a:pPr algn="just">
              <a:lnSpc>
                <a:spcPct val="120000"/>
              </a:lnSpc>
              <a:spcBef>
                <a:spcPts val="1000"/>
              </a:spcBef>
              <a:spcAft>
                <a:spcPts val="1000"/>
              </a:spcAft>
            </a:pP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Wolno</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ść</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wypowiedzi zosta</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ł</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a zagwarantowana w art. 54 ust. 1 Konstytucji RP. </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Ustawodawca nie pos</a:t>
            </a:r>
            <a:r>
              <a:rPr lang="pl-PL" sz="1800" b="1" kern="100" dirty="0">
                <a:effectLst/>
                <a:latin typeface="Century Gothic" panose="020B0502020202020204" pitchFamily="34" charset="0"/>
                <a:ea typeface="Calibri" panose="020F0502020204030204" pitchFamily="34" charset="0"/>
                <a:cs typeface="Calibri" panose="020F0502020204030204" pitchFamily="34" charset="0"/>
              </a:rPr>
              <a:t>ł</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u</a:t>
            </a:r>
            <a:r>
              <a:rPr lang="pl-PL" sz="1800" b="1" kern="100" dirty="0">
                <a:effectLst/>
                <a:latin typeface="Century Gothic" panose="020B0502020202020204" pitchFamily="34" charset="0"/>
                <a:ea typeface="Calibri" panose="020F0502020204030204" pitchFamily="34" charset="0"/>
                <a:cs typeface="Calibri" panose="020F0502020204030204" pitchFamily="34" charset="0"/>
              </a:rPr>
              <a:t>ż</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y</a:t>
            </a:r>
            <a:r>
              <a:rPr lang="pl-PL" sz="1800" b="1" kern="100" dirty="0">
                <a:effectLst/>
                <a:latin typeface="Century Gothic" panose="020B0502020202020204" pitchFamily="34" charset="0"/>
                <a:ea typeface="Calibri" panose="020F0502020204030204" pitchFamily="34" charset="0"/>
                <a:cs typeface="Calibri" panose="020F0502020204030204" pitchFamily="34" charset="0"/>
              </a:rPr>
              <a:t>ł</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 si</a:t>
            </a:r>
            <a:r>
              <a:rPr lang="pl-PL" sz="1800" b="1" kern="100" dirty="0">
                <a:effectLst/>
                <a:latin typeface="Century Gothic" panose="020B0502020202020204" pitchFamily="34" charset="0"/>
                <a:ea typeface="Calibri" panose="020F0502020204030204" pitchFamily="34" charset="0"/>
                <a:cs typeface="Calibri" panose="020F0502020204030204" pitchFamily="34" charset="0"/>
              </a:rPr>
              <a:t>ę</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 jednak wprost terminem „wolno</a:t>
            </a:r>
            <a:r>
              <a:rPr lang="pl-PL" sz="1800" b="1" kern="100" dirty="0">
                <a:effectLst/>
                <a:latin typeface="Century Gothic" panose="020B0502020202020204" pitchFamily="34" charset="0"/>
                <a:ea typeface="Calibri" panose="020F0502020204030204" pitchFamily="34" charset="0"/>
                <a:cs typeface="Calibri" panose="020F0502020204030204" pitchFamily="34" charset="0"/>
              </a:rPr>
              <a:t>ść</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 wypowiedzi</a:t>
            </a:r>
            <a:r>
              <a:rPr lang="pl-PL" sz="1800" b="1" kern="100" dirty="0">
                <a:effectLst/>
                <a:latin typeface="Century Gothic" panose="020B0502020202020204" pitchFamily="34" charset="0"/>
                <a:ea typeface="Calibri" panose="020F0502020204030204" pitchFamily="34" charset="0"/>
                <a:cs typeface="Centaur" panose="02030504050205020304" pitchFamily="18" charset="0"/>
              </a:rPr>
              <a:t>”</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lecz u</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ż</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y</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ł</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sformu</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ł</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owania </a:t>
            </a:r>
            <a:r>
              <a:rPr lang="pl-PL" sz="1800" kern="100" dirty="0">
                <a:effectLst/>
                <a:latin typeface="Century Gothic" panose="020B0502020202020204" pitchFamily="34" charset="0"/>
                <a:ea typeface="Calibri" panose="020F0502020204030204" pitchFamily="34" charset="0"/>
                <a:cs typeface="Centaur" panose="02030504050205020304" pitchFamily="18" charset="0"/>
              </a:rPr>
              <a:t>„</a:t>
            </a:r>
            <a:r>
              <a:rPr lang="pl-PL" sz="1800" i="1" kern="100" dirty="0">
                <a:effectLst/>
                <a:latin typeface="Century Gothic" panose="020B0502020202020204" pitchFamily="34" charset="0"/>
                <a:ea typeface="Calibri" panose="020F0502020204030204" pitchFamily="34" charset="0"/>
                <a:cs typeface="Times New Roman" panose="02020603050405020304" pitchFamily="18" charset="0"/>
              </a:rPr>
              <a:t>wolno</a:t>
            </a:r>
            <a:r>
              <a:rPr lang="pl-PL" sz="1800" i="1" kern="100" dirty="0">
                <a:effectLst/>
                <a:latin typeface="Century Gothic" panose="020B0502020202020204" pitchFamily="34" charset="0"/>
                <a:ea typeface="Calibri" panose="020F0502020204030204" pitchFamily="34" charset="0"/>
                <a:cs typeface="Calibri" panose="020F0502020204030204" pitchFamily="34" charset="0"/>
              </a:rPr>
              <a:t>ść</a:t>
            </a:r>
            <a:r>
              <a:rPr lang="pl-PL" sz="1800" i="1" kern="100" dirty="0">
                <a:effectLst/>
                <a:latin typeface="Century Gothic" panose="020B0502020202020204" pitchFamily="34" charset="0"/>
                <a:ea typeface="Calibri" panose="020F0502020204030204" pitchFamily="34" charset="0"/>
                <a:cs typeface="Times New Roman" panose="02020603050405020304" pitchFamily="18" charset="0"/>
              </a:rPr>
              <a:t> wyra</a:t>
            </a:r>
            <a:r>
              <a:rPr lang="pl-PL" sz="1800" i="1" kern="100" dirty="0">
                <a:effectLst/>
                <a:latin typeface="Century Gothic" panose="020B0502020202020204" pitchFamily="34" charset="0"/>
                <a:ea typeface="Calibri" panose="020F0502020204030204" pitchFamily="34" charset="0"/>
                <a:cs typeface="Calibri" panose="020F0502020204030204" pitchFamily="34" charset="0"/>
              </a:rPr>
              <a:t>ż</a:t>
            </a:r>
            <a:r>
              <a:rPr lang="pl-PL" sz="1800" i="1" kern="100" dirty="0">
                <a:effectLst/>
                <a:latin typeface="Century Gothic" panose="020B0502020202020204" pitchFamily="34" charset="0"/>
                <a:ea typeface="Calibri" panose="020F0502020204030204" pitchFamily="34" charset="0"/>
                <a:cs typeface="Times New Roman" panose="02020603050405020304" pitchFamily="18" charset="0"/>
              </a:rPr>
              <a:t>ania pogl</a:t>
            </a:r>
            <a:r>
              <a:rPr lang="pl-PL" sz="1800" i="1" kern="100" dirty="0">
                <a:effectLst/>
                <a:latin typeface="Century Gothic" panose="020B0502020202020204" pitchFamily="34" charset="0"/>
                <a:ea typeface="Calibri" panose="020F0502020204030204" pitchFamily="34" charset="0"/>
                <a:cs typeface="Calibri" panose="020F0502020204030204" pitchFamily="34" charset="0"/>
              </a:rPr>
              <a:t>ą</a:t>
            </a:r>
            <a:r>
              <a:rPr lang="pl-PL" sz="1800" i="1" kern="100" dirty="0">
                <a:effectLst/>
                <a:latin typeface="Century Gothic" panose="020B0502020202020204" pitchFamily="34" charset="0"/>
                <a:ea typeface="Calibri" panose="020F0502020204030204" pitchFamily="34" charset="0"/>
                <a:cs typeface="Times New Roman" panose="02020603050405020304" pitchFamily="18" charset="0"/>
              </a:rPr>
              <a:t>d</a:t>
            </a:r>
            <a:r>
              <a:rPr lang="pl-PL" sz="1800" i="1" kern="100" dirty="0">
                <a:effectLst/>
                <a:latin typeface="Century Gothic" panose="020B0502020202020204" pitchFamily="34" charset="0"/>
                <a:ea typeface="Calibri" panose="020F0502020204030204" pitchFamily="34" charset="0"/>
                <a:cs typeface="Centaur" panose="02030504050205020304" pitchFamily="18" charset="0"/>
              </a:rPr>
              <a:t>ó</a:t>
            </a:r>
            <a:r>
              <a:rPr lang="pl-PL" sz="1800" i="1" kern="100" dirty="0">
                <a:effectLst/>
                <a:latin typeface="Century Gothic" panose="020B0502020202020204" pitchFamily="34" charset="0"/>
                <a:ea typeface="Calibri" panose="020F0502020204030204" pitchFamily="34" charset="0"/>
                <a:cs typeface="Times New Roman" panose="02020603050405020304" pitchFamily="18" charset="0"/>
              </a:rPr>
              <a:t>w oraz pozyskiwania i rozpowszechniania informacji</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a:t>
            </a:r>
            <a:endParaRPr lang="pl-PL" sz="1800" kern="10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20000"/>
              </a:lnSpc>
              <a:spcBef>
                <a:spcPts val="1000"/>
              </a:spcBef>
              <a:spcAft>
                <a:spcPts val="1000"/>
              </a:spcAft>
            </a:pP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Z komentowanego przepisu wynikaj</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ą</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trzy odr</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ę</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bne uprawnienia: 1) </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wolno</a:t>
            </a:r>
            <a:r>
              <a:rPr lang="pl-PL" sz="1800" b="1" kern="100" dirty="0">
                <a:effectLst/>
                <a:latin typeface="Century Gothic" panose="020B0502020202020204" pitchFamily="34" charset="0"/>
                <a:ea typeface="Calibri" panose="020F0502020204030204" pitchFamily="34" charset="0"/>
                <a:cs typeface="Calibri" panose="020F0502020204030204" pitchFamily="34" charset="0"/>
              </a:rPr>
              <a:t>ść</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 wyra</a:t>
            </a:r>
            <a:r>
              <a:rPr lang="pl-PL" sz="1800" b="1" kern="100" dirty="0">
                <a:effectLst/>
                <a:latin typeface="Century Gothic" panose="020B0502020202020204" pitchFamily="34" charset="0"/>
                <a:ea typeface="Calibri" panose="020F0502020204030204" pitchFamily="34" charset="0"/>
                <a:cs typeface="Calibri" panose="020F0502020204030204" pitchFamily="34" charset="0"/>
              </a:rPr>
              <a:t>ż</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ania pogl</a:t>
            </a:r>
            <a:r>
              <a:rPr lang="pl-PL" sz="1800" b="1" kern="100" dirty="0">
                <a:effectLst/>
                <a:latin typeface="Century Gothic" panose="020B0502020202020204" pitchFamily="34" charset="0"/>
                <a:ea typeface="Calibri" panose="020F0502020204030204" pitchFamily="34" charset="0"/>
                <a:cs typeface="Calibri" panose="020F0502020204030204" pitchFamily="34" charset="0"/>
              </a:rPr>
              <a:t>ą</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d</a:t>
            </a:r>
            <a:r>
              <a:rPr lang="pl-PL" sz="1800" b="1" kern="100" dirty="0">
                <a:effectLst/>
                <a:latin typeface="Century Gothic" panose="020B0502020202020204" pitchFamily="34" charset="0"/>
                <a:ea typeface="Calibri" panose="020F0502020204030204" pitchFamily="34" charset="0"/>
                <a:cs typeface="Centaur" panose="02030504050205020304" pitchFamily="18" charset="0"/>
              </a:rPr>
              <a:t>ó</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w</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2) </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wolno</a:t>
            </a:r>
            <a:r>
              <a:rPr lang="pl-PL" sz="1800" b="1" kern="100" dirty="0">
                <a:effectLst/>
                <a:latin typeface="Century Gothic" panose="020B0502020202020204" pitchFamily="34" charset="0"/>
                <a:ea typeface="Calibri" panose="020F0502020204030204" pitchFamily="34" charset="0"/>
                <a:cs typeface="Calibri" panose="020F0502020204030204" pitchFamily="34" charset="0"/>
              </a:rPr>
              <a:t>ść</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 pozyskiwania informacji</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3) </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wolno</a:t>
            </a:r>
            <a:r>
              <a:rPr lang="pl-PL" sz="1800" b="1" kern="100" dirty="0">
                <a:effectLst/>
                <a:latin typeface="Century Gothic" panose="020B0502020202020204" pitchFamily="34" charset="0"/>
                <a:ea typeface="Calibri" panose="020F0502020204030204" pitchFamily="34" charset="0"/>
                <a:cs typeface="Calibri" panose="020F0502020204030204" pitchFamily="34" charset="0"/>
              </a:rPr>
              <a:t>ść</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 rozpowszechniania informacji</a:t>
            </a:r>
            <a:r>
              <a:rPr lang="pl-PL" b="1" kern="100" dirty="0">
                <a:latin typeface="Century Gothic" panose="020B0502020202020204" pitchFamily="34" charset="0"/>
                <a:ea typeface="Calibri" panose="020F0502020204030204" pitchFamily="34" charset="0"/>
                <a:cs typeface="Times New Roman" panose="02020603050405020304" pitchFamily="18" charset="0"/>
              </a:rPr>
              <a:t>.</a:t>
            </a:r>
            <a:endParaRPr lang="pl-PL" sz="1800" kern="10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20000"/>
              </a:lnSpc>
              <a:spcBef>
                <a:spcPts val="1000"/>
              </a:spcBef>
              <a:spcAft>
                <a:spcPts val="1000"/>
              </a:spcAft>
            </a:pP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Pogl</a:t>
            </a:r>
            <a:r>
              <a:rPr lang="pl-PL" sz="1800" b="1" kern="100" dirty="0">
                <a:effectLst/>
                <a:latin typeface="Century Gothic" panose="020B0502020202020204" pitchFamily="34" charset="0"/>
                <a:ea typeface="Calibri" panose="020F0502020204030204" pitchFamily="34" charset="0"/>
                <a:cs typeface="Calibri" panose="020F0502020204030204" pitchFamily="34" charset="0"/>
              </a:rPr>
              <a:t>ą</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dy</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zgodnie z potocznym znaczeniem tego poj</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ę</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cia, oznaczaj</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ą</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ró</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ż</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nego </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rodzaju opinie w</a:t>
            </a:r>
            <a:r>
              <a:rPr lang="pl-PL" sz="1800" b="1" kern="100" dirty="0">
                <a:effectLst/>
                <a:latin typeface="Century Gothic" panose="020B0502020202020204" pitchFamily="34" charset="0"/>
                <a:ea typeface="Calibri" panose="020F0502020204030204" pitchFamily="34" charset="0"/>
                <a:cs typeface="Calibri" panose="020F0502020204030204" pitchFamily="34" charset="0"/>
              </a:rPr>
              <a:t>ł</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asne wypowiadaj</a:t>
            </a:r>
            <a:r>
              <a:rPr lang="pl-PL" sz="1800" b="1" kern="100" dirty="0">
                <a:effectLst/>
                <a:latin typeface="Century Gothic" panose="020B0502020202020204" pitchFamily="34" charset="0"/>
                <a:ea typeface="Calibri" panose="020F0502020204030204" pitchFamily="34" charset="0"/>
                <a:cs typeface="Calibri" panose="020F0502020204030204" pitchFamily="34" charset="0"/>
              </a:rPr>
              <a:t>ą</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cego si</a:t>
            </a:r>
            <a:r>
              <a:rPr lang="pl-PL" sz="1800" b="1" kern="100" dirty="0">
                <a:effectLst/>
                <a:latin typeface="Century Gothic" panose="020B0502020202020204" pitchFamily="34" charset="0"/>
                <a:ea typeface="Calibri" panose="020F0502020204030204" pitchFamily="34" charset="0"/>
                <a:cs typeface="Calibri" panose="020F0502020204030204" pitchFamily="34" charset="0"/>
              </a:rPr>
              <a:t>ę</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Zgodnie z przyj</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ę</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tym w orzecznictwie TK stanowiskiem wolno</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ść</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wyra</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ż</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ania pogl</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ą</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d</a:t>
            </a:r>
            <a:r>
              <a:rPr lang="pl-PL" sz="1800" kern="100" dirty="0">
                <a:effectLst/>
                <a:latin typeface="Century Gothic" panose="020B0502020202020204" pitchFamily="34" charset="0"/>
                <a:ea typeface="Calibri" panose="020F0502020204030204" pitchFamily="34" charset="0"/>
                <a:cs typeface="Centaur" panose="02030504050205020304" pitchFamily="18" charset="0"/>
              </a:rPr>
              <a:t>ó</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w interpretuje si</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ę</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jako </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wyra</a:t>
            </a:r>
            <a:r>
              <a:rPr lang="pl-PL" sz="1800" b="1" kern="100" dirty="0">
                <a:effectLst/>
                <a:latin typeface="Century Gothic" panose="020B0502020202020204" pitchFamily="34" charset="0"/>
                <a:ea typeface="Calibri" panose="020F0502020204030204" pitchFamily="34" charset="0"/>
                <a:cs typeface="Calibri" panose="020F0502020204030204" pitchFamily="34" charset="0"/>
              </a:rPr>
              <a:t>ż</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anie nie tylko osobistych ocen</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ale r</a:t>
            </a:r>
            <a:r>
              <a:rPr lang="pl-PL" sz="1800" kern="100" dirty="0">
                <a:effectLst/>
                <a:latin typeface="Century Gothic" panose="020B0502020202020204" pitchFamily="34" charset="0"/>
                <a:ea typeface="Calibri" panose="020F0502020204030204" pitchFamily="34" charset="0"/>
                <a:cs typeface="Centaur" panose="02030504050205020304" pitchFamily="18" charset="0"/>
              </a:rPr>
              <a:t>ó</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wnie</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ż</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przypuszcze</a:t>
            </a:r>
            <a:r>
              <a:rPr lang="pl-PL" sz="1800" b="1" kern="100" dirty="0">
                <a:effectLst/>
                <a:latin typeface="Century Gothic" panose="020B0502020202020204" pitchFamily="34" charset="0"/>
                <a:ea typeface="Calibri" panose="020F0502020204030204" pitchFamily="34" charset="0"/>
                <a:cs typeface="Calibri" panose="020F0502020204030204" pitchFamily="34" charset="0"/>
              </a:rPr>
              <a:t>ń</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oraz </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opinii</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a:t>
            </a:r>
            <a:endParaRPr lang="pl-PL" sz="1800" kern="10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20000"/>
              </a:lnSpc>
              <a:spcBef>
                <a:spcPts val="1000"/>
              </a:spcBef>
              <a:spcAft>
                <a:spcPts val="1000"/>
              </a:spcAft>
            </a:pP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Wolno</a:t>
            </a:r>
            <a:r>
              <a:rPr lang="pl-PL" sz="1800" b="1" kern="100" dirty="0">
                <a:effectLst/>
                <a:latin typeface="Century Gothic" panose="020B0502020202020204" pitchFamily="34" charset="0"/>
                <a:ea typeface="Calibri" panose="020F0502020204030204" pitchFamily="34" charset="0"/>
                <a:cs typeface="Calibri" panose="020F0502020204030204" pitchFamily="34" charset="0"/>
              </a:rPr>
              <a:t>ść</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 pozyskiwania informacji </a:t>
            </a:r>
            <a:r>
              <a:rPr lang="pl-PL" sz="1800" kern="100" dirty="0">
                <a:effectLst/>
                <a:latin typeface="Century Gothic" panose="020B0502020202020204" pitchFamily="34" charset="0"/>
                <a:ea typeface="Calibri" panose="020F0502020204030204" pitchFamily="34" charset="0"/>
                <a:cs typeface="Centaur" panose="02030504050205020304" pitchFamily="18" charset="0"/>
              </a:rPr>
              <a:t>–</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stanowi istotne uprawnienie </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jednostek oraz dziennikarzy. </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Uprawnienie to nabiera szczególnego znaczenia w powi</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ą</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zaniu z art. 61 ust. 1 Konstytucji RP, który gwarantuje obywatelom </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prawo do uzyskiwania informacji o dzia</a:t>
            </a:r>
            <a:r>
              <a:rPr lang="pl-PL" sz="1800" b="1" kern="100" dirty="0">
                <a:effectLst/>
                <a:latin typeface="Century Gothic" panose="020B0502020202020204" pitchFamily="34" charset="0"/>
                <a:ea typeface="Calibri" panose="020F0502020204030204" pitchFamily="34" charset="0"/>
                <a:cs typeface="Calibri" panose="020F0502020204030204" pitchFamily="34" charset="0"/>
              </a:rPr>
              <a:t>ł</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alno</a:t>
            </a:r>
            <a:r>
              <a:rPr lang="pl-PL" sz="1800" b="1" kern="100" dirty="0">
                <a:effectLst/>
                <a:latin typeface="Century Gothic" panose="020B0502020202020204" pitchFamily="34" charset="0"/>
                <a:ea typeface="Calibri" panose="020F0502020204030204" pitchFamily="34" charset="0"/>
                <a:cs typeface="Calibri" panose="020F0502020204030204" pitchFamily="34" charset="0"/>
              </a:rPr>
              <a:t>ś</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ci organ</a:t>
            </a:r>
            <a:r>
              <a:rPr lang="pl-PL" sz="1800" b="1" kern="100" dirty="0">
                <a:effectLst/>
                <a:latin typeface="Century Gothic" panose="020B0502020202020204" pitchFamily="34" charset="0"/>
                <a:ea typeface="Calibri" panose="020F0502020204030204" pitchFamily="34" charset="0"/>
                <a:cs typeface="Centaur" panose="02030504050205020304" pitchFamily="18" charset="0"/>
              </a:rPr>
              <a:t>ó</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w w</a:t>
            </a:r>
            <a:r>
              <a:rPr lang="pl-PL" sz="1800" b="1" kern="100" dirty="0">
                <a:effectLst/>
                <a:latin typeface="Century Gothic" panose="020B0502020202020204" pitchFamily="34" charset="0"/>
                <a:ea typeface="Calibri" panose="020F0502020204030204" pitchFamily="34" charset="0"/>
                <a:cs typeface="Calibri" panose="020F0502020204030204" pitchFamily="34" charset="0"/>
              </a:rPr>
              <a:t>ł</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adzy publicznej oraz os</a:t>
            </a:r>
            <a:r>
              <a:rPr lang="pl-PL" sz="1800" b="1" kern="100" dirty="0">
                <a:effectLst/>
                <a:latin typeface="Century Gothic" panose="020B0502020202020204" pitchFamily="34" charset="0"/>
                <a:ea typeface="Calibri" panose="020F0502020204030204" pitchFamily="34" charset="0"/>
                <a:cs typeface="Centaur" panose="02030504050205020304" pitchFamily="18" charset="0"/>
              </a:rPr>
              <a:t>ó</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b pe</a:t>
            </a:r>
            <a:r>
              <a:rPr lang="pl-PL" sz="1800" b="1" kern="100" dirty="0">
                <a:effectLst/>
                <a:latin typeface="Century Gothic" panose="020B0502020202020204" pitchFamily="34" charset="0"/>
                <a:ea typeface="Calibri" panose="020F0502020204030204" pitchFamily="34" charset="0"/>
                <a:cs typeface="Calibri" panose="020F0502020204030204" pitchFamily="34" charset="0"/>
              </a:rPr>
              <a:t>ł</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ni</a:t>
            </a:r>
            <a:r>
              <a:rPr lang="pl-PL" sz="1800" b="1" kern="100" dirty="0">
                <a:effectLst/>
                <a:latin typeface="Century Gothic" panose="020B0502020202020204" pitchFamily="34" charset="0"/>
                <a:ea typeface="Calibri" panose="020F0502020204030204" pitchFamily="34" charset="0"/>
                <a:cs typeface="Calibri" panose="020F0502020204030204" pitchFamily="34" charset="0"/>
              </a:rPr>
              <a:t>ą</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cych funkcje publiczne</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Nale</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ż</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y podkre</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ś</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li</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ć</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ż</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e wolno</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ść</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pozyskiwania informacji stanowi wa</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ż</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ny element wolno</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ś</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ci wypowiedzi, zapewnia bowiem mo</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ż</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liwo</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ść</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pozyskiwania informacji, kt</a:t>
            </a:r>
            <a:r>
              <a:rPr lang="pl-PL" sz="1800" kern="100" dirty="0">
                <a:effectLst/>
                <a:latin typeface="Century Gothic" panose="020B0502020202020204" pitchFamily="34" charset="0"/>
                <a:ea typeface="Calibri" panose="020F0502020204030204" pitchFamily="34" charset="0"/>
                <a:cs typeface="Centaur" panose="02030504050205020304" pitchFamily="18" charset="0"/>
              </a:rPr>
              <a:t>ó</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re s</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ą</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niezb</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ę</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dne do budowania pogl</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ą</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d</a:t>
            </a:r>
            <a:r>
              <a:rPr lang="pl-PL" sz="1800" kern="100" dirty="0">
                <a:effectLst/>
                <a:latin typeface="Century Gothic" panose="020B0502020202020204" pitchFamily="34" charset="0"/>
                <a:ea typeface="Calibri" panose="020F0502020204030204" pitchFamily="34" charset="0"/>
                <a:cs typeface="Centaur" panose="02030504050205020304" pitchFamily="18" charset="0"/>
              </a:rPr>
              <a:t>ó</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w, a nast</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ę</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pnie ich wyra</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ż</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ania.</a:t>
            </a:r>
            <a:endParaRPr lang="pl-PL" sz="1800" kern="10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20000"/>
              </a:lnSpc>
              <a:spcAft>
                <a:spcPts val="1000"/>
              </a:spcAft>
            </a:pPr>
            <a:endParaRPr lang="pl-PL" sz="1800" kern="10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20000"/>
              </a:lnSpc>
              <a:spcAft>
                <a:spcPts val="800"/>
              </a:spcAft>
            </a:pPr>
            <a:endParaRPr lang="pl-PL" sz="1800" kern="100" dirty="0">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974080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D282904-2F1E-04DF-0161-4A3E2263F968}"/>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0597A3F2-6595-0328-ACD9-017C2D9A6D3E}"/>
              </a:ext>
            </a:extLst>
          </p:cNvPr>
          <p:cNvSpPr>
            <a:spLocks noGrp="1"/>
          </p:cNvSpPr>
          <p:nvPr>
            <p:ph type="title"/>
          </p:nvPr>
        </p:nvSpPr>
        <p:spPr>
          <a:xfrm>
            <a:off x="2478833" y="631730"/>
            <a:ext cx="9330579" cy="952763"/>
          </a:xfrm>
        </p:spPr>
        <p:txBody>
          <a:bodyPr>
            <a:normAutofit fontScale="90000"/>
          </a:bodyPr>
          <a:lstStyle/>
          <a:p>
            <a:r>
              <a:rPr lang="pl-PL" sz="2400" b="1" dirty="0"/>
              <a:t>Pojęcie wolności słowa.</a:t>
            </a:r>
            <a:br>
              <a:rPr lang="pl-PL" sz="1200" dirty="0"/>
            </a:br>
            <a:br>
              <a:rPr lang="pl-PL" sz="1200" dirty="0"/>
            </a:br>
            <a:endParaRPr lang="pl-PL" sz="2400" b="1" i="1" dirty="0"/>
          </a:p>
        </p:txBody>
      </p:sp>
      <p:sp>
        <p:nvSpPr>
          <p:cNvPr id="3" name="Symbol zastępczy zawartości 2">
            <a:extLst>
              <a:ext uri="{FF2B5EF4-FFF2-40B4-BE49-F238E27FC236}">
                <a16:creationId xmlns:a16="http://schemas.microsoft.com/office/drawing/2014/main" id="{673A46B0-B47A-1164-EF92-59F1D4D132B1}"/>
              </a:ext>
            </a:extLst>
          </p:cNvPr>
          <p:cNvSpPr>
            <a:spLocks noGrp="1"/>
          </p:cNvSpPr>
          <p:nvPr>
            <p:ph idx="1"/>
          </p:nvPr>
        </p:nvSpPr>
        <p:spPr>
          <a:xfrm>
            <a:off x="2125652" y="1187007"/>
            <a:ext cx="8915400" cy="4693701"/>
          </a:xfrm>
        </p:spPr>
        <p:txBody>
          <a:bodyPr>
            <a:normAutofit fontScale="77500" lnSpcReduction="20000"/>
          </a:bodyPr>
          <a:lstStyle/>
          <a:p>
            <a:pPr algn="just">
              <a:lnSpc>
                <a:spcPct val="120000"/>
              </a:lnSpc>
              <a:spcAft>
                <a:spcPts val="800"/>
              </a:spcAft>
            </a:pPr>
            <a:r>
              <a:rPr lang="pl-PL" sz="2100" kern="100" dirty="0">
                <a:effectLst/>
                <a:latin typeface="+mj-lt"/>
                <a:ea typeface="Calibri" panose="020F0502020204030204" pitchFamily="34" charset="0"/>
                <a:cs typeface="Times New Roman" panose="02020603050405020304" pitchFamily="18" charset="0"/>
              </a:rPr>
              <a:t>Samo pojęcie „wolność słowa” stanowi pewien skrót myślowy. Oznacza bowiem zarówno </a:t>
            </a:r>
            <a:r>
              <a:rPr lang="pl-PL" sz="2100" b="1" kern="100" dirty="0">
                <a:effectLst/>
                <a:latin typeface="+mj-lt"/>
                <a:ea typeface="Calibri" panose="020F0502020204030204" pitchFamily="34" charset="0"/>
                <a:cs typeface="Times New Roman" panose="02020603050405020304" pitchFamily="18" charset="0"/>
              </a:rPr>
              <a:t>wolność słowa </a:t>
            </a:r>
            <a:r>
              <a:rPr lang="pl-PL" sz="2100" b="1" i="1" kern="100" dirty="0">
                <a:effectLst/>
                <a:latin typeface="+mj-lt"/>
                <a:ea typeface="Calibri" panose="020F0502020204030204" pitchFamily="34" charset="0"/>
                <a:cs typeface="Times New Roman" panose="02020603050405020304" pitchFamily="18" charset="0"/>
              </a:rPr>
              <a:t>sensu stricto</a:t>
            </a:r>
            <a:r>
              <a:rPr lang="pl-PL" sz="2100" kern="100" dirty="0">
                <a:effectLst/>
                <a:latin typeface="+mj-lt"/>
                <a:ea typeface="Calibri" panose="020F0502020204030204" pitchFamily="34" charset="0"/>
                <a:cs typeface="Times New Roman" panose="02020603050405020304" pitchFamily="18" charset="0"/>
              </a:rPr>
              <a:t> jak i </a:t>
            </a:r>
            <a:r>
              <a:rPr lang="pl-PL" sz="2100" b="1" kern="100" dirty="0">
                <a:effectLst/>
                <a:latin typeface="+mj-lt"/>
                <a:ea typeface="Calibri" panose="020F0502020204030204" pitchFamily="34" charset="0"/>
                <a:cs typeface="Times New Roman" panose="02020603050405020304" pitchFamily="18" charset="0"/>
              </a:rPr>
              <a:t>wolności związane z przejawami aktywności ludzkiej</a:t>
            </a:r>
            <a:r>
              <a:rPr lang="pl-PL" sz="2100" b="1" kern="100" dirty="0">
                <a:latin typeface="+mj-lt"/>
                <a:ea typeface="Calibri" panose="020F0502020204030204" pitchFamily="34" charset="0"/>
                <a:cs typeface="Times New Roman" panose="02020603050405020304" pitchFamily="18" charset="0"/>
              </a:rPr>
              <a:t> </a:t>
            </a:r>
            <a:r>
              <a:rPr lang="pl-PL" sz="2100" kern="100" dirty="0">
                <a:latin typeface="+mj-lt"/>
                <a:ea typeface="Calibri" panose="020F0502020204030204" pitchFamily="34" charset="0"/>
                <a:cs typeface="Times New Roman" panose="02020603050405020304" pitchFamily="18" charset="0"/>
              </a:rPr>
              <a:t>takimi jak wolność </a:t>
            </a:r>
            <a:r>
              <a:rPr lang="pl-PL" sz="2100" kern="100" dirty="0">
                <a:effectLst/>
                <a:latin typeface="+mj-lt"/>
                <a:ea typeface="Calibri" panose="020F0502020204030204" pitchFamily="34" charset="0"/>
                <a:cs typeface="Times New Roman" panose="02020603050405020304" pitchFamily="18" charset="0"/>
              </a:rPr>
              <a:t>wypowiedzi kierowanej do innych, poszukiwania informacji, pozyskiwania informacji. otrzymywania informacji, komunikowania się.</a:t>
            </a:r>
          </a:p>
          <a:p>
            <a:pPr algn="just">
              <a:lnSpc>
                <a:spcPct val="120000"/>
              </a:lnSpc>
              <a:spcAft>
                <a:spcPts val="800"/>
              </a:spcAft>
            </a:pPr>
            <a:r>
              <a:rPr lang="pl-PL" sz="2100" kern="100" dirty="0">
                <a:effectLst/>
                <a:latin typeface="+mj-lt"/>
                <a:ea typeface="Calibri" panose="020F0502020204030204" pitchFamily="34" charset="0"/>
                <a:cs typeface="Times New Roman" panose="02020603050405020304" pitchFamily="18" charset="0"/>
              </a:rPr>
              <a:t>Pojęcie wolności słowa jest syntezą dwóch składników: </a:t>
            </a:r>
            <a:r>
              <a:rPr lang="pl-PL" sz="2100" b="1" kern="100" dirty="0">
                <a:effectLst/>
                <a:latin typeface="+mj-lt"/>
                <a:ea typeface="Calibri" panose="020F0502020204030204" pitchFamily="34" charset="0"/>
                <a:cs typeface="Times New Roman" panose="02020603050405020304" pitchFamily="18" charset="0"/>
              </a:rPr>
              <a:t>wolności „od”</a:t>
            </a:r>
            <a:r>
              <a:rPr lang="pl-PL" sz="2100" kern="100" dirty="0">
                <a:effectLst/>
                <a:latin typeface="+mj-lt"/>
                <a:ea typeface="Calibri" panose="020F0502020204030204" pitchFamily="34" charset="0"/>
                <a:cs typeface="Times New Roman" panose="02020603050405020304" pitchFamily="18" charset="0"/>
              </a:rPr>
              <a:t> i </a:t>
            </a:r>
            <a:r>
              <a:rPr lang="pl-PL" sz="2100" b="1" kern="100" dirty="0">
                <a:effectLst/>
                <a:latin typeface="+mj-lt"/>
                <a:ea typeface="Calibri" panose="020F0502020204030204" pitchFamily="34" charset="0"/>
                <a:cs typeface="Times New Roman" panose="02020603050405020304" pitchFamily="18" charset="0"/>
              </a:rPr>
              <a:t>wolności „do”.</a:t>
            </a:r>
            <a:r>
              <a:rPr lang="pl-PL" sz="2100" kern="100" dirty="0">
                <a:effectLst/>
                <a:latin typeface="+mj-lt"/>
                <a:ea typeface="Calibri" panose="020F0502020204030204" pitchFamily="34" charset="0"/>
                <a:cs typeface="Times New Roman" panose="02020603050405020304" pitchFamily="18" charset="0"/>
              </a:rPr>
              <a:t> Wolność „od” oznacza emancypację jednostki z grupy społecznej, oznacza ona również nieingerencję państwa w sferę wolności człowieka. Z kolei wolność „do” zakłada aktywność państwa, które powinno zapewnić jednostce odpowiednie warunki, by mogła ona z wolności korzystać. </a:t>
            </a:r>
          </a:p>
          <a:p>
            <a:pPr algn="just">
              <a:lnSpc>
                <a:spcPct val="120000"/>
              </a:lnSpc>
              <a:spcAft>
                <a:spcPts val="800"/>
              </a:spcAft>
            </a:pPr>
            <a:r>
              <a:rPr lang="pl-PL" sz="2100" kern="100" dirty="0">
                <a:effectLst/>
                <a:latin typeface="+mj-lt"/>
                <a:ea typeface="Calibri" panose="020F0502020204030204" pitchFamily="34" charset="0"/>
                <a:cs typeface="Times New Roman" panose="02020603050405020304" pitchFamily="18" charset="0"/>
              </a:rPr>
              <a:t>Teoretyczną podstawą koncepcji wolności słowa są opracowania czy wypowiedzi filozoficzne. Jako przykład wypowiedź John Stuart Mill: „</a:t>
            </a:r>
            <a:r>
              <a:rPr lang="pl-PL" sz="2100" i="1" kern="100" dirty="0">
                <a:effectLst/>
                <a:latin typeface="+mj-lt"/>
                <a:ea typeface="Calibri" panose="020F0502020204030204" pitchFamily="34" charset="0"/>
                <a:cs typeface="Times New Roman" panose="02020603050405020304" pitchFamily="18" charset="0"/>
              </a:rPr>
              <a:t>Gdyby cała ludzkość z wyjątkiem jednego człowieka sądziła to samo i tylko ten jeden człowiek byłby odmiennego zdania, ludzkość byłaby równie mało uprawniona do nakazywania mu milczenia, co on gdyby miał po temu władzę, do zamknięcia drzwi ludzkości</a:t>
            </a:r>
            <a:r>
              <a:rPr lang="pl-PL" sz="2100" kern="100" dirty="0">
                <a:effectLst/>
                <a:latin typeface="+mj-lt"/>
                <a:ea typeface="Calibri" panose="020F0502020204030204" pitchFamily="34" charset="0"/>
                <a:cs typeface="Times New Roman" panose="02020603050405020304" pitchFamily="18" charset="0"/>
              </a:rPr>
              <a:t>” (J.S. Mill, </a:t>
            </a:r>
            <a:r>
              <a:rPr lang="pl-PL" sz="2100" i="1" kern="100" dirty="0">
                <a:effectLst/>
                <a:latin typeface="+mj-lt"/>
                <a:ea typeface="Calibri" panose="020F0502020204030204" pitchFamily="34" charset="0"/>
                <a:cs typeface="Times New Roman" panose="02020603050405020304" pitchFamily="18" charset="0"/>
              </a:rPr>
              <a:t>O wolności</a:t>
            </a:r>
            <a:r>
              <a:rPr lang="pl-PL" sz="2100" kern="100" dirty="0">
                <a:effectLst/>
                <a:latin typeface="+mj-lt"/>
                <a:ea typeface="Calibri" panose="020F0502020204030204" pitchFamily="34" charset="0"/>
                <a:cs typeface="Times New Roman" panose="02020603050405020304" pitchFamily="18" charset="0"/>
              </a:rPr>
              <a:t>).</a:t>
            </a:r>
          </a:p>
          <a:p>
            <a:pPr algn="just">
              <a:lnSpc>
                <a:spcPct val="137000"/>
              </a:lnSpc>
              <a:spcAft>
                <a:spcPts val="800"/>
              </a:spcAft>
            </a:pPr>
            <a:endParaRPr lang="pl-PL" sz="1800" kern="100" dirty="0">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090610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B3E9803-C799-FE17-05B6-6D44CD2D8516}"/>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697F89CB-D093-7C48-56B6-CE107F35ABC2}"/>
              </a:ext>
            </a:extLst>
          </p:cNvPr>
          <p:cNvSpPr>
            <a:spLocks noGrp="1"/>
          </p:cNvSpPr>
          <p:nvPr>
            <p:ph type="title"/>
          </p:nvPr>
        </p:nvSpPr>
        <p:spPr>
          <a:xfrm>
            <a:off x="1809323" y="281210"/>
            <a:ext cx="9330579" cy="1418050"/>
          </a:xfrm>
        </p:spPr>
        <p:txBody>
          <a:bodyPr>
            <a:normAutofit fontScale="90000"/>
          </a:bodyPr>
          <a:lstStyle/>
          <a:p>
            <a:pPr algn="just">
              <a:spcBef>
                <a:spcPts val="1000"/>
              </a:spcBef>
              <a:spcAft>
                <a:spcPts val="1000"/>
              </a:spcAft>
            </a:pP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Art. 54 Konstytucji RP: „</a:t>
            </a:r>
            <a:r>
              <a:rPr lang="pl-PL" sz="1800" b="1" i="1" kern="100" dirty="0">
                <a:effectLst/>
                <a:latin typeface="Century Gothic" panose="020B0502020202020204" pitchFamily="34" charset="0"/>
                <a:ea typeface="Calibri" panose="020F0502020204030204" pitchFamily="34" charset="0"/>
                <a:cs typeface="Times New Roman" panose="02020603050405020304" pitchFamily="18" charset="0"/>
              </a:rPr>
              <a:t>1.  Ka</a:t>
            </a:r>
            <a:r>
              <a:rPr lang="pl-PL" sz="1800" b="1" i="1" kern="100" dirty="0">
                <a:effectLst/>
                <a:latin typeface="Century Gothic" panose="020B0502020202020204" pitchFamily="34" charset="0"/>
                <a:ea typeface="Calibri" panose="020F0502020204030204" pitchFamily="34" charset="0"/>
                <a:cs typeface="Calibri" panose="020F0502020204030204" pitchFamily="34" charset="0"/>
              </a:rPr>
              <a:t>ż</a:t>
            </a:r>
            <a:r>
              <a:rPr lang="pl-PL" sz="1800" b="1" i="1" kern="100" dirty="0">
                <a:effectLst/>
                <a:latin typeface="Century Gothic" panose="020B0502020202020204" pitchFamily="34" charset="0"/>
                <a:ea typeface="Calibri" panose="020F0502020204030204" pitchFamily="34" charset="0"/>
                <a:cs typeface="Times New Roman" panose="02020603050405020304" pitchFamily="18" charset="0"/>
              </a:rPr>
              <a:t>demu zapewnia si</a:t>
            </a:r>
            <a:r>
              <a:rPr lang="pl-PL" sz="1800" b="1" i="1" kern="100" dirty="0">
                <a:effectLst/>
                <a:latin typeface="Century Gothic" panose="020B0502020202020204" pitchFamily="34" charset="0"/>
                <a:ea typeface="Calibri" panose="020F0502020204030204" pitchFamily="34" charset="0"/>
                <a:cs typeface="Calibri" panose="020F0502020204030204" pitchFamily="34" charset="0"/>
              </a:rPr>
              <a:t>ę</a:t>
            </a:r>
            <a:r>
              <a:rPr lang="pl-PL" sz="1800" b="1" i="1" kern="100" dirty="0">
                <a:effectLst/>
                <a:latin typeface="Century Gothic" panose="020B0502020202020204" pitchFamily="34" charset="0"/>
                <a:ea typeface="Calibri" panose="020F0502020204030204" pitchFamily="34" charset="0"/>
                <a:cs typeface="Times New Roman" panose="02020603050405020304" pitchFamily="18" charset="0"/>
              </a:rPr>
              <a:t> wolno</a:t>
            </a:r>
            <a:r>
              <a:rPr lang="pl-PL" sz="1800" b="1" i="1" kern="100" dirty="0">
                <a:effectLst/>
                <a:latin typeface="Century Gothic" panose="020B0502020202020204" pitchFamily="34" charset="0"/>
                <a:ea typeface="Calibri" panose="020F0502020204030204" pitchFamily="34" charset="0"/>
                <a:cs typeface="Calibri" panose="020F0502020204030204" pitchFamily="34" charset="0"/>
              </a:rPr>
              <a:t>ść</a:t>
            </a:r>
            <a:r>
              <a:rPr lang="pl-PL" sz="1800" b="1" i="1" kern="100" dirty="0">
                <a:effectLst/>
                <a:latin typeface="Century Gothic" panose="020B0502020202020204" pitchFamily="34" charset="0"/>
                <a:ea typeface="Calibri" panose="020F0502020204030204" pitchFamily="34" charset="0"/>
                <a:cs typeface="Times New Roman" panose="02020603050405020304" pitchFamily="18" charset="0"/>
              </a:rPr>
              <a:t> wyra</a:t>
            </a:r>
            <a:r>
              <a:rPr lang="pl-PL" sz="1800" b="1" i="1" kern="100" dirty="0">
                <a:effectLst/>
                <a:latin typeface="Century Gothic" panose="020B0502020202020204" pitchFamily="34" charset="0"/>
                <a:ea typeface="Calibri" panose="020F0502020204030204" pitchFamily="34" charset="0"/>
                <a:cs typeface="Calibri" panose="020F0502020204030204" pitchFamily="34" charset="0"/>
              </a:rPr>
              <a:t>ż</a:t>
            </a:r>
            <a:r>
              <a:rPr lang="pl-PL" sz="1800" b="1" i="1" kern="100" dirty="0">
                <a:effectLst/>
                <a:latin typeface="Century Gothic" panose="020B0502020202020204" pitchFamily="34" charset="0"/>
                <a:ea typeface="Calibri" panose="020F0502020204030204" pitchFamily="34" charset="0"/>
                <a:cs typeface="Times New Roman" panose="02020603050405020304" pitchFamily="18" charset="0"/>
              </a:rPr>
              <a:t>ania swoich pogl</a:t>
            </a:r>
            <a:r>
              <a:rPr lang="pl-PL" sz="1800" b="1" i="1" kern="100" dirty="0">
                <a:effectLst/>
                <a:latin typeface="Century Gothic" panose="020B0502020202020204" pitchFamily="34" charset="0"/>
                <a:ea typeface="Calibri" panose="020F0502020204030204" pitchFamily="34" charset="0"/>
                <a:cs typeface="Calibri" panose="020F0502020204030204" pitchFamily="34" charset="0"/>
              </a:rPr>
              <a:t>ą</a:t>
            </a:r>
            <a:r>
              <a:rPr lang="pl-PL" sz="1800" b="1" i="1" kern="100" dirty="0">
                <a:effectLst/>
                <a:latin typeface="Century Gothic" panose="020B0502020202020204" pitchFamily="34" charset="0"/>
                <a:ea typeface="Calibri" panose="020F0502020204030204" pitchFamily="34" charset="0"/>
                <a:cs typeface="Times New Roman" panose="02020603050405020304" pitchFamily="18" charset="0"/>
              </a:rPr>
              <a:t>d</a:t>
            </a:r>
            <a:r>
              <a:rPr lang="pl-PL" sz="1800" b="1" i="1" kern="100" dirty="0">
                <a:effectLst/>
                <a:latin typeface="Century Gothic" panose="020B0502020202020204" pitchFamily="34" charset="0"/>
                <a:ea typeface="Calibri" panose="020F0502020204030204" pitchFamily="34" charset="0"/>
                <a:cs typeface="Centaur" panose="02030504050205020304" pitchFamily="18" charset="0"/>
              </a:rPr>
              <a:t>ó</a:t>
            </a:r>
            <a:r>
              <a:rPr lang="pl-PL" sz="1800" b="1" i="1" kern="100" dirty="0">
                <a:effectLst/>
                <a:latin typeface="Century Gothic" panose="020B0502020202020204" pitchFamily="34" charset="0"/>
                <a:ea typeface="Calibri" panose="020F0502020204030204" pitchFamily="34" charset="0"/>
                <a:cs typeface="Times New Roman" panose="02020603050405020304" pitchFamily="18" charset="0"/>
              </a:rPr>
              <a:t>w oraz pozyskiwania i rozpowszechniania informacji. 2. Cenzura prewencyjna </a:t>
            </a:r>
            <a:r>
              <a:rPr lang="pl-PL" sz="1800" b="1" i="1" kern="100" dirty="0">
                <a:effectLst/>
                <a:latin typeface="Century Gothic" panose="020B0502020202020204" pitchFamily="34" charset="0"/>
                <a:ea typeface="Calibri" panose="020F0502020204030204" pitchFamily="34" charset="0"/>
                <a:cs typeface="Calibri" panose="020F0502020204030204" pitchFamily="34" charset="0"/>
              </a:rPr>
              <a:t>ś</a:t>
            </a:r>
            <a:r>
              <a:rPr lang="pl-PL" sz="1800" b="1" i="1" kern="100" dirty="0">
                <a:effectLst/>
                <a:latin typeface="Century Gothic" panose="020B0502020202020204" pitchFamily="34" charset="0"/>
                <a:ea typeface="Calibri" panose="020F0502020204030204" pitchFamily="34" charset="0"/>
                <a:cs typeface="Times New Roman" panose="02020603050405020304" pitchFamily="18" charset="0"/>
              </a:rPr>
              <a:t>rodk</a:t>
            </a:r>
            <a:r>
              <a:rPr lang="pl-PL" sz="1800" b="1" i="1" kern="100" dirty="0">
                <a:effectLst/>
                <a:latin typeface="Century Gothic" panose="020B0502020202020204" pitchFamily="34" charset="0"/>
                <a:ea typeface="Calibri" panose="020F0502020204030204" pitchFamily="34" charset="0"/>
                <a:cs typeface="Centaur" panose="02030504050205020304" pitchFamily="18" charset="0"/>
              </a:rPr>
              <a:t>ó</a:t>
            </a:r>
            <a:r>
              <a:rPr lang="pl-PL" sz="1800" b="1" i="1" kern="100" dirty="0">
                <a:effectLst/>
                <a:latin typeface="Century Gothic" panose="020B0502020202020204" pitchFamily="34" charset="0"/>
                <a:ea typeface="Calibri" panose="020F0502020204030204" pitchFamily="34" charset="0"/>
                <a:cs typeface="Times New Roman" panose="02020603050405020304" pitchFamily="18" charset="0"/>
              </a:rPr>
              <a:t>w spo</a:t>
            </a:r>
            <a:r>
              <a:rPr lang="pl-PL" sz="1800" b="1" i="1" kern="100" dirty="0">
                <a:effectLst/>
                <a:latin typeface="Century Gothic" panose="020B0502020202020204" pitchFamily="34" charset="0"/>
                <a:ea typeface="Calibri" panose="020F0502020204030204" pitchFamily="34" charset="0"/>
                <a:cs typeface="Calibri" panose="020F0502020204030204" pitchFamily="34" charset="0"/>
              </a:rPr>
              <a:t>ł</a:t>
            </a:r>
            <a:r>
              <a:rPr lang="pl-PL" sz="1800" b="1" i="1" kern="100" dirty="0">
                <a:effectLst/>
                <a:latin typeface="Century Gothic" panose="020B0502020202020204" pitchFamily="34" charset="0"/>
                <a:ea typeface="Calibri" panose="020F0502020204030204" pitchFamily="34" charset="0"/>
                <a:cs typeface="Times New Roman" panose="02020603050405020304" pitchFamily="18" charset="0"/>
              </a:rPr>
              <a:t>ecznego przekazu oraz koncesjonowanie prasy s</a:t>
            </a:r>
            <a:r>
              <a:rPr lang="pl-PL" sz="1800" b="1" i="1" kern="100" dirty="0">
                <a:effectLst/>
                <a:latin typeface="Century Gothic" panose="020B0502020202020204" pitchFamily="34" charset="0"/>
                <a:ea typeface="Calibri" panose="020F0502020204030204" pitchFamily="34" charset="0"/>
                <a:cs typeface="Calibri" panose="020F0502020204030204" pitchFamily="34" charset="0"/>
              </a:rPr>
              <a:t>ą</a:t>
            </a:r>
            <a:r>
              <a:rPr lang="pl-PL" sz="1800" b="1" i="1" kern="100" dirty="0">
                <a:effectLst/>
                <a:latin typeface="Century Gothic" panose="020B0502020202020204" pitchFamily="34" charset="0"/>
                <a:ea typeface="Calibri" panose="020F0502020204030204" pitchFamily="34" charset="0"/>
                <a:cs typeface="Times New Roman" panose="02020603050405020304" pitchFamily="18" charset="0"/>
              </a:rPr>
              <a:t> zakazane. Ustawa mo</a:t>
            </a:r>
            <a:r>
              <a:rPr lang="pl-PL" sz="1800" b="1" i="1" kern="100" dirty="0">
                <a:effectLst/>
                <a:latin typeface="Century Gothic" panose="020B0502020202020204" pitchFamily="34" charset="0"/>
                <a:ea typeface="Calibri" panose="020F0502020204030204" pitchFamily="34" charset="0"/>
                <a:cs typeface="Calibri" panose="020F0502020204030204" pitchFamily="34" charset="0"/>
              </a:rPr>
              <a:t>ż</a:t>
            </a:r>
            <a:r>
              <a:rPr lang="pl-PL" sz="1800" b="1" i="1" kern="100" dirty="0">
                <a:effectLst/>
                <a:latin typeface="Century Gothic" panose="020B0502020202020204" pitchFamily="34" charset="0"/>
                <a:ea typeface="Calibri" panose="020F0502020204030204" pitchFamily="34" charset="0"/>
                <a:cs typeface="Times New Roman" panose="02020603050405020304" pitchFamily="18" charset="0"/>
              </a:rPr>
              <a:t>e wprowadzi</a:t>
            </a:r>
            <a:r>
              <a:rPr lang="pl-PL" sz="1800" b="1" i="1" kern="100" dirty="0">
                <a:effectLst/>
                <a:latin typeface="Century Gothic" panose="020B0502020202020204" pitchFamily="34" charset="0"/>
                <a:ea typeface="Calibri" panose="020F0502020204030204" pitchFamily="34" charset="0"/>
                <a:cs typeface="Calibri" panose="020F0502020204030204" pitchFamily="34" charset="0"/>
              </a:rPr>
              <a:t>ć</a:t>
            </a:r>
            <a:r>
              <a:rPr lang="pl-PL" sz="1800" b="1" i="1" kern="100" dirty="0">
                <a:effectLst/>
                <a:latin typeface="Century Gothic" panose="020B0502020202020204" pitchFamily="34" charset="0"/>
                <a:ea typeface="Calibri" panose="020F0502020204030204" pitchFamily="34" charset="0"/>
                <a:cs typeface="Times New Roman" panose="02020603050405020304" pitchFamily="18" charset="0"/>
              </a:rPr>
              <a:t> obowi</a:t>
            </a:r>
            <a:r>
              <a:rPr lang="pl-PL" sz="1800" b="1" i="1" kern="100" dirty="0">
                <a:effectLst/>
                <a:latin typeface="Century Gothic" panose="020B0502020202020204" pitchFamily="34" charset="0"/>
                <a:ea typeface="Calibri" panose="020F0502020204030204" pitchFamily="34" charset="0"/>
                <a:cs typeface="Calibri" panose="020F0502020204030204" pitchFamily="34" charset="0"/>
              </a:rPr>
              <a:t>ą</a:t>
            </a:r>
            <a:r>
              <a:rPr lang="pl-PL" sz="1800" b="1" i="1" kern="100" dirty="0">
                <a:effectLst/>
                <a:latin typeface="Century Gothic" panose="020B0502020202020204" pitchFamily="34" charset="0"/>
                <a:ea typeface="Calibri" panose="020F0502020204030204" pitchFamily="34" charset="0"/>
                <a:cs typeface="Times New Roman" panose="02020603050405020304" pitchFamily="18" charset="0"/>
              </a:rPr>
              <a:t>zek uprzedniego uzyskania koncesji na prowadzenie stacji radiowej lub telewizyjnej</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a:t>
            </a:r>
            <a:endParaRPr lang="pl-PL" sz="1800" b="1" kern="10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3" name="Symbol zastępczy zawartości 2">
            <a:extLst>
              <a:ext uri="{FF2B5EF4-FFF2-40B4-BE49-F238E27FC236}">
                <a16:creationId xmlns:a16="http://schemas.microsoft.com/office/drawing/2014/main" id="{D5F82A5E-7469-58CF-09F5-6205587EB853}"/>
              </a:ext>
            </a:extLst>
          </p:cNvPr>
          <p:cNvSpPr>
            <a:spLocks noGrp="1"/>
          </p:cNvSpPr>
          <p:nvPr>
            <p:ph idx="1"/>
          </p:nvPr>
        </p:nvSpPr>
        <p:spPr>
          <a:xfrm>
            <a:off x="1809323" y="1889760"/>
            <a:ext cx="9544477" cy="5208713"/>
          </a:xfrm>
        </p:spPr>
        <p:txBody>
          <a:bodyPr>
            <a:normAutofit fontScale="92500" lnSpcReduction="10000"/>
          </a:bodyPr>
          <a:lstStyle/>
          <a:p>
            <a:pPr algn="just">
              <a:lnSpc>
                <a:spcPct val="110000"/>
              </a:lnSpc>
              <a:spcBef>
                <a:spcPts val="1000"/>
              </a:spcBef>
              <a:spcAft>
                <a:spcPts val="1000"/>
              </a:spcAft>
            </a:pP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Wolno</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ść</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rozpowszechniania informacji</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Stanowi ona domen</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ę</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i istot</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ę</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funkcjonowania prasy. </a:t>
            </a:r>
            <a:endParaRPr lang="pl-PL" sz="1800" kern="10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10000"/>
              </a:lnSpc>
              <a:spcBef>
                <a:spcPts val="1000"/>
              </a:spcBef>
              <a:spcAft>
                <a:spcPts val="1000"/>
              </a:spcAft>
            </a:pP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Na marginesie rozwa</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ż</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a</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ń</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dotycz</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ą</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cych analizowanej normy prawnej podkre</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ś</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lenia wymaga fakt, </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ż</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e w ust. 1 </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brak jest jakiegokolwiek odniesienia do prasy</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mówi si</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ę</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o </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zapewnieniu </a:t>
            </a:r>
            <a:r>
              <a:rPr lang="pl-PL" sz="1800" b="1" kern="100" dirty="0">
                <a:effectLst/>
                <a:latin typeface="Century Gothic" panose="020B0502020202020204" pitchFamily="34" charset="0"/>
                <a:ea typeface="Calibri" panose="020F0502020204030204" pitchFamily="34" charset="0"/>
                <a:cs typeface="Centaur" panose="02030504050205020304" pitchFamily="18" charset="0"/>
              </a:rPr>
              <a:t>„</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ka</a:t>
            </a:r>
            <a:r>
              <a:rPr lang="pl-PL" sz="1800" b="1" kern="100" dirty="0">
                <a:effectLst/>
                <a:latin typeface="Century Gothic" panose="020B0502020202020204" pitchFamily="34" charset="0"/>
                <a:ea typeface="Calibri" panose="020F0502020204030204" pitchFamily="34" charset="0"/>
                <a:cs typeface="Calibri" panose="020F0502020204030204" pitchFamily="34" charset="0"/>
              </a:rPr>
              <a:t>ż</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demu</a:t>
            </a:r>
            <a:r>
              <a:rPr lang="pl-PL" sz="1800" b="1" kern="100" dirty="0">
                <a:effectLst/>
                <a:latin typeface="Century Gothic" panose="020B0502020202020204" pitchFamily="34" charset="0"/>
                <a:ea typeface="Calibri" panose="020F0502020204030204" pitchFamily="34" charset="0"/>
                <a:cs typeface="Centaur" panose="02030504050205020304" pitchFamily="18" charset="0"/>
              </a:rPr>
              <a:t>”</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 wolno</a:t>
            </a:r>
            <a:r>
              <a:rPr lang="pl-PL" sz="1800" b="1" kern="100" dirty="0">
                <a:effectLst/>
                <a:latin typeface="Century Gothic" panose="020B0502020202020204" pitchFamily="34" charset="0"/>
                <a:ea typeface="Calibri" panose="020F0502020204030204" pitchFamily="34" charset="0"/>
                <a:cs typeface="Calibri" panose="020F0502020204030204" pitchFamily="34" charset="0"/>
              </a:rPr>
              <a:t>ś</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ci wyra</a:t>
            </a:r>
            <a:r>
              <a:rPr lang="pl-PL" sz="1800" b="1" kern="100" dirty="0">
                <a:effectLst/>
                <a:latin typeface="Century Gothic" panose="020B0502020202020204" pitchFamily="34" charset="0"/>
                <a:ea typeface="Calibri" panose="020F0502020204030204" pitchFamily="34" charset="0"/>
                <a:cs typeface="Calibri" panose="020F0502020204030204" pitchFamily="34" charset="0"/>
              </a:rPr>
              <a:t>ż</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ania opinii</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a:t>
            </a:r>
          </a:p>
          <a:p>
            <a:pPr algn="just">
              <a:lnSpc>
                <a:spcPct val="110000"/>
              </a:lnSpc>
              <a:spcBef>
                <a:spcPts val="1000"/>
              </a:spcBef>
              <a:spcAft>
                <a:spcPts val="1000"/>
              </a:spcAft>
            </a:pP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Zgodnie ze stanowiskiem doktryny wolno</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ść</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prasy jest prawem obywatelskim spo</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ł</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ecze</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ń</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stwa, a nie dziennikarskim, cho</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ć</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z tego prawa korzystaj</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ą</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i technicznie realizuj</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ą</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je dziennikarze.</a:t>
            </a:r>
            <a:endParaRPr lang="pl-PL" sz="1800" kern="10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10000"/>
              </a:lnSpc>
              <a:spcBef>
                <a:spcPts val="1000"/>
              </a:spcBef>
              <a:spcAft>
                <a:spcPts val="1000"/>
              </a:spcAft>
            </a:pP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Postanowienie  S</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ą</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du Najwy</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ż</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szego  z dnia 12 listopada 2003 r. V KK 52/03: </a:t>
            </a:r>
          </a:p>
          <a:p>
            <a:pPr marL="0" indent="0" algn="just">
              <a:lnSpc>
                <a:spcPct val="110000"/>
              </a:lnSpc>
              <a:spcBef>
                <a:spcPts val="1000"/>
              </a:spcBef>
              <a:spcAft>
                <a:spcPts val="1000"/>
              </a:spcAft>
              <a:buNone/>
            </a:pP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a:t>
            </a:r>
            <a:r>
              <a:rPr lang="pl-PL" sz="1800" b="1" i="1" kern="100" dirty="0">
                <a:effectLst/>
                <a:latin typeface="Century Gothic" panose="020B0502020202020204" pitchFamily="34" charset="0"/>
                <a:ea typeface="Calibri" panose="020F0502020204030204" pitchFamily="34" charset="0"/>
                <a:cs typeface="Times New Roman" panose="02020603050405020304" pitchFamily="18" charset="0"/>
              </a:rPr>
              <a:t>Wolna prasa ma s</a:t>
            </a:r>
            <a:r>
              <a:rPr lang="pl-PL" sz="1800" b="1" i="1" kern="100" dirty="0">
                <a:effectLst/>
                <a:latin typeface="Century Gothic" panose="020B0502020202020204" pitchFamily="34" charset="0"/>
                <a:ea typeface="Calibri" panose="020F0502020204030204" pitchFamily="34" charset="0"/>
                <a:cs typeface="Calibri" panose="020F0502020204030204" pitchFamily="34" charset="0"/>
              </a:rPr>
              <a:t>ł</a:t>
            </a:r>
            <a:r>
              <a:rPr lang="pl-PL" sz="1800" b="1" i="1" kern="100" dirty="0">
                <a:effectLst/>
                <a:latin typeface="Century Gothic" panose="020B0502020202020204" pitchFamily="34" charset="0"/>
                <a:ea typeface="Calibri" panose="020F0502020204030204" pitchFamily="34" charset="0"/>
                <a:cs typeface="Times New Roman" panose="02020603050405020304" pitchFamily="18" charset="0"/>
              </a:rPr>
              <a:t>u</a:t>
            </a:r>
            <a:r>
              <a:rPr lang="pl-PL" sz="1800" b="1" i="1" kern="100" dirty="0">
                <a:effectLst/>
                <a:latin typeface="Century Gothic" panose="020B0502020202020204" pitchFamily="34" charset="0"/>
                <a:ea typeface="Calibri" panose="020F0502020204030204" pitchFamily="34" charset="0"/>
                <a:cs typeface="Calibri" panose="020F0502020204030204" pitchFamily="34" charset="0"/>
              </a:rPr>
              <a:t>ż</a:t>
            </a:r>
            <a:r>
              <a:rPr lang="pl-PL" sz="1800" b="1" i="1" kern="100" dirty="0">
                <a:effectLst/>
                <a:latin typeface="Century Gothic" panose="020B0502020202020204" pitchFamily="34" charset="0"/>
                <a:ea typeface="Calibri" panose="020F0502020204030204" pitchFamily="34" charset="0"/>
                <a:cs typeface="Times New Roman" panose="02020603050405020304" pitchFamily="18" charset="0"/>
              </a:rPr>
              <a:t>y</a:t>
            </a:r>
            <a:r>
              <a:rPr lang="pl-PL" sz="1800" b="1" i="1" kern="100" dirty="0">
                <a:effectLst/>
                <a:latin typeface="Century Gothic" panose="020B0502020202020204" pitchFamily="34" charset="0"/>
                <a:ea typeface="Calibri" panose="020F0502020204030204" pitchFamily="34" charset="0"/>
                <a:cs typeface="Calibri" panose="020F0502020204030204" pitchFamily="34" charset="0"/>
              </a:rPr>
              <a:t>ć</a:t>
            </a:r>
            <a:r>
              <a:rPr lang="pl-PL" sz="1800" b="1" i="1" kern="100" dirty="0">
                <a:effectLst/>
                <a:latin typeface="Century Gothic" panose="020B0502020202020204" pitchFamily="34" charset="0"/>
                <a:ea typeface="Calibri" panose="020F0502020204030204" pitchFamily="34" charset="0"/>
                <a:cs typeface="Times New Roman" panose="02020603050405020304" pitchFamily="18" charset="0"/>
              </a:rPr>
              <a:t> cz</a:t>
            </a:r>
            <a:r>
              <a:rPr lang="pl-PL" sz="1800" b="1" i="1" kern="100" dirty="0">
                <a:effectLst/>
                <a:latin typeface="Century Gothic" panose="020B0502020202020204" pitchFamily="34" charset="0"/>
                <a:ea typeface="Calibri" panose="020F0502020204030204" pitchFamily="34" charset="0"/>
                <a:cs typeface="Calibri" panose="020F0502020204030204" pitchFamily="34" charset="0"/>
              </a:rPr>
              <a:t>ł</a:t>
            </a:r>
            <a:r>
              <a:rPr lang="pl-PL" sz="1800" b="1" i="1" kern="100" dirty="0">
                <a:effectLst/>
                <a:latin typeface="Century Gothic" panose="020B0502020202020204" pitchFamily="34" charset="0"/>
                <a:ea typeface="Calibri" panose="020F0502020204030204" pitchFamily="34" charset="0"/>
                <a:cs typeface="Times New Roman" panose="02020603050405020304" pitchFamily="18" charset="0"/>
              </a:rPr>
              <a:t>owiekowi i obywatelowi</a:t>
            </a:r>
            <a:r>
              <a:rPr lang="pl-PL" sz="1800" i="1" kern="100" dirty="0">
                <a:effectLst/>
                <a:latin typeface="Century Gothic" panose="020B0502020202020204" pitchFamily="34" charset="0"/>
                <a:ea typeface="Calibri" panose="020F0502020204030204" pitchFamily="34" charset="0"/>
                <a:cs typeface="Times New Roman" panose="02020603050405020304" pitchFamily="18" charset="0"/>
              </a:rPr>
              <a:t>, spe</a:t>
            </a:r>
            <a:r>
              <a:rPr lang="pl-PL" sz="1800" i="1" kern="100" dirty="0">
                <a:effectLst/>
                <a:latin typeface="Century Gothic" panose="020B0502020202020204" pitchFamily="34" charset="0"/>
                <a:ea typeface="Calibri" panose="020F0502020204030204" pitchFamily="34" charset="0"/>
                <a:cs typeface="Calibri" panose="020F0502020204030204" pitchFamily="34" charset="0"/>
              </a:rPr>
              <a:t>ł</a:t>
            </a:r>
            <a:r>
              <a:rPr lang="pl-PL" sz="1800" i="1" kern="100" dirty="0">
                <a:effectLst/>
                <a:latin typeface="Century Gothic" panose="020B0502020202020204" pitchFamily="34" charset="0"/>
                <a:ea typeface="Calibri" panose="020F0502020204030204" pitchFamily="34" charset="0"/>
                <a:cs typeface="Times New Roman" panose="02020603050405020304" pitchFamily="18" charset="0"/>
              </a:rPr>
              <a:t>niaj</a:t>
            </a:r>
            <a:r>
              <a:rPr lang="pl-PL" sz="1800" i="1" kern="100" dirty="0">
                <a:effectLst/>
                <a:latin typeface="Century Gothic" panose="020B0502020202020204" pitchFamily="34" charset="0"/>
                <a:ea typeface="Calibri" panose="020F0502020204030204" pitchFamily="34" charset="0"/>
                <a:cs typeface="Calibri" panose="020F0502020204030204" pitchFamily="34" charset="0"/>
              </a:rPr>
              <a:t>ą</a:t>
            </a:r>
            <a:r>
              <a:rPr lang="pl-PL" sz="1800" i="1" kern="100" dirty="0">
                <a:effectLst/>
                <a:latin typeface="Century Gothic" panose="020B0502020202020204" pitchFamily="34" charset="0"/>
                <a:ea typeface="Calibri" panose="020F0502020204030204" pitchFamily="34" charset="0"/>
                <a:cs typeface="Times New Roman" panose="02020603050405020304" pitchFamily="18" charset="0"/>
              </a:rPr>
              <a:t>c funkcj</a:t>
            </a:r>
            <a:r>
              <a:rPr lang="pl-PL" sz="1800" i="1" kern="100" dirty="0">
                <a:effectLst/>
                <a:latin typeface="Century Gothic" panose="020B0502020202020204" pitchFamily="34" charset="0"/>
                <a:ea typeface="Calibri" panose="020F0502020204030204" pitchFamily="34" charset="0"/>
                <a:cs typeface="Calibri" panose="020F0502020204030204" pitchFamily="34" charset="0"/>
              </a:rPr>
              <a:t>ę</a:t>
            </a:r>
            <a:r>
              <a:rPr lang="pl-PL" sz="1800" i="1" kern="100" dirty="0">
                <a:effectLst/>
                <a:latin typeface="Century Gothic" panose="020B0502020202020204" pitchFamily="34" charset="0"/>
                <a:ea typeface="Calibri" panose="020F0502020204030204" pitchFamily="34" charset="0"/>
                <a:cs typeface="Times New Roman" panose="02020603050405020304" pitchFamily="18" charset="0"/>
              </a:rPr>
              <a:t> informacyjn</a:t>
            </a:r>
            <a:r>
              <a:rPr lang="pl-PL" sz="1800" i="1" kern="100" dirty="0">
                <a:effectLst/>
                <a:latin typeface="Century Gothic" panose="020B0502020202020204" pitchFamily="34" charset="0"/>
                <a:ea typeface="Calibri" panose="020F0502020204030204" pitchFamily="34" charset="0"/>
                <a:cs typeface="Calibri" panose="020F0502020204030204" pitchFamily="34" charset="0"/>
              </a:rPr>
              <a:t>ą</a:t>
            </a:r>
            <a:r>
              <a:rPr lang="pl-PL" sz="1800" i="1" kern="100" dirty="0">
                <a:effectLst/>
                <a:latin typeface="Century Gothic" panose="020B0502020202020204" pitchFamily="34" charset="0"/>
                <a:ea typeface="Calibri" panose="020F0502020204030204" pitchFamily="34" charset="0"/>
                <a:cs typeface="Times New Roman" panose="02020603050405020304" pitchFamily="18" charset="0"/>
              </a:rPr>
              <a:t> i kontroln</a:t>
            </a:r>
            <a:r>
              <a:rPr lang="pl-PL" sz="1800" i="1" kern="100" dirty="0">
                <a:effectLst/>
                <a:latin typeface="Century Gothic" panose="020B0502020202020204" pitchFamily="34" charset="0"/>
                <a:ea typeface="Calibri" panose="020F0502020204030204" pitchFamily="34" charset="0"/>
                <a:cs typeface="Calibri" panose="020F0502020204030204" pitchFamily="34" charset="0"/>
              </a:rPr>
              <a:t>ą</a:t>
            </a:r>
            <a:r>
              <a:rPr lang="pl-PL" sz="1800" i="1" kern="100" dirty="0">
                <a:effectLst/>
                <a:latin typeface="Century Gothic" panose="020B0502020202020204" pitchFamily="34" charset="0"/>
                <a:ea typeface="Calibri" panose="020F0502020204030204" pitchFamily="34" charset="0"/>
                <a:cs typeface="Times New Roman" panose="02020603050405020304" pitchFamily="18" charset="0"/>
              </a:rPr>
              <a:t> (...). Dziennikarze nie mog</a:t>
            </a:r>
            <a:r>
              <a:rPr lang="pl-PL" sz="1800" i="1" kern="100" dirty="0">
                <a:effectLst/>
                <a:latin typeface="Century Gothic" panose="020B0502020202020204" pitchFamily="34" charset="0"/>
                <a:ea typeface="Calibri" panose="020F0502020204030204" pitchFamily="34" charset="0"/>
                <a:cs typeface="Calibri" panose="020F0502020204030204" pitchFamily="34" charset="0"/>
              </a:rPr>
              <a:t>ą</a:t>
            </a:r>
            <a:r>
              <a:rPr lang="pl-PL" sz="1800" i="1" kern="100" dirty="0">
                <a:effectLst/>
                <a:latin typeface="Century Gothic" panose="020B0502020202020204" pitchFamily="34" charset="0"/>
                <a:ea typeface="Calibri" panose="020F0502020204030204" pitchFamily="34" charset="0"/>
                <a:cs typeface="Times New Roman" panose="02020603050405020304" pitchFamily="18" charset="0"/>
              </a:rPr>
              <a:t> przy tym zapomina</a:t>
            </a:r>
            <a:r>
              <a:rPr lang="pl-PL" sz="1800" i="1" kern="100" dirty="0">
                <a:effectLst/>
                <a:latin typeface="Century Gothic" panose="020B0502020202020204" pitchFamily="34" charset="0"/>
                <a:ea typeface="Calibri" panose="020F0502020204030204" pitchFamily="34" charset="0"/>
                <a:cs typeface="Calibri" panose="020F0502020204030204" pitchFamily="34" charset="0"/>
              </a:rPr>
              <a:t>ć</a:t>
            </a:r>
            <a:r>
              <a:rPr lang="pl-PL" sz="1800" i="1" kern="100" dirty="0">
                <a:effectLst/>
                <a:latin typeface="Century Gothic" panose="020B0502020202020204" pitchFamily="34" charset="0"/>
                <a:ea typeface="Calibri" panose="020F0502020204030204" pitchFamily="34" charset="0"/>
                <a:cs typeface="Times New Roman" panose="02020603050405020304" pitchFamily="18" charset="0"/>
              </a:rPr>
              <a:t>, </a:t>
            </a:r>
            <a:r>
              <a:rPr lang="pl-PL" sz="1800" i="1" kern="100" dirty="0">
                <a:effectLst/>
                <a:latin typeface="Century Gothic" panose="020B0502020202020204" pitchFamily="34" charset="0"/>
                <a:ea typeface="Calibri" panose="020F0502020204030204" pitchFamily="34" charset="0"/>
                <a:cs typeface="Calibri" panose="020F0502020204030204" pitchFamily="34" charset="0"/>
              </a:rPr>
              <a:t>ż</a:t>
            </a:r>
            <a:r>
              <a:rPr lang="pl-PL" sz="1800" i="1" kern="100" dirty="0">
                <a:effectLst/>
                <a:latin typeface="Century Gothic" panose="020B0502020202020204" pitchFamily="34" charset="0"/>
                <a:ea typeface="Calibri" panose="020F0502020204030204" pitchFamily="34" charset="0"/>
                <a:cs typeface="Times New Roman" panose="02020603050405020304" pitchFamily="18" charset="0"/>
              </a:rPr>
              <a:t>e wolno</a:t>
            </a:r>
            <a:r>
              <a:rPr lang="pl-PL" sz="1800" i="1" kern="100" dirty="0">
                <a:effectLst/>
                <a:latin typeface="Century Gothic" panose="020B0502020202020204" pitchFamily="34" charset="0"/>
                <a:ea typeface="Calibri" panose="020F0502020204030204" pitchFamily="34" charset="0"/>
                <a:cs typeface="Calibri" panose="020F0502020204030204" pitchFamily="34" charset="0"/>
              </a:rPr>
              <a:t>ść</a:t>
            </a:r>
            <a:r>
              <a:rPr lang="pl-PL" sz="1800" i="1" kern="100" dirty="0">
                <a:effectLst/>
                <a:latin typeface="Century Gothic" panose="020B0502020202020204" pitchFamily="34" charset="0"/>
                <a:ea typeface="Calibri" panose="020F0502020204030204" pitchFamily="34" charset="0"/>
                <a:cs typeface="Times New Roman" panose="02020603050405020304" pitchFamily="18" charset="0"/>
              </a:rPr>
              <a:t> ta nie s</a:t>
            </a:r>
            <a:r>
              <a:rPr lang="pl-PL" sz="1800" i="1" kern="100" dirty="0">
                <a:effectLst/>
                <a:latin typeface="Century Gothic" panose="020B0502020202020204" pitchFamily="34" charset="0"/>
                <a:ea typeface="Calibri" panose="020F0502020204030204" pitchFamily="34" charset="0"/>
                <a:cs typeface="Calibri" panose="020F0502020204030204" pitchFamily="34" charset="0"/>
              </a:rPr>
              <a:t>ł</a:t>
            </a:r>
            <a:r>
              <a:rPr lang="pl-PL" sz="1800" i="1" kern="100" dirty="0">
                <a:effectLst/>
                <a:latin typeface="Century Gothic" panose="020B0502020202020204" pitchFamily="34" charset="0"/>
                <a:ea typeface="Calibri" panose="020F0502020204030204" pitchFamily="34" charset="0"/>
                <a:cs typeface="Times New Roman" panose="02020603050405020304" pitchFamily="18" charset="0"/>
              </a:rPr>
              <a:t>u</a:t>
            </a:r>
            <a:r>
              <a:rPr lang="pl-PL" sz="1800" i="1" kern="100" dirty="0">
                <a:effectLst/>
                <a:latin typeface="Century Gothic" panose="020B0502020202020204" pitchFamily="34" charset="0"/>
                <a:ea typeface="Calibri" panose="020F0502020204030204" pitchFamily="34" charset="0"/>
                <a:cs typeface="Calibri" panose="020F0502020204030204" pitchFamily="34" charset="0"/>
              </a:rPr>
              <a:t>ż</a:t>
            </a:r>
            <a:r>
              <a:rPr lang="pl-PL" sz="1800" i="1" kern="100" dirty="0">
                <a:effectLst/>
                <a:latin typeface="Century Gothic" panose="020B0502020202020204" pitchFamily="34" charset="0"/>
                <a:ea typeface="Calibri" panose="020F0502020204030204" pitchFamily="34" charset="0"/>
                <a:cs typeface="Times New Roman" panose="02020603050405020304" pitchFamily="18" charset="0"/>
              </a:rPr>
              <a:t>y tylko im (...) Wolna prasa realizuje prawo obywatela do rzetelnej - czyli prawdziwej, uczciwej, jasnej, niewprowadzaj</a:t>
            </a:r>
            <a:r>
              <a:rPr lang="pl-PL" sz="1800" i="1" kern="100" dirty="0">
                <a:effectLst/>
                <a:latin typeface="Century Gothic" panose="020B0502020202020204" pitchFamily="34" charset="0"/>
                <a:ea typeface="Calibri" panose="020F0502020204030204" pitchFamily="34" charset="0"/>
                <a:cs typeface="Calibri" panose="020F0502020204030204" pitchFamily="34" charset="0"/>
              </a:rPr>
              <a:t>ą</a:t>
            </a:r>
            <a:r>
              <a:rPr lang="pl-PL" sz="1800" i="1" kern="100" dirty="0">
                <a:effectLst/>
                <a:latin typeface="Century Gothic" panose="020B0502020202020204" pitchFamily="34" charset="0"/>
                <a:ea typeface="Calibri" panose="020F0502020204030204" pitchFamily="34" charset="0"/>
                <a:cs typeface="Times New Roman" panose="02020603050405020304" pitchFamily="18" charset="0"/>
              </a:rPr>
              <a:t>cej w b</a:t>
            </a:r>
            <a:r>
              <a:rPr lang="pl-PL" sz="1800" i="1" kern="100" dirty="0">
                <a:effectLst/>
                <a:latin typeface="Century Gothic" panose="020B0502020202020204" pitchFamily="34" charset="0"/>
                <a:ea typeface="Calibri" panose="020F0502020204030204" pitchFamily="34" charset="0"/>
                <a:cs typeface="Calibri" panose="020F0502020204030204" pitchFamily="34" charset="0"/>
              </a:rPr>
              <a:t>łą</a:t>
            </a:r>
            <a:r>
              <a:rPr lang="pl-PL" sz="1800" i="1" kern="100" dirty="0">
                <a:effectLst/>
                <a:latin typeface="Century Gothic" panose="020B0502020202020204" pitchFamily="34" charset="0"/>
                <a:ea typeface="Calibri" panose="020F0502020204030204" pitchFamily="34" charset="0"/>
                <a:cs typeface="Times New Roman" panose="02020603050405020304" pitchFamily="18" charset="0"/>
              </a:rPr>
              <a:t>d, odpowiedzialnej informacji. </a:t>
            </a:r>
            <a:r>
              <a:rPr lang="pl-PL" sz="1800" b="1" i="1" kern="100" dirty="0">
                <a:effectLst/>
                <a:latin typeface="Century Gothic" panose="020B0502020202020204" pitchFamily="34" charset="0"/>
                <a:ea typeface="Calibri" panose="020F0502020204030204" pitchFamily="34" charset="0"/>
                <a:cs typeface="Times New Roman" panose="02020603050405020304" pitchFamily="18" charset="0"/>
              </a:rPr>
              <a:t>Jakkolwiek beneficjentami wolno</a:t>
            </a:r>
            <a:r>
              <a:rPr lang="pl-PL" sz="1800" b="1" i="1" kern="100" dirty="0">
                <a:effectLst/>
                <a:latin typeface="Century Gothic" panose="020B0502020202020204" pitchFamily="34" charset="0"/>
                <a:ea typeface="Calibri" panose="020F0502020204030204" pitchFamily="34" charset="0"/>
                <a:cs typeface="Calibri" panose="020F0502020204030204" pitchFamily="34" charset="0"/>
              </a:rPr>
              <a:t>ś</a:t>
            </a:r>
            <a:r>
              <a:rPr lang="pl-PL" sz="1800" b="1" i="1" kern="100" dirty="0">
                <a:effectLst/>
                <a:latin typeface="Century Gothic" panose="020B0502020202020204" pitchFamily="34" charset="0"/>
                <a:ea typeface="Calibri" panose="020F0502020204030204" pitchFamily="34" charset="0"/>
                <a:cs typeface="Times New Roman" panose="02020603050405020304" pitchFamily="18" charset="0"/>
              </a:rPr>
              <a:t>ci prasy s</a:t>
            </a:r>
            <a:r>
              <a:rPr lang="pl-PL" sz="1800" b="1" i="1" kern="100" dirty="0">
                <a:effectLst/>
                <a:latin typeface="Century Gothic" panose="020B0502020202020204" pitchFamily="34" charset="0"/>
                <a:ea typeface="Calibri" panose="020F0502020204030204" pitchFamily="34" charset="0"/>
                <a:cs typeface="Calibri" panose="020F0502020204030204" pitchFamily="34" charset="0"/>
              </a:rPr>
              <a:t>ą</a:t>
            </a:r>
            <a:r>
              <a:rPr lang="pl-PL" sz="1800" b="1" i="1" kern="100" dirty="0">
                <a:effectLst/>
                <a:latin typeface="Century Gothic" panose="020B0502020202020204" pitchFamily="34" charset="0"/>
                <a:ea typeface="Calibri" panose="020F0502020204030204" pitchFamily="34" charset="0"/>
                <a:cs typeface="Times New Roman" panose="02020603050405020304" pitchFamily="18" charset="0"/>
              </a:rPr>
              <a:t> w pierwszej kolejno</a:t>
            </a:r>
            <a:r>
              <a:rPr lang="pl-PL" sz="1800" b="1" i="1" kern="100" dirty="0">
                <a:effectLst/>
                <a:latin typeface="Century Gothic" panose="020B0502020202020204" pitchFamily="34" charset="0"/>
                <a:ea typeface="Calibri" panose="020F0502020204030204" pitchFamily="34" charset="0"/>
                <a:cs typeface="Calibri" panose="020F0502020204030204" pitchFamily="34" charset="0"/>
              </a:rPr>
              <a:t>ś</a:t>
            </a:r>
            <a:r>
              <a:rPr lang="pl-PL" sz="1800" b="1" i="1" kern="100" dirty="0">
                <a:effectLst/>
                <a:latin typeface="Century Gothic" panose="020B0502020202020204" pitchFamily="34" charset="0"/>
                <a:ea typeface="Calibri" panose="020F0502020204030204" pitchFamily="34" charset="0"/>
                <a:cs typeface="Times New Roman" panose="02020603050405020304" pitchFamily="18" charset="0"/>
              </a:rPr>
              <a:t>ci dziennikarze, to jednak pami</a:t>
            </a:r>
            <a:r>
              <a:rPr lang="pl-PL" sz="1800" b="1" i="1" kern="100" dirty="0">
                <a:effectLst/>
                <a:latin typeface="Century Gothic" panose="020B0502020202020204" pitchFamily="34" charset="0"/>
                <a:ea typeface="Calibri" panose="020F0502020204030204" pitchFamily="34" charset="0"/>
                <a:cs typeface="Calibri" panose="020F0502020204030204" pitchFamily="34" charset="0"/>
              </a:rPr>
              <a:t>ę</a:t>
            </a:r>
            <a:r>
              <a:rPr lang="pl-PL" sz="1800" b="1" i="1" kern="100" dirty="0">
                <a:effectLst/>
                <a:latin typeface="Century Gothic" panose="020B0502020202020204" pitchFamily="34" charset="0"/>
                <a:ea typeface="Calibri" panose="020F0502020204030204" pitchFamily="34" charset="0"/>
                <a:cs typeface="Times New Roman" panose="02020603050405020304" pitchFamily="18" charset="0"/>
              </a:rPr>
              <a:t>ta</a:t>
            </a:r>
            <a:r>
              <a:rPr lang="pl-PL" sz="1800" b="1" i="1" kern="100" dirty="0">
                <a:effectLst/>
                <a:latin typeface="Century Gothic" panose="020B0502020202020204" pitchFamily="34" charset="0"/>
                <a:ea typeface="Calibri" panose="020F0502020204030204" pitchFamily="34" charset="0"/>
                <a:cs typeface="Calibri" panose="020F0502020204030204" pitchFamily="34" charset="0"/>
              </a:rPr>
              <a:t>ć</a:t>
            </a:r>
            <a:r>
              <a:rPr lang="pl-PL" sz="1800" b="1" i="1" kern="100" dirty="0">
                <a:effectLst/>
                <a:latin typeface="Century Gothic" panose="020B0502020202020204" pitchFamily="34" charset="0"/>
                <a:ea typeface="Calibri" panose="020F0502020204030204" pitchFamily="34" charset="0"/>
                <a:cs typeface="Times New Roman" panose="02020603050405020304" pitchFamily="18" charset="0"/>
              </a:rPr>
              <a:t> nale</a:t>
            </a:r>
            <a:r>
              <a:rPr lang="pl-PL" sz="1800" b="1" i="1" kern="100" dirty="0">
                <a:effectLst/>
                <a:latin typeface="Century Gothic" panose="020B0502020202020204" pitchFamily="34" charset="0"/>
                <a:ea typeface="Calibri" panose="020F0502020204030204" pitchFamily="34" charset="0"/>
                <a:cs typeface="Calibri" panose="020F0502020204030204" pitchFamily="34" charset="0"/>
              </a:rPr>
              <a:t>ż</a:t>
            </a:r>
            <a:r>
              <a:rPr lang="pl-PL" sz="1800" b="1" i="1" kern="100" dirty="0">
                <a:effectLst/>
                <a:latin typeface="Century Gothic" panose="020B0502020202020204" pitchFamily="34" charset="0"/>
                <a:ea typeface="Calibri" panose="020F0502020204030204" pitchFamily="34" charset="0"/>
                <a:cs typeface="Times New Roman" panose="02020603050405020304" pitchFamily="18" charset="0"/>
              </a:rPr>
              <a:t>y, </a:t>
            </a:r>
            <a:r>
              <a:rPr lang="pl-PL" sz="1800" b="1" i="1" kern="100" dirty="0">
                <a:effectLst/>
                <a:latin typeface="Century Gothic" panose="020B0502020202020204" pitchFamily="34" charset="0"/>
                <a:ea typeface="Calibri" panose="020F0502020204030204" pitchFamily="34" charset="0"/>
                <a:cs typeface="Calibri" panose="020F0502020204030204" pitchFamily="34" charset="0"/>
              </a:rPr>
              <a:t>ż</a:t>
            </a:r>
            <a:r>
              <a:rPr lang="pl-PL" sz="1800" b="1" i="1" kern="100" dirty="0">
                <a:effectLst/>
                <a:latin typeface="Century Gothic" panose="020B0502020202020204" pitchFamily="34" charset="0"/>
                <a:ea typeface="Calibri" panose="020F0502020204030204" pitchFamily="34" charset="0"/>
                <a:cs typeface="Times New Roman" panose="02020603050405020304" pitchFamily="18" charset="0"/>
              </a:rPr>
              <a:t>e s</a:t>
            </a:r>
            <a:r>
              <a:rPr lang="pl-PL" sz="1800" b="1" i="1" kern="100" dirty="0">
                <a:effectLst/>
                <a:latin typeface="Century Gothic" panose="020B0502020202020204" pitchFamily="34" charset="0"/>
                <a:ea typeface="Calibri" panose="020F0502020204030204" pitchFamily="34" charset="0"/>
                <a:cs typeface="Calibri" panose="020F0502020204030204" pitchFamily="34" charset="0"/>
              </a:rPr>
              <a:t>ł</a:t>
            </a:r>
            <a:r>
              <a:rPr lang="pl-PL" sz="1800" b="1" i="1" kern="100" dirty="0">
                <a:effectLst/>
                <a:latin typeface="Century Gothic" panose="020B0502020202020204" pitchFamily="34" charset="0"/>
                <a:ea typeface="Calibri" panose="020F0502020204030204" pitchFamily="34" charset="0"/>
                <a:cs typeface="Times New Roman" panose="02020603050405020304" pitchFamily="18" charset="0"/>
              </a:rPr>
              <a:t>u</a:t>
            </a:r>
            <a:r>
              <a:rPr lang="pl-PL" sz="1800" b="1" i="1" kern="100" dirty="0">
                <a:effectLst/>
                <a:latin typeface="Century Gothic" panose="020B0502020202020204" pitchFamily="34" charset="0"/>
                <a:ea typeface="Calibri" panose="020F0502020204030204" pitchFamily="34" charset="0"/>
                <a:cs typeface="Calibri" panose="020F0502020204030204" pitchFamily="34" charset="0"/>
              </a:rPr>
              <a:t>ż</a:t>
            </a:r>
            <a:r>
              <a:rPr lang="pl-PL" sz="1800" b="1" i="1" kern="100" dirty="0">
                <a:effectLst/>
                <a:latin typeface="Century Gothic" panose="020B0502020202020204" pitchFamily="34" charset="0"/>
                <a:ea typeface="Calibri" panose="020F0502020204030204" pitchFamily="34" charset="0"/>
                <a:cs typeface="Times New Roman" panose="02020603050405020304" pitchFamily="18" charset="0"/>
              </a:rPr>
              <a:t>y</a:t>
            </a:r>
            <a:r>
              <a:rPr lang="pl-PL" sz="1800" b="1" i="1" kern="100" dirty="0">
                <a:effectLst/>
                <a:latin typeface="Century Gothic" panose="020B0502020202020204" pitchFamily="34" charset="0"/>
                <a:ea typeface="Calibri" panose="020F0502020204030204" pitchFamily="34" charset="0"/>
                <a:cs typeface="Calibri" panose="020F0502020204030204" pitchFamily="34" charset="0"/>
              </a:rPr>
              <a:t>ć</a:t>
            </a:r>
            <a:r>
              <a:rPr lang="pl-PL" sz="1800" b="1" i="1" kern="100" dirty="0">
                <a:effectLst/>
                <a:latin typeface="Century Gothic" panose="020B0502020202020204" pitchFamily="34" charset="0"/>
                <a:ea typeface="Calibri" panose="020F0502020204030204" pitchFamily="34" charset="0"/>
                <a:cs typeface="Times New Roman" panose="02020603050405020304" pitchFamily="18" charset="0"/>
              </a:rPr>
              <a:t> ma ona ca</a:t>
            </a:r>
            <a:r>
              <a:rPr lang="pl-PL" sz="1800" b="1" i="1" kern="100" dirty="0">
                <a:effectLst/>
                <a:latin typeface="Century Gothic" panose="020B0502020202020204" pitchFamily="34" charset="0"/>
                <a:ea typeface="Calibri" panose="020F0502020204030204" pitchFamily="34" charset="0"/>
                <a:cs typeface="Calibri" panose="020F0502020204030204" pitchFamily="34" charset="0"/>
              </a:rPr>
              <a:t>ł</a:t>
            </a:r>
            <a:r>
              <a:rPr lang="pl-PL" sz="1800" b="1" i="1" kern="100" dirty="0">
                <a:effectLst/>
                <a:latin typeface="Century Gothic" panose="020B0502020202020204" pitchFamily="34" charset="0"/>
                <a:ea typeface="Calibri" panose="020F0502020204030204" pitchFamily="34" charset="0"/>
                <a:cs typeface="Times New Roman" panose="02020603050405020304" pitchFamily="18" charset="0"/>
              </a:rPr>
              <a:t>emu spo</a:t>
            </a:r>
            <a:r>
              <a:rPr lang="pl-PL" sz="1800" b="1" i="1" kern="100" dirty="0">
                <a:effectLst/>
                <a:latin typeface="Century Gothic" panose="020B0502020202020204" pitchFamily="34" charset="0"/>
                <a:ea typeface="Calibri" panose="020F0502020204030204" pitchFamily="34" charset="0"/>
                <a:cs typeface="Calibri" panose="020F0502020204030204" pitchFamily="34" charset="0"/>
              </a:rPr>
              <a:t>ł</a:t>
            </a:r>
            <a:r>
              <a:rPr lang="pl-PL" sz="1800" b="1" i="1" kern="100" dirty="0">
                <a:effectLst/>
                <a:latin typeface="Century Gothic" panose="020B0502020202020204" pitchFamily="34" charset="0"/>
                <a:ea typeface="Calibri" panose="020F0502020204030204" pitchFamily="34" charset="0"/>
                <a:cs typeface="Times New Roman" panose="02020603050405020304" pitchFamily="18" charset="0"/>
              </a:rPr>
              <a:t>ecze</a:t>
            </a:r>
            <a:r>
              <a:rPr lang="pl-PL" sz="1800" b="1" i="1" kern="100" dirty="0">
                <a:effectLst/>
                <a:latin typeface="Century Gothic" panose="020B0502020202020204" pitchFamily="34" charset="0"/>
                <a:ea typeface="Calibri" panose="020F0502020204030204" pitchFamily="34" charset="0"/>
                <a:cs typeface="Calibri" panose="020F0502020204030204" pitchFamily="34" charset="0"/>
              </a:rPr>
              <a:t>ń</a:t>
            </a:r>
            <a:r>
              <a:rPr lang="pl-PL" sz="1800" b="1" i="1" kern="100" dirty="0">
                <a:effectLst/>
                <a:latin typeface="Century Gothic" panose="020B0502020202020204" pitchFamily="34" charset="0"/>
                <a:ea typeface="Calibri" panose="020F0502020204030204" pitchFamily="34" charset="0"/>
                <a:cs typeface="Times New Roman" panose="02020603050405020304" pitchFamily="18" charset="0"/>
              </a:rPr>
              <a:t>stwu</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a:t>
            </a:r>
            <a:endParaRPr lang="pl-PL" sz="1800" kern="10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10000"/>
              </a:lnSpc>
              <a:spcAft>
                <a:spcPts val="1000"/>
              </a:spcAft>
            </a:pPr>
            <a:endParaRPr lang="pl-PL" sz="1800" kern="10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10000"/>
              </a:lnSpc>
              <a:spcAft>
                <a:spcPts val="800"/>
              </a:spcAft>
            </a:pPr>
            <a:endParaRPr lang="pl-PL" sz="1800" kern="100" dirty="0">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38091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D1945D3-6AD9-AB4B-389E-38F3D5E06439}"/>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26623D42-6371-F6B7-0BF6-1F7CE0AECCD6}"/>
              </a:ext>
            </a:extLst>
          </p:cNvPr>
          <p:cNvSpPr>
            <a:spLocks noGrp="1"/>
          </p:cNvSpPr>
          <p:nvPr>
            <p:ph type="title"/>
          </p:nvPr>
        </p:nvSpPr>
        <p:spPr>
          <a:xfrm>
            <a:off x="1809323" y="281210"/>
            <a:ext cx="7967137" cy="579850"/>
          </a:xfrm>
        </p:spPr>
        <p:txBody>
          <a:bodyPr>
            <a:normAutofit/>
          </a:bodyPr>
          <a:lstStyle/>
          <a:p>
            <a:pPr algn="just">
              <a:spcBef>
                <a:spcPts val="1000"/>
              </a:spcBef>
              <a:spcAft>
                <a:spcPts val="1000"/>
              </a:spcAft>
            </a:pP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Art. 54 Konstytucji RP. Zakaz cenzury. </a:t>
            </a:r>
            <a:endParaRPr lang="pl-PL" sz="1800" b="1" kern="10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3" name="Symbol zastępczy zawartości 2">
            <a:extLst>
              <a:ext uri="{FF2B5EF4-FFF2-40B4-BE49-F238E27FC236}">
                <a16:creationId xmlns:a16="http://schemas.microsoft.com/office/drawing/2014/main" id="{4EAA0E1D-E7F8-C6B2-D5E8-63EE6EBA6CD6}"/>
              </a:ext>
            </a:extLst>
          </p:cNvPr>
          <p:cNvSpPr>
            <a:spLocks noGrp="1"/>
          </p:cNvSpPr>
          <p:nvPr>
            <p:ph idx="1"/>
          </p:nvPr>
        </p:nvSpPr>
        <p:spPr>
          <a:xfrm>
            <a:off x="1885523" y="914400"/>
            <a:ext cx="9544477" cy="5600700"/>
          </a:xfrm>
        </p:spPr>
        <p:txBody>
          <a:bodyPr>
            <a:normAutofit fontScale="85000" lnSpcReduction="10000"/>
          </a:bodyPr>
          <a:lstStyle/>
          <a:p>
            <a:pPr algn="just">
              <a:lnSpc>
                <a:spcPct val="110000"/>
              </a:lnSpc>
            </a:pPr>
            <a:r>
              <a:rPr lang="pl-PL" sz="1800" b="0" i="0" u="none" strike="noStrike" baseline="0" dirty="0">
                <a:latin typeface="+mj-lt"/>
              </a:rPr>
              <a:t>Zakaz cenzury ustanowiony w przepisie art. 54 ust. 2 Konstytucji RP oznacza</a:t>
            </a:r>
            <a:r>
              <a:rPr lang="pl-PL" sz="1800" b="1" i="0" u="none" strike="noStrike" baseline="0" dirty="0">
                <a:latin typeface="+mj-lt"/>
              </a:rPr>
              <a:t> zakaz ustanawiania organów, których zadaniem miałoby być uprzednie kontrolowanie treści, </a:t>
            </a:r>
            <a:r>
              <a:rPr lang="pl-PL" sz="1800" b="0" i="0" u="none" strike="noStrike" baseline="0" dirty="0">
                <a:latin typeface="+mj-lt"/>
              </a:rPr>
              <a:t>które mają być rozpowszechniane w środkach masowego przekazu. Skutkiem dokonanej kontroli może być wstrzymanie lub definitywne zakazanie rozpowszechniania danej publikacji. </a:t>
            </a:r>
          </a:p>
          <a:p>
            <a:pPr algn="just">
              <a:lnSpc>
                <a:spcPct val="110000"/>
              </a:lnSpc>
            </a:pPr>
            <a:r>
              <a:rPr lang="pl-PL" sz="1800" b="0" i="0" u="none" strike="noStrike" baseline="0" dirty="0">
                <a:latin typeface="+mj-lt"/>
              </a:rPr>
              <a:t>Zakaz ten ma charakter absolutny, tzn. </a:t>
            </a:r>
            <a:r>
              <a:rPr lang="pl-PL" sz="1800" b="1" i="0" u="none" strike="noStrike" baseline="0" dirty="0">
                <a:latin typeface="+mj-lt"/>
              </a:rPr>
              <a:t>ustawodawca nie przewiduje wyjątków od ustanowionej zasady</a:t>
            </a:r>
            <a:r>
              <a:rPr lang="pl-PL" dirty="0">
                <a:latin typeface="+mj-lt"/>
              </a:rPr>
              <a:t>, nie może być relatywizowany ze względu na potrzebę ochrony innych praw lub wartości.</a:t>
            </a:r>
          </a:p>
          <a:p>
            <a:pPr algn="just">
              <a:lnSpc>
                <a:spcPct val="110000"/>
              </a:lnSpc>
            </a:pPr>
            <a:r>
              <a:rPr lang="pl-PL" dirty="0">
                <a:latin typeface="+mj-lt"/>
              </a:rPr>
              <a:t>Zakaz dotyczy wszystkich środków masowego przekazu, a więc obejmuje zarówno prasę, media elektroniczne, a także wszystkie inne środki przekazywania informacji i idei, takie jak np. książki, filmy </a:t>
            </a:r>
            <a:r>
              <a:rPr lang="pl-PL" sz="1800" b="0" i="0" u="none" strike="noStrike" baseline="0" dirty="0">
                <a:latin typeface="+mj-lt"/>
              </a:rPr>
              <a:t> </a:t>
            </a:r>
          </a:p>
          <a:p>
            <a:pPr algn="just">
              <a:lnSpc>
                <a:spcPct val="110000"/>
              </a:lnSpc>
            </a:pPr>
            <a:r>
              <a:rPr lang="pl-PL" sz="1800" b="0" i="0" u="none" strike="noStrike" baseline="0" dirty="0">
                <a:latin typeface="+mj-lt"/>
              </a:rPr>
              <a:t>Taki mechanizm prewencyjnej kontroli publikacji o charakterze generalnym istniał w Polsce w latach 1946–1990. Jego podstawą był obowiązek uzyskania uprzedniej zgody właściwego organu administracyjnego na rozpowszechnianie wszelkich materiałów, nie tylko materiałów prasowych. Cenzura była w tym okresie niezwykle ważnym instrumentem w ręku państwa. Prowadziły ją początkowo agendy Ministerstwa Informacji i Propagandy od 1946 r. – Główny Urząd Kontroli Prasy, Publikacji i Widowisk.</a:t>
            </a:r>
          </a:p>
          <a:p>
            <a:pPr algn="just">
              <a:lnSpc>
                <a:spcPct val="110000"/>
              </a:lnSpc>
            </a:pPr>
            <a:r>
              <a:rPr lang="pl-PL" sz="1800" b="0" i="0" u="none" strike="noStrike" baseline="0" dirty="0">
                <a:latin typeface="+mj-lt"/>
              </a:rPr>
              <a:t>Mogłoby się wydawać, że z uwagi na kategoryczne sformułowanie przepisu art. 54 ust. 2 Konstytucji RP, wykluczające jakiekolwiek wyjątki od zakazu cenzury prewencyjnej, swoboda wypowiedzi jest chroniona na bardzo wysokim poziomie (wyższym niż standardy wypracowane na podstawie art. 10 EKPC). Jednakże trzeba zdawać sobie sprawę z istnienia </a:t>
            </a:r>
            <a:r>
              <a:rPr lang="pl-PL" sz="1800" b="1" i="0" u="none" strike="noStrike" baseline="0" dirty="0">
                <a:latin typeface="+mj-lt"/>
              </a:rPr>
              <a:t>instytucji prawnych, które co prawda nie łamią zakazu cenzury prewencyjnej</a:t>
            </a:r>
            <a:r>
              <a:rPr lang="pl-PL" sz="1800" b="0" i="0" u="none" strike="noStrike" baseline="0" dirty="0">
                <a:latin typeface="+mj-lt"/>
              </a:rPr>
              <a:t>, ponieważ nie są cenzurą – lecz prowadzą do tego samego efektu, co cenzura prewencyjna. </a:t>
            </a:r>
          </a:p>
        </p:txBody>
      </p:sp>
    </p:spTree>
    <p:extLst>
      <p:ext uri="{BB962C8B-B14F-4D97-AF65-F5344CB8AC3E}">
        <p14:creationId xmlns:p14="http://schemas.microsoft.com/office/powerpoint/2010/main" val="17351046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6411197-2E1B-126E-7B37-5070FE4084DC}"/>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9FCF6F9D-56C3-DC55-7797-F34557AA27F3}"/>
              </a:ext>
            </a:extLst>
          </p:cNvPr>
          <p:cNvSpPr>
            <a:spLocks noGrp="1"/>
          </p:cNvSpPr>
          <p:nvPr>
            <p:ph type="title"/>
          </p:nvPr>
        </p:nvSpPr>
        <p:spPr>
          <a:xfrm>
            <a:off x="1809323" y="281210"/>
            <a:ext cx="7967137" cy="579850"/>
          </a:xfrm>
        </p:spPr>
        <p:txBody>
          <a:bodyPr>
            <a:normAutofit/>
          </a:bodyPr>
          <a:lstStyle/>
          <a:p>
            <a:pPr algn="just">
              <a:spcBef>
                <a:spcPts val="1000"/>
              </a:spcBef>
              <a:spcAft>
                <a:spcPts val="1000"/>
              </a:spcAft>
            </a:pP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Art. 54 Konstytucji RP. Zakaz cenzury. </a:t>
            </a:r>
            <a:endParaRPr lang="pl-PL" sz="1800" b="1" kern="10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3" name="Symbol zastępczy zawartości 2">
            <a:extLst>
              <a:ext uri="{FF2B5EF4-FFF2-40B4-BE49-F238E27FC236}">
                <a16:creationId xmlns:a16="http://schemas.microsoft.com/office/drawing/2014/main" id="{A6CCFD15-E257-3C3E-9DF7-22C26B4E3094}"/>
              </a:ext>
            </a:extLst>
          </p:cNvPr>
          <p:cNvSpPr>
            <a:spLocks noGrp="1"/>
          </p:cNvSpPr>
          <p:nvPr>
            <p:ph idx="1"/>
          </p:nvPr>
        </p:nvSpPr>
        <p:spPr>
          <a:xfrm>
            <a:off x="1885523" y="708660"/>
            <a:ext cx="10207417" cy="6149340"/>
          </a:xfrm>
        </p:spPr>
        <p:txBody>
          <a:bodyPr>
            <a:normAutofit fontScale="92500" lnSpcReduction="20000"/>
          </a:bodyPr>
          <a:lstStyle/>
          <a:p>
            <a:pPr algn="just"/>
            <a:r>
              <a:rPr lang="pl-PL" sz="1800" b="1" kern="100" dirty="0">
                <a:effectLst/>
                <a:latin typeface="+mj-lt"/>
                <a:ea typeface="Calibri" panose="020F0502020204030204" pitchFamily="34" charset="0"/>
                <a:cs typeface="Times New Roman" panose="02020603050405020304" pitchFamily="18" charset="0"/>
              </a:rPr>
              <a:t>Ograniczenia swobody wypowiedzi możemy znaleźć w Kodeksie karnym</a:t>
            </a:r>
            <a:r>
              <a:rPr lang="pl-PL" sz="1800" kern="100" dirty="0">
                <a:effectLst/>
                <a:latin typeface="+mj-lt"/>
                <a:ea typeface="Calibri" panose="020F0502020204030204" pitchFamily="34" charset="0"/>
                <a:cs typeface="Times New Roman" panose="02020603050405020304" pitchFamily="18" charset="0"/>
              </a:rPr>
              <a:t>. W literaturze przedmiotu dostrzega się niebezpieczeństwa dla swobody wypowiedzi. Jako przejawy nadmiernej penalizacji można wskazać następujące przestępstwa publicznego znieważania: a) organu konstytucyjnego, np. rządu (art. 226 § 3 k.k.), b) Narodu lub Rzeczypospolitej Polskiej (art. 133 k.k.), c) Prezydenta RP (art. 135 § 2 k.k.)</a:t>
            </a:r>
          </a:p>
          <a:p>
            <a:pPr algn="just"/>
            <a:r>
              <a:rPr lang="pl-PL" sz="1800" b="0" i="0" u="none" strike="noStrike" baseline="0" dirty="0">
                <a:latin typeface="+mj-lt"/>
              </a:rPr>
              <a:t>Art. 755 § Kodeksu postępowania cywilnego: „</a:t>
            </a:r>
            <a:r>
              <a:rPr lang="pl-PL" sz="1800" b="0" i="1" u="none" strike="noStrike" baseline="0" dirty="0">
                <a:latin typeface="+mj-lt"/>
              </a:rPr>
              <a:t>W sprawach o ochronę dóbr osobistych zabezpieczenie polegające na zakazie publikacji może być udzielone tylko wtedy, gdy nie sprzeciwia się temu ważny interes publiczny</a:t>
            </a:r>
            <a:r>
              <a:rPr lang="pl-PL" sz="1800" b="0" i="0" u="none" strike="noStrike" baseline="0" dirty="0">
                <a:latin typeface="+mj-lt"/>
              </a:rPr>
              <a:t>”.</a:t>
            </a:r>
            <a:endParaRPr lang="pl-PL" dirty="0">
              <a:latin typeface="+mj-lt"/>
            </a:endParaRPr>
          </a:p>
          <a:p>
            <a:pPr algn="just"/>
            <a:r>
              <a:rPr lang="pl-PL" sz="1800" kern="100" dirty="0">
                <a:effectLst/>
                <a:latin typeface="+mj-lt"/>
                <a:ea typeface="Calibri" panose="020F0502020204030204" pitchFamily="34" charset="0"/>
                <a:cs typeface="Times New Roman" panose="02020603050405020304" pitchFamily="18" charset="0"/>
              </a:rPr>
              <a:t>Zgodnie z tym przepisem w sprawach przeciwko środkom społecznego przekazu o ochronę dóbr osobistych </a:t>
            </a:r>
            <a:r>
              <a:rPr lang="pl-PL" sz="1800" b="1" kern="100" dirty="0">
                <a:effectLst/>
                <a:latin typeface="+mj-lt"/>
                <a:ea typeface="Calibri" panose="020F0502020204030204" pitchFamily="34" charset="0"/>
                <a:cs typeface="Times New Roman" panose="02020603050405020304" pitchFamily="18" charset="0"/>
              </a:rPr>
              <a:t>sąd odmówi udzielenia zabezpieczenia polegającego na zakazie publikacji, jeżeli zabezpieczeniu sprzeciwia się ważny interes społeczny</a:t>
            </a:r>
            <a:r>
              <a:rPr lang="pl-PL" sz="1800" kern="100" dirty="0">
                <a:effectLst/>
                <a:latin typeface="+mj-lt"/>
                <a:ea typeface="Calibri" panose="020F0502020204030204" pitchFamily="34" charset="0"/>
                <a:cs typeface="Times New Roman" panose="02020603050405020304" pitchFamily="18" charset="0"/>
              </a:rPr>
              <a:t>. Ocena, czy w danej sprawie występuje „ważny interes społeczny” jako przesłanka wyłączająca udzielenie zabezpieczenia w postaci zakazu publikacji – należy do sądu. Dlatego w interesie wnioskodawcy leży wykazanie, że w konkretnej sprawie ważny interes społeczny nie występuje.</a:t>
            </a:r>
          </a:p>
          <a:p>
            <a:pPr algn="just"/>
            <a:r>
              <a:rPr lang="pl-PL" sz="1800" kern="100" dirty="0">
                <a:effectLst/>
                <a:latin typeface="+mj-lt"/>
                <a:ea typeface="Calibri" panose="020F0502020204030204" pitchFamily="34" charset="0"/>
                <a:cs typeface="Times New Roman" panose="02020603050405020304" pitchFamily="18" charset="0"/>
              </a:rPr>
              <a:t>art. 14 ust. 6 Prawa </a:t>
            </a:r>
            <a:r>
              <a:rPr lang="pl-PL" kern="100" dirty="0">
                <a:latin typeface="+mj-lt"/>
                <a:ea typeface="Calibri" panose="020F0502020204030204" pitchFamily="34" charset="0"/>
                <a:cs typeface="Times New Roman" panose="02020603050405020304" pitchFamily="18" charset="0"/>
              </a:rPr>
              <a:t>prasowego: „</a:t>
            </a:r>
            <a:r>
              <a:rPr lang="pl-PL" sz="1800" i="1" kern="100" dirty="0">
                <a:effectLst/>
                <a:latin typeface="+mj-lt"/>
                <a:ea typeface="Calibri" panose="020F0502020204030204" pitchFamily="34" charset="0"/>
                <a:cs typeface="Times New Roman" panose="02020603050405020304" pitchFamily="18" charset="0"/>
              </a:rPr>
              <a:t>Nie wolno bez zgody osoby zainteresowanej publikować informacji oraz danych dotyczących prywatnej sfery życia, chyba że wiąże się to bezpośrednio z działalnością publiczną danej osoby</a:t>
            </a:r>
            <a:r>
              <a:rPr lang="pl-PL" sz="1800" kern="100" dirty="0">
                <a:effectLst/>
                <a:latin typeface="+mj-lt"/>
                <a:ea typeface="Calibri" panose="020F0502020204030204" pitchFamily="34" charset="0"/>
                <a:cs typeface="Times New Roman" panose="02020603050405020304" pitchFamily="18" charset="0"/>
              </a:rPr>
              <a:t>”.</a:t>
            </a:r>
            <a:endParaRPr lang="pl-PL" kern="100" dirty="0">
              <a:latin typeface="+mj-lt"/>
              <a:ea typeface="Calibri" panose="020F0502020204030204" pitchFamily="34" charset="0"/>
              <a:cs typeface="Times New Roman" panose="02020603050405020304" pitchFamily="18" charset="0"/>
            </a:endParaRPr>
          </a:p>
          <a:p>
            <a:pPr algn="just"/>
            <a:r>
              <a:rPr lang="pl-PL" sz="1800" kern="100" dirty="0">
                <a:effectLst/>
                <a:latin typeface="+mj-lt"/>
                <a:ea typeface="Calibri" panose="020F0502020204030204" pitchFamily="34" charset="0"/>
                <a:cs typeface="Times New Roman" panose="02020603050405020304" pitchFamily="18" charset="0"/>
              </a:rPr>
              <a:t>Zgodnie z przepisem art. 14 ust. 6 pr. pras. </a:t>
            </a:r>
            <a:r>
              <a:rPr lang="pl-PL" sz="1800" b="1" kern="100" dirty="0">
                <a:effectLst/>
                <a:latin typeface="+mj-lt"/>
                <a:ea typeface="Calibri" panose="020F0502020204030204" pitchFamily="34" charset="0"/>
                <a:cs typeface="Times New Roman" panose="02020603050405020304" pitchFamily="18" charset="0"/>
              </a:rPr>
              <a:t>publikowanie informacji ze sfery życia prywatnego wymaga zgody osoby zainteresowanej</a:t>
            </a:r>
            <a:r>
              <a:rPr lang="pl-PL" sz="1800" kern="100" dirty="0">
                <a:effectLst/>
                <a:latin typeface="+mj-lt"/>
                <a:ea typeface="Calibri" panose="020F0502020204030204" pitchFamily="34" charset="0"/>
                <a:cs typeface="Times New Roman" panose="02020603050405020304" pitchFamily="18" charset="0"/>
              </a:rPr>
              <a:t>. Zauważmy, że człowiek praktycznie sam wyznacza, jakie informacje uważa za wchodzące w skład tej sfery i jakimi informacjami jest skłonny dzielić się z innymi ludźmi. Jednak ochrona sfery prywatności osób publicznych jest słabsza niż w przypadku osób prywatnych, zwłaszcza jeśli chodzi o informacje, które mają związek z </a:t>
            </a:r>
            <a:r>
              <a:rPr lang="pl-PL" sz="1800" b="1" kern="100" dirty="0">
                <a:effectLst/>
                <a:latin typeface="+mj-lt"/>
                <a:ea typeface="Calibri" panose="020F0502020204030204" pitchFamily="34" charset="0"/>
                <a:cs typeface="Times New Roman" panose="02020603050405020304" pitchFamily="18" charset="0"/>
              </a:rPr>
              <a:t>aktywnością publiczną określonej osoby</a:t>
            </a:r>
            <a:r>
              <a:rPr lang="pl-PL" sz="1800" kern="100" dirty="0">
                <a:effectLst/>
                <a:latin typeface="+mj-lt"/>
                <a:ea typeface="Calibri" panose="020F0502020204030204" pitchFamily="34" charset="0"/>
                <a:cs typeface="Times New Roman" panose="02020603050405020304" pitchFamily="18" charset="0"/>
              </a:rPr>
              <a:t>. </a:t>
            </a:r>
          </a:p>
          <a:p>
            <a:pPr algn="just"/>
            <a:endParaRPr lang="pl-PL" sz="1800" kern="100" dirty="0">
              <a:effectLst/>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927120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5D9033D-647B-0DF2-C13A-B5D34F22C66A}"/>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A664B186-F4FC-9DD5-F35A-D0D2C706D64E}"/>
              </a:ext>
            </a:extLst>
          </p:cNvPr>
          <p:cNvSpPr>
            <a:spLocks noGrp="1"/>
          </p:cNvSpPr>
          <p:nvPr>
            <p:ph type="title"/>
          </p:nvPr>
        </p:nvSpPr>
        <p:spPr>
          <a:xfrm>
            <a:off x="1688370" y="208638"/>
            <a:ext cx="10006315" cy="579850"/>
          </a:xfrm>
        </p:spPr>
        <p:txBody>
          <a:bodyPr>
            <a:normAutofit fontScale="90000"/>
          </a:bodyPr>
          <a:lstStyle/>
          <a:p>
            <a:pPr algn="just">
              <a:spcBef>
                <a:spcPts val="1000"/>
              </a:spcBef>
              <a:spcAft>
                <a:spcPts val="1000"/>
              </a:spcAft>
            </a:pP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Art. 54 Konstytucji RP. </a:t>
            </a:r>
            <a:r>
              <a:rPr lang="pl-PL" sz="1800" i="1" kern="100" dirty="0">
                <a:effectLst/>
                <a:latin typeface="Century Gothic" panose="020B0502020202020204" pitchFamily="34" charset="0"/>
                <a:ea typeface="Calibri" panose="020F0502020204030204" pitchFamily="34" charset="0"/>
                <a:cs typeface="Times New Roman" panose="02020603050405020304" pitchFamily="18" charset="0"/>
              </a:rPr>
              <a:t>Cenzura prewencyjna </a:t>
            </a:r>
            <a:r>
              <a:rPr lang="pl-PL" sz="1800" i="1" kern="100" dirty="0">
                <a:effectLst/>
                <a:latin typeface="Century Gothic" panose="020B0502020202020204" pitchFamily="34" charset="0"/>
                <a:ea typeface="Calibri" panose="020F0502020204030204" pitchFamily="34" charset="0"/>
                <a:cs typeface="Calibri" panose="020F0502020204030204" pitchFamily="34" charset="0"/>
              </a:rPr>
              <a:t>ś</a:t>
            </a:r>
            <a:r>
              <a:rPr lang="pl-PL" sz="1800" i="1" kern="100" dirty="0">
                <a:effectLst/>
                <a:latin typeface="Century Gothic" panose="020B0502020202020204" pitchFamily="34" charset="0"/>
                <a:ea typeface="Calibri" panose="020F0502020204030204" pitchFamily="34" charset="0"/>
                <a:cs typeface="Times New Roman" panose="02020603050405020304" pitchFamily="18" charset="0"/>
              </a:rPr>
              <a:t>rodk</a:t>
            </a:r>
            <a:r>
              <a:rPr lang="pl-PL" sz="1800" i="1" kern="100" dirty="0">
                <a:effectLst/>
                <a:latin typeface="Century Gothic" panose="020B0502020202020204" pitchFamily="34" charset="0"/>
                <a:ea typeface="Calibri" panose="020F0502020204030204" pitchFamily="34" charset="0"/>
                <a:cs typeface="Centaur" panose="02030504050205020304" pitchFamily="18" charset="0"/>
              </a:rPr>
              <a:t>ó</a:t>
            </a:r>
            <a:r>
              <a:rPr lang="pl-PL" sz="1800" i="1" kern="100" dirty="0">
                <a:effectLst/>
                <a:latin typeface="Century Gothic" panose="020B0502020202020204" pitchFamily="34" charset="0"/>
                <a:ea typeface="Calibri" panose="020F0502020204030204" pitchFamily="34" charset="0"/>
                <a:cs typeface="Times New Roman" panose="02020603050405020304" pitchFamily="18" charset="0"/>
              </a:rPr>
              <a:t>w spo</a:t>
            </a:r>
            <a:r>
              <a:rPr lang="pl-PL" sz="1800" i="1" kern="100" dirty="0">
                <a:effectLst/>
                <a:latin typeface="Century Gothic" panose="020B0502020202020204" pitchFamily="34" charset="0"/>
                <a:ea typeface="Calibri" panose="020F0502020204030204" pitchFamily="34" charset="0"/>
                <a:cs typeface="Calibri" panose="020F0502020204030204" pitchFamily="34" charset="0"/>
              </a:rPr>
              <a:t>ł</a:t>
            </a:r>
            <a:r>
              <a:rPr lang="pl-PL" sz="1800" i="1" kern="100" dirty="0">
                <a:effectLst/>
                <a:latin typeface="Century Gothic" panose="020B0502020202020204" pitchFamily="34" charset="0"/>
                <a:ea typeface="Calibri" panose="020F0502020204030204" pitchFamily="34" charset="0"/>
                <a:cs typeface="Times New Roman" panose="02020603050405020304" pitchFamily="18" charset="0"/>
              </a:rPr>
              <a:t>ecznego przekazu oraz </a:t>
            </a:r>
            <a:r>
              <a:rPr lang="pl-PL" sz="1800" b="1" i="1" kern="100" dirty="0">
                <a:effectLst/>
                <a:latin typeface="Century Gothic" panose="020B0502020202020204" pitchFamily="34" charset="0"/>
                <a:ea typeface="Calibri" panose="020F0502020204030204" pitchFamily="34" charset="0"/>
                <a:cs typeface="Times New Roman" panose="02020603050405020304" pitchFamily="18" charset="0"/>
              </a:rPr>
              <a:t>koncesjonowanie prasy s</a:t>
            </a:r>
            <a:r>
              <a:rPr lang="pl-PL" sz="1800" b="1" i="1" kern="100" dirty="0">
                <a:effectLst/>
                <a:latin typeface="Century Gothic" panose="020B0502020202020204" pitchFamily="34" charset="0"/>
                <a:ea typeface="Calibri" panose="020F0502020204030204" pitchFamily="34" charset="0"/>
                <a:cs typeface="Calibri" panose="020F0502020204030204" pitchFamily="34" charset="0"/>
              </a:rPr>
              <a:t>ą</a:t>
            </a:r>
            <a:r>
              <a:rPr lang="pl-PL" sz="1800" b="1" i="1" kern="100" dirty="0">
                <a:effectLst/>
                <a:latin typeface="Century Gothic" panose="020B0502020202020204" pitchFamily="34" charset="0"/>
                <a:ea typeface="Calibri" panose="020F0502020204030204" pitchFamily="34" charset="0"/>
                <a:cs typeface="Times New Roman" panose="02020603050405020304" pitchFamily="18" charset="0"/>
              </a:rPr>
              <a:t> zakazane</a:t>
            </a:r>
            <a:r>
              <a:rPr lang="pl-PL" sz="1800" i="1" kern="100" dirty="0">
                <a:effectLst/>
                <a:latin typeface="Century Gothic" panose="020B0502020202020204" pitchFamily="34" charset="0"/>
                <a:ea typeface="Calibri" panose="020F0502020204030204" pitchFamily="34" charset="0"/>
                <a:cs typeface="Times New Roman" panose="02020603050405020304" pitchFamily="18" charset="0"/>
              </a:rPr>
              <a:t>. Ustawa mo</a:t>
            </a:r>
            <a:r>
              <a:rPr lang="pl-PL" sz="1800" i="1" kern="100" dirty="0">
                <a:effectLst/>
                <a:latin typeface="Century Gothic" panose="020B0502020202020204" pitchFamily="34" charset="0"/>
                <a:ea typeface="Calibri" panose="020F0502020204030204" pitchFamily="34" charset="0"/>
                <a:cs typeface="Calibri" panose="020F0502020204030204" pitchFamily="34" charset="0"/>
              </a:rPr>
              <a:t>ż</a:t>
            </a:r>
            <a:r>
              <a:rPr lang="pl-PL" sz="1800" i="1" kern="100" dirty="0">
                <a:effectLst/>
                <a:latin typeface="Century Gothic" panose="020B0502020202020204" pitchFamily="34" charset="0"/>
                <a:ea typeface="Calibri" panose="020F0502020204030204" pitchFamily="34" charset="0"/>
                <a:cs typeface="Times New Roman" panose="02020603050405020304" pitchFamily="18" charset="0"/>
              </a:rPr>
              <a:t>e wprowadzi</a:t>
            </a:r>
            <a:r>
              <a:rPr lang="pl-PL" sz="1800" i="1" kern="100" dirty="0">
                <a:effectLst/>
                <a:latin typeface="Century Gothic" panose="020B0502020202020204" pitchFamily="34" charset="0"/>
                <a:ea typeface="Calibri" panose="020F0502020204030204" pitchFamily="34" charset="0"/>
                <a:cs typeface="Calibri" panose="020F0502020204030204" pitchFamily="34" charset="0"/>
              </a:rPr>
              <a:t>ć</a:t>
            </a:r>
            <a:r>
              <a:rPr lang="pl-PL" sz="1800" i="1" kern="100" dirty="0">
                <a:effectLst/>
                <a:latin typeface="Century Gothic" panose="020B0502020202020204" pitchFamily="34" charset="0"/>
                <a:ea typeface="Calibri" panose="020F0502020204030204" pitchFamily="34" charset="0"/>
                <a:cs typeface="Times New Roman" panose="02020603050405020304" pitchFamily="18" charset="0"/>
              </a:rPr>
              <a:t> obowi</a:t>
            </a:r>
            <a:r>
              <a:rPr lang="pl-PL" sz="1800" i="1" kern="100" dirty="0">
                <a:effectLst/>
                <a:latin typeface="Century Gothic" panose="020B0502020202020204" pitchFamily="34" charset="0"/>
                <a:ea typeface="Calibri" panose="020F0502020204030204" pitchFamily="34" charset="0"/>
                <a:cs typeface="Calibri" panose="020F0502020204030204" pitchFamily="34" charset="0"/>
              </a:rPr>
              <a:t>ą</a:t>
            </a:r>
            <a:r>
              <a:rPr lang="pl-PL" sz="1800" i="1" kern="100" dirty="0">
                <a:effectLst/>
                <a:latin typeface="Century Gothic" panose="020B0502020202020204" pitchFamily="34" charset="0"/>
                <a:ea typeface="Calibri" panose="020F0502020204030204" pitchFamily="34" charset="0"/>
                <a:cs typeface="Times New Roman" panose="02020603050405020304" pitchFamily="18" charset="0"/>
              </a:rPr>
              <a:t>zek uprzedniego uzyskania </a:t>
            </a:r>
            <a:r>
              <a:rPr lang="pl-PL" sz="1800" b="1" i="1" kern="100" dirty="0">
                <a:effectLst/>
                <a:latin typeface="Century Gothic" panose="020B0502020202020204" pitchFamily="34" charset="0"/>
                <a:ea typeface="Calibri" panose="020F0502020204030204" pitchFamily="34" charset="0"/>
                <a:cs typeface="Times New Roman" panose="02020603050405020304" pitchFamily="18" charset="0"/>
              </a:rPr>
              <a:t>koncesji na prowadzenie stacji radiowej lub telewizyjnej</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a:t>
            </a:r>
            <a:endParaRPr lang="pl-PL" sz="1800" b="1" kern="10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3" name="Symbol zastępczy zawartości 2">
            <a:extLst>
              <a:ext uri="{FF2B5EF4-FFF2-40B4-BE49-F238E27FC236}">
                <a16:creationId xmlns:a16="http://schemas.microsoft.com/office/drawing/2014/main" id="{0B755B60-B702-D130-47E3-AEA06A86B2A9}"/>
              </a:ext>
            </a:extLst>
          </p:cNvPr>
          <p:cNvSpPr>
            <a:spLocks noGrp="1"/>
          </p:cNvSpPr>
          <p:nvPr>
            <p:ph idx="1"/>
          </p:nvPr>
        </p:nvSpPr>
        <p:spPr>
          <a:xfrm>
            <a:off x="1388409" y="1152209"/>
            <a:ext cx="10207417" cy="6149340"/>
          </a:xfrm>
        </p:spPr>
        <p:txBody>
          <a:bodyPr>
            <a:normAutofit fontScale="92500" lnSpcReduction="20000"/>
          </a:bodyPr>
          <a:lstStyle/>
          <a:p>
            <a:pPr algn="just">
              <a:lnSpc>
                <a:spcPct val="110000"/>
              </a:lnSpc>
            </a:pPr>
            <a:r>
              <a:rPr lang="pl-PL" dirty="0">
                <a:latin typeface="+mj-lt"/>
              </a:rPr>
              <a:t>Zgodnie z a</a:t>
            </a:r>
            <a:r>
              <a:rPr lang="pl-PL" sz="1800" b="0" i="0" u="none" strike="noStrike" baseline="0" dirty="0">
                <a:latin typeface="+mj-lt"/>
              </a:rPr>
              <a:t>rt. 54 ust. 2 </a:t>
            </a:r>
            <a:r>
              <a:rPr lang="pl-PL" sz="1800" b="0" i="0" u="none" strike="noStrike" baseline="0" dirty="0" err="1">
                <a:latin typeface="+mj-lt"/>
              </a:rPr>
              <a:t>zd</a:t>
            </a:r>
            <a:r>
              <a:rPr lang="pl-PL" sz="1800" b="0" i="0" u="none" strike="noStrike" baseline="0" dirty="0">
                <a:latin typeface="+mj-lt"/>
              </a:rPr>
              <a:t>. 2 Konstytucji RP ustawa może wprowadzić obowiązek uprzedniego uzyskania </a:t>
            </a:r>
            <a:r>
              <a:rPr lang="pl-PL" sz="1800" b="1" i="0" u="none" strike="noStrike" baseline="0" dirty="0">
                <a:latin typeface="+mj-lt"/>
              </a:rPr>
              <a:t>koncesji na prowadzenia stacji radiowej lub telewizyjnej</a:t>
            </a:r>
            <a:r>
              <a:rPr lang="pl-PL" sz="1800" b="0" i="0" u="none" strike="noStrike" baseline="0" dirty="0">
                <a:latin typeface="+mj-lt"/>
              </a:rPr>
              <a:t>.</a:t>
            </a:r>
          </a:p>
          <a:p>
            <a:pPr algn="just">
              <a:lnSpc>
                <a:spcPct val="110000"/>
              </a:lnSpc>
            </a:pPr>
            <a:r>
              <a:rPr lang="pl-PL" sz="1800" kern="100" dirty="0">
                <a:effectLst/>
                <a:latin typeface="+mj-lt"/>
                <a:ea typeface="Calibri" panose="020F0502020204030204" pitchFamily="34" charset="0"/>
                <a:cs typeface="Times New Roman" panose="02020603050405020304" pitchFamily="18" charset="0"/>
              </a:rPr>
              <a:t>Zawarty w art. 54 ust. 2 </a:t>
            </a:r>
            <a:r>
              <a:rPr lang="pl-PL" sz="1800" kern="100" dirty="0" err="1">
                <a:effectLst/>
                <a:latin typeface="+mj-lt"/>
                <a:ea typeface="Calibri" panose="020F0502020204030204" pitchFamily="34" charset="0"/>
                <a:cs typeface="Times New Roman" panose="02020603050405020304" pitchFamily="18" charset="0"/>
              </a:rPr>
              <a:t>zd</a:t>
            </a:r>
            <a:r>
              <a:rPr lang="pl-PL" sz="1800" kern="100" dirty="0">
                <a:effectLst/>
                <a:latin typeface="+mj-lt"/>
                <a:ea typeface="Calibri" panose="020F0502020204030204" pitchFamily="34" charset="0"/>
                <a:cs typeface="Times New Roman" panose="02020603050405020304" pitchFamily="18" charset="0"/>
              </a:rPr>
              <a:t>. 1 </a:t>
            </a:r>
            <a:r>
              <a:rPr lang="pl-PL" sz="1800" b="1" kern="100" dirty="0">
                <a:effectLst/>
                <a:latin typeface="+mj-lt"/>
                <a:ea typeface="Calibri" panose="020F0502020204030204" pitchFamily="34" charset="0"/>
                <a:cs typeface="Times New Roman" panose="02020603050405020304" pitchFamily="18" charset="0"/>
              </a:rPr>
              <a:t>zakaz koncesjonowania prasy </a:t>
            </a:r>
            <a:r>
              <a:rPr lang="pl-PL" sz="1800" kern="100" dirty="0">
                <a:effectLst/>
                <a:latin typeface="+mj-lt"/>
                <a:ea typeface="Calibri" panose="020F0502020204030204" pitchFamily="34" charset="0"/>
                <a:cs typeface="Times New Roman" panose="02020603050405020304" pitchFamily="18" charset="0"/>
              </a:rPr>
              <a:t>oznacza brak możliwości wprowadzenia regulacji ustawowych uzależniających możliwość ukazywania się danego tytułu prasowego od uprzedniej zgody organu państwowego.</a:t>
            </a:r>
            <a:endParaRPr lang="pl-PL" kern="100" dirty="0">
              <a:effectLst/>
              <a:latin typeface="+mj-lt"/>
              <a:ea typeface="Calibri" panose="020F0502020204030204" pitchFamily="34" charset="0"/>
              <a:cs typeface="Times New Roman" panose="02020603050405020304" pitchFamily="18" charset="0"/>
            </a:endParaRPr>
          </a:p>
          <a:p>
            <a:pPr algn="just">
              <a:lnSpc>
                <a:spcPct val="110000"/>
              </a:lnSpc>
            </a:pPr>
            <a:r>
              <a:rPr lang="pl-PL" sz="1800" b="0" i="0" u="none" strike="noStrike" baseline="0" dirty="0">
                <a:latin typeface="+mj-lt"/>
              </a:rPr>
              <a:t>Analiza art. 54 ust. 2 Konstytucji RP prowadzi do wniosku, że zakaz koncesjonowania ograniczony został jedynie do „prasy”, zezwolenie na koncesjonowanie przez państwo środków społecznego przekazu ograniczone zostało jedynie do stacji radiowych i telewizyjnych.</a:t>
            </a:r>
            <a:endParaRPr lang="pl-PL" sz="1800" b="0" i="0" u="none" strike="noStrike" kern="100" baseline="0" dirty="0">
              <a:latin typeface="+mj-lt"/>
              <a:ea typeface="Calibri" panose="020F0502020204030204" pitchFamily="34" charset="0"/>
              <a:cs typeface="Times New Roman" panose="02020603050405020304" pitchFamily="18" charset="0"/>
            </a:endParaRPr>
          </a:p>
          <a:p>
            <a:pPr algn="just">
              <a:lnSpc>
                <a:spcPct val="110000"/>
              </a:lnSpc>
            </a:pPr>
            <a:r>
              <a:rPr lang="pl-PL" sz="1800" b="1" i="0" u="none" strike="noStrike" baseline="0" dirty="0">
                <a:latin typeface="+mj-lt"/>
              </a:rPr>
              <a:t>Organizacja działalności prasy w Polsce oparta została na systemie rejestracyjnym </a:t>
            </a:r>
            <a:r>
              <a:rPr lang="pl-PL" sz="1800" b="0" i="0" u="none" strike="noStrike" baseline="0" dirty="0">
                <a:latin typeface="+mj-lt"/>
              </a:rPr>
              <a:t>określonym w ustawie – Prawo prasowe. Warunkiem wydawania dziennika lub czasopisma jest jego rejestracja w sądzie okręgowym właściwym miejscowo dla siedziby wydawcy. Podstawą odmowy rejestracji mogą być jedynie brak we wniosku o rejestrację wszystkich wymaganych w nim danych bądź konieczność ochrony prawa do nazwy istniejącego już tytułu prasowego.</a:t>
            </a:r>
          </a:p>
          <a:p>
            <a:pPr algn="just">
              <a:lnSpc>
                <a:spcPct val="110000"/>
              </a:lnSpc>
            </a:pPr>
            <a:r>
              <a:rPr lang="pl-PL" b="1" dirty="0">
                <a:latin typeface="+mj-lt"/>
              </a:rPr>
              <a:t>S</a:t>
            </a:r>
            <a:r>
              <a:rPr lang="pl-PL" sz="1800" b="1" i="0" u="none" strike="noStrike" baseline="0" dirty="0">
                <a:latin typeface="+mj-lt"/>
              </a:rPr>
              <a:t>ystem rejestracyjny nie ma nic wspólnego z </a:t>
            </a:r>
            <a:r>
              <a:rPr lang="pl-PL" sz="1800" b="0" i="0" u="none" strike="noStrike" baseline="0" dirty="0">
                <a:latin typeface="+mj-lt"/>
              </a:rPr>
              <a:t>zakazanym konstytucyjnie modelem </a:t>
            </a:r>
            <a:r>
              <a:rPr lang="pl-PL" sz="1800" b="1" i="0" u="none" strike="noStrike" baseline="0" dirty="0">
                <a:latin typeface="+mj-lt"/>
              </a:rPr>
              <a:t>koncesjonowania prasy </a:t>
            </a:r>
            <a:r>
              <a:rPr lang="pl-PL" sz="1800" b="0" i="0" u="none" strike="noStrike" baseline="0" dirty="0">
                <a:latin typeface="+mj-lt"/>
              </a:rPr>
              <a:t>ani z cenzurą prewencyjną</a:t>
            </a:r>
          </a:p>
          <a:p>
            <a:pPr algn="just">
              <a:lnSpc>
                <a:spcPct val="110000"/>
              </a:lnSpc>
            </a:pPr>
            <a:r>
              <a:rPr lang="pl-PL" sz="1800" b="0" i="0" u="none" strike="noStrike" baseline="0" dirty="0">
                <a:latin typeface="+mj-lt"/>
              </a:rPr>
              <a:t>Natomiast w odniesieniu do mediów elektronicznych (</a:t>
            </a:r>
            <a:r>
              <a:rPr lang="pl-PL" sz="1800" b="1" i="0" u="none" strike="noStrike" baseline="0" dirty="0">
                <a:latin typeface="+mj-lt"/>
              </a:rPr>
              <a:t>radia i telewizji</a:t>
            </a:r>
            <a:r>
              <a:rPr lang="pl-PL" sz="1800" b="0" i="0" u="none" strike="noStrike" baseline="0" dirty="0">
                <a:latin typeface="+mj-lt"/>
              </a:rPr>
              <a:t>) Konstytucja RP w art. 54 ust. 2 </a:t>
            </a:r>
            <a:r>
              <a:rPr lang="pl-PL" sz="1800" b="0" i="0" u="none" strike="noStrike" baseline="0" dirty="0" err="1">
                <a:latin typeface="+mj-lt"/>
              </a:rPr>
              <a:t>zd</a:t>
            </a:r>
            <a:r>
              <a:rPr lang="pl-PL" sz="1800" b="0" i="0" u="none" strike="noStrike" baseline="0" dirty="0">
                <a:latin typeface="+mj-lt"/>
              </a:rPr>
              <a:t>. 2 dopuszcza koncesjonowanie. </a:t>
            </a:r>
            <a:r>
              <a:rPr lang="pl-PL" sz="1800" b="1" i="0" u="none" strike="noStrike" baseline="0" dirty="0">
                <a:latin typeface="+mj-lt"/>
              </a:rPr>
              <a:t>Tryb przyznawania i cofania koncesji </a:t>
            </a:r>
            <a:r>
              <a:rPr lang="pl-PL" sz="1800" b="0" i="0" u="none" strike="noStrike" baseline="0" dirty="0">
                <a:latin typeface="+mj-lt"/>
              </a:rPr>
              <a:t>na rozpowszechnianie programów radiowych i telewizyjnych określa </a:t>
            </a:r>
            <a:r>
              <a:rPr lang="pl-PL" sz="1800" b="1" i="0" u="none" strike="noStrike" baseline="0" dirty="0">
                <a:latin typeface="+mj-lt"/>
              </a:rPr>
              <a:t>ustawa o radiofonii i telewizji.</a:t>
            </a:r>
            <a:endParaRPr lang="pl-PL" b="1" kern="100" dirty="0">
              <a:effectLst/>
              <a:latin typeface="+mj-lt"/>
              <a:ea typeface="Calibri" panose="020F0502020204030204" pitchFamily="34" charset="0"/>
              <a:cs typeface="Times New Roman" panose="02020603050405020304" pitchFamily="18" charset="0"/>
            </a:endParaRPr>
          </a:p>
          <a:p>
            <a:pPr algn="l"/>
            <a:endParaRPr lang="pl-PL" sz="1800" kern="100" dirty="0">
              <a:effectLst/>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314396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158FF49-19BA-9CF1-5A96-55589C3E4A75}"/>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8C9F3833-3E6A-946E-4F53-F158E91FA232}"/>
              </a:ext>
            </a:extLst>
          </p:cNvPr>
          <p:cNvSpPr>
            <a:spLocks noGrp="1"/>
          </p:cNvSpPr>
          <p:nvPr>
            <p:ph type="title"/>
          </p:nvPr>
        </p:nvSpPr>
        <p:spPr>
          <a:xfrm>
            <a:off x="1809323" y="281210"/>
            <a:ext cx="7967137" cy="579850"/>
          </a:xfrm>
        </p:spPr>
        <p:txBody>
          <a:bodyPr>
            <a:normAutofit fontScale="90000"/>
          </a:bodyPr>
          <a:lstStyle/>
          <a:p>
            <a:pPr algn="just">
              <a:spcBef>
                <a:spcPts val="1000"/>
              </a:spcBef>
              <a:spcAft>
                <a:spcPts val="1000"/>
              </a:spcAft>
            </a:pP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Art. 31 ust. 3 Konstytucji RP. Ograniczenia wolności wypowiedzi w Konstytucji </a:t>
            </a:r>
            <a:endParaRPr lang="pl-PL" sz="1800" b="1" kern="10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3" name="Symbol zastępczy zawartości 2">
            <a:extLst>
              <a:ext uri="{FF2B5EF4-FFF2-40B4-BE49-F238E27FC236}">
                <a16:creationId xmlns:a16="http://schemas.microsoft.com/office/drawing/2014/main" id="{D7AD7DC9-598A-49BA-810A-3A25B4AF7E56}"/>
              </a:ext>
            </a:extLst>
          </p:cNvPr>
          <p:cNvSpPr>
            <a:spLocks noGrp="1"/>
          </p:cNvSpPr>
          <p:nvPr>
            <p:ph idx="1"/>
          </p:nvPr>
        </p:nvSpPr>
        <p:spPr>
          <a:xfrm>
            <a:off x="1885523" y="708660"/>
            <a:ext cx="10207417" cy="6149340"/>
          </a:xfrm>
        </p:spPr>
        <p:txBody>
          <a:bodyPr>
            <a:normAutofit/>
          </a:bodyPr>
          <a:lstStyle/>
          <a:p>
            <a:pPr algn="just"/>
            <a:r>
              <a:rPr lang="pl-PL" sz="1800" i="0" u="none" strike="noStrike" baseline="0" dirty="0">
                <a:latin typeface="+mj-lt"/>
              </a:rPr>
              <a:t>„</a:t>
            </a:r>
            <a:r>
              <a:rPr lang="pl-PL" i="1" dirty="0"/>
              <a:t>Ograniczenia w zakresie korzystania z konstytucyjnych wolności i praw mogą być ustanawiane tylko w ustawie i tylko wtedy, gdy są konieczne w demokratycznym państwie dla jego bezpieczeństwa lub porządku publicznego, bądź dla ochrony środowiska, zdrowia i moralności publicznej, albo wolności i praw innych osób. Ograniczenia te nie mogą naruszać istoty wolności i praw.</a:t>
            </a:r>
            <a:r>
              <a:rPr lang="pl-PL" sz="1800" i="0" u="none" strike="noStrike" baseline="0" dirty="0">
                <a:latin typeface="+mj-lt"/>
              </a:rPr>
              <a:t>”</a:t>
            </a:r>
            <a:endParaRPr lang="pl-PL" dirty="0">
              <a:latin typeface="+mj-lt"/>
            </a:endParaRPr>
          </a:p>
          <a:p>
            <a:pPr algn="just"/>
            <a:r>
              <a:rPr lang="pl-PL" dirty="0"/>
              <a:t>Kluczowe znaczenie dla wyznaczania dopuszczalnych ograniczeń wolności praw konstytucyjnych ma sformułowanie „tylko wtedy, gdy są </a:t>
            </a:r>
            <a:r>
              <a:rPr lang="pl-PL" b="1" dirty="0"/>
              <a:t>konieczne w demokratycznym państwie</a:t>
            </a:r>
            <a:r>
              <a:rPr lang="pl-PL" dirty="0"/>
              <a:t>”. Stanowi ono podstawę zasady proporcjonalności. </a:t>
            </a:r>
          </a:p>
          <a:p>
            <a:pPr algn="just"/>
            <a:r>
              <a:rPr lang="pl-PL" dirty="0"/>
              <a:t>Warunkiem formalnym zgodnego z Konstytucją ograniczania praw jest ustanawianie ich </a:t>
            </a:r>
            <a:r>
              <a:rPr lang="pl-PL" b="1" dirty="0"/>
              <a:t>tylko w ustawie.</a:t>
            </a:r>
          </a:p>
          <a:p>
            <a:pPr algn="just"/>
            <a:r>
              <a:rPr lang="pl-PL" dirty="0"/>
              <a:t>Ograniczenie wolności lub praw konstytucyjnych może być uzasadnione </a:t>
            </a:r>
            <a:r>
              <a:rPr lang="pl-PL" b="1" dirty="0"/>
              <a:t>zasadami wskazanymi w art. 31 ust. 3: </a:t>
            </a:r>
            <a:r>
              <a:rPr lang="pl-PL" dirty="0"/>
              <a:t>bezpieczeństwem publicznym lub porządkiem publicznym, ochroną środowiska, zdrowiem i moralnością publiczną albo wolnościami i prawami innych osób.  </a:t>
            </a:r>
            <a:endParaRPr lang="pl-PL" b="1" dirty="0"/>
          </a:p>
          <a:p>
            <a:pPr algn="just"/>
            <a:r>
              <a:rPr lang="pl-PL" dirty="0"/>
              <a:t>Konstytucyjną ochroną przed nadmierną relatywizacją ingerencji w konstytucyjne prawa jest zakaz naruszania ich istoty.</a:t>
            </a:r>
            <a:endParaRPr lang="pl-PL" sz="1800" kern="100" dirty="0">
              <a:effectLst/>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532968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A9B6096-FAD5-F404-3A9F-2E903801E891}"/>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468CDB01-31D7-FDB9-E2D4-03CFA5BE6125}"/>
              </a:ext>
            </a:extLst>
          </p:cNvPr>
          <p:cNvSpPr>
            <a:spLocks noGrp="1"/>
          </p:cNvSpPr>
          <p:nvPr>
            <p:ph type="title"/>
          </p:nvPr>
        </p:nvSpPr>
        <p:spPr>
          <a:xfrm>
            <a:off x="1809323" y="616490"/>
            <a:ext cx="9330579" cy="952763"/>
          </a:xfrm>
        </p:spPr>
        <p:txBody>
          <a:bodyPr>
            <a:normAutofit/>
          </a:bodyPr>
          <a:lstStyle/>
          <a:p>
            <a:pPr algn="just">
              <a:lnSpc>
                <a:spcPct val="137000"/>
              </a:lnSpc>
              <a:spcBef>
                <a:spcPts val="1000"/>
              </a:spcBef>
              <a:spcAft>
                <a:spcPts val="1000"/>
              </a:spcAft>
            </a:pP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Wolno</a:t>
            </a:r>
            <a:r>
              <a:rPr lang="pl-PL" sz="1800" b="1" kern="100" dirty="0">
                <a:effectLst/>
                <a:latin typeface="Century Gothic" panose="020B0502020202020204" pitchFamily="34" charset="0"/>
                <a:ea typeface="Calibri" panose="020F0502020204030204" pitchFamily="34" charset="0"/>
                <a:cs typeface="Calibri" panose="020F0502020204030204" pitchFamily="34" charset="0"/>
              </a:rPr>
              <a:t>ść</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 wypowiedzi w </a:t>
            </a:r>
            <a:r>
              <a:rPr lang="pl-PL" sz="1800" b="1" kern="100" dirty="0">
                <a:effectLst/>
                <a:latin typeface="Century Gothic" panose="020B0502020202020204" pitchFamily="34" charset="0"/>
                <a:ea typeface="Calibri" panose="020F0502020204030204" pitchFamily="34" charset="0"/>
                <a:cs typeface="Calibri" panose="020F0502020204030204" pitchFamily="34" charset="0"/>
              </a:rPr>
              <a:t>ś</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wietle ustawy </a:t>
            </a:r>
            <a:r>
              <a:rPr lang="pl-PL" sz="1800" b="1" kern="100" dirty="0">
                <a:effectLst/>
                <a:latin typeface="Century Gothic" panose="020B0502020202020204" pitchFamily="34" charset="0"/>
                <a:ea typeface="Calibri" panose="020F0502020204030204" pitchFamily="34" charset="0"/>
                <a:cs typeface="Centaur" panose="02030504050205020304" pitchFamily="18" charset="0"/>
              </a:rPr>
              <a:t>–</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 Prawo prasowe</a:t>
            </a:r>
            <a:endParaRPr lang="pl-PL" sz="1800" b="1" kern="10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3" name="Symbol zastępczy zawartości 2">
            <a:extLst>
              <a:ext uri="{FF2B5EF4-FFF2-40B4-BE49-F238E27FC236}">
                <a16:creationId xmlns:a16="http://schemas.microsoft.com/office/drawing/2014/main" id="{427E489E-9314-9927-2F81-08934DAFEDA7}"/>
              </a:ext>
            </a:extLst>
          </p:cNvPr>
          <p:cNvSpPr>
            <a:spLocks noGrp="1"/>
          </p:cNvSpPr>
          <p:nvPr>
            <p:ph idx="1"/>
          </p:nvPr>
        </p:nvSpPr>
        <p:spPr>
          <a:xfrm>
            <a:off x="1870283" y="1306387"/>
            <a:ext cx="9544477" cy="5208713"/>
          </a:xfrm>
        </p:spPr>
        <p:txBody>
          <a:bodyPr>
            <a:normAutofit lnSpcReduction="10000"/>
          </a:bodyPr>
          <a:lstStyle/>
          <a:p>
            <a:pPr algn="just">
              <a:lnSpc>
                <a:spcPct val="110000"/>
              </a:lnSpc>
              <a:spcBef>
                <a:spcPts val="1000"/>
              </a:spcBef>
              <a:spcAft>
                <a:spcPts val="1000"/>
              </a:spcAft>
            </a:pP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Art. 1 ustawy z dnia 26 stycznia 1984 r.  Prawo prasowe: „</a:t>
            </a:r>
            <a:r>
              <a:rPr lang="pl-PL" sz="1800" b="1" i="1" kern="100" dirty="0">
                <a:effectLst/>
                <a:latin typeface="Century Gothic" panose="020B0502020202020204" pitchFamily="34" charset="0"/>
                <a:ea typeface="Calibri" panose="020F0502020204030204" pitchFamily="34" charset="0"/>
                <a:cs typeface="Times New Roman" panose="02020603050405020304" pitchFamily="18" charset="0"/>
              </a:rPr>
              <a:t>Prasa</a:t>
            </a:r>
            <a:r>
              <a:rPr lang="pl-PL" sz="1800" i="1" kern="100" dirty="0">
                <a:effectLst/>
                <a:latin typeface="Century Gothic" panose="020B0502020202020204" pitchFamily="34" charset="0"/>
                <a:ea typeface="Calibri" panose="020F0502020204030204" pitchFamily="34" charset="0"/>
                <a:cs typeface="Times New Roman" panose="02020603050405020304" pitchFamily="18" charset="0"/>
              </a:rPr>
              <a:t>, zgodnie z Konstytucj</a:t>
            </a:r>
            <a:r>
              <a:rPr lang="pl-PL" sz="1800" i="1" kern="100" dirty="0">
                <a:effectLst/>
                <a:latin typeface="Century Gothic" panose="020B0502020202020204" pitchFamily="34" charset="0"/>
                <a:ea typeface="Calibri" panose="020F0502020204030204" pitchFamily="34" charset="0"/>
                <a:cs typeface="Calibri" panose="020F0502020204030204" pitchFamily="34" charset="0"/>
              </a:rPr>
              <a:t>ą</a:t>
            </a:r>
            <a:r>
              <a:rPr lang="pl-PL" sz="1800" i="1" kern="100" dirty="0">
                <a:effectLst/>
                <a:latin typeface="Century Gothic" panose="020B0502020202020204" pitchFamily="34" charset="0"/>
                <a:ea typeface="Calibri" panose="020F0502020204030204" pitchFamily="34" charset="0"/>
                <a:cs typeface="Times New Roman" panose="02020603050405020304" pitchFamily="18" charset="0"/>
              </a:rPr>
              <a:t> Rzeczypospolitej Polskiej, </a:t>
            </a:r>
            <a:r>
              <a:rPr lang="pl-PL" sz="1800" b="1" i="1" kern="100" dirty="0">
                <a:effectLst/>
                <a:latin typeface="Century Gothic" panose="020B0502020202020204" pitchFamily="34" charset="0"/>
                <a:ea typeface="Calibri" panose="020F0502020204030204" pitchFamily="34" charset="0"/>
                <a:cs typeface="Times New Roman" panose="02020603050405020304" pitchFamily="18" charset="0"/>
              </a:rPr>
              <a:t>korzysta z wolno</a:t>
            </a:r>
            <a:r>
              <a:rPr lang="pl-PL" sz="1800" b="1" i="1" kern="100" dirty="0">
                <a:effectLst/>
                <a:latin typeface="Century Gothic" panose="020B0502020202020204" pitchFamily="34" charset="0"/>
                <a:ea typeface="Calibri" panose="020F0502020204030204" pitchFamily="34" charset="0"/>
                <a:cs typeface="Calibri" panose="020F0502020204030204" pitchFamily="34" charset="0"/>
              </a:rPr>
              <a:t>ś</a:t>
            </a:r>
            <a:r>
              <a:rPr lang="pl-PL" sz="1800" b="1" i="1" kern="100" dirty="0">
                <a:effectLst/>
                <a:latin typeface="Century Gothic" panose="020B0502020202020204" pitchFamily="34" charset="0"/>
                <a:ea typeface="Calibri" panose="020F0502020204030204" pitchFamily="34" charset="0"/>
                <a:cs typeface="Times New Roman" panose="02020603050405020304" pitchFamily="18" charset="0"/>
              </a:rPr>
              <a:t>ci wypowiedzi </a:t>
            </a:r>
            <a:r>
              <a:rPr lang="pl-PL" sz="1800" i="1" kern="100" dirty="0">
                <a:effectLst/>
                <a:latin typeface="Century Gothic" panose="020B0502020202020204" pitchFamily="34" charset="0"/>
                <a:ea typeface="Calibri" panose="020F0502020204030204" pitchFamily="34" charset="0"/>
                <a:cs typeface="Times New Roman" panose="02020603050405020304" pitchFamily="18" charset="0"/>
              </a:rPr>
              <a:t>i urzeczywistnia </a:t>
            </a:r>
            <a:r>
              <a:rPr lang="pl-PL" sz="1800" b="1" i="1" kern="100" dirty="0">
                <a:effectLst/>
                <a:latin typeface="Century Gothic" panose="020B0502020202020204" pitchFamily="34" charset="0"/>
                <a:ea typeface="Calibri" panose="020F0502020204030204" pitchFamily="34" charset="0"/>
                <a:cs typeface="Times New Roman" panose="02020603050405020304" pitchFamily="18" charset="0"/>
              </a:rPr>
              <a:t>prawo obywateli do ich rzetelnego informowania</a:t>
            </a:r>
            <a:r>
              <a:rPr lang="pl-PL" sz="1800" i="1" kern="100" dirty="0">
                <a:effectLst/>
                <a:latin typeface="Century Gothic" panose="020B0502020202020204" pitchFamily="34" charset="0"/>
                <a:ea typeface="Calibri" panose="020F0502020204030204" pitchFamily="34" charset="0"/>
                <a:cs typeface="Times New Roman" panose="02020603050405020304" pitchFamily="18" charset="0"/>
              </a:rPr>
              <a:t>, jawno</a:t>
            </a:r>
            <a:r>
              <a:rPr lang="pl-PL" sz="1800" i="1" kern="100" dirty="0">
                <a:effectLst/>
                <a:latin typeface="Century Gothic" panose="020B0502020202020204" pitchFamily="34" charset="0"/>
                <a:ea typeface="Calibri" panose="020F0502020204030204" pitchFamily="34" charset="0"/>
                <a:cs typeface="Calibri" panose="020F0502020204030204" pitchFamily="34" charset="0"/>
              </a:rPr>
              <a:t>ś</a:t>
            </a:r>
            <a:r>
              <a:rPr lang="pl-PL" sz="1800" i="1" kern="100" dirty="0">
                <a:effectLst/>
                <a:latin typeface="Century Gothic" panose="020B0502020202020204" pitchFamily="34" charset="0"/>
                <a:ea typeface="Calibri" panose="020F0502020204030204" pitchFamily="34" charset="0"/>
                <a:cs typeface="Times New Roman" panose="02020603050405020304" pitchFamily="18" charset="0"/>
              </a:rPr>
              <a:t>ci </a:t>
            </a:r>
            <a:r>
              <a:rPr lang="pl-PL" sz="1800" i="1" kern="100" dirty="0">
                <a:effectLst/>
                <a:latin typeface="Century Gothic" panose="020B0502020202020204" pitchFamily="34" charset="0"/>
                <a:ea typeface="Calibri" panose="020F0502020204030204" pitchFamily="34" charset="0"/>
                <a:cs typeface="Calibri" panose="020F0502020204030204" pitchFamily="34" charset="0"/>
              </a:rPr>
              <a:t>ż</a:t>
            </a:r>
            <a:r>
              <a:rPr lang="pl-PL" sz="1800" i="1" kern="100" dirty="0">
                <a:effectLst/>
                <a:latin typeface="Century Gothic" panose="020B0502020202020204" pitchFamily="34" charset="0"/>
                <a:ea typeface="Calibri" panose="020F0502020204030204" pitchFamily="34" charset="0"/>
                <a:cs typeface="Times New Roman" panose="02020603050405020304" pitchFamily="18" charset="0"/>
              </a:rPr>
              <a:t>ycia publicznego oraz kontroli i krytyki spo</a:t>
            </a:r>
            <a:r>
              <a:rPr lang="pl-PL" sz="1800" i="1" kern="100" dirty="0">
                <a:effectLst/>
                <a:latin typeface="Century Gothic" panose="020B0502020202020204" pitchFamily="34" charset="0"/>
                <a:ea typeface="Calibri" panose="020F0502020204030204" pitchFamily="34" charset="0"/>
                <a:cs typeface="Calibri" panose="020F0502020204030204" pitchFamily="34" charset="0"/>
              </a:rPr>
              <a:t>ł</a:t>
            </a:r>
            <a:r>
              <a:rPr lang="pl-PL" sz="1800" i="1" kern="100" dirty="0">
                <a:effectLst/>
                <a:latin typeface="Century Gothic" panose="020B0502020202020204" pitchFamily="34" charset="0"/>
                <a:ea typeface="Calibri" panose="020F0502020204030204" pitchFamily="34" charset="0"/>
                <a:cs typeface="Times New Roman" panose="02020603050405020304" pitchFamily="18" charset="0"/>
              </a:rPr>
              <a:t>ecznej</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a:t>
            </a:r>
            <a:endParaRPr lang="pl-PL" sz="1800" kern="10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10000"/>
              </a:lnSpc>
              <a:spcBef>
                <a:spcPts val="1000"/>
              </a:spcBef>
              <a:spcAft>
                <a:spcPts val="1000"/>
              </a:spcAft>
            </a:pP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W literaturze przedmiotu pojawi</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ł</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a si</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ę</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w</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ą</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tpliwo</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ść</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do kt</a:t>
            </a:r>
            <a:r>
              <a:rPr lang="pl-PL" sz="1800" kern="100" dirty="0">
                <a:effectLst/>
                <a:latin typeface="Century Gothic" panose="020B0502020202020204" pitchFamily="34" charset="0"/>
                <a:ea typeface="Calibri" panose="020F0502020204030204" pitchFamily="34" charset="0"/>
                <a:cs typeface="Centaur" panose="02030504050205020304" pitchFamily="18" charset="0"/>
              </a:rPr>
              <a:t>ó</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rego z przepis</a:t>
            </a:r>
            <a:r>
              <a:rPr lang="pl-PL" sz="1800" kern="100" dirty="0">
                <a:effectLst/>
                <a:latin typeface="Century Gothic" panose="020B0502020202020204" pitchFamily="34" charset="0"/>
                <a:ea typeface="Calibri" panose="020F0502020204030204" pitchFamily="34" charset="0"/>
                <a:cs typeface="Centaur" panose="02030504050205020304" pitchFamily="18" charset="0"/>
              </a:rPr>
              <a:t>ó</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w Konstytucji RP odsy</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ł</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a przepis art. 1 </a:t>
            </a:r>
            <a:r>
              <a:rPr lang="pl-PL" sz="1800" kern="100" dirty="0" err="1">
                <a:effectLst/>
                <a:latin typeface="Century Gothic" panose="020B0502020202020204" pitchFamily="34" charset="0"/>
                <a:ea typeface="Calibri" panose="020F0502020204030204" pitchFamily="34" charset="0"/>
                <a:cs typeface="Times New Roman" panose="02020603050405020304" pitchFamily="18" charset="0"/>
              </a:rPr>
              <a:t>PrPras</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Zasadne jest </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interpretowanie wolno</a:t>
            </a:r>
            <a:r>
              <a:rPr lang="pl-PL" sz="1800" b="1" kern="100" dirty="0">
                <a:effectLst/>
                <a:latin typeface="Century Gothic" panose="020B0502020202020204" pitchFamily="34" charset="0"/>
                <a:ea typeface="Calibri" panose="020F0502020204030204" pitchFamily="34" charset="0"/>
                <a:cs typeface="Calibri" panose="020F0502020204030204" pitchFamily="34" charset="0"/>
              </a:rPr>
              <a:t>ś</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ci wypowiedzi prasowej </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zagwarantowanej na poziomie ustawowym </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z uwzgl</a:t>
            </a:r>
            <a:r>
              <a:rPr lang="pl-PL" sz="1800" b="1" kern="100" dirty="0">
                <a:effectLst/>
                <a:latin typeface="Century Gothic" panose="020B0502020202020204" pitchFamily="34" charset="0"/>
                <a:ea typeface="Calibri" panose="020F0502020204030204" pitchFamily="34" charset="0"/>
                <a:cs typeface="Calibri" panose="020F0502020204030204" pitchFamily="34" charset="0"/>
              </a:rPr>
              <a:t>ę</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dnieniem obu przepis</a:t>
            </a:r>
            <a:r>
              <a:rPr lang="pl-PL" sz="1800" b="1" kern="100" dirty="0">
                <a:effectLst/>
                <a:latin typeface="Century Gothic" panose="020B0502020202020204" pitchFamily="34" charset="0"/>
                <a:ea typeface="Calibri" panose="020F0502020204030204" pitchFamily="34" charset="0"/>
                <a:cs typeface="Centaur" panose="02030504050205020304" pitchFamily="18" charset="0"/>
              </a:rPr>
              <a:t>ó</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w: art. 14 i 54 ust. 1 Konstytucji RP</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Za stanowiskiem tym przemawia </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ś</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cis</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ł</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e powi</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ą</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zanie obu przepis</a:t>
            </a:r>
            <a:r>
              <a:rPr lang="pl-PL" sz="1800" kern="100" dirty="0">
                <a:effectLst/>
                <a:latin typeface="Century Gothic" panose="020B0502020202020204" pitchFamily="34" charset="0"/>
                <a:ea typeface="Calibri" panose="020F0502020204030204" pitchFamily="34" charset="0"/>
                <a:cs typeface="Centaur" panose="02030504050205020304" pitchFamily="18" charset="0"/>
              </a:rPr>
              <a:t>ó</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w oraz uznawanie wolno</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ś</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ci prasy jako szczeg</a:t>
            </a:r>
            <a:r>
              <a:rPr lang="pl-PL" sz="1800" kern="100" dirty="0">
                <a:effectLst/>
                <a:latin typeface="Century Gothic" panose="020B0502020202020204" pitchFamily="34" charset="0"/>
                <a:ea typeface="Calibri" panose="020F0502020204030204" pitchFamily="34" charset="0"/>
                <a:cs typeface="Centaur" panose="02030504050205020304" pitchFamily="18" charset="0"/>
              </a:rPr>
              <a:t>ó</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lnej formy wolno</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ś</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ci wypowiedzi. </a:t>
            </a:r>
            <a:endParaRPr lang="pl-PL" sz="1800" kern="10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10000"/>
              </a:lnSpc>
              <a:spcBef>
                <a:spcPts val="1000"/>
              </a:spcBef>
              <a:spcAft>
                <a:spcPts val="1000"/>
              </a:spcAft>
            </a:pP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Ustawodawca w tym przepisie podkre</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ś</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li</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ł</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jeszcze istotn</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ą</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kwesti</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ę</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na kt</a:t>
            </a:r>
            <a:r>
              <a:rPr lang="pl-PL" sz="1800" kern="100" dirty="0">
                <a:effectLst/>
                <a:latin typeface="Century Gothic" panose="020B0502020202020204" pitchFamily="34" charset="0"/>
                <a:ea typeface="Calibri" panose="020F0502020204030204" pitchFamily="34" charset="0"/>
                <a:cs typeface="Centaur" panose="02030504050205020304" pitchFamily="18" charset="0"/>
              </a:rPr>
              <a:t>ó</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r</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ą</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zwr</a:t>
            </a:r>
            <a:r>
              <a:rPr lang="pl-PL" sz="1800" kern="100" dirty="0">
                <a:effectLst/>
                <a:latin typeface="Century Gothic" panose="020B0502020202020204" pitchFamily="34" charset="0"/>
                <a:ea typeface="Calibri" panose="020F0502020204030204" pitchFamily="34" charset="0"/>
                <a:cs typeface="Centaur" panose="02030504050205020304" pitchFamily="18" charset="0"/>
              </a:rPr>
              <a:t>ó</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ci</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ł</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uwag</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ę</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S</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ą</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d Najwy</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ż</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szy w om</a:t>
            </a:r>
            <a:r>
              <a:rPr lang="pl-PL" sz="1800" kern="100" dirty="0">
                <a:effectLst/>
                <a:latin typeface="Century Gothic" panose="020B0502020202020204" pitchFamily="34" charset="0"/>
                <a:ea typeface="Calibri" panose="020F0502020204030204" pitchFamily="34" charset="0"/>
                <a:cs typeface="Centaur" panose="02030504050205020304" pitchFamily="18" charset="0"/>
              </a:rPr>
              <a:t>ó</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wionym wcze</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ś</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niej  postanowieniu z dnia 12.11.2003 r., a mianowicie </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podporz</a:t>
            </a:r>
            <a:r>
              <a:rPr lang="pl-PL" sz="1800" b="1" kern="100" dirty="0">
                <a:effectLst/>
                <a:latin typeface="Century Gothic" panose="020B0502020202020204" pitchFamily="34" charset="0"/>
                <a:ea typeface="Calibri" panose="020F0502020204030204" pitchFamily="34" charset="0"/>
                <a:cs typeface="Calibri" panose="020F0502020204030204" pitchFamily="34" charset="0"/>
              </a:rPr>
              <a:t>ą</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dkowanie wolno</a:t>
            </a:r>
            <a:r>
              <a:rPr lang="pl-PL" sz="1800" b="1" kern="100" dirty="0">
                <a:effectLst/>
                <a:latin typeface="Century Gothic" panose="020B0502020202020204" pitchFamily="34" charset="0"/>
                <a:ea typeface="Calibri" panose="020F0502020204030204" pitchFamily="34" charset="0"/>
                <a:cs typeface="Calibri" panose="020F0502020204030204" pitchFamily="34" charset="0"/>
              </a:rPr>
              <a:t>ś</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ci wypowiedzi prasowej spo</a:t>
            </a:r>
            <a:r>
              <a:rPr lang="pl-PL" sz="1800" b="1" kern="100" dirty="0">
                <a:effectLst/>
                <a:latin typeface="Century Gothic" panose="020B0502020202020204" pitchFamily="34" charset="0"/>
                <a:ea typeface="Calibri" panose="020F0502020204030204" pitchFamily="34" charset="0"/>
                <a:cs typeface="Calibri" panose="020F0502020204030204" pitchFamily="34" charset="0"/>
              </a:rPr>
              <a:t>ł</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ecze</a:t>
            </a:r>
            <a:r>
              <a:rPr lang="pl-PL" sz="1800" b="1" kern="100" dirty="0">
                <a:effectLst/>
                <a:latin typeface="Century Gothic" panose="020B0502020202020204" pitchFamily="34" charset="0"/>
                <a:ea typeface="Calibri" panose="020F0502020204030204" pitchFamily="34" charset="0"/>
                <a:cs typeface="Calibri" panose="020F0502020204030204" pitchFamily="34" charset="0"/>
              </a:rPr>
              <a:t>ń</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stwu</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a:t>
            </a:r>
            <a:r>
              <a:rPr lang="pl-PL" sz="1800" kern="0" dirty="0">
                <a:effectLst/>
                <a:latin typeface="Century Gothic" panose="020B0502020202020204" pitchFamily="34" charset="0"/>
                <a:ea typeface="Calibri" panose="020F0502020204030204" pitchFamily="34" charset="0"/>
                <a:cs typeface="TimesNewRomanPSMT"/>
              </a:rPr>
              <a:t> </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Prasa realizuje prawo obywatela do rzetelnej, prawdziwej, uczciwej, jasnej, niewprowadzaj</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ą</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cej w b</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łą</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d, odpowiedzialnej informacji.</a:t>
            </a:r>
            <a:endParaRPr lang="pl-PL" sz="1800" kern="100" dirty="0">
              <a:effectLst/>
              <a:latin typeface="Arial" panose="020B0604020202020204" pitchFamily="34" charset="0"/>
              <a:ea typeface="Calibri" panose="020F0502020204030204" pitchFamily="34" charset="0"/>
              <a:cs typeface="Times New Roman" panose="02020603050405020304" pitchFamily="18" charset="0"/>
            </a:endParaRPr>
          </a:p>
          <a:p>
            <a:pPr marL="0" indent="0" algn="just">
              <a:lnSpc>
                <a:spcPct val="110000"/>
              </a:lnSpc>
              <a:spcBef>
                <a:spcPts val="1000"/>
              </a:spcBef>
              <a:spcAft>
                <a:spcPts val="1000"/>
              </a:spcAft>
              <a:buNone/>
            </a:pPr>
            <a:endParaRPr lang="pl-PL" sz="1800" kern="10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10000"/>
              </a:lnSpc>
              <a:spcAft>
                <a:spcPts val="800"/>
              </a:spcAft>
            </a:pPr>
            <a:endParaRPr lang="pl-PL" sz="1800" kern="100" dirty="0">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976576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74FC379-2070-70A1-FA16-B33B4B02ED65}"/>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D8AC718E-724B-A44B-A1E2-6397A6699527}"/>
              </a:ext>
            </a:extLst>
          </p:cNvPr>
          <p:cNvSpPr>
            <a:spLocks noGrp="1"/>
          </p:cNvSpPr>
          <p:nvPr>
            <p:ph type="title"/>
          </p:nvPr>
        </p:nvSpPr>
        <p:spPr>
          <a:xfrm>
            <a:off x="1809323" y="616490"/>
            <a:ext cx="9330579" cy="952763"/>
          </a:xfrm>
        </p:spPr>
        <p:txBody>
          <a:bodyPr>
            <a:normAutofit/>
          </a:bodyPr>
          <a:lstStyle/>
          <a:p>
            <a:pPr algn="just">
              <a:lnSpc>
                <a:spcPct val="137000"/>
              </a:lnSpc>
              <a:spcBef>
                <a:spcPts val="1000"/>
              </a:spcBef>
              <a:spcAft>
                <a:spcPts val="1000"/>
              </a:spcAft>
            </a:pP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Krajowa Rada Radiofonii i Telewizji.</a:t>
            </a:r>
            <a:endParaRPr lang="pl-PL" sz="1800" b="1" kern="10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3" name="Symbol zastępczy zawartości 2">
            <a:extLst>
              <a:ext uri="{FF2B5EF4-FFF2-40B4-BE49-F238E27FC236}">
                <a16:creationId xmlns:a16="http://schemas.microsoft.com/office/drawing/2014/main" id="{DA439F23-B764-00B8-C0A3-4A9A8E161466}"/>
              </a:ext>
            </a:extLst>
          </p:cNvPr>
          <p:cNvSpPr>
            <a:spLocks noGrp="1"/>
          </p:cNvSpPr>
          <p:nvPr>
            <p:ph idx="1"/>
          </p:nvPr>
        </p:nvSpPr>
        <p:spPr>
          <a:xfrm>
            <a:off x="1870283" y="1306387"/>
            <a:ext cx="9544477" cy="5208713"/>
          </a:xfrm>
        </p:spPr>
        <p:txBody>
          <a:bodyPr>
            <a:normAutofit fontScale="92500" lnSpcReduction="10000"/>
          </a:bodyPr>
          <a:lstStyle/>
          <a:p>
            <a:pPr algn="just">
              <a:lnSpc>
                <a:spcPct val="110000"/>
              </a:lnSpc>
              <a:spcBef>
                <a:spcPts val="1000"/>
              </a:spcBef>
              <a:spcAft>
                <a:spcPts val="1000"/>
              </a:spcAft>
            </a:pP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Art. 213 Konstytucji RP: „</a:t>
            </a:r>
            <a:r>
              <a:rPr lang="pl-PL" sz="1800" i="1" kern="100" dirty="0">
                <a:effectLst/>
                <a:latin typeface="Century Gothic" panose="020B0502020202020204" pitchFamily="34" charset="0"/>
                <a:ea typeface="Calibri" panose="020F0502020204030204" pitchFamily="34" charset="0"/>
                <a:cs typeface="Times New Roman" panose="02020603050405020304" pitchFamily="18" charset="0"/>
              </a:rPr>
              <a:t>1.  Krajowa Rada Radiofonii i Telewizji stoi na stra</a:t>
            </a:r>
            <a:r>
              <a:rPr lang="pl-PL" sz="1800" i="1" kern="100" dirty="0">
                <a:effectLst/>
                <a:latin typeface="Century Gothic" panose="020B0502020202020204" pitchFamily="34" charset="0"/>
                <a:ea typeface="Calibri" panose="020F0502020204030204" pitchFamily="34" charset="0"/>
                <a:cs typeface="Calibri" panose="020F0502020204030204" pitchFamily="34" charset="0"/>
              </a:rPr>
              <a:t>ż</a:t>
            </a:r>
            <a:r>
              <a:rPr lang="pl-PL" sz="1800" i="1" kern="100" dirty="0">
                <a:effectLst/>
                <a:latin typeface="Century Gothic" panose="020B0502020202020204" pitchFamily="34" charset="0"/>
                <a:ea typeface="Calibri" panose="020F0502020204030204" pitchFamily="34" charset="0"/>
                <a:cs typeface="Times New Roman" panose="02020603050405020304" pitchFamily="18" charset="0"/>
              </a:rPr>
              <a:t>y wolno</a:t>
            </a:r>
            <a:r>
              <a:rPr lang="pl-PL" sz="1800" i="1" kern="100" dirty="0">
                <a:effectLst/>
                <a:latin typeface="Century Gothic" panose="020B0502020202020204" pitchFamily="34" charset="0"/>
                <a:ea typeface="Calibri" panose="020F0502020204030204" pitchFamily="34" charset="0"/>
                <a:cs typeface="Calibri" panose="020F0502020204030204" pitchFamily="34" charset="0"/>
              </a:rPr>
              <a:t>ś</a:t>
            </a:r>
            <a:r>
              <a:rPr lang="pl-PL" sz="1800" i="1" kern="100" dirty="0">
                <a:effectLst/>
                <a:latin typeface="Century Gothic" panose="020B0502020202020204" pitchFamily="34" charset="0"/>
                <a:ea typeface="Calibri" panose="020F0502020204030204" pitchFamily="34" charset="0"/>
                <a:cs typeface="Times New Roman" panose="02020603050405020304" pitchFamily="18" charset="0"/>
              </a:rPr>
              <a:t>ci s</a:t>
            </a:r>
            <a:r>
              <a:rPr lang="pl-PL" sz="1800" i="1" kern="100" dirty="0">
                <a:effectLst/>
                <a:latin typeface="Century Gothic" panose="020B0502020202020204" pitchFamily="34" charset="0"/>
                <a:ea typeface="Calibri" panose="020F0502020204030204" pitchFamily="34" charset="0"/>
                <a:cs typeface="Calibri" panose="020F0502020204030204" pitchFamily="34" charset="0"/>
              </a:rPr>
              <a:t>ł</a:t>
            </a:r>
            <a:r>
              <a:rPr lang="pl-PL" sz="1800" i="1" kern="100" dirty="0">
                <a:effectLst/>
                <a:latin typeface="Century Gothic" panose="020B0502020202020204" pitchFamily="34" charset="0"/>
                <a:ea typeface="Calibri" panose="020F0502020204030204" pitchFamily="34" charset="0"/>
                <a:cs typeface="Times New Roman" panose="02020603050405020304" pitchFamily="18" charset="0"/>
              </a:rPr>
              <a:t>owa, prawa do informacji oraz interesu publicznego w radiofonii i telewizji. 2.  Krajowa Rada Radiofonii i Telewizji wydaje rozporz</a:t>
            </a:r>
            <a:r>
              <a:rPr lang="pl-PL" sz="1800" i="1" kern="100" dirty="0">
                <a:effectLst/>
                <a:latin typeface="Century Gothic" panose="020B0502020202020204" pitchFamily="34" charset="0"/>
                <a:ea typeface="Calibri" panose="020F0502020204030204" pitchFamily="34" charset="0"/>
                <a:cs typeface="Calibri" panose="020F0502020204030204" pitchFamily="34" charset="0"/>
              </a:rPr>
              <a:t>ą</a:t>
            </a:r>
            <a:r>
              <a:rPr lang="pl-PL" sz="1800" i="1" kern="100" dirty="0">
                <a:effectLst/>
                <a:latin typeface="Century Gothic" panose="020B0502020202020204" pitchFamily="34" charset="0"/>
                <a:ea typeface="Calibri" panose="020F0502020204030204" pitchFamily="34" charset="0"/>
                <a:cs typeface="Times New Roman" panose="02020603050405020304" pitchFamily="18" charset="0"/>
              </a:rPr>
              <a:t>dzenia, a w sprawach indywidualnych podejmuje uchwa</a:t>
            </a:r>
            <a:r>
              <a:rPr lang="pl-PL" sz="1800" i="1" kern="100" dirty="0">
                <a:effectLst/>
                <a:latin typeface="Century Gothic" panose="020B0502020202020204" pitchFamily="34" charset="0"/>
                <a:ea typeface="Calibri" panose="020F0502020204030204" pitchFamily="34" charset="0"/>
                <a:cs typeface="Calibri" panose="020F0502020204030204" pitchFamily="34" charset="0"/>
              </a:rPr>
              <a:t>ł</a:t>
            </a:r>
            <a:r>
              <a:rPr lang="pl-PL" sz="1800" i="1" kern="100" dirty="0">
                <a:effectLst/>
                <a:latin typeface="Century Gothic" panose="020B0502020202020204" pitchFamily="34" charset="0"/>
                <a:ea typeface="Calibri" panose="020F0502020204030204" pitchFamily="34" charset="0"/>
                <a:cs typeface="Times New Roman" panose="02020603050405020304" pitchFamily="18" charset="0"/>
              </a:rPr>
              <a:t>y</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a:t>
            </a:r>
            <a:endParaRPr lang="pl-PL" sz="1800" kern="10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10000"/>
              </a:lnSpc>
              <a:spcBef>
                <a:spcPts val="1000"/>
              </a:spcBef>
              <a:spcAft>
                <a:spcPts val="1000"/>
              </a:spcAft>
            </a:pP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W sensie formalnym KRRiT </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nie mo</a:t>
            </a:r>
            <a:r>
              <a:rPr lang="pl-PL" sz="1800" b="1" kern="100" dirty="0">
                <a:effectLst/>
                <a:latin typeface="Century Gothic" panose="020B0502020202020204" pitchFamily="34" charset="0"/>
                <a:ea typeface="Calibri" panose="020F0502020204030204" pitchFamily="34" charset="0"/>
                <a:cs typeface="Calibri" panose="020F0502020204030204" pitchFamily="34" charset="0"/>
              </a:rPr>
              <a:t>ż</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na zaliczy</a:t>
            </a:r>
            <a:r>
              <a:rPr lang="pl-PL" sz="1800" b="1" kern="100" dirty="0">
                <a:effectLst/>
                <a:latin typeface="Century Gothic" panose="020B0502020202020204" pitchFamily="34" charset="0"/>
                <a:ea typeface="Calibri" panose="020F0502020204030204" pitchFamily="34" charset="0"/>
                <a:cs typeface="Calibri" panose="020F0502020204030204" pitchFamily="34" charset="0"/>
              </a:rPr>
              <a:t>ć</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 ani do w</a:t>
            </a:r>
            <a:r>
              <a:rPr lang="pl-PL" sz="1800" b="1" kern="100" dirty="0">
                <a:effectLst/>
                <a:latin typeface="Century Gothic" panose="020B0502020202020204" pitchFamily="34" charset="0"/>
                <a:ea typeface="Calibri" panose="020F0502020204030204" pitchFamily="34" charset="0"/>
                <a:cs typeface="Calibri" panose="020F0502020204030204" pitchFamily="34" charset="0"/>
              </a:rPr>
              <a:t>ł</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adzy ustawodawczej, ani wykonawczej, ani s</a:t>
            </a:r>
            <a:r>
              <a:rPr lang="pl-PL" sz="1800" b="1" kern="100" dirty="0">
                <a:effectLst/>
                <a:latin typeface="Century Gothic" panose="020B0502020202020204" pitchFamily="34" charset="0"/>
                <a:ea typeface="Calibri" panose="020F0502020204030204" pitchFamily="34" charset="0"/>
                <a:cs typeface="Calibri" panose="020F0502020204030204" pitchFamily="34" charset="0"/>
              </a:rPr>
              <a:t>ą</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downiczej</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a:t>
            </a:r>
          </a:p>
          <a:p>
            <a:pPr algn="just">
              <a:lnSpc>
                <a:spcPct val="110000"/>
              </a:lnSpc>
              <a:spcBef>
                <a:spcPts val="1000"/>
              </a:spcBef>
              <a:spcAft>
                <a:spcPts val="1000"/>
              </a:spcAft>
            </a:pP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Zdaniem Trybuna</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ł</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u Konstytucyjnego (wyrok TK z 20.03.2006 r., K 17/05): „</a:t>
            </a:r>
            <a:r>
              <a:rPr lang="pl-PL" sz="1800" i="1" kern="100" dirty="0">
                <a:effectLst/>
                <a:latin typeface="Century Gothic" panose="020B0502020202020204" pitchFamily="34" charset="0"/>
                <a:ea typeface="Calibri" panose="020F0502020204030204" pitchFamily="34" charset="0"/>
                <a:cs typeface="Times New Roman" panose="02020603050405020304" pitchFamily="18" charset="0"/>
              </a:rPr>
              <a:t>Krajowa Rada Radiofonii i Telewizji jest organem konstytucyjnym postawionym </a:t>
            </a:r>
            <a:r>
              <a:rPr lang="pl-PL" sz="1800" b="1" i="1" kern="100" dirty="0">
                <a:effectLst/>
                <a:latin typeface="Century Gothic" panose="020B0502020202020204" pitchFamily="34" charset="0"/>
                <a:ea typeface="Calibri" panose="020F0502020204030204" pitchFamily="34" charset="0"/>
                <a:cs typeface="Times New Roman" panose="02020603050405020304" pitchFamily="18" charset="0"/>
              </a:rPr>
              <a:t>poza schematem trójpodzia</a:t>
            </a:r>
            <a:r>
              <a:rPr lang="pl-PL" sz="1800" b="1" i="1" kern="100" dirty="0">
                <a:effectLst/>
                <a:latin typeface="Century Gothic" panose="020B0502020202020204" pitchFamily="34" charset="0"/>
                <a:ea typeface="Calibri" panose="020F0502020204030204" pitchFamily="34" charset="0"/>
                <a:cs typeface="Calibri" panose="020F0502020204030204" pitchFamily="34" charset="0"/>
              </a:rPr>
              <a:t>ł</a:t>
            </a:r>
            <a:r>
              <a:rPr lang="pl-PL" sz="1800" b="1" i="1" kern="100" dirty="0">
                <a:effectLst/>
                <a:latin typeface="Century Gothic" panose="020B0502020202020204" pitchFamily="34" charset="0"/>
                <a:ea typeface="Calibri" panose="020F0502020204030204" pitchFamily="34" charset="0"/>
                <a:cs typeface="Times New Roman" panose="02020603050405020304" pitchFamily="18" charset="0"/>
              </a:rPr>
              <a:t>u w</a:t>
            </a:r>
            <a:r>
              <a:rPr lang="pl-PL" sz="1800" b="1" i="1" kern="100" dirty="0">
                <a:effectLst/>
                <a:latin typeface="Century Gothic" panose="020B0502020202020204" pitchFamily="34" charset="0"/>
                <a:ea typeface="Calibri" panose="020F0502020204030204" pitchFamily="34" charset="0"/>
                <a:cs typeface="Calibri" panose="020F0502020204030204" pitchFamily="34" charset="0"/>
              </a:rPr>
              <a:t>ł</a:t>
            </a:r>
            <a:r>
              <a:rPr lang="pl-PL" sz="1800" b="1" i="1" kern="100" dirty="0">
                <a:effectLst/>
                <a:latin typeface="Century Gothic" panose="020B0502020202020204" pitchFamily="34" charset="0"/>
                <a:ea typeface="Calibri" panose="020F0502020204030204" pitchFamily="34" charset="0"/>
                <a:cs typeface="Times New Roman" panose="02020603050405020304" pitchFamily="18" charset="0"/>
              </a:rPr>
              <a:t>adz</a:t>
            </a:r>
            <a:r>
              <a:rPr lang="pl-PL" sz="1800" i="1" kern="100" dirty="0">
                <a:effectLst/>
                <a:latin typeface="Century Gothic" panose="020B0502020202020204" pitchFamily="34" charset="0"/>
                <a:ea typeface="Calibri" panose="020F0502020204030204" pitchFamily="34" charset="0"/>
                <a:cs typeface="Times New Roman" panose="02020603050405020304" pitchFamily="18" charset="0"/>
              </a:rPr>
              <a:t>. Jego wewn</a:t>
            </a:r>
            <a:r>
              <a:rPr lang="pl-PL" sz="1800" i="1" kern="100" dirty="0">
                <a:effectLst/>
                <a:latin typeface="Century Gothic" panose="020B0502020202020204" pitchFamily="34" charset="0"/>
                <a:ea typeface="Calibri" panose="020F0502020204030204" pitchFamily="34" charset="0"/>
                <a:cs typeface="Calibri" panose="020F0502020204030204" pitchFamily="34" charset="0"/>
              </a:rPr>
              <a:t>ę</a:t>
            </a:r>
            <a:r>
              <a:rPr lang="pl-PL" sz="1800" i="1" kern="100" dirty="0">
                <a:effectLst/>
                <a:latin typeface="Century Gothic" panose="020B0502020202020204" pitchFamily="34" charset="0"/>
                <a:ea typeface="Calibri" panose="020F0502020204030204" pitchFamily="34" charset="0"/>
                <a:cs typeface="Times New Roman" panose="02020603050405020304" pitchFamily="18" charset="0"/>
              </a:rPr>
              <a:t>trzna struktura zapewnia, w realizacji konstytucyjnie okre</a:t>
            </a:r>
            <a:r>
              <a:rPr lang="pl-PL" sz="1800" i="1" kern="100" dirty="0">
                <a:effectLst/>
                <a:latin typeface="Century Gothic" panose="020B0502020202020204" pitchFamily="34" charset="0"/>
                <a:ea typeface="Calibri" panose="020F0502020204030204" pitchFamily="34" charset="0"/>
                <a:cs typeface="Calibri" panose="020F0502020204030204" pitchFamily="34" charset="0"/>
              </a:rPr>
              <a:t>ś</a:t>
            </a:r>
            <a:r>
              <a:rPr lang="pl-PL" sz="1800" i="1" kern="100" dirty="0">
                <a:effectLst/>
                <a:latin typeface="Century Gothic" panose="020B0502020202020204" pitchFamily="34" charset="0"/>
                <a:ea typeface="Calibri" panose="020F0502020204030204" pitchFamily="34" charset="0"/>
                <a:cs typeface="Times New Roman" panose="02020603050405020304" pitchFamily="18" charset="0"/>
              </a:rPr>
              <a:t>lonych zada</a:t>
            </a:r>
            <a:r>
              <a:rPr lang="pl-PL" sz="1800" i="1" kern="100" dirty="0">
                <a:effectLst/>
                <a:latin typeface="Century Gothic" panose="020B0502020202020204" pitchFamily="34" charset="0"/>
                <a:ea typeface="Calibri" panose="020F0502020204030204" pitchFamily="34" charset="0"/>
                <a:cs typeface="Calibri" panose="020F0502020204030204" pitchFamily="34" charset="0"/>
              </a:rPr>
              <a:t>ń</a:t>
            </a:r>
            <a:r>
              <a:rPr lang="pl-PL" sz="1800" i="1" kern="100" dirty="0">
                <a:effectLst/>
                <a:latin typeface="Century Gothic" panose="020B0502020202020204" pitchFamily="34" charset="0"/>
                <a:ea typeface="Calibri" panose="020F0502020204030204" pitchFamily="34" charset="0"/>
                <a:cs typeface="Times New Roman" panose="02020603050405020304" pitchFamily="18" charset="0"/>
              </a:rPr>
              <a:t>, </a:t>
            </a:r>
            <a:r>
              <a:rPr lang="pl-PL" sz="1800" b="1" i="1" kern="100" dirty="0">
                <a:effectLst/>
                <a:latin typeface="Century Gothic" panose="020B0502020202020204" pitchFamily="34" charset="0"/>
                <a:ea typeface="Calibri" panose="020F0502020204030204" pitchFamily="34" charset="0"/>
                <a:cs typeface="Times New Roman" panose="02020603050405020304" pitchFamily="18" charset="0"/>
              </a:rPr>
              <a:t>równowag</a:t>
            </a:r>
            <a:r>
              <a:rPr lang="pl-PL" sz="1800" b="1" i="1" kern="100" dirty="0">
                <a:effectLst/>
                <a:latin typeface="Century Gothic" panose="020B0502020202020204" pitchFamily="34" charset="0"/>
                <a:ea typeface="Calibri" panose="020F0502020204030204" pitchFamily="34" charset="0"/>
                <a:cs typeface="Calibri" panose="020F0502020204030204" pitchFamily="34" charset="0"/>
              </a:rPr>
              <a:t>ę</a:t>
            </a:r>
            <a:r>
              <a:rPr lang="pl-PL" sz="1800" b="1" i="1" kern="100" dirty="0">
                <a:effectLst/>
                <a:latin typeface="Century Gothic" panose="020B0502020202020204" pitchFamily="34" charset="0"/>
                <a:ea typeface="Calibri" panose="020F0502020204030204" pitchFamily="34" charset="0"/>
                <a:cs typeface="Times New Roman" panose="02020603050405020304" pitchFamily="18" charset="0"/>
              </a:rPr>
              <a:t> mi</a:t>
            </a:r>
            <a:r>
              <a:rPr lang="pl-PL" sz="1800" b="1" i="1" kern="100" dirty="0">
                <a:effectLst/>
                <a:latin typeface="Century Gothic" panose="020B0502020202020204" pitchFamily="34" charset="0"/>
                <a:ea typeface="Calibri" panose="020F0502020204030204" pitchFamily="34" charset="0"/>
                <a:cs typeface="Calibri" panose="020F0502020204030204" pitchFamily="34" charset="0"/>
              </a:rPr>
              <a:t>ę</a:t>
            </a:r>
            <a:r>
              <a:rPr lang="pl-PL" sz="1800" b="1" i="1" kern="100" dirty="0">
                <a:effectLst/>
                <a:latin typeface="Century Gothic" panose="020B0502020202020204" pitchFamily="34" charset="0"/>
                <a:ea typeface="Calibri" panose="020F0502020204030204" pitchFamily="34" charset="0"/>
                <a:cs typeface="Times New Roman" panose="02020603050405020304" pitchFamily="18" charset="0"/>
              </a:rPr>
              <a:t>dzy w</a:t>
            </a:r>
            <a:r>
              <a:rPr lang="pl-PL" sz="1800" b="1" i="1" kern="100" dirty="0">
                <a:effectLst/>
                <a:latin typeface="Century Gothic" panose="020B0502020202020204" pitchFamily="34" charset="0"/>
                <a:ea typeface="Calibri" panose="020F0502020204030204" pitchFamily="34" charset="0"/>
                <a:cs typeface="Calibri" panose="020F0502020204030204" pitchFamily="34" charset="0"/>
              </a:rPr>
              <a:t>ł</a:t>
            </a:r>
            <a:r>
              <a:rPr lang="pl-PL" sz="1800" b="1" i="1" kern="100" dirty="0">
                <a:effectLst/>
                <a:latin typeface="Century Gothic" panose="020B0502020202020204" pitchFamily="34" charset="0"/>
                <a:ea typeface="Calibri" panose="020F0502020204030204" pitchFamily="34" charset="0"/>
                <a:cs typeface="Times New Roman" panose="02020603050405020304" pitchFamily="18" charset="0"/>
              </a:rPr>
              <a:t>adz</a:t>
            </a:r>
            <a:r>
              <a:rPr lang="pl-PL" sz="1800" b="1" i="1" kern="100" dirty="0">
                <a:effectLst/>
                <a:latin typeface="Century Gothic" panose="020B0502020202020204" pitchFamily="34" charset="0"/>
                <a:ea typeface="Calibri" panose="020F0502020204030204" pitchFamily="34" charset="0"/>
                <a:cs typeface="Calibri" panose="020F0502020204030204" pitchFamily="34" charset="0"/>
              </a:rPr>
              <a:t>ą</a:t>
            </a:r>
            <a:r>
              <a:rPr lang="pl-PL" sz="1800" b="1" i="1" kern="100" dirty="0">
                <a:effectLst/>
                <a:latin typeface="Century Gothic" panose="020B0502020202020204" pitchFamily="34" charset="0"/>
                <a:ea typeface="Calibri" panose="020F0502020204030204" pitchFamily="34" charset="0"/>
                <a:cs typeface="Times New Roman" panose="02020603050405020304" pitchFamily="18" charset="0"/>
              </a:rPr>
              <a:t> ustawodawcz</a:t>
            </a:r>
            <a:r>
              <a:rPr lang="pl-PL" sz="1800" b="1" i="1" kern="100" dirty="0">
                <a:effectLst/>
                <a:latin typeface="Century Gothic" panose="020B0502020202020204" pitchFamily="34" charset="0"/>
                <a:ea typeface="Calibri" panose="020F0502020204030204" pitchFamily="34" charset="0"/>
                <a:cs typeface="Calibri" panose="020F0502020204030204" pitchFamily="34" charset="0"/>
              </a:rPr>
              <a:t>ą</a:t>
            </a:r>
            <a:r>
              <a:rPr lang="pl-PL" sz="1800" b="1" i="1" kern="100" dirty="0">
                <a:effectLst/>
                <a:latin typeface="Century Gothic" panose="020B0502020202020204" pitchFamily="34" charset="0"/>
                <a:ea typeface="Calibri" panose="020F0502020204030204" pitchFamily="34" charset="0"/>
                <a:cs typeface="Times New Roman" panose="02020603050405020304" pitchFamily="18" charset="0"/>
              </a:rPr>
              <a:t> i wykonawcz</a:t>
            </a:r>
            <a:r>
              <a:rPr lang="pl-PL" sz="1800" b="1" i="1" kern="100" dirty="0">
                <a:effectLst/>
                <a:latin typeface="Century Gothic" panose="020B0502020202020204" pitchFamily="34" charset="0"/>
                <a:ea typeface="Calibri" panose="020F0502020204030204" pitchFamily="34" charset="0"/>
                <a:cs typeface="Calibri" panose="020F0502020204030204" pitchFamily="34" charset="0"/>
              </a:rPr>
              <a:t>ą</a:t>
            </a:r>
            <a:r>
              <a:rPr lang="pl-PL" sz="1800" i="1" kern="100" dirty="0">
                <a:effectLst/>
                <a:latin typeface="Century Gothic" panose="020B0502020202020204" pitchFamily="34" charset="0"/>
                <a:ea typeface="Calibri" panose="020F0502020204030204" pitchFamily="34" charset="0"/>
                <a:cs typeface="Times New Roman" panose="02020603050405020304" pitchFamily="18" charset="0"/>
              </a:rPr>
              <a:t> (art. 10 Konstytucji RP). Cho</a:t>
            </a:r>
            <a:r>
              <a:rPr lang="pl-PL" sz="1800" i="1" kern="100" dirty="0">
                <a:effectLst/>
                <a:latin typeface="Century Gothic" panose="020B0502020202020204" pitchFamily="34" charset="0"/>
                <a:ea typeface="Calibri" panose="020F0502020204030204" pitchFamily="34" charset="0"/>
                <a:cs typeface="Calibri" panose="020F0502020204030204" pitchFamily="34" charset="0"/>
              </a:rPr>
              <a:t>ć</a:t>
            </a:r>
            <a:r>
              <a:rPr lang="pl-PL" sz="1800" i="1" kern="100" dirty="0">
                <a:effectLst/>
                <a:latin typeface="Century Gothic" panose="020B0502020202020204" pitchFamily="34" charset="0"/>
                <a:ea typeface="Calibri" panose="020F0502020204030204" pitchFamily="34" charset="0"/>
                <a:cs typeface="Times New Roman" panose="02020603050405020304" pitchFamily="18" charset="0"/>
              </a:rPr>
              <a:t> jej zadania w znacznym stopniu wi</a:t>
            </a:r>
            <a:r>
              <a:rPr lang="pl-PL" sz="1800" i="1" kern="100" dirty="0">
                <a:effectLst/>
                <a:latin typeface="Century Gothic" panose="020B0502020202020204" pitchFamily="34" charset="0"/>
                <a:ea typeface="Calibri" panose="020F0502020204030204" pitchFamily="34" charset="0"/>
                <a:cs typeface="Calibri" panose="020F0502020204030204" pitchFamily="34" charset="0"/>
              </a:rPr>
              <a:t>ążą</a:t>
            </a:r>
            <a:r>
              <a:rPr lang="pl-PL" sz="1800" i="1" kern="100" dirty="0">
                <a:effectLst/>
                <a:latin typeface="Century Gothic" panose="020B0502020202020204" pitchFamily="34" charset="0"/>
                <a:ea typeface="Calibri" panose="020F0502020204030204" pitchFamily="34" charset="0"/>
                <a:cs typeface="Times New Roman" panose="02020603050405020304" pitchFamily="18" charset="0"/>
              </a:rPr>
              <a:t> si</a:t>
            </a:r>
            <a:r>
              <a:rPr lang="pl-PL" sz="1800" i="1" kern="100" dirty="0">
                <a:effectLst/>
                <a:latin typeface="Century Gothic" panose="020B0502020202020204" pitchFamily="34" charset="0"/>
                <a:ea typeface="Calibri" panose="020F0502020204030204" pitchFamily="34" charset="0"/>
                <a:cs typeface="Calibri" panose="020F0502020204030204" pitchFamily="34" charset="0"/>
              </a:rPr>
              <a:t>ę</a:t>
            </a:r>
            <a:r>
              <a:rPr lang="pl-PL" sz="1800" i="1" kern="100" dirty="0">
                <a:effectLst/>
                <a:latin typeface="Century Gothic" panose="020B0502020202020204" pitchFamily="34" charset="0"/>
                <a:ea typeface="Calibri" panose="020F0502020204030204" pitchFamily="34" charset="0"/>
                <a:cs typeface="Times New Roman" panose="02020603050405020304" pitchFamily="18" charset="0"/>
              </a:rPr>
              <a:t> z dzia</a:t>
            </a:r>
            <a:r>
              <a:rPr lang="pl-PL" sz="1800" i="1" kern="100" dirty="0">
                <a:effectLst/>
                <a:latin typeface="Century Gothic" panose="020B0502020202020204" pitchFamily="34" charset="0"/>
                <a:ea typeface="Calibri" panose="020F0502020204030204" pitchFamily="34" charset="0"/>
                <a:cs typeface="Calibri" panose="020F0502020204030204" pitchFamily="34" charset="0"/>
              </a:rPr>
              <a:t>ł</a:t>
            </a:r>
            <a:r>
              <a:rPr lang="pl-PL" sz="1800" i="1" kern="100" dirty="0">
                <a:effectLst/>
                <a:latin typeface="Century Gothic" panose="020B0502020202020204" pitchFamily="34" charset="0"/>
                <a:ea typeface="Calibri" panose="020F0502020204030204" pitchFamily="34" charset="0"/>
                <a:cs typeface="Times New Roman" panose="02020603050405020304" pitchFamily="18" charset="0"/>
              </a:rPr>
              <a:t>alno</a:t>
            </a:r>
            <a:r>
              <a:rPr lang="pl-PL" sz="1800" i="1" kern="100" dirty="0">
                <a:effectLst/>
                <a:latin typeface="Century Gothic" panose="020B0502020202020204" pitchFamily="34" charset="0"/>
                <a:ea typeface="Calibri" panose="020F0502020204030204" pitchFamily="34" charset="0"/>
                <a:cs typeface="Calibri" panose="020F0502020204030204" pitchFamily="34" charset="0"/>
              </a:rPr>
              <a:t>ś</a:t>
            </a:r>
            <a:r>
              <a:rPr lang="pl-PL" sz="1800" i="1" kern="100" dirty="0">
                <a:effectLst/>
                <a:latin typeface="Century Gothic" panose="020B0502020202020204" pitchFamily="34" charset="0"/>
                <a:ea typeface="Calibri" panose="020F0502020204030204" pitchFamily="34" charset="0"/>
                <a:cs typeface="Times New Roman" panose="02020603050405020304" pitchFamily="18" charset="0"/>
              </a:rPr>
              <a:t>ci</a:t>
            </a:r>
            <a:r>
              <a:rPr lang="pl-PL" sz="1800" i="1" kern="100" dirty="0">
                <a:effectLst/>
                <a:latin typeface="Century Gothic" panose="020B0502020202020204" pitchFamily="34" charset="0"/>
                <a:ea typeface="Calibri" panose="020F0502020204030204" pitchFamily="34" charset="0"/>
                <a:cs typeface="Calibri" panose="020F0502020204030204" pitchFamily="34" charset="0"/>
              </a:rPr>
              <a:t>ą</a:t>
            </a:r>
            <a:r>
              <a:rPr lang="pl-PL" sz="1800" i="1" kern="100" dirty="0">
                <a:effectLst/>
                <a:latin typeface="Century Gothic" panose="020B0502020202020204" pitchFamily="34" charset="0"/>
                <a:ea typeface="Calibri" panose="020F0502020204030204" pitchFamily="34" charset="0"/>
                <a:cs typeface="Times New Roman" panose="02020603050405020304" pitchFamily="18" charset="0"/>
              </a:rPr>
              <a:t> administracyjno</a:t>
            </a:r>
            <a:r>
              <a:rPr lang="pl-PL" sz="1800" i="1" kern="100" dirty="0">
                <a:effectLst/>
                <a:latin typeface="Cambria Math" panose="02040503050406030204" pitchFamily="18" charset="0"/>
                <a:ea typeface="Calibri" panose="020F0502020204030204" pitchFamily="34" charset="0"/>
                <a:cs typeface="Cambria Math" panose="02040503050406030204" pitchFamily="18" charset="0"/>
              </a:rPr>
              <a:t>‑</a:t>
            </a:r>
            <a:r>
              <a:rPr lang="pl-PL" sz="1800" i="1" kern="100" dirty="0">
                <a:effectLst/>
                <a:latin typeface="Century Gothic" panose="020B0502020202020204" pitchFamily="34" charset="0"/>
                <a:ea typeface="Calibri" panose="020F0502020204030204" pitchFamily="34" charset="0"/>
                <a:cs typeface="Times New Roman" panose="02020603050405020304" pitchFamily="18" charset="0"/>
              </a:rPr>
              <a:t>wykonawcz</a:t>
            </a:r>
            <a:r>
              <a:rPr lang="pl-PL" sz="1800" i="1" kern="100" dirty="0">
                <a:effectLst/>
                <a:latin typeface="Century Gothic" panose="020B0502020202020204" pitchFamily="34" charset="0"/>
                <a:ea typeface="Calibri" panose="020F0502020204030204" pitchFamily="34" charset="0"/>
                <a:cs typeface="Calibri" panose="020F0502020204030204" pitchFamily="34" charset="0"/>
              </a:rPr>
              <a:t>ą</a:t>
            </a:r>
            <a:r>
              <a:rPr lang="pl-PL" sz="1800" i="1" kern="100" dirty="0">
                <a:effectLst/>
                <a:latin typeface="Century Gothic" panose="020B0502020202020204" pitchFamily="34" charset="0"/>
                <a:ea typeface="Calibri" panose="020F0502020204030204" pitchFamily="34" charset="0"/>
                <a:cs typeface="Times New Roman" panose="02020603050405020304" pitchFamily="18" charset="0"/>
              </a:rPr>
              <a:t>, to jest usytuowana jak gdyby pomi</a:t>
            </a:r>
            <a:r>
              <a:rPr lang="pl-PL" sz="1800" i="1" kern="100" dirty="0">
                <a:effectLst/>
                <a:latin typeface="Century Gothic" panose="020B0502020202020204" pitchFamily="34" charset="0"/>
                <a:ea typeface="Calibri" panose="020F0502020204030204" pitchFamily="34" charset="0"/>
                <a:cs typeface="Calibri" panose="020F0502020204030204" pitchFamily="34" charset="0"/>
              </a:rPr>
              <a:t>ę</a:t>
            </a:r>
            <a:r>
              <a:rPr lang="pl-PL" sz="1800" i="1" kern="100" dirty="0">
                <a:effectLst/>
                <a:latin typeface="Century Gothic" panose="020B0502020202020204" pitchFamily="34" charset="0"/>
                <a:ea typeface="Calibri" panose="020F0502020204030204" pitchFamily="34" charset="0"/>
                <a:cs typeface="Times New Roman" panose="02020603050405020304" pitchFamily="18" charset="0"/>
              </a:rPr>
              <a:t>dzy egzekutyw</a:t>
            </a:r>
            <a:r>
              <a:rPr lang="pl-PL" sz="1800" i="1" kern="100" dirty="0">
                <a:effectLst/>
                <a:latin typeface="Century Gothic" panose="020B0502020202020204" pitchFamily="34" charset="0"/>
                <a:ea typeface="Calibri" panose="020F0502020204030204" pitchFamily="34" charset="0"/>
                <a:cs typeface="Calibri" panose="020F0502020204030204" pitchFamily="34" charset="0"/>
              </a:rPr>
              <a:t>ą</a:t>
            </a:r>
            <a:r>
              <a:rPr lang="pl-PL" sz="1800" i="1" kern="100" dirty="0">
                <a:effectLst/>
                <a:latin typeface="Century Gothic" panose="020B0502020202020204" pitchFamily="34" charset="0"/>
                <a:ea typeface="Calibri" panose="020F0502020204030204" pitchFamily="34" charset="0"/>
                <a:cs typeface="Times New Roman" panose="02020603050405020304" pitchFamily="18" charset="0"/>
              </a:rPr>
              <a:t> a legislatyw</a:t>
            </a:r>
            <a:r>
              <a:rPr lang="pl-PL" sz="1800" i="1" kern="100" dirty="0">
                <a:effectLst/>
                <a:latin typeface="Century Gothic" panose="020B0502020202020204" pitchFamily="34" charset="0"/>
                <a:ea typeface="Calibri" panose="020F0502020204030204" pitchFamily="34" charset="0"/>
                <a:cs typeface="Calibri" panose="020F0502020204030204" pitchFamily="34" charset="0"/>
              </a:rPr>
              <a:t>ą</a:t>
            </a:r>
            <a:r>
              <a:rPr lang="pl-PL" sz="1800" i="1" kern="100" dirty="0">
                <a:effectLst/>
                <a:latin typeface="Century Gothic" panose="020B0502020202020204" pitchFamily="34" charset="0"/>
                <a:ea typeface="Calibri" panose="020F0502020204030204" pitchFamily="34" charset="0"/>
                <a:cs typeface="Times New Roman" panose="02020603050405020304" pitchFamily="18" charset="0"/>
              </a:rPr>
              <a:t>, przy zachowaniu wyra</a:t>
            </a:r>
            <a:r>
              <a:rPr lang="pl-PL" sz="1800" i="1" kern="100" dirty="0">
                <a:effectLst/>
                <a:latin typeface="Century Gothic" panose="020B0502020202020204" pitchFamily="34" charset="0"/>
                <a:ea typeface="Calibri" panose="020F0502020204030204" pitchFamily="34" charset="0"/>
                <a:cs typeface="Calibri" panose="020F0502020204030204" pitchFamily="34" charset="0"/>
              </a:rPr>
              <a:t>ź</a:t>
            </a:r>
            <a:r>
              <a:rPr lang="pl-PL" sz="1800" i="1" kern="100" dirty="0">
                <a:effectLst/>
                <a:latin typeface="Century Gothic" panose="020B0502020202020204" pitchFamily="34" charset="0"/>
                <a:ea typeface="Calibri" panose="020F0502020204030204" pitchFamily="34" charset="0"/>
                <a:cs typeface="Times New Roman" panose="02020603050405020304" pitchFamily="18" charset="0"/>
              </a:rPr>
              <a:t>nego dystansu wobec rz</a:t>
            </a:r>
            <a:r>
              <a:rPr lang="pl-PL" sz="1800" i="1" kern="100" dirty="0">
                <a:effectLst/>
                <a:latin typeface="Century Gothic" panose="020B0502020202020204" pitchFamily="34" charset="0"/>
                <a:ea typeface="Calibri" panose="020F0502020204030204" pitchFamily="34" charset="0"/>
                <a:cs typeface="Calibri" panose="020F0502020204030204" pitchFamily="34" charset="0"/>
              </a:rPr>
              <a:t>ą</a:t>
            </a:r>
            <a:r>
              <a:rPr lang="pl-PL" sz="1800" i="1" kern="100" dirty="0">
                <a:effectLst/>
                <a:latin typeface="Century Gothic" panose="020B0502020202020204" pitchFamily="34" charset="0"/>
                <a:ea typeface="Calibri" panose="020F0502020204030204" pitchFamily="34" charset="0"/>
                <a:cs typeface="Times New Roman" panose="02020603050405020304" pitchFamily="18" charset="0"/>
              </a:rPr>
              <a:t>du</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a:t>
            </a:r>
            <a:endParaRPr lang="pl-PL" sz="1800" kern="10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10000"/>
              </a:lnSpc>
              <a:spcBef>
                <a:spcPts val="1000"/>
              </a:spcBef>
              <a:spcAft>
                <a:spcPts val="1000"/>
              </a:spcAft>
            </a:pP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Regulacje dotycz</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ą</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ce KRRiT zosta</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ł</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y zawarte w rozdziale IX Konstytucji RP, w</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ś</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r</a:t>
            </a:r>
            <a:r>
              <a:rPr lang="pl-PL" sz="1800" kern="100" dirty="0">
                <a:effectLst/>
                <a:latin typeface="Century Gothic" panose="020B0502020202020204" pitchFamily="34" charset="0"/>
                <a:ea typeface="Calibri" panose="020F0502020204030204" pitchFamily="34" charset="0"/>
                <a:cs typeface="Centaur" panose="02030504050205020304" pitchFamily="18" charset="0"/>
              </a:rPr>
              <a:t>ó</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d regulacji dotycz</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ą</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cych organ</a:t>
            </a:r>
            <a:r>
              <a:rPr lang="pl-PL" sz="1800" kern="100" dirty="0">
                <a:effectLst/>
                <a:latin typeface="Century Gothic" panose="020B0502020202020204" pitchFamily="34" charset="0"/>
                <a:ea typeface="Calibri" panose="020F0502020204030204" pitchFamily="34" charset="0"/>
                <a:cs typeface="Centaur" panose="02030504050205020304" pitchFamily="18" charset="0"/>
              </a:rPr>
              <a:t>ó</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w </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kontroli pa</a:t>
            </a:r>
            <a:r>
              <a:rPr lang="pl-PL" sz="1800" b="1" kern="100" dirty="0">
                <a:effectLst/>
                <a:latin typeface="Century Gothic" panose="020B0502020202020204" pitchFamily="34" charset="0"/>
                <a:ea typeface="Calibri" panose="020F0502020204030204" pitchFamily="34" charset="0"/>
                <a:cs typeface="Calibri" panose="020F0502020204030204" pitchFamily="34" charset="0"/>
              </a:rPr>
              <a:t>ń</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stwowej i ochrony prawa</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Do kategorii tej przynale</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żą</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tak</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ż</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e Najwy</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ż</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sza Izba Kontroli oraz Rzecznik Praw Obywatelskich. </a:t>
            </a:r>
            <a:endParaRPr lang="pl-PL" sz="1800" kern="10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10000"/>
              </a:lnSpc>
              <a:spcAft>
                <a:spcPts val="800"/>
              </a:spcAft>
            </a:pPr>
            <a:endParaRPr lang="pl-PL" sz="1800" kern="100" dirty="0">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8826627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A3E6CB5-41E1-12A5-7BA4-456E6A5215F7}"/>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EECEABA0-612B-84B8-D37E-C59A00264C20}"/>
              </a:ext>
            </a:extLst>
          </p:cNvPr>
          <p:cNvSpPr>
            <a:spLocks noGrp="1"/>
          </p:cNvSpPr>
          <p:nvPr>
            <p:ph type="title"/>
          </p:nvPr>
        </p:nvSpPr>
        <p:spPr>
          <a:xfrm>
            <a:off x="1809323" y="616490"/>
            <a:ext cx="9330579" cy="952763"/>
          </a:xfrm>
        </p:spPr>
        <p:txBody>
          <a:bodyPr>
            <a:normAutofit/>
          </a:bodyPr>
          <a:lstStyle/>
          <a:p>
            <a:pPr algn="just">
              <a:lnSpc>
                <a:spcPct val="137000"/>
              </a:lnSpc>
              <a:spcBef>
                <a:spcPts val="1000"/>
              </a:spcBef>
              <a:spcAft>
                <a:spcPts val="1000"/>
              </a:spcAft>
            </a:pP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Krajowa Rada Radiofonii i Telewizji.</a:t>
            </a:r>
            <a:endParaRPr lang="pl-PL" sz="1800" b="1" kern="10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3" name="Symbol zastępczy zawartości 2">
            <a:extLst>
              <a:ext uri="{FF2B5EF4-FFF2-40B4-BE49-F238E27FC236}">
                <a16:creationId xmlns:a16="http://schemas.microsoft.com/office/drawing/2014/main" id="{EC0DAE25-2BEE-5247-56D5-906470064BB1}"/>
              </a:ext>
            </a:extLst>
          </p:cNvPr>
          <p:cNvSpPr>
            <a:spLocks noGrp="1"/>
          </p:cNvSpPr>
          <p:nvPr>
            <p:ph idx="1"/>
          </p:nvPr>
        </p:nvSpPr>
        <p:spPr>
          <a:xfrm>
            <a:off x="1870283" y="1306387"/>
            <a:ext cx="9544477" cy="5208713"/>
          </a:xfrm>
        </p:spPr>
        <p:txBody>
          <a:bodyPr>
            <a:normAutofit/>
          </a:bodyPr>
          <a:lstStyle/>
          <a:p>
            <a:pPr algn="just">
              <a:spcBef>
                <a:spcPts val="1000"/>
              </a:spcBef>
              <a:spcAft>
                <a:spcPts val="1000"/>
              </a:spcAft>
            </a:pP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Nale</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ż</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y zwr</a:t>
            </a:r>
            <a:r>
              <a:rPr lang="pl-PL" sz="1800" kern="100" dirty="0">
                <a:effectLst/>
                <a:latin typeface="Century Gothic" panose="020B0502020202020204" pitchFamily="34" charset="0"/>
                <a:ea typeface="Calibri" panose="020F0502020204030204" pitchFamily="34" charset="0"/>
                <a:cs typeface="Centaur" panose="02030504050205020304" pitchFamily="18" charset="0"/>
              </a:rPr>
              <a:t>ó</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ci</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ć</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uwag</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ę</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na </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niezale</a:t>
            </a:r>
            <a:r>
              <a:rPr lang="pl-PL" sz="1800" b="1" kern="100" dirty="0">
                <a:effectLst/>
                <a:latin typeface="Century Gothic" panose="020B0502020202020204" pitchFamily="34" charset="0"/>
                <a:ea typeface="Calibri" panose="020F0502020204030204" pitchFamily="34" charset="0"/>
                <a:cs typeface="Calibri" panose="020F0502020204030204" pitchFamily="34" charset="0"/>
              </a:rPr>
              <a:t>ż</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no</a:t>
            </a:r>
            <a:r>
              <a:rPr lang="pl-PL" sz="1800" b="1" kern="100" dirty="0">
                <a:effectLst/>
                <a:latin typeface="Century Gothic" panose="020B0502020202020204" pitchFamily="34" charset="0"/>
                <a:ea typeface="Calibri" panose="020F0502020204030204" pitchFamily="34" charset="0"/>
                <a:cs typeface="Calibri" panose="020F0502020204030204" pitchFamily="34" charset="0"/>
              </a:rPr>
              <a:t>ść</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 (autonomi</a:t>
            </a:r>
            <a:r>
              <a:rPr lang="pl-PL" sz="1800" b="1" kern="100" dirty="0">
                <a:effectLst/>
                <a:latin typeface="Century Gothic" panose="020B0502020202020204" pitchFamily="34" charset="0"/>
                <a:ea typeface="Calibri" panose="020F0502020204030204" pitchFamily="34" charset="0"/>
                <a:cs typeface="Calibri" panose="020F0502020204030204" pitchFamily="34" charset="0"/>
              </a:rPr>
              <a:t>ę</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 KRRiT</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a:t>
            </a:r>
          </a:p>
          <a:p>
            <a:pPr algn="just">
              <a:spcBef>
                <a:spcPts val="1000"/>
              </a:spcBef>
              <a:spcAft>
                <a:spcPts val="1000"/>
              </a:spcAft>
            </a:pP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Podstawowym wyznacznikiem niezale</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ż</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no</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ś</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ci instytucjonalnej KRRiT </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jest jej wyra</a:t>
            </a:r>
            <a:r>
              <a:rPr lang="pl-PL" sz="1800" b="1" kern="100" dirty="0">
                <a:effectLst/>
                <a:latin typeface="Century Gothic" panose="020B0502020202020204" pitchFamily="34" charset="0"/>
                <a:ea typeface="Calibri" panose="020F0502020204030204" pitchFamily="34" charset="0"/>
                <a:cs typeface="Calibri" panose="020F0502020204030204" pitchFamily="34" charset="0"/>
              </a:rPr>
              <a:t>ź</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ne wyodr</a:t>
            </a:r>
            <a:r>
              <a:rPr lang="pl-PL" sz="1800" b="1" kern="100" dirty="0">
                <a:effectLst/>
                <a:latin typeface="Century Gothic" panose="020B0502020202020204" pitchFamily="34" charset="0"/>
                <a:ea typeface="Calibri" panose="020F0502020204030204" pitchFamily="34" charset="0"/>
                <a:cs typeface="Calibri" panose="020F0502020204030204" pitchFamily="34" charset="0"/>
              </a:rPr>
              <a:t>ę</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bnienie ze sfery administracji rz</a:t>
            </a:r>
            <a:r>
              <a:rPr lang="pl-PL" sz="1800" b="1" kern="100" dirty="0">
                <a:effectLst/>
                <a:latin typeface="Century Gothic" panose="020B0502020202020204" pitchFamily="34" charset="0"/>
                <a:ea typeface="Calibri" panose="020F0502020204030204" pitchFamily="34" charset="0"/>
                <a:cs typeface="Calibri" panose="020F0502020204030204" pitchFamily="34" charset="0"/>
              </a:rPr>
              <a:t>ą</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dowej</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Z tego wzgl</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ę</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du racj</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ą</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istnienia KRRiT jest wykonywanie powierzonych jej zada</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ń</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w spos</a:t>
            </a:r>
            <a:r>
              <a:rPr lang="pl-PL" sz="1800" kern="100" dirty="0">
                <a:effectLst/>
                <a:latin typeface="Century Gothic" panose="020B0502020202020204" pitchFamily="34" charset="0"/>
                <a:ea typeface="Calibri" panose="020F0502020204030204" pitchFamily="34" charset="0"/>
                <a:cs typeface="Centaur" panose="02030504050205020304" pitchFamily="18" charset="0"/>
              </a:rPr>
              <a:t>ó</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b niezale</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ż</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ny od rz</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ą</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du. </a:t>
            </a:r>
          </a:p>
          <a:p>
            <a:pPr algn="just">
              <a:spcBef>
                <a:spcPts val="1000"/>
              </a:spcBef>
              <a:spcAft>
                <a:spcPts val="1000"/>
              </a:spcAft>
            </a:pP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Wi</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ąż</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e si</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ę</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z tym m.in. spos</a:t>
            </a:r>
            <a:r>
              <a:rPr lang="pl-PL" sz="1800" kern="100" dirty="0">
                <a:effectLst/>
                <a:latin typeface="Century Gothic" panose="020B0502020202020204" pitchFamily="34" charset="0"/>
                <a:ea typeface="Calibri" panose="020F0502020204030204" pitchFamily="34" charset="0"/>
                <a:cs typeface="Centaur" panose="02030504050205020304" pitchFamily="18" charset="0"/>
              </a:rPr>
              <a:t>ó</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b wy</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ł</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aniania sk</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ł</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adu KRRiT bez udzia</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ł</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u Rady Ministr</a:t>
            </a:r>
            <a:r>
              <a:rPr lang="pl-PL" sz="1800" kern="100" dirty="0">
                <a:effectLst/>
                <a:latin typeface="Century Gothic" panose="020B0502020202020204" pitchFamily="34" charset="0"/>
                <a:ea typeface="Calibri" panose="020F0502020204030204" pitchFamily="34" charset="0"/>
                <a:cs typeface="Centaur" panose="02030504050205020304" pitchFamily="18" charset="0"/>
              </a:rPr>
              <a:t>ó</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w. </a:t>
            </a:r>
          </a:p>
          <a:p>
            <a:pPr algn="just">
              <a:spcBef>
                <a:spcPts val="1000"/>
              </a:spcBef>
              <a:spcAft>
                <a:spcPts val="1000"/>
              </a:spcAft>
            </a:pP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O autonomii KRRiT </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ś</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wiadczy tak</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ż</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e tre</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ść</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art. 6 ust. 2 pkt 1 RTVU, w my</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ś</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l kt</a:t>
            </a:r>
            <a:r>
              <a:rPr lang="pl-PL" sz="1800" kern="100" dirty="0">
                <a:effectLst/>
                <a:latin typeface="Century Gothic" panose="020B0502020202020204" pitchFamily="34" charset="0"/>
                <a:ea typeface="Calibri" panose="020F0502020204030204" pitchFamily="34" charset="0"/>
                <a:cs typeface="Centaur" panose="02030504050205020304" pitchFamily="18" charset="0"/>
              </a:rPr>
              <a:t>ó</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rego do zada</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ń</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Krajowej Rady nale</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ż</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y projektowanie, </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w porozumieniu z Prezesem Rady Ministrów</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kierunków polityki pa</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ń</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stwa w dziedzinie radiofonii i telewizji. Przepis ten wskazuje na </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partnerski, równoprawny charakter stosunków </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mi</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ę</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dzy Krajow</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ą</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Rad</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ą</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a Prezesem Rady Ministr</a:t>
            </a:r>
            <a:r>
              <a:rPr lang="pl-PL" sz="1800" kern="100" dirty="0">
                <a:effectLst/>
                <a:latin typeface="Century Gothic" panose="020B0502020202020204" pitchFamily="34" charset="0"/>
                <a:ea typeface="Calibri" panose="020F0502020204030204" pitchFamily="34" charset="0"/>
                <a:cs typeface="Centaur" panose="02030504050205020304" pitchFamily="18" charset="0"/>
              </a:rPr>
              <a:t>ó</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w.</a:t>
            </a:r>
            <a:endParaRPr lang="pl-PL" sz="1800" kern="100" dirty="0">
              <a:effectLst/>
              <a:latin typeface="Arial" panose="020B0604020202020204" pitchFamily="34" charset="0"/>
              <a:ea typeface="Calibri" panose="020F0502020204030204" pitchFamily="34" charset="0"/>
              <a:cs typeface="Times New Roman" panose="02020603050405020304" pitchFamily="18" charset="0"/>
            </a:endParaRPr>
          </a:p>
          <a:p>
            <a:pPr algn="just">
              <a:spcAft>
                <a:spcPts val="800"/>
              </a:spcAft>
            </a:pPr>
            <a:endParaRPr lang="pl-PL" sz="1800" kern="100" dirty="0">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5610066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13C91E4-A8AD-F398-F6BB-C0520C99D977}"/>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5C1FF50C-9574-17AA-548C-95A7E05B820E}"/>
              </a:ext>
            </a:extLst>
          </p:cNvPr>
          <p:cNvSpPr>
            <a:spLocks noGrp="1"/>
          </p:cNvSpPr>
          <p:nvPr>
            <p:ph type="title"/>
          </p:nvPr>
        </p:nvSpPr>
        <p:spPr>
          <a:xfrm>
            <a:off x="1809323" y="616490"/>
            <a:ext cx="9330579" cy="952763"/>
          </a:xfrm>
        </p:spPr>
        <p:txBody>
          <a:bodyPr>
            <a:normAutofit/>
          </a:bodyPr>
          <a:lstStyle/>
          <a:p>
            <a:pPr algn="just">
              <a:lnSpc>
                <a:spcPct val="137000"/>
              </a:lnSpc>
              <a:spcBef>
                <a:spcPts val="1000"/>
              </a:spcBef>
              <a:spcAft>
                <a:spcPts val="1000"/>
              </a:spcAft>
            </a:pP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Krajowa Rada Radiofonii i Telewizji. Sk</a:t>
            </a:r>
            <a:r>
              <a:rPr lang="pl-PL" sz="1800" b="1" kern="100" dirty="0">
                <a:effectLst/>
                <a:latin typeface="Century Gothic" panose="020B0502020202020204" pitchFamily="34" charset="0"/>
                <a:ea typeface="Calibri" panose="020F0502020204030204" pitchFamily="34" charset="0"/>
                <a:cs typeface="Calibri" panose="020F0502020204030204" pitchFamily="34" charset="0"/>
              </a:rPr>
              <a:t>ł</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ad.</a:t>
            </a:r>
            <a:endParaRPr lang="pl-PL" sz="1800" b="1" kern="10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3" name="Symbol zastępczy zawartości 2">
            <a:extLst>
              <a:ext uri="{FF2B5EF4-FFF2-40B4-BE49-F238E27FC236}">
                <a16:creationId xmlns:a16="http://schemas.microsoft.com/office/drawing/2014/main" id="{0E65F112-80A8-CCEB-055B-F8ECDD4689C4}"/>
              </a:ext>
            </a:extLst>
          </p:cNvPr>
          <p:cNvSpPr>
            <a:spLocks noGrp="1"/>
          </p:cNvSpPr>
          <p:nvPr>
            <p:ph idx="1"/>
          </p:nvPr>
        </p:nvSpPr>
        <p:spPr>
          <a:xfrm>
            <a:off x="1870283" y="1306387"/>
            <a:ext cx="9544477" cy="5208713"/>
          </a:xfrm>
        </p:spPr>
        <p:txBody>
          <a:bodyPr>
            <a:normAutofit fontScale="92500" lnSpcReduction="10000"/>
          </a:bodyPr>
          <a:lstStyle/>
          <a:p>
            <a:pPr algn="just">
              <a:lnSpc>
                <a:spcPct val="110000"/>
              </a:lnSpc>
              <a:spcBef>
                <a:spcPts val="1000"/>
              </a:spcBef>
              <a:spcAft>
                <a:spcPts val="1000"/>
              </a:spcAft>
            </a:pP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Art. 214 Konstytucji RP: „</a:t>
            </a:r>
            <a:r>
              <a:rPr lang="pl-PL" sz="1800" i="1" kern="100" dirty="0">
                <a:effectLst/>
                <a:latin typeface="Century Gothic" panose="020B0502020202020204" pitchFamily="34" charset="0"/>
                <a:ea typeface="Calibri" panose="020F0502020204030204" pitchFamily="34" charset="0"/>
                <a:cs typeface="Times New Roman" panose="02020603050405020304" pitchFamily="18" charset="0"/>
              </a:rPr>
              <a:t>1.  Cz</a:t>
            </a:r>
            <a:r>
              <a:rPr lang="pl-PL" sz="1800" i="1" kern="100" dirty="0">
                <a:effectLst/>
                <a:latin typeface="Century Gothic" panose="020B0502020202020204" pitchFamily="34" charset="0"/>
                <a:ea typeface="Calibri" panose="020F0502020204030204" pitchFamily="34" charset="0"/>
                <a:cs typeface="Calibri" panose="020F0502020204030204" pitchFamily="34" charset="0"/>
              </a:rPr>
              <a:t>ł</a:t>
            </a:r>
            <a:r>
              <a:rPr lang="pl-PL" sz="1800" i="1" kern="100" dirty="0">
                <a:effectLst/>
                <a:latin typeface="Century Gothic" panose="020B0502020202020204" pitchFamily="34" charset="0"/>
                <a:ea typeface="Calibri" panose="020F0502020204030204" pitchFamily="34" charset="0"/>
                <a:cs typeface="Times New Roman" panose="02020603050405020304" pitchFamily="18" charset="0"/>
              </a:rPr>
              <a:t>onkowie Krajowej Rady Radiofonii i Telewizji s</a:t>
            </a:r>
            <a:r>
              <a:rPr lang="pl-PL" sz="1800" i="1" kern="100" dirty="0">
                <a:effectLst/>
                <a:latin typeface="Century Gothic" panose="020B0502020202020204" pitchFamily="34" charset="0"/>
                <a:ea typeface="Calibri" panose="020F0502020204030204" pitchFamily="34" charset="0"/>
                <a:cs typeface="Calibri" panose="020F0502020204030204" pitchFamily="34" charset="0"/>
              </a:rPr>
              <a:t>ą</a:t>
            </a:r>
            <a:r>
              <a:rPr lang="pl-PL" sz="1800" i="1" kern="100" dirty="0">
                <a:effectLst/>
                <a:latin typeface="Century Gothic" panose="020B0502020202020204" pitchFamily="34" charset="0"/>
                <a:ea typeface="Calibri" panose="020F0502020204030204" pitchFamily="34" charset="0"/>
                <a:cs typeface="Times New Roman" panose="02020603050405020304" pitchFamily="18" charset="0"/>
              </a:rPr>
              <a:t> powo</a:t>
            </a:r>
            <a:r>
              <a:rPr lang="pl-PL" sz="1800" i="1" kern="100" dirty="0">
                <a:effectLst/>
                <a:latin typeface="Century Gothic" panose="020B0502020202020204" pitchFamily="34" charset="0"/>
                <a:ea typeface="Calibri" panose="020F0502020204030204" pitchFamily="34" charset="0"/>
                <a:cs typeface="Calibri" panose="020F0502020204030204" pitchFamily="34" charset="0"/>
              </a:rPr>
              <a:t>ł</a:t>
            </a:r>
            <a:r>
              <a:rPr lang="pl-PL" sz="1800" i="1" kern="100" dirty="0">
                <a:effectLst/>
                <a:latin typeface="Century Gothic" panose="020B0502020202020204" pitchFamily="34" charset="0"/>
                <a:ea typeface="Calibri" panose="020F0502020204030204" pitchFamily="34" charset="0"/>
                <a:cs typeface="Times New Roman" panose="02020603050405020304" pitchFamily="18" charset="0"/>
              </a:rPr>
              <a:t>ywani przez Sejm, Senat i Prezydenta Rzeczypospolitej. 2.  Cz</a:t>
            </a:r>
            <a:r>
              <a:rPr lang="pl-PL" sz="1800" i="1" kern="100" dirty="0">
                <a:effectLst/>
                <a:latin typeface="Century Gothic" panose="020B0502020202020204" pitchFamily="34" charset="0"/>
                <a:ea typeface="Calibri" panose="020F0502020204030204" pitchFamily="34" charset="0"/>
                <a:cs typeface="Calibri" panose="020F0502020204030204" pitchFamily="34" charset="0"/>
              </a:rPr>
              <a:t>ł</a:t>
            </a:r>
            <a:r>
              <a:rPr lang="pl-PL" sz="1800" i="1" kern="100" dirty="0">
                <a:effectLst/>
                <a:latin typeface="Century Gothic" panose="020B0502020202020204" pitchFamily="34" charset="0"/>
                <a:ea typeface="Calibri" panose="020F0502020204030204" pitchFamily="34" charset="0"/>
                <a:cs typeface="Times New Roman" panose="02020603050405020304" pitchFamily="18" charset="0"/>
              </a:rPr>
              <a:t>onek Krajowej Rady Radiofonii i Telewizji nie mo</a:t>
            </a:r>
            <a:r>
              <a:rPr lang="pl-PL" sz="1800" i="1" kern="100" dirty="0">
                <a:effectLst/>
                <a:latin typeface="Century Gothic" panose="020B0502020202020204" pitchFamily="34" charset="0"/>
                <a:ea typeface="Calibri" panose="020F0502020204030204" pitchFamily="34" charset="0"/>
                <a:cs typeface="Calibri" panose="020F0502020204030204" pitchFamily="34" charset="0"/>
              </a:rPr>
              <a:t>ż</a:t>
            </a:r>
            <a:r>
              <a:rPr lang="pl-PL" sz="1800" i="1" kern="100" dirty="0">
                <a:effectLst/>
                <a:latin typeface="Century Gothic" panose="020B0502020202020204" pitchFamily="34" charset="0"/>
                <a:ea typeface="Calibri" panose="020F0502020204030204" pitchFamily="34" charset="0"/>
                <a:cs typeface="Times New Roman" panose="02020603050405020304" pitchFamily="18" charset="0"/>
              </a:rPr>
              <a:t>e nale</a:t>
            </a:r>
            <a:r>
              <a:rPr lang="pl-PL" sz="1800" i="1" kern="100" dirty="0">
                <a:effectLst/>
                <a:latin typeface="Century Gothic" panose="020B0502020202020204" pitchFamily="34" charset="0"/>
                <a:ea typeface="Calibri" panose="020F0502020204030204" pitchFamily="34" charset="0"/>
                <a:cs typeface="Calibri" panose="020F0502020204030204" pitchFamily="34" charset="0"/>
              </a:rPr>
              <a:t>ż</a:t>
            </a:r>
            <a:r>
              <a:rPr lang="pl-PL" sz="1800" i="1" kern="100" dirty="0">
                <a:effectLst/>
                <a:latin typeface="Century Gothic" panose="020B0502020202020204" pitchFamily="34" charset="0"/>
                <a:ea typeface="Calibri" panose="020F0502020204030204" pitchFamily="34" charset="0"/>
                <a:cs typeface="Times New Roman" panose="02020603050405020304" pitchFamily="18" charset="0"/>
              </a:rPr>
              <a:t>e</a:t>
            </a:r>
            <a:r>
              <a:rPr lang="pl-PL" sz="1800" i="1" kern="100" dirty="0">
                <a:effectLst/>
                <a:latin typeface="Century Gothic" panose="020B0502020202020204" pitchFamily="34" charset="0"/>
                <a:ea typeface="Calibri" panose="020F0502020204030204" pitchFamily="34" charset="0"/>
                <a:cs typeface="Calibri" panose="020F0502020204030204" pitchFamily="34" charset="0"/>
              </a:rPr>
              <a:t>ć</a:t>
            </a:r>
            <a:r>
              <a:rPr lang="pl-PL" sz="1800" i="1" kern="100" dirty="0">
                <a:effectLst/>
                <a:latin typeface="Century Gothic" panose="020B0502020202020204" pitchFamily="34" charset="0"/>
                <a:ea typeface="Calibri" panose="020F0502020204030204" pitchFamily="34" charset="0"/>
                <a:cs typeface="Times New Roman" panose="02020603050405020304" pitchFamily="18" charset="0"/>
              </a:rPr>
              <a:t> do partii politycznej, zwi</a:t>
            </a:r>
            <a:r>
              <a:rPr lang="pl-PL" sz="1800" i="1" kern="100" dirty="0">
                <a:effectLst/>
                <a:latin typeface="Century Gothic" panose="020B0502020202020204" pitchFamily="34" charset="0"/>
                <a:ea typeface="Calibri" panose="020F0502020204030204" pitchFamily="34" charset="0"/>
                <a:cs typeface="Calibri" panose="020F0502020204030204" pitchFamily="34" charset="0"/>
              </a:rPr>
              <a:t>ą</a:t>
            </a:r>
            <a:r>
              <a:rPr lang="pl-PL" sz="1800" i="1" kern="100" dirty="0">
                <a:effectLst/>
                <a:latin typeface="Century Gothic" panose="020B0502020202020204" pitchFamily="34" charset="0"/>
                <a:ea typeface="Calibri" panose="020F0502020204030204" pitchFamily="34" charset="0"/>
                <a:cs typeface="Times New Roman" panose="02020603050405020304" pitchFamily="18" charset="0"/>
              </a:rPr>
              <a:t>zku zawodowego ani prowadzi</a:t>
            </a:r>
            <a:r>
              <a:rPr lang="pl-PL" sz="1800" i="1" kern="100" dirty="0">
                <a:effectLst/>
                <a:latin typeface="Century Gothic" panose="020B0502020202020204" pitchFamily="34" charset="0"/>
                <a:ea typeface="Calibri" panose="020F0502020204030204" pitchFamily="34" charset="0"/>
                <a:cs typeface="Calibri" panose="020F0502020204030204" pitchFamily="34" charset="0"/>
              </a:rPr>
              <a:t>ć</a:t>
            </a:r>
            <a:r>
              <a:rPr lang="pl-PL" sz="1800" i="1" kern="100" dirty="0">
                <a:effectLst/>
                <a:latin typeface="Century Gothic" panose="020B0502020202020204" pitchFamily="34" charset="0"/>
                <a:ea typeface="Calibri" panose="020F0502020204030204" pitchFamily="34" charset="0"/>
                <a:cs typeface="Times New Roman" panose="02020603050405020304" pitchFamily="18" charset="0"/>
              </a:rPr>
              <a:t> dzia</a:t>
            </a:r>
            <a:r>
              <a:rPr lang="pl-PL" sz="1800" i="1" kern="100" dirty="0">
                <a:effectLst/>
                <a:latin typeface="Century Gothic" panose="020B0502020202020204" pitchFamily="34" charset="0"/>
                <a:ea typeface="Calibri" panose="020F0502020204030204" pitchFamily="34" charset="0"/>
                <a:cs typeface="Calibri" panose="020F0502020204030204" pitchFamily="34" charset="0"/>
              </a:rPr>
              <a:t>ł</a:t>
            </a:r>
            <a:r>
              <a:rPr lang="pl-PL" sz="1800" i="1" kern="100" dirty="0">
                <a:effectLst/>
                <a:latin typeface="Century Gothic" panose="020B0502020202020204" pitchFamily="34" charset="0"/>
                <a:ea typeface="Calibri" panose="020F0502020204030204" pitchFamily="34" charset="0"/>
                <a:cs typeface="Times New Roman" panose="02020603050405020304" pitchFamily="18" charset="0"/>
              </a:rPr>
              <a:t>alno</a:t>
            </a:r>
            <a:r>
              <a:rPr lang="pl-PL" sz="1800" i="1" kern="100" dirty="0">
                <a:effectLst/>
                <a:latin typeface="Century Gothic" panose="020B0502020202020204" pitchFamily="34" charset="0"/>
                <a:ea typeface="Calibri" panose="020F0502020204030204" pitchFamily="34" charset="0"/>
                <a:cs typeface="Calibri" panose="020F0502020204030204" pitchFamily="34" charset="0"/>
              </a:rPr>
              <a:t>ś</a:t>
            </a:r>
            <a:r>
              <a:rPr lang="pl-PL" sz="1800" i="1" kern="100" dirty="0">
                <a:effectLst/>
                <a:latin typeface="Century Gothic" panose="020B0502020202020204" pitchFamily="34" charset="0"/>
                <a:ea typeface="Calibri" panose="020F0502020204030204" pitchFamily="34" charset="0"/>
                <a:cs typeface="Times New Roman" panose="02020603050405020304" pitchFamily="18" charset="0"/>
              </a:rPr>
              <a:t>ci publicznej nie daj</a:t>
            </a:r>
            <a:r>
              <a:rPr lang="pl-PL" sz="1800" i="1" kern="100" dirty="0">
                <a:effectLst/>
                <a:latin typeface="Century Gothic" panose="020B0502020202020204" pitchFamily="34" charset="0"/>
                <a:ea typeface="Calibri" panose="020F0502020204030204" pitchFamily="34" charset="0"/>
                <a:cs typeface="Calibri" panose="020F0502020204030204" pitchFamily="34" charset="0"/>
              </a:rPr>
              <a:t>ą</a:t>
            </a:r>
            <a:r>
              <a:rPr lang="pl-PL" sz="1800" i="1" kern="100" dirty="0">
                <a:effectLst/>
                <a:latin typeface="Century Gothic" panose="020B0502020202020204" pitchFamily="34" charset="0"/>
                <a:ea typeface="Calibri" panose="020F0502020204030204" pitchFamily="34" charset="0"/>
                <a:cs typeface="Times New Roman" panose="02020603050405020304" pitchFamily="18" charset="0"/>
              </a:rPr>
              <a:t>cej si</a:t>
            </a:r>
            <a:r>
              <a:rPr lang="pl-PL" sz="1800" i="1" kern="100" dirty="0">
                <a:effectLst/>
                <a:latin typeface="Century Gothic" panose="020B0502020202020204" pitchFamily="34" charset="0"/>
                <a:ea typeface="Calibri" panose="020F0502020204030204" pitchFamily="34" charset="0"/>
                <a:cs typeface="Calibri" panose="020F0502020204030204" pitchFamily="34" charset="0"/>
              </a:rPr>
              <a:t>ę</a:t>
            </a:r>
            <a:r>
              <a:rPr lang="pl-PL" sz="1800" i="1" kern="100" dirty="0">
                <a:effectLst/>
                <a:latin typeface="Century Gothic" panose="020B0502020202020204" pitchFamily="34" charset="0"/>
                <a:ea typeface="Calibri" panose="020F0502020204030204" pitchFamily="34" charset="0"/>
                <a:cs typeface="Times New Roman" panose="02020603050405020304" pitchFamily="18" charset="0"/>
              </a:rPr>
              <a:t> pogodzi</a:t>
            </a:r>
            <a:r>
              <a:rPr lang="pl-PL" sz="1800" i="1" kern="100" dirty="0">
                <a:effectLst/>
                <a:latin typeface="Century Gothic" panose="020B0502020202020204" pitchFamily="34" charset="0"/>
                <a:ea typeface="Calibri" panose="020F0502020204030204" pitchFamily="34" charset="0"/>
                <a:cs typeface="Calibri" panose="020F0502020204030204" pitchFamily="34" charset="0"/>
              </a:rPr>
              <a:t>ć</a:t>
            </a:r>
            <a:r>
              <a:rPr lang="pl-PL" sz="1800" i="1" kern="100" dirty="0">
                <a:effectLst/>
                <a:latin typeface="Century Gothic" panose="020B0502020202020204" pitchFamily="34" charset="0"/>
                <a:ea typeface="Calibri" panose="020F0502020204030204" pitchFamily="34" charset="0"/>
                <a:cs typeface="Times New Roman" panose="02020603050405020304" pitchFamily="18" charset="0"/>
              </a:rPr>
              <a:t> z godno</a:t>
            </a:r>
            <a:r>
              <a:rPr lang="pl-PL" sz="1800" i="1" kern="100" dirty="0">
                <a:effectLst/>
                <a:latin typeface="Century Gothic" panose="020B0502020202020204" pitchFamily="34" charset="0"/>
                <a:ea typeface="Calibri" panose="020F0502020204030204" pitchFamily="34" charset="0"/>
                <a:cs typeface="Calibri" panose="020F0502020204030204" pitchFamily="34" charset="0"/>
              </a:rPr>
              <a:t>ś</a:t>
            </a:r>
            <a:r>
              <a:rPr lang="pl-PL" sz="1800" i="1" kern="100" dirty="0">
                <a:effectLst/>
                <a:latin typeface="Century Gothic" panose="020B0502020202020204" pitchFamily="34" charset="0"/>
                <a:ea typeface="Calibri" panose="020F0502020204030204" pitchFamily="34" charset="0"/>
                <a:cs typeface="Times New Roman" panose="02020603050405020304" pitchFamily="18" charset="0"/>
              </a:rPr>
              <a:t>ci</a:t>
            </a:r>
            <a:r>
              <a:rPr lang="pl-PL" sz="1800" i="1" kern="100" dirty="0">
                <a:effectLst/>
                <a:latin typeface="Century Gothic" panose="020B0502020202020204" pitchFamily="34" charset="0"/>
                <a:ea typeface="Calibri" panose="020F0502020204030204" pitchFamily="34" charset="0"/>
                <a:cs typeface="Calibri" panose="020F0502020204030204" pitchFamily="34" charset="0"/>
              </a:rPr>
              <a:t>ą</a:t>
            </a:r>
            <a:r>
              <a:rPr lang="pl-PL" sz="1800" i="1" kern="100" dirty="0">
                <a:effectLst/>
                <a:latin typeface="Century Gothic" panose="020B0502020202020204" pitchFamily="34" charset="0"/>
                <a:ea typeface="Calibri" panose="020F0502020204030204" pitchFamily="34" charset="0"/>
                <a:cs typeface="Times New Roman" panose="02020603050405020304" pitchFamily="18" charset="0"/>
              </a:rPr>
              <a:t> pe</a:t>
            </a:r>
            <a:r>
              <a:rPr lang="pl-PL" sz="1800" i="1" kern="100" dirty="0">
                <a:effectLst/>
                <a:latin typeface="Century Gothic" panose="020B0502020202020204" pitchFamily="34" charset="0"/>
                <a:ea typeface="Calibri" panose="020F0502020204030204" pitchFamily="34" charset="0"/>
                <a:cs typeface="Calibri" panose="020F0502020204030204" pitchFamily="34" charset="0"/>
              </a:rPr>
              <a:t>ł</a:t>
            </a:r>
            <a:r>
              <a:rPr lang="pl-PL" sz="1800" i="1" kern="100" dirty="0">
                <a:effectLst/>
                <a:latin typeface="Century Gothic" panose="020B0502020202020204" pitchFamily="34" charset="0"/>
                <a:ea typeface="Calibri" panose="020F0502020204030204" pitchFamily="34" charset="0"/>
                <a:cs typeface="Times New Roman" panose="02020603050405020304" pitchFamily="18" charset="0"/>
              </a:rPr>
              <a:t>nionej funkcji</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a:t>
            </a:r>
            <a:endParaRPr lang="pl-PL" sz="1800" kern="10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10000"/>
              </a:lnSpc>
              <a:spcBef>
                <a:spcPts val="1000"/>
              </a:spcBef>
              <a:spcAft>
                <a:spcPts val="1000"/>
              </a:spcAft>
            </a:pP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Krajowa Rada Radiofonii i Telewizji jest </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organem kolegialnym</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W sk</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ł</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ad Krajowej Rady wchodzi </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pi</a:t>
            </a:r>
            <a:r>
              <a:rPr lang="pl-PL" sz="1800" b="1" kern="100" dirty="0">
                <a:effectLst/>
                <a:latin typeface="Century Gothic" panose="020B0502020202020204" pitchFamily="34" charset="0"/>
                <a:ea typeface="Calibri" panose="020F0502020204030204" pitchFamily="34" charset="0"/>
                <a:cs typeface="Calibri" panose="020F0502020204030204" pitchFamily="34" charset="0"/>
              </a:rPr>
              <a:t>ę</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ciu cz</a:t>
            </a:r>
            <a:r>
              <a:rPr lang="pl-PL" sz="1800" b="1" kern="100" dirty="0">
                <a:effectLst/>
                <a:latin typeface="Century Gothic" panose="020B0502020202020204" pitchFamily="34" charset="0"/>
                <a:ea typeface="Calibri" panose="020F0502020204030204" pitchFamily="34" charset="0"/>
                <a:cs typeface="Calibri" panose="020F0502020204030204" pitchFamily="34" charset="0"/>
              </a:rPr>
              <a:t>ł</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onk</a:t>
            </a:r>
            <a:r>
              <a:rPr lang="pl-PL" sz="1800" b="1" kern="100" dirty="0">
                <a:effectLst/>
                <a:latin typeface="Century Gothic" panose="020B0502020202020204" pitchFamily="34" charset="0"/>
                <a:ea typeface="Calibri" panose="020F0502020204030204" pitchFamily="34" charset="0"/>
                <a:cs typeface="Centaur" panose="02030504050205020304" pitchFamily="18" charset="0"/>
              </a:rPr>
              <a:t>ó</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w</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powo</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ł</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ywanych: </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dw</a:t>
            </a:r>
            <a:r>
              <a:rPr lang="pl-PL" sz="1800" b="1" kern="100" dirty="0">
                <a:effectLst/>
                <a:latin typeface="Century Gothic" panose="020B0502020202020204" pitchFamily="34" charset="0"/>
                <a:ea typeface="Calibri" panose="020F0502020204030204" pitchFamily="34" charset="0"/>
                <a:cs typeface="Centaur" panose="02030504050205020304" pitchFamily="18" charset="0"/>
              </a:rPr>
              <a:t>ó</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ch przez Sejm</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jeden przez Senat </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i </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dwóch przez Prezydenta</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spo</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ś</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r</a:t>
            </a:r>
            <a:r>
              <a:rPr lang="pl-PL" sz="1800" kern="100" dirty="0">
                <a:effectLst/>
                <a:latin typeface="Century Gothic" panose="020B0502020202020204" pitchFamily="34" charset="0"/>
                <a:ea typeface="Calibri" panose="020F0502020204030204" pitchFamily="34" charset="0"/>
                <a:cs typeface="Centaur" panose="02030504050205020304" pitchFamily="18" charset="0"/>
              </a:rPr>
              <a:t>ó</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d os</a:t>
            </a:r>
            <a:r>
              <a:rPr lang="pl-PL" sz="1800" kern="100" dirty="0">
                <a:effectLst/>
                <a:latin typeface="Century Gothic" panose="020B0502020202020204" pitchFamily="34" charset="0"/>
                <a:ea typeface="Calibri" panose="020F0502020204030204" pitchFamily="34" charset="0"/>
                <a:cs typeface="Centaur" panose="02030504050205020304" pitchFamily="18" charset="0"/>
              </a:rPr>
              <a:t>ó</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b wyr</a:t>
            </a:r>
            <a:r>
              <a:rPr lang="pl-PL" sz="1800" kern="100" dirty="0">
                <a:effectLst/>
                <a:latin typeface="Century Gothic" panose="020B0502020202020204" pitchFamily="34" charset="0"/>
                <a:ea typeface="Calibri" panose="020F0502020204030204" pitchFamily="34" charset="0"/>
                <a:cs typeface="Centaur" panose="02030504050205020304" pitchFamily="18" charset="0"/>
              </a:rPr>
              <a:t>ó</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ż</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niaj</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ą</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cych si</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ę</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wiedz</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ą</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i do</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ś</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wiadczeniem w zakresie </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ś</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rodk</a:t>
            </a:r>
            <a:r>
              <a:rPr lang="pl-PL" sz="1800" kern="100" dirty="0">
                <a:effectLst/>
                <a:latin typeface="Century Gothic" panose="020B0502020202020204" pitchFamily="34" charset="0"/>
                <a:ea typeface="Calibri" panose="020F0502020204030204" pitchFamily="34" charset="0"/>
                <a:cs typeface="Centaur" panose="02030504050205020304" pitchFamily="18" charset="0"/>
              </a:rPr>
              <a:t>ó</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w spo</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ł</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ecznego przekazu.</a:t>
            </a:r>
            <a:endParaRPr lang="pl-PL" sz="1800" kern="10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10000"/>
              </a:lnSpc>
              <a:spcBef>
                <a:spcPts val="1000"/>
              </a:spcBef>
              <a:spcAft>
                <a:spcPts val="1000"/>
              </a:spcAft>
            </a:pP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Ustawodawca nie wymaga od kandydatów spe</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ł</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nienia </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ż</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adnych formalnych wymog</a:t>
            </a:r>
            <a:r>
              <a:rPr lang="pl-PL" sz="1800" kern="100" dirty="0">
                <a:effectLst/>
                <a:latin typeface="Century Gothic" panose="020B0502020202020204" pitchFamily="34" charset="0"/>
                <a:ea typeface="Calibri" panose="020F0502020204030204" pitchFamily="34" charset="0"/>
                <a:cs typeface="Centaur" panose="02030504050205020304" pitchFamily="18" charset="0"/>
              </a:rPr>
              <a:t>ó</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w (np. wieku, wykszta</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ł</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cenia czy niekaralno</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ś</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ci). Jedynym wymogiem jest, aby cz</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ł</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onkowie Rady zostali wybrani „</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spo</a:t>
            </a:r>
            <a:r>
              <a:rPr lang="pl-PL" sz="1800" b="1" kern="100" dirty="0">
                <a:effectLst/>
                <a:latin typeface="Century Gothic" panose="020B0502020202020204" pitchFamily="34" charset="0"/>
                <a:ea typeface="Calibri" panose="020F0502020204030204" pitchFamily="34" charset="0"/>
                <a:cs typeface="Calibri" panose="020F0502020204030204" pitchFamily="34" charset="0"/>
              </a:rPr>
              <a:t>ś</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r</a:t>
            </a:r>
            <a:r>
              <a:rPr lang="pl-PL" sz="1800" b="1" kern="100" dirty="0">
                <a:effectLst/>
                <a:latin typeface="Century Gothic" panose="020B0502020202020204" pitchFamily="34" charset="0"/>
                <a:ea typeface="Calibri" panose="020F0502020204030204" pitchFamily="34" charset="0"/>
                <a:cs typeface="Centaur" panose="02030504050205020304" pitchFamily="18" charset="0"/>
              </a:rPr>
              <a:t>ó</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d os</a:t>
            </a:r>
            <a:r>
              <a:rPr lang="pl-PL" sz="1800" b="1" kern="100" dirty="0">
                <a:effectLst/>
                <a:latin typeface="Century Gothic" panose="020B0502020202020204" pitchFamily="34" charset="0"/>
                <a:ea typeface="Calibri" panose="020F0502020204030204" pitchFamily="34" charset="0"/>
                <a:cs typeface="Centaur" panose="02030504050205020304" pitchFamily="18" charset="0"/>
              </a:rPr>
              <a:t>ó</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b wyr</a:t>
            </a:r>
            <a:r>
              <a:rPr lang="pl-PL" sz="1800" b="1" kern="100" dirty="0">
                <a:effectLst/>
                <a:latin typeface="Century Gothic" panose="020B0502020202020204" pitchFamily="34" charset="0"/>
                <a:ea typeface="Calibri" panose="020F0502020204030204" pitchFamily="34" charset="0"/>
                <a:cs typeface="Centaur" panose="02030504050205020304" pitchFamily="18" charset="0"/>
              </a:rPr>
              <a:t>ó</a:t>
            </a:r>
            <a:r>
              <a:rPr lang="pl-PL" sz="1800" b="1" kern="100" dirty="0">
                <a:effectLst/>
                <a:latin typeface="Century Gothic" panose="020B0502020202020204" pitchFamily="34" charset="0"/>
                <a:ea typeface="Calibri" panose="020F0502020204030204" pitchFamily="34" charset="0"/>
                <a:cs typeface="Calibri" panose="020F0502020204030204" pitchFamily="34" charset="0"/>
              </a:rPr>
              <a:t>ż</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niaj</a:t>
            </a:r>
            <a:r>
              <a:rPr lang="pl-PL" sz="1800" b="1" kern="100" dirty="0">
                <a:effectLst/>
                <a:latin typeface="Century Gothic" panose="020B0502020202020204" pitchFamily="34" charset="0"/>
                <a:ea typeface="Calibri" panose="020F0502020204030204" pitchFamily="34" charset="0"/>
                <a:cs typeface="Calibri" panose="020F0502020204030204" pitchFamily="34" charset="0"/>
              </a:rPr>
              <a:t>ą</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cych si</a:t>
            </a:r>
            <a:r>
              <a:rPr lang="pl-PL" sz="1800" b="1" kern="100" dirty="0">
                <a:effectLst/>
                <a:latin typeface="Century Gothic" panose="020B0502020202020204" pitchFamily="34" charset="0"/>
                <a:ea typeface="Calibri" panose="020F0502020204030204" pitchFamily="34" charset="0"/>
                <a:cs typeface="Calibri" panose="020F0502020204030204" pitchFamily="34" charset="0"/>
              </a:rPr>
              <a:t>ę</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 wiedz</a:t>
            </a:r>
            <a:r>
              <a:rPr lang="pl-PL" sz="1800" b="1" kern="100" dirty="0">
                <a:effectLst/>
                <a:latin typeface="Century Gothic" panose="020B0502020202020204" pitchFamily="34" charset="0"/>
                <a:ea typeface="Calibri" panose="020F0502020204030204" pitchFamily="34" charset="0"/>
                <a:cs typeface="Calibri" panose="020F0502020204030204" pitchFamily="34" charset="0"/>
              </a:rPr>
              <a:t>ą</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 i do</a:t>
            </a:r>
            <a:r>
              <a:rPr lang="pl-PL" sz="1800" b="1" kern="100" dirty="0">
                <a:effectLst/>
                <a:latin typeface="Century Gothic" panose="020B0502020202020204" pitchFamily="34" charset="0"/>
                <a:ea typeface="Calibri" panose="020F0502020204030204" pitchFamily="34" charset="0"/>
                <a:cs typeface="Calibri" panose="020F0502020204030204" pitchFamily="34" charset="0"/>
              </a:rPr>
              <a:t>ś</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wiadczeniem w zakresie </a:t>
            </a:r>
            <a:r>
              <a:rPr lang="pl-PL" sz="1800" b="1" kern="100" dirty="0">
                <a:effectLst/>
                <a:latin typeface="Century Gothic" panose="020B0502020202020204" pitchFamily="34" charset="0"/>
                <a:ea typeface="Calibri" panose="020F0502020204030204" pitchFamily="34" charset="0"/>
                <a:cs typeface="Calibri" panose="020F0502020204030204" pitchFamily="34" charset="0"/>
              </a:rPr>
              <a:t>ś</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rodk</a:t>
            </a:r>
            <a:r>
              <a:rPr lang="pl-PL" sz="1800" b="1" kern="100" dirty="0">
                <a:effectLst/>
                <a:latin typeface="Century Gothic" panose="020B0502020202020204" pitchFamily="34" charset="0"/>
                <a:ea typeface="Calibri" panose="020F0502020204030204" pitchFamily="34" charset="0"/>
                <a:cs typeface="Centaur" panose="02030504050205020304" pitchFamily="18" charset="0"/>
              </a:rPr>
              <a:t>ó</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w spo</a:t>
            </a:r>
            <a:r>
              <a:rPr lang="pl-PL" sz="1800" b="1" kern="100" dirty="0">
                <a:effectLst/>
                <a:latin typeface="Century Gothic" panose="020B0502020202020204" pitchFamily="34" charset="0"/>
                <a:ea typeface="Calibri" panose="020F0502020204030204" pitchFamily="34" charset="0"/>
                <a:cs typeface="Calibri" panose="020F0502020204030204" pitchFamily="34" charset="0"/>
              </a:rPr>
              <a:t>ł</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ecznego przekazu</a:t>
            </a:r>
            <a:r>
              <a:rPr lang="pl-PL" sz="1800" kern="100" dirty="0">
                <a:effectLst/>
                <a:latin typeface="Century Gothic" panose="020B0502020202020204" pitchFamily="34" charset="0"/>
                <a:ea typeface="Calibri" panose="020F0502020204030204" pitchFamily="34" charset="0"/>
                <a:cs typeface="Centaur" panose="02030504050205020304" pitchFamily="18" charset="0"/>
              </a:rPr>
              <a:t>”</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a:t>
            </a:r>
            <a:endParaRPr lang="pl-PL" sz="1800" kern="10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10000"/>
              </a:lnSpc>
              <a:spcBef>
                <a:spcPts val="1000"/>
              </a:spcBef>
              <a:spcAft>
                <a:spcPts val="1000"/>
              </a:spcAft>
            </a:pP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Kadencja cz</a:t>
            </a:r>
            <a:r>
              <a:rPr lang="pl-PL" sz="1800" b="1" kern="100" dirty="0">
                <a:effectLst/>
                <a:latin typeface="Century Gothic" panose="020B0502020202020204" pitchFamily="34" charset="0"/>
                <a:ea typeface="Calibri" panose="020F0502020204030204" pitchFamily="34" charset="0"/>
                <a:cs typeface="Calibri" panose="020F0502020204030204" pitchFamily="34" charset="0"/>
              </a:rPr>
              <a:t>ł</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onk</a:t>
            </a:r>
            <a:r>
              <a:rPr lang="pl-PL" sz="1800" b="1" kern="100" dirty="0">
                <a:effectLst/>
                <a:latin typeface="Century Gothic" panose="020B0502020202020204" pitchFamily="34" charset="0"/>
                <a:ea typeface="Calibri" panose="020F0502020204030204" pitchFamily="34" charset="0"/>
                <a:cs typeface="Centaur" panose="02030504050205020304" pitchFamily="18" charset="0"/>
              </a:rPr>
              <a:t>ó</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w Krajowej Rady trwa 6 lat, </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licz</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ą</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c od dnia powo</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ł</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ania ostatniego cz</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ł</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onka. Cz</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ł</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onkowie Krajowej Rady pe</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ł</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ni</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ą</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swe funkcje do czasu powo</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ł</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ania nast</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ę</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pc</a:t>
            </a:r>
            <a:r>
              <a:rPr lang="pl-PL" sz="1800" kern="100" dirty="0">
                <a:effectLst/>
                <a:latin typeface="Century Gothic" panose="020B0502020202020204" pitchFamily="34" charset="0"/>
                <a:ea typeface="Calibri" panose="020F0502020204030204" pitchFamily="34" charset="0"/>
                <a:cs typeface="Centaur" panose="02030504050205020304" pitchFamily="18" charset="0"/>
              </a:rPr>
              <a:t>ó</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w.</a:t>
            </a:r>
            <a:endParaRPr lang="pl-PL" sz="1800" kern="10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10000"/>
              </a:lnSpc>
              <a:spcAft>
                <a:spcPts val="800"/>
              </a:spcAft>
            </a:pPr>
            <a:endParaRPr lang="pl-PL" sz="1800" kern="100" dirty="0">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7516744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B7DB674-6F1B-B45D-13B7-94B3E3494262}"/>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6B35A85C-9961-1835-3FBE-EBD659EA5BFF}"/>
              </a:ext>
            </a:extLst>
          </p:cNvPr>
          <p:cNvSpPr>
            <a:spLocks noGrp="1"/>
          </p:cNvSpPr>
          <p:nvPr>
            <p:ph type="title"/>
          </p:nvPr>
        </p:nvSpPr>
        <p:spPr>
          <a:xfrm>
            <a:off x="1809323" y="616490"/>
            <a:ext cx="9330579" cy="952763"/>
          </a:xfrm>
        </p:spPr>
        <p:txBody>
          <a:bodyPr>
            <a:normAutofit/>
          </a:bodyPr>
          <a:lstStyle/>
          <a:p>
            <a:pPr algn="just">
              <a:lnSpc>
                <a:spcPct val="137000"/>
              </a:lnSpc>
              <a:spcBef>
                <a:spcPts val="1000"/>
              </a:spcBef>
              <a:spcAft>
                <a:spcPts val="1000"/>
              </a:spcAft>
            </a:pP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Krajowa Rada Radiofonii i Telewizji. Sk</a:t>
            </a:r>
            <a:r>
              <a:rPr lang="pl-PL" sz="1800" b="1" kern="100" dirty="0">
                <a:effectLst/>
                <a:latin typeface="Century Gothic" panose="020B0502020202020204" pitchFamily="34" charset="0"/>
                <a:ea typeface="Calibri" panose="020F0502020204030204" pitchFamily="34" charset="0"/>
                <a:cs typeface="Calibri" panose="020F0502020204030204" pitchFamily="34" charset="0"/>
              </a:rPr>
              <a:t>ł</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ad.</a:t>
            </a:r>
            <a:endParaRPr lang="pl-PL" sz="1800" b="1" kern="10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3" name="Symbol zastępczy zawartości 2">
            <a:extLst>
              <a:ext uri="{FF2B5EF4-FFF2-40B4-BE49-F238E27FC236}">
                <a16:creationId xmlns:a16="http://schemas.microsoft.com/office/drawing/2014/main" id="{CA185D08-9104-F371-016C-B22F12CF0DC0}"/>
              </a:ext>
            </a:extLst>
          </p:cNvPr>
          <p:cNvSpPr>
            <a:spLocks noGrp="1"/>
          </p:cNvSpPr>
          <p:nvPr>
            <p:ph idx="1"/>
          </p:nvPr>
        </p:nvSpPr>
        <p:spPr>
          <a:xfrm>
            <a:off x="1870283" y="1306387"/>
            <a:ext cx="9544477" cy="5208713"/>
          </a:xfrm>
        </p:spPr>
        <p:txBody>
          <a:bodyPr>
            <a:normAutofit fontScale="92500" lnSpcReduction="10000"/>
          </a:bodyPr>
          <a:lstStyle/>
          <a:p>
            <a:pPr algn="just">
              <a:lnSpc>
                <a:spcPct val="110000"/>
              </a:lnSpc>
              <a:spcBef>
                <a:spcPts val="1000"/>
              </a:spcBef>
              <a:spcAft>
                <a:spcPts val="1000"/>
              </a:spcAft>
            </a:pP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Omówienia wymaga pozycja prawna </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Przewodnicz</a:t>
            </a:r>
            <a:r>
              <a:rPr lang="pl-PL" sz="1800" b="1" kern="100" dirty="0">
                <a:effectLst/>
                <a:latin typeface="Century Gothic" panose="020B0502020202020204" pitchFamily="34" charset="0"/>
                <a:ea typeface="Calibri" panose="020F0502020204030204" pitchFamily="34" charset="0"/>
                <a:cs typeface="Calibri" panose="020F0502020204030204" pitchFamily="34" charset="0"/>
              </a:rPr>
              <a:t>ą</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cego KRRiT</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Zgodnie z przepisem art. 7 ust. 2b u.r.t. </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cz</a:t>
            </a:r>
            <a:r>
              <a:rPr lang="pl-PL" sz="1800" b="1" kern="100" dirty="0">
                <a:effectLst/>
                <a:latin typeface="Century Gothic" panose="020B0502020202020204" pitchFamily="34" charset="0"/>
                <a:ea typeface="Calibri" panose="020F0502020204030204" pitchFamily="34" charset="0"/>
                <a:cs typeface="Calibri" panose="020F0502020204030204" pitchFamily="34" charset="0"/>
              </a:rPr>
              <a:t>ł</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onkowie KRRiT wybieraj</a:t>
            </a:r>
            <a:r>
              <a:rPr lang="pl-PL" sz="1800" b="1" kern="100" dirty="0">
                <a:effectLst/>
                <a:latin typeface="Century Gothic" panose="020B0502020202020204" pitchFamily="34" charset="0"/>
                <a:ea typeface="Calibri" panose="020F0502020204030204" pitchFamily="34" charset="0"/>
                <a:cs typeface="Calibri" panose="020F0502020204030204" pitchFamily="34" charset="0"/>
              </a:rPr>
              <a:t>ą</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 ze swego grona Przewodnicz</a:t>
            </a:r>
            <a:r>
              <a:rPr lang="pl-PL" sz="1800" b="1" kern="100" dirty="0">
                <a:effectLst/>
                <a:latin typeface="Century Gothic" panose="020B0502020202020204" pitchFamily="34" charset="0"/>
                <a:ea typeface="Calibri" panose="020F0502020204030204" pitchFamily="34" charset="0"/>
                <a:cs typeface="Calibri" panose="020F0502020204030204" pitchFamily="34" charset="0"/>
              </a:rPr>
              <a:t>ą</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cego</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a:t>
            </a:r>
            <a:r>
              <a:rPr lang="pl-PL" sz="1800" kern="0" dirty="0">
                <a:effectLst/>
                <a:latin typeface="Century Gothic" panose="020B0502020202020204" pitchFamily="34" charset="0"/>
                <a:ea typeface="Calibri" panose="020F0502020204030204" pitchFamily="34" charset="0"/>
                <a:cs typeface="MinionPro-Regular"/>
              </a:rPr>
              <a:t> </a:t>
            </a:r>
          </a:p>
          <a:p>
            <a:pPr algn="just">
              <a:lnSpc>
                <a:spcPct val="110000"/>
              </a:lnSpc>
              <a:spcBef>
                <a:spcPts val="1000"/>
              </a:spcBef>
              <a:spcAft>
                <a:spcPts val="1000"/>
              </a:spcAft>
            </a:pP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O ile jednak Rada jako ca</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ł</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o</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ść</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jest organem konstytucyjnym, o tyle sprawowanie funkcji Przewodnicz</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ą</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cego opiera si</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ę</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wy</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łą</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cznie na ustawie o radiofonii i telewizji.</a:t>
            </a:r>
            <a:endParaRPr lang="pl-PL" sz="1800" kern="10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10000"/>
              </a:lnSpc>
              <a:spcBef>
                <a:spcPts val="1000"/>
              </a:spcBef>
              <a:spcAft>
                <a:spcPts val="1000"/>
              </a:spcAft>
            </a:pP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Pozycja prawna Przewodnicz</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ą</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cego KRRiT jest specyficzna, poniewa</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ż</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jego kompetencje s</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ą</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dwojakiego rodzaju. Z jednej strony ustawodawca wyposa</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ż</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y</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ł</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go w </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kompetencje administracyjne w ramach ca</a:t>
            </a:r>
            <a:r>
              <a:rPr lang="pl-PL" sz="1800" b="1" kern="100" dirty="0">
                <a:effectLst/>
                <a:latin typeface="Century Gothic" panose="020B0502020202020204" pitchFamily="34" charset="0"/>
                <a:ea typeface="Calibri" panose="020F0502020204030204" pitchFamily="34" charset="0"/>
                <a:cs typeface="Calibri" panose="020F0502020204030204" pitchFamily="34" charset="0"/>
              </a:rPr>
              <a:t>ł</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ego organu, jakim jest KRRiT</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Do kompetencji tych nale</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ż</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y zaliczy</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ć</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kierowanie pracami KRRiT </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czy reprezentowanie KRRiT.</a:t>
            </a:r>
            <a:endParaRPr lang="pl-PL" sz="1800" kern="10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10000"/>
              </a:lnSpc>
              <a:spcBef>
                <a:spcPts val="1000"/>
              </a:spcBef>
              <a:spcAft>
                <a:spcPts val="1000"/>
              </a:spcAft>
            </a:pP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Z drugiej strony ustawodawca nada</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ł</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Przewodnicz</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ą</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cemu </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w</a:t>
            </a:r>
            <a:r>
              <a:rPr lang="pl-PL" sz="1800" b="1" kern="100" dirty="0">
                <a:effectLst/>
                <a:latin typeface="Century Gothic" panose="020B0502020202020204" pitchFamily="34" charset="0"/>
                <a:ea typeface="Calibri" panose="020F0502020204030204" pitchFamily="34" charset="0"/>
                <a:cs typeface="Calibri" panose="020F0502020204030204" pitchFamily="34" charset="0"/>
              </a:rPr>
              <a:t>ł</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adcze uprawnienia, kt</a:t>
            </a:r>
            <a:r>
              <a:rPr lang="pl-PL" sz="1800" b="1" kern="100" dirty="0">
                <a:effectLst/>
                <a:latin typeface="Century Gothic" panose="020B0502020202020204" pitchFamily="34" charset="0"/>
                <a:ea typeface="Calibri" panose="020F0502020204030204" pitchFamily="34" charset="0"/>
                <a:cs typeface="Centaur" panose="02030504050205020304" pitchFamily="18" charset="0"/>
              </a:rPr>
              <a:t>ó</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re przys</a:t>
            </a:r>
            <a:r>
              <a:rPr lang="pl-PL" sz="1800" b="1" kern="100" dirty="0">
                <a:effectLst/>
                <a:latin typeface="Century Gothic" panose="020B0502020202020204" pitchFamily="34" charset="0"/>
                <a:ea typeface="Calibri" panose="020F0502020204030204" pitchFamily="34" charset="0"/>
                <a:cs typeface="Calibri" panose="020F0502020204030204" pitchFamily="34" charset="0"/>
              </a:rPr>
              <a:t>ł</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uguj</a:t>
            </a:r>
            <a:r>
              <a:rPr lang="pl-PL" sz="1800" b="1" kern="100" dirty="0">
                <a:effectLst/>
                <a:latin typeface="Century Gothic" panose="020B0502020202020204" pitchFamily="34" charset="0"/>
                <a:ea typeface="Calibri" panose="020F0502020204030204" pitchFamily="34" charset="0"/>
                <a:cs typeface="Calibri" panose="020F0502020204030204" pitchFamily="34" charset="0"/>
              </a:rPr>
              <a:t>ą</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 mu jako odr</a:t>
            </a:r>
            <a:r>
              <a:rPr lang="pl-PL" sz="1800" b="1" kern="100" dirty="0">
                <a:effectLst/>
                <a:latin typeface="Century Gothic" panose="020B0502020202020204" pitchFamily="34" charset="0"/>
                <a:ea typeface="Calibri" panose="020F0502020204030204" pitchFamily="34" charset="0"/>
                <a:cs typeface="Calibri" panose="020F0502020204030204" pitchFamily="34" charset="0"/>
              </a:rPr>
              <a:t>ę</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bnemu organowi </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(co oznacza, </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ż</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e KRRiT jako ca</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ł</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o</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ść</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nie dysponuje takimi uprawnieniami). Przyk</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ł</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adowo Przewodnicz</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ą</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cy mo</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ż</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e: </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żą</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da</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ć</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od nadawc</a:t>
            </a:r>
            <a:r>
              <a:rPr lang="pl-PL" sz="1800" kern="100" dirty="0">
                <a:effectLst/>
                <a:latin typeface="Century Gothic" panose="020B0502020202020204" pitchFamily="34" charset="0"/>
                <a:ea typeface="Calibri" panose="020F0502020204030204" pitchFamily="34" charset="0"/>
                <a:cs typeface="Centaur" panose="02030504050205020304" pitchFamily="18" charset="0"/>
              </a:rPr>
              <a:t>ó</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w przedstawienia materia</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ł</a:t>
            </a:r>
            <a:r>
              <a:rPr lang="pl-PL" sz="1800" kern="100" dirty="0">
                <a:effectLst/>
                <a:latin typeface="Century Gothic" panose="020B0502020202020204" pitchFamily="34" charset="0"/>
                <a:ea typeface="Calibri" panose="020F0502020204030204" pitchFamily="34" charset="0"/>
                <a:cs typeface="Centaur" panose="02030504050205020304" pitchFamily="18" charset="0"/>
              </a:rPr>
              <a:t>ó</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w, dokument</a:t>
            </a:r>
            <a:r>
              <a:rPr lang="pl-PL" sz="1800" kern="100" dirty="0">
                <a:effectLst/>
                <a:latin typeface="Century Gothic" panose="020B0502020202020204" pitchFamily="34" charset="0"/>
                <a:ea typeface="Calibri" panose="020F0502020204030204" pitchFamily="34" charset="0"/>
                <a:cs typeface="Centaur" panose="02030504050205020304" pitchFamily="18" charset="0"/>
              </a:rPr>
              <a:t>ó</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w i udzielenia wyja</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ś</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nie</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ń</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w zakresie niezb</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ę</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dnym dla kontroli zgodno</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ś</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ci dzia</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ł</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ania dostawcy us</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ł</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ug medialnych czy wezwa</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ć</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dostawc</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ę</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us</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ł</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ug medialnych do zaniechania dzia</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ł</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a</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ń</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w zakresie dostarczania us</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ł</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ug medialnych.</a:t>
            </a:r>
            <a:endParaRPr lang="pl-PL" sz="1800" kern="10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10000"/>
              </a:lnSpc>
              <a:spcAft>
                <a:spcPts val="800"/>
              </a:spcAft>
            </a:pPr>
            <a:endParaRPr lang="pl-PL" sz="1800" kern="100" dirty="0">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607789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00EDE14-97DB-35CE-DCE2-E11122D55057}"/>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1338379B-E73D-FB65-6E59-5C83E24382E2}"/>
              </a:ext>
            </a:extLst>
          </p:cNvPr>
          <p:cNvSpPr>
            <a:spLocks noGrp="1"/>
          </p:cNvSpPr>
          <p:nvPr>
            <p:ph type="title"/>
          </p:nvPr>
        </p:nvSpPr>
        <p:spPr>
          <a:xfrm>
            <a:off x="2174033" y="624110"/>
            <a:ext cx="9330579" cy="952763"/>
          </a:xfrm>
        </p:spPr>
        <p:txBody>
          <a:bodyPr>
            <a:normAutofit/>
          </a:bodyPr>
          <a:lstStyle/>
          <a:p>
            <a:pPr algn="just">
              <a:lnSpc>
                <a:spcPct val="137000"/>
              </a:lnSpc>
              <a:spcBef>
                <a:spcPts val="1000"/>
              </a:spcBef>
              <a:spcAft>
                <a:spcPts val="1000"/>
              </a:spcAft>
            </a:pP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Wolno</a:t>
            </a:r>
            <a:r>
              <a:rPr lang="pl-PL" sz="1800" b="1" kern="100" dirty="0">
                <a:effectLst/>
                <a:latin typeface="Century Gothic" panose="020B0502020202020204" pitchFamily="34" charset="0"/>
                <a:ea typeface="Calibri" panose="020F0502020204030204" pitchFamily="34" charset="0"/>
                <a:cs typeface="Calibri" panose="020F0502020204030204" pitchFamily="34" charset="0"/>
              </a:rPr>
              <a:t>ść</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 s</a:t>
            </a:r>
            <a:r>
              <a:rPr lang="pl-PL" sz="1800" b="1" kern="100" dirty="0">
                <a:effectLst/>
                <a:latin typeface="Century Gothic" panose="020B0502020202020204" pitchFamily="34" charset="0"/>
                <a:ea typeface="Calibri" panose="020F0502020204030204" pitchFamily="34" charset="0"/>
                <a:cs typeface="Calibri" panose="020F0502020204030204" pitchFamily="34" charset="0"/>
              </a:rPr>
              <a:t>ł</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owa w uj</a:t>
            </a:r>
            <a:r>
              <a:rPr lang="pl-PL" sz="1800" b="1" kern="100" dirty="0">
                <a:effectLst/>
                <a:latin typeface="Century Gothic" panose="020B0502020202020204" pitchFamily="34" charset="0"/>
                <a:ea typeface="Calibri" panose="020F0502020204030204" pitchFamily="34" charset="0"/>
                <a:cs typeface="Calibri" panose="020F0502020204030204" pitchFamily="34" charset="0"/>
              </a:rPr>
              <a:t>ę</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ciu Europejskiej Konwencji Praw Cz</a:t>
            </a:r>
            <a:r>
              <a:rPr lang="pl-PL" sz="1800" b="1" kern="100" dirty="0">
                <a:effectLst/>
                <a:latin typeface="Century Gothic" panose="020B0502020202020204" pitchFamily="34" charset="0"/>
                <a:ea typeface="Calibri" panose="020F0502020204030204" pitchFamily="34" charset="0"/>
                <a:cs typeface="Calibri" panose="020F0502020204030204" pitchFamily="34" charset="0"/>
              </a:rPr>
              <a:t>ł</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owieka („EKPC”). </a:t>
            </a:r>
            <a:endParaRPr lang="pl-PL" sz="1800" kern="10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3" name="Symbol zastępczy zawartości 2">
            <a:extLst>
              <a:ext uri="{FF2B5EF4-FFF2-40B4-BE49-F238E27FC236}">
                <a16:creationId xmlns:a16="http://schemas.microsoft.com/office/drawing/2014/main" id="{8954DC2B-FA44-2B94-5D78-98C3EC87F577}"/>
              </a:ext>
            </a:extLst>
          </p:cNvPr>
          <p:cNvSpPr>
            <a:spLocks noGrp="1"/>
          </p:cNvSpPr>
          <p:nvPr>
            <p:ph idx="1"/>
          </p:nvPr>
        </p:nvSpPr>
        <p:spPr>
          <a:xfrm>
            <a:off x="2037923" y="1199707"/>
            <a:ext cx="9602798" cy="5442393"/>
          </a:xfrm>
        </p:spPr>
        <p:txBody>
          <a:bodyPr>
            <a:normAutofit fontScale="70000" lnSpcReduction="20000"/>
          </a:bodyPr>
          <a:lstStyle/>
          <a:p>
            <a:pPr algn="just">
              <a:lnSpc>
                <a:spcPct val="120000"/>
              </a:lnSpc>
              <a:spcBef>
                <a:spcPts val="1000"/>
              </a:spcBef>
              <a:spcAft>
                <a:spcPts val="1000"/>
              </a:spcAft>
            </a:pPr>
            <a:r>
              <a:rPr lang="pl-PL" sz="2300" kern="100" dirty="0">
                <a:effectLst/>
                <a:latin typeface="+mj-lt"/>
                <a:ea typeface="Calibri" panose="020F0502020204030204" pitchFamily="34" charset="0"/>
                <a:cs typeface="Times New Roman" panose="02020603050405020304" pitchFamily="18" charset="0"/>
              </a:rPr>
              <a:t>W dniu 5.05.1949 r. dziesi</a:t>
            </a:r>
            <a:r>
              <a:rPr lang="pl-PL" sz="2300" kern="100" dirty="0">
                <a:effectLst/>
                <a:latin typeface="+mj-lt"/>
                <a:ea typeface="Calibri" panose="020F0502020204030204" pitchFamily="34" charset="0"/>
                <a:cs typeface="Calibri" panose="020F0502020204030204" pitchFamily="34" charset="0"/>
              </a:rPr>
              <a:t>ęć</a:t>
            </a:r>
            <a:r>
              <a:rPr lang="pl-PL" sz="2300" kern="100" dirty="0">
                <a:effectLst/>
                <a:latin typeface="+mj-lt"/>
                <a:ea typeface="Calibri" panose="020F0502020204030204" pitchFamily="34" charset="0"/>
                <a:cs typeface="Times New Roman" panose="02020603050405020304" pitchFamily="18" charset="0"/>
              </a:rPr>
              <a:t> kraj</a:t>
            </a:r>
            <a:r>
              <a:rPr lang="pl-PL" sz="2300" kern="100" dirty="0">
                <a:effectLst/>
                <a:latin typeface="+mj-lt"/>
                <a:ea typeface="Calibri" panose="020F0502020204030204" pitchFamily="34" charset="0"/>
                <a:cs typeface="Centaur" panose="02030504050205020304" pitchFamily="18" charset="0"/>
              </a:rPr>
              <a:t>ó</a:t>
            </a:r>
            <a:r>
              <a:rPr lang="pl-PL" sz="2300" kern="100" dirty="0">
                <a:effectLst/>
                <a:latin typeface="+mj-lt"/>
                <a:ea typeface="Calibri" panose="020F0502020204030204" pitchFamily="34" charset="0"/>
                <a:cs typeface="Times New Roman" panose="02020603050405020304" pitchFamily="18" charset="0"/>
              </a:rPr>
              <a:t>w europejskich (Belgia, Dania, Francja, Holandia, Irlandia, Luksemburg, Norwegia, Szwecja, Wielka Brytania i W</a:t>
            </a:r>
            <a:r>
              <a:rPr lang="pl-PL" sz="2300" kern="100" dirty="0">
                <a:effectLst/>
                <a:latin typeface="+mj-lt"/>
                <a:ea typeface="Calibri" panose="020F0502020204030204" pitchFamily="34" charset="0"/>
                <a:cs typeface="Calibri" panose="020F0502020204030204" pitchFamily="34" charset="0"/>
              </a:rPr>
              <a:t>ł</a:t>
            </a:r>
            <a:r>
              <a:rPr lang="pl-PL" sz="2300" kern="100" dirty="0">
                <a:effectLst/>
                <a:latin typeface="+mj-lt"/>
                <a:ea typeface="Calibri" panose="020F0502020204030204" pitchFamily="34" charset="0"/>
                <a:cs typeface="Times New Roman" panose="02020603050405020304" pitchFamily="18" charset="0"/>
              </a:rPr>
              <a:t>ochy) utworzy</a:t>
            </a:r>
            <a:r>
              <a:rPr lang="pl-PL" sz="2300" kern="100" dirty="0">
                <a:effectLst/>
                <a:latin typeface="+mj-lt"/>
                <a:ea typeface="Calibri" panose="020F0502020204030204" pitchFamily="34" charset="0"/>
                <a:cs typeface="Calibri" panose="020F0502020204030204" pitchFamily="34" charset="0"/>
              </a:rPr>
              <a:t>ł</a:t>
            </a:r>
            <a:r>
              <a:rPr lang="pl-PL" sz="2300" kern="100" dirty="0">
                <a:effectLst/>
                <a:latin typeface="+mj-lt"/>
                <a:ea typeface="Calibri" panose="020F0502020204030204" pitchFamily="34" charset="0"/>
                <a:cs typeface="Times New Roman" panose="02020603050405020304" pitchFamily="18" charset="0"/>
              </a:rPr>
              <a:t>o </a:t>
            </a:r>
            <a:r>
              <a:rPr lang="pl-PL" sz="2300" b="1" kern="100" dirty="0">
                <a:effectLst/>
                <a:latin typeface="+mj-lt"/>
                <a:ea typeface="Calibri" panose="020F0502020204030204" pitchFamily="34" charset="0"/>
                <a:cs typeface="Times New Roman" panose="02020603050405020304" pitchFamily="18" charset="0"/>
              </a:rPr>
              <a:t>Rad</a:t>
            </a:r>
            <a:r>
              <a:rPr lang="pl-PL" sz="2300" b="1" kern="100" dirty="0">
                <a:effectLst/>
                <a:latin typeface="+mj-lt"/>
                <a:ea typeface="Calibri" panose="020F0502020204030204" pitchFamily="34" charset="0"/>
                <a:cs typeface="Calibri" panose="020F0502020204030204" pitchFamily="34" charset="0"/>
              </a:rPr>
              <a:t>ę</a:t>
            </a:r>
            <a:r>
              <a:rPr lang="pl-PL" sz="2300" b="1" kern="100" dirty="0">
                <a:effectLst/>
                <a:latin typeface="+mj-lt"/>
                <a:ea typeface="Calibri" panose="020F0502020204030204" pitchFamily="34" charset="0"/>
                <a:cs typeface="Times New Roman" panose="02020603050405020304" pitchFamily="18" charset="0"/>
              </a:rPr>
              <a:t> Europy</a:t>
            </a:r>
            <a:r>
              <a:rPr lang="pl-PL" sz="2300" kern="100" dirty="0">
                <a:effectLst/>
                <a:latin typeface="+mj-lt"/>
                <a:ea typeface="Calibri" panose="020F0502020204030204" pitchFamily="34" charset="0"/>
                <a:cs typeface="Times New Roman" panose="02020603050405020304" pitchFamily="18" charset="0"/>
              </a:rPr>
              <a:t>. Jest to mi</a:t>
            </a:r>
            <a:r>
              <a:rPr lang="pl-PL" sz="2300" kern="100" dirty="0">
                <a:effectLst/>
                <a:latin typeface="+mj-lt"/>
                <a:ea typeface="Calibri" panose="020F0502020204030204" pitchFamily="34" charset="0"/>
                <a:cs typeface="Calibri" panose="020F0502020204030204" pitchFamily="34" charset="0"/>
              </a:rPr>
              <a:t>ę</a:t>
            </a:r>
            <a:r>
              <a:rPr lang="pl-PL" sz="2300" kern="100" dirty="0">
                <a:effectLst/>
                <a:latin typeface="+mj-lt"/>
                <a:ea typeface="Calibri" panose="020F0502020204030204" pitchFamily="34" charset="0"/>
                <a:cs typeface="Times New Roman" panose="02020603050405020304" pitchFamily="18" charset="0"/>
              </a:rPr>
              <a:t>dzynarodowa organizacja mi</a:t>
            </a:r>
            <a:r>
              <a:rPr lang="pl-PL" sz="2300" kern="100" dirty="0">
                <a:effectLst/>
                <a:latin typeface="+mj-lt"/>
                <a:ea typeface="Calibri" panose="020F0502020204030204" pitchFamily="34" charset="0"/>
                <a:cs typeface="Calibri" panose="020F0502020204030204" pitchFamily="34" charset="0"/>
              </a:rPr>
              <a:t>ę</a:t>
            </a:r>
            <a:r>
              <a:rPr lang="pl-PL" sz="2300" kern="100" dirty="0">
                <a:effectLst/>
                <a:latin typeface="+mj-lt"/>
                <a:ea typeface="Calibri" panose="020F0502020204030204" pitchFamily="34" charset="0"/>
                <a:cs typeface="Times New Roman" panose="02020603050405020304" pitchFamily="18" charset="0"/>
              </a:rPr>
              <a:t>dzyrz</a:t>
            </a:r>
            <a:r>
              <a:rPr lang="pl-PL" sz="2300" kern="100" dirty="0">
                <a:effectLst/>
                <a:latin typeface="+mj-lt"/>
                <a:ea typeface="Calibri" panose="020F0502020204030204" pitchFamily="34" charset="0"/>
                <a:cs typeface="Calibri" panose="020F0502020204030204" pitchFamily="34" charset="0"/>
              </a:rPr>
              <a:t>ą</a:t>
            </a:r>
            <a:r>
              <a:rPr lang="pl-PL" sz="2300" kern="100" dirty="0">
                <a:effectLst/>
                <a:latin typeface="+mj-lt"/>
                <a:ea typeface="Calibri" panose="020F0502020204030204" pitchFamily="34" charset="0"/>
                <a:cs typeface="Times New Roman" panose="02020603050405020304" pitchFamily="18" charset="0"/>
              </a:rPr>
              <a:t>dowa oparta na wsp</a:t>
            </a:r>
            <a:r>
              <a:rPr lang="pl-PL" sz="2300" kern="100" dirty="0">
                <a:effectLst/>
                <a:latin typeface="+mj-lt"/>
                <a:ea typeface="Calibri" panose="020F0502020204030204" pitchFamily="34" charset="0"/>
                <a:cs typeface="Centaur" panose="02030504050205020304" pitchFamily="18" charset="0"/>
              </a:rPr>
              <a:t>ó</a:t>
            </a:r>
            <a:r>
              <a:rPr lang="pl-PL" sz="2300" kern="100" dirty="0">
                <a:effectLst/>
                <a:latin typeface="+mj-lt"/>
                <a:ea typeface="Calibri" panose="020F0502020204030204" pitchFamily="34" charset="0"/>
                <a:cs typeface="Times New Roman" panose="02020603050405020304" pitchFamily="18" charset="0"/>
              </a:rPr>
              <a:t>lnocie warto</a:t>
            </a:r>
            <a:r>
              <a:rPr lang="pl-PL" sz="2300" kern="100" dirty="0">
                <a:effectLst/>
                <a:latin typeface="+mj-lt"/>
                <a:ea typeface="Calibri" panose="020F0502020204030204" pitchFamily="34" charset="0"/>
                <a:cs typeface="Calibri" panose="020F0502020204030204" pitchFamily="34" charset="0"/>
              </a:rPr>
              <a:t>ś</a:t>
            </a:r>
            <a:r>
              <a:rPr lang="pl-PL" sz="2300" kern="100" dirty="0">
                <a:effectLst/>
                <a:latin typeface="+mj-lt"/>
                <a:ea typeface="Calibri" panose="020F0502020204030204" pitchFamily="34" charset="0"/>
                <a:cs typeface="Times New Roman" panose="02020603050405020304" pitchFamily="18" charset="0"/>
              </a:rPr>
              <a:t>ci: demokracji, rz</a:t>
            </a:r>
            <a:r>
              <a:rPr lang="pl-PL" sz="2300" kern="100" dirty="0">
                <a:effectLst/>
                <a:latin typeface="+mj-lt"/>
                <a:ea typeface="Calibri" panose="020F0502020204030204" pitchFamily="34" charset="0"/>
                <a:cs typeface="Calibri" panose="020F0502020204030204" pitchFamily="34" charset="0"/>
              </a:rPr>
              <a:t>ą</a:t>
            </a:r>
            <a:r>
              <a:rPr lang="pl-PL" sz="2300" kern="100" dirty="0">
                <a:effectLst/>
                <a:latin typeface="+mj-lt"/>
                <a:ea typeface="Calibri" panose="020F0502020204030204" pitchFamily="34" charset="0"/>
                <a:cs typeface="Times New Roman" panose="02020603050405020304" pitchFamily="18" charset="0"/>
              </a:rPr>
              <a:t>d</a:t>
            </a:r>
            <a:r>
              <a:rPr lang="pl-PL" sz="2300" kern="100" dirty="0">
                <a:effectLst/>
                <a:latin typeface="+mj-lt"/>
                <a:ea typeface="Calibri" panose="020F0502020204030204" pitchFamily="34" charset="0"/>
                <a:cs typeface="Centaur" panose="02030504050205020304" pitchFamily="18" charset="0"/>
              </a:rPr>
              <a:t>ó</a:t>
            </a:r>
            <a:r>
              <a:rPr lang="pl-PL" sz="2300" kern="100" dirty="0">
                <a:effectLst/>
                <a:latin typeface="+mj-lt"/>
                <a:ea typeface="Calibri" panose="020F0502020204030204" pitchFamily="34" charset="0"/>
                <a:cs typeface="Times New Roman" panose="02020603050405020304" pitchFamily="18" charset="0"/>
              </a:rPr>
              <a:t>w prawa i praw cz</a:t>
            </a:r>
            <a:r>
              <a:rPr lang="pl-PL" sz="2300" kern="100" dirty="0">
                <a:effectLst/>
                <a:latin typeface="+mj-lt"/>
                <a:ea typeface="Calibri" panose="020F0502020204030204" pitchFamily="34" charset="0"/>
                <a:cs typeface="Calibri" panose="020F0502020204030204" pitchFamily="34" charset="0"/>
              </a:rPr>
              <a:t>ł</a:t>
            </a:r>
            <a:r>
              <a:rPr lang="pl-PL" sz="2300" kern="100" dirty="0">
                <a:effectLst/>
                <a:latin typeface="+mj-lt"/>
                <a:ea typeface="Calibri" panose="020F0502020204030204" pitchFamily="34" charset="0"/>
                <a:cs typeface="Times New Roman" panose="02020603050405020304" pitchFamily="18" charset="0"/>
              </a:rPr>
              <a:t>owieka.</a:t>
            </a:r>
            <a:r>
              <a:rPr lang="pl-PL" sz="2300" kern="0" dirty="0">
                <a:effectLst/>
                <a:latin typeface="+mj-lt"/>
                <a:ea typeface="Calibri" panose="020F0502020204030204" pitchFamily="34" charset="0"/>
                <a:cs typeface="MinionPro-Regular"/>
              </a:rPr>
              <a:t> </a:t>
            </a:r>
            <a:r>
              <a:rPr lang="pl-PL" sz="2300" kern="100" dirty="0">
                <a:effectLst/>
                <a:latin typeface="+mj-lt"/>
                <a:ea typeface="Calibri" panose="020F0502020204030204" pitchFamily="34" charset="0"/>
                <a:cs typeface="Times New Roman" panose="02020603050405020304" pitchFamily="18" charset="0"/>
              </a:rPr>
              <a:t>Obecnie jej cz</a:t>
            </a:r>
            <a:r>
              <a:rPr lang="pl-PL" sz="2300" kern="100" dirty="0">
                <a:effectLst/>
                <a:latin typeface="+mj-lt"/>
                <a:ea typeface="Calibri" panose="020F0502020204030204" pitchFamily="34" charset="0"/>
                <a:cs typeface="Calibri" panose="020F0502020204030204" pitchFamily="34" charset="0"/>
              </a:rPr>
              <a:t>ł</a:t>
            </a:r>
            <a:r>
              <a:rPr lang="pl-PL" sz="2300" kern="100" dirty="0">
                <a:effectLst/>
                <a:latin typeface="+mj-lt"/>
                <a:ea typeface="Calibri" panose="020F0502020204030204" pitchFamily="34" charset="0"/>
                <a:cs typeface="Times New Roman" panose="02020603050405020304" pitchFamily="18" charset="0"/>
              </a:rPr>
              <a:t>onkami jest 47 pa</a:t>
            </a:r>
            <a:r>
              <a:rPr lang="pl-PL" sz="2300" kern="100" dirty="0">
                <a:effectLst/>
                <a:latin typeface="+mj-lt"/>
                <a:ea typeface="Calibri" panose="020F0502020204030204" pitchFamily="34" charset="0"/>
                <a:cs typeface="Calibri" panose="020F0502020204030204" pitchFamily="34" charset="0"/>
              </a:rPr>
              <a:t>ń</a:t>
            </a:r>
            <a:r>
              <a:rPr lang="pl-PL" sz="2300" kern="100" dirty="0">
                <a:effectLst/>
                <a:latin typeface="+mj-lt"/>
                <a:ea typeface="Calibri" panose="020F0502020204030204" pitchFamily="34" charset="0"/>
                <a:cs typeface="Times New Roman" panose="02020603050405020304" pitchFamily="18" charset="0"/>
              </a:rPr>
              <a:t>stw. Jej siedzib</a:t>
            </a:r>
            <a:r>
              <a:rPr lang="pl-PL" sz="2300" kern="100" dirty="0">
                <a:effectLst/>
                <a:latin typeface="+mj-lt"/>
                <a:ea typeface="Calibri" panose="020F0502020204030204" pitchFamily="34" charset="0"/>
                <a:cs typeface="Calibri" panose="020F0502020204030204" pitchFamily="34" charset="0"/>
              </a:rPr>
              <a:t>ą</a:t>
            </a:r>
            <a:r>
              <a:rPr lang="pl-PL" sz="2300" kern="100" dirty="0">
                <a:effectLst/>
                <a:latin typeface="+mj-lt"/>
                <a:ea typeface="Calibri" panose="020F0502020204030204" pitchFamily="34" charset="0"/>
                <a:cs typeface="Times New Roman" panose="02020603050405020304" pitchFamily="18" charset="0"/>
              </a:rPr>
              <a:t> jest Strasburg.</a:t>
            </a:r>
          </a:p>
          <a:p>
            <a:pPr algn="just">
              <a:lnSpc>
                <a:spcPct val="120000"/>
              </a:lnSpc>
              <a:spcBef>
                <a:spcPts val="1000"/>
              </a:spcBef>
              <a:spcAft>
                <a:spcPts val="1000"/>
              </a:spcAft>
            </a:pPr>
            <a:r>
              <a:rPr lang="pl-PL" sz="2300" kern="100" dirty="0">
                <a:effectLst/>
                <a:latin typeface="+mj-lt"/>
                <a:ea typeface="Calibri" panose="020F0502020204030204" pitchFamily="34" charset="0"/>
                <a:cs typeface="Times New Roman" panose="02020603050405020304" pitchFamily="18" charset="0"/>
              </a:rPr>
              <a:t>Rada Europy przyjmuje dokumenty maj</a:t>
            </a:r>
            <a:r>
              <a:rPr lang="pl-PL" sz="2300" kern="100" dirty="0">
                <a:effectLst/>
                <a:latin typeface="+mj-lt"/>
                <a:ea typeface="Calibri" panose="020F0502020204030204" pitchFamily="34" charset="0"/>
                <a:cs typeface="Calibri" panose="020F0502020204030204" pitchFamily="34" charset="0"/>
              </a:rPr>
              <a:t>ą</a:t>
            </a:r>
            <a:r>
              <a:rPr lang="pl-PL" sz="2300" kern="100" dirty="0">
                <a:effectLst/>
                <a:latin typeface="+mj-lt"/>
                <a:ea typeface="Calibri" panose="020F0502020204030204" pitchFamily="34" charset="0"/>
                <a:cs typeface="Times New Roman" panose="02020603050405020304" pitchFamily="18" charset="0"/>
              </a:rPr>
              <a:t>ce charakter traktat</a:t>
            </a:r>
            <a:r>
              <a:rPr lang="pl-PL" sz="2300" kern="100" dirty="0">
                <a:effectLst/>
                <a:latin typeface="+mj-lt"/>
                <a:ea typeface="Calibri" panose="020F0502020204030204" pitchFamily="34" charset="0"/>
                <a:cs typeface="Centaur" panose="02030504050205020304" pitchFamily="18" charset="0"/>
              </a:rPr>
              <a:t>ó</a:t>
            </a:r>
            <a:r>
              <a:rPr lang="pl-PL" sz="2300" kern="100" dirty="0">
                <a:effectLst/>
                <a:latin typeface="+mj-lt"/>
                <a:ea typeface="Calibri" panose="020F0502020204030204" pitchFamily="34" charset="0"/>
                <a:cs typeface="Times New Roman" panose="02020603050405020304" pitchFamily="18" charset="0"/>
              </a:rPr>
              <a:t>w mi</a:t>
            </a:r>
            <a:r>
              <a:rPr lang="pl-PL" sz="2300" kern="100" dirty="0">
                <a:effectLst/>
                <a:latin typeface="+mj-lt"/>
                <a:ea typeface="Calibri" panose="020F0502020204030204" pitchFamily="34" charset="0"/>
                <a:cs typeface="Calibri" panose="020F0502020204030204" pitchFamily="34" charset="0"/>
              </a:rPr>
              <a:t>ę</a:t>
            </a:r>
            <a:r>
              <a:rPr lang="pl-PL" sz="2300" kern="100" dirty="0">
                <a:effectLst/>
                <a:latin typeface="+mj-lt"/>
                <a:ea typeface="Calibri" panose="020F0502020204030204" pitchFamily="34" charset="0"/>
                <a:cs typeface="Times New Roman" panose="02020603050405020304" pitchFamily="18" charset="0"/>
              </a:rPr>
              <a:t>dzynarodowych (tzw. konwencje), do których mog</a:t>
            </a:r>
            <a:r>
              <a:rPr lang="pl-PL" sz="2300" kern="100" dirty="0">
                <a:effectLst/>
                <a:latin typeface="+mj-lt"/>
                <a:ea typeface="Calibri" panose="020F0502020204030204" pitchFamily="34" charset="0"/>
                <a:cs typeface="Calibri" panose="020F0502020204030204" pitchFamily="34" charset="0"/>
              </a:rPr>
              <a:t>ą</a:t>
            </a:r>
            <a:r>
              <a:rPr lang="pl-PL" sz="2300" kern="100" dirty="0">
                <a:effectLst/>
                <a:latin typeface="+mj-lt"/>
                <a:ea typeface="Calibri" panose="020F0502020204030204" pitchFamily="34" charset="0"/>
                <a:cs typeface="Times New Roman" panose="02020603050405020304" pitchFamily="18" charset="0"/>
              </a:rPr>
              <a:t> przyst</a:t>
            </a:r>
            <a:r>
              <a:rPr lang="pl-PL" sz="2300" kern="100" dirty="0">
                <a:effectLst/>
                <a:latin typeface="+mj-lt"/>
                <a:ea typeface="Calibri" panose="020F0502020204030204" pitchFamily="34" charset="0"/>
                <a:cs typeface="Calibri" panose="020F0502020204030204" pitchFamily="34" charset="0"/>
              </a:rPr>
              <a:t>ę</a:t>
            </a:r>
            <a:r>
              <a:rPr lang="pl-PL" sz="2300" kern="100" dirty="0">
                <a:effectLst/>
                <a:latin typeface="+mj-lt"/>
                <a:ea typeface="Calibri" panose="020F0502020204030204" pitchFamily="34" charset="0"/>
                <a:cs typeface="Times New Roman" panose="02020603050405020304" pitchFamily="18" charset="0"/>
              </a:rPr>
              <a:t>powa</a:t>
            </a:r>
            <a:r>
              <a:rPr lang="pl-PL" sz="2300" kern="100" dirty="0">
                <a:effectLst/>
                <a:latin typeface="+mj-lt"/>
                <a:ea typeface="Calibri" panose="020F0502020204030204" pitchFamily="34" charset="0"/>
                <a:cs typeface="Calibri" panose="020F0502020204030204" pitchFamily="34" charset="0"/>
              </a:rPr>
              <a:t>ć</a:t>
            </a:r>
            <a:r>
              <a:rPr lang="pl-PL" sz="2300" kern="100" dirty="0">
                <a:effectLst/>
                <a:latin typeface="+mj-lt"/>
                <a:ea typeface="Calibri" panose="020F0502020204030204" pitchFamily="34" charset="0"/>
                <a:cs typeface="Times New Roman" panose="02020603050405020304" pitchFamily="18" charset="0"/>
              </a:rPr>
              <a:t> pa</a:t>
            </a:r>
            <a:r>
              <a:rPr lang="pl-PL" sz="2300" kern="100" dirty="0">
                <a:effectLst/>
                <a:latin typeface="+mj-lt"/>
                <a:ea typeface="Calibri" panose="020F0502020204030204" pitchFamily="34" charset="0"/>
                <a:cs typeface="Calibri" panose="020F0502020204030204" pitchFamily="34" charset="0"/>
              </a:rPr>
              <a:t>ń</a:t>
            </a:r>
            <a:r>
              <a:rPr lang="pl-PL" sz="2300" kern="100" dirty="0">
                <a:effectLst/>
                <a:latin typeface="+mj-lt"/>
                <a:ea typeface="Calibri" panose="020F0502020204030204" pitchFamily="34" charset="0"/>
                <a:cs typeface="Times New Roman" panose="02020603050405020304" pitchFamily="18" charset="0"/>
              </a:rPr>
              <a:t>stwa cz</a:t>
            </a:r>
            <a:r>
              <a:rPr lang="pl-PL" sz="2300" kern="100" dirty="0">
                <a:effectLst/>
                <a:latin typeface="+mj-lt"/>
                <a:ea typeface="Calibri" panose="020F0502020204030204" pitchFamily="34" charset="0"/>
                <a:cs typeface="Calibri" panose="020F0502020204030204" pitchFamily="34" charset="0"/>
              </a:rPr>
              <a:t>ł</a:t>
            </a:r>
            <a:r>
              <a:rPr lang="pl-PL" sz="2300" kern="100" dirty="0">
                <a:effectLst/>
                <a:latin typeface="+mj-lt"/>
                <a:ea typeface="Calibri" panose="020F0502020204030204" pitchFamily="34" charset="0"/>
                <a:cs typeface="Times New Roman" panose="02020603050405020304" pitchFamily="18" charset="0"/>
              </a:rPr>
              <a:t>onkowskie Rady Europy, a w niektórych przypadkach tak</a:t>
            </a:r>
            <a:r>
              <a:rPr lang="pl-PL" sz="2300" kern="100" dirty="0">
                <a:effectLst/>
                <a:latin typeface="+mj-lt"/>
                <a:ea typeface="Calibri" panose="020F0502020204030204" pitchFamily="34" charset="0"/>
                <a:cs typeface="Calibri" panose="020F0502020204030204" pitchFamily="34" charset="0"/>
              </a:rPr>
              <a:t>ż</a:t>
            </a:r>
            <a:r>
              <a:rPr lang="pl-PL" sz="2300" kern="100" dirty="0">
                <a:effectLst/>
                <a:latin typeface="+mj-lt"/>
                <a:ea typeface="Calibri" panose="020F0502020204030204" pitchFamily="34" charset="0"/>
                <a:cs typeface="Times New Roman" panose="02020603050405020304" pitchFamily="18" charset="0"/>
              </a:rPr>
              <a:t>e europejskie b</a:t>
            </a:r>
            <a:r>
              <a:rPr lang="pl-PL" sz="2300" kern="100" dirty="0">
                <a:effectLst/>
                <a:latin typeface="+mj-lt"/>
                <a:ea typeface="Calibri" panose="020F0502020204030204" pitchFamily="34" charset="0"/>
                <a:cs typeface="Calibri" panose="020F0502020204030204" pitchFamily="34" charset="0"/>
              </a:rPr>
              <a:t>ą</a:t>
            </a:r>
            <a:r>
              <a:rPr lang="pl-PL" sz="2300" kern="100" dirty="0">
                <a:effectLst/>
                <a:latin typeface="+mj-lt"/>
                <a:ea typeface="Calibri" panose="020F0502020204030204" pitchFamily="34" charset="0"/>
                <a:cs typeface="Times New Roman" panose="02020603050405020304" pitchFamily="18" charset="0"/>
              </a:rPr>
              <a:t>d</a:t>
            </a:r>
            <a:r>
              <a:rPr lang="pl-PL" sz="2300" kern="100" dirty="0">
                <a:effectLst/>
                <a:latin typeface="+mj-lt"/>
                <a:ea typeface="Calibri" panose="020F0502020204030204" pitchFamily="34" charset="0"/>
                <a:cs typeface="Calibri" panose="020F0502020204030204" pitchFamily="34" charset="0"/>
              </a:rPr>
              <a:t>ź</a:t>
            </a:r>
            <a:r>
              <a:rPr lang="pl-PL" sz="2300" kern="100" dirty="0">
                <a:effectLst/>
                <a:latin typeface="+mj-lt"/>
                <a:ea typeface="Calibri" panose="020F0502020204030204" pitchFamily="34" charset="0"/>
                <a:cs typeface="Times New Roman" panose="02020603050405020304" pitchFamily="18" charset="0"/>
              </a:rPr>
              <a:t> nawet pozaeuropejskie kraje niecz</a:t>
            </a:r>
            <a:r>
              <a:rPr lang="pl-PL" sz="2300" kern="100" dirty="0">
                <a:effectLst/>
                <a:latin typeface="+mj-lt"/>
                <a:ea typeface="Calibri" panose="020F0502020204030204" pitchFamily="34" charset="0"/>
                <a:cs typeface="Calibri" panose="020F0502020204030204" pitchFamily="34" charset="0"/>
              </a:rPr>
              <a:t>ł</a:t>
            </a:r>
            <a:r>
              <a:rPr lang="pl-PL" sz="2300" kern="100" dirty="0">
                <a:effectLst/>
                <a:latin typeface="+mj-lt"/>
                <a:ea typeface="Calibri" panose="020F0502020204030204" pitchFamily="34" charset="0"/>
                <a:cs typeface="Times New Roman" panose="02020603050405020304" pitchFamily="18" charset="0"/>
              </a:rPr>
              <a:t>onkowskie.</a:t>
            </a:r>
          </a:p>
          <a:p>
            <a:pPr algn="just">
              <a:lnSpc>
                <a:spcPct val="120000"/>
              </a:lnSpc>
              <a:spcAft>
                <a:spcPts val="1000"/>
              </a:spcAft>
            </a:pPr>
            <a:r>
              <a:rPr lang="pl-PL" sz="2300" kern="100" dirty="0">
                <a:effectLst/>
                <a:latin typeface="+mj-lt"/>
                <a:ea typeface="Calibri" panose="020F0502020204030204" pitchFamily="34" charset="0"/>
                <a:cs typeface="Times New Roman" panose="02020603050405020304" pitchFamily="18" charset="0"/>
              </a:rPr>
              <a:t>Spo</a:t>
            </a:r>
            <a:r>
              <a:rPr lang="pl-PL" sz="2300" kern="100" dirty="0">
                <a:effectLst/>
                <a:latin typeface="+mj-lt"/>
                <a:ea typeface="Calibri" panose="020F0502020204030204" pitchFamily="34" charset="0"/>
                <a:cs typeface="Calibri" panose="020F0502020204030204" pitchFamily="34" charset="0"/>
              </a:rPr>
              <a:t>ś</a:t>
            </a:r>
            <a:r>
              <a:rPr lang="pl-PL" sz="2300" kern="100" dirty="0">
                <a:effectLst/>
                <a:latin typeface="+mj-lt"/>
                <a:ea typeface="Calibri" panose="020F0502020204030204" pitchFamily="34" charset="0"/>
                <a:cs typeface="Times New Roman" panose="02020603050405020304" pitchFamily="18" charset="0"/>
              </a:rPr>
              <a:t>r</a:t>
            </a:r>
            <a:r>
              <a:rPr lang="pl-PL" sz="2300" kern="100" dirty="0">
                <a:effectLst/>
                <a:latin typeface="+mj-lt"/>
                <a:ea typeface="Calibri" panose="020F0502020204030204" pitchFamily="34" charset="0"/>
                <a:cs typeface="Centaur" panose="02030504050205020304" pitchFamily="18" charset="0"/>
              </a:rPr>
              <a:t>ó</a:t>
            </a:r>
            <a:r>
              <a:rPr lang="pl-PL" sz="2300" kern="100" dirty="0">
                <a:effectLst/>
                <a:latin typeface="+mj-lt"/>
                <a:ea typeface="Calibri" panose="020F0502020204030204" pitchFamily="34" charset="0"/>
                <a:cs typeface="Times New Roman" panose="02020603050405020304" pitchFamily="18" charset="0"/>
              </a:rPr>
              <a:t>d przyj</a:t>
            </a:r>
            <a:r>
              <a:rPr lang="pl-PL" sz="2300" kern="100" dirty="0">
                <a:effectLst/>
                <a:latin typeface="+mj-lt"/>
                <a:ea typeface="Calibri" panose="020F0502020204030204" pitchFamily="34" charset="0"/>
                <a:cs typeface="Calibri" panose="020F0502020204030204" pitchFamily="34" charset="0"/>
              </a:rPr>
              <a:t>ę</a:t>
            </a:r>
            <a:r>
              <a:rPr lang="pl-PL" sz="2300" kern="100" dirty="0">
                <a:effectLst/>
                <a:latin typeface="+mj-lt"/>
                <a:ea typeface="Calibri" panose="020F0502020204030204" pitchFamily="34" charset="0"/>
                <a:cs typeface="Times New Roman" panose="02020603050405020304" pitchFamily="18" charset="0"/>
              </a:rPr>
              <a:t>tych przez Rad</a:t>
            </a:r>
            <a:r>
              <a:rPr lang="pl-PL" sz="2300" kern="100" dirty="0">
                <a:effectLst/>
                <a:latin typeface="+mj-lt"/>
                <a:ea typeface="Calibri" panose="020F0502020204030204" pitchFamily="34" charset="0"/>
                <a:cs typeface="Calibri" panose="020F0502020204030204" pitchFamily="34" charset="0"/>
              </a:rPr>
              <a:t>ę</a:t>
            </a:r>
            <a:r>
              <a:rPr lang="pl-PL" sz="2300" kern="100" dirty="0">
                <a:effectLst/>
                <a:latin typeface="+mj-lt"/>
                <a:ea typeface="Calibri" panose="020F0502020204030204" pitchFamily="34" charset="0"/>
                <a:cs typeface="Times New Roman" panose="02020603050405020304" pitchFamily="18" charset="0"/>
              </a:rPr>
              <a:t> Europy Konwencji szczególn</a:t>
            </a:r>
            <a:r>
              <a:rPr lang="pl-PL" sz="2300" kern="100" dirty="0">
                <a:effectLst/>
                <a:latin typeface="+mj-lt"/>
                <a:ea typeface="Calibri" panose="020F0502020204030204" pitchFamily="34" charset="0"/>
                <a:cs typeface="Calibri" panose="020F0502020204030204" pitchFamily="34" charset="0"/>
              </a:rPr>
              <a:t>ą</a:t>
            </a:r>
            <a:r>
              <a:rPr lang="pl-PL" sz="2300" kern="100" dirty="0">
                <a:effectLst/>
                <a:latin typeface="+mj-lt"/>
                <a:ea typeface="Calibri" panose="020F0502020204030204" pitchFamily="34" charset="0"/>
                <a:cs typeface="Times New Roman" panose="02020603050405020304" pitchFamily="18" charset="0"/>
              </a:rPr>
              <a:t> rol</a:t>
            </a:r>
            <a:r>
              <a:rPr lang="pl-PL" sz="2300" kern="100" dirty="0">
                <a:effectLst/>
                <a:latin typeface="+mj-lt"/>
                <a:ea typeface="Calibri" panose="020F0502020204030204" pitchFamily="34" charset="0"/>
                <a:cs typeface="Calibri" panose="020F0502020204030204" pitchFamily="34" charset="0"/>
              </a:rPr>
              <a:t>ę</a:t>
            </a:r>
            <a:r>
              <a:rPr lang="pl-PL" sz="2300" kern="100" dirty="0">
                <a:effectLst/>
                <a:latin typeface="+mj-lt"/>
                <a:ea typeface="Calibri" panose="020F0502020204030204" pitchFamily="34" charset="0"/>
                <a:cs typeface="Times New Roman" panose="02020603050405020304" pitchFamily="18" charset="0"/>
              </a:rPr>
              <a:t> odgrywa </a:t>
            </a:r>
            <a:r>
              <a:rPr lang="pl-PL" sz="2300" b="1" kern="100" dirty="0">
                <a:effectLst/>
                <a:latin typeface="+mj-lt"/>
                <a:ea typeface="Calibri" panose="020F0502020204030204" pitchFamily="34" charset="0"/>
                <a:cs typeface="Times New Roman" panose="02020603050405020304" pitchFamily="18" charset="0"/>
              </a:rPr>
              <a:t>Konwencja o ochronie praw cz</a:t>
            </a:r>
            <a:r>
              <a:rPr lang="pl-PL" sz="2300" b="1" kern="100" dirty="0">
                <a:effectLst/>
                <a:latin typeface="+mj-lt"/>
                <a:ea typeface="Calibri" panose="020F0502020204030204" pitchFamily="34" charset="0"/>
                <a:cs typeface="Calibri" panose="020F0502020204030204" pitchFamily="34" charset="0"/>
              </a:rPr>
              <a:t>ł</a:t>
            </a:r>
            <a:r>
              <a:rPr lang="pl-PL" sz="2300" b="1" kern="100" dirty="0">
                <a:effectLst/>
                <a:latin typeface="+mj-lt"/>
                <a:ea typeface="Calibri" panose="020F0502020204030204" pitchFamily="34" charset="0"/>
                <a:cs typeface="Times New Roman" panose="02020603050405020304" pitchFamily="18" charset="0"/>
              </a:rPr>
              <a:t>owieka i podstawowych wolno</a:t>
            </a:r>
            <a:r>
              <a:rPr lang="pl-PL" sz="2300" b="1" kern="100" dirty="0">
                <a:effectLst/>
                <a:latin typeface="+mj-lt"/>
                <a:ea typeface="Calibri" panose="020F0502020204030204" pitchFamily="34" charset="0"/>
                <a:cs typeface="Calibri" panose="020F0502020204030204" pitchFamily="34" charset="0"/>
              </a:rPr>
              <a:t>ś</a:t>
            </a:r>
            <a:r>
              <a:rPr lang="pl-PL" sz="2300" b="1" kern="100" dirty="0">
                <a:effectLst/>
                <a:latin typeface="+mj-lt"/>
                <a:ea typeface="Calibri" panose="020F0502020204030204" pitchFamily="34" charset="0"/>
                <a:cs typeface="Times New Roman" panose="02020603050405020304" pitchFamily="18" charset="0"/>
              </a:rPr>
              <a:t>ci podpisana w Rzymie 4.11.1950 r.</a:t>
            </a:r>
            <a:r>
              <a:rPr lang="pl-PL" sz="2300" kern="100" dirty="0">
                <a:effectLst/>
                <a:latin typeface="+mj-lt"/>
                <a:ea typeface="Calibri" panose="020F0502020204030204" pitchFamily="34" charset="0"/>
                <a:cs typeface="Times New Roman" panose="02020603050405020304" pitchFamily="18" charset="0"/>
              </a:rPr>
              <a:t> (Europejska Konwencja Praw Cz</a:t>
            </a:r>
            <a:r>
              <a:rPr lang="pl-PL" sz="2300" kern="100" dirty="0">
                <a:effectLst/>
                <a:latin typeface="+mj-lt"/>
                <a:ea typeface="Calibri" panose="020F0502020204030204" pitchFamily="34" charset="0"/>
                <a:cs typeface="Calibri" panose="020F0502020204030204" pitchFamily="34" charset="0"/>
              </a:rPr>
              <a:t>ł</a:t>
            </a:r>
            <a:r>
              <a:rPr lang="pl-PL" sz="2300" kern="100" dirty="0">
                <a:effectLst/>
                <a:latin typeface="+mj-lt"/>
                <a:ea typeface="Calibri" panose="020F0502020204030204" pitchFamily="34" charset="0"/>
                <a:cs typeface="Times New Roman" panose="02020603050405020304" pitchFamily="18" charset="0"/>
              </a:rPr>
              <a:t>owieka). Polska ratyfikowa</a:t>
            </a:r>
            <a:r>
              <a:rPr lang="pl-PL" sz="2300" kern="100" dirty="0">
                <a:effectLst/>
                <a:latin typeface="+mj-lt"/>
                <a:ea typeface="Calibri" panose="020F0502020204030204" pitchFamily="34" charset="0"/>
                <a:cs typeface="Calibri" panose="020F0502020204030204" pitchFamily="34" charset="0"/>
              </a:rPr>
              <a:t>ł</a:t>
            </a:r>
            <a:r>
              <a:rPr lang="pl-PL" sz="2300" kern="100" dirty="0">
                <a:effectLst/>
                <a:latin typeface="+mj-lt"/>
                <a:ea typeface="Calibri" panose="020F0502020204030204" pitchFamily="34" charset="0"/>
                <a:cs typeface="Times New Roman" panose="02020603050405020304" pitchFamily="18" charset="0"/>
              </a:rPr>
              <a:t>a j</a:t>
            </a:r>
            <a:r>
              <a:rPr lang="pl-PL" sz="2300" kern="100" dirty="0">
                <a:effectLst/>
                <a:latin typeface="+mj-lt"/>
                <a:ea typeface="Calibri" panose="020F0502020204030204" pitchFamily="34" charset="0"/>
                <a:cs typeface="Calibri" panose="020F0502020204030204" pitchFamily="34" charset="0"/>
              </a:rPr>
              <a:t>ą</a:t>
            </a:r>
            <a:r>
              <a:rPr lang="pl-PL" sz="2300" kern="100" dirty="0">
                <a:effectLst/>
                <a:latin typeface="+mj-lt"/>
                <a:ea typeface="Calibri" panose="020F0502020204030204" pitchFamily="34" charset="0"/>
                <a:cs typeface="Times New Roman" panose="02020603050405020304" pitchFamily="18" charset="0"/>
              </a:rPr>
              <a:t> 19.01.1993 r. </a:t>
            </a:r>
          </a:p>
          <a:p>
            <a:pPr algn="just">
              <a:lnSpc>
                <a:spcPct val="120000"/>
              </a:lnSpc>
              <a:spcAft>
                <a:spcPts val="1000"/>
              </a:spcAft>
            </a:pPr>
            <a:r>
              <a:rPr lang="pl-PL" sz="2300" kern="100" dirty="0">
                <a:effectLst/>
                <a:latin typeface="+mj-lt"/>
                <a:ea typeface="Calibri" panose="020F0502020204030204" pitchFamily="34" charset="0"/>
                <a:cs typeface="Times New Roman" panose="02020603050405020304" pitchFamily="18" charset="0"/>
              </a:rPr>
              <a:t>Przyst</a:t>
            </a:r>
            <a:r>
              <a:rPr lang="pl-PL" sz="2300" kern="100" dirty="0">
                <a:effectLst/>
                <a:latin typeface="+mj-lt"/>
                <a:ea typeface="Calibri" panose="020F0502020204030204" pitchFamily="34" charset="0"/>
                <a:cs typeface="Calibri" panose="020F0502020204030204" pitchFamily="34" charset="0"/>
              </a:rPr>
              <a:t>ą</a:t>
            </a:r>
            <a:r>
              <a:rPr lang="pl-PL" sz="2300" kern="100" dirty="0">
                <a:effectLst/>
                <a:latin typeface="+mj-lt"/>
                <a:ea typeface="Calibri" panose="020F0502020204030204" pitchFamily="34" charset="0"/>
                <a:cs typeface="Times New Roman" panose="02020603050405020304" pitchFamily="18" charset="0"/>
              </a:rPr>
              <a:t>pienie do EKPC oznacza, </a:t>
            </a:r>
            <a:r>
              <a:rPr lang="pl-PL" sz="2300" kern="100" dirty="0">
                <a:effectLst/>
                <a:latin typeface="+mj-lt"/>
                <a:ea typeface="Calibri" panose="020F0502020204030204" pitchFamily="34" charset="0"/>
                <a:cs typeface="Calibri" panose="020F0502020204030204" pitchFamily="34" charset="0"/>
              </a:rPr>
              <a:t>ż</a:t>
            </a:r>
            <a:r>
              <a:rPr lang="pl-PL" sz="2300" kern="100" dirty="0">
                <a:effectLst/>
                <a:latin typeface="+mj-lt"/>
                <a:ea typeface="Calibri" panose="020F0502020204030204" pitchFamily="34" charset="0"/>
                <a:cs typeface="Times New Roman" panose="02020603050405020304" pitchFamily="18" charset="0"/>
              </a:rPr>
              <a:t>e okre</a:t>
            </a:r>
            <a:r>
              <a:rPr lang="pl-PL" sz="2300" kern="100" dirty="0">
                <a:effectLst/>
                <a:latin typeface="+mj-lt"/>
                <a:ea typeface="Calibri" panose="020F0502020204030204" pitchFamily="34" charset="0"/>
                <a:cs typeface="Calibri" panose="020F0502020204030204" pitchFamily="34" charset="0"/>
              </a:rPr>
              <a:t>ś</a:t>
            </a:r>
            <a:r>
              <a:rPr lang="pl-PL" sz="2300" kern="100" dirty="0">
                <a:effectLst/>
                <a:latin typeface="+mj-lt"/>
                <a:ea typeface="Calibri" panose="020F0502020204030204" pitchFamily="34" charset="0"/>
                <a:cs typeface="Times New Roman" panose="02020603050405020304" pitchFamily="18" charset="0"/>
              </a:rPr>
              <a:t>lone pa</a:t>
            </a:r>
            <a:r>
              <a:rPr lang="pl-PL" sz="2300" kern="100" dirty="0">
                <a:effectLst/>
                <a:latin typeface="+mj-lt"/>
                <a:ea typeface="Calibri" panose="020F0502020204030204" pitchFamily="34" charset="0"/>
                <a:cs typeface="Calibri" panose="020F0502020204030204" pitchFamily="34" charset="0"/>
              </a:rPr>
              <a:t>ń</a:t>
            </a:r>
            <a:r>
              <a:rPr lang="pl-PL" sz="2300" kern="100" dirty="0">
                <a:effectLst/>
                <a:latin typeface="+mj-lt"/>
                <a:ea typeface="Calibri" panose="020F0502020204030204" pitchFamily="34" charset="0"/>
                <a:cs typeface="Times New Roman" panose="02020603050405020304" pitchFamily="18" charset="0"/>
              </a:rPr>
              <a:t>stwo zobowi</a:t>
            </a:r>
            <a:r>
              <a:rPr lang="pl-PL" sz="2300" kern="100" dirty="0">
                <a:effectLst/>
                <a:latin typeface="+mj-lt"/>
                <a:ea typeface="Calibri" panose="020F0502020204030204" pitchFamily="34" charset="0"/>
                <a:cs typeface="Calibri" panose="020F0502020204030204" pitchFamily="34" charset="0"/>
              </a:rPr>
              <a:t>ą</a:t>
            </a:r>
            <a:r>
              <a:rPr lang="pl-PL" sz="2300" kern="100" dirty="0">
                <a:effectLst/>
                <a:latin typeface="+mj-lt"/>
                <a:ea typeface="Calibri" panose="020F0502020204030204" pitchFamily="34" charset="0"/>
                <a:cs typeface="Times New Roman" panose="02020603050405020304" pitchFamily="18" charset="0"/>
              </a:rPr>
              <a:t>zuje si</a:t>
            </a:r>
            <a:r>
              <a:rPr lang="pl-PL" sz="2300" kern="100" dirty="0">
                <a:effectLst/>
                <a:latin typeface="+mj-lt"/>
                <a:ea typeface="Calibri" panose="020F0502020204030204" pitchFamily="34" charset="0"/>
                <a:cs typeface="Calibri" panose="020F0502020204030204" pitchFamily="34" charset="0"/>
              </a:rPr>
              <a:t>ę</a:t>
            </a:r>
            <a:r>
              <a:rPr lang="pl-PL" sz="2300" kern="100" dirty="0">
                <a:effectLst/>
                <a:latin typeface="+mj-lt"/>
                <a:ea typeface="Calibri" panose="020F0502020204030204" pitchFamily="34" charset="0"/>
                <a:cs typeface="Times New Roman" panose="02020603050405020304" pitchFamily="18" charset="0"/>
              </a:rPr>
              <a:t> do zagwarantowania i przestrzegania okre</a:t>
            </a:r>
            <a:r>
              <a:rPr lang="pl-PL" sz="2300" kern="100" dirty="0">
                <a:effectLst/>
                <a:latin typeface="+mj-lt"/>
                <a:ea typeface="Calibri" panose="020F0502020204030204" pitchFamily="34" charset="0"/>
                <a:cs typeface="Calibri" panose="020F0502020204030204" pitchFamily="34" charset="0"/>
              </a:rPr>
              <a:t>ś</a:t>
            </a:r>
            <a:r>
              <a:rPr lang="pl-PL" sz="2300" kern="100" dirty="0">
                <a:effectLst/>
                <a:latin typeface="+mj-lt"/>
                <a:ea typeface="Calibri" panose="020F0502020204030204" pitchFamily="34" charset="0"/>
                <a:cs typeface="Times New Roman" panose="02020603050405020304" pitchFamily="18" charset="0"/>
              </a:rPr>
              <a:t>lonej puli praw i podstawowych wolno</a:t>
            </a:r>
            <a:r>
              <a:rPr lang="pl-PL" sz="2300" kern="100" dirty="0">
                <a:effectLst/>
                <a:latin typeface="+mj-lt"/>
                <a:ea typeface="Calibri" panose="020F0502020204030204" pitchFamily="34" charset="0"/>
                <a:cs typeface="Calibri" panose="020F0502020204030204" pitchFamily="34" charset="0"/>
              </a:rPr>
              <a:t>ś</a:t>
            </a:r>
            <a:r>
              <a:rPr lang="pl-PL" sz="2300" kern="100" dirty="0">
                <a:effectLst/>
                <a:latin typeface="+mj-lt"/>
                <a:ea typeface="Calibri" panose="020F0502020204030204" pitchFamily="34" charset="0"/>
                <a:cs typeface="Times New Roman" panose="02020603050405020304" pitchFamily="18" charset="0"/>
              </a:rPr>
              <a:t>ci. EKPC jest „</a:t>
            </a:r>
            <a:r>
              <a:rPr lang="pl-PL" sz="2300" i="1" kern="100" dirty="0">
                <a:effectLst/>
                <a:latin typeface="+mj-lt"/>
                <a:ea typeface="Calibri" panose="020F0502020204030204" pitchFamily="34" charset="0"/>
                <a:cs typeface="Times New Roman" panose="02020603050405020304" pitchFamily="18" charset="0"/>
              </a:rPr>
              <a:t>prawdziw</a:t>
            </a:r>
            <a:r>
              <a:rPr lang="pl-PL" sz="2300" i="1" kern="100" dirty="0">
                <a:effectLst/>
                <a:latin typeface="+mj-lt"/>
                <a:ea typeface="Calibri" panose="020F0502020204030204" pitchFamily="34" charset="0"/>
                <a:cs typeface="Calibri" panose="020F0502020204030204" pitchFamily="34" charset="0"/>
              </a:rPr>
              <a:t>ą</a:t>
            </a:r>
            <a:r>
              <a:rPr lang="pl-PL" sz="2300" i="1" kern="100" dirty="0">
                <a:effectLst/>
                <a:latin typeface="+mj-lt"/>
                <a:ea typeface="Calibri" panose="020F0502020204030204" pitchFamily="34" charset="0"/>
                <a:cs typeface="Times New Roman" panose="02020603050405020304" pitchFamily="18" charset="0"/>
              </a:rPr>
              <a:t> konstytucyjn</a:t>
            </a:r>
            <a:r>
              <a:rPr lang="pl-PL" sz="2300" i="1" kern="100" dirty="0">
                <a:effectLst/>
                <a:latin typeface="+mj-lt"/>
                <a:ea typeface="Calibri" panose="020F0502020204030204" pitchFamily="34" charset="0"/>
                <a:cs typeface="Calibri" panose="020F0502020204030204" pitchFamily="34" charset="0"/>
              </a:rPr>
              <a:t>ą</a:t>
            </a:r>
            <a:r>
              <a:rPr lang="pl-PL" sz="2300" i="1" kern="100" dirty="0">
                <a:effectLst/>
                <a:latin typeface="+mj-lt"/>
                <a:ea typeface="Calibri" panose="020F0502020204030204" pitchFamily="34" charset="0"/>
                <a:cs typeface="Times New Roman" panose="02020603050405020304" pitchFamily="18" charset="0"/>
              </a:rPr>
              <a:t> kart</a:t>
            </a:r>
            <a:r>
              <a:rPr lang="pl-PL" sz="2300" i="1" kern="100" dirty="0">
                <a:effectLst/>
                <a:latin typeface="+mj-lt"/>
                <a:ea typeface="Calibri" panose="020F0502020204030204" pitchFamily="34" charset="0"/>
                <a:cs typeface="Calibri" panose="020F0502020204030204" pitchFamily="34" charset="0"/>
              </a:rPr>
              <a:t>ą</a:t>
            </a:r>
            <a:r>
              <a:rPr lang="pl-PL" sz="2300" i="1" kern="100" dirty="0">
                <a:effectLst/>
                <a:latin typeface="+mj-lt"/>
                <a:ea typeface="Calibri" panose="020F0502020204030204" pitchFamily="34" charset="0"/>
                <a:cs typeface="Times New Roman" panose="02020603050405020304" pitchFamily="18" charset="0"/>
              </a:rPr>
              <a:t> podstawowych – cywilnych i politycznych – praw i wolno</a:t>
            </a:r>
            <a:r>
              <a:rPr lang="pl-PL" sz="2300" i="1" kern="100" dirty="0">
                <a:effectLst/>
                <a:latin typeface="+mj-lt"/>
                <a:ea typeface="Calibri" panose="020F0502020204030204" pitchFamily="34" charset="0"/>
                <a:cs typeface="Calibri" panose="020F0502020204030204" pitchFamily="34" charset="0"/>
              </a:rPr>
              <a:t>ś</a:t>
            </a:r>
            <a:r>
              <a:rPr lang="pl-PL" sz="2300" i="1" kern="100" dirty="0">
                <a:effectLst/>
                <a:latin typeface="+mj-lt"/>
                <a:ea typeface="Calibri" panose="020F0502020204030204" pitchFamily="34" charset="0"/>
                <a:cs typeface="Times New Roman" panose="02020603050405020304" pitchFamily="18" charset="0"/>
              </a:rPr>
              <a:t>ci dla kraj</a:t>
            </a:r>
            <a:r>
              <a:rPr lang="pl-PL" sz="2300" i="1" kern="100" dirty="0">
                <a:effectLst/>
                <a:latin typeface="+mj-lt"/>
                <a:ea typeface="Calibri" panose="020F0502020204030204" pitchFamily="34" charset="0"/>
                <a:cs typeface="Centaur" panose="02030504050205020304" pitchFamily="18" charset="0"/>
              </a:rPr>
              <a:t>ó</a:t>
            </a:r>
            <a:r>
              <a:rPr lang="pl-PL" sz="2300" i="1" kern="100" dirty="0">
                <a:effectLst/>
                <a:latin typeface="+mj-lt"/>
                <a:ea typeface="Calibri" panose="020F0502020204030204" pitchFamily="34" charset="0"/>
                <a:cs typeface="Times New Roman" panose="02020603050405020304" pitchFamily="18" charset="0"/>
              </a:rPr>
              <a:t>w skupionych w Radzie Europy</a:t>
            </a:r>
            <a:r>
              <a:rPr lang="pl-PL" sz="2300" kern="100" dirty="0">
                <a:effectLst/>
                <a:latin typeface="+mj-lt"/>
                <a:ea typeface="Calibri" panose="020F0502020204030204" pitchFamily="34" charset="0"/>
                <a:cs typeface="Times New Roman" panose="02020603050405020304" pitchFamily="18" charset="0"/>
              </a:rPr>
              <a:t>” (M.A. Nowicki w opracowaniu </a:t>
            </a:r>
            <a:r>
              <a:rPr lang="pl-PL" sz="2300" i="1" kern="100" dirty="0">
                <a:effectLst/>
                <a:latin typeface="+mj-lt"/>
                <a:ea typeface="Calibri" panose="020F0502020204030204" pitchFamily="34" charset="0"/>
                <a:cs typeface="Times New Roman" panose="02020603050405020304" pitchFamily="18" charset="0"/>
              </a:rPr>
              <a:t>Wokó</a:t>
            </a:r>
            <a:r>
              <a:rPr lang="pl-PL" sz="2300" i="1" kern="100" dirty="0">
                <a:effectLst/>
                <a:latin typeface="+mj-lt"/>
                <a:ea typeface="Calibri" panose="020F0502020204030204" pitchFamily="34" charset="0"/>
                <a:cs typeface="Calibri" panose="020F0502020204030204" pitchFamily="34" charset="0"/>
              </a:rPr>
              <a:t>ł</a:t>
            </a:r>
            <a:r>
              <a:rPr lang="pl-PL" sz="2300" i="1" kern="100" dirty="0">
                <a:effectLst/>
                <a:latin typeface="+mj-lt"/>
                <a:ea typeface="Calibri" panose="020F0502020204030204" pitchFamily="34" charset="0"/>
                <a:cs typeface="Times New Roman" panose="02020603050405020304" pitchFamily="18" charset="0"/>
              </a:rPr>
              <a:t> Konwencji Europejskiej. Komentarz do Europejskiej Konwencji Praw Cz</a:t>
            </a:r>
            <a:r>
              <a:rPr lang="pl-PL" sz="2300" i="1" kern="100" dirty="0">
                <a:effectLst/>
                <a:latin typeface="+mj-lt"/>
                <a:ea typeface="Calibri" panose="020F0502020204030204" pitchFamily="34" charset="0"/>
                <a:cs typeface="Calibri" panose="020F0502020204030204" pitchFamily="34" charset="0"/>
              </a:rPr>
              <a:t>ł</a:t>
            </a:r>
            <a:r>
              <a:rPr lang="pl-PL" sz="2300" i="1" kern="100" dirty="0">
                <a:effectLst/>
                <a:latin typeface="+mj-lt"/>
                <a:ea typeface="Calibri" panose="020F0502020204030204" pitchFamily="34" charset="0"/>
                <a:cs typeface="Times New Roman" panose="02020603050405020304" pitchFamily="18" charset="0"/>
              </a:rPr>
              <a:t>owieka</a:t>
            </a:r>
            <a:r>
              <a:rPr lang="pl-PL" sz="2300" kern="100" dirty="0">
                <a:effectLst/>
                <a:latin typeface="+mj-lt"/>
                <a:ea typeface="Calibri" panose="020F0502020204030204" pitchFamily="34" charset="0"/>
                <a:cs typeface="Times New Roman" panose="02020603050405020304" pitchFamily="18" charset="0"/>
              </a:rPr>
              <a:t>, Warszawa 2017). </a:t>
            </a:r>
          </a:p>
          <a:p>
            <a:pPr algn="just">
              <a:lnSpc>
                <a:spcPct val="137000"/>
              </a:lnSpc>
              <a:spcBef>
                <a:spcPts val="1000"/>
              </a:spcBef>
              <a:spcAft>
                <a:spcPts val="1000"/>
              </a:spcAft>
            </a:pPr>
            <a:endParaRPr lang="pl-PL" sz="1800" kern="100" dirty="0">
              <a:effectLst/>
              <a:latin typeface="Century Gothic" panose="020B0502020202020204" pitchFamily="34" charset="0"/>
              <a:ea typeface="Calibri" panose="020F0502020204030204" pitchFamily="34" charset="0"/>
              <a:cs typeface="Times New Roman" panose="02020603050405020304" pitchFamily="18" charset="0"/>
            </a:endParaRPr>
          </a:p>
          <a:p>
            <a:pPr algn="just">
              <a:lnSpc>
                <a:spcPct val="137000"/>
              </a:lnSpc>
              <a:spcBef>
                <a:spcPts val="1000"/>
              </a:spcBef>
              <a:spcAft>
                <a:spcPts val="1000"/>
              </a:spcAft>
            </a:pPr>
            <a:endParaRPr lang="pl-PL" sz="1800" kern="10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37000"/>
              </a:lnSpc>
              <a:spcAft>
                <a:spcPts val="800"/>
              </a:spcAft>
            </a:pPr>
            <a:endParaRPr lang="pl-PL" sz="1800" kern="100" dirty="0">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819437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F799D22-77DE-781D-10BD-AC189B04581C}"/>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9B6911C6-FE06-53AE-3888-2D3531709D1F}"/>
              </a:ext>
            </a:extLst>
          </p:cNvPr>
          <p:cNvSpPr>
            <a:spLocks noGrp="1"/>
          </p:cNvSpPr>
          <p:nvPr>
            <p:ph type="title"/>
          </p:nvPr>
        </p:nvSpPr>
        <p:spPr>
          <a:xfrm>
            <a:off x="1809323" y="616490"/>
            <a:ext cx="9330579" cy="952763"/>
          </a:xfrm>
        </p:spPr>
        <p:txBody>
          <a:bodyPr>
            <a:normAutofit/>
          </a:bodyPr>
          <a:lstStyle/>
          <a:p>
            <a:pPr algn="just">
              <a:lnSpc>
                <a:spcPct val="137000"/>
              </a:lnSpc>
              <a:spcBef>
                <a:spcPts val="1000"/>
              </a:spcBef>
              <a:spcAft>
                <a:spcPts val="1000"/>
              </a:spcAft>
            </a:pP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Krajowa Rada Radiofonii i Telewizji. Tryb.</a:t>
            </a:r>
            <a:endParaRPr lang="pl-PL" sz="1800" b="1" kern="10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3" name="Symbol zastępczy zawartości 2">
            <a:extLst>
              <a:ext uri="{FF2B5EF4-FFF2-40B4-BE49-F238E27FC236}">
                <a16:creationId xmlns:a16="http://schemas.microsoft.com/office/drawing/2014/main" id="{8071CC7A-388D-F224-EF78-4958A9913A12}"/>
              </a:ext>
            </a:extLst>
          </p:cNvPr>
          <p:cNvSpPr>
            <a:spLocks noGrp="1"/>
          </p:cNvSpPr>
          <p:nvPr>
            <p:ph idx="1"/>
          </p:nvPr>
        </p:nvSpPr>
        <p:spPr>
          <a:xfrm>
            <a:off x="1870283" y="1306387"/>
            <a:ext cx="9544477" cy="5208713"/>
          </a:xfrm>
        </p:spPr>
        <p:txBody>
          <a:bodyPr>
            <a:normAutofit lnSpcReduction="10000"/>
          </a:bodyPr>
          <a:lstStyle/>
          <a:p>
            <a:pPr algn="just">
              <a:spcBef>
                <a:spcPts val="1000"/>
              </a:spcBef>
              <a:spcAft>
                <a:spcPts val="1000"/>
              </a:spcAft>
            </a:pP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KRRiT pracuje stale i zbiera si</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ę</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na posiedzeniach wtedy te</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ż</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podejmowane s</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ą</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okre</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ś</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lone akty prawne tego organu pa</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ń</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stwowego. </a:t>
            </a:r>
          </a:p>
          <a:p>
            <a:pPr algn="just">
              <a:spcBef>
                <a:spcPts val="1000"/>
              </a:spcBef>
              <a:spcAft>
                <a:spcPts val="1000"/>
              </a:spcAft>
            </a:pP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Do podstawowych akt</a:t>
            </a:r>
            <a:r>
              <a:rPr lang="pl-PL" sz="1800" kern="100" dirty="0">
                <a:effectLst/>
                <a:latin typeface="Century Gothic" panose="020B0502020202020204" pitchFamily="34" charset="0"/>
                <a:ea typeface="Calibri" panose="020F0502020204030204" pitchFamily="34" charset="0"/>
                <a:cs typeface="Centaur" panose="02030504050205020304" pitchFamily="18" charset="0"/>
              </a:rPr>
              <a:t>ó</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w prawnych KRRiT nale</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żą</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uchwa</a:t>
            </a:r>
            <a:r>
              <a:rPr lang="pl-PL" sz="1800" b="1" kern="100" dirty="0">
                <a:effectLst/>
                <a:latin typeface="Century Gothic" panose="020B0502020202020204" pitchFamily="34" charset="0"/>
                <a:ea typeface="Calibri" panose="020F0502020204030204" pitchFamily="34" charset="0"/>
                <a:cs typeface="Calibri" panose="020F0502020204030204" pitchFamily="34" charset="0"/>
              </a:rPr>
              <a:t>ł</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y wydawane w sprawach indywidualnych</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KRRiT wydaje tak</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ż</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e akty normatywne, kt</a:t>
            </a:r>
            <a:r>
              <a:rPr lang="pl-PL" sz="1800" kern="100" dirty="0">
                <a:effectLst/>
                <a:latin typeface="Century Gothic" panose="020B0502020202020204" pitchFamily="34" charset="0"/>
                <a:ea typeface="Calibri" panose="020F0502020204030204" pitchFamily="34" charset="0"/>
                <a:cs typeface="Centaur" panose="02030504050205020304" pitchFamily="18" charset="0"/>
              </a:rPr>
              <a:t>ó</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rymi s</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ą</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rozporz</a:t>
            </a:r>
            <a:r>
              <a:rPr lang="pl-PL" sz="1800" b="1" kern="100" dirty="0">
                <a:effectLst/>
                <a:latin typeface="Century Gothic" panose="020B0502020202020204" pitchFamily="34" charset="0"/>
                <a:ea typeface="Calibri" panose="020F0502020204030204" pitchFamily="34" charset="0"/>
                <a:cs typeface="Calibri" panose="020F0502020204030204" pitchFamily="34" charset="0"/>
              </a:rPr>
              <a:t>ą</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dzenia, czyli przepisy wykonawcze</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do ustaw. </a:t>
            </a:r>
          </a:p>
          <a:p>
            <a:pPr algn="just">
              <a:spcBef>
                <a:spcPts val="1000"/>
              </a:spcBef>
              <a:spcAft>
                <a:spcPts val="1000"/>
              </a:spcAft>
            </a:pP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Warto podkre</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ś</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li</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ć</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ż</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e KRRiT jest jedynym podmiotem spoza obszaru w</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ł</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adzy wykonawczej uprawnionym do wydawania rozporz</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ą</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dze</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ń</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a:t>
            </a:r>
          </a:p>
          <a:p>
            <a:pPr algn="just">
              <a:spcBef>
                <a:spcPts val="1000"/>
              </a:spcBef>
              <a:spcAft>
                <a:spcPts val="1000"/>
              </a:spcAft>
            </a:pP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Poza wymienionymi uchwa</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ł</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ami i rozporz</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ą</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dzeniami, kt</a:t>
            </a:r>
            <a:r>
              <a:rPr lang="pl-PL" sz="1800" kern="100" dirty="0">
                <a:effectLst/>
                <a:latin typeface="Century Gothic" panose="020B0502020202020204" pitchFamily="34" charset="0"/>
                <a:ea typeface="Calibri" panose="020F0502020204030204" pitchFamily="34" charset="0"/>
                <a:cs typeface="Centaur" panose="02030504050205020304" pitchFamily="18" charset="0"/>
              </a:rPr>
              <a:t>ó</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re s</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ą</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podejmowane przez KRRiT in </a:t>
            </a:r>
            <a:r>
              <a:rPr lang="pl-PL" sz="1800" kern="100" dirty="0" err="1">
                <a:effectLst/>
                <a:latin typeface="Century Gothic" panose="020B0502020202020204" pitchFamily="34" charset="0"/>
                <a:ea typeface="Calibri" panose="020F0502020204030204" pitchFamily="34" charset="0"/>
                <a:cs typeface="Times New Roman" panose="02020603050405020304" pitchFamily="18" charset="0"/>
              </a:rPr>
              <a:t>pleno</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prawo wydania indywidualnego aktu stosowania prawa przys</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ł</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uguje </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Przewodnicz</a:t>
            </a:r>
            <a:r>
              <a:rPr lang="pl-PL" sz="1800" b="1" kern="100" dirty="0">
                <a:effectLst/>
                <a:latin typeface="Century Gothic" panose="020B0502020202020204" pitchFamily="34" charset="0"/>
                <a:ea typeface="Calibri" panose="020F0502020204030204" pitchFamily="34" charset="0"/>
                <a:cs typeface="Calibri" panose="020F0502020204030204" pitchFamily="34" charset="0"/>
              </a:rPr>
              <a:t>ą</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cemu KRRiT i maj</a:t>
            </a:r>
            <a:r>
              <a:rPr lang="pl-PL" sz="1800" b="1" kern="100" dirty="0">
                <a:effectLst/>
                <a:latin typeface="Century Gothic" panose="020B0502020202020204" pitchFamily="34" charset="0"/>
                <a:ea typeface="Calibri" panose="020F0502020204030204" pitchFamily="34" charset="0"/>
                <a:cs typeface="Calibri" panose="020F0502020204030204" pitchFamily="34" charset="0"/>
              </a:rPr>
              <a:t>ą</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 one posta</a:t>
            </a:r>
            <a:r>
              <a:rPr lang="pl-PL" sz="1800" b="1" kern="100" dirty="0">
                <a:effectLst/>
                <a:latin typeface="Century Gothic" panose="020B0502020202020204" pitchFamily="34" charset="0"/>
                <a:ea typeface="Calibri" panose="020F0502020204030204" pitchFamily="34" charset="0"/>
                <a:cs typeface="Calibri" panose="020F0502020204030204" pitchFamily="34" charset="0"/>
              </a:rPr>
              <a:t>ć</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 decyzji</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(np. w sprawie na</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ł</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o</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ż</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enia kary pieni</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ęż</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nej).</a:t>
            </a:r>
            <a:endParaRPr lang="pl-PL" sz="1800" kern="100" dirty="0">
              <a:effectLst/>
              <a:latin typeface="Arial" panose="020B0604020202020204" pitchFamily="34" charset="0"/>
              <a:ea typeface="Calibri" panose="020F0502020204030204" pitchFamily="34" charset="0"/>
              <a:cs typeface="Times New Roman" panose="02020603050405020304" pitchFamily="18" charset="0"/>
            </a:endParaRPr>
          </a:p>
          <a:p>
            <a:pPr algn="just">
              <a:spcBef>
                <a:spcPts val="1000"/>
              </a:spcBef>
              <a:spcAft>
                <a:spcPts val="1000"/>
              </a:spcAft>
            </a:pP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Uchwa</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ł</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y zapadaj</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ą</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wi</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ę</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kszo</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ś</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ci</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ą</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2/3 g</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ł</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os</a:t>
            </a:r>
            <a:r>
              <a:rPr lang="pl-PL" sz="1800" kern="100" dirty="0">
                <a:effectLst/>
                <a:latin typeface="Century Gothic" panose="020B0502020202020204" pitchFamily="34" charset="0"/>
                <a:ea typeface="Calibri" panose="020F0502020204030204" pitchFamily="34" charset="0"/>
                <a:cs typeface="Centaur" panose="02030504050205020304" pitchFamily="18" charset="0"/>
              </a:rPr>
              <a:t>ó</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w ustawowej liczby cz</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ł</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onk</a:t>
            </a:r>
            <a:r>
              <a:rPr lang="pl-PL" sz="1800" kern="100" dirty="0">
                <a:effectLst/>
                <a:latin typeface="Century Gothic" panose="020B0502020202020204" pitchFamily="34" charset="0"/>
                <a:ea typeface="Calibri" panose="020F0502020204030204" pitchFamily="34" charset="0"/>
                <a:cs typeface="Centaur" panose="02030504050205020304" pitchFamily="18" charset="0"/>
              </a:rPr>
              <a:t>ó</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w (art. 9 ust. 2 u.r.t.). Tak wi</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ę</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c, je</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ś</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li sk</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ł</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ad Krajowej Rady liczy pi</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ęć</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os</a:t>
            </a:r>
            <a:r>
              <a:rPr lang="pl-PL" sz="1800" kern="100" dirty="0">
                <a:effectLst/>
                <a:latin typeface="Century Gothic" panose="020B0502020202020204" pitchFamily="34" charset="0"/>
                <a:ea typeface="Calibri" panose="020F0502020204030204" pitchFamily="34" charset="0"/>
                <a:cs typeface="Centaur" panose="02030504050205020304" pitchFamily="18" charset="0"/>
              </a:rPr>
              <a:t>ó</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b, wi</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ę</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kszo</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ść</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bezwzgl</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ę</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dna 2/3 wynosi cztery g</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ł</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osy. Jest to bardzo wysoki pr</a:t>
            </a:r>
            <a:r>
              <a:rPr lang="pl-PL" sz="1800" kern="100" dirty="0">
                <a:effectLst/>
                <a:latin typeface="Century Gothic" panose="020B0502020202020204" pitchFamily="34" charset="0"/>
                <a:ea typeface="Calibri" panose="020F0502020204030204" pitchFamily="34" charset="0"/>
                <a:cs typeface="Centaur" panose="02030504050205020304" pitchFamily="18" charset="0"/>
              </a:rPr>
              <a:t>ó</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g kwalifikowanej wi</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ę</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kszo</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ś</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ci, który uzasadniony jest szczególną rolą KRRiT.</a:t>
            </a:r>
            <a:endParaRPr lang="pl-PL" sz="1800" kern="100" dirty="0">
              <a:effectLst/>
              <a:latin typeface="Arial" panose="020B0604020202020204" pitchFamily="34" charset="0"/>
              <a:ea typeface="Calibri" panose="020F0502020204030204" pitchFamily="34" charset="0"/>
              <a:cs typeface="Times New Roman" panose="02020603050405020304" pitchFamily="18" charset="0"/>
            </a:endParaRPr>
          </a:p>
          <a:p>
            <a:pPr algn="just">
              <a:spcAft>
                <a:spcPts val="800"/>
              </a:spcAft>
            </a:pPr>
            <a:endParaRPr lang="pl-PL" sz="1800" kern="100" dirty="0">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9542200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8A4F4F1-A565-72B9-DFA6-14DEC3522B71}"/>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D1A1933A-BFA8-3563-B652-8114FE7384B4}"/>
              </a:ext>
            </a:extLst>
          </p:cNvPr>
          <p:cNvSpPr>
            <a:spLocks noGrp="1"/>
          </p:cNvSpPr>
          <p:nvPr>
            <p:ph type="title"/>
          </p:nvPr>
        </p:nvSpPr>
        <p:spPr>
          <a:xfrm>
            <a:off x="1809323" y="616490"/>
            <a:ext cx="9330579" cy="952763"/>
          </a:xfrm>
        </p:spPr>
        <p:txBody>
          <a:bodyPr>
            <a:normAutofit/>
          </a:bodyPr>
          <a:lstStyle/>
          <a:p>
            <a:pPr algn="just">
              <a:lnSpc>
                <a:spcPct val="137000"/>
              </a:lnSpc>
              <a:spcBef>
                <a:spcPts val="1000"/>
              </a:spcBef>
              <a:spcAft>
                <a:spcPts val="1000"/>
              </a:spcAft>
            </a:pP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Krajowa Rada Radiofonii i Telewizji. Zadania.</a:t>
            </a:r>
            <a:endParaRPr lang="pl-PL" sz="1800" b="1" kern="10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3" name="Symbol zastępczy zawartości 2">
            <a:extLst>
              <a:ext uri="{FF2B5EF4-FFF2-40B4-BE49-F238E27FC236}">
                <a16:creationId xmlns:a16="http://schemas.microsoft.com/office/drawing/2014/main" id="{3BC7CF78-02E1-A231-D14B-4E1E9E7B5DBB}"/>
              </a:ext>
            </a:extLst>
          </p:cNvPr>
          <p:cNvSpPr>
            <a:spLocks noGrp="1"/>
          </p:cNvSpPr>
          <p:nvPr>
            <p:ph idx="1"/>
          </p:nvPr>
        </p:nvSpPr>
        <p:spPr>
          <a:xfrm>
            <a:off x="1809323" y="1092871"/>
            <a:ext cx="10115977" cy="5612729"/>
          </a:xfrm>
        </p:spPr>
        <p:txBody>
          <a:bodyPr>
            <a:normAutofit fontScale="85000" lnSpcReduction="20000"/>
          </a:bodyPr>
          <a:lstStyle/>
          <a:p>
            <a:pPr algn="just">
              <a:lnSpc>
                <a:spcPct val="120000"/>
              </a:lnSpc>
              <a:spcBef>
                <a:spcPts val="1000"/>
              </a:spcBef>
              <a:spcAft>
                <a:spcPts val="1000"/>
              </a:spcAft>
            </a:pP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Zgodnie z przepisem art. 213 ust. 1 Konstytucji RP Krajowa Rada Radiofonii i Telewizji </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stoi na stra</a:t>
            </a:r>
            <a:r>
              <a:rPr lang="pl-PL" sz="1800" b="1" kern="100" dirty="0">
                <a:effectLst/>
                <a:latin typeface="Century Gothic" panose="020B0502020202020204" pitchFamily="34" charset="0"/>
                <a:ea typeface="Calibri" panose="020F0502020204030204" pitchFamily="34" charset="0"/>
                <a:cs typeface="Calibri" panose="020F0502020204030204" pitchFamily="34" charset="0"/>
              </a:rPr>
              <a:t>ż</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y wolno</a:t>
            </a:r>
            <a:r>
              <a:rPr lang="pl-PL" sz="1800" b="1" kern="100" dirty="0">
                <a:effectLst/>
                <a:latin typeface="Century Gothic" panose="020B0502020202020204" pitchFamily="34" charset="0"/>
                <a:ea typeface="Calibri" panose="020F0502020204030204" pitchFamily="34" charset="0"/>
                <a:cs typeface="Calibri" panose="020F0502020204030204" pitchFamily="34" charset="0"/>
              </a:rPr>
              <a:t>ś</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ci s</a:t>
            </a:r>
            <a:r>
              <a:rPr lang="pl-PL" sz="1800" b="1" kern="100" dirty="0">
                <a:effectLst/>
                <a:latin typeface="Century Gothic" panose="020B0502020202020204" pitchFamily="34" charset="0"/>
                <a:ea typeface="Calibri" panose="020F0502020204030204" pitchFamily="34" charset="0"/>
                <a:cs typeface="Calibri" panose="020F0502020204030204" pitchFamily="34" charset="0"/>
              </a:rPr>
              <a:t>ł</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owa, prawa do informacji oraz interesu publicznego w radiofonii i telewizji</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a:t>
            </a:r>
            <a:endParaRPr lang="pl-PL" sz="1800" kern="10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20000"/>
              </a:lnSpc>
              <a:spcBef>
                <a:spcPts val="1000"/>
              </a:spcBef>
              <a:spcAft>
                <a:spcPts val="1000"/>
              </a:spcAft>
            </a:pP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Zadanie polegaj</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ą</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ce na </a:t>
            </a:r>
            <a:r>
              <a:rPr lang="pl-PL" sz="1800" kern="100" dirty="0">
                <a:effectLst/>
                <a:latin typeface="Century Gothic" panose="020B0502020202020204" pitchFamily="34" charset="0"/>
                <a:ea typeface="Calibri" panose="020F0502020204030204" pitchFamily="34" charset="0"/>
                <a:cs typeface="Centaur" panose="02030504050205020304" pitchFamily="18" charset="0"/>
              </a:rPr>
              <a:t>„</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staniu na stra</a:t>
            </a:r>
            <a:r>
              <a:rPr lang="pl-PL" sz="1800" b="1" kern="100" dirty="0">
                <a:effectLst/>
                <a:latin typeface="Century Gothic" panose="020B0502020202020204" pitchFamily="34" charset="0"/>
                <a:ea typeface="Calibri" panose="020F0502020204030204" pitchFamily="34" charset="0"/>
                <a:cs typeface="Calibri" panose="020F0502020204030204" pitchFamily="34" charset="0"/>
              </a:rPr>
              <a:t>ż</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y wolno</a:t>
            </a:r>
            <a:r>
              <a:rPr lang="pl-PL" sz="1800" b="1" kern="100" dirty="0">
                <a:effectLst/>
                <a:latin typeface="Century Gothic" panose="020B0502020202020204" pitchFamily="34" charset="0"/>
                <a:ea typeface="Calibri" panose="020F0502020204030204" pitchFamily="34" charset="0"/>
                <a:cs typeface="Calibri" panose="020F0502020204030204" pitchFamily="34" charset="0"/>
              </a:rPr>
              <a:t>ś</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ci s</a:t>
            </a:r>
            <a:r>
              <a:rPr lang="pl-PL" sz="1800" b="1" kern="100" dirty="0">
                <a:effectLst/>
                <a:latin typeface="Century Gothic" panose="020B0502020202020204" pitchFamily="34" charset="0"/>
                <a:ea typeface="Calibri" panose="020F0502020204030204" pitchFamily="34" charset="0"/>
                <a:cs typeface="Calibri" panose="020F0502020204030204" pitchFamily="34" charset="0"/>
              </a:rPr>
              <a:t>ł</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owa</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nale</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ż</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y rozumie</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ć</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jako </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urzeczywistnienie prawa do g</a:t>
            </a:r>
            <a:r>
              <a:rPr lang="pl-PL" sz="1800" b="1" kern="100" dirty="0">
                <a:effectLst/>
                <a:latin typeface="Century Gothic" panose="020B0502020202020204" pitchFamily="34" charset="0"/>
                <a:ea typeface="Calibri" panose="020F0502020204030204" pitchFamily="34" charset="0"/>
                <a:cs typeface="Calibri" panose="020F0502020204030204" pitchFamily="34" charset="0"/>
              </a:rPr>
              <a:t>ł</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oszenia pogl</a:t>
            </a:r>
            <a:r>
              <a:rPr lang="pl-PL" sz="1800" b="1" kern="100" dirty="0">
                <a:effectLst/>
                <a:latin typeface="Century Gothic" panose="020B0502020202020204" pitchFamily="34" charset="0"/>
                <a:ea typeface="Calibri" panose="020F0502020204030204" pitchFamily="34" charset="0"/>
                <a:cs typeface="Calibri" panose="020F0502020204030204" pitchFamily="34" charset="0"/>
              </a:rPr>
              <a:t>ą</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d</a:t>
            </a:r>
            <a:r>
              <a:rPr lang="pl-PL" sz="1800" b="1" kern="100" dirty="0">
                <a:effectLst/>
                <a:latin typeface="Century Gothic" panose="020B0502020202020204" pitchFamily="34" charset="0"/>
                <a:ea typeface="Calibri" panose="020F0502020204030204" pitchFamily="34" charset="0"/>
                <a:cs typeface="Centaur" panose="02030504050205020304" pitchFamily="18" charset="0"/>
              </a:rPr>
              <a:t>ó</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w i dost</a:t>
            </a:r>
            <a:r>
              <a:rPr lang="pl-PL" sz="1800" b="1" kern="100" dirty="0">
                <a:effectLst/>
                <a:latin typeface="Century Gothic" panose="020B0502020202020204" pitchFamily="34" charset="0"/>
                <a:ea typeface="Calibri" panose="020F0502020204030204" pitchFamily="34" charset="0"/>
                <a:cs typeface="Calibri" panose="020F0502020204030204" pitchFamily="34" charset="0"/>
              </a:rPr>
              <a:t>ę</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pu do informacji</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Zadanie koresponduje z wyra</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ż</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on</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ą</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w art. 14 Konstytucji RP zasad</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ą</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wolno</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ś</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ci </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ś</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rodk</a:t>
            </a:r>
            <a:r>
              <a:rPr lang="pl-PL" sz="1800" kern="100" dirty="0">
                <a:effectLst/>
                <a:latin typeface="Century Gothic" panose="020B0502020202020204" pitchFamily="34" charset="0"/>
                <a:ea typeface="Calibri" panose="020F0502020204030204" pitchFamily="34" charset="0"/>
                <a:cs typeface="Centaur" panose="02030504050205020304" pitchFamily="18" charset="0"/>
              </a:rPr>
              <a:t>ó</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w spo</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ł</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ecznego przekazu. Dzia</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ł</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ania KRRiT, a zw</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ł</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aszcza wydawanie decyzji koncesyjnych, powinno odbywa</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ć</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si</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ę</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z uwzgl</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ę</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dnieniem tej dyrektywy. Obywatele maj</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ą</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prawo oczekiwa</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ć</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prawdziwych i obiektywnych informacji o stanie spraw publicznych po to, aby mo</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ż</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liwa by</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ł</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a prawid</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ł</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owa ocena dzia</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ł</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a</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ń</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rz</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ą</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dz</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ą</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cych. Aby oczekiwanie to mog</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ł</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o zosta</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ć</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zrealizowane, ustawodawca uniezale</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ż</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ni</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ł</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KRRiT od rz</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ą</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du.</a:t>
            </a:r>
            <a:endParaRPr lang="pl-PL" sz="1800" kern="10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20000"/>
              </a:lnSpc>
              <a:spcBef>
                <a:spcPts val="1000"/>
              </a:spcBef>
              <a:spcAft>
                <a:spcPts val="1000"/>
              </a:spcAft>
            </a:pP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Prawo dost</a:t>
            </a:r>
            <a:r>
              <a:rPr lang="pl-PL" sz="1800" b="1" kern="100" dirty="0">
                <a:effectLst/>
                <a:latin typeface="Century Gothic" panose="020B0502020202020204" pitchFamily="34" charset="0"/>
                <a:ea typeface="Calibri" panose="020F0502020204030204" pitchFamily="34" charset="0"/>
                <a:cs typeface="Calibri" panose="020F0502020204030204" pitchFamily="34" charset="0"/>
              </a:rPr>
              <a:t>ę</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pu do informacji</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mo</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ż</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na rozumie</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ć</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dwojako. Z jednej strony dost</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ę</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p do informacji powinien mie</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ć</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zapewniony </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odbiorca us</a:t>
            </a:r>
            <a:r>
              <a:rPr lang="pl-PL" sz="1800" b="1" kern="100" dirty="0">
                <a:effectLst/>
                <a:latin typeface="Century Gothic" panose="020B0502020202020204" pitchFamily="34" charset="0"/>
                <a:ea typeface="Calibri" panose="020F0502020204030204" pitchFamily="34" charset="0"/>
                <a:cs typeface="Calibri" panose="020F0502020204030204" pitchFamily="34" charset="0"/>
              </a:rPr>
              <a:t>ł</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ug medialnych</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(np. z udogodnieniami dla os</a:t>
            </a:r>
            <a:r>
              <a:rPr lang="pl-PL" sz="1800" kern="100" dirty="0">
                <a:effectLst/>
                <a:latin typeface="Century Gothic" panose="020B0502020202020204" pitchFamily="34" charset="0"/>
                <a:ea typeface="Calibri" panose="020F0502020204030204" pitchFamily="34" charset="0"/>
                <a:cs typeface="Centaur" panose="02030504050205020304" pitchFamily="18" charset="0"/>
              </a:rPr>
              <a:t>ó</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b niepe</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ł</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nosprawnych). Z drugiej strony </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dostawcy us</a:t>
            </a:r>
            <a:r>
              <a:rPr lang="pl-PL" sz="1800" b="1" kern="100" dirty="0">
                <a:effectLst/>
                <a:latin typeface="Century Gothic" panose="020B0502020202020204" pitchFamily="34" charset="0"/>
                <a:ea typeface="Calibri" panose="020F0502020204030204" pitchFamily="34" charset="0"/>
                <a:cs typeface="Calibri" panose="020F0502020204030204" pitchFamily="34" charset="0"/>
              </a:rPr>
              <a:t>ł</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ug medialnych musz</a:t>
            </a:r>
            <a:r>
              <a:rPr lang="pl-PL" sz="1800" b="1" kern="100" dirty="0">
                <a:effectLst/>
                <a:latin typeface="Century Gothic" panose="020B0502020202020204" pitchFamily="34" charset="0"/>
                <a:ea typeface="Calibri" panose="020F0502020204030204" pitchFamily="34" charset="0"/>
                <a:cs typeface="Calibri" panose="020F0502020204030204" pitchFamily="34" charset="0"/>
              </a:rPr>
              <a:t>ą</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 mie</a:t>
            </a:r>
            <a:r>
              <a:rPr lang="pl-PL" sz="1800" b="1" kern="100" dirty="0">
                <a:effectLst/>
                <a:latin typeface="Century Gothic" panose="020B0502020202020204" pitchFamily="34" charset="0"/>
                <a:ea typeface="Calibri" panose="020F0502020204030204" pitchFamily="34" charset="0"/>
                <a:cs typeface="Calibri" panose="020F0502020204030204" pitchFamily="34" charset="0"/>
              </a:rPr>
              <a:t>ć</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 zapewnion</a:t>
            </a:r>
            <a:r>
              <a:rPr lang="pl-PL" sz="1800" b="1" kern="100" dirty="0">
                <a:effectLst/>
                <a:latin typeface="Century Gothic" panose="020B0502020202020204" pitchFamily="34" charset="0"/>
                <a:ea typeface="Calibri" panose="020F0502020204030204" pitchFamily="34" charset="0"/>
                <a:cs typeface="Calibri" panose="020F0502020204030204" pitchFamily="34" charset="0"/>
              </a:rPr>
              <a:t>ą</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 swobod</a:t>
            </a:r>
            <a:r>
              <a:rPr lang="pl-PL" sz="1800" b="1" kern="100" dirty="0">
                <a:effectLst/>
                <a:latin typeface="Century Gothic" panose="020B0502020202020204" pitchFamily="34" charset="0"/>
                <a:ea typeface="Calibri" panose="020F0502020204030204" pitchFamily="34" charset="0"/>
                <a:cs typeface="Calibri" panose="020F0502020204030204" pitchFamily="34" charset="0"/>
              </a:rPr>
              <a:t>ę</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 pozyskiwania i rozpowszechniania informacji.</a:t>
            </a:r>
            <a:endParaRPr lang="pl-PL" sz="1800" b="1" kern="10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20000"/>
              </a:lnSpc>
              <a:spcBef>
                <a:spcPts val="1000"/>
              </a:spcBef>
              <a:spcAft>
                <a:spcPts val="1000"/>
              </a:spcAft>
            </a:pP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Stanie na stra</a:t>
            </a:r>
            <a:r>
              <a:rPr lang="pl-PL" sz="1800" b="1" kern="100" dirty="0">
                <a:effectLst/>
                <a:latin typeface="Century Gothic" panose="020B0502020202020204" pitchFamily="34" charset="0"/>
                <a:ea typeface="Calibri" panose="020F0502020204030204" pitchFamily="34" charset="0"/>
                <a:cs typeface="Calibri" panose="020F0502020204030204" pitchFamily="34" charset="0"/>
              </a:rPr>
              <a:t>ż</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y interesu publicznego</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oznacza cel dzia</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ł</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ania KRRiT, który mo</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ż</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na sprowadzi</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ć</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do </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zapewniania pluralizmu w mediach elektronicznych</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a:t>
            </a:r>
            <a:endParaRPr lang="pl-PL" sz="1800" kern="10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20000"/>
              </a:lnSpc>
              <a:spcBef>
                <a:spcPts val="1000"/>
              </a:spcBef>
              <a:spcAft>
                <a:spcPts val="1000"/>
              </a:spcAft>
            </a:pP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Swoistym uszczegó</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ł</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owieniem tych zasad s</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ą</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postanowienia RTVU, które okre</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ś</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laj</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ą</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KRRiT jako organ pa</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ń</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stwowy </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w</a:t>
            </a:r>
            <a:r>
              <a:rPr lang="pl-PL" sz="1800" b="1" kern="100" dirty="0">
                <a:effectLst/>
                <a:latin typeface="Century Gothic" panose="020B0502020202020204" pitchFamily="34" charset="0"/>
                <a:ea typeface="Calibri" panose="020F0502020204030204" pitchFamily="34" charset="0"/>
                <a:cs typeface="Calibri" panose="020F0502020204030204" pitchFamily="34" charset="0"/>
              </a:rPr>
              <a:t>ł</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a</a:t>
            </a:r>
            <a:r>
              <a:rPr lang="pl-PL" sz="1800" b="1" kern="100" dirty="0">
                <a:effectLst/>
                <a:latin typeface="Century Gothic" panose="020B0502020202020204" pitchFamily="34" charset="0"/>
                <a:ea typeface="Calibri" panose="020F0502020204030204" pitchFamily="34" charset="0"/>
                <a:cs typeface="Calibri" panose="020F0502020204030204" pitchFamily="34" charset="0"/>
              </a:rPr>
              <a:t>ś</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ciwy w sprawach radiofonii i telewizji</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(art. 5) oraz </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stoj</a:t>
            </a:r>
            <a:r>
              <a:rPr lang="pl-PL" sz="1800" b="1" kern="100" dirty="0">
                <a:effectLst/>
                <a:latin typeface="Century Gothic" panose="020B0502020202020204" pitchFamily="34" charset="0"/>
                <a:ea typeface="Calibri" panose="020F0502020204030204" pitchFamily="34" charset="0"/>
                <a:cs typeface="Calibri" panose="020F0502020204030204" pitchFamily="34" charset="0"/>
              </a:rPr>
              <a:t>ą</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cy na stra</a:t>
            </a:r>
            <a:r>
              <a:rPr lang="pl-PL" sz="1800" b="1" kern="100" dirty="0">
                <a:effectLst/>
                <a:latin typeface="Century Gothic" panose="020B0502020202020204" pitchFamily="34" charset="0"/>
                <a:ea typeface="Calibri" panose="020F0502020204030204" pitchFamily="34" charset="0"/>
                <a:cs typeface="Calibri" panose="020F0502020204030204" pitchFamily="34" charset="0"/>
              </a:rPr>
              <a:t>ż</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y wolno</a:t>
            </a:r>
            <a:r>
              <a:rPr lang="pl-PL" sz="1800" b="1" kern="100" dirty="0">
                <a:effectLst/>
                <a:latin typeface="Century Gothic" panose="020B0502020202020204" pitchFamily="34" charset="0"/>
                <a:ea typeface="Calibri" panose="020F0502020204030204" pitchFamily="34" charset="0"/>
                <a:cs typeface="Calibri" panose="020F0502020204030204" pitchFamily="34" charset="0"/>
              </a:rPr>
              <a:t>ś</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ci s</a:t>
            </a:r>
            <a:r>
              <a:rPr lang="pl-PL" sz="1800" b="1" kern="100" dirty="0">
                <a:effectLst/>
                <a:latin typeface="Century Gothic" panose="020B0502020202020204" pitchFamily="34" charset="0"/>
                <a:ea typeface="Calibri" panose="020F0502020204030204" pitchFamily="34" charset="0"/>
                <a:cs typeface="Calibri" panose="020F0502020204030204" pitchFamily="34" charset="0"/>
              </a:rPr>
              <a:t>ł</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owa</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w radiu i telewizji, samodzielno</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ś</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ci dostawc</a:t>
            </a:r>
            <a:r>
              <a:rPr lang="pl-PL" sz="1800" kern="100" dirty="0">
                <a:effectLst/>
                <a:latin typeface="Century Gothic" panose="020B0502020202020204" pitchFamily="34" charset="0"/>
                <a:ea typeface="Calibri" panose="020F0502020204030204" pitchFamily="34" charset="0"/>
                <a:cs typeface="Centaur" panose="02030504050205020304" pitchFamily="18" charset="0"/>
              </a:rPr>
              <a:t>ó</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w us</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ł</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ug medialnych i interes</a:t>
            </a:r>
            <a:r>
              <a:rPr lang="pl-PL" sz="1800" kern="100" dirty="0">
                <a:effectLst/>
                <a:latin typeface="Century Gothic" panose="020B0502020202020204" pitchFamily="34" charset="0"/>
                <a:ea typeface="Calibri" panose="020F0502020204030204" pitchFamily="34" charset="0"/>
                <a:cs typeface="Centaur" panose="02030504050205020304" pitchFamily="18" charset="0"/>
              </a:rPr>
              <a:t>ó</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w odbiorc</a:t>
            </a:r>
            <a:r>
              <a:rPr lang="pl-PL" sz="1800" kern="100" dirty="0">
                <a:effectLst/>
                <a:latin typeface="Century Gothic" panose="020B0502020202020204" pitchFamily="34" charset="0"/>
                <a:ea typeface="Calibri" panose="020F0502020204030204" pitchFamily="34" charset="0"/>
                <a:cs typeface="Centaur" panose="02030504050205020304" pitchFamily="18" charset="0"/>
              </a:rPr>
              <a:t>ó</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w, a tak</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ż</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e </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zapewniaj</a:t>
            </a:r>
            <a:r>
              <a:rPr lang="pl-PL" sz="1800" b="1" kern="100" dirty="0">
                <a:effectLst/>
                <a:latin typeface="Century Gothic" panose="020B0502020202020204" pitchFamily="34" charset="0"/>
                <a:ea typeface="Calibri" panose="020F0502020204030204" pitchFamily="34" charset="0"/>
                <a:cs typeface="Calibri" panose="020F0502020204030204" pitchFamily="34" charset="0"/>
              </a:rPr>
              <a:t>ą</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cy otwarty i pluralistyczny charakter radiofonii i telewizji</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(art. 6).</a:t>
            </a:r>
            <a:endParaRPr lang="pl-PL" sz="1800" kern="10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20000"/>
              </a:lnSpc>
              <a:spcAft>
                <a:spcPts val="800"/>
              </a:spcAft>
            </a:pPr>
            <a:endParaRPr lang="pl-PL" sz="1800" kern="100" dirty="0">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8372123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48F6205-4606-0102-F893-A8FE4343E6B9}"/>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1E5F9502-726E-8C6F-E22C-82239FA1146A}"/>
              </a:ext>
            </a:extLst>
          </p:cNvPr>
          <p:cNvSpPr>
            <a:spLocks noGrp="1"/>
          </p:cNvSpPr>
          <p:nvPr>
            <p:ph type="title"/>
          </p:nvPr>
        </p:nvSpPr>
        <p:spPr>
          <a:xfrm>
            <a:off x="1809323" y="616490"/>
            <a:ext cx="9330579" cy="952763"/>
          </a:xfrm>
        </p:spPr>
        <p:txBody>
          <a:bodyPr>
            <a:normAutofit/>
          </a:bodyPr>
          <a:lstStyle/>
          <a:p>
            <a:pPr algn="just">
              <a:lnSpc>
                <a:spcPct val="137000"/>
              </a:lnSpc>
              <a:spcBef>
                <a:spcPts val="1000"/>
              </a:spcBef>
              <a:spcAft>
                <a:spcPts val="1000"/>
              </a:spcAft>
            </a:pP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Krajowa Rada Radiofonii i Telewizji. Zadania.</a:t>
            </a:r>
            <a:endParaRPr lang="pl-PL" sz="1800" b="1" kern="10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3" name="Symbol zastępczy zawartości 2">
            <a:extLst>
              <a:ext uri="{FF2B5EF4-FFF2-40B4-BE49-F238E27FC236}">
                <a16:creationId xmlns:a16="http://schemas.microsoft.com/office/drawing/2014/main" id="{A2DB5E9F-4B86-C136-C34B-86C531FCD0D1}"/>
              </a:ext>
            </a:extLst>
          </p:cNvPr>
          <p:cNvSpPr>
            <a:spLocks noGrp="1"/>
          </p:cNvSpPr>
          <p:nvPr>
            <p:ph idx="1"/>
          </p:nvPr>
        </p:nvSpPr>
        <p:spPr>
          <a:xfrm>
            <a:off x="1809323" y="1336711"/>
            <a:ext cx="10115977" cy="5612729"/>
          </a:xfrm>
        </p:spPr>
        <p:txBody>
          <a:bodyPr>
            <a:normAutofit/>
          </a:bodyPr>
          <a:lstStyle/>
          <a:p>
            <a:pPr marL="0" indent="0" algn="just">
              <a:lnSpc>
                <a:spcPct val="110000"/>
              </a:lnSpc>
              <a:spcBef>
                <a:spcPts val="1000"/>
              </a:spcBef>
              <a:spcAft>
                <a:spcPts val="1000"/>
              </a:spcAft>
              <a:buNone/>
            </a:pP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Katalog zada</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ń</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a:t>
            </a:r>
            <a:r>
              <a:rPr lang="pl-PL" sz="1800" kern="100" dirty="0" err="1">
                <a:effectLst/>
                <a:latin typeface="Century Gothic" panose="020B0502020202020204" pitchFamily="34" charset="0"/>
                <a:ea typeface="Calibri" panose="020F0502020204030204" pitchFamily="34" charset="0"/>
                <a:cs typeface="Times New Roman" panose="02020603050405020304" pitchFamily="18" charset="0"/>
              </a:rPr>
              <a:t>KRRiTV</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okre</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ś</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lony zosta</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ł</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w art. 6 ust. 2RTVU. Wyliczenie zawarte w art. 6 ust. 2 ma charakter przyk</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ł</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adowy, o czym </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ś</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wiadczy pos</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ł</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u</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ż</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enie si</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ę</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przez ustawodawc</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ę</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zwrotem „do zada</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ń</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 nale</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ż</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y </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w szczeg</a:t>
            </a:r>
            <a:r>
              <a:rPr lang="pl-PL" sz="1800" b="1" kern="100" dirty="0">
                <a:effectLst/>
                <a:latin typeface="Century Gothic" panose="020B0502020202020204" pitchFamily="34" charset="0"/>
                <a:ea typeface="Calibri" panose="020F0502020204030204" pitchFamily="34" charset="0"/>
                <a:cs typeface="Centaur" panose="02030504050205020304" pitchFamily="18" charset="0"/>
              </a:rPr>
              <a:t>ó</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lno</a:t>
            </a:r>
            <a:r>
              <a:rPr lang="pl-PL" sz="1800" b="1" kern="100" dirty="0">
                <a:effectLst/>
                <a:latin typeface="Century Gothic" panose="020B0502020202020204" pitchFamily="34" charset="0"/>
                <a:ea typeface="Calibri" panose="020F0502020204030204" pitchFamily="34" charset="0"/>
                <a:cs typeface="Calibri" panose="020F0502020204030204" pitchFamily="34" charset="0"/>
              </a:rPr>
              <a:t>ś</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ci</a:t>
            </a:r>
            <a:r>
              <a:rPr lang="pl-PL" sz="1800" kern="100" dirty="0">
                <a:effectLst/>
                <a:latin typeface="Century Gothic" panose="020B0502020202020204" pitchFamily="34" charset="0"/>
                <a:ea typeface="Calibri" panose="020F0502020204030204" pitchFamily="34" charset="0"/>
                <a:cs typeface="Centaur" panose="02030504050205020304" pitchFamily="18" charset="0"/>
              </a:rPr>
              <a:t>”</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a:t>
            </a:r>
            <a:endParaRPr lang="pl-PL" sz="1800" kern="10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10000"/>
              </a:lnSpc>
              <a:spcBef>
                <a:spcPts val="1000"/>
              </a:spcBef>
              <a:spcAft>
                <a:spcPts val="1000"/>
              </a:spcAft>
            </a:pP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projektowanie w porozumieniu z Prezesem RM kierunków polityki pa</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ń</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stwa w dziedzinie radiofonii i telewizji; </a:t>
            </a:r>
            <a:endParaRPr lang="pl-PL" sz="1800" kern="10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10000"/>
              </a:lnSpc>
              <a:spcBef>
                <a:spcPts val="1000"/>
              </a:spcBef>
              <a:spcAft>
                <a:spcPts val="1000"/>
              </a:spcAft>
            </a:pP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okre</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ś</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lanie warunków prowadzenia dzia</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ł</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alno</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ś</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ci przez dostawc</a:t>
            </a:r>
            <a:r>
              <a:rPr lang="pl-PL" sz="1800" kern="100" dirty="0">
                <a:effectLst/>
                <a:latin typeface="Century Gothic" panose="020B0502020202020204" pitchFamily="34" charset="0"/>
                <a:ea typeface="Calibri" panose="020F0502020204030204" pitchFamily="34" charset="0"/>
                <a:cs typeface="Centaur" panose="02030504050205020304" pitchFamily="18" charset="0"/>
              </a:rPr>
              <a:t>ó</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w us</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ł</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ug medialnych; </a:t>
            </a:r>
            <a:endParaRPr lang="pl-PL" sz="1800" kern="10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10000"/>
              </a:lnSpc>
              <a:spcBef>
                <a:spcPts val="1000"/>
              </a:spcBef>
              <a:spcAft>
                <a:spcPts val="1000"/>
              </a:spcAft>
            </a:pP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podejmowanie rozstrzygni</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ęć</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w sprawach koncesji na rozpowszechnianie program</a:t>
            </a:r>
            <a:r>
              <a:rPr lang="pl-PL" sz="1800" kern="100" dirty="0">
                <a:effectLst/>
                <a:latin typeface="Century Gothic" panose="020B0502020202020204" pitchFamily="34" charset="0"/>
                <a:ea typeface="Calibri" panose="020F0502020204030204" pitchFamily="34" charset="0"/>
                <a:cs typeface="Centaur" panose="02030504050205020304" pitchFamily="18" charset="0"/>
              </a:rPr>
              <a:t>ó</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w, wpisu do rejestru program</a:t>
            </a:r>
            <a:r>
              <a:rPr lang="pl-PL" sz="1800" kern="100" dirty="0">
                <a:effectLst/>
                <a:latin typeface="Century Gothic" panose="020B0502020202020204" pitchFamily="34" charset="0"/>
                <a:ea typeface="Calibri" panose="020F0502020204030204" pitchFamily="34" charset="0"/>
                <a:cs typeface="Centaur" panose="02030504050205020304" pitchFamily="18" charset="0"/>
              </a:rPr>
              <a:t>ó</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w oraz prowadzenie tego rejestru; </a:t>
            </a:r>
            <a:endParaRPr lang="pl-PL" sz="1800" kern="10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10000"/>
              </a:lnSpc>
              <a:spcBef>
                <a:spcPts val="1000"/>
              </a:spcBef>
              <a:spcAft>
                <a:spcPts val="1000"/>
              </a:spcAft>
            </a:pPr>
            <a:r>
              <a:rPr lang="pl-PL" kern="100" dirty="0">
                <a:latin typeface="Century Gothic" panose="020B0502020202020204" pitchFamily="34" charset="0"/>
                <a:ea typeface="Calibri" panose="020F0502020204030204" pitchFamily="34" charset="0"/>
                <a:cs typeface="Times New Roman" panose="02020603050405020304" pitchFamily="18" charset="0"/>
              </a:rPr>
              <a:t>s</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prawowanie kontroli dzia</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ł</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alno</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ś</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ci dostawc</a:t>
            </a:r>
            <a:r>
              <a:rPr lang="pl-PL" sz="1800" kern="100" dirty="0">
                <a:effectLst/>
                <a:latin typeface="Century Gothic" panose="020B0502020202020204" pitchFamily="34" charset="0"/>
                <a:ea typeface="Calibri" panose="020F0502020204030204" pitchFamily="34" charset="0"/>
                <a:cs typeface="Centaur" panose="02030504050205020304" pitchFamily="18" charset="0"/>
              </a:rPr>
              <a:t>ó</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w us</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ł</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ug medialnych; </a:t>
            </a:r>
            <a:endParaRPr lang="pl-PL" sz="1800" kern="10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10000"/>
              </a:lnSpc>
              <a:spcBef>
                <a:spcPts val="1000"/>
              </a:spcBef>
              <a:spcAft>
                <a:spcPts val="1000"/>
              </a:spcAft>
            </a:pPr>
            <a:r>
              <a:rPr lang="pl-PL" kern="100" dirty="0">
                <a:latin typeface="Century Gothic" panose="020B0502020202020204" pitchFamily="34" charset="0"/>
                <a:ea typeface="Calibri" panose="020F0502020204030204" pitchFamily="34" charset="0"/>
                <a:cs typeface="Times New Roman" panose="02020603050405020304" pitchFamily="18" charset="0"/>
              </a:rPr>
              <a:t>u</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stalanie wysoko</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ś</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ci op</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ł</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at za udzielenie koncesji i wpis do rejestru oraz ustalanie, na zasadach okre</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ś</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lonych w ustawie, wysoko</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ś</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ci op</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ł</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at abonamentowych.</a:t>
            </a:r>
            <a:endParaRPr lang="pl-PL" sz="1800" kern="10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10000"/>
              </a:lnSpc>
              <a:spcAft>
                <a:spcPts val="800"/>
              </a:spcAft>
            </a:pPr>
            <a:endParaRPr lang="pl-PL" sz="1800" kern="100" dirty="0">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0607249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56E9B4E-0F51-C0CE-8599-674881817253}"/>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D5917203-BB45-0380-9EA9-CC164C3EFCF9}"/>
              </a:ext>
            </a:extLst>
          </p:cNvPr>
          <p:cNvSpPr>
            <a:spLocks noGrp="1"/>
          </p:cNvSpPr>
          <p:nvPr>
            <p:ph type="title"/>
          </p:nvPr>
        </p:nvSpPr>
        <p:spPr>
          <a:xfrm>
            <a:off x="1809323" y="616490"/>
            <a:ext cx="9330579" cy="952763"/>
          </a:xfrm>
        </p:spPr>
        <p:txBody>
          <a:bodyPr>
            <a:normAutofit/>
          </a:bodyPr>
          <a:lstStyle/>
          <a:p>
            <a:pPr algn="just">
              <a:lnSpc>
                <a:spcPct val="137000"/>
              </a:lnSpc>
              <a:spcBef>
                <a:spcPts val="1000"/>
              </a:spcBef>
              <a:spcAft>
                <a:spcPts val="1000"/>
              </a:spcAft>
            </a:pP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Krajowa Rada Radiofonii i Telewizji. Koncesja.</a:t>
            </a:r>
            <a:endParaRPr lang="pl-PL" sz="1800" b="1" kern="10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3" name="Symbol zastępczy zawartości 2">
            <a:extLst>
              <a:ext uri="{FF2B5EF4-FFF2-40B4-BE49-F238E27FC236}">
                <a16:creationId xmlns:a16="http://schemas.microsoft.com/office/drawing/2014/main" id="{6B3BE55E-FA94-EC4B-5F49-129849B1D83E}"/>
              </a:ext>
            </a:extLst>
          </p:cNvPr>
          <p:cNvSpPr>
            <a:spLocks noGrp="1"/>
          </p:cNvSpPr>
          <p:nvPr>
            <p:ph idx="1"/>
          </p:nvPr>
        </p:nvSpPr>
        <p:spPr>
          <a:xfrm>
            <a:off x="1490008" y="1092871"/>
            <a:ext cx="10498792" cy="5612729"/>
          </a:xfrm>
        </p:spPr>
        <p:txBody>
          <a:bodyPr>
            <a:normAutofit fontScale="85000" lnSpcReduction="20000"/>
          </a:bodyPr>
          <a:lstStyle/>
          <a:p>
            <a:pPr algn="just">
              <a:lnSpc>
                <a:spcPct val="120000"/>
              </a:lnSpc>
              <a:spcBef>
                <a:spcPts val="1000"/>
              </a:spcBef>
              <a:spcAft>
                <a:spcPts val="1000"/>
              </a:spcAft>
            </a:pP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Art. 33 ust. 1 RTVU: „</a:t>
            </a:r>
            <a:r>
              <a:rPr lang="pl-PL" sz="1800" i="1" kern="100" dirty="0">
                <a:effectLst/>
                <a:latin typeface="Century Gothic" panose="020B0502020202020204" pitchFamily="34" charset="0"/>
                <a:ea typeface="Calibri" panose="020F0502020204030204" pitchFamily="34" charset="0"/>
                <a:cs typeface="Times New Roman" panose="02020603050405020304" pitchFamily="18" charset="0"/>
              </a:rPr>
              <a:t>1.Rozpowszechnianie programów radiowych i telewizyjnych, z wyj</a:t>
            </a:r>
            <a:r>
              <a:rPr lang="pl-PL" sz="1800" i="1" kern="100" dirty="0">
                <a:effectLst/>
                <a:latin typeface="Century Gothic" panose="020B0502020202020204" pitchFamily="34" charset="0"/>
                <a:ea typeface="Calibri" panose="020F0502020204030204" pitchFamily="34" charset="0"/>
                <a:cs typeface="Calibri" panose="020F0502020204030204" pitchFamily="34" charset="0"/>
              </a:rPr>
              <a:t>ą</a:t>
            </a:r>
            <a:r>
              <a:rPr lang="pl-PL" sz="1800" i="1" kern="100" dirty="0">
                <a:effectLst/>
                <a:latin typeface="Century Gothic" panose="020B0502020202020204" pitchFamily="34" charset="0"/>
                <a:ea typeface="Calibri" panose="020F0502020204030204" pitchFamily="34" charset="0"/>
                <a:cs typeface="Times New Roman" panose="02020603050405020304" pitchFamily="18" charset="0"/>
              </a:rPr>
              <a:t>tkiem program</a:t>
            </a:r>
            <a:r>
              <a:rPr lang="pl-PL" sz="1800" i="1" kern="100" dirty="0">
                <a:effectLst/>
                <a:latin typeface="Century Gothic" panose="020B0502020202020204" pitchFamily="34" charset="0"/>
                <a:ea typeface="Calibri" panose="020F0502020204030204" pitchFamily="34" charset="0"/>
                <a:cs typeface="Centaur" panose="02030504050205020304" pitchFamily="18" charset="0"/>
              </a:rPr>
              <a:t>ó</a:t>
            </a:r>
            <a:r>
              <a:rPr lang="pl-PL" sz="1800" i="1" kern="100" dirty="0">
                <a:effectLst/>
                <a:latin typeface="Century Gothic" panose="020B0502020202020204" pitchFamily="34" charset="0"/>
                <a:ea typeface="Calibri" panose="020F0502020204030204" pitchFamily="34" charset="0"/>
                <a:cs typeface="Times New Roman" panose="02020603050405020304" pitchFamily="18" charset="0"/>
              </a:rPr>
              <a:t>w publicznej radiofonii i telewizji, wymaga uzyskania koncesji.1a.Nie wymaga uzyskania koncesji rozpowszechnianie program</a:t>
            </a:r>
            <a:r>
              <a:rPr lang="pl-PL" sz="1800" i="1" kern="100" dirty="0">
                <a:effectLst/>
                <a:latin typeface="Century Gothic" panose="020B0502020202020204" pitchFamily="34" charset="0"/>
                <a:ea typeface="Calibri" panose="020F0502020204030204" pitchFamily="34" charset="0"/>
                <a:cs typeface="Centaur" panose="02030504050205020304" pitchFamily="18" charset="0"/>
              </a:rPr>
              <a:t>ó</a:t>
            </a:r>
            <a:r>
              <a:rPr lang="pl-PL" sz="1800" i="1" kern="100" dirty="0">
                <a:effectLst/>
                <a:latin typeface="Century Gothic" panose="020B0502020202020204" pitchFamily="34" charset="0"/>
                <a:ea typeface="Calibri" panose="020F0502020204030204" pitchFamily="34" charset="0"/>
                <a:cs typeface="Times New Roman" panose="02020603050405020304" pitchFamily="18" charset="0"/>
              </a:rPr>
              <a:t>w telewizyjnych wy</a:t>
            </a:r>
            <a:r>
              <a:rPr lang="pl-PL" sz="1800" i="1" kern="100" dirty="0">
                <a:effectLst/>
                <a:latin typeface="Century Gothic" panose="020B0502020202020204" pitchFamily="34" charset="0"/>
                <a:ea typeface="Calibri" panose="020F0502020204030204" pitchFamily="34" charset="0"/>
                <a:cs typeface="Calibri" panose="020F0502020204030204" pitchFamily="34" charset="0"/>
              </a:rPr>
              <a:t>łą</a:t>
            </a:r>
            <a:r>
              <a:rPr lang="pl-PL" sz="1800" i="1" kern="100" dirty="0">
                <a:effectLst/>
                <a:latin typeface="Century Gothic" panose="020B0502020202020204" pitchFamily="34" charset="0"/>
                <a:ea typeface="Calibri" panose="020F0502020204030204" pitchFamily="34" charset="0"/>
                <a:cs typeface="Times New Roman" panose="02020603050405020304" pitchFamily="18" charset="0"/>
              </a:rPr>
              <a:t>cznie w systemach teleinformatycznych, chyba </a:t>
            </a:r>
            <a:r>
              <a:rPr lang="pl-PL" sz="1800" i="1" kern="100" dirty="0">
                <a:effectLst/>
                <a:latin typeface="Century Gothic" panose="020B0502020202020204" pitchFamily="34" charset="0"/>
                <a:ea typeface="Calibri" panose="020F0502020204030204" pitchFamily="34" charset="0"/>
                <a:cs typeface="Calibri" panose="020F0502020204030204" pitchFamily="34" charset="0"/>
              </a:rPr>
              <a:t>ż</a:t>
            </a:r>
            <a:r>
              <a:rPr lang="pl-PL" sz="1800" i="1" kern="100" dirty="0">
                <a:effectLst/>
                <a:latin typeface="Century Gothic" panose="020B0502020202020204" pitchFamily="34" charset="0"/>
                <a:ea typeface="Calibri" panose="020F0502020204030204" pitchFamily="34" charset="0"/>
                <a:cs typeface="Times New Roman" panose="02020603050405020304" pitchFamily="18" charset="0"/>
              </a:rPr>
              <a:t>e program taki ma by</a:t>
            </a:r>
            <a:r>
              <a:rPr lang="pl-PL" sz="1800" i="1" kern="100" dirty="0">
                <a:effectLst/>
                <a:latin typeface="Century Gothic" panose="020B0502020202020204" pitchFamily="34" charset="0"/>
                <a:ea typeface="Calibri" panose="020F0502020204030204" pitchFamily="34" charset="0"/>
                <a:cs typeface="Calibri" panose="020F0502020204030204" pitchFamily="34" charset="0"/>
              </a:rPr>
              <a:t>ć</a:t>
            </a:r>
            <a:r>
              <a:rPr lang="pl-PL" sz="1800" i="1" kern="100" dirty="0">
                <a:effectLst/>
                <a:latin typeface="Century Gothic" panose="020B0502020202020204" pitchFamily="34" charset="0"/>
                <a:ea typeface="Calibri" panose="020F0502020204030204" pitchFamily="34" charset="0"/>
                <a:cs typeface="Times New Roman" panose="02020603050405020304" pitchFamily="18" charset="0"/>
              </a:rPr>
              <a:t> rozprowadzany naziemnie, satelitarnie lub w sieciach kablowych.2.Organem w</a:t>
            </a:r>
            <a:r>
              <a:rPr lang="pl-PL" sz="1800" i="1" kern="100" dirty="0">
                <a:effectLst/>
                <a:latin typeface="Century Gothic" panose="020B0502020202020204" pitchFamily="34" charset="0"/>
                <a:ea typeface="Calibri" panose="020F0502020204030204" pitchFamily="34" charset="0"/>
                <a:cs typeface="Calibri" panose="020F0502020204030204" pitchFamily="34" charset="0"/>
              </a:rPr>
              <a:t>ł</a:t>
            </a:r>
            <a:r>
              <a:rPr lang="pl-PL" sz="1800" i="1" kern="100" dirty="0">
                <a:effectLst/>
                <a:latin typeface="Century Gothic" panose="020B0502020202020204" pitchFamily="34" charset="0"/>
                <a:ea typeface="Calibri" panose="020F0502020204030204" pitchFamily="34" charset="0"/>
                <a:cs typeface="Times New Roman" panose="02020603050405020304" pitchFamily="18" charset="0"/>
              </a:rPr>
              <a:t>a</a:t>
            </a:r>
            <a:r>
              <a:rPr lang="pl-PL" sz="1800" i="1" kern="100" dirty="0">
                <a:effectLst/>
                <a:latin typeface="Century Gothic" panose="020B0502020202020204" pitchFamily="34" charset="0"/>
                <a:ea typeface="Calibri" panose="020F0502020204030204" pitchFamily="34" charset="0"/>
                <a:cs typeface="Calibri" panose="020F0502020204030204" pitchFamily="34" charset="0"/>
              </a:rPr>
              <a:t>ś</a:t>
            </a:r>
            <a:r>
              <a:rPr lang="pl-PL" sz="1800" i="1" kern="100" dirty="0">
                <a:effectLst/>
                <a:latin typeface="Century Gothic" panose="020B0502020202020204" pitchFamily="34" charset="0"/>
                <a:ea typeface="Calibri" panose="020F0502020204030204" pitchFamily="34" charset="0"/>
                <a:cs typeface="Times New Roman" panose="02020603050405020304" pitchFamily="18" charset="0"/>
              </a:rPr>
              <a:t>ciwym w sprawach koncesji jest Przewodnicz</a:t>
            </a:r>
            <a:r>
              <a:rPr lang="pl-PL" sz="1800" i="1" kern="100" dirty="0">
                <a:effectLst/>
                <a:latin typeface="Century Gothic" panose="020B0502020202020204" pitchFamily="34" charset="0"/>
                <a:ea typeface="Calibri" panose="020F0502020204030204" pitchFamily="34" charset="0"/>
                <a:cs typeface="Calibri" panose="020F0502020204030204" pitchFamily="34" charset="0"/>
              </a:rPr>
              <a:t>ą</a:t>
            </a:r>
            <a:r>
              <a:rPr lang="pl-PL" sz="1800" i="1" kern="100" dirty="0">
                <a:effectLst/>
                <a:latin typeface="Century Gothic" panose="020B0502020202020204" pitchFamily="34" charset="0"/>
                <a:ea typeface="Calibri" panose="020F0502020204030204" pitchFamily="34" charset="0"/>
                <a:cs typeface="Times New Roman" panose="02020603050405020304" pitchFamily="18" charset="0"/>
              </a:rPr>
              <a:t>cy Krajowej Rady.3.Przewodnicz</a:t>
            </a:r>
            <a:r>
              <a:rPr lang="pl-PL" sz="1800" i="1" kern="100" dirty="0">
                <a:effectLst/>
                <a:latin typeface="Century Gothic" panose="020B0502020202020204" pitchFamily="34" charset="0"/>
                <a:ea typeface="Calibri" panose="020F0502020204030204" pitchFamily="34" charset="0"/>
                <a:cs typeface="Calibri" panose="020F0502020204030204" pitchFamily="34" charset="0"/>
              </a:rPr>
              <a:t>ą</a:t>
            </a:r>
            <a:r>
              <a:rPr lang="pl-PL" sz="1800" i="1" kern="100" dirty="0">
                <a:effectLst/>
                <a:latin typeface="Century Gothic" panose="020B0502020202020204" pitchFamily="34" charset="0"/>
                <a:ea typeface="Calibri" panose="020F0502020204030204" pitchFamily="34" charset="0"/>
                <a:cs typeface="Times New Roman" panose="02020603050405020304" pitchFamily="18" charset="0"/>
              </a:rPr>
              <a:t>cy Krajowej Rady podejmuje decyzj</a:t>
            </a:r>
            <a:r>
              <a:rPr lang="pl-PL" sz="1800" i="1" kern="100" dirty="0">
                <a:effectLst/>
                <a:latin typeface="Century Gothic" panose="020B0502020202020204" pitchFamily="34" charset="0"/>
                <a:ea typeface="Calibri" panose="020F0502020204030204" pitchFamily="34" charset="0"/>
                <a:cs typeface="Calibri" panose="020F0502020204030204" pitchFamily="34" charset="0"/>
              </a:rPr>
              <a:t>ę</a:t>
            </a:r>
            <a:r>
              <a:rPr lang="pl-PL" sz="1800" i="1" kern="100" dirty="0">
                <a:effectLst/>
                <a:latin typeface="Century Gothic" panose="020B0502020202020204" pitchFamily="34" charset="0"/>
                <a:ea typeface="Calibri" panose="020F0502020204030204" pitchFamily="34" charset="0"/>
                <a:cs typeface="Times New Roman" panose="02020603050405020304" pitchFamily="18" charset="0"/>
              </a:rPr>
              <a:t> w sprawie koncesji na podstawie uchwa</a:t>
            </a:r>
            <a:r>
              <a:rPr lang="pl-PL" sz="1800" i="1" kern="100" dirty="0">
                <a:effectLst/>
                <a:latin typeface="Century Gothic" panose="020B0502020202020204" pitchFamily="34" charset="0"/>
                <a:ea typeface="Calibri" panose="020F0502020204030204" pitchFamily="34" charset="0"/>
                <a:cs typeface="Calibri" panose="020F0502020204030204" pitchFamily="34" charset="0"/>
              </a:rPr>
              <a:t>ł</a:t>
            </a:r>
            <a:r>
              <a:rPr lang="pl-PL" sz="1800" i="1" kern="100" dirty="0">
                <a:effectLst/>
                <a:latin typeface="Century Gothic" panose="020B0502020202020204" pitchFamily="34" charset="0"/>
                <a:ea typeface="Calibri" panose="020F0502020204030204" pitchFamily="34" charset="0"/>
                <a:cs typeface="Times New Roman" panose="02020603050405020304" pitchFamily="18" charset="0"/>
              </a:rPr>
              <a:t>y Krajowej Rady. Decyzja w tej sprawie jest ostateczna</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a:t>
            </a:r>
            <a:endParaRPr lang="pl-PL" sz="1800" kern="10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20000"/>
              </a:lnSpc>
              <a:spcBef>
                <a:spcPts val="1000"/>
              </a:spcBef>
              <a:spcAft>
                <a:spcPts val="1000"/>
              </a:spcAft>
            </a:pP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Artyku</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ł</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33 ust. 1 stanowi, </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ż</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e </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rozpowszechnianie program</a:t>
            </a:r>
            <a:r>
              <a:rPr lang="pl-PL" sz="1800" b="1" kern="100" dirty="0">
                <a:effectLst/>
                <a:latin typeface="Century Gothic" panose="020B0502020202020204" pitchFamily="34" charset="0"/>
                <a:ea typeface="Calibri" panose="020F0502020204030204" pitchFamily="34" charset="0"/>
                <a:cs typeface="Centaur" panose="02030504050205020304" pitchFamily="18" charset="0"/>
              </a:rPr>
              <a:t>ó</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w radiowych i telewizyjnych </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wymaga uzyskania </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koncesji</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a:t>
            </a:r>
            <a:endParaRPr lang="pl-PL" sz="1800" kern="10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20000"/>
              </a:lnSpc>
              <a:spcBef>
                <a:spcPts val="1000"/>
              </a:spcBef>
              <a:spcAft>
                <a:spcPts val="1000"/>
              </a:spcAft>
            </a:pP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Koncesja to publicznoprawne uprawnienie podmiotowe, przyznawane konkretnemu, indywidualnie oznaczonemu podmiotowi poprzez decyzj</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ę</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w</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ł</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a</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ś</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ciwego organu, kt</a:t>
            </a:r>
            <a:r>
              <a:rPr lang="pl-PL" sz="1800" kern="100" dirty="0">
                <a:effectLst/>
                <a:latin typeface="Century Gothic" panose="020B0502020202020204" pitchFamily="34" charset="0"/>
                <a:ea typeface="Calibri" panose="020F0502020204030204" pitchFamily="34" charset="0"/>
                <a:cs typeface="Centaur" panose="02030504050205020304" pitchFamily="18" charset="0"/>
              </a:rPr>
              <a:t>ó</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ry spe</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ł</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nia ustawowo okre</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ś</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lone wymagania (warunki) umo</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ż</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liwiaj</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ą</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ce wykonywanie okre</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ś</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lonego rodzaju dzia</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ł</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alno</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ś</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ci gospodarczej.</a:t>
            </a:r>
            <a:endParaRPr lang="pl-PL" sz="1800" kern="10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20000"/>
              </a:lnSpc>
              <a:spcBef>
                <a:spcPts val="1000"/>
              </a:spcBef>
              <a:spcAft>
                <a:spcPts val="1000"/>
              </a:spcAft>
            </a:pP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Mo</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ż</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liwo</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ść</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koncesjonowania dzia</a:t>
            </a:r>
            <a:r>
              <a:rPr lang="pl-PL" sz="1800" b="1" kern="100" dirty="0">
                <a:effectLst/>
                <a:latin typeface="Century Gothic" panose="020B0502020202020204" pitchFamily="34" charset="0"/>
                <a:ea typeface="Calibri" panose="020F0502020204030204" pitchFamily="34" charset="0"/>
                <a:cs typeface="Calibri" panose="020F0502020204030204" pitchFamily="34" charset="0"/>
              </a:rPr>
              <a:t>ł</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alno</a:t>
            </a:r>
            <a:r>
              <a:rPr lang="pl-PL" sz="1800" b="1" kern="100" dirty="0">
                <a:effectLst/>
                <a:latin typeface="Century Gothic" panose="020B0502020202020204" pitchFamily="34" charset="0"/>
                <a:ea typeface="Calibri" panose="020F0502020204030204" pitchFamily="34" charset="0"/>
                <a:cs typeface="Calibri" panose="020F0502020204030204" pitchFamily="34" charset="0"/>
              </a:rPr>
              <a:t>ś</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ci w zakresie rozpowszechniania program</a:t>
            </a:r>
            <a:r>
              <a:rPr lang="pl-PL" sz="1800" b="1" kern="100" dirty="0">
                <a:effectLst/>
                <a:latin typeface="Century Gothic" panose="020B0502020202020204" pitchFamily="34" charset="0"/>
                <a:ea typeface="Calibri" panose="020F0502020204030204" pitchFamily="34" charset="0"/>
                <a:cs typeface="Centaur" panose="02030504050205020304" pitchFamily="18" charset="0"/>
              </a:rPr>
              <a:t>ó</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w radiowych i telewizyjnych potwierdza tre</a:t>
            </a:r>
            <a:r>
              <a:rPr lang="pl-PL" sz="1800" b="1" kern="100" dirty="0">
                <a:effectLst/>
                <a:latin typeface="Century Gothic" panose="020B0502020202020204" pitchFamily="34" charset="0"/>
                <a:ea typeface="Calibri" panose="020F0502020204030204" pitchFamily="34" charset="0"/>
                <a:cs typeface="Calibri" panose="020F0502020204030204" pitchFamily="34" charset="0"/>
              </a:rPr>
              <a:t>ść</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 art. 54 ust. 2 Konstytucji</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kt</a:t>
            </a:r>
            <a:r>
              <a:rPr lang="pl-PL" sz="1800" kern="100" dirty="0">
                <a:effectLst/>
                <a:latin typeface="Century Gothic" panose="020B0502020202020204" pitchFamily="34" charset="0"/>
                <a:ea typeface="Calibri" panose="020F0502020204030204" pitchFamily="34" charset="0"/>
                <a:cs typeface="Centaur" panose="02030504050205020304" pitchFamily="18" charset="0"/>
              </a:rPr>
              <a:t>ó</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ry stanowi</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ą</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c, </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ż</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e cenzura prewencyjna </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ś</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rodk</a:t>
            </a:r>
            <a:r>
              <a:rPr lang="pl-PL" sz="1800" kern="100" dirty="0">
                <a:effectLst/>
                <a:latin typeface="Century Gothic" panose="020B0502020202020204" pitchFamily="34" charset="0"/>
                <a:ea typeface="Calibri" panose="020F0502020204030204" pitchFamily="34" charset="0"/>
                <a:cs typeface="Centaur" panose="02030504050205020304" pitchFamily="18" charset="0"/>
              </a:rPr>
              <a:t>ó</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w spo</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ł</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ecznego przekazu oraz koncesjonowanie prasy s</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ą</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zakazane, jednocze</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ś</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nie wskazuje, </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ż</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e </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ustawa mo</a:t>
            </a:r>
            <a:r>
              <a:rPr lang="pl-PL" sz="1800" b="1" kern="100" dirty="0">
                <a:effectLst/>
                <a:latin typeface="Century Gothic" panose="020B0502020202020204" pitchFamily="34" charset="0"/>
                <a:ea typeface="Calibri" panose="020F0502020204030204" pitchFamily="34" charset="0"/>
                <a:cs typeface="Calibri" panose="020F0502020204030204" pitchFamily="34" charset="0"/>
              </a:rPr>
              <a:t>ż</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e wprowadzi</a:t>
            </a:r>
            <a:r>
              <a:rPr lang="pl-PL" sz="1800" b="1" kern="100" dirty="0">
                <a:effectLst/>
                <a:latin typeface="Century Gothic" panose="020B0502020202020204" pitchFamily="34" charset="0"/>
                <a:ea typeface="Calibri" panose="020F0502020204030204" pitchFamily="34" charset="0"/>
                <a:cs typeface="Calibri" panose="020F0502020204030204" pitchFamily="34" charset="0"/>
              </a:rPr>
              <a:t>ć</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 obowi</a:t>
            </a:r>
            <a:r>
              <a:rPr lang="pl-PL" sz="1800" b="1" kern="100" dirty="0">
                <a:effectLst/>
                <a:latin typeface="Century Gothic" panose="020B0502020202020204" pitchFamily="34" charset="0"/>
                <a:ea typeface="Calibri" panose="020F0502020204030204" pitchFamily="34" charset="0"/>
                <a:cs typeface="Calibri" panose="020F0502020204030204" pitchFamily="34" charset="0"/>
              </a:rPr>
              <a:t>ą</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zek uprzedniego uzyskania koncesji na prowadzenie stacji radiowej lub telewizyjnej</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a:t>
            </a:r>
          </a:p>
          <a:p>
            <a:pPr algn="just">
              <a:lnSpc>
                <a:spcPct val="120000"/>
              </a:lnSpc>
              <a:spcBef>
                <a:spcPts val="1000"/>
              </a:spcBef>
              <a:spcAft>
                <a:spcPts val="1000"/>
              </a:spcAft>
            </a:pPr>
            <a:r>
              <a:rPr lang="pl-PL" sz="1800" kern="100" dirty="0">
                <a:effectLst/>
                <a:latin typeface="+mj-lt"/>
                <a:ea typeface="Calibri" panose="020F0502020204030204" pitchFamily="34" charset="0"/>
                <a:cs typeface="Times New Roman" panose="02020603050405020304" pitchFamily="18" charset="0"/>
              </a:rPr>
              <a:t>Oznacza to, że w systemie prawa polskiego obowiązuje zasada, zgodnie z którą koncesja jest wymagana na rozpowszechnianie programów radiowych i telewizyjnych wykonywanych w ramach działalności gospodarczej.</a:t>
            </a:r>
          </a:p>
          <a:p>
            <a:pPr algn="just">
              <a:lnSpc>
                <a:spcPct val="120000"/>
              </a:lnSpc>
              <a:spcAft>
                <a:spcPts val="800"/>
              </a:spcAft>
            </a:pPr>
            <a:endParaRPr lang="pl-PL" sz="1800" kern="100" dirty="0">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0654182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9E84089-C106-54B7-2904-9C84CEA61684}"/>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FD4D31E3-98D7-EB55-FCA6-41EA96BC69A0}"/>
              </a:ext>
            </a:extLst>
          </p:cNvPr>
          <p:cNvSpPr>
            <a:spLocks noGrp="1"/>
          </p:cNvSpPr>
          <p:nvPr>
            <p:ph type="title"/>
          </p:nvPr>
        </p:nvSpPr>
        <p:spPr>
          <a:xfrm>
            <a:off x="1809323" y="616490"/>
            <a:ext cx="9330579" cy="952763"/>
          </a:xfrm>
        </p:spPr>
        <p:txBody>
          <a:bodyPr>
            <a:normAutofit/>
          </a:bodyPr>
          <a:lstStyle/>
          <a:p>
            <a:pPr algn="just">
              <a:lnSpc>
                <a:spcPct val="137000"/>
              </a:lnSpc>
              <a:spcBef>
                <a:spcPts val="1000"/>
              </a:spcBef>
              <a:spcAft>
                <a:spcPts val="1000"/>
              </a:spcAft>
            </a:pP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Krajowa Rada Radiofonii i Telewizji. Koncesja.</a:t>
            </a:r>
            <a:endParaRPr lang="pl-PL" sz="1800" b="1" kern="10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3" name="Symbol zastępczy zawartości 2">
            <a:extLst>
              <a:ext uri="{FF2B5EF4-FFF2-40B4-BE49-F238E27FC236}">
                <a16:creationId xmlns:a16="http://schemas.microsoft.com/office/drawing/2014/main" id="{B17256FA-5CC0-172F-F6EA-CAAC19AA7A9D}"/>
              </a:ext>
            </a:extLst>
          </p:cNvPr>
          <p:cNvSpPr>
            <a:spLocks noGrp="1"/>
          </p:cNvSpPr>
          <p:nvPr>
            <p:ph idx="1"/>
          </p:nvPr>
        </p:nvSpPr>
        <p:spPr>
          <a:xfrm>
            <a:off x="1490008" y="1092871"/>
            <a:ext cx="10498792" cy="5612729"/>
          </a:xfrm>
        </p:spPr>
        <p:txBody>
          <a:bodyPr>
            <a:normAutofit lnSpcReduction="10000"/>
          </a:bodyPr>
          <a:lstStyle/>
          <a:p>
            <a:pPr algn="just">
              <a:lnSpc>
                <a:spcPct val="120000"/>
              </a:lnSpc>
              <a:spcBef>
                <a:spcPts val="1000"/>
              </a:spcBef>
              <a:spcAft>
                <a:spcPts val="1000"/>
              </a:spcAft>
            </a:pP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Przepis art. 35 RTVU precyzuje krąg podmiotów, które mogą uzyskać i wykonywać koncesję na rozpowszechnianie programów radiowych i telewizyjnych. Koncesja może być udzielona </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osobie fizycznej, posiadającej obywatelstwo polskie i stałe miejsce zamieszkania na terytorium Rzeczypospolitej Polskiej</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osobie prawnej lub osobowej spółce handlowej</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które mają </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siedzibę na terytorium Rzeczypospolitej Polskiej</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a:t>
            </a:r>
          </a:p>
          <a:p>
            <a:pPr algn="just">
              <a:lnSpc>
                <a:spcPct val="120000"/>
              </a:lnSpc>
              <a:spcBef>
                <a:spcPts val="1000"/>
              </a:spcBef>
              <a:spcAft>
                <a:spcPts val="1000"/>
              </a:spcAft>
            </a:pP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Koncesja </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dla spółki z udziałem osób zagranicznych</a:t>
            </a:r>
            <a:r>
              <a:rPr lang="pl-PL" b="1" kern="100" dirty="0">
                <a:latin typeface="Century Gothic" panose="020B0502020202020204" pitchFamily="34" charset="0"/>
                <a:ea typeface="Calibri" panose="020F0502020204030204" pitchFamily="34" charset="0"/>
                <a:cs typeface="Times New Roman" panose="02020603050405020304" pitchFamily="18" charset="0"/>
              </a:rPr>
              <a:t> </a:t>
            </a:r>
            <a:r>
              <a:rPr lang="pl-PL" kern="100" dirty="0">
                <a:latin typeface="Century Gothic" panose="020B0502020202020204" pitchFamily="34" charset="0"/>
                <a:ea typeface="Calibri" panose="020F0502020204030204" pitchFamily="34" charset="0"/>
                <a:cs typeface="Times New Roman" panose="02020603050405020304" pitchFamily="18" charset="0"/>
              </a:rPr>
              <a:t>przewiduje pewne ograniczenia: m.</a:t>
            </a:r>
            <a:r>
              <a:rPr lang="pl-PL" kern="100">
                <a:latin typeface="Century Gothic" panose="020B0502020202020204" pitchFamily="34" charset="0"/>
                <a:ea typeface="Calibri" panose="020F0502020204030204" pitchFamily="34" charset="0"/>
                <a:cs typeface="Times New Roman" panose="02020603050405020304" pitchFamily="18" charset="0"/>
              </a:rPr>
              <a:t>in. </a:t>
            </a:r>
            <a:r>
              <a:rPr lang="pl-PL" sz="1800" kern="100">
                <a:effectLst/>
                <a:latin typeface="Century Gothic" panose="020B0502020202020204" pitchFamily="34" charset="0"/>
                <a:ea typeface="Calibri" panose="020F0502020204030204" pitchFamily="34" charset="0"/>
                <a:cs typeface="Times New Roman" panose="02020603050405020304" pitchFamily="18" charset="0"/>
              </a:rPr>
              <a:t>udział </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kapitałowy osób zagranicznych w spółce </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nie przekracza 49%, osobami uprawnionymi do reprezentowania będą w większości osoby posiadające obywatelstwo polskie</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osoby zagraniczne nie mogą dysponować większością przekraczającą 49% głosów, członkami rady nadzorczej spółki będą w większości osoby posiadające obywatelstwo polskie i stałe miejsce zamieszkania w Polsce.</a:t>
            </a:r>
          </a:p>
          <a:p>
            <a:pPr algn="just">
              <a:lnSpc>
                <a:spcPct val="120000"/>
              </a:lnSpc>
              <a:spcBef>
                <a:spcPts val="1000"/>
              </a:spcBef>
              <a:spcAft>
                <a:spcPts val="1000"/>
              </a:spcAft>
            </a:pP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Koncesja może być również udzielona  </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osobie zagranicznej lub  spółce zależnej od osoby zagranicznej</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 których siedziba lub stałe miejsce zamieszkania znajduje się w państwie członkowskim </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Europejskiego Obszaru Gospodarczego</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 bez stosowania ograniczeń zawartych w ust. 2.</a:t>
            </a:r>
          </a:p>
          <a:p>
            <a:pPr algn="just">
              <a:lnSpc>
                <a:spcPct val="120000"/>
              </a:lnSpc>
              <a:spcBef>
                <a:spcPts val="1000"/>
              </a:spcBef>
              <a:spcAft>
                <a:spcPts val="1000"/>
              </a:spcAft>
            </a:pPr>
            <a:endParaRPr lang="pl-PL" sz="1800" kern="100" dirty="0">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3163639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F3D271A-8EC5-5A65-818E-13BFC1D151F0}"/>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5E7F8284-F272-5FC0-B245-0F29ED577A0C}"/>
              </a:ext>
            </a:extLst>
          </p:cNvPr>
          <p:cNvSpPr>
            <a:spLocks noGrp="1"/>
          </p:cNvSpPr>
          <p:nvPr>
            <p:ph type="title"/>
          </p:nvPr>
        </p:nvSpPr>
        <p:spPr>
          <a:xfrm>
            <a:off x="1809323" y="616490"/>
            <a:ext cx="9330579" cy="952763"/>
          </a:xfrm>
        </p:spPr>
        <p:txBody>
          <a:bodyPr>
            <a:normAutofit/>
          </a:bodyPr>
          <a:lstStyle/>
          <a:p>
            <a:pPr algn="just">
              <a:lnSpc>
                <a:spcPct val="137000"/>
              </a:lnSpc>
              <a:spcBef>
                <a:spcPts val="1000"/>
              </a:spcBef>
              <a:spcAft>
                <a:spcPts val="1000"/>
              </a:spcAft>
            </a:pP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Krajowa Rada Radiofonii i Telewizji. Koncesja.</a:t>
            </a:r>
            <a:endParaRPr lang="pl-PL" sz="1800" b="1" kern="10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3" name="Symbol zastępczy zawartości 2">
            <a:extLst>
              <a:ext uri="{FF2B5EF4-FFF2-40B4-BE49-F238E27FC236}">
                <a16:creationId xmlns:a16="http://schemas.microsoft.com/office/drawing/2014/main" id="{148E4158-D808-17B7-5B4C-2A8394B92474}"/>
              </a:ext>
            </a:extLst>
          </p:cNvPr>
          <p:cNvSpPr>
            <a:spLocks noGrp="1"/>
          </p:cNvSpPr>
          <p:nvPr>
            <p:ph idx="1"/>
          </p:nvPr>
        </p:nvSpPr>
        <p:spPr>
          <a:xfrm>
            <a:off x="1809323" y="1092871"/>
            <a:ext cx="10115977" cy="5612729"/>
          </a:xfrm>
        </p:spPr>
        <p:txBody>
          <a:bodyPr>
            <a:normAutofit fontScale="92500" lnSpcReduction="20000"/>
          </a:bodyPr>
          <a:lstStyle/>
          <a:p>
            <a:pPr algn="just">
              <a:lnSpc>
                <a:spcPct val="120000"/>
              </a:lnSpc>
              <a:spcBef>
                <a:spcPts val="1000"/>
              </a:spcBef>
              <a:spcAft>
                <a:spcPts val="1000"/>
              </a:spcAft>
            </a:pP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Zgodnie z art. 33 ust. 2 </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organem w</a:t>
            </a:r>
            <a:r>
              <a:rPr lang="pl-PL" sz="1800" b="1" kern="100" dirty="0">
                <a:effectLst/>
                <a:latin typeface="Century Gothic" panose="020B0502020202020204" pitchFamily="34" charset="0"/>
                <a:ea typeface="Calibri" panose="020F0502020204030204" pitchFamily="34" charset="0"/>
                <a:cs typeface="Calibri" panose="020F0502020204030204" pitchFamily="34" charset="0"/>
              </a:rPr>
              <a:t>ł</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a</a:t>
            </a:r>
            <a:r>
              <a:rPr lang="pl-PL" sz="1800" b="1" kern="100" dirty="0">
                <a:effectLst/>
                <a:latin typeface="Century Gothic" panose="020B0502020202020204" pitchFamily="34" charset="0"/>
                <a:ea typeface="Calibri" panose="020F0502020204030204" pitchFamily="34" charset="0"/>
                <a:cs typeface="Calibri" panose="020F0502020204030204" pitchFamily="34" charset="0"/>
              </a:rPr>
              <a:t>ś</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ciwym w sprawach koncesji jest Przewodnicz</a:t>
            </a:r>
            <a:r>
              <a:rPr lang="pl-PL" sz="1800" b="1" kern="100" dirty="0">
                <a:effectLst/>
                <a:latin typeface="Century Gothic" panose="020B0502020202020204" pitchFamily="34" charset="0"/>
                <a:ea typeface="Calibri" panose="020F0502020204030204" pitchFamily="34" charset="0"/>
                <a:cs typeface="Calibri" panose="020F0502020204030204" pitchFamily="34" charset="0"/>
              </a:rPr>
              <a:t>ą</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cy KRRiT. </a:t>
            </a:r>
          </a:p>
          <a:p>
            <a:pPr algn="just">
              <a:lnSpc>
                <a:spcPct val="120000"/>
              </a:lnSpc>
              <a:spcBef>
                <a:spcPts val="1000"/>
              </a:spcBef>
              <a:spcAft>
                <a:spcPts val="1000"/>
              </a:spcAft>
            </a:pP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Jednocze</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ś</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nie jednak art. 33 ust. 3 stanowi, </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ż</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e </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Przewodnicz</a:t>
            </a:r>
            <a:r>
              <a:rPr lang="pl-PL" sz="1800" b="1" kern="100" dirty="0">
                <a:effectLst/>
                <a:latin typeface="Century Gothic" panose="020B0502020202020204" pitchFamily="34" charset="0"/>
                <a:ea typeface="Calibri" panose="020F0502020204030204" pitchFamily="34" charset="0"/>
                <a:cs typeface="Calibri" panose="020F0502020204030204" pitchFamily="34" charset="0"/>
              </a:rPr>
              <a:t>ą</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cy KRRiT podejmuje decyzj</a:t>
            </a:r>
            <a:r>
              <a:rPr lang="pl-PL" sz="1800" b="1" kern="100" dirty="0">
                <a:effectLst/>
                <a:latin typeface="Century Gothic" panose="020B0502020202020204" pitchFamily="34" charset="0"/>
                <a:ea typeface="Calibri" panose="020F0502020204030204" pitchFamily="34" charset="0"/>
                <a:cs typeface="Calibri" panose="020F0502020204030204" pitchFamily="34" charset="0"/>
              </a:rPr>
              <a:t>ę</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 </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w sprawie koncesji </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na podstawie uchwa</a:t>
            </a:r>
            <a:r>
              <a:rPr lang="pl-PL" sz="1800" b="1" kern="100" dirty="0">
                <a:effectLst/>
                <a:latin typeface="Century Gothic" panose="020B0502020202020204" pitchFamily="34" charset="0"/>
                <a:ea typeface="Calibri" panose="020F0502020204030204" pitchFamily="34" charset="0"/>
                <a:cs typeface="Calibri" panose="020F0502020204030204" pitchFamily="34" charset="0"/>
              </a:rPr>
              <a:t>ł</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y KRRiT</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Decyzja przewodnicz</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ą</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cego KRRiT musi znajdowa</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ć</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oparcie i uzasadnienie w uchwale KRRiT. W konsekwencji</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 brak uchwa</a:t>
            </a:r>
            <a:r>
              <a:rPr lang="pl-PL" sz="1800" b="1" kern="100" dirty="0">
                <a:effectLst/>
                <a:latin typeface="Century Gothic" panose="020B0502020202020204" pitchFamily="34" charset="0"/>
                <a:ea typeface="Calibri" panose="020F0502020204030204" pitchFamily="34" charset="0"/>
                <a:cs typeface="Calibri" panose="020F0502020204030204" pitchFamily="34" charset="0"/>
              </a:rPr>
              <a:t>ł</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y KRRiT w odniesieniu do konkretnej kwestii dotycz</a:t>
            </a:r>
            <a:r>
              <a:rPr lang="pl-PL" sz="1800" b="1" kern="100" dirty="0">
                <a:effectLst/>
                <a:latin typeface="Century Gothic" panose="020B0502020202020204" pitchFamily="34" charset="0"/>
                <a:ea typeface="Calibri" panose="020F0502020204030204" pitchFamily="34" charset="0"/>
                <a:cs typeface="Calibri" panose="020F0502020204030204" pitchFamily="34" charset="0"/>
              </a:rPr>
              <a:t>ą</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cej koncesji wy</a:t>
            </a:r>
            <a:r>
              <a:rPr lang="pl-PL" sz="1800" b="1" kern="100" dirty="0">
                <a:effectLst/>
                <a:latin typeface="Century Gothic" panose="020B0502020202020204" pitchFamily="34" charset="0"/>
                <a:ea typeface="Calibri" panose="020F0502020204030204" pitchFamily="34" charset="0"/>
                <a:cs typeface="Calibri" panose="020F0502020204030204" pitchFamily="34" charset="0"/>
              </a:rPr>
              <a:t>łą</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cza mo</a:t>
            </a:r>
            <a:r>
              <a:rPr lang="pl-PL" sz="1800" b="1" kern="100" dirty="0">
                <a:effectLst/>
                <a:latin typeface="Century Gothic" panose="020B0502020202020204" pitchFamily="34" charset="0"/>
                <a:ea typeface="Calibri" panose="020F0502020204030204" pitchFamily="34" charset="0"/>
                <a:cs typeface="Calibri" panose="020F0502020204030204" pitchFamily="34" charset="0"/>
              </a:rPr>
              <a:t>ż</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liwo</a:t>
            </a:r>
            <a:r>
              <a:rPr lang="pl-PL" sz="1800" b="1" kern="100" dirty="0">
                <a:effectLst/>
                <a:latin typeface="Century Gothic" panose="020B0502020202020204" pitchFamily="34" charset="0"/>
                <a:ea typeface="Calibri" panose="020F0502020204030204" pitchFamily="34" charset="0"/>
                <a:cs typeface="Calibri" panose="020F0502020204030204" pitchFamily="34" charset="0"/>
              </a:rPr>
              <a:t>ść</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 podj</a:t>
            </a:r>
            <a:r>
              <a:rPr lang="pl-PL" sz="1800" b="1" kern="100" dirty="0">
                <a:effectLst/>
                <a:latin typeface="Century Gothic" panose="020B0502020202020204" pitchFamily="34" charset="0"/>
                <a:ea typeface="Calibri" panose="020F0502020204030204" pitchFamily="34" charset="0"/>
                <a:cs typeface="Calibri" panose="020F0502020204030204" pitchFamily="34" charset="0"/>
              </a:rPr>
              <a:t>ę</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cia przez przewodnicz</a:t>
            </a:r>
            <a:r>
              <a:rPr lang="pl-PL" sz="1800" b="1" kern="100" dirty="0">
                <a:effectLst/>
                <a:latin typeface="Century Gothic" panose="020B0502020202020204" pitchFamily="34" charset="0"/>
                <a:ea typeface="Calibri" panose="020F0502020204030204" pitchFamily="34" charset="0"/>
                <a:cs typeface="Calibri" panose="020F0502020204030204" pitchFamily="34" charset="0"/>
              </a:rPr>
              <a:t>ą</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cego KRRiT jakiejkolwiek decyzji</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a:t>
            </a:r>
            <a:endParaRPr lang="pl-PL" sz="1800" kern="10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20000"/>
              </a:lnSpc>
              <a:spcBef>
                <a:spcPts val="1000"/>
              </a:spcBef>
              <a:spcAft>
                <a:spcPts val="1000"/>
              </a:spcAft>
            </a:pP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Koncesja</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na podstawie której nabywa si</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ę</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prawo do rozpowszechniania program</a:t>
            </a:r>
            <a:r>
              <a:rPr lang="pl-PL" sz="1800" kern="100" dirty="0">
                <a:effectLst/>
                <a:latin typeface="Century Gothic" panose="020B0502020202020204" pitchFamily="34" charset="0"/>
                <a:ea typeface="Calibri" panose="020F0502020204030204" pitchFamily="34" charset="0"/>
                <a:cs typeface="Centaur" panose="02030504050205020304" pitchFamily="18" charset="0"/>
              </a:rPr>
              <a:t>ó</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w telewizyjnych i radiowych, </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jest decyzj</a:t>
            </a:r>
            <a:r>
              <a:rPr lang="pl-PL" sz="1800" b="1" kern="100" dirty="0">
                <a:effectLst/>
                <a:latin typeface="Century Gothic" panose="020B0502020202020204" pitchFamily="34" charset="0"/>
                <a:ea typeface="Calibri" panose="020F0502020204030204" pitchFamily="34" charset="0"/>
                <a:cs typeface="Calibri" panose="020F0502020204030204" pitchFamily="34" charset="0"/>
              </a:rPr>
              <a:t>ą</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 administracyjn</a:t>
            </a:r>
            <a:r>
              <a:rPr lang="pl-PL" sz="1800" b="1" kern="100" dirty="0">
                <a:effectLst/>
                <a:latin typeface="Century Gothic" panose="020B0502020202020204" pitchFamily="34" charset="0"/>
                <a:ea typeface="Calibri" panose="020F0502020204030204" pitchFamily="34" charset="0"/>
                <a:cs typeface="Calibri" panose="020F0502020204030204" pitchFamily="34" charset="0"/>
              </a:rPr>
              <a:t>ą</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a:t>
            </a:r>
          </a:p>
          <a:p>
            <a:pPr algn="just">
              <a:lnSpc>
                <a:spcPct val="120000"/>
              </a:lnSpc>
              <a:spcBef>
                <a:spcPts val="1000"/>
              </a:spcBef>
              <a:spcAft>
                <a:spcPts val="1000"/>
              </a:spcAft>
            </a:pP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Artyku</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ł</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33 ust. 3 stanowi, </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ż</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e </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decyzja Przewodnicz</a:t>
            </a:r>
            <a:r>
              <a:rPr lang="pl-PL" sz="1800" b="1" kern="100" dirty="0">
                <a:effectLst/>
                <a:latin typeface="Century Gothic" panose="020B0502020202020204" pitchFamily="34" charset="0"/>
                <a:ea typeface="Calibri" panose="020F0502020204030204" pitchFamily="34" charset="0"/>
                <a:cs typeface="Calibri" panose="020F0502020204030204" pitchFamily="34" charset="0"/>
              </a:rPr>
              <a:t>ą</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cego KRRiT w sprawie koncesji jest ostateczna</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Zgodnie z art. 16 </a:t>
            </a:r>
            <a:r>
              <a:rPr lang="pl-PL" sz="1800" kern="100" dirty="0">
                <a:effectLst/>
                <a:latin typeface="Century Gothic" panose="020B0502020202020204" pitchFamily="34" charset="0"/>
                <a:ea typeface="Calibri" panose="020F0502020204030204" pitchFamily="34" charset="0"/>
                <a:cs typeface="Centaur" panose="02030504050205020304" pitchFamily="18" charset="0"/>
              </a:rPr>
              <a:t>§</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1 k.p.a. ostatecznymi decyzjami s</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ą</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decyzje, od kt</a:t>
            </a:r>
            <a:r>
              <a:rPr lang="pl-PL" sz="1800" kern="100" dirty="0">
                <a:effectLst/>
                <a:latin typeface="Century Gothic" panose="020B0502020202020204" pitchFamily="34" charset="0"/>
                <a:ea typeface="Calibri" panose="020F0502020204030204" pitchFamily="34" charset="0"/>
                <a:cs typeface="Centaur" panose="02030504050205020304" pitchFamily="18" charset="0"/>
              </a:rPr>
              <a:t>ó</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rych nie s</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ł</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u</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ż</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y odwo</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ł</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anie w administracyjnym toku instancji lub wniosek o ponowne rozpatrzenie sprawy. Przewodnicz</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ą</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cy KRRiT jest kierownikiem innego r</a:t>
            </a:r>
            <a:r>
              <a:rPr lang="pl-PL" sz="1800" kern="100" dirty="0">
                <a:effectLst/>
                <a:latin typeface="Century Gothic" panose="020B0502020202020204" pitchFamily="34" charset="0"/>
                <a:ea typeface="Calibri" panose="020F0502020204030204" pitchFamily="34" charset="0"/>
                <a:cs typeface="Centaur" panose="02030504050205020304" pitchFamily="18" charset="0"/>
              </a:rPr>
              <a:t>ó</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wnorz</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ę</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dnego urz</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ę</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du pa</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ń</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stwowego, wydaj</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ą</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cym decyzje administracyjne w rozumieniu art. 5 </a:t>
            </a:r>
            <a:r>
              <a:rPr lang="pl-PL" sz="1800" kern="100" dirty="0">
                <a:effectLst/>
                <a:latin typeface="Century Gothic" panose="020B0502020202020204" pitchFamily="34" charset="0"/>
                <a:ea typeface="Calibri" panose="020F0502020204030204" pitchFamily="34" charset="0"/>
                <a:cs typeface="Centaur" panose="02030504050205020304" pitchFamily="18" charset="0"/>
              </a:rPr>
              <a:t>§</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2 pkt 4 k.p.a., i co za tym idzie </a:t>
            </a:r>
            <a:r>
              <a:rPr lang="pl-PL" sz="1800" kern="100" dirty="0">
                <a:effectLst/>
                <a:latin typeface="Century Gothic" panose="020B0502020202020204" pitchFamily="34" charset="0"/>
                <a:ea typeface="Calibri" panose="020F0502020204030204" pitchFamily="34" charset="0"/>
                <a:cs typeface="Centaur" panose="02030504050205020304" pitchFamily="18" charset="0"/>
              </a:rPr>
              <a:t>–</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od jego decyzji w sprawach koncesji przys</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ł</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uguje </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wniosek o ponowne rozpatrzenie sprawy</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Na decyzj</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ę</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Przewodnicz</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ą</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cego KRRiT w wyniku ponownego rozpatrzenia sprawy stronie przys</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ł</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uguje </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skarga do wojew</a:t>
            </a:r>
            <a:r>
              <a:rPr lang="pl-PL" sz="1800" b="1" kern="100" dirty="0">
                <a:effectLst/>
                <a:latin typeface="Century Gothic" panose="020B0502020202020204" pitchFamily="34" charset="0"/>
                <a:ea typeface="Calibri" panose="020F0502020204030204" pitchFamily="34" charset="0"/>
                <a:cs typeface="Centaur" panose="02030504050205020304" pitchFamily="18" charset="0"/>
              </a:rPr>
              <a:t>ó</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dzkiego s</a:t>
            </a:r>
            <a:r>
              <a:rPr lang="pl-PL" sz="1800" b="1" kern="100" dirty="0">
                <a:effectLst/>
                <a:latin typeface="Century Gothic" panose="020B0502020202020204" pitchFamily="34" charset="0"/>
                <a:ea typeface="Calibri" panose="020F0502020204030204" pitchFamily="34" charset="0"/>
                <a:cs typeface="Calibri" panose="020F0502020204030204" pitchFamily="34" charset="0"/>
              </a:rPr>
              <a:t>ą</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du administracyjnego</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a:t>
            </a:r>
            <a:endParaRPr lang="pl-PL" sz="1800" kern="10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20000"/>
              </a:lnSpc>
              <a:spcAft>
                <a:spcPts val="800"/>
              </a:spcAft>
            </a:pPr>
            <a:endParaRPr lang="pl-PL" sz="1800" kern="100" dirty="0">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9884035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0606B90-D4D2-B07F-215A-DCD4586BA608}"/>
              </a:ext>
            </a:extLst>
          </p:cNvPr>
          <p:cNvSpPr>
            <a:spLocks noGrp="1"/>
          </p:cNvSpPr>
          <p:nvPr>
            <p:ph type="title"/>
          </p:nvPr>
        </p:nvSpPr>
        <p:spPr>
          <a:xfrm>
            <a:off x="4160468" y="2490232"/>
            <a:ext cx="8911687" cy="1280890"/>
          </a:xfrm>
        </p:spPr>
        <p:txBody>
          <a:bodyPr/>
          <a:lstStyle/>
          <a:p>
            <a:r>
              <a:rPr lang="pl-PL" b="1" dirty="0"/>
              <a:t>Dziękuję za uwagę.</a:t>
            </a:r>
          </a:p>
        </p:txBody>
      </p:sp>
    </p:spTree>
    <p:extLst>
      <p:ext uri="{BB962C8B-B14F-4D97-AF65-F5344CB8AC3E}">
        <p14:creationId xmlns:p14="http://schemas.microsoft.com/office/powerpoint/2010/main" val="40761811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CA698D-F164-09B7-7D2E-F5FF4BB20B72}"/>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2A6CC65D-54F6-57FF-ED5C-7DA9CE7B6556}"/>
              </a:ext>
            </a:extLst>
          </p:cNvPr>
          <p:cNvSpPr>
            <a:spLocks noGrp="1"/>
          </p:cNvSpPr>
          <p:nvPr>
            <p:ph type="title"/>
          </p:nvPr>
        </p:nvSpPr>
        <p:spPr>
          <a:xfrm>
            <a:off x="2037923" y="723325"/>
            <a:ext cx="9330579" cy="952763"/>
          </a:xfrm>
        </p:spPr>
        <p:txBody>
          <a:bodyPr>
            <a:normAutofit/>
          </a:bodyPr>
          <a:lstStyle/>
          <a:p>
            <a:pPr algn="just">
              <a:lnSpc>
                <a:spcPct val="137000"/>
              </a:lnSpc>
              <a:spcBef>
                <a:spcPts val="1000"/>
              </a:spcBef>
              <a:spcAft>
                <a:spcPts val="1000"/>
              </a:spcAft>
            </a:pPr>
            <a:r>
              <a:rPr lang="pl-PL" sz="1800" b="1" kern="100" dirty="0">
                <a:latin typeface="Century Gothic" panose="020B0502020202020204" pitchFamily="34" charset="0"/>
                <a:ea typeface="Calibri" panose="020F0502020204030204" pitchFamily="34" charset="0"/>
                <a:cs typeface="Times New Roman" panose="02020603050405020304" pitchFamily="18" charset="0"/>
              </a:rPr>
              <a:t>Art. 10</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 Europejskiej Konwencji Praw Cz</a:t>
            </a:r>
            <a:r>
              <a:rPr lang="pl-PL" sz="1800" b="1" kern="100" dirty="0">
                <a:effectLst/>
                <a:latin typeface="Century Gothic" panose="020B0502020202020204" pitchFamily="34" charset="0"/>
                <a:ea typeface="Calibri" panose="020F0502020204030204" pitchFamily="34" charset="0"/>
                <a:cs typeface="Calibri" panose="020F0502020204030204" pitchFamily="34" charset="0"/>
              </a:rPr>
              <a:t>ł</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owieka.</a:t>
            </a:r>
            <a:endParaRPr lang="pl-PL" sz="1800" kern="10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3" name="Symbol zastępczy zawartości 2">
            <a:extLst>
              <a:ext uri="{FF2B5EF4-FFF2-40B4-BE49-F238E27FC236}">
                <a16:creationId xmlns:a16="http://schemas.microsoft.com/office/drawing/2014/main" id="{BA2C67A2-AB5A-9F44-C58F-68801C08762D}"/>
              </a:ext>
            </a:extLst>
          </p:cNvPr>
          <p:cNvSpPr>
            <a:spLocks noGrp="1"/>
          </p:cNvSpPr>
          <p:nvPr>
            <p:ph idx="1"/>
          </p:nvPr>
        </p:nvSpPr>
        <p:spPr>
          <a:xfrm>
            <a:off x="2037923" y="1199707"/>
            <a:ext cx="9602798" cy="5442393"/>
          </a:xfrm>
        </p:spPr>
        <p:txBody>
          <a:bodyPr>
            <a:normAutofit/>
          </a:bodyPr>
          <a:lstStyle/>
          <a:p>
            <a:pPr marL="0" indent="0" algn="just">
              <a:lnSpc>
                <a:spcPct val="110000"/>
              </a:lnSpc>
              <a:spcBef>
                <a:spcPts val="1000"/>
              </a:spcBef>
              <a:spcAft>
                <a:spcPts val="1000"/>
              </a:spcAft>
              <a:buNone/>
            </a:pP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Wolno</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ś</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ci s</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ł</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owa (swobody wypowiedzi) dotycz</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ą</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regulacje zawarte w art. 10 EKPC: </a:t>
            </a:r>
          </a:p>
          <a:p>
            <a:pPr marL="0" indent="0" algn="just">
              <a:lnSpc>
                <a:spcPct val="110000"/>
              </a:lnSpc>
              <a:spcBef>
                <a:spcPts val="1000"/>
              </a:spcBef>
              <a:spcAft>
                <a:spcPts val="1000"/>
              </a:spcAft>
              <a:buNone/>
            </a:pPr>
            <a:r>
              <a:rPr lang="pl-PL" sz="1800" i="1" kern="100" dirty="0">
                <a:effectLst/>
                <a:latin typeface="Century Gothic" panose="020B0502020202020204" pitchFamily="34" charset="0"/>
                <a:ea typeface="Calibri" panose="020F0502020204030204" pitchFamily="34" charset="0"/>
                <a:cs typeface="Times New Roman" panose="02020603050405020304" pitchFamily="18" charset="0"/>
              </a:rPr>
              <a:t>1.Ka</a:t>
            </a:r>
            <a:r>
              <a:rPr lang="pl-PL" sz="1800" i="1" kern="100" dirty="0">
                <a:effectLst/>
                <a:latin typeface="Century Gothic" panose="020B0502020202020204" pitchFamily="34" charset="0"/>
                <a:ea typeface="Calibri" panose="020F0502020204030204" pitchFamily="34" charset="0"/>
                <a:cs typeface="Calibri" panose="020F0502020204030204" pitchFamily="34" charset="0"/>
              </a:rPr>
              <a:t>ż</a:t>
            </a:r>
            <a:r>
              <a:rPr lang="pl-PL" sz="1800" i="1" kern="100" dirty="0">
                <a:effectLst/>
                <a:latin typeface="Century Gothic" panose="020B0502020202020204" pitchFamily="34" charset="0"/>
                <a:ea typeface="Calibri" panose="020F0502020204030204" pitchFamily="34" charset="0"/>
                <a:cs typeface="Times New Roman" panose="02020603050405020304" pitchFamily="18" charset="0"/>
              </a:rPr>
              <a:t>dy ma prawo do </a:t>
            </a:r>
            <a:r>
              <a:rPr lang="pl-PL" sz="1800" b="1" i="1" kern="100" dirty="0">
                <a:effectLst/>
                <a:latin typeface="Century Gothic" panose="020B0502020202020204" pitchFamily="34" charset="0"/>
                <a:ea typeface="Calibri" panose="020F0502020204030204" pitchFamily="34" charset="0"/>
                <a:cs typeface="Times New Roman" panose="02020603050405020304" pitchFamily="18" charset="0"/>
              </a:rPr>
              <a:t>wolno</a:t>
            </a:r>
            <a:r>
              <a:rPr lang="pl-PL" sz="1800" b="1" i="1" kern="100" dirty="0">
                <a:effectLst/>
                <a:latin typeface="Century Gothic" panose="020B0502020202020204" pitchFamily="34" charset="0"/>
                <a:ea typeface="Calibri" panose="020F0502020204030204" pitchFamily="34" charset="0"/>
                <a:cs typeface="Calibri" panose="020F0502020204030204" pitchFamily="34" charset="0"/>
              </a:rPr>
              <a:t>ś</a:t>
            </a:r>
            <a:r>
              <a:rPr lang="pl-PL" sz="1800" b="1" i="1" kern="100" dirty="0">
                <a:effectLst/>
                <a:latin typeface="Century Gothic" panose="020B0502020202020204" pitchFamily="34" charset="0"/>
                <a:ea typeface="Calibri" panose="020F0502020204030204" pitchFamily="34" charset="0"/>
                <a:cs typeface="Times New Roman" panose="02020603050405020304" pitchFamily="18" charset="0"/>
              </a:rPr>
              <a:t>ci wyra</a:t>
            </a:r>
            <a:r>
              <a:rPr lang="pl-PL" sz="1800" b="1" i="1" kern="100" dirty="0">
                <a:effectLst/>
                <a:latin typeface="Century Gothic" panose="020B0502020202020204" pitchFamily="34" charset="0"/>
                <a:ea typeface="Calibri" panose="020F0502020204030204" pitchFamily="34" charset="0"/>
                <a:cs typeface="Calibri" panose="020F0502020204030204" pitchFamily="34" charset="0"/>
              </a:rPr>
              <a:t>ż</a:t>
            </a:r>
            <a:r>
              <a:rPr lang="pl-PL" sz="1800" b="1" i="1" kern="100" dirty="0">
                <a:effectLst/>
                <a:latin typeface="Century Gothic" panose="020B0502020202020204" pitchFamily="34" charset="0"/>
                <a:ea typeface="Calibri" panose="020F0502020204030204" pitchFamily="34" charset="0"/>
                <a:cs typeface="Times New Roman" panose="02020603050405020304" pitchFamily="18" charset="0"/>
              </a:rPr>
              <a:t>ania opinii</a:t>
            </a:r>
            <a:r>
              <a:rPr lang="pl-PL" sz="1800" i="1" kern="100" dirty="0">
                <a:effectLst/>
                <a:latin typeface="Century Gothic" panose="020B0502020202020204" pitchFamily="34" charset="0"/>
                <a:ea typeface="Calibri" panose="020F0502020204030204" pitchFamily="34" charset="0"/>
                <a:cs typeface="Times New Roman" panose="02020603050405020304" pitchFamily="18" charset="0"/>
              </a:rPr>
              <a:t>. Prawo to obejmuje </a:t>
            </a:r>
            <a:r>
              <a:rPr lang="pl-PL" sz="1800" b="1" i="1" kern="100" dirty="0">
                <a:effectLst/>
                <a:latin typeface="Century Gothic" panose="020B0502020202020204" pitchFamily="34" charset="0"/>
                <a:ea typeface="Calibri" panose="020F0502020204030204" pitchFamily="34" charset="0"/>
                <a:cs typeface="Times New Roman" panose="02020603050405020304" pitchFamily="18" charset="0"/>
              </a:rPr>
              <a:t>wolno</a:t>
            </a:r>
            <a:r>
              <a:rPr lang="pl-PL" sz="1800" b="1" i="1" kern="100" dirty="0">
                <a:effectLst/>
                <a:latin typeface="Century Gothic" panose="020B0502020202020204" pitchFamily="34" charset="0"/>
                <a:ea typeface="Calibri" panose="020F0502020204030204" pitchFamily="34" charset="0"/>
                <a:cs typeface="Calibri" panose="020F0502020204030204" pitchFamily="34" charset="0"/>
              </a:rPr>
              <a:t>ść</a:t>
            </a:r>
            <a:r>
              <a:rPr lang="pl-PL" sz="1800" b="1" i="1" kern="100" dirty="0">
                <a:effectLst/>
                <a:latin typeface="Century Gothic" panose="020B0502020202020204" pitchFamily="34" charset="0"/>
                <a:ea typeface="Calibri" panose="020F0502020204030204" pitchFamily="34" charset="0"/>
                <a:cs typeface="Times New Roman" panose="02020603050405020304" pitchFamily="18" charset="0"/>
              </a:rPr>
              <a:t> posiadania pogl</a:t>
            </a:r>
            <a:r>
              <a:rPr lang="pl-PL" sz="1800" b="1" i="1" kern="100" dirty="0">
                <a:effectLst/>
                <a:latin typeface="Century Gothic" panose="020B0502020202020204" pitchFamily="34" charset="0"/>
                <a:ea typeface="Calibri" panose="020F0502020204030204" pitchFamily="34" charset="0"/>
                <a:cs typeface="Calibri" panose="020F0502020204030204" pitchFamily="34" charset="0"/>
              </a:rPr>
              <a:t>ą</a:t>
            </a:r>
            <a:r>
              <a:rPr lang="pl-PL" sz="1800" b="1" i="1" kern="100" dirty="0">
                <a:effectLst/>
                <a:latin typeface="Century Gothic" panose="020B0502020202020204" pitchFamily="34" charset="0"/>
                <a:ea typeface="Calibri" panose="020F0502020204030204" pitchFamily="34" charset="0"/>
                <a:cs typeface="Times New Roman" panose="02020603050405020304" pitchFamily="18" charset="0"/>
              </a:rPr>
              <a:t>d</a:t>
            </a:r>
            <a:r>
              <a:rPr lang="pl-PL" sz="1800" b="1" i="1" kern="100" dirty="0">
                <a:effectLst/>
                <a:latin typeface="Century Gothic" panose="020B0502020202020204" pitchFamily="34" charset="0"/>
                <a:ea typeface="Calibri" panose="020F0502020204030204" pitchFamily="34" charset="0"/>
                <a:cs typeface="Centaur" panose="02030504050205020304" pitchFamily="18" charset="0"/>
              </a:rPr>
              <a:t>ó</a:t>
            </a:r>
            <a:r>
              <a:rPr lang="pl-PL" sz="1800" b="1" i="1" kern="100" dirty="0">
                <a:effectLst/>
                <a:latin typeface="Century Gothic" panose="020B0502020202020204" pitchFamily="34" charset="0"/>
                <a:ea typeface="Calibri" panose="020F0502020204030204" pitchFamily="34" charset="0"/>
                <a:cs typeface="Times New Roman" panose="02020603050405020304" pitchFamily="18" charset="0"/>
              </a:rPr>
              <a:t>w</a:t>
            </a:r>
            <a:r>
              <a:rPr lang="pl-PL" sz="1800" i="1" kern="100" dirty="0">
                <a:effectLst/>
                <a:latin typeface="Century Gothic" panose="020B0502020202020204" pitchFamily="34" charset="0"/>
                <a:ea typeface="Calibri" panose="020F0502020204030204" pitchFamily="34" charset="0"/>
                <a:cs typeface="Times New Roman" panose="02020603050405020304" pitchFamily="18" charset="0"/>
              </a:rPr>
              <a:t> oraz </a:t>
            </a:r>
            <a:r>
              <a:rPr lang="pl-PL" sz="1800" b="1" i="1" kern="100" dirty="0">
                <a:effectLst/>
                <a:latin typeface="Century Gothic" panose="020B0502020202020204" pitchFamily="34" charset="0"/>
                <a:ea typeface="Calibri" panose="020F0502020204030204" pitchFamily="34" charset="0"/>
                <a:cs typeface="Times New Roman" panose="02020603050405020304" pitchFamily="18" charset="0"/>
              </a:rPr>
              <a:t>otrzymywania i przekazywania informacji i idei</a:t>
            </a:r>
            <a:r>
              <a:rPr lang="pl-PL" sz="1800" i="1" kern="100" dirty="0">
                <a:effectLst/>
                <a:latin typeface="Century Gothic" panose="020B0502020202020204" pitchFamily="34" charset="0"/>
                <a:ea typeface="Calibri" panose="020F0502020204030204" pitchFamily="34" charset="0"/>
                <a:cs typeface="Times New Roman" panose="02020603050405020304" pitchFamily="18" charset="0"/>
              </a:rPr>
              <a:t> bez ingerencji w</a:t>
            </a:r>
            <a:r>
              <a:rPr lang="pl-PL" sz="1800" i="1" kern="100" dirty="0">
                <a:effectLst/>
                <a:latin typeface="Century Gothic" panose="020B0502020202020204" pitchFamily="34" charset="0"/>
                <a:ea typeface="Calibri" panose="020F0502020204030204" pitchFamily="34" charset="0"/>
                <a:cs typeface="Calibri" panose="020F0502020204030204" pitchFamily="34" charset="0"/>
              </a:rPr>
              <a:t>ł</a:t>
            </a:r>
            <a:r>
              <a:rPr lang="pl-PL" sz="1800" i="1" kern="100" dirty="0">
                <a:effectLst/>
                <a:latin typeface="Century Gothic" panose="020B0502020202020204" pitchFamily="34" charset="0"/>
                <a:ea typeface="Calibri" panose="020F0502020204030204" pitchFamily="34" charset="0"/>
                <a:cs typeface="Times New Roman" panose="02020603050405020304" pitchFamily="18" charset="0"/>
              </a:rPr>
              <a:t>adz publicznych i bez wzgl</a:t>
            </a:r>
            <a:r>
              <a:rPr lang="pl-PL" sz="1800" i="1" kern="100" dirty="0">
                <a:effectLst/>
                <a:latin typeface="Century Gothic" panose="020B0502020202020204" pitchFamily="34" charset="0"/>
                <a:ea typeface="Calibri" panose="020F0502020204030204" pitchFamily="34" charset="0"/>
                <a:cs typeface="Calibri" panose="020F0502020204030204" pitchFamily="34" charset="0"/>
              </a:rPr>
              <a:t>ę</a:t>
            </a:r>
            <a:r>
              <a:rPr lang="pl-PL" sz="1800" i="1" kern="100" dirty="0">
                <a:effectLst/>
                <a:latin typeface="Century Gothic" panose="020B0502020202020204" pitchFamily="34" charset="0"/>
                <a:ea typeface="Calibri" panose="020F0502020204030204" pitchFamily="34" charset="0"/>
                <a:cs typeface="Times New Roman" panose="02020603050405020304" pitchFamily="18" charset="0"/>
              </a:rPr>
              <a:t>du na granice pa</a:t>
            </a:r>
            <a:r>
              <a:rPr lang="pl-PL" sz="1800" i="1" kern="100" dirty="0">
                <a:effectLst/>
                <a:latin typeface="Century Gothic" panose="020B0502020202020204" pitchFamily="34" charset="0"/>
                <a:ea typeface="Calibri" panose="020F0502020204030204" pitchFamily="34" charset="0"/>
                <a:cs typeface="Calibri" panose="020F0502020204030204" pitchFamily="34" charset="0"/>
              </a:rPr>
              <a:t>ń</a:t>
            </a:r>
            <a:r>
              <a:rPr lang="pl-PL" sz="1800" i="1" kern="100" dirty="0">
                <a:effectLst/>
                <a:latin typeface="Century Gothic" panose="020B0502020202020204" pitchFamily="34" charset="0"/>
                <a:ea typeface="Calibri" panose="020F0502020204030204" pitchFamily="34" charset="0"/>
                <a:cs typeface="Times New Roman" panose="02020603050405020304" pitchFamily="18" charset="0"/>
              </a:rPr>
              <a:t>stwowe. Niniejszy przepis nie wyklucza prawa Pa</a:t>
            </a:r>
            <a:r>
              <a:rPr lang="pl-PL" sz="1800" i="1" kern="100" dirty="0">
                <a:effectLst/>
                <a:latin typeface="Century Gothic" panose="020B0502020202020204" pitchFamily="34" charset="0"/>
                <a:ea typeface="Calibri" panose="020F0502020204030204" pitchFamily="34" charset="0"/>
                <a:cs typeface="Calibri" panose="020F0502020204030204" pitchFamily="34" charset="0"/>
              </a:rPr>
              <a:t>ń</a:t>
            </a:r>
            <a:r>
              <a:rPr lang="pl-PL" sz="1800" i="1" kern="100" dirty="0">
                <a:effectLst/>
                <a:latin typeface="Century Gothic" panose="020B0502020202020204" pitchFamily="34" charset="0"/>
                <a:ea typeface="Calibri" panose="020F0502020204030204" pitchFamily="34" charset="0"/>
                <a:cs typeface="Times New Roman" panose="02020603050405020304" pitchFamily="18" charset="0"/>
              </a:rPr>
              <a:t>stw do poddania procedurze zezwole</a:t>
            </a:r>
            <a:r>
              <a:rPr lang="pl-PL" sz="1800" i="1" kern="100" dirty="0">
                <a:effectLst/>
                <a:latin typeface="Century Gothic" panose="020B0502020202020204" pitchFamily="34" charset="0"/>
                <a:ea typeface="Calibri" panose="020F0502020204030204" pitchFamily="34" charset="0"/>
                <a:cs typeface="Calibri" panose="020F0502020204030204" pitchFamily="34" charset="0"/>
              </a:rPr>
              <a:t>ń</a:t>
            </a:r>
            <a:r>
              <a:rPr lang="pl-PL" sz="1800" i="1" kern="100" dirty="0">
                <a:effectLst/>
                <a:latin typeface="Century Gothic" panose="020B0502020202020204" pitchFamily="34" charset="0"/>
                <a:ea typeface="Calibri" panose="020F0502020204030204" pitchFamily="34" charset="0"/>
                <a:cs typeface="Times New Roman" panose="02020603050405020304" pitchFamily="18" charset="0"/>
              </a:rPr>
              <a:t> przedsi</a:t>
            </a:r>
            <a:r>
              <a:rPr lang="pl-PL" sz="1800" i="1" kern="100" dirty="0">
                <a:effectLst/>
                <a:latin typeface="Century Gothic" panose="020B0502020202020204" pitchFamily="34" charset="0"/>
                <a:ea typeface="Calibri" panose="020F0502020204030204" pitchFamily="34" charset="0"/>
                <a:cs typeface="Calibri" panose="020F0502020204030204" pitchFamily="34" charset="0"/>
              </a:rPr>
              <a:t>ę</a:t>
            </a:r>
            <a:r>
              <a:rPr lang="pl-PL" sz="1800" i="1" kern="100" dirty="0">
                <a:effectLst/>
                <a:latin typeface="Century Gothic" panose="020B0502020202020204" pitchFamily="34" charset="0"/>
                <a:ea typeface="Calibri" panose="020F0502020204030204" pitchFamily="34" charset="0"/>
                <a:cs typeface="Times New Roman" panose="02020603050405020304" pitchFamily="18" charset="0"/>
              </a:rPr>
              <a:t>biorstw radiowych, telewizyjnych lub kinematograficznych.</a:t>
            </a:r>
          </a:p>
          <a:p>
            <a:pPr marL="0" indent="0" algn="just">
              <a:lnSpc>
                <a:spcPct val="110000"/>
              </a:lnSpc>
              <a:spcBef>
                <a:spcPts val="1000"/>
              </a:spcBef>
              <a:spcAft>
                <a:spcPts val="1000"/>
              </a:spcAft>
              <a:buNone/>
            </a:pPr>
            <a:r>
              <a:rPr lang="pl-PL" sz="1800" i="1" kern="100" dirty="0">
                <a:effectLst/>
                <a:latin typeface="Century Gothic" panose="020B0502020202020204" pitchFamily="34" charset="0"/>
                <a:ea typeface="Calibri" panose="020F0502020204030204" pitchFamily="34" charset="0"/>
                <a:cs typeface="Times New Roman" panose="02020603050405020304" pitchFamily="18" charset="0"/>
              </a:rPr>
              <a:t>2.Korzystanie z tych wolno</a:t>
            </a:r>
            <a:r>
              <a:rPr lang="pl-PL" sz="1800" i="1" kern="100" dirty="0">
                <a:effectLst/>
                <a:latin typeface="Century Gothic" panose="020B0502020202020204" pitchFamily="34" charset="0"/>
                <a:ea typeface="Calibri" panose="020F0502020204030204" pitchFamily="34" charset="0"/>
                <a:cs typeface="Calibri" panose="020F0502020204030204" pitchFamily="34" charset="0"/>
              </a:rPr>
              <a:t>ś</a:t>
            </a:r>
            <a:r>
              <a:rPr lang="pl-PL" sz="1800" i="1" kern="100" dirty="0">
                <a:effectLst/>
                <a:latin typeface="Century Gothic" panose="020B0502020202020204" pitchFamily="34" charset="0"/>
                <a:ea typeface="Calibri" panose="020F0502020204030204" pitchFamily="34" charset="0"/>
                <a:cs typeface="Times New Roman" panose="02020603050405020304" pitchFamily="18" charset="0"/>
              </a:rPr>
              <a:t>ci poci</a:t>
            </a:r>
            <a:r>
              <a:rPr lang="pl-PL" sz="1800" i="1" kern="100" dirty="0">
                <a:effectLst/>
                <a:latin typeface="Century Gothic" panose="020B0502020202020204" pitchFamily="34" charset="0"/>
                <a:ea typeface="Calibri" panose="020F0502020204030204" pitchFamily="34" charset="0"/>
                <a:cs typeface="Calibri" panose="020F0502020204030204" pitchFamily="34" charset="0"/>
              </a:rPr>
              <a:t>ą</a:t>
            </a:r>
            <a:r>
              <a:rPr lang="pl-PL" sz="1800" i="1" kern="100" dirty="0">
                <a:effectLst/>
                <a:latin typeface="Century Gothic" panose="020B0502020202020204" pitchFamily="34" charset="0"/>
                <a:ea typeface="Calibri" panose="020F0502020204030204" pitchFamily="34" charset="0"/>
                <a:cs typeface="Times New Roman" panose="02020603050405020304" pitchFamily="18" charset="0"/>
              </a:rPr>
              <a:t>gaj</a:t>
            </a:r>
            <a:r>
              <a:rPr lang="pl-PL" sz="1800" i="1" kern="100" dirty="0">
                <a:effectLst/>
                <a:latin typeface="Century Gothic" panose="020B0502020202020204" pitchFamily="34" charset="0"/>
                <a:ea typeface="Calibri" panose="020F0502020204030204" pitchFamily="34" charset="0"/>
                <a:cs typeface="Calibri" panose="020F0502020204030204" pitchFamily="34" charset="0"/>
              </a:rPr>
              <a:t>ą</a:t>
            </a:r>
            <a:r>
              <a:rPr lang="pl-PL" sz="1800" i="1" kern="100" dirty="0">
                <a:effectLst/>
                <a:latin typeface="Century Gothic" panose="020B0502020202020204" pitchFamily="34" charset="0"/>
                <a:ea typeface="Calibri" panose="020F0502020204030204" pitchFamily="34" charset="0"/>
                <a:cs typeface="Times New Roman" panose="02020603050405020304" pitchFamily="18" charset="0"/>
              </a:rPr>
              <a:t>cych za sob</a:t>
            </a:r>
            <a:r>
              <a:rPr lang="pl-PL" sz="1800" i="1" kern="100" dirty="0">
                <a:effectLst/>
                <a:latin typeface="Century Gothic" panose="020B0502020202020204" pitchFamily="34" charset="0"/>
                <a:ea typeface="Calibri" panose="020F0502020204030204" pitchFamily="34" charset="0"/>
                <a:cs typeface="Calibri" panose="020F0502020204030204" pitchFamily="34" charset="0"/>
              </a:rPr>
              <a:t>ą</a:t>
            </a:r>
            <a:r>
              <a:rPr lang="pl-PL" sz="1800" i="1" kern="100" dirty="0">
                <a:effectLst/>
                <a:latin typeface="Century Gothic" panose="020B0502020202020204" pitchFamily="34" charset="0"/>
                <a:ea typeface="Calibri" panose="020F0502020204030204" pitchFamily="34" charset="0"/>
                <a:cs typeface="Times New Roman" panose="02020603050405020304" pitchFamily="18" charset="0"/>
              </a:rPr>
              <a:t> </a:t>
            </a:r>
            <a:r>
              <a:rPr lang="pl-PL" sz="1800" b="1" i="1" kern="100" dirty="0">
                <a:effectLst/>
                <a:latin typeface="Century Gothic" panose="020B0502020202020204" pitchFamily="34" charset="0"/>
                <a:ea typeface="Calibri" panose="020F0502020204030204" pitchFamily="34" charset="0"/>
                <a:cs typeface="Times New Roman" panose="02020603050405020304" pitchFamily="18" charset="0"/>
              </a:rPr>
              <a:t>obowi</a:t>
            </a:r>
            <a:r>
              <a:rPr lang="pl-PL" sz="1800" b="1" i="1" kern="100" dirty="0">
                <a:effectLst/>
                <a:latin typeface="Century Gothic" panose="020B0502020202020204" pitchFamily="34" charset="0"/>
                <a:ea typeface="Calibri" panose="020F0502020204030204" pitchFamily="34" charset="0"/>
                <a:cs typeface="Calibri" panose="020F0502020204030204" pitchFamily="34" charset="0"/>
              </a:rPr>
              <a:t>ą</a:t>
            </a:r>
            <a:r>
              <a:rPr lang="pl-PL" sz="1800" b="1" i="1" kern="100" dirty="0">
                <a:effectLst/>
                <a:latin typeface="Century Gothic" panose="020B0502020202020204" pitchFamily="34" charset="0"/>
                <a:ea typeface="Calibri" panose="020F0502020204030204" pitchFamily="34" charset="0"/>
                <a:cs typeface="Times New Roman" panose="02020603050405020304" pitchFamily="18" charset="0"/>
              </a:rPr>
              <a:t>zki i odpowiedzialno</a:t>
            </a:r>
            <a:r>
              <a:rPr lang="pl-PL" sz="1800" b="1" i="1" kern="100" dirty="0">
                <a:effectLst/>
                <a:latin typeface="Century Gothic" panose="020B0502020202020204" pitchFamily="34" charset="0"/>
                <a:ea typeface="Calibri" panose="020F0502020204030204" pitchFamily="34" charset="0"/>
                <a:cs typeface="Calibri" panose="020F0502020204030204" pitchFamily="34" charset="0"/>
              </a:rPr>
              <a:t>ść</a:t>
            </a:r>
            <a:r>
              <a:rPr lang="pl-PL" sz="1800" i="1" kern="100" dirty="0">
                <a:effectLst/>
                <a:latin typeface="Century Gothic" panose="020B0502020202020204" pitchFamily="34" charset="0"/>
                <a:ea typeface="Calibri" panose="020F0502020204030204" pitchFamily="34" charset="0"/>
                <a:cs typeface="Times New Roman" panose="02020603050405020304" pitchFamily="18" charset="0"/>
              </a:rPr>
              <a:t> mo</a:t>
            </a:r>
            <a:r>
              <a:rPr lang="pl-PL" sz="1800" i="1" kern="100" dirty="0">
                <a:effectLst/>
                <a:latin typeface="Century Gothic" panose="020B0502020202020204" pitchFamily="34" charset="0"/>
                <a:ea typeface="Calibri" panose="020F0502020204030204" pitchFamily="34" charset="0"/>
                <a:cs typeface="Calibri" panose="020F0502020204030204" pitchFamily="34" charset="0"/>
              </a:rPr>
              <a:t>ż</a:t>
            </a:r>
            <a:r>
              <a:rPr lang="pl-PL" sz="1800" i="1" kern="100" dirty="0">
                <a:effectLst/>
                <a:latin typeface="Century Gothic" panose="020B0502020202020204" pitchFamily="34" charset="0"/>
                <a:ea typeface="Calibri" panose="020F0502020204030204" pitchFamily="34" charset="0"/>
                <a:cs typeface="Times New Roman" panose="02020603050405020304" pitchFamily="18" charset="0"/>
              </a:rPr>
              <a:t>e podlega</a:t>
            </a:r>
            <a:r>
              <a:rPr lang="pl-PL" sz="1800" i="1" kern="100" dirty="0">
                <a:effectLst/>
                <a:latin typeface="Century Gothic" panose="020B0502020202020204" pitchFamily="34" charset="0"/>
                <a:ea typeface="Calibri" panose="020F0502020204030204" pitchFamily="34" charset="0"/>
                <a:cs typeface="Calibri" panose="020F0502020204030204" pitchFamily="34" charset="0"/>
              </a:rPr>
              <a:t>ć</a:t>
            </a:r>
            <a:r>
              <a:rPr lang="pl-PL" sz="1800" i="1" kern="100" dirty="0">
                <a:effectLst/>
                <a:latin typeface="Century Gothic" panose="020B0502020202020204" pitchFamily="34" charset="0"/>
                <a:ea typeface="Calibri" panose="020F0502020204030204" pitchFamily="34" charset="0"/>
                <a:cs typeface="Times New Roman" panose="02020603050405020304" pitchFamily="18" charset="0"/>
              </a:rPr>
              <a:t> takim wymogom formalnym, warunkom,</a:t>
            </a:r>
            <a:r>
              <a:rPr lang="pl-PL" sz="1800" b="1" i="1" kern="100" dirty="0">
                <a:effectLst/>
                <a:latin typeface="Century Gothic" panose="020B0502020202020204" pitchFamily="34" charset="0"/>
                <a:ea typeface="Calibri" panose="020F0502020204030204" pitchFamily="34" charset="0"/>
                <a:cs typeface="Times New Roman" panose="02020603050405020304" pitchFamily="18" charset="0"/>
              </a:rPr>
              <a:t> ograniczeniom </a:t>
            </a:r>
            <a:r>
              <a:rPr lang="pl-PL" sz="1800" i="1" kern="100" dirty="0">
                <a:effectLst/>
                <a:latin typeface="Century Gothic" panose="020B0502020202020204" pitchFamily="34" charset="0"/>
                <a:ea typeface="Calibri" panose="020F0502020204030204" pitchFamily="34" charset="0"/>
                <a:cs typeface="Times New Roman" panose="02020603050405020304" pitchFamily="18" charset="0"/>
              </a:rPr>
              <a:t>i sankcjom, jakie s</a:t>
            </a:r>
            <a:r>
              <a:rPr lang="pl-PL" sz="1800" i="1" kern="100" dirty="0">
                <a:effectLst/>
                <a:latin typeface="Century Gothic" panose="020B0502020202020204" pitchFamily="34" charset="0"/>
                <a:ea typeface="Calibri" panose="020F0502020204030204" pitchFamily="34" charset="0"/>
                <a:cs typeface="Calibri" panose="020F0502020204030204" pitchFamily="34" charset="0"/>
              </a:rPr>
              <a:t>ą</a:t>
            </a:r>
            <a:r>
              <a:rPr lang="pl-PL" sz="1800" i="1" kern="100" dirty="0">
                <a:effectLst/>
                <a:latin typeface="Century Gothic" panose="020B0502020202020204" pitchFamily="34" charset="0"/>
                <a:ea typeface="Calibri" panose="020F0502020204030204" pitchFamily="34" charset="0"/>
                <a:cs typeface="Times New Roman" panose="02020603050405020304" pitchFamily="18" charset="0"/>
              </a:rPr>
              <a:t> przewidziane przez ustaw</a:t>
            </a:r>
            <a:r>
              <a:rPr lang="pl-PL" sz="1800" i="1" kern="100" dirty="0">
                <a:effectLst/>
                <a:latin typeface="Century Gothic" panose="020B0502020202020204" pitchFamily="34" charset="0"/>
                <a:ea typeface="Calibri" panose="020F0502020204030204" pitchFamily="34" charset="0"/>
                <a:cs typeface="Calibri" panose="020F0502020204030204" pitchFamily="34" charset="0"/>
              </a:rPr>
              <a:t>ę</a:t>
            </a:r>
            <a:r>
              <a:rPr lang="pl-PL" sz="1800" i="1" kern="100" dirty="0">
                <a:effectLst/>
                <a:latin typeface="Century Gothic" panose="020B0502020202020204" pitchFamily="34" charset="0"/>
                <a:ea typeface="Calibri" panose="020F0502020204030204" pitchFamily="34" charset="0"/>
                <a:cs typeface="Times New Roman" panose="02020603050405020304" pitchFamily="18" charset="0"/>
              </a:rPr>
              <a:t> i niezb</a:t>
            </a:r>
            <a:r>
              <a:rPr lang="pl-PL" sz="1800" i="1" kern="100" dirty="0">
                <a:effectLst/>
                <a:latin typeface="Century Gothic" panose="020B0502020202020204" pitchFamily="34" charset="0"/>
                <a:ea typeface="Calibri" panose="020F0502020204030204" pitchFamily="34" charset="0"/>
                <a:cs typeface="Calibri" panose="020F0502020204030204" pitchFamily="34" charset="0"/>
              </a:rPr>
              <a:t>ę</a:t>
            </a:r>
            <a:r>
              <a:rPr lang="pl-PL" sz="1800" i="1" kern="100" dirty="0">
                <a:effectLst/>
                <a:latin typeface="Century Gothic" panose="020B0502020202020204" pitchFamily="34" charset="0"/>
                <a:ea typeface="Calibri" panose="020F0502020204030204" pitchFamily="34" charset="0"/>
                <a:cs typeface="Times New Roman" panose="02020603050405020304" pitchFamily="18" charset="0"/>
              </a:rPr>
              <a:t>dne w spo</a:t>
            </a:r>
            <a:r>
              <a:rPr lang="pl-PL" sz="1800" i="1" kern="100" dirty="0">
                <a:effectLst/>
                <a:latin typeface="Century Gothic" panose="020B0502020202020204" pitchFamily="34" charset="0"/>
                <a:ea typeface="Calibri" panose="020F0502020204030204" pitchFamily="34" charset="0"/>
                <a:cs typeface="Calibri" panose="020F0502020204030204" pitchFamily="34" charset="0"/>
              </a:rPr>
              <a:t>ł</a:t>
            </a:r>
            <a:r>
              <a:rPr lang="pl-PL" sz="1800" i="1" kern="100" dirty="0">
                <a:effectLst/>
                <a:latin typeface="Century Gothic" panose="020B0502020202020204" pitchFamily="34" charset="0"/>
                <a:ea typeface="Calibri" panose="020F0502020204030204" pitchFamily="34" charset="0"/>
                <a:cs typeface="Times New Roman" panose="02020603050405020304" pitchFamily="18" charset="0"/>
              </a:rPr>
              <a:t>ecze</a:t>
            </a:r>
            <a:r>
              <a:rPr lang="pl-PL" sz="1800" i="1" kern="100" dirty="0">
                <a:effectLst/>
                <a:latin typeface="Century Gothic" panose="020B0502020202020204" pitchFamily="34" charset="0"/>
                <a:ea typeface="Calibri" panose="020F0502020204030204" pitchFamily="34" charset="0"/>
                <a:cs typeface="Calibri" panose="020F0502020204030204" pitchFamily="34" charset="0"/>
              </a:rPr>
              <a:t>ń</a:t>
            </a:r>
            <a:r>
              <a:rPr lang="pl-PL" sz="1800" i="1" kern="100" dirty="0">
                <a:effectLst/>
                <a:latin typeface="Century Gothic" panose="020B0502020202020204" pitchFamily="34" charset="0"/>
                <a:ea typeface="Calibri" panose="020F0502020204030204" pitchFamily="34" charset="0"/>
                <a:cs typeface="Times New Roman" panose="02020603050405020304" pitchFamily="18" charset="0"/>
              </a:rPr>
              <a:t>stwie demokratycznym w interesie bezpiecze</a:t>
            </a:r>
            <a:r>
              <a:rPr lang="pl-PL" sz="1800" i="1" kern="100" dirty="0">
                <a:effectLst/>
                <a:latin typeface="Century Gothic" panose="020B0502020202020204" pitchFamily="34" charset="0"/>
                <a:ea typeface="Calibri" panose="020F0502020204030204" pitchFamily="34" charset="0"/>
                <a:cs typeface="Calibri" panose="020F0502020204030204" pitchFamily="34" charset="0"/>
              </a:rPr>
              <a:t>ń</a:t>
            </a:r>
            <a:r>
              <a:rPr lang="pl-PL" sz="1800" i="1" kern="100" dirty="0">
                <a:effectLst/>
                <a:latin typeface="Century Gothic" panose="020B0502020202020204" pitchFamily="34" charset="0"/>
                <a:ea typeface="Calibri" panose="020F0502020204030204" pitchFamily="34" charset="0"/>
                <a:cs typeface="Times New Roman" panose="02020603050405020304" pitchFamily="18" charset="0"/>
              </a:rPr>
              <a:t>stwa pa</a:t>
            </a:r>
            <a:r>
              <a:rPr lang="pl-PL" sz="1800" i="1" kern="100" dirty="0">
                <a:effectLst/>
                <a:latin typeface="Century Gothic" panose="020B0502020202020204" pitchFamily="34" charset="0"/>
                <a:ea typeface="Calibri" panose="020F0502020204030204" pitchFamily="34" charset="0"/>
                <a:cs typeface="Calibri" panose="020F0502020204030204" pitchFamily="34" charset="0"/>
              </a:rPr>
              <a:t>ń</a:t>
            </a:r>
            <a:r>
              <a:rPr lang="pl-PL" sz="1800" i="1" kern="100" dirty="0">
                <a:effectLst/>
                <a:latin typeface="Century Gothic" panose="020B0502020202020204" pitchFamily="34" charset="0"/>
                <a:ea typeface="Calibri" panose="020F0502020204030204" pitchFamily="34" charset="0"/>
                <a:cs typeface="Times New Roman" panose="02020603050405020304" pitchFamily="18" charset="0"/>
              </a:rPr>
              <a:t>stwowego, integralno</a:t>
            </a:r>
            <a:r>
              <a:rPr lang="pl-PL" sz="1800" i="1" kern="100" dirty="0">
                <a:effectLst/>
                <a:latin typeface="Century Gothic" panose="020B0502020202020204" pitchFamily="34" charset="0"/>
                <a:ea typeface="Calibri" panose="020F0502020204030204" pitchFamily="34" charset="0"/>
                <a:cs typeface="Calibri" panose="020F0502020204030204" pitchFamily="34" charset="0"/>
              </a:rPr>
              <a:t>ś</a:t>
            </a:r>
            <a:r>
              <a:rPr lang="pl-PL" sz="1800" i="1" kern="100" dirty="0">
                <a:effectLst/>
                <a:latin typeface="Century Gothic" panose="020B0502020202020204" pitchFamily="34" charset="0"/>
                <a:ea typeface="Calibri" panose="020F0502020204030204" pitchFamily="34" charset="0"/>
                <a:cs typeface="Times New Roman" panose="02020603050405020304" pitchFamily="18" charset="0"/>
              </a:rPr>
              <a:t>ci terytorialnej lub bezpiecze</a:t>
            </a:r>
            <a:r>
              <a:rPr lang="pl-PL" sz="1800" i="1" kern="100" dirty="0">
                <a:effectLst/>
                <a:latin typeface="Century Gothic" panose="020B0502020202020204" pitchFamily="34" charset="0"/>
                <a:ea typeface="Calibri" panose="020F0502020204030204" pitchFamily="34" charset="0"/>
                <a:cs typeface="Calibri" panose="020F0502020204030204" pitchFamily="34" charset="0"/>
              </a:rPr>
              <a:t>ń</a:t>
            </a:r>
            <a:r>
              <a:rPr lang="pl-PL" sz="1800" i="1" kern="100" dirty="0">
                <a:effectLst/>
                <a:latin typeface="Century Gothic" panose="020B0502020202020204" pitchFamily="34" charset="0"/>
                <a:ea typeface="Calibri" panose="020F0502020204030204" pitchFamily="34" charset="0"/>
                <a:cs typeface="Times New Roman" panose="02020603050405020304" pitchFamily="18" charset="0"/>
              </a:rPr>
              <a:t>stwa publicznego ze wzgl</a:t>
            </a:r>
            <a:r>
              <a:rPr lang="pl-PL" sz="1800" i="1" kern="100" dirty="0">
                <a:effectLst/>
                <a:latin typeface="Century Gothic" panose="020B0502020202020204" pitchFamily="34" charset="0"/>
                <a:ea typeface="Calibri" panose="020F0502020204030204" pitchFamily="34" charset="0"/>
                <a:cs typeface="Calibri" panose="020F0502020204030204" pitchFamily="34" charset="0"/>
              </a:rPr>
              <a:t>ę</a:t>
            </a:r>
            <a:r>
              <a:rPr lang="pl-PL" sz="1800" i="1" kern="100" dirty="0">
                <a:effectLst/>
                <a:latin typeface="Century Gothic" panose="020B0502020202020204" pitchFamily="34" charset="0"/>
                <a:ea typeface="Calibri" panose="020F0502020204030204" pitchFamily="34" charset="0"/>
                <a:cs typeface="Times New Roman" panose="02020603050405020304" pitchFamily="18" charset="0"/>
              </a:rPr>
              <a:t>du na konieczno</a:t>
            </a:r>
            <a:r>
              <a:rPr lang="pl-PL" sz="1800" i="1" kern="100" dirty="0">
                <a:effectLst/>
                <a:latin typeface="Century Gothic" panose="020B0502020202020204" pitchFamily="34" charset="0"/>
                <a:ea typeface="Calibri" panose="020F0502020204030204" pitchFamily="34" charset="0"/>
                <a:cs typeface="Calibri" panose="020F0502020204030204" pitchFamily="34" charset="0"/>
              </a:rPr>
              <a:t>ść</a:t>
            </a:r>
            <a:r>
              <a:rPr lang="pl-PL" sz="1800" i="1" kern="100" dirty="0">
                <a:effectLst/>
                <a:latin typeface="Century Gothic" panose="020B0502020202020204" pitchFamily="34" charset="0"/>
                <a:ea typeface="Calibri" panose="020F0502020204030204" pitchFamily="34" charset="0"/>
                <a:cs typeface="Times New Roman" panose="02020603050405020304" pitchFamily="18" charset="0"/>
              </a:rPr>
              <a:t> zapobie</a:t>
            </a:r>
            <a:r>
              <a:rPr lang="pl-PL" sz="1800" i="1" kern="100" dirty="0">
                <a:effectLst/>
                <a:latin typeface="Century Gothic" panose="020B0502020202020204" pitchFamily="34" charset="0"/>
                <a:ea typeface="Calibri" panose="020F0502020204030204" pitchFamily="34" charset="0"/>
                <a:cs typeface="Calibri" panose="020F0502020204030204" pitchFamily="34" charset="0"/>
              </a:rPr>
              <a:t>ż</a:t>
            </a:r>
            <a:r>
              <a:rPr lang="pl-PL" sz="1800" i="1" kern="100" dirty="0">
                <a:effectLst/>
                <a:latin typeface="Century Gothic" panose="020B0502020202020204" pitchFamily="34" charset="0"/>
                <a:ea typeface="Calibri" panose="020F0502020204030204" pitchFamily="34" charset="0"/>
                <a:cs typeface="Times New Roman" panose="02020603050405020304" pitchFamily="18" charset="0"/>
              </a:rPr>
              <a:t>enia zak</a:t>
            </a:r>
            <a:r>
              <a:rPr lang="pl-PL" sz="1800" i="1" kern="100" dirty="0">
                <a:effectLst/>
                <a:latin typeface="Century Gothic" panose="020B0502020202020204" pitchFamily="34" charset="0"/>
                <a:ea typeface="Calibri" panose="020F0502020204030204" pitchFamily="34" charset="0"/>
                <a:cs typeface="Calibri" panose="020F0502020204030204" pitchFamily="34" charset="0"/>
              </a:rPr>
              <a:t>ł</a:t>
            </a:r>
            <a:r>
              <a:rPr lang="pl-PL" sz="1800" i="1" kern="100" dirty="0">
                <a:effectLst/>
                <a:latin typeface="Century Gothic" panose="020B0502020202020204" pitchFamily="34" charset="0"/>
                <a:ea typeface="Calibri" panose="020F0502020204030204" pitchFamily="34" charset="0"/>
                <a:cs typeface="Centaur" panose="02030504050205020304" pitchFamily="18" charset="0"/>
              </a:rPr>
              <a:t>ó</a:t>
            </a:r>
            <a:r>
              <a:rPr lang="pl-PL" sz="1800" i="1" kern="100" dirty="0">
                <a:effectLst/>
                <a:latin typeface="Century Gothic" panose="020B0502020202020204" pitchFamily="34" charset="0"/>
                <a:ea typeface="Calibri" panose="020F0502020204030204" pitchFamily="34" charset="0"/>
                <a:cs typeface="Times New Roman" panose="02020603050405020304" pitchFamily="18" charset="0"/>
              </a:rPr>
              <a:t>ceniu porz</a:t>
            </a:r>
            <a:r>
              <a:rPr lang="pl-PL" sz="1800" i="1" kern="100" dirty="0">
                <a:effectLst/>
                <a:latin typeface="Century Gothic" panose="020B0502020202020204" pitchFamily="34" charset="0"/>
                <a:ea typeface="Calibri" panose="020F0502020204030204" pitchFamily="34" charset="0"/>
                <a:cs typeface="Calibri" panose="020F0502020204030204" pitchFamily="34" charset="0"/>
              </a:rPr>
              <a:t>ą</a:t>
            </a:r>
            <a:r>
              <a:rPr lang="pl-PL" sz="1800" i="1" kern="100" dirty="0">
                <a:effectLst/>
                <a:latin typeface="Century Gothic" panose="020B0502020202020204" pitchFamily="34" charset="0"/>
                <a:ea typeface="Calibri" panose="020F0502020204030204" pitchFamily="34" charset="0"/>
                <a:cs typeface="Times New Roman" panose="02020603050405020304" pitchFamily="18" charset="0"/>
              </a:rPr>
              <a:t>dku lub przest</a:t>
            </a:r>
            <a:r>
              <a:rPr lang="pl-PL" sz="1800" i="1" kern="100" dirty="0">
                <a:effectLst/>
                <a:latin typeface="Century Gothic" panose="020B0502020202020204" pitchFamily="34" charset="0"/>
                <a:ea typeface="Calibri" panose="020F0502020204030204" pitchFamily="34" charset="0"/>
                <a:cs typeface="Calibri" panose="020F0502020204030204" pitchFamily="34" charset="0"/>
              </a:rPr>
              <a:t>ę</a:t>
            </a:r>
            <a:r>
              <a:rPr lang="pl-PL" sz="1800" i="1" kern="100" dirty="0">
                <a:effectLst/>
                <a:latin typeface="Century Gothic" panose="020B0502020202020204" pitchFamily="34" charset="0"/>
                <a:ea typeface="Calibri" panose="020F0502020204030204" pitchFamily="34" charset="0"/>
                <a:cs typeface="Times New Roman" panose="02020603050405020304" pitchFamily="18" charset="0"/>
              </a:rPr>
              <a:t>pstwu, z uwagi na ochron</a:t>
            </a:r>
            <a:r>
              <a:rPr lang="pl-PL" sz="1800" i="1" kern="100" dirty="0">
                <a:effectLst/>
                <a:latin typeface="Century Gothic" panose="020B0502020202020204" pitchFamily="34" charset="0"/>
                <a:ea typeface="Calibri" panose="020F0502020204030204" pitchFamily="34" charset="0"/>
                <a:cs typeface="Calibri" panose="020F0502020204030204" pitchFamily="34" charset="0"/>
              </a:rPr>
              <a:t>ę</a:t>
            </a:r>
            <a:r>
              <a:rPr lang="pl-PL" sz="1800" i="1" kern="100" dirty="0">
                <a:effectLst/>
                <a:latin typeface="Century Gothic" panose="020B0502020202020204" pitchFamily="34" charset="0"/>
                <a:ea typeface="Calibri" panose="020F0502020204030204" pitchFamily="34" charset="0"/>
                <a:cs typeface="Times New Roman" panose="02020603050405020304" pitchFamily="18" charset="0"/>
              </a:rPr>
              <a:t> zdrowia i moralno</a:t>
            </a:r>
            <a:r>
              <a:rPr lang="pl-PL" sz="1800" i="1" kern="100" dirty="0">
                <a:effectLst/>
                <a:latin typeface="Century Gothic" panose="020B0502020202020204" pitchFamily="34" charset="0"/>
                <a:ea typeface="Calibri" panose="020F0502020204030204" pitchFamily="34" charset="0"/>
                <a:cs typeface="Calibri" panose="020F0502020204030204" pitchFamily="34" charset="0"/>
              </a:rPr>
              <a:t>ś</a:t>
            </a:r>
            <a:r>
              <a:rPr lang="pl-PL" sz="1800" i="1" kern="100" dirty="0">
                <a:effectLst/>
                <a:latin typeface="Century Gothic" panose="020B0502020202020204" pitchFamily="34" charset="0"/>
                <a:ea typeface="Calibri" panose="020F0502020204030204" pitchFamily="34" charset="0"/>
                <a:cs typeface="Times New Roman" panose="02020603050405020304" pitchFamily="18" charset="0"/>
              </a:rPr>
              <a:t>ci, ochron</a:t>
            </a:r>
            <a:r>
              <a:rPr lang="pl-PL" sz="1800" i="1" kern="100" dirty="0">
                <a:effectLst/>
                <a:latin typeface="Century Gothic" panose="020B0502020202020204" pitchFamily="34" charset="0"/>
                <a:ea typeface="Calibri" panose="020F0502020204030204" pitchFamily="34" charset="0"/>
                <a:cs typeface="Calibri" panose="020F0502020204030204" pitchFamily="34" charset="0"/>
              </a:rPr>
              <a:t>ę</a:t>
            </a:r>
            <a:r>
              <a:rPr lang="pl-PL" sz="1800" i="1" kern="100" dirty="0">
                <a:effectLst/>
                <a:latin typeface="Century Gothic" panose="020B0502020202020204" pitchFamily="34" charset="0"/>
                <a:ea typeface="Calibri" panose="020F0502020204030204" pitchFamily="34" charset="0"/>
                <a:cs typeface="Times New Roman" panose="02020603050405020304" pitchFamily="18" charset="0"/>
              </a:rPr>
              <a:t> dobrego imienia i praw innych os</a:t>
            </a:r>
            <a:r>
              <a:rPr lang="pl-PL" sz="1800" i="1" kern="100" dirty="0">
                <a:effectLst/>
                <a:latin typeface="Century Gothic" panose="020B0502020202020204" pitchFamily="34" charset="0"/>
                <a:ea typeface="Calibri" panose="020F0502020204030204" pitchFamily="34" charset="0"/>
                <a:cs typeface="Centaur" panose="02030504050205020304" pitchFamily="18" charset="0"/>
              </a:rPr>
              <a:t>ó</a:t>
            </a:r>
            <a:r>
              <a:rPr lang="pl-PL" sz="1800" i="1" kern="100" dirty="0">
                <a:effectLst/>
                <a:latin typeface="Century Gothic" panose="020B0502020202020204" pitchFamily="34" charset="0"/>
                <a:ea typeface="Calibri" panose="020F0502020204030204" pitchFamily="34" charset="0"/>
                <a:cs typeface="Times New Roman" panose="02020603050405020304" pitchFamily="18" charset="0"/>
              </a:rPr>
              <a:t>b oraz ze wzgl</a:t>
            </a:r>
            <a:r>
              <a:rPr lang="pl-PL" sz="1800" i="1" kern="100" dirty="0">
                <a:effectLst/>
                <a:latin typeface="Century Gothic" panose="020B0502020202020204" pitchFamily="34" charset="0"/>
                <a:ea typeface="Calibri" panose="020F0502020204030204" pitchFamily="34" charset="0"/>
                <a:cs typeface="Calibri" panose="020F0502020204030204" pitchFamily="34" charset="0"/>
              </a:rPr>
              <a:t>ę</a:t>
            </a:r>
            <a:r>
              <a:rPr lang="pl-PL" sz="1800" i="1" kern="100" dirty="0">
                <a:effectLst/>
                <a:latin typeface="Century Gothic" panose="020B0502020202020204" pitchFamily="34" charset="0"/>
                <a:ea typeface="Calibri" panose="020F0502020204030204" pitchFamily="34" charset="0"/>
                <a:cs typeface="Times New Roman" panose="02020603050405020304" pitchFamily="18" charset="0"/>
              </a:rPr>
              <a:t>du na zapobie</a:t>
            </a:r>
            <a:r>
              <a:rPr lang="pl-PL" sz="1800" i="1" kern="100" dirty="0">
                <a:effectLst/>
                <a:latin typeface="Century Gothic" panose="020B0502020202020204" pitchFamily="34" charset="0"/>
                <a:ea typeface="Calibri" panose="020F0502020204030204" pitchFamily="34" charset="0"/>
                <a:cs typeface="Calibri" panose="020F0502020204030204" pitchFamily="34" charset="0"/>
              </a:rPr>
              <a:t>ż</a:t>
            </a:r>
            <a:r>
              <a:rPr lang="pl-PL" sz="1800" i="1" kern="100" dirty="0">
                <a:effectLst/>
                <a:latin typeface="Century Gothic" panose="020B0502020202020204" pitchFamily="34" charset="0"/>
                <a:ea typeface="Calibri" panose="020F0502020204030204" pitchFamily="34" charset="0"/>
                <a:cs typeface="Times New Roman" panose="02020603050405020304" pitchFamily="18" charset="0"/>
              </a:rPr>
              <a:t>enie ujawnieniu informacji poufnych lub na zagwarantowanie powagi i bezstronno</a:t>
            </a:r>
            <a:r>
              <a:rPr lang="pl-PL" sz="1800" i="1" kern="100" dirty="0">
                <a:effectLst/>
                <a:latin typeface="Century Gothic" panose="020B0502020202020204" pitchFamily="34" charset="0"/>
                <a:ea typeface="Calibri" panose="020F0502020204030204" pitchFamily="34" charset="0"/>
                <a:cs typeface="Calibri" panose="020F0502020204030204" pitchFamily="34" charset="0"/>
              </a:rPr>
              <a:t>ś</a:t>
            </a:r>
            <a:r>
              <a:rPr lang="pl-PL" sz="1800" i="1" kern="100" dirty="0">
                <a:effectLst/>
                <a:latin typeface="Century Gothic" panose="020B0502020202020204" pitchFamily="34" charset="0"/>
                <a:ea typeface="Calibri" panose="020F0502020204030204" pitchFamily="34" charset="0"/>
                <a:cs typeface="Times New Roman" panose="02020603050405020304" pitchFamily="18" charset="0"/>
              </a:rPr>
              <a:t>ci w</a:t>
            </a:r>
            <a:r>
              <a:rPr lang="pl-PL" sz="1800" i="1" kern="100" dirty="0">
                <a:effectLst/>
                <a:latin typeface="Century Gothic" panose="020B0502020202020204" pitchFamily="34" charset="0"/>
                <a:ea typeface="Calibri" panose="020F0502020204030204" pitchFamily="34" charset="0"/>
                <a:cs typeface="Calibri" panose="020F0502020204030204" pitchFamily="34" charset="0"/>
              </a:rPr>
              <a:t>ł</a:t>
            </a:r>
            <a:r>
              <a:rPr lang="pl-PL" sz="1800" i="1" kern="100" dirty="0">
                <a:effectLst/>
                <a:latin typeface="Century Gothic" panose="020B0502020202020204" pitchFamily="34" charset="0"/>
                <a:ea typeface="Calibri" panose="020F0502020204030204" pitchFamily="34" charset="0"/>
                <a:cs typeface="Times New Roman" panose="02020603050405020304" pitchFamily="18" charset="0"/>
              </a:rPr>
              <a:t>adzy s</a:t>
            </a:r>
            <a:r>
              <a:rPr lang="pl-PL" sz="1800" i="1" kern="100" dirty="0">
                <a:effectLst/>
                <a:latin typeface="Century Gothic" panose="020B0502020202020204" pitchFamily="34" charset="0"/>
                <a:ea typeface="Calibri" panose="020F0502020204030204" pitchFamily="34" charset="0"/>
                <a:cs typeface="Calibri" panose="020F0502020204030204" pitchFamily="34" charset="0"/>
              </a:rPr>
              <a:t>ą</a:t>
            </a:r>
            <a:r>
              <a:rPr lang="pl-PL" sz="1800" i="1" kern="100" dirty="0">
                <a:effectLst/>
                <a:latin typeface="Century Gothic" panose="020B0502020202020204" pitchFamily="34" charset="0"/>
                <a:ea typeface="Calibri" panose="020F0502020204030204" pitchFamily="34" charset="0"/>
                <a:cs typeface="Times New Roman" panose="02020603050405020304" pitchFamily="18" charset="0"/>
              </a:rPr>
              <a:t>dowej</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a:t>
            </a:r>
          </a:p>
          <a:p>
            <a:pPr algn="just">
              <a:lnSpc>
                <a:spcPct val="110000"/>
              </a:lnSpc>
              <a:spcBef>
                <a:spcPts val="1000"/>
              </a:spcBef>
              <a:spcAft>
                <a:spcPts val="1000"/>
              </a:spcAft>
            </a:pPr>
            <a:endParaRPr lang="pl-PL" sz="1800" kern="10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10000"/>
              </a:lnSpc>
              <a:spcBef>
                <a:spcPts val="1000"/>
              </a:spcBef>
              <a:spcAft>
                <a:spcPts val="1000"/>
              </a:spcAft>
            </a:pPr>
            <a:endParaRPr lang="pl-PL" sz="1800" kern="100" dirty="0">
              <a:effectLst/>
              <a:latin typeface="Century Gothic" panose="020B0502020202020204" pitchFamily="34" charset="0"/>
              <a:ea typeface="Calibri" panose="020F0502020204030204" pitchFamily="34" charset="0"/>
              <a:cs typeface="Times New Roman" panose="02020603050405020304" pitchFamily="18" charset="0"/>
            </a:endParaRPr>
          </a:p>
          <a:p>
            <a:pPr algn="just">
              <a:lnSpc>
                <a:spcPct val="110000"/>
              </a:lnSpc>
              <a:spcBef>
                <a:spcPts val="1000"/>
              </a:spcBef>
              <a:spcAft>
                <a:spcPts val="1000"/>
              </a:spcAft>
            </a:pPr>
            <a:endParaRPr lang="pl-PL" sz="1800" kern="10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10000"/>
              </a:lnSpc>
              <a:spcAft>
                <a:spcPts val="800"/>
              </a:spcAft>
            </a:pPr>
            <a:endParaRPr lang="pl-PL" sz="1800" kern="100" dirty="0">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450829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B69397B-541F-DAF1-6FCC-332354C9CD3B}"/>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89CF7C99-EB04-C01F-1F00-FBC7736BD1B7}"/>
              </a:ext>
            </a:extLst>
          </p:cNvPr>
          <p:cNvSpPr>
            <a:spLocks noGrp="1"/>
          </p:cNvSpPr>
          <p:nvPr>
            <p:ph type="title"/>
          </p:nvPr>
        </p:nvSpPr>
        <p:spPr>
          <a:xfrm>
            <a:off x="2370883" y="598710"/>
            <a:ext cx="9330579" cy="952763"/>
          </a:xfrm>
        </p:spPr>
        <p:txBody>
          <a:bodyPr>
            <a:normAutofit/>
          </a:bodyPr>
          <a:lstStyle/>
          <a:p>
            <a:pPr algn="just">
              <a:lnSpc>
                <a:spcPct val="137000"/>
              </a:lnSpc>
              <a:spcBef>
                <a:spcPts val="1000"/>
              </a:spcBef>
              <a:spcAft>
                <a:spcPts val="1000"/>
              </a:spcAft>
            </a:pPr>
            <a:r>
              <a:rPr lang="pl-PL" sz="1800" b="1" kern="100" dirty="0">
                <a:latin typeface="Century Gothic" panose="020B0502020202020204" pitchFamily="34" charset="0"/>
                <a:ea typeface="Calibri" panose="020F0502020204030204" pitchFamily="34" charset="0"/>
                <a:cs typeface="Times New Roman" panose="02020603050405020304" pitchFamily="18" charset="0"/>
              </a:rPr>
              <a:t>Art. 10</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 Europejskiej Konwencji Praw Cz</a:t>
            </a:r>
            <a:r>
              <a:rPr lang="pl-PL" sz="1800" b="1" kern="100" dirty="0">
                <a:effectLst/>
                <a:latin typeface="Century Gothic" panose="020B0502020202020204" pitchFamily="34" charset="0"/>
                <a:ea typeface="Calibri" panose="020F0502020204030204" pitchFamily="34" charset="0"/>
                <a:cs typeface="Calibri" panose="020F0502020204030204" pitchFamily="34" charset="0"/>
              </a:rPr>
              <a:t>ł</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owieka.</a:t>
            </a:r>
            <a:endParaRPr lang="pl-PL" sz="1800" kern="10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3" name="Symbol zastępczy zawartości 2">
            <a:extLst>
              <a:ext uri="{FF2B5EF4-FFF2-40B4-BE49-F238E27FC236}">
                <a16:creationId xmlns:a16="http://schemas.microsoft.com/office/drawing/2014/main" id="{8F31C8AE-3A7F-F43F-074E-3D9A65A8F2BE}"/>
              </a:ext>
            </a:extLst>
          </p:cNvPr>
          <p:cNvSpPr>
            <a:spLocks noGrp="1"/>
          </p:cNvSpPr>
          <p:nvPr>
            <p:ph idx="1"/>
          </p:nvPr>
        </p:nvSpPr>
        <p:spPr>
          <a:xfrm>
            <a:off x="2037923" y="1199707"/>
            <a:ext cx="9602798" cy="5442393"/>
          </a:xfrm>
        </p:spPr>
        <p:txBody>
          <a:bodyPr>
            <a:normAutofit lnSpcReduction="10000"/>
          </a:bodyPr>
          <a:lstStyle/>
          <a:p>
            <a:pPr algn="just">
              <a:lnSpc>
                <a:spcPct val="110000"/>
              </a:lnSpc>
              <a:spcBef>
                <a:spcPts val="1000"/>
              </a:spcBef>
              <a:spcAft>
                <a:spcPts val="1000"/>
              </a:spcAft>
            </a:pP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Tre</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ść</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art. 10 EKPC formu</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ł</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uje wolno</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ść</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wyra</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ż</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ania opinii, jako obejmuj</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ą</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c</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ą</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trzy elementy: </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wolno</a:t>
            </a:r>
            <a:r>
              <a:rPr lang="pl-PL" sz="1800" b="1" kern="100" dirty="0">
                <a:effectLst/>
                <a:latin typeface="Century Gothic" panose="020B0502020202020204" pitchFamily="34" charset="0"/>
                <a:ea typeface="Calibri" panose="020F0502020204030204" pitchFamily="34" charset="0"/>
                <a:cs typeface="Calibri" panose="020F0502020204030204" pitchFamily="34" charset="0"/>
              </a:rPr>
              <a:t>ść</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 posiadania pogl</a:t>
            </a:r>
            <a:r>
              <a:rPr lang="pl-PL" sz="1800" b="1" kern="100" dirty="0">
                <a:effectLst/>
                <a:latin typeface="Century Gothic" panose="020B0502020202020204" pitchFamily="34" charset="0"/>
                <a:ea typeface="Calibri" panose="020F0502020204030204" pitchFamily="34" charset="0"/>
                <a:cs typeface="Calibri" panose="020F0502020204030204" pitchFamily="34" charset="0"/>
              </a:rPr>
              <a:t>ą</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d</a:t>
            </a:r>
            <a:r>
              <a:rPr lang="pl-PL" sz="1800" b="1" kern="100" dirty="0">
                <a:effectLst/>
                <a:latin typeface="Century Gothic" panose="020B0502020202020204" pitchFamily="34" charset="0"/>
                <a:ea typeface="Calibri" panose="020F0502020204030204" pitchFamily="34" charset="0"/>
                <a:cs typeface="Centaur" panose="02030504050205020304" pitchFamily="18" charset="0"/>
              </a:rPr>
              <a:t>ó</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w, </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wolno</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ść</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otrzymywania informacji </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oraz wolno</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ść</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ich </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przekazywania</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a:t>
            </a:r>
            <a:endParaRPr lang="pl-PL" sz="1800" kern="10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10000"/>
              </a:lnSpc>
              <a:spcBef>
                <a:spcPts val="1000"/>
              </a:spcBef>
              <a:spcAft>
                <a:spcPts val="1000"/>
              </a:spcAft>
            </a:pP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W polskim tek</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ś</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cie konwencji pos</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ł</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u</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ż</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ono si</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ę</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w art. 10 zwrotem </a:t>
            </a:r>
            <a:r>
              <a:rPr lang="pl-PL" sz="1800" kern="100" dirty="0">
                <a:effectLst/>
                <a:latin typeface="Century Gothic" panose="020B0502020202020204" pitchFamily="34" charset="0"/>
                <a:ea typeface="Calibri" panose="020F0502020204030204" pitchFamily="34" charset="0"/>
                <a:cs typeface="Centaur" panose="02030504050205020304" pitchFamily="18" charset="0"/>
              </a:rPr>
              <a:t>„</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wolno</a:t>
            </a:r>
            <a:r>
              <a:rPr lang="pl-PL" sz="1800" b="1" kern="100" dirty="0">
                <a:effectLst/>
                <a:latin typeface="Century Gothic" panose="020B0502020202020204" pitchFamily="34" charset="0"/>
                <a:ea typeface="Calibri" panose="020F0502020204030204" pitchFamily="34" charset="0"/>
                <a:cs typeface="Calibri" panose="020F0502020204030204" pitchFamily="34" charset="0"/>
              </a:rPr>
              <a:t>ść</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 do wyra</a:t>
            </a:r>
            <a:r>
              <a:rPr lang="pl-PL" sz="1800" b="1" kern="100" dirty="0">
                <a:effectLst/>
                <a:latin typeface="Century Gothic" panose="020B0502020202020204" pitchFamily="34" charset="0"/>
                <a:ea typeface="Calibri" panose="020F0502020204030204" pitchFamily="34" charset="0"/>
                <a:cs typeface="Calibri" panose="020F0502020204030204" pitchFamily="34" charset="0"/>
              </a:rPr>
              <a:t>ż</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ania opinii</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przez co niezbyt dok</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ł</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adnie oddano oryginaln</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ą</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tre</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ść</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sformu</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ł</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owania </a:t>
            </a:r>
            <a:r>
              <a:rPr lang="pl-PL" sz="1800" b="1" i="1" kern="100" dirty="0" err="1">
                <a:effectLst/>
                <a:latin typeface="Century Gothic" panose="020B0502020202020204" pitchFamily="34" charset="0"/>
                <a:ea typeface="Calibri" panose="020F0502020204030204" pitchFamily="34" charset="0"/>
                <a:cs typeface="Times New Roman" panose="02020603050405020304" pitchFamily="18" charset="0"/>
              </a:rPr>
              <a:t>freedom</a:t>
            </a:r>
            <a:r>
              <a:rPr lang="pl-PL" sz="1800" b="1" i="1" kern="100" dirty="0">
                <a:effectLst/>
                <a:latin typeface="Century Gothic" panose="020B0502020202020204" pitchFamily="34" charset="0"/>
                <a:ea typeface="Calibri" panose="020F0502020204030204" pitchFamily="34" charset="0"/>
                <a:cs typeface="Times New Roman" panose="02020603050405020304" pitchFamily="18" charset="0"/>
              </a:rPr>
              <a:t> of </a:t>
            </a:r>
            <a:r>
              <a:rPr lang="pl-PL" sz="1800" b="1" i="1" kern="100" dirty="0" err="1">
                <a:effectLst/>
                <a:latin typeface="Century Gothic" panose="020B0502020202020204" pitchFamily="34" charset="0"/>
                <a:ea typeface="Calibri" panose="020F0502020204030204" pitchFamily="34" charset="0"/>
                <a:cs typeface="Times New Roman" panose="02020603050405020304" pitchFamily="18" charset="0"/>
              </a:rPr>
              <a:t>expression</a:t>
            </a:r>
            <a:r>
              <a:rPr lang="pl-PL" sz="1800" i="1" kern="100" dirty="0">
                <a:effectLst/>
                <a:latin typeface="Century Gothic" panose="020B0502020202020204" pitchFamily="34" charset="0"/>
                <a:ea typeface="Calibri" panose="020F0502020204030204" pitchFamily="34" charset="0"/>
                <a:cs typeface="Times New Roman" panose="02020603050405020304" pitchFamily="18" charset="0"/>
              </a:rPr>
              <a:t>. </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Angielskie poj</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ę</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cie </a:t>
            </a:r>
            <a:r>
              <a:rPr lang="pl-PL" sz="1800" i="1" kern="100" dirty="0" err="1">
                <a:effectLst/>
                <a:latin typeface="Century Gothic" panose="020B0502020202020204" pitchFamily="34" charset="0"/>
                <a:ea typeface="Calibri" panose="020F0502020204030204" pitchFamily="34" charset="0"/>
                <a:cs typeface="Times New Roman" panose="02020603050405020304" pitchFamily="18" charset="0"/>
              </a:rPr>
              <a:t>freedom</a:t>
            </a:r>
            <a:r>
              <a:rPr lang="pl-PL" sz="1800" i="1" kern="100" dirty="0">
                <a:effectLst/>
                <a:latin typeface="Century Gothic" panose="020B0502020202020204" pitchFamily="34" charset="0"/>
                <a:ea typeface="Calibri" panose="020F0502020204030204" pitchFamily="34" charset="0"/>
                <a:cs typeface="Times New Roman" panose="02020603050405020304" pitchFamily="18" charset="0"/>
              </a:rPr>
              <a:t> of </a:t>
            </a:r>
            <a:r>
              <a:rPr lang="pl-PL" sz="1800" i="1" kern="100" dirty="0" err="1">
                <a:effectLst/>
                <a:latin typeface="Century Gothic" panose="020B0502020202020204" pitchFamily="34" charset="0"/>
                <a:ea typeface="Calibri" panose="020F0502020204030204" pitchFamily="34" charset="0"/>
                <a:cs typeface="Times New Roman" panose="02020603050405020304" pitchFamily="18" charset="0"/>
              </a:rPr>
              <a:t>expression</a:t>
            </a:r>
            <a:r>
              <a:rPr lang="pl-PL" sz="1800" i="1" kern="100" dirty="0">
                <a:effectLst/>
                <a:latin typeface="Century Gothic" panose="020B0502020202020204" pitchFamily="34" charset="0"/>
                <a:ea typeface="Calibri" panose="020F0502020204030204" pitchFamily="34" charset="0"/>
                <a:cs typeface="Times New Roman" panose="02020603050405020304" pitchFamily="18" charset="0"/>
              </a:rPr>
              <a:t> </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powinno by</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ć</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t</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ł</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umaczone jako</a:t>
            </a:r>
            <a:r>
              <a:rPr lang="pl-PL" sz="1800" i="1" kern="100" dirty="0">
                <a:effectLst/>
                <a:latin typeface="Century Gothic" panose="020B0502020202020204" pitchFamily="34" charset="0"/>
                <a:ea typeface="Calibri" panose="020F0502020204030204" pitchFamily="34" charset="0"/>
                <a:cs typeface="Times New Roman" panose="02020603050405020304" pitchFamily="18" charset="0"/>
              </a:rPr>
              <a:t> </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„wolno</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ś</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ci wypowiedzi</a:t>
            </a:r>
            <a:r>
              <a:rPr lang="pl-PL" sz="1800" kern="100" dirty="0">
                <a:effectLst/>
                <a:latin typeface="Century Gothic" panose="020B0502020202020204" pitchFamily="34" charset="0"/>
                <a:ea typeface="Calibri" panose="020F0502020204030204" pitchFamily="34" charset="0"/>
                <a:cs typeface="Centaur" panose="02030504050205020304" pitchFamily="18" charset="0"/>
              </a:rPr>
              <a:t>”</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a:t>
            </a:r>
          </a:p>
          <a:p>
            <a:pPr algn="just">
              <a:lnSpc>
                <a:spcPct val="110000"/>
              </a:lnSpc>
              <a:spcBef>
                <a:spcPts val="1000"/>
              </a:spcBef>
              <a:spcAft>
                <a:spcPts val="1000"/>
              </a:spcAft>
            </a:pP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Problematyka wolno</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ś</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ci wypowiedzi w orzecznictwie Trybuna</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ł</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u w Strasburgu wskazuje, </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ż</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e </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zakres tego poj</a:t>
            </a:r>
            <a:r>
              <a:rPr lang="pl-PL" sz="1800" b="1" kern="100" dirty="0">
                <a:effectLst/>
                <a:latin typeface="Century Gothic" panose="020B0502020202020204" pitchFamily="34" charset="0"/>
                <a:ea typeface="Calibri" panose="020F0502020204030204" pitchFamily="34" charset="0"/>
                <a:cs typeface="Calibri" panose="020F0502020204030204" pitchFamily="34" charset="0"/>
              </a:rPr>
              <a:t>ę</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cia jest bardzo szeroki</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a:t>
            </a:r>
            <a:r>
              <a:rPr lang="pl-PL" sz="1800" kern="0" dirty="0">
                <a:effectLst/>
                <a:latin typeface="Century Gothic" panose="020B0502020202020204" pitchFamily="34" charset="0"/>
                <a:ea typeface="Calibri" panose="020F0502020204030204" pitchFamily="34" charset="0"/>
                <a:cs typeface="TimesNewRomanPSMT"/>
              </a:rPr>
              <a:t> </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Wolno</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ść</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ta obejmuje idee, opinie, informacje.</a:t>
            </a:r>
            <a:r>
              <a:rPr lang="pl-PL" sz="1800" kern="0" dirty="0">
                <a:effectLst/>
                <a:latin typeface="Century Gothic" panose="020B0502020202020204" pitchFamily="34" charset="0"/>
                <a:ea typeface="Calibri" panose="020F0502020204030204" pitchFamily="34" charset="0"/>
                <a:cs typeface="TimesNewRomanPSMT"/>
              </a:rPr>
              <a:t> </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Opinie i idee – w odró</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ż</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nieniu do informacji – koncentruj</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ą</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si</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ę</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na ocenach i komentarzach, obejmuj</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ą</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c elementy warto</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ś</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ciuj</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ą</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ce. Informacje natomiast maj</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ą</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neutralny i obiektywny charakter. </a:t>
            </a:r>
          </a:p>
          <a:p>
            <a:pPr algn="just">
              <a:lnSpc>
                <a:spcPct val="110000"/>
              </a:lnSpc>
              <a:spcBef>
                <a:spcPts val="1000"/>
              </a:spcBef>
              <a:spcAft>
                <a:spcPts val="1000"/>
              </a:spcAft>
            </a:pP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W</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ą</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tpliwo</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ś</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ci w zakresie rozumienia angielskiego wyra</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ż</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enia </a:t>
            </a:r>
            <a:r>
              <a:rPr lang="pl-PL" sz="1800" i="1" kern="100" dirty="0" err="1">
                <a:effectLst/>
                <a:latin typeface="Century Gothic" panose="020B0502020202020204" pitchFamily="34" charset="0"/>
                <a:ea typeface="Calibri" panose="020F0502020204030204" pitchFamily="34" charset="0"/>
                <a:cs typeface="Times New Roman" panose="02020603050405020304" pitchFamily="18" charset="0"/>
              </a:rPr>
              <a:t>freedom</a:t>
            </a:r>
            <a:r>
              <a:rPr lang="pl-PL" sz="1800" i="1" kern="100" dirty="0">
                <a:effectLst/>
                <a:latin typeface="Century Gothic" panose="020B0502020202020204" pitchFamily="34" charset="0"/>
                <a:ea typeface="Calibri" panose="020F0502020204030204" pitchFamily="34" charset="0"/>
                <a:cs typeface="Times New Roman" panose="02020603050405020304" pitchFamily="18" charset="0"/>
              </a:rPr>
              <a:t> of </a:t>
            </a:r>
            <a:r>
              <a:rPr lang="pl-PL" sz="1800" i="1" kern="100" dirty="0" err="1">
                <a:effectLst/>
                <a:latin typeface="Century Gothic" panose="020B0502020202020204" pitchFamily="34" charset="0"/>
                <a:ea typeface="Calibri" panose="020F0502020204030204" pitchFamily="34" charset="0"/>
                <a:cs typeface="Times New Roman" panose="02020603050405020304" pitchFamily="18" charset="0"/>
              </a:rPr>
              <a:t>expression</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nale</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ż</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y t</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ł</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umaczy</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ć</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na rzecz wolno</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ś</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ci wypowiedzi, obejmuj</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ą</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cej swym zakresem z</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arówno opinie, jak i wypowiedzi w sferze faktów</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a:t>
            </a:r>
            <a:endParaRPr lang="pl-PL" sz="1800" kern="10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37000"/>
              </a:lnSpc>
              <a:spcBef>
                <a:spcPts val="1000"/>
              </a:spcBef>
              <a:spcAft>
                <a:spcPts val="1000"/>
              </a:spcAft>
            </a:pPr>
            <a:endParaRPr lang="pl-PL" sz="1800" kern="100" dirty="0">
              <a:effectLst/>
              <a:latin typeface="Century Gothic" panose="020B0502020202020204" pitchFamily="34" charset="0"/>
              <a:ea typeface="Calibri" panose="020F0502020204030204" pitchFamily="34" charset="0"/>
              <a:cs typeface="Times New Roman" panose="02020603050405020304" pitchFamily="18" charset="0"/>
            </a:endParaRPr>
          </a:p>
          <a:p>
            <a:pPr algn="just">
              <a:lnSpc>
                <a:spcPct val="137000"/>
              </a:lnSpc>
              <a:spcBef>
                <a:spcPts val="1000"/>
              </a:spcBef>
              <a:spcAft>
                <a:spcPts val="1000"/>
              </a:spcAft>
            </a:pPr>
            <a:endParaRPr lang="pl-PL" sz="1800" kern="10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37000"/>
              </a:lnSpc>
              <a:spcAft>
                <a:spcPts val="800"/>
              </a:spcAft>
            </a:pPr>
            <a:endParaRPr lang="pl-PL" sz="1800" kern="100" dirty="0">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910135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DC5A2AE-C767-A9D2-5DB0-6804D4208169}"/>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13DBB2D7-D7A2-7282-065C-0C597BD6CA38}"/>
              </a:ext>
            </a:extLst>
          </p:cNvPr>
          <p:cNvSpPr>
            <a:spLocks noGrp="1"/>
          </p:cNvSpPr>
          <p:nvPr>
            <p:ph type="title"/>
          </p:nvPr>
        </p:nvSpPr>
        <p:spPr>
          <a:xfrm>
            <a:off x="2370883" y="598710"/>
            <a:ext cx="9330579" cy="952763"/>
          </a:xfrm>
        </p:spPr>
        <p:txBody>
          <a:bodyPr>
            <a:normAutofit/>
          </a:bodyPr>
          <a:lstStyle/>
          <a:p>
            <a:pPr algn="just">
              <a:lnSpc>
                <a:spcPct val="137000"/>
              </a:lnSpc>
              <a:spcBef>
                <a:spcPts val="1000"/>
              </a:spcBef>
              <a:spcAft>
                <a:spcPts val="1000"/>
              </a:spcAft>
            </a:pPr>
            <a:r>
              <a:rPr lang="pl-PL" sz="1800" b="1" kern="100" dirty="0">
                <a:latin typeface="Century Gothic" panose="020B0502020202020204" pitchFamily="34" charset="0"/>
                <a:ea typeface="Calibri" panose="020F0502020204030204" pitchFamily="34" charset="0"/>
                <a:cs typeface="Times New Roman" panose="02020603050405020304" pitchFamily="18" charset="0"/>
              </a:rPr>
              <a:t>Art. 10</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 Europejskiej Konwencji Praw Cz</a:t>
            </a:r>
            <a:r>
              <a:rPr lang="pl-PL" sz="1800" b="1" kern="100" dirty="0">
                <a:effectLst/>
                <a:latin typeface="Century Gothic" panose="020B0502020202020204" pitchFamily="34" charset="0"/>
                <a:ea typeface="Calibri" panose="020F0502020204030204" pitchFamily="34" charset="0"/>
                <a:cs typeface="Calibri" panose="020F0502020204030204" pitchFamily="34" charset="0"/>
              </a:rPr>
              <a:t>ł</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owieka.</a:t>
            </a:r>
            <a:endParaRPr lang="pl-PL" sz="1800" kern="10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3" name="Symbol zastępczy zawartości 2">
            <a:extLst>
              <a:ext uri="{FF2B5EF4-FFF2-40B4-BE49-F238E27FC236}">
                <a16:creationId xmlns:a16="http://schemas.microsoft.com/office/drawing/2014/main" id="{8056BBAB-6C9B-65CC-1C7B-B4E17D44043B}"/>
              </a:ext>
            </a:extLst>
          </p:cNvPr>
          <p:cNvSpPr>
            <a:spLocks noGrp="1"/>
          </p:cNvSpPr>
          <p:nvPr>
            <p:ph idx="1"/>
          </p:nvPr>
        </p:nvSpPr>
        <p:spPr>
          <a:xfrm>
            <a:off x="2037922" y="1143001"/>
            <a:ext cx="9856897" cy="5499100"/>
          </a:xfrm>
        </p:spPr>
        <p:txBody>
          <a:bodyPr>
            <a:normAutofit fontScale="77500" lnSpcReduction="20000"/>
          </a:bodyPr>
          <a:lstStyle/>
          <a:p>
            <a:pPr algn="just">
              <a:lnSpc>
                <a:spcPct val="110000"/>
              </a:lnSpc>
              <a:spcAft>
                <a:spcPts val="1000"/>
              </a:spcAft>
            </a:pP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Brzmienie omawianego przepisu jest lakoniczne. Jego </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tre</a:t>
            </a:r>
            <a:r>
              <a:rPr lang="pl-PL" sz="1800" b="1" kern="100" dirty="0">
                <a:effectLst/>
                <a:latin typeface="Century Gothic" panose="020B0502020202020204" pitchFamily="34" charset="0"/>
                <a:ea typeface="Calibri" panose="020F0502020204030204" pitchFamily="34" charset="0"/>
                <a:cs typeface="Calibri" panose="020F0502020204030204" pitchFamily="34" charset="0"/>
              </a:rPr>
              <a:t>ść</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 doprecyzowuje orzecznictwo ETPC</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Dlatego dla ustalenia zakresu wolno</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ś</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ci s</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ł</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owa podstawowe znaczenie ma analiza orzecznictwa ETPC.</a:t>
            </a:r>
          </a:p>
          <a:p>
            <a:pPr algn="just">
              <a:lnSpc>
                <a:spcPct val="110000"/>
              </a:lnSpc>
              <a:spcAft>
                <a:spcPts val="1000"/>
              </a:spcAft>
            </a:pP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W wyroku z 17.12.1976 r. w sprawie </a:t>
            </a:r>
            <a:r>
              <a:rPr lang="pl-PL" sz="1800" kern="100" dirty="0" err="1">
                <a:effectLst/>
                <a:latin typeface="Century Gothic" panose="020B0502020202020204" pitchFamily="34" charset="0"/>
                <a:ea typeface="Calibri" panose="020F0502020204030204" pitchFamily="34" charset="0"/>
                <a:cs typeface="Times New Roman" panose="02020603050405020304" pitchFamily="18" charset="0"/>
              </a:rPr>
              <a:t>Handyside</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przeciwko Wielkiej Brytanii (skarga nr 5493/72) ETPC wyrazi</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ł</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a:t>
            </a:r>
            <a:r>
              <a:rPr lang="pl-PL" sz="1800" kern="100" dirty="0">
                <a:effectLst/>
                <a:latin typeface="Century Gothic" panose="020B0502020202020204" pitchFamily="34" charset="0"/>
                <a:ea typeface="Calibri" panose="020F0502020204030204" pitchFamily="34" charset="0"/>
                <a:cs typeface="Centaur" panose="02030504050205020304" pitchFamily="18" charset="0"/>
              </a:rPr>
              <a:t>„</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filozoficzne podstawy” przyjmowane w sprawach dotycz</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ą</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cych wolno</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ś</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ci s</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ł</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owa. W uzasadnieniu do tego orzeczenia s</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ę</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dziowie stwierdzili, </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ż</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e: </a:t>
            </a:r>
            <a:r>
              <a:rPr lang="pl-PL" sz="1800" i="1" kern="100" dirty="0">
                <a:effectLst/>
                <a:latin typeface="Century Gothic" panose="020B0502020202020204" pitchFamily="34" charset="0"/>
                <a:ea typeface="Calibri" panose="020F0502020204030204" pitchFamily="34" charset="0"/>
                <a:cs typeface="Centaur" panose="02030504050205020304" pitchFamily="18" charset="0"/>
              </a:rPr>
              <a:t>„</a:t>
            </a:r>
            <a:r>
              <a:rPr lang="pl-PL" sz="1800" b="1" i="1" kern="100" dirty="0">
                <a:effectLst/>
                <a:latin typeface="Century Gothic" panose="020B0502020202020204" pitchFamily="34" charset="0"/>
                <a:ea typeface="Calibri" panose="020F0502020204030204" pitchFamily="34" charset="0"/>
                <a:cs typeface="Times New Roman" panose="02020603050405020304" pitchFamily="18" charset="0"/>
              </a:rPr>
              <a:t>Swoboda wypowiedzi jest jednym z filar</a:t>
            </a:r>
            <a:r>
              <a:rPr lang="pl-PL" sz="1800" b="1" i="1" kern="100" dirty="0">
                <a:effectLst/>
                <a:latin typeface="Century Gothic" panose="020B0502020202020204" pitchFamily="34" charset="0"/>
                <a:ea typeface="Calibri" panose="020F0502020204030204" pitchFamily="34" charset="0"/>
                <a:cs typeface="Centaur" panose="02030504050205020304" pitchFamily="18" charset="0"/>
              </a:rPr>
              <a:t>ó</a:t>
            </a:r>
            <a:r>
              <a:rPr lang="pl-PL" sz="1800" b="1" i="1" kern="100" dirty="0">
                <a:effectLst/>
                <a:latin typeface="Century Gothic" panose="020B0502020202020204" pitchFamily="34" charset="0"/>
                <a:ea typeface="Calibri" panose="020F0502020204030204" pitchFamily="34" charset="0"/>
                <a:cs typeface="Times New Roman" panose="02020603050405020304" pitchFamily="18" charset="0"/>
              </a:rPr>
              <a:t>w demokratycznego spo</a:t>
            </a:r>
            <a:r>
              <a:rPr lang="pl-PL" sz="1800" b="1" i="1" kern="100" dirty="0">
                <a:effectLst/>
                <a:latin typeface="Century Gothic" panose="020B0502020202020204" pitchFamily="34" charset="0"/>
                <a:ea typeface="Calibri" panose="020F0502020204030204" pitchFamily="34" charset="0"/>
                <a:cs typeface="Calibri" panose="020F0502020204030204" pitchFamily="34" charset="0"/>
              </a:rPr>
              <a:t>ł</a:t>
            </a:r>
            <a:r>
              <a:rPr lang="pl-PL" sz="1800" b="1" i="1" kern="100" dirty="0">
                <a:effectLst/>
                <a:latin typeface="Century Gothic" panose="020B0502020202020204" pitchFamily="34" charset="0"/>
                <a:ea typeface="Calibri" panose="020F0502020204030204" pitchFamily="34" charset="0"/>
                <a:cs typeface="Times New Roman" panose="02020603050405020304" pitchFamily="18" charset="0"/>
              </a:rPr>
              <a:t>ecze</a:t>
            </a:r>
            <a:r>
              <a:rPr lang="pl-PL" sz="1800" b="1" i="1" kern="100" dirty="0">
                <a:effectLst/>
                <a:latin typeface="Century Gothic" panose="020B0502020202020204" pitchFamily="34" charset="0"/>
                <a:ea typeface="Calibri" panose="020F0502020204030204" pitchFamily="34" charset="0"/>
                <a:cs typeface="Calibri" panose="020F0502020204030204" pitchFamily="34" charset="0"/>
              </a:rPr>
              <a:t>ń</a:t>
            </a:r>
            <a:r>
              <a:rPr lang="pl-PL" sz="1800" b="1" i="1" kern="100" dirty="0">
                <a:effectLst/>
                <a:latin typeface="Century Gothic" panose="020B0502020202020204" pitchFamily="34" charset="0"/>
                <a:ea typeface="Calibri" panose="020F0502020204030204" pitchFamily="34" charset="0"/>
                <a:cs typeface="Times New Roman" panose="02020603050405020304" pitchFamily="18" charset="0"/>
              </a:rPr>
              <a:t>stwa</a:t>
            </a:r>
            <a:r>
              <a:rPr lang="pl-PL" sz="1800" i="1" kern="100" dirty="0">
                <a:effectLst/>
                <a:latin typeface="Century Gothic" panose="020B0502020202020204" pitchFamily="34" charset="0"/>
                <a:ea typeface="Calibri" panose="020F0502020204030204" pitchFamily="34" charset="0"/>
                <a:cs typeface="Times New Roman" panose="02020603050405020304" pitchFamily="18" charset="0"/>
              </a:rPr>
              <a:t>, podstaw</a:t>
            </a:r>
            <a:r>
              <a:rPr lang="pl-PL" sz="1800" i="1" kern="100" dirty="0">
                <a:effectLst/>
                <a:latin typeface="Century Gothic" panose="020B0502020202020204" pitchFamily="34" charset="0"/>
                <a:ea typeface="Calibri" panose="020F0502020204030204" pitchFamily="34" charset="0"/>
                <a:cs typeface="Calibri" panose="020F0502020204030204" pitchFamily="34" charset="0"/>
              </a:rPr>
              <a:t>ą</a:t>
            </a:r>
            <a:r>
              <a:rPr lang="pl-PL" sz="1800" i="1" kern="100" dirty="0">
                <a:effectLst/>
                <a:latin typeface="Century Gothic" panose="020B0502020202020204" pitchFamily="34" charset="0"/>
                <a:ea typeface="Calibri" panose="020F0502020204030204" pitchFamily="34" charset="0"/>
                <a:cs typeface="Times New Roman" panose="02020603050405020304" pitchFamily="18" charset="0"/>
              </a:rPr>
              <a:t> jego rozwoju i warunkiem samorealizacji jednostki (...) </a:t>
            </a:r>
            <a:r>
              <a:rPr lang="pl-PL" sz="1800" b="1" i="1" kern="100" dirty="0">
                <a:effectLst/>
                <a:latin typeface="Century Gothic" panose="020B0502020202020204" pitchFamily="34" charset="0"/>
                <a:ea typeface="Calibri" panose="020F0502020204030204" pitchFamily="34" charset="0"/>
                <a:cs typeface="Times New Roman" panose="02020603050405020304" pitchFamily="18" charset="0"/>
              </a:rPr>
              <a:t>Nie mo</a:t>
            </a:r>
            <a:r>
              <a:rPr lang="pl-PL" sz="1800" b="1" i="1" kern="100" dirty="0">
                <a:effectLst/>
                <a:latin typeface="Century Gothic" panose="020B0502020202020204" pitchFamily="34" charset="0"/>
                <a:ea typeface="Calibri" panose="020F0502020204030204" pitchFamily="34" charset="0"/>
                <a:cs typeface="Calibri" panose="020F0502020204030204" pitchFamily="34" charset="0"/>
              </a:rPr>
              <a:t>ż</a:t>
            </a:r>
            <a:r>
              <a:rPr lang="pl-PL" sz="1800" b="1" i="1" kern="100" dirty="0">
                <a:effectLst/>
                <a:latin typeface="Century Gothic" panose="020B0502020202020204" pitchFamily="34" charset="0"/>
                <a:ea typeface="Calibri" panose="020F0502020204030204" pitchFamily="34" charset="0"/>
                <a:cs typeface="Times New Roman" panose="02020603050405020304" pitchFamily="18" charset="0"/>
              </a:rPr>
              <a:t>e obejmowa</a:t>
            </a:r>
            <a:r>
              <a:rPr lang="pl-PL" sz="1800" b="1" i="1" kern="100" dirty="0">
                <a:effectLst/>
                <a:latin typeface="Century Gothic" panose="020B0502020202020204" pitchFamily="34" charset="0"/>
                <a:ea typeface="Calibri" panose="020F0502020204030204" pitchFamily="34" charset="0"/>
                <a:cs typeface="Calibri" panose="020F0502020204030204" pitchFamily="34" charset="0"/>
              </a:rPr>
              <a:t>ć</a:t>
            </a:r>
            <a:r>
              <a:rPr lang="pl-PL" sz="1800" b="1" i="1" kern="100" dirty="0">
                <a:effectLst/>
                <a:latin typeface="Century Gothic" panose="020B0502020202020204" pitchFamily="34" charset="0"/>
                <a:ea typeface="Calibri" panose="020F0502020204030204" pitchFamily="34" charset="0"/>
                <a:cs typeface="Times New Roman" panose="02020603050405020304" pitchFamily="18" charset="0"/>
              </a:rPr>
              <a:t> wy</a:t>
            </a:r>
            <a:r>
              <a:rPr lang="pl-PL" sz="1800" b="1" i="1" kern="100" dirty="0">
                <a:effectLst/>
                <a:latin typeface="Century Gothic" panose="020B0502020202020204" pitchFamily="34" charset="0"/>
                <a:ea typeface="Calibri" panose="020F0502020204030204" pitchFamily="34" charset="0"/>
                <a:cs typeface="Calibri" panose="020F0502020204030204" pitchFamily="34" charset="0"/>
              </a:rPr>
              <a:t>łą</a:t>
            </a:r>
            <a:r>
              <a:rPr lang="pl-PL" sz="1800" b="1" i="1" kern="100" dirty="0">
                <a:effectLst/>
                <a:latin typeface="Century Gothic" panose="020B0502020202020204" pitchFamily="34" charset="0"/>
                <a:ea typeface="Calibri" panose="020F0502020204030204" pitchFamily="34" charset="0"/>
                <a:cs typeface="Times New Roman" panose="02020603050405020304" pitchFamily="18" charset="0"/>
              </a:rPr>
              <a:t>cznie informacji i pogl</a:t>
            </a:r>
            <a:r>
              <a:rPr lang="pl-PL" sz="1800" b="1" i="1" kern="100" dirty="0">
                <a:effectLst/>
                <a:latin typeface="Century Gothic" panose="020B0502020202020204" pitchFamily="34" charset="0"/>
                <a:ea typeface="Calibri" panose="020F0502020204030204" pitchFamily="34" charset="0"/>
                <a:cs typeface="Calibri" panose="020F0502020204030204" pitchFamily="34" charset="0"/>
              </a:rPr>
              <a:t>ą</a:t>
            </a:r>
            <a:r>
              <a:rPr lang="pl-PL" sz="1800" b="1" i="1" kern="100" dirty="0">
                <a:effectLst/>
                <a:latin typeface="Century Gothic" panose="020B0502020202020204" pitchFamily="34" charset="0"/>
                <a:ea typeface="Calibri" panose="020F0502020204030204" pitchFamily="34" charset="0"/>
                <a:cs typeface="Times New Roman" panose="02020603050405020304" pitchFamily="18" charset="0"/>
              </a:rPr>
              <a:t>d</a:t>
            </a:r>
            <a:r>
              <a:rPr lang="pl-PL" sz="1800" b="1" i="1" kern="100" dirty="0">
                <a:effectLst/>
                <a:latin typeface="Century Gothic" panose="020B0502020202020204" pitchFamily="34" charset="0"/>
                <a:ea typeface="Calibri" panose="020F0502020204030204" pitchFamily="34" charset="0"/>
                <a:cs typeface="Centaur" panose="02030504050205020304" pitchFamily="18" charset="0"/>
              </a:rPr>
              <a:t>ó</a:t>
            </a:r>
            <a:r>
              <a:rPr lang="pl-PL" sz="1800" b="1" i="1" kern="100" dirty="0">
                <a:effectLst/>
                <a:latin typeface="Century Gothic" panose="020B0502020202020204" pitchFamily="34" charset="0"/>
                <a:ea typeface="Calibri" panose="020F0502020204030204" pitchFamily="34" charset="0"/>
                <a:cs typeface="Times New Roman" panose="02020603050405020304" pitchFamily="18" charset="0"/>
              </a:rPr>
              <a:t>w odbieranych przychylnie </a:t>
            </a:r>
            <a:r>
              <a:rPr lang="pl-PL" sz="1800" i="1" kern="100" dirty="0">
                <a:effectLst/>
                <a:latin typeface="Century Gothic" panose="020B0502020202020204" pitchFamily="34" charset="0"/>
                <a:ea typeface="Calibri" panose="020F0502020204030204" pitchFamily="34" charset="0"/>
                <a:cs typeface="Times New Roman" panose="02020603050405020304" pitchFamily="18" charset="0"/>
              </a:rPr>
              <a:t>albo postrzeganych jako nieszkodliwe lub oboj</a:t>
            </a:r>
            <a:r>
              <a:rPr lang="pl-PL" sz="1800" i="1" kern="100" dirty="0">
                <a:effectLst/>
                <a:latin typeface="Century Gothic" panose="020B0502020202020204" pitchFamily="34" charset="0"/>
                <a:ea typeface="Calibri" panose="020F0502020204030204" pitchFamily="34" charset="0"/>
                <a:cs typeface="Calibri" panose="020F0502020204030204" pitchFamily="34" charset="0"/>
              </a:rPr>
              <a:t>ę</a:t>
            </a:r>
            <a:r>
              <a:rPr lang="pl-PL" sz="1800" i="1" kern="100" dirty="0">
                <a:effectLst/>
                <a:latin typeface="Century Gothic" panose="020B0502020202020204" pitchFamily="34" charset="0"/>
                <a:ea typeface="Calibri" panose="020F0502020204030204" pitchFamily="34" charset="0"/>
                <a:cs typeface="Times New Roman" panose="02020603050405020304" pitchFamily="18" charset="0"/>
              </a:rPr>
              <a:t>tne, </a:t>
            </a:r>
            <a:r>
              <a:rPr lang="pl-PL" sz="1800" b="1" i="1" kern="100" dirty="0">
                <a:effectLst/>
                <a:latin typeface="Century Gothic" panose="020B0502020202020204" pitchFamily="34" charset="0"/>
                <a:ea typeface="Calibri" panose="020F0502020204030204" pitchFamily="34" charset="0"/>
                <a:cs typeface="Times New Roman" panose="02020603050405020304" pitchFamily="18" charset="0"/>
              </a:rPr>
              <a:t>ale i takie, kt</a:t>
            </a:r>
            <a:r>
              <a:rPr lang="pl-PL" sz="1800" b="1" i="1" kern="100" dirty="0">
                <a:effectLst/>
                <a:latin typeface="Century Gothic" panose="020B0502020202020204" pitchFamily="34" charset="0"/>
                <a:ea typeface="Calibri" panose="020F0502020204030204" pitchFamily="34" charset="0"/>
                <a:cs typeface="Centaur" panose="02030504050205020304" pitchFamily="18" charset="0"/>
              </a:rPr>
              <a:t>ó</a:t>
            </a:r>
            <a:r>
              <a:rPr lang="pl-PL" sz="1800" b="1" i="1" kern="100" dirty="0">
                <a:effectLst/>
                <a:latin typeface="Century Gothic" panose="020B0502020202020204" pitchFamily="34" charset="0"/>
                <a:ea typeface="Calibri" panose="020F0502020204030204" pitchFamily="34" charset="0"/>
                <a:cs typeface="Times New Roman" panose="02020603050405020304" pitchFamily="18" charset="0"/>
              </a:rPr>
              <a:t>re obra</a:t>
            </a:r>
            <a:r>
              <a:rPr lang="pl-PL" sz="1800" b="1" i="1" kern="100" dirty="0">
                <a:effectLst/>
                <a:latin typeface="Century Gothic" panose="020B0502020202020204" pitchFamily="34" charset="0"/>
                <a:ea typeface="Calibri" panose="020F0502020204030204" pitchFamily="34" charset="0"/>
                <a:cs typeface="Calibri" panose="020F0502020204030204" pitchFamily="34" charset="0"/>
              </a:rPr>
              <a:t>ż</a:t>
            </a:r>
            <a:r>
              <a:rPr lang="pl-PL" sz="1800" b="1" i="1" kern="100" dirty="0">
                <a:effectLst/>
                <a:latin typeface="Century Gothic" panose="020B0502020202020204" pitchFamily="34" charset="0"/>
                <a:ea typeface="Calibri" panose="020F0502020204030204" pitchFamily="34" charset="0"/>
                <a:cs typeface="Times New Roman" panose="02020603050405020304" pitchFamily="18" charset="0"/>
              </a:rPr>
              <a:t>aj</a:t>
            </a:r>
            <a:r>
              <a:rPr lang="pl-PL" sz="1800" b="1" i="1" kern="100" dirty="0">
                <a:effectLst/>
                <a:latin typeface="Century Gothic" panose="020B0502020202020204" pitchFamily="34" charset="0"/>
                <a:ea typeface="Calibri" panose="020F0502020204030204" pitchFamily="34" charset="0"/>
                <a:cs typeface="Calibri" panose="020F0502020204030204" pitchFamily="34" charset="0"/>
              </a:rPr>
              <a:t>ą</a:t>
            </a:r>
            <a:r>
              <a:rPr lang="pl-PL" sz="1800" b="1" i="1" kern="100" dirty="0">
                <a:effectLst/>
                <a:latin typeface="Century Gothic" panose="020B0502020202020204" pitchFamily="34" charset="0"/>
                <a:ea typeface="Calibri" panose="020F0502020204030204" pitchFamily="34" charset="0"/>
                <a:cs typeface="Times New Roman" panose="02020603050405020304" pitchFamily="18" charset="0"/>
              </a:rPr>
              <a:t>, oburzaj</a:t>
            </a:r>
            <a:r>
              <a:rPr lang="pl-PL" sz="1800" b="1" i="1" kern="100" dirty="0">
                <a:effectLst/>
                <a:latin typeface="Century Gothic" panose="020B0502020202020204" pitchFamily="34" charset="0"/>
                <a:ea typeface="Calibri" panose="020F0502020204030204" pitchFamily="34" charset="0"/>
                <a:cs typeface="Calibri" panose="020F0502020204030204" pitchFamily="34" charset="0"/>
              </a:rPr>
              <a:t>ą</a:t>
            </a:r>
            <a:r>
              <a:rPr lang="pl-PL" sz="1800" b="1" i="1" kern="100" dirty="0">
                <a:effectLst/>
                <a:latin typeface="Century Gothic" panose="020B0502020202020204" pitchFamily="34" charset="0"/>
                <a:ea typeface="Calibri" panose="020F0502020204030204" pitchFamily="34" charset="0"/>
                <a:cs typeface="Times New Roman" panose="02020603050405020304" pitchFamily="18" charset="0"/>
              </a:rPr>
              <a:t> lub wprowadzaj</a:t>
            </a:r>
            <a:r>
              <a:rPr lang="pl-PL" sz="1800" b="1" i="1" kern="100" dirty="0">
                <a:effectLst/>
                <a:latin typeface="Century Gothic" panose="020B0502020202020204" pitchFamily="34" charset="0"/>
                <a:ea typeface="Calibri" panose="020F0502020204030204" pitchFamily="34" charset="0"/>
                <a:cs typeface="Calibri" panose="020F0502020204030204" pitchFamily="34" charset="0"/>
              </a:rPr>
              <a:t>ą</a:t>
            </a:r>
            <a:r>
              <a:rPr lang="pl-PL" sz="1800" b="1" i="1" kern="100" dirty="0">
                <a:effectLst/>
                <a:latin typeface="Century Gothic" panose="020B0502020202020204" pitchFamily="34" charset="0"/>
                <a:ea typeface="Calibri" panose="020F0502020204030204" pitchFamily="34" charset="0"/>
                <a:cs typeface="Times New Roman" panose="02020603050405020304" pitchFamily="18" charset="0"/>
              </a:rPr>
              <a:t> niepok</a:t>
            </a:r>
            <a:r>
              <a:rPr lang="pl-PL" sz="1800" b="1" i="1" kern="100" dirty="0">
                <a:effectLst/>
                <a:latin typeface="Century Gothic" panose="020B0502020202020204" pitchFamily="34" charset="0"/>
                <a:ea typeface="Calibri" panose="020F0502020204030204" pitchFamily="34" charset="0"/>
                <a:cs typeface="Centaur" panose="02030504050205020304" pitchFamily="18" charset="0"/>
              </a:rPr>
              <a:t>ó</a:t>
            </a:r>
            <a:r>
              <a:rPr lang="pl-PL" sz="1800" b="1" i="1" kern="100" dirty="0">
                <a:effectLst/>
                <a:latin typeface="Century Gothic" panose="020B0502020202020204" pitchFamily="34" charset="0"/>
                <a:ea typeface="Calibri" panose="020F0502020204030204" pitchFamily="34" charset="0"/>
                <a:cs typeface="Times New Roman" panose="02020603050405020304" pitchFamily="18" charset="0"/>
              </a:rPr>
              <a:t>j </a:t>
            </a:r>
            <a:r>
              <a:rPr lang="pl-PL" sz="1800" i="1" kern="100" dirty="0">
                <a:effectLst/>
                <a:latin typeface="Century Gothic" panose="020B0502020202020204" pitchFamily="34" charset="0"/>
                <a:ea typeface="Calibri" panose="020F0502020204030204" pitchFamily="34" charset="0"/>
                <a:cs typeface="Times New Roman" panose="02020603050405020304" pitchFamily="18" charset="0"/>
              </a:rPr>
              <a:t>w pa</a:t>
            </a:r>
            <a:r>
              <a:rPr lang="pl-PL" sz="1800" i="1" kern="100" dirty="0">
                <a:effectLst/>
                <a:latin typeface="Century Gothic" panose="020B0502020202020204" pitchFamily="34" charset="0"/>
                <a:ea typeface="Calibri" panose="020F0502020204030204" pitchFamily="34" charset="0"/>
                <a:cs typeface="Calibri" panose="020F0502020204030204" pitchFamily="34" charset="0"/>
              </a:rPr>
              <a:t>ń</a:t>
            </a:r>
            <a:r>
              <a:rPr lang="pl-PL" sz="1800" i="1" kern="100" dirty="0">
                <a:effectLst/>
                <a:latin typeface="Century Gothic" panose="020B0502020202020204" pitchFamily="34" charset="0"/>
                <a:ea typeface="Calibri" panose="020F0502020204030204" pitchFamily="34" charset="0"/>
                <a:cs typeface="Times New Roman" panose="02020603050405020304" pitchFamily="18" charset="0"/>
              </a:rPr>
              <a:t>stwie albo w jakiej</a:t>
            </a:r>
            <a:r>
              <a:rPr lang="pl-PL" sz="1800" i="1" kern="100" dirty="0">
                <a:effectLst/>
                <a:latin typeface="Century Gothic" panose="020B0502020202020204" pitchFamily="34" charset="0"/>
                <a:ea typeface="Calibri" panose="020F0502020204030204" pitchFamily="34" charset="0"/>
                <a:cs typeface="Calibri" panose="020F0502020204030204" pitchFamily="34" charset="0"/>
              </a:rPr>
              <a:t>ś</a:t>
            </a:r>
            <a:r>
              <a:rPr lang="pl-PL" sz="1800" i="1" kern="100" dirty="0">
                <a:effectLst/>
                <a:latin typeface="Century Gothic" panose="020B0502020202020204" pitchFamily="34" charset="0"/>
                <a:ea typeface="Calibri" panose="020F0502020204030204" pitchFamily="34" charset="0"/>
                <a:cs typeface="Times New Roman" panose="02020603050405020304" pitchFamily="18" charset="0"/>
              </a:rPr>
              <a:t> grupie spo</a:t>
            </a:r>
            <a:r>
              <a:rPr lang="pl-PL" sz="1800" i="1" kern="100" dirty="0">
                <a:effectLst/>
                <a:latin typeface="Century Gothic" panose="020B0502020202020204" pitchFamily="34" charset="0"/>
                <a:ea typeface="Calibri" panose="020F0502020204030204" pitchFamily="34" charset="0"/>
                <a:cs typeface="Calibri" panose="020F0502020204030204" pitchFamily="34" charset="0"/>
              </a:rPr>
              <a:t>ł</a:t>
            </a:r>
            <a:r>
              <a:rPr lang="pl-PL" sz="1800" i="1" kern="100" dirty="0">
                <a:effectLst/>
                <a:latin typeface="Century Gothic" panose="020B0502020202020204" pitchFamily="34" charset="0"/>
                <a:ea typeface="Calibri" panose="020F0502020204030204" pitchFamily="34" charset="0"/>
                <a:cs typeface="Times New Roman" panose="02020603050405020304" pitchFamily="18" charset="0"/>
              </a:rPr>
              <a:t>ecze</a:t>
            </a:r>
            <a:r>
              <a:rPr lang="pl-PL" sz="1800" i="1" kern="100" dirty="0">
                <a:effectLst/>
                <a:latin typeface="Century Gothic" panose="020B0502020202020204" pitchFamily="34" charset="0"/>
                <a:ea typeface="Calibri" panose="020F0502020204030204" pitchFamily="34" charset="0"/>
                <a:cs typeface="Calibri" panose="020F0502020204030204" pitchFamily="34" charset="0"/>
              </a:rPr>
              <a:t>ń</a:t>
            </a:r>
            <a:r>
              <a:rPr lang="pl-PL" sz="1800" i="1" kern="100" dirty="0">
                <a:effectLst/>
                <a:latin typeface="Century Gothic" panose="020B0502020202020204" pitchFamily="34" charset="0"/>
                <a:ea typeface="Calibri" panose="020F0502020204030204" pitchFamily="34" charset="0"/>
                <a:cs typeface="Times New Roman" panose="02020603050405020304" pitchFamily="18" charset="0"/>
              </a:rPr>
              <a:t>stwa. </a:t>
            </a:r>
            <a:r>
              <a:rPr lang="pl-PL" sz="1800" b="1" i="1" kern="100" dirty="0">
                <a:effectLst/>
                <a:latin typeface="Century Gothic" panose="020B0502020202020204" pitchFamily="34" charset="0"/>
                <a:ea typeface="Calibri" panose="020F0502020204030204" pitchFamily="34" charset="0"/>
                <a:cs typeface="Times New Roman" panose="02020603050405020304" pitchFamily="18" charset="0"/>
              </a:rPr>
              <a:t>Takie s</a:t>
            </a:r>
            <a:r>
              <a:rPr lang="pl-PL" sz="1800" b="1" i="1" kern="100" dirty="0">
                <a:effectLst/>
                <a:latin typeface="Century Gothic" panose="020B0502020202020204" pitchFamily="34" charset="0"/>
                <a:ea typeface="Calibri" panose="020F0502020204030204" pitchFamily="34" charset="0"/>
                <a:cs typeface="Calibri" panose="020F0502020204030204" pitchFamily="34" charset="0"/>
              </a:rPr>
              <a:t>ą</a:t>
            </a:r>
            <a:r>
              <a:rPr lang="pl-PL" sz="1800" b="1" i="1" kern="100" dirty="0">
                <a:effectLst/>
                <a:latin typeface="Century Gothic" panose="020B0502020202020204" pitchFamily="34" charset="0"/>
                <a:ea typeface="Calibri" panose="020F0502020204030204" pitchFamily="34" charset="0"/>
                <a:cs typeface="Times New Roman" panose="02020603050405020304" pitchFamily="18" charset="0"/>
              </a:rPr>
              <a:t> wymagania pluralizmu, tolerancji i otwarto</a:t>
            </a:r>
            <a:r>
              <a:rPr lang="pl-PL" sz="1800" b="1" i="1" kern="100" dirty="0">
                <a:effectLst/>
                <a:latin typeface="Century Gothic" panose="020B0502020202020204" pitchFamily="34" charset="0"/>
                <a:ea typeface="Calibri" panose="020F0502020204030204" pitchFamily="34" charset="0"/>
                <a:cs typeface="Calibri" panose="020F0502020204030204" pitchFamily="34" charset="0"/>
              </a:rPr>
              <a:t>ś</a:t>
            </a:r>
            <a:r>
              <a:rPr lang="pl-PL" sz="1800" b="1" i="1" kern="100" dirty="0">
                <a:effectLst/>
                <a:latin typeface="Century Gothic" panose="020B0502020202020204" pitchFamily="34" charset="0"/>
                <a:ea typeface="Calibri" panose="020F0502020204030204" pitchFamily="34" charset="0"/>
                <a:cs typeface="Times New Roman" panose="02020603050405020304" pitchFamily="18" charset="0"/>
              </a:rPr>
              <a:t>ci</a:t>
            </a:r>
            <a:r>
              <a:rPr lang="pl-PL" sz="1800" i="1" kern="100" dirty="0">
                <a:effectLst/>
                <a:latin typeface="Century Gothic" panose="020B0502020202020204" pitchFamily="34" charset="0"/>
                <a:ea typeface="Calibri" panose="020F0502020204030204" pitchFamily="34" charset="0"/>
                <a:cs typeface="Times New Roman" panose="02020603050405020304" pitchFamily="18" charset="0"/>
              </a:rPr>
              <a:t>, bez kt</a:t>
            </a:r>
            <a:r>
              <a:rPr lang="pl-PL" sz="1800" i="1" kern="100" dirty="0">
                <a:effectLst/>
                <a:latin typeface="Century Gothic" panose="020B0502020202020204" pitchFamily="34" charset="0"/>
                <a:ea typeface="Calibri" panose="020F0502020204030204" pitchFamily="34" charset="0"/>
                <a:cs typeface="Centaur" panose="02030504050205020304" pitchFamily="18" charset="0"/>
              </a:rPr>
              <a:t>ó</a:t>
            </a:r>
            <a:r>
              <a:rPr lang="pl-PL" sz="1800" i="1" kern="100" dirty="0">
                <a:effectLst/>
                <a:latin typeface="Century Gothic" panose="020B0502020202020204" pitchFamily="34" charset="0"/>
                <a:ea typeface="Calibri" panose="020F0502020204030204" pitchFamily="34" charset="0"/>
                <a:cs typeface="Times New Roman" panose="02020603050405020304" pitchFamily="18" charset="0"/>
              </a:rPr>
              <a:t>rych demokratyczne spo</a:t>
            </a:r>
            <a:r>
              <a:rPr lang="pl-PL" sz="1800" i="1" kern="100" dirty="0">
                <a:effectLst/>
                <a:latin typeface="Century Gothic" panose="020B0502020202020204" pitchFamily="34" charset="0"/>
                <a:ea typeface="Calibri" panose="020F0502020204030204" pitchFamily="34" charset="0"/>
                <a:cs typeface="Calibri" panose="020F0502020204030204" pitchFamily="34" charset="0"/>
              </a:rPr>
              <a:t>ł</a:t>
            </a:r>
            <a:r>
              <a:rPr lang="pl-PL" sz="1800" i="1" kern="100" dirty="0">
                <a:effectLst/>
                <a:latin typeface="Century Gothic" panose="020B0502020202020204" pitchFamily="34" charset="0"/>
                <a:ea typeface="Calibri" panose="020F0502020204030204" pitchFamily="34" charset="0"/>
                <a:cs typeface="Times New Roman" panose="02020603050405020304" pitchFamily="18" charset="0"/>
              </a:rPr>
              <a:t>ecze</a:t>
            </a:r>
            <a:r>
              <a:rPr lang="pl-PL" sz="1800" i="1" kern="100" dirty="0">
                <a:effectLst/>
                <a:latin typeface="Century Gothic" panose="020B0502020202020204" pitchFamily="34" charset="0"/>
                <a:ea typeface="Calibri" panose="020F0502020204030204" pitchFamily="34" charset="0"/>
                <a:cs typeface="Calibri" panose="020F0502020204030204" pitchFamily="34" charset="0"/>
              </a:rPr>
              <a:t>ń</a:t>
            </a:r>
            <a:r>
              <a:rPr lang="pl-PL" sz="1800" i="1" kern="100" dirty="0">
                <a:effectLst/>
                <a:latin typeface="Century Gothic" panose="020B0502020202020204" pitchFamily="34" charset="0"/>
                <a:ea typeface="Calibri" panose="020F0502020204030204" pitchFamily="34" charset="0"/>
                <a:cs typeface="Times New Roman" panose="02020603050405020304" pitchFamily="18" charset="0"/>
              </a:rPr>
              <a:t>stwo nie istnieje</a:t>
            </a:r>
            <a:r>
              <a:rPr lang="pl-PL" sz="1800" i="1" kern="100" dirty="0">
                <a:effectLst/>
                <a:latin typeface="Century Gothic" panose="020B0502020202020204" pitchFamily="34" charset="0"/>
                <a:ea typeface="Calibri" panose="020F0502020204030204" pitchFamily="34" charset="0"/>
                <a:cs typeface="Centaur" panose="02030504050205020304" pitchFamily="18" charset="0"/>
              </a:rPr>
              <a:t>”</a:t>
            </a:r>
            <a:r>
              <a:rPr lang="pl-PL" sz="1800" i="1" kern="100" dirty="0">
                <a:effectLst/>
                <a:latin typeface="Century Gothic" panose="020B0502020202020204" pitchFamily="34" charset="0"/>
                <a:ea typeface="Calibri" panose="020F0502020204030204" pitchFamily="34" charset="0"/>
                <a:cs typeface="Times New Roman" panose="02020603050405020304" pitchFamily="18" charset="0"/>
              </a:rPr>
              <a:t>.</a:t>
            </a:r>
          </a:p>
          <a:p>
            <a:pPr algn="just">
              <a:lnSpc>
                <a:spcPct val="110000"/>
              </a:lnSpc>
              <a:spcAft>
                <a:spcPts val="1000"/>
              </a:spcAft>
            </a:pPr>
            <a:r>
              <a:rPr lang="pl-PL" sz="1800" kern="100" dirty="0" err="1">
                <a:effectLst/>
                <a:latin typeface="Century Gothic" panose="020B0502020202020204" pitchFamily="34" charset="0"/>
                <a:ea typeface="Calibri" panose="020F0502020204030204" pitchFamily="34" charset="0"/>
                <a:cs typeface="Times New Roman" panose="02020603050405020304" pitchFamily="18" charset="0"/>
              </a:rPr>
              <a:t>Lingens</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przeciwko Austrii 8.7.1986 r., skarga Nr 9815/82, A 42: </a:t>
            </a:r>
            <a:r>
              <a:rPr lang="pl-PL" sz="1800" i="1" kern="100" dirty="0">
                <a:effectLst/>
                <a:latin typeface="Century Gothic" panose="020B0502020202020204" pitchFamily="34" charset="0"/>
                <a:ea typeface="Calibri" panose="020F0502020204030204" pitchFamily="34" charset="0"/>
                <a:cs typeface="Times New Roman" panose="02020603050405020304" pitchFamily="18" charset="0"/>
              </a:rPr>
              <a:t>Wolność prasy zapewnia opinii publicznej jeden z najlepszych sposobów poznawania i kształtowania sobie opinii dotyczących przywódców politycznych. Ogólniej rzecz ujmując, debata polityczna stanowi kwintesencję koncepcji społeczeństwa demokratycznego, która to koncepcja dominuje w całej Konwencji.</a:t>
            </a:r>
          </a:p>
          <a:p>
            <a:pPr algn="just">
              <a:lnSpc>
                <a:spcPct val="110000"/>
              </a:lnSpc>
              <a:spcAft>
                <a:spcPts val="1000"/>
              </a:spcAft>
            </a:pP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W sprawie Steel i inni v. Wielka Brytania (wyrok z 23.9.1998 r. skarga Nr 24838/94) ETPC sformu</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ł</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owa</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ł</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pogl</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ą</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d, </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ż</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e w zakres wolno</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ś</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ci wypowiedzi, kt</a:t>
            </a:r>
            <a:r>
              <a:rPr lang="pl-PL" sz="1800" kern="100" dirty="0">
                <a:effectLst/>
                <a:latin typeface="Century Gothic" panose="020B0502020202020204" pitchFamily="34" charset="0"/>
                <a:ea typeface="Calibri" panose="020F0502020204030204" pitchFamily="34" charset="0"/>
                <a:cs typeface="Centaur" panose="02030504050205020304" pitchFamily="18" charset="0"/>
              </a:rPr>
              <a:t>ó</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ra obejmuje wolno</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ść</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posiadania my</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ś</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li, przekona</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ń</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wchodz</a:t>
            </a:r>
            <a:r>
              <a:rPr lang="pl-PL" sz="1800" b="1" kern="100" dirty="0">
                <a:effectLst/>
                <a:latin typeface="Century Gothic" panose="020B0502020202020204" pitchFamily="34" charset="0"/>
                <a:ea typeface="Calibri" panose="020F0502020204030204" pitchFamily="34" charset="0"/>
                <a:cs typeface="Calibri" panose="020F0502020204030204" pitchFamily="34" charset="0"/>
              </a:rPr>
              <a:t>ą</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 tak</a:t>
            </a:r>
            <a:r>
              <a:rPr lang="pl-PL" sz="1800" b="1" kern="100" dirty="0">
                <a:effectLst/>
                <a:latin typeface="Century Gothic" panose="020B0502020202020204" pitchFamily="34" charset="0"/>
                <a:ea typeface="Calibri" panose="020F0502020204030204" pitchFamily="34" charset="0"/>
                <a:cs typeface="Calibri" panose="020F0502020204030204" pitchFamily="34" charset="0"/>
              </a:rPr>
              <a:t>ż</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e konkretne zachowania ludzkie</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W przedmiotowej sprawie Trybuna</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ł</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wskaza</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ł</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ż</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e </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fizyczne przeszkadzanie w postaci protestu</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jest jedn</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ą</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z form wyra</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ż</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ania ekspresji w rozumieniu art. 10 EKPC. </a:t>
            </a:r>
          </a:p>
          <a:p>
            <a:pPr algn="just">
              <a:lnSpc>
                <a:spcPct val="110000"/>
              </a:lnSpc>
              <a:spcAft>
                <a:spcPts val="1000"/>
              </a:spcAft>
            </a:pP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W innych sprawach ETPC, interpretuj</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ą</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c zakres znaczeniowy poj</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ę</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cia wolno</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ś</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ci wypowiedzi, uzna</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ł</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ż</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e mie</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ś</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ci on w sobie wszelkie </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wypowiedzi o charakterze politycznym</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dotycz</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ą</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ce spraw </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publicznych, artystycznym czy komercyjnym.  </a:t>
            </a:r>
            <a:endParaRPr lang="pl-PL" sz="1800" b="1" kern="10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10000"/>
              </a:lnSpc>
              <a:spcAft>
                <a:spcPts val="1000"/>
              </a:spcAft>
            </a:pPr>
            <a:endParaRPr lang="pl-PL" sz="1800" kern="10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10000"/>
              </a:lnSpc>
              <a:spcAft>
                <a:spcPts val="1000"/>
              </a:spcAft>
            </a:pPr>
            <a:endParaRPr lang="pl-PL" sz="1800" kern="10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10000"/>
              </a:lnSpc>
              <a:spcAft>
                <a:spcPts val="1000"/>
              </a:spcAft>
            </a:pPr>
            <a:endParaRPr lang="pl-PL" sz="1800" kern="10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10000"/>
              </a:lnSpc>
              <a:spcBef>
                <a:spcPts val="1000"/>
              </a:spcBef>
              <a:spcAft>
                <a:spcPts val="1000"/>
              </a:spcAft>
            </a:pPr>
            <a:endParaRPr lang="pl-PL" sz="1800" kern="100" dirty="0">
              <a:effectLst/>
              <a:latin typeface="Century Gothic" panose="020B0502020202020204" pitchFamily="34" charset="0"/>
              <a:ea typeface="Calibri" panose="020F0502020204030204" pitchFamily="34" charset="0"/>
              <a:cs typeface="Times New Roman" panose="02020603050405020304" pitchFamily="18" charset="0"/>
            </a:endParaRPr>
          </a:p>
          <a:p>
            <a:pPr algn="just">
              <a:lnSpc>
                <a:spcPct val="110000"/>
              </a:lnSpc>
              <a:spcBef>
                <a:spcPts val="1000"/>
              </a:spcBef>
              <a:spcAft>
                <a:spcPts val="1000"/>
              </a:spcAft>
            </a:pPr>
            <a:endParaRPr lang="pl-PL" sz="1800" kern="100" dirty="0">
              <a:effectLst/>
              <a:latin typeface="Century Gothic" panose="020B0502020202020204" pitchFamily="34" charset="0"/>
              <a:ea typeface="Calibri" panose="020F0502020204030204" pitchFamily="34" charset="0"/>
              <a:cs typeface="Times New Roman" panose="02020603050405020304" pitchFamily="18" charset="0"/>
            </a:endParaRPr>
          </a:p>
          <a:p>
            <a:pPr algn="just">
              <a:lnSpc>
                <a:spcPct val="137000"/>
              </a:lnSpc>
              <a:spcBef>
                <a:spcPts val="1000"/>
              </a:spcBef>
              <a:spcAft>
                <a:spcPts val="1000"/>
              </a:spcAft>
            </a:pPr>
            <a:endParaRPr lang="pl-PL" sz="1800" kern="10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37000"/>
              </a:lnSpc>
              <a:spcAft>
                <a:spcPts val="800"/>
              </a:spcAft>
            </a:pPr>
            <a:endParaRPr lang="pl-PL" sz="1800" kern="100" dirty="0">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533022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EF2EAAA-DF19-E18D-F86B-7D98B7E78664}"/>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BF5BABBF-EA67-E4E3-EA71-5F9B82B1F556}"/>
              </a:ext>
            </a:extLst>
          </p:cNvPr>
          <p:cNvSpPr>
            <a:spLocks noGrp="1"/>
          </p:cNvSpPr>
          <p:nvPr>
            <p:ph type="title"/>
          </p:nvPr>
        </p:nvSpPr>
        <p:spPr>
          <a:xfrm>
            <a:off x="2370883" y="598710"/>
            <a:ext cx="9330579" cy="952763"/>
          </a:xfrm>
        </p:spPr>
        <p:txBody>
          <a:bodyPr>
            <a:normAutofit/>
          </a:bodyPr>
          <a:lstStyle/>
          <a:p>
            <a:pPr algn="just">
              <a:lnSpc>
                <a:spcPct val="137000"/>
              </a:lnSpc>
              <a:spcBef>
                <a:spcPts val="1000"/>
              </a:spcBef>
              <a:spcAft>
                <a:spcPts val="1000"/>
              </a:spcAft>
            </a:pPr>
            <a:r>
              <a:rPr lang="pl-PL" sz="1800" b="1" kern="100" dirty="0">
                <a:latin typeface="Century Gothic" panose="020B0502020202020204" pitchFamily="34" charset="0"/>
                <a:ea typeface="Calibri" panose="020F0502020204030204" pitchFamily="34" charset="0"/>
                <a:cs typeface="Times New Roman" panose="02020603050405020304" pitchFamily="18" charset="0"/>
              </a:rPr>
              <a:t>Art. 10</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 Europejskiej Konwencji Praw Cz</a:t>
            </a:r>
            <a:r>
              <a:rPr lang="pl-PL" sz="1800" b="1" kern="100" dirty="0">
                <a:effectLst/>
                <a:latin typeface="Century Gothic" panose="020B0502020202020204" pitchFamily="34" charset="0"/>
                <a:ea typeface="Calibri" panose="020F0502020204030204" pitchFamily="34" charset="0"/>
                <a:cs typeface="Calibri" panose="020F0502020204030204" pitchFamily="34" charset="0"/>
              </a:rPr>
              <a:t>ł</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owieka.</a:t>
            </a:r>
            <a:endParaRPr lang="pl-PL" sz="1800" kern="10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3" name="Symbol zastępczy zawartości 2">
            <a:extLst>
              <a:ext uri="{FF2B5EF4-FFF2-40B4-BE49-F238E27FC236}">
                <a16:creationId xmlns:a16="http://schemas.microsoft.com/office/drawing/2014/main" id="{A011EA45-85EC-E57D-8502-2582766FB2B5}"/>
              </a:ext>
            </a:extLst>
          </p:cNvPr>
          <p:cNvSpPr>
            <a:spLocks noGrp="1"/>
          </p:cNvSpPr>
          <p:nvPr>
            <p:ph idx="1"/>
          </p:nvPr>
        </p:nvSpPr>
        <p:spPr>
          <a:xfrm>
            <a:off x="1744980" y="1143001"/>
            <a:ext cx="10149839" cy="5499100"/>
          </a:xfrm>
        </p:spPr>
        <p:txBody>
          <a:bodyPr>
            <a:normAutofit fontScale="77500" lnSpcReduction="20000"/>
          </a:bodyPr>
          <a:lstStyle/>
          <a:p>
            <a:pPr marL="0" indent="0" algn="just">
              <a:lnSpc>
                <a:spcPct val="120000"/>
              </a:lnSpc>
              <a:spcBef>
                <a:spcPts val="1000"/>
              </a:spcBef>
              <a:spcAft>
                <a:spcPts val="1000"/>
              </a:spcAft>
              <a:buNone/>
            </a:pP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Na podstawie orzecznictwa ETPC mo</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ż</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na formu</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ł</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owa</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ć</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pogl</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ą</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d, </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ż</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e na zakres ochrony wolno</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ś</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ci wypowiedzi wp</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ł</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ywaj</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ą</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trzy czynniki:</a:t>
            </a:r>
            <a:endParaRPr lang="pl-PL" sz="1800" kern="10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20000"/>
              </a:lnSpc>
              <a:spcBef>
                <a:spcPts val="1000"/>
              </a:spcBef>
              <a:spcAft>
                <a:spcPts val="1000"/>
              </a:spcAft>
            </a:pP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1) </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medium przekazu wypowiedzi</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Szczególn</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ą</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ochron</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ę</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ETPC przyznaje </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wypowiedziom prasowym</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Ochrona strasburska przybiera intensywny charakter, gdy </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ś</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rodkiem (medium), za pomoc</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ą</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kt</a:t>
            </a:r>
            <a:r>
              <a:rPr lang="pl-PL" sz="1800" kern="100" dirty="0">
                <a:effectLst/>
                <a:latin typeface="Century Gothic" panose="020B0502020202020204" pitchFamily="34" charset="0"/>
                <a:ea typeface="Calibri" panose="020F0502020204030204" pitchFamily="34" charset="0"/>
                <a:cs typeface="Centaur" panose="02030504050205020304" pitchFamily="18" charset="0"/>
              </a:rPr>
              <a:t>ó</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rego przekazywane s</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ą</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wypowiedzi, jest prasa. </a:t>
            </a:r>
            <a:r>
              <a:rPr lang="pl-PL" sz="1800" b="1" kern="100" dirty="0">
                <a:effectLst/>
                <a:latin typeface="Century Gothic" panose="020B0502020202020204" pitchFamily="34" charset="0"/>
                <a:ea typeface="Calibri" panose="020F0502020204030204" pitchFamily="34" charset="0"/>
                <a:cs typeface="Calibri" panose="020F0502020204030204" pitchFamily="34" charset="0"/>
              </a:rPr>
              <a:t>Ś</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rodki masowego przekazu (prasa, radio, telewizja) posiadaj</a:t>
            </a:r>
            <a:r>
              <a:rPr lang="pl-PL" sz="1800" b="1" kern="100" dirty="0">
                <a:effectLst/>
                <a:latin typeface="Century Gothic" panose="020B0502020202020204" pitchFamily="34" charset="0"/>
                <a:ea typeface="Calibri" panose="020F0502020204030204" pitchFamily="34" charset="0"/>
                <a:cs typeface="Calibri" panose="020F0502020204030204" pitchFamily="34" charset="0"/>
              </a:rPr>
              <a:t>ą</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 kluczow</a:t>
            </a:r>
            <a:r>
              <a:rPr lang="pl-PL" sz="1800" b="1" kern="100" dirty="0">
                <a:effectLst/>
                <a:latin typeface="Century Gothic" panose="020B0502020202020204" pitchFamily="34" charset="0"/>
                <a:ea typeface="Calibri" panose="020F0502020204030204" pitchFamily="34" charset="0"/>
                <a:cs typeface="Calibri" panose="020F0502020204030204" pitchFamily="34" charset="0"/>
              </a:rPr>
              <a:t>ą</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 pozycj</a:t>
            </a:r>
            <a:r>
              <a:rPr lang="pl-PL" sz="1800" b="1" kern="100" dirty="0">
                <a:effectLst/>
                <a:latin typeface="Century Gothic" panose="020B0502020202020204" pitchFamily="34" charset="0"/>
                <a:ea typeface="Calibri" panose="020F0502020204030204" pitchFamily="34" charset="0"/>
                <a:cs typeface="Calibri" panose="020F0502020204030204" pitchFamily="34" charset="0"/>
              </a:rPr>
              <a:t>ę</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 w kszta</a:t>
            </a:r>
            <a:r>
              <a:rPr lang="pl-PL" sz="1800" b="1" kern="100" dirty="0">
                <a:effectLst/>
                <a:latin typeface="Century Gothic" panose="020B0502020202020204" pitchFamily="34" charset="0"/>
                <a:ea typeface="Calibri" panose="020F0502020204030204" pitchFamily="34" charset="0"/>
                <a:cs typeface="Calibri" panose="020F0502020204030204" pitchFamily="34" charset="0"/>
              </a:rPr>
              <a:t>ł</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towaniu zakresu wolno</a:t>
            </a:r>
            <a:r>
              <a:rPr lang="pl-PL" sz="1800" b="1" kern="100" dirty="0">
                <a:effectLst/>
                <a:latin typeface="Century Gothic" panose="020B0502020202020204" pitchFamily="34" charset="0"/>
                <a:ea typeface="Calibri" panose="020F0502020204030204" pitchFamily="34" charset="0"/>
                <a:cs typeface="Calibri" panose="020F0502020204030204" pitchFamily="34" charset="0"/>
              </a:rPr>
              <a:t>ś</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ci wypowiedz</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i. Prasa odgrywa bardzo wa</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ż</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n</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ą</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rol</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ę</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w stwarzaniu ram dla debaty politycznej oraz wok</a:t>
            </a:r>
            <a:r>
              <a:rPr lang="pl-PL" sz="1800" kern="100" dirty="0">
                <a:effectLst/>
                <a:latin typeface="Century Gothic" panose="020B0502020202020204" pitchFamily="34" charset="0"/>
                <a:ea typeface="Calibri" panose="020F0502020204030204" pitchFamily="34" charset="0"/>
                <a:cs typeface="Centaur" panose="02030504050205020304" pitchFamily="18" charset="0"/>
              </a:rPr>
              <a:t>ó</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ł</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spraw budz</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ą</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cych powszechne zainteresowanie. </a:t>
            </a:r>
            <a:endParaRPr lang="pl-PL" sz="1800" kern="10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20000"/>
              </a:lnSpc>
              <a:spcBef>
                <a:spcPts val="1000"/>
              </a:spcBef>
              <a:spcAft>
                <a:spcPts val="1000"/>
              </a:spcAft>
            </a:pP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2) </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autor wypowiedzi</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ETPC wyr</a:t>
            </a:r>
            <a:r>
              <a:rPr lang="pl-PL" sz="1800" kern="100" dirty="0">
                <a:effectLst/>
                <a:latin typeface="Century Gothic" panose="020B0502020202020204" pitchFamily="34" charset="0"/>
                <a:ea typeface="Calibri" panose="020F0502020204030204" pitchFamily="34" charset="0"/>
                <a:cs typeface="Centaur" panose="02030504050205020304" pitchFamily="18" charset="0"/>
              </a:rPr>
              <a:t>ó</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ż</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nia pewne kategorie osób, którym przyznaje szerszy zakres ochrony ich wypowiedzi. Szczególn</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ą</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ochron</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ą</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obejmuje </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wypowiedzi polityk</a:t>
            </a:r>
            <a:r>
              <a:rPr lang="pl-PL" sz="1800" b="1" kern="100" dirty="0">
                <a:effectLst/>
                <a:latin typeface="Century Gothic" panose="020B0502020202020204" pitchFamily="34" charset="0"/>
                <a:ea typeface="Calibri" panose="020F0502020204030204" pitchFamily="34" charset="0"/>
                <a:cs typeface="Centaur" panose="02030504050205020304" pitchFamily="18" charset="0"/>
              </a:rPr>
              <a:t>ó</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w, urz</a:t>
            </a:r>
            <a:r>
              <a:rPr lang="pl-PL" sz="1800" b="1" kern="100" dirty="0">
                <a:effectLst/>
                <a:latin typeface="Century Gothic" panose="020B0502020202020204" pitchFamily="34" charset="0"/>
                <a:ea typeface="Calibri" panose="020F0502020204030204" pitchFamily="34" charset="0"/>
                <a:cs typeface="Calibri" panose="020F0502020204030204" pitchFamily="34" charset="0"/>
              </a:rPr>
              <a:t>ę</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dnik</a:t>
            </a:r>
            <a:r>
              <a:rPr lang="pl-PL" sz="1800" b="1" kern="100" dirty="0">
                <a:effectLst/>
                <a:latin typeface="Century Gothic" panose="020B0502020202020204" pitchFamily="34" charset="0"/>
                <a:ea typeface="Calibri" panose="020F0502020204030204" pitchFamily="34" charset="0"/>
                <a:cs typeface="Centaur" panose="02030504050205020304" pitchFamily="18" charset="0"/>
              </a:rPr>
              <a:t>ó</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w pa</a:t>
            </a:r>
            <a:r>
              <a:rPr lang="pl-PL" sz="1800" b="1" kern="100" dirty="0">
                <a:effectLst/>
                <a:latin typeface="Century Gothic" panose="020B0502020202020204" pitchFamily="34" charset="0"/>
                <a:ea typeface="Calibri" panose="020F0502020204030204" pitchFamily="34" charset="0"/>
                <a:cs typeface="Calibri" panose="020F0502020204030204" pitchFamily="34" charset="0"/>
              </a:rPr>
              <a:t>ń</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stwowych oraz dziennikarzy</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Obj</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ę</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cie ochron</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ą</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wskazanych podmiot</a:t>
            </a:r>
            <a:r>
              <a:rPr lang="pl-PL" sz="1800" kern="100" dirty="0">
                <a:effectLst/>
                <a:latin typeface="Century Gothic" panose="020B0502020202020204" pitchFamily="34" charset="0"/>
                <a:ea typeface="Calibri" panose="020F0502020204030204" pitchFamily="34" charset="0"/>
                <a:cs typeface="Centaur" panose="02030504050205020304" pitchFamily="18" charset="0"/>
              </a:rPr>
              <a:t>ó</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w </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wynika z funkcji, jak</a:t>
            </a:r>
            <a:r>
              <a:rPr lang="pl-PL" sz="1800" b="1" kern="100" dirty="0">
                <a:effectLst/>
                <a:latin typeface="Century Gothic" panose="020B0502020202020204" pitchFamily="34" charset="0"/>
                <a:ea typeface="Calibri" panose="020F0502020204030204" pitchFamily="34" charset="0"/>
                <a:cs typeface="Calibri" panose="020F0502020204030204" pitchFamily="34" charset="0"/>
              </a:rPr>
              <a:t>ą</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 pe</a:t>
            </a:r>
            <a:r>
              <a:rPr lang="pl-PL" sz="1800" b="1" kern="100" dirty="0">
                <a:effectLst/>
                <a:latin typeface="Century Gothic" panose="020B0502020202020204" pitchFamily="34" charset="0"/>
                <a:ea typeface="Calibri" panose="020F0502020204030204" pitchFamily="34" charset="0"/>
                <a:cs typeface="Calibri" panose="020F0502020204030204" pitchFamily="34" charset="0"/>
              </a:rPr>
              <a:t>ł</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ni</a:t>
            </a:r>
            <a:r>
              <a:rPr lang="pl-PL" sz="1800" b="1" kern="100" dirty="0">
                <a:effectLst/>
                <a:latin typeface="Century Gothic" panose="020B0502020202020204" pitchFamily="34" charset="0"/>
                <a:ea typeface="Calibri" panose="020F0502020204030204" pitchFamily="34" charset="0"/>
                <a:cs typeface="Calibri" panose="020F0502020204030204" pitchFamily="34" charset="0"/>
              </a:rPr>
              <a:t>ą</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 oni w spo</a:t>
            </a:r>
            <a:r>
              <a:rPr lang="pl-PL" sz="1800" b="1" kern="100" dirty="0">
                <a:effectLst/>
                <a:latin typeface="Century Gothic" panose="020B0502020202020204" pitchFamily="34" charset="0"/>
                <a:ea typeface="Calibri" panose="020F0502020204030204" pitchFamily="34" charset="0"/>
                <a:cs typeface="Calibri" panose="020F0502020204030204" pitchFamily="34" charset="0"/>
              </a:rPr>
              <a:t>ł</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ecze</a:t>
            </a:r>
            <a:r>
              <a:rPr lang="pl-PL" sz="1800" b="1" kern="100" dirty="0">
                <a:effectLst/>
                <a:latin typeface="Century Gothic" panose="020B0502020202020204" pitchFamily="34" charset="0"/>
                <a:ea typeface="Calibri" panose="020F0502020204030204" pitchFamily="34" charset="0"/>
                <a:cs typeface="Calibri" panose="020F0502020204030204" pitchFamily="34" charset="0"/>
              </a:rPr>
              <a:t>ń</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stwie</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a:t>
            </a:r>
            <a:r>
              <a:rPr lang="pl-PL" sz="1800" kern="0" dirty="0">
                <a:effectLst/>
                <a:latin typeface="Century Gothic" panose="020B0502020202020204" pitchFamily="34" charset="0"/>
                <a:ea typeface="Calibri" panose="020F0502020204030204" pitchFamily="34" charset="0"/>
                <a:cs typeface="TimesNewRomanPSMT"/>
              </a:rPr>
              <a:t> </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Orzecznictwo strasburskie pozostawia ma</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ł</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o miejsca dla ogranicze</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ń</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wypowiedzi po</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ś</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wi</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ę</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conych krytyce rz</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ą</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du. Opozycja w polityce spe</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ł</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nia bowiem szczeg</a:t>
            </a:r>
            <a:r>
              <a:rPr lang="pl-PL" sz="1800" kern="100" dirty="0">
                <a:effectLst/>
                <a:latin typeface="Century Gothic" panose="020B0502020202020204" pitchFamily="34" charset="0"/>
                <a:ea typeface="Calibri" panose="020F0502020204030204" pitchFamily="34" charset="0"/>
                <a:cs typeface="Centaur" panose="02030504050205020304" pitchFamily="18" charset="0"/>
              </a:rPr>
              <a:t>ó</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ln</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ą</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rol</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ę</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pe</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ł</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ni</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ą</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c funkcj</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ę</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obserwatora i kontroli rz</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ą</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du. </a:t>
            </a:r>
            <a:endParaRPr lang="pl-PL" sz="1800" kern="10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20000"/>
              </a:lnSpc>
              <a:spcBef>
                <a:spcPts val="1000"/>
              </a:spcBef>
              <a:spcAft>
                <a:spcPts val="1000"/>
              </a:spcAft>
            </a:pP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3) </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materia wypowiedzi</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W orzecznictwie Trybuna</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ł</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u dominuje pogl</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ą</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d, </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ż</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e w</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ś</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r</a:t>
            </a:r>
            <a:r>
              <a:rPr lang="pl-PL" sz="1800" kern="100" dirty="0">
                <a:effectLst/>
                <a:latin typeface="Century Gothic" panose="020B0502020202020204" pitchFamily="34" charset="0"/>
                <a:ea typeface="Calibri" panose="020F0502020204030204" pitchFamily="34" charset="0"/>
                <a:cs typeface="Centaur" panose="02030504050205020304" pitchFamily="18" charset="0"/>
              </a:rPr>
              <a:t>ó</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d wielu rodzaj</a:t>
            </a:r>
            <a:r>
              <a:rPr lang="pl-PL" sz="1800" kern="100" dirty="0">
                <a:effectLst/>
                <a:latin typeface="Century Gothic" panose="020B0502020202020204" pitchFamily="34" charset="0"/>
                <a:ea typeface="Calibri" panose="020F0502020204030204" pitchFamily="34" charset="0"/>
                <a:cs typeface="Centaur" panose="02030504050205020304" pitchFamily="18" charset="0"/>
              </a:rPr>
              <a:t>ó</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w wypowiedzi, szczeg</a:t>
            </a:r>
            <a:r>
              <a:rPr lang="pl-PL" sz="1800" kern="100" dirty="0">
                <a:effectLst/>
                <a:latin typeface="Century Gothic" panose="020B0502020202020204" pitchFamily="34" charset="0"/>
                <a:ea typeface="Calibri" panose="020F0502020204030204" pitchFamily="34" charset="0"/>
                <a:cs typeface="Centaur" panose="02030504050205020304" pitchFamily="18" charset="0"/>
              </a:rPr>
              <a:t>ó</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lne znaczenie ma </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debata polityczna</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najsilniej zwi</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ą</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zana z konstrukcj</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ą</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demokratycznego spo</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ł</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ecze</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ń</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stwa. Na r</a:t>
            </a:r>
            <a:r>
              <a:rPr lang="pl-PL" sz="1800" kern="100" dirty="0">
                <a:effectLst/>
                <a:latin typeface="Century Gothic" panose="020B0502020202020204" pitchFamily="34" charset="0"/>
                <a:ea typeface="Calibri" panose="020F0502020204030204" pitchFamily="34" charset="0"/>
                <a:cs typeface="Centaur" panose="02030504050205020304" pitchFamily="18" charset="0"/>
              </a:rPr>
              <a:t>ó</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wni z debat</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ą</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polityczn</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ą</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Trybuna</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ł</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w Strasburgu traktuje wypowiedzi dotycz</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ą</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ce spraw o </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znaczeniu publicznym</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Orzecznictwo strasburskie poj</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ę</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ciu spraw o znaczeniu publicznym nadaje bardzo szeroki zakres. Do spraw wywo</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ł</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uj</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ą</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cych powszechne zainteresowanie ETPC zaliczy</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ł</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m.in. informacje dotycz</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ą</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ce </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funkcjonowania wymiaru sprawiedliwo</a:t>
            </a:r>
            <a:r>
              <a:rPr lang="pl-PL" sz="1800" b="1" kern="100" dirty="0">
                <a:effectLst/>
                <a:latin typeface="Century Gothic" panose="020B0502020202020204" pitchFamily="34" charset="0"/>
                <a:ea typeface="Calibri" panose="020F0502020204030204" pitchFamily="34" charset="0"/>
                <a:cs typeface="Calibri" panose="020F0502020204030204" pitchFamily="34" charset="0"/>
              </a:rPr>
              <a:t>ś</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ci</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informacje na temat </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jako</a:t>
            </a:r>
            <a:r>
              <a:rPr lang="pl-PL" sz="1800" b="1" kern="100" dirty="0">
                <a:effectLst/>
                <a:latin typeface="Century Gothic" panose="020B0502020202020204" pitchFamily="34" charset="0"/>
                <a:ea typeface="Calibri" panose="020F0502020204030204" pitchFamily="34" charset="0"/>
                <a:cs typeface="Calibri" panose="020F0502020204030204" pitchFamily="34" charset="0"/>
              </a:rPr>
              <a:t>ś</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ci </a:t>
            </a:r>
            <a:r>
              <a:rPr lang="pl-PL" sz="1800" b="1" kern="100" dirty="0">
                <a:effectLst/>
                <a:latin typeface="Century Gothic" panose="020B0502020202020204" pitchFamily="34" charset="0"/>
                <a:ea typeface="Calibri" panose="020F0502020204030204" pitchFamily="34" charset="0"/>
                <a:cs typeface="Calibri" panose="020F0502020204030204" pitchFamily="34" charset="0"/>
              </a:rPr>
              <a:t>ś</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rodk</a:t>
            </a:r>
            <a:r>
              <a:rPr lang="pl-PL" sz="1800" b="1" kern="100" dirty="0">
                <a:effectLst/>
                <a:latin typeface="Century Gothic" panose="020B0502020202020204" pitchFamily="34" charset="0"/>
                <a:ea typeface="Calibri" panose="020F0502020204030204" pitchFamily="34" charset="0"/>
                <a:cs typeface="Centaur" panose="02030504050205020304" pitchFamily="18" charset="0"/>
              </a:rPr>
              <a:t>ó</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w spo</a:t>
            </a:r>
            <a:r>
              <a:rPr lang="pl-PL" sz="1800" b="1" kern="100" dirty="0">
                <a:effectLst/>
                <a:latin typeface="Century Gothic" panose="020B0502020202020204" pitchFamily="34" charset="0"/>
                <a:ea typeface="Calibri" panose="020F0502020204030204" pitchFamily="34" charset="0"/>
                <a:cs typeface="Calibri" panose="020F0502020204030204" pitchFamily="34" charset="0"/>
              </a:rPr>
              <a:t>ż</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ywczych </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czy informacje poruszaj</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ą</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ce problematyk</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ę</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ochrony praw zwierz</a:t>
            </a:r>
            <a:r>
              <a:rPr lang="pl-PL" sz="1800" b="1" kern="100" dirty="0">
                <a:effectLst/>
                <a:latin typeface="Century Gothic" panose="020B0502020202020204" pitchFamily="34" charset="0"/>
                <a:ea typeface="Calibri" panose="020F0502020204030204" pitchFamily="34" charset="0"/>
                <a:cs typeface="Calibri" panose="020F0502020204030204" pitchFamily="34" charset="0"/>
              </a:rPr>
              <a:t>ą</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t.</a:t>
            </a:r>
            <a:endParaRPr lang="pl-PL" sz="1800" b="1" kern="100" dirty="0">
              <a:effectLst/>
              <a:latin typeface="Arial" panose="020B0604020202020204" pitchFamily="34" charset="0"/>
              <a:ea typeface="Calibri" panose="020F0502020204030204" pitchFamily="34" charset="0"/>
              <a:cs typeface="Times New Roman" panose="02020603050405020304" pitchFamily="18" charset="0"/>
            </a:endParaRPr>
          </a:p>
          <a:p>
            <a:pPr marL="0" indent="0" algn="just">
              <a:lnSpc>
                <a:spcPct val="120000"/>
              </a:lnSpc>
              <a:spcAft>
                <a:spcPts val="1000"/>
              </a:spcAft>
              <a:buNone/>
            </a:pPr>
            <a:endParaRPr lang="pl-PL" sz="1800" kern="10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20000"/>
              </a:lnSpc>
              <a:spcAft>
                <a:spcPts val="1000"/>
              </a:spcAft>
            </a:pPr>
            <a:endParaRPr lang="pl-PL" sz="1800" kern="10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20000"/>
              </a:lnSpc>
              <a:spcAft>
                <a:spcPts val="1000"/>
              </a:spcAft>
            </a:pPr>
            <a:endParaRPr lang="pl-PL" sz="1800" kern="10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20000"/>
              </a:lnSpc>
              <a:spcBef>
                <a:spcPts val="1000"/>
              </a:spcBef>
              <a:spcAft>
                <a:spcPts val="1000"/>
              </a:spcAft>
            </a:pPr>
            <a:endParaRPr lang="pl-PL" sz="1800" kern="100" dirty="0">
              <a:effectLst/>
              <a:latin typeface="Century Gothic" panose="020B0502020202020204" pitchFamily="34" charset="0"/>
              <a:ea typeface="Calibri" panose="020F0502020204030204" pitchFamily="34" charset="0"/>
              <a:cs typeface="Times New Roman" panose="02020603050405020304" pitchFamily="18" charset="0"/>
            </a:endParaRPr>
          </a:p>
          <a:p>
            <a:pPr algn="just">
              <a:lnSpc>
                <a:spcPct val="120000"/>
              </a:lnSpc>
              <a:spcBef>
                <a:spcPts val="1000"/>
              </a:spcBef>
              <a:spcAft>
                <a:spcPts val="1000"/>
              </a:spcAft>
            </a:pPr>
            <a:endParaRPr lang="pl-PL" sz="1800" kern="100" dirty="0">
              <a:effectLst/>
              <a:latin typeface="Century Gothic" panose="020B0502020202020204" pitchFamily="34" charset="0"/>
              <a:ea typeface="Calibri" panose="020F0502020204030204" pitchFamily="34" charset="0"/>
              <a:cs typeface="Times New Roman" panose="02020603050405020304" pitchFamily="18" charset="0"/>
            </a:endParaRPr>
          </a:p>
          <a:p>
            <a:pPr algn="just">
              <a:lnSpc>
                <a:spcPct val="120000"/>
              </a:lnSpc>
              <a:spcBef>
                <a:spcPts val="1000"/>
              </a:spcBef>
              <a:spcAft>
                <a:spcPts val="1000"/>
              </a:spcAft>
            </a:pPr>
            <a:endParaRPr lang="pl-PL" sz="1800" kern="10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20000"/>
              </a:lnSpc>
              <a:spcAft>
                <a:spcPts val="800"/>
              </a:spcAft>
            </a:pPr>
            <a:endParaRPr lang="pl-PL" sz="1800" kern="100" dirty="0">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556612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15E6434-63AC-5EFF-CA26-2BFE5A26FFBB}"/>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F18B30D0-6661-793C-F186-03DC918ECEA6}"/>
              </a:ext>
            </a:extLst>
          </p:cNvPr>
          <p:cNvSpPr>
            <a:spLocks noGrp="1"/>
          </p:cNvSpPr>
          <p:nvPr>
            <p:ph type="title"/>
          </p:nvPr>
        </p:nvSpPr>
        <p:spPr>
          <a:xfrm>
            <a:off x="2370883" y="598710"/>
            <a:ext cx="9330579" cy="952763"/>
          </a:xfrm>
        </p:spPr>
        <p:txBody>
          <a:bodyPr>
            <a:normAutofit/>
          </a:bodyPr>
          <a:lstStyle/>
          <a:p>
            <a:pPr algn="just">
              <a:lnSpc>
                <a:spcPct val="137000"/>
              </a:lnSpc>
              <a:spcBef>
                <a:spcPts val="1000"/>
              </a:spcBef>
              <a:spcAft>
                <a:spcPts val="1000"/>
              </a:spcAft>
            </a:pPr>
            <a:r>
              <a:rPr lang="pl-PL" sz="1800" b="1" kern="100" dirty="0">
                <a:latin typeface="Century Gothic" panose="020B0502020202020204" pitchFamily="34" charset="0"/>
                <a:ea typeface="Calibri" panose="020F0502020204030204" pitchFamily="34" charset="0"/>
                <a:cs typeface="Times New Roman" panose="02020603050405020304" pitchFamily="18" charset="0"/>
              </a:rPr>
              <a:t>Art. 10</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 EKPC. Obowiązki i odpowiedzialność. </a:t>
            </a:r>
            <a:endParaRPr lang="pl-PL" sz="1800" kern="10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3" name="Symbol zastępczy zawartości 2">
            <a:extLst>
              <a:ext uri="{FF2B5EF4-FFF2-40B4-BE49-F238E27FC236}">
                <a16:creationId xmlns:a16="http://schemas.microsoft.com/office/drawing/2014/main" id="{3D3C5E91-8C4D-65CE-1872-85D8C3618502}"/>
              </a:ext>
            </a:extLst>
          </p:cNvPr>
          <p:cNvSpPr>
            <a:spLocks noGrp="1"/>
          </p:cNvSpPr>
          <p:nvPr>
            <p:ph idx="1"/>
          </p:nvPr>
        </p:nvSpPr>
        <p:spPr>
          <a:xfrm>
            <a:off x="2037923" y="1199707"/>
            <a:ext cx="9602798" cy="5442393"/>
          </a:xfrm>
        </p:spPr>
        <p:txBody>
          <a:bodyPr>
            <a:normAutofit lnSpcReduction="10000"/>
          </a:bodyPr>
          <a:lstStyle/>
          <a:p>
            <a:pPr marL="0" indent="0" algn="just">
              <a:lnSpc>
                <a:spcPct val="110000"/>
              </a:lnSpc>
              <a:spcBef>
                <a:spcPts val="1000"/>
              </a:spcBef>
              <a:spcAft>
                <a:spcPts val="1000"/>
              </a:spcAft>
              <a:buNone/>
            </a:pP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Zgodnie z art. 10 EKPC korzystanie ze swobody wypowiedzi poci</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ą</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ga za sob</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ą</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a:t>
            </a:r>
            <a:r>
              <a:rPr lang="pl-PL" sz="1800" kern="100" dirty="0">
                <a:effectLst/>
                <a:latin typeface="Century Gothic" panose="020B0502020202020204" pitchFamily="34" charset="0"/>
                <a:ea typeface="Calibri" panose="020F0502020204030204" pitchFamily="34" charset="0"/>
                <a:cs typeface="Centaur" panose="02030504050205020304" pitchFamily="18" charset="0"/>
              </a:rPr>
              <a:t>„</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obowi</a:t>
            </a:r>
            <a:r>
              <a:rPr lang="pl-PL" sz="1800" b="1" kern="100" dirty="0">
                <a:effectLst/>
                <a:latin typeface="Century Gothic" panose="020B0502020202020204" pitchFamily="34" charset="0"/>
                <a:ea typeface="Calibri" panose="020F0502020204030204" pitchFamily="34" charset="0"/>
                <a:cs typeface="Calibri" panose="020F0502020204030204" pitchFamily="34" charset="0"/>
              </a:rPr>
              <a:t>ą</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zki i odpowiedzialno</a:t>
            </a:r>
            <a:r>
              <a:rPr lang="pl-PL" sz="1800" b="1" kern="100" dirty="0">
                <a:effectLst/>
                <a:latin typeface="Century Gothic" panose="020B0502020202020204" pitchFamily="34" charset="0"/>
                <a:ea typeface="Calibri" panose="020F0502020204030204" pitchFamily="34" charset="0"/>
                <a:cs typeface="Calibri" panose="020F0502020204030204" pitchFamily="34" charset="0"/>
              </a:rPr>
              <a:t>ść</a:t>
            </a:r>
            <a:r>
              <a:rPr lang="pl-PL" sz="1800" b="1" kern="100" dirty="0">
                <a:effectLst/>
                <a:latin typeface="Century Gothic" panose="020B0502020202020204" pitchFamily="34" charset="0"/>
                <a:ea typeface="Calibri" panose="020F0502020204030204" pitchFamily="34" charset="0"/>
                <a:cs typeface="Centaur" panose="02030504050205020304" pitchFamily="18" charset="0"/>
              </a:rPr>
              <a:t>”</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 </a:t>
            </a:r>
          </a:p>
          <a:p>
            <a:pPr marL="0" indent="0" algn="just">
              <a:lnSpc>
                <a:spcPct val="110000"/>
              </a:lnSpc>
              <a:spcBef>
                <a:spcPts val="1000"/>
              </a:spcBef>
              <a:spcAft>
                <a:spcPts val="1000"/>
              </a:spcAft>
              <a:buNone/>
            </a:pP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Orzecznictwo ETPC akcentuje obowi</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ą</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zki i odpowiedzialno</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ść</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ś</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rodk</a:t>
            </a:r>
            <a:r>
              <a:rPr lang="pl-PL" sz="1800" kern="100" dirty="0">
                <a:effectLst/>
                <a:latin typeface="Century Gothic" panose="020B0502020202020204" pitchFamily="34" charset="0"/>
                <a:ea typeface="Calibri" panose="020F0502020204030204" pitchFamily="34" charset="0"/>
                <a:cs typeface="Centaur" panose="02030504050205020304" pitchFamily="18" charset="0"/>
              </a:rPr>
              <a:t>ó</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w masowego przekazu </a:t>
            </a:r>
            <a:r>
              <a:rPr lang="pl-PL" sz="1800" kern="100" dirty="0">
                <a:effectLst/>
                <a:latin typeface="Century Gothic" panose="020B0502020202020204" pitchFamily="34" charset="0"/>
                <a:ea typeface="Calibri" panose="020F0502020204030204" pitchFamily="34" charset="0"/>
                <a:cs typeface="Centaur" panose="02030504050205020304" pitchFamily="18" charset="0"/>
              </a:rPr>
              <a:t>–</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formu</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łą</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standardow</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ą</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jest wskazanie, i</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ż</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ani prasa, ani pojedynczy dziennikarze "</a:t>
            </a:r>
            <a:r>
              <a:rPr lang="pl-PL" sz="1800" b="1" i="1" kern="100" dirty="0">
                <a:effectLst/>
                <a:latin typeface="Century Gothic" panose="020B0502020202020204" pitchFamily="34" charset="0"/>
                <a:ea typeface="Calibri" panose="020F0502020204030204" pitchFamily="34" charset="0"/>
                <a:cs typeface="Times New Roman" panose="02020603050405020304" pitchFamily="18" charset="0"/>
              </a:rPr>
              <a:t>nie mog</a:t>
            </a:r>
            <a:r>
              <a:rPr lang="pl-PL" sz="1800" b="1" i="1" kern="100" dirty="0">
                <a:effectLst/>
                <a:latin typeface="Century Gothic" panose="020B0502020202020204" pitchFamily="34" charset="0"/>
                <a:ea typeface="Calibri" panose="020F0502020204030204" pitchFamily="34" charset="0"/>
                <a:cs typeface="Calibri" panose="020F0502020204030204" pitchFamily="34" charset="0"/>
              </a:rPr>
              <a:t>ą</a:t>
            </a:r>
            <a:r>
              <a:rPr lang="pl-PL" sz="1800" b="1" i="1" kern="100" dirty="0">
                <a:effectLst/>
                <a:latin typeface="Century Gothic" panose="020B0502020202020204" pitchFamily="34" charset="0"/>
                <a:ea typeface="Calibri" panose="020F0502020204030204" pitchFamily="34" charset="0"/>
                <a:cs typeface="Times New Roman" panose="02020603050405020304" pitchFamily="18" charset="0"/>
              </a:rPr>
              <a:t> przekracza</a:t>
            </a:r>
            <a:r>
              <a:rPr lang="pl-PL" sz="1800" b="1" i="1" kern="100" dirty="0">
                <a:effectLst/>
                <a:latin typeface="Century Gothic" panose="020B0502020202020204" pitchFamily="34" charset="0"/>
                <a:ea typeface="Calibri" panose="020F0502020204030204" pitchFamily="34" charset="0"/>
                <a:cs typeface="Calibri" panose="020F0502020204030204" pitchFamily="34" charset="0"/>
              </a:rPr>
              <a:t>ć</a:t>
            </a:r>
            <a:r>
              <a:rPr lang="pl-PL" sz="1800" b="1" i="1" kern="100" dirty="0">
                <a:effectLst/>
                <a:latin typeface="Century Gothic" panose="020B0502020202020204" pitchFamily="34" charset="0"/>
                <a:ea typeface="Calibri" panose="020F0502020204030204" pitchFamily="34" charset="0"/>
                <a:cs typeface="Times New Roman" panose="02020603050405020304" pitchFamily="18" charset="0"/>
              </a:rPr>
              <a:t> pewnych granic, w szczeg</a:t>
            </a:r>
            <a:r>
              <a:rPr lang="pl-PL" sz="1800" b="1" i="1" kern="100" dirty="0">
                <a:effectLst/>
                <a:latin typeface="Century Gothic" panose="020B0502020202020204" pitchFamily="34" charset="0"/>
                <a:ea typeface="Calibri" panose="020F0502020204030204" pitchFamily="34" charset="0"/>
                <a:cs typeface="Centaur" panose="02030504050205020304" pitchFamily="18" charset="0"/>
              </a:rPr>
              <a:t>ó</a:t>
            </a:r>
            <a:r>
              <a:rPr lang="pl-PL" sz="1800" b="1" i="1" kern="100" dirty="0">
                <a:effectLst/>
                <a:latin typeface="Century Gothic" panose="020B0502020202020204" pitchFamily="34" charset="0"/>
                <a:ea typeface="Calibri" panose="020F0502020204030204" pitchFamily="34" charset="0"/>
                <a:cs typeface="Times New Roman" panose="02020603050405020304" pitchFamily="18" charset="0"/>
              </a:rPr>
              <a:t>lno</a:t>
            </a:r>
            <a:r>
              <a:rPr lang="pl-PL" sz="1800" b="1" i="1" kern="100" dirty="0">
                <a:effectLst/>
                <a:latin typeface="Century Gothic" panose="020B0502020202020204" pitchFamily="34" charset="0"/>
                <a:ea typeface="Calibri" panose="020F0502020204030204" pitchFamily="34" charset="0"/>
                <a:cs typeface="Calibri" panose="020F0502020204030204" pitchFamily="34" charset="0"/>
              </a:rPr>
              <a:t>ś</a:t>
            </a:r>
            <a:r>
              <a:rPr lang="pl-PL" sz="1800" b="1" i="1" kern="100" dirty="0">
                <a:effectLst/>
                <a:latin typeface="Century Gothic" panose="020B0502020202020204" pitchFamily="34" charset="0"/>
                <a:ea typeface="Calibri" panose="020F0502020204030204" pitchFamily="34" charset="0"/>
                <a:cs typeface="Times New Roman" panose="02020603050405020304" pitchFamily="18" charset="0"/>
              </a:rPr>
              <a:t>ci, gdy chodzi o reputacj</a:t>
            </a:r>
            <a:r>
              <a:rPr lang="pl-PL" sz="1800" b="1" i="1" kern="100" dirty="0">
                <a:effectLst/>
                <a:latin typeface="Century Gothic" panose="020B0502020202020204" pitchFamily="34" charset="0"/>
                <a:ea typeface="Calibri" panose="020F0502020204030204" pitchFamily="34" charset="0"/>
                <a:cs typeface="Calibri" panose="020F0502020204030204" pitchFamily="34" charset="0"/>
              </a:rPr>
              <a:t>ę</a:t>
            </a:r>
            <a:r>
              <a:rPr lang="pl-PL" sz="1800" b="1" i="1" kern="100" dirty="0">
                <a:effectLst/>
                <a:latin typeface="Century Gothic" panose="020B0502020202020204" pitchFamily="34" charset="0"/>
                <a:ea typeface="Calibri" panose="020F0502020204030204" pitchFamily="34" charset="0"/>
                <a:cs typeface="Times New Roman" panose="02020603050405020304" pitchFamily="18" charset="0"/>
              </a:rPr>
              <a:t> i prawa innych os</a:t>
            </a:r>
            <a:r>
              <a:rPr lang="pl-PL" sz="1800" b="1" i="1" kern="100" dirty="0">
                <a:effectLst/>
                <a:latin typeface="Century Gothic" panose="020B0502020202020204" pitchFamily="34" charset="0"/>
                <a:ea typeface="Calibri" panose="020F0502020204030204" pitchFamily="34" charset="0"/>
                <a:cs typeface="Centaur" panose="02030504050205020304" pitchFamily="18" charset="0"/>
              </a:rPr>
              <a:t>ó</a:t>
            </a:r>
            <a:r>
              <a:rPr lang="pl-PL" sz="1800" b="1" i="1" kern="100" dirty="0">
                <a:effectLst/>
                <a:latin typeface="Century Gothic" panose="020B0502020202020204" pitchFamily="34" charset="0"/>
                <a:ea typeface="Calibri" panose="020F0502020204030204" pitchFamily="34" charset="0"/>
                <a:cs typeface="Times New Roman" panose="02020603050405020304" pitchFamily="18" charset="0"/>
              </a:rPr>
              <a:t>b </a:t>
            </a:r>
            <a:r>
              <a:rPr lang="pl-PL" sz="1800" i="1" kern="100" dirty="0">
                <a:effectLst/>
                <a:latin typeface="Century Gothic" panose="020B0502020202020204" pitchFamily="34" charset="0"/>
                <a:ea typeface="Calibri" panose="020F0502020204030204" pitchFamily="34" charset="0"/>
                <a:cs typeface="Times New Roman" panose="02020603050405020304" pitchFamily="18" charset="0"/>
              </a:rPr>
              <a:t>oraz </a:t>
            </a:r>
            <a:r>
              <a:rPr lang="pl-PL" sz="1800" b="1" i="1" kern="100" dirty="0">
                <a:effectLst/>
                <a:latin typeface="Century Gothic" panose="020B0502020202020204" pitchFamily="34" charset="0"/>
                <a:ea typeface="Calibri" panose="020F0502020204030204" pitchFamily="34" charset="0"/>
                <a:cs typeface="Times New Roman" panose="02020603050405020304" pitchFamily="18" charset="0"/>
              </a:rPr>
              <a:t>potrzeb</a:t>
            </a:r>
            <a:r>
              <a:rPr lang="pl-PL" sz="1800" b="1" i="1" kern="100" dirty="0">
                <a:effectLst/>
                <a:latin typeface="Century Gothic" panose="020B0502020202020204" pitchFamily="34" charset="0"/>
                <a:ea typeface="Calibri" panose="020F0502020204030204" pitchFamily="34" charset="0"/>
                <a:cs typeface="Calibri" panose="020F0502020204030204" pitchFamily="34" charset="0"/>
              </a:rPr>
              <a:t>ę</a:t>
            </a:r>
            <a:r>
              <a:rPr lang="pl-PL" sz="1800" b="1" i="1" kern="100" dirty="0">
                <a:effectLst/>
                <a:latin typeface="Century Gothic" panose="020B0502020202020204" pitchFamily="34" charset="0"/>
                <a:ea typeface="Calibri" panose="020F0502020204030204" pitchFamily="34" charset="0"/>
                <a:cs typeface="Times New Roman" panose="02020603050405020304" pitchFamily="18" charset="0"/>
              </a:rPr>
              <a:t> ochrony informacji poufnych</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(wyr. </a:t>
            </a:r>
            <a:r>
              <a:rPr lang="pl-PL" sz="1800" kern="100" dirty="0" err="1">
                <a:effectLst/>
                <a:latin typeface="Century Gothic" panose="020B0502020202020204" pitchFamily="34" charset="0"/>
                <a:ea typeface="Calibri" panose="020F0502020204030204" pitchFamily="34" charset="0"/>
                <a:cs typeface="Times New Roman" panose="02020603050405020304" pitchFamily="18" charset="0"/>
              </a:rPr>
              <a:t>ETPCz</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w sprawie </a:t>
            </a:r>
            <a:r>
              <a:rPr lang="pl-PL" sz="1800" kern="100" dirty="0" err="1">
                <a:effectLst/>
                <a:latin typeface="Century Gothic" panose="020B0502020202020204" pitchFamily="34" charset="0"/>
                <a:ea typeface="Calibri" panose="020F0502020204030204" pitchFamily="34" charset="0"/>
                <a:cs typeface="Times New Roman" panose="02020603050405020304" pitchFamily="18" charset="0"/>
              </a:rPr>
              <a:t>Jersild</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a:t>
            </a:r>
          </a:p>
          <a:p>
            <a:pPr marL="0" indent="0" algn="just">
              <a:lnSpc>
                <a:spcPct val="110000"/>
              </a:lnSpc>
              <a:spcAft>
                <a:spcPts val="1000"/>
              </a:spcAft>
              <a:buNone/>
            </a:pP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W najogólniejszym uj</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ę</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ciu, mo</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ż</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na powiedzie</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ć</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ż</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e od prasy (dziennikarzy) wymaga si</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ę</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a:t>
            </a:r>
            <a:endParaRPr lang="pl-PL" sz="1800" kern="10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10000"/>
              </a:lnSpc>
              <a:spcBef>
                <a:spcPts val="1000"/>
              </a:spcBef>
              <a:spcAft>
                <a:spcPts val="1000"/>
              </a:spcAft>
            </a:pP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przekazywania wypowiedzi o charakterze rzetelnym i </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ś</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cis</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ł</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ym</a:t>
            </a:r>
            <a:endParaRPr lang="pl-PL" sz="1800" kern="10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10000"/>
              </a:lnSpc>
              <a:spcBef>
                <a:spcPts val="1000"/>
              </a:spcBef>
              <a:spcAft>
                <a:spcPts val="1000"/>
              </a:spcAft>
            </a:pP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znajduj</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ą</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cych oparcie w rzeczywistych faktach</a:t>
            </a:r>
            <a:endParaRPr lang="pl-PL" sz="1800" kern="10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10000"/>
              </a:lnSpc>
              <a:spcBef>
                <a:spcPts val="1000"/>
              </a:spcBef>
              <a:spcAft>
                <a:spcPts val="1000"/>
              </a:spcAft>
            </a:pP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dotycz</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ą</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cych ca</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ł</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okszta</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ł</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tu kwestii budz</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ą</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cych zainteresowanie publiczne</a:t>
            </a:r>
          </a:p>
          <a:p>
            <a:pPr algn="just">
              <a:lnSpc>
                <a:spcPct val="110000"/>
              </a:lnSpc>
              <a:spcBef>
                <a:spcPts val="1000"/>
              </a:spcBef>
              <a:spcAft>
                <a:spcPts val="1000"/>
              </a:spcAft>
            </a:pP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przekazywania ich w dobrej wierze i w sposób zgodny z wymaganiami etyki dziennikarskiej (okre</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ś</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lane te</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ż</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mianem "odpowiedzialnego dziennikarstwa")</a:t>
            </a:r>
            <a:endParaRPr lang="pl-PL" sz="1800" kern="100" dirty="0">
              <a:effectLst/>
              <a:latin typeface="Arial" panose="020B0604020202020204" pitchFamily="34" charset="0"/>
              <a:ea typeface="Calibri" panose="020F0502020204030204" pitchFamily="34" charset="0"/>
              <a:cs typeface="Times New Roman" panose="02020603050405020304" pitchFamily="18" charset="0"/>
            </a:endParaRPr>
          </a:p>
          <a:p>
            <a:pPr marL="0" indent="0" algn="just">
              <a:lnSpc>
                <a:spcPct val="110000"/>
              </a:lnSpc>
              <a:spcBef>
                <a:spcPts val="1000"/>
              </a:spcBef>
              <a:spcAft>
                <a:spcPts val="1000"/>
              </a:spcAft>
              <a:buNone/>
            </a:pPr>
            <a:endParaRPr lang="pl-PL" sz="1800" kern="100" dirty="0">
              <a:effectLst/>
              <a:latin typeface="Century Gothic" panose="020B0502020202020204" pitchFamily="34" charset="0"/>
              <a:ea typeface="Calibri" panose="020F0502020204030204" pitchFamily="34" charset="0"/>
              <a:cs typeface="Times New Roman" panose="02020603050405020304" pitchFamily="18" charset="0"/>
            </a:endParaRPr>
          </a:p>
          <a:p>
            <a:pPr algn="just">
              <a:lnSpc>
                <a:spcPct val="110000"/>
              </a:lnSpc>
              <a:spcBef>
                <a:spcPts val="1000"/>
              </a:spcBef>
              <a:spcAft>
                <a:spcPts val="1000"/>
              </a:spcAft>
            </a:pPr>
            <a:endParaRPr lang="pl-PL" sz="1800" kern="10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10000"/>
              </a:lnSpc>
              <a:spcAft>
                <a:spcPts val="800"/>
              </a:spcAft>
            </a:pPr>
            <a:endParaRPr lang="pl-PL" sz="1800" kern="100" dirty="0">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286302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9AE80F0-CC8E-74FF-2D65-7D0AE20B5BED}"/>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FF9D5A16-CC47-7A1E-4B3D-F7D3404287B6}"/>
              </a:ext>
            </a:extLst>
          </p:cNvPr>
          <p:cNvSpPr>
            <a:spLocks noGrp="1"/>
          </p:cNvSpPr>
          <p:nvPr>
            <p:ph type="title"/>
          </p:nvPr>
        </p:nvSpPr>
        <p:spPr>
          <a:xfrm>
            <a:off x="2111803" y="530130"/>
            <a:ext cx="9330579" cy="952763"/>
          </a:xfrm>
        </p:spPr>
        <p:txBody>
          <a:bodyPr>
            <a:normAutofit/>
          </a:bodyPr>
          <a:lstStyle/>
          <a:p>
            <a:pPr algn="just">
              <a:lnSpc>
                <a:spcPct val="137000"/>
              </a:lnSpc>
              <a:spcBef>
                <a:spcPts val="1000"/>
              </a:spcBef>
              <a:spcAft>
                <a:spcPts val="1000"/>
              </a:spcAft>
            </a:pPr>
            <a:r>
              <a:rPr lang="pl-PL" sz="1800" b="1" kern="100" dirty="0">
                <a:latin typeface="Century Gothic" panose="020B0502020202020204" pitchFamily="34" charset="0"/>
                <a:ea typeface="Calibri" panose="020F0502020204030204" pitchFamily="34" charset="0"/>
                <a:cs typeface="Times New Roman" panose="02020603050405020304" pitchFamily="18" charset="0"/>
              </a:rPr>
              <a:t>Art. 10</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 EKPC. Ograniczenia swobody wypowiedzi.</a:t>
            </a:r>
            <a:endParaRPr lang="pl-PL" sz="1800" kern="10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3" name="Symbol zastępczy zawartości 2">
            <a:extLst>
              <a:ext uri="{FF2B5EF4-FFF2-40B4-BE49-F238E27FC236}">
                <a16:creationId xmlns:a16="http://schemas.microsoft.com/office/drawing/2014/main" id="{922A7377-3F64-5CE7-3A22-0F4AEE4FCDD4}"/>
              </a:ext>
            </a:extLst>
          </p:cNvPr>
          <p:cNvSpPr>
            <a:spLocks noGrp="1"/>
          </p:cNvSpPr>
          <p:nvPr>
            <p:ph idx="1"/>
          </p:nvPr>
        </p:nvSpPr>
        <p:spPr>
          <a:xfrm>
            <a:off x="2037923" y="1199707"/>
            <a:ext cx="9602798" cy="5442393"/>
          </a:xfrm>
        </p:spPr>
        <p:txBody>
          <a:bodyPr>
            <a:normAutofit fontScale="77500" lnSpcReduction="20000"/>
          </a:bodyPr>
          <a:lstStyle/>
          <a:p>
            <a:pPr marL="0" indent="0" algn="just">
              <a:lnSpc>
                <a:spcPct val="137000"/>
              </a:lnSpc>
              <a:spcBef>
                <a:spcPts val="1000"/>
              </a:spcBef>
              <a:spcAft>
                <a:spcPts val="1000"/>
              </a:spcAft>
              <a:buNone/>
            </a:pP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Wolność słowa nie ma charakteru absolutnego, poniewa</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ż</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korzystanie z niej </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łą</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czy si</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ę</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z </a:t>
            </a:r>
            <a:r>
              <a:rPr lang="pl-PL" sz="1800" kern="100" dirty="0">
                <a:effectLst/>
                <a:latin typeface="Century Gothic" panose="020B0502020202020204" pitchFamily="34" charset="0"/>
                <a:ea typeface="Calibri" panose="020F0502020204030204" pitchFamily="34" charset="0"/>
                <a:cs typeface="Centaur" panose="02030504050205020304" pitchFamily="18" charset="0"/>
              </a:rPr>
              <a:t>„</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obowi</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ą</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zkami i odpowiedzialno</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ś</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ci</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ą</a:t>
            </a:r>
            <a:r>
              <a:rPr lang="pl-PL" sz="1800" kern="100" dirty="0">
                <a:effectLst/>
                <a:latin typeface="Century Gothic" panose="020B0502020202020204" pitchFamily="34" charset="0"/>
                <a:ea typeface="Calibri" panose="020F0502020204030204" pitchFamily="34" charset="0"/>
                <a:cs typeface="Centaur" panose="02030504050205020304" pitchFamily="18" charset="0"/>
              </a:rPr>
              <a:t>”</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W celu ich wyegzekwowania </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w</a:t>
            </a:r>
            <a:r>
              <a:rPr lang="pl-PL" sz="1800" b="1" kern="100" dirty="0">
                <a:effectLst/>
                <a:latin typeface="Century Gothic" panose="020B0502020202020204" pitchFamily="34" charset="0"/>
                <a:ea typeface="Calibri" panose="020F0502020204030204" pitchFamily="34" charset="0"/>
                <a:cs typeface="Calibri" panose="020F0502020204030204" pitchFamily="34" charset="0"/>
              </a:rPr>
              <a:t>ł</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adze krajowe mog</a:t>
            </a:r>
            <a:r>
              <a:rPr lang="pl-PL" sz="1800" b="1" kern="100" dirty="0">
                <a:effectLst/>
                <a:latin typeface="Century Gothic" panose="020B0502020202020204" pitchFamily="34" charset="0"/>
                <a:ea typeface="Calibri" panose="020F0502020204030204" pitchFamily="34" charset="0"/>
                <a:cs typeface="Calibri" panose="020F0502020204030204" pitchFamily="34" charset="0"/>
              </a:rPr>
              <a:t>ą</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 wprowadzi</a:t>
            </a:r>
            <a:r>
              <a:rPr lang="pl-PL" sz="1800" b="1" kern="100" dirty="0">
                <a:effectLst/>
                <a:latin typeface="Century Gothic" panose="020B0502020202020204" pitchFamily="34" charset="0"/>
                <a:ea typeface="Calibri" panose="020F0502020204030204" pitchFamily="34" charset="0"/>
                <a:cs typeface="Calibri" panose="020F0502020204030204" pitchFamily="34" charset="0"/>
              </a:rPr>
              <a:t>ć</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 ograniczenia wolno</a:t>
            </a:r>
            <a:r>
              <a:rPr lang="pl-PL" sz="1800" b="1" kern="100" dirty="0">
                <a:effectLst/>
                <a:latin typeface="Century Gothic" panose="020B0502020202020204" pitchFamily="34" charset="0"/>
                <a:ea typeface="Calibri" panose="020F0502020204030204" pitchFamily="34" charset="0"/>
                <a:cs typeface="Calibri" panose="020F0502020204030204" pitchFamily="34" charset="0"/>
              </a:rPr>
              <a:t>ś</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ci s</a:t>
            </a:r>
            <a:r>
              <a:rPr lang="pl-PL" sz="1800" b="1" kern="100" dirty="0">
                <a:effectLst/>
                <a:latin typeface="Century Gothic" panose="020B0502020202020204" pitchFamily="34" charset="0"/>
                <a:ea typeface="Calibri" panose="020F0502020204030204" pitchFamily="34" charset="0"/>
                <a:cs typeface="Calibri" panose="020F0502020204030204" pitchFamily="34" charset="0"/>
              </a:rPr>
              <a:t>ł</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owa</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a:t>
            </a:r>
          </a:p>
          <a:p>
            <a:pPr marL="0" indent="0" algn="just">
              <a:lnSpc>
                <a:spcPct val="137000"/>
              </a:lnSpc>
              <a:spcBef>
                <a:spcPts val="1000"/>
              </a:spcBef>
              <a:spcAft>
                <a:spcPts val="1000"/>
              </a:spcAft>
              <a:buNone/>
            </a:pP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Aby ingerencja pa</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ń</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stwa mog</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ł</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a zosta</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ć</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zaakceptowana w </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ś</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wietle art. 10 EKPC, musi spe</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ł</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ni</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ć</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trzy warunki (art. 10 ust. 2 EKPC). Mechanizm ten to tzw. tzw. </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trójelementowy test zgodno</a:t>
            </a:r>
            <a:r>
              <a:rPr lang="pl-PL" sz="1800" b="1" kern="100" dirty="0">
                <a:effectLst/>
                <a:latin typeface="Century Gothic" panose="020B0502020202020204" pitchFamily="34" charset="0"/>
                <a:ea typeface="Calibri" panose="020F0502020204030204" pitchFamily="34" charset="0"/>
                <a:cs typeface="Calibri" panose="020F0502020204030204" pitchFamily="34" charset="0"/>
              </a:rPr>
              <a:t>ś</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ci </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ingerencji z Europejsk</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ą</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Konwencj</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ą</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Praw Cz</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ł</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owieka. </a:t>
            </a:r>
            <a:endParaRPr lang="pl-PL" sz="1800" kern="10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37000"/>
              </a:lnSpc>
              <a:spcBef>
                <a:spcPts val="1000"/>
              </a:spcBef>
              <a:spcAft>
                <a:spcPts val="1000"/>
              </a:spcAft>
            </a:pP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Po pierwsze, ograniczenie wolno</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ś</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ci s</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ł</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owa musi wynika</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ć</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z wcze</a:t>
            </a:r>
            <a:r>
              <a:rPr lang="pl-PL" sz="1800" b="1" kern="100" dirty="0">
                <a:effectLst/>
                <a:latin typeface="Century Gothic" panose="020B0502020202020204" pitchFamily="34" charset="0"/>
                <a:ea typeface="Calibri" panose="020F0502020204030204" pitchFamily="34" charset="0"/>
                <a:cs typeface="Calibri" panose="020F0502020204030204" pitchFamily="34" charset="0"/>
              </a:rPr>
              <a:t>ś</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niej istniej</a:t>
            </a:r>
            <a:r>
              <a:rPr lang="pl-PL" sz="1800" b="1" kern="100" dirty="0">
                <a:effectLst/>
                <a:latin typeface="Century Gothic" panose="020B0502020202020204" pitchFamily="34" charset="0"/>
                <a:ea typeface="Calibri" panose="020F0502020204030204" pitchFamily="34" charset="0"/>
                <a:cs typeface="Calibri" panose="020F0502020204030204" pitchFamily="34" charset="0"/>
              </a:rPr>
              <a:t>ą</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cego i znanego adresatom prawa krajowego. </a:t>
            </a:r>
            <a:endParaRPr lang="pl-PL" sz="1800" b="1" kern="10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37000"/>
              </a:lnSpc>
              <a:spcBef>
                <a:spcPts val="1000"/>
              </a:spcBef>
              <a:spcAft>
                <a:spcPts val="1000"/>
              </a:spcAft>
            </a:pP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Po drugie, ograniczenie wolno</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ś</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ci s</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ł</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owa mo</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ż</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e podlega</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ć</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jedynie takim ograniczeniom i sankcjom, jakie s</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ą</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konieczne w demokratycznym spo</a:t>
            </a:r>
            <a:r>
              <a:rPr lang="pl-PL" sz="1800" b="1" kern="100" dirty="0">
                <a:effectLst/>
                <a:latin typeface="Century Gothic" panose="020B0502020202020204" pitchFamily="34" charset="0"/>
                <a:ea typeface="Calibri" panose="020F0502020204030204" pitchFamily="34" charset="0"/>
                <a:cs typeface="Calibri" panose="020F0502020204030204" pitchFamily="34" charset="0"/>
              </a:rPr>
              <a:t>ł</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ecze</a:t>
            </a:r>
            <a:r>
              <a:rPr lang="pl-PL" sz="1800" b="1" kern="100" dirty="0">
                <a:effectLst/>
                <a:latin typeface="Century Gothic" panose="020B0502020202020204" pitchFamily="34" charset="0"/>
                <a:ea typeface="Calibri" panose="020F0502020204030204" pitchFamily="34" charset="0"/>
                <a:cs typeface="Calibri" panose="020F0502020204030204" pitchFamily="34" charset="0"/>
              </a:rPr>
              <a:t>ń</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stwie</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a:t>
            </a:r>
            <a:endParaRPr lang="pl-PL" sz="1800" kern="10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37000"/>
              </a:lnSpc>
              <a:spcBef>
                <a:spcPts val="1000"/>
              </a:spcBef>
              <a:spcAft>
                <a:spcPts val="1000"/>
              </a:spcAft>
            </a:pP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Po trzecie wreszcie, ograniczenia i sankcje mog</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ą</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by</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ć</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stosowane w celu zabezpieczenia d</a:t>
            </a:r>
            <a:r>
              <a:rPr lang="pl-PL" sz="1800" b="1" kern="100" dirty="0">
                <a:effectLst/>
                <a:latin typeface="Century Gothic" panose="020B0502020202020204" pitchFamily="34" charset="0"/>
                <a:ea typeface="Calibri" panose="020F0502020204030204" pitchFamily="34" charset="0"/>
                <a:cs typeface="Centaur" panose="02030504050205020304" pitchFamily="18" charset="0"/>
              </a:rPr>
              <a:t>ó</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br prawnie chronionych</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kt</a:t>
            </a:r>
            <a:r>
              <a:rPr lang="pl-PL" sz="1800" kern="100" dirty="0">
                <a:effectLst/>
                <a:latin typeface="Century Gothic" panose="020B0502020202020204" pitchFamily="34" charset="0"/>
                <a:ea typeface="Calibri" panose="020F0502020204030204" pitchFamily="34" charset="0"/>
                <a:cs typeface="Centaur" panose="02030504050205020304" pitchFamily="18" charset="0"/>
              </a:rPr>
              <a:t>ó</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rych </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zamkni</a:t>
            </a:r>
            <a:r>
              <a:rPr lang="pl-PL" sz="1800" b="1" kern="100" dirty="0">
                <a:effectLst/>
                <a:latin typeface="Century Gothic" panose="020B0502020202020204" pitchFamily="34" charset="0"/>
                <a:ea typeface="Calibri" panose="020F0502020204030204" pitchFamily="34" charset="0"/>
                <a:cs typeface="Calibri" panose="020F0502020204030204" pitchFamily="34" charset="0"/>
              </a:rPr>
              <a:t>ę</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ty katalog zawiera przepis art. 10 ust. 2 EKPC</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S</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ą</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to: bezpiecze</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ń</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stwo pa</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ń</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stwowe, integralno</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ść</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terytorialna lub bezpiecze</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ń</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stwo publiczne, konieczno</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ść</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zapobie</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ż</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enia zak</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ł</a:t>
            </a:r>
            <a:r>
              <a:rPr lang="pl-PL" sz="1800" kern="100" dirty="0">
                <a:effectLst/>
                <a:latin typeface="Century Gothic" panose="020B0502020202020204" pitchFamily="34" charset="0"/>
                <a:ea typeface="Calibri" panose="020F0502020204030204" pitchFamily="34" charset="0"/>
                <a:cs typeface="Centaur" panose="02030504050205020304" pitchFamily="18" charset="0"/>
              </a:rPr>
              <a:t>ó</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ceniu porz</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ą</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dku lub przest</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ę</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pstwu, ochrona zdrowia i moralno</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ś</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ci, ochrona dobrego imienia i praw osób trzecich, konieczno</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ść</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zapobie</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ż</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enia ujawnieniu informacji poufnych oraz zagwarantowanie powagi i bezstronno</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ś</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ci wymiaru sprawiedliwo</a:t>
            </a:r>
            <a:r>
              <a:rPr lang="pl-PL" sz="1800" kern="100" dirty="0">
                <a:effectLst/>
                <a:latin typeface="Century Gothic" panose="020B0502020202020204" pitchFamily="34" charset="0"/>
                <a:ea typeface="Calibri" panose="020F0502020204030204" pitchFamily="34" charset="0"/>
                <a:cs typeface="Calibri" panose="020F0502020204030204" pitchFamily="34" charset="0"/>
              </a:rPr>
              <a:t>ś</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ci. </a:t>
            </a:r>
            <a:endParaRPr lang="pl-PL" sz="1800" kern="100" dirty="0">
              <a:effectLst/>
              <a:latin typeface="Arial" panose="020B0604020202020204" pitchFamily="34" charset="0"/>
              <a:ea typeface="Calibri" panose="020F0502020204030204" pitchFamily="34" charset="0"/>
              <a:cs typeface="Times New Roman" panose="02020603050405020304" pitchFamily="18" charset="0"/>
            </a:endParaRPr>
          </a:p>
          <a:p>
            <a:pPr marL="0" indent="0" algn="just">
              <a:lnSpc>
                <a:spcPct val="110000"/>
              </a:lnSpc>
              <a:spcBef>
                <a:spcPts val="1000"/>
              </a:spcBef>
              <a:spcAft>
                <a:spcPts val="1000"/>
              </a:spcAft>
              <a:buNone/>
            </a:pPr>
            <a:endParaRPr lang="pl-PL" sz="1800" kern="100" dirty="0">
              <a:effectLst/>
              <a:latin typeface="Century Gothic" panose="020B0502020202020204" pitchFamily="34" charset="0"/>
              <a:ea typeface="Calibri" panose="020F0502020204030204" pitchFamily="34" charset="0"/>
              <a:cs typeface="Times New Roman" panose="02020603050405020304" pitchFamily="18" charset="0"/>
            </a:endParaRPr>
          </a:p>
          <a:p>
            <a:pPr algn="just">
              <a:lnSpc>
                <a:spcPct val="110000"/>
              </a:lnSpc>
              <a:spcBef>
                <a:spcPts val="1000"/>
              </a:spcBef>
              <a:spcAft>
                <a:spcPts val="1000"/>
              </a:spcAft>
            </a:pPr>
            <a:endParaRPr lang="pl-PL" sz="1800" kern="10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10000"/>
              </a:lnSpc>
              <a:spcAft>
                <a:spcPts val="800"/>
              </a:spcAft>
            </a:pPr>
            <a:endParaRPr lang="pl-PL" sz="1800" kern="100" dirty="0">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38295996"/>
      </p:ext>
    </p:extLst>
  </p:cSld>
  <p:clrMapOvr>
    <a:masterClrMapping/>
  </p:clrMapOvr>
</p:sld>
</file>

<file path=ppt/theme/theme1.xml><?xml version="1.0" encoding="utf-8"?>
<a:theme xmlns:a="http://schemas.openxmlformats.org/drawingml/2006/main" name="Smuga">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500</TotalTime>
  <Words>6718</Words>
  <Application>Microsoft Office PowerPoint</Application>
  <PresentationFormat>Panoramiczny</PresentationFormat>
  <Paragraphs>236</Paragraphs>
  <Slides>36</Slides>
  <Notes>34</Notes>
  <HiddenSlides>0</HiddenSlides>
  <MMClips>0</MMClips>
  <ScaleCrop>false</ScaleCrop>
  <HeadingPairs>
    <vt:vector size="6" baseType="variant">
      <vt:variant>
        <vt:lpstr>Używane czcionki</vt:lpstr>
      </vt:variant>
      <vt:variant>
        <vt:i4>5</vt:i4>
      </vt:variant>
      <vt:variant>
        <vt:lpstr>Motyw</vt:lpstr>
      </vt:variant>
      <vt:variant>
        <vt:i4>1</vt:i4>
      </vt:variant>
      <vt:variant>
        <vt:lpstr>Tytuły slajdów</vt:lpstr>
      </vt:variant>
      <vt:variant>
        <vt:i4>36</vt:i4>
      </vt:variant>
    </vt:vector>
  </HeadingPairs>
  <TitlesOfParts>
    <vt:vector size="42" baseType="lpstr">
      <vt:lpstr>Arial</vt:lpstr>
      <vt:lpstr>Calibri</vt:lpstr>
      <vt:lpstr>Cambria Math</vt:lpstr>
      <vt:lpstr>Century Gothic</vt:lpstr>
      <vt:lpstr>Wingdings 3</vt:lpstr>
      <vt:lpstr>Smuga</vt:lpstr>
      <vt:lpstr>Prawo mediów.  Wykład 16.03.2025 r.  Wolność wypowiedzi a wolność słowa. Wolność prasy i jej ograniczenia. Wolność środków społecznego przekazu jako konstytucyjna zasada ustrojowa. Krajowa Rada Radiofonii i Telewizji - zadania i kompetencje. </vt:lpstr>
      <vt:lpstr>Pojęcie wolności słowa.  </vt:lpstr>
      <vt:lpstr>Wolność słowa w ujęciu Europejskiej Konwencji Praw Człowieka („EKPC”). </vt:lpstr>
      <vt:lpstr>Art. 10 Europejskiej Konwencji Praw Człowieka.</vt:lpstr>
      <vt:lpstr>Art. 10 Europejskiej Konwencji Praw Człowieka.</vt:lpstr>
      <vt:lpstr>Art. 10 Europejskiej Konwencji Praw Człowieka.</vt:lpstr>
      <vt:lpstr>Art. 10 Europejskiej Konwencji Praw Człowieka.</vt:lpstr>
      <vt:lpstr>Art. 10 EKPC. Obowiązki i odpowiedzialność. </vt:lpstr>
      <vt:lpstr>Art. 10 EKPC. Ograniczenia swobody wypowiedzi.</vt:lpstr>
      <vt:lpstr>EKPC. Uchylanie stosowania zobowiązań w stanie niebezpieczeństwa publicznego.</vt:lpstr>
      <vt:lpstr>Art. 17 EKPC. Wypowiedzi niepodlegające ochronie</vt:lpstr>
      <vt:lpstr>Wolność słowa, wolność wypowiedzi w prawie polskim.</vt:lpstr>
      <vt:lpstr>Wolność wypowiedzi w Konstytucji RP</vt:lpstr>
      <vt:lpstr>Art. 14 Konstytucji RP: „Rzeczpospolita Polska zapewnia wolność prasy i innych środków społecznego przekazu”.</vt:lpstr>
      <vt:lpstr>Art. 14 Konstytucji RP: „Rzeczpospolita Polska zapewnia wolność prasy i innych środków społecznego przekazu”.</vt:lpstr>
      <vt:lpstr>Art. 14 Konstytucji RP: „Rzeczpospolita Polska zapewnia wolność prasy i innych środków społecznego przekazu”.</vt:lpstr>
      <vt:lpstr>Pojęcie „środki społecznego przekazu”</vt:lpstr>
      <vt:lpstr>Pojęcie „środki społecznego przekazu” a inne pojęcia</vt:lpstr>
      <vt:lpstr>Art. 54 Konstytucji RP: „1.  Każdemu zapewnia się wolność wyrażania swoich poglądów oraz pozyskiwania i rozpowszechniania informacji. 2. Cenzura prewencyjna środków społecznego przekazu oraz koncesjonowanie prasy są zakazane. Ustawa może wprowadzić obowiązek uprzedniego uzyskania koncesji na prowadzenie stacji radiowej lub telewizyjnej”.</vt:lpstr>
      <vt:lpstr>Art. 54 Konstytucji RP: „1.  Każdemu zapewnia się wolność wyrażania swoich poglądów oraz pozyskiwania i rozpowszechniania informacji. 2. Cenzura prewencyjna środków społecznego przekazu oraz koncesjonowanie prasy są zakazane. Ustawa może wprowadzić obowiązek uprzedniego uzyskania koncesji na prowadzenie stacji radiowej lub telewizyjnej”.</vt:lpstr>
      <vt:lpstr>Art. 54 Konstytucji RP. Zakaz cenzury. </vt:lpstr>
      <vt:lpstr>Art. 54 Konstytucji RP. Zakaz cenzury. </vt:lpstr>
      <vt:lpstr>Art. 54 Konstytucji RP. Cenzura prewencyjna środków społecznego przekazu oraz koncesjonowanie prasy są zakazane. Ustawa może wprowadzić obowiązek uprzedniego uzyskania koncesji na prowadzenie stacji radiowej lub telewizyjnej.</vt:lpstr>
      <vt:lpstr>Art. 31 ust. 3 Konstytucji RP. Ograniczenia wolności wypowiedzi w Konstytucji </vt:lpstr>
      <vt:lpstr>Wolność wypowiedzi w świetle ustawy – Prawo prasowe</vt:lpstr>
      <vt:lpstr>Krajowa Rada Radiofonii i Telewizji.</vt:lpstr>
      <vt:lpstr>Krajowa Rada Radiofonii i Telewizji.</vt:lpstr>
      <vt:lpstr>Krajowa Rada Radiofonii i Telewizji. Skład.</vt:lpstr>
      <vt:lpstr>Krajowa Rada Radiofonii i Telewizji. Skład.</vt:lpstr>
      <vt:lpstr>Krajowa Rada Radiofonii i Telewizji. Tryb.</vt:lpstr>
      <vt:lpstr>Krajowa Rada Radiofonii i Telewizji. Zadania.</vt:lpstr>
      <vt:lpstr>Krajowa Rada Radiofonii i Telewizji. Zadania.</vt:lpstr>
      <vt:lpstr>Krajowa Rada Radiofonii i Telewizji. Koncesja.</vt:lpstr>
      <vt:lpstr>Krajowa Rada Radiofonii i Telewizji. Koncesja.</vt:lpstr>
      <vt:lpstr>Krajowa Rada Radiofonii i Telewizji. Koncesja.</vt:lpstr>
      <vt:lpstr>Dziękuję za uwagę.</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Piotr Kopeć</dc:creator>
  <cp:lastModifiedBy>Piotr Kopeć</cp:lastModifiedBy>
  <cp:revision>41</cp:revision>
  <dcterms:created xsi:type="dcterms:W3CDTF">2024-04-21T15:00:32Z</dcterms:created>
  <dcterms:modified xsi:type="dcterms:W3CDTF">2025-03-08T21:23:38Z</dcterms:modified>
</cp:coreProperties>
</file>