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8" r:id="rId3"/>
    <p:sldId id="269" r:id="rId4"/>
    <p:sldId id="259" r:id="rId5"/>
    <p:sldId id="260" r:id="rId6"/>
    <p:sldId id="261" r:id="rId7"/>
    <p:sldId id="262" r:id="rId8"/>
    <p:sldId id="268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2424545"/>
            <a:ext cx="10561550" cy="3616100"/>
          </a:xfrm>
        </p:spPr>
        <p:txBody>
          <a:bodyPr>
            <a:normAutofit/>
          </a:bodyPr>
          <a:lstStyle/>
          <a:p>
            <a:r>
              <a:rPr lang="pl-PL" sz="4400" b="1" dirty="0"/>
              <a:t>Rada Mediów Narodowych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BC537-F9C5-49CE-B644-F1F4C4FF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o działalności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5C38F-AC1F-41B4-94A4-CE5A8A8EF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RMN przedstawia corocznie do </a:t>
            </a:r>
            <a:r>
              <a:rPr lang="pl-PL" b="1" dirty="0"/>
              <a:t>31 marca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Sejmowi, Senatowi, Prezydentowi Rzeczypospolitej Polskiej, Prezesowi Rady Ministrów oraz Krajowej Radzie Radiofonii i Telewizji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podaje do wiadomości publicznej </a:t>
            </a:r>
          </a:p>
          <a:p>
            <a:pPr marL="0" indent="0" algn="just">
              <a:buNone/>
            </a:pPr>
            <a:r>
              <a:rPr lang="pl-PL" b="1" dirty="0"/>
              <a:t>pisemną informację o swojej działalności w poprzednim roku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251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FD13A-71DE-4DD5-A2E3-4EC36A52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71" y="1544618"/>
            <a:ext cx="10561550" cy="743999"/>
          </a:xfrm>
        </p:spPr>
        <p:txBody>
          <a:bodyPr>
            <a:normAutofit fontScale="90000"/>
          </a:bodyPr>
          <a:lstStyle/>
          <a:p>
            <a:r>
              <a:rPr lang="pl-PL" dirty="0"/>
              <a:t>Prawo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93A17-DE20-4C98-958D-87650BAD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Akty normatywne</a:t>
            </a:r>
          </a:p>
          <a:p>
            <a:r>
              <a:rPr lang="pl-PL" dirty="0"/>
              <a:t>Ustawa z dnia 29 grudnia 1992 o radiofonii i telewizji, Dz.U.2020, poz. 805.</a:t>
            </a:r>
          </a:p>
          <a:p>
            <a:r>
              <a:rPr lang="pl-PL" dirty="0"/>
              <a:t>Ustawa  z dnia 30 grudnia 2015 r. o zmianie ustawy o radiofonii i telewizji, Dz. U. 2016, poz. 25. </a:t>
            </a:r>
          </a:p>
          <a:p>
            <a:r>
              <a:rPr lang="pl-PL" dirty="0"/>
              <a:t>Ustawa z dnia 22 czerwca 2016 r. o Radzie Mediów Narodowych, Dz. U. 2020, poz. 929.</a:t>
            </a:r>
          </a:p>
          <a:p>
            <a:r>
              <a:rPr lang="pl-PL" dirty="0"/>
              <a:t>Ustawa z dnia 17 września 2020 r. o zmianie ustawy o Radzie Mediów Narodowych, Dz.U.2020, poz.1738.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01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1503A5-1A4F-4D33-B312-050515197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Pozycja ustrojowa RMN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28D1C8-B42D-441D-BCC1-47986E06C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 konkurencyjny do KRRiT</a:t>
            </a:r>
          </a:p>
          <a:p>
            <a:pPr algn="just"/>
            <a:r>
              <a:rPr lang="pl-PL" dirty="0"/>
              <a:t>W założeniu niezależne od władzy wykonawczej i politycznie pluralistyczne gremium, które dokonuje czynności prawnych dotyczących ustroju i składu osobowego mediów publicznych</a:t>
            </a:r>
          </a:p>
        </p:txBody>
      </p:sp>
    </p:spTree>
    <p:extLst>
      <p:ext uri="{BB962C8B-B14F-4D97-AF65-F5344CB8AC3E}">
        <p14:creationId xmlns:p14="http://schemas.microsoft.com/office/powerpoint/2010/main" val="7662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A5875-5AB7-4556-AB2D-9E4DED99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RMN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0B149-7970-482E-8203-3ABEA229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RMN jest organem właściwym: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 sprawach powoływania i odwoływania składów osobowych organów jednostek publicznej radiofonii i telewizji oraz Polskiej Agencji Prasowej,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 innych sprawach określonych w ustawie o radiofonii i telewizji (będących wcześniej w kompetencji KRRiT). </a:t>
            </a:r>
          </a:p>
          <a:p>
            <a:pPr marL="0" indent="0" algn="just">
              <a:buNone/>
            </a:pPr>
            <a:r>
              <a:rPr lang="pl-PL" dirty="0"/>
              <a:t>RMN wykonuje zadania, kierując się potrzebą zapewnienia rzetelnego wypełniania przez spółki ich ustawowych zadań oraz </a:t>
            </a:r>
            <a:r>
              <a:rPr lang="pl-PL" b="1" dirty="0"/>
              <a:t>ochrony ich samodzielności i niezależności redakcyjnej. </a:t>
            </a:r>
          </a:p>
        </p:txBody>
      </p:sp>
    </p:spTree>
    <p:extLst>
      <p:ext uri="{BB962C8B-B14F-4D97-AF65-F5344CB8AC3E}">
        <p14:creationId xmlns:p14="http://schemas.microsoft.com/office/powerpoint/2010/main" val="424080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CD47E-432B-4ECD-BC8A-7C8ECDAB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Członkostwo w RMN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3D1EC7-13D2-4C93-AEB3-0B3E40A4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W skład Rady wchodzi pięciu członków, z których trzech członków wybiera Sejm, a dwóch członków powołuje Prezydent Rzeczypospolitej Polskiej.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Członkiem RMN może zostać osoba, która: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ma obywatelstwo polskie;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wyróżnia się wiedzą i doświadczeniem w sprawach związanych z zadaniami i działaniem mediów;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nie była skazana prawomocnym wyrokiem sądu za przestępstwo popełnione z winy umyślnej.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58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BE35A-F589-4291-8164-55DD8937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Gwarancje niezależności RMN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4EC1E-3768-4044-924D-7EA6B31A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Członkostwa w RMN nie można łączyć z: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pełnieniem funkcji w organie władzy wykonawczej;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członkostwem w organie jednostki samorządu terytorialnego;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zatrudnieniem w administracji rządowej lub samorządowej;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zatrudnieniem w Kancelarii Prezydenta Rzeczypospolitej Polskiej;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członkostwem w Krajowej Radzie Radiofonii i Telewizji lub zatrudnieniem w jej biurze.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posiadaniem udziałów albo akcje spółki lub w inny sposób uczestniczeniem w podmiocie będącym dostawcą usługi medialnej lub producentem radiowym lub telewizyjnym.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Powołanie przez Prezydenta członków RMN zgłoszonych przez kluby opozycyjne zgodnie z przepisami art. 6 ust.2-7.</a:t>
            </a:r>
          </a:p>
          <a:p>
            <a:endParaRPr lang="pl-P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044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F3DE5-3AC0-4CD7-8DEC-F8D26558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Kadencja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959151-C908-40AD-A783-D0353FFB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Kadencja członka Rady trwa 6 lat.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Przed upływem kadencji członkostwo może wygasnąć z następujących przyczyn: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śmierci;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zrzeczenia się funkcji;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skazania prawomocnym wyrokiem sądu za przestępstwo popełnione z winy umyślnej;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złożenia niezgodnego z prawdą oświadczenia lustracyjnego, stwierdzonego prawomocnym orzeczeniem sądu.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818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3C546C-0311-45BD-807D-AB42A7EF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Przewodniczący RMN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633B48-1D4B-4777-A8BD-3076FA73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Kieruje pracami RMN</a:t>
            </a:r>
          </a:p>
          <a:p>
            <a:pPr marL="0" indent="0">
              <a:buNone/>
            </a:pPr>
            <a:r>
              <a:rPr lang="pl-PL" dirty="0"/>
              <a:t>Zwołuje posiedzenia</a:t>
            </a:r>
          </a:p>
          <a:p>
            <a:pPr marL="0" indent="0">
              <a:buNone/>
            </a:pPr>
            <a:r>
              <a:rPr lang="pl-PL" dirty="0"/>
              <a:t>Może zarządzić głosowanie korespondencyjne</a:t>
            </a:r>
          </a:p>
        </p:txBody>
      </p:sp>
    </p:spTree>
    <p:extLst>
      <p:ext uri="{BB962C8B-B14F-4D97-AF65-F5344CB8AC3E}">
        <p14:creationId xmlns:p14="http://schemas.microsoft.com/office/powerpoint/2010/main" val="235139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BA66A0-B2DD-4359-97A8-637FF7DE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 administracyjno-organizacyjna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DF127-98FE-4141-9667-837E7A4D6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Obsługę administracyjno-organizacyjną Rady zapewnia Kancelaria Sejmu. </a:t>
            </a:r>
          </a:p>
          <a:p>
            <a:pPr marL="0" indent="0">
              <a:buNone/>
            </a:pPr>
            <a:r>
              <a:rPr lang="pl-PL" dirty="0"/>
              <a:t>Koszty funkcjonowania Rady obejmujące: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wydatki na pokrycie świadczeń przysługujących członkom RMN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koszty związane z obsługą administracyjno-organizacyjną, </a:t>
            </a:r>
          </a:p>
          <a:p>
            <a:pPr marL="0" indent="0">
              <a:buNone/>
            </a:pPr>
            <a:r>
              <a:rPr lang="pl-PL" dirty="0"/>
              <a:t>są pokrywane z budżetu państwa ze środków, których dysponentem jest Szef Kancelarii Sejmu.</a:t>
            </a:r>
          </a:p>
        </p:txBody>
      </p:sp>
    </p:spTree>
    <p:extLst>
      <p:ext uri="{BB962C8B-B14F-4D97-AF65-F5344CB8AC3E}">
        <p14:creationId xmlns:p14="http://schemas.microsoft.com/office/powerpoint/2010/main" val="390829348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5629</TotalTime>
  <Words>509</Words>
  <Application>Microsoft Office PowerPoint</Application>
  <PresentationFormat>Panoramiczny</PresentationFormat>
  <Paragraphs>59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PT Sans</vt:lpstr>
      <vt:lpstr>PT Sans Bold</vt:lpstr>
      <vt:lpstr>Wingdings</vt:lpstr>
      <vt:lpstr>Projekt niestandardowy</vt:lpstr>
      <vt:lpstr>  </vt:lpstr>
      <vt:lpstr>Prawo </vt:lpstr>
      <vt:lpstr>Pozycja ustrojowa RMN</vt:lpstr>
      <vt:lpstr>Zadania RMN</vt:lpstr>
      <vt:lpstr>Członkostwo w RMN</vt:lpstr>
      <vt:lpstr>Gwarancje niezależności RMN</vt:lpstr>
      <vt:lpstr>Kadencja</vt:lpstr>
      <vt:lpstr>Przewodniczący RMN</vt:lpstr>
      <vt:lpstr>Obsługa administracyjno-organizacyjna</vt:lpstr>
      <vt:lpstr>Informacja o działalności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124</cp:revision>
  <dcterms:created xsi:type="dcterms:W3CDTF">2019-03-06T11:23:46Z</dcterms:created>
  <dcterms:modified xsi:type="dcterms:W3CDTF">2022-05-01T16:33:32Z</dcterms:modified>
</cp:coreProperties>
</file>