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2105891"/>
            <a:ext cx="10561550" cy="3934754"/>
          </a:xfrm>
        </p:spPr>
        <p:txBody>
          <a:bodyPr/>
          <a:lstStyle/>
          <a:p>
            <a:r>
              <a:rPr lang="pl-PL" sz="4400" dirty="0"/>
              <a:t>Wolność wypowiedzi i jej ograniczenia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8219AC-C54C-4C62-AFEF-4E854137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WOLNOŚĆ PRASY -zasada ustrojowa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8DCBAA-06A0-4E3A-9416-5EE09871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i="1" dirty="0"/>
              <a:t>Rzeczpospolita Polska zapewnia wolność prasy i innych środków społecznego przekazu.</a:t>
            </a:r>
            <a:r>
              <a:rPr lang="pl-PL" b="1" dirty="0"/>
              <a:t> -art 14 KONSTYTUCJI RP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Wolność mediów (wolność środków społecznego przekazu) należy postrzegać przez pryzmat trzech jej podstawowych elementów: </a:t>
            </a:r>
          </a:p>
          <a:p>
            <a:pPr lvl="0"/>
            <a:r>
              <a:rPr lang="pl-PL" dirty="0"/>
              <a:t>swobody zakładania środków społecznego przekazu, </a:t>
            </a:r>
          </a:p>
          <a:p>
            <a:pPr lvl="0"/>
            <a:r>
              <a:rPr lang="pl-PL" dirty="0"/>
              <a:t>swobody prowadzenia działalności przez środki społecznego przekazu</a:t>
            </a:r>
          </a:p>
          <a:p>
            <a:pPr lvl="0"/>
            <a:r>
              <a:rPr lang="pl-PL" dirty="0"/>
              <a:t> oraz swobody kreowania struktury własnościowej środków społecznego przekazu.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116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B74BB-E538-4251-A5F2-A63AA2DA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wypowiedzi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F02384-0CA5-44AF-BAEA-BB3116AE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Każdemu zapewnia się wolność wyrażania swoich poglądów oraz pozyskiwania i rozpowszechniania informacji, art.54 Konstytucji RP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wolność wypowiedzi składają się trzy wolności: </a:t>
            </a:r>
          </a:p>
          <a:p>
            <a:pPr lvl="0"/>
            <a:r>
              <a:rPr lang="pl-PL" dirty="0"/>
              <a:t>wolność wyrażania poglądów (wolność wypowiedzi </a:t>
            </a:r>
            <a:r>
              <a:rPr lang="pl-PL" i="1" dirty="0"/>
              <a:t>sensu stricto</a:t>
            </a:r>
            <a:r>
              <a:rPr lang="pl-PL" dirty="0"/>
              <a:t>), </a:t>
            </a:r>
          </a:p>
          <a:p>
            <a:pPr lvl="0"/>
            <a:r>
              <a:rPr lang="pl-PL" dirty="0"/>
              <a:t>wolność pozyskiwania informacji </a:t>
            </a:r>
          </a:p>
          <a:p>
            <a:pPr lvl="0"/>
            <a:r>
              <a:rPr lang="pl-PL" dirty="0"/>
              <a:t>wolność rozpowszechniania informacji.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750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A96B44-41A6-4BEC-95D3-A605AE2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Stosunek art. 14 Konstytucji RP do art. 54 ust. 1 Konstytucji RP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8F16D4-FA0E-433D-99E0-E3811E090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Wolność wypowiedzi zagwarantowana w art.54 ust. 1 Konstytucji RP ma szerszy zakres niż wolność prasy.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Wolność prasy jest uznawana za element wolności wypowiedzi.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2153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5CF6EB-AB8B-476B-B123-645F70EF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Gwarancje wolności słowa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017243-ACF7-458F-B5A5-2BCA29CE8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i="1" dirty="0"/>
              <a:t>Cenzura prewencyjna środków społecznego przekazu oraz koncesjonowanie prasy są zakazane. 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Ustawa może wprowadzić obowiązek uprzedniego uzyskania koncesji na prowadzenie stacji radiowej lub telewizyjnej.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2112179-1149-4F98-A082-A78DA497E415}"/>
              </a:ext>
            </a:extLst>
          </p:cNvPr>
          <p:cNvSpPr/>
          <p:nvPr/>
        </p:nvSpPr>
        <p:spPr>
          <a:xfrm>
            <a:off x="3039105" y="3266744"/>
            <a:ext cx="250390" cy="32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750"/>
              </a:spcAft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1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40A2FC-A922-4C7C-B592-47D3CE86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wolności prasy -według Izabeli Dobosz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EDE1E0-9F81-4714-B4FA-6E509AB0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PRAWNE</a:t>
            </a:r>
          </a:p>
          <a:p>
            <a:pPr lvl="0"/>
            <a:r>
              <a:rPr lang="pl-PL" dirty="0"/>
              <a:t>POZAPRAWNE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860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1E1FC-284D-4120-BA6C-611488AD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Prawne ograniczenia wolności prasy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DE9EEF-D3E2-4A2A-B6F7-C4C79CCC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ograniczenia dotyczące powstawania i dalszego istnienia środków masowego komunikowania</a:t>
            </a:r>
          </a:p>
          <a:p>
            <a:pPr lvl="0"/>
            <a:r>
              <a:rPr lang="pl-PL" dirty="0"/>
              <a:t>ograniczenia dotyczące treści publikacji</a:t>
            </a:r>
          </a:p>
          <a:p>
            <a:pPr lvl="0"/>
            <a:r>
              <a:rPr lang="pl-PL" dirty="0"/>
              <a:t>ograniczenia dotyczące rozpowszechniania</a:t>
            </a:r>
          </a:p>
          <a:p>
            <a:pPr lvl="0"/>
            <a:r>
              <a:rPr lang="pl-PL" dirty="0"/>
              <a:t>ograniczenia finansowe.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64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90E71-4D75-483C-BA6B-578FE7C58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Pozaprawne ograniczenia wolności prasy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253626-4D4B-4B3B-9B21-1E2AA9D6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ograniczenia polityczne</a:t>
            </a:r>
          </a:p>
          <a:p>
            <a:pPr lvl="0"/>
            <a:r>
              <a:rPr lang="pl-PL" dirty="0"/>
              <a:t>system propagandy</a:t>
            </a:r>
          </a:p>
          <a:p>
            <a:pPr lvl="0"/>
            <a:r>
              <a:rPr lang="pl-PL" dirty="0"/>
              <a:t>istnienie jednej organizacji prasowej</a:t>
            </a:r>
          </a:p>
          <a:p>
            <a:pPr lvl="0"/>
            <a:r>
              <a:rPr lang="pl-PL" dirty="0"/>
              <a:t>ograniczenia ekonomiczne</a:t>
            </a:r>
          </a:p>
          <a:p>
            <a:pPr lvl="0"/>
            <a:r>
              <a:rPr lang="pl-PL" dirty="0"/>
              <a:t>cenzura wewnątrzredakcyjna</a:t>
            </a:r>
          </a:p>
          <a:p>
            <a:pPr lvl="0"/>
            <a:r>
              <a:rPr lang="pl-PL" dirty="0"/>
              <a:t>autocenzura.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28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73F73-1CAF-4699-AF47-0C67A21D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prasy w prawie prasowym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E7241-16A1-4F5D-8BA1-671609A40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Art. 1. </a:t>
            </a:r>
          </a:p>
          <a:p>
            <a:pPr marL="0" indent="0" algn="just">
              <a:buNone/>
            </a:pPr>
            <a:r>
              <a:rPr lang="pl-PL" dirty="0"/>
              <a:t>Prasa, zgodnie z Konstytucją Rzeczypospolitej Polskiej, korzysta z wolności wypowiedzi i urzeczywistnia prawo obywateli do ich rzetelnego informowania, jawności życia publicznego oraz kontroli i krytyki społecznej.</a:t>
            </a:r>
          </a:p>
        </p:txBody>
      </p:sp>
    </p:spTree>
    <p:extLst>
      <p:ext uri="{BB962C8B-B14F-4D97-AF65-F5344CB8AC3E}">
        <p14:creationId xmlns:p14="http://schemas.microsoft.com/office/powerpoint/2010/main" val="55419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Rys historyczny wolności wypowiedzi-wiek XVIII i XIX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Deklaracja Praw Wirginii z 12 kwietnia 1776 r.</a:t>
            </a:r>
          </a:p>
          <a:p>
            <a:r>
              <a:rPr lang="pl-PL" b="1" u="sng" dirty="0"/>
              <a:t>Artykuł 11 francuskiej Deklaracji Praw Człowieka i Obywatela z 26 sierpnia 1789 roku</a:t>
            </a:r>
            <a:r>
              <a:rPr lang="pl-PL" b="1" dirty="0"/>
              <a:t> </a:t>
            </a:r>
            <a:endParaRPr lang="pl-PL" dirty="0"/>
          </a:p>
          <a:p>
            <a:r>
              <a:rPr lang="pl-PL" i="1" dirty="0"/>
              <a:t>Wolny przepływ myśli i opinii jest jednym z najcenniejszych praw człowieka; każdy obywatel może więc mówić, pisać, wydawać swobodnie, z wyjątkiem nadużywania tej wolności w przypadkach określonych przez ustawę</a:t>
            </a:r>
            <a:r>
              <a:rPr lang="pl-PL" b="1" dirty="0"/>
              <a:t>. </a:t>
            </a:r>
            <a:endParaRPr lang="pl-PL" dirty="0"/>
          </a:p>
          <a:p>
            <a:r>
              <a:rPr lang="pl-PL" b="1" u="sng" dirty="0"/>
              <a:t>Pierwsza poprawka z 1791 roku Konstytucji Stanów Zjednoczonych Ameryki Północnej,</a:t>
            </a:r>
            <a:r>
              <a:rPr lang="pl-PL" b="1" dirty="0"/>
              <a:t> </a:t>
            </a:r>
            <a:r>
              <a:rPr lang="pl-PL" dirty="0"/>
              <a:t>zakazuje m.in. ograniczania wolności słowa lub prasy. </a:t>
            </a:r>
          </a:p>
          <a:p>
            <a:r>
              <a:rPr lang="pl-PL" dirty="0"/>
              <a:t>Konstytucja II Republiki Francuskiej z 4 listopada 1848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Wolność wypowiedzi-regulacje powojenne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Artykuł XIX  Powszechnej Deklaracji będącej rezolucją </a:t>
            </a:r>
            <a:r>
              <a:rPr lang="pl-PL" b="1" u="sng" dirty="0"/>
              <a:t>Zgromadzenia Ogólnego ONZ z dnia 10 grudnia 1948</a:t>
            </a:r>
            <a:r>
              <a:rPr lang="pl-PL" b="1" dirty="0"/>
              <a:t> r.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 Każdy ma prawo do wolności przekonań i wypowiedzi;  prawo to obejmuje wolność wyznania niczym nie skrępowanych przekonań oraz wolność poszukiwania, otrzymywania i przekazywania informacji i idei wszelkimi środkami bez względu na granice.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u="sng" dirty="0"/>
              <a:t>Artykuł 19 Międzynarodowego Paktu Praw Obywatelskich i Politycznych z dnia 16 grudnia 1966 r.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1. Każdy człowiek ma prawo do posiadania bez przeszkód własnych poglądów.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2. Każdy człowiek ma prawo do swobodnego wyrażania opinii; prawo to obejmuje swobodę poszukiwania, otrzymywania i rozpowszechniania wszelkich informacji i poglądów, bez względu na granice państwowe, ustnie, pisemnie lub drukiem, w postaci dzieła sztuki bądź w jakikolwiek inny sposób według własnego wyboru.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3. Realizacja praw przewidzianych w ust. 2 niniejszego artykułu pociąga za sobą specjalne obowiązki i specjalną odpowiedzialność. Może ona w konsekwencji podlegać pewnym ograniczeniom, które powinny być jednak wyraźnie przewidziane przez ustawę i które są niezbędne w celu: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a) poszanowania praw i dobrego imienia innych,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 b) ochrony bezpieczeństwa państwowego lub porządku publicznego albo zdrowia lub moralności publicznej.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F51C9-3877-4A39-B5FC-467C408C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/>
              <a:t>Artykuł 10 ust. 1 Europejskiej Konwencja o Ochronie Praw Człowieka i Podstawowych Wolności z 4 listopada 1950 r.</a:t>
            </a:r>
            <a:r>
              <a:rPr lang="pl-PL" b="1" dirty="0"/>
              <a:t> </a:t>
            </a:r>
            <a:br>
              <a:rPr lang="pl-PL" dirty="0"/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7DD564-25B3-43BE-A6E2-CB077513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Każdy ma prawo do wolności wyrażania opinii. Prawo to obejmuje wolność posiadania poglądów oraz otrzymywania i przekazywania informacji i idei bez ingerencji władz politycznych i bez względu na granice państwowe. </a:t>
            </a:r>
            <a:endParaRPr lang="pl-PL" dirty="0"/>
          </a:p>
          <a:p>
            <a:pPr lvl="0"/>
            <a:r>
              <a:rPr lang="pl-PL" dirty="0"/>
              <a:t>wolność posiadania poglądów </a:t>
            </a:r>
          </a:p>
          <a:p>
            <a:pPr lvl="0"/>
            <a:r>
              <a:rPr lang="pl-PL" dirty="0"/>
              <a:t>wolność otrzymywania i przekazywania informacji i idei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459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BFD7B-1A3E-49E5-AD63-5C0336F2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Orzecznictwo Europejskiego Trybunału Praw Człowieka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A93128-A83D-4DB8-BAC4-AAF25C77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Podmiot wolności wypowiedzi</a:t>
            </a:r>
          </a:p>
          <a:p>
            <a:pPr lvl="0"/>
            <a:r>
              <a:rPr lang="pl-PL" dirty="0"/>
              <a:t>Przedmiot wolności wypowiedzi</a:t>
            </a:r>
          </a:p>
          <a:p>
            <a:pPr lvl="0"/>
            <a:r>
              <a:rPr lang="pl-PL" dirty="0"/>
              <a:t>Formy wypowiedzi.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29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D9D90-9382-44EB-953D-054713EF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Wypowiedzi prasowe podlegające ochronie według </a:t>
            </a:r>
            <a:r>
              <a:rPr lang="pl-PL" b="1" dirty="0" err="1"/>
              <a:t>ETPCz</a:t>
            </a:r>
            <a:r>
              <a:rPr lang="pl-PL" b="1" dirty="0"/>
              <a:t> z uwagi na treść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E88F4-113A-4DB8-B964-A3A828BA7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dotyczące </a:t>
            </a:r>
          </a:p>
          <a:p>
            <a:pPr lvl="0"/>
            <a:r>
              <a:rPr lang="pl-PL" dirty="0"/>
              <a:t>debaty politycznej i spraw niepolitycznych, ale budzących zainteresowanie społeczne (publicznie ważnych, jak ochrona zdrowia, przebieg wyborów i procedur wyborczych, funkcjonowanie sądownictwa, administracji i zarządzania wymiarem sprawiedliwości, służby cywilnej)</a:t>
            </a:r>
          </a:p>
          <a:p>
            <a:pPr lvl="0"/>
            <a:r>
              <a:rPr lang="pl-PL" dirty="0"/>
              <a:t>wypowiedzi artystycznych </a:t>
            </a:r>
          </a:p>
          <a:p>
            <a:r>
              <a:rPr lang="pl-PL" dirty="0"/>
              <a:t>reklamy i innych wypowiedzi o charakterze komercyjnym.</a:t>
            </a:r>
          </a:p>
        </p:txBody>
      </p:sp>
    </p:spTree>
    <p:extLst>
      <p:ext uri="{BB962C8B-B14F-4D97-AF65-F5344CB8AC3E}">
        <p14:creationId xmlns:p14="http://schemas.microsoft.com/office/powerpoint/2010/main" val="276485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48105F-8400-477E-9A08-98DE88C0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Wypowiedzi prasowe niepodlegające ochronie według </a:t>
            </a:r>
            <a:r>
              <a:rPr lang="pl-PL" b="1" dirty="0" err="1"/>
              <a:t>ETPCz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8E07E-DD2B-4892-9AB3-CB456448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ekstremalnie polityczne lub rasistowskie</a:t>
            </a:r>
          </a:p>
          <a:p>
            <a:pPr lvl="0"/>
            <a:r>
              <a:rPr lang="pl-PL" dirty="0"/>
              <a:t>usprawiedliwiające politykę pronazistowską</a:t>
            </a:r>
          </a:p>
          <a:p>
            <a:pPr lvl="0"/>
            <a:r>
              <a:rPr lang="pl-PL" dirty="0"/>
              <a:t>wymierzone w wartości, na których oparta jest Konwencja.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3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A14811-D207-4ED1-92B0-328DFAC8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wolności prasy (ust.2. art. 10 Konwencji).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0D5342-51C0-4293-9D50-93365E794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i="1" dirty="0"/>
              <a:t>Korzystanie z tych wolności jako pociągające za sobą obowiązki i odpowiedzialność może podlegać takim wymogom formalnym, warunkom, ograniczeniom i sankcjom, jakie są przewidziane przez ustawę i niezbędne w społeczeństwie demokratycznym, i w interesie bezpieczeństwa państwowego, integralności terytorialnej lub bezpieczeństwa publicznego, ze względu na konieczność zapobieżenia zakłóceniu porządku lub przestępstwu z uwagi na ochronę zdrowia i moralności, ochronę dobrego imienia i praw innych osób oraz ze względu na zagwarantowanie powagi i bezstronności władzy sądowej</a:t>
            </a:r>
            <a:r>
              <a:rPr lang="pl-PL" dirty="0"/>
              <a:t>.</a:t>
            </a:r>
          </a:p>
          <a:p>
            <a:pPr lvl="0"/>
            <a:r>
              <a:rPr lang="pl-PL" dirty="0"/>
              <a:t>Kryterium legalności formalnej </a:t>
            </a:r>
            <a:r>
              <a:rPr lang="pl-PL" i="1" dirty="0"/>
              <a:t>(</a:t>
            </a:r>
            <a:r>
              <a:rPr lang="pl-PL" i="1" dirty="0" err="1"/>
              <a:t>prescribed</a:t>
            </a:r>
            <a:r>
              <a:rPr lang="pl-PL" i="1" dirty="0"/>
              <a:t> by law)</a:t>
            </a:r>
            <a:endParaRPr lang="pl-PL" dirty="0"/>
          </a:p>
          <a:p>
            <a:pPr lvl="0"/>
            <a:r>
              <a:rPr lang="pl-PL" dirty="0"/>
              <a:t>Kryterium legalności materialnej -celowości (</a:t>
            </a:r>
            <a:r>
              <a:rPr lang="pl-PL" i="1" dirty="0" err="1"/>
              <a:t>legitimate</a:t>
            </a:r>
            <a:r>
              <a:rPr lang="pl-PL" i="1" dirty="0"/>
              <a:t> </a:t>
            </a:r>
            <a:r>
              <a:rPr lang="pl-PL" i="1" dirty="0" err="1"/>
              <a:t>aim</a:t>
            </a:r>
            <a:r>
              <a:rPr lang="pl-PL" i="1" dirty="0"/>
              <a:t>)</a:t>
            </a:r>
            <a:endParaRPr lang="pl-PL" dirty="0"/>
          </a:p>
          <a:p>
            <a:pPr lvl="0"/>
            <a:r>
              <a:rPr lang="pl-PL" dirty="0"/>
              <a:t>Kryterium konieczności (</a:t>
            </a:r>
            <a:r>
              <a:rPr lang="pl-PL" i="1" dirty="0" err="1"/>
              <a:t>necessary</a:t>
            </a:r>
            <a:r>
              <a:rPr lang="pl-PL" i="1" dirty="0"/>
              <a:t> in </a:t>
            </a:r>
            <a:r>
              <a:rPr lang="pl-PL" i="1" dirty="0" err="1"/>
              <a:t>democratic</a:t>
            </a:r>
            <a:r>
              <a:rPr lang="pl-PL" i="1" dirty="0"/>
              <a:t> </a:t>
            </a:r>
            <a:r>
              <a:rPr lang="pl-PL" i="1" dirty="0" err="1"/>
              <a:t>society</a:t>
            </a:r>
            <a:r>
              <a:rPr lang="pl-PL" i="1" dirty="0"/>
              <a:t>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52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EC845-CBC8-4ECE-B2E9-CED17829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Akceptacja przez ETPC ingerencji ze strony władz publicznych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212C2-BA6B-476F-90BE-DEE19C6C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jest dopuszczalna ze względu na:</a:t>
            </a:r>
          </a:p>
          <a:p>
            <a:pPr lvl="0"/>
            <a:r>
              <a:rPr lang="pl-PL" dirty="0"/>
              <a:t>ochronę bezpieczeństwa państwa</a:t>
            </a:r>
          </a:p>
          <a:p>
            <a:pPr lvl="0"/>
            <a:r>
              <a:rPr lang="pl-PL" dirty="0"/>
              <a:t>ochronę moralności</a:t>
            </a:r>
          </a:p>
          <a:p>
            <a:pPr lvl="0"/>
            <a:r>
              <a:rPr lang="pl-PL" dirty="0"/>
              <a:t>ochronę dobrego imienia i praw osób trzecich</a:t>
            </a:r>
          </a:p>
          <a:p>
            <a:pPr lvl="0"/>
            <a:r>
              <a:rPr lang="pl-PL" dirty="0"/>
              <a:t>ochronę informacji poufnych</a:t>
            </a:r>
          </a:p>
          <a:p>
            <a:pPr lvl="0"/>
            <a:r>
              <a:rPr lang="pl-PL" dirty="0"/>
              <a:t>gwarancję powagi i bezstronności wymiaru sprawiedliwości</a:t>
            </a:r>
          </a:p>
          <a:p>
            <a:pPr lvl="0"/>
            <a:r>
              <a:rPr lang="pl-PL" dirty="0"/>
              <a:t>działalność przedsiębiorstw radiowych, telewizyjnych lub kinematograficznych (art.10 ust.1 zd.3)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195516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5176</TotalTime>
  <Words>908</Words>
  <Application>Microsoft Office PowerPoint</Application>
  <PresentationFormat>Panoramiczny</PresentationFormat>
  <Paragraphs>87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PT Sans</vt:lpstr>
      <vt:lpstr>PT Sans Bold</vt:lpstr>
      <vt:lpstr>Projekt niestandardowy</vt:lpstr>
      <vt:lpstr>  </vt:lpstr>
      <vt:lpstr>Rys historyczny wolności wypowiedzi-wiek XVIII i XIX </vt:lpstr>
      <vt:lpstr>Wolność wypowiedzi-regulacje powojenne</vt:lpstr>
      <vt:lpstr>Artykuł 10 ust. 1 Europejskiej Konwencja o Ochronie Praw Człowieka i Podstawowych Wolności z 4 listopada 1950 r.  </vt:lpstr>
      <vt:lpstr>Orzecznictwo Europejskiego Trybunału Praw Człowieka </vt:lpstr>
      <vt:lpstr>Wypowiedzi prasowe podlegające ochronie według ETPCz z uwagi na treść </vt:lpstr>
      <vt:lpstr>Wypowiedzi prasowe niepodlegające ochronie według ETPCz </vt:lpstr>
      <vt:lpstr>Ograniczenia wolności prasy (ust.2. art. 10 Konwencji). </vt:lpstr>
      <vt:lpstr>Akceptacja przez ETPC ingerencji ze strony władz publicznych </vt:lpstr>
      <vt:lpstr>WOLNOŚĆ PRASY -zasada ustrojowa </vt:lpstr>
      <vt:lpstr>Wolność wypowiedzi</vt:lpstr>
      <vt:lpstr>Stosunek art. 14 Konstytucji RP do art. 54 ust. 1 Konstytucji RP  </vt:lpstr>
      <vt:lpstr>Gwarancje wolności słowa </vt:lpstr>
      <vt:lpstr>Ograniczenia wolności prasy -według Izabeli Dobosz </vt:lpstr>
      <vt:lpstr>Prawne ograniczenia wolności prasy </vt:lpstr>
      <vt:lpstr>Pozaprawne ograniczenia wolności prasy</vt:lpstr>
      <vt:lpstr>Wolność prasy w prawie prasowym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99</cp:revision>
  <dcterms:created xsi:type="dcterms:W3CDTF">2019-03-06T11:23:46Z</dcterms:created>
  <dcterms:modified xsi:type="dcterms:W3CDTF">2022-05-01T15:28:47Z</dcterms:modified>
</cp:coreProperties>
</file>