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Nunito"/>
      <p:regular r:id="rId15"/>
      <p:bold r:id="rId16"/>
      <p:italic r:id="rId17"/>
      <p:boldItalic r:id="rId18"/>
    </p:embeddedFont>
    <p:embeddedFont>
      <p:font typeface="Roboto Mon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font" Target="fonts/Nunito-boldItalic.fntdata"/><Relationship Id="rId8" Type="http://schemas.openxmlformats.org/officeDocument/2006/relationships/slide" Target="slides/slide3.xml"/><Relationship Id="rId21" Type="http://schemas.openxmlformats.org/officeDocument/2006/relationships/font" Target="fonts/RobotoMono-italic.fntdata"/><Relationship Id="rId3" Type="http://schemas.openxmlformats.org/officeDocument/2006/relationships/presProps" Target="presProps.xml"/><Relationship Id="rId12" Type="http://schemas.openxmlformats.org/officeDocument/2006/relationships/slide" Target="slides/slide7.xml"/><Relationship Id="rId17" Type="http://schemas.openxmlformats.org/officeDocument/2006/relationships/font" Target="fonts/Nunito-italic.fntdata"/><Relationship Id="rId7" Type="http://schemas.openxmlformats.org/officeDocument/2006/relationships/slide" Target="slides/slide2.xml"/><Relationship Id="rId25" Type="http://schemas.openxmlformats.org/officeDocument/2006/relationships/customXml" Target="../customXml/item3.xml"/><Relationship Id="rId20" Type="http://schemas.openxmlformats.org/officeDocument/2006/relationships/font" Target="fonts/RobotoMono-bold.fntdata"/><Relationship Id="rId2" Type="http://schemas.openxmlformats.org/officeDocument/2006/relationships/viewProps" Target="viewProps.xml"/><Relationship Id="rId16" Type="http://schemas.openxmlformats.org/officeDocument/2006/relationships/font" Target="fonts/Nunito-bold.fntdata"/><Relationship Id="rId11" Type="http://schemas.openxmlformats.org/officeDocument/2006/relationships/slide" Target="slides/slide6.xml"/><Relationship Id="rId1" Type="http://schemas.openxmlformats.org/officeDocument/2006/relationships/theme" Target="theme/theme2.xml"/><Relationship Id="rId6" Type="http://schemas.openxmlformats.org/officeDocument/2006/relationships/slide" Target="slides/slide1.xml"/><Relationship Id="rId24" Type="http://schemas.openxmlformats.org/officeDocument/2006/relationships/customXml" Target="../customXml/item2.xml"/><Relationship Id="rId15" Type="http://schemas.openxmlformats.org/officeDocument/2006/relationships/font" Target="fonts/Nunito-regular.fntdata"/><Relationship Id="rId5" Type="http://schemas.openxmlformats.org/officeDocument/2006/relationships/notesMaster" Target="notesMasters/notesMaster1.xml"/><Relationship Id="rId23" Type="http://schemas.openxmlformats.org/officeDocument/2006/relationships/customXml" Target="../customXml/item1.xml"/><Relationship Id="rId10" Type="http://schemas.openxmlformats.org/officeDocument/2006/relationships/slide" Target="slides/slide5.xml"/><Relationship Id="rId19" Type="http://schemas.openxmlformats.org/officeDocument/2006/relationships/font" Target="fonts/RobotoMono-regular.fntdata"/><Relationship Id="rId22" Type="http://schemas.openxmlformats.org/officeDocument/2006/relationships/font" Target="fonts/RobotoMono-boldItalic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23336a1a6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23336a1a6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23336a1a6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323336a1a6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23336a1a60_0_1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323336a1a60_0_1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23336a1a60_0_1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323336a1a60_0_1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23336a1a60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323336a1a60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323336a1a60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323336a1a60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23336a1a60_0_2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323336a1a60_0_2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323336a1a60_0_2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323336a1a60_0_2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Przedstawianie i działanie na danych za pomocą SQL</a:t>
            </a:r>
            <a:endParaRPr/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Wprowadzenie</a:t>
            </a:r>
            <a:endParaRPr/>
          </a:p>
        </p:txBody>
      </p:sp>
      <p:sp>
        <p:nvSpPr>
          <p:cNvPr id="135" name="Google Shape;135;p14"/>
          <p:cNvSpPr txBox="1"/>
          <p:nvPr>
            <p:ph idx="1" type="body"/>
          </p:nvPr>
        </p:nvSpPr>
        <p:spPr>
          <a:xfrm>
            <a:off x="847500" y="1578125"/>
            <a:ext cx="7477500" cy="306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 tej części kursu znajdziesz informacje dodatkowe z zakresu przedstawiania danych. Będzie ona przedstawiała zastosowanie języka programowania SQL w obsłudze, utrzymywaniu, pozyskiwaniu - ogólnie pracy z danymi oraz bazami danych. SQL jest wysoce kompatybilny z narzędziami opisywanymi w poprzednich częściach kursu takich jak Excel czy Power Bi. To narzędzie z którego korzystają nie tylko programiści zajmujący się bazami danych ale także analitycy. Nauka SQL pomoże ci między innymi:</a:t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Char char="●"/>
            </a:pPr>
            <a:r>
              <a:rPr lang="pl"/>
              <a:t>Zrozumieć działanie baz danych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pl"/>
              <a:t>Wykonywać operacje na bazach danych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pl"/>
              <a:t>Selekcjonować i wybierać określone dane za pomocą </a:t>
            </a:r>
            <a:r>
              <a:rPr lang="pl"/>
              <a:t>komend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pl"/>
              <a:t>Poprawić myślenie analityczne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l"/>
              <a:t>SQL jest bardzo przydatny na wyższym, bardziej szczegółowym poziomie pracy z danymi oraz z pewnością mile widziany u pracodawców. Pozwala </a:t>
            </a:r>
            <a:r>
              <a:rPr lang="pl"/>
              <a:t>zautomatyzować</a:t>
            </a:r>
            <a:r>
              <a:rPr lang="pl"/>
              <a:t> wiele operacji a także jest </a:t>
            </a:r>
            <a:r>
              <a:rPr lang="pl"/>
              <a:t>przejrzysty</a:t>
            </a:r>
            <a:r>
              <a:rPr lang="pl"/>
              <a:t> i prosty do nauki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Podstawy języka SQL</a:t>
            </a:r>
            <a:endParaRPr/>
          </a:p>
        </p:txBody>
      </p:sp>
      <p:sp>
        <p:nvSpPr>
          <p:cNvPr id="141" name="Google Shape;141;p15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SQL (Structured Query Language) to język służący do zarządzania danymi w relacyjnych bazach danych. Pozwala na tworzenie, odczytywanie, modyfikowanie i usuwanie danych, a także na projektowanie struktury baz. Jest powszechnie wykorzystywany w aplikacjach webowych, systemach ERP, analizach biznesowych oraz w raportowaniu, dzięki czemu stanowi fundament w pracy z danymi.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SQL jest kompatybilny z programami takimi jak Microsoft Excel, co ułatwia importowanie, eksportowanie oraz analizowanie dużych zbiorów danych. Dzięki temu użytkownicy Excela mogą w prosty sposób korzystać z bardziej zaawansowanych narzędzi do przetwarzania informacji.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Zalety SQL</a:t>
            </a:r>
            <a:endParaRPr/>
          </a:p>
        </p:txBody>
      </p:sp>
      <p:sp>
        <p:nvSpPr>
          <p:cNvPr id="147" name="Google Shape;147;p16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lang="pl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Zalety SQL: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pl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Prostota: Zrozumiały składniowo język, który pozwala szybko opanować podstawy.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pl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Uniwersalność: Działa na różnych platformach bazodanowych.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pl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Skalowalność: Sprawdzi się zarówno przy małych projektach, jak i dużych systemach z milionami rekordów.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pl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Wydajność: Umożliwia szybkie przetwarzanie i analizę danych.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SQL to nieodzowna umiejętność dla każdego, kto chce efektywnie pracować z danymi i rozwijać swoją karierę w IT, finansach czy analityce.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Jak działa SQL</a:t>
            </a:r>
            <a:endParaRPr/>
          </a:p>
        </p:txBody>
      </p:sp>
      <p:sp>
        <p:nvSpPr>
          <p:cNvPr id="153" name="Google Shape;153;p17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SQL (Structured Query Language) działa poprzez wydawanie instrukcji, które są wykonywane przez silnik bazy danych. Polecenia SQL umożliwiają interakcję z bazą danych, pozwalając na wykonywanie operacji takich jak tworzenie nowych tabel, wstawianie danych, ich aktualizowanie, usuwanie oraz pobieranie informacji na podstawie określonych kryteriów.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l"/>
              <a:t>Te instrukcje to inaczej </a:t>
            </a:r>
            <a:r>
              <a:rPr b="1" i="1" lang="pl"/>
              <a:t>słowa kluczowe</a:t>
            </a:r>
            <a:r>
              <a:rPr lang="pl"/>
              <a:t>, które używane są aby wydawać polecenia. Znajomość słów kluczowych to podstawa i sedno obsługi SQL. Znajomość podstawowych słów kluczowych pozwala na swobodne operowanie na danych.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Słowa kluczowe</a:t>
            </a:r>
            <a:endParaRPr/>
          </a:p>
        </p:txBody>
      </p:sp>
      <p:sp>
        <p:nvSpPr>
          <p:cNvPr id="159" name="Google Shape;159;p18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pl"/>
              <a:t>Słowa kluczowe czyli polecenia, składnia języka, którą posługujemy się w operacjach na danych. </a:t>
            </a:r>
            <a:r>
              <a:rPr lang="pl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Standard SQL (zgodnie z normą ANSI SQL) definiuje około </a:t>
            </a:r>
            <a:r>
              <a:rPr b="1" lang="pl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250 słów kluczowych</a:t>
            </a:r>
            <a:r>
              <a:rPr lang="pl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Jednak liczba ta może różnić się w zależności od implementacji konkretnego systemu. Jednak aby swobodnie poruszać się w bazie danych, wybierać stosowne informacje, usuwać dane itd wymagane jest tylko trochę podstawowych komend, o których przeczytasz i nauczysz się używać w tym kursie. Zobacz w poniższych slajdach przykłady tych poleceń.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9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Słowa kluczowe - kontynuacja</a:t>
            </a:r>
            <a:endParaRPr/>
          </a:p>
        </p:txBody>
      </p:sp>
      <p:sp>
        <p:nvSpPr>
          <p:cNvPr id="165" name="Google Shape;165;p19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440"/>
              <a:buNone/>
            </a:pPr>
            <a:r>
              <a:rPr b="1" lang="pl" sz="74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SELECT</a:t>
            </a:r>
            <a:r>
              <a:rPr lang="pl" sz="74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– służy do pobierania danych z tabel.</a:t>
            </a:r>
            <a:endParaRPr sz="74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559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740"/>
              <a:buFont typeface="Arial"/>
              <a:buChar char="●"/>
            </a:pPr>
            <a:r>
              <a:rPr lang="pl" sz="74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Przykład: </a:t>
            </a:r>
            <a:r>
              <a:rPr lang="pl" sz="74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SELECT * FROM tabela;</a:t>
            </a:r>
            <a:endParaRPr sz="740">
              <a:solidFill>
                <a:srgbClr val="18803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440"/>
              <a:buNone/>
            </a:pPr>
            <a:r>
              <a:rPr b="1" lang="pl" sz="74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</a:t>
            </a:r>
            <a:r>
              <a:rPr lang="pl" sz="74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– pozwala wstawiać nowe dane do tabel.</a:t>
            </a:r>
            <a:endParaRPr sz="74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559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740"/>
              <a:buFont typeface="Arial"/>
              <a:buChar char="●"/>
            </a:pPr>
            <a:r>
              <a:rPr lang="pl" sz="74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Przykład: </a:t>
            </a:r>
            <a:r>
              <a:rPr lang="pl" sz="74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INSERT INTO tabela (kolumna1, kolumna2) VALUES ('wartość1', 'wartość2');</a:t>
            </a:r>
            <a:endParaRPr sz="740">
              <a:solidFill>
                <a:srgbClr val="18803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440"/>
              <a:buNone/>
            </a:pPr>
            <a:r>
              <a:rPr b="1" lang="pl" sz="74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UPDATE</a:t>
            </a:r>
            <a:r>
              <a:rPr lang="pl" sz="74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– umożliwia modyfikowanie istniejących danych.</a:t>
            </a:r>
            <a:endParaRPr sz="74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559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740"/>
              <a:buFont typeface="Arial"/>
              <a:buChar char="●"/>
            </a:pPr>
            <a:r>
              <a:rPr lang="pl" sz="74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Przykład: </a:t>
            </a:r>
            <a:r>
              <a:rPr lang="pl" sz="74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UPDATE tabela SET kolumna1 = 'nowa_wartość' WHERE warunek;</a:t>
            </a:r>
            <a:endParaRPr sz="740">
              <a:solidFill>
                <a:srgbClr val="18803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440"/>
              <a:buNone/>
            </a:pPr>
            <a:r>
              <a:rPr b="1" lang="pl" sz="74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DELETE</a:t>
            </a:r>
            <a:r>
              <a:rPr lang="pl" sz="74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– usuwa dane z tabel.</a:t>
            </a:r>
            <a:endParaRPr sz="74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559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740"/>
              <a:buFont typeface="Arial"/>
              <a:buChar char="●"/>
            </a:pPr>
            <a:r>
              <a:rPr lang="pl" sz="74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Przykład: </a:t>
            </a:r>
            <a:r>
              <a:rPr lang="pl" sz="74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DELETE FROM tabela WHERE warunek;</a:t>
            </a:r>
            <a:endParaRPr sz="740">
              <a:solidFill>
                <a:srgbClr val="18803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440"/>
              <a:buNone/>
            </a:pPr>
            <a:r>
              <a:rPr b="1" lang="pl" sz="74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CREATE</a:t>
            </a:r>
            <a:r>
              <a:rPr lang="pl" sz="74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– tworzy nowe elementy bazy danych, takie jak tabele czy bazy.</a:t>
            </a:r>
            <a:endParaRPr sz="74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559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740"/>
              <a:buFont typeface="Arial"/>
              <a:buChar char="●"/>
            </a:pPr>
            <a:r>
              <a:rPr lang="pl" sz="74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Przykład: </a:t>
            </a:r>
            <a:r>
              <a:rPr lang="pl" sz="74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CREATE TABLE tabela (kolumna1 typ, kolumna2 typ);</a:t>
            </a:r>
            <a:endParaRPr sz="740">
              <a:solidFill>
                <a:srgbClr val="18803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440"/>
              <a:buNone/>
            </a:pPr>
            <a:r>
              <a:t/>
            </a:r>
            <a:endParaRPr sz="82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0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Słowa kluczowe - kontynuacja</a:t>
            </a:r>
            <a:endParaRPr/>
          </a:p>
        </p:txBody>
      </p:sp>
      <p:sp>
        <p:nvSpPr>
          <p:cNvPr id="171" name="Google Shape;171;p20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440"/>
              <a:buNone/>
            </a:pPr>
            <a:r>
              <a:rPr b="1" lang="pl" sz="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DROP</a:t>
            </a:r>
            <a:r>
              <a:rPr lang="pl" sz="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– usuwa istniejące obiekty, np. tabele lub bazy danych.</a:t>
            </a:r>
            <a:endParaRPr sz="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305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●"/>
            </a:pPr>
            <a:r>
              <a:rPr lang="pl" sz="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Przykład: </a:t>
            </a:r>
            <a:r>
              <a:rPr lang="pl" sz="70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DROP TABLE tabela;</a:t>
            </a:r>
            <a:endParaRPr sz="700">
              <a:solidFill>
                <a:srgbClr val="18803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440"/>
              <a:buNone/>
            </a:pPr>
            <a:r>
              <a:rPr b="1" lang="pl" sz="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WHERE</a:t>
            </a:r>
            <a:r>
              <a:rPr lang="pl" sz="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– określa warunki, jakie muszą zostać spełnione podczas operacji.</a:t>
            </a:r>
            <a:endParaRPr sz="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305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●"/>
            </a:pPr>
            <a:r>
              <a:rPr lang="pl" sz="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Przykład: </a:t>
            </a:r>
            <a:r>
              <a:rPr lang="pl" sz="70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SELECT * FROM tabela WHERE kolumna = 'wartość';</a:t>
            </a:r>
            <a:endParaRPr sz="700">
              <a:solidFill>
                <a:srgbClr val="18803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440"/>
              <a:buNone/>
            </a:pPr>
            <a:r>
              <a:rPr b="1" lang="pl" sz="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JOIN</a:t>
            </a:r>
            <a:r>
              <a:rPr lang="pl" sz="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– łączy dane z kilku tabel w jednym zapytaniu.</a:t>
            </a:r>
            <a:endParaRPr sz="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305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●"/>
            </a:pPr>
            <a:r>
              <a:rPr lang="pl" sz="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Przykład: </a:t>
            </a:r>
            <a:r>
              <a:rPr lang="pl" sz="70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SELECT * FROM tabela1 JOIN tabela2 ON tabela1.id = tabela2.id;</a:t>
            </a:r>
            <a:endParaRPr sz="700">
              <a:solidFill>
                <a:srgbClr val="18803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440"/>
              <a:buNone/>
            </a:pPr>
            <a:r>
              <a:rPr b="1" lang="pl" sz="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ORDER BY</a:t>
            </a:r>
            <a:r>
              <a:rPr lang="pl" sz="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– sortuje wyniki w określonym porządku.</a:t>
            </a:r>
            <a:endParaRPr sz="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305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●"/>
            </a:pPr>
            <a:r>
              <a:rPr lang="pl" sz="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Przykład: </a:t>
            </a:r>
            <a:r>
              <a:rPr lang="pl" sz="70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SELECT * FROM tabela ORDER BY kolumna ASC;</a:t>
            </a:r>
            <a:endParaRPr sz="700">
              <a:solidFill>
                <a:srgbClr val="18803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440"/>
              <a:buNone/>
            </a:pPr>
            <a:r>
              <a:rPr b="1" lang="pl" sz="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GROUP BY</a:t>
            </a:r>
            <a:r>
              <a:rPr lang="pl" sz="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– grupuje dane według wartości w kolumnach.</a:t>
            </a:r>
            <a:endParaRPr sz="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305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●"/>
            </a:pPr>
            <a:r>
              <a:rPr lang="pl" sz="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Przykład: </a:t>
            </a:r>
            <a:r>
              <a:rPr lang="pl" sz="700">
                <a:solidFill>
                  <a:srgbClr val="188038"/>
                </a:solidFill>
                <a:latin typeface="Roboto Mono"/>
                <a:ea typeface="Roboto Mono"/>
                <a:cs typeface="Roboto Mono"/>
                <a:sym typeface="Roboto Mono"/>
              </a:rPr>
              <a:t>SELECT kolumna, COUNT(*) FROM tabela GROUP BY kolumna;</a:t>
            </a:r>
            <a:endParaRPr sz="700">
              <a:solidFill>
                <a:srgbClr val="18803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440"/>
              <a:buNone/>
            </a:pPr>
            <a:r>
              <a:t/>
            </a:r>
            <a:endParaRPr sz="7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1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Słowa kluczowe - kontynuacja</a:t>
            </a:r>
            <a:endParaRPr/>
          </a:p>
        </p:txBody>
      </p:sp>
      <p:sp>
        <p:nvSpPr>
          <p:cNvPr id="177" name="Google Shape;177;p21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 kursie skupimy się na </a:t>
            </a:r>
            <a:r>
              <a:rPr lang="pl"/>
              <a:t>poznawaniu</a:t>
            </a:r>
            <a:r>
              <a:rPr lang="pl"/>
              <a:t> podstaw korzystania z poleceń SQL. Kurs podzielony jest na kilka </a:t>
            </a:r>
            <a:r>
              <a:rPr lang="pl"/>
              <a:t>modułów</a:t>
            </a:r>
            <a:r>
              <a:rPr lang="pl"/>
              <a:t>:</a:t>
            </a:r>
            <a:endParaRPr/>
          </a:p>
          <a:p>
            <a:pPr indent="-298767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pl"/>
              <a:t>Wprowadzenie - konfiguracja środowiska pracy, import przykładowej bazy danych</a:t>
            </a:r>
            <a:endParaRPr/>
          </a:p>
          <a:p>
            <a:pPr indent="-29876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pl"/>
              <a:t>Podstawy języka SQL - poznanie najważniejszych komend i operatorów</a:t>
            </a:r>
            <a:endParaRPr/>
          </a:p>
          <a:p>
            <a:pPr indent="-29876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pl"/>
              <a:t>Dodawanie i usuwanie danych - poznanie komend służących dodawaniu, usuwaniu i aktualizacji danych</a:t>
            </a:r>
            <a:endParaRPr/>
          </a:p>
          <a:p>
            <a:pPr indent="-29876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pl"/>
              <a:t>Zawartość dodatkowa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W każdym module znajdziesz przygotowany konspekt który przeprowadzi cię przez zagadnienia. Na końcu konspektu znajdziesz ćwiczenia praktyczne, a na końcu modułu krótki quiz oraz zadanie domowe. (opcjonalnie dodatkowo filmiki)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SQL to stosunkowo prosty język, jego składania zbliżona jest do języka angielskiego a jego nauka i użycie są bardzo proste, przejrzyste i logiczne w zastosowaniu, więc nie jest to nic strasznego!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l"/>
              <a:t>Powodzenia w nauce :)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63D958EC3547944AE2D56D83B44D9B5" ma:contentTypeVersion="8" ma:contentTypeDescription="Utwórz nowy dokument." ma:contentTypeScope="" ma:versionID="6ca2e6d919e48069dab8363556ad9f33">
  <xsd:schema xmlns:xsd="http://www.w3.org/2001/XMLSchema" xmlns:xs="http://www.w3.org/2001/XMLSchema" xmlns:p="http://schemas.microsoft.com/office/2006/metadata/properties" xmlns:ns2="03e77822-734f-43ff-973a-d77289d71167" targetNamespace="http://schemas.microsoft.com/office/2006/metadata/properties" ma:root="true" ma:fieldsID="d934acaa891378b87e8a7928c628698f" ns2:_="">
    <xsd:import namespace="03e77822-734f-43ff-973a-d77289d7116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e77822-734f-43ff-973a-d77289d711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D9D98FD-3C91-462A-A0F9-5B5293370136}"/>
</file>

<file path=customXml/itemProps2.xml><?xml version="1.0" encoding="utf-8"?>
<ds:datastoreItem xmlns:ds="http://schemas.openxmlformats.org/officeDocument/2006/customXml" ds:itemID="{9B595C94-EF53-45A7-ABE0-5ECE50803AC4}"/>
</file>

<file path=customXml/itemProps3.xml><?xml version="1.0" encoding="utf-8"?>
<ds:datastoreItem xmlns:ds="http://schemas.openxmlformats.org/officeDocument/2006/customXml" ds:itemID="{20E8C750-6FA5-475A-BDAA-AE8653A40F4F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0x010100D63D958EC3547944AE2D56D83B44D9B5</vt:lpwstr>
  </property>
</Properties>
</file>