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2" r:id="rId25"/>
    <p:sldId id="281" r:id="rId2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6" d="100"/>
          <a:sy n="76" d="100"/>
        </p:scale>
        <p:origin x="20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D9441F13-9C44-4B4C-817E-5987A5DEE7D2}" type="datetimeFigureOut">
              <a:rPr lang="pl-PL" smtClean="0"/>
              <a:t>2025-01-10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C37FC56-49EF-4547-B569-DA40812AE0D1}" type="slidenum">
              <a:rPr lang="pl-PL" smtClean="0"/>
              <a:t>‹#›</a:t>
            </a:fld>
            <a:endParaRPr lang="pl-PL"/>
          </a:p>
        </p:txBody>
      </p:sp>
    </p:spTree>
    <p:extLst>
      <p:ext uri="{BB962C8B-B14F-4D97-AF65-F5344CB8AC3E}">
        <p14:creationId xmlns:p14="http://schemas.microsoft.com/office/powerpoint/2010/main" val="973522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9441F13-9C44-4B4C-817E-5987A5DEE7D2}" type="datetimeFigureOut">
              <a:rPr lang="pl-PL" smtClean="0"/>
              <a:t>2025-01-10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C37FC56-49EF-4547-B569-DA40812AE0D1}" type="slidenum">
              <a:rPr lang="pl-PL" smtClean="0"/>
              <a:t>‹#›</a:t>
            </a:fld>
            <a:endParaRPr lang="pl-PL"/>
          </a:p>
        </p:txBody>
      </p:sp>
    </p:spTree>
    <p:extLst>
      <p:ext uri="{BB962C8B-B14F-4D97-AF65-F5344CB8AC3E}">
        <p14:creationId xmlns:p14="http://schemas.microsoft.com/office/powerpoint/2010/main" val="3768915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9441F13-9C44-4B4C-817E-5987A5DEE7D2}" type="datetimeFigureOut">
              <a:rPr lang="pl-PL" smtClean="0"/>
              <a:t>2025-01-10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C37FC56-49EF-4547-B569-DA40812AE0D1}" type="slidenum">
              <a:rPr lang="pl-PL" smtClean="0"/>
              <a:t>‹#›</a:t>
            </a:fld>
            <a:endParaRPr lang="pl-PL"/>
          </a:p>
        </p:txBody>
      </p:sp>
    </p:spTree>
    <p:extLst>
      <p:ext uri="{BB962C8B-B14F-4D97-AF65-F5344CB8AC3E}">
        <p14:creationId xmlns:p14="http://schemas.microsoft.com/office/powerpoint/2010/main" val="3673830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ytuł, tekst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609600" y="277813"/>
            <a:ext cx="10972800" cy="1139825"/>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609600" y="1600200"/>
            <a:ext cx="5384800" cy="45307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97600" y="1600200"/>
            <a:ext cx="5384800" cy="45307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4"/>
          <p:cNvSpPr>
            <a:spLocks noGrp="1" noChangeArrowheads="1"/>
          </p:cNvSpPr>
          <p:nvPr>
            <p:ph type="dt" sz="half" idx="10"/>
          </p:nvPr>
        </p:nvSpPr>
        <p:spPr>
          <a:xfrm>
            <a:off x="609962" y="6243185"/>
            <a:ext cx="2845283" cy="457872"/>
          </a:xfrm>
          <a:prstGeom prst="rect">
            <a:avLst/>
          </a:prstGeom>
        </p:spPr>
        <p:txBody>
          <a:bodyPr lIns="104306" tIns="52153" rIns="104306" bIns="52153"/>
          <a:lstStyle>
            <a:lvl1pPr eaLnBrk="1" hangingPunct="1">
              <a:defRPr>
                <a:latin typeface="Arial" charset="0"/>
                <a:cs typeface="Arial" charset="0"/>
              </a:defRPr>
            </a:lvl1pPr>
          </a:lstStyle>
          <a:p>
            <a:pPr>
              <a:defRPr/>
            </a:pPr>
            <a:endParaRPr lang="pl-PL" altLang="en-US"/>
          </a:p>
        </p:txBody>
      </p:sp>
      <p:sp>
        <p:nvSpPr>
          <p:cNvPr id="6" name="Rectangle 5"/>
          <p:cNvSpPr>
            <a:spLocks noGrp="1" noChangeArrowheads="1"/>
          </p:cNvSpPr>
          <p:nvPr>
            <p:ph type="ftr" sz="quarter" idx="11"/>
          </p:nvPr>
        </p:nvSpPr>
        <p:spPr>
          <a:xfrm>
            <a:off x="4164757" y="6248943"/>
            <a:ext cx="3862489" cy="456433"/>
          </a:xfrm>
          <a:prstGeom prst="rect">
            <a:avLst/>
          </a:prstGeom>
        </p:spPr>
        <p:txBody>
          <a:bodyPr lIns="104306" tIns="52153" rIns="104306" bIns="52153"/>
          <a:lstStyle>
            <a:lvl1pPr eaLnBrk="1" hangingPunct="1">
              <a:defRPr>
                <a:latin typeface="Arial" charset="0"/>
                <a:cs typeface="Arial" charset="0"/>
              </a:defRPr>
            </a:lvl1pPr>
          </a:lstStyle>
          <a:p>
            <a:pPr>
              <a:defRPr/>
            </a:pPr>
            <a:endParaRPr lang="pl-PL" altLang="en-US"/>
          </a:p>
        </p:txBody>
      </p:sp>
      <p:sp>
        <p:nvSpPr>
          <p:cNvPr id="7" name="Rectangle 6"/>
          <p:cNvSpPr>
            <a:spLocks noGrp="1" noChangeArrowheads="1"/>
          </p:cNvSpPr>
          <p:nvPr>
            <p:ph type="sldNum" sz="quarter" idx="12"/>
          </p:nvPr>
        </p:nvSpPr>
        <p:spPr>
          <a:xfrm>
            <a:off x="8736756" y="6243185"/>
            <a:ext cx="2845283" cy="457872"/>
          </a:xfrm>
          <a:prstGeom prst="rect">
            <a:avLst/>
          </a:prstGeom>
        </p:spPr>
        <p:txBody>
          <a:bodyPr vert="horz" wrap="square" lIns="104306" tIns="52153" rIns="104306" bIns="52153" numCol="1" anchor="t" anchorCtr="0" compatLnSpc="1">
            <a:prstTxWarp prst="textNoShape">
              <a:avLst/>
            </a:prstTxWarp>
          </a:bodyPr>
          <a:lstStyle>
            <a:lvl1pPr eaLnBrk="1" hangingPunct="1">
              <a:defRPr/>
            </a:lvl1pPr>
          </a:lstStyle>
          <a:p>
            <a:pPr>
              <a:defRPr/>
            </a:pPr>
            <a:fld id="{A6EA1C26-8671-4024-A842-A1786C1A781C}" type="slidenum">
              <a:rPr lang="pl-PL" altLang="en-US"/>
              <a:pPr>
                <a:defRPr/>
              </a:pPr>
              <a:t>‹#›</a:t>
            </a:fld>
            <a:endParaRPr lang="pl-PL" altLang="en-US"/>
          </a:p>
        </p:txBody>
      </p:sp>
    </p:spTree>
    <p:extLst>
      <p:ext uri="{BB962C8B-B14F-4D97-AF65-F5344CB8AC3E}">
        <p14:creationId xmlns:p14="http://schemas.microsoft.com/office/powerpoint/2010/main" val="280007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9441F13-9C44-4B4C-817E-5987A5DEE7D2}" type="datetimeFigureOut">
              <a:rPr lang="pl-PL" smtClean="0"/>
              <a:t>2025-01-10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C37FC56-49EF-4547-B569-DA40812AE0D1}" type="slidenum">
              <a:rPr lang="pl-PL" smtClean="0"/>
              <a:t>‹#›</a:t>
            </a:fld>
            <a:endParaRPr lang="pl-PL"/>
          </a:p>
        </p:txBody>
      </p:sp>
    </p:spTree>
    <p:extLst>
      <p:ext uri="{BB962C8B-B14F-4D97-AF65-F5344CB8AC3E}">
        <p14:creationId xmlns:p14="http://schemas.microsoft.com/office/powerpoint/2010/main" val="3200386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D9441F13-9C44-4B4C-817E-5987A5DEE7D2}" type="datetimeFigureOut">
              <a:rPr lang="pl-PL" smtClean="0"/>
              <a:t>2025-01-10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C37FC56-49EF-4547-B569-DA40812AE0D1}" type="slidenum">
              <a:rPr lang="pl-PL" smtClean="0"/>
              <a:t>‹#›</a:t>
            </a:fld>
            <a:endParaRPr lang="pl-PL"/>
          </a:p>
        </p:txBody>
      </p:sp>
    </p:spTree>
    <p:extLst>
      <p:ext uri="{BB962C8B-B14F-4D97-AF65-F5344CB8AC3E}">
        <p14:creationId xmlns:p14="http://schemas.microsoft.com/office/powerpoint/2010/main" val="2464185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D9441F13-9C44-4B4C-817E-5987A5DEE7D2}" type="datetimeFigureOut">
              <a:rPr lang="pl-PL" smtClean="0"/>
              <a:t>2025-01-10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C37FC56-49EF-4547-B569-DA40812AE0D1}" type="slidenum">
              <a:rPr lang="pl-PL" smtClean="0"/>
              <a:t>‹#›</a:t>
            </a:fld>
            <a:endParaRPr lang="pl-PL"/>
          </a:p>
        </p:txBody>
      </p:sp>
    </p:spTree>
    <p:extLst>
      <p:ext uri="{BB962C8B-B14F-4D97-AF65-F5344CB8AC3E}">
        <p14:creationId xmlns:p14="http://schemas.microsoft.com/office/powerpoint/2010/main" val="1395887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D9441F13-9C44-4B4C-817E-5987A5DEE7D2}" type="datetimeFigureOut">
              <a:rPr lang="pl-PL" smtClean="0"/>
              <a:t>2025-01-10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C37FC56-49EF-4547-B569-DA40812AE0D1}" type="slidenum">
              <a:rPr lang="pl-PL" smtClean="0"/>
              <a:t>‹#›</a:t>
            </a:fld>
            <a:endParaRPr lang="pl-PL"/>
          </a:p>
        </p:txBody>
      </p:sp>
    </p:spTree>
    <p:extLst>
      <p:ext uri="{BB962C8B-B14F-4D97-AF65-F5344CB8AC3E}">
        <p14:creationId xmlns:p14="http://schemas.microsoft.com/office/powerpoint/2010/main" val="2746557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D9441F13-9C44-4B4C-817E-5987A5DEE7D2}" type="datetimeFigureOut">
              <a:rPr lang="pl-PL" smtClean="0"/>
              <a:t>2025-01-10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C37FC56-49EF-4547-B569-DA40812AE0D1}" type="slidenum">
              <a:rPr lang="pl-PL" smtClean="0"/>
              <a:t>‹#›</a:t>
            </a:fld>
            <a:endParaRPr lang="pl-PL"/>
          </a:p>
        </p:txBody>
      </p:sp>
    </p:spTree>
    <p:extLst>
      <p:ext uri="{BB962C8B-B14F-4D97-AF65-F5344CB8AC3E}">
        <p14:creationId xmlns:p14="http://schemas.microsoft.com/office/powerpoint/2010/main" val="3357479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9441F13-9C44-4B4C-817E-5987A5DEE7D2}" type="datetimeFigureOut">
              <a:rPr lang="pl-PL" smtClean="0"/>
              <a:t>2025-01-10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C37FC56-49EF-4547-B569-DA40812AE0D1}" type="slidenum">
              <a:rPr lang="pl-PL" smtClean="0"/>
              <a:t>‹#›</a:t>
            </a:fld>
            <a:endParaRPr lang="pl-PL"/>
          </a:p>
        </p:txBody>
      </p:sp>
    </p:spTree>
    <p:extLst>
      <p:ext uri="{BB962C8B-B14F-4D97-AF65-F5344CB8AC3E}">
        <p14:creationId xmlns:p14="http://schemas.microsoft.com/office/powerpoint/2010/main" val="1940881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D9441F13-9C44-4B4C-817E-5987A5DEE7D2}" type="datetimeFigureOut">
              <a:rPr lang="pl-PL" smtClean="0"/>
              <a:t>2025-01-10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C37FC56-49EF-4547-B569-DA40812AE0D1}" type="slidenum">
              <a:rPr lang="pl-PL" smtClean="0"/>
              <a:t>‹#›</a:t>
            </a:fld>
            <a:endParaRPr lang="pl-PL"/>
          </a:p>
        </p:txBody>
      </p:sp>
    </p:spTree>
    <p:extLst>
      <p:ext uri="{BB962C8B-B14F-4D97-AF65-F5344CB8AC3E}">
        <p14:creationId xmlns:p14="http://schemas.microsoft.com/office/powerpoint/2010/main" val="3853383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D9441F13-9C44-4B4C-817E-5987A5DEE7D2}" type="datetimeFigureOut">
              <a:rPr lang="pl-PL" smtClean="0"/>
              <a:t>2025-01-10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C37FC56-49EF-4547-B569-DA40812AE0D1}" type="slidenum">
              <a:rPr lang="pl-PL" smtClean="0"/>
              <a:t>‹#›</a:t>
            </a:fld>
            <a:endParaRPr lang="pl-PL"/>
          </a:p>
        </p:txBody>
      </p:sp>
    </p:spTree>
    <p:extLst>
      <p:ext uri="{BB962C8B-B14F-4D97-AF65-F5344CB8AC3E}">
        <p14:creationId xmlns:p14="http://schemas.microsoft.com/office/powerpoint/2010/main" val="238474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441F13-9C44-4B4C-817E-5987A5DEE7D2}" type="datetimeFigureOut">
              <a:rPr lang="pl-PL" smtClean="0"/>
              <a:t>2025-01-10</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37FC56-49EF-4547-B569-DA40812AE0D1}" type="slidenum">
              <a:rPr lang="pl-PL" smtClean="0"/>
              <a:t>‹#›</a:t>
            </a:fld>
            <a:endParaRPr lang="pl-PL"/>
          </a:p>
        </p:txBody>
      </p:sp>
    </p:spTree>
    <p:extLst>
      <p:ext uri="{BB962C8B-B14F-4D97-AF65-F5344CB8AC3E}">
        <p14:creationId xmlns:p14="http://schemas.microsoft.com/office/powerpoint/2010/main" val="3903572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normAutofit/>
          </a:bodyPr>
          <a:lstStyle/>
          <a:p>
            <a:pPr algn="ctr" eaLnBrk="1" hangingPunct="1"/>
            <a:r>
              <a:rPr lang="pl-PL" altLang="pl-PL" sz="4716" dirty="0"/>
              <a:t>Podstawy ekonomii </a:t>
            </a:r>
            <a:br>
              <a:rPr lang="pl-PL" altLang="pl-PL" sz="4716" dirty="0"/>
            </a:br>
            <a:r>
              <a:rPr lang="pl-PL" altLang="pl-PL" sz="4716" dirty="0" smtClean="0"/>
              <a:t>Ćwiczenia 3. </a:t>
            </a:r>
            <a:r>
              <a:rPr lang="pl-PL" altLang="pl-PL" sz="4716" dirty="0"/>
              <a:t>Struktury </a:t>
            </a:r>
            <a:r>
              <a:rPr lang="pl-PL" altLang="pl-PL" sz="4716" dirty="0" smtClean="0"/>
              <a:t>rynku</a:t>
            </a:r>
            <a:r>
              <a:rPr lang="pl-PL" altLang="pl-PL" sz="4716" dirty="0"/>
              <a:t/>
            </a:r>
            <a:br>
              <a:rPr lang="pl-PL" altLang="pl-PL" sz="4716" dirty="0"/>
            </a:br>
            <a:endParaRPr lang="pl-PL" altLang="pl-PL" sz="4716" dirty="0"/>
          </a:p>
        </p:txBody>
      </p:sp>
      <p:sp>
        <p:nvSpPr>
          <p:cNvPr id="5123" name="Rectangle 3"/>
          <p:cNvSpPr>
            <a:spLocks noGrp="1" noChangeArrowheads="1"/>
          </p:cNvSpPr>
          <p:nvPr>
            <p:ph type="subTitle" idx="1"/>
          </p:nvPr>
        </p:nvSpPr>
        <p:spPr>
          <a:xfrm>
            <a:off x="1524000" y="3602037"/>
            <a:ext cx="9144000" cy="2477215"/>
          </a:xfrm>
        </p:spPr>
        <p:txBody>
          <a:bodyPr>
            <a:normAutofit/>
          </a:bodyPr>
          <a:lstStyle/>
          <a:p>
            <a:pPr algn="ctr" eaLnBrk="1" hangingPunct="1"/>
            <a:r>
              <a:rPr lang="pl-PL" altLang="pl-PL" sz="2449" dirty="0" smtClean="0"/>
              <a:t>Tomasz </a:t>
            </a:r>
            <a:r>
              <a:rPr lang="pl-PL" altLang="pl-PL" sz="2449" dirty="0"/>
              <a:t>Geodecki</a:t>
            </a:r>
          </a:p>
          <a:p>
            <a:pPr eaLnBrk="1" hangingPunct="1"/>
            <a:endParaRPr lang="pl-PL" altLang="pl-PL" sz="2449" dirty="0" smtClean="0"/>
          </a:p>
          <a:p>
            <a:pPr eaLnBrk="1" hangingPunct="1"/>
            <a:endParaRPr lang="pl-PL" altLang="pl-PL" sz="2449" dirty="0"/>
          </a:p>
          <a:p>
            <a:pPr algn="ctr" eaLnBrk="1" hangingPunct="1"/>
            <a:r>
              <a:rPr lang="pl-PL" altLang="pl-PL" sz="2449" dirty="0" smtClean="0"/>
              <a:t>Styczeń 2025</a:t>
            </a:r>
            <a:endParaRPr lang="pl-PL" altLang="pl-PL" sz="2449" dirty="0"/>
          </a:p>
          <a:p>
            <a:pPr eaLnBrk="1" hangingPunct="1"/>
            <a:endParaRPr lang="pl-PL" altLang="pl-PL" sz="2449" dirty="0"/>
          </a:p>
          <a:p>
            <a:pPr eaLnBrk="1" hangingPunct="1"/>
            <a:endParaRPr lang="pl-PL" altLang="pl-PL" sz="2449" dirty="0"/>
          </a:p>
          <a:p>
            <a:pPr algn="ctr" eaLnBrk="1" hangingPunct="1"/>
            <a:endParaRPr lang="pl-PL" altLang="pl-PL" sz="2449" dirty="0"/>
          </a:p>
        </p:txBody>
      </p:sp>
    </p:spTree>
    <p:extLst>
      <p:ext uri="{BB962C8B-B14F-4D97-AF65-F5344CB8AC3E}">
        <p14:creationId xmlns:p14="http://schemas.microsoft.com/office/powerpoint/2010/main" val="3437444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prze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9375" y="3224864"/>
            <a:ext cx="3677374" cy="308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2"/>
          <p:cNvSpPr>
            <a:spLocks noGrp="1" noChangeArrowheads="1"/>
          </p:cNvSpPr>
          <p:nvPr>
            <p:ph type="title"/>
          </p:nvPr>
        </p:nvSpPr>
        <p:spPr/>
        <p:txBody>
          <a:bodyPr>
            <a:normAutofit/>
          </a:bodyPr>
          <a:lstStyle/>
          <a:p>
            <a:pPr eaLnBrk="1" hangingPunct="1"/>
            <a:r>
              <a:rPr lang="pl-PL" altLang="pl-PL" sz="3900" dirty="0" smtClean="0"/>
              <a:t>3.1</a:t>
            </a:r>
            <a:r>
              <a:rPr lang="pl-PL" altLang="pl-PL" sz="3900" dirty="0"/>
              <a:t>. Typowe przedsiębiorstwo działające </a:t>
            </a:r>
            <a:br>
              <a:rPr lang="pl-PL" altLang="pl-PL" sz="3900" dirty="0"/>
            </a:br>
            <a:r>
              <a:rPr lang="pl-PL" altLang="pl-PL" sz="3900" dirty="0"/>
              <a:t>na rynku konkurencji doskonałej (1/2)</a:t>
            </a:r>
          </a:p>
        </p:txBody>
      </p:sp>
      <p:sp>
        <p:nvSpPr>
          <p:cNvPr id="15364" name="Rectangle 3"/>
          <p:cNvSpPr>
            <a:spLocks noGrp="1" noChangeArrowheads="1"/>
          </p:cNvSpPr>
          <p:nvPr>
            <p:ph idx="1"/>
          </p:nvPr>
        </p:nvSpPr>
        <p:spPr/>
        <p:txBody>
          <a:bodyPr/>
          <a:lstStyle/>
          <a:p>
            <a:pPr algn="just" eaLnBrk="1" hangingPunct="1">
              <a:lnSpc>
                <a:spcPct val="90000"/>
              </a:lnSpc>
            </a:pPr>
            <a:r>
              <a:rPr lang="pl-PL" altLang="pl-PL" sz="2268" dirty="0"/>
              <a:t>Na rysunku przedstawiono parametry dla typowego przedsiębiorstwa działającego na rynku konkurencji doskonałej. W długim okresie, przy wielkości produkcji Q*, maksymalizuje ono zysk, czyli zrównuje koszt krańcowy MC z utargiem krańcowym MR (tj. ceną P</a:t>
            </a:r>
            <a:r>
              <a:rPr lang="pl-PL" altLang="pl-PL" sz="2268" dirty="0" smtClean="0"/>
              <a:t>*). Takie </a:t>
            </a:r>
            <a:r>
              <a:rPr lang="pl-PL" altLang="pl-PL" sz="2268" dirty="0"/>
              <a:t>przedsiębiorstwo ma z reguły minimalny koszt przeciętny (</a:t>
            </a:r>
            <a:r>
              <a:rPr lang="pl-PL" altLang="pl-PL" sz="2268" dirty="0" err="1"/>
              <a:t>ACmin</a:t>
            </a:r>
            <a:r>
              <a:rPr lang="pl-PL" altLang="pl-PL" sz="2268" dirty="0"/>
              <a:t>.) na poziomie ceny. </a:t>
            </a:r>
          </a:p>
          <a:p>
            <a:pPr eaLnBrk="1" hangingPunct="1">
              <a:lnSpc>
                <a:spcPct val="90000"/>
              </a:lnSpc>
            </a:pPr>
            <a:r>
              <a:rPr lang="pl-PL" altLang="pl-PL" sz="2268" dirty="0"/>
              <a:t>Jeżeli ceny zwiększyłyby się – np. do P1,</a:t>
            </a:r>
            <a:br>
              <a:rPr lang="pl-PL" altLang="pl-PL" sz="2268" dirty="0"/>
            </a:br>
            <a:r>
              <a:rPr lang="pl-PL" altLang="pl-PL" sz="2268" dirty="0"/>
              <a:t> wtedy przedsiębiorstwo mogłoby </a:t>
            </a:r>
            <a:br>
              <a:rPr lang="pl-PL" altLang="pl-PL" sz="2268" dirty="0"/>
            </a:br>
            <a:r>
              <a:rPr lang="pl-PL" altLang="pl-PL" sz="2268" dirty="0"/>
              <a:t>osiągać zyski ekonomiczne (A na </a:t>
            </a:r>
            <a:br>
              <a:rPr lang="pl-PL" altLang="pl-PL" sz="2268" dirty="0"/>
            </a:br>
            <a:r>
              <a:rPr lang="pl-PL" altLang="pl-PL" sz="2268" dirty="0"/>
              <a:t>1 jednostce), a w przypadku obniżenia </a:t>
            </a:r>
            <a:br>
              <a:rPr lang="pl-PL" altLang="pl-PL" sz="2268" dirty="0"/>
            </a:br>
            <a:r>
              <a:rPr lang="pl-PL" altLang="pl-PL" sz="2268" dirty="0"/>
              <a:t>ceny do P2, przedsiębiorstwo </a:t>
            </a:r>
            <a:br>
              <a:rPr lang="pl-PL" altLang="pl-PL" sz="2268" dirty="0"/>
            </a:br>
            <a:r>
              <a:rPr lang="pl-PL" altLang="pl-PL" sz="2268" dirty="0"/>
              <a:t>ponosiłoby straty (B).</a:t>
            </a:r>
            <a:r>
              <a:rPr lang="pl-PL" altLang="pl-PL" sz="2721" dirty="0"/>
              <a:t> </a:t>
            </a:r>
          </a:p>
        </p:txBody>
      </p:sp>
    </p:spTree>
    <p:extLst>
      <p:ext uri="{BB962C8B-B14F-4D97-AF65-F5344CB8AC3E}">
        <p14:creationId xmlns:p14="http://schemas.microsoft.com/office/powerpoint/2010/main" val="3920231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descr="prze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1915" y="3224864"/>
            <a:ext cx="3677374" cy="308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2"/>
          <p:cNvSpPr>
            <a:spLocks noGrp="1" noChangeArrowheads="1"/>
          </p:cNvSpPr>
          <p:nvPr>
            <p:ph type="title"/>
          </p:nvPr>
        </p:nvSpPr>
        <p:spPr/>
        <p:txBody>
          <a:bodyPr>
            <a:normAutofit/>
          </a:bodyPr>
          <a:lstStyle/>
          <a:p>
            <a:pPr eaLnBrk="1" hangingPunct="1"/>
            <a:r>
              <a:rPr lang="pl-PL" altLang="pl-PL" sz="3900" dirty="0" smtClean="0"/>
              <a:t>3.1</a:t>
            </a:r>
            <a:r>
              <a:rPr lang="pl-PL" altLang="pl-PL" sz="3900" dirty="0"/>
              <a:t>. Typowe przedsiębiorstwo działające na rynku konkurencji doskonałej (2/2)</a:t>
            </a:r>
          </a:p>
        </p:txBody>
      </p:sp>
      <p:sp>
        <p:nvSpPr>
          <p:cNvPr id="16388" name="Rectangle 3"/>
          <p:cNvSpPr>
            <a:spLocks noGrp="1" noChangeArrowheads="1"/>
          </p:cNvSpPr>
          <p:nvPr>
            <p:ph idx="1"/>
          </p:nvPr>
        </p:nvSpPr>
        <p:spPr/>
        <p:txBody>
          <a:bodyPr/>
          <a:lstStyle/>
          <a:p>
            <a:pPr eaLnBrk="1" hangingPunct="1"/>
            <a:r>
              <a:rPr lang="pl-PL" altLang="pl-PL" sz="2268"/>
              <a:t>W takich przypadkach wejścia na rynek albo wyjścia z rynku doprowadziłyby cenę z powrotem do poziomu P*. (Miejsce na zyski pojawia się w okresie zanim nowe przedsiębiorstwa sprowadzą cenę do poziomu P*, albo jako efekt zaradności właściciela, który konkuruje innymi parametrami niż cena – np. jakością, lokalizacją itp. – a więc jest swego rodzaju lokalnym monopolistą,</a:t>
            </a:r>
            <a:br>
              <a:rPr lang="pl-PL" altLang="pl-PL" sz="2268"/>
            </a:br>
            <a:r>
              <a:rPr lang="pl-PL" altLang="pl-PL" sz="2268"/>
              <a:t>ale nie w odniesieniu do ceny).</a:t>
            </a:r>
          </a:p>
          <a:p>
            <a:pPr eaLnBrk="1" hangingPunct="1"/>
            <a:r>
              <a:rPr lang="pl-PL" altLang="pl-PL" sz="2268">
                <a:solidFill>
                  <a:srgbClr val="FF0000"/>
                </a:solidFill>
              </a:rPr>
              <a:t>1., 2.</a:t>
            </a:r>
          </a:p>
          <a:p>
            <a:pPr eaLnBrk="1" hangingPunct="1"/>
            <a:endParaRPr lang="pl-PL" altLang="pl-PL" sz="2721"/>
          </a:p>
        </p:txBody>
      </p:sp>
    </p:spTree>
    <p:extLst>
      <p:ext uri="{BB962C8B-B14F-4D97-AF65-F5344CB8AC3E}">
        <p14:creationId xmlns:p14="http://schemas.microsoft.com/office/powerpoint/2010/main" val="1786600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Obraz 3" descr="utarg całk, konk. niedosk., 24mar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57584" y="3979855"/>
            <a:ext cx="3131671" cy="2809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Obraz 2" descr="popyt - konk. niedosk. 24mar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8734" y="4032544"/>
            <a:ext cx="3092795" cy="2774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Rectangle 2"/>
          <p:cNvSpPr>
            <a:spLocks noGrp="1" noChangeArrowheads="1"/>
          </p:cNvSpPr>
          <p:nvPr>
            <p:ph type="title"/>
          </p:nvPr>
        </p:nvSpPr>
        <p:spPr/>
        <p:txBody>
          <a:bodyPr>
            <a:normAutofit/>
          </a:bodyPr>
          <a:lstStyle/>
          <a:p>
            <a:pPr eaLnBrk="1" hangingPunct="1"/>
            <a:r>
              <a:rPr lang="pl-PL" altLang="pl-PL" dirty="0" smtClean="0"/>
              <a:t>3.2. Monopol </a:t>
            </a:r>
            <a:br>
              <a:rPr lang="pl-PL" altLang="pl-PL" dirty="0" smtClean="0"/>
            </a:br>
            <a:r>
              <a:rPr lang="pl-PL" altLang="pl-PL" dirty="0" smtClean="0"/>
              <a:t>Mechanizm działania</a:t>
            </a:r>
          </a:p>
        </p:txBody>
      </p:sp>
      <p:graphicFrame>
        <p:nvGraphicFramePr>
          <p:cNvPr id="140572" name="Group 284"/>
          <p:cNvGraphicFramePr>
            <a:graphicFrameLocks noGrp="1"/>
          </p:cNvGraphicFramePr>
          <p:nvPr>
            <p:ph idx="1"/>
            <p:extLst>
              <p:ext uri="{D42A27DB-BD31-4B8C-83A1-F6EECF244321}">
                <p14:modId xmlns:p14="http://schemas.microsoft.com/office/powerpoint/2010/main" val="1611068052"/>
              </p:ext>
            </p:extLst>
          </p:nvPr>
        </p:nvGraphicFramePr>
        <p:xfrm>
          <a:off x="6272680" y="317836"/>
          <a:ext cx="4750362" cy="3662019"/>
        </p:xfrm>
        <a:graphic>
          <a:graphicData uri="http://schemas.openxmlformats.org/drawingml/2006/table">
            <a:tbl>
              <a:tblPr/>
              <a:tblGrid>
                <a:gridCol w="628318"/>
                <a:gridCol w="626017"/>
                <a:gridCol w="1670913"/>
                <a:gridCol w="1825114"/>
              </a:tblGrid>
              <a:tr h="37044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Q</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P</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TR (P*Q)</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MR (ΔTR)</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47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1</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9</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9</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9</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47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2</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8</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16</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7</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47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3</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7</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21</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5</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47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4</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6</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24</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3</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47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5</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5</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25</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1</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47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6</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4</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24</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-1</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47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7</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3</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21</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-3</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47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8</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2</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16</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-5</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47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9</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1</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9</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chemeClr val="tx1"/>
                          </a:solidFill>
                          <a:effectLst/>
                          <a:latin typeface="Times New Roman" pitchFamily="18" charset="0"/>
                          <a:ea typeface="Times New Roman" pitchFamily="18" charset="0"/>
                          <a:cs typeface="Calibri" pitchFamily="34" charset="0"/>
                        </a:rPr>
                        <a:t>-7</a:t>
                      </a:r>
                      <a:endParaRPr kumimoji="0" lang="pl-PL" sz="1800" b="0" i="0" u="none" strike="noStrike" cap="none" normalizeH="0" baseline="0" dirty="0" smtClean="0">
                        <a:ln>
                          <a:noFill/>
                        </a:ln>
                        <a:solidFill>
                          <a:schemeClr val="tx1"/>
                        </a:solidFill>
                        <a:effectLst/>
                        <a:latin typeface="Arial" charset="0"/>
                        <a:ea typeface="Times New Roman" pitchFamily="18" charset="0"/>
                        <a:cs typeface="Calibri" pitchFamily="34" charset="0"/>
                      </a:endParaRPr>
                    </a:p>
                  </a:txBody>
                  <a:tcPr marL="293389" marR="293389" marT="45705" marB="4570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7413" name="Rectangle 3"/>
          <p:cNvSpPr>
            <a:spLocks noGrp="1" noChangeArrowheads="1"/>
          </p:cNvSpPr>
          <p:nvPr>
            <p:ph type="body" sz="half" idx="4294967295"/>
          </p:nvPr>
        </p:nvSpPr>
        <p:spPr>
          <a:xfrm>
            <a:off x="838200" y="1600200"/>
            <a:ext cx="4899025" cy="4530725"/>
          </a:xfrm>
        </p:spPr>
        <p:txBody>
          <a:bodyPr/>
          <a:lstStyle/>
          <a:p>
            <a:pPr eaLnBrk="1" hangingPunct="1">
              <a:lnSpc>
                <a:spcPct val="90000"/>
              </a:lnSpc>
            </a:pPr>
            <a:r>
              <a:rPr lang="pl-PL" altLang="pl-PL" sz="2086" dirty="0"/>
              <a:t>Jeżeli jednak przedsiębiorstwo wytwarza dużą część produkcji rynkowej, to może wpływać na cenę sprzedawanych produktów (jest dawcą, a nie biorcą ceny</a:t>
            </a:r>
            <a:r>
              <a:rPr lang="pl-PL" altLang="pl-PL" sz="2086" dirty="0" smtClean="0"/>
              <a:t>), </a:t>
            </a:r>
            <a:r>
              <a:rPr lang="pl-PL" altLang="pl-PL" sz="2086" dirty="0"/>
              <a:t>zatem, aby zwiększyć sprzedaż musi obniżyć cenę (np. żeby ludzie zechcieli kupować więcej gazu, np. przestawiając się na ogrzewanie gazowe, należałoby znacząco obniżyć cenę gazu). </a:t>
            </a:r>
          </a:p>
          <a:p>
            <a:pPr eaLnBrk="1" hangingPunct="1">
              <a:lnSpc>
                <a:spcPct val="90000"/>
              </a:lnSpc>
            </a:pPr>
            <a:r>
              <a:rPr lang="pl-PL" altLang="pl-PL" sz="2086" dirty="0"/>
              <a:t>Zależność utargu całkowitego od wielkości sprzedaży przyjmuje kształt paraboli, tzn. zwiększenie sprzedaży oznacza zmniejszenie ceny produktu, co w pewnym momencie wpływa na zmniejszenie utargu całkowitego.</a:t>
            </a:r>
          </a:p>
        </p:txBody>
      </p:sp>
    </p:spTree>
    <p:extLst>
      <p:ext uri="{BB962C8B-B14F-4D97-AF65-F5344CB8AC3E}">
        <p14:creationId xmlns:p14="http://schemas.microsoft.com/office/powerpoint/2010/main" val="67675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eaLnBrk="1" hangingPunct="1"/>
            <a:r>
              <a:rPr lang="pl-PL" altLang="pl-PL" dirty="0" smtClean="0"/>
              <a:t>3.2. Monopol – bariery wejścia</a:t>
            </a:r>
          </a:p>
        </p:txBody>
      </p:sp>
      <p:sp>
        <p:nvSpPr>
          <p:cNvPr id="18435" name="Rectangle 3"/>
          <p:cNvSpPr>
            <a:spLocks noGrp="1" noChangeArrowheads="1"/>
          </p:cNvSpPr>
          <p:nvPr>
            <p:ph idx="1"/>
          </p:nvPr>
        </p:nvSpPr>
        <p:spPr/>
        <p:txBody>
          <a:bodyPr/>
          <a:lstStyle/>
          <a:p>
            <a:pPr eaLnBrk="1" hangingPunct="1">
              <a:lnSpc>
                <a:spcPct val="90000"/>
              </a:lnSpc>
            </a:pPr>
            <a:r>
              <a:rPr lang="pl-PL" altLang="pl-PL" sz="2721" b="1"/>
              <a:t>Czarny (193): Monopol czysty jest to rynek, na którym działa jedyny dostawca produktu w gałęzi nie zagrożony konkurencją ze strony innych przedsiębiorstw.</a:t>
            </a:r>
          </a:p>
          <a:p>
            <a:pPr eaLnBrk="1" hangingPunct="1">
              <a:lnSpc>
                <a:spcPct val="90000"/>
              </a:lnSpc>
            </a:pPr>
            <a:r>
              <a:rPr lang="pl-PL" altLang="pl-PL" sz="2721"/>
              <a:t>Monopolistę chronią przed konkurencją i koniecznością obniżenia ceny – bariery wejścia. Np. Poczta Polska była monopolistą, ponieważ jako jedyna miała prawo dostarczania przesyłek do 50 g. Dlatego też niektórzy konkurenci na rynku pocztowym (a jest ich ok. 150) starali się obchodzić przepisy dołączając do przesyłek blaszki lub notesy.</a:t>
            </a:r>
          </a:p>
        </p:txBody>
      </p:sp>
    </p:spTree>
    <p:extLst>
      <p:ext uri="{BB962C8B-B14F-4D97-AF65-F5344CB8AC3E}">
        <p14:creationId xmlns:p14="http://schemas.microsoft.com/office/powerpoint/2010/main" val="3195820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4" descr="monopol, kwi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1197" y="2683890"/>
            <a:ext cx="4162603" cy="3493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2"/>
          <p:cNvSpPr>
            <a:spLocks noGrp="1" noChangeArrowheads="1"/>
          </p:cNvSpPr>
          <p:nvPr>
            <p:ph type="title"/>
          </p:nvPr>
        </p:nvSpPr>
        <p:spPr/>
        <p:txBody>
          <a:bodyPr>
            <a:normAutofit/>
          </a:bodyPr>
          <a:lstStyle/>
          <a:p>
            <a:pPr eaLnBrk="1" hangingPunct="1"/>
            <a:r>
              <a:rPr lang="pl-PL" altLang="pl-PL" dirty="0" smtClean="0"/>
              <a:t>3.2. Monopol - cena</a:t>
            </a:r>
          </a:p>
        </p:txBody>
      </p:sp>
      <p:sp>
        <p:nvSpPr>
          <p:cNvPr id="19460" name="Rectangle 3"/>
          <p:cNvSpPr>
            <a:spLocks noGrp="1" noChangeArrowheads="1"/>
          </p:cNvSpPr>
          <p:nvPr>
            <p:ph idx="1"/>
          </p:nvPr>
        </p:nvSpPr>
        <p:spPr>
          <a:xfrm>
            <a:off x="838200" y="1825625"/>
            <a:ext cx="5934389" cy="4351338"/>
          </a:xfrm>
        </p:spPr>
        <p:txBody>
          <a:bodyPr/>
          <a:lstStyle/>
          <a:p>
            <a:pPr algn="just" eaLnBrk="1" hangingPunct="1"/>
            <a:r>
              <a:rPr lang="pl-PL" altLang="pl-PL" sz="2268" dirty="0"/>
              <a:t>Monopol, tak jak każde maksymalizujące zysk przedsiębiorstwo wybiera poziom produkcji Q1, ponieważ przy tej wielkości produkcji MR=MC. W ten sposób oferując Q1 doprowadza do tego, że cena kształtuje się na poziomie P1, a zatem inaczej niż w gałęzi doskonale konkurencyjnej, cena jest wyższa niż koszt krańcowy. Jest zatem dawcą ceny – konsumenci, przy wielkości produkcji zaledwie Q1 właśnie tyle daliby za jednostkę dobra (ponieważ jest go mało).</a:t>
            </a:r>
          </a:p>
        </p:txBody>
      </p:sp>
    </p:spTree>
    <p:extLst>
      <p:ext uri="{BB962C8B-B14F-4D97-AF65-F5344CB8AC3E}">
        <p14:creationId xmlns:p14="http://schemas.microsoft.com/office/powerpoint/2010/main" val="17014112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monopol, kwi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1197" y="2683890"/>
            <a:ext cx="4162603" cy="3493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3"/>
          <p:cNvSpPr>
            <a:spLocks noGrp="1" noChangeArrowheads="1"/>
          </p:cNvSpPr>
          <p:nvPr>
            <p:ph type="title"/>
          </p:nvPr>
        </p:nvSpPr>
        <p:spPr/>
        <p:txBody>
          <a:bodyPr>
            <a:normAutofit/>
          </a:bodyPr>
          <a:lstStyle/>
          <a:p>
            <a:pPr eaLnBrk="1" hangingPunct="1"/>
            <a:r>
              <a:rPr lang="pl-PL" altLang="pl-PL" dirty="0" smtClean="0"/>
              <a:t>3.2. Monopol - zysk</a:t>
            </a:r>
          </a:p>
        </p:txBody>
      </p:sp>
      <p:sp>
        <p:nvSpPr>
          <p:cNvPr id="20484" name="Rectangle 4"/>
          <p:cNvSpPr>
            <a:spLocks noGrp="1" noChangeArrowheads="1"/>
          </p:cNvSpPr>
          <p:nvPr>
            <p:ph idx="1"/>
          </p:nvPr>
        </p:nvSpPr>
        <p:spPr>
          <a:xfrm>
            <a:off x="838200" y="1825625"/>
            <a:ext cx="5854002" cy="4351338"/>
          </a:xfrm>
        </p:spPr>
        <p:txBody>
          <a:bodyPr>
            <a:normAutofit lnSpcReduction="10000"/>
          </a:bodyPr>
          <a:lstStyle/>
          <a:p>
            <a:pPr eaLnBrk="1" hangingPunct="1">
              <a:lnSpc>
                <a:spcPct val="90000"/>
              </a:lnSpc>
            </a:pPr>
            <a:r>
              <a:rPr lang="pl-PL" altLang="pl-PL" sz="2268" dirty="0"/>
              <a:t>Osiągany przez monopol zysk ekonomiczny wyznaczany jest przez nadwyżkę ceny ponad koszty przeciętne, zatem jest to wielkość AE na jednostkę, zaś dla całej produkcji to pole wyznaczone przez punkty P1,AC1,A,E. </a:t>
            </a:r>
          </a:p>
          <a:p>
            <a:pPr eaLnBrk="1" hangingPunct="1">
              <a:lnSpc>
                <a:spcPct val="90000"/>
              </a:lnSpc>
            </a:pPr>
            <a:r>
              <a:rPr lang="pl-PL" altLang="pl-PL" sz="2268" dirty="0"/>
              <a:t>Warto zwrócić uwagę, że w warunkach konkurencji doskonałej cena byłaby równa kosztowi krańcowemu wytworzenia dobra, a jej poziom wynikałby z równowagi między podażą (MC) a popytem D. Wielkość produkcji wyniosłaby zaś </a:t>
            </a:r>
            <a:r>
              <a:rPr lang="pl-PL" altLang="pl-PL" sz="2268" dirty="0" err="1"/>
              <a:t>Qb</a:t>
            </a:r>
            <a:r>
              <a:rPr lang="pl-PL" altLang="pl-PL" sz="2268" dirty="0"/>
              <a:t>. </a:t>
            </a:r>
            <a:br>
              <a:rPr lang="pl-PL" altLang="pl-PL" sz="2268" dirty="0"/>
            </a:br>
            <a:r>
              <a:rPr lang="pl-PL" altLang="pl-PL" sz="2268" dirty="0" smtClean="0"/>
              <a:t>Monopol </a:t>
            </a:r>
            <a:r>
              <a:rPr lang="pl-PL" altLang="pl-PL" sz="2268" dirty="0"/>
              <a:t>wytwarza mniej, po wyższej cenie.</a:t>
            </a:r>
          </a:p>
          <a:p>
            <a:pPr algn="r" eaLnBrk="1" hangingPunct="1">
              <a:lnSpc>
                <a:spcPct val="90000"/>
              </a:lnSpc>
            </a:pPr>
            <a:r>
              <a:rPr lang="pl-PL" altLang="pl-PL" sz="2268" dirty="0">
                <a:solidFill>
                  <a:srgbClr val="FF0000"/>
                </a:solidFill>
              </a:rPr>
              <a:t>3.</a:t>
            </a:r>
          </a:p>
        </p:txBody>
      </p:sp>
    </p:spTree>
    <p:extLst>
      <p:ext uri="{BB962C8B-B14F-4D97-AF65-F5344CB8AC3E}">
        <p14:creationId xmlns:p14="http://schemas.microsoft.com/office/powerpoint/2010/main" val="30351869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ytuł 1"/>
          <p:cNvSpPr>
            <a:spLocks noGrp="1"/>
          </p:cNvSpPr>
          <p:nvPr>
            <p:ph type="title"/>
          </p:nvPr>
        </p:nvSpPr>
        <p:spPr/>
        <p:txBody>
          <a:bodyPr>
            <a:normAutofit/>
          </a:bodyPr>
          <a:lstStyle/>
          <a:p>
            <a:r>
              <a:rPr lang="pl-PL" altLang="pl-PL" sz="2902" dirty="0" smtClean="0"/>
              <a:t>3.2</a:t>
            </a:r>
            <a:r>
              <a:rPr lang="pl-PL" altLang="pl-PL" sz="2902" dirty="0"/>
              <a:t>. Ochrona konkurencji – urzędy antymonopolowe – przykład UOKIK (ze strony uokik.gov.pl)</a:t>
            </a:r>
          </a:p>
        </p:txBody>
      </p:sp>
      <p:sp>
        <p:nvSpPr>
          <p:cNvPr id="21507" name="Symbol zastępczy zawartości 2"/>
          <p:cNvSpPr>
            <a:spLocks noGrp="1"/>
          </p:cNvSpPr>
          <p:nvPr>
            <p:ph idx="1"/>
          </p:nvPr>
        </p:nvSpPr>
        <p:spPr/>
        <p:txBody>
          <a:bodyPr>
            <a:noAutofit/>
          </a:bodyPr>
          <a:lstStyle/>
          <a:p>
            <a:r>
              <a:rPr lang="pl-PL" altLang="pl-PL" sz="2100" dirty="0" smtClean="0"/>
              <a:t>Prezes Urzędu Ochrony Konkurencji i Konsumentów jest </a:t>
            </a:r>
            <a:r>
              <a:rPr lang="pl-PL" altLang="pl-PL" sz="2100" b="1" dirty="0" smtClean="0"/>
              <a:t>centralnym organem administracji państwowej</a:t>
            </a:r>
            <a:r>
              <a:rPr lang="pl-PL" altLang="pl-PL" sz="2100" dirty="0" smtClean="0"/>
              <a:t>. Odpowiada bezpośrednio przed Prezesem Rady Ministrów. Powoływany jest przez niego spośród osób wyłonionych w drodze otwartego i konkurencyjnego naboru. Do kompetencji Prezesa UOKiK należy </a:t>
            </a:r>
            <a:r>
              <a:rPr lang="pl-PL" altLang="pl-PL" sz="2100" b="1" dirty="0" smtClean="0"/>
              <a:t>kształtowanie polityki antymonopolowej</a:t>
            </a:r>
            <a:r>
              <a:rPr lang="pl-PL" altLang="pl-PL" sz="2100" dirty="0" smtClean="0"/>
              <a:t> i </a:t>
            </a:r>
            <a:r>
              <a:rPr lang="pl-PL" altLang="pl-PL" sz="2100" b="1" dirty="0" smtClean="0"/>
              <a:t>polityki ochrony konsumentów</a:t>
            </a:r>
            <a:r>
              <a:rPr lang="pl-PL" altLang="pl-PL" sz="2100" dirty="0" smtClean="0"/>
              <a:t> oraz </a:t>
            </a:r>
            <a:r>
              <a:rPr lang="pl-PL" altLang="pl-PL" sz="2100" b="1" dirty="0" smtClean="0"/>
              <a:t>opiniowanie projektów pomocy publicznej.</a:t>
            </a:r>
          </a:p>
          <a:p>
            <a:r>
              <a:rPr lang="pl-PL" altLang="pl-PL" sz="2100" b="1" dirty="0" smtClean="0"/>
              <a:t>Kompetencje Prezesa UOKiK w zakresie ochrony konkurencji:</a:t>
            </a:r>
            <a:endParaRPr lang="pl-PL" altLang="pl-PL" sz="2100" dirty="0" smtClean="0"/>
          </a:p>
          <a:p>
            <a:r>
              <a:rPr lang="pl-PL" altLang="pl-PL" sz="2100" dirty="0"/>
              <a:t>prowadzenie </a:t>
            </a:r>
            <a:r>
              <a:rPr lang="pl-PL" altLang="pl-PL" sz="2100" b="1" dirty="0"/>
              <a:t>postępowań antymonopolowych</a:t>
            </a:r>
            <a:r>
              <a:rPr lang="pl-PL" altLang="pl-PL" sz="2100" dirty="0"/>
              <a:t> w sprawach praktyk ograniczających konkurencję – nadużywania pozycji dominującej na rynku oraz niedozwolonych porozumień (karteli). Mogą się one zakończyć nakazem zaniechania kwestionowanych działań oraz nałożeniem kary pieniężnej,</a:t>
            </a:r>
          </a:p>
          <a:p>
            <a:r>
              <a:rPr lang="pl-PL" altLang="pl-PL" sz="2100" dirty="0"/>
              <a:t>Prezesowi UOKiK przysługuje także </a:t>
            </a:r>
            <a:r>
              <a:rPr lang="pl-PL" altLang="pl-PL" sz="2100" b="1" dirty="0"/>
              <a:t>prawo</a:t>
            </a:r>
            <a:r>
              <a:rPr lang="pl-PL" altLang="pl-PL" sz="2100" dirty="0"/>
              <a:t> </a:t>
            </a:r>
            <a:r>
              <a:rPr lang="pl-PL" altLang="pl-PL" sz="2100" b="1" dirty="0"/>
              <a:t>kontroli koncentracji</a:t>
            </a:r>
            <a:r>
              <a:rPr lang="pl-PL" altLang="pl-PL" sz="2100" dirty="0"/>
              <a:t>, w celu niedopuszczenia do sytuacji, w której w wyniku łączenia się przedsiębiorców powstanie podmiot dominujący na rynku</a:t>
            </a:r>
            <a:r>
              <a:rPr lang="pl-PL" altLang="pl-PL" sz="2100" dirty="0" smtClean="0"/>
              <a:t>.</a:t>
            </a:r>
            <a:endParaRPr lang="pl-PL" altLang="pl-PL" sz="2100" dirty="0"/>
          </a:p>
        </p:txBody>
      </p:sp>
    </p:spTree>
    <p:extLst>
      <p:ext uri="{BB962C8B-B14F-4D97-AF65-F5344CB8AC3E}">
        <p14:creationId xmlns:p14="http://schemas.microsoft.com/office/powerpoint/2010/main" val="24243775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ytuł 1"/>
          <p:cNvSpPr>
            <a:spLocks noGrp="1"/>
          </p:cNvSpPr>
          <p:nvPr>
            <p:ph type="title"/>
          </p:nvPr>
        </p:nvSpPr>
        <p:spPr/>
        <p:txBody>
          <a:bodyPr>
            <a:normAutofit/>
          </a:bodyPr>
          <a:lstStyle/>
          <a:p>
            <a:r>
              <a:rPr lang="pl-PL" altLang="pl-PL" dirty="0" smtClean="0"/>
              <a:t>3.2. Kartele </a:t>
            </a:r>
            <a:r>
              <a:rPr lang="pl-PL" altLang="pl-PL" b="0" dirty="0" smtClean="0"/>
              <a:t>(na podst. W. </a:t>
            </a:r>
            <a:r>
              <a:rPr lang="pl-PL" altLang="pl-PL" b="0" dirty="0" err="1" smtClean="0"/>
              <a:t>Samuelson</a:t>
            </a:r>
            <a:r>
              <a:rPr lang="pl-PL" altLang="pl-PL" b="0" dirty="0" smtClean="0"/>
              <a:t> i S. Marks)</a:t>
            </a:r>
          </a:p>
        </p:txBody>
      </p:sp>
      <p:sp>
        <p:nvSpPr>
          <p:cNvPr id="22531" name="Symbol zastępczy zawartości 2"/>
          <p:cNvSpPr>
            <a:spLocks noGrp="1"/>
          </p:cNvSpPr>
          <p:nvPr>
            <p:ph idx="1"/>
          </p:nvPr>
        </p:nvSpPr>
        <p:spPr/>
        <p:txBody>
          <a:bodyPr/>
          <a:lstStyle/>
          <a:p>
            <a:r>
              <a:rPr lang="pl-PL" altLang="pl-PL" sz="1814"/>
              <a:t>Kartel to grupa przedsiębiorstw, które zmówiły się w celu kontrolowania ceny i wielkości podaży na jakimś rynku. Celem kartelu jest zapewnienie członkom zysku monopolowego. Istnienie kartelu pociąga za sobą także pośrednie korzyści dla tworzących go przedsiębiorstw. Zmniejsza się wówczas niepewność związana z zachowaniem konkurentów i możliwe staje się wzniesienie dodatkowych barier, utrudniających wejście nowym przedsiębiorstwom.</a:t>
            </a:r>
          </a:p>
          <a:p>
            <a:r>
              <a:rPr lang="pl-PL" altLang="pl-PL" sz="1814"/>
              <a:t>W USA (i w krajach europejskich - tg) kartelowe porozumienia producentów – niezależnie od tego czy jawne czy tajne – są nielegalne.</a:t>
            </a:r>
          </a:p>
          <a:p>
            <a:r>
              <a:rPr lang="pl-PL" altLang="pl-PL" sz="1814"/>
              <a:t>Przy danym popycie na swoje produkty, kartel maksymalizuje zysk zmniejszając podaż (tak aby utarg krańcowy zrównał się z kosztem krańcowym) i podnosząc cenę. </a:t>
            </a:r>
          </a:p>
          <a:p>
            <a:r>
              <a:rPr lang="pl-PL" altLang="pl-PL" sz="1814"/>
              <a:t>Niektóre kartele (poza USA) działają za cichym przyzwoleniem państwa; w innych uczestniczą bezpośrednio same państwa. Najlepiej znane są potężne kartele kontrolujące zasoby naturalne. Od lat 70. XX w. Organizacja Państw Eksporterów Ropy Naftowej sprawuje kontrolę nad 40% światowych zasobów ropy.</a:t>
            </a:r>
          </a:p>
          <a:p>
            <a:endParaRPr lang="pl-PL" altLang="pl-PL" sz="1814"/>
          </a:p>
        </p:txBody>
      </p:sp>
    </p:spTree>
    <p:extLst>
      <p:ext uri="{BB962C8B-B14F-4D97-AF65-F5344CB8AC3E}">
        <p14:creationId xmlns:p14="http://schemas.microsoft.com/office/powerpoint/2010/main" val="23278816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ytuł 1"/>
          <p:cNvSpPr>
            <a:spLocks noGrp="1"/>
          </p:cNvSpPr>
          <p:nvPr>
            <p:ph type="title"/>
          </p:nvPr>
        </p:nvSpPr>
        <p:spPr/>
        <p:txBody>
          <a:bodyPr>
            <a:normAutofit/>
          </a:bodyPr>
          <a:lstStyle/>
          <a:p>
            <a:r>
              <a:rPr lang="pl-PL" altLang="pl-PL" dirty="0" smtClean="0"/>
              <a:t>3.2. Kartele c.d. </a:t>
            </a:r>
            <a:r>
              <a:rPr lang="pl-PL" altLang="pl-PL" sz="2540" dirty="0"/>
              <a:t>(</a:t>
            </a:r>
            <a:r>
              <a:rPr lang="pl-PL" altLang="pl-PL" sz="2540" dirty="0" err="1"/>
              <a:t>Samuelson</a:t>
            </a:r>
            <a:r>
              <a:rPr lang="pl-PL" altLang="pl-PL" sz="2540" dirty="0"/>
              <a:t> i Marks oraz </a:t>
            </a:r>
            <a:r>
              <a:rPr lang="pl-PL" altLang="pl-PL" sz="2540" dirty="0" err="1"/>
              <a:t>Begg</a:t>
            </a:r>
            <a:r>
              <a:rPr lang="pl-PL" altLang="pl-PL" sz="2540" dirty="0"/>
              <a:t> i in.)</a:t>
            </a:r>
          </a:p>
        </p:txBody>
      </p:sp>
      <p:sp>
        <p:nvSpPr>
          <p:cNvPr id="23555" name="Symbol zastępczy zawartości 2"/>
          <p:cNvSpPr>
            <a:spLocks noGrp="1"/>
          </p:cNvSpPr>
          <p:nvPr>
            <p:ph idx="1"/>
          </p:nvPr>
        </p:nvSpPr>
        <p:spPr>
          <a:xfrm>
            <a:off x="838200" y="1825624"/>
            <a:ext cx="10515600" cy="4806288"/>
          </a:xfrm>
        </p:spPr>
        <p:txBody>
          <a:bodyPr>
            <a:normAutofit fontScale="77500" lnSpcReduction="20000"/>
          </a:bodyPr>
          <a:lstStyle/>
          <a:p>
            <a:r>
              <a:rPr lang="pl-PL" altLang="pl-PL" sz="2600" dirty="0"/>
              <a:t>Limity wydobycia dla krajów członkowskich OPEC (sierpień 2004, mln baryłek)</a:t>
            </a:r>
          </a:p>
          <a:p>
            <a:r>
              <a:rPr lang="pl-PL" altLang="pl-PL" sz="2600" dirty="0"/>
              <a:t>Kraj		Limit		Kraj		Limit</a:t>
            </a:r>
          </a:p>
          <a:p>
            <a:r>
              <a:rPr lang="pl-PL" altLang="pl-PL" sz="2600" dirty="0"/>
              <a:t>Algieria	0,83		Libia		1,39</a:t>
            </a:r>
          </a:p>
          <a:p>
            <a:r>
              <a:rPr lang="pl-PL" altLang="pl-PL" sz="2600" dirty="0"/>
              <a:t>Indonezja	1,35		Nigeria		2,14</a:t>
            </a:r>
          </a:p>
          <a:p>
            <a:r>
              <a:rPr lang="pl-PL" altLang="pl-PL" sz="2600" dirty="0"/>
              <a:t>Iran		3,82		Arabia Saudyjska	8,45</a:t>
            </a:r>
          </a:p>
          <a:p>
            <a:r>
              <a:rPr lang="pl-PL" altLang="pl-PL" sz="2600" dirty="0"/>
              <a:t>Irak		Brak		Emiraty Arabskie	2,27</a:t>
            </a:r>
          </a:p>
          <a:p>
            <a:r>
              <a:rPr lang="pl-PL" altLang="pl-PL" sz="2600" dirty="0"/>
              <a:t>Kuwejt	</a:t>
            </a:r>
            <a:r>
              <a:rPr lang="pl-PL" altLang="pl-PL" sz="2600" dirty="0" smtClean="0"/>
              <a:t>2,09</a:t>
            </a:r>
            <a:r>
              <a:rPr lang="pl-PL" altLang="pl-PL" sz="2600" dirty="0"/>
              <a:t>		Wenezuela	2,99</a:t>
            </a:r>
          </a:p>
          <a:p>
            <a:r>
              <a:rPr lang="pl-PL" altLang="pl-PL" sz="2600" dirty="0" smtClean="0"/>
              <a:t>OPEC </a:t>
            </a:r>
            <a:r>
              <a:rPr lang="pl-PL" altLang="pl-PL" sz="2600" dirty="0"/>
              <a:t>powstała w 1973 r. Początkowo organizacja odnosiła duże sukcesy prowadząc politykę ograniczania wydobycia i wymuszania w ten sposób podwyżek cen </a:t>
            </a:r>
            <a:r>
              <a:rPr lang="pl-PL" altLang="pl-PL" sz="2600" dirty="0" smtClean="0"/>
              <a:t>ropy. W </a:t>
            </a:r>
            <a:r>
              <a:rPr lang="pl-PL" altLang="pl-PL" sz="2600" dirty="0"/>
              <a:t>latach 1973-1980 realne dochody OPEC wzrosły o 500%. Głównie Arabia Saudyjska decydowała się na ograniczanie własnego wydobycia, kiedy inni mniejsi producenci nastawali na jego wzrost. W 1986 r. Arabia odmówiła brania na siebie ciężaru utrzymywania cen powodując ich spadek z 30 </a:t>
            </a:r>
            <a:r>
              <a:rPr lang="pl-PL" altLang="pl-PL" sz="2600" dirty="0" err="1"/>
              <a:t>usd</a:t>
            </a:r>
            <a:r>
              <a:rPr lang="pl-PL" altLang="pl-PL" sz="2600" dirty="0"/>
              <a:t> do 9 </a:t>
            </a:r>
            <a:r>
              <a:rPr lang="pl-PL" altLang="pl-PL" sz="2600" dirty="0" err="1"/>
              <a:t>usd</a:t>
            </a:r>
            <a:r>
              <a:rPr lang="pl-PL" altLang="pl-PL" sz="2600" dirty="0"/>
              <a:t> za baryłkę. </a:t>
            </a:r>
          </a:p>
          <a:p>
            <a:r>
              <a:rPr lang="pl-PL" altLang="pl-PL" sz="2600" dirty="0"/>
              <a:t>Próby sprzedaży dodatkowych ilości towaru powodują spadek ceny poniżej wybranego przez kartel poziomu. Ponieważ istnieje zasadnicza sprzeczność między zachowaniem pozwalającym maksymalizować zysk całego kartelu a zachowaniem pojedynczych członków – kartele są niestabilne. </a:t>
            </a:r>
            <a:r>
              <a:rPr lang="pl-PL" altLang="pl-PL" sz="2600" dirty="0">
                <a:solidFill>
                  <a:srgbClr val="FF0000"/>
                </a:solidFill>
              </a:rPr>
              <a:t>4.</a:t>
            </a:r>
          </a:p>
          <a:p>
            <a:endParaRPr lang="pl-PL" altLang="pl-PL" dirty="0" smtClean="0"/>
          </a:p>
        </p:txBody>
      </p:sp>
    </p:spTree>
    <p:extLst>
      <p:ext uri="{BB962C8B-B14F-4D97-AF65-F5344CB8AC3E}">
        <p14:creationId xmlns:p14="http://schemas.microsoft.com/office/powerpoint/2010/main" val="17168263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ytuł 1"/>
          <p:cNvSpPr>
            <a:spLocks noGrp="1"/>
          </p:cNvSpPr>
          <p:nvPr>
            <p:ph type="title"/>
          </p:nvPr>
        </p:nvSpPr>
        <p:spPr/>
        <p:txBody>
          <a:bodyPr>
            <a:normAutofit/>
          </a:bodyPr>
          <a:lstStyle/>
          <a:p>
            <a:r>
              <a:rPr lang="pl-PL" altLang="pl-PL" dirty="0" smtClean="0"/>
              <a:t>3.3. Konkurencja monopolistyczna - cechy</a:t>
            </a:r>
          </a:p>
        </p:txBody>
      </p:sp>
      <p:sp>
        <p:nvSpPr>
          <p:cNvPr id="24579" name="Symbol zastępczy zawartości 2"/>
          <p:cNvSpPr>
            <a:spLocks noGrp="1"/>
          </p:cNvSpPr>
          <p:nvPr>
            <p:ph idx="1"/>
          </p:nvPr>
        </p:nvSpPr>
        <p:spPr/>
        <p:txBody>
          <a:bodyPr>
            <a:normAutofit lnSpcReduction="10000"/>
          </a:bodyPr>
          <a:lstStyle/>
          <a:p>
            <a:r>
              <a:rPr lang="pl-PL" altLang="pl-PL" sz="1814"/>
              <a:t>W wolnej konkurencji wszystkie przedsiębiorstwa wytwarzają identyczny, standaryzowany produkt. Na rynku zmonopolizowanym – jeden, niepowtarzalny produkt. </a:t>
            </a:r>
            <a:r>
              <a:rPr lang="pl-PL" altLang="pl-PL" sz="1814" b="1"/>
              <a:t>Konkurencja monopolistyczna to połączenie tych dwóch przypadków</a:t>
            </a:r>
            <a:r>
              <a:rPr lang="pl-PL" altLang="pl-PL" sz="1814"/>
              <a:t>: główną jej cechą jest różnicowanie produktu, tj. sprzedawane produkty </a:t>
            </a:r>
            <a:r>
              <a:rPr lang="pl-PL" altLang="pl-PL" sz="1814" u="sng"/>
              <a:t>nieznacznie </a:t>
            </a:r>
            <a:r>
              <a:rPr lang="pl-PL" altLang="pl-PL" sz="1814"/>
              <a:t>różnią się od siebie.</a:t>
            </a:r>
          </a:p>
          <a:p>
            <a:r>
              <a:rPr lang="pl-PL" altLang="pl-PL" sz="1814"/>
              <a:t>Np. sklepy (konkurujące lokalizacją), samochody (konkurujące kilkoma parametrami, w tym obsługą posprzedażną), wiele usług (restauracje, fryzjerzy).</a:t>
            </a:r>
          </a:p>
          <a:p>
            <a:r>
              <a:rPr lang="pl-PL" altLang="pl-PL" sz="1814"/>
              <a:t>Reklama i marketing mające na celu wytworzenie lojalności wobec marki – wzmacniają te (rzeczywiste lub wyobrażone) różnice między produktami.</a:t>
            </a:r>
          </a:p>
          <a:p>
            <a:r>
              <a:rPr lang="pl-PL" altLang="pl-PL" sz="1814"/>
              <a:t>1. Różnicowanie produktu oznacza, że przedsiębiorstwa są w stanie wywierać wpływ na cenę. Ponieważ produkty są substytutami, ale nie doskonałymi – popyt nie jest doskonale elastyczny (jak w konkurencji doskonałej) i przedsiębiorstwo może podnieść cenę nie tracąc wszystkich klientów, ale jednak (2),</a:t>
            </a:r>
          </a:p>
          <a:p>
            <a:r>
              <a:rPr lang="pl-PL" altLang="pl-PL" sz="1814"/>
              <a:t>2. nie wywiera znaczącego wpływu na ceny w gałęzi, ze względu na wielość konkurentów (np. 20 albo 100) i brak możliwości zmowy cenowej. </a:t>
            </a:r>
          </a:p>
          <a:p>
            <a:r>
              <a:rPr lang="pl-PL" altLang="pl-PL" sz="1814"/>
              <a:t>3. Ponadto, istnieje swoboda wejścia na rynek.</a:t>
            </a:r>
          </a:p>
          <a:p>
            <a:r>
              <a:rPr lang="pl-PL" altLang="pl-PL" sz="1814"/>
              <a:t>Od konkurencji doskonałej konkurencja monopolistyczna różni się tylko warunkiem 1.</a:t>
            </a:r>
          </a:p>
        </p:txBody>
      </p:sp>
    </p:spTree>
    <p:extLst>
      <p:ext uri="{BB962C8B-B14F-4D97-AF65-F5344CB8AC3E}">
        <p14:creationId xmlns:p14="http://schemas.microsoft.com/office/powerpoint/2010/main" val="4311486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ytuł 1"/>
          <p:cNvSpPr>
            <a:spLocks noGrp="1"/>
          </p:cNvSpPr>
          <p:nvPr>
            <p:ph type="title"/>
          </p:nvPr>
        </p:nvSpPr>
        <p:spPr/>
        <p:txBody>
          <a:bodyPr>
            <a:normAutofit/>
          </a:bodyPr>
          <a:lstStyle/>
          <a:p>
            <a:r>
              <a:rPr lang="pl-PL" altLang="pl-PL" smtClean="0"/>
              <a:t>Na ostatnich zajęciach</a:t>
            </a:r>
          </a:p>
        </p:txBody>
      </p:sp>
      <p:sp>
        <p:nvSpPr>
          <p:cNvPr id="3" name="Symbol zastępczy zawartości 2"/>
          <p:cNvSpPr>
            <a:spLocks noGrp="1"/>
          </p:cNvSpPr>
          <p:nvPr>
            <p:ph idx="1"/>
          </p:nvPr>
        </p:nvSpPr>
        <p:spPr/>
        <p:txBody>
          <a:bodyPr/>
          <a:lstStyle/>
          <a:p>
            <a:pPr marL="0" indent="0">
              <a:buNone/>
              <a:defRPr/>
            </a:pPr>
            <a:endParaRPr lang="pl-PL" dirty="0" smtClean="0"/>
          </a:p>
          <a:p>
            <a:pPr>
              <a:defRPr/>
            </a:pPr>
            <a:r>
              <a:rPr lang="pl-PL" dirty="0" smtClean="0"/>
              <a:t>1. Przedsiębiorstwo maksymalizuje zysk, kiedy przyrost utargu zrównuje się z przyrostem kosztu (czyli kiedy utarg krańcowy = koszt krańcowy).</a:t>
            </a:r>
          </a:p>
          <a:p>
            <a:pPr>
              <a:defRPr/>
            </a:pPr>
            <a:endParaRPr lang="pl-PL" dirty="0"/>
          </a:p>
          <a:p>
            <a:pPr>
              <a:defRPr/>
            </a:pPr>
            <a:r>
              <a:rPr lang="pl-PL" dirty="0" smtClean="0"/>
              <a:t>2. Przedsiębiorstwo uzyskuje korzyści skali, jeżeli wraz ze wzrostem produkcji obniża się koszt przeciętny (koszt wyprodukowania jednostki).</a:t>
            </a:r>
            <a:endParaRPr lang="pl-PL" dirty="0"/>
          </a:p>
        </p:txBody>
      </p:sp>
    </p:spTree>
    <p:extLst>
      <p:ext uri="{BB962C8B-B14F-4D97-AF65-F5344CB8AC3E}">
        <p14:creationId xmlns:p14="http://schemas.microsoft.com/office/powerpoint/2010/main" val="14794952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ytuł 1"/>
          <p:cNvSpPr>
            <a:spLocks noGrp="1"/>
          </p:cNvSpPr>
          <p:nvPr>
            <p:ph type="title"/>
          </p:nvPr>
        </p:nvSpPr>
        <p:spPr/>
        <p:txBody>
          <a:bodyPr>
            <a:normAutofit/>
          </a:bodyPr>
          <a:lstStyle/>
          <a:p>
            <a:r>
              <a:rPr lang="pl-PL" altLang="pl-PL" dirty="0" smtClean="0"/>
              <a:t>3.3. Konkurencja monopolistyczna - mechanizm</a:t>
            </a:r>
          </a:p>
        </p:txBody>
      </p:sp>
      <p:sp>
        <p:nvSpPr>
          <p:cNvPr id="28675" name="Symbol zastępczy zawartości 2"/>
          <p:cNvSpPr>
            <a:spLocks noGrp="1"/>
          </p:cNvSpPr>
          <p:nvPr>
            <p:ph idx="1"/>
          </p:nvPr>
        </p:nvSpPr>
        <p:spPr/>
        <p:txBody>
          <a:bodyPr>
            <a:normAutofit lnSpcReduction="10000"/>
          </a:bodyPr>
          <a:lstStyle/>
          <a:p>
            <a:r>
              <a:rPr lang="pl-PL" altLang="pl-PL" sz="1995" dirty="0"/>
              <a:t>W krótkim okresie przedsiębiorstwo działające w warunkach konkurencji monopolistycznej ma do czynienia z popytem DD i ustala produkcję na poziomie przy którym MC = MR. Oznacza to ilość Q0 przy cenie P0. </a:t>
            </a:r>
          </a:p>
          <a:p>
            <a:r>
              <a:rPr lang="pl-PL" altLang="pl-PL" sz="1995" dirty="0"/>
              <a:t>Zyski wynoszą Q0*(P0-AC). Przyciągają one nowych producentów i powodują przesunięcie krzywych popytu wszystkich przedsiębiorstw w lewo.</a:t>
            </a:r>
          </a:p>
          <a:p>
            <a:r>
              <a:rPr lang="pl-PL" altLang="pl-PL" sz="1995" dirty="0"/>
              <a:t>Kiedy krzywa popytu osiągnie położenie D’D’, powstaje </a:t>
            </a:r>
            <a:r>
              <a:rPr lang="pl-PL" altLang="pl-PL" sz="1995" dirty="0" smtClean="0"/>
              <a:t>równowaga</a:t>
            </a:r>
            <a:br>
              <a:rPr lang="pl-PL" altLang="pl-PL" sz="1995" dirty="0" smtClean="0"/>
            </a:br>
            <a:r>
              <a:rPr lang="pl-PL" altLang="pl-PL" sz="1995" dirty="0" smtClean="0"/>
              <a:t>długookresowa </a:t>
            </a:r>
            <a:r>
              <a:rPr lang="pl-PL" altLang="pl-PL" sz="1995" dirty="0"/>
              <a:t>w punkcie styczności F. Przedsiębiorstwo </a:t>
            </a:r>
            <a:r>
              <a:rPr lang="pl-PL" altLang="pl-PL" sz="1995" dirty="0" smtClean="0"/>
              <a:t>zrównuje</a:t>
            </a:r>
            <a:br>
              <a:rPr lang="pl-PL" altLang="pl-PL" sz="1995" dirty="0" smtClean="0"/>
            </a:br>
            <a:r>
              <a:rPr lang="pl-PL" altLang="pl-PL" sz="1995" dirty="0" smtClean="0"/>
              <a:t>MC </a:t>
            </a:r>
            <a:r>
              <a:rPr lang="pl-PL" altLang="pl-PL" sz="1995" dirty="0"/>
              <a:t>z </a:t>
            </a:r>
            <a:r>
              <a:rPr lang="pl-PL" altLang="pl-PL" sz="1995" dirty="0" smtClean="0"/>
              <a:t>MR</a:t>
            </a:r>
            <a:r>
              <a:rPr lang="pl-PL" altLang="pl-PL" sz="1995" dirty="0"/>
              <a:t>’, produkując Q1. przy czym P1 = AC1</a:t>
            </a:r>
            <a:r>
              <a:rPr lang="pl-PL" altLang="pl-PL" sz="1995" dirty="0" smtClean="0"/>
              <a:t>.</a:t>
            </a:r>
          </a:p>
          <a:p>
            <a:r>
              <a:rPr lang="pl-PL" altLang="pl-PL" sz="1995" dirty="0" smtClean="0"/>
              <a:t>Poszczególne </a:t>
            </a:r>
            <a:r>
              <a:rPr lang="pl-PL" altLang="pl-PL" sz="1995" dirty="0"/>
              <a:t>przedsiębiorstwa nie mają ani </a:t>
            </a:r>
            <a:r>
              <a:rPr lang="pl-PL" altLang="pl-PL" sz="1995" dirty="0" smtClean="0"/>
              <a:t>zysków </a:t>
            </a:r>
            <a:r>
              <a:rPr lang="pl-PL" altLang="pl-PL" sz="1995" dirty="0"/>
              <a:t>ani strat, </a:t>
            </a:r>
            <a:r>
              <a:rPr lang="pl-PL" altLang="pl-PL" sz="1995" dirty="0" smtClean="0"/>
              <a:t/>
            </a:r>
            <a:br>
              <a:rPr lang="pl-PL" altLang="pl-PL" sz="1995" dirty="0" smtClean="0"/>
            </a:br>
            <a:r>
              <a:rPr lang="pl-PL" altLang="pl-PL" sz="1995" dirty="0" smtClean="0"/>
              <a:t>wobec </a:t>
            </a:r>
            <a:r>
              <a:rPr lang="pl-PL" altLang="pl-PL" sz="1995" dirty="0"/>
              <a:t>czego nie ma </a:t>
            </a:r>
            <a:r>
              <a:rPr lang="pl-PL" altLang="pl-PL" sz="1995" dirty="0" smtClean="0"/>
              <a:t>wejść nowych </a:t>
            </a:r>
            <a:r>
              <a:rPr lang="pl-PL" altLang="pl-PL" sz="1995" dirty="0"/>
              <a:t>konkurentów do gałęzi.</a:t>
            </a:r>
            <a:br>
              <a:rPr lang="pl-PL" altLang="pl-PL" sz="1995" dirty="0"/>
            </a:br>
            <a:r>
              <a:rPr lang="pl-PL" altLang="pl-PL" sz="1995" dirty="0" smtClean="0"/>
              <a:t>Różnice </a:t>
            </a:r>
            <a:r>
              <a:rPr lang="pl-PL" altLang="pl-PL" sz="1995" dirty="0"/>
              <a:t>z konkurencją doskonałą: </a:t>
            </a:r>
            <a:r>
              <a:rPr lang="pl-PL" altLang="pl-PL" sz="1995" dirty="0" smtClean="0"/>
              <a:t/>
            </a:r>
            <a:br>
              <a:rPr lang="pl-PL" altLang="pl-PL" sz="1995" dirty="0" smtClean="0"/>
            </a:br>
            <a:r>
              <a:rPr lang="pl-PL" altLang="pl-PL" sz="1995" dirty="0" smtClean="0"/>
              <a:t>1</a:t>
            </a:r>
            <a:r>
              <a:rPr lang="pl-PL" altLang="pl-PL" sz="1995" dirty="0"/>
              <a:t>) Przedsiębiorstwo nie produkuje przy </a:t>
            </a:r>
            <a:r>
              <a:rPr lang="pl-PL" altLang="pl-PL" sz="1995" dirty="0" smtClean="0"/>
              <a:t>minimalnych </a:t>
            </a:r>
            <a:r>
              <a:rPr lang="pl-PL" altLang="pl-PL" sz="1995" dirty="0"/>
              <a:t>kosztach </a:t>
            </a:r>
            <a:r>
              <a:rPr lang="pl-PL" altLang="pl-PL" sz="1995" dirty="0" smtClean="0"/>
              <a:t/>
            </a:r>
            <a:br>
              <a:rPr lang="pl-PL" altLang="pl-PL" sz="1995" dirty="0" smtClean="0"/>
            </a:br>
            <a:r>
              <a:rPr lang="pl-PL" altLang="pl-PL" sz="1995" dirty="0" smtClean="0"/>
              <a:t>przeciętnych </a:t>
            </a:r>
            <a:r>
              <a:rPr lang="pl-PL" altLang="pl-PL" sz="1995" dirty="0"/>
              <a:t>(AC) – ma </a:t>
            </a:r>
            <a:r>
              <a:rPr lang="pl-PL" altLang="pl-PL" sz="1995" dirty="0" smtClean="0"/>
              <a:t>nadwyżkę </a:t>
            </a:r>
            <a:r>
              <a:rPr lang="pl-PL" altLang="pl-PL" sz="1995" dirty="0"/>
              <a:t>zdolności produkcyjnych.</a:t>
            </a:r>
            <a:br>
              <a:rPr lang="pl-PL" altLang="pl-PL" sz="1995" dirty="0"/>
            </a:br>
            <a:r>
              <a:rPr lang="pl-PL" altLang="pl-PL" sz="1995" dirty="0" smtClean="0"/>
              <a:t>2</a:t>
            </a:r>
            <a:r>
              <a:rPr lang="pl-PL" altLang="pl-PL" sz="1995" dirty="0"/>
              <a:t>) Może zachować pewną siłę monopolistyczną, ze 				</a:t>
            </a:r>
            <a:r>
              <a:rPr lang="pl-PL" altLang="pl-PL" sz="1995" dirty="0" smtClean="0"/>
              <a:t>	względu </a:t>
            </a:r>
            <a:r>
              <a:rPr lang="pl-PL" altLang="pl-PL" sz="1995" dirty="0"/>
              <a:t>na znak firmowy lub lokalizację: wtedy </a:t>
            </a:r>
            <a:r>
              <a:rPr lang="pl-PL" altLang="pl-PL" sz="1995" dirty="0" smtClean="0"/>
              <a:t>cena </a:t>
            </a:r>
            <a:r>
              <a:rPr lang="pl-PL" altLang="pl-PL" sz="1995" dirty="0"/>
              <a:t>&gt; AC</a:t>
            </a:r>
            <a:r>
              <a:rPr lang="pl-PL" altLang="pl-PL" sz="1995" dirty="0" smtClean="0"/>
              <a:t>.</a:t>
            </a:r>
            <a:endParaRPr lang="pl-PL" altLang="pl-PL" dirty="0" smtClean="0"/>
          </a:p>
          <a:p>
            <a:endParaRPr lang="pl-PL" altLang="pl-PL" dirty="0" smtClean="0"/>
          </a:p>
          <a:p>
            <a:endParaRPr lang="pl-PL" altLang="pl-PL" dirty="0" smtClean="0"/>
          </a:p>
          <a:p>
            <a:endParaRPr lang="pl-PL" altLang="pl-PL" dirty="0" smtClean="0"/>
          </a:p>
        </p:txBody>
      </p:sp>
      <p:pic>
        <p:nvPicPr>
          <p:cNvPr id="28676" name="Obraz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17602" y="3001347"/>
            <a:ext cx="3878953" cy="349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73729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ytuł 1"/>
          <p:cNvSpPr>
            <a:spLocks noGrp="1"/>
          </p:cNvSpPr>
          <p:nvPr>
            <p:ph type="title"/>
          </p:nvPr>
        </p:nvSpPr>
        <p:spPr/>
        <p:txBody>
          <a:bodyPr>
            <a:normAutofit/>
          </a:bodyPr>
          <a:lstStyle/>
          <a:p>
            <a:r>
              <a:rPr lang="pl-PL" altLang="pl-PL" dirty="0" smtClean="0"/>
              <a:t>3.4. Oligopol</a:t>
            </a:r>
          </a:p>
        </p:txBody>
      </p:sp>
      <p:sp>
        <p:nvSpPr>
          <p:cNvPr id="25603" name="Symbol zastępczy zawartości 2"/>
          <p:cNvSpPr>
            <a:spLocks noGrp="1"/>
          </p:cNvSpPr>
          <p:nvPr>
            <p:ph idx="1"/>
          </p:nvPr>
        </p:nvSpPr>
        <p:spPr/>
        <p:txBody>
          <a:bodyPr/>
          <a:lstStyle/>
          <a:p>
            <a:r>
              <a:rPr lang="pl-PL" altLang="pl-PL" sz="1905"/>
              <a:t>Oligopolem nazywamy rynek zdominowany przez niewielką liczbę przedsiębiorstw, na którym działania jednego przedsiębiorstwa bezpośrednio wpływają na wielkość zysków innych firm. W tym znaczeniu losy przedsiębiorstw tworzących oligopol są współzależne.</a:t>
            </a:r>
          </a:p>
          <a:p>
            <a:r>
              <a:rPr lang="pl-PL" altLang="pl-PL" sz="1905"/>
              <a:t>Określenie „niewiele” nie jest precyzyjne; może tu chodzić zarówno o dwa (duopol) jak i o osiem do dziesięciu przedsiębiorstw. Jednym ze sposobów zwiększania precyzji tej definicji jest odwołanie się do najbardziej rozpowszechnionej miary struktury rynku, czyli współczynnika koncentracji (WK, ang. CR – concentration ratio). WK czterech przedsiębiorstw to odsetek sprzedaży obliczony dla czterech największych firm działających na rynku lub w gałęzi (analogicznie 8, 20).</a:t>
            </a:r>
          </a:p>
          <a:p>
            <a:r>
              <a:rPr lang="pl-PL" altLang="pl-PL" sz="1905"/>
              <a:t>Wysokość tego współczynnika jest zwykle podstawą rozróżnienia struktur rynku. Np. o istnieniu efektywnego monopolu mówi się, gdy WK jednego przedsiębiorstwa przekracza 90% (CR1&gt;90). Natomiast za efektywnie konkurencyjny można uznać rynek w przypadku którego CR4&lt;40% (wtedy udział największych firm rzadko &gt;10%).</a:t>
            </a:r>
          </a:p>
          <a:p>
            <a:r>
              <a:rPr lang="pl-PL" altLang="pl-PL" sz="1905"/>
              <a:t>Luźny oligopol 40%&lt;CR4&lt;60%, ścisły oligopol CR4&gt;60%. </a:t>
            </a:r>
          </a:p>
        </p:txBody>
      </p:sp>
    </p:spTree>
    <p:extLst>
      <p:ext uri="{BB962C8B-B14F-4D97-AF65-F5344CB8AC3E}">
        <p14:creationId xmlns:p14="http://schemas.microsoft.com/office/powerpoint/2010/main" val="24088999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ytuł 1"/>
          <p:cNvSpPr>
            <a:spLocks noGrp="1"/>
          </p:cNvSpPr>
          <p:nvPr>
            <p:ph type="title"/>
          </p:nvPr>
        </p:nvSpPr>
        <p:spPr/>
        <p:txBody>
          <a:bodyPr>
            <a:normAutofit/>
          </a:bodyPr>
          <a:lstStyle/>
          <a:p>
            <a:pPr>
              <a:defRPr/>
            </a:pPr>
            <a:r>
              <a:rPr lang="pl-PL" altLang="pl-PL" sz="2400" dirty="0" smtClean="0"/>
              <a:t>3.4. </a:t>
            </a:r>
            <a:r>
              <a:rPr lang="pl-PL" altLang="pl-PL" sz="2400" dirty="0"/>
              <a:t>Współczynniki koncentracji dla wybranych wyrobów przemysłu przetwórczego (Źródło: W. </a:t>
            </a:r>
            <a:r>
              <a:rPr lang="pl-PL" altLang="pl-PL" sz="2400" dirty="0" err="1"/>
              <a:t>Samuelson</a:t>
            </a:r>
            <a:r>
              <a:rPr lang="pl-PL" altLang="pl-PL" sz="2400" dirty="0"/>
              <a:t>, S. Marks, Ekonomia menedżerska, PWE Warszawa, ss. 505-6)</a:t>
            </a:r>
          </a:p>
        </p:txBody>
      </p:sp>
      <p:graphicFrame>
        <p:nvGraphicFramePr>
          <p:cNvPr id="4" name="Symbol zastępczy zawartości 3"/>
          <p:cNvGraphicFramePr>
            <a:graphicFrameLocks noGrp="1"/>
          </p:cNvGraphicFramePr>
          <p:nvPr>
            <p:ph idx="1"/>
          </p:nvPr>
        </p:nvGraphicFramePr>
        <p:xfrm>
          <a:off x="838200" y="1825625"/>
          <a:ext cx="10516333" cy="4450572"/>
        </p:xfrm>
        <a:graphic>
          <a:graphicData uri="http://schemas.openxmlformats.org/drawingml/2006/table">
            <a:tbl>
              <a:tblPr firstRow="1" bandRow="1">
                <a:tableStyleId>{5C22544A-7EE6-4342-B048-85BDC9FD1C3A}</a:tableStyleId>
              </a:tblPr>
              <a:tblGrid>
                <a:gridCol w="4522034"/>
                <a:gridCol w="2024365"/>
                <a:gridCol w="2024365"/>
                <a:gridCol w="1945569"/>
              </a:tblGrid>
              <a:tr h="370881">
                <a:tc>
                  <a:txBody>
                    <a:bodyPr/>
                    <a:lstStyle/>
                    <a:p>
                      <a:endParaRPr lang="pl-PL" sz="1800" dirty="0"/>
                    </a:p>
                  </a:txBody>
                  <a:tcPr marL="116849" marR="116849" marT="45725" marB="45725"/>
                </a:tc>
                <a:tc>
                  <a:txBody>
                    <a:bodyPr/>
                    <a:lstStyle/>
                    <a:p>
                      <a:r>
                        <a:rPr lang="pl-PL" sz="1800" dirty="0" smtClean="0"/>
                        <a:t>4 </a:t>
                      </a:r>
                      <a:r>
                        <a:rPr lang="pl-PL" sz="1800" dirty="0" err="1" smtClean="0"/>
                        <a:t>przeds.</a:t>
                      </a:r>
                      <a:endParaRPr lang="pl-PL" sz="1800" dirty="0"/>
                    </a:p>
                  </a:txBody>
                  <a:tcPr marL="116849" marR="116849" marT="45725" marB="45725"/>
                </a:tc>
                <a:tc>
                  <a:txBody>
                    <a:bodyPr/>
                    <a:lstStyle/>
                    <a:p>
                      <a:r>
                        <a:rPr lang="pl-PL" sz="1800" dirty="0" smtClean="0"/>
                        <a:t>8 </a:t>
                      </a:r>
                      <a:r>
                        <a:rPr lang="pl-PL" sz="1800" dirty="0" err="1" smtClean="0"/>
                        <a:t>przeds.</a:t>
                      </a:r>
                      <a:endParaRPr lang="pl-PL" sz="1800" dirty="0"/>
                    </a:p>
                  </a:txBody>
                  <a:tcPr marL="116849" marR="116849" marT="45725" marB="45725"/>
                </a:tc>
                <a:tc>
                  <a:txBody>
                    <a:bodyPr/>
                    <a:lstStyle/>
                    <a:p>
                      <a:r>
                        <a:rPr lang="pl-PL" sz="1800" dirty="0" smtClean="0"/>
                        <a:t>20 </a:t>
                      </a:r>
                      <a:r>
                        <a:rPr lang="pl-PL" sz="1800" dirty="0" err="1" smtClean="0"/>
                        <a:t>przeds.</a:t>
                      </a:r>
                      <a:endParaRPr lang="pl-PL" sz="1800" dirty="0"/>
                    </a:p>
                  </a:txBody>
                  <a:tcPr marL="116849" marR="116849" marT="45725" marB="45725"/>
                </a:tc>
              </a:tr>
              <a:tr h="370881">
                <a:tc>
                  <a:txBody>
                    <a:bodyPr/>
                    <a:lstStyle/>
                    <a:p>
                      <a:r>
                        <a:rPr lang="pl-PL" sz="1800" dirty="0" smtClean="0"/>
                        <a:t>Urządzenia pralnicze</a:t>
                      </a:r>
                      <a:endParaRPr lang="pl-PL" sz="1800" dirty="0"/>
                    </a:p>
                  </a:txBody>
                  <a:tcPr marL="116849" marR="116849" marT="45725" marB="45725"/>
                </a:tc>
                <a:tc>
                  <a:txBody>
                    <a:bodyPr/>
                    <a:lstStyle/>
                    <a:p>
                      <a:r>
                        <a:rPr lang="pl-PL" sz="1800" dirty="0" smtClean="0"/>
                        <a:t>90</a:t>
                      </a:r>
                      <a:endParaRPr lang="pl-PL" sz="1800" dirty="0"/>
                    </a:p>
                  </a:txBody>
                  <a:tcPr marL="116849" marR="116849" marT="45725" marB="45725"/>
                </a:tc>
                <a:tc>
                  <a:txBody>
                    <a:bodyPr/>
                    <a:lstStyle/>
                    <a:p>
                      <a:r>
                        <a:rPr lang="pl-PL" sz="1800" dirty="0" smtClean="0"/>
                        <a:t>b.d.</a:t>
                      </a:r>
                      <a:endParaRPr lang="pl-PL" sz="1800" dirty="0"/>
                    </a:p>
                  </a:txBody>
                  <a:tcPr marL="116849" marR="116849" marT="45725" marB="45725"/>
                </a:tc>
                <a:tc>
                  <a:txBody>
                    <a:bodyPr/>
                    <a:lstStyle/>
                    <a:p>
                      <a:endParaRPr lang="pl-PL" sz="1800"/>
                    </a:p>
                  </a:txBody>
                  <a:tcPr marL="116849" marR="116849" marT="45725" marB="45725"/>
                </a:tc>
              </a:tr>
              <a:tr h="370881">
                <a:tc>
                  <a:txBody>
                    <a:bodyPr/>
                    <a:lstStyle/>
                    <a:p>
                      <a:r>
                        <a:rPr lang="pl-PL" sz="1800" dirty="0" smtClean="0"/>
                        <a:t>Piwo</a:t>
                      </a:r>
                      <a:endParaRPr lang="pl-PL" sz="1800" dirty="0"/>
                    </a:p>
                  </a:txBody>
                  <a:tcPr marL="116849" marR="116849" marT="45725" marB="45725"/>
                </a:tc>
                <a:tc>
                  <a:txBody>
                    <a:bodyPr/>
                    <a:lstStyle/>
                    <a:p>
                      <a:r>
                        <a:rPr lang="pl-PL" sz="1800" dirty="0" smtClean="0"/>
                        <a:t>90</a:t>
                      </a:r>
                      <a:endParaRPr lang="pl-PL" sz="1800" dirty="0"/>
                    </a:p>
                  </a:txBody>
                  <a:tcPr marL="116849" marR="116849" marT="45725" marB="45725"/>
                </a:tc>
                <a:tc>
                  <a:txBody>
                    <a:bodyPr/>
                    <a:lstStyle/>
                    <a:p>
                      <a:r>
                        <a:rPr lang="pl-PL" sz="1800" dirty="0" smtClean="0"/>
                        <a:t>93</a:t>
                      </a:r>
                      <a:endParaRPr lang="pl-PL" sz="1800" dirty="0"/>
                    </a:p>
                  </a:txBody>
                  <a:tcPr marL="116849" marR="116849" marT="45725" marB="45725"/>
                </a:tc>
                <a:tc>
                  <a:txBody>
                    <a:bodyPr/>
                    <a:lstStyle/>
                    <a:p>
                      <a:endParaRPr lang="pl-PL" sz="1800"/>
                    </a:p>
                  </a:txBody>
                  <a:tcPr marL="116849" marR="116849" marT="45725" marB="45725"/>
                </a:tc>
              </a:tr>
              <a:tr h="370881">
                <a:tc>
                  <a:txBody>
                    <a:bodyPr/>
                    <a:lstStyle/>
                    <a:p>
                      <a:r>
                        <a:rPr lang="pl-PL" sz="1800" dirty="0" smtClean="0"/>
                        <a:t>Samoloty</a:t>
                      </a:r>
                      <a:endParaRPr lang="pl-PL" sz="1800" dirty="0"/>
                    </a:p>
                  </a:txBody>
                  <a:tcPr marL="116849" marR="116849" marT="45725" marB="45725"/>
                </a:tc>
                <a:tc>
                  <a:txBody>
                    <a:bodyPr/>
                    <a:lstStyle/>
                    <a:p>
                      <a:r>
                        <a:rPr lang="pl-PL" sz="1800" dirty="0" smtClean="0"/>
                        <a:t>85</a:t>
                      </a:r>
                      <a:endParaRPr lang="pl-PL" sz="1800" dirty="0"/>
                    </a:p>
                  </a:txBody>
                  <a:tcPr marL="116849" marR="116849" marT="45725" marB="45725"/>
                </a:tc>
                <a:tc>
                  <a:txBody>
                    <a:bodyPr/>
                    <a:lstStyle/>
                    <a:p>
                      <a:r>
                        <a:rPr lang="pl-PL" sz="1800" dirty="0" smtClean="0"/>
                        <a:t>96</a:t>
                      </a:r>
                      <a:endParaRPr lang="pl-PL" sz="1800" dirty="0"/>
                    </a:p>
                  </a:txBody>
                  <a:tcPr marL="116849" marR="116849" marT="45725" marB="45725"/>
                </a:tc>
                <a:tc>
                  <a:txBody>
                    <a:bodyPr/>
                    <a:lstStyle/>
                    <a:p>
                      <a:endParaRPr lang="pl-PL" sz="1800"/>
                    </a:p>
                  </a:txBody>
                  <a:tcPr marL="116849" marR="116849" marT="45725" marB="45725"/>
                </a:tc>
              </a:tr>
              <a:tr h="370881">
                <a:tc>
                  <a:txBody>
                    <a:bodyPr/>
                    <a:lstStyle/>
                    <a:p>
                      <a:r>
                        <a:rPr lang="pl-PL" sz="1800" dirty="0" smtClean="0"/>
                        <a:t>Obuwie do biegania</a:t>
                      </a:r>
                      <a:endParaRPr lang="pl-PL" sz="1800" dirty="0"/>
                    </a:p>
                  </a:txBody>
                  <a:tcPr marL="116849" marR="116849" marT="45725" marB="45725"/>
                </a:tc>
                <a:tc>
                  <a:txBody>
                    <a:bodyPr/>
                    <a:lstStyle/>
                    <a:p>
                      <a:r>
                        <a:rPr lang="pl-PL" sz="1800" dirty="0" smtClean="0"/>
                        <a:t>79</a:t>
                      </a:r>
                      <a:endParaRPr lang="pl-PL" sz="1800" dirty="0"/>
                    </a:p>
                  </a:txBody>
                  <a:tcPr marL="116849" marR="116849" marT="45725" marB="45725"/>
                </a:tc>
                <a:tc>
                  <a:txBody>
                    <a:bodyPr/>
                    <a:lstStyle/>
                    <a:p>
                      <a:r>
                        <a:rPr lang="pl-PL" sz="1800" dirty="0" smtClean="0"/>
                        <a:t>97</a:t>
                      </a:r>
                      <a:endParaRPr lang="pl-PL" sz="1800" dirty="0"/>
                    </a:p>
                  </a:txBody>
                  <a:tcPr marL="116849" marR="116849" marT="45725" marB="45725"/>
                </a:tc>
                <a:tc>
                  <a:txBody>
                    <a:bodyPr/>
                    <a:lstStyle/>
                    <a:p>
                      <a:endParaRPr lang="pl-PL" sz="1800"/>
                    </a:p>
                  </a:txBody>
                  <a:tcPr marL="116849" marR="116849" marT="45725" marB="45725"/>
                </a:tc>
              </a:tr>
              <a:tr h="370881">
                <a:tc>
                  <a:txBody>
                    <a:bodyPr/>
                    <a:lstStyle/>
                    <a:p>
                      <a:r>
                        <a:rPr lang="pl-PL" sz="1800" dirty="0" smtClean="0"/>
                        <a:t>Opony</a:t>
                      </a:r>
                      <a:endParaRPr lang="pl-PL" sz="1800" dirty="0"/>
                    </a:p>
                  </a:txBody>
                  <a:tcPr marL="116849" marR="116849" marT="45725" marB="45725"/>
                </a:tc>
                <a:tc>
                  <a:txBody>
                    <a:bodyPr/>
                    <a:lstStyle/>
                    <a:p>
                      <a:r>
                        <a:rPr lang="pl-PL" sz="1800" dirty="0" smtClean="0"/>
                        <a:t>68</a:t>
                      </a:r>
                      <a:endParaRPr lang="pl-PL" sz="1800" dirty="0"/>
                    </a:p>
                  </a:txBody>
                  <a:tcPr marL="116849" marR="116849" marT="45725" marB="45725"/>
                </a:tc>
                <a:tc>
                  <a:txBody>
                    <a:bodyPr/>
                    <a:lstStyle/>
                    <a:p>
                      <a:r>
                        <a:rPr lang="pl-PL" sz="1800" dirty="0" smtClean="0"/>
                        <a:t>86</a:t>
                      </a:r>
                      <a:endParaRPr lang="pl-PL" sz="1800" dirty="0"/>
                    </a:p>
                  </a:txBody>
                  <a:tcPr marL="116849" marR="116849" marT="45725" marB="45725"/>
                </a:tc>
                <a:tc>
                  <a:txBody>
                    <a:bodyPr/>
                    <a:lstStyle/>
                    <a:p>
                      <a:endParaRPr lang="pl-PL" sz="1800"/>
                    </a:p>
                  </a:txBody>
                  <a:tcPr marL="116849" marR="116849" marT="45725" marB="45725"/>
                </a:tc>
              </a:tr>
              <a:tr h="370881">
                <a:tc>
                  <a:txBody>
                    <a:bodyPr/>
                    <a:lstStyle/>
                    <a:p>
                      <a:r>
                        <a:rPr lang="pl-PL" sz="1800" dirty="0" smtClean="0"/>
                        <a:t>Kawa</a:t>
                      </a:r>
                      <a:endParaRPr lang="pl-PL" sz="1800" dirty="0"/>
                    </a:p>
                  </a:txBody>
                  <a:tcPr marL="116849" marR="116849" marT="45725" marB="45725"/>
                </a:tc>
                <a:tc>
                  <a:txBody>
                    <a:bodyPr/>
                    <a:lstStyle/>
                    <a:p>
                      <a:r>
                        <a:rPr lang="pl-PL" sz="1800" dirty="0" smtClean="0"/>
                        <a:t>53</a:t>
                      </a:r>
                      <a:endParaRPr lang="pl-PL" sz="1800" dirty="0"/>
                    </a:p>
                  </a:txBody>
                  <a:tcPr marL="116849" marR="116849" marT="45725" marB="45725"/>
                </a:tc>
                <a:tc>
                  <a:txBody>
                    <a:bodyPr/>
                    <a:lstStyle/>
                    <a:p>
                      <a:r>
                        <a:rPr lang="pl-PL" sz="1800" dirty="0" smtClean="0"/>
                        <a:t>66</a:t>
                      </a:r>
                      <a:endParaRPr lang="pl-PL" sz="1800" dirty="0"/>
                    </a:p>
                  </a:txBody>
                  <a:tcPr marL="116849" marR="116849" marT="45725" marB="45725"/>
                </a:tc>
                <a:tc>
                  <a:txBody>
                    <a:bodyPr/>
                    <a:lstStyle/>
                    <a:p>
                      <a:endParaRPr lang="pl-PL" sz="1800"/>
                    </a:p>
                  </a:txBody>
                  <a:tcPr marL="116849" marR="116849" marT="45725" marB="45725"/>
                </a:tc>
              </a:tr>
              <a:tr h="370881">
                <a:tc>
                  <a:txBody>
                    <a:bodyPr/>
                    <a:lstStyle/>
                    <a:p>
                      <a:r>
                        <a:rPr lang="pl-PL" sz="1800" dirty="0" smtClean="0"/>
                        <a:t>Bary szybkiej obsługi</a:t>
                      </a:r>
                      <a:endParaRPr lang="pl-PL" sz="1800" dirty="0"/>
                    </a:p>
                  </a:txBody>
                  <a:tcPr marL="116849" marR="116849" marT="45725" marB="45725"/>
                </a:tc>
                <a:tc>
                  <a:txBody>
                    <a:bodyPr/>
                    <a:lstStyle/>
                    <a:p>
                      <a:r>
                        <a:rPr lang="pl-PL" sz="1800" dirty="0" smtClean="0"/>
                        <a:t>44</a:t>
                      </a:r>
                      <a:endParaRPr lang="pl-PL" sz="1800" dirty="0"/>
                    </a:p>
                  </a:txBody>
                  <a:tcPr marL="116849" marR="116849" marT="45725" marB="45725"/>
                </a:tc>
                <a:tc>
                  <a:txBody>
                    <a:bodyPr/>
                    <a:lstStyle/>
                    <a:p>
                      <a:r>
                        <a:rPr lang="pl-PL" sz="1800" dirty="0" smtClean="0"/>
                        <a:t>57</a:t>
                      </a:r>
                      <a:endParaRPr lang="pl-PL" sz="1800" dirty="0"/>
                    </a:p>
                  </a:txBody>
                  <a:tcPr marL="116849" marR="116849" marT="45725" marB="45725"/>
                </a:tc>
                <a:tc>
                  <a:txBody>
                    <a:bodyPr/>
                    <a:lstStyle/>
                    <a:p>
                      <a:endParaRPr lang="pl-PL" sz="1800"/>
                    </a:p>
                  </a:txBody>
                  <a:tcPr marL="116849" marR="116849" marT="45725" marB="45725"/>
                </a:tc>
              </a:tr>
              <a:tr h="370881">
                <a:tc>
                  <a:txBody>
                    <a:bodyPr/>
                    <a:lstStyle/>
                    <a:p>
                      <a:r>
                        <a:rPr lang="pl-PL" sz="1800" dirty="0" smtClean="0"/>
                        <a:t>Sklepy spożywcze</a:t>
                      </a:r>
                      <a:endParaRPr lang="pl-PL" sz="1800" dirty="0"/>
                    </a:p>
                  </a:txBody>
                  <a:tcPr marL="116849" marR="116849" marT="45725" marB="45725"/>
                </a:tc>
                <a:tc>
                  <a:txBody>
                    <a:bodyPr/>
                    <a:lstStyle/>
                    <a:p>
                      <a:r>
                        <a:rPr lang="pl-PL" sz="1800" dirty="0" smtClean="0"/>
                        <a:t>31</a:t>
                      </a:r>
                      <a:endParaRPr lang="pl-PL" sz="1800" dirty="0"/>
                    </a:p>
                  </a:txBody>
                  <a:tcPr marL="116849" marR="116849" marT="45725" marB="45725"/>
                </a:tc>
                <a:tc>
                  <a:txBody>
                    <a:bodyPr/>
                    <a:lstStyle/>
                    <a:p>
                      <a:r>
                        <a:rPr lang="pl-PL" sz="1800" dirty="0" smtClean="0"/>
                        <a:t>43</a:t>
                      </a:r>
                      <a:endParaRPr lang="pl-PL" sz="1800" dirty="0"/>
                    </a:p>
                  </a:txBody>
                  <a:tcPr marL="116849" marR="116849" marT="45725" marB="45725"/>
                </a:tc>
                <a:tc>
                  <a:txBody>
                    <a:bodyPr/>
                    <a:lstStyle/>
                    <a:p>
                      <a:endParaRPr lang="pl-PL" sz="1800"/>
                    </a:p>
                  </a:txBody>
                  <a:tcPr marL="116849" marR="116849" marT="45725" marB="45725"/>
                </a:tc>
              </a:tr>
              <a:tr h="370881">
                <a:tc>
                  <a:txBody>
                    <a:bodyPr/>
                    <a:lstStyle/>
                    <a:p>
                      <a:r>
                        <a:rPr lang="pl-PL" sz="1800" dirty="0" smtClean="0"/>
                        <a:t>Hotele</a:t>
                      </a:r>
                      <a:endParaRPr lang="pl-PL" sz="1800" dirty="0"/>
                    </a:p>
                  </a:txBody>
                  <a:tcPr marL="116849" marR="116849" marT="45725" marB="45725"/>
                </a:tc>
                <a:tc>
                  <a:txBody>
                    <a:bodyPr/>
                    <a:lstStyle/>
                    <a:p>
                      <a:r>
                        <a:rPr lang="pl-PL" sz="1800" dirty="0" smtClean="0"/>
                        <a:t>22</a:t>
                      </a:r>
                      <a:endParaRPr lang="pl-PL" sz="1800" dirty="0"/>
                    </a:p>
                  </a:txBody>
                  <a:tcPr marL="116849" marR="116849" marT="45725" marB="45725"/>
                </a:tc>
                <a:tc>
                  <a:txBody>
                    <a:bodyPr/>
                    <a:lstStyle/>
                    <a:p>
                      <a:r>
                        <a:rPr lang="pl-PL" sz="1800" dirty="0" smtClean="0"/>
                        <a:t>28</a:t>
                      </a:r>
                      <a:endParaRPr lang="pl-PL" sz="1800" dirty="0"/>
                    </a:p>
                  </a:txBody>
                  <a:tcPr marL="116849" marR="116849" marT="45725" marB="45725"/>
                </a:tc>
                <a:tc>
                  <a:txBody>
                    <a:bodyPr/>
                    <a:lstStyle/>
                    <a:p>
                      <a:r>
                        <a:rPr lang="pl-PL" sz="1800" dirty="0" smtClean="0"/>
                        <a:t>36</a:t>
                      </a:r>
                      <a:endParaRPr lang="pl-PL" sz="1800" dirty="0"/>
                    </a:p>
                  </a:txBody>
                  <a:tcPr marL="116849" marR="116849" marT="45725" marB="45725"/>
                </a:tc>
              </a:tr>
              <a:tr h="370881">
                <a:tc>
                  <a:txBody>
                    <a:bodyPr/>
                    <a:lstStyle/>
                    <a:p>
                      <a:r>
                        <a:rPr lang="pl-PL" sz="1800" dirty="0" smtClean="0"/>
                        <a:t>Meble</a:t>
                      </a:r>
                      <a:endParaRPr lang="pl-PL" sz="1800" dirty="0"/>
                    </a:p>
                  </a:txBody>
                  <a:tcPr marL="116849" marR="116849" marT="45725" marB="45725"/>
                </a:tc>
                <a:tc>
                  <a:txBody>
                    <a:bodyPr/>
                    <a:lstStyle/>
                    <a:p>
                      <a:r>
                        <a:rPr lang="pl-PL" sz="1800" dirty="0" smtClean="0"/>
                        <a:t>11</a:t>
                      </a:r>
                      <a:endParaRPr lang="pl-PL" sz="1800" dirty="0"/>
                    </a:p>
                  </a:txBody>
                  <a:tcPr marL="116849" marR="116849" marT="45725" marB="45725"/>
                </a:tc>
                <a:tc>
                  <a:txBody>
                    <a:bodyPr/>
                    <a:lstStyle/>
                    <a:p>
                      <a:r>
                        <a:rPr lang="pl-PL" sz="1800" dirty="0" smtClean="0"/>
                        <a:t>18</a:t>
                      </a:r>
                      <a:endParaRPr lang="pl-PL" sz="1800" dirty="0"/>
                    </a:p>
                  </a:txBody>
                  <a:tcPr marL="116849" marR="116849" marT="45725" marB="45725"/>
                </a:tc>
                <a:tc>
                  <a:txBody>
                    <a:bodyPr/>
                    <a:lstStyle/>
                    <a:p>
                      <a:r>
                        <a:rPr lang="pl-PL" sz="1800" dirty="0" smtClean="0"/>
                        <a:t>28</a:t>
                      </a:r>
                      <a:endParaRPr lang="pl-PL" sz="1800" dirty="0"/>
                    </a:p>
                  </a:txBody>
                  <a:tcPr marL="116849" marR="116849" marT="45725" marB="45725"/>
                </a:tc>
              </a:tr>
              <a:tr h="370881">
                <a:tc>
                  <a:txBody>
                    <a:bodyPr/>
                    <a:lstStyle/>
                    <a:p>
                      <a:r>
                        <a:rPr lang="pl-PL" sz="1800" dirty="0" smtClean="0"/>
                        <a:t>Naprawy samochodów</a:t>
                      </a:r>
                      <a:endParaRPr lang="pl-PL" sz="1800" dirty="0"/>
                    </a:p>
                  </a:txBody>
                  <a:tcPr marL="116849" marR="116849" marT="45725" marB="45725"/>
                </a:tc>
                <a:tc>
                  <a:txBody>
                    <a:bodyPr/>
                    <a:lstStyle/>
                    <a:p>
                      <a:r>
                        <a:rPr lang="pl-PL" sz="1800" dirty="0" smtClean="0"/>
                        <a:t>2</a:t>
                      </a:r>
                      <a:endParaRPr lang="pl-PL" sz="1800" dirty="0"/>
                    </a:p>
                  </a:txBody>
                  <a:tcPr marL="116849" marR="116849" marT="45725" marB="45725"/>
                </a:tc>
                <a:tc>
                  <a:txBody>
                    <a:bodyPr/>
                    <a:lstStyle/>
                    <a:p>
                      <a:r>
                        <a:rPr lang="pl-PL" sz="1800" dirty="0" smtClean="0"/>
                        <a:t>3</a:t>
                      </a:r>
                      <a:endParaRPr lang="pl-PL" sz="1800" dirty="0"/>
                    </a:p>
                  </a:txBody>
                  <a:tcPr marL="116849" marR="116849" marT="45725" marB="45725"/>
                </a:tc>
                <a:tc>
                  <a:txBody>
                    <a:bodyPr/>
                    <a:lstStyle/>
                    <a:p>
                      <a:r>
                        <a:rPr lang="pl-PL" sz="1800" dirty="0" smtClean="0"/>
                        <a:t>5</a:t>
                      </a:r>
                      <a:endParaRPr lang="pl-PL" sz="1800" dirty="0"/>
                    </a:p>
                  </a:txBody>
                  <a:tcPr marL="116849" marR="116849" marT="45725" marB="45725"/>
                </a:tc>
              </a:tr>
            </a:tbl>
          </a:graphicData>
        </a:graphic>
      </p:graphicFrame>
    </p:spTree>
    <p:extLst>
      <p:ext uri="{BB962C8B-B14F-4D97-AF65-F5344CB8AC3E}">
        <p14:creationId xmlns:p14="http://schemas.microsoft.com/office/powerpoint/2010/main" val="5827562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ytuł 1"/>
          <p:cNvSpPr>
            <a:spLocks noGrp="1"/>
          </p:cNvSpPr>
          <p:nvPr>
            <p:ph type="title"/>
          </p:nvPr>
        </p:nvSpPr>
        <p:spPr/>
        <p:txBody>
          <a:bodyPr>
            <a:normAutofit/>
          </a:bodyPr>
          <a:lstStyle/>
          <a:p>
            <a:r>
              <a:rPr lang="pl-PL" altLang="pl-PL" dirty="0" smtClean="0"/>
              <a:t>3.4. Alternatywna miara koncentracji</a:t>
            </a:r>
          </a:p>
        </p:txBody>
      </p:sp>
      <p:sp>
        <p:nvSpPr>
          <p:cNvPr id="22531" name="Symbol zastępczy zawartości 2"/>
          <p:cNvSpPr>
            <a:spLocks noGrp="1"/>
          </p:cNvSpPr>
          <p:nvPr>
            <p:ph idx="1"/>
          </p:nvPr>
        </p:nvSpPr>
        <p:spPr/>
        <p:txBody>
          <a:bodyPr/>
          <a:lstStyle/>
          <a:p>
            <a:pPr>
              <a:defRPr/>
            </a:pPr>
            <a:r>
              <a:rPr lang="pl-PL" altLang="pl-PL" sz="2000" dirty="0"/>
              <a:t>Alternatywnym i szeroko stosowanym miernikiem jest wskaźnik </a:t>
            </a:r>
            <a:r>
              <a:rPr lang="pl-PL" altLang="pl-PL" sz="2000" dirty="0" err="1"/>
              <a:t>Herfindahla-Hirschmana</a:t>
            </a:r>
            <a:r>
              <a:rPr lang="pl-PL" altLang="pl-PL" sz="2000" dirty="0"/>
              <a:t> (HHI), zdefiniowany jako suma podniesionych do kwadratu udziałów rynkowych wszystkich przedsiębiorstw:</a:t>
            </a:r>
          </a:p>
          <a:p>
            <a:pPr>
              <a:defRPr/>
            </a:pPr>
            <a:r>
              <a:rPr lang="pl-PL" altLang="pl-PL" dirty="0" smtClean="0"/>
              <a:t>HHI=s</a:t>
            </a:r>
            <a:r>
              <a:rPr lang="pl-PL" altLang="pl-PL" sz="1800" dirty="0"/>
              <a:t>1</a:t>
            </a:r>
            <a:r>
              <a:rPr lang="pl-PL" altLang="pl-PL" baseline="30000" dirty="0" smtClean="0"/>
              <a:t>2</a:t>
            </a:r>
            <a:r>
              <a:rPr lang="pl-PL" altLang="pl-PL" dirty="0" smtClean="0"/>
              <a:t>+s</a:t>
            </a:r>
            <a:r>
              <a:rPr lang="pl-PL" altLang="pl-PL" sz="1800" dirty="0"/>
              <a:t>2</a:t>
            </a:r>
            <a:r>
              <a:rPr lang="pl-PL" altLang="pl-PL" baseline="30000" dirty="0" smtClean="0"/>
              <a:t>2</a:t>
            </a:r>
            <a:r>
              <a:rPr lang="pl-PL" altLang="pl-PL" dirty="0" smtClean="0"/>
              <a:t>+…+s</a:t>
            </a:r>
            <a:r>
              <a:rPr lang="pl-PL" altLang="pl-PL" sz="1800" dirty="0"/>
              <a:t>n</a:t>
            </a:r>
            <a:r>
              <a:rPr lang="pl-PL" altLang="pl-PL" baseline="30000" dirty="0" smtClean="0"/>
              <a:t>2</a:t>
            </a:r>
            <a:r>
              <a:rPr lang="pl-PL" altLang="pl-PL" dirty="0" smtClean="0"/>
              <a:t>, </a:t>
            </a:r>
          </a:p>
          <a:p>
            <a:pPr>
              <a:defRPr/>
            </a:pPr>
            <a:r>
              <a:rPr lang="pl-PL" altLang="pl-PL" sz="2000" dirty="0"/>
              <a:t>gdzie s</a:t>
            </a:r>
            <a:r>
              <a:rPr lang="pl-PL" altLang="pl-PL" sz="1633" dirty="0"/>
              <a:t>i</a:t>
            </a:r>
            <a:r>
              <a:rPr lang="pl-PL" altLang="pl-PL" sz="2000" dirty="0"/>
              <a:t> oznacza udział w rynku i-tego przedsiębiorstwa, a n to liczba przedsiębiorstw.</a:t>
            </a:r>
          </a:p>
          <a:p>
            <a:pPr>
              <a:defRPr/>
            </a:pPr>
            <a:r>
              <a:rPr lang="pl-PL" altLang="pl-PL" sz="2000" dirty="0"/>
              <a:t>0 – konkurencja doskonała,</a:t>
            </a:r>
          </a:p>
          <a:p>
            <a:pPr>
              <a:defRPr/>
            </a:pPr>
            <a:r>
              <a:rPr lang="pl-PL" altLang="pl-PL" sz="2000" dirty="0"/>
              <a:t>10 000 – czysty monopol (100%)</a:t>
            </a:r>
            <a:r>
              <a:rPr lang="pl-PL" altLang="pl-PL" sz="2000" baseline="30000" dirty="0"/>
              <a:t>2</a:t>
            </a:r>
          </a:p>
          <a:p>
            <a:pPr>
              <a:defRPr/>
            </a:pPr>
            <a:r>
              <a:rPr lang="pl-PL" altLang="pl-PL" sz="2902" dirty="0">
                <a:solidFill>
                  <a:srgbClr val="FF0000"/>
                </a:solidFill>
              </a:rPr>
              <a:t> </a:t>
            </a:r>
            <a:r>
              <a:rPr lang="pl-PL" altLang="pl-PL" sz="2902" baseline="30000" dirty="0">
                <a:solidFill>
                  <a:srgbClr val="FF0000"/>
                </a:solidFill>
              </a:rPr>
              <a:t>5</a:t>
            </a:r>
            <a:endParaRPr lang="pl-PL" altLang="pl-PL" sz="2902" dirty="0">
              <a:solidFill>
                <a:srgbClr val="FF0000"/>
              </a:solidFill>
            </a:endParaRPr>
          </a:p>
        </p:txBody>
      </p:sp>
    </p:spTree>
    <p:extLst>
      <p:ext uri="{BB962C8B-B14F-4D97-AF65-F5344CB8AC3E}">
        <p14:creationId xmlns:p14="http://schemas.microsoft.com/office/powerpoint/2010/main" val="21837378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ytuł 1"/>
          <p:cNvSpPr>
            <a:spLocks noGrp="1"/>
          </p:cNvSpPr>
          <p:nvPr>
            <p:ph type="title"/>
          </p:nvPr>
        </p:nvSpPr>
        <p:spPr/>
        <p:txBody>
          <a:bodyPr>
            <a:normAutofit/>
          </a:bodyPr>
          <a:lstStyle/>
          <a:p>
            <a:r>
              <a:rPr lang="pl-PL" altLang="pl-PL" dirty="0" smtClean="0"/>
              <a:t>3.4. Konkurencja ilościowa: samoograniczenia</a:t>
            </a:r>
          </a:p>
        </p:txBody>
      </p:sp>
      <p:sp>
        <p:nvSpPr>
          <p:cNvPr id="29699" name="Symbol zastępczy zawartości 2"/>
          <p:cNvSpPr>
            <a:spLocks noGrp="1"/>
          </p:cNvSpPr>
          <p:nvPr>
            <p:ph idx="1"/>
          </p:nvPr>
        </p:nvSpPr>
        <p:spPr/>
        <p:txBody>
          <a:bodyPr/>
          <a:lstStyle/>
          <a:p>
            <a:r>
              <a:rPr lang="pl-PL" altLang="pl-PL" sz="1814"/>
              <a:t>Czy istnieją sposoby, dzięki którym oligopoliści mogą uzgodnić przestrzeganie warunków gry, polegających na utrzymywaniu niskiego poziomu produkcji?</a:t>
            </a:r>
          </a:p>
          <a:p>
            <a:r>
              <a:rPr lang="pl-PL" altLang="pl-PL" sz="1814"/>
              <a:t>Jeżeli grałoby się tylko raz, to mogłoby to być trudne. W rzeczywistości jednak gra powtarza się wielokrotnie. Każdego dnia przedsiębiorstwa określają wielkość produkcji. Załóżmy, że dwaj gracze współpracują próbując uzgodnić niski poziom produkcji. Co więcej, każdy z nich ogłasza strategię karania. Przedsiębiorstwo B zapowiada, że w przypadku niedotrzymania przez przedsiębiorstwo A porozumienia o małej produkcji, także ono natychmiast zwiększy swoją produkcję. Przedsiębiorstwo A składa podobną deklarację.</a:t>
            </a:r>
          </a:p>
          <a:p>
            <a:r>
              <a:rPr lang="pl-PL" altLang="pl-PL" sz="1814"/>
              <a:t>Przyjmijmy, że porozumienie to obowiązuje przez jakiś czas i obie firmy przestrzegały ustaleń o małej produkcji. Przedsiębiorstwo A zakłada, że firma B będzie produkowała niewiele, jak zwykle. Przedsiębiorstwo A uzyska dziś chwilową korzyść, jeśli oszuka i zwiększy produkcję. Oszukując, przedsiębiorstwo A osiąga przejściową korzyść, za cenę trwałego ograniczenia zysków. Może więc dość do wniosku, że jest to kiepski interes.</a:t>
            </a:r>
          </a:p>
          <a:p>
            <a:r>
              <a:rPr lang="pl-PL" altLang="pl-PL" sz="1814"/>
              <a:t>Strategie karania potrafią zatem uchronić jawny kartel lub tajną zmowę przed rozpadem nawet wtedy, gdy nie istnieje żaden formalny mechanizm umowy. </a:t>
            </a:r>
          </a:p>
        </p:txBody>
      </p:sp>
    </p:spTree>
    <p:extLst>
      <p:ext uri="{BB962C8B-B14F-4D97-AF65-F5344CB8AC3E}">
        <p14:creationId xmlns:p14="http://schemas.microsoft.com/office/powerpoint/2010/main" val="1192126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ytuł 1"/>
          <p:cNvSpPr>
            <a:spLocks noGrp="1"/>
          </p:cNvSpPr>
          <p:nvPr>
            <p:ph type="title"/>
          </p:nvPr>
        </p:nvSpPr>
        <p:spPr/>
        <p:txBody>
          <a:bodyPr>
            <a:normAutofit/>
          </a:bodyPr>
          <a:lstStyle/>
          <a:p>
            <a:r>
              <a:rPr lang="pl-PL" altLang="pl-PL" sz="2630" dirty="0" smtClean="0"/>
              <a:t>3.4. </a:t>
            </a:r>
            <a:r>
              <a:rPr lang="pl-PL" altLang="pl-PL" sz="2630" dirty="0"/>
              <a:t>Konkurencja ilościowa z wyrównaną siłą konkurentów</a:t>
            </a:r>
            <a:br>
              <a:rPr lang="pl-PL" altLang="pl-PL" sz="2630" dirty="0"/>
            </a:br>
            <a:r>
              <a:rPr lang="pl-PL" altLang="pl-PL" sz="2630" dirty="0"/>
              <a:t>Równowaga </a:t>
            </a:r>
            <a:r>
              <a:rPr lang="pl-PL" altLang="pl-PL" sz="2630" dirty="0" err="1"/>
              <a:t>Nasha</a:t>
            </a:r>
            <a:endParaRPr lang="pl-PL" altLang="pl-PL" sz="2630" dirty="0"/>
          </a:p>
        </p:txBody>
      </p:sp>
      <p:sp>
        <p:nvSpPr>
          <p:cNvPr id="30723" name="Symbol zastępczy zawartości 2"/>
          <p:cNvSpPr>
            <a:spLocks noGrp="1"/>
          </p:cNvSpPr>
          <p:nvPr>
            <p:ph idx="1"/>
          </p:nvPr>
        </p:nvSpPr>
        <p:spPr/>
        <p:txBody>
          <a:bodyPr/>
          <a:lstStyle/>
          <a:p>
            <a:r>
              <a:rPr lang="pl-PL" altLang="pl-PL" sz="1814" b="1" dirty="0" smtClean="0"/>
              <a:t>Dialog </a:t>
            </a:r>
            <a:r>
              <a:rPr lang="pl-PL" altLang="pl-PL" sz="1814" b="1" dirty="0"/>
              <a:t>z filmu „Piękny umysł”:</a:t>
            </a:r>
            <a:r>
              <a:rPr lang="pl-PL" altLang="pl-PL" sz="1814" dirty="0"/>
              <a:t> </a:t>
            </a:r>
            <a:br>
              <a:rPr lang="pl-PL" altLang="pl-PL" sz="1814" dirty="0"/>
            </a:br>
            <a:endParaRPr lang="pl-PL" altLang="pl-PL" sz="1814" dirty="0"/>
          </a:p>
          <a:p>
            <a:r>
              <a:rPr lang="pl-PL" altLang="pl-PL" sz="1814" b="1" dirty="0"/>
              <a:t>NASH:</a:t>
            </a:r>
            <a:r>
              <a:rPr lang="pl-PL" altLang="pl-PL" sz="1814" dirty="0"/>
              <a:t> Nazywamy to lekcją Adama </a:t>
            </a:r>
            <a:r>
              <a:rPr lang="pl-PL" altLang="pl-PL" sz="1814" dirty="0" err="1"/>
              <a:t>Smitha</a:t>
            </a:r>
            <a:r>
              <a:rPr lang="pl-PL" altLang="pl-PL" sz="1814" dirty="0"/>
              <a:t>, ojca współczesnej ekonomii. We współzawodnictwie indywidualne ambicje służą wspólnemu dobru. Każdy odpowiada za siebie. I odkładamy na bok przyjaźnie. </a:t>
            </a:r>
            <a:br>
              <a:rPr lang="pl-PL" altLang="pl-PL" sz="1814" dirty="0"/>
            </a:br>
            <a:r>
              <a:rPr lang="pl-PL" altLang="pl-PL" sz="1814" dirty="0"/>
              <a:t/>
            </a:r>
            <a:br>
              <a:rPr lang="pl-PL" altLang="pl-PL" sz="1814" dirty="0"/>
            </a:br>
            <a:r>
              <a:rPr lang="pl-PL" altLang="pl-PL" sz="1814" b="1" dirty="0"/>
              <a:t>KOLEGA NASHA: </a:t>
            </a:r>
            <a:r>
              <a:rPr lang="pl-PL" altLang="pl-PL" sz="1814" dirty="0"/>
              <a:t>Jeżeli nie weźmiesz się za blondynę, nikt się nie zabawi. </a:t>
            </a:r>
            <a:br>
              <a:rPr lang="pl-PL" altLang="pl-PL" sz="1814" dirty="0"/>
            </a:br>
            <a:r>
              <a:rPr lang="pl-PL" altLang="pl-PL" sz="1814" dirty="0"/>
              <a:t/>
            </a:r>
            <a:br>
              <a:rPr lang="pl-PL" altLang="pl-PL" sz="1814" dirty="0"/>
            </a:br>
            <a:r>
              <a:rPr lang="pl-PL" altLang="pl-PL" sz="1814" b="1" dirty="0"/>
              <a:t>NASH:</a:t>
            </a:r>
            <a:r>
              <a:rPr lang="pl-PL" altLang="pl-PL" sz="1814" dirty="0"/>
              <a:t> Adam </a:t>
            </a:r>
            <a:r>
              <a:rPr lang="pl-PL" altLang="pl-PL" sz="1814" dirty="0" err="1"/>
              <a:t>Smith</a:t>
            </a:r>
            <a:r>
              <a:rPr lang="pl-PL" altLang="pl-PL" sz="1814" dirty="0"/>
              <a:t> się mylił. Tu chodzi o blondynkę. Najpierw wszyscy próbują z nią, ale dostaną kopa. Później pójdą po koleżanki, ale też się nie uda, bo nie będą chciały być drugimi. A co jeżeli nikt nie ruszy na blondynkę? Nikt nie wejdzie sobie w drogę i nie obrazimy pozostałych dziewczyn. I wszyscy wygrywają. To jedyny sposób, żeby się udało. Adam </a:t>
            </a:r>
            <a:r>
              <a:rPr lang="pl-PL" altLang="pl-PL" sz="1814" dirty="0" err="1"/>
              <a:t>Smith</a:t>
            </a:r>
            <a:r>
              <a:rPr lang="pl-PL" altLang="pl-PL" sz="1814" dirty="0"/>
              <a:t> powiedział, że każdy w grupie powinien robić to, co dla niego najlepsze. Tak powiedział, ale to nie jest pełne. Trzeba wziąć poprawkę na grupę. Każdy robi to, co dla niego i dla grupy najlepsze - równocześnie</a:t>
            </a:r>
            <a:r>
              <a:rPr lang="pl-PL" altLang="pl-PL" sz="1814" dirty="0" smtClean="0"/>
              <a:t>.</a:t>
            </a:r>
          </a:p>
          <a:p>
            <a:r>
              <a:rPr lang="pl-PL" altLang="pl-PL" sz="1814" dirty="0">
                <a:solidFill>
                  <a:srgbClr val="FF0000"/>
                </a:solidFill>
              </a:rPr>
              <a:t>6</a:t>
            </a:r>
          </a:p>
        </p:txBody>
      </p:sp>
    </p:spTree>
    <p:extLst>
      <p:ext uri="{BB962C8B-B14F-4D97-AF65-F5344CB8AC3E}">
        <p14:creationId xmlns:p14="http://schemas.microsoft.com/office/powerpoint/2010/main" val="2058941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title"/>
          </p:nvPr>
        </p:nvSpPr>
        <p:spPr/>
        <p:txBody>
          <a:bodyPr>
            <a:normAutofit fontScale="90000"/>
          </a:bodyPr>
          <a:lstStyle/>
          <a:p>
            <a:pPr eaLnBrk="1" hangingPunct="1"/>
            <a:r>
              <a:rPr lang="pl-PL" altLang="pl-PL" sz="3719" dirty="0" smtClean="0"/>
              <a:t>Zajęcia 3 </a:t>
            </a:r>
            <a:r>
              <a:rPr lang="pl-PL" altLang="pl-PL" sz="3719" dirty="0"/>
              <a:t>Struktury rynku</a:t>
            </a:r>
            <a:r>
              <a:rPr lang="pl-PL" altLang="pl-PL" dirty="0" smtClean="0"/>
              <a:t/>
            </a:r>
            <a:br>
              <a:rPr lang="pl-PL" altLang="pl-PL" dirty="0" smtClean="0"/>
            </a:br>
            <a:r>
              <a:rPr lang="pl-PL" altLang="pl-PL" sz="1905" dirty="0"/>
              <a:t>na podstawie D. </a:t>
            </a:r>
            <a:r>
              <a:rPr lang="pl-PL" altLang="pl-PL" sz="1905" dirty="0" err="1"/>
              <a:t>Begg</a:t>
            </a:r>
            <a:r>
              <a:rPr lang="pl-PL" altLang="pl-PL" sz="1905" dirty="0"/>
              <a:t> i in. </a:t>
            </a:r>
            <a:r>
              <a:rPr lang="pl-PL" altLang="pl-PL" sz="1905" i="1" dirty="0"/>
              <a:t>Mikroekonomia</a:t>
            </a:r>
            <a:r>
              <a:rPr lang="pl-PL" altLang="pl-PL" sz="1905" dirty="0"/>
              <a:t>, wyd. z 2003 r. ss. 163-220, B. Czarny, </a:t>
            </a:r>
            <a:r>
              <a:rPr lang="pl-PL" altLang="pl-PL" sz="1905" i="1" dirty="0"/>
              <a:t>Ekonomia</a:t>
            </a:r>
            <a:r>
              <a:rPr lang="pl-PL" altLang="pl-PL" sz="1905" dirty="0"/>
              <a:t>, Wydawnictwo PWE, Warszawa 2011, s. 186-200, W. </a:t>
            </a:r>
            <a:r>
              <a:rPr lang="pl-PL" altLang="pl-PL" sz="1905" dirty="0" err="1"/>
              <a:t>Samuelson</a:t>
            </a:r>
            <a:r>
              <a:rPr lang="pl-PL" altLang="pl-PL" sz="1905" dirty="0"/>
              <a:t> i S. Marks, </a:t>
            </a:r>
            <a:r>
              <a:rPr lang="pl-PL" altLang="pl-PL" sz="1905" i="1" dirty="0"/>
              <a:t>Ekonomia menedżerska</a:t>
            </a:r>
            <a:r>
              <a:rPr lang="pl-PL" altLang="pl-PL" sz="1905" dirty="0"/>
              <a:t>, PWE, Warszawa 2009, ss. 267-321 i 425-545</a:t>
            </a:r>
            <a:r>
              <a:rPr lang="pl-PL" altLang="pl-PL" sz="2086" dirty="0"/>
              <a:t>.</a:t>
            </a:r>
          </a:p>
        </p:txBody>
      </p:sp>
      <p:graphicFrame>
        <p:nvGraphicFramePr>
          <p:cNvPr id="4113" name="Group 17"/>
          <p:cNvGraphicFramePr>
            <a:graphicFrameLocks noGrp="1"/>
          </p:cNvGraphicFramePr>
          <p:nvPr>
            <p:ph idx="1"/>
          </p:nvPr>
        </p:nvGraphicFramePr>
        <p:xfrm>
          <a:off x="838200" y="1825625"/>
          <a:ext cx="10516185" cy="4656939"/>
        </p:xfrm>
        <a:graphic>
          <a:graphicData uri="http://schemas.openxmlformats.org/drawingml/2006/table">
            <a:tbl>
              <a:tblPr/>
              <a:tblGrid>
                <a:gridCol w="10516185"/>
              </a:tblGrid>
              <a:tr h="39114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1" i="0" u="none" strike="noStrike" cap="none" normalizeH="0" baseline="0" dirty="0" smtClean="0">
                          <a:ln>
                            <a:noFill/>
                          </a:ln>
                          <a:solidFill>
                            <a:srgbClr val="FFFFFF"/>
                          </a:solidFill>
                          <a:effectLst/>
                          <a:latin typeface="Arial" charset="0"/>
                          <a:cs typeface="Times New Roman" pitchFamily="18" charset="0"/>
                        </a:rPr>
                        <a:t>1. Konkurencja doskonała</a:t>
                      </a:r>
                    </a:p>
                  </a:txBody>
                  <a:tcPr marL="91061" marR="9106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r h="114450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0" i="0" u="none" strike="noStrike" cap="none" normalizeH="0" baseline="0" dirty="0" smtClean="0">
                          <a:ln>
                            <a:noFill/>
                          </a:ln>
                          <a:solidFill>
                            <a:srgbClr val="FFFFFF"/>
                          </a:solidFill>
                          <a:effectLst/>
                          <a:latin typeface="Arial" charset="0"/>
                          <a:cs typeface="Times New Roman" pitchFamily="18" charset="0"/>
                        </a:rPr>
                        <a:t>Cechy</a:t>
                      </a:r>
                    </a:p>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0" i="0" u="none" strike="noStrike" cap="none" normalizeH="0" baseline="0" dirty="0" smtClean="0">
                          <a:ln>
                            <a:noFill/>
                          </a:ln>
                          <a:solidFill>
                            <a:srgbClr val="FFFFFF"/>
                          </a:solidFill>
                          <a:effectLst/>
                          <a:latin typeface="Arial" charset="0"/>
                          <a:cs typeface="Times New Roman" pitchFamily="18" charset="0"/>
                        </a:rPr>
                        <a:t>Podaż w krótkim i długim okresie</a:t>
                      </a:r>
                    </a:p>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0" i="0" u="none" strike="noStrike" cap="none" normalizeH="0" baseline="0" dirty="0" smtClean="0">
                          <a:ln>
                            <a:noFill/>
                          </a:ln>
                          <a:solidFill>
                            <a:srgbClr val="FFFFFF"/>
                          </a:solidFill>
                          <a:effectLst/>
                          <a:latin typeface="Arial" charset="0"/>
                          <a:cs typeface="Times New Roman" pitchFamily="18" charset="0"/>
                        </a:rPr>
                        <a:t>Typowe przedsiębiorstwo w gałęzi wolnokonkurencyjnej</a:t>
                      </a:r>
                    </a:p>
                  </a:txBody>
                  <a:tcPr marL="91061" marR="9106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r h="381502">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1" i="0" u="none" strike="noStrike" cap="none" normalizeH="0" baseline="0" dirty="0" smtClean="0">
                          <a:ln>
                            <a:noFill/>
                          </a:ln>
                          <a:solidFill>
                            <a:srgbClr val="FFFFFF"/>
                          </a:solidFill>
                          <a:effectLst/>
                          <a:latin typeface="Arial" charset="0"/>
                          <a:cs typeface="Times New Roman" pitchFamily="18" charset="0"/>
                        </a:rPr>
                        <a:t>2. Monopol</a:t>
                      </a:r>
                    </a:p>
                  </a:txBody>
                  <a:tcPr marL="91061" marR="9106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r h="41007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0" i="0" u="none" strike="noStrike" cap="none" normalizeH="0" baseline="0" dirty="0" smtClean="0">
                          <a:ln>
                            <a:noFill/>
                          </a:ln>
                          <a:solidFill>
                            <a:srgbClr val="FFFFFF"/>
                          </a:solidFill>
                          <a:effectLst/>
                          <a:latin typeface="Arial" charset="0"/>
                          <a:cs typeface="Times New Roman" pitchFamily="18" charset="0"/>
                        </a:rPr>
                        <a:t>Decyzje produkcyjne monopolu</a:t>
                      </a:r>
                    </a:p>
                  </a:txBody>
                  <a:tcPr marL="91061" marR="9106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r h="381502">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1" i="0" u="none" strike="noStrike" cap="none" normalizeH="0" baseline="0" dirty="0" smtClean="0">
                          <a:ln>
                            <a:noFill/>
                          </a:ln>
                          <a:solidFill>
                            <a:srgbClr val="FFFFFF"/>
                          </a:solidFill>
                          <a:effectLst/>
                          <a:latin typeface="Arial" charset="0"/>
                          <a:cs typeface="Times New Roman" pitchFamily="18" charset="0"/>
                        </a:rPr>
                        <a:t>3. Konkurencja monopolistyczna</a:t>
                      </a:r>
                    </a:p>
                  </a:txBody>
                  <a:tcPr marL="91061" marR="9106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r h="381502">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1" i="0" u="none" strike="noStrike" cap="none" normalizeH="0" baseline="0" dirty="0" smtClean="0">
                          <a:ln>
                            <a:noFill/>
                          </a:ln>
                          <a:solidFill>
                            <a:srgbClr val="FFFFFF"/>
                          </a:solidFill>
                          <a:effectLst/>
                          <a:latin typeface="Arial" charset="0"/>
                          <a:cs typeface="Times New Roman" pitchFamily="18" charset="0"/>
                        </a:rPr>
                        <a:t>4. Oligopol</a:t>
                      </a:r>
                    </a:p>
                  </a:txBody>
                  <a:tcPr marL="91061" marR="9106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r h="152600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0" i="0" u="none" strike="noStrike" cap="none" normalizeH="0" baseline="0" dirty="0" smtClean="0">
                          <a:ln>
                            <a:noFill/>
                          </a:ln>
                          <a:solidFill>
                            <a:srgbClr val="FFFFFF"/>
                          </a:solidFill>
                          <a:effectLst/>
                          <a:latin typeface="Arial" charset="0"/>
                          <a:cs typeface="Times New Roman" pitchFamily="18" charset="0"/>
                        </a:rPr>
                        <a:t>Koncentracja rynku</a:t>
                      </a:r>
                    </a:p>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0" i="0" u="none" strike="noStrike" cap="none" normalizeH="0" baseline="0" dirty="0" smtClean="0">
                          <a:ln>
                            <a:noFill/>
                          </a:ln>
                          <a:solidFill>
                            <a:srgbClr val="FFFFFF"/>
                          </a:solidFill>
                          <a:effectLst/>
                          <a:latin typeface="Arial" charset="0"/>
                          <a:cs typeface="Times New Roman" pitchFamily="18" charset="0"/>
                        </a:rPr>
                        <a:t>Konkurencja ilościowa</a:t>
                      </a:r>
                    </a:p>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0" i="0" u="none" strike="noStrike" cap="none" normalizeH="0" baseline="0" dirty="0" smtClean="0">
                          <a:ln>
                            <a:noFill/>
                          </a:ln>
                          <a:solidFill>
                            <a:srgbClr val="FFFFFF"/>
                          </a:solidFill>
                          <a:effectLst/>
                          <a:latin typeface="Arial" charset="0"/>
                          <a:cs typeface="Times New Roman" pitchFamily="18" charset="0"/>
                        </a:rPr>
                        <a:t>Konkurencja cenowa: gry strategiczne</a:t>
                      </a:r>
                    </a:p>
                    <a:p>
                      <a:pPr marL="0" marR="0" lvl="0" indent="0" algn="l" defTabSz="914400" rtl="0" eaLnBrk="1" fontAlgn="base" latinLnBrk="0" hangingPunct="1">
                        <a:lnSpc>
                          <a:spcPct val="115000"/>
                        </a:lnSpc>
                        <a:spcBef>
                          <a:spcPct val="0"/>
                        </a:spcBef>
                        <a:spcAft>
                          <a:spcPct val="0"/>
                        </a:spcAft>
                        <a:buClrTx/>
                        <a:buSzTx/>
                        <a:buFontTx/>
                        <a:buNone/>
                        <a:tabLst/>
                      </a:pPr>
                      <a:r>
                        <a:rPr kumimoji="0" lang="pl-PL" sz="2200" b="0" i="0" u="none" strike="noStrike" cap="none" normalizeH="0" baseline="0" dirty="0" smtClean="0">
                          <a:ln>
                            <a:noFill/>
                          </a:ln>
                          <a:solidFill>
                            <a:srgbClr val="FFFFFF"/>
                          </a:solidFill>
                          <a:effectLst/>
                          <a:latin typeface="Arial" charset="0"/>
                          <a:cs typeface="Times New Roman" pitchFamily="18" charset="0"/>
                        </a:rPr>
                        <a:t>Bariery wejścia</a:t>
                      </a:r>
                    </a:p>
                  </a:txBody>
                  <a:tcPr marL="91061" marR="9106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bl>
          </a:graphicData>
        </a:graphic>
      </p:graphicFrame>
    </p:spTree>
    <p:extLst>
      <p:ext uri="{BB962C8B-B14F-4D97-AF65-F5344CB8AC3E}">
        <p14:creationId xmlns:p14="http://schemas.microsoft.com/office/powerpoint/2010/main" val="1132305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struktury rynku w zależności od AC, kwi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6590" y="3981183"/>
            <a:ext cx="6102079" cy="2876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2"/>
          <p:cNvSpPr>
            <a:spLocks noGrp="1" noChangeArrowheads="1"/>
          </p:cNvSpPr>
          <p:nvPr>
            <p:ph type="title"/>
          </p:nvPr>
        </p:nvSpPr>
        <p:spPr/>
        <p:txBody>
          <a:bodyPr>
            <a:normAutofit/>
          </a:bodyPr>
          <a:lstStyle/>
          <a:p>
            <a:pPr eaLnBrk="1" hangingPunct="1"/>
            <a:r>
              <a:rPr lang="pl-PL" altLang="pl-PL" smtClean="0"/>
              <a:t>Struktury rynku</a:t>
            </a:r>
          </a:p>
        </p:txBody>
      </p:sp>
      <p:sp>
        <p:nvSpPr>
          <p:cNvPr id="9220" name="Rectangle 3"/>
          <p:cNvSpPr>
            <a:spLocks noGrp="1" noChangeArrowheads="1"/>
          </p:cNvSpPr>
          <p:nvPr>
            <p:ph idx="1"/>
          </p:nvPr>
        </p:nvSpPr>
        <p:spPr/>
        <p:txBody>
          <a:bodyPr/>
          <a:lstStyle/>
          <a:p>
            <a:pPr eaLnBrk="1" hangingPunct="1"/>
            <a:r>
              <a:rPr lang="pl-PL" altLang="pl-PL" sz="2268"/>
              <a:t>Struktury rynku różnią się znacznie. Przyczyną jest m.in. występowanie korzyści skali. Jeżeli mamy do czynienia z dużymi korzyściami skali (AC1) (np. dostawa gazu), to przedsiębiorstwo, które produkowałoby więcej, będzie mogło bez trudu wygrać wojnę cenową z konkurentami i wyeliminować ich z rynku pozostając samo na placu boju. W sytuacji AC2 optimum techniczne jest bardzo małe i na rynku mieści się wielu producentów. Mamy wówczas do czynienia z rynkiem konkurencyjnym.</a:t>
            </a:r>
            <a:r>
              <a:rPr lang="pl-PL" altLang="pl-PL" smtClean="0"/>
              <a:t> </a:t>
            </a:r>
          </a:p>
        </p:txBody>
      </p:sp>
    </p:spTree>
    <p:extLst>
      <p:ext uri="{BB962C8B-B14F-4D97-AF65-F5344CB8AC3E}">
        <p14:creationId xmlns:p14="http://schemas.microsoft.com/office/powerpoint/2010/main" val="1629109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r>
              <a:rPr lang="pl-PL" altLang="pl-PL" sz="3900"/>
              <a:t>Struktury rynku</a:t>
            </a:r>
            <a:br>
              <a:rPr lang="pl-PL" altLang="pl-PL" sz="3900"/>
            </a:br>
            <a:r>
              <a:rPr lang="pl-PL" altLang="pl-PL" sz="2449"/>
              <a:t>Bariery wejścia</a:t>
            </a:r>
          </a:p>
        </p:txBody>
      </p:sp>
      <p:sp>
        <p:nvSpPr>
          <p:cNvPr id="10243" name="Rectangle 3"/>
          <p:cNvSpPr>
            <a:spLocks noGrp="1" noChangeArrowheads="1"/>
          </p:cNvSpPr>
          <p:nvPr>
            <p:ph idx="1"/>
          </p:nvPr>
        </p:nvSpPr>
        <p:spPr/>
        <p:txBody>
          <a:bodyPr/>
          <a:lstStyle/>
          <a:p>
            <a:pPr algn="just" eaLnBrk="1" hangingPunct="1">
              <a:lnSpc>
                <a:spcPct val="90000"/>
              </a:lnSpc>
            </a:pPr>
            <a:r>
              <a:rPr lang="pl-PL" altLang="pl-PL" sz="2268"/>
              <a:t>Możliwe są też sytuacje pośrednie (konkurencja monopolistyczna i oligopol). Poza korzyściami skali istotne dla struktury rynku są także </a:t>
            </a:r>
            <a:r>
              <a:rPr lang="pl-PL" altLang="pl-PL" sz="2268" b="1"/>
              <a:t>bariery wejścia</a:t>
            </a:r>
            <a:r>
              <a:rPr lang="pl-PL" altLang="pl-PL" sz="2268"/>
              <a:t>. Jedne z nich mogą być naturalne i wiązać się z korzyściami skali (np. duże nakłady dla uruchomienia produkcji – np. dystrybutor gazu), inne mogą być sztuczne – spowodowane regulacjami publicznymi (patenty, ochrona np. Poczty Polskiej itd.) </a:t>
            </a:r>
          </a:p>
        </p:txBody>
      </p:sp>
      <p:pic>
        <p:nvPicPr>
          <p:cNvPr id="10244" name="Picture 4" descr="struktury rynku w zależności od AC, kwi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6590" y="3981183"/>
            <a:ext cx="6102079" cy="2876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3018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pl-PL" altLang="pl-PL" sz="3719" dirty="0" smtClean="0"/>
              <a:t>3.1</a:t>
            </a:r>
            <a:r>
              <a:rPr lang="pl-PL" altLang="pl-PL" sz="3719" dirty="0"/>
              <a:t>. Konkurencja doskonała – cechy (1)</a:t>
            </a:r>
            <a:endParaRPr lang="pl-PL" altLang="pl-PL" sz="2449" dirty="0"/>
          </a:p>
        </p:txBody>
      </p:sp>
      <p:sp>
        <p:nvSpPr>
          <p:cNvPr id="11267" name="Rectangle 3"/>
          <p:cNvSpPr>
            <a:spLocks noGrp="1" noChangeArrowheads="1"/>
          </p:cNvSpPr>
          <p:nvPr>
            <p:ph idx="1"/>
          </p:nvPr>
        </p:nvSpPr>
        <p:spPr/>
        <p:txBody>
          <a:bodyPr/>
          <a:lstStyle/>
          <a:p>
            <a:pPr eaLnBrk="1" hangingPunct="1">
              <a:lnSpc>
                <a:spcPct val="90000"/>
              </a:lnSpc>
            </a:pPr>
            <a:r>
              <a:rPr lang="pl-PL" altLang="pl-PL" sz="2268" b="1"/>
              <a:t>Czarny s, 187: Konkurencja doskonała (wolna) jest to rynek, na którym działa wielu sprzedawców i nabywców, nie ma barier wejścia (i wyjścia), produkt jest jednorodny, o czym powszechnie wiadomo.</a:t>
            </a:r>
            <a:endParaRPr lang="pl-PL" altLang="pl-PL" sz="2268"/>
          </a:p>
          <a:p>
            <a:pPr eaLnBrk="1" hangingPunct="1">
              <a:lnSpc>
                <a:spcPct val="90000"/>
              </a:lnSpc>
            </a:pPr>
            <a:r>
              <a:rPr lang="pl-PL" altLang="pl-PL" sz="2268"/>
              <a:t>Są to cztery warunki, które prowadzą do tego, że nabywcy i sprzedawcy nie mają wpływu na cenę. </a:t>
            </a:r>
          </a:p>
          <a:p>
            <a:pPr eaLnBrk="1" hangingPunct="1">
              <a:lnSpc>
                <a:spcPct val="90000"/>
              </a:lnSpc>
            </a:pPr>
            <a:r>
              <a:rPr lang="pl-PL" altLang="pl-PL" sz="2268"/>
              <a:t>1. Jeżeli jest wielu nabywców i sprzedawców żaden z nich działając w pojedynkę nie może zmienić ceny. Np. niezależnie od tego, czy jeden z 1000 sprzedawców ziemniaków w Warszawie zdecyduje się sprzedawać 100 kg czy 150 kg, nie będzie miał wpływu na cenę. Cena jest wypadkową działania wielu nabywców i sprzedawców.</a:t>
            </a:r>
          </a:p>
        </p:txBody>
      </p:sp>
    </p:spTree>
    <p:extLst>
      <p:ext uri="{BB962C8B-B14F-4D97-AF65-F5344CB8AC3E}">
        <p14:creationId xmlns:p14="http://schemas.microsoft.com/office/powerpoint/2010/main" val="25008521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pl-PL" altLang="pl-PL" sz="3900" dirty="0" smtClean="0"/>
              <a:t>3.1</a:t>
            </a:r>
            <a:r>
              <a:rPr lang="pl-PL" altLang="pl-PL" sz="3900" dirty="0"/>
              <a:t>. Konkurencja doskonała – cechy (2)</a:t>
            </a:r>
            <a:endParaRPr lang="pl-PL" altLang="pl-PL" sz="2449" dirty="0"/>
          </a:p>
        </p:txBody>
      </p:sp>
      <p:sp>
        <p:nvSpPr>
          <p:cNvPr id="12291" name="Rectangle 3"/>
          <p:cNvSpPr>
            <a:spLocks noGrp="1" noChangeArrowheads="1"/>
          </p:cNvSpPr>
          <p:nvPr>
            <p:ph idx="1"/>
          </p:nvPr>
        </p:nvSpPr>
        <p:spPr/>
        <p:txBody>
          <a:bodyPr/>
          <a:lstStyle/>
          <a:p>
            <a:pPr algn="just" eaLnBrk="1" hangingPunct="1">
              <a:lnSpc>
                <a:spcPct val="90000"/>
              </a:lnSpc>
            </a:pPr>
            <a:r>
              <a:rPr lang="pl-PL" altLang="pl-PL" sz="2268"/>
              <a:t>2. Produkt musi być jednorodny (np. cukier). Jeżeli cechy różnych partii produktów różniłyby się (czyli istniałoby wiele gatunków produktu), wówczas klienci mogliby inaczej traktować różne odmiany i rynek podzieliłby się na wiele segmentów (np. cukier kryształ i cukier puder). </a:t>
            </a:r>
          </a:p>
          <a:p>
            <a:pPr algn="just" eaLnBrk="1" hangingPunct="1">
              <a:lnSpc>
                <a:spcPct val="90000"/>
              </a:lnSpc>
            </a:pPr>
            <a:r>
              <a:rPr lang="pl-PL" altLang="pl-PL" sz="2268"/>
              <a:t>3. Po trzecie, klienci muszą wiedzieć, że produkt jest jednorodny, w przeciwnym przypadku, mogliby ulec reklamie i rynek ponownie mógłby się podzielić (np. bańki mydlane z okularami).</a:t>
            </a:r>
          </a:p>
          <a:p>
            <a:pPr algn="just" eaLnBrk="1" hangingPunct="1">
              <a:lnSpc>
                <a:spcPct val="90000"/>
              </a:lnSpc>
            </a:pPr>
            <a:r>
              <a:rPr lang="pl-PL" altLang="pl-PL" sz="2268"/>
              <a:t>4. Po czwarte na rynku nie powinno być barier wejścia i wyjścia. Jeżeli takie istnieją – możliwe są zmowy producentów (i konsumentów), zmniejszanie produkcji, podbijanie ceny. Im mniej uczestników gry po którejś ze stron, tym łatwiej o zmowę.</a:t>
            </a:r>
          </a:p>
        </p:txBody>
      </p:sp>
    </p:spTree>
    <p:extLst>
      <p:ext uri="{BB962C8B-B14F-4D97-AF65-F5344CB8AC3E}">
        <p14:creationId xmlns:p14="http://schemas.microsoft.com/office/powerpoint/2010/main" val="97758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poyioma linia popztu, kwi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7368" y="3935108"/>
            <a:ext cx="3398043" cy="2922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2"/>
          <p:cNvSpPr>
            <a:spLocks noGrp="1" noChangeArrowheads="1"/>
          </p:cNvSpPr>
          <p:nvPr>
            <p:ph type="title"/>
          </p:nvPr>
        </p:nvSpPr>
        <p:spPr/>
        <p:txBody>
          <a:bodyPr>
            <a:normAutofit/>
          </a:bodyPr>
          <a:lstStyle/>
          <a:p>
            <a:pPr eaLnBrk="1" hangingPunct="1"/>
            <a:r>
              <a:rPr lang="pl-PL" altLang="pl-PL" sz="3900" dirty="0" smtClean="0"/>
              <a:t>3.1.Konkurencja </a:t>
            </a:r>
            <a:r>
              <a:rPr lang="pl-PL" altLang="pl-PL" sz="3900" dirty="0"/>
              <a:t>doskonała</a:t>
            </a:r>
            <a:br>
              <a:rPr lang="pl-PL" altLang="pl-PL" sz="3900" dirty="0"/>
            </a:br>
            <a:r>
              <a:rPr lang="pl-PL" altLang="pl-PL" sz="2449" dirty="0"/>
              <a:t>Cena i utarg krańcowy</a:t>
            </a:r>
          </a:p>
        </p:txBody>
      </p:sp>
      <p:sp>
        <p:nvSpPr>
          <p:cNvPr id="13316" name="Rectangle 3"/>
          <p:cNvSpPr>
            <a:spLocks noGrp="1" noChangeArrowheads="1"/>
          </p:cNvSpPr>
          <p:nvPr>
            <p:ph idx="1"/>
          </p:nvPr>
        </p:nvSpPr>
        <p:spPr/>
        <p:txBody>
          <a:bodyPr/>
          <a:lstStyle/>
          <a:p>
            <a:pPr eaLnBrk="1" hangingPunct="1">
              <a:lnSpc>
                <a:spcPct val="90000"/>
              </a:lnSpc>
            </a:pPr>
            <a:r>
              <a:rPr lang="pl-PL" altLang="pl-PL" sz="2268" dirty="0"/>
              <a:t>W gałęzi doskonale konkurencyjnej przedsiębiorstwa mają do czynienia z daną ceną – tzn. przedsiębiorstwo jest </a:t>
            </a:r>
            <a:r>
              <a:rPr lang="pl-PL" altLang="pl-PL" sz="2268" b="1" dirty="0"/>
              <a:t>biorcą ceny</a:t>
            </a:r>
            <a:r>
              <a:rPr lang="pl-PL" altLang="pl-PL" sz="2268" dirty="0"/>
              <a:t>, na którą nie ma wpływu, ponieważ produkuje bardzo małą część podaży rynkowej. Zatem, jeśli nie ma potrzeby obniżenia ceny, aby sprzedać dodatkowe jednostki dobra, utarg całkowity (TR) zwiększa się równomiernie, w miarę wzrostu produkcji, a zwiększenia te odpowiadają uzyskiwanej cenie. Utarg krańcowy zatem odpowiada cenie (P1=MR). Na takim rynku warunkiem maksymalizacji </a:t>
            </a:r>
            <a:r>
              <a:rPr lang="pl-PL" altLang="pl-PL" sz="2268" dirty="0" smtClean="0"/>
              <a:t>zysku </a:t>
            </a:r>
            <a:r>
              <a:rPr lang="pl-PL" altLang="pl-PL" sz="2268" dirty="0"/>
              <a:t>jest zrównanie się ceny, </a:t>
            </a:r>
            <a:br>
              <a:rPr lang="pl-PL" altLang="pl-PL" sz="2268" dirty="0"/>
            </a:br>
            <a:r>
              <a:rPr lang="pl-PL" altLang="pl-PL" sz="2268" dirty="0"/>
              <a:t>(a więc MR) z MC.</a:t>
            </a:r>
          </a:p>
        </p:txBody>
      </p:sp>
    </p:spTree>
    <p:extLst>
      <p:ext uri="{BB962C8B-B14F-4D97-AF65-F5344CB8AC3E}">
        <p14:creationId xmlns:p14="http://schemas.microsoft.com/office/powerpoint/2010/main" val="2731117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pl-PL" altLang="pl-PL" sz="3900" dirty="0" smtClean="0"/>
              <a:t>3.1</a:t>
            </a:r>
            <a:r>
              <a:rPr lang="pl-PL" altLang="pl-PL" sz="3900" dirty="0"/>
              <a:t>. Konkurencja doskonała</a:t>
            </a:r>
            <a:br>
              <a:rPr lang="pl-PL" altLang="pl-PL" sz="3900" dirty="0"/>
            </a:br>
            <a:r>
              <a:rPr lang="pl-PL" altLang="pl-PL" sz="2449" dirty="0"/>
              <a:t>Podaż</a:t>
            </a:r>
          </a:p>
        </p:txBody>
      </p:sp>
      <p:sp>
        <p:nvSpPr>
          <p:cNvPr id="14339" name="Rectangle 3"/>
          <p:cNvSpPr>
            <a:spLocks noGrp="1" noChangeArrowheads="1"/>
          </p:cNvSpPr>
          <p:nvPr>
            <p:ph idx="1"/>
          </p:nvPr>
        </p:nvSpPr>
        <p:spPr/>
        <p:txBody>
          <a:bodyPr/>
          <a:lstStyle/>
          <a:p>
            <a:pPr eaLnBrk="1" hangingPunct="1"/>
            <a:r>
              <a:rPr lang="pl-PL" altLang="pl-PL" smtClean="0"/>
              <a:t>Krzywa podaży przedsiębiorstwa wolnokonkurencyjnego pokrywa się zatem z linią kosztu krańcowego MC. </a:t>
            </a:r>
            <a:br>
              <a:rPr lang="pl-PL" altLang="pl-PL" smtClean="0"/>
            </a:br>
            <a:r>
              <a:rPr lang="pl-PL" altLang="pl-PL" smtClean="0"/>
              <a:t>Wyznacza ona miejsca przecięcia MC z utargiem krańcowym MR.</a:t>
            </a:r>
          </a:p>
        </p:txBody>
      </p:sp>
      <p:pic>
        <p:nvPicPr>
          <p:cNvPr id="14340" name="Picture 4" descr="wielkość produkcji w gałęzi wolnoko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8419" y="3167668"/>
            <a:ext cx="3596742" cy="3085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8873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2291</Words>
  <Application>Microsoft Office PowerPoint</Application>
  <PresentationFormat>Panoramiczny</PresentationFormat>
  <Paragraphs>193</Paragraphs>
  <Slides>25</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25</vt:i4>
      </vt:variant>
    </vt:vector>
  </HeadingPairs>
  <TitlesOfParts>
    <vt:vector size="30" baseType="lpstr">
      <vt:lpstr>Arial</vt:lpstr>
      <vt:lpstr>Calibri</vt:lpstr>
      <vt:lpstr>Calibri Light</vt:lpstr>
      <vt:lpstr>Times New Roman</vt:lpstr>
      <vt:lpstr>Motyw pakietu Office</vt:lpstr>
      <vt:lpstr>Podstawy ekonomii  Ćwiczenia 3. Struktury rynku </vt:lpstr>
      <vt:lpstr>Na ostatnich zajęciach</vt:lpstr>
      <vt:lpstr>Zajęcia 3 Struktury rynku na podstawie D. Begg i in. Mikroekonomia, wyd. z 2003 r. ss. 163-220, B. Czarny, Ekonomia, Wydawnictwo PWE, Warszawa 2011, s. 186-200, W. Samuelson i S. Marks, Ekonomia menedżerska, PWE, Warszawa 2009, ss. 267-321 i 425-545.</vt:lpstr>
      <vt:lpstr>Struktury rynku</vt:lpstr>
      <vt:lpstr>Struktury rynku Bariery wejścia</vt:lpstr>
      <vt:lpstr>3.1. Konkurencja doskonała – cechy (1)</vt:lpstr>
      <vt:lpstr>3.1. Konkurencja doskonała – cechy (2)</vt:lpstr>
      <vt:lpstr>3.1.Konkurencja doskonała Cena i utarg krańcowy</vt:lpstr>
      <vt:lpstr>3.1. Konkurencja doskonała Podaż</vt:lpstr>
      <vt:lpstr>3.1. Typowe przedsiębiorstwo działające  na rynku konkurencji doskonałej (1/2)</vt:lpstr>
      <vt:lpstr>3.1. Typowe przedsiębiorstwo działające na rynku konkurencji doskonałej (2/2)</vt:lpstr>
      <vt:lpstr>3.2. Monopol  Mechanizm działania</vt:lpstr>
      <vt:lpstr>3.2. Monopol – bariery wejścia</vt:lpstr>
      <vt:lpstr>3.2. Monopol - cena</vt:lpstr>
      <vt:lpstr>3.2. Monopol - zysk</vt:lpstr>
      <vt:lpstr>3.2. Ochrona konkurencji – urzędy antymonopolowe – przykład UOKIK (ze strony uokik.gov.pl)</vt:lpstr>
      <vt:lpstr>3.2. Kartele (na podst. W. Samuelson i S. Marks)</vt:lpstr>
      <vt:lpstr>3.2. Kartele c.d. (Samuelson i Marks oraz Begg i in.)</vt:lpstr>
      <vt:lpstr>3.3. Konkurencja monopolistyczna - cechy</vt:lpstr>
      <vt:lpstr>3.3. Konkurencja monopolistyczna - mechanizm</vt:lpstr>
      <vt:lpstr>3.4. Oligopol</vt:lpstr>
      <vt:lpstr>3.4. Współczynniki koncentracji dla wybranych wyrobów przemysłu przetwórczego (Źródło: W. Samuelson, S. Marks, Ekonomia menedżerska, PWE Warszawa, ss. 505-6)</vt:lpstr>
      <vt:lpstr>3.4. Alternatywna miara koncentracji</vt:lpstr>
      <vt:lpstr>3.4. Konkurencja ilościowa: samoograniczenia</vt:lpstr>
      <vt:lpstr>3.4. Konkurencja ilościowa z wyrównaną siłą konkurentów Równowaga Nasha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ekonomii  Ćwiczenia 6. Struktury rynku</dc:title>
  <dc:creator>tgt</dc:creator>
  <cp:lastModifiedBy>tgt</cp:lastModifiedBy>
  <cp:revision>8</cp:revision>
  <dcterms:created xsi:type="dcterms:W3CDTF">2023-11-04T11:59:26Z</dcterms:created>
  <dcterms:modified xsi:type="dcterms:W3CDTF">2025-01-10T17:08:32Z</dcterms:modified>
</cp:coreProperties>
</file>