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304" r:id="rId3"/>
    <p:sldId id="303" r:id="rId4"/>
    <p:sldId id="301" r:id="rId5"/>
    <p:sldId id="300" r:id="rId6"/>
    <p:sldId id="305" r:id="rId7"/>
    <p:sldId id="307" r:id="rId8"/>
    <p:sldId id="306" r:id="rId9"/>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E8514C-2A8B-455A-8424-529F434055A9}" type="datetimeFigureOut">
              <a:rPr lang="pl-PL" smtClean="0"/>
              <a:t>10.01.2025</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B821BE-73AC-44A8-BAE7-72BBC3ECF089}" type="slidenum">
              <a:rPr lang="pl-PL" smtClean="0"/>
              <a:t>‹#›</a:t>
            </a:fld>
            <a:endParaRPr lang="pl-PL"/>
          </a:p>
        </p:txBody>
      </p:sp>
    </p:spTree>
    <p:extLst>
      <p:ext uri="{BB962C8B-B14F-4D97-AF65-F5344CB8AC3E}">
        <p14:creationId xmlns:p14="http://schemas.microsoft.com/office/powerpoint/2010/main" val="234678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4857A9A9-E627-447B-AD14-A6FC0EAA7816}" type="datetimeFigureOut">
              <a:rPr lang="pl-PL" smtClean="0"/>
              <a:t>10.01.2025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103BF09-468B-410D-85AC-6908571EE90D}" type="slidenum">
              <a:rPr lang="pl-PL" smtClean="0"/>
              <a:t>‹#›</a:t>
            </a:fld>
            <a:endParaRPr lang="pl-PL"/>
          </a:p>
        </p:txBody>
      </p:sp>
    </p:spTree>
    <p:extLst>
      <p:ext uri="{BB962C8B-B14F-4D97-AF65-F5344CB8AC3E}">
        <p14:creationId xmlns:p14="http://schemas.microsoft.com/office/powerpoint/2010/main" val="2868397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4857A9A9-E627-447B-AD14-A6FC0EAA7816}" type="datetimeFigureOut">
              <a:rPr lang="pl-PL" smtClean="0"/>
              <a:t>10.01.2025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103BF09-468B-410D-85AC-6908571EE90D}" type="slidenum">
              <a:rPr lang="pl-PL" smtClean="0"/>
              <a:t>‹#›</a:t>
            </a:fld>
            <a:endParaRPr lang="pl-PL"/>
          </a:p>
        </p:txBody>
      </p:sp>
    </p:spTree>
    <p:extLst>
      <p:ext uri="{BB962C8B-B14F-4D97-AF65-F5344CB8AC3E}">
        <p14:creationId xmlns:p14="http://schemas.microsoft.com/office/powerpoint/2010/main" val="4191472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4857A9A9-E627-447B-AD14-A6FC0EAA7816}" type="datetimeFigureOut">
              <a:rPr lang="pl-PL" smtClean="0"/>
              <a:t>10.01.2025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103BF09-468B-410D-85AC-6908571EE90D}" type="slidenum">
              <a:rPr lang="pl-PL" smtClean="0"/>
              <a:t>‹#›</a:t>
            </a:fld>
            <a:endParaRPr lang="pl-PL"/>
          </a:p>
        </p:txBody>
      </p:sp>
    </p:spTree>
    <p:extLst>
      <p:ext uri="{BB962C8B-B14F-4D97-AF65-F5344CB8AC3E}">
        <p14:creationId xmlns:p14="http://schemas.microsoft.com/office/powerpoint/2010/main" val="3449861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4857A9A9-E627-447B-AD14-A6FC0EAA7816}" type="datetimeFigureOut">
              <a:rPr lang="pl-PL" smtClean="0"/>
              <a:t>10.01.2025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103BF09-468B-410D-85AC-6908571EE90D}" type="slidenum">
              <a:rPr lang="pl-PL" smtClean="0"/>
              <a:t>‹#›</a:t>
            </a:fld>
            <a:endParaRPr lang="pl-PL"/>
          </a:p>
        </p:txBody>
      </p:sp>
    </p:spTree>
    <p:extLst>
      <p:ext uri="{BB962C8B-B14F-4D97-AF65-F5344CB8AC3E}">
        <p14:creationId xmlns:p14="http://schemas.microsoft.com/office/powerpoint/2010/main" val="2186909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4857A9A9-E627-447B-AD14-A6FC0EAA7816}" type="datetimeFigureOut">
              <a:rPr lang="pl-PL" smtClean="0"/>
              <a:t>10.01.2025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103BF09-468B-410D-85AC-6908571EE90D}" type="slidenum">
              <a:rPr lang="pl-PL" smtClean="0"/>
              <a:t>‹#›</a:t>
            </a:fld>
            <a:endParaRPr lang="pl-PL"/>
          </a:p>
        </p:txBody>
      </p:sp>
    </p:spTree>
    <p:extLst>
      <p:ext uri="{BB962C8B-B14F-4D97-AF65-F5344CB8AC3E}">
        <p14:creationId xmlns:p14="http://schemas.microsoft.com/office/powerpoint/2010/main" val="997033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4857A9A9-E627-447B-AD14-A6FC0EAA7816}" type="datetimeFigureOut">
              <a:rPr lang="pl-PL" smtClean="0"/>
              <a:t>10.01.2025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F103BF09-468B-410D-85AC-6908571EE90D}" type="slidenum">
              <a:rPr lang="pl-PL" smtClean="0"/>
              <a:t>‹#›</a:t>
            </a:fld>
            <a:endParaRPr lang="pl-PL"/>
          </a:p>
        </p:txBody>
      </p:sp>
    </p:spTree>
    <p:extLst>
      <p:ext uri="{BB962C8B-B14F-4D97-AF65-F5344CB8AC3E}">
        <p14:creationId xmlns:p14="http://schemas.microsoft.com/office/powerpoint/2010/main" val="2830893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4857A9A9-E627-447B-AD14-A6FC0EAA7816}" type="datetimeFigureOut">
              <a:rPr lang="pl-PL" smtClean="0"/>
              <a:t>10.01.2025</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F103BF09-468B-410D-85AC-6908571EE90D}" type="slidenum">
              <a:rPr lang="pl-PL" smtClean="0"/>
              <a:t>‹#›</a:t>
            </a:fld>
            <a:endParaRPr lang="pl-PL"/>
          </a:p>
        </p:txBody>
      </p:sp>
    </p:spTree>
    <p:extLst>
      <p:ext uri="{BB962C8B-B14F-4D97-AF65-F5344CB8AC3E}">
        <p14:creationId xmlns:p14="http://schemas.microsoft.com/office/powerpoint/2010/main" val="777500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4857A9A9-E627-447B-AD14-A6FC0EAA7816}" type="datetimeFigureOut">
              <a:rPr lang="pl-PL" smtClean="0"/>
              <a:t>10.01.2025</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F103BF09-468B-410D-85AC-6908571EE90D}" type="slidenum">
              <a:rPr lang="pl-PL" smtClean="0"/>
              <a:t>‹#›</a:t>
            </a:fld>
            <a:endParaRPr lang="pl-PL"/>
          </a:p>
        </p:txBody>
      </p:sp>
    </p:spTree>
    <p:extLst>
      <p:ext uri="{BB962C8B-B14F-4D97-AF65-F5344CB8AC3E}">
        <p14:creationId xmlns:p14="http://schemas.microsoft.com/office/powerpoint/2010/main" val="1938371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4857A9A9-E627-447B-AD14-A6FC0EAA7816}" type="datetimeFigureOut">
              <a:rPr lang="pl-PL" smtClean="0"/>
              <a:t>10.01.2025</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F103BF09-468B-410D-85AC-6908571EE90D}" type="slidenum">
              <a:rPr lang="pl-PL" smtClean="0"/>
              <a:t>‹#›</a:t>
            </a:fld>
            <a:endParaRPr lang="pl-PL"/>
          </a:p>
        </p:txBody>
      </p:sp>
    </p:spTree>
    <p:extLst>
      <p:ext uri="{BB962C8B-B14F-4D97-AF65-F5344CB8AC3E}">
        <p14:creationId xmlns:p14="http://schemas.microsoft.com/office/powerpoint/2010/main" val="3669581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4857A9A9-E627-447B-AD14-A6FC0EAA7816}" type="datetimeFigureOut">
              <a:rPr lang="pl-PL" smtClean="0"/>
              <a:t>10.01.2025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F103BF09-468B-410D-85AC-6908571EE90D}" type="slidenum">
              <a:rPr lang="pl-PL" smtClean="0"/>
              <a:t>‹#›</a:t>
            </a:fld>
            <a:endParaRPr lang="pl-PL"/>
          </a:p>
        </p:txBody>
      </p:sp>
    </p:spTree>
    <p:extLst>
      <p:ext uri="{BB962C8B-B14F-4D97-AF65-F5344CB8AC3E}">
        <p14:creationId xmlns:p14="http://schemas.microsoft.com/office/powerpoint/2010/main" val="1541779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4857A9A9-E627-447B-AD14-A6FC0EAA7816}" type="datetimeFigureOut">
              <a:rPr lang="pl-PL" smtClean="0"/>
              <a:t>10.01.2025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F103BF09-468B-410D-85AC-6908571EE90D}" type="slidenum">
              <a:rPr lang="pl-PL" smtClean="0"/>
              <a:t>‹#›</a:t>
            </a:fld>
            <a:endParaRPr lang="pl-PL"/>
          </a:p>
        </p:txBody>
      </p:sp>
    </p:spTree>
    <p:extLst>
      <p:ext uri="{BB962C8B-B14F-4D97-AF65-F5344CB8AC3E}">
        <p14:creationId xmlns:p14="http://schemas.microsoft.com/office/powerpoint/2010/main" val="2342208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57A9A9-E627-447B-AD14-A6FC0EAA7816}" type="datetimeFigureOut">
              <a:rPr lang="pl-PL" smtClean="0"/>
              <a:t>10.01.2025</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03BF09-468B-410D-85AC-6908571EE90D}" type="slidenum">
              <a:rPr lang="pl-PL" smtClean="0"/>
              <a:t>‹#›</a:t>
            </a:fld>
            <a:endParaRPr lang="pl-PL"/>
          </a:p>
        </p:txBody>
      </p:sp>
    </p:spTree>
    <p:extLst>
      <p:ext uri="{BB962C8B-B14F-4D97-AF65-F5344CB8AC3E}">
        <p14:creationId xmlns:p14="http://schemas.microsoft.com/office/powerpoint/2010/main" val="4862947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drive.google.com/drive/folders/1nPpgr9rtNt320XQm06p68J0PGn9shxGy?usp=drive_lin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forms.gle/qSQhHXEyvzRtPnry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sz="3600" dirty="0"/>
              <a:t>Gra dydaktyczna – eksperyment</a:t>
            </a:r>
            <a:br>
              <a:rPr lang="pl-PL" sz="3600" dirty="0"/>
            </a:br>
            <a:r>
              <a:rPr lang="pl-PL" sz="3600" dirty="0"/>
              <a:t>Maksymalizacja zysku w różnych strukturach rynkowych</a:t>
            </a:r>
          </a:p>
        </p:txBody>
      </p:sp>
      <p:sp>
        <p:nvSpPr>
          <p:cNvPr id="3" name="Podtytuł 2"/>
          <p:cNvSpPr>
            <a:spLocks noGrp="1"/>
          </p:cNvSpPr>
          <p:nvPr>
            <p:ph type="subTitle" idx="1"/>
          </p:nvPr>
        </p:nvSpPr>
        <p:spPr/>
        <p:txBody>
          <a:bodyPr/>
          <a:lstStyle/>
          <a:p>
            <a:endParaRPr lang="pl-PL" dirty="0"/>
          </a:p>
          <a:p>
            <a:r>
              <a:rPr lang="pl-PL" dirty="0"/>
              <a:t>Tomasz Geodecki</a:t>
            </a:r>
          </a:p>
          <a:p>
            <a:r>
              <a:rPr lang="pl-PL" dirty="0"/>
              <a:t>grudzień 2024/styczeń 2025</a:t>
            </a:r>
          </a:p>
        </p:txBody>
      </p:sp>
    </p:spTree>
    <p:extLst>
      <p:ext uri="{BB962C8B-B14F-4D97-AF65-F5344CB8AC3E}">
        <p14:creationId xmlns:p14="http://schemas.microsoft.com/office/powerpoint/2010/main" val="3508284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336F4D4-1C26-3BE4-F869-BA429DAF71AB}"/>
              </a:ext>
            </a:extLst>
          </p:cNvPr>
          <p:cNvSpPr>
            <a:spLocks noGrp="1"/>
          </p:cNvSpPr>
          <p:nvPr>
            <p:ph type="title"/>
          </p:nvPr>
        </p:nvSpPr>
        <p:spPr/>
        <p:txBody>
          <a:bodyPr/>
          <a:lstStyle/>
          <a:p>
            <a:r>
              <a:rPr lang="pl-PL" dirty="0"/>
              <a:t>Inspiracje – wcześniejsze eksperymenty</a:t>
            </a:r>
          </a:p>
        </p:txBody>
      </p:sp>
      <p:sp>
        <p:nvSpPr>
          <p:cNvPr id="3" name="Symbol zastępczy zawartości 2">
            <a:extLst>
              <a:ext uri="{FF2B5EF4-FFF2-40B4-BE49-F238E27FC236}">
                <a16:creationId xmlns:a16="http://schemas.microsoft.com/office/drawing/2014/main" id="{76DC9C54-792C-58E3-D0FE-E75C366B7010}"/>
              </a:ext>
            </a:extLst>
          </p:cNvPr>
          <p:cNvSpPr>
            <a:spLocks noGrp="1"/>
          </p:cNvSpPr>
          <p:nvPr>
            <p:ph idx="1"/>
          </p:nvPr>
        </p:nvSpPr>
        <p:spPr/>
        <p:txBody>
          <a:bodyPr>
            <a:noAutofit/>
          </a:bodyPr>
          <a:lstStyle/>
          <a:p>
            <a:pPr>
              <a:lnSpc>
                <a:spcPct val="100000"/>
              </a:lnSpc>
              <a:spcBef>
                <a:spcPts val="0"/>
              </a:spcBef>
            </a:pPr>
            <a:r>
              <a:rPr lang="pl-PL"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Celem części monopolistycznej jest maksymalizacja zysku, która następuje w przypadku, gdy studenci zaoferują odpowiednią ilość dobra, po odpowiedniej cenie, przy danych kosztach. Warunki są zbliżone do naturalnych, o tyle, że w rzeczywistości rynkowej monopolista jest ograniczony właśnie kosztami i popytem. W nieco innej formie podobny eksperyment realizowany był przez </a:t>
            </a:r>
            <a:r>
              <a:rPr lang="pl-PL" sz="18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Nelsona i </a:t>
            </a:r>
            <a:r>
              <a:rPr lang="pl-PL" sz="1800" b="1"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Beila</a:t>
            </a:r>
            <a:r>
              <a:rPr lang="pl-PL" sz="18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 (1994), a także przez K. von </a:t>
            </a:r>
            <a:r>
              <a:rPr lang="pl-PL" sz="1800" b="1"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Blackenburga</a:t>
            </a:r>
            <a:r>
              <a:rPr lang="pl-PL" sz="18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 i M. </a:t>
            </a:r>
            <a:r>
              <a:rPr lang="pl-PL" sz="1800" b="1"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Neubert</a:t>
            </a:r>
            <a:r>
              <a:rPr lang="pl-PL" sz="18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 (2012)</a:t>
            </a:r>
            <a:r>
              <a:rPr lang="pl-PL"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W naszej wersji inne są parametry funkcji kosztów i zysków, dobrane także w taki sposób, aby móc porównać nie tylko strategie przyjęte przez graczy-monopolistów w pierwszej części, ale, aby po zrealizowaniu drugiej części – z wykorzystaniem identycznej funkcji popytu, jak w części monopolistycznej omówić różnice pomiędzy warunkami monopolu, oligopolu i konkurencji.</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spcBef>
                <a:spcPts val="0"/>
              </a:spcBef>
            </a:pPr>
            <a:endParaRPr lang="pl-PL" sz="18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a:lnSpc>
                <a:spcPct val="100000"/>
              </a:lnSpc>
              <a:spcBef>
                <a:spcPts val="0"/>
              </a:spcBef>
            </a:pPr>
            <a:r>
              <a:rPr lang="pl-PL"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Celem części konkurencyjnej eksperymentu jest wskazanie różnicy w cenie rynkowej i realizowanych przez firmy zyskach, pomiędzy warunkami konkurencji rynkowej i oligopolu, a następnie porównanie ich z warunkami monopolu. Wcześniej podobne eksperymenty przeprowadzali </a:t>
            </a:r>
            <a:r>
              <a:rPr lang="pl-PL" sz="1800" b="1" dirty="0">
                <a:effectLst/>
                <a:latin typeface="Calibri" panose="020F0502020204030204" pitchFamily="34" charset="0"/>
                <a:ea typeface="Calibri" panose="020F0502020204030204" pitchFamily="34" charset="0"/>
                <a:cs typeface="Interstate-Regular"/>
              </a:rPr>
              <a:t>D. </a:t>
            </a:r>
            <a:r>
              <a:rPr lang="pl-PL" sz="1800" b="1" dirty="0" err="1">
                <a:effectLst/>
                <a:latin typeface="Calibri" panose="020F0502020204030204" pitchFamily="34" charset="0"/>
                <a:ea typeface="Calibri" panose="020F0502020204030204" pitchFamily="34" charset="0"/>
                <a:cs typeface="Interstate-Regular"/>
              </a:rPr>
              <a:t>Balkenborg</a:t>
            </a:r>
            <a:r>
              <a:rPr lang="pl-PL" sz="1800" b="1" dirty="0">
                <a:effectLst/>
                <a:latin typeface="Calibri" panose="020F0502020204030204" pitchFamily="34" charset="0"/>
                <a:ea typeface="Calibri" panose="020F0502020204030204" pitchFamily="34" charset="0"/>
                <a:cs typeface="Interstate-Regular"/>
              </a:rPr>
              <a:t> i T. Kaplan</a:t>
            </a:r>
            <a:r>
              <a:rPr lang="pl-PL" sz="18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 (2009). </a:t>
            </a:r>
            <a:endParaRPr lang="pl-PL" sz="1800" b="1" dirty="0"/>
          </a:p>
        </p:txBody>
      </p:sp>
    </p:spTree>
    <p:extLst>
      <p:ext uri="{BB962C8B-B14F-4D97-AF65-F5344CB8AC3E}">
        <p14:creationId xmlns:p14="http://schemas.microsoft.com/office/powerpoint/2010/main" val="4274305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7D819C-5ECC-2228-8EFF-C0ACA7486C64}"/>
              </a:ext>
            </a:extLst>
          </p:cNvPr>
          <p:cNvSpPr>
            <a:spLocks noGrp="1"/>
          </p:cNvSpPr>
          <p:nvPr>
            <p:ph type="title"/>
          </p:nvPr>
        </p:nvSpPr>
        <p:spPr/>
        <p:txBody>
          <a:bodyPr/>
          <a:lstStyle/>
          <a:p>
            <a:r>
              <a:rPr lang="pl-PL" dirty="0"/>
              <a:t>Cel eksperymentu  - przebieg gry</a:t>
            </a:r>
          </a:p>
        </p:txBody>
      </p:sp>
      <p:sp>
        <p:nvSpPr>
          <p:cNvPr id="3" name="Symbol zastępczy zawartości 2">
            <a:extLst>
              <a:ext uri="{FF2B5EF4-FFF2-40B4-BE49-F238E27FC236}">
                <a16:creationId xmlns:a16="http://schemas.microsoft.com/office/drawing/2014/main" id="{E478D64F-C4EB-65CC-647B-54291A7B2B4D}"/>
              </a:ext>
            </a:extLst>
          </p:cNvPr>
          <p:cNvSpPr>
            <a:spLocks noGrp="1"/>
          </p:cNvSpPr>
          <p:nvPr>
            <p:ph idx="1"/>
          </p:nvPr>
        </p:nvSpPr>
        <p:spPr/>
        <p:txBody>
          <a:bodyPr>
            <a:noAutofit/>
          </a:bodyPr>
          <a:lstStyle/>
          <a:p>
            <a:pPr>
              <a:lnSpc>
                <a:spcPct val="100000"/>
              </a:lnSpc>
              <a:spcBef>
                <a:spcPts val="300"/>
              </a:spcBef>
              <a:spcAft>
                <a:spcPts val="300"/>
              </a:spcAft>
            </a:pPr>
            <a:r>
              <a:rPr lang="pl-PL" sz="20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Celem eksperymentu jest zademonstrowanie różnic między warunkami konkurencji, oligopolu i monopolu. </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spcBef>
                <a:spcPts val="300"/>
              </a:spcBef>
              <a:spcAft>
                <a:spcPts val="300"/>
              </a:spcAft>
            </a:pPr>
            <a:r>
              <a:rPr lang="pl-PL" sz="20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W pierwszej części studenci przekonują się, że monopolista powinien posiadać wiedzę o kosztach i próbować oszacować popyt na produkty. Właściwe oszacowanie popytu daje możliwość ustalania odpowiednich cen i maksymalizowanie zysku. </a:t>
            </a:r>
          </a:p>
          <a:p>
            <a:pPr>
              <a:lnSpc>
                <a:spcPct val="100000"/>
              </a:lnSpc>
              <a:spcBef>
                <a:spcPts val="300"/>
              </a:spcBef>
              <a:spcAft>
                <a:spcPts val="300"/>
              </a:spcAft>
            </a:pPr>
            <a:r>
              <a:rPr lang="pl-PL" sz="20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Kolejne etapy eksperymentu mają na celu zobrazowanie warunków konkurencyjnych determinujących ceny produktów. Istnieją jednak różne struktury rynków, na których odbywa się gra rynkowa z elementami konkurencji: czysta konkurencja, konkurencja monopolistyczna i oligopol. </a:t>
            </a:r>
          </a:p>
          <a:p>
            <a:pPr>
              <a:lnSpc>
                <a:spcPct val="100000"/>
              </a:lnSpc>
              <a:spcBef>
                <a:spcPts val="300"/>
              </a:spcBef>
              <a:spcAft>
                <a:spcPts val="300"/>
              </a:spcAft>
            </a:pPr>
            <a:r>
              <a:rPr lang="pl-PL" sz="20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W drugiej części odtwarzamy warunki funkcjonowania duopolu, w którym cena i zysk jednego gracza zależy od ceny (i zysku) drugiego gracza.</a:t>
            </a:r>
          </a:p>
          <a:p>
            <a:pPr>
              <a:lnSpc>
                <a:spcPct val="100000"/>
              </a:lnSpc>
              <a:spcBef>
                <a:spcPts val="300"/>
              </a:spcBef>
              <a:spcAft>
                <a:spcPts val="300"/>
              </a:spcAft>
            </a:pPr>
            <a:r>
              <a:rPr lang="pl-PL" sz="20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W trzeciej części uczestnicy eksperymentu mają możliwość doświadczenia warunków konkurencyjnych (czterech graczy).</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27707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a:t>1. Wejście do gry</a:t>
            </a:r>
            <a:br>
              <a:rPr lang="pl-PL" sz="4000" dirty="0"/>
            </a:br>
            <a:r>
              <a:rPr lang="pl-PL" sz="4000" dirty="0"/>
              <a:t>2. Zapisy na listę uczestników</a:t>
            </a:r>
          </a:p>
        </p:txBody>
      </p:sp>
      <p:sp>
        <p:nvSpPr>
          <p:cNvPr id="3" name="Symbol zastępczy zawartości 2"/>
          <p:cNvSpPr>
            <a:spLocks noGrp="1"/>
          </p:cNvSpPr>
          <p:nvPr>
            <p:ph idx="1"/>
          </p:nvPr>
        </p:nvSpPr>
        <p:spPr/>
        <p:txBody>
          <a:bodyPr>
            <a:normAutofit/>
          </a:bodyPr>
          <a:lstStyle/>
          <a:p>
            <a:r>
              <a:rPr lang="pl-PL" altLang="pl-PL" dirty="0"/>
              <a:t>1. Proszę wejść do katalogu na dysku gogle:</a:t>
            </a:r>
          </a:p>
          <a:p>
            <a:r>
              <a:rPr lang="pl-PL" altLang="pl-PL" dirty="0">
                <a:hlinkClick r:id="rId2"/>
              </a:rPr>
              <a:t>https://drive.google.com/drive/folders/1nPpgr9rtNt320XQm06p68J0PGn9shxGy?usp=drive_link</a:t>
            </a:r>
            <a:r>
              <a:rPr lang="pl-PL" altLang="pl-PL" dirty="0"/>
              <a:t> </a:t>
            </a:r>
          </a:p>
          <a:p>
            <a:r>
              <a:rPr lang="pl-PL" altLang="pl-PL" dirty="0"/>
              <a:t>2. Proszę wpisać się na listę graczy i zapisać / zapamiętać numer (np. C5)</a:t>
            </a:r>
          </a:p>
        </p:txBody>
      </p:sp>
    </p:spTree>
    <p:extLst>
      <p:ext uri="{BB962C8B-B14F-4D97-AF65-F5344CB8AC3E}">
        <p14:creationId xmlns:p14="http://schemas.microsoft.com/office/powerpoint/2010/main" val="516593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a:t>3. Wejście do katalogu 1. Monopol – instrukcja</a:t>
            </a:r>
            <a:br>
              <a:rPr lang="pl-PL" sz="4000" dirty="0"/>
            </a:br>
            <a:r>
              <a:rPr lang="pl-PL" sz="4000" dirty="0"/>
              <a:t>4. Wejście do swojego katalogu (np. B4)</a:t>
            </a:r>
          </a:p>
        </p:txBody>
      </p:sp>
      <p:sp>
        <p:nvSpPr>
          <p:cNvPr id="3" name="Symbol zastępczy zawartości 2"/>
          <p:cNvSpPr>
            <a:spLocks noGrp="1"/>
          </p:cNvSpPr>
          <p:nvPr>
            <p:ph idx="1"/>
          </p:nvPr>
        </p:nvSpPr>
        <p:spPr/>
        <p:txBody>
          <a:bodyPr>
            <a:normAutofit/>
          </a:bodyPr>
          <a:lstStyle/>
          <a:p>
            <a:r>
              <a:rPr lang="pl-PL" sz="2000" dirty="0">
                <a:effectLst/>
                <a:ea typeface="Calibri" panose="020F0502020204030204" pitchFamily="34" charset="0"/>
                <a:cs typeface="Times New Roman" panose="02020603050405020304" pitchFamily="18" charset="0"/>
              </a:rPr>
              <a:t>Gramy jako monopolista: znamy funkcję kosztów, ale nie znamy funkcji popytu rynkowego, od którego zależy utarg (R / TR) a więc i utarg krańcowy.</a:t>
            </a:r>
          </a:p>
          <a:p>
            <a:r>
              <a:rPr lang="pl-PL" sz="2000" b="0" i="0" dirty="0">
                <a:solidFill>
                  <a:srgbClr val="000000"/>
                </a:solidFill>
                <a:effectLst/>
              </a:rPr>
              <a:t>Każdy uczestnik wciela się w rolę monopolisty dostarczającego na lokalny rynek piwo (o rocznym terminie przydatności do spożycia). Celem gry, podobnie jak celem działania firm na rynku, jest maksymalizacja zysku, którą można uzyskać ustalając odpowiednią cenę (P) za 10-pak piwa (na żółtych polach), która determinuje ilość piwa, które kupią konsumenci. Dysponujemy funkcją kosztów c, gdzie Q to ilość (wielkość produkcji). Nie znamy jednak funkcji popytu, zatem nie wiemy, przy jakiej cenie, uda się osiągnąć największy zysk. Mamy jednak 10 tur, w których możemy dostosowywać ceny tak, aby łączny wynik, po 10 turach był jak najlepszy.</a:t>
            </a:r>
            <a:endParaRPr lang="pl-PL" sz="2000" dirty="0">
              <a:effectLst/>
              <a:ea typeface="Calibri" panose="020F0502020204030204" pitchFamily="34" charset="0"/>
              <a:cs typeface="Times New Roman" panose="02020603050405020304" pitchFamily="18" charset="0"/>
            </a:endParaRPr>
          </a:p>
          <a:p>
            <a:r>
              <a:rPr lang="pl-PL" sz="2000" dirty="0">
                <a:effectLst/>
                <a:ea typeface="Calibri" panose="020F0502020204030204" pitchFamily="34" charset="0"/>
                <a:cs typeface="Times New Roman" panose="02020603050405020304" pitchFamily="18" charset="0"/>
              </a:rPr>
              <a:t>Możemy podpowiedzieć, że cena maksymalizująca zysk zawiera się w przedziale 10-50, a ilość w przedziale 50-150.</a:t>
            </a:r>
          </a:p>
          <a:p>
            <a:r>
              <a:rPr lang="pl-PL" altLang="pl-PL" sz="2000" dirty="0">
                <a:ea typeface="Calibri" panose="020F0502020204030204" pitchFamily="34" charset="0"/>
                <a:cs typeface="Times New Roman" panose="02020603050405020304" pitchFamily="18" charset="0"/>
              </a:rPr>
              <a:t>Ceny w kolejnych rundach wpisujemy na żółtych polach.</a:t>
            </a:r>
            <a:endParaRPr lang="pl-PL" altLang="pl-PL" sz="2000" dirty="0"/>
          </a:p>
        </p:txBody>
      </p:sp>
    </p:spTree>
    <p:extLst>
      <p:ext uri="{BB962C8B-B14F-4D97-AF65-F5344CB8AC3E}">
        <p14:creationId xmlns:p14="http://schemas.microsoft.com/office/powerpoint/2010/main" val="649023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a:t>5. Wejście do katalogu 2. Oligopol – instrukcja</a:t>
            </a:r>
            <a:br>
              <a:rPr lang="pl-PL" sz="4000" dirty="0"/>
            </a:br>
            <a:r>
              <a:rPr lang="pl-PL" sz="4000" dirty="0"/>
              <a:t>6. Wejście do swojego katalogu (np. A3)</a:t>
            </a:r>
          </a:p>
        </p:txBody>
      </p:sp>
      <p:sp>
        <p:nvSpPr>
          <p:cNvPr id="3" name="Symbol zastępczy zawartości 2"/>
          <p:cNvSpPr>
            <a:spLocks noGrp="1"/>
          </p:cNvSpPr>
          <p:nvPr>
            <p:ph idx="1"/>
          </p:nvPr>
        </p:nvSpPr>
        <p:spPr/>
        <p:txBody>
          <a:bodyPr>
            <a:normAutofit fontScale="92500" lnSpcReduction="10000"/>
          </a:bodyPr>
          <a:lstStyle/>
          <a:p>
            <a:r>
              <a:rPr lang="pl-PL" sz="2000" b="0" i="0" dirty="0">
                <a:solidFill>
                  <a:srgbClr val="000000"/>
                </a:solidFill>
                <a:effectLst/>
                <a:latin typeface="docs-Calibri"/>
              </a:rPr>
              <a:t>Dysponujemy funkcją popytu rynkowego oraz kosztów TC, gdzie Q to ilość (wielkość produkcji). Dowiadujemy się także, że na naszym rynku pojawił się rywal produkujący piwo podobnej jakości. Jeżeli Twój rywal ustali niższą cenę, wtedy wszyscy konsumenci będą kupowali jego piwo, a Twojego nikt i Twój zysk wyniesie 0. Jeżeli cenę niższą ustalisz Ty, wtedy przejmiesz rynek rywala, który nie zarobi nic. Wreszcie, jeżeli ustalicie tę samą cenę, wtedy Ty zaspokoisz połowę popytu rynkowego, a Twój rywal drugą połowę. Pamiętaj, że choć prawo antymonopolowe nie pozwala na zmowy cenowe, to w praktyce producenci mają tendencje do porozumiewania się. Dysponujemy 10 turami, w których możemy dostosowywać ceny tak, aby nasz łączny wynik, po 10 turach był jak najlepszy.</a:t>
            </a:r>
          </a:p>
          <a:p>
            <a:pPr>
              <a:lnSpc>
                <a:spcPct val="150000"/>
              </a:lnSpc>
              <a:spcAft>
                <a:spcPts val="1200"/>
              </a:spcAft>
            </a:pPr>
            <a:r>
              <a:rPr lang="pl-PL" sz="1800" dirty="0">
                <a:effectLst/>
                <a:latin typeface="Calibri" panose="020F0502020204030204" pitchFamily="34" charset="0"/>
                <a:ea typeface="Times New Roman" panose="02020603050405020304" pitchFamily="18" charset="0"/>
                <a:cs typeface="Times New Roman" panose="02020603050405020304" pitchFamily="18" charset="0"/>
              </a:rPr>
              <a:t>Możesz wybrać poziom ceny pomiędzy 15 zł a 60 zł. Nie widzisz decyzji Twojego konkurenta ani on Twojej. Konsument nabywa dobro po cenie niższej.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Ilość nabytych dóbr jest odwrotnie proporcjonalna do ceny, tj. im wyższa cena, tym mniejsza ilość dobra, którą nabędzie konsument. Jeśli cena obu sprzedawców jest jednakowa popyt dzielony jest na dwa. Jeśli Twoja cena jest niższa, wtedy ilość jest określona równaniem: Q=300-6*cena(niższa).</a:t>
            </a:r>
          </a:p>
        </p:txBody>
      </p:sp>
    </p:spTree>
    <p:extLst>
      <p:ext uri="{BB962C8B-B14F-4D97-AF65-F5344CB8AC3E}">
        <p14:creationId xmlns:p14="http://schemas.microsoft.com/office/powerpoint/2010/main" val="494589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a:t>7. Wejście do katalogu 3. Konkurencja – instrukcja</a:t>
            </a:r>
            <a:br>
              <a:rPr lang="pl-PL" sz="4000" dirty="0"/>
            </a:br>
            <a:r>
              <a:rPr lang="pl-PL" sz="4000" dirty="0"/>
              <a:t>8. Wejście do swojego katalogu (np. A3)</a:t>
            </a:r>
          </a:p>
        </p:txBody>
      </p:sp>
      <p:sp>
        <p:nvSpPr>
          <p:cNvPr id="3" name="Symbol zastępczy zawartości 2"/>
          <p:cNvSpPr>
            <a:spLocks noGrp="1"/>
          </p:cNvSpPr>
          <p:nvPr>
            <p:ph idx="1"/>
          </p:nvPr>
        </p:nvSpPr>
        <p:spPr/>
        <p:txBody>
          <a:bodyPr>
            <a:normAutofit/>
          </a:bodyPr>
          <a:lstStyle/>
          <a:p>
            <a:pPr>
              <a:lnSpc>
                <a:spcPct val="150000"/>
              </a:lnSpc>
              <a:spcAft>
                <a:spcPts val="1200"/>
              </a:spcAft>
            </a:pPr>
            <a:r>
              <a:rPr lang="pl-PL" sz="1800" dirty="0">
                <a:effectLst/>
                <a:latin typeface="Calibri" panose="020F0502020204030204" pitchFamily="34" charset="0"/>
                <a:ea typeface="Times New Roman" panose="02020603050405020304" pitchFamily="18" charset="0"/>
                <a:cs typeface="Times New Roman" panose="02020603050405020304" pitchFamily="18" charset="0"/>
              </a:rPr>
              <a:t>Część konkurencyjna eksperymentu trwa także 10 rund. Bierze w niej udział czterech konkurentów, którzy sprzedają na tym samym rynku. Twoje zyski zależą od decyzji podjętych przez Ciebie i pozostałych trzech graczy. W zależności od liczby graczy możesz trafić na tych samym konkurentów, albo na innych. Dobór jest losowy. W każdej rundzie wybierasz poziom ceny w zakresie 15zł – 60zł. Pozostali gracze nie widzą Twojego wyboru, Ty także nie widzisz ich decyzji cenowych.</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r>
              <a:rPr lang="pl-PL" sz="1800" dirty="0">
                <a:effectLst/>
                <a:latin typeface="Calibri" panose="020F0502020204030204" pitchFamily="34" charset="0"/>
                <a:ea typeface="Times New Roman" panose="02020603050405020304" pitchFamily="18" charset="0"/>
                <a:cs typeface="Times New Roman" panose="02020603050405020304" pitchFamily="18" charset="0"/>
              </a:rPr>
              <a:t>Popyt konkurentów kieruje się w całości do sprzedawcy, który zaoferuje najniższą cenę. Ilość nabytych dóbr jest odwrotnie proporcjonalna do ceny. Jeśli więcej niż jeden z uczestników rynku zaoferuje najniższą cenę, popyt dzielony jest po równo pomiędzy nich. Twoja wielkość sprzedaży Q, o ile okazałeś się wygranym (złożyłeś najtańszą ofertę), dana jest wzorem Q = 300 – 6Pmin.</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79571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35F74-4C01-04A6-5F18-E8B9F5765D3C}"/>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9CF13510-F019-ECC9-41E4-EEC194D2C99C}"/>
              </a:ext>
            </a:extLst>
          </p:cNvPr>
          <p:cNvSpPr>
            <a:spLocks noGrp="1"/>
          </p:cNvSpPr>
          <p:nvPr>
            <p:ph idx="1"/>
          </p:nvPr>
        </p:nvSpPr>
        <p:spPr/>
        <p:txBody>
          <a:bodyPr/>
          <a:lstStyle/>
          <a:p>
            <a:r>
              <a:rPr lang="pl-PL" dirty="0"/>
              <a:t>Ciąg dalszy w prezentacji z wynikami.</a:t>
            </a:r>
          </a:p>
          <a:p>
            <a:endParaRPr lang="pl-PL" dirty="0"/>
          </a:p>
          <a:p>
            <a:endParaRPr lang="pl-PL" dirty="0"/>
          </a:p>
          <a:p>
            <a:r>
              <a:rPr lang="pl-PL" dirty="0"/>
              <a:t>Po zakończeniu gry, wypełnij ankietę: </a:t>
            </a:r>
            <a:r>
              <a:rPr lang="pl-PL" dirty="0">
                <a:hlinkClick r:id="rId2"/>
              </a:rPr>
              <a:t>https://forms.gle/qSQhHXEyvzRtPnry5</a:t>
            </a:r>
            <a:r>
              <a:rPr lang="pl-PL" dirty="0"/>
              <a:t>  </a:t>
            </a:r>
          </a:p>
          <a:p>
            <a:endParaRPr lang="pl-PL" dirty="0"/>
          </a:p>
          <a:p>
            <a:endParaRPr lang="pl-PL" dirty="0"/>
          </a:p>
          <a:p>
            <a:r>
              <a:rPr lang="pl-PL" dirty="0"/>
              <a:t>Dziękuję </a:t>
            </a:r>
            <a:r>
              <a:rPr lang="pl-PL" dirty="0">
                <a:sym typeface="Wingdings" panose="05000000000000000000" pitchFamily="2" charset="2"/>
              </a:rPr>
              <a:t></a:t>
            </a:r>
            <a:endParaRPr lang="pl-PL" dirty="0"/>
          </a:p>
          <a:p>
            <a:endParaRPr lang="pl-PL" dirty="0"/>
          </a:p>
        </p:txBody>
      </p:sp>
    </p:spTree>
    <p:extLst>
      <p:ext uri="{BB962C8B-B14F-4D97-AF65-F5344CB8AC3E}">
        <p14:creationId xmlns:p14="http://schemas.microsoft.com/office/powerpoint/2010/main" val="2480764905"/>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6591</TotalTime>
  <Words>1021</Words>
  <Application>Microsoft Office PowerPoint</Application>
  <PresentationFormat>Panoramiczny</PresentationFormat>
  <Paragraphs>37</Paragraphs>
  <Slides>8</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8</vt:i4>
      </vt:variant>
    </vt:vector>
  </HeadingPairs>
  <TitlesOfParts>
    <vt:vector size="14" baseType="lpstr">
      <vt:lpstr>Arial</vt:lpstr>
      <vt:lpstr>Calibri</vt:lpstr>
      <vt:lpstr>Calibri Light</vt:lpstr>
      <vt:lpstr>docs-Calibri</vt:lpstr>
      <vt:lpstr>Wingdings</vt:lpstr>
      <vt:lpstr>Motyw pakietu Office</vt:lpstr>
      <vt:lpstr>Gra dydaktyczna – eksperyment Maksymalizacja zysku w różnych strukturach rynkowych</vt:lpstr>
      <vt:lpstr>Inspiracje – wcześniejsze eksperymenty</vt:lpstr>
      <vt:lpstr>Cel eksperymentu  - przebieg gry</vt:lpstr>
      <vt:lpstr>1. Wejście do gry 2. Zapisy na listę uczestników</vt:lpstr>
      <vt:lpstr>3. Wejście do katalogu 1. Monopol – instrukcja 4. Wejście do swojego katalogu (np. B4)</vt:lpstr>
      <vt:lpstr>5. Wejście do katalogu 2. Oligopol – instrukcja 6. Wejście do swojego katalogu (np. A3)</vt:lpstr>
      <vt:lpstr>7. Wejście do katalogu 3. Konkurencja – instrukcja 8. Wejście do swojego katalogu (np. A3)</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 techniczny  i wzrost gospodarczy</dc:title>
  <dc:creator>tgt</dc:creator>
  <cp:lastModifiedBy>Tomasz Geodecki</cp:lastModifiedBy>
  <cp:revision>20</cp:revision>
  <dcterms:created xsi:type="dcterms:W3CDTF">2022-10-24T08:57:01Z</dcterms:created>
  <dcterms:modified xsi:type="dcterms:W3CDTF">2025-01-10T17:01:15Z</dcterms:modified>
</cp:coreProperties>
</file>