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sldIdLst>
    <p:sldId id="256" r:id="rId2"/>
    <p:sldId id="305" r:id="rId3"/>
    <p:sldId id="264" r:id="rId4"/>
    <p:sldId id="258" r:id="rId5"/>
    <p:sldId id="301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302" r:id="rId14"/>
    <p:sldId id="303" r:id="rId15"/>
    <p:sldId id="262" r:id="rId16"/>
    <p:sldId id="272" r:id="rId17"/>
    <p:sldId id="299" r:id="rId18"/>
    <p:sldId id="271" r:id="rId19"/>
    <p:sldId id="270" r:id="rId20"/>
    <p:sldId id="273" r:id="rId21"/>
    <p:sldId id="306" r:id="rId22"/>
    <p:sldId id="307" r:id="rId23"/>
    <p:sldId id="308" r:id="rId24"/>
    <p:sldId id="276" r:id="rId25"/>
    <p:sldId id="275" r:id="rId26"/>
    <p:sldId id="277" r:id="rId27"/>
    <p:sldId id="278" r:id="rId28"/>
    <p:sldId id="279" r:id="rId29"/>
    <p:sldId id="280" r:id="rId30"/>
    <p:sldId id="282" r:id="rId31"/>
    <p:sldId id="281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304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00" r:id="rId50"/>
    <p:sldId id="310" r:id="rId51"/>
    <p:sldId id="312" r:id="rId52"/>
    <p:sldId id="315" r:id="rId53"/>
    <p:sldId id="335" r:id="rId54"/>
    <p:sldId id="313" r:id="rId55"/>
    <p:sldId id="314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11" r:id="rId76"/>
    <p:sldId id="309" r:id="rId7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61"/>
    <p:restoredTop sz="94676"/>
  </p:normalViewPr>
  <p:slideViewPr>
    <p:cSldViewPr snapToGrid="0">
      <p:cViewPr>
        <p:scale>
          <a:sx n="99" d="100"/>
          <a:sy n="99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A5E5E-67E9-CA49-97EA-D3DF89C20A6B}" type="datetimeFigureOut">
              <a:rPr lang="pl-PL" smtClean="0"/>
              <a:t>4.12.2024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A633-E4F6-F24F-BC50-8E1CA3B98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25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F83BC-8BB6-55A4-AC0F-E3548D088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F805BF-98DC-3FF4-7D72-2B130A4C1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E20AF4-357E-2214-7868-F6D84565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4.12.2024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8C5793-4C42-71BF-1A2F-D9E738EB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AAD1D4-1DF3-9C83-534B-F8D4A3F1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1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86EAD-B497-BF5C-B5D8-C9C99B08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04E71D2-7EE7-5356-C252-C9F3EADF0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FD5BC-98E6-A494-75D6-E6500C5B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4.12.2024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2A5091-F585-99C6-0683-44BE0DAD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D6769B-6EAC-E9B7-4695-54E9AA0C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99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47AB31-A5F7-F5C6-FD82-89B891F98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48E4D4C-EBB5-3E89-FC43-A416EA40D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E71D26-764B-2856-31B2-6A8D20A4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4.12.2024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25B249-0212-128B-58D0-10F86F12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A5FC8E3-6751-638C-A22C-04FB39B4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38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CDCB2-BD11-BDD6-23A7-1C852FBE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C82245-1FEF-21A1-22A2-F477F0180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00B0AB-58D7-1A67-5E10-880894B5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4.12.2024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40814A-7E64-4878-0B86-C76A430F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1BBD4D-39DA-9666-66F3-FC245D28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13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3C7E75-0BB1-F7DF-3521-CBE3B9B1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8859D1-8028-8DF6-F7B4-34221D598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CE1D76-7B4F-A860-FCE6-90880551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4.12.2024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CF90A4-3159-0053-F7CE-00EDDB99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F11B52-0A11-CD68-1AF7-ED6A4DD2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7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D52C8A-715F-6568-9A77-5A48009C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437D7-2C9C-5510-F63E-0ED8ACA2A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EAC63B-A6D7-9843-92D2-F8C5579B5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E4CAE69-9F0E-9D82-85A3-D7F8192B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4.12.2024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276722-0AFE-35A1-AB86-E4DB6200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674837-00F3-ED81-6975-EE335261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84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724A2-6AD8-14DE-6BA1-CC84E5FD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C40460-A803-931B-5B35-8ABC53621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33B64F-7A68-04E0-6F52-70D4C5AF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605E90-CA07-E359-000B-F61204119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B1FE13-2568-9719-4ADE-0308F6478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A7F37E9-89DA-3C86-2DA8-E7532E59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4.12.2024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BDB368D-5625-0325-0AEB-AB84934E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75C060E-C37F-CAD1-AB4B-4EEE1F56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12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3F8498-2702-A2B8-0E6A-B06763DE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3CC3C8-42DE-2428-944A-B75CD7B3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4.12.2024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7EC0234-30A9-6CD0-52D5-2C8283AC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7DA96E-D8D5-912B-6B35-11F9BB38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61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E5DB921-B640-C918-F4ED-A179BC19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4.12.2024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606974D-6ECA-ADB6-55BD-1254F81D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484F50-6FCC-5F47-9346-A43A0D60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85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BAC5C3-F4CF-3E9F-781F-A9F62257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15164-07FF-C931-4B20-0007384D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A2A4F6-D13A-B762-207E-3E6AFB49D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7C34F8-F86B-72BF-077C-5C9F440E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4.12.2024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2702243-3C36-75D5-0F8C-3BA8BE13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51B1FF-C155-75EC-CB75-B4C6B68A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27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48EE4A-A99F-494A-8715-A7010C38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B1BDF5-007F-4A4C-3251-D4AE715CC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723303-8AE2-012F-EF90-3241C7B3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8CD294-49EF-BB54-21F1-3C659536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4.12.2024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FACCA8-2CB2-C803-C68F-34DD664A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3142BE-1A24-D48D-DA26-50E4A5E9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0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4AFE35-AC23-312C-D746-4CB71659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CFFE99-A8F3-9CEF-E221-ADB3E1C8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2BA983-F1E8-5771-5388-03CE45D99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F130-AB6B-BC44-A0E2-A0B286965FD0}" type="datetimeFigureOut">
              <a:rPr lang="pl-PL" smtClean="0"/>
              <a:t>4.12.2024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5199AB-F517-C9E2-B584-6FEF5CBB9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98FB34-9122-403D-8253-53D5ABC5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22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p.gov.pl/component/content/article/77666:instrumenty-finansowe-unii-europejskiej-na-lata-2021-2027-animacja-crms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mapadotacji.gov.p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media.europarl.europa.eu/pl/video/x_N01-PUB-200623-GREE" TargetMode="External"/><Relationship Id="rId2" Type="http://schemas.openxmlformats.org/officeDocument/2006/relationships/hyperlink" Target="https://multimedia.europarl.europa.eu/pl/video/x_N01_AFPS_220715_GDE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embeds_referring_euri=https%3A%2F%2Fwww.funduszeeuropejskie.gov.pl%2F&amp;source_ve_path=Mjg2NjQsMTY0NTAz&amp;feature=emb_share&amp;v=nKZbW7y8ys0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ksiegowosc.infor.pl/tematy/covid-19-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eb8YiMJi2s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social-fund-plus.ec.europa.eu/en/social-innovation-match/partner/prophet-elijah-hospice-foundation-michalowo" TargetMode="External"/><Relationship Id="rId2" Type="http://schemas.openxmlformats.org/officeDocument/2006/relationships/hyperlink" Target="https://european-social-fund-plus.ec.europa.eu/en/social-innovation-match/partner/centre-supporting-non-governmental-organiz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opean-social-fund-plus.ec.europa.eu/en/social-innovation-match/partner/centre-supporting-local-activity-cal-warsaw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ean-social-fund-plus.ec.europa.eu/en/social-innovation-match/partner/sense-consulting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O_JTKSftoM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social-fund-plus.ec.europa.eu/en/social-innovation-match/partner/sowelo-foundation" TargetMode="External"/><Relationship Id="rId2" Type="http://schemas.openxmlformats.org/officeDocument/2006/relationships/hyperlink" Target="https://european-social-fund-plus.ec.europa.eu/en/social-innovation-match/partner/dga-corporate-group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F7F356-83F9-E5D2-1FED-23119A638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81950"/>
            <a:ext cx="4138862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pl-PL" sz="5000" dirty="0"/>
              <a:t>Ekonomiczna analiza funkcjonowania samorządów lokalnych w Polsce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93692B-B60C-9DE9-F3DE-261C32A6D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Arial" panose="020B0604020202020204" pitchFamily="34" charset="0"/>
              </a:rPr>
              <a:t>Katarzyna Baran</a:t>
            </a:r>
            <a:endParaRPr lang="pl-PL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re Wrinkled dłoni z niektórymi monetami">
            <a:extLst>
              <a:ext uri="{FF2B5EF4-FFF2-40B4-BE49-F238E27FC236}">
                <a16:creationId xmlns:a16="http://schemas.microsoft.com/office/drawing/2014/main" id="{0846219D-517E-9B3C-6472-B1962313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7" r="270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443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idok z dołu przedstawiający nowoczesne drapacze chmur na tle spektakularnego nieba">
            <a:extLst>
              <a:ext uri="{FF2B5EF4-FFF2-40B4-BE49-F238E27FC236}">
                <a16:creationId xmlns:a16="http://schemas.microsoft.com/office/drawing/2014/main" id="{4C01AD67-FD58-0700-67E2-4BD370266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2CC0BF-BA53-2409-93F6-AAE8239A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4000"/>
              <a:t>Fundusz Spójności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050C0E-63B8-D444-BD03-2A5DAC13D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pl-PL" sz="2000" dirty="0"/>
              <a:t>redukowanie różnic gospodarczych i społecznych;</a:t>
            </a:r>
          </a:p>
          <a:p>
            <a:r>
              <a:rPr lang="pl-PL" sz="2000" dirty="0"/>
              <a:t>promowanie zrównoważonego rozwoju głównie poprzez duże inwestycje w zakresie infrastruktury transportowej i ochrony środowiska.</a:t>
            </a:r>
          </a:p>
        </p:txBody>
      </p:sp>
    </p:spTree>
    <p:extLst>
      <p:ext uri="{BB962C8B-B14F-4D97-AF65-F5344CB8AC3E}">
        <p14:creationId xmlns:p14="http://schemas.microsoft.com/office/powerpoint/2010/main" val="223420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zereg owiec idących po trawiastym polu">
            <a:extLst>
              <a:ext uri="{FF2B5EF4-FFF2-40B4-BE49-F238E27FC236}">
                <a16:creationId xmlns:a16="http://schemas.microsoft.com/office/drawing/2014/main" id="{D448BCC8-697F-B679-FF71-BFB50A974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37FB01-9364-544F-3A6D-FC89F099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3100" dirty="0"/>
              <a:t>Europejski Fundusz Rolny na rzecz Rozwoju Obszarów Wiejskich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CF7CCA-F3D2-F58C-8C10-68295B99F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pl-PL" sz="2000"/>
              <a:t>wspieranie przekształceń struktury rolnictwa,</a:t>
            </a:r>
          </a:p>
          <a:p>
            <a:r>
              <a:rPr lang="pl-PL" sz="2000"/>
              <a:t>wspomaganie rozwoju obszarów wiejskich.</a:t>
            </a:r>
          </a:p>
        </p:txBody>
      </p:sp>
    </p:spTree>
    <p:extLst>
      <p:ext uri="{BB962C8B-B14F-4D97-AF65-F5344CB8AC3E}">
        <p14:creationId xmlns:p14="http://schemas.microsoft.com/office/powerpoint/2010/main" val="67830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achy w Lizbonie">
            <a:extLst>
              <a:ext uri="{FF2B5EF4-FFF2-40B4-BE49-F238E27FC236}">
                <a16:creationId xmlns:a16="http://schemas.microsoft.com/office/drawing/2014/main" id="{9910B05B-1D7E-652F-49A9-C2D25772F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A82CEC2-1553-1A99-1BA9-BA9C1715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4000" dirty="0"/>
              <a:t>Europejski Fundusz Morski </a:t>
            </a:r>
            <a:br>
              <a:rPr lang="pl-PL" sz="4000" dirty="0"/>
            </a:br>
            <a:r>
              <a:rPr lang="pl-PL" sz="4000" dirty="0"/>
              <a:t>i Rybacki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94625F-B8F4-825F-0671-8D14D069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pl-PL" sz="2000" dirty="0"/>
              <a:t>restrukturyzacja rybołówstwa państw członkowskich.</a:t>
            </a:r>
          </a:p>
        </p:txBody>
      </p:sp>
    </p:spTree>
    <p:extLst>
      <p:ext uri="{BB962C8B-B14F-4D97-AF65-F5344CB8AC3E}">
        <p14:creationId xmlns:p14="http://schemas.microsoft.com/office/powerpoint/2010/main" val="37989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9C50F0-6FFB-FBE3-AAF1-50D95824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Fundusze europejskie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EDEB9D-3557-87FD-CF93-7B941B628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pl-PL" sz="2800" dirty="0"/>
              <a:t>istnieją trzy fundusze podlegają polityce spójności UE: EFRR, EFS i Fundusz Spójności. Wszystkie regiony UE kwalifikują się do finansowania w ramach EFRR i EFS, jednak tylko te gorzej rozwinięte mogą otrzymać wsparcie z Funduszu Spójności. Finansowanie dostępne w ramach polityki spójności UE na lata 2014–2020 wynosi 351,8 mld EUR;</a:t>
            </a:r>
          </a:p>
          <a:p>
            <a:pPr>
              <a:lnSpc>
                <a:spcPct val="110000"/>
              </a:lnSpc>
            </a:pPr>
            <a:r>
              <a:rPr lang="pl-PL" dirty="0"/>
              <a:t>d</a:t>
            </a:r>
            <a:r>
              <a:rPr lang="pl-PL" sz="2800" dirty="0"/>
              <a:t>wa inne fundusze: EFRROW (podlegający wspólnej polityce rolnej, 85 mld EUR) i EFMR (podlegający wspólnej polityce rybołówstwa, 6,5 mld EUR) są specjalnie przeznaczone na zaspokajanie potrzeb odpowiednio regionów rolniczych i morskich;</a:t>
            </a:r>
          </a:p>
          <a:p>
            <a:pPr>
              <a:lnSpc>
                <a:spcPct val="110000"/>
              </a:lnSpc>
            </a:pPr>
            <a:r>
              <a:rPr lang="pl-PL" dirty="0"/>
              <a:t>w</a:t>
            </a:r>
            <a:r>
              <a:rPr lang="pl-PL" sz="2800" dirty="0"/>
              <a:t>ydatki w ramach tych funduszy zostały uzupełnione przez Europejski Fundusz na rzecz Inwestycji Strategicznych.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060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74C81-2D9F-45ED-15F9-E0899953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Europejski Fundusz na rzecz Inwestycji Strategicznych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D100B8-D8AA-3234-3A3D-FD8CA0E7E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EFIS został utworzony przez Komisję Europejską i Europejski Bank Inwestycyjny (EBI) w celu uruchomienia inwestycji o wartości 500 mld EUR; </a:t>
            </a:r>
          </a:p>
          <a:p>
            <a:r>
              <a:rPr lang="pl-PL" dirty="0"/>
              <a:t>jego zadaniem jest zapewnienie gwarancji dla finansowania projektów potrzebnych danej gospodarce bądź społeczeństwu, realizowanych przede wszystkim przez sektor prywatny oraz w niektórych obszarach gospodarczych przez sektor publiczny. </a:t>
            </a:r>
          </a:p>
          <a:p>
            <a:r>
              <a:rPr lang="pl-PL" dirty="0"/>
              <a:t>poprzez zwiększenie zdolności do ponoszenia ryzyka, możliwe jest uruchomienie inwestycji długoterminowych bez konieczności angażowania środków budżetowych danego kraju i tym samym nie generując długu publicznego;</a:t>
            </a:r>
          </a:p>
          <a:p>
            <a:r>
              <a:rPr lang="pl-PL" dirty="0"/>
              <a:t>początkowy budżet EFIS wynosi 33,5 mld EUR, z czego 26 mld zostało zaangażowane z budżetu UE, a 7,5 mld przekazał EBI.  </a:t>
            </a:r>
          </a:p>
        </p:txBody>
      </p:sp>
    </p:spTree>
    <p:extLst>
      <p:ext uri="{BB962C8B-B14F-4D97-AF65-F5344CB8AC3E}">
        <p14:creationId xmlns:p14="http://schemas.microsoft.com/office/powerpoint/2010/main" val="59499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555AB-9184-3DCA-B7A4-155D1DC2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Zarządzanie Funduszami Europejskim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2B6D80-DB86-0478-15C0-9408CE315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wszystkimi tymi funduszami zarządzają samodzielnie kraje UE na podstawie umów partnerstwa;</a:t>
            </a:r>
          </a:p>
          <a:p>
            <a:pPr algn="l"/>
            <a:r>
              <a:rPr lang="pl-PL" dirty="0"/>
              <a:t>każdy kraj przygotował we współpracy z Komisją Europejską umowę, w której ustalono, w jaki sposób zostaną wykorzystane środki finansowe w trakcie okresu finansowania 2014–2020</a:t>
            </a:r>
            <a:r>
              <a:rPr lang="pl-PL" dirty="0">
                <a:solidFill>
                  <a:srgbClr val="404040"/>
                </a:solidFill>
                <a:latin typeface="arial" panose="020B0604020202020204" pitchFamily="34" charset="0"/>
              </a:rPr>
              <a:t>;</a:t>
            </a:r>
            <a:endParaRPr lang="pl-PL" b="0" i="0" u="none" strike="noStrike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l-PL" dirty="0"/>
              <a:t>umowy partnerstwa skutkują utworzeniem programów inwestycyjnych, za pośrednictwem których wsparcie trafia do poszczególnych regionów i na rzecz konkretnych projektów.</a:t>
            </a:r>
            <a:br>
              <a:rPr lang="pl-PL" dirty="0"/>
            </a:br>
            <a:br>
              <a:rPr lang="pl-PL" dirty="0"/>
            </a:b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578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D84240-AD19-80B0-9359-5A9C8B5D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Programy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C2C185-18B0-9384-A2EF-C467C167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sz="5100" b="1" dirty="0"/>
              <a:t>Program Horyzont 2020 – </a:t>
            </a:r>
            <a:r>
              <a:rPr lang="pl-PL" sz="5100" dirty="0"/>
              <a:t>ma za zadanie</a:t>
            </a:r>
            <a:r>
              <a:rPr lang="pl-PL" sz="5100" b="1" dirty="0"/>
              <a:t> </a:t>
            </a:r>
            <a:r>
              <a:rPr lang="pl-PL" sz="5100" dirty="0"/>
              <a:t>stymulowanie prowadzenia prac badawczych na najwyższym poziomie, wspierać współpracę międzynarodową oraz innowacyjne przedsiębiorstwa (80 mld euro).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sz="5100" b="1" dirty="0"/>
              <a:t>Program Łącząc Europę –</a:t>
            </a:r>
            <a:r>
              <a:rPr lang="pl-PL" sz="5100" dirty="0"/>
              <a:t> najważniejszy instrument finansujący strategiczne inwestycje w infrastrukturę w zakresie budowy dróg, linii kolejowych, sieci energetycznych, a także rozwoju technologii informacyjno-komunikacyjnych (33 mld euro).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sz="5100" b="1" dirty="0"/>
              <a:t>Program Erasmus</a:t>
            </a:r>
            <a:r>
              <a:rPr lang="pl-PL" sz="5100" dirty="0"/>
              <a:t>+ </a:t>
            </a:r>
            <a:r>
              <a:rPr lang="pl-PL" sz="5100" b="1" dirty="0"/>
              <a:t>–</a:t>
            </a:r>
            <a:r>
              <a:rPr lang="pl-PL" sz="5100" dirty="0"/>
              <a:t> ułatwienie pobyt młodych ludzi na stażach za granicą, co w rezultacie przyniesie poprawę ich umiejętności i zwiększy szansę na zatrudnienie (15 mld euro).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sz="5100" b="1" dirty="0"/>
              <a:t>Program Kreatywna Europa </a:t>
            </a:r>
            <a:r>
              <a:rPr lang="pl-PL" sz="5100" dirty="0"/>
              <a:t>– </a:t>
            </a:r>
            <a:r>
              <a:rPr lang="pl-PL" sz="5000" dirty="0"/>
              <a:t>środki na europejską kulturę, kino, telewizję, muzykę, literaturę, teatr, dziedzictwo kulturowe i inne powiązane dziedziny (1,5 mld euro).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pl-PL" sz="50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5000" dirty="0">
                <a:hlinkClick r:id="rId2"/>
              </a:rPr>
              <a:t>https://www.parp.gov.pl/component/content/article/77666:instrumenty-finansowe-unii-europejskiej-na-lata-2021-2027-animacja-crmsp</a:t>
            </a:r>
            <a:endParaRPr lang="pl-PL" sz="5000" dirty="0"/>
          </a:p>
          <a:p>
            <a:pPr marL="0" indent="0">
              <a:lnSpc>
                <a:spcPct val="110000"/>
              </a:lnSpc>
              <a:buNone/>
            </a:pPr>
            <a:endParaRPr lang="pl-PL" sz="5000" dirty="0"/>
          </a:p>
        </p:txBody>
      </p:sp>
    </p:spTree>
    <p:extLst>
      <p:ext uri="{BB962C8B-B14F-4D97-AF65-F5344CB8AC3E}">
        <p14:creationId xmlns:p14="http://schemas.microsoft.com/office/powerpoint/2010/main" val="7734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stół&#10;&#10;Opis wygenerowany automatycznie">
            <a:extLst>
              <a:ext uri="{FF2B5EF4-FFF2-40B4-BE49-F238E27FC236}">
                <a16:creationId xmlns:a16="http://schemas.microsoft.com/office/drawing/2014/main" id="{6A8973E0-438A-0904-D1D4-61431CD85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820" y="643466"/>
            <a:ext cx="595836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2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3EA411-A211-CDDF-C28B-35FBE9B3B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pl-PL" sz="4000"/>
              <a:t>Mapa dotacji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AAD549-ED81-2AFC-020C-7F91AB58F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hlinkClick r:id="rId2"/>
              </a:rPr>
              <a:t>https://mapadotacji.gov.pl</a:t>
            </a: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5" name="Symbol zastępczy zawartości 4" descr="Obraz zawierający mapa&#10;&#10;Opis wygenerowany automatycznie">
            <a:extLst>
              <a:ext uri="{FF2B5EF4-FFF2-40B4-BE49-F238E27FC236}">
                <a16:creationId xmlns:a16="http://schemas.microsoft.com/office/drawing/2014/main" id="{B5143BF8-50CF-6C2C-558D-E27AF9F8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83" y="2405149"/>
            <a:ext cx="9015937" cy="38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28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5D6F5F-D094-9B20-0B16-9030D40F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Zasady działania Funduszy Europejskich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B3CAE7-67C6-A2C6-272E-E1D22D736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Zasada partnerstwa.</a:t>
            </a:r>
          </a:p>
          <a:p>
            <a:pPr marL="514350" indent="-514350">
              <a:buAutoNum type="arabicPeriod"/>
            </a:pPr>
            <a:r>
              <a:rPr lang="pl-PL" dirty="0"/>
              <a:t>Zasada dodatkowości.</a:t>
            </a:r>
          </a:p>
          <a:p>
            <a:pPr marL="514350" indent="-514350">
              <a:buAutoNum type="arabicPeriod"/>
            </a:pPr>
            <a:r>
              <a:rPr lang="pl-PL" dirty="0"/>
              <a:t>Zasada subsydiarności.</a:t>
            </a:r>
          </a:p>
          <a:p>
            <a:pPr marL="514350" indent="-514350">
              <a:buAutoNum type="arabicPeriod"/>
            </a:pPr>
            <a:r>
              <a:rPr lang="pl-PL" dirty="0"/>
              <a:t>Zasada decentralizacji.</a:t>
            </a:r>
          </a:p>
          <a:p>
            <a:pPr marL="514350" indent="-514350">
              <a:buAutoNum type="arabicPeriod"/>
            </a:pPr>
            <a:r>
              <a:rPr lang="pl-PL" dirty="0"/>
              <a:t>Zasada koncentracji. </a:t>
            </a:r>
          </a:p>
          <a:p>
            <a:pPr marL="514350" indent="-514350">
              <a:buAutoNum type="arabicPeriod"/>
            </a:pPr>
            <a:r>
              <a:rPr lang="pl-PL" dirty="0"/>
              <a:t>Zasada programowania.</a:t>
            </a:r>
          </a:p>
          <a:p>
            <a:pPr marL="514350" indent="-514350">
              <a:buAutoNum type="arabicPeriod"/>
            </a:pPr>
            <a:r>
              <a:rPr lang="pl-PL" dirty="0"/>
              <a:t>Wymiar terytorialny polityki regionalnej. </a:t>
            </a:r>
          </a:p>
        </p:txBody>
      </p:sp>
    </p:spTree>
    <p:extLst>
      <p:ext uri="{BB962C8B-B14F-4D97-AF65-F5344CB8AC3E}">
        <p14:creationId xmlns:p14="http://schemas.microsoft.com/office/powerpoint/2010/main" val="334686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Zachód słońca nad ośnieżonymi górami">
            <a:extLst>
              <a:ext uri="{FF2B5EF4-FFF2-40B4-BE49-F238E27FC236}">
                <a16:creationId xmlns:a16="http://schemas.microsoft.com/office/drawing/2014/main" id="{D9D604DB-1011-F7A7-2C29-F53F5CE6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CA79FE-CC34-41AB-8783-AF722DCB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Po co nam UE?</a:t>
            </a:r>
          </a:p>
        </p:txBody>
      </p:sp>
    </p:spTree>
    <p:extLst>
      <p:ext uri="{BB962C8B-B14F-4D97-AF65-F5344CB8AC3E}">
        <p14:creationId xmlns:p14="http://schemas.microsoft.com/office/powerpoint/2010/main" val="1238292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BDF3D011-08F3-A4EA-7DA0-3FC6014FD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37BBC54-389B-6319-96EA-12E66B3A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/>
              <a:t>Fundusze</a:t>
            </a:r>
            <a:r>
              <a:rPr lang="en-US" sz="6600" dirty="0"/>
              <a:t> </a:t>
            </a:r>
            <a:r>
              <a:rPr lang="en-US" sz="6600" dirty="0" err="1"/>
              <a:t>europejskie</a:t>
            </a:r>
            <a:r>
              <a:rPr lang="en-US" sz="6600" dirty="0"/>
              <a:t> – </a:t>
            </a:r>
            <a:r>
              <a:rPr lang="en-US" sz="6600" dirty="0" err="1"/>
              <a:t>perspektywa</a:t>
            </a:r>
            <a:r>
              <a:rPr lang="en-US" sz="6600" dirty="0"/>
              <a:t> 2021-2027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76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25D63EA-1CEB-83C9-260B-69CA468C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Budżet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BD334F9-2007-EB08-7E3F-4BB485DF2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nowej perspektywie budżetu funduszy unijnych na lata 2021-2027 Polska otrzymała największe środki od początku członkostwa w Unii Europejskiej. Łącznie otrzymany budżet to 76 mld euro;</a:t>
            </a:r>
          </a:p>
          <a:p>
            <a:r>
              <a:rPr lang="pl-PL" dirty="0"/>
              <a:t>w tym 72,2 mld euro to środki w ramach polityki spójności oraz 3,8 mld euro z Funduszu na rzecz Sprawiedliwej Transformacji; </a:t>
            </a:r>
          </a:p>
          <a:p>
            <a:r>
              <a:rPr lang="pl-PL" dirty="0"/>
              <a:t>w przeliczeniu daje nam to łącznie ponad 770 mld zł.</a:t>
            </a:r>
          </a:p>
        </p:txBody>
      </p:sp>
    </p:spTree>
    <p:extLst>
      <p:ext uri="{BB962C8B-B14F-4D97-AF65-F5344CB8AC3E}">
        <p14:creationId xmlns:p14="http://schemas.microsoft.com/office/powerpoint/2010/main" val="3549138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280267-0FFE-73DE-EA4E-961350BD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Metodologia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41CA8C-5E28-53E6-BEF1-D9A41A992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podział środków nastąpi wg przybliżonej metodologii którą zastosowano w budżecie 2014-2020, czyli ok. 60% funduszy unijnych zostanie rozdysponowane na poziomie krajowym a pozostałe 40% trafi do marszałków 16 województw na Programy Regionalne.</a:t>
            </a:r>
          </a:p>
        </p:txBody>
      </p:sp>
    </p:spTree>
    <p:extLst>
      <p:ext uri="{BB962C8B-B14F-4D97-AF65-F5344CB8AC3E}">
        <p14:creationId xmlns:p14="http://schemas.microsoft.com/office/powerpoint/2010/main" val="1190389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22AE2D-BF7F-6FEE-9814-DD9418B9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Metodologia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B54544-D45D-F0F7-7298-6901E7CB5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środki unijne w nowej perspektywie unijnej na lata 2021-2027 zostaną przeznaczone między innymi na badania, innowacje, przedsiębiorczość, infrastrukturę, klimat i ochronę środowiska, energetykę, cyfryzację, edukację i sprawy społeczne;</a:t>
            </a:r>
          </a:p>
          <a:p>
            <a:r>
              <a:rPr lang="pl-PL" dirty="0"/>
              <a:t>środki z Funduszu na rzecz Sprawiedliwej Transformacji wspierać będą działania związane ze zmniejszaniem skutków transformacji w kierunku gospodarki neutralnej dla klimatu. Z tej puli środków skorzystają tylko wybrane województwa, tj. śląskie, dolnośląskie, małopolskie, wielkopolskie, lubelskie i łódzkie.</a:t>
            </a:r>
          </a:p>
        </p:txBody>
      </p:sp>
    </p:spTree>
    <p:extLst>
      <p:ext uri="{BB962C8B-B14F-4D97-AF65-F5344CB8AC3E}">
        <p14:creationId xmlns:p14="http://schemas.microsoft.com/office/powerpoint/2010/main" val="2666905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5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5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tekst, mapa, diagram, zrzut ekranu&#10;&#10;Opis wygenerowany automatycznie">
            <a:extLst>
              <a:ext uri="{FF2B5EF4-FFF2-40B4-BE49-F238E27FC236}">
                <a16:creationId xmlns:a16="http://schemas.microsoft.com/office/drawing/2014/main" id="{2277A368-0329-E7C7-CB25-FB3A0E956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565" y="643467"/>
            <a:ext cx="64968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54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98043C-58B5-2A03-E865-04AFC0BB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Europejski Fundusz Rozwoju Regionalnego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FAF463-A968-CCB0-27A5-76923F589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Cel: wzmocnienie spójności społecznej i gospodarczej UE poprzez łagodzenie dysproporcji w rozwoju europejskich regionów.</a:t>
            </a:r>
          </a:p>
        </p:txBody>
      </p:sp>
    </p:spTree>
    <p:extLst>
      <p:ext uri="{BB962C8B-B14F-4D97-AF65-F5344CB8AC3E}">
        <p14:creationId xmlns:p14="http://schemas.microsoft.com/office/powerpoint/2010/main" val="2919025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D0216C-EE3B-66A0-A988-5E3CA865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Fundusz Spójności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D6F25C-DF27-3D99-7772-C036B8E5D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Cel: zredukowanie obecnych dysproporcji gospodarczych i społecznych oraz promowanie zrównoważonego rozwoju poprzez realizację strategicznych projektów w obszarach związanych z ochroną środowiska i transportem.</a:t>
            </a:r>
          </a:p>
        </p:txBody>
      </p:sp>
    </p:spTree>
    <p:extLst>
      <p:ext uri="{BB962C8B-B14F-4D97-AF65-F5344CB8AC3E}">
        <p14:creationId xmlns:p14="http://schemas.microsoft.com/office/powerpoint/2010/main" val="2547126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31B38A-E617-6106-7A97-7BBDBE8E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Europejski Fundusz Społeczny Plus (EFS+)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86F5C1-D7E1-3FE7-3E39-A983A65EC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Cel: stymulowanie zrównoważonego rozwoju gospodarczego poprzez inwestowanie w kapitał ludzki. </a:t>
            </a:r>
          </a:p>
        </p:txBody>
      </p:sp>
    </p:spTree>
    <p:extLst>
      <p:ext uri="{BB962C8B-B14F-4D97-AF65-F5344CB8AC3E}">
        <p14:creationId xmlns:p14="http://schemas.microsoft.com/office/powerpoint/2010/main" val="3923809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03D581-E1BF-48E5-27E3-CDA6BB4D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Fundusz na rzecz unijnej polityki morskiej i rybołówstwa (EFMR)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D1B482-084C-8AD7-96AE-725916FF9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Cel: wspieranie społeczności nadmorskich w różnicowaniu gospodarki lokalnej oraz podnoszenie ich jakości życia.</a:t>
            </a:r>
          </a:p>
        </p:txBody>
      </p:sp>
    </p:spTree>
    <p:extLst>
      <p:ext uri="{BB962C8B-B14F-4D97-AF65-F5344CB8AC3E}">
        <p14:creationId xmlns:p14="http://schemas.microsoft.com/office/powerpoint/2010/main" val="1717653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76BFDF-371E-0481-9C67-BCE85091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Fundusz Sprawiedliwej Transformacji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BD6BA2-1DE7-5F12-2F96-D3255D367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Cel: łagodzenie skutków społecznych i gospodarczych związanych z transformacją energetyczną.</a:t>
            </a:r>
          </a:p>
        </p:txBody>
      </p:sp>
    </p:spTree>
    <p:extLst>
      <p:ext uri="{BB962C8B-B14F-4D97-AF65-F5344CB8AC3E}">
        <p14:creationId xmlns:p14="http://schemas.microsoft.com/office/powerpoint/2010/main" val="194293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BDF3D011-08F3-A4EA-7DA0-3FC6014FD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37BBC54-389B-6319-96EA-12E66B3A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/>
              <a:t>Fundusze</a:t>
            </a:r>
            <a:r>
              <a:rPr lang="en-US" sz="6600" dirty="0"/>
              <a:t> </a:t>
            </a:r>
            <a:r>
              <a:rPr lang="en-US" sz="6600" dirty="0" err="1"/>
              <a:t>Europejskie</a:t>
            </a:r>
            <a:r>
              <a:rPr lang="en-US" sz="6600" dirty="0"/>
              <a:t> – </a:t>
            </a:r>
            <a:r>
              <a:rPr lang="en-US" sz="6600" dirty="0" err="1"/>
              <a:t>perspektywa</a:t>
            </a:r>
            <a:r>
              <a:rPr lang="en-US" sz="6600" dirty="0"/>
              <a:t> 2014-2020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0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lon na gorące powietrze startujący na pustyni pod Drogą Mleczną">
            <a:extLst>
              <a:ext uri="{FF2B5EF4-FFF2-40B4-BE49-F238E27FC236}">
                <a16:creationId xmlns:a16="http://schemas.microsoft.com/office/drawing/2014/main" id="{3990F990-F05E-9B86-836F-0534BE20A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95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9BD850-5252-E472-A04C-8671CD5E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Programy krajowe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85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585C5C-7F25-CBF6-52E3-E78B46AD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Fundusze Europejskie na Infrastrukturę, Klimat, Środowisko (</a:t>
            </a:r>
            <a:r>
              <a:rPr lang="pl-PL" dirty="0" err="1"/>
              <a:t>FEnIKS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F4BC28-C03D-3C16-8601-6CB2C450A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następca Programu Infrastruktura i Środowisko (</a:t>
            </a:r>
            <a:r>
              <a:rPr lang="pl-PL" dirty="0" err="1"/>
              <a:t>POIiŚ</a:t>
            </a:r>
            <a:r>
              <a:rPr lang="pl-PL" dirty="0"/>
              <a:t>);</a:t>
            </a:r>
          </a:p>
          <a:p>
            <a:r>
              <a:rPr lang="pl-PL" dirty="0"/>
              <a:t>program przyczynia się do rozwoju gospodarki niskoemisyjnej, ochrony środowiska oraz przeciwdziałania i adaptacji do zmian klimatu;</a:t>
            </a:r>
          </a:p>
          <a:p>
            <a:r>
              <a:rPr lang="pl-PL" dirty="0" err="1"/>
              <a:t>FEnIKS</a:t>
            </a:r>
            <a:r>
              <a:rPr lang="pl-PL" dirty="0"/>
              <a:t> wspiera również inwestycje transportowe oraz dofinansowuje ochronę zdrowia i dziedzictwo kulturowe;</a:t>
            </a:r>
          </a:p>
          <a:p>
            <a:r>
              <a:rPr lang="pl-PL" dirty="0"/>
              <a:t>budżet to 111 mld zł.</a:t>
            </a:r>
          </a:p>
        </p:txBody>
      </p:sp>
    </p:spTree>
    <p:extLst>
      <p:ext uri="{BB962C8B-B14F-4D97-AF65-F5344CB8AC3E}">
        <p14:creationId xmlns:p14="http://schemas.microsoft.com/office/powerpoint/2010/main" val="4219477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EB8663-F67E-6432-DDE5-8918131E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>
                <a:latin typeface="+mj-lt"/>
                <a:ea typeface="+mj-ea"/>
                <a:cs typeface="+mj-cs"/>
              </a:rPr>
              <a:t>Fundusze Europejskie dla Nowoczesnej Gospodarki (FENG)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4181C9-B3D5-635C-33C4-38688F497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000" dirty="0"/>
              <a:t>program jest kontynuacją dwóch wcześniejszych programów: Innowacyjna Gospodarka 2007-2013 (POIG) oraz Inteligentny Rozwój 2014-2020 (POIR);</a:t>
            </a:r>
          </a:p>
          <a:p>
            <a:r>
              <a:rPr lang="pl-PL" sz="3000" dirty="0"/>
              <a:t>FENG wspiera realizację projektów badawczo-rozwojowych, innowacyjnych oraz takich, które zwiększają konkurencyjność polskiej gospodarki; </a:t>
            </a:r>
          </a:p>
          <a:p>
            <a:r>
              <a:rPr lang="pl-PL" sz="3000" dirty="0"/>
              <a:t>z programu korzystają m.in. przedsiębiorcy, instytucje z sektora nauki, konsorcja przedsiębiorstw oraz instytucje otoczenia biznesu, w szczególności ośrodki innowacji;</a:t>
            </a:r>
          </a:p>
          <a:p>
            <a:r>
              <a:rPr lang="pl-PL" sz="3000" dirty="0"/>
              <a:t>budżet to 36 mld zł.</a:t>
            </a:r>
          </a:p>
        </p:txBody>
      </p:sp>
    </p:spTree>
    <p:extLst>
      <p:ext uri="{BB962C8B-B14F-4D97-AF65-F5344CB8AC3E}">
        <p14:creationId xmlns:p14="http://schemas.microsoft.com/office/powerpoint/2010/main" val="3188976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5E968A-8BDC-A984-AE29-6594352C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Fundusze Europejskie dla Rozwoju Społecznego (FERS)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7DEFA-9C99-6CE5-19D3-24F037F8E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następca Programu Wiedza Edukacja Rozwój (POWER);</a:t>
            </a:r>
          </a:p>
          <a:p>
            <a:r>
              <a:rPr lang="pl-PL" dirty="0"/>
              <a:t>główne obszary działania FERS to: praca, edukacja, zdrowie oraz dostępność;</a:t>
            </a:r>
          </a:p>
          <a:p>
            <a:r>
              <a:rPr lang="pl-PL" dirty="0"/>
              <a:t>program wspiera projekty z zakresu poprawy sytuacji osób na rynku pracy oraz jakości edukacji i rozwoju kompetencji;</a:t>
            </a:r>
          </a:p>
          <a:p>
            <a:r>
              <a:rPr lang="pl-PL" dirty="0"/>
              <a:t>budżet to 19 mld zł.</a:t>
            </a:r>
            <a:br>
              <a:rPr lang="pl-PL" dirty="0"/>
            </a:br>
            <a:r>
              <a:rPr lang="pl-PL" b="0" i="0" u="none" strike="noStrike" dirty="0">
                <a:solidFill>
                  <a:srgbClr val="000000"/>
                </a:solidFill>
                <a:effectLst/>
                <a:latin typeface="Roboto-Regular"/>
              </a:rPr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8446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1142B-B523-E8A2-61AA-65FE6DAE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Fundusze Europejskie na Rozwój Cyfrowy (FERC)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4EC597-D809-EE31-351B-7EFFB8785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jest następcą programu Polska Cyfrowa (POPC), który w latach 2014-2020 wspierał cyfryzację w Polsce. FERC koncentruje się przede wszystkim na:</a:t>
            </a:r>
            <a:br>
              <a:rPr lang="pl-PL" dirty="0"/>
            </a:br>
            <a:r>
              <a:rPr lang="pl-PL" dirty="0"/>
              <a:t>a) zwiększeniu dostępu do ultraszybkiego </a:t>
            </a:r>
            <a:r>
              <a:rPr lang="pl-PL" dirty="0" err="1"/>
              <a:t>internetu</a:t>
            </a:r>
            <a:r>
              <a:rPr lang="pl-PL" dirty="0"/>
              <a:t> szerokopasmowego,</a:t>
            </a:r>
            <a:br>
              <a:rPr lang="pl-PL" dirty="0"/>
            </a:br>
            <a:r>
              <a:rPr lang="pl-PL" dirty="0"/>
              <a:t>b) udostępnieniu zaawansowanych e-usług pozwalających w pełni na elektroniczne załatwienie spraw obywateli i przedsiębiorców,</a:t>
            </a:r>
            <a:br>
              <a:rPr lang="pl-PL" dirty="0"/>
            </a:br>
            <a:r>
              <a:rPr lang="pl-PL" dirty="0"/>
              <a:t>d) rozwoju gospodarki wykorzystującej najnowsze technologie cyfrowe,</a:t>
            </a:r>
            <a:br>
              <a:rPr lang="pl-PL" dirty="0"/>
            </a:br>
            <a:r>
              <a:rPr lang="pl-PL" dirty="0"/>
              <a:t>e) rozwoju współpracy międzysektorowej na rzecz tworzenia cyfrowych rozwiązań problemów społeczno-gospodarczych,</a:t>
            </a:r>
            <a:br>
              <a:rPr lang="pl-PL" dirty="0"/>
            </a:br>
            <a:r>
              <a:rPr lang="pl-PL" dirty="0"/>
              <a:t>f) wsparciu rozwoju zaawansowanych kompetencji cyfrowych, w tym również w obszarze </a:t>
            </a:r>
            <a:r>
              <a:rPr lang="pl-PL" dirty="0" err="1"/>
              <a:t>cyberbezpieczeństwa</a:t>
            </a:r>
            <a:r>
              <a:rPr lang="pl-PL" dirty="0"/>
              <a:t> dla jednostek samorządu terytorialnego i przedsiębiorców. </a:t>
            </a:r>
          </a:p>
          <a:p>
            <a:r>
              <a:rPr lang="pl-PL" dirty="0"/>
              <a:t>budżet FERC to 9 mld zł.</a:t>
            </a:r>
          </a:p>
        </p:txBody>
      </p:sp>
    </p:spTree>
    <p:extLst>
      <p:ext uri="{BB962C8B-B14F-4D97-AF65-F5344CB8AC3E}">
        <p14:creationId xmlns:p14="http://schemas.microsoft.com/office/powerpoint/2010/main" val="3297288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F5AA6B-A615-F35E-D464-BF4D002BE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Fundusze Europejskie dla Polski Wschodniej (FEPW)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471EBD-4DC6-E44C-2C4D-D1D536BD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nowy program dla makroregionu Polski Wschodniej koncentruje się na czterech głównych obszarach: </a:t>
            </a:r>
            <a:br>
              <a:rPr lang="pl-PL" dirty="0"/>
            </a:br>
            <a:r>
              <a:rPr lang="pl-PL" dirty="0"/>
              <a:t>a) wzmocnienie konkurencyjności i innowacyjności przedsiębiorstw,</a:t>
            </a:r>
            <a:br>
              <a:rPr lang="pl-PL" dirty="0"/>
            </a:br>
            <a:r>
              <a:rPr lang="pl-PL" dirty="0"/>
              <a:t>b) energia i ochrona klimatu,</a:t>
            </a:r>
            <a:br>
              <a:rPr lang="pl-PL" dirty="0"/>
            </a:br>
            <a:r>
              <a:rPr lang="pl-PL" dirty="0"/>
              <a:t>c) spójna sieć transportowa i zwiększenie dostępności transportowej, </a:t>
            </a:r>
            <a:br>
              <a:rPr lang="pl-PL" dirty="0"/>
            </a:br>
            <a:r>
              <a:rPr lang="pl-PL" dirty="0"/>
              <a:t>d) aktywizacja kapitału społecznego, rozwój turystyki i usługi uzdrowiskowe;</a:t>
            </a:r>
          </a:p>
          <a:p>
            <a:r>
              <a:rPr lang="pl-PL" dirty="0"/>
              <a:t>oprócz 5 województw dotychczas objętych wsparciem (lubelskiego, podkarpackiego, podlaskiego, świętokrzyskiego i warmińsko-mazurskiego) z nowego programu korzysta także województwo mazowieckie bez Warszawy i dziewięciu otaczających ją powiatów;</a:t>
            </a:r>
          </a:p>
          <a:p>
            <a:r>
              <a:rPr lang="pl-PL" dirty="0"/>
              <a:t>w puli FEPW jest 12 mld zł.</a:t>
            </a:r>
          </a:p>
        </p:txBody>
      </p:sp>
    </p:spTree>
    <p:extLst>
      <p:ext uri="{BB962C8B-B14F-4D97-AF65-F5344CB8AC3E}">
        <p14:creationId xmlns:p14="http://schemas.microsoft.com/office/powerpoint/2010/main" val="945626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F2045F-E001-D4F4-8F5E-5F973DB3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Pomoc Techniczna dla Funduszy Europejskich (PTFE)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784E57-7BAA-F2D8-9DF5-DC2647E01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program ma 3 główne priorytety: </a:t>
            </a:r>
            <a:br>
              <a:rPr lang="pl-PL" dirty="0"/>
            </a:br>
            <a:r>
              <a:rPr lang="pl-PL" dirty="0"/>
              <a:t>a) skuteczne instytucje,</a:t>
            </a:r>
            <a:br>
              <a:rPr lang="pl-PL" dirty="0"/>
            </a:br>
            <a:r>
              <a:rPr lang="pl-PL" dirty="0"/>
              <a:t>b) skuteczni beneficjenci,</a:t>
            </a:r>
            <a:br>
              <a:rPr lang="pl-PL" dirty="0"/>
            </a:br>
            <a:r>
              <a:rPr lang="pl-PL" dirty="0"/>
              <a:t>c) skuteczna komunikacja. </a:t>
            </a:r>
          </a:p>
          <a:p>
            <a:pPr fontAlgn="base"/>
            <a:r>
              <a:rPr lang="pl-PL" dirty="0"/>
              <a:t>środki z Pomocy Technicznej są przekazywane m.in. na: </a:t>
            </a:r>
            <a:br>
              <a:rPr lang="pl-PL" dirty="0"/>
            </a:br>
            <a:r>
              <a:rPr lang="pl-PL" dirty="0"/>
              <a:t>a) szkolenia dla beneficjentów korzystających z Funduszy Europejskich,</a:t>
            </a:r>
            <a:br>
              <a:rPr lang="pl-PL" dirty="0"/>
            </a:br>
            <a:r>
              <a:rPr lang="pl-PL" dirty="0"/>
              <a:t>b) rozwój krajowego systemu informatycznego umożliwiającego aplikowanie i rozliczanie projektów unijnych,</a:t>
            </a:r>
            <a:br>
              <a:rPr lang="pl-PL" dirty="0"/>
            </a:br>
            <a:r>
              <a:rPr lang="pl-PL" dirty="0"/>
              <a:t>c) działania informacyjno-promocyjne zwiększające wiedzę o funduszach w Polsce.</a:t>
            </a:r>
          </a:p>
          <a:p>
            <a:pPr fontAlgn="base"/>
            <a:r>
              <a:rPr lang="pl-PL" dirty="0"/>
              <a:t>budżet programu wynosi 2,5 mld zł.</a:t>
            </a:r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8845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572AA2-3FE3-77CF-7BD0-BDD90113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Fundusze Europejskie Pomoc Żywnościowa (FEPŻ)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9B91B1-C5AB-0ABE-8790-CB0E60BD6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wsparcie dla osób doświadczonych ubóstwem 2,5 mld zł.</a:t>
            </a:r>
          </a:p>
        </p:txBody>
      </p:sp>
    </p:spTree>
    <p:extLst>
      <p:ext uri="{BB962C8B-B14F-4D97-AF65-F5344CB8AC3E}">
        <p14:creationId xmlns:p14="http://schemas.microsoft.com/office/powerpoint/2010/main" val="3429240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554B62-3478-1607-DF52-5ECEAB01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Fundusze Europejskie dla Rybactwa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7562E0-4AA8-BA5D-C027-374F964C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wsparcie rybactwa i rybołówstwa oraz rozwój lokalnych społeczności rybackich 2,5 mld zł.</a:t>
            </a:r>
          </a:p>
        </p:txBody>
      </p:sp>
    </p:spTree>
    <p:extLst>
      <p:ext uri="{BB962C8B-B14F-4D97-AF65-F5344CB8AC3E}">
        <p14:creationId xmlns:p14="http://schemas.microsoft.com/office/powerpoint/2010/main" val="316128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F19AC-88A8-1ED4-C0BC-7409197B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Programy Europejskiej Współpracy Terytorialnej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3AA0A0-4674-BF1A-817E-CEC39BD4F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wsparcie współpracy transgranicznej i transnarodowej oraz międzyregionalnej UE 2 mld zł.</a:t>
            </a:r>
          </a:p>
        </p:txBody>
      </p:sp>
    </p:spTree>
    <p:extLst>
      <p:ext uri="{BB962C8B-B14F-4D97-AF65-F5344CB8AC3E}">
        <p14:creationId xmlns:p14="http://schemas.microsoft.com/office/powerpoint/2010/main" val="364420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240B1D-7BF5-BB6A-7096-A33CA643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Struktura Funduszy Europejskich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83BD33-4F3C-65CA-327C-DC54E126A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europejskie fundusze strukturalne i inwestycyjne; </a:t>
            </a:r>
          </a:p>
          <a:p>
            <a:r>
              <a:rPr lang="pl-PL" dirty="0"/>
              <a:t>w poprzednim budżecie długoterminowym występowało pięć funduszy strukturalnych i inwestycyjnych; </a:t>
            </a:r>
          </a:p>
          <a:p>
            <a:r>
              <a:rPr lang="pl-PL" dirty="0"/>
              <a:t>funduszami tymi zarządzają wspólnie Komisja Europejska i kraje UE;</a:t>
            </a:r>
          </a:p>
          <a:p>
            <a:r>
              <a:rPr lang="pl-PL" dirty="0"/>
              <a:t>koncentracja na tworzeniu miejsc pracy oraz zrównoważoną oraz zdrową europejską gospodarkę i ochronę środowiska.</a:t>
            </a:r>
          </a:p>
        </p:txBody>
      </p:sp>
    </p:spTree>
    <p:extLst>
      <p:ext uri="{BB962C8B-B14F-4D97-AF65-F5344CB8AC3E}">
        <p14:creationId xmlns:p14="http://schemas.microsoft.com/office/powerpoint/2010/main" val="1130071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7296DE-113D-8A50-437E-4AAEFF77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Fundusze Europejskie na rzecz Sprawiedliwej Transformacji (FST)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2F83D0-1ACC-EE17-7F35-BF3EEA41E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to nowy instrument finansowy w ramach polityki spójności służący zapewnieniu wsparcia obszarom borykającym się z poważnymi wyzwaniami społeczno-gospodarczymi wynikającymi z transformacji w dążeniu do osiągnięcia neutralności klimatycznej oraz zapobiegania pogłębianiu się dysproporcji regionalnych, </a:t>
            </a:r>
          </a:p>
          <a:p>
            <a:r>
              <a:rPr lang="pl-PL" dirty="0"/>
              <a:t>FST w Polsce stanowi pomoc w transformacji dla regionów górniczych: śląskiego, małopolskiego, dolnośląskiego, wielkopolskiego, łódzkiego i lubelskiego,</a:t>
            </a:r>
          </a:p>
          <a:p>
            <a:r>
              <a:rPr lang="pl-PL" dirty="0"/>
              <a:t>jego główne cele to łagodzenie skutków transformacji poprzez finansowanie dywersyfikacji i modernizacji lokalnej gospodarki oraz łagodzenie negatywnych skutków dla zatrudnienia,</a:t>
            </a:r>
          </a:p>
          <a:p>
            <a:r>
              <a:rPr lang="pl-PL" dirty="0"/>
              <a:t>aby osiągnąć ten cel, fundusz wspiera inwestycje w dziedzinach takich jak łączność cyfrowa, czyste technologie energetyczne, redukcja emisji, regeneracja terenów przemysłowych, przekwalifikowanie pracowników i pomoc techniczna. </a:t>
            </a:r>
          </a:p>
          <a:p>
            <a:r>
              <a:rPr lang="pl-PL" dirty="0"/>
              <a:t>fundusz ten ułatwi wdrażanie Europejskiego Zielonego Ładu, którego celem jest osiągnięcie neutralności klimatycznej UE do 2050 r.,</a:t>
            </a:r>
          </a:p>
          <a:p>
            <a:r>
              <a:rPr lang="pl-PL" dirty="0"/>
              <a:t>budżet programu wynosi 17,2 mld zł.</a:t>
            </a:r>
          </a:p>
        </p:txBody>
      </p:sp>
    </p:spTree>
    <p:extLst>
      <p:ext uri="{BB962C8B-B14F-4D97-AF65-F5344CB8AC3E}">
        <p14:creationId xmlns:p14="http://schemas.microsoft.com/office/powerpoint/2010/main" val="3371799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746E9F-A482-81B0-40D3-6AA63263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Europejski Zielony Ład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9C204D-529A-1E42-4051-3BD40C9BE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Zielony Ład to odpowiedź UE na trwający kryzys klimatyczny,</a:t>
            </a:r>
          </a:p>
          <a:p>
            <a:pPr algn="l" fontAlgn="ctr"/>
            <a:r>
              <a:rPr lang="pl-PL" dirty="0"/>
              <a:t>w listopadzie 2019, Parlament ogłosił kryzys klimatyczny, wzywając Komisję Europejską do tego, by wszystkie jej wnioski legislacyjne były zgodne z celem ograniczenia globalnego ocieplenia do poziomu poniżej 1,5 °C i z celem znacznego ograniczenia emisji gazów cieplarnianych.</a:t>
            </a:r>
          </a:p>
          <a:p>
            <a:pPr algn="l" fontAlgn="ctr"/>
            <a:r>
              <a:rPr lang="pl-PL" dirty="0"/>
              <a:t>plan działania dla Europy, aby mogła stać się kontynentem neutralnym dla klimatu do 2050 roku.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https://multimedia.europarl.europa.eu/pl/video/x_N01_AFPS_220715_GDEX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3"/>
              </a:rPr>
              <a:t>https://multimedia.europarl.europa.eu/pl/video/x_N01-PUB-200623-GREE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682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uża grupa skoczków spadochronowych w powietrzu">
            <a:extLst>
              <a:ext uri="{FF2B5EF4-FFF2-40B4-BE49-F238E27FC236}">
                <a16:creationId xmlns:a16="http://schemas.microsoft.com/office/drawing/2014/main" id="{51CD25B7-DC72-3999-94E4-17D5EAEDF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" t="9091" r="2180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7369C4-0A20-2E42-11E2-5E09678BB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Programy regionalne dla 16 województw</a:t>
            </a:r>
            <a:br>
              <a:rPr lang="en-US" b="1" i="0" u="none" strike="noStrike">
                <a:effectLst/>
              </a:rPr>
            </a:b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16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8734CF-A826-B0E2-A92E-D032417D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Programy regionalne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7A26A4-2884-7CFC-5522-B955FD48C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łącznie województwa otrzymały 153 mld zł – co stanowi 44% wszystkich europejskich pieniędzy w ramach perspektywy finansowej 2021-2027, które otrzymała Polska;</a:t>
            </a:r>
          </a:p>
          <a:p>
            <a:r>
              <a:rPr lang="pl-PL" dirty="0"/>
              <a:t>na wskazane 153 mld zł składają się również środki z Funduszu Sprawiedliwej Transformacji (3,8 mld euro) i polityki spójności (560 mln);</a:t>
            </a:r>
          </a:p>
          <a:p>
            <a:r>
              <a:rPr lang="pl-PL" dirty="0"/>
              <a:t>najwięcej środków zostało ulokowanych w woj. śląskim - region ten ma do podziału około 2,1 mld euro.</a:t>
            </a:r>
          </a:p>
        </p:txBody>
      </p:sp>
    </p:spTree>
    <p:extLst>
      <p:ext uri="{BB962C8B-B14F-4D97-AF65-F5344CB8AC3E}">
        <p14:creationId xmlns:p14="http://schemas.microsoft.com/office/powerpoint/2010/main" val="2688589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06E09-5988-1273-34EC-5699B8A6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Programy regionalne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FAD73F-338C-ED1F-6F22-2B6E01B67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fontAlgn="base"/>
            <a:r>
              <a:rPr lang="pl-PL" dirty="0"/>
              <a:t>każde województwo posiada własny program, który finansuje projekty na jego terenie. To przede wszystkim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Roboto-Regular"/>
              </a:rPr>
              <a:t>:</a:t>
            </a:r>
            <a:br>
              <a:rPr lang="pl-PL" b="0" i="0" u="none" strike="noStrike" dirty="0">
                <a:solidFill>
                  <a:srgbClr val="000000"/>
                </a:solidFill>
                <a:effectLst/>
                <a:latin typeface="Roboto-Regular"/>
              </a:rPr>
            </a:br>
            <a:r>
              <a:rPr lang="pl-PL" b="0" i="0" u="none" strike="noStrike" dirty="0">
                <a:solidFill>
                  <a:srgbClr val="000000"/>
                </a:solidFill>
                <a:effectLst/>
                <a:latin typeface="Roboto-Regular"/>
              </a:rPr>
              <a:t>a) 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inherit"/>
              </a:rPr>
              <a:t>rozwój przedsiębiorczości,</a:t>
            </a:r>
            <a:br>
              <a:rPr lang="pl-PL" dirty="0">
                <a:solidFill>
                  <a:srgbClr val="000000"/>
                </a:solidFill>
                <a:latin typeface="Roboto-Regular"/>
              </a:rPr>
            </a:br>
            <a:r>
              <a:rPr lang="pl-PL" dirty="0">
                <a:solidFill>
                  <a:srgbClr val="000000"/>
                </a:solidFill>
                <a:latin typeface="Roboto-Regular"/>
              </a:rPr>
              <a:t>b) 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inherit"/>
              </a:rPr>
              <a:t>lepszy dostęp do edukacji, ochrony zdrowia i kultury,</a:t>
            </a:r>
            <a:br>
              <a:rPr lang="pl-PL" dirty="0">
                <a:solidFill>
                  <a:srgbClr val="000000"/>
                </a:solidFill>
                <a:latin typeface="Roboto-Regular"/>
              </a:rPr>
            </a:br>
            <a:r>
              <a:rPr lang="pl-PL" dirty="0">
                <a:solidFill>
                  <a:srgbClr val="000000"/>
                </a:solidFill>
                <a:latin typeface="Roboto-Regular"/>
              </a:rPr>
              <a:t>c)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inherit"/>
              </a:rPr>
              <a:t> poprawa infrastruktury społecznej,</a:t>
            </a:r>
            <a:br>
              <a:rPr lang="pl-PL" dirty="0">
                <a:solidFill>
                  <a:srgbClr val="000000"/>
                </a:solidFill>
                <a:latin typeface="Roboto-Regular"/>
              </a:rPr>
            </a:br>
            <a:r>
              <a:rPr lang="pl-PL" dirty="0">
                <a:solidFill>
                  <a:srgbClr val="000000"/>
                </a:solidFill>
                <a:latin typeface="Roboto-Regular"/>
              </a:rPr>
              <a:t>d)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inherit"/>
              </a:rPr>
              <a:t> troska o środowisko,</a:t>
            </a:r>
            <a:br>
              <a:rPr lang="pl-PL" dirty="0">
                <a:solidFill>
                  <a:srgbClr val="000000"/>
                </a:solidFill>
                <a:latin typeface="Roboto-Regular"/>
              </a:rPr>
            </a:br>
            <a:r>
              <a:rPr lang="pl-PL" dirty="0">
                <a:solidFill>
                  <a:srgbClr val="000000"/>
                </a:solidFill>
                <a:latin typeface="Roboto-Regular"/>
              </a:rPr>
              <a:t>e) 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inherit"/>
              </a:rPr>
              <a:t>technologie cyfrowe, energetyka i transport.</a:t>
            </a:r>
          </a:p>
          <a:p>
            <a:pPr algn="l" fontAlgn="base"/>
            <a:endParaRPr lang="pl-PL" dirty="0">
              <a:solidFill>
                <a:srgbClr val="000000"/>
              </a:solidFill>
              <a:latin typeface="inherit"/>
            </a:endParaRPr>
          </a:p>
          <a:p>
            <a:pPr marL="0" indent="0" algn="l" fontAlgn="base">
              <a:buNone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Roboto-Regular"/>
                <a:hlinkClick r:id="rId2"/>
              </a:rPr>
              <a:t>https://www.youtube.com/watch?embeds_referring_euri=https%3A%2F%2Fwww.funduszeeuropejskie.gov.pl%2F&amp;source_ve_path=Mjg2NjQsMTY0NTAz&amp;feature=emb_share&amp;v=nKZbW7y8ys0</a:t>
            </a:r>
            <a:endParaRPr lang="pl-PL" b="0" i="0" u="none" strike="noStrike" dirty="0">
              <a:solidFill>
                <a:srgbClr val="000000"/>
              </a:solidFill>
              <a:effectLst/>
              <a:latin typeface="Roboto-Regular"/>
            </a:endParaRPr>
          </a:p>
          <a:p>
            <a:pPr marL="0" indent="0" algn="l" fontAlgn="base">
              <a:buNone/>
            </a:pPr>
            <a:endParaRPr lang="pl-PL" b="0" i="0" u="none" strike="noStrike" dirty="0">
              <a:solidFill>
                <a:srgbClr val="000000"/>
              </a:solidFill>
              <a:effectLst/>
              <a:latin typeface="Roboto-Regular"/>
            </a:endParaRPr>
          </a:p>
          <a:p>
            <a:pPr marL="0" indent="0">
              <a:buNone/>
            </a:pPr>
            <a:endParaRPr lang="pl-PL" b="0" i="0" u="none" strike="noStrike" dirty="0">
              <a:solidFill>
                <a:srgbClr val="000000"/>
              </a:solidFill>
              <a:effectLst/>
              <a:latin typeface="Robo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85038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64EC91F-C0E8-03DB-31CB-A2E25939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Krajowy Plan Odbudowy</a:t>
            </a:r>
          </a:p>
        </p:txBody>
      </p:sp>
      <p:pic>
        <p:nvPicPr>
          <p:cNvPr id="5" name="Picture 4" descr="Biurko ze stetoskopem i klawiaturą komputerową">
            <a:extLst>
              <a:ext uri="{FF2B5EF4-FFF2-40B4-BE49-F238E27FC236}">
                <a16:creationId xmlns:a16="http://schemas.microsoft.com/office/drawing/2014/main" id="{A450F625-34C2-38A4-C2ED-CB2750388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03" r="-1" b="-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65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F4DA10-CD39-AE9E-92D1-853687B5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Krajowy Plan Odbudowy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67559E-CCCA-DBEB-03E6-A726CE40E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obok regularnej perspektywy finansowej wdrożony został Instrument na Rzecz Odbudowy i Zwiększania Odporności (</a:t>
            </a:r>
            <a:r>
              <a:rPr lang="pl-PL" dirty="0" err="1"/>
              <a:t>Recovery</a:t>
            </a:r>
            <a:r>
              <a:rPr lang="pl-PL" dirty="0"/>
              <a:t> and </a:t>
            </a:r>
            <a:r>
              <a:rPr lang="pl-PL" dirty="0" err="1"/>
              <a:t>Resilience</a:t>
            </a:r>
            <a:r>
              <a:rPr lang="pl-PL" dirty="0"/>
              <a:t> </a:t>
            </a:r>
            <a:r>
              <a:rPr lang="pl-PL" dirty="0" err="1"/>
              <a:t>Facility</a:t>
            </a:r>
            <a:r>
              <a:rPr lang="pl-PL" dirty="0"/>
              <a:t> – RFF), w Polsce szerzej znany pod nazwą Krajowy Plan Odbudowy i Zwiększania Odporności (KPO);</a:t>
            </a:r>
          </a:p>
          <a:p>
            <a:r>
              <a:rPr lang="pl-PL" dirty="0"/>
              <a:t>jego celem jest łagodzenie gospodarczych i społecznych skutków pandemii </a:t>
            </a:r>
            <a:r>
              <a:rPr lang="pl-PL" dirty="0">
                <a:hlinkClick r:id="rId2" tooltip="Covid-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</a:t>
            </a:r>
            <a:r>
              <a:rPr lang="pl-PL" dirty="0"/>
              <a:t> oraz zapewnienie by europejskie gospodarki i społeczeństwa były bardziej zrównoważone, odporne i lepiej przygotowane na transformację ekologiczną i cyfrową; </a:t>
            </a:r>
          </a:p>
          <a:p>
            <a:r>
              <a:rPr lang="pl-PL" dirty="0"/>
              <a:t>w ramach KPO Polska otrzymała 158,5 mld złotych, w tym 106,9 mld złotych w postaci dotacji i 51,6 mld złotych w formie preferencyjnych pożyczek.</a:t>
            </a:r>
          </a:p>
        </p:txBody>
      </p:sp>
    </p:spTree>
    <p:extLst>
      <p:ext uri="{BB962C8B-B14F-4D97-AF65-F5344CB8AC3E}">
        <p14:creationId xmlns:p14="http://schemas.microsoft.com/office/powerpoint/2010/main" val="1771842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1FF66A-E664-BB29-3712-231CDCE1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Krajowy Plan Odbudowy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95C379-6F98-FBFB-8D91-1B94DC549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zgodnie z dokumentem programowym KPO koncentruje swoje działania na sześciu europejskich filarach odpowiedzi na kryzys i budowy odporności: </a:t>
            </a:r>
          </a:p>
          <a:p>
            <a:pPr marL="457200" lvl="1" indent="0" fontAlgn="base">
              <a:buNone/>
            </a:pPr>
            <a:r>
              <a:rPr lang="pl-PL" dirty="0"/>
              <a:t>1. Zielona transformacja.</a:t>
            </a:r>
            <a:br>
              <a:rPr lang="pl-PL" dirty="0"/>
            </a:br>
            <a:r>
              <a:rPr lang="pl-PL" dirty="0"/>
              <a:t>2. Transformacja cyfrowa.</a:t>
            </a:r>
            <a:br>
              <a:rPr lang="pl-PL" dirty="0"/>
            </a:br>
            <a:r>
              <a:rPr lang="pl-PL" dirty="0"/>
              <a:t>3. Inteligentny i trwały wzrost sprzyjający włączeniu społecznemu,</a:t>
            </a:r>
            <a:br>
              <a:rPr lang="pl-PL" dirty="0"/>
            </a:br>
            <a:r>
              <a:rPr lang="pl-PL" dirty="0"/>
              <a:t>4. Spójność społeczna i terytorialna.</a:t>
            </a:r>
            <a:br>
              <a:rPr lang="pl-PL" dirty="0"/>
            </a:br>
            <a:r>
              <a:rPr lang="pl-PL" dirty="0"/>
              <a:t>5. Opieka zdrowotna oraz odporność gospodarcza, społeczna i instytucjonalna.</a:t>
            </a:r>
            <a:br>
              <a:rPr lang="pl-PL" dirty="0"/>
            </a:br>
            <a:r>
              <a:rPr lang="pl-PL" dirty="0"/>
              <a:t>6. Polityki na rzecz następnego pokolenia, takie jak edukacja i umiejętności.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556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D510EE-BC36-7B06-7B81-E48BCDA6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Krajowy Plan Odbudowy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5D9B6C-0796-0938-6720-1574A1C27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fontAlgn="base"/>
            <a:r>
              <a:rPr lang="pl-PL" dirty="0"/>
              <a:t>adresatem działań w ramach KPO są:</a:t>
            </a:r>
            <a:br>
              <a:rPr lang="pl-PL" dirty="0"/>
            </a:br>
            <a:r>
              <a:rPr lang="pl-PL" dirty="0"/>
              <a:t>- obywatele,</a:t>
            </a:r>
            <a:br>
              <a:rPr lang="pl-PL" dirty="0"/>
            </a:br>
            <a:r>
              <a:rPr lang="pl-PL" dirty="0"/>
              <a:t>- przedsiębiorcy i przedsiębiorstwa,</a:t>
            </a:r>
            <a:br>
              <a:rPr lang="pl-PL" dirty="0"/>
            </a:br>
            <a:r>
              <a:rPr lang="pl-PL" dirty="0"/>
              <a:t>- samorządy terytorialne,</a:t>
            </a:r>
            <a:br>
              <a:rPr lang="pl-PL" dirty="0"/>
            </a:br>
            <a:r>
              <a:rPr lang="pl-PL" dirty="0"/>
              <a:t>- instytucje publiczne dostarczające podstawowe usługi społeczne (zdrowie, edukacja, rynek pracy), decydujące o poziomie jakości życia i perspektywach rozwojowych Polski;</a:t>
            </a:r>
            <a:br>
              <a:rPr lang="pl-PL" dirty="0"/>
            </a:br>
            <a:r>
              <a:rPr lang="pl-PL" dirty="0"/>
              <a:t>- podmioty spoza systemu administracji publicznej</a:t>
            </a:r>
          </a:p>
          <a:p>
            <a:pPr algn="l" fontAlgn="base"/>
            <a:r>
              <a:rPr lang="pl-PL" dirty="0"/>
              <a:t>zgodnie z celami UE znaczna część budżetu przeznaczona zostanie na cele klimatyczne (42,7%) oraz na transformację cyfrową (21,3 %).</a:t>
            </a:r>
          </a:p>
          <a:p>
            <a:pPr algn="l" fontAlgn="base"/>
            <a:endParaRPr lang="pl-PL" dirty="0"/>
          </a:p>
          <a:p>
            <a:pPr marL="0" indent="0" algn="l" fontAlgn="base">
              <a:buNone/>
            </a:pPr>
            <a:r>
              <a:rPr lang="pl-PL" dirty="0">
                <a:hlinkClick r:id="rId2"/>
              </a:rPr>
              <a:t>https://www.youtube.com/watch?v=Yeb8YiMJi2s</a:t>
            </a:r>
            <a:endParaRPr lang="pl-PL" dirty="0"/>
          </a:p>
          <a:p>
            <a:pPr marL="0" indent="0" algn="l" fontAlgn="base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6337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wykres, diagram kołowy&#10;&#10;Opis wygenerowany automatycznie">
            <a:extLst>
              <a:ext uri="{FF2B5EF4-FFF2-40B4-BE49-F238E27FC236}">
                <a16:creationId xmlns:a16="http://schemas.microsoft.com/office/drawing/2014/main" id="{60073A82-9E4B-473B-EDED-4BCE474EF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1"/>
          <a:stretch/>
        </p:blipFill>
        <p:spPr>
          <a:xfrm>
            <a:off x="811816" y="457200"/>
            <a:ext cx="1056836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0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09121B-18E3-EE9C-85C7-2465F4BA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Fundusze europejskie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F03DAC-4C2C-0C4D-F9B6-96BAD0B9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57712"/>
          </a:xfrm>
        </p:spPr>
        <p:txBody>
          <a:bodyPr>
            <a:noAutofit/>
          </a:bodyPr>
          <a:lstStyle/>
          <a:p>
            <a:r>
              <a:rPr lang="pl-PL" sz="2600" dirty="0"/>
              <a:t>Istnieje pięć funduszy: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pl-PL" sz="2200" dirty="0"/>
              <a:t>1. Europejski Fundusz Rozwoju Regionalnego (EFRR),</a:t>
            </a:r>
            <a:br>
              <a:rPr lang="pl-PL" sz="2200" dirty="0"/>
            </a:br>
            <a:r>
              <a:rPr lang="pl-PL" sz="2200" dirty="0"/>
              <a:t>2. Europejski Fundusz Społeczny (EFS).</a:t>
            </a:r>
            <a:br>
              <a:rPr lang="pl-PL" sz="2200" dirty="0"/>
            </a:br>
            <a:r>
              <a:rPr lang="pl-PL" sz="2200" dirty="0"/>
              <a:t>3. Fundusz Spójności (FS).</a:t>
            </a:r>
            <a:br>
              <a:rPr lang="pl-PL" sz="2200" dirty="0"/>
            </a:br>
            <a:r>
              <a:rPr lang="pl-PL" sz="2200" dirty="0"/>
              <a:t>4. Europejski Fundusz Rolny na rzecz Rozwoju Obszarów Wiejskich (EFRROW).</a:t>
            </a:r>
            <a:br>
              <a:rPr lang="pl-PL" sz="2200" dirty="0"/>
            </a:br>
            <a:r>
              <a:rPr lang="pl-PL" sz="2200" dirty="0"/>
              <a:t>5. Europejski Fundusz Morski i Rybacki (EFMR).</a:t>
            </a:r>
          </a:p>
        </p:txBody>
      </p:sp>
    </p:spTree>
    <p:extLst>
      <p:ext uri="{BB962C8B-B14F-4D97-AF65-F5344CB8AC3E}">
        <p14:creationId xmlns:p14="http://schemas.microsoft.com/office/powerpoint/2010/main" val="26571104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11353C08-E8B5-2249-52F5-7D9F2091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265" y="643467"/>
            <a:ext cx="591747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05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9C3A489-452C-2DBE-FFD7-445584A6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30483486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97B486-9FC1-C1FF-5B56-27189C47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D68C5B-A200-2FD9-29D7-7926DC1B1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Idea projektu</a:t>
            </a:r>
          </a:p>
          <a:p>
            <a:pPr marL="514350" indent="-514350">
              <a:buAutoNum type="arabicPeriod"/>
            </a:pPr>
            <a:r>
              <a:rPr lang="pl-PL" dirty="0"/>
              <a:t>Jaki problem rozwiązuje</a:t>
            </a:r>
          </a:p>
          <a:p>
            <a:pPr marL="514350" indent="-514350">
              <a:buAutoNum type="arabicPeriod"/>
            </a:pPr>
            <a:r>
              <a:rPr lang="pl-PL" dirty="0"/>
              <a:t>Rodzaj innowacyjnego rozwiązania </a:t>
            </a:r>
          </a:p>
          <a:p>
            <a:pPr marL="514350" indent="-514350">
              <a:buAutoNum type="arabicPeriod"/>
            </a:pPr>
            <a:r>
              <a:rPr lang="pl-PL" dirty="0"/>
              <a:t>Podstawowe wyniki i korzyści projektu</a:t>
            </a:r>
          </a:p>
          <a:p>
            <a:pPr marL="514350" indent="-514350">
              <a:buAutoNum type="arabicPeriod"/>
            </a:pPr>
            <a:r>
              <a:rPr lang="pl-PL" dirty="0"/>
              <a:t>Poziom finansowania i źródło</a:t>
            </a:r>
          </a:p>
          <a:p>
            <a:pPr marL="514350" indent="-514350">
              <a:buAutoNum type="arabicPeriod"/>
            </a:pPr>
            <a:r>
              <a:rPr lang="pl-PL" dirty="0"/>
              <a:t>Podmioty wiodące</a:t>
            </a:r>
          </a:p>
        </p:txBody>
      </p:sp>
    </p:spTree>
    <p:extLst>
      <p:ext uri="{BB962C8B-B14F-4D97-AF65-F5344CB8AC3E}">
        <p14:creationId xmlns:p14="http://schemas.microsoft.com/office/powerpoint/2010/main" val="2158067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2B6ABE-59B1-6A3F-81F9-E779EB84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Projekty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E25BEE-25B2-28E0-CAC8-8E1BEC100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Opieka długoterminowa na obszarach wiejskich.</a:t>
            </a:r>
          </a:p>
          <a:p>
            <a:pPr marL="514350" indent="-514350">
              <a:buAutoNum type="arabicPeriod"/>
            </a:pPr>
            <a:r>
              <a:rPr lang="pl-PL" dirty="0"/>
              <a:t>Projekt Rzemieślników .</a:t>
            </a:r>
          </a:p>
          <a:p>
            <a:pPr marL="514350" indent="-514350">
              <a:buAutoNum type="arabicPeriod"/>
            </a:pPr>
            <a:r>
              <a:rPr lang="pl-PL" dirty="0"/>
              <a:t>Asystent dla studenta z ASD.</a:t>
            </a:r>
          </a:p>
          <a:p>
            <a:pPr marL="0" indent="0">
              <a:buNone/>
            </a:pPr>
            <a:br>
              <a:rPr lang="pl-PL" b="1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011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662D25-79A6-9BDE-F672-44030554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Projekt 1</a:t>
            </a:r>
          </a:p>
        </p:txBody>
      </p:sp>
    </p:spTree>
    <p:extLst>
      <p:ext uri="{BB962C8B-B14F-4D97-AF65-F5344CB8AC3E}">
        <p14:creationId xmlns:p14="http://schemas.microsoft.com/office/powerpoint/2010/main" val="23305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AEA546-E15A-D21D-A9A0-86312E16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Opieka długoterminowa na obszarach wiejskich</a:t>
            </a:r>
            <a:br>
              <a:rPr lang="pl-PL" b="1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571E48-2804-A44E-CC29-32D903934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Rozszerzenie zakresu wskazań do opieki hospicjum dla chorych osób mieszkających na obszarach wiejskich z utrudnionym dostępem do usług oraz uelastycznieniem opieki poprzez pomoc przeszkolonych opiekunów.</a:t>
            </a:r>
          </a:p>
          <a:p>
            <a:pPr marL="0" indent="0">
              <a:buNone/>
            </a:pPr>
            <a:br>
              <a:rPr lang="pl-PL" dirty="0"/>
            </a:br>
            <a:r>
              <a:rPr lang="pl-PL" dirty="0"/>
              <a:t>Specjaliści opiekują się chorą bezpośrednio, a także wspierają członków rodziny, którzy się nimi opiekowali, zwłaszcza jeśli ci członkowie rodziny byli starsi lub sami chorzy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856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C89CEC-FC86-AC05-809B-000B5A9F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Jaki problem rozwiązuje?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67D8FC-A893-789F-B567-C86CD844E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problem starzejącego się społeczeństwa,</a:t>
            </a:r>
          </a:p>
          <a:p>
            <a:r>
              <a:rPr lang="pl-PL" dirty="0"/>
              <a:t>zwiększenie dostępności usług społecznych i zdrowotnych,</a:t>
            </a:r>
          </a:p>
          <a:p>
            <a:r>
              <a:rPr lang="pl-PL" dirty="0"/>
              <a:t>wyludnianie się wsi. </a:t>
            </a:r>
          </a:p>
        </p:txBody>
      </p:sp>
    </p:spTree>
    <p:extLst>
      <p:ext uri="{BB962C8B-B14F-4D97-AF65-F5344CB8AC3E}">
        <p14:creationId xmlns:p14="http://schemas.microsoft.com/office/powerpoint/2010/main" val="1031661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7116B4-36C1-3A36-CA17-F1D6F158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 innowacyjnego podejścia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9DBB24-C40F-4A3F-B488-6DA96DF0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kompleksowy model opieki domowej na obszarach wiejskich.</a:t>
            </a:r>
          </a:p>
        </p:txBody>
      </p:sp>
    </p:spTree>
    <p:extLst>
      <p:ext uri="{BB962C8B-B14F-4D97-AF65-F5344CB8AC3E}">
        <p14:creationId xmlns:p14="http://schemas.microsoft.com/office/powerpoint/2010/main" val="1914993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1AFE3D-BEA4-AD57-BED3-1F85B445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Podstawowe wyniki i korzyści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28C20-B4A5-D45B-3FD5-1E38F851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dzięki starannie zaprojektowanej i kompleksowej opiece świadczonej przez wykwalifikowany zespół, pacjenci doświadczają mniej hospitalizacji i czują się lepiej wspierani i ogólnie bezpieczni, </a:t>
            </a:r>
          </a:p>
          <a:p>
            <a:r>
              <a:rPr lang="pl-PL" dirty="0"/>
              <a:t>lepszy dostęp do specjalistycznej opieki,</a:t>
            </a:r>
          </a:p>
          <a:p>
            <a:r>
              <a:rPr lang="pl-PL" dirty="0"/>
              <a:t>wsparcie ad hoc dla członków rodziny,</a:t>
            </a:r>
          </a:p>
          <a:p>
            <a:r>
              <a:rPr lang="pl-PL" dirty="0"/>
              <a:t>zmniejszenie kosztów operacyjnych.</a:t>
            </a:r>
          </a:p>
        </p:txBody>
      </p:sp>
    </p:spTree>
    <p:extLst>
      <p:ext uri="{BB962C8B-B14F-4D97-AF65-F5344CB8AC3E}">
        <p14:creationId xmlns:p14="http://schemas.microsoft.com/office/powerpoint/2010/main" val="9172321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AE3BA5-4222-8A3B-8388-5B06F1FDA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Poziom finansowania i źródło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E7BAC1-3C06-6AEB-260F-2C0211BC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852 392 EUR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484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8D227B-4F2A-5F28-09FE-06FA2021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Funduszy Europejskich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BB9C16-C064-69EA-8C7C-0C92D5B50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pl-PL" b="1" dirty="0"/>
              <a:t>Europejski Fundusz Rozwoju Regionalnego</a:t>
            </a:r>
            <a:r>
              <a:rPr lang="pl-PL" dirty="0"/>
              <a:t> (EFRR) – wspomaga wyważony rozwój w różnych regionach UE.</a:t>
            </a:r>
          </a:p>
          <a:p>
            <a:pPr marL="514350" indent="-514350">
              <a:buAutoNum type="arabicPeriod"/>
            </a:pPr>
            <a:r>
              <a:rPr lang="pl-PL" b="1" dirty="0"/>
              <a:t>Europejski Fundusz Społeczny </a:t>
            </a:r>
            <a:r>
              <a:rPr lang="pl-PL" dirty="0"/>
              <a:t>(EFS) – wspiera realizowane w całej Europie projekty związane z zatrudnieniem oraz inwestuje w kapitał ludzki Europy – pracowników, młodych ludzi i wszystkie osoby poszukujące pracy.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b="1" dirty="0"/>
              <a:t>Fundusz Spójności </a:t>
            </a:r>
            <a:r>
              <a:rPr lang="pl-PL" dirty="0"/>
              <a:t>– wspiera projekty w dziedzinie transportu i ochrony środowiska w krajach, w których dochód narodowy brutto (DNB) na mieszkańca jest niższy niż 90 proc. średniej unijnej. W latach 2014–2020 były to: Bułgaria, Chorwacja, Cypr, Czechy, Estonia, Grecja, Litwa, Łotwa, Malta, Polska, Portugalia, Rumunia, Słowacja, Słowenia i Węgry.</a:t>
            </a:r>
          </a:p>
        </p:txBody>
      </p:sp>
    </p:spTree>
    <p:extLst>
      <p:ext uri="{BB962C8B-B14F-4D97-AF65-F5344CB8AC3E}">
        <p14:creationId xmlns:p14="http://schemas.microsoft.com/office/powerpoint/2010/main" val="37790421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3DE7FF-AC7C-0A30-C26E-7F85BD5D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Podmioty wiodące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4CC076-8991-C58B-1F9C-C3C2E94D0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Centrum Wspierania Organizacji Pozarządowych </a:t>
            </a:r>
            <a:r>
              <a:rPr lang="pl-PL" dirty="0"/>
              <a:t>(Główny partner)</a:t>
            </a:r>
          </a:p>
          <a:p>
            <a:r>
              <a:rPr lang="pl-P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Fundacja Hospicjum Proroka Eliasza w Michałowie</a:t>
            </a:r>
            <a:endParaRPr lang="pl-PL" dirty="0"/>
          </a:p>
          <a:p>
            <a:r>
              <a:rPr lang="pl-P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Centrum Wspierania Aktywności Lokalnej (CAL) w Warszawie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20248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E09918-B6E5-DB3F-129B-B5269F601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3510079-F9C7-BF32-5122-BD39D7E6B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1E32644-FE4B-84A7-1EC9-378CDD95F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55EC9A-B217-86B4-6A21-6FB8B6BD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Projekt 2</a:t>
            </a:r>
          </a:p>
        </p:txBody>
      </p:sp>
    </p:spTree>
    <p:extLst>
      <p:ext uri="{BB962C8B-B14F-4D97-AF65-F5344CB8AC3E}">
        <p14:creationId xmlns:p14="http://schemas.microsoft.com/office/powerpoint/2010/main" val="20626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97415-C3D5-3DB9-CF42-9A01489A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Projekt Rzemieślników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E41346-ED4F-BE79-7576-3256FB944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Współpraca studentów szkół zawodowych związanych z drewnem i studentów uniwersytetów wzornictwa przemysłowego, aby zaprojektować małą serię mebli dla prawdziwego klienta.</a:t>
            </a:r>
          </a:p>
        </p:txBody>
      </p:sp>
    </p:spTree>
    <p:extLst>
      <p:ext uri="{BB962C8B-B14F-4D97-AF65-F5344CB8AC3E}">
        <p14:creationId xmlns:p14="http://schemas.microsoft.com/office/powerpoint/2010/main" val="5312219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533B79-291A-DD53-1F1A-AC80D294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Jaki problem rozwiązuje?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EAB4C2-83BE-39E8-209B-B3D2EB6A9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poprawa edukacji zawodowej, w sposób, który pomaga młodym ludziom w ich karierze od samego początku.</a:t>
            </a:r>
          </a:p>
        </p:txBody>
      </p:sp>
    </p:spTree>
    <p:extLst>
      <p:ext uri="{BB962C8B-B14F-4D97-AF65-F5344CB8AC3E}">
        <p14:creationId xmlns:p14="http://schemas.microsoft.com/office/powerpoint/2010/main" val="4254098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19CA2E-F5D0-7565-716B-15BE7233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 innowacyjnego podejścia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585411-2EBC-1BA3-4F5A-F2452EFB1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opracowanie nowego standardu prowadzenia zajęć praktycznych w szkołach zawodowych o profilu obróbki drewna, który prowadzi uczniów przez cały proces produkcyjny, od projektowania i prototypowania po pracę z klientami, tworzenie produktu i jego dostarczanie. </a:t>
            </a:r>
          </a:p>
        </p:txBody>
      </p:sp>
    </p:spTree>
    <p:extLst>
      <p:ext uri="{BB962C8B-B14F-4D97-AF65-F5344CB8AC3E}">
        <p14:creationId xmlns:p14="http://schemas.microsoft.com/office/powerpoint/2010/main" val="18045045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AF0713-FBFA-B56E-C657-2676E4DB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Podstawowe wyniki i korzyści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BF7995-E239-4B32-0AD4-F3E1A25CB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zaspokojenie zapotrzebowania szkół na wyposażenie absolwentów szkół technicznych specjalizujących się w stolarce i technologii drewna w kompetencje wymagane zarówno przez rynek pracy, jak i konsumentów. </a:t>
            </a:r>
          </a:p>
        </p:txBody>
      </p:sp>
    </p:spTree>
    <p:extLst>
      <p:ext uri="{BB962C8B-B14F-4D97-AF65-F5344CB8AC3E}">
        <p14:creationId xmlns:p14="http://schemas.microsoft.com/office/powerpoint/2010/main" val="1035366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BBD09B-4A98-943C-4B38-F1D02E11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Poziom finansowania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BA8077-3240-D35A-398D-6D69AAF4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479 241 euro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42927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C1576-CA3B-E83B-EBBA-DB7E65E7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Podmioty wiodące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B27CE6-5FB4-8EC7-C62A-E695F5B04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Doradztwo SENSE </a:t>
            </a:r>
            <a:r>
              <a:rPr lang="pl-PL" dirty="0"/>
              <a:t>(Główny partner)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20420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73730A-6C7C-41D2-CA56-BF71AF1F2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F5CA1E6-BFF6-74C9-B7FD-69E746331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836531-3EE7-8A02-7045-9CA980B29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699796-E020-C92F-4AF6-47AC608D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Projekt 3</a:t>
            </a:r>
          </a:p>
        </p:txBody>
      </p:sp>
    </p:spTree>
    <p:extLst>
      <p:ext uri="{BB962C8B-B14F-4D97-AF65-F5344CB8AC3E}">
        <p14:creationId xmlns:p14="http://schemas.microsoft.com/office/powerpoint/2010/main" val="4037011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58CE8A-1230-6EB9-2D9C-2F4542B4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Asystent dla studenta z ASD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775628-18D3-CDC7-1B7E-2B2E6CB84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Bezpośrednią pomoc studentom </a:t>
            </a:r>
            <a:r>
              <a:rPr lang="pl-PL" dirty="0" err="1"/>
              <a:t>neurodywergentom</a:t>
            </a:r>
            <a:r>
              <a:rPr lang="pl-PL" dirty="0"/>
              <a:t> (zaburzenie zespołu autyzmu - ASD), którzy napotykają trudności w dostępie do szkolnictwa wyższego z powodu barier komunikacyjnych z personelem uniwersyteckim. </a:t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r>
              <a:rPr lang="pl-PL" dirty="0"/>
              <a:t>Zapewnienie wsparcie rzeczniczego i komunikacyjnego ułatwiając w ten sposób proces uczenia się.</a:t>
            </a:r>
          </a:p>
        </p:txBody>
      </p:sp>
    </p:spTree>
    <p:extLst>
      <p:ext uri="{BB962C8B-B14F-4D97-AF65-F5344CB8AC3E}">
        <p14:creationId xmlns:p14="http://schemas.microsoft.com/office/powerpoint/2010/main" val="404517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9556ED-83F7-7BFA-D51C-0B758607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Funduszy Europejskich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15D359-DDFA-4F02-4113-B305B3B27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b="1" dirty="0"/>
              <a:t>Europejski Fundusz Rolny na rzecz Rozwoju Obszarów Wiejskich </a:t>
            </a:r>
            <a:r>
              <a:rPr lang="pl-PL" dirty="0"/>
              <a:t>(EFRROW) – jego zadaniem jest zaradzenie konkretnym problemom, z jakimi zmagają się obszary wiejskie w UE.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/>
              <a:t>Europejski Fundusz Morski i Rybacki (EFMR) </a:t>
            </a:r>
            <a:r>
              <a:rPr lang="pl-PL" dirty="0"/>
              <a:t>– pomaga rybakom w przejściu na zrównoważone praktyki połowowe, a społecznościom zamieszkującym obszary przybrzeżne – w dywersyfikacji lokalnej gospodarki, przez co poprawia jakość życia na europejskich obszarach nadmorskich.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https://www.youtube.com/watch?v=6O_JTKSftoM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61717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3E0A01-6F9C-EACA-37FA-721FB9D06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Jaki problem rozwiązuje?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CCD346-0825-562D-1859-084167E48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studentom z ASD jest trudniej dopasować się do tradycyjnego systemu uniwersyteckiego i przestrzegać niepisanych zasad, </a:t>
            </a:r>
          </a:p>
          <a:p>
            <a:r>
              <a:rPr lang="pl-PL" dirty="0"/>
              <a:t>bez odpowiedniego wsparcia studenci z ASD mogą czuć się wykluczeni społecznie i zmuszeni do rezygnacji, pomimo swojego potencjału intelektualnego.</a:t>
            </a:r>
          </a:p>
        </p:txBody>
      </p:sp>
    </p:spTree>
    <p:extLst>
      <p:ext uri="{BB962C8B-B14F-4D97-AF65-F5344CB8AC3E}">
        <p14:creationId xmlns:p14="http://schemas.microsoft.com/office/powerpoint/2010/main" val="17836220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408431-04F4-6CC0-5657-9B104C4D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 innowacyjnego podejścia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68ECD3-84F1-FB88-A07F-814B1BCB5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inicjatywa "Asystent dla studenta z ASD" rozwiązuje tę lukę, zapewniając platformę dla studentów ASD, aby otwarcie wyrażać swoje wyzwania i potrzeby, </a:t>
            </a:r>
          </a:p>
          <a:p>
            <a:r>
              <a:rPr lang="pl-PL" dirty="0"/>
              <a:t>wsparcie bardziej inkluzywnego i wspierającego środowiska dla </a:t>
            </a:r>
            <a:r>
              <a:rPr lang="pl-PL" dirty="0" err="1"/>
              <a:t>neurodywergentnych</a:t>
            </a:r>
            <a:r>
              <a:rPr lang="pl-PL" dirty="0"/>
              <a:t> studentów w szkolnictwie wyższym.</a:t>
            </a:r>
          </a:p>
        </p:txBody>
      </p:sp>
    </p:spTree>
    <p:extLst>
      <p:ext uri="{BB962C8B-B14F-4D97-AF65-F5344CB8AC3E}">
        <p14:creationId xmlns:p14="http://schemas.microsoft.com/office/powerpoint/2010/main" val="42678113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2FC694-D3D7-F3F2-339D-849DD9D9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Podstawowe wyniki i korzyści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EBA866-9C8E-DA19-B816-154914716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otrzymanie bezpośredniego wsparcia wśród studentów i doktorantów,</a:t>
            </a:r>
          </a:p>
          <a:p>
            <a:r>
              <a:rPr lang="pl-PL" dirty="0"/>
              <a:t>przeszkolenie kadry pracowniczej instytucji szkolnictwa wyższego do pełnienia funkcji asystentów studenckich dla osób z ASD,</a:t>
            </a:r>
          </a:p>
          <a:p>
            <a:r>
              <a:rPr lang="pl-PL" dirty="0"/>
              <a:t>Opracowanie materiałów mających na celu szerzenia świadomości na temat potrzeb studentów z ASD.</a:t>
            </a:r>
          </a:p>
        </p:txBody>
      </p:sp>
    </p:spTree>
    <p:extLst>
      <p:ext uri="{BB962C8B-B14F-4D97-AF65-F5344CB8AC3E}">
        <p14:creationId xmlns:p14="http://schemas.microsoft.com/office/powerpoint/2010/main" val="21679343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9F5769-4D28-E79D-A1CE-E5E76EAD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Poziom finansowania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8EAD95-2736-844E-C6C3-B6B2CC76F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331 454 EUR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4844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B62E3-1A01-3496-AD26-CE91EAAC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Podmiot wiodący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D8E60C-B0F4-0AD7-BF95-B67AE9CA7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DGA CORPORATE GROUP </a:t>
            </a:r>
            <a:r>
              <a:rPr lang="pl-PL" dirty="0"/>
              <a:t>(Główny partner),</a:t>
            </a:r>
          </a:p>
          <a:p>
            <a:r>
              <a:rPr lang="pl-P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Fundacja Sowelo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88785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yfrowe numery i wykresy">
            <a:extLst>
              <a:ext uri="{FF2B5EF4-FFF2-40B4-BE49-F238E27FC236}">
                <a16:creationId xmlns:a16="http://schemas.microsoft.com/office/drawing/2014/main" id="{0EABAE23-AA90-16CF-23CB-8FEEEF941C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62483D-16EC-1473-F0DA-611153BC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Zintegrowane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Inwestycje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Terytorialne</a:t>
            </a: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438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Zamknij przypiętkę PIN i stetoskop, przypiętą do terminu lekarza">
            <a:extLst>
              <a:ext uri="{FF2B5EF4-FFF2-40B4-BE49-F238E27FC236}">
                <a16:creationId xmlns:a16="http://schemas.microsoft.com/office/drawing/2014/main" id="{9213B1A1-8150-2C3A-E9BA-4FCDBF92EC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62" r="9065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DBA7E4-CD4F-FA6E-1A86-BF5A135F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Jaki </a:t>
            </a:r>
            <a:r>
              <a:rPr lang="en-US" sz="4800" dirty="0" err="1">
                <a:solidFill>
                  <a:schemeClr val="bg1"/>
                </a:solidFill>
              </a:rPr>
              <a:t>budżet</a:t>
            </a:r>
            <a:r>
              <a:rPr lang="en-US" sz="4800" dirty="0">
                <a:solidFill>
                  <a:schemeClr val="bg1"/>
                </a:solidFill>
              </a:rPr>
              <a:t> UE </a:t>
            </a:r>
            <a:r>
              <a:rPr lang="en-US" sz="4800" dirty="0" err="1">
                <a:solidFill>
                  <a:schemeClr val="bg1"/>
                </a:solidFill>
              </a:rPr>
              <a:t>na</a:t>
            </a:r>
            <a:r>
              <a:rPr lang="en-US" sz="4800" dirty="0">
                <a:solidFill>
                  <a:schemeClr val="bg1"/>
                </a:solidFill>
              </a:rPr>
              <a:t> 2025?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37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96D57-29A8-B7ED-1860-16992733F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5" r="1353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7348FD-0AB7-C784-2F05-7BD153B8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4000"/>
              <a:t>Europejski Fundusz Rozwoju Regionalnego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9D8996-DDBA-66C0-3E34-392877012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pl-PL" sz="2000" dirty="0"/>
              <a:t>wsparcie inwestycji produkcyjnych i infrastrukturalnych,</a:t>
            </a:r>
          </a:p>
          <a:p>
            <a:r>
              <a:rPr lang="pl-PL" sz="2000" dirty="0"/>
              <a:t>wsparcie udzielane małym i średnim przedsiębiorcom. </a:t>
            </a:r>
          </a:p>
        </p:txBody>
      </p:sp>
    </p:spTree>
    <p:extLst>
      <p:ext uri="{BB962C8B-B14F-4D97-AF65-F5344CB8AC3E}">
        <p14:creationId xmlns:p14="http://schemas.microsoft.com/office/powerpoint/2010/main" val="68244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Dwie osoby sprawujące swoje ręce">
            <a:extLst>
              <a:ext uri="{FF2B5EF4-FFF2-40B4-BE49-F238E27FC236}">
                <a16:creationId xmlns:a16="http://schemas.microsoft.com/office/drawing/2014/main" id="{1161D12B-59EB-9611-F665-3627BC151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78C370-1586-B8BC-8719-66BDE7F1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4000"/>
              <a:t>Europejski Fundusz Społeczny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0C9928-19EC-D044-11C7-CF55FFB9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pl-PL" sz="2000"/>
              <a:t>pomoc dla różnych regionów i grup społecznych, w szczególności dla osób zagrożonych ubóstwem,</a:t>
            </a:r>
          </a:p>
          <a:p>
            <a:r>
              <a:rPr lang="pl-PL" sz="2000"/>
              <a:t>pomoc dla ludzi młodych wchodzących na rynek pracy. </a:t>
            </a:r>
          </a:p>
        </p:txBody>
      </p:sp>
    </p:spTree>
    <p:extLst>
      <p:ext uri="{BB962C8B-B14F-4D97-AF65-F5344CB8AC3E}">
        <p14:creationId xmlns:p14="http://schemas.microsoft.com/office/powerpoint/2010/main" val="11735925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9569</TotalTime>
  <Words>2980</Words>
  <Application>Microsoft Macintosh PowerPoint</Application>
  <PresentationFormat>Panoramiczny</PresentationFormat>
  <Paragraphs>220</Paragraphs>
  <Slides>76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76</vt:i4>
      </vt:variant>
    </vt:vector>
  </HeadingPairs>
  <TitlesOfParts>
    <vt:vector size="84" baseType="lpstr">
      <vt:lpstr>Arial</vt:lpstr>
      <vt:lpstr>Arial</vt:lpstr>
      <vt:lpstr>Calibri</vt:lpstr>
      <vt:lpstr>Calibri Light</vt:lpstr>
      <vt:lpstr>inherit</vt:lpstr>
      <vt:lpstr>Roboto-Regular</vt:lpstr>
      <vt:lpstr>Wingdings</vt:lpstr>
      <vt:lpstr>Motyw pakietu Office</vt:lpstr>
      <vt:lpstr>Ekonomiczna analiza funkcjonowania samorządów lokalnych w Polsce</vt:lpstr>
      <vt:lpstr>Po co nam UE?</vt:lpstr>
      <vt:lpstr>Fundusze Europejskie – perspektywa 2014-2020</vt:lpstr>
      <vt:lpstr>Struktura Funduszy Europejskich</vt:lpstr>
      <vt:lpstr>Fundusze europejskie</vt:lpstr>
      <vt:lpstr>Rodzaje Funduszy Europejskich</vt:lpstr>
      <vt:lpstr>Rodzaje Funduszy Europejskich</vt:lpstr>
      <vt:lpstr>Europejski Fundusz Rozwoju Regionalnego</vt:lpstr>
      <vt:lpstr>Europejski Fundusz Społeczny</vt:lpstr>
      <vt:lpstr>Fundusz Spójności</vt:lpstr>
      <vt:lpstr>Europejski Fundusz Rolny na rzecz Rozwoju Obszarów Wiejskich </vt:lpstr>
      <vt:lpstr>Europejski Fundusz Morski  i Rybacki</vt:lpstr>
      <vt:lpstr>Fundusze europejskie</vt:lpstr>
      <vt:lpstr>Europejski Fundusz na rzecz Inwestycji Strategicznych</vt:lpstr>
      <vt:lpstr>Zarządzanie Funduszami Europejskim</vt:lpstr>
      <vt:lpstr>Programy</vt:lpstr>
      <vt:lpstr>Prezentacja programu PowerPoint</vt:lpstr>
      <vt:lpstr>Mapa dotacji</vt:lpstr>
      <vt:lpstr>Zasady działania Funduszy Europejskich</vt:lpstr>
      <vt:lpstr>Fundusze europejskie – perspektywa 2021-2027</vt:lpstr>
      <vt:lpstr>Budżet</vt:lpstr>
      <vt:lpstr>Metodologia</vt:lpstr>
      <vt:lpstr>Metodologia </vt:lpstr>
      <vt:lpstr>Prezentacja programu PowerPoint</vt:lpstr>
      <vt:lpstr>Europejski Fundusz Rozwoju Regionalnego</vt:lpstr>
      <vt:lpstr>Fundusz Spójności</vt:lpstr>
      <vt:lpstr>Europejski Fundusz Społeczny Plus (EFS+)</vt:lpstr>
      <vt:lpstr>Fundusz na rzecz unijnej polityki morskiej i rybołówstwa (EFMR)</vt:lpstr>
      <vt:lpstr>Fundusz Sprawiedliwej Transformacji</vt:lpstr>
      <vt:lpstr>Programy krajowe</vt:lpstr>
      <vt:lpstr>Fundusze Europejskie na Infrastrukturę, Klimat, Środowisko (FEnIKS)</vt:lpstr>
      <vt:lpstr>Fundusze Europejskie dla Nowoczesnej Gospodarki (FENG)</vt:lpstr>
      <vt:lpstr>Fundusze Europejskie dla Rozwoju Społecznego (FERS)</vt:lpstr>
      <vt:lpstr>Fundusze Europejskie na Rozwój Cyfrowy (FERC)</vt:lpstr>
      <vt:lpstr>Fundusze Europejskie dla Polski Wschodniej (FEPW)</vt:lpstr>
      <vt:lpstr>Pomoc Techniczna dla Funduszy Europejskich (PTFE)</vt:lpstr>
      <vt:lpstr>Fundusze Europejskie Pomoc Żywnościowa (FEPŻ)</vt:lpstr>
      <vt:lpstr>Fundusze Europejskie dla Rybactwa</vt:lpstr>
      <vt:lpstr>Programy Europejskiej Współpracy Terytorialnej</vt:lpstr>
      <vt:lpstr>Fundusze Europejskie na rzecz Sprawiedliwej Transformacji (FST)</vt:lpstr>
      <vt:lpstr>Europejski Zielony Ład</vt:lpstr>
      <vt:lpstr>Programy regionalne dla 16 województw </vt:lpstr>
      <vt:lpstr>Programy regionalne</vt:lpstr>
      <vt:lpstr>Programy regionalne</vt:lpstr>
      <vt:lpstr>Krajowy Plan Odbudowy</vt:lpstr>
      <vt:lpstr>Krajowy Plan Odbudowy</vt:lpstr>
      <vt:lpstr>Krajowy Plan Odbudowy</vt:lpstr>
      <vt:lpstr>Krajowy Plan Odbudowy </vt:lpstr>
      <vt:lpstr>Prezentacja programu PowerPoint</vt:lpstr>
      <vt:lpstr>Prezentacja programu PowerPoint</vt:lpstr>
      <vt:lpstr>Case Study</vt:lpstr>
      <vt:lpstr>Informacje</vt:lpstr>
      <vt:lpstr>Projekty</vt:lpstr>
      <vt:lpstr>Projekt 1</vt:lpstr>
      <vt:lpstr>   Opieka długoterminowa na obszarach wiejskich  </vt:lpstr>
      <vt:lpstr>Jaki problem rozwiązuje?</vt:lpstr>
      <vt:lpstr>Rodzaj innowacyjnego podejścia</vt:lpstr>
      <vt:lpstr>Podstawowe wyniki i korzyści</vt:lpstr>
      <vt:lpstr>Poziom finansowania i źródło</vt:lpstr>
      <vt:lpstr>Podmioty wiodące</vt:lpstr>
      <vt:lpstr>Projekt 2</vt:lpstr>
      <vt:lpstr>Projekt Rzemieślników </vt:lpstr>
      <vt:lpstr>Jaki problem rozwiązuje?</vt:lpstr>
      <vt:lpstr>Rodzaj innowacyjnego podejścia</vt:lpstr>
      <vt:lpstr>Podstawowe wyniki i korzyści</vt:lpstr>
      <vt:lpstr>Poziom finansowania</vt:lpstr>
      <vt:lpstr>Podmioty wiodące</vt:lpstr>
      <vt:lpstr>Projekt 3</vt:lpstr>
      <vt:lpstr>Asystent dla studenta z ASD</vt:lpstr>
      <vt:lpstr>Jaki problem rozwiązuje?</vt:lpstr>
      <vt:lpstr>Rodzaj innowacyjnego podejścia</vt:lpstr>
      <vt:lpstr>Podstawowe wyniki i korzyści </vt:lpstr>
      <vt:lpstr>Poziom finansowania</vt:lpstr>
      <vt:lpstr>Podmiot wiodący</vt:lpstr>
      <vt:lpstr>Zintegrowane Inwestycje Terytorialne</vt:lpstr>
      <vt:lpstr>Jaki budżet UE na 2025?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Finansowanie przedsięwzięć publicznych</dc:title>
  <dc:creator>Katarzyna Baran</dc:creator>
  <cp:lastModifiedBy>Katarzyna Baran</cp:lastModifiedBy>
  <cp:revision>12</cp:revision>
  <dcterms:created xsi:type="dcterms:W3CDTF">2023-02-25T11:03:55Z</dcterms:created>
  <dcterms:modified xsi:type="dcterms:W3CDTF">2024-12-05T10:12:25Z</dcterms:modified>
</cp:coreProperties>
</file>