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2" r:id="rId2"/>
    <p:sldId id="383" r:id="rId3"/>
    <p:sldId id="384" r:id="rId4"/>
    <p:sldId id="385" r:id="rId5"/>
    <p:sldId id="386" r:id="rId6"/>
    <p:sldId id="387" r:id="rId7"/>
    <p:sldId id="388" r:id="rId8"/>
    <p:sldId id="389" r:id="rId9"/>
    <p:sldId id="390" r:id="rId10"/>
    <p:sldId id="391" r:id="rId11"/>
    <p:sldId id="392" r:id="rId12"/>
    <p:sldId id="393" r:id="rId13"/>
    <p:sldId id="394" r:id="rId14"/>
    <p:sldId id="395" r:id="rId15"/>
    <p:sldId id="396" r:id="rId16"/>
    <p:sldId id="397" r:id="rId17"/>
    <p:sldId id="398" r:id="rId18"/>
    <p:sldId id="399" r:id="rId19"/>
    <p:sldId id="401" r:id="rId20"/>
    <p:sldId id="400" r:id="rId21"/>
    <p:sldId id="283" r:id="rId22"/>
    <p:sldId id="284" r:id="rId23"/>
    <p:sldId id="285" r:id="rId24"/>
    <p:sldId id="286" r:id="rId25"/>
    <p:sldId id="288" r:id="rId26"/>
    <p:sldId id="289" r:id="rId27"/>
    <p:sldId id="290" r:id="rId28"/>
    <p:sldId id="300" r:id="rId29"/>
    <p:sldId id="301" r:id="rId30"/>
    <p:sldId id="302" r:id="rId31"/>
    <p:sldId id="303" r:id="rId32"/>
    <p:sldId id="304" r:id="rId33"/>
    <p:sldId id="291" r:id="rId34"/>
    <p:sldId id="292" r:id="rId35"/>
    <p:sldId id="293" r:id="rId36"/>
    <p:sldId id="294" r:id="rId37"/>
    <p:sldId id="378" r:id="rId38"/>
    <p:sldId id="379" r:id="rId39"/>
    <p:sldId id="380" r:id="rId40"/>
    <p:sldId id="381" r:id="rId41"/>
    <p:sldId id="295" r:id="rId42"/>
    <p:sldId id="298" r:id="rId4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8" autoAdjust="0"/>
    <p:restoredTop sz="94660"/>
  </p:normalViewPr>
  <p:slideViewPr>
    <p:cSldViewPr snapToGrid="0">
      <p:cViewPr varScale="1">
        <p:scale>
          <a:sx n="76" d="100"/>
          <a:sy n="76" d="100"/>
        </p:scale>
        <p:origin x="5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72582C5-EEC1-40B4-B9CA-7DCBADB1AA3A}" type="datetimeFigureOut">
              <a:rPr lang="pl-PL" smtClean="0"/>
              <a:t>2024-12-07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3636762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72582C5-EEC1-40B4-B9CA-7DCBADB1AA3A}" type="datetimeFigureOut">
              <a:rPr lang="pl-PL" smtClean="0"/>
              <a:t>2024-12-07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1313354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72582C5-EEC1-40B4-B9CA-7DCBADB1AA3A}" type="datetimeFigureOut">
              <a:rPr lang="pl-PL" smtClean="0"/>
              <a:t>2024-12-07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1624526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09600" y="277814"/>
            <a:ext cx="10972800" cy="1139825"/>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609600" y="1600201"/>
            <a:ext cx="53848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97600" y="1600201"/>
            <a:ext cx="53848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
          <p:cNvSpPr>
            <a:spLocks noGrp="1" noChangeArrowheads="1"/>
          </p:cNvSpPr>
          <p:nvPr>
            <p:ph type="dt" sz="half" idx="10"/>
          </p:nvPr>
        </p:nvSpPr>
        <p:spPr>
          <a:ln/>
        </p:spPr>
        <p:txBody>
          <a:bodyPr/>
          <a:lstStyle>
            <a:lvl1pPr>
              <a:defRPr/>
            </a:lvl1pPr>
          </a:lstStyle>
          <a:p>
            <a:pPr>
              <a:defRPr/>
            </a:pPr>
            <a:endParaRPr lang="pl-PL"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pl-PL" altLang="en-US"/>
          </a:p>
        </p:txBody>
      </p:sp>
      <p:sp>
        <p:nvSpPr>
          <p:cNvPr id="7" name="Rectangle 6"/>
          <p:cNvSpPr>
            <a:spLocks noGrp="1" noChangeArrowheads="1"/>
          </p:cNvSpPr>
          <p:nvPr>
            <p:ph type="sldNum" sz="quarter" idx="12"/>
          </p:nvPr>
        </p:nvSpPr>
        <p:spPr>
          <a:ln/>
        </p:spPr>
        <p:txBody>
          <a:bodyPr/>
          <a:lstStyle>
            <a:lvl1pPr>
              <a:defRPr/>
            </a:lvl1pPr>
          </a:lstStyle>
          <a:p>
            <a:pPr>
              <a:defRPr/>
            </a:pPr>
            <a:fld id="{3A1B3829-1C91-4121-9FFE-5E1688DAB492}" type="slidenum">
              <a:rPr lang="pl-PL" altLang="en-US"/>
              <a:pPr>
                <a:defRPr/>
              </a:pPr>
              <a:t>‹#›</a:t>
            </a:fld>
            <a:endParaRPr lang="pl-PL" altLang="en-US"/>
          </a:p>
        </p:txBody>
      </p:sp>
    </p:spTree>
    <p:extLst>
      <p:ext uri="{BB962C8B-B14F-4D97-AF65-F5344CB8AC3E}">
        <p14:creationId xmlns:p14="http://schemas.microsoft.com/office/powerpoint/2010/main" val="3940861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ytuł, zawartość i 2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609600" y="277813"/>
            <a:ext cx="10972800" cy="1139825"/>
          </a:xfr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609600" y="1600200"/>
            <a:ext cx="53848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6197600" y="1600200"/>
            <a:ext cx="5384800" cy="21891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zawartości 4"/>
          <p:cNvSpPr>
            <a:spLocks noGrp="1"/>
          </p:cNvSpPr>
          <p:nvPr>
            <p:ph sz="quarter" idx="3"/>
          </p:nvPr>
        </p:nvSpPr>
        <p:spPr>
          <a:xfrm>
            <a:off x="6197600" y="3941763"/>
            <a:ext cx="5384800" cy="218916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Rectangle 4"/>
          <p:cNvSpPr>
            <a:spLocks noGrp="1" noChangeArrowheads="1"/>
          </p:cNvSpPr>
          <p:nvPr>
            <p:ph type="dt" sz="half" idx="10"/>
          </p:nvPr>
        </p:nvSpPr>
        <p:spPr>
          <a:ln/>
        </p:spPr>
        <p:txBody>
          <a:bodyPr/>
          <a:lstStyle>
            <a:lvl1pPr>
              <a:defRPr/>
            </a:lvl1pPr>
          </a:lstStyle>
          <a:p>
            <a:pPr>
              <a:defRPr/>
            </a:pPr>
            <a:endParaRPr lang="pl-PL"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pl-PL" altLang="en-US"/>
          </a:p>
        </p:txBody>
      </p:sp>
      <p:sp>
        <p:nvSpPr>
          <p:cNvPr id="8" name="Rectangle 6"/>
          <p:cNvSpPr>
            <a:spLocks noGrp="1" noChangeArrowheads="1"/>
          </p:cNvSpPr>
          <p:nvPr>
            <p:ph type="sldNum" sz="quarter" idx="12"/>
          </p:nvPr>
        </p:nvSpPr>
        <p:spPr>
          <a:ln/>
        </p:spPr>
        <p:txBody>
          <a:bodyPr/>
          <a:lstStyle>
            <a:lvl1pPr>
              <a:defRPr/>
            </a:lvl1pPr>
          </a:lstStyle>
          <a:p>
            <a:pPr>
              <a:defRPr/>
            </a:pPr>
            <a:fld id="{1691122C-31C1-4B72-BE1A-8BF86C17C595}" type="slidenum">
              <a:rPr lang="pl-PL" altLang="en-US"/>
              <a:pPr>
                <a:defRPr/>
              </a:pPr>
              <a:t>‹#›</a:t>
            </a:fld>
            <a:endParaRPr lang="pl-PL" altLang="en-US"/>
          </a:p>
        </p:txBody>
      </p:sp>
    </p:spTree>
    <p:extLst>
      <p:ext uri="{BB962C8B-B14F-4D97-AF65-F5344CB8AC3E}">
        <p14:creationId xmlns:p14="http://schemas.microsoft.com/office/powerpoint/2010/main" val="3234227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ytuł, tekst i 2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609600" y="277813"/>
            <a:ext cx="10972800" cy="1139825"/>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609600" y="1600200"/>
            <a:ext cx="53848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6197600" y="1600200"/>
            <a:ext cx="5384800" cy="21891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zawartości 4"/>
          <p:cNvSpPr>
            <a:spLocks noGrp="1"/>
          </p:cNvSpPr>
          <p:nvPr>
            <p:ph sz="quarter" idx="3"/>
          </p:nvPr>
        </p:nvSpPr>
        <p:spPr>
          <a:xfrm>
            <a:off x="6197600" y="3941763"/>
            <a:ext cx="5384800" cy="218916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Rectangle 4"/>
          <p:cNvSpPr>
            <a:spLocks noGrp="1" noChangeArrowheads="1"/>
          </p:cNvSpPr>
          <p:nvPr>
            <p:ph type="dt" sz="half" idx="10"/>
          </p:nvPr>
        </p:nvSpPr>
        <p:spPr>
          <a:ln/>
        </p:spPr>
        <p:txBody>
          <a:bodyPr/>
          <a:lstStyle>
            <a:lvl1pPr>
              <a:defRPr/>
            </a:lvl1pPr>
          </a:lstStyle>
          <a:p>
            <a:pPr>
              <a:defRPr/>
            </a:pPr>
            <a:endParaRPr lang="pl-PL"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pl-PL" altLang="en-US"/>
          </a:p>
        </p:txBody>
      </p:sp>
      <p:sp>
        <p:nvSpPr>
          <p:cNvPr id="8" name="Rectangle 6"/>
          <p:cNvSpPr>
            <a:spLocks noGrp="1" noChangeArrowheads="1"/>
          </p:cNvSpPr>
          <p:nvPr>
            <p:ph type="sldNum" sz="quarter" idx="12"/>
          </p:nvPr>
        </p:nvSpPr>
        <p:spPr>
          <a:ln/>
        </p:spPr>
        <p:txBody>
          <a:bodyPr/>
          <a:lstStyle>
            <a:lvl1pPr>
              <a:defRPr/>
            </a:lvl1pPr>
          </a:lstStyle>
          <a:p>
            <a:pPr>
              <a:defRPr/>
            </a:pPr>
            <a:fld id="{4F81FF91-FB2F-4433-BD80-7986380F8682}" type="slidenum">
              <a:rPr lang="pl-PL" altLang="en-US"/>
              <a:pPr>
                <a:defRPr/>
              </a:pPr>
              <a:t>‹#›</a:t>
            </a:fld>
            <a:endParaRPr lang="pl-PL" altLang="en-US"/>
          </a:p>
        </p:txBody>
      </p:sp>
    </p:spTree>
    <p:extLst>
      <p:ext uri="{BB962C8B-B14F-4D97-AF65-F5344CB8AC3E}">
        <p14:creationId xmlns:p14="http://schemas.microsoft.com/office/powerpoint/2010/main" val="335972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272582C5-EEC1-40B4-B9CA-7DCBADB1AA3A}" type="datetimeFigureOut">
              <a:rPr lang="pl-PL" smtClean="0"/>
              <a:t>2024-12-07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219240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272582C5-EEC1-40B4-B9CA-7DCBADB1AA3A}" type="datetimeFigureOut">
              <a:rPr lang="pl-PL" smtClean="0"/>
              <a:t>2024-12-07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228834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272582C5-EEC1-40B4-B9CA-7DCBADB1AA3A}" type="datetimeFigureOut">
              <a:rPr lang="pl-PL" smtClean="0"/>
              <a:t>2024-12-07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240029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272582C5-EEC1-40B4-B9CA-7DCBADB1AA3A}" type="datetimeFigureOut">
              <a:rPr lang="pl-PL" smtClean="0"/>
              <a:t>2024-12-07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872473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272582C5-EEC1-40B4-B9CA-7DCBADB1AA3A}" type="datetimeFigureOut">
              <a:rPr lang="pl-PL" smtClean="0"/>
              <a:t>2024-12-07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336346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72582C5-EEC1-40B4-B9CA-7DCBADB1AA3A}" type="datetimeFigureOut">
              <a:rPr lang="pl-PL" smtClean="0"/>
              <a:t>2024-12-07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469093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72582C5-EEC1-40B4-B9CA-7DCBADB1AA3A}" type="datetimeFigureOut">
              <a:rPr lang="pl-PL" smtClean="0"/>
              <a:t>2024-12-07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520809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72582C5-EEC1-40B4-B9CA-7DCBADB1AA3A}" type="datetimeFigureOut">
              <a:rPr lang="pl-PL" smtClean="0"/>
              <a:t>2024-12-07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BCDEDD0-4986-4163-A7E5-0F8D9C6AE4A0}" type="slidenum">
              <a:rPr lang="pl-PL" smtClean="0"/>
              <a:t>‹#›</a:t>
            </a:fld>
            <a:endParaRPr lang="pl-PL"/>
          </a:p>
        </p:txBody>
      </p:sp>
    </p:spTree>
    <p:extLst>
      <p:ext uri="{BB962C8B-B14F-4D97-AF65-F5344CB8AC3E}">
        <p14:creationId xmlns:p14="http://schemas.microsoft.com/office/powerpoint/2010/main" val="385055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582C5-EEC1-40B4-B9CA-7DCBADB1AA3A}" type="datetimeFigureOut">
              <a:rPr lang="pl-PL" smtClean="0"/>
              <a:t>2024-12-07</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CDEDD0-4986-4163-A7E5-0F8D9C6AE4A0}" type="slidenum">
              <a:rPr lang="pl-PL" smtClean="0"/>
              <a:t>‹#›</a:t>
            </a:fld>
            <a:endParaRPr lang="pl-PL"/>
          </a:p>
        </p:txBody>
      </p:sp>
    </p:spTree>
    <p:extLst>
      <p:ext uri="{BB962C8B-B14F-4D97-AF65-F5344CB8AC3E}">
        <p14:creationId xmlns:p14="http://schemas.microsoft.com/office/powerpoint/2010/main" val="1770628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Arkusz_programu_Microsoft_Excel_97_20031.xls"/></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altLang="pl-PL" sz="4000" b="1" dirty="0" smtClean="0"/>
              <a:t>Podstawy ekonomii</a:t>
            </a:r>
            <a:br>
              <a:rPr lang="pl-PL" altLang="pl-PL" sz="4000" b="1" dirty="0" smtClean="0"/>
            </a:br>
            <a:endParaRPr lang="pl-PL" sz="4000" dirty="0"/>
          </a:p>
        </p:txBody>
      </p:sp>
      <p:sp>
        <p:nvSpPr>
          <p:cNvPr id="3" name="Podtytuł 2"/>
          <p:cNvSpPr>
            <a:spLocks noGrp="1"/>
          </p:cNvSpPr>
          <p:nvPr>
            <p:ph type="subTitle" idx="1"/>
          </p:nvPr>
        </p:nvSpPr>
        <p:spPr>
          <a:xfrm>
            <a:off x="1524000" y="3054699"/>
            <a:ext cx="9144000" cy="2203101"/>
          </a:xfrm>
        </p:spPr>
        <p:txBody>
          <a:bodyPr>
            <a:normAutofit/>
          </a:bodyPr>
          <a:lstStyle/>
          <a:p>
            <a:r>
              <a:rPr lang="pl-PL" altLang="pl-PL" dirty="0"/>
              <a:t>2.1. Organizacja i funkcjonowanie przedsiębiorstwa</a:t>
            </a:r>
            <a:br>
              <a:rPr lang="pl-PL" altLang="pl-PL" dirty="0"/>
            </a:br>
            <a:r>
              <a:rPr lang="pl-PL" altLang="pl-PL" dirty="0"/>
              <a:t>2.2. Koszty całkowite, krańcowe i przeciętne </a:t>
            </a:r>
            <a:br>
              <a:rPr lang="pl-PL" altLang="pl-PL" dirty="0"/>
            </a:br>
            <a:r>
              <a:rPr lang="pl-PL" altLang="pl-PL" dirty="0"/>
              <a:t>w krótkim i długim </a:t>
            </a:r>
            <a:r>
              <a:rPr lang="pl-PL" altLang="pl-PL" dirty="0" smtClean="0"/>
              <a:t>okresie</a:t>
            </a:r>
          </a:p>
          <a:p>
            <a:endParaRPr lang="pl-PL" dirty="0"/>
          </a:p>
          <a:p>
            <a:r>
              <a:rPr lang="pl-PL" dirty="0" smtClean="0"/>
              <a:t>Tomasz Geodecki</a:t>
            </a:r>
            <a:endParaRPr lang="pl-PL" dirty="0"/>
          </a:p>
        </p:txBody>
      </p:sp>
    </p:spTree>
    <p:extLst>
      <p:ext uri="{BB962C8B-B14F-4D97-AF65-F5344CB8AC3E}">
        <p14:creationId xmlns:p14="http://schemas.microsoft.com/office/powerpoint/2010/main" val="4230319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94303" y="277892"/>
            <a:ext cx="9565880" cy="1140360"/>
          </a:xfrm>
        </p:spPr>
        <p:txBody>
          <a:bodyPr>
            <a:normAutofit fontScale="90000"/>
          </a:bodyPr>
          <a:lstStyle/>
          <a:p>
            <a:pPr eaLnBrk="1" hangingPunct="1"/>
            <a:r>
              <a:rPr lang="pl-PL" altLang="pl-PL" sz="3900" dirty="0"/>
              <a:t>Decyzje produkcyjne przedsiębiorstwa </a:t>
            </a:r>
            <a:br>
              <a:rPr lang="pl-PL" altLang="pl-PL" sz="3900" dirty="0"/>
            </a:br>
            <a:r>
              <a:rPr lang="pl-PL" altLang="pl-PL" sz="3900" dirty="0" smtClean="0"/>
              <a:t>Koszty (3/3) Koszty </a:t>
            </a:r>
            <a:r>
              <a:rPr lang="pl-PL" altLang="pl-PL" sz="3900" dirty="0"/>
              <a:t>krańcowe</a:t>
            </a:r>
          </a:p>
        </p:txBody>
      </p:sp>
      <p:graphicFrame>
        <p:nvGraphicFramePr>
          <p:cNvPr id="24579" name="Object 3"/>
          <p:cNvGraphicFramePr>
            <a:graphicFrameLocks noGrp="1" noChangeAspect="1"/>
          </p:cNvGraphicFramePr>
          <p:nvPr>
            <p:ph sz="half" idx="1"/>
          </p:nvPr>
        </p:nvGraphicFramePr>
        <p:xfrm>
          <a:off x="1246590" y="4188522"/>
          <a:ext cx="3665855" cy="2143934"/>
        </p:xfrm>
        <a:graphic>
          <a:graphicData uri="http://schemas.openxmlformats.org/presentationml/2006/ole">
            <mc:AlternateContent xmlns:mc="http://schemas.openxmlformats.org/markup-compatibility/2006">
              <mc:Choice xmlns:v="urn:schemas-microsoft-com:vml" Requires="v">
                <p:oleObj spid="_x0000_s1030" name="Wykres" r:id="rId4" imgW="5061031" imgH="2959020" progId="Excel.Chart.8">
                  <p:embed/>
                </p:oleObj>
              </mc:Choice>
              <mc:Fallback>
                <p:oleObj name="Wykres" r:id="rId4" imgW="5061031" imgH="2959020"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6590" y="4188522"/>
                        <a:ext cx="3665855" cy="2143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80" name="Rectangle 53"/>
          <p:cNvSpPr>
            <a:spLocks noChangeArrowheads="1"/>
          </p:cNvSpPr>
          <p:nvPr/>
        </p:nvSpPr>
        <p:spPr bwMode="auto">
          <a:xfrm>
            <a:off x="894303" y="1557917"/>
            <a:ext cx="7493937" cy="261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05" tIns="47302" rIns="94605" bIns="47302">
            <a:spAutoFit/>
          </a:bodyPr>
          <a:lstStyle>
            <a:lvl1pPr>
              <a:spcBef>
                <a:spcPct val="20000"/>
              </a:spcBef>
              <a:buClr>
                <a:schemeClr val="accent1"/>
              </a:buClr>
              <a:buSzPct val="65000"/>
              <a:buFont typeface="Wingdings" panose="05000000000000000000" pitchFamily="2" charset="2"/>
              <a:buChar char="n"/>
              <a:defRPr sz="34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30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5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3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9pPr>
          </a:lstStyle>
          <a:p>
            <a:pPr eaLnBrk="1" hangingPunct="1"/>
            <a:r>
              <a:rPr lang="pl-PL" altLang="pl-PL" sz="2000" dirty="0">
                <a:latin typeface="+mn-lt"/>
              </a:rPr>
              <a:t>Wzrost produkcji z 0 do 1 </a:t>
            </a:r>
            <a:r>
              <a:rPr lang="pl-PL" altLang="pl-PL" sz="2000" dirty="0" smtClean="0">
                <a:latin typeface="+mn-lt"/>
              </a:rPr>
              <a:t>misia </a:t>
            </a:r>
            <a:r>
              <a:rPr lang="pl-PL" altLang="pl-PL" sz="2000" dirty="0">
                <a:latin typeface="+mn-lt"/>
              </a:rPr>
              <a:t>podnosi koszt całkowity </a:t>
            </a:r>
            <a:br>
              <a:rPr lang="pl-PL" altLang="pl-PL" sz="2000" dirty="0">
                <a:latin typeface="+mn-lt"/>
              </a:rPr>
            </a:br>
            <a:r>
              <a:rPr lang="pl-PL" altLang="pl-PL" sz="2000" dirty="0">
                <a:latin typeface="+mn-lt"/>
              </a:rPr>
              <a:t>z 10 zł dziennie do 25 zł (10 zł to koszt wynikający </a:t>
            </a:r>
            <a:br>
              <a:rPr lang="pl-PL" altLang="pl-PL" sz="2000" dirty="0">
                <a:latin typeface="+mn-lt"/>
              </a:rPr>
            </a:br>
            <a:r>
              <a:rPr lang="pl-PL" altLang="pl-PL" sz="2000" dirty="0">
                <a:latin typeface="+mn-lt"/>
              </a:rPr>
              <a:t>z utrzymania przedsiębiorstwa).  </a:t>
            </a:r>
          </a:p>
          <a:p>
            <a:pPr eaLnBrk="1" hangingPunct="1"/>
            <a:r>
              <a:rPr lang="pl-PL" altLang="pl-PL" sz="2000" dirty="0">
                <a:latin typeface="+mn-lt"/>
              </a:rPr>
              <a:t>Aby przejść do produkcji 2 </a:t>
            </a:r>
            <a:r>
              <a:rPr lang="pl-PL" altLang="pl-PL" sz="2000" dirty="0" smtClean="0">
                <a:latin typeface="+mn-lt"/>
              </a:rPr>
              <a:t>misiów </a:t>
            </a:r>
            <a:r>
              <a:rPr lang="pl-PL" altLang="pl-PL" sz="2000" dirty="0">
                <a:latin typeface="+mn-lt"/>
              </a:rPr>
              <a:t>potrzebujemy zwiększyć koszt o 11 zł – do 36 zł (zauważ, że przyrost kosztu całkowitego – czyli koszt krańcowy jest tu mniejszy). </a:t>
            </a:r>
            <a:br>
              <a:rPr lang="pl-PL" altLang="pl-PL" sz="2000" dirty="0">
                <a:latin typeface="+mn-lt"/>
              </a:rPr>
            </a:br>
            <a:r>
              <a:rPr lang="pl-PL" altLang="pl-PL" sz="2000" dirty="0">
                <a:latin typeface="+mn-lt"/>
              </a:rPr>
              <a:t>Koszt krańcowy jest więc wysoki, kiedy produkcja jest mała lub bardzo duża. Najniższy koszt krańcowy mamy przy produkcji 4 jednostek.</a:t>
            </a:r>
          </a:p>
        </p:txBody>
      </p:sp>
      <p:graphicFrame>
        <p:nvGraphicFramePr>
          <p:cNvPr id="8" name="Group 223"/>
          <p:cNvGraphicFramePr>
            <a:graphicFrameLocks/>
          </p:cNvGraphicFramePr>
          <p:nvPr>
            <p:extLst/>
          </p:nvPr>
        </p:nvGraphicFramePr>
        <p:xfrm>
          <a:off x="8427116" y="1411052"/>
          <a:ext cx="2378629" cy="4737104"/>
        </p:xfrm>
        <a:graphic>
          <a:graphicData uri="http://schemas.openxmlformats.org/drawingml/2006/table">
            <a:tbl>
              <a:tblPr/>
              <a:tblGrid>
                <a:gridCol w="792876"/>
                <a:gridCol w="792877"/>
                <a:gridCol w="792876"/>
              </a:tblGrid>
              <a:tr h="69035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pl-PL" sz="1800" b="0" i="0" u="none" strike="noStrike" cap="none" normalizeH="0" baseline="0" dirty="0" smtClean="0">
                          <a:ln>
                            <a:noFill/>
                          </a:ln>
                          <a:solidFill>
                            <a:schemeClr val="tx1"/>
                          </a:solidFill>
                          <a:effectLst/>
                          <a:latin typeface="Arial" charset="0"/>
                        </a:rPr>
                        <a:t>Q</a:t>
                      </a: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TC</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MC</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0</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10</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rowSpan="11">
                  <a:txBody>
                    <a:bodyPr/>
                    <a:lstStyle/>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15</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11</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8</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7</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8</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10</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12</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14</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16</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18</a:t>
                      </a:r>
                    </a:p>
                    <a:p>
                      <a:pPr marL="342900" marR="0" lvl="0" indent="-342900" algn="ctr" defTabSz="914400" rtl="0" eaLnBrk="0" fontAlgn="b" latinLnBrk="0" hangingPunct="0">
                        <a:lnSpc>
                          <a:spcPct val="130000"/>
                        </a:lnSpc>
                        <a:spcBef>
                          <a:spcPct val="0"/>
                        </a:spcBef>
                        <a:spcAft>
                          <a:spcPct val="0"/>
                        </a:spcAft>
                        <a:buClrTx/>
                        <a:buSzTx/>
                        <a:buFontTx/>
                        <a:buNone/>
                        <a:tabLst/>
                      </a:pPr>
                      <a:endParaRPr kumimoji="0" lang="pl-PL" sz="10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25</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2</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36</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3</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44</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4</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51</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5</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59</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6</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69</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7</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81</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8</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95</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9</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111</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10</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129</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4625" name="Picture 5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5738" y="4164044"/>
            <a:ext cx="3602502" cy="2204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0797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74207" y="277892"/>
            <a:ext cx="9585976" cy="1140360"/>
          </a:xfrm>
        </p:spPr>
        <p:txBody>
          <a:bodyPr/>
          <a:lstStyle/>
          <a:p>
            <a:pPr eaLnBrk="1" hangingPunct="1"/>
            <a:r>
              <a:rPr lang="pl-PL" altLang="pl-PL" sz="3900" dirty="0"/>
              <a:t>Decyzje produkcyjne przedsiębiorstwa </a:t>
            </a:r>
            <a:br>
              <a:rPr lang="pl-PL" altLang="pl-PL" sz="3900" dirty="0"/>
            </a:br>
            <a:r>
              <a:rPr lang="pl-PL" altLang="pl-PL" sz="2721" dirty="0" smtClean="0"/>
              <a:t>Utargi (przychody) (1/3)</a:t>
            </a:r>
            <a:endParaRPr lang="pl-PL" altLang="pl-PL" sz="2721" dirty="0"/>
          </a:p>
        </p:txBody>
      </p:sp>
      <p:sp>
        <p:nvSpPr>
          <p:cNvPr id="21507" name="Rectangle 3"/>
          <p:cNvSpPr>
            <a:spLocks noGrp="1" noChangeArrowheads="1"/>
          </p:cNvSpPr>
          <p:nvPr>
            <p:ph type="body" sz="half" idx="1"/>
          </p:nvPr>
        </p:nvSpPr>
        <p:spPr>
          <a:xfrm>
            <a:off x="874208" y="2349835"/>
            <a:ext cx="5114610" cy="3880144"/>
          </a:xfrm>
        </p:spPr>
        <p:txBody>
          <a:bodyPr>
            <a:normAutofit fontScale="92500" lnSpcReduction="10000"/>
          </a:bodyPr>
          <a:lstStyle/>
          <a:p>
            <a:pPr>
              <a:lnSpc>
                <a:spcPct val="114000"/>
              </a:lnSpc>
            </a:pPr>
            <a:r>
              <a:rPr lang="pl-PL" altLang="pl-PL" sz="1995" b="1" dirty="0"/>
              <a:t>Czarny: Utarg całkowity (TR – ang. </a:t>
            </a:r>
            <a:r>
              <a:rPr lang="pl-PL" altLang="pl-PL" sz="1995" b="1" i="1" dirty="0" err="1"/>
              <a:t>total</a:t>
            </a:r>
            <a:r>
              <a:rPr lang="pl-PL" altLang="pl-PL" sz="1995" b="1" i="1" dirty="0"/>
              <a:t> </a:t>
            </a:r>
            <a:r>
              <a:rPr lang="pl-PL" altLang="pl-PL" sz="1995" b="1" i="1" dirty="0" err="1"/>
              <a:t>revenue</a:t>
            </a:r>
            <a:r>
              <a:rPr lang="pl-PL" altLang="pl-PL" sz="1995" b="1" dirty="0"/>
              <a:t>) jest to iloczyn liczby sprzedanych jednostek dobra, Q i ceny, P (TR = P * Q).</a:t>
            </a:r>
          </a:p>
          <a:p>
            <a:pPr eaLnBrk="1" hangingPunct="1">
              <a:lnSpc>
                <a:spcPct val="114000"/>
              </a:lnSpc>
            </a:pPr>
            <a:endParaRPr lang="pl-PL" altLang="pl-PL" sz="1995" dirty="0" smtClean="0"/>
          </a:p>
          <a:p>
            <a:pPr eaLnBrk="1" hangingPunct="1">
              <a:lnSpc>
                <a:spcPct val="114000"/>
              </a:lnSpc>
            </a:pPr>
            <a:r>
              <a:rPr lang="pl-PL" altLang="pl-PL" sz="1995" dirty="0" smtClean="0"/>
              <a:t>Maksymalizacja </a:t>
            </a:r>
            <a:r>
              <a:rPr lang="pl-PL" altLang="pl-PL" sz="1995" dirty="0"/>
              <a:t>zysku nie następuje wcale wtedy, kiedy utarg jest maksymalny. Największy utarg mamy przy wielkości produkcji 10 </a:t>
            </a:r>
            <a:r>
              <a:rPr lang="pl-PL" altLang="pl-PL" sz="1995" dirty="0" smtClean="0"/>
              <a:t>misiów, </a:t>
            </a:r>
            <a:r>
              <a:rPr lang="pl-PL" altLang="pl-PL" sz="1995" dirty="0"/>
              <a:t>ale największy zysk (utarg po uwzględnieniu kosztów – czyli przychód netto) następuje przy produkcji 6 </a:t>
            </a:r>
            <a:r>
              <a:rPr lang="pl-PL" altLang="pl-PL" sz="1995" dirty="0" smtClean="0"/>
              <a:t>misiów. </a:t>
            </a:r>
            <a:r>
              <a:rPr lang="pl-PL" altLang="pl-PL" sz="1995" dirty="0"/>
              <a:t>Dzieje się tak, gdyż produkcja ostatnich </a:t>
            </a:r>
            <a:r>
              <a:rPr lang="pl-PL" altLang="pl-PL" sz="1995" dirty="0" smtClean="0"/>
              <a:t>misiów </a:t>
            </a:r>
            <a:r>
              <a:rPr lang="pl-PL" altLang="pl-PL" sz="1995" dirty="0"/>
              <a:t>jest bardzo kosztowna, a przynosi niewielki przyrost utargu.</a:t>
            </a:r>
          </a:p>
        </p:txBody>
      </p:sp>
      <p:graphicFrame>
        <p:nvGraphicFramePr>
          <p:cNvPr id="95515" name="Group 283"/>
          <p:cNvGraphicFramePr>
            <a:graphicFrameLocks noGrp="1"/>
          </p:cNvGraphicFramePr>
          <p:nvPr>
            <p:ph sz="half" idx="2"/>
            <p:extLst/>
          </p:nvPr>
        </p:nvGraphicFramePr>
        <p:xfrm>
          <a:off x="6096000" y="2349833"/>
          <a:ext cx="4849411" cy="4331158"/>
        </p:xfrm>
        <a:graphic>
          <a:graphicData uri="http://schemas.openxmlformats.org/drawingml/2006/table">
            <a:tbl>
              <a:tblPr/>
              <a:tblGrid>
                <a:gridCol w="947993"/>
                <a:gridCol w="843595"/>
                <a:gridCol w="951361"/>
                <a:gridCol w="947992"/>
                <a:gridCol w="1158470"/>
              </a:tblGrid>
              <a:tr h="58900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Q</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TR</a:t>
                      </a: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pl-PL" sz="1600" b="0" i="0" u="none" strike="noStrike" cap="none" normalizeH="0" baseline="0" dirty="0" smtClean="0">
                          <a:ln>
                            <a:noFill/>
                          </a:ln>
                          <a:solidFill>
                            <a:schemeClr val="tx1"/>
                          </a:solidFill>
                          <a:effectLst/>
                          <a:latin typeface="Arial" charset="0"/>
                          <a:cs typeface="Arial" charset="0"/>
                        </a:rPr>
                        <a:t/>
                      </a:r>
                      <a:br>
                        <a:rPr kumimoji="0" lang="pl-PL" sz="1600" b="0" i="0" u="none" strike="noStrike" cap="none" normalizeH="0" baseline="0" dirty="0" smtClean="0">
                          <a:ln>
                            <a:noFill/>
                          </a:ln>
                          <a:solidFill>
                            <a:schemeClr val="tx1"/>
                          </a:solidFill>
                          <a:effectLst/>
                          <a:latin typeface="Arial" charset="0"/>
                          <a:cs typeface="Arial" charset="0"/>
                        </a:rPr>
                      </a:br>
                      <a:r>
                        <a:rPr kumimoji="0" lang="pl-PL" sz="1600" b="0" i="0" u="none" strike="noStrike" cap="none" normalizeH="0" baseline="0" dirty="0" smtClean="0">
                          <a:ln>
                            <a:noFill/>
                          </a:ln>
                          <a:solidFill>
                            <a:schemeClr val="tx1"/>
                          </a:solidFill>
                          <a:effectLst/>
                          <a:latin typeface="Arial" charset="0"/>
                          <a:cs typeface="Times New Roman" pitchFamily="18" charset="0"/>
                        </a:rPr>
                        <a:t>(</a:t>
                      </a:r>
                      <a:r>
                        <a:rPr kumimoji="0" lang="pl-PL" sz="1600" b="0" i="0" u="none" strike="noStrike" cap="none" normalizeH="0" baseline="0" dirty="0" smtClean="0">
                          <a:ln>
                            <a:noFill/>
                          </a:ln>
                          <a:solidFill>
                            <a:schemeClr val="tx1"/>
                          </a:solidFill>
                          <a:effectLst/>
                          <a:latin typeface="Arial" charset="0"/>
                          <a:cs typeface="Arial" charset="0"/>
                        </a:rPr>
                        <a:t>P</a:t>
                      </a:r>
                      <a:r>
                        <a:rPr kumimoji="0" lang="pl-PL" sz="1600" b="0" i="0" u="none" strike="noStrike" cap="none" normalizeH="0" baseline="0" dirty="0" smtClean="0">
                          <a:ln>
                            <a:noFill/>
                          </a:ln>
                          <a:solidFill>
                            <a:schemeClr val="tx1"/>
                          </a:solidFill>
                          <a:effectLst/>
                          <a:latin typeface="Arial" charset="0"/>
                          <a:cs typeface="Times New Roman" pitchFamily="18" charset="0"/>
                        </a:rPr>
                        <a:t> x </a:t>
                      </a:r>
                      <a:r>
                        <a:rPr kumimoji="0" lang="pl-PL" sz="1600" b="0" i="0" u="none" strike="noStrike" cap="none" normalizeH="0" baseline="0" dirty="0" smtClean="0">
                          <a:ln>
                            <a:noFill/>
                          </a:ln>
                          <a:solidFill>
                            <a:schemeClr val="tx1"/>
                          </a:solidFill>
                          <a:effectLst/>
                          <a:latin typeface="Arial" charset="0"/>
                          <a:cs typeface="Arial" charset="0"/>
                        </a:rPr>
                        <a:t>Q</a:t>
                      </a:r>
                      <a:r>
                        <a:rPr kumimoji="0" lang="pl-PL" sz="1600" b="0" i="0" u="none" strike="noStrike" cap="none" normalizeH="0" baseline="0" dirty="0" smtClean="0">
                          <a:ln>
                            <a:noFill/>
                          </a:ln>
                          <a:solidFill>
                            <a:schemeClr val="tx1"/>
                          </a:solidFill>
                          <a:effectLst/>
                          <a:latin typeface="Arial" charset="0"/>
                          <a:cs typeface="Times New Roman" pitchFamily="18" charset="0"/>
                        </a:rPr>
                        <a:t>)</a:t>
                      </a:r>
                      <a:endParaRPr kumimoji="0" lang="pl-PL" sz="1600" b="0" i="0" u="none" strike="noStrike" cap="none" normalizeH="0" baseline="0" dirty="0" smtClean="0">
                        <a:ln>
                          <a:noFill/>
                        </a:ln>
                        <a:solidFill>
                          <a:schemeClr val="tx1"/>
                        </a:solidFill>
                        <a:effectLst/>
                        <a:latin typeface="Arial" charset="0"/>
                      </a:endParaRP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Zysk </a:t>
                      </a:r>
                      <a:b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b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(TR -TC)</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0</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x</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0</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10</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-10</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21</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21</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25</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-4</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2</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20</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40</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36</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4</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3</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19</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57</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44</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13</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4</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18</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72</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51</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21</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5</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17</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85</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59</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26</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6</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16</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96</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69</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27</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7</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15</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105</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81</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24</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8</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14</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112</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95</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17</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9</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13</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117</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111</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6</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9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10</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12</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120</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129</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-9</a:t>
                      </a:r>
                    </a:p>
                  </a:txBody>
                  <a:tcPr marL="96988" marR="96988"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88" name="Rectangle 148"/>
          <p:cNvSpPr>
            <a:spLocks noChangeArrowheads="1"/>
          </p:cNvSpPr>
          <p:nvPr/>
        </p:nvSpPr>
        <p:spPr bwMode="auto">
          <a:xfrm>
            <a:off x="874207" y="1487855"/>
            <a:ext cx="9574457" cy="592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05" tIns="47302" rIns="94605" bIns="47302">
            <a:spAutoFit/>
          </a:bodyPr>
          <a:lstStyle>
            <a:lvl1pPr>
              <a:spcBef>
                <a:spcPct val="20000"/>
              </a:spcBef>
              <a:buClr>
                <a:schemeClr val="accent1"/>
              </a:buClr>
              <a:buSzPct val="65000"/>
              <a:buFont typeface="Wingdings" panose="05000000000000000000" pitchFamily="2" charset="2"/>
              <a:buChar char="n"/>
              <a:defRPr sz="34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30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5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3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9pPr>
          </a:lstStyle>
          <a:p>
            <a:pPr eaLnBrk="1" hangingPunct="1">
              <a:lnSpc>
                <a:spcPct val="80000"/>
              </a:lnSpc>
              <a:buNone/>
            </a:pPr>
            <a:r>
              <a:rPr lang="pl-PL" altLang="pl-PL" sz="1995" dirty="0">
                <a:latin typeface="+mn-lt"/>
              </a:rPr>
              <a:t>Aby przedsiębiorstwo mogło określić, jaka wielkość produkcji jest opłacalna, menedżerowie analizują kształtowanie się utargu całkowitego oraz jego przyrostu czyli utargu krańcowego.</a:t>
            </a:r>
          </a:p>
        </p:txBody>
      </p:sp>
    </p:spTree>
    <p:extLst>
      <p:ext uri="{BB962C8B-B14F-4D97-AF65-F5344CB8AC3E}">
        <p14:creationId xmlns:p14="http://schemas.microsoft.com/office/powerpoint/2010/main" val="56545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6851" y="277892"/>
            <a:ext cx="9633332" cy="1140360"/>
          </a:xfrm>
        </p:spPr>
        <p:txBody>
          <a:bodyPr/>
          <a:lstStyle/>
          <a:p>
            <a:pPr eaLnBrk="1" hangingPunct="1"/>
            <a:r>
              <a:rPr lang="pl-PL" altLang="pl-PL" sz="3900" dirty="0"/>
              <a:t>Decyzje produkcyjne przedsiębiorstwa </a:t>
            </a:r>
            <a:br>
              <a:rPr lang="pl-PL" altLang="pl-PL" sz="3900" dirty="0"/>
            </a:br>
            <a:r>
              <a:rPr lang="pl-PL" altLang="pl-PL" sz="3265" dirty="0" smtClean="0"/>
              <a:t>Utargi (2/3)</a:t>
            </a:r>
            <a:endParaRPr lang="pl-PL" altLang="pl-PL" sz="3265" dirty="0"/>
          </a:p>
        </p:txBody>
      </p:sp>
      <p:sp>
        <p:nvSpPr>
          <p:cNvPr id="25603" name="Rectangle 3"/>
          <p:cNvSpPr>
            <a:spLocks noGrp="1" noChangeArrowheads="1"/>
          </p:cNvSpPr>
          <p:nvPr>
            <p:ph type="body" sz="half" idx="1"/>
          </p:nvPr>
        </p:nvSpPr>
        <p:spPr>
          <a:xfrm>
            <a:off x="826851" y="1599673"/>
            <a:ext cx="6413830" cy="4531204"/>
          </a:xfrm>
        </p:spPr>
        <p:txBody>
          <a:bodyPr/>
          <a:lstStyle/>
          <a:p>
            <a:pPr eaLnBrk="1" hangingPunct="1"/>
            <a:r>
              <a:rPr lang="pl-PL" altLang="pl-PL" sz="1995" dirty="0"/>
              <a:t>Warto przyjrzeć się też utargowi krańcowemu (</a:t>
            </a:r>
            <a:r>
              <a:rPr lang="pl-PL" altLang="pl-PL" sz="1995" i="1" dirty="0" err="1"/>
              <a:t>marginal</a:t>
            </a:r>
            <a:r>
              <a:rPr lang="pl-PL" altLang="pl-PL" sz="1995" i="1" dirty="0"/>
              <a:t> </a:t>
            </a:r>
            <a:r>
              <a:rPr lang="pl-PL" altLang="pl-PL" sz="1995" i="1" dirty="0" err="1"/>
              <a:t>revenue</a:t>
            </a:r>
            <a:r>
              <a:rPr lang="pl-PL" altLang="pl-PL" sz="1995" dirty="0"/>
              <a:t>), czyli przyrostowi utargu całkowitego (przy zwiększeniu produkcji o jednostkę: MR = TR’) zdeterminowanego popytem na produkty przedsiębiorstwa. </a:t>
            </a:r>
          </a:p>
          <a:p>
            <a:pPr eaLnBrk="1" hangingPunct="1"/>
            <a:r>
              <a:rPr lang="pl-PL" altLang="pl-PL" sz="1995" dirty="0"/>
              <a:t>Wzrost produkcji z 0 do 1 jednostki daje utarg krańcowy w wysokości 21 zł, zaś przy przejściu z 6. do 7. jednostki utarg krańcowy wynosi 9 zł. Przy dużych rozmiarach produkcji (np. 12 </a:t>
            </a:r>
            <a:r>
              <a:rPr lang="pl-PL" altLang="pl-PL" sz="1995" dirty="0" smtClean="0"/>
              <a:t>misiów) </a:t>
            </a:r>
            <a:r>
              <a:rPr lang="pl-PL" altLang="pl-PL" sz="1995" dirty="0"/>
              <a:t>może on przybrać wartości ujemne. </a:t>
            </a:r>
          </a:p>
        </p:txBody>
      </p:sp>
      <p:graphicFrame>
        <p:nvGraphicFramePr>
          <p:cNvPr id="97430" name="Group 150"/>
          <p:cNvGraphicFramePr>
            <a:graphicFrameLocks noGrp="1"/>
          </p:cNvGraphicFramePr>
          <p:nvPr>
            <p:ph sz="quarter" idx="2"/>
          </p:nvPr>
        </p:nvGraphicFramePr>
        <p:xfrm>
          <a:off x="6176632" y="1599673"/>
          <a:ext cx="4283550" cy="4416024"/>
        </p:xfrm>
        <a:graphic>
          <a:graphicData uri="http://schemas.openxmlformats.org/drawingml/2006/table">
            <a:tbl>
              <a:tblPr/>
              <a:tblGrid>
                <a:gridCol w="1427850"/>
                <a:gridCol w="1427850"/>
                <a:gridCol w="1427850"/>
              </a:tblGrid>
              <a:tr h="368002">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pl-PL" sz="1800" b="0" i="0" u="none" strike="noStrike" cap="none" normalizeH="0" baseline="0" dirty="0" smtClean="0">
                        <a:ln>
                          <a:noFill/>
                        </a:ln>
                        <a:solidFill>
                          <a:schemeClr val="tx1"/>
                        </a:solidFill>
                        <a:effectLst/>
                        <a:latin typeface="Arial" charset="0"/>
                      </a:endParaRPr>
                    </a:p>
                  </a:txBody>
                  <a:tcPr marL="96986" marR="96986" marT="45736" marB="45736"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cap="fla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cap="flat">
                      <a:noFill/>
                    </a:lnB>
                    <a:lnTlToBr>
                      <a:noFill/>
                    </a:lnTlToBr>
                    <a:lnBlToTr>
                      <a:noFill/>
                    </a:lnBlToTr>
                    <a:noFill/>
                  </a:tcPr>
                </a:tc>
              </a:tr>
            </a:tbl>
          </a:graphicData>
        </a:graphic>
      </p:graphicFrame>
      <p:graphicFrame>
        <p:nvGraphicFramePr>
          <p:cNvPr id="97547" name="Group 267"/>
          <p:cNvGraphicFramePr>
            <a:graphicFrameLocks noGrp="1"/>
          </p:cNvGraphicFramePr>
          <p:nvPr>
            <p:ph sz="quarter" idx="3"/>
          </p:nvPr>
        </p:nvGraphicFramePr>
        <p:xfrm>
          <a:off x="7469616" y="1500323"/>
          <a:ext cx="3475794" cy="4542723"/>
        </p:xfrm>
        <a:graphic>
          <a:graphicData uri="http://schemas.openxmlformats.org/drawingml/2006/table">
            <a:tbl>
              <a:tblPr/>
              <a:tblGrid>
                <a:gridCol w="845373"/>
                <a:gridCol w="911049"/>
                <a:gridCol w="911048"/>
                <a:gridCol w="808324"/>
              </a:tblGrid>
              <a:tr h="433409">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Q</a:t>
                      </a:r>
                      <a:endParaRPr kumimoji="0" lang="pl-PL" sz="1800" b="0" i="0" u="none" strike="noStrike" cap="none" normalizeH="0" baseline="0" dirty="0" smtClean="0">
                        <a:ln>
                          <a:noFill/>
                        </a:ln>
                        <a:solidFill>
                          <a:schemeClr val="tx1"/>
                        </a:solidFill>
                        <a:effectLst/>
                        <a:latin typeface="Arial" charset="0"/>
                      </a:endParaRP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P</a:t>
                      </a:r>
                      <a:endParaRPr kumimoji="0" lang="pl-PL" sz="1800" b="0" i="0" u="none" strike="noStrike" cap="none" normalizeH="0" baseline="0" smtClean="0">
                        <a:ln>
                          <a:noFill/>
                        </a:ln>
                        <a:solidFill>
                          <a:schemeClr val="tx1"/>
                        </a:solidFill>
                        <a:effectLst/>
                        <a:latin typeface="Arial" charset="0"/>
                      </a:endParaRP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TR</a:t>
                      </a:r>
                      <a:endParaRPr kumimoji="0" lang="pl-PL" sz="1800" b="0" i="0" u="none" strike="noStrike" cap="none" normalizeH="0" baseline="0" smtClean="0">
                        <a:ln>
                          <a:noFill/>
                        </a:ln>
                        <a:solidFill>
                          <a:schemeClr val="tx1"/>
                        </a:solidFill>
                        <a:effectLst/>
                        <a:latin typeface="Arial" charset="0"/>
                      </a:endParaRP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MR</a:t>
                      </a:r>
                      <a:endParaRPr kumimoji="0" lang="pl-PL" sz="1800" b="0" i="0" u="none" strike="noStrike" cap="none" normalizeH="0" baseline="0" smtClean="0">
                        <a:ln>
                          <a:noFill/>
                        </a:ln>
                        <a:solidFill>
                          <a:schemeClr val="tx1"/>
                        </a:solidFill>
                        <a:effectLst/>
                        <a:latin typeface="Arial" charset="0"/>
                      </a:endParaRP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34">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x</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21</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19</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17</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15</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13</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11</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9</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7</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5</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3</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600" b="0" i="0" u="none" strike="noStrike" cap="none" normalizeH="0" baseline="0" dirty="0" smtClean="0">
                          <a:ln>
                            <a:noFill/>
                          </a:ln>
                          <a:solidFill>
                            <a:schemeClr val="bg1"/>
                          </a:solidFill>
                          <a:effectLst/>
                          <a:latin typeface="Arial" charset="0"/>
                          <a:ea typeface="Times New Roman" pitchFamily="18" charset="0"/>
                          <a:cs typeface="Arial" charset="0"/>
                        </a:rPr>
                        <a:t>x</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21</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21</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2</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20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40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3</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19</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57</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4</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18</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72</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5</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17</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85</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6</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16</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96</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7</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15</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105</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8</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14</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112</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9</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13</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117</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12</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120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2563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73724" y="277892"/>
            <a:ext cx="9686459" cy="1140360"/>
          </a:xfrm>
        </p:spPr>
        <p:txBody>
          <a:bodyPr/>
          <a:lstStyle/>
          <a:p>
            <a:pPr eaLnBrk="1" hangingPunct="1"/>
            <a:r>
              <a:rPr lang="pl-PL" altLang="pl-PL" sz="3900" dirty="0"/>
              <a:t>Decyzje produkcyjne przedsiębiorstwa </a:t>
            </a:r>
            <a:br>
              <a:rPr lang="pl-PL" altLang="pl-PL" sz="3900" dirty="0"/>
            </a:br>
            <a:r>
              <a:rPr lang="pl-PL" altLang="pl-PL" sz="3265" dirty="0" smtClean="0"/>
              <a:t>Utargi (3/3)</a:t>
            </a:r>
            <a:endParaRPr lang="pl-PL" altLang="pl-PL" sz="3265" dirty="0"/>
          </a:p>
        </p:txBody>
      </p:sp>
      <p:sp>
        <p:nvSpPr>
          <p:cNvPr id="26627" name="Rectangle 3"/>
          <p:cNvSpPr>
            <a:spLocks noGrp="1" noChangeArrowheads="1"/>
          </p:cNvSpPr>
          <p:nvPr>
            <p:ph type="body" sz="half" idx="1"/>
          </p:nvPr>
        </p:nvSpPr>
        <p:spPr>
          <a:xfrm>
            <a:off x="773724" y="1599673"/>
            <a:ext cx="6501284" cy="4531204"/>
          </a:xfrm>
        </p:spPr>
        <p:txBody>
          <a:bodyPr/>
          <a:lstStyle/>
          <a:p>
            <a:pPr eaLnBrk="1" hangingPunct="1"/>
            <a:r>
              <a:rPr lang="pl-PL" altLang="pl-PL" sz="1905" dirty="0"/>
              <a:t>Krzywa utargu krańcowego jest linią o ujemnym nachyleniu (wszak zależy od popytu), ponieważ przychód utracony wskutek sprzedaży dotychczasowej produkcji po niższym koszcie jest coraz większy w stosunku do dodatkowego przychodu z ostatniej sprzedanej jednostki. </a:t>
            </a:r>
          </a:p>
          <a:p>
            <a:pPr eaLnBrk="1" hangingPunct="1"/>
            <a:r>
              <a:rPr lang="pl-PL" altLang="pl-PL" sz="1905" dirty="0"/>
              <a:t>Np. przedsiębiorstwo może sprzedać 5 </a:t>
            </a:r>
            <a:r>
              <a:rPr lang="pl-PL" altLang="pl-PL" sz="1905" dirty="0" smtClean="0"/>
              <a:t>misiów </a:t>
            </a:r>
            <a:r>
              <a:rPr lang="pl-PL" altLang="pl-PL" sz="1905" dirty="0"/>
              <a:t/>
            </a:r>
            <a:br>
              <a:rPr lang="pl-PL" altLang="pl-PL" sz="1905" dirty="0"/>
            </a:br>
            <a:r>
              <a:rPr lang="pl-PL" altLang="pl-PL" sz="1905" dirty="0"/>
              <a:t>po cenie 17 zł za </a:t>
            </a:r>
            <a:r>
              <a:rPr lang="pl-PL" altLang="pl-PL" sz="1905" dirty="0" smtClean="0"/>
              <a:t>misia, </a:t>
            </a:r>
            <a:r>
              <a:rPr lang="pl-PL" altLang="pl-PL" sz="1905" dirty="0"/>
              <a:t>albo 6 </a:t>
            </a:r>
            <a:r>
              <a:rPr lang="pl-PL" altLang="pl-PL" sz="1905" dirty="0" smtClean="0"/>
              <a:t>misiów </a:t>
            </a:r>
            <a:r>
              <a:rPr lang="pl-PL" altLang="pl-PL" sz="1905" dirty="0"/>
              <a:t>po cenie 16 zł za </a:t>
            </a:r>
            <a:r>
              <a:rPr lang="pl-PL" altLang="pl-PL" sz="1905" dirty="0" smtClean="0"/>
              <a:t>misia  </a:t>
            </a:r>
            <a:r>
              <a:rPr lang="pl-PL" altLang="pl-PL" sz="1905" dirty="0"/>
              <a:t>– w ten sposób zarabia dodatkowo 16 zł, ale jednocześnie traci po 1 złotówce na </a:t>
            </a:r>
            <a:r>
              <a:rPr lang="pl-PL" altLang="pl-PL" sz="1905" dirty="0" smtClean="0"/>
              <a:t>pięciu pierwszych misiach sprzedanych nie po </a:t>
            </a:r>
            <a:r>
              <a:rPr lang="pl-PL" altLang="pl-PL" sz="1905" dirty="0"/>
              <a:t>17 </a:t>
            </a:r>
            <a:r>
              <a:rPr lang="pl-PL" altLang="pl-PL" sz="1905" dirty="0" smtClean="0"/>
              <a:t>zł, </a:t>
            </a:r>
            <a:r>
              <a:rPr lang="pl-PL" altLang="pl-PL" sz="1905" dirty="0"/>
              <a:t>tylko po 16 zł (utarg krańcowy = +16-5). </a:t>
            </a:r>
            <a:endParaRPr lang="pl-PL" altLang="pl-PL" sz="1905" dirty="0" smtClean="0"/>
          </a:p>
          <a:p>
            <a:pPr eaLnBrk="1" hangingPunct="1"/>
            <a:r>
              <a:rPr lang="pl-PL" altLang="pl-PL" sz="1905" dirty="0" smtClean="0"/>
              <a:t>Przy </a:t>
            </a:r>
            <a:r>
              <a:rPr lang="pl-PL" altLang="pl-PL" sz="1905" dirty="0"/>
              <a:t>kolejnym przejściu (do 7 jednostek) </a:t>
            </a:r>
            <a:r>
              <a:rPr lang="pl-PL" altLang="pl-PL" sz="1905" dirty="0" smtClean="0"/>
              <a:t>uzyskałoby więcej o </a:t>
            </a:r>
            <a:r>
              <a:rPr lang="pl-PL" altLang="pl-PL" sz="1905" dirty="0"/>
              <a:t>15 zł ale </a:t>
            </a:r>
            <a:r>
              <a:rPr lang="pl-PL" altLang="pl-PL" sz="1905" dirty="0" smtClean="0"/>
              <a:t>straciłoby </a:t>
            </a:r>
            <a:r>
              <a:rPr lang="pl-PL" altLang="pl-PL" sz="1905" dirty="0"/>
              <a:t>po złotówce na 6 </a:t>
            </a:r>
            <a:r>
              <a:rPr lang="pl-PL" altLang="pl-PL" sz="1905" dirty="0" smtClean="0"/>
              <a:t>misiach </a:t>
            </a:r>
            <a:r>
              <a:rPr lang="pl-PL" altLang="pl-PL" sz="1905" dirty="0"/>
              <a:t>(+15-6=9) itd.</a:t>
            </a:r>
          </a:p>
        </p:txBody>
      </p:sp>
      <p:graphicFrame>
        <p:nvGraphicFramePr>
          <p:cNvPr id="8" name="Group 267"/>
          <p:cNvGraphicFramePr>
            <a:graphicFrameLocks/>
          </p:cNvGraphicFramePr>
          <p:nvPr/>
        </p:nvGraphicFramePr>
        <p:xfrm>
          <a:off x="7469616" y="1500323"/>
          <a:ext cx="3475794" cy="4542723"/>
        </p:xfrm>
        <a:graphic>
          <a:graphicData uri="http://schemas.openxmlformats.org/drawingml/2006/table">
            <a:tbl>
              <a:tblPr/>
              <a:tblGrid>
                <a:gridCol w="845373"/>
                <a:gridCol w="911049"/>
                <a:gridCol w="911048"/>
                <a:gridCol w="808324"/>
              </a:tblGrid>
              <a:tr h="433409">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Q</a:t>
                      </a:r>
                      <a:endParaRPr kumimoji="0" lang="pl-PL" sz="1800" b="0" i="0" u="none" strike="noStrike" cap="none" normalizeH="0" baseline="0" dirty="0" smtClean="0">
                        <a:ln>
                          <a:noFill/>
                        </a:ln>
                        <a:solidFill>
                          <a:schemeClr val="tx1"/>
                        </a:solidFill>
                        <a:effectLst/>
                        <a:latin typeface="Arial" charset="0"/>
                      </a:endParaRP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P</a:t>
                      </a:r>
                      <a:endParaRPr kumimoji="0" lang="pl-PL" sz="1800" b="0" i="0" u="none" strike="noStrike" cap="none" normalizeH="0" baseline="0" smtClean="0">
                        <a:ln>
                          <a:noFill/>
                        </a:ln>
                        <a:solidFill>
                          <a:schemeClr val="tx1"/>
                        </a:solidFill>
                        <a:effectLst/>
                        <a:latin typeface="Arial" charset="0"/>
                      </a:endParaRP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TR</a:t>
                      </a:r>
                      <a:endParaRPr kumimoji="0" lang="pl-PL" sz="1800" b="0" i="0" u="none" strike="noStrike" cap="none" normalizeH="0" baseline="0" smtClean="0">
                        <a:ln>
                          <a:noFill/>
                        </a:ln>
                        <a:solidFill>
                          <a:schemeClr val="tx1"/>
                        </a:solidFill>
                        <a:effectLst/>
                        <a:latin typeface="Arial" charset="0"/>
                      </a:endParaRP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MR</a:t>
                      </a:r>
                      <a:endParaRPr kumimoji="0" lang="pl-PL" sz="1800" b="0" i="0" u="none" strike="noStrike" cap="none" normalizeH="0" baseline="0" smtClean="0">
                        <a:ln>
                          <a:noFill/>
                        </a:ln>
                        <a:solidFill>
                          <a:schemeClr val="tx1"/>
                        </a:solidFill>
                        <a:effectLst/>
                        <a:latin typeface="Arial" charset="0"/>
                      </a:endParaRP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34">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x</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21</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19</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17</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15</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13</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11</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9</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7</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5</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3</a:t>
                      </a:r>
                    </a:p>
                    <a:p>
                      <a:pPr marL="342900" marR="0" lvl="0" indent="-342900" algn="ctr" defTabSz="914400" rtl="0" eaLnBrk="0" fontAlgn="base" latinLnBrk="0" hangingPunct="0">
                        <a:lnSpc>
                          <a:spcPct val="135000"/>
                        </a:lnSpc>
                        <a:spcBef>
                          <a:spcPct val="0"/>
                        </a:spcBef>
                        <a:spcAft>
                          <a:spcPct val="0"/>
                        </a:spcAft>
                        <a:buClrTx/>
                        <a:buSzTx/>
                        <a:buFontTx/>
                        <a:buNone/>
                        <a:tabLst/>
                      </a:pPr>
                      <a:r>
                        <a:rPr kumimoji="0" lang="pl-PL" sz="600" b="0" i="0" u="none" strike="noStrike" cap="none" normalizeH="0" baseline="0" dirty="0" smtClean="0">
                          <a:ln>
                            <a:noFill/>
                          </a:ln>
                          <a:solidFill>
                            <a:schemeClr val="bg1"/>
                          </a:solidFill>
                          <a:effectLst/>
                          <a:latin typeface="Arial" charset="0"/>
                          <a:ea typeface="Times New Roman" pitchFamily="18" charset="0"/>
                          <a:cs typeface="Arial" charset="0"/>
                        </a:rPr>
                        <a:t>x</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21</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21</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2</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20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40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3</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19</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57</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4</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18</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72</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5</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17</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85</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6</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16</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96</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7</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15</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105</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8</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14</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112</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9</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13</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117</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90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12</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rPr>
                        <a:t>120</a:t>
                      </a:r>
                    </a:p>
                  </a:txBody>
                  <a:tcPr marL="96999" marR="96999" marT="45721" marB="4572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23033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ytuł 1"/>
          <p:cNvSpPr>
            <a:spLocks noGrp="1"/>
          </p:cNvSpPr>
          <p:nvPr>
            <p:ph type="title"/>
          </p:nvPr>
        </p:nvSpPr>
        <p:spPr>
          <a:xfrm>
            <a:off x="1731819" y="277892"/>
            <a:ext cx="8728364" cy="1140360"/>
          </a:xfrm>
        </p:spPr>
        <p:txBody>
          <a:bodyPr/>
          <a:lstStyle/>
          <a:p>
            <a:pPr eaLnBrk="1" hangingPunct="1"/>
            <a:r>
              <a:rPr lang="pl-PL" altLang="pl-PL" smtClean="0"/>
              <a:t>Koszt krańcowy i utarg krańcowy</a:t>
            </a:r>
          </a:p>
        </p:txBody>
      </p:sp>
      <p:sp>
        <p:nvSpPr>
          <p:cNvPr id="23555" name="Symbol zastępczy tekstu 2"/>
          <p:cNvSpPr>
            <a:spLocks noGrp="1"/>
          </p:cNvSpPr>
          <p:nvPr>
            <p:ph type="body" sz="half" idx="1"/>
          </p:nvPr>
        </p:nvSpPr>
        <p:spPr>
          <a:xfrm>
            <a:off x="763675" y="1599673"/>
            <a:ext cx="5332325" cy="4531204"/>
          </a:xfrm>
        </p:spPr>
        <p:txBody>
          <a:bodyPr/>
          <a:lstStyle/>
          <a:p>
            <a:pPr eaLnBrk="1" hangingPunct="1"/>
            <a:r>
              <a:rPr lang="pl-PL" altLang="pl-PL" sz="2086" dirty="0" smtClean="0"/>
              <a:t>Na kwestię ilości dóbr, które należy wytworzyć można spojrzeć </a:t>
            </a:r>
            <a:r>
              <a:rPr lang="pl-PL" altLang="pl-PL" sz="2086" dirty="0"/>
              <a:t>z innego punktu widzenia: z perspektywy już osiągniętego poziomu produkcji. Załóżmy, że produkujemy 5 </a:t>
            </a:r>
            <a:r>
              <a:rPr lang="pl-PL" altLang="pl-PL" sz="2086" dirty="0" smtClean="0"/>
              <a:t>misiów </a:t>
            </a:r>
            <a:r>
              <a:rPr lang="pl-PL" altLang="pl-PL" sz="2086" dirty="0"/>
              <a:t>i zastanawiamy się nad przejściem do produkcji 6 </a:t>
            </a:r>
            <a:r>
              <a:rPr lang="pl-PL" altLang="pl-PL" sz="2086" dirty="0" smtClean="0"/>
              <a:t>misiów.</a:t>
            </a:r>
            <a:endParaRPr lang="pl-PL" altLang="pl-PL" sz="2086" dirty="0"/>
          </a:p>
          <a:p>
            <a:pPr eaLnBrk="1" hangingPunct="1"/>
            <a:r>
              <a:rPr lang="pl-PL" altLang="pl-PL" sz="2086" dirty="0"/>
              <a:t>Utarg zwiększy się o 11, </a:t>
            </a:r>
            <a:r>
              <a:rPr lang="pl-PL" altLang="pl-PL" sz="2086" dirty="0" smtClean="0"/>
              <a:t>a </a:t>
            </a:r>
            <a:r>
              <a:rPr lang="pl-PL" altLang="pl-PL" sz="2086" dirty="0"/>
              <a:t>koszt zwiększy się </a:t>
            </a:r>
            <a:r>
              <a:rPr lang="pl-PL" altLang="pl-PL" sz="2086" dirty="0" smtClean="0"/>
              <a:t/>
            </a:r>
            <a:br>
              <a:rPr lang="pl-PL" altLang="pl-PL" sz="2086" dirty="0" smtClean="0"/>
            </a:br>
            <a:r>
              <a:rPr lang="pl-PL" altLang="pl-PL" sz="2086" dirty="0" smtClean="0"/>
              <a:t>o </a:t>
            </a:r>
            <a:r>
              <a:rPr lang="pl-PL" altLang="pl-PL" sz="2086" dirty="0"/>
              <a:t>10, zatem zysk zwiększy się o 1.</a:t>
            </a:r>
          </a:p>
          <a:p>
            <a:pPr eaLnBrk="1" hangingPunct="1"/>
            <a:r>
              <a:rPr lang="pl-PL" altLang="pl-PL" sz="2086" dirty="0"/>
              <a:t>Jak wpłynie na zysk przejście </a:t>
            </a:r>
            <a:br>
              <a:rPr lang="pl-PL" altLang="pl-PL" sz="2086" dirty="0"/>
            </a:br>
            <a:r>
              <a:rPr lang="pl-PL" altLang="pl-PL" sz="2086" dirty="0"/>
              <a:t>z produkcji 6 do 7 </a:t>
            </a:r>
            <a:r>
              <a:rPr lang="pl-PL" altLang="pl-PL" sz="2086" dirty="0" smtClean="0"/>
              <a:t>misiów?</a:t>
            </a:r>
            <a:endParaRPr lang="pl-PL" altLang="pl-PL" sz="2086" dirty="0"/>
          </a:p>
          <a:p>
            <a:pPr eaLnBrk="1" hangingPunct="1"/>
            <a:endParaRPr lang="pl-PL" altLang="pl-PL" sz="2086" dirty="0"/>
          </a:p>
        </p:txBody>
      </p:sp>
      <p:sp>
        <p:nvSpPr>
          <p:cNvPr id="23556" name="Symbol zastępczy zawartości 3"/>
          <p:cNvSpPr>
            <a:spLocks noGrp="1"/>
          </p:cNvSpPr>
          <p:nvPr>
            <p:ph sz="half" idx="2"/>
          </p:nvPr>
        </p:nvSpPr>
        <p:spPr>
          <a:xfrm>
            <a:off x="5964974" y="3363488"/>
            <a:ext cx="4636313" cy="2738592"/>
          </a:xfrm>
        </p:spPr>
        <p:txBody>
          <a:bodyPr/>
          <a:lstStyle/>
          <a:p>
            <a:pPr marL="0" indent="0">
              <a:buNone/>
            </a:pPr>
            <a:r>
              <a:rPr lang="pl-PL" altLang="pl-PL" sz="1995" b="1"/>
              <a:t>Koszt krańcowy (ang. </a:t>
            </a:r>
            <a:r>
              <a:rPr lang="pl-PL" altLang="pl-PL" sz="1995" b="1" i="1"/>
              <a:t>marginal cost </a:t>
            </a:r>
            <a:r>
              <a:rPr lang="pl-PL" altLang="pl-PL" sz="1995" b="1"/>
              <a:t>– MC) jest to wzrost kosztów całkowitych, TC, wywołany wzrostem produkcji o jednostkę.</a:t>
            </a:r>
          </a:p>
          <a:p>
            <a:pPr marL="0" indent="0">
              <a:buNone/>
            </a:pPr>
            <a:r>
              <a:rPr lang="pl-PL" altLang="pl-PL" sz="1995" b="1"/>
              <a:t>Utarg krańcowy (ang. </a:t>
            </a:r>
            <a:r>
              <a:rPr lang="pl-PL" altLang="pl-PL" sz="1995" b="1" i="1"/>
              <a:t>marginal revenue</a:t>
            </a:r>
            <a:r>
              <a:rPr lang="pl-PL" altLang="pl-PL" sz="1995" b="1"/>
              <a:t> – MR) jest to wzrost utargu całkowitego wywołany zwiększeniem produkcji o jednostkę.</a:t>
            </a:r>
          </a:p>
        </p:txBody>
      </p:sp>
      <p:graphicFrame>
        <p:nvGraphicFramePr>
          <p:cNvPr id="5" name="Group 283"/>
          <p:cNvGraphicFramePr>
            <a:graphicFrameLocks/>
          </p:cNvGraphicFramePr>
          <p:nvPr>
            <p:extLst/>
          </p:nvPr>
        </p:nvGraphicFramePr>
        <p:xfrm>
          <a:off x="6096000" y="1624150"/>
          <a:ext cx="4849410" cy="1609786"/>
        </p:xfrm>
        <a:graphic>
          <a:graphicData uri="http://schemas.openxmlformats.org/drawingml/2006/table">
            <a:tbl>
              <a:tblPr/>
              <a:tblGrid>
                <a:gridCol w="687394"/>
                <a:gridCol w="611017"/>
                <a:gridCol w="1298412"/>
                <a:gridCol w="1094117"/>
                <a:gridCol w="1158470"/>
              </a:tblGrid>
              <a:tr h="589051">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Q</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cs typeface="Arial" charset="0"/>
                        </a:rPr>
                        <a:t>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smtClean="0">
                        <a:ln>
                          <a:noFill/>
                        </a:ln>
                        <a:solidFill>
                          <a:schemeClr val="tx1"/>
                        </a:solidFill>
                        <a:effectLst/>
                        <a:latin typeface="Arial" charset="0"/>
                      </a:endParaRP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TR</a:t>
                      </a: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pl-PL" sz="1600" b="0" i="0" u="none" strike="noStrike" cap="none" normalizeH="0" baseline="0" dirty="0" smtClean="0">
                          <a:ln>
                            <a:noFill/>
                          </a:ln>
                          <a:solidFill>
                            <a:schemeClr val="tx1"/>
                          </a:solidFill>
                          <a:effectLst/>
                          <a:latin typeface="Arial" charset="0"/>
                          <a:cs typeface="Times New Roman" pitchFamily="18" charset="0"/>
                        </a:rPr>
                        <a:t>(</a:t>
                      </a:r>
                      <a:r>
                        <a:rPr kumimoji="0" lang="pl-PL" sz="1600" b="0" i="0" u="none" strike="noStrike" cap="none" normalizeH="0" baseline="0" dirty="0" smtClean="0">
                          <a:ln>
                            <a:noFill/>
                          </a:ln>
                          <a:solidFill>
                            <a:schemeClr val="tx1"/>
                          </a:solidFill>
                          <a:effectLst/>
                          <a:latin typeface="Arial" charset="0"/>
                          <a:cs typeface="Arial" charset="0"/>
                        </a:rPr>
                        <a:t>P</a:t>
                      </a:r>
                      <a:r>
                        <a:rPr kumimoji="0" lang="pl-PL" sz="1600" b="0" i="0" u="none" strike="noStrike" cap="none" normalizeH="0" baseline="0" dirty="0" smtClean="0">
                          <a:ln>
                            <a:noFill/>
                          </a:ln>
                          <a:solidFill>
                            <a:schemeClr val="tx1"/>
                          </a:solidFill>
                          <a:effectLst/>
                          <a:latin typeface="Arial" charset="0"/>
                          <a:cs typeface="Times New Roman" pitchFamily="18" charset="0"/>
                        </a:rPr>
                        <a:t> x </a:t>
                      </a:r>
                      <a:r>
                        <a:rPr kumimoji="0" lang="pl-PL" sz="1600" b="0" i="0" u="none" strike="noStrike" cap="none" normalizeH="0" baseline="0" dirty="0" smtClean="0">
                          <a:ln>
                            <a:noFill/>
                          </a:ln>
                          <a:solidFill>
                            <a:schemeClr val="tx1"/>
                          </a:solidFill>
                          <a:effectLst/>
                          <a:latin typeface="Arial" charset="0"/>
                          <a:cs typeface="Arial" charset="0"/>
                        </a:rPr>
                        <a:t>Q</a:t>
                      </a:r>
                      <a:r>
                        <a:rPr kumimoji="0" lang="pl-PL" sz="1600" b="0" i="0" u="none" strike="noStrike" cap="none" normalizeH="0" baseline="0" dirty="0" smtClean="0">
                          <a:ln>
                            <a:noFill/>
                          </a:ln>
                          <a:solidFill>
                            <a:schemeClr val="tx1"/>
                          </a:solidFill>
                          <a:effectLst/>
                          <a:latin typeface="Arial"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Zysk </a:t>
                      </a:r>
                      <a:b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b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(TR -TC)</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34024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5</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17</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85</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59</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26</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24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6</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16</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96</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69</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27</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24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7</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15</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105</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81</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24</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66883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ytuł 1"/>
          <p:cNvSpPr>
            <a:spLocks noGrp="1"/>
          </p:cNvSpPr>
          <p:nvPr>
            <p:ph type="title"/>
          </p:nvPr>
        </p:nvSpPr>
        <p:spPr>
          <a:xfrm>
            <a:off x="1731819" y="277892"/>
            <a:ext cx="8728364" cy="1140360"/>
          </a:xfrm>
        </p:spPr>
        <p:txBody>
          <a:bodyPr/>
          <a:lstStyle/>
          <a:p>
            <a:pPr eaLnBrk="1" hangingPunct="1"/>
            <a:r>
              <a:rPr lang="pl-PL" altLang="pl-PL" smtClean="0"/>
              <a:t>Koszt krańcowy i utarg krańcowy</a:t>
            </a:r>
          </a:p>
        </p:txBody>
      </p:sp>
      <p:sp>
        <p:nvSpPr>
          <p:cNvPr id="23555" name="Symbol zastępczy tekstu 2"/>
          <p:cNvSpPr>
            <a:spLocks noGrp="1"/>
          </p:cNvSpPr>
          <p:nvPr>
            <p:ph type="body" sz="half" idx="1"/>
          </p:nvPr>
        </p:nvSpPr>
        <p:spPr>
          <a:xfrm>
            <a:off x="763675" y="1599673"/>
            <a:ext cx="5332325" cy="4531204"/>
          </a:xfrm>
        </p:spPr>
        <p:txBody>
          <a:bodyPr/>
          <a:lstStyle/>
          <a:p>
            <a:r>
              <a:rPr lang="pl-PL" altLang="pl-PL" sz="2086" dirty="0"/>
              <a:t>Na kwestię ilości dóbr, które należy wytworzyć można spojrzeć z innego punktu widzenia: z perspektywy już osiągniętego poziomu produkcji. Załóżmy, że produkujemy 5 misiów i zastanawiamy się nad przejściem do produkcji 6 misiów.</a:t>
            </a:r>
          </a:p>
          <a:p>
            <a:pPr eaLnBrk="1" hangingPunct="1"/>
            <a:r>
              <a:rPr lang="pl-PL" altLang="pl-PL" sz="2086" dirty="0" smtClean="0"/>
              <a:t>Utarg </a:t>
            </a:r>
            <a:r>
              <a:rPr lang="pl-PL" altLang="pl-PL" sz="2086" dirty="0"/>
              <a:t>zwiększy się o 11, </a:t>
            </a:r>
            <a:r>
              <a:rPr lang="pl-PL" altLang="pl-PL" sz="2086" dirty="0" smtClean="0"/>
              <a:t>a </a:t>
            </a:r>
            <a:r>
              <a:rPr lang="pl-PL" altLang="pl-PL" sz="2086" dirty="0"/>
              <a:t>koszt zwiększy się </a:t>
            </a:r>
            <a:r>
              <a:rPr lang="pl-PL" altLang="pl-PL" sz="2086" dirty="0" smtClean="0"/>
              <a:t/>
            </a:r>
            <a:br>
              <a:rPr lang="pl-PL" altLang="pl-PL" sz="2086" dirty="0" smtClean="0"/>
            </a:br>
            <a:r>
              <a:rPr lang="pl-PL" altLang="pl-PL" sz="2086" dirty="0" smtClean="0"/>
              <a:t>o </a:t>
            </a:r>
            <a:r>
              <a:rPr lang="pl-PL" altLang="pl-PL" sz="2086" dirty="0"/>
              <a:t>10, zatem zysk zwiększy się o 1.</a:t>
            </a:r>
          </a:p>
          <a:p>
            <a:pPr eaLnBrk="1" hangingPunct="1"/>
            <a:r>
              <a:rPr lang="pl-PL" altLang="pl-PL" sz="2086" dirty="0"/>
              <a:t>Jak wpłynie na zysk przejście </a:t>
            </a:r>
            <a:br>
              <a:rPr lang="pl-PL" altLang="pl-PL" sz="2086" dirty="0"/>
            </a:br>
            <a:r>
              <a:rPr lang="pl-PL" altLang="pl-PL" sz="2086" dirty="0"/>
              <a:t>z produkcji 6 do 7 </a:t>
            </a:r>
            <a:r>
              <a:rPr lang="pl-PL" altLang="pl-PL" sz="2086" dirty="0" smtClean="0"/>
              <a:t>misiów?</a:t>
            </a:r>
            <a:endParaRPr lang="pl-PL" altLang="pl-PL" sz="2086" dirty="0"/>
          </a:p>
          <a:p>
            <a:pPr eaLnBrk="1" hangingPunct="1"/>
            <a:endParaRPr lang="pl-PL" altLang="pl-PL" sz="2086" dirty="0"/>
          </a:p>
        </p:txBody>
      </p:sp>
      <p:sp>
        <p:nvSpPr>
          <p:cNvPr id="23556" name="Symbol zastępczy zawartości 3"/>
          <p:cNvSpPr>
            <a:spLocks noGrp="1"/>
          </p:cNvSpPr>
          <p:nvPr>
            <p:ph sz="half" idx="2"/>
          </p:nvPr>
        </p:nvSpPr>
        <p:spPr>
          <a:xfrm>
            <a:off x="5964974" y="3363488"/>
            <a:ext cx="4636313" cy="2738592"/>
          </a:xfrm>
        </p:spPr>
        <p:txBody>
          <a:bodyPr/>
          <a:lstStyle/>
          <a:p>
            <a:pPr marL="0" indent="0">
              <a:buNone/>
            </a:pPr>
            <a:r>
              <a:rPr lang="pl-PL" altLang="pl-PL" sz="1995" b="1"/>
              <a:t>Koszt krańcowy (ang. </a:t>
            </a:r>
            <a:r>
              <a:rPr lang="pl-PL" altLang="pl-PL" sz="1995" b="1" i="1"/>
              <a:t>marginal cost </a:t>
            </a:r>
            <a:r>
              <a:rPr lang="pl-PL" altLang="pl-PL" sz="1995" b="1"/>
              <a:t>– MC) jest to wzrost kosztów całkowitych, TC, wywołany wzrostem produkcji o jednostkę.</a:t>
            </a:r>
          </a:p>
          <a:p>
            <a:pPr marL="0" indent="0">
              <a:buNone/>
            </a:pPr>
            <a:r>
              <a:rPr lang="pl-PL" altLang="pl-PL" sz="1995" b="1"/>
              <a:t>Utarg krańcowy (ang. </a:t>
            </a:r>
            <a:r>
              <a:rPr lang="pl-PL" altLang="pl-PL" sz="1995" b="1" i="1"/>
              <a:t>marginal revenue</a:t>
            </a:r>
            <a:r>
              <a:rPr lang="pl-PL" altLang="pl-PL" sz="1995" b="1"/>
              <a:t> – MR) jest to wzrost utargu całkowitego wywołany zwiększeniem produkcji o jednostkę.</a:t>
            </a:r>
          </a:p>
        </p:txBody>
      </p:sp>
      <p:graphicFrame>
        <p:nvGraphicFramePr>
          <p:cNvPr id="5" name="Group 283"/>
          <p:cNvGraphicFramePr>
            <a:graphicFrameLocks/>
          </p:cNvGraphicFramePr>
          <p:nvPr>
            <p:extLst/>
          </p:nvPr>
        </p:nvGraphicFramePr>
        <p:xfrm>
          <a:off x="6096000" y="1624150"/>
          <a:ext cx="4849410" cy="1609786"/>
        </p:xfrm>
        <a:graphic>
          <a:graphicData uri="http://schemas.openxmlformats.org/drawingml/2006/table">
            <a:tbl>
              <a:tblPr/>
              <a:tblGrid>
                <a:gridCol w="687394"/>
                <a:gridCol w="611017"/>
                <a:gridCol w="1298412"/>
                <a:gridCol w="1094117"/>
                <a:gridCol w="1158470"/>
              </a:tblGrid>
              <a:tr h="589051">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Q</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TR</a:t>
                      </a: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pl-PL" sz="1600" b="0" i="0" u="none" strike="noStrike" cap="none" normalizeH="0" baseline="0" dirty="0" smtClean="0">
                          <a:ln>
                            <a:noFill/>
                          </a:ln>
                          <a:solidFill>
                            <a:schemeClr val="tx1"/>
                          </a:solidFill>
                          <a:effectLst/>
                          <a:latin typeface="Arial" charset="0"/>
                          <a:cs typeface="Times New Roman" pitchFamily="18" charset="0"/>
                        </a:rPr>
                        <a:t>(</a:t>
                      </a:r>
                      <a:r>
                        <a:rPr kumimoji="0" lang="pl-PL" sz="1600" b="0" i="0" u="none" strike="noStrike" cap="none" normalizeH="0" baseline="0" dirty="0" smtClean="0">
                          <a:ln>
                            <a:noFill/>
                          </a:ln>
                          <a:solidFill>
                            <a:schemeClr val="tx1"/>
                          </a:solidFill>
                          <a:effectLst/>
                          <a:latin typeface="Arial" charset="0"/>
                          <a:cs typeface="Arial" charset="0"/>
                        </a:rPr>
                        <a:t>P</a:t>
                      </a:r>
                      <a:r>
                        <a:rPr kumimoji="0" lang="pl-PL" sz="1600" b="0" i="0" u="none" strike="noStrike" cap="none" normalizeH="0" baseline="0" dirty="0" smtClean="0">
                          <a:ln>
                            <a:noFill/>
                          </a:ln>
                          <a:solidFill>
                            <a:schemeClr val="tx1"/>
                          </a:solidFill>
                          <a:effectLst/>
                          <a:latin typeface="Arial" charset="0"/>
                          <a:cs typeface="Times New Roman" pitchFamily="18" charset="0"/>
                        </a:rPr>
                        <a:t> x </a:t>
                      </a:r>
                      <a:r>
                        <a:rPr kumimoji="0" lang="pl-PL" sz="1600" b="0" i="0" u="none" strike="noStrike" cap="none" normalizeH="0" baseline="0" dirty="0" smtClean="0">
                          <a:ln>
                            <a:noFill/>
                          </a:ln>
                          <a:solidFill>
                            <a:schemeClr val="tx1"/>
                          </a:solidFill>
                          <a:effectLst/>
                          <a:latin typeface="Arial" charset="0"/>
                          <a:cs typeface="Arial" charset="0"/>
                        </a:rPr>
                        <a:t>Q</a:t>
                      </a:r>
                      <a:r>
                        <a:rPr kumimoji="0" lang="pl-PL" sz="1600" b="0" i="0" u="none" strike="noStrike" cap="none" normalizeH="0" baseline="0" dirty="0" smtClean="0">
                          <a:ln>
                            <a:noFill/>
                          </a:ln>
                          <a:solidFill>
                            <a:schemeClr val="tx1"/>
                          </a:solidFill>
                          <a:effectLst/>
                          <a:latin typeface="Arial"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Zysk </a:t>
                      </a:r>
                      <a:b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b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(TR -TC)</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34024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5</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17</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85</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59</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26</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24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6</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16</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96</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69</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27</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24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7</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15</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105</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81</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ea typeface="Times New Roman" pitchFamily="18" charset="0"/>
                          <a:cs typeface="Arial" charset="0"/>
                        </a:rPr>
                        <a:t>24</a:t>
                      </a:r>
                    </a:p>
                  </a:txBody>
                  <a:tcPr marL="96988" marR="96988"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pole tekstowe 5"/>
          <p:cNvSpPr txBox="1"/>
          <p:nvPr/>
        </p:nvSpPr>
        <p:spPr>
          <a:xfrm>
            <a:off x="8034037" y="1894841"/>
            <a:ext cx="534184" cy="1226415"/>
          </a:xfrm>
          <a:prstGeom prst="rect">
            <a:avLst/>
          </a:prstGeom>
          <a:solidFill>
            <a:schemeClr val="accent4">
              <a:lumMod val="40000"/>
              <a:lumOff val="60000"/>
            </a:schemeClr>
          </a:solidFill>
        </p:spPr>
        <p:txBody>
          <a:bodyPr lIns="94605" tIns="47302" rIns="94605" bIns="47302">
            <a:spAutoFit/>
          </a:bodyPr>
          <a:lstStyle/>
          <a:p>
            <a:pPr eaLnBrk="1" hangingPunct="1">
              <a:lnSpc>
                <a:spcPct val="150000"/>
              </a:lnSpc>
              <a:defRPr/>
            </a:pPr>
            <a:r>
              <a:rPr lang="pl-PL" sz="1633" dirty="0">
                <a:cs typeface="Arial" charset="0"/>
              </a:rPr>
              <a:t>MR11</a:t>
            </a:r>
          </a:p>
          <a:p>
            <a:pPr eaLnBrk="1" hangingPunct="1">
              <a:lnSpc>
                <a:spcPct val="150000"/>
              </a:lnSpc>
              <a:defRPr/>
            </a:pPr>
            <a:r>
              <a:rPr lang="pl-PL" sz="1633" dirty="0">
                <a:cs typeface="Arial" charset="0"/>
              </a:rPr>
              <a:t> 9</a:t>
            </a:r>
          </a:p>
        </p:txBody>
      </p:sp>
      <p:sp>
        <p:nvSpPr>
          <p:cNvPr id="8" name="pole tekstowe 7"/>
          <p:cNvSpPr txBox="1"/>
          <p:nvPr/>
        </p:nvSpPr>
        <p:spPr>
          <a:xfrm>
            <a:off x="9197434" y="1894841"/>
            <a:ext cx="535624" cy="1226415"/>
          </a:xfrm>
          <a:prstGeom prst="rect">
            <a:avLst/>
          </a:prstGeom>
          <a:solidFill>
            <a:schemeClr val="accent4">
              <a:lumMod val="40000"/>
              <a:lumOff val="60000"/>
            </a:schemeClr>
          </a:solidFill>
        </p:spPr>
        <p:txBody>
          <a:bodyPr lIns="94605" tIns="47302" rIns="94605" bIns="47302">
            <a:spAutoFit/>
          </a:bodyPr>
          <a:lstStyle/>
          <a:p>
            <a:pPr eaLnBrk="1" hangingPunct="1">
              <a:lnSpc>
                <a:spcPct val="150000"/>
              </a:lnSpc>
              <a:defRPr/>
            </a:pPr>
            <a:r>
              <a:rPr lang="pl-PL" sz="1633" dirty="0">
                <a:cs typeface="Arial" charset="0"/>
              </a:rPr>
              <a:t>MC10</a:t>
            </a:r>
          </a:p>
          <a:p>
            <a:pPr eaLnBrk="1" hangingPunct="1">
              <a:lnSpc>
                <a:spcPct val="150000"/>
              </a:lnSpc>
              <a:defRPr/>
            </a:pPr>
            <a:r>
              <a:rPr lang="pl-PL" sz="1633" dirty="0">
                <a:cs typeface="Arial" charset="0"/>
              </a:rPr>
              <a:t>12</a:t>
            </a:r>
          </a:p>
        </p:txBody>
      </p:sp>
      <p:cxnSp>
        <p:nvCxnSpPr>
          <p:cNvPr id="9" name="Łącznik prosty 8"/>
          <p:cNvCxnSpPr>
            <a:endCxn id="6" idx="1"/>
          </p:cNvCxnSpPr>
          <p:nvPr/>
        </p:nvCxnSpPr>
        <p:spPr>
          <a:xfrm>
            <a:off x="7753266" y="2418946"/>
            <a:ext cx="280771" cy="89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Łącznik prosty 9"/>
          <p:cNvCxnSpPr/>
          <p:nvPr/>
        </p:nvCxnSpPr>
        <p:spPr>
          <a:xfrm>
            <a:off x="7753267" y="2767390"/>
            <a:ext cx="347003" cy="863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Łącznik prosty 10"/>
          <p:cNvCxnSpPr/>
          <p:nvPr/>
        </p:nvCxnSpPr>
        <p:spPr>
          <a:xfrm flipV="1">
            <a:off x="7856936" y="2853781"/>
            <a:ext cx="243334" cy="1468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Łącznik prosty 11"/>
          <p:cNvCxnSpPr/>
          <p:nvPr/>
        </p:nvCxnSpPr>
        <p:spPr>
          <a:xfrm>
            <a:off x="9069288" y="2418946"/>
            <a:ext cx="275011" cy="76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Łącznik prosty 12"/>
          <p:cNvCxnSpPr>
            <a:endCxn id="6" idx="1"/>
          </p:cNvCxnSpPr>
          <p:nvPr/>
        </p:nvCxnSpPr>
        <p:spPr>
          <a:xfrm flipV="1">
            <a:off x="7753266" y="2508049"/>
            <a:ext cx="280771" cy="89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Łącznik prosty 13"/>
          <p:cNvCxnSpPr/>
          <p:nvPr/>
        </p:nvCxnSpPr>
        <p:spPr>
          <a:xfrm flipV="1">
            <a:off x="9053450" y="2495259"/>
            <a:ext cx="290849" cy="10222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Łącznik prosty 14"/>
          <p:cNvCxnSpPr/>
          <p:nvPr/>
        </p:nvCxnSpPr>
        <p:spPr>
          <a:xfrm>
            <a:off x="9059209" y="2767390"/>
            <a:ext cx="285090" cy="863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Łącznik prosty 26"/>
          <p:cNvCxnSpPr/>
          <p:nvPr/>
        </p:nvCxnSpPr>
        <p:spPr>
          <a:xfrm flipV="1">
            <a:off x="9053450" y="2853781"/>
            <a:ext cx="290849" cy="13678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366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13916" y="277892"/>
            <a:ext cx="9646267" cy="1140360"/>
          </a:xfrm>
        </p:spPr>
        <p:txBody>
          <a:bodyPr>
            <a:normAutofit fontScale="90000"/>
          </a:bodyPr>
          <a:lstStyle/>
          <a:p>
            <a:pPr eaLnBrk="1" hangingPunct="1"/>
            <a:r>
              <a:rPr lang="pl-PL" altLang="pl-PL" sz="3900" dirty="0"/>
              <a:t>Decyzje produkcyjne przedsiębiorstwa </a:t>
            </a:r>
            <a:br>
              <a:rPr lang="pl-PL" altLang="pl-PL" sz="3900" dirty="0"/>
            </a:br>
            <a:endParaRPr lang="pl-PL" altLang="pl-PL" sz="3900" dirty="0"/>
          </a:p>
        </p:txBody>
      </p:sp>
      <p:sp>
        <p:nvSpPr>
          <p:cNvPr id="27651" name="Rectangle 3"/>
          <p:cNvSpPr>
            <a:spLocks noGrp="1" noChangeArrowheads="1"/>
          </p:cNvSpPr>
          <p:nvPr>
            <p:ph type="body" sz="half" idx="1"/>
          </p:nvPr>
        </p:nvSpPr>
        <p:spPr>
          <a:xfrm>
            <a:off x="813916" y="1173478"/>
            <a:ext cx="5362716" cy="4770219"/>
          </a:xfrm>
        </p:spPr>
        <p:txBody>
          <a:bodyPr/>
          <a:lstStyle/>
          <a:p>
            <a:pPr marL="0" indent="0">
              <a:buNone/>
            </a:pPr>
            <a:r>
              <a:rPr lang="pl-PL" altLang="pl-PL" sz="1995" dirty="0"/>
              <a:t>Jeżeli utarg krańcowy przewyższa koszt krańcowy, to będzie to oznaczało zwiększenie zysków (bo przyrost utargu całkowitego będzie większy niż przyrost kosztu całkowitego). </a:t>
            </a:r>
          </a:p>
          <a:p>
            <a:pPr marL="0" indent="0">
              <a:buNone/>
            </a:pPr>
            <a:r>
              <a:rPr lang="pl-PL" altLang="pl-PL" sz="1995" dirty="0"/>
              <a:t>Jeżeli przedsiębiorstwo rozważa zwiększenie produkcji z 6 do 7 sztuk, to okaże się, że zysk zmniejszy się o 3 zł. Dlatego też racjonalnym jest podjęcie decyzji o niezwiększaniu produkcji z 6 do 7 jednostek. </a:t>
            </a:r>
          </a:p>
          <a:p>
            <a:pPr marL="0" indent="0">
              <a:buNone/>
            </a:pPr>
            <a:r>
              <a:rPr lang="pl-PL" altLang="pl-PL" sz="1995" dirty="0"/>
              <a:t>Zatem opłaca się produkować do momentu, kiedy utarg krańcowy zrówna się z kosztem krańcowym. Przy takiej wielkości produkcji przedsiębiorstwo maksymalizuje zysk. </a:t>
            </a:r>
          </a:p>
        </p:txBody>
      </p:sp>
      <p:graphicFrame>
        <p:nvGraphicFramePr>
          <p:cNvPr id="102404" name="Group 4"/>
          <p:cNvGraphicFramePr>
            <a:graphicFrameLocks noGrp="1"/>
          </p:cNvGraphicFramePr>
          <p:nvPr>
            <p:ph sz="quarter" idx="2"/>
          </p:nvPr>
        </p:nvGraphicFramePr>
        <p:xfrm>
          <a:off x="6176632" y="1599673"/>
          <a:ext cx="4283550" cy="4416024"/>
        </p:xfrm>
        <a:graphic>
          <a:graphicData uri="http://schemas.openxmlformats.org/drawingml/2006/table">
            <a:tbl>
              <a:tblPr/>
              <a:tblGrid>
                <a:gridCol w="1427850"/>
                <a:gridCol w="1427850"/>
                <a:gridCol w="1427850"/>
              </a:tblGrid>
              <a:tr h="368002">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cap="fla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a:noFill/>
                    </a:lnB>
                    <a:lnTlToBr>
                      <a:noFill/>
                    </a:lnTlToBr>
                    <a:lnBlToTr>
                      <a:noFill/>
                    </a:lnBlToTr>
                    <a:noFill/>
                  </a:tcPr>
                </a:tc>
              </a:tr>
              <a:tr h="368002">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charset="0"/>
                      </a:endParaRPr>
                    </a:p>
                  </a:txBody>
                  <a:tcPr marL="96986" marR="96986" marT="45736" marB="45736" anchor="b" horzOverflow="overflow">
                    <a:lnL>
                      <a:noFill/>
                    </a:lnL>
                    <a:lnR cap="flat">
                      <a:noFill/>
                    </a:lnR>
                    <a:lnT>
                      <a:noFill/>
                    </a:lnT>
                    <a:lnB cap="flat">
                      <a:noFill/>
                    </a:lnB>
                    <a:lnTlToBr>
                      <a:noFill/>
                    </a:lnTlToBr>
                    <a:lnBlToTr>
                      <a:noFill/>
                    </a:lnBlToTr>
                    <a:noFill/>
                  </a:tcPr>
                </a:tc>
              </a:tr>
            </a:tbl>
          </a:graphicData>
        </a:graphic>
      </p:graphicFrame>
      <p:graphicFrame>
        <p:nvGraphicFramePr>
          <p:cNvPr id="102870" name="Group 470"/>
          <p:cNvGraphicFramePr>
            <a:graphicFrameLocks noGrp="1"/>
          </p:cNvGraphicFramePr>
          <p:nvPr>
            <p:ph sz="quarter" idx="3"/>
          </p:nvPr>
        </p:nvGraphicFramePr>
        <p:xfrm>
          <a:off x="6477561" y="940223"/>
          <a:ext cx="4277791" cy="5480067"/>
        </p:xfrm>
        <a:graphic>
          <a:graphicData uri="http://schemas.openxmlformats.org/drawingml/2006/table">
            <a:tbl>
              <a:tblPr/>
              <a:tblGrid>
                <a:gridCol w="1029655"/>
                <a:gridCol w="633634"/>
                <a:gridCol w="633634"/>
                <a:gridCol w="712838"/>
                <a:gridCol w="1268030"/>
              </a:tblGrid>
              <a:tr h="86326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Zwiększenie Q</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MR</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MC</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MR-MC</a:t>
                      </a:r>
                      <a:endParaRPr kumimoji="0" lang="pl-PL" sz="16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Decyzja o wielkości produkcji </a:t>
                      </a:r>
                      <a:endParaRPr kumimoji="0" lang="pl-PL" sz="1600" b="0" i="0" u="none" strike="noStrike" cap="none" normalizeH="0" baseline="0" dirty="0" smtClean="0">
                        <a:ln>
                          <a:noFill/>
                        </a:ln>
                        <a:solidFill>
                          <a:schemeClr val="tx1"/>
                        </a:solidFill>
                        <a:effectLst/>
                        <a:latin typeface="Arial" charset="0"/>
                      </a:endParaRPr>
                    </a:p>
                  </a:txBody>
                  <a:tcPr marL="97004" marR="97004"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656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1</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21</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15</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6</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cs typeface="Arial" charset="0"/>
                        </a:rPr>
                        <a:t>zwiększyć</a:t>
                      </a:r>
                      <a:endParaRPr kumimoji="0" lang="pl-PL" sz="16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69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2</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19</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11</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8</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cs typeface="Arial" charset="0"/>
                        </a:rPr>
                        <a:t>zwiększyć</a:t>
                      </a:r>
                      <a:endParaRPr kumimoji="0" lang="pl-PL" sz="16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286">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3</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17</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8</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9</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zwiększyć</a:t>
                      </a:r>
                      <a:endParaRPr kumimoji="0" lang="pl-PL" sz="16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69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4</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15</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7</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8</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cs typeface="Arial" charset="0"/>
                        </a:rPr>
                        <a:t>zwiększyć</a:t>
                      </a:r>
                      <a:endParaRPr kumimoji="0" lang="pl-PL" sz="16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286">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5</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13</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8</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5</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cs typeface="Arial" charset="0"/>
                        </a:rPr>
                        <a:t>zwiększyć</a:t>
                      </a:r>
                      <a:endParaRPr kumimoji="0" lang="pl-PL" sz="16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286">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6</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11</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10</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1</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zwiększyć</a:t>
                      </a:r>
                      <a:endParaRPr kumimoji="0" lang="pl-PL" sz="16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69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7</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9</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12</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-3</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cs typeface="Arial" charset="0"/>
                        </a:rPr>
                        <a:t>zmniejszyć</a:t>
                      </a:r>
                      <a:endParaRPr kumimoji="0" lang="pl-PL" sz="16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286">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8</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7</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14</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-7</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cs typeface="Arial" charset="0"/>
                        </a:rPr>
                        <a:t>zmniejszyć</a:t>
                      </a:r>
                      <a:endParaRPr kumimoji="0" lang="pl-PL" sz="16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69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9</a:t>
                      </a: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5</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16</a:t>
                      </a: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-11</a:t>
                      </a:r>
                      <a:endParaRPr kumimoji="0" lang="pl-PL" sz="18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cs typeface="Arial" charset="0"/>
                        </a:rPr>
                        <a:t>zmniejszyć</a:t>
                      </a:r>
                      <a:endParaRPr kumimoji="0" lang="pl-PL" sz="1600" b="0" i="0" u="none" strike="noStrike" cap="none" normalizeH="0" baseline="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4307">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do 10</a:t>
                      </a:r>
                    </a:p>
                    <a:p>
                      <a:pPr marL="0" marR="0" lvl="0" indent="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3</a:t>
                      </a:r>
                    </a:p>
                    <a:p>
                      <a:pPr marL="0" marR="0" lvl="0" indent="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18</a:t>
                      </a:r>
                    </a:p>
                    <a:p>
                      <a:pPr marL="0" marR="0" lvl="0" indent="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-15</a:t>
                      </a:r>
                    </a:p>
                    <a:p>
                      <a:pPr marL="0" marR="0" lvl="0" indent="0" algn="ctr" defTabSz="914400" rtl="0" eaLnBrk="0" fontAlgn="b"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charset="0"/>
                          <a:cs typeface="Arial" charset="0"/>
                        </a:rPr>
                        <a:t>zmniejszyć</a:t>
                      </a:r>
                    </a:p>
                    <a:p>
                      <a:pPr marL="0" marR="0" lvl="0" indent="0" algn="ctr" defTabSz="914400" rtl="0" eaLnBrk="0" fontAlgn="b"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charset="0"/>
                      </a:endParaRPr>
                    </a:p>
                  </a:txBody>
                  <a:tcPr marL="97004" marR="97004" marT="45702" marB="4570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398862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5" descr="mc i m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6200" y="3113849"/>
            <a:ext cx="5323737" cy="3608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2"/>
          <p:cNvSpPr>
            <a:spLocks noGrp="1" noChangeArrowheads="1"/>
          </p:cNvSpPr>
          <p:nvPr>
            <p:ph type="title"/>
          </p:nvPr>
        </p:nvSpPr>
        <p:spPr/>
        <p:txBody>
          <a:bodyPr/>
          <a:lstStyle/>
          <a:p>
            <a:pPr eaLnBrk="1" hangingPunct="1"/>
            <a:r>
              <a:rPr lang="pl-PL" altLang="pl-PL" sz="3900"/>
              <a:t>Decyzje produkcyjne przedsiębiorstwa </a:t>
            </a:r>
            <a:br>
              <a:rPr lang="pl-PL" altLang="pl-PL" sz="3900"/>
            </a:br>
            <a:endParaRPr lang="pl-PL" altLang="pl-PL" sz="3900"/>
          </a:p>
        </p:txBody>
      </p:sp>
      <p:sp>
        <p:nvSpPr>
          <p:cNvPr id="28676" name="Rectangle 3"/>
          <p:cNvSpPr>
            <a:spLocks noGrp="1" noChangeArrowheads="1"/>
          </p:cNvSpPr>
          <p:nvPr>
            <p:ph idx="1"/>
          </p:nvPr>
        </p:nvSpPr>
        <p:spPr>
          <a:xfrm>
            <a:off x="838200" y="1484485"/>
            <a:ext cx="10515600" cy="4646392"/>
          </a:xfrm>
        </p:spPr>
        <p:txBody>
          <a:bodyPr/>
          <a:lstStyle/>
          <a:p>
            <a:pPr eaLnBrk="1" hangingPunct="1"/>
            <a:r>
              <a:rPr lang="pl-PL" altLang="pl-PL" sz="1995" dirty="0"/>
              <a:t>Analiza marginalna (tj. dotycząca wielkości krańcowych) jest częściej wykorzystywana przez ekonomistów do określenia optymalnej wielkości produkcji (lub konsumpcji) niż analiza kształtowania się wielkości całkowitych, ponieważ ułatwia ona odpowiedź na pytanie, czy istnieje możliwość poprawy sytuacji przez niewielką zmianę wielkości produkcji (lub konsumpcji), i jeżeli tak, oznacza to, że dotychczas nie osiągnięto optimum.</a:t>
            </a:r>
          </a:p>
        </p:txBody>
      </p:sp>
    </p:spTree>
    <p:extLst>
      <p:ext uri="{BB962C8B-B14F-4D97-AF65-F5344CB8AC3E}">
        <p14:creationId xmlns:p14="http://schemas.microsoft.com/office/powerpoint/2010/main" val="2894920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title"/>
          </p:nvPr>
        </p:nvSpPr>
        <p:spPr>
          <a:xfrm>
            <a:off x="826851" y="277892"/>
            <a:ext cx="9633332" cy="1140360"/>
          </a:xfrm>
        </p:spPr>
        <p:txBody>
          <a:bodyPr>
            <a:normAutofit fontScale="90000"/>
          </a:bodyPr>
          <a:lstStyle/>
          <a:p>
            <a:pPr eaLnBrk="1" hangingPunct="1"/>
            <a:r>
              <a:rPr lang="pl-PL" altLang="pl-PL" sz="3900" dirty="0"/>
              <a:t>Wpływ zmian kosztów oraz popytu na wielkość produkcji</a:t>
            </a:r>
          </a:p>
        </p:txBody>
      </p:sp>
      <p:sp>
        <p:nvSpPr>
          <p:cNvPr id="29699" name="Rectangle 3"/>
          <p:cNvSpPr>
            <a:spLocks noGrp="1" noChangeArrowheads="1"/>
          </p:cNvSpPr>
          <p:nvPr>
            <p:ph type="body" sz="half" idx="1"/>
          </p:nvPr>
        </p:nvSpPr>
        <p:spPr>
          <a:xfrm>
            <a:off x="826851" y="1599673"/>
            <a:ext cx="5727021" cy="4531204"/>
          </a:xfrm>
        </p:spPr>
        <p:txBody>
          <a:bodyPr>
            <a:normAutofit/>
          </a:bodyPr>
          <a:lstStyle/>
          <a:p>
            <a:pPr eaLnBrk="1" hangingPunct="1"/>
            <a:r>
              <a:rPr lang="pl-PL" altLang="pl-PL" sz="1995" dirty="0"/>
              <a:t>Jeżeli założymy, że ceny czynników produkcji zwiększyły się i koszty krańcowe wzrastają przy każdej wielkości produkcji, to chcąc zrównać MR z MC przedsiębiorstwo zdecyduje </a:t>
            </a:r>
            <a:br>
              <a:rPr lang="pl-PL" altLang="pl-PL" sz="1995" dirty="0"/>
            </a:br>
            <a:r>
              <a:rPr lang="pl-PL" altLang="pl-PL" sz="1995" dirty="0"/>
              <a:t>o zmniejszeniu wielkości produkcji.</a:t>
            </a:r>
          </a:p>
          <a:p>
            <a:pPr eaLnBrk="1" hangingPunct="1"/>
            <a:r>
              <a:rPr lang="pl-PL" altLang="pl-PL" sz="1995" dirty="0"/>
              <a:t>Analogicznie, reagując na zwiększenie popytu (zwiększenie sprzedaży przy danej cenie, a więc zwiększenie utargu krańcowego) przedsiębiorstwo, dążąc do wytwarzania takiej wielkości produkcji, przy której MR=MC, podejmie decyzję o zwiększeniu produkcji.</a:t>
            </a:r>
          </a:p>
          <a:p>
            <a:pPr eaLnBrk="1" hangingPunct="1">
              <a:lnSpc>
                <a:spcPct val="80000"/>
              </a:lnSpc>
            </a:pPr>
            <a:endParaRPr lang="pl-PL" altLang="pl-PL" sz="2268" dirty="0"/>
          </a:p>
          <a:p>
            <a:pPr eaLnBrk="1" hangingPunct="1">
              <a:lnSpc>
                <a:spcPct val="80000"/>
              </a:lnSpc>
            </a:pPr>
            <a:r>
              <a:rPr lang="pl-PL" altLang="pl-PL" sz="2268" b="1" dirty="0" smtClean="0">
                <a:solidFill>
                  <a:schemeClr val="accent2"/>
                </a:solidFill>
              </a:rPr>
              <a:t>Zadania 3. i 4.</a:t>
            </a:r>
            <a:endParaRPr lang="pl-PL" altLang="pl-PL" sz="2268" b="1" dirty="0">
              <a:solidFill>
                <a:schemeClr val="accent2"/>
              </a:solidFill>
            </a:endParaRPr>
          </a:p>
        </p:txBody>
      </p:sp>
      <p:pic>
        <p:nvPicPr>
          <p:cNvPr id="29700" name="Picture 11" descr="zwiększony koszt krańc"/>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553872" y="937342"/>
            <a:ext cx="4391539" cy="2937292"/>
          </a:xfrm>
        </p:spPr>
      </p:pic>
      <p:pic>
        <p:nvPicPr>
          <p:cNvPr id="29701" name="Picture 13" descr="zwiększony utarg krańc"/>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6553872" y="3784850"/>
            <a:ext cx="4391539" cy="3116575"/>
          </a:xfrm>
        </p:spPr>
      </p:pic>
    </p:spTree>
    <p:extLst>
      <p:ext uri="{BB962C8B-B14F-4D97-AF65-F5344CB8AC3E}">
        <p14:creationId xmlns:p14="http://schemas.microsoft.com/office/powerpoint/2010/main" val="1057241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p:txBody>
          <a:bodyPr/>
          <a:lstStyle/>
          <a:p>
            <a:r>
              <a:rPr lang="pl-PL" dirty="0" smtClean="0"/>
              <a:t>Poszukiwanie ceny (i ilości) maksymalizującej zysk</a:t>
            </a:r>
            <a:endParaRPr lang="pl-PL" dirty="0"/>
          </a:p>
        </p:txBody>
      </p:sp>
      <p:sp>
        <p:nvSpPr>
          <p:cNvPr id="7" name="Symbol zastępczy zawartości 6"/>
          <p:cNvSpPr>
            <a:spLocks noGrp="1"/>
          </p:cNvSpPr>
          <p:nvPr>
            <p:ph idx="1"/>
          </p:nvPr>
        </p:nvSpPr>
        <p:spPr/>
        <p:txBody>
          <a:bodyPr>
            <a:normAutofit fontScale="77500" lnSpcReduction="20000"/>
          </a:bodyPr>
          <a:lstStyle/>
          <a:p>
            <a:r>
              <a:rPr lang="pl-PL" smtClean="0">
                <a:ea typeface="Calibri" panose="020F0502020204030204" pitchFamily="34" charset="0"/>
                <a:cs typeface="Times New Roman" panose="02020603050405020304" pitchFamily="18" charset="0"/>
              </a:rPr>
              <a:t>Link</a:t>
            </a:r>
          </a:p>
          <a:p>
            <a:r>
              <a:rPr lang="pl-PL" dirty="0" smtClean="0">
                <a:ea typeface="Calibri" panose="020F0502020204030204" pitchFamily="34" charset="0"/>
                <a:cs typeface="Times New Roman" panose="02020603050405020304" pitchFamily="18" charset="0"/>
              </a:rPr>
              <a:t>Gramy </a:t>
            </a:r>
            <a:r>
              <a:rPr lang="pl-PL" dirty="0">
                <a:ea typeface="Calibri" panose="020F0502020204030204" pitchFamily="34" charset="0"/>
                <a:cs typeface="Times New Roman" panose="02020603050405020304" pitchFamily="18" charset="0"/>
              </a:rPr>
              <a:t>jako </a:t>
            </a:r>
            <a:r>
              <a:rPr lang="pl-PL" dirty="0" smtClean="0">
                <a:ea typeface="Calibri" panose="020F0502020204030204" pitchFamily="34" charset="0"/>
                <a:cs typeface="Times New Roman" panose="02020603050405020304" pitchFamily="18" charset="0"/>
              </a:rPr>
              <a:t>przedsiębiorca : </a:t>
            </a:r>
            <a:r>
              <a:rPr lang="pl-PL" dirty="0">
                <a:ea typeface="Calibri" panose="020F0502020204030204" pitchFamily="34" charset="0"/>
                <a:cs typeface="Times New Roman" panose="02020603050405020304" pitchFamily="18" charset="0"/>
              </a:rPr>
              <a:t>znamy funkcję kosztów, ale nie znamy funkcji popytu rynkowego, od którego zależy utarg (R / TR) a więc i utarg krańcowy.</a:t>
            </a:r>
          </a:p>
          <a:p>
            <a:r>
              <a:rPr lang="pl-PL" dirty="0">
                <a:solidFill>
                  <a:srgbClr val="000000"/>
                </a:solidFill>
              </a:rPr>
              <a:t>Każdy uczestnik wciela się w rolę monopolisty dostarczającego </a:t>
            </a:r>
            <a:r>
              <a:rPr lang="pl-PL" dirty="0" smtClean="0">
                <a:solidFill>
                  <a:srgbClr val="000000"/>
                </a:solidFill>
              </a:rPr>
              <a:t>(jako jedyny dostawca) na </a:t>
            </a:r>
            <a:r>
              <a:rPr lang="pl-PL" dirty="0">
                <a:solidFill>
                  <a:srgbClr val="000000"/>
                </a:solidFill>
              </a:rPr>
              <a:t>lokalny rynek piwo (o rocznym terminie przydatności do spożycia). Celem gry, podobnie jak celem działania firm na rynku, jest maksymalizacja zysku, którą można uzyskać ustalając odpowiednią cenę (P) za 10-pak piwa (na żółtych polach), która determinuje ilość piwa, które kupią konsumenci. Dysponujemy funkcją kosztów c, gdzie Q to ilość (wielkość produkcji). Nie znamy jednak funkcji popytu, zatem nie wiemy, przy jakiej cenie, uda się osiągnąć największy zysk. Mamy jednak 10 tur, w których możemy dostosowywać ceny tak, aby łączny wynik, po 10 turach był jak najlepszy.</a:t>
            </a:r>
            <a:endParaRPr lang="pl-PL" dirty="0">
              <a:ea typeface="Calibri" panose="020F0502020204030204" pitchFamily="34" charset="0"/>
              <a:cs typeface="Times New Roman" panose="02020603050405020304" pitchFamily="18" charset="0"/>
            </a:endParaRPr>
          </a:p>
          <a:p>
            <a:r>
              <a:rPr lang="pl-PL" dirty="0">
                <a:ea typeface="Calibri" panose="020F0502020204030204" pitchFamily="34" charset="0"/>
                <a:cs typeface="Times New Roman" panose="02020603050405020304" pitchFamily="18" charset="0"/>
              </a:rPr>
              <a:t>Możemy podpowiedzieć, że cena maksymalizująca zysk zawiera się w przedziale 10-60, a ilość w przedziale 50-150.</a:t>
            </a:r>
          </a:p>
          <a:p>
            <a:r>
              <a:rPr lang="pl-PL" altLang="pl-PL" dirty="0">
                <a:ea typeface="Calibri" panose="020F0502020204030204" pitchFamily="34" charset="0"/>
                <a:cs typeface="Times New Roman" panose="02020603050405020304" pitchFamily="18" charset="0"/>
              </a:rPr>
              <a:t>Ceny w kolejnych rundach wpisujemy na żółtych polach.</a:t>
            </a:r>
            <a:endParaRPr lang="pl-PL" altLang="pl-PL" dirty="0"/>
          </a:p>
          <a:p>
            <a:endParaRPr lang="pl-PL" dirty="0"/>
          </a:p>
        </p:txBody>
      </p:sp>
    </p:spTree>
    <p:extLst>
      <p:ext uri="{BB962C8B-B14F-4D97-AF65-F5344CB8AC3E}">
        <p14:creationId xmlns:p14="http://schemas.microsoft.com/office/powerpoint/2010/main" val="378208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lstStyle/>
          <a:p>
            <a:pPr eaLnBrk="1" hangingPunct="1"/>
            <a:r>
              <a:rPr lang="pl-PL" altLang="pl-PL" sz="2902" dirty="0" smtClean="0"/>
              <a:t>Organizacja </a:t>
            </a:r>
            <a:r>
              <a:rPr lang="pl-PL" altLang="pl-PL" sz="2902" dirty="0"/>
              <a:t>i </a:t>
            </a:r>
            <a:r>
              <a:rPr lang="pl-PL" altLang="pl-PL" sz="2902" dirty="0" smtClean="0"/>
              <a:t>funkcjonowanie przedsiębiorstwa</a:t>
            </a:r>
            <a:r>
              <a:rPr lang="pl-PL" altLang="pl-PL" dirty="0" smtClean="0"/>
              <a:t/>
            </a:r>
            <a:br>
              <a:rPr lang="pl-PL" altLang="pl-PL" dirty="0" smtClean="0"/>
            </a:br>
            <a:r>
              <a:rPr lang="pl-PL" altLang="pl-PL" sz="1905" dirty="0"/>
              <a:t>na podstawie D. </a:t>
            </a:r>
            <a:r>
              <a:rPr lang="pl-PL" altLang="pl-PL" sz="1905" dirty="0" err="1"/>
              <a:t>Begg</a:t>
            </a:r>
            <a:r>
              <a:rPr lang="pl-PL" altLang="pl-PL" sz="1905" dirty="0"/>
              <a:t> i in. </a:t>
            </a:r>
            <a:r>
              <a:rPr lang="pl-PL" altLang="pl-PL" sz="1905" i="1" dirty="0"/>
              <a:t>Mikroekonomia</a:t>
            </a:r>
            <a:r>
              <a:rPr lang="pl-PL" altLang="pl-PL" sz="1905" dirty="0"/>
              <a:t>, wyd. z 2003 r. ss. 163-220, B. Czarny, </a:t>
            </a:r>
            <a:r>
              <a:rPr lang="pl-PL" altLang="pl-PL" sz="1905" i="1" dirty="0"/>
              <a:t>Ekonomia</a:t>
            </a:r>
            <a:r>
              <a:rPr lang="pl-PL" altLang="pl-PL" sz="1905" dirty="0"/>
              <a:t>, Wydawnictwo PWE, Warszawa 2011, s. 186-200, W. </a:t>
            </a:r>
            <a:r>
              <a:rPr lang="pl-PL" altLang="pl-PL" sz="1905" dirty="0" err="1"/>
              <a:t>Samuelson</a:t>
            </a:r>
            <a:r>
              <a:rPr lang="pl-PL" altLang="pl-PL" sz="1905" dirty="0"/>
              <a:t> i </a:t>
            </a:r>
            <a:r>
              <a:rPr lang="pl-PL" altLang="pl-PL" sz="1905" dirty="0" smtClean="0"/>
              <a:t>S</a:t>
            </a:r>
            <a:r>
              <a:rPr lang="pl-PL" altLang="pl-PL" sz="1905" dirty="0"/>
              <a:t>. Marks, </a:t>
            </a:r>
            <a:r>
              <a:rPr lang="pl-PL" altLang="pl-PL" sz="1905" i="1" dirty="0"/>
              <a:t>Ekonomia menedżerska</a:t>
            </a:r>
            <a:r>
              <a:rPr lang="pl-PL" altLang="pl-PL" sz="1905" dirty="0"/>
              <a:t>, PWE, Warszawa 2009, ss. 267-321 i 425-545.</a:t>
            </a:r>
          </a:p>
        </p:txBody>
      </p:sp>
      <p:graphicFrame>
        <p:nvGraphicFramePr>
          <p:cNvPr id="4133" name="Group 37"/>
          <p:cNvGraphicFramePr>
            <a:graphicFrameLocks noGrp="1"/>
          </p:cNvGraphicFramePr>
          <p:nvPr>
            <p:ph idx="1"/>
            <p:extLst>
              <p:ext uri="{D42A27DB-BD31-4B8C-83A1-F6EECF244321}">
                <p14:modId xmlns:p14="http://schemas.microsoft.com/office/powerpoint/2010/main" val="1162371826"/>
              </p:ext>
            </p:extLst>
          </p:nvPr>
        </p:nvGraphicFramePr>
        <p:xfrm>
          <a:off x="1933397" y="1926856"/>
          <a:ext cx="8325206" cy="3470148"/>
        </p:xfrm>
        <a:graphic>
          <a:graphicData uri="http://schemas.openxmlformats.org/drawingml/2006/table">
            <a:tbl>
              <a:tblPr/>
              <a:tblGrid>
                <a:gridCol w="8325206"/>
              </a:tblGrid>
              <a:tr h="381502">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1" i="0" u="none" strike="noStrike" cap="none" normalizeH="0" baseline="0" dirty="0" smtClean="0">
                          <a:ln>
                            <a:noFill/>
                          </a:ln>
                          <a:solidFill>
                            <a:srgbClr val="FFFFFF"/>
                          </a:solidFill>
                          <a:effectLst/>
                          <a:latin typeface="Arial" charset="0"/>
                          <a:cs typeface="Times New Roman" pitchFamily="18" charset="0"/>
                        </a:rPr>
                        <a:t>Maksymalizacja zysku</a:t>
                      </a:r>
                    </a:p>
                  </a:txBody>
                  <a:tcPr marL="72748" marR="7274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8571F"/>
                    </a:solidFill>
                  </a:tcPr>
                </a:tc>
              </a:tr>
              <a:tr h="2612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mn-lt"/>
                          <a:cs typeface="Times New Roman" pitchFamily="18" charset="0"/>
                        </a:rPr>
                        <a:t>Obliczanie zysku</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mn-lt"/>
                          <a:cs typeface="Times New Roman" pitchFamily="18" charset="0"/>
                        </a:rPr>
                        <a:t>Koszty</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mn-lt"/>
                          <a:cs typeface="Times New Roman" pitchFamily="18" charset="0"/>
                        </a:rPr>
                        <a:t>Utargi</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mn-lt"/>
                          <a:cs typeface="Times New Roman" pitchFamily="18" charset="0"/>
                        </a:rPr>
                        <a:t>Decyzje produkcyjne przedsiębiorstwa na podst. kosztu krańcowego i utargu krańcowego</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chemeClr val="bg1"/>
                          </a:solidFill>
                          <a:effectLst/>
                          <a:latin typeface="+mn-lt"/>
                        </a:rPr>
                        <a:t>Wpływ zmian kosztów oraz popytu na wielkość produkcji</a:t>
                      </a:r>
                    </a:p>
                    <a:p>
                      <a:pPr marL="0" marR="0" lvl="0" indent="0" algn="l" defTabSz="914400" rtl="0" eaLnBrk="1" fontAlgn="base" latinLnBrk="0" hangingPunct="1">
                        <a:lnSpc>
                          <a:spcPct val="115000"/>
                        </a:lnSpc>
                        <a:spcBef>
                          <a:spcPct val="0"/>
                        </a:spcBef>
                        <a:spcAft>
                          <a:spcPct val="0"/>
                        </a:spcAft>
                        <a:buClrTx/>
                        <a:buSzTx/>
                        <a:buFontTx/>
                        <a:buNone/>
                        <a:tabLst/>
                        <a:defRPr/>
                      </a:pPr>
                      <a:r>
                        <a:rPr lang="pl-PL" altLang="pl-PL" sz="2200" dirty="0" smtClean="0">
                          <a:solidFill>
                            <a:schemeClr val="bg1"/>
                          </a:solidFill>
                          <a:latin typeface="+mn-lt"/>
                        </a:rPr>
                        <a:t>Koszty całkowite, krańcowe i przeciętne w długim okresie</a:t>
                      </a:r>
                      <a:br>
                        <a:rPr lang="pl-PL" altLang="pl-PL" sz="2200" dirty="0" smtClean="0">
                          <a:solidFill>
                            <a:schemeClr val="bg1"/>
                          </a:solidFill>
                          <a:latin typeface="+mn-lt"/>
                        </a:rPr>
                      </a:br>
                      <a:r>
                        <a:rPr lang="pl-PL" altLang="pl-PL" sz="2200" dirty="0" smtClean="0">
                          <a:solidFill>
                            <a:schemeClr val="bg1"/>
                          </a:solidFill>
                          <a:latin typeface="+mn-lt"/>
                        </a:rPr>
                        <a:t>Koszty w krótkim okresie</a:t>
                      </a:r>
                      <a:endParaRPr kumimoji="0" lang="pl-PL" sz="2200" b="0" i="0" u="none" strike="noStrike" cap="none" normalizeH="0" baseline="0" dirty="0" smtClean="0">
                        <a:ln>
                          <a:noFill/>
                        </a:ln>
                        <a:solidFill>
                          <a:schemeClr val="bg1"/>
                        </a:solidFill>
                        <a:effectLst/>
                        <a:latin typeface="+mn-lt"/>
                      </a:endParaRPr>
                    </a:p>
                  </a:txBody>
                  <a:tcPr marL="72748" marR="7274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8571F"/>
                    </a:solidFill>
                  </a:tcPr>
                </a:tc>
              </a:tr>
            </a:tbl>
          </a:graphicData>
        </a:graphic>
      </p:graphicFrame>
    </p:spTree>
    <p:extLst>
      <p:ext uri="{BB962C8B-B14F-4D97-AF65-F5344CB8AC3E}">
        <p14:creationId xmlns:p14="http://schemas.microsoft.com/office/powerpoint/2010/main" val="34348169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ytuł 1"/>
          <p:cNvSpPr>
            <a:spLocks noGrp="1"/>
          </p:cNvSpPr>
          <p:nvPr>
            <p:ph type="title"/>
          </p:nvPr>
        </p:nvSpPr>
        <p:spPr>
          <a:xfrm>
            <a:off x="934496" y="164143"/>
            <a:ext cx="10490479" cy="1192384"/>
          </a:xfrm>
        </p:spPr>
        <p:txBody>
          <a:bodyPr>
            <a:normAutofit fontScale="90000"/>
          </a:bodyPr>
          <a:lstStyle/>
          <a:p>
            <a:r>
              <a:rPr lang="pl-PL" altLang="pl-PL" dirty="0" smtClean="0"/>
              <a:t>Maksymalizacja zysku przy maksymalizacji utargu</a:t>
            </a:r>
          </a:p>
        </p:txBody>
      </p:sp>
      <p:sp>
        <p:nvSpPr>
          <p:cNvPr id="44035" name="Symbol zastępczy zawartości 2"/>
          <p:cNvSpPr>
            <a:spLocks noGrp="1"/>
          </p:cNvSpPr>
          <p:nvPr>
            <p:ph idx="1"/>
          </p:nvPr>
        </p:nvSpPr>
        <p:spPr>
          <a:xfrm>
            <a:off x="934496" y="1534879"/>
            <a:ext cx="10490479" cy="4637754"/>
          </a:xfrm>
        </p:spPr>
        <p:txBody>
          <a:bodyPr/>
          <a:lstStyle/>
          <a:p>
            <a:r>
              <a:rPr lang="pl-PL" altLang="pl-PL" sz="1995" dirty="0"/>
              <a:t>Maksymalizacja zysku (a nie utargu) jest naszym celem, ponieważ chcemy także brać pod uwagę koszty. </a:t>
            </a:r>
          </a:p>
          <a:p>
            <a:r>
              <a:rPr lang="pl-PL" altLang="pl-PL" sz="1995" dirty="0"/>
              <a:t>Oba te cele mogą być tożsame, jeżeli przedsiębiorstwo znajduje się w sytuacji nazywanej </a:t>
            </a:r>
            <a:r>
              <a:rPr lang="pl-PL" altLang="pl-PL" sz="1995" b="1" dirty="0"/>
              <a:t>czystym problemem sprzedaży</a:t>
            </a:r>
            <a:r>
              <a:rPr lang="pl-PL" altLang="pl-PL" sz="1995" dirty="0"/>
              <a:t>, tzn. kiedy koszt zmienny nie występuje, lub jest tak mały, że można go pominąć w analizie,  a zatem przedsiębiorstwo maksymalizuje utarg i pokrywa z niego koszty stałe.</a:t>
            </a:r>
          </a:p>
          <a:p>
            <a:r>
              <a:rPr lang="pl-PL" altLang="pl-PL" sz="1995" dirty="0"/>
              <a:t>Np. firma produkuje programy komputerowe, producent musi sprzedać zapas wyrobów, klub sportowy stara się sprzedać bilety na własnym stadionie, linia lotnicza zapełnia puste miejsca w samolocie.</a:t>
            </a:r>
          </a:p>
          <a:p>
            <a:r>
              <a:rPr lang="pl-PL" sz="1995" dirty="0"/>
              <a:t>Gdy MC = 0 (brak kosztu zmiennego), wtedy warunkiem maksymalizacji utargu jest MR=0, tzn. menedżer zwiększa utarg do momentu, gdy dalszy wzrost utargu nie jest już możliwy.</a:t>
            </a:r>
            <a:r>
              <a:rPr lang="pl-PL" altLang="pl-PL" sz="1995" dirty="0"/>
              <a:t> </a:t>
            </a:r>
            <a:endParaRPr lang="pl-PL" altLang="pl-PL" sz="1995" dirty="0" smtClean="0"/>
          </a:p>
          <a:p>
            <a:endParaRPr lang="pl-PL" altLang="pl-PL" sz="1995" dirty="0"/>
          </a:p>
          <a:p>
            <a:r>
              <a:rPr lang="pl-PL" altLang="pl-PL" sz="1995" dirty="0" smtClean="0"/>
              <a:t>Zadanie 5.</a:t>
            </a:r>
          </a:p>
          <a:p>
            <a:endParaRPr lang="pl-PL" altLang="pl-PL" sz="1995" dirty="0"/>
          </a:p>
        </p:txBody>
      </p:sp>
    </p:spTree>
    <p:extLst>
      <p:ext uri="{BB962C8B-B14F-4D97-AF65-F5344CB8AC3E}">
        <p14:creationId xmlns:p14="http://schemas.microsoft.com/office/powerpoint/2010/main" val="408503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a:bodyPr>
          <a:lstStyle/>
          <a:p>
            <a:pPr eaLnBrk="1" hangingPunct="1"/>
            <a:r>
              <a:rPr lang="pl-PL" altLang="pl-PL" sz="3809" dirty="0"/>
              <a:t>Koszty całkowite, krańcowe i przeciętne </a:t>
            </a:r>
            <a:br>
              <a:rPr lang="pl-PL" altLang="pl-PL" sz="3809" dirty="0"/>
            </a:br>
            <a:r>
              <a:rPr lang="pl-PL" altLang="pl-PL" sz="3809" dirty="0"/>
              <a:t>w długim okresie</a:t>
            </a:r>
          </a:p>
        </p:txBody>
      </p:sp>
      <p:sp>
        <p:nvSpPr>
          <p:cNvPr id="53251" name="Rectangle 3"/>
          <p:cNvSpPr>
            <a:spLocks noGrp="1" noChangeArrowheads="1"/>
          </p:cNvSpPr>
          <p:nvPr>
            <p:ph idx="1"/>
          </p:nvPr>
        </p:nvSpPr>
        <p:spPr/>
        <p:txBody>
          <a:bodyPr/>
          <a:lstStyle/>
          <a:p>
            <a:pPr eaLnBrk="1" hangingPunct="1"/>
            <a:r>
              <a:rPr lang="pl-PL" altLang="pl-PL" sz="1800" dirty="0"/>
              <a:t>Krzywa długookresowych kosztów całkowitych opisuje minimalne koszty wytwarzania różnych wielkości produkcji wówczas, gdy przedsiębiorstwo jest w stanie dostosować wszystkie czynniki produkcji.</a:t>
            </a:r>
          </a:p>
          <a:p>
            <a:pPr eaLnBrk="1" hangingPunct="1"/>
            <a:r>
              <a:rPr lang="pl-PL" altLang="pl-PL" sz="1800" dirty="0"/>
              <a:t>Jak szybko rosną koszty całkowite? Czy duże przedsiębiorstwa są w stanie produkować przy niższych kosztach jednostkowych?</a:t>
            </a:r>
          </a:p>
          <a:p>
            <a:r>
              <a:rPr lang="pl-PL" altLang="pl-PL" sz="1800" dirty="0"/>
              <a:t>Odpowiedzi na te pytania może nam udzielić przestudiowanie kształtowania się długookresowych kosztów przeciętnych (ang. </a:t>
            </a:r>
            <a:r>
              <a:rPr lang="pl-PL" altLang="pl-PL" sz="1800" i="1" dirty="0" err="1"/>
              <a:t>long</a:t>
            </a:r>
            <a:r>
              <a:rPr lang="pl-PL" altLang="pl-PL" sz="1800" i="1" dirty="0"/>
              <a:t>-run </a:t>
            </a:r>
            <a:r>
              <a:rPr lang="pl-PL" altLang="pl-PL" sz="1800" i="1" dirty="0" err="1"/>
              <a:t>average</a:t>
            </a:r>
            <a:r>
              <a:rPr lang="pl-PL" altLang="pl-PL" sz="1800" i="1" dirty="0"/>
              <a:t> </a:t>
            </a:r>
            <a:r>
              <a:rPr lang="pl-PL" altLang="pl-PL" sz="1800" i="1" dirty="0" err="1"/>
              <a:t>cost</a:t>
            </a:r>
            <a:r>
              <a:rPr lang="pl-PL" altLang="pl-PL" sz="1800" i="1" dirty="0"/>
              <a:t> </a:t>
            </a:r>
            <a:r>
              <a:rPr lang="pl-PL" altLang="pl-PL" sz="1800" dirty="0"/>
              <a:t>- LAC):</a:t>
            </a:r>
          </a:p>
          <a:p>
            <a:pPr eaLnBrk="1" hangingPunct="1"/>
            <a:endParaRPr lang="pl-PL" altLang="pl-PL" sz="1995" dirty="0"/>
          </a:p>
          <a:p>
            <a:pPr eaLnBrk="1" hangingPunct="1"/>
            <a:endParaRPr lang="pl-PL" altLang="pl-PL" sz="1905" dirty="0"/>
          </a:p>
        </p:txBody>
      </p:sp>
      <p:graphicFrame>
        <p:nvGraphicFramePr>
          <p:cNvPr id="2" name="Tabela 1"/>
          <p:cNvGraphicFramePr>
            <a:graphicFrameLocks noGrp="1"/>
          </p:cNvGraphicFramePr>
          <p:nvPr/>
        </p:nvGraphicFramePr>
        <p:xfrm>
          <a:off x="958010" y="3649901"/>
          <a:ext cx="6370654" cy="3179445"/>
        </p:xfrm>
        <a:graphic>
          <a:graphicData uri="http://schemas.openxmlformats.org/drawingml/2006/table">
            <a:tbl>
              <a:tblPr firstRow="1" firstCol="1" bandRow="1">
                <a:tableStyleId>{5C22544A-7EE6-4342-B048-85BDC9FD1C3A}</a:tableStyleId>
              </a:tblPr>
              <a:tblGrid>
                <a:gridCol w="1092111">
                  <a:extLst>
                    <a:ext uri="{9D8B030D-6E8A-4147-A177-3AD203B41FA5}">
                      <a16:colId xmlns="" xmlns:a16="http://schemas.microsoft.com/office/drawing/2014/main" val="20000"/>
                    </a:ext>
                  </a:extLst>
                </a:gridCol>
                <a:gridCol w="1638169">
                  <a:extLst>
                    <a:ext uri="{9D8B030D-6E8A-4147-A177-3AD203B41FA5}">
                      <a16:colId xmlns="" xmlns:a16="http://schemas.microsoft.com/office/drawing/2014/main" val="20001"/>
                    </a:ext>
                  </a:extLst>
                </a:gridCol>
                <a:gridCol w="1820187">
                  <a:extLst>
                    <a:ext uri="{9D8B030D-6E8A-4147-A177-3AD203B41FA5}">
                      <a16:colId xmlns="" xmlns:a16="http://schemas.microsoft.com/office/drawing/2014/main" val="20002"/>
                    </a:ext>
                  </a:extLst>
                </a:gridCol>
                <a:gridCol w="1820187">
                  <a:extLst>
                    <a:ext uri="{9D8B030D-6E8A-4147-A177-3AD203B41FA5}">
                      <a16:colId xmlns="" xmlns:a16="http://schemas.microsoft.com/office/drawing/2014/main" val="20003"/>
                    </a:ext>
                  </a:extLst>
                </a:gridCol>
              </a:tblGrid>
              <a:tr h="717644">
                <a:tc>
                  <a:txBody>
                    <a:bodyPr/>
                    <a:lstStyle/>
                    <a:p>
                      <a:pPr>
                        <a:lnSpc>
                          <a:spcPct val="107000"/>
                        </a:lnSpc>
                        <a:spcAft>
                          <a:spcPts val="0"/>
                        </a:spcAft>
                      </a:pPr>
                      <a:r>
                        <a:rPr lang="pl-PL" sz="1300" dirty="0">
                          <a:effectLst/>
                        </a:rPr>
                        <a:t>Produkcja (jednostki / tydzień)</a:t>
                      </a:r>
                    </a:p>
                    <a:p>
                      <a:pPr>
                        <a:lnSpc>
                          <a:spcPct val="107000"/>
                        </a:lnSpc>
                        <a:spcAft>
                          <a:spcPts val="0"/>
                        </a:spcAft>
                      </a:pPr>
                      <a:r>
                        <a:rPr lang="pl-PL" sz="1300" dirty="0">
                          <a:effectLst/>
                          <a:latin typeface="Calibri" panose="020F0502020204030204" pitchFamily="34" charset="0"/>
                          <a:ea typeface="Calibri" panose="020F0502020204030204" pitchFamily="34" charset="0"/>
                          <a:cs typeface="Times New Roman" panose="02020603050405020304" pitchFamily="18" charset="0"/>
                        </a:rPr>
                        <a:t>Q</a:t>
                      </a:r>
                    </a:p>
                  </a:txBody>
                  <a:tcPr marL="72738" marR="72738" marT="0" marB="0"/>
                </a:tc>
                <a:tc>
                  <a:txBody>
                    <a:bodyPr/>
                    <a:lstStyle/>
                    <a:p>
                      <a:pPr>
                        <a:lnSpc>
                          <a:spcPct val="107000"/>
                        </a:lnSpc>
                        <a:spcAft>
                          <a:spcPts val="0"/>
                        </a:spcAft>
                      </a:pPr>
                      <a:r>
                        <a:rPr lang="pl-PL" sz="1300" dirty="0">
                          <a:effectLst/>
                        </a:rPr>
                        <a:t>Długookresowy koszt całkowity ( zł / tydzień) </a:t>
                      </a:r>
                    </a:p>
                    <a:p>
                      <a:pPr>
                        <a:lnSpc>
                          <a:spcPct val="107000"/>
                        </a:lnSpc>
                        <a:spcAft>
                          <a:spcPts val="0"/>
                        </a:spcAft>
                      </a:pPr>
                      <a:r>
                        <a:rPr lang="pl-PL" sz="1300" dirty="0">
                          <a:effectLst/>
                        </a:rPr>
                        <a:t>(LTC)</a:t>
                      </a:r>
                      <a:endParaRPr lang="pl-PL"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2738" marR="72738" marT="0" marB="0"/>
                </a:tc>
                <a:tc>
                  <a:txBody>
                    <a:bodyPr/>
                    <a:lstStyle/>
                    <a:p>
                      <a:pPr>
                        <a:lnSpc>
                          <a:spcPct val="107000"/>
                        </a:lnSpc>
                        <a:spcAft>
                          <a:spcPts val="0"/>
                        </a:spcAft>
                      </a:pPr>
                      <a:r>
                        <a:rPr lang="pl-PL" sz="1300" dirty="0">
                          <a:effectLst/>
                        </a:rPr>
                        <a:t>Długookresowy koszt krańcowy (zł /jednostkę)</a:t>
                      </a:r>
                    </a:p>
                    <a:p>
                      <a:pPr>
                        <a:lnSpc>
                          <a:spcPct val="107000"/>
                        </a:lnSpc>
                        <a:spcAft>
                          <a:spcPts val="0"/>
                        </a:spcAft>
                      </a:pPr>
                      <a:r>
                        <a:rPr lang="pl-PL" sz="1300" dirty="0">
                          <a:effectLst/>
                        </a:rPr>
                        <a:t> (LMC)</a:t>
                      </a:r>
                      <a:endParaRPr lang="pl-PL"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2738" marR="72738" marT="0" marB="0"/>
                </a:tc>
                <a:tc>
                  <a:txBody>
                    <a:bodyPr/>
                    <a:lstStyle/>
                    <a:p>
                      <a:pPr>
                        <a:lnSpc>
                          <a:spcPct val="107000"/>
                        </a:lnSpc>
                        <a:spcAft>
                          <a:spcPts val="0"/>
                        </a:spcAft>
                      </a:pPr>
                      <a:r>
                        <a:rPr lang="pl-PL" sz="1300" dirty="0">
                          <a:effectLst/>
                        </a:rPr>
                        <a:t>Długookresowy koszt przeciętny (zł / jednostkę) </a:t>
                      </a:r>
                      <a:br>
                        <a:rPr lang="pl-PL" sz="1300" dirty="0">
                          <a:effectLst/>
                        </a:rPr>
                      </a:br>
                      <a:r>
                        <a:rPr lang="pl-PL" sz="1300" dirty="0">
                          <a:effectLst/>
                        </a:rPr>
                        <a:t>(LAC = LTC / Q)</a:t>
                      </a:r>
                      <a:endParaRPr lang="pl-PL"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2738" marR="72738" marT="0" marB="0"/>
                </a:tc>
                <a:extLst>
                  <a:ext uri="{0D108BD9-81ED-4DB2-BD59-A6C34878D82A}">
                    <a16:rowId xmlns="" xmlns:a16="http://schemas.microsoft.com/office/drawing/2014/main" val="10000"/>
                  </a:ext>
                </a:extLst>
              </a:tr>
              <a:tr h="2143336">
                <a:tc>
                  <a:txBody>
                    <a:bodyPr/>
                    <a:lstStyle/>
                    <a:p>
                      <a:pPr algn="r">
                        <a:lnSpc>
                          <a:spcPct val="107000"/>
                        </a:lnSpc>
                        <a:spcAft>
                          <a:spcPts val="0"/>
                        </a:spcAft>
                      </a:pPr>
                      <a:r>
                        <a:rPr lang="pl-PL" sz="1300">
                          <a:effectLst/>
                        </a:rPr>
                        <a:t>0</a:t>
                      </a:r>
                    </a:p>
                    <a:p>
                      <a:pPr algn="r">
                        <a:lnSpc>
                          <a:spcPct val="107000"/>
                        </a:lnSpc>
                        <a:spcAft>
                          <a:spcPts val="0"/>
                        </a:spcAft>
                      </a:pPr>
                      <a:r>
                        <a:rPr lang="pl-PL" sz="1300">
                          <a:effectLst/>
                        </a:rPr>
                        <a:t>1</a:t>
                      </a:r>
                    </a:p>
                    <a:p>
                      <a:pPr algn="r">
                        <a:lnSpc>
                          <a:spcPct val="107000"/>
                        </a:lnSpc>
                        <a:spcAft>
                          <a:spcPts val="0"/>
                        </a:spcAft>
                      </a:pPr>
                      <a:r>
                        <a:rPr lang="pl-PL" sz="1300">
                          <a:effectLst/>
                        </a:rPr>
                        <a:t>2</a:t>
                      </a:r>
                    </a:p>
                    <a:p>
                      <a:pPr algn="r">
                        <a:lnSpc>
                          <a:spcPct val="107000"/>
                        </a:lnSpc>
                        <a:spcAft>
                          <a:spcPts val="0"/>
                        </a:spcAft>
                      </a:pPr>
                      <a:r>
                        <a:rPr lang="pl-PL" sz="1300">
                          <a:effectLst/>
                        </a:rPr>
                        <a:t>3</a:t>
                      </a:r>
                    </a:p>
                    <a:p>
                      <a:pPr algn="r">
                        <a:lnSpc>
                          <a:spcPct val="107000"/>
                        </a:lnSpc>
                        <a:spcAft>
                          <a:spcPts val="0"/>
                        </a:spcAft>
                      </a:pPr>
                      <a:r>
                        <a:rPr lang="pl-PL" sz="1300">
                          <a:effectLst/>
                        </a:rPr>
                        <a:t>4</a:t>
                      </a:r>
                    </a:p>
                    <a:p>
                      <a:pPr algn="r">
                        <a:lnSpc>
                          <a:spcPct val="107000"/>
                        </a:lnSpc>
                        <a:spcAft>
                          <a:spcPts val="0"/>
                        </a:spcAft>
                      </a:pPr>
                      <a:r>
                        <a:rPr lang="pl-PL" sz="1300">
                          <a:effectLst/>
                        </a:rPr>
                        <a:t>5</a:t>
                      </a:r>
                    </a:p>
                    <a:p>
                      <a:pPr algn="r">
                        <a:lnSpc>
                          <a:spcPct val="107000"/>
                        </a:lnSpc>
                        <a:spcAft>
                          <a:spcPts val="0"/>
                        </a:spcAft>
                      </a:pPr>
                      <a:r>
                        <a:rPr lang="pl-PL" sz="1300">
                          <a:effectLst/>
                        </a:rPr>
                        <a:t>6</a:t>
                      </a:r>
                    </a:p>
                    <a:p>
                      <a:pPr algn="r">
                        <a:lnSpc>
                          <a:spcPct val="107000"/>
                        </a:lnSpc>
                        <a:spcAft>
                          <a:spcPts val="0"/>
                        </a:spcAft>
                      </a:pPr>
                      <a:r>
                        <a:rPr lang="pl-PL" sz="1300">
                          <a:effectLst/>
                        </a:rPr>
                        <a:t>7</a:t>
                      </a:r>
                    </a:p>
                    <a:p>
                      <a:pPr algn="r">
                        <a:lnSpc>
                          <a:spcPct val="107000"/>
                        </a:lnSpc>
                        <a:spcAft>
                          <a:spcPts val="0"/>
                        </a:spcAft>
                      </a:pPr>
                      <a:r>
                        <a:rPr lang="pl-PL" sz="1300">
                          <a:effectLst/>
                        </a:rPr>
                        <a:t>8</a:t>
                      </a:r>
                    </a:p>
                    <a:p>
                      <a:pPr algn="r">
                        <a:lnSpc>
                          <a:spcPct val="107000"/>
                        </a:lnSpc>
                        <a:spcAft>
                          <a:spcPts val="0"/>
                        </a:spcAft>
                      </a:pPr>
                      <a:r>
                        <a:rPr lang="pl-PL" sz="1300">
                          <a:effectLst/>
                        </a:rPr>
                        <a:t>9</a:t>
                      </a:r>
                    </a:p>
                    <a:p>
                      <a:pPr algn="r">
                        <a:lnSpc>
                          <a:spcPct val="107000"/>
                        </a:lnSpc>
                        <a:spcAft>
                          <a:spcPts val="0"/>
                        </a:spcAft>
                      </a:pPr>
                      <a:r>
                        <a:rPr lang="pl-PL" sz="1300">
                          <a:effectLst/>
                        </a:rPr>
                        <a:t>10</a:t>
                      </a:r>
                      <a:endParaRPr lang="pl-PL" sz="1300">
                        <a:effectLst/>
                        <a:latin typeface="Calibri" panose="020F0502020204030204" pitchFamily="34" charset="0"/>
                        <a:ea typeface="Calibri" panose="020F0502020204030204" pitchFamily="34" charset="0"/>
                        <a:cs typeface="Times New Roman" panose="02020603050405020304" pitchFamily="18" charset="0"/>
                      </a:endParaRPr>
                    </a:p>
                  </a:txBody>
                  <a:tcPr marL="72738" marR="72738" marT="0" marB="0"/>
                </a:tc>
                <a:tc>
                  <a:txBody>
                    <a:bodyPr/>
                    <a:lstStyle/>
                    <a:p>
                      <a:pPr algn="r">
                        <a:lnSpc>
                          <a:spcPct val="107000"/>
                        </a:lnSpc>
                        <a:spcAft>
                          <a:spcPts val="0"/>
                        </a:spcAft>
                      </a:pPr>
                      <a:r>
                        <a:rPr lang="pl-PL" sz="1300" dirty="0">
                          <a:effectLst/>
                        </a:rPr>
                        <a:t>0</a:t>
                      </a:r>
                    </a:p>
                    <a:p>
                      <a:pPr algn="r">
                        <a:lnSpc>
                          <a:spcPct val="107000"/>
                        </a:lnSpc>
                        <a:spcAft>
                          <a:spcPts val="0"/>
                        </a:spcAft>
                      </a:pPr>
                      <a:r>
                        <a:rPr lang="pl-PL" sz="1300" dirty="0">
                          <a:effectLst/>
                        </a:rPr>
                        <a:t>30</a:t>
                      </a:r>
                    </a:p>
                    <a:p>
                      <a:pPr algn="r">
                        <a:lnSpc>
                          <a:spcPct val="107000"/>
                        </a:lnSpc>
                        <a:spcAft>
                          <a:spcPts val="0"/>
                        </a:spcAft>
                      </a:pPr>
                      <a:r>
                        <a:rPr lang="pl-PL" sz="1300" dirty="0">
                          <a:effectLst/>
                        </a:rPr>
                        <a:t>54</a:t>
                      </a:r>
                    </a:p>
                    <a:p>
                      <a:pPr algn="r">
                        <a:lnSpc>
                          <a:spcPct val="107000"/>
                        </a:lnSpc>
                        <a:spcAft>
                          <a:spcPts val="0"/>
                        </a:spcAft>
                      </a:pPr>
                      <a:r>
                        <a:rPr lang="pl-PL" sz="1300" dirty="0">
                          <a:effectLst/>
                        </a:rPr>
                        <a:t>74</a:t>
                      </a:r>
                    </a:p>
                    <a:p>
                      <a:pPr algn="r">
                        <a:lnSpc>
                          <a:spcPct val="107000"/>
                        </a:lnSpc>
                        <a:spcAft>
                          <a:spcPts val="0"/>
                        </a:spcAft>
                      </a:pPr>
                      <a:r>
                        <a:rPr lang="pl-PL" sz="1300" dirty="0">
                          <a:effectLst/>
                        </a:rPr>
                        <a:t>91</a:t>
                      </a:r>
                    </a:p>
                    <a:p>
                      <a:pPr algn="r">
                        <a:lnSpc>
                          <a:spcPct val="107000"/>
                        </a:lnSpc>
                        <a:spcAft>
                          <a:spcPts val="0"/>
                        </a:spcAft>
                      </a:pPr>
                      <a:r>
                        <a:rPr lang="pl-PL" sz="1300" dirty="0">
                          <a:effectLst/>
                        </a:rPr>
                        <a:t>107</a:t>
                      </a:r>
                    </a:p>
                    <a:p>
                      <a:pPr algn="r">
                        <a:lnSpc>
                          <a:spcPct val="107000"/>
                        </a:lnSpc>
                        <a:spcAft>
                          <a:spcPts val="0"/>
                        </a:spcAft>
                      </a:pPr>
                      <a:r>
                        <a:rPr lang="pl-PL" sz="1300" dirty="0">
                          <a:effectLst/>
                        </a:rPr>
                        <a:t>126</a:t>
                      </a:r>
                    </a:p>
                    <a:p>
                      <a:pPr algn="r">
                        <a:lnSpc>
                          <a:spcPct val="107000"/>
                        </a:lnSpc>
                        <a:spcAft>
                          <a:spcPts val="0"/>
                        </a:spcAft>
                      </a:pPr>
                      <a:r>
                        <a:rPr lang="pl-PL" sz="1300" dirty="0">
                          <a:effectLst/>
                        </a:rPr>
                        <a:t>149</a:t>
                      </a:r>
                    </a:p>
                    <a:p>
                      <a:pPr algn="r">
                        <a:lnSpc>
                          <a:spcPct val="107000"/>
                        </a:lnSpc>
                        <a:spcAft>
                          <a:spcPts val="0"/>
                        </a:spcAft>
                      </a:pPr>
                      <a:r>
                        <a:rPr lang="pl-PL" sz="1300" dirty="0">
                          <a:effectLst/>
                        </a:rPr>
                        <a:t>176</a:t>
                      </a:r>
                    </a:p>
                    <a:p>
                      <a:pPr algn="r">
                        <a:lnSpc>
                          <a:spcPct val="107000"/>
                        </a:lnSpc>
                        <a:spcAft>
                          <a:spcPts val="0"/>
                        </a:spcAft>
                      </a:pPr>
                      <a:r>
                        <a:rPr lang="pl-PL" sz="1300" dirty="0">
                          <a:effectLst/>
                        </a:rPr>
                        <a:t>207</a:t>
                      </a:r>
                    </a:p>
                    <a:p>
                      <a:pPr algn="r">
                        <a:lnSpc>
                          <a:spcPct val="107000"/>
                        </a:lnSpc>
                        <a:spcAft>
                          <a:spcPts val="0"/>
                        </a:spcAft>
                      </a:pPr>
                      <a:r>
                        <a:rPr lang="pl-PL" sz="1300" dirty="0">
                          <a:effectLst/>
                        </a:rPr>
                        <a:t>243</a:t>
                      </a:r>
                      <a:endParaRPr lang="pl-PL"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2738" marR="72738" marT="0" marB="0"/>
                </a:tc>
                <a:tc>
                  <a:txBody>
                    <a:bodyPr/>
                    <a:lstStyle/>
                    <a:p>
                      <a:pPr>
                        <a:lnSpc>
                          <a:spcPct val="100000"/>
                        </a:lnSpc>
                        <a:spcAft>
                          <a:spcPts val="0"/>
                        </a:spcAft>
                      </a:pPr>
                      <a:r>
                        <a:rPr lang="pl-PL" sz="500" dirty="0">
                          <a:effectLst/>
                        </a:rPr>
                        <a:t>j</a:t>
                      </a:r>
                    </a:p>
                    <a:p>
                      <a:pPr algn="ctr">
                        <a:lnSpc>
                          <a:spcPct val="107000"/>
                        </a:lnSpc>
                        <a:spcAft>
                          <a:spcPts val="0"/>
                        </a:spcAft>
                      </a:pPr>
                      <a:r>
                        <a:rPr lang="pl-PL" sz="1300" dirty="0">
                          <a:effectLst/>
                        </a:rPr>
                        <a:t>30</a:t>
                      </a:r>
                    </a:p>
                    <a:p>
                      <a:pPr algn="ctr">
                        <a:lnSpc>
                          <a:spcPct val="107000"/>
                        </a:lnSpc>
                        <a:spcAft>
                          <a:spcPts val="0"/>
                        </a:spcAft>
                      </a:pPr>
                      <a:r>
                        <a:rPr lang="pl-PL" sz="1300" dirty="0">
                          <a:effectLst/>
                        </a:rPr>
                        <a:t>24</a:t>
                      </a:r>
                    </a:p>
                    <a:p>
                      <a:pPr algn="ctr">
                        <a:lnSpc>
                          <a:spcPct val="107000"/>
                        </a:lnSpc>
                        <a:spcAft>
                          <a:spcPts val="0"/>
                        </a:spcAft>
                      </a:pPr>
                      <a:r>
                        <a:rPr lang="pl-PL" sz="1300" dirty="0">
                          <a:effectLst/>
                        </a:rPr>
                        <a:t>20</a:t>
                      </a:r>
                    </a:p>
                    <a:p>
                      <a:pPr algn="ctr">
                        <a:lnSpc>
                          <a:spcPct val="107000"/>
                        </a:lnSpc>
                        <a:spcAft>
                          <a:spcPts val="0"/>
                        </a:spcAft>
                      </a:pPr>
                      <a:r>
                        <a:rPr lang="pl-PL" sz="1300" dirty="0">
                          <a:effectLst/>
                        </a:rPr>
                        <a:t>17</a:t>
                      </a:r>
                    </a:p>
                    <a:p>
                      <a:pPr algn="ctr">
                        <a:lnSpc>
                          <a:spcPct val="107000"/>
                        </a:lnSpc>
                        <a:spcAft>
                          <a:spcPts val="0"/>
                        </a:spcAft>
                      </a:pPr>
                      <a:r>
                        <a:rPr lang="pl-PL" sz="1300" dirty="0">
                          <a:effectLst/>
                        </a:rPr>
                        <a:t>16</a:t>
                      </a:r>
                    </a:p>
                    <a:p>
                      <a:pPr algn="ctr">
                        <a:lnSpc>
                          <a:spcPct val="107000"/>
                        </a:lnSpc>
                        <a:spcAft>
                          <a:spcPts val="0"/>
                        </a:spcAft>
                      </a:pPr>
                      <a:r>
                        <a:rPr lang="pl-PL" sz="1300" dirty="0">
                          <a:effectLst/>
                        </a:rPr>
                        <a:t>19</a:t>
                      </a:r>
                    </a:p>
                    <a:p>
                      <a:pPr algn="ctr">
                        <a:lnSpc>
                          <a:spcPct val="107000"/>
                        </a:lnSpc>
                        <a:spcAft>
                          <a:spcPts val="0"/>
                        </a:spcAft>
                      </a:pPr>
                      <a:r>
                        <a:rPr lang="pl-PL" sz="1300" dirty="0">
                          <a:effectLst/>
                        </a:rPr>
                        <a:t>23</a:t>
                      </a:r>
                    </a:p>
                    <a:p>
                      <a:pPr algn="ctr">
                        <a:lnSpc>
                          <a:spcPct val="107000"/>
                        </a:lnSpc>
                        <a:spcAft>
                          <a:spcPts val="0"/>
                        </a:spcAft>
                      </a:pPr>
                      <a:r>
                        <a:rPr lang="pl-PL" sz="1300" dirty="0">
                          <a:effectLst/>
                        </a:rPr>
                        <a:t>27</a:t>
                      </a:r>
                    </a:p>
                    <a:p>
                      <a:pPr algn="ctr">
                        <a:lnSpc>
                          <a:spcPct val="107000"/>
                        </a:lnSpc>
                        <a:spcAft>
                          <a:spcPts val="0"/>
                        </a:spcAft>
                      </a:pPr>
                      <a:r>
                        <a:rPr lang="pl-PL" sz="1300" dirty="0">
                          <a:effectLst/>
                        </a:rPr>
                        <a:t>31</a:t>
                      </a:r>
                    </a:p>
                    <a:p>
                      <a:pPr algn="ctr">
                        <a:lnSpc>
                          <a:spcPct val="107000"/>
                        </a:lnSpc>
                        <a:spcAft>
                          <a:spcPts val="0"/>
                        </a:spcAft>
                      </a:pPr>
                      <a:r>
                        <a:rPr lang="pl-PL" sz="1300" dirty="0">
                          <a:effectLst/>
                        </a:rPr>
                        <a:t>36</a:t>
                      </a:r>
                      <a:endParaRPr lang="pl-PL"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2738" marR="72738" marT="0" marB="0"/>
                </a:tc>
                <a:tc>
                  <a:txBody>
                    <a:bodyPr/>
                    <a:lstStyle/>
                    <a:p>
                      <a:pPr algn="ctr">
                        <a:lnSpc>
                          <a:spcPct val="107000"/>
                        </a:lnSpc>
                        <a:spcAft>
                          <a:spcPts val="0"/>
                        </a:spcAft>
                      </a:pPr>
                      <a:r>
                        <a:rPr lang="pl-PL" sz="1300" dirty="0">
                          <a:effectLst/>
                        </a:rPr>
                        <a:t>-</a:t>
                      </a:r>
                    </a:p>
                    <a:p>
                      <a:pPr algn="ctr">
                        <a:lnSpc>
                          <a:spcPct val="107000"/>
                        </a:lnSpc>
                        <a:spcAft>
                          <a:spcPts val="0"/>
                        </a:spcAft>
                      </a:pPr>
                      <a:r>
                        <a:rPr lang="pl-PL" sz="1300" dirty="0">
                          <a:effectLst/>
                        </a:rPr>
                        <a:t>30,00</a:t>
                      </a:r>
                    </a:p>
                    <a:p>
                      <a:pPr algn="ctr">
                        <a:lnSpc>
                          <a:spcPct val="107000"/>
                        </a:lnSpc>
                        <a:spcAft>
                          <a:spcPts val="0"/>
                        </a:spcAft>
                      </a:pPr>
                      <a:r>
                        <a:rPr lang="pl-PL" sz="1300" dirty="0">
                          <a:effectLst/>
                        </a:rPr>
                        <a:t>27,00</a:t>
                      </a:r>
                    </a:p>
                    <a:p>
                      <a:pPr algn="ctr">
                        <a:lnSpc>
                          <a:spcPct val="107000"/>
                        </a:lnSpc>
                        <a:spcAft>
                          <a:spcPts val="0"/>
                        </a:spcAft>
                      </a:pPr>
                      <a:r>
                        <a:rPr lang="pl-PL" sz="1300" dirty="0">
                          <a:effectLst/>
                        </a:rPr>
                        <a:t>24,67</a:t>
                      </a:r>
                    </a:p>
                    <a:p>
                      <a:pPr algn="ctr">
                        <a:lnSpc>
                          <a:spcPct val="107000"/>
                        </a:lnSpc>
                        <a:spcAft>
                          <a:spcPts val="0"/>
                        </a:spcAft>
                      </a:pPr>
                      <a:r>
                        <a:rPr lang="pl-PL" sz="1300" dirty="0">
                          <a:effectLst/>
                        </a:rPr>
                        <a:t>22,75</a:t>
                      </a:r>
                    </a:p>
                    <a:p>
                      <a:pPr algn="ctr">
                        <a:lnSpc>
                          <a:spcPct val="107000"/>
                        </a:lnSpc>
                        <a:spcAft>
                          <a:spcPts val="0"/>
                        </a:spcAft>
                      </a:pPr>
                      <a:r>
                        <a:rPr lang="pl-PL" sz="1300" dirty="0">
                          <a:effectLst/>
                        </a:rPr>
                        <a:t>21,40</a:t>
                      </a:r>
                    </a:p>
                    <a:p>
                      <a:pPr algn="ctr">
                        <a:lnSpc>
                          <a:spcPct val="107000"/>
                        </a:lnSpc>
                        <a:spcAft>
                          <a:spcPts val="0"/>
                        </a:spcAft>
                      </a:pPr>
                      <a:r>
                        <a:rPr lang="pl-PL" sz="1300" dirty="0">
                          <a:effectLst/>
                        </a:rPr>
                        <a:t>21,00</a:t>
                      </a:r>
                    </a:p>
                    <a:p>
                      <a:pPr algn="ctr">
                        <a:lnSpc>
                          <a:spcPct val="107000"/>
                        </a:lnSpc>
                        <a:spcAft>
                          <a:spcPts val="0"/>
                        </a:spcAft>
                      </a:pPr>
                      <a:r>
                        <a:rPr lang="pl-PL" sz="1300" dirty="0">
                          <a:effectLst/>
                        </a:rPr>
                        <a:t>21,29</a:t>
                      </a:r>
                    </a:p>
                    <a:p>
                      <a:pPr algn="ctr">
                        <a:lnSpc>
                          <a:spcPct val="107000"/>
                        </a:lnSpc>
                        <a:spcAft>
                          <a:spcPts val="0"/>
                        </a:spcAft>
                      </a:pPr>
                      <a:r>
                        <a:rPr lang="pl-PL" sz="1300" dirty="0">
                          <a:effectLst/>
                        </a:rPr>
                        <a:t>22,00</a:t>
                      </a:r>
                    </a:p>
                    <a:p>
                      <a:pPr algn="ctr">
                        <a:lnSpc>
                          <a:spcPct val="107000"/>
                        </a:lnSpc>
                        <a:spcAft>
                          <a:spcPts val="0"/>
                        </a:spcAft>
                      </a:pPr>
                      <a:r>
                        <a:rPr lang="pl-PL" sz="1300" dirty="0">
                          <a:effectLst/>
                        </a:rPr>
                        <a:t>23,00</a:t>
                      </a:r>
                    </a:p>
                    <a:p>
                      <a:pPr algn="ctr">
                        <a:lnSpc>
                          <a:spcPct val="107000"/>
                        </a:lnSpc>
                        <a:spcAft>
                          <a:spcPts val="0"/>
                        </a:spcAft>
                      </a:pPr>
                      <a:r>
                        <a:rPr lang="pl-PL" sz="1300" dirty="0">
                          <a:effectLst/>
                        </a:rPr>
                        <a:t>24,30</a:t>
                      </a:r>
                      <a:endParaRPr lang="pl-PL"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2738" marR="72738" marT="0" marB="0"/>
                </a:tc>
                <a:extLst>
                  <a:ext uri="{0D108BD9-81ED-4DB2-BD59-A6C34878D82A}">
                    <a16:rowId xmlns="" xmlns:a16="http://schemas.microsoft.com/office/drawing/2014/main" val="10001"/>
                  </a:ext>
                </a:extLst>
              </a:tr>
            </a:tbl>
          </a:graphicData>
        </a:graphic>
      </p:graphicFrame>
      <p:graphicFrame>
        <p:nvGraphicFramePr>
          <p:cNvPr id="53270" name="Wykres 5"/>
          <p:cNvGraphicFramePr>
            <a:graphicFrameLocks/>
          </p:cNvGraphicFramePr>
          <p:nvPr/>
        </p:nvGraphicFramePr>
        <p:xfrm>
          <a:off x="7448473" y="3649901"/>
          <a:ext cx="4418629" cy="2662000"/>
        </p:xfrm>
        <a:graphic>
          <a:graphicData uri="http://schemas.openxmlformats.org/presentationml/2006/ole">
            <mc:AlternateContent xmlns:mc="http://schemas.openxmlformats.org/markup-compatibility/2006">
              <mc:Choice xmlns:v="urn:schemas-microsoft-com:vml" Requires="v">
                <p:oleObj spid="_x0000_s2054" name="Wykres" r:id="rId3" imgW="3060457" imgH="1987468" progId="Excel.Chart.8">
                  <p:embed/>
                </p:oleObj>
              </mc:Choice>
              <mc:Fallback>
                <p:oleObj name="Wykres" r:id="rId3" imgW="3060457" imgH="1987468" progId="Excel.Char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8473" y="3649901"/>
                        <a:ext cx="4418629" cy="26620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24202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pPr eaLnBrk="1" hangingPunct="1"/>
            <a:r>
              <a:rPr lang="pl-PL" altLang="pl-PL" sz="3356" dirty="0"/>
              <a:t>Korzyści i niekorzyści skali</a:t>
            </a:r>
          </a:p>
        </p:txBody>
      </p:sp>
      <p:sp>
        <p:nvSpPr>
          <p:cNvPr id="54275" name="Rectangle 3"/>
          <p:cNvSpPr>
            <a:spLocks noGrp="1" noChangeArrowheads="1"/>
          </p:cNvSpPr>
          <p:nvPr>
            <p:ph idx="1"/>
          </p:nvPr>
        </p:nvSpPr>
        <p:spPr/>
        <p:txBody>
          <a:bodyPr/>
          <a:lstStyle/>
          <a:p>
            <a:pPr eaLnBrk="1" hangingPunct="1"/>
            <a:r>
              <a:rPr lang="pl-PL" altLang="pl-PL" sz="2268" b="1"/>
              <a:t>Czarny (171): Korzyści skali (ang. </a:t>
            </a:r>
            <a:r>
              <a:rPr lang="pl-PL" altLang="pl-PL" sz="2268" b="1" i="1"/>
              <a:t>economies of scale</a:t>
            </a:r>
            <a:r>
              <a:rPr lang="pl-PL" altLang="pl-PL" sz="2268" b="1"/>
              <a:t>, </a:t>
            </a:r>
            <a:r>
              <a:rPr lang="pl-PL" altLang="pl-PL" sz="2268" b="1" i="1"/>
              <a:t>increasing returns to scale</a:t>
            </a:r>
            <a:r>
              <a:rPr lang="pl-PL" altLang="pl-PL" sz="2268" b="1"/>
              <a:t>) oznaczają spadek długookresowego kosztu przeciętnego (ang. </a:t>
            </a:r>
            <a:r>
              <a:rPr lang="pl-PL" altLang="pl-PL" sz="2268" b="1" i="1"/>
              <a:t>long-run average cost</a:t>
            </a:r>
            <a:r>
              <a:rPr lang="pl-PL" altLang="pl-PL" sz="2268" b="1"/>
              <a:t>, LAC), w miarę wzrostu produkcji. Natomiast niekorzyści skali to inaczej wzrost długookresowego kosztu przeciętnego.</a:t>
            </a:r>
          </a:p>
          <a:p>
            <a:pPr eaLnBrk="1" hangingPunct="1"/>
            <a:endParaRPr lang="pl-PL" altLang="pl-PL" sz="2268"/>
          </a:p>
          <a:p>
            <a:pPr eaLnBrk="1" hangingPunct="1"/>
            <a:r>
              <a:rPr lang="pl-PL" altLang="pl-PL" sz="2268"/>
              <a:t>Wyróżnia się (Begg, Czarny) trzy główne źródła występowania korzyści skali:</a:t>
            </a:r>
          </a:p>
          <a:p>
            <a:pPr lvl="1" eaLnBrk="1" hangingPunct="1"/>
            <a:r>
              <a:rPr lang="pl-PL" altLang="pl-PL" sz="1905"/>
              <a:t>niepodzielność procesu produkcji,</a:t>
            </a:r>
          </a:p>
          <a:p>
            <a:pPr lvl="1" eaLnBrk="1" hangingPunct="1"/>
            <a:r>
              <a:rPr lang="pl-PL" altLang="pl-PL" sz="1905"/>
              <a:t>specjalizację,</a:t>
            </a:r>
          </a:p>
          <a:p>
            <a:pPr lvl="1" eaLnBrk="1" hangingPunct="1"/>
            <a:r>
              <a:rPr lang="pl-PL" altLang="pl-PL" sz="1905"/>
              <a:t>zastosowanie kapitałochłonnych technologii.</a:t>
            </a:r>
          </a:p>
        </p:txBody>
      </p:sp>
    </p:spTree>
    <p:extLst>
      <p:ext uri="{BB962C8B-B14F-4D97-AF65-F5344CB8AC3E}">
        <p14:creationId xmlns:p14="http://schemas.microsoft.com/office/powerpoint/2010/main" val="3675866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pPr eaLnBrk="1" hangingPunct="1"/>
            <a:r>
              <a:rPr lang="pl-PL" altLang="pl-PL" sz="3356" dirty="0"/>
              <a:t>Korzyści skali – trzy źródła (1/3)</a:t>
            </a:r>
          </a:p>
        </p:txBody>
      </p:sp>
      <p:sp>
        <p:nvSpPr>
          <p:cNvPr id="55299" name="Rectangle 3"/>
          <p:cNvSpPr>
            <a:spLocks noGrp="1" noChangeArrowheads="1"/>
          </p:cNvSpPr>
          <p:nvPr>
            <p:ph idx="1"/>
          </p:nvPr>
        </p:nvSpPr>
        <p:spPr/>
        <p:txBody>
          <a:bodyPr>
            <a:normAutofit/>
          </a:bodyPr>
          <a:lstStyle/>
          <a:p>
            <a:pPr marL="511152" indent="-332609">
              <a:buNone/>
            </a:pPr>
            <a:r>
              <a:rPr lang="pl-PL" altLang="pl-PL" sz="2200" dirty="0"/>
              <a:t>1. Niepodzielność procesu produkcji – tj. konieczność ponoszenia przez przedsiębiorstwo pewnego minimum nakładów, aby móc prowadzić firmę.  Są to nasze koszty stałe (FC), związane z zatrudnieniem menedżera, księgowej, wynajęcia hali. Przy zmniejszeniu produkcji nie da się wynająć pół księgowej, czy zmniejszyć o połowę czynszu za halę. Im jednak więcej się produkuje na tym większą ilość wytworzonych produktów rozkładają się owe koszty, co obniża przeciętny koszt wytworzenia jednostki produktu. Nie potrzeba wszak dodatkowej księgowej, czy hali, żeby zwiększyć produkcję smoków wawelskich z 10 do 20 sztuk dziennie. Jednak przy dalszym wzroście produkcji może się okazać, że należy wynająć dodatkową halę i zatrudnić nowego menedżera – krzywa kosztów przeciętnych przestaje wówczas opadać. </a:t>
            </a:r>
          </a:p>
        </p:txBody>
      </p:sp>
    </p:spTree>
    <p:extLst>
      <p:ext uri="{BB962C8B-B14F-4D97-AF65-F5344CB8AC3E}">
        <p14:creationId xmlns:p14="http://schemas.microsoft.com/office/powerpoint/2010/main" val="2060829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a:bodyPr>
          <a:lstStyle/>
          <a:p>
            <a:pPr eaLnBrk="1" hangingPunct="1"/>
            <a:r>
              <a:rPr lang="pl-PL" altLang="pl-PL" sz="3356" dirty="0"/>
              <a:t>Korzyści skali – trzy źródła (2/3)</a:t>
            </a:r>
          </a:p>
        </p:txBody>
      </p:sp>
      <p:sp>
        <p:nvSpPr>
          <p:cNvPr id="56323" name="Rectangle 3"/>
          <p:cNvSpPr>
            <a:spLocks noGrp="1" noChangeArrowheads="1"/>
          </p:cNvSpPr>
          <p:nvPr>
            <p:ph idx="1"/>
          </p:nvPr>
        </p:nvSpPr>
        <p:spPr/>
        <p:txBody>
          <a:bodyPr>
            <a:normAutofit fontScale="92500"/>
          </a:bodyPr>
          <a:lstStyle/>
          <a:p>
            <a:pPr marL="511152" indent="-332609">
              <a:buNone/>
            </a:pPr>
            <a:r>
              <a:rPr lang="pl-PL" altLang="pl-PL" sz="2200" dirty="0"/>
              <a:t>2. Specjalizacja pracy – w małych firmach dwóch – trzech właścicieli musi zajmować się wszystkim. Im większe przedsiębiorstwo, w tym większym stopniu można przypisać danego pracownika do konkretnej czynności, w której z czasem zaczyna być bardzo biegły. Jako przykład można tu podać zainstalowanie przez Forda taśmy montażowej, która pozwoliła pracownikom wyspecjalizować się właśnie w wykonywaniu określonej czynności przy montażu samochodu, który podjeżdżał na taśmie, co przyczyniło się do 6,5-krotnego obniżenia ceny samochodu. </a:t>
            </a:r>
          </a:p>
          <a:p>
            <a:pPr marL="511152" indent="-332609">
              <a:buNone/>
            </a:pPr>
            <a:r>
              <a:rPr lang="pl-PL" altLang="pl-PL" sz="2200" dirty="0"/>
              <a:t>	Znanym opisem istoty specjalizacji jest opisanie fabryki szpilek przez Adama </a:t>
            </a:r>
            <a:r>
              <a:rPr lang="pl-PL" altLang="pl-PL" sz="2200" dirty="0" err="1"/>
              <a:t>Smitha</a:t>
            </a:r>
            <a:r>
              <a:rPr lang="pl-PL" altLang="pl-PL" sz="2200" dirty="0"/>
              <a:t> (1776: </a:t>
            </a:r>
            <a:r>
              <a:rPr lang="pl-PL" altLang="pl-PL" sz="2200" i="1" dirty="0"/>
              <a:t>Badania nad naturą i przyczynami bogactwa narodów</a:t>
            </a:r>
            <a:r>
              <a:rPr lang="pl-PL" altLang="pl-PL" sz="2200" dirty="0"/>
              <a:t>): „Robotnik nie mający kwalifikacji w tej dziedzinie (...) mógł z trudem (...) wytworzyć jedną szpilkę dziennie, a w żadnym wypadku nie był w stanie wyprodukować 20 sztuk. Obecnie jednak proces produkcji szpilek (...) jest podzielony na wiele czynności (...). Jeden człowiek wykonuje drut, inny ten drut prostuje, trzeci tnie, a czwarty ostrzy jego koniec (...).” </a:t>
            </a:r>
          </a:p>
          <a:p>
            <a:pPr marL="511152" indent="-332609">
              <a:buNone/>
            </a:pPr>
            <a:r>
              <a:rPr lang="pl-PL" altLang="pl-PL" sz="2200" dirty="0"/>
              <a:t>	</a:t>
            </a:r>
            <a:r>
              <a:rPr lang="pl-PL" altLang="pl-PL" sz="2200" dirty="0" err="1"/>
              <a:t>Smith</a:t>
            </a:r>
            <a:r>
              <a:rPr lang="pl-PL" altLang="pl-PL" sz="2200" dirty="0"/>
              <a:t> wyodrębnił 18 etapów wytwarzania szpilek, co pozwoliło osiągnąć dużą wydajność pracy – na jednego zatrudnionego przypadało 4800 szpilek dziennie.</a:t>
            </a:r>
          </a:p>
          <a:p>
            <a:pPr marL="511152" indent="-332609">
              <a:buNone/>
            </a:pPr>
            <a:endParaRPr lang="pl-PL" altLang="pl-PL" sz="2200" dirty="0"/>
          </a:p>
        </p:txBody>
      </p:sp>
    </p:spTree>
    <p:extLst>
      <p:ext uri="{BB962C8B-B14F-4D97-AF65-F5344CB8AC3E}">
        <p14:creationId xmlns:p14="http://schemas.microsoft.com/office/powerpoint/2010/main" val="2838003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eaLnBrk="1" hangingPunct="1"/>
            <a:r>
              <a:rPr lang="pl-PL" altLang="pl-PL" sz="3356" dirty="0"/>
              <a:t>Korzyści skali – trzy źródła (3/3)</a:t>
            </a:r>
          </a:p>
        </p:txBody>
      </p:sp>
      <p:sp>
        <p:nvSpPr>
          <p:cNvPr id="58371" name="Rectangle 3"/>
          <p:cNvSpPr>
            <a:spLocks noGrp="1" noChangeArrowheads="1"/>
          </p:cNvSpPr>
          <p:nvPr>
            <p:ph idx="1"/>
          </p:nvPr>
        </p:nvSpPr>
        <p:spPr/>
        <p:txBody>
          <a:bodyPr>
            <a:normAutofit/>
          </a:bodyPr>
          <a:lstStyle/>
          <a:p>
            <a:pPr marL="591784" indent="-413241">
              <a:buNone/>
            </a:pPr>
            <a:r>
              <a:rPr lang="pl-PL" altLang="pl-PL" sz="2200" dirty="0"/>
              <a:t>3. Wzrost skali produkcji bywa warunkiem wdrożenia nowych rozwiązań organizacyjnych i technicznych. Aby zastosować maszyny niezbędne do produkcji masowej, owa duża skala jest niezbędna, ponieważ nie opłaca się zakup drogich urządzeń produkcyjnych dla niewielkich rozmiarów produkcji. Stany Zjednoczone mogły osiągnąć pod koniec XIX w. znaczący skok gospodarczy i technologiczny, m.in. dzięki zastosowaniu produkcji masowej, możliwej dzięki dużej i wzrastającej liczbie ludności – większej niż w krajach Starego Kontynentu. Inżynierowie mówią o zasadzie dwóch trzecich – wzrost produkcji o 100% wymaga nakładów większych o 67%. Np. budowa tankowca o dwukrotnie większej objętości pojemników na ropę wymaga 1 i 2/3 więcej stali (a nie 2x).</a:t>
            </a:r>
          </a:p>
        </p:txBody>
      </p:sp>
    </p:spTree>
    <p:extLst>
      <p:ext uri="{BB962C8B-B14F-4D97-AF65-F5344CB8AC3E}">
        <p14:creationId xmlns:p14="http://schemas.microsoft.com/office/powerpoint/2010/main" val="2479742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4" descr="Korzyści i niekorzyści skali, mar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9350" y="4352602"/>
            <a:ext cx="4846062" cy="25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5" name="Rectangle 2"/>
          <p:cNvSpPr>
            <a:spLocks noGrp="1" noChangeArrowheads="1"/>
          </p:cNvSpPr>
          <p:nvPr>
            <p:ph type="title"/>
          </p:nvPr>
        </p:nvSpPr>
        <p:spPr/>
        <p:txBody>
          <a:bodyPr/>
          <a:lstStyle/>
          <a:p>
            <a:pPr eaLnBrk="1" hangingPunct="1"/>
            <a:r>
              <a:rPr lang="pl-PL" altLang="pl-PL" sz="3265" dirty="0"/>
              <a:t>Niekorzyści skali</a:t>
            </a:r>
          </a:p>
        </p:txBody>
      </p:sp>
      <p:sp>
        <p:nvSpPr>
          <p:cNvPr id="59396" name="Rectangle 3"/>
          <p:cNvSpPr>
            <a:spLocks noGrp="1" noChangeArrowheads="1"/>
          </p:cNvSpPr>
          <p:nvPr>
            <p:ph idx="1"/>
          </p:nvPr>
        </p:nvSpPr>
        <p:spPr/>
        <p:txBody>
          <a:bodyPr/>
          <a:lstStyle/>
          <a:p>
            <a:pPr eaLnBrk="1" hangingPunct="1">
              <a:lnSpc>
                <a:spcPct val="80000"/>
              </a:lnSpc>
            </a:pPr>
            <a:r>
              <a:rPr lang="pl-PL" altLang="pl-PL" sz="1905" dirty="0"/>
              <a:t>Mogą się także pojawić niekorzyści skali (</a:t>
            </a:r>
            <a:r>
              <a:rPr lang="pl-PL" altLang="pl-PL" sz="1905" i="1" dirty="0" err="1"/>
              <a:t>diseconomies</a:t>
            </a:r>
            <a:r>
              <a:rPr lang="pl-PL" altLang="pl-PL" sz="1905" i="1" dirty="0"/>
              <a:t> of </a:t>
            </a:r>
            <a:r>
              <a:rPr lang="pl-PL" altLang="pl-PL" sz="1905" i="1" dirty="0" err="1"/>
              <a:t>scale</a:t>
            </a:r>
            <a:r>
              <a:rPr lang="pl-PL" altLang="pl-PL" sz="1905" i="1" dirty="0"/>
              <a:t>, </a:t>
            </a:r>
            <a:r>
              <a:rPr lang="pl-PL" altLang="pl-PL" sz="1905" i="1" dirty="0" err="1"/>
              <a:t>diminishing</a:t>
            </a:r>
            <a:r>
              <a:rPr lang="pl-PL" altLang="pl-PL" sz="1905" i="1" dirty="0"/>
              <a:t> </a:t>
            </a:r>
            <a:r>
              <a:rPr lang="pl-PL" altLang="pl-PL" sz="1905" i="1" dirty="0" err="1"/>
              <a:t>returns</a:t>
            </a:r>
            <a:r>
              <a:rPr lang="pl-PL" altLang="pl-PL" sz="1905" i="1" dirty="0"/>
              <a:t> to </a:t>
            </a:r>
            <a:r>
              <a:rPr lang="pl-PL" altLang="pl-PL" sz="1905" i="1" dirty="0" err="1"/>
              <a:t>scale</a:t>
            </a:r>
            <a:r>
              <a:rPr lang="pl-PL" altLang="pl-PL" sz="1905" dirty="0"/>
              <a:t>). Związane są one z:</a:t>
            </a:r>
          </a:p>
          <a:p>
            <a:pPr lvl="1" eaLnBrk="1" hangingPunct="1">
              <a:lnSpc>
                <a:spcPct val="80000"/>
              </a:lnSpc>
            </a:pPr>
            <a:r>
              <a:rPr lang="pl-PL" altLang="pl-PL" sz="1905" dirty="0"/>
              <a:t>trudnościami w zarządzaniu zbyt wielkim przedsiębiorstwem (menedżerskie niekorzyści skali) wynikające z problemów koordynacji poszczególnych jego części;</a:t>
            </a:r>
          </a:p>
          <a:p>
            <a:pPr lvl="1" eaLnBrk="1" hangingPunct="1">
              <a:lnSpc>
                <a:spcPct val="80000"/>
              </a:lnSpc>
            </a:pPr>
            <a:r>
              <a:rPr lang="pl-PL" altLang="pl-PL" sz="1905" dirty="0"/>
              <a:t>wyczerpywaniem się możliwości produkcji w danej lokalizacji (wyczerpywanie się pokładów węgla, nasycenie lokalnego rynku zbytu, co wiąże się z koniecznością zbudowania nowej kopalni, fabryki, zakładu).</a:t>
            </a:r>
          </a:p>
          <a:p>
            <a:pPr eaLnBrk="1" hangingPunct="1">
              <a:lnSpc>
                <a:spcPct val="80000"/>
              </a:lnSpc>
            </a:pPr>
            <a:r>
              <a:rPr lang="pl-PL" altLang="pl-PL" sz="1905" dirty="0"/>
              <a:t>Na rysunku – kiedy krzywa AC jest opadająca oznacza to zmniejszające się koszty wraz ze wzrostem wolumenu produkcji. Kiedy krzywa ta wznosi się oznacza to niekorzyści skali (np. po wyczerpaniu łatwo dostępnych pokładów węgla). Jeżeli koszty przeciętne są stałe – oznacza to stałe przychody ze skali produkcji (np. masowa produkcja </a:t>
            </a:r>
            <a:br>
              <a:rPr lang="pl-PL" altLang="pl-PL" sz="1905" dirty="0"/>
            </a:br>
            <a:r>
              <a:rPr lang="pl-PL" altLang="pl-PL" sz="1905" dirty="0"/>
              <a:t>samochodów w jednej fabryce).</a:t>
            </a:r>
          </a:p>
          <a:p>
            <a:pPr eaLnBrk="1" hangingPunct="1">
              <a:lnSpc>
                <a:spcPct val="80000"/>
              </a:lnSpc>
            </a:pPr>
            <a:r>
              <a:rPr lang="pl-PL" altLang="pl-PL" sz="1905" dirty="0" err="1"/>
              <a:t>Samuelson</a:t>
            </a:r>
            <a:r>
              <a:rPr lang="pl-PL" altLang="pl-PL" sz="1905" dirty="0"/>
              <a:t>: raczej L niż U.</a:t>
            </a:r>
          </a:p>
        </p:txBody>
      </p:sp>
    </p:spTree>
    <p:extLst>
      <p:ext uri="{BB962C8B-B14F-4D97-AF65-F5344CB8AC3E}">
        <p14:creationId xmlns:p14="http://schemas.microsoft.com/office/powerpoint/2010/main" val="1841269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ytuł 1"/>
          <p:cNvSpPr>
            <a:spLocks noGrp="1"/>
          </p:cNvSpPr>
          <p:nvPr>
            <p:ph type="title"/>
          </p:nvPr>
        </p:nvSpPr>
        <p:spPr/>
        <p:txBody>
          <a:bodyPr>
            <a:normAutofit fontScale="90000"/>
          </a:bodyPr>
          <a:lstStyle/>
          <a:p>
            <a:pPr eaLnBrk="1" hangingPunct="1"/>
            <a:r>
              <a:rPr lang="pl-PL" altLang="pl-PL" dirty="0"/>
              <a:t>Korzyści skali</a:t>
            </a:r>
            <a:br>
              <a:rPr lang="pl-PL" altLang="pl-PL" dirty="0"/>
            </a:br>
            <a:r>
              <a:rPr lang="pl-PL" altLang="pl-PL" sz="2902" dirty="0"/>
              <a:t>Minimalna skala efektywna</a:t>
            </a:r>
            <a:r>
              <a:rPr lang="pl-PL" altLang="pl-PL" dirty="0"/>
              <a:t/>
            </a:r>
            <a:br>
              <a:rPr lang="pl-PL" altLang="pl-PL" dirty="0"/>
            </a:br>
            <a:endParaRPr lang="pl-PL" altLang="pl-PL" dirty="0"/>
          </a:p>
        </p:txBody>
      </p:sp>
      <p:sp>
        <p:nvSpPr>
          <p:cNvPr id="60419" name="Symbol zastępczy zawartości 2"/>
          <p:cNvSpPr>
            <a:spLocks noGrp="1"/>
          </p:cNvSpPr>
          <p:nvPr>
            <p:ph idx="1"/>
          </p:nvPr>
        </p:nvSpPr>
        <p:spPr/>
        <p:txBody>
          <a:bodyPr/>
          <a:lstStyle/>
          <a:p>
            <a:pPr eaLnBrk="1" hangingPunct="1"/>
            <a:r>
              <a:rPr lang="pl-PL" altLang="pl-PL" sz="1814" dirty="0"/>
              <a:t>Wielkości korzyści skali w różnych gałęziach można ocenić przy wykorzystaniu pojęcia minimalnej skali efektywnej (ang. MES – </a:t>
            </a:r>
            <a:r>
              <a:rPr lang="pl-PL" altLang="pl-PL" sz="1814" i="1" dirty="0"/>
              <a:t>minimum </a:t>
            </a:r>
            <a:r>
              <a:rPr lang="pl-PL" altLang="pl-PL" sz="1814" i="1" dirty="0" err="1"/>
              <a:t>efficient</a:t>
            </a:r>
            <a:r>
              <a:rPr lang="pl-PL" altLang="pl-PL" sz="1814" i="1" dirty="0"/>
              <a:t> </a:t>
            </a:r>
            <a:r>
              <a:rPr lang="pl-PL" altLang="pl-PL" sz="1814" i="1" dirty="0" err="1"/>
              <a:t>scale</a:t>
            </a:r>
            <a:r>
              <a:rPr lang="pl-PL" altLang="pl-PL" sz="1814" dirty="0"/>
              <a:t>) – jest to najniższa możliwa wielkość produkcji, przy której można osiągnąć minimum kosztów przeciętnych. </a:t>
            </a:r>
          </a:p>
          <a:p>
            <a:pPr eaLnBrk="1" hangingPunct="1"/>
            <a:r>
              <a:rPr lang="pl-PL" altLang="pl-PL" sz="1814" dirty="0"/>
              <a:t>Jeśli popyt na danym rynku wynosi 10 mln sztuk, to jeśli MES = 100 tys., to jest miejsce dla stu firm, a jeśli MES = 5 mln, to zmieszczą się na rynku tylko dwie firmy.</a:t>
            </a:r>
          </a:p>
          <a:p>
            <a:pPr eaLnBrk="1" hangingPunct="1"/>
            <a:endParaRPr lang="pl-PL" altLang="pl-PL" sz="2086" dirty="0"/>
          </a:p>
          <a:p>
            <a:pPr eaLnBrk="1" hangingPunct="1"/>
            <a:endParaRPr lang="pl-PL" altLang="pl-PL" sz="2086" dirty="0"/>
          </a:p>
        </p:txBody>
      </p:sp>
      <p:graphicFrame>
        <p:nvGraphicFramePr>
          <p:cNvPr id="4" name="Tabela 3"/>
          <p:cNvGraphicFramePr>
            <a:graphicFrameLocks noGrp="1"/>
          </p:cNvGraphicFramePr>
          <p:nvPr/>
        </p:nvGraphicFramePr>
        <p:xfrm>
          <a:off x="2048586" y="3245420"/>
          <a:ext cx="8094828" cy="3265577"/>
        </p:xfrm>
        <a:graphic>
          <a:graphicData uri="http://schemas.openxmlformats.org/drawingml/2006/table">
            <a:tbl>
              <a:tblPr firstRow="1" bandRow="1">
                <a:tableStyleId>{5C22544A-7EE6-4342-B048-85BDC9FD1C3A}</a:tableStyleId>
              </a:tblPr>
              <a:tblGrid>
                <a:gridCol w="2023707">
                  <a:extLst>
                    <a:ext uri="{9D8B030D-6E8A-4147-A177-3AD203B41FA5}">
                      <a16:colId xmlns="" xmlns:a16="http://schemas.microsoft.com/office/drawing/2014/main" val="20000"/>
                    </a:ext>
                  </a:extLst>
                </a:gridCol>
                <a:gridCol w="2023707">
                  <a:extLst>
                    <a:ext uri="{9D8B030D-6E8A-4147-A177-3AD203B41FA5}">
                      <a16:colId xmlns="" xmlns:a16="http://schemas.microsoft.com/office/drawing/2014/main" val="20001"/>
                    </a:ext>
                  </a:extLst>
                </a:gridCol>
                <a:gridCol w="2023707">
                  <a:extLst>
                    <a:ext uri="{9D8B030D-6E8A-4147-A177-3AD203B41FA5}">
                      <a16:colId xmlns="" xmlns:a16="http://schemas.microsoft.com/office/drawing/2014/main" val="20002"/>
                    </a:ext>
                  </a:extLst>
                </a:gridCol>
                <a:gridCol w="2023707">
                  <a:extLst>
                    <a:ext uri="{9D8B030D-6E8A-4147-A177-3AD203B41FA5}">
                      <a16:colId xmlns="" xmlns:a16="http://schemas.microsoft.com/office/drawing/2014/main" val="20003"/>
                    </a:ext>
                  </a:extLst>
                </a:gridCol>
              </a:tblGrid>
              <a:tr h="1681137">
                <a:tc>
                  <a:txBody>
                    <a:bodyPr/>
                    <a:lstStyle/>
                    <a:p>
                      <a:r>
                        <a:rPr lang="pl-PL" sz="1400" b="0" dirty="0"/>
                        <a:t>Źródło: </a:t>
                      </a:r>
                      <a:r>
                        <a:rPr lang="pl-PL" sz="1400" b="0" dirty="0" err="1"/>
                        <a:t>Begg</a:t>
                      </a:r>
                      <a:r>
                        <a:rPr lang="pl-PL" sz="1400" b="0" dirty="0"/>
                        <a:t> i in. Mikroekonomia, Warszawa 2003.</a:t>
                      </a:r>
                      <a:endParaRPr lang="pl-PL" sz="1400" dirty="0"/>
                    </a:p>
                  </a:txBody>
                  <a:tcPr marL="96975" marR="96975" marT="45724" marB="45724"/>
                </a:tc>
                <a:tc>
                  <a:txBody>
                    <a:bodyPr/>
                    <a:lstStyle/>
                    <a:p>
                      <a:r>
                        <a:rPr lang="pl-PL" sz="1600" dirty="0"/>
                        <a:t>Wzrost kosztów jeśli produkcja = 1/3 MES (%)</a:t>
                      </a:r>
                    </a:p>
                  </a:txBody>
                  <a:tcPr marL="96975" marR="96975" marT="45724" marB="45724"/>
                </a:tc>
                <a:tc>
                  <a:txBody>
                    <a:bodyPr/>
                    <a:lstStyle/>
                    <a:p>
                      <a:r>
                        <a:rPr lang="pl-PL" sz="2100" dirty="0"/>
                        <a:t>MES w % całkowitej sprzedaży produktu w UK</a:t>
                      </a:r>
                    </a:p>
                  </a:txBody>
                  <a:tcPr marL="96975" marR="96975" marT="45724" marB="4572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2100" dirty="0"/>
                        <a:t>MES w % całkowitej sprzedaży produktu w US</a:t>
                      </a:r>
                    </a:p>
                  </a:txBody>
                  <a:tcPr marL="96975" marR="96975" marT="45724" marB="45724"/>
                </a:tc>
                <a:extLst>
                  <a:ext uri="{0D108BD9-81ED-4DB2-BD59-A6C34878D82A}">
                    <a16:rowId xmlns="" xmlns:a16="http://schemas.microsoft.com/office/drawing/2014/main" val="10000"/>
                  </a:ext>
                </a:extLst>
              </a:tr>
              <a:tr h="1584440">
                <a:tc>
                  <a:txBody>
                    <a:bodyPr/>
                    <a:lstStyle/>
                    <a:p>
                      <a:r>
                        <a:rPr lang="pl-PL" sz="1600" dirty="0"/>
                        <a:t>Cement</a:t>
                      </a:r>
                    </a:p>
                    <a:p>
                      <a:r>
                        <a:rPr lang="pl-PL" sz="1600" dirty="0"/>
                        <a:t>Stal</a:t>
                      </a:r>
                      <a:br>
                        <a:rPr lang="pl-PL" sz="1600" dirty="0"/>
                      </a:br>
                      <a:r>
                        <a:rPr lang="pl-PL" sz="1600" dirty="0"/>
                        <a:t>Opak. szklane</a:t>
                      </a:r>
                    </a:p>
                    <a:p>
                      <a:r>
                        <a:rPr lang="pl-PL" sz="1600" dirty="0"/>
                        <a:t>Łożyska</a:t>
                      </a:r>
                    </a:p>
                    <a:p>
                      <a:r>
                        <a:rPr lang="pl-PL" sz="1600" dirty="0"/>
                        <a:t>Tkaniny</a:t>
                      </a:r>
                    </a:p>
                    <a:p>
                      <a:r>
                        <a:rPr lang="pl-PL" sz="1600" dirty="0"/>
                        <a:t>Lodówki </a:t>
                      </a:r>
                    </a:p>
                  </a:txBody>
                  <a:tcPr marL="96975" marR="96975" marT="45724" marB="45724"/>
                </a:tc>
                <a:tc>
                  <a:txBody>
                    <a:bodyPr/>
                    <a:lstStyle/>
                    <a:p>
                      <a:r>
                        <a:rPr lang="pl-PL" sz="1600" dirty="0"/>
                        <a:t>26,0</a:t>
                      </a:r>
                    </a:p>
                    <a:p>
                      <a:r>
                        <a:rPr lang="pl-PL" sz="1600" dirty="0"/>
                        <a:t>11,0</a:t>
                      </a:r>
                    </a:p>
                    <a:p>
                      <a:r>
                        <a:rPr lang="pl-PL" sz="1600" dirty="0"/>
                        <a:t>11,0</a:t>
                      </a:r>
                    </a:p>
                    <a:p>
                      <a:r>
                        <a:rPr lang="pl-PL" sz="1600" dirty="0"/>
                        <a:t>8,0</a:t>
                      </a:r>
                    </a:p>
                    <a:p>
                      <a:r>
                        <a:rPr lang="pl-PL" sz="1600" dirty="0"/>
                        <a:t>7,6</a:t>
                      </a:r>
                    </a:p>
                    <a:p>
                      <a:r>
                        <a:rPr lang="pl-PL" sz="1600" dirty="0"/>
                        <a:t>6,5</a:t>
                      </a:r>
                    </a:p>
                  </a:txBody>
                  <a:tcPr marL="96975" marR="96975" marT="45724" marB="45724"/>
                </a:tc>
                <a:tc>
                  <a:txBody>
                    <a:bodyPr/>
                    <a:lstStyle/>
                    <a:p>
                      <a:r>
                        <a:rPr lang="pl-PL" sz="1600" dirty="0"/>
                        <a:t>6,1</a:t>
                      </a:r>
                    </a:p>
                    <a:p>
                      <a:r>
                        <a:rPr lang="pl-PL" sz="1600" dirty="0"/>
                        <a:t>15,4</a:t>
                      </a:r>
                    </a:p>
                    <a:p>
                      <a:r>
                        <a:rPr lang="pl-PL" sz="1600" dirty="0"/>
                        <a:t>9,0</a:t>
                      </a:r>
                    </a:p>
                    <a:p>
                      <a:r>
                        <a:rPr lang="pl-PL" sz="1600" dirty="0"/>
                        <a:t>4,4</a:t>
                      </a:r>
                    </a:p>
                    <a:p>
                      <a:r>
                        <a:rPr lang="pl-PL" sz="1600" dirty="0"/>
                        <a:t>1,8</a:t>
                      </a:r>
                    </a:p>
                    <a:p>
                      <a:r>
                        <a:rPr lang="pl-PL" sz="1600" dirty="0"/>
                        <a:t>83,3</a:t>
                      </a:r>
                    </a:p>
                  </a:txBody>
                  <a:tcPr marL="96975" marR="96975" marT="45724" marB="45724"/>
                </a:tc>
                <a:tc>
                  <a:txBody>
                    <a:bodyPr/>
                    <a:lstStyle/>
                    <a:p>
                      <a:r>
                        <a:rPr lang="pl-PL" sz="1600" dirty="0"/>
                        <a:t>1,7</a:t>
                      </a:r>
                    </a:p>
                    <a:p>
                      <a:r>
                        <a:rPr lang="pl-PL" sz="1600" dirty="0"/>
                        <a:t>2,6</a:t>
                      </a:r>
                    </a:p>
                    <a:p>
                      <a:r>
                        <a:rPr lang="pl-PL" sz="1600" dirty="0"/>
                        <a:t>1,5</a:t>
                      </a:r>
                    </a:p>
                    <a:p>
                      <a:r>
                        <a:rPr lang="pl-PL" sz="1600" dirty="0"/>
                        <a:t>1,4</a:t>
                      </a:r>
                    </a:p>
                    <a:p>
                      <a:r>
                        <a:rPr lang="pl-PL" sz="1600" dirty="0"/>
                        <a:t>0,2</a:t>
                      </a:r>
                    </a:p>
                    <a:p>
                      <a:r>
                        <a:rPr lang="pl-PL" sz="1600" dirty="0"/>
                        <a:t>14,1</a:t>
                      </a:r>
                    </a:p>
                  </a:txBody>
                  <a:tcPr marL="96975" marR="96975" marT="45724" marB="45724"/>
                </a:tc>
                <a:extLst>
                  <a:ext uri="{0D108BD9-81ED-4DB2-BD59-A6C34878D82A}">
                    <a16:rowId xmlns="" xmlns:a16="http://schemas.microsoft.com/office/drawing/2014/main" val="10001"/>
                  </a:ext>
                </a:extLst>
              </a:tr>
            </a:tbl>
          </a:graphicData>
        </a:graphic>
      </p:graphicFrame>
      <p:sp>
        <p:nvSpPr>
          <p:cNvPr id="60437" name="Prostokąt 4"/>
          <p:cNvSpPr>
            <a:spLocks noChangeArrowheads="1"/>
          </p:cNvSpPr>
          <p:nvPr/>
        </p:nvSpPr>
        <p:spPr bwMode="auto">
          <a:xfrm>
            <a:off x="9262228" y="6510997"/>
            <a:ext cx="1856578" cy="34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4605" tIns="47302" rIns="94605" bIns="47302">
            <a:spAutoFit/>
          </a:bodyPr>
          <a:lstStyle>
            <a:lvl1pPr>
              <a:spcBef>
                <a:spcPct val="20000"/>
              </a:spcBef>
              <a:buClr>
                <a:schemeClr val="accent1"/>
              </a:buClr>
              <a:buSzPct val="65000"/>
              <a:buFont typeface="Wingdings" panose="05000000000000000000" pitchFamily="2" charset="2"/>
              <a:buChar char="n"/>
              <a:defRPr sz="34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30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5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3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9pPr>
          </a:lstStyle>
          <a:p>
            <a:pPr eaLnBrk="1" hangingPunct="1">
              <a:spcBef>
                <a:spcPct val="0"/>
              </a:spcBef>
              <a:buClrTx/>
              <a:buSzTx/>
              <a:buFontTx/>
              <a:buNone/>
            </a:pPr>
            <a:r>
              <a:rPr lang="pl-PL" altLang="pl-PL" sz="1633" b="1" dirty="0">
                <a:solidFill>
                  <a:schemeClr val="accent2"/>
                </a:solidFill>
              </a:rPr>
              <a:t>Zadania 5.2 i 5.3.</a:t>
            </a:r>
          </a:p>
        </p:txBody>
      </p:sp>
    </p:spTree>
    <p:extLst>
      <p:ext uri="{BB962C8B-B14F-4D97-AF65-F5344CB8AC3E}">
        <p14:creationId xmlns:p14="http://schemas.microsoft.com/office/powerpoint/2010/main" val="546305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p:txBody>
          <a:bodyPr/>
          <a:lstStyle/>
          <a:p>
            <a:r>
              <a:rPr lang="pl-PL" altLang="pl-PL"/>
              <a:t>Krótki okres</a:t>
            </a:r>
            <a:br>
              <a:rPr lang="pl-PL" altLang="pl-PL"/>
            </a:br>
            <a:r>
              <a:rPr lang="pl-PL" altLang="pl-PL" sz="2902"/>
              <a:t>Koszty stałe i zmienne</a:t>
            </a:r>
          </a:p>
        </p:txBody>
      </p:sp>
      <p:sp>
        <p:nvSpPr>
          <p:cNvPr id="61443" name="Rectangle 3"/>
          <p:cNvSpPr>
            <a:spLocks noGrp="1"/>
          </p:cNvSpPr>
          <p:nvPr>
            <p:ph type="body" idx="4294967295"/>
          </p:nvPr>
        </p:nvSpPr>
        <p:spPr>
          <a:xfrm>
            <a:off x="838200" y="1484485"/>
            <a:ext cx="10515600" cy="4646392"/>
          </a:xfrm>
        </p:spPr>
        <p:txBody>
          <a:bodyPr>
            <a:normAutofit/>
          </a:bodyPr>
          <a:lstStyle/>
          <a:p>
            <a:pPr>
              <a:lnSpc>
                <a:spcPct val="100000"/>
              </a:lnSpc>
            </a:pPr>
            <a:r>
              <a:rPr lang="pl-PL" altLang="pl-PL" sz="2400" dirty="0"/>
              <a:t>W krótkim okresie koszt całkowity (TC) składa się z kosztów stałych (ang. </a:t>
            </a:r>
            <a:r>
              <a:rPr lang="pl-PL" altLang="pl-PL" sz="2400" i="1" dirty="0" err="1"/>
              <a:t>fixed</a:t>
            </a:r>
            <a:r>
              <a:rPr lang="pl-PL" altLang="pl-PL" sz="2400" i="1" dirty="0"/>
              <a:t> </a:t>
            </a:r>
            <a:r>
              <a:rPr lang="pl-PL" altLang="pl-PL" sz="2400" i="1" dirty="0" err="1"/>
              <a:t>cost</a:t>
            </a:r>
            <a:r>
              <a:rPr lang="pl-PL" altLang="pl-PL" sz="2400" dirty="0"/>
              <a:t> – FC) i kosztów zmiennych (ang. </a:t>
            </a:r>
            <a:r>
              <a:rPr lang="pl-PL" altLang="pl-PL" sz="2400" i="1" dirty="0" err="1"/>
              <a:t>variable</a:t>
            </a:r>
            <a:r>
              <a:rPr lang="pl-PL" altLang="pl-PL" sz="2400" i="1" dirty="0"/>
              <a:t> </a:t>
            </a:r>
            <a:r>
              <a:rPr lang="pl-PL" altLang="pl-PL" sz="2400" i="1" dirty="0" err="1"/>
              <a:t>costs</a:t>
            </a:r>
            <a:r>
              <a:rPr lang="pl-PL" altLang="pl-PL" sz="2400" dirty="0"/>
              <a:t>, VC) (w długim okresie wszystkie koszty są zmienne). </a:t>
            </a:r>
          </a:p>
          <a:p>
            <a:pPr>
              <a:lnSpc>
                <a:spcPct val="100000"/>
              </a:lnSpc>
            </a:pPr>
            <a:r>
              <a:rPr lang="pl-PL" altLang="pl-PL" sz="2400" dirty="0"/>
              <a:t>Razem więc TC = FC + VC. </a:t>
            </a:r>
          </a:p>
          <a:p>
            <a:pPr>
              <a:lnSpc>
                <a:spcPct val="100000"/>
              </a:lnSpc>
            </a:pPr>
            <a:r>
              <a:rPr lang="pl-PL" altLang="pl-PL" sz="2400" dirty="0"/>
              <a:t>W krótkim okresie nie zmieniają się nakłady niektórych stałych czynników produkcji – a zatem koszt ich użycia jest stały, niezależnie od tego ile przedsiębiorstwo produkuje (np. rata leasingowa za ciężarówkę jest stała – niezależnie ile towaru tą ciężarówką przewieziemy). Od wielkości produkcji natomiast zależą koszty surowców, energii, częściowo także pracy.</a:t>
            </a:r>
          </a:p>
        </p:txBody>
      </p:sp>
    </p:spTree>
    <p:extLst>
      <p:ext uri="{BB962C8B-B14F-4D97-AF65-F5344CB8AC3E}">
        <p14:creationId xmlns:p14="http://schemas.microsoft.com/office/powerpoint/2010/main" val="2847100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p:txBody>
          <a:bodyPr/>
          <a:lstStyle/>
          <a:p>
            <a:r>
              <a:rPr lang="pl-PL" altLang="pl-PL"/>
              <a:t>Krótki okres </a:t>
            </a:r>
            <a:r>
              <a:rPr lang="pl-PL" altLang="pl-PL" sz="3356"/>
              <a:t/>
            </a:r>
            <a:br>
              <a:rPr lang="pl-PL" altLang="pl-PL" sz="3356"/>
            </a:br>
            <a:r>
              <a:rPr lang="pl-PL" altLang="pl-PL" sz="3356"/>
              <a:t>Koszty stałe i zmienne</a:t>
            </a:r>
          </a:p>
        </p:txBody>
      </p:sp>
      <p:sp>
        <p:nvSpPr>
          <p:cNvPr id="62467" name="Rectangle 3"/>
          <p:cNvSpPr>
            <a:spLocks noGrp="1"/>
          </p:cNvSpPr>
          <p:nvPr>
            <p:ph type="body" idx="4294967295"/>
          </p:nvPr>
        </p:nvSpPr>
        <p:spPr>
          <a:xfrm>
            <a:off x="838200" y="1557917"/>
            <a:ext cx="9621983" cy="4751501"/>
          </a:xfrm>
        </p:spPr>
        <p:txBody>
          <a:bodyPr>
            <a:normAutofit/>
          </a:bodyPr>
          <a:lstStyle/>
          <a:p>
            <a:pPr>
              <a:lnSpc>
                <a:spcPct val="100000"/>
              </a:lnSpc>
            </a:pPr>
            <a:r>
              <a:rPr lang="pl-PL" altLang="pl-PL" sz="2400" dirty="0"/>
              <a:t>Linia kosztu całkowitego TC powstaje w wyniku zsumowania kosztów: stałego – FC i zmiennego – VC. Oznacza to, że jest ona linią kosztu zmiennego (VC) przesuniętą w górę o wysokość kosztu stałego FC.</a:t>
            </a:r>
          </a:p>
        </p:txBody>
      </p:sp>
      <p:pic>
        <p:nvPicPr>
          <p:cNvPr id="62468" name="Picture 4" descr="malejące przychody - od st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622" y="3165231"/>
            <a:ext cx="4474216" cy="328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5805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pl-PL" altLang="pl-PL" smtClean="0"/>
              <a:t>Wprowadzenie</a:t>
            </a:r>
          </a:p>
        </p:txBody>
      </p:sp>
      <p:sp>
        <p:nvSpPr>
          <p:cNvPr id="9219" name="Rectangle 3"/>
          <p:cNvSpPr>
            <a:spLocks noGrp="1" noChangeArrowheads="1"/>
          </p:cNvSpPr>
          <p:nvPr>
            <p:ph idx="1"/>
          </p:nvPr>
        </p:nvSpPr>
        <p:spPr>
          <a:xfrm>
            <a:off x="838200" y="1599673"/>
            <a:ext cx="10515600" cy="4531204"/>
          </a:xfrm>
        </p:spPr>
        <p:txBody>
          <a:bodyPr/>
          <a:lstStyle/>
          <a:p>
            <a:pPr eaLnBrk="1" hangingPunct="1">
              <a:lnSpc>
                <a:spcPct val="80000"/>
              </a:lnSpc>
            </a:pPr>
            <a:r>
              <a:rPr lang="pl-PL" altLang="pl-PL" sz="2177" dirty="0"/>
              <a:t>Każde przedsiębiorstwo, niezależnie od rozmiaru, próbuje odpowiedzieć na pytania i) jakie ponosi koszty przy danym rozmiarze produkcji oraz ii) jaki jest utarg ze sprzedaży.</a:t>
            </a:r>
          </a:p>
          <a:p>
            <a:pPr eaLnBrk="1" hangingPunct="1">
              <a:lnSpc>
                <a:spcPct val="80000"/>
              </a:lnSpc>
            </a:pPr>
            <a:r>
              <a:rPr lang="pl-PL" altLang="pl-PL" sz="2177" dirty="0"/>
              <a:t>Koszty determinowane są przez zastosowaną technologię, określającą ilość czynników produkcji, które muszą być zastosowane, aby wytworzyć daną wielkość produkcji oraz przez ceny tych czynników.</a:t>
            </a:r>
          </a:p>
          <a:p>
            <a:pPr eaLnBrk="1" hangingPunct="1">
              <a:lnSpc>
                <a:spcPct val="80000"/>
              </a:lnSpc>
            </a:pPr>
            <a:r>
              <a:rPr lang="pl-PL" altLang="pl-PL" sz="2177" dirty="0"/>
              <a:t>Z kolei utarg zależy od kształtowania się krzywej popytu na wyroby danego przedsiębiorstwa, określającej wielkość produkcji, która może być sprzedana po danej cenie.</a:t>
            </a:r>
          </a:p>
          <a:p>
            <a:pPr eaLnBrk="1" hangingPunct="1">
              <a:lnSpc>
                <a:spcPct val="80000"/>
              </a:lnSpc>
            </a:pPr>
            <a:r>
              <a:rPr lang="pl-PL" altLang="pl-PL" sz="2177" dirty="0"/>
              <a:t>Różnica między utargiem (przychodami) i kosztem to zysk przedsiębiorstwa.</a:t>
            </a:r>
          </a:p>
          <a:p>
            <a:pPr eaLnBrk="1" hangingPunct="1">
              <a:lnSpc>
                <a:spcPct val="80000"/>
              </a:lnSpc>
            </a:pPr>
            <a:r>
              <a:rPr lang="pl-PL" altLang="pl-PL" sz="2177" dirty="0"/>
              <a:t>Zakłada się, że celem przedsiębiorstwa jest maksymalizacja zysku, czyli różnicy między przychodami i kosztami. Działa tak zdecydowana większość firm, a wysokość zysku jest uzależniona od ustalenia odpowiedniej wielkości produkcji.</a:t>
            </a:r>
          </a:p>
        </p:txBody>
      </p:sp>
    </p:spTree>
    <p:extLst>
      <p:ext uri="{BB962C8B-B14F-4D97-AF65-F5344CB8AC3E}">
        <p14:creationId xmlns:p14="http://schemas.microsoft.com/office/powerpoint/2010/main" val="19683861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idx="4294967295"/>
          </p:nvPr>
        </p:nvSpPr>
        <p:spPr/>
        <p:txBody>
          <a:bodyPr/>
          <a:lstStyle/>
          <a:p>
            <a:r>
              <a:rPr lang="pl-PL" altLang="pl-PL"/>
              <a:t>Krótki okres</a:t>
            </a:r>
            <a:br>
              <a:rPr lang="pl-PL" altLang="pl-PL"/>
            </a:br>
            <a:r>
              <a:rPr lang="pl-PL" altLang="pl-PL" sz="2902"/>
              <a:t> Prawo malejących przychodów</a:t>
            </a:r>
          </a:p>
        </p:txBody>
      </p:sp>
      <p:sp>
        <p:nvSpPr>
          <p:cNvPr id="63491" name="Rectangle 3"/>
          <p:cNvSpPr>
            <a:spLocks noGrp="1"/>
          </p:cNvSpPr>
          <p:nvPr>
            <p:ph type="body" idx="4294967295"/>
          </p:nvPr>
        </p:nvSpPr>
        <p:spPr>
          <a:xfrm>
            <a:off x="838200" y="1628470"/>
            <a:ext cx="9621983" cy="4502407"/>
          </a:xfrm>
        </p:spPr>
        <p:txBody>
          <a:bodyPr>
            <a:normAutofit fontScale="92500" lnSpcReduction="20000"/>
          </a:bodyPr>
          <a:lstStyle/>
          <a:p>
            <a:pPr>
              <a:lnSpc>
                <a:spcPct val="150000"/>
              </a:lnSpc>
            </a:pPr>
            <a:r>
              <a:rPr lang="pl-PL" altLang="pl-PL" sz="2000" dirty="0"/>
              <a:t>Aby zwiększyć produkcję musimy ponieść zwiększone koszty wynikające ze zwiększenia zużycia zmiennych czynników produkcji (np. pracy). Możemy sobie przy tym wyobrazić, że im więcej pracowników, tym bardziej efektywnie przebiega proces produkcji – np. dzięki specjalizacji i synergii – praca idzie szybciej, jeżeli jedna osoba zajmie się wytwarzaniem np. drucika do gwoździa, a druga wytwarzaniem główki (jak w przykładzie Adama </a:t>
            </a:r>
            <a:r>
              <a:rPr lang="pl-PL" altLang="pl-PL" sz="2000" dirty="0" err="1"/>
              <a:t>Smitha</a:t>
            </a:r>
            <a:r>
              <a:rPr lang="pl-PL" altLang="pl-PL" sz="2000" dirty="0"/>
              <a:t>).</a:t>
            </a:r>
            <a:br>
              <a:rPr lang="pl-PL" altLang="pl-PL" sz="2000" dirty="0"/>
            </a:br>
            <a:r>
              <a:rPr lang="pl-PL" altLang="pl-PL" sz="2000" dirty="0"/>
              <a:t> Jeszcze efektywniej praca będzie przebiegała, </a:t>
            </a:r>
            <a:br>
              <a:rPr lang="pl-PL" altLang="pl-PL" sz="2000" dirty="0"/>
            </a:br>
            <a:r>
              <a:rPr lang="pl-PL" altLang="pl-PL" sz="2000" dirty="0"/>
              <a:t>jeżeli zatrudnimy trzecią osobę do łączenia </a:t>
            </a:r>
            <a:br>
              <a:rPr lang="pl-PL" altLang="pl-PL" sz="2000" dirty="0"/>
            </a:br>
            <a:r>
              <a:rPr lang="pl-PL" altLang="pl-PL" sz="2000" dirty="0"/>
              <a:t>tych elementów. Zatem im więcej osób, </a:t>
            </a:r>
            <a:br>
              <a:rPr lang="pl-PL" altLang="pl-PL" sz="2000" dirty="0"/>
            </a:br>
            <a:r>
              <a:rPr lang="pl-PL" altLang="pl-PL" sz="2000" dirty="0"/>
              <a:t>tym więcej sztuk produktu się wytworzy, </a:t>
            </a:r>
            <a:br>
              <a:rPr lang="pl-PL" altLang="pl-PL" sz="2000" dirty="0"/>
            </a:br>
            <a:r>
              <a:rPr lang="pl-PL" altLang="pl-PL" sz="2000" dirty="0"/>
              <a:t>z tym że przyrost wielkości produkcji jest </a:t>
            </a:r>
            <a:br>
              <a:rPr lang="pl-PL" altLang="pl-PL" sz="2000" dirty="0"/>
            </a:br>
            <a:r>
              <a:rPr lang="pl-PL" altLang="pl-PL" sz="2000" dirty="0"/>
              <a:t>szybszy niż przyrost nakładów czynników. </a:t>
            </a:r>
          </a:p>
        </p:txBody>
      </p:sp>
      <p:pic>
        <p:nvPicPr>
          <p:cNvPr id="63492" name="Obraz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9246" y="3462375"/>
            <a:ext cx="3412442" cy="3074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286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p:txBody>
          <a:bodyPr/>
          <a:lstStyle/>
          <a:p>
            <a:r>
              <a:rPr lang="pl-PL" altLang="pl-PL"/>
              <a:t>Krótki okres</a:t>
            </a:r>
            <a:br>
              <a:rPr lang="pl-PL" altLang="pl-PL"/>
            </a:br>
            <a:r>
              <a:rPr lang="pl-PL" altLang="pl-PL" sz="2902"/>
              <a:t> Prawo malejących przychodów</a:t>
            </a:r>
          </a:p>
        </p:txBody>
      </p:sp>
      <p:sp>
        <p:nvSpPr>
          <p:cNvPr id="64515" name="Rectangle 3"/>
          <p:cNvSpPr>
            <a:spLocks noGrp="1"/>
          </p:cNvSpPr>
          <p:nvPr>
            <p:ph type="body" idx="4294967295"/>
          </p:nvPr>
        </p:nvSpPr>
        <p:spPr>
          <a:xfrm>
            <a:off x="838200" y="1557917"/>
            <a:ext cx="5823857" cy="4572960"/>
          </a:xfrm>
        </p:spPr>
        <p:txBody>
          <a:bodyPr>
            <a:normAutofit/>
          </a:bodyPr>
          <a:lstStyle/>
          <a:p>
            <a:pPr>
              <a:lnSpc>
                <a:spcPct val="100000"/>
              </a:lnSpc>
            </a:pPr>
            <a:r>
              <a:rPr lang="pl-PL" altLang="pl-PL" sz="2400" dirty="0"/>
              <a:t>W pewnym jednak momencie (punkt A) coraz większa liczba osób zacznie działać niekorzystnie na wielkość produkcji – coraz więcej ludzi ma do wykorzystania taką samą liczbę maszyn, aż w końcu pracownicy zaczną na siebie wpadać i przeszkadzać sobie, a Lb pracownik, będzie już mógł tylko robić kawę kolegom. Przeniesienie części osób do nowego budynku powoduje problemy komunikacyjne, mniejszy niż proporcjonalny przyrost produkcji i wzrost kosztów. </a:t>
            </a:r>
          </a:p>
        </p:txBody>
      </p:sp>
      <p:pic>
        <p:nvPicPr>
          <p:cNvPr id="64516" name="Obraz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183" y="2069922"/>
            <a:ext cx="3476136" cy="3074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115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idx="4294967295"/>
          </p:nvPr>
        </p:nvSpPr>
        <p:spPr/>
        <p:txBody>
          <a:bodyPr/>
          <a:lstStyle/>
          <a:p>
            <a:r>
              <a:rPr lang="pl-PL" altLang="pl-PL"/>
              <a:t>Optymalne wykorzystanie czynnika produkcji </a:t>
            </a:r>
            <a:r>
              <a:rPr lang="pl-PL" altLang="pl-PL" sz="2902"/>
              <a:t>(w warunkach malejących przychodów)</a:t>
            </a:r>
          </a:p>
        </p:txBody>
      </p:sp>
      <p:sp>
        <p:nvSpPr>
          <p:cNvPr id="65539" name="Rectangle 3"/>
          <p:cNvSpPr>
            <a:spLocks noGrp="1"/>
          </p:cNvSpPr>
          <p:nvPr>
            <p:ph type="body" idx="4294967295"/>
          </p:nvPr>
        </p:nvSpPr>
        <p:spPr>
          <a:xfrm>
            <a:off x="838200" y="1557917"/>
            <a:ext cx="10515600" cy="4751501"/>
          </a:xfrm>
        </p:spPr>
        <p:txBody>
          <a:bodyPr/>
          <a:lstStyle/>
          <a:p>
            <a:r>
              <a:rPr lang="pl-PL" altLang="pl-PL" sz="2086" b="1" dirty="0"/>
              <a:t>(</a:t>
            </a:r>
            <a:r>
              <a:rPr lang="pl-PL" altLang="pl-PL" sz="2086" b="1" dirty="0" err="1"/>
              <a:t>Samuelson</a:t>
            </a:r>
            <a:r>
              <a:rPr lang="pl-PL" altLang="pl-PL" sz="2086" b="1" dirty="0"/>
              <a:t> &amp; Marks, s. 234) Prawo malejących przychodów krańcowych głosi, że jeżeli następuje wzrost nakładów jednego czynnika produkcji (przy założeniu stałości pozostałych czynników), to począwszy od pewnego poziomu przyrosty produkcji zaczynają maleć; oznacza to, że zmniejsza się produkt krańcowy.</a:t>
            </a:r>
          </a:p>
          <a:p>
            <a:r>
              <a:rPr lang="pl-PL" altLang="pl-PL" sz="2086" b="1" dirty="0"/>
              <a:t>(s. 236) Dążące do maksymalizacji zysku przedsiębiorstwo powinno zwiększać nakład zmiennego czynnika produkcji dopóty, dopóki krańcowy przychód z tego czynnika nie zrówna się z krańcowym kosztem tego czynnika. </a:t>
            </a:r>
          </a:p>
          <a:p>
            <a:r>
              <a:rPr lang="pl-PL" altLang="pl-PL" sz="2086" dirty="0" err="1"/>
              <a:t>MRPx</a:t>
            </a:r>
            <a:r>
              <a:rPr lang="pl-PL" altLang="pl-PL" sz="2086" dirty="0"/>
              <a:t> = </a:t>
            </a:r>
            <a:r>
              <a:rPr lang="pl-PL" altLang="pl-PL" sz="2086" dirty="0" err="1"/>
              <a:t>MCx</a:t>
            </a:r>
            <a:r>
              <a:rPr lang="pl-PL" altLang="pl-PL" sz="2086" dirty="0"/>
              <a:t> (np. MRP</a:t>
            </a:r>
            <a:r>
              <a:rPr lang="pl-PL" altLang="pl-PL" sz="1179" dirty="0"/>
              <a:t>L</a:t>
            </a:r>
            <a:r>
              <a:rPr lang="pl-PL" altLang="pl-PL" sz="2086" dirty="0"/>
              <a:t> = MC</a:t>
            </a:r>
            <a:r>
              <a:rPr lang="pl-PL" altLang="pl-PL" sz="1179" dirty="0"/>
              <a:t>L</a:t>
            </a:r>
            <a:r>
              <a:rPr lang="pl-PL" altLang="pl-PL" sz="2086" dirty="0"/>
              <a:t>) (</a:t>
            </a:r>
            <a:r>
              <a:rPr lang="pl-PL" altLang="pl-PL" sz="2086" dirty="0" err="1"/>
              <a:t>marginal</a:t>
            </a:r>
            <a:r>
              <a:rPr lang="pl-PL" altLang="pl-PL" sz="2086" dirty="0"/>
              <a:t> </a:t>
            </a:r>
            <a:r>
              <a:rPr lang="pl-PL" altLang="pl-PL" sz="2086" dirty="0" err="1"/>
              <a:t>revenue</a:t>
            </a:r>
            <a:r>
              <a:rPr lang="pl-PL" altLang="pl-PL" sz="2086" dirty="0"/>
              <a:t> </a:t>
            </a:r>
            <a:r>
              <a:rPr lang="pl-PL" altLang="pl-PL" sz="2086" dirty="0" err="1"/>
              <a:t>product</a:t>
            </a:r>
            <a:r>
              <a:rPr lang="pl-PL" altLang="pl-PL" sz="2086" dirty="0"/>
              <a:t> of </a:t>
            </a:r>
            <a:r>
              <a:rPr lang="pl-PL" altLang="pl-PL" sz="2086" dirty="0" err="1"/>
              <a:t>labour</a:t>
            </a:r>
            <a:r>
              <a:rPr lang="pl-PL" altLang="pl-PL" sz="2086" dirty="0"/>
              <a:t> = </a:t>
            </a:r>
            <a:r>
              <a:rPr lang="pl-PL" altLang="pl-PL" sz="2086" dirty="0" err="1"/>
              <a:t>marginal</a:t>
            </a:r>
            <a:r>
              <a:rPr lang="pl-PL" altLang="pl-PL" sz="2086" dirty="0"/>
              <a:t> </a:t>
            </a:r>
            <a:r>
              <a:rPr lang="pl-PL" altLang="pl-PL" sz="2086" dirty="0" err="1"/>
              <a:t>cost</a:t>
            </a:r>
            <a:r>
              <a:rPr lang="pl-PL" altLang="pl-PL" sz="2086" dirty="0"/>
              <a:t> of </a:t>
            </a:r>
            <a:r>
              <a:rPr lang="pl-PL" altLang="pl-PL" sz="2086" dirty="0" err="1"/>
              <a:t>labour</a:t>
            </a:r>
            <a:r>
              <a:rPr lang="pl-PL" altLang="pl-PL" sz="2086" dirty="0"/>
              <a:t>)</a:t>
            </a:r>
            <a:br>
              <a:rPr lang="pl-PL" altLang="pl-PL" sz="2086" dirty="0"/>
            </a:br>
            <a:r>
              <a:rPr lang="pl-PL" altLang="pl-PL" sz="2086" dirty="0"/>
              <a:t>(a MRP</a:t>
            </a:r>
            <a:r>
              <a:rPr lang="pl-PL" altLang="pl-PL" sz="1179" dirty="0"/>
              <a:t>L  </a:t>
            </a:r>
            <a:r>
              <a:rPr lang="pl-PL" altLang="pl-PL" sz="2086" dirty="0"/>
              <a:t>to MR * MP</a:t>
            </a:r>
            <a:r>
              <a:rPr lang="pl-PL" altLang="pl-PL" sz="1179" dirty="0"/>
              <a:t>L</a:t>
            </a:r>
            <a:r>
              <a:rPr lang="pl-PL" altLang="pl-PL" sz="2086" dirty="0"/>
              <a:t> , </a:t>
            </a:r>
            <a:br>
              <a:rPr lang="pl-PL" altLang="pl-PL" sz="2086" dirty="0"/>
            </a:br>
            <a:r>
              <a:rPr lang="pl-PL" altLang="pl-PL" sz="2086" dirty="0"/>
              <a:t>czyli np. 11 zł/miś * MP</a:t>
            </a:r>
            <a:r>
              <a:rPr lang="pl-PL" altLang="pl-PL" sz="1179" dirty="0"/>
              <a:t>L </a:t>
            </a:r>
            <a:r>
              <a:rPr lang="pl-PL" altLang="pl-PL" sz="2086" dirty="0"/>
              <a:t>(</a:t>
            </a:r>
            <a:r>
              <a:rPr lang="pl-PL" altLang="pl-PL" sz="2086" dirty="0" err="1"/>
              <a:t>marginal</a:t>
            </a:r>
            <a:r>
              <a:rPr lang="pl-PL" altLang="pl-PL" sz="2086" dirty="0"/>
              <a:t> </a:t>
            </a:r>
            <a:r>
              <a:rPr lang="pl-PL" altLang="pl-PL" sz="2086" dirty="0" err="1"/>
              <a:t>product</a:t>
            </a:r>
            <a:r>
              <a:rPr lang="pl-PL" altLang="pl-PL" sz="2086" dirty="0"/>
              <a:t> of </a:t>
            </a:r>
            <a:r>
              <a:rPr lang="pl-PL" altLang="pl-PL" sz="2086" dirty="0" err="1"/>
              <a:t>labour</a:t>
            </a:r>
            <a:r>
              <a:rPr lang="pl-PL" altLang="pl-PL" sz="2086" dirty="0"/>
              <a:t>), czyli 6 misiów /dzień = 66 zł /dzień)</a:t>
            </a:r>
          </a:p>
          <a:p>
            <a:r>
              <a:rPr lang="pl-PL" altLang="pl-PL" sz="2086" dirty="0"/>
              <a:t>Krańcowy dochód z czynnika produkcji (pracy) powinien się zrównać z jej kosztem krańcowym</a:t>
            </a:r>
          </a:p>
          <a:p>
            <a:endParaRPr lang="pl-PL" altLang="pl-PL" sz="2086" dirty="0"/>
          </a:p>
          <a:p>
            <a:r>
              <a:rPr lang="pl-PL" altLang="pl-PL" sz="2086" b="1" dirty="0">
                <a:solidFill>
                  <a:schemeClr val="tx2"/>
                </a:solidFill>
              </a:rPr>
              <a:t>Ćwiczenie </a:t>
            </a:r>
            <a:r>
              <a:rPr lang="pl-PL" altLang="pl-PL" sz="2086" b="1" dirty="0" err="1">
                <a:solidFill>
                  <a:schemeClr val="tx2"/>
                </a:solidFill>
              </a:rPr>
              <a:t>Samuelson</a:t>
            </a:r>
            <a:r>
              <a:rPr lang="pl-PL" altLang="pl-PL" sz="2086" b="1" dirty="0">
                <a:solidFill>
                  <a:schemeClr val="tx2"/>
                </a:solidFill>
              </a:rPr>
              <a:t> &amp; Marks 5.4.</a:t>
            </a:r>
          </a:p>
        </p:txBody>
      </p:sp>
    </p:spTree>
    <p:extLst>
      <p:ext uri="{BB962C8B-B14F-4D97-AF65-F5344CB8AC3E}">
        <p14:creationId xmlns:p14="http://schemas.microsoft.com/office/powerpoint/2010/main" val="245295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pPr eaLnBrk="1" hangingPunct="1"/>
            <a:r>
              <a:rPr lang="pl-PL" altLang="pl-PL" sz="3600" dirty="0"/>
              <a:t>Decyzje produkcyjne przedsiębiorstwa w długim okresie 1/4</a:t>
            </a:r>
          </a:p>
        </p:txBody>
      </p:sp>
      <p:sp>
        <p:nvSpPr>
          <p:cNvPr id="67587" name="Rectangle 3"/>
          <p:cNvSpPr>
            <a:spLocks noGrp="1" noChangeArrowheads="1"/>
          </p:cNvSpPr>
          <p:nvPr>
            <p:ph idx="1"/>
          </p:nvPr>
        </p:nvSpPr>
        <p:spPr/>
        <p:txBody>
          <a:bodyPr>
            <a:normAutofit/>
          </a:bodyPr>
          <a:lstStyle/>
          <a:p>
            <a:pPr eaLnBrk="1" hangingPunct="1">
              <a:lnSpc>
                <a:spcPct val="100000"/>
              </a:lnSpc>
            </a:pPr>
            <a:r>
              <a:rPr lang="pl-PL" altLang="pl-PL" sz="2200" dirty="0"/>
              <a:t>Wiemy już, że przedsiębiorstwo maksymalizuje zysk przy takiej wielkości produkcji, przy której koszt krańcowy zrównuje się z utargiem krańcowym (L)MC=MR. Zadaniem przedsiębiorcy jest sprawdzenie, czy przy tej wielkości osiąga zysk, czy też ponosi straty. Może się bowiem zdarzyć, że przy tej wielkości produkcji zysk jest optymalny, ale mniejszy od kosztów, zatem pojawia się strata. W długim okresie oznaczałoby to konieczność zamknięcia przedsiębiorstwa.</a:t>
            </a:r>
          </a:p>
        </p:txBody>
      </p:sp>
    </p:spTree>
    <p:extLst>
      <p:ext uri="{BB962C8B-B14F-4D97-AF65-F5344CB8AC3E}">
        <p14:creationId xmlns:p14="http://schemas.microsoft.com/office/powerpoint/2010/main" val="50776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4" descr="Decyzje przedsiębiorstwa w długim okresie, mar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8259" y="3539149"/>
            <a:ext cx="4391539" cy="3318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1" name="Rectangle 2"/>
          <p:cNvSpPr>
            <a:spLocks noGrp="1" noChangeArrowheads="1"/>
          </p:cNvSpPr>
          <p:nvPr>
            <p:ph type="title"/>
          </p:nvPr>
        </p:nvSpPr>
        <p:spPr/>
        <p:txBody>
          <a:bodyPr>
            <a:normAutofit/>
          </a:bodyPr>
          <a:lstStyle/>
          <a:p>
            <a:pPr eaLnBrk="1" hangingPunct="1"/>
            <a:r>
              <a:rPr lang="pl-PL" altLang="pl-PL" sz="3600" dirty="0"/>
              <a:t>Decyzje produkcyjne przedsiębiorstwa w długim okresie</a:t>
            </a:r>
            <a:br>
              <a:rPr lang="pl-PL" altLang="pl-PL" sz="3600" dirty="0"/>
            </a:br>
            <a:r>
              <a:rPr lang="pl-PL" altLang="pl-PL" sz="3600" dirty="0"/>
              <a:t>2/4</a:t>
            </a:r>
          </a:p>
        </p:txBody>
      </p:sp>
      <p:sp>
        <p:nvSpPr>
          <p:cNvPr id="68612" name="Rectangle 3"/>
          <p:cNvSpPr>
            <a:spLocks noGrp="1" noChangeArrowheads="1"/>
          </p:cNvSpPr>
          <p:nvPr>
            <p:ph idx="1"/>
          </p:nvPr>
        </p:nvSpPr>
        <p:spPr/>
        <p:txBody>
          <a:bodyPr/>
          <a:lstStyle/>
          <a:p>
            <a:pPr eaLnBrk="1" hangingPunct="1">
              <a:lnSpc>
                <a:spcPct val="100000"/>
              </a:lnSpc>
            </a:pPr>
            <a:r>
              <a:rPr lang="pl-PL" altLang="pl-PL" sz="1995" b="1" dirty="0"/>
              <a:t>Wyjaśnienie długie </a:t>
            </a:r>
            <a:r>
              <a:rPr lang="pl-PL" altLang="pl-PL" sz="1995" b="1" dirty="0">
                <a:sym typeface="Wingdings" panose="05000000000000000000" pitchFamily="2" charset="2"/>
              </a:rPr>
              <a:t></a:t>
            </a:r>
            <a:r>
              <a:rPr lang="pl-PL" altLang="pl-PL" sz="1995" b="1" dirty="0"/>
              <a:t>: </a:t>
            </a:r>
            <a:r>
              <a:rPr lang="pl-PL" altLang="pl-PL" sz="1995" dirty="0"/>
              <a:t>Zysk całkowity przedsiębiorstwa to iloczyn zysku przeciętnego (przypadającego na jednostkę produktu) i liczby sprzedanych jednostek. Zysk całkowity jest zatem dodatni, jeżeli zysk przeciętny jest większy od zera. </a:t>
            </a:r>
          </a:p>
          <a:p>
            <a:pPr eaLnBrk="1" hangingPunct="1">
              <a:lnSpc>
                <a:spcPct val="100000"/>
              </a:lnSpc>
            </a:pPr>
            <a:r>
              <a:rPr lang="pl-PL" altLang="pl-PL" sz="1995" dirty="0"/>
              <a:t>Oznacza to, że utarg przeciętny musi być większy od kosztu przeciętnego, czyli że cena jednostki produktu pomnożona przez liczbę sprzedanych jednostek musi być większa od kosztu 								wytworzenia jednej jednostki pomnożonego 						przez liczbę wytworzonych	 jednostek (tzn. 							TR&gt;TC). </a:t>
            </a:r>
            <a:br>
              <a:rPr lang="pl-PL" altLang="pl-PL" sz="1995" dirty="0"/>
            </a:br>
            <a:r>
              <a:rPr lang="pl-PL" altLang="pl-PL" sz="1995" dirty="0"/>
              <a:t>						</a:t>
            </a:r>
            <a:r>
              <a:rPr lang="pl-PL" altLang="pl-PL" sz="1995" b="1" dirty="0"/>
              <a:t>Wyjaśnienie krótkie </a:t>
            </a:r>
            <a:r>
              <a:rPr lang="pl-PL" altLang="pl-PL" sz="1995" b="1" dirty="0">
                <a:sym typeface="Wingdings" panose="05000000000000000000" pitchFamily="2" charset="2"/>
              </a:rPr>
              <a:t>: </a:t>
            </a:r>
            <a:r>
              <a:rPr lang="pl-PL" altLang="pl-PL" sz="1995" dirty="0">
                <a:sym typeface="Wingdings" panose="05000000000000000000" pitchFamily="2" charset="2"/>
              </a:rPr>
              <a:t/>
            </a:r>
            <a:br>
              <a:rPr lang="pl-PL" altLang="pl-PL" sz="1995" dirty="0">
                <a:sym typeface="Wingdings" panose="05000000000000000000" pitchFamily="2" charset="2"/>
              </a:rPr>
            </a:br>
            <a:r>
              <a:rPr lang="pl-PL" altLang="pl-PL" sz="1995" dirty="0">
                <a:sym typeface="Wingdings" panose="05000000000000000000" pitchFamily="2" charset="2"/>
              </a:rPr>
              <a:t>						</a:t>
            </a:r>
            <a:r>
              <a:rPr lang="pl-PL" altLang="pl-PL" sz="1995" b="1" dirty="0"/>
              <a:t>Dlatego cena musi być wyższa od 								kosztu przeciętnego w długim okresie.</a:t>
            </a:r>
          </a:p>
        </p:txBody>
      </p:sp>
    </p:spTree>
    <p:extLst>
      <p:ext uri="{BB962C8B-B14F-4D97-AF65-F5344CB8AC3E}">
        <p14:creationId xmlns:p14="http://schemas.microsoft.com/office/powerpoint/2010/main" val="679172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p:txBody>
          <a:bodyPr>
            <a:normAutofit/>
          </a:bodyPr>
          <a:lstStyle/>
          <a:p>
            <a:pPr eaLnBrk="1" hangingPunct="1"/>
            <a:r>
              <a:rPr lang="pl-PL" altLang="pl-PL" sz="3600" dirty="0"/>
              <a:t>Decyzje produkcyjne przedsiębiorstwa w długim okresie 3/4</a:t>
            </a:r>
          </a:p>
        </p:txBody>
      </p:sp>
      <p:sp>
        <p:nvSpPr>
          <p:cNvPr id="69636" name="Rectangle 3"/>
          <p:cNvSpPr>
            <a:spLocks noGrp="1" noChangeArrowheads="1"/>
          </p:cNvSpPr>
          <p:nvPr>
            <p:ph idx="1"/>
          </p:nvPr>
        </p:nvSpPr>
        <p:spPr/>
        <p:txBody>
          <a:bodyPr/>
          <a:lstStyle/>
          <a:p>
            <a:pPr eaLnBrk="1" hangingPunct="1">
              <a:lnSpc>
                <a:spcPct val="90000"/>
              </a:lnSpc>
            </a:pPr>
            <a:r>
              <a:rPr lang="pl-PL" altLang="pl-PL" sz="1995" dirty="0"/>
              <a:t>Zatem jeżeli cena w punkcie LMC=MR  jest niższa niż koszt przeciętny (LAC), to przedsiębiorstwo powinno zaprzestać działalności (czerwony odcinek na osi pionowej). </a:t>
            </a:r>
          </a:p>
          <a:p>
            <a:pPr eaLnBrk="1" hangingPunct="1">
              <a:lnSpc>
                <a:spcPct val="90000"/>
              </a:lnSpc>
            </a:pPr>
            <a:r>
              <a:rPr lang="pl-PL" altLang="pl-PL" sz="1995" dirty="0"/>
              <a:t>Jeżeli cena jest równa LAC, to firma pokrywa jedynie swoje koszty i osiąga próg rentowności. </a:t>
            </a:r>
          </a:p>
          <a:p>
            <a:pPr eaLnBrk="1" hangingPunct="1">
              <a:lnSpc>
                <a:spcPct val="90000"/>
              </a:lnSpc>
            </a:pPr>
            <a:r>
              <a:rPr lang="pl-PL" altLang="pl-PL" sz="1995" dirty="0"/>
              <a:t>Jeżeli natomiast cena przewyższa LAC, to przedsiębiorstwo  osiąga zysk i powinno nadal prowadzić działalność (zielony odcinek na osi pionowej). </a:t>
            </a:r>
          </a:p>
          <a:p>
            <a:pPr eaLnBrk="1" hangingPunct="1">
              <a:lnSpc>
                <a:spcPct val="90000"/>
              </a:lnSpc>
            </a:pPr>
            <a:r>
              <a:rPr lang="pl-PL" altLang="pl-PL" sz="2000" b="1" dirty="0"/>
              <a:t>Wyjaśnienie krótkie </a:t>
            </a:r>
            <a:r>
              <a:rPr lang="pl-PL" altLang="pl-PL" sz="2000" b="1" dirty="0">
                <a:sym typeface="Wingdings" panose="05000000000000000000" pitchFamily="2" charset="2"/>
              </a:rPr>
              <a:t> </a:t>
            </a:r>
            <a:r>
              <a:rPr lang="pl-PL" altLang="pl-PL" sz="2000" b="1" dirty="0"/>
              <a:t>: sprzedajemy produkt po </a:t>
            </a:r>
            <a:br>
              <a:rPr lang="pl-PL" altLang="pl-PL" sz="2000" b="1" dirty="0"/>
            </a:br>
            <a:r>
              <a:rPr lang="pl-PL" altLang="pl-PL" sz="2000" b="1" dirty="0"/>
              <a:t>cenie wyższej niż koszt jego wytworzenia.</a:t>
            </a:r>
          </a:p>
        </p:txBody>
      </p:sp>
      <p:pic>
        <p:nvPicPr>
          <p:cNvPr id="5" name="Picture 4" descr="Decyzje przedsiębiorstwa w długim okresie, mar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2261" y="3334868"/>
            <a:ext cx="4391539" cy="3318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563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ChangeArrowheads="1"/>
          </p:cNvSpPr>
          <p:nvPr>
            <p:ph type="title"/>
          </p:nvPr>
        </p:nvSpPr>
        <p:spPr/>
        <p:txBody>
          <a:bodyPr>
            <a:normAutofit/>
          </a:bodyPr>
          <a:lstStyle/>
          <a:p>
            <a:pPr eaLnBrk="1" hangingPunct="1"/>
            <a:r>
              <a:rPr lang="pl-PL" altLang="pl-PL" sz="3600" dirty="0"/>
              <a:t>Decyzje produkcyjne przedsiębiorstwa w długim okresie 4/4</a:t>
            </a:r>
          </a:p>
        </p:txBody>
      </p:sp>
      <p:sp>
        <p:nvSpPr>
          <p:cNvPr id="70660" name="Rectangle 3"/>
          <p:cNvSpPr>
            <a:spLocks noGrp="1" noChangeArrowheads="1"/>
          </p:cNvSpPr>
          <p:nvPr>
            <p:ph idx="1"/>
          </p:nvPr>
        </p:nvSpPr>
        <p:spPr/>
        <p:txBody>
          <a:bodyPr/>
          <a:lstStyle/>
          <a:p>
            <a:pPr eaLnBrk="1" hangingPunct="1"/>
            <a:r>
              <a:rPr lang="pl-PL" altLang="pl-PL" sz="1995" dirty="0"/>
              <a:t>Mamy więc dwa etapy podejmowania decyzji:</a:t>
            </a:r>
          </a:p>
          <a:p>
            <a:pPr eaLnBrk="1" hangingPunct="1"/>
            <a:r>
              <a:rPr lang="pl-PL" altLang="pl-PL" sz="1995" dirty="0"/>
              <a:t>sprawdzamy, czy spełniony jest warunek krańcowy (LMC=MR), aby określić wielkość produkcji, przy której maksymalizujemy zysk lub minimalizujemy straty.</a:t>
            </a:r>
          </a:p>
          <a:p>
            <a:pPr eaLnBrk="1" hangingPunct="1"/>
            <a:r>
              <a:rPr lang="pl-PL" altLang="pl-PL" sz="1995" dirty="0"/>
              <a:t>następnie sprawdzamy, czy ta wielkość produkcji pozwala na spełnienie warunku przeciętnego, tzn., czy cena przewyższa LAC.</a:t>
            </a:r>
          </a:p>
          <a:p>
            <a:pPr eaLnBrk="1" hangingPunct="1"/>
            <a:endParaRPr lang="pl-PL" altLang="pl-PL" sz="2268" dirty="0"/>
          </a:p>
          <a:p>
            <a:pPr eaLnBrk="1" hangingPunct="1"/>
            <a:endParaRPr lang="pl-PL" altLang="pl-PL" sz="2721" dirty="0"/>
          </a:p>
        </p:txBody>
      </p:sp>
      <p:sp>
        <p:nvSpPr>
          <p:cNvPr id="70661" name="Rectangle 5"/>
          <p:cNvSpPr>
            <a:spLocks noChangeArrowheads="1"/>
          </p:cNvSpPr>
          <p:nvPr/>
        </p:nvSpPr>
        <p:spPr bwMode="auto">
          <a:xfrm>
            <a:off x="5714441" y="4292190"/>
            <a:ext cx="4747181" cy="1203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05" tIns="47302" rIns="94605" bIns="47302">
            <a:spAutoFit/>
          </a:bodyPr>
          <a:lstStyle>
            <a:lvl1pPr>
              <a:spcBef>
                <a:spcPct val="20000"/>
              </a:spcBef>
              <a:buClr>
                <a:schemeClr val="accent1"/>
              </a:buClr>
              <a:buSzPct val="65000"/>
              <a:buFont typeface="Wingdings" panose="05000000000000000000" pitchFamily="2" charset="2"/>
              <a:buChar char="n"/>
              <a:defRPr sz="34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30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5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3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9pPr>
          </a:lstStyle>
          <a:p>
            <a:pPr eaLnBrk="1" hangingPunct="1">
              <a:lnSpc>
                <a:spcPct val="90000"/>
              </a:lnSpc>
              <a:buNone/>
            </a:pPr>
            <a:r>
              <a:rPr lang="pl-PL" altLang="pl-PL" sz="2000" dirty="0">
                <a:latin typeface="+mn-lt"/>
              </a:rPr>
              <a:t>Jeżeli przedsiębiorstwo przynosi straty nawet przy optymalnych rozmiarach produkcji, to powinno ono zostać zlikwidowane.</a:t>
            </a:r>
          </a:p>
        </p:txBody>
      </p:sp>
      <p:pic>
        <p:nvPicPr>
          <p:cNvPr id="6" name="Picture 4" descr="Decyzje przedsiębiorstwa w długim okresie, mar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8259" y="3539149"/>
            <a:ext cx="4391539" cy="3318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33025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4" descr="Decyzje przedsiębiorstwa w krótkim okresie, mar11">
            <a:extLst>
              <a:ext uri="{FF2B5EF4-FFF2-40B4-BE49-F238E27FC236}">
                <a16:creationId xmlns="" xmlns:a16="http://schemas.microsoft.com/office/drawing/2014/main" id="{589C53B7-A1B6-1E32-4A49-C9B9EAF857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589" y="3596743"/>
            <a:ext cx="5385035" cy="326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3" name="Rectangle 2">
            <a:extLst>
              <a:ext uri="{FF2B5EF4-FFF2-40B4-BE49-F238E27FC236}">
                <a16:creationId xmlns="" xmlns:a16="http://schemas.microsoft.com/office/drawing/2014/main" id="{43FEEE6C-E23A-E272-3A07-C33DD2592173}"/>
              </a:ext>
            </a:extLst>
          </p:cNvPr>
          <p:cNvSpPr>
            <a:spLocks noGrp="1"/>
          </p:cNvSpPr>
          <p:nvPr>
            <p:ph type="title"/>
          </p:nvPr>
        </p:nvSpPr>
        <p:spPr/>
        <p:txBody>
          <a:bodyPr>
            <a:normAutofit/>
          </a:bodyPr>
          <a:lstStyle/>
          <a:p>
            <a:r>
              <a:rPr lang="pl-PL" altLang="pl-PL" sz="3900"/>
              <a:t>Decyzje produkcyjne przedsiębiorstwa w krótkim okresie</a:t>
            </a:r>
          </a:p>
        </p:txBody>
      </p:sp>
      <p:sp>
        <p:nvSpPr>
          <p:cNvPr id="71684" name="Rectangle 3">
            <a:extLst>
              <a:ext uri="{FF2B5EF4-FFF2-40B4-BE49-F238E27FC236}">
                <a16:creationId xmlns="" xmlns:a16="http://schemas.microsoft.com/office/drawing/2014/main" id="{A1B506E5-27A4-C364-5B61-AAC984250BB6}"/>
              </a:ext>
            </a:extLst>
          </p:cNvPr>
          <p:cNvSpPr>
            <a:spLocks noGrp="1"/>
          </p:cNvSpPr>
          <p:nvPr>
            <p:ph idx="1"/>
          </p:nvPr>
        </p:nvSpPr>
        <p:spPr/>
        <p:txBody>
          <a:bodyPr/>
          <a:lstStyle/>
          <a:p>
            <a:r>
              <a:rPr lang="pl-PL" altLang="pl-PL" sz="2268" dirty="0"/>
              <a:t>W krótkim okresie, sytuacja wygląda nieco inaczej. </a:t>
            </a:r>
          </a:p>
          <a:p>
            <a:r>
              <a:rPr lang="pl-PL" altLang="pl-PL" sz="2268" dirty="0"/>
              <a:t>Ilość czynników stałych nie zmienia się, zatem decyzja o wielkości produkcji podyktowana jest miejscem przecięcia krzywej krótkookresowych kosztów krańcowych (SMC – </a:t>
            </a:r>
            <a:r>
              <a:rPr lang="pl-PL" altLang="pl-PL" sz="2268" i="1" dirty="0" err="1"/>
              <a:t>short</a:t>
            </a:r>
            <a:r>
              <a:rPr lang="pl-PL" altLang="pl-PL" sz="2268" i="1" dirty="0"/>
              <a:t>-run </a:t>
            </a:r>
            <a:r>
              <a:rPr lang="pl-PL" altLang="pl-PL" sz="2268" i="1" dirty="0" err="1"/>
              <a:t>marginal</a:t>
            </a:r>
            <a:r>
              <a:rPr lang="pl-PL" altLang="pl-PL" sz="2268" i="1" dirty="0"/>
              <a:t> </a:t>
            </a:r>
            <a:r>
              <a:rPr lang="pl-PL" altLang="pl-PL" sz="2268" i="1" dirty="0" err="1"/>
              <a:t>cost</a:t>
            </a:r>
            <a:r>
              <a:rPr lang="pl-PL" altLang="pl-PL" sz="2268" dirty="0"/>
              <a:t>) z krzywą utargu krańcowego. Przy tej wielkości produkcji przedsiębiorstwo maksymalizuje zysk lub minimalizuje straty.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4" descr="Decyzje przedsiębiorstwa w krótkim okresie, mar11">
            <a:extLst>
              <a:ext uri="{FF2B5EF4-FFF2-40B4-BE49-F238E27FC236}">
                <a16:creationId xmlns="" xmlns:a16="http://schemas.microsoft.com/office/drawing/2014/main" id="{1CE81680-E8B3-D804-9A79-7339D3E3FF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0899" y="3657599"/>
            <a:ext cx="5385035" cy="322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7" name="Rectangle 2">
            <a:extLst>
              <a:ext uri="{FF2B5EF4-FFF2-40B4-BE49-F238E27FC236}">
                <a16:creationId xmlns="" xmlns:a16="http://schemas.microsoft.com/office/drawing/2014/main" id="{DDFB5011-F9DC-2129-70F1-1E3194081F17}"/>
              </a:ext>
            </a:extLst>
          </p:cNvPr>
          <p:cNvSpPr>
            <a:spLocks noGrp="1"/>
          </p:cNvSpPr>
          <p:nvPr>
            <p:ph type="title"/>
          </p:nvPr>
        </p:nvSpPr>
        <p:spPr/>
        <p:txBody>
          <a:bodyPr>
            <a:normAutofit/>
          </a:bodyPr>
          <a:lstStyle/>
          <a:p>
            <a:r>
              <a:rPr lang="pl-PL" altLang="pl-PL" sz="3900"/>
              <a:t>Decyzje produkcyjne przedsiębiorstwa w krótkim okresie</a:t>
            </a:r>
          </a:p>
        </p:txBody>
      </p:sp>
      <p:sp>
        <p:nvSpPr>
          <p:cNvPr id="72708" name="Rectangle 3">
            <a:extLst>
              <a:ext uri="{FF2B5EF4-FFF2-40B4-BE49-F238E27FC236}">
                <a16:creationId xmlns="" xmlns:a16="http://schemas.microsoft.com/office/drawing/2014/main" id="{FB0DF1BD-9E74-80C6-2E16-A777BD58E232}"/>
              </a:ext>
            </a:extLst>
          </p:cNvPr>
          <p:cNvSpPr>
            <a:spLocks noGrp="1"/>
          </p:cNvSpPr>
          <p:nvPr>
            <p:ph idx="1"/>
          </p:nvPr>
        </p:nvSpPr>
        <p:spPr/>
        <p:txBody>
          <a:bodyPr/>
          <a:lstStyle/>
          <a:p>
            <a:pPr>
              <a:lnSpc>
                <a:spcPct val="90000"/>
              </a:lnSpc>
            </a:pPr>
            <a:r>
              <a:rPr lang="pl-PL" altLang="pl-PL" sz="2268" dirty="0"/>
              <a:t>Następnie przedsiębiorstwo decyduje, czy w ogóle opłaca się prowadzić działalność produkcyjną. Jeżeli cena przewyższa przeciętne koszty całkowite (SATC), to przedsiębiorstwo osiąga zysk (zielony odcinek). Jeżeli cena nie osiąga poziomu SATC1, to w długim okresie należałoby zaprzestać produkcji. Jeżeli jednak jest szansa na zwiększenie popytu (a więc wielkości zapotrzebowania przy danej cenie, czyli przy danym zapotrzebowaniu zwiększenie ceny), albo zmniejszenie kosztów w dłuższym horyzoncie, to w krótkim okresie (np. recesja), 				</a:t>
            </a:r>
            <a:br>
              <a:rPr lang="pl-PL" altLang="pl-PL" sz="2268" dirty="0"/>
            </a:br>
            <a:r>
              <a:rPr lang="pl-PL" altLang="pl-PL" sz="2268" dirty="0"/>
              <a:t>przedsiębiorstwo może ponosić straty.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Decyzje przedsiębiorstwa w krótkim okresie, mar11">
            <a:extLst>
              <a:ext uri="{FF2B5EF4-FFF2-40B4-BE49-F238E27FC236}">
                <a16:creationId xmlns="" xmlns:a16="http://schemas.microsoft.com/office/drawing/2014/main" id="{7AA5AA9A-54D6-82FA-04C9-624F469C2B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72" y="3429000"/>
            <a:ext cx="5385035" cy="326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1" name="Rectangle 3">
            <a:extLst>
              <a:ext uri="{FF2B5EF4-FFF2-40B4-BE49-F238E27FC236}">
                <a16:creationId xmlns="" xmlns:a16="http://schemas.microsoft.com/office/drawing/2014/main" id="{9F7A4F3C-BACF-8921-8EBC-B2B97C43047F}"/>
              </a:ext>
            </a:extLst>
          </p:cNvPr>
          <p:cNvSpPr>
            <a:spLocks noGrp="1"/>
          </p:cNvSpPr>
          <p:nvPr>
            <p:ph type="title"/>
          </p:nvPr>
        </p:nvSpPr>
        <p:spPr/>
        <p:txBody>
          <a:bodyPr>
            <a:normAutofit/>
          </a:bodyPr>
          <a:lstStyle/>
          <a:p>
            <a:r>
              <a:rPr lang="pl-PL" altLang="pl-PL" sz="3900"/>
              <a:t>Decyzje produkcyjne przedsiębiorstwa w krótkim okresie</a:t>
            </a:r>
          </a:p>
        </p:txBody>
      </p:sp>
      <p:sp>
        <p:nvSpPr>
          <p:cNvPr id="73732" name="Rectangle 4">
            <a:extLst>
              <a:ext uri="{FF2B5EF4-FFF2-40B4-BE49-F238E27FC236}">
                <a16:creationId xmlns="" xmlns:a16="http://schemas.microsoft.com/office/drawing/2014/main" id="{F378FA9A-E6E0-BB7D-4FB3-73EC63EA70A5}"/>
              </a:ext>
            </a:extLst>
          </p:cNvPr>
          <p:cNvSpPr>
            <a:spLocks noGrp="1"/>
          </p:cNvSpPr>
          <p:nvPr>
            <p:ph idx="1"/>
          </p:nvPr>
        </p:nvSpPr>
        <p:spPr/>
        <p:txBody>
          <a:bodyPr/>
          <a:lstStyle/>
          <a:p>
            <a:pPr>
              <a:lnSpc>
                <a:spcPct val="90000"/>
              </a:lnSpc>
            </a:pPr>
            <a:r>
              <a:rPr lang="pl-PL" altLang="pl-PL" sz="2268" dirty="0"/>
              <a:t>Tutaj jednak musi podjąć decyzję, która zapewni minimalizację strat. W krótkim okresie i tak trzeba pokryć koszty stałe, dlatego nawet brak produkcji oznacza koszty. Być może jednak produkcja Q1 pozwoli nie tylko na pokrycie kosztów zmiennych, ale także na pokrycie części kosztów stałych (przy produkcji 0 nie pokrywa nawet części kosztów stałych). Jeżeli suma przychodów przewyższa koszty zmienne (czyli 	jeżeli cena przewyższa SAVC1), to przedsiębiorstwo zarabia na 			</a:t>
            </a:r>
            <a:br>
              <a:rPr lang="pl-PL" altLang="pl-PL" sz="2268" dirty="0"/>
            </a:br>
            <a:r>
              <a:rPr lang="pl-PL" altLang="pl-PL" sz="2268" dirty="0"/>
              <a:t>pokrycie części kosztów stałych, dlatego też </a:t>
            </a:r>
            <a:br>
              <a:rPr lang="pl-PL" altLang="pl-PL" sz="2268" dirty="0"/>
            </a:br>
            <a:r>
              <a:rPr lang="pl-PL" altLang="pl-PL" sz="2268" dirty="0"/>
              <a:t>będzie wytwarzać Q1, mimo iż ta 						</a:t>
            </a:r>
            <a:br>
              <a:rPr lang="pl-PL" altLang="pl-PL" sz="2268" dirty="0"/>
            </a:br>
            <a:r>
              <a:rPr lang="pl-PL" altLang="pl-PL" sz="2268" dirty="0"/>
              <a:t>wielkość produkcji oznacza pewne straty.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pl-PL" altLang="pl-PL" sz="3265" dirty="0"/>
              <a:t>Trudności przy obliczaniu zysku przedsiębiorstwa </a:t>
            </a:r>
            <a:r>
              <a:rPr lang="pl-PL" altLang="pl-PL" sz="3265" dirty="0" smtClean="0"/>
              <a:t/>
            </a:r>
            <a:br>
              <a:rPr lang="pl-PL" altLang="pl-PL" sz="3265" dirty="0" smtClean="0"/>
            </a:br>
            <a:r>
              <a:rPr lang="pl-PL" altLang="pl-PL" sz="2902" dirty="0" smtClean="0"/>
              <a:t>Koszt </a:t>
            </a:r>
            <a:r>
              <a:rPr lang="pl-PL" altLang="pl-PL" sz="2902" dirty="0"/>
              <a:t>alternatywny a koszt </a:t>
            </a:r>
            <a:r>
              <a:rPr lang="pl-PL" altLang="pl-PL" sz="2902" dirty="0" smtClean="0"/>
              <a:t>księgowy (1/3)</a:t>
            </a:r>
            <a:endParaRPr lang="pl-PL" altLang="pl-PL" sz="2902" dirty="0"/>
          </a:p>
        </p:txBody>
      </p:sp>
      <p:sp>
        <p:nvSpPr>
          <p:cNvPr id="16387" name="Rectangle 3"/>
          <p:cNvSpPr>
            <a:spLocks noGrp="1" noChangeArrowheads="1"/>
          </p:cNvSpPr>
          <p:nvPr>
            <p:ph idx="1"/>
          </p:nvPr>
        </p:nvSpPr>
        <p:spPr>
          <a:xfrm>
            <a:off x="838200" y="1665906"/>
            <a:ext cx="10596824" cy="4506727"/>
          </a:xfrm>
        </p:spPr>
        <p:txBody>
          <a:bodyPr/>
          <a:lstStyle/>
          <a:p>
            <a:pPr eaLnBrk="1" hangingPunct="1"/>
            <a:r>
              <a:rPr lang="pl-PL" altLang="pl-PL" sz="2177" dirty="0"/>
              <a:t>Podstawową różnicą w traktowaniu kosztów i zysków przez ekonomistów i księgowych jest zainteresowanie tych pierwszych nie tylko faktycznymi przychodami i wydatkami firm, ale także wpływem kosztów i zysków na wielkość produkcji oraz na sposób alokowania zasobów pomiędzy różne zastosowania. </a:t>
            </a:r>
          </a:p>
          <a:p>
            <a:pPr eaLnBrk="1" hangingPunct="1"/>
            <a:r>
              <a:rPr lang="pl-PL" altLang="pl-PL" sz="2177" dirty="0"/>
              <a:t>Ekonomiści określają koszt wykorzystania danego zasobu nie jako faktyczny wydatek na zakup pewnych dóbr, ale jako koszt alternatywny. Przykładowo jeżeli student zatrudni się w czasie wakacji w firmie wujka za </a:t>
            </a:r>
            <a:r>
              <a:rPr lang="pl-PL" altLang="pl-PL" sz="2177" dirty="0" smtClean="0"/>
              <a:t>2500 </a:t>
            </a:r>
            <a:r>
              <a:rPr lang="pl-PL" altLang="pl-PL" sz="2177" dirty="0"/>
              <a:t>zł / mies., to po uwzględnieniu, że pracując jako kelner w restauracji mógłby </a:t>
            </a:r>
            <a:r>
              <a:rPr lang="pl-PL" altLang="pl-PL" sz="2177" dirty="0" smtClean="0"/>
              <a:t>zarobić 4500 </a:t>
            </a:r>
            <a:r>
              <a:rPr lang="pl-PL" altLang="pl-PL" sz="2177" dirty="0"/>
              <a:t>zł / mies., można stwierdzić, że poniósł on faktycznie stratę </a:t>
            </a:r>
            <a:r>
              <a:rPr lang="pl-PL" altLang="pl-PL" sz="2177" dirty="0" smtClean="0"/>
              <a:t>2000 </a:t>
            </a:r>
            <a:r>
              <a:rPr lang="pl-PL" altLang="pl-PL" sz="2177" dirty="0"/>
              <a:t>zł / mies., mimo że w ujęciu księgowym uzyskał przychód w wysokości </a:t>
            </a:r>
            <a:r>
              <a:rPr lang="pl-PL" altLang="pl-PL" sz="2177" dirty="0" smtClean="0"/>
              <a:t>2500 </a:t>
            </a:r>
            <a:r>
              <a:rPr lang="pl-PL" altLang="pl-PL" sz="2177" dirty="0"/>
              <a:t>zł/mies.</a:t>
            </a:r>
          </a:p>
        </p:txBody>
      </p:sp>
    </p:spTree>
    <p:extLst>
      <p:ext uri="{BB962C8B-B14F-4D97-AF65-F5344CB8AC3E}">
        <p14:creationId xmlns:p14="http://schemas.microsoft.com/office/powerpoint/2010/main" val="17397353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Decyzje przedsiębiorstwa w krótkim okresie, mar11">
            <a:extLst>
              <a:ext uri="{FF2B5EF4-FFF2-40B4-BE49-F238E27FC236}">
                <a16:creationId xmlns="" xmlns:a16="http://schemas.microsoft.com/office/drawing/2014/main" id="{4E200CA9-9C86-222F-7E53-164CD12DEB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589" y="3596743"/>
            <a:ext cx="5385035" cy="326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5" name="Rectangle 3">
            <a:extLst>
              <a:ext uri="{FF2B5EF4-FFF2-40B4-BE49-F238E27FC236}">
                <a16:creationId xmlns="" xmlns:a16="http://schemas.microsoft.com/office/drawing/2014/main" id="{D3A6288F-9922-8B70-29D5-3B672BCCF5B9}"/>
              </a:ext>
            </a:extLst>
          </p:cNvPr>
          <p:cNvSpPr>
            <a:spLocks noGrp="1"/>
          </p:cNvSpPr>
          <p:nvPr>
            <p:ph type="title"/>
          </p:nvPr>
        </p:nvSpPr>
        <p:spPr/>
        <p:txBody>
          <a:bodyPr>
            <a:normAutofit/>
          </a:bodyPr>
          <a:lstStyle/>
          <a:p>
            <a:r>
              <a:rPr lang="pl-PL" altLang="pl-PL" sz="3900"/>
              <a:t>Decyzje produkcyjne przedsiębiorstwa </a:t>
            </a:r>
            <a:br>
              <a:rPr lang="pl-PL" altLang="pl-PL" sz="3900"/>
            </a:br>
            <a:r>
              <a:rPr lang="pl-PL" altLang="pl-PL" sz="3900"/>
              <a:t>w krótkim okresie</a:t>
            </a:r>
          </a:p>
        </p:txBody>
      </p:sp>
      <p:sp>
        <p:nvSpPr>
          <p:cNvPr id="74756" name="Rectangle 4">
            <a:extLst>
              <a:ext uri="{FF2B5EF4-FFF2-40B4-BE49-F238E27FC236}">
                <a16:creationId xmlns="" xmlns:a16="http://schemas.microsoft.com/office/drawing/2014/main" id="{4FD9802A-A399-DA8D-81FE-8C2A6AF7E3A4}"/>
              </a:ext>
            </a:extLst>
          </p:cNvPr>
          <p:cNvSpPr>
            <a:spLocks noGrp="1"/>
          </p:cNvSpPr>
          <p:nvPr>
            <p:ph idx="1"/>
          </p:nvPr>
        </p:nvSpPr>
        <p:spPr/>
        <p:txBody>
          <a:bodyPr/>
          <a:lstStyle/>
          <a:p>
            <a:pPr>
              <a:lnSpc>
                <a:spcPct val="90000"/>
              </a:lnSpc>
            </a:pPr>
            <a:r>
              <a:rPr lang="pl-PL" altLang="pl-PL" sz="2268"/>
              <a:t>Jeżeli jednak cena jest niższa od SAVC1, czyli jeżeli cena nie pokrywa nawet kosztów zmiennych, to nie opłaca się ich ponosić produkując jakąkolwiek wielkość produkcji i lepszą decyzją będzie całkowite zaprzestanie produkcji (na jakiś czas).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type="title"/>
          </p:nvPr>
        </p:nvSpPr>
        <p:spPr/>
        <p:txBody>
          <a:bodyPr/>
          <a:lstStyle/>
          <a:p>
            <a:pPr eaLnBrk="1" hangingPunct="1"/>
            <a:r>
              <a:rPr lang="pl-PL" altLang="pl-PL" sz="3537"/>
              <a:t>Decyzje produkcyjne przedsiębiorstwa </a:t>
            </a:r>
            <a:br>
              <a:rPr lang="pl-PL" altLang="pl-PL" sz="3537"/>
            </a:br>
            <a:r>
              <a:rPr lang="pl-PL" altLang="pl-PL" sz="3537"/>
              <a:t>w krótkim i długim okresie - podsumowanie</a:t>
            </a:r>
          </a:p>
        </p:txBody>
      </p:sp>
      <p:graphicFrame>
        <p:nvGraphicFramePr>
          <p:cNvPr id="76895" name="Group 95"/>
          <p:cNvGraphicFramePr>
            <a:graphicFrameLocks noGrp="1"/>
          </p:cNvGraphicFramePr>
          <p:nvPr>
            <p:ph idx="1"/>
            <p:extLst>
              <p:ext uri="{D42A27DB-BD31-4B8C-83A1-F6EECF244321}">
                <p14:modId xmlns:p14="http://schemas.microsoft.com/office/powerpoint/2010/main" val="3089991009"/>
              </p:ext>
            </p:extLst>
          </p:nvPr>
        </p:nvGraphicFramePr>
        <p:xfrm>
          <a:off x="838200" y="1825625"/>
          <a:ext cx="10515948" cy="4531203"/>
        </p:xfrm>
        <a:graphic>
          <a:graphicData uri="http://schemas.openxmlformats.org/drawingml/2006/table">
            <a:tbl>
              <a:tblPr/>
              <a:tblGrid>
                <a:gridCol w="2497132">
                  <a:extLst>
                    <a:ext uri="{9D8B030D-6E8A-4147-A177-3AD203B41FA5}">
                      <a16:colId xmlns="" xmlns:a16="http://schemas.microsoft.com/office/drawing/2014/main" val="20000"/>
                    </a:ext>
                  </a:extLst>
                </a:gridCol>
                <a:gridCol w="3466774">
                  <a:extLst>
                    <a:ext uri="{9D8B030D-6E8A-4147-A177-3AD203B41FA5}">
                      <a16:colId xmlns="" xmlns:a16="http://schemas.microsoft.com/office/drawing/2014/main" val="20001"/>
                    </a:ext>
                  </a:extLst>
                </a:gridCol>
                <a:gridCol w="4552042">
                  <a:extLst>
                    <a:ext uri="{9D8B030D-6E8A-4147-A177-3AD203B41FA5}">
                      <a16:colId xmlns="" xmlns:a16="http://schemas.microsoft.com/office/drawing/2014/main" val="20002"/>
                    </a:ext>
                  </a:extLst>
                </a:gridCol>
              </a:tblGrid>
              <a:tr h="8351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1" i="0" u="none" strike="noStrike" cap="none" normalizeH="0" baseline="0" dirty="0">
                          <a:ln>
                            <a:noFill/>
                          </a:ln>
                          <a:solidFill>
                            <a:schemeClr val="tx1"/>
                          </a:solidFill>
                          <a:effectLst/>
                          <a:latin typeface="Arial"/>
                        </a:rPr>
                        <a:t> </a:t>
                      </a:r>
                      <a:endParaRPr kumimoji="0" lang="pl-PL" sz="2000" b="0" i="0" u="none" strike="noStrike" cap="none" normalizeH="0" baseline="0" dirty="0">
                        <a:ln>
                          <a:noFill/>
                        </a:ln>
                        <a:solidFill>
                          <a:schemeClr val="tx1"/>
                        </a:solidFill>
                        <a:effectLst/>
                        <a:latin typeface="Arial" charset="0"/>
                      </a:endParaRPr>
                    </a:p>
                  </a:txBody>
                  <a:tcPr marL="116844" marR="116844" marT="45724" marB="45724" horzOverflow="overflow">
                    <a:lnL cap="flat">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1" i="0" u="none" strike="noStrike" cap="none" normalizeH="0" baseline="0">
                          <a:ln>
                            <a:noFill/>
                          </a:ln>
                          <a:solidFill>
                            <a:schemeClr val="tx1"/>
                          </a:solidFill>
                          <a:effectLst/>
                          <a:latin typeface="Calibri" pitchFamily="34" charset="0"/>
                        </a:rPr>
                        <a:t>Warunki krańcowe</a:t>
                      </a:r>
                      <a:endParaRPr kumimoji="0" lang="pl-PL" sz="2000" b="0" i="0" u="none" strike="noStrike" cap="none" normalizeH="0" baseline="0">
                        <a:ln>
                          <a:noFill/>
                        </a:ln>
                        <a:solidFill>
                          <a:schemeClr val="tx1"/>
                        </a:solidFill>
                        <a:effectLst/>
                        <a:latin typeface="Arial" charset="0"/>
                      </a:endParaRPr>
                    </a:p>
                  </a:txBody>
                  <a:tcPr marL="116844" marR="116844" marT="45724" marB="45724" horzOverflow="overflow">
                    <a:lnL>
                      <a:noFill/>
                    </a:lnL>
                    <a:lnR>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1" i="0" u="none" strike="noStrike" cap="none" normalizeH="0" baseline="0">
                          <a:ln>
                            <a:noFill/>
                          </a:ln>
                          <a:solidFill>
                            <a:schemeClr val="tx1"/>
                          </a:solidFill>
                          <a:effectLst/>
                          <a:latin typeface="Calibri" pitchFamily="34" charset="0"/>
                        </a:rPr>
                        <a:t>Sprawdź, czy warto produkować</a:t>
                      </a:r>
                      <a:endParaRPr kumimoji="0" lang="pl-PL" sz="2000" b="0" i="0" u="none" strike="noStrike" cap="none" normalizeH="0" baseline="0">
                        <a:ln>
                          <a:noFill/>
                        </a:ln>
                        <a:solidFill>
                          <a:schemeClr val="tx1"/>
                        </a:solidFill>
                        <a:effectLst/>
                        <a:latin typeface="Arial" charset="0"/>
                      </a:endParaRPr>
                    </a:p>
                  </a:txBody>
                  <a:tcPr marL="116844" marR="116844" marT="45724" marB="45724" horzOverflow="overflow">
                    <a:lnL>
                      <a:noFill/>
                    </a:lnL>
                    <a:lnR cap="flat">
                      <a:noFill/>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1832168">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1" i="0" u="none" strike="noStrike" cap="none" normalizeH="0" baseline="0" dirty="0">
                          <a:ln>
                            <a:noFill/>
                          </a:ln>
                          <a:solidFill>
                            <a:schemeClr val="tx1"/>
                          </a:solidFill>
                          <a:effectLst/>
                          <a:latin typeface="Calibri" pitchFamily="34" charset="0"/>
                        </a:rPr>
                        <a:t>Decyzje krótkookresowe</a:t>
                      </a:r>
                      <a:endParaRPr kumimoji="0" lang="pl-PL" sz="2000" b="0" i="0" u="none" strike="noStrike" cap="none" normalizeH="0" baseline="0" dirty="0">
                        <a:ln>
                          <a:noFill/>
                        </a:ln>
                        <a:solidFill>
                          <a:schemeClr val="tx1"/>
                        </a:solidFill>
                        <a:effectLst/>
                        <a:latin typeface="Arial" charset="0"/>
                      </a:endParaRPr>
                    </a:p>
                  </a:txBody>
                  <a:tcPr marL="116844" marR="116844" marT="45724" marB="45724" horzOverflow="overflow">
                    <a:lnL cap="flat">
                      <a:noFill/>
                    </a:lnL>
                    <a:lnR>
                      <a:noFill/>
                    </a:lnR>
                    <a:lnT w="12700" cap="flat" cmpd="sng" algn="ctr">
                      <a:solidFill>
                        <a:srgbClr val="969696"/>
                      </a:solidFill>
                      <a:prstDash val="solid"/>
                      <a:round/>
                      <a:headEnd type="none" w="med" len="med"/>
                      <a:tailEnd type="none" w="med" len="med"/>
                    </a:lnT>
                    <a:lnB>
                      <a:noFill/>
                    </a:lnB>
                    <a:lnTlToBr>
                      <a:noFill/>
                    </a:lnTlToBr>
                    <a:lnBlToTr>
                      <a:noFill/>
                    </a:lnBlToTr>
                    <a:solidFill>
                      <a:schemeClr val="tx2">
                        <a:lumMod val="40000"/>
                        <a:lumOff val="60000"/>
                      </a:schemeClr>
                    </a:solid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a:ln>
                            <a:noFill/>
                          </a:ln>
                          <a:solidFill>
                            <a:schemeClr val="tx1"/>
                          </a:solidFill>
                          <a:effectLst/>
                          <a:latin typeface="Calibri" pitchFamily="34" charset="0"/>
                        </a:rPr>
                        <a:t>Wybierz poziom produkcji, przy którym MR=SMC</a:t>
                      </a:r>
                      <a:endParaRPr kumimoji="0" lang="pl-PL" sz="2000" b="0" i="0" u="none" strike="noStrike" cap="none" normalizeH="0" baseline="0" dirty="0">
                        <a:ln>
                          <a:noFill/>
                        </a:ln>
                        <a:solidFill>
                          <a:schemeClr val="tx1"/>
                        </a:solidFill>
                        <a:effectLst/>
                        <a:latin typeface="Arial" charset="0"/>
                      </a:endParaRPr>
                    </a:p>
                  </a:txBody>
                  <a:tcPr marL="116844" marR="116844" marT="45724" marB="45724" horzOverflow="overflow">
                    <a:lnL>
                      <a:noFill/>
                    </a:lnL>
                    <a:lnR>
                      <a:noFill/>
                    </a:lnR>
                    <a:lnT w="12700" cap="flat" cmpd="sng" algn="ctr">
                      <a:solidFill>
                        <a:srgbClr val="969696"/>
                      </a:solidFill>
                      <a:prstDash val="solid"/>
                      <a:round/>
                      <a:headEnd type="none" w="med" len="med"/>
                      <a:tailEnd type="none" w="med" len="med"/>
                    </a:lnT>
                    <a:lnB>
                      <a:noFill/>
                    </a:lnB>
                    <a:lnTlToBr>
                      <a:noFill/>
                    </a:lnTlToBr>
                    <a:lnBlToTr>
                      <a:noFill/>
                    </a:lnBlToTr>
                    <a:solidFill>
                      <a:schemeClr val="tx2">
                        <a:lumMod val="40000"/>
                        <a:lumOff val="60000"/>
                      </a:schemeClr>
                    </a:solid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a:ln>
                            <a:noFill/>
                          </a:ln>
                          <a:solidFill>
                            <a:schemeClr val="tx1"/>
                          </a:solidFill>
                          <a:effectLst/>
                          <a:latin typeface="Calibri" pitchFamily="34" charset="0"/>
                        </a:rPr>
                        <a:t>Produkuj na tym poziomie, jeżeli cena nie jest niższa od SAVC. Jeżeli jest niższa, zaprzestań produkcji.</a:t>
                      </a:r>
                      <a:endParaRPr kumimoji="0" lang="pl-PL" sz="2000" b="0" i="0" u="none" strike="noStrike" cap="none" normalizeH="0" baseline="0" dirty="0">
                        <a:ln>
                          <a:noFill/>
                        </a:ln>
                        <a:solidFill>
                          <a:schemeClr val="tx1"/>
                        </a:solidFill>
                        <a:effectLst/>
                        <a:latin typeface="Arial" charset="0"/>
                      </a:endParaRPr>
                    </a:p>
                  </a:txBody>
                  <a:tcPr marL="116844" marR="116844" marT="45724" marB="45724" horzOverflow="overflow">
                    <a:lnL>
                      <a:noFill/>
                    </a:lnL>
                    <a:lnR cap="flat">
                      <a:noFill/>
                    </a:lnR>
                    <a:lnT w="12700" cap="flat" cmpd="sng" algn="ctr">
                      <a:solidFill>
                        <a:srgbClr val="969696"/>
                      </a:solidFill>
                      <a:prstDash val="solid"/>
                      <a:round/>
                      <a:headEnd type="none" w="med" len="med"/>
                      <a:tailEnd type="none" w="med" len="med"/>
                    </a:lnT>
                    <a:lnB>
                      <a:noFill/>
                    </a:lnB>
                    <a:lnTlToBr>
                      <a:noFill/>
                    </a:lnTlToBr>
                    <a:lnBlToTr>
                      <a:noFill/>
                    </a:lnBlToTr>
                    <a:solidFill>
                      <a:schemeClr val="tx2">
                        <a:lumMod val="40000"/>
                        <a:lumOff val="60000"/>
                      </a:schemeClr>
                    </a:solidFill>
                  </a:tcPr>
                </a:tc>
                <a:extLst>
                  <a:ext uri="{0D108BD9-81ED-4DB2-BD59-A6C34878D82A}">
                    <a16:rowId xmlns="" xmlns:a16="http://schemas.microsoft.com/office/drawing/2014/main" val="10001"/>
                  </a:ext>
                </a:extLst>
              </a:tr>
              <a:tr h="1863922">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1" i="0" u="none" strike="noStrike" cap="none" normalizeH="0" baseline="0" dirty="0">
                          <a:ln>
                            <a:noFill/>
                          </a:ln>
                          <a:solidFill>
                            <a:schemeClr val="tx1"/>
                          </a:solidFill>
                          <a:effectLst/>
                          <a:latin typeface="Calibri" pitchFamily="34" charset="0"/>
                        </a:rPr>
                        <a:t>Decyzje długookresowe</a:t>
                      </a:r>
                      <a:endParaRPr kumimoji="0" lang="pl-PL" sz="2000" b="0" i="0" u="none" strike="noStrike" cap="none" normalizeH="0" baseline="0" dirty="0">
                        <a:ln>
                          <a:noFill/>
                        </a:ln>
                        <a:solidFill>
                          <a:schemeClr val="tx1"/>
                        </a:solidFill>
                        <a:effectLst/>
                        <a:latin typeface="Arial" charset="0"/>
                      </a:endParaRPr>
                    </a:p>
                  </a:txBody>
                  <a:tcPr marL="116844" marR="116844" marT="45724" marB="45724" horzOverflow="overflow">
                    <a:lnL cap="flat">
                      <a:noFill/>
                    </a:lnL>
                    <a:lnR>
                      <a:noFill/>
                    </a:lnR>
                    <a:lnT>
                      <a:noFill/>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a:ln>
                            <a:noFill/>
                          </a:ln>
                          <a:solidFill>
                            <a:schemeClr val="tx1"/>
                          </a:solidFill>
                          <a:effectLst/>
                          <a:latin typeface="Calibri" pitchFamily="34" charset="0"/>
                        </a:rPr>
                        <a:t>Wybierz poziom produkcji, przy którym MR=LMC</a:t>
                      </a:r>
                      <a:endParaRPr kumimoji="0" lang="pl-PL" sz="2000" b="0" i="0" u="none" strike="noStrike" cap="none" normalizeH="0" baseline="0" dirty="0">
                        <a:ln>
                          <a:noFill/>
                        </a:ln>
                        <a:solidFill>
                          <a:schemeClr val="tx1"/>
                        </a:solidFill>
                        <a:effectLst/>
                        <a:latin typeface="Arial" charset="0"/>
                      </a:endParaRPr>
                    </a:p>
                  </a:txBody>
                  <a:tcPr marL="116844" marR="116844" marT="45724" marB="45724" horzOverflow="overflow">
                    <a:lnL>
                      <a:noFill/>
                    </a:lnL>
                    <a:lnR>
                      <a:noFill/>
                    </a:lnR>
                    <a:lnT>
                      <a:noFill/>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a:ln>
                            <a:noFill/>
                          </a:ln>
                          <a:solidFill>
                            <a:schemeClr val="tx1"/>
                          </a:solidFill>
                          <a:effectLst/>
                          <a:latin typeface="Calibri" pitchFamily="34" charset="0"/>
                        </a:rPr>
                        <a:t>Produkuj na tym poziomie, jeżeli cena nie jest niższa od LAC. Jeżeli jest niższa, zaprzestań produkcji.</a:t>
                      </a:r>
                      <a:endParaRPr kumimoji="0" lang="pl-PL" sz="2000" b="0" i="0" u="none" strike="noStrike" cap="none" normalizeH="0" baseline="0" dirty="0">
                        <a:ln>
                          <a:noFill/>
                        </a:ln>
                        <a:solidFill>
                          <a:schemeClr val="tx1"/>
                        </a:solidFill>
                        <a:effectLst/>
                        <a:latin typeface="Arial" charset="0"/>
                      </a:endParaRPr>
                    </a:p>
                  </a:txBody>
                  <a:tcPr marL="116844" marR="116844" marT="45724" marB="45724" horzOverflow="overflow">
                    <a:lnL>
                      <a:noFill/>
                    </a:lnL>
                    <a:lnR cap="flat">
                      <a:noFill/>
                    </a:lnR>
                    <a:lnT>
                      <a:noFill/>
                    </a:lnT>
                    <a:lnB w="12700"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75792" name="Rectangle 96"/>
          <p:cNvSpPr>
            <a:spLocks noChangeArrowheads="1"/>
          </p:cNvSpPr>
          <p:nvPr/>
        </p:nvSpPr>
        <p:spPr bwMode="auto">
          <a:xfrm>
            <a:off x="838200" y="5915352"/>
            <a:ext cx="1588876" cy="388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05" tIns="47302" rIns="94605" bIns="47302" anchor="ctr">
            <a:spAutoFit/>
          </a:bodyPr>
          <a:lstStyle>
            <a:lvl1pPr>
              <a:spcBef>
                <a:spcPct val="20000"/>
              </a:spcBef>
              <a:buClr>
                <a:schemeClr val="accent1"/>
              </a:buClr>
              <a:buSzPct val="65000"/>
              <a:buFont typeface="Wingdings" panose="05000000000000000000" pitchFamily="2" charset="2"/>
              <a:buChar char="n"/>
              <a:defRPr sz="34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30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5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3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300">
                <a:solidFill>
                  <a:schemeClr val="tx1"/>
                </a:solidFill>
                <a:latin typeface="Arial" panose="020B0604020202020204" pitchFamily="34" charset="0"/>
              </a:defRPr>
            </a:lvl9pPr>
          </a:lstStyle>
          <a:p>
            <a:pPr eaLnBrk="1" hangingPunct="1">
              <a:spcBef>
                <a:spcPct val="0"/>
              </a:spcBef>
              <a:buClrTx/>
              <a:buSzTx/>
              <a:buFontTx/>
              <a:buNone/>
            </a:pPr>
            <a:r>
              <a:rPr lang="pl-PL" altLang="pl-PL" sz="1905" b="1" dirty="0">
                <a:solidFill>
                  <a:schemeClr val="accent2"/>
                </a:solidFill>
              </a:rPr>
              <a:t>Zadanie 5.5.</a:t>
            </a:r>
          </a:p>
        </p:txBody>
      </p:sp>
      <p:sp>
        <p:nvSpPr>
          <p:cNvPr id="75793" name="Prostokąt 1"/>
          <p:cNvSpPr>
            <a:spLocks noChangeArrowheads="1"/>
          </p:cNvSpPr>
          <p:nvPr/>
        </p:nvSpPr>
        <p:spPr bwMode="auto">
          <a:xfrm>
            <a:off x="1731819" y="5518941"/>
            <a:ext cx="3375155"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pl-PL" altLang="pl-PL" sz="1633"/>
              <a:t>Źródło: Begg i in., wyd. z 2003, s. 218.</a:t>
            </a:r>
          </a:p>
        </p:txBody>
      </p:sp>
    </p:spTree>
    <p:extLst>
      <p:ext uri="{BB962C8B-B14F-4D97-AF65-F5344CB8AC3E}">
        <p14:creationId xmlns:p14="http://schemas.microsoft.com/office/powerpoint/2010/main" val="33440066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Problem do przemyślenia (1)</a:t>
            </a:r>
            <a:br>
              <a:rPr lang="pl-PL" dirty="0"/>
            </a:br>
            <a:r>
              <a:rPr lang="pl-PL" sz="3200" dirty="0"/>
              <a:t>Czy przedsiębiorstwa znają swoje koszty?</a:t>
            </a:r>
          </a:p>
        </p:txBody>
      </p:sp>
      <p:sp>
        <p:nvSpPr>
          <p:cNvPr id="3" name="Symbol zastępczy zawartości 2"/>
          <p:cNvSpPr>
            <a:spLocks noGrp="1"/>
          </p:cNvSpPr>
          <p:nvPr>
            <p:ph idx="1"/>
          </p:nvPr>
        </p:nvSpPr>
        <p:spPr>
          <a:xfrm>
            <a:off x="838200" y="1825625"/>
            <a:ext cx="10515600" cy="4438988"/>
          </a:xfrm>
        </p:spPr>
        <p:txBody>
          <a:bodyPr>
            <a:normAutofit fontScale="62500" lnSpcReduction="20000"/>
          </a:bodyPr>
          <a:lstStyle/>
          <a:p>
            <a:pPr>
              <a:lnSpc>
                <a:spcPct val="120000"/>
              </a:lnSpc>
            </a:pPr>
            <a:r>
              <a:rPr lang="pl-PL" dirty="0"/>
              <a:t>Można przypuszczać, że w praktyce przedsiębiorstwa nie znają dokładnie swoich kosztów. Jeśli tak, to zasadne jest pytanie na ile miarodajne są te rozważania.</a:t>
            </a:r>
          </a:p>
          <a:p>
            <a:pPr>
              <a:lnSpc>
                <a:spcPct val="120000"/>
              </a:lnSpc>
            </a:pPr>
            <a:r>
              <a:rPr lang="pl-PL" dirty="0"/>
              <a:t>Odpowiedź </a:t>
            </a:r>
            <a:r>
              <a:rPr lang="pl-PL" dirty="0" err="1"/>
              <a:t>Begg</a:t>
            </a:r>
            <a:r>
              <a:rPr lang="pl-PL" dirty="0"/>
              <a:t>, </a:t>
            </a:r>
            <a:r>
              <a:rPr lang="pl-PL" i="1" dirty="0"/>
              <a:t>Mikroekonomia</a:t>
            </a:r>
            <a:r>
              <a:rPr lang="pl-PL" dirty="0"/>
              <a:t>, PWE, Warszawa 2013, s. 187.</a:t>
            </a:r>
          </a:p>
          <a:p>
            <a:pPr>
              <a:lnSpc>
                <a:spcPct val="120000"/>
              </a:lnSpc>
            </a:pPr>
            <a:r>
              <a:rPr lang="pl-PL" dirty="0"/>
              <a:t>Na pewno zadawałeś sobie pytanie, czy przedsiębiorstwa działając w rzeczywistym świecie wiedzą, w jaki sposób przebiegają krzywe ich kosztów krańcowych i przychodów krańcowych, tak aby móc przeprowadzić skomplikowany rachunek, pozwalający ustalić rozmiary produkcji, przy której obie te wielkości się zrównują.</a:t>
            </a:r>
          </a:p>
          <a:p>
            <a:pPr>
              <a:lnSpc>
                <a:spcPct val="120000"/>
              </a:lnSpc>
            </a:pPr>
            <a:r>
              <a:rPr lang="pl-PL" dirty="0"/>
              <a:t>Dla potwierdzenia przydatności przedstawionego modelu podaży nie jest konieczne, aby przedsiębiorstwa stosowały tego rodzaju procedury w praktyce. Jeżeli menedżer przypadkowo, na podstawie intuicji bądź w wyniku przemyślanej decyzji osiągnie w swoim przedsiębiorstwie maksymalny zysk, to koszty krańcowe w tym przedsiębiorstwie będą </a:t>
            </a:r>
            <a:r>
              <a:rPr lang="pl-PL" i="1" dirty="0"/>
              <a:t>musiały</a:t>
            </a:r>
            <a:r>
              <a:rPr lang="pl-PL" dirty="0"/>
              <a:t> być równe przychodom krańcowym. Dlatego, w tym rozdziale rozwinęliśmy sformalizowaną analizę, za pomocą której możemy śledzić postępowanie tysięcy zdolnych menedżerów podejmujących, przeciętnie rzecz biorąc, słuszne decyzje, dzięki czemu udaje im się przetrwać w pełnym trudności świecie biznesu.</a:t>
            </a:r>
          </a:p>
        </p:txBody>
      </p:sp>
    </p:spTree>
    <p:extLst>
      <p:ext uri="{BB962C8B-B14F-4D97-AF65-F5344CB8AC3E}">
        <p14:creationId xmlns:p14="http://schemas.microsoft.com/office/powerpoint/2010/main" val="1608719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pl-PL" altLang="pl-PL" sz="3265" dirty="0"/>
              <a:t>Trudności przy obliczaniu zysku przedsiębiorstwa </a:t>
            </a:r>
            <a:r>
              <a:rPr lang="pl-PL" altLang="pl-PL" sz="3265" dirty="0" smtClean="0"/>
              <a:t/>
            </a:r>
            <a:br>
              <a:rPr lang="pl-PL" altLang="pl-PL" sz="3265" dirty="0" smtClean="0"/>
            </a:br>
            <a:r>
              <a:rPr lang="pl-PL" altLang="pl-PL" sz="2902" dirty="0" smtClean="0"/>
              <a:t>Koszt </a:t>
            </a:r>
            <a:r>
              <a:rPr lang="pl-PL" altLang="pl-PL" sz="2902" dirty="0"/>
              <a:t>alternatywny a koszt </a:t>
            </a:r>
            <a:r>
              <a:rPr lang="pl-PL" altLang="pl-PL" sz="2902" dirty="0" smtClean="0"/>
              <a:t>księgowy (2/3)</a:t>
            </a:r>
            <a:endParaRPr lang="pl-PL" altLang="pl-PL" sz="2902" dirty="0"/>
          </a:p>
        </p:txBody>
      </p:sp>
      <p:sp>
        <p:nvSpPr>
          <p:cNvPr id="17411" name="Rectangle 3"/>
          <p:cNvSpPr>
            <a:spLocks noGrp="1" noChangeArrowheads="1"/>
          </p:cNvSpPr>
          <p:nvPr>
            <p:ph idx="1"/>
          </p:nvPr>
        </p:nvSpPr>
        <p:spPr>
          <a:xfrm>
            <a:off x="838200" y="1599673"/>
            <a:ext cx="10515600" cy="4572960"/>
          </a:xfrm>
        </p:spPr>
        <p:txBody>
          <a:bodyPr>
            <a:normAutofit/>
          </a:bodyPr>
          <a:lstStyle/>
          <a:p>
            <a:pPr eaLnBrk="1" hangingPunct="1"/>
            <a:r>
              <a:rPr lang="pl-PL" altLang="pl-PL" sz="2200" dirty="0"/>
              <a:t>Podobnie jeżeli przedsiębiorca dysponując kapitałem własnym angażuje go w dane przedsięwzięcie inwestycyjne i uzyska 2% zwrotu rocznie, ale w banku dostałby 3%, to potencjalny przychód w wysokości 3% sumy (np. 1.000.000 zł x 3% = </a:t>
            </a:r>
            <a:r>
              <a:rPr lang="pl-PL" altLang="pl-PL" sz="2200" dirty="0" smtClean="0"/>
              <a:t>30.000 zł) </a:t>
            </a:r>
            <a:r>
              <a:rPr lang="pl-PL" altLang="pl-PL" sz="2200" dirty="0"/>
              <a:t>stanowi koszt alternatywny tego kapitału. Zysk w wysokości 2% (tj. 20.000 zł) nie pokrywa kosztu alternatywnego. Taką inwestycję należałoby uznać za chybioną, mimo że w ujęciu księgowym inwestycja przyniosła zysk. Koszt alternatywny jest więc kosztem ekonomicznym, ale nie jest kosztem w ujęciu księgowym.</a:t>
            </a:r>
            <a:endParaRPr lang="pl-PL" altLang="pl-PL" sz="2200" b="1" dirty="0"/>
          </a:p>
          <a:p>
            <a:pPr eaLnBrk="1" hangingPunct="1"/>
            <a:r>
              <a:rPr lang="pl-PL" altLang="pl-PL" sz="2200" b="1" dirty="0" err="1"/>
              <a:t>Begg</a:t>
            </a:r>
            <a:r>
              <a:rPr lang="pl-PL" altLang="pl-PL" sz="2200" b="1" dirty="0"/>
              <a:t> (171): Koszt alternatywny (inaczej koszt utraconych możliwości) jest to suma dochodów utraconych w wyniku niewykorzystania posiadanych zasobów (pracy i kapitału) w najlepszym z istniejących, alternatywnych zastosowań.</a:t>
            </a:r>
            <a:endParaRPr lang="pl-PL" altLang="pl-PL" sz="2200" dirty="0"/>
          </a:p>
        </p:txBody>
      </p:sp>
    </p:spTree>
    <p:extLst>
      <p:ext uri="{BB962C8B-B14F-4D97-AF65-F5344CB8AC3E}">
        <p14:creationId xmlns:p14="http://schemas.microsoft.com/office/powerpoint/2010/main" val="1899041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pl-PL" altLang="pl-PL" sz="3265" dirty="0"/>
              <a:t>Trudności przy obliczaniu zysku przedsiębiorstwa</a:t>
            </a:r>
            <a:r>
              <a:rPr lang="pl-PL" altLang="pl-PL" sz="3900" dirty="0"/>
              <a:t> </a:t>
            </a:r>
            <a:r>
              <a:rPr lang="pl-PL" altLang="pl-PL" sz="3900" dirty="0" smtClean="0"/>
              <a:t/>
            </a:r>
            <a:br>
              <a:rPr lang="pl-PL" altLang="pl-PL" sz="3900" dirty="0" smtClean="0"/>
            </a:br>
            <a:r>
              <a:rPr lang="pl-PL" altLang="pl-PL" sz="2902" dirty="0" smtClean="0"/>
              <a:t>Koszt </a:t>
            </a:r>
            <a:r>
              <a:rPr lang="pl-PL" altLang="pl-PL" sz="2902" dirty="0"/>
              <a:t>alternatywny a koszt </a:t>
            </a:r>
            <a:r>
              <a:rPr lang="pl-PL" altLang="pl-PL" sz="2902" dirty="0" smtClean="0"/>
              <a:t>księgowy (3/3)</a:t>
            </a:r>
            <a:endParaRPr lang="pl-PL" altLang="pl-PL" sz="2902" dirty="0"/>
          </a:p>
        </p:txBody>
      </p:sp>
      <p:sp>
        <p:nvSpPr>
          <p:cNvPr id="18435" name="Rectangle 3"/>
          <p:cNvSpPr>
            <a:spLocks noGrp="1" noChangeArrowheads="1"/>
          </p:cNvSpPr>
          <p:nvPr>
            <p:ph idx="1"/>
          </p:nvPr>
        </p:nvSpPr>
        <p:spPr>
          <a:xfrm>
            <a:off x="838200" y="1665906"/>
            <a:ext cx="10515600" cy="4506727"/>
          </a:xfrm>
        </p:spPr>
        <p:txBody>
          <a:bodyPr/>
          <a:lstStyle/>
          <a:p>
            <a:pPr eaLnBrk="1" hangingPunct="1"/>
            <a:r>
              <a:rPr lang="pl-PL" altLang="pl-PL" sz="1995" dirty="0"/>
              <a:t>Może się jednak zdarzyć, że przedsiębiorstwo osiągnęło zysk nawet po uwzględnieniu kosztu alternatywnego (np. 5% z zaangażowanego 1.000.000 zł minus 3% kosztu alternatywnego) – taki zysk określany jest przez ekonomistów mianem zysku nadzwyczajnego.</a:t>
            </a:r>
          </a:p>
          <a:p>
            <a:pPr eaLnBrk="1" hangingPunct="1"/>
            <a:r>
              <a:rPr lang="pl-PL" altLang="pl-PL" sz="1995" b="1" dirty="0" err="1"/>
              <a:t>Begg</a:t>
            </a:r>
            <a:r>
              <a:rPr lang="pl-PL" altLang="pl-PL" sz="1995" b="1" dirty="0"/>
              <a:t> (173): Zysk nadzwyczajny jest to zysk przekraczający dochód, który właściciel przedsiębiorstwa mógłby otrzymać w postaci odsetek pożyczając swój kapitał według rynkowej stopy procentowej.</a:t>
            </a:r>
          </a:p>
          <a:p>
            <a:pPr eaLnBrk="1" hangingPunct="1"/>
            <a:r>
              <a:rPr lang="pl-PL" altLang="pl-PL" sz="1995" dirty="0"/>
              <a:t>To właśnie zysk nadzwyczajny jest właściwym wskaźnikiem faktycznej efektywności przedsięwzięć gospodarczych, ponieważ to on (a nie zysk w ujęciu księgowym) jest bodźcem skłaniającym do angażowania kapitału (i energii przedsiębiorczej) w dany projekt.</a:t>
            </a:r>
          </a:p>
          <a:p>
            <a:pPr eaLnBrk="1" hangingPunct="1"/>
            <a:endParaRPr lang="pl-PL" altLang="pl-PL" sz="1995" dirty="0"/>
          </a:p>
          <a:p>
            <a:pPr eaLnBrk="1" hangingPunct="1"/>
            <a:r>
              <a:rPr lang="pl-PL" altLang="pl-PL" sz="1995" b="1" dirty="0">
                <a:solidFill>
                  <a:schemeClr val="accent2"/>
                </a:solidFill>
              </a:rPr>
              <a:t>Ćwiczenie </a:t>
            </a:r>
            <a:r>
              <a:rPr lang="pl-PL" altLang="pl-PL" sz="1995" b="1" dirty="0" err="1">
                <a:solidFill>
                  <a:schemeClr val="accent2"/>
                </a:solidFill>
              </a:rPr>
              <a:t>Begg</a:t>
            </a:r>
            <a:r>
              <a:rPr lang="pl-PL" altLang="pl-PL" sz="1995" b="1" dirty="0">
                <a:solidFill>
                  <a:schemeClr val="accent2"/>
                </a:solidFill>
              </a:rPr>
              <a:t>, </a:t>
            </a:r>
            <a:r>
              <a:rPr lang="pl-PL" altLang="pl-PL" sz="1995" b="1" dirty="0" smtClean="0">
                <a:solidFill>
                  <a:schemeClr val="accent2"/>
                </a:solidFill>
              </a:rPr>
              <a:t>1</a:t>
            </a:r>
            <a:endParaRPr lang="pl-PL" altLang="pl-PL" sz="1995" b="1" dirty="0">
              <a:solidFill>
                <a:schemeClr val="accent2"/>
              </a:solidFill>
            </a:endParaRPr>
          </a:p>
        </p:txBody>
      </p:sp>
    </p:spTree>
    <p:extLst>
      <p:ext uri="{BB962C8B-B14F-4D97-AF65-F5344CB8AC3E}">
        <p14:creationId xmlns:p14="http://schemas.microsoft.com/office/powerpoint/2010/main" val="220544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sz="3600" dirty="0"/>
              <a:t>Trudności przy obliczaniu </a:t>
            </a:r>
            <a:r>
              <a:rPr lang="pl-PL" altLang="pl-PL" sz="3600" dirty="0" smtClean="0"/>
              <a:t>zysku przedsiębiorstwa</a:t>
            </a:r>
            <a:br>
              <a:rPr lang="pl-PL" altLang="pl-PL" sz="3600" dirty="0" smtClean="0"/>
            </a:br>
            <a:r>
              <a:rPr lang="pl-PL" altLang="pl-PL" sz="3600" dirty="0" smtClean="0"/>
              <a:t>Rachunek wyników i bilans</a:t>
            </a:r>
            <a:endParaRPr lang="pl-PL" sz="3600" dirty="0"/>
          </a:p>
        </p:txBody>
      </p:sp>
      <p:sp>
        <p:nvSpPr>
          <p:cNvPr id="3" name="Symbol zastępczy zawartości 2"/>
          <p:cNvSpPr>
            <a:spLocks noGrp="1"/>
          </p:cNvSpPr>
          <p:nvPr>
            <p:ph idx="1"/>
          </p:nvPr>
        </p:nvSpPr>
        <p:spPr/>
        <p:txBody>
          <a:bodyPr>
            <a:normAutofit fontScale="85000" lnSpcReduction="20000"/>
          </a:bodyPr>
          <a:lstStyle/>
          <a:p>
            <a:r>
              <a:rPr lang="pl-PL" altLang="pl-PL" sz="2600" b="1" dirty="0"/>
              <a:t>Rachunek wyników </a:t>
            </a:r>
            <a:r>
              <a:rPr lang="pl-PL" altLang="pl-PL" sz="2600" dirty="0"/>
              <a:t>(rachunek zysków i strat, ang. – </a:t>
            </a:r>
            <a:r>
              <a:rPr lang="pl-PL" altLang="pl-PL" sz="2600" i="1" dirty="0"/>
              <a:t>net </a:t>
            </a:r>
            <a:r>
              <a:rPr lang="pl-PL" altLang="pl-PL" sz="2600" i="1" dirty="0" err="1"/>
              <a:t>income</a:t>
            </a:r>
            <a:r>
              <a:rPr lang="pl-PL" altLang="pl-PL" sz="2600" i="1" dirty="0"/>
              <a:t> </a:t>
            </a:r>
            <a:r>
              <a:rPr lang="pl-PL" altLang="pl-PL" sz="2600" i="1" dirty="0" err="1"/>
              <a:t>statement</a:t>
            </a:r>
            <a:r>
              <a:rPr lang="pl-PL" altLang="pl-PL" sz="2600" dirty="0"/>
              <a:t>) zazwyczaj obejmuje okres jednego roku. Informuje o ważnych zdarzeniach, które wpływają na wielkość utargu całkowitego i kosztu całkowitego.</a:t>
            </a:r>
          </a:p>
          <a:p>
            <a:pPr>
              <a:lnSpc>
                <a:spcPct val="80000"/>
              </a:lnSpc>
            </a:pPr>
            <a:r>
              <a:rPr lang="pl-PL" altLang="pl-PL" sz="2600" dirty="0"/>
              <a:t>Rachunek wyników informuje o zmianach sytuacji firmy w ciągu roku, zaś </a:t>
            </a:r>
            <a:r>
              <a:rPr lang="pl-PL" altLang="pl-PL" sz="2600" b="1" dirty="0"/>
              <a:t>bilans </a:t>
            </a:r>
            <a:r>
              <a:rPr lang="pl-PL" altLang="pl-PL" sz="2600" dirty="0"/>
              <a:t>niesie podobną informację, z tym że odnosi się do określonego momentu. Informuje on o posiadanych przez firmę aktywach i pasywach.</a:t>
            </a:r>
          </a:p>
          <a:p>
            <a:pPr>
              <a:lnSpc>
                <a:spcPct val="80000"/>
              </a:lnSpc>
            </a:pPr>
            <a:r>
              <a:rPr lang="pl-PL" altLang="pl-PL" sz="2600" b="1" dirty="0"/>
              <a:t>Aktywa</a:t>
            </a:r>
            <a:r>
              <a:rPr lang="pl-PL" altLang="pl-PL" sz="2600" dirty="0"/>
              <a:t> to posiadany przez przedsiębiorstwo majątek, zaś </a:t>
            </a:r>
            <a:r>
              <a:rPr lang="pl-PL" altLang="pl-PL" sz="2600" b="1" dirty="0"/>
              <a:t>pasywa</a:t>
            </a:r>
            <a:r>
              <a:rPr lang="pl-PL" altLang="pl-PL" sz="2600" dirty="0"/>
              <a:t> to to, co przedsiębiorstwo jest winne innym.</a:t>
            </a:r>
          </a:p>
          <a:p>
            <a:pPr>
              <a:lnSpc>
                <a:spcPct val="80000"/>
              </a:lnSpc>
            </a:pPr>
            <a:r>
              <a:rPr lang="pl-PL" altLang="pl-PL" sz="2600" b="1" dirty="0"/>
              <a:t>Wartość netto </a:t>
            </a:r>
            <a:r>
              <a:rPr lang="pl-PL" altLang="pl-PL" sz="2600" dirty="0"/>
              <a:t>to inaczej kapitał przedsiębiorstwa. Można ją zdefiniować jako zobowiązanie przedsiębiorstwa wobec właścicieli, co uzasadnia umieszczenie jej po stronie pasywów. W ten sposób aktywa są zawsze równe pasywom.</a:t>
            </a:r>
          </a:p>
          <a:p>
            <a:pPr>
              <a:lnSpc>
                <a:spcPct val="80000"/>
              </a:lnSpc>
            </a:pPr>
            <a:r>
              <a:rPr lang="pl-PL" altLang="pl-PL" sz="2600" dirty="0"/>
              <a:t>Wartość netto nie zawsze jest dobrą miarą wartości firmy, nawet jeżeli jej majątek został wyceniony rzetelnie. Wartość netto może nie uwzględniać trudnych do wycenienia wartości niematerialnych – znak firmowy, renoma, know-how, kontakty handlowe, które wszakże mają duży wpływ na zdolność do osiągania przez przedsiębiorstwo zysku, są więc pewnego rodzaju kapitałem firmy</a:t>
            </a:r>
            <a:r>
              <a:rPr lang="pl-PL" altLang="pl-PL" sz="2600" dirty="0" smtClean="0"/>
              <a:t>.</a:t>
            </a:r>
          </a:p>
          <a:p>
            <a:pPr>
              <a:lnSpc>
                <a:spcPct val="80000"/>
              </a:lnSpc>
            </a:pPr>
            <a:r>
              <a:rPr lang="pl-PL" altLang="pl-PL" b="1" dirty="0">
                <a:solidFill>
                  <a:schemeClr val="accent2"/>
                </a:solidFill>
              </a:rPr>
              <a:t>Ćwiczenie </a:t>
            </a:r>
            <a:r>
              <a:rPr lang="pl-PL" altLang="pl-PL" b="1" dirty="0" err="1">
                <a:solidFill>
                  <a:schemeClr val="accent2"/>
                </a:solidFill>
              </a:rPr>
              <a:t>Begg</a:t>
            </a:r>
            <a:r>
              <a:rPr lang="pl-PL" altLang="pl-PL" b="1" dirty="0">
                <a:solidFill>
                  <a:schemeClr val="accent2"/>
                </a:solidFill>
              </a:rPr>
              <a:t>, 2</a:t>
            </a:r>
          </a:p>
        </p:txBody>
      </p:sp>
    </p:spTree>
    <p:extLst>
      <p:ext uri="{BB962C8B-B14F-4D97-AF65-F5344CB8AC3E}">
        <p14:creationId xmlns:p14="http://schemas.microsoft.com/office/powerpoint/2010/main" val="880898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pl-PL" altLang="pl-PL" sz="3900" dirty="0"/>
              <a:t>Decyzje produkcyjne przedsiębiorstwa </a:t>
            </a:r>
            <a:br>
              <a:rPr lang="pl-PL" altLang="pl-PL" sz="3900" dirty="0"/>
            </a:br>
            <a:r>
              <a:rPr lang="pl-PL" altLang="pl-PL" sz="2902" dirty="0"/>
              <a:t>Koszty</a:t>
            </a:r>
          </a:p>
        </p:txBody>
      </p:sp>
      <p:sp>
        <p:nvSpPr>
          <p:cNvPr id="19459" name="Rectangle 3"/>
          <p:cNvSpPr>
            <a:spLocks noGrp="1" noChangeArrowheads="1"/>
          </p:cNvSpPr>
          <p:nvPr>
            <p:ph idx="1"/>
          </p:nvPr>
        </p:nvSpPr>
        <p:spPr>
          <a:xfrm>
            <a:off x="838200" y="1818751"/>
            <a:ext cx="10515600" cy="4353881"/>
          </a:xfrm>
        </p:spPr>
        <p:txBody>
          <a:bodyPr/>
          <a:lstStyle/>
          <a:p>
            <a:pPr eaLnBrk="1" hangingPunct="1"/>
            <a:r>
              <a:rPr lang="pl-PL" altLang="pl-PL" sz="2177" b="1" dirty="0"/>
              <a:t>Koszt całkowity (TC – </a:t>
            </a:r>
            <a:r>
              <a:rPr lang="pl-PL" altLang="pl-PL" sz="2177" b="1" i="1" dirty="0" err="1"/>
              <a:t>total</a:t>
            </a:r>
            <a:r>
              <a:rPr lang="pl-PL" altLang="pl-PL" sz="2177" b="1" i="1" dirty="0"/>
              <a:t> </a:t>
            </a:r>
            <a:r>
              <a:rPr lang="pl-PL" altLang="pl-PL" sz="2177" b="1" i="1" dirty="0" err="1"/>
              <a:t>cost</a:t>
            </a:r>
            <a:r>
              <a:rPr lang="pl-PL" altLang="pl-PL" sz="2177" b="1" dirty="0"/>
              <a:t>) stanowi wartość zużytych czynników produkcji.</a:t>
            </a:r>
            <a:endParaRPr lang="pl-PL" altLang="pl-PL" sz="2177" dirty="0"/>
          </a:p>
          <a:p>
            <a:pPr eaLnBrk="1" hangingPunct="1"/>
            <a:r>
              <a:rPr lang="pl-PL" altLang="pl-PL" sz="2177" dirty="0"/>
              <a:t>Poziom kosztu całkowitego determinuje metoda produkcji i ceny czynników produkcji. Metoda produkcji danej ilości dobra zostanie nazwana technicznie nieefektywną, jeżeli wymaga zwiększenia zużycia jednego czynnika przy niezmniejszeniu zużycia innych czynników produkcji w stosunku do innej metody.</a:t>
            </a:r>
          </a:p>
          <a:p>
            <a:pPr eaLnBrk="1" hangingPunct="1"/>
            <a:r>
              <a:rPr lang="pl-PL" altLang="pl-PL" sz="2177" dirty="0"/>
              <a:t>Funkcja produkcji przyporządkowuje technicznie efektywne metody wytwarzania poszczególnym wielkościom produkcji. </a:t>
            </a:r>
          </a:p>
        </p:txBody>
      </p:sp>
    </p:spTree>
    <p:extLst>
      <p:ext uri="{BB962C8B-B14F-4D97-AF65-F5344CB8AC3E}">
        <p14:creationId xmlns:p14="http://schemas.microsoft.com/office/powerpoint/2010/main" val="4260415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64158" y="277892"/>
            <a:ext cx="9596025" cy="1140360"/>
          </a:xfrm>
        </p:spPr>
        <p:txBody>
          <a:bodyPr>
            <a:normAutofit fontScale="90000"/>
          </a:bodyPr>
          <a:lstStyle/>
          <a:p>
            <a:pPr eaLnBrk="1" hangingPunct="1"/>
            <a:r>
              <a:rPr lang="pl-PL" altLang="pl-PL" sz="3900" dirty="0"/>
              <a:t>Decyzje produkcyjne przedsiębiorstwa </a:t>
            </a:r>
            <a:br>
              <a:rPr lang="pl-PL" altLang="pl-PL" sz="3900" dirty="0"/>
            </a:br>
            <a:r>
              <a:rPr lang="pl-PL" altLang="pl-PL" sz="3900" dirty="0"/>
              <a:t>Koszty</a:t>
            </a:r>
          </a:p>
        </p:txBody>
      </p:sp>
      <p:sp>
        <p:nvSpPr>
          <p:cNvPr id="20483" name="Rectangle 3"/>
          <p:cNvSpPr>
            <a:spLocks noGrp="1" noChangeArrowheads="1"/>
          </p:cNvSpPr>
          <p:nvPr>
            <p:ph type="body" sz="half" idx="1"/>
          </p:nvPr>
        </p:nvSpPr>
        <p:spPr>
          <a:xfrm>
            <a:off x="864159" y="1599673"/>
            <a:ext cx="7295146" cy="4531204"/>
          </a:xfrm>
        </p:spPr>
        <p:txBody>
          <a:bodyPr>
            <a:normAutofit/>
          </a:bodyPr>
          <a:lstStyle/>
          <a:p>
            <a:pPr eaLnBrk="1" hangingPunct="1">
              <a:lnSpc>
                <a:spcPct val="80000"/>
              </a:lnSpc>
            </a:pPr>
            <a:r>
              <a:rPr lang="pl-PL" altLang="pl-PL" sz="1995" dirty="0"/>
              <a:t>Przykład: Zakładamy, że jako producent </a:t>
            </a:r>
            <a:r>
              <a:rPr lang="pl-PL" altLang="pl-PL" sz="1995" dirty="0" smtClean="0"/>
              <a:t>misiów pluszowych możemy </a:t>
            </a:r>
            <a:r>
              <a:rPr lang="pl-PL" altLang="pl-PL" sz="1995" dirty="0"/>
              <a:t>produkować do 10 </a:t>
            </a:r>
            <a:r>
              <a:rPr lang="pl-PL" altLang="pl-PL" sz="1995" dirty="0" smtClean="0"/>
              <a:t>misiów </a:t>
            </a:r>
            <a:r>
              <a:rPr lang="pl-PL" altLang="pl-PL" sz="1995" dirty="0"/>
              <a:t>dziennie. Kształtowanie się kosztów całkowitych obrazuje tabela.</a:t>
            </a:r>
          </a:p>
          <a:p>
            <a:pPr eaLnBrk="1" hangingPunct="1">
              <a:lnSpc>
                <a:spcPct val="80000"/>
              </a:lnSpc>
            </a:pPr>
            <a:r>
              <a:rPr lang="pl-PL" altLang="pl-PL" sz="1995" dirty="0"/>
              <a:t>Przy produkcji </a:t>
            </a:r>
            <a:r>
              <a:rPr lang="pl-PL" altLang="pl-PL" sz="1995" dirty="0" smtClean="0"/>
              <a:t>Q=0 </a:t>
            </a:r>
            <a:r>
              <a:rPr lang="pl-PL" altLang="pl-PL" sz="1995" dirty="0"/>
              <a:t>także istnieje konieczność ponoszenia kosztów (czynsz, biuro itp.).</a:t>
            </a:r>
          </a:p>
          <a:p>
            <a:pPr eaLnBrk="1" hangingPunct="1">
              <a:lnSpc>
                <a:spcPct val="80000"/>
              </a:lnSpc>
            </a:pPr>
            <a:r>
              <a:rPr lang="pl-PL" altLang="pl-PL" sz="1995" dirty="0"/>
              <a:t>Przy przejściu do kolejnych poziomów produkcji:</a:t>
            </a:r>
          </a:p>
          <a:p>
            <a:pPr eaLnBrk="1" hangingPunct="1">
              <a:lnSpc>
                <a:spcPct val="80000"/>
              </a:lnSpc>
            </a:pPr>
            <a:r>
              <a:rPr lang="pl-PL" altLang="pl-PL" sz="1995" dirty="0"/>
              <a:t>Przejście do </a:t>
            </a:r>
            <a:r>
              <a:rPr lang="pl-PL" altLang="pl-PL" sz="1995" dirty="0" smtClean="0"/>
              <a:t>Q=1 </a:t>
            </a:r>
            <a:r>
              <a:rPr lang="pl-PL" altLang="pl-PL" sz="1995" dirty="0"/>
              <a:t>– TC rośnie, ponieważ musimy zużyć czynniki produkcji (kupić / wynająć maszynę, </a:t>
            </a:r>
            <a:r>
              <a:rPr lang="pl-PL" altLang="pl-PL" sz="1995" dirty="0" smtClean="0"/>
              <a:t>kupić materiał, zatrudnić </a:t>
            </a:r>
            <a:r>
              <a:rPr lang="pl-PL" altLang="pl-PL" sz="1995" dirty="0"/>
              <a:t>pracownika);</a:t>
            </a:r>
          </a:p>
          <a:p>
            <a:pPr eaLnBrk="1" hangingPunct="1">
              <a:lnSpc>
                <a:spcPct val="80000"/>
              </a:lnSpc>
            </a:pPr>
            <a:r>
              <a:rPr lang="pl-PL" altLang="pl-PL" sz="1995" dirty="0"/>
              <a:t>Przejście do </a:t>
            </a:r>
            <a:r>
              <a:rPr lang="pl-PL" altLang="pl-PL" sz="1995" dirty="0" smtClean="0"/>
              <a:t>Q=2 </a:t>
            </a:r>
            <a:r>
              <a:rPr lang="pl-PL" altLang="pl-PL" sz="1995" dirty="0"/>
              <a:t>– TC rośnie wolniej – potrzebujemy więcej </a:t>
            </a:r>
            <a:r>
              <a:rPr lang="pl-PL" altLang="pl-PL" sz="1995" dirty="0" smtClean="0"/>
              <a:t>materiału, </a:t>
            </a:r>
            <a:r>
              <a:rPr lang="pl-PL" altLang="pl-PL" sz="1995" dirty="0"/>
              <a:t>ale nie musimy już kupować maszyny;</a:t>
            </a:r>
          </a:p>
          <a:p>
            <a:pPr eaLnBrk="1" hangingPunct="1">
              <a:lnSpc>
                <a:spcPct val="80000"/>
              </a:lnSpc>
            </a:pPr>
            <a:r>
              <a:rPr lang="pl-PL" altLang="pl-PL" sz="1995" dirty="0"/>
              <a:t>Przejście do </a:t>
            </a:r>
            <a:r>
              <a:rPr lang="pl-PL" altLang="pl-PL" sz="1995" dirty="0" smtClean="0"/>
              <a:t>Q=5 </a:t>
            </a:r>
            <a:r>
              <a:rPr lang="pl-PL" altLang="pl-PL" sz="1995" dirty="0"/>
              <a:t>- większy wzrost kosztu – np. płacimy nadgodziny);</a:t>
            </a:r>
          </a:p>
          <a:p>
            <a:pPr eaLnBrk="1" hangingPunct="1">
              <a:lnSpc>
                <a:spcPct val="80000"/>
              </a:lnSpc>
            </a:pPr>
            <a:r>
              <a:rPr lang="pl-PL" altLang="pl-PL" sz="1995" dirty="0"/>
              <a:t>Przejście do </a:t>
            </a:r>
            <a:r>
              <a:rPr lang="pl-PL" altLang="pl-PL" sz="1995" dirty="0" smtClean="0"/>
              <a:t>Q=6 </a:t>
            </a:r>
            <a:r>
              <a:rPr lang="pl-PL" altLang="pl-PL" sz="1995" dirty="0"/>
              <a:t>-  dalsze przyspieszenie wzrostu kosztów (np. zakup nowej maszyny).</a:t>
            </a:r>
          </a:p>
          <a:p>
            <a:pPr eaLnBrk="1" hangingPunct="1">
              <a:lnSpc>
                <a:spcPct val="80000"/>
              </a:lnSpc>
            </a:pPr>
            <a:endParaRPr lang="pl-PL" altLang="pl-PL" sz="2268" dirty="0"/>
          </a:p>
          <a:p>
            <a:pPr eaLnBrk="1" hangingPunct="1">
              <a:lnSpc>
                <a:spcPct val="80000"/>
              </a:lnSpc>
            </a:pPr>
            <a:endParaRPr lang="pl-PL" altLang="pl-PL" sz="2268" dirty="0"/>
          </a:p>
        </p:txBody>
      </p:sp>
      <p:graphicFrame>
        <p:nvGraphicFramePr>
          <p:cNvPr id="90335" name="Group 223"/>
          <p:cNvGraphicFramePr>
            <a:graphicFrameLocks noGrp="1"/>
          </p:cNvGraphicFramePr>
          <p:nvPr>
            <p:ph sz="half" idx="2"/>
            <p:extLst/>
          </p:nvPr>
        </p:nvGraphicFramePr>
        <p:xfrm>
          <a:off x="8159304" y="1452809"/>
          <a:ext cx="3416611" cy="4778240"/>
        </p:xfrm>
        <a:graphic>
          <a:graphicData uri="http://schemas.openxmlformats.org/drawingml/2006/table">
            <a:tbl>
              <a:tblPr/>
              <a:tblGrid>
                <a:gridCol w="792876"/>
                <a:gridCol w="792877"/>
                <a:gridCol w="1830858"/>
              </a:tblGrid>
              <a:tr h="69035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pl-PL" sz="1800" b="0" i="0" u="none" strike="noStrike" cap="none" normalizeH="0" baseline="0" dirty="0" smtClean="0">
                          <a:ln>
                            <a:noFill/>
                          </a:ln>
                          <a:solidFill>
                            <a:schemeClr val="tx1"/>
                          </a:solidFill>
                          <a:effectLst/>
                          <a:latin typeface="Arial" charset="0"/>
                        </a:rPr>
                        <a:t>Q</a:t>
                      </a: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TC</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MC </a:t>
                      </a:r>
                      <a:br>
                        <a:rPr kumimoji="0" lang="pl-PL" sz="1800" b="0" i="0" u="none" strike="noStrike" cap="none" normalizeH="0" baseline="0" dirty="0" smtClean="0">
                          <a:ln>
                            <a:noFill/>
                          </a:ln>
                          <a:solidFill>
                            <a:schemeClr val="tx1"/>
                          </a:solidFill>
                          <a:effectLst/>
                          <a:latin typeface="Arial" charset="0"/>
                          <a:cs typeface="Arial" charset="0"/>
                        </a:rPr>
                      </a:br>
                      <a:r>
                        <a:rPr kumimoji="0" lang="pl-PL" sz="1200" b="0" i="0" u="none" strike="noStrike" cap="none" normalizeH="0" baseline="0" dirty="0" smtClean="0">
                          <a:ln>
                            <a:noFill/>
                          </a:ln>
                          <a:solidFill>
                            <a:schemeClr val="tx1"/>
                          </a:solidFill>
                          <a:effectLst/>
                          <a:latin typeface="Arial" charset="0"/>
                          <a:cs typeface="Arial" charset="0"/>
                        </a:rPr>
                        <a:t>(</a:t>
                      </a:r>
                      <a:r>
                        <a:rPr kumimoji="0" lang="pl-PL" sz="1200" b="0" i="0" u="none" strike="noStrike" cap="none" normalizeH="0" baseline="0" dirty="0" err="1" smtClean="0">
                          <a:ln>
                            <a:noFill/>
                          </a:ln>
                          <a:solidFill>
                            <a:schemeClr val="tx1"/>
                          </a:solidFill>
                          <a:effectLst/>
                          <a:latin typeface="Arial" charset="0"/>
                          <a:cs typeface="Arial" charset="0"/>
                        </a:rPr>
                        <a:t>marginal</a:t>
                      </a:r>
                      <a:r>
                        <a:rPr kumimoji="0" lang="pl-PL" sz="1200" b="0" i="0" u="none" strike="noStrike" cap="none" normalizeH="0" baseline="0" dirty="0" smtClean="0">
                          <a:ln>
                            <a:noFill/>
                          </a:ln>
                          <a:solidFill>
                            <a:schemeClr val="tx1"/>
                          </a:solidFill>
                          <a:effectLst/>
                          <a:latin typeface="Arial" charset="0"/>
                          <a:cs typeface="Arial" charset="0"/>
                        </a:rPr>
                        <a:t> </a:t>
                      </a:r>
                      <a:r>
                        <a:rPr kumimoji="0" lang="pl-PL" sz="1200" b="0" i="0" u="none" strike="noStrike" cap="none" normalizeH="0" baseline="0" dirty="0" err="1" smtClean="0">
                          <a:ln>
                            <a:noFill/>
                          </a:ln>
                          <a:solidFill>
                            <a:schemeClr val="tx1"/>
                          </a:solidFill>
                          <a:effectLst/>
                          <a:latin typeface="Arial" charset="0"/>
                          <a:cs typeface="Arial" charset="0"/>
                        </a:rPr>
                        <a:t>cost</a:t>
                      </a:r>
                      <a:r>
                        <a:rPr kumimoji="0" lang="pl-PL" sz="1200" b="0" i="0" u="none" strike="noStrike" cap="none" normalizeH="0" baseline="0" dirty="0" smtClean="0">
                          <a:ln>
                            <a:noFill/>
                          </a:ln>
                          <a:solidFill>
                            <a:schemeClr val="tx1"/>
                          </a:solidFill>
                          <a:effectLst/>
                          <a:latin typeface="Arial" charset="0"/>
                          <a:cs typeface="Arial" charset="0"/>
                        </a:rPr>
                        <a:t> = koszt krańcowy)</a:t>
                      </a:r>
                      <a:endParaRPr kumimoji="0" lang="pl-PL" sz="12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0</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10</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rowSpan="11">
                  <a:txBody>
                    <a:bodyPr/>
                    <a:lstStyle/>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15</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11</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8</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7</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8</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10</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12</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14</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16</a:t>
                      </a:r>
                    </a:p>
                    <a:p>
                      <a:pPr marL="342900" marR="0" lvl="0" indent="-342900" algn="ctr" defTabSz="914400" rtl="0" eaLnBrk="0" fontAlgn="b" latinLnBrk="0" hangingPunct="0">
                        <a:lnSpc>
                          <a:spcPct val="13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rPr>
                        <a:t>18</a:t>
                      </a:r>
                    </a:p>
                    <a:p>
                      <a:pPr marL="342900" marR="0" lvl="0" indent="-342900" algn="ctr" defTabSz="914400" rtl="0" eaLnBrk="0" fontAlgn="b" latinLnBrk="0" hangingPunct="0">
                        <a:lnSpc>
                          <a:spcPct val="130000"/>
                        </a:lnSpc>
                        <a:spcBef>
                          <a:spcPct val="0"/>
                        </a:spcBef>
                        <a:spcAft>
                          <a:spcPct val="0"/>
                        </a:spcAft>
                        <a:buClrTx/>
                        <a:buSzTx/>
                        <a:buFontTx/>
                        <a:buNone/>
                        <a:tabLst/>
                      </a:pPr>
                      <a:endParaRPr kumimoji="0" lang="pl-PL" sz="10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25</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2</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36</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3</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44</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4</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51</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5</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59</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6</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69</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7</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81</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8</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95</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9</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111</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7886">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10</a:t>
                      </a:r>
                      <a:endParaRPr kumimoji="0" lang="pl-PL" sz="1800" b="0" i="0" u="none" strike="noStrike" cap="none" normalizeH="0" baseline="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Arial" charset="0"/>
                          <a:cs typeface="Arial" charset="0"/>
                        </a:rPr>
                        <a:t>129</a:t>
                      </a:r>
                      <a:endParaRPr kumimoji="0" lang="pl-PL" sz="1800" b="0" i="0" u="none" strike="noStrike" cap="none" normalizeH="0" baseline="0" dirty="0" smtClean="0">
                        <a:ln>
                          <a:noFill/>
                        </a:ln>
                        <a:solidFill>
                          <a:schemeClr val="tx1"/>
                        </a:solidFill>
                        <a:effectLst/>
                        <a:latin typeface="Arial" charset="0"/>
                      </a:endParaRPr>
                    </a:p>
                  </a:txBody>
                  <a:tcPr marL="96963" marR="96963" marT="45707" marB="45707"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endParaRPr lang="pl-PL" dirty="0"/>
                    </a:p>
                  </a:txBody>
                  <a:tcPr marT="45703" marB="45703"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4191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21551</TotalTime>
  <Words>4355</Words>
  <Application>Microsoft Office PowerPoint</Application>
  <PresentationFormat>Panoramiczny</PresentationFormat>
  <Paragraphs>590</Paragraphs>
  <Slides>42</Slides>
  <Notes>0</Notes>
  <HiddenSlides>0</HiddenSlides>
  <MMClips>0</MMClips>
  <ScaleCrop>false</ScaleCrop>
  <HeadingPairs>
    <vt:vector size="8" baseType="variant">
      <vt:variant>
        <vt:lpstr>Używane czcionki</vt:lpstr>
      </vt:variant>
      <vt:variant>
        <vt:i4>5</vt:i4>
      </vt:variant>
      <vt:variant>
        <vt:lpstr>Motyw</vt:lpstr>
      </vt:variant>
      <vt:variant>
        <vt:i4>1</vt:i4>
      </vt:variant>
      <vt:variant>
        <vt:lpstr>Osadzone serwery OLE</vt:lpstr>
      </vt:variant>
      <vt:variant>
        <vt:i4>1</vt:i4>
      </vt:variant>
      <vt:variant>
        <vt:lpstr>Tytuły slajdów</vt:lpstr>
      </vt:variant>
      <vt:variant>
        <vt:i4>42</vt:i4>
      </vt:variant>
    </vt:vector>
  </HeadingPairs>
  <TitlesOfParts>
    <vt:vector size="49" baseType="lpstr">
      <vt:lpstr>Arial</vt:lpstr>
      <vt:lpstr>Calibri</vt:lpstr>
      <vt:lpstr>Calibri Light</vt:lpstr>
      <vt:lpstr>Times New Roman</vt:lpstr>
      <vt:lpstr>Wingdings</vt:lpstr>
      <vt:lpstr>Motyw pakietu Office</vt:lpstr>
      <vt:lpstr>Wykres</vt:lpstr>
      <vt:lpstr>Podstawy ekonomii </vt:lpstr>
      <vt:lpstr>Organizacja i funkcjonowanie przedsiębiorstwa na podstawie D. Begg i in. Mikroekonomia, wyd. z 2003 r. ss. 163-220, B. Czarny, Ekonomia, Wydawnictwo PWE, Warszawa 2011, s. 186-200, W. Samuelson i S. Marks, Ekonomia menedżerska, PWE, Warszawa 2009, ss. 267-321 i 425-545.</vt:lpstr>
      <vt:lpstr>Wprowadzenie</vt:lpstr>
      <vt:lpstr>Trudności przy obliczaniu zysku przedsiębiorstwa  Koszt alternatywny a koszt księgowy (1/3)</vt:lpstr>
      <vt:lpstr>Trudności przy obliczaniu zysku przedsiębiorstwa  Koszt alternatywny a koszt księgowy (2/3)</vt:lpstr>
      <vt:lpstr>Trudności przy obliczaniu zysku przedsiębiorstwa  Koszt alternatywny a koszt księgowy (3/3)</vt:lpstr>
      <vt:lpstr>Trudności przy obliczaniu zysku przedsiębiorstwa Rachunek wyników i bilans</vt:lpstr>
      <vt:lpstr>Decyzje produkcyjne przedsiębiorstwa  Koszty</vt:lpstr>
      <vt:lpstr>Decyzje produkcyjne przedsiębiorstwa  Koszty</vt:lpstr>
      <vt:lpstr>Decyzje produkcyjne przedsiębiorstwa  Koszty (3/3) Koszty krańcowe</vt:lpstr>
      <vt:lpstr>Decyzje produkcyjne przedsiębiorstwa  Utargi (przychody) (1/3)</vt:lpstr>
      <vt:lpstr>Decyzje produkcyjne przedsiębiorstwa  Utargi (2/3)</vt:lpstr>
      <vt:lpstr>Decyzje produkcyjne przedsiębiorstwa  Utargi (3/3)</vt:lpstr>
      <vt:lpstr>Koszt krańcowy i utarg krańcowy</vt:lpstr>
      <vt:lpstr>Koszt krańcowy i utarg krańcowy</vt:lpstr>
      <vt:lpstr>Decyzje produkcyjne przedsiębiorstwa  </vt:lpstr>
      <vt:lpstr>Decyzje produkcyjne przedsiębiorstwa  </vt:lpstr>
      <vt:lpstr>Wpływ zmian kosztów oraz popytu na wielkość produkcji</vt:lpstr>
      <vt:lpstr>Poszukiwanie ceny (i ilości) maksymalizującej zysk</vt:lpstr>
      <vt:lpstr>Maksymalizacja zysku przy maksymalizacji utargu</vt:lpstr>
      <vt:lpstr>Koszty całkowite, krańcowe i przeciętne  w długim okresie</vt:lpstr>
      <vt:lpstr>Korzyści i niekorzyści skali</vt:lpstr>
      <vt:lpstr>Korzyści skali – trzy źródła (1/3)</vt:lpstr>
      <vt:lpstr>Korzyści skali – trzy źródła (2/3)</vt:lpstr>
      <vt:lpstr>Korzyści skali – trzy źródła (3/3)</vt:lpstr>
      <vt:lpstr>Niekorzyści skali</vt:lpstr>
      <vt:lpstr>Korzyści skali Minimalna skala efektywna </vt:lpstr>
      <vt:lpstr>Krótki okres Koszty stałe i zmienne</vt:lpstr>
      <vt:lpstr>Krótki okres  Koszty stałe i zmienne</vt:lpstr>
      <vt:lpstr>Krótki okres  Prawo malejących przychodów</vt:lpstr>
      <vt:lpstr>Krótki okres  Prawo malejących przychodów</vt:lpstr>
      <vt:lpstr>Optymalne wykorzystanie czynnika produkcji (w warunkach malejących przychodów)</vt:lpstr>
      <vt:lpstr>Decyzje produkcyjne przedsiębiorstwa w długim okresie 1/4</vt:lpstr>
      <vt:lpstr>Decyzje produkcyjne przedsiębiorstwa w długim okresie 2/4</vt:lpstr>
      <vt:lpstr>Decyzje produkcyjne przedsiębiorstwa w długim okresie 3/4</vt:lpstr>
      <vt:lpstr>Decyzje produkcyjne przedsiębiorstwa w długim okresie 4/4</vt:lpstr>
      <vt:lpstr>Decyzje produkcyjne przedsiębiorstwa w krótkim okresie</vt:lpstr>
      <vt:lpstr>Decyzje produkcyjne przedsiębiorstwa w krótkim okresie</vt:lpstr>
      <vt:lpstr>Decyzje produkcyjne przedsiębiorstwa w krótkim okresie</vt:lpstr>
      <vt:lpstr>Decyzje produkcyjne przedsiębiorstwa  w krótkim okresie</vt:lpstr>
      <vt:lpstr>Decyzje produkcyjne przedsiębiorstwa  w krótkim i długim okresie - podsumowanie</vt:lpstr>
      <vt:lpstr>Problem do przemyślenia (1) Czy przedsiębiorstwa znają swoje koszty?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ekonomii Ćw. 2. Organizacja i funkcjonowanie przedsiębiorstwa</dc:title>
  <dc:creator>tgt</dc:creator>
  <cp:lastModifiedBy>tgt</cp:lastModifiedBy>
  <cp:revision>29</cp:revision>
  <dcterms:created xsi:type="dcterms:W3CDTF">2019-12-10T11:07:08Z</dcterms:created>
  <dcterms:modified xsi:type="dcterms:W3CDTF">2024-12-07T11:28:46Z</dcterms:modified>
</cp:coreProperties>
</file>