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86" r:id="rId17"/>
    <p:sldId id="287" r:id="rId1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94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A0427309-2697-41C8-B76D-75E6D99112BB}"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3409000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0427309-2697-41C8-B76D-75E6D99112BB}"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2012006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0427309-2697-41C8-B76D-75E6D99112BB}"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805463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09600" y="277814"/>
            <a:ext cx="10972800" cy="1139825"/>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609600" y="1600201"/>
            <a:ext cx="53848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97600" y="1600201"/>
            <a:ext cx="53848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
          <p:cNvSpPr>
            <a:spLocks noGrp="1" noChangeArrowheads="1"/>
          </p:cNvSpPr>
          <p:nvPr>
            <p:ph type="dt" sz="half" idx="10"/>
          </p:nvPr>
        </p:nvSpPr>
        <p:spPr>
          <a:ln/>
        </p:spPr>
        <p:txBody>
          <a:bodyPr/>
          <a:lstStyle>
            <a:lvl1pPr>
              <a:defRPr/>
            </a:lvl1pPr>
          </a:lstStyle>
          <a:p>
            <a:pPr>
              <a:defRPr/>
            </a:pPr>
            <a:endParaRPr lang="pl-PL"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pl-PL" altLang="en-US"/>
          </a:p>
        </p:txBody>
      </p:sp>
      <p:sp>
        <p:nvSpPr>
          <p:cNvPr id="7" name="Rectangle 6"/>
          <p:cNvSpPr>
            <a:spLocks noGrp="1" noChangeArrowheads="1"/>
          </p:cNvSpPr>
          <p:nvPr>
            <p:ph type="sldNum" sz="quarter" idx="12"/>
          </p:nvPr>
        </p:nvSpPr>
        <p:spPr>
          <a:ln/>
        </p:spPr>
        <p:txBody>
          <a:bodyPr/>
          <a:lstStyle>
            <a:lvl1pPr>
              <a:defRPr/>
            </a:lvl1pPr>
          </a:lstStyle>
          <a:p>
            <a:pPr>
              <a:defRPr/>
            </a:pPr>
            <a:fld id="{3A1B3829-1C91-4121-9FFE-5E1688DAB492}" type="slidenum">
              <a:rPr lang="pl-PL" altLang="en-US"/>
              <a:pPr>
                <a:defRPr/>
              </a:pPr>
              <a:t>‹#›</a:t>
            </a:fld>
            <a:endParaRPr lang="pl-PL" altLang="en-US"/>
          </a:p>
        </p:txBody>
      </p:sp>
    </p:spTree>
    <p:extLst>
      <p:ext uri="{BB962C8B-B14F-4D97-AF65-F5344CB8AC3E}">
        <p14:creationId xmlns:p14="http://schemas.microsoft.com/office/powerpoint/2010/main" val="803023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0427309-2697-41C8-B76D-75E6D99112BB}"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583852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A0427309-2697-41C8-B76D-75E6D99112BB}" type="datetimeFigureOut">
              <a:rPr lang="pl-PL" smtClean="0"/>
              <a:t>2024-11-16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855038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A0427309-2697-41C8-B76D-75E6D99112BB}" type="datetimeFigureOut">
              <a:rPr lang="pl-PL" smtClean="0"/>
              <a:t>2024-11-16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322861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A0427309-2697-41C8-B76D-75E6D99112BB}" type="datetimeFigureOut">
              <a:rPr lang="pl-PL" smtClean="0"/>
              <a:t>2024-11-16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298605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A0427309-2697-41C8-B76D-75E6D99112BB}" type="datetimeFigureOut">
              <a:rPr lang="pl-PL" smtClean="0"/>
              <a:t>2024-11-16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2168389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A0427309-2697-41C8-B76D-75E6D99112BB}" type="datetimeFigureOut">
              <a:rPr lang="pl-PL" smtClean="0"/>
              <a:t>2024-11-16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3622896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0427309-2697-41C8-B76D-75E6D99112BB}" type="datetimeFigureOut">
              <a:rPr lang="pl-PL" smtClean="0"/>
              <a:t>2024-11-16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879551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0427309-2697-41C8-B76D-75E6D99112BB}" type="datetimeFigureOut">
              <a:rPr lang="pl-PL" smtClean="0"/>
              <a:t>2024-11-16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10872A9-1733-492B-9AB1-6EA809B4DFF9}" type="slidenum">
              <a:rPr lang="pl-PL" smtClean="0"/>
              <a:t>‹#›</a:t>
            </a:fld>
            <a:endParaRPr lang="pl-PL"/>
          </a:p>
        </p:txBody>
      </p:sp>
    </p:spTree>
    <p:extLst>
      <p:ext uri="{BB962C8B-B14F-4D97-AF65-F5344CB8AC3E}">
        <p14:creationId xmlns:p14="http://schemas.microsoft.com/office/powerpoint/2010/main" val="3208487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27309-2697-41C8-B76D-75E6D99112BB}" type="datetimeFigureOut">
              <a:rPr lang="pl-PL" smtClean="0"/>
              <a:t>2024-11-16</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872A9-1733-492B-9AB1-6EA809B4DFF9}" type="slidenum">
              <a:rPr lang="pl-PL" smtClean="0"/>
              <a:t>‹#›</a:t>
            </a:fld>
            <a:endParaRPr lang="pl-PL"/>
          </a:p>
        </p:txBody>
      </p:sp>
    </p:spTree>
    <p:extLst>
      <p:ext uri="{BB962C8B-B14F-4D97-AF65-F5344CB8AC3E}">
        <p14:creationId xmlns:p14="http://schemas.microsoft.com/office/powerpoint/2010/main" val="2891586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pl-PL" altLang="pl-PL" sz="3200" b="1" dirty="0"/>
              <a:t>Podstawy ekonomii</a:t>
            </a:r>
            <a:br>
              <a:rPr lang="pl-PL" altLang="pl-PL" sz="3200" b="1" dirty="0"/>
            </a:br>
            <a:r>
              <a:rPr lang="pl-PL" altLang="pl-PL" sz="3200" b="1" dirty="0"/>
              <a:t>Ć</a:t>
            </a:r>
            <a:r>
              <a:rPr lang="pl-PL" altLang="pl-PL" sz="3200" dirty="0"/>
              <a:t>w. </a:t>
            </a:r>
            <a:r>
              <a:rPr lang="pl-PL" altLang="pl-PL" sz="3200" dirty="0" smtClean="0"/>
              <a:t>1.2</a:t>
            </a:r>
            <a:r>
              <a:rPr lang="pl-PL" altLang="pl-PL" sz="3200" dirty="0" smtClean="0"/>
              <a:t>. </a:t>
            </a:r>
            <a:r>
              <a:rPr lang="pl-PL" altLang="pl-PL" sz="3200" dirty="0"/>
              <a:t>Reakcje </a:t>
            </a:r>
            <a:r>
              <a:rPr lang="pl-PL" altLang="pl-PL" sz="3200" dirty="0" smtClean="0"/>
              <a:t>popytu</a:t>
            </a:r>
            <a:endParaRPr lang="pl-PL" altLang="pl-PL" sz="4600" dirty="0"/>
          </a:p>
        </p:txBody>
      </p:sp>
      <p:sp>
        <p:nvSpPr>
          <p:cNvPr id="5123" name="Rectangle 3"/>
          <p:cNvSpPr>
            <a:spLocks noGrp="1" noChangeArrowheads="1"/>
          </p:cNvSpPr>
          <p:nvPr>
            <p:ph type="subTitle" idx="1"/>
          </p:nvPr>
        </p:nvSpPr>
        <p:spPr>
          <a:xfrm>
            <a:off x="2895600" y="3886201"/>
            <a:ext cx="7016750" cy="2206625"/>
          </a:xfrm>
        </p:spPr>
        <p:txBody>
          <a:bodyPr>
            <a:normAutofit/>
          </a:bodyPr>
          <a:lstStyle/>
          <a:p>
            <a:pPr eaLnBrk="1" hangingPunct="1"/>
            <a:endParaRPr lang="pl-PL" altLang="pl-PL" dirty="0"/>
          </a:p>
          <a:p>
            <a:pPr eaLnBrk="1" hangingPunct="1"/>
            <a:endParaRPr lang="pl-PL" altLang="pl-PL" dirty="0"/>
          </a:p>
          <a:p>
            <a:pPr eaLnBrk="1" hangingPunct="1"/>
            <a:r>
              <a:rPr lang="pl-PL" altLang="pl-PL" dirty="0"/>
              <a:t>				Tomasz Geodecki</a:t>
            </a:r>
          </a:p>
          <a:p>
            <a:pPr eaLnBrk="1" hangingPunct="1"/>
            <a:endParaRPr lang="pl-PL" altLang="pl-PL" dirty="0"/>
          </a:p>
        </p:txBody>
      </p:sp>
    </p:spTree>
    <p:extLst>
      <p:ext uri="{BB962C8B-B14F-4D97-AF65-F5344CB8AC3E}">
        <p14:creationId xmlns:p14="http://schemas.microsoft.com/office/powerpoint/2010/main" val="2061038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pl-PL" altLang="pl-PL" sz="3800" b="1"/>
              <a:t>Wykorzystanie elastyczności cenowej</a:t>
            </a:r>
          </a:p>
        </p:txBody>
      </p:sp>
      <p:graphicFrame>
        <p:nvGraphicFramePr>
          <p:cNvPr id="50345" name="Group 169"/>
          <p:cNvGraphicFramePr>
            <a:graphicFrameLocks noGrp="1"/>
          </p:cNvGraphicFramePr>
          <p:nvPr>
            <p:ph sz="half" idx="2"/>
            <p:extLst>
              <p:ext uri="{D42A27DB-BD31-4B8C-83A1-F6EECF244321}">
                <p14:modId xmlns:p14="http://schemas.microsoft.com/office/powerpoint/2010/main" val="375429507"/>
              </p:ext>
            </p:extLst>
          </p:nvPr>
        </p:nvGraphicFramePr>
        <p:xfrm>
          <a:off x="1581429" y="1259742"/>
          <a:ext cx="8280400" cy="2987673"/>
        </p:xfrm>
        <a:graphic>
          <a:graphicData uri="http://schemas.openxmlformats.org/drawingml/2006/table">
            <a:tbl>
              <a:tblPr/>
              <a:tblGrid>
                <a:gridCol w="1392238"/>
                <a:gridCol w="2051050"/>
                <a:gridCol w="1906587"/>
                <a:gridCol w="2930525"/>
              </a:tblGrid>
              <a:tr h="640216">
                <a:tc>
                  <a:txBody>
                    <a:bodyPr/>
                    <a:lstStyle/>
                    <a:p>
                      <a:pPr marL="0" marR="0" lvl="0" indent="0" algn="l" defTabSz="914400" rtl="0" eaLnBrk="0" fontAlgn="t" latinLnBrk="0" hangingPunct="0">
                        <a:lnSpc>
                          <a:spcPct val="9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Cena biletu (zł)</a:t>
                      </a:r>
                      <a:endParaRPr kumimoji="0" lang="pl-PL" sz="2000" b="0" i="0" u="none" strike="noStrike" cap="none" normalizeH="0" baseline="0" dirty="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t" latinLnBrk="0" hangingPunct="0">
                        <a:lnSpc>
                          <a:spcPct val="9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Zapotrzebowanie na bilety (tys.)</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t" latinLnBrk="0" hangingPunct="0">
                        <a:lnSpc>
                          <a:spcPct val="9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Elastyczność cenowa popytu</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t" latinLnBrk="0" hangingPunct="0">
                        <a:lnSpc>
                          <a:spcPct val="9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Suma wydatków = wpływy ze sprzedaży (tys. zł)</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335351">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50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0,001</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-1000</a:t>
                      </a:r>
                      <a:endParaRPr kumimoji="0" lang="pl-PL" sz="2000" b="0" i="0" u="none" strike="noStrike" cap="none" normalizeH="0" baseline="0" smtClean="0">
                        <a:ln>
                          <a:noFill/>
                        </a:ln>
                        <a:solidFill>
                          <a:schemeClr val="tx1"/>
                        </a:solidFill>
                        <a:effectLst/>
                        <a:latin typeface="Calibri" pitchFamily="34" charset="0"/>
                      </a:endParaRPr>
                    </a:p>
                  </a:txBody>
                  <a:tcPr marT="45730" marB="4573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0,05</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35351">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40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20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-4</a:t>
                      </a:r>
                      <a:endParaRPr kumimoji="0" lang="pl-PL" sz="2000" b="0" i="0" u="none" strike="noStrike" cap="none" normalizeH="0" baseline="0" smtClean="0">
                        <a:ln>
                          <a:noFill/>
                        </a:ln>
                        <a:solidFill>
                          <a:schemeClr val="tx1"/>
                        </a:solidFill>
                        <a:effectLst/>
                        <a:latin typeface="Calibri" pitchFamily="34" charset="0"/>
                      </a:endParaRPr>
                    </a:p>
                  </a:txBody>
                  <a:tcPr marT="45730" marB="4573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800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35351">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30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40</a:t>
                      </a:r>
                      <a:endParaRPr kumimoji="0" lang="pl-PL" sz="2000" b="0" i="0" u="none" strike="noStrike" cap="none" normalizeH="0" baseline="0" dirty="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-1,5</a:t>
                      </a:r>
                      <a:endParaRPr kumimoji="0" lang="pl-PL" sz="2000" b="0" i="0" u="none" strike="noStrike" cap="none" normalizeH="0" baseline="0" smtClean="0">
                        <a:ln>
                          <a:noFill/>
                        </a:ln>
                        <a:solidFill>
                          <a:schemeClr val="tx1"/>
                        </a:solidFill>
                        <a:effectLst/>
                        <a:latin typeface="Calibri" pitchFamily="34" charset="0"/>
                      </a:endParaRPr>
                    </a:p>
                  </a:txBody>
                  <a:tcPr marT="45730" marB="4573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1.200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35351">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25</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50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 latinLnBrk="0" hangingPunct="0">
                        <a:lnSpc>
                          <a:spcPct val="8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-1</a:t>
                      </a:r>
                      <a:endParaRPr kumimoji="0" lang="pl-PL" sz="2000" b="0" i="0" u="none" strike="noStrike" cap="none" normalizeH="0" baseline="0" dirty="0" smtClean="0">
                        <a:ln>
                          <a:noFill/>
                        </a:ln>
                        <a:solidFill>
                          <a:schemeClr val="tx1"/>
                        </a:solidFill>
                        <a:effectLst/>
                        <a:latin typeface="Calibri" pitchFamily="34" charset="0"/>
                      </a:endParaRPr>
                    </a:p>
                  </a:txBody>
                  <a:tcPr marT="45730" marB="4573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1.250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35351">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20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60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-0,67</a:t>
                      </a:r>
                      <a:endParaRPr kumimoji="0" lang="pl-PL" sz="2000" b="0" i="0" u="none" strike="noStrike" cap="none" normalizeH="0" baseline="0" smtClean="0">
                        <a:ln>
                          <a:noFill/>
                        </a:ln>
                        <a:solidFill>
                          <a:schemeClr val="tx1"/>
                        </a:solidFill>
                        <a:effectLst/>
                        <a:latin typeface="Calibri" pitchFamily="34" charset="0"/>
                      </a:endParaRPr>
                    </a:p>
                  </a:txBody>
                  <a:tcPr marT="45730" marB="4573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1.200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35351">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80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-0,25</a:t>
                      </a:r>
                      <a:endParaRPr kumimoji="0" lang="pl-PL" sz="2000" b="0" i="0" u="none" strike="noStrike" cap="none" normalizeH="0" baseline="0" smtClean="0">
                        <a:ln>
                          <a:noFill/>
                        </a:ln>
                        <a:solidFill>
                          <a:schemeClr val="tx1"/>
                        </a:solidFill>
                        <a:effectLst/>
                        <a:latin typeface="Calibri" pitchFamily="34" charset="0"/>
                      </a:endParaRPr>
                    </a:p>
                  </a:txBody>
                  <a:tcPr marT="45730" marB="4573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800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35351">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100</a:t>
                      </a:r>
                      <a:endParaRPr kumimoji="0" lang="pl-PL" sz="2000" b="0" i="0" u="none" strike="noStrike" cap="none" normalizeH="0" baseline="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b" latinLnBrk="0" hangingPunct="0">
                        <a:lnSpc>
                          <a:spcPct val="8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a:t>
                      </a:r>
                      <a:endParaRPr kumimoji="0" lang="pl-PL" sz="2000" b="0" i="0" u="none" strike="noStrike" cap="none" normalizeH="0" baseline="0" dirty="0" smtClean="0">
                        <a:ln>
                          <a:noFill/>
                        </a:ln>
                        <a:solidFill>
                          <a:schemeClr val="tx1"/>
                        </a:solidFill>
                        <a:effectLst/>
                        <a:latin typeface="Calibri" pitchFamily="34" charset="0"/>
                      </a:endParaRPr>
                    </a:p>
                  </a:txBody>
                  <a:tcPr marT="45730" marB="4573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0" fontAlgn="t" latinLnBrk="0" hangingPunct="0">
                        <a:lnSpc>
                          <a:spcPct val="8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0</a:t>
                      </a:r>
                      <a:endParaRPr kumimoji="0" lang="pl-PL" sz="2000" b="0" i="0" u="none" strike="noStrike" cap="none" normalizeH="0" baseline="0" dirty="0" smtClean="0">
                        <a:ln>
                          <a:noFill/>
                        </a:ln>
                        <a:solidFill>
                          <a:schemeClr val="tx1"/>
                        </a:solidFill>
                        <a:effectLst/>
                        <a:latin typeface="Calibri" pitchFamily="34" charset="0"/>
                      </a:endParaRPr>
                    </a:p>
                  </a:txBody>
                  <a:tcPr marT="45730" marB="4573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r>
            </a:tbl>
          </a:graphicData>
        </a:graphic>
      </p:graphicFrame>
      <p:sp>
        <p:nvSpPr>
          <p:cNvPr id="39978" name="Rectangle 153"/>
          <p:cNvSpPr>
            <a:spLocks noGrp="1" noChangeArrowheads="1"/>
          </p:cNvSpPr>
          <p:nvPr>
            <p:ph type="body" sz="half" idx="1"/>
          </p:nvPr>
        </p:nvSpPr>
        <p:spPr>
          <a:xfrm>
            <a:off x="609600" y="4561952"/>
            <a:ext cx="10972799" cy="2296049"/>
          </a:xfrm>
        </p:spPr>
        <p:txBody>
          <a:bodyPr/>
          <a:lstStyle/>
          <a:p>
            <a:pPr>
              <a:lnSpc>
                <a:spcPct val="80000"/>
              </a:lnSpc>
            </a:pPr>
            <a:r>
              <a:rPr lang="pl-PL" altLang="pl-PL" sz="2000" dirty="0"/>
              <a:t>Widzimy więc, że przy małej sprzedaży i wysokiej cenie obniżenie ceny mocno wpłynie na ilość zakupionych biletów i wpływy ze sprzedaży. Elastyczność popytu przy tej ilości biletów jest wysoka (zapotrzebowanie zmienia się szybciej niż cena). </a:t>
            </a:r>
          </a:p>
          <a:p>
            <a:pPr>
              <a:lnSpc>
                <a:spcPct val="80000"/>
              </a:lnSpc>
            </a:pPr>
            <a:r>
              <a:rPr lang="pl-PL" altLang="pl-PL" sz="2000" dirty="0"/>
              <a:t>W miarę obniżania ceny i zwiększania ilości biletów elastyczność </a:t>
            </a:r>
            <a:r>
              <a:rPr lang="pl-PL" altLang="pl-PL" sz="2000" dirty="0" smtClean="0"/>
              <a:t>zmniejsza </a:t>
            </a:r>
            <a:r>
              <a:rPr lang="pl-PL" altLang="pl-PL" sz="2000" dirty="0"/>
              <a:t>się (tzn. od np. -4 do -1). Elastyczność równa -1 ma miejsce, jeżeli cena wynosi 25 zł, przy cenie niższej następuje zwrot i teraz te same obniżki ceny powodują coraz mniejsze reakcje zapotrzebowania.</a:t>
            </a:r>
          </a:p>
        </p:txBody>
      </p:sp>
    </p:spTree>
    <p:extLst>
      <p:ext uri="{BB962C8B-B14F-4D97-AF65-F5344CB8AC3E}">
        <p14:creationId xmlns:p14="http://schemas.microsoft.com/office/powerpoint/2010/main" val="1165360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pl-PL" altLang="pl-PL" sz="3800" b="1"/>
              <a:t>Wykorzystanie elastyczności cenowej</a:t>
            </a:r>
          </a:p>
        </p:txBody>
      </p:sp>
      <p:sp>
        <p:nvSpPr>
          <p:cNvPr id="40963" name="Rectangle 46"/>
          <p:cNvSpPr>
            <a:spLocks noGrp="1" noChangeArrowheads="1"/>
          </p:cNvSpPr>
          <p:nvPr>
            <p:ph type="body" sz="half" idx="1"/>
          </p:nvPr>
        </p:nvSpPr>
        <p:spPr>
          <a:xfrm>
            <a:off x="1981200" y="1600200"/>
            <a:ext cx="7786688" cy="1612900"/>
          </a:xfrm>
        </p:spPr>
        <p:txBody>
          <a:bodyPr/>
          <a:lstStyle/>
          <a:p>
            <a:pPr>
              <a:lnSpc>
                <a:spcPct val="80000"/>
              </a:lnSpc>
            </a:pPr>
            <a:r>
              <a:rPr lang="pl-PL" altLang="pl-PL" sz="2400"/>
              <a:t>Przy dużej ilości sprzedanych biletów popyt jest nieelastyczny, tzn. nawet znaczne obniżenie ceny powoduje niewielki wzrost sprzedaży. Dlatego maksymalizacja wpływów następuje wtedy, gdy cena wynosi 25 zł, a elastyczność -1.</a:t>
            </a:r>
          </a:p>
          <a:p>
            <a:pPr>
              <a:lnSpc>
                <a:spcPct val="80000"/>
              </a:lnSpc>
            </a:pPr>
            <a:endParaRPr lang="pl-PL" altLang="pl-PL" sz="2400"/>
          </a:p>
        </p:txBody>
      </p:sp>
      <p:pic>
        <p:nvPicPr>
          <p:cNvPr id="40964" name="Picture 47" descr="Ek3 Elastycznośc a cena i wielkość wydatków"/>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524000" y="3457576"/>
            <a:ext cx="9144000" cy="3400425"/>
          </a:xfrm>
        </p:spPr>
      </p:pic>
    </p:spTree>
    <p:extLst>
      <p:ext uri="{BB962C8B-B14F-4D97-AF65-F5344CB8AC3E}">
        <p14:creationId xmlns:p14="http://schemas.microsoft.com/office/powerpoint/2010/main" val="3914631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pl-PL" altLang="pl-PL" b="1" smtClean="0"/>
              <a:t>Krótki i długi okres*</a:t>
            </a:r>
          </a:p>
        </p:txBody>
      </p:sp>
      <p:sp>
        <p:nvSpPr>
          <p:cNvPr id="41987" name="Rectangle 3"/>
          <p:cNvSpPr>
            <a:spLocks noGrp="1" noChangeArrowheads="1"/>
          </p:cNvSpPr>
          <p:nvPr>
            <p:ph type="body" sz="half" idx="1"/>
          </p:nvPr>
        </p:nvSpPr>
        <p:spPr>
          <a:xfrm>
            <a:off x="609600" y="1600200"/>
            <a:ext cx="10972800" cy="4349750"/>
          </a:xfrm>
        </p:spPr>
        <p:txBody>
          <a:bodyPr/>
          <a:lstStyle/>
          <a:p>
            <a:pPr marL="360363" indent="-360363"/>
            <a:r>
              <a:rPr lang="pl-PL" altLang="pl-PL" sz="2200" dirty="0"/>
              <a:t>Szok naftowy w latach 1973-1974 spowodował duże zamieszanie na rynkach Zachodniej Europy i problemy gospodarstw domowych związane z zaopatrzeniem samochodów w paliwo. Nie wszyscy mogli sobie pozwolić na szybki zakup samochodu, który zużywałby mniej paliwa, dlatego zapotrzebowanie na paliwo zmniejszyło się w mniejszym stopniu niż zwiększyła cena (popyt nieelastyczny). Jednak po pewnym czasie ludzie dostosowali się i popyt na paliwo stał się bardziej elastyczny. </a:t>
            </a:r>
          </a:p>
          <a:p>
            <a:pPr marL="360363" indent="-360363"/>
            <a:r>
              <a:rPr lang="pl-PL" altLang="pl-PL" sz="2200" b="1" dirty="0"/>
              <a:t>Długi okres to czas niezbędny do pełnego dostosowania się nabywców do zmian cen.</a:t>
            </a:r>
          </a:p>
        </p:txBody>
      </p:sp>
    </p:spTree>
    <p:extLst>
      <p:ext uri="{BB962C8B-B14F-4D97-AF65-F5344CB8AC3E}">
        <p14:creationId xmlns:p14="http://schemas.microsoft.com/office/powerpoint/2010/main" val="1423178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ytuł 1"/>
          <p:cNvSpPr>
            <a:spLocks noGrp="1"/>
          </p:cNvSpPr>
          <p:nvPr>
            <p:ph type="title" idx="4294967295"/>
          </p:nvPr>
        </p:nvSpPr>
        <p:spPr/>
        <p:txBody>
          <a:bodyPr/>
          <a:lstStyle/>
          <a:p>
            <a:r>
              <a:rPr lang="pl-PL" altLang="pl-PL" sz="3800" b="1"/>
              <a:t>Mieszana elastyczność cenowa popytu</a:t>
            </a:r>
          </a:p>
        </p:txBody>
      </p:sp>
      <p:sp>
        <p:nvSpPr>
          <p:cNvPr id="40963" name="Symbol zastępczy zawartości 2"/>
          <p:cNvSpPr>
            <a:spLocks noGrp="1"/>
          </p:cNvSpPr>
          <p:nvPr>
            <p:ph idx="4294967295"/>
          </p:nvPr>
        </p:nvSpPr>
        <p:spPr>
          <a:xfrm>
            <a:off x="838200" y="1341439"/>
            <a:ext cx="10515599" cy="4530725"/>
          </a:xfrm>
        </p:spPr>
        <p:txBody>
          <a:bodyPr/>
          <a:lstStyle/>
          <a:p>
            <a:pPr>
              <a:defRPr/>
            </a:pPr>
            <a:r>
              <a:rPr lang="pl-PL" sz="2100" b="1" dirty="0">
                <a:solidFill>
                  <a:schemeClr val="accent1">
                    <a:lumMod val="75000"/>
                  </a:schemeClr>
                </a:solidFill>
              </a:rPr>
              <a:t>Mieszana elastyczność cenowa popytu na dobro </a:t>
            </a:r>
            <a:r>
              <a:rPr lang="pl-PL" sz="2100" b="1" i="1" dirty="0">
                <a:solidFill>
                  <a:schemeClr val="accent1">
                    <a:lumMod val="75000"/>
                  </a:schemeClr>
                </a:solidFill>
              </a:rPr>
              <a:t>i</a:t>
            </a:r>
            <a:r>
              <a:rPr lang="pl-PL" sz="2100" b="1" dirty="0">
                <a:solidFill>
                  <a:schemeClr val="accent1">
                    <a:lumMod val="75000"/>
                  </a:schemeClr>
                </a:solidFill>
              </a:rPr>
              <a:t> względem zmian ceny dobra </a:t>
            </a:r>
            <a:r>
              <a:rPr lang="pl-PL" sz="2100" b="1" i="1" dirty="0">
                <a:solidFill>
                  <a:schemeClr val="accent1">
                    <a:lumMod val="75000"/>
                  </a:schemeClr>
                </a:solidFill>
              </a:rPr>
              <a:t>j</a:t>
            </a:r>
            <a:r>
              <a:rPr lang="pl-PL" sz="2100" b="1" dirty="0">
                <a:solidFill>
                  <a:schemeClr val="accent1">
                    <a:lumMod val="75000"/>
                  </a:schemeClr>
                </a:solidFill>
              </a:rPr>
              <a:t>, która oznacza relację między względną zmianą zapotrzebowania na dobro </a:t>
            </a:r>
            <a:r>
              <a:rPr lang="pl-PL" sz="2100" b="1" i="1" dirty="0">
                <a:solidFill>
                  <a:schemeClr val="accent1">
                    <a:lumMod val="75000"/>
                  </a:schemeClr>
                </a:solidFill>
              </a:rPr>
              <a:t>i</a:t>
            </a:r>
            <a:r>
              <a:rPr lang="pl-PL" sz="2100" b="1" dirty="0">
                <a:solidFill>
                  <a:schemeClr val="accent1">
                    <a:lumMod val="75000"/>
                  </a:schemeClr>
                </a:solidFill>
              </a:rPr>
              <a:t> a względną zmianą ceny dobra </a:t>
            </a:r>
            <a:r>
              <a:rPr lang="pl-PL" sz="2100" b="1" i="1" dirty="0">
                <a:solidFill>
                  <a:schemeClr val="accent1">
                    <a:lumMod val="75000"/>
                  </a:schemeClr>
                </a:solidFill>
              </a:rPr>
              <a:t>j</a:t>
            </a:r>
            <a:r>
              <a:rPr lang="pl-PL" sz="2100" b="1" dirty="0">
                <a:solidFill>
                  <a:schemeClr val="accent1">
                    <a:lumMod val="75000"/>
                  </a:schemeClr>
                </a:solidFill>
              </a:rPr>
              <a:t>.</a:t>
            </a:r>
            <a:endParaRPr lang="pl-PL" sz="2100" dirty="0">
              <a:solidFill>
                <a:schemeClr val="accent1">
                  <a:lumMod val="75000"/>
                </a:schemeClr>
              </a:solidFill>
            </a:endParaRPr>
          </a:p>
          <a:p>
            <a:pPr>
              <a:defRPr/>
            </a:pPr>
            <a:r>
              <a:rPr lang="pl-PL" sz="2100" dirty="0"/>
              <a:t>Wielkość ta zależy od tego, czy mamy do czynienia z dobrami substytucyjnymi czy komplementarnymi.</a:t>
            </a:r>
          </a:p>
          <a:p>
            <a:pPr>
              <a:defRPr/>
            </a:pPr>
            <a:r>
              <a:rPr lang="pl-PL" sz="2100" dirty="0"/>
              <a:t>W przypadku dóbr substytucyjnych (np. kawa i herbata, albo usługi dwóch operatorów komórkowych) wzrost ceny jednego dobra spowoduje zwiększenie zapotrzebowania na drugie dobro (mieszana elastyczność cenowa popytu jest wówczas dodatnia).</a:t>
            </a:r>
          </a:p>
          <a:p>
            <a:pPr>
              <a:defRPr/>
            </a:pPr>
            <a:r>
              <a:rPr lang="pl-PL" sz="2100" dirty="0"/>
              <a:t>W przypadku dóbr komplementarnych (np. benzyna i samochód) wzrost ceny jednego dobra spowoduje zmniejszenie zapotrzebowania na drugie dobro (mieszana elastyczność cenowa popytu jest wówczas ujemna).</a:t>
            </a:r>
          </a:p>
        </p:txBody>
      </p:sp>
    </p:spTree>
    <p:extLst>
      <p:ext uri="{BB962C8B-B14F-4D97-AF65-F5344CB8AC3E}">
        <p14:creationId xmlns:p14="http://schemas.microsoft.com/office/powerpoint/2010/main" val="3487072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ytuł 1"/>
          <p:cNvSpPr>
            <a:spLocks noGrp="1"/>
          </p:cNvSpPr>
          <p:nvPr>
            <p:ph type="title"/>
          </p:nvPr>
        </p:nvSpPr>
        <p:spPr/>
        <p:txBody>
          <a:bodyPr/>
          <a:lstStyle/>
          <a:p>
            <a:r>
              <a:rPr lang="pl-PL" altLang="pl-PL" b="1" smtClean="0"/>
              <a:t>Dochodowa elastyczność popytu</a:t>
            </a:r>
          </a:p>
        </p:txBody>
      </p:sp>
      <p:sp>
        <p:nvSpPr>
          <p:cNvPr id="41987" name="Symbol zastępczy zawartości 2"/>
          <p:cNvSpPr>
            <a:spLocks noGrp="1"/>
          </p:cNvSpPr>
          <p:nvPr>
            <p:ph idx="1"/>
          </p:nvPr>
        </p:nvSpPr>
        <p:spPr>
          <a:xfrm>
            <a:off x="838200" y="1600201"/>
            <a:ext cx="10515599" cy="4530725"/>
          </a:xfrm>
        </p:spPr>
        <p:txBody>
          <a:bodyPr/>
          <a:lstStyle/>
          <a:p>
            <a:pPr>
              <a:defRPr/>
            </a:pPr>
            <a:r>
              <a:rPr lang="pl-PL" sz="2400" b="1" dirty="0">
                <a:solidFill>
                  <a:schemeClr val="accent1">
                    <a:lumMod val="75000"/>
                  </a:schemeClr>
                </a:solidFill>
              </a:rPr>
              <a:t>Elastyczność dochodowa popytu to stosunek względnej zmiany rozmiarów popytu na określone dobro do względnej zmiany dochodu (przy </a:t>
            </a:r>
            <a:r>
              <a:rPr lang="pl-PL" sz="2400" b="1" dirty="0" smtClean="0">
                <a:solidFill>
                  <a:schemeClr val="accent1">
                    <a:lumMod val="75000"/>
                  </a:schemeClr>
                </a:solidFill>
              </a:rPr>
              <a:t>założeniu, </a:t>
            </a:r>
            <a:r>
              <a:rPr lang="pl-PL" sz="2400" b="1" dirty="0">
                <a:solidFill>
                  <a:schemeClr val="accent1">
                    <a:lumMod val="75000"/>
                  </a:schemeClr>
                </a:solidFill>
              </a:rPr>
              <a:t>że cena tego dobra i ceny innych dóbr są stałe).</a:t>
            </a:r>
            <a:endParaRPr lang="pl-PL" sz="2400" dirty="0">
              <a:solidFill>
                <a:schemeClr val="accent1">
                  <a:lumMod val="75000"/>
                </a:schemeClr>
              </a:solidFill>
            </a:endParaRPr>
          </a:p>
          <a:p>
            <a:pPr>
              <a:defRPr/>
            </a:pPr>
            <a:r>
              <a:rPr lang="pl-PL" sz="2400" dirty="0"/>
              <a:t>Na podstawie tego kryterium możemy wyróżnić:</a:t>
            </a:r>
          </a:p>
          <a:p>
            <a:pPr marL="742950" lvl="1" indent="-285750">
              <a:defRPr/>
            </a:pPr>
            <a:r>
              <a:rPr lang="pl-PL" sz="2000" dirty="0"/>
              <a:t>Dobra normalne – charakteryzujące się zazwyczaj dodatnią elastycznością dochodową popytu (np. wydatki na ubrania);</a:t>
            </a:r>
          </a:p>
          <a:p>
            <a:pPr marL="742950" lvl="1" indent="-285750">
              <a:defRPr/>
            </a:pPr>
            <a:r>
              <a:rPr lang="pl-PL" sz="2000" dirty="0"/>
              <a:t>Dobra niższego rzędu mają ujemną elastyczność dochodową popytu (np. wydatki na ziemniaki);</a:t>
            </a:r>
          </a:p>
          <a:p>
            <a:pPr marL="742950" lvl="1" indent="-285750">
              <a:defRPr/>
            </a:pPr>
            <a:r>
              <a:rPr lang="pl-PL" sz="2000" dirty="0"/>
              <a:t>Dobra luksusowe mają zazwyczaj elastyczność dochodową popytu większą od jedności (np. wycieczki zagraniczne).</a:t>
            </a:r>
          </a:p>
        </p:txBody>
      </p:sp>
    </p:spTree>
    <p:extLst>
      <p:ext uri="{BB962C8B-B14F-4D97-AF65-F5344CB8AC3E}">
        <p14:creationId xmlns:p14="http://schemas.microsoft.com/office/powerpoint/2010/main" val="4126985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ytuł 1"/>
          <p:cNvSpPr>
            <a:spLocks noGrp="1"/>
          </p:cNvSpPr>
          <p:nvPr>
            <p:ph type="title" idx="4294967295"/>
          </p:nvPr>
        </p:nvSpPr>
        <p:spPr/>
        <p:txBody>
          <a:bodyPr/>
          <a:lstStyle/>
          <a:p>
            <a:r>
              <a:rPr lang="pl-PL" altLang="pl-PL" b="1" dirty="0" smtClean="0"/>
              <a:t>Dochodowa elastyczność popytu</a:t>
            </a:r>
          </a:p>
        </p:txBody>
      </p:sp>
      <p:sp>
        <p:nvSpPr>
          <p:cNvPr id="45059" name="Symbol zastępczy zawartości 2"/>
          <p:cNvSpPr>
            <a:spLocks noGrp="1"/>
          </p:cNvSpPr>
          <p:nvPr>
            <p:ph idx="4294967295"/>
          </p:nvPr>
        </p:nvSpPr>
        <p:spPr>
          <a:xfrm>
            <a:off x="1981201" y="4941889"/>
            <a:ext cx="8291513" cy="1189037"/>
          </a:xfrm>
        </p:spPr>
        <p:txBody>
          <a:bodyPr/>
          <a:lstStyle/>
          <a:p>
            <a:r>
              <a:rPr lang="pl-PL" altLang="pl-PL" sz="2000"/>
              <a:t>Źródło: J. Muellbauer oraz A. Deaton (za:) D. Begg i in. Mikroekonomia, 2003, s. 129.</a:t>
            </a:r>
          </a:p>
        </p:txBody>
      </p:sp>
      <p:graphicFrame>
        <p:nvGraphicFramePr>
          <p:cNvPr id="54421" name="Group 149"/>
          <p:cNvGraphicFramePr>
            <a:graphicFrameLocks noGrp="1"/>
          </p:cNvGraphicFramePr>
          <p:nvPr/>
        </p:nvGraphicFramePr>
        <p:xfrm>
          <a:off x="1919288" y="1412875"/>
          <a:ext cx="8424862" cy="3475036"/>
        </p:xfrm>
        <a:graphic>
          <a:graphicData uri="http://schemas.openxmlformats.org/drawingml/2006/table">
            <a:tbl>
              <a:tblPr/>
              <a:tblGrid>
                <a:gridCol w="2860675"/>
                <a:gridCol w="1354137"/>
                <a:gridCol w="2986088"/>
                <a:gridCol w="1223962"/>
              </a:tblGrid>
              <a:tr h="701104">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Szerokie kategorie dóbr</a:t>
                      </a:r>
                      <a:endParaRPr kumimoji="0" lang="pl-PL" sz="2000" b="0" i="0" u="none" strike="noStrike" cap="none" normalizeH="0" baseline="0" dirty="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El. docho-dowa</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Wąskie kategorie dóbr</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El. docho-dowa</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27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Tytoń</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-0,50</a:t>
                      </a:r>
                      <a:endParaRPr kumimoji="0" lang="pl-PL" sz="2000" b="0" i="0" u="none" strike="noStrike" cap="none" normalizeH="0" baseline="0" dirty="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Węgiel</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-2,02</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39627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Paliwo i światło</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-0,30</a:t>
                      </a:r>
                      <a:endParaRPr kumimoji="0" lang="pl-PL" sz="2000" b="0" i="0" u="none" strike="noStrike" cap="none" normalizeH="0" baseline="0" dirty="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Pieczywo</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-0,50</a:t>
                      </a:r>
                      <a:endParaRPr kumimoji="0" lang="pl-PL" sz="2000" b="0" i="0" u="none" strike="noStrike" cap="none" normalizeH="0" baseline="0" dirty="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9627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Żywność</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0,45</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Nabiał</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0,53</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9627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Alkohol</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1,14</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Warzywa</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0,87</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9627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Odzież</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1,23</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Wycieczki zagraniczne</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1,14</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9627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Dobra trwałego użytku</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1,47</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Sprzęt turystyczny i rekr.</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1,99</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96276">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Usługi</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1,75</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smtClean="0">
                          <a:ln>
                            <a:noFill/>
                          </a:ln>
                          <a:solidFill>
                            <a:schemeClr val="tx1"/>
                          </a:solidFill>
                          <a:effectLst/>
                          <a:latin typeface="Calibri" pitchFamily="34" charset="0"/>
                          <a:cs typeface="Times New Roman" pitchFamily="18" charset="0"/>
                        </a:rPr>
                        <a:t>Wino i wyroby spirytusowe</a:t>
                      </a:r>
                      <a:endParaRPr kumimoji="0" lang="pl-PL" sz="2000" b="0" i="0" u="none" strike="noStrike" cap="none" normalizeH="0" baseline="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000" b="0" i="0" u="none" strike="noStrike" cap="none" normalizeH="0" baseline="0" dirty="0" smtClean="0">
                          <a:ln>
                            <a:noFill/>
                          </a:ln>
                          <a:solidFill>
                            <a:schemeClr val="tx1"/>
                          </a:solidFill>
                          <a:effectLst/>
                          <a:latin typeface="Calibri" pitchFamily="34" charset="0"/>
                          <a:cs typeface="Times New Roman" pitchFamily="18" charset="0"/>
                        </a:rPr>
                        <a:t>2,60</a:t>
                      </a:r>
                      <a:endParaRPr kumimoji="0" lang="pl-PL" sz="2000" b="0" i="0" u="none" strike="noStrike" cap="none" normalizeH="0" baseline="0" dirty="0" smtClean="0">
                        <a:ln>
                          <a:noFill/>
                        </a:ln>
                        <a:solidFill>
                          <a:schemeClr val="tx1"/>
                        </a:solidFill>
                        <a:effectLst/>
                        <a:latin typeface="Calibri"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82615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ytuł 1"/>
          <p:cNvSpPr>
            <a:spLocks noGrp="1"/>
          </p:cNvSpPr>
          <p:nvPr>
            <p:ph type="title"/>
          </p:nvPr>
        </p:nvSpPr>
        <p:spPr>
          <a:xfrm>
            <a:off x="834013" y="365109"/>
            <a:ext cx="9616090" cy="979097"/>
          </a:xfrm>
        </p:spPr>
        <p:txBody>
          <a:bodyPr/>
          <a:lstStyle/>
          <a:p>
            <a:pPr eaLnBrk="1" hangingPunct="1"/>
            <a:r>
              <a:rPr lang="pl-PL" altLang="pl-PL" sz="3809" b="1" dirty="0"/>
              <a:t>Różnicowanie cen (dyskryminacja cenowa)</a:t>
            </a:r>
          </a:p>
        </p:txBody>
      </p:sp>
      <p:sp>
        <p:nvSpPr>
          <p:cNvPr id="41987" name="Symbol zastępczy zawartości 2"/>
          <p:cNvSpPr>
            <a:spLocks noGrp="1"/>
          </p:cNvSpPr>
          <p:nvPr>
            <p:ph idx="1"/>
          </p:nvPr>
        </p:nvSpPr>
        <p:spPr>
          <a:xfrm>
            <a:off x="834013" y="1225898"/>
            <a:ext cx="10520624" cy="5275385"/>
          </a:xfrm>
        </p:spPr>
        <p:txBody>
          <a:bodyPr>
            <a:normAutofit lnSpcReduction="10000"/>
          </a:bodyPr>
          <a:lstStyle/>
          <a:p>
            <a:pPr eaLnBrk="1" hangingPunct="1"/>
            <a:r>
              <a:rPr lang="pl-PL" altLang="pl-PL" sz="1814" dirty="0"/>
              <a:t>Występuje, gdy przedsiębiorstwo sprzedaje to samo dobro lub usługę różnym klientom po różnych cenach. Np.:</a:t>
            </a:r>
          </a:p>
          <a:p>
            <a:pPr lvl="1" eaLnBrk="1" hangingPunct="1"/>
            <a:r>
              <a:rPr lang="pl-PL" altLang="pl-PL" sz="1814" dirty="0"/>
              <a:t>Linie lotnicze sprzedają tańsze bilety turystom niż biznesmenom;</a:t>
            </a:r>
          </a:p>
          <a:p>
            <a:pPr lvl="1" eaLnBrk="1" hangingPunct="1"/>
            <a:r>
              <a:rPr lang="pl-PL" altLang="pl-PL" sz="1814" dirty="0"/>
              <a:t>Przedsiębiorstwa sprzedają te same produkty po różnych cenach posługując się różnymi markami lub znakami towarowymi;</a:t>
            </a:r>
          </a:p>
          <a:p>
            <a:pPr lvl="1" eaLnBrk="1" hangingPunct="1"/>
            <a:r>
              <a:rPr lang="pl-PL" altLang="pl-PL" sz="1814" dirty="0"/>
              <a:t>Wiele firm stosuje rabaty cenowe dla studentów i emerytów;</a:t>
            </a:r>
          </a:p>
          <a:p>
            <a:pPr lvl="1" eaLnBrk="1" hangingPunct="1"/>
            <a:r>
              <a:rPr lang="pl-PL" altLang="pl-PL" sz="1814" dirty="0"/>
              <a:t>Specjaliści (lekarze, konsultanci, prawnicy) stosują różne ceny dla różnych klientów;</a:t>
            </a:r>
          </a:p>
          <a:p>
            <a:pPr lvl="1" eaLnBrk="1" hangingPunct="1"/>
            <a:r>
              <a:rPr lang="pl-PL" altLang="pl-PL" sz="1814" dirty="0"/>
              <a:t>Przedsiębiorstwa wprowadzają taryfę dwuczęściową (abonament i część pokrywająca koszty zmienne – korzystający dużo charakteryzują się wysoką elastycznością).</a:t>
            </a:r>
          </a:p>
          <a:p>
            <a:pPr eaLnBrk="1" hangingPunct="1"/>
            <a:r>
              <a:rPr lang="pl-PL" altLang="pl-PL" sz="1814" dirty="0"/>
              <a:t>Pobierane ceny są różne w różnych segmentach rynku, mimo że koszty obsługi każdej grupy klientów są jednakowe. A zatem takie różnicowanie cen ma związek wyłącznie z popytem (może wynikać też z różnic kosztów – ale to nie dyskryminacja cenowa), tzn. z różną elastycznością popytu w poszczególnych segmentach rynku</a:t>
            </a:r>
            <a:r>
              <a:rPr lang="pl-PL" altLang="pl-PL" sz="1814" dirty="0" smtClean="0"/>
              <a:t>.</a:t>
            </a:r>
          </a:p>
          <a:p>
            <a:pPr marL="0" indent="0">
              <a:buNone/>
              <a:defRPr/>
            </a:pPr>
            <a:r>
              <a:rPr lang="pl-PL" sz="1800" dirty="0"/>
              <a:t>Aby można było podjąć politykę różnicowania cen dla zwiększenia zysku, muszą być spełnione dwa warunki:</a:t>
            </a:r>
          </a:p>
          <a:p>
            <a:pPr marL="354769" indent="-354769">
              <a:defRPr/>
            </a:pPr>
            <a:r>
              <a:rPr lang="pl-PL" sz="1800" dirty="0"/>
              <a:t>1. Przedsiębiorstwo musi być w stanie zidentyfikować poszczególne segmenty rynku, które charakteryzuje różna cenowa elastyczność popytu (przedsiębiorstwo osiąga wyższe zyski poprzez stosowanie wyższych cen w tych segmentach, w których popyt wykazuje niższą elastyczność).</a:t>
            </a:r>
          </a:p>
          <a:p>
            <a:pPr marL="354769" indent="-354769">
              <a:defRPr/>
            </a:pPr>
            <a:r>
              <a:rPr lang="pl-PL" sz="1800" dirty="0"/>
              <a:t>2. Musi ono być w stanie „wymusić” na swoich klientach przyjęcie wyższych cen. Segmenty rynku muszą być więc ściśle oddzielone, aby nie było możliwości skorzystania z niższych cen</a:t>
            </a:r>
            <a:r>
              <a:rPr lang="pl-PL" sz="1800" dirty="0" smtClean="0"/>
              <a:t>.</a:t>
            </a:r>
            <a:endParaRPr lang="pl-PL" sz="1800" dirty="0"/>
          </a:p>
        </p:txBody>
      </p:sp>
    </p:spTree>
    <p:extLst>
      <p:ext uri="{BB962C8B-B14F-4D97-AF65-F5344CB8AC3E}">
        <p14:creationId xmlns:p14="http://schemas.microsoft.com/office/powerpoint/2010/main" val="31753196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ytuł 1"/>
          <p:cNvSpPr>
            <a:spLocks noGrp="1"/>
          </p:cNvSpPr>
          <p:nvPr>
            <p:ph type="title"/>
          </p:nvPr>
        </p:nvSpPr>
        <p:spPr>
          <a:xfrm>
            <a:off x="914400" y="164143"/>
            <a:ext cx="9535703" cy="1021562"/>
          </a:xfrm>
        </p:spPr>
        <p:txBody>
          <a:bodyPr/>
          <a:lstStyle/>
          <a:p>
            <a:pPr eaLnBrk="1" hangingPunct="1"/>
            <a:r>
              <a:rPr lang="pl-PL" altLang="pl-PL" sz="3809" b="1" dirty="0"/>
              <a:t>Różnicowanie cen (dyskryminacja cenowa)</a:t>
            </a:r>
          </a:p>
        </p:txBody>
      </p:sp>
      <p:sp>
        <p:nvSpPr>
          <p:cNvPr id="3" name="Symbol zastępczy zawartości 2"/>
          <p:cNvSpPr>
            <a:spLocks noGrp="1"/>
          </p:cNvSpPr>
          <p:nvPr>
            <p:ph idx="1"/>
          </p:nvPr>
        </p:nvSpPr>
        <p:spPr>
          <a:xfrm>
            <a:off x="914400" y="1274267"/>
            <a:ext cx="10550769" cy="4891166"/>
          </a:xfrm>
        </p:spPr>
        <p:txBody>
          <a:bodyPr>
            <a:noAutofit/>
          </a:bodyPr>
          <a:lstStyle/>
          <a:p>
            <a:pPr marL="0" indent="0">
              <a:buNone/>
              <a:defRPr/>
            </a:pPr>
            <a:r>
              <a:rPr lang="pl-PL" sz="1905" dirty="0" smtClean="0"/>
              <a:t>Jeśli </a:t>
            </a:r>
            <a:r>
              <a:rPr lang="pl-PL" sz="1905" dirty="0"/>
              <a:t>są </a:t>
            </a:r>
            <a:r>
              <a:rPr lang="pl-PL" sz="1905" dirty="0" smtClean="0"/>
              <a:t>spełnione te warunki, </a:t>
            </a:r>
            <a:r>
              <a:rPr lang="pl-PL" sz="1905" dirty="0"/>
              <a:t>to należy potraktować te segmenty jako odrębne rynki i zastosować albo P=(</a:t>
            </a:r>
            <a:r>
              <a:rPr lang="pl-PL" sz="1905" dirty="0" err="1"/>
              <a:t>Ep</a:t>
            </a:r>
            <a:r>
              <a:rPr lang="pl-PL" sz="1905" dirty="0"/>
              <a:t>/(1+Ep))*MC, albo MR = MC.</a:t>
            </a:r>
          </a:p>
          <a:p>
            <a:pPr marL="0" indent="0">
              <a:buNone/>
              <a:defRPr/>
            </a:pPr>
            <a:r>
              <a:rPr lang="pl-PL" sz="1905" dirty="0"/>
              <a:t>Np. dwa segmenty: obiad dla pracujących i dla studentów: MC = 10 zł, elastyczności odpowiednio -3 i -5.</a:t>
            </a:r>
          </a:p>
          <a:p>
            <a:pPr marL="0" indent="0">
              <a:buNone/>
              <a:defRPr/>
            </a:pPr>
            <a:r>
              <a:rPr lang="pl-PL" sz="1905" dirty="0"/>
              <a:t>Pr: -3 / -2 * 10 = 15 zł, </a:t>
            </a:r>
            <a:r>
              <a:rPr lang="pl-PL" sz="1905" dirty="0" err="1"/>
              <a:t>St</a:t>
            </a:r>
            <a:r>
              <a:rPr lang="pl-PL" sz="1905" dirty="0"/>
              <a:t>: -5/-4 * 10 = 12,5 zł</a:t>
            </a:r>
          </a:p>
          <a:p>
            <a:pPr marL="0" indent="0">
              <a:buNone/>
              <a:defRPr/>
            </a:pPr>
            <a:r>
              <a:rPr lang="pl-PL" sz="1905" dirty="0"/>
              <a:t>Prowadząc politykę różnicowania cen firma może maksymalizować zyski</a:t>
            </a:r>
            <a:r>
              <a:rPr lang="pl-PL" sz="1905" dirty="0" smtClean="0"/>
              <a:t>.</a:t>
            </a:r>
          </a:p>
          <a:p>
            <a:pPr marL="0" indent="0">
              <a:buNone/>
              <a:defRPr/>
            </a:pPr>
            <a:r>
              <a:rPr lang="pl-PL" sz="2000" dirty="0" smtClean="0"/>
              <a:t>Zadanie: Właściciel </a:t>
            </a:r>
            <a:r>
              <a:rPr lang="pl-PL" sz="2000" dirty="0"/>
              <a:t>zakładu wulkanizacyjnego zauważył, że inaczej na zmiany ceny wymiany opon reagują przedstawiciele okolicznych przedsiębiorstw wymieniających opony w wozach firmowych, a inaczej właściciele indywidualnych samochodów. Ostatniej jesieni pod wpływem zwiększenia ceny ze 100 zł  do 120 zł liczba klientów korporacyjnych zmniejszyła się z 20 do 14, natomiast indywidualnych klientów odeszło 40 ze 100. Posługując się kategorią elastyczności cenowej popytu wskaż, jakie są ceny usługi wymiany opon, które maksymalizują zysk osobno dla obu segmentów klientów. Koszt krańcowy wymiany kompletu opon </a:t>
            </a:r>
            <a:r>
              <a:rPr lang="pl-PL" sz="2000" dirty="0" smtClean="0"/>
              <a:t>to </a:t>
            </a:r>
            <a:r>
              <a:rPr lang="pl-PL" sz="2000" dirty="0"/>
              <a:t>60 </a:t>
            </a:r>
            <a:r>
              <a:rPr lang="pl-PL" sz="2000" dirty="0" smtClean="0"/>
              <a:t>zł – taki jest koszt funkcjonowania zakładu i pensji pracowników przypadający na jedną wymianę. </a:t>
            </a:r>
            <a:endParaRPr lang="pl-PL" sz="2000" dirty="0"/>
          </a:p>
          <a:p>
            <a:pPr marL="0" indent="0">
              <a:buNone/>
              <a:defRPr/>
            </a:pPr>
            <a:endParaRPr lang="pl-PL" sz="1905" dirty="0"/>
          </a:p>
        </p:txBody>
      </p:sp>
    </p:spTree>
    <p:extLst>
      <p:ext uri="{BB962C8B-B14F-4D97-AF65-F5344CB8AC3E}">
        <p14:creationId xmlns:p14="http://schemas.microsoft.com/office/powerpoint/2010/main" val="2880179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ytuł 1"/>
          <p:cNvSpPr>
            <a:spLocks noGrp="1"/>
          </p:cNvSpPr>
          <p:nvPr>
            <p:ph type="title"/>
          </p:nvPr>
        </p:nvSpPr>
        <p:spPr/>
        <p:txBody>
          <a:bodyPr>
            <a:normAutofit fontScale="90000"/>
          </a:bodyPr>
          <a:lstStyle/>
          <a:p>
            <a:r>
              <a:rPr lang="pl-PL" altLang="pl-PL" sz="3600" b="1" dirty="0"/>
              <a:t>Reakcje popytu na zmiany cen i dochodów</a:t>
            </a:r>
            <a:r>
              <a:rPr lang="pl-PL" altLang="pl-PL" dirty="0" smtClean="0"/>
              <a:t/>
            </a:r>
            <a:br>
              <a:rPr lang="pl-PL" altLang="pl-PL" dirty="0" smtClean="0"/>
            </a:br>
            <a:r>
              <a:rPr lang="pl-PL" altLang="pl-PL" sz="2000" dirty="0"/>
              <a:t>na podstawie D. </a:t>
            </a:r>
            <a:r>
              <a:rPr lang="pl-PL" altLang="pl-PL" sz="2000" dirty="0" err="1"/>
              <a:t>Begg</a:t>
            </a:r>
            <a:r>
              <a:rPr lang="pl-PL" altLang="pl-PL" sz="2000" dirty="0"/>
              <a:t> i in. Mikroekonomia, wyd. z </a:t>
            </a:r>
            <a:r>
              <a:rPr lang="pl-PL" altLang="pl-PL" sz="2000" dirty="0" smtClean="0"/>
              <a:t>2014 </a:t>
            </a:r>
            <a:r>
              <a:rPr lang="pl-PL" altLang="pl-PL" sz="2000" dirty="0"/>
              <a:t>r. ss. </a:t>
            </a:r>
            <a:r>
              <a:rPr lang="pl-PL" sz="2000" dirty="0" smtClean="0"/>
              <a:t>Rozdz. </a:t>
            </a:r>
            <a:r>
              <a:rPr lang="pl-PL" sz="2000" dirty="0"/>
              <a:t>Elastyczność popytu i podaży, ss. </a:t>
            </a:r>
            <a:r>
              <a:rPr lang="pl-PL" sz="2000" dirty="0" smtClean="0"/>
              <a:t>115-151;</a:t>
            </a:r>
            <a:br>
              <a:rPr lang="pl-PL" sz="2000" dirty="0" smtClean="0"/>
            </a:br>
            <a:r>
              <a:rPr lang="pl-PL" sz="2000" dirty="0" err="1" smtClean="0"/>
              <a:t>Samuelson</a:t>
            </a:r>
            <a:r>
              <a:rPr lang="pl-PL" sz="2000" dirty="0" smtClean="0"/>
              <a:t> i Marks, </a:t>
            </a:r>
            <a:r>
              <a:rPr lang="pl-PL" sz="2000" i="1" dirty="0" smtClean="0"/>
              <a:t>Ekonomia menedżerska</a:t>
            </a:r>
            <a:r>
              <a:rPr lang="pl-PL" sz="2000" dirty="0" smtClean="0"/>
              <a:t>, 2009.</a:t>
            </a:r>
            <a:r>
              <a:rPr lang="pl-PL" sz="2000" dirty="0"/>
              <a:t/>
            </a:r>
            <a:br>
              <a:rPr lang="pl-PL" sz="2000" dirty="0"/>
            </a:br>
            <a:r>
              <a:rPr lang="pl-PL" altLang="pl-PL" sz="2000" dirty="0" smtClean="0"/>
              <a:t>.</a:t>
            </a:r>
            <a:endParaRPr lang="pl-PL" altLang="pl-PL" sz="2000" dirty="0"/>
          </a:p>
        </p:txBody>
      </p:sp>
      <p:graphicFrame>
        <p:nvGraphicFramePr>
          <p:cNvPr id="4123" name="Group 27"/>
          <p:cNvGraphicFramePr>
            <a:graphicFrameLocks noGrp="1"/>
          </p:cNvGraphicFramePr>
          <p:nvPr>
            <p:ph idx="1"/>
          </p:nvPr>
        </p:nvGraphicFramePr>
        <p:xfrm>
          <a:off x="2208213" y="1773239"/>
          <a:ext cx="7416800" cy="1752600"/>
        </p:xfrm>
        <a:graphic>
          <a:graphicData uri="http://schemas.openxmlformats.org/drawingml/2006/table">
            <a:tbl>
              <a:tblPr/>
              <a:tblGrid>
                <a:gridCol w="7416800"/>
              </a:tblGrid>
              <a:tr h="4206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800" b="1" i="0" u="none" strike="noStrike" cap="none" normalizeH="0" baseline="0" dirty="0" smtClean="0">
                          <a:ln>
                            <a:noFill/>
                          </a:ln>
                          <a:solidFill>
                            <a:srgbClr val="FFFFFF"/>
                          </a:solidFill>
                          <a:effectLst/>
                          <a:latin typeface="Arial" charset="0"/>
                          <a:cs typeface="Times New Roman" pitchFamily="18" charset="0"/>
                        </a:rPr>
                        <a:t>Reakcje popytu na zmiany cen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8571F"/>
                    </a:solidFill>
                  </a:tcPr>
                </a:tc>
              </a:tr>
              <a:tr h="4206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pl-PL" sz="2400" b="1" i="0" u="none" strike="noStrike" cap="none" normalizeH="0" baseline="0" dirty="0" smtClean="0">
                          <a:ln>
                            <a:noFill/>
                          </a:ln>
                          <a:solidFill>
                            <a:srgbClr val="FFFFFF"/>
                          </a:solidFill>
                          <a:effectLst/>
                          <a:latin typeface="Arial" charset="0"/>
                          <a:cs typeface="Times New Roman" pitchFamily="18" charset="0"/>
                        </a:rPr>
                        <a:t>Elastyczność cenowa popytu</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400" b="1" i="0" u="none" strike="noStrike" cap="none" normalizeH="0" baseline="0" dirty="0" smtClean="0">
                          <a:ln>
                            <a:noFill/>
                          </a:ln>
                          <a:solidFill>
                            <a:srgbClr val="FFFFFF"/>
                          </a:solidFill>
                          <a:effectLst/>
                          <a:latin typeface="Arial" charset="0"/>
                          <a:cs typeface="Times New Roman" pitchFamily="18" charset="0"/>
                        </a:rPr>
                        <a:t>Elastyczność mieszana popytu</a:t>
                      </a:r>
                    </a:p>
                    <a:p>
                      <a:pPr marL="0" marR="0" lvl="0" indent="0" algn="l" defTabSz="914400" rtl="0" eaLnBrk="1" fontAlgn="base" latinLnBrk="0" hangingPunct="1">
                        <a:lnSpc>
                          <a:spcPct val="115000"/>
                        </a:lnSpc>
                        <a:spcBef>
                          <a:spcPct val="0"/>
                        </a:spcBef>
                        <a:spcAft>
                          <a:spcPct val="0"/>
                        </a:spcAft>
                        <a:buClrTx/>
                        <a:buSzTx/>
                        <a:buFontTx/>
                        <a:buNone/>
                        <a:tabLst/>
                      </a:pPr>
                      <a:r>
                        <a:rPr kumimoji="0" lang="pl-PL" sz="2400" b="1" i="0" u="none" strike="noStrike" cap="none" normalizeH="0" baseline="0" dirty="0" smtClean="0">
                          <a:ln>
                            <a:noFill/>
                          </a:ln>
                          <a:solidFill>
                            <a:srgbClr val="FFFFFF"/>
                          </a:solidFill>
                          <a:effectLst/>
                          <a:latin typeface="Arial" charset="0"/>
                          <a:cs typeface="Times New Roman" pitchFamily="18" charset="0"/>
                        </a:rPr>
                        <a:t>Elastyczność dochodowa popytu</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8571F"/>
                    </a:solidFill>
                  </a:tcPr>
                </a:tc>
              </a:tr>
            </a:tbl>
          </a:graphicData>
        </a:graphic>
      </p:graphicFrame>
    </p:spTree>
    <p:extLst>
      <p:ext uri="{BB962C8B-B14F-4D97-AF65-F5344CB8AC3E}">
        <p14:creationId xmlns:p14="http://schemas.microsoft.com/office/powerpoint/2010/main" val="722161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ytuł 1"/>
          <p:cNvSpPr>
            <a:spLocks noGrp="1"/>
          </p:cNvSpPr>
          <p:nvPr>
            <p:ph type="title"/>
          </p:nvPr>
        </p:nvSpPr>
        <p:spPr/>
        <p:txBody>
          <a:bodyPr/>
          <a:lstStyle/>
          <a:p>
            <a:r>
              <a:rPr lang="pl-PL" altLang="pl-PL" b="1" smtClean="0"/>
              <a:t>Reakcje popytu na zmiany cen*</a:t>
            </a:r>
            <a:endParaRPr lang="pl-PL" altLang="pl-PL" sz="2800"/>
          </a:p>
        </p:txBody>
      </p:sp>
      <p:sp>
        <p:nvSpPr>
          <p:cNvPr id="32771" name="Symbol zastępczy zawartości 2"/>
          <p:cNvSpPr>
            <a:spLocks noGrp="1"/>
          </p:cNvSpPr>
          <p:nvPr>
            <p:ph idx="1"/>
          </p:nvPr>
        </p:nvSpPr>
        <p:spPr/>
        <p:txBody>
          <a:bodyPr/>
          <a:lstStyle/>
          <a:p>
            <a:r>
              <a:rPr lang="pl-PL" altLang="pl-PL" sz="2200" dirty="0"/>
              <a:t>Przy obniżeniu ceny dobra wzrasta wielkość zapotrzebowania na nie. Istotną informacją, szczególnie z punktu widzenia producentów jest informacja o ile wzrośnie owo zapotrzebowanie. </a:t>
            </a:r>
          </a:p>
          <a:p>
            <a:r>
              <a:rPr lang="pl-PL" altLang="pl-PL" sz="2200" dirty="0"/>
              <a:t>Aby stwierdzić, jaka jest reakcja wielkości sprzedaży na zmianę ceny biletów musimy zmierzyć względną zmianę wielkości zapotrzebowania na to dobro w stosunku do zmiany </a:t>
            </a:r>
            <a:r>
              <a:rPr lang="pl-PL" altLang="pl-PL" sz="2200" dirty="0" smtClean="0"/>
              <a:t>ceny.</a:t>
            </a:r>
          </a:p>
          <a:p>
            <a:r>
              <a:rPr lang="pl-PL" altLang="pl-PL" sz="2200" dirty="0" smtClean="0"/>
              <a:t>Dygresja: przy </a:t>
            </a:r>
            <a:r>
              <a:rPr lang="pl-PL" altLang="pl-PL" sz="2200" dirty="0"/>
              <a:t>badaniu zmiany bezwzględnej mielibyśmy problem np. jak porównać zmianę ceny samochodu o 10 zł ze zmianą ceny biletu na mecz o 10 zł – ta pierwsza zmiana nie wywoła żadnej reakcji, ta druga już </a:t>
            </a:r>
            <a:r>
              <a:rPr lang="pl-PL" altLang="pl-PL" sz="2200" dirty="0" smtClean="0"/>
              <a:t>tak. Dlatego </a:t>
            </a:r>
            <a:r>
              <a:rPr lang="pl-PL" altLang="pl-PL" sz="2200" dirty="0"/>
              <a:t>mierzymy nie w miarach bezwzględnych (zł), tylko w procentach.</a:t>
            </a:r>
          </a:p>
        </p:txBody>
      </p:sp>
    </p:spTree>
    <p:extLst>
      <p:ext uri="{BB962C8B-B14F-4D97-AF65-F5344CB8AC3E}">
        <p14:creationId xmlns:p14="http://schemas.microsoft.com/office/powerpoint/2010/main" val="3696828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ytuł 1"/>
          <p:cNvSpPr>
            <a:spLocks noGrp="1"/>
          </p:cNvSpPr>
          <p:nvPr>
            <p:ph type="title"/>
          </p:nvPr>
        </p:nvSpPr>
        <p:spPr/>
        <p:txBody>
          <a:bodyPr/>
          <a:lstStyle/>
          <a:p>
            <a:r>
              <a:rPr lang="pl-PL" altLang="pl-PL" b="1" smtClean="0"/>
              <a:t>Elastyczność</a:t>
            </a:r>
            <a:br>
              <a:rPr lang="pl-PL" altLang="pl-PL" b="1" smtClean="0"/>
            </a:br>
            <a:r>
              <a:rPr lang="pl-PL" altLang="pl-PL" b="1" smtClean="0"/>
              <a:t>cenowa popytu*</a:t>
            </a:r>
            <a:endParaRPr lang="pl-PL" altLang="pl-PL" sz="2800"/>
          </a:p>
        </p:txBody>
      </p:sp>
      <p:sp>
        <p:nvSpPr>
          <p:cNvPr id="33795" name="Symbol zastępczy zawartości 2"/>
          <p:cNvSpPr>
            <a:spLocks noGrp="1"/>
          </p:cNvSpPr>
          <p:nvPr>
            <p:ph idx="1"/>
          </p:nvPr>
        </p:nvSpPr>
        <p:spPr>
          <a:xfrm>
            <a:off x="838200" y="1690687"/>
            <a:ext cx="9650413" cy="4800547"/>
          </a:xfrm>
        </p:spPr>
        <p:txBody>
          <a:bodyPr>
            <a:normAutofit lnSpcReduction="10000"/>
          </a:bodyPr>
          <a:lstStyle/>
          <a:p>
            <a:r>
              <a:rPr lang="pl-PL" altLang="pl-PL" sz="2000" dirty="0"/>
              <a:t>Wychodzimy od ceny równej </a:t>
            </a:r>
            <a:r>
              <a:rPr lang="pl-PL" altLang="pl-PL" sz="2000" dirty="0" smtClean="0"/>
              <a:t>40 </a:t>
            </a:r>
            <a:r>
              <a:rPr lang="pl-PL" altLang="pl-PL" sz="2000" dirty="0"/>
              <a:t>zł </a:t>
            </a:r>
            <a:r>
              <a:rPr lang="pl-PL" altLang="pl-PL" sz="2000" dirty="0" smtClean="0"/>
              <a:t/>
            </a:r>
            <a:br>
              <a:rPr lang="pl-PL" altLang="pl-PL" sz="2000" dirty="0" smtClean="0"/>
            </a:br>
            <a:r>
              <a:rPr lang="pl-PL" altLang="pl-PL" sz="2000" dirty="0" smtClean="0"/>
              <a:t>i </a:t>
            </a:r>
            <a:r>
              <a:rPr lang="pl-PL" altLang="pl-PL" sz="2000" dirty="0"/>
              <a:t>odpowiadającej jej </a:t>
            </a:r>
            <a:r>
              <a:rPr lang="pl-PL" altLang="pl-PL" sz="2000" dirty="0" smtClean="0"/>
              <a:t>wielkości </a:t>
            </a:r>
            <a:br>
              <a:rPr lang="pl-PL" altLang="pl-PL" sz="2000" dirty="0" smtClean="0"/>
            </a:br>
            <a:r>
              <a:rPr lang="pl-PL" altLang="pl-PL" sz="2000" dirty="0" smtClean="0"/>
              <a:t>zapotrzebowania – </a:t>
            </a:r>
            <a:r>
              <a:rPr lang="pl-PL" altLang="pl-PL" sz="2000" dirty="0"/>
              <a:t>20 tys. biletów </a:t>
            </a:r>
            <a:r>
              <a:rPr lang="pl-PL" altLang="pl-PL" sz="2000" dirty="0" smtClean="0"/>
              <a:t/>
            </a:r>
            <a:br>
              <a:rPr lang="pl-PL" altLang="pl-PL" sz="2000" dirty="0" smtClean="0"/>
            </a:br>
            <a:r>
              <a:rPr lang="pl-PL" altLang="pl-PL" sz="2000" dirty="0" smtClean="0"/>
              <a:t>i </a:t>
            </a:r>
            <a:r>
              <a:rPr lang="pl-PL" altLang="pl-PL" sz="2000" dirty="0"/>
              <a:t>rozważamy </a:t>
            </a:r>
            <a:r>
              <a:rPr lang="pl-PL" altLang="pl-PL" sz="2000" dirty="0" smtClean="0"/>
              <a:t>obniżkę </a:t>
            </a:r>
            <a:r>
              <a:rPr lang="pl-PL" altLang="pl-PL" sz="2000" dirty="0"/>
              <a:t>ceny do 30 </a:t>
            </a:r>
            <a:r>
              <a:rPr lang="pl-PL" altLang="pl-PL" sz="2000" dirty="0" smtClean="0"/>
              <a:t>zł (o -10 zł). </a:t>
            </a:r>
            <a:r>
              <a:rPr lang="pl-PL" altLang="pl-PL" sz="2000" dirty="0"/>
              <a:t/>
            </a:r>
            <a:br>
              <a:rPr lang="pl-PL" altLang="pl-PL" sz="2000" dirty="0"/>
            </a:br>
            <a:r>
              <a:rPr lang="pl-PL" altLang="pl-PL" sz="2000" dirty="0"/>
              <a:t>Zmiana ceny </a:t>
            </a:r>
            <a:r>
              <a:rPr lang="pl-PL" altLang="pl-PL" sz="2000" dirty="0" smtClean="0"/>
              <a:t>o -10/40 = </a:t>
            </a:r>
            <a:r>
              <a:rPr lang="pl-PL" altLang="pl-PL" sz="2000" dirty="0"/>
              <a:t>-¼ = -25</a:t>
            </a:r>
            <a:r>
              <a:rPr lang="pl-PL" altLang="pl-PL" sz="2000" dirty="0" smtClean="0"/>
              <a:t>%. </a:t>
            </a:r>
          </a:p>
          <a:p>
            <a:r>
              <a:rPr lang="pl-PL" altLang="pl-PL" sz="2000" dirty="0" smtClean="0"/>
              <a:t>Zmiana </a:t>
            </a:r>
            <a:r>
              <a:rPr lang="pl-PL" altLang="pl-PL" sz="2000" dirty="0"/>
              <a:t>zapotrzebowania </a:t>
            </a:r>
            <a:r>
              <a:rPr lang="pl-PL" altLang="pl-PL" sz="2000" dirty="0" smtClean="0"/>
              <a:t>z 20 tys. do 40 tys.) </a:t>
            </a:r>
            <a:br>
              <a:rPr lang="pl-PL" altLang="pl-PL" sz="2000" dirty="0" smtClean="0"/>
            </a:br>
            <a:r>
              <a:rPr lang="pl-PL" altLang="pl-PL" sz="2000" dirty="0" smtClean="0"/>
              <a:t>to </a:t>
            </a:r>
            <a:r>
              <a:rPr lang="pl-PL" altLang="pl-PL" sz="2000" dirty="0"/>
              <a:t>+100</a:t>
            </a:r>
            <a:r>
              <a:rPr lang="pl-PL" altLang="pl-PL" sz="2000" dirty="0" smtClean="0"/>
              <a:t>%,zatem elastyczność </a:t>
            </a:r>
            <a:r>
              <a:rPr lang="pl-PL" altLang="pl-PL" sz="2000" dirty="0"/>
              <a:t>cenowa popytu </a:t>
            </a:r>
            <a:r>
              <a:rPr lang="pl-PL" altLang="pl-PL" sz="2000" dirty="0" smtClean="0"/>
              <a:t>(zmiana wielkości popytu / zmiana </a:t>
            </a:r>
            <a:r>
              <a:rPr lang="pl-PL" altLang="pl-PL" sz="2000" dirty="0"/>
              <a:t>c</a:t>
            </a:r>
            <a:r>
              <a:rPr lang="pl-PL" altLang="pl-PL" sz="2000" dirty="0" smtClean="0"/>
              <a:t>eny) to </a:t>
            </a:r>
            <a:r>
              <a:rPr lang="pl-PL" altLang="pl-PL" sz="2000" dirty="0"/>
              <a:t>100/-25 = -4. </a:t>
            </a:r>
          </a:p>
          <a:p>
            <a:r>
              <a:rPr lang="pl-PL" altLang="pl-PL" sz="2000" dirty="0"/>
              <a:t>P</a:t>
            </a:r>
            <a:r>
              <a:rPr lang="pl-PL" altLang="pl-PL" sz="2000" dirty="0" smtClean="0"/>
              <a:t>rzy </a:t>
            </a:r>
            <a:r>
              <a:rPr lang="pl-PL" altLang="pl-PL" sz="2000" dirty="0"/>
              <a:t>50 zł będzie to 20000/-20 = -</a:t>
            </a:r>
            <a:r>
              <a:rPr lang="pl-PL" altLang="pl-PL" sz="2000" dirty="0" smtClean="0"/>
              <a:t>1000. </a:t>
            </a:r>
          </a:p>
          <a:p>
            <a:r>
              <a:rPr lang="pl-PL" altLang="pl-PL" sz="2000" dirty="0" smtClean="0"/>
              <a:t>Jeżeli </a:t>
            </a:r>
            <a:r>
              <a:rPr lang="pl-PL" altLang="pl-PL" sz="2000" dirty="0"/>
              <a:t>obniżymy cenę z 20 zł do 10 zł (-50%), to zapotrzebowanie wzrośnie z 60 tys. do 80 tys. (tj. 33%), a elastyczność wynosi 33/-50 = </a:t>
            </a:r>
            <a:r>
              <a:rPr lang="pl-PL" altLang="pl-PL" sz="2000" dirty="0" smtClean="0"/>
              <a:t>-</a:t>
            </a:r>
            <a:r>
              <a:rPr lang="pl-PL" altLang="pl-PL" sz="2000" dirty="0"/>
              <a:t>0,67.</a:t>
            </a:r>
          </a:p>
          <a:p>
            <a:r>
              <a:rPr lang="pl-PL" altLang="pl-PL" sz="2000" dirty="0"/>
              <a:t>Kiedy zatem elastyczność popytu osiąga duże wartości ujemne, to mówi się o elastyczności wysokiej, tzn. wielkość zapotrzebowania jest bardzo czuła na zmiany ceny. Jeżeli owa liczba ujemna jest mała – to popyt jest stosunkowo mało wrażliwy na zmiany ceny. Elastyczność popytu maleje, jeżeli jej wartości wyrażają się </a:t>
            </a:r>
            <a:r>
              <a:rPr lang="pl-PL" altLang="pl-PL" sz="2000" dirty="0" smtClean="0"/>
              <a:t>bliższymi zera </a:t>
            </a:r>
            <a:r>
              <a:rPr lang="pl-PL" altLang="pl-PL" sz="2000" dirty="0"/>
              <a:t>niż poprzednio liczbami ujemnymi, czyli gdy popyt słabiej reaguje na zmiany cen.</a:t>
            </a:r>
          </a:p>
        </p:txBody>
      </p:sp>
      <p:graphicFrame>
        <p:nvGraphicFramePr>
          <p:cNvPr id="6196" name="Group 52"/>
          <p:cNvGraphicFramePr>
            <a:graphicFrameLocks noGrp="1"/>
          </p:cNvGraphicFramePr>
          <p:nvPr>
            <p:extLst>
              <p:ext uri="{D42A27DB-BD31-4B8C-83A1-F6EECF244321}">
                <p14:modId xmlns:p14="http://schemas.microsoft.com/office/powerpoint/2010/main" val="572146595"/>
              </p:ext>
            </p:extLst>
          </p:nvPr>
        </p:nvGraphicFramePr>
        <p:xfrm>
          <a:off x="5880100" y="1"/>
          <a:ext cx="4787900" cy="3214691"/>
        </p:xfrm>
        <a:graphic>
          <a:graphicData uri="http://schemas.openxmlformats.org/drawingml/2006/table">
            <a:tbl>
              <a:tblPr/>
              <a:tblGrid>
                <a:gridCol w="1187450"/>
                <a:gridCol w="1944688"/>
                <a:gridCol w="1655762"/>
              </a:tblGrid>
              <a:tr h="619124">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pl-PL" sz="2000" b="0" i="0" u="none" strike="noStrike" cap="none" normalizeH="0" baseline="0" dirty="0" smtClean="0">
                          <a:ln>
                            <a:noFill/>
                          </a:ln>
                          <a:solidFill>
                            <a:srgbClr val="000000"/>
                          </a:solidFill>
                          <a:effectLst/>
                          <a:latin typeface="Calibri" pitchFamily="34" charset="0"/>
                        </a:rPr>
                        <a:t>Cena biletu (zł)</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pl-PL" sz="2000" b="0" i="0" u="none" strike="noStrike" cap="none" normalizeH="0" baseline="0" dirty="0" smtClean="0">
                          <a:ln>
                            <a:noFill/>
                          </a:ln>
                          <a:solidFill>
                            <a:srgbClr val="000000"/>
                          </a:solidFill>
                          <a:effectLst/>
                          <a:latin typeface="Calibri" pitchFamily="34" charset="0"/>
                        </a:rPr>
                        <a:t>Zapotrzebowanie </a:t>
                      </a:r>
                      <a:br>
                        <a:rPr kumimoji="0" lang="pl-PL" sz="2000" b="0" i="0" u="none" strike="noStrike" cap="none" normalizeH="0" baseline="0" dirty="0" smtClean="0">
                          <a:ln>
                            <a:noFill/>
                          </a:ln>
                          <a:solidFill>
                            <a:srgbClr val="000000"/>
                          </a:solidFill>
                          <a:effectLst/>
                          <a:latin typeface="Calibri" pitchFamily="34" charset="0"/>
                        </a:rPr>
                      </a:br>
                      <a:r>
                        <a:rPr kumimoji="0" lang="pl-PL" sz="2000" b="0" i="0" u="none" strike="noStrike" cap="none" normalizeH="0" baseline="0" dirty="0" smtClean="0">
                          <a:ln>
                            <a:noFill/>
                          </a:ln>
                          <a:solidFill>
                            <a:srgbClr val="000000"/>
                          </a:solidFill>
                          <a:effectLst/>
                          <a:latin typeface="Calibri" pitchFamily="34" charset="0"/>
                        </a:rPr>
                        <a:t>na bilety (tys.)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pl-PL" sz="2000" b="0" i="0" u="none" strike="noStrike" cap="none" normalizeH="0" baseline="0" dirty="0" smtClean="0">
                          <a:ln>
                            <a:noFill/>
                          </a:ln>
                          <a:solidFill>
                            <a:srgbClr val="000000"/>
                          </a:solidFill>
                          <a:effectLst/>
                          <a:latin typeface="Calibri" pitchFamily="34" charset="0"/>
                        </a:rPr>
                        <a:t>Elastyczność popytu</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6988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50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0,001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-1000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573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dirty="0" smtClean="0">
                          <a:ln>
                            <a:noFill/>
                          </a:ln>
                          <a:solidFill>
                            <a:srgbClr val="000000"/>
                          </a:solidFill>
                          <a:effectLst/>
                          <a:latin typeface="Calibri" pitchFamily="34" charset="0"/>
                        </a:rPr>
                        <a:t>40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dirty="0" smtClean="0">
                          <a:ln>
                            <a:noFill/>
                          </a:ln>
                          <a:solidFill>
                            <a:srgbClr val="000000"/>
                          </a:solidFill>
                          <a:effectLst/>
                          <a:latin typeface="Calibri" pitchFamily="34" charset="0"/>
                        </a:rPr>
                        <a:t>20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5738">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494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30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40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4944">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-1,5</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573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25</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50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5738">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573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dirty="0" smtClean="0">
                          <a:ln>
                            <a:noFill/>
                          </a:ln>
                          <a:solidFill>
                            <a:srgbClr val="000000"/>
                          </a:solidFill>
                          <a:effectLst/>
                          <a:latin typeface="Calibri" pitchFamily="34" charset="0"/>
                        </a:rPr>
                        <a:t>20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1" i="0" u="none" strike="noStrike" cap="none" normalizeH="0" baseline="0" dirty="0" smtClean="0">
                          <a:ln>
                            <a:noFill/>
                          </a:ln>
                          <a:solidFill>
                            <a:srgbClr val="000000"/>
                          </a:solidFill>
                          <a:effectLst/>
                          <a:latin typeface="Calibri" pitchFamily="34" charset="0"/>
                        </a:rPr>
                        <a:t>60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5738">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-0,67</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573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10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80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5738">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-0,25</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6988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100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bl>
          </a:graphicData>
        </a:graphic>
      </p:graphicFrame>
    </p:spTree>
    <p:extLst>
      <p:ext uri="{BB962C8B-B14F-4D97-AF65-F5344CB8AC3E}">
        <p14:creationId xmlns:p14="http://schemas.microsoft.com/office/powerpoint/2010/main" val="762230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ytuł 1"/>
          <p:cNvSpPr>
            <a:spLocks noGrp="1"/>
          </p:cNvSpPr>
          <p:nvPr>
            <p:ph type="title" idx="4294967295"/>
          </p:nvPr>
        </p:nvSpPr>
        <p:spPr/>
        <p:txBody>
          <a:bodyPr/>
          <a:lstStyle/>
          <a:p>
            <a:r>
              <a:rPr lang="pl-PL" altLang="pl-PL" b="1" smtClean="0"/>
              <a:t>Elastyczność</a:t>
            </a:r>
            <a:br>
              <a:rPr lang="pl-PL" altLang="pl-PL" b="1" smtClean="0"/>
            </a:br>
            <a:r>
              <a:rPr lang="pl-PL" altLang="pl-PL" b="1" smtClean="0"/>
              <a:t>cenowa popytu*</a:t>
            </a:r>
            <a:endParaRPr lang="pl-PL" altLang="pl-PL" sz="2800"/>
          </a:p>
        </p:txBody>
      </p:sp>
      <p:sp>
        <p:nvSpPr>
          <p:cNvPr id="34819" name="Symbol zastępczy zawartości 2"/>
          <p:cNvSpPr>
            <a:spLocks noGrp="1"/>
          </p:cNvSpPr>
          <p:nvPr>
            <p:ph idx="4294967295"/>
          </p:nvPr>
        </p:nvSpPr>
        <p:spPr>
          <a:xfrm>
            <a:off x="838200" y="3068638"/>
            <a:ext cx="10515600" cy="2989262"/>
          </a:xfrm>
        </p:spPr>
        <p:txBody>
          <a:bodyPr/>
          <a:lstStyle/>
          <a:p>
            <a:endParaRPr lang="pl-PL" altLang="pl-PL" sz="2200" dirty="0" smtClean="0"/>
          </a:p>
          <a:p>
            <a:r>
              <a:rPr lang="pl-PL" altLang="pl-PL" sz="2200" dirty="0" smtClean="0"/>
              <a:t>Popyt </a:t>
            </a:r>
            <a:r>
              <a:rPr lang="pl-PL" altLang="pl-PL" sz="2200" dirty="0"/>
              <a:t>jest elastyczny jeżeli jego elastyczność cenowa jest mniejsza od -1 (tzn. od minus nieskończoności do minus 1), jeżeli natomiast przyjmuje wartości od 0 do -</a:t>
            </a:r>
            <a:r>
              <a:rPr lang="pl-PL" altLang="pl-PL" sz="2200" dirty="0" smtClean="0"/>
              <a:t>1, </a:t>
            </a:r>
            <a:r>
              <a:rPr lang="pl-PL" altLang="pl-PL" sz="2200" dirty="0"/>
              <a:t>to mówimy o popycie nieelastycznym.</a:t>
            </a:r>
          </a:p>
          <a:p>
            <a:r>
              <a:rPr lang="pl-PL" altLang="pl-PL" sz="2200" dirty="0" err="1"/>
              <a:t>Begg</a:t>
            </a:r>
            <a:r>
              <a:rPr lang="pl-PL" altLang="pl-PL" sz="2200" dirty="0"/>
              <a:t>: </a:t>
            </a:r>
            <a:r>
              <a:rPr lang="pl-PL" altLang="pl-PL" sz="2200" b="1" dirty="0"/>
              <a:t>Elastyczność cenowa popytu jest to stosunek względnej zmiany wielkości zapotrzebowania na dane dobro do względnej zmiany jego ceny. Gdy elastyczność popytu wynosi dokładnie -1, wówczas mówimy, że popyt ma elastyczność równą jedności.</a:t>
            </a:r>
          </a:p>
        </p:txBody>
      </p:sp>
      <p:graphicFrame>
        <p:nvGraphicFramePr>
          <p:cNvPr id="5" name="Group 52"/>
          <p:cNvGraphicFramePr>
            <a:graphicFrameLocks noGrp="1"/>
          </p:cNvGraphicFramePr>
          <p:nvPr/>
        </p:nvGraphicFramePr>
        <p:xfrm>
          <a:off x="5880100" y="1"/>
          <a:ext cx="4787900" cy="3214691"/>
        </p:xfrm>
        <a:graphic>
          <a:graphicData uri="http://schemas.openxmlformats.org/drawingml/2006/table">
            <a:tbl>
              <a:tblPr/>
              <a:tblGrid>
                <a:gridCol w="1187450"/>
                <a:gridCol w="1944688"/>
                <a:gridCol w="1655762"/>
              </a:tblGrid>
              <a:tr h="619124">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pl-PL" sz="2000" b="0" i="0" u="none" strike="noStrike" cap="none" normalizeH="0" baseline="0" dirty="0" smtClean="0">
                          <a:ln>
                            <a:noFill/>
                          </a:ln>
                          <a:solidFill>
                            <a:srgbClr val="000000"/>
                          </a:solidFill>
                          <a:effectLst/>
                          <a:latin typeface="Calibri" pitchFamily="34" charset="0"/>
                        </a:rPr>
                        <a:t>Cena biletu (zł)</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pl-PL" sz="2000" b="0" i="0" u="none" strike="noStrike" cap="none" normalizeH="0" baseline="0" smtClean="0">
                          <a:ln>
                            <a:noFill/>
                          </a:ln>
                          <a:solidFill>
                            <a:srgbClr val="000000"/>
                          </a:solidFill>
                          <a:effectLst/>
                          <a:latin typeface="Calibri" pitchFamily="34" charset="0"/>
                        </a:rPr>
                        <a:t>Zapotrzebowanie </a:t>
                      </a:r>
                      <a:br>
                        <a:rPr kumimoji="0" lang="pl-PL" sz="2000" b="0" i="0" u="none" strike="noStrike" cap="none" normalizeH="0" baseline="0" smtClean="0">
                          <a:ln>
                            <a:noFill/>
                          </a:ln>
                          <a:solidFill>
                            <a:srgbClr val="000000"/>
                          </a:solidFill>
                          <a:effectLst/>
                          <a:latin typeface="Calibri" pitchFamily="34" charset="0"/>
                        </a:rPr>
                      </a:br>
                      <a:r>
                        <a:rPr kumimoji="0" lang="pl-PL" sz="2000" b="0" i="0" u="none" strike="noStrike" cap="none" normalizeH="0" baseline="0" smtClean="0">
                          <a:ln>
                            <a:noFill/>
                          </a:ln>
                          <a:solidFill>
                            <a:srgbClr val="000000"/>
                          </a:solidFill>
                          <a:effectLst/>
                          <a:latin typeface="Calibri" pitchFamily="34" charset="0"/>
                        </a:rPr>
                        <a:t>na bilety (tys.)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pl-PL" sz="2000" b="0" i="0" u="none" strike="noStrike" cap="none" normalizeH="0" baseline="0" smtClean="0">
                          <a:ln>
                            <a:noFill/>
                          </a:ln>
                          <a:solidFill>
                            <a:srgbClr val="000000"/>
                          </a:solidFill>
                          <a:effectLst/>
                          <a:latin typeface="Calibri" pitchFamily="34" charset="0"/>
                        </a:rPr>
                        <a:t>Elastyczność popytu</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6988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50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0,001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-1000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573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40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20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5738">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-4</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494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30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40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4944">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-1,5</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573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25</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50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5738">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-1</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573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20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60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5738">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-0,67</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r h="18573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80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185738">
                <a:tc vMerge="1">
                  <a:txBody>
                    <a:bodyPr/>
                    <a:lstStyle/>
                    <a:p>
                      <a:endParaRPr lang="pl-PL"/>
                    </a:p>
                  </a:txBody>
                  <a:tcPr/>
                </a:tc>
                <a:tc vMerge="1">
                  <a:txBody>
                    <a:bodyPr/>
                    <a:lstStyle/>
                    <a:p>
                      <a:endParaRPr lang="pl-PL"/>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pl-PL" sz="1800" b="0" i="0" u="none" strike="noStrike" cap="none" normalizeH="0" baseline="0" dirty="0" smtClean="0">
                          <a:ln>
                            <a:noFill/>
                          </a:ln>
                          <a:solidFill>
                            <a:srgbClr val="000000"/>
                          </a:solidFill>
                          <a:effectLst/>
                          <a:latin typeface="Calibri" pitchFamily="34" charset="0"/>
                        </a:rPr>
                        <a:t>-0,25</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69887">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pl-PL" sz="1800" b="0" i="0" u="none" strike="noStrike" cap="none" normalizeH="0" baseline="0" dirty="0" smtClean="0">
                          <a:ln>
                            <a:noFill/>
                          </a:ln>
                          <a:solidFill>
                            <a:srgbClr val="000000"/>
                          </a:solidFill>
                          <a:effectLst/>
                          <a:latin typeface="Calibri" pitchFamily="34" charset="0"/>
                        </a:rPr>
                        <a:t>100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2CAB0"/>
                    </a:solidFill>
                  </a:tcPr>
                </a:tc>
              </a:tr>
            </a:tbl>
          </a:graphicData>
        </a:graphic>
      </p:graphicFrame>
    </p:spTree>
    <p:extLst>
      <p:ext uri="{BB962C8B-B14F-4D97-AF65-F5344CB8AC3E}">
        <p14:creationId xmlns:p14="http://schemas.microsoft.com/office/powerpoint/2010/main" val="3091559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pl-PL" altLang="pl-PL" sz="4600" b="1"/>
              <a:t>Elastyczność cenowa popytu*</a:t>
            </a:r>
          </a:p>
        </p:txBody>
      </p:sp>
      <p:sp>
        <p:nvSpPr>
          <p:cNvPr id="35843" name="Rectangle 3"/>
          <p:cNvSpPr>
            <a:spLocks noGrp="1" noChangeArrowheads="1"/>
          </p:cNvSpPr>
          <p:nvPr>
            <p:ph type="body" idx="1"/>
          </p:nvPr>
        </p:nvSpPr>
        <p:spPr/>
        <p:txBody>
          <a:bodyPr/>
          <a:lstStyle/>
          <a:p>
            <a:pPr>
              <a:lnSpc>
                <a:spcPct val="90000"/>
              </a:lnSpc>
            </a:pPr>
            <a:r>
              <a:rPr lang="pl-PL" altLang="pl-PL" sz="2300"/>
              <a:t>Jak widzieliśmy, elastyczność cenowa popytu przyjmuje różne wartości w różnych punktach tej samej krzywej popytu, jednak zauważa się, że odmienne dobra charakteryzują się generalnie wysoką lub niską elastycznością popytu. Np. popyt na chleb jest nieelastyczny (zmiana ceny ma mały wpływ na wielkość zapotrzebowania), podobnie ropa naftowa (używana jako podstawowe paliwo). Z kolei popyt na usługi bankowe, albo wycieczki zagraniczne cechuje się dużą elastycznością.</a:t>
            </a:r>
          </a:p>
          <a:p>
            <a:pPr>
              <a:lnSpc>
                <a:spcPct val="90000"/>
              </a:lnSpc>
            </a:pPr>
            <a:r>
              <a:rPr lang="pl-PL" altLang="pl-PL" sz="2300"/>
              <a:t>Widzimy więc, że najważniejszym czynnikiem decydującym o elastyczności cenowej popytu jest łatwość zastąpienia danego dobra innym dobrem o podobnym przeznaczeniu (substytucyjnym).</a:t>
            </a:r>
          </a:p>
        </p:txBody>
      </p:sp>
    </p:spTree>
    <p:extLst>
      <p:ext uri="{BB962C8B-B14F-4D97-AF65-F5344CB8AC3E}">
        <p14:creationId xmlns:p14="http://schemas.microsoft.com/office/powerpoint/2010/main" val="1888763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pl-PL" altLang="pl-PL" sz="4600" b="1"/>
              <a:t>Elastyczność cenowa popytu*</a:t>
            </a:r>
          </a:p>
        </p:txBody>
      </p:sp>
      <p:sp>
        <p:nvSpPr>
          <p:cNvPr id="36867" name="Rectangle 3"/>
          <p:cNvSpPr>
            <a:spLocks noGrp="1" noChangeArrowheads="1"/>
          </p:cNvSpPr>
          <p:nvPr>
            <p:ph type="body" idx="1"/>
          </p:nvPr>
        </p:nvSpPr>
        <p:spPr>
          <a:xfrm>
            <a:off x="838200" y="1341439"/>
            <a:ext cx="10515600" cy="4789487"/>
          </a:xfrm>
        </p:spPr>
        <p:txBody>
          <a:bodyPr/>
          <a:lstStyle/>
          <a:p>
            <a:pPr>
              <a:lnSpc>
                <a:spcPct val="90000"/>
              </a:lnSpc>
            </a:pPr>
            <a:r>
              <a:rPr lang="pl-PL" altLang="pl-PL" sz="2100" dirty="0"/>
              <a:t>Elastyczność popytu może być więc przydatna do określenia, w jakim stopniu należałoby podnieść lub obniżyć cenę, żeby dojść do stanu równowagi (zlikwidować nadwyżkę popytu lub podaży).</a:t>
            </a:r>
          </a:p>
          <a:p>
            <a:pPr>
              <a:lnSpc>
                <a:spcPct val="90000"/>
              </a:lnSpc>
            </a:pPr>
            <a:r>
              <a:rPr lang="pl-PL" altLang="pl-PL" sz="2100" dirty="0"/>
              <a:t>W rolnictwie (lewa strona rysunku) mamy często do czynienia z latami urodzajnymi i nieurodzajnymi, a zapotrzebowanie na artykuły rolne (żywność) nie zmienia się znacząco. Słabe zbiory powodują duże wzrosty cen, zaś w latach urodzajnych znaczny jest spadek cen przy niewielkim wzroście zapotrzebowania.</a:t>
            </a:r>
          </a:p>
          <a:p>
            <a:pPr>
              <a:lnSpc>
                <a:spcPct val="90000"/>
              </a:lnSpc>
            </a:pPr>
            <a:endParaRPr lang="pl-PL" altLang="pl-PL" sz="2100" dirty="0"/>
          </a:p>
        </p:txBody>
      </p:sp>
      <p:pic>
        <p:nvPicPr>
          <p:cNvPr id="36868" name="Picture 4" descr="Ek3 Wpływ elastyczności na cenę i wielkoś sprzedaż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8389" y="3535504"/>
            <a:ext cx="6659562" cy="308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7162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pl-PL" altLang="pl-PL" sz="4600" b="1"/>
              <a:t>Elastyczność cenowa popytu*</a:t>
            </a:r>
          </a:p>
        </p:txBody>
      </p:sp>
      <p:sp>
        <p:nvSpPr>
          <p:cNvPr id="37891" name="Rectangle 3"/>
          <p:cNvSpPr>
            <a:spLocks noGrp="1" noChangeArrowheads="1"/>
          </p:cNvSpPr>
          <p:nvPr>
            <p:ph type="body" idx="1"/>
          </p:nvPr>
        </p:nvSpPr>
        <p:spPr>
          <a:xfrm>
            <a:off x="838200" y="1628775"/>
            <a:ext cx="10515600" cy="4502150"/>
          </a:xfrm>
        </p:spPr>
        <p:txBody>
          <a:bodyPr/>
          <a:lstStyle/>
          <a:p>
            <a:pPr eaLnBrk="1" hangingPunct="1">
              <a:spcBef>
                <a:spcPct val="0"/>
              </a:spcBef>
              <a:buClrTx/>
              <a:buSzTx/>
              <a:buFontTx/>
              <a:buChar char="•"/>
            </a:pPr>
            <a:r>
              <a:rPr lang="pl-PL" altLang="pl-PL" sz="2100" dirty="0"/>
              <a:t>Inaczej w przypadku np. wycieczek zagranicznych (prawa strona rysunku) – tu nawet niewielka podwyżka kursu dolara i zwiększenie ceny wycieczki np. do Turcji, powoduje znaczne zmniejszenie liczby chętnych, ponieważ popyt jest elastyczny.</a:t>
            </a:r>
          </a:p>
        </p:txBody>
      </p:sp>
      <p:pic>
        <p:nvPicPr>
          <p:cNvPr id="37892" name="Picture 4" descr="Ek3 Wpływ elastyczności na cenę i wielkoś sprzedaż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6325" y="2954338"/>
            <a:ext cx="7451725"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2166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pl-PL" altLang="pl-PL" sz="4600" b="1"/>
              <a:t>Elastyczność cenowa popytu</a:t>
            </a:r>
          </a:p>
        </p:txBody>
      </p:sp>
      <p:sp>
        <p:nvSpPr>
          <p:cNvPr id="38915" name="Rectangle 3"/>
          <p:cNvSpPr>
            <a:spLocks noGrp="1" noChangeArrowheads="1"/>
          </p:cNvSpPr>
          <p:nvPr>
            <p:ph type="body" sz="half" idx="1"/>
          </p:nvPr>
        </p:nvSpPr>
        <p:spPr>
          <a:xfrm>
            <a:off x="1981201" y="4508501"/>
            <a:ext cx="8291513" cy="1622425"/>
          </a:xfrm>
        </p:spPr>
        <p:txBody>
          <a:bodyPr/>
          <a:lstStyle/>
          <a:p>
            <a:pPr eaLnBrk="1" hangingPunct="1">
              <a:spcBef>
                <a:spcPct val="0"/>
              </a:spcBef>
              <a:buClrTx/>
              <a:buSzTx/>
              <a:buFontTx/>
              <a:buChar char="•"/>
            </a:pPr>
            <a:r>
              <a:rPr lang="pl-PL" altLang="pl-PL" sz="1900"/>
              <a:t>Źródło: J. Muellbauer oraz A. Deaton (za:) D. Begg i in., </a:t>
            </a:r>
            <a:r>
              <a:rPr lang="pl-PL" altLang="pl-PL" sz="1900" i="1"/>
              <a:t>Mikroekonomia</a:t>
            </a:r>
            <a:r>
              <a:rPr lang="pl-PL" altLang="pl-PL" sz="1900"/>
              <a:t>, 2003, s. 118.</a:t>
            </a:r>
          </a:p>
        </p:txBody>
      </p:sp>
      <p:graphicFrame>
        <p:nvGraphicFramePr>
          <p:cNvPr id="48256" name="Group 128"/>
          <p:cNvGraphicFramePr>
            <a:graphicFrameLocks noGrp="1"/>
          </p:cNvGraphicFramePr>
          <p:nvPr>
            <p:ph sz="half" idx="2"/>
          </p:nvPr>
        </p:nvGraphicFramePr>
        <p:xfrm>
          <a:off x="2063750" y="1484313"/>
          <a:ext cx="8281988" cy="2800352"/>
        </p:xfrm>
        <a:graphic>
          <a:graphicData uri="http://schemas.openxmlformats.org/drawingml/2006/table">
            <a:tbl>
              <a:tblPr/>
              <a:tblGrid>
                <a:gridCol w="2270125"/>
                <a:gridCol w="1700213"/>
                <a:gridCol w="2722562"/>
                <a:gridCol w="1589088"/>
              </a:tblGrid>
              <a:tr h="460213">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Szerokie kat. dóbr</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El. cenowa</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Wąskie kat. dóbr</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El. cenowa</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6688">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Paliwa i energia</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-0,47</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Mleko i prod. mleczne</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-0,05</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426688">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Żywność</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-0,52</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Pieczywo</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-0,22</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441169">
                <a:tc>
                  <a:txBody>
                    <a:bodyPr/>
                    <a:lstStyle/>
                    <a:p>
                      <a:pPr marL="342900" marR="0" lvl="0" indent="-34290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Alkohol</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-0,83</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Rozrywki</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-1,40</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426688">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Dobra trw. użytku</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-0,89</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Podróże zagraniczne</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-1,63</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618906">
                <a:tc>
                  <a:txBody>
                    <a:bodyPr/>
                    <a:lstStyle/>
                    <a:p>
                      <a:pPr marL="342900" marR="0" lvl="0" indent="-34290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Usługi</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-1,02</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Usługi gastronomii</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pl-PL" sz="2200" b="0" i="0" u="none" strike="noStrike" cap="none" normalizeH="0" baseline="0" smtClean="0">
                          <a:ln>
                            <a:noFill/>
                          </a:ln>
                          <a:solidFill>
                            <a:schemeClr val="tx1"/>
                          </a:solidFill>
                          <a:effectLst/>
                          <a:latin typeface="Calibri" pitchFamily="34" charset="0"/>
                          <a:cs typeface="Times New Roman" pitchFamily="18" charset="0"/>
                        </a:rPr>
                        <a:t>-2,61</a:t>
                      </a:r>
                      <a:endParaRPr kumimoji="0" lang="pl-PL" sz="2200" b="0" i="0" u="none" strike="noStrike" cap="none" normalizeH="0" baseline="0" smtClean="0">
                        <a:ln>
                          <a:noFill/>
                        </a:ln>
                        <a:solidFill>
                          <a:schemeClr val="tx1"/>
                        </a:solidFill>
                        <a:effectLst/>
                        <a:latin typeface="Calibri" pitchFamily="34" charset="0"/>
                      </a:endParaRPr>
                    </a:p>
                  </a:txBody>
                  <a:tcPr marT="45704" marB="4570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1875881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4884</TotalTime>
  <Words>1611</Words>
  <Application>Microsoft Office PowerPoint</Application>
  <PresentationFormat>Panoramiczny</PresentationFormat>
  <Paragraphs>205</Paragraphs>
  <Slides>17</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17</vt:i4>
      </vt:variant>
    </vt:vector>
  </HeadingPairs>
  <TitlesOfParts>
    <vt:vector size="22" baseType="lpstr">
      <vt:lpstr>Arial</vt:lpstr>
      <vt:lpstr>Calibri</vt:lpstr>
      <vt:lpstr>Calibri Light</vt:lpstr>
      <vt:lpstr>Times New Roman</vt:lpstr>
      <vt:lpstr>Motyw pakietu Office</vt:lpstr>
      <vt:lpstr>Podstawy ekonomii Ćw. 1.2. Reakcje popytu</vt:lpstr>
      <vt:lpstr>Reakcje popytu na zmiany cen i dochodów na podstawie D. Begg i in. Mikroekonomia, wyd. z 2014 r. ss. Rozdz. Elastyczność popytu i podaży, ss. 115-151; Samuelson i Marks, Ekonomia menedżerska, 2009. .</vt:lpstr>
      <vt:lpstr>Reakcje popytu na zmiany cen*</vt:lpstr>
      <vt:lpstr>Elastyczność cenowa popytu*</vt:lpstr>
      <vt:lpstr>Elastyczność cenowa popytu*</vt:lpstr>
      <vt:lpstr>Elastyczność cenowa popytu*</vt:lpstr>
      <vt:lpstr>Elastyczność cenowa popytu*</vt:lpstr>
      <vt:lpstr>Elastyczność cenowa popytu*</vt:lpstr>
      <vt:lpstr>Elastyczność cenowa popytu</vt:lpstr>
      <vt:lpstr>Wykorzystanie elastyczności cenowej</vt:lpstr>
      <vt:lpstr>Wykorzystanie elastyczności cenowej</vt:lpstr>
      <vt:lpstr>Krótki i długi okres*</vt:lpstr>
      <vt:lpstr>Mieszana elastyczność cenowa popytu</vt:lpstr>
      <vt:lpstr>Dochodowa elastyczność popytu</vt:lpstr>
      <vt:lpstr>Dochodowa elastyczność popytu</vt:lpstr>
      <vt:lpstr>Różnicowanie cen (dyskryminacja cenowa)</vt:lpstr>
      <vt:lpstr>Różnicowanie cen (dyskryminacja cenowa)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tgt</dc:creator>
  <cp:lastModifiedBy>tgt</cp:lastModifiedBy>
  <cp:revision>15</cp:revision>
  <dcterms:created xsi:type="dcterms:W3CDTF">2019-12-10T05:34:07Z</dcterms:created>
  <dcterms:modified xsi:type="dcterms:W3CDTF">2024-11-16T12:19:47Z</dcterms:modified>
</cp:coreProperties>
</file>