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6"/>
  </p:handoutMasterIdLst>
  <p:sldIdLst>
    <p:sldId id="258" r:id="rId2"/>
    <p:sldId id="259" r:id="rId3"/>
    <p:sldId id="260" r:id="rId4"/>
    <p:sldId id="261" r:id="rId5"/>
    <p:sldId id="262" r:id="rId6"/>
    <p:sldId id="263" r:id="rId7"/>
    <p:sldId id="265" r:id="rId8"/>
    <p:sldId id="266" r:id="rId9"/>
    <p:sldId id="268" r:id="rId10"/>
    <p:sldId id="269" r:id="rId11"/>
    <p:sldId id="297" r:id="rId12"/>
    <p:sldId id="274" r:id="rId13"/>
    <p:sldId id="275" r:id="rId14"/>
    <p:sldId id="276" r:id="rId15"/>
    <p:sldId id="277" r:id="rId16"/>
    <p:sldId id="278" r:id="rId17"/>
    <p:sldId id="279" r:id="rId18"/>
    <p:sldId id="280" r:id="rId19"/>
    <p:sldId id="281" r:id="rId20"/>
    <p:sldId id="282" r:id="rId21"/>
    <p:sldId id="283" r:id="rId22"/>
    <p:sldId id="284" r:id="rId23"/>
    <p:sldId id="285" r:id="rId24"/>
    <p:sldId id="286" r:id="rId25"/>
    <p:sldId id="287" r:id="rId26"/>
    <p:sldId id="288" r:id="rId27"/>
    <p:sldId id="289" r:id="rId28"/>
    <p:sldId id="290" r:id="rId29"/>
    <p:sldId id="291" r:id="rId30"/>
    <p:sldId id="292" r:id="rId31"/>
    <p:sldId id="293" r:id="rId32"/>
    <p:sldId id="294" r:id="rId33"/>
    <p:sldId id="295" r:id="rId34"/>
    <p:sldId id="296" r:id="rId35"/>
  </p:sldIdLst>
  <p:sldSz cx="12192000" cy="6858000"/>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81" autoAdjust="0"/>
    <p:restoredTop sz="94660"/>
  </p:normalViewPr>
  <p:slideViewPr>
    <p:cSldViewPr snapToGrid="0">
      <p:cViewPr varScale="1">
        <p:scale>
          <a:sx n="76" d="100"/>
          <a:sy n="76" d="100"/>
        </p:scale>
        <p:origin x="216"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D152450D-F809-42EB-B673-DD3F21FE5B3D}" type="datetimeFigureOut">
              <a:rPr lang="pl-PL" smtClean="0"/>
              <a:t>2024-11-16</a:t>
            </a:fld>
            <a:endParaRPr lang="pl-PL"/>
          </a:p>
        </p:txBody>
      </p:sp>
      <p:sp>
        <p:nvSpPr>
          <p:cNvPr id="4" name="Symbol zastępczy stopki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C7395D7C-56C9-42B9-A246-5B297C0F2A18}" type="slidenum">
              <a:rPr lang="pl-PL" smtClean="0"/>
              <a:t>‹#›</a:t>
            </a:fld>
            <a:endParaRPr lang="pl-PL"/>
          </a:p>
        </p:txBody>
      </p:sp>
    </p:spTree>
    <p:extLst>
      <p:ext uri="{BB962C8B-B14F-4D97-AF65-F5344CB8AC3E}">
        <p14:creationId xmlns:p14="http://schemas.microsoft.com/office/powerpoint/2010/main" val="424605593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smtClean="0"/>
              <a:t>Kliknij, aby edytować styl</a:t>
            </a:r>
            <a:endParaRPr lang="pl-PL"/>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16B83EFF-B3B1-48CD-AC4F-8ED02E301A3C}" type="datetimeFigureOut">
              <a:rPr lang="pl-PL" smtClean="0"/>
              <a:t>2024-11-16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9B53A0AF-0A41-493F-8FA5-09E229E73695}" type="slidenum">
              <a:rPr lang="pl-PL" smtClean="0"/>
              <a:t>‹#›</a:t>
            </a:fld>
            <a:endParaRPr lang="pl-PL"/>
          </a:p>
        </p:txBody>
      </p:sp>
    </p:spTree>
    <p:extLst>
      <p:ext uri="{BB962C8B-B14F-4D97-AF65-F5344CB8AC3E}">
        <p14:creationId xmlns:p14="http://schemas.microsoft.com/office/powerpoint/2010/main" val="1860510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16B83EFF-B3B1-48CD-AC4F-8ED02E301A3C}" type="datetimeFigureOut">
              <a:rPr lang="pl-PL" smtClean="0"/>
              <a:t>2024-11-16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9B53A0AF-0A41-493F-8FA5-09E229E73695}" type="slidenum">
              <a:rPr lang="pl-PL" smtClean="0"/>
              <a:t>‹#›</a:t>
            </a:fld>
            <a:endParaRPr lang="pl-PL"/>
          </a:p>
        </p:txBody>
      </p:sp>
    </p:spTree>
    <p:extLst>
      <p:ext uri="{BB962C8B-B14F-4D97-AF65-F5344CB8AC3E}">
        <p14:creationId xmlns:p14="http://schemas.microsoft.com/office/powerpoint/2010/main" val="4136871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16B83EFF-B3B1-48CD-AC4F-8ED02E301A3C}" type="datetimeFigureOut">
              <a:rPr lang="pl-PL" smtClean="0"/>
              <a:t>2024-11-16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9B53A0AF-0A41-493F-8FA5-09E229E73695}" type="slidenum">
              <a:rPr lang="pl-PL" smtClean="0"/>
              <a:t>‹#›</a:t>
            </a:fld>
            <a:endParaRPr lang="pl-PL"/>
          </a:p>
        </p:txBody>
      </p:sp>
    </p:spTree>
    <p:extLst>
      <p:ext uri="{BB962C8B-B14F-4D97-AF65-F5344CB8AC3E}">
        <p14:creationId xmlns:p14="http://schemas.microsoft.com/office/powerpoint/2010/main" val="1189851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16B83EFF-B3B1-48CD-AC4F-8ED02E301A3C}" type="datetimeFigureOut">
              <a:rPr lang="pl-PL" smtClean="0"/>
              <a:t>2024-11-16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9B53A0AF-0A41-493F-8FA5-09E229E73695}" type="slidenum">
              <a:rPr lang="pl-PL" smtClean="0"/>
              <a:t>‹#›</a:t>
            </a:fld>
            <a:endParaRPr lang="pl-PL"/>
          </a:p>
        </p:txBody>
      </p:sp>
    </p:spTree>
    <p:extLst>
      <p:ext uri="{BB962C8B-B14F-4D97-AF65-F5344CB8AC3E}">
        <p14:creationId xmlns:p14="http://schemas.microsoft.com/office/powerpoint/2010/main" val="199376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smtClean="0"/>
              <a:t>Kliknij, aby edytować styl</a:t>
            </a:r>
            <a:endParaRPr lang="pl-PL"/>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16B83EFF-B3B1-48CD-AC4F-8ED02E301A3C}" type="datetimeFigureOut">
              <a:rPr lang="pl-PL" smtClean="0"/>
              <a:t>2024-11-16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9B53A0AF-0A41-493F-8FA5-09E229E73695}" type="slidenum">
              <a:rPr lang="pl-PL" smtClean="0"/>
              <a:t>‹#›</a:t>
            </a:fld>
            <a:endParaRPr lang="pl-PL"/>
          </a:p>
        </p:txBody>
      </p:sp>
    </p:spTree>
    <p:extLst>
      <p:ext uri="{BB962C8B-B14F-4D97-AF65-F5344CB8AC3E}">
        <p14:creationId xmlns:p14="http://schemas.microsoft.com/office/powerpoint/2010/main" val="3572837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838200" y="1825625"/>
            <a:ext cx="5181600" cy="435133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6172200" y="1825625"/>
            <a:ext cx="5181600" cy="435133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16B83EFF-B3B1-48CD-AC4F-8ED02E301A3C}" type="datetimeFigureOut">
              <a:rPr lang="pl-PL" smtClean="0"/>
              <a:t>2024-11-16</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9B53A0AF-0A41-493F-8FA5-09E229E73695}" type="slidenum">
              <a:rPr lang="pl-PL" smtClean="0"/>
              <a:t>‹#›</a:t>
            </a:fld>
            <a:endParaRPr lang="pl-PL"/>
          </a:p>
        </p:txBody>
      </p:sp>
    </p:spTree>
    <p:extLst>
      <p:ext uri="{BB962C8B-B14F-4D97-AF65-F5344CB8AC3E}">
        <p14:creationId xmlns:p14="http://schemas.microsoft.com/office/powerpoint/2010/main" val="1500655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smtClean="0"/>
              <a:t>Kliknij, aby edytować styl</a:t>
            </a:r>
            <a:endParaRPr lang="pl-PL"/>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16B83EFF-B3B1-48CD-AC4F-8ED02E301A3C}" type="datetimeFigureOut">
              <a:rPr lang="pl-PL" smtClean="0"/>
              <a:t>2024-11-16</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9B53A0AF-0A41-493F-8FA5-09E229E73695}" type="slidenum">
              <a:rPr lang="pl-PL" smtClean="0"/>
              <a:t>‹#›</a:t>
            </a:fld>
            <a:endParaRPr lang="pl-PL"/>
          </a:p>
        </p:txBody>
      </p:sp>
    </p:spTree>
    <p:extLst>
      <p:ext uri="{BB962C8B-B14F-4D97-AF65-F5344CB8AC3E}">
        <p14:creationId xmlns:p14="http://schemas.microsoft.com/office/powerpoint/2010/main" val="8899103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16B83EFF-B3B1-48CD-AC4F-8ED02E301A3C}" type="datetimeFigureOut">
              <a:rPr lang="pl-PL" smtClean="0"/>
              <a:t>2024-11-16</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9B53A0AF-0A41-493F-8FA5-09E229E73695}" type="slidenum">
              <a:rPr lang="pl-PL" smtClean="0"/>
              <a:t>‹#›</a:t>
            </a:fld>
            <a:endParaRPr lang="pl-PL"/>
          </a:p>
        </p:txBody>
      </p:sp>
    </p:spTree>
    <p:extLst>
      <p:ext uri="{BB962C8B-B14F-4D97-AF65-F5344CB8AC3E}">
        <p14:creationId xmlns:p14="http://schemas.microsoft.com/office/powerpoint/2010/main" val="4278287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16B83EFF-B3B1-48CD-AC4F-8ED02E301A3C}" type="datetimeFigureOut">
              <a:rPr lang="pl-PL" smtClean="0"/>
              <a:t>2024-11-16</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9B53A0AF-0A41-493F-8FA5-09E229E73695}" type="slidenum">
              <a:rPr lang="pl-PL" smtClean="0"/>
              <a:t>‹#›</a:t>
            </a:fld>
            <a:endParaRPr lang="pl-PL"/>
          </a:p>
        </p:txBody>
      </p:sp>
    </p:spTree>
    <p:extLst>
      <p:ext uri="{BB962C8B-B14F-4D97-AF65-F5344CB8AC3E}">
        <p14:creationId xmlns:p14="http://schemas.microsoft.com/office/powerpoint/2010/main" val="3172030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smtClean="0"/>
              <a:t>Kliknij, aby edytować styl</a:t>
            </a:r>
            <a:endParaRPr lang="pl-PL"/>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16B83EFF-B3B1-48CD-AC4F-8ED02E301A3C}" type="datetimeFigureOut">
              <a:rPr lang="pl-PL" smtClean="0"/>
              <a:t>2024-11-16</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9B53A0AF-0A41-493F-8FA5-09E229E73695}" type="slidenum">
              <a:rPr lang="pl-PL" smtClean="0"/>
              <a:t>‹#›</a:t>
            </a:fld>
            <a:endParaRPr lang="pl-PL"/>
          </a:p>
        </p:txBody>
      </p:sp>
    </p:spTree>
    <p:extLst>
      <p:ext uri="{BB962C8B-B14F-4D97-AF65-F5344CB8AC3E}">
        <p14:creationId xmlns:p14="http://schemas.microsoft.com/office/powerpoint/2010/main" val="1372947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smtClean="0"/>
              <a:t>Kliknij, aby edytować styl</a:t>
            </a:r>
            <a:endParaRPr lang="pl-PL"/>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16B83EFF-B3B1-48CD-AC4F-8ED02E301A3C}" type="datetimeFigureOut">
              <a:rPr lang="pl-PL" smtClean="0"/>
              <a:t>2024-11-16</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9B53A0AF-0A41-493F-8FA5-09E229E73695}" type="slidenum">
              <a:rPr lang="pl-PL" smtClean="0"/>
              <a:t>‹#›</a:t>
            </a:fld>
            <a:endParaRPr lang="pl-PL"/>
          </a:p>
        </p:txBody>
      </p:sp>
    </p:spTree>
    <p:extLst>
      <p:ext uri="{BB962C8B-B14F-4D97-AF65-F5344CB8AC3E}">
        <p14:creationId xmlns:p14="http://schemas.microsoft.com/office/powerpoint/2010/main" val="3037109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B83EFF-B3B1-48CD-AC4F-8ED02E301A3C}" type="datetimeFigureOut">
              <a:rPr lang="pl-PL" smtClean="0"/>
              <a:t>2024-11-16</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53A0AF-0A41-493F-8FA5-09E229E73695}" type="slidenum">
              <a:rPr lang="pl-PL" smtClean="0"/>
              <a:t>‹#›</a:t>
            </a:fld>
            <a:endParaRPr lang="pl-PL"/>
          </a:p>
        </p:txBody>
      </p:sp>
    </p:spTree>
    <p:extLst>
      <p:ext uri="{BB962C8B-B14F-4D97-AF65-F5344CB8AC3E}">
        <p14:creationId xmlns:p14="http://schemas.microsoft.com/office/powerpoint/2010/main" val="35156719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tomasz.geodecki@uek.krakow.pl"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normAutofit/>
          </a:bodyPr>
          <a:lstStyle/>
          <a:p>
            <a:pPr eaLnBrk="1" hangingPunct="1"/>
            <a:r>
              <a:rPr lang="pl-PL" altLang="pl-PL" sz="4716" dirty="0" smtClean="0"/>
              <a:t>Podstawy ekonomii</a:t>
            </a:r>
            <a:r>
              <a:rPr lang="pl-PL" altLang="pl-PL" sz="4716" dirty="0"/>
              <a:t/>
            </a:r>
            <a:br>
              <a:rPr lang="pl-PL" altLang="pl-PL" sz="4716" dirty="0"/>
            </a:br>
            <a:endParaRPr lang="pl-PL" altLang="pl-PL" sz="4716" dirty="0"/>
          </a:p>
        </p:txBody>
      </p:sp>
      <p:sp>
        <p:nvSpPr>
          <p:cNvPr id="3075" name="Rectangle 3"/>
          <p:cNvSpPr>
            <a:spLocks noGrp="1" noChangeArrowheads="1"/>
          </p:cNvSpPr>
          <p:nvPr>
            <p:ph type="subTitle" idx="1"/>
          </p:nvPr>
        </p:nvSpPr>
        <p:spPr/>
        <p:txBody>
          <a:bodyPr>
            <a:normAutofit fontScale="77500" lnSpcReduction="20000"/>
          </a:bodyPr>
          <a:lstStyle/>
          <a:p>
            <a:pPr eaLnBrk="1" hangingPunct="1"/>
            <a:r>
              <a:rPr lang="pl-PL" altLang="pl-PL" sz="2449" dirty="0"/>
              <a:t>				Tomasz Geodecki</a:t>
            </a:r>
          </a:p>
          <a:p>
            <a:pPr eaLnBrk="1" hangingPunct="1"/>
            <a:endParaRPr lang="pl-PL" altLang="pl-PL" sz="2449" dirty="0"/>
          </a:p>
          <a:p>
            <a:pPr eaLnBrk="1" hangingPunct="1"/>
            <a:endParaRPr lang="pl-PL" altLang="pl-PL" sz="2449" dirty="0"/>
          </a:p>
          <a:p>
            <a:pPr eaLnBrk="1" hangingPunct="1"/>
            <a:endParaRPr lang="pl-PL" altLang="pl-PL" sz="2449" dirty="0"/>
          </a:p>
          <a:p>
            <a:pPr algn="ctr" eaLnBrk="1" hangingPunct="1"/>
            <a:r>
              <a:rPr lang="pl-PL" altLang="pl-PL" sz="2449" dirty="0" smtClean="0"/>
              <a:t>Kraków, </a:t>
            </a:r>
            <a:r>
              <a:rPr lang="pl-PL" altLang="pl-PL" sz="2449" dirty="0" smtClean="0"/>
              <a:t>listopad 2024</a:t>
            </a:r>
            <a:endParaRPr lang="pl-PL" altLang="pl-PL" sz="2449" dirty="0"/>
          </a:p>
        </p:txBody>
      </p:sp>
    </p:spTree>
    <p:extLst>
      <p:ext uri="{BB962C8B-B14F-4D97-AF65-F5344CB8AC3E}">
        <p14:creationId xmlns:p14="http://schemas.microsoft.com/office/powerpoint/2010/main" val="3218317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ytuł 1"/>
          <p:cNvSpPr>
            <a:spLocks noGrp="1"/>
          </p:cNvSpPr>
          <p:nvPr>
            <p:ph type="title"/>
          </p:nvPr>
        </p:nvSpPr>
        <p:spPr/>
        <p:txBody>
          <a:bodyPr>
            <a:normAutofit/>
          </a:bodyPr>
          <a:lstStyle/>
          <a:p>
            <a:pPr eaLnBrk="1" hangingPunct="1"/>
            <a:r>
              <a:rPr lang="pl-PL" altLang="pl-PL" sz="3719" dirty="0" smtClean="0"/>
              <a:t>Potrzeby </a:t>
            </a:r>
            <a:r>
              <a:rPr lang="pl-PL" altLang="pl-PL" sz="3719" dirty="0"/>
              <a:t>ludzkie</a:t>
            </a:r>
            <a:br>
              <a:rPr lang="pl-PL" altLang="pl-PL" sz="3719" dirty="0"/>
            </a:br>
            <a:r>
              <a:rPr lang="pl-PL" altLang="pl-PL" sz="3719" dirty="0">
                <a:solidFill>
                  <a:schemeClr val="bg2"/>
                </a:solidFill>
              </a:rPr>
              <a:t>Procesy gospodarcze i potrzeby </a:t>
            </a:r>
            <a:r>
              <a:rPr lang="pl-PL" altLang="pl-PL" sz="3719" dirty="0" smtClean="0">
                <a:solidFill>
                  <a:schemeClr val="bg2"/>
                </a:solidFill>
              </a:rPr>
              <a:t>ludzkie</a:t>
            </a:r>
            <a:endParaRPr lang="pl-PL" altLang="pl-PL" sz="3719" dirty="0"/>
          </a:p>
        </p:txBody>
      </p:sp>
      <p:sp>
        <p:nvSpPr>
          <p:cNvPr id="14340" name="Symbol zastępczy zawartości 2"/>
          <p:cNvSpPr>
            <a:spLocks noGrp="1"/>
          </p:cNvSpPr>
          <p:nvPr>
            <p:ph idx="1"/>
          </p:nvPr>
        </p:nvSpPr>
        <p:spPr/>
        <p:txBody>
          <a:bodyPr/>
          <a:lstStyle/>
          <a:p>
            <a:r>
              <a:rPr lang="pl-PL" altLang="pl-PL" sz="2268" dirty="0"/>
              <a:t>W ekonomii badaniu poddaje się </a:t>
            </a:r>
            <a:r>
              <a:rPr lang="pl-PL" altLang="pl-PL" sz="2268" b="1" dirty="0"/>
              <a:t>procesy gospodarcze, </a:t>
            </a:r>
            <a:r>
              <a:rPr lang="pl-PL" altLang="pl-PL" sz="2268" dirty="0"/>
              <a:t>tj. procesy: </a:t>
            </a:r>
            <a:r>
              <a:rPr lang="pl-PL" altLang="pl-PL" sz="2268" b="1" dirty="0"/>
              <a:t>produkcji, podziału </a:t>
            </a:r>
            <a:r>
              <a:rPr lang="pl-PL" altLang="pl-PL" sz="2268" dirty="0"/>
              <a:t>(dystrybucji), </a:t>
            </a:r>
            <a:r>
              <a:rPr lang="pl-PL" altLang="pl-PL" sz="2268" b="1" dirty="0"/>
              <a:t>wymiany i konsumpcji</a:t>
            </a:r>
            <a:r>
              <a:rPr lang="pl-PL" altLang="pl-PL" sz="2268" dirty="0"/>
              <a:t> środków, które zaspokajają ludzkie potrzeby.</a:t>
            </a:r>
          </a:p>
          <a:p>
            <a:r>
              <a:rPr lang="pl-PL" altLang="pl-PL" sz="2268" b="1" dirty="0"/>
              <a:t>Potrzeby</a:t>
            </a:r>
            <a:r>
              <a:rPr lang="pl-PL" altLang="pl-PL" sz="2268" dirty="0"/>
              <a:t> </a:t>
            </a:r>
            <a:r>
              <a:rPr lang="pl-PL" altLang="pl-PL" sz="2268" dirty="0" smtClean="0"/>
              <a:t>ludzkie są odnawialne, tj. konieczność ich zaspokajania ma charakter powtarzalny.  </a:t>
            </a:r>
          </a:p>
          <a:p>
            <a:r>
              <a:rPr lang="pl-PL" altLang="pl-PL" sz="2000" dirty="0" smtClean="0"/>
              <a:t>Środki zaspokojenia ludzkich potrzeb mogą mieć charakter </a:t>
            </a:r>
            <a:r>
              <a:rPr lang="pl-PL" altLang="pl-PL" sz="2000" b="1" dirty="0" smtClean="0"/>
              <a:t>materialny i niematerialny</a:t>
            </a:r>
            <a:r>
              <a:rPr lang="pl-PL" altLang="pl-PL" sz="2000" dirty="0" smtClean="0"/>
              <a:t>. </a:t>
            </a:r>
          </a:p>
          <a:p>
            <a:r>
              <a:rPr lang="pl-PL" altLang="pl-PL" sz="2000" dirty="0" smtClean="0"/>
              <a:t>Materialne obejmują zasoby przyrody oraz rzeczy wytworzone przez człowieka – a więc są z reguły wytwarzane przez przemysł i rolnictwo. </a:t>
            </a:r>
          </a:p>
          <a:p>
            <a:r>
              <a:rPr lang="pl-PL" altLang="pl-PL" sz="2000" dirty="0" smtClean="0"/>
              <a:t>Mamy też do czynienia z usługami niematerialnymi wytwarzanymi przez sektor usług (np. rozrywka, usługi fryzjerskie, szkolnictwo, np. ten wykład jest usługą).</a:t>
            </a:r>
          </a:p>
        </p:txBody>
      </p:sp>
    </p:spTree>
    <p:extLst>
      <p:ext uri="{BB962C8B-B14F-4D97-AF65-F5344CB8AC3E}">
        <p14:creationId xmlns:p14="http://schemas.microsoft.com/office/powerpoint/2010/main" val="15459133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ytuł 1"/>
          <p:cNvSpPr>
            <a:spLocks noGrp="1"/>
          </p:cNvSpPr>
          <p:nvPr>
            <p:ph type="title"/>
          </p:nvPr>
        </p:nvSpPr>
        <p:spPr/>
        <p:txBody>
          <a:bodyPr>
            <a:normAutofit fontScale="90000"/>
          </a:bodyPr>
          <a:lstStyle/>
          <a:p>
            <a:pPr eaLnBrk="1" hangingPunct="1"/>
            <a:r>
              <a:rPr lang="pl-PL" altLang="pl-PL" sz="3719"/>
              <a:t>Potrzeby ludzkie, czynniki produkcji</a:t>
            </a:r>
            <a:br>
              <a:rPr lang="pl-PL" altLang="pl-PL" sz="3719"/>
            </a:br>
            <a:r>
              <a:rPr lang="pl-PL" altLang="pl-PL" sz="3719">
                <a:solidFill>
                  <a:schemeClr val="bg2"/>
                </a:solidFill>
              </a:rPr>
              <a:t>Czynniki produkcji; praca</a:t>
            </a:r>
            <a:r>
              <a:rPr lang="pl-PL" altLang="pl-PL" sz="3719"/>
              <a:t/>
            </a:r>
            <a:br>
              <a:rPr lang="pl-PL" altLang="pl-PL" sz="3719"/>
            </a:br>
            <a:endParaRPr lang="pl-PL" altLang="pl-PL" sz="3719"/>
          </a:p>
        </p:txBody>
      </p:sp>
      <p:sp>
        <p:nvSpPr>
          <p:cNvPr id="17411" name="Symbol zastępczy zawartości 2"/>
          <p:cNvSpPr>
            <a:spLocks noGrp="1"/>
          </p:cNvSpPr>
          <p:nvPr>
            <p:ph idx="1"/>
          </p:nvPr>
        </p:nvSpPr>
        <p:spPr/>
        <p:txBody>
          <a:bodyPr>
            <a:normAutofit fontScale="85000" lnSpcReduction="10000"/>
          </a:bodyPr>
          <a:lstStyle/>
          <a:p>
            <a:r>
              <a:rPr lang="pl-PL" altLang="pl-PL" sz="2086" dirty="0"/>
              <a:t>Aby móc produkować należy dysponować określonymi zasobami czyli </a:t>
            </a:r>
            <a:r>
              <a:rPr lang="pl-PL" altLang="pl-PL" sz="2086" b="1" dirty="0"/>
              <a:t>czynnikami produkcji </a:t>
            </a:r>
            <a:r>
              <a:rPr lang="pl-PL" altLang="pl-PL" sz="2086" dirty="0"/>
              <a:t>(czynniki a nie składniki np. f. </a:t>
            </a:r>
            <a:r>
              <a:rPr lang="pl-PL" altLang="pl-PL" sz="2086" dirty="0" err="1"/>
              <a:t>Cobba</a:t>
            </a:r>
            <a:r>
              <a:rPr lang="pl-PL" altLang="pl-PL" sz="2086" dirty="0"/>
              <a:t>-Douglasa: Y=AK</a:t>
            </a:r>
            <a:r>
              <a:rPr lang="el-GR" altLang="pl-PL" sz="2086" baseline="30000" dirty="0"/>
              <a:t>α</a:t>
            </a:r>
            <a:r>
              <a:rPr lang="pl-PL" altLang="pl-PL" sz="2086" dirty="0"/>
              <a:t> L</a:t>
            </a:r>
            <a:r>
              <a:rPr lang="el-GR" altLang="pl-PL" sz="2086" baseline="30000" dirty="0"/>
              <a:t>β</a:t>
            </a:r>
            <a:r>
              <a:rPr lang="pl-PL" altLang="pl-PL" sz="2086" dirty="0"/>
              <a:t>). Zazwyczaj zalicza się do nich </a:t>
            </a:r>
            <a:r>
              <a:rPr lang="pl-PL" altLang="pl-PL" sz="2086" b="1" dirty="0"/>
              <a:t>pracę, kapitał i ziemię.</a:t>
            </a:r>
          </a:p>
          <a:p>
            <a:r>
              <a:rPr lang="pl-PL" altLang="pl-PL" sz="2086" dirty="0"/>
              <a:t>„</a:t>
            </a:r>
            <a:r>
              <a:rPr lang="pl-PL" altLang="pl-PL" sz="2086" b="1" dirty="0"/>
              <a:t>Praca</a:t>
            </a:r>
            <a:r>
              <a:rPr lang="pl-PL" altLang="pl-PL" sz="2086" dirty="0"/>
              <a:t> – zespół świadomych i celowych czynności człowieka, dzięki którym oddziałuje on na otaczającą przyrodę i przekształca ją.” (Milewski &amp; Kwiatkowski).</a:t>
            </a:r>
          </a:p>
          <a:p>
            <a:r>
              <a:rPr lang="pl-PL" altLang="pl-PL" sz="2086" dirty="0"/>
              <a:t>Praca ma charakter społeczny – tzn. po pierwsze wytworzenie bardziej zaawansowanych produktów możliwe jest tylko dzięki specjalizacji – pracy wielu ludzi, spośród których każdy specjalizuje się w tym, co umie robić najlepiej (dzięki zdolnościom albo doświadczeniu); ponadto dzięki pracy człowiek wchodzi w różne relacje społeczne ze swoim otoczeniem</a:t>
            </a:r>
            <a:r>
              <a:rPr lang="pl-PL" altLang="pl-PL" sz="2086" dirty="0" smtClean="0"/>
              <a:t>. </a:t>
            </a:r>
          </a:p>
          <a:p>
            <a:r>
              <a:rPr lang="pl-PL" altLang="pl-PL" sz="2086" b="1" dirty="0" smtClean="0"/>
              <a:t>Ziemia</a:t>
            </a:r>
            <a:r>
              <a:rPr lang="pl-PL" altLang="pl-PL" sz="2086" dirty="0" smtClean="0"/>
              <a:t> </a:t>
            </a:r>
            <a:r>
              <a:rPr lang="pl-PL" altLang="pl-PL" sz="2086" dirty="0"/>
              <a:t>– w ścisłym tego słowa znaczeniu </a:t>
            </a:r>
            <a:r>
              <a:rPr lang="pl-PL" altLang="pl-PL" sz="2086" dirty="0" smtClean="0"/>
              <a:t>z. </a:t>
            </a:r>
            <a:r>
              <a:rPr lang="pl-PL" altLang="pl-PL" sz="2086" dirty="0"/>
              <a:t>uprawna, </a:t>
            </a:r>
            <a:r>
              <a:rPr lang="pl-PL" altLang="pl-PL" sz="2086" dirty="0" smtClean="0"/>
              <a:t>grunty, </a:t>
            </a:r>
            <a:r>
              <a:rPr lang="pl-PL" altLang="pl-PL" sz="2086" dirty="0"/>
              <a:t>a także bogactwa naturalne (</a:t>
            </a:r>
            <a:r>
              <a:rPr lang="pl-PL" altLang="pl-PL" sz="2086" dirty="0" smtClean="0"/>
              <a:t>węgiel, lasy</a:t>
            </a:r>
            <a:r>
              <a:rPr lang="pl-PL" altLang="pl-PL" sz="2086" dirty="0"/>
              <a:t>, </a:t>
            </a:r>
            <a:r>
              <a:rPr lang="pl-PL" altLang="pl-PL" sz="2086" dirty="0" smtClean="0"/>
              <a:t>itp</a:t>
            </a:r>
            <a:r>
              <a:rPr lang="pl-PL" altLang="pl-PL" sz="2086" dirty="0"/>
              <a:t>.);</a:t>
            </a:r>
          </a:p>
          <a:p>
            <a:r>
              <a:rPr lang="pl-PL" altLang="pl-PL" sz="2086" b="1" dirty="0"/>
              <a:t>Kapitał</a:t>
            </a:r>
            <a:r>
              <a:rPr lang="pl-PL" altLang="pl-PL" sz="2086" dirty="0"/>
              <a:t> – akumulowany jest przez wcześniejszą pracę – obejmuje kapitał fizyczny lub rzeczowy (narzędzia, maszyny, budynki, surowce, zapasy) oraz finansowy – pieniądze, papiery wartościowe.</a:t>
            </a:r>
          </a:p>
          <a:p>
            <a:r>
              <a:rPr lang="pl-PL" altLang="pl-PL" sz="2086" dirty="0"/>
              <a:t>Lista czynników produkcji jest krótsza lub dłuższa w zależności od ujęć. Np. ziemia często włączana jest do zasobów kapitału. Czasami zaś wyodrębniany jest osobny rodzaj kapitału – kapitał ludzki (w odróżnieniu od „czystej” pracy). Np. A. Marshall wyodrębniał także organizację, a J.A. </a:t>
            </a:r>
            <a:r>
              <a:rPr lang="pl-PL" altLang="pl-PL" sz="2086" dirty="0" err="1"/>
              <a:t>Schumpeter</a:t>
            </a:r>
            <a:r>
              <a:rPr lang="pl-PL" altLang="pl-PL" sz="2086" dirty="0"/>
              <a:t> proponował mówić o przedsiębiorczości. W neoklasycznych f. produkcji odrębnym czynnikiem produkcji jest technologia (por. zestawy czynników </a:t>
            </a:r>
            <a:r>
              <a:rPr lang="pl-PL" altLang="pl-PL" sz="2086" dirty="0" smtClean="0"/>
              <a:t>produkcji </a:t>
            </a:r>
            <a:r>
              <a:rPr lang="pl-PL" altLang="pl-PL" sz="2086" dirty="0"/>
              <a:t>i ich produktywność: </a:t>
            </a:r>
            <a:r>
              <a:rPr lang="pl-PL" altLang="pl-PL" sz="2086" dirty="0" smtClean="0"/>
              <a:t>człowiek </a:t>
            </a:r>
            <a:r>
              <a:rPr lang="pl-PL" altLang="pl-PL" sz="2086" dirty="0"/>
              <a:t>i koń vs człowiek i kombajn</a:t>
            </a:r>
            <a:r>
              <a:rPr lang="pl-PL" altLang="pl-PL" sz="2086" dirty="0" smtClean="0"/>
              <a:t>.</a:t>
            </a:r>
            <a:endParaRPr lang="pl-PL" altLang="pl-PL" sz="2086" dirty="0"/>
          </a:p>
        </p:txBody>
      </p:sp>
    </p:spTree>
    <p:extLst>
      <p:ext uri="{BB962C8B-B14F-4D97-AF65-F5344CB8AC3E}">
        <p14:creationId xmlns:p14="http://schemas.microsoft.com/office/powerpoint/2010/main" val="31127097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ytuł 1"/>
          <p:cNvSpPr>
            <a:spLocks noGrp="1"/>
          </p:cNvSpPr>
          <p:nvPr>
            <p:ph type="title"/>
          </p:nvPr>
        </p:nvSpPr>
        <p:spPr/>
        <p:txBody>
          <a:bodyPr>
            <a:normAutofit/>
          </a:bodyPr>
          <a:lstStyle/>
          <a:p>
            <a:r>
              <a:rPr lang="pl-PL" altLang="pl-PL" smtClean="0"/>
              <a:t>Rynek</a:t>
            </a:r>
            <a:br>
              <a:rPr lang="pl-PL" altLang="pl-PL" smtClean="0"/>
            </a:br>
            <a:r>
              <a:rPr lang="pl-PL" altLang="pl-PL" sz="2902"/>
              <a:t>istota, definicje</a:t>
            </a:r>
          </a:p>
        </p:txBody>
      </p:sp>
      <p:sp>
        <p:nvSpPr>
          <p:cNvPr id="7171" name="Symbol zastępczy zawartości 2"/>
          <p:cNvSpPr>
            <a:spLocks noGrp="1"/>
          </p:cNvSpPr>
          <p:nvPr>
            <p:ph idx="1"/>
          </p:nvPr>
        </p:nvSpPr>
        <p:spPr/>
        <p:txBody>
          <a:bodyPr>
            <a:normAutofit fontScale="92500"/>
          </a:bodyPr>
          <a:lstStyle/>
          <a:p>
            <a:r>
              <a:rPr lang="pl-PL" altLang="pl-PL" smtClean="0"/>
              <a:t>Mechanizm rynkowy to jeden ze sposobów społeczeństwa decydowania o tym jak, co i dla kogo wytwarzać.</a:t>
            </a:r>
          </a:p>
          <a:p>
            <a:r>
              <a:rPr lang="pl-PL" altLang="pl-PL" b="1" smtClean="0"/>
              <a:t>Czarny: Rynek jest to system współzależnych transakcji kupna i sprzedaży dobra.</a:t>
            </a:r>
          </a:p>
          <a:p>
            <a:r>
              <a:rPr lang="pl-PL" altLang="pl-PL" b="1" smtClean="0"/>
              <a:t>Begg i in.: Rynek to mechanizm koordynujący zachowania nabywców i sprzedawców uczestniczących w procesie wymiany dóbr i usług.</a:t>
            </a:r>
          </a:p>
          <a:p>
            <a:r>
              <a:rPr lang="pl-PL" altLang="pl-PL" smtClean="0"/>
              <a:t>Przykłady rynków: </a:t>
            </a:r>
          </a:p>
          <a:p>
            <a:pPr lvl="1"/>
            <a:r>
              <a:rPr lang="pl-PL" altLang="pl-PL" sz="2086"/>
              <a:t>handel ciągły vs. periodyczny .</a:t>
            </a:r>
          </a:p>
          <a:p>
            <a:pPr lvl="1"/>
            <a:r>
              <a:rPr lang="pl-PL" altLang="pl-PL" sz="2086"/>
              <a:t>transakcje zawierane bezpośrednio vs pośrednio, </a:t>
            </a:r>
          </a:p>
          <a:p>
            <a:pPr lvl="1"/>
            <a:r>
              <a:rPr lang="pl-PL" altLang="pl-PL" sz="2086"/>
              <a:t>transakcje po cenach określonych przez sprzedawców </a:t>
            </a:r>
            <a:br>
              <a:rPr lang="pl-PL" altLang="pl-PL" sz="2086"/>
            </a:br>
            <a:r>
              <a:rPr lang="pl-PL" altLang="pl-PL" sz="2086"/>
              <a:t>vs po cenie określonej przez nabywców.</a:t>
            </a:r>
          </a:p>
        </p:txBody>
      </p:sp>
    </p:spTree>
    <p:extLst>
      <p:ext uri="{BB962C8B-B14F-4D97-AF65-F5344CB8AC3E}">
        <p14:creationId xmlns:p14="http://schemas.microsoft.com/office/powerpoint/2010/main" val="6243960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ytuł 1"/>
          <p:cNvSpPr>
            <a:spLocks noGrp="1"/>
          </p:cNvSpPr>
          <p:nvPr>
            <p:ph type="title"/>
          </p:nvPr>
        </p:nvSpPr>
        <p:spPr/>
        <p:txBody>
          <a:bodyPr>
            <a:normAutofit/>
          </a:bodyPr>
          <a:lstStyle/>
          <a:p>
            <a:r>
              <a:rPr lang="pl-PL" altLang="pl-PL" smtClean="0"/>
              <a:t>Rynek</a:t>
            </a:r>
            <a:br>
              <a:rPr lang="pl-PL" altLang="pl-PL" smtClean="0"/>
            </a:br>
            <a:r>
              <a:rPr lang="pl-PL" altLang="pl-PL" sz="2902"/>
              <a:t>funkcje</a:t>
            </a:r>
          </a:p>
        </p:txBody>
      </p:sp>
      <p:sp>
        <p:nvSpPr>
          <p:cNvPr id="8195" name="Symbol zastępczy zawartości 2"/>
          <p:cNvSpPr>
            <a:spLocks noGrp="1"/>
          </p:cNvSpPr>
          <p:nvPr>
            <p:ph idx="1"/>
          </p:nvPr>
        </p:nvSpPr>
        <p:spPr/>
        <p:txBody>
          <a:bodyPr>
            <a:normAutofit fontScale="92500" lnSpcReduction="10000"/>
          </a:bodyPr>
          <a:lstStyle/>
          <a:p>
            <a:r>
              <a:rPr lang="pl-PL" altLang="pl-PL" smtClean="0"/>
              <a:t>Rynki określają ceny, przy których wielkość zapotrzebowania zrównuje się z ilością oferowaną do sprzedaży. Cen i ilości nie rozpatruje się osobno: cena nowego jaguara jest znacznie większa od ceny skody fabii i dlatego skód sprzedaje się wielokrotnie więcej niż jaguarów. Osób najbogatszych nie jest wiele i dlatego tylko nielicznych stać na jeżdżenie luksusowymi samochodami. Mechanizm cenowy decyduje więc o tym, dla kogo i co produkować w gospodarce.</a:t>
            </a:r>
          </a:p>
          <a:p>
            <a:r>
              <a:rPr lang="pl-PL" altLang="pl-PL" smtClean="0"/>
              <a:t>Można mówić o funkcji informacyjnej cen – np. susza w Brazylii zmniejsza ilość dostępnej na rynku kawy, jej cena wzrasta, co jest informacją dla np. rolników w Kongo, że teraz zamiast bananów opłaca się uprawiać kawę. W ten sposób uzupełniany jest brak kawy na rynku. </a:t>
            </a:r>
          </a:p>
          <a:p>
            <a:r>
              <a:rPr lang="pl-PL" altLang="pl-PL" smtClean="0"/>
              <a:t>Podobnie rzecz ma się np. z płacami (ceną pracy).</a:t>
            </a:r>
          </a:p>
        </p:txBody>
      </p:sp>
    </p:spTree>
    <p:extLst>
      <p:ext uri="{BB962C8B-B14F-4D97-AF65-F5344CB8AC3E}">
        <p14:creationId xmlns:p14="http://schemas.microsoft.com/office/powerpoint/2010/main" val="11008348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ytuł 1"/>
          <p:cNvSpPr>
            <a:spLocks noGrp="1"/>
          </p:cNvSpPr>
          <p:nvPr>
            <p:ph type="title"/>
          </p:nvPr>
        </p:nvSpPr>
        <p:spPr/>
        <p:txBody>
          <a:bodyPr>
            <a:normAutofit/>
          </a:bodyPr>
          <a:lstStyle/>
          <a:p>
            <a:r>
              <a:rPr lang="pl-PL" altLang="pl-PL" smtClean="0"/>
              <a:t>Popyt</a:t>
            </a:r>
          </a:p>
        </p:txBody>
      </p:sp>
      <p:sp>
        <p:nvSpPr>
          <p:cNvPr id="9219" name="Symbol zastępczy zawartości 2"/>
          <p:cNvSpPr>
            <a:spLocks noGrp="1"/>
          </p:cNvSpPr>
          <p:nvPr>
            <p:ph idx="1"/>
          </p:nvPr>
        </p:nvSpPr>
        <p:spPr/>
        <p:txBody>
          <a:bodyPr>
            <a:normAutofit fontScale="92500" lnSpcReduction="10000"/>
          </a:bodyPr>
          <a:lstStyle/>
          <a:p>
            <a:r>
              <a:rPr lang="pl-PL" altLang="pl-PL" smtClean="0"/>
              <a:t>Aby lepiej zrozumieć proces kształtowania się cen można posłużyć się typowym modelem rynku, w którym do podstawowych kategorii należą właśnie postępowanie nabywców (popyt) i sprzedawców (podaż).</a:t>
            </a:r>
          </a:p>
          <a:p>
            <a:r>
              <a:rPr lang="pl-PL" altLang="pl-PL" b="1" smtClean="0"/>
              <a:t>Begg: popyt to ilość dobra, jaką nabywcy są gotowi kupić przy różnym poziomie ceny.</a:t>
            </a:r>
          </a:p>
          <a:p>
            <a:r>
              <a:rPr lang="pl-PL" altLang="pl-PL" b="1" smtClean="0"/>
              <a:t>Czarny: popyt na dobro to przypadające na jednostkę czasu wielkości zapotrzebowania odpowiadające różnym cenom tego dobra</a:t>
            </a:r>
            <a:r>
              <a:rPr lang="pl-PL" altLang="pl-PL" smtClean="0"/>
              <a:t> (</a:t>
            </a:r>
            <a:r>
              <a:rPr lang="pl-PL" altLang="pl-PL" i="1" smtClean="0"/>
              <a:t>ceteris paribus</a:t>
            </a:r>
            <a:r>
              <a:rPr lang="pl-PL" altLang="pl-PL" smtClean="0"/>
              <a:t>) (</a:t>
            </a:r>
            <a:r>
              <a:rPr lang="pl-PL" altLang="pl-PL" i="1" smtClean="0"/>
              <a:t>ceteris paribus </a:t>
            </a:r>
            <a:r>
              <a:rPr lang="pl-PL" altLang="pl-PL" smtClean="0"/>
              <a:t>oznacza, że pozostałe (poza ceną) czynniki pozostają stałe – niezmienne).</a:t>
            </a:r>
          </a:p>
          <a:p>
            <a:r>
              <a:rPr lang="pl-PL" altLang="pl-PL" smtClean="0"/>
              <a:t>Popyt więc oznacza nie jedną określoną ilość dobra, ile kombinację ilości dóbr, które byłyby nabywane przy różnych poziomach ceny. </a:t>
            </a:r>
          </a:p>
        </p:txBody>
      </p:sp>
    </p:spTree>
    <p:extLst>
      <p:ext uri="{BB962C8B-B14F-4D97-AF65-F5344CB8AC3E}">
        <p14:creationId xmlns:p14="http://schemas.microsoft.com/office/powerpoint/2010/main" val="40740658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ytuł 1"/>
          <p:cNvSpPr>
            <a:spLocks noGrp="1"/>
          </p:cNvSpPr>
          <p:nvPr>
            <p:ph type="title"/>
          </p:nvPr>
        </p:nvSpPr>
        <p:spPr/>
        <p:txBody>
          <a:bodyPr>
            <a:normAutofit/>
          </a:bodyPr>
          <a:lstStyle/>
          <a:p>
            <a:r>
              <a:rPr lang="pl-PL" altLang="pl-PL" dirty="0" smtClean="0"/>
              <a:t>Popyt</a:t>
            </a:r>
          </a:p>
        </p:txBody>
      </p:sp>
      <p:graphicFrame>
        <p:nvGraphicFramePr>
          <p:cNvPr id="5" name="Tabela 4"/>
          <p:cNvGraphicFramePr>
            <a:graphicFrameLocks noGrp="1"/>
          </p:cNvGraphicFramePr>
          <p:nvPr>
            <p:extLst>
              <p:ext uri="{D42A27DB-BD31-4B8C-83A1-F6EECF244321}">
                <p14:modId xmlns:p14="http://schemas.microsoft.com/office/powerpoint/2010/main" val="532725931"/>
              </p:ext>
            </p:extLst>
          </p:nvPr>
        </p:nvGraphicFramePr>
        <p:xfrm>
          <a:off x="1246589" y="1700462"/>
          <a:ext cx="5536219" cy="4979500"/>
        </p:xfrm>
        <a:graphic>
          <a:graphicData uri="http://schemas.openxmlformats.org/drawingml/2006/table">
            <a:tbl>
              <a:tblPr firstRow="1" bandRow="1">
                <a:tableStyleId>{5C22544A-7EE6-4342-B048-85BDC9FD1C3A}</a:tableStyleId>
              </a:tblPr>
              <a:tblGrid>
                <a:gridCol w="1697578"/>
                <a:gridCol w="2158521"/>
                <a:gridCol w="1680120"/>
              </a:tblGrid>
              <a:tr h="530272">
                <a:tc>
                  <a:txBody>
                    <a:bodyPr/>
                    <a:lstStyle/>
                    <a:p>
                      <a:pPr algn="l" fontAlgn="t"/>
                      <a:r>
                        <a:rPr lang="pl-PL" sz="1800" b="0" i="0" u="none" strike="noStrike" dirty="0">
                          <a:solidFill>
                            <a:srgbClr val="000000"/>
                          </a:solidFill>
                          <a:latin typeface="+mn-lt"/>
                        </a:rPr>
                        <a:t>Cena (zł za bułkę)</a:t>
                      </a:r>
                    </a:p>
                  </a:txBody>
                  <a:tcPr marL="10102" marR="10102" marT="9524" marB="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pl-PL" sz="1800" b="0" i="0" u="none" strike="noStrike" dirty="0" smtClean="0">
                          <a:solidFill>
                            <a:srgbClr val="000000"/>
                          </a:solidFill>
                          <a:latin typeface="+mn-lt"/>
                        </a:rPr>
                        <a:t>Zapotrzebowanie (szt.)</a:t>
                      </a:r>
                    </a:p>
                  </a:txBody>
                  <a:tcPr marL="10105" marR="10105" marT="9523" marB="0"/>
                </a:tc>
                <a:tc>
                  <a:txBody>
                    <a:bodyPr/>
                    <a:lstStyle/>
                    <a:p>
                      <a:pPr algn="l" fontAlgn="t"/>
                      <a:r>
                        <a:rPr lang="pl-PL" sz="1800" b="0" i="0" u="none" strike="noStrike" dirty="0" smtClean="0">
                          <a:solidFill>
                            <a:srgbClr val="000000"/>
                          </a:solidFill>
                          <a:latin typeface="+mn-lt"/>
                        </a:rPr>
                        <a:t>Oferta (szt.)</a:t>
                      </a:r>
                      <a:endParaRPr lang="pl-PL" sz="1800" b="0" i="0" u="none" strike="noStrike" dirty="0">
                        <a:solidFill>
                          <a:srgbClr val="000000"/>
                        </a:solidFill>
                        <a:latin typeface="+mn-lt"/>
                      </a:endParaRPr>
                    </a:p>
                  </a:txBody>
                  <a:tcPr marL="10105" marR="10105" marT="9523" marB="0"/>
                </a:tc>
              </a:tr>
              <a:tr h="370769">
                <a:tc>
                  <a:txBody>
                    <a:bodyPr/>
                    <a:lstStyle/>
                    <a:p>
                      <a:pPr algn="ctr" fontAlgn="t"/>
                      <a:r>
                        <a:rPr lang="pl-PL" sz="2000" b="0" i="0" u="none" strike="noStrike" dirty="0" smtClean="0">
                          <a:solidFill>
                            <a:srgbClr val="000000"/>
                          </a:solidFill>
                          <a:latin typeface="+mn-lt"/>
                        </a:rPr>
                        <a:t>0,0</a:t>
                      </a:r>
                      <a:endParaRPr lang="pl-PL" sz="2000" b="0" i="0" u="none" strike="noStrike" dirty="0">
                        <a:solidFill>
                          <a:srgbClr val="000000"/>
                        </a:solidFill>
                        <a:latin typeface="+mn-lt"/>
                      </a:endParaRPr>
                    </a:p>
                  </a:txBody>
                  <a:tcPr marL="10102" marR="10102" marT="9524" marB="0"/>
                </a:tc>
                <a:tc>
                  <a:txBody>
                    <a:bodyPr/>
                    <a:lstStyle/>
                    <a:p>
                      <a:pPr algn="ctr" fontAlgn="t"/>
                      <a:r>
                        <a:rPr lang="pl-PL" sz="2000" b="0" i="0" u="none" strike="noStrike">
                          <a:solidFill>
                            <a:srgbClr val="000000"/>
                          </a:solidFill>
                          <a:latin typeface="+mn-lt"/>
                        </a:rPr>
                        <a:t>1000</a:t>
                      </a:r>
                    </a:p>
                  </a:txBody>
                  <a:tcPr marL="10102" marR="10102" marT="9524" marB="0"/>
                </a:tc>
                <a:tc>
                  <a:txBody>
                    <a:bodyPr/>
                    <a:lstStyle/>
                    <a:p>
                      <a:pPr algn="ctr" fontAlgn="t"/>
                      <a:r>
                        <a:rPr lang="pl-PL" sz="2000" b="0" i="0" u="none" strike="noStrike">
                          <a:solidFill>
                            <a:srgbClr val="000000"/>
                          </a:solidFill>
                          <a:latin typeface="+mn-lt"/>
                        </a:rPr>
                        <a:t>0</a:t>
                      </a:r>
                    </a:p>
                  </a:txBody>
                  <a:tcPr marL="10102" marR="10102" marT="9524" marB="0"/>
                </a:tc>
              </a:tr>
              <a:tr h="370769">
                <a:tc>
                  <a:txBody>
                    <a:bodyPr/>
                    <a:lstStyle/>
                    <a:p>
                      <a:pPr algn="ctr" fontAlgn="t"/>
                      <a:r>
                        <a:rPr lang="pl-PL" sz="2000" b="0" i="0" u="none" strike="noStrike" dirty="0">
                          <a:solidFill>
                            <a:srgbClr val="000000"/>
                          </a:solidFill>
                          <a:latin typeface="+mn-lt"/>
                        </a:rPr>
                        <a:t>0,05</a:t>
                      </a:r>
                    </a:p>
                  </a:txBody>
                  <a:tcPr marL="10102" marR="10102" marT="9524" marB="0"/>
                </a:tc>
                <a:tc>
                  <a:txBody>
                    <a:bodyPr/>
                    <a:lstStyle/>
                    <a:p>
                      <a:pPr algn="ctr" fontAlgn="t"/>
                      <a:r>
                        <a:rPr lang="pl-PL" sz="2000" b="0" i="0" u="none" strike="noStrike" dirty="0">
                          <a:solidFill>
                            <a:srgbClr val="000000"/>
                          </a:solidFill>
                          <a:latin typeface="+mn-lt"/>
                        </a:rPr>
                        <a:t>950</a:t>
                      </a:r>
                    </a:p>
                  </a:txBody>
                  <a:tcPr marL="10102" marR="10102" marT="9524" marB="0"/>
                </a:tc>
                <a:tc>
                  <a:txBody>
                    <a:bodyPr/>
                    <a:lstStyle/>
                    <a:p>
                      <a:pPr algn="ctr" fontAlgn="t"/>
                      <a:r>
                        <a:rPr lang="pl-PL" sz="2000" b="0" i="0" u="none" strike="noStrike">
                          <a:solidFill>
                            <a:srgbClr val="000000"/>
                          </a:solidFill>
                          <a:latin typeface="+mn-lt"/>
                        </a:rPr>
                        <a:t>0</a:t>
                      </a:r>
                    </a:p>
                  </a:txBody>
                  <a:tcPr marL="10102" marR="10102" marT="9524" marB="0"/>
                </a:tc>
              </a:tr>
              <a:tr h="370769">
                <a:tc>
                  <a:txBody>
                    <a:bodyPr/>
                    <a:lstStyle/>
                    <a:p>
                      <a:pPr algn="ctr" fontAlgn="t"/>
                      <a:r>
                        <a:rPr lang="pl-PL" sz="2000" b="0" i="0" u="none" strike="noStrike">
                          <a:solidFill>
                            <a:srgbClr val="000000"/>
                          </a:solidFill>
                          <a:latin typeface="+mn-lt"/>
                        </a:rPr>
                        <a:t>0,1</a:t>
                      </a:r>
                    </a:p>
                  </a:txBody>
                  <a:tcPr marL="10102" marR="10102" marT="9524" marB="0"/>
                </a:tc>
                <a:tc>
                  <a:txBody>
                    <a:bodyPr/>
                    <a:lstStyle/>
                    <a:p>
                      <a:pPr algn="ctr" fontAlgn="t"/>
                      <a:r>
                        <a:rPr lang="pl-PL" sz="2000" b="0" i="0" u="none" strike="noStrike" dirty="0">
                          <a:solidFill>
                            <a:srgbClr val="000000"/>
                          </a:solidFill>
                          <a:latin typeface="+mn-lt"/>
                        </a:rPr>
                        <a:t>900</a:t>
                      </a:r>
                    </a:p>
                  </a:txBody>
                  <a:tcPr marL="10102" marR="10102" marT="9524" marB="0"/>
                </a:tc>
                <a:tc>
                  <a:txBody>
                    <a:bodyPr/>
                    <a:lstStyle/>
                    <a:p>
                      <a:pPr algn="ctr" fontAlgn="t"/>
                      <a:r>
                        <a:rPr lang="pl-PL" sz="2000" b="0" i="0" u="none" strike="noStrike">
                          <a:solidFill>
                            <a:srgbClr val="000000"/>
                          </a:solidFill>
                          <a:latin typeface="+mn-lt"/>
                        </a:rPr>
                        <a:t>100</a:t>
                      </a:r>
                    </a:p>
                  </a:txBody>
                  <a:tcPr marL="10102" marR="10102" marT="9524" marB="0"/>
                </a:tc>
              </a:tr>
              <a:tr h="370769">
                <a:tc>
                  <a:txBody>
                    <a:bodyPr/>
                    <a:lstStyle/>
                    <a:p>
                      <a:pPr algn="ctr" fontAlgn="t"/>
                      <a:r>
                        <a:rPr lang="pl-PL" sz="2000" b="0" i="0" u="none" strike="noStrike" dirty="0">
                          <a:solidFill>
                            <a:srgbClr val="000000"/>
                          </a:solidFill>
                          <a:latin typeface="+mn-lt"/>
                        </a:rPr>
                        <a:t>0,2</a:t>
                      </a:r>
                    </a:p>
                  </a:txBody>
                  <a:tcPr marL="10102" marR="10102" marT="9524" marB="0"/>
                </a:tc>
                <a:tc>
                  <a:txBody>
                    <a:bodyPr/>
                    <a:lstStyle/>
                    <a:p>
                      <a:pPr algn="ctr" fontAlgn="t"/>
                      <a:r>
                        <a:rPr lang="pl-PL" sz="2000" b="0" i="0" u="none" strike="noStrike" dirty="0">
                          <a:solidFill>
                            <a:srgbClr val="000000"/>
                          </a:solidFill>
                          <a:latin typeface="+mn-lt"/>
                        </a:rPr>
                        <a:t>800</a:t>
                      </a:r>
                    </a:p>
                  </a:txBody>
                  <a:tcPr marL="10102" marR="10102" marT="9524" marB="0"/>
                </a:tc>
                <a:tc>
                  <a:txBody>
                    <a:bodyPr/>
                    <a:lstStyle/>
                    <a:p>
                      <a:pPr algn="ctr" fontAlgn="t"/>
                      <a:r>
                        <a:rPr lang="pl-PL" sz="2000" b="0" i="0" u="none" strike="noStrike" dirty="0">
                          <a:solidFill>
                            <a:srgbClr val="000000"/>
                          </a:solidFill>
                          <a:latin typeface="+mn-lt"/>
                        </a:rPr>
                        <a:t>200</a:t>
                      </a:r>
                    </a:p>
                  </a:txBody>
                  <a:tcPr marL="10102" marR="10102" marT="9524" marB="0"/>
                </a:tc>
              </a:tr>
              <a:tr h="370769">
                <a:tc>
                  <a:txBody>
                    <a:bodyPr/>
                    <a:lstStyle/>
                    <a:p>
                      <a:pPr algn="ctr" fontAlgn="t"/>
                      <a:r>
                        <a:rPr lang="pl-PL" sz="2000" b="0" i="0" u="none" strike="noStrike">
                          <a:solidFill>
                            <a:srgbClr val="000000"/>
                          </a:solidFill>
                          <a:latin typeface="+mn-lt"/>
                        </a:rPr>
                        <a:t>0,3</a:t>
                      </a:r>
                    </a:p>
                  </a:txBody>
                  <a:tcPr marL="10102" marR="10102" marT="9524" marB="0"/>
                </a:tc>
                <a:tc>
                  <a:txBody>
                    <a:bodyPr/>
                    <a:lstStyle/>
                    <a:p>
                      <a:pPr algn="ctr" fontAlgn="t"/>
                      <a:r>
                        <a:rPr lang="pl-PL" sz="2000" b="0" i="0" u="none" strike="noStrike" dirty="0">
                          <a:solidFill>
                            <a:srgbClr val="000000"/>
                          </a:solidFill>
                          <a:latin typeface="+mn-lt"/>
                        </a:rPr>
                        <a:t>700</a:t>
                      </a:r>
                    </a:p>
                  </a:txBody>
                  <a:tcPr marL="10102" marR="10102" marT="9524" marB="0"/>
                </a:tc>
                <a:tc>
                  <a:txBody>
                    <a:bodyPr/>
                    <a:lstStyle/>
                    <a:p>
                      <a:pPr algn="ctr" fontAlgn="t"/>
                      <a:r>
                        <a:rPr lang="pl-PL" sz="2000" b="0" i="0" u="none" strike="noStrike">
                          <a:solidFill>
                            <a:srgbClr val="000000"/>
                          </a:solidFill>
                          <a:latin typeface="+mn-lt"/>
                        </a:rPr>
                        <a:t>300</a:t>
                      </a:r>
                    </a:p>
                  </a:txBody>
                  <a:tcPr marL="10102" marR="10102" marT="9524" marB="0"/>
                </a:tc>
              </a:tr>
              <a:tr h="370769">
                <a:tc>
                  <a:txBody>
                    <a:bodyPr/>
                    <a:lstStyle/>
                    <a:p>
                      <a:pPr algn="ctr" fontAlgn="t"/>
                      <a:r>
                        <a:rPr lang="pl-PL" sz="2000" b="0" i="0" u="none" strike="noStrike">
                          <a:solidFill>
                            <a:srgbClr val="000000"/>
                          </a:solidFill>
                          <a:latin typeface="+mn-lt"/>
                        </a:rPr>
                        <a:t>0,4</a:t>
                      </a:r>
                    </a:p>
                  </a:txBody>
                  <a:tcPr marL="10102" marR="10102" marT="9524" marB="0"/>
                </a:tc>
                <a:tc>
                  <a:txBody>
                    <a:bodyPr/>
                    <a:lstStyle/>
                    <a:p>
                      <a:pPr algn="ctr" fontAlgn="t"/>
                      <a:r>
                        <a:rPr lang="pl-PL" sz="2000" b="0" i="0" u="none" strike="noStrike" dirty="0">
                          <a:solidFill>
                            <a:srgbClr val="000000"/>
                          </a:solidFill>
                          <a:latin typeface="+mn-lt"/>
                        </a:rPr>
                        <a:t>600</a:t>
                      </a:r>
                    </a:p>
                  </a:txBody>
                  <a:tcPr marL="10102" marR="10102" marT="9524" marB="0"/>
                </a:tc>
                <a:tc>
                  <a:txBody>
                    <a:bodyPr/>
                    <a:lstStyle/>
                    <a:p>
                      <a:pPr algn="ctr" fontAlgn="t"/>
                      <a:r>
                        <a:rPr lang="pl-PL" sz="2000" b="0" i="0" u="none" strike="noStrike">
                          <a:solidFill>
                            <a:srgbClr val="000000"/>
                          </a:solidFill>
                          <a:latin typeface="+mn-lt"/>
                        </a:rPr>
                        <a:t>400</a:t>
                      </a:r>
                    </a:p>
                  </a:txBody>
                  <a:tcPr marL="10102" marR="10102" marT="9524" marB="0"/>
                </a:tc>
              </a:tr>
              <a:tr h="370769">
                <a:tc>
                  <a:txBody>
                    <a:bodyPr/>
                    <a:lstStyle/>
                    <a:p>
                      <a:pPr algn="ctr" fontAlgn="t"/>
                      <a:r>
                        <a:rPr lang="pl-PL" sz="2000" b="0" i="0" u="none" strike="noStrike">
                          <a:solidFill>
                            <a:srgbClr val="000000"/>
                          </a:solidFill>
                          <a:latin typeface="+mn-lt"/>
                        </a:rPr>
                        <a:t>0,5</a:t>
                      </a:r>
                    </a:p>
                  </a:txBody>
                  <a:tcPr marL="10102" marR="10102" marT="9524" marB="0"/>
                </a:tc>
                <a:tc>
                  <a:txBody>
                    <a:bodyPr/>
                    <a:lstStyle/>
                    <a:p>
                      <a:pPr algn="ctr" fontAlgn="t"/>
                      <a:r>
                        <a:rPr lang="pl-PL" sz="2000" b="0" i="0" u="none" strike="noStrike" dirty="0">
                          <a:solidFill>
                            <a:srgbClr val="000000"/>
                          </a:solidFill>
                          <a:latin typeface="+mn-lt"/>
                        </a:rPr>
                        <a:t>500</a:t>
                      </a:r>
                    </a:p>
                  </a:txBody>
                  <a:tcPr marL="10102" marR="10102" marT="9524" marB="0"/>
                </a:tc>
                <a:tc>
                  <a:txBody>
                    <a:bodyPr/>
                    <a:lstStyle/>
                    <a:p>
                      <a:pPr algn="ctr" fontAlgn="t"/>
                      <a:r>
                        <a:rPr lang="pl-PL" sz="2000" b="0" i="0" u="none" strike="noStrike">
                          <a:solidFill>
                            <a:srgbClr val="000000"/>
                          </a:solidFill>
                          <a:latin typeface="+mn-lt"/>
                        </a:rPr>
                        <a:t>500</a:t>
                      </a:r>
                    </a:p>
                  </a:txBody>
                  <a:tcPr marL="10102" marR="10102" marT="9524" marB="0"/>
                </a:tc>
              </a:tr>
              <a:tr h="370769">
                <a:tc>
                  <a:txBody>
                    <a:bodyPr/>
                    <a:lstStyle/>
                    <a:p>
                      <a:pPr algn="ctr" fontAlgn="t"/>
                      <a:r>
                        <a:rPr lang="pl-PL" sz="2000" b="0" i="0" u="none" strike="noStrike">
                          <a:solidFill>
                            <a:srgbClr val="000000"/>
                          </a:solidFill>
                          <a:latin typeface="+mn-lt"/>
                        </a:rPr>
                        <a:t>0,6</a:t>
                      </a:r>
                    </a:p>
                  </a:txBody>
                  <a:tcPr marL="10102" marR="10102" marT="9524" marB="0"/>
                </a:tc>
                <a:tc>
                  <a:txBody>
                    <a:bodyPr/>
                    <a:lstStyle/>
                    <a:p>
                      <a:pPr algn="ctr" fontAlgn="t"/>
                      <a:r>
                        <a:rPr lang="pl-PL" sz="2000" b="0" i="0" u="none" strike="noStrike" dirty="0">
                          <a:solidFill>
                            <a:srgbClr val="000000"/>
                          </a:solidFill>
                          <a:latin typeface="+mn-lt"/>
                        </a:rPr>
                        <a:t>400</a:t>
                      </a:r>
                    </a:p>
                  </a:txBody>
                  <a:tcPr marL="10102" marR="10102" marT="9524" marB="0"/>
                </a:tc>
                <a:tc>
                  <a:txBody>
                    <a:bodyPr/>
                    <a:lstStyle/>
                    <a:p>
                      <a:pPr algn="ctr" fontAlgn="t"/>
                      <a:r>
                        <a:rPr lang="pl-PL" sz="2000" b="0" i="0" u="none" strike="noStrike" dirty="0">
                          <a:solidFill>
                            <a:srgbClr val="000000"/>
                          </a:solidFill>
                          <a:latin typeface="+mn-lt"/>
                        </a:rPr>
                        <a:t>600</a:t>
                      </a:r>
                    </a:p>
                  </a:txBody>
                  <a:tcPr marL="10102" marR="10102" marT="9524" marB="0"/>
                </a:tc>
              </a:tr>
              <a:tr h="370769">
                <a:tc>
                  <a:txBody>
                    <a:bodyPr/>
                    <a:lstStyle/>
                    <a:p>
                      <a:pPr algn="ctr" fontAlgn="t"/>
                      <a:r>
                        <a:rPr lang="pl-PL" sz="2000" b="0" i="0" u="none" strike="noStrike">
                          <a:solidFill>
                            <a:srgbClr val="000000"/>
                          </a:solidFill>
                          <a:latin typeface="+mn-lt"/>
                        </a:rPr>
                        <a:t>0,7</a:t>
                      </a:r>
                    </a:p>
                  </a:txBody>
                  <a:tcPr marL="10102" marR="10102" marT="9524" marB="0"/>
                </a:tc>
                <a:tc>
                  <a:txBody>
                    <a:bodyPr/>
                    <a:lstStyle/>
                    <a:p>
                      <a:pPr algn="ctr" fontAlgn="t"/>
                      <a:r>
                        <a:rPr lang="pl-PL" sz="2000" b="0" i="0" u="none" strike="noStrike">
                          <a:solidFill>
                            <a:srgbClr val="000000"/>
                          </a:solidFill>
                          <a:latin typeface="+mn-lt"/>
                        </a:rPr>
                        <a:t>300</a:t>
                      </a:r>
                    </a:p>
                  </a:txBody>
                  <a:tcPr marL="10102" marR="10102" marT="9524" marB="0"/>
                </a:tc>
                <a:tc>
                  <a:txBody>
                    <a:bodyPr/>
                    <a:lstStyle/>
                    <a:p>
                      <a:pPr algn="ctr" fontAlgn="t"/>
                      <a:r>
                        <a:rPr lang="pl-PL" sz="2000" b="0" i="0" u="none" strike="noStrike" dirty="0">
                          <a:solidFill>
                            <a:srgbClr val="000000"/>
                          </a:solidFill>
                          <a:latin typeface="+mn-lt"/>
                        </a:rPr>
                        <a:t>700</a:t>
                      </a:r>
                    </a:p>
                  </a:txBody>
                  <a:tcPr marL="10102" marR="10102" marT="9524" marB="0"/>
                </a:tc>
              </a:tr>
              <a:tr h="370769">
                <a:tc>
                  <a:txBody>
                    <a:bodyPr/>
                    <a:lstStyle/>
                    <a:p>
                      <a:pPr algn="ctr" fontAlgn="t"/>
                      <a:r>
                        <a:rPr lang="pl-PL" sz="2000" b="0" i="0" u="none" strike="noStrike">
                          <a:solidFill>
                            <a:srgbClr val="000000"/>
                          </a:solidFill>
                          <a:latin typeface="+mn-lt"/>
                        </a:rPr>
                        <a:t>0,8</a:t>
                      </a:r>
                    </a:p>
                  </a:txBody>
                  <a:tcPr marL="10102" marR="10102" marT="9524" marB="0"/>
                </a:tc>
                <a:tc>
                  <a:txBody>
                    <a:bodyPr/>
                    <a:lstStyle/>
                    <a:p>
                      <a:pPr algn="ctr" fontAlgn="t"/>
                      <a:r>
                        <a:rPr lang="pl-PL" sz="2000" b="0" i="0" u="none" strike="noStrike">
                          <a:solidFill>
                            <a:srgbClr val="000000"/>
                          </a:solidFill>
                          <a:latin typeface="+mn-lt"/>
                        </a:rPr>
                        <a:t>200</a:t>
                      </a:r>
                    </a:p>
                  </a:txBody>
                  <a:tcPr marL="10102" marR="10102" marT="9524" marB="0"/>
                </a:tc>
                <a:tc>
                  <a:txBody>
                    <a:bodyPr/>
                    <a:lstStyle/>
                    <a:p>
                      <a:pPr algn="ctr" fontAlgn="t"/>
                      <a:r>
                        <a:rPr lang="pl-PL" sz="2000" b="0" i="0" u="none" strike="noStrike" dirty="0">
                          <a:solidFill>
                            <a:srgbClr val="000000"/>
                          </a:solidFill>
                          <a:latin typeface="+mn-lt"/>
                        </a:rPr>
                        <a:t>800</a:t>
                      </a:r>
                    </a:p>
                  </a:txBody>
                  <a:tcPr marL="10102" marR="10102" marT="9524" marB="0"/>
                </a:tc>
              </a:tr>
              <a:tr h="370769">
                <a:tc>
                  <a:txBody>
                    <a:bodyPr/>
                    <a:lstStyle/>
                    <a:p>
                      <a:pPr algn="ctr" fontAlgn="t"/>
                      <a:r>
                        <a:rPr lang="pl-PL" sz="2000" b="0" i="0" u="none" strike="noStrike">
                          <a:solidFill>
                            <a:srgbClr val="000000"/>
                          </a:solidFill>
                          <a:latin typeface="+mn-lt"/>
                        </a:rPr>
                        <a:t>0,9</a:t>
                      </a:r>
                    </a:p>
                  </a:txBody>
                  <a:tcPr marL="10102" marR="10102" marT="9524" marB="0"/>
                </a:tc>
                <a:tc>
                  <a:txBody>
                    <a:bodyPr/>
                    <a:lstStyle/>
                    <a:p>
                      <a:pPr algn="ctr" fontAlgn="t"/>
                      <a:r>
                        <a:rPr lang="pl-PL" sz="2000" b="0" i="0" u="none" strike="noStrike">
                          <a:solidFill>
                            <a:srgbClr val="000000"/>
                          </a:solidFill>
                          <a:latin typeface="+mn-lt"/>
                        </a:rPr>
                        <a:t>100</a:t>
                      </a:r>
                    </a:p>
                  </a:txBody>
                  <a:tcPr marL="10102" marR="10102" marT="9524" marB="0"/>
                </a:tc>
                <a:tc>
                  <a:txBody>
                    <a:bodyPr/>
                    <a:lstStyle/>
                    <a:p>
                      <a:pPr algn="ctr" fontAlgn="t"/>
                      <a:r>
                        <a:rPr lang="pl-PL" sz="2000" b="0" i="0" u="none" strike="noStrike" dirty="0">
                          <a:solidFill>
                            <a:srgbClr val="000000"/>
                          </a:solidFill>
                          <a:latin typeface="+mn-lt"/>
                        </a:rPr>
                        <a:t>900</a:t>
                      </a:r>
                    </a:p>
                  </a:txBody>
                  <a:tcPr marL="10102" marR="10102" marT="9524" marB="0"/>
                </a:tc>
              </a:tr>
              <a:tr h="370769">
                <a:tc>
                  <a:txBody>
                    <a:bodyPr/>
                    <a:lstStyle/>
                    <a:p>
                      <a:pPr algn="ctr" fontAlgn="t"/>
                      <a:r>
                        <a:rPr lang="pl-PL" sz="2000" b="0" i="0" u="none" strike="noStrike" dirty="0" smtClean="0">
                          <a:solidFill>
                            <a:srgbClr val="000000"/>
                          </a:solidFill>
                          <a:latin typeface="+mn-lt"/>
                        </a:rPr>
                        <a:t>1,0</a:t>
                      </a:r>
                      <a:endParaRPr lang="pl-PL" sz="2000" b="0" i="0" u="none" strike="noStrike" dirty="0">
                        <a:solidFill>
                          <a:srgbClr val="000000"/>
                        </a:solidFill>
                        <a:latin typeface="+mn-lt"/>
                      </a:endParaRPr>
                    </a:p>
                  </a:txBody>
                  <a:tcPr marL="10102" marR="10102" marT="9524" marB="0"/>
                </a:tc>
                <a:tc>
                  <a:txBody>
                    <a:bodyPr/>
                    <a:lstStyle/>
                    <a:p>
                      <a:pPr algn="ctr" fontAlgn="t"/>
                      <a:r>
                        <a:rPr lang="pl-PL" sz="2000" b="0" i="0" u="none" strike="noStrike">
                          <a:solidFill>
                            <a:srgbClr val="000000"/>
                          </a:solidFill>
                          <a:latin typeface="+mn-lt"/>
                        </a:rPr>
                        <a:t>0</a:t>
                      </a:r>
                    </a:p>
                  </a:txBody>
                  <a:tcPr marL="10102" marR="10102" marT="9524" marB="0"/>
                </a:tc>
                <a:tc>
                  <a:txBody>
                    <a:bodyPr/>
                    <a:lstStyle/>
                    <a:p>
                      <a:pPr algn="ctr" fontAlgn="t"/>
                      <a:r>
                        <a:rPr lang="pl-PL" sz="2000" b="0" i="0" u="none" strike="noStrike" dirty="0">
                          <a:solidFill>
                            <a:srgbClr val="000000"/>
                          </a:solidFill>
                          <a:latin typeface="+mn-lt"/>
                        </a:rPr>
                        <a:t>1000</a:t>
                      </a:r>
                    </a:p>
                  </a:txBody>
                  <a:tcPr marL="10102" marR="10102" marT="9524" marB="0"/>
                </a:tc>
              </a:tr>
            </a:tbl>
          </a:graphicData>
        </a:graphic>
      </p:graphicFrame>
      <p:sp>
        <p:nvSpPr>
          <p:cNvPr id="10302" name="Prostokąt 5"/>
          <p:cNvSpPr>
            <a:spLocks noChangeArrowheads="1"/>
          </p:cNvSpPr>
          <p:nvPr/>
        </p:nvSpPr>
        <p:spPr bwMode="auto">
          <a:xfrm>
            <a:off x="6876581" y="1690688"/>
            <a:ext cx="4638829" cy="4496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4605" tIns="47302" rIns="94605" bIns="47302">
            <a:spAutoFit/>
          </a:bodyPr>
          <a:lstStyle>
            <a:lvl1pPr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3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3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3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3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3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300">
                <a:solidFill>
                  <a:schemeClr val="tx1"/>
                </a:solidFill>
                <a:latin typeface="Calibri" panose="020F0502020204030204" pitchFamily="34" charset="0"/>
              </a:defRPr>
            </a:lvl9pPr>
          </a:lstStyle>
          <a:p>
            <a:pPr eaLnBrk="1" hangingPunct="1">
              <a:spcBef>
                <a:spcPct val="0"/>
              </a:spcBef>
              <a:buNone/>
            </a:pPr>
            <a:r>
              <a:rPr lang="pl-PL" altLang="pl-PL" sz="2200" dirty="0" smtClean="0">
                <a:latin typeface="+mn-lt"/>
              </a:rPr>
              <a:t>W tabeli, w pierwszej kolumnie podano różne poziomy cen bułek, w drugiej różne poziomy zapotrzebowania na bułki.</a:t>
            </a:r>
          </a:p>
          <a:p>
            <a:pPr eaLnBrk="1" hangingPunct="1">
              <a:spcBef>
                <a:spcPct val="0"/>
              </a:spcBef>
              <a:buFontTx/>
              <a:buNone/>
            </a:pPr>
            <a:endParaRPr lang="pl-PL" altLang="pl-PL" sz="2200" dirty="0" smtClean="0">
              <a:latin typeface="+mn-lt"/>
            </a:endParaRPr>
          </a:p>
          <a:p>
            <a:pPr eaLnBrk="1" hangingPunct="1">
              <a:spcBef>
                <a:spcPct val="0"/>
              </a:spcBef>
              <a:buFontTx/>
              <a:buNone/>
            </a:pPr>
            <a:r>
              <a:rPr lang="pl-PL" altLang="pl-PL" sz="2200" dirty="0" smtClean="0">
                <a:latin typeface="+mn-lt"/>
              </a:rPr>
              <a:t>Przy </a:t>
            </a:r>
            <a:r>
              <a:rPr lang="pl-PL" altLang="pl-PL" sz="2200" dirty="0">
                <a:latin typeface="+mn-lt"/>
              </a:rPr>
              <a:t>innych czynnikach niezmiennych (</a:t>
            </a:r>
            <a:r>
              <a:rPr lang="pl-PL" altLang="pl-PL" sz="2200" i="1" dirty="0" err="1">
                <a:latin typeface="+mn-lt"/>
              </a:rPr>
              <a:t>ceteris</a:t>
            </a:r>
            <a:r>
              <a:rPr lang="pl-PL" altLang="pl-PL" sz="2200" i="1" dirty="0">
                <a:latin typeface="+mn-lt"/>
              </a:rPr>
              <a:t> paribus</a:t>
            </a:r>
            <a:r>
              <a:rPr lang="pl-PL" altLang="pl-PL" sz="2200" dirty="0">
                <a:latin typeface="+mn-lt"/>
              </a:rPr>
              <a:t>) wraz ze wzrostem ceny wielkość zapotrzebowania na bułki maleje.</a:t>
            </a:r>
          </a:p>
          <a:p>
            <a:pPr eaLnBrk="1" hangingPunct="1">
              <a:spcBef>
                <a:spcPct val="0"/>
              </a:spcBef>
              <a:buFontTx/>
              <a:buNone/>
            </a:pPr>
            <a:endParaRPr lang="pl-PL" altLang="pl-PL" sz="2200" dirty="0">
              <a:latin typeface="+mn-lt"/>
            </a:endParaRPr>
          </a:p>
          <a:p>
            <a:pPr eaLnBrk="1" hangingPunct="1">
              <a:spcBef>
                <a:spcPct val="0"/>
              </a:spcBef>
              <a:buFontTx/>
              <a:buNone/>
            </a:pPr>
            <a:r>
              <a:rPr lang="pl-PL" altLang="pl-PL" sz="2200" dirty="0">
                <a:latin typeface="+mn-lt"/>
              </a:rPr>
              <a:t>Generalnie więc </a:t>
            </a:r>
            <a:r>
              <a:rPr lang="pl-PL" altLang="pl-PL" sz="2200" b="1" dirty="0">
                <a:latin typeface="+mn-lt"/>
              </a:rPr>
              <a:t>zapotrzebowanie na dane dobro zmienia się odwrotnie niż cena </a:t>
            </a:r>
            <a:r>
              <a:rPr lang="pl-PL" altLang="pl-PL" sz="2200" dirty="0" smtClean="0">
                <a:latin typeface="+mn-lt"/>
              </a:rPr>
              <a:t>– </a:t>
            </a:r>
            <a:r>
              <a:rPr lang="pl-PL" altLang="pl-PL" sz="2200" dirty="0">
                <a:latin typeface="+mn-lt"/>
              </a:rPr>
              <a:t>jest to prawo popytu</a:t>
            </a:r>
            <a:r>
              <a:rPr lang="pl-PL" altLang="pl-PL" sz="2200" dirty="0" smtClean="0">
                <a:latin typeface="+mn-lt"/>
              </a:rPr>
              <a:t>.</a:t>
            </a:r>
            <a:endParaRPr lang="pl-PL" altLang="pl-PL" sz="2200" dirty="0">
              <a:latin typeface="+mn-lt"/>
            </a:endParaRPr>
          </a:p>
        </p:txBody>
      </p:sp>
    </p:spTree>
    <p:extLst>
      <p:ext uri="{BB962C8B-B14F-4D97-AF65-F5344CB8AC3E}">
        <p14:creationId xmlns:p14="http://schemas.microsoft.com/office/powerpoint/2010/main" val="33941741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ytuł 1"/>
          <p:cNvSpPr>
            <a:spLocks noGrp="1"/>
          </p:cNvSpPr>
          <p:nvPr>
            <p:ph type="title"/>
          </p:nvPr>
        </p:nvSpPr>
        <p:spPr/>
        <p:txBody>
          <a:bodyPr>
            <a:normAutofit/>
          </a:bodyPr>
          <a:lstStyle/>
          <a:p>
            <a:r>
              <a:rPr lang="pl-PL" altLang="pl-PL" smtClean="0"/>
              <a:t>Popyt</a:t>
            </a:r>
          </a:p>
        </p:txBody>
      </p:sp>
      <p:pic>
        <p:nvPicPr>
          <p:cNvPr id="11268" name="Picture 2" descr="Ek, krzywa popytu, gru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2322" y="1690687"/>
            <a:ext cx="7453566" cy="5157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Prostokąt 4"/>
          <p:cNvSpPr>
            <a:spLocks noChangeArrowheads="1"/>
          </p:cNvSpPr>
          <p:nvPr/>
        </p:nvSpPr>
        <p:spPr bwMode="auto">
          <a:xfrm>
            <a:off x="4481566" y="1628470"/>
            <a:ext cx="6209880" cy="39345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4605" tIns="47302" rIns="94605" bIns="47302">
            <a:spAutoFit/>
          </a:bodyPr>
          <a:lstStyle>
            <a:lvl1pPr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3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3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3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3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3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300">
                <a:solidFill>
                  <a:schemeClr val="tx1"/>
                </a:solidFill>
                <a:latin typeface="Calibri" panose="020F0502020204030204" pitchFamily="34" charset="0"/>
              </a:defRPr>
            </a:lvl9pPr>
          </a:lstStyle>
          <a:p>
            <a:pPr eaLnBrk="1" hangingPunct="1">
              <a:spcBef>
                <a:spcPct val="0"/>
              </a:spcBef>
              <a:buFontTx/>
              <a:buNone/>
            </a:pPr>
            <a:r>
              <a:rPr lang="pl-PL" altLang="pl-PL" sz="2268" dirty="0">
                <a:latin typeface="Arial" panose="020B0604020202020204" pitchFamily="34" charset="0"/>
              </a:rPr>
              <a:t>To samo możemy </a:t>
            </a:r>
            <a:r>
              <a:rPr lang="pl-PL" altLang="pl-PL" sz="2268" dirty="0" smtClean="0">
                <a:latin typeface="Arial" panose="020B0604020202020204" pitchFamily="34" charset="0"/>
              </a:rPr>
              <a:t>pokazać graficznie</a:t>
            </a:r>
            <a:r>
              <a:rPr lang="pl-PL" altLang="pl-PL" sz="2268" dirty="0">
                <a:latin typeface="Arial" panose="020B0604020202020204" pitchFamily="34" charset="0"/>
              </a:rPr>
              <a:t>: </a:t>
            </a:r>
            <a:r>
              <a:rPr lang="pl-PL" altLang="pl-PL" sz="2268" dirty="0" smtClean="0">
                <a:latin typeface="Arial" panose="020B0604020202020204" pitchFamily="34" charset="0"/>
              </a:rPr>
              <a:t/>
            </a:r>
            <a:br>
              <a:rPr lang="pl-PL" altLang="pl-PL" sz="2268" dirty="0" smtClean="0">
                <a:latin typeface="Arial" panose="020B0604020202020204" pitchFamily="34" charset="0"/>
              </a:rPr>
            </a:br>
            <a:r>
              <a:rPr lang="pl-PL" altLang="pl-PL" sz="2268" dirty="0" smtClean="0">
                <a:latin typeface="Arial" panose="020B0604020202020204" pitchFamily="34" charset="0"/>
                <a:sym typeface="Wingdings" panose="05000000000000000000" pitchFamily="2" charset="2"/>
              </a:rPr>
              <a:t> </a:t>
            </a:r>
            <a:r>
              <a:rPr lang="pl-PL" altLang="pl-PL" sz="2268" dirty="0" smtClean="0">
                <a:latin typeface="Arial" panose="020B0604020202020204" pitchFamily="34" charset="0"/>
              </a:rPr>
              <a:t>krzywa popytu obrazuje </a:t>
            </a:r>
            <a:r>
              <a:rPr lang="pl-PL" altLang="pl-PL" sz="2268" dirty="0">
                <a:latin typeface="Arial" panose="020B0604020202020204" pitchFamily="34" charset="0"/>
              </a:rPr>
              <a:t>zależność pomiędzy ceną a wielkością zapotrzebowania przy pozostałych czynnikach niezmienionych. Na rysunku, na osi pionowej odkłada się cenę za sztukę (oznaczamy tę zmienną literą P jak </a:t>
            </a:r>
            <a:r>
              <a:rPr lang="pl-PL" altLang="pl-PL" sz="2268" i="1" dirty="0" err="1">
                <a:latin typeface="Arial" panose="020B0604020202020204" pitchFamily="34" charset="0"/>
              </a:rPr>
              <a:t>price</a:t>
            </a:r>
            <a:r>
              <a:rPr lang="pl-PL" altLang="pl-PL" sz="2268" dirty="0">
                <a:latin typeface="Arial" panose="020B0604020202020204" pitchFamily="34" charset="0"/>
              </a:rPr>
              <a:t> (ang. cena)). Na osi poziomej zaznacza się odpowiadające tym cenom wielkości zapotrzebowania (oznaczone  </a:t>
            </a:r>
            <a:r>
              <a:rPr lang="pl-PL" altLang="pl-PL" sz="2268" dirty="0" smtClean="0">
                <a:latin typeface="Arial" panose="020B0604020202020204" pitchFamily="34" charset="0"/>
              </a:rPr>
              <a:t>przez </a:t>
            </a:r>
            <a:r>
              <a:rPr lang="pl-PL" altLang="pl-PL" sz="2268" dirty="0">
                <a:latin typeface="Arial" panose="020B0604020202020204" pitchFamily="34" charset="0"/>
              </a:rPr>
              <a:t>Q, jak </a:t>
            </a:r>
            <a:r>
              <a:rPr lang="pl-PL" altLang="pl-PL" sz="2268" i="1" dirty="0" err="1">
                <a:latin typeface="Arial" panose="020B0604020202020204" pitchFamily="34" charset="0"/>
              </a:rPr>
              <a:t>quantity</a:t>
            </a:r>
            <a:r>
              <a:rPr lang="pl-PL" altLang="pl-PL" sz="2268" dirty="0">
                <a:latin typeface="Arial" panose="020B0604020202020204" pitchFamily="34" charset="0"/>
              </a:rPr>
              <a:t> (ang. ilość)). </a:t>
            </a:r>
            <a:r>
              <a:rPr lang="pl-PL" altLang="pl-PL" sz="2268" dirty="0" smtClean="0">
                <a:latin typeface="Arial" panose="020B0604020202020204" pitchFamily="34" charset="0"/>
              </a:rPr>
              <a:t>Krzywa </a:t>
            </a:r>
            <a:r>
              <a:rPr lang="pl-PL" altLang="pl-PL" sz="2268" dirty="0">
                <a:latin typeface="Arial" panose="020B0604020202020204" pitchFamily="34" charset="0"/>
              </a:rPr>
              <a:t>popytu odpowiada </a:t>
            </a:r>
            <a:r>
              <a:rPr lang="pl-PL" altLang="pl-PL" sz="2268" dirty="0" smtClean="0">
                <a:latin typeface="Arial" panose="020B0604020202020204" pitchFamily="34" charset="0"/>
              </a:rPr>
              <a:t>pierwszym </a:t>
            </a:r>
            <a:r>
              <a:rPr lang="pl-PL" altLang="pl-PL" sz="2268" dirty="0">
                <a:latin typeface="Arial" panose="020B0604020202020204" pitchFamily="34" charset="0"/>
              </a:rPr>
              <a:t>dwu kolumnom z tabeli.</a:t>
            </a:r>
          </a:p>
        </p:txBody>
      </p:sp>
      <p:pic>
        <p:nvPicPr>
          <p:cNvPr id="11270"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665065" y="0"/>
            <a:ext cx="2526935" cy="23887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142094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Ek, nadwyżka konsumenta, gru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46590" y="3135085"/>
            <a:ext cx="4826240" cy="3722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1" name="Tytuł 1"/>
          <p:cNvSpPr>
            <a:spLocks noGrp="1"/>
          </p:cNvSpPr>
          <p:nvPr>
            <p:ph type="title"/>
          </p:nvPr>
        </p:nvSpPr>
        <p:spPr/>
        <p:txBody>
          <a:bodyPr>
            <a:normAutofit fontScale="90000"/>
          </a:bodyPr>
          <a:lstStyle/>
          <a:p>
            <a:r>
              <a:rPr lang="pl-PL" altLang="pl-PL" smtClean="0"/>
              <a:t>Popyt</a:t>
            </a:r>
            <a:br>
              <a:rPr lang="pl-PL" altLang="pl-PL" smtClean="0"/>
            </a:br>
            <a:r>
              <a:rPr lang="pl-PL" altLang="pl-PL" sz="2902"/>
              <a:t>Nadwyżka konsumenta</a:t>
            </a:r>
            <a:r>
              <a:rPr lang="pl-PL" altLang="pl-PL" sz="6168"/>
              <a:t/>
            </a:r>
            <a:br>
              <a:rPr lang="pl-PL" altLang="pl-PL" sz="6168"/>
            </a:br>
            <a:endParaRPr lang="pl-PL" altLang="pl-PL" smtClean="0"/>
          </a:p>
        </p:txBody>
      </p:sp>
      <p:sp>
        <p:nvSpPr>
          <p:cNvPr id="12292" name="Symbol zastępczy zawartości 2"/>
          <p:cNvSpPr>
            <a:spLocks noGrp="1"/>
          </p:cNvSpPr>
          <p:nvPr>
            <p:ph idx="1"/>
          </p:nvPr>
        </p:nvSpPr>
        <p:spPr/>
        <p:txBody>
          <a:bodyPr/>
          <a:lstStyle/>
          <a:p>
            <a:r>
              <a:rPr lang="pl-PL" altLang="pl-PL" sz="2268" dirty="0"/>
              <a:t>Założymy, że zapotrzebowanie na osi poziomej oznacza równocześnie tysiąc osób, które są chętne do kupna po jednej bułce, a ich użyteczność z nabycia wyrażona jest w zł. Przykładowo 300. bułce odpowiada 0,70 zł użyteczności, co odczytujemy z krzywej popytu D jak </a:t>
            </a:r>
            <a:r>
              <a:rPr lang="pl-PL" altLang="pl-PL" sz="2268" i="1" dirty="0" err="1"/>
              <a:t>demand</a:t>
            </a:r>
            <a:r>
              <a:rPr lang="pl-PL" altLang="pl-PL" sz="2268" i="1" dirty="0"/>
              <a:t> </a:t>
            </a:r>
            <a:r>
              <a:rPr lang="pl-PL" altLang="pl-PL" sz="2268" dirty="0"/>
              <a:t>(ang. popyt). Jest to skłonność do zapłaty (</a:t>
            </a:r>
            <a:r>
              <a:rPr lang="pl-PL" altLang="pl-PL" sz="2268" i="1" dirty="0" err="1"/>
              <a:t>willingness</a:t>
            </a:r>
            <a:r>
              <a:rPr lang="pl-PL" altLang="pl-PL" sz="2268" i="1" dirty="0"/>
              <a:t> to </a:t>
            </a:r>
            <a:r>
              <a:rPr lang="pl-PL" altLang="pl-PL" sz="2268" i="1" dirty="0" err="1"/>
              <a:t>pay</a:t>
            </a:r>
            <a:r>
              <a:rPr lang="pl-PL" altLang="pl-PL" sz="2268" dirty="0"/>
              <a:t>) przez nabywcę za 1 bułkę.</a:t>
            </a:r>
          </a:p>
          <a:p>
            <a:pPr marL="354206" lvl="1" indent="0">
              <a:buNone/>
            </a:pPr>
            <a:r>
              <a:rPr lang="pl-PL" altLang="pl-PL" sz="1905" dirty="0"/>
              <a:t>D</a:t>
            </a:r>
          </a:p>
          <a:p>
            <a:endParaRPr lang="pl-PL" altLang="pl-PL" dirty="0" smtClean="0"/>
          </a:p>
        </p:txBody>
      </p:sp>
      <p:sp>
        <p:nvSpPr>
          <p:cNvPr id="12293" name="Prostokąt 4"/>
          <p:cNvSpPr>
            <a:spLocks noChangeArrowheads="1"/>
          </p:cNvSpPr>
          <p:nvPr/>
        </p:nvSpPr>
        <p:spPr bwMode="auto">
          <a:xfrm>
            <a:off x="4528006" y="3337570"/>
            <a:ext cx="6665858" cy="2538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4605" tIns="47302" rIns="94605" bIns="47302">
            <a:spAutoFit/>
          </a:bodyPr>
          <a:lstStyle>
            <a:lvl1pPr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3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3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3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3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3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300">
                <a:solidFill>
                  <a:schemeClr val="tx1"/>
                </a:solidFill>
                <a:latin typeface="Calibri" panose="020F0502020204030204" pitchFamily="34" charset="0"/>
              </a:defRPr>
            </a:lvl9pPr>
          </a:lstStyle>
          <a:p>
            <a:pPr eaLnBrk="1" hangingPunct="1">
              <a:spcBef>
                <a:spcPct val="0"/>
              </a:spcBef>
              <a:buFontTx/>
              <a:buNone/>
            </a:pPr>
            <a:r>
              <a:rPr lang="pl-PL" altLang="pl-PL" sz="2268" b="1" dirty="0">
                <a:latin typeface="Arial" panose="020B0604020202020204" pitchFamily="34" charset="0"/>
              </a:rPr>
              <a:t>Czarny: Maksymalną kwotę, którą </a:t>
            </a:r>
            <a:r>
              <a:rPr lang="pl-PL" altLang="pl-PL" sz="2268" b="1" dirty="0" smtClean="0">
                <a:latin typeface="Arial" panose="020B0604020202020204" pitchFamily="34" charset="0"/>
              </a:rPr>
              <a:t>nabywca </a:t>
            </a:r>
            <a:r>
              <a:rPr lang="pl-PL" altLang="pl-PL" sz="2268" b="1" dirty="0">
                <a:latin typeface="Arial" panose="020B0604020202020204" pitchFamily="34" charset="0"/>
              </a:rPr>
              <a:t>chce zapłacić za jednostkę dobra </a:t>
            </a:r>
            <a:r>
              <a:rPr lang="pl-PL" altLang="pl-PL" sz="2268" b="1" dirty="0" smtClean="0">
                <a:latin typeface="Arial" panose="020B0604020202020204" pitchFamily="34" charset="0"/>
              </a:rPr>
              <a:t>nazywamy </a:t>
            </a:r>
            <a:r>
              <a:rPr lang="pl-PL" altLang="pl-PL" sz="2268" b="1" dirty="0">
                <a:latin typeface="Arial" panose="020B0604020202020204" pitchFamily="34" charset="0"/>
              </a:rPr>
              <a:t>jego skłonnością do płacenia</a:t>
            </a:r>
            <a:r>
              <a:rPr lang="pl-PL" altLang="pl-PL" sz="2268" b="1" dirty="0" smtClean="0">
                <a:latin typeface="Arial" panose="020B0604020202020204" pitchFamily="34" charset="0"/>
              </a:rPr>
              <a:t>.</a:t>
            </a:r>
          </a:p>
          <a:p>
            <a:pPr eaLnBrk="1" hangingPunct="1">
              <a:spcBef>
                <a:spcPct val="0"/>
              </a:spcBef>
              <a:buFontTx/>
              <a:buNone/>
            </a:pPr>
            <a:endParaRPr lang="pl-PL" altLang="pl-PL" sz="2268" b="1" dirty="0">
              <a:latin typeface="Arial" panose="020B0604020202020204" pitchFamily="34" charset="0"/>
            </a:endParaRPr>
          </a:p>
          <a:p>
            <a:pPr eaLnBrk="1" hangingPunct="1">
              <a:spcBef>
                <a:spcPct val="0"/>
              </a:spcBef>
              <a:buFontTx/>
              <a:buNone/>
            </a:pPr>
            <a:r>
              <a:rPr lang="pl-PL" altLang="pl-PL" sz="2268" b="1" dirty="0">
                <a:latin typeface="Arial" panose="020B0604020202020204" pitchFamily="34" charset="0"/>
              </a:rPr>
              <a:t>Czarny: Nadwyżka skłonności do płacenia ponad zapłaconą ceną </a:t>
            </a:r>
            <a:r>
              <a:rPr lang="pl-PL" altLang="pl-PL" sz="2268" b="1" dirty="0" smtClean="0">
                <a:latin typeface="Arial" panose="020B0604020202020204" pitchFamily="34" charset="0"/>
              </a:rPr>
              <a:t>nazywamy </a:t>
            </a:r>
            <a:r>
              <a:rPr lang="pl-PL" altLang="pl-PL" sz="2268" b="1" dirty="0">
                <a:latin typeface="Arial" panose="020B0604020202020204" pitchFamily="34" charset="0"/>
              </a:rPr>
              <a:t>nadwyżką konsumenta.</a:t>
            </a:r>
          </a:p>
        </p:txBody>
      </p:sp>
    </p:spTree>
    <p:extLst>
      <p:ext uri="{BB962C8B-B14F-4D97-AF65-F5344CB8AC3E}">
        <p14:creationId xmlns:p14="http://schemas.microsoft.com/office/powerpoint/2010/main" val="15552313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ytuł 1"/>
          <p:cNvSpPr>
            <a:spLocks noGrp="1"/>
          </p:cNvSpPr>
          <p:nvPr>
            <p:ph type="title"/>
          </p:nvPr>
        </p:nvSpPr>
        <p:spPr/>
        <p:txBody>
          <a:bodyPr>
            <a:normAutofit fontScale="90000"/>
          </a:bodyPr>
          <a:lstStyle/>
          <a:p>
            <a:r>
              <a:rPr lang="pl-PL" altLang="pl-PL" smtClean="0"/>
              <a:t>Popyt</a:t>
            </a:r>
            <a:br>
              <a:rPr lang="pl-PL" altLang="pl-PL" smtClean="0"/>
            </a:br>
            <a:r>
              <a:rPr lang="pl-PL" altLang="pl-PL" sz="2902"/>
              <a:t>Szoki popytowe</a:t>
            </a:r>
            <a:r>
              <a:rPr lang="pl-PL" altLang="pl-PL" sz="6168"/>
              <a:t/>
            </a:r>
            <a:br>
              <a:rPr lang="pl-PL" altLang="pl-PL" sz="6168"/>
            </a:br>
            <a:endParaRPr lang="pl-PL" altLang="pl-PL" smtClean="0"/>
          </a:p>
        </p:txBody>
      </p:sp>
      <p:sp>
        <p:nvSpPr>
          <p:cNvPr id="3" name="Symbol zastępczy zawartości 2"/>
          <p:cNvSpPr>
            <a:spLocks noGrp="1"/>
          </p:cNvSpPr>
          <p:nvPr>
            <p:ph idx="1"/>
          </p:nvPr>
        </p:nvSpPr>
        <p:spPr/>
        <p:txBody>
          <a:bodyPr/>
          <a:lstStyle/>
          <a:p>
            <a:pPr>
              <a:buFont typeface="Arial" charset="0"/>
              <a:buChar char="•"/>
              <a:defRPr/>
            </a:pPr>
            <a:r>
              <a:rPr lang="pl-PL" sz="2086" dirty="0"/>
              <a:t>Popytu nie należy mylić z zapotrzebowaniem (</a:t>
            </a:r>
            <a:r>
              <a:rPr lang="pl-PL" sz="2086" u="sng" dirty="0"/>
              <a:t>wielkością popytu</a:t>
            </a:r>
            <a:r>
              <a:rPr lang="pl-PL" sz="2086" dirty="0"/>
              <a:t>), gdy cena jest dana. </a:t>
            </a:r>
          </a:p>
          <a:p>
            <a:pPr>
              <a:buFont typeface="Arial" charset="0"/>
              <a:buChar char="•"/>
              <a:defRPr/>
            </a:pPr>
            <a:r>
              <a:rPr lang="pl-PL" sz="2086" dirty="0"/>
              <a:t>Przy danej cenie </a:t>
            </a:r>
            <a:r>
              <a:rPr lang="pl-PL" sz="2086" u="sng" dirty="0"/>
              <a:t>wielkość popytu </a:t>
            </a:r>
            <a:r>
              <a:rPr lang="pl-PL" sz="2086" dirty="0"/>
              <a:t>zależy od:</a:t>
            </a:r>
          </a:p>
          <a:p>
            <a:pPr marL="558434" indent="-376122">
              <a:buFont typeface="Arial" charset="0"/>
              <a:buChar char="•"/>
              <a:defRPr/>
            </a:pPr>
            <a:r>
              <a:rPr lang="pl-PL" sz="1995" dirty="0"/>
              <a:t>liczby nabywców zależnej od:</a:t>
            </a:r>
          </a:p>
          <a:p>
            <a:pPr marL="650411" lvl="1" indent="-182312">
              <a:buFont typeface="Arial" charset="0"/>
              <a:buChar char="–"/>
              <a:defRPr/>
            </a:pPr>
            <a:r>
              <a:rPr lang="pl-PL" sz="1995" dirty="0"/>
              <a:t>ceny substytutów (tzn. dóbr, które mogą zastąpić dane dobro),</a:t>
            </a:r>
          </a:p>
          <a:p>
            <a:pPr marL="650411" lvl="1" indent="-182312">
              <a:buFont typeface="Arial" charset="0"/>
              <a:buChar char="–"/>
              <a:defRPr/>
            </a:pPr>
            <a:r>
              <a:rPr lang="pl-PL" sz="1995" dirty="0"/>
              <a:t>ceny dóbr komplementarnych (tzn. dóbr, które umożliwiają skorzystanie z dobra),</a:t>
            </a:r>
          </a:p>
          <a:p>
            <a:pPr marL="650411" lvl="1" indent="-182312">
              <a:buFont typeface="Arial" charset="0"/>
              <a:buChar char="–"/>
              <a:defRPr/>
            </a:pPr>
            <a:r>
              <a:rPr lang="pl-PL" sz="1995" dirty="0"/>
              <a:t>innych czynników (np. demografii),</a:t>
            </a:r>
          </a:p>
          <a:p>
            <a:pPr marL="558434" indent="-376122">
              <a:buFont typeface="Arial" charset="0"/>
              <a:buChar char="•"/>
              <a:defRPr/>
            </a:pPr>
            <a:r>
              <a:rPr lang="pl-PL" sz="1995" dirty="0"/>
              <a:t>dochodów nabywców,</a:t>
            </a:r>
          </a:p>
          <a:p>
            <a:pPr marL="558434" indent="-376122">
              <a:buFont typeface="Arial" charset="0"/>
              <a:buChar char="•"/>
              <a:defRPr/>
            </a:pPr>
            <a:r>
              <a:rPr lang="pl-PL" sz="1995" dirty="0"/>
              <a:t>preferencji nabywców (gustów).</a:t>
            </a:r>
          </a:p>
          <a:p>
            <a:pPr marL="558434" indent="-376122">
              <a:buFont typeface="Arial" charset="0"/>
              <a:buChar char="•"/>
              <a:defRPr/>
            </a:pPr>
            <a:r>
              <a:rPr lang="pl-PL" sz="1995" dirty="0"/>
              <a:t>Substytut bułek to np. chleb. Jeżeli chleb podrożeje, to prawdopodobnie bułki będą się cieszyły większym zainteresowaniem ze strony nabywców. Dobro komplementarne w tym przypadku to np. masło.</a:t>
            </a:r>
          </a:p>
        </p:txBody>
      </p:sp>
    </p:spTree>
    <p:extLst>
      <p:ext uri="{BB962C8B-B14F-4D97-AF65-F5344CB8AC3E}">
        <p14:creationId xmlns:p14="http://schemas.microsoft.com/office/powerpoint/2010/main" val="24362291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Ek, krzywa popytu, przesunięcie, gru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3590983"/>
            <a:ext cx="4233156" cy="32670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9" name="Tytuł 1"/>
          <p:cNvSpPr>
            <a:spLocks noGrp="1"/>
          </p:cNvSpPr>
          <p:nvPr>
            <p:ph type="title"/>
          </p:nvPr>
        </p:nvSpPr>
        <p:spPr/>
        <p:txBody>
          <a:bodyPr>
            <a:normAutofit/>
          </a:bodyPr>
          <a:lstStyle/>
          <a:p>
            <a:r>
              <a:rPr lang="pl-PL" altLang="pl-PL" dirty="0" smtClean="0"/>
              <a:t>Popyt</a:t>
            </a:r>
            <a:br>
              <a:rPr lang="pl-PL" altLang="pl-PL" dirty="0" smtClean="0"/>
            </a:br>
            <a:r>
              <a:rPr lang="pl-PL" altLang="pl-PL" sz="2902" dirty="0"/>
              <a:t>Szoki </a:t>
            </a:r>
            <a:r>
              <a:rPr lang="pl-PL" altLang="pl-PL" sz="2902" dirty="0" smtClean="0"/>
              <a:t>popytowe</a:t>
            </a:r>
            <a:endParaRPr lang="pl-PL" altLang="pl-PL" dirty="0" smtClean="0"/>
          </a:p>
        </p:txBody>
      </p:sp>
      <p:sp>
        <p:nvSpPr>
          <p:cNvPr id="14340" name="Symbol zastępczy zawartości 2"/>
          <p:cNvSpPr>
            <a:spLocks noGrp="1"/>
          </p:cNvSpPr>
          <p:nvPr>
            <p:ph idx="1"/>
          </p:nvPr>
        </p:nvSpPr>
        <p:spPr>
          <a:xfrm>
            <a:off x="2120202" y="1825625"/>
            <a:ext cx="9233598" cy="4351338"/>
          </a:xfrm>
        </p:spPr>
        <p:txBody>
          <a:bodyPr/>
          <a:lstStyle/>
          <a:p>
            <a:r>
              <a:rPr lang="pl-PL" altLang="pl-PL" sz="2268" dirty="0"/>
              <a:t>Podobnie zapotrzebowanie przy danej cenie zależy od poziomu dochodów: np. przy zmniejszonych pensjach (albo mniejszej ich dynamice) obserwuje się zmniejszenie zapotrzebowania na samochody. </a:t>
            </a:r>
          </a:p>
          <a:p>
            <a:r>
              <a:rPr lang="pl-PL" altLang="pl-PL" sz="2268" dirty="0"/>
              <a:t>Zapotrzebowanie zależy także od preferencji konsumentów. </a:t>
            </a:r>
            <a:br>
              <a:rPr lang="pl-PL" altLang="pl-PL" sz="2268" dirty="0"/>
            </a:br>
            <a:r>
              <a:rPr lang="pl-PL" altLang="pl-PL" sz="2268" dirty="0"/>
              <a:t>Np. zniesienie przez papieża obowiązkowego postu w piątki w 1966 r. spowodowało zwiększenie zapotrzebowania na mięso, a zmniejszenie </a:t>
            </a:r>
            <a:r>
              <a:rPr lang="pl-PL" altLang="pl-PL" sz="2268" dirty="0" smtClean="0"/>
              <a:t>zapotrzebowania </a:t>
            </a:r>
            <a:r>
              <a:rPr lang="pl-PL" altLang="pl-PL" sz="2268" dirty="0"/>
              <a:t>na ryby. Preferencje można kształtować np. </a:t>
            </a:r>
            <a:r>
              <a:rPr lang="pl-PL" altLang="pl-PL" sz="2268" dirty="0" smtClean="0"/>
              <a:t>wykorzystując </a:t>
            </a:r>
            <a:r>
              <a:rPr lang="pl-PL" altLang="pl-PL" sz="2268" dirty="0"/>
              <a:t>reklamę.</a:t>
            </a:r>
          </a:p>
        </p:txBody>
      </p:sp>
    </p:spTree>
    <p:extLst>
      <p:ext uri="{BB962C8B-B14F-4D97-AF65-F5344CB8AC3E}">
        <p14:creationId xmlns:p14="http://schemas.microsoft.com/office/powerpoint/2010/main" val="2249000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ytuł 1"/>
          <p:cNvSpPr>
            <a:spLocks noGrp="1"/>
          </p:cNvSpPr>
          <p:nvPr>
            <p:ph type="title"/>
          </p:nvPr>
        </p:nvSpPr>
        <p:spPr/>
        <p:txBody>
          <a:bodyPr>
            <a:normAutofit/>
          </a:bodyPr>
          <a:lstStyle/>
          <a:p>
            <a:pPr eaLnBrk="1" hangingPunct="1"/>
            <a:r>
              <a:rPr lang="pl-PL" altLang="pl-PL" smtClean="0"/>
              <a:t>Tomasz Geodecki</a:t>
            </a:r>
          </a:p>
        </p:txBody>
      </p:sp>
      <p:sp>
        <p:nvSpPr>
          <p:cNvPr id="4099" name="Symbol zastępczy zawartości 2"/>
          <p:cNvSpPr>
            <a:spLocks noGrp="1"/>
          </p:cNvSpPr>
          <p:nvPr>
            <p:ph idx="1"/>
          </p:nvPr>
        </p:nvSpPr>
        <p:spPr>
          <a:xfrm>
            <a:off x="838200" y="1825624"/>
            <a:ext cx="10515600" cy="4474691"/>
          </a:xfrm>
        </p:spPr>
        <p:txBody>
          <a:bodyPr>
            <a:normAutofit fontScale="92500" lnSpcReduction="20000"/>
          </a:bodyPr>
          <a:lstStyle/>
          <a:p>
            <a:pPr eaLnBrk="1" hangingPunct="1"/>
            <a:r>
              <a:rPr lang="pl-PL" altLang="pl-PL" sz="2400" dirty="0" smtClean="0"/>
              <a:t>adiunkt w Katedrze Polityk Publicznych Uniwersytetu Ekonomicznego w Krakowie. </a:t>
            </a:r>
          </a:p>
          <a:p>
            <a:pPr eaLnBrk="1" hangingPunct="1"/>
            <a:r>
              <a:rPr lang="pl-PL" altLang="pl-PL" sz="2400" dirty="0" smtClean="0"/>
              <a:t>Przedmioty: ekonomia (UJ, SWPS, MBA KSB), polityka innowacyjna, gospodarka publiczna, metody planowania i analizy przedsięwzięć publicznych.</a:t>
            </a:r>
          </a:p>
          <a:p>
            <a:pPr eaLnBrk="1" hangingPunct="1"/>
            <a:r>
              <a:rPr lang="pl-PL" altLang="pl-PL" sz="2400" dirty="0" smtClean="0"/>
              <a:t>Ponadto: współtworzenie strategii i realizacja badań ewaluacyjnych na zlecenie instytucji </a:t>
            </a:r>
            <a:r>
              <a:rPr lang="pl-PL" altLang="pl-PL" sz="2400" dirty="0" err="1" smtClean="0"/>
              <a:t>publ</a:t>
            </a:r>
            <a:r>
              <a:rPr lang="pl-PL" altLang="pl-PL" sz="2400" dirty="0" smtClean="0"/>
              <a:t>. (PO KL, Strategie: województwa </a:t>
            </a:r>
            <a:r>
              <a:rPr lang="pl-PL" altLang="pl-PL" sz="2400" dirty="0" err="1" smtClean="0"/>
              <a:t>młp</a:t>
            </a:r>
            <a:r>
              <a:rPr lang="pl-PL" altLang="pl-PL" sz="2400" dirty="0" smtClean="0"/>
              <a:t>, Polski Centralnej, inteligentnych specjalizacji, Regionalnej Strategii Innowacyjnej WM, FENG).</a:t>
            </a:r>
          </a:p>
          <a:p>
            <a:pPr eaLnBrk="1" hangingPunct="1"/>
            <a:r>
              <a:rPr lang="pl-PL" altLang="pl-PL" sz="2400" dirty="0" smtClean="0"/>
              <a:t>Doktorat: uwarunkowania skuteczności polityki innowacyjnej.</a:t>
            </a:r>
          </a:p>
          <a:p>
            <a:pPr eaLnBrk="1" hangingPunct="1"/>
            <a:r>
              <a:rPr lang="pl-PL" altLang="pl-PL" sz="2400" dirty="0" smtClean="0"/>
              <a:t>Zainteresowania badawcze: administracja publiczna, ekonomia rozwoju, polityka innowacyjna, globalne łańcuchy wartości</a:t>
            </a:r>
          </a:p>
          <a:p>
            <a:pPr eaLnBrk="1" hangingPunct="1"/>
            <a:r>
              <a:rPr lang="pl-PL" altLang="pl-PL" sz="2400" dirty="0"/>
              <a:t>Katedra </a:t>
            </a:r>
            <a:r>
              <a:rPr lang="pl-PL" altLang="pl-PL" sz="2400" dirty="0" smtClean="0"/>
              <a:t>Polityk Publicznych</a:t>
            </a:r>
            <a:endParaRPr lang="pl-PL" altLang="pl-PL" sz="2400" dirty="0"/>
          </a:p>
          <a:p>
            <a:pPr eaLnBrk="1" hangingPunct="1"/>
            <a:r>
              <a:rPr lang="pl-PL" altLang="pl-PL" sz="2400" dirty="0"/>
              <a:t>ul. Rakowicka 16, pok. 34B. tel. (12) 293-74-81, </a:t>
            </a:r>
            <a:r>
              <a:rPr lang="pl-PL" altLang="pl-PL" sz="2400" dirty="0" smtClean="0">
                <a:hlinkClick r:id="rId2"/>
              </a:rPr>
              <a:t>tomasz.geodecki@uek.krakow.pl</a:t>
            </a:r>
            <a:endParaRPr lang="pl-PL" altLang="pl-PL" sz="2400" dirty="0" smtClean="0"/>
          </a:p>
          <a:p>
            <a:pPr eaLnBrk="1" hangingPunct="1"/>
            <a:r>
              <a:rPr lang="pl-PL" altLang="pl-PL" sz="2400" dirty="0" smtClean="0"/>
              <a:t>Konsultacje stacjonarne: poniedziałki, godz. </a:t>
            </a:r>
            <a:r>
              <a:rPr lang="pl-PL" altLang="pl-PL" sz="2400" dirty="0" smtClean="0"/>
              <a:t>8.30-9.30</a:t>
            </a:r>
            <a:r>
              <a:rPr lang="pl-PL" altLang="pl-PL" sz="2400" dirty="0" smtClean="0"/>
              <a:t>; zdalne: wtorki, godz. </a:t>
            </a:r>
            <a:r>
              <a:rPr lang="pl-PL" altLang="pl-PL" sz="2400" dirty="0" smtClean="0"/>
              <a:t>14.00-15.30</a:t>
            </a:r>
          </a:p>
          <a:p>
            <a:pPr eaLnBrk="1" hangingPunct="1"/>
            <a:r>
              <a:rPr lang="pl-PL" altLang="pl-PL" sz="2400" dirty="0" smtClean="0">
                <a:solidFill>
                  <a:srgbClr val="FF0000"/>
                </a:solidFill>
              </a:rPr>
              <a:t>Do uzgodnienia: st. niestacjonarne</a:t>
            </a:r>
            <a:endParaRPr lang="pl-PL" altLang="pl-PL" sz="2400" dirty="0">
              <a:solidFill>
                <a:srgbClr val="FF0000"/>
              </a:solidFill>
            </a:endParaRPr>
          </a:p>
        </p:txBody>
      </p:sp>
    </p:spTree>
    <p:extLst>
      <p:ext uri="{BB962C8B-B14F-4D97-AF65-F5344CB8AC3E}">
        <p14:creationId xmlns:p14="http://schemas.microsoft.com/office/powerpoint/2010/main" val="24424702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Ek, krzywa popytu, przesunięcie, gru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3590983"/>
            <a:ext cx="4233156" cy="32670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3" name="Tytuł 1"/>
          <p:cNvSpPr>
            <a:spLocks noGrp="1"/>
          </p:cNvSpPr>
          <p:nvPr>
            <p:ph type="title"/>
          </p:nvPr>
        </p:nvSpPr>
        <p:spPr/>
        <p:txBody>
          <a:bodyPr>
            <a:normAutofit fontScale="90000"/>
          </a:bodyPr>
          <a:lstStyle/>
          <a:p>
            <a:r>
              <a:rPr lang="pl-PL" altLang="pl-PL" smtClean="0"/>
              <a:t>Popyt</a:t>
            </a:r>
            <a:br>
              <a:rPr lang="pl-PL" altLang="pl-PL" smtClean="0"/>
            </a:br>
            <a:r>
              <a:rPr lang="pl-PL" altLang="pl-PL" sz="2902"/>
              <a:t>Szoki popytowe</a:t>
            </a:r>
            <a:r>
              <a:rPr lang="pl-PL" altLang="pl-PL" sz="6168"/>
              <a:t/>
            </a:r>
            <a:br>
              <a:rPr lang="pl-PL" altLang="pl-PL" sz="6168"/>
            </a:br>
            <a:endParaRPr lang="pl-PL" altLang="pl-PL" smtClean="0"/>
          </a:p>
        </p:txBody>
      </p:sp>
      <p:sp>
        <p:nvSpPr>
          <p:cNvPr id="15364" name="Symbol zastępczy zawartości 2"/>
          <p:cNvSpPr>
            <a:spLocks noGrp="1"/>
          </p:cNvSpPr>
          <p:nvPr>
            <p:ph idx="1"/>
          </p:nvPr>
        </p:nvSpPr>
        <p:spPr>
          <a:xfrm>
            <a:off x="1868992" y="1825625"/>
            <a:ext cx="9484807" cy="4351338"/>
          </a:xfrm>
        </p:spPr>
        <p:txBody>
          <a:bodyPr/>
          <a:lstStyle/>
          <a:p>
            <a:r>
              <a:rPr lang="pl-PL" altLang="pl-PL" sz="2268" dirty="0"/>
              <a:t>Na rysunku widać, że zmianom cen bułek towarzyszy zmniejszenie zapotrzebowania na to dobro (po obniżeniu ceny z 0,60 zł do 0,40 zł zapotrzebowanie wzrosło z 400 do 600 szt. dziennie). Zatem zmiany zapotrzebowania w takim wypadku zachodzą tylko pod wpływem zmiany ceny i oznaczają przesunięcie wzdłuż linii popytu. </a:t>
            </a:r>
          </a:p>
          <a:p>
            <a:r>
              <a:rPr lang="pl-PL" altLang="pl-PL" sz="2268" dirty="0"/>
              <a:t>Natomiast pod wpływem zmiany cen innych dóbr (substytucyjnych lub komplementarnych), zmiany  dochodów lub zmiany preferencji 	konsumentów  przesuwa się cała krzywą popytu – są to więc 			przyczyny szoku popytowego. </a:t>
            </a:r>
            <a:br>
              <a:rPr lang="pl-PL" altLang="pl-PL" sz="2268" dirty="0"/>
            </a:br>
            <a:r>
              <a:rPr lang="pl-PL" altLang="pl-PL" sz="2268" dirty="0"/>
              <a:t>			</a:t>
            </a:r>
          </a:p>
        </p:txBody>
      </p:sp>
    </p:spTree>
    <p:extLst>
      <p:ext uri="{BB962C8B-B14F-4D97-AF65-F5344CB8AC3E}">
        <p14:creationId xmlns:p14="http://schemas.microsoft.com/office/powerpoint/2010/main" val="38595334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ytuł 1"/>
          <p:cNvSpPr>
            <a:spLocks noGrp="1"/>
          </p:cNvSpPr>
          <p:nvPr>
            <p:ph type="title"/>
          </p:nvPr>
        </p:nvSpPr>
        <p:spPr/>
        <p:txBody>
          <a:bodyPr>
            <a:normAutofit/>
          </a:bodyPr>
          <a:lstStyle/>
          <a:p>
            <a:r>
              <a:rPr lang="pl-PL" altLang="pl-PL" smtClean="0"/>
              <a:t>Podaż</a:t>
            </a:r>
          </a:p>
        </p:txBody>
      </p:sp>
      <p:sp>
        <p:nvSpPr>
          <p:cNvPr id="16387" name="Symbol zastępczy zawartości 2"/>
          <p:cNvSpPr>
            <a:spLocks noGrp="1"/>
          </p:cNvSpPr>
          <p:nvPr>
            <p:ph idx="1"/>
          </p:nvPr>
        </p:nvSpPr>
        <p:spPr/>
        <p:txBody>
          <a:bodyPr>
            <a:normAutofit fontScale="92500" lnSpcReduction="20000"/>
          </a:bodyPr>
          <a:lstStyle/>
          <a:p>
            <a:r>
              <a:rPr lang="pl-PL" altLang="pl-PL" b="1" smtClean="0"/>
              <a:t>Begg i in.: Podaż to ilość dobra, jaką sprzedawcy są gotowi zaoferować przy różnym poziomie ceny.</a:t>
            </a:r>
          </a:p>
          <a:p>
            <a:r>
              <a:rPr lang="pl-PL" altLang="pl-PL" b="1" smtClean="0"/>
              <a:t>Czarny: Podaż dobra to ilość dobra w jednostce czasu oferowana na rynku przy różnych wysokościach ceny (</a:t>
            </a:r>
            <a:r>
              <a:rPr lang="pl-PL" altLang="pl-PL" b="1" i="1" smtClean="0"/>
              <a:t>ceteris paribus</a:t>
            </a:r>
            <a:r>
              <a:rPr lang="pl-PL" altLang="pl-PL" b="1" smtClean="0"/>
              <a:t>).</a:t>
            </a:r>
          </a:p>
          <a:p>
            <a:r>
              <a:rPr lang="pl-PL" altLang="pl-PL" smtClean="0"/>
              <a:t>Tak jak w przypadku popytu mamy tu do czynienia nie z jedną określoną ilością, ale zbiorem różnych ilości, które oferowane są przy różnych poziomach ceny. Czarny radzi myśleć o podaży dóbr jako o planie działania sprzedawców. Przy różnych cenach dóbr zamierzają oni (są w stanie) oferować różne ilości dobra. Przy pozostałych stałych warunkach gospodarowania oferowana na rynku ilość danego dobra zazwyczaj zmienia się tak (w tym samym kierunku) jak cena.</a:t>
            </a:r>
          </a:p>
          <a:p>
            <a:r>
              <a:rPr lang="pl-PL" altLang="pl-PL" smtClean="0"/>
              <a:t>Tzn. </a:t>
            </a:r>
            <a:r>
              <a:rPr lang="pl-PL" altLang="pl-PL" b="1" smtClean="0"/>
              <a:t>im większa cena, tym więcej producenci chcą zaoferować danego dobra</a:t>
            </a:r>
            <a:r>
              <a:rPr lang="pl-PL" altLang="pl-PL" smtClean="0"/>
              <a:t>. Jest to prawo podaży. </a:t>
            </a:r>
          </a:p>
        </p:txBody>
      </p:sp>
    </p:spTree>
    <p:extLst>
      <p:ext uri="{BB962C8B-B14F-4D97-AF65-F5344CB8AC3E}">
        <p14:creationId xmlns:p14="http://schemas.microsoft.com/office/powerpoint/2010/main" val="3061665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Ek, krzywa podaży sama, gru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3354847"/>
            <a:ext cx="4544163" cy="3503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1" name="Tytuł 1"/>
          <p:cNvSpPr>
            <a:spLocks noGrp="1"/>
          </p:cNvSpPr>
          <p:nvPr>
            <p:ph type="title"/>
          </p:nvPr>
        </p:nvSpPr>
        <p:spPr/>
        <p:txBody>
          <a:bodyPr>
            <a:normAutofit/>
          </a:bodyPr>
          <a:lstStyle/>
          <a:p>
            <a:r>
              <a:rPr lang="pl-PL" altLang="pl-PL" smtClean="0"/>
              <a:t>Podaż</a:t>
            </a:r>
          </a:p>
        </p:txBody>
      </p:sp>
      <p:sp>
        <p:nvSpPr>
          <p:cNvPr id="17412" name="Prostokąt 4"/>
          <p:cNvSpPr>
            <a:spLocks noChangeArrowheads="1"/>
          </p:cNvSpPr>
          <p:nvPr/>
        </p:nvSpPr>
        <p:spPr bwMode="auto">
          <a:xfrm>
            <a:off x="4316106" y="4325766"/>
            <a:ext cx="2596443" cy="156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4605" tIns="47302" rIns="94605" bIns="47302">
            <a:spAutoFit/>
          </a:bodyPr>
          <a:lstStyle>
            <a:lvl1pPr>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defRPr/>
            </a:pPr>
            <a:r>
              <a:rPr lang="pl-PL" altLang="pl-PL" sz="1905" dirty="0">
                <a:latin typeface="+mj-lt"/>
                <a:cs typeface="Arial" charset="0"/>
              </a:rPr>
              <a:t>Prawo podaży można ująć graficznie tak jak na rysunku, który ilustruje pierwszą i trzecią kolumnę tabeli.</a:t>
            </a:r>
          </a:p>
        </p:txBody>
      </p:sp>
      <p:graphicFrame>
        <p:nvGraphicFramePr>
          <p:cNvPr id="6" name="Tabela 5"/>
          <p:cNvGraphicFramePr>
            <a:graphicFrameLocks noGrp="1"/>
          </p:cNvGraphicFramePr>
          <p:nvPr>
            <p:extLst>
              <p:ext uri="{D42A27DB-BD31-4B8C-83A1-F6EECF244321}">
                <p14:modId xmlns:p14="http://schemas.microsoft.com/office/powerpoint/2010/main" val="4124376932"/>
              </p:ext>
            </p:extLst>
          </p:nvPr>
        </p:nvGraphicFramePr>
        <p:xfrm>
          <a:off x="7093419" y="1923859"/>
          <a:ext cx="4583038" cy="4391530"/>
        </p:xfrm>
        <a:graphic>
          <a:graphicData uri="http://schemas.openxmlformats.org/drawingml/2006/table">
            <a:tbl>
              <a:tblPr firstRow="1" bandRow="1">
                <a:tableStyleId>{5C22544A-7EE6-4342-B048-85BDC9FD1C3A}</a:tableStyleId>
              </a:tblPr>
              <a:tblGrid>
                <a:gridCol w="1864558"/>
                <a:gridCol w="1327630"/>
                <a:gridCol w="1390850"/>
              </a:tblGrid>
              <a:tr h="619198">
                <a:tc>
                  <a:txBody>
                    <a:bodyPr/>
                    <a:lstStyle/>
                    <a:p>
                      <a:pPr algn="l" fontAlgn="t"/>
                      <a:r>
                        <a:rPr lang="pl-PL" sz="2000" b="0" i="0" u="none" strike="noStrike" dirty="0">
                          <a:solidFill>
                            <a:srgbClr val="000000"/>
                          </a:solidFill>
                          <a:latin typeface="+mn-lt"/>
                        </a:rPr>
                        <a:t>Cena (zł za bułkę)</a:t>
                      </a:r>
                    </a:p>
                  </a:txBody>
                  <a:tcPr marL="10104" marR="10104" marT="9526" marB="0"/>
                </a:tc>
                <a:tc>
                  <a:txBody>
                    <a:bodyPr/>
                    <a:lstStyle/>
                    <a:p>
                      <a:pPr algn="l" fontAlgn="t"/>
                      <a:r>
                        <a:rPr lang="pl-PL" sz="1800" b="0" i="0" u="none" strike="noStrike" dirty="0" err="1" smtClean="0">
                          <a:solidFill>
                            <a:srgbClr val="000000"/>
                          </a:solidFill>
                          <a:latin typeface="+mn-lt"/>
                        </a:rPr>
                        <a:t>Zapotrzebo-wanie</a:t>
                      </a:r>
                      <a:r>
                        <a:rPr lang="pl-PL" sz="1800" b="0" i="0" u="none" strike="noStrike" dirty="0" smtClean="0">
                          <a:solidFill>
                            <a:srgbClr val="000000"/>
                          </a:solidFill>
                          <a:latin typeface="+mn-lt"/>
                        </a:rPr>
                        <a:t> </a:t>
                      </a:r>
                      <a:r>
                        <a:rPr lang="pl-PL" sz="1600" b="0" i="0" u="none" strike="noStrike" dirty="0">
                          <a:solidFill>
                            <a:srgbClr val="000000"/>
                          </a:solidFill>
                          <a:latin typeface="+mn-lt"/>
                        </a:rPr>
                        <a:t>(szt.)</a:t>
                      </a:r>
                    </a:p>
                  </a:txBody>
                  <a:tcPr marL="10104" marR="10104" marT="9526" marB="0"/>
                </a:tc>
                <a:tc>
                  <a:txBody>
                    <a:bodyPr/>
                    <a:lstStyle/>
                    <a:p>
                      <a:pPr algn="l" fontAlgn="t"/>
                      <a:r>
                        <a:rPr lang="pl-PL" sz="1800" b="0" i="0" u="none" strike="noStrike" dirty="0" smtClean="0">
                          <a:solidFill>
                            <a:srgbClr val="000000"/>
                          </a:solidFill>
                          <a:latin typeface="+mn-lt"/>
                        </a:rPr>
                        <a:t>Oferta</a:t>
                      </a:r>
                      <a:r>
                        <a:rPr lang="pl-PL" sz="1800" b="0" i="0" u="none" strike="noStrike" baseline="0" dirty="0" smtClean="0">
                          <a:solidFill>
                            <a:srgbClr val="000000"/>
                          </a:solidFill>
                          <a:latin typeface="+mn-lt"/>
                        </a:rPr>
                        <a:t> (szt.)</a:t>
                      </a:r>
                      <a:endParaRPr lang="pl-PL" sz="1800" b="0" i="0" u="none" strike="noStrike" dirty="0">
                        <a:solidFill>
                          <a:srgbClr val="000000"/>
                        </a:solidFill>
                        <a:latin typeface="+mn-lt"/>
                      </a:endParaRPr>
                    </a:p>
                  </a:txBody>
                  <a:tcPr marL="10104" marR="10104" marT="9526" marB="0"/>
                </a:tc>
              </a:tr>
              <a:tr h="314361">
                <a:tc>
                  <a:txBody>
                    <a:bodyPr/>
                    <a:lstStyle/>
                    <a:p>
                      <a:pPr algn="ctr" fontAlgn="t"/>
                      <a:r>
                        <a:rPr lang="pl-PL" sz="1900" b="0" i="0" u="none" strike="noStrike" dirty="0" smtClean="0">
                          <a:solidFill>
                            <a:srgbClr val="000000"/>
                          </a:solidFill>
                          <a:latin typeface="+mn-lt"/>
                        </a:rPr>
                        <a:t>0,0</a:t>
                      </a:r>
                      <a:endParaRPr lang="pl-PL" sz="1900" b="0" i="0" u="none" strike="noStrike" dirty="0">
                        <a:solidFill>
                          <a:srgbClr val="000000"/>
                        </a:solidFill>
                        <a:latin typeface="+mn-lt"/>
                      </a:endParaRPr>
                    </a:p>
                  </a:txBody>
                  <a:tcPr marL="10104" marR="10104" marT="9526" marB="0"/>
                </a:tc>
                <a:tc>
                  <a:txBody>
                    <a:bodyPr/>
                    <a:lstStyle/>
                    <a:p>
                      <a:pPr algn="ctr" fontAlgn="t"/>
                      <a:r>
                        <a:rPr lang="pl-PL" sz="1900" b="0" i="0" u="none" strike="noStrike">
                          <a:solidFill>
                            <a:srgbClr val="000000"/>
                          </a:solidFill>
                          <a:latin typeface="+mn-lt"/>
                        </a:rPr>
                        <a:t>1000</a:t>
                      </a:r>
                    </a:p>
                  </a:txBody>
                  <a:tcPr marL="10104" marR="10104" marT="9526" marB="0"/>
                </a:tc>
                <a:tc>
                  <a:txBody>
                    <a:bodyPr/>
                    <a:lstStyle/>
                    <a:p>
                      <a:pPr algn="ctr" fontAlgn="t"/>
                      <a:r>
                        <a:rPr lang="pl-PL" sz="1900" b="0" i="0" u="none" strike="noStrike" dirty="0">
                          <a:solidFill>
                            <a:srgbClr val="000000"/>
                          </a:solidFill>
                          <a:latin typeface="+mn-lt"/>
                        </a:rPr>
                        <a:t>0</a:t>
                      </a:r>
                    </a:p>
                  </a:txBody>
                  <a:tcPr marL="10104" marR="10104" marT="9526" marB="0"/>
                </a:tc>
              </a:tr>
              <a:tr h="314361">
                <a:tc>
                  <a:txBody>
                    <a:bodyPr/>
                    <a:lstStyle/>
                    <a:p>
                      <a:pPr algn="ctr" fontAlgn="t"/>
                      <a:r>
                        <a:rPr lang="pl-PL" sz="1900" b="0" i="0" u="none" strike="noStrike" dirty="0">
                          <a:solidFill>
                            <a:srgbClr val="000000"/>
                          </a:solidFill>
                          <a:latin typeface="+mn-lt"/>
                        </a:rPr>
                        <a:t>0,05</a:t>
                      </a:r>
                    </a:p>
                  </a:txBody>
                  <a:tcPr marL="10104" marR="10104" marT="9526" marB="0"/>
                </a:tc>
                <a:tc>
                  <a:txBody>
                    <a:bodyPr/>
                    <a:lstStyle/>
                    <a:p>
                      <a:pPr algn="ctr" fontAlgn="t"/>
                      <a:r>
                        <a:rPr lang="pl-PL" sz="1900" b="0" i="0" u="none" strike="noStrike" dirty="0">
                          <a:solidFill>
                            <a:srgbClr val="000000"/>
                          </a:solidFill>
                          <a:latin typeface="+mn-lt"/>
                        </a:rPr>
                        <a:t>950</a:t>
                      </a:r>
                    </a:p>
                  </a:txBody>
                  <a:tcPr marL="10104" marR="10104" marT="9526" marB="0"/>
                </a:tc>
                <a:tc>
                  <a:txBody>
                    <a:bodyPr/>
                    <a:lstStyle/>
                    <a:p>
                      <a:pPr algn="ctr" fontAlgn="t"/>
                      <a:r>
                        <a:rPr lang="pl-PL" sz="1900" b="0" i="0" u="none" strike="noStrike" dirty="0">
                          <a:solidFill>
                            <a:srgbClr val="000000"/>
                          </a:solidFill>
                          <a:latin typeface="+mn-lt"/>
                        </a:rPr>
                        <a:t>0</a:t>
                      </a:r>
                    </a:p>
                  </a:txBody>
                  <a:tcPr marL="10104" marR="10104" marT="9526" marB="0"/>
                </a:tc>
              </a:tr>
              <a:tr h="314361">
                <a:tc>
                  <a:txBody>
                    <a:bodyPr/>
                    <a:lstStyle/>
                    <a:p>
                      <a:pPr algn="ctr" fontAlgn="t"/>
                      <a:r>
                        <a:rPr lang="pl-PL" sz="1900" b="0" i="0" u="none" strike="noStrike" dirty="0">
                          <a:solidFill>
                            <a:srgbClr val="000000"/>
                          </a:solidFill>
                          <a:latin typeface="+mn-lt"/>
                        </a:rPr>
                        <a:t>0,1</a:t>
                      </a:r>
                    </a:p>
                  </a:txBody>
                  <a:tcPr marL="10104" marR="10104" marT="9526" marB="0"/>
                </a:tc>
                <a:tc>
                  <a:txBody>
                    <a:bodyPr/>
                    <a:lstStyle/>
                    <a:p>
                      <a:pPr algn="ctr" fontAlgn="t"/>
                      <a:r>
                        <a:rPr lang="pl-PL" sz="1900" b="0" i="0" u="none" strike="noStrike" dirty="0">
                          <a:solidFill>
                            <a:srgbClr val="000000"/>
                          </a:solidFill>
                          <a:latin typeface="+mn-lt"/>
                        </a:rPr>
                        <a:t>900</a:t>
                      </a:r>
                    </a:p>
                  </a:txBody>
                  <a:tcPr marL="10104" marR="10104" marT="9526" marB="0"/>
                </a:tc>
                <a:tc>
                  <a:txBody>
                    <a:bodyPr/>
                    <a:lstStyle/>
                    <a:p>
                      <a:pPr algn="ctr" fontAlgn="t"/>
                      <a:r>
                        <a:rPr lang="pl-PL" sz="1900" b="0" i="0" u="none" strike="noStrike">
                          <a:solidFill>
                            <a:srgbClr val="000000"/>
                          </a:solidFill>
                          <a:latin typeface="+mn-lt"/>
                        </a:rPr>
                        <a:t>100</a:t>
                      </a:r>
                    </a:p>
                  </a:txBody>
                  <a:tcPr marL="10104" marR="10104" marT="9526" marB="0"/>
                </a:tc>
              </a:tr>
              <a:tr h="314361">
                <a:tc>
                  <a:txBody>
                    <a:bodyPr/>
                    <a:lstStyle/>
                    <a:p>
                      <a:pPr algn="ctr" fontAlgn="t"/>
                      <a:r>
                        <a:rPr lang="pl-PL" sz="1900" b="0" i="0" u="none" strike="noStrike" dirty="0">
                          <a:solidFill>
                            <a:srgbClr val="000000"/>
                          </a:solidFill>
                          <a:latin typeface="+mn-lt"/>
                        </a:rPr>
                        <a:t>0,2</a:t>
                      </a:r>
                    </a:p>
                  </a:txBody>
                  <a:tcPr marL="10104" marR="10104" marT="9526" marB="0"/>
                </a:tc>
                <a:tc>
                  <a:txBody>
                    <a:bodyPr/>
                    <a:lstStyle/>
                    <a:p>
                      <a:pPr algn="ctr" fontAlgn="t"/>
                      <a:r>
                        <a:rPr lang="pl-PL" sz="1900" b="0" i="0" u="none" strike="noStrike" dirty="0">
                          <a:solidFill>
                            <a:srgbClr val="000000"/>
                          </a:solidFill>
                          <a:latin typeface="+mn-lt"/>
                        </a:rPr>
                        <a:t>800</a:t>
                      </a:r>
                    </a:p>
                  </a:txBody>
                  <a:tcPr marL="10104" marR="10104" marT="9526" marB="0"/>
                </a:tc>
                <a:tc>
                  <a:txBody>
                    <a:bodyPr/>
                    <a:lstStyle/>
                    <a:p>
                      <a:pPr algn="ctr" fontAlgn="t"/>
                      <a:r>
                        <a:rPr lang="pl-PL" sz="1900" b="0" i="0" u="none" strike="noStrike" dirty="0">
                          <a:solidFill>
                            <a:srgbClr val="000000"/>
                          </a:solidFill>
                          <a:latin typeface="+mn-lt"/>
                        </a:rPr>
                        <a:t>200</a:t>
                      </a:r>
                    </a:p>
                  </a:txBody>
                  <a:tcPr marL="10104" marR="10104" marT="9526" marB="0"/>
                </a:tc>
              </a:tr>
              <a:tr h="314361">
                <a:tc>
                  <a:txBody>
                    <a:bodyPr/>
                    <a:lstStyle/>
                    <a:p>
                      <a:pPr algn="ctr" fontAlgn="t"/>
                      <a:r>
                        <a:rPr lang="pl-PL" sz="1900" b="0" i="0" u="none" strike="noStrike">
                          <a:solidFill>
                            <a:srgbClr val="000000"/>
                          </a:solidFill>
                          <a:latin typeface="+mn-lt"/>
                        </a:rPr>
                        <a:t>0,3</a:t>
                      </a:r>
                    </a:p>
                  </a:txBody>
                  <a:tcPr marL="10104" marR="10104" marT="9526" marB="0"/>
                </a:tc>
                <a:tc>
                  <a:txBody>
                    <a:bodyPr/>
                    <a:lstStyle/>
                    <a:p>
                      <a:pPr algn="ctr" fontAlgn="t"/>
                      <a:r>
                        <a:rPr lang="pl-PL" sz="1900" b="0" i="0" u="none" strike="noStrike" dirty="0">
                          <a:solidFill>
                            <a:srgbClr val="000000"/>
                          </a:solidFill>
                          <a:latin typeface="+mn-lt"/>
                        </a:rPr>
                        <a:t>700</a:t>
                      </a:r>
                    </a:p>
                  </a:txBody>
                  <a:tcPr marL="10104" marR="10104" marT="9526" marB="0"/>
                </a:tc>
                <a:tc>
                  <a:txBody>
                    <a:bodyPr/>
                    <a:lstStyle/>
                    <a:p>
                      <a:pPr algn="ctr" fontAlgn="t"/>
                      <a:r>
                        <a:rPr lang="pl-PL" sz="1900" b="0" i="0" u="none" strike="noStrike" dirty="0">
                          <a:solidFill>
                            <a:srgbClr val="000000"/>
                          </a:solidFill>
                          <a:latin typeface="+mn-lt"/>
                        </a:rPr>
                        <a:t>300</a:t>
                      </a:r>
                    </a:p>
                  </a:txBody>
                  <a:tcPr marL="10104" marR="10104" marT="9526" marB="0"/>
                </a:tc>
              </a:tr>
              <a:tr h="314361">
                <a:tc>
                  <a:txBody>
                    <a:bodyPr/>
                    <a:lstStyle/>
                    <a:p>
                      <a:pPr algn="ctr" fontAlgn="t"/>
                      <a:r>
                        <a:rPr lang="pl-PL" sz="1900" b="0" i="0" u="none" strike="noStrike" dirty="0">
                          <a:solidFill>
                            <a:srgbClr val="000000"/>
                          </a:solidFill>
                          <a:latin typeface="+mn-lt"/>
                        </a:rPr>
                        <a:t>0,4</a:t>
                      </a:r>
                    </a:p>
                  </a:txBody>
                  <a:tcPr marL="10104" marR="10104" marT="9526" marB="0"/>
                </a:tc>
                <a:tc>
                  <a:txBody>
                    <a:bodyPr/>
                    <a:lstStyle/>
                    <a:p>
                      <a:pPr algn="ctr" fontAlgn="t"/>
                      <a:r>
                        <a:rPr lang="pl-PL" sz="1900" b="0" i="0" u="none" strike="noStrike" dirty="0">
                          <a:solidFill>
                            <a:srgbClr val="000000"/>
                          </a:solidFill>
                          <a:latin typeface="+mn-lt"/>
                        </a:rPr>
                        <a:t>600</a:t>
                      </a:r>
                    </a:p>
                  </a:txBody>
                  <a:tcPr marL="10104" marR="10104" marT="9526" marB="0"/>
                </a:tc>
                <a:tc>
                  <a:txBody>
                    <a:bodyPr/>
                    <a:lstStyle/>
                    <a:p>
                      <a:pPr algn="ctr" fontAlgn="t"/>
                      <a:r>
                        <a:rPr lang="pl-PL" sz="1900" b="0" i="0" u="none" strike="noStrike">
                          <a:solidFill>
                            <a:srgbClr val="000000"/>
                          </a:solidFill>
                          <a:latin typeface="+mn-lt"/>
                        </a:rPr>
                        <a:t>400</a:t>
                      </a:r>
                    </a:p>
                  </a:txBody>
                  <a:tcPr marL="10104" marR="10104" marT="9526" marB="0"/>
                </a:tc>
              </a:tr>
              <a:tr h="314361">
                <a:tc>
                  <a:txBody>
                    <a:bodyPr/>
                    <a:lstStyle/>
                    <a:p>
                      <a:pPr algn="ctr" fontAlgn="t"/>
                      <a:r>
                        <a:rPr lang="pl-PL" sz="1900" b="0" i="0" u="none" strike="noStrike">
                          <a:solidFill>
                            <a:srgbClr val="000000"/>
                          </a:solidFill>
                          <a:latin typeface="+mn-lt"/>
                        </a:rPr>
                        <a:t>0,5</a:t>
                      </a:r>
                    </a:p>
                  </a:txBody>
                  <a:tcPr marL="10104" marR="10104" marT="9526" marB="0"/>
                </a:tc>
                <a:tc>
                  <a:txBody>
                    <a:bodyPr/>
                    <a:lstStyle/>
                    <a:p>
                      <a:pPr algn="ctr" fontAlgn="t"/>
                      <a:r>
                        <a:rPr lang="pl-PL" sz="1900" b="0" i="0" u="none" strike="noStrike" dirty="0">
                          <a:solidFill>
                            <a:srgbClr val="000000"/>
                          </a:solidFill>
                          <a:latin typeface="+mn-lt"/>
                        </a:rPr>
                        <a:t>500</a:t>
                      </a:r>
                    </a:p>
                  </a:txBody>
                  <a:tcPr marL="10104" marR="10104" marT="9526" marB="0"/>
                </a:tc>
                <a:tc>
                  <a:txBody>
                    <a:bodyPr/>
                    <a:lstStyle/>
                    <a:p>
                      <a:pPr algn="ctr" fontAlgn="t"/>
                      <a:r>
                        <a:rPr lang="pl-PL" sz="1900" b="0" i="0" u="none" strike="noStrike">
                          <a:solidFill>
                            <a:srgbClr val="000000"/>
                          </a:solidFill>
                          <a:latin typeface="+mn-lt"/>
                        </a:rPr>
                        <a:t>500</a:t>
                      </a:r>
                    </a:p>
                  </a:txBody>
                  <a:tcPr marL="10104" marR="10104" marT="9526" marB="0"/>
                </a:tc>
              </a:tr>
              <a:tr h="314361">
                <a:tc>
                  <a:txBody>
                    <a:bodyPr/>
                    <a:lstStyle/>
                    <a:p>
                      <a:pPr algn="ctr" fontAlgn="t"/>
                      <a:r>
                        <a:rPr lang="pl-PL" sz="1900" b="0" i="0" u="none" strike="noStrike" dirty="0">
                          <a:solidFill>
                            <a:srgbClr val="000000"/>
                          </a:solidFill>
                          <a:latin typeface="+mn-lt"/>
                        </a:rPr>
                        <a:t>0,6</a:t>
                      </a:r>
                    </a:p>
                  </a:txBody>
                  <a:tcPr marL="10104" marR="10104" marT="9526" marB="0"/>
                </a:tc>
                <a:tc>
                  <a:txBody>
                    <a:bodyPr/>
                    <a:lstStyle/>
                    <a:p>
                      <a:pPr algn="ctr" fontAlgn="t"/>
                      <a:r>
                        <a:rPr lang="pl-PL" sz="1900" b="0" i="0" u="none" strike="noStrike" dirty="0">
                          <a:solidFill>
                            <a:srgbClr val="000000"/>
                          </a:solidFill>
                          <a:latin typeface="+mn-lt"/>
                        </a:rPr>
                        <a:t>400</a:t>
                      </a:r>
                    </a:p>
                  </a:txBody>
                  <a:tcPr marL="10104" marR="10104" marT="9526" marB="0"/>
                </a:tc>
                <a:tc>
                  <a:txBody>
                    <a:bodyPr/>
                    <a:lstStyle/>
                    <a:p>
                      <a:pPr algn="ctr" fontAlgn="t"/>
                      <a:r>
                        <a:rPr lang="pl-PL" sz="1900" b="0" i="0" u="none" strike="noStrike" dirty="0">
                          <a:solidFill>
                            <a:srgbClr val="000000"/>
                          </a:solidFill>
                          <a:latin typeface="+mn-lt"/>
                        </a:rPr>
                        <a:t>600</a:t>
                      </a:r>
                    </a:p>
                  </a:txBody>
                  <a:tcPr marL="10104" marR="10104" marT="9526" marB="0"/>
                </a:tc>
              </a:tr>
              <a:tr h="314361">
                <a:tc>
                  <a:txBody>
                    <a:bodyPr/>
                    <a:lstStyle/>
                    <a:p>
                      <a:pPr algn="ctr" fontAlgn="t"/>
                      <a:r>
                        <a:rPr lang="pl-PL" sz="1900" b="0" i="0" u="none" strike="noStrike">
                          <a:solidFill>
                            <a:srgbClr val="000000"/>
                          </a:solidFill>
                          <a:latin typeface="+mn-lt"/>
                        </a:rPr>
                        <a:t>0,7</a:t>
                      </a:r>
                    </a:p>
                  </a:txBody>
                  <a:tcPr marL="10104" marR="10104" marT="9526" marB="0"/>
                </a:tc>
                <a:tc>
                  <a:txBody>
                    <a:bodyPr/>
                    <a:lstStyle/>
                    <a:p>
                      <a:pPr algn="ctr" fontAlgn="t"/>
                      <a:r>
                        <a:rPr lang="pl-PL" sz="1900" b="0" i="0" u="none" strike="noStrike">
                          <a:solidFill>
                            <a:srgbClr val="000000"/>
                          </a:solidFill>
                          <a:latin typeface="+mn-lt"/>
                        </a:rPr>
                        <a:t>300</a:t>
                      </a:r>
                    </a:p>
                  </a:txBody>
                  <a:tcPr marL="10104" marR="10104" marT="9526" marB="0"/>
                </a:tc>
                <a:tc>
                  <a:txBody>
                    <a:bodyPr/>
                    <a:lstStyle/>
                    <a:p>
                      <a:pPr algn="ctr" fontAlgn="t"/>
                      <a:r>
                        <a:rPr lang="pl-PL" sz="1900" b="0" i="0" u="none" strike="noStrike" dirty="0">
                          <a:solidFill>
                            <a:srgbClr val="000000"/>
                          </a:solidFill>
                          <a:latin typeface="+mn-lt"/>
                        </a:rPr>
                        <a:t>700</a:t>
                      </a:r>
                    </a:p>
                  </a:txBody>
                  <a:tcPr marL="10104" marR="10104" marT="9526" marB="0"/>
                </a:tc>
              </a:tr>
              <a:tr h="314361">
                <a:tc>
                  <a:txBody>
                    <a:bodyPr/>
                    <a:lstStyle/>
                    <a:p>
                      <a:pPr algn="ctr" fontAlgn="t"/>
                      <a:r>
                        <a:rPr lang="pl-PL" sz="1900" b="0" i="0" u="none" strike="noStrike">
                          <a:solidFill>
                            <a:srgbClr val="000000"/>
                          </a:solidFill>
                          <a:latin typeface="+mn-lt"/>
                        </a:rPr>
                        <a:t>0,8</a:t>
                      </a:r>
                    </a:p>
                  </a:txBody>
                  <a:tcPr marL="10104" marR="10104" marT="9526" marB="0"/>
                </a:tc>
                <a:tc>
                  <a:txBody>
                    <a:bodyPr/>
                    <a:lstStyle/>
                    <a:p>
                      <a:pPr algn="ctr" fontAlgn="t"/>
                      <a:r>
                        <a:rPr lang="pl-PL" sz="1900" b="0" i="0" u="none" strike="noStrike">
                          <a:solidFill>
                            <a:srgbClr val="000000"/>
                          </a:solidFill>
                          <a:latin typeface="+mn-lt"/>
                        </a:rPr>
                        <a:t>200</a:t>
                      </a:r>
                    </a:p>
                  </a:txBody>
                  <a:tcPr marL="10104" marR="10104" marT="9526" marB="0"/>
                </a:tc>
                <a:tc>
                  <a:txBody>
                    <a:bodyPr/>
                    <a:lstStyle/>
                    <a:p>
                      <a:pPr algn="ctr" fontAlgn="t"/>
                      <a:r>
                        <a:rPr lang="pl-PL" sz="1900" b="0" i="0" u="none" strike="noStrike" dirty="0">
                          <a:solidFill>
                            <a:srgbClr val="000000"/>
                          </a:solidFill>
                          <a:latin typeface="+mn-lt"/>
                        </a:rPr>
                        <a:t>800</a:t>
                      </a:r>
                    </a:p>
                  </a:txBody>
                  <a:tcPr marL="10104" marR="10104" marT="9526" marB="0"/>
                </a:tc>
              </a:tr>
              <a:tr h="314361">
                <a:tc>
                  <a:txBody>
                    <a:bodyPr/>
                    <a:lstStyle/>
                    <a:p>
                      <a:pPr algn="ctr" fontAlgn="t"/>
                      <a:r>
                        <a:rPr lang="pl-PL" sz="1900" b="0" i="0" u="none" strike="noStrike">
                          <a:solidFill>
                            <a:srgbClr val="000000"/>
                          </a:solidFill>
                          <a:latin typeface="+mn-lt"/>
                        </a:rPr>
                        <a:t>0,9</a:t>
                      </a:r>
                    </a:p>
                  </a:txBody>
                  <a:tcPr marL="10104" marR="10104" marT="9526" marB="0"/>
                </a:tc>
                <a:tc>
                  <a:txBody>
                    <a:bodyPr/>
                    <a:lstStyle/>
                    <a:p>
                      <a:pPr algn="ctr" fontAlgn="t"/>
                      <a:r>
                        <a:rPr lang="pl-PL" sz="1900" b="0" i="0" u="none" strike="noStrike">
                          <a:solidFill>
                            <a:srgbClr val="000000"/>
                          </a:solidFill>
                          <a:latin typeface="+mn-lt"/>
                        </a:rPr>
                        <a:t>100</a:t>
                      </a:r>
                    </a:p>
                  </a:txBody>
                  <a:tcPr marL="10104" marR="10104" marT="9526" marB="0"/>
                </a:tc>
                <a:tc>
                  <a:txBody>
                    <a:bodyPr/>
                    <a:lstStyle/>
                    <a:p>
                      <a:pPr algn="ctr" fontAlgn="t"/>
                      <a:r>
                        <a:rPr lang="pl-PL" sz="1900" b="0" i="0" u="none" strike="noStrike" dirty="0">
                          <a:solidFill>
                            <a:srgbClr val="000000"/>
                          </a:solidFill>
                          <a:latin typeface="+mn-lt"/>
                        </a:rPr>
                        <a:t>900</a:t>
                      </a:r>
                    </a:p>
                  </a:txBody>
                  <a:tcPr marL="10104" marR="10104" marT="9526" marB="0"/>
                </a:tc>
              </a:tr>
              <a:tr h="314361">
                <a:tc>
                  <a:txBody>
                    <a:bodyPr/>
                    <a:lstStyle/>
                    <a:p>
                      <a:pPr algn="ctr" fontAlgn="t"/>
                      <a:r>
                        <a:rPr lang="pl-PL" sz="1900" b="0" i="0" u="none" strike="noStrike" dirty="0" smtClean="0">
                          <a:solidFill>
                            <a:srgbClr val="000000"/>
                          </a:solidFill>
                          <a:latin typeface="+mn-lt"/>
                        </a:rPr>
                        <a:t>1,0</a:t>
                      </a:r>
                      <a:endParaRPr lang="pl-PL" sz="1900" b="0" i="0" u="none" strike="noStrike" dirty="0">
                        <a:solidFill>
                          <a:srgbClr val="000000"/>
                        </a:solidFill>
                        <a:latin typeface="+mn-lt"/>
                      </a:endParaRPr>
                    </a:p>
                  </a:txBody>
                  <a:tcPr marL="10104" marR="10104" marT="9526" marB="0"/>
                </a:tc>
                <a:tc>
                  <a:txBody>
                    <a:bodyPr/>
                    <a:lstStyle/>
                    <a:p>
                      <a:pPr algn="ctr" fontAlgn="t"/>
                      <a:r>
                        <a:rPr lang="pl-PL" sz="1900" b="0" i="0" u="none" strike="noStrike">
                          <a:solidFill>
                            <a:srgbClr val="000000"/>
                          </a:solidFill>
                          <a:latin typeface="+mn-lt"/>
                        </a:rPr>
                        <a:t>0</a:t>
                      </a:r>
                    </a:p>
                  </a:txBody>
                  <a:tcPr marL="10104" marR="10104" marT="9526" marB="0"/>
                </a:tc>
                <a:tc>
                  <a:txBody>
                    <a:bodyPr/>
                    <a:lstStyle/>
                    <a:p>
                      <a:pPr algn="ctr" fontAlgn="t"/>
                      <a:r>
                        <a:rPr lang="pl-PL" sz="1900" b="0" i="0" u="none" strike="noStrike" dirty="0">
                          <a:solidFill>
                            <a:srgbClr val="000000"/>
                          </a:solidFill>
                          <a:latin typeface="+mn-lt"/>
                        </a:rPr>
                        <a:t>1000</a:t>
                      </a:r>
                    </a:p>
                  </a:txBody>
                  <a:tcPr marL="10104" marR="10104" marT="9526" marB="0"/>
                </a:tc>
              </a:tr>
            </a:tbl>
          </a:graphicData>
        </a:graphic>
      </p:graphicFrame>
      <p:sp>
        <p:nvSpPr>
          <p:cNvPr id="17471" name="Prostokąt 6"/>
          <p:cNvSpPr>
            <a:spLocks noChangeArrowheads="1"/>
          </p:cNvSpPr>
          <p:nvPr/>
        </p:nvSpPr>
        <p:spPr bwMode="auto">
          <a:xfrm>
            <a:off x="838199" y="1448954"/>
            <a:ext cx="6074350" cy="21476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4605" tIns="47302" rIns="94605" bIns="47302">
            <a:spAutoFit/>
          </a:bodyPr>
          <a:lstStyle>
            <a:lvl1pPr>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defRPr/>
            </a:pPr>
            <a:r>
              <a:rPr lang="pl-PL" altLang="pl-PL" sz="1905" dirty="0">
                <a:latin typeface="+mn-lt"/>
                <a:cs typeface="Arial" charset="0"/>
              </a:rPr>
              <a:t>Ma to swoje źródło w dwu okolicznościach: pojedynczym firmom może nie opłacać się wytwarzać większej liczby dóbr (np. zatrudnić nowego pracownika do wytwarzania dodatkowych ilości), chyba że cena zwiększy się na tyle, żeby stało się to opłacalne. Poza tym, przy wyższej cenie wchodzą na dany rynek ci producenci, którzy do tej pory nie mieli motywacji do podejmowania danej działalności.</a:t>
            </a:r>
          </a:p>
        </p:txBody>
      </p:sp>
    </p:spTree>
    <p:extLst>
      <p:ext uri="{BB962C8B-B14F-4D97-AF65-F5344CB8AC3E}">
        <p14:creationId xmlns:p14="http://schemas.microsoft.com/office/powerpoint/2010/main" val="20633850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ytuł 1"/>
          <p:cNvSpPr>
            <a:spLocks noGrp="1"/>
          </p:cNvSpPr>
          <p:nvPr>
            <p:ph type="title"/>
          </p:nvPr>
        </p:nvSpPr>
        <p:spPr/>
        <p:txBody>
          <a:bodyPr>
            <a:normAutofit/>
          </a:bodyPr>
          <a:lstStyle/>
          <a:p>
            <a:r>
              <a:rPr lang="pl-PL" altLang="pl-PL" smtClean="0"/>
              <a:t>Podaż</a:t>
            </a:r>
            <a:br>
              <a:rPr lang="pl-PL" altLang="pl-PL" smtClean="0"/>
            </a:br>
            <a:r>
              <a:rPr lang="pl-PL" altLang="pl-PL" sz="2902"/>
              <a:t>Nadwyżka (renta) producenta</a:t>
            </a:r>
          </a:p>
        </p:txBody>
      </p:sp>
      <p:sp>
        <p:nvSpPr>
          <p:cNvPr id="18435" name="Symbol zastępczy zawartości 2"/>
          <p:cNvSpPr>
            <a:spLocks noGrp="1"/>
          </p:cNvSpPr>
          <p:nvPr>
            <p:ph idx="1"/>
          </p:nvPr>
        </p:nvSpPr>
        <p:spPr/>
        <p:txBody>
          <a:bodyPr>
            <a:normAutofit/>
          </a:bodyPr>
          <a:lstStyle/>
          <a:p>
            <a:r>
              <a:rPr lang="pl-PL" altLang="pl-PL" sz="2600" dirty="0" smtClean="0"/>
              <a:t>Załóżmy, że nasze bułki produkowane są przez 10 producentów wytwarzających po 100 bułek każdy. Przy cenie 40 gr wyprodukowanych zostanie 400 bułek, ale także przy cenie 49 gr piąty piekarz nie będzie miał motywacji do uruchomienia produkcji bułek. Zatem żeby piekarze wyprodukowali 500 bułek cena musi osiągnąć minimalny poziom 50 gr, gdyż dopiero taka cena pokryje koszt wyprodukowania dodatkowej setki bułek. Koszt ten nazywamy kosztem krańcowym (ang. </a:t>
            </a:r>
            <a:r>
              <a:rPr lang="pl-PL" altLang="pl-PL" sz="2600" i="1" dirty="0" err="1" smtClean="0"/>
              <a:t>marginal</a:t>
            </a:r>
            <a:r>
              <a:rPr lang="pl-PL" altLang="pl-PL" sz="2600" i="1" dirty="0" smtClean="0"/>
              <a:t> </a:t>
            </a:r>
            <a:r>
              <a:rPr lang="pl-PL" altLang="pl-PL" sz="2600" i="1" dirty="0" err="1" smtClean="0"/>
              <a:t>cost</a:t>
            </a:r>
            <a:r>
              <a:rPr lang="pl-PL" altLang="pl-PL" sz="2600" i="1" dirty="0" smtClean="0"/>
              <a:t> – MC</a:t>
            </a:r>
            <a:r>
              <a:rPr lang="pl-PL" altLang="pl-PL" sz="2600" dirty="0" smtClean="0"/>
              <a:t>), gdyż jest on kosztem zwiększenia produkcji o dodatkową (krańcową) porcję.</a:t>
            </a:r>
          </a:p>
          <a:p>
            <a:r>
              <a:rPr lang="pl-PL" altLang="pl-PL" sz="2600" b="1" dirty="0" smtClean="0"/>
              <a:t>Czarny: Minimalną kwotę, która pokrywa cały koszt zaoferowania dodatkowej jednostki dobra nazywamy jej kosztem krańcowym.</a:t>
            </a:r>
          </a:p>
        </p:txBody>
      </p:sp>
    </p:spTree>
    <p:extLst>
      <p:ext uri="{BB962C8B-B14F-4D97-AF65-F5344CB8AC3E}">
        <p14:creationId xmlns:p14="http://schemas.microsoft.com/office/powerpoint/2010/main" val="1924157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3" descr="Ek, nadwyżka producenta, schodkowa, gru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3151" y="2996325"/>
            <a:ext cx="5002035" cy="386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Tytuł 1"/>
          <p:cNvSpPr>
            <a:spLocks noGrp="1"/>
          </p:cNvSpPr>
          <p:nvPr>
            <p:ph type="title"/>
          </p:nvPr>
        </p:nvSpPr>
        <p:spPr/>
        <p:txBody>
          <a:bodyPr>
            <a:normAutofit/>
          </a:bodyPr>
          <a:lstStyle/>
          <a:p>
            <a:r>
              <a:rPr lang="pl-PL" altLang="pl-PL" smtClean="0"/>
              <a:t>Podaż</a:t>
            </a:r>
            <a:br>
              <a:rPr lang="pl-PL" altLang="pl-PL" smtClean="0"/>
            </a:br>
            <a:r>
              <a:rPr lang="pl-PL" altLang="pl-PL" sz="2902"/>
              <a:t>Nadwyżka producenta</a:t>
            </a:r>
          </a:p>
        </p:txBody>
      </p:sp>
      <p:sp>
        <p:nvSpPr>
          <p:cNvPr id="19460" name="Symbol zastępczy zawartości 2"/>
          <p:cNvSpPr>
            <a:spLocks noGrp="1"/>
          </p:cNvSpPr>
          <p:nvPr>
            <p:ph idx="1"/>
          </p:nvPr>
        </p:nvSpPr>
        <p:spPr/>
        <p:txBody>
          <a:bodyPr>
            <a:normAutofit/>
          </a:bodyPr>
          <a:lstStyle/>
          <a:p>
            <a:r>
              <a:rPr lang="pl-PL" altLang="pl-PL" sz="2400" dirty="0" smtClean="0"/>
              <a:t>Załóżmy, że cena wynosi 50 gr. Pierwsze 100 bułek zostaje zaoferowanych przez producenta, który jest skłonny sprzedać bułki za 10 gr za sztukę, producent kolejnych 100 bułek sprzedałby je za 20 gr. Sumując koszty krańcowe kolejnych piekarzy możemy ustalić koszt całkowity = 10 gr (x 100 szt.) 								+ 20 gr (x 100 szt.) </a:t>
            </a:r>
            <a:br>
              <a:rPr lang="pl-PL" altLang="pl-PL" sz="2400" dirty="0" smtClean="0"/>
            </a:br>
            <a:r>
              <a:rPr lang="pl-PL" altLang="pl-PL" sz="2400" dirty="0" smtClean="0"/>
              <a:t>					+ 30 gr (x 100 szt.) </a:t>
            </a:r>
            <a:br>
              <a:rPr lang="pl-PL" altLang="pl-PL" sz="2400" dirty="0" smtClean="0"/>
            </a:br>
            <a:r>
              <a:rPr lang="pl-PL" altLang="pl-PL" sz="2400" dirty="0" smtClean="0"/>
              <a:t>					+ 40 gr (x 100 szt.) </a:t>
            </a:r>
            <a:br>
              <a:rPr lang="pl-PL" altLang="pl-PL" sz="2400" dirty="0" smtClean="0"/>
            </a:br>
            <a:r>
              <a:rPr lang="pl-PL" altLang="pl-PL" sz="2400" dirty="0" smtClean="0"/>
              <a:t>					+ 50 gr (x 100 szt.) </a:t>
            </a:r>
            <a:br>
              <a:rPr lang="pl-PL" altLang="pl-PL" sz="2400" dirty="0" smtClean="0"/>
            </a:br>
            <a:r>
              <a:rPr lang="pl-PL" altLang="pl-PL" sz="2400" dirty="0" smtClean="0"/>
              <a:t>					= 10+20+30+40+50 zł 	= 150 zł.</a:t>
            </a:r>
          </a:p>
        </p:txBody>
      </p:sp>
      <p:sp>
        <p:nvSpPr>
          <p:cNvPr id="19461" name="Prostokąt 5"/>
          <p:cNvSpPr>
            <a:spLocks noChangeArrowheads="1"/>
          </p:cNvSpPr>
          <p:nvPr/>
        </p:nvSpPr>
        <p:spPr bwMode="auto">
          <a:xfrm>
            <a:off x="5938576" y="5249324"/>
            <a:ext cx="5105419" cy="1268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4605" tIns="47302" rIns="94605" bIns="47302">
            <a:spAutoFit/>
          </a:bodyPr>
          <a:lstStyle>
            <a:lvl1pPr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3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3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3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3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3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300">
                <a:solidFill>
                  <a:schemeClr val="tx1"/>
                </a:solidFill>
                <a:latin typeface="Calibri" panose="020F0502020204030204" pitchFamily="34" charset="0"/>
              </a:defRPr>
            </a:lvl9pPr>
          </a:lstStyle>
          <a:p>
            <a:pPr eaLnBrk="1" hangingPunct="1">
              <a:spcBef>
                <a:spcPct val="0"/>
              </a:spcBef>
              <a:buFontTx/>
              <a:buNone/>
            </a:pPr>
            <a:r>
              <a:rPr lang="pl-PL" altLang="pl-PL" sz="1905" dirty="0">
                <a:latin typeface="Arial" panose="020B0604020202020204" pitchFamily="34" charset="0"/>
              </a:rPr>
              <a:t>Nasi piekarze jednak wszyscy pobierali takie same ceny = 50 gr. Sprzedając bułkę zatem, osiągali korzyść równą różnicy ceny i kosztu krańcowego. </a:t>
            </a:r>
          </a:p>
        </p:txBody>
      </p:sp>
    </p:spTree>
    <p:extLst>
      <p:ext uri="{BB962C8B-B14F-4D97-AF65-F5344CB8AC3E}">
        <p14:creationId xmlns:p14="http://schemas.microsoft.com/office/powerpoint/2010/main" val="17582780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Ek, nadwyżka producenta, schodkowa, gru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3109" y="3024554"/>
            <a:ext cx="4965319" cy="3833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3" name="Tytuł 1"/>
          <p:cNvSpPr>
            <a:spLocks noGrp="1"/>
          </p:cNvSpPr>
          <p:nvPr>
            <p:ph type="title"/>
          </p:nvPr>
        </p:nvSpPr>
        <p:spPr/>
        <p:txBody>
          <a:bodyPr>
            <a:normAutofit/>
          </a:bodyPr>
          <a:lstStyle/>
          <a:p>
            <a:r>
              <a:rPr lang="pl-PL" altLang="pl-PL" smtClean="0"/>
              <a:t>Podaż</a:t>
            </a:r>
            <a:br>
              <a:rPr lang="pl-PL" altLang="pl-PL" smtClean="0"/>
            </a:br>
            <a:r>
              <a:rPr lang="pl-PL" altLang="pl-PL" sz="2902"/>
              <a:t>Nadwyżka producenta</a:t>
            </a:r>
          </a:p>
        </p:txBody>
      </p:sp>
      <p:sp>
        <p:nvSpPr>
          <p:cNvPr id="20484" name="Symbol zastępczy zawartości 2"/>
          <p:cNvSpPr>
            <a:spLocks noGrp="1"/>
          </p:cNvSpPr>
          <p:nvPr>
            <p:ph idx="1"/>
          </p:nvPr>
        </p:nvSpPr>
        <p:spPr/>
        <p:txBody>
          <a:bodyPr/>
          <a:lstStyle/>
          <a:p>
            <a:r>
              <a:rPr lang="pl-PL" altLang="pl-PL" sz="2086" dirty="0"/>
              <a:t>Pierwszy z nich zatem osiągnął korzyść netto równą 50gr-10gr za 1 szt., drugi 50gr-20gr itd. Zatem nadwyżka producenta to: </a:t>
            </a:r>
            <a:r>
              <a:rPr lang="pl-PL" altLang="pl-PL" sz="2086" dirty="0" smtClean="0"/>
              <a:t/>
            </a:r>
            <a:br>
              <a:rPr lang="pl-PL" altLang="pl-PL" sz="2086" dirty="0" smtClean="0"/>
            </a:br>
            <a:r>
              <a:rPr lang="pl-PL" altLang="pl-PL" sz="2086" dirty="0" smtClean="0"/>
              <a:t>((</a:t>
            </a:r>
            <a:r>
              <a:rPr lang="pl-PL" altLang="pl-PL" sz="2086" dirty="0"/>
              <a:t>50gr - 10gr) x 100szt.) + ((50gr - 20gr) x 100szt.) </a:t>
            </a:r>
            <a:r>
              <a:rPr lang="pl-PL" altLang="pl-PL" sz="2086" dirty="0" smtClean="0"/>
              <a:t>+ </a:t>
            </a:r>
            <a:r>
              <a:rPr lang="pl-PL" altLang="pl-PL" sz="2086" dirty="0"/>
              <a:t>((50gr - 30gr) x 100szt.) + ((50gr - 40gr) x 100szt.) + ((50gr - 50gr) x 100szt.) = 40 + 30 + 20 + 10 + 0 = 100 </a:t>
            </a:r>
            <a:r>
              <a:rPr lang="pl-PL" altLang="pl-PL" sz="2086" dirty="0" smtClean="0"/>
              <a:t>zł</a:t>
            </a:r>
          </a:p>
          <a:p>
            <a:r>
              <a:rPr lang="pl-PL" altLang="pl-PL" sz="2086" dirty="0" smtClean="0"/>
              <a:t>Zwróćmy uwagę, że nadwyżka producenta i koszty sumują się do 250 zł (50gr x 500 szt.).</a:t>
            </a:r>
            <a:endParaRPr lang="pl-PL" altLang="pl-PL" sz="2086" dirty="0"/>
          </a:p>
        </p:txBody>
      </p:sp>
      <p:sp>
        <p:nvSpPr>
          <p:cNvPr id="20485" name="Prostokąt 4"/>
          <p:cNvSpPr>
            <a:spLocks noChangeArrowheads="1"/>
          </p:cNvSpPr>
          <p:nvPr/>
        </p:nvSpPr>
        <p:spPr bwMode="auto">
          <a:xfrm>
            <a:off x="6019615" y="3645822"/>
            <a:ext cx="5232411" cy="3110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605" tIns="47302" rIns="94605" bIns="47302">
            <a:spAutoFit/>
          </a:bodyPr>
          <a:lstStyle/>
          <a:p>
            <a:r>
              <a:rPr lang="pl-PL" altLang="pl-PL" sz="1633" dirty="0"/>
              <a:t>Jeżeli rozpatrywalibyśmy nie pięciu producentów produkujących po 100 bułek, ale 50 producentów produkujących po 10 bułek, wtedy nasze schodki wygładziłyby się i nadwyżka producenta oznaczałaby całe pole pomiędzy krzywą podaży a linią wyznaczającą cenę (wtedy również do nadwyżki producenta należałoby doliczyć pola trójkątów, każdy po 5 zł (0,10 zł x100szt. x ½), tj. 125 zł.</a:t>
            </a:r>
          </a:p>
          <a:p>
            <a:endParaRPr lang="pl-PL" altLang="pl-PL" sz="1633" dirty="0"/>
          </a:p>
          <a:p>
            <a:r>
              <a:rPr lang="pl-PL" altLang="pl-PL" sz="1633" b="1" dirty="0"/>
              <a:t>Czarny: Nadwyżkę ceny nad kosztem krańcowym nazywamy nadwyżką </a:t>
            </a:r>
            <a:r>
              <a:rPr lang="pl-PL" altLang="pl-PL" sz="1633" b="1" dirty="0" smtClean="0"/>
              <a:t>producenta</a:t>
            </a:r>
            <a:r>
              <a:rPr lang="pl-PL" altLang="pl-PL" sz="1633" b="1" dirty="0"/>
              <a:t>.</a:t>
            </a:r>
          </a:p>
          <a:p>
            <a:endParaRPr lang="pl-PL" altLang="pl-PL" sz="1633" dirty="0"/>
          </a:p>
        </p:txBody>
      </p:sp>
    </p:spTree>
    <p:extLst>
      <p:ext uri="{BB962C8B-B14F-4D97-AF65-F5344CB8AC3E}">
        <p14:creationId xmlns:p14="http://schemas.microsoft.com/office/powerpoint/2010/main" val="303107063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Ek, krzywa podaży przesunięcie, gru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2881138"/>
            <a:ext cx="5154659" cy="397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7" name="Tytuł 1"/>
          <p:cNvSpPr>
            <a:spLocks noGrp="1"/>
          </p:cNvSpPr>
          <p:nvPr>
            <p:ph type="title"/>
          </p:nvPr>
        </p:nvSpPr>
        <p:spPr/>
        <p:txBody>
          <a:bodyPr>
            <a:normAutofit/>
          </a:bodyPr>
          <a:lstStyle/>
          <a:p>
            <a:r>
              <a:rPr lang="pl-PL" altLang="pl-PL" smtClean="0"/>
              <a:t>Podaż</a:t>
            </a:r>
            <a:br>
              <a:rPr lang="pl-PL" altLang="pl-PL" smtClean="0"/>
            </a:br>
            <a:r>
              <a:rPr lang="pl-PL" altLang="pl-PL" sz="2902"/>
              <a:t>Szoki podażowe</a:t>
            </a:r>
          </a:p>
        </p:txBody>
      </p:sp>
      <p:sp>
        <p:nvSpPr>
          <p:cNvPr id="21508" name="Symbol zastępczy zawartości 2"/>
          <p:cNvSpPr>
            <a:spLocks noGrp="1"/>
          </p:cNvSpPr>
          <p:nvPr>
            <p:ph idx="1"/>
          </p:nvPr>
        </p:nvSpPr>
        <p:spPr>
          <a:xfrm>
            <a:off x="2361362" y="1825625"/>
            <a:ext cx="8992437" cy="4351338"/>
          </a:xfrm>
        </p:spPr>
        <p:txBody>
          <a:bodyPr/>
          <a:lstStyle/>
          <a:p>
            <a:pPr>
              <a:lnSpc>
                <a:spcPct val="100000"/>
              </a:lnSpc>
            </a:pPr>
            <a:r>
              <a:rPr lang="pl-PL" altLang="pl-PL" sz="2100" dirty="0"/>
              <a:t>Podobnie jak w przypadku popytu, podaży nie należy utożsamiać z wielkością oferty przy danej cenie dobra </a:t>
            </a:r>
            <a:r>
              <a:rPr lang="pl-PL" altLang="pl-PL" sz="2100" dirty="0" smtClean="0"/>
              <a:t>(częsty </a:t>
            </a:r>
            <a:r>
              <a:rPr lang="pl-PL" altLang="pl-PL" sz="2100" dirty="0"/>
              <a:t>błąd). Podaż to linia </a:t>
            </a:r>
            <a:r>
              <a:rPr lang="pl-PL" altLang="pl-PL" sz="2100" dirty="0" smtClean="0"/>
              <a:t>S, a </a:t>
            </a:r>
            <a:r>
              <a:rPr lang="pl-PL" altLang="pl-PL" sz="2100" dirty="0"/>
              <a:t>więc kombinacja wielu cen i ilości, zaś konkretnej wielkości oferty odpowiada jedna cena (np. 50 groszom odpowiada wielkość oferty 500 szt.). Zależy ona nie tylko od ceny, ale także od takich czynników jak:</a:t>
            </a:r>
            <a:br>
              <a:rPr lang="pl-PL" altLang="pl-PL" sz="2100" dirty="0"/>
            </a:br>
            <a:r>
              <a:rPr lang="pl-PL" altLang="pl-PL" sz="2100" dirty="0"/>
              <a:t>				- liczba producentów,	</a:t>
            </a:r>
            <a:br>
              <a:rPr lang="pl-PL" altLang="pl-PL" sz="2100" dirty="0"/>
            </a:br>
            <a:r>
              <a:rPr lang="pl-PL" altLang="pl-PL" sz="2100" dirty="0"/>
              <a:t>				- technika produkcji,</a:t>
            </a:r>
            <a:br>
              <a:rPr lang="pl-PL" altLang="pl-PL" sz="2100" dirty="0"/>
            </a:br>
            <a:r>
              <a:rPr lang="pl-PL" altLang="pl-PL" sz="2100" dirty="0"/>
              <a:t>				- cena czynników produkcji.</a:t>
            </a:r>
          </a:p>
          <a:p>
            <a:endParaRPr lang="pl-PL" altLang="pl-PL" sz="2086" dirty="0"/>
          </a:p>
        </p:txBody>
      </p:sp>
    </p:spTree>
    <p:extLst>
      <p:ext uri="{BB962C8B-B14F-4D97-AF65-F5344CB8AC3E}">
        <p14:creationId xmlns:p14="http://schemas.microsoft.com/office/powerpoint/2010/main" val="161409480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Ek, krzywa podaży przesunięcie, gru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3349" y="2881138"/>
            <a:ext cx="5154659" cy="397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1" name="Tytuł 1"/>
          <p:cNvSpPr>
            <a:spLocks noGrp="1"/>
          </p:cNvSpPr>
          <p:nvPr>
            <p:ph type="title"/>
          </p:nvPr>
        </p:nvSpPr>
        <p:spPr/>
        <p:txBody>
          <a:bodyPr>
            <a:normAutofit/>
          </a:bodyPr>
          <a:lstStyle/>
          <a:p>
            <a:r>
              <a:rPr lang="pl-PL" altLang="pl-PL" smtClean="0"/>
              <a:t>Podaż</a:t>
            </a:r>
            <a:br>
              <a:rPr lang="pl-PL" altLang="pl-PL" smtClean="0"/>
            </a:br>
            <a:r>
              <a:rPr lang="pl-PL" altLang="pl-PL" sz="2902"/>
              <a:t>Szoki podażowe</a:t>
            </a:r>
          </a:p>
        </p:txBody>
      </p:sp>
      <p:sp>
        <p:nvSpPr>
          <p:cNvPr id="22532" name="Symbol zastępczy zawartości 2"/>
          <p:cNvSpPr>
            <a:spLocks noGrp="1"/>
          </p:cNvSpPr>
          <p:nvPr>
            <p:ph idx="1"/>
          </p:nvPr>
        </p:nvSpPr>
        <p:spPr>
          <a:xfrm>
            <a:off x="1326382" y="1607736"/>
            <a:ext cx="10027417" cy="4569227"/>
          </a:xfrm>
        </p:spPr>
        <p:txBody>
          <a:bodyPr>
            <a:normAutofit/>
          </a:bodyPr>
          <a:lstStyle/>
          <a:p>
            <a:r>
              <a:rPr lang="pl-PL" altLang="pl-PL" sz="2086" dirty="0"/>
              <a:t>Na rysunku zmianom ceny towarzyszą zmiany ilości oferowanej do sprzedaży (</a:t>
            </a:r>
            <a:r>
              <a:rPr lang="pl-PL" altLang="pl-PL" sz="2086" i="1" dirty="0" err="1"/>
              <a:t>ceteris</a:t>
            </a:r>
            <a:r>
              <a:rPr lang="pl-PL" altLang="pl-PL" sz="2086" i="1" dirty="0"/>
              <a:t> paribus</a:t>
            </a:r>
            <a:r>
              <a:rPr lang="pl-PL" altLang="pl-PL" sz="2086" dirty="0"/>
              <a:t>). Na przykład w punkcie A przy cenie 50 gr sprzedawcy chcą sprzedać 500 bułek dziennie, a po podniesieniu ceny do 70 gr chcą już sprzedać 700 bułek. Efektem zmiany ceny (</a:t>
            </a:r>
            <a:r>
              <a:rPr lang="pl-PL" altLang="pl-PL" sz="2086" i="1" dirty="0" err="1"/>
              <a:t>ceteris</a:t>
            </a:r>
            <a:r>
              <a:rPr lang="pl-PL" altLang="pl-PL" sz="2086" i="1" dirty="0"/>
              <a:t> paribus</a:t>
            </a:r>
            <a:r>
              <a:rPr lang="pl-PL" altLang="pl-PL" sz="2086" dirty="0"/>
              <a:t>) są zmiany oferty wzdłuż linii podaży (zmienia się wielkość podaży a nie podaż). Natomiast np. na skutek zwiększenia efektywności wykorzystywanej technologii możliwe jest produkowanie przy krańcowym koszcie 50 gr już nie 500 bułek, tylko 800 (albo też </a:t>
            </a:r>
            <a:r>
              <a:rPr lang="pl-PL" altLang="pl-PL" sz="2086" dirty="0" smtClean="0"/>
              <a:t>wskutek </a:t>
            </a:r>
            <a:r>
              <a:rPr lang="pl-PL" altLang="pl-PL" sz="2086" dirty="0"/>
              <a:t>obniżenia ceny mąki, </a:t>
            </a:r>
            <a:r>
              <a:rPr lang="pl-PL" altLang="pl-PL" sz="2086" dirty="0" smtClean="0"/>
              <a:t>zmniejszenia </a:t>
            </a:r>
            <a:r>
              <a:rPr lang="pl-PL" altLang="pl-PL" sz="2086" dirty="0"/>
              <a:t>opodatkowania itd.). 						</a:t>
            </a:r>
            <a:r>
              <a:rPr lang="pl-PL" altLang="pl-PL" sz="2086" dirty="0" smtClean="0"/>
              <a:t>		</a:t>
            </a:r>
            <a:br>
              <a:rPr lang="pl-PL" altLang="pl-PL" sz="2086" dirty="0" smtClean="0"/>
            </a:br>
            <a:r>
              <a:rPr lang="pl-PL" altLang="pl-PL" sz="2086" dirty="0" smtClean="0"/>
              <a:t>				Powodują </a:t>
            </a:r>
            <a:r>
              <a:rPr lang="pl-PL" altLang="pl-PL" sz="2086" dirty="0"/>
              <a:t>one przesunięcie całej krzywej 				</a:t>
            </a:r>
            <a:r>
              <a:rPr lang="pl-PL" altLang="pl-PL" sz="2086" dirty="0" smtClean="0"/>
              <a:t>		podaży </a:t>
            </a:r>
            <a:r>
              <a:rPr lang="pl-PL" altLang="pl-PL" sz="2086" dirty="0"/>
              <a:t>– czyli szoki podażowe, czyli 						</a:t>
            </a:r>
            <a:r>
              <a:rPr lang="pl-PL" altLang="pl-PL" sz="2086" dirty="0" smtClean="0"/>
              <a:t>zwiększenie </a:t>
            </a:r>
            <a:r>
              <a:rPr lang="pl-PL" altLang="pl-PL" sz="2086" dirty="0"/>
              <a:t>ilości oferowanej przy 						</a:t>
            </a:r>
            <a:r>
              <a:rPr lang="pl-PL" altLang="pl-PL" sz="2086" dirty="0" smtClean="0"/>
              <a:t>każdym </a:t>
            </a:r>
            <a:r>
              <a:rPr lang="pl-PL" altLang="pl-PL" sz="2086" dirty="0"/>
              <a:t>poziomie ceny. Jeżeli założymy, 					</a:t>
            </a:r>
            <a:r>
              <a:rPr lang="pl-PL" altLang="pl-PL" sz="2086" dirty="0" smtClean="0"/>
              <a:t>	że </a:t>
            </a:r>
            <a:r>
              <a:rPr lang="pl-PL" altLang="pl-PL" sz="2086" dirty="0"/>
              <a:t>zwiększenie to wynosi 300 szt., to 						</a:t>
            </a:r>
            <a:r>
              <a:rPr lang="pl-PL" altLang="pl-PL" sz="2086" dirty="0" smtClean="0"/>
              <a:t>będzie </a:t>
            </a:r>
            <a:r>
              <a:rPr lang="pl-PL" altLang="pl-PL" sz="2086" dirty="0"/>
              <a:t>to oznaczało przesunięcie krzywej 					</a:t>
            </a:r>
            <a:r>
              <a:rPr lang="pl-PL" altLang="pl-PL" sz="2086" dirty="0" smtClean="0"/>
              <a:t>	podaży </a:t>
            </a:r>
            <a:r>
              <a:rPr lang="pl-PL" altLang="pl-PL" sz="2086" dirty="0"/>
              <a:t>z S do S’.</a:t>
            </a:r>
          </a:p>
          <a:p>
            <a:endParaRPr lang="pl-PL" altLang="pl-PL" sz="2086" dirty="0"/>
          </a:p>
        </p:txBody>
      </p:sp>
    </p:spTree>
    <p:extLst>
      <p:ext uri="{BB962C8B-B14F-4D97-AF65-F5344CB8AC3E}">
        <p14:creationId xmlns:p14="http://schemas.microsoft.com/office/powerpoint/2010/main" val="14249307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Ek, równowaga, gru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1852" y="3170547"/>
            <a:ext cx="4773099" cy="36874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5" name="Tytuł 1"/>
          <p:cNvSpPr>
            <a:spLocks noGrp="1"/>
          </p:cNvSpPr>
          <p:nvPr>
            <p:ph type="title"/>
          </p:nvPr>
        </p:nvSpPr>
        <p:spPr/>
        <p:txBody>
          <a:bodyPr>
            <a:normAutofit/>
          </a:bodyPr>
          <a:lstStyle/>
          <a:p>
            <a:r>
              <a:rPr lang="pl-PL" altLang="pl-PL" smtClean="0"/>
              <a:t>Rynek</a:t>
            </a:r>
            <a:br>
              <a:rPr lang="pl-PL" altLang="pl-PL" smtClean="0"/>
            </a:br>
            <a:r>
              <a:rPr lang="pl-PL" altLang="pl-PL" sz="2902"/>
              <a:t>Cena równowagi</a:t>
            </a:r>
          </a:p>
        </p:txBody>
      </p:sp>
      <p:sp>
        <p:nvSpPr>
          <p:cNvPr id="23556" name="Symbol zastępczy zawartości 2"/>
          <p:cNvSpPr>
            <a:spLocks noGrp="1"/>
          </p:cNvSpPr>
          <p:nvPr>
            <p:ph idx="1"/>
          </p:nvPr>
        </p:nvSpPr>
        <p:spPr/>
        <p:txBody>
          <a:bodyPr>
            <a:normAutofit/>
          </a:bodyPr>
          <a:lstStyle/>
          <a:p>
            <a:r>
              <a:rPr lang="pl-PL" altLang="pl-PL" sz="1995" dirty="0"/>
              <a:t>Na rynku dochodzi do transakcji pomiędzy kupującymi a sprzedawcami. </a:t>
            </a:r>
            <a:br>
              <a:rPr lang="pl-PL" altLang="pl-PL" sz="1995" dirty="0"/>
            </a:br>
            <a:r>
              <a:rPr lang="pl-PL" altLang="pl-PL" sz="1995" dirty="0"/>
              <a:t>W ten sposób zostaje ustalona cena równowagi: </a:t>
            </a:r>
          </a:p>
          <a:p>
            <a:r>
              <a:rPr lang="pl-PL" altLang="pl-PL" sz="1995" dirty="0"/>
              <a:t>Załóżmy, że początkowo cena wynosi 30 gr za bułkę. Producenci przy takiej cenie są w stanie wyprodukować i zaoferować do sprzedaży 300 bułek. Przy tej cenie nabywcy byliby skłonni nabyć aż 700 bułek, zatem powstaje nadwyżka zapotrzebowania nad ilością oferowaną (potocznie: popytu nad podażą) – odcinek AB. Na rynku nie ma aż 700 bułek i dlatego ci z konsumentów, którzy mają większą użyteczność z nabycia bułek (nadwyżkę konsumenta) </a:t>
            </a:r>
            <a:r>
              <a:rPr lang="pl-PL" altLang="pl-PL" sz="1995" dirty="0" smtClean="0"/>
              <a:t/>
            </a:r>
            <a:br>
              <a:rPr lang="pl-PL" altLang="pl-PL" sz="1995" dirty="0" smtClean="0"/>
            </a:br>
            <a:r>
              <a:rPr lang="pl-PL" altLang="pl-PL" sz="1995" dirty="0" smtClean="0"/>
              <a:t>				(</a:t>
            </a:r>
            <a:r>
              <a:rPr lang="pl-PL" altLang="pl-PL" sz="1995" dirty="0"/>
              <a:t>lub są po prostu najbogatsi) </a:t>
            </a:r>
            <a:r>
              <a:rPr lang="pl-PL" altLang="pl-PL" sz="1995" dirty="0" smtClean="0"/>
              <a:t>są </a:t>
            </a:r>
            <a:r>
              <a:rPr lang="pl-PL" altLang="pl-PL" sz="1995" dirty="0"/>
              <a:t>skłonni zaoferować 40 gr (600 </a:t>
            </a:r>
            <a:r>
              <a:rPr lang="pl-PL" altLang="pl-PL" sz="1995" dirty="0" smtClean="0"/>
              <a:t>z 				nich</a:t>
            </a:r>
            <a:r>
              <a:rPr lang="pl-PL" altLang="pl-PL" sz="1995" dirty="0"/>
              <a:t>), a część (500) </a:t>
            </a:r>
            <a:r>
              <a:rPr lang="pl-PL" altLang="pl-PL" sz="1995" dirty="0" smtClean="0"/>
              <a:t>nawet </a:t>
            </a:r>
            <a:r>
              <a:rPr lang="pl-PL" altLang="pl-PL" sz="1995" dirty="0"/>
              <a:t>50 gr. Sprzedawcy mogą w tej sytuacji</a:t>
            </a:r>
            <a:br>
              <a:rPr lang="pl-PL" altLang="pl-PL" sz="1995" dirty="0"/>
            </a:br>
            <a:r>
              <a:rPr lang="pl-PL" altLang="pl-PL" sz="1995" dirty="0"/>
              <a:t>				wykorzystać szansę i podnieść cenę – sprzedać </a:t>
            </a:r>
            <a:r>
              <a:rPr lang="pl-PL" altLang="pl-PL" sz="1995" dirty="0" smtClean="0"/>
              <a:t>za </a:t>
            </a:r>
            <a:r>
              <a:rPr lang="pl-PL" altLang="pl-PL" sz="1995" dirty="0"/>
              <a:t>40 gr, a nawet </a:t>
            </a:r>
            <a:r>
              <a:rPr lang="pl-PL" altLang="pl-PL" sz="1995" dirty="0" smtClean="0"/>
              <a:t>				za </a:t>
            </a:r>
            <a:r>
              <a:rPr lang="pl-PL" altLang="pl-PL" sz="1995" dirty="0"/>
              <a:t>50 gr. </a:t>
            </a:r>
            <a:r>
              <a:rPr lang="pl-PL" altLang="pl-PL" sz="1995" dirty="0" smtClean="0"/>
              <a:t>Zwiększa </a:t>
            </a:r>
            <a:r>
              <a:rPr lang="pl-PL" altLang="pl-PL" sz="1995" dirty="0"/>
              <a:t>się ilość </a:t>
            </a:r>
            <a:r>
              <a:rPr lang="pl-PL" altLang="pl-PL" sz="1995" dirty="0" smtClean="0"/>
              <a:t>oferowana, </a:t>
            </a:r>
            <a:r>
              <a:rPr lang="pl-PL" altLang="pl-PL" sz="1995" dirty="0"/>
              <a:t>a zmniejsza się </a:t>
            </a:r>
            <a:r>
              <a:rPr lang="pl-PL" altLang="pl-PL" sz="1995" dirty="0" smtClean="0"/>
              <a:t>					zapotrzebowanie</a:t>
            </a:r>
            <a:r>
              <a:rPr lang="pl-PL" altLang="pl-PL" sz="1995" dirty="0"/>
              <a:t>. Po pewnym czasie cena osiągnie </a:t>
            </a:r>
            <a:r>
              <a:rPr lang="pl-PL" altLang="pl-PL" sz="1995" dirty="0" smtClean="0"/>
              <a:t>50 </a:t>
            </a:r>
            <a:r>
              <a:rPr lang="pl-PL" altLang="pl-PL" sz="1995" dirty="0"/>
              <a:t>gr, co </a:t>
            </a:r>
            <a:r>
              <a:rPr lang="pl-PL" altLang="pl-PL" sz="1995" dirty="0" smtClean="0"/>
              <a:t>					spowoduje</a:t>
            </a:r>
            <a:r>
              <a:rPr lang="pl-PL" altLang="pl-PL" sz="1995" dirty="0"/>
              <a:t>, że </a:t>
            </a:r>
            <a:r>
              <a:rPr lang="pl-PL" altLang="pl-PL" sz="1995" dirty="0" smtClean="0"/>
              <a:t>zapotrzebowanie </a:t>
            </a:r>
            <a:r>
              <a:rPr lang="pl-PL" altLang="pl-PL" sz="1995" dirty="0"/>
              <a:t>zrówna się z </a:t>
            </a:r>
            <a:r>
              <a:rPr lang="pl-PL" altLang="pl-PL" sz="1995" dirty="0" smtClean="0"/>
              <a:t>oferowaną ilością</a:t>
            </a:r>
            <a:br>
              <a:rPr lang="pl-PL" altLang="pl-PL" sz="1995" dirty="0" smtClean="0"/>
            </a:br>
            <a:r>
              <a:rPr lang="pl-PL" altLang="pl-PL" sz="1995" dirty="0" smtClean="0"/>
              <a:t>				dóbr</a:t>
            </a:r>
            <a:r>
              <a:rPr lang="pl-PL" altLang="pl-PL" sz="1995" dirty="0"/>
              <a:t>.</a:t>
            </a:r>
          </a:p>
          <a:p>
            <a:endParaRPr lang="pl-PL" altLang="pl-PL" sz="2086" dirty="0"/>
          </a:p>
          <a:p>
            <a:endParaRPr lang="pl-PL" altLang="pl-PL" sz="2086" dirty="0"/>
          </a:p>
        </p:txBody>
      </p:sp>
    </p:spTree>
    <p:extLst>
      <p:ext uri="{BB962C8B-B14F-4D97-AF65-F5344CB8AC3E}">
        <p14:creationId xmlns:p14="http://schemas.microsoft.com/office/powerpoint/2010/main" val="174269714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Ek, równowaga, gru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46590" y="3170548"/>
            <a:ext cx="4773099" cy="36874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79" name="Tytuł 1"/>
          <p:cNvSpPr>
            <a:spLocks noGrp="1"/>
          </p:cNvSpPr>
          <p:nvPr>
            <p:ph type="title"/>
          </p:nvPr>
        </p:nvSpPr>
        <p:spPr/>
        <p:txBody>
          <a:bodyPr>
            <a:normAutofit/>
          </a:bodyPr>
          <a:lstStyle/>
          <a:p>
            <a:r>
              <a:rPr lang="pl-PL" altLang="pl-PL" smtClean="0"/>
              <a:t>Rynek</a:t>
            </a:r>
            <a:br>
              <a:rPr lang="pl-PL" altLang="pl-PL" smtClean="0"/>
            </a:br>
            <a:r>
              <a:rPr lang="pl-PL" altLang="pl-PL" sz="2902"/>
              <a:t>Cena równowagi</a:t>
            </a:r>
          </a:p>
        </p:txBody>
      </p:sp>
      <p:sp>
        <p:nvSpPr>
          <p:cNvPr id="24580" name="Symbol zastępczy zawartości 2"/>
          <p:cNvSpPr>
            <a:spLocks noGrp="1"/>
          </p:cNvSpPr>
          <p:nvPr>
            <p:ph idx="1"/>
          </p:nvPr>
        </p:nvSpPr>
        <p:spPr/>
        <p:txBody>
          <a:bodyPr/>
          <a:lstStyle/>
          <a:p>
            <a:r>
              <a:rPr lang="pl-PL" altLang="pl-PL" sz="1905" dirty="0"/>
              <a:t>Możemy teraz założyć, że cena wynosi 70 gr. W tej sytuacji ilość oferowana tego dobra jest większa niż zapotrzebowanie (odcinek CF) i część bułek nie znajduje zbytu. Sprzedawcy zatem są skłonni do udzielania rabatów, wyprzedaży i po prostu obniżenia ceny – tzn. ci z nich, którzy produkują po kosztach niższych i mają największą nadwyżkę producenta. Po obniżeniu ceny do 60 gr więcej nabywców jest skłonnych nabyć oferowane bułki. W ten sposób po pewnym czasie dojdzie do obniżenia ceny do 50 gr za 1 szt. I do zrównania wielkości oferowanej z zapotrzebowaniem.</a:t>
            </a:r>
            <a:r>
              <a:rPr lang="pl-PL" altLang="pl-PL" sz="2086" dirty="0"/>
              <a:t/>
            </a:r>
            <a:br>
              <a:rPr lang="pl-PL" altLang="pl-PL" sz="2086" dirty="0"/>
            </a:br>
            <a:r>
              <a:rPr lang="pl-PL" altLang="pl-PL" sz="2086" dirty="0"/>
              <a:t>			</a:t>
            </a:r>
            <a:br>
              <a:rPr lang="pl-PL" altLang="pl-PL" sz="2086" dirty="0"/>
            </a:br>
            <a:r>
              <a:rPr lang="pl-PL" altLang="pl-PL" sz="2086" dirty="0"/>
              <a:t>				</a:t>
            </a:r>
            <a:r>
              <a:rPr lang="pl-PL" altLang="pl-PL" sz="2086" dirty="0" smtClean="0"/>
              <a:t>	</a:t>
            </a:r>
            <a:r>
              <a:rPr lang="pl-PL" altLang="pl-PL" sz="2086" b="1" dirty="0" smtClean="0"/>
              <a:t>Czarny</a:t>
            </a:r>
            <a:r>
              <a:rPr lang="pl-PL" altLang="pl-PL" sz="2086" b="1" dirty="0"/>
              <a:t>: Cena równowagi to cena, </a:t>
            </a:r>
            <a:br>
              <a:rPr lang="pl-PL" altLang="pl-PL" sz="2086" b="1" dirty="0"/>
            </a:br>
            <a:r>
              <a:rPr lang="pl-PL" altLang="pl-PL" sz="2086" b="1" dirty="0"/>
              <a:t>				</a:t>
            </a:r>
            <a:r>
              <a:rPr lang="pl-PL" altLang="pl-PL" sz="2086" b="1" dirty="0" smtClean="0"/>
              <a:t>	przy </a:t>
            </a:r>
            <a:r>
              <a:rPr lang="pl-PL" altLang="pl-PL" sz="2086" b="1" dirty="0"/>
              <a:t>której zapotrzebowanie zrównuje 					</a:t>
            </a:r>
            <a:r>
              <a:rPr lang="pl-PL" altLang="pl-PL" sz="2086" b="1" dirty="0" smtClean="0"/>
              <a:t>		się </a:t>
            </a:r>
            <a:r>
              <a:rPr lang="pl-PL" altLang="pl-PL" sz="2086" b="1" dirty="0"/>
              <a:t>z ilością oferowaną na rynku.</a:t>
            </a:r>
          </a:p>
          <a:p>
            <a:endParaRPr lang="pl-PL" altLang="pl-PL" sz="998" dirty="0"/>
          </a:p>
          <a:p>
            <a:endParaRPr lang="pl-PL" altLang="pl-PL" sz="2086" dirty="0"/>
          </a:p>
          <a:p>
            <a:endParaRPr lang="pl-PL" altLang="pl-PL" sz="2086" dirty="0"/>
          </a:p>
        </p:txBody>
      </p:sp>
    </p:spTree>
    <p:extLst>
      <p:ext uri="{BB962C8B-B14F-4D97-AF65-F5344CB8AC3E}">
        <p14:creationId xmlns:p14="http://schemas.microsoft.com/office/powerpoint/2010/main" val="9093878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ytuł 1"/>
          <p:cNvSpPr>
            <a:spLocks noGrp="1"/>
          </p:cNvSpPr>
          <p:nvPr>
            <p:ph type="title"/>
          </p:nvPr>
        </p:nvSpPr>
        <p:spPr/>
        <p:txBody>
          <a:bodyPr>
            <a:normAutofit/>
          </a:bodyPr>
          <a:lstStyle/>
          <a:p>
            <a:r>
              <a:rPr lang="pl-PL" altLang="pl-PL" smtClean="0"/>
              <a:t>Cel zajęć</a:t>
            </a:r>
          </a:p>
        </p:txBody>
      </p:sp>
      <p:sp>
        <p:nvSpPr>
          <p:cNvPr id="5123" name="Symbol zastępczy zawartości 2"/>
          <p:cNvSpPr>
            <a:spLocks noGrp="1"/>
          </p:cNvSpPr>
          <p:nvPr>
            <p:ph idx="1"/>
          </p:nvPr>
        </p:nvSpPr>
        <p:spPr/>
        <p:txBody>
          <a:bodyPr/>
          <a:lstStyle/>
          <a:p>
            <a:r>
              <a:rPr lang="pl-PL" altLang="pl-PL" sz="2449" dirty="0"/>
              <a:t>Celem </a:t>
            </a:r>
            <a:r>
              <a:rPr lang="pl-PL" altLang="pl-PL" sz="2449" dirty="0" smtClean="0"/>
              <a:t>ćwiczeń </a:t>
            </a:r>
            <a:r>
              <a:rPr lang="pl-PL" altLang="pl-PL" sz="2449" dirty="0"/>
              <a:t>jest </a:t>
            </a:r>
            <a:r>
              <a:rPr lang="pl-PL" altLang="pl-PL" sz="2449" dirty="0" smtClean="0"/>
              <a:t>utrwalenie wiedzy studentów w zakresie podstawowych pojęć </a:t>
            </a:r>
            <a:r>
              <a:rPr lang="pl-PL" altLang="pl-PL" sz="2449" dirty="0"/>
              <a:t>z zakresu </a:t>
            </a:r>
            <a:r>
              <a:rPr lang="pl-PL" altLang="pl-PL" sz="2449" dirty="0" smtClean="0"/>
              <a:t>mikro- i makroekonomii</a:t>
            </a:r>
            <a:r>
              <a:rPr lang="pl-PL" altLang="pl-PL" sz="2449" dirty="0"/>
              <a:t>, a także </a:t>
            </a:r>
            <a:r>
              <a:rPr lang="pl-PL" altLang="pl-PL" sz="2449" dirty="0" smtClean="0"/>
              <a:t>mechanizmów </a:t>
            </a:r>
            <a:r>
              <a:rPr lang="pl-PL" altLang="pl-PL" sz="2449" dirty="0"/>
              <a:t>podejmowania decyzji przez przedsiębiorstwa, oraz gospodarstwa domowe i państwo. </a:t>
            </a:r>
          </a:p>
          <a:p>
            <a:r>
              <a:rPr lang="pl-PL" altLang="pl-PL" sz="2449" dirty="0" smtClean="0"/>
              <a:t>Ambicją </a:t>
            </a:r>
            <a:r>
              <a:rPr lang="pl-PL" altLang="pl-PL" sz="2449" dirty="0"/>
              <a:t>prowadzących jest uwrażliwienie studentów na gospodarcze aspekty funkcjonowania społeczeństw oraz społeczny charakter procesów gospodarowania.</a:t>
            </a:r>
          </a:p>
        </p:txBody>
      </p:sp>
    </p:spTree>
    <p:extLst>
      <p:ext uri="{BB962C8B-B14F-4D97-AF65-F5344CB8AC3E}">
        <p14:creationId xmlns:p14="http://schemas.microsoft.com/office/powerpoint/2010/main" val="176306802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Ek, Efektywność rynku, gru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19346" y="3195025"/>
            <a:ext cx="5002035" cy="366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8" name="Tytuł 1"/>
          <p:cNvSpPr>
            <a:spLocks noGrp="1"/>
          </p:cNvSpPr>
          <p:nvPr>
            <p:ph type="title"/>
          </p:nvPr>
        </p:nvSpPr>
        <p:spPr/>
        <p:txBody>
          <a:bodyPr>
            <a:normAutofit/>
          </a:bodyPr>
          <a:lstStyle/>
          <a:p>
            <a:pPr>
              <a:defRPr/>
            </a:pPr>
            <a:r>
              <a:rPr lang="pl-PL" dirty="0" smtClean="0"/>
              <a:t>Rynek</a:t>
            </a:r>
            <a:br>
              <a:rPr lang="pl-PL" dirty="0" smtClean="0"/>
            </a:br>
            <a:r>
              <a:rPr lang="pl-PL" sz="2902" dirty="0">
                <a:ea typeface="+mn-ea"/>
                <a:cs typeface="+mn-cs"/>
              </a:rPr>
              <a:t>Efektywność rynku</a:t>
            </a:r>
            <a:endParaRPr lang="pl-PL" sz="2902" dirty="0"/>
          </a:p>
        </p:txBody>
      </p:sp>
      <p:sp>
        <p:nvSpPr>
          <p:cNvPr id="25604" name="Symbol zastępczy zawartości 2"/>
          <p:cNvSpPr>
            <a:spLocks noGrp="1"/>
          </p:cNvSpPr>
          <p:nvPr>
            <p:ph idx="1"/>
          </p:nvPr>
        </p:nvSpPr>
        <p:spPr/>
        <p:txBody>
          <a:bodyPr/>
          <a:lstStyle/>
          <a:p>
            <a:r>
              <a:rPr lang="pl-PL" altLang="pl-PL" sz="2086" dirty="0"/>
              <a:t>Jeśli państwo nie wpływa na cenę równowagi, to rynek nazywamy wolnym. </a:t>
            </a:r>
          </a:p>
          <a:p>
            <a:r>
              <a:rPr lang="pl-PL" altLang="pl-PL" sz="2086" dirty="0"/>
              <a:t>Ceny odczytywane z linii popytu D mierzą wartość dóbr dla nabywców, a ceny odczytywane z krzywej podaży S koszt ich wytworzenia. </a:t>
            </a:r>
            <a:br>
              <a:rPr lang="pl-PL" altLang="pl-PL" sz="2086" dirty="0"/>
            </a:br>
            <a:r>
              <a:rPr lang="pl-PL" altLang="pl-PL" sz="2086" dirty="0"/>
              <a:t>Tzn. obszar AB0 odpowiada wartości dóbr pomniejszonej o koszt wytworzenia tych dóbr (ABQ*0 minus BQ*0) czyli sumę nadwyżek konsumenta i producenta (P*AB + P*B0), tzn. </a:t>
            </a:r>
            <a:r>
              <a:rPr lang="pl-PL" altLang="pl-PL" sz="2086" dirty="0" smtClean="0"/>
              <a:t>						nadwyżkę </a:t>
            </a:r>
            <a:r>
              <a:rPr lang="pl-PL" altLang="pl-PL" sz="2086" dirty="0"/>
              <a:t>całkowitą (ang. </a:t>
            </a:r>
            <a:r>
              <a:rPr lang="pl-PL" altLang="pl-PL" sz="2086" i="1" dirty="0" err="1"/>
              <a:t>total</a:t>
            </a:r>
            <a:r>
              <a:rPr lang="pl-PL" altLang="pl-PL" sz="2086" i="1" dirty="0"/>
              <a:t> </a:t>
            </a:r>
            <a:r>
              <a:rPr lang="pl-PL" altLang="pl-PL" sz="2086" i="1" dirty="0" err="1"/>
              <a:t>surplus</a:t>
            </a:r>
            <a:r>
              <a:rPr lang="pl-PL" altLang="pl-PL" sz="2086" dirty="0"/>
              <a:t>).</a:t>
            </a:r>
            <a:br>
              <a:rPr lang="pl-PL" altLang="pl-PL" sz="2086" dirty="0"/>
            </a:br>
            <a:r>
              <a:rPr lang="pl-PL" altLang="pl-PL" sz="2086" dirty="0"/>
              <a:t>				</a:t>
            </a:r>
            <a:r>
              <a:rPr lang="pl-PL" altLang="pl-PL" sz="2086" dirty="0" smtClean="0"/>
              <a:t>	Teoretycznie, gdyby </a:t>
            </a:r>
            <a:r>
              <a:rPr lang="pl-PL" altLang="pl-PL" sz="2086" dirty="0"/>
              <a:t>wszystkie dobra powstawały na </a:t>
            </a:r>
            <a:r>
              <a:rPr lang="pl-PL" altLang="pl-PL" sz="2086" dirty="0" smtClean="0"/>
              <a:t>					rynkach wolnych</a:t>
            </a:r>
            <a:r>
              <a:rPr lang="pl-PL" altLang="pl-PL" sz="2086" dirty="0"/>
              <a:t>, to mielibyśmy do czynienia z 						</a:t>
            </a:r>
            <a:r>
              <a:rPr lang="pl-PL" altLang="pl-PL" sz="2086" dirty="0" smtClean="0"/>
              <a:t>największymi </a:t>
            </a:r>
            <a:r>
              <a:rPr lang="pl-PL" altLang="pl-PL" sz="2086" dirty="0"/>
              <a:t>korzyściami z gospodarowania.</a:t>
            </a:r>
            <a:br>
              <a:rPr lang="pl-PL" altLang="pl-PL" sz="2086" dirty="0"/>
            </a:br>
            <a:r>
              <a:rPr lang="pl-PL" altLang="pl-PL" sz="2086" dirty="0"/>
              <a:t>				</a:t>
            </a:r>
            <a:r>
              <a:rPr lang="pl-PL" altLang="pl-PL" sz="2086" dirty="0" smtClean="0"/>
              <a:t>	Tak jednak nie </a:t>
            </a:r>
            <a:r>
              <a:rPr lang="pl-PL" altLang="pl-PL" sz="2086" dirty="0"/>
              <a:t>jest.</a:t>
            </a:r>
          </a:p>
          <a:p>
            <a:endParaRPr lang="pl-PL" altLang="pl-PL" sz="998" dirty="0"/>
          </a:p>
          <a:p>
            <a:endParaRPr lang="pl-PL" altLang="pl-PL" sz="2086" dirty="0"/>
          </a:p>
          <a:p>
            <a:endParaRPr lang="pl-PL" altLang="pl-PL" sz="2086" dirty="0"/>
          </a:p>
        </p:txBody>
      </p:sp>
    </p:spTree>
    <p:extLst>
      <p:ext uri="{BB962C8B-B14F-4D97-AF65-F5344CB8AC3E}">
        <p14:creationId xmlns:p14="http://schemas.microsoft.com/office/powerpoint/2010/main" val="296905576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Ek, cena maks, mar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8863" y="2783392"/>
            <a:ext cx="5272941" cy="4074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8" name="Tytuł 1"/>
          <p:cNvSpPr>
            <a:spLocks noGrp="1"/>
          </p:cNvSpPr>
          <p:nvPr>
            <p:ph type="title"/>
          </p:nvPr>
        </p:nvSpPr>
        <p:spPr/>
        <p:txBody>
          <a:bodyPr>
            <a:normAutofit/>
          </a:bodyPr>
          <a:lstStyle/>
          <a:p>
            <a:pPr>
              <a:defRPr/>
            </a:pPr>
            <a:r>
              <a:rPr lang="pl-PL" dirty="0" smtClean="0"/>
              <a:t>Rynek</a:t>
            </a:r>
            <a:br>
              <a:rPr lang="pl-PL" dirty="0" smtClean="0"/>
            </a:br>
            <a:r>
              <a:rPr lang="pl-PL" sz="2902" dirty="0">
                <a:ea typeface="+mn-ea"/>
                <a:cs typeface="+mn-cs"/>
              </a:rPr>
              <a:t>Ceny maksymalne</a:t>
            </a:r>
            <a:endParaRPr lang="pl-PL" sz="2902" dirty="0"/>
          </a:p>
        </p:txBody>
      </p:sp>
      <p:sp>
        <p:nvSpPr>
          <p:cNvPr id="26628" name="Symbol zastępczy zawartości 2"/>
          <p:cNvSpPr>
            <a:spLocks noGrp="1"/>
          </p:cNvSpPr>
          <p:nvPr>
            <p:ph idx="1"/>
          </p:nvPr>
        </p:nvSpPr>
        <p:spPr>
          <a:xfrm>
            <a:off x="838200" y="1788607"/>
            <a:ext cx="10515600" cy="4388356"/>
          </a:xfrm>
        </p:spPr>
        <p:txBody>
          <a:bodyPr>
            <a:normAutofit lnSpcReduction="10000"/>
          </a:bodyPr>
          <a:lstStyle/>
          <a:p>
            <a:r>
              <a:rPr lang="pl-PL" altLang="pl-PL" sz="2086" b="1" dirty="0"/>
              <a:t>Czarny: Cena maksymalna jest to najwyższa cena, którą można uzgodnić w legalnej transakcji kupna i sprzedaży.</a:t>
            </a:r>
          </a:p>
          <a:p>
            <a:r>
              <a:rPr lang="pl-PL" altLang="pl-PL" sz="2086" dirty="0"/>
              <a:t>Państwo zazwyczaj stosuje ceny maksymalne w imię pewnej zasady sprawiedliwości: np. w dostępie do żywności (takie same żołądki), albo innych rzadkich dóbr (np. sprzedaż biletów na mecze). </a:t>
            </a:r>
            <a:br>
              <a:rPr lang="pl-PL" altLang="pl-PL" sz="2086" dirty="0"/>
            </a:br>
            <a:r>
              <a:rPr lang="pl-PL" altLang="pl-PL" sz="2086" dirty="0"/>
              <a:t>					</a:t>
            </a:r>
            <a:r>
              <a:rPr lang="pl-PL" altLang="pl-PL" sz="2086" dirty="0" smtClean="0"/>
              <a:t>	Na </a:t>
            </a:r>
            <a:r>
              <a:rPr lang="pl-PL" altLang="pl-PL" sz="2086" dirty="0"/>
              <a:t>rysunku, pod wpływem ustalenia ceny 					</a:t>
            </a:r>
            <a:r>
              <a:rPr lang="pl-PL" altLang="pl-PL" sz="2086" dirty="0" smtClean="0"/>
              <a:t>		maksymalnej </a:t>
            </a:r>
            <a:r>
              <a:rPr lang="pl-PL" altLang="pl-PL" sz="2086" dirty="0"/>
              <a:t>rynkowa cena bułek spada z 					</a:t>
            </a:r>
            <a:r>
              <a:rPr lang="pl-PL" altLang="pl-PL" sz="2086" dirty="0" smtClean="0"/>
              <a:t>		50 </a:t>
            </a:r>
            <a:r>
              <a:rPr lang="pl-PL" altLang="pl-PL" sz="2086" dirty="0"/>
              <a:t>gr do 30 gr. W efekcie zmniejsza się 					</a:t>
            </a:r>
            <a:r>
              <a:rPr lang="pl-PL" altLang="pl-PL" sz="2086" dirty="0" smtClean="0"/>
              <a:t>		wielkość </a:t>
            </a:r>
            <a:r>
              <a:rPr lang="pl-PL" altLang="pl-PL" sz="2086" dirty="0"/>
              <a:t>produkcji bułek (przy niższej 						</a:t>
            </a:r>
            <a:r>
              <a:rPr lang="pl-PL" altLang="pl-PL" sz="2086" dirty="0" smtClean="0"/>
              <a:t>	cenie </a:t>
            </a:r>
            <a:r>
              <a:rPr lang="pl-PL" altLang="pl-PL" sz="2086" dirty="0"/>
              <a:t>mniej firm będzie skłonnych 						</a:t>
            </a:r>
            <a:r>
              <a:rPr lang="pl-PL" altLang="pl-PL" sz="2086" dirty="0" smtClean="0"/>
              <a:t>	produkować </a:t>
            </a:r>
            <a:r>
              <a:rPr lang="pl-PL" altLang="pl-PL" sz="2086" dirty="0"/>
              <a:t>bułki, a ci którzy się na to 					</a:t>
            </a:r>
            <a:r>
              <a:rPr lang="pl-PL" altLang="pl-PL" sz="2086" dirty="0" smtClean="0"/>
              <a:t>		zdecydują </a:t>
            </a:r>
            <a:r>
              <a:rPr lang="pl-PL" altLang="pl-PL" sz="2086" dirty="0"/>
              <a:t>będą mieli mniejszą możliwość 					</a:t>
            </a:r>
            <a:r>
              <a:rPr lang="pl-PL" altLang="pl-PL" sz="2086" dirty="0" smtClean="0"/>
              <a:t>		np</a:t>
            </a:r>
            <a:r>
              <a:rPr lang="pl-PL" altLang="pl-PL" sz="2086" dirty="0"/>
              <a:t>. zatrudniania dodatkowych 							</a:t>
            </a:r>
            <a:r>
              <a:rPr lang="pl-PL" altLang="pl-PL" sz="2086" dirty="0" smtClean="0"/>
              <a:t>	pracowników</a:t>
            </a:r>
            <a:r>
              <a:rPr lang="pl-PL" altLang="pl-PL" sz="2086" dirty="0"/>
              <a:t>). Ponadto, po zmniejszeniu 					</a:t>
            </a:r>
            <a:r>
              <a:rPr lang="pl-PL" altLang="pl-PL" sz="2086" dirty="0" smtClean="0"/>
              <a:t>		ceny </a:t>
            </a:r>
            <a:r>
              <a:rPr lang="pl-PL" altLang="pl-PL" sz="2086" dirty="0"/>
              <a:t>zwiększa się wielkość popytu – 						</a:t>
            </a:r>
            <a:r>
              <a:rPr lang="pl-PL" altLang="pl-PL" sz="2086" dirty="0" smtClean="0"/>
              <a:t>	zapotrzebowanie</a:t>
            </a:r>
            <a:endParaRPr lang="pl-PL" altLang="pl-PL" sz="2086" dirty="0"/>
          </a:p>
          <a:p>
            <a:endParaRPr lang="pl-PL" altLang="pl-PL" sz="2086" dirty="0"/>
          </a:p>
        </p:txBody>
      </p:sp>
    </p:spTree>
    <p:extLst>
      <p:ext uri="{BB962C8B-B14F-4D97-AF65-F5344CB8AC3E}">
        <p14:creationId xmlns:p14="http://schemas.microsoft.com/office/powerpoint/2010/main" val="406802875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Ek, cena maks, mar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37991" y="2637803"/>
            <a:ext cx="5461347" cy="4220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8" name="Tytuł 1"/>
          <p:cNvSpPr>
            <a:spLocks noGrp="1"/>
          </p:cNvSpPr>
          <p:nvPr>
            <p:ph type="title"/>
          </p:nvPr>
        </p:nvSpPr>
        <p:spPr/>
        <p:txBody>
          <a:bodyPr>
            <a:normAutofit/>
          </a:bodyPr>
          <a:lstStyle/>
          <a:p>
            <a:pPr>
              <a:defRPr/>
            </a:pPr>
            <a:r>
              <a:rPr lang="pl-PL" dirty="0" smtClean="0"/>
              <a:t>Rynek</a:t>
            </a:r>
            <a:br>
              <a:rPr lang="pl-PL" dirty="0" smtClean="0"/>
            </a:br>
            <a:r>
              <a:rPr lang="pl-PL" sz="2902" dirty="0">
                <a:ea typeface="+mn-ea"/>
                <a:cs typeface="+mn-cs"/>
              </a:rPr>
              <a:t>Ceny maksymalne</a:t>
            </a:r>
            <a:endParaRPr lang="pl-PL" sz="2902" dirty="0"/>
          </a:p>
        </p:txBody>
      </p:sp>
      <p:sp>
        <p:nvSpPr>
          <p:cNvPr id="27652" name="Symbol zastępczy zawartości 2"/>
          <p:cNvSpPr>
            <a:spLocks noGrp="1"/>
          </p:cNvSpPr>
          <p:nvPr>
            <p:ph idx="1"/>
          </p:nvPr>
        </p:nvSpPr>
        <p:spPr>
          <a:xfrm>
            <a:off x="838200" y="1825625"/>
            <a:ext cx="10515600" cy="4545030"/>
          </a:xfrm>
        </p:spPr>
        <p:txBody>
          <a:bodyPr>
            <a:normAutofit/>
          </a:bodyPr>
          <a:lstStyle/>
          <a:p>
            <a:r>
              <a:rPr lang="pl-PL" altLang="pl-PL" sz="2086" dirty="0"/>
              <a:t>Mamy więc nadwyżkę zapotrzebowania nad ofertą. Ludzie chcą kupić więcej niż oferują sprzedawcy – a owa nadwyżka to odcinek AB. Czyli niedobór (700-300 = 400 bułek). </a:t>
            </a:r>
          </a:p>
          <a:p>
            <a:r>
              <a:rPr lang="pl-PL" altLang="pl-PL" sz="2086" dirty="0"/>
              <a:t>W efekcie o tym, kto dostanie towar decydują i) kolejki, ii) czarny rynek, iii) bony – tzw. kartki. W efekcie zmniejsza się i tak skromna oferta (zmniejszenie wielkości produkcji), ponieważ </a:t>
            </a:r>
            <a:r>
              <a:rPr lang="pl-PL" altLang="pl-PL" sz="2086" dirty="0" smtClean="0"/>
              <a:t>			część </a:t>
            </a:r>
            <a:r>
              <a:rPr lang="pl-PL" altLang="pl-PL" sz="2086" dirty="0"/>
              <a:t>osób handluje nielegalnie.</a:t>
            </a:r>
            <a:br>
              <a:rPr lang="pl-PL" altLang="pl-PL" sz="2086" dirty="0"/>
            </a:br>
            <a:r>
              <a:rPr lang="pl-PL" altLang="pl-PL" sz="2086" dirty="0"/>
              <a:t>					</a:t>
            </a:r>
            <a:r>
              <a:rPr lang="pl-PL" altLang="pl-PL" sz="2086" dirty="0" smtClean="0"/>
              <a:t>	Przy </a:t>
            </a:r>
            <a:r>
              <a:rPr lang="pl-PL" altLang="pl-PL" sz="2086" dirty="0"/>
              <a:t>tym zmniejsza się efektywność 						</a:t>
            </a:r>
            <a:r>
              <a:rPr lang="pl-PL" altLang="pl-PL" sz="2086" dirty="0" smtClean="0"/>
              <a:t>	gospodarowania</a:t>
            </a:r>
            <a:r>
              <a:rPr lang="pl-PL" altLang="pl-PL" sz="2086" dirty="0"/>
              <a:t>: na rynku wolnym 						</a:t>
            </a:r>
            <a:r>
              <a:rPr lang="pl-PL" altLang="pl-PL" sz="2086" dirty="0" smtClean="0"/>
              <a:t>	nadwyżka </a:t>
            </a:r>
            <a:r>
              <a:rPr lang="pl-PL" altLang="pl-PL" sz="2086" dirty="0"/>
              <a:t>konsumenta i producenta 						</a:t>
            </a:r>
            <a:r>
              <a:rPr lang="pl-PL" altLang="pl-PL" sz="2086" dirty="0" smtClean="0"/>
              <a:t>	dawały </a:t>
            </a:r>
            <a:r>
              <a:rPr lang="pl-PL" altLang="pl-PL" sz="2086" dirty="0"/>
              <a:t>zsumowane pole 0FE (górna 						</a:t>
            </a:r>
            <a:r>
              <a:rPr lang="pl-PL" altLang="pl-PL" sz="2086" dirty="0" smtClean="0"/>
              <a:t>	część </a:t>
            </a:r>
            <a:r>
              <a:rPr lang="pl-PL" altLang="pl-PL" sz="2086" dirty="0"/>
              <a:t>trójkąta, to nadwyżka konsumenta, 					</a:t>
            </a:r>
            <a:r>
              <a:rPr lang="pl-PL" altLang="pl-PL" sz="2086" dirty="0" smtClean="0"/>
              <a:t>		dolna</a:t>
            </a:r>
            <a:r>
              <a:rPr lang="pl-PL" altLang="pl-PL" sz="2086" dirty="0"/>
              <a:t>, to nadwyżka producenta). Obecnie 					</a:t>
            </a:r>
            <a:r>
              <a:rPr lang="pl-PL" altLang="pl-PL" sz="2086" dirty="0" smtClean="0"/>
              <a:t>		pole </a:t>
            </a:r>
            <a:r>
              <a:rPr lang="pl-PL" altLang="pl-PL" sz="2086" dirty="0"/>
              <a:t>nadwyżki całkowitej zmniejsza się z 					</a:t>
            </a:r>
            <a:r>
              <a:rPr lang="pl-PL" altLang="pl-PL" sz="2086" dirty="0" smtClean="0"/>
              <a:t>		pola </a:t>
            </a:r>
            <a:r>
              <a:rPr lang="pl-PL" altLang="pl-PL" sz="2086" dirty="0"/>
              <a:t>0FE do 0FCA, a stratą dla 							</a:t>
            </a:r>
            <a:r>
              <a:rPr lang="pl-PL" altLang="pl-PL" sz="2086" dirty="0" smtClean="0"/>
              <a:t>	społeczeństwa </a:t>
            </a:r>
            <a:r>
              <a:rPr lang="pl-PL" altLang="pl-PL" sz="2086" dirty="0"/>
              <a:t>jest bezpowrotne 						</a:t>
            </a:r>
            <a:r>
              <a:rPr lang="pl-PL" altLang="pl-PL" sz="2086" dirty="0" smtClean="0"/>
              <a:t>		zniknięcie </a:t>
            </a:r>
            <a:r>
              <a:rPr lang="pl-PL" altLang="pl-PL" sz="2086" dirty="0"/>
              <a:t>pola ACE. </a:t>
            </a:r>
          </a:p>
        </p:txBody>
      </p:sp>
    </p:spTree>
    <p:extLst>
      <p:ext uri="{BB962C8B-B14F-4D97-AF65-F5344CB8AC3E}">
        <p14:creationId xmlns:p14="http://schemas.microsoft.com/office/powerpoint/2010/main" val="540232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Ek, cena mini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68621" y="3182065"/>
            <a:ext cx="4773099" cy="3675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8" name="Tytuł 1"/>
          <p:cNvSpPr>
            <a:spLocks noGrp="1"/>
          </p:cNvSpPr>
          <p:nvPr>
            <p:ph type="title"/>
          </p:nvPr>
        </p:nvSpPr>
        <p:spPr/>
        <p:txBody>
          <a:bodyPr>
            <a:normAutofit/>
          </a:bodyPr>
          <a:lstStyle/>
          <a:p>
            <a:pPr>
              <a:defRPr/>
            </a:pPr>
            <a:r>
              <a:rPr lang="pl-PL" dirty="0" smtClean="0"/>
              <a:t>Rynek</a:t>
            </a:r>
            <a:br>
              <a:rPr lang="pl-PL" dirty="0" smtClean="0"/>
            </a:br>
            <a:r>
              <a:rPr lang="pl-PL" sz="2902" dirty="0">
                <a:ea typeface="+mn-ea"/>
                <a:cs typeface="+mn-cs"/>
              </a:rPr>
              <a:t>Ceny minimalne</a:t>
            </a:r>
            <a:endParaRPr lang="pl-PL" sz="2902" dirty="0"/>
          </a:p>
        </p:txBody>
      </p:sp>
      <p:sp>
        <p:nvSpPr>
          <p:cNvPr id="28676" name="Symbol zastępczy zawartości 2"/>
          <p:cNvSpPr>
            <a:spLocks noGrp="1"/>
          </p:cNvSpPr>
          <p:nvPr>
            <p:ph idx="1"/>
          </p:nvPr>
        </p:nvSpPr>
        <p:spPr/>
        <p:txBody>
          <a:bodyPr/>
          <a:lstStyle/>
          <a:p>
            <a:r>
              <a:rPr lang="pl-PL" altLang="pl-PL" sz="1995" dirty="0"/>
              <a:t>W przypadku ceny minimalnej mamy do czynienia z ochroną pewnych grup producentów. Często nakłada się ceny minimalne na artykuły rolne, tak aby koniunkturalne i uzależnione od zmian pogody wahania cen nie doprowadziły do upadku producentów rolnych (lub też płace minimalne – tu producentami są pracownicy „sprzedający” swoją pracę).</a:t>
            </a:r>
          </a:p>
          <a:p>
            <a:r>
              <a:rPr lang="pl-PL" altLang="pl-PL" sz="1995" dirty="0"/>
              <a:t> W efekcie dochodzi do zmniejszenia zapotrzebowania np. z 500 do 300, </a:t>
            </a:r>
            <a:br>
              <a:rPr lang="pl-PL" altLang="pl-PL" sz="1995" dirty="0"/>
            </a:br>
            <a:r>
              <a:rPr lang="pl-PL" altLang="pl-PL" sz="1995" dirty="0"/>
              <a:t>a wzrost oferty – np. z 500 do 700. Pojawia się nadwyżka, której nie chcą kupić konsumenci (odcinek CF) i nie wszyscy oferujący mogą sprzedać towar. </a:t>
            </a:r>
            <a:br>
              <a:rPr lang="pl-PL" altLang="pl-PL" sz="1995" dirty="0"/>
            </a:br>
            <a:r>
              <a:rPr lang="pl-PL" altLang="pl-PL" sz="1995" dirty="0"/>
              <a:t>			</a:t>
            </a:r>
            <a:r>
              <a:rPr lang="pl-PL" altLang="pl-PL" sz="1995" dirty="0" smtClean="0"/>
              <a:t>	</a:t>
            </a:r>
            <a:r>
              <a:rPr lang="pl-PL" altLang="pl-PL" sz="1995" dirty="0"/>
              <a:t>	</a:t>
            </a:r>
            <a:r>
              <a:rPr lang="pl-PL" altLang="pl-PL" sz="1995" dirty="0" smtClean="0"/>
              <a:t>	Stosuje </a:t>
            </a:r>
            <a:r>
              <a:rPr lang="pl-PL" altLang="pl-PL" sz="1995" dirty="0"/>
              <a:t>się wtedy następujące rozwiązania:</a:t>
            </a:r>
            <a:br>
              <a:rPr lang="pl-PL" altLang="pl-PL" sz="1995" dirty="0"/>
            </a:br>
            <a:r>
              <a:rPr lang="pl-PL" altLang="pl-PL" sz="1995" dirty="0"/>
              <a:t>				</a:t>
            </a:r>
            <a:r>
              <a:rPr lang="pl-PL" altLang="pl-PL" sz="1995" dirty="0" smtClean="0"/>
              <a:t>		- </a:t>
            </a:r>
            <a:r>
              <a:rPr lang="pl-PL" altLang="pl-PL" sz="1995" dirty="0"/>
              <a:t>limituje się produkcję (kwoty produkcyjne – </a:t>
            </a:r>
            <a:r>
              <a:rPr lang="pl-PL" altLang="pl-PL" sz="1995" dirty="0" smtClean="0"/>
              <a:t>						np</a:t>
            </a:r>
            <a:r>
              <a:rPr lang="pl-PL" altLang="pl-PL" sz="1995" dirty="0"/>
              <a:t>. w </a:t>
            </a:r>
            <a:r>
              <a:rPr lang="pl-PL" altLang="pl-PL" sz="1995" dirty="0" smtClean="0"/>
              <a:t>UE kwoty </a:t>
            </a:r>
            <a:r>
              <a:rPr lang="pl-PL" altLang="pl-PL" sz="1995" dirty="0"/>
              <a:t>mleka czy cukru dla krajów </a:t>
            </a:r>
            <a:r>
              <a:rPr lang="pl-PL" altLang="pl-PL" sz="1995" dirty="0" smtClean="0"/>
              <a:t>							członkowskich</a:t>
            </a:r>
            <a:r>
              <a:rPr lang="pl-PL" altLang="pl-PL" sz="1995" dirty="0"/>
              <a:t>);</a:t>
            </a:r>
            <a:br>
              <a:rPr lang="pl-PL" altLang="pl-PL" sz="1995" dirty="0"/>
            </a:br>
            <a:r>
              <a:rPr lang="pl-PL" altLang="pl-PL" sz="1995" dirty="0"/>
              <a:t>				</a:t>
            </a:r>
            <a:r>
              <a:rPr lang="pl-PL" altLang="pl-PL" sz="1995" dirty="0" smtClean="0"/>
              <a:t>		- </a:t>
            </a:r>
            <a:r>
              <a:rPr lang="pl-PL" altLang="pl-PL" sz="1995" dirty="0"/>
              <a:t>państwo wykupuje nadwyżkę </a:t>
            </a:r>
            <a:r>
              <a:rPr lang="pl-PL" altLang="pl-PL" sz="1995" dirty="0" smtClean="0"/>
              <a:t>produkcji.</a:t>
            </a:r>
            <a:r>
              <a:rPr lang="pl-PL" altLang="pl-PL" sz="1995" dirty="0"/>
              <a:t/>
            </a:r>
            <a:br>
              <a:rPr lang="pl-PL" altLang="pl-PL" sz="1995" dirty="0"/>
            </a:br>
            <a:r>
              <a:rPr lang="pl-PL" altLang="pl-PL" sz="1995" dirty="0"/>
              <a:t>				</a:t>
            </a:r>
            <a:r>
              <a:rPr lang="pl-PL" altLang="pl-PL" sz="1995" dirty="0" smtClean="0"/>
              <a:t>		Ubocznym </a:t>
            </a:r>
            <a:r>
              <a:rPr lang="pl-PL" altLang="pl-PL" sz="1995" dirty="0"/>
              <a:t>tego skutkiem jest subsydiowanie</a:t>
            </a:r>
            <a:br>
              <a:rPr lang="pl-PL" altLang="pl-PL" sz="1995" dirty="0"/>
            </a:br>
            <a:r>
              <a:rPr lang="pl-PL" altLang="pl-PL" sz="1995" dirty="0"/>
              <a:t>				 </a:t>
            </a:r>
            <a:r>
              <a:rPr lang="pl-PL" altLang="pl-PL" sz="1995" dirty="0" smtClean="0"/>
              <a:t>		jednych </a:t>
            </a:r>
            <a:r>
              <a:rPr lang="pl-PL" altLang="pl-PL" sz="1995" dirty="0"/>
              <a:t>grup społ. kosztem innych grup – 					</a:t>
            </a:r>
            <a:r>
              <a:rPr lang="pl-PL" altLang="pl-PL" sz="1995" dirty="0" smtClean="0"/>
              <a:t>		czyli </a:t>
            </a:r>
            <a:r>
              <a:rPr lang="pl-PL" altLang="pl-PL" sz="1995" dirty="0"/>
              <a:t>redystrybucja dochodów. </a:t>
            </a:r>
          </a:p>
        </p:txBody>
      </p:sp>
    </p:spTree>
    <p:extLst>
      <p:ext uri="{BB962C8B-B14F-4D97-AF65-F5344CB8AC3E}">
        <p14:creationId xmlns:p14="http://schemas.microsoft.com/office/powerpoint/2010/main" val="151188785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Ek, cena mini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8669" y="3182065"/>
            <a:ext cx="4773099" cy="3675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8" name="Tytuł 1"/>
          <p:cNvSpPr>
            <a:spLocks noGrp="1"/>
          </p:cNvSpPr>
          <p:nvPr>
            <p:ph type="title"/>
          </p:nvPr>
        </p:nvSpPr>
        <p:spPr/>
        <p:txBody>
          <a:bodyPr>
            <a:normAutofit/>
          </a:bodyPr>
          <a:lstStyle/>
          <a:p>
            <a:pPr>
              <a:defRPr/>
            </a:pPr>
            <a:r>
              <a:rPr lang="pl-PL" dirty="0" smtClean="0"/>
              <a:t>Rynek</a:t>
            </a:r>
            <a:br>
              <a:rPr lang="pl-PL" dirty="0" smtClean="0"/>
            </a:br>
            <a:r>
              <a:rPr lang="pl-PL" sz="2902" dirty="0">
                <a:ea typeface="+mn-ea"/>
                <a:cs typeface="+mn-cs"/>
              </a:rPr>
              <a:t>Ceny minimalne</a:t>
            </a:r>
            <a:endParaRPr lang="pl-PL" sz="2902" dirty="0"/>
          </a:p>
        </p:txBody>
      </p:sp>
      <p:sp>
        <p:nvSpPr>
          <p:cNvPr id="29700" name="Symbol zastępczy zawartości 2"/>
          <p:cNvSpPr>
            <a:spLocks noGrp="1"/>
          </p:cNvSpPr>
          <p:nvPr>
            <p:ph idx="1"/>
          </p:nvPr>
        </p:nvSpPr>
        <p:spPr/>
        <p:txBody>
          <a:bodyPr/>
          <a:lstStyle/>
          <a:p>
            <a:r>
              <a:rPr lang="pl-PL" altLang="pl-PL" sz="2086" dirty="0"/>
              <a:t>Także </a:t>
            </a:r>
            <a:r>
              <a:rPr lang="pl-PL" altLang="pl-PL" sz="2086" dirty="0" smtClean="0"/>
              <a:t>w tym przypadku </a:t>
            </a:r>
            <a:r>
              <a:rPr lang="pl-PL" altLang="pl-PL" sz="2086" dirty="0"/>
              <a:t>maleje efektywność gospodarowania, co wyraża się zmniejszeniem łącznej nadwyżki o pole trójkąta ACE. Mamy też do czynienia z przemieszczeniem korzyści od konsumentów (teraz 0,70GC) do producentów (teraz 0 0,70 CA) (oczywiście tylko do tych, którzy przetrwali na rynku – miejsca dla nowych nie ma – tak jak przy płacy minimalnej zyskują już zatrudnieni, a miejsca dla młodych, niewykwalifikowanych pracowników nie ma).</a:t>
            </a:r>
          </a:p>
        </p:txBody>
      </p:sp>
    </p:spTree>
    <p:extLst>
      <p:ext uri="{BB962C8B-B14F-4D97-AF65-F5344CB8AC3E}">
        <p14:creationId xmlns:p14="http://schemas.microsoft.com/office/powerpoint/2010/main" val="36692498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ytuł 1"/>
          <p:cNvSpPr>
            <a:spLocks noGrp="1"/>
          </p:cNvSpPr>
          <p:nvPr>
            <p:ph type="title"/>
          </p:nvPr>
        </p:nvSpPr>
        <p:spPr/>
        <p:txBody>
          <a:bodyPr>
            <a:normAutofit/>
          </a:bodyPr>
          <a:lstStyle/>
          <a:p>
            <a:pPr eaLnBrk="1" hangingPunct="1"/>
            <a:r>
              <a:rPr lang="pl-PL" altLang="pl-PL" smtClean="0"/>
              <a:t>Tematyka zajęć</a:t>
            </a:r>
          </a:p>
        </p:txBody>
      </p:sp>
      <p:sp>
        <p:nvSpPr>
          <p:cNvPr id="4" name="Symbol zastępczy zawartości 3"/>
          <p:cNvSpPr>
            <a:spLocks noGrp="1"/>
          </p:cNvSpPr>
          <p:nvPr>
            <p:ph idx="1"/>
          </p:nvPr>
        </p:nvSpPr>
        <p:spPr/>
        <p:txBody>
          <a:bodyPr/>
          <a:lstStyle/>
          <a:p>
            <a:endParaRPr lang="pl-PL" dirty="0"/>
          </a:p>
        </p:txBody>
      </p:sp>
      <p:graphicFrame>
        <p:nvGraphicFramePr>
          <p:cNvPr id="2" name="Tabela 1"/>
          <p:cNvGraphicFramePr>
            <a:graphicFrameLocks noGrp="1"/>
          </p:cNvGraphicFramePr>
          <p:nvPr>
            <p:extLst>
              <p:ext uri="{D42A27DB-BD31-4B8C-83A1-F6EECF244321}">
                <p14:modId xmlns:p14="http://schemas.microsoft.com/office/powerpoint/2010/main" val="3171791449"/>
              </p:ext>
            </p:extLst>
          </p:nvPr>
        </p:nvGraphicFramePr>
        <p:xfrm>
          <a:off x="838200" y="1825625"/>
          <a:ext cx="10515600" cy="1740511"/>
        </p:xfrm>
        <a:graphic>
          <a:graphicData uri="http://schemas.openxmlformats.org/drawingml/2006/table">
            <a:tbl>
              <a:tblPr firstRow="1" firstCol="1" bandRow="1">
                <a:tableStyleId>{5C22544A-7EE6-4342-B048-85BDC9FD1C3A}</a:tableStyleId>
              </a:tblPr>
              <a:tblGrid>
                <a:gridCol w="10515600"/>
              </a:tblGrid>
              <a:tr h="435158">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2000" dirty="0">
                          <a:effectLst/>
                        </a:rPr>
                        <a:t>1. </a:t>
                      </a:r>
                      <a:r>
                        <a:rPr lang="pl-PL" sz="2000" dirty="0" smtClean="0">
                          <a:effectLst/>
                        </a:rPr>
                        <a:t>Rynek, popyt, podaż;</a:t>
                      </a:r>
                      <a:r>
                        <a:rPr lang="pl-PL" sz="2000" baseline="0" dirty="0" smtClean="0">
                          <a:effectLst/>
                        </a:rPr>
                        <a:t> reakcje popytu na zmiany cen i dochodów</a:t>
                      </a:r>
                      <a:endParaRPr lang="pl-PL" sz="2000" dirty="0" smtClean="0">
                        <a:effectLst/>
                        <a:latin typeface="+mn-lt"/>
                        <a:ea typeface="Calibri"/>
                        <a:cs typeface="Times New Roman"/>
                      </a:endParaRPr>
                    </a:p>
                  </a:txBody>
                  <a:tcPr marL="72737" marR="72737" marT="0" marB="0">
                    <a:solidFill>
                      <a:schemeClr val="accent2"/>
                    </a:solidFill>
                  </a:tcPr>
                </a:tc>
              </a:tr>
              <a:tr h="435158">
                <a:tc>
                  <a:txBody>
                    <a:bodyPr/>
                    <a:lstStyle/>
                    <a:p>
                      <a:pPr>
                        <a:lnSpc>
                          <a:spcPct val="115000"/>
                        </a:lnSpc>
                        <a:spcAft>
                          <a:spcPts val="0"/>
                        </a:spcAft>
                      </a:pPr>
                      <a:r>
                        <a:rPr lang="pl-PL" sz="2000" dirty="0">
                          <a:effectLst/>
                        </a:rPr>
                        <a:t>2</a:t>
                      </a:r>
                      <a:r>
                        <a:rPr lang="pl-PL" sz="2000" dirty="0" smtClean="0">
                          <a:effectLst/>
                        </a:rPr>
                        <a:t>. Producent – przedsiębiorstwo – koszty </a:t>
                      </a:r>
                      <a:endParaRPr lang="pl-PL" sz="2000" dirty="0">
                        <a:effectLst/>
                        <a:latin typeface="Calibri"/>
                        <a:ea typeface="Calibri"/>
                        <a:cs typeface="Times New Roman"/>
                      </a:endParaRPr>
                    </a:p>
                  </a:txBody>
                  <a:tcPr marL="72737" marR="72737" marT="0" marB="0">
                    <a:solidFill>
                      <a:schemeClr val="accent2"/>
                    </a:solidFill>
                  </a:tcPr>
                </a:tc>
              </a:tr>
              <a:tr h="435158">
                <a:tc>
                  <a:txBody>
                    <a:bodyPr/>
                    <a:lstStyle/>
                    <a:p>
                      <a:pPr>
                        <a:lnSpc>
                          <a:spcPct val="115000"/>
                        </a:lnSpc>
                        <a:spcAft>
                          <a:spcPts val="0"/>
                        </a:spcAft>
                      </a:pPr>
                      <a:r>
                        <a:rPr lang="pl-PL" sz="2000" baseline="0" dirty="0" smtClean="0">
                          <a:effectLst/>
                          <a:latin typeface="Calibri"/>
                          <a:cs typeface="Times New Roman"/>
                        </a:rPr>
                        <a:t>3. </a:t>
                      </a:r>
                      <a:r>
                        <a:rPr lang="pl-PL" sz="2000" baseline="0" dirty="0" smtClean="0">
                          <a:effectLst/>
                          <a:latin typeface="Calibri"/>
                          <a:cs typeface="Times New Roman"/>
                        </a:rPr>
                        <a:t>Kolokwium + s</a:t>
                      </a:r>
                      <a:r>
                        <a:rPr lang="pl-PL" sz="2000" baseline="0" dirty="0" smtClean="0">
                          <a:effectLst/>
                        </a:rPr>
                        <a:t>truktury</a:t>
                      </a:r>
                      <a:r>
                        <a:rPr lang="pl-PL" sz="2000" dirty="0" smtClean="0">
                          <a:effectLst/>
                        </a:rPr>
                        <a:t> </a:t>
                      </a:r>
                      <a:r>
                        <a:rPr lang="pl-PL" sz="2000" dirty="0" smtClean="0">
                          <a:effectLst/>
                        </a:rPr>
                        <a:t>rynku – konkurencja i monopol, oligopol i konkurencja</a:t>
                      </a:r>
                      <a:r>
                        <a:rPr lang="pl-PL" sz="2000" baseline="0" dirty="0" smtClean="0">
                          <a:effectLst/>
                        </a:rPr>
                        <a:t> monopolistyczna</a:t>
                      </a:r>
                      <a:endParaRPr lang="pl-PL" sz="2000" dirty="0">
                        <a:effectLst/>
                        <a:latin typeface="Calibri"/>
                        <a:ea typeface="Calibri"/>
                        <a:cs typeface="Times New Roman"/>
                      </a:endParaRPr>
                    </a:p>
                  </a:txBody>
                  <a:tcPr marL="72737" marR="72737" marT="0" marB="0">
                    <a:solidFill>
                      <a:schemeClr val="accent2"/>
                    </a:solidFill>
                  </a:tcPr>
                </a:tc>
              </a:tr>
              <a:tr h="435037">
                <a:tc>
                  <a:txBody>
                    <a:bodyPr/>
                    <a:lstStyle/>
                    <a:p>
                      <a:pPr>
                        <a:lnSpc>
                          <a:spcPct val="115000"/>
                        </a:lnSpc>
                        <a:spcAft>
                          <a:spcPts val="0"/>
                        </a:spcAft>
                      </a:pPr>
                      <a:r>
                        <a:rPr lang="pl-PL" sz="2000" dirty="0" smtClean="0">
                          <a:effectLst/>
                          <a:latin typeface="Calibri"/>
                          <a:ea typeface="Calibri"/>
                          <a:cs typeface="Times New Roman"/>
                        </a:rPr>
                        <a:t>Zajęcia z dr. M. Możdżeniem</a:t>
                      </a:r>
                      <a:endParaRPr lang="pl-PL" sz="2000" dirty="0">
                        <a:effectLst/>
                        <a:latin typeface="Calibri"/>
                        <a:ea typeface="Calibri"/>
                        <a:cs typeface="Times New Roman"/>
                      </a:endParaRPr>
                    </a:p>
                  </a:txBody>
                  <a:tcPr marL="72737" marR="72737" marT="0" marB="0">
                    <a:solidFill>
                      <a:schemeClr val="accent2"/>
                    </a:solidFill>
                  </a:tcPr>
                </a:tc>
              </a:tr>
            </a:tbl>
          </a:graphicData>
        </a:graphic>
      </p:graphicFrame>
    </p:spTree>
    <p:extLst>
      <p:ext uri="{BB962C8B-B14F-4D97-AF65-F5344CB8AC3E}">
        <p14:creationId xmlns:p14="http://schemas.microsoft.com/office/powerpoint/2010/main" val="34071178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ytuł 1"/>
          <p:cNvSpPr>
            <a:spLocks noGrp="1"/>
          </p:cNvSpPr>
          <p:nvPr>
            <p:ph type="title"/>
          </p:nvPr>
        </p:nvSpPr>
        <p:spPr/>
        <p:txBody>
          <a:bodyPr>
            <a:normAutofit/>
          </a:bodyPr>
          <a:lstStyle/>
          <a:p>
            <a:pPr eaLnBrk="1" hangingPunct="1"/>
            <a:r>
              <a:rPr lang="pl-PL" altLang="pl-PL" smtClean="0"/>
              <a:t>Literatura:</a:t>
            </a:r>
          </a:p>
        </p:txBody>
      </p:sp>
      <p:sp>
        <p:nvSpPr>
          <p:cNvPr id="7171" name="Symbol zastępczy zawartości 2"/>
          <p:cNvSpPr>
            <a:spLocks noGrp="1"/>
          </p:cNvSpPr>
          <p:nvPr>
            <p:ph idx="1"/>
          </p:nvPr>
        </p:nvSpPr>
        <p:spPr/>
        <p:txBody>
          <a:bodyPr>
            <a:normAutofit lnSpcReduction="10000"/>
          </a:bodyPr>
          <a:lstStyle/>
          <a:p>
            <a:pPr eaLnBrk="1" hangingPunct="1"/>
            <a:r>
              <a:rPr lang="pl-PL" altLang="pl-PL" sz="2086" b="1" dirty="0"/>
              <a:t>Literatura podstawowa:</a:t>
            </a:r>
            <a:endParaRPr lang="pl-PL" altLang="pl-PL" sz="2086" dirty="0"/>
          </a:p>
          <a:p>
            <a:pPr eaLnBrk="1" hangingPunct="1"/>
            <a:r>
              <a:rPr lang="pl-PL" altLang="pl-PL" sz="1995" dirty="0">
                <a:solidFill>
                  <a:srgbClr val="FF0000"/>
                </a:solidFill>
              </a:rPr>
              <a:t>D. </a:t>
            </a:r>
            <a:r>
              <a:rPr lang="pl-PL" altLang="pl-PL" sz="1995" dirty="0" err="1">
                <a:solidFill>
                  <a:srgbClr val="FF0000"/>
                </a:solidFill>
              </a:rPr>
              <a:t>Begg</a:t>
            </a:r>
            <a:r>
              <a:rPr lang="pl-PL" altLang="pl-PL" sz="1995" dirty="0">
                <a:solidFill>
                  <a:srgbClr val="FF0000"/>
                </a:solidFill>
              </a:rPr>
              <a:t>, P. </a:t>
            </a:r>
            <a:r>
              <a:rPr lang="pl-PL" altLang="pl-PL" sz="1995" dirty="0" err="1">
                <a:solidFill>
                  <a:srgbClr val="FF0000"/>
                </a:solidFill>
              </a:rPr>
              <a:t>Dornbusch</a:t>
            </a:r>
            <a:r>
              <a:rPr lang="pl-PL" altLang="pl-PL" sz="1995" dirty="0">
                <a:solidFill>
                  <a:srgbClr val="FF0000"/>
                </a:solidFill>
              </a:rPr>
              <a:t>, S. Fischer, </a:t>
            </a:r>
            <a:r>
              <a:rPr lang="pl-PL" altLang="pl-PL" sz="1995" i="1" dirty="0">
                <a:solidFill>
                  <a:srgbClr val="FF0000"/>
                </a:solidFill>
              </a:rPr>
              <a:t>Mikroekonomia</a:t>
            </a:r>
            <a:r>
              <a:rPr lang="pl-PL" altLang="pl-PL" sz="1995" dirty="0">
                <a:solidFill>
                  <a:srgbClr val="FF0000"/>
                </a:solidFill>
              </a:rPr>
              <a:t>, PWE, Warszawa </a:t>
            </a:r>
            <a:r>
              <a:rPr lang="pl-PL" altLang="pl-PL" sz="1995" dirty="0" smtClean="0">
                <a:solidFill>
                  <a:srgbClr val="FF0000"/>
                </a:solidFill>
              </a:rPr>
              <a:t>2014</a:t>
            </a:r>
            <a:r>
              <a:rPr lang="pl-PL" altLang="pl-PL" sz="1995" dirty="0" smtClean="0"/>
              <a:t>;</a:t>
            </a:r>
            <a:endParaRPr lang="pl-PL" altLang="pl-PL" sz="1995" dirty="0"/>
          </a:p>
          <a:p>
            <a:pPr eaLnBrk="1" hangingPunct="1"/>
            <a:r>
              <a:rPr lang="pl-PL" altLang="pl-PL" sz="1995" dirty="0"/>
              <a:t>B. Czarny, </a:t>
            </a:r>
            <a:r>
              <a:rPr lang="pl-PL" altLang="pl-PL" sz="1995" i="1" dirty="0"/>
              <a:t>Podstawy ekonomii</a:t>
            </a:r>
            <a:r>
              <a:rPr lang="pl-PL" altLang="pl-PL" sz="1995" dirty="0"/>
              <a:t>, Warszawa 2011.</a:t>
            </a:r>
          </a:p>
          <a:p>
            <a:pPr eaLnBrk="1" hangingPunct="1"/>
            <a:r>
              <a:rPr lang="pl-PL" altLang="pl-PL" sz="1995" dirty="0"/>
              <a:t>R. Milewski, E. Kwiatkowski, </a:t>
            </a:r>
            <a:r>
              <a:rPr lang="pl-PL" altLang="pl-PL" sz="1995" i="1" dirty="0"/>
              <a:t>Podstawy ekonomii</a:t>
            </a:r>
            <a:r>
              <a:rPr lang="pl-PL" altLang="pl-PL" sz="1995" dirty="0"/>
              <a:t>, PWN, Warszawa 2005.</a:t>
            </a:r>
          </a:p>
          <a:p>
            <a:pPr eaLnBrk="1" hangingPunct="1"/>
            <a:r>
              <a:rPr lang="pl-PL" altLang="pl-PL" sz="1995" dirty="0"/>
              <a:t>R. </a:t>
            </a:r>
            <a:r>
              <a:rPr lang="pl-PL" altLang="pl-PL" sz="1995" dirty="0" err="1"/>
              <a:t>Pindyck</a:t>
            </a:r>
            <a:r>
              <a:rPr lang="pl-PL" altLang="pl-PL" sz="1995" dirty="0"/>
              <a:t>, D. </a:t>
            </a:r>
            <a:r>
              <a:rPr lang="pl-PL" altLang="pl-PL" sz="1995" dirty="0" err="1"/>
              <a:t>Rubinfeld</a:t>
            </a:r>
            <a:r>
              <a:rPr lang="pl-PL" altLang="pl-PL" sz="1995" dirty="0"/>
              <a:t>, </a:t>
            </a:r>
            <a:r>
              <a:rPr lang="pl-PL" altLang="pl-PL" sz="1995" i="1" dirty="0" err="1"/>
              <a:t>Microeconomics</a:t>
            </a:r>
            <a:r>
              <a:rPr lang="pl-PL" altLang="pl-PL" sz="1995" dirty="0"/>
              <a:t>, </a:t>
            </a:r>
            <a:r>
              <a:rPr lang="pl-PL" altLang="pl-PL" sz="1995" dirty="0" err="1"/>
              <a:t>eigth</a:t>
            </a:r>
            <a:r>
              <a:rPr lang="pl-PL" altLang="pl-PL" sz="1995" dirty="0"/>
              <a:t> </a:t>
            </a:r>
            <a:r>
              <a:rPr lang="pl-PL" altLang="pl-PL" sz="1995" dirty="0" err="1"/>
              <a:t>edition</a:t>
            </a:r>
            <a:r>
              <a:rPr lang="pl-PL" altLang="pl-PL" sz="1995" dirty="0"/>
              <a:t>, Pearson, 2013.</a:t>
            </a:r>
          </a:p>
          <a:p>
            <a:pPr eaLnBrk="1" hangingPunct="1"/>
            <a:r>
              <a:rPr lang="pl-PL" altLang="pl-PL" sz="1995" dirty="0">
                <a:solidFill>
                  <a:srgbClr val="FF0000"/>
                </a:solidFill>
              </a:rPr>
              <a:t>P. </a:t>
            </a:r>
            <a:r>
              <a:rPr lang="pl-PL" altLang="pl-PL" sz="1995" dirty="0" err="1">
                <a:solidFill>
                  <a:srgbClr val="FF0000"/>
                </a:solidFill>
              </a:rPr>
              <a:t>Samuelson</a:t>
            </a:r>
            <a:r>
              <a:rPr lang="pl-PL" altLang="pl-PL" sz="1995" dirty="0">
                <a:solidFill>
                  <a:srgbClr val="FF0000"/>
                </a:solidFill>
              </a:rPr>
              <a:t>, W. Marks, </a:t>
            </a:r>
            <a:r>
              <a:rPr lang="pl-PL" altLang="pl-PL" sz="1995" i="1" dirty="0">
                <a:solidFill>
                  <a:srgbClr val="FF0000"/>
                </a:solidFill>
              </a:rPr>
              <a:t>Ekonomia menedżerska</a:t>
            </a:r>
            <a:r>
              <a:rPr lang="pl-PL" altLang="pl-PL" sz="1995" dirty="0">
                <a:solidFill>
                  <a:srgbClr val="FF0000"/>
                </a:solidFill>
              </a:rPr>
              <a:t>, PWE, Warszawa 2009</a:t>
            </a:r>
            <a:r>
              <a:rPr lang="pl-PL" altLang="pl-PL" sz="1995" dirty="0"/>
              <a:t>;</a:t>
            </a:r>
          </a:p>
          <a:p>
            <a:pPr eaLnBrk="1" hangingPunct="1"/>
            <a:endParaRPr lang="pl-PL" altLang="pl-PL" sz="2086" dirty="0"/>
          </a:p>
          <a:p>
            <a:pPr eaLnBrk="1" hangingPunct="1"/>
            <a:r>
              <a:rPr lang="pl-PL" altLang="pl-PL" sz="2086" b="1" dirty="0"/>
              <a:t>plus ćwiczenia: </a:t>
            </a:r>
          </a:p>
          <a:p>
            <a:pPr eaLnBrk="1" hangingPunct="1"/>
            <a:r>
              <a:rPr lang="pl-PL" altLang="pl-PL" sz="1995" dirty="0">
                <a:solidFill>
                  <a:srgbClr val="FF0000"/>
                </a:solidFill>
              </a:rPr>
              <a:t>D. </a:t>
            </a:r>
            <a:r>
              <a:rPr lang="pl-PL" altLang="pl-PL" sz="1995" dirty="0" err="1">
                <a:solidFill>
                  <a:srgbClr val="FF0000"/>
                </a:solidFill>
              </a:rPr>
              <a:t>Begg</a:t>
            </a:r>
            <a:r>
              <a:rPr lang="pl-PL" altLang="pl-PL" sz="1995" dirty="0">
                <a:solidFill>
                  <a:srgbClr val="FF0000"/>
                </a:solidFill>
              </a:rPr>
              <a:t>, P. </a:t>
            </a:r>
            <a:r>
              <a:rPr lang="pl-PL" altLang="pl-PL" sz="1995" dirty="0" err="1">
                <a:solidFill>
                  <a:srgbClr val="FF0000"/>
                </a:solidFill>
              </a:rPr>
              <a:t>Smith</a:t>
            </a:r>
            <a:r>
              <a:rPr lang="pl-PL" altLang="pl-PL" sz="1995" dirty="0">
                <a:solidFill>
                  <a:srgbClr val="FF0000"/>
                </a:solidFill>
              </a:rPr>
              <a:t>, </a:t>
            </a:r>
            <a:r>
              <a:rPr lang="pl-PL" altLang="pl-PL" sz="1995" i="1" dirty="0">
                <a:solidFill>
                  <a:srgbClr val="FF0000"/>
                </a:solidFill>
              </a:rPr>
              <a:t>Ekonomia; Zbiór zadań</a:t>
            </a:r>
            <a:r>
              <a:rPr lang="pl-PL" altLang="pl-PL" sz="1995" dirty="0">
                <a:solidFill>
                  <a:srgbClr val="FF0000"/>
                </a:solidFill>
              </a:rPr>
              <a:t>, PWE, Warszawa 2001</a:t>
            </a:r>
            <a:r>
              <a:rPr lang="pl-PL" altLang="pl-PL" sz="1995" dirty="0"/>
              <a:t>;</a:t>
            </a:r>
          </a:p>
          <a:p>
            <a:pPr eaLnBrk="1" hangingPunct="1"/>
            <a:r>
              <a:rPr lang="pl-PL" altLang="pl-PL" sz="1995" dirty="0"/>
              <a:t>B. Czarny, </a:t>
            </a:r>
            <a:r>
              <a:rPr lang="pl-PL" altLang="pl-PL" sz="1995" i="1" dirty="0"/>
              <a:t>Podstawy ekonomii; zbiór zadań</a:t>
            </a:r>
            <a:r>
              <a:rPr lang="pl-PL" altLang="pl-PL" sz="1995" dirty="0"/>
              <a:t>, PWE 2000;</a:t>
            </a:r>
          </a:p>
          <a:p>
            <a:pPr eaLnBrk="1" hangingPunct="1"/>
            <a:r>
              <a:rPr lang="pl-PL" altLang="pl-PL" sz="1995" dirty="0"/>
              <a:t>R. Milewski, E. Kwiatkowski (red.), </a:t>
            </a:r>
            <a:r>
              <a:rPr lang="pl-PL" altLang="pl-PL" sz="1995" i="1" dirty="0"/>
              <a:t>Podstawy ekonomii; ćwiczenia </a:t>
            </a:r>
            <a:br>
              <a:rPr lang="pl-PL" altLang="pl-PL" sz="1995" i="1" dirty="0"/>
            </a:br>
            <a:r>
              <a:rPr lang="pl-PL" altLang="pl-PL" sz="1995" i="1" dirty="0"/>
              <a:t>i zadania</a:t>
            </a:r>
            <a:r>
              <a:rPr lang="pl-PL" altLang="pl-PL" sz="1995" dirty="0"/>
              <a:t>, PWN, Warszawa, 2006.</a:t>
            </a:r>
          </a:p>
        </p:txBody>
      </p:sp>
    </p:spTree>
    <p:extLst>
      <p:ext uri="{BB962C8B-B14F-4D97-AF65-F5344CB8AC3E}">
        <p14:creationId xmlns:p14="http://schemas.microsoft.com/office/powerpoint/2010/main" val="36412024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ytuł 1"/>
          <p:cNvSpPr>
            <a:spLocks noGrp="1"/>
          </p:cNvSpPr>
          <p:nvPr>
            <p:ph type="title"/>
          </p:nvPr>
        </p:nvSpPr>
        <p:spPr/>
        <p:txBody>
          <a:bodyPr>
            <a:normAutofit/>
          </a:bodyPr>
          <a:lstStyle/>
          <a:p>
            <a:pPr eaLnBrk="1" hangingPunct="1"/>
            <a:r>
              <a:rPr lang="pl-PL" altLang="pl-PL" smtClean="0"/>
              <a:t>Zaliczenie</a:t>
            </a:r>
          </a:p>
        </p:txBody>
      </p:sp>
      <p:sp>
        <p:nvSpPr>
          <p:cNvPr id="8195" name="Symbol zastępczy zawartości 2"/>
          <p:cNvSpPr>
            <a:spLocks noGrp="1"/>
          </p:cNvSpPr>
          <p:nvPr>
            <p:ph idx="1"/>
          </p:nvPr>
        </p:nvSpPr>
        <p:spPr/>
        <p:txBody>
          <a:bodyPr>
            <a:normAutofit/>
          </a:bodyPr>
          <a:lstStyle/>
          <a:p>
            <a:pPr eaLnBrk="1" hangingPunct="1"/>
            <a:r>
              <a:rPr lang="pl-PL" altLang="pl-PL" dirty="0" smtClean="0"/>
              <a:t>Przedmiotu: do uzgodnienia z drem Norbertem </a:t>
            </a:r>
            <a:r>
              <a:rPr lang="pl-PL" altLang="pl-PL" dirty="0" err="1" smtClean="0"/>
              <a:t>Lauriszem</a:t>
            </a:r>
            <a:endParaRPr lang="pl-PL" altLang="pl-PL" dirty="0"/>
          </a:p>
          <a:p>
            <a:pPr eaLnBrk="1" hangingPunct="1"/>
            <a:r>
              <a:rPr lang="pl-PL" altLang="pl-PL" dirty="0" smtClean="0"/>
              <a:t>Ćwiczeń</a:t>
            </a:r>
          </a:p>
          <a:p>
            <a:pPr lvl="1"/>
            <a:r>
              <a:rPr lang="pl-PL" altLang="pl-PL" sz="2500" dirty="0" smtClean="0"/>
              <a:t>Część </a:t>
            </a:r>
            <a:r>
              <a:rPr lang="pl-PL" altLang="pl-PL" sz="2500" dirty="0" err="1" smtClean="0"/>
              <a:t>mikrokoekonomiczna</a:t>
            </a:r>
            <a:r>
              <a:rPr lang="pl-PL" altLang="pl-PL" sz="2500" dirty="0" smtClean="0"/>
              <a:t>: </a:t>
            </a:r>
          </a:p>
          <a:p>
            <a:pPr lvl="1"/>
            <a:r>
              <a:rPr lang="pl-PL" altLang="pl-PL" sz="2049" dirty="0" smtClean="0"/>
              <a:t>punkty za :</a:t>
            </a:r>
            <a:endParaRPr lang="pl-PL" altLang="pl-PL" sz="2049" dirty="0"/>
          </a:p>
          <a:p>
            <a:pPr lvl="2" eaLnBrk="1" hangingPunct="1"/>
            <a:r>
              <a:rPr lang="pl-PL" altLang="pl-PL" sz="2086" dirty="0"/>
              <a:t>Aktywność </a:t>
            </a:r>
            <a:r>
              <a:rPr lang="pl-PL" altLang="pl-PL" sz="2086" dirty="0" smtClean="0"/>
              <a:t>(15)</a:t>
            </a:r>
            <a:endParaRPr lang="pl-PL" altLang="pl-PL" sz="2086" dirty="0"/>
          </a:p>
          <a:p>
            <a:pPr lvl="2" eaLnBrk="1" hangingPunct="1"/>
            <a:r>
              <a:rPr lang="pl-PL" altLang="pl-PL" sz="2086" dirty="0" smtClean="0"/>
              <a:t>Kolokwium (35) </a:t>
            </a:r>
            <a:r>
              <a:rPr lang="pl-PL" altLang="pl-PL" sz="2086" dirty="0" smtClean="0"/>
              <a:t>(prawdopodobnie 11 stycznia 2025)</a:t>
            </a:r>
            <a:endParaRPr lang="pl-PL" altLang="pl-PL" sz="2086" dirty="0" smtClean="0"/>
          </a:p>
          <a:p>
            <a:pPr lvl="1"/>
            <a:r>
              <a:rPr lang="pl-PL" altLang="pl-PL" sz="2500" dirty="0" smtClean="0"/>
              <a:t>Część makroekonomiczna:</a:t>
            </a:r>
          </a:p>
          <a:p>
            <a:pPr lvl="2"/>
            <a:r>
              <a:rPr lang="pl-PL" altLang="pl-PL" sz="2100" dirty="0"/>
              <a:t>5</a:t>
            </a:r>
            <a:r>
              <a:rPr lang="pl-PL" altLang="pl-PL" sz="2100" dirty="0" smtClean="0"/>
              <a:t>0 pkt</a:t>
            </a:r>
            <a:endParaRPr lang="pl-PL" altLang="pl-PL" sz="2100" dirty="0"/>
          </a:p>
          <a:p>
            <a:pPr lvl="1" eaLnBrk="1" hangingPunct="1"/>
            <a:endParaRPr lang="pl-PL" altLang="pl-PL" dirty="0" smtClean="0"/>
          </a:p>
        </p:txBody>
      </p:sp>
    </p:spTree>
    <p:extLst>
      <p:ext uri="{BB962C8B-B14F-4D97-AF65-F5344CB8AC3E}">
        <p14:creationId xmlns:p14="http://schemas.microsoft.com/office/powerpoint/2010/main" val="36942524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ytuł 1"/>
          <p:cNvSpPr>
            <a:spLocks noGrp="1"/>
          </p:cNvSpPr>
          <p:nvPr>
            <p:ph type="title"/>
          </p:nvPr>
        </p:nvSpPr>
        <p:spPr/>
        <p:txBody>
          <a:bodyPr>
            <a:normAutofit/>
          </a:bodyPr>
          <a:lstStyle/>
          <a:p>
            <a:pPr eaLnBrk="1" hangingPunct="1"/>
            <a:r>
              <a:rPr lang="pl-PL" altLang="pl-PL" sz="3719"/>
              <a:t>1.1. Czym zajmuje się ekonomia?</a:t>
            </a:r>
            <a:br>
              <a:rPr lang="pl-PL" altLang="pl-PL" sz="3719"/>
            </a:br>
            <a:r>
              <a:rPr lang="pl-PL" altLang="pl-PL" sz="3719">
                <a:solidFill>
                  <a:schemeClr val="bg2"/>
                </a:solidFill>
              </a:rPr>
              <a:t>Nazwa</a:t>
            </a:r>
          </a:p>
        </p:txBody>
      </p:sp>
      <p:sp>
        <p:nvSpPr>
          <p:cNvPr id="10243" name="Symbol zastępczy zawartości 2"/>
          <p:cNvSpPr>
            <a:spLocks noGrp="1"/>
          </p:cNvSpPr>
          <p:nvPr>
            <p:ph idx="1"/>
          </p:nvPr>
        </p:nvSpPr>
        <p:spPr/>
        <p:txBody>
          <a:bodyPr/>
          <a:lstStyle/>
          <a:p>
            <a:pPr eaLnBrk="1" hangingPunct="1"/>
            <a:r>
              <a:rPr lang="pl-PL" altLang="pl-PL" sz="2268" dirty="0" err="1"/>
              <a:t>Oikonomia</a:t>
            </a:r>
            <a:r>
              <a:rPr lang="pl-PL" altLang="pl-PL" sz="2268" dirty="0"/>
              <a:t> - (gr. </a:t>
            </a:r>
            <a:r>
              <a:rPr lang="pl-PL" altLang="pl-PL" sz="2268" i="1" dirty="0" err="1"/>
              <a:t>oikos</a:t>
            </a:r>
            <a:r>
              <a:rPr lang="pl-PL" altLang="pl-PL" sz="2268" dirty="0"/>
              <a:t> – dom (por. ekologia, metojkowie, wzgl. metekowie) + </a:t>
            </a:r>
            <a:r>
              <a:rPr lang="pl-PL" altLang="pl-PL" sz="2268" i="1" dirty="0" err="1"/>
              <a:t>nomos</a:t>
            </a:r>
            <a:r>
              <a:rPr lang="pl-PL" altLang="pl-PL" sz="2268" i="1" dirty="0"/>
              <a:t> </a:t>
            </a:r>
            <a:r>
              <a:rPr lang="pl-PL" altLang="pl-PL" sz="2268" dirty="0"/>
              <a:t>- prawa) – to jest nauka o prawach rządzących funkcjonowaniem gospodarstwa domowego (Arystoteles, Ksenofont). Prowadzenie gospodarstwa nie było dla Greków zajęciem szczególnie chlubnym – zajmowali się tym niewolnicy i kobiety; mężczyznom przystoi raczej zajmowanie się sprawami publicznymi (polityka), rzemiosłem wojennym i filozofią (por. Zięba). </a:t>
            </a:r>
          </a:p>
          <a:p>
            <a:pPr eaLnBrk="1" hangingPunct="1"/>
            <a:r>
              <a:rPr lang="pl-PL" altLang="pl-PL" sz="2268" dirty="0"/>
              <a:t>Ponadto często traktowano ekonomię jako grę o sumie zerowej – źródłem bogactwa jest rabunek, a handel częstokroć taki rabunek przypomina. </a:t>
            </a:r>
          </a:p>
        </p:txBody>
      </p:sp>
    </p:spTree>
    <p:extLst>
      <p:ext uri="{BB962C8B-B14F-4D97-AF65-F5344CB8AC3E}">
        <p14:creationId xmlns:p14="http://schemas.microsoft.com/office/powerpoint/2010/main" val="15187216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ytuł 1"/>
          <p:cNvSpPr>
            <a:spLocks noGrp="1"/>
          </p:cNvSpPr>
          <p:nvPr>
            <p:ph type="title"/>
          </p:nvPr>
        </p:nvSpPr>
        <p:spPr/>
        <p:txBody>
          <a:bodyPr>
            <a:normAutofit/>
          </a:bodyPr>
          <a:lstStyle/>
          <a:p>
            <a:pPr eaLnBrk="1" hangingPunct="1"/>
            <a:r>
              <a:rPr lang="pl-PL" altLang="pl-PL" sz="3719" dirty="0" smtClean="0"/>
              <a:t>Czym </a:t>
            </a:r>
            <a:r>
              <a:rPr lang="pl-PL" altLang="pl-PL" sz="3719" dirty="0"/>
              <a:t>zajmuje się ekonomia?</a:t>
            </a:r>
            <a:br>
              <a:rPr lang="pl-PL" altLang="pl-PL" sz="3719" dirty="0"/>
            </a:br>
            <a:r>
              <a:rPr lang="pl-PL" altLang="pl-PL" sz="3719" dirty="0">
                <a:solidFill>
                  <a:schemeClr val="bg2"/>
                </a:solidFill>
              </a:rPr>
              <a:t>Nazwa, przedmiot zainteresowania</a:t>
            </a:r>
          </a:p>
        </p:txBody>
      </p:sp>
      <p:sp>
        <p:nvSpPr>
          <p:cNvPr id="11267" name="Symbol zastępczy zawartości 2"/>
          <p:cNvSpPr>
            <a:spLocks noGrp="1"/>
          </p:cNvSpPr>
          <p:nvPr>
            <p:ph idx="1"/>
          </p:nvPr>
        </p:nvSpPr>
        <p:spPr/>
        <p:txBody>
          <a:bodyPr/>
          <a:lstStyle/>
          <a:p>
            <a:pPr eaLnBrk="1" hangingPunct="1"/>
            <a:r>
              <a:rPr lang="pl-PL" altLang="pl-PL" sz="2449"/>
              <a:t>W XVII w. upowszechnił się termin „Ekonomia polityczna”, który wskazywał szersze zainteresowania ekonomii – nie tylko gosp. domowym, ale całą wspólnotą społeczną – dziś powiedzielibyśmy „Ekonomia społeczna” albo po prostu „Makroekonomia”.</a:t>
            </a:r>
          </a:p>
          <a:p>
            <a:pPr eaLnBrk="1" hangingPunct="1"/>
            <a:r>
              <a:rPr lang="pl-PL" altLang="pl-PL" sz="2449" b="1"/>
              <a:t>Ekonomia jest nauką o procesach gospodarczych. </a:t>
            </a:r>
          </a:p>
          <a:p>
            <a:pPr eaLnBrk="1" hangingPunct="1"/>
            <a:r>
              <a:rPr lang="pl-PL" altLang="pl-PL" sz="2449"/>
              <a:t>Ekonomiści starają się odkryć i opisać prawidłowości rządzące tymi procesami.</a:t>
            </a:r>
          </a:p>
        </p:txBody>
      </p:sp>
    </p:spTree>
    <p:extLst>
      <p:ext uri="{BB962C8B-B14F-4D97-AF65-F5344CB8AC3E}">
        <p14:creationId xmlns:p14="http://schemas.microsoft.com/office/powerpoint/2010/main" val="9629452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ytuł 1"/>
          <p:cNvSpPr>
            <a:spLocks noGrp="1"/>
          </p:cNvSpPr>
          <p:nvPr>
            <p:ph type="title"/>
          </p:nvPr>
        </p:nvSpPr>
        <p:spPr/>
        <p:txBody>
          <a:bodyPr>
            <a:normAutofit/>
          </a:bodyPr>
          <a:lstStyle/>
          <a:p>
            <a:pPr eaLnBrk="1" hangingPunct="1"/>
            <a:r>
              <a:rPr lang="pl-PL" altLang="pl-PL" sz="3719" dirty="0" smtClean="0"/>
              <a:t>Czym </a:t>
            </a:r>
            <a:r>
              <a:rPr lang="pl-PL" altLang="pl-PL" sz="3719" dirty="0"/>
              <a:t>zajmuje się ekonomia?</a:t>
            </a:r>
            <a:br>
              <a:rPr lang="pl-PL" altLang="pl-PL" sz="3719" dirty="0"/>
            </a:br>
            <a:r>
              <a:rPr lang="pl-PL" altLang="pl-PL" sz="3719" dirty="0">
                <a:solidFill>
                  <a:schemeClr val="bg2"/>
                </a:solidFill>
              </a:rPr>
              <a:t>Mikroekonomia i makroekonomia</a:t>
            </a:r>
          </a:p>
        </p:txBody>
      </p:sp>
      <p:sp>
        <p:nvSpPr>
          <p:cNvPr id="13315" name="Symbol zastępczy zawartości 2"/>
          <p:cNvSpPr>
            <a:spLocks noGrp="1"/>
          </p:cNvSpPr>
          <p:nvPr>
            <p:ph idx="1"/>
          </p:nvPr>
        </p:nvSpPr>
        <p:spPr/>
        <p:txBody>
          <a:bodyPr/>
          <a:lstStyle/>
          <a:p>
            <a:pPr eaLnBrk="1" hangingPunct="1"/>
            <a:r>
              <a:rPr lang="pl-PL" altLang="pl-PL" sz="2268"/>
              <a:t>Ekonomia bywa zazwyczaj dzielona na </a:t>
            </a:r>
            <a:r>
              <a:rPr lang="pl-PL" altLang="pl-PL" sz="2268" b="1"/>
              <a:t>mikroekonomię i makroekonomię. </a:t>
            </a:r>
            <a:r>
              <a:rPr lang="pl-PL" altLang="pl-PL" sz="2268"/>
              <a:t/>
            </a:r>
            <a:br>
              <a:rPr lang="pl-PL" altLang="pl-PL" sz="2268"/>
            </a:br>
            <a:r>
              <a:rPr lang="pl-PL" altLang="pl-PL" sz="2268"/>
              <a:t>Ta pierwsza zajmuje się badaniem poszczególnych elementów składających się na gospodarkę (gospodarstwa domowe, przedsiębiorstwa) oraz ich działań i zachowań na rynkach. Ta druga zaś za przedmiot analizy bierze całą gospodarkę  - np. co wpływa na zmiany i poziom globalnej produkcji (PKB) oraz konsumpcji w gospodarce.</a:t>
            </a:r>
          </a:p>
          <a:p>
            <a:pPr eaLnBrk="1" hangingPunct="1"/>
            <a:r>
              <a:rPr lang="pl-PL" altLang="pl-PL" sz="2268"/>
              <a:t>Czasami mówi się także o mezoekonomii – tzn. nauce koncentrującej się na agregatach pośrednich w stosunku do mikro- i makroekonomii – tzn. mniejszych od całych gospodarek: branżach, sektorach </a:t>
            </a:r>
            <a:br>
              <a:rPr lang="pl-PL" altLang="pl-PL" sz="2268"/>
            </a:br>
            <a:r>
              <a:rPr lang="pl-PL" altLang="pl-PL" sz="2268"/>
              <a:t>gospodarczych.</a:t>
            </a:r>
          </a:p>
        </p:txBody>
      </p:sp>
    </p:spTree>
    <p:extLst>
      <p:ext uri="{BB962C8B-B14F-4D97-AF65-F5344CB8AC3E}">
        <p14:creationId xmlns:p14="http://schemas.microsoft.com/office/powerpoint/2010/main" val="4238364363"/>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2858</TotalTime>
  <Words>2838</Words>
  <Application>Microsoft Office PowerPoint</Application>
  <PresentationFormat>Panoramiczny</PresentationFormat>
  <Paragraphs>238</Paragraphs>
  <Slides>34</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34</vt:i4>
      </vt:variant>
    </vt:vector>
  </HeadingPairs>
  <TitlesOfParts>
    <vt:vector size="40" baseType="lpstr">
      <vt:lpstr>Arial</vt:lpstr>
      <vt:lpstr>Calibri</vt:lpstr>
      <vt:lpstr>Calibri Light</vt:lpstr>
      <vt:lpstr>Times New Roman</vt:lpstr>
      <vt:lpstr>Wingdings</vt:lpstr>
      <vt:lpstr>Motyw pakietu Office</vt:lpstr>
      <vt:lpstr>Podstawy ekonomii </vt:lpstr>
      <vt:lpstr>Tomasz Geodecki</vt:lpstr>
      <vt:lpstr>Cel zajęć</vt:lpstr>
      <vt:lpstr>Tematyka zajęć</vt:lpstr>
      <vt:lpstr>Literatura:</vt:lpstr>
      <vt:lpstr>Zaliczenie</vt:lpstr>
      <vt:lpstr>1.1. Czym zajmuje się ekonomia? Nazwa</vt:lpstr>
      <vt:lpstr>Czym zajmuje się ekonomia? Nazwa, przedmiot zainteresowania</vt:lpstr>
      <vt:lpstr>Czym zajmuje się ekonomia? Mikroekonomia i makroekonomia</vt:lpstr>
      <vt:lpstr>Potrzeby ludzkie Procesy gospodarcze i potrzeby ludzkie</vt:lpstr>
      <vt:lpstr>Potrzeby ludzkie, czynniki produkcji Czynniki produkcji; praca </vt:lpstr>
      <vt:lpstr>Rynek istota, definicje</vt:lpstr>
      <vt:lpstr>Rynek funkcje</vt:lpstr>
      <vt:lpstr>Popyt</vt:lpstr>
      <vt:lpstr>Popyt</vt:lpstr>
      <vt:lpstr>Popyt</vt:lpstr>
      <vt:lpstr>Popyt Nadwyżka konsumenta </vt:lpstr>
      <vt:lpstr>Popyt Szoki popytowe </vt:lpstr>
      <vt:lpstr>Popyt Szoki popytowe</vt:lpstr>
      <vt:lpstr>Popyt Szoki popytowe </vt:lpstr>
      <vt:lpstr>Podaż</vt:lpstr>
      <vt:lpstr>Podaż</vt:lpstr>
      <vt:lpstr>Podaż Nadwyżka (renta) producenta</vt:lpstr>
      <vt:lpstr>Podaż Nadwyżka producenta</vt:lpstr>
      <vt:lpstr>Podaż Nadwyżka producenta</vt:lpstr>
      <vt:lpstr>Podaż Szoki podażowe</vt:lpstr>
      <vt:lpstr>Podaż Szoki podażowe</vt:lpstr>
      <vt:lpstr>Rynek Cena równowagi</vt:lpstr>
      <vt:lpstr>Rynek Cena równowagi</vt:lpstr>
      <vt:lpstr>Rynek Efektywność rynku</vt:lpstr>
      <vt:lpstr>Rynek Ceny maksymalne</vt:lpstr>
      <vt:lpstr>Rynek Ceny maksymalne</vt:lpstr>
      <vt:lpstr>Rynek Ceny minimalne</vt:lpstr>
      <vt:lpstr>Rynek Ceny minimalne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Podstawy ekonomii</dc:title>
  <dc:creator>tgt</dc:creator>
  <cp:lastModifiedBy>tgt</cp:lastModifiedBy>
  <cp:revision>20</cp:revision>
  <cp:lastPrinted>2023-10-02T07:32:46Z</cp:lastPrinted>
  <dcterms:created xsi:type="dcterms:W3CDTF">2023-09-30T08:25:54Z</dcterms:created>
  <dcterms:modified xsi:type="dcterms:W3CDTF">2024-11-16T12:10:15Z</dcterms:modified>
</cp:coreProperties>
</file>