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2"/>
  </p:notesMasterIdLst>
  <p:sldIdLst>
    <p:sldId id="256" r:id="rId2"/>
    <p:sldId id="269" r:id="rId3"/>
    <p:sldId id="267" r:id="rId4"/>
    <p:sldId id="268" r:id="rId5"/>
    <p:sldId id="273" r:id="rId6"/>
    <p:sldId id="274" r:id="rId7"/>
    <p:sldId id="270" r:id="rId8"/>
    <p:sldId id="271" r:id="rId9"/>
    <p:sldId id="276" r:id="rId10"/>
    <p:sldId id="272" r:id="rId11"/>
    <p:sldId id="277" r:id="rId12"/>
    <p:sldId id="386" r:id="rId13"/>
    <p:sldId id="426" r:id="rId14"/>
    <p:sldId id="279" r:id="rId15"/>
    <p:sldId id="280" r:id="rId16"/>
    <p:sldId id="390" r:id="rId17"/>
    <p:sldId id="391" r:id="rId18"/>
    <p:sldId id="278" r:id="rId19"/>
    <p:sldId id="425" r:id="rId20"/>
    <p:sldId id="346" r:id="rId21"/>
    <p:sldId id="298" r:id="rId22"/>
    <p:sldId id="302" r:id="rId23"/>
    <p:sldId id="284" r:id="rId24"/>
    <p:sldId id="283" r:id="rId25"/>
    <p:sldId id="282" r:id="rId26"/>
    <p:sldId id="286" r:id="rId27"/>
    <p:sldId id="285" r:id="rId28"/>
    <p:sldId id="289" r:id="rId29"/>
    <p:sldId id="288" r:id="rId30"/>
    <p:sldId id="287" r:id="rId31"/>
    <p:sldId id="291" r:id="rId32"/>
    <p:sldId id="290" r:id="rId33"/>
    <p:sldId id="296" r:id="rId34"/>
    <p:sldId id="295" r:id="rId35"/>
    <p:sldId id="294" r:id="rId36"/>
    <p:sldId id="293" r:id="rId37"/>
    <p:sldId id="292" r:id="rId38"/>
    <p:sldId id="301" r:id="rId39"/>
    <p:sldId id="300" r:id="rId40"/>
    <p:sldId id="297" r:id="rId41"/>
    <p:sldId id="305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6" r:id="rId50"/>
    <p:sldId id="435" r:id="rId51"/>
    <p:sldId id="437" r:id="rId52"/>
    <p:sldId id="314" r:id="rId53"/>
    <p:sldId id="313" r:id="rId54"/>
    <p:sldId id="312" r:id="rId55"/>
    <p:sldId id="304" r:id="rId56"/>
    <p:sldId id="311" r:id="rId57"/>
    <p:sldId id="310" r:id="rId58"/>
    <p:sldId id="309" r:id="rId59"/>
    <p:sldId id="308" r:id="rId60"/>
    <p:sldId id="338" r:id="rId61"/>
    <p:sldId id="427" r:id="rId62"/>
    <p:sldId id="406" r:id="rId63"/>
    <p:sldId id="384" r:id="rId64"/>
    <p:sldId id="385" r:id="rId65"/>
    <p:sldId id="387" r:id="rId66"/>
    <p:sldId id="388" r:id="rId67"/>
    <p:sldId id="394" r:id="rId68"/>
    <p:sldId id="393" r:id="rId69"/>
    <p:sldId id="395" r:id="rId70"/>
    <p:sldId id="392" r:id="rId71"/>
    <p:sldId id="397" r:id="rId72"/>
    <p:sldId id="396" r:id="rId73"/>
    <p:sldId id="399" r:id="rId74"/>
    <p:sldId id="398" r:id="rId75"/>
    <p:sldId id="320" r:id="rId76"/>
    <p:sldId id="403" r:id="rId77"/>
    <p:sldId id="404" r:id="rId78"/>
    <p:sldId id="405" r:id="rId79"/>
    <p:sldId id="400" r:id="rId80"/>
    <p:sldId id="401" r:id="rId81"/>
    <p:sldId id="340" r:id="rId82"/>
    <p:sldId id="407" r:id="rId83"/>
    <p:sldId id="408" r:id="rId84"/>
    <p:sldId id="410" r:id="rId85"/>
    <p:sldId id="409" r:id="rId86"/>
    <p:sldId id="411" r:id="rId87"/>
    <p:sldId id="413" r:id="rId88"/>
    <p:sldId id="414" r:id="rId89"/>
    <p:sldId id="412" r:id="rId90"/>
    <p:sldId id="321" r:id="rId91"/>
    <p:sldId id="415" r:id="rId92"/>
    <p:sldId id="419" r:id="rId93"/>
    <p:sldId id="418" r:id="rId94"/>
    <p:sldId id="417" r:id="rId95"/>
    <p:sldId id="416" r:id="rId96"/>
    <p:sldId id="420" r:id="rId97"/>
    <p:sldId id="339" r:id="rId98"/>
    <p:sldId id="341" r:id="rId99"/>
    <p:sldId id="343" r:id="rId100"/>
    <p:sldId id="342" r:id="rId101"/>
    <p:sldId id="344" r:id="rId102"/>
    <p:sldId id="345" r:id="rId103"/>
    <p:sldId id="307" r:id="rId104"/>
    <p:sldId id="421" r:id="rId105"/>
    <p:sldId id="422" r:id="rId106"/>
    <p:sldId id="423" r:id="rId107"/>
    <p:sldId id="424" r:id="rId108"/>
    <p:sldId id="332" r:id="rId109"/>
    <p:sldId id="318" r:id="rId110"/>
    <p:sldId id="317" r:id="rId111"/>
    <p:sldId id="316" r:id="rId112"/>
    <p:sldId id="315" r:id="rId113"/>
    <p:sldId id="327" r:id="rId114"/>
    <p:sldId id="331" r:id="rId115"/>
    <p:sldId id="383" r:id="rId116"/>
    <p:sldId id="326" r:id="rId117"/>
    <p:sldId id="325" r:id="rId118"/>
    <p:sldId id="324" r:id="rId119"/>
    <p:sldId id="323" r:id="rId120"/>
    <p:sldId id="330" r:id="rId121"/>
    <p:sldId id="333" r:id="rId122"/>
    <p:sldId id="336" r:id="rId123"/>
    <p:sldId id="334" r:id="rId124"/>
    <p:sldId id="335" r:id="rId125"/>
    <p:sldId id="329" r:id="rId126"/>
    <p:sldId id="306" r:id="rId127"/>
    <p:sldId id="347" r:id="rId128"/>
    <p:sldId id="348" r:id="rId129"/>
    <p:sldId id="351" r:id="rId130"/>
    <p:sldId id="350" r:id="rId131"/>
    <p:sldId id="349" r:id="rId132"/>
    <p:sldId id="354" r:id="rId133"/>
    <p:sldId id="353" r:id="rId134"/>
    <p:sldId id="352" r:id="rId135"/>
    <p:sldId id="355" r:id="rId136"/>
    <p:sldId id="357" r:id="rId137"/>
    <p:sldId id="358" r:id="rId138"/>
    <p:sldId id="356" r:id="rId139"/>
    <p:sldId id="360" r:id="rId140"/>
    <p:sldId id="365" r:id="rId141"/>
    <p:sldId id="359" r:id="rId142"/>
    <p:sldId id="364" r:id="rId143"/>
    <p:sldId id="363" r:id="rId144"/>
    <p:sldId id="362" r:id="rId145"/>
    <p:sldId id="361" r:id="rId146"/>
    <p:sldId id="368" r:id="rId147"/>
    <p:sldId id="367" r:id="rId148"/>
    <p:sldId id="366" r:id="rId149"/>
    <p:sldId id="371" r:id="rId150"/>
    <p:sldId id="370" r:id="rId151"/>
    <p:sldId id="374" r:id="rId152"/>
    <p:sldId id="373" r:id="rId153"/>
    <p:sldId id="369" r:id="rId154"/>
    <p:sldId id="378" r:id="rId155"/>
    <p:sldId id="376" r:id="rId156"/>
    <p:sldId id="375" r:id="rId157"/>
    <p:sldId id="372" r:id="rId158"/>
    <p:sldId id="379" r:id="rId159"/>
    <p:sldId id="377" r:id="rId160"/>
    <p:sldId id="380" r:id="rId161"/>
    <p:sldId id="382" r:id="rId162"/>
    <p:sldId id="450" r:id="rId163"/>
    <p:sldId id="500" r:id="rId164"/>
    <p:sldId id="502" r:id="rId165"/>
    <p:sldId id="503" r:id="rId166"/>
    <p:sldId id="504" r:id="rId167"/>
    <p:sldId id="381" r:id="rId168"/>
    <p:sldId id="441" r:id="rId169"/>
    <p:sldId id="501" r:id="rId170"/>
    <p:sldId id="442" r:id="rId171"/>
    <p:sldId id="460" r:id="rId172"/>
    <p:sldId id="505" r:id="rId173"/>
    <p:sldId id="459" r:id="rId174"/>
    <p:sldId id="440" r:id="rId175"/>
    <p:sldId id="444" r:id="rId176"/>
    <p:sldId id="443" r:id="rId177"/>
    <p:sldId id="457" r:id="rId178"/>
    <p:sldId id="506" r:id="rId179"/>
    <p:sldId id="448" r:id="rId180"/>
    <p:sldId id="458" r:id="rId181"/>
    <p:sldId id="508" r:id="rId182"/>
    <p:sldId id="507" r:id="rId183"/>
    <p:sldId id="447" r:id="rId184"/>
    <p:sldId id="446" r:id="rId185"/>
    <p:sldId id="510" r:id="rId186"/>
    <p:sldId id="509" r:id="rId187"/>
    <p:sldId id="445" r:id="rId188"/>
    <p:sldId id="464" r:id="rId189"/>
    <p:sldId id="512" r:id="rId190"/>
    <p:sldId id="513" r:id="rId191"/>
    <p:sldId id="511" r:id="rId192"/>
    <p:sldId id="328" r:id="rId193"/>
    <p:sldId id="463" r:id="rId194"/>
    <p:sldId id="462" r:id="rId195"/>
    <p:sldId id="465" r:id="rId196"/>
    <p:sldId id="466" r:id="rId197"/>
    <p:sldId id="514" r:id="rId198"/>
    <p:sldId id="467" r:id="rId199"/>
    <p:sldId id="468" r:id="rId200"/>
    <p:sldId id="515" r:id="rId201"/>
    <p:sldId id="469" r:id="rId202"/>
    <p:sldId id="470" r:id="rId203"/>
    <p:sldId id="471" r:id="rId204"/>
    <p:sldId id="516" r:id="rId205"/>
    <p:sldId id="473" r:id="rId206"/>
    <p:sldId id="474" r:id="rId207"/>
    <p:sldId id="472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517" r:id="rId217"/>
    <p:sldId id="483" r:id="rId218"/>
    <p:sldId id="484" r:id="rId219"/>
    <p:sldId id="518" r:id="rId220"/>
    <p:sldId id="485" r:id="rId221"/>
    <p:sldId id="486" r:id="rId222"/>
    <p:sldId id="519" r:id="rId223"/>
    <p:sldId id="487" r:id="rId224"/>
    <p:sldId id="488" r:id="rId225"/>
    <p:sldId id="489" r:id="rId226"/>
    <p:sldId id="490" r:id="rId227"/>
    <p:sldId id="491" r:id="rId228"/>
    <p:sldId id="492" r:id="rId229"/>
    <p:sldId id="493" r:id="rId230"/>
    <p:sldId id="494" r:id="rId231"/>
    <p:sldId id="520" r:id="rId232"/>
    <p:sldId id="495" r:id="rId233"/>
    <p:sldId id="496" r:id="rId234"/>
    <p:sldId id="461" r:id="rId235"/>
    <p:sldId id="497" r:id="rId236"/>
    <p:sldId id="498" r:id="rId237"/>
    <p:sldId id="499" r:id="rId238"/>
    <p:sldId id="439" r:id="rId239"/>
    <p:sldId id="438" r:id="rId240"/>
    <p:sldId id="264" r:id="rId241"/>
  </p:sldIdLst>
  <p:sldSz cx="9144000" cy="5111750"/>
  <p:notesSz cx="6858000" cy="9144000"/>
  <p:embeddedFontLst>
    <p:embeddedFont>
      <p:font typeface="Lato Black" panose="020B0604020202020204" charset="0"/>
      <p:bold r:id="rId243"/>
      <p:boldItalic r:id="rId244"/>
    </p:embeddedFont>
    <p:embeddedFont>
      <p:font typeface="Lato Light" panose="020F0302020204030203" charset="-18"/>
      <p:regular r:id="rId245"/>
      <p:italic r:id="rId246"/>
    </p:embeddedFont>
    <p:embeddedFont>
      <p:font typeface="Arial Narrow" panose="020B0606020202030204" pitchFamily="34" charset="0"/>
      <p:regular r:id="rId247"/>
      <p:bold r:id="rId248"/>
      <p:italic r:id="rId249"/>
      <p:boldItalic r:id="rId250"/>
    </p:embeddedFont>
    <p:embeddedFont>
      <p:font typeface="Calibri" panose="020F0502020204030204" pitchFamily="34" charset="0"/>
      <p:regular r:id="rId251"/>
      <p:bold r:id="rId252"/>
      <p:italic r:id="rId253"/>
      <p:boldItalic r:id="rId25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8" autoAdjust="0"/>
    <p:restoredTop sz="94364" autoAdjust="0"/>
  </p:normalViewPr>
  <p:slideViewPr>
    <p:cSldViewPr>
      <p:cViewPr varScale="1">
        <p:scale>
          <a:sx n="92" d="100"/>
          <a:sy n="92" d="100"/>
        </p:scale>
        <p:origin x="150" y="84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font" Target="fonts/font5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font" Target="fonts/font6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font" Target="fonts/font12.fntdata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font" Target="fonts/font2.fntdata"/><Relationship Id="rId249" Type="http://schemas.openxmlformats.org/officeDocument/2006/relationships/font" Target="fonts/font7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font" Target="fonts/font8.fntdata"/><Relationship Id="rId255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font" Target="fonts/font3.fntdata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font" Target="fonts/font9.fntdata"/><Relationship Id="rId256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font" Target="fonts/font10.fntdata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font" Target="fonts/font11.fntdata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font" Target="fonts/font1.fntdata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9358B-F9EE-4586-A407-BA66734332A9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BC2F2D9-5756-439B-A66E-7D0095AF60D9}">
      <dgm:prSet phldrT="[Tekst]"/>
      <dgm:spPr>
        <a:xfrm>
          <a:off x="3616" y="106288"/>
          <a:ext cx="3162448" cy="3162448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Strategia</a:t>
          </a:r>
        </a:p>
      </dgm:t>
    </dgm:pt>
    <dgm:pt modelId="{20733132-5815-4FE5-B1E4-F917E6FBD6F3}" type="parTrans" cxnId="{E255E931-B74C-4186-901D-B433AF7DDACF}">
      <dgm:prSet/>
      <dgm:spPr/>
      <dgm:t>
        <a:bodyPr/>
        <a:lstStyle/>
        <a:p>
          <a:endParaRPr lang="pl-PL"/>
        </a:p>
      </dgm:t>
    </dgm:pt>
    <dgm:pt modelId="{0CCE46DB-94BA-4F94-9262-7AEB6F86837F}" type="sibTrans" cxnId="{E255E931-B74C-4186-901D-B433AF7DDACF}">
      <dgm:prSet/>
      <dgm:spPr/>
      <dgm:t>
        <a:bodyPr/>
        <a:lstStyle/>
        <a:p>
          <a:endParaRPr lang="pl-PL"/>
        </a:p>
      </dgm:t>
    </dgm:pt>
    <dgm:pt modelId="{6E9810CA-E72F-43A2-BE2F-F2348AD22FF5}">
      <dgm:prSet phldrT="[Tekst]"/>
      <dgm:spPr>
        <a:xfrm>
          <a:off x="2533575" y="106288"/>
          <a:ext cx="3162448" cy="3162448"/>
        </a:xfrm>
        <a:prstGeom prst="ellipse">
          <a:avLst/>
        </a:prstGeom>
        <a:solidFill>
          <a:srgbClr val="FFC000">
            <a:alpha val="50000"/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Model biznesowy</a:t>
          </a:r>
        </a:p>
      </dgm:t>
    </dgm:pt>
    <dgm:pt modelId="{C209E20F-94D0-4192-8163-49087DD04AFF}" type="parTrans" cxnId="{A763C361-6CE4-4EF9-81BD-6335332D05F8}">
      <dgm:prSet/>
      <dgm:spPr/>
      <dgm:t>
        <a:bodyPr/>
        <a:lstStyle/>
        <a:p>
          <a:endParaRPr lang="pl-PL"/>
        </a:p>
      </dgm:t>
    </dgm:pt>
    <dgm:pt modelId="{C0B3BA3C-33D0-47C3-8B5B-2DDE66BF8C91}" type="sibTrans" cxnId="{A763C361-6CE4-4EF9-81BD-6335332D05F8}">
      <dgm:prSet/>
      <dgm:spPr/>
      <dgm:t>
        <a:bodyPr/>
        <a:lstStyle/>
        <a:p>
          <a:endParaRPr lang="pl-PL"/>
        </a:p>
      </dgm:t>
    </dgm:pt>
    <dgm:pt modelId="{FC3C562A-12D7-44B5-AD79-CBAC3A6B51A5}">
      <dgm:prSet phldrT="[Tekst]"/>
      <dgm:spPr>
        <a:xfrm>
          <a:off x="5063534" y="106288"/>
          <a:ext cx="3162448" cy="3162448"/>
        </a:xfrm>
        <a:prstGeom prst="ellipse">
          <a:avLst/>
        </a:prstGeom>
        <a:solidFill>
          <a:srgbClr val="FFC000">
            <a:alpha val="50000"/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Operacje</a:t>
          </a:r>
        </a:p>
      </dgm:t>
    </dgm:pt>
    <dgm:pt modelId="{698B009D-FFAD-4DDA-BCD2-D0FA2783B28B}" type="parTrans" cxnId="{32739B69-EBDA-45FA-860D-A6F90F7A1118}">
      <dgm:prSet/>
      <dgm:spPr/>
      <dgm:t>
        <a:bodyPr/>
        <a:lstStyle/>
        <a:p>
          <a:endParaRPr lang="pl-PL"/>
        </a:p>
      </dgm:t>
    </dgm:pt>
    <dgm:pt modelId="{03FABB11-5A0A-47A1-B7C6-7A8AEC736D2D}" type="sibTrans" cxnId="{32739B69-EBDA-45FA-860D-A6F90F7A1118}">
      <dgm:prSet/>
      <dgm:spPr/>
      <dgm:t>
        <a:bodyPr/>
        <a:lstStyle/>
        <a:p>
          <a:endParaRPr lang="pl-PL"/>
        </a:p>
      </dgm:t>
    </dgm:pt>
    <dgm:pt modelId="{42ECB2A8-D0E6-4325-951A-1915D2F68E6C}" type="pres">
      <dgm:prSet presAssocID="{EA59358B-F9EE-4586-A407-BA66734332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D0228A3-02EF-4E70-90AB-E9C649578628}" type="pres">
      <dgm:prSet presAssocID="{6BC2F2D9-5756-439B-A66E-7D0095AF60D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446CCF-9D0A-42DD-AD0E-8D7069EEB4C2}" type="pres">
      <dgm:prSet presAssocID="{0CCE46DB-94BA-4F94-9262-7AEB6F86837F}" presName="space" presStyleCnt="0"/>
      <dgm:spPr/>
    </dgm:pt>
    <dgm:pt modelId="{D53D2503-4E01-4BBE-8A49-E151E3B65B89}" type="pres">
      <dgm:prSet presAssocID="{6E9810CA-E72F-43A2-BE2F-F2348AD22FF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BD3956-707A-4454-98DE-6D8A7A20F1E4}" type="pres">
      <dgm:prSet presAssocID="{C0B3BA3C-33D0-47C3-8B5B-2DDE66BF8C91}" presName="space" presStyleCnt="0"/>
      <dgm:spPr/>
    </dgm:pt>
    <dgm:pt modelId="{DCD52F20-107F-4C6F-B455-47410CD944B4}" type="pres">
      <dgm:prSet presAssocID="{FC3C562A-12D7-44B5-AD79-CBAC3A6B51A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63C361-6CE4-4EF9-81BD-6335332D05F8}" srcId="{EA59358B-F9EE-4586-A407-BA66734332A9}" destId="{6E9810CA-E72F-43A2-BE2F-F2348AD22FF5}" srcOrd="1" destOrd="0" parTransId="{C209E20F-94D0-4192-8163-49087DD04AFF}" sibTransId="{C0B3BA3C-33D0-47C3-8B5B-2DDE66BF8C91}"/>
    <dgm:cxn modelId="{030F15AF-329B-4B62-9FBC-2401B3B269A2}" type="presOf" srcId="{EA59358B-F9EE-4586-A407-BA66734332A9}" destId="{42ECB2A8-D0E6-4325-951A-1915D2F68E6C}" srcOrd="0" destOrd="0" presId="urn:microsoft.com/office/officeart/2005/8/layout/venn3"/>
    <dgm:cxn modelId="{32739B69-EBDA-45FA-860D-A6F90F7A1118}" srcId="{EA59358B-F9EE-4586-A407-BA66734332A9}" destId="{FC3C562A-12D7-44B5-AD79-CBAC3A6B51A5}" srcOrd="2" destOrd="0" parTransId="{698B009D-FFAD-4DDA-BCD2-D0FA2783B28B}" sibTransId="{03FABB11-5A0A-47A1-B7C6-7A8AEC736D2D}"/>
    <dgm:cxn modelId="{48A456B8-35E8-4259-B512-7B85B49CF06A}" type="presOf" srcId="{FC3C562A-12D7-44B5-AD79-CBAC3A6B51A5}" destId="{DCD52F20-107F-4C6F-B455-47410CD944B4}" srcOrd="0" destOrd="0" presId="urn:microsoft.com/office/officeart/2005/8/layout/venn3"/>
    <dgm:cxn modelId="{E255E931-B74C-4186-901D-B433AF7DDACF}" srcId="{EA59358B-F9EE-4586-A407-BA66734332A9}" destId="{6BC2F2D9-5756-439B-A66E-7D0095AF60D9}" srcOrd="0" destOrd="0" parTransId="{20733132-5815-4FE5-B1E4-F917E6FBD6F3}" sibTransId="{0CCE46DB-94BA-4F94-9262-7AEB6F86837F}"/>
    <dgm:cxn modelId="{5E7149E8-F7D4-4649-ADF2-905881643A3B}" type="presOf" srcId="{6BC2F2D9-5756-439B-A66E-7D0095AF60D9}" destId="{DD0228A3-02EF-4E70-90AB-E9C649578628}" srcOrd="0" destOrd="0" presId="urn:microsoft.com/office/officeart/2005/8/layout/venn3"/>
    <dgm:cxn modelId="{30282BA2-6A46-4FBC-B414-19BB7AE55AD6}" type="presOf" srcId="{6E9810CA-E72F-43A2-BE2F-F2348AD22FF5}" destId="{D53D2503-4E01-4BBE-8A49-E151E3B65B89}" srcOrd="0" destOrd="0" presId="urn:microsoft.com/office/officeart/2005/8/layout/venn3"/>
    <dgm:cxn modelId="{60DEA5A0-6B6C-4DCB-8174-0538829C1EC8}" type="presParOf" srcId="{42ECB2A8-D0E6-4325-951A-1915D2F68E6C}" destId="{DD0228A3-02EF-4E70-90AB-E9C649578628}" srcOrd="0" destOrd="0" presId="urn:microsoft.com/office/officeart/2005/8/layout/venn3"/>
    <dgm:cxn modelId="{4BC7E8A5-E043-436E-A9F2-BEFE6C2F36AC}" type="presParOf" srcId="{42ECB2A8-D0E6-4325-951A-1915D2F68E6C}" destId="{24446CCF-9D0A-42DD-AD0E-8D7069EEB4C2}" srcOrd="1" destOrd="0" presId="urn:microsoft.com/office/officeart/2005/8/layout/venn3"/>
    <dgm:cxn modelId="{75198F1E-88EE-470B-86B1-2A855E2237D1}" type="presParOf" srcId="{42ECB2A8-D0E6-4325-951A-1915D2F68E6C}" destId="{D53D2503-4E01-4BBE-8A49-E151E3B65B89}" srcOrd="2" destOrd="0" presId="urn:microsoft.com/office/officeart/2005/8/layout/venn3"/>
    <dgm:cxn modelId="{5EE9E512-C019-4F5A-A152-F7BBD219EA86}" type="presParOf" srcId="{42ECB2A8-D0E6-4325-951A-1915D2F68E6C}" destId="{73BD3956-707A-4454-98DE-6D8A7A20F1E4}" srcOrd="3" destOrd="0" presId="urn:microsoft.com/office/officeart/2005/8/layout/venn3"/>
    <dgm:cxn modelId="{DE393380-4AB4-428E-A262-7BCC29CF9EB9}" type="presParOf" srcId="{42ECB2A8-D0E6-4325-951A-1915D2F68E6C}" destId="{DCD52F20-107F-4C6F-B455-47410CD944B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124EF-3FFF-4CAC-965A-7D814538199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6B7CADB-8040-4742-BA6A-94EA6B8ED9A4}">
      <dgm:prSet phldrT="[Tekst]" custT="1"/>
      <dgm:spPr/>
      <dgm:t>
        <a:bodyPr/>
        <a:lstStyle/>
        <a:p>
          <a:r>
            <a:rPr lang="pl-PL" sz="1600" b="1" dirty="0" smtClean="0">
              <a:latin typeface="Arial Narrow" panose="020B0606020202030204" pitchFamily="34" charset="0"/>
            </a:rPr>
            <a:t>Potrzeby</a:t>
          </a:r>
        </a:p>
        <a:p>
          <a:r>
            <a:rPr lang="pl-PL" sz="1600" b="1" dirty="0" smtClean="0">
              <a:latin typeface="Arial Narrow" panose="020B0606020202030204" pitchFamily="34" charset="0"/>
            </a:rPr>
            <a:t>[człowiek</a:t>
          </a:r>
          <a:r>
            <a:rPr lang="pl-PL" sz="1800" b="1" dirty="0" smtClean="0">
              <a:latin typeface="Arial Narrow" panose="020B0606020202030204" pitchFamily="34" charset="0"/>
            </a:rPr>
            <a:t>]</a:t>
          </a:r>
          <a:endParaRPr lang="pl-PL" sz="1800" b="1" dirty="0">
            <a:latin typeface="Arial Narrow" panose="020B0606020202030204" pitchFamily="34" charset="0"/>
          </a:endParaRPr>
        </a:p>
      </dgm:t>
    </dgm:pt>
    <dgm:pt modelId="{F578A42E-818C-4673-830A-A913AB2AEF74}" type="parTrans" cxnId="{24BB6071-34B4-413E-9748-1F4D3616669A}">
      <dgm:prSet/>
      <dgm:spPr/>
      <dgm:t>
        <a:bodyPr/>
        <a:lstStyle/>
        <a:p>
          <a:endParaRPr lang="pl-PL"/>
        </a:p>
      </dgm:t>
    </dgm:pt>
    <dgm:pt modelId="{344A6A9C-8886-4691-9F34-FB32464144F0}" type="sibTrans" cxnId="{24BB6071-34B4-413E-9748-1F4D3616669A}">
      <dgm:prSet/>
      <dgm:spPr/>
      <dgm:t>
        <a:bodyPr/>
        <a:lstStyle/>
        <a:p>
          <a:endParaRPr lang="pl-PL"/>
        </a:p>
      </dgm:t>
    </dgm:pt>
    <dgm:pt modelId="{CE091142-F344-4DFC-9BE9-CFDE6A8A2315}">
      <dgm:prSet phldrT="[Tekst]" custT="1"/>
      <dgm:spPr/>
      <dgm:t>
        <a:bodyPr/>
        <a:lstStyle/>
        <a:p>
          <a:r>
            <a:rPr lang="pl-PL" sz="1600" b="1" dirty="0" smtClean="0">
              <a:latin typeface="Arial Narrow" panose="020B0606020202030204" pitchFamily="34" charset="0"/>
            </a:rPr>
            <a:t>Wykonalność</a:t>
          </a:r>
        </a:p>
        <a:p>
          <a:r>
            <a:rPr lang="pl-PL" sz="1600" b="1" dirty="0" smtClean="0">
              <a:latin typeface="Arial Narrow" panose="020B0606020202030204" pitchFamily="34" charset="0"/>
            </a:rPr>
            <a:t>[Technologia]</a:t>
          </a:r>
          <a:endParaRPr lang="pl-PL" sz="1600" b="1" dirty="0">
            <a:latin typeface="Arial Narrow" panose="020B0606020202030204" pitchFamily="34" charset="0"/>
          </a:endParaRPr>
        </a:p>
      </dgm:t>
    </dgm:pt>
    <dgm:pt modelId="{6758778F-7BC7-470B-876C-F7E5EDE56AE2}" type="parTrans" cxnId="{17790F52-3702-4966-A99F-9102D0972004}">
      <dgm:prSet/>
      <dgm:spPr/>
      <dgm:t>
        <a:bodyPr/>
        <a:lstStyle/>
        <a:p>
          <a:endParaRPr lang="pl-PL"/>
        </a:p>
      </dgm:t>
    </dgm:pt>
    <dgm:pt modelId="{691C030A-F7F0-482C-96C2-6116A0B782FB}" type="sibTrans" cxnId="{17790F52-3702-4966-A99F-9102D0972004}">
      <dgm:prSet/>
      <dgm:spPr/>
      <dgm:t>
        <a:bodyPr/>
        <a:lstStyle/>
        <a:p>
          <a:endParaRPr lang="pl-PL"/>
        </a:p>
      </dgm:t>
    </dgm:pt>
    <dgm:pt modelId="{9EC5E9D1-DC3F-4609-989A-058D9CCDF2B4}">
      <dgm:prSet phldrT="[Tekst]" custT="1"/>
      <dgm:spPr/>
      <dgm:t>
        <a:bodyPr/>
        <a:lstStyle/>
        <a:p>
          <a:r>
            <a:rPr lang="pl-PL" sz="1600" b="1" dirty="0" smtClean="0">
              <a:latin typeface="Arial Narrow" panose="020B0606020202030204" pitchFamily="34" charset="0"/>
            </a:rPr>
            <a:t>Zyskowność</a:t>
          </a:r>
        </a:p>
        <a:p>
          <a:r>
            <a:rPr lang="pl-PL" sz="1600" b="1" dirty="0" smtClean="0">
              <a:latin typeface="Arial Narrow" panose="020B0606020202030204" pitchFamily="34" charset="0"/>
            </a:rPr>
            <a:t>[biznes]</a:t>
          </a:r>
          <a:endParaRPr lang="pl-PL" sz="1600" b="1" dirty="0">
            <a:latin typeface="Arial Narrow" panose="020B0606020202030204" pitchFamily="34" charset="0"/>
          </a:endParaRPr>
        </a:p>
      </dgm:t>
    </dgm:pt>
    <dgm:pt modelId="{441734EB-7624-41D5-8B7F-58443DC75128}" type="parTrans" cxnId="{53C286F2-D61C-4FFA-938B-CB2762EE6E3F}">
      <dgm:prSet/>
      <dgm:spPr/>
      <dgm:t>
        <a:bodyPr/>
        <a:lstStyle/>
        <a:p>
          <a:endParaRPr lang="pl-PL"/>
        </a:p>
      </dgm:t>
    </dgm:pt>
    <dgm:pt modelId="{9AE98283-16C4-4AC7-B360-D9DFEB953176}" type="sibTrans" cxnId="{53C286F2-D61C-4FFA-938B-CB2762EE6E3F}">
      <dgm:prSet/>
      <dgm:spPr/>
      <dgm:t>
        <a:bodyPr/>
        <a:lstStyle/>
        <a:p>
          <a:endParaRPr lang="pl-PL"/>
        </a:p>
      </dgm:t>
    </dgm:pt>
    <dgm:pt modelId="{0C908B15-2077-44FD-8BD4-C42F5E5837EB}" type="pres">
      <dgm:prSet presAssocID="{5EF124EF-3FFF-4CAC-965A-7D814538199D}" presName="compositeShape" presStyleCnt="0">
        <dgm:presLayoutVars>
          <dgm:chMax val="7"/>
          <dgm:dir/>
          <dgm:resizeHandles val="exact"/>
        </dgm:presLayoutVars>
      </dgm:prSet>
      <dgm:spPr/>
    </dgm:pt>
    <dgm:pt modelId="{7212F6E7-8135-4AC1-8DB9-A30B6738AF14}" type="pres">
      <dgm:prSet presAssocID="{36B7CADB-8040-4742-BA6A-94EA6B8ED9A4}" presName="circ1" presStyleLbl="vennNode1" presStyleIdx="0" presStyleCnt="3" custScaleX="112192" custLinFactNeighborX="-202" custLinFactNeighborY="-1436"/>
      <dgm:spPr/>
      <dgm:t>
        <a:bodyPr/>
        <a:lstStyle/>
        <a:p>
          <a:endParaRPr lang="pl-PL"/>
        </a:p>
      </dgm:t>
    </dgm:pt>
    <dgm:pt modelId="{B5B2AA02-2EA7-481A-88E5-41F21D639170}" type="pres">
      <dgm:prSet presAssocID="{36B7CADB-8040-4742-BA6A-94EA6B8ED9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EA9F23-452E-4CDA-AA1F-238CCA48286D}" type="pres">
      <dgm:prSet presAssocID="{CE091142-F344-4DFC-9BE9-CFDE6A8A2315}" presName="circ2" presStyleLbl="vennNode1" presStyleIdx="1" presStyleCnt="3" custScaleX="105184" custLinFactNeighborX="10084" custLinFactNeighborY="-835"/>
      <dgm:spPr/>
      <dgm:t>
        <a:bodyPr/>
        <a:lstStyle/>
        <a:p>
          <a:endParaRPr lang="pl-PL"/>
        </a:p>
      </dgm:t>
    </dgm:pt>
    <dgm:pt modelId="{CCEEF670-7198-46B4-A8BA-376CBF750A37}" type="pres">
      <dgm:prSet presAssocID="{CE091142-F344-4DFC-9BE9-CFDE6A8A23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811306-780F-4B7B-B629-AFC00FAD851D}" type="pres">
      <dgm:prSet presAssocID="{9EC5E9D1-DC3F-4609-989A-058D9CCDF2B4}" presName="circ3" presStyleLbl="vennNode1" presStyleIdx="2" presStyleCnt="3" custScaleX="110160" custLinFactNeighborX="-6696" custLinFactNeighborY="-835"/>
      <dgm:spPr/>
      <dgm:t>
        <a:bodyPr/>
        <a:lstStyle/>
        <a:p>
          <a:endParaRPr lang="pl-PL"/>
        </a:p>
      </dgm:t>
    </dgm:pt>
    <dgm:pt modelId="{99608808-4862-48F0-A1C2-D939F24F7EFC}" type="pres">
      <dgm:prSet presAssocID="{9EC5E9D1-DC3F-4609-989A-058D9CCDF2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86AD6-2EF9-4F08-9203-337B7FCB0341}" type="presOf" srcId="{36B7CADB-8040-4742-BA6A-94EA6B8ED9A4}" destId="{7212F6E7-8135-4AC1-8DB9-A30B6738AF14}" srcOrd="0" destOrd="0" presId="urn:microsoft.com/office/officeart/2005/8/layout/venn1"/>
    <dgm:cxn modelId="{24BB6071-34B4-413E-9748-1F4D3616669A}" srcId="{5EF124EF-3FFF-4CAC-965A-7D814538199D}" destId="{36B7CADB-8040-4742-BA6A-94EA6B8ED9A4}" srcOrd="0" destOrd="0" parTransId="{F578A42E-818C-4673-830A-A913AB2AEF74}" sibTransId="{344A6A9C-8886-4691-9F34-FB32464144F0}"/>
    <dgm:cxn modelId="{FF39D8DD-3CBB-4404-8B1B-2E95CC11C0FC}" type="presOf" srcId="{CE091142-F344-4DFC-9BE9-CFDE6A8A2315}" destId="{CCEEF670-7198-46B4-A8BA-376CBF750A37}" srcOrd="1" destOrd="0" presId="urn:microsoft.com/office/officeart/2005/8/layout/venn1"/>
    <dgm:cxn modelId="{17790F52-3702-4966-A99F-9102D0972004}" srcId="{5EF124EF-3FFF-4CAC-965A-7D814538199D}" destId="{CE091142-F344-4DFC-9BE9-CFDE6A8A2315}" srcOrd="1" destOrd="0" parTransId="{6758778F-7BC7-470B-876C-F7E5EDE56AE2}" sibTransId="{691C030A-F7F0-482C-96C2-6116A0B782FB}"/>
    <dgm:cxn modelId="{56D40837-786A-4E05-A52E-75F1ECCCA95B}" type="presOf" srcId="{CE091142-F344-4DFC-9BE9-CFDE6A8A2315}" destId="{63EA9F23-452E-4CDA-AA1F-238CCA48286D}" srcOrd="0" destOrd="0" presId="urn:microsoft.com/office/officeart/2005/8/layout/venn1"/>
    <dgm:cxn modelId="{697712FE-9D9D-4C2F-940C-41D871D03306}" type="presOf" srcId="{36B7CADB-8040-4742-BA6A-94EA6B8ED9A4}" destId="{B5B2AA02-2EA7-481A-88E5-41F21D639170}" srcOrd="1" destOrd="0" presId="urn:microsoft.com/office/officeart/2005/8/layout/venn1"/>
    <dgm:cxn modelId="{53C286F2-D61C-4FFA-938B-CB2762EE6E3F}" srcId="{5EF124EF-3FFF-4CAC-965A-7D814538199D}" destId="{9EC5E9D1-DC3F-4609-989A-058D9CCDF2B4}" srcOrd="2" destOrd="0" parTransId="{441734EB-7624-41D5-8B7F-58443DC75128}" sibTransId="{9AE98283-16C4-4AC7-B360-D9DFEB953176}"/>
    <dgm:cxn modelId="{06001F1B-7AB5-433E-9657-B362866C8819}" type="presOf" srcId="{5EF124EF-3FFF-4CAC-965A-7D814538199D}" destId="{0C908B15-2077-44FD-8BD4-C42F5E5837EB}" srcOrd="0" destOrd="0" presId="urn:microsoft.com/office/officeart/2005/8/layout/venn1"/>
    <dgm:cxn modelId="{283B67CD-3677-4481-B62C-D2B79E00A0D6}" type="presOf" srcId="{9EC5E9D1-DC3F-4609-989A-058D9CCDF2B4}" destId="{99608808-4862-48F0-A1C2-D939F24F7EFC}" srcOrd="1" destOrd="0" presId="urn:microsoft.com/office/officeart/2005/8/layout/venn1"/>
    <dgm:cxn modelId="{B2F598EB-0E4C-47A3-B849-76F830DFEE1D}" type="presOf" srcId="{9EC5E9D1-DC3F-4609-989A-058D9CCDF2B4}" destId="{2C811306-780F-4B7B-B629-AFC00FAD851D}" srcOrd="0" destOrd="0" presId="urn:microsoft.com/office/officeart/2005/8/layout/venn1"/>
    <dgm:cxn modelId="{AA7A9811-7C9D-4ADC-8AF5-17B2BEDC66A7}" type="presParOf" srcId="{0C908B15-2077-44FD-8BD4-C42F5E5837EB}" destId="{7212F6E7-8135-4AC1-8DB9-A30B6738AF14}" srcOrd="0" destOrd="0" presId="urn:microsoft.com/office/officeart/2005/8/layout/venn1"/>
    <dgm:cxn modelId="{F053766A-A189-455A-B5C9-48B2FCC9644D}" type="presParOf" srcId="{0C908B15-2077-44FD-8BD4-C42F5E5837EB}" destId="{B5B2AA02-2EA7-481A-88E5-41F21D639170}" srcOrd="1" destOrd="0" presId="urn:microsoft.com/office/officeart/2005/8/layout/venn1"/>
    <dgm:cxn modelId="{98588CD4-1038-4A79-ACE7-4AC248EF6FFD}" type="presParOf" srcId="{0C908B15-2077-44FD-8BD4-C42F5E5837EB}" destId="{63EA9F23-452E-4CDA-AA1F-238CCA48286D}" srcOrd="2" destOrd="0" presId="urn:microsoft.com/office/officeart/2005/8/layout/venn1"/>
    <dgm:cxn modelId="{A9F8A25B-93A4-4078-AF1C-2D4F8D7C54CE}" type="presParOf" srcId="{0C908B15-2077-44FD-8BD4-C42F5E5837EB}" destId="{CCEEF670-7198-46B4-A8BA-376CBF750A37}" srcOrd="3" destOrd="0" presId="urn:microsoft.com/office/officeart/2005/8/layout/venn1"/>
    <dgm:cxn modelId="{09B8A112-FDD3-4606-AB3F-AACFE00B738C}" type="presParOf" srcId="{0C908B15-2077-44FD-8BD4-C42F5E5837EB}" destId="{2C811306-780F-4B7B-B629-AFC00FAD851D}" srcOrd="4" destOrd="0" presId="urn:microsoft.com/office/officeart/2005/8/layout/venn1"/>
    <dgm:cxn modelId="{474EA55D-B47A-49A9-8D4B-6FACE4CD67FF}" type="presParOf" srcId="{0C908B15-2077-44FD-8BD4-C42F5E5837EB}" destId="{99608808-4862-48F0-A1C2-D939F24F7E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228A3-02EF-4E70-90AB-E9C649578628}">
      <dsp:nvSpPr>
        <dsp:cNvPr id="0" name=""/>
        <dsp:cNvSpPr/>
      </dsp:nvSpPr>
      <dsp:spPr>
        <a:xfrm>
          <a:off x="3616" y="106288"/>
          <a:ext cx="3162448" cy="3162448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43180" rIns="17404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Strategia</a:t>
          </a:r>
        </a:p>
      </dsp:txBody>
      <dsp:txXfrm>
        <a:off x="466746" y="569418"/>
        <a:ext cx="2236188" cy="2236188"/>
      </dsp:txXfrm>
    </dsp:sp>
    <dsp:sp modelId="{D53D2503-4E01-4BBE-8A49-E151E3B65B89}">
      <dsp:nvSpPr>
        <dsp:cNvPr id="0" name=""/>
        <dsp:cNvSpPr/>
      </dsp:nvSpPr>
      <dsp:spPr>
        <a:xfrm>
          <a:off x="2533575" y="106288"/>
          <a:ext cx="3162448" cy="3162448"/>
        </a:xfrm>
        <a:prstGeom prst="ellipse">
          <a:avLst/>
        </a:prstGeom>
        <a:solidFill>
          <a:srgbClr val="FFC000">
            <a:alpha val="50000"/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43180" rIns="17404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Model biznesowy</a:t>
          </a:r>
        </a:p>
      </dsp:txBody>
      <dsp:txXfrm>
        <a:off x="2996705" y="569418"/>
        <a:ext cx="2236188" cy="2236188"/>
      </dsp:txXfrm>
    </dsp:sp>
    <dsp:sp modelId="{DCD52F20-107F-4C6F-B455-47410CD944B4}">
      <dsp:nvSpPr>
        <dsp:cNvPr id="0" name=""/>
        <dsp:cNvSpPr/>
      </dsp:nvSpPr>
      <dsp:spPr>
        <a:xfrm>
          <a:off x="5063534" y="106288"/>
          <a:ext cx="3162448" cy="3162448"/>
        </a:xfrm>
        <a:prstGeom prst="ellipse">
          <a:avLst/>
        </a:prstGeom>
        <a:solidFill>
          <a:srgbClr val="FFC000">
            <a:alpha val="50000"/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43180" rIns="17404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Operacje</a:t>
          </a:r>
        </a:p>
      </dsp:txBody>
      <dsp:txXfrm>
        <a:off x="5526664" y="569418"/>
        <a:ext cx="2236188" cy="223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2F6E7-8135-4AC1-8DB9-A30B6738AF14}">
      <dsp:nvSpPr>
        <dsp:cNvPr id="0" name=""/>
        <dsp:cNvSpPr/>
      </dsp:nvSpPr>
      <dsp:spPr>
        <a:xfrm>
          <a:off x="1368156" y="58861"/>
          <a:ext cx="1943801" cy="17325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Potrzeby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[człowiek</a:t>
          </a:r>
          <a:r>
            <a:rPr lang="pl-PL" sz="1800" b="1" kern="1200" dirty="0" smtClean="0">
              <a:latin typeface="Arial Narrow" panose="020B0606020202030204" pitchFamily="34" charset="0"/>
            </a:rPr>
            <a:t>]</a:t>
          </a:r>
          <a:endParaRPr lang="pl-PL" sz="1800" b="1" kern="1200" dirty="0">
            <a:latin typeface="Arial Narrow" panose="020B0606020202030204" pitchFamily="34" charset="0"/>
          </a:endParaRPr>
        </a:p>
      </dsp:txBody>
      <dsp:txXfrm>
        <a:off x="1627330" y="362060"/>
        <a:ext cx="1425454" cy="779655"/>
      </dsp:txXfrm>
    </dsp:sp>
    <dsp:sp modelId="{63EA9F23-452E-4CDA-AA1F-238CCA48286D}">
      <dsp:nvSpPr>
        <dsp:cNvPr id="0" name=""/>
        <dsp:cNvSpPr/>
      </dsp:nvSpPr>
      <dsp:spPr>
        <a:xfrm>
          <a:off x="2232245" y="1152128"/>
          <a:ext cx="1822383" cy="173256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Wykonalność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[Technologia]</a:t>
          </a:r>
          <a:endParaRPr lang="pl-PL" sz="1600" b="1" kern="1200" dirty="0">
            <a:latin typeface="Arial Narrow" panose="020B0606020202030204" pitchFamily="34" charset="0"/>
          </a:endParaRPr>
        </a:p>
      </dsp:txBody>
      <dsp:txXfrm>
        <a:off x="2789591" y="1599708"/>
        <a:ext cx="1093430" cy="952911"/>
      </dsp:txXfrm>
    </dsp:sp>
    <dsp:sp modelId="{2C811306-780F-4B7B-B629-AFC00FAD851D}">
      <dsp:nvSpPr>
        <dsp:cNvPr id="0" name=""/>
        <dsp:cNvSpPr/>
      </dsp:nvSpPr>
      <dsp:spPr>
        <a:xfrm>
          <a:off x="648078" y="1152128"/>
          <a:ext cx="1908595" cy="173256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Zyskowność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 Narrow" panose="020B0606020202030204" pitchFamily="34" charset="0"/>
            </a:rPr>
            <a:t>[biznes]</a:t>
          </a:r>
          <a:endParaRPr lang="pl-PL" sz="1600" b="1" kern="1200" dirty="0">
            <a:latin typeface="Arial Narrow" panose="020B0606020202030204" pitchFamily="34" charset="0"/>
          </a:endParaRPr>
        </a:p>
      </dsp:txBody>
      <dsp:txXfrm>
        <a:off x="827804" y="1599708"/>
        <a:ext cx="1145157" cy="952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6F6C-67B7-4998-A5AA-7AB20E167B3F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417-76DE-46CD-827D-61827D4473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3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21.02.2024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Forma i </a:t>
            </a:r>
            <a:r>
              <a:rPr lang="pl-PL" sz="2400" b="1" dirty="0" smtClean="0">
                <a:latin typeface="Arial Narrow" panose="020B0606020202030204" pitchFamily="34" charset="0"/>
              </a:rPr>
              <a:t>warunki zaliczenia przedmiotu</a:t>
            </a:r>
          </a:p>
          <a:p>
            <a:pPr marL="0" indent="0" algn="just">
              <a:buNone/>
            </a:pPr>
            <a:endParaRPr lang="pl-PL" sz="24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Sposób </a:t>
            </a:r>
            <a:r>
              <a:rPr lang="pl-PL" sz="2200" dirty="0">
                <a:latin typeface="Arial Narrow" panose="020B0606020202030204" pitchFamily="34" charset="0"/>
              </a:rPr>
              <a:t>obliczania średniej z ocen bieżących </a:t>
            </a:r>
            <a:r>
              <a:rPr lang="pl-PL" sz="2200" dirty="0" smtClean="0">
                <a:latin typeface="Arial Narrow" panose="020B0606020202030204" pitchFamily="34" charset="0"/>
              </a:rPr>
              <a:t>(</a:t>
            </a:r>
            <a:r>
              <a:rPr lang="pl-PL" sz="2200" dirty="0">
                <a:latin typeface="Arial Narrow" panose="020B0606020202030204" pitchFamily="34" charset="0"/>
              </a:rPr>
              <a:t>zgodnie z §18 pkt. </a:t>
            </a:r>
            <a:r>
              <a:rPr lang="pl-PL" sz="2200" dirty="0" smtClean="0">
                <a:latin typeface="Arial Narrow" panose="020B0606020202030204" pitchFamily="34" charset="0"/>
              </a:rPr>
              <a:t>4 Regulaminu studiów)”:</a:t>
            </a: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60</a:t>
            </a:r>
            <a:r>
              <a:rPr lang="pl-PL" sz="2200" b="1" dirty="0">
                <a:latin typeface="Arial Narrow" panose="020B0606020202030204" pitchFamily="34" charset="0"/>
              </a:rPr>
              <a:t>%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oceny </a:t>
            </a:r>
            <a:r>
              <a:rPr lang="pl-PL" sz="2200" dirty="0">
                <a:latin typeface="Arial Narrow" panose="020B0606020202030204" pitchFamily="34" charset="0"/>
              </a:rPr>
              <a:t>z projektu </a:t>
            </a:r>
            <a:r>
              <a:rPr lang="pl-PL" sz="2200" dirty="0" smtClean="0">
                <a:latin typeface="Arial Narrow" panose="020B0606020202030204" pitchFamily="34" charset="0"/>
              </a:rPr>
              <a:t>zespołowego,</a:t>
            </a: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40% </a:t>
            </a:r>
            <a:r>
              <a:rPr lang="pl-PL" sz="2200" dirty="0" smtClean="0">
                <a:latin typeface="Arial Narrow" panose="020B0606020202030204" pitchFamily="34" charset="0"/>
              </a:rPr>
              <a:t>oceny </a:t>
            </a:r>
            <a:r>
              <a:rPr lang="pl-PL" sz="2200" dirty="0">
                <a:latin typeface="Arial Narrow" panose="020B0606020202030204" pitchFamily="34" charset="0"/>
              </a:rPr>
              <a:t>z kolokwium.</a:t>
            </a:r>
          </a:p>
        </p:txBody>
      </p:sp>
    </p:spTree>
    <p:extLst>
      <p:ext uri="{BB962C8B-B14F-4D97-AF65-F5344CB8AC3E}">
        <p14:creationId xmlns:p14="http://schemas.microsoft.com/office/powerpoint/2010/main" val="34826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672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Przykładowe hipotezy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Klienci </a:t>
            </a:r>
            <a:r>
              <a:rPr lang="pl-PL" sz="2200" dirty="0" smtClean="0">
                <a:latin typeface="Arial Narrow" panose="020B0606020202030204" pitchFamily="34" charset="0"/>
              </a:rPr>
              <a:t>biznesowi </a:t>
            </a:r>
            <a:r>
              <a:rPr lang="pl-PL" sz="2200" dirty="0">
                <a:latin typeface="Arial Narrow" panose="020B0606020202030204" pitchFamily="34" charset="0"/>
              </a:rPr>
              <a:t>potrzebują </a:t>
            </a:r>
            <a:r>
              <a:rPr lang="pl-PL" sz="2200" dirty="0" smtClean="0">
                <a:latin typeface="Arial Narrow" panose="020B0606020202030204" pitchFamily="34" charset="0"/>
              </a:rPr>
              <a:t>kompleksowego oprogramowania do…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Mieszkańcu </a:t>
            </a:r>
            <a:r>
              <a:rPr lang="pl-PL" sz="2200" dirty="0">
                <a:latin typeface="Arial Narrow" panose="020B0606020202030204" pitchFamily="34" charset="0"/>
              </a:rPr>
              <a:t>dużych miast mają problem </a:t>
            </a:r>
            <a:r>
              <a:rPr lang="pl-PL" sz="2200" dirty="0" smtClean="0">
                <a:latin typeface="Arial Narrow" panose="020B0606020202030204" pitchFamily="34" charset="0"/>
              </a:rPr>
              <a:t>z…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Młodzi </a:t>
            </a:r>
            <a:r>
              <a:rPr lang="pl-PL" sz="2200" dirty="0">
                <a:latin typeface="Arial Narrow" panose="020B0606020202030204" pitchFamily="34" charset="0"/>
              </a:rPr>
              <a:t>rodzice </a:t>
            </a:r>
            <a:r>
              <a:rPr lang="pl-PL" sz="2200" dirty="0" smtClean="0">
                <a:latin typeface="Arial Narrow" panose="020B0606020202030204" pitchFamily="34" charset="0"/>
              </a:rPr>
              <a:t>potrzebują…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Kierowcy </a:t>
            </a:r>
            <a:r>
              <a:rPr lang="pl-PL" sz="2200" dirty="0">
                <a:latin typeface="Arial Narrow" panose="020B0606020202030204" pitchFamily="34" charset="0"/>
              </a:rPr>
              <a:t>chętnie skorzystają z usługi polegającej </a:t>
            </a:r>
            <a:r>
              <a:rPr lang="pl-PL" sz="2200" dirty="0" smtClean="0">
                <a:latin typeface="Arial Narrow" panose="020B0606020202030204" pitchFamily="34" charset="0"/>
              </a:rPr>
              <a:t>na…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Wprowadzenie </a:t>
            </a:r>
            <a:r>
              <a:rPr lang="pl-PL" sz="2200" dirty="0">
                <a:latin typeface="Arial Narrow" panose="020B0606020202030204" pitchFamily="34" charset="0"/>
              </a:rPr>
              <a:t>aplikacji mobilnej / </a:t>
            </a:r>
            <a:r>
              <a:rPr lang="pl-PL" sz="2200" dirty="0" smtClean="0">
                <a:latin typeface="Arial Narrow" panose="020B0606020202030204" pitchFamily="34" charset="0"/>
              </a:rPr>
              <a:t>sklepu internetowego </a:t>
            </a:r>
            <a:r>
              <a:rPr lang="pl-PL" sz="2200" dirty="0">
                <a:latin typeface="Arial Narrow" panose="020B0606020202030204" pitchFamily="34" charset="0"/>
              </a:rPr>
              <a:t>podniesie sprzedaż naszej </a:t>
            </a:r>
            <a:r>
              <a:rPr lang="pl-PL" sz="2200" dirty="0" smtClean="0">
                <a:latin typeface="Arial Narrow" panose="020B0606020202030204" pitchFamily="34" charset="0"/>
              </a:rPr>
              <a:t>firmy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Uruchomienie </a:t>
            </a:r>
            <a:r>
              <a:rPr lang="pl-PL" sz="2200" dirty="0">
                <a:latin typeface="Arial Narrow" panose="020B0606020202030204" pitchFamily="34" charset="0"/>
              </a:rPr>
              <a:t>programu lojalnościowego </a:t>
            </a:r>
            <a:r>
              <a:rPr lang="pl-PL" sz="2200" dirty="0" smtClean="0">
                <a:latin typeface="Arial Narrow" panose="020B0606020202030204" pitchFamily="34" charset="0"/>
              </a:rPr>
              <a:t>poprawi wizerunek </a:t>
            </a:r>
            <a:r>
              <a:rPr lang="pl-PL" sz="2200" dirty="0">
                <a:latin typeface="Arial Narrow" panose="020B0606020202030204" pitchFamily="34" charset="0"/>
              </a:rPr>
              <a:t>naszej </a:t>
            </a:r>
            <a:r>
              <a:rPr lang="pl-PL" sz="2200" dirty="0" smtClean="0">
                <a:latin typeface="Arial Narrow" panose="020B0606020202030204" pitchFamily="34" charset="0"/>
              </a:rPr>
              <a:t>marki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Przejście </a:t>
            </a:r>
            <a:r>
              <a:rPr lang="pl-PL" sz="2200" dirty="0">
                <a:latin typeface="Arial Narrow" panose="020B0606020202030204" pitchFamily="34" charset="0"/>
              </a:rPr>
              <a:t>ze sprzedaży produktu na sprzedaż </a:t>
            </a:r>
            <a:r>
              <a:rPr lang="pl-PL" sz="2200" dirty="0" smtClean="0">
                <a:latin typeface="Arial Narrow" panose="020B0606020202030204" pitchFamily="34" charset="0"/>
              </a:rPr>
              <a:t>usługi przyciągnie </a:t>
            </a:r>
            <a:r>
              <a:rPr lang="pl-PL" sz="2200" dirty="0">
                <a:latin typeface="Arial Narrow" panose="020B0606020202030204" pitchFamily="34" charset="0"/>
              </a:rPr>
              <a:t>do nas klientów konkurencji</a:t>
            </a:r>
          </a:p>
        </p:txBody>
      </p:sp>
    </p:spTree>
    <p:extLst>
      <p:ext uri="{BB962C8B-B14F-4D97-AF65-F5344CB8AC3E}">
        <p14:creationId xmlns:p14="http://schemas.microsoft.com/office/powerpoint/2010/main" val="28587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Tablica eksperymentów (na podst. </a:t>
            </a:r>
            <a:r>
              <a:rPr lang="pl-PL" sz="2200" b="1" dirty="0" err="1">
                <a:latin typeface="Arial Narrow" panose="020B0606020202030204" pitchFamily="34" charset="0"/>
              </a:rPr>
              <a:t>Javelin</a:t>
            </a:r>
            <a:r>
              <a:rPr lang="pl-PL" sz="2200" b="1" dirty="0">
                <a:latin typeface="Arial Narrow" panose="020B0606020202030204" pitchFamily="34" charset="0"/>
              </a:rPr>
              <a:t> Experiment Board</a:t>
            </a:r>
            <a:r>
              <a:rPr lang="pl-PL" sz="2200" dirty="0" smtClean="0">
                <a:latin typeface="Arial Narrow" panose="020B0606020202030204" pitchFamily="34" charset="0"/>
              </a:rPr>
              <a:t>)</a:t>
            </a:r>
          </a:p>
          <a:p>
            <a:pPr marL="0" indent="0" algn="ctr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Narzędzie do usystematyzowanego opisywania </a:t>
            </a:r>
            <a:r>
              <a:rPr lang="pl-PL" sz="2200" dirty="0" smtClean="0">
                <a:latin typeface="Arial Narrow" panose="020B0606020202030204" pitchFamily="34" charset="0"/>
              </a:rPr>
              <a:t>założeń biznesowych</a:t>
            </a:r>
            <a:r>
              <a:rPr lang="pl-PL" sz="2200" dirty="0">
                <a:latin typeface="Arial Narrow" panose="020B0606020202030204" pitchFamily="34" charset="0"/>
              </a:rPr>
              <a:t>, planowania eksperymentów i </a:t>
            </a:r>
            <a:r>
              <a:rPr lang="pl-PL" sz="2200" dirty="0" smtClean="0">
                <a:latin typeface="Arial Narrow" panose="020B0606020202030204" pitchFamily="34" charset="0"/>
              </a:rPr>
              <a:t>ulepszania swojego </a:t>
            </a:r>
            <a:r>
              <a:rPr lang="pl-PL" sz="2200" dirty="0">
                <a:latin typeface="Arial Narrow" panose="020B0606020202030204" pitchFamily="34" charset="0"/>
              </a:rPr>
              <a:t>pomysłu.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Po zdefiniowaniu grupy docelowej i problemu, </a:t>
            </a:r>
            <a:r>
              <a:rPr lang="pl-PL" sz="2200" dirty="0" smtClean="0">
                <a:latin typeface="Arial Narrow" panose="020B0606020202030204" pitchFamily="34" charset="0"/>
              </a:rPr>
              <a:t>określamy najbardziej </a:t>
            </a:r>
            <a:r>
              <a:rPr lang="pl-PL" sz="2200" dirty="0">
                <a:latin typeface="Arial Narrow" panose="020B0606020202030204" pitchFamily="34" charset="0"/>
              </a:rPr>
              <a:t>ryzykowną hipotezę – założenia, które </a:t>
            </a:r>
            <a:r>
              <a:rPr lang="pl-PL" sz="2200" dirty="0" smtClean="0">
                <a:latin typeface="Arial Narrow" panose="020B0606020202030204" pitchFamily="34" charset="0"/>
              </a:rPr>
              <a:t>muszą mieć </a:t>
            </a:r>
            <a:r>
              <a:rPr lang="pl-PL" sz="2200" dirty="0">
                <a:latin typeface="Arial Narrow" panose="020B0606020202030204" pitchFamily="34" charset="0"/>
              </a:rPr>
              <a:t>potwierdzenie w rzeczywistości, aby </a:t>
            </a:r>
            <a:r>
              <a:rPr lang="pl-PL" sz="2200" dirty="0" smtClean="0">
                <a:latin typeface="Arial Narrow" panose="020B0606020202030204" pitchFamily="34" charset="0"/>
              </a:rPr>
              <a:t>przedsięwzięcie miało </a:t>
            </a:r>
            <a:r>
              <a:rPr lang="pl-PL" sz="2200" dirty="0">
                <a:latin typeface="Arial Narrow" panose="020B0606020202030204" pitchFamily="34" charset="0"/>
              </a:rPr>
              <a:t>sens biznesowy.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Wynik zaplanowanego eksperymentu mówi nam, czy </a:t>
            </a:r>
            <a:r>
              <a:rPr lang="pl-PL" sz="2200" dirty="0" smtClean="0">
                <a:latin typeface="Arial Narrow" panose="020B0606020202030204" pitchFamily="34" charset="0"/>
              </a:rPr>
              <a:t>nasz pomysł </a:t>
            </a:r>
            <a:r>
              <a:rPr lang="pl-PL" sz="2200" dirty="0">
                <a:latin typeface="Arial Narrow" panose="020B0606020202030204" pitchFamily="34" charset="0"/>
              </a:rPr>
              <a:t>na biznes znajdzie klientów i przyniesie zyski.</a:t>
            </a:r>
          </a:p>
        </p:txBody>
      </p:sp>
    </p:spTree>
    <p:extLst>
      <p:ext uri="{BB962C8B-B14F-4D97-AF65-F5344CB8AC3E}">
        <p14:creationId xmlns:p14="http://schemas.microsoft.com/office/powerpoint/2010/main" val="16424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977229"/>
              </p:ext>
            </p:extLst>
          </p:nvPr>
        </p:nvGraphicFramePr>
        <p:xfrm>
          <a:off x="454025" y="827088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07096153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77823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063032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832689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242820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16897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4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Klient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8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Problem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4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Rozwiązanie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5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Ryzykowne założenie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2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Metoda i kryterium sukcesu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6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Rezultat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0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Arial Narrow" panose="020B0606020202030204" pitchFamily="34" charset="0"/>
                        </a:rPr>
                        <a:t>Wnioski</a:t>
                      </a:r>
                      <a:endParaRPr lang="pl-PL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06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305110"/>
            <a:ext cx="8229600" cy="96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K6 Analiza klientów aktualnych i potencjalnych oraz ich</a:t>
            </a:r>
          </a:p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oczekiwań.</a:t>
            </a:r>
          </a:p>
        </p:txBody>
      </p:sp>
    </p:spTree>
    <p:extLst>
      <p:ext uri="{BB962C8B-B14F-4D97-AF65-F5344CB8AC3E}">
        <p14:creationId xmlns:p14="http://schemas.microsoft.com/office/powerpoint/2010/main" val="40744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6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Współczesnym wyzwaniem firm z branży TSL jest dokonywanie segmentacji </a:t>
            </a:r>
            <a:r>
              <a:rPr lang="pl-PL" sz="2200" dirty="0" smtClean="0">
                <a:latin typeface="Arial Narrow" panose="020B0606020202030204" pitchFamily="34" charset="0"/>
              </a:rPr>
              <a:t>rynku i </a:t>
            </a:r>
            <a:r>
              <a:rPr lang="pl-PL" sz="2200" dirty="0">
                <a:latin typeface="Arial Narrow" panose="020B0606020202030204" pitchFamily="34" charset="0"/>
              </a:rPr>
              <a:t>budowanie dla każdego segmentu dedykowanego łańcucha dostaw. To samo odnosi </a:t>
            </a:r>
            <a:r>
              <a:rPr lang="pl-PL" sz="2200" dirty="0" smtClean="0">
                <a:latin typeface="Arial Narrow" panose="020B0606020202030204" pitchFamily="34" charset="0"/>
              </a:rPr>
              <a:t>się również </a:t>
            </a:r>
            <a:r>
              <a:rPr lang="pl-PL" sz="2200" dirty="0">
                <a:latin typeface="Arial Narrow" panose="020B0606020202030204" pitchFamily="34" charset="0"/>
              </a:rPr>
              <a:t>do narzędzi, za pomocą których prowadzone jest planowanie. Nie każdy </a:t>
            </a:r>
            <a:r>
              <a:rPr lang="pl-PL" sz="2200" dirty="0" smtClean="0">
                <a:latin typeface="Arial Narrow" panose="020B0606020202030204" pitchFamily="34" charset="0"/>
              </a:rPr>
              <a:t>produkt sprzedaje </a:t>
            </a:r>
            <a:r>
              <a:rPr lang="pl-PL" sz="2200" dirty="0">
                <a:latin typeface="Arial Narrow" panose="020B0606020202030204" pitchFamily="34" charset="0"/>
              </a:rPr>
              <a:t>się w dużych ilościach i sprzedaż nie każdego produktu daje się przewidzieć.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 różnych warunkach rynkowych planowanie wygląda inaczej. W przypadku </a:t>
            </a:r>
            <a:r>
              <a:rPr lang="pl-PL" sz="2200" dirty="0" smtClean="0">
                <a:latin typeface="Arial Narrow" panose="020B0606020202030204" pitchFamily="34" charset="0"/>
              </a:rPr>
              <a:t>masowych produktów </a:t>
            </a:r>
            <a:r>
              <a:rPr lang="pl-PL" sz="2200" dirty="0">
                <a:latin typeface="Arial Narrow" panose="020B0606020202030204" pitchFamily="34" charset="0"/>
              </a:rPr>
              <a:t>stosunkowo łatwo jest planować uzupełnianie zapasów, w </a:t>
            </a:r>
            <a:r>
              <a:rPr lang="pl-PL" sz="2200" dirty="0" smtClean="0">
                <a:latin typeface="Arial Narrow" panose="020B0606020202030204" pitchFamily="34" charset="0"/>
              </a:rPr>
              <a:t>przypadku produktów </a:t>
            </a:r>
            <a:r>
              <a:rPr lang="pl-PL" sz="2200" dirty="0">
                <a:latin typeface="Arial Narrow" panose="020B0606020202030204" pitchFamily="34" charset="0"/>
              </a:rPr>
              <a:t>mniej masowych trudno jest przewidzieć, jakie może być </a:t>
            </a:r>
            <a:r>
              <a:rPr lang="pl-PL" sz="2200" dirty="0" smtClean="0">
                <a:latin typeface="Arial Narrow" panose="020B0606020202030204" pitchFamily="34" charset="0"/>
              </a:rPr>
              <a:t>zapotrzebowanie rynku.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6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Przewiduje się, że w Polsce w dalszym ciągu utrzyma się trend polegający </a:t>
            </a:r>
            <a:r>
              <a:rPr lang="pl-PL" sz="2200" dirty="0" smtClean="0">
                <a:latin typeface="Arial Narrow" panose="020B0606020202030204" pitchFamily="34" charset="0"/>
              </a:rPr>
              <a:t>na rezygnacji </a:t>
            </a:r>
            <a:r>
              <a:rPr lang="pl-PL" sz="2200" dirty="0">
                <a:latin typeface="Arial Narrow" panose="020B0606020202030204" pitchFamily="34" charset="0"/>
              </a:rPr>
              <a:t>przez czołowych operatorów ze świadczenia usług </a:t>
            </a:r>
            <a:r>
              <a:rPr lang="pl-PL" sz="2200" dirty="0" smtClean="0">
                <a:latin typeface="Arial Narrow" panose="020B0606020202030204" pitchFamily="34" charset="0"/>
              </a:rPr>
              <a:t>transportowych i </a:t>
            </a:r>
            <a:r>
              <a:rPr lang="pl-PL" sz="2200" dirty="0">
                <a:latin typeface="Arial Narrow" panose="020B0606020202030204" pitchFamily="34" charset="0"/>
              </a:rPr>
              <a:t>spedycyjnych na rzecz szeroko pojętej logistyki magazynowej.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Krajowy </a:t>
            </a:r>
            <a:r>
              <a:rPr lang="pl-PL" sz="2200" dirty="0">
                <a:latin typeface="Arial Narrow" panose="020B0606020202030204" pitchFamily="34" charset="0"/>
              </a:rPr>
              <a:t>rynek staje </a:t>
            </a:r>
            <a:r>
              <a:rPr lang="pl-PL" sz="2200" dirty="0" smtClean="0">
                <a:latin typeface="Arial Narrow" panose="020B0606020202030204" pitchFamily="34" charset="0"/>
              </a:rPr>
              <a:t>się coraz </a:t>
            </a:r>
            <a:r>
              <a:rPr lang="pl-PL" sz="2200" dirty="0">
                <a:latin typeface="Arial Narrow" panose="020B0606020202030204" pitchFamily="34" charset="0"/>
              </a:rPr>
              <a:t>bardziej atrakcyjny również dla graczy międzynarodowych, którzy </a:t>
            </a:r>
            <a:r>
              <a:rPr lang="pl-PL" sz="2200" dirty="0" smtClean="0">
                <a:latin typeface="Arial Narrow" panose="020B0606020202030204" pitchFamily="34" charset="0"/>
              </a:rPr>
              <a:t>oprócz intensyfikacji </a:t>
            </a:r>
            <a:r>
              <a:rPr lang="pl-PL" sz="2200" dirty="0">
                <a:latin typeface="Arial Narrow" panose="020B0606020202030204" pitchFamily="34" charset="0"/>
              </a:rPr>
              <a:t>sprzedaży w usługach drobnicowych nie rezygnują z rozwijania </a:t>
            </a:r>
            <a:r>
              <a:rPr lang="pl-PL" sz="2200" dirty="0" smtClean="0">
                <a:latin typeface="Arial Narrow" panose="020B0606020202030204" pitchFamily="34" charset="0"/>
              </a:rPr>
              <a:t>sektorów </a:t>
            </a:r>
            <a:r>
              <a:rPr lang="pl-PL" sz="2200" dirty="0" err="1" smtClean="0">
                <a:latin typeface="Arial Narrow" panose="020B0606020202030204" pitchFamily="34" charset="0"/>
              </a:rPr>
              <a:t>całopojazdowych</a:t>
            </a:r>
            <a:r>
              <a:rPr lang="pl-PL" sz="2200" dirty="0">
                <a:latin typeface="Arial Narrow" panose="020B0606020202030204" pitchFamily="34" charset="0"/>
              </a:rPr>
              <a:t>. To odpowiada długoterminowym perspektywom </a:t>
            </a:r>
            <a:r>
              <a:rPr lang="pl-PL" sz="2200" dirty="0" smtClean="0">
                <a:latin typeface="Arial Narrow" panose="020B0606020202030204" pitchFamily="34" charset="0"/>
              </a:rPr>
              <a:t>dotyczącym zwiększania </a:t>
            </a:r>
            <a:r>
              <a:rPr lang="pl-PL" sz="2200" dirty="0">
                <a:latin typeface="Arial Narrow" panose="020B0606020202030204" pitchFamily="34" charset="0"/>
              </a:rPr>
              <a:t>ładowności przewozów. Niektóre spółki dokonują w tym celu </a:t>
            </a:r>
            <a:r>
              <a:rPr lang="pl-PL" sz="2200" dirty="0" smtClean="0">
                <a:latin typeface="Arial Narrow" panose="020B0606020202030204" pitchFamily="34" charset="0"/>
              </a:rPr>
              <a:t>akwizycji podmiotów </a:t>
            </a:r>
            <a:r>
              <a:rPr lang="pl-PL" sz="2200" dirty="0">
                <a:latin typeface="Arial Narrow" panose="020B0606020202030204" pitchFamily="34" charset="0"/>
              </a:rPr>
              <a:t>wyspecjalizowanych w międzynarodowych przewozach </a:t>
            </a:r>
            <a:r>
              <a:rPr lang="pl-PL" sz="2200" dirty="0" err="1">
                <a:latin typeface="Arial Narrow" panose="020B0606020202030204" pitchFamily="34" charset="0"/>
              </a:rPr>
              <a:t>całopojazdowych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8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8164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Podstawą rywalizacji między firmami TSL w Polsce będzie wyznaczanie takiego </a:t>
            </a:r>
            <a:r>
              <a:rPr lang="pl-PL" sz="2200" dirty="0" smtClean="0">
                <a:latin typeface="Arial Narrow" panose="020B0606020202030204" pitchFamily="34" charset="0"/>
              </a:rPr>
              <a:t>poziomu efektywności</a:t>
            </a:r>
            <a:r>
              <a:rPr lang="pl-PL" sz="2200" dirty="0">
                <a:latin typeface="Arial Narrow" panose="020B0606020202030204" pitchFamily="34" charset="0"/>
              </a:rPr>
              <a:t>, do którego konkurencja nie będzie w stanie zejść, odpadając tym samym </a:t>
            </a:r>
            <a:r>
              <a:rPr lang="pl-PL" sz="2200" dirty="0" smtClean="0">
                <a:latin typeface="Arial Narrow" panose="020B0606020202030204" pitchFamily="34" charset="0"/>
              </a:rPr>
              <a:t>z gry </a:t>
            </a:r>
            <a:r>
              <a:rPr lang="pl-PL" sz="2200" dirty="0">
                <a:latin typeface="Arial Narrow" panose="020B0606020202030204" pitchFamily="34" charset="0"/>
              </a:rPr>
              <a:t>rynkowej.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Po stronie </a:t>
            </a:r>
            <a:r>
              <a:rPr lang="pl-PL" sz="2200" dirty="0">
                <a:latin typeface="Arial Narrow" panose="020B0606020202030204" pitchFamily="34" charset="0"/>
              </a:rPr>
              <a:t>przegranych </a:t>
            </a:r>
            <a:r>
              <a:rPr lang="pl-PL" sz="2200" dirty="0" smtClean="0">
                <a:latin typeface="Arial Narrow" panose="020B0606020202030204" pitchFamily="34" charset="0"/>
              </a:rPr>
              <a:t>będą </a:t>
            </a:r>
            <a:r>
              <a:rPr lang="pl-PL" sz="2200" dirty="0">
                <a:latin typeface="Arial Narrow" panose="020B0606020202030204" pitchFamily="34" charset="0"/>
              </a:rPr>
              <a:t>głównie małe </a:t>
            </a:r>
            <a:r>
              <a:rPr lang="pl-PL" sz="2200" dirty="0" smtClean="0">
                <a:latin typeface="Arial Narrow" panose="020B0606020202030204" pitchFamily="34" charset="0"/>
              </a:rPr>
              <a:t>firmy świadczące </a:t>
            </a:r>
            <a:r>
              <a:rPr lang="pl-PL" sz="2200" dirty="0">
                <a:latin typeface="Arial Narrow" panose="020B0606020202030204" pitchFamily="34" charset="0"/>
              </a:rPr>
              <a:t>proste, łatwo powtarzalne usługi, których działalność obarczona jest </a:t>
            </a:r>
            <a:r>
              <a:rPr lang="pl-PL" sz="2200" dirty="0" smtClean="0">
                <a:latin typeface="Arial Narrow" panose="020B0606020202030204" pitchFamily="34" charset="0"/>
              </a:rPr>
              <a:t>obecnie znacznie </a:t>
            </a:r>
            <a:r>
              <a:rPr lang="pl-PL" sz="2200" dirty="0">
                <a:latin typeface="Arial Narrow" panose="020B0606020202030204" pitchFamily="34" charset="0"/>
              </a:rPr>
              <a:t>większym ryzykiem wzrostu kosztów takich jak: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ceny </a:t>
            </a:r>
            <a:r>
              <a:rPr lang="pl-PL" sz="2200" dirty="0">
                <a:latin typeface="Arial Narrow" panose="020B0606020202030204" pitchFamily="34" charset="0"/>
              </a:rPr>
              <a:t>energii,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znaczne wahania kursów </a:t>
            </a:r>
            <a:r>
              <a:rPr lang="pl-PL" sz="2200" dirty="0">
                <a:latin typeface="Arial Narrow" panose="020B0606020202030204" pitchFamily="34" charset="0"/>
              </a:rPr>
              <a:t>walut,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opłaty </a:t>
            </a:r>
            <a:r>
              <a:rPr lang="pl-PL" sz="2200" dirty="0">
                <a:latin typeface="Arial Narrow" panose="020B0606020202030204" pitchFamily="34" charset="0"/>
              </a:rPr>
              <a:t>drogowe,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opłaty </a:t>
            </a:r>
            <a:r>
              <a:rPr lang="pl-PL" sz="2200" dirty="0">
                <a:latin typeface="Arial Narrow" panose="020B0606020202030204" pitchFamily="34" charset="0"/>
              </a:rPr>
              <a:t>za przejazd itp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Kluczowym </a:t>
            </a:r>
            <a:r>
              <a:rPr lang="pl-PL" sz="2200" dirty="0">
                <a:latin typeface="Arial Narrow" panose="020B0606020202030204" pitchFamily="34" charset="0"/>
              </a:rPr>
              <a:t>czynnikiem sukcesu strategii </a:t>
            </a:r>
            <a:r>
              <a:rPr lang="pl-PL" sz="2200" dirty="0" smtClean="0">
                <a:latin typeface="Arial Narrow" panose="020B0606020202030204" pitchFamily="34" charset="0"/>
              </a:rPr>
              <a:t>firm TSL </a:t>
            </a:r>
            <a:r>
              <a:rPr lang="pl-PL" sz="2200" dirty="0">
                <a:latin typeface="Arial Narrow" panose="020B0606020202030204" pitchFamily="34" charset="0"/>
              </a:rPr>
              <a:t>będzie jak najszersze wykorzystanie informatyki, która integruje łańcuchy dostaw</a:t>
            </a:r>
          </a:p>
        </p:txBody>
      </p:sp>
    </p:spTree>
    <p:extLst>
      <p:ext uri="{BB962C8B-B14F-4D97-AF65-F5344CB8AC3E}">
        <p14:creationId xmlns:p14="http://schemas.microsoft.com/office/powerpoint/2010/main" val="2264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6003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Należy </a:t>
            </a:r>
            <a:r>
              <a:rPr lang="pl-PL" sz="2200" dirty="0">
                <a:latin typeface="Arial Narrow" panose="020B0606020202030204" pitchFamily="34" charset="0"/>
              </a:rPr>
              <a:t>oczekiwać dalszego wzrostu konkurencyjności </a:t>
            </a:r>
            <a:r>
              <a:rPr lang="pl-PL" sz="2200" dirty="0" smtClean="0">
                <a:latin typeface="Arial Narrow" panose="020B0606020202030204" pitchFamily="34" charset="0"/>
              </a:rPr>
              <a:t>operatorów logistycznych</a:t>
            </a:r>
            <a:r>
              <a:rPr lang="pl-PL" sz="2200" dirty="0">
                <a:latin typeface="Arial Narrow" panose="020B0606020202030204" pitchFamily="34" charset="0"/>
              </a:rPr>
              <a:t>, konsekwentnego dążenia do obniżania kosztów, przy jednoczesnym podnoszeniu poziomu standardów jakości obsługi klienta.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Odpowiedzią </a:t>
            </a:r>
            <a:r>
              <a:rPr lang="pl-PL" sz="2200" dirty="0">
                <a:latin typeface="Arial Narrow" panose="020B0606020202030204" pitchFamily="34" charset="0"/>
              </a:rPr>
              <a:t>na </a:t>
            </a:r>
            <a:r>
              <a:rPr lang="pl-PL" sz="2200" dirty="0" smtClean="0">
                <a:latin typeface="Arial Narrow" panose="020B0606020202030204" pitchFamily="34" charset="0"/>
              </a:rPr>
              <a:t>poszukiwanie przez </a:t>
            </a:r>
            <a:r>
              <a:rPr lang="pl-PL" sz="2200" dirty="0">
                <a:latin typeface="Arial Narrow" panose="020B0606020202030204" pitchFamily="34" charset="0"/>
              </a:rPr>
              <a:t>klientów efektywnych metod dostarczania towarów jest już teraz wzbogacanie </a:t>
            </a:r>
            <a:r>
              <a:rPr lang="pl-PL" sz="2200" dirty="0" smtClean="0">
                <a:latin typeface="Arial Narrow" panose="020B0606020202030204" pitchFamily="34" charset="0"/>
              </a:rPr>
              <a:t>oferty przez </a:t>
            </a:r>
            <a:r>
              <a:rPr lang="pl-PL" sz="2200" dirty="0">
                <a:latin typeface="Arial Narrow" panose="020B0606020202030204" pitchFamily="34" charset="0"/>
              </a:rPr>
              <a:t>firmy TSL o tzw. sprzedaż </a:t>
            </a:r>
            <a:r>
              <a:rPr lang="pl-PL" sz="2200" i="1" dirty="0">
                <a:latin typeface="Arial Narrow" panose="020B0606020202030204" pitchFamily="34" charset="0"/>
              </a:rPr>
              <a:t>on-line</a:t>
            </a:r>
            <a:r>
              <a:rPr lang="pl-PL" sz="2200" dirty="0">
                <a:latin typeface="Arial Narrow" panose="020B0606020202030204" pitchFamily="34" charset="0"/>
              </a:rPr>
              <a:t>, wprowadzanie </a:t>
            </a:r>
            <a:r>
              <a:rPr lang="pl-PL" sz="2200" dirty="0" smtClean="0">
                <a:latin typeface="Arial Narrow" panose="020B0606020202030204" pitchFamily="34" charset="0"/>
              </a:rPr>
              <a:t>do niej usług</a:t>
            </a:r>
            <a:r>
              <a:rPr lang="pl-PL" sz="2200" dirty="0">
                <a:latin typeface="Arial Narrow" panose="020B0606020202030204" pitchFamily="34" charset="0"/>
              </a:rPr>
              <a:t>, charakteryzujących się wysoką indywidualizacją podejścia do klienta, </a:t>
            </a:r>
            <a:r>
              <a:rPr lang="pl-PL" sz="2200" dirty="0" smtClean="0">
                <a:latin typeface="Arial Narrow" panose="020B0606020202030204" pitchFamily="34" charset="0"/>
              </a:rPr>
              <a:t>m.in. w: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zakresie </a:t>
            </a:r>
            <a:r>
              <a:rPr lang="pl-PL" sz="2200" dirty="0">
                <a:latin typeface="Arial Narrow" panose="020B0606020202030204" pitchFamily="34" charset="0"/>
              </a:rPr>
              <a:t>elastycznego zarządzania łańcuchem </a:t>
            </a:r>
            <a:r>
              <a:rPr lang="pl-PL" sz="2200" dirty="0" smtClean="0">
                <a:latin typeface="Arial Narrow" panose="020B0606020202030204" pitchFamily="34" charset="0"/>
              </a:rPr>
              <a:t>dostaw,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zarządzania </a:t>
            </a:r>
            <a:r>
              <a:rPr lang="pl-PL" sz="2200" dirty="0">
                <a:latin typeface="Arial Narrow" panose="020B0606020202030204" pitchFamily="34" charset="0"/>
              </a:rPr>
              <a:t>związanego </a:t>
            </a:r>
            <a:r>
              <a:rPr lang="pl-PL" sz="2200" dirty="0" smtClean="0">
                <a:latin typeface="Arial Narrow" panose="020B0606020202030204" pitchFamily="34" charset="0"/>
              </a:rPr>
              <a:t>z nim </a:t>
            </a:r>
            <a:r>
              <a:rPr lang="pl-PL" sz="2200" dirty="0">
                <a:latin typeface="Arial Narrow" panose="020B0606020202030204" pitchFamily="34" charset="0"/>
              </a:rPr>
              <a:t>ryzykiem. 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Oczekuje </a:t>
            </a:r>
            <a:r>
              <a:rPr lang="pl-PL" sz="2200" dirty="0">
                <a:latin typeface="Arial Narrow" panose="020B0606020202030204" pitchFamily="34" charset="0"/>
              </a:rPr>
              <a:t>się również dalszej ekspansji operatorów logistycznych na </a:t>
            </a:r>
            <a:r>
              <a:rPr lang="pl-PL" sz="2200" dirty="0" smtClean="0">
                <a:latin typeface="Arial Narrow" panose="020B0606020202030204" pitchFamily="34" charset="0"/>
              </a:rPr>
              <a:t>rynki blisko </a:t>
            </a:r>
            <a:r>
              <a:rPr lang="pl-PL" sz="2200" dirty="0">
                <a:latin typeface="Arial Narrow" panose="020B0606020202030204" pitchFamily="34" charset="0"/>
              </a:rPr>
              <a:t>i dalekowschodnie.</a:t>
            </a:r>
          </a:p>
        </p:txBody>
      </p:sp>
    </p:spTree>
    <p:extLst>
      <p:ext uri="{BB962C8B-B14F-4D97-AF65-F5344CB8AC3E}">
        <p14:creationId xmlns:p14="http://schemas.microsoft.com/office/powerpoint/2010/main" val="30233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683667"/>
            <a:ext cx="77768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„</a:t>
            </a:r>
            <a:r>
              <a:rPr lang="pl-PL" sz="2200" b="1" dirty="0" err="1" smtClean="0">
                <a:latin typeface="Arial Narrow" panose="020B0606020202030204" pitchFamily="34" charset="0"/>
              </a:rPr>
              <a:t>Jobs</a:t>
            </a:r>
            <a:r>
              <a:rPr lang="pl-PL" sz="2200" b="1" dirty="0" smtClean="0">
                <a:latin typeface="Arial Narrow" panose="020B0606020202030204" pitchFamily="34" charset="0"/>
              </a:rPr>
              <a:t> to be </a:t>
            </a:r>
            <a:r>
              <a:rPr lang="pl-PL" sz="2200" b="1" dirty="0" err="1" smtClean="0">
                <a:latin typeface="Arial Narrow" panose="020B0606020202030204" pitchFamily="34" charset="0"/>
              </a:rPr>
              <a:t>done</a:t>
            </a:r>
            <a:r>
              <a:rPr lang="pl-PL" sz="2200" b="1" dirty="0" smtClean="0">
                <a:latin typeface="Arial Narrow" panose="020B0606020202030204" pitchFamily="34" charset="0"/>
              </a:rPr>
              <a:t>”</a:t>
            </a:r>
          </a:p>
          <a:p>
            <a:pPr marL="0" indent="0" algn="just">
              <a:buNone/>
            </a:pP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259731"/>
            <a:ext cx="8589640" cy="32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18618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547763"/>
            <a:ext cx="8229600" cy="1780572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Definicja i koncepcja pojęcia modelu biznesowego. </a:t>
            </a:r>
            <a:endParaRPr lang="pl-PL" sz="2400" b="1" dirty="0" smtClean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Szablon </a:t>
            </a:r>
            <a:r>
              <a:rPr lang="pl-PL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modelu biznesowego i jego komponenty </a:t>
            </a:r>
            <a:endParaRPr lang="pl-PL" sz="2400" b="1" dirty="0" smtClean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Model </a:t>
            </a:r>
            <a:r>
              <a:rPr lang="pl-PL" sz="24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</a:t>
            </a:r>
            <a:r>
              <a:rPr lang="pl-PL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9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683667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Jakie „prace” klient ma do </a:t>
            </a:r>
            <a:r>
              <a:rPr lang="pl-PL" sz="2000" b="1" dirty="0" smtClean="0">
                <a:latin typeface="Arial Narrow" panose="020B0606020202030204" pitchFamily="34" charset="0"/>
              </a:rPr>
              <a:t>zrobienia?  („</a:t>
            </a:r>
            <a:r>
              <a:rPr lang="pl-PL" sz="2000" b="1" dirty="0" err="1" smtClean="0">
                <a:latin typeface="Arial Narrow" panose="020B0606020202030204" pitchFamily="34" charset="0"/>
              </a:rPr>
              <a:t>value</a:t>
            </a:r>
            <a:r>
              <a:rPr lang="pl-PL" sz="2000" b="1" dirty="0" smtClean="0">
                <a:latin typeface="Arial Narrow" panose="020B0606020202030204" pitchFamily="34" charset="0"/>
              </a:rPr>
              <a:t> </a:t>
            </a:r>
            <a:r>
              <a:rPr lang="pl-PL" sz="2000" b="1" dirty="0" err="1" smtClean="0">
                <a:latin typeface="Arial Narrow" panose="020B0606020202030204" pitchFamily="34" charset="0"/>
              </a:rPr>
              <a:t>proposition</a:t>
            </a:r>
            <a:r>
              <a:rPr lang="pl-PL" sz="2000" b="1" dirty="0" smtClean="0">
                <a:latin typeface="Arial Narrow" panose="020B0606020202030204" pitchFamily="34" charset="0"/>
              </a:rPr>
              <a:t>”)</a:t>
            </a:r>
          </a:p>
          <a:p>
            <a:pPr marL="0" indent="0" algn="ctr">
              <a:buNone/>
            </a:pPr>
            <a:endParaRPr lang="pl-PL" sz="20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2" y="1200092"/>
            <a:ext cx="784887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6309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Cechy doskonałej „</a:t>
            </a:r>
            <a:r>
              <a:rPr lang="pl-PL" sz="2200" b="1" dirty="0" err="1" smtClean="0">
                <a:latin typeface="Arial Narrow" panose="020B0606020202030204" pitchFamily="34" charset="0"/>
              </a:rPr>
              <a:t>value</a:t>
            </a:r>
            <a:r>
              <a:rPr lang="pl-PL" sz="2200" b="1" dirty="0" smtClean="0">
                <a:latin typeface="Arial Narrow" panose="020B0606020202030204" pitchFamily="34" charset="0"/>
              </a:rPr>
              <a:t> </a:t>
            </a:r>
            <a:r>
              <a:rPr lang="pl-PL" sz="2200" b="1" dirty="0" err="1" smtClean="0">
                <a:latin typeface="Arial Narrow" panose="020B0606020202030204" pitchFamily="34" charset="0"/>
              </a:rPr>
              <a:t>proposition</a:t>
            </a:r>
            <a:r>
              <a:rPr lang="pl-PL" sz="2200" b="1" dirty="0" smtClean="0">
                <a:latin typeface="Arial Narrow" panose="020B0606020202030204" pitchFamily="34" charset="0"/>
              </a:rPr>
              <a:t>”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Pasuje do dobrego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Skupia </a:t>
            </a:r>
            <a:r>
              <a:rPr lang="pl-PL" sz="2200" dirty="0">
                <a:latin typeface="Arial Narrow" panose="020B0606020202030204" pitchFamily="34" charset="0"/>
              </a:rPr>
              <a:t>się na pracach, bólach i korzyściach ważnych </a:t>
            </a:r>
            <a:r>
              <a:rPr lang="pl-PL" sz="2200" dirty="0" smtClean="0">
                <a:latin typeface="Arial Narrow" panose="020B0606020202030204" pitchFamily="34" charset="0"/>
              </a:rPr>
              <a:t>dla klientów.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Rozwiązuje </a:t>
            </a:r>
            <a:r>
              <a:rPr lang="pl-PL" sz="2200" dirty="0">
                <a:latin typeface="Arial Narrow" panose="020B0606020202030204" pitchFamily="34" charset="0"/>
              </a:rPr>
              <a:t>niezaspokojone prace, bóle, </a:t>
            </a:r>
            <a:r>
              <a:rPr lang="pl-PL" sz="2200" dirty="0" smtClean="0">
                <a:latin typeface="Arial Narrow" panose="020B0606020202030204" pitchFamily="34" charset="0"/>
              </a:rPr>
              <a:t>potrzeby.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Celuje </a:t>
            </a:r>
            <a:r>
              <a:rPr lang="pl-PL" sz="2200" dirty="0">
                <a:latin typeface="Arial Narrow" panose="020B0606020202030204" pitchFamily="34" charset="0"/>
              </a:rPr>
              <a:t>w niewiele prac, ale rozwiązuje je </a:t>
            </a:r>
            <a:r>
              <a:rPr lang="pl-PL" sz="2200" dirty="0" smtClean="0">
                <a:latin typeface="Arial Narrow" panose="020B0606020202030204" pitchFamily="34" charset="0"/>
              </a:rPr>
              <a:t>świetnie.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Rozwiązuje </a:t>
            </a:r>
            <a:r>
              <a:rPr lang="pl-PL" sz="2200" dirty="0">
                <a:latin typeface="Arial Narrow" panose="020B0606020202030204" pitchFamily="34" charset="0"/>
              </a:rPr>
              <a:t>nie tylko prace funkcjonalne, ale </a:t>
            </a:r>
            <a:r>
              <a:rPr lang="pl-PL" sz="2200" dirty="0" smtClean="0">
                <a:latin typeface="Arial Narrow" panose="020B0606020202030204" pitchFamily="34" charset="0"/>
              </a:rPr>
              <a:t>również społeczne </a:t>
            </a:r>
            <a:r>
              <a:rPr lang="pl-PL" sz="2200" dirty="0">
                <a:latin typeface="Arial Narrow" panose="020B0606020202030204" pitchFamily="34" charset="0"/>
              </a:rPr>
              <a:t>i </a:t>
            </a:r>
            <a:r>
              <a:rPr lang="pl-PL" sz="2200" dirty="0" smtClean="0">
                <a:latin typeface="Arial Narrow" panose="020B0606020202030204" pitchFamily="34" charset="0"/>
              </a:rPr>
              <a:t>emocjonalne.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Rozwiązuje </a:t>
            </a:r>
            <a:r>
              <a:rPr lang="pl-PL" sz="2200" dirty="0">
                <a:latin typeface="Arial Narrow" panose="020B0606020202030204" pitchFamily="34" charset="0"/>
              </a:rPr>
              <a:t>problem, który ma wiele osób lub taki, za </a:t>
            </a:r>
            <a:r>
              <a:rPr lang="pl-PL" sz="2200" dirty="0" smtClean="0">
                <a:latin typeface="Arial Narrow" panose="020B0606020202030204" pitchFamily="34" charset="0"/>
              </a:rPr>
              <a:t>który klienci </a:t>
            </a:r>
            <a:r>
              <a:rPr lang="pl-PL" sz="2200" dirty="0">
                <a:latin typeface="Arial Narrow" panose="020B0606020202030204" pitchFamily="34" charset="0"/>
              </a:rPr>
              <a:t>będą w stanie dużo </a:t>
            </a:r>
            <a:r>
              <a:rPr lang="pl-PL" sz="2200" dirty="0" smtClean="0">
                <a:latin typeface="Arial Narrow" panose="020B0606020202030204" pitchFamily="34" charset="0"/>
              </a:rPr>
              <a:t>zapłacić.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Wyróżnia </a:t>
            </a:r>
            <a:r>
              <a:rPr lang="pl-PL" sz="2200" dirty="0">
                <a:latin typeface="Arial Narrow" panose="020B0606020202030204" pitchFamily="34" charset="0"/>
              </a:rPr>
              <a:t>się od konkurencji w przynajmniej jednym </a:t>
            </a:r>
            <a:r>
              <a:rPr lang="pl-PL" sz="2200" dirty="0" smtClean="0">
                <a:latin typeface="Arial Narrow" panose="020B0606020202030204" pitchFamily="34" charset="0"/>
              </a:rPr>
              <a:t>ważnym aspekcie.</a:t>
            </a: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611659"/>
            <a:ext cx="180287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5111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Zdefiniuj swoje „</a:t>
            </a:r>
            <a:r>
              <a:rPr lang="pl-PL" sz="2200" b="1" dirty="0" err="1" smtClean="0">
                <a:latin typeface="Arial Narrow" panose="020B0606020202030204" pitchFamily="34" charset="0"/>
              </a:rPr>
              <a:t>value</a:t>
            </a:r>
            <a:r>
              <a:rPr lang="pl-PL" sz="2200" b="1" dirty="0" smtClean="0">
                <a:latin typeface="Arial Narrow" panose="020B0606020202030204" pitchFamily="34" charset="0"/>
              </a:rPr>
              <a:t> </a:t>
            </a:r>
            <a:r>
              <a:rPr lang="pl-PL" sz="2200" b="1" dirty="0" err="1" smtClean="0">
                <a:latin typeface="Arial Narrow" panose="020B0606020202030204" pitchFamily="34" charset="0"/>
              </a:rPr>
              <a:t>proposition</a:t>
            </a:r>
            <a:r>
              <a:rPr lang="pl-PL" sz="2200" b="1" dirty="0" smtClean="0">
                <a:latin typeface="Arial Narrow" panose="020B0606020202030204" pitchFamily="34" charset="0"/>
              </a:rPr>
              <a:t>”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" y="899691"/>
            <a:ext cx="9144000" cy="38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020668"/>
            <a:ext cx="8229600" cy="1254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K7 Opracowanie propozycji wartości dla klienta - identyfikacja</a:t>
            </a:r>
          </a:p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źródeł i </a:t>
            </a:r>
            <a:r>
              <a:rPr lang="pl-PL" sz="2400" b="1" dirty="0" smtClean="0">
                <a:latin typeface="Arial Narrow" panose="020B0606020202030204" pitchFamily="34" charset="0"/>
              </a:rPr>
              <a:t>innowacyjności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611659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 smtClean="0">
                <a:latin typeface="Arial Narrow" panose="020B0606020202030204" pitchFamily="34" charset="0"/>
              </a:rPr>
              <a:t>Design </a:t>
            </a:r>
            <a:r>
              <a:rPr lang="pl-PL" sz="2300" dirty="0" err="1">
                <a:latin typeface="Arial Narrow" panose="020B0606020202030204" pitchFamily="34" charset="0"/>
              </a:rPr>
              <a:t>Thinking</a:t>
            </a:r>
            <a:r>
              <a:rPr lang="pl-PL" sz="2300" dirty="0">
                <a:latin typeface="Arial Narrow" panose="020B0606020202030204" pitchFamily="34" charset="0"/>
              </a:rPr>
              <a:t> to podejście do projektowania innowacyjnych rozwiązań. Jego celem jest stworzenie produktu, usługi lub procesu, które odpowiedzą na realne potrzeby użytkowników, będą możliwe do wykonania oraz ekonomicznie </a:t>
            </a:r>
            <a:r>
              <a:rPr lang="pl-PL" sz="2300" dirty="0" smtClean="0">
                <a:latin typeface="Arial Narrow" panose="020B0606020202030204" pitchFamily="34" charset="0"/>
              </a:rPr>
              <a:t>opłacalne</a:t>
            </a:r>
            <a:endParaRPr lang="pl-PL" sz="23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3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300" dirty="0">
                <a:latin typeface="Arial Narrow" panose="020B0606020202030204" pitchFamily="34" charset="0"/>
              </a:rPr>
              <a:t>Kluczowym elementem warsztatu Design </a:t>
            </a:r>
            <a:r>
              <a:rPr lang="pl-PL" sz="2300" dirty="0" err="1">
                <a:latin typeface="Arial Narrow" panose="020B0606020202030204" pitchFamily="34" charset="0"/>
              </a:rPr>
              <a:t>Thinking</a:t>
            </a:r>
            <a:r>
              <a:rPr lang="pl-PL" sz="2300" dirty="0">
                <a:latin typeface="Arial Narrow" panose="020B0606020202030204" pitchFamily="34" charset="0"/>
              </a:rPr>
              <a:t> jest interdyscyplinarny zespół, który składa się ze specjalistów z różnych dziedzin. Dzięki temu możemy zderzać nasze pomysły z wieloma perspektywami i na bieżąco weryfikować, czy są one realne do wykonania i skuteczne.</a:t>
            </a:r>
          </a:p>
          <a:p>
            <a:pPr marL="0" indent="0" algn="ctr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611659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Design </a:t>
            </a:r>
            <a:r>
              <a:rPr lang="pl-PL" sz="2200" dirty="0" err="1" smtClean="0">
                <a:latin typeface="Arial Narrow" panose="020B0606020202030204" pitchFamily="34" charset="0"/>
              </a:rPr>
              <a:t>Thinking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 err="1" smtClean="0">
                <a:latin typeface="Arial Narrow" panose="020B0606020202030204" pitchFamily="34" charset="0"/>
              </a:rPr>
              <a:t>process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składa się z 5 etapów</a:t>
            </a:r>
            <a:r>
              <a:rPr lang="pl-PL" sz="2200" dirty="0" smtClean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 err="1">
                <a:latin typeface="Arial Narrow" panose="020B0606020202030204" pitchFamily="34" charset="0"/>
              </a:rPr>
              <a:t>Empatyzacji</a:t>
            </a:r>
            <a:r>
              <a:rPr lang="pl-PL" sz="2200" dirty="0">
                <a:latin typeface="Arial Narrow" panose="020B0606020202030204" pitchFamily="34" charset="0"/>
              </a:rPr>
              <a:t> – czyli wczucia się w potrzeby użytkownika oraz zebranie </a:t>
            </a:r>
            <a:r>
              <a:rPr lang="pl-PL" sz="2200" dirty="0" smtClean="0">
                <a:latin typeface="Arial Narrow" panose="020B0606020202030204" pitchFamily="34" charset="0"/>
              </a:rPr>
              <a:t>danych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Definiowania </a:t>
            </a:r>
            <a:r>
              <a:rPr lang="pl-PL" sz="2200" b="1" dirty="0">
                <a:latin typeface="Arial Narrow" panose="020B0606020202030204" pitchFamily="34" charset="0"/>
              </a:rPr>
              <a:t>problemu </a:t>
            </a:r>
            <a:r>
              <a:rPr lang="pl-PL" sz="2200" dirty="0">
                <a:latin typeface="Arial Narrow" panose="020B0606020202030204" pitchFamily="34" charset="0"/>
              </a:rPr>
              <a:t>– z czym nasz użytkownik się boryka?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Generowania pomysłów </a:t>
            </a:r>
            <a:r>
              <a:rPr lang="pl-PL" sz="2200" dirty="0">
                <a:latin typeface="Arial Narrow" panose="020B0606020202030204" pitchFamily="34" charset="0"/>
              </a:rPr>
              <a:t>– w jaki sposób możemy rozwiązać jego bolączki?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Budowania prototypów </a:t>
            </a:r>
            <a:r>
              <a:rPr lang="pl-PL" sz="2200" dirty="0">
                <a:latin typeface="Arial Narrow" panose="020B0606020202030204" pitchFamily="34" charset="0"/>
              </a:rPr>
              <a:t>– jak przełożyć te pomysły do świata realnego?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Testowanie</a:t>
            </a:r>
            <a:r>
              <a:rPr lang="pl-PL" sz="2200" dirty="0">
                <a:latin typeface="Arial Narrow" panose="020B0606020202030204" pitchFamily="34" charset="0"/>
              </a:rPr>
              <a:t> – sprawdzenie, czy nasze rozwiązania rzeczywiście odpowiadają na potrzeby </a:t>
            </a:r>
            <a:r>
              <a:rPr lang="pl-PL" sz="2200" dirty="0" smtClean="0">
                <a:latin typeface="Arial Narrow" panose="020B0606020202030204" pitchFamily="34" charset="0"/>
              </a:rPr>
              <a:t>użytkownika?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3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Tworzenie unikalnej propozycji </a:t>
            </a:r>
            <a:r>
              <a:rPr lang="pl-PL" sz="2200" b="1" dirty="0" smtClean="0">
                <a:latin typeface="Arial Narrow" panose="020B0606020202030204" pitchFamily="34" charset="0"/>
              </a:rPr>
              <a:t>wartości Design </a:t>
            </a:r>
            <a:r>
              <a:rPr lang="pl-PL" sz="2200" b="1" dirty="0" err="1" smtClean="0">
                <a:latin typeface="Arial Narrow" panose="020B0606020202030204" pitchFamily="34" charset="0"/>
              </a:rPr>
              <a:t>Thinking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Design </a:t>
            </a:r>
            <a:r>
              <a:rPr lang="pl-PL" sz="2200" dirty="0" err="1">
                <a:latin typeface="Arial Narrow" panose="020B0606020202030204" pitchFamily="34" charset="0"/>
              </a:rPr>
              <a:t>Thinking</a:t>
            </a:r>
            <a:r>
              <a:rPr lang="pl-PL" sz="2200" dirty="0">
                <a:latin typeface="Arial Narrow" panose="020B0606020202030204" pitchFamily="34" charset="0"/>
              </a:rPr>
              <a:t> to to podejście do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tworzenia rozwiązań integrujące: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• ludzkie potrzeby,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• wymagania biznesu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• możliwości technologiczne.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2699576"/>
              </p:ext>
            </p:extLst>
          </p:nvPr>
        </p:nvGraphicFramePr>
        <p:xfrm>
          <a:off x="4499992" y="1259731"/>
          <a:ext cx="4644008" cy="298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40547" y="683667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Etapy procesu Design </a:t>
            </a:r>
            <a:r>
              <a:rPr lang="pl-PL" sz="2200" b="1" dirty="0" err="1" smtClean="0">
                <a:latin typeface="Arial Narrow" panose="020B0606020202030204" pitchFamily="34" charset="0"/>
              </a:rPr>
              <a:t>Thinking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5" y="1115715"/>
            <a:ext cx="7992888" cy="33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860130"/>
          </a:xfrm>
        </p:spPr>
      </p:pic>
    </p:spTree>
    <p:extLst>
      <p:ext uri="{BB962C8B-B14F-4D97-AF65-F5344CB8AC3E}">
        <p14:creationId xmlns:p14="http://schemas.microsoft.com/office/powerpoint/2010/main" val="22335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Podsumowanie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Najważniejszym zadaniem przedsiębiorcy jest </a:t>
            </a:r>
            <a:r>
              <a:rPr lang="pl-PL" sz="2200" dirty="0" smtClean="0">
                <a:latin typeface="Arial Narrow" panose="020B0606020202030204" pitchFamily="34" charset="0"/>
              </a:rPr>
              <a:t>zrozumieć swojego </a:t>
            </a:r>
            <a:r>
              <a:rPr lang="pl-PL" sz="2200" dirty="0">
                <a:latin typeface="Arial Narrow" panose="020B0606020202030204" pitchFamily="34" charset="0"/>
              </a:rPr>
              <a:t>klienta i jego </a:t>
            </a:r>
            <a:r>
              <a:rPr lang="pl-PL" sz="2200" dirty="0" smtClean="0">
                <a:latin typeface="Arial Narrow" panose="020B0606020202030204" pitchFamily="34" charset="0"/>
              </a:rPr>
              <a:t>potrzeby.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Skutecznym </a:t>
            </a:r>
            <a:r>
              <a:rPr lang="pl-PL" sz="2200" dirty="0">
                <a:latin typeface="Arial Narrow" panose="020B0606020202030204" pitchFamily="34" charset="0"/>
              </a:rPr>
              <a:t>narzędziem do analizy klienta jest </a:t>
            </a:r>
            <a:r>
              <a:rPr lang="pl-PL" sz="2200" dirty="0" smtClean="0">
                <a:latin typeface="Arial Narrow" panose="020B0606020202030204" pitchFamily="34" charset="0"/>
              </a:rPr>
              <a:t>koncepcja „prac </a:t>
            </a:r>
            <a:r>
              <a:rPr lang="pl-PL" sz="2200" dirty="0">
                <a:latin typeface="Arial Narrow" panose="020B0606020202030204" pitchFamily="34" charset="0"/>
              </a:rPr>
              <a:t>do zrobienia” (</a:t>
            </a:r>
            <a:r>
              <a:rPr lang="pl-PL" sz="2200" i="1" dirty="0" err="1">
                <a:latin typeface="Arial Narrow" panose="020B0606020202030204" pitchFamily="34" charset="0"/>
              </a:rPr>
              <a:t>jobs</a:t>
            </a:r>
            <a:r>
              <a:rPr lang="pl-PL" sz="2200" i="1" dirty="0">
                <a:latin typeface="Arial Narrow" panose="020B0606020202030204" pitchFamily="34" charset="0"/>
              </a:rPr>
              <a:t> to be </a:t>
            </a:r>
            <a:r>
              <a:rPr lang="pl-PL" sz="2200" i="1" dirty="0" err="1" smtClean="0">
                <a:latin typeface="Arial Narrow" panose="020B0606020202030204" pitchFamily="34" charset="0"/>
              </a:rPr>
              <a:t>done</a:t>
            </a:r>
            <a:r>
              <a:rPr lang="pl-PL" sz="2200" dirty="0" smtClean="0">
                <a:latin typeface="Arial Narrow" panose="020B0606020202030204" pitchFamily="34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Prace </a:t>
            </a:r>
            <a:r>
              <a:rPr lang="pl-PL" sz="2200" dirty="0">
                <a:latin typeface="Arial Narrow" panose="020B0606020202030204" pitchFamily="34" charset="0"/>
              </a:rPr>
              <a:t>do zrobienia można zapisać na </a:t>
            </a:r>
            <a:r>
              <a:rPr lang="pl-PL" sz="2200" i="1" dirty="0">
                <a:latin typeface="Arial Narrow" panose="020B0606020202030204" pitchFamily="34" charset="0"/>
              </a:rPr>
              <a:t>Value </a:t>
            </a:r>
            <a:r>
              <a:rPr lang="pl-PL" sz="2200" i="1" dirty="0" err="1" smtClean="0">
                <a:latin typeface="Arial Narrow" panose="020B0606020202030204" pitchFamily="34" charset="0"/>
              </a:rPr>
              <a:t>Proposition</a:t>
            </a:r>
            <a:r>
              <a:rPr lang="pl-PL" sz="2200" i="1" dirty="0" smtClean="0">
                <a:latin typeface="Arial Narrow" panose="020B0606020202030204" pitchFamily="34" charset="0"/>
              </a:rPr>
              <a:t> </a:t>
            </a:r>
            <a:r>
              <a:rPr lang="pl-PL" sz="2200" dirty="0" err="1" smtClean="0">
                <a:latin typeface="Arial Narrow" panose="020B0606020202030204" pitchFamily="34" charset="0"/>
              </a:rPr>
              <a:t>Canvas</a:t>
            </a:r>
            <a:r>
              <a:rPr lang="pl-PL" sz="2200" dirty="0">
                <a:latin typeface="Arial Narrow" panose="020B0606020202030204" pitchFamily="34" charset="0"/>
              </a:rPr>
              <a:t>, które jest integralną częścią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Skutecznym </a:t>
            </a:r>
            <a:r>
              <a:rPr lang="pl-PL" sz="2200" dirty="0">
                <a:latin typeface="Arial Narrow" panose="020B0606020202030204" pitchFamily="34" charset="0"/>
              </a:rPr>
              <a:t>sposobem pracy nad poznawaniem klientów </a:t>
            </a:r>
            <a:r>
              <a:rPr lang="pl-PL" sz="2200" dirty="0" smtClean="0">
                <a:latin typeface="Arial Narrow" panose="020B0606020202030204" pitchFamily="34" charset="0"/>
              </a:rPr>
              <a:t>i tworzeniem </a:t>
            </a:r>
            <a:r>
              <a:rPr lang="pl-PL" sz="2200" dirty="0">
                <a:latin typeface="Arial Narrow" panose="020B0606020202030204" pitchFamily="34" charset="0"/>
              </a:rPr>
              <a:t>modelu biznesowego, jest proces </a:t>
            </a:r>
            <a:r>
              <a:rPr lang="pl-PL" sz="2200" i="1" dirty="0" smtClean="0">
                <a:latin typeface="Arial Narrow" panose="020B0606020202030204" pitchFamily="34" charset="0"/>
              </a:rPr>
              <a:t>Design </a:t>
            </a:r>
            <a:r>
              <a:rPr lang="pl-PL" sz="2200" i="1" dirty="0" err="1" smtClean="0">
                <a:latin typeface="Arial Narrow" panose="020B0606020202030204" pitchFamily="34" charset="0"/>
              </a:rPr>
              <a:t>Thinking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99691"/>
            <a:ext cx="8229600" cy="36004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biznesowy jest narzędziem zawierającym zestaw elementów i ich powiązań pomiędzy sobą umożliwiającym wskazanie logiki w prowadzeniu działalności gospodarczej w przedsiębiorstwie. Model biznesowy jest </a:t>
            </a:r>
            <a:r>
              <a:rPr lang="pl-PL" sz="2200" b="1" dirty="0">
                <a:latin typeface="Arial Narrow" panose="020B0606020202030204" pitchFamily="34" charset="0"/>
              </a:rPr>
              <a:t>opisem wartości</a:t>
            </a:r>
            <a:r>
              <a:rPr lang="pl-PL" sz="2200" dirty="0">
                <a:latin typeface="Arial Narrow" panose="020B0606020202030204" pitchFamily="34" charset="0"/>
              </a:rPr>
              <a:t>, które oferuje przedsiębiorstwo klientom oraz strukturą firmy i siecią partnerów do tworzenia, </a:t>
            </a:r>
            <a:r>
              <a:rPr lang="pl-PL" sz="2200" b="1" dirty="0">
                <a:latin typeface="Arial Narrow" panose="020B0606020202030204" pitchFamily="34" charset="0"/>
              </a:rPr>
              <a:t>przekazywania i dostarczania tych wartości </a:t>
            </a:r>
            <a:r>
              <a:rPr lang="pl-PL" sz="2200" dirty="0">
                <a:latin typeface="Arial Narrow" panose="020B0606020202030204" pitchFamily="34" charset="0"/>
              </a:rPr>
              <a:t>w celu generowania </a:t>
            </a:r>
            <a:r>
              <a:rPr lang="pl-PL" sz="2200" b="1" dirty="0">
                <a:latin typeface="Arial Narrow" panose="020B0606020202030204" pitchFamily="34" charset="0"/>
              </a:rPr>
              <a:t>zysku oraz trwałych strumieni przychodów </a:t>
            </a:r>
            <a:r>
              <a:rPr lang="pl-PL" sz="2200" dirty="0">
                <a:latin typeface="Arial Narrow" panose="020B0606020202030204" pitchFamily="34" charset="0"/>
              </a:rPr>
              <a:t>(</a:t>
            </a:r>
            <a:r>
              <a:rPr lang="pl-PL" sz="2200" dirty="0" err="1">
                <a:latin typeface="Arial Narrow" panose="020B0606020202030204" pitchFamily="34" charset="0"/>
              </a:rPr>
              <a:t>Osterwalder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err="1">
                <a:latin typeface="Arial Narrow" panose="020B0606020202030204" pitchFamily="34" charset="0"/>
              </a:rPr>
              <a:t>Pigneur</a:t>
            </a:r>
            <a:r>
              <a:rPr lang="pl-PL" sz="2200" dirty="0">
                <a:latin typeface="Arial Narrow" panose="020B0606020202030204" pitchFamily="34" charset="0"/>
              </a:rPr>
              <a:t> &amp; </a:t>
            </a:r>
            <a:r>
              <a:rPr lang="pl-PL" sz="2200" dirty="0" err="1">
                <a:latin typeface="Arial Narrow" panose="020B0606020202030204" pitchFamily="34" charset="0"/>
              </a:rPr>
              <a:t>Tucci</a:t>
            </a:r>
            <a:r>
              <a:rPr lang="pl-PL" sz="2200" dirty="0">
                <a:latin typeface="Arial Narrow" panose="020B0606020202030204" pitchFamily="34" charset="0"/>
              </a:rPr>
              <a:t>, 2005).</a:t>
            </a:r>
          </a:p>
        </p:txBody>
      </p:sp>
    </p:spTree>
    <p:extLst>
      <p:ext uri="{BB962C8B-B14F-4D97-AF65-F5344CB8AC3E}">
        <p14:creationId xmlns:p14="http://schemas.microsoft.com/office/powerpoint/2010/main" val="7155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17192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335122"/>
            <a:ext cx="8229600" cy="678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K8 Wieloaspektowa analiza otoczenia wybranego modelu.</a:t>
            </a:r>
          </a:p>
        </p:txBody>
      </p:sp>
    </p:spTree>
    <p:extLst>
      <p:ext uri="{BB962C8B-B14F-4D97-AF65-F5344CB8AC3E}">
        <p14:creationId xmlns:p14="http://schemas.microsoft.com/office/powerpoint/2010/main" val="145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17192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672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Planowanie zmiany modelu biznesowego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Kiedy zmieniać model biznesowy?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Zmiana dominującej logiki w danym </a:t>
            </a:r>
            <a:r>
              <a:rPr lang="pl-PL" sz="2200" dirty="0" smtClean="0">
                <a:latin typeface="Arial Narrow" panose="020B0606020202030204" pitchFamily="34" charset="0"/>
              </a:rPr>
              <a:t>sektorze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Wprowadzenie </a:t>
            </a:r>
            <a:r>
              <a:rPr lang="pl-PL" sz="2200" dirty="0">
                <a:latin typeface="Arial Narrow" panose="020B0606020202030204" pitchFamily="34" charset="0"/>
              </a:rPr>
              <a:t>nowej </a:t>
            </a:r>
            <a:r>
              <a:rPr lang="pl-PL" sz="2200" dirty="0" smtClean="0">
                <a:latin typeface="Arial Narrow" panose="020B0606020202030204" pitchFamily="34" charset="0"/>
              </a:rPr>
              <a:t>technologii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Zmiana </a:t>
            </a:r>
            <a:r>
              <a:rPr lang="pl-PL" sz="2200" dirty="0">
                <a:latin typeface="Arial Narrow" panose="020B0606020202030204" pitchFamily="34" charset="0"/>
              </a:rPr>
              <a:t>preferencji klientów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Zadaj sobie pytania: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Po co moja firma została założona?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Jaką wartość firma dostarczała klientom?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Czy teraz ma to taki sam sens, jak miało w przeszłości?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17192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6724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Mapa drogowa zmiany modelu </a:t>
            </a:r>
            <a:r>
              <a:rPr lang="pl-PL" sz="2200" b="1" dirty="0" smtClean="0">
                <a:latin typeface="Arial Narrow" panose="020B0606020202030204" pitchFamily="34" charset="0"/>
              </a:rPr>
              <a:t>biznesowego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Zdefiniuj </a:t>
            </a:r>
            <a:r>
              <a:rPr lang="pl-PL" sz="2200" dirty="0">
                <a:latin typeface="Arial Narrow" panose="020B0606020202030204" pitchFamily="34" charset="0"/>
              </a:rPr>
              <a:t>główne różnice pomiędzy aktualnym </a:t>
            </a:r>
            <a:r>
              <a:rPr lang="pl-PL" sz="2200" dirty="0" smtClean="0">
                <a:latin typeface="Arial Narrow" panose="020B0606020202030204" pitchFamily="34" charset="0"/>
              </a:rPr>
              <a:t>a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nowym </a:t>
            </a:r>
            <a:r>
              <a:rPr lang="pl-PL" sz="2200" dirty="0">
                <a:latin typeface="Arial Narrow" panose="020B0606020202030204" pitchFamily="34" charset="0"/>
              </a:rPr>
              <a:t>modelem biznesowym. Jeden do </a:t>
            </a:r>
            <a:r>
              <a:rPr lang="pl-PL" sz="2200" dirty="0" smtClean="0">
                <a:latin typeface="Arial Narrow" panose="020B0606020202030204" pitchFamily="34" charset="0"/>
              </a:rPr>
              <a:t>trzech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głównych </a:t>
            </a:r>
            <a:r>
              <a:rPr lang="pl-PL" sz="2200" dirty="0">
                <a:latin typeface="Arial Narrow" panose="020B0606020202030204" pitchFamily="34" charset="0"/>
              </a:rPr>
              <a:t>elementów (nowa oferta, </a:t>
            </a:r>
            <a:r>
              <a:rPr lang="pl-PL" sz="2200" dirty="0" smtClean="0">
                <a:latin typeface="Arial Narrow" panose="020B0606020202030204" pitchFamily="34" charset="0"/>
              </a:rPr>
              <a:t>grupa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klientów</a:t>
            </a:r>
            <a:r>
              <a:rPr lang="pl-PL" sz="2200" dirty="0">
                <a:latin typeface="Arial Narrow" panose="020B0606020202030204" pitchFamily="34" charset="0"/>
              </a:rPr>
              <a:t>, sposób zarabiania, technologia).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latin typeface="Arial Narrow" panose="020B0606020202030204" pitchFamily="34" charset="0"/>
              </a:rPr>
              <a:t>Określ </a:t>
            </a:r>
            <a:r>
              <a:rPr lang="pl-PL" sz="2200" dirty="0">
                <a:latin typeface="Arial Narrow" panose="020B0606020202030204" pitchFamily="34" charset="0"/>
              </a:rPr>
              <a:t>działania, które trzeba podjąć, </a:t>
            </a:r>
            <a:r>
              <a:rPr lang="pl-PL" sz="2200" dirty="0" smtClean="0">
                <a:latin typeface="Arial Narrow" panose="020B0606020202030204" pitchFamily="34" charset="0"/>
              </a:rPr>
              <a:t>aby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wprowadzić </a:t>
            </a:r>
            <a:r>
              <a:rPr lang="pl-PL" sz="2200" dirty="0">
                <a:latin typeface="Arial Narrow" panose="020B0606020202030204" pitchFamily="34" charset="0"/>
              </a:rPr>
              <a:t>pożądane zmiany (</a:t>
            </a:r>
            <a:r>
              <a:rPr lang="pl-PL" sz="2200" dirty="0" smtClean="0">
                <a:latin typeface="Arial Narrow" panose="020B0606020202030204" pitchFamily="34" charset="0"/>
              </a:rPr>
              <a:t>zatrudnienie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nowych </a:t>
            </a:r>
            <a:r>
              <a:rPr lang="pl-PL" sz="2200" dirty="0">
                <a:latin typeface="Arial Narrow" panose="020B0606020202030204" pitchFamily="34" charset="0"/>
              </a:rPr>
              <a:t>pracowników, nowy partnerzy, </a:t>
            </a:r>
            <a:r>
              <a:rPr lang="pl-PL" sz="2200" dirty="0" smtClean="0">
                <a:latin typeface="Arial Narrow" panose="020B0606020202030204" pitchFamily="34" charset="0"/>
              </a:rPr>
              <a:t>nowe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technologie</a:t>
            </a:r>
            <a:r>
              <a:rPr lang="pl-PL" sz="2200" dirty="0">
                <a:latin typeface="Arial Narrow" panose="020B0606020202030204" pitchFamily="34" charset="0"/>
              </a:rPr>
              <a:t>, pozyskanie inwestycji).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2200" dirty="0" smtClean="0">
                <a:latin typeface="Arial Narrow" panose="020B0606020202030204" pitchFamily="34" charset="0"/>
              </a:rPr>
              <a:t>Określ </a:t>
            </a:r>
            <a:r>
              <a:rPr lang="pl-PL" sz="2200" dirty="0">
                <a:latin typeface="Arial Narrow" panose="020B0606020202030204" pitchFamily="34" charset="0"/>
              </a:rPr>
              <a:t>kolejność działań na wykresie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mapy drogowej.</a:t>
            </a: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59731"/>
            <a:ext cx="290100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17192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672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Przykład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Firma z branży TSL chce </a:t>
            </a:r>
            <a:r>
              <a:rPr lang="pl-PL" sz="2200" dirty="0">
                <a:latin typeface="Arial Narrow" panose="020B0606020202030204" pitchFamily="34" charset="0"/>
              </a:rPr>
              <a:t>rozwinąć </a:t>
            </a:r>
            <a:r>
              <a:rPr lang="pl-PL" sz="2200" dirty="0" smtClean="0">
                <a:latin typeface="Arial Narrow" panose="020B0606020202030204" pitchFamily="34" charset="0"/>
              </a:rPr>
              <a:t>swoją ofertę </a:t>
            </a:r>
            <a:r>
              <a:rPr lang="pl-PL" sz="2200" dirty="0">
                <a:latin typeface="Arial Narrow" panose="020B0606020202030204" pitchFamily="34" charset="0"/>
              </a:rPr>
              <a:t>o </a:t>
            </a:r>
            <a:r>
              <a:rPr lang="pl-PL" sz="2200" dirty="0" smtClean="0">
                <a:latin typeface="Arial Narrow" panose="020B0606020202030204" pitchFamily="34" charset="0"/>
              </a:rPr>
              <a:t>świadczenie usług na terenie UE.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Jakie działania trzeba podjąć?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W jakiej kolejności?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Kto będzie za to odpowiedzialny?</a:t>
            </a:r>
          </a:p>
        </p:txBody>
      </p:sp>
    </p:spTree>
    <p:extLst>
      <p:ext uri="{BB962C8B-B14F-4D97-AF65-F5344CB8AC3E}">
        <p14:creationId xmlns:p14="http://schemas.microsoft.com/office/powerpoint/2010/main" val="34024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13206"/>
              </p:ext>
            </p:extLst>
          </p:nvPr>
        </p:nvGraphicFramePr>
        <p:xfrm>
          <a:off x="0" y="-180426"/>
          <a:ext cx="9144000" cy="529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9816893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92303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983166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518496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04394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503954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1788958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81081834"/>
                    </a:ext>
                  </a:extLst>
                </a:gridCol>
              </a:tblGrid>
              <a:tr h="483662">
                <a:tc>
                  <a:txBody>
                    <a:bodyPr/>
                    <a:lstStyle/>
                    <a:p>
                      <a:pPr algn="l"/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T1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T2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T3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T4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T5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T6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 Narrow" panose="020B0606020202030204" pitchFamily="34" charset="0"/>
                        </a:rPr>
                        <a:t>T7</a:t>
                      </a:r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60341"/>
                  </a:ext>
                </a:extLst>
              </a:tr>
              <a:tr h="49037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Klienci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Klienci poza granicami Polski !!!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38637"/>
                  </a:ext>
                </a:extLst>
              </a:tr>
              <a:tr h="49037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Kanały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Spedycja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4246"/>
                  </a:ext>
                </a:extLst>
              </a:tr>
              <a:tr h="49037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Relacje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Konkurencyjne stawki za 1km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40726"/>
                  </a:ext>
                </a:extLst>
              </a:tr>
              <a:tr h="490379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Oferta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09421"/>
                  </a:ext>
                </a:extLst>
              </a:tr>
              <a:tr h="71175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Zasoby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Zwiększenie floty samochodów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Spedytorzy ze znajomością j. obcych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30013"/>
                  </a:ext>
                </a:extLst>
              </a:tr>
              <a:tr h="71175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Czynności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Formalności związane ze świadczeniem usług na terenie UE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Kursy</a:t>
                      </a:r>
                      <a:r>
                        <a:rPr lang="pl-PL" sz="1200" b="1" baseline="0" dirty="0" smtClean="0">
                          <a:latin typeface="Arial Narrow" panose="020B0606020202030204" pitchFamily="34" charset="0"/>
                        </a:rPr>
                        <a:t> na teren UE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58780"/>
                  </a:ext>
                </a:extLst>
              </a:tr>
              <a:tr h="71175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Partnerzy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Zawiązanie partnerstw na terenie UE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450246"/>
                  </a:ext>
                </a:extLst>
              </a:tr>
              <a:tr h="71175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latin typeface="Arial Narrow" panose="020B0606020202030204" pitchFamily="34" charset="0"/>
                        </a:rPr>
                        <a:t>Koszty</a:t>
                      </a:r>
                      <a:endParaRPr lang="pl-PL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 Narrow" panose="020B0606020202030204" pitchFamily="34" charset="0"/>
                        </a:rPr>
                        <a:t>Zakup (leasing)</a:t>
                      </a:r>
                      <a:r>
                        <a:rPr lang="pl-PL" sz="1200" b="1" baseline="0" dirty="0" smtClean="0">
                          <a:latin typeface="Arial Narrow" panose="020B0606020202030204" pitchFamily="34" charset="0"/>
                        </a:rPr>
                        <a:t> samochodów</a:t>
                      </a:r>
                      <a:endParaRPr lang="pl-PL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259731"/>
            <a:ext cx="8229600" cy="53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K9 Tworzenie założeń do implementacji </a:t>
            </a:r>
            <a:r>
              <a:rPr lang="pl-PL" sz="2400" b="1" dirty="0" smtClean="0">
                <a:latin typeface="Arial Narrow" panose="020B0606020202030204" pitchFamily="34" charset="0"/>
              </a:rPr>
              <a:t>modelu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1187723"/>
            <a:ext cx="7776864" cy="24788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Otoczenie </a:t>
            </a:r>
            <a:r>
              <a:rPr lang="pl-PL" sz="2200" b="1" dirty="0" smtClean="0">
                <a:latin typeface="Arial Narrow" panose="020B0606020202030204" pitchFamily="34" charset="0"/>
              </a:rPr>
              <a:t>organizacji odznacza się niepewnością!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latin typeface="Arial Narrow" panose="020B0606020202030204" pitchFamily="34" charset="0"/>
              </a:rPr>
              <a:t>T</a:t>
            </a:r>
            <a:r>
              <a:rPr lang="pl-PL" sz="2200" dirty="0" smtClean="0">
                <a:latin typeface="Arial Narrow" panose="020B0606020202030204" pitchFamily="34" charset="0"/>
              </a:rPr>
              <a:t>a </a:t>
            </a:r>
            <a:r>
              <a:rPr lang="pl-PL" sz="2200" dirty="0">
                <a:latin typeface="Arial Narrow" panose="020B0606020202030204" pitchFamily="34" charset="0"/>
              </a:rPr>
              <a:t>sama niepewność </a:t>
            </a:r>
            <a:r>
              <a:rPr lang="pl-PL" sz="2200" dirty="0" smtClean="0">
                <a:latin typeface="Arial Narrow" panose="020B0606020202030204" pitchFamily="34" charset="0"/>
              </a:rPr>
              <a:t>oferuje niezliczone </a:t>
            </a:r>
            <a:r>
              <a:rPr lang="pl-PL" sz="2200" dirty="0">
                <a:latin typeface="Arial Narrow" panose="020B0606020202030204" pitchFamily="34" charset="0"/>
              </a:rPr>
              <a:t>okazje do </a:t>
            </a:r>
            <a:r>
              <a:rPr lang="pl-PL" sz="2200" dirty="0" smtClean="0">
                <a:latin typeface="Arial Narrow" panose="020B0606020202030204" pitchFamily="34" charset="0"/>
              </a:rPr>
              <a:t>projektowania (lub przeprojektowywania) firm </a:t>
            </a:r>
            <a:r>
              <a:rPr lang="pl-PL" sz="2200" dirty="0">
                <a:latin typeface="Arial Narrow" panose="020B0606020202030204" pitchFamily="34" charset="0"/>
              </a:rPr>
              <a:t>zdolnych zmienić </a:t>
            </a:r>
            <a:r>
              <a:rPr lang="pl-PL" sz="2200" dirty="0" smtClean="0">
                <a:latin typeface="Arial Narrow" panose="020B0606020202030204" pitchFamily="34" charset="0"/>
              </a:rPr>
              <a:t>zasady gry</a:t>
            </a:r>
            <a:r>
              <a:rPr lang="pl-PL" sz="2200" dirty="0">
                <a:latin typeface="Arial Narrow" panose="020B0606020202030204" pitchFamily="34" charset="0"/>
              </a:rPr>
              <a:t>. Te okazje tylko </a:t>
            </a:r>
            <a:r>
              <a:rPr lang="pl-PL" sz="2200" dirty="0" smtClean="0">
                <a:latin typeface="Arial Narrow" panose="020B0606020202030204" pitchFamily="34" charset="0"/>
              </a:rPr>
              <a:t>czekają, aż </a:t>
            </a:r>
            <a:r>
              <a:rPr lang="pl-PL" sz="2200" dirty="0">
                <a:latin typeface="Arial Narrow" panose="020B0606020202030204" pitchFamily="34" charset="0"/>
              </a:rPr>
              <a:t>ktoś je wykorzysta. </a:t>
            </a:r>
            <a:r>
              <a:rPr lang="pl-PL" sz="2200" dirty="0" smtClean="0">
                <a:latin typeface="Arial Narrow" panose="020B0606020202030204" pitchFamily="34" charset="0"/>
              </a:rPr>
              <a:t>Trzeba jedynie </a:t>
            </a:r>
            <a:r>
              <a:rPr lang="pl-PL" sz="2200" dirty="0">
                <a:latin typeface="Arial Narrow" panose="020B0606020202030204" pitchFamily="34" charset="0"/>
              </a:rPr>
              <a:t>umieć je dostrzec.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683667"/>
            <a:ext cx="7776864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Duża </a:t>
            </a:r>
            <a:r>
              <a:rPr lang="pl-PL" sz="2200" b="1" dirty="0">
                <a:latin typeface="Arial Narrow" panose="020B0606020202030204" pitchFamily="34" charset="0"/>
              </a:rPr>
              <a:t>część </a:t>
            </a:r>
            <a:r>
              <a:rPr lang="pl-PL" sz="2200" b="1" dirty="0" smtClean="0">
                <a:latin typeface="Arial Narrow" panose="020B0606020202030204" pitchFamily="34" charset="0"/>
              </a:rPr>
              <a:t>firm jeszcze </a:t>
            </a:r>
            <a:r>
              <a:rPr lang="pl-PL" sz="2200" b="1" dirty="0">
                <a:latin typeface="Arial Narrow" panose="020B0606020202030204" pitchFamily="34" charset="0"/>
              </a:rPr>
              <a:t>20 </a:t>
            </a:r>
            <a:r>
              <a:rPr lang="pl-PL" sz="2200" b="1" dirty="0" smtClean="0">
                <a:latin typeface="Arial Narrow" panose="020B0606020202030204" pitchFamily="34" charset="0"/>
              </a:rPr>
              <a:t>lat temu </a:t>
            </a:r>
            <a:r>
              <a:rPr lang="pl-PL" sz="2200" b="1" dirty="0">
                <a:latin typeface="Arial Narrow" panose="020B0606020202030204" pitchFamily="34" charset="0"/>
              </a:rPr>
              <a:t>nie </a:t>
            </a:r>
            <a:r>
              <a:rPr lang="pl-PL" sz="2200" b="1" dirty="0" smtClean="0">
                <a:latin typeface="Arial Narrow" panose="020B0606020202030204" pitchFamily="34" charset="0"/>
              </a:rPr>
              <a:t>istniała!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to zatem możliwe, że trafiają na </a:t>
            </a:r>
            <a:r>
              <a:rPr lang="pl-PL" sz="2200" dirty="0" smtClean="0">
                <a:latin typeface="Arial Narrow" panose="020B0606020202030204" pitchFamily="34" charset="0"/>
              </a:rPr>
              <a:t>żyły złota </a:t>
            </a:r>
            <a:r>
              <a:rPr lang="pl-PL" sz="2200" dirty="0">
                <a:latin typeface="Arial Narrow" panose="020B0606020202030204" pitchFamily="34" charset="0"/>
              </a:rPr>
              <a:t>tam, gdzie mało kto się ich </a:t>
            </a:r>
            <a:r>
              <a:rPr lang="pl-PL" sz="2200" dirty="0" smtClean="0">
                <a:latin typeface="Arial Narrow" panose="020B0606020202030204" pitchFamily="34" charset="0"/>
              </a:rPr>
              <a:t>spodziewa? Na </a:t>
            </a:r>
            <a:r>
              <a:rPr lang="pl-PL" sz="2200" dirty="0">
                <a:latin typeface="Arial Narrow" panose="020B0606020202030204" pitchFamily="34" charset="0"/>
              </a:rPr>
              <a:t>to pytanie można odpowiedzieć </a:t>
            </a:r>
            <a:r>
              <a:rPr lang="pl-PL" sz="2200" dirty="0" smtClean="0">
                <a:latin typeface="Arial Narrow" panose="020B0606020202030204" pitchFamily="34" charset="0"/>
              </a:rPr>
              <a:t>jednym słowem</a:t>
            </a:r>
            <a:r>
              <a:rPr lang="pl-PL" sz="2200" dirty="0">
                <a:latin typeface="Arial Narrow" panose="020B0606020202030204" pitchFamily="34" charset="0"/>
              </a:rPr>
              <a:t>: </a:t>
            </a:r>
            <a:r>
              <a:rPr lang="pl-PL" sz="2200" b="1" dirty="0" smtClean="0">
                <a:latin typeface="Arial Narrow" panose="020B0606020202030204" pitchFamily="34" charset="0"/>
              </a:rPr>
              <a:t>projektowanie </a:t>
            </a:r>
            <a:r>
              <a:rPr lang="pl-PL" sz="2200" dirty="0" smtClean="0">
                <a:latin typeface="Arial Narrow" panose="020B060602020203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3413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683667"/>
            <a:ext cx="7776864" cy="381642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Projektowanie</a:t>
            </a:r>
            <a:r>
              <a:rPr lang="pl-PL" sz="2200" dirty="0">
                <a:latin typeface="Arial Narrow" panose="020B0606020202030204" pitchFamily="34" charset="0"/>
              </a:rPr>
              <a:t> umożliwia licznym </a:t>
            </a:r>
            <a:r>
              <a:rPr lang="pl-PL" sz="2200" dirty="0" smtClean="0">
                <a:latin typeface="Arial Narrow" panose="020B0606020202030204" pitchFamily="34" charset="0"/>
              </a:rPr>
              <a:t>początkującym firmom w:</a:t>
            </a:r>
          </a:p>
          <a:p>
            <a:pPr algn="just">
              <a:lnSpc>
                <a:spcPct val="150000"/>
              </a:lnSpc>
            </a:pPr>
            <a:r>
              <a:rPr lang="pl-PL" sz="2200" dirty="0">
                <a:latin typeface="Arial Narrow" panose="020B0606020202030204" pitchFamily="34" charset="0"/>
              </a:rPr>
              <a:t>t</a:t>
            </a:r>
            <a:r>
              <a:rPr lang="pl-PL" sz="2200" dirty="0" smtClean="0">
                <a:latin typeface="Arial Narrow" panose="020B0606020202030204" pitchFamily="34" charset="0"/>
              </a:rPr>
              <a:t>worzeniu nowych </a:t>
            </a:r>
            <a:r>
              <a:rPr lang="pl-PL" sz="2200" b="1" dirty="0" smtClean="0">
                <a:latin typeface="Arial Narrow" panose="020B0606020202030204" pitchFamily="34" charset="0"/>
              </a:rPr>
              <a:t>modeli biznesowych,</a:t>
            </a:r>
          </a:p>
          <a:p>
            <a:pPr algn="just">
              <a:lnSpc>
                <a:spcPct val="150000"/>
              </a:lnSpc>
            </a:pPr>
            <a:r>
              <a:rPr lang="pl-PL" sz="2200" dirty="0">
                <a:latin typeface="Arial Narrow" panose="020B0606020202030204" pitchFamily="34" charset="0"/>
              </a:rPr>
              <a:t>t</a:t>
            </a:r>
            <a:r>
              <a:rPr lang="pl-PL" sz="2200" dirty="0" smtClean="0">
                <a:latin typeface="Arial Narrow" panose="020B0606020202030204" pitchFamily="34" charset="0"/>
              </a:rPr>
              <a:t>worzeniu nowych </a:t>
            </a:r>
            <a:r>
              <a:rPr lang="pl-PL" sz="2200" dirty="0">
                <a:latin typeface="Arial Narrow" panose="020B0606020202030204" pitchFamily="34" charset="0"/>
              </a:rPr>
              <a:t>rynków,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200" dirty="0" smtClean="0">
                <a:latin typeface="Arial Narrow" panose="020B0606020202030204" pitchFamily="34" charset="0"/>
              </a:rPr>
              <a:t>określić</a:t>
            </a:r>
            <a:r>
              <a:rPr lang="pl-PL" sz="2200" dirty="0">
                <a:latin typeface="Arial Narrow" panose="020B0606020202030204" pitchFamily="34" charset="0"/>
              </a:rPr>
              <a:t>, kiedy i jakich narzędzi należy użyć, </a:t>
            </a:r>
            <a:r>
              <a:rPr lang="pl-PL" sz="2200" dirty="0" smtClean="0">
                <a:latin typeface="Arial Narrow" panose="020B0606020202030204" pitchFamily="34" charset="0"/>
              </a:rPr>
              <a:t>aby dowiedzieć </a:t>
            </a:r>
            <a:r>
              <a:rPr lang="pl-PL" sz="2200" dirty="0">
                <a:latin typeface="Arial Narrow" panose="020B0606020202030204" pitchFamily="34" charset="0"/>
              </a:rPr>
              <a:t>się czegoś nowego,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200" dirty="0" smtClean="0">
                <a:latin typeface="Arial Narrow" panose="020B0606020202030204" pitchFamily="34" charset="0"/>
              </a:rPr>
              <a:t>przekonać innych </a:t>
            </a:r>
            <a:r>
              <a:rPr lang="pl-PL" sz="2200" dirty="0">
                <a:latin typeface="Arial Narrow" panose="020B0606020202030204" pitchFamily="34" charset="0"/>
              </a:rPr>
              <a:t>do obrania nowej </a:t>
            </a:r>
            <a:r>
              <a:rPr lang="pl-PL" sz="2200" dirty="0" smtClean="0">
                <a:latin typeface="Arial Narrow" panose="020B0606020202030204" pitchFamily="34" charset="0"/>
              </a:rPr>
              <a:t>drogi,</a:t>
            </a:r>
          </a:p>
          <a:p>
            <a:pPr algn="just">
              <a:lnSpc>
                <a:spcPct val="150000"/>
              </a:lnSpc>
            </a:pPr>
            <a:r>
              <a:rPr lang="pl-PL" sz="2200" dirty="0" smtClean="0">
                <a:latin typeface="Arial Narrow" panose="020B0606020202030204" pitchFamily="34" charset="0"/>
              </a:rPr>
              <a:t>podejmować </a:t>
            </a:r>
            <a:r>
              <a:rPr lang="pl-PL" sz="2200" dirty="0">
                <a:latin typeface="Arial Narrow" panose="020B0606020202030204" pitchFamily="34" charset="0"/>
              </a:rPr>
              <a:t>lepsze </a:t>
            </a:r>
            <a:r>
              <a:rPr lang="pl-PL" sz="2200" dirty="0" smtClean="0">
                <a:latin typeface="Arial Narrow" panose="020B0606020202030204" pitchFamily="34" charset="0"/>
              </a:rPr>
              <a:t>decyzje biznesowe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55576" y="1195260"/>
            <a:ext cx="7776864" cy="21602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Projektowanie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to proces o </a:t>
            </a:r>
            <a:r>
              <a:rPr lang="pl-PL" sz="2200" dirty="0">
                <a:latin typeface="Arial Narrow" panose="020B0606020202030204" pitchFamily="34" charset="0"/>
              </a:rPr>
              <a:t>charakterze ciągłym i </a:t>
            </a:r>
            <a:r>
              <a:rPr lang="pl-PL" sz="2200" b="1" dirty="0">
                <a:latin typeface="Arial Narrow" panose="020B0606020202030204" pitchFamily="34" charset="0"/>
              </a:rPr>
              <a:t>iteracyjnym</a:t>
            </a:r>
            <a:r>
              <a:rPr lang="pl-PL" sz="2200" dirty="0">
                <a:latin typeface="Arial Narrow" panose="020B0606020202030204" pitchFamily="34" charset="0"/>
              </a:rPr>
              <a:t>, został opracowany z </a:t>
            </a:r>
            <a:r>
              <a:rPr lang="pl-PL" sz="2200" dirty="0" smtClean="0">
                <a:latin typeface="Arial Narrow" panose="020B0606020202030204" pitchFamily="34" charset="0"/>
              </a:rPr>
              <a:t>myślą o </a:t>
            </a:r>
            <a:r>
              <a:rPr lang="pl-PL" sz="2200" dirty="0">
                <a:latin typeface="Arial Narrow" panose="020B0606020202030204" pitchFamily="34" charset="0"/>
              </a:rPr>
              <a:t>podejmowaniu długofalowych działań w warunkach </a:t>
            </a:r>
            <a:r>
              <a:rPr lang="pl-PL" sz="2200" dirty="0" smtClean="0">
                <a:latin typeface="Arial Narrow" panose="020B0606020202030204" pitchFamily="34" charset="0"/>
              </a:rPr>
              <a:t>niepewności i </a:t>
            </a:r>
            <a:r>
              <a:rPr lang="pl-PL" sz="2200" dirty="0">
                <a:latin typeface="Arial Narrow" panose="020B0606020202030204" pitchFamily="34" charset="0"/>
              </a:rPr>
              <a:t>zmian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11659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Przyczyny, dla których model biznesowy jest </a:t>
            </a:r>
            <a:r>
              <a:rPr lang="pl-PL" sz="2200" dirty="0" smtClean="0">
                <a:latin typeface="Arial Narrow" panose="020B0606020202030204" pitchFamily="34" charset="0"/>
              </a:rPr>
              <a:t>istotny, pomaga m.in.:</a:t>
            </a:r>
            <a:endParaRPr lang="pl-PL" sz="2200" dirty="0"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sprecyzować </a:t>
            </a:r>
            <a:r>
              <a:rPr lang="pl-PL" sz="2200" dirty="0">
                <a:latin typeface="Arial Narrow" panose="020B0606020202030204" pitchFamily="34" charset="0"/>
              </a:rPr>
              <a:t>kanały wartości w </a:t>
            </a:r>
            <a:r>
              <a:rPr lang="pl-PL" sz="2200" dirty="0" smtClean="0">
                <a:latin typeface="Arial Narrow" panose="020B0606020202030204" pitchFamily="34" charset="0"/>
              </a:rPr>
              <a:t>przedsiębiorstwie;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określić</a:t>
            </a:r>
            <a:r>
              <a:rPr lang="pl-PL" sz="2200" dirty="0">
                <a:latin typeface="Arial Narrow" panose="020B0606020202030204" pitchFamily="34" charset="0"/>
              </a:rPr>
              <a:t>, co konsument otrzymuje z </a:t>
            </a:r>
            <a:r>
              <a:rPr lang="pl-PL" sz="2200" dirty="0" smtClean="0">
                <a:latin typeface="Arial Narrow" panose="020B0606020202030204" pitchFamily="34" charset="0"/>
              </a:rPr>
              <a:t>firmy;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osiągnąć </a:t>
            </a:r>
            <a:r>
              <a:rPr lang="pl-PL" sz="2200" dirty="0">
                <a:latin typeface="Arial Narrow" panose="020B0606020202030204" pitchFamily="34" charset="0"/>
              </a:rPr>
              <a:t>sukces </a:t>
            </a:r>
            <a:r>
              <a:rPr lang="pl-PL" sz="2200" dirty="0" smtClean="0">
                <a:latin typeface="Arial Narrow" panose="020B0606020202030204" pitchFamily="34" charset="0"/>
              </a:rPr>
              <a:t>firmy;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stworzyć </a:t>
            </a:r>
            <a:r>
              <a:rPr lang="pl-PL" sz="2200" dirty="0">
                <a:latin typeface="Arial Narrow" panose="020B0606020202030204" pitchFamily="34" charset="0"/>
              </a:rPr>
              <a:t>podstawę do optymalizacji innowacyjnej </a:t>
            </a:r>
            <a:r>
              <a:rPr lang="pl-PL" sz="2200" dirty="0" smtClean="0">
                <a:latin typeface="Arial Narrow" panose="020B0606020202030204" pitchFamily="34" charset="0"/>
              </a:rPr>
              <a:t>technologii;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przetestować </a:t>
            </a:r>
            <a:r>
              <a:rPr lang="pl-PL" sz="2200" dirty="0">
                <a:latin typeface="Arial Narrow" panose="020B0606020202030204" pitchFamily="34" charset="0"/>
              </a:rPr>
              <a:t>nowy </a:t>
            </a:r>
            <a:r>
              <a:rPr lang="pl-PL" sz="2200" dirty="0" smtClean="0">
                <a:latin typeface="Arial Narrow" panose="020B0606020202030204" pitchFamily="34" charset="0"/>
              </a:rPr>
              <a:t>pomysł,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opracować </a:t>
            </a:r>
            <a:r>
              <a:rPr lang="pl-PL" sz="2200" dirty="0">
                <a:latin typeface="Arial Narrow" panose="020B0606020202030204" pitchFamily="34" charset="0"/>
              </a:rPr>
              <a:t>misję i wizję firmy</a:t>
            </a:r>
            <a:r>
              <a:rPr lang="pl-PL" sz="2200" dirty="0" smtClean="0">
                <a:latin typeface="Arial Narrow" panose="020B0606020202030204" pitchFamily="34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przeprowadzić </a:t>
            </a:r>
            <a:r>
              <a:rPr lang="pl-PL" sz="2200" dirty="0">
                <a:latin typeface="Arial Narrow" panose="020B0606020202030204" pitchFamily="34" charset="0"/>
              </a:rPr>
              <a:t>przejrzystą analizę danej branży, w tym możliwości i </a:t>
            </a:r>
            <a:r>
              <a:rPr lang="pl-PL" sz="2200" dirty="0" smtClean="0">
                <a:latin typeface="Arial Narrow" panose="020B0606020202030204" pitchFamily="34" charset="0"/>
              </a:rPr>
              <a:t>zagrożeń;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stworzyć </a:t>
            </a:r>
            <a:r>
              <a:rPr lang="pl-PL" sz="2200" dirty="0">
                <a:latin typeface="Arial Narrow" panose="020B0606020202030204" pitchFamily="34" charset="0"/>
              </a:rPr>
              <a:t>harmonogram realizacji celów i </a:t>
            </a:r>
            <a:r>
              <a:rPr lang="pl-PL" sz="2200" dirty="0" smtClean="0">
                <a:latin typeface="Arial Narrow" panose="020B0606020202030204" pitchFamily="34" charset="0"/>
              </a:rPr>
              <a:t>zadań;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stworzyć </a:t>
            </a:r>
            <a:r>
              <a:rPr lang="pl-PL" sz="2200" dirty="0">
                <a:latin typeface="Arial Narrow" panose="020B0606020202030204" pitchFamily="34" charset="0"/>
              </a:rPr>
              <a:t>ofertę produktów i </a:t>
            </a:r>
            <a:r>
              <a:rPr lang="pl-PL" sz="2200" dirty="0" smtClean="0">
                <a:latin typeface="Arial Narrow" panose="020B0606020202030204" pitchFamily="34" charset="0"/>
              </a:rPr>
              <a:t>usług, </a:t>
            </a: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latin typeface="Arial Narrow" panose="020B0606020202030204" pitchFamily="34" charset="0"/>
              </a:rPr>
              <a:t>stworzyć </a:t>
            </a:r>
            <a:r>
              <a:rPr lang="pl-PL" sz="2200" dirty="0">
                <a:latin typeface="Arial Narrow" panose="020B0606020202030204" pitchFamily="34" charset="0"/>
              </a:rPr>
              <a:t>strategie </a:t>
            </a:r>
            <a:r>
              <a:rPr lang="pl-PL" sz="2200" dirty="0" smtClean="0">
                <a:latin typeface="Arial Narrow" panose="020B0606020202030204" pitchFamily="34" charset="0"/>
              </a:rPr>
              <a:t>marketingowe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683667"/>
            <a:ext cx="7776864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Co </a:t>
            </a:r>
            <a:r>
              <a:rPr lang="pl-PL" sz="2200" b="1" dirty="0">
                <a:latin typeface="Arial Narrow" panose="020B0606020202030204" pitchFamily="34" charset="0"/>
              </a:rPr>
              <a:t>robią projektanci i z jakich narzędzi korzystają, by podejmować</a:t>
            </a:r>
          </a:p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lepsze decyzje</a:t>
            </a:r>
            <a:r>
              <a:rPr lang="pl-PL" sz="2200" b="1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Iteracyjność – </a:t>
            </a:r>
            <a:r>
              <a:rPr lang="pl-PL" sz="2200" dirty="0" smtClean="0">
                <a:latin typeface="Arial Narrow" panose="020B0606020202030204" pitchFamily="34" charset="0"/>
              </a:rPr>
              <a:t>proces w którym projektanci </a:t>
            </a:r>
            <a:r>
              <a:rPr lang="pl-PL" sz="2200" dirty="0">
                <a:latin typeface="Arial Narrow" panose="020B0606020202030204" pitchFamily="34" charset="0"/>
              </a:rPr>
              <a:t>zaczynają od punktu widzenia.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Obserwacje mają na celu: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wyrobienie sobie zdania </a:t>
            </a:r>
            <a:r>
              <a:rPr lang="pl-PL" sz="2200" dirty="0">
                <a:latin typeface="Arial Narrow" panose="020B0606020202030204" pitchFamily="34" charset="0"/>
              </a:rPr>
              <a:t>na temat </a:t>
            </a:r>
            <a:r>
              <a:rPr lang="pl-PL" sz="2200" dirty="0" smtClean="0">
                <a:latin typeface="Arial Narrow" panose="020B0606020202030204" pitchFamily="34" charset="0"/>
              </a:rPr>
              <a:t>tegoż punktu </a:t>
            </a:r>
            <a:r>
              <a:rPr lang="pl-PL" sz="2200" dirty="0">
                <a:latin typeface="Arial Narrow" panose="020B0606020202030204" pitchFamily="34" charset="0"/>
              </a:rPr>
              <a:t>widzenia,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opracowanie </a:t>
            </a:r>
            <a:r>
              <a:rPr lang="pl-PL" sz="2200" dirty="0">
                <a:latin typeface="Arial Narrow" panose="020B0606020202030204" pitchFamily="34" charset="0"/>
              </a:rPr>
              <a:t>możliwości wykorzystania </a:t>
            </a:r>
            <a:r>
              <a:rPr lang="pl-PL" sz="2200" dirty="0" smtClean="0">
                <a:latin typeface="Arial Narrow" panose="020B0606020202030204" pitchFamily="34" charset="0"/>
              </a:rPr>
              <a:t>dostrzeganych okazji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weryfikacja tych możliwości,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r</a:t>
            </a:r>
            <a:r>
              <a:rPr lang="pl-PL" sz="2200" dirty="0" smtClean="0">
                <a:latin typeface="Arial Narrow" panose="020B0606020202030204" pitchFamily="34" charset="0"/>
              </a:rPr>
              <a:t>ealizacja tych, </a:t>
            </a:r>
            <a:r>
              <a:rPr lang="pl-PL" sz="2200" dirty="0">
                <a:latin typeface="Arial Narrow" panose="020B0606020202030204" pitchFamily="34" charset="0"/>
              </a:rPr>
              <a:t>które </a:t>
            </a:r>
            <a:r>
              <a:rPr lang="pl-PL" sz="2200" dirty="0" smtClean="0">
                <a:latin typeface="Arial Narrow" panose="020B0606020202030204" pitchFamily="34" charset="0"/>
              </a:rPr>
              <a:t>dają </a:t>
            </a:r>
            <a:r>
              <a:rPr lang="pl-PL" sz="2200" dirty="0">
                <a:latin typeface="Arial Narrow" panose="020B0606020202030204" pitchFamily="34" charset="0"/>
              </a:rPr>
              <a:t>największe szanse na końcowy sukces.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4702" y="755675"/>
            <a:ext cx="82296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PROJEKTANT</a:t>
            </a:r>
            <a:r>
              <a:rPr lang="pl-PL" sz="2200" b="1" dirty="0">
                <a:latin typeface="Arial Narrow" panose="020B0606020202030204" pitchFamily="34" charset="0"/>
              </a:rPr>
              <a:t>: BUNTOWNIK Z </a:t>
            </a:r>
            <a:r>
              <a:rPr lang="pl-PL" sz="2200" b="1" dirty="0" smtClean="0">
                <a:latin typeface="Arial Narrow" panose="020B0606020202030204" pitchFamily="34" charset="0"/>
              </a:rPr>
              <a:t>MISJĄ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SIEDEM KLUCZOWYCH KOMPETENCJI</a:t>
            </a:r>
          </a:p>
        </p:txBody>
      </p:sp>
    </p:spTree>
    <p:extLst>
      <p:ext uri="{BB962C8B-B14F-4D97-AF65-F5344CB8AC3E}">
        <p14:creationId xmlns:p14="http://schemas.microsoft.com/office/powerpoint/2010/main" val="22116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453577"/>
              </p:ext>
            </p:extLst>
          </p:nvPr>
        </p:nvGraphicFramePr>
        <p:xfrm>
          <a:off x="1" y="0"/>
          <a:ext cx="9143998" cy="5140398"/>
        </p:xfrm>
        <a:graphic>
          <a:graphicData uri="http://schemas.openxmlformats.org/drawingml/2006/table">
            <a:tbl>
              <a:tblPr firstRow="1" firstCol="1" bandRow="1"/>
              <a:tblGrid>
                <a:gridCol w="1305710">
                  <a:extLst>
                    <a:ext uri="{9D8B030D-6E8A-4147-A177-3AD203B41FA5}">
                      <a16:colId xmlns:a16="http://schemas.microsoft.com/office/drawing/2014/main" val="2890614668"/>
                    </a:ext>
                  </a:extLst>
                </a:gridCol>
                <a:gridCol w="1305710">
                  <a:extLst>
                    <a:ext uri="{9D8B030D-6E8A-4147-A177-3AD203B41FA5}">
                      <a16:colId xmlns:a16="http://schemas.microsoft.com/office/drawing/2014/main" val="3045144794"/>
                    </a:ext>
                  </a:extLst>
                </a:gridCol>
                <a:gridCol w="1305710">
                  <a:extLst>
                    <a:ext uri="{9D8B030D-6E8A-4147-A177-3AD203B41FA5}">
                      <a16:colId xmlns:a16="http://schemas.microsoft.com/office/drawing/2014/main" val="3937319793"/>
                    </a:ext>
                  </a:extLst>
                </a:gridCol>
                <a:gridCol w="1306717">
                  <a:extLst>
                    <a:ext uri="{9D8B030D-6E8A-4147-A177-3AD203B41FA5}">
                      <a16:colId xmlns:a16="http://schemas.microsoft.com/office/drawing/2014/main" val="2848312578"/>
                    </a:ext>
                  </a:extLst>
                </a:gridCol>
                <a:gridCol w="1306717">
                  <a:extLst>
                    <a:ext uri="{9D8B030D-6E8A-4147-A177-3AD203B41FA5}">
                      <a16:colId xmlns:a16="http://schemas.microsoft.com/office/drawing/2014/main" val="3649825177"/>
                    </a:ext>
                  </a:extLst>
                </a:gridCol>
                <a:gridCol w="1306717">
                  <a:extLst>
                    <a:ext uri="{9D8B030D-6E8A-4147-A177-3AD203B41FA5}">
                      <a16:colId xmlns:a16="http://schemas.microsoft.com/office/drawing/2014/main" val="1135178087"/>
                    </a:ext>
                  </a:extLst>
                </a:gridCol>
                <a:gridCol w="1306717">
                  <a:extLst>
                    <a:ext uri="{9D8B030D-6E8A-4147-A177-3AD203B41FA5}">
                      <a16:colId xmlns:a16="http://schemas.microsoft.com/office/drawing/2014/main" val="3300353964"/>
                    </a:ext>
                  </a:extLst>
                </a:gridCol>
              </a:tblGrid>
              <a:tr h="1325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PUNKTEM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WYJŚCIA JEST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MYŚL </a:t>
                      </a: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PRACUJ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WIZUALNIE!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</a:t>
                      </a: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DZIAŁAJ SAM.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JESTEŚ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MĄDRZEJSZY OD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WSZYSTKICH INNYCH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OPOWIADAJ</a:t>
                      </a:r>
                      <a:endParaRPr lang="pl-PL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 </a:t>
                      </a: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DZIEL SIĘ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DOŚWIADCZENIAMI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</a:t>
                      </a: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KOMBINUJ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3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ZAPROJEKTUJ</a:t>
                      </a:r>
                      <a:endParaRPr lang="pl-PL" sz="13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NIEWIELKIE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EKSPERYMENTY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SIĘ UCZ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CIESZ SIĘ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NIEPEWNOŚCI,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 JEST POŻYWKĄ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TWOJEGO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MÓZGU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683176"/>
                  </a:ext>
                </a:extLst>
              </a:tr>
              <a:tr h="378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Obserwuj klientów i staraj się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 zrozumieć, a dowiesz się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czegoś nowego o ich potrzebach.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Pamiętaj, że właściwe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odpowiedzi uzyskasz, tylko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zadając właściwe pytania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Praca wizualna ułatwia dojrzenie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całościowego obrazu sytuacji,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pełniejsze zrozumienie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skomplikowanych zagadnień,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przedstawienie rozważań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strategicznych w konkretnym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kontekście wizualnym, a także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wchodzenie w interakcję z odbiorcami.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Postaw na współpracę, 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zbierać różne opinie i przemyślenia.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Sojusz umysłów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sali zebrań i na całym rynku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pozwoli Ci zidentyfikować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okazje, które nie zostały dotąd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dostrzeżone.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Opowieści mają wyraźny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początek i koniec, zwykle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mają też bohaterów, z którymi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mogą się utożsamiać odbiorcy.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Fajne historie zapadają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pamięć. Fajne historie będą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powtarzane przez innych. Fajne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 szerzą się same.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prostu zabierz się do pracy.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usiłuj od razu budować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ostatecznej wersji produktu.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dodawaj mu cech i funkcji,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które nie rozwiązują prawdziwych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problemów.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Nawet najdrobniejsza iteracja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czy test przyniosą Ci mnóstwo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nowych, przydatnych informacji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to wiedza, której nigdy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byś nie zdobył, gdybyś od razu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wziął się do budowania. Rzeczywistość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różni się od tego,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na jej temat przypuszczasz.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świecie biznesu pewne jest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tylko jedno: zmiana. Pogódź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się z tym i zacznij wykorzystywać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okazje rodzące się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niepewności.</a:t>
                      </a:r>
                    </a:p>
                  </a:txBody>
                  <a:tcPr marL="40528" marR="40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3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1267268"/>
            <a:ext cx="8568952" cy="2016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JAK </a:t>
            </a:r>
            <a:r>
              <a:rPr lang="pl-PL" sz="2200" b="1" dirty="0" smtClean="0">
                <a:latin typeface="Arial Narrow" panose="020B0606020202030204" pitchFamily="34" charset="0"/>
              </a:rPr>
              <a:t>POŁĄCZYĆ: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INNOWACYJNOŚĆ </a:t>
            </a:r>
            <a:r>
              <a:rPr lang="pl-PL" sz="2200" b="1" dirty="0">
                <a:latin typeface="Arial Narrow" panose="020B0606020202030204" pitchFamily="34" charset="0"/>
              </a:rPr>
              <a:t>BIZNES I </a:t>
            </a:r>
            <a:r>
              <a:rPr lang="pl-PL" sz="2200" b="1" dirty="0" smtClean="0">
                <a:latin typeface="Arial Narrow" panose="020B0606020202030204" pitchFamily="34" charset="0"/>
              </a:rPr>
              <a:t>STRATEGIĘ PUNKT WIDZENIA???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zabrać się do </a:t>
            </a:r>
            <a:r>
              <a:rPr lang="pl-PL" sz="2200" dirty="0" smtClean="0">
                <a:latin typeface="Arial Narrow" panose="020B0606020202030204" pitchFamily="34" charset="0"/>
              </a:rPr>
              <a:t>projektowania takiej </a:t>
            </a:r>
            <a:r>
              <a:rPr lang="pl-PL" sz="2200" dirty="0">
                <a:latin typeface="Arial Narrow" panose="020B0606020202030204" pitchFamily="34" charset="0"/>
              </a:rPr>
              <a:t>lepszej firmy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683667"/>
            <a:ext cx="8496944" cy="38164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PODWÓJNA PĘTLA. PODRÓŻ PROJEKTANTA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latin typeface="Arial Narrow" panose="020B0606020202030204" pitchFamily="34" charset="0"/>
              </a:rPr>
              <a:t>Koncepcja podwójnej pętli zasadza się na prostym </a:t>
            </a:r>
            <a:r>
              <a:rPr lang="pl-PL" sz="2200" dirty="0" smtClean="0">
                <a:latin typeface="Arial Narrow" panose="020B0606020202030204" pitchFamily="34" charset="0"/>
              </a:rPr>
              <a:t>spostrzeżeniu: </a:t>
            </a:r>
            <a:r>
              <a:rPr lang="pl-PL" sz="2200" b="1" dirty="0" smtClean="0">
                <a:latin typeface="Arial Narrow" panose="020B0606020202030204" pitchFamily="34" charset="0"/>
              </a:rPr>
              <a:t>każdy </a:t>
            </a:r>
            <a:r>
              <a:rPr lang="pl-PL" sz="2200" b="1" dirty="0">
                <a:latin typeface="Arial Narrow" panose="020B0606020202030204" pitchFamily="34" charset="0"/>
              </a:rPr>
              <a:t>projekt, produkt, firma, zmiana czy pomysł zaczyna </a:t>
            </a:r>
            <a:r>
              <a:rPr lang="pl-PL" sz="2200" b="1" dirty="0" smtClean="0">
                <a:latin typeface="Arial Narrow" panose="020B0606020202030204" pitchFamily="34" charset="0"/>
              </a:rPr>
              <a:t>się od </a:t>
            </a:r>
            <a:r>
              <a:rPr lang="pl-PL" sz="2200" b="1" dirty="0">
                <a:latin typeface="Arial Narrow" panose="020B0606020202030204" pitchFamily="34" charset="0"/>
              </a:rPr>
              <a:t>jakiegoś punktu </a:t>
            </a:r>
            <a:r>
              <a:rPr lang="pl-PL" sz="2200" b="1" dirty="0" smtClean="0">
                <a:latin typeface="Arial Narrow" panose="020B0606020202030204" pitchFamily="34" charset="0"/>
              </a:rPr>
              <a:t>widzenia.</a:t>
            </a:r>
            <a:r>
              <a:rPr lang="pl-PL" sz="2200" dirty="0" smtClean="0">
                <a:latin typeface="Arial Narrow" panose="020B0606020202030204" pitchFamily="34" charset="0"/>
              </a:rPr>
              <a:t> Podwójna </a:t>
            </a:r>
            <a:r>
              <a:rPr lang="pl-PL" sz="2200" dirty="0">
                <a:latin typeface="Arial Narrow" panose="020B0606020202030204" pitchFamily="34" charset="0"/>
              </a:rPr>
              <a:t>pętla </a:t>
            </a:r>
            <a:r>
              <a:rPr lang="pl-PL" sz="2200" dirty="0" smtClean="0">
                <a:latin typeface="Arial Narrow" panose="020B0606020202030204" pitchFamily="34" charset="0"/>
              </a:rPr>
              <a:t>uwzględnia </a:t>
            </a:r>
            <a:r>
              <a:rPr lang="pl-PL" sz="2200" dirty="0">
                <a:latin typeface="Arial Narrow" panose="020B0606020202030204" pitchFamily="34" charset="0"/>
              </a:rPr>
              <a:t>punkt </a:t>
            </a:r>
            <a:r>
              <a:rPr lang="pl-PL" sz="2200" dirty="0" smtClean="0">
                <a:latin typeface="Arial Narrow" panose="020B0606020202030204" pitchFamily="34" charset="0"/>
              </a:rPr>
              <a:t>widzenia projektanta, jednocześnie wzbogacając </a:t>
            </a:r>
            <a:r>
              <a:rPr lang="pl-PL" sz="2200" dirty="0">
                <a:latin typeface="Arial Narrow" panose="020B0606020202030204" pitchFamily="34" charset="0"/>
              </a:rPr>
              <a:t>proces projektowania o element ciągłości </a:t>
            </a:r>
            <a:r>
              <a:rPr lang="pl-PL" sz="2200" dirty="0" smtClean="0">
                <a:latin typeface="Arial Narrow" panose="020B0606020202030204" pitchFamily="34" charset="0"/>
              </a:rPr>
              <a:t>oraz reżimu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Punkt widzenia </a:t>
            </a:r>
            <a:r>
              <a:rPr lang="pl-PL" sz="2200" dirty="0">
                <a:latin typeface="Arial Narrow" panose="020B0606020202030204" pitchFamily="34" charset="0"/>
              </a:rPr>
              <a:t>zawsze opiera się na pewnym </a:t>
            </a:r>
            <a:r>
              <a:rPr lang="pl-PL" sz="2200" b="1" dirty="0" smtClean="0">
                <a:latin typeface="Arial Narrow" panose="020B0606020202030204" pitchFamily="34" charset="0"/>
              </a:rPr>
              <a:t>poznaniu świadomości</a:t>
            </a:r>
            <a:r>
              <a:rPr lang="pl-PL" sz="2200" dirty="0" smtClean="0">
                <a:latin typeface="Arial Narrow" panose="020B0606020202030204" pitchFamily="34" charset="0"/>
              </a:rPr>
              <a:t>, z </a:t>
            </a:r>
            <a:r>
              <a:rPr lang="pl-PL" sz="2200" dirty="0">
                <a:latin typeface="Arial Narrow" panose="020B0606020202030204" pitchFamily="34" charset="0"/>
              </a:rPr>
              <a:t>której rodzą się nowe pomysły, dodatkowo ubogacające </a:t>
            </a:r>
            <a:r>
              <a:rPr lang="pl-PL" sz="2200" dirty="0" smtClean="0">
                <a:latin typeface="Arial Narrow" panose="020B0606020202030204" pitchFamily="34" charset="0"/>
              </a:rPr>
              <a:t>punkt widzenia, </a:t>
            </a:r>
            <a:r>
              <a:rPr lang="pl-PL" sz="2200" dirty="0">
                <a:latin typeface="Arial Narrow" panose="020B0606020202030204" pitchFamily="34" charset="0"/>
              </a:rPr>
              <a:t>a </a:t>
            </a:r>
            <a:r>
              <a:rPr lang="pl-PL" sz="2200" dirty="0" smtClean="0">
                <a:latin typeface="Arial Narrow" panose="020B0606020202030204" pitchFamily="34" charset="0"/>
              </a:rPr>
              <a:t>to pozwala </a:t>
            </a:r>
            <a:r>
              <a:rPr lang="pl-PL" sz="2200" dirty="0">
                <a:latin typeface="Arial Narrow" panose="020B0606020202030204" pitchFamily="34" charset="0"/>
              </a:rPr>
              <a:t>skuteczniej realizować wybrane pomysły.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59" cy="5111750"/>
          </a:xfrm>
        </p:spPr>
      </p:pic>
    </p:spTree>
    <p:extLst>
      <p:ext uri="{BB962C8B-B14F-4D97-AF65-F5344CB8AC3E}">
        <p14:creationId xmlns:p14="http://schemas.microsoft.com/office/powerpoint/2010/main" val="33133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1024822"/>
            <a:ext cx="8280920" cy="30243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</a:t>
            </a:r>
            <a:r>
              <a:rPr lang="pl-PL" sz="2200" b="1" dirty="0" smtClean="0">
                <a:latin typeface="Arial Narrow" panose="020B0606020202030204" pitchFamily="34" charset="0"/>
              </a:rPr>
              <a:t>arzędzia obserwacji </a:t>
            </a:r>
            <a:r>
              <a:rPr lang="pl-PL" sz="2200" dirty="0" smtClean="0">
                <a:latin typeface="Arial Narrow" panose="020B0606020202030204" pitchFamily="34" charset="0"/>
              </a:rPr>
              <a:t>- pozwalają </a:t>
            </a:r>
            <a:r>
              <a:rPr lang="pl-PL" sz="2200" dirty="0">
                <a:latin typeface="Arial Narrow" panose="020B0606020202030204" pitchFamily="34" charset="0"/>
              </a:rPr>
              <a:t>poznawać pragnienia, potrzeby, bolączki i </a:t>
            </a:r>
            <a:r>
              <a:rPr lang="pl-PL" sz="2200" dirty="0" smtClean="0">
                <a:latin typeface="Arial Narrow" panose="020B0606020202030204" pitchFamily="34" charset="0"/>
              </a:rPr>
              <a:t>ambicje innych </a:t>
            </a:r>
            <a:r>
              <a:rPr lang="pl-PL" sz="2200" dirty="0">
                <a:latin typeface="Arial Narrow" panose="020B0606020202030204" pitchFamily="34" charset="0"/>
              </a:rPr>
              <a:t>ludzi. N</a:t>
            </a:r>
            <a:r>
              <a:rPr lang="pl-PL" sz="2200" dirty="0" smtClean="0">
                <a:latin typeface="Arial Narrow" panose="020B0606020202030204" pitchFamily="34" charset="0"/>
              </a:rPr>
              <a:t>ie </a:t>
            </a:r>
            <a:r>
              <a:rPr lang="pl-PL" sz="2200" dirty="0">
                <a:latin typeface="Arial Narrow" panose="020B0606020202030204" pitchFamily="34" charset="0"/>
              </a:rPr>
              <a:t>możesz </a:t>
            </a:r>
            <a:r>
              <a:rPr lang="pl-PL" sz="2200" dirty="0" smtClean="0">
                <a:latin typeface="Arial Narrow" panose="020B0606020202030204" pitchFamily="34" charset="0"/>
              </a:rPr>
              <a:t>oczekiwać, że dowiemy </a:t>
            </a:r>
            <a:r>
              <a:rPr lang="pl-PL" sz="2200" dirty="0">
                <a:latin typeface="Arial Narrow" panose="020B0606020202030204" pitchFamily="34" charset="0"/>
              </a:rPr>
              <a:t>się o klientach wszystkiego, wyłącznie ich </a:t>
            </a:r>
            <a:r>
              <a:rPr lang="pl-PL" sz="2200" dirty="0" smtClean="0">
                <a:latin typeface="Arial Narrow" panose="020B0606020202030204" pitchFamily="34" charset="0"/>
              </a:rPr>
              <a:t>obserwując. Oprócz </a:t>
            </a:r>
            <a:r>
              <a:rPr lang="pl-PL" sz="2200" dirty="0">
                <a:latin typeface="Arial Narrow" panose="020B0606020202030204" pitchFamily="34" charset="0"/>
              </a:rPr>
              <a:t>obserwacji w skład narzędzi </a:t>
            </a:r>
            <a:r>
              <a:rPr lang="pl-PL" sz="2200" dirty="0" smtClean="0">
                <a:latin typeface="Arial Narrow" panose="020B0606020202030204" pitchFamily="34" charset="0"/>
              </a:rPr>
              <a:t>projektowania wchodzą również </a:t>
            </a:r>
            <a:r>
              <a:rPr lang="pl-PL" sz="2200" dirty="0">
                <a:latin typeface="Arial Narrow" panose="020B0606020202030204" pitchFamily="34" charset="0"/>
              </a:rPr>
              <a:t>narzędzia </a:t>
            </a:r>
            <a:r>
              <a:rPr lang="pl-PL" sz="2200" dirty="0" smtClean="0">
                <a:latin typeface="Arial Narrow" panose="020B0606020202030204" pitchFamily="34" charset="0"/>
              </a:rPr>
              <a:t>generowania </a:t>
            </a:r>
            <a:r>
              <a:rPr lang="pl-PL" sz="2200" dirty="0">
                <a:latin typeface="Arial Narrow" panose="020B0606020202030204" pitchFamily="34" charset="0"/>
              </a:rPr>
              <a:t>pomysłów, narzędzia </a:t>
            </a:r>
            <a:r>
              <a:rPr lang="pl-PL" sz="2200" dirty="0" smtClean="0">
                <a:latin typeface="Arial Narrow" panose="020B0606020202030204" pitchFamily="34" charset="0"/>
              </a:rPr>
              <a:t>tworzenia prototypów </a:t>
            </a:r>
            <a:r>
              <a:rPr lang="pl-PL" sz="2200" dirty="0">
                <a:latin typeface="Arial Narrow" panose="020B0606020202030204" pitchFamily="34" charset="0"/>
              </a:rPr>
              <a:t>i narzędzia weryfikacji, jak również narzędzia </a:t>
            </a:r>
            <a:r>
              <a:rPr lang="pl-PL" sz="2200" dirty="0" smtClean="0">
                <a:latin typeface="Arial Narrow" panose="020B0606020202030204" pitchFamily="34" charset="0"/>
              </a:rPr>
              <a:t>podejmowania decyzji.</a:t>
            </a:r>
          </a:p>
        </p:txBody>
      </p:sp>
    </p:spTree>
    <p:extLst>
      <p:ext uri="{BB962C8B-B14F-4D97-AF65-F5344CB8AC3E}">
        <p14:creationId xmlns:p14="http://schemas.microsoft.com/office/powerpoint/2010/main" val="389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6" y="684213"/>
            <a:ext cx="6992590" cy="3816350"/>
          </a:xfrm>
        </p:spPr>
      </p:pic>
    </p:spTree>
    <p:extLst>
      <p:ext uri="{BB962C8B-B14F-4D97-AF65-F5344CB8AC3E}">
        <p14:creationId xmlns:p14="http://schemas.microsoft.com/office/powerpoint/2010/main" val="23458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ETAPY PRZYGOTOWAŃ: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PRZYGOTUJ </a:t>
            </a:r>
            <a:r>
              <a:rPr lang="pl-PL" sz="2200" dirty="0">
                <a:latin typeface="Arial Narrow" panose="020B0606020202030204" pitchFamily="34" charset="0"/>
              </a:rPr>
              <a:t>SWÓJ </a:t>
            </a:r>
            <a:r>
              <a:rPr lang="pl-PL" sz="2200" dirty="0" smtClean="0">
                <a:latin typeface="Arial Narrow" panose="020B0606020202030204" pitchFamily="34" charset="0"/>
              </a:rPr>
              <a:t>ZESPÓŁ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PRZYGOTUJ SWOJE OTOCZENIE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</a:t>
            </a:r>
            <a:r>
              <a:rPr lang="pl-PL" sz="2200" dirty="0">
                <a:latin typeface="Arial Narrow" panose="020B0606020202030204" pitchFamily="34" charset="0"/>
              </a:rPr>
              <a:t>SZTUKĘ MODERACJI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ZARZĄDZANIE </a:t>
            </a:r>
            <a:r>
              <a:rPr lang="pl-PL" sz="2200" dirty="0">
                <a:latin typeface="Arial Narrow" panose="020B0606020202030204" pitchFamily="34" charset="0"/>
              </a:rPr>
              <a:t>ENERGIĄ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PRZYGOTUJ </a:t>
            </a:r>
            <a:r>
              <a:rPr lang="pl-PL" sz="2200" dirty="0">
                <a:latin typeface="Arial Narrow" panose="020B0606020202030204" pitchFamily="34" charset="0"/>
              </a:rPr>
              <a:t>SIĘ POD KĄTEM SPOSOBU </a:t>
            </a:r>
            <a:r>
              <a:rPr lang="pl-PL" sz="2200" dirty="0" smtClean="0">
                <a:latin typeface="Arial Narrow" panose="020B0606020202030204" pitchFamily="34" charset="0"/>
              </a:rPr>
              <a:t>PRACY I WSPÓŁPRACY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>
                <a:latin typeface="Arial Narrow" panose="020B0606020202030204" pitchFamily="34" charset="0"/>
              </a:rPr>
              <a:t>NARZĘDZIE </a:t>
            </a:r>
            <a:r>
              <a:rPr lang="pl-PL" sz="2200" dirty="0" smtClean="0">
                <a:latin typeface="Arial Narrow" panose="020B0606020202030204" pitchFamily="34" charset="0"/>
              </a:rPr>
              <a:t>SCENARIUSZE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STATUT </a:t>
            </a:r>
            <a:r>
              <a:rPr lang="pl-PL" sz="2200" dirty="0">
                <a:latin typeface="Arial Narrow" panose="020B0606020202030204" pitchFamily="34" charset="0"/>
              </a:rPr>
              <a:t>ZESPOŁU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916810"/>
            <a:ext cx="8352928" cy="32403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i="1" dirty="0" smtClean="0">
                <a:latin typeface="Arial Narrow" panose="020B0606020202030204" pitchFamily="34" charset="0"/>
              </a:rPr>
              <a:t>O </a:t>
            </a:r>
            <a:r>
              <a:rPr lang="pl-PL" sz="2200" i="1" dirty="0">
                <a:latin typeface="Arial Narrow" panose="020B0606020202030204" pitchFamily="34" charset="0"/>
              </a:rPr>
              <a:t>sukcesie decyduje to, jak zespół gra jako całość. Możesz </a:t>
            </a:r>
            <a:r>
              <a:rPr lang="pl-PL" sz="2200" i="1" dirty="0" smtClean="0">
                <a:latin typeface="Arial Narrow" panose="020B0606020202030204" pitchFamily="34" charset="0"/>
              </a:rPr>
              <a:t>mieć największy </a:t>
            </a:r>
            <a:r>
              <a:rPr lang="pl-PL" sz="2200" i="1" dirty="0">
                <a:latin typeface="Arial Narrow" panose="020B0606020202030204" pitchFamily="34" charset="0"/>
              </a:rPr>
              <a:t>zbiór gwiazd na całym świecie, ale jeśli ci zawodnicy </a:t>
            </a:r>
            <a:r>
              <a:rPr lang="pl-PL" sz="2200" i="1" dirty="0" smtClean="0">
                <a:latin typeface="Arial Narrow" panose="020B0606020202030204" pitchFamily="34" charset="0"/>
              </a:rPr>
              <a:t>nie będą </a:t>
            </a:r>
            <a:r>
              <a:rPr lang="pl-PL" sz="2200" i="1" dirty="0">
                <a:latin typeface="Arial Narrow" panose="020B0606020202030204" pitchFamily="34" charset="0"/>
              </a:rPr>
              <a:t>grać razem, drużyna nie będzie warta złamanego </a:t>
            </a:r>
            <a:r>
              <a:rPr lang="pl-PL" sz="2200" i="1" dirty="0" smtClean="0">
                <a:latin typeface="Arial Narrow" panose="020B0606020202030204" pitchFamily="34" charset="0"/>
              </a:rPr>
              <a:t>grosza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r>
              <a:rPr lang="pl-PL" sz="2200" dirty="0" err="1">
                <a:latin typeface="Arial Narrow" panose="020B0606020202030204" pitchFamily="34" charset="0"/>
              </a:rPr>
              <a:t>Babe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Ruth</a:t>
            </a:r>
            <a:r>
              <a:rPr lang="pl-PL" sz="2200" dirty="0">
                <a:latin typeface="Arial Narrow" panose="020B0606020202030204" pitchFamily="34" charset="0"/>
              </a:rPr>
              <a:t>, słynny amerykański baseballista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To samo </a:t>
            </a:r>
            <a:r>
              <a:rPr lang="pl-PL" sz="2200" dirty="0">
                <a:latin typeface="Arial Narrow" panose="020B0606020202030204" pitchFamily="34" charset="0"/>
              </a:rPr>
              <a:t>można powiedzieć o projektowaniu wielkich firm: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najlepsze firmy </a:t>
            </a:r>
            <a:r>
              <a:rPr lang="pl-PL" sz="2200" b="1" dirty="0">
                <a:latin typeface="Arial Narrow" panose="020B0606020202030204" pitchFamily="34" charset="0"/>
              </a:rPr>
              <a:t>stanowią efekt pracy wybitnych </a:t>
            </a:r>
            <a:r>
              <a:rPr lang="pl-PL" sz="2200" b="1" dirty="0" smtClean="0">
                <a:latin typeface="Arial Narrow" panose="020B0606020202030204" pitchFamily="34" charset="0"/>
              </a:rPr>
              <a:t>zespołów!</a:t>
            </a:r>
          </a:p>
        </p:txBody>
      </p:sp>
    </p:spTree>
    <p:extLst>
      <p:ext uri="{BB962C8B-B14F-4D97-AF65-F5344CB8AC3E}">
        <p14:creationId xmlns:p14="http://schemas.microsoft.com/office/powerpoint/2010/main" val="24364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Model </a:t>
            </a:r>
            <a:r>
              <a:rPr lang="pl-PL" sz="2200" dirty="0">
                <a:latin typeface="Arial Narrow" panose="020B0606020202030204" pitchFamily="34" charset="0"/>
              </a:rPr>
              <a:t>biznesowy to opis firmy </a:t>
            </a:r>
            <a:r>
              <a:rPr lang="pl-PL" sz="2200" dirty="0" smtClean="0">
                <a:latin typeface="Arial Narrow" panose="020B0606020202030204" pitchFamily="34" charset="0"/>
              </a:rPr>
              <a:t>odpowiadający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na </a:t>
            </a:r>
            <a:r>
              <a:rPr lang="pl-PL" sz="2200" dirty="0">
                <a:latin typeface="Arial Narrow" panose="020B0606020202030204" pitchFamily="34" charset="0"/>
              </a:rPr>
              <a:t>pytania: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 smtClean="0">
                <a:latin typeface="Arial Narrow" panose="020B0606020202030204" pitchFamily="34" charset="0"/>
              </a:rPr>
              <a:t>jak </a:t>
            </a:r>
            <a:r>
              <a:rPr lang="pl-PL" sz="2200" b="1" dirty="0">
                <a:latin typeface="Arial Narrow" panose="020B0606020202030204" pitchFamily="34" charset="0"/>
              </a:rPr>
              <a:t>wartość się tworzy,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 smtClean="0">
                <a:latin typeface="Arial Narrow" panose="020B0606020202030204" pitchFamily="34" charset="0"/>
              </a:rPr>
              <a:t>jak wartość się </a:t>
            </a:r>
            <a:r>
              <a:rPr lang="pl-PL" sz="2200" b="1" dirty="0">
                <a:latin typeface="Arial Narrow" panose="020B0606020202030204" pitchFamily="34" charset="0"/>
              </a:rPr>
              <a:t>dostarcza klientowi,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 smtClean="0">
                <a:latin typeface="Arial Narrow" panose="020B0606020202030204" pitchFamily="34" charset="0"/>
              </a:rPr>
              <a:t>jak </a:t>
            </a:r>
            <a:r>
              <a:rPr lang="pl-PL" sz="2200" b="1" dirty="0">
                <a:latin typeface="Arial Narrow" panose="020B0606020202030204" pitchFamily="34" charset="0"/>
              </a:rPr>
              <a:t>na </a:t>
            </a:r>
            <a:r>
              <a:rPr lang="pl-PL" sz="2200" b="1" dirty="0" smtClean="0">
                <a:latin typeface="Arial Narrow" panose="020B0606020202030204" pitchFamily="34" charset="0"/>
              </a:rPr>
              <a:t>tworzonej wartości </a:t>
            </a:r>
            <a:r>
              <a:rPr lang="pl-PL" sz="2200" b="1" dirty="0">
                <a:latin typeface="Arial Narrow" panose="020B0606020202030204" pitchFamily="34" charset="0"/>
              </a:rPr>
              <a:t>się </a:t>
            </a:r>
            <a:r>
              <a:rPr lang="pl-PL" sz="2200" b="1" dirty="0" smtClean="0">
                <a:latin typeface="Arial Narrow" panose="020B0606020202030204" pitchFamily="34" charset="0"/>
              </a:rPr>
              <a:t>zarabia.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pl-PL" sz="2200" dirty="0" smtClean="0">
                <a:latin typeface="Arial Narrow" panose="020B0606020202030204" pitchFamily="34" charset="0"/>
              </a:rPr>
              <a:t>Każda </a:t>
            </a:r>
            <a:r>
              <a:rPr lang="pl-PL" sz="2200" dirty="0">
                <a:latin typeface="Arial Narrow" panose="020B0606020202030204" pitchFamily="34" charset="0"/>
              </a:rPr>
              <a:t>firma posiada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biznesowy,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niezależnie </a:t>
            </a:r>
            <a:r>
              <a:rPr lang="pl-PL" sz="2200" dirty="0">
                <a:latin typeface="Arial Narrow" panose="020B0606020202030204" pitchFamily="34" charset="0"/>
              </a:rPr>
              <a:t>od tego, czy jest on wyartykułowany,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        czy też nie.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2200" dirty="0" smtClean="0">
                <a:latin typeface="Arial Narrow" panose="020B0606020202030204" pitchFamily="34" charset="0"/>
              </a:rPr>
              <a:t>Świadoma </a:t>
            </a:r>
            <a:r>
              <a:rPr lang="pl-PL" sz="2200" dirty="0">
                <a:latin typeface="Arial Narrow" panose="020B0606020202030204" pitchFamily="34" charset="0"/>
              </a:rPr>
              <a:t>praca z modelem biznesowym </a:t>
            </a:r>
            <a:r>
              <a:rPr lang="pl-PL" sz="2200" dirty="0" smtClean="0">
                <a:latin typeface="Arial Narrow" panose="020B0606020202030204" pitchFamily="34" charset="0"/>
              </a:rPr>
              <a:t>może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pomóc </a:t>
            </a:r>
            <a:r>
              <a:rPr lang="pl-PL" sz="2200" dirty="0">
                <a:latin typeface="Arial Narrow" panose="020B0606020202030204" pitchFamily="34" charset="0"/>
              </a:rPr>
              <a:t>w uzyskaniu przewagi </a:t>
            </a:r>
            <a:r>
              <a:rPr lang="pl-PL" sz="2200" dirty="0" smtClean="0">
                <a:latin typeface="Arial Narrow" panose="020B0606020202030204" pitchFamily="34" charset="0"/>
              </a:rPr>
              <a:t>konkurencyjnej,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pozyskaniu </a:t>
            </a:r>
            <a:r>
              <a:rPr lang="pl-PL" sz="2200" dirty="0">
                <a:latin typeface="Arial Narrow" panose="020B0606020202030204" pitchFamily="34" charset="0"/>
              </a:rPr>
              <a:t>nowych klientów i rozwoju </a:t>
            </a:r>
            <a:r>
              <a:rPr lang="pl-PL" sz="2200" dirty="0" smtClean="0">
                <a:latin typeface="Arial Narrow" panose="020B0606020202030204" pitchFamily="34" charset="0"/>
              </a:rPr>
              <a:t>firmy.</a:t>
            </a: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128" y="902223"/>
            <a:ext cx="3045024" cy="33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916810"/>
            <a:ext cx="8352928" cy="3240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Projektowanie to przygotowania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Chcąc </a:t>
            </a:r>
            <a:r>
              <a:rPr lang="pl-PL" sz="2200" dirty="0">
                <a:latin typeface="Arial Narrow" panose="020B0606020202030204" pitchFamily="34" charset="0"/>
              </a:rPr>
              <a:t>przygotować swój zespół do osiągania sukcesów, </a:t>
            </a:r>
            <a:r>
              <a:rPr lang="pl-PL" sz="2200" dirty="0" smtClean="0">
                <a:latin typeface="Arial Narrow" panose="020B0606020202030204" pitchFamily="34" charset="0"/>
              </a:rPr>
              <a:t>należy przygotować go na </a:t>
            </a:r>
            <a:r>
              <a:rPr lang="pl-PL" sz="2200" dirty="0">
                <a:latin typeface="Arial Narrow" panose="020B0606020202030204" pitchFamily="34" charset="0"/>
              </a:rPr>
              <a:t>czekającą go podróż, przygotować </a:t>
            </a:r>
            <a:r>
              <a:rPr lang="pl-PL" sz="2200" dirty="0" smtClean="0">
                <a:latin typeface="Arial Narrow" panose="020B0606020202030204" pitchFamily="34" charset="0"/>
              </a:rPr>
              <a:t>otoczenie pod </a:t>
            </a:r>
            <a:r>
              <a:rPr lang="pl-PL" sz="2200" dirty="0">
                <a:latin typeface="Arial Narrow" panose="020B0606020202030204" pitchFamily="34" charset="0"/>
              </a:rPr>
              <a:t>kątem pracy, którą trzeba będzie wykonać, a także </a:t>
            </a:r>
            <a:r>
              <a:rPr lang="pl-PL" sz="2200" dirty="0" smtClean="0">
                <a:latin typeface="Arial Narrow" panose="020B0606020202030204" pitchFamily="34" charset="0"/>
              </a:rPr>
              <a:t>przygotować narzędzia</a:t>
            </a:r>
            <a:r>
              <a:rPr lang="pl-PL" sz="2200" dirty="0">
                <a:latin typeface="Arial Narrow" panose="020B0606020202030204" pitchFamily="34" charset="0"/>
              </a:rPr>
              <a:t>, aby wszyscy, którzy będą się nimi posługiwać, </a:t>
            </a:r>
            <a:r>
              <a:rPr lang="pl-PL" sz="2200" dirty="0" smtClean="0">
                <a:latin typeface="Arial Narrow" panose="020B0606020202030204" pitchFamily="34" charset="0"/>
              </a:rPr>
              <a:t>osiągali optymalne </a:t>
            </a:r>
            <a:r>
              <a:rPr lang="pl-PL" sz="2200" dirty="0">
                <a:latin typeface="Arial Narrow" panose="020B0606020202030204" pitchFamily="34" charset="0"/>
              </a:rPr>
              <a:t>wyniki.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Przygotuj siebie i swój zespół na sukces, obejmując kontrolę</a:t>
            </a:r>
          </a:p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nad tym, co da się </a:t>
            </a:r>
            <a:r>
              <a:rPr lang="pl-PL" sz="2200" b="1" dirty="0" smtClean="0">
                <a:latin typeface="Arial Narrow" panose="020B0606020202030204" pitchFamily="34" charset="0"/>
              </a:rPr>
              <a:t>kontrolować!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Proces </a:t>
            </a:r>
            <a:r>
              <a:rPr lang="pl-PL" sz="2200" dirty="0">
                <a:latin typeface="Arial Narrow" panose="020B0606020202030204" pitchFamily="34" charset="0"/>
              </a:rPr>
              <a:t>projektowania nie ma charakteru liniowego, </a:t>
            </a:r>
            <a:r>
              <a:rPr lang="pl-PL" sz="2200" b="1" dirty="0">
                <a:latin typeface="Arial Narrow" panose="020B0606020202030204" pitchFamily="34" charset="0"/>
              </a:rPr>
              <a:t>a cykliczny i iteracyjny</a:t>
            </a:r>
            <a:r>
              <a:rPr lang="pl-PL" sz="2200" dirty="0">
                <a:latin typeface="Arial Narrow" panose="020B0606020202030204" pitchFamily="34" charset="0"/>
              </a:rPr>
              <a:t>. Jego istota zasadza </a:t>
            </a:r>
            <a:r>
              <a:rPr lang="pl-PL" sz="2200" dirty="0" smtClean="0">
                <a:latin typeface="Arial Narrow" panose="020B0606020202030204" pitchFamily="34" charset="0"/>
              </a:rPr>
              <a:t>się na </a:t>
            </a:r>
            <a:r>
              <a:rPr lang="pl-PL" sz="2200" dirty="0">
                <a:latin typeface="Arial Narrow" panose="020B0606020202030204" pitchFamily="34" charset="0"/>
              </a:rPr>
              <a:t>tym, że jest dostosowany do warunków niepewności. Ludzie mający </a:t>
            </a:r>
            <a:r>
              <a:rPr lang="pl-PL" sz="2200" dirty="0" smtClean="0">
                <a:latin typeface="Arial Narrow" panose="020B0606020202030204" pitchFamily="34" charset="0"/>
              </a:rPr>
              <a:t>zaprojektować lepszą </a:t>
            </a:r>
            <a:r>
              <a:rPr lang="pl-PL" sz="2200" dirty="0">
                <a:latin typeface="Arial Narrow" panose="020B0606020202030204" pitchFamily="34" charset="0"/>
              </a:rPr>
              <a:t>firmę potrzebują przestrzeni, w której będą </a:t>
            </a:r>
            <a:r>
              <a:rPr lang="pl-PL" sz="2200" dirty="0" smtClean="0">
                <a:latin typeface="Arial Narrow" panose="020B0606020202030204" pitchFamily="34" charset="0"/>
              </a:rPr>
              <a:t>generować pomysły</a:t>
            </a:r>
            <a:r>
              <a:rPr lang="pl-PL" sz="2200" dirty="0">
                <a:latin typeface="Arial Narrow" panose="020B0606020202030204" pitchFamily="34" charset="0"/>
              </a:rPr>
              <a:t>, tworzyć prototypy i prowadzić działania weryfikacyjne</a:t>
            </a:r>
            <a:r>
              <a:rPr lang="pl-PL" sz="2200" dirty="0" smtClean="0"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3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Szukanie buntowników!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Buntownik </a:t>
            </a:r>
            <a:r>
              <a:rPr lang="pl-PL" sz="2200" dirty="0" smtClean="0">
                <a:latin typeface="Arial Narrow" panose="020B0606020202030204" pitchFamily="34" charset="0"/>
              </a:rPr>
              <a:t>- zbierze </a:t>
            </a:r>
            <a:r>
              <a:rPr lang="pl-PL" sz="2200" dirty="0">
                <a:latin typeface="Arial Narrow" panose="020B0606020202030204" pitchFamily="34" charset="0"/>
              </a:rPr>
              <a:t>się na odwagę i powie jasno i wyraźnie, że oto </a:t>
            </a:r>
            <a:r>
              <a:rPr lang="pl-PL" sz="2200" dirty="0" smtClean="0">
                <a:latin typeface="Arial Narrow" panose="020B0606020202030204" pitchFamily="34" charset="0"/>
              </a:rPr>
              <a:t>nadszedł czas </a:t>
            </a:r>
            <a:r>
              <a:rPr lang="pl-PL" sz="2200" dirty="0">
                <a:latin typeface="Arial Narrow" panose="020B0606020202030204" pitchFamily="34" charset="0"/>
              </a:rPr>
              <a:t>na nowe podejście do rozwiązania problemu czy </a:t>
            </a:r>
            <a:r>
              <a:rPr lang="pl-PL" sz="2200" dirty="0" smtClean="0">
                <a:latin typeface="Arial Narrow" panose="020B0606020202030204" pitchFamily="34" charset="0"/>
              </a:rPr>
              <a:t>znalezienia odpowiedzi </a:t>
            </a:r>
            <a:r>
              <a:rPr lang="pl-PL" sz="2200" dirty="0">
                <a:latin typeface="Arial Narrow" panose="020B0606020202030204" pitchFamily="34" charset="0"/>
              </a:rPr>
              <a:t>na jakieś pytanie. Taki człowiek potrafi znaleźć </a:t>
            </a:r>
            <a:r>
              <a:rPr lang="pl-PL" sz="2200" dirty="0" smtClean="0">
                <a:latin typeface="Arial Narrow" panose="020B0606020202030204" pitchFamily="34" charset="0"/>
              </a:rPr>
              <a:t>czas i </a:t>
            </a:r>
            <a:r>
              <a:rPr lang="pl-PL" sz="2200" dirty="0">
                <a:latin typeface="Arial Narrow" panose="020B0606020202030204" pitchFamily="34" charset="0"/>
              </a:rPr>
              <a:t>zorganizować zasoby niezbędne do odbycia całej podróży projektanta.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latin typeface="Arial Narrow" panose="020B0606020202030204" pitchFamily="34" charset="0"/>
              </a:rPr>
              <a:t>B</a:t>
            </a:r>
            <a:r>
              <a:rPr lang="pl-PL" sz="2200" dirty="0" smtClean="0">
                <a:latin typeface="Arial Narrow" panose="020B0606020202030204" pitchFamily="34" charset="0"/>
              </a:rPr>
              <a:t>ędzie </a:t>
            </a:r>
            <a:r>
              <a:rPr lang="pl-PL" sz="2200" dirty="0">
                <a:latin typeface="Arial Narrow" panose="020B0606020202030204" pitchFamily="34" charset="0"/>
              </a:rPr>
              <a:t>wykazywał się wytrwałością i nalegał, żeby </a:t>
            </a:r>
            <a:r>
              <a:rPr lang="pl-PL" sz="2200" dirty="0" smtClean="0">
                <a:latin typeface="Arial Narrow" panose="020B0606020202030204" pitchFamily="34" charset="0"/>
              </a:rPr>
              <a:t>ciągle jeszcze </a:t>
            </a:r>
            <a:r>
              <a:rPr lang="pl-PL" sz="2200" dirty="0">
                <a:latin typeface="Arial Narrow" panose="020B0606020202030204" pitchFamily="34" charset="0"/>
              </a:rPr>
              <a:t>próbować czegoś nowego — że jeszcze nie czas, by </a:t>
            </a:r>
            <a:r>
              <a:rPr lang="pl-PL" sz="2200" dirty="0" smtClean="0">
                <a:latin typeface="Arial Narrow" panose="020B0606020202030204" pitchFamily="34" charset="0"/>
              </a:rPr>
              <a:t>wracać do </a:t>
            </a:r>
            <a:r>
              <a:rPr lang="pl-PL" sz="2200" dirty="0">
                <a:latin typeface="Arial Narrow" panose="020B0606020202030204" pitchFamily="34" charset="0"/>
              </a:rPr>
              <a:t>starych metod.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Otoczenie i przestrzeń do pracy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Zorganizuj sobie „pokój </a:t>
            </a:r>
            <a:r>
              <a:rPr lang="pl-PL" sz="2200" dirty="0">
                <a:latin typeface="Arial Narrow" panose="020B0606020202030204" pitchFamily="34" charset="0"/>
              </a:rPr>
              <a:t>narad”, w którym zespół mógłby się spotykać </a:t>
            </a:r>
            <a:r>
              <a:rPr lang="pl-PL" sz="2200" dirty="0" smtClean="0">
                <a:latin typeface="Arial Narrow" panose="020B0606020202030204" pitchFamily="34" charset="0"/>
              </a:rPr>
              <a:t>                   i obserwować postępy </a:t>
            </a:r>
            <a:r>
              <a:rPr lang="pl-PL" sz="2200" dirty="0">
                <a:latin typeface="Arial Narrow" panose="020B0606020202030204" pitchFamily="34" charset="0"/>
              </a:rPr>
              <a:t>prac, a wyraźnie odbije się to na Waszej </a:t>
            </a:r>
            <a:r>
              <a:rPr lang="pl-PL" sz="2200" dirty="0" smtClean="0">
                <a:latin typeface="Arial Narrow" panose="020B0606020202030204" pitchFamily="34" charset="0"/>
              </a:rPr>
              <a:t>produktywności   i </a:t>
            </a:r>
            <a:r>
              <a:rPr lang="pl-PL" sz="2200" dirty="0">
                <a:latin typeface="Arial Narrow" panose="020B0606020202030204" pitchFamily="34" charset="0"/>
              </a:rPr>
              <a:t>efektywności.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PRZYGOTUJ SIĘ DO WSPÓŁPRACY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Scenariusze </a:t>
            </a:r>
            <a:r>
              <a:rPr lang="pl-PL" sz="2200" dirty="0" smtClean="0">
                <a:latin typeface="Arial Narrow" panose="020B0606020202030204" pitchFamily="34" charset="0"/>
              </a:rPr>
              <a:t>- pomogą </a:t>
            </a:r>
            <a:r>
              <a:rPr lang="pl-PL" sz="2200" dirty="0">
                <a:latin typeface="Arial Narrow" panose="020B0606020202030204" pitchFamily="34" charset="0"/>
              </a:rPr>
              <a:t>zaprojektować spotkania (sprinty </a:t>
            </a:r>
            <a:r>
              <a:rPr lang="pl-PL" sz="2200" dirty="0" smtClean="0">
                <a:latin typeface="Arial Narrow" panose="020B0606020202030204" pitchFamily="34" charset="0"/>
              </a:rPr>
              <a:t>projektowe) pod </a:t>
            </a:r>
            <a:r>
              <a:rPr lang="pl-PL" sz="2200" dirty="0">
                <a:latin typeface="Arial Narrow" panose="020B0606020202030204" pitchFamily="34" charset="0"/>
              </a:rPr>
              <a:t>kątem maksymalnie efektywnego wykorzystania </a:t>
            </a:r>
            <a:r>
              <a:rPr lang="pl-PL" sz="2200" dirty="0" smtClean="0">
                <a:latin typeface="Arial Narrow" panose="020B0606020202030204" pitchFamily="34" charset="0"/>
              </a:rPr>
              <a:t>czasu, który </a:t>
            </a:r>
            <a:r>
              <a:rPr lang="pl-PL" sz="2200" dirty="0">
                <a:latin typeface="Arial Narrow" panose="020B0606020202030204" pitchFamily="34" charset="0"/>
              </a:rPr>
              <a:t>spędzacie razem.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Artefakty wizualne </a:t>
            </a:r>
            <a:r>
              <a:rPr lang="pl-PL" sz="2200" dirty="0" smtClean="0">
                <a:latin typeface="Arial Narrow" panose="020B0606020202030204" pitchFamily="34" charset="0"/>
              </a:rPr>
              <a:t>- </a:t>
            </a:r>
            <a:r>
              <a:rPr lang="pl-PL" sz="2200" dirty="0">
                <a:latin typeface="Arial Narrow" panose="020B0606020202030204" pitchFamily="34" charset="0"/>
              </a:rPr>
              <a:t>takie jak wykres </a:t>
            </a:r>
            <a:r>
              <a:rPr lang="pl-PL" sz="2200" dirty="0" smtClean="0">
                <a:latin typeface="Arial Narrow" panose="020B0606020202030204" pitchFamily="34" charset="0"/>
              </a:rPr>
              <a:t>podróży klienta </a:t>
            </a:r>
            <a:r>
              <a:rPr lang="pl-PL" sz="2200" dirty="0">
                <a:latin typeface="Arial Narrow" panose="020B0606020202030204" pitchFamily="34" charset="0"/>
              </a:rPr>
              <a:t>czy szablon modelu biznesowego, pozwolą członkom </a:t>
            </a:r>
            <a:r>
              <a:rPr lang="pl-PL" sz="2200" dirty="0" smtClean="0">
                <a:latin typeface="Arial Narrow" panose="020B0606020202030204" pitchFamily="34" charset="0"/>
              </a:rPr>
              <a:t>zespołu na </a:t>
            </a:r>
            <a:r>
              <a:rPr lang="pl-PL" sz="2200" dirty="0">
                <a:latin typeface="Arial Narrow" panose="020B0606020202030204" pitchFamily="34" charset="0"/>
              </a:rPr>
              <a:t>prowadzenie konkretniejszych rozważań </a:t>
            </a:r>
            <a:r>
              <a:rPr lang="pl-PL" sz="2200" dirty="0" smtClean="0">
                <a:latin typeface="Arial Narrow" panose="020B0606020202030204" pitchFamily="34" charset="0"/>
              </a:rPr>
              <a:t>strategicznych.</a:t>
            </a:r>
          </a:p>
        </p:txBody>
      </p:sp>
    </p:spTree>
    <p:extLst>
      <p:ext uri="{BB962C8B-B14F-4D97-AF65-F5344CB8AC3E}">
        <p14:creationId xmlns:p14="http://schemas.microsoft.com/office/powerpoint/2010/main" val="23527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Mierz wysoko, ale bądź gotowy zaczynać od małych kroków</a:t>
            </a:r>
            <a:r>
              <a:rPr lang="pl-PL" sz="2200" b="1" dirty="0" smtClean="0">
                <a:latin typeface="Arial Narrow" panose="020B0606020202030204" pitchFamily="34" charset="0"/>
              </a:rPr>
              <a:t>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W </a:t>
            </a:r>
            <a:r>
              <a:rPr lang="pl-PL" sz="2200" dirty="0">
                <a:latin typeface="Arial Narrow" panose="020B0606020202030204" pitchFamily="34" charset="0"/>
              </a:rPr>
              <a:t>projektowaniu chodzi </a:t>
            </a:r>
            <a:r>
              <a:rPr lang="pl-PL" sz="2200" dirty="0" smtClean="0">
                <a:latin typeface="Arial Narrow" panose="020B0606020202030204" pitchFamily="34" charset="0"/>
              </a:rPr>
              <a:t>bardziej o </a:t>
            </a:r>
            <a:r>
              <a:rPr lang="pl-PL" sz="2200" dirty="0">
                <a:latin typeface="Arial Narrow" panose="020B0606020202030204" pitchFamily="34" charset="0"/>
              </a:rPr>
              <a:t>samą podróż i informacje, które się pozyskuje w jej trakcie, a </a:t>
            </a:r>
            <a:r>
              <a:rPr lang="pl-PL" sz="2200" dirty="0" smtClean="0">
                <a:latin typeface="Arial Narrow" panose="020B0606020202030204" pitchFamily="34" charset="0"/>
              </a:rPr>
              <a:t>także o </a:t>
            </a:r>
            <a:r>
              <a:rPr lang="pl-PL" sz="2200" dirty="0">
                <a:latin typeface="Arial Narrow" panose="020B0606020202030204" pitchFamily="34" charset="0"/>
              </a:rPr>
              <a:t>nowe możliwości, które są w ramach tej podróży </a:t>
            </a:r>
            <a:r>
              <a:rPr lang="pl-PL" sz="2200" dirty="0" smtClean="0">
                <a:latin typeface="Arial Narrow" panose="020B0606020202030204" pitchFamily="34" charset="0"/>
              </a:rPr>
              <a:t>identyfikowane i </a:t>
            </a:r>
            <a:r>
              <a:rPr lang="pl-PL" sz="2200" dirty="0">
                <a:latin typeface="Arial Narrow" panose="020B0606020202030204" pitchFamily="34" charset="0"/>
              </a:rPr>
              <a:t>weryfikowane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3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OD CZEGO ZACZĄĆ PRZYGOTOWANIA???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Znajdź iskrę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Znajdź ambasadorów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Zbuduj właściwy </a:t>
            </a:r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espół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Sięgnij po </a:t>
            </a:r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omoc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Warsztaty z </a:t>
            </a:r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rojektowania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Wskaż najsłabsze </a:t>
            </a:r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unkty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 TEREN!!!</a:t>
            </a:r>
          </a:p>
          <a:p>
            <a:pPr marL="457200" indent="-457200" algn="just">
              <a:buFont typeface="+mj-lt"/>
              <a:buAutoNum type="arabicPeriod"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2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>
                <a:latin typeface="Arial Narrow" panose="020B0606020202030204" pitchFamily="34" charset="0"/>
              </a:rPr>
              <a:t>W jaki sposób duża firma o ustabilizowanej pozycji </a:t>
            </a:r>
            <a:r>
              <a:rPr lang="pl-PL" sz="2000" b="1" dirty="0" smtClean="0">
                <a:latin typeface="Arial Narrow" panose="020B0606020202030204" pitchFamily="34" charset="0"/>
              </a:rPr>
              <a:t>rynkowej może </a:t>
            </a:r>
            <a:r>
              <a:rPr lang="pl-PL" sz="2000" b="1" dirty="0">
                <a:latin typeface="Arial Narrow" panose="020B0606020202030204" pitchFamily="34" charset="0"/>
              </a:rPr>
              <a:t>najlepiej przygotować się do podróży z </a:t>
            </a:r>
            <a:r>
              <a:rPr lang="pl-PL" sz="2000" b="1" dirty="0" smtClean="0">
                <a:latin typeface="Arial Narrow" panose="020B0606020202030204" pitchFamily="34" charset="0"/>
              </a:rPr>
              <a:t>innowacyjnością w </a:t>
            </a:r>
            <a:r>
              <a:rPr lang="pl-PL" sz="2000" b="1" dirty="0">
                <a:latin typeface="Arial Narrow" panose="020B0606020202030204" pitchFamily="34" charset="0"/>
              </a:rPr>
              <a:t>tle? </a:t>
            </a:r>
            <a:r>
              <a:rPr lang="pl-PL" sz="2000" b="1" dirty="0" smtClean="0">
                <a:latin typeface="Arial Narrow" panose="020B0606020202030204" pitchFamily="34" charset="0"/>
              </a:rPr>
              <a:t>(Przykład z Lufthansy)</a:t>
            </a:r>
          </a:p>
          <a:p>
            <a:pPr marL="0" indent="0" algn="just">
              <a:buNone/>
            </a:pPr>
            <a:endParaRPr lang="pl-PL" sz="2000" i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000" i="1" dirty="0" smtClean="0">
                <a:latin typeface="Arial Narrow" panose="020B0606020202030204" pitchFamily="34" charset="0"/>
              </a:rPr>
              <a:t>…żeby przygotować się </a:t>
            </a:r>
            <a:r>
              <a:rPr lang="pl-PL" sz="2000" i="1" dirty="0">
                <a:latin typeface="Arial Narrow" panose="020B0606020202030204" pitchFamily="34" charset="0"/>
              </a:rPr>
              <a:t>do innowacyjności i myślenia w kategoriach </a:t>
            </a:r>
            <a:r>
              <a:rPr lang="pl-PL" sz="2000" i="1" dirty="0" smtClean="0">
                <a:latin typeface="Arial Narrow" panose="020B0606020202030204" pitchFamily="34" charset="0"/>
              </a:rPr>
              <a:t>projektowania, absolutnie </a:t>
            </a:r>
            <a:r>
              <a:rPr lang="pl-PL" sz="2000" i="1" dirty="0">
                <a:latin typeface="Arial Narrow" panose="020B0606020202030204" pitchFamily="34" charset="0"/>
              </a:rPr>
              <a:t>konieczne jest, aby firmy wskazywały </a:t>
            </a:r>
            <a:r>
              <a:rPr lang="pl-PL" sz="2000" i="1" dirty="0" smtClean="0">
                <a:latin typeface="Arial Narrow" panose="020B0606020202030204" pitchFamily="34" charset="0"/>
              </a:rPr>
              <a:t>mistrzów w </a:t>
            </a:r>
            <a:r>
              <a:rPr lang="pl-PL" sz="2000" i="1" dirty="0">
                <a:latin typeface="Arial Narrow" panose="020B0606020202030204" pitchFamily="34" charset="0"/>
              </a:rPr>
              <a:t>użytkowaniu narzędzi projektowania, takich jak szablon </a:t>
            </a:r>
            <a:r>
              <a:rPr lang="pl-PL" sz="2000" i="1" dirty="0" smtClean="0">
                <a:latin typeface="Arial Narrow" panose="020B0606020202030204" pitchFamily="34" charset="0"/>
              </a:rPr>
              <a:t>modelu biznesowego</a:t>
            </a:r>
            <a:r>
              <a:rPr lang="pl-PL" sz="2000" i="1" dirty="0">
                <a:latin typeface="Arial Narrow" panose="020B0606020202030204" pitchFamily="34" charset="0"/>
              </a:rPr>
              <a:t>, szablon wizji czy inne narzędzia </a:t>
            </a:r>
            <a:r>
              <a:rPr lang="pl-PL" sz="2000" i="1" dirty="0" smtClean="0">
                <a:latin typeface="Arial Narrow" panose="020B0606020202030204" pitchFamily="34" charset="0"/>
              </a:rPr>
              <a:t>skoncentrowane na </a:t>
            </a:r>
            <a:r>
              <a:rPr lang="pl-PL" sz="2000" i="1" dirty="0">
                <a:latin typeface="Arial Narrow" panose="020B0606020202030204" pitchFamily="34" charset="0"/>
              </a:rPr>
              <a:t>człowieku. Mistrzowie ci, nazywani również </a:t>
            </a:r>
            <a:r>
              <a:rPr lang="pl-PL" sz="2000" i="1" dirty="0" smtClean="0">
                <a:latin typeface="Arial Narrow" panose="020B0606020202030204" pitchFamily="34" charset="0"/>
              </a:rPr>
              <a:t>ambasadorami, muszą </a:t>
            </a:r>
            <a:r>
              <a:rPr lang="pl-PL" sz="2000" i="1" dirty="0">
                <a:latin typeface="Arial Narrow" panose="020B0606020202030204" pitchFamily="34" charset="0"/>
              </a:rPr>
              <a:t>być znakomicie obeznani z podejściem </a:t>
            </a:r>
            <a:r>
              <a:rPr lang="pl-PL" sz="2000" i="1" dirty="0" err="1">
                <a:latin typeface="Arial Narrow" panose="020B0606020202030204" pitchFamily="34" charset="0"/>
              </a:rPr>
              <a:t>lean</a:t>
            </a:r>
            <a:r>
              <a:rPr lang="pl-PL" sz="2000" i="1" dirty="0">
                <a:latin typeface="Arial Narrow" panose="020B0606020202030204" pitchFamily="34" charset="0"/>
              </a:rPr>
              <a:t> do </a:t>
            </a:r>
            <a:r>
              <a:rPr lang="pl-PL" sz="2000" i="1" dirty="0" smtClean="0">
                <a:latin typeface="Arial Narrow" panose="020B0606020202030204" pitchFamily="34" charset="0"/>
              </a:rPr>
              <a:t>kwestii projektowania </a:t>
            </a:r>
            <a:r>
              <a:rPr lang="pl-PL" sz="2000" i="1" dirty="0">
                <a:latin typeface="Arial Narrow" panose="020B0606020202030204" pitchFamily="34" charset="0"/>
              </a:rPr>
              <a:t>i rozwoju, a ponadto zawsze i wszędzie </a:t>
            </a:r>
            <a:r>
              <a:rPr lang="pl-PL" sz="2000" i="1" dirty="0" smtClean="0">
                <a:latin typeface="Arial Narrow" panose="020B0606020202030204" pitchFamily="34" charset="0"/>
              </a:rPr>
              <a:t>powinni wykazywać </a:t>
            </a:r>
            <a:r>
              <a:rPr lang="pl-PL" sz="2000" i="1" dirty="0">
                <a:latin typeface="Arial Narrow" panose="020B0606020202030204" pitchFamily="34" charset="0"/>
              </a:rPr>
              <a:t>się myśleniem w kategoriach projektowania. Dla </a:t>
            </a:r>
            <a:r>
              <a:rPr lang="pl-PL" sz="2000" i="1" dirty="0" smtClean="0">
                <a:latin typeface="Arial Narrow" panose="020B0606020202030204" pitchFamily="34" charset="0"/>
              </a:rPr>
              <a:t>tego rodzaju </a:t>
            </a:r>
            <a:r>
              <a:rPr lang="pl-PL" sz="2000" i="1" dirty="0">
                <a:latin typeface="Arial Narrow" panose="020B0606020202030204" pitchFamily="34" charset="0"/>
              </a:rPr>
              <a:t>ambasadorów nie ma problemów nie do rozwiązania.</a:t>
            </a:r>
            <a:endParaRPr lang="pl-PL" sz="2000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ZBUDUJ ZESPÓŁ INTERDYSCYPLINARNY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Zespół </a:t>
            </a:r>
            <a:r>
              <a:rPr lang="pl-PL" sz="2200" dirty="0">
                <a:latin typeface="Arial Narrow" panose="020B0606020202030204" pitchFamily="34" charset="0"/>
              </a:rPr>
              <a:t>idealny będzie w stanie wykonać szeroki katalog zadań. </a:t>
            </a:r>
            <a:r>
              <a:rPr lang="pl-PL" sz="2200" dirty="0" smtClean="0">
                <a:latin typeface="Arial Narrow" panose="020B0606020202030204" pitchFamily="34" charset="0"/>
              </a:rPr>
              <a:t>Im </a:t>
            </a:r>
            <a:r>
              <a:rPr lang="pl-PL" sz="2200" dirty="0">
                <a:latin typeface="Arial Narrow" panose="020B0606020202030204" pitchFamily="34" charset="0"/>
              </a:rPr>
              <a:t>więcej różnych punktów widzenia w zespole, tym więcej </a:t>
            </a:r>
            <a:r>
              <a:rPr lang="pl-PL" sz="2200" dirty="0" smtClean="0">
                <a:latin typeface="Arial Narrow" panose="020B0606020202030204" pitchFamily="34" charset="0"/>
              </a:rPr>
              <a:t>różnych opcji </a:t>
            </a:r>
            <a:r>
              <a:rPr lang="pl-PL" sz="2200" dirty="0">
                <a:latin typeface="Arial Narrow" panose="020B0606020202030204" pitchFamily="34" charset="0"/>
              </a:rPr>
              <a:t>powstanie w tym gronie. W projektowaniu, w biznesie, w </a:t>
            </a:r>
            <a:r>
              <a:rPr lang="pl-PL" sz="2200" dirty="0" smtClean="0">
                <a:latin typeface="Arial Narrow" panose="020B0606020202030204" pitchFamily="34" charset="0"/>
              </a:rPr>
              <a:t>ogóle w </a:t>
            </a:r>
            <a:r>
              <a:rPr lang="pl-PL" sz="2200" dirty="0">
                <a:latin typeface="Arial Narrow" panose="020B0606020202030204" pitchFamily="34" charset="0"/>
              </a:rPr>
              <a:t>świecie nigdy nie ma jedynego właściwego rozwiązania.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MODERATOR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i="1" dirty="0" smtClean="0">
                <a:latin typeface="Arial Narrow" panose="020B0606020202030204" pitchFamily="34" charset="0"/>
              </a:rPr>
              <a:t>W </a:t>
            </a:r>
            <a:r>
              <a:rPr lang="pl-PL" sz="2200" i="1" dirty="0">
                <a:latin typeface="Arial Narrow" panose="020B0606020202030204" pitchFamily="34" charset="0"/>
              </a:rPr>
              <a:t>sztuce projektowania niezwykle istotne są przygotowania, a zadbanie o nie oraz ułatwienie </a:t>
            </a:r>
            <a:r>
              <a:rPr lang="pl-PL" sz="2200" i="1" dirty="0" smtClean="0">
                <a:latin typeface="Arial Narrow" panose="020B0606020202030204" pitchFamily="34" charset="0"/>
              </a:rPr>
              <a:t>całemu zespołowi </a:t>
            </a:r>
            <a:r>
              <a:rPr lang="pl-PL" sz="2200" i="1" dirty="0">
                <a:latin typeface="Arial Narrow" panose="020B0606020202030204" pitchFamily="34" charset="0"/>
              </a:rPr>
              <a:t>dalszej podróży spoczywa na moderatorze. Dobry moderator to swego rodzaju mistrz </a:t>
            </a:r>
            <a:r>
              <a:rPr lang="pl-PL" sz="2200" i="1" dirty="0" smtClean="0">
                <a:latin typeface="Arial Narrow" panose="020B0606020202030204" pitchFamily="34" charset="0"/>
              </a:rPr>
              <a:t>ceremonii i </a:t>
            </a:r>
            <a:r>
              <a:rPr lang="pl-PL" sz="2200" i="1" dirty="0">
                <a:latin typeface="Arial Narrow" panose="020B0606020202030204" pitchFamily="34" charset="0"/>
              </a:rPr>
              <a:t>jednocześnie osoba odpowiedzialna za odpowiedni poziom energii i motywacji. Jego obowiązkiem </a:t>
            </a:r>
            <a:r>
              <a:rPr lang="pl-PL" sz="2200" i="1" dirty="0" smtClean="0">
                <a:latin typeface="Arial Narrow" panose="020B0606020202030204" pitchFamily="34" charset="0"/>
              </a:rPr>
              <a:t>jest pomóc </a:t>
            </a:r>
            <a:r>
              <a:rPr lang="pl-PL" sz="2200" i="1" dirty="0">
                <a:latin typeface="Arial Narrow" panose="020B0606020202030204" pitchFamily="34" charset="0"/>
              </a:rPr>
              <a:t>zespołowi w skutecznym i efektywnym osiągnięciu pożądanych wyników</a:t>
            </a:r>
            <a:r>
              <a:rPr lang="pl-PL" sz="2200" i="1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000" dirty="0" smtClean="0">
                <a:latin typeface="Arial Narrow" panose="020B0606020202030204" pitchFamily="34" charset="0"/>
              </a:rPr>
              <a:t>Emmanuel </a:t>
            </a:r>
            <a:r>
              <a:rPr lang="pl-PL" sz="2000" dirty="0" err="1">
                <a:latin typeface="Arial Narrow" panose="020B0606020202030204" pitchFamily="34" charset="0"/>
              </a:rPr>
              <a:t>Buttin</a:t>
            </a:r>
            <a:r>
              <a:rPr lang="pl-PL" sz="2000" dirty="0">
                <a:latin typeface="Arial Narrow" panose="020B0606020202030204" pitchFamily="34" charset="0"/>
              </a:rPr>
              <a:t>, dyrektor ds. finansowych linii biznesowej, BNP </a:t>
            </a:r>
            <a:r>
              <a:rPr lang="pl-PL" sz="2000" dirty="0" err="1">
                <a:latin typeface="Arial Narrow" panose="020B0606020202030204" pitchFamily="34" charset="0"/>
              </a:rPr>
              <a:t>Paribas</a:t>
            </a:r>
            <a:endParaRPr lang="pl-PL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Najczęstsze problemy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o modelach biznesowych </a:t>
            </a:r>
            <a:r>
              <a:rPr lang="pl-PL" sz="2200" dirty="0" smtClean="0">
                <a:latin typeface="Arial Narrow" panose="020B0606020202030204" pitchFamily="34" charset="0"/>
              </a:rPr>
              <a:t>rozmawiać?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modele biznesowe </a:t>
            </a:r>
            <a:r>
              <a:rPr lang="pl-PL" sz="2200" dirty="0" smtClean="0">
                <a:latin typeface="Arial Narrow" panose="020B0606020202030204" pitchFamily="34" charset="0"/>
              </a:rPr>
              <a:t>projektować?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modele biznesowe analizować / </a:t>
            </a:r>
            <a:r>
              <a:rPr lang="pl-PL" sz="2200" dirty="0" smtClean="0">
                <a:latin typeface="Arial Narrow" panose="020B0606020202030204" pitchFamily="34" charset="0"/>
              </a:rPr>
              <a:t>testować?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MISTRZ </a:t>
            </a:r>
            <a:r>
              <a:rPr lang="pl-PL" sz="2200" b="1" dirty="0" smtClean="0">
                <a:latin typeface="Arial Narrow" panose="020B0606020202030204" pitchFamily="34" charset="0"/>
              </a:rPr>
              <a:t>CEREMONII (Moderator)  </a:t>
            </a:r>
            <a:r>
              <a:rPr lang="pl-PL" sz="2200" dirty="0">
                <a:latin typeface="Arial Narrow" panose="020B0606020202030204" pitchFamily="34" charset="0"/>
              </a:rPr>
              <a:t>powinien prowadzić spotkania </a:t>
            </a:r>
            <a:r>
              <a:rPr lang="pl-PL" sz="2200" dirty="0" smtClean="0">
                <a:latin typeface="Arial Narrow" panose="020B0606020202030204" pitchFamily="34" charset="0"/>
              </a:rPr>
              <a:t>zgodnie ze </a:t>
            </a:r>
            <a:r>
              <a:rPr lang="pl-PL" sz="2200" dirty="0">
                <a:latin typeface="Arial Narrow" panose="020B0606020202030204" pitchFamily="34" charset="0"/>
              </a:rPr>
              <a:t>scenariuszem, a jednocześnie zapewniać członkom zespołu </a:t>
            </a:r>
            <a:r>
              <a:rPr lang="pl-PL" sz="2200" dirty="0" smtClean="0">
                <a:latin typeface="Arial Narrow" panose="020B0606020202030204" pitchFamily="34" charset="0"/>
              </a:rPr>
              <a:t>możliwość omawiania </a:t>
            </a:r>
            <a:r>
              <a:rPr lang="pl-PL" sz="2200" dirty="0">
                <a:latin typeface="Arial Narrow" panose="020B0606020202030204" pitchFamily="34" charset="0"/>
              </a:rPr>
              <a:t>różnych spraw i podejmowania decyzji. </a:t>
            </a:r>
            <a:r>
              <a:rPr lang="pl-PL" sz="2200" dirty="0" smtClean="0">
                <a:latin typeface="Arial Narrow" panose="020B0606020202030204" pitchFamily="34" charset="0"/>
              </a:rPr>
              <a:t>Zadaniem moderatora </a:t>
            </a:r>
            <a:r>
              <a:rPr lang="pl-PL" sz="2200" dirty="0">
                <a:latin typeface="Arial Narrow" panose="020B0606020202030204" pitchFamily="34" charset="0"/>
              </a:rPr>
              <a:t>jest również nieustanne pilnowanie czasu (</a:t>
            </a:r>
            <a:r>
              <a:rPr lang="pl-PL" sz="2200" dirty="0" smtClean="0">
                <a:latin typeface="Arial Narrow" panose="020B0606020202030204" pitchFamily="34" charset="0"/>
              </a:rPr>
              <a:t>pamiętanie o </a:t>
            </a:r>
            <a:r>
              <a:rPr lang="pl-PL" sz="2200" dirty="0">
                <a:latin typeface="Arial Narrow" panose="020B0606020202030204" pitchFamily="34" charset="0"/>
              </a:rPr>
              <a:t>częstych przerwach, również na kawę i coś do zjedzenia). </a:t>
            </a:r>
            <a:r>
              <a:rPr lang="pl-PL" sz="2200" dirty="0" smtClean="0">
                <a:latin typeface="Arial Narrow" panose="020B0606020202030204" pitchFamily="34" charset="0"/>
              </a:rPr>
              <a:t>Moderator powinien </a:t>
            </a:r>
            <a:r>
              <a:rPr lang="pl-PL" sz="2200" dirty="0">
                <a:latin typeface="Arial Narrow" panose="020B0606020202030204" pitchFamily="34" charset="0"/>
              </a:rPr>
              <a:t>także odnotowywać najważniejsze punkty </a:t>
            </a:r>
            <a:r>
              <a:rPr lang="pl-PL" sz="2200" dirty="0" smtClean="0">
                <a:latin typeface="Arial Narrow" panose="020B0606020202030204" pitchFamily="34" charset="0"/>
              </a:rPr>
              <a:t>widzenia, pomysły </a:t>
            </a:r>
            <a:r>
              <a:rPr lang="pl-PL" sz="2200" dirty="0">
                <a:latin typeface="Arial Narrow" panose="020B0606020202030204" pitchFamily="34" charset="0"/>
              </a:rPr>
              <a:t>i decyzje (może to również scedować na innego </a:t>
            </a:r>
            <a:r>
              <a:rPr lang="pl-PL" sz="2200" dirty="0" smtClean="0">
                <a:latin typeface="Arial Narrow" panose="020B0606020202030204" pitchFamily="34" charset="0"/>
              </a:rPr>
              <a:t>członka zespołu</a:t>
            </a:r>
            <a:r>
              <a:rPr lang="pl-PL" sz="2200" dirty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Notatki </a:t>
            </a:r>
            <a:r>
              <a:rPr lang="pl-PL" sz="2200" dirty="0">
                <a:latin typeface="Arial Narrow" panose="020B0606020202030204" pitchFamily="34" charset="0"/>
              </a:rPr>
              <a:t>można wykonywać na wiele różnych sposobów. Może </a:t>
            </a:r>
            <a:r>
              <a:rPr lang="pl-PL" sz="2200" dirty="0" smtClean="0">
                <a:latin typeface="Arial Narrow" panose="020B0606020202030204" pitchFamily="34" charset="0"/>
              </a:rPr>
              <a:t>do tego </a:t>
            </a:r>
            <a:r>
              <a:rPr lang="pl-PL" sz="2200" dirty="0">
                <a:latin typeface="Arial Narrow" panose="020B0606020202030204" pitchFamily="34" charset="0"/>
              </a:rPr>
              <a:t>posłużyć biała lub czarna tablica, a także flipchart, na </a:t>
            </a:r>
            <a:r>
              <a:rPr lang="pl-PL" sz="2200" dirty="0" smtClean="0">
                <a:latin typeface="Arial Narrow" panose="020B0606020202030204" pitchFamily="34" charset="0"/>
              </a:rPr>
              <a:t>którym wynotujesz </a:t>
            </a:r>
            <a:r>
              <a:rPr lang="pl-PL" sz="2200" dirty="0">
                <a:latin typeface="Arial Narrow" panose="020B0606020202030204" pitchFamily="34" charset="0"/>
              </a:rPr>
              <a:t>w punktach najważniejsze kwestie.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17074" y="628778"/>
            <a:ext cx="7704856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ZARZĄDZANIE </a:t>
            </a:r>
            <a:r>
              <a:rPr lang="pl-PL" sz="2200" b="1" dirty="0">
                <a:latin typeface="Arial Narrow" panose="020B0606020202030204" pitchFamily="34" charset="0"/>
              </a:rPr>
              <a:t>POZIOMEM </a:t>
            </a:r>
            <a:r>
              <a:rPr lang="pl-PL" sz="2200" b="1" dirty="0" smtClean="0">
                <a:latin typeface="Arial Narrow" panose="020B0606020202030204" pitchFamily="34" charset="0"/>
              </a:rPr>
              <a:t>ENERGII</a:t>
            </a: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Zespół </a:t>
            </a:r>
            <a:r>
              <a:rPr lang="pl-PL" sz="2200" dirty="0">
                <a:latin typeface="Arial Narrow" panose="020B0606020202030204" pitchFamily="34" charset="0"/>
              </a:rPr>
              <a:t>musi czuć się „pełen energii”, jeśli ma osiągać </a:t>
            </a:r>
            <a:r>
              <a:rPr lang="pl-PL" sz="2200" dirty="0" smtClean="0">
                <a:latin typeface="Arial Narrow" panose="020B0606020202030204" pitchFamily="34" charset="0"/>
              </a:rPr>
              <a:t>optymalne wyniki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r>
              <a:rPr lang="pl-PL" sz="2200" dirty="0" smtClean="0">
                <a:latin typeface="Arial Narrow" panose="020B0606020202030204" pitchFamily="34" charset="0"/>
              </a:rPr>
              <a:t>„Dobry” poziom </a:t>
            </a:r>
            <a:r>
              <a:rPr lang="pl-PL" sz="2200" dirty="0">
                <a:latin typeface="Arial Narrow" panose="020B0606020202030204" pitchFamily="34" charset="0"/>
              </a:rPr>
              <a:t>energii sprzyja płynnej realizacji procesu. W celu </a:t>
            </a:r>
            <a:r>
              <a:rPr lang="pl-PL" sz="2200" dirty="0" smtClean="0">
                <a:latin typeface="Arial Narrow" panose="020B0606020202030204" pitchFamily="34" charset="0"/>
              </a:rPr>
              <a:t>utrzymania takiego </a:t>
            </a:r>
            <a:r>
              <a:rPr lang="pl-PL" sz="2200" dirty="0">
                <a:latin typeface="Arial Narrow" panose="020B0606020202030204" pitchFamily="34" charset="0"/>
              </a:rPr>
              <a:t>poziomu należy organizować dyskusje we </a:t>
            </a:r>
            <a:r>
              <a:rPr lang="pl-PL" sz="2200" dirty="0" smtClean="0">
                <a:latin typeface="Arial Narrow" panose="020B0606020202030204" pitchFamily="34" charset="0"/>
              </a:rPr>
              <a:t>właściwym momencie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r>
              <a:rPr lang="pl-PL" sz="2200" dirty="0" smtClean="0">
                <a:latin typeface="Arial Narrow" panose="020B0606020202030204" pitchFamily="34" charset="0"/>
              </a:rPr>
              <a:t>Jedną </a:t>
            </a:r>
            <a:r>
              <a:rPr lang="pl-PL" sz="2200" dirty="0">
                <a:latin typeface="Arial Narrow" panose="020B0606020202030204" pitchFamily="34" charset="0"/>
              </a:rPr>
              <a:t>z </a:t>
            </a:r>
            <a:r>
              <a:rPr lang="pl-PL" sz="2200" dirty="0" smtClean="0">
                <a:latin typeface="Arial Narrow" panose="020B0606020202030204" pitchFamily="34" charset="0"/>
              </a:rPr>
              <a:t>podstawowych umiejętności </a:t>
            </a:r>
            <a:r>
              <a:rPr lang="pl-PL" sz="2200" dirty="0">
                <a:latin typeface="Arial Narrow" panose="020B0606020202030204" pitchFamily="34" charset="0"/>
              </a:rPr>
              <a:t>moderatora jest znajdowanie </a:t>
            </a:r>
            <a:r>
              <a:rPr lang="pl-PL" sz="2200" dirty="0" smtClean="0">
                <a:latin typeface="Arial Narrow" panose="020B0606020202030204" pitchFamily="34" charset="0"/>
              </a:rPr>
              <a:t>równowagi między </a:t>
            </a:r>
            <a:r>
              <a:rPr lang="pl-PL" sz="2200" dirty="0">
                <a:latin typeface="Arial Narrow" panose="020B0606020202030204" pitchFamily="34" charset="0"/>
              </a:rPr>
              <a:t>nadmiarem pracy a budowaniem pozytywnej energii.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UJĘCIE WIZUALNE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Chcesz </a:t>
            </a:r>
            <a:r>
              <a:rPr lang="pl-PL" sz="2200" b="1" dirty="0">
                <a:latin typeface="Arial Narrow" panose="020B0606020202030204" pitchFamily="34" charset="0"/>
              </a:rPr>
              <a:t>mieć </a:t>
            </a:r>
            <a:r>
              <a:rPr lang="pl-PL" sz="2200" b="1" dirty="0" smtClean="0">
                <a:latin typeface="Arial Narrow" panose="020B0606020202030204" pitchFamily="34" charset="0"/>
              </a:rPr>
              <a:t>faktyczny wpływ </a:t>
            </a:r>
            <a:r>
              <a:rPr lang="pl-PL" sz="2200" b="1" dirty="0">
                <a:latin typeface="Arial Narrow" panose="020B0606020202030204" pitchFamily="34" charset="0"/>
              </a:rPr>
              <a:t>na przebieg dyskusji i proces decyzyjny? 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Chcesz</a:t>
            </a:r>
            <a:r>
              <a:rPr lang="pl-PL" sz="2200" b="1" dirty="0">
                <a:latin typeface="Arial Narrow" panose="020B0606020202030204" pitchFamily="34" charset="0"/>
              </a:rPr>
              <a:t>, </a:t>
            </a:r>
            <a:r>
              <a:rPr lang="pl-PL" sz="2200" b="1" dirty="0" smtClean="0">
                <a:latin typeface="Arial Narrow" panose="020B0606020202030204" pitchFamily="34" charset="0"/>
              </a:rPr>
              <a:t>żeby najważniejsze </a:t>
            </a:r>
            <a:r>
              <a:rPr lang="pl-PL" sz="2200" b="1" dirty="0">
                <a:latin typeface="Arial Narrow" panose="020B0606020202030204" pitchFamily="34" charset="0"/>
              </a:rPr>
              <a:t>wnioski zostały zapamiętane na zawsze? 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Zapisuj </a:t>
            </a:r>
            <a:r>
              <a:rPr lang="pl-PL" sz="2200" dirty="0">
                <a:latin typeface="Arial Narrow" panose="020B0606020202030204" pitchFamily="34" charset="0"/>
              </a:rPr>
              <a:t>w sposób wizualny to, co zostało </a:t>
            </a:r>
            <a:r>
              <a:rPr lang="pl-PL" sz="2200" dirty="0" smtClean="0">
                <a:latin typeface="Arial Narrow" panose="020B0606020202030204" pitchFamily="34" charset="0"/>
              </a:rPr>
              <a:t>powiedziane (przynajmniej </a:t>
            </a:r>
            <a:r>
              <a:rPr lang="pl-PL" sz="2200" dirty="0">
                <a:latin typeface="Arial Narrow" panose="020B0606020202030204" pitchFamily="34" charset="0"/>
              </a:rPr>
              <a:t>część najważniejszych rzeczy).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Niekiedy mawia się, że obraz jest wart więcej niż tysiąc słów. </a:t>
            </a:r>
            <a:r>
              <a:rPr lang="pl-PL" sz="2200" dirty="0" smtClean="0">
                <a:latin typeface="Arial Narrow" panose="020B0606020202030204" pitchFamily="34" charset="0"/>
              </a:rPr>
              <a:t>Dotyczy to </a:t>
            </a:r>
            <a:r>
              <a:rPr lang="pl-PL" sz="2200" dirty="0">
                <a:latin typeface="Arial Narrow" panose="020B0606020202030204" pitchFamily="34" charset="0"/>
              </a:rPr>
              <a:t>w szczególności zebrań czy sprintów projektowych. </a:t>
            </a:r>
            <a:r>
              <a:rPr lang="pl-PL" sz="2200" dirty="0" smtClean="0">
                <a:latin typeface="Arial Narrow" panose="020B0606020202030204" pitchFamily="34" charset="0"/>
              </a:rPr>
              <a:t>Dodatkowym atutem </a:t>
            </a:r>
            <a:r>
              <a:rPr lang="pl-PL" sz="2200" dirty="0">
                <a:latin typeface="Arial Narrow" panose="020B0606020202030204" pitchFamily="34" charset="0"/>
              </a:rPr>
              <a:t>chwycenia za długopis jest fakt, że skupisz </a:t>
            </a:r>
            <a:r>
              <a:rPr lang="pl-PL" sz="2200" dirty="0" smtClean="0">
                <a:latin typeface="Arial Narrow" panose="020B0606020202030204" pitchFamily="34" charset="0"/>
              </a:rPr>
              <a:t>uwagę wszystkich </a:t>
            </a:r>
            <a:r>
              <a:rPr lang="pl-PL" sz="2200" dirty="0">
                <a:latin typeface="Arial Narrow" panose="020B0606020202030204" pitchFamily="34" charset="0"/>
              </a:rPr>
              <a:t>na tablicy lub arkuszu papieru, na którym </a:t>
            </a:r>
            <a:r>
              <a:rPr lang="pl-PL" sz="2200" dirty="0" smtClean="0">
                <a:latin typeface="Arial Narrow" panose="020B0606020202030204" pitchFamily="34" charset="0"/>
              </a:rPr>
              <a:t>będziesz notował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LEPSZE ZEBRANIA DZIĘKI </a:t>
            </a:r>
            <a:r>
              <a:rPr lang="pl-PL" sz="2200" b="1" dirty="0" smtClean="0">
                <a:latin typeface="Arial Narrow" panose="020B0606020202030204" pitchFamily="34" charset="0"/>
              </a:rPr>
              <a:t>SCENARIUSZOM</a:t>
            </a:r>
          </a:p>
          <a:p>
            <a:pPr marL="0" indent="0" algn="just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Kluczem do prowadzenia dobrych zebrań — i jeszcze </a:t>
            </a:r>
            <a:r>
              <a:rPr lang="pl-PL" sz="2200" dirty="0" smtClean="0">
                <a:latin typeface="Arial Narrow" panose="020B0606020202030204" pitchFamily="34" charset="0"/>
              </a:rPr>
              <a:t>lepszych warsztatów </a:t>
            </a:r>
            <a:r>
              <a:rPr lang="pl-PL" sz="2200" dirty="0">
                <a:latin typeface="Arial Narrow" panose="020B0606020202030204" pitchFamily="34" charset="0"/>
              </a:rPr>
              <a:t>— jest tworzenie scenariuszy. Scenariusz — nie </a:t>
            </a:r>
            <a:r>
              <a:rPr lang="pl-PL" sz="2200" dirty="0" smtClean="0">
                <a:latin typeface="Arial Narrow" panose="020B0606020202030204" pitchFamily="34" charset="0"/>
              </a:rPr>
              <a:t>mylić z </a:t>
            </a:r>
            <a:r>
              <a:rPr lang="pl-PL" sz="2200" dirty="0">
                <a:latin typeface="Arial Narrow" panose="020B0606020202030204" pitchFamily="34" charset="0"/>
              </a:rPr>
              <a:t>planem spotkania — szczegółowo określa, kto i czym będzie </a:t>
            </a:r>
            <a:r>
              <a:rPr lang="pl-PL" sz="2200" dirty="0" smtClean="0">
                <a:latin typeface="Arial Narrow" panose="020B0606020202030204" pitchFamily="34" charset="0"/>
              </a:rPr>
              <a:t>się zajmował</a:t>
            </a:r>
            <a:r>
              <a:rPr lang="pl-PL" sz="2200" dirty="0">
                <a:latin typeface="Arial Narrow" panose="020B0606020202030204" pitchFamily="34" charset="0"/>
              </a:rPr>
              <a:t>. Dzięki niemu zaprojektujesz zebranie, wychodząc </a:t>
            </a:r>
            <a:r>
              <a:rPr lang="pl-PL" sz="2200" dirty="0" smtClean="0">
                <a:latin typeface="Arial Narrow" panose="020B0606020202030204" pitchFamily="34" charset="0"/>
              </a:rPr>
              <a:t>od rezultatów</a:t>
            </a:r>
            <a:r>
              <a:rPr lang="pl-PL" sz="2200" dirty="0">
                <a:latin typeface="Arial Narrow" panose="020B0606020202030204" pitchFamily="34" charset="0"/>
              </a:rPr>
              <a:t>, które chciałbyś </a:t>
            </a:r>
            <a:r>
              <a:rPr lang="pl-PL" sz="2200" dirty="0" smtClean="0">
                <a:latin typeface="Arial Narrow" panose="020B0606020202030204" pitchFamily="34" charset="0"/>
              </a:rPr>
              <a:t>osiągnąć.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WSKAZÓWKA! Zorganizuj zebranie chodzone. Stanie lub </a:t>
            </a:r>
            <a:r>
              <a:rPr lang="pl-PL" sz="1800" dirty="0" smtClean="0">
                <a:latin typeface="Arial Narrow" panose="020B0606020202030204" pitchFamily="34" charset="0"/>
              </a:rPr>
              <a:t>przechadzanie się </a:t>
            </a:r>
            <a:r>
              <a:rPr lang="pl-PL" sz="1800" dirty="0">
                <a:latin typeface="Arial Narrow" panose="020B0606020202030204" pitchFamily="34" charset="0"/>
              </a:rPr>
              <a:t>powoduje, że bardziej żwawe jest nie tylko </a:t>
            </a:r>
            <a:r>
              <a:rPr lang="pl-PL" sz="1800" dirty="0" smtClean="0">
                <a:latin typeface="Arial Narrow" panose="020B0606020202030204" pitchFamily="34" charset="0"/>
              </a:rPr>
              <a:t>ciało, ale </a:t>
            </a:r>
            <a:r>
              <a:rPr lang="pl-PL" sz="1800" dirty="0">
                <a:latin typeface="Arial Narrow" panose="020B0606020202030204" pitchFamily="34" charset="0"/>
              </a:rPr>
              <a:t>i umysł. Znacznie trudniej jest ugrzęznąć w jakimś </a:t>
            </a:r>
            <a:r>
              <a:rPr lang="pl-PL" sz="1800" dirty="0" smtClean="0">
                <a:latin typeface="Arial Narrow" panose="020B0606020202030204" pitchFamily="34" charset="0"/>
              </a:rPr>
              <a:t>sporze, gdy </a:t>
            </a:r>
            <a:r>
              <a:rPr lang="pl-PL" sz="1800" dirty="0">
                <a:latin typeface="Arial Narrow" panose="020B0606020202030204" pitchFamily="34" charset="0"/>
              </a:rPr>
              <a:t>przechadzasz się po pomieszczeniu.</a:t>
            </a:r>
            <a:endParaRPr lang="pl-PL" sz="1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55576" y="1115715"/>
            <a:ext cx="7920880" cy="208823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Scenariusz powinien </a:t>
            </a:r>
            <a:r>
              <a:rPr lang="pl-PL" sz="2200" dirty="0">
                <a:latin typeface="Arial Narrow" panose="020B0606020202030204" pitchFamily="34" charset="0"/>
              </a:rPr>
              <a:t>powstawać we współpracy z członkami </a:t>
            </a:r>
            <a:r>
              <a:rPr lang="pl-PL" sz="2200" dirty="0" smtClean="0">
                <a:latin typeface="Arial Narrow" panose="020B0606020202030204" pitchFamily="34" charset="0"/>
              </a:rPr>
              <a:t>podstawowego zespołu</a:t>
            </a:r>
            <a:r>
              <a:rPr lang="pl-PL" sz="2200" dirty="0">
                <a:latin typeface="Arial Narrow" panose="020B0606020202030204" pitchFamily="34" charset="0"/>
              </a:rPr>
              <a:t>, aby wszyscy mogli mieć wkład w projektowanie </a:t>
            </a:r>
            <a:r>
              <a:rPr lang="pl-PL" sz="2200" dirty="0" smtClean="0">
                <a:latin typeface="Arial Narrow" panose="020B0606020202030204" pitchFamily="34" charset="0"/>
              </a:rPr>
              <a:t>zebrania lub </a:t>
            </a:r>
            <a:r>
              <a:rPr lang="pl-PL" sz="2200" dirty="0">
                <a:latin typeface="Arial Narrow" panose="020B0606020202030204" pitchFamily="34" charset="0"/>
              </a:rPr>
              <a:t>warsztatów, wychodząc od pożądanych wyników. Dzięki </a:t>
            </a:r>
            <a:r>
              <a:rPr lang="pl-PL" sz="2200" dirty="0" smtClean="0">
                <a:latin typeface="Arial Narrow" panose="020B0606020202030204" pitchFamily="34" charset="0"/>
              </a:rPr>
              <a:t>temu scenariusz </a:t>
            </a:r>
            <a:r>
              <a:rPr lang="pl-PL" sz="2200" dirty="0">
                <a:latin typeface="Arial Narrow" panose="020B0606020202030204" pitchFamily="34" charset="0"/>
              </a:rPr>
              <a:t>pomaga w zachowaniu elastyczności.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STATUT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Statut zespołu będzie swego rodzaju planem motoru </a:t>
            </a:r>
            <a:r>
              <a:rPr lang="pl-PL" sz="2200" dirty="0" smtClean="0">
                <a:latin typeface="Arial Narrow" panose="020B0606020202030204" pitchFamily="34" charset="0"/>
              </a:rPr>
              <a:t>napędowego dla </a:t>
            </a:r>
            <a:r>
              <a:rPr lang="pl-PL" sz="2200" dirty="0">
                <a:latin typeface="Arial Narrow" panose="020B0606020202030204" pitchFamily="34" charset="0"/>
              </a:rPr>
              <a:t>Twojego projektu, którego przedmiotem jest </a:t>
            </a:r>
            <a:r>
              <a:rPr lang="pl-PL" sz="2200" dirty="0" smtClean="0">
                <a:latin typeface="Arial Narrow" panose="020B0606020202030204" pitchFamily="34" charset="0"/>
              </a:rPr>
              <a:t>zrównoważony zespół</a:t>
            </a:r>
            <a:r>
              <a:rPr lang="pl-PL" sz="2200" dirty="0">
                <a:latin typeface="Arial Narrow" panose="020B0606020202030204" pitchFamily="34" charset="0"/>
              </a:rPr>
              <a:t>. Statut zespołu to dokument współtworzony </a:t>
            </a:r>
            <a:r>
              <a:rPr lang="pl-PL" sz="2200" dirty="0" smtClean="0">
                <a:latin typeface="Arial Narrow" panose="020B0606020202030204" pitchFamily="34" charset="0"/>
              </a:rPr>
              <a:t>przez wszystkich </a:t>
            </a:r>
            <a:r>
              <a:rPr lang="pl-PL" sz="2200" dirty="0">
                <a:latin typeface="Arial Narrow" panose="020B0606020202030204" pitchFamily="34" charset="0"/>
              </a:rPr>
              <a:t>zainteresowanych, a zatem pozwala określić </a:t>
            </a:r>
            <a:r>
              <a:rPr lang="pl-PL" sz="2200" dirty="0" smtClean="0">
                <a:latin typeface="Arial Narrow" panose="020B0606020202030204" pitchFamily="34" charset="0"/>
              </a:rPr>
              <a:t>kierunek prac </a:t>
            </a:r>
            <a:r>
              <a:rPr lang="pl-PL" sz="2200" dirty="0">
                <a:latin typeface="Arial Narrow" panose="020B0606020202030204" pitchFamily="34" charset="0"/>
              </a:rPr>
              <a:t>całej grupy i jednocześnie wyznaczyć granice.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Statut </a:t>
            </a:r>
            <a:r>
              <a:rPr lang="pl-PL" sz="2200" dirty="0">
                <a:latin typeface="Arial Narrow" panose="020B0606020202030204" pitchFamily="34" charset="0"/>
              </a:rPr>
              <a:t>pełni dwie </a:t>
            </a:r>
            <a:r>
              <a:rPr lang="pl-PL" sz="2200" dirty="0" smtClean="0">
                <a:latin typeface="Arial Narrow" panose="020B0606020202030204" pitchFamily="34" charset="0"/>
              </a:rPr>
              <a:t>funkcje: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jest </a:t>
            </a:r>
            <a:r>
              <a:rPr lang="pl-PL" sz="2200" dirty="0">
                <a:latin typeface="Arial Narrow" panose="020B0606020202030204" pitchFamily="34" charset="0"/>
              </a:rPr>
              <a:t>dokumentem </a:t>
            </a:r>
            <a:r>
              <a:rPr lang="pl-PL" sz="2200" dirty="0" smtClean="0">
                <a:latin typeface="Arial Narrow" panose="020B0606020202030204" pitchFamily="34" charset="0"/>
              </a:rPr>
              <a:t>wewnętrznym, dzięki </a:t>
            </a:r>
            <a:r>
              <a:rPr lang="pl-PL" sz="2200" dirty="0">
                <a:latin typeface="Arial Narrow" panose="020B0606020202030204" pitchFamily="34" charset="0"/>
              </a:rPr>
              <a:t>któremu członkowie zespołu wiedzą, po co </a:t>
            </a:r>
            <a:r>
              <a:rPr lang="pl-PL" sz="2200" dirty="0" smtClean="0">
                <a:latin typeface="Arial Narrow" panose="020B0606020202030204" pitchFamily="34" charset="0"/>
              </a:rPr>
              <a:t>ich grupa </a:t>
            </a:r>
            <a:r>
              <a:rPr lang="pl-PL" sz="2200" dirty="0">
                <a:latin typeface="Arial Narrow" panose="020B0606020202030204" pitchFamily="34" charset="0"/>
              </a:rPr>
              <a:t>została w ogóle powołana, na czym powinna się </a:t>
            </a:r>
            <a:r>
              <a:rPr lang="pl-PL" sz="2200" dirty="0" smtClean="0">
                <a:latin typeface="Arial Narrow" panose="020B0606020202030204" pitchFamily="34" charset="0"/>
              </a:rPr>
              <a:t>koncentrować oraz          w </a:t>
            </a:r>
            <a:r>
              <a:rPr lang="pl-PL" sz="2200" dirty="0">
                <a:latin typeface="Arial Narrow" panose="020B0606020202030204" pitchFamily="34" charset="0"/>
              </a:rPr>
              <a:t>jakim kierunku ma zmierzać, aby osiągnąć </a:t>
            </a:r>
            <a:r>
              <a:rPr lang="pl-PL" sz="2200" dirty="0" smtClean="0">
                <a:latin typeface="Arial Narrow" panose="020B0606020202030204" pitchFamily="34" charset="0"/>
              </a:rPr>
              <a:t>założone cele,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jest </a:t>
            </a:r>
            <a:r>
              <a:rPr lang="pl-PL" sz="2200" dirty="0">
                <a:latin typeface="Arial Narrow" panose="020B0606020202030204" pitchFamily="34" charset="0"/>
              </a:rPr>
              <a:t>dokumentem zewnętrznym, a </a:t>
            </a:r>
            <a:r>
              <a:rPr lang="pl-PL" sz="2200" dirty="0" smtClean="0">
                <a:latin typeface="Arial Narrow" panose="020B0606020202030204" pitchFamily="34" charset="0"/>
              </a:rPr>
              <a:t>więc informuje </a:t>
            </a:r>
            <a:r>
              <a:rPr lang="pl-PL" sz="2200" dirty="0">
                <a:latin typeface="Arial Narrow" panose="020B0606020202030204" pitchFamily="34" charset="0"/>
              </a:rPr>
              <a:t>menedżerów oraz innych liderów organizacji o </a:t>
            </a:r>
            <a:r>
              <a:rPr lang="pl-PL" sz="2200" dirty="0" smtClean="0">
                <a:latin typeface="Arial Narrow" panose="020B0606020202030204" pitchFamily="34" charset="0"/>
              </a:rPr>
              <a:t>tym, co </a:t>
            </a:r>
            <a:r>
              <a:rPr lang="pl-PL" sz="2200" dirty="0">
                <a:latin typeface="Arial Narrow" panose="020B0606020202030204" pitchFamily="34" charset="0"/>
              </a:rPr>
              <a:t>robi zespół i co stara się osiągnąć.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Przykładowe </a:t>
            </a:r>
            <a:r>
              <a:rPr lang="pl-PL" sz="2200" dirty="0">
                <a:latin typeface="Arial Narrow" panose="020B0606020202030204" pitchFamily="34" charset="0"/>
              </a:rPr>
              <a:t>elementy, które powinny się znaleźć w </a:t>
            </a:r>
            <a:r>
              <a:rPr lang="pl-PL" sz="2200" dirty="0" smtClean="0">
                <a:latin typeface="Arial Narrow" panose="020B0606020202030204" pitchFamily="34" charset="0"/>
              </a:rPr>
              <a:t>statucie zespołu</a:t>
            </a:r>
            <a:r>
              <a:rPr lang="pl-PL" sz="2200" dirty="0">
                <a:latin typeface="Arial Narrow" panose="020B0606020202030204" pitchFamily="34" charset="0"/>
              </a:rPr>
              <a:t>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nazwiska </a:t>
            </a:r>
            <a:r>
              <a:rPr lang="pl-PL" sz="2200" dirty="0">
                <a:latin typeface="Arial Narrow" panose="020B0606020202030204" pitchFamily="34" charset="0"/>
              </a:rPr>
              <a:t>członków zespołu,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cele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oczekiwania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owód powołania </a:t>
            </a:r>
            <a:r>
              <a:rPr lang="pl-PL" sz="2200" dirty="0">
                <a:latin typeface="Arial Narrow" panose="020B0606020202030204" pitchFamily="34" charset="0"/>
              </a:rPr>
              <a:t>grupy,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wartości </a:t>
            </a:r>
            <a:r>
              <a:rPr lang="pl-PL" sz="2200" dirty="0">
                <a:latin typeface="Arial Narrow" panose="020B0606020202030204" pitchFamily="34" charset="0"/>
              </a:rPr>
              <a:t>zespołowe,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sposób postępowania w </a:t>
            </a:r>
            <a:r>
              <a:rPr lang="pl-PL" sz="2200" dirty="0">
                <a:latin typeface="Arial Narrow" panose="020B0606020202030204" pitchFamily="34" charset="0"/>
              </a:rPr>
              <a:t>obliczu problemów i trudności,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wskazanie </a:t>
            </a:r>
            <a:r>
              <a:rPr lang="pl-PL" sz="2200" dirty="0">
                <a:latin typeface="Arial Narrow" panose="020B0606020202030204" pitchFamily="34" charset="0"/>
              </a:rPr>
              <a:t>liderów zespołu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elementy </a:t>
            </a:r>
            <a:r>
              <a:rPr lang="pl-PL" sz="2200" dirty="0">
                <a:latin typeface="Arial Narrow" panose="020B0606020202030204" pitchFamily="34" charset="0"/>
              </a:rPr>
              <a:t>motywujące, </a:t>
            </a:r>
            <a:r>
              <a:rPr lang="pl-PL" sz="2200" dirty="0" smtClean="0">
                <a:latin typeface="Arial Narrow" panose="020B0606020202030204" pitchFamily="34" charset="0"/>
              </a:rPr>
              <a:t>na przykład</a:t>
            </a:r>
            <a:r>
              <a:rPr lang="pl-PL" sz="2200" dirty="0">
                <a:latin typeface="Arial Narrow" panose="020B0606020202030204" pitchFamily="34" charset="0"/>
              </a:rPr>
              <a:t>: „bawcie się dobrze!”,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źródła nowej energii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np..: </a:t>
            </a:r>
            <a:r>
              <a:rPr lang="pl-PL" sz="2200" dirty="0">
                <a:latin typeface="Arial Narrow" panose="020B0606020202030204" pitchFamily="34" charset="0"/>
              </a:rPr>
              <a:t>„wspólna kolacja raz w tygodniu</a:t>
            </a:r>
            <a:r>
              <a:rPr lang="pl-PL" sz="2200" dirty="0" smtClean="0">
                <a:latin typeface="Arial Narrow" panose="020B0606020202030204" pitchFamily="34" charset="0"/>
              </a:rPr>
              <a:t>”,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odpisy członków zespołu.</a:t>
            </a:r>
          </a:p>
        </p:txBody>
      </p:sp>
    </p:spTree>
    <p:extLst>
      <p:ext uri="{BB962C8B-B14F-4D97-AF65-F5344CB8AC3E}">
        <p14:creationId xmlns:p14="http://schemas.microsoft.com/office/powerpoint/2010/main" val="187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POWTÓRKA</a:t>
            </a: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>
                <a:latin typeface="Arial Narrow" panose="020B0606020202030204" pitchFamily="34" charset="0"/>
              </a:rPr>
              <a:t>NIC NIE RÓB SAM. </a:t>
            </a:r>
            <a:r>
              <a:rPr lang="pl-PL" sz="2000" dirty="0" smtClean="0">
                <a:latin typeface="Arial Narrow" panose="020B0606020202030204" pitchFamily="34" charset="0"/>
              </a:rPr>
              <a:t>SAMOTNYCH GENIUSZY </a:t>
            </a:r>
            <a:r>
              <a:rPr lang="pl-PL" sz="2000" dirty="0">
                <a:latin typeface="Arial Narrow" panose="020B0606020202030204" pitchFamily="34" charset="0"/>
              </a:rPr>
              <a:t>JUŻ NIE </a:t>
            </a:r>
            <a:r>
              <a:rPr lang="pl-PL" sz="2000" dirty="0" smtClean="0">
                <a:latin typeface="Arial Narrow" panose="020B0606020202030204" pitchFamily="34" charset="0"/>
              </a:rPr>
              <a:t>MA.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smtClean="0">
                <a:latin typeface="Arial Narrow" panose="020B0606020202030204" pitchFamily="34" charset="0"/>
              </a:rPr>
              <a:t>PRZYGOTUJ </a:t>
            </a:r>
            <a:r>
              <a:rPr lang="pl-PL" sz="2000" dirty="0">
                <a:latin typeface="Arial Narrow" panose="020B0606020202030204" pitchFamily="34" charset="0"/>
              </a:rPr>
              <a:t>SIĘ NA </a:t>
            </a:r>
            <a:r>
              <a:rPr lang="pl-PL" sz="2000" dirty="0" smtClean="0">
                <a:latin typeface="Arial Narrow" panose="020B0606020202030204" pitchFamily="34" charset="0"/>
              </a:rPr>
              <a:t>SUKCES.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smtClean="0">
                <a:latin typeface="Arial Narrow" panose="020B0606020202030204" pitchFamily="34" charset="0"/>
              </a:rPr>
              <a:t>ZBUDUJ INTERDYSCYPLINARNY ZESPÓŁ</a:t>
            </a:r>
            <a:r>
              <a:rPr lang="pl-PL" sz="2000" dirty="0">
                <a:latin typeface="Arial Narrow" panose="020B0606020202030204" pitchFamily="34" charset="0"/>
              </a:rPr>
              <a:t>. </a:t>
            </a:r>
            <a:r>
              <a:rPr lang="pl-PL" sz="2000" dirty="0" smtClean="0">
                <a:latin typeface="Arial Narrow" panose="020B0606020202030204" pitchFamily="34" charset="0"/>
              </a:rPr>
              <a:t>ZRÓŻNICOWANIE TO PODSTAWA.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smtClean="0">
                <a:latin typeface="Arial Narrow" panose="020B0606020202030204" pitchFamily="34" charset="0"/>
              </a:rPr>
              <a:t>ZNAJDŹ </a:t>
            </a:r>
            <a:r>
              <a:rPr lang="pl-PL" sz="2000" dirty="0">
                <a:latin typeface="Arial Narrow" panose="020B0606020202030204" pitchFamily="34" charset="0"/>
              </a:rPr>
              <a:t>SOBIE </a:t>
            </a:r>
            <a:r>
              <a:rPr lang="pl-PL" sz="2000" dirty="0" smtClean="0">
                <a:latin typeface="Arial Narrow" panose="020B0606020202030204" pitchFamily="34" charset="0"/>
              </a:rPr>
              <a:t>SPONSORA Z </a:t>
            </a:r>
            <a:r>
              <a:rPr lang="pl-PL" sz="2000" dirty="0">
                <a:latin typeface="Arial Narrow" panose="020B0606020202030204" pitchFamily="34" charset="0"/>
              </a:rPr>
              <a:t>KRĘGÓW </a:t>
            </a:r>
            <a:r>
              <a:rPr lang="pl-PL" sz="2000" dirty="0" smtClean="0">
                <a:latin typeface="Arial Narrow" panose="020B0606020202030204" pitchFamily="34" charset="0"/>
              </a:rPr>
              <a:t>KIEROWNICZYCH. POSZUKAJ AMBASADORÓW.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smtClean="0">
                <a:latin typeface="Arial Narrow" panose="020B0606020202030204" pitchFamily="34" charset="0"/>
              </a:rPr>
              <a:t>PRACUJ WIZUALNIE. TWÓJ </a:t>
            </a:r>
            <a:r>
              <a:rPr lang="pl-PL" sz="2000" dirty="0">
                <a:latin typeface="Arial Narrow" panose="020B0606020202030204" pitchFamily="34" charset="0"/>
              </a:rPr>
              <a:t>MÓZG TO </a:t>
            </a:r>
            <a:r>
              <a:rPr lang="pl-PL" sz="2000" dirty="0" smtClean="0">
                <a:latin typeface="Arial Narrow" panose="020B0606020202030204" pitchFamily="34" charset="0"/>
              </a:rPr>
              <a:t>DOCENI.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smtClean="0">
                <a:latin typeface="Arial Narrow" panose="020B0606020202030204" pitchFamily="34" charset="0"/>
              </a:rPr>
              <a:t>ZARZĄDZAJ </a:t>
            </a:r>
            <a:r>
              <a:rPr lang="pl-PL" sz="2000" dirty="0">
                <a:latin typeface="Arial Narrow" panose="020B0606020202030204" pitchFamily="34" charset="0"/>
              </a:rPr>
              <a:t>ENERGIĄ.</a:t>
            </a:r>
            <a:endParaRPr lang="pl-PL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683667"/>
            <a:ext cx="835292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Zdefiniowany </a:t>
            </a:r>
            <a:r>
              <a:rPr lang="pl-PL" sz="2200" dirty="0">
                <a:latin typeface="Arial Narrow" panose="020B0606020202030204" pitchFamily="34" charset="0"/>
              </a:rPr>
              <a:t>cel </a:t>
            </a:r>
            <a:r>
              <a:rPr lang="pl-PL" sz="2200" dirty="0" smtClean="0">
                <a:latin typeface="Arial Narrow" panose="020B0606020202030204" pitchFamily="34" charset="0"/>
              </a:rPr>
              <a:t>zespołu.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Wskazany kierowca, członkowie zespołu </a:t>
            </a:r>
            <a:r>
              <a:rPr lang="pl-PL" sz="2200" dirty="0">
                <a:latin typeface="Arial Narrow" panose="020B0606020202030204" pitchFamily="34" charset="0"/>
              </a:rPr>
              <a:t>i </a:t>
            </a:r>
            <a:r>
              <a:rPr lang="pl-PL" sz="2200" dirty="0" smtClean="0">
                <a:latin typeface="Arial Narrow" panose="020B0606020202030204" pitchFamily="34" charset="0"/>
              </a:rPr>
              <a:t>wartości.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Wskazane </a:t>
            </a:r>
            <a:r>
              <a:rPr lang="pl-PL" sz="2200" dirty="0">
                <a:latin typeface="Arial Narrow" panose="020B0606020202030204" pitchFamily="34" charset="0"/>
              </a:rPr>
              <a:t>przeszkody i </a:t>
            </a:r>
            <a:r>
              <a:rPr lang="pl-PL" sz="2200" dirty="0" smtClean="0">
                <a:latin typeface="Arial Narrow" panose="020B0606020202030204" pitchFamily="34" charset="0"/>
              </a:rPr>
              <a:t>źródła energii.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Wszyscy </a:t>
            </a:r>
            <a:r>
              <a:rPr lang="pl-PL" sz="2200" dirty="0">
                <a:latin typeface="Arial Narrow" panose="020B0606020202030204" pitchFamily="34" charset="0"/>
              </a:rPr>
              <a:t>podpisali </a:t>
            </a:r>
            <a:r>
              <a:rPr lang="pl-PL" sz="2200" dirty="0" smtClean="0">
                <a:latin typeface="Arial Narrow" panose="020B0606020202030204" pitchFamily="34" charset="0"/>
              </a:rPr>
              <a:t>statut?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KROK:  </a:t>
            </a:r>
            <a:r>
              <a:rPr lang="pl-PL" sz="2200" dirty="0" smtClean="0">
                <a:latin typeface="Arial Narrow" panose="020B0606020202030204" pitchFamily="34" charset="0"/>
              </a:rPr>
              <a:t>Przystąp </a:t>
            </a:r>
            <a:r>
              <a:rPr lang="pl-PL" sz="2200" dirty="0">
                <a:latin typeface="Arial Narrow" panose="020B0606020202030204" pitchFamily="34" charset="0"/>
              </a:rPr>
              <a:t>do prac nad </a:t>
            </a:r>
            <a:r>
              <a:rPr lang="pl-PL" sz="2200" dirty="0" smtClean="0">
                <a:latin typeface="Arial Narrow" panose="020B0606020202030204" pitchFamily="34" charset="0"/>
              </a:rPr>
              <a:t>swoim punktem </a:t>
            </a:r>
            <a:r>
              <a:rPr lang="pl-PL" sz="2200" dirty="0">
                <a:latin typeface="Arial Narrow" panose="020B0606020202030204" pitchFamily="34" charset="0"/>
              </a:rPr>
              <a:t>widzenia.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78" y="684213"/>
            <a:ext cx="5528506" cy="3816350"/>
          </a:xfrm>
        </p:spPr>
      </p:pic>
    </p:spTree>
    <p:extLst>
      <p:ext uri="{BB962C8B-B14F-4D97-AF65-F5344CB8AC3E}">
        <p14:creationId xmlns:p14="http://schemas.microsoft.com/office/powerpoint/2010/main" val="1392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Model biznesu </a:t>
            </a:r>
            <a:r>
              <a:rPr lang="pl-PL" sz="2200" dirty="0">
                <a:latin typeface="Arial Narrow" panose="020B0606020202030204" pitchFamily="34" charset="0"/>
              </a:rPr>
              <a:t>definiuje strategię działania przedsiębiorstwa (grupy przedsiębiorstw) </a:t>
            </a:r>
            <a:r>
              <a:rPr lang="pl-PL" sz="2200" dirty="0" smtClean="0">
                <a:latin typeface="Arial Narrow" panose="020B0606020202030204" pitchFamily="34" charset="0"/>
              </a:rPr>
              <a:t>na rynku </a:t>
            </a:r>
            <a:r>
              <a:rPr lang="pl-PL" sz="2200" dirty="0">
                <a:latin typeface="Arial Narrow" panose="020B0606020202030204" pitchFamily="34" charset="0"/>
              </a:rPr>
              <a:t>i odpowiada na pytania: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co</a:t>
            </a:r>
            <a:r>
              <a:rPr lang="pl-PL" sz="2200" dirty="0">
                <a:latin typeface="Arial Narrow" panose="020B0606020202030204" pitchFamily="34" charset="0"/>
              </a:rPr>
              <a:t>?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komu</a:t>
            </a:r>
            <a:r>
              <a:rPr lang="pl-PL" sz="2200" dirty="0">
                <a:latin typeface="Arial Narrow" panose="020B0606020202030204" pitchFamily="34" charset="0"/>
              </a:rPr>
              <a:t>?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</a:t>
            </a:r>
            <a:r>
              <a:rPr lang="pl-PL" sz="2200" dirty="0">
                <a:latin typeface="Arial Narrow" panose="020B0606020202030204" pitchFamily="34" charset="0"/>
              </a:rPr>
              <a:t>?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kiedy</a:t>
            </a:r>
            <a:r>
              <a:rPr lang="pl-PL" sz="2200" dirty="0">
                <a:latin typeface="Arial Narrow" panose="020B0606020202030204" pitchFamily="34" charset="0"/>
              </a:rPr>
              <a:t>?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Nowoczesny </a:t>
            </a:r>
            <a:r>
              <a:rPr lang="pl-PL" sz="2200" dirty="0">
                <a:latin typeface="Arial Narrow" panose="020B0606020202030204" pitchFamily="34" charset="0"/>
              </a:rPr>
              <a:t>model </a:t>
            </a:r>
            <a:r>
              <a:rPr lang="pl-PL" sz="2200" dirty="0" smtClean="0">
                <a:latin typeface="Arial Narrow" panose="020B0606020202030204" pitchFamily="34" charset="0"/>
              </a:rPr>
              <a:t>biznesowy to </a:t>
            </a:r>
            <a:r>
              <a:rPr lang="pl-PL" sz="2200" dirty="0">
                <a:latin typeface="Arial Narrow" panose="020B0606020202030204" pitchFamily="34" charset="0"/>
              </a:rPr>
              <a:t>unikatowy sposób działania przedsiębiorstwa lub grupy </a:t>
            </a:r>
            <a:r>
              <a:rPr lang="pl-PL" sz="2200" dirty="0" smtClean="0">
                <a:latin typeface="Arial Narrow" panose="020B0606020202030204" pitchFamily="34" charset="0"/>
              </a:rPr>
              <a:t>przedsiębiorstw (łańcuchów </a:t>
            </a:r>
            <a:r>
              <a:rPr lang="pl-PL" sz="2200" dirty="0">
                <a:latin typeface="Arial Narrow" panose="020B0606020202030204" pitchFamily="34" charset="0"/>
              </a:rPr>
              <a:t>dostaw, sieci) na coraz bardziej chaotycznym rynku i w </a:t>
            </a:r>
            <a:r>
              <a:rPr lang="pl-PL" sz="2200" dirty="0" smtClean="0">
                <a:latin typeface="Arial Narrow" panose="020B0606020202030204" pitchFamily="34" charset="0"/>
              </a:rPr>
              <a:t>niepewnym otoczeniu</a:t>
            </a:r>
            <a:r>
              <a:rPr lang="pl-PL" sz="2200" dirty="0">
                <a:latin typeface="Arial Narrow" panose="020B0606020202030204" pitchFamily="34" charset="0"/>
              </a:rPr>
              <a:t>, zapewniający mu (im) </a:t>
            </a:r>
            <a:r>
              <a:rPr lang="pl-PL" sz="2200" b="1" dirty="0">
                <a:latin typeface="Arial Narrow" panose="020B0606020202030204" pitchFamily="34" charset="0"/>
              </a:rPr>
              <a:t>utrzymanie długookresowej </a:t>
            </a:r>
            <a:r>
              <a:rPr lang="pl-PL" sz="2200" b="1" dirty="0" smtClean="0">
                <a:latin typeface="Arial Narrow" panose="020B0606020202030204" pitchFamily="34" charset="0"/>
              </a:rPr>
              <a:t>przewagi konkurencyjnej</a:t>
            </a:r>
            <a:r>
              <a:rPr lang="pl-PL" sz="2200" dirty="0" smtClean="0">
                <a:latin typeface="Arial Narrow" panose="020B0606020202030204" pitchFamily="34" charset="0"/>
              </a:rPr>
              <a:t>!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753630"/>
            <a:ext cx="8229600" cy="36744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000" dirty="0">
                <a:latin typeface="Arial Narrow" panose="020B0606020202030204" pitchFamily="34" charset="0"/>
              </a:rPr>
              <a:t>Każda podróż projektanta gdzieś się zaczyna. Może chodzić o zupełnie nową firmę, poszukującą trwałego (i </a:t>
            </a:r>
            <a:r>
              <a:rPr lang="pl-PL" sz="2000" dirty="0" smtClean="0">
                <a:latin typeface="Arial Narrow" panose="020B0606020202030204" pitchFamily="34" charset="0"/>
              </a:rPr>
              <a:t>rentownego) modelu </a:t>
            </a:r>
            <a:r>
              <a:rPr lang="pl-PL" sz="2000" dirty="0">
                <a:latin typeface="Arial Narrow" panose="020B0606020202030204" pitchFamily="34" charset="0"/>
              </a:rPr>
              <a:t>biznesowego. Może też chodzić o firmę, która już istnieje i która poszukuje nowych kierunków działalności, by </a:t>
            </a:r>
            <a:r>
              <a:rPr lang="pl-PL" sz="2000" dirty="0" smtClean="0">
                <a:latin typeface="Arial Narrow" panose="020B0606020202030204" pitchFamily="34" charset="0"/>
              </a:rPr>
              <a:t>zachować konkurencyjność </a:t>
            </a:r>
            <a:r>
              <a:rPr lang="pl-PL" sz="2000" dirty="0">
                <a:latin typeface="Arial Narrow" panose="020B0606020202030204" pitchFamily="34" charset="0"/>
              </a:rPr>
              <a:t>i dalej się rozwijać. Tak czy owak, podróż projektanta zaczyna się od punktu widzenia</a:t>
            </a:r>
            <a:r>
              <a:rPr lang="pl-PL" sz="20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0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Bądź buntownikiem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Opracuj swoją wizję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Napisz swoją historię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Wyznacz kryteria projektowania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Twój punkt widzenia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Powiedz, co myślisz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Twoja wizja przyszłości 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952814"/>
            <a:ext cx="8229600" cy="3547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624736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4025" y="754063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JAK TO </a:t>
            </a:r>
            <a:r>
              <a:rPr lang="pl-PL" sz="1800" dirty="0" smtClean="0">
                <a:latin typeface="Arial Narrow" panose="020B0606020202030204" pitchFamily="34" charset="0"/>
              </a:rPr>
              <a:t>WYPADNIE? - Jak </a:t>
            </a:r>
            <a:r>
              <a:rPr lang="pl-PL" sz="1800" dirty="0">
                <a:latin typeface="Arial Narrow" panose="020B0606020202030204" pitchFamily="34" charset="0"/>
              </a:rPr>
              <a:t>będą wyglądać te motywy w </a:t>
            </a:r>
            <a:r>
              <a:rPr lang="pl-PL" sz="1800" dirty="0" smtClean="0">
                <a:latin typeface="Arial Narrow" panose="020B0606020202030204" pitchFamily="34" charset="0"/>
              </a:rPr>
              <a:t>naszej firmie</a:t>
            </a:r>
            <a:r>
              <a:rPr lang="pl-PL" sz="1800" dirty="0">
                <a:latin typeface="Arial Narrow" panose="020B0606020202030204" pitchFamily="34" charset="0"/>
              </a:rPr>
              <a:t>? Czy motywy te będą </a:t>
            </a:r>
            <a:r>
              <a:rPr lang="pl-PL" sz="1800" dirty="0" smtClean="0">
                <a:latin typeface="Arial Narrow" panose="020B0606020202030204" pitchFamily="34" charset="0"/>
              </a:rPr>
              <a:t>konkretne i </a:t>
            </a:r>
            <a:r>
              <a:rPr lang="pl-PL" sz="1800" dirty="0">
                <a:latin typeface="Arial Narrow" panose="020B0606020202030204" pitchFamily="34" charset="0"/>
              </a:rPr>
              <a:t>czy będą inspiracją dla innych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DEKLARACJA </a:t>
            </a:r>
            <a:r>
              <a:rPr lang="pl-PL" sz="1800" dirty="0" smtClean="0">
                <a:latin typeface="Arial Narrow" panose="020B0606020202030204" pitchFamily="34" charset="0"/>
              </a:rPr>
              <a:t>WIZJI. - Jak </a:t>
            </a:r>
            <a:r>
              <a:rPr lang="pl-PL" sz="1800" dirty="0">
                <a:latin typeface="Arial Narrow" panose="020B0606020202030204" pitchFamily="34" charset="0"/>
              </a:rPr>
              <a:t>ma wyglądać Twoja firma w </a:t>
            </a:r>
            <a:r>
              <a:rPr lang="pl-PL" sz="1800" dirty="0" smtClean="0">
                <a:latin typeface="Arial Narrow" panose="020B0606020202030204" pitchFamily="34" charset="0"/>
              </a:rPr>
              <a:t>przyszłości? W </a:t>
            </a:r>
            <a:r>
              <a:rPr lang="pl-PL" sz="1800" dirty="0">
                <a:latin typeface="Arial Narrow" panose="020B0606020202030204" pitchFamily="34" charset="0"/>
              </a:rPr>
              <a:t>jaki </a:t>
            </a:r>
            <a:r>
              <a:rPr lang="pl-PL" sz="1800" dirty="0" smtClean="0">
                <a:latin typeface="Arial Narrow" panose="020B0606020202030204" pitchFamily="34" charset="0"/>
              </a:rPr>
              <a:t>sposób zamierzasz pomagać </a:t>
            </a:r>
            <a:r>
              <a:rPr lang="pl-PL" sz="1800" dirty="0">
                <a:latin typeface="Arial Narrow" panose="020B0606020202030204" pitchFamily="34" charset="0"/>
              </a:rPr>
              <a:t>swoim klientom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NAJWAŻNIEJSZE </a:t>
            </a:r>
            <a:r>
              <a:rPr lang="pl-PL" sz="1800" dirty="0" smtClean="0">
                <a:latin typeface="Arial Narrow" panose="020B0606020202030204" pitchFamily="34" charset="0"/>
              </a:rPr>
              <a:t>MOTYWY - Które </a:t>
            </a:r>
            <a:r>
              <a:rPr lang="pl-PL" sz="1800" dirty="0">
                <a:latin typeface="Arial Narrow" panose="020B0606020202030204" pitchFamily="34" charset="0"/>
              </a:rPr>
              <a:t>motywy mają </a:t>
            </a:r>
            <a:r>
              <a:rPr lang="pl-PL" sz="1800" dirty="0" smtClean="0">
                <a:latin typeface="Arial Narrow" panose="020B0606020202030204" pitchFamily="34" charset="0"/>
              </a:rPr>
              <a:t>największe znaczenie </a:t>
            </a:r>
            <a:r>
              <a:rPr lang="pl-PL" sz="1800" dirty="0">
                <a:latin typeface="Arial Narrow" panose="020B0606020202030204" pitchFamily="34" charset="0"/>
              </a:rPr>
              <a:t>dla naszej </a:t>
            </a:r>
            <a:r>
              <a:rPr lang="pl-PL" sz="1800" dirty="0" smtClean="0">
                <a:latin typeface="Arial Narrow" panose="020B0606020202030204" pitchFamily="34" charset="0"/>
              </a:rPr>
              <a:t>wizji? Opisz je </a:t>
            </a:r>
            <a:r>
              <a:rPr lang="pl-PL" sz="1800" dirty="0">
                <a:latin typeface="Arial Narrow" panose="020B0606020202030204" pitchFamily="34" charset="0"/>
              </a:rPr>
              <a:t>w jednym lub dwóch </a:t>
            </a:r>
            <a:r>
              <a:rPr lang="pl-PL" sz="1800" dirty="0" smtClean="0">
                <a:latin typeface="Arial Narrow" panose="020B0606020202030204" pitchFamily="34" charset="0"/>
              </a:rPr>
              <a:t>krótkich słowach.</a:t>
            </a: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CZYNNIKI WSPIERAJĄCE I </a:t>
            </a:r>
            <a:r>
              <a:rPr lang="pl-PL" sz="1800" dirty="0" smtClean="0">
                <a:latin typeface="Arial Narrow" panose="020B0606020202030204" pitchFamily="34" charset="0"/>
              </a:rPr>
              <a:t>WYZWANIA. - Jakie </a:t>
            </a:r>
            <a:r>
              <a:rPr lang="pl-PL" sz="1800" dirty="0">
                <a:latin typeface="Arial Narrow" panose="020B0606020202030204" pitchFamily="34" charset="0"/>
              </a:rPr>
              <a:t>czynniki ułatwiają </a:t>
            </a:r>
            <a:r>
              <a:rPr lang="pl-PL" sz="1800" dirty="0" smtClean="0">
                <a:latin typeface="Arial Narrow" panose="020B0606020202030204" pitchFamily="34" charset="0"/>
              </a:rPr>
              <a:t>urzeczywistnienie wizji</a:t>
            </a:r>
            <a:r>
              <a:rPr lang="pl-PL" sz="1800" dirty="0">
                <a:latin typeface="Arial Narrow" panose="020B0606020202030204" pitchFamily="34" charset="0"/>
              </a:rPr>
              <a:t>, </a:t>
            </a:r>
            <a:r>
              <a:rPr lang="pl-PL" sz="1800" dirty="0" smtClean="0">
                <a:latin typeface="Arial Narrow" panose="020B0606020202030204" pitchFamily="34" charset="0"/>
              </a:rPr>
              <a:t>       a </a:t>
            </a:r>
            <a:r>
              <a:rPr lang="pl-PL" sz="1800" dirty="0">
                <a:latin typeface="Arial Narrow" panose="020B0606020202030204" pitchFamily="34" charset="0"/>
              </a:rPr>
              <a:t>jakie to utrudniają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5 ŚMIAŁYCH </a:t>
            </a:r>
            <a:r>
              <a:rPr lang="pl-PL" sz="1800" dirty="0" smtClean="0">
                <a:latin typeface="Arial Narrow" panose="020B0606020202030204" pitchFamily="34" charset="0"/>
              </a:rPr>
              <a:t>KROKÓW. Jakie </a:t>
            </a:r>
            <a:r>
              <a:rPr lang="pl-PL" sz="1800" dirty="0">
                <a:latin typeface="Arial Narrow" panose="020B0606020202030204" pitchFamily="34" charset="0"/>
              </a:rPr>
              <a:t>5 śmiałych kroków </a:t>
            </a:r>
            <a:r>
              <a:rPr lang="pl-PL" sz="1800" dirty="0" smtClean="0">
                <a:latin typeface="Arial Narrow" panose="020B0606020202030204" pitchFamily="34" charset="0"/>
              </a:rPr>
              <a:t>zamierzasz wykonać</a:t>
            </a:r>
            <a:r>
              <a:rPr lang="pl-PL" sz="1800" dirty="0">
                <a:latin typeface="Arial Narrow" panose="020B0606020202030204" pitchFamily="34" charset="0"/>
              </a:rPr>
              <a:t>, aby urzeczywistnić </a:t>
            </a:r>
            <a:r>
              <a:rPr lang="pl-PL" sz="1800" dirty="0" smtClean="0">
                <a:latin typeface="Arial Narrow" panose="020B0606020202030204" pitchFamily="34" charset="0"/>
              </a:rPr>
              <a:t>swoją wizję</a:t>
            </a:r>
            <a:r>
              <a:rPr lang="pl-PL" sz="1800" dirty="0">
                <a:latin typeface="Arial Narrow" panose="020B0606020202030204" pitchFamily="34" charset="0"/>
              </a:rPr>
              <a:t>?</a:t>
            </a:r>
            <a:endParaRPr lang="pl-PL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 Narrow" panose="020B0606020202030204" pitchFamily="34" charset="0"/>
              </a:rPr>
              <a:t>NAJWAŻNIEJSZE </a:t>
            </a:r>
            <a:r>
              <a:rPr lang="pl-PL" sz="1800" dirty="0" smtClean="0">
                <a:latin typeface="Arial Narrow" panose="020B0606020202030204" pitchFamily="34" charset="0"/>
              </a:rPr>
              <a:t>WARTOŚCI. - Jakie </a:t>
            </a:r>
            <a:r>
              <a:rPr lang="pl-PL" sz="1800" dirty="0">
                <a:latin typeface="Arial Narrow" panose="020B0606020202030204" pitchFamily="34" charset="0"/>
              </a:rPr>
              <a:t>istotne wartości legły u </a:t>
            </a:r>
            <a:r>
              <a:rPr lang="pl-PL" sz="1800" dirty="0" smtClean="0">
                <a:latin typeface="Arial Narrow" panose="020B0606020202030204" pitchFamily="34" charset="0"/>
              </a:rPr>
              <a:t>podstaw Twojej </a:t>
            </a:r>
            <a:r>
              <a:rPr lang="pl-PL" sz="1800" dirty="0">
                <a:latin typeface="Arial Narrow" panose="020B0606020202030204" pitchFamily="34" charset="0"/>
              </a:rPr>
              <a:t>wizji i 5 </a:t>
            </a:r>
            <a:r>
              <a:rPr lang="pl-PL" sz="1800" dirty="0" smtClean="0">
                <a:latin typeface="Arial Narrow" panose="020B0606020202030204" pitchFamily="34" charset="0"/>
              </a:rPr>
              <a:t>kroków? W </a:t>
            </a:r>
            <a:r>
              <a:rPr lang="pl-PL" sz="1800" dirty="0">
                <a:latin typeface="Arial Narrow" panose="020B0606020202030204" pitchFamily="34" charset="0"/>
              </a:rPr>
              <a:t>jaki </a:t>
            </a:r>
            <a:r>
              <a:rPr lang="pl-PL" sz="1800" dirty="0" smtClean="0">
                <a:latin typeface="Arial Narrow" panose="020B0606020202030204" pitchFamily="34" charset="0"/>
              </a:rPr>
              <a:t>sposób możesz </a:t>
            </a:r>
            <a:r>
              <a:rPr lang="pl-PL" sz="1800" dirty="0">
                <a:latin typeface="Arial Narrow" panose="020B0606020202030204" pitchFamily="34" charset="0"/>
              </a:rPr>
              <a:t>ujednolicić te wartości?</a:t>
            </a:r>
          </a:p>
        </p:txBody>
      </p:sp>
    </p:spTree>
    <p:extLst>
      <p:ext uri="{BB962C8B-B14F-4D97-AF65-F5344CB8AC3E}">
        <p14:creationId xmlns:p14="http://schemas.microsoft.com/office/powerpoint/2010/main" val="2390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753630"/>
            <a:ext cx="8229600" cy="3674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5066" y="75363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Zidentyfikowałeś pięć </a:t>
            </a:r>
            <a:r>
              <a:rPr lang="pl-PL" sz="2200" dirty="0" smtClean="0">
                <a:latin typeface="Arial Narrow" panose="020B0606020202030204" pitchFamily="34" charset="0"/>
              </a:rPr>
              <a:t>kroków pozwalających urzeczywistnić wizję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Twoja deklaracja wizji </a:t>
            </a:r>
            <a:r>
              <a:rPr lang="pl-PL" sz="2200" dirty="0" smtClean="0">
                <a:latin typeface="Arial Narrow" panose="020B0606020202030204" pitchFamily="34" charset="0"/>
              </a:rPr>
              <a:t>opiera się </a:t>
            </a:r>
            <a:r>
              <a:rPr lang="pl-PL" sz="2200" dirty="0">
                <a:latin typeface="Arial Narrow" panose="020B0606020202030204" pitchFamily="34" charset="0"/>
              </a:rPr>
              <a:t>na jasnych motywach, </a:t>
            </a:r>
            <a:r>
              <a:rPr lang="pl-PL" sz="2200" dirty="0" smtClean="0">
                <a:latin typeface="Arial Narrow" panose="020B0606020202030204" pitchFamily="34" charset="0"/>
              </a:rPr>
              <a:t>które znajdują realne odzwierciedlenie w </a:t>
            </a:r>
            <a:r>
              <a:rPr lang="pl-PL" sz="2200" dirty="0">
                <a:latin typeface="Arial Narrow" panose="020B0606020202030204" pitchFamily="34" charset="0"/>
              </a:rPr>
              <a:t>działalności firmy.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Wskazałeś kryteria </a:t>
            </a:r>
            <a:r>
              <a:rPr lang="pl-PL" sz="2200" dirty="0" smtClean="0">
                <a:latin typeface="Arial Narrow" panose="020B0606020202030204" pitchFamily="34" charset="0"/>
              </a:rPr>
              <a:t>projektowania modelu biznesowego oraz zdefiniowałeś propozycję wartości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Sprawdź, na ile ta wizja </a:t>
            </a:r>
            <a:r>
              <a:rPr lang="pl-PL" sz="2200" dirty="0" smtClean="0">
                <a:latin typeface="Arial Narrow" panose="020B0606020202030204" pitchFamily="34" charset="0"/>
              </a:rPr>
              <a:t>przemawia do </a:t>
            </a:r>
            <a:r>
              <a:rPr lang="pl-PL" sz="2200" dirty="0">
                <a:latin typeface="Arial Narrow" panose="020B0606020202030204" pitchFamily="34" charset="0"/>
              </a:rPr>
              <a:t>innych </a:t>
            </a:r>
            <a:r>
              <a:rPr lang="pl-PL" sz="2200" dirty="0" smtClean="0">
                <a:latin typeface="Arial Narrow" panose="020B0606020202030204" pitchFamily="34" charset="0"/>
              </a:rPr>
              <a:t>członków organizacji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753630"/>
            <a:ext cx="8229600" cy="3674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16623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753630"/>
            <a:ext cx="8229600" cy="3674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1143" y="856829"/>
            <a:ext cx="7856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Arial Narrow" panose="020B0606020202030204" pitchFamily="34" charset="0"/>
              </a:rPr>
              <a:t>OKŁADKA. </a:t>
            </a:r>
            <a:r>
              <a:rPr lang="pl-PL" dirty="0" smtClean="0">
                <a:latin typeface="Arial Narrow" panose="020B0606020202030204" pitchFamily="34" charset="0"/>
              </a:rPr>
              <a:t>Spraw</a:t>
            </a:r>
            <a:r>
              <a:rPr lang="pl-PL" dirty="0">
                <a:latin typeface="Arial Narrow" panose="020B0606020202030204" pitchFamily="34" charset="0"/>
              </a:rPr>
              <a:t>, by okładka naprawdę </a:t>
            </a:r>
            <a:r>
              <a:rPr lang="pl-PL" dirty="0" smtClean="0">
                <a:latin typeface="Arial Narrow" panose="020B0606020202030204" pitchFamily="34" charset="0"/>
              </a:rPr>
              <a:t>rzucała się </a:t>
            </a:r>
            <a:r>
              <a:rPr lang="pl-PL" dirty="0">
                <a:latin typeface="Arial Narrow" panose="020B0606020202030204" pitchFamily="34" charset="0"/>
              </a:rPr>
              <a:t>w oczy. Nie ograniczaj się </a:t>
            </a:r>
            <a:r>
              <a:rPr lang="pl-PL" dirty="0" smtClean="0">
                <a:latin typeface="Arial Narrow" panose="020B0606020202030204" pitchFamily="34" charset="0"/>
              </a:rPr>
              <a:t>do samoprzylepnych karteczek</a:t>
            </a:r>
            <a:r>
              <a:rPr lang="pl-PL" dirty="0">
                <a:latin typeface="Arial Narrow" panose="020B0606020202030204" pitchFamily="34" charset="0"/>
              </a:rPr>
              <a:t>. Narysuj </a:t>
            </a:r>
            <a:r>
              <a:rPr lang="pl-PL" dirty="0" smtClean="0">
                <a:latin typeface="Arial Narrow" panose="020B0606020202030204" pitchFamily="34" charset="0"/>
              </a:rPr>
              <a:t>coś albo </a:t>
            </a:r>
            <a:r>
              <a:rPr lang="pl-PL" dirty="0">
                <a:latin typeface="Arial Narrow" panose="020B0606020202030204" pitchFamily="34" charset="0"/>
              </a:rPr>
              <a:t>powycinaj zdjęcia </a:t>
            </a:r>
            <a:r>
              <a:rPr lang="pl-PL" dirty="0" smtClean="0">
                <a:latin typeface="Arial Narrow" panose="020B0606020202030204" pitchFamily="34" charset="0"/>
              </a:rPr>
              <a:t>z magazynów i </a:t>
            </a:r>
            <a:r>
              <a:rPr lang="pl-PL" dirty="0">
                <a:latin typeface="Arial Narrow" panose="020B0606020202030204" pitchFamily="34" charset="0"/>
              </a:rPr>
              <a:t>je przyklej</a:t>
            </a:r>
            <a:r>
              <a:rPr lang="pl-PL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pl-PL" b="1" dirty="0" smtClean="0">
                <a:latin typeface="Arial Narrow" panose="020B0606020202030204" pitchFamily="34" charset="0"/>
              </a:rPr>
              <a:t>NAGŁÓWKI. </a:t>
            </a:r>
            <a:r>
              <a:rPr lang="pl-PL" dirty="0" smtClean="0">
                <a:latin typeface="Arial Narrow" panose="020B0606020202030204" pitchFamily="34" charset="0"/>
              </a:rPr>
              <a:t>Zamieść </a:t>
            </a:r>
            <a:r>
              <a:rPr lang="pl-PL" dirty="0">
                <a:latin typeface="Arial Narrow" panose="020B0606020202030204" pitchFamily="34" charset="0"/>
              </a:rPr>
              <a:t>kilka atrakcyjnych </a:t>
            </a:r>
            <a:r>
              <a:rPr lang="pl-PL" dirty="0" smtClean="0">
                <a:latin typeface="Arial Narrow" panose="020B0606020202030204" pitchFamily="34" charset="0"/>
              </a:rPr>
              <a:t>nagłówków. Co </a:t>
            </a:r>
            <a:r>
              <a:rPr lang="pl-PL" dirty="0">
                <a:latin typeface="Arial Narrow" panose="020B0606020202030204" pitchFamily="34" charset="0"/>
              </a:rPr>
              <a:t>skłoni ludzi, by </a:t>
            </a:r>
            <a:r>
              <a:rPr lang="pl-PL" dirty="0" smtClean="0">
                <a:latin typeface="Arial Narrow" panose="020B0606020202030204" pitchFamily="34" charset="0"/>
              </a:rPr>
              <a:t>zechcieli przeczytać </a:t>
            </a:r>
            <a:r>
              <a:rPr lang="pl-PL" dirty="0">
                <a:latin typeface="Arial Narrow" panose="020B0606020202030204" pitchFamily="34" charset="0"/>
              </a:rPr>
              <a:t>artykuł</a:t>
            </a:r>
            <a:r>
              <a:rPr lang="pl-PL" dirty="0" smtClean="0">
                <a:latin typeface="Arial Narrow" panose="020B0606020202030204" pitchFamily="34" charset="0"/>
              </a:rPr>
              <a:t>?</a:t>
            </a:r>
          </a:p>
          <a:p>
            <a:pPr algn="just"/>
            <a:r>
              <a:rPr lang="pl-PL" b="1" dirty="0" smtClean="0">
                <a:latin typeface="Arial Narrow" panose="020B0606020202030204" pitchFamily="34" charset="0"/>
              </a:rPr>
              <a:t>KONKRETY. </a:t>
            </a:r>
            <a:r>
              <a:rPr lang="pl-PL" dirty="0" smtClean="0">
                <a:latin typeface="Arial Narrow" panose="020B0606020202030204" pitchFamily="34" charset="0"/>
              </a:rPr>
              <a:t>Do </a:t>
            </a:r>
            <a:r>
              <a:rPr lang="pl-PL" dirty="0">
                <a:latin typeface="Arial Narrow" panose="020B0606020202030204" pitchFamily="34" charset="0"/>
              </a:rPr>
              <a:t>czego to wszystko się </a:t>
            </a:r>
            <a:r>
              <a:rPr lang="pl-PL" dirty="0" smtClean="0">
                <a:latin typeface="Arial Narrow" panose="020B0606020202030204" pitchFamily="34" charset="0"/>
              </a:rPr>
              <a:t>sprowadza? Co </a:t>
            </a:r>
            <a:r>
              <a:rPr lang="pl-PL" dirty="0">
                <a:latin typeface="Arial Narrow" panose="020B0606020202030204" pitchFamily="34" charset="0"/>
              </a:rPr>
              <a:t>udało się osiągnąć</a:t>
            </a:r>
            <a:r>
              <a:rPr lang="pl-PL" dirty="0" smtClean="0">
                <a:latin typeface="Arial Narrow" panose="020B0606020202030204" pitchFamily="34" charset="0"/>
              </a:rPr>
              <a:t>?</a:t>
            </a:r>
          </a:p>
          <a:p>
            <a:pPr algn="just"/>
            <a:r>
              <a:rPr lang="pl-PL" b="1" dirty="0">
                <a:latin typeface="Arial Narrow" panose="020B0606020202030204" pitchFamily="34" charset="0"/>
              </a:rPr>
              <a:t>MEDIA </a:t>
            </a:r>
            <a:r>
              <a:rPr lang="pl-PL" b="1" dirty="0" smtClean="0">
                <a:latin typeface="Arial Narrow" panose="020B0606020202030204" pitchFamily="34" charset="0"/>
              </a:rPr>
              <a:t>SPOŁECZNOŚCIOWE. </a:t>
            </a:r>
            <a:r>
              <a:rPr lang="pl-PL" dirty="0" smtClean="0">
                <a:latin typeface="Arial Narrow" panose="020B0606020202030204" pitchFamily="34" charset="0"/>
              </a:rPr>
              <a:t>Wykorzystaj </a:t>
            </a:r>
            <a:r>
              <a:rPr lang="pl-PL" dirty="0">
                <a:latin typeface="Arial Narrow" panose="020B0606020202030204" pitchFamily="34" charset="0"/>
              </a:rPr>
              <a:t>Instagram i </a:t>
            </a:r>
            <a:r>
              <a:rPr lang="pl-PL" dirty="0" smtClean="0">
                <a:latin typeface="Arial Narrow" panose="020B0606020202030204" pitchFamily="34" charset="0"/>
              </a:rPr>
              <a:t>inne serwisy</a:t>
            </a:r>
            <a:r>
              <a:rPr lang="pl-PL" dirty="0">
                <a:latin typeface="Arial Narrow" panose="020B0606020202030204" pitchFamily="34" charset="0"/>
              </a:rPr>
              <a:t>, by ubarwić </a:t>
            </a:r>
            <a:r>
              <a:rPr lang="pl-PL" dirty="0" smtClean="0">
                <a:latin typeface="Arial Narrow" panose="020B0606020202030204" pitchFamily="34" charset="0"/>
              </a:rPr>
              <a:t>swoją historię</a:t>
            </a:r>
            <a:r>
              <a:rPr lang="pl-PL" dirty="0">
                <a:latin typeface="Arial Narrow" panose="020B0606020202030204" pitchFamily="34" charset="0"/>
              </a:rPr>
              <a:t>. Co użytkownicy </a:t>
            </a:r>
            <a:r>
              <a:rPr lang="pl-PL" dirty="0" err="1" smtClean="0">
                <a:latin typeface="Arial Narrow" panose="020B0606020202030204" pitchFamily="34" charset="0"/>
              </a:rPr>
              <a:t>Twittera</a:t>
            </a:r>
            <a:r>
              <a:rPr lang="pl-PL" dirty="0" smtClean="0">
                <a:latin typeface="Arial Narrow" panose="020B0606020202030204" pitchFamily="34" charset="0"/>
              </a:rPr>
              <a:t> podawaliby </a:t>
            </a:r>
            <a:r>
              <a:rPr lang="pl-PL" dirty="0">
                <a:latin typeface="Arial Narrow" panose="020B0606020202030204" pitchFamily="34" charset="0"/>
              </a:rPr>
              <a:t>dalej</a:t>
            </a:r>
            <a:r>
              <a:rPr lang="pl-PL" dirty="0" smtClean="0">
                <a:latin typeface="Arial Narrow" panose="020B0606020202030204" pitchFamily="34" charset="0"/>
              </a:rPr>
              <a:t>?</a:t>
            </a:r>
          </a:p>
          <a:p>
            <a:pPr algn="just"/>
            <a:r>
              <a:rPr lang="pl-PL" b="1" dirty="0" smtClean="0">
                <a:latin typeface="Arial Narrow" panose="020B0606020202030204" pitchFamily="34" charset="0"/>
              </a:rPr>
              <a:t>CYTATY. </a:t>
            </a:r>
            <a:r>
              <a:rPr lang="pl-PL" dirty="0" smtClean="0">
                <a:latin typeface="Arial Narrow" panose="020B0606020202030204" pitchFamily="34" charset="0"/>
              </a:rPr>
              <a:t>Nie </a:t>
            </a:r>
            <a:r>
              <a:rPr lang="pl-PL" dirty="0">
                <a:latin typeface="Arial Narrow" panose="020B0606020202030204" pitchFamily="34" charset="0"/>
              </a:rPr>
              <a:t>przytaczaj tu wyłącznie </a:t>
            </a:r>
            <a:r>
              <a:rPr lang="pl-PL" dirty="0" smtClean="0">
                <a:latin typeface="Arial Narrow" panose="020B0606020202030204" pitchFamily="34" charset="0"/>
              </a:rPr>
              <a:t>wypowiedzi pozytywnych</a:t>
            </a:r>
            <a:r>
              <a:rPr lang="pl-PL" dirty="0">
                <a:latin typeface="Arial Narrow" panose="020B0606020202030204" pitchFamily="34" charset="0"/>
              </a:rPr>
              <a:t>. Zastanów </a:t>
            </a:r>
            <a:r>
              <a:rPr lang="pl-PL" dirty="0" smtClean="0">
                <a:latin typeface="Arial Narrow" panose="020B0606020202030204" pitchFamily="34" charset="0"/>
              </a:rPr>
              <a:t>się, co powiedzieliby </a:t>
            </a:r>
            <a:r>
              <a:rPr lang="pl-PL" dirty="0">
                <a:latin typeface="Arial Narrow" panose="020B0606020202030204" pitchFamily="34" charset="0"/>
              </a:rPr>
              <a:t>Twoi </a:t>
            </a:r>
            <a:r>
              <a:rPr lang="pl-PL" dirty="0" smtClean="0">
                <a:latin typeface="Arial Narrow" panose="020B0606020202030204" pitchFamily="34" charset="0"/>
              </a:rPr>
              <a:t>konkurenci i </a:t>
            </a:r>
            <a:r>
              <a:rPr lang="pl-PL" dirty="0">
                <a:latin typeface="Arial Narrow" panose="020B0606020202030204" pitchFamily="34" charset="0"/>
              </a:rPr>
              <a:t>krytycy</a:t>
            </a:r>
            <a:r>
              <a:rPr lang="pl-PL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pl-PL" b="1" dirty="0" smtClean="0">
                <a:latin typeface="Arial Narrow" panose="020B0606020202030204" pitchFamily="34" charset="0"/>
              </a:rPr>
              <a:t>WYWIAD. </a:t>
            </a:r>
            <a:r>
              <a:rPr lang="pl-PL" dirty="0" smtClean="0">
                <a:latin typeface="Arial Narrow" panose="020B0606020202030204" pitchFamily="34" charset="0"/>
              </a:rPr>
              <a:t>Kto </a:t>
            </a:r>
            <a:r>
              <a:rPr lang="pl-PL" dirty="0">
                <a:latin typeface="Arial Narrow" panose="020B0606020202030204" pitchFamily="34" charset="0"/>
              </a:rPr>
              <a:t>udziela wywiadu, by </a:t>
            </a:r>
            <a:r>
              <a:rPr lang="pl-PL" dirty="0" smtClean="0">
                <a:latin typeface="Arial Narrow" panose="020B0606020202030204" pitchFamily="34" charset="0"/>
              </a:rPr>
              <a:t>opowiedzieć Twoją </a:t>
            </a:r>
            <a:r>
              <a:rPr lang="pl-PL" dirty="0">
                <a:latin typeface="Arial Narrow" panose="020B0606020202030204" pitchFamily="34" charset="0"/>
              </a:rPr>
              <a:t>historię? Któryś z Twoich </a:t>
            </a:r>
            <a:r>
              <a:rPr lang="pl-PL" dirty="0" smtClean="0">
                <a:latin typeface="Arial Narrow" panose="020B0606020202030204" pitchFamily="34" charset="0"/>
              </a:rPr>
              <a:t>współpracowników? Twój </a:t>
            </a:r>
            <a:r>
              <a:rPr lang="pl-PL" dirty="0">
                <a:latin typeface="Arial Narrow" panose="020B0606020202030204" pitchFamily="34" charset="0"/>
              </a:rPr>
              <a:t>klient? </a:t>
            </a:r>
            <a:r>
              <a:rPr lang="pl-PL" dirty="0" smtClean="0">
                <a:latin typeface="Arial Narrow" panose="020B0606020202030204" pitchFamily="34" charset="0"/>
              </a:rPr>
              <a:t>Czego dotyczy </a:t>
            </a:r>
            <a:r>
              <a:rPr lang="pl-PL" dirty="0">
                <a:latin typeface="Arial Narrow" panose="020B0606020202030204" pitchFamily="34" charset="0"/>
              </a:rPr>
              <a:t>ten wywiad?</a:t>
            </a:r>
          </a:p>
        </p:txBody>
      </p:sp>
    </p:spTree>
    <p:extLst>
      <p:ext uri="{BB962C8B-B14F-4D97-AF65-F5344CB8AC3E}">
        <p14:creationId xmlns:p14="http://schemas.microsoft.com/office/powerpoint/2010/main" val="3059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753630"/>
            <a:ext cx="8229600" cy="3674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7074" y="749312"/>
            <a:ext cx="77048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Udostępniłeś swoim </a:t>
            </a:r>
            <a:r>
              <a:rPr lang="pl-PL" sz="2200" dirty="0" smtClean="0">
                <a:latin typeface="Arial Narrow" panose="020B0606020202030204" pitchFamily="34" charset="0"/>
              </a:rPr>
              <a:t>współpracownikom wizję </a:t>
            </a:r>
            <a:r>
              <a:rPr lang="pl-PL" sz="2200" dirty="0">
                <a:latin typeface="Arial Narrow" panose="020B0606020202030204" pitchFamily="34" charset="0"/>
              </a:rPr>
              <a:t>na okładkę.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Skonkretyzowałeś swoją </a:t>
            </a:r>
            <a:r>
              <a:rPr lang="pl-PL" sz="2200" dirty="0" smtClean="0">
                <a:latin typeface="Arial Narrow" panose="020B0606020202030204" pitchFamily="34" charset="0"/>
              </a:rPr>
              <a:t>wizję za </a:t>
            </a:r>
            <a:r>
              <a:rPr lang="pl-PL" sz="2200" dirty="0">
                <a:latin typeface="Arial Narrow" panose="020B0606020202030204" pitchFamily="34" charset="0"/>
              </a:rPr>
              <a:t>pomocą atrakcyjnej, </a:t>
            </a:r>
            <a:r>
              <a:rPr lang="pl-PL" sz="2200" dirty="0" smtClean="0">
                <a:latin typeface="Arial Narrow" panose="020B0606020202030204" pitchFamily="34" charset="0"/>
              </a:rPr>
              <a:t>wizualnej okładki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Wyszedłeś poza to, co </a:t>
            </a:r>
            <a:r>
              <a:rPr lang="pl-PL" sz="2200" dirty="0" smtClean="0">
                <a:latin typeface="Arial Narrow" panose="020B0606020202030204" pitchFamily="34" charset="0"/>
              </a:rPr>
              <a:t>znane i </a:t>
            </a:r>
            <a:r>
              <a:rPr lang="pl-PL" sz="2200" dirty="0">
                <a:latin typeface="Arial Narrow" panose="020B0606020202030204" pitchFamily="34" charset="0"/>
              </a:rPr>
              <a:t>bezpieczne.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Nakreśliłeś wizję możliwą </a:t>
            </a:r>
            <a:r>
              <a:rPr lang="pl-PL" sz="2200" dirty="0" smtClean="0">
                <a:latin typeface="Arial Narrow" panose="020B0606020202030204" pitchFamily="34" charset="0"/>
              </a:rPr>
              <a:t>do urzeczywistnienia </a:t>
            </a:r>
            <a:r>
              <a:rPr lang="pl-PL" sz="2200" dirty="0">
                <a:latin typeface="Arial Narrow" panose="020B0606020202030204" pitchFamily="34" charset="0"/>
              </a:rPr>
              <a:t>w pięć lat.</a:t>
            </a:r>
          </a:p>
          <a:p>
            <a:pPr algn="just"/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Skonkretyzuj swoją </a:t>
            </a:r>
            <a:r>
              <a:rPr lang="pl-PL" sz="2200" dirty="0" smtClean="0">
                <a:latin typeface="Arial Narrow" panose="020B0606020202030204" pitchFamily="34" charset="0"/>
              </a:rPr>
              <a:t>wizję na </a:t>
            </a:r>
            <a:r>
              <a:rPr lang="pl-PL" sz="2200" dirty="0">
                <a:latin typeface="Arial Narrow" panose="020B0606020202030204" pitchFamily="34" charset="0"/>
              </a:rPr>
              <a:t>okładkę, posługując </a:t>
            </a:r>
            <a:r>
              <a:rPr lang="pl-PL" sz="2200" dirty="0" smtClean="0">
                <a:latin typeface="Arial Narrow" panose="020B0606020202030204" pitchFamily="34" charset="0"/>
              </a:rPr>
              <a:t>się szablonem </a:t>
            </a:r>
            <a:r>
              <a:rPr lang="pl-PL" sz="2200" dirty="0">
                <a:latin typeface="Arial Narrow" panose="020B0606020202030204" pitchFamily="34" charset="0"/>
              </a:rPr>
              <a:t>wizji </a:t>
            </a:r>
            <a:r>
              <a:rPr lang="pl-PL" sz="2200" dirty="0" smtClean="0">
                <a:latin typeface="Arial Narrow" panose="020B0606020202030204" pitchFamily="34" charset="0"/>
              </a:rPr>
              <a:t>  w </a:t>
            </a:r>
            <a:r>
              <a:rPr lang="pl-PL" sz="2200" dirty="0">
                <a:latin typeface="Arial Narrow" panose="020B0606020202030204" pitchFamily="34" charset="0"/>
              </a:rPr>
              <a:t>5 </a:t>
            </a:r>
            <a:r>
              <a:rPr lang="pl-PL" sz="2200" dirty="0" smtClean="0">
                <a:latin typeface="Arial Narrow" panose="020B0606020202030204" pitchFamily="34" charset="0"/>
              </a:rPr>
              <a:t>śmiałych krokach.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Przekonaj </a:t>
            </a:r>
            <a:r>
              <a:rPr lang="pl-PL" sz="2200" dirty="0">
                <a:latin typeface="Arial Narrow" panose="020B0606020202030204" pitchFamily="34" charset="0"/>
              </a:rPr>
              <a:t>się, jak inni </a:t>
            </a:r>
            <a:r>
              <a:rPr lang="pl-PL" sz="2200" dirty="0" smtClean="0">
                <a:latin typeface="Arial Narrow" panose="020B0606020202030204" pitchFamily="34" charset="0"/>
              </a:rPr>
              <a:t>odbierają tę </a:t>
            </a:r>
            <a:r>
              <a:rPr lang="pl-PL" sz="2200" dirty="0">
                <a:latin typeface="Arial Narrow" panose="020B0606020202030204" pitchFamily="34" charset="0"/>
              </a:rPr>
              <a:t>wizję.</a:t>
            </a:r>
          </a:p>
        </p:txBody>
      </p:sp>
    </p:spTree>
    <p:extLst>
      <p:ext uri="{BB962C8B-B14F-4D97-AF65-F5344CB8AC3E}">
        <p14:creationId xmlns:p14="http://schemas.microsoft.com/office/powerpoint/2010/main" val="33341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"/>
            <a:ext cx="6336704" cy="5111750"/>
          </a:xfrm>
        </p:spPr>
      </p:pic>
    </p:spTree>
    <p:extLst>
      <p:ext uri="{BB962C8B-B14F-4D97-AF65-F5344CB8AC3E}">
        <p14:creationId xmlns:p14="http://schemas.microsoft.com/office/powerpoint/2010/main" val="503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6003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MUSZĘ. </a:t>
            </a:r>
            <a:r>
              <a:rPr lang="pl-PL" sz="2200" dirty="0" smtClean="0">
                <a:latin typeface="Arial Narrow" panose="020B0606020202030204" pitchFamily="34" charset="0"/>
              </a:rPr>
              <a:t>Elementy bezdyskusyjne, których </a:t>
            </a:r>
            <a:r>
              <a:rPr lang="pl-PL" sz="2200" dirty="0">
                <a:latin typeface="Arial Narrow" panose="020B0606020202030204" pitchFamily="34" charset="0"/>
              </a:rPr>
              <a:t>nie </a:t>
            </a:r>
            <a:r>
              <a:rPr lang="pl-PL" sz="2200" dirty="0" smtClean="0">
                <a:latin typeface="Arial Narrow" panose="020B0606020202030204" pitchFamily="34" charset="0"/>
              </a:rPr>
              <a:t>można pominąć. Punktem </a:t>
            </a:r>
            <a:r>
              <a:rPr lang="pl-PL" sz="2200" dirty="0">
                <a:latin typeface="Arial Narrow" panose="020B0606020202030204" pitchFamily="34" charset="0"/>
              </a:rPr>
              <a:t>wyjścia do </a:t>
            </a:r>
            <a:r>
              <a:rPr lang="pl-PL" sz="2200" dirty="0" smtClean="0">
                <a:latin typeface="Arial Narrow" panose="020B0606020202030204" pitchFamily="34" charset="0"/>
              </a:rPr>
              <a:t>tworzenia kryteriów projektowania mogą </a:t>
            </a:r>
            <a:r>
              <a:rPr lang="pl-PL" sz="2200" dirty="0">
                <a:latin typeface="Arial Narrow" panose="020B0606020202030204" pitchFamily="34" charset="0"/>
              </a:rPr>
              <a:t>być informacje </a:t>
            </a:r>
            <a:r>
              <a:rPr lang="pl-PL" sz="2200" dirty="0" smtClean="0">
                <a:latin typeface="Arial Narrow" panose="020B0606020202030204" pitchFamily="34" charset="0"/>
              </a:rPr>
              <a:t>zawarte w </a:t>
            </a:r>
            <a:r>
              <a:rPr lang="pl-PL" sz="2200" dirty="0">
                <a:latin typeface="Arial Narrow" panose="020B0606020202030204" pitchFamily="34" charset="0"/>
              </a:rPr>
              <a:t>szablonie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szablonie propozycji </a:t>
            </a:r>
            <a:r>
              <a:rPr lang="pl-PL" sz="2200" dirty="0">
                <a:latin typeface="Arial Narrow" panose="020B0606020202030204" pitchFamily="34" charset="0"/>
              </a:rPr>
              <a:t>wartości </a:t>
            </a:r>
            <a:r>
              <a:rPr lang="pl-PL" sz="2200" dirty="0" smtClean="0">
                <a:latin typeface="Arial Narrow" panose="020B0606020202030204" pitchFamily="34" charset="0"/>
              </a:rPr>
              <a:t>oraz szablonie </a:t>
            </a:r>
            <a:r>
              <a:rPr lang="pl-PL" sz="2200" dirty="0">
                <a:latin typeface="Arial Narrow" panose="020B0606020202030204" pitchFamily="34" charset="0"/>
              </a:rPr>
              <a:t>wizji w 5 krokach.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POWINIENEM. </a:t>
            </a:r>
            <a:r>
              <a:rPr lang="pl-PL" sz="2200" dirty="0" smtClean="0">
                <a:latin typeface="Arial Narrow" panose="020B0606020202030204" pitchFamily="34" charset="0"/>
              </a:rPr>
              <a:t>Kryteria</a:t>
            </a:r>
            <a:r>
              <a:rPr lang="pl-PL" sz="2200" dirty="0">
                <a:latin typeface="Arial Narrow" panose="020B0606020202030204" pitchFamily="34" charset="0"/>
              </a:rPr>
              <a:t>, które nie są </a:t>
            </a:r>
            <a:r>
              <a:rPr lang="pl-PL" sz="2200" dirty="0" smtClean="0">
                <a:latin typeface="Arial Narrow" panose="020B0606020202030204" pitchFamily="34" charset="0"/>
              </a:rPr>
              <a:t>niezbędne, ale </a:t>
            </a:r>
            <a:r>
              <a:rPr lang="pl-PL" sz="2200" dirty="0">
                <a:latin typeface="Arial Narrow" panose="020B0606020202030204" pitchFamily="34" charset="0"/>
              </a:rPr>
              <a:t>które </a:t>
            </a:r>
            <a:r>
              <a:rPr lang="pl-PL" sz="2200" dirty="0" smtClean="0">
                <a:latin typeface="Arial Narrow" panose="020B0606020202030204" pitchFamily="34" charset="0"/>
              </a:rPr>
              <a:t>naprawdę warto </a:t>
            </a:r>
            <a:r>
              <a:rPr lang="pl-PL" sz="2200" dirty="0">
                <a:latin typeface="Arial Narrow" panose="020B0606020202030204" pitchFamily="34" charset="0"/>
              </a:rPr>
              <a:t>uwzględnić.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MOGĘ. </a:t>
            </a:r>
            <a:r>
              <a:rPr lang="pl-PL" sz="2200" dirty="0" smtClean="0">
                <a:latin typeface="Arial Narrow" panose="020B0606020202030204" pitchFamily="34" charset="0"/>
              </a:rPr>
              <a:t>Kryteria</a:t>
            </a:r>
            <a:r>
              <a:rPr lang="pl-PL" sz="2200" dirty="0">
                <a:latin typeface="Arial Narrow" panose="020B0606020202030204" pitchFamily="34" charset="0"/>
              </a:rPr>
              <a:t>, które nie </a:t>
            </a:r>
            <a:r>
              <a:rPr lang="pl-PL" sz="2200" dirty="0" smtClean="0">
                <a:latin typeface="Arial Narrow" panose="020B0606020202030204" pitchFamily="34" charset="0"/>
              </a:rPr>
              <a:t>mają bezpośredniego związku z </a:t>
            </a:r>
            <a:r>
              <a:rPr lang="pl-PL" sz="2200" dirty="0">
                <a:latin typeface="Arial Narrow" panose="020B0606020202030204" pitchFamily="34" charset="0"/>
              </a:rPr>
              <a:t>urzeczywistnianiem wizji.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NIE MOGĘ. </a:t>
            </a:r>
            <a:r>
              <a:rPr lang="pl-PL" sz="2200" dirty="0" smtClean="0">
                <a:latin typeface="Arial Narrow" panose="020B0606020202030204" pitchFamily="34" charset="0"/>
              </a:rPr>
              <a:t>Elementy</a:t>
            </a:r>
            <a:r>
              <a:rPr lang="pl-PL" sz="2200" dirty="0">
                <a:latin typeface="Arial Narrow" panose="020B0606020202030204" pitchFamily="34" charset="0"/>
              </a:rPr>
              <a:t>, których </a:t>
            </a:r>
            <a:r>
              <a:rPr lang="pl-PL" sz="2200" dirty="0" smtClean="0">
                <a:latin typeface="Arial Narrow" panose="020B0606020202030204" pitchFamily="34" charset="0"/>
              </a:rPr>
              <a:t>bezdyskusyjnie nie </a:t>
            </a:r>
            <a:r>
              <a:rPr lang="pl-PL" sz="2200" dirty="0">
                <a:latin typeface="Arial Narrow" panose="020B0606020202030204" pitchFamily="34" charset="0"/>
              </a:rPr>
              <a:t>chcesz.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Oczyściłeś kryteria </a:t>
            </a:r>
            <a:r>
              <a:rPr lang="pl-PL" sz="2200" dirty="0" smtClean="0">
                <a:latin typeface="Arial Narrow" panose="020B0606020202030204" pitchFamily="34" charset="0"/>
              </a:rPr>
              <a:t>projektowania z </a:t>
            </a:r>
            <a:r>
              <a:rPr lang="pl-PL" sz="2200" dirty="0">
                <a:latin typeface="Arial Narrow" panose="020B0606020202030204" pitchFamily="34" charset="0"/>
              </a:rPr>
              <a:t>niepotrzebnych </a:t>
            </a:r>
            <a:r>
              <a:rPr lang="pl-PL" sz="2200" dirty="0" smtClean="0">
                <a:latin typeface="Arial Narrow" panose="020B0606020202030204" pitchFamily="34" charset="0"/>
              </a:rPr>
              <a:t>elementów. W </a:t>
            </a:r>
            <a:r>
              <a:rPr lang="pl-PL" sz="2200" dirty="0">
                <a:latin typeface="Arial Narrow" panose="020B0606020202030204" pitchFamily="34" charset="0"/>
              </a:rPr>
              <a:t>tym celu możesz </a:t>
            </a:r>
            <a:r>
              <a:rPr lang="pl-PL" sz="2200" dirty="0" smtClean="0">
                <a:latin typeface="Arial Narrow" panose="020B0606020202030204" pitchFamily="34" charset="0"/>
              </a:rPr>
              <a:t>na przykład </a:t>
            </a:r>
            <a:r>
              <a:rPr lang="pl-PL" sz="2200" dirty="0">
                <a:latin typeface="Arial Narrow" panose="020B0606020202030204" pitchFamily="34" charset="0"/>
              </a:rPr>
              <a:t>zarządzić </a:t>
            </a:r>
            <a:r>
              <a:rPr lang="pl-PL" sz="2200" dirty="0" smtClean="0">
                <a:latin typeface="Arial Narrow" panose="020B0606020202030204" pitchFamily="34" charset="0"/>
              </a:rPr>
              <a:t>głosowanie.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Twój </a:t>
            </a:r>
            <a:r>
              <a:rPr lang="pl-PL" sz="2200" dirty="0">
                <a:latin typeface="Arial Narrow" panose="020B0606020202030204" pitchFamily="34" charset="0"/>
              </a:rPr>
              <a:t>zespół i Ty </a:t>
            </a:r>
            <a:r>
              <a:rPr lang="pl-PL" sz="2200" dirty="0" smtClean="0">
                <a:latin typeface="Arial Narrow" panose="020B0606020202030204" pitchFamily="34" charset="0"/>
              </a:rPr>
              <a:t>poświęciliście trochę </a:t>
            </a:r>
            <a:r>
              <a:rPr lang="pl-PL" sz="2200" dirty="0">
                <a:latin typeface="Arial Narrow" panose="020B0606020202030204" pitchFamily="34" charset="0"/>
              </a:rPr>
              <a:t>czasu na </a:t>
            </a:r>
            <a:r>
              <a:rPr lang="pl-PL" sz="2200" dirty="0" smtClean="0">
                <a:latin typeface="Arial Narrow" panose="020B0606020202030204" pitchFamily="34" charset="0"/>
              </a:rPr>
              <a:t>sprecyzowanie kryteriów </a:t>
            </a:r>
            <a:r>
              <a:rPr lang="pl-PL" sz="2200" dirty="0">
                <a:latin typeface="Arial Narrow" panose="020B0606020202030204" pitchFamily="34" charset="0"/>
              </a:rPr>
              <a:t>i przedstawienie </a:t>
            </a:r>
            <a:r>
              <a:rPr lang="pl-PL" sz="2200" dirty="0" smtClean="0">
                <a:latin typeface="Arial Narrow" panose="020B0606020202030204" pitchFamily="34" charset="0"/>
              </a:rPr>
              <a:t>ich w </a:t>
            </a:r>
            <a:r>
              <a:rPr lang="pl-PL" sz="2200" dirty="0">
                <a:latin typeface="Arial Narrow" panose="020B0606020202030204" pitchFamily="34" charset="0"/>
              </a:rPr>
              <a:t>wymierny </a:t>
            </a:r>
            <a:r>
              <a:rPr lang="pl-PL" sz="2200" dirty="0" smtClean="0">
                <a:latin typeface="Arial Narrow" panose="020B0606020202030204" pitchFamily="34" charset="0"/>
              </a:rPr>
              <a:t>sposób.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Dokonałeś </a:t>
            </a:r>
            <a:r>
              <a:rPr lang="pl-PL" sz="2200" dirty="0">
                <a:latin typeface="Arial Narrow" panose="020B0606020202030204" pitchFamily="34" charset="0"/>
              </a:rPr>
              <a:t>powiązania </a:t>
            </a:r>
            <a:r>
              <a:rPr lang="pl-PL" sz="2200" dirty="0" smtClean="0">
                <a:latin typeface="Arial Narrow" panose="020B0606020202030204" pitchFamily="34" charset="0"/>
              </a:rPr>
              <a:t>kryteriów projektowania </a:t>
            </a:r>
            <a:r>
              <a:rPr lang="pl-PL" sz="2200" dirty="0">
                <a:latin typeface="Arial Narrow" panose="020B0606020202030204" pitchFamily="34" charset="0"/>
              </a:rPr>
              <a:t>z wizją.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Przedstaw kryteria w </a:t>
            </a:r>
            <a:r>
              <a:rPr lang="pl-PL" sz="2200" dirty="0" smtClean="0">
                <a:latin typeface="Arial Narrow" panose="020B0606020202030204" pitchFamily="34" charset="0"/>
              </a:rPr>
              <a:t>formie policzalnej</a:t>
            </a:r>
            <a:r>
              <a:rPr lang="pl-PL" sz="2200" dirty="0">
                <a:latin typeface="Arial Narrow" panose="020B0606020202030204" pitchFamily="34" charset="0"/>
              </a:rPr>
              <a:t>. Postaraj się, </a:t>
            </a:r>
            <a:r>
              <a:rPr lang="pl-PL" sz="2200" dirty="0" smtClean="0">
                <a:latin typeface="Arial Narrow" panose="020B0606020202030204" pitchFamily="34" charset="0"/>
              </a:rPr>
              <a:t>żeby były </a:t>
            </a:r>
            <a:r>
              <a:rPr lang="pl-PL" sz="2200" dirty="0">
                <a:latin typeface="Arial Narrow" panose="020B0606020202030204" pitchFamily="34" charset="0"/>
              </a:rPr>
              <a:t>konkretne, </a:t>
            </a:r>
            <a:r>
              <a:rPr lang="pl-PL" sz="2200" dirty="0" smtClean="0">
                <a:latin typeface="Arial Narrow" panose="020B0606020202030204" pitchFamily="34" charset="0"/>
              </a:rPr>
              <a:t>wymierne, osiągalne</a:t>
            </a:r>
            <a:r>
              <a:rPr lang="pl-PL" sz="2200" dirty="0">
                <a:latin typeface="Arial Narrow" panose="020B0606020202030204" pitchFamily="34" charset="0"/>
              </a:rPr>
              <a:t>, trafne i </a:t>
            </a:r>
            <a:r>
              <a:rPr lang="pl-PL" sz="2200" dirty="0" smtClean="0">
                <a:latin typeface="Arial Narrow" panose="020B0606020202030204" pitchFamily="34" charset="0"/>
              </a:rPr>
              <a:t>skonkretyzowane czasowo.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Raz </a:t>
            </a:r>
            <a:r>
              <a:rPr lang="pl-PL" sz="2200" dirty="0">
                <a:latin typeface="Arial Narrow" panose="020B0606020202030204" pitchFamily="34" charset="0"/>
              </a:rPr>
              <a:t>jeszcze przeanalizuj </a:t>
            </a:r>
            <a:r>
              <a:rPr lang="pl-PL" sz="2200" dirty="0" smtClean="0">
                <a:latin typeface="Arial Narrow" panose="020B0606020202030204" pitchFamily="34" charset="0"/>
              </a:rPr>
              <a:t>swoje kryteria </a:t>
            </a:r>
            <a:r>
              <a:rPr lang="pl-PL" sz="2200" dirty="0">
                <a:latin typeface="Arial Narrow" panose="020B0606020202030204" pitchFamily="34" charset="0"/>
              </a:rPr>
              <a:t>projektowania. </a:t>
            </a:r>
            <a:r>
              <a:rPr lang="pl-PL" sz="2200" dirty="0" smtClean="0">
                <a:latin typeface="Arial Narrow" panose="020B0606020202030204" pitchFamily="34" charset="0"/>
              </a:rPr>
              <a:t>Czy dalej </a:t>
            </a:r>
            <a:r>
              <a:rPr lang="pl-PL" sz="2200" dirty="0">
                <a:latin typeface="Arial Narrow" panose="020B0606020202030204" pitchFamily="34" charset="0"/>
              </a:rPr>
              <a:t>mają sens?</a:t>
            </a:r>
          </a:p>
        </p:txBody>
      </p:sp>
    </p:spTree>
    <p:extLst>
      <p:ext uri="{BB962C8B-B14F-4D97-AF65-F5344CB8AC3E}">
        <p14:creationId xmlns:p14="http://schemas.microsoft.com/office/powerpoint/2010/main" val="38286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latin typeface="Arial Narrow" panose="020B0606020202030204" pitchFamily="34" charset="0"/>
              </a:rPr>
              <a:t>Modele biznesowe i strategie </a:t>
            </a:r>
            <a:r>
              <a:rPr lang="pl-PL" sz="2200" b="1" dirty="0">
                <a:latin typeface="Arial Narrow" panose="020B0606020202030204" pitchFamily="34" charset="0"/>
              </a:rPr>
              <a:t>to odrębne, ale połączone koncepcje </a:t>
            </a:r>
            <a:r>
              <a:rPr lang="pl-PL" sz="2200" dirty="0">
                <a:latin typeface="Arial Narrow" panose="020B0606020202030204" pitchFamily="34" charset="0"/>
              </a:rPr>
              <a:t>(</a:t>
            </a:r>
            <a:r>
              <a:rPr lang="pl-PL" sz="2200" dirty="0" err="1">
                <a:latin typeface="Arial Narrow" panose="020B0606020202030204" pitchFamily="34" charset="0"/>
              </a:rPr>
              <a:t>Teece</a:t>
            </a:r>
            <a:r>
              <a:rPr lang="pl-PL" sz="2200" dirty="0">
                <a:latin typeface="Arial Narrow" panose="020B0606020202030204" pitchFamily="34" charset="0"/>
              </a:rPr>
              <a:t>, 2010). Model biznesowy wyraża </a:t>
            </a:r>
            <a:r>
              <a:rPr lang="pl-PL" sz="2200" b="1" dirty="0">
                <a:latin typeface="Arial Narrow" panose="020B0606020202030204" pitchFamily="34" charset="0"/>
              </a:rPr>
              <a:t>logikę tworzenia wartości dla klientów</a:t>
            </a:r>
            <a:r>
              <a:rPr lang="pl-PL" sz="2200" dirty="0">
                <a:latin typeface="Arial Narrow" panose="020B0606020202030204" pitchFamily="34" charset="0"/>
              </a:rPr>
              <a:t>, czyli w jaki sposób można zorganizować firmę, tak aby najlepiej zaspokajać potrzeby klientów, zarabiać i osiągać zyski. Strategia </a:t>
            </a:r>
            <a:r>
              <a:rPr lang="pl-PL" sz="2200" b="1" dirty="0">
                <a:latin typeface="Arial Narrow" panose="020B0606020202030204" pitchFamily="34" charset="0"/>
              </a:rPr>
              <a:t>określa cele strategiczne w świetle warunków środowiskowych i dostępnych zasobów </a:t>
            </a:r>
            <a:r>
              <a:rPr lang="pl-PL" sz="2200" dirty="0">
                <a:latin typeface="Arial Narrow" panose="020B0606020202030204" pitchFamily="34" charset="0"/>
              </a:rPr>
              <a:t>oraz nakreśla działania niezbędne do uzyskania zrównoważonej pozycji konkurencyjnej (</a:t>
            </a:r>
            <a:r>
              <a:rPr lang="pl-PL" sz="2200" dirty="0" err="1">
                <a:latin typeface="Arial Narrow" panose="020B0606020202030204" pitchFamily="34" charset="0"/>
              </a:rPr>
              <a:t>Vedovato</a:t>
            </a:r>
            <a:r>
              <a:rPr lang="pl-PL" sz="2200" dirty="0">
                <a:latin typeface="Arial Narrow" panose="020B0606020202030204" pitchFamily="34" charset="0"/>
              </a:rPr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17958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07603"/>
            <a:ext cx="6768753" cy="4896544"/>
          </a:xfrm>
        </p:spPr>
      </p:pic>
    </p:spTree>
    <p:extLst>
      <p:ext uri="{BB962C8B-B14F-4D97-AF65-F5344CB8AC3E}">
        <p14:creationId xmlns:p14="http://schemas.microsoft.com/office/powerpoint/2010/main" val="3529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TEMAT. </a:t>
            </a:r>
            <a:r>
              <a:rPr lang="pl-PL" sz="1800" dirty="0" smtClean="0">
                <a:latin typeface="Arial Narrow" panose="020B0606020202030204" pitchFamily="34" charset="0"/>
              </a:rPr>
              <a:t>Tytuł </a:t>
            </a:r>
            <a:r>
              <a:rPr lang="pl-PL" sz="1800" dirty="0">
                <a:latin typeface="Arial Narrow" panose="020B0606020202030204" pitchFamily="34" charset="0"/>
              </a:rPr>
              <a:t>i główna </a:t>
            </a:r>
            <a:r>
              <a:rPr lang="pl-PL" sz="1800" dirty="0" smtClean="0">
                <a:latin typeface="Arial Narrow" panose="020B0606020202030204" pitchFamily="34" charset="0"/>
              </a:rPr>
              <a:t>problematyka poruszana w </a:t>
            </a:r>
            <a:r>
              <a:rPr lang="pl-PL" sz="1800" dirty="0">
                <a:latin typeface="Arial Narrow" panose="020B0606020202030204" pitchFamily="34" charset="0"/>
              </a:rPr>
              <a:t>Twojej historii.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CEL. </a:t>
            </a:r>
            <a:r>
              <a:rPr lang="pl-PL" sz="1800" dirty="0" smtClean="0">
                <a:latin typeface="Arial Narrow" panose="020B0606020202030204" pitchFamily="34" charset="0"/>
              </a:rPr>
              <a:t>Jaki </a:t>
            </a:r>
            <a:r>
              <a:rPr lang="pl-PL" sz="1800" dirty="0">
                <a:latin typeface="Arial Narrow" panose="020B0606020202030204" pitchFamily="34" charset="0"/>
              </a:rPr>
              <a:t>cel </a:t>
            </a:r>
            <a:r>
              <a:rPr lang="pl-PL" sz="1800" dirty="0" smtClean="0">
                <a:latin typeface="Arial Narrow" panose="020B0606020202030204" pitchFamily="34" charset="0"/>
              </a:rPr>
              <a:t>chcesz osiągnąć</a:t>
            </a:r>
            <a:r>
              <a:rPr lang="pl-PL" sz="1800" dirty="0">
                <a:latin typeface="Arial Narrow" panose="020B0606020202030204" pitchFamily="34" charset="0"/>
              </a:rPr>
              <a:t>? Po co </a:t>
            </a:r>
            <a:r>
              <a:rPr lang="pl-PL" sz="1800" dirty="0" smtClean="0">
                <a:latin typeface="Arial Narrow" panose="020B0606020202030204" pitchFamily="34" charset="0"/>
              </a:rPr>
              <a:t>opowiadasz tę </a:t>
            </a:r>
            <a:r>
              <a:rPr lang="pl-PL" sz="1800" dirty="0">
                <a:latin typeface="Arial Narrow" panose="020B0606020202030204" pitchFamily="34" charset="0"/>
              </a:rPr>
              <a:t>historię?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ODBIORCY. </a:t>
            </a:r>
            <a:r>
              <a:rPr lang="pl-PL" sz="1800" dirty="0" smtClean="0">
                <a:latin typeface="Arial Narrow" panose="020B0606020202030204" pitchFamily="34" charset="0"/>
              </a:rPr>
              <a:t>Kim </a:t>
            </a:r>
            <a:r>
              <a:rPr lang="pl-PL" sz="1800" dirty="0">
                <a:latin typeface="Arial Narrow" panose="020B0606020202030204" pitchFamily="34" charset="0"/>
              </a:rPr>
              <a:t>oni są? </a:t>
            </a:r>
            <a:r>
              <a:rPr lang="pl-PL" sz="1800" dirty="0" smtClean="0">
                <a:latin typeface="Arial Narrow" panose="020B0606020202030204" pitchFamily="34" charset="0"/>
              </a:rPr>
              <a:t>Nakreśl ich </a:t>
            </a:r>
            <a:r>
              <a:rPr lang="pl-PL" sz="1800" dirty="0">
                <a:latin typeface="Arial Narrow" panose="020B0606020202030204" pitchFamily="34" charset="0"/>
              </a:rPr>
              <a:t>profil.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ENERGIA. </a:t>
            </a:r>
            <a:r>
              <a:rPr lang="pl-PL" sz="1800" dirty="0" smtClean="0">
                <a:latin typeface="Arial Narrow" panose="020B0606020202030204" pitchFamily="34" charset="0"/>
              </a:rPr>
              <a:t>Jak </a:t>
            </a:r>
            <a:r>
              <a:rPr lang="pl-PL" sz="1800" dirty="0">
                <a:latin typeface="Arial Narrow" panose="020B0606020202030204" pitchFamily="34" charset="0"/>
              </a:rPr>
              <a:t>wyobrażasz sobie przejażdżkę </a:t>
            </a:r>
            <a:r>
              <a:rPr lang="pl-PL" sz="1800" dirty="0" smtClean="0">
                <a:latin typeface="Arial Narrow" panose="020B0606020202030204" pitchFamily="34" charset="0"/>
              </a:rPr>
              <a:t>słuchaczy Twoim </a:t>
            </a:r>
            <a:r>
              <a:rPr lang="pl-PL" sz="1800" dirty="0">
                <a:latin typeface="Arial Narrow" panose="020B0606020202030204" pitchFamily="34" charset="0"/>
              </a:rPr>
              <a:t>emocjonalnym </a:t>
            </a:r>
            <a:r>
              <a:rPr lang="pl-PL" sz="1800" dirty="0" err="1">
                <a:latin typeface="Arial Narrow" panose="020B0606020202030204" pitchFamily="34" charset="0"/>
              </a:rPr>
              <a:t>rollercoasterem</a:t>
            </a:r>
            <a:r>
              <a:rPr lang="pl-PL" sz="1800" dirty="0">
                <a:latin typeface="Arial Narrow" panose="020B0606020202030204" pitchFamily="34" charset="0"/>
              </a:rPr>
              <a:t>? W </a:t>
            </a:r>
            <a:r>
              <a:rPr lang="pl-PL" sz="1800" dirty="0" smtClean="0">
                <a:latin typeface="Arial Narrow" panose="020B0606020202030204" pitchFamily="34" charset="0"/>
              </a:rPr>
              <a:t>którym momencie </a:t>
            </a:r>
            <a:r>
              <a:rPr lang="pl-PL" sz="1800" dirty="0">
                <a:latin typeface="Arial Narrow" panose="020B0606020202030204" pitchFamily="34" charset="0"/>
              </a:rPr>
              <a:t>będą mieli najwięcej energii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PRZED. </a:t>
            </a:r>
            <a:r>
              <a:rPr lang="pl-PL" sz="1800" dirty="0" smtClean="0">
                <a:latin typeface="Arial Narrow" panose="020B0606020202030204" pitchFamily="34" charset="0"/>
              </a:rPr>
              <a:t>Co </a:t>
            </a:r>
            <a:r>
              <a:rPr lang="pl-PL" sz="1800" dirty="0">
                <a:latin typeface="Arial Narrow" panose="020B0606020202030204" pitchFamily="34" charset="0"/>
              </a:rPr>
              <a:t>Twoi </a:t>
            </a:r>
            <a:r>
              <a:rPr lang="pl-PL" sz="1800" dirty="0" smtClean="0">
                <a:latin typeface="Arial Narrow" panose="020B0606020202030204" pitchFamily="34" charset="0"/>
              </a:rPr>
              <a:t>odbiorcy myślą</a:t>
            </a:r>
            <a:r>
              <a:rPr lang="pl-PL" sz="1800" dirty="0">
                <a:latin typeface="Arial Narrow" panose="020B0606020202030204" pitchFamily="34" charset="0"/>
              </a:rPr>
              <a:t>, czują, </a:t>
            </a:r>
            <a:r>
              <a:rPr lang="pl-PL" sz="1800" dirty="0" smtClean="0">
                <a:latin typeface="Arial Narrow" panose="020B0606020202030204" pitchFamily="34" charset="0"/>
              </a:rPr>
              <a:t>wiedzą, chcą </a:t>
            </a:r>
            <a:r>
              <a:rPr lang="pl-PL" sz="1800" dirty="0">
                <a:latin typeface="Arial Narrow" panose="020B0606020202030204" pitchFamily="34" charset="0"/>
              </a:rPr>
              <a:t>w </a:t>
            </a:r>
            <a:r>
              <a:rPr lang="pl-PL" sz="1800" dirty="0" smtClean="0">
                <a:latin typeface="Arial Narrow" panose="020B0606020202030204" pitchFamily="34" charset="0"/>
              </a:rPr>
              <a:t>odniesieniu do </a:t>
            </a:r>
            <a:r>
              <a:rPr lang="pl-PL" sz="1800" dirty="0">
                <a:latin typeface="Arial Narrow" panose="020B0606020202030204" pitchFamily="34" charset="0"/>
              </a:rPr>
              <a:t>tematu </a:t>
            </a:r>
            <a:r>
              <a:rPr lang="pl-PL" sz="1800" dirty="0" smtClean="0">
                <a:latin typeface="Arial Narrow" panose="020B0606020202030204" pitchFamily="34" charset="0"/>
              </a:rPr>
              <a:t>Twojej opowieści</a:t>
            </a:r>
            <a:r>
              <a:rPr lang="pl-PL" sz="1800" dirty="0">
                <a:latin typeface="Arial Narrow" panose="020B0606020202030204" pitchFamily="34" charset="0"/>
              </a:rPr>
              <a:t>, </a:t>
            </a:r>
            <a:r>
              <a:rPr lang="pl-PL" sz="1800" dirty="0" smtClean="0">
                <a:latin typeface="Arial Narrow" panose="020B0606020202030204" pitchFamily="34" charset="0"/>
              </a:rPr>
              <a:t>jeszcze zanim </a:t>
            </a:r>
            <a:r>
              <a:rPr lang="pl-PL" sz="1800" dirty="0">
                <a:latin typeface="Arial Narrow" panose="020B0606020202030204" pitchFamily="34" charset="0"/>
              </a:rPr>
              <a:t>zaczniesz </a:t>
            </a:r>
            <a:r>
              <a:rPr lang="pl-PL" sz="1800" dirty="0" smtClean="0">
                <a:latin typeface="Arial Narrow" panose="020B0606020202030204" pitchFamily="34" charset="0"/>
              </a:rPr>
              <a:t>do nich </a:t>
            </a:r>
            <a:r>
              <a:rPr lang="pl-PL" sz="1800" dirty="0">
                <a:latin typeface="Arial Narrow" panose="020B0606020202030204" pitchFamily="34" charset="0"/>
              </a:rPr>
              <a:t>mówić?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WPROWADZENIE W SYTUACJĘ</a:t>
            </a:r>
            <a:r>
              <a:rPr lang="pl-PL" sz="1800" dirty="0" smtClean="0">
                <a:latin typeface="Arial Narrow" panose="020B0606020202030204" pitchFamily="34" charset="0"/>
              </a:rPr>
              <a:t>. Przedstaw kontekst (na </a:t>
            </a:r>
            <a:r>
              <a:rPr lang="pl-PL" sz="1800" dirty="0">
                <a:latin typeface="Arial Narrow" panose="020B0606020202030204" pitchFamily="34" charset="0"/>
              </a:rPr>
              <a:t>podstawie </a:t>
            </a:r>
            <a:r>
              <a:rPr lang="pl-PL" sz="1800" dirty="0" smtClean="0">
                <a:latin typeface="Arial Narrow" panose="020B0606020202030204" pitchFamily="34" charset="0"/>
              </a:rPr>
              <a:t>emocji, zasad </a:t>
            </a:r>
            <a:r>
              <a:rPr lang="pl-PL" sz="1800" dirty="0">
                <a:latin typeface="Arial Narrow" panose="020B0606020202030204" pitchFamily="34" charset="0"/>
              </a:rPr>
              <a:t>etyki </a:t>
            </a:r>
            <a:r>
              <a:rPr lang="pl-PL" sz="1800" dirty="0" smtClean="0">
                <a:latin typeface="Arial Narrow" panose="020B0606020202030204" pitchFamily="34" charset="0"/>
              </a:rPr>
              <a:t>lub faktów</a:t>
            </a:r>
            <a:r>
              <a:rPr lang="pl-PL" sz="1800" dirty="0">
                <a:latin typeface="Arial Narrow" panose="020B0606020202030204" pitchFamily="34" charset="0"/>
              </a:rPr>
              <a:t>), aby </a:t>
            </a:r>
            <a:r>
              <a:rPr lang="pl-PL" sz="1800" dirty="0" smtClean="0">
                <a:latin typeface="Arial Narrow" panose="020B0606020202030204" pitchFamily="34" charset="0"/>
              </a:rPr>
              <a:t>odbiorcy mogli </a:t>
            </a:r>
            <a:r>
              <a:rPr lang="pl-PL" sz="1800" dirty="0">
                <a:latin typeface="Arial Narrow" panose="020B0606020202030204" pitchFamily="34" charset="0"/>
              </a:rPr>
              <a:t>lepiej </a:t>
            </a:r>
            <a:r>
              <a:rPr lang="pl-PL" sz="1800" dirty="0" smtClean="0">
                <a:latin typeface="Arial Narrow" panose="020B0606020202030204" pitchFamily="34" charset="0"/>
              </a:rPr>
              <a:t>wczuć się </a:t>
            </a:r>
            <a:r>
              <a:rPr lang="pl-PL" sz="1800" dirty="0">
                <a:latin typeface="Arial Narrow" panose="020B0606020202030204" pitchFamily="34" charset="0"/>
              </a:rPr>
              <a:t>w klimat </a:t>
            </a:r>
            <a:r>
              <a:rPr lang="pl-PL" sz="1800" dirty="0" smtClean="0">
                <a:latin typeface="Arial Narrow" panose="020B0606020202030204" pitchFamily="34" charset="0"/>
              </a:rPr>
              <a:t>Twojej opowieści.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GŁÓWNA </a:t>
            </a:r>
            <a:r>
              <a:rPr lang="pl-PL" sz="1800" b="1" dirty="0" smtClean="0">
                <a:latin typeface="Arial Narrow" panose="020B0606020202030204" pitchFamily="34" charset="0"/>
              </a:rPr>
              <a:t>TREŚĆ. </a:t>
            </a:r>
            <a:r>
              <a:rPr lang="pl-PL" sz="1800" dirty="0" smtClean="0">
                <a:latin typeface="Arial Narrow" panose="020B0606020202030204" pitchFamily="34" charset="0"/>
              </a:rPr>
              <a:t>Jakie </a:t>
            </a:r>
            <a:r>
              <a:rPr lang="pl-PL" sz="1800" dirty="0">
                <a:latin typeface="Arial Narrow" panose="020B0606020202030204" pitchFamily="34" charset="0"/>
              </a:rPr>
              <a:t>główne </a:t>
            </a:r>
            <a:r>
              <a:rPr lang="pl-PL" sz="1800" dirty="0" smtClean="0">
                <a:latin typeface="Arial Narrow" panose="020B0606020202030204" pitchFamily="34" charset="0"/>
              </a:rPr>
              <a:t>przesłanie chcesz przekazać? W </a:t>
            </a:r>
            <a:r>
              <a:rPr lang="pl-PL" sz="1800" dirty="0">
                <a:latin typeface="Arial Narrow" panose="020B0606020202030204" pitchFamily="34" charset="0"/>
              </a:rPr>
              <a:t>jaki </a:t>
            </a:r>
            <a:r>
              <a:rPr lang="pl-PL" sz="1800" dirty="0" smtClean="0">
                <a:latin typeface="Arial Narrow" panose="020B0606020202030204" pitchFamily="34" charset="0"/>
              </a:rPr>
              <a:t>sposób chcesz </a:t>
            </a:r>
            <a:r>
              <a:rPr lang="pl-PL" sz="1800" dirty="0">
                <a:latin typeface="Arial Narrow" panose="020B0606020202030204" pitchFamily="34" charset="0"/>
              </a:rPr>
              <a:t>wpłynąć </a:t>
            </a:r>
            <a:r>
              <a:rPr lang="pl-PL" sz="1800" dirty="0" smtClean="0">
                <a:latin typeface="Arial Narrow" panose="020B0606020202030204" pitchFamily="34" charset="0"/>
              </a:rPr>
              <a:t>na zmianę </a:t>
            </a:r>
            <a:r>
              <a:rPr lang="pl-PL" sz="1800" dirty="0">
                <a:latin typeface="Arial Narrow" panose="020B0606020202030204" pitchFamily="34" charset="0"/>
              </a:rPr>
              <a:t>myślenia </a:t>
            </a:r>
            <a:r>
              <a:rPr lang="pl-PL" sz="1800" dirty="0" smtClean="0">
                <a:latin typeface="Arial Narrow" panose="020B0606020202030204" pitchFamily="34" charset="0"/>
              </a:rPr>
              <a:t>lub postawy </a:t>
            </a:r>
            <a:r>
              <a:rPr lang="pl-PL" sz="1800" dirty="0">
                <a:latin typeface="Arial Narrow" panose="020B0606020202030204" pitchFamily="34" charset="0"/>
              </a:rPr>
              <a:t>odbiorców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WNIOSKI.</a:t>
            </a:r>
            <a:r>
              <a:rPr lang="pl-PL" sz="1800" dirty="0" smtClean="0">
                <a:latin typeface="Arial Narrow" panose="020B0606020202030204" pitchFamily="34" charset="0"/>
              </a:rPr>
              <a:t> Jakie </a:t>
            </a:r>
            <a:r>
              <a:rPr lang="pl-PL" sz="1800" dirty="0">
                <a:latin typeface="Arial Narrow" panose="020B0606020202030204" pitchFamily="34" charset="0"/>
              </a:rPr>
              <a:t>argumenty, </a:t>
            </a:r>
            <a:r>
              <a:rPr lang="pl-PL" sz="1800" dirty="0" smtClean="0">
                <a:latin typeface="Arial Narrow" panose="020B0606020202030204" pitchFamily="34" charset="0"/>
              </a:rPr>
              <a:t>fakty, anegdoty znalazły się </a:t>
            </a:r>
            <a:r>
              <a:rPr lang="pl-PL" sz="1800" dirty="0">
                <a:latin typeface="Arial Narrow" panose="020B0606020202030204" pitchFamily="34" charset="0"/>
              </a:rPr>
              <a:t>w Twojej </a:t>
            </a:r>
            <a:r>
              <a:rPr lang="pl-PL" sz="1800" dirty="0" smtClean="0">
                <a:latin typeface="Arial Narrow" panose="020B0606020202030204" pitchFamily="34" charset="0"/>
              </a:rPr>
              <a:t>historii? Jak </a:t>
            </a:r>
            <a:r>
              <a:rPr lang="pl-PL" sz="1800" dirty="0">
                <a:latin typeface="Arial Narrow" panose="020B0606020202030204" pitchFamily="34" charset="0"/>
              </a:rPr>
              <a:t>je rozmieściłeś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PO. </a:t>
            </a:r>
            <a:r>
              <a:rPr lang="pl-PL" sz="1800" dirty="0" smtClean="0">
                <a:latin typeface="Arial Narrow" panose="020B0606020202030204" pitchFamily="34" charset="0"/>
              </a:rPr>
              <a:t>Co </a:t>
            </a:r>
            <a:r>
              <a:rPr lang="pl-PL" sz="1800" dirty="0">
                <a:latin typeface="Arial Narrow" panose="020B0606020202030204" pitchFamily="34" charset="0"/>
              </a:rPr>
              <a:t>odbiorcy </a:t>
            </a:r>
            <a:r>
              <a:rPr lang="pl-PL" sz="1800" dirty="0" smtClean="0">
                <a:latin typeface="Arial Narrow" panose="020B0606020202030204" pitchFamily="34" charset="0"/>
              </a:rPr>
              <a:t>myślą, czują</a:t>
            </a:r>
            <a:r>
              <a:rPr lang="pl-PL" sz="1800" dirty="0">
                <a:latin typeface="Arial Narrow" panose="020B0606020202030204" pitchFamily="34" charset="0"/>
              </a:rPr>
              <a:t>, wiedzą itp. </a:t>
            </a:r>
            <a:r>
              <a:rPr lang="pl-PL" sz="1800" dirty="0" smtClean="0">
                <a:latin typeface="Arial Narrow" panose="020B0606020202030204" pitchFamily="34" charset="0"/>
              </a:rPr>
              <a:t>Po wysłuchaniu Twojej opowieści</a:t>
            </a:r>
            <a:r>
              <a:rPr lang="pl-PL" sz="1800" dirty="0">
                <a:latin typeface="Arial Narrow" panose="020B0606020202030204" pitchFamily="34" charset="0"/>
              </a:rPr>
              <a:t>? </a:t>
            </a:r>
            <a:r>
              <a:rPr lang="pl-PL" sz="1800" dirty="0" smtClean="0">
                <a:latin typeface="Arial Narrow" panose="020B0606020202030204" pitchFamily="34" charset="0"/>
              </a:rPr>
              <a:t>Operuj konkretami</a:t>
            </a:r>
            <a:r>
              <a:rPr lang="pl-PL" sz="1800" dirty="0">
                <a:latin typeface="Arial Narrow" panose="020B0606020202030204" pitchFamily="34" charset="0"/>
              </a:rPr>
              <a:t>!</a:t>
            </a:r>
            <a:endParaRPr lang="pl-PL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Wiesz dokładnie, co </a:t>
            </a:r>
            <a:r>
              <a:rPr lang="pl-PL" sz="2200" dirty="0" smtClean="0">
                <a:latin typeface="Arial Narrow" panose="020B0606020202030204" pitchFamily="34" charset="0"/>
              </a:rPr>
              <a:t>myślą i </a:t>
            </a:r>
            <a:r>
              <a:rPr lang="pl-PL" sz="2200" dirty="0">
                <a:latin typeface="Arial Narrow" panose="020B0606020202030204" pitchFamily="34" charset="0"/>
              </a:rPr>
              <a:t>czują Twoi </a:t>
            </a:r>
            <a:r>
              <a:rPr lang="pl-PL" sz="2200" dirty="0" smtClean="0">
                <a:latin typeface="Arial Narrow" panose="020B0606020202030204" pitchFamily="34" charset="0"/>
              </a:rPr>
              <a:t>odbiorcy.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Przygotowałeś </a:t>
            </a:r>
            <a:r>
              <a:rPr lang="pl-PL" sz="2200" dirty="0">
                <a:latin typeface="Arial Narrow" panose="020B0606020202030204" pitchFamily="34" charset="0"/>
              </a:rPr>
              <a:t>jasne i </a:t>
            </a:r>
            <a:r>
              <a:rPr lang="pl-PL" sz="2200" dirty="0" smtClean="0">
                <a:latin typeface="Arial Narrow" panose="020B0606020202030204" pitchFamily="34" charset="0"/>
              </a:rPr>
              <a:t>przejrzyste argumenty przemawiające za </a:t>
            </a:r>
            <a:r>
              <a:rPr lang="pl-PL" sz="2200" dirty="0">
                <a:latin typeface="Arial Narrow" panose="020B0606020202030204" pitchFamily="34" charset="0"/>
              </a:rPr>
              <a:t>słusznością Twojej </a:t>
            </a:r>
            <a:r>
              <a:rPr lang="pl-PL" sz="2200" dirty="0" smtClean="0">
                <a:latin typeface="Arial Narrow" panose="020B0606020202030204" pitchFamily="34" charset="0"/>
              </a:rPr>
              <a:t>tezy.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Przygotowałeś </a:t>
            </a:r>
            <a:r>
              <a:rPr lang="pl-PL" sz="2200" dirty="0">
                <a:latin typeface="Arial Narrow" panose="020B0606020202030204" pitchFamily="34" charset="0"/>
              </a:rPr>
              <a:t>mocne </a:t>
            </a:r>
            <a:r>
              <a:rPr lang="pl-PL" sz="2200" dirty="0" smtClean="0">
                <a:latin typeface="Arial Narrow" panose="020B0606020202030204" pitchFamily="34" charset="0"/>
              </a:rPr>
              <a:t>podsumowanie na koniec.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Potrafisz </a:t>
            </a:r>
            <a:r>
              <a:rPr lang="pl-PL" sz="2200" dirty="0">
                <a:latin typeface="Arial Narrow" panose="020B0606020202030204" pitchFamily="34" charset="0"/>
              </a:rPr>
              <a:t>zarządzać </a:t>
            </a:r>
            <a:r>
              <a:rPr lang="pl-PL" sz="2200" dirty="0" smtClean="0">
                <a:latin typeface="Arial Narrow" panose="020B0606020202030204" pitchFamily="34" charset="0"/>
              </a:rPr>
              <a:t>poziomem energii </a:t>
            </a:r>
            <a:r>
              <a:rPr lang="pl-PL" sz="2200" dirty="0">
                <a:latin typeface="Arial Narrow" panose="020B0606020202030204" pitchFamily="34" charset="0"/>
              </a:rPr>
              <a:t>w toku </a:t>
            </a:r>
            <a:r>
              <a:rPr lang="pl-PL" sz="2200" dirty="0" smtClean="0">
                <a:latin typeface="Arial Narrow" panose="020B0606020202030204" pitchFamily="34" charset="0"/>
              </a:rPr>
              <a:t>opowieści.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Wiesz</a:t>
            </a:r>
            <a:r>
              <a:rPr lang="pl-PL" sz="2200" dirty="0">
                <a:latin typeface="Arial Narrow" panose="020B0606020202030204" pitchFamily="34" charset="0"/>
              </a:rPr>
              <a:t>, jakich pułapek </a:t>
            </a:r>
            <a:r>
              <a:rPr lang="pl-PL" sz="2200" dirty="0" smtClean="0">
                <a:latin typeface="Arial Narrow" panose="020B0606020202030204" pitchFamily="34" charset="0"/>
              </a:rPr>
              <a:t>możesz się </a:t>
            </a:r>
            <a:r>
              <a:rPr lang="pl-PL" sz="2200" dirty="0">
                <a:latin typeface="Arial Narrow" panose="020B0606020202030204" pitchFamily="34" charset="0"/>
              </a:rPr>
              <a:t>spodziewać i jesteś na </a:t>
            </a:r>
            <a:r>
              <a:rPr lang="pl-PL" sz="2200" dirty="0" smtClean="0">
                <a:latin typeface="Arial Narrow" panose="020B0606020202030204" pitchFamily="34" charset="0"/>
              </a:rPr>
              <a:t>nie przygotowany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Przetestuj swoją </a:t>
            </a:r>
            <a:r>
              <a:rPr lang="pl-PL" sz="2200" dirty="0" smtClean="0">
                <a:latin typeface="Arial Narrow" panose="020B0606020202030204" pitchFamily="34" charset="0"/>
              </a:rPr>
              <a:t>opowieść.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Przygotuj </a:t>
            </a:r>
            <a:r>
              <a:rPr lang="pl-PL" sz="2200" dirty="0">
                <a:latin typeface="Arial Narrow" panose="020B0606020202030204" pitchFamily="34" charset="0"/>
              </a:rPr>
              <a:t>materiały </a:t>
            </a:r>
            <a:r>
              <a:rPr lang="pl-PL" sz="2200" dirty="0" smtClean="0">
                <a:latin typeface="Arial Narrow" panose="020B0606020202030204" pitchFamily="34" charset="0"/>
              </a:rPr>
              <a:t>wizualne.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Poeksperymentuj </a:t>
            </a:r>
            <a:r>
              <a:rPr lang="pl-PL" sz="2200" dirty="0">
                <a:latin typeface="Arial Narrow" panose="020B0606020202030204" pitchFamily="34" charset="0"/>
              </a:rPr>
              <a:t>z </a:t>
            </a:r>
            <a:r>
              <a:rPr lang="pl-PL" sz="2200" dirty="0" smtClean="0">
                <a:latin typeface="Arial Narrow" panose="020B0606020202030204" pitchFamily="34" charset="0"/>
              </a:rPr>
              <a:t>tempem i </a:t>
            </a:r>
            <a:r>
              <a:rPr lang="pl-PL" sz="2200" dirty="0">
                <a:latin typeface="Arial Narrow" panose="020B0606020202030204" pitchFamily="34" charset="0"/>
              </a:rPr>
              <a:t>poziomami energii.</a:t>
            </a:r>
          </a:p>
        </p:txBody>
      </p:sp>
    </p:spTree>
    <p:extLst>
      <p:ext uri="{BB962C8B-B14F-4D97-AF65-F5344CB8AC3E}">
        <p14:creationId xmlns:p14="http://schemas.microsoft.com/office/powerpoint/2010/main" val="1770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Powtórka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Bądź buntownikiem.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Wizja to wezwanie do działania dla ciebie i twojego zespołu.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Wizja i deklaracja wizji to nie to samo.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Kryteria projektowania stanowią punkt odniesienia w ocenie wprowadzanych zmian.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Wykorzystuj opowieści jako narzędzie inspirowania i skalowania.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1659"/>
            <a:ext cx="5400599" cy="3953991"/>
          </a:xfrm>
        </p:spPr>
      </p:pic>
    </p:spTree>
    <p:extLst>
      <p:ext uri="{BB962C8B-B14F-4D97-AF65-F5344CB8AC3E}">
        <p14:creationId xmlns:p14="http://schemas.microsoft.com/office/powerpoint/2010/main" val="175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POZNAJ SWOJEGO KLIENTA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POZNAJ SWÓJ KONTEKST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POZNAJ SWOJĄ </a:t>
            </a:r>
            <a:r>
              <a:rPr lang="pl-PL" sz="2200" dirty="0" smtClean="0">
                <a:latin typeface="Arial Narrow" panose="020B0606020202030204" pitchFamily="34" charset="0"/>
              </a:rPr>
              <a:t>DZIAŁALNOŚĆ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Dąż do poznania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sztukę obserwacji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sztukę zadawania pytań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Podróż klienta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propozycji wartości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kontekstu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modelu </a:t>
            </a:r>
            <a:r>
              <a:rPr lang="pl-PL" sz="2200" dirty="0" err="1" smtClean="0">
                <a:latin typeface="Arial Narrow" panose="020B0606020202030204" pitchFamily="34" charset="0"/>
              </a:rPr>
              <a:t>biznesoweg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52728" cy="5111749"/>
          </a:xfrm>
        </p:spPr>
      </p:pic>
    </p:spTree>
    <p:extLst>
      <p:ext uri="{BB962C8B-B14F-4D97-AF65-F5344CB8AC3E}">
        <p14:creationId xmlns:p14="http://schemas.microsoft.com/office/powerpoint/2010/main" val="3639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PROFIL </a:t>
            </a:r>
            <a:r>
              <a:rPr lang="pl-PL" sz="1800" b="1" dirty="0" smtClean="0">
                <a:latin typeface="Arial Narrow" panose="020B0606020202030204" pitchFamily="34" charset="0"/>
              </a:rPr>
              <a:t>KLIENTA. </a:t>
            </a:r>
            <a:r>
              <a:rPr lang="pl-PL" sz="1800" dirty="0" smtClean="0">
                <a:latin typeface="Arial Narrow" panose="020B0606020202030204" pitchFamily="34" charset="0"/>
              </a:rPr>
              <a:t>Zacznij </a:t>
            </a:r>
            <a:r>
              <a:rPr lang="pl-PL" sz="1800" dirty="0">
                <a:latin typeface="Arial Narrow" panose="020B0606020202030204" pitchFamily="34" charset="0"/>
              </a:rPr>
              <a:t>od zdefiniowania </a:t>
            </a:r>
            <a:r>
              <a:rPr lang="pl-PL" sz="1800" dirty="0" smtClean="0">
                <a:latin typeface="Arial Narrow" panose="020B0606020202030204" pitchFamily="34" charset="0"/>
              </a:rPr>
              <a:t>profilów klientów</a:t>
            </a:r>
            <a:r>
              <a:rPr lang="pl-PL" sz="1800" dirty="0">
                <a:latin typeface="Arial Narrow" panose="020B0606020202030204" pitchFamily="34" charset="0"/>
              </a:rPr>
              <a:t>, dla których kreślisz tę </a:t>
            </a:r>
            <a:r>
              <a:rPr lang="pl-PL" sz="1800" dirty="0" smtClean="0">
                <a:latin typeface="Arial Narrow" panose="020B0606020202030204" pitchFamily="34" charset="0"/>
              </a:rPr>
              <a:t>podróż. Operuj </a:t>
            </a:r>
            <a:r>
              <a:rPr lang="pl-PL" sz="1800" dirty="0">
                <a:latin typeface="Arial Narrow" panose="020B0606020202030204" pitchFamily="34" charset="0"/>
              </a:rPr>
              <a:t>konkretami (imię, </a:t>
            </a:r>
            <a:r>
              <a:rPr lang="pl-PL" sz="1800" dirty="0" smtClean="0">
                <a:latin typeface="Arial Narrow" panose="020B0606020202030204" pitchFamily="34" charset="0"/>
              </a:rPr>
              <a:t>wiek, zawód</a:t>
            </a:r>
            <a:r>
              <a:rPr lang="pl-PL" sz="1800" dirty="0">
                <a:latin typeface="Arial Narrow" panose="020B0606020202030204" pitchFamily="34" charset="0"/>
              </a:rPr>
              <a:t>, stan cywilny itp.).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PUNKTY </a:t>
            </a:r>
            <a:r>
              <a:rPr lang="pl-PL" sz="1800" b="1" dirty="0" smtClean="0">
                <a:latin typeface="Arial Narrow" panose="020B0606020202030204" pitchFamily="34" charset="0"/>
              </a:rPr>
              <a:t>KONTAKTU. </a:t>
            </a:r>
            <a:r>
              <a:rPr lang="pl-PL" sz="1800" dirty="0" smtClean="0">
                <a:latin typeface="Arial Narrow" panose="020B0606020202030204" pitchFamily="34" charset="0"/>
              </a:rPr>
              <a:t>Wskaż </a:t>
            </a:r>
            <a:r>
              <a:rPr lang="pl-PL" sz="1800" dirty="0">
                <a:latin typeface="Arial Narrow" panose="020B0606020202030204" pitchFamily="34" charset="0"/>
              </a:rPr>
              <a:t>poszczególne </a:t>
            </a:r>
            <a:r>
              <a:rPr lang="pl-PL" sz="1800" dirty="0" smtClean="0">
                <a:latin typeface="Arial Narrow" panose="020B0606020202030204" pitchFamily="34" charset="0"/>
              </a:rPr>
              <a:t>momenty interakcji </a:t>
            </a:r>
            <a:r>
              <a:rPr lang="pl-PL" sz="1800" dirty="0">
                <a:latin typeface="Arial Narrow" panose="020B0606020202030204" pitchFamily="34" charset="0"/>
              </a:rPr>
              <a:t>z klientem (w sklepie, </a:t>
            </a:r>
            <a:r>
              <a:rPr lang="pl-PL" sz="1800" dirty="0" smtClean="0">
                <a:latin typeface="Arial Narrow" panose="020B0606020202030204" pitchFamily="34" charset="0"/>
              </a:rPr>
              <a:t>online, w </a:t>
            </a:r>
            <a:r>
              <a:rPr lang="pl-PL" sz="1800" dirty="0">
                <a:latin typeface="Arial Narrow" panose="020B0606020202030204" pitchFamily="34" charset="0"/>
              </a:rPr>
              <a:t>ramach webinarium, telefon, </a:t>
            </a:r>
            <a:r>
              <a:rPr lang="pl-PL" sz="1800" dirty="0" smtClean="0">
                <a:latin typeface="Arial Narrow" panose="020B0606020202030204" pitchFamily="34" charset="0"/>
              </a:rPr>
              <a:t>e-mail, kontrakt </a:t>
            </a:r>
            <a:r>
              <a:rPr lang="pl-PL" sz="1800" dirty="0">
                <a:latin typeface="Arial Narrow" panose="020B0606020202030204" pitchFamily="34" charset="0"/>
              </a:rPr>
              <a:t>itp</a:t>
            </a:r>
            <a:r>
              <a:rPr lang="pl-PL" sz="1800" dirty="0" smtClean="0">
                <a:latin typeface="Arial Narrow" panose="020B0606020202030204" pitchFamily="34" charset="0"/>
              </a:rPr>
              <a:t>.).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NASTRÓJ.</a:t>
            </a:r>
            <a:r>
              <a:rPr lang="pl-PL" sz="1800" dirty="0" smtClean="0">
                <a:latin typeface="Arial Narrow" panose="020B0606020202030204" pitchFamily="34" charset="0"/>
              </a:rPr>
              <a:t> W </a:t>
            </a:r>
            <a:r>
              <a:rPr lang="pl-PL" sz="1800" dirty="0">
                <a:latin typeface="Arial Narrow" panose="020B0606020202030204" pitchFamily="34" charset="0"/>
              </a:rPr>
              <a:t>jakim nastroju jest klient w </a:t>
            </a:r>
            <a:r>
              <a:rPr lang="pl-PL" sz="1800" dirty="0" smtClean="0">
                <a:latin typeface="Arial Narrow" panose="020B0606020202030204" pitchFamily="34" charset="0"/>
              </a:rPr>
              <a:t>tej konkretnej </a:t>
            </a:r>
            <a:r>
              <a:rPr lang="pl-PL" sz="1800" dirty="0">
                <a:latin typeface="Arial Narrow" panose="020B0606020202030204" pitchFamily="34" charset="0"/>
              </a:rPr>
              <a:t>chwili? Jest </a:t>
            </a:r>
            <a:r>
              <a:rPr lang="pl-PL" sz="1800" dirty="0" smtClean="0">
                <a:latin typeface="Arial Narrow" panose="020B0606020202030204" pitchFamily="34" charset="0"/>
              </a:rPr>
              <a:t>zadowolony, sfrustrowany</a:t>
            </a:r>
            <a:r>
              <a:rPr lang="pl-PL" sz="1800" dirty="0">
                <a:latin typeface="Arial Narrow" panose="020B0606020202030204" pitchFamily="34" charset="0"/>
              </a:rPr>
              <a:t>, zły? Co o tym decyduje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OŚ CZASU I </a:t>
            </a:r>
            <a:r>
              <a:rPr lang="pl-PL" sz="1800" b="1" dirty="0" smtClean="0">
                <a:latin typeface="Arial Narrow" panose="020B0606020202030204" pitchFamily="34" charset="0"/>
              </a:rPr>
              <a:t>ETAPY. </a:t>
            </a:r>
            <a:r>
              <a:rPr lang="pl-PL" sz="1800" dirty="0" smtClean="0">
                <a:latin typeface="Arial Narrow" panose="020B0606020202030204" pitchFamily="34" charset="0"/>
              </a:rPr>
              <a:t>Wskaż </a:t>
            </a:r>
            <a:r>
              <a:rPr lang="pl-PL" sz="1800" dirty="0">
                <a:latin typeface="Arial Narrow" panose="020B0606020202030204" pitchFamily="34" charset="0"/>
              </a:rPr>
              <a:t>co najmniej pięć </a:t>
            </a:r>
            <a:r>
              <a:rPr lang="pl-PL" sz="1800" dirty="0" smtClean="0">
                <a:latin typeface="Arial Narrow" panose="020B0606020202030204" pitchFamily="34" charset="0"/>
              </a:rPr>
              <a:t>momentów składających </a:t>
            </a:r>
            <a:r>
              <a:rPr lang="pl-PL" sz="1800" dirty="0">
                <a:latin typeface="Arial Narrow" panose="020B0606020202030204" pitchFamily="34" charset="0"/>
              </a:rPr>
              <a:t>się na tę podróż. </a:t>
            </a:r>
            <a:r>
              <a:rPr lang="pl-PL" sz="1800" dirty="0" smtClean="0">
                <a:latin typeface="Arial Narrow" panose="020B0606020202030204" pitchFamily="34" charset="0"/>
              </a:rPr>
              <a:t>Jaki okres </a:t>
            </a:r>
            <a:r>
              <a:rPr lang="pl-PL" sz="1800" dirty="0">
                <a:latin typeface="Arial Narrow" panose="020B0606020202030204" pitchFamily="34" charset="0"/>
              </a:rPr>
              <a:t>ona obejmuje? Jak </a:t>
            </a:r>
            <a:r>
              <a:rPr lang="pl-PL" sz="1800" dirty="0" smtClean="0">
                <a:latin typeface="Arial Narrow" panose="020B0606020202030204" pitchFamily="34" charset="0"/>
              </a:rPr>
              <a:t>wyglądają wrażenia </a:t>
            </a:r>
            <a:r>
              <a:rPr lang="pl-PL" sz="1800" dirty="0">
                <a:latin typeface="Arial Narrow" panose="020B0606020202030204" pitchFamily="34" charset="0"/>
              </a:rPr>
              <a:t>klienta krok po kroku? </a:t>
            </a:r>
            <a:r>
              <a:rPr lang="pl-PL" sz="1800" dirty="0" smtClean="0">
                <a:latin typeface="Arial Narrow" panose="020B0606020202030204" pitchFamily="34" charset="0"/>
              </a:rPr>
              <a:t>Ile czasu </a:t>
            </a:r>
            <a:r>
              <a:rPr lang="pl-PL" sz="1800" dirty="0">
                <a:latin typeface="Arial Narrow" panose="020B0606020202030204" pitchFamily="34" charset="0"/>
              </a:rPr>
              <a:t>mija w trakcie podróży? </a:t>
            </a:r>
            <a:r>
              <a:rPr lang="pl-PL" sz="1800" dirty="0" smtClean="0">
                <a:latin typeface="Arial Narrow" panose="020B0606020202030204" pitchFamily="34" charset="0"/>
              </a:rPr>
              <a:t>Nie komplikuj </a:t>
            </a:r>
            <a:r>
              <a:rPr lang="pl-PL" sz="1800" dirty="0">
                <a:latin typeface="Arial Narrow" panose="020B0606020202030204" pitchFamily="34" charset="0"/>
              </a:rPr>
              <a:t>nadmiernie: </a:t>
            </a:r>
            <a:r>
              <a:rPr lang="pl-PL" sz="1800" dirty="0" smtClean="0">
                <a:latin typeface="Arial Narrow" panose="020B0606020202030204" pitchFamily="34" charset="0"/>
              </a:rPr>
              <a:t>porozmawiaj z </a:t>
            </a:r>
            <a:r>
              <a:rPr lang="pl-PL" sz="1800" dirty="0">
                <a:latin typeface="Arial Narrow" panose="020B0606020202030204" pitchFamily="34" charset="0"/>
              </a:rPr>
              <a:t>klientami i sprawdź, co jeszcze </a:t>
            </a:r>
            <a:r>
              <a:rPr lang="pl-PL" sz="1800" dirty="0" smtClean="0">
                <a:latin typeface="Arial Narrow" panose="020B0606020202030204" pitchFamily="34" charset="0"/>
              </a:rPr>
              <a:t>wymaga dostosowania.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POTRZEBY </a:t>
            </a:r>
            <a:r>
              <a:rPr lang="pl-PL" sz="1800" b="1" dirty="0" smtClean="0">
                <a:latin typeface="Arial Narrow" panose="020B0606020202030204" pitchFamily="34" charset="0"/>
              </a:rPr>
              <a:t>KLIENTA.</a:t>
            </a:r>
            <a:r>
              <a:rPr lang="pl-PL" sz="1800" dirty="0" smtClean="0">
                <a:latin typeface="Arial Narrow" panose="020B0606020202030204" pitchFamily="34" charset="0"/>
              </a:rPr>
              <a:t> Jakie </a:t>
            </a:r>
            <a:r>
              <a:rPr lang="pl-PL" sz="1800" dirty="0">
                <a:latin typeface="Arial Narrow" panose="020B0606020202030204" pitchFamily="34" charset="0"/>
              </a:rPr>
              <a:t>zadanie klient chce wykonać </a:t>
            </a:r>
            <a:r>
              <a:rPr lang="pl-PL" sz="1800" dirty="0" smtClean="0">
                <a:latin typeface="Arial Narrow" panose="020B0606020202030204" pitchFamily="34" charset="0"/>
              </a:rPr>
              <a:t>na poszczególnych </a:t>
            </a:r>
            <a:r>
              <a:rPr lang="pl-PL" sz="1800" dirty="0">
                <a:latin typeface="Arial Narrow" panose="020B0606020202030204" pitchFamily="34" charset="0"/>
              </a:rPr>
              <a:t>etapach? </a:t>
            </a:r>
            <a:r>
              <a:rPr lang="pl-PL" sz="1800" dirty="0" smtClean="0">
                <a:latin typeface="Arial Narrow" panose="020B0606020202030204" pitchFamily="34" charset="0"/>
              </a:rPr>
              <a:t>Załóżmy, że </a:t>
            </a:r>
            <a:r>
              <a:rPr lang="pl-PL" sz="1800" dirty="0">
                <a:latin typeface="Arial Narrow" panose="020B0606020202030204" pitchFamily="34" charset="0"/>
              </a:rPr>
              <a:t>zamierza znaleźć firmę, w </a:t>
            </a:r>
            <a:r>
              <a:rPr lang="pl-PL" sz="1800" dirty="0" smtClean="0">
                <a:latin typeface="Arial Narrow" panose="020B0606020202030204" pitchFamily="34" charset="0"/>
              </a:rPr>
              <a:t>której chciałby </a:t>
            </a:r>
            <a:r>
              <a:rPr lang="pl-PL" sz="1800" dirty="0">
                <a:latin typeface="Arial Narrow" panose="020B0606020202030204" pitchFamily="34" charset="0"/>
              </a:rPr>
              <a:t>pracować. Najpierw </a:t>
            </a:r>
            <a:r>
              <a:rPr lang="pl-PL" sz="1800" dirty="0" smtClean="0">
                <a:latin typeface="Arial Narrow" panose="020B0606020202030204" pitchFamily="34" charset="0"/>
              </a:rPr>
              <a:t>musisz poznać </a:t>
            </a:r>
            <a:r>
              <a:rPr lang="pl-PL" sz="1800" dirty="0">
                <a:latin typeface="Arial Narrow" panose="020B0606020202030204" pitchFamily="34" charset="0"/>
              </a:rPr>
              <a:t>różne punkty kontaktu. </a:t>
            </a:r>
            <a:r>
              <a:rPr lang="pl-PL" sz="1800" dirty="0" smtClean="0">
                <a:latin typeface="Arial Narrow" panose="020B0606020202030204" pitchFamily="34" charset="0"/>
              </a:rPr>
              <a:t>Jakie pytania </a:t>
            </a:r>
            <a:r>
              <a:rPr lang="pl-PL" sz="1800" dirty="0">
                <a:latin typeface="Arial Narrow" panose="020B0606020202030204" pitchFamily="34" charset="0"/>
              </a:rPr>
              <a:t>mógłby Ci zadać klient w </a:t>
            </a:r>
            <a:r>
              <a:rPr lang="pl-PL" sz="1800" dirty="0" smtClean="0">
                <a:latin typeface="Arial Narrow" panose="020B0606020202030204" pitchFamily="34" charset="0"/>
              </a:rPr>
              <a:t>każdym z </a:t>
            </a:r>
            <a:r>
              <a:rPr lang="pl-PL" sz="1800" dirty="0">
                <a:latin typeface="Arial Narrow" panose="020B0606020202030204" pitchFamily="34" charset="0"/>
              </a:rPr>
              <a:t>tych punktów?</a:t>
            </a:r>
            <a:endParaRPr lang="pl-PL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Czy profil klienta jest </a:t>
            </a:r>
            <a:r>
              <a:rPr lang="pl-PL" sz="2200" dirty="0" smtClean="0">
                <a:latin typeface="Arial Narrow" panose="020B0606020202030204" pitchFamily="34" charset="0"/>
              </a:rPr>
              <a:t>wystarczająco szczegółowy?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Czy </a:t>
            </a:r>
            <a:r>
              <a:rPr lang="pl-PL" sz="2200" dirty="0">
                <a:latin typeface="Arial Narrow" panose="020B0606020202030204" pitchFamily="34" charset="0"/>
              </a:rPr>
              <a:t>opisałeś całą </a:t>
            </a:r>
            <a:r>
              <a:rPr lang="pl-PL" sz="2200" dirty="0" smtClean="0">
                <a:latin typeface="Arial Narrow" panose="020B0606020202030204" pitchFamily="34" charset="0"/>
              </a:rPr>
              <a:t>podróż klienta</a:t>
            </a:r>
            <a:r>
              <a:rPr lang="pl-PL" sz="2200" dirty="0">
                <a:latin typeface="Arial Narrow" panose="020B0606020202030204" pitchFamily="34" charset="0"/>
              </a:rPr>
              <a:t>? A może brakuje w </a:t>
            </a:r>
            <a:r>
              <a:rPr lang="pl-PL" sz="2200" dirty="0" smtClean="0">
                <a:latin typeface="Arial Narrow" panose="020B0606020202030204" pitchFamily="34" charset="0"/>
              </a:rPr>
              <a:t>niej jakichś momentów?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Zastanów </a:t>
            </a:r>
            <a:r>
              <a:rPr lang="pl-PL" sz="2200" dirty="0">
                <a:latin typeface="Arial Narrow" panose="020B0606020202030204" pitchFamily="34" charset="0"/>
              </a:rPr>
              <a:t>się, gdzie tak </a:t>
            </a:r>
            <a:r>
              <a:rPr lang="pl-PL" sz="2200" dirty="0" smtClean="0">
                <a:latin typeface="Arial Narrow" panose="020B0606020202030204" pitchFamily="34" charset="0"/>
              </a:rPr>
              <a:t>naprawdę zaczyna </a:t>
            </a:r>
            <a:r>
              <a:rPr lang="pl-PL" sz="2200" dirty="0">
                <a:latin typeface="Arial Narrow" panose="020B0606020202030204" pitchFamily="34" charset="0"/>
              </a:rPr>
              <a:t>się i </a:t>
            </a:r>
            <a:r>
              <a:rPr lang="pl-PL" sz="2200" dirty="0" smtClean="0">
                <a:latin typeface="Arial Narrow" panose="020B0606020202030204" pitchFamily="34" charset="0"/>
              </a:rPr>
              <a:t>kończy ta podróż.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Nie </a:t>
            </a:r>
            <a:r>
              <a:rPr lang="pl-PL" sz="2200" dirty="0">
                <a:latin typeface="Arial Narrow" panose="020B0606020202030204" pitchFamily="34" charset="0"/>
              </a:rPr>
              <a:t>przychodzą Ci do </a:t>
            </a:r>
            <a:r>
              <a:rPr lang="pl-PL" sz="2200" dirty="0" smtClean="0">
                <a:latin typeface="Arial Narrow" panose="020B0606020202030204" pitchFamily="34" charset="0"/>
              </a:rPr>
              <a:t>głowy już </a:t>
            </a:r>
            <a:r>
              <a:rPr lang="pl-PL" sz="2200" dirty="0">
                <a:latin typeface="Arial Narrow" panose="020B0606020202030204" pitchFamily="34" charset="0"/>
              </a:rPr>
              <a:t>żadne kategorie, </a:t>
            </a:r>
            <a:r>
              <a:rPr lang="pl-PL" sz="2200" dirty="0" smtClean="0">
                <a:latin typeface="Arial Narrow" panose="020B0606020202030204" pitchFamily="34" charset="0"/>
              </a:rPr>
              <a:t>które mógłbyś </a:t>
            </a:r>
            <a:r>
              <a:rPr lang="pl-PL" sz="2200" dirty="0">
                <a:latin typeface="Arial Narrow" panose="020B0606020202030204" pitchFamily="34" charset="0"/>
              </a:rPr>
              <a:t>pominąć.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Zweryfikuj swoje </a:t>
            </a:r>
            <a:r>
              <a:rPr lang="pl-PL" sz="2200" dirty="0" smtClean="0">
                <a:latin typeface="Arial Narrow" panose="020B0606020202030204" pitchFamily="34" charset="0"/>
              </a:rPr>
              <a:t>założenia w </a:t>
            </a:r>
            <a:r>
              <a:rPr lang="pl-PL" sz="2200" dirty="0">
                <a:latin typeface="Arial Narrow" panose="020B0606020202030204" pitchFamily="34" charset="0"/>
              </a:rPr>
              <a:t>formie safari po </a:t>
            </a:r>
            <a:r>
              <a:rPr lang="pl-PL" sz="2200" dirty="0" smtClean="0">
                <a:latin typeface="Arial Narrow" panose="020B0606020202030204" pitchFamily="34" charset="0"/>
              </a:rPr>
              <a:t>klientach.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16"/>
            <a:ext cx="6336704" cy="5004147"/>
          </a:xfrm>
        </p:spPr>
      </p:pic>
    </p:spTree>
    <p:extLst>
      <p:ext uri="{BB962C8B-B14F-4D97-AF65-F5344CB8AC3E}">
        <p14:creationId xmlns:p14="http://schemas.microsoft.com/office/powerpoint/2010/main" val="26710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53359"/>
              </p:ext>
            </p:extLst>
          </p:nvPr>
        </p:nvGraphicFramePr>
        <p:xfrm>
          <a:off x="457199" y="1187723"/>
          <a:ext cx="822960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2758842" y="638721"/>
            <a:ext cx="362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Model biznesowy ≠ strategia</a:t>
            </a:r>
          </a:p>
        </p:txBody>
      </p:sp>
    </p:spTree>
    <p:extLst>
      <p:ext uri="{BB962C8B-B14F-4D97-AF65-F5344CB8AC3E}">
        <p14:creationId xmlns:p14="http://schemas.microsoft.com/office/powerpoint/2010/main" val="28613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CZYNNIKI GENERUJĄCE </a:t>
            </a:r>
            <a:r>
              <a:rPr lang="pl-PL" sz="1800" b="1" dirty="0" smtClean="0">
                <a:latin typeface="Arial Narrow" panose="020B0606020202030204" pitchFamily="34" charset="0"/>
              </a:rPr>
              <a:t>KORZYŚCI</a:t>
            </a:r>
            <a:r>
              <a:rPr lang="pl-PL" sz="1800" dirty="0" smtClean="0">
                <a:latin typeface="Arial Narrow" panose="020B0606020202030204" pitchFamily="34" charset="0"/>
              </a:rPr>
              <a:t>. Co </a:t>
            </a:r>
            <a:r>
              <a:rPr lang="pl-PL" sz="1800" dirty="0">
                <a:latin typeface="Arial Narrow" panose="020B0606020202030204" pitchFamily="34" charset="0"/>
              </a:rPr>
              <a:t>możesz </a:t>
            </a:r>
            <a:r>
              <a:rPr lang="pl-PL" sz="1800" dirty="0" smtClean="0">
                <a:latin typeface="Arial Narrow" panose="020B0606020202030204" pitchFamily="34" charset="0"/>
              </a:rPr>
              <a:t>zaoferować swojemu </a:t>
            </a:r>
            <a:r>
              <a:rPr lang="pl-PL" sz="1800" dirty="0">
                <a:latin typeface="Arial Narrow" panose="020B0606020202030204" pitchFamily="34" charset="0"/>
              </a:rPr>
              <a:t>klientowi, </a:t>
            </a:r>
            <a:r>
              <a:rPr lang="pl-PL" sz="1800" dirty="0" smtClean="0">
                <a:latin typeface="Arial Narrow" panose="020B0606020202030204" pitchFamily="34" charset="0"/>
              </a:rPr>
              <a:t>by pomóc </a:t>
            </a:r>
            <a:r>
              <a:rPr lang="pl-PL" sz="1800" dirty="0">
                <a:latin typeface="Arial Narrow" panose="020B0606020202030204" pitchFamily="34" charset="0"/>
              </a:rPr>
              <a:t>mu w </a:t>
            </a:r>
            <a:r>
              <a:rPr lang="pl-PL" sz="1800" dirty="0" smtClean="0">
                <a:latin typeface="Arial Narrow" panose="020B0606020202030204" pitchFamily="34" charset="0"/>
              </a:rPr>
              <a:t>realizacji tych </a:t>
            </a:r>
            <a:r>
              <a:rPr lang="pl-PL" sz="1800" dirty="0">
                <a:latin typeface="Arial Narrow" panose="020B0606020202030204" pitchFamily="34" charset="0"/>
              </a:rPr>
              <a:t>korzyści? </a:t>
            </a:r>
            <a:r>
              <a:rPr lang="pl-PL" sz="1800" dirty="0" smtClean="0">
                <a:latin typeface="Arial Narrow" panose="020B0606020202030204" pitchFamily="34" charset="0"/>
              </a:rPr>
              <a:t>Operuj konkretami </a:t>
            </a:r>
            <a:r>
              <a:rPr lang="pl-PL" sz="1800" dirty="0">
                <a:latin typeface="Arial Narrow" panose="020B0606020202030204" pitchFamily="34" charset="0"/>
              </a:rPr>
              <a:t>(</a:t>
            </a:r>
            <a:r>
              <a:rPr lang="pl-PL" sz="1800" dirty="0" smtClean="0">
                <a:latin typeface="Arial Narrow" panose="020B0606020202030204" pitchFamily="34" charset="0"/>
              </a:rPr>
              <a:t>jakościowymi i </a:t>
            </a:r>
            <a:r>
              <a:rPr lang="pl-PL" sz="1800" dirty="0">
                <a:latin typeface="Arial Narrow" panose="020B0606020202030204" pitchFamily="34" charset="0"/>
              </a:rPr>
              <a:t>ilościowymi</a:t>
            </a:r>
            <a:r>
              <a:rPr lang="pl-PL" sz="18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POTENCJALNE </a:t>
            </a:r>
            <a:r>
              <a:rPr lang="pl-PL" sz="1800" b="1" dirty="0" smtClean="0">
                <a:latin typeface="Arial Narrow" panose="020B0606020202030204" pitchFamily="34" charset="0"/>
              </a:rPr>
              <a:t>KORZYŚCI</a:t>
            </a:r>
            <a:r>
              <a:rPr lang="pl-PL" sz="1800" dirty="0" smtClean="0">
                <a:latin typeface="Arial Narrow" panose="020B0606020202030204" pitchFamily="34" charset="0"/>
              </a:rPr>
              <a:t>. Co </a:t>
            </a:r>
            <a:r>
              <a:rPr lang="pl-PL" sz="1800" dirty="0">
                <a:latin typeface="Arial Narrow" panose="020B0606020202030204" pitchFamily="34" charset="0"/>
              </a:rPr>
              <a:t>uszczęśliwiłoby </a:t>
            </a:r>
            <a:r>
              <a:rPr lang="pl-PL" sz="1800" dirty="0" smtClean="0">
                <a:latin typeface="Arial Narrow" panose="020B0606020202030204" pitchFamily="34" charset="0"/>
              </a:rPr>
              <a:t>Twojego klienta</a:t>
            </a:r>
            <a:r>
              <a:rPr lang="pl-PL" sz="1800" dirty="0">
                <a:latin typeface="Arial Narrow" panose="020B0606020202030204" pitchFamily="34" charset="0"/>
              </a:rPr>
              <a:t>? Jakich rezultatów </a:t>
            </a:r>
            <a:r>
              <a:rPr lang="pl-PL" sz="1800" dirty="0" smtClean="0">
                <a:latin typeface="Arial Narrow" panose="020B0606020202030204" pitchFamily="34" charset="0"/>
              </a:rPr>
              <a:t>on oczekuje</a:t>
            </a:r>
            <a:r>
              <a:rPr lang="pl-PL" sz="1800" dirty="0">
                <a:latin typeface="Arial Narrow" panose="020B0606020202030204" pitchFamily="34" charset="0"/>
              </a:rPr>
              <a:t>? Co przekroczyłoby </a:t>
            </a:r>
            <a:r>
              <a:rPr lang="pl-PL" sz="1800" dirty="0" smtClean="0">
                <a:latin typeface="Arial Narrow" panose="020B0606020202030204" pitchFamily="34" charset="0"/>
              </a:rPr>
              <a:t>jego oczekiwania</a:t>
            </a:r>
            <a:r>
              <a:rPr lang="pl-PL" sz="1800" dirty="0">
                <a:latin typeface="Arial Narrow" panose="020B0606020202030204" pitchFamily="34" charset="0"/>
              </a:rPr>
              <a:t>? </a:t>
            </a:r>
            <a:endParaRPr lang="pl-PL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PROFIL </a:t>
            </a:r>
            <a:r>
              <a:rPr lang="pl-PL" sz="1800" b="1" dirty="0" smtClean="0">
                <a:latin typeface="Arial Narrow" panose="020B0606020202030204" pitchFamily="34" charset="0"/>
              </a:rPr>
              <a:t>KLIENTA</a:t>
            </a:r>
            <a:r>
              <a:rPr lang="pl-PL" sz="1800" dirty="0" smtClean="0">
                <a:latin typeface="Arial Narrow" panose="020B0606020202030204" pitchFamily="34" charset="0"/>
              </a:rPr>
              <a:t>. Kim </a:t>
            </a:r>
            <a:r>
              <a:rPr lang="pl-PL" sz="1800" dirty="0">
                <a:latin typeface="Arial Narrow" panose="020B0606020202030204" pitchFamily="34" charset="0"/>
              </a:rPr>
              <a:t>jest klient (</a:t>
            </a:r>
            <a:r>
              <a:rPr lang="pl-PL" sz="1800" dirty="0" smtClean="0">
                <a:latin typeface="Arial Narrow" panose="020B0606020202030204" pitchFamily="34" charset="0"/>
              </a:rPr>
              <a:t>zawód, wiek </a:t>
            </a:r>
            <a:r>
              <a:rPr lang="pl-PL" sz="1800" dirty="0">
                <a:latin typeface="Arial Narrow" panose="020B0606020202030204" pitchFamily="34" charset="0"/>
              </a:rPr>
              <a:t>itp.)? Jest </a:t>
            </a:r>
            <a:r>
              <a:rPr lang="pl-PL" sz="1800" dirty="0" smtClean="0">
                <a:latin typeface="Arial Narrow" panose="020B0606020202030204" pitchFamily="34" charset="0"/>
              </a:rPr>
              <a:t>nabywcą, użytkownikiem</a:t>
            </a:r>
            <a:r>
              <a:rPr lang="pl-PL" sz="1800" dirty="0">
                <a:latin typeface="Arial Narrow" panose="020B0606020202030204" pitchFamily="34" charset="0"/>
              </a:rPr>
              <a:t>, decydentem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PRODUKTY I </a:t>
            </a:r>
            <a:r>
              <a:rPr lang="pl-PL" sz="1800" b="1" dirty="0" smtClean="0">
                <a:latin typeface="Arial Narrow" panose="020B0606020202030204" pitchFamily="34" charset="0"/>
              </a:rPr>
              <a:t>USŁUGI</a:t>
            </a:r>
            <a:r>
              <a:rPr lang="pl-PL" sz="1800" dirty="0" smtClean="0">
                <a:latin typeface="Arial Narrow" panose="020B0606020202030204" pitchFamily="34" charset="0"/>
              </a:rPr>
              <a:t>. Jakie </a:t>
            </a:r>
            <a:r>
              <a:rPr lang="pl-PL" sz="1800" dirty="0">
                <a:latin typeface="Arial Narrow" panose="020B0606020202030204" pitchFamily="34" charset="0"/>
              </a:rPr>
              <a:t>produkty lub </a:t>
            </a:r>
            <a:r>
              <a:rPr lang="pl-PL" sz="1800" dirty="0" smtClean="0">
                <a:latin typeface="Arial Narrow" panose="020B0606020202030204" pitchFamily="34" charset="0"/>
              </a:rPr>
              <a:t>usługi możesz zaproponować swojemu </a:t>
            </a:r>
            <a:r>
              <a:rPr lang="pl-PL" sz="1800" dirty="0">
                <a:latin typeface="Arial Narrow" panose="020B0606020202030204" pitchFamily="34" charset="0"/>
              </a:rPr>
              <a:t>klientowi, </a:t>
            </a:r>
            <a:r>
              <a:rPr lang="pl-PL" sz="1800" dirty="0" smtClean="0">
                <a:latin typeface="Arial Narrow" panose="020B0606020202030204" pitchFamily="34" charset="0"/>
              </a:rPr>
              <a:t>żeby mógł </a:t>
            </a:r>
            <a:r>
              <a:rPr lang="pl-PL" sz="1800" dirty="0">
                <a:latin typeface="Arial Narrow" panose="020B0606020202030204" pitchFamily="34" charset="0"/>
              </a:rPr>
              <a:t>wykonać swoje </a:t>
            </a:r>
            <a:r>
              <a:rPr lang="pl-PL" sz="1800" dirty="0" smtClean="0">
                <a:latin typeface="Arial Narrow" panose="020B0606020202030204" pitchFamily="34" charset="0"/>
              </a:rPr>
              <a:t>zadanie? Pod </a:t>
            </a:r>
            <a:r>
              <a:rPr lang="pl-PL" sz="1800" dirty="0">
                <a:latin typeface="Arial Narrow" panose="020B0606020202030204" pitchFamily="34" charset="0"/>
              </a:rPr>
              <a:t>jakimi </a:t>
            </a:r>
            <a:r>
              <a:rPr lang="pl-PL" sz="1800" dirty="0" smtClean="0">
                <a:latin typeface="Arial Narrow" panose="020B0606020202030204" pitchFamily="34" charset="0"/>
              </a:rPr>
              <a:t>względami nie </a:t>
            </a:r>
            <a:r>
              <a:rPr lang="pl-PL" sz="1800" dirty="0">
                <a:latin typeface="Arial Narrow" panose="020B0606020202030204" pitchFamily="34" charset="0"/>
              </a:rPr>
              <a:t>jest to </a:t>
            </a:r>
            <a:r>
              <a:rPr lang="pl-PL" sz="1800" dirty="0" smtClean="0">
                <a:latin typeface="Arial Narrow" panose="020B0606020202030204" pitchFamily="34" charset="0"/>
              </a:rPr>
              <a:t>rozwiązanie idealne?</a:t>
            </a:r>
          </a:p>
          <a:p>
            <a:pPr marL="0" indent="0" algn="just">
              <a:buNone/>
            </a:pPr>
            <a:r>
              <a:rPr lang="pl-PL" sz="1800" b="1" dirty="0">
                <a:latin typeface="Arial Narrow" panose="020B0606020202030204" pitchFamily="34" charset="0"/>
              </a:rPr>
              <a:t>CZYNNIKI </a:t>
            </a:r>
            <a:r>
              <a:rPr lang="pl-PL" sz="1800" b="1" dirty="0" smtClean="0">
                <a:latin typeface="Arial Narrow" panose="020B0606020202030204" pitchFamily="34" charset="0"/>
              </a:rPr>
              <a:t>USUWAJĄCE DOLEGLIWOŚCI</a:t>
            </a:r>
            <a:r>
              <a:rPr lang="pl-PL" sz="1800" dirty="0" smtClean="0">
                <a:latin typeface="Arial Narrow" panose="020B0606020202030204" pitchFamily="34" charset="0"/>
              </a:rPr>
              <a:t>. W </a:t>
            </a:r>
            <a:r>
              <a:rPr lang="pl-PL" sz="1800" dirty="0">
                <a:latin typeface="Arial Narrow" panose="020B0606020202030204" pitchFamily="34" charset="0"/>
              </a:rPr>
              <a:t>jaki sposób możesz </a:t>
            </a:r>
            <a:r>
              <a:rPr lang="pl-PL" sz="1800" dirty="0" smtClean="0">
                <a:latin typeface="Arial Narrow" panose="020B0606020202030204" pitchFamily="34" charset="0"/>
              </a:rPr>
              <a:t>pomóc klientowi </a:t>
            </a:r>
            <a:r>
              <a:rPr lang="pl-PL" sz="1800" dirty="0">
                <a:latin typeface="Arial Narrow" panose="020B0606020202030204" pitchFamily="34" charset="0"/>
              </a:rPr>
              <a:t>pozbyć </a:t>
            </a:r>
            <a:r>
              <a:rPr lang="pl-PL" sz="1800" dirty="0" smtClean="0">
                <a:latin typeface="Arial Narrow" panose="020B0606020202030204" pitchFamily="34" charset="0"/>
              </a:rPr>
              <a:t>się tego</a:t>
            </a:r>
            <a:r>
              <a:rPr lang="pl-PL" sz="1800" dirty="0">
                <a:latin typeface="Arial Narrow" panose="020B0606020202030204" pitchFamily="34" charset="0"/>
              </a:rPr>
              <a:t>, co mu </a:t>
            </a:r>
            <a:r>
              <a:rPr lang="pl-PL" sz="1800" dirty="0" smtClean="0">
                <a:latin typeface="Arial Narrow" panose="020B0606020202030204" pitchFamily="34" charset="0"/>
              </a:rPr>
              <a:t>doskwiera? Operuj </a:t>
            </a:r>
            <a:r>
              <a:rPr lang="pl-PL" sz="1800" dirty="0">
                <a:latin typeface="Arial Narrow" panose="020B0606020202030204" pitchFamily="34" charset="0"/>
              </a:rPr>
              <a:t>konkretami</a:t>
            </a:r>
            <a:r>
              <a:rPr lang="pl-PL" sz="18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1800" b="1" dirty="0" smtClean="0">
                <a:latin typeface="Arial Narrow" panose="020B0606020202030204" pitchFamily="34" charset="0"/>
              </a:rPr>
              <a:t>DOLEGLIWOŚCI. </a:t>
            </a:r>
            <a:r>
              <a:rPr lang="pl-PL" sz="1800" dirty="0" smtClean="0">
                <a:latin typeface="Arial Narrow" panose="020B0606020202030204" pitchFamily="34" charset="0"/>
              </a:rPr>
              <a:t>Co </a:t>
            </a:r>
            <a:r>
              <a:rPr lang="pl-PL" sz="1800" dirty="0">
                <a:latin typeface="Arial Narrow" panose="020B0606020202030204" pitchFamily="34" charset="0"/>
              </a:rPr>
              <a:t>irytuje Twojego </a:t>
            </a:r>
            <a:r>
              <a:rPr lang="pl-PL" sz="1800" dirty="0" smtClean="0">
                <a:latin typeface="Arial Narrow" panose="020B0606020202030204" pitchFamily="34" charset="0"/>
              </a:rPr>
              <a:t>klienta lub </a:t>
            </a:r>
            <a:r>
              <a:rPr lang="pl-PL" sz="1800" dirty="0">
                <a:latin typeface="Arial Narrow" panose="020B0606020202030204" pitchFamily="34" charset="0"/>
              </a:rPr>
              <a:t>sprawia mu </a:t>
            </a:r>
            <a:r>
              <a:rPr lang="pl-PL" sz="1800" dirty="0" smtClean="0">
                <a:latin typeface="Arial Narrow" panose="020B0606020202030204" pitchFamily="34" charset="0"/>
              </a:rPr>
              <a:t>trudności? Co </a:t>
            </a:r>
            <a:r>
              <a:rPr lang="pl-PL" sz="1800" dirty="0">
                <a:latin typeface="Arial Narrow" panose="020B0606020202030204" pitchFamily="34" charset="0"/>
              </a:rPr>
              <a:t>uniemożliwia mu </a:t>
            </a:r>
            <a:r>
              <a:rPr lang="pl-PL" sz="1800" dirty="0" smtClean="0">
                <a:latin typeface="Arial Narrow" panose="020B0606020202030204" pitchFamily="34" charset="0"/>
              </a:rPr>
              <a:t>wykonanie danego zadania? Co </a:t>
            </a:r>
            <a:r>
              <a:rPr lang="pl-PL" sz="1800" dirty="0">
                <a:latin typeface="Arial Narrow" panose="020B0606020202030204" pitchFamily="34" charset="0"/>
              </a:rPr>
              <a:t>mu to utrudnia</a:t>
            </a:r>
            <a:r>
              <a:rPr lang="pl-PL" sz="18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CZYNNIKI USUWAJĄCE DOLEGLIWOŚCI</a:t>
            </a:r>
            <a:r>
              <a:rPr lang="pl-PL" sz="2200" dirty="0">
                <a:latin typeface="Arial Narrow" panose="020B0606020202030204" pitchFamily="34" charset="0"/>
              </a:rPr>
              <a:t>. W jaki sposób możesz pomóc klientowi pozbyć się tego, co mu doskwiera? Operuj konkretami.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DOLEGLIWOŚCI.</a:t>
            </a:r>
            <a:r>
              <a:rPr lang="pl-PL" sz="2200" dirty="0">
                <a:latin typeface="Arial Narrow" panose="020B0606020202030204" pitchFamily="34" charset="0"/>
              </a:rPr>
              <a:t> Co irytuje Twojego klienta lub sprawia mu trudności? Co uniemożliwia mu wykonanie danego zadania? Co mu to utrudnia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ZADANIE </a:t>
            </a:r>
            <a:r>
              <a:rPr lang="pl-PL" sz="2200" b="1" dirty="0">
                <a:latin typeface="Arial Narrow" panose="020B0606020202030204" pitchFamily="34" charset="0"/>
              </a:rPr>
              <a:t>DO </a:t>
            </a:r>
            <a:r>
              <a:rPr lang="pl-PL" sz="2200" b="1" dirty="0" smtClean="0">
                <a:latin typeface="Arial Narrow" panose="020B0606020202030204" pitchFamily="34" charset="0"/>
              </a:rPr>
              <a:t>WYKONANIA. </a:t>
            </a:r>
            <a:r>
              <a:rPr lang="pl-PL" sz="2200" dirty="0" smtClean="0">
                <a:latin typeface="Arial Narrow" panose="020B0606020202030204" pitchFamily="34" charset="0"/>
              </a:rPr>
              <a:t>Jakie </a:t>
            </a:r>
            <a:r>
              <a:rPr lang="pl-PL" sz="2200" dirty="0">
                <a:latin typeface="Arial Narrow" panose="020B0606020202030204" pitchFamily="34" charset="0"/>
              </a:rPr>
              <a:t>zadanie stara się </a:t>
            </a:r>
            <a:r>
              <a:rPr lang="pl-PL" sz="2200" dirty="0" smtClean="0">
                <a:latin typeface="Arial Narrow" panose="020B0606020202030204" pitchFamily="34" charset="0"/>
              </a:rPr>
              <a:t>wykonać Twój </a:t>
            </a:r>
            <a:r>
              <a:rPr lang="pl-PL" sz="2200" dirty="0">
                <a:latin typeface="Arial Narrow" panose="020B0606020202030204" pitchFamily="34" charset="0"/>
              </a:rPr>
              <a:t>klient w swoim </a:t>
            </a:r>
            <a:r>
              <a:rPr lang="pl-PL" sz="2200" dirty="0" smtClean="0">
                <a:latin typeface="Arial Narrow" panose="020B0606020202030204" pitchFamily="34" charset="0"/>
              </a:rPr>
              <a:t>życiu zawodowym </a:t>
            </a:r>
            <a:r>
              <a:rPr lang="pl-PL" sz="2200" dirty="0">
                <a:latin typeface="Arial Narrow" panose="020B0606020202030204" pitchFamily="34" charset="0"/>
              </a:rPr>
              <a:t>lub </a:t>
            </a:r>
            <a:r>
              <a:rPr lang="pl-PL" sz="2200" dirty="0" smtClean="0">
                <a:latin typeface="Arial Narrow" panose="020B0606020202030204" pitchFamily="34" charset="0"/>
              </a:rPr>
              <a:t>osobistym? Może </a:t>
            </a:r>
            <a:r>
              <a:rPr lang="pl-PL" sz="2200" dirty="0">
                <a:latin typeface="Arial Narrow" panose="020B0606020202030204" pitchFamily="34" charset="0"/>
              </a:rPr>
              <a:t>mieć ono </a:t>
            </a:r>
            <a:r>
              <a:rPr lang="pl-PL" sz="2200" dirty="0" smtClean="0">
                <a:latin typeface="Arial Narrow" panose="020B0606020202030204" pitchFamily="34" charset="0"/>
              </a:rPr>
              <a:t>charakter funkcjonalny </a:t>
            </a:r>
            <a:r>
              <a:rPr lang="pl-PL" sz="2200" dirty="0">
                <a:latin typeface="Arial Narrow" panose="020B0606020202030204" pitchFamily="34" charset="0"/>
              </a:rPr>
              <a:t>lub </a:t>
            </a:r>
            <a:r>
              <a:rPr lang="pl-PL" sz="2200" dirty="0" smtClean="0">
                <a:latin typeface="Arial Narrow" panose="020B0606020202030204" pitchFamily="34" charset="0"/>
              </a:rPr>
              <a:t>społeczny. Jak </a:t>
            </a:r>
            <a:r>
              <a:rPr lang="pl-PL" sz="2200" dirty="0">
                <a:latin typeface="Arial Narrow" panose="020B0606020202030204" pitchFamily="34" charset="0"/>
              </a:rPr>
              <a:t>kształtują się </a:t>
            </a:r>
            <a:r>
              <a:rPr lang="pl-PL" sz="2200" dirty="0" smtClean="0">
                <a:latin typeface="Arial Narrow" panose="020B0606020202030204" pitchFamily="34" charset="0"/>
              </a:rPr>
              <a:t>podstawowe potrzeby </a:t>
            </a:r>
            <a:r>
              <a:rPr lang="pl-PL" sz="2200" dirty="0">
                <a:latin typeface="Arial Narrow" panose="020B0606020202030204" pitchFamily="34" charset="0"/>
              </a:rPr>
              <a:t>klienta (</a:t>
            </a:r>
            <a:r>
              <a:rPr lang="pl-PL" sz="2200" dirty="0" smtClean="0">
                <a:latin typeface="Arial Narrow" panose="020B0606020202030204" pitchFamily="34" charset="0"/>
              </a:rPr>
              <a:t>emocjonalne lub </a:t>
            </a:r>
            <a:r>
              <a:rPr lang="pl-PL" sz="2200" dirty="0">
                <a:latin typeface="Arial Narrow" panose="020B0606020202030204" pitchFamily="34" charset="0"/>
              </a:rPr>
              <a:t>osobiste)?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Zdefiniowałeś profile </a:t>
            </a:r>
            <a:r>
              <a:rPr lang="pl-PL" sz="2200" dirty="0" smtClean="0">
                <a:latin typeface="Arial Narrow" panose="020B0606020202030204" pitchFamily="34" charset="0"/>
              </a:rPr>
              <a:t>poszczególnych klientów </a:t>
            </a:r>
            <a:r>
              <a:rPr lang="pl-PL" sz="2200" dirty="0">
                <a:latin typeface="Arial Narrow" panose="020B0606020202030204" pitchFamily="34" charset="0"/>
              </a:rPr>
              <a:t>w </a:t>
            </a:r>
            <a:r>
              <a:rPr lang="pl-PL" sz="2200" dirty="0" smtClean="0">
                <a:latin typeface="Arial Narrow" panose="020B0606020202030204" pitchFamily="34" charset="0"/>
              </a:rPr>
              <a:t>poszczególnych szablonach.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Wskazałeś </a:t>
            </a:r>
            <a:r>
              <a:rPr lang="pl-PL" sz="2200" dirty="0">
                <a:latin typeface="Arial Narrow" panose="020B0606020202030204" pitchFamily="34" charset="0"/>
              </a:rPr>
              <a:t>i uszeregowałeś </a:t>
            </a:r>
            <a:r>
              <a:rPr lang="pl-PL" sz="2200" dirty="0" smtClean="0">
                <a:latin typeface="Arial Narrow" panose="020B0606020202030204" pitchFamily="34" charset="0"/>
              </a:rPr>
              <a:t>co najmniej </a:t>
            </a:r>
            <a:r>
              <a:rPr lang="pl-PL" sz="2200" dirty="0">
                <a:latin typeface="Arial Narrow" panose="020B0606020202030204" pitchFamily="34" charset="0"/>
              </a:rPr>
              <a:t>pięć </a:t>
            </a:r>
            <a:r>
              <a:rPr lang="pl-PL" sz="2200" dirty="0" smtClean="0">
                <a:latin typeface="Arial Narrow" panose="020B0606020202030204" pitchFamily="34" charset="0"/>
              </a:rPr>
              <a:t>funkcjonalnych, społecznych </a:t>
            </a:r>
            <a:r>
              <a:rPr lang="pl-PL" sz="2200" dirty="0">
                <a:latin typeface="Arial Narrow" panose="020B0606020202030204" pitchFamily="34" charset="0"/>
              </a:rPr>
              <a:t>i </a:t>
            </a:r>
            <a:r>
              <a:rPr lang="pl-PL" sz="2200" dirty="0" smtClean="0">
                <a:latin typeface="Arial Narrow" panose="020B0606020202030204" pitchFamily="34" charset="0"/>
              </a:rPr>
              <a:t>emocjonalnych zadań </a:t>
            </a:r>
            <a:r>
              <a:rPr lang="pl-PL" sz="2200" dirty="0">
                <a:latin typeface="Arial Narrow" panose="020B0606020202030204" pitchFamily="34" charset="0"/>
              </a:rPr>
              <a:t>do </a:t>
            </a:r>
            <a:r>
              <a:rPr lang="pl-PL" sz="2200" dirty="0" smtClean="0">
                <a:latin typeface="Arial Narrow" panose="020B0606020202030204" pitchFamily="34" charset="0"/>
              </a:rPr>
              <a:t>wykonania.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Wskazałeś </a:t>
            </a:r>
            <a:r>
              <a:rPr lang="pl-PL" sz="2200" dirty="0">
                <a:latin typeface="Arial Narrow" panose="020B0606020202030204" pitchFamily="34" charset="0"/>
              </a:rPr>
              <a:t>i uszeregowałeś </a:t>
            </a:r>
            <a:r>
              <a:rPr lang="pl-PL" sz="2200" dirty="0" smtClean="0">
                <a:latin typeface="Arial Narrow" panose="020B0606020202030204" pitchFamily="34" charset="0"/>
              </a:rPr>
              <a:t>co najmniej </a:t>
            </a:r>
            <a:r>
              <a:rPr lang="pl-PL" sz="2200" dirty="0">
                <a:latin typeface="Arial Narrow" panose="020B0606020202030204" pitchFamily="34" charset="0"/>
              </a:rPr>
              <a:t>pięć </a:t>
            </a:r>
            <a:r>
              <a:rPr lang="pl-PL" sz="2200" dirty="0" smtClean="0">
                <a:latin typeface="Arial Narrow" panose="020B0606020202030204" pitchFamily="34" charset="0"/>
              </a:rPr>
              <a:t>dolegliwości.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Wskazałeś </a:t>
            </a:r>
            <a:r>
              <a:rPr lang="pl-PL" sz="2200" dirty="0">
                <a:latin typeface="Arial Narrow" panose="020B0606020202030204" pitchFamily="34" charset="0"/>
              </a:rPr>
              <a:t>i uszeregowałeś </a:t>
            </a:r>
            <a:r>
              <a:rPr lang="pl-PL" sz="2200" dirty="0" smtClean="0">
                <a:latin typeface="Arial Narrow" panose="020B0606020202030204" pitchFamily="34" charset="0"/>
              </a:rPr>
              <a:t>co najmniej </a:t>
            </a:r>
            <a:r>
              <a:rPr lang="pl-PL" sz="2200" dirty="0">
                <a:latin typeface="Arial Narrow" panose="020B0606020202030204" pitchFamily="34" charset="0"/>
              </a:rPr>
              <a:t>pięć </a:t>
            </a:r>
            <a:r>
              <a:rPr lang="pl-PL" sz="2200" dirty="0" smtClean="0">
                <a:latin typeface="Arial Narrow" panose="020B0606020202030204" pitchFamily="34" charset="0"/>
              </a:rPr>
              <a:t>potencjalnych korzyści.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Czynniki </a:t>
            </a:r>
            <a:r>
              <a:rPr lang="pl-PL" sz="2200" dirty="0">
                <a:latin typeface="Arial Narrow" panose="020B0606020202030204" pitchFamily="34" charset="0"/>
              </a:rPr>
              <a:t>generujące </a:t>
            </a:r>
            <a:r>
              <a:rPr lang="pl-PL" sz="2200" dirty="0" smtClean="0">
                <a:latin typeface="Arial Narrow" panose="020B0606020202030204" pitchFamily="34" charset="0"/>
              </a:rPr>
              <a:t>korzyści i </a:t>
            </a:r>
            <a:r>
              <a:rPr lang="pl-PL" sz="2200" dirty="0">
                <a:latin typeface="Arial Narrow" panose="020B0606020202030204" pitchFamily="34" charset="0"/>
              </a:rPr>
              <a:t>czynniki usuwające </a:t>
            </a:r>
            <a:r>
              <a:rPr lang="pl-PL" sz="2200" dirty="0" smtClean="0">
                <a:latin typeface="Arial Narrow" panose="020B0606020202030204" pitchFamily="34" charset="0"/>
              </a:rPr>
              <a:t>dolegliwości bezpośrednio nawiązują do </a:t>
            </a:r>
            <a:r>
              <a:rPr lang="pl-PL" sz="2200" dirty="0">
                <a:latin typeface="Arial Narrow" panose="020B0606020202030204" pitchFamily="34" charset="0"/>
              </a:rPr>
              <a:t>potencjalnych </a:t>
            </a:r>
            <a:r>
              <a:rPr lang="pl-PL" sz="2200" dirty="0" smtClean="0">
                <a:latin typeface="Arial Narrow" panose="020B0606020202030204" pitchFamily="34" charset="0"/>
              </a:rPr>
              <a:t>korzyści i </a:t>
            </a:r>
            <a:r>
              <a:rPr lang="pl-PL" sz="2200" dirty="0">
                <a:latin typeface="Arial Narrow" panose="020B0606020202030204" pitchFamily="34" charset="0"/>
              </a:rPr>
              <a:t>dolegliwości.</a:t>
            </a: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Zbuduj prototyp i </a:t>
            </a:r>
            <a:r>
              <a:rPr lang="pl-PL" sz="2200" dirty="0" smtClean="0">
                <a:latin typeface="Arial Narrow" panose="020B0606020202030204" pitchFamily="34" charset="0"/>
              </a:rPr>
              <a:t>zweryfikuj swoje założenia.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Sprawdź </a:t>
            </a:r>
            <a:r>
              <a:rPr lang="pl-PL" sz="2200" dirty="0">
                <a:latin typeface="Arial Narrow" panose="020B0606020202030204" pitchFamily="34" charset="0"/>
              </a:rPr>
              <a:t>swoje </a:t>
            </a:r>
            <a:r>
              <a:rPr lang="pl-PL" sz="2200" dirty="0" smtClean="0">
                <a:latin typeface="Arial Narrow" panose="020B0606020202030204" pitchFamily="34" charset="0"/>
              </a:rPr>
              <a:t>założenia w </a:t>
            </a:r>
            <a:r>
              <a:rPr lang="pl-PL" sz="2200" dirty="0">
                <a:latin typeface="Arial Narrow" panose="020B0606020202030204" pitchFamily="34" charset="0"/>
              </a:rPr>
              <a:t>rozmowie z klientami. </a:t>
            </a:r>
            <a:r>
              <a:rPr lang="pl-PL" sz="2200" dirty="0" smtClean="0">
                <a:latin typeface="Arial Narrow" panose="020B0606020202030204" pitchFamily="34" charset="0"/>
              </a:rPr>
              <a:t>Czy dobrze </a:t>
            </a:r>
            <a:r>
              <a:rPr lang="pl-PL" sz="2200" dirty="0">
                <a:latin typeface="Arial Narrow" panose="020B0606020202030204" pitchFamily="34" charset="0"/>
              </a:rPr>
              <a:t>rozpoznałeś </a:t>
            </a:r>
            <a:r>
              <a:rPr lang="pl-PL" sz="2200" dirty="0" smtClean="0">
                <a:latin typeface="Arial Narrow" panose="020B0606020202030204" pitchFamily="34" charset="0"/>
              </a:rPr>
              <a:t>zadanie do </a:t>
            </a:r>
            <a:r>
              <a:rPr lang="pl-PL" sz="2200" dirty="0">
                <a:latin typeface="Arial Narrow" panose="020B0606020202030204" pitchFamily="34" charset="0"/>
              </a:rPr>
              <a:t>wykonania?</a:t>
            </a:r>
          </a:p>
        </p:txBody>
      </p:sp>
    </p:spTree>
    <p:extLst>
      <p:ext uri="{BB962C8B-B14F-4D97-AF65-F5344CB8AC3E}">
        <p14:creationId xmlns:p14="http://schemas.microsoft.com/office/powerpoint/2010/main" val="9539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07603"/>
            <a:ext cx="5976664" cy="5004147"/>
          </a:xfrm>
        </p:spPr>
      </p:pic>
    </p:spTree>
    <p:extLst>
      <p:ext uri="{BB962C8B-B14F-4D97-AF65-F5344CB8AC3E}">
        <p14:creationId xmlns:p14="http://schemas.microsoft.com/office/powerpoint/2010/main" val="3532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TRENDY </a:t>
            </a:r>
            <a:r>
              <a:rPr lang="pl-PL" sz="2200" b="1" dirty="0" smtClean="0">
                <a:latin typeface="Arial Narrow" panose="020B0606020202030204" pitchFamily="34" charset="0"/>
              </a:rPr>
              <a:t>DEMOGRAFICZNE</a:t>
            </a:r>
            <a:r>
              <a:rPr lang="pl-PL" sz="2200" dirty="0" smtClean="0">
                <a:latin typeface="Arial Narrow" panose="020B0606020202030204" pitchFamily="34" charset="0"/>
              </a:rPr>
              <a:t>. Poszukaj </a:t>
            </a:r>
            <a:r>
              <a:rPr lang="pl-PL" sz="2200" dirty="0">
                <a:latin typeface="Arial Narrow" panose="020B0606020202030204" pitchFamily="34" charset="0"/>
              </a:rPr>
              <a:t>danych </a:t>
            </a:r>
            <a:r>
              <a:rPr lang="pl-PL" sz="2200" dirty="0" smtClean="0">
                <a:latin typeface="Arial Narrow" panose="020B0606020202030204" pitchFamily="34" charset="0"/>
              </a:rPr>
              <a:t>demograficznych, dotyczących </a:t>
            </a:r>
            <a:r>
              <a:rPr lang="pl-PL" sz="2200" dirty="0">
                <a:latin typeface="Arial Narrow" panose="020B0606020202030204" pitchFamily="34" charset="0"/>
              </a:rPr>
              <a:t>poziomu </a:t>
            </a:r>
            <a:r>
              <a:rPr lang="pl-PL" sz="2200" dirty="0" smtClean="0">
                <a:latin typeface="Arial Narrow" panose="020B0606020202030204" pitchFamily="34" charset="0"/>
              </a:rPr>
              <a:t>wykształcenia, sytuacji </a:t>
            </a:r>
            <a:r>
              <a:rPr lang="pl-PL" sz="2200" dirty="0">
                <a:latin typeface="Arial Narrow" panose="020B0606020202030204" pitchFamily="34" charset="0"/>
              </a:rPr>
              <a:t>na rynku pracy. Wskaż </a:t>
            </a:r>
            <a:r>
              <a:rPr lang="pl-PL" sz="2200" dirty="0" smtClean="0">
                <a:latin typeface="Arial Narrow" panose="020B0606020202030204" pitchFamily="34" charset="0"/>
              </a:rPr>
              <a:t>najważniejsze zmiany </a:t>
            </a:r>
            <a:r>
              <a:rPr lang="pl-PL" sz="2200" dirty="0">
                <a:latin typeface="Arial Narrow" panose="020B0606020202030204" pitchFamily="34" charset="0"/>
              </a:rPr>
              <a:t>w tych </a:t>
            </a:r>
            <a:r>
              <a:rPr lang="pl-PL" sz="2200" dirty="0" smtClean="0">
                <a:latin typeface="Arial Narrow" panose="020B0606020202030204" pitchFamily="34" charset="0"/>
              </a:rPr>
              <a:t>obszarach. Przyjrzyj </a:t>
            </a:r>
            <a:r>
              <a:rPr lang="pl-PL" sz="2200" dirty="0">
                <a:latin typeface="Arial Narrow" panose="020B0606020202030204" pitchFamily="34" charset="0"/>
              </a:rPr>
              <a:t>się politykom, </a:t>
            </a:r>
            <a:r>
              <a:rPr lang="pl-PL" sz="2200" dirty="0" smtClean="0">
                <a:latin typeface="Arial Narrow" panose="020B0606020202030204" pitchFamily="34" charset="0"/>
              </a:rPr>
              <a:t>przepisom i </a:t>
            </a:r>
            <a:r>
              <a:rPr lang="pl-PL" sz="2200" dirty="0">
                <a:latin typeface="Arial Narrow" panose="020B0606020202030204" pitchFamily="34" charset="0"/>
              </a:rPr>
              <a:t>regulacjom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KLIMAT </a:t>
            </a:r>
            <a:r>
              <a:rPr lang="pl-PL" sz="2200" b="1" dirty="0" smtClean="0">
                <a:latin typeface="Arial Narrow" panose="020B0606020202030204" pitchFamily="34" charset="0"/>
              </a:rPr>
              <a:t>GOSPODARCZY</a:t>
            </a:r>
            <a:r>
              <a:rPr lang="pl-PL" sz="2200" dirty="0" smtClean="0">
                <a:latin typeface="Arial Narrow" panose="020B0606020202030204" pitchFamily="34" charset="0"/>
              </a:rPr>
              <a:t>. Operuj </a:t>
            </a:r>
            <a:r>
              <a:rPr lang="pl-PL" sz="2200" dirty="0">
                <a:latin typeface="Arial Narrow" panose="020B0606020202030204" pitchFamily="34" charset="0"/>
              </a:rPr>
              <a:t>konkretami, zrezygnuj z </a:t>
            </a:r>
            <a:r>
              <a:rPr lang="pl-PL" sz="2200" dirty="0" smtClean="0">
                <a:latin typeface="Arial Narrow" panose="020B0606020202030204" pitchFamily="34" charset="0"/>
              </a:rPr>
              <a:t>ogólników i </a:t>
            </a:r>
            <a:r>
              <a:rPr lang="pl-PL" sz="2200" dirty="0">
                <a:latin typeface="Arial Narrow" panose="020B0606020202030204" pitchFamily="34" charset="0"/>
              </a:rPr>
              <a:t>abstrakcyjnych </a:t>
            </a:r>
            <a:r>
              <a:rPr lang="pl-PL" sz="2200" dirty="0" smtClean="0">
                <a:latin typeface="Arial Narrow" panose="020B0606020202030204" pitchFamily="34" charset="0"/>
              </a:rPr>
              <a:t>stwierdzeń. Co </a:t>
            </a:r>
            <a:r>
              <a:rPr lang="pl-PL" sz="2200" dirty="0">
                <a:latin typeface="Arial Narrow" panose="020B0606020202030204" pitchFamily="34" charset="0"/>
              </a:rPr>
              <a:t>jest dla Ciebie ważne w </a:t>
            </a:r>
            <a:r>
              <a:rPr lang="pl-PL" sz="2200" dirty="0" smtClean="0">
                <a:latin typeface="Arial Narrow" panose="020B0606020202030204" pitchFamily="34" charset="0"/>
              </a:rPr>
              <a:t>Twoim otoczeniu </a:t>
            </a:r>
            <a:r>
              <a:rPr lang="pl-PL" sz="2200" dirty="0">
                <a:latin typeface="Arial Narrow" panose="020B0606020202030204" pitchFamily="34" charset="0"/>
              </a:rPr>
              <a:t>gospodarczym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TWOI </a:t>
            </a:r>
            <a:r>
              <a:rPr lang="pl-PL" sz="2200" b="1" dirty="0" smtClean="0">
                <a:latin typeface="Arial Narrow" panose="020B0606020202030204" pitchFamily="34" charset="0"/>
              </a:rPr>
              <a:t>KONKURENCI</a:t>
            </a:r>
            <a:r>
              <a:rPr lang="pl-PL" sz="2200" dirty="0" smtClean="0">
                <a:latin typeface="Arial Narrow" panose="020B0606020202030204" pitchFamily="34" charset="0"/>
              </a:rPr>
              <a:t>. Spróbuj </a:t>
            </a:r>
            <a:r>
              <a:rPr lang="pl-PL" sz="2200" dirty="0">
                <a:latin typeface="Arial Narrow" panose="020B0606020202030204" pitchFamily="34" charset="0"/>
              </a:rPr>
              <a:t>znaleźć </a:t>
            </a:r>
            <a:r>
              <a:rPr lang="pl-PL" sz="2200" dirty="0" smtClean="0">
                <a:latin typeface="Arial Narrow" panose="020B0606020202030204" pitchFamily="34" charset="0"/>
              </a:rPr>
              <a:t>konkurentów w </a:t>
            </a:r>
            <a:r>
              <a:rPr lang="pl-PL" sz="2200" dirty="0">
                <a:latin typeface="Arial Narrow" panose="020B0606020202030204" pitchFamily="34" charset="0"/>
              </a:rPr>
              <a:t>nieoczekiwanych miejscach. </a:t>
            </a:r>
            <a:r>
              <a:rPr lang="pl-PL" sz="2200" dirty="0" smtClean="0">
                <a:latin typeface="Arial Narrow" panose="020B0606020202030204" pitchFamily="34" charset="0"/>
              </a:rPr>
              <a:t>Jacyś nowi </a:t>
            </a:r>
            <a:r>
              <a:rPr lang="pl-PL" sz="2200" dirty="0">
                <a:latin typeface="Arial Narrow" panose="020B0606020202030204" pitchFamily="34" charset="0"/>
              </a:rPr>
              <a:t>gracze rynkowi? </a:t>
            </a:r>
            <a:r>
              <a:rPr lang="pl-PL" sz="2200" dirty="0" smtClean="0">
                <a:latin typeface="Arial Narrow" panose="020B0606020202030204" pitchFamily="34" charset="0"/>
              </a:rPr>
              <a:t>Konkurenci z </a:t>
            </a:r>
            <a:r>
              <a:rPr lang="pl-PL" sz="2200" dirty="0">
                <a:latin typeface="Arial Narrow" panose="020B0606020202030204" pitchFamily="34" charset="0"/>
              </a:rPr>
              <a:t>nieoczekiwanych źródeł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TRENDY </a:t>
            </a:r>
            <a:r>
              <a:rPr lang="pl-PL" sz="2200" b="1" dirty="0" smtClean="0">
                <a:latin typeface="Arial Narrow" panose="020B0606020202030204" pitchFamily="34" charset="0"/>
              </a:rPr>
              <a:t>TECHNOLOGICZNE</a:t>
            </a:r>
            <a:r>
              <a:rPr lang="pl-PL" sz="2200" dirty="0" smtClean="0">
                <a:latin typeface="Arial Narrow" panose="020B0606020202030204" pitchFamily="34" charset="0"/>
              </a:rPr>
              <a:t>. Jakie </a:t>
            </a:r>
            <a:r>
              <a:rPr lang="pl-PL" sz="2200" dirty="0">
                <a:latin typeface="Arial Narrow" panose="020B0606020202030204" pitchFamily="34" charset="0"/>
              </a:rPr>
              <a:t>dostrzegasz nowe trendy </a:t>
            </a:r>
            <a:r>
              <a:rPr lang="pl-PL" sz="2200" dirty="0" smtClean="0">
                <a:latin typeface="Arial Narrow" panose="020B0606020202030204" pitchFamily="34" charset="0"/>
              </a:rPr>
              <a:t>technologiczne, które </a:t>
            </a:r>
            <a:r>
              <a:rPr lang="pl-PL" sz="2200" dirty="0">
                <a:latin typeface="Arial Narrow" panose="020B0606020202030204" pitchFamily="34" charset="0"/>
              </a:rPr>
              <a:t>będą miały wpływ </a:t>
            </a:r>
            <a:r>
              <a:rPr lang="pl-PL" sz="2200" dirty="0" smtClean="0">
                <a:latin typeface="Arial Narrow" panose="020B0606020202030204" pitchFamily="34" charset="0"/>
              </a:rPr>
              <a:t>na Twoją </a:t>
            </a:r>
            <a:r>
              <a:rPr lang="pl-PL" sz="2200" dirty="0">
                <a:latin typeface="Arial Narrow" panose="020B0606020202030204" pitchFamily="34" charset="0"/>
              </a:rPr>
              <a:t>działalność biznesową?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15714"/>
            <a:ext cx="8229600" cy="3450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POTRZEBY </a:t>
            </a:r>
            <a:r>
              <a:rPr lang="pl-PL" sz="2200" b="1" dirty="0" smtClean="0">
                <a:latin typeface="Arial Narrow" panose="020B0606020202030204" pitchFamily="34" charset="0"/>
              </a:rPr>
              <a:t>KLIENTA. </a:t>
            </a:r>
            <a:r>
              <a:rPr lang="pl-PL" sz="2200" dirty="0" smtClean="0">
                <a:latin typeface="Arial Narrow" panose="020B0606020202030204" pitchFamily="34" charset="0"/>
              </a:rPr>
              <a:t>Jakie </a:t>
            </a:r>
            <a:r>
              <a:rPr lang="pl-PL" sz="2200" dirty="0">
                <a:latin typeface="Arial Narrow" panose="020B0606020202030204" pitchFamily="34" charset="0"/>
              </a:rPr>
              <a:t>potrzeby klienta </a:t>
            </a:r>
            <a:r>
              <a:rPr lang="pl-PL" sz="2200" dirty="0" smtClean="0">
                <a:latin typeface="Arial Narrow" panose="020B0606020202030204" pitchFamily="34" charset="0"/>
              </a:rPr>
              <a:t>dostrzegasz? Czy </a:t>
            </a:r>
            <a:r>
              <a:rPr lang="pl-PL" sz="2200" dirty="0">
                <a:latin typeface="Arial Narrow" panose="020B0606020202030204" pitchFamily="34" charset="0"/>
              </a:rPr>
              <a:t>widzisz jakieś istotne </a:t>
            </a:r>
            <a:r>
              <a:rPr lang="pl-PL" sz="2200" dirty="0" smtClean="0">
                <a:latin typeface="Arial Narrow" panose="020B0606020202030204" pitchFamily="34" charset="0"/>
              </a:rPr>
              <a:t>zmiany w </a:t>
            </a:r>
            <a:r>
              <a:rPr lang="pl-PL" sz="2200" dirty="0">
                <a:latin typeface="Arial Narrow" panose="020B0606020202030204" pitchFamily="34" charset="0"/>
              </a:rPr>
              <a:t>jego </a:t>
            </a:r>
            <a:r>
              <a:rPr lang="pl-PL" sz="2200" dirty="0" err="1">
                <a:latin typeface="Arial Narrow" panose="020B0606020202030204" pitchFamily="34" charset="0"/>
              </a:rPr>
              <a:t>zachowaniach</a:t>
            </a:r>
            <a:r>
              <a:rPr lang="pl-PL" sz="2200" dirty="0">
                <a:latin typeface="Arial Narrow" panose="020B0606020202030204" pitchFamily="34" charset="0"/>
              </a:rPr>
              <a:t>? Czy </a:t>
            </a:r>
            <a:r>
              <a:rPr lang="pl-PL" sz="2200" dirty="0" smtClean="0">
                <a:latin typeface="Arial Narrow" panose="020B0606020202030204" pitchFamily="34" charset="0"/>
              </a:rPr>
              <a:t>dostrzegasz jakieś </a:t>
            </a:r>
            <a:r>
              <a:rPr lang="pl-PL" sz="2200" dirty="0">
                <a:latin typeface="Arial Narrow" panose="020B0606020202030204" pitchFamily="34" charset="0"/>
              </a:rPr>
              <a:t>nowe trendy </a:t>
            </a:r>
            <a:r>
              <a:rPr lang="pl-PL" sz="2200" dirty="0" err="1">
                <a:latin typeface="Arial Narrow" panose="020B0606020202030204" pitchFamily="34" charset="0"/>
              </a:rPr>
              <a:t>mainstreamowe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ŹRÓDŁA </a:t>
            </a:r>
            <a:r>
              <a:rPr lang="pl-PL" sz="2200" b="1" dirty="0" smtClean="0">
                <a:latin typeface="Arial Narrow" panose="020B0606020202030204" pitchFamily="34" charset="0"/>
              </a:rPr>
              <a:t>NIEPEWNOŚCI</a:t>
            </a:r>
            <a:r>
              <a:rPr lang="pl-PL" sz="2200" dirty="0" smtClean="0">
                <a:latin typeface="Arial Narrow" panose="020B0606020202030204" pitchFamily="34" charset="0"/>
              </a:rPr>
              <a:t>. Czy </a:t>
            </a:r>
            <a:r>
              <a:rPr lang="pl-PL" sz="2200" dirty="0">
                <a:latin typeface="Arial Narrow" panose="020B0606020202030204" pitchFamily="34" charset="0"/>
              </a:rPr>
              <a:t>dostrzegasz jakieś istotne </a:t>
            </a:r>
            <a:r>
              <a:rPr lang="pl-PL" sz="2200" dirty="0" smtClean="0">
                <a:latin typeface="Arial Narrow" panose="020B0606020202030204" pitchFamily="34" charset="0"/>
              </a:rPr>
              <a:t>źródła niepewności</a:t>
            </a:r>
            <a:r>
              <a:rPr lang="pl-PL" sz="2200" dirty="0">
                <a:latin typeface="Arial Narrow" panose="020B0606020202030204" pitchFamily="34" charset="0"/>
              </a:rPr>
              <a:t>? Czy zauważasz </a:t>
            </a:r>
            <a:r>
              <a:rPr lang="pl-PL" sz="2200" dirty="0" smtClean="0">
                <a:latin typeface="Arial Narrow" panose="020B0606020202030204" pitchFamily="34" charset="0"/>
              </a:rPr>
              <a:t>czynniki, które </a:t>
            </a:r>
            <a:r>
              <a:rPr lang="pl-PL" sz="2200" dirty="0">
                <a:latin typeface="Arial Narrow" panose="020B0606020202030204" pitchFamily="34" charset="0"/>
              </a:rPr>
              <a:t>będą miały na Ciebie </a:t>
            </a:r>
            <a:r>
              <a:rPr lang="pl-PL" sz="2200" dirty="0" smtClean="0">
                <a:latin typeface="Arial Narrow" panose="020B0606020202030204" pitchFamily="34" charset="0"/>
              </a:rPr>
              <a:t>duży wpływ</a:t>
            </a:r>
            <a:r>
              <a:rPr lang="pl-PL" sz="2200" dirty="0">
                <a:latin typeface="Arial Narrow" panose="020B0606020202030204" pitchFamily="34" charset="0"/>
              </a:rPr>
              <a:t>, ale nie wiesz, kiedy to </a:t>
            </a:r>
            <a:r>
              <a:rPr lang="pl-PL" sz="2200" dirty="0" smtClean="0">
                <a:latin typeface="Arial Narrow" panose="020B0606020202030204" pitchFamily="34" charset="0"/>
              </a:rPr>
              <a:t>będzie i </a:t>
            </a:r>
            <a:r>
              <a:rPr lang="pl-PL" sz="2200" dirty="0">
                <a:latin typeface="Arial Narrow" panose="020B0606020202030204" pitchFamily="34" charset="0"/>
              </a:rPr>
              <a:t>jak będzie przebiegać?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Uzupełniłeś wszystkie </a:t>
            </a:r>
            <a:r>
              <a:rPr lang="pl-PL" sz="2200" dirty="0" smtClean="0">
                <a:latin typeface="Arial Narrow" panose="020B0606020202030204" pitchFamily="34" charset="0"/>
              </a:rPr>
              <a:t>sekcje szablonu.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Udokumentowałeś wszystko, co </a:t>
            </a:r>
            <a:r>
              <a:rPr lang="pl-PL" sz="2200" dirty="0">
                <a:latin typeface="Arial Narrow" panose="020B0606020202030204" pitchFamily="34" charset="0"/>
              </a:rPr>
              <a:t>znalazło się w tym </a:t>
            </a:r>
            <a:r>
              <a:rPr lang="pl-PL" sz="2200" dirty="0" smtClean="0">
                <a:latin typeface="Arial Narrow" panose="020B0606020202030204" pitchFamily="34" charset="0"/>
              </a:rPr>
              <a:t>szablonie.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Wskazałeś </a:t>
            </a:r>
            <a:r>
              <a:rPr lang="pl-PL" sz="2200" dirty="0">
                <a:latin typeface="Arial Narrow" panose="020B0606020202030204" pitchFamily="34" charset="0"/>
              </a:rPr>
              <a:t>trzy </a:t>
            </a:r>
            <a:r>
              <a:rPr lang="pl-PL" sz="2200" dirty="0" smtClean="0">
                <a:latin typeface="Arial Narrow" panose="020B0606020202030204" pitchFamily="34" charset="0"/>
              </a:rPr>
              <a:t>największe szanse </a:t>
            </a:r>
            <a:r>
              <a:rPr lang="pl-PL" sz="2200" dirty="0">
                <a:latin typeface="Arial Narrow" panose="020B0606020202030204" pitchFamily="34" charset="0"/>
              </a:rPr>
              <a:t>i zagrożenia.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Spróbuj dowieść </a:t>
            </a:r>
            <a:r>
              <a:rPr lang="pl-PL" sz="2200" dirty="0" smtClean="0">
                <a:latin typeface="Arial Narrow" panose="020B0606020202030204" pitchFamily="34" charset="0"/>
              </a:rPr>
              <a:t>słuszności swoich założeń.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Porównaj </a:t>
            </a:r>
            <a:r>
              <a:rPr lang="pl-PL" sz="2200" dirty="0">
                <a:latin typeface="Arial Narrow" panose="020B0606020202030204" pitchFamily="34" charset="0"/>
              </a:rPr>
              <a:t>swoje </a:t>
            </a:r>
            <a:r>
              <a:rPr lang="pl-PL" sz="2200" dirty="0" smtClean="0">
                <a:latin typeface="Arial Narrow" panose="020B0606020202030204" pitchFamily="34" charset="0"/>
              </a:rPr>
              <a:t>ustalenia z </a:t>
            </a:r>
            <a:r>
              <a:rPr lang="pl-PL" sz="2200" dirty="0">
                <a:latin typeface="Arial Narrow" panose="020B0606020202030204" pitchFamily="34" charset="0"/>
              </a:rPr>
              <a:t>tym, co myślą </a:t>
            </a:r>
            <a:r>
              <a:rPr lang="pl-PL" sz="2200" dirty="0" smtClean="0">
                <a:latin typeface="Arial Narrow" panose="020B0606020202030204" pitchFamily="34" charset="0"/>
              </a:rPr>
              <a:t>inni.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Za </a:t>
            </a:r>
            <a:r>
              <a:rPr lang="pl-PL" sz="2200" dirty="0">
                <a:latin typeface="Arial Narrow" panose="020B0606020202030204" pitchFamily="34" charset="0"/>
              </a:rPr>
              <a:t>trzy miesiące wróć do </a:t>
            </a:r>
            <a:r>
              <a:rPr lang="pl-PL" sz="2200" dirty="0" smtClean="0">
                <a:latin typeface="Arial Narrow" panose="020B0606020202030204" pitchFamily="34" charset="0"/>
              </a:rPr>
              <a:t>swojego szablonu </a:t>
            </a:r>
            <a:r>
              <a:rPr lang="pl-PL" sz="2200" dirty="0">
                <a:latin typeface="Arial Narrow" panose="020B0606020202030204" pitchFamily="34" charset="0"/>
              </a:rPr>
              <a:t>kontekstu i </a:t>
            </a:r>
            <a:r>
              <a:rPr lang="pl-PL" sz="2200" dirty="0" smtClean="0">
                <a:latin typeface="Arial Narrow" panose="020B0606020202030204" pitchFamily="34" charset="0"/>
              </a:rPr>
              <a:t>go zaktualizuj.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Zaktualizuj </a:t>
            </a:r>
            <a:r>
              <a:rPr lang="pl-PL" sz="2200" dirty="0">
                <a:latin typeface="Arial Narrow" panose="020B0606020202030204" pitchFamily="34" charset="0"/>
              </a:rPr>
              <a:t>swój punkt </a:t>
            </a:r>
            <a:r>
              <a:rPr lang="pl-PL" sz="2200" dirty="0" smtClean="0">
                <a:latin typeface="Arial Narrow" panose="020B0606020202030204" pitchFamily="34" charset="0"/>
              </a:rPr>
              <a:t>widzenia.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Zaktualizuj </a:t>
            </a:r>
            <a:r>
              <a:rPr lang="pl-PL" sz="2200" dirty="0">
                <a:latin typeface="Arial Narrow" panose="020B0606020202030204" pitchFamily="34" charset="0"/>
              </a:rPr>
              <a:t>kryteria projektowania.</a:t>
            </a:r>
          </a:p>
        </p:txBody>
      </p:sp>
    </p:spTree>
    <p:extLst>
      <p:ext uri="{BB962C8B-B14F-4D97-AF65-F5344CB8AC3E}">
        <p14:creationId xmlns:p14="http://schemas.microsoft.com/office/powerpoint/2010/main" val="6750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"/>
            <a:ext cx="7272808" cy="5111750"/>
          </a:xfrm>
        </p:spPr>
      </p:pic>
    </p:spTree>
    <p:extLst>
      <p:ext uri="{BB962C8B-B14F-4D97-AF65-F5344CB8AC3E}">
        <p14:creationId xmlns:p14="http://schemas.microsoft.com/office/powerpoint/2010/main" val="4830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PROPOZYCJA </a:t>
            </a:r>
            <a:r>
              <a:rPr lang="pl-PL" sz="2200" b="1" dirty="0" smtClean="0">
                <a:latin typeface="Arial Narrow" panose="020B0606020202030204" pitchFamily="34" charset="0"/>
              </a:rPr>
              <a:t>WARTOŚCI</a:t>
            </a:r>
            <a:r>
              <a:rPr lang="pl-PL" sz="2200" dirty="0" smtClean="0">
                <a:latin typeface="Arial Narrow" panose="020B0606020202030204" pitchFamily="34" charset="0"/>
              </a:rPr>
              <a:t>. Jakie produkty i </a:t>
            </a:r>
            <a:r>
              <a:rPr lang="pl-PL" sz="2200" dirty="0">
                <a:latin typeface="Arial Narrow" panose="020B0606020202030204" pitchFamily="34" charset="0"/>
              </a:rPr>
              <a:t>usługi </a:t>
            </a:r>
            <a:r>
              <a:rPr lang="pl-PL" sz="2200" dirty="0" smtClean="0">
                <a:latin typeface="Arial Narrow" panose="020B0606020202030204" pitchFamily="34" charset="0"/>
              </a:rPr>
              <a:t>oferujesz? Jakie zadanie wykonujesz dla klienta?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KLUCZOWI PARTNERZY. </a:t>
            </a:r>
            <a:r>
              <a:rPr lang="pl-PL" sz="2200" dirty="0" smtClean="0">
                <a:latin typeface="Arial Narrow" panose="020B0606020202030204" pitchFamily="34" charset="0"/>
              </a:rPr>
              <a:t>Wymień partnerów, bez których nie </a:t>
            </a:r>
            <a:r>
              <a:rPr lang="pl-PL" sz="2200" dirty="0">
                <a:latin typeface="Arial Narrow" panose="020B0606020202030204" pitchFamily="34" charset="0"/>
              </a:rPr>
              <a:t>mógłbyś </a:t>
            </a:r>
            <a:r>
              <a:rPr lang="pl-PL" sz="2200" dirty="0" smtClean="0">
                <a:latin typeface="Arial Narrow" panose="020B0606020202030204" pitchFamily="34" charset="0"/>
              </a:rPr>
              <a:t>prowadzić działalności (z wyłączeniem dostawców).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KLUCZOWE DZIAŁANIA</a:t>
            </a:r>
            <a:r>
              <a:rPr lang="pl-PL" sz="2200" dirty="0">
                <a:latin typeface="Arial Narrow" panose="020B0606020202030204" pitchFamily="34" charset="0"/>
              </a:rPr>
              <a:t>. Co </a:t>
            </a:r>
            <a:r>
              <a:rPr lang="pl-PL" sz="2200" dirty="0" smtClean="0">
                <a:latin typeface="Arial Narrow" panose="020B0606020202030204" pitchFamily="34" charset="0"/>
              </a:rPr>
              <a:t>robisz na </a:t>
            </a:r>
            <a:r>
              <a:rPr lang="pl-PL" sz="2200" dirty="0">
                <a:latin typeface="Arial Narrow" panose="020B0606020202030204" pitchFamily="34" charset="0"/>
              </a:rPr>
              <a:t>co dzień, </a:t>
            </a:r>
            <a:r>
              <a:rPr lang="pl-PL" sz="2200" dirty="0" smtClean="0">
                <a:latin typeface="Arial Narrow" panose="020B0606020202030204" pitchFamily="34" charset="0"/>
              </a:rPr>
              <a:t>by realizować swój model </a:t>
            </a:r>
            <a:r>
              <a:rPr lang="pl-PL" sz="2200" dirty="0">
                <a:latin typeface="Arial Narrow" panose="020B0606020202030204" pitchFamily="34" charset="0"/>
              </a:rPr>
              <a:t>biznesowy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KLUCZOWE ZASOBY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r>
              <a:rPr lang="pl-PL" sz="2200" dirty="0" smtClean="0">
                <a:latin typeface="Arial Narrow" panose="020B0606020202030204" pitchFamily="34" charset="0"/>
              </a:rPr>
              <a:t>Wymień ludzi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informacje, środki </a:t>
            </a:r>
            <a:r>
              <a:rPr lang="pl-PL" sz="2200" dirty="0">
                <a:latin typeface="Arial Narrow" panose="020B0606020202030204" pitchFamily="34" charset="0"/>
              </a:rPr>
              <a:t>i </a:t>
            </a:r>
            <a:r>
              <a:rPr lang="pl-PL" sz="2200" dirty="0" smtClean="0">
                <a:latin typeface="Arial Narrow" panose="020B0606020202030204" pitchFamily="34" charset="0"/>
              </a:rPr>
              <a:t>kwoty niezbędne </a:t>
            </a:r>
            <a:r>
              <a:rPr lang="pl-PL" sz="2200" dirty="0">
                <a:latin typeface="Arial Narrow" panose="020B0606020202030204" pitchFamily="34" charset="0"/>
              </a:rPr>
              <a:t>do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Funkcjonowania Twojej </a:t>
            </a:r>
            <a:r>
              <a:rPr lang="pl-PL" sz="2200" dirty="0">
                <a:latin typeface="Arial Narrow" panose="020B0606020202030204" pitchFamily="34" charset="0"/>
              </a:rPr>
              <a:t>firmy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STRUKTURA </a:t>
            </a:r>
            <a:r>
              <a:rPr lang="pl-PL" sz="2200" b="1" dirty="0" smtClean="0">
                <a:latin typeface="Arial Narrow" panose="020B0606020202030204" pitchFamily="34" charset="0"/>
              </a:rPr>
              <a:t>KOS</a:t>
            </a:r>
            <a:r>
              <a:rPr lang="pl-PL" sz="2200" dirty="0" smtClean="0">
                <a:latin typeface="Arial Narrow" panose="020B0606020202030204" pitchFamily="34" charset="0"/>
              </a:rPr>
              <a:t>ZTÓW. Wskaż główne ponoszone koszty</a:t>
            </a:r>
            <a:r>
              <a:rPr lang="pl-PL" sz="2200" dirty="0">
                <a:latin typeface="Arial Narrow" panose="020B0606020202030204" pitchFamily="34" charset="0"/>
              </a:rPr>
              <a:t>, przyjrzyj </a:t>
            </a:r>
            <a:r>
              <a:rPr lang="pl-PL" sz="2200" dirty="0" smtClean="0">
                <a:latin typeface="Arial Narrow" panose="020B0606020202030204" pitchFamily="34" charset="0"/>
              </a:rPr>
              <a:t>się swoim działaniom i niezbędnym zasobom.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971699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SEGMENTY </a:t>
            </a:r>
            <a:r>
              <a:rPr lang="pl-PL" sz="2200" b="1" dirty="0" smtClean="0">
                <a:latin typeface="Arial Narrow" panose="020B0606020202030204" pitchFamily="34" charset="0"/>
              </a:rPr>
              <a:t>KLIENT</a:t>
            </a:r>
            <a:r>
              <a:rPr lang="pl-PL" sz="2200" dirty="0" smtClean="0">
                <a:latin typeface="Arial Narrow" panose="020B0606020202030204" pitchFamily="34" charset="0"/>
              </a:rPr>
              <a:t>ÓW. Wskaż trzy najważniejsze segmenty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czyli te</a:t>
            </a:r>
            <a:r>
              <a:rPr lang="pl-PL" sz="2200" dirty="0">
                <a:latin typeface="Arial Narrow" panose="020B0606020202030204" pitchFamily="34" charset="0"/>
              </a:rPr>
              <a:t>, które </a:t>
            </a:r>
            <a:r>
              <a:rPr lang="pl-PL" sz="2200" dirty="0" smtClean="0">
                <a:latin typeface="Arial Narrow" panose="020B0606020202030204" pitchFamily="34" charset="0"/>
              </a:rPr>
              <a:t>generują największe przychody.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RELACJE Z </a:t>
            </a:r>
            <a:r>
              <a:rPr lang="pl-PL" sz="2200" b="1" dirty="0" smtClean="0">
                <a:latin typeface="Arial Narrow" panose="020B0606020202030204" pitchFamily="34" charset="0"/>
              </a:rPr>
              <a:t>KLIENTAMI</a:t>
            </a:r>
            <a:r>
              <a:rPr lang="pl-PL" sz="2200" dirty="0" smtClean="0">
                <a:latin typeface="Arial Narrow" panose="020B0606020202030204" pitchFamily="34" charset="0"/>
              </a:rPr>
              <a:t>. Jak one wyglądają</a:t>
            </a:r>
            <a:r>
              <a:rPr lang="pl-PL" sz="2200" dirty="0">
                <a:latin typeface="Arial Narrow" panose="020B0606020202030204" pitchFamily="34" charset="0"/>
              </a:rPr>
              <a:t>? </a:t>
            </a:r>
            <a:r>
              <a:rPr lang="pl-PL" sz="2200" dirty="0" smtClean="0">
                <a:latin typeface="Arial Narrow" panose="020B0606020202030204" pitchFamily="34" charset="0"/>
              </a:rPr>
              <a:t>Jak o </a:t>
            </a:r>
            <a:r>
              <a:rPr lang="pl-PL" sz="2200" dirty="0">
                <a:latin typeface="Arial Narrow" panose="020B0606020202030204" pitchFamily="34" charset="0"/>
              </a:rPr>
              <a:t>nie dbasz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KANAŁY</a:t>
            </a:r>
            <a:r>
              <a:rPr lang="pl-PL" sz="2200" dirty="0">
                <a:latin typeface="Arial Narrow" panose="020B0606020202030204" pitchFamily="34" charset="0"/>
              </a:rPr>
              <a:t>. Jak </a:t>
            </a:r>
            <a:r>
              <a:rPr lang="pl-PL" sz="2200" dirty="0" smtClean="0">
                <a:latin typeface="Arial Narrow" panose="020B0606020202030204" pitchFamily="34" charset="0"/>
              </a:rPr>
              <a:t>komunikujesz się z </a:t>
            </a:r>
            <a:r>
              <a:rPr lang="pl-PL" sz="2200" dirty="0">
                <a:latin typeface="Arial Narrow" panose="020B0606020202030204" pitchFamily="34" charset="0"/>
              </a:rPr>
              <a:t>klientem? </a:t>
            </a:r>
            <a:r>
              <a:rPr lang="pl-PL" sz="2200" dirty="0" smtClean="0">
                <a:latin typeface="Arial Narrow" panose="020B0606020202030204" pitchFamily="34" charset="0"/>
              </a:rPr>
              <a:t>Jak przekazujesz mu swoją propozycję wartości?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STRUMIENIE </a:t>
            </a:r>
            <a:r>
              <a:rPr lang="pl-PL" sz="2200" b="1" dirty="0" smtClean="0">
                <a:latin typeface="Arial Narrow" panose="020B0606020202030204" pitchFamily="34" charset="0"/>
              </a:rPr>
              <a:t>PRZYCHODÓW</a:t>
            </a:r>
            <a:r>
              <a:rPr lang="pl-PL" sz="2200" dirty="0" smtClean="0">
                <a:latin typeface="Arial Narrow" panose="020B0606020202030204" pitchFamily="34" charset="0"/>
              </a:rPr>
              <a:t>. Wymień trzy główne strumienie przychodów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Wskaż tu </a:t>
            </a:r>
            <a:r>
              <a:rPr lang="pl-PL" sz="2200" dirty="0" smtClean="0">
                <a:latin typeface="Arial Narrow" panose="020B0606020202030204" pitchFamily="34" charset="0"/>
              </a:rPr>
              <a:t>również to</a:t>
            </a:r>
            <a:r>
              <a:rPr lang="pl-PL" sz="2200" dirty="0">
                <a:latin typeface="Arial Narrow" panose="020B0606020202030204" pitchFamily="34" charset="0"/>
              </a:rPr>
              <a:t>, co </a:t>
            </a:r>
            <a:r>
              <a:rPr lang="pl-PL" sz="2200" dirty="0" smtClean="0">
                <a:latin typeface="Arial Narrow" panose="020B0606020202030204" pitchFamily="34" charset="0"/>
              </a:rPr>
              <a:t>robisz bezpłatnie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</a:t>
            </a:r>
            <a:r>
              <a:rPr lang="pl-PL" sz="2200" b="1" dirty="0" smtClean="0">
                <a:latin typeface="Arial Narrow" panose="020B0606020202030204" pitchFamily="34" charset="0"/>
              </a:rPr>
              <a:t>Biznesowy </a:t>
            </a:r>
            <a:r>
              <a:rPr lang="pl-PL" sz="2200" b="1" dirty="0" err="1" smtClean="0">
                <a:latin typeface="Arial Narrow" panose="020B0606020202030204" pitchFamily="34" charset="0"/>
              </a:rPr>
              <a:t>Canvas</a:t>
            </a:r>
            <a:r>
              <a:rPr lang="pl-PL" sz="2200" b="1" dirty="0" smtClean="0">
                <a:latin typeface="Arial Narrow" panose="020B0606020202030204" pitchFamily="34" charset="0"/>
              </a:rPr>
              <a:t> (MBC) </a:t>
            </a:r>
            <a:r>
              <a:rPr lang="pl-PL" sz="2200" dirty="0">
                <a:latin typeface="Arial Narrow" panose="020B0606020202030204" pitchFamily="34" charset="0"/>
              </a:rPr>
              <a:t>– </a:t>
            </a:r>
            <a:r>
              <a:rPr lang="pl-PL" sz="2200" dirty="0" smtClean="0">
                <a:latin typeface="Arial Narrow" panose="020B0606020202030204" pitchFamily="34" charset="0"/>
              </a:rPr>
              <a:t>ramy </a:t>
            </a:r>
            <a:r>
              <a:rPr lang="pl-PL" sz="2200" dirty="0">
                <a:latin typeface="Arial Narrow" panose="020B0606020202030204" pitchFamily="34" charset="0"/>
              </a:rPr>
              <a:t>obecnie jest prawdopodobnie najczęściej używanym narzędziem do wizualnej prezentacji zagadnień związanych ze strategią tworzenia modelu biznesowego (</a:t>
            </a:r>
            <a:r>
              <a:rPr lang="pl-PL" sz="2200" dirty="0" err="1">
                <a:latin typeface="Arial Narrow" panose="020B0606020202030204" pitchFamily="34" charset="0"/>
              </a:rPr>
              <a:t>Osterwalder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         &amp; </a:t>
            </a:r>
            <a:r>
              <a:rPr lang="pl-PL" sz="2200" dirty="0" err="1">
                <a:latin typeface="Arial Narrow" panose="020B0606020202030204" pitchFamily="34" charset="0"/>
              </a:rPr>
              <a:t>Pigneur</a:t>
            </a:r>
            <a:r>
              <a:rPr lang="pl-PL" sz="2200" dirty="0">
                <a:latin typeface="Arial Narrow" panose="020B0606020202030204" pitchFamily="34" charset="0"/>
              </a:rPr>
              <a:t>, 2010). Jest to uproszczony schemat przedstawiania i projektowania modeli biznesowych oraz identyfikowania nowych strategicznych alternatyw. Ma na celu zapewnienie sposobu łatwego opisywania modelu biznesowego </a:t>
            </a:r>
            <a:r>
              <a:rPr lang="pl-PL" sz="2200" dirty="0" smtClean="0">
                <a:latin typeface="Arial Narrow" panose="020B0606020202030204" pitchFamily="34" charset="0"/>
              </a:rPr>
              <a:t>    w </a:t>
            </a:r>
            <a:r>
              <a:rPr lang="pl-PL" sz="2200" dirty="0">
                <a:latin typeface="Arial Narrow" panose="020B0606020202030204" pitchFamily="34" charset="0"/>
              </a:rPr>
              <a:t>organizacji każdego typu, w tym dużych korporacji, organizacji non-profit </a:t>
            </a:r>
            <a:r>
              <a:rPr lang="pl-PL" sz="2200" dirty="0" smtClean="0">
                <a:latin typeface="Arial Narrow" panose="020B0606020202030204" pitchFamily="34" charset="0"/>
              </a:rPr>
              <a:t>      i </a:t>
            </a:r>
            <a:r>
              <a:rPr lang="pl-PL" sz="2200" dirty="0">
                <a:latin typeface="Arial Narrow" panose="020B0606020202030204" pitchFamily="34" charset="0"/>
              </a:rPr>
              <a:t>nowych firm. Stał się również bardzo popularnym narzędziem </a:t>
            </a:r>
            <a:r>
              <a:rPr lang="pl-PL" sz="2200" dirty="0" smtClean="0">
                <a:latin typeface="Arial Narrow" panose="020B0606020202030204" pitchFamily="34" charset="0"/>
              </a:rPr>
              <a:t>                        w </a:t>
            </a:r>
            <a:r>
              <a:rPr lang="pl-PL" sz="2200" dirty="0">
                <a:latin typeface="Arial Narrow" panose="020B0606020202030204" pitchFamily="34" charset="0"/>
              </a:rPr>
              <a:t>opracowywaniu planów biznesowych dla start-</a:t>
            </a:r>
            <a:r>
              <a:rPr lang="pl-PL" sz="2200" dirty="0" err="1">
                <a:latin typeface="Arial Narrow" panose="020B0606020202030204" pitchFamily="34" charset="0"/>
              </a:rPr>
              <a:t>upów</a:t>
            </a:r>
            <a:r>
              <a:rPr lang="pl-PL" sz="2200" dirty="0">
                <a:latin typeface="Arial Narrow" panose="020B0606020202030204" pitchFamily="34" charset="0"/>
              </a:rPr>
              <a:t> (</a:t>
            </a:r>
            <a:r>
              <a:rPr lang="pl-PL" sz="2200" dirty="0" err="1">
                <a:latin typeface="Arial Narrow" panose="020B0606020202030204" pitchFamily="34" charset="0"/>
              </a:rPr>
              <a:t>Trimi</a:t>
            </a:r>
            <a:r>
              <a:rPr lang="pl-PL" sz="2200" dirty="0">
                <a:latin typeface="Arial Narrow" panose="020B0606020202030204" pitchFamily="34" charset="0"/>
              </a:rPr>
              <a:t> i </a:t>
            </a:r>
            <a:r>
              <a:rPr lang="pl-PL" sz="2200" dirty="0" err="1">
                <a:latin typeface="Arial Narrow" panose="020B0606020202030204" pitchFamily="34" charset="0"/>
              </a:rPr>
              <a:t>Berbegal-Mirabent</a:t>
            </a:r>
            <a:r>
              <a:rPr lang="pl-PL" sz="2200" dirty="0">
                <a:latin typeface="Arial Narrow" panose="020B0606020202030204" pitchFamily="34" charset="0"/>
              </a:rPr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14760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87723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DZIAŁANIA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Zacznij </a:t>
            </a:r>
            <a:r>
              <a:rPr lang="pl-PL" sz="2200" dirty="0">
                <a:latin typeface="Arial Narrow" panose="020B0606020202030204" pitchFamily="34" charset="0"/>
              </a:rPr>
              <a:t>od ogólnego </a:t>
            </a:r>
            <a:r>
              <a:rPr lang="pl-PL" sz="2200" dirty="0" smtClean="0">
                <a:latin typeface="Arial Narrow" panose="020B0606020202030204" pitchFamily="34" charset="0"/>
              </a:rPr>
              <a:t>rozrysowania prowadzonej </a:t>
            </a:r>
            <a:r>
              <a:rPr lang="pl-PL" sz="2200" dirty="0">
                <a:latin typeface="Arial Narrow" panose="020B0606020202030204" pitchFamily="34" charset="0"/>
              </a:rPr>
              <a:t>działalności. Wskaż </a:t>
            </a:r>
            <a:r>
              <a:rPr lang="pl-PL" sz="2200" dirty="0" smtClean="0">
                <a:latin typeface="Arial Narrow" panose="020B0606020202030204" pitchFamily="34" charset="0"/>
              </a:rPr>
              <a:t>tylko najważniejsze </a:t>
            </a:r>
            <a:r>
              <a:rPr lang="pl-PL" sz="2200" dirty="0">
                <a:latin typeface="Arial Narrow" panose="020B0606020202030204" pitchFamily="34" charset="0"/>
              </a:rPr>
              <a:t>aspekty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Połącz </a:t>
            </a:r>
            <a:r>
              <a:rPr lang="pl-PL" sz="2200" dirty="0">
                <a:latin typeface="Arial Narrow" panose="020B0606020202030204" pitchFamily="34" charset="0"/>
              </a:rPr>
              <a:t>elementy </a:t>
            </a:r>
            <a:r>
              <a:rPr lang="pl-PL" sz="2200" dirty="0" smtClean="0">
                <a:latin typeface="Arial Narrow" panose="020B0606020202030204" pitchFamily="34" charset="0"/>
              </a:rPr>
              <a:t>składowe: każda </a:t>
            </a:r>
            <a:r>
              <a:rPr lang="pl-PL" sz="2200" dirty="0">
                <a:latin typeface="Arial Narrow" panose="020B0606020202030204" pitchFamily="34" charset="0"/>
              </a:rPr>
              <a:t>propozycja wartości </a:t>
            </a:r>
            <a:r>
              <a:rPr lang="pl-PL" sz="2200" dirty="0" smtClean="0">
                <a:latin typeface="Arial Narrow" panose="020B0606020202030204" pitchFamily="34" charset="0"/>
              </a:rPr>
              <a:t>potrzebuje swojego </a:t>
            </a:r>
            <a:r>
              <a:rPr lang="pl-PL" sz="2200" dirty="0">
                <a:latin typeface="Arial Narrow" panose="020B0606020202030204" pitchFamily="34" charset="0"/>
              </a:rPr>
              <a:t>segmentu </a:t>
            </a:r>
            <a:r>
              <a:rPr lang="pl-PL" sz="2200" dirty="0" smtClean="0">
                <a:latin typeface="Arial Narrow" panose="020B0606020202030204" pitchFamily="34" charset="0"/>
              </a:rPr>
              <a:t>klientów i </a:t>
            </a:r>
            <a:r>
              <a:rPr lang="pl-PL" sz="2200" dirty="0">
                <a:latin typeface="Arial Narrow" panose="020B0606020202030204" pitchFamily="34" charset="0"/>
              </a:rPr>
              <a:t>strumienia </a:t>
            </a:r>
            <a:r>
              <a:rPr lang="pl-PL" sz="2200" dirty="0" smtClean="0">
                <a:latin typeface="Arial Narrow" panose="020B0606020202030204" pitchFamily="34" charset="0"/>
              </a:rPr>
              <a:t>przychodu!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</a:t>
            </a:r>
            <a:r>
              <a:rPr lang="pl-PL" sz="2200" dirty="0">
                <a:latin typeface="Arial Narrow" panose="020B0606020202030204" pitchFamily="34" charset="0"/>
              </a:rPr>
              <a:t>mieszaj </a:t>
            </a:r>
            <a:r>
              <a:rPr lang="pl-PL" sz="2200" dirty="0" smtClean="0">
                <a:latin typeface="Arial Narrow" panose="020B0606020202030204" pitchFamily="34" charset="0"/>
              </a:rPr>
              <a:t>pomysłów na </a:t>
            </a:r>
            <a:r>
              <a:rPr lang="pl-PL" sz="2200" dirty="0">
                <a:latin typeface="Arial Narrow" panose="020B0606020202030204" pitchFamily="34" charset="0"/>
              </a:rPr>
              <a:t>przyszłość z tym, co dzieje </a:t>
            </a:r>
            <a:r>
              <a:rPr lang="pl-PL" sz="2200" dirty="0" smtClean="0">
                <a:latin typeface="Arial Narrow" panose="020B0606020202030204" pitchFamily="34" charset="0"/>
              </a:rPr>
              <a:t>się obecnie</a:t>
            </a:r>
            <a:r>
              <a:rPr lang="pl-PL" sz="2200" dirty="0">
                <a:latin typeface="Arial Narrow" panose="020B0606020202030204" pitchFamily="34" charset="0"/>
              </a:rPr>
              <a:t>. Nie pomieszaj też </a:t>
            </a:r>
            <a:r>
              <a:rPr lang="pl-PL" sz="2200" dirty="0" smtClean="0">
                <a:latin typeface="Arial Narrow" panose="020B0606020202030204" pitchFamily="34" charset="0"/>
              </a:rPr>
              <a:t>różnych jednostek </a:t>
            </a:r>
            <a:r>
              <a:rPr lang="pl-PL" sz="2200" dirty="0">
                <a:latin typeface="Arial Narrow" panose="020B0606020202030204" pitchFamily="34" charset="0"/>
              </a:rPr>
              <a:t>organizacyjnych!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8164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Dla każdego z </a:t>
            </a:r>
            <a:r>
              <a:rPr lang="pl-PL" sz="2200" dirty="0" smtClean="0">
                <a:latin typeface="Arial Narrow" panose="020B0606020202030204" pitchFamily="34" charset="0"/>
              </a:rPr>
              <a:t>poniższych pytań </a:t>
            </a:r>
            <a:r>
              <a:rPr lang="pl-PL" sz="2200" dirty="0">
                <a:latin typeface="Arial Narrow" panose="020B0606020202030204" pitchFamily="34" charset="0"/>
              </a:rPr>
              <a:t>oceń swój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 w </a:t>
            </a:r>
            <a:r>
              <a:rPr lang="pl-PL" sz="2200" dirty="0">
                <a:latin typeface="Arial Narrow" panose="020B0606020202030204" pitchFamily="34" charset="0"/>
              </a:rPr>
              <a:t>skali od 0 (zły) do </a:t>
            </a:r>
            <a:r>
              <a:rPr lang="pl-PL" sz="2200" dirty="0" smtClean="0">
                <a:latin typeface="Arial Narrow" panose="020B0606020202030204" pitchFamily="34" charset="0"/>
              </a:rPr>
              <a:t>10 (doskonały).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 jakim stopniu koszty </a:t>
            </a:r>
            <a:r>
              <a:rPr lang="pl-PL" sz="2200" dirty="0" smtClean="0">
                <a:latin typeface="Arial Narrow" panose="020B0606020202030204" pitchFamily="34" charset="0"/>
              </a:rPr>
              <a:t>zmiany odstraszają </a:t>
            </a:r>
            <a:r>
              <a:rPr lang="pl-PL" sz="2200" dirty="0">
                <a:latin typeface="Arial Narrow" panose="020B0606020202030204" pitchFamily="34" charset="0"/>
              </a:rPr>
              <a:t>Twoich klientów </a:t>
            </a:r>
            <a:r>
              <a:rPr lang="pl-PL" sz="2200" dirty="0" smtClean="0">
                <a:latin typeface="Arial Narrow" panose="020B0606020202030204" pitchFamily="34" charset="0"/>
              </a:rPr>
              <a:t>od rezygnacji </a:t>
            </a:r>
            <a:r>
              <a:rPr lang="pl-PL" sz="2200" dirty="0">
                <a:latin typeface="Arial Narrow" panose="020B0606020202030204" pitchFamily="34" charset="0"/>
              </a:rPr>
              <a:t>z Twojej oferty?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Na ile skalowalny jest </a:t>
            </a:r>
            <a:r>
              <a:rPr lang="pl-PL" sz="2200" dirty="0" smtClean="0">
                <a:latin typeface="Arial Narrow" panose="020B0606020202030204" pitchFamily="34" charset="0"/>
              </a:rPr>
              <a:t>Twój model </a:t>
            </a:r>
            <a:r>
              <a:rPr lang="pl-PL" sz="2200" dirty="0">
                <a:latin typeface="Arial Narrow" panose="020B0606020202030204" pitchFamily="34" charset="0"/>
              </a:rPr>
              <a:t>biznesowy?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Czy Twój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 generuje powtarzalne przychody</a:t>
            </a:r>
            <a:r>
              <a:rPr lang="pl-PL" sz="2200" dirty="0">
                <a:latin typeface="Arial Narrow" panose="020B0606020202030204" pitchFamily="34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Czy osiągasz przychody </a:t>
            </a:r>
            <a:r>
              <a:rPr lang="pl-PL" sz="2200" dirty="0" smtClean="0">
                <a:latin typeface="Arial Narrow" panose="020B0606020202030204" pitchFamily="34" charset="0"/>
              </a:rPr>
              <a:t>przed poniesieniem kosztów?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Jaką </a:t>
            </a:r>
            <a:r>
              <a:rPr lang="pl-PL" sz="2200" dirty="0">
                <a:latin typeface="Arial Narrow" panose="020B0606020202030204" pitchFamily="34" charset="0"/>
              </a:rPr>
              <a:t>część pracy mogą </a:t>
            </a:r>
            <a:r>
              <a:rPr lang="pl-PL" sz="2200" dirty="0" smtClean="0">
                <a:latin typeface="Arial Narrow" panose="020B0606020202030204" pitchFamily="34" charset="0"/>
              </a:rPr>
              <a:t>wykonać inni</a:t>
            </a:r>
            <a:r>
              <a:rPr lang="pl-PL" sz="2200" dirty="0">
                <a:latin typeface="Arial Narrow" panose="020B0606020202030204" pitchFamily="34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Czy Twój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 posiada </a:t>
            </a:r>
            <a:r>
              <a:rPr lang="pl-PL" sz="2200" dirty="0">
                <a:latin typeface="Arial Narrow" panose="020B0606020202030204" pitchFamily="34" charset="0"/>
              </a:rPr>
              <a:t>wbudowane </a:t>
            </a:r>
            <a:r>
              <a:rPr lang="pl-PL" sz="2200" dirty="0" smtClean="0">
                <a:latin typeface="Arial Narrow" panose="020B0606020202030204" pitchFamily="34" charset="0"/>
              </a:rPr>
              <a:t>zabezpieczenia przed zakusami konkurentów</a:t>
            </a:r>
            <a:r>
              <a:rPr lang="pl-PL" sz="2200" dirty="0">
                <a:latin typeface="Arial Narrow" panose="020B0606020202030204" pitchFamily="34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Czy model ten opiera się </a:t>
            </a:r>
            <a:r>
              <a:rPr lang="pl-PL" sz="2200" dirty="0" smtClean="0">
                <a:latin typeface="Arial Narrow" panose="020B0606020202030204" pitchFamily="34" charset="0"/>
              </a:rPr>
              <a:t>na jakiejś </a:t>
            </a:r>
            <a:r>
              <a:rPr lang="pl-PL" sz="2200" dirty="0">
                <a:latin typeface="Arial Narrow" panose="020B0606020202030204" pitchFamily="34" charset="0"/>
              </a:rPr>
              <a:t>nowatorskiej </a:t>
            </a:r>
            <a:r>
              <a:rPr lang="pl-PL" sz="2200" dirty="0" smtClean="0">
                <a:latin typeface="Arial Narrow" panose="020B0606020202030204" pitchFamily="34" charset="0"/>
              </a:rPr>
              <a:t>strukturze kosztów</a:t>
            </a:r>
            <a:r>
              <a:rPr lang="pl-PL" sz="2200" dirty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Zdefiniuj kryteria </a:t>
            </a:r>
            <a:r>
              <a:rPr lang="pl-PL" sz="2200" dirty="0" smtClean="0">
                <a:latin typeface="Arial Narrow" panose="020B0606020202030204" pitchFamily="34" charset="0"/>
              </a:rPr>
              <a:t>projektowania i </a:t>
            </a:r>
            <a:r>
              <a:rPr lang="pl-PL" sz="2200" dirty="0">
                <a:latin typeface="Arial Narrow" panose="020B0606020202030204" pitchFamily="34" charset="0"/>
              </a:rPr>
              <a:t>zweryfikuj swoje założenia.</a:t>
            </a:r>
          </a:p>
        </p:txBody>
      </p:sp>
    </p:spTree>
    <p:extLst>
      <p:ext uri="{BB962C8B-B14F-4D97-AF65-F5344CB8AC3E}">
        <p14:creationId xmlns:p14="http://schemas.microsoft.com/office/powerpoint/2010/main" val="3392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Powtórka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Ile kaw jesteś gotów wypić ze swoimi klientami?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poprzestawaj na tym, co oczywiste.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zakładaj automatycznie, że członkowie twojego zespołu znają twój model biznesowy.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chodzi o odpowiedzi, ale o właściwe pytania.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Jeśli nie wiesz, gdzie jesteś, skąd masz wiedzieć, dokąd zmierzasz?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11659"/>
            <a:ext cx="5544615" cy="3960341"/>
          </a:xfrm>
        </p:spPr>
      </p:pic>
    </p:spTree>
    <p:extLst>
      <p:ext uri="{BB962C8B-B14F-4D97-AF65-F5344CB8AC3E}">
        <p14:creationId xmlns:p14="http://schemas.microsoft.com/office/powerpoint/2010/main" val="28019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GENEROWANIE </a:t>
            </a:r>
            <a:r>
              <a:rPr lang="pl-PL" sz="2200" b="1" dirty="0" smtClean="0">
                <a:latin typeface="Arial Narrow" panose="020B0606020202030204" pitchFamily="34" charset="0"/>
              </a:rPr>
              <a:t>POMYSŁÓW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Zostań geniuszem kreatywności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generowanie pomysłów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Przypadek toyota </a:t>
            </a:r>
            <a:r>
              <a:rPr lang="pl-PL" sz="2200" dirty="0" err="1" smtClean="0">
                <a:latin typeface="Arial Narrow" panose="020B0606020202030204" pitchFamily="34" charset="0"/>
              </a:rPr>
              <a:t>financial</a:t>
            </a:r>
            <a:r>
              <a:rPr lang="pl-PL" sz="2200" dirty="0" smtClean="0">
                <a:latin typeface="Arial Narrow" panose="020B0606020202030204" pitchFamily="34" charset="0"/>
              </a:rPr>
              <a:t> services i wielkie pomysły narzędzie macierz kreatywności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Narzędzie szablon modelu biznesowego — generowanie pomysłów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Narzędzie ściana pomysłów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Narzędzie macierz innowacyjności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179611"/>
            <a:ext cx="8229600" cy="3600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Macierz kreatywności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9650"/>
            <a:ext cx="5616624" cy="45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99691"/>
            <a:ext cx="8229600" cy="331236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Zamieść tu różne rzeczy, które </a:t>
            </a:r>
            <a:r>
              <a:rPr lang="pl-PL" sz="2200" dirty="0" smtClean="0">
                <a:latin typeface="Arial Narrow" panose="020B0606020202030204" pitchFamily="34" charset="0"/>
              </a:rPr>
              <a:t>są Ci </a:t>
            </a:r>
            <a:r>
              <a:rPr lang="pl-PL" sz="2200" dirty="0">
                <a:latin typeface="Arial Narrow" panose="020B0606020202030204" pitchFamily="34" charset="0"/>
              </a:rPr>
              <a:t>potrzebne w poszczególnych </a:t>
            </a:r>
            <a:r>
              <a:rPr lang="pl-PL" sz="2200" dirty="0" smtClean="0">
                <a:latin typeface="Arial Narrow" panose="020B0606020202030204" pitchFamily="34" charset="0"/>
              </a:rPr>
              <a:t>segmentach, takie </a:t>
            </a:r>
            <a:r>
              <a:rPr lang="pl-PL" sz="2200" dirty="0">
                <a:latin typeface="Arial Narrow" panose="020B0606020202030204" pitchFamily="34" charset="0"/>
              </a:rPr>
              <a:t>jak kanał, </a:t>
            </a:r>
            <a:r>
              <a:rPr lang="pl-PL" sz="2200" dirty="0" smtClean="0">
                <a:latin typeface="Arial Narrow" panose="020B0606020202030204" pitchFamily="34" charset="0"/>
              </a:rPr>
              <a:t>propozycja wartości </a:t>
            </a:r>
            <a:r>
              <a:rPr lang="pl-PL" sz="2200" dirty="0">
                <a:latin typeface="Arial Narrow" panose="020B0606020202030204" pitchFamily="34" charset="0"/>
              </a:rPr>
              <a:t>czy model uzyskiwania </a:t>
            </a:r>
            <a:r>
              <a:rPr lang="pl-PL" sz="2200" dirty="0" smtClean="0">
                <a:latin typeface="Arial Narrow" panose="020B0606020202030204" pitchFamily="34" charset="0"/>
              </a:rPr>
              <a:t>przychodów. Możesz </a:t>
            </a:r>
            <a:r>
              <a:rPr lang="pl-PL" sz="2200" dirty="0">
                <a:latin typeface="Arial Narrow" panose="020B0606020202030204" pitchFamily="34" charset="0"/>
              </a:rPr>
              <a:t>też </a:t>
            </a:r>
            <a:r>
              <a:rPr lang="pl-PL" sz="2200" dirty="0" smtClean="0">
                <a:latin typeface="Arial Narrow" panose="020B0606020202030204" pitchFamily="34" charset="0"/>
              </a:rPr>
              <a:t>poszukać różnych </a:t>
            </a:r>
            <a:r>
              <a:rPr lang="pl-PL" sz="2200" dirty="0">
                <a:latin typeface="Arial Narrow" panose="020B0606020202030204" pitchFamily="34" charset="0"/>
              </a:rPr>
              <a:t>wariantów tego </a:t>
            </a:r>
            <a:r>
              <a:rPr lang="pl-PL" sz="2200" dirty="0" smtClean="0">
                <a:latin typeface="Arial Narrow" panose="020B0606020202030204" pitchFamily="34" charset="0"/>
              </a:rPr>
              <a:t>samego.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Postaraj </a:t>
            </a:r>
            <a:r>
              <a:rPr lang="pl-PL" sz="2200" dirty="0">
                <a:latin typeface="Arial Narrow" panose="020B0606020202030204" pitchFamily="34" charset="0"/>
              </a:rPr>
              <a:t>się wpisać tu różne </a:t>
            </a:r>
            <a:r>
              <a:rPr lang="pl-PL" sz="2200" dirty="0" smtClean="0">
                <a:latin typeface="Arial Narrow" panose="020B0606020202030204" pitchFamily="34" charset="0"/>
              </a:rPr>
              <a:t>segmenty klientów</a:t>
            </a:r>
            <a:r>
              <a:rPr lang="pl-PL" sz="2200" dirty="0">
                <a:latin typeface="Arial Narrow" panose="020B0606020202030204" pitchFamily="34" charset="0"/>
              </a:rPr>
              <a:t>. Dzięki temu będziesz </a:t>
            </a:r>
            <a:r>
              <a:rPr lang="pl-PL" sz="2200" dirty="0" smtClean="0">
                <a:latin typeface="Arial Narrow" panose="020B0606020202030204" pitchFamily="34" charset="0"/>
              </a:rPr>
              <a:t>mógł generować </a:t>
            </a:r>
            <a:r>
              <a:rPr lang="pl-PL" sz="2200" dirty="0">
                <a:latin typeface="Arial Narrow" panose="020B0606020202030204" pitchFamily="34" charset="0"/>
              </a:rPr>
              <a:t>pomysły dla </a:t>
            </a:r>
            <a:r>
              <a:rPr lang="pl-PL" sz="2200" dirty="0" smtClean="0">
                <a:latin typeface="Arial Narrow" panose="020B0606020202030204" pitchFamily="34" charset="0"/>
              </a:rPr>
              <a:t>każdego z </a:t>
            </a:r>
            <a:r>
              <a:rPr lang="pl-PL" sz="2200" dirty="0">
                <a:latin typeface="Arial Narrow" panose="020B0606020202030204" pitchFamily="34" charset="0"/>
              </a:rPr>
              <a:t>nich i zaspokajać ich potrzeby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Możesz dodać tyle kolumn, ile </a:t>
            </a:r>
            <a:r>
              <a:rPr lang="pl-PL" sz="2200" dirty="0" smtClean="0">
                <a:latin typeface="Arial Narrow" panose="020B0606020202030204" pitchFamily="34" charset="0"/>
              </a:rPr>
              <a:t>chcesz. Naszym </a:t>
            </a:r>
            <a:r>
              <a:rPr lang="pl-PL" sz="2200" dirty="0">
                <a:latin typeface="Arial Narrow" panose="020B0606020202030204" pitchFamily="34" charset="0"/>
              </a:rPr>
              <a:t>zdaniem najlepsze efekty </a:t>
            </a:r>
            <a:r>
              <a:rPr lang="pl-PL" sz="2200" dirty="0" smtClean="0">
                <a:latin typeface="Arial Narrow" panose="020B0606020202030204" pitchFamily="34" charset="0"/>
              </a:rPr>
              <a:t>uzyskuje się </a:t>
            </a:r>
            <a:r>
              <a:rPr lang="pl-PL" sz="2200" dirty="0">
                <a:latin typeface="Arial Narrow" panose="020B0606020202030204" pitchFamily="34" charset="0"/>
              </a:rPr>
              <a:t>jednak wtedy, gdy </a:t>
            </a:r>
            <a:r>
              <a:rPr lang="pl-PL" sz="2200" dirty="0" smtClean="0">
                <a:latin typeface="Arial Narrow" panose="020B0606020202030204" pitchFamily="34" charset="0"/>
              </a:rPr>
              <a:t>wszystkich pól </a:t>
            </a:r>
            <a:r>
              <a:rPr lang="pl-PL" sz="2200" dirty="0">
                <a:latin typeface="Arial Narrow" panose="020B0606020202030204" pitchFamily="34" charset="0"/>
              </a:rPr>
              <a:t>jest nie więcej niż 20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Dla każdej komórki wymyśl </a:t>
            </a:r>
            <a:r>
              <a:rPr lang="pl-PL" sz="2200" dirty="0" smtClean="0">
                <a:latin typeface="Arial Narrow" panose="020B0606020202030204" pitchFamily="34" charset="0"/>
              </a:rPr>
              <a:t>kilka różnych </a:t>
            </a:r>
            <a:r>
              <a:rPr lang="pl-PL" sz="2200" dirty="0">
                <a:latin typeface="Arial Narrow" panose="020B0606020202030204" pitchFamily="34" charset="0"/>
              </a:rPr>
              <a:t>pomysłów, postaraj się </a:t>
            </a:r>
            <a:r>
              <a:rPr lang="pl-PL" sz="2200" dirty="0" smtClean="0">
                <a:latin typeface="Arial Narrow" panose="020B0606020202030204" pitchFamily="34" charset="0"/>
              </a:rPr>
              <a:t>unikać chodzenia </a:t>
            </a:r>
            <a:r>
              <a:rPr lang="pl-PL" sz="2200" dirty="0">
                <a:latin typeface="Arial Narrow" panose="020B0606020202030204" pitchFamily="34" charset="0"/>
              </a:rPr>
              <a:t>na skróty w formie </a:t>
            </a:r>
            <a:r>
              <a:rPr lang="pl-PL" sz="2200" dirty="0" smtClean="0">
                <a:latin typeface="Arial Narrow" panose="020B0606020202030204" pitchFamily="34" charset="0"/>
              </a:rPr>
              <a:t>wariacji na </a:t>
            </a:r>
            <a:r>
              <a:rPr lang="pl-PL" sz="2200" dirty="0">
                <a:latin typeface="Arial Narrow" panose="020B0606020202030204" pitchFamily="34" charset="0"/>
              </a:rPr>
              <a:t>ten sam </a:t>
            </a:r>
            <a:r>
              <a:rPr lang="pl-PL" sz="2200" dirty="0" smtClean="0">
                <a:latin typeface="Arial Narrow" panose="020B0606020202030204" pitchFamily="34" charset="0"/>
              </a:rPr>
              <a:t>temat.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 smtClean="0">
                <a:latin typeface="Arial Narrow" panose="020B0606020202030204" pitchFamily="34" charset="0"/>
              </a:rPr>
              <a:t>Rada</a:t>
            </a:r>
            <a:r>
              <a:rPr lang="pl-PL" sz="2200" b="1" dirty="0">
                <a:latin typeface="Arial Narrow" panose="020B0606020202030204" pitchFamily="34" charset="0"/>
              </a:rPr>
              <a:t>: </a:t>
            </a:r>
            <a:r>
              <a:rPr lang="pl-PL" sz="2200" dirty="0">
                <a:latin typeface="Arial Narrow" panose="020B0606020202030204" pitchFamily="34" charset="0"/>
              </a:rPr>
              <a:t>Aby ćwiczenie to </a:t>
            </a:r>
            <a:r>
              <a:rPr lang="pl-PL" sz="2200" dirty="0" smtClean="0">
                <a:latin typeface="Arial Narrow" panose="020B0606020202030204" pitchFamily="34" charset="0"/>
              </a:rPr>
              <a:t>przyniosło jeszcze </a:t>
            </a:r>
            <a:r>
              <a:rPr lang="pl-PL" sz="2200" dirty="0">
                <a:latin typeface="Arial Narrow" panose="020B0606020202030204" pitchFamily="34" charset="0"/>
              </a:rPr>
              <a:t>lepsze efekty, dodaj na </a:t>
            </a:r>
            <a:r>
              <a:rPr lang="pl-PL" sz="2200" dirty="0" smtClean="0">
                <a:latin typeface="Arial Narrow" panose="020B0606020202030204" pitchFamily="34" charset="0"/>
              </a:rPr>
              <a:t>dole pusty </a:t>
            </a:r>
            <a:r>
              <a:rPr lang="pl-PL" sz="2200" dirty="0">
                <a:latin typeface="Arial Narrow" panose="020B0606020202030204" pitchFamily="34" charset="0"/>
              </a:rPr>
              <a:t>wiersz, w którym zespół </a:t>
            </a:r>
            <a:r>
              <a:rPr lang="pl-PL" sz="2200" dirty="0" smtClean="0">
                <a:latin typeface="Arial Narrow" panose="020B0606020202030204" pitchFamily="34" charset="0"/>
              </a:rPr>
              <a:t>zamieszczałby pomysły </a:t>
            </a:r>
            <a:r>
              <a:rPr lang="pl-PL" sz="2200" dirty="0">
                <a:latin typeface="Arial Narrow" panose="020B0606020202030204" pitchFamily="34" charset="0"/>
              </a:rPr>
              <a:t>niepasujące do </a:t>
            </a:r>
            <a:r>
              <a:rPr lang="pl-PL" sz="2200" dirty="0" smtClean="0">
                <a:latin typeface="Arial Narrow" panose="020B0606020202030204" pitchFamily="34" charset="0"/>
              </a:rPr>
              <a:t>żadnej innej </a:t>
            </a:r>
            <a:r>
              <a:rPr lang="pl-PL" sz="2200" dirty="0">
                <a:latin typeface="Arial Narrow" panose="020B0606020202030204" pitchFamily="34" charset="0"/>
              </a:rPr>
              <a:t>kategorii.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99691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Wszystkie komórki </a:t>
            </a:r>
            <a:r>
              <a:rPr lang="pl-PL" sz="2200" dirty="0" smtClean="0">
                <a:latin typeface="Arial Narrow" panose="020B0606020202030204" pitchFamily="34" charset="0"/>
              </a:rPr>
              <a:t>zostały uzupełnione sensownymi pomysłami.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Pomysły </a:t>
            </a:r>
            <a:r>
              <a:rPr lang="pl-PL" sz="2200" dirty="0">
                <a:latin typeface="Arial Narrow" panose="020B0606020202030204" pitchFamily="34" charset="0"/>
              </a:rPr>
              <a:t>są konkretne i </a:t>
            </a:r>
            <a:r>
              <a:rPr lang="pl-PL" sz="2200" dirty="0" smtClean="0">
                <a:latin typeface="Arial Narrow" panose="020B0606020202030204" pitchFamily="34" charset="0"/>
              </a:rPr>
              <a:t>dobrze zdefiniowane.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Nie </a:t>
            </a:r>
            <a:r>
              <a:rPr lang="pl-PL" sz="2200" dirty="0">
                <a:latin typeface="Arial Narrow" panose="020B0606020202030204" pitchFamily="34" charset="0"/>
              </a:rPr>
              <a:t>przychodzą Ci do </a:t>
            </a:r>
            <a:r>
              <a:rPr lang="pl-PL" sz="2200" dirty="0" smtClean="0">
                <a:latin typeface="Arial Narrow" panose="020B0606020202030204" pitchFamily="34" charset="0"/>
              </a:rPr>
              <a:t>głowy żadne </a:t>
            </a:r>
            <a:r>
              <a:rPr lang="pl-PL" sz="2200" dirty="0">
                <a:latin typeface="Arial Narrow" panose="020B0606020202030204" pitchFamily="34" charset="0"/>
              </a:rPr>
              <a:t>kategorie, które </a:t>
            </a:r>
            <a:r>
              <a:rPr lang="pl-PL" sz="2200" dirty="0" smtClean="0">
                <a:latin typeface="Arial Narrow" panose="020B0606020202030204" pitchFamily="34" charset="0"/>
              </a:rPr>
              <a:t>mogłeś pominąć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Zweryfikuj nowe pomysły</a:t>
            </a:r>
          </a:p>
        </p:txBody>
      </p:sp>
    </p:spTree>
    <p:extLst>
      <p:ext uri="{BB962C8B-B14F-4D97-AF65-F5344CB8AC3E}">
        <p14:creationId xmlns:p14="http://schemas.microsoft.com/office/powerpoint/2010/main" val="29452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51546"/>
            <a:ext cx="8232097" cy="370947"/>
          </a:xfrm>
        </p:spPr>
        <p:txBody>
          <a:bodyPr>
            <a:normAutofit fontScale="90000"/>
          </a:bodyPr>
          <a:lstStyle/>
          <a:p>
            <a:r>
              <a:rPr lang="pl-PL" sz="2200" b="1" dirty="0"/>
              <a:t>Szablon modelu biznesowego</a:t>
            </a:r>
            <a:br>
              <a:rPr lang="pl-PL" sz="2200" b="1" dirty="0"/>
            </a:br>
            <a:endParaRPr lang="pl-PL" sz="22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57200" y="1144227"/>
            <a:ext cx="4040188" cy="1483655"/>
          </a:xfrm>
        </p:spPr>
        <p:txBody>
          <a:bodyPr>
            <a:noAutofit/>
          </a:bodyPr>
          <a:lstStyle/>
          <a:p>
            <a:pPr algn="ctr"/>
            <a:r>
              <a:rPr lang="pl-PL" sz="1200" dirty="0">
                <a:latin typeface="Arial Narrow" panose="020B0606020202030204" pitchFamily="34" charset="0"/>
              </a:rPr>
              <a:t>EPICENTRUM. PODEJŚCIE ZASOBOWE.</a:t>
            </a:r>
          </a:p>
          <a:p>
            <a:pPr algn="just"/>
            <a:r>
              <a:rPr lang="pl-PL" sz="1200" b="0" dirty="0">
                <a:latin typeface="Arial Narrow" panose="020B0606020202030204" pitchFamily="34" charset="0"/>
              </a:rPr>
              <a:t>Wszystkie firmy dysponują kluczowymi zasobami, </a:t>
            </a:r>
            <a:r>
              <a:rPr lang="pl-PL" sz="1200" b="0" dirty="0" smtClean="0">
                <a:latin typeface="Arial Narrow" panose="020B0606020202030204" pitchFamily="34" charset="0"/>
              </a:rPr>
              <a:t>stanowiącymi element </a:t>
            </a:r>
            <a:r>
              <a:rPr lang="pl-PL" sz="1200" b="0" dirty="0">
                <a:latin typeface="Arial Narrow" panose="020B0606020202030204" pitchFamily="34" charset="0"/>
              </a:rPr>
              <a:t>niezbędny do funkcjonowania ich </a:t>
            </a:r>
            <a:r>
              <a:rPr lang="pl-PL" sz="1200" b="0" dirty="0" smtClean="0">
                <a:latin typeface="Arial Narrow" panose="020B0606020202030204" pitchFamily="34" charset="0"/>
              </a:rPr>
              <a:t>motoru napędowego</a:t>
            </a:r>
            <a:r>
              <a:rPr lang="pl-PL" sz="1200" b="0" dirty="0">
                <a:latin typeface="Arial Narrow" panose="020B0606020202030204" pitchFamily="34" charset="0"/>
              </a:rPr>
              <a:t>. W przypadku </a:t>
            </a:r>
            <a:r>
              <a:rPr lang="pl-PL" sz="1200" b="0" dirty="0" err="1">
                <a:latin typeface="Arial Narrow" panose="020B0606020202030204" pitchFamily="34" charset="0"/>
              </a:rPr>
              <a:t>Amazona</a:t>
            </a:r>
            <a:r>
              <a:rPr lang="pl-PL" sz="1200" b="0" dirty="0">
                <a:latin typeface="Arial Narrow" panose="020B0606020202030204" pitchFamily="34" charset="0"/>
              </a:rPr>
              <a:t> takim kluczowym </a:t>
            </a:r>
            <a:r>
              <a:rPr lang="pl-PL" sz="1200" b="0" dirty="0" smtClean="0">
                <a:latin typeface="Arial Narrow" panose="020B0606020202030204" pitchFamily="34" charset="0"/>
              </a:rPr>
              <a:t>zasobem była </a:t>
            </a:r>
            <a:r>
              <a:rPr lang="pl-PL" sz="1200" b="0" dirty="0">
                <a:latin typeface="Arial Narrow" panose="020B0606020202030204" pitchFamily="34" charset="0"/>
              </a:rPr>
              <a:t>infrastruktura IT. Gdybyś miał zacząć </a:t>
            </a:r>
            <a:r>
              <a:rPr lang="pl-PL" sz="1200" b="0" dirty="0" smtClean="0">
                <a:latin typeface="Arial Narrow" panose="020B0606020202030204" pitchFamily="34" charset="0"/>
              </a:rPr>
              <a:t>wszystko od </a:t>
            </a:r>
            <a:r>
              <a:rPr lang="pl-PL" sz="1200" b="0" dirty="0">
                <a:latin typeface="Arial Narrow" panose="020B0606020202030204" pitchFamily="34" charset="0"/>
              </a:rPr>
              <a:t>zera, dysponując wyłącznie kluczowymi zasobami, to </a:t>
            </a:r>
            <a:r>
              <a:rPr lang="pl-PL" sz="1200" b="0" dirty="0" smtClean="0">
                <a:latin typeface="Arial Narrow" panose="020B0606020202030204" pitchFamily="34" charset="0"/>
              </a:rPr>
              <a:t>co byś </a:t>
            </a:r>
            <a:r>
              <a:rPr lang="pl-PL" sz="1200" b="0" dirty="0">
                <a:latin typeface="Arial Narrow" panose="020B0606020202030204" pitchFamily="34" charset="0"/>
              </a:rPr>
              <a:t>za ich pomocą zrobił innego niż to, co robisz dzisiaj?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7" y="2649538"/>
            <a:ext cx="2981573" cy="1916112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5026" y="1144227"/>
            <a:ext cx="4041775" cy="1483655"/>
          </a:xfrm>
        </p:spPr>
        <p:txBody>
          <a:bodyPr>
            <a:noAutofit/>
          </a:bodyPr>
          <a:lstStyle/>
          <a:p>
            <a:pPr algn="ctr"/>
            <a:r>
              <a:rPr lang="pl-PL" sz="1200" dirty="0">
                <a:latin typeface="Arial Narrow" panose="020B0606020202030204" pitchFamily="34" charset="0"/>
              </a:rPr>
              <a:t>SCHEMAT. PLATFORMA WIELOSTRONNA.</a:t>
            </a:r>
          </a:p>
          <a:p>
            <a:pPr algn="just"/>
            <a:r>
              <a:rPr lang="pl-PL" sz="1200" b="0" dirty="0">
                <a:latin typeface="Arial Narrow" panose="020B0606020202030204" pitchFamily="34" charset="0"/>
              </a:rPr>
              <a:t>Platformy wielostronne to modele biznesowe, </a:t>
            </a:r>
            <a:r>
              <a:rPr lang="pl-PL" sz="1200" b="0" dirty="0" smtClean="0">
                <a:latin typeface="Arial Narrow" panose="020B0606020202030204" pitchFamily="34" charset="0"/>
              </a:rPr>
              <a:t>obsługujące co </a:t>
            </a:r>
            <a:r>
              <a:rPr lang="pl-PL" sz="1200" b="0" dirty="0">
                <a:latin typeface="Arial Narrow" panose="020B0606020202030204" pitchFamily="34" charset="0"/>
              </a:rPr>
              <a:t>najmniej dwa różne segmenty klientów, przy </a:t>
            </a:r>
            <a:r>
              <a:rPr lang="pl-PL" sz="1200" b="0" dirty="0" smtClean="0">
                <a:latin typeface="Arial Narrow" panose="020B0606020202030204" pitchFamily="34" charset="0"/>
              </a:rPr>
              <a:t>czym klienci </a:t>
            </a:r>
            <a:r>
              <a:rPr lang="pl-PL" sz="1200" b="0" dirty="0">
                <a:latin typeface="Arial Narrow" panose="020B0606020202030204" pitchFamily="34" charset="0"/>
              </a:rPr>
              <a:t>z pierwszego segmentu wykorzystują zwykle </a:t>
            </a:r>
            <a:r>
              <a:rPr lang="pl-PL" sz="1200" b="0" dirty="0" smtClean="0">
                <a:latin typeface="Arial Narrow" panose="020B0606020202030204" pitchFamily="34" charset="0"/>
              </a:rPr>
              <a:t>platformę jako </a:t>
            </a:r>
            <a:r>
              <a:rPr lang="pl-PL" sz="1200" b="0" dirty="0">
                <a:latin typeface="Arial Narrow" panose="020B0606020202030204" pitchFamily="34" charset="0"/>
              </a:rPr>
              <a:t>kanał wymiany wartości z klientami z </a:t>
            </a:r>
            <a:r>
              <a:rPr lang="pl-PL" sz="1200" b="0" dirty="0" smtClean="0">
                <a:latin typeface="Arial Narrow" panose="020B0606020202030204" pitchFamily="34" charset="0"/>
              </a:rPr>
              <a:t>drugiego segmentu</a:t>
            </a:r>
            <a:r>
              <a:rPr lang="pl-PL" sz="1200" b="0" dirty="0">
                <a:latin typeface="Arial Narrow" panose="020B0606020202030204" pitchFamily="34" charset="0"/>
              </a:rPr>
              <a:t>. Google pobiera pieniądze od </a:t>
            </a:r>
            <a:r>
              <a:rPr lang="pl-PL" sz="1200" b="0" dirty="0" smtClean="0">
                <a:latin typeface="Arial Narrow" panose="020B0606020202030204" pitchFamily="34" charset="0"/>
              </a:rPr>
              <a:t>reklamodawców w </a:t>
            </a:r>
            <a:r>
              <a:rPr lang="pl-PL" sz="1200" b="0" dirty="0">
                <a:latin typeface="Arial Narrow" panose="020B0606020202030204" pitchFamily="34" charset="0"/>
              </a:rPr>
              <a:t>ramach usługi </a:t>
            </a:r>
            <a:r>
              <a:rPr lang="pl-PL" sz="1200" b="0" dirty="0" err="1">
                <a:latin typeface="Arial Narrow" panose="020B0606020202030204" pitchFamily="34" charset="0"/>
              </a:rPr>
              <a:t>AdWords</a:t>
            </a:r>
            <a:r>
              <a:rPr lang="pl-PL" sz="1200" b="0" dirty="0">
                <a:latin typeface="Arial Narrow" panose="020B0606020202030204" pitchFamily="34" charset="0"/>
              </a:rPr>
              <a:t>, która jest przykładem </a:t>
            </a:r>
            <a:r>
              <a:rPr lang="pl-PL" sz="1200" b="0" dirty="0" smtClean="0">
                <a:latin typeface="Arial Narrow" panose="020B0606020202030204" pitchFamily="34" charset="0"/>
              </a:rPr>
              <a:t>platformy wielostronnej</a:t>
            </a:r>
            <a:r>
              <a:rPr lang="pl-PL" sz="1200" b="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86" y="2649538"/>
            <a:ext cx="2903453" cy="1916112"/>
          </a:xfrm>
        </p:spPr>
      </p:pic>
    </p:spTree>
    <p:extLst>
      <p:ext uri="{BB962C8B-B14F-4D97-AF65-F5344CB8AC3E}">
        <p14:creationId xmlns:p14="http://schemas.microsoft.com/office/powerpoint/2010/main" val="37119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8164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Opracowałeś co </a:t>
            </a:r>
            <a:r>
              <a:rPr lang="pl-PL" sz="2200" dirty="0" smtClean="0">
                <a:latin typeface="Arial Narrow" panose="020B0606020202030204" pitchFamily="34" charset="0"/>
              </a:rPr>
              <a:t>najmniej sześć </a:t>
            </a:r>
            <a:r>
              <a:rPr lang="pl-PL" sz="2200" dirty="0">
                <a:latin typeface="Arial Narrow" panose="020B0606020202030204" pitchFamily="34" charset="0"/>
              </a:rPr>
              <a:t>nowych opcji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Opracowane </a:t>
            </a:r>
            <a:r>
              <a:rPr lang="pl-PL" sz="2200" dirty="0">
                <a:latin typeface="Arial Narrow" panose="020B0606020202030204" pitchFamily="34" charset="0"/>
              </a:rPr>
              <a:t>opcje istotnie </a:t>
            </a:r>
            <a:r>
              <a:rPr lang="pl-PL" sz="2200" dirty="0" smtClean="0">
                <a:latin typeface="Arial Narrow" panose="020B0606020202030204" pitchFamily="34" charset="0"/>
              </a:rPr>
              <a:t>się od </a:t>
            </a:r>
            <a:r>
              <a:rPr lang="pl-PL" sz="2200" dirty="0">
                <a:latin typeface="Arial Narrow" panose="020B0606020202030204" pitchFamily="34" charset="0"/>
              </a:rPr>
              <a:t>siebie </a:t>
            </a:r>
            <a:r>
              <a:rPr lang="pl-PL" sz="2200" dirty="0" smtClean="0">
                <a:latin typeface="Arial Narrow" panose="020B0606020202030204" pitchFamily="34" charset="0"/>
              </a:rPr>
              <a:t>różnią.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Opcje </a:t>
            </a:r>
            <a:r>
              <a:rPr lang="pl-PL" sz="2200" dirty="0">
                <a:latin typeface="Arial Narrow" panose="020B0606020202030204" pitchFamily="34" charset="0"/>
              </a:rPr>
              <a:t>te są konkretne i </a:t>
            </a:r>
            <a:r>
              <a:rPr lang="pl-PL" sz="2200" dirty="0" smtClean="0">
                <a:latin typeface="Arial Narrow" panose="020B0606020202030204" pitchFamily="34" charset="0"/>
              </a:rPr>
              <a:t>odnoszą się </a:t>
            </a:r>
            <a:r>
              <a:rPr lang="pl-PL" sz="2200" dirty="0">
                <a:latin typeface="Arial Narrow" panose="020B0606020202030204" pitchFamily="34" charset="0"/>
              </a:rPr>
              <a:t>bezpośrednio </a:t>
            </a:r>
            <a:r>
              <a:rPr lang="pl-PL" sz="2200" dirty="0" smtClean="0">
                <a:latin typeface="Arial Narrow" panose="020B0606020202030204" pitchFamily="34" charset="0"/>
              </a:rPr>
              <a:t>do Twojej </a:t>
            </a:r>
            <a:r>
              <a:rPr lang="pl-PL" sz="2200" dirty="0">
                <a:latin typeface="Arial Narrow" panose="020B0606020202030204" pitchFamily="34" charset="0"/>
              </a:rPr>
              <a:t>działalności.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Zaprezentuj te </a:t>
            </a:r>
            <a:r>
              <a:rPr lang="pl-PL" sz="2200" dirty="0" smtClean="0">
                <a:latin typeface="Arial Narrow" panose="020B0606020202030204" pitchFamily="34" charset="0"/>
              </a:rPr>
              <a:t>pomysły i </a:t>
            </a:r>
            <a:r>
              <a:rPr lang="pl-PL" sz="2200" dirty="0">
                <a:latin typeface="Arial Narrow" panose="020B0606020202030204" pitchFamily="34" charset="0"/>
              </a:rPr>
              <a:t>sprawdź, które z nich </a:t>
            </a:r>
            <a:r>
              <a:rPr lang="pl-PL" sz="2200" dirty="0" smtClean="0">
                <a:latin typeface="Arial Narrow" panose="020B0606020202030204" pitchFamily="34" charset="0"/>
              </a:rPr>
              <a:t>przypadną do </a:t>
            </a:r>
            <a:r>
              <a:rPr lang="pl-PL" sz="2200" dirty="0">
                <a:latin typeface="Arial Narrow" panose="020B0606020202030204" pitchFamily="34" charset="0"/>
              </a:rPr>
              <a:t>gustu innym.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Wybierz model biznesowy, </a:t>
            </a:r>
            <a:r>
              <a:rPr lang="pl-PL" sz="2200" dirty="0" smtClean="0">
                <a:latin typeface="Arial Narrow" panose="020B0606020202030204" pitchFamily="34" charset="0"/>
              </a:rPr>
              <a:t>na podstawie </a:t>
            </a:r>
            <a:r>
              <a:rPr lang="pl-PL" sz="2200" dirty="0">
                <a:latin typeface="Arial Narrow" panose="020B0606020202030204" pitchFamily="34" charset="0"/>
              </a:rPr>
              <a:t>którego </a:t>
            </a:r>
            <a:r>
              <a:rPr lang="pl-PL" sz="2200" dirty="0" smtClean="0">
                <a:latin typeface="Arial Narrow" panose="020B0606020202030204" pitchFamily="34" charset="0"/>
              </a:rPr>
              <a:t>chciałbyś przygotować </a:t>
            </a:r>
            <a:r>
              <a:rPr lang="pl-PL" sz="2200" dirty="0">
                <a:latin typeface="Arial Narrow" panose="020B0606020202030204" pitchFamily="34" charset="0"/>
              </a:rPr>
              <a:t>szablon </a:t>
            </a:r>
            <a:r>
              <a:rPr lang="pl-PL" sz="2200" dirty="0" smtClean="0">
                <a:latin typeface="Arial Narrow" panose="020B0606020202030204" pitchFamily="34" charset="0"/>
              </a:rPr>
              <a:t>propozycji wartości.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Wybierz </a:t>
            </a:r>
            <a:r>
              <a:rPr lang="pl-PL" sz="2200" dirty="0">
                <a:latin typeface="Arial Narrow" panose="020B0606020202030204" pitchFamily="34" charset="0"/>
              </a:rPr>
              <a:t>model biznesowy, </a:t>
            </a:r>
            <a:r>
              <a:rPr lang="pl-PL" sz="2200" dirty="0" smtClean="0">
                <a:latin typeface="Arial Narrow" panose="020B0606020202030204" pitchFamily="34" charset="0"/>
              </a:rPr>
              <a:t>na podstawie </a:t>
            </a:r>
            <a:r>
              <a:rPr lang="pl-PL" sz="2200" dirty="0">
                <a:latin typeface="Arial Narrow" panose="020B0606020202030204" pitchFamily="34" charset="0"/>
              </a:rPr>
              <a:t>którego </a:t>
            </a:r>
            <a:r>
              <a:rPr lang="pl-PL" sz="2200" dirty="0" smtClean="0">
                <a:latin typeface="Arial Narrow" panose="020B0606020202030204" pitchFamily="34" charset="0"/>
              </a:rPr>
              <a:t>chciałbyś przygotować </a:t>
            </a:r>
            <a:r>
              <a:rPr lang="pl-PL" sz="2200" dirty="0">
                <a:latin typeface="Arial Narrow" panose="020B0606020202030204" pitchFamily="34" charset="0"/>
              </a:rPr>
              <a:t>prototyp.</a:t>
            </a:r>
          </a:p>
        </p:txBody>
      </p:sp>
    </p:spTree>
    <p:extLst>
      <p:ext uri="{BB962C8B-B14F-4D97-AF65-F5344CB8AC3E}">
        <p14:creationId xmlns:p14="http://schemas.microsoft.com/office/powerpoint/2010/main" val="28503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99592" y="1763787"/>
            <a:ext cx="7984943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i="1" dirty="0" smtClean="0">
                <a:latin typeface="Arial Narrow" panose="020B0606020202030204" pitchFamily="34" charset="0"/>
              </a:rPr>
              <a:t>Modele biznesu w przedsiębiorstwach logistycznych</a:t>
            </a:r>
          </a:p>
          <a:p>
            <a:endParaRPr lang="pl-PL" sz="2800" b="1" i="1" dirty="0">
              <a:latin typeface="Arial Narrow" panose="020B0606020202030204" pitchFamily="34" charset="0"/>
            </a:endParaRPr>
          </a:p>
          <a:p>
            <a:pPr algn="r"/>
            <a:endParaRPr lang="pl-PL" sz="2800" b="1" i="1" dirty="0">
              <a:latin typeface="Arial Narrow" panose="020B0606020202030204" pitchFamily="34" charset="0"/>
            </a:endParaRPr>
          </a:p>
          <a:p>
            <a:pPr algn="r"/>
            <a:endParaRPr lang="pl-PL" dirty="0" smtClean="0">
              <a:latin typeface="Arial Narrow" panose="020B0606020202030204" pitchFamily="34" charset="0"/>
            </a:endParaRPr>
          </a:p>
          <a:p>
            <a:pPr algn="r"/>
            <a:endParaRPr lang="pl-PL" dirty="0">
              <a:latin typeface="Arial Narrow" panose="020B0606020202030204" pitchFamily="34" charset="0"/>
            </a:endParaRPr>
          </a:p>
          <a:p>
            <a:pPr algn="r"/>
            <a:endParaRPr lang="pl-PL" dirty="0" smtClean="0">
              <a:latin typeface="Arial Narrow" panose="020B0606020202030204" pitchFamily="34" charset="0"/>
            </a:endParaRPr>
          </a:p>
          <a:p>
            <a:pPr algn="r"/>
            <a:r>
              <a:rPr lang="pl-PL" dirty="0" smtClean="0">
                <a:latin typeface="Arial Narrow" panose="020B0606020202030204" pitchFamily="34" charset="0"/>
              </a:rPr>
              <a:t>dr Leszek ZELEK</a:t>
            </a:r>
          </a:p>
          <a:p>
            <a:pPr algn="r"/>
            <a:r>
              <a:rPr lang="pl-PL" dirty="0" smtClean="0">
                <a:latin typeface="Arial Narrow" panose="020B0606020202030204" pitchFamily="34" charset="0"/>
              </a:rPr>
              <a:t>  e-mail: zelekl@uek.krakow.pl</a:t>
            </a: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Budowa modelu biznesowego wg Business Model </a:t>
            </a:r>
            <a:r>
              <a:rPr lang="pl-PL" sz="2200" b="1" dirty="0" err="1" smtClean="0">
                <a:latin typeface="Arial Narrow" panose="020B0606020202030204" pitchFamily="34" charset="0"/>
              </a:rPr>
              <a:t>Canvas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 </a:t>
            </a:r>
            <a:r>
              <a:rPr lang="pl-PL" sz="2200" dirty="0">
                <a:latin typeface="Arial Narrow" panose="020B0606020202030204" pitchFamily="34" charset="0"/>
              </a:rPr>
              <a:t>model biznesowy składa się 9 </a:t>
            </a:r>
            <a:r>
              <a:rPr lang="pl-PL" sz="2200" dirty="0" smtClean="0">
                <a:latin typeface="Arial Narrow" panose="020B0606020202030204" pitchFamily="34" charset="0"/>
              </a:rPr>
              <a:t>elementów.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Model </a:t>
            </a:r>
            <a:r>
              <a:rPr lang="pl-PL" sz="2200" dirty="0">
                <a:latin typeface="Arial Narrow" panose="020B0606020202030204" pitchFamily="34" charset="0"/>
              </a:rPr>
              <a:t>rozróżnia elementy widoczne dla klienta </a:t>
            </a:r>
            <a:r>
              <a:rPr lang="pl-PL" sz="2200" dirty="0" smtClean="0">
                <a:latin typeface="Arial Narrow" panose="020B0606020202030204" pitchFamily="34" charset="0"/>
              </a:rPr>
              <a:t>oraz elementy </a:t>
            </a:r>
            <a:r>
              <a:rPr lang="pl-PL" sz="2200" dirty="0">
                <a:latin typeface="Arial Narrow" panose="020B0606020202030204" pitchFamily="34" charset="0"/>
              </a:rPr>
              <a:t>ukryte – zaplecze organizacyjne </a:t>
            </a:r>
            <a:r>
              <a:rPr lang="pl-PL" sz="2200" dirty="0" smtClean="0">
                <a:latin typeface="Arial Narrow" panose="020B0606020202030204" pitchFamily="34" charset="0"/>
              </a:rPr>
              <a:t>firmy.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Business </a:t>
            </a:r>
            <a:r>
              <a:rPr lang="pl-PL" sz="2200" dirty="0">
                <a:latin typeface="Arial Narrow" panose="020B0606020202030204" pitchFamily="34" charset="0"/>
              </a:rPr>
              <a:t>Model </a:t>
            </a:r>
            <a:r>
              <a:rPr lang="pl-PL" sz="2200" dirty="0" err="1">
                <a:latin typeface="Arial Narrow" panose="020B0606020202030204" pitchFamily="34" charset="0"/>
              </a:rPr>
              <a:t>Canvas</a:t>
            </a:r>
            <a:r>
              <a:rPr lang="pl-PL" sz="2200" dirty="0">
                <a:latin typeface="Arial Narrow" panose="020B0606020202030204" pitchFamily="34" charset="0"/>
              </a:rPr>
              <a:t> jest narzędziem do wizualnej </a:t>
            </a:r>
            <a:r>
              <a:rPr lang="pl-PL" sz="2200" dirty="0" smtClean="0">
                <a:latin typeface="Arial Narrow" panose="020B0606020202030204" pitchFamily="34" charset="0"/>
              </a:rPr>
              <a:t>pracy nad </a:t>
            </a:r>
            <a:r>
              <a:rPr lang="pl-PL" sz="2200" dirty="0">
                <a:latin typeface="Arial Narrow" panose="020B0606020202030204" pitchFamily="34" charset="0"/>
              </a:rPr>
              <a:t>modelem biznesowym firmy, na każdym etapie </a:t>
            </a:r>
            <a:r>
              <a:rPr lang="pl-PL" sz="2200" dirty="0" smtClean="0">
                <a:latin typeface="Arial Narrow" panose="020B0606020202030204" pitchFamily="34" charset="0"/>
              </a:rPr>
              <a:t>jej funkcjonowania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9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99691"/>
            <a:ext cx="8229600" cy="3312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GRUPOWANIE POMYSŁÓW W </a:t>
            </a:r>
            <a:r>
              <a:rPr lang="pl-PL" sz="2200" b="1" dirty="0" smtClean="0">
                <a:latin typeface="Arial Narrow" panose="020B0606020202030204" pitchFamily="34" charset="0"/>
              </a:rPr>
              <a:t>KLASTRY</a:t>
            </a:r>
            <a:r>
              <a:rPr lang="pl-PL" sz="2200" dirty="0" smtClean="0">
                <a:latin typeface="Arial Narrow" panose="020B0606020202030204" pitchFamily="34" charset="0"/>
              </a:rPr>
              <a:t>. Pomysły </a:t>
            </a:r>
            <a:r>
              <a:rPr lang="pl-PL" sz="2200" dirty="0">
                <a:latin typeface="Arial Narrow" panose="020B0606020202030204" pitchFamily="34" charset="0"/>
              </a:rPr>
              <a:t>możesz grupować, </a:t>
            </a:r>
            <a:r>
              <a:rPr lang="pl-PL" sz="2200" dirty="0" smtClean="0">
                <a:latin typeface="Arial Narrow" panose="020B0606020202030204" pitchFamily="34" charset="0"/>
              </a:rPr>
              <a:t>przyjmując na </a:t>
            </a:r>
            <a:r>
              <a:rPr lang="pl-PL" sz="2200" dirty="0">
                <a:latin typeface="Arial Narrow" panose="020B0606020202030204" pitchFamily="34" charset="0"/>
              </a:rPr>
              <a:t>przykład kryterium </a:t>
            </a:r>
            <a:r>
              <a:rPr lang="pl-PL" sz="2200" dirty="0" smtClean="0">
                <a:latin typeface="Arial Narrow" panose="020B0606020202030204" pitchFamily="34" charset="0"/>
              </a:rPr>
              <a:t>ich podobieństwa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ZOSTAW JE NA </a:t>
            </a:r>
            <a:r>
              <a:rPr lang="pl-PL" sz="2200" b="1" dirty="0" smtClean="0">
                <a:latin typeface="Arial Narrow" panose="020B0606020202030204" pitchFamily="34" charset="0"/>
              </a:rPr>
              <a:t>WID</a:t>
            </a:r>
            <a:r>
              <a:rPr lang="pl-PL" sz="2200" dirty="0" smtClean="0">
                <a:latin typeface="Arial Narrow" panose="020B0606020202030204" pitchFamily="34" charset="0"/>
              </a:rPr>
              <a:t>OKU. Nie </a:t>
            </a:r>
            <a:r>
              <a:rPr lang="pl-PL" sz="2200" dirty="0">
                <a:latin typeface="Arial Narrow" panose="020B0606020202030204" pitchFamily="34" charset="0"/>
              </a:rPr>
              <a:t>zdejmuj pomysłów ze ściany, </a:t>
            </a:r>
            <a:r>
              <a:rPr lang="pl-PL" sz="2200" dirty="0" smtClean="0">
                <a:latin typeface="Arial Narrow" panose="020B0606020202030204" pitchFamily="34" charset="0"/>
              </a:rPr>
              <a:t>by można </a:t>
            </a:r>
            <a:r>
              <a:rPr lang="pl-PL" sz="2200" dirty="0">
                <a:latin typeface="Arial Narrow" panose="020B0606020202030204" pitchFamily="34" charset="0"/>
              </a:rPr>
              <a:t>było do nich później </a:t>
            </a:r>
            <a:r>
              <a:rPr lang="pl-PL" sz="2200" dirty="0" smtClean="0">
                <a:latin typeface="Arial Narrow" panose="020B0606020202030204" pitchFamily="34" charset="0"/>
              </a:rPr>
              <a:t>wracać. Spójrz </a:t>
            </a:r>
            <a:r>
              <a:rPr lang="pl-PL" sz="2200" dirty="0">
                <a:latin typeface="Arial Narrow" panose="020B0606020202030204" pitchFamily="34" charset="0"/>
              </a:rPr>
              <a:t>na ścianę jeszcze jeden, </a:t>
            </a:r>
            <a:r>
              <a:rPr lang="pl-PL" sz="2200" dirty="0" smtClean="0">
                <a:latin typeface="Arial Narrow" panose="020B0606020202030204" pitchFamily="34" charset="0"/>
              </a:rPr>
              <a:t>ostatni raz</a:t>
            </a:r>
            <a:r>
              <a:rPr lang="pl-PL" sz="2200" dirty="0">
                <a:latin typeface="Arial Narrow" panose="020B0606020202030204" pitchFamily="34" charset="0"/>
              </a:rPr>
              <a:t>. Czy coś pominąłeś?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PARKING</a:t>
            </a:r>
            <a:r>
              <a:rPr lang="pl-PL" sz="2200" dirty="0" smtClean="0">
                <a:latin typeface="Arial Narrow" panose="020B0606020202030204" pitchFamily="34" charset="0"/>
              </a:rPr>
              <a:t>. Pewnie </a:t>
            </a:r>
            <a:r>
              <a:rPr lang="pl-PL" sz="2200" dirty="0">
                <a:latin typeface="Arial Narrow" panose="020B0606020202030204" pitchFamily="34" charset="0"/>
              </a:rPr>
              <a:t>znajdziesz parę rzeczy, </a:t>
            </a:r>
            <a:r>
              <a:rPr lang="pl-PL" sz="2200" dirty="0" smtClean="0">
                <a:latin typeface="Arial Narrow" panose="020B0606020202030204" pitchFamily="34" charset="0"/>
              </a:rPr>
              <a:t>które nie </a:t>
            </a:r>
            <a:r>
              <a:rPr lang="pl-PL" sz="2200" dirty="0">
                <a:latin typeface="Arial Narrow" panose="020B0606020202030204" pitchFamily="34" charset="0"/>
              </a:rPr>
              <a:t>przydadzą Ci się od razu, </a:t>
            </a:r>
            <a:r>
              <a:rPr lang="pl-PL" sz="2200" dirty="0" smtClean="0">
                <a:latin typeface="Arial Narrow" panose="020B0606020202030204" pitchFamily="34" charset="0"/>
              </a:rPr>
              <a:t>albo takie</a:t>
            </a:r>
            <a:r>
              <a:rPr lang="pl-PL" sz="2200" dirty="0">
                <a:latin typeface="Arial Narrow" panose="020B0606020202030204" pitchFamily="34" charset="0"/>
              </a:rPr>
              <a:t>, które uznasz za </a:t>
            </a:r>
            <a:r>
              <a:rPr lang="pl-PL" sz="2200" dirty="0" smtClean="0">
                <a:latin typeface="Arial Narrow" panose="020B0606020202030204" pitchFamily="34" charset="0"/>
              </a:rPr>
              <a:t>niezwiązane z </a:t>
            </a:r>
            <a:r>
              <a:rPr lang="pl-PL" sz="2200" dirty="0">
                <a:latin typeface="Arial Narrow" panose="020B0606020202030204" pitchFamily="34" charset="0"/>
              </a:rPr>
              <a:t>tematem. Odstaw je na </a:t>
            </a:r>
            <a:r>
              <a:rPr lang="pl-PL" sz="2200" dirty="0" smtClean="0">
                <a:latin typeface="Arial Narrow" panose="020B0606020202030204" pitchFamily="34" charset="0"/>
              </a:rPr>
              <a:t>parking, zachowaj </a:t>
            </a:r>
            <a:r>
              <a:rPr lang="pl-PL" sz="2200" dirty="0">
                <a:latin typeface="Arial Narrow" panose="020B0606020202030204" pitchFamily="34" charset="0"/>
              </a:rPr>
              <a:t>je na później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REJESTRUJ EFEKTY SWOJEJ </a:t>
            </a:r>
            <a:r>
              <a:rPr lang="pl-PL" sz="2200" b="1" dirty="0" smtClean="0">
                <a:latin typeface="Arial Narrow" panose="020B0606020202030204" pitchFamily="34" charset="0"/>
              </a:rPr>
              <a:t>PRAC</a:t>
            </a:r>
            <a:r>
              <a:rPr lang="pl-PL" sz="2200" dirty="0" smtClean="0">
                <a:latin typeface="Arial Narrow" panose="020B0606020202030204" pitchFamily="34" charset="0"/>
              </a:rPr>
              <a:t>Y. Wykonaj </a:t>
            </a:r>
            <a:r>
              <a:rPr lang="pl-PL" sz="2200" dirty="0">
                <a:latin typeface="Arial Narrow" panose="020B0606020202030204" pitchFamily="34" charset="0"/>
              </a:rPr>
              <a:t>zdjęcie, na którym </a:t>
            </a:r>
            <a:r>
              <a:rPr lang="pl-PL" sz="2200" dirty="0" smtClean="0">
                <a:latin typeface="Arial Narrow" panose="020B0606020202030204" pitchFamily="34" charset="0"/>
              </a:rPr>
              <a:t>uwiecznisz swoją </a:t>
            </a:r>
            <a:r>
              <a:rPr lang="pl-PL" sz="2200" dirty="0">
                <a:latin typeface="Arial Narrow" panose="020B0606020202030204" pitchFamily="34" charset="0"/>
              </a:rPr>
              <a:t>ścianę pomysłów.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11659"/>
            <a:ext cx="5328592" cy="3960341"/>
          </a:xfrm>
        </p:spPr>
      </p:pic>
    </p:spTree>
    <p:extLst>
      <p:ext uri="{BB962C8B-B14F-4D97-AF65-F5344CB8AC3E}">
        <p14:creationId xmlns:p14="http://schemas.microsoft.com/office/powerpoint/2010/main" val="35768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3687"/>
            <a:ext cx="822960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Opracowaliście ponad </a:t>
            </a:r>
            <a:r>
              <a:rPr lang="pl-PL" sz="2200" dirty="0" smtClean="0">
                <a:latin typeface="Arial Narrow" panose="020B0606020202030204" pitchFamily="34" charset="0"/>
              </a:rPr>
              <a:t>500 pomysłów </a:t>
            </a:r>
            <a:r>
              <a:rPr lang="pl-PL" sz="2200" dirty="0">
                <a:latin typeface="Arial Narrow" panose="020B0606020202030204" pitchFamily="34" charset="0"/>
              </a:rPr>
              <a:t>(jakieś 25 na głowę</a:t>
            </a:r>
            <a:r>
              <a:rPr lang="pl-PL" sz="2200" dirty="0" smtClean="0">
                <a:latin typeface="Arial Narrow" panose="020B060602020203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Dokonaliście </a:t>
            </a:r>
            <a:r>
              <a:rPr lang="pl-PL" sz="2200" dirty="0">
                <a:latin typeface="Arial Narrow" panose="020B0606020202030204" pitchFamily="34" charset="0"/>
              </a:rPr>
              <a:t>ich </a:t>
            </a:r>
            <a:r>
              <a:rPr lang="pl-PL" sz="2200" dirty="0" smtClean="0">
                <a:latin typeface="Arial Narrow" panose="020B0606020202030204" pitchFamily="34" charset="0"/>
              </a:rPr>
              <a:t>sensownego pogrupowania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Przeprowadź selekcję. </a:t>
            </a:r>
            <a:r>
              <a:rPr lang="pl-PL" sz="2200" dirty="0" smtClean="0">
                <a:latin typeface="Arial Narrow" panose="020B0606020202030204" pitchFamily="34" charset="0"/>
              </a:rPr>
              <a:t>Wybierz najbardziej </a:t>
            </a:r>
            <a:r>
              <a:rPr lang="pl-PL" sz="2200" dirty="0">
                <a:latin typeface="Arial Narrow" panose="020B0606020202030204" pitchFamily="34" charset="0"/>
              </a:rPr>
              <a:t>obiecujące </a:t>
            </a:r>
            <a:r>
              <a:rPr lang="pl-PL" sz="2200" dirty="0" smtClean="0">
                <a:latin typeface="Arial Narrow" panose="020B0606020202030204" pitchFamily="34" charset="0"/>
              </a:rPr>
              <a:t>pomysły, nad </a:t>
            </a:r>
            <a:r>
              <a:rPr lang="pl-PL" sz="2200" dirty="0">
                <a:latin typeface="Arial Narrow" panose="020B0606020202030204" pitchFamily="34" charset="0"/>
              </a:rPr>
              <a:t>którymi </a:t>
            </a:r>
            <a:r>
              <a:rPr lang="pl-PL" sz="2200" dirty="0" smtClean="0">
                <a:latin typeface="Arial Narrow" panose="020B0606020202030204" pitchFamily="34" charset="0"/>
              </a:rPr>
              <a:t>będziesz pracował </a:t>
            </a:r>
            <a:r>
              <a:rPr lang="pl-PL" sz="2200" dirty="0">
                <a:latin typeface="Arial Narrow" panose="020B0606020202030204" pitchFamily="34" charset="0"/>
              </a:rPr>
              <a:t>dalej.</a:t>
            </a:r>
          </a:p>
        </p:txBody>
      </p:sp>
    </p:spTree>
    <p:extLst>
      <p:ext uri="{BB962C8B-B14F-4D97-AF65-F5344CB8AC3E}">
        <p14:creationId xmlns:p14="http://schemas.microsoft.com/office/powerpoint/2010/main" val="653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43" y="683667"/>
            <a:ext cx="4813927" cy="3888431"/>
          </a:xfrm>
        </p:spPr>
      </p:pic>
    </p:spTree>
    <p:extLst>
      <p:ext uri="{BB962C8B-B14F-4D97-AF65-F5344CB8AC3E}">
        <p14:creationId xmlns:p14="http://schemas.microsoft.com/office/powerpoint/2010/main" val="1689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15715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GÓRNE </a:t>
            </a:r>
            <a:r>
              <a:rPr lang="pl-PL" sz="2200" b="1" dirty="0" smtClean="0">
                <a:latin typeface="Arial Narrow" panose="020B0606020202030204" pitchFamily="34" charset="0"/>
              </a:rPr>
              <a:t>ĆWIARTKI</a:t>
            </a:r>
            <a:r>
              <a:rPr lang="pl-PL" sz="2200" dirty="0" smtClean="0">
                <a:latin typeface="Arial Narrow" panose="020B0606020202030204" pitchFamily="34" charset="0"/>
              </a:rPr>
              <a:t>. Powinieneś </a:t>
            </a:r>
            <a:r>
              <a:rPr lang="pl-PL" sz="2200" dirty="0">
                <a:latin typeface="Arial Narrow" panose="020B0606020202030204" pitchFamily="34" charset="0"/>
              </a:rPr>
              <a:t>dążyć do </a:t>
            </a:r>
            <a:r>
              <a:rPr lang="pl-PL" sz="2200" dirty="0" smtClean="0">
                <a:latin typeface="Arial Narrow" panose="020B0606020202030204" pitchFamily="34" charset="0"/>
              </a:rPr>
              <a:t>tego, by </a:t>
            </a:r>
            <a:r>
              <a:rPr lang="pl-PL" sz="2200" dirty="0">
                <a:latin typeface="Arial Narrow" panose="020B0606020202030204" pitchFamily="34" charset="0"/>
              </a:rPr>
              <a:t>właśnie tam trafiały Twoje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pomysły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DZIAŁAJ </a:t>
            </a:r>
            <a:r>
              <a:rPr lang="pl-PL" sz="2200" b="1" dirty="0" smtClean="0">
                <a:latin typeface="Arial Narrow" panose="020B0606020202030204" pitchFamily="34" charset="0"/>
              </a:rPr>
              <a:t>DALEJ</a:t>
            </a:r>
            <a:r>
              <a:rPr lang="pl-PL" sz="2200" dirty="0" smtClean="0">
                <a:latin typeface="Arial Narrow" panose="020B0606020202030204" pitchFamily="34" charset="0"/>
              </a:rPr>
              <a:t>. Jeśli </a:t>
            </a:r>
            <a:r>
              <a:rPr lang="pl-PL" sz="2200" dirty="0">
                <a:latin typeface="Arial Narrow" panose="020B0606020202030204" pitchFamily="34" charset="0"/>
              </a:rPr>
              <a:t>dokonałeś kategoryzacji </a:t>
            </a:r>
            <a:r>
              <a:rPr lang="pl-PL" sz="2200" dirty="0" smtClean="0">
                <a:latin typeface="Arial Narrow" panose="020B0606020202030204" pitchFamily="34" charset="0"/>
              </a:rPr>
              <a:t>pomysłów i </a:t>
            </a:r>
            <a:r>
              <a:rPr lang="pl-PL" sz="2200" dirty="0">
                <a:latin typeface="Arial Narrow" panose="020B0606020202030204" pitchFamily="34" charset="0"/>
              </a:rPr>
              <a:t>nie udało Ci się zapełnić dwóch </a:t>
            </a:r>
            <a:r>
              <a:rPr lang="pl-PL" sz="2200" dirty="0" smtClean="0">
                <a:latin typeface="Arial Narrow" panose="020B0606020202030204" pitchFamily="34" charset="0"/>
              </a:rPr>
              <a:t>górnych ćwiartek</a:t>
            </a:r>
            <a:r>
              <a:rPr lang="pl-PL" sz="2200" dirty="0">
                <a:latin typeface="Arial Narrow" panose="020B0606020202030204" pitchFamily="34" charset="0"/>
              </a:rPr>
              <a:t>, przeprowadź kolejną sesję </a:t>
            </a:r>
            <a:r>
              <a:rPr lang="pl-PL" sz="2200" dirty="0" smtClean="0">
                <a:latin typeface="Arial Narrow" panose="020B0606020202030204" pitchFamily="34" charset="0"/>
              </a:rPr>
              <a:t>generowania pomysłów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Większość Twoich </a:t>
            </a:r>
            <a:r>
              <a:rPr lang="pl-PL" sz="2200" dirty="0" smtClean="0">
                <a:latin typeface="Arial Narrow" panose="020B0606020202030204" pitchFamily="34" charset="0"/>
              </a:rPr>
              <a:t>pomysłów znajduje </a:t>
            </a:r>
            <a:r>
              <a:rPr lang="pl-PL" sz="2200" dirty="0">
                <a:latin typeface="Arial Narrow" panose="020B0606020202030204" pitchFamily="34" charset="0"/>
              </a:rPr>
              <a:t>się w dwóch </a:t>
            </a:r>
            <a:r>
              <a:rPr lang="pl-PL" sz="2200" dirty="0" smtClean="0">
                <a:latin typeface="Arial Narrow" panose="020B0606020202030204" pitchFamily="34" charset="0"/>
              </a:rPr>
              <a:t>górnych ćwiartkach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Rezultat głosowania </a:t>
            </a:r>
            <a:r>
              <a:rPr lang="pl-PL" sz="2200" dirty="0" smtClean="0">
                <a:latin typeface="Arial Narrow" panose="020B0606020202030204" pitchFamily="34" charset="0"/>
              </a:rPr>
              <a:t>nad pomysłami </a:t>
            </a:r>
            <a:r>
              <a:rPr lang="pl-PL" sz="2200" dirty="0">
                <a:latin typeface="Arial Narrow" panose="020B0606020202030204" pitchFamily="34" charset="0"/>
              </a:rPr>
              <a:t>jest zadowalający.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Dokonaliście jasnego </a:t>
            </a:r>
            <a:r>
              <a:rPr lang="pl-PL" sz="2200" dirty="0" smtClean="0">
                <a:latin typeface="Arial Narrow" panose="020B0606020202030204" pitchFamily="34" charset="0"/>
              </a:rPr>
              <a:t>wyboru na </a:t>
            </a:r>
            <a:r>
              <a:rPr lang="pl-PL" sz="2200" dirty="0">
                <a:latin typeface="Arial Narrow" panose="020B0606020202030204" pitchFamily="34" charset="0"/>
              </a:rPr>
              <a:t>podstawie kryteriów projektowania.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Czy potrafisz </a:t>
            </a:r>
            <a:r>
              <a:rPr lang="pl-PL" sz="2200" dirty="0" smtClean="0">
                <a:latin typeface="Arial Narrow" panose="020B0606020202030204" pitchFamily="34" charset="0"/>
              </a:rPr>
              <a:t>zweryfikować zasadność </a:t>
            </a:r>
            <a:r>
              <a:rPr lang="pl-PL" sz="2200" dirty="0">
                <a:latin typeface="Arial Narrow" panose="020B0606020202030204" pitchFamily="34" charset="0"/>
              </a:rPr>
              <a:t>swoich pomysłów?</a:t>
            </a:r>
          </a:p>
        </p:txBody>
      </p:sp>
    </p:spTree>
    <p:extLst>
      <p:ext uri="{BB962C8B-B14F-4D97-AF65-F5344CB8AC3E}">
        <p14:creationId xmlns:p14="http://schemas.microsoft.com/office/powerpoint/2010/main" val="1092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POWTÓRKA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ma jednego słusznego rozwiązania. Pomysły to stopnie, po których pniesz się w górę.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Dobra zabawa to najlepszy katalizator generowania pomysłów.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Pomysły nie pochodzą z innego wymiaru. Uruchom swój motor kreatywności.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Poszerzaj horyzonty myślowe za pomocą odpowiednich narzędzi. Zagłębiaj się w poszukiwaniu lepszych pomysłów.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Zanim ruszysz dalej, dokonaj wyboru pomysłów. Nie da się testować 500 pomysłów naraz.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6" y="611659"/>
            <a:ext cx="5650608" cy="3960439"/>
          </a:xfrm>
        </p:spPr>
      </p:pic>
    </p:spTree>
    <p:extLst>
      <p:ext uri="{BB962C8B-B14F-4D97-AF65-F5344CB8AC3E}">
        <p14:creationId xmlns:p14="http://schemas.microsoft.com/office/powerpoint/2010/main" val="15919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TWORZENIE PROTOTYPÓW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Mentalność człowieka czynu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tworzenie prototypów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Autodesk</a:t>
            </a:r>
            <a:r>
              <a:rPr lang="pl-PL" sz="2200" dirty="0" smtClean="0">
                <a:latin typeface="Arial Narrow" panose="020B0606020202030204" pitchFamily="34" charset="0"/>
              </a:rPr>
              <a:t>. Tworzenie prototypu przyszłości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Szkicowanie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Prototyp z papieru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11660"/>
            <a:ext cx="5400600" cy="3888904"/>
          </a:xfrm>
        </p:spPr>
      </p:pic>
    </p:spTree>
    <p:extLst>
      <p:ext uri="{BB962C8B-B14F-4D97-AF65-F5344CB8AC3E}">
        <p14:creationId xmlns:p14="http://schemas.microsoft.com/office/powerpoint/2010/main" val="14267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1750"/>
          </a:xfrm>
        </p:spPr>
      </p:pic>
    </p:spTree>
    <p:extLst>
      <p:ext uri="{BB962C8B-B14F-4D97-AF65-F5344CB8AC3E}">
        <p14:creationId xmlns:p14="http://schemas.microsoft.com/office/powerpoint/2010/main" val="2932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Stworzyłeś coś, z czym </a:t>
            </a:r>
            <a:r>
              <a:rPr lang="pl-PL" sz="2200" dirty="0" smtClean="0">
                <a:latin typeface="Arial Narrow" panose="020B0606020202030204" pitchFamily="34" charset="0"/>
              </a:rPr>
              <a:t>można wejść </a:t>
            </a:r>
            <a:r>
              <a:rPr lang="pl-PL" sz="2200" dirty="0">
                <a:latin typeface="Arial Narrow" panose="020B0606020202030204" pitchFamily="34" charset="0"/>
              </a:rPr>
              <a:t>w interakcję i co </a:t>
            </a:r>
            <a:r>
              <a:rPr lang="pl-PL" sz="2200" dirty="0" smtClean="0">
                <a:latin typeface="Arial Narrow" panose="020B0606020202030204" pitchFamily="34" charset="0"/>
              </a:rPr>
              <a:t>można pokazać </a:t>
            </a:r>
            <a:r>
              <a:rPr lang="pl-PL" sz="2200" dirty="0">
                <a:latin typeface="Arial Narrow" panose="020B0606020202030204" pitchFamily="34" charset="0"/>
              </a:rPr>
              <a:t>innym.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Ludzie reagują na Twój </a:t>
            </a:r>
            <a:r>
              <a:rPr lang="pl-PL" sz="2200" dirty="0" smtClean="0">
                <a:latin typeface="Arial Narrow" panose="020B0606020202030204" pitchFamily="34" charset="0"/>
              </a:rPr>
              <a:t>prototyp i </a:t>
            </a:r>
            <a:r>
              <a:rPr lang="pl-PL" sz="2200" dirty="0">
                <a:latin typeface="Arial Narrow" panose="020B0606020202030204" pitchFamily="34" charset="0"/>
              </a:rPr>
              <a:t>przekazują Ci </a:t>
            </a:r>
            <a:r>
              <a:rPr lang="pl-PL" sz="2200" dirty="0" smtClean="0">
                <a:latin typeface="Arial Narrow" panose="020B0606020202030204" pitchFamily="34" charset="0"/>
              </a:rPr>
              <a:t>nowe informacje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Pozyskaj dalsze </a:t>
            </a:r>
            <a:r>
              <a:rPr lang="pl-PL" sz="2200" dirty="0" smtClean="0">
                <a:latin typeface="Arial Narrow" panose="020B0606020202030204" pitchFamily="34" charset="0"/>
              </a:rPr>
              <a:t>informacje zwrotne </a:t>
            </a:r>
            <a:r>
              <a:rPr lang="pl-PL" sz="2200" dirty="0">
                <a:latin typeface="Arial Narrow" panose="020B0606020202030204" pitchFamily="34" charset="0"/>
              </a:rPr>
              <a:t>na temat </a:t>
            </a:r>
            <a:r>
              <a:rPr lang="pl-PL" sz="2200" dirty="0" smtClean="0">
                <a:latin typeface="Arial Narrow" panose="020B0606020202030204" pitchFamily="34" charset="0"/>
              </a:rPr>
              <a:t>prototypu od </a:t>
            </a:r>
            <a:r>
              <a:rPr lang="pl-PL" sz="2200" dirty="0">
                <a:latin typeface="Arial Narrow" panose="020B0606020202030204" pitchFamily="34" charset="0"/>
              </a:rPr>
              <a:t>innych </a:t>
            </a:r>
            <a:r>
              <a:rPr lang="pl-PL" sz="2200" dirty="0" smtClean="0">
                <a:latin typeface="Arial Narrow" panose="020B0606020202030204" pitchFamily="34" charset="0"/>
              </a:rPr>
              <a:t>osób.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Wykorzystaj </a:t>
            </a:r>
            <a:r>
              <a:rPr lang="pl-PL" sz="2200" dirty="0">
                <a:latin typeface="Arial Narrow" panose="020B0606020202030204" pitchFamily="34" charset="0"/>
              </a:rPr>
              <a:t>prototyp do </a:t>
            </a:r>
            <a:r>
              <a:rPr lang="pl-PL" sz="2200" dirty="0" smtClean="0">
                <a:latin typeface="Arial Narrow" panose="020B0606020202030204" pitchFamily="34" charset="0"/>
              </a:rPr>
              <a:t>przeprowadzenia eksperymentu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POWTÓRKA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Prototyp to nie rozwiązanie. Zostań własnym królikiem doświadczalnym i prowadź </a:t>
            </a:r>
            <a:r>
              <a:rPr lang="pl-PL" sz="2200" dirty="0" err="1" smtClean="0">
                <a:latin typeface="Arial Narrow" panose="020B0606020202030204" pitchFamily="34" charset="0"/>
              </a:rPr>
              <a:t>crash</a:t>
            </a:r>
            <a:r>
              <a:rPr lang="pl-PL" sz="2200" dirty="0" smtClean="0">
                <a:latin typeface="Arial Narrow" panose="020B0606020202030204" pitchFamily="34" charset="0"/>
              </a:rPr>
              <a:t> testy swoich pomysłów.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 głowie do tego nie dojdziesz. Tworzenie prototypów to rozwiązywanie (nieznanych) problemów.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Zostań człowiekiem czynu. To, że coś jest proste, nie oznacza, że jest do niczego. Po prostu zabierz się do pracy!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Postaw na prostotę i </a:t>
            </a:r>
            <a:r>
              <a:rPr lang="pl-PL" sz="2200" dirty="0" err="1" smtClean="0">
                <a:latin typeface="Arial Narrow" panose="020B0606020202030204" pitchFamily="34" charset="0"/>
              </a:rPr>
              <a:t>zmakgajweruj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swój prototyp.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Tworzenie prototypów przyszłości jest możliwe dzięki opowiadaniu historii.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611660"/>
            <a:ext cx="4608512" cy="3888904"/>
          </a:xfrm>
        </p:spPr>
      </p:pic>
    </p:spTree>
    <p:extLst>
      <p:ext uri="{BB962C8B-B14F-4D97-AF65-F5344CB8AC3E}">
        <p14:creationId xmlns:p14="http://schemas.microsoft.com/office/powerpoint/2010/main" val="9138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WERYFIKACJA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oszczędzaj tego, co kochasz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Opanuj sztukę weryfikacji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Gosparc</a:t>
            </a:r>
            <a:r>
              <a:rPr lang="pl-PL" sz="2200" dirty="0" smtClean="0">
                <a:latin typeface="Arial Narrow" panose="020B0606020202030204" pitchFamily="34" charset="0"/>
              </a:rPr>
              <a:t>. Mistrz zwrotów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Dopracowywanie modelu biznesowego poprzez zwroty. </a:t>
            </a:r>
            <a:r>
              <a:rPr lang="pl-PL" sz="2200" dirty="0" err="1" smtClean="0">
                <a:latin typeface="Arial Narrow" panose="020B0606020202030204" pitchFamily="34" charset="0"/>
              </a:rPr>
              <a:t>Onetab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najbardziej ryzykownego założenia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eksperymentu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Szablon weryfikacji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760640" cy="5111750"/>
          </a:xfrm>
        </p:spPr>
      </p:pic>
    </p:spTree>
    <p:extLst>
      <p:ext uri="{BB962C8B-B14F-4D97-AF65-F5344CB8AC3E}">
        <p14:creationId xmlns:p14="http://schemas.microsoft.com/office/powerpoint/2010/main" val="40313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SPISZ PRZYJĘTE </a:t>
            </a:r>
            <a:r>
              <a:rPr lang="pl-PL" sz="2200" b="1" dirty="0" smtClean="0">
                <a:latin typeface="Arial Narrow" panose="020B0606020202030204" pitchFamily="34" charset="0"/>
              </a:rPr>
              <a:t>ZAŁOŻENIA</a:t>
            </a:r>
            <a:r>
              <a:rPr lang="pl-PL" sz="2200" dirty="0" smtClean="0">
                <a:latin typeface="Arial Narrow" panose="020B0606020202030204" pitchFamily="34" charset="0"/>
              </a:rPr>
              <a:t>. Wspólnie </a:t>
            </a:r>
            <a:r>
              <a:rPr lang="pl-PL" sz="2200" dirty="0">
                <a:latin typeface="Arial Narrow" panose="020B0606020202030204" pitchFamily="34" charset="0"/>
              </a:rPr>
              <a:t>z zespołem zacznij </a:t>
            </a:r>
            <a:r>
              <a:rPr lang="pl-PL" sz="2200" dirty="0" smtClean="0">
                <a:latin typeface="Arial Narrow" panose="020B0606020202030204" pitchFamily="34" charset="0"/>
              </a:rPr>
              <a:t>wypisywać kolejne </a:t>
            </a:r>
            <a:r>
              <a:rPr lang="pl-PL" sz="2200" dirty="0">
                <a:latin typeface="Arial Narrow" panose="020B0606020202030204" pitchFamily="34" charset="0"/>
              </a:rPr>
              <a:t>założenia na </a:t>
            </a:r>
            <a:r>
              <a:rPr lang="pl-PL" sz="2200" dirty="0" smtClean="0">
                <a:latin typeface="Arial Narrow" panose="020B0606020202030204" pitchFamily="34" charset="0"/>
              </a:rPr>
              <a:t>samoprzylepnych karteczkach</a:t>
            </a:r>
            <a:r>
              <a:rPr lang="pl-PL" sz="2200" dirty="0">
                <a:latin typeface="Arial Narrow" panose="020B0606020202030204" pitchFamily="34" charset="0"/>
              </a:rPr>
              <a:t>, ale </a:t>
            </a:r>
            <a:r>
              <a:rPr lang="pl-PL" sz="2200" dirty="0" smtClean="0">
                <a:latin typeface="Arial Narrow" panose="020B0606020202030204" pitchFamily="34" charset="0"/>
              </a:rPr>
              <a:t>jeszcze ich </a:t>
            </a:r>
            <a:r>
              <a:rPr lang="pl-PL" sz="2200" dirty="0">
                <a:latin typeface="Arial Narrow" panose="020B0606020202030204" pitchFamily="34" charset="0"/>
              </a:rPr>
              <a:t>nie przyklejaj. W </a:t>
            </a:r>
            <a:r>
              <a:rPr lang="pl-PL" sz="2200" dirty="0" smtClean="0">
                <a:latin typeface="Arial Narrow" panose="020B0606020202030204" pitchFamily="34" charset="0"/>
              </a:rPr>
              <a:t>poszukiwaniu inspiracji </a:t>
            </a:r>
            <a:r>
              <a:rPr lang="pl-PL" sz="2200" dirty="0">
                <a:latin typeface="Arial Narrow" panose="020B0606020202030204" pitchFamily="34" charset="0"/>
              </a:rPr>
              <a:t>wróćcie do Waszej </a:t>
            </a:r>
            <a:r>
              <a:rPr lang="pl-PL" sz="2200" dirty="0" smtClean="0">
                <a:latin typeface="Arial Narrow" panose="020B0606020202030204" pitchFamily="34" charset="0"/>
              </a:rPr>
              <a:t>ściany pomysłów. Następnie </a:t>
            </a:r>
            <a:r>
              <a:rPr lang="pl-PL" sz="2200" dirty="0">
                <a:latin typeface="Arial Narrow" panose="020B0606020202030204" pitchFamily="34" charset="0"/>
              </a:rPr>
              <a:t>naklejcie założenia </a:t>
            </a:r>
            <a:r>
              <a:rPr lang="pl-PL" sz="2200" dirty="0" smtClean="0">
                <a:latin typeface="Arial Narrow" panose="020B0606020202030204" pitchFamily="34" charset="0"/>
              </a:rPr>
              <a:t>na szablon</a:t>
            </a:r>
            <a:r>
              <a:rPr lang="pl-PL" sz="2200" dirty="0">
                <a:latin typeface="Arial Narrow" panose="020B0606020202030204" pitchFamily="34" charset="0"/>
              </a:rPr>
              <a:t>, niech wszyscy umieszczają </a:t>
            </a:r>
            <a:r>
              <a:rPr lang="pl-PL" sz="2200" dirty="0" smtClean="0">
                <a:latin typeface="Arial Narrow" panose="020B0606020202030204" pitchFamily="34" charset="0"/>
              </a:rPr>
              <a:t>je w </a:t>
            </a:r>
            <a:r>
              <a:rPr lang="pl-PL" sz="2200" dirty="0">
                <a:latin typeface="Arial Narrow" panose="020B0606020202030204" pitchFamily="34" charset="0"/>
              </a:rPr>
              <a:t>jednym z trzech środkowych pól. </a:t>
            </a:r>
            <a:r>
              <a:rPr lang="pl-PL" sz="2200" dirty="0" smtClean="0">
                <a:latin typeface="Arial Narrow" panose="020B0606020202030204" pitchFamily="34" charset="0"/>
              </a:rPr>
              <a:t>Na razie </a:t>
            </a:r>
            <a:r>
              <a:rPr lang="pl-PL" sz="2200" dirty="0">
                <a:latin typeface="Arial Narrow" panose="020B0606020202030204" pitchFamily="34" charset="0"/>
              </a:rPr>
              <a:t>ich nie omawiajcie</a:t>
            </a:r>
            <a:r>
              <a:rPr lang="pl-PL" sz="2200" dirty="0" smtClean="0">
                <a:latin typeface="Arial Narrow" panose="020B0606020202030204" pitchFamily="34" charset="0"/>
              </a:rPr>
              <a:t>!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ZAŁOŻENIA </a:t>
            </a:r>
            <a:r>
              <a:rPr lang="pl-PL" sz="2200" b="1" dirty="0" smtClean="0">
                <a:latin typeface="Arial Narrow" panose="020B0606020202030204" pitchFamily="34" charset="0"/>
              </a:rPr>
              <a:t>FUNDAMENTALNE</a:t>
            </a:r>
            <a:r>
              <a:rPr lang="pl-PL" sz="2200" dirty="0" smtClean="0">
                <a:latin typeface="Arial Narrow" panose="020B0606020202030204" pitchFamily="34" charset="0"/>
              </a:rPr>
              <a:t>. Przeanalizujcie </a:t>
            </a:r>
            <a:r>
              <a:rPr lang="pl-PL" sz="2200" dirty="0">
                <a:latin typeface="Arial Narrow" panose="020B0606020202030204" pitchFamily="34" charset="0"/>
              </a:rPr>
              <a:t>wszystkie </a:t>
            </a:r>
            <a:r>
              <a:rPr lang="pl-PL" sz="2200" dirty="0" smtClean="0">
                <a:latin typeface="Arial Narrow" panose="020B0606020202030204" pitchFamily="34" charset="0"/>
              </a:rPr>
              <a:t>pola i </a:t>
            </a:r>
            <a:r>
              <a:rPr lang="pl-PL" sz="2200" dirty="0">
                <a:latin typeface="Arial Narrow" panose="020B0606020202030204" pitchFamily="34" charset="0"/>
              </a:rPr>
              <a:t>sprawdźcie, czy któreś założenia </a:t>
            </a:r>
            <a:r>
              <a:rPr lang="pl-PL" sz="2200" dirty="0" smtClean="0">
                <a:latin typeface="Arial Narrow" panose="020B0606020202030204" pitchFamily="34" charset="0"/>
              </a:rPr>
              <a:t>są uzależnione </a:t>
            </a:r>
            <a:r>
              <a:rPr lang="pl-PL" sz="2200" dirty="0">
                <a:latin typeface="Arial Narrow" panose="020B0606020202030204" pitchFamily="34" charset="0"/>
              </a:rPr>
              <a:t>od innych (takie </a:t>
            </a:r>
            <a:r>
              <a:rPr lang="pl-PL" sz="2200" dirty="0" smtClean="0">
                <a:latin typeface="Arial Narrow" panose="020B0606020202030204" pitchFamily="34" charset="0"/>
              </a:rPr>
              <a:t>założenia należy </a:t>
            </a:r>
            <a:r>
              <a:rPr lang="pl-PL" sz="2200" dirty="0">
                <a:latin typeface="Arial Narrow" panose="020B0606020202030204" pitchFamily="34" charset="0"/>
              </a:rPr>
              <a:t>przesunąć w górę) albo czy </a:t>
            </a:r>
            <a:r>
              <a:rPr lang="pl-PL" sz="2200" dirty="0" smtClean="0">
                <a:latin typeface="Arial Narrow" panose="020B0606020202030204" pitchFamily="34" charset="0"/>
              </a:rPr>
              <a:t>są jakieś </a:t>
            </a:r>
            <a:r>
              <a:rPr lang="pl-PL" sz="2200" dirty="0">
                <a:latin typeface="Arial Narrow" panose="020B0606020202030204" pitchFamily="34" charset="0"/>
              </a:rPr>
              <a:t>o znaczeniu </a:t>
            </a:r>
            <a:r>
              <a:rPr lang="pl-PL" sz="2200" dirty="0" smtClean="0">
                <a:latin typeface="Arial Narrow" panose="020B0606020202030204" pitchFamily="34" charset="0"/>
              </a:rPr>
              <a:t>fundamentalnym (te </a:t>
            </a:r>
            <a:r>
              <a:rPr lang="pl-PL" sz="2200" dirty="0">
                <a:latin typeface="Arial Narrow" panose="020B0606020202030204" pitchFamily="34" charset="0"/>
              </a:rPr>
              <a:t>trafią na dół</a:t>
            </a:r>
            <a:r>
              <a:rPr lang="pl-PL" sz="2200" dirty="0" smtClean="0">
                <a:latin typeface="Arial Narrow" panose="020B0606020202030204" pitchFamily="34" charset="0"/>
              </a:rPr>
              <a:t>). Po </a:t>
            </a:r>
            <a:r>
              <a:rPr lang="pl-PL" sz="2200" dirty="0">
                <a:latin typeface="Arial Narrow" panose="020B0606020202030204" pitchFamily="34" charset="0"/>
              </a:rPr>
              <a:t>mniej więcej 15 minutach w </a:t>
            </a:r>
            <a:r>
              <a:rPr lang="pl-PL" sz="2200" dirty="0" smtClean="0">
                <a:latin typeface="Arial Narrow" panose="020B0606020202030204" pitchFamily="34" charset="0"/>
              </a:rPr>
              <a:t>najniższym polu </a:t>
            </a:r>
            <a:r>
              <a:rPr lang="pl-PL" sz="2200" dirty="0">
                <a:latin typeface="Arial Narrow" panose="020B0606020202030204" pitchFamily="34" charset="0"/>
              </a:rPr>
              <a:t>powinniście mieć już </a:t>
            </a:r>
            <a:r>
              <a:rPr lang="pl-PL" sz="2200" dirty="0" smtClean="0">
                <a:latin typeface="Arial Narrow" panose="020B0606020202030204" pitchFamily="34" charset="0"/>
              </a:rPr>
              <a:t>tylko kilka </a:t>
            </a:r>
            <a:r>
              <a:rPr lang="pl-PL" sz="2200" dirty="0">
                <a:latin typeface="Arial Narrow" panose="020B0606020202030204" pitchFamily="34" charset="0"/>
              </a:rPr>
              <a:t>założeń. Zagłosujcie i </a:t>
            </a:r>
            <a:r>
              <a:rPr lang="pl-PL" sz="2200" dirty="0" smtClean="0">
                <a:latin typeface="Arial Narrow" panose="020B0606020202030204" pitchFamily="34" charset="0"/>
              </a:rPr>
              <a:t>wybierzcie to</a:t>
            </a:r>
            <a:r>
              <a:rPr lang="pl-PL" sz="2200" dirty="0">
                <a:latin typeface="Arial Narrow" panose="020B0606020202030204" pitchFamily="34" charset="0"/>
              </a:rPr>
              <a:t>, które Waszym zdaniem ma </a:t>
            </a:r>
            <a:r>
              <a:rPr lang="pl-PL" sz="2200" dirty="0" smtClean="0">
                <a:latin typeface="Arial Narrow" panose="020B0606020202030204" pitchFamily="34" charset="0"/>
              </a:rPr>
              <a:t>najbardziej fundamentalne </a:t>
            </a:r>
            <a:r>
              <a:rPr lang="pl-PL" sz="2200" dirty="0">
                <a:latin typeface="Arial Narrow" panose="020B0606020202030204" pitchFamily="34" charset="0"/>
              </a:rPr>
              <a:t>znaczenie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UPORZĄDKUJ </a:t>
            </a:r>
            <a:r>
              <a:rPr lang="pl-PL" sz="2200" b="1" dirty="0" smtClean="0">
                <a:latin typeface="Arial Narrow" panose="020B0606020202030204" pitchFamily="34" charset="0"/>
              </a:rPr>
              <a:t>ZAŁOŻENIA</a:t>
            </a:r>
            <a:r>
              <a:rPr lang="pl-PL" sz="2200" dirty="0" smtClean="0">
                <a:latin typeface="Arial Narrow" panose="020B0606020202030204" pitchFamily="34" charset="0"/>
              </a:rPr>
              <a:t>. Zacznijcie </a:t>
            </a:r>
            <a:r>
              <a:rPr lang="pl-PL" sz="2200" dirty="0">
                <a:latin typeface="Arial Narrow" panose="020B0606020202030204" pitchFamily="34" charset="0"/>
              </a:rPr>
              <a:t>teraz </a:t>
            </a:r>
            <a:r>
              <a:rPr lang="pl-PL" sz="2200" dirty="0" smtClean="0">
                <a:latin typeface="Arial Narrow" panose="020B0606020202030204" pitchFamily="34" charset="0"/>
              </a:rPr>
              <a:t>odpowiednio rozmieszczać </a:t>
            </a:r>
            <a:r>
              <a:rPr lang="pl-PL" sz="2200" dirty="0">
                <a:latin typeface="Arial Narrow" panose="020B0606020202030204" pitchFamily="34" charset="0"/>
              </a:rPr>
              <a:t>karteczki. </a:t>
            </a:r>
            <a:r>
              <a:rPr lang="pl-PL" sz="2200" dirty="0" smtClean="0">
                <a:latin typeface="Arial Narrow" panose="020B0606020202030204" pitchFamily="34" charset="0"/>
              </a:rPr>
              <a:t>Postarajcie się </a:t>
            </a:r>
            <a:r>
              <a:rPr lang="pl-PL" sz="2200" dirty="0">
                <a:latin typeface="Arial Narrow" panose="020B0606020202030204" pitchFamily="34" charset="0"/>
              </a:rPr>
              <a:t>wskazać to najbardziej </a:t>
            </a:r>
            <a:r>
              <a:rPr lang="pl-PL" sz="2200" dirty="0" smtClean="0">
                <a:latin typeface="Arial Narrow" panose="020B0606020202030204" pitchFamily="34" charset="0"/>
              </a:rPr>
              <a:t>ryzykowne założenie</a:t>
            </a:r>
            <a:r>
              <a:rPr lang="pl-PL" sz="2200" dirty="0">
                <a:latin typeface="Arial Narrow" panose="020B0606020202030204" pitchFamily="34" charset="0"/>
              </a:rPr>
              <a:t>. Gdy jedna karteczka </a:t>
            </a:r>
            <a:r>
              <a:rPr lang="pl-PL" sz="2200" dirty="0" smtClean="0">
                <a:latin typeface="Arial Narrow" panose="020B0606020202030204" pitchFamily="34" charset="0"/>
              </a:rPr>
              <a:t>jest przeklejana </a:t>
            </a:r>
            <a:r>
              <a:rPr lang="pl-PL" sz="2200" dirty="0">
                <a:latin typeface="Arial Narrow" panose="020B0606020202030204" pitchFamily="34" charset="0"/>
              </a:rPr>
              <a:t>na zmianę w górę i w </a:t>
            </a:r>
            <a:r>
              <a:rPr lang="pl-PL" sz="2200" dirty="0" smtClean="0">
                <a:latin typeface="Arial Narrow" panose="020B0606020202030204" pitchFamily="34" charset="0"/>
              </a:rPr>
              <a:t>dół, zostawcie </a:t>
            </a:r>
            <a:r>
              <a:rPr lang="pl-PL" sz="2200" dirty="0">
                <a:latin typeface="Arial Narrow" panose="020B0606020202030204" pitchFamily="34" charset="0"/>
              </a:rPr>
              <a:t>ją w środkowej części wieży.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Wyraźnie wskazałeś </a:t>
            </a:r>
            <a:r>
              <a:rPr lang="pl-PL" sz="2200" dirty="0" smtClean="0">
                <a:latin typeface="Arial Narrow" panose="020B0606020202030204" pitchFamily="34" charset="0"/>
              </a:rPr>
              <a:t>najbardziej ryzykowne </a:t>
            </a:r>
            <a:r>
              <a:rPr lang="pl-PL" sz="2200" dirty="0">
                <a:latin typeface="Arial Narrow" panose="020B0606020202030204" pitchFamily="34" charset="0"/>
              </a:rPr>
              <a:t>założenie.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Opisałeś je w </a:t>
            </a:r>
            <a:r>
              <a:rPr lang="pl-PL" sz="2200" dirty="0" smtClean="0">
                <a:latin typeface="Arial Narrow" panose="020B0606020202030204" pitchFamily="34" charset="0"/>
              </a:rPr>
              <a:t>konkretnych słowach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Zaprojektuj </a:t>
            </a:r>
            <a:r>
              <a:rPr lang="pl-PL" sz="2200" dirty="0" smtClean="0">
                <a:latin typeface="Arial Narrow" panose="020B0606020202030204" pitchFamily="34" charset="0"/>
              </a:rPr>
              <a:t>eksperyment mający </a:t>
            </a:r>
            <a:r>
              <a:rPr lang="pl-PL" sz="2200" dirty="0">
                <a:latin typeface="Arial Narrow" panose="020B0606020202030204" pitchFamily="34" charset="0"/>
              </a:rPr>
              <a:t>sprawdzić </a:t>
            </a:r>
            <a:r>
              <a:rPr lang="pl-PL" sz="2200" dirty="0" smtClean="0">
                <a:latin typeface="Arial Narrow" panose="020B0606020202030204" pitchFamily="34" charset="0"/>
              </a:rPr>
              <a:t>słuszność założenia</a:t>
            </a:r>
            <a:r>
              <a:rPr lang="pl-PL" sz="2200" dirty="0">
                <a:latin typeface="Arial Narrow" panose="020B0606020202030204" pitchFamily="34" charset="0"/>
              </a:rPr>
              <a:t>. Skorzystaj z </a:t>
            </a:r>
            <a:r>
              <a:rPr lang="pl-PL" sz="2200" dirty="0" smtClean="0">
                <a:latin typeface="Arial Narrow" panose="020B0606020202030204" pitchFamily="34" charset="0"/>
              </a:rPr>
              <a:t>szablonu eksperymentu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4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264695" cy="5111750"/>
          </a:xfrm>
        </p:spPr>
      </p:pic>
    </p:spTree>
    <p:extLst>
      <p:ext uri="{BB962C8B-B14F-4D97-AF65-F5344CB8AC3E}">
        <p14:creationId xmlns:p14="http://schemas.microsoft.com/office/powerpoint/2010/main" val="24278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NAJBARDZIEJ </a:t>
            </a:r>
            <a:r>
              <a:rPr lang="pl-PL" sz="2200" b="1" dirty="0" smtClean="0">
                <a:latin typeface="Arial Narrow" panose="020B0606020202030204" pitchFamily="34" charset="0"/>
              </a:rPr>
              <a:t>RYZYKOWNE ZAŁO</a:t>
            </a:r>
            <a:r>
              <a:rPr lang="pl-PL" sz="2200" dirty="0" smtClean="0">
                <a:latin typeface="Arial Narrow" panose="020B0606020202030204" pitchFamily="34" charset="0"/>
              </a:rPr>
              <a:t>ŻENIE. Które </a:t>
            </a:r>
            <a:r>
              <a:rPr lang="pl-PL" sz="2200" dirty="0">
                <a:latin typeface="Arial Narrow" panose="020B0606020202030204" pitchFamily="34" charset="0"/>
              </a:rPr>
              <a:t>z założeń do </a:t>
            </a:r>
            <a:r>
              <a:rPr lang="pl-PL" sz="2200" dirty="0" smtClean="0">
                <a:latin typeface="Arial Narrow" panose="020B0606020202030204" pitchFamily="34" charset="0"/>
              </a:rPr>
              <a:t>zweryfikowania jest najbardziej ryzykowne</a:t>
            </a:r>
            <a:r>
              <a:rPr lang="pl-PL" sz="2200" dirty="0">
                <a:latin typeface="Arial Narrow" panose="020B0606020202030204" pitchFamily="34" charset="0"/>
              </a:rPr>
              <a:t>? Dlaczego </a:t>
            </a:r>
            <a:r>
              <a:rPr lang="pl-PL" sz="2200" dirty="0" smtClean="0">
                <a:latin typeface="Arial Narrow" panose="020B0606020202030204" pitchFamily="34" charset="0"/>
              </a:rPr>
              <a:t>jest ono </a:t>
            </a:r>
            <a:r>
              <a:rPr lang="pl-PL" sz="2200" dirty="0">
                <a:latin typeface="Arial Narrow" panose="020B0606020202030204" pitchFamily="34" charset="0"/>
              </a:rPr>
              <a:t>takie ważne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FALSYFIKOWALNA </a:t>
            </a:r>
            <a:r>
              <a:rPr lang="pl-PL" sz="2200" b="1" dirty="0" smtClean="0">
                <a:latin typeface="Arial Narrow" panose="020B0606020202030204" pitchFamily="34" charset="0"/>
              </a:rPr>
              <a:t>HIPOTEZA</a:t>
            </a:r>
            <a:r>
              <a:rPr lang="pl-PL" sz="2200" dirty="0" smtClean="0">
                <a:latin typeface="Arial Narrow" panose="020B0606020202030204" pitchFamily="34" charset="0"/>
              </a:rPr>
              <a:t>. Z </a:t>
            </a:r>
            <a:r>
              <a:rPr lang="pl-PL" sz="2200" dirty="0">
                <a:latin typeface="Arial Narrow" panose="020B0606020202030204" pitchFamily="34" charset="0"/>
              </a:rPr>
              <a:t>góry zdefiniuj </a:t>
            </a:r>
            <a:r>
              <a:rPr lang="pl-PL" sz="2200" dirty="0" smtClean="0">
                <a:latin typeface="Arial Narrow" panose="020B0606020202030204" pitchFamily="34" charset="0"/>
              </a:rPr>
              <a:t>oczekiwany rezultat</a:t>
            </a:r>
            <a:r>
              <a:rPr lang="pl-PL" sz="2200" dirty="0">
                <a:latin typeface="Arial Narrow" panose="020B0606020202030204" pitchFamily="34" charset="0"/>
              </a:rPr>
              <a:t>. Lepiej </a:t>
            </a:r>
            <a:r>
              <a:rPr lang="pl-PL" sz="2200" dirty="0" smtClean="0">
                <a:latin typeface="Arial Narrow" panose="020B0606020202030204" pitchFamily="34" charset="0"/>
              </a:rPr>
              <a:t>postaw na </a:t>
            </a:r>
            <a:r>
              <a:rPr lang="pl-PL" sz="2200" dirty="0">
                <a:latin typeface="Arial Narrow" panose="020B0606020202030204" pitchFamily="34" charset="0"/>
              </a:rPr>
              <a:t>przemyślaną </a:t>
            </a:r>
            <a:r>
              <a:rPr lang="pl-PL" sz="2200" dirty="0" smtClean="0">
                <a:latin typeface="Arial Narrow" panose="020B0606020202030204" pitchFamily="34" charset="0"/>
              </a:rPr>
              <a:t>wartość szacunkową </a:t>
            </a:r>
            <a:r>
              <a:rPr lang="pl-PL" sz="2200" dirty="0">
                <a:latin typeface="Arial Narrow" panose="020B0606020202030204" pitchFamily="34" charset="0"/>
              </a:rPr>
              <a:t>niż na </a:t>
            </a:r>
            <a:r>
              <a:rPr lang="pl-PL" sz="2200" dirty="0" smtClean="0">
                <a:latin typeface="Arial Narrow" panose="020B0606020202030204" pitchFamily="34" charset="0"/>
              </a:rPr>
              <a:t>niepoparte niczym </a:t>
            </a:r>
            <a:r>
              <a:rPr lang="pl-PL" sz="2200" dirty="0">
                <a:latin typeface="Arial Narrow" panose="020B0606020202030204" pitchFamily="34" charset="0"/>
              </a:rPr>
              <a:t>konkretne dane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PROJEKT </a:t>
            </a:r>
            <a:r>
              <a:rPr lang="pl-PL" sz="2200" b="1" dirty="0" smtClean="0">
                <a:latin typeface="Arial Narrow" panose="020B0606020202030204" pitchFamily="34" charset="0"/>
              </a:rPr>
              <a:t>EKSPERYMENTU</a:t>
            </a:r>
            <a:r>
              <a:rPr lang="pl-PL" sz="2200" dirty="0" smtClean="0">
                <a:latin typeface="Arial Narrow" panose="020B0606020202030204" pitchFamily="34" charset="0"/>
              </a:rPr>
              <a:t>. Jaki </a:t>
            </a:r>
            <a:r>
              <a:rPr lang="pl-PL" sz="2200" dirty="0">
                <a:latin typeface="Arial Narrow" panose="020B0606020202030204" pitchFamily="34" charset="0"/>
              </a:rPr>
              <a:t>prototyp </a:t>
            </a:r>
            <a:r>
              <a:rPr lang="pl-PL" sz="2200" dirty="0" smtClean="0">
                <a:latin typeface="Arial Narrow" panose="020B0606020202030204" pitchFamily="34" charset="0"/>
              </a:rPr>
              <a:t>wykorzystasz? Określ najważniejsze wskaźniki</a:t>
            </a:r>
            <a:r>
              <a:rPr lang="pl-PL" sz="2200" dirty="0">
                <a:latin typeface="Arial Narrow" panose="020B0606020202030204" pitchFamily="34" charset="0"/>
              </a:rPr>
              <a:t>. Mają </a:t>
            </a:r>
            <a:r>
              <a:rPr lang="pl-PL" sz="2200" dirty="0" smtClean="0">
                <a:latin typeface="Arial Narrow" panose="020B0606020202030204" pitchFamily="34" charset="0"/>
              </a:rPr>
              <a:t>charakter ilościowy </a:t>
            </a:r>
            <a:r>
              <a:rPr lang="pl-PL" sz="2200" dirty="0">
                <a:latin typeface="Arial Narrow" panose="020B0606020202030204" pitchFamily="34" charset="0"/>
              </a:rPr>
              <a:t>czy jakościowy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WYNIKI</a:t>
            </a:r>
            <a:r>
              <a:rPr lang="pl-PL" sz="2200" dirty="0" smtClean="0">
                <a:latin typeface="Arial Narrow" panose="020B0606020202030204" pitchFamily="34" charset="0"/>
              </a:rPr>
              <a:t>. Wpisz </a:t>
            </a:r>
            <a:r>
              <a:rPr lang="pl-PL" sz="2200" dirty="0">
                <a:latin typeface="Arial Narrow" panose="020B0606020202030204" pitchFamily="34" charset="0"/>
              </a:rPr>
              <a:t>dane </a:t>
            </a:r>
            <a:r>
              <a:rPr lang="pl-PL" sz="2200" dirty="0" smtClean="0">
                <a:latin typeface="Arial Narrow" panose="020B0606020202030204" pitchFamily="34" charset="0"/>
              </a:rPr>
              <a:t>ilościowe lub jakościowe otrzymane </a:t>
            </a:r>
            <a:r>
              <a:rPr lang="pl-PL" sz="2200" dirty="0">
                <a:latin typeface="Arial Narrow" panose="020B0606020202030204" pitchFamily="34" charset="0"/>
              </a:rPr>
              <a:t>w </a:t>
            </a:r>
            <a:r>
              <a:rPr lang="pl-PL" sz="2200" dirty="0" smtClean="0">
                <a:latin typeface="Arial Narrow" panose="020B0606020202030204" pitchFamily="34" charset="0"/>
              </a:rPr>
              <a:t>drodze eksperymentu.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WNIOSKI.</a:t>
            </a:r>
            <a:r>
              <a:rPr lang="pl-PL" sz="2200" dirty="0" smtClean="0">
                <a:latin typeface="Arial Narrow" panose="020B0606020202030204" pitchFamily="34" charset="0"/>
              </a:rPr>
              <a:t> Podsumuj </a:t>
            </a:r>
            <a:r>
              <a:rPr lang="pl-PL" sz="2200" dirty="0">
                <a:latin typeface="Arial Narrow" panose="020B0606020202030204" pitchFamily="34" charset="0"/>
              </a:rPr>
              <a:t>uzyskane </a:t>
            </a:r>
            <a:r>
              <a:rPr lang="pl-PL" sz="2200" dirty="0" smtClean="0">
                <a:latin typeface="Arial Narrow" panose="020B0606020202030204" pitchFamily="34" charset="0"/>
              </a:rPr>
              <a:t>wyniki. Zweryfikowałeś hipotezę pozytywnie </a:t>
            </a:r>
            <a:r>
              <a:rPr lang="pl-PL" sz="2200" dirty="0">
                <a:latin typeface="Arial Narrow" panose="020B0606020202030204" pitchFamily="34" charset="0"/>
              </a:rPr>
              <a:t>czy </a:t>
            </a:r>
            <a:r>
              <a:rPr lang="pl-PL" sz="2200" dirty="0" smtClean="0">
                <a:latin typeface="Arial Narrow" panose="020B0606020202030204" pitchFamily="34" charset="0"/>
              </a:rPr>
              <a:t>negatywnie? A </a:t>
            </a:r>
            <a:r>
              <a:rPr lang="pl-PL" sz="2200" dirty="0">
                <a:latin typeface="Arial Narrow" panose="020B0606020202030204" pitchFamily="34" charset="0"/>
              </a:rPr>
              <a:t>może wyniki są niejednoznaczne</a:t>
            </a:r>
            <a:r>
              <a:rPr lang="pl-PL" sz="2200" dirty="0" smtClean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DALSZE </a:t>
            </a:r>
            <a:r>
              <a:rPr lang="pl-PL" sz="2200" b="1" dirty="0" smtClean="0">
                <a:latin typeface="Arial Narrow" panose="020B0606020202030204" pitchFamily="34" charset="0"/>
              </a:rPr>
              <a:t>KROKI. </a:t>
            </a:r>
            <a:r>
              <a:rPr lang="pl-PL" sz="2200" dirty="0" smtClean="0">
                <a:latin typeface="Arial Narrow" panose="020B0606020202030204" pitchFamily="34" charset="0"/>
              </a:rPr>
              <a:t>Wykonasz </a:t>
            </a:r>
            <a:r>
              <a:rPr lang="pl-PL" sz="2200" dirty="0">
                <a:latin typeface="Arial Narrow" panose="020B0606020202030204" pitchFamily="34" charset="0"/>
              </a:rPr>
              <a:t>zwrot, </a:t>
            </a:r>
            <a:r>
              <a:rPr lang="pl-PL" sz="2200" dirty="0" smtClean="0">
                <a:latin typeface="Arial Narrow" panose="020B0606020202030204" pitchFamily="34" charset="0"/>
              </a:rPr>
              <a:t>będziesz kontynuował </a:t>
            </a:r>
            <a:r>
              <a:rPr lang="pl-PL" sz="2200" dirty="0">
                <a:latin typeface="Arial Narrow" panose="020B0606020202030204" pitchFamily="34" charset="0"/>
              </a:rPr>
              <a:t>prace czy </a:t>
            </a:r>
            <a:r>
              <a:rPr lang="pl-PL" sz="2200" dirty="0" smtClean="0">
                <a:latin typeface="Arial Narrow" panose="020B0606020202030204" pitchFamily="34" charset="0"/>
              </a:rPr>
              <a:t>raczej powtórzysz </a:t>
            </a:r>
            <a:r>
              <a:rPr lang="pl-PL" sz="2200" dirty="0">
                <a:latin typeface="Arial Narrow" panose="020B0606020202030204" pitchFamily="34" charset="0"/>
              </a:rPr>
              <a:t>eksperyment?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Sformułowałeś hipotezę </a:t>
            </a:r>
            <a:r>
              <a:rPr lang="pl-PL" sz="2200" dirty="0" smtClean="0">
                <a:latin typeface="Arial Narrow" panose="020B0606020202030204" pitchFamily="34" charset="0"/>
              </a:rPr>
              <a:t>służącą sprawdzeniu najbardziej ryzykownego </a:t>
            </a:r>
            <a:r>
              <a:rPr lang="pl-PL" sz="2200" dirty="0">
                <a:latin typeface="Arial Narrow" panose="020B0606020202030204" pitchFamily="34" charset="0"/>
              </a:rPr>
              <a:t>założenia.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Twoja hipoteza wpisuje </a:t>
            </a:r>
            <a:r>
              <a:rPr lang="pl-PL" sz="2200" dirty="0" smtClean="0">
                <a:latin typeface="Arial Narrow" panose="020B0606020202030204" pitchFamily="34" charset="0"/>
              </a:rPr>
              <a:t>się w </a:t>
            </a:r>
            <a:r>
              <a:rPr lang="pl-PL" sz="2200" dirty="0">
                <a:latin typeface="Arial Narrow" panose="020B0606020202030204" pitchFamily="34" charset="0"/>
              </a:rPr>
              <a:t>strukturę </a:t>
            </a:r>
            <a:r>
              <a:rPr lang="pl-PL" sz="2200" dirty="0" smtClean="0">
                <a:latin typeface="Arial Narrow" panose="020B0606020202030204" pitchFamily="34" charset="0"/>
              </a:rPr>
              <a:t>pomysłu.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Zdefiniowałeś wymierne wyniki.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Arial Narrow" panose="020B0606020202030204" pitchFamily="34" charset="0"/>
              </a:rPr>
              <a:t>Uzyskane </a:t>
            </a:r>
            <a:r>
              <a:rPr lang="pl-PL" sz="2200" dirty="0">
                <a:latin typeface="Arial Narrow" panose="020B0606020202030204" pitchFamily="34" charset="0"/>
              </a:rPr>
              <a:t>dane są istotne.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Stwórz prototyp do </a:t>
            </a:r>
            <a:r>
              <a:rPr lang="pl-PL" sz="2200" dirty="0" smtClean="0">
                <a:latin typeface="Arial Narrow" panose="020B0606020202030204" pitchFamily="34" charset="0"/>
              </a:rPr>
              <a:t>przeprowadzenia eksperymentu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Przeprowadź </a:t>
            </a:r>
            <a:r>
              <a:rPr lang="pl-PL" sz="2200" dirty="0" smtClean="0">
                <a:latin typeface="Arial Narrow" panose="020B0606020202030204" pitchFamily="34" charset="0"/>
              </a:rPr>
              <a:t>eksperyment i </a:t>
            </a:r>
            <a:r>
              <a:rPr lang="pl-PL" sz="2200" dirty="0">
                <a:latin typeface="Arial Narrow" panose="020B0606020202030204" pitchFamily="34" charset="0"/>
              </a:rPr>
              <a:t>zbierz dane.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Wykonaj zwrot, kontynuuj </a:t>
            </a:r>
            <a:r>
              <a:rPr lang="pl-PL" sz="2200" dirty="0" smtClean="0">
                <a:latin typeface="Arial Narrow" panose="020B0606020202030204" pitchFamily="34" charset="0"/>
              </a:rPr>
              <a:t>prace albo </a:t>
            </a:r>
            <a:r>
              <a:rPr lang="pl-PL" sz="2200" dirty="0">
                <a:latin typeface="Arial Narrow" panose="020B0606020202030204" pitchFamily="34" charset="0"/>
              </a:rPr>
              <a:t>ponów eksperyment.</a:t>
            </a:r>
          </a:p>
        </p:txBody>
      </p:sp>
    </p:spTree>
    <p:extLst>
      <p:ext uri="{BB962C8B-B14F-4D97-AF65-F5344CB8AC3E}">
        <p14:creationId xmlns:p14="http://schemas.microsoft.com/office/powerpoint/2010/main" val="27263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Elementy składowe modelu biznesowego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Segmenty </a:t>
            </a:r>
            <a:r>
              <a:rPr lang="pl-PL" sz="2200" b="1" dirty="0" smtClean="0">
                <a:latin typeface="Arial Narrow" panose="020B0606020202030204" pitchFamily="34" charset="0"/>
              </a:rPr>
              <a:t>klientów </a:t>
            </a:r>
            <a:r>
              <a:rPr lang="pl-PL" sz="2200" dirty="0">
                <a:latin typeface="Arial Narrow" panose="020B0606020202030204" pitchFamily="34" charset="0"/>
              </a:rPr>
              <a:t>definiuje te różne grupy ludzi czy </a:t>
            </a:r>
            <a:r>
              <a:rPr lang="pl-PL" sz="2200" dirty="0" smtClean="0">
                <a:latin typeface="Arial Narrow" panose="020B0606020202030204" pitchFamily="34" charset="0"/>
              </a:rPr>
              <a:t>organizacji, do </a:t>
            </a:r>
            <a:r>
              <a:rPr lang="pl-PL" sz="2200" dirty="0">
                <a:latin typeface="Arial Narrow" panose="020B0606020202030204" pitchFamily="34" charset="0"/>
              </a:rPr>
              <a:t>których firma chce dotrzeć i je </a:t>
            </a:r>
            <a:r>
              <a:rPr lang="pl-PL" sz="2200" dirty="0" smtClean="0">
                <a:latin typeface="Arial Narrow" panose="020B0606020202030204" pitchFamily="34" charset="0"/>
              </a:rPr>
              <a:t>obsługiwać. Grupy </a:t>
            </a:r>
            <a:r>
              <a:rPr lang="pl-PL" sz="2200" dirty="0">
                <a:latin typeface="Arial Narrow" panose="020B0606020202030204" pitchFamily="34" charset="0"/>
              </a:rPr>
              <a:t>klientów tworzą osobne segmenty, kiedy: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i</a:t>
            </a:r>
            <a:r>
              <a:rPr lang="pl-PL" sz="2200" dirty="0" smtClean="0">
                <a:latin typeface="Arial Narrow" panose="020B0606020202030204" pitchFamily="34" charset="0"/>
              </a:rPr>
              <a:t>ch </a:t>
            </a:r>
            <a:r>
              <a:rPr lang="pl-PL" sz="2200" dirty="0">
                <a:latin typeface="Arial Narrow" panose="020B0606020202030204" pitchFamily="34" charset="0"/>
              </a:rPr>
              <a:t>potrzeby wymagają różnych </a:t>
            </a:r>
            <a:r>
              <a:rPr lang="pl-PL" sz="2200" dirty="0" smtClean="0">
                <a:latin typeface="Arial Narrow" panose="020B0606020202030204" pitchFamily="34" charset="0"/>
              </a:rPr>
              <a:t>ofert,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d</a:t>
            </a:r>
            <a:r>
              <a:rPr lang="pl-PL" sz="2200" dirty="0" smtClean="0">
                <a:latin typeface="Arial Narrow" panose="020B0606020202030204" pitchFamily="34" charset="0"/>
              </a:rPr>
              <a:t>ociera </a:t>
            </a:r>
            <a:r>
              <a:rPr lang="pl-PL" sz="2200" dirty="0">
                <a:latin typeface="Arial Narrow" panose="020B0606020202030204" pitchFamily="34" charset="0"/>
              </a:rPr>
              <a:t>się do nich przez różne Kanały </a:t>
            </a:r>
            <a:r>
              <a:rPr lang="pl-PL" sz="2200" dirty="0" smtClean="0">
                <a:latin typeface="Arial Narrow" panose="020B0606020202030204" pitchFamily="34" charset="0"/>
              </a:rPr>
              <a:t>Dystrybucji,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w</a:t>
            </a:r>
            <a:r>
              <a:rPr lang="pl-PL" sz="2200" dirty="0" smtClean="0">
                <a:latin typeface="Arial Narrow" panose="020B0606020202030204" pitchFamily="34" charset="0"/>
              </a:rPr>
              <a:t>ymagają </a:t>
            </a:r>
            <a:r>
              <a:rPr lang="pl-PL" sz="2200" dirty="0">
                <a:latin typeface="Arial Narrow" panose="020B0606020202030204" pitchFamily="34" charset="0"/>
              </a:rPr>
              <a:t>utrzymywania innego typu </a:t>
            </a:r>
            <a:r>
              <a:rPr lang="pl-PL" sz="2200" dirty="0" smtClean="0">
                <a:latin typeface="Arial Narrow" panose="020B0606020202030204" pitchFamily="34" charset="0"/>
              </a:rPr>
              <a:t>Relacji,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rzynoszą </a:t>
            </a:r>
            <a:r>
              <a:rPr lang="pl-PL" sz="2200" dirty="0">
                <a:latin typeface="Arial Narrow" panose="020B0606020202030204" pitchFamily="34" charset="0"/>
              </a:rPr>
              <a:t>znacznie różniącą się wysokość </a:t>
            </a:r>
            <a:r>
              <a:rPr lang="pl-PL" sz="2200" dirty="0" smtClean="0">
                <a:latin typeface="Arial Narrow" panose="020B0606020202030204" pitchFamily="34" charset="0"/>
              </a:rPr>
              <a:t>zysku,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</a:t>
            </a:r>
            <a:r>
              <a:rPr lang="pl-PL" sz="2200" dirty="0" smtClean="0">
                <a:latin typeface="Arial Narrow" panose="020B0606020202030204" pitchFamily="34" charset="0"/>
              </a:rPr>
              <a:t>ą </a:t>
            </a:r>
            <a:r>
              <a:rPr lang="pl-PL" sz="2200" dirty="0">
                <a:latin typeface="Arial Narrow" panose="020B0606020202030204" pitchFamily="34" charset="0"/>
              </a:rPr>
              <a:t>skłonni płacić więcej za różne składowe </a:t>
            </a:r>
            <a:r>
              <a:rPr lang="pl-PL" sz="2200" dirty="0" smtClean="0">
                <a:latin typeface="Arial Narrow" panose="020B0606020202030204" pitchFamily="34" charset="0"/>
              </a:rPr>
              <a:t>oferty.</a:t>
            </a: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2013769"/>
            <a:ext cx="2016224" cy="19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832647" cy="5111750"/>
          </a:xfrm>
        </p:spPr>
      </p:pic>
    </p:spTree>
    <p:extLst>
      <p:ext uri="{BB962C8B-B14F-4D97-AF65-F5344CB8AC3E}">
        <p14:creationId xmlns:p14="http://schemas.microsoft.com/office/powerpoint/2010/main" val="29541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NAJBARDZIEJ RYZYKOWNE </a:t>
            </a:r>
            <a:r>
              <a:rPr lang="pl-PL" sz="2200" b="1" dirty="0" smtClean="0">
                <a:latin typeface="Arial Narrow" panose="020B0606020202030204" pitchFamily="34" charset="0"/>
              </a:rPr>
              <a:t>ZAŁOŻENIE</a:t>
            </a:r>
            <a:r>
              <a:rPr lang="pl-PL" sz="2200" dirty="0" smtClean="0">
                <a:latin typeface="Arial Narrow" panose="020B0606020202030204" pitchFamily="34" charset="0"/>
              </a:rPr>
              <a:t>. Które </a:t>
            </a:r>
            <a:r>
              <a:rPr lang="pl-PL" sz="2200" dirty="0">
                <a:latin typeface="Arial Narrow" panose="020B0606020202030204" pitchFamily="34" charset="0"/>
              </a:rPr>
              <a:t>z założeń uważasz </a:t>
            </a:r>
            <a:r>
              <a:rPr lang="pl-PL" sz="2200" dirty="0" smtClean="0">
                <a:latin typeface="Arial Narrow" panose="020B0606020202030204" pitchFamily="34" charset="0"/>
              </a:rPr>
              <a:t>obecnie za </a:t>
            </a:r>
            <a:r>
              <a:rPr lang="pl-PL" sz="2200" dirty="0">
                <a:latin typeface="Arial Narrow" panose="020B0606020202030204" pitchFamily="34" charset="0"/>
              </a:rPr>
              <a:t>najbardziej ryzykowne i </a:t>
            </a:r>
            <a:r>
              <a:rPr lang="pl-PL" sz="2200" dirty="0" smtClean="0">
                <a:latin typeface="Arial Narrow" panose="020B0606020202030204" pitchFamily="34" charset="0"/>
              </a:rPr>
              <a:t>które chciałbyś </a:t>
            </a:r>
            <a:r>
              <a:rPr lang="pl-PL" sz="2200" dirty="0">
                <a:latin typeface="Arial Narrow" panose="020B0606020202030204" pitchFamily="34" charset="0"/>
              </a:rPr>
              <a:t>sprawdzić w drodze eksperymentu?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KLIENT</a:t>
            </a:r>
            <a:r>
              <a:rPr lang="pl-PL" sz="2200" dirty="0" smtClean="0">
                <a:latin typeface="Arial Narrow" panose="020B0606020202030204" pitchFamily="34" charset="0"/>
              </a:rPr>
              <a:t>. Zdefiniuj </a:t>
            </a:r>
            <a:r>
              <a:rPr lang="pl-PL" sz="2200" dirty="0">
                <a:latin typeface="Arial Narrow" panose="020B0606020202030204" pitchFamily="34" charset="0"/>
              </a:rPr>
              <a:t>swoją propozycję </a:t>
            </a:r>
            <a:r>
              <a:rPr lang="pl-PL" sz="2200" dirty="0" smtClean="0">
                <a:latin typeface="Arial Narrow" panose="020B0606020202030204" pitchFamily="34" charset="0"/>
              </a:rPr>
              <a:t>wartości. Podziel </a:t>
            </a:r>
            <a:r>
              <a:rPr lang="pl-PL" sz="2200" dirty="0">
                <a:latin typeface="Arial Narrow" panose="020B0606020202030204" pitchFamily="34" charset="0"/>
              </a:rPr>
              <a:t>ją na części: klienta, </a:t>
            </a:r>
            <a:r>
              <a:rPr lang="pl-PL" sz="2200" dirty="0" smtClean="0">
                <a:latin typeface="Arial Narrow" panose="020B0606020202030204" pitchFamily="34" charset="0"/>
              </a:rPr>
              <a:t>jego potrzebę</a:t>
            </a:r>
            <a:r>
              <a:rPr lang="pl-PL" sz="2200" dirty="0">
                <a:latin typeface="Arial Narrow" panose="020B0606020202030204" pitchFamily="34" charset="0"/>
              </a:rPr>
              <a:t>, którą chcesz zaspokoić, </a:t>
            </a:r>
            <a:r>
              <a:rPr lang="pl-PL" sz="2200" dirty="0" smtClean="0">
                <a:latin typeface="Arial Narrow" panose="020B0606020202030204" pitchFamily="34" charset="0"/>
              </a:rPr>
              <a:t>oraz rozwiązanie</a:t>
            </a:r>
            <a:r>
              <a:rPr lang="pl-PL" sz="2200" dirty="0">
                <a:latin typeface="Arial Narrow" panose="020B0606020202030204" pitchFamily="34" charset="0"/>
              </a:rPr>
              <a:t>, które według Ciebie </a:t>
            </a:r>
            <a:r>
              <a:rPr lang="pl-PL" sz="2200" dirty="0" smtClean="0">
                <a:latin typeface="Arial Narrow" panose="020B0606020202030204" pitchFamily="34" charset="0"/>
              </a:rPr>
              <a:t>ma pozwolić </a:t>
            </a:r>
            <a:r>
              <a:rPr lang="pl-PL" sz="2200" dirty="0">
                <a:latin typeface="Arial Narrow" panose="020B0606020202030204" pitchFamily="34" charset="0"/>
              </a:rPr>
              <a:t>osiągnąć ten cel.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WYNIKI</a:t>
            </a:r>
            <a:r>
              <a:rPr lang="pl-PL" sz="2200" dirty="0" smtClean="0">
                <a:latin typeface="Arial Narrow" panose="020B0606020202030204" pitchFamily="34" charset="0"/>
              </a:rPr>
              <a:t>. Monitoruj </a:t>
            </a:r>
            <a:r>
              <a:rPr lang="pl-PL" sz="2200" dirty="0">
                <a:latin typeface="Arial Narrow" panose="020B0606020202030204" pitchFamily="34" charset="0"/>
              </a:rPr>
              <a:t>wyniki, by stwierdzić, </a:t>
            </a:r>
            <a:r>
              <a:rPr lang="pl-PL" sz="2200" dirty="0" smtClean="0">
                <a:latin typeface="Arial Narrow" panose="020B0606020202030204" pitchFamily="34" charset="0"/>
              </a:rPr>
              <a:t>czy eksperyment </a:t>
            </a:r>
            <a:r>
              <a:rPr lang="pl-PL" sz="2200" dirty="0">
                <a:latin typeface="Arial Narrow" panose="020B0606020202030204" pitchFamily="34" charset="0"/>
              </a:rPr>
              <a:t>zweryfikował </a:t>
            </a:r>
            <a:r>
              <a:rPr lang="pl-PL" sz="2200" dirty="0" smtClean="0">
                <a:latin typeface="Arial Narrow" panose="020B0606020202030204" pitchFamily="34" charset="0"/>
              </a:rPr>
              <a:t>założenie pozytywnie </a:t>
            </a:r>
            <a:r>
              <a:rPr lang="pl-PL" sz="2200" dirty="0">
                <a:latin typeface="Arial Narrow" panose="020B0606020202030204" pitchFamily="34" charset="0"/>
              </a:rPr>
              <a:t>czy negatywnie. </a:t>
            </a:r>
            <a:r>
              <a:rPr lang="pl-PL" sz="2200" dirty="0" smtClean="0">
                <a:latin typeface="Arial Narrow" panose="020B0606020202030204" pitchFamily="34" charset="0"/>
              </a:rPr>
              <a:t>Wykonałeś zwrot </a:t>
            </a:r>
            <a:r>
              <a:rPr lang="pl-PL" sz="2200" dirty="0">
                <a:latin typeface="Arial Narrow" panose="020B0606020202030204" pitchFamily="34" charset="0"/>
              </a:rPr>
              <a:t>czy kontynuujesz </a:t>
            </a:r>
            <a:r>
              <a:rPr lang="pl-PL" sz="2200" dirty="0" smtClean="0">
                <a:latin typeface="Arial Narrow" panose="020B0606020202030204" pitchFamily="34" charset="0"/>
              </a:rPr>
              <a:t>prace? Monitoruj </a:t>
            </a:r>
            <a:r>
              <a:rPr lang="pl-PL" sz="2200" dirty="0">
                <a:latin typeface="Arial Narrow" panose="020B0606020202030204" pitchFamily="34" charset="0"/>
              </a:rPr>
              <a:t>osiągane postępy.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WERYFIKACJA.</a:t>
            </a:r>
            <a:r>
              <a:rPr lang="pl-PL" sz="2200" dirty="0" smtClean="0">
                <a:latin typeface="Arial Narrow" panose="020B0606020202030204" pitchFamily="34" charset="0"/>
              </a:rPr>
              <a:t> Opisz </a:t>
            </a:r>
            <a:r>
              <a:rPr lang="pl-PL" sz="2200" dirty="0">
                <a:latin typeface="Arial Narrow" panose="020B0606020202030204" pitchFamily="34" charset="0"/>
              </a:rPr>
              <a:t>metodę, którą chcesz </a:t>
            </a:r>
            <a:r>
              <a:rPr lang="pl-PL" sz="2200" dirty="0" smtClean="0">
                <a:latin typeface="Arial Narrow" panose="020B0606020202030204" pitchFamily="34" charset="0"/>
              </a:rPr>
              <a:t>prowadzić testy</a:t>
            </a:r>
            <a:r>
              <a:rPr lang="pl-PL" sz="2200" dirty="0">
                <a:latin typeface="Arial Narrow" panose="020B0606020202030204" pitchFamily="34" charset="0"/>
              </a:rPr>
              <a:t>. Jakiego rodzaju </a:t>
            </a:r>
            <a:r>
              <a:rPr lang="pl-PL" sz="2200" dirty="0" smtClean="0">
                <a:latin typeface="Arial Narrow" panose="020B0606020202030204" pitchFamily="34" charset="0"/>
              </a:rPr>
              <a:t>eksperyment planujesz? Zdefiniuj </a:t>
            </a:r>
            <a:r>
              <a:rPr lang="pl-PL" sz="2200" dirty="0">
                <a:latin typeface="Arial Narrow" panose="020B0606020202030204" pitchFamily="34" charset="0"/>
              </a:rPr>
              <a:t>minimalne kryteria sukcesu.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051244"/>
            <a:ext cx="822960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Monitorowałeś przebieg eksperymentu.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NASTĘPNY </a:t>
            </a:r>
            <a:r>
              <a:rPr lang="pl-PL" sz="2200" b="1" dirty="0">
                <a:latin typeface="Arial Narrow" panose="020B0606020202030204" pitchFamily="34" charset="0"/>
              </a:rPr>
              <a:t>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Wykonaj zwrot, kontynuuj </a:t>
            </a:r>
            <a:r>
              <a:rPr lang="pl-PL" sz="2200" dirty="0" smtClean="0">
                <a:latin typeface="Arial Narrow" panose="020B0606020202030204" pitchFamily="34" charset="0"/>
              </a:rPr>
              <a:t>prace albo </a:t>
            </a:r>
            <a:r>
              <a:rPr lang="pl-PL" sz="2200" dirty="0">
                <a:latin typeface="Arial Narrow" panose="020B0606020202030204" pitchFamily="34" charset="0"/>
              </a:rPr>
              <a:t>ponów eksperyment</a:t>
            </a:r>
          </a:p>
        </p:txBody>
      </p:sp>
    </p:spTree>
    <p:extLst>
      <p:ext uri="{BB962C8B-B14F-4D97-AF65-F5344CB8AC3E}">
        <p14:creationId xmlns:p14="http://schemas.microsoft.com/office/powerpoint/2010/main" val="6042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POWTÓRKA</a:t>
            </a: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Nawet najlepsze pomysły na świecie są nic niewarte, dopóki nie zostaną sprawdzone.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Twój pierwszy pomysł jest do bani. Porażki ponoś wcześnie i często.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Porażka jest źródłem nauki. Naucz się zabijać to, co kochasz.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Nie potwierdzaj, tylko obalaj. Postaraj się zanegować własny pomysł.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Wykonaj zwrot albo kontynuuj prace. Zwroty nazywano kiedyś </a:t>
            </a:r>
            <a:r>
              <a:rPr lang="pl-PL" sz="2200" dirty="0" err="1">
                <a:latin typeface="Arial Narrow" panose="020B0606020202030204" pitchFamily="34" charset="0"/>
              </a:rPr>
              <a:t>w</a:t>
            </a:r>
            <a:r>
              <a:rPr lang="pl-PL" sz="2200" dirty="0" err="1" smtClean="0">
                <a:latin typeface="Arial Narrow" panose="020B0606020202030204" pitchFamily="34" charset="0"/>
              </a:rPr>
              <a:t>topami</a:t>
            </a:r>
            <a:r>
              <a:rPr lang="pl-PL" sz="2200" dirty="0" smtClean="0">
                <a:latin typeface="Arial Narrow" panose="020B0606020202030204" pitchFamily="34" charset="0"/>
              </a:rPr>
              <a:t>. Nie ma czegoś takiego jak jeden określony zwrot — każdy z nich jest inny.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01" y="611659"/>
            <a:ext cx="5853698" cy="3960439"/>
          </a:xfrm>
        </p:spPr>
      </p:pic>
    </p:spTree>
    <p:extLst>
      <p:ext uri="{BB962C8B-B14F-4D97-AF65-F5344CB8AC3E}">
        <p14:creationId xmlns:p14="http://schemas.microsoft.com/office/powerpoint/2010/main" val="3425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SKALOWANIE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Kiedy można skalować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Kontinuum skalowania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Różne sposoby skalowania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Matter</a:t>
            </a:r>
            <a:r>
              <a:rPr lang="pl-PL" sz="2200" dirty="0" smtClean="0">
                <a:latin typeface="Arial Narrow" panose="020B0606020202030204" pitchFamily="34" charset="0"/>
              </a:rPr>
              <a:t>. Akcelerator kładący nacisk na projektowanie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Zarządzanie w biznesie (niepewnością). CCA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Poziom gotowości inwestycyjnej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Skalowanie</a:t>
            </a:r>
            <a:r>
              <a:rPr lang="pl-PL" sz="2200" dirty="0">
                <a:latin typeface="Arial Narrow" panose="020B0606020202030204" pitchFamily="34" charset="0"/>
              </a:rPr>
              <a:t> to działania podejmowane </a:t>
            </a:r>
            <a:r>
              <a:rPr lang="pl-PL" sz="2200" dirty="0" smtClean="0">
                <a:latin typeface="Arial Narrow" panose="020B0606020202030204" pitchFamily="34" charset="0"/>
              </a:rPr>
              <a:t>wówczas, gdy </a:t>
            </a:r>
            <a:r>
              <a:rPr lang="pl-PL" sz="2200" dirty="0">
                <a:latin typeface="Arial Narrow" panose="020B0606020202030204" pitchFamily="34" charset="0"/>
              </a:rPr>
              <a:t>pomysł jest gotowy do tego, by zacząć </a:t>
            </a:r>
            <a:r>
              <a:rPr lang="pl-PL" sz="2200" dirty="0" smtClean="0">
                <a:latin typeface="Arial Narrow" panose="020B0606020202030204" pitchFamily="34" charset="0"/>
              </a:rPr>
              <a:t>go realizować</a:t>
            </a:r>
            <a:r>
              <a:rPr lang="pl-PL" sz="2200" dirty="0">
                <a:latin typeface="Arial Narrow" panose="020B0606020202030204" pitchFamily="34" charset="0"/>
              </a:rPr>
              <a:t>. W większości istniejących firm </a:t>
            </a:r>
            <a:r>
              <a:rPr lang="pl-PL" sz="2200" dirty="0" smtClean="0">
                <a:latin typeface="Arial Narrow" panose="020B0606020202030204" pitchFamily="34" charset="0"/>
              </a:rPr>
              <a:t>bywa niestety </a:t>
            </a:r>
            <a:r>
              <a:rPr lang="pl-PL" sz="2200" dirty="0">
                <a:latin typeface="Arial Narrow" panose="020B0606020202030204" pitchFamily="34" charset="0"/>
              </a:rPr>
              <a:t>tak, że przejście na etap realizacji </a:t>
            </a:r>
            <a:r>
              <a:rPr lang="pl-PL" sz="2200" dirty="0" smtClean="0">
                <a:latin typeface="Arial Narrow" panose="020B0606020202030204" pitchFamily="34" charset="0"/>
              </a:rPr>
              <a:t>jest równoznaczne </a:t>
            </a:r>
            <a:r>
              <a:rPr lang="pl-PL" sz="2200" dirty="0">
                <a:latin typeface="Arial Narrow" panose="020B0606020202030204" pitchFamily="34" charset="0"/>
              </a:rPr>
              <a:t>z zakończeniem procesu projektowania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 przypadku start-</a:t>
            </a:r>
            <a:r>
              <a:rPr lang="pl-PL" sz="2200" dirty="0" err="1">
                <a:latin typeface="Arial Narrow" panose="020B0606020202030204" pitchFamily="34" charset="0"/>
              </a:rPr>
              <a:t>upów</a:t>
            </a:r>
            <a:r>
              <a:rPr lang="pl-PL" sz="2200" dirty="0">
                <a:latin typeface="Arial Narrow" panose="020B0606020202030204" pitchFamily="34" charset="0"/>
              </a:rPr>
              <a:t>, które ciągle </a:t>
            </a:r>
            <a:r>
              <a:rPr lang="pl-PL" sz="2200" dirty="0" smtClean="0">
                <a:latin typeface="Arial Narrow" panose="020B0606020202030204" pitchFamily="34" charset="0"/>
              </a:rPr>
              <a:t>dążą do </a:t>
            </a:r>
            <a:r>
              <a:rPr lang="pl-PL" sz="2200" dirty="0">
                <a:latin typeface="Arial Narrow" panose="020B0606020202030204" pitchFamily="34" charset="0"/>
              </a:rPr>
              <a:t>stworzenia zrównoważonego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biznesowego, skalowanie </a:t>
            </a:r>
            <a:r>
              <a:rPr lang="pl-PL" sz="2200" dirty="0">
                <a:latin typeface="Arial Narrow" panose="020B0606020202030204" pitchFamily="34" charset="0"/>
              </a:rPr>
              <a:t>jest narzędziem </a:t>
            </a:r>
            <a:r>
              <a:rPr lang="pl-PL" sz="2200" dirty="0" smtClean="0">
                <a:latin typeface="Arial Narrow" panose="020B0606020202030204" pitchFamily="34" charset="0"/>
              </a:rPr>
              <a:t>budowania większego              i </a:t>
            </a:r>
            <a:r>
              <a:rPr lang="pl-PL" sz="2200" dirty="0">
                <a:latin typeface="Arial Narrow" panose="020B0606020202030204" pitchFamily="34" charset="0"/>
              </a:rPr>
              <a:t>lepszego produktu — często </a:t>
            </a:r>
            <a:r>
              <a:rPr lang="pl-PL" sz="2200" dirty="0" smtClean="0">
                <a:latin typeface="Arial Narrow" panose="020B0606020202030204" pitchFamily="34" charset="0"/>
              </a:rPr>
              <a:t>takiego, który </a:t>
            </a:r>
            <a:r>
              <a:rPr lang="pl-PL" sz="2200" dirty="0">
                <a:latin typeface="Arial Narrow" panose="020B0606020202030204" pitchFamily="34" charset="0"/>
              </a:rPr>
              <a:t>wreszcie ma wygenerować jakieś przychody.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988818"/>
            <a:ext cx="8229600" cy="30963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latin typeface="Arial Narrow" panose="020B0606020202030204" pitchFamily="34" charset="0"/>
              </a:rPr>
              <a:t>Akceleratory i inkubatory przedsiębiorczości to stosunkowo nowe typy przedsięwzięć, których jedynym punktem </a:t>
            </a:r>
            <a:r>
              <a:rPr lang="pl-PL" sz="2200" dirty="0" smtClean="0">
                <a:latin typeface="Arial Narrow" panose="020B0606020202030204" pitchFamily="34" charset="0"/>
              </a:rPr>
              <a:t>zainteresowania jest </a:t>
            </a:r>
            <a:r>
              <a:rPr lang="pl-PL" sz="2200" dirty="0">
                <a:latin typeface="Arial Narrow" panose="020B0606020202030204" pitchFamily="34" charset="0"/>
              </a:rPr>
              <a:t>skalowanie. </a:t>
            </a:r>
            <a:r>
              <a:rPr lang="pl-PL" sz="2200" dirty="0" smtClean="0">
                <a:latin typeface="Arial Narrow" panose="020B0606020202030204" pitchFamily="34" charset="0"/>
              </a:rPr>
              <a:t>      W </a:t>
            </a:r>
            <a:r>
              <a:rPr lang="pl-PL" sz="2200" dirty="0">
                <a:latin typeface="Arial Narrow" panose="020B0606020202030204" pitchFamily="34" charset="0"/>
              </a:rPr>
              <a:t>ramach tych programów start-</a:t>
            </a:r>
            <a:r>
              <a:rPr lang="pl-PL" sz="2200" dirty="0" err="1">
                <a:latin typeface="Arial Narrow" panose="020B0606020202030204" pitchFamily="34" charset="0"/>
              </a:rPr>
              <a:t>upy</a:t>
            </a:r>
            <a:r>
              <a:rPr lang="pl-PL" sz="2200" dirty="0">
                <a:latin typeface="Arial Narrow" panose="020B0606020202030204" pitchFamily="34" charset="0"/>
              </a:rPr>
              <a:t> stosują proces projektowania i poszukują swojego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 </a:t>
            </a:r>
            <a:r>
              <a:rPr lang="pl-PL" sz="2200" dirty="0">
                <a:latin typeface="Arial Narrow" panose="020B0606020202030204" pitchFamily="34" charset="0"/>
              </a:rPr>
              <a:t>w drodze kolejnych zwrotów, aż uda im się wyskalować działalność albo aż zabraknie im gotówki. Jeśli </a:t>
            </a:r>
            <a:r>
              <a:rPr lang="pl-PL" sz="2200" dirty="0" smtClean="0">
                <a:latin typeface="Arial Narrow" panose="020B0606020202030204" pitchFamily="34" charset="0"/>
              </a:rPr>
              <a:t>chcesz dokonać </a:t>
            </a:r>
            <a:r>
              <a:rPr lang="pl-PL" sz="2200" dirty="0">
                <a:latin typeface="Arial Narrow" panose="020B0606020202030204" pitchFamily="34" charset="0"/>
              </a:rPr>
              <a:t>skalowania procesu projektowania w swojej </a:t>
            </a:r>
            <a:r>
              <a:rPr lang="pl-PL" sz="2200" dirty="0" smtClean="0">
                <a:latin typeface="Arial Narrow" panose="020B0606020202030204" pitchFamily="34" charset="0"/>
              </a:rPr>
              <a:t>organizacji.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</a:t>
            </a:r>
            <a:r>
              <a:rPr lang="pl-PL" sz="2200" b="1" dirty="0" smtClean="0">
                <a:latin typeface="Arial Narrow" panose="020B0606020202030204" pitchFamily="34" charset="0"/>
              </a:rPr>
              <a:t>oziom gotowości inwestycyjnej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Poziom gotowości inwestycyjnej oferuje zestaw </a:t>
            </a:r>
            <a:r>
              <a:rPr lang="pl-PL" sz="2200" dirty="0" smtClean="0">
                <a:latin typeface="Arial Narrow" panose="020B0606020202030204" pitchFamily="34" charset="0"/>
              </a:rPr>
              <a:t>wskaźników opisujących </a:t>
            </a:r>
            <a:r>
              <a:rPr lang="pl-PL" sz="2200" dirty="0">
                <a:latin typeface="Arial Narrow" panose="020B0606020202030204" pitchFamily="34" charset="0"/>
              </a:rPr>
              <a:t>bieżącą sytuację przedsięwzięcia.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Oferuje wspólny język i wspólny zestaw wskaźników, które </a:t>
            </a:r>
            <a:r>
              <a:rPr lang="pl-PL" sz="2200" dirty="0" smtClean="0">
                <a:latin typeface="Arial Narrow" panose="020B0606020202030204" pitchFamily="34" charset="0"/>
              </a:rPr>
              <a:t>ułatwiają komunikację </a:t>
            </a:r>
            <a:r>
              <a:rPr lang="pl-PL" sz="2200" dirty="0">
                <a:latin typeface="Arial Narrow" panose="020B0606020202030204" pitchFamily="34" charset="0"/>
              </a:rPr>
              <a:t>inwestorów, korporacyjnych grup </a:t>
            </a:r>
            <a:r>
              <a:rPr lang="pl-PL" sz="2200" dirty="0" smtClean="0">
                <a:latin typeface="Arial Narrow" panose="020B0606020202030204" pitchFamily="34" charset="0"/>
              </a:rPr>
              <a:t>innowacyjnych oraz przedsiębiorców.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Jest </a:t>
            </a:r>
            <a:r>
              <a:rPr lang="pl-PL" sz="2200" dirty="0">
                <a:latin typeface="Arial Narrow" panose="020B0606020202030204" pitchFamily="34" charset="0"/>
              </a:rPr>
              <a:t>wystarczająco elastyczny, by dało się go dostosować do </a:t>
            </a:r>
            <a:r>
              <a:rPr lang="pl-PL" sz="2200" dirty="0" smtClean="0">
                <a:latin typeface="Arial Narrow" panose="020B0606020202030204" pitchFamily="34" charset="0"/>
              </a:rPr>
              <a:t>modeli biznesowych </a:t>
            </a:r>
            <a:r>
              <a:rPr lang="pl-PL" sz="2200" dirty="0">
                <a:latin typeface="Arial Narrow" panose="020B0606020202030204" pitchFamily="34" charset="0"/>
              </a:rPr>
              <a:t>charakterystycznych dla danych </a:t>
            </a:r>
            <a:r>
              <a:rPr lang="pl-PL" sz="2200" dirty="0" smtClean="0">
                <a:latin typeface="Arial Narrow" panose="020B0606020202030204" pitchFamily="34" charset="0"/>
              </a:rPr>
              <a:t>branż.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Stanowi </a:t>
            </a:r>
            <a:r>
              <a:rPr lang="pl-PL" sz="2200" dirty="0">
                <a:latin typeface="Arial Narrow" panose="020B0606020202030204" pitchFamily="34" charset="0"/>
              </a:rPr>
              <a:t>element znacznie większego pakietu narzędzi </a:t>
            </a:r>
            <a:r>
              <a:rPr lang="pl-PL" sz="2200" dirty="0" smtClean="0">
                <a:latin typeface="Arial Narrow" panose="020B0606020202030204" pitchFamily="34" charset="0"/>
              </a:rPr>
              <a:t>przeznaczonego dla </a:t>
            </a:r>
            <a:r>
              <a:rPr lang="pl-PL" sz="2200" dirty="0">
                <a:latin typeface="Arial Narrow" panose="020B0606020202030204" pitchFamily="34" charset="0"/>
              </a:rPr>
              <a:t>wszystkich tych, którzy kierują działalnością </a:t>
            </a:r>
            <a:r>
              <a:rPr lang="pl-PL" sz="2200" dirty="0" smtClean="0">
                <a:latin typeface="Arial Narrow" panose="020B0606020202030204" pitchFamily="34" charset="0"/>
              </a:rPr>
              <a:t>innowacyjną w </a:t>
            </a:r>
            <a:r>
              <a:rPr lang="pl-PL" sz="2200" dirty="0">
                <a:latin typeface="Arial Narrow" panose="020B0606020202030204" pitchFamily="34" charset="0"/>
              </a:rPr>
              <a:t>przedsiębiorstwach, a także akceleratorami i </a:t>
            </a:r>
            <a:r>
              <a:rPr lang="pl-PL" sz="2200" dirty="0" smtClean="0">
                <a:latin typeface="Arial Narrow" panose="020B0606020202030204" pitchFamily="34" charset="0"/>
              </a:rPr>
              <a:t>inkubatorami przedsiębiorczości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752527" cy="5111750"/>
          </a:xfrm>
        </p:spPr>
      </p:pic>
    </p:spTree>
    <p:extLst>
      <p:ext uri="{BB962C8B-B14F-4D97-AF65-F5344CB8AC3E}">
        <p14:creationId xmlns:p14="http://schemas.microsoft.com/office/powerpoint/2010/main" val="32739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6309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600" b="1" dirty="0" smtClean="0">
                <a:latin typeface="Arial Narrow" panose="020B0606020202030204" pitchFamily="34" charset="0"/>
              </a:rPr>
              <a:t>Segmenty klientów - przykłady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pl-PL" sz="2200" b="1" dirty="0" smtClean="0">
                <a:latin typeface="Arial Narrow" panose="020B0606020202030204" pitchFamily="34" charset="0"/>
              </a:rPr>
              <a:t>Rynek </a:t>
            </a:r>
            <a:r>
              <a:rPr lang="pl-PL" sz="2200" b="1" dirty="0">
                <a:latin typeface="Arial Narrow" panose="020B0606020202030204" pitchFamily="34" charset="0"/>
              </a:rPr>
              <a:t>masowy </a:t>
            </a:r>
            <a:r>
              <a:rPr lang="pl-PL" sz="2200" dirty="0">
                <a:latin typeface="Arial Narrow" panose="020B0606020202030204" pitchFamily="34" charset="0"/>
              </a:rPr>
              <a:t>– nie rozróżnia się grup klientów. Oferta, kanały, </a:t>
            </a:r>
            <a:r>
              <a:rPr lang="pl-PL" sz="2200" dirty="0" smtClean="0">
                <a:latin typeface="Arial Narrow" panose="020B0606020202030204" pitchFamily="34" charset="0"/>
              </a:rPr>
              <a:t>relacje są </a:t>
            </a:r>
            <a:r>
              <a:rPr lang="pl-PL" sz="2200" dirty="0">
                <a:latin typeface="Arial Narrow" panose="020B0606020202030204" pitchFamily="34" charset="0"/>
              </a:rPr>
              <a:t>takie same dla wszystkich klientów, mających podobne potrzeby.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Rynek niszowy </a:t>
            </a:r>
            <a:r>
              <a:rPr lang="pl-PL" sz="2200" dirty="0">
                <a:latin typeface="Arial Narrow" panose="020B0606020202030204" pitchFamily="34" charset="0"/>
              </a:rPr>
              <a:t>– odnosi się do określonej, wąskiej grupy klientów.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Oferta, kanały, relacje</a:t>
            </a:r>
            <a:r>
              <a:rPr lang="pl-PL" sz="2200" dirty="0">
                <a:latin typeface="Arial Narrow" panose="020B0606020202030204" pitchFamily="34" charset="0"/>
              </a:rPr>
              <a:t>, są ściśle do niej przystosowane.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Segmentowany </a:t>
            </a:r>
            <a:r>
              <a:rPr lang="pl-PL" sz="2200" dirty="0">
                <a:latin typeface="Arial Narrow" panose="020B0606020202030204" pitchFamily="34" charset="0"/>
              </a:rPr>
              <a:t>– grupy klientów są nieznacznie zróżnicowane w zakresie potrzeb </a:t>
            </a:r>
            <a:r>
              <a:rPr lang="pl-PL" sz="2200" dirty="0" smtClean="0">
                <a:latin typeface="Arial Narrow" panose="020B0606020202030204" pitchFamily="34" charset="0"/>
              </a:rPr>
              <a:t>        i problemów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Zdywersyfikowany –</a:t>
            </a:r>
            <a:r>
              <a:rPr lang="pl-PL" sz="2200" dirty="0">
                <a:latin typeface="Arial Narrow" panose="020B0606020202030204" pitchFamily="34" charset="0"/>
              </a:rPr>
              <a:t> istnieją dwie lub więcej niezwiązanych ze sobą grup klientów, </a:t>
            </a:r>
            <a:r>
              <a:rPr lang="pl-PL" sz="2200" dirty="0" smtClean="0">
                <a:latin typeface="Arial Narrow" panose="020B0606020202030204" pitchFamily="34" charset="0"/>
              </a:rPr>
              <a:t>które mają </a:t>
            </a:r>
            <a:r>
              <a:rPr lang="pl-PL" sz="2200" dirty="0">
                <a:latin typeface="Arial Narrow" panose="020B0606020202030204" pitchFamily="34" charset="0"/>
              </a:rPr>
              <a:t>znacznie różniące się potrzeby i wymagania.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Wielostronny</a:t>
            </a:r>
            <a:r>
              <a:rPr lang="pl-PL" sz="2200" dirty="0">
                <a:latin typeface="Arial Narrow" panose="020B0606020202030204" pitchFamily="34" charset="0"/>
              </a:rPr>
              <a:t> – istnieją różne, współzależne od siebie grupy </a:t>
            </a:r>
            <a:r>
              <a:rPr lang="pl-PL" sz="2200" dirty="0" smtClean="0">
                <a:latin typeface="Arial Narrow" panose="020B0606020202030204" pitchFamily="34" charset="0"/>
              </a:rPr>
              <a:t>klientów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pl-PL" sz="2200" b="1" dirty="0">
                <a:latin typeface="Arial Narrow" panose="020B0606020202030204" pitchFamily="34" charset="0"/>
              </a:rPr>
              <a:t>Obecność wszystkich </a:t>
            </a:r>
            <a:r>
              <a:rPr lang="pl-PL" sz="2200" dirty="0">
                <a:latin typeface="Arial Narrow" panose="020B0606020202030204" pitchFamily="34" charset="0"/>
              </a:rPr>
              <a:t>jest niezbędna do funkcjonowania modelu.</a:t>
            </a:r>
          </a:p>
        </p:txBody>
      </p:sp>
    </p:spTree>
    <p:extLst>
      <p:ext uri="{BB962C8B-B14F-4D97-AF65-F5344CB8AC3E}">
        <p14:creationId xmlns:p14="http://schemas.microsoft.com/office/powerpoint/2010/main" val="151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POZIOMY 1. I </a:t>
            </a:r>
            <a:r>
              <a:rPr lang="pl-PL" sz="2200" b="1" dirty="0" smtClean="0">
                <a:latin typeface="Arial Narrow" panose="020B0606020202030204" pitchFamily="34" charset="0"/>
              </a:rPr>
              <a:t>2</a:t>
            </a:r>
            <a:r>
              <a:rPr lang="pl-PL" sz="2200" dirty="0" smtClean="0">
                <a:latin typeface="Arial Narrow" panose="020B0606020202030204" pitchFamily="34" charset="0"/>
              </a:rPr>
              <a:t>. Określ</a:t>
            </a:r>
            <a:r>
              <a:rPr lang="pl-PL" sz="2200" dirty="0">
                <a:latin typeface="Arial Narrow" panose="020B0606020202030204" pitchFamily="34" charset="0"/>
              </a:rPr>
              <a:t>, co chcesz rozpocząć </a:t>
            </a:r>
            <a:r>
              <a:rPr lang="pl-PL" sz="2200" dirty="0" smtClean="0">
                <a:latin typeface="Arial Narrow" panose="020B0606020202030204" pitchFamily="34" charset="0"/>
              </a:rPr>
              <a:t>albo zmienić</a:t>
            </a:r>
            <a:r>
              <a:rPr lang="pl-PL" sz="2200" dirty="0">
                <a:latin typeface="Arial Narrow" panose="020B0606020202030204" pitchFamily="34" charset="0"/>
              </a:rPr>
              <a:t>. Uzupełnij szablon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 </a:t>
            </a:r>
            <a:r>
              <a:rPr lang="pl-PL" sz="2200" dirty="0">
                <a:latin typeface="Arial Narrow" panose="020B0606020202030204" pitchFamily="34" charset="0"/>
              </a:rPr>
              <a:t>i sprecyzuj założenia.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POZIOMY 3. I </a:t>
            </a:r>
            <a:r>
              <a:rPr lang="pl-PL" sz="2200" b="1" dirty="0" smtClean="0">
                <a:latin typeface="Arial Narrow" panose="020B0606020202030204" pitchFamily="34" charset="0"/>
              </a:rPr>
              <a:t>4. </a:t>
            </a:r>
            <a:r>
              <a:rPr lang="pl-PL" sz="2200" dirty="0" smtClean="0">
                <a:latin typeface="Arial Narrow" panose="020B0606020202030204" pitchFamily="34" charset="0"/>
              </a:rPr>
              <a:t>Wyjdź </a:t>
            </a:r>
            <a:r>
              <a:rPr lang="pl-PL" sz="2200" dirty="0">
                <a:latin typeface="Arial Narrow" panose="020B0606020202030204" pitchFamily="34" charset="0"/>
              </a:rPr>
              <a:t>w teren i poznaj </a:t>
            </a:r>
            <a:r>
              <a:rPr lang="pl-PL" sz="2200" dirty="0" smtClean="0">
                <a:latin typeface="Arial Narrow" panose="020B0606020202030204" pitchFamily="34" charset="0"/>
              </a:rPr>
              <a:t>swoich klientów</a:t>
            </a:r>
            <a:r>
              <a:rPr lang="pl-PL" sz="2200" dirty="0">
                <a:latin typeface="Arial Narrow" panose="020B0606020202030204" pitchFamily="34" charset="0"/>
              </a:rPr>
              <a:t>. Zacytuj ich słowa, </a:t>
            </a:r>
            <a:r>
              <a:rPr lang="pl-PL" sz="2200" dirty="0" smtClean="0">
                <a:latin typeface="Arial Narrow" panose="020B0606020202030204" pitchFamily="34" charset="0"/>
              </a:rPr>
              <a:t>na podstawie </a:t>
            </a:r>
            <a:r>
              <a:rPr lang="pl-PL" sz="2200" dirty="0">
                <a:latin typeface="Arial Narrow" panose="020B0606020202030204" pitchFamily="34" charset="0"/>
              </a:rPr>
              <a:t>których </a:t>
            </a:r>
            <a:r>
              <a:rPr lang="pl-PL" sz="2200" dirty="0" smtClean="0">
                <a:latin typeface="Arial Narrow" panose="020B0606020202030204" pitchFamily="34" charset="0"/>
              </a:rPr>
              <a:t>wyciągnąłeś wnioski.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POZIOMY 5. I </a:t>
            </a:r>
            <a:r>
              <a:rPr lang="pl-PL" sz="2200" b="1" dirty="0" smtClean="0">
                <a:latin typeface="Arial Narrow" panose="020B0606020202030204" pitchFamily="34" charset="0"/>
              </a:rPr>
              <a:t>6</a:t>
            </a:r>
            <a:r>
              <a:rPr lang="pl-PL" sz="2200" dirty="0" smtClean="0">
                <a:latin typeface="Arial Narrow" panose="020B0606020202030204" pitchFamily="34" charset="0"/>
              </a:rPr>
              <a:t>. Osiągnij </a:t>
            </a:r>
            <a:r>
              <a:rPr lang="pl-PL" sz="2200" dirty="0">
                <a:latin typeface="Arial Narrow" panose="020B0606020202030204" pitchFamily="34" charset="0"/>
              </a:rPr>
              <a:t>stan dopasowania produktu </a:t>
            </a:r>
            <a:r>
              <a:rPr lang="pl-PL" sz="2200" dirty="0" smtClean="0">
                <a:latin typeface="Arial Narrow" panose="020B0606020202030204" pitchFamily="34" charset="0"/>
              </a:rPr>
              <a:t>do rynku</a:t>
            </a:r>
            <a:r>
              <a:rPr lang="pl-PL" sz="2200" dirty="0">
                <a:latin typeface="Arial Narrow" panose="020B0606020202030204" pitchFamily="34" charset="0"/>
              </a:rPr>
              <a:t>, poznaj drogę pokonywaną przez </a:t>
            </a:r>
            <a:r>
              <a:rPr lang="pl-PL" sz="2200" dirty="0" smtClean="0">
                <a:latin typeface="Arial Narrow" panose="020B0606020202030204" pitchFamily="34" charset="0"/>
              </a:rPr>
              <a:t>klientów i </a:t>
            </a:r>
            <a:r>
              <a:rPr lang="pl-PL" sz="2200" dirty="0">
                <a:latin typeface="Arial Narrow" panose="020B0606020202030204" pitchFamily="34" charset="0"/>
              </a:rPr>
              <a:t>kanały, dowiedz się, jak </a:t>
            </a:r>
            <a:r>
              <a:rPr lang="pl-PL" sz="2200" dirty="0" smtClean="0">
                <a:latin typeface="Arial Narrow" panose="020B0606020202030204" pitchFamily="34" charset="0"/>
              </a:rPr>
              <a:t>przyciągnąć i </a:t>
            </a:r>
            <a:r>
              <a:rPr lang="pl-PL" sz="2200" dirty="0">
                <a:latin typeface="Arial Narrow" panose="020B0606020202030204" pitchFamily="34" charset="0"/>
              </a:rPr>
              <a:t>zatrzymać klientów.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POZIOMY 7. I </a:t>
            </a:r>
            <a:r>
              <a:rPr lang="pl-PL" sz="2200" b="1" dirty="0" smtClean="0">
                <a:latin typeface="Arial Narrow" panose="020B0606020202030204" pitchFamily="34" charset="0"/>
              </a:rPr>
              <a:t>8.</a:t>
            </a:r>
            <a:r>
              <a:rPr lang="pl-PL" sz="2200" dirty="0" smtClean="0">
                <a:latin typeface="Arial Narrow" panose="020B0606020202030204" pitchFamily="34" charset="0"/>
              </a:rPr>
              <a:t> Przeanalizuj </a:t>
            </a:r>
            <a:r>
              <a:rPr lang="pl-PL" sz="2200" dirty="0">
                <a:latin typeface="Arial Narrow" panose="020B0606020202030204" pitchFamily="34" charset="0"/>
              </a:rPr>
              <a:t>lewą stronę szablonu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biznesowego. Jak </a:t>
            </a:r>
            <a:r>
              <a:rPr lang="pl-PL" sz="2200" dirty="0">
                <a:latin typeface="Arial Narrow" panose="020B0606020202030204" pitchFamily="34" charset="0"/>
              </a:rPr>
              <a:t>rozwiążesz kluczowe </a:t>
            </a:r>
            <a:r>
              <a:rPr lang="pl-PL" sz="2200" dirty="0" smtClean="0">
                <a:latin typeface="Arial Narrow" panose="020B0606020202030204" pitchFamily="34" charset="0"/>
              </a:rPr>
              <a:t>kwestie takie </a:t>
            </a:r>
            <a:r>
              <a:rPr lang="pl-PL" sz="2200" dirty="0">
                <a:latin typeface="Arial Narrow" panose="020B0606020202030204" pitchFamily="34" charset="0"/>
              </a:rPr>
              <a:t>jak zasoby lub koszty?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POZIOM </a:t>
            </a:r>
            <a:r>
              <a:rPr lang="pl-PL" sz="2200" b="1" dirty="0" smtClean="0">
                <a:latin typeface="Arial Narrow" panose="020B0606020202030204" pitchFamily="34" charset="0"/>
              </a:rPr>
              <a:t>9</a:t>
            </a:r>
            <a:r>
              <a:rPr lang="pl-PL" sz="2200" dirty="0" smtClean="0">
                <a:latin typeface="Arial Narrow" panose="020B0606020202030204" pitchFamily="34" charset="0"/>
              </a:rPr>
              <a:t>. Skaluj </a:t>
            </a:r>
            <a:r>
              <a:rPr lang="pl-PL" sz="2200" dirty="0">
                <a:latin typeface="Arial Narrow" panose="020B0606020202030204" pitchFamily="34" charset="0"/>
              </a:rPr>
              <a:t>swoją działalność i </a:t>
            </a:r>
            <a:r>
              <a:rPr lang="pl-PL" sz="2200" dirty="0" smtClean="0">
                <a:latin typeface="Arial Narrow" panose="020B0606020202030204" pitchFamily="34" charset="0"/>
              </a:rPr>
              <a:t>wprowadzane zmiany</a:t>
            </a:r>
            <a:r>
              <a:rPr lang="pl-PL" sz="2200" dirty="0">
                <a:latin typeface="Arial Narrow" panose="020B0606020202030204" pitchFamily="34" charset="0"/>
              </a:rPr>
              <a:t>, koncentrując się na istotnych wskaźnikach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WSKAZÓWKI.</a:t>
            </a:r>
            <a:r>
              <a:rPr lang="pl-PL" sz="2200" dirty="0" smtClean="0">
                <a:latin typeface="Arial Narrow" panose="020B0606020202030204" pitchFamily="34" charset="0"/>
              </a:rPr>
              <a:t> Jak </a:t>
            </a:r>
            <a:r>
              <a:rPr lang="pl-PL" sz="2200" dirty="0">
                <a:latin typeface="Arial Narrow" panose="020B0606020202030204" pitchFamily="34" charset="0"/>
              </a:rPr>
              <a:t>wygląda Twój proces </a:t>
            </a:r>
            <a:r>
              <a:rPr lang="pl-PL" sz="2200" dirty="0" smtClean="0">
                <a:latin typeface="Arial Narrow" panose="020B0606020202030204" pitchFamily="34" charset="0"/>
              </a:rPr>
              <a:t>uczenia się</a:t>
            </a:r>
            <a:r>
              <a:rPr lang="pl-PL" sz="2200" dirty="0">
                <a:latin typeface="Arial Narrow" panose="020B0606020202030204" pitchFamily="34" charset="0"/>
              </a:rPr>
              <a:t>? Dostosuj IRL do realiów </a:t>
            </a:r>
            <a:r>
              <a:rPr lang="pl-PL" sz="2200" dirty="0" smtClean="0">
                <a:latin typeface="Arial Narrow" panose="020B0606020202030204" pitchFamily="34" charset="0"/>
              </a:rPr>
              <a:t>Twojej firmy </a:t>
            </a:r>
            <a:r>
              <a:rPr lang="pl-PL" sz="2200" dirty="0">
                <a:latin typeface="Arial Narrow" panose="020B0606020202030204" pitchFamily="34" charset="0"/>
              </a:rPr>
              <a:t>i branży. Rzuć okiem na </a:t>
            </a:r>
            <a:r>
              <a:rPr lang="pl-PL" sz="2200" dirty="0" smtClean="0">
                <a:latin typeface="Arial Narrow" panose="020B0606020202030204" pitchFamily="34" charset="0"/>
              </a:rPr>
              <a:t>liczby: liczbę </a:t>
            </a:r>
            <a:r>
              <a:rPr lang="pl-PL" sz="2200" dirty="0">
                <a:latin typeface="Arial Narrow" panose="020B0606020202030204" pitchFamily="34" charset="0"/>
              </a:rPr>
              <a:t>hipotez i liczbę </a:t>
            </a:r>
            <a:r>
              <a:rPr lang="pl-PL" sz="2200" dirty="0" smtClean="0">
                <a:latin typeface="Arial Narrow" panose="020B0606020202030204" pitchFamily="34" charset="0"/>
              </a:rPr>
              <a:t>rozmów z </a:t>
            </a:r>
            <a:r>
              <a:rPr lang="pl-PL" sz="2200" dirty="0">
                <a:latin typeface="Arial Narrow" panose="020B0606020202030204" pitchFamily="34" charset="0"/>
              </a:rPr>
              <a:t>klientami.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LISTA KONTROLNA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Określiłeś swój poziom </a:t>
            </a:r>
            <a:r>
              <a:rPr lang="pl-PL" sz="2200" dirty="0" smtClean="0">
                <a:latin typeface="Arial Narrow" panose="020B0606020202030204" pitchFamily="34" charset="0"/>
              </a:rPr>
              <a:t>gotowości inwestycyjnej.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>
                <a:latin typeface="Arial Narrow" panose="020B0606020202030204" pitchFamily="34" charset="0"/>
              </a:rPr>
              <a:t>N</a:t>
            </a:r>
            <a:r>
              <a:rPr lang="pl-PL" sz="2200" dirty="0" smtClean="0">
                <a:latin typeface="Arial Narrow" panose="020B0606020202030204" pitchFamily="34" charset="0"/>
              </a:rPr>
              <a:t>ieustannie </a:t>
            </a:r>
            <a:r>
              <a:rPr lang="pl-PL" sz="2200" dirty="0">
                <a:latin typeface="Arial Narrow" panose="020B0606020202030204" pitchFamily="34" charset="0"/>
              </a:rPr>
              <a:t>wracasz do </a:t>
            </a:r>
            <a:r>
              <a:rPr lang="pl-PL" sz="2200" dirty="0" smtClean="0">
                <a:latin typeface="Arial Narrow" panose="020B0606020202030204" pitchFamily="34" charset="0"/>
              </a:rPr>
              <a:t>tej sprawy </a:t>
            </a:r>
            <a:r>
              <a:rPr lang="pl-PL" sz="2200" dirty="0">
                <a:latin typeface="Arial Narrow" panose="020B0606020202030204" pitchFamily="34" charset="0"/>
              </a:rPr>
              <a:t>i poprawiasz </a:t>
            </a:r>
            <a:r>
              <a:rPr lang="pl-PL" sz="2200" dirty="0" smtClean="0">
                <a:latin typeface="Arial Narrow" panose="020B0606020202030204" pitchFamily="34" charset="0"/>
              </a:rPr>
              <a:t>swój poziom </a:t>
            </a:r>
            <a:r>
              <a:rPr lang="pl-PL" sz="2200" dirty="0">
                <a:latin typeface="Arial Narrow" panose="020B0606020202030204" pitchFamily="34" charset="0"/>
              </a:rPr>
              <a:t>gotowości inwestycyjnej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NASTĘPNY KROK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 Narrow" panose="020B0606020202030204" pitchFamily="34" charset="0"/>
              </a:rPr>
              <a:t>Zastanów się, jakie </a:t>
            </a:r>
            <a:r>
              <a:rPr lang="pl-PL" sz="2200" dirty="0" smtClean="0">
                <a:latin typeface="Arial Narrow" panose="020B0606020202030204" pitchFamily="34" charset="0"/>
              </a:rPr>
              <a:t>działania musisz </a:t>
            </a:r>
            <a:r>
              <a:rPr lang="pl-PL" sz="2200" dirty="0">
                <a:latin typeface="Arial Narrow" panose="020B0606020202030204" pitchFamily="34" charset="0"/>
              </a:rPr>
              <a:t>podjąć, żeby </a:t>
            </a:r>
            <a:r>
              <a:rPr lang="pl-PL" sz="2200" dirty="0" smtClean="0">
                <a:latin typeface="Arial Narrow" panose="020B0606020202030204" pitchFamily="34" charset="0"/>
              </a:rPr>
              <a:t>wejść na </a:t>
            </a:r>
            <a:r>
              <a:rPr lang="pl-PL" sz="2200" dirty="0">
                <a:latin typeface="Arial Narrow" panose="020B0606020202030204" pitchFamily="34" charset="0"/>
              </a:rPr>
              <a:t>następny </a:t>
            </a:r>
            <a:r>
              <a:rPr lang="pl-PL" sz="2200" dirty="0" smtClean="0">
                <a:latin typeface="Arial Narrow" panose="020B0606020202030204" pitchFamily="34" charset="0"/>
              </a:rPr>
              <a:t>poziom.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 Narrow" panose="020B0606020202030204" pitchFamily="34" charset="0"/>
              </a:rPr>
              <a:t>Znajdź </a:t>
            </a:r>
            <a:r>
              <a:rPr lang="pl-PL" sz="2200" dirty="0">
                <a:latin typeface="Arial Narrow" panose="020B0606020202030204" pitchFamily="34" charset="0"/>
              </a:rPr>
              <a:t>inwestora.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Powtórka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Brak zaufania zabija innowacyjność.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Akceleratory przedsiębiorczości to miejsce, w którym najłatwiej skaluje się działalność.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Przyszli liderzy są projektantami.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Po prostu zacznij!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Tam, gdzie korporacja dostrzega zagrożenia, start-</a:t>
            </a:r>
            <a:r>
              <a:rPr lang="pl-PL" sz="2200" dirty="0" err="1" smtClean="0">
                <a:latin typeface="Arial Narrow" panose="020B0606020202030204" pitchFamily="34" charset="0"/>
              </a:rPr>
              <a:t>up</a:t>
            </a:r>
            <a:r>
              <a:rPr lang="pl-PL" sz="2200" dirty="0" smtClean="0">
                <a:latin typeface="Arial Narrow" panose="020B0606020202030204" pitchFamily="34" charset="0"/>
              </a:rPr>
              <a:t> widzi okazje do wykorzystania.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Ludziom skupionym na wykonywaniu zadań proces tworzenia innowacyjnych rozwiązań wydaje się mętny.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i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i="1" dirty="0" smtClean="0">
                <a:latin typeface="Arial Narrow" panose="020B0606020202030204" pitchFamily="34" charset="0"/>
              </a:rPr>
              <a:t>Świat </a:t>
            </a:r>
            <a:r>
              <a:rPr lang="pl-PL" sz="2200" i="1" dirty="0">
                <a:latin typeface="Arial Narrow" panose="020B0606020202030204" pitchFamily="34" charset="0"/>
              </a:rPr>
              <a:t>zmienia się tak szybko, że gdy studenci zostają absolwentami, </a:t>
            </a:r>
            <a:r>
              <a:rPr lang="pl-PL" sz="2200" i="1" dirty="0" smtClean="0">
                <a:latin typeface="Arial Narrow" panose="020B0606020202030204" pitchFamily="34" charset="0"/>
              </a:rPr>
              <a:t>duża część </a:t>
            </a:r>
            <a:r>
              <a:rPr lang="pl-PL" sz="2200" i="1" dirty="0">
                <a:latin typeface="Arial Narrow" panose="020B0606020202030204" pitchFamily="34" charset="0"/>
              </a:rPr>
              <a:t>ich wiedzy nie tyle traci na aktualności, co staje się wręcz </a:t>
            </a:r>
            <a:r>
              <a:rPr lang="pl-PL" sz="2200" i="1" dirty="0" smtClean="0">
                <a:latin typeface="Arial Narrow" panose="020B0606020202030204" pitchFamily="34" charset="0"/>
              </a:rPr>
              <a:t>przestarzała      i </a:t>
            </a:r>
            <a:r>
              <a:rPr lang="pl-PL" sz="2200" i="1" dirty="0">
                <a:latin typeface="Arial Narrow" panose="020B0606020202030204" pitchFamily="34" charset="0"/>
              </a:rPr>
              <a:t>zbędna. Oznacza to, że wiedza i doświadczenie nie są już dziś </a:t>
            </a:r>
            <a:r>
              <a:rPr lang="pl-PL" sz="2200" i="1" dirty="0" smtClean="0">
                <a:latin typeface="Arial Narrow" panose="020B0606020202030204" pitchFamily="34" charset="0"/>
              </a:rPr>
              <a:t>podstawowym atutem</a:t>
            </a:r>
            <a:r>
              <a:rPr lang="pl-PL" sz="2200" i="1" dirty="0">
                <a:latin typeface="Arial Narrow" panose="020B0606020202030204" pitchFamily="34" charset="0"/>
              </a:rPr>
              <a:t>. Zdecydowanie ważniejsza od nich jest umiejętność </a:t>
            </a:r>
            <a:r>
              <a:rPr lang="pl-PL" sz="2200" i="1" dirty="0" smtClean="0">
                <a:latin typeface="Arial Narrow" panose="020B0606020202030204" pitchFamily="34" charset="0"/>
              </a:rPr>
              <a:t>uczenia się               i </a:t>
            </a:r>
            <a:r>
              <a:rPr lang="pl-PL" sz="2200" i="1" dirty="0">
                <a:latin typeface="Arial Narrow" panose="020B0606020202030204" pitchFamily="34" charset="0"/>
              </a:rPr>
              <a:t>wykorzystywania pozyskiwanej na bieżąco wiedzy w nowych, </a:t>
            </a:r>
            <a:r>
              <a:rPr lang="pl-PL" sz="2200" i="1" dirty="0" smtClean="0">
                <a:latin typeface="Arial Narrow" panose="020B0606020202030204" pitchFamily="34" charset="0"/>
              </a:rPr>
              <a:t>niepowtarzalnych sytuacjach.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latin typeface="Arial Narrow" panose="020B0606020202030204" pitchFamily="34" charset="0"/>
              </a:rPr>
              <a:t>Jacob Morgan, </a:t>
            </a:r>
            <a:r>
              <a:rPr lang="pl-PL" sz="1800" i="1" dirty="0">
                <a:latin typeface="Arial Narrow" panose="020B0606020202030204" pitchFamily="34" charset="0"/>
              </a:rPr>
              <a:t>The </a:t>
            </a:r>
            <a:r>
              <a:rPr lang="pl-PL" sz="1800" i="1" dirty="0" err="1">
                <a:latin typeface="Arial Narrow" panose="020B0606020202030204" pitchFamily="34" charset="0"/>
              </a:rPr>
              <a:t>Future</a:t>
            </a:r>
            <a:r>
              <a:rPr lang="pl-PL" sz="1800" i="1" dirty="0">
                <a:latin typeface="Arial Narrow" panose="020B0606020202030204" pitchFamily="34" charset="0"/>
              </a:rPr>
              <a:t> of </a:t>
            </a:r>
            <a:r>
              <a:rPr lang="pl-PL" sz="1800" i="1" dirty="0" err="1">
                <a:latin typeface="Arial Narrow" panose="020B0606020202030204" pitchFamily="34" charset="0"/>
              </a:rPr>
              <a:t>Work</a:t>
            </a:r>
            <a:endParaRPr lang="pl-PL" sz="1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259731"/>
            <a:ext cx="8229600" cy="606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K10 Opracowanie, prezentacja i testowanie </a:t>
            </a:r>
            <a:r>
              <a:rPr lang="pl-PL" sz="2400" b="1" dirty="0" smtClean="0">
                <a:latin typeface="Arial Narrow" panose="020B0606020202030204" pitchFamily="34" charset="0"/>
              </a:rPr>
              <a:t>prototypu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83668"/>
            <a:ext cx="8229600" cy="3882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Oferta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Oferta</a:t>
            </a:r>
            <a:r>
              <a:rPr lang="pl-PL" sz="2200" dirty="0">
                <a:latin typeface="Arial Narrow" panose="020B0606020202030204" pitchFamily="34" charset="0"/>
              </a:rPr>
              <a:t> opisuje zestaw tych produktów i usług, które stanowią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wartość dla </a:t>
            </a:r>
            <a:r>
              <a:rPr lang="pl-PL" sz="2200" dirty="0" smtClean="0">
                <a:latin typeface="Arial Narrow" panose="020B0606020202030204" pitchFamily="34" charset="0"/>
              </a:rPr>
              <a:t>klienta. Czym </a:t>
            </a:r>
            <a:r>
              <a:rPr lang="pl-PL" sz="2200" dirty="0">
                <a:latin typeface="Arial Narrow" panose="020B0606020202030204" pitchFamily="34" charset="0"/>
              </a:rPr>
              <a:t>jest nasza oferta: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Jaką </a:t>
            </a:r>
            <a:r>
              <a:rPr lang="pl-PL" sz="2200" dirty="0">
                <a:latin typeface="Arial Narrow" panose="020B0606020202030204" pitchFamily="34" charset="0"/>
              </a:rPr>
              <a:t>wartość oferujemy </a:t>
            </a:r>
            <a:r>
              <a:rPr lang="pl-PL" sz="2200" dirty="0" smtClean="0">
                <a:latin typeface="Arial Narrow" panose="020B0606020202030204" pitchFamily="34" charset="0"/>
              </a:rPr>
              <a:t>klientowi?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problemy klientów pomagamy </a:t>
            </a:r>
            <a:r>
              <a:rPr lang="pl-PL" sz="2200" dirty="0" smtClean="0">
                <a:latin typeface="Arial Narrow" panose="020B0606020202030204" pitchFamily="34" charset="0"/>
              </a:rPr>
              <a:t>rozwiązać?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potrzeby klienta </a:t>
            </a:r>
            <a:r>
              <a:rPr lang="pl-PL" sz="2200" dirty="0" smtClean="0">
                <a:latin typeface="Arial Narrow" panose="020B0606020202030204" pitchFamily="34" charset="0"/>
              </a:rPr>
              <a:t>zaspokajamy?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Jakie </a:t>
            </a:r>
            <a:r>
              <a:rPr lang="pl-PL" sz="2200" dirty="0">
                <a:latin typeface="Arial Narrow" panose="020B0606020202030204" pitchFamily="34" charset="0"/>
              </a:rPr>
              <a:t>zestawy produktów i usług oferujemy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    poszczególnym segmentom klientów</a:t>
            </a:r>
            <a:r>
              <a:rPr lang="pl-PL" sz="2200" dirty="0"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1415" y="2020692"/>
            <a:ext cx="2186220" cy="20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Źródła wartości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Wartość </a:t>
            </a:r>
            <a:r>
              <a:rPr lang="pl-PL" sz="2200" dirty="0" smtClean="0">
                <a:latin typeface="Arial Narrow" panose="020B0606020202030204" pitchFamily="34" charset="0"/>
              </a:rPr>
              <a:t>oferty </a:t>
            </a:r>
            <a:r>
              <a:rPr lang="pl-PL" sz="2200" dirty="0">
                <a:latin typeface="Arial Narrow" panose="020B0606020202030204" pitchFamily="34" charset="0"/>
              </a:rPr>
              <a:t>dla poszczególnych </a:t>
            </a:r>
            <a:r>
              <a:rPr lang="pl-PL" sz="2200" dirty="0" smtClean="0">
                <a:latin typeface="Arial Narrow" panose="020B0606020202030204" pitchFamily="34" charset="0"/>
              </a:rPr>
              <a:t>segmentów klienta </a:t>
            </a:r>
            <a:r>
              <a:rPr lang="pl-PL" sz="2200" dirty="0">
                <a:latin typeface="Arial Narrow" panose="020B0606020202030204" pitchFamily="34" charset="0"/>
              </a:rPr>
              <a:t>tworzona może być poprzez</a:t>
            </a:r>
            <a:r>
              <a:rPr lang="pl-PL" sz="2200" dirty="0" smtClean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Nowość</a:t>
            </a:r>
            <a:r>
              <a:rPr lang="pl-PL" sz="2200" dirty="0" smtClean="0">
                <a:latin typeface="Arial Narrow" panose="020B0606020202030204" pitchFamily="34" charset="0"/>
              </a:rPr>
              <a:t>,		• </a:t>
            </a:r>
            <a:r>
              <a:rPr lang="pl-PL" sz="2200" dirty="0">
                <a:latin typeface="Arial Narrow" panose="020B0606020202030204" pitchFamily="34" charset="0"/>
              </a:rPr>
              <a:t>Wydajność</a:t>
            </a:r>
            <a:r>
              <a:rPr lang="pl-PL" sz="2200" dirty="0" smtClean="0">
                <a:latin typeface="Arial Narrow" panose="020B0606020202030204" pitchFamily="34" charset="0"/>
              </a:rPr>
              <a:t>, 		• </a:t>
            </a:r>
            <a:r>
              <a:rPr lang="pl-PL" sz="2200" dirty="0">
                <a:latin typeface="Arial Narrow" panose="020B0606020202030204" pitchFamily="34" charset="0"/>
              </a:rPr>
              <a:t>Personalizacja,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• </a:t>
            </a:r>
            <a:r>
              <a:rPr lang="pl-PL" sz="2200" dirty="0" err="1">
                <a:latin typeface="Arial Narrow" panose="020B0606020202030204" pitchFamily="34" charset="0"/>
              </a:rPr>
              <a:t>Getting</a:t>
            </a:r>
            <a:r>
              <a:rPr lang="pl-PL" sz="2200" dirty="0">
                <a:latin typeface="Arial Narrow" panose="020B0606020202030204" pitchFamily="34" charset="0"/>
              </a:rPr>
              <a:t> the </a:t>
            </a:r>
            <a:r>
              <a:rPr lang="pl-PL" sz="2200" dirty="0" err="1">
                <a:latin typeface="Arial Narrow" panose="020B0606020202030204" pitchFamily="34" charset="0"/>
              </a:rPr>
              <a:t>job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done</a:t>
            </a:r>
            <a:r>
              <a:rPr lang="pl-PL" sz="2200" dirty="0" smtClean="0">
                <a:latin typeface="Arial Narrow" panose="020B0606020202030204" pitchFamily="34" charset="0"/>
              </a:rPr>
              <a:t>, 	• </a:t>
            </a:r>
            <a:r>
              <a:rPr lang="pl-PL" sz="2200" dirty="0">
                <a:latin typeface="Arial Narrow" panose="020B0606020202030204" pitchFamily="34" charset="0"/>
              </a:rPr>
              <a:t>Design</a:t>
            </a:r>
            <a:r>
              <a:rPr lang="pl-PL" sz="2200" dirty="0" smtClean="0">
                <a:latin typeface="Arial Narrow" panose="020B0606020202030204" pitchFamily="34" charset="0"/>
              </a:rPr>
              <a:t>, 		• Marka, 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• </a:t>
            </a:r>
            <a:r>
              <a:rPr lang="pl-PL" sz="2200" dirty="0">
                <a:latin typeface="Arial Narrow" panose="020B0606020202030204" pitchFamily="34" charset="0"/>
              </a:rPr>
              <a:t>Cena</a:t>
            </a:r>
            <a:r>
              <a:rPr lang="pl-PL" sz="2200" dirty="0" smtClean="0">
                <a:latin typeface="Arial Narrow" panose="020B0606020202030204" pitchFamily="34" charset="0"/>
              </a:rPr>
              <a:t>,			• </a:t>
            </a:r>
            <a:r>
              <a:rPr lang="pl-PL" sz="2200" dirty="0">
                <a:latin typeface="Arial Narrow" panose="020B0606020202030204" pitchFamily="34" charset="0"/>
              </a:rPr>
              <a:t>Redukcja </a:t>
            </a:r>
            <a:r>
              <a:rPr lang="pl-PL" sz="2200" dirty="0" smtClean="0">
                <a:latin typeface="Arial Narrow" panose="020B0606020202030204" pitchFamily="34" charset="0"/>
              </a:rPr>
              <a:t>kosztów, 	• Redukcja ryzyka,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• </a:t>
            </a:r>
            <a:r>
              <a:rPr lang="pl-PL" sz="2200" dirty="0">
                <a:latin typeface="Arial Narrow" panose="020B0606020202030204" pitchFamily="34" charset="0"/>
              </a:rPr>
              <a:t>Dostępność</a:t>
            </a:r>
            <a:r>
              <a:rPr lang="pl-PL" sz="2200" dirty="0" smtClean="0">
                <a:latin typeface="Arial Narrow" panose="020B0606020202030204" pitchFamily="34" charset="0"/>
              </a:rPr>
              <a:t>, 		• </a:t>
            </a:r>
            <a:r>
              <a:rPr lang="pl-PL" sz="2200" dirty="0" err="1" smtClean="0">
                <a:latin typeface="Arial Narrow" panose="020B0606020202030204" pitchFamily="34" charset="0"/>
              </a:rPr>
              <a:t>Usability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Kanały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Kanały</a:t>
            </a:r>
            <a:r>
              <a:rPr lang="pl-PL" sz="2200" dirty="0">
                <a:latin typeface="Arial Narrow" panose="020B0606020202030204" pitchFamily="34" charset="0"/>
              </a:rPr>
              <a:t> opisuje, jak firma dociera do swoich klientów i jak dostarcza im swoją </a:t>
            </a:r>
            <a:r>
              <a:rPr lang="pl-PL" sz="2200" dirty="0" smtClean="0">
                <a:latin typeface="Arial Narrow" panose="020B0606020202030204" pitchFamily="34" charset="0"/>
              </a:rPr>
              <a:t>ofertę. Jak </a:t>
            </a:r>
            <a:r>
              <a:rPr lang="pl-PL" sz="2200" dirty="0">
                <a:latin typeface="Arial Narrow" panose="020B0606020202030204" pitchFamily="34" charset="0"/>
              </a:rPr>
              <a:t>analizować kanały: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Jakimi </a:t>
            </a:r>
            <a:r>
              <a:rPr lang="pl-PL" sz="2200" dirty="0">
                <a:latin typeface="Arial Narrow" panose="020B0606020202030204" pitchFamily="34" charset="0"/>
              </a:rPr>
              <a:t>kanałami nasi klienci chcieliby być </a:t>
            </a:r>
            <a:r>
              <a:rPr lang="pl-PL" sz="2200" dirty="0" smtClean="0">
                <a:latin typeface="Arial Narrow" panose="020B0606020202030204" pitchFamily="34" charset="0"/>
              </a:rPr>
              <a:t>obsługiwani?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docieramy do nich </a:t>
            </a:r>
            <a:r>
              <a:rPr lang="pl-PL" sz="2200" dirty="0" smtClean="0">
                <a:latin typeface="Arial Narrow" panose="020B0606020202030204" pitchFamily="34" charset="0"/>
              </a:rPr>
              <a:t>teraz?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Czy </a:t>
            </a:r>
            <a:r>
              <a:rPr lang="pl-PL" sz="2200" dirty="0">
                <a:latin typeface="Arial Narrow" panose="020B0606020202030204" pitchFamily="34" charset="0"/>
              </a:rPr>
              <a:t>nasze kanały są </a:t>
            </a:r>
            <a:r>
              <a:rPr lang="pl-PL" sz="2200" dirty="0" smtClean="0">
                <a:latin typeface="Arial Narrow" panose="020B0606020202030204" pitchFamily="34" charset="0"/>
              </a:rPr>
              <a:t>zintegrowane?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działają najlepiej, </a:t>
            </a:r>
            <a:r>
              <a:rPr lang="pl-PL" sz="2200" dirty="0" smtClean="0">
                <a:latin typeface="Arial Narrow" panose="020B0606020202030204" pitchFamily="34" charset="0"/>
              </a:rPr>
              <a:t>najskuteczniej?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integrujemy je z nawykami Klientów?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4629" y="1763787"/>
            <a:ext cx="21145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Typy i role kanałów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74738"/>
              </p:ext>
            </p:extLst>
          </p:nvPr>
        </p:nvGraphicFramePr>
        <p:xfrm>
          <a:off x="801923" y="1547763"/>
          <a:ext cx="7704857" cy="2550856"/>
        </p:xfrm>
        <a:graphic>
          <a:graphicData uri="http://schemas.openxmlformats.org/drawingml/2006/table">
            <a:tbl>
              <a:tblPr firstRow="1" firstCol="1" bandRow="1"/>
              <a:tblGrid>
                <a:gridCol w="1540631">
                  <a:extLst>
                    <a:ext uri="{9D8B030D-6E8A-4147-A177-3AD203B41FA5}">
                      <a16:colId xmlns:a16="http://schemas.microsoft.com/office/drawing/2014/main" val="1566472919"/>
                    </a:ext>
                  </a:extLst>
                </a:gridCol>
                <a:gridCol w="1540631">
                  <a:extLst>
                    <a:ext uri="{9D8B030D-6E8A-4147-A177-3AD203B41FA5}">
                      <a16:colId xmlns:a16="http://schemas.microsoft.com/office/drawing/2014/main" val="1768877519"/>
                    </a:ext>
                  </a:extLst>
                </a:gridCol>
                <a:gridCol w="1540631">
                  <a:extLst>
                    <a:ext uri="{9D8B030D-6E8A-4147-A177-3AD203B41FA5}">
                      <a16:colId xmlns:a16="http://schemas.microsoft.com/office/drawing/2014/main" val="3363508827"/>
                    </a:ext>
                  </a:extLst>
                </a:gridCol>
                <a:gridCol w="1541482">
                  <a:extLst>
                    <a:ext uri="{9D8B030D-6E8A-4147-A177-3AD203B41FA5}">
                      <a16:colId xmlns:a16="http://schemas.microsoft.com/office/drawing/2014/main" val="3656762297"/>
                    </a:ext>
                  </a:extLst>
                </a:gridCol>
                <a:gridCol w="1541482">
                  <a:extLst>
                    <a:ext uri="{9D8B030D-6E8A-4147-A177-3AD203B41FA5}">
                      <a16:colId xmlns:a16="http://schemas.microsoft.com/office/drawing/2014/main" val="1578459428"/>
                    </a:ext>
                  </a:extLst>
                </a:gridCol>
              </a:tblGrid>
              <a:tr h="51017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kanału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922164"/>
                  </a:ext>
                </a:extLst>
              </a:tr>
              <a:tr h="5101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Własny 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Obcy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8255"/>
                  </a:ext>
                </a:extLst>
              </a:tr>
              <a:tr h="5101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Bezpośredni</a:t>
                      </a:r>
                      <a:endParaRPr lang="pl-PL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Pośredni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02970"/>
                  </a:ext>
                </a:extLst>
              </a:tr>
              <a:tr h="102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Siły sprzedażowe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Sklep internetowy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sprzedażowe 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Sklepy Partnerów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Hurtownie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8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36413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59545"/>
              </p:ext>
            </p:extLst>
          </p:nvPr>
        </p:nvGraphicFramePr>
        <p:xfrm>
          <a:off x="801923" y="1097257"/>
          <a:ext cx="7704857" cy="2942125"/>
        </p:xfrm>
        <a:graphic>
          <a:graphicData uri="http://schemas.openxmlformats.org/drawingml/2006/table">
            <a:tbl>
              <a:tblPr firstRow="1" firstCol="1" bandRow="1"/>
              <a:tblGrid>
                <a:gridCol w="1540631">
                  <a:extLst>
                    <a:ext uri="{9D8B030D-6E8A-4147-A177-3AD203B41FA5}">
                      <a16:colId xmlns:a16="http://schemas.microsoft.com/office/drawing/2014/main" val="811038363"/>
                    </a:ext>
                  </a:extLst>
                </a:gridCol>
                <a:gridCol w="1540631">
                  <a:extLst>
                    <a:ext uri="{9D8B030D-6E8A-4147-A177-3AD203B41FA5}">
                      <a16:colId xmlns:a16="http://schemas.microsoft.com/office/drawing/2014/main" val="83048162"/>
                    </a:ext>
                  </a:extLst>
                </a:gridCol>
                <a:gridCol w="1540631">
                  <a:extLst>
                    <a:ext uri="{9D8B030D-6E8A-4147-A177-3AD203B41FA5}">
                      <a16:colId xmlns:a16="http://schemas.microsoft.com/office/drawing/2014/main" val="993761013"/>
                    </a:ext>
                  </a:extLst>
                </a:gridCol>
                <a:gridCol w="1541482">
                  <a:extLst>
                    <a:ext uri="{9D8B030D-6E8A-4147-A177-3AD203B41FA5}">
                      <a16:colId xmlns:a16="http://schemas.microsoft.com/office/drawing/2014/main" val="4055095127"/>
                    </a:ext>
                  </a:extLst>
                </a:gridCol>
                <a:gridCol w="1541482">
                  <a:extLst>
                    <a:ext uri="{9D8B030D-6E8A-4147-A177-3AD203B41FA5}">
                      <a16:colId xmlns:a16="http://schemas.microsoft.com/office/drawing/2014/main" val="3022148245"/>
                    </a:ext>
                  </a:extLst>
                </a:gridCol>
              </a:tblGrid>
              <a:tr h="33303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Fazy kanałów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92965"/>
                  </a:ext>
                </a:extLst>
              </a:tr>
              <a:tr h="233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powiększamy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 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naszej firmie,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produktach,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usługach?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pomagamy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klientom ocenić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naszej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oferty?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umożliwiamy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klientowi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dokonanie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zakupu?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Dostawa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dostarczamy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nasze </a:t>
                      </a:r>
                      <a:r>
                        <a:rPr lang="pl-PL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produkty?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sprzedaży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wsparcie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zapewniamy 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sprzedaży?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8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-108421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 useBgFill="1"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Relacje z klientem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Relacje z </a:t>
            </a:r>
            <a:r>
              <a:rPr lang="pl-PL" sz="2200" b="1" dirty="0" smtClean="0">
                <a:latin typeface="Arial Narrow" panose="020B0606020202030204" pitchFamily="34" charset="0"/>
              </a:rPr>
              <a:t>klientem </a:t>
            </a:r>
            <a:r>
              <a:rPr lang="pl-PL" sz="2200" dirty="0">
                <a:latin typeface="Arial Narrow" panose="020B0606020202030204" pitchFamily="34" charset="0"/>
              </a:rPr>
              <a:t>opisuje typy relacji, które firma nawiązuje z danym s</a:t>
            </a:r>
            <a:r>
              <a:rPr lang="pl-PL" sz="2200" dirty="0" smtClean="0">
                <a:latin typeface="Arial Narrow" panose="020B0606020202030204" pitchFamily="34" charset="0"/>
              </a:rPr>
              <a:t>egmentem klientów. Jak </a:t>
            </a:r>
            <a:r>
              <a:rPr lang="pl-PL" sz="2200" dirty="0">
                <a:latin typeface="Arial Narrow" panose="020B0606020202030204" pitchFamily="34" charset="0"/>
              </a:rPr>
              <a:t>analizować relacje: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Jakiego </a:t>
            </a:r>
            <a:r>
              <a:rPr lang="pl-PL" sz="2200" dirty="0">
                <a:latin typeface="Arial Narrow" panose="020B0606020202030204" pitchFamily="34" charset="0"/>
              </a:rPr>
              <a:t>typu relacji oczekuje od </a:t>
            </a:r>
            <a:r>
              <a:rPr lang="pl-PL" sz="2200" dirty="0" smtClean="0">
                <a:latin typeface="Arial Narrow" panose="020B0606020202030204" pitchFamily="34" charset="0"/>
              </a:rPr>
              <a:t>nas </a:t>
            </a:r>
            <a:r>
              <a:rPr lang="pl-PL" sz="2200" dirty="0">
                <a:latin typeface="Arial Narrow" panose="020B0606020202030204" pitchFamily="34" charset="0"/>
              </a:rPr>
              <a:t>segment klientów?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do tej pory ustanowiliśmy?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Ile </a:t>
            </a:r>
            <a:r>
              <a:rPr lang="pl-PL" sz="2200" dirty="0">
                <a:latin typeface="Arial Narrow" panose="020B0606020202030204" pitchFamily="34" charset="0"/>
              </a:rPr>
              <a:t>one nas kosztują?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Na </a:t>
            </a:r>
            <a:r>
              <a:rPr lang="pl-PL" sz="2200" dirty="0">
                <a:latin typeface="Arial Narrow" panose="020B0606020202030204" pitchFamily="34" charset="0"/>
              </a:rPr>
              <a:t>ile są one zintegrowane z resztą naszego modelu?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2195835"/>
            <a:ext cx="19613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800" b="1" dirty="0" smtClean="0">
                <a:latin typeface="Arial Narrow" panose="020B0606020202030204" pitchFamily="34" charset="0"/>
              </a:rPr>
              <a:t>Cele przedmiotu</a:t>
            </a:r>
          </a:p>
          <a:p>
            <a:pPr marL="0" indent="0">
              <a:buNone/>
            </a:pPr>
            <a:endParaRPr lang="pl-PL" sz="3000" dirty="0" smtClean="0"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2400" dirty="0" smtClean="0">
                <a:latin typeface="Arial Narrow" panose="020B0606020202030204" pitchFamily="34" charset="0"/>
              </a:rPr>
              <a:t>C1 Zapoznanie </a:t>
            </a:r>
            <a:r>
              <a:rPr lang="pl-PL" sz="2400" dirty="0">
                <a:latin typeface="Arial Narrow" panose="020B0606020202030204" pitchFamily="34" charset="0"/>
              </a:rPr>
              <a:t>studentów z problematyką funkcjonowania przedsiębiorstw </a:t>
            </a:r>
            <a:r>
              <a:rPr lang="pl-PL" sz="2400" dirty="0" smtClean="0">
                <a:latin typeface="Arial Narrow" panose="020B0606020202030204" pitchFamily="34" charset="0"/>
              </a:rPr>
              <a:t>             w oparciu </a:t>
            </a:r>
            <a:r>
              <a:rPr lang="pl-PL" sz="2400" dirty="0">
                <a:latin typeface="Arial Narrow" panose="020B0606020202030204" pitchFamily="34" charset="0"/>
              </a:rPr>
              <a:t>o </a:t>
            </a:r>
            <a:r>
              <a:rPr lang="pl-PL" sz="2400" dirty="0" smtClean="0">
                <a:latin typeface="Arial Narrow" panose="020B0606020202030204" pitchFamily="34" charset="0"/>
              </a:rPr>
              <a:t>różne modele </a:t>
            </a:r>
            <a:r>
              <a:rPr lang="pl-PL" sz="2400" dirty="0">
                <a:latin typeface="Arial Narrow" panose="020B0606020202030204" pitchFamily="34" charset="0"/>
              </a:rPr>
              <a:t>biznesu.</a:t>
            </a:r>
          </a:p>
          <a:p>
            <a:pPr algn="just">
              <a:spcAft>
                <a:spcPts val="600"/>
              </a:spcAft>
            </a:pPr>
            <a:r>
              <a:rPr lang="pl-PL" sz="2400" dirty="0">
                <a:latin typeface="Arial Narrow" panose="020B0606020202030204" pitchFamily="34" charset="0"/>
              </a:rPr>
              <a:t>C2 Zdobycie przez studentów wiedzy na temat głównych modeli biznesu funkcjonujących </a:t>
            </a:r>
            <a:r>
              <a:rPr lang="pl-PL" sz="2400" dirty="0" smtClean="0">
                <a:latin typeface="Arial Narrow" panose="020B0606020202030204" pitchFamily="34" charset="0"/>
              </a:rPr>
              <a:t>w branży </a:t>
            </a:r>
            <a:r>
              <a:rPr lang="pl-PL" sz="2400" dirty="0">
                <a:latin typeface="Arial Narrow" panose="020B0606020202030204" pitchFamily="34" charset="0"/>
              </a:rPr>
              <a:t>logistycznej.</a:t>
            </a:r>
          </a:p>
          <a:p>
            <a:pPr algn="just">
              <a:spcAft>
                <a:spcPts val="600"/>
              </a:spcAft>
            </a:pPr>
            <a:r>
              <a:rPr lang="pl-PL" sz="2400" dirty="0">
                <a:latin typeface="Arial Narrow" panose="020B0606020202030204" pitchFamily="34" charset="0"/>
              </a:rPr>
              <a:t>C3 Nabycie przez studentów podstawowych umiejętności projektowania </a:t>
            </a:r>
            <a:r>
              <a:rPr lang="pl-PL" sz="2400" dirty="0" smtClean="0">
                <a:latin typeface="Arial Narrow" panose="020B0606020202030204" pitchFamily="34" charset="0"/>
              </a:rPr>
              <a:t>                   i </a:t>
            </a:r>
            <a:r>
              <a:rPr lang="pl-PL" sz="2400" dirty="0">
                <a:latin typeface="Arial Narrow" panose="020B0606020202030204" pitchFamily="34" charset="0"/>
              </a:rPr>
              <a:t>udoskonalania </a:t>
            </a:r>
            <a:r>
              <a:rPr lang="pl-PL" sz="2400" dirty="0" smtClean="0">
                <a:latin typeface="Arial Narrow" panose="020B0606020202030204" pitchFamily="34" charset="0"/>
              </a:rPr>
              <a:t>modeli biznesu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l-PL" sz="2400" dirty="0">
                <a:latin typeface="Arial Narrow" panose="020B0606020202030204" pitchFamily="34" charset="0"/>
              </a:rPr>
              <a:t>C4 Opracowanie planu działania i produktu, który może być oferowany </a:t>
            </a:r>
            <a:r>
              <a:rPr lang="pl-PL" sz="2400" dirty="0" smtClean="0">
                <a:latin typeface="Arial Narrow" panose="020B0606020202030204" pitchFamily="34" charset="0"/>
              </a:rPr>
              <a:t>                  w </a:t>
            </a:r>
            <a:r>
              <a:rPr lang="pl-PL" sz="2400" dirty="0">
                <a:latin typeface="Arial Narrow" panose="020B0606020202030204" pitchFamily="34" charset="0"/>
              </a:rPr>
              <a:t>wybranym </a:t>
            </a:r>
            <a:r>
              <a:rPr lang="pl-PL" sz="2400" dirty="0" smtClean="0">
                <a:latin typeface="Arial Narrow" panose="020B0606020202030204" pitchFamily="34" charset="0"/>
              </a:rPr>
              <a:t>modelu biznesowym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6309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Typy relacji z klientem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Kontakt osobisty </a:t>
            </a:r>
            <a:r>
              <a:rPr lang="pl-PL" sz="2200" dirty="0">
                <a:latin typeface="Arial Narrow" panose="020B0606020202030204" pitchFamily="34" charset="0"/>
              </a:rPr>
              <a:t>– oparty na międzyludzkiej interakcji.</a:t>
            </a:r>
          </a:p>
          <a:p>
            <a:pPr marL="0" indent="0" algn="just">
              <a:buNone/>
            </a:pPr>
            <a:r>
              <a:rPr lang="pl-PL" sz="2200" b="1" dirty="0" err="1" smtClean="0">
                <a:latin typeface="Arial Narrow" panose="020B0606020202030204" pitchFamily="34" charset="0"/>
              </a:rPr>
              <a:t>Concierge</a:t>
            </a:r>
            <a:r>
              <a:rPr lang="pl-PL" sz="2200" b="1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– klienta zawsze obsługuje ta sama osoba, która dobrze zna profil </a:t>
            </a:r>
            <a:r>
              <a:rPr lang="pl-PL" sz="2200" dirty="0" smtClean="0">
                <a:latin typeface="Arial Narrow" panose="020B0606020202030204" pitchFamily="34" charset="0"/>
              </a:rPr>
              <a:t>   i </a:t>
            </a:r>
            <a:r>
              <a:rPr lang="pl-PL" sz="2200" dirty="0">
                <a:latin typeface="Arial Narrow" panose="020B0606020202030204" pitchFamily="34" charset="0"/>
              </a:rPr>
              <a:t>potrzeby klienta.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Samoobsługa</a:t>
            </a:r>
            <a:r>
              <a:rPr lang="pl-PL" sz="2200" dirty="0">
                <a:latin typeface="Arial Narrow" panose="020B0606020202030204" pitchFamily="34" charset="0"/>
              </a:rPr>
              <a:t> – bezpośrednie relacje z klientem nie są utrzymywane.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Obsługa </a:t>
            </a:r>
            <a:r>
              <a:rPr lang="pl-PL" sz="2200" b="1" dirty="0">
                <a:latin typeface="Arial Narrow" panose="020B0606020202030204" pitchFamily="34" charset="0"/>
              </a:rPr>
              <a:t>zautomatyzowana </a:t>
            </a:r>
            <a:r>
              <a:rPr lang="pl-PL" sz="2200" dirty="0">
                <a:latin typeface="Arial Narrow" panose="020B0606020202030204" pitchFamily="34" charset="0"/>
              </a:rPr>
              <a:t>– połączenie samoobsługi z automatyzacją.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Społeczności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– firmy tworzą społeczności swoich klientów, aby lepiej poznać ich potrzeby.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Współtworzenie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– firmy proponują swoim klientom współtworzenie wartości, np. pisanie recenzji czy tworzenie zawartości.</a:t>
            </a:r>
          </a:p>
        </p:txBody>
      </p:sp>
    </p:spTree>
    <p:extLst>
      <p:ext uri="{BB962C8B-B14F-4D97-AF65-F5344CB8AC3E}">
        <p14:creationId xmlns:p14="http://schemas.microsoft.com/office/powerpoint/2010/main" val="2010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Strumienie przychodów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Strumienie Przychodów </a:t>
            </a:r>
            <a:r>
              <a:rPr lang="pl-PL" sz="2200" dirty="0">
                <a:latin typeface="Arial Narrow" panose="020B0606020202030204" pitchFamily="34" charset="0"/>
              </a:rPr>
              <a:t>reprezentuje wszystkie źródła zarobków </a:t>
            </a:r>
            <a:r>
              <a:rPr lang="pl-PL" sz="2200" dirty="0" smtClean="0">
                <a:latin typeface="Arial Narrow" panose="020B0606020202030204" pitchFamily="34" charset="0"/>
              </a:rPr>
              <a:t>           z poszczególnych segmentów </a:t>
            </a:r>
            <a:r>
              <a:rPr lang="pl-PL" sz="2200" dirty="0">
                <a:latin typeface="Arial Narrow" panose="020B0606020202030204" pitchFamily="34" charset="0"/>
              </a:rPr>
              <a:t>klientów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Jak analizować strumienie przychodów: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płacą nasi klienci?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 </a:t>
            </a:r>
            <a:r>
              <a:rPr lang="pl-PL" sz="2200" dirty="0">
                <a:latin typeface="Arial Narrow" panose="020B0606020202030204" pitchFamily="34" charset="0"/>
              </a:rPr>
              <a:t>chcieliby płacić?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Jaki </a:t>
            </a:r>
            <a:r>
              <a:rPr lang="pl-PL" sz="2200" dirty="0">
                <a:latin typeface="Arial Narrow" panose="020B0606020202030204" pitchFamily="34" charset="0"/>
              </a:rPr>
              <a:t>jest udział danego strumienia w ogóle zarobków?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2123828"/>
            <a:ext cx="194421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5589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Typy strumieni przychodów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Sprzedaż aktywów </a:t>
            </a:r>
            <a:r>
              <a:rPr lang="pl-PL" sz="2200" dirty="0">
                <a:latin typeface="Arial Narrow" panose="020B0606020202030204" pitchFamily="34" charset="0"/>
              </a:rPr>
              <a:t>– najczęstszy strumień przychodów.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Opłata </a:t>
            </a:r>
            <a:r>
              <a:rPr lang="pl-PL" sz="2200" b="1" dirty="0">
                <a:latin typeface="Arial Narrow" panose="020B0606020202030204" pitchFamily="34" charset="0"/>
              </a:rPr>
              <a:t>za korzystanie </a:t>
            </a:r>
            <a:r>
              <a:rPr lang="pl-PL" sz="2200" dirty="0">
                <a:latin typeface="Arial Narrow" panose="020B0606020202030204" pitchFamily="34" charset="0"/>
              </a:rPr>
              <a:t>– przychód zależy od wielkości wykorzystania usługi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Subskrypcja </a:t>
            </a:r>
            <a:r>
              <a:rPr lang="pl-PL" sz="2200" b="1" dirty="0">
                <a:latin typeface="Arial Narrow" panose="020B0606020202030204" pitchFamily="34" charset="0"/>
              </a:rPr>
              <a:t>/ abonament </a:t>
            </a:r>
            <a:r>
              <a:rPr lang="pl-PL" sz="2200" dirty="0">
                <a:latin typeface="Arial Narrow" panose="020B0606020202030204" pitchFamily="34" charset="0"/>
              </a:rPr>
              <a:t>– opłata za dostęp do </a:t>
            </a:r>
            <a:r>
              <a:rPr lang="pl-PL" sz="2200" dirty="0" smtClean="0">
                <a:latin typeface="Arial Narrow" panose="020B0606020202030204" pitchFamily="34" charset="0"/>
              </a:rPr>
              <a:t>usługi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Licencja</a:t>
            </a:r>
            <a:r>
              <a:rPr lang="pl-PL" sz="2200" dirty="0">
                <a:latin typeface="Arial Narrow" panose="020B0606020202030204" pitchFamily="34" charset="0"/>
              </a:rPr>
              <a:t> – przychód powstaje poprzez udostępnienie klientowi możliwości </a:t>
            </a:r>
            <a:r>
              <a:rPr lang="pl-PL" sz="2200" dirty="0" smtClean="0">
                <a:latin typeface="Arial Narrow" panose="020B0606020202030204" pitchFamily="34" charset="0"/>
              </a:rPr>
              <a:t>wykorzystania własności </a:t>
            </a:r>
            <a:r>
              <a:rPr lang="pl-PL" sz="2200" dirty="0">
                <a:latin typeface="Arial Narrow" panose="020B0606020202030204" pitchFamily="34" charset="0"/>
              </a:rPr>
              <a:t>intelektualnie.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Wypożyczenie / leasing </a:t>
            </a:r>
            <a:r>
              <a:rPr lang="pl-PL" sz="2200" dirty="0">
                <a:latin typeface="Arial Narrow" panose="020B0606020202030204" pitchFamily="34" charset="0"/>
              </a:rPr>
              <a:t>– czasowe, wyłączne prawo do korzystania z danego dobra.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Opłata brokerska </a:t>
            </a:r>
            <a:r>
              <a:rPr lang="pl-PL" sz="2200" dirty="0">
                <a:latin typeface="Arial Narrow" panose="020B0606020202030204" pitchFamily="34" charset="0"/>
              </a:rPr>
              <a:t>– przychód z tytułu pośrednictwa między dwoma stronami.</a:t>
            </a:r>
          </a:p>
        </p:txBody>
      </p:sp>
    </p:spTree>
    <p:extLst>
      <p:ext uri="{BB962C8B-B14F-4D97-AF65-F5344CB8AC3E}">
        <p14:creationId xmlns:p14="http://schemas.microsoft.com/office/powerpoint/2010/main" val="25526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Kluczowe zasoby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Kluczowe Zasoby </a:t>
            </a:r>
            <a:r>
              <a:rPr lang="pl-PL" sz="2200" dirty="0">
                <a:latin typeface="Arial Narrow" panose="020B0606020202030204" pitchFamily="34" charset="0"/>
              </a:rPr>
              <a:t>wymienia najważniejsze aktywa, których model potrzebuje </a:t>
            </a:r>
            <a:r>
              <a:rPr lang="pl-PL" sz="2200" dirty="0" smtClean="0">
                <a:latin typeface="Arial Narrow" panose="020B0606020202030204" pitchFamily="34" charset="0"/>
              </a:rPr>
              <a:t>do działania.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Jakich zasobów potrzebujemy do</a:t>
            </a:r>
            <a:r>
              <a:rPr lang="pl-PL" sz="2200" dirty="0" smtClean="0">
                <a:latin typeface="Arial Narrow" panose="020B0606020202030204" pitchFamily="34" charset="0"/>
              </a:rPr>
              <a:t>:</a:t>
            </a:r>
            <a:endParaRPr lang="pl-PL" sz="2200" dirty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wytworzenia </a:t>
            </a:r>
            <a:r>
              <a:rPr lang="pl-PL" sz="2200" dirty="0">
                <a:latin typeface="Arial Narrow" panose="020B0606020202030204" pitchFamily="34" charset="0"/>
              </a:rPr>
              <a:t>oferty?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prowadzenia </a:t>
            </a:r>
            <a:r>
              <a:rPr lang="pl-PL" sz="2200" dirty="0">
                <a:latin typeface="Arial Narrow" panose="020B0606020202030204" pitchFamily="34" charset="0"/>
              </a:rPr>
              <a:t>dystrybucji?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utrzymywania </a:t>
            </a:r>
            <a:r>
              <a:rPr lang="pl-PL" sz="2200" dirty="0">
                <a:latin typeface="Arial Narrow" panose="020B0606020202030204" pitchFamily="34" charset="0"/>
              </a:rPr>
              <a:t>relacji?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generowania </a:t>
            </a:r>
            <a:r>
              <a:rPr lang="pl-PL" sz="2200" dirty="0">
                <a:latin typeface="Arial Narrow" panose="020B0606020202030204" pitchFamily="34" charset="0"/>
              </a:rPr>
              <a:t>przychodów?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3907" y="1872253"/>
            <a:ext cx="2393394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Typy zasobów: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Zasoby materialne– </a:t>
            </a:r>
            <a:r>
              <a:rPr lang="pl-PL" sz="2200" dirty="0">
                <a:latin typeface="Arial Narrow" panose="020B0606020202030204" pitchFamily="34" charset="0"/>
              </a:rPr>
              <a:t>budynki, maszyny, urządzenia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asoby intelektualne (informacyjne) </a:t>
            </a:r>
            <a:r>
              <a:rPr lang="pl-PL" sz="2200" dirty="0">
                <a:latin typeface="Arial Narrow" panose="020B0606020202030204" pitchFamily="34" charset="0"/>
              </a:rPr>
              <a:t>– marka, patenty, know-how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Zasoby </a:t>
            </a:r>
            <a:r>
              <a:rPr lang="pl-PL" sz="2200" dirty="0">
                <a:latin typeface="Arial Narrow" panose="020B0606020202030204" pitchFamily="34" charset="0"/>
              </a:rPr>
              <a:t>finansowe – </a:t>
            </a:r>
            <a:r>
              <a:rPr lang="pl-PL" sz="2200" dirty="0" smtClean="0">
                <a:latin typeface="Arial Narrow" panose="020B0606020202030204" pitchFamily="34" charset="0"/>
              </a:rPr>
              <a:t>gotówka </a:t>
            </a:r>
            <a:r>
              <a:rPr lang="pl-PL" sz="2200" dirty="0">
                <a:latin typeface="Arial Narrow" panose="020B0606020202030204" pitchFamily="34" charset="0"/>
              </a:rPr>
              <a:t>w kasie, linia kredytowa, rezerwy kapitału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>
                <a:latin typeface="Arial Narrow" panose="020B0606020202030204" pitchFamily="34" charset="0"/>
              </a:rPr>
              <a:t>Zasoby ludzkie – szczególnie specjaliści w swoich dziedzinach</a:t>
            </a:r>
          </a:p>
        </p:txBody>
      </p:sp>
    </p:spTree>
    <p:extLst>
      <p:ext uri="{BB962C8B-B14F-4D97-AF65-F5344CB8AC3E}">
        <p14:creationId xmlns:p14="http://schemas.microsoft.com/office/powerpoint/2010/main" val="19272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Kluczowe czynności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Kluczowe Czynności </a:t>
            </a:r>
            <a:r>
              <a:rPr lang="pl-PL" sz="2200" dirty="0">
                <a:latin typeface="Arial Narrow" panose="020B0606020202030204" pitchFamily="34" charset="0"/>
              </a:rPr>
              <a:t>opisuje te działania, bez wykonywania których model nie </a:t>
            </a:r>
            <a:r>
              <a:rPr lang="pl-PL" sz="2200" dirty="0" smtClean="0">
                <a:latin typeface="Arial Narrow" panose="020B0606020202030204" pitchFamily="34" charset="0"/>
              </a:rPr>
              <a:t>może działać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Jakich </a:t>
            </a:r>
            <a:r>
              <a:rPr lang="pl-PL" sz="2200" dirty="0">
                <a:latin typeface="Arial Narrow" panose="020B0606020202030204" pitchFamily="34" charset="0"/>
              </a:rPr>
              <a:t>czynności potrzeba by: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w</a:t>
            </a:r>
            <a:r>
              <a:rPr lang="pl-PL" sz="2200" dirty="0" smtClean="0">
                <a:latin typeface="Arial Narrow" panose="020B0606020202030204" pitchFamily="34" charset="0"/>
              </a:rPr>
              <a:t>yjść </a:t>
            </a:r>
            <a:r>
              <a:rPr lang="pl-PL" sz="2200" dirty="0">
                <a:latin typeface="Arial Narrow" panose="020B0606020202030204" pitchFamily="34" charset="0"/>
              </a:rPr>
              <a:t>z Ofertą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u</a:t>
            </a:r>
            <a:r>
              <a:rPr lang="pl-PL" sz="2200" dirty="0" smtClean="0">
                <a:latin typeface="Arial Narrow" panose="020B0606020202030204" pitchFamily="34" charset="0"/>
              </a:rPr>
              <a:t>trzymać </a:t>
            </a:r>
            <a:r>
              <a:rPr lang="pl-PL" sz="2200" dirty="0">
                <a:latin typeface="Arial Narrow" panose="020B0606020202030204" pitchFamily="34" charset="0"/>
              </a:rPr>
              <a:t>Kanały dystrybucji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n</a:t>
            </a:r>
            <a:r>
              <a:rPr lang="pl-PL" sz="2200" dirty="0" smtClean="0">
                <a:latin typeface="Arial Narrow" panose="020B0606020202030204" pitchFamily="34" charset="0"/>
              </a:rPr>
              <a:t>awiązać </a:t>
            </a:r>
            <a:r>
              <a:rPr lang="pl-PL" sz="2200" dirty="0">
                <a:latin typeface="Arial Narrow" panose="020B0606020202030204" pitchFamily="34" charset="0"/>
              </a:rPr>
              <a:t>Relacje z klientem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g</a:t>
            </a:r>
            <a:r>
              <a:rPr lang="pl-PL" sz="2200" dirty="0" smtClean="0">
                <a:latin typeface="Arial Narrow" panose="020B0606020202030204" pitchFamily="34" charset="0"/>
              </a:rPr>
              <a:t>enerować </a:t>
            </a:r>
            <a:r>
              <a:rPr lang="pl-PL" sz="2200" dirty="0">
                <a:latin typeface="Arial Narrow" panose="020B0606020202030204" pitchFamily="34" charset="0"/>
              </a:rPr>
              <a:t>przychody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192" y="1763787"/>
            <a:ext cx="2393394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Typy czynności</a:t>
            </a: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Produkcja </a:t>
            </a:r>
            <a:r>
              <a:rPr lang="pl-PL" sz="2200" dirty="0">
                <a:latin typeface="Arial Narrow" panose="020B0606020202030204" pitchFamily="34" charset="0"/>
              </a:rPr>
              <a:t>– projektowanie, wytwarzanie, dostawa produktu do klienta (np. </a:t>
            </a:r>
            <a:r>
              <a:rPr lang="pl-PL" sz="2200" dirty="0" smtClean="0">
                <a:latin typeface="Arial Narrow" panose="020B0606020202030204" pitchFamily="34" charset="0"/>
              </a:rPr>
              <a:t>firma produkcyjna</a:t>
            </a:r>
            <a:r>
              <a:rPr lang="pl-PL" sz="2200" dirty="0">
                <a:latin typeface="Arial Narrow" panose="020B0606020202030204" pitchFamily="34" charset="0"/>
              </a:rPr>
              <a:t>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Problem </a:t>
            </a:r>
            <a:r>
              <a:rPr lang="pl-PL" sz="2200" b="1" dirty="0" err="1">
                <a:latin typeface="Arial Narrow" panose="020B0606020202030204" pitchFamily="34" charset="0"/>
              </a:rPr>
              <a:t>solving</a:t>
            </a:r>
            <a:r>
              <a:rPr lang="pl-PL" sz="2200" b="1" dirty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– związane z firmami, które „rozwiązują problemy” klientów (</a:t>
            </a:r>
            <a:r>
              <a:rPr lang="pl-PL" sz="2200" dirty="0" smtClean="0">
                <a:latin typeface="Arial Narrow" panose="020B0606020202030204" pitchFamily="34" charset="0"/>
              </a:rPr>
              <a:t>firmy konsultingowe</a:t>
            </a:r>
            <a:r>
              <a:rPr lang="pl-PL" sz="2200" dirty="0">
                <a:latin typeface="Arial Narrow" panose="020B0606020202030204" pitchFamily="34" charset="0"/>
              </a:rPr>
              <a:t>, szpitale)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Utrzymywanie sieci / platformy - </a:t>
            </a:r>
            <a:r>
              <a:rPr lang="pl-PL" sz="2200" dirty="0">
                <a:latin typeface="Arial Narrow" panose="020B0606020202030204" pitchFamily="34" charset="0"/>
              </a:rPr>
              <a:t>związane z </a:t>
            </a:r>
            <a:r>
              <a:rPr lang="pl-PL" sz="2200" dirty="0" smtClean="0">
                <a:latin typeface="Arial Narrow" panose="020B0606020202030204" pitchFamily="34" charset="0"/>
              </a:rPr>
              <a:t>modelami, </a:t>
            </a:r>
            <a:r>
              <a:rPr lang="pl-PL" sz="2200" dirty="0">
                <a:latin typeface="Arial Narrow" panose="020B0606020202030204" pitchFamily="34" charset="0"/>
              </a:rPr>
              <a:t>które wymagają do </a:t>
            </a:r>
            <a:r>
              <a:rPr lang="pl-PL" sz="2200" dirty="0" smtClean="0">
                <a:latin typeface="Arial Narrow" panose="020B0606020202030204" pitchFamily="34" charset="0"/>
              </a:rPr>
              <a:t>działania całej </a:t>
            </a:r>
            <a:r>
              <a:rPr lang="pl-PL" sz="2200" dirty="0">
                <a:latin typeface="Arial Narrow" panose="020B0606020202030204" pitchFamily="34" charset="0"/>
              </a:rPr>
              <a:t>platformy wraz z jej funkcjami (np. Allegro, VISA)</a:t>
            </a:r>
          </a:p>
        </p:txBody>
      </p:sp>
    </p:spTree>
    <p:extLst>
      <p:ext uri="{BB962C8B-B14F-4D97-AF65-F5344CB8AC3E}">
        <p14:creationId xmlns:p14="http://schemas.microsoft.com/office/powerpoint/2010/main" val="5438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Kluczowi Partnerzy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Kluczowi Partnerzy </a:t>
            </a:r>
            <a:r>
              <a:rPr lang="pl-PL" sz="2200" dirty="0">
                <a:latin typeface="Arial Narrow" panose="020B0606020202030204" pitchFamily="34" charset="0"/>
              </a:rPr>
              <a:t>wymienia dostawców, partnerów, których model potrzebuje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Pytania o partnerów: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Kim </a:t>
            </a:r>
            <a:r>
              <a:rPr lang="pl-PL" sz="2200" dirty="0">
                <a:latin typeface="Arial Narrow" panose="020B0606020202030204" pitchFamily="34" charset="0"/>
              </a:rPr>
              <a:t>są nasi partnerzy?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Kim </a:t>
            </a:r>
            <a:r>
              <a:rPr lang="pl-PL" sz="2200" dirty="0">
                <a:latin typeface="Arial Narrow" panose="020B0606020202030204" pitchFamily="34" charset="0"/>
              </a:rPr>
              <a:t>są kluczowi dostawcy?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Kluczowe Zasoby otrzymujemy od partnerów?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Kluczowe Aktywności zapewniają partnerzy?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5597" y="1691779"/>
            <a:ext cx="2330859" cy="2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Motywy nawiązywania współpracy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Ekonomia skali </a:t>
            </a:r>
            <a:r>
              <a:rPr lang="pl-PL" sz="2200" dirty="0">
                <a:latin typeface="Arial Narrow" panose="020B0606020202030204" pitchFamily="34" charset="0"/>
              </a:rPr>
              <a:t>– najczęstszy motyw przy relacji dostawca – </a:t>
            </a:r>
            <a:r>
              <a:rPr lang="pl-PL" sz="2200" dirty="0" smtClean="0">
                <a:latin typeface="Arial Narrow" panose="020B0606020202030204" pitchFamily="34" charset="0"/>
              </a:rPr>
              <a:t>klient. Obniża </a:t>
            </a:r>
            <a:r>
              <a:rPr lang="pl-PL" sz="2200" dirty="0">
                <a:latin typeface="Arial Narrow" panose="020B0606020202030204" pitchFamily="34" charset="0"/>
              </a:rPr>
              <a:t>koszty, jak np. outsourcing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Obniżenie ryzyka / niepewności </a:t>
            </a:r>
            <a:r>
              <a:rPr lang="pl-PL" sz="2200" dirty="0">
                <a:latin typeface="Arial Narrow" panose="020B0606020202030204" pitchFamily="34" charset="0"/>
              </a:rPr>
              <a:t>– nawiązanie współpracy </a:t>
            </a:r>
            <a:r>
              <a:rPr lang="pl-PL" sz="2200" dirty="0" smtClean="0">
                <a:latin typeface="Arial Narrow" panose="020B0606020202030204" pitchFamily="34" charset="0"/>
              </a:rPr>
              <a:t>z konkurentem </a:t>
            </a:r>
            <a:r>
              <a:rPr lang="pl-PL" sz="2200" dirty="0">
                <a:latin typeface="Arial Narrow" panose="020B0606020202030204" pitchFamily="34" charset="0"/>
              </a:rPr>
              <a:t>pozwala usunąć niektóre ryzyka, np. </a:t>
            </a:r>
            <a:r>
              <a:rPr lang="pl-PL" sz="2200" dirty="0" err="1">
                <a:latin typeface="Arial Narrow" panose="020B0606020202030204" pitchFamily="34" charset="0"/>
              </a:rPr>
              <a:t>BluRay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Skorzystanie z zasobów partnera </a:t>
            </a:r>
            <a:r>
              <a:rPr lang="pl-PL" sz="2200" dirty="0">
                <a:latin typeface="Arial Narrow" panose="020B0606020202030204" pitchFamily="34" charset="0"/>
              </a:rPr>
              <a:t>– korzystanie z wiedzy i </a:t>
            </a:r>
            <a:r>
              <a:rPr lang="pl-PL" sz="2200" dirty="0" smtClean="0">
                <a:latin typeface="Arial Narrow" panose="020B0606020202030204" pitchFamily="34" charset="0"/>
              </a:rPr>
              <a:t>możliwości innych </a:t>
            </a:r>
            <a:r>
              <a:rPr lang="pl-PL" sz="2200" dirty="0">
                <a:latin typeface="Arial Narrow" panose="020B0606020202030204" pitchFamily="34" charset="0"/>
              </a:rPr>
              <a:t>podmiotów, bez konieczności rozwoju kolejnych działów w </a:t>
            </a:r>
            <a:r>
              <a:rPr lang="pl-PL" sz="2200" dirty="0" smtClean="0">
                <a:latin typeface="Arial Narrow" panose="020B0606020202030204" pitchFamily="34" charset="0"/>
              </a:rPr>
              <a:t>swojej firmie</a:t>
            </a:r>
            <a:r>
              <a:rPr lang="pl-PL" sz="2200" dirty="0">
                <a:latin typeface="Arial Narrow" panose="020B0606020202030204" pitchFamily="34" charset="0"/>
              </a:rPr>
              <a:t>, np. firmy rekrutacyjne</a:t>
            </a:r>
          </a:p>
        </p:txBody>
      </p:sp>
    </p:spTree>
    <p:extLst>
      <p:ext uri="{BB962C8B-B14F-4D97-AF65-F5344CB8AC3E}">
        <p14:creationId xmlns:p14="http://schemas.microsoft.com/office/powerpoint/2010/main" val="36360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6309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Struktura kosztów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Blok </a:t>
            </a:r>
            <a:r>
              <a:rPr lang="pl-PL" sz="2200" b="1" dirty="0">
                <a:latin typeface="Arial Narrow" panose="020B0606020202030204" pitchFamily="34" charset="0"/>
              </a:rPr>
              <a:t>Struktura Kosztów </a:t>
            </a:r>
            <a:r>
              <a:rPr lang="pl-PL" sz="2200" dirty="0">
                <a:latin typeface="Arial Narrow" panose="020B0606020202030204" pitchFamily="34" charset="0"/>
              </a:rPr>
              <a:t>opisuje wszystkie koszty, które generuje działający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biznesowy.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Pytania </a:t>
            </a:r>
            <a:r>
              <a:rPr lang="pl-PL" sz="2200" dirty="0">
                <a:latin typeface="Arial Narrow" panose="020B0606020202030204" pitchFamily="34" charset="0"/>
              </a:rPr>
              <a:t>o strukturę kosztów: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</a:t>
            </a:r>
            <a:r>
              <a:rPr lang="pl-PL" sz="2200" dirty="0">
                <a:latin typeface="Arial Narrow" panose="020B0606020202030204" pitchFamily="34" charset="0"/>
              </a:rPr>
              <a:t>koszty są najważniejsze?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Które kluczowe zasoby </a:t>
            </a:r>
            <a:r>
              <a:rPr lang="pl-PL" sz="2200" dirty="0">
                <a:latin typeface="Arial Narrow" panose="020B0606020202030204" pitchFamily="34" charset="0"/>
              </a:rPr>
              <a:t>i </a:t>
            </a:r>
            <a:r>
              <a:rPr lang="pl-PL" sz="2200" dirty="0" smtClean="0">
                <a:latin typeface="Arial Narrow" panose="020B0606020202030204" pitchFamily="34" charset="0"/>
              </a:rPr>
              <a:t>czynności </a:t>
            </a:r>
            <a:r>
              <a:rPr lang="pl-PL" sz="2200" dirty="0">
                <a:latin typeface="Arial Narrow" panose="020B0606020202030204" pitchFamily="34" charset="0"/>
              </a:rPr>
              <a:t>są najdroższe?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Dwa </a:t>
            </a:r>
            <a:r>
              <a:rPr lang="pl-PL" sz="2200" dirty="0">
                <a:latin typeface="Arial Narrow" panose="020B0606020202030204" pitchFamily="34" charset="0"/>
              </a:rPr>
              <a:t>główne typy polityki kosztowej: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Skierowana </a:t>
            </a:r>
            <a:r>
              <a:rPr lang="pl-PL" sz="2200" dirty="0">
                <a:latin typeface="Arial Narrow" panose="020B0606020202030204" pitchFamily="34" charset="0"/>
              </a:rPr>
              <a:t>na koszty: zmniejszanie </a:t>
            </a:r>
            <a:r>
              <a:rPr lang="pl-PL" sz="2200" dirty="0" smtClean="0">
                <a:latin typeface="Arial Narrow" panose="020B0606020202030204" pitchFamily="34" charset="0"/>
              </a:rPr>
              <a:t>kosztów produkcji</a:t>
            </a:r>
            <a:r>
              <a:rPr lang="pl-PL" sz="2200" dirty="0">
                <a:latin typeface="Arial Narrow" panose="020B0606020202030204" pitchFamily="34" charset="0"/>
              </a:rPr>
              <a:t>, automatyzacja, outsourcing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Skierowana </a:t>
            </a:r>
            <a:r>
              <a:rPr lang="pl-PL" sz="2200" dirty="0">
                <a:latin typeface="Arial Narrow" panose="020B0606020202030204" pitchFamily="34" charset="0"/>
              </a:rPr>
              <a:t>na wartość: podwyższanie klasy </a:t>
            </a:r>
            <a:r>
              <a:rPr lang="pl-PL" sz="2200" dirty="0" smtClean="0">
                <a:latin typeface="Arial Narrow" panose="020B0606020202030204" pitchFamily="34" charset="0"/>
              </a:rPr>
              <a:t>oferty, wysokość </a:t>
            </a:r>
            <a:r>
              <a:rPr lang="pl-PL" sz="2200" dirty="0">
                <a:latin typeface="Arial Narrow" panose="020B0606020202030204" pitchFamily="34" charset="0"/>
              </a:rPr>
              <a:t>kosztów jest drugorzędna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1835795"/>
            <a:ext cx="19442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Efekty uczenia (wiedza)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E1 </a:t>
            </a:r>
            <a:r>
              <a:rPr lang="pl-PL" sz="2200" b="1" dirty="0">
                <a:latin typeface="Arial Narrow" panose="020B0606020202030204" pitchFamily="34" charset="0"/>
              </a:rPr>
              <a:t>W</a:t>
            </a:r>
            <a:r>
              <a:rPr lang="pl-PL" sz="2200" dirty="0">
                <a:latin typeface="Arial Narrow" panose="020B0606020202030204" pitchFamily="34" charset="0"/>
              </a:rPr>
              <a:t> Student zna i rozumie zależności </a:t>
            </a:r>
            <a:r>
              <a:rPr lang="pl-PL" sz="2200" dirty="0" smtClean="0">
                <a:latin typeface="Arial Narrow" panose="020B0606020202030204" pitchFamily="34" charset="0"/>
              </a:rPr>
              <a:t>wewnętrzne występujące                  w </a:t>
            </a:r>
            <a:r>
              <a:rPr lang="pl-PL" sz="2200" dirty="0">
                <a:latin typeface="Arial Narrow" panose="020B0606020202030204" pitchFamily="34" charset="0"/>
              </a:rPr>
              <a:t>organizacjach oraz </a:t>
            </a:r>
            <a:r>
              <a:rPr lang="pl-PL" sz="2200" dirty="0" smtClean="0">
                <a:latin typeface="Arial Narrow" panose="020B0606020202030204" pitchFamily="34" charset="0"/>
              </a:rPr>
              <a:t>powiązania występujące </a:t>
            </a:r>
            <a:r>
              <a:rPr lang="pl-PL" sz="2200" dirty="0">
                <a:latin typeface="Arial Narrow" panose="020B0606020202030204" pitchFamily="34" charset="0"/>
              </a:rPr>
              <a:t>pomiędzy </a:t>
            </a:r>
            <a:r>
              <a:rPr lang="pl-PL" sz="2200" dirty="0" smtClean="0">
                <a:latin typeface="Arial Narrow" panose="020B0606020202030204" pitchFamily="34" charset="0"/>
              </a:rPr>
              <a:t>jednostkami organizacyjnymi </a:t>
            </a:r>
            <a:r>
              <a:rPr lang="pl-PL" sz="2200" dirty="0">
                <a:latin typeface="Arial Narrow" panose="020B0606020202030204" pitchFamily="34" charset="0"/>
              </a:rPr>
              <a:t>przedsiębiorstwa, a </a:t>
            </a:r>
            <a:r>
              <a:rPr lang="pl-PL" sz="2200" dirty="0" smtClean="0">
                <a:latin typeface="Arial Narrow" panose="020B0606020202030204" pitchFamily="34" charset="0"/>
              </a:rPr>
              <a:t>także między </a:t>
            </a:r>
            <a:r>
              <a:rPr lang="pl-PL" sz="2200" dirty="0">
                <a:latin typeface="Arial Narrow" panose="020B0606020202030204" pitchFamily="34" charset="0"/>
              </a:rPr>
              <a:t>przedsiębiorstwem </a:t>
            </a:r>
            <a:r>
              <a:rPr lang="pl-PL" sz="2200" dirty="0" smtClean="0">
                <a:latin typeface="Arial Narrow" panose="020B0606020202030204" pitchFamily="34" charset="0"/>
              </a:rPr>
              <a:t>         i </a:t>
            </a:r>
            <a:r>
              <a:rPr lang="pl-PL" sz="2200" dirty="0">
                <a:latin typeface="Arial Narrow" panose="020B0606020202030204" pitchFamily="34" charset="0"/>
              </a:rPr>
              <a:t>elementami </a:t>
            </a:r>
            <a:r>
              <a:rPr lang="pl-PL" sz="2200" dirty="0" smtClean="0">
                <a:latin typeface="Arial Narrow" panose="020B0606020202030204" pitchFamily="34" charset="0"/>
              </a:rPr>
              <a:t>jego otoczenia.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E2 </a:t>
            </a:r>
            <a:r>
              <a:rPr lang="pl-PL" sz="2200" b="1" dirty="0">
                <a:latin typeface="Arial Narrow" panose="020B0606020202030204" pitchFamily="34" charset="0"/>
              </a:rPr>
              <a:t>W</a:t>
            </a:r>
            <a:r>
              <a:rPr lang="pl-PL" sz="2200" dirty="0">
                <a:latin typeface="Arial Narrow" panose="020B0606020202030204" pitchFamily="34" charset="0"/>
              </a:rPr>
              <a:t> Student zna i rozumie istotę </a:t>
            </a:r>
            <a:r>
              <a:rPr lang="pl-PL" sz="2200" dirty="0" smtClean="0">
                <a:latin typeface="Arial Narrow" panose="020B0606020202030204" pitchFamily="34" charset="0"/>
              </a:rPr>
              <a:t>funkcjonowania modeli </a:t>
            </a:r>
            <a:r>
              <a:rPr lang="pl-PL" sz="2200" dirty="0">
                <a:latin typeface="Arial Narrow" panose="020B0606020202030204" pitchFamily="34" charset="0"/>
              </a:rPr>
              <a:t>biznesowych oraz sposobów </a:t>
            </a:r>
            <a:r>
              <a:rPr lang="pl-PL" sz="2200" dirty="0" smtClean="0">
                <a:latin typeface="Arial Narrow" panose="020B0606020202030204" pitchFamily="34" charset="0"/>
              </a:rPr>
              <a:t>ich projektowania</a:t>
            </a:r>
            <a:r>
              <a:rPr lang="pl-PL" sz="2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7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18608"/>
              </p:ext>
            </p:extLst>
          </p:nvPr>
        </p:nvGraphicFramePr>
        <p:xfrm>
          <a:off x="-6025" y="-83903"/>
          <a:ext cx="9141506" cy="51956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301">
                  <a:extLst>
                    <a:ext uri="{9D8B030D-6E8A-4147-A177-3AD203B41FA5}">
                      <a16:colId xmlns:a16="http://schemas.microsoft.com/office/drawing/2014/main" val="1623667770"/>
                    </a:ext>
                  </a:extLst>
                </a:gridCol>
                <a:gridCol w="1828301">
                  <a:extLst>
                    <a:ext uri="{9D8B030D-6E8A-4147-A177-3AD203B41FA5}">
                      <a16:colId xmlns:a16="http://schemas.microsoft.com/office/drawing/2014/main" val="4016640076"/>
                    </a:ext>
                  </a:extLst>
                </a:gridCol>
                <a:gridCol w="914151">
                  <a:extLst>
                    <a:ext uri="{9D8B030D-6E8A-4147-A177-3AD203B41FA5}">
                      <a16:colId xmlns:a16="http://schemas.microsoft.com/office/drawing/2014/main" val="2859800943"/>
                    </a:ext>
                  </a:extLst>
                </a:gridCol>
                <a:gridCol w="914151">
                  <a:extLst>
                    <a:ext uri="{9D8B030D-6E8A-4147-A177-3AD203B41FA5}">
                      <a16:colId xmlns:a16="http://schemas.microsoft.com/office/drawing/2014/main" val="1103216558"/>
                    </a:ext>
                  </a:extLst>
                </a:gridCol>
                <a:gridCol w="1828301">
                  <a:extLst>
                    <a:ext uri="{9D8B030D-6E8A-4147-A177-3AD203B41FA5}">
                      <a16:colId xmlns:a16="http://schemas.microsoft.com/office/drawing/2014/main" val="1810794228"/>
                    </a:ext>
                  </a:extLst>
                </a:gridCol>
                <a:gridCol w="1828301">
                  <a:extLst>
                    <a:ext uri="{9D8B030D-6E8A-4147-A177-3AD203B41FA5}">
                      <a16:colId xmlns:a16="http://schemas.microsoft.com/office/drawing/2014/main" val="324756492"/>
                    </a:ext>
                  </a:extLst>
                </a:gridCol>
              </a:tblGrid>
              <a:tr h="2231814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PARTNERZY</a:t>
                      </a: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1.Dostawcy usług transportowych </a:t>
                      </a:r>
                      <a:r>
                        <a:rPr lang="pl-PL" sz="1000" b="0" dirty="0" smtClean="0">
                          <a:solidFill>
                            <a:schemeClr val="tx1"/>
                          </a:solidFill>
                        </a:rPr>
                        <a:t>(np. firmy zajmujące się transportem lotniczym itp.).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 Dostawcy oprogramowania do śledzenia zapasów i optymalizacji tras.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 Dostawcy magazynowi.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CZYNNOŚCI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 Zaprojektowane indywidualnie dla każdego klienta rozwiązania logistyczne.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2.Monitorowanie i zarządzanie</a:t>
                      </a:r>
                      <a:r>
                        <a:rPr lang="pl-PL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usługami transportowymi.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3.Konfigurowanie i utrzymywanie oprogramowania do śledzenia zapasów i optymalizacji tras.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4.Optymalizowanie</a:t>
                      </a:r>
                      <a:r>
                        <a:rPr lang="pl-PL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rozwiązań w zakresie magazynów dla klientów.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OFERTA</a:t>
                      </a: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 Ekonomiczne rozwiązania logistyczne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2.Rozwiązania eksperckie i spersonalizowane.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3.Optymalizacja zapasów.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4.Niezawodne i bezpieczne usługi transportowe.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RELACJE</a:t>
                      </a: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 1. Relacja jeden do jednego z każdym klientem przy projektowaniu rozwiązań logistycznych.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2.Regularne aktualizacje dla klientów dotyczące postępu ładunku.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 Całodobowa pomoc techniczna w przypadku zapytań klientów.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KLIENCI</a:t>
                      </a: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l-PL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</a:rPr>
                        <a:t>1.Małe i średnie przedsiębiorstwa zainteresowane opłacalnymi rozwiązaniami logistycznymi.</a:t>
                      </a:r>
                    </a:p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</a:rPr>
                        <a:t>2.Specjaliści ds. sprzedaży i marketingu potrzebujący skutecznej dostawy towarów.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38058"/>
                  </a:ext>
                </a:extLst>
              </a:tr>
              <a:tr h="190381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ZASOBY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1.Sieć niezawodnych usług transportowych.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2.Oprogramowanie do śledzenia zapasów i optymalizacji tras.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3.Profesjonalna obsługa zapytań klientów.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4.Fachowe doradztwo w zakresie rozwiązań logistycznych.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KANAŁY</a:t>
                      </a:r>
                    </a:p>
                    <a:p>
                      <a:pPr algn="ctr"/>
                      <a:endParaRPr lang="pl-PL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1.Strona internetowa z możliwością kontaktu w przypadku zapytań.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2.Media społecznościowe.</a:t>
                      </a:r>
                    </a:p>
                    <a:p>
                      <a:pPr algn="ctr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 Kieruj połączenia i e-maile do potencjalnych klientów.</a:t>
                      </a:r>
                    </a:p>
                    <a:p>
                      <a:pPr algn="just"/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88176"/>
                  </a:ext>
                </a:extLst>
              </a:tr>
              <a:tr h="864096"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KOSZTY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 Koszty personelu i personelu.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 Koszty oprogramowania i infrastruktury IT.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 Koszty powierzchni biurowej.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4.Opłaty za usługi transportowe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rgbClr val="FF0000"/>
                          </a:solidFill>
                        </a:rPr>
                        <a:t>PRZYCHODY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1.Usługi abonamentowe B2B.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2. Przychody z usług transportowych oparte na prowizji.</a:t>
                      </a:r>
                    </a:p>
                    <a:p>
                      <a:pPr algn="just"/>
                      <a:r>
                        <a:rPr lang="pl-PL" sz="1000" b="1" dirty="0" smtClean="0">
                          <a:solidFill>
                            <a:schemeClr val="tx1"/>
                          </a:solidFill>
                        </a:rPr>
                        <a:t>3. Opłata za usługi logistyczne.</a:t>
                      </a:r>
                      <a:endParaRPr lang="pl-PL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3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30725"/>
            <a:ext cx="8229600" cy="1144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K2 Model </a:t>
            </a:r>
            <a:r>
              <a:rPr lang="pl-PL" sz="2400" b="1" dirty="0">
                <a:latin typeface="Arial Narrow" panose="020B0606020202030204" pitchFamily="34" charset="0"/>
              </a:rPr>
              <a:t>zwinności organizacji opartej na wiedzy. </a:t>
            </a:r>
            <a:endParaRPr lang="pl-PL" sz="24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Modele biznesowe </a:t>
            </a:r>
            <a:r>
              <a:rPr lang="pl-PL" sz="2400" b="1" dirty="0">
                <a:latin typeface="Arial Narrow" panose="020B0606020202030204" pitchFamily="34" charset="0"/>
              </a:rPr>
              <a:t>w kreowaniu nowych strategii.</a:t>
            </a:r>
          </a:p>
        </p:txBody>
      </p:sp>
    </p:spTree>
    <p:extLst>
      <p:ext uri="{BB962C8B-B14F-4D97-AF65-F5344CB8AC3E}">
        <p14:creationId xmlns:p14="http://schemas.microsoft.com/office/powerpoint/2010/main" val="3492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Czynniki kształtujące modele biznesowe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Czynniki wewnętrzne: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o</a:t>
            </a:r>
            <a:r>
              <a:rPr lang="pl-PL" sz="2200" dirty="0" smtClean="0">
                <a:latin typeface="Arial Narrow" panose="020B0606020202030204" pitchFamily="34" charset="0"/>
              </a:rPr>
              <a:t>rganizacyjne - organizacja </a:t>
            </a:r>
            <a:r>
              <a:rPr lang="pl-PL" sz="2200" dirty="0">
                <a:latin typeface="Arial Narrow" panose="020B0606020202030204" pitchFamily="34" charset="0"/>
              </a:rPr>
              <a:t>forma </a:t>
            </a:r>
            <a:r>
              <a:rPr lang="pl-PL" sz="2200" dirty="0" smtClean="0">
                <a:latin typeface="Arial Narrow" panose="020B0606020202030204" pitchFamily="34" charset="0"/>
              </a:rPr>
              <a:t>materialna, którą </a:t>
            </a:r>
            <a:r>
              <a:rPr lang="pl-PL" sz="2200" dirty="0">
                <a:latin typeface="Arial Narrow" panose="020B0606020202030204" pitchFamily="34" charset="0"/>
              </a:rPr>
              <a:t>przyjmuje model biznesowy (np. struktura organizacyjna, procesy</a:t>
            </a:r>
            <a:r>
              <a:rPr lang="pl-PL" sz="2200" dirty="0" smtClean="0">
                <a:latin typeface="Arial Narrow" panose="020B0606020202030204" pitchFamily="34" charset="0"/>
              </a:rPr>
              <a:t>),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</a:t>
            </a:r>
            <a:r>
              <a:rPr lang="pl-PL" sz="2200" dirty="0" smtClean="0">
                <a:latin typeface="Arial Narrow" panose="020B0606020202030204" pitchFamily="34" charset="0"/>
              </a:rPr>
              <a:t>trategia </a:t>
            </a:r>
            <a:r>
              <a:rPr lang="pl-PL" sz="2200" dirty="0">
                <a:latin typeface="Arial Narrow" panose="020B0606020202030204" pitchFamily="34" charset="0"/>
              </a:rPr>
              <a:t>– wizja </a:t>
            </a: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i główne </a:t>
            </a:r>
            <a:r>
              <a:rPr lang="pl-PL" sz="2200" dirty="0" smtClean="0">
                <a:latin typeface="Arial Narrow" panose="020B0606020202030204" pitchFamily="34" charset="0"/>
              </a:rPr>
              <a:t>cele,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technologie </a:t>
            </a:r>
            <a:r>
              <a:rPr lang="pl-PL" sz="2200" dirty="0">
                <a:latin typeface="Arial Narrow" panose="020B0606020202030204" pitchFamily="34" charset="0"/>
              </a:rPr>
              <a:t>– różne technologie </a:t>
            </a:r>
            <a:r>
              <a:rPr lang="pl-PL" sz="2200" dirty="0" smtClean="0">
                <a:latin typeface="Arial Narrow" panose="020B0606020202030204" pitchFamily="34" charset="0"/>
              </a:rPr>
              <a:t>kluczowe dla </a:t>
            </a:r>
            <a:r>
              <a:rPr lang="pl-PL" sz="2200" dirty="0">
                <a:latin typeface="Arial Narrow" panose="020B0606020202030204" pitchFamily="34" charset="0"/>
              </a:rPr>
              <a:t>modelu biznesowego </a:t>
            </a: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(np. sprzęt, oprogramowanie, system y informacyjne</a:t>
            </a:r>
            <a:r>
              <a:rPr lang="pl-PL" sz="22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Czynniki zewnętrzne: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konkurencja,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prawne,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społeczne,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zmiany technologiczne,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zmiany w zakresie popytu konsumpcyjnego</a:t>
            </a:r>
          </a:p>
        </p:txBody>
      </p:sp>
    </p:spTree>
    <p:extLst>
      <p:ext uri="{BB962C8B-B14F-4D97-AF65-F5344CB8AC3E}">
        <p14:creationId xmlns:p14="http://schemas.microsoft.com/office/powerpoint/2010/main" val="12322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162890"/>
            <a:ext cx="8229600" cy="2785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Środowisko </a:t>
            </a:r>
            <a:r>
              <a:rPr lang="pl-PL" sz="2200" b="1" dirty="0">
                <a:latin typeface="Arial Narrow" panose="020B0606020202030204" pitchFamily="34" charset="0"/>
              </a:rPr>
              <a:t>prawne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zmiany regulacyjne mogą oznaczać, że firma musi zmienić swój model biznesowy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Zmiany technologiczne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Innowacje technologiczne</a:t>
            </a:r>
          </a:p>
        </p:txBody>
      </p:sp>
    </p:spTree>
    <p:extLst>
      <p:ext uri="{BB962C8B-B14F-4D97-AF65-F5344CB8AC3E}">
        <p14:creationId xmlns:p14="http://schemas.microsoft.com/office/powerpoint/2010/main" val="40208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Siły </a:t>
            </a:r>
            <a:r>
              <a:rPr lang="pl-PL" sz="2200" b="1" dirty="0" smtClean="0">
                <a:latin typeface="Arial Narrow" panose="020B0606020202030204" pitchFamily="34" charset="0"/>
              </a:rPr>
              <a:t>konkurencyjne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dostosowanie modelu biznesowego </a:t>
            </a:r>
            <a:r>
              <a:rPr lang="pl-PL" sz="2200" dirty="0">
                <a:latin typeface="Arial Narrow" panose="020B0606020202030204" pitchFamily="34" charset="0"/>
              </a:rPr>
              <a:t>w </a:t>
            </a:r>
            <a:r>
              <a:rPr lang="pl-PL" sz="2200" dirty="0" smtClean="0">
                <a:latin typeface="Arial Narrow" panose="020B0606020202030204" pitchFamily="34" charset="0"/>
              </a:rPr>
              <a:t>reakcji na </a:t>
            </a:r>
            <a:r>
              <a:rPr lang="pl-PL" sz="2200" dirty="0">
                <a:latin typeface="Arial Narrow" panose="020B0606020202030204" pitchFamily="34" charset="0"/>
              </a:rPr>
              <a:t>strategię, </a:t>
            </a:r>
            <a:r>
              <a:rPr lang="pl-PL" sz="2200" dirty="0" smtClean="0">
                <a:latin typeface="Arial Narrow" panose="020B0606020202030204" pitchFamily="34" charset="0"/>
              </a:rPr>
              <a:t>którą </a:t>
            </a:r>
            <a:r>
              <a:rPr lang="pl-PL" sz="2200" dirty="0">
                <a:latin typeface="Arial Narrow" panose="020B0606020202030204" pitchFamily="34" charset="0"/>
              </a:rPr>
              <a:t>konkurenci przyjęli na swoim </a:t>
            </a:r>
            <a:r>
              <a:rPr lang="pl-PL" sz="2200" dirty="0" smtClean="0">
                <a:latin typeface="Arial Narrow" panose="020B0606020202030204" pitchFamily="34" charset="0"/>
              </a:rPr>
              <a:t>rynku.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Wymagania </a:t>
            </a:r>
            <a:r>
              <a:rPr lang="pl-PL" sz="2200" b="1" dirty="0" smtClean="0">
                <a:latin typeface="Arial Narrow" panose="020B0606020202030204" pitchFamily="34" charset="0"/>
              </a:rPr>
              <a:t>klienta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miany </a:t>
            </a:r>
            <a:r>
              <a:rPr lang="pl-PL" sz="2200" dirty="0">
                <a:latin typeface="Arial Narrow" panose="020B0606020202030204" pitchFamily="34" charset="0"/>
              </a:rPr>
              <a:t>w działaniach użytkownika, bogactwie i </a:t>
            </a:r>
            <a:r>
              <a:rPr lang="pl-PL" sz="2200" dirty="0" smtClean="0">
                <a:latin typeface="Arial Narrow" panose="020B0606020202030204" pitchFamily="34" charset="0"/>
              </a:rPr>
              <a:t>modzie.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Środowisko </a:t>
            </a:r>
            <a:r>
              <a:rPr lang="pl-PL" sz="2200" b="1" dirty="0" smtClean="0">
                <a:latin typeface="Arial Narrow" panose="020B0606020202030204" pitchFamily="34" charset="0"/>
              </a:rPr>
              <a:t>społeczne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</a:t>
            </a:r>
            <a:r>
              <a:rPr lang="pl-PL" sz="2200" dirty="0" smtClean="0">
                <a:latin typeface="Arial Narrow" panose="020B0606020202030204" pitchFamily="34" charset="0"/>
              </a:rPr>
              <a:t>połeczna </a:t>
            </a:r>
            <a:r>
              <a:rPr lang="pl-PL" sz="2200" dirty="0">
                <a:latin typeface="Arial Narrow" panose="020B0606020202030204" pitchFamily="34" charset="0"/>
              </a:rPr>
              <a:t>akceptowalność działań </a:t>
            </a: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może z </a:t>
            </a:r>
            <a:r>
              <a:rPr lang="pl-PL" sz="2200" dirty="0" smtClean="0">
                <a:latin typeface="Arial Narrow" panose="020B0606020202030204" pitchFamily="34" charset="0"/>
              </a:rPr>
              <a:t>czasem ulec </a:t>
            </a:r>
            <a:r>
              <a:rPr lang="pl-PL" sz="2200" dirty="0">
                <a:latin typeface="Arial Narrow" panose="020B0606020202030204" pitchFamily="34" charset="0"/>
              </a:rPr>
              <a:t>zmianie.</a:t>
            </a:r>
          </a:p>
        </p:txBody>
      </p:sp>
    </p:spTree>
    <p:extLst>
      <p:ext uri="{BB962C8B-B14F-4D97-AF65-F5344CB8AC3E}">
        <p14:creationId xmlns:p14="http://schemas.microsoft.com/office/powerpoint/2010/main" val="2828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H. </a:t>
            </a:r>
            <a:r>
              <a:rPr lang="pl-PL" sz="2200" dirty="0" err="1">
                <a:latin typeface="Arial Narrow" panose="020B0606020202030204" pitchFamily="34" charset="0"/>
              </a:rPr>
              <a:t>Chesbrough</a:t>
            </a:r>
            <a:r>
              <a:rPr lang="pl-PL" sz="2200" dirty="0">
                <a:latin typeface="Arial Narrow" panose="020B0606020202030204" pitchFamily="34" charset="0"/>
              </a:rPr>
              <a:t> i R.S. </a:t>
            </a:r>
            <a:r>
              <a:rPr lang="pl-PL" sz="2200" dirty="0" err="1">
                <a:latin typeface="Arial Narrow" panose="020B0606020202030204" pitchFamily="34" charset="0"/>
              </a:rPr>
              <a:t>Rosenbloom</a:t>
            </a:r>
            <a:r>
              <a:rPr lang="pl-PL" sz="2200" dirty="0">
                <a:latin typeface="Arial Narrow" panose="020B0606020202030204" pitchFamily="34" charset="0"/>
              </a:rPr>
              <a:t> pod pojęciem modelu biznesowego </a:t>
            </a:r>
            <a:r>
              <a:rPr lang="pl-PL" sz="2200" dirty="0" smtClean="0">
                <a:latin typeface="Arial Narrow" panose="020B0606020202030204" pitchFamily="34" charset="0"/>
              </a:rPr>
              <a:t>rozumieją listę funkcji</a:t>
            </a:r>
            <a:r>
              <a:rPr lang="pl-PL" sz="2200" dirty="0">
                <a:latin typeface="Arial Narrow" panose="020B0606020202030204" pitchFamily="34" charset="0"/>
              </a:rPr>
              <a:t>, które on </a:t>
            </a:r>
            <a:r>
              <a:rPr lang="pl-PL" sz="2200" dirty="0" smtClean="0">
                <a:latin typeface="Arial Narrow" panose="020B0606020202030204" pitchFamily="34" charset="0"/>
              </a:rPr>
              <a:t>wypełnia:</a:t>
            </a:r>
            <a:endParaRPr lang="pl-PL" sz="2200" dirty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kreowanie </a:t>
            </a:r>
            <a:r>
              <a:rPr lang="pl-PL" sz="2200" dirty="0">
                <a:latin typeface="Arial Narrow" panose="020B0606020202030204" pitchFamily="34" charset="0"/>
              </a:rPr>
              <a:t>wartości dla klientów poprzez zaoferowanie im określonej </a:t>
            </a:r>
            <a:r>
              <a:rPr lang="pl-PL" sz="2200" dirty="0" smtClean="0">
                <a:latin typeface="Arial Narrow" panose="020B0606020202030204" pitchFamily="34" charset="0"/>
              </a:rPr>
              <a:t>technologii zawartej </a:t>
            </a:r>
            <a:r>
              <a:rPr lang="pl-PL" sz="2200" dirty="0">
                <a:latin typeface="Arial Narrow" panose="020B0606020202030204" pitchFamily="34" charset="0"/>
              </a:rPr>
              <a:t>w produkcie/usłudze,</a:t>
            </a:r>
          </a:p>
          <a:p>
            <a:pPr algn="just"/>
            <a:r>
              <a:rPr lang="pl-PL" sz="2200" dirty="0" err="1" smtClean="0">
                <a:latin typeface="Arial Narrow" panose="020B0606020202030204" pitchFamily="34" charset="0"/>
              </a:rPr>
              <a:t>identyfi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kację</a:t>
            </a:r>
            <a:r>
              <a:rPr lang="pl-PL" sz="2200" dirty="0">
                <a:latin typeface="Arial Narrow" panose="020B0606020202030204" pitchFamily="34" charset="0"/>
              </a:rPr>
              <a:t> segmentów rynku, do których ma być skierowana </a:t>
            </a:r>
            <a:r>
              <a:rPr lang="pl-PL" sz="2200" dirty="0" smtClean="0">
                <a:latin typeface="Arial Narrow" panose="020B0606020202030204" pitchFamily="34" charset="0"/>
              </a:rPr>
              <a:t>propozycja wartości</a:t>
            </a:r>
            <a:r>
              <a:rPr lang="pl-PL" sz="2200" dirty="0">
                <a:latin typeface="Arial Narrow" panose="020B0606020202030204" pitchFamily="34" charset="0"/>
              </a:rPr>
              <a:t>, wraz z określeniem sposobu generowania </a:t>
            </a:r>
            <a:r>
              <a:rPr lang="pl-PL" sz="2200" dirty="0" smtClean="0">
                <a:latin typeface="Arial Narrow" panose="020B0606020202030204" pitchFamily="34" charset="0"/>
              </a:rPr>
              <a:t>przychodów,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określenie </a:t>
            </a:r>
            <a:r>
              <a:rPr lang="pl-PL" sz="2200" dirty="0">
                <a:latin typeface="Arial Narrow" panose="020B0606020202030204" pitchFamily="34" charset="0"/>
              </a:rPr>
              <a:t>struktury łańcucha wartości niezbędnej do kreowania i </a:t>
            </a:r>
            <a:r>
              <a:rPr lang="pl-PL" sz="2200" dirty="0" smtClean="0">
                <a:latin typeface="Arial Narrow" panose="020B0606020202030204" pitchFamily="34" charset="0"/>
              </a:rPr>
              <a:t>dystrybucji oferty </a:t>
            </a:r>
            <a:r>
              <a:rPr lang="pl-PL" sz="2200" dirty="0">
                <a:latin typeface="Arial Narrow" panose="020B0606020202030204" pitchFamily="34" charset="0"/>
              </a:rPr>
              <a:t>(wartości) dla wybranych segmentów rynku wraz ze </a:t>
            </a:r>
            <a:r>
              <a:rPr lang="pl-PL" sz="2200" dirty="0" smtClean="0">
                <a:latin typeface="Arial Narrow" panose="020B0606020202030204" pitchFamily="34" charset="0"/>
              </a:rPr>
              <a:t>zdefiniowaniem komplementarnych zasobów,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estymację </a:t>
            </a:r>
            <a:r>
              <a:rPr lang="pl-PL" sz="2200" dirty="0">
                <a:latin typeface="Arial Narrow" panose="020B0606020202030204" pitchFamily="34" charset="0"/>
              </a:rPr>
              <a:t>struktury kosztów i potencjału zysku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biznesowy a strategia i zarządzanie strategiczne: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opis </a:t>
            </a:r>
            <a:r>
              <a:rPr lang="pl-PL" sz="2200" dirty="0">
                <a:latin typeface="Arial Narrow" panose="020B0606020202030204" pitchFamily="34" charset="0"/>
              </a:rPr>
              <a:t>pozycji przedsiębiorstwa w sieci wartości łączącej dostawców i </a:t>
            </a:r>
            <a:r>
              <a:rPr lang="pl-PL" sz="2200" dirty="0" smtClean="0">
                <a:latin typeface="Arial Narrow" panose="020B0606020202030204" pitchFamily="34" charset="0"/>
              </a:rPr>
              <a:t>klientów, a </a:t>
            </a:r>
            <a:r>
              <a:rPr lang="pl-PL" sz="2200" dirty="0">
                <a:latin typeface="Arial Narrow" panose="020B0606020202030204" pitchFamily="34" charset="0"/>
              </a:rPr>
              <a:t>także innych </a:t>
            </a:r>
            <a:r>
              <a:rPr lang="pl-PL" sz="2200" dirty="0" smtClean="0">
                <a:latin typeface="Arial Narrow" panose="020B0606020202030204" pitchFamily="34" charset="0"/>
              </a:rPr>
              <a:t>kooperantów,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sformułowanie </a:t>
            </a:r>
            <a:r>
              <a:rPr lang="pl-PL" sz="2200" dirty="0">
                <a:latin typeface="Arial Narrow" panose="020B0606020202030204" pitchFamily="34" charset="0"/>
              </a:rPr>
              <a:t>strategii konkurencyjnej, dzięki której przedsiębiorstwo </a:t>
            </a:r>
            <a:r>
              <a:rPr lang="pl-PL" sz="2200" dirty="0" smtClean="0">
                <a:latin typeface="Arial Narrow" panose="020B0606020202030204" pitchFamily="34" charset="0"/>
              </a:rPr>
              <a:t>będzie mogło </a:t>
            </a:r>
            <a:r>
              <a:rPr lang="pl-PL" sz="2200" dirty="0">
                <a:latin typeface="Arial Narrow" panose="020B0606020202030204" pitchFamily="34" charset="0"/>
              </a:rPr>
              <a:t>osiągnąć i utrzymać przewagę konkurencyjną na rynku.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Znamienną </a:t>
            </a:r>
            <a:r>
              <a:rPr lang="pl-PL" sz="2200" dirty="0">
                <a:latin typeface="Arial Narrow" panose="020B0606020202030204" pitchFamily="34" charset="0"/>
              </a:rPr>
              <a:t>cechą tej </a:t>
            </a:r>
            <a:r>
              <a:rPr lang="pl-PL" sz="2200" dirty="0" smtClean="0">
                <a:latin typeface="Arial Narrow" panose="020B0606020202030204" pitchFamily="34" charset="0"/>
              </a:rPr>
              <a:t>definicji </a:t>
            </a:r>
            <a:r>
              <a:rPr lang="pl-PL" sz="2200" dirty="0">
                <a:latin typeface="Arial Narrow" panose="020B0606020202030204" pitchFamily="34" charset="0"/>
              </a:rPr>
              <a:t>jest zawarcie strategii w pojęciu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biznesowego, a </a:t>
            </a:r>
            <a:r>
              <a:rPr lang="pl-PL" sz="2200" dirty="0">
                <a:latin typeface="Arial Narrow" panose="020B0606020202030204" pitchFamily="34" charset="0"/>
              </a:rPr>
              <a:t>także brak </a:t>
            </a:r>
            <a:r>
              <a:rPr lang="pl-PL" sz="2200" dirty="0" smtClean="0">
                <a:latin typeface="Arial Narrow" panose="020B0606020202030204" pitchFamily="34" charset="0"/>
              </a:rPr>
              <a:t>zdefiniowanych </a:t>
            </a:r>
            <a:r>
              <a:rPr lang="pl-PL" sz="2200" dirty="0">
                <a:latin typeface="Arial Narrow" panose="020B0606020202030204" pitchFamily="34" charset="0"/>
              </a:rPr>
              <a:t>relacji pomiędzy poszczególnymi </a:t>
            </a:r>
            <a:r>
              <a:rPr lang="pl-PL" sz="2200" dirty="0" smtClean="0">
                <a:latin typeface="Arial Narrow" panose="020B0606020202030204" pitchFamily="34" charset="0"/>
              </a:rPr>
              <a:t>funkcjami modelu </a:t>
            </a:r>
            <a:r>
              <a:rPr lang="pl-PL" sz="2200" dirty="0">
                <a:latin typeface="Arial Narrow" panose="020B0606020202030204" pitchFamily="34" charset="0"/>
              </a:rPr>
              <a:t>biznesowego.</a:t>
            </a:r>
          </a:p>
        </p:txBody>
      </p:sp>
    </p:spTree>
    <p:extLst>
      <p:ext uri="{BB962C8B-B14F-4D97-AF65-F5344CB8AC3E}">
        <p14:creationId xmlns:p14="http://schemas.microsoft.com/office/powerpoint/2010/main" val="26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Znaczenie innowacji w projektowaniu modeli biznesowych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err="1" smtClean="0">
                <a:latin typeface="Arial Narrow" panose="020B0606020202030204" pitchFamily="34" charset="0"/>
              </a:rPr>
              <a:t>Ken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Chenault</a:t>
            </a:r>
            <a:r>
              <a:rPr lang="pl-PL" sz="2200" dirty="0">
                <a:latin typeface="Arial Narrow" panose="020B0606020202030204" pitchFamily="34" charset="0"/>
              </a:rPr>
              <a:t>, dyrektor generalny American </a:t>
            </a:r>
            <a:r>
              <a:rPr lang="pl-PL" sz="2200" dirty="0" smtClean="0">
                <a:latin typeface="Arial Narrow" panose="020B0606020202030204" pitchFamily="34" charset="0"/>
              </a:rPr>
              <a:t>Express: </a:t>
            </a:r>
            <a:r>
              <a:rPr lang="pl-PL" sz="2200" i="1" dirty="0">
                <a:latin typeface="Arial Narrow" panose="020B0606020202030204" pitchFamily="34" charset="0"/>
              </a:rPr>
              <a:t>trudne </a:t>
            </a:r>
            <a:r>
              <a:rPr lang="pl-PL" sz="2200" i="1" dirty="0" smtClean="0">
                <a:latin typeface="Arial Narrow" panose="020B0606020202030204" pitchFamily="34" charset="0"/>
              </a:rPr>
              <a:t>czasy prowadzą </a:t>
            </a:r>
            <a:r>
              <a:rPr lang="pl-PL" sz="2200" i="1" dirty="0">
                <a:latin typeface="Arial Narrow" panose="020B0606020202030204" pitchFamily="34" charset="0"/>
              </a:rPr>
              <a:t>do bardziej innowacyjnych rozwiązań w </a:t>
            </a:r>
            <a:r>
              <a:rPr lang="pl-PL" sz="2200" i="1" dirty="0" smtClean="0">
                <a:latin typeface="Arial Narrow" panose="020B0606020202030204" pitchFamily="34" charset="0"/>
              </a:rPr>
              <a:t>firmie</a:t>
            </a:r>
            <a:r>
              <a:rPr lang="pl-PL" sz="2200" dirty="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niesprzyjających okolicznościach nowe innowacyjne modele biznesowe mają </a:t>
            </a:r>
            <a:r>
              <a:rPr lang="pl-PL" sz="2200" dirty="0" smtClean="0">
                <a:latin typeface="Arial Narrow" panose="020B0606020202030204" pitchFamily="34" charset="0"/>
              </a:rPr>
              <a:t>kluczowe znaczenie</a:t>
            </a:r>
            <a:r>
              <a:rPr lang="pl-PL" sz="2200" dirty="0">
                <a:latin typeface="Arial Narrow" panose="020B0606020202030204" pitchFamily="34" charset="0"/>
              </a:rPr>
              <a:t>. Zmienianie modeli biznesowych jest bardziej istotne w okresie kryzysu.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Ważne jest</a:t>
            </a:r>
            <a:r>
              <a:rPr lang="pl-PL" sz="2200" dirty="0">
                <a:latin typeface="Arial Narrow" panose="020B0606020202030204" pitchFamily="34" charset="0"/>
              </a:rPr>
              <a:t>, aby </a:t>
            </a: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dokonywały zmian w określony czas, tak aby utrzymać przewagę </a:t>
            </a:r>
            <a:r>
              <a:rPr lang="pl-PL" sz="2200" dirty="0" smtClean="0">
                <a:latin typeface="Arial Narrow" panose="020B0606020202030204" pitchFamily="34" charset="0"/>
              </a:rPr>
              <a:t>nad konkurencją </a:t>
            </a:r>
            <a:r>
              <a:rPr lang="pl-PL" sz="2200" dirty="0">
                <a:latin typeface="Arial Narrow" panose="020B0606020202030204" pitchFamily="34" charset="0"/>
              </a:rPr>
              <a:t>i lepiej przygotować się na niepewne i szybko zmieniające się </a:t>
            </a:r>
            <a:r>
              <a:rPr lang="pl-PL" sz="2200" dirty="0" smtClean="0">
                <a:latin typeface="Arial Narrow" panose="020B0606020202030204" pitchFamily="34" charset="0"/>
              </a:rPr>
              <a:t>otoczenie.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043707"/>
            <a:ext cx="82296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err="1">
                <a:latin typeface="Arial Narrow" panose="020B0606020202030204" pitchFamily="34" charset="0"/>
              </a:rPr>
              <a:t>Amit</a:t>
            </a:r>
            <a:r>
              <a:rPr lang="pl-PL" sz="2200" dirty="0">
                <a:latin typeface="Arial Narrow" panose="020B0606020202030204" pitchFamily="34" charset="0"/>
              </a:rPr>
              <a:t> i </a:t>
            </a:r>
            <a:r>
              <a:rPr lang="pl-PL" sz="2200" dirty="0" err="1">
                <a:latin typeface="Arial Narrow" panose="020B0606020202030204" pitchFamily="34" charset="0"/>
              </a:rPr>
              <a:t>Zott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identyfikują </a:t>
            </a:r>
            <a:r>
              <a:rPr lang="pl-PL" sz="2200" dirty="0">
                <a:latin typeface="Arial Narrow" panose="020B0606020202030204" pitchFamily="34" charset="0"/>
              </a:rPr>
              <a:t>cztery kluczowe powody, dla których </a:t>
            </a:r>
            <a:r>
              <a:rPr lang="pl-PL" sz="2200" dirty="0" smtClean="0">
                <a:latin typeface="Arial Narrow" panose="020B0606020202030204" pitchFamily="34" charset="0"/>
              </a:rPr>
              <a:t>firma decyduje się </a:t>
            </a:r>
            <a:r>
              <a:rPr lang="pl-PL" sz="2200" dirty="0">
                <a:latin typeface="Arial Narrow" panose="020B0606020202030204" pitchFamily="34" charset="0"/>
              </a:rPr>
              <a:t>opracować innowacyjny model </a:t>
            </a:r>
            <a:r>
              <a:rPr lang="pl-PL" sz="2200" dirty="0" smtClean="0">
                <a:latin typeface="Arial Narrow" panose="020B0606020202030204" pitchFamily="34" charset="0"/>
              </a:rPr>
              <a:t>biznesowy: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nowość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blokowanie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Komplementarność,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Wydajność.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Nowość: </a:t>
            </a:r>
            <a:r>
              <a:rPr lang="pl-PL" sz="2200" dirty="0">
                <a:latin typeface="Arial Narrow" panose="020B0606020202030204" pitchFamily="34" charset="0"/>
              </a:rPr>
              <a:t>korzyści dla organizacji, które jako pierwsze wchodzą na rynek z </a:t>
            </a:r>
            <a:r>
              <a:rPr lang="pl-PL" sz="2200" dirty="0" smtClean="0">
                <a:latin typeface="Arial Narrow" panose="020B0606020202030204" pitchFamily="34" charset="0"/>
              </a:rPr>
              <a:t>nowatorską metodą </a:t>
            </a:r>
            <a:r>
              <a:rPr lang="pl-PL" sz="2200" dirty="0">
                <a:latin typeface="Arial Narrow" panose="020B0606020202030204" pitchFamily="34" charset="0"/>
              </a:rPr>
              <a:t>biznesową, mogą przynieść znaczne zyski.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Na przykład: firma może rozwijać </a:t>
            </a:r>
            <a:r>
              <a:rPr lang="pl-PL" sz="2200" dirty="0">
                <a:latin typeface="Arial Narrow" panose="020B0606020202030204" pitchFamily="34" charset="0"/>
              </a:rPr>
              <a:t>świadomość marki i reputację przed innymi </a:t>
            </a:r>
            <a:r>
              <a:rPr lang="pl-PL" sz="2200" dirty="0" smtClean="0">
                <a:latin typeface="Arial Narrow" panose="020B0606020202030204" pitchFamily="34" charset="0"/>
              </a:rPr>
              <a:t>firmami</a:t>
            </a:r>
            <a:r>
              <a:rPr lang="pl-PL" sz="2200" dirty="0">
                <a:latin typeface="Arial Narrow" panose="020B0606020202030204" pitchFamily="34" charset="0"/>
              </a:rPr>
              <a:t>. Jest także w stanie </a:t>
            </a:r>
            <a:r>
              <a:rPr lang="pl-PL" sz="2200" dirty="0" smtClean="0">
                <a:latin typeface="Arial Narrow" panose="020B0606020202030204" pitchFamily="34" charset="0"/>
              </a:rPr>
              <a:t>czerpać korzyści </a:t>
            </a:r>
            <a:r>
              <a:rPr lang="pl-PL" sz="2200" dirty="0">
                <a:latin typeface="Arial Narrow" panose="020B0606020202030204" pitchFamily="34" charset="0"/>
              </a:rPr>
              <a:t>z doświadczeń edukacyjnych i zabezpieczyć ograniczone zasoby, </a:t>
            </a:r>
            <a:r>
              <a:rPr lang="pl-PL" sz="2200" dirty="0" smtClean="0">
                <a:latin typeface="Arial Narrow" panose="020B0606020202030204" pitchFamily="34" charset="0"/>
              </a:rPr>
              <a:t>zapewniając przewagę </a:t>
            </a:r>
            <a:r>
              <a:rPr lang="pl-PL" sz="2200" dirty="0">
                <a:latin typeface="Arial Narrow" panose="020B0606020202030204" pitchFamily="34" charset="0"/>
              </a:rPr>
              <a:t>nad organizacjami przyjmującymi model po nich.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Nowość stanowi formę trwałej </a:t>
            </a:r>
            <a:r>
              <a:rPr lang="pl-PL" sz="2200" dirty="0">
                <a:latin typeface="Arial Narrow" panose="020B0606020202030204" pitchFamily="34" charset="0"/>
              </a:rPr>
              <a:t>przewagi konkurencyjnej dla innowatorów modeli biznesowych.</a:t>
            </a:r>
          </a:p>
        </p:txBody>
      </p:sp>
    </p:spTree>
    <p:extLst>
      <p:ext uri="{BB962C8B-B14F-4D97-AF65-F5344CB8AC3E}">
        <p14:creationId xmlns:p14="http://schemas.microsoft.com/office/powerpoint/2010/main" val="21692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064896" cy="337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Efekty uczenia (umiejętności)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E3 U </a:t>
            </a:r>
            <a:r>
              <a:rPr lang="pl-PL" sz="2200" dirty="0" smtClean="0">
                <a:latin typeface="Arial Narrow" panose="020B0606020202030204" pitchFamily="34" charset="0"/>
              </a:rPr>
              <a:t>Student </a:t>
            </a:r>
            <a:r>
              <a:rPr lang="pl-PL" sz="2200" dirty="0">
                <a:latin typeface="Arial Narrow" panose="020B0606020202030204" pitchFamily="34" charset="0"/>
              </a:rPr>
              <a:t>potrafi samodzielnie </a:t>
            </a:r>
            <a:r>
              <a:rPr lang="pl-PL" sz="2200" dirty="0" smtClean="0">
                <a:latin typeface="Arial Narrow" panose="020B0606020202030204" pitchFamily="34" charset="0"/>
              </a:rPr>
              <a:t>proponować rozwiązania </a:t>
            </a:r>
            <a:r>
              <a:rPr lang="pl-PL" sz="2200" dirty="0">
                <a:latin typeface="Arial Narrow" panose="020B0606020202030204" pitchFamily="34" charset="0"/>
              </a:rPr>
              <a:t>w zakresie doboru </a:t>
            </a:r>
            <a:r>
              <a:rPr lang="pl-PL" sz="2200" dirty="0" smtClean="0">
                <a:latin typeface="Arial Narrow" panose="020B0606020202030204" pitchFamily="34" charset="0"/>
              </a:rPr>
              <a:t>modelu biznesowego </a:t>
            </a:r>
            <a:r>
              <a:rPr lang="pl-PL" sz="2200" dirty="0">
                <a:latin typeface="Arial Narrow" panose="020B0606020202030204" pitchFamily="34" charset="0"/>
              </a:rPr>
              <a:t>przedsiębiorstwa oraz </a:t>
            </a:r>
            <a:r>
              <a:rPr lang="pl-PL" sz="2200" dirty="0" smtClean="0">
                <a:latin typeface="Arial Narrow" panose="020B0606020202030204" pitchFamily="34" charset="0"/>
              </a:rPr>
              <a:t>sposobu jego </a:t>
            </a:r>
            <a:r>
              <a:rPr lang="pl-PL" sz="2200" dirty="0">
                <a:latin typeface="Arial Narrow" panose="020B0606020202030204" pitchFamily="34" charset="0"/>
              </a:rPr>
              <a:t>wdrożenia.</a:t>
            </a:r>
          </a:p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E4 </a:t>
            </a:r>
            <a:r>
              <a:rPr lang="pl-PL" sz="2200" b="1" dirty="0">
                <a:latin typeface="Arial Narrow" panose="020B0606020202030204" pitchFamily="34" charset="0"/>
              </a:rPr>
              <a:t>U </a:t>
            </a:r>
            <a:r>
              <a:rPr lang="pl-PL" sz="2200" dirty="0">
                <a:latin typeface="Arial Narrow" panose="020B0606020202030204" pitchFamily="34" charset="0"/>
              </a:rPr>
              <a:t>Student potrafi właściwie </a:t>
            </a:r>
            <a:r>
              <a:rPr lang="pl-PL" sz="2200" dirty="0" smtClean="0">
                <a:latin typeface="Arial Narrow" panose="020B0606020202030204" pitchFamily="34" charset="0"/>
              </a:rPr>
              <a:t>analizować przyczyny </a:t>
            </a:r>
            <a:r>
              <a:rPr lang="pl-PL" sz="2200" dirty="0">
                <a:latin typeface="Arial Narrow" panose="020B0606020202030204" pitchFamily="34" charset="0"/>
              </a:rPr>
              <a:t>i przebieg procesów </a:t>
            </a:r>
            <a:r>
              <a:rPr lang="pl-PL" sz="2200" dirty="0" smtClean="0">
                <a:latin typeface="Arial Narrow" panose="020B0606020202030204" pitchFamily="34" charset="0"/>
              </a:rPr>
              <a:t>     i </a:t>
            </a:r>
            <a:r>
              <a:rPr lang="pl-PL" sz="2200" dirty="0">
                <a:latin typeface="Arial Narrow" panose="020B0606020202030204" pitchFamily="34" charset="0"/>
              </a:rPr>
              <a:t>zjawisk </a:t>
            </a:r>
            <a:r>
              <a:rPr lang="pl-PL" sz="2200" dirty="0" smtClean="0">
                <a:latin typeface="Arial Narrow" panose="020B0606020202030204" pitchFamily="34" charset="0"/>
              </a:rPr>
              <a:t>w otoczeniu </a:t>
            </a:r>
            <a:r>
              <a:rPr lang="pl-PL" sz="2200" dirty="0">
                <a:latin typeface="Arial Narrow" panose="020B0606020202030204" pitchFamily="34" charset="0"/>
              </a:rPr>
              <a:t>przedsiębiorstwa </a:t>
            </a:r>
            <a:r>
              <a:rPr lang="pl-PL" sz="2200" dirty="0" smtClean="0">
                <a:latin typeface="Arial Narrow" panose="020B0606020202030204" pitchFamily="34" charset="0"/>
              </a:rPr>
              <a:t>oraz przeprowadzać </a:t>
            </a:r>
            <a:r>
              <a:rPr lang="pl-PL" sz="2200" dirty="0">
                <a:latin typeface="Arial Narrow" panose="020B0606020202030204" pitchFamily="34" charset="0"/>
              </a:rPr>
              <a:t>na ich podstawie </a:t>
            </a:r>
            <a:r>
              <a:rPr lang="pl-PL" sz="2200" dirty="0" smtClean="0">
                <a:latin typeface="Arial Narrow" panose="020B0606020202030204" pitchFamily="34" charset="0"/>
              </a:rPr>
              <a:t>odpowiednie wnioskowanie.</a:t>
            </a:r>
          </a:p>
        </p:txBody>
      </p:sp>
    </p:spTree>
    <p:extLst>
      <p:ext uri="{BB962C8B-B14F-4D97-AF65-F5344CB8AC3E}">
        <p14:creationId xmlns:p14="http://schemas.microsoft.com/office/powerpoint/2010/main" val="13114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15715"/>
            <a:ext cx="8229600" cy="2736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Blokowanie</a:t>
            </a:r>
            <a:r>
              <a:rPr lang="pl-PL" sz="2200" dirty="0">
                <a:latin typeface="Arial Narrow" panose="020B0606020202030204" pitchFamily="34" charset="0"/>
              </a:rPr>
              <a:t>: stosowanie wbudowanych elementów, aby utrzymać </a:t>
            </a:r>
            <a:r>
              <a:rPr lang="pl-PL" sz="2200" dirty="0" smtClean="0">
                <a:latin typeface="Arial Narrow" panose="020B0606020202030204" pitchFamily="34" charset="0"/>
              </a:rPr>
              <a:t>interesariuszy modelu </a:t>
            </a:r>
            <a:r>
              <a:rPr lang="pl-PL" sz="2200" dirty="0">
                <a:latin typeface="Arial Narrow" panose="020B0606020202030204" pitchFamily="34" charset="0"/>
              </a:rPr>
              <a:t>biznesowego, np. klientów, poprzez wprowadzenie „działań </a:t>
            </a:r>
            <a:r>
              <a:rPr lang="pl-PL" sz="2200" dirty="0" smtClean="0">
                <a:latin typeface="Arial Narrow" panose="020B0606020202030204" pitchFamily="34" charset="0"/>
              </a:rPr>
              <a:t>związanych z </a:t>
            </a:r>
            <a:r>
              <a:rPr lang="pl-PL" sz="2200" dirty="0">
                <a:latin typeface="Arial Narrow" panose="020B0606020202030204" pitchFamily="34" charset="0"/>
              </a:rPr>
              <a:t>modelem biznesowym, które generują zmiany kosztów lub tworzą nowe metody </a:t>
            </a:r>
            <a:r>
              <a:rPr lang="pl-PL" sz="2200" dirty="0" smtClean="0">
                <a:latin typeface="Arial Narrow" panose="020B0606020202030204" pitchFamily="34" charset="0"/>
              </a:rPr>
              <a:t>zachęcania, po </a:t>
            </a:r>
            <a:r>
              <a:rPr lang="pl-PL" sz="2200" dirty="0">
                <a:latin typeface="Arial Narrow" panose="020B0606020202030204" pitchFamily="34" charset="0"/>
              </a:rPr>
              <a:t>to aby uczestnicy modelu biznesowego mogli zostać i dokonać </a:t>
            </a:r>
            <a:r>
              <a:rPr lang="pl-PL" sz="2200" dirty="0" smtClean="0">
                <a:latin typeface="Arial Narrow" panose="020B0606020202030204" pitchFamily="34" charset="0"/>
              </a:rPr>
              <a:t>transakcji w </a:t>
            </a:r>
            <a:r>
              <a:rPr lang="pl-PL" sz="2200" dirty="0">
                <a:latin typeface="Arial Narrow" panose="020B0606020202030204" pitchFamily="34" charset="0"/>
              </a:rPr>
              <a:t>ramach systemu działań”. 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755675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Komplementarność: </a:t>
            </a:r>
            <a:r>
              <a:rPr lang="pl-PL" sz="2200" dirty="0">
                <a:latin typeface="Arial Narrow" panose="020B0606020202030204" pitchFamily="34" charset="0"/>
              </a:rPr>
              <a:t>łączenie działań w celu generowania większej wartości.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Na przykład, niektóre </a:t>
            </a: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diamentowe zajmują się zarządzaniem, </a:t>
            </a:r>
            <a:r>
              <a:rPr lang="pl-PL" sz="2200" dirty="0" smtClean="0">
                <a:latin typeface="Arial Narrow" panose="020B0606020202030204" pitchFamily="34" charset="0"/>
              </a:rPr>
              <a:t>polerowaniem i </a:t>
            </a:r>
            <a:r>
              <a:rPr lang="pl-PL" sz="2200" dirty="0">
                <a:latin typeface="Arial Narrow" panose="020B0606020202030204" pitchFamily="34" charset="0"/>
              </a:rPr>
              <a:t>dystrybucją pod jednym dachem, co pozwala im dostosować kamienie </a:t>
            </a:r>
            <a:r>
              <a:rPr lang="pl-PL" sz="2200" dirty="0" smtClean="0">
                <a:latin typeface="Arial Narrow" panose="020B0606020202030204" pitchFamily="34" charset="0"/>
              </a:rPr>
              <a:t>do konkretnych </a:t>
            </a:r>
            <a:r>
              <a:rPr lang="pl-PL" sz="2200" dirty="0">
                <a:latin typeface="Arial Narrow" panose="020B0606020202030204" pitchFamily="34" charset="0"/>
              </a:rPr>
              <a:t>wymagań każdego segmentu rynku.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Efektywność</a:t>
            </a:r>
            <a:r>
              <a:rPr lang="pl-PL" sz="2200" b="1" dirty="0">
                <a:latin typeface="Arial Narrow" panose="020B0606020202030204" pitchFamily="34" charset="0"/>
              </a:rPr>
              <a:t>: </a:t>
            </a:r>
            <a:r>
              <a:rPr lang="pl-PL" sz="2200" dirty="0">
                <a:latin typeface="Arial Narrow" panose="020B0606020202030204" pitchFamily="34" charset="0"/>
              </a:rPr>
              <a:t>reorganizacja kluczowych działań w celu zmniejszenia </a:t>
            </a:r>
            <a:r>
              <a:rPr lang="pl-PL" sz="2200" dirty="0" smtClean="0">
                <a:latin typeface="Arial Narrow" panose="020B0606020202030204" pitchFamily="34" charset="0"/>
              </a:rPr>
              <a:t>kosztów transakcji</a:t>
            </a:r>
            <a:r>
              <a:rPr lang="pl-PL" sz="2200" dirty="0">
                <a:latin typeface="Arial Narrow" panose="020B0606020202030204" pitchFamily="34" charset="0"/>
              </a:rPr>
              <a:t>. Na przykład, Wal-Mart zaprojektował swój model biznesowy, </a:t>
            </a:r>
            <a:r>
              <a:rPr lang="pl-PL" sz="2200" dirty="0" smtClean="0">
                <a:latin typeface="Arial Narrow" panose="020B0606020202030204" pitchFamily="34" charset="0"/>
              </a:rPr>
              <a:t>aby wspierać </a:t>
            </a:r>
            <a:r>
              <a:rPr lang="pl-PL" sz="2200" dirty="0">
                <a:latin typeface="Arial Narrow" panose="020B0606020202030204" pitchFamily="34" charset="0"/>
              </a:rPr>
              <a:t>niskobudżetową strategię sprzedaży detalicznej, dzięki czemu </a:t>
            </a:r>
            <a:r>
              <a:rPr lang="pl-PL" sz="2200" dirty="0" smtClean="0">
                <a:latin typeface="Arial Narrow" panose="020B0606020202030204" pitchFamily="34" charset="0"/>
              </a:rPr>
              <a:t>opracowano „wysoce wyrafinowany </a:t>
            </a:r>
            <a:r>
              <a:rPr lang="pl-PL" sz="2200" dirty="0">
                <a:latin typeface="Arial Narrow" panose="020B0606020202030204" pitchFamily="34" charset="0"/>
              </a:rPr>
              <a:t>proces, taki jak cross-</a:t>
            </a:r>
            <a:r>
              <a:rPr lang="pl-PL" sz="2200" dirty="0" err="1">
                <a:latin typeface="Arial Narrow" panose="020B0606020202030204" pitchFamily="34" charset="0"/>
              </a:rPr>
              <a:t>docking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niezrównany w </a:t>
            </a:r>
            <a:r>
              <a:rPr lang="pl-PL" sz="2200" dirty="0">
                <a:latin typeface="Arial Narrow" panose="020B0606020202030204" pitchFamily="34" charset="0"/>
              </a:rPr>
              <a:t>branży”, co pomaga mu uzyskać przewagę nad konkurencją.</a:t>
            </a:r>
          </a:p>
        </p:txBody>
      </p:sp>
    </p:spTree>
    <p:extLst>
      <p:ext uri="{BB962C8B-B14F-4D97-AF65-F5344CB8AC3E}">
        <p14:creationId xmlns:p14="http://schemas.microsoft.com/office/powerpoint/2010/main" val="42528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71599" y="775244"/>
            <a:ext cx="6400800" cy="556495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typów innowacji kreujących strategie</a:t>
            </a:r>
            <a:endParaRPr lang="pl-PL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9911"/>
            <a:ext cx="8640762" cy="1150938"/>
          </a:xfrm>
        </p:spPr>
      </p:pic>
    </p:spTree>
    <p:extLst>
      <p:ext uri="{BB962C8B-B14F-4D97-AF65-F5344CB8AC3E}">
        <p14:creationId xmlns:p14="http://schemas.microsoft.com/office/powerpoint/2010/main" val="14048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4284067"/>
            <a:ext cx="8229600" cy="26669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Opracowanie własne na podstawie: </a:t>
            </a:r>
            <a:r>
              <a:rPr lang="en-US" sz="1200" dirty="0" smtClean="0">
                <a:latin typeface="Arial Narrow" panose="020B0606020202030204" pitchFamily="34" charset="0"/>
              </a:rPr>
              <a:t>Keeley </a:t>
            </a:r>
            <a:r>
              <a:rPr lang="en-US" sz="1200" dirty="0">
                <a:latin typeface="Arial Narrow" panose="020B0606020202030204" pitchFamily="34" charset="0"/>
              </a:rPr>
              <a:t>L., Walters H., </a:t>
            </a:r>
            <a:r>
              <a:rPr lang="en-US" sz="1200" dirty="0" err="1">
                <a:latin typeface="Arial Narrow" panose="020B0606020202030204" pitchFamily="34" charset="0"/>
              </a:rPr>
              <a:t>Pikkel</a:t>
            </a:r>
            <a:r>
              <a:rPr lang="en-US" sz="1200" dirty="0">
                <a:latin typeface="Arial Narrow" panose="020B0606020202030204" pitchFamily="34" charset="0"/>
              </a:rPr>
              <a:t> R., Quinn B., Ten Types of Innovation: The Discipline of Building Breakthroughs, Wiley 2013</a:t>
            </a:r>
            <a:endParaRPr lang="pl-PL" sz="1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87"/>
            <a:ext cx="9144000" cy="37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11750"/>
          </a:xfrm>
        </p:spPr>
      </p:pic>
    </p:spTree>
    <p:extLst>
      <p:ext uri="{BB962C8B-B14F-4D97-AF65-F5344CB8AC3E}">
        <p14:creationId xmlns:p14="http://schemas.microsoft.com/office/powerpoint/2010/main" val="40211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4" y="683667"/>
            <a:ext cx="7557750" cy="3888432"/>
          </a:xfrm>
        </p:spPr>
      </p:pic>
    </p:spTree>
    <p:extLst>
      <p:ext uri="{BB962C8B-B14F-4D97-AF65-F5344CB8AC3E}">
        <p14:creationId xmlns:p14="http://schemas.microsoft.com/office/powerpoint/2010/main" val="618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1750"/>
          </a:xfrm>
        </p:spPr>
      </p:pic>
    </p:spTree>
    <p:extLst>
      <p:ext uri="{BB962C8B-B14F-4D97-AF65-F5344CB8AC3E}">
        <p14:creationId xmlns:p14="http://schemas.microsoft.com/office/powerpoint/2010/main" val="21833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Podstawowym </a:t>
            </a:r>
            <a:r>
              <a:rPr lang="pl-PL" sz="2200" dirty="0">
                <a:latin typeface="Arial Narrow" panose="020B0606020202030204" pitchFamily="34" charset="0"/>
              </a:rPr>
              <a:t>założeniem strategii jest </a:t>
            </a:r>
            <a:r>
              <a:rPr lang="pl-PL" sz="2200" b="1" dirty="0">
                <a:latin typeface="Arial Narrow" panose="020B0606020202030204" pitchFamily="34" charset="0"/>
              </a:rPr>
              <a:t>wykreowanie </a:t>
            </a:r>
            <a:r>
              <a:rPr lang="pl-PL" sz="2200" b="1" dirty="0" smtClean="0">
                <a:latin typeface="Arial Narrow" panose="020B0606020202030204" pitchFamily="34" charset="0"/>
              </a:rPr>
              <a:t>nowej przestrzeni </a:t>
            </a:r>
            <a:r>
              <a:rPr lang="pl-PL" sz="2200" b="1" dirty="0">
                <a:latin typeface="Arial Narrow" panose="020B0606020202030204" pitchFamily="34" charset="0"/>
              </a:rPr>
              <a:t>rynkowej</a:t>
            </a:r>
            <a:r>
              <a:rPr lang="pl-PL" sz="2200" dirty="0">
                <a:latin typeface="Arial Narrow" panose="020B0606020202030204" pitchFamily="34" charset="0"/>
              </a:rPr>
              <a:t>, zamiast konkurowania w </a:t>
            </a:r>
            <a:r>
              <a:rPr lang="pl-PL" sz="2200" dirty="0" smtClean="0">
                <a:latin typeface="Arial Narrow" panose="020B0606020202030204" pitchFamily="34" charset="0"/>
              </a:rPr>
              <a:t>tradycyjnie ukształtowanym </a:t>
            </a:r>
            <a:r>
              <a:rPr lang="pl-PL" sz="2200" dirty="0">
                <a:latin typeface="Arial Narrow" panose="020B0606020202030204" pitchFamily="34" charset="0"/>
              </a:rPr>
              <a:t>rynku. Poprzez istotne odróżnienie się </a:t>
            </a:r>
            <a:r>
              <a:rPr lang="pl-PL" sz="2200" dirty="0" smtClean="0">
                <a:latin typeface="Arial Narrow" panose="020B0606020202030204" pitchFamily="34" charset="0"/>
              </a:rPr>
              <a:t>od konkurencji</a:t>
            </a:r>
            <a:r>
              <a:rPr lang="pl-PL" sz="2200" dirty="0">
                <a:latin typeface="Arial Narrow" panose="020B0606020202030204" pitchFamily="34" charset="0"/>
              </a:rPr>
              <a:t>, przestaje ona być bezpośrednim </a:t>
            </a:r>
            <a:r>
              <a:rPr lang="pl-PL" sz="2200" dirty="0" smtClean="0">
                <a:latin typeface="Arial Narrow" panose="020B0606020202030204" pitchFamily="34" charset="0"/>
              </a:rPr>
              <a:t>zagrożeniem. Wykreowanie </a:t>
            </a:r>
            <a:r>
              <a:rPr lang="pl-PL" sz="2200" dirty="0">
                <a:latin typeface="Arial Narrow" panose="020B0606020202030204" pitchFamily="34" charset="0"/>
              </a:rPr>
              <a:t>tzw. </a:t>
            </a:r>
            <a:r>
              <a:rPr lang="pl-PL" sz="2200" b="1" dirty="0">
                <a:latin typeface="Arial Narrow" panose="020B0606020202030204" pitchFamily="34" charset="0"/>
              </a:rPr>
              <a:t>Innowacji wartości </a:t>
            </a:r>
            <a:r>
              <a:rPr lang="pl-PL" sz="2200" dirty="0">
                <a:latin typeface="Arial Narrow" panose="020B0606020202030204" pitchFamily="34" charset="0"/>
              </a:rPr>
              <a:t>umożliwia </a:t>
            </a:r>
            <a:r>
              <a:rPr lang="pl-PL" sz="2200" dirty="0" smtClean="0">
                <a:latin typeface="Arial Narrow" panose="020B0606020202030204" pitchFamily="34" charset="0"/>
              </a:rPr>
              <a:t>szukanie klientów </a:t>
            </a:r>
            <a:r>
              <a:rPr lang="pl-PL" sz="2200" dirty="0">
                <a:latin typeface="Arial Narrow" panose="020B0606020202030204" pitchFamily="34" charset="0"/>
              </a:rPr>
              <a:t>na nowych rynkach.</a:t>
            </a:r>
          </a:p>
        </p:txBody>
      </p:sp>
    </p:spTree>
    <p:extLst>
      <p:ext uri="{BB962C8B-B14F-4D97-AF65-F5344CB8AC3E}">
        <p14:creationId xmlns:p14="http://schemas.microsoft.com/office/powerpoint/2010/main" val="25215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8229600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Strategia „Błękitnego oceanu”</a:t>
            </a: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9731"/>
            <a:ext cx="8640960" cy="30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294719"/>
            <a:ext cx="8229600" cy="96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K3 Modele biznesu w logistyce, Internecie, sieciowe modele</a:t>
            </a:r>
          </a:p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biznesu. Elementy ekonomii współpracy.</a:t>
            </a:r>
          </a:p>
        </p:txBody>
      </p:sp>
    </p:spTree>
    <p:extLst>
      <p:ext uri="{BB962C8B-B14F-4D97-AF65-F5344CB8AC3E}">
        <p14:creationId xmlns:p14="http://schemas.microsoft.com/office/powerpoint/2010/main" val="3554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1" y="755675"/>
            <a:ext cx="8064896" cy="33735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Efekty uczenia (kompetencje)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>
                <a:latin typeface="Arial Narrow" panose="020B0606020202030204" pitchFamily="34" charset="0"/>
              </a:rPr>
              <a:t>E5 K</a:t>
            </a:r>
            <a:r>
              <a:rPr lang="pl-PL" sz="2200" dirty="0">
                <a:latin typeface="Arial Narrow" panose="020B0606020202030204" pitchFamily="34" charset="0"/>
              </a:rPr>
              <a:t> Student jest gotów do wyboru i </a:t>
            </a:r>
            <a:r>
              <a:rPr lang="pl-PL" sz="2200" dirty="0" smtClean="0">
                <a:latin typeface="Arial Narrow" panose="020B0606020202030204" pitchFamily="34" charset="0"/>
              </a:rPr>
              <a:t>opracowania odpowiedniego </a:t>
            </a:r>
            <a:r>
              <a:rPr lang="pl-PL" sz="2200" dirty="0">
                <a:latin typeface="Arial Narrow" panose="020B0606020202030204" pitchFamily="34" charset="0"/>
              </a:rPr>
              <a:t>modelu biznesu w stosunku </a:t>
            </a:r>
            <a:r>
              <a:rPr lang="pl-PL" sz="2200" dirty="0" smtClean="0">
                <a:latin typeface="Arial Narrow" panose="020B0606020202030204" pitchFamily="34" charset="0"/>
              </a:rPr>
              <a:t>do zidentyfikowanych </a:t>
            </a:r>
            <a:r>
              <a:rPr lang="pl-PL" sz="2200" dirty="0">
                <a:latin typeface="Arial Narrow" panose="020B0606020202030204" pitchFamily="34" charset="0"/>
              </a:rPr>
              <a:t>warunków działania </a:t>
            </a:r>
            <a:r>
              <a:rPr lang="pl-PL" sz="2200" dirty="0" smtClean="0">
                <a:latin typeface="Arial Narrow" panose="020B0606020202030204" pitchFamily="34" charset="0"/>
              </a:rPr>
              <a:t>na odstawie </a:t>
            </a:r>
            <a:r>
              <a:rPr lang="pl-PL" sz="2200" dirty="0">
                <a:latin typeface="Arial Narrow" panose="020B0606020202030204" pitchFamily="34" charset="0"/>
              </a:rPr>
              <a:t>zdobytej wiedzy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200" dirty="0">
              <a:latin typeface="Arial Narrow" panose="020B0606020202030204" pitchFamily="34" charset="0"/>
            </a:endParaRPr>
          </a:p>
          <a:p>
            <a:pPr algn="just"/>
            <a:r>
              <a:rPr lang="pl-PL" sz="2200" b="1" dirty="0" smtClean="0">
                <a:latin typeface="Arial Narrow" panose="020B0606020202030204" pitchFamily="34" charset="0"/>
              </a:rPr>
              <a:t>E6 </a:t>
            </a:r>
            <a:r>
              <a:rPr lang="pl-PL" sz="2200" b="1" dirty="0">
                <a:latin typeface="Arial Narrow" panose="020B0606020202030204" pitchFamily="34" charset="0"/>
              </a:rPr>
              <a:t>K</a:t>
            </a:r>
            <a:r>
              <a:rPr lang="pl-PL" sz="2200" dirty="0">
                <a:latin typeface="Arial Narrow" panose="020B0606020202030204" pitchFamily="34" charset="0"/>
              </a:rPr>
              <a:t> Student jest gotów do </a:t>
            </a:r>
            <a:r>
              <a:rPr lang="pl-PL" sz="2200" dirty="0" smtClean="0">
                <a:latin typeface="Arial Narrow" panose="020B0606020202030204" pitchFamily="34" charset="0"/>
              </a:rPr>
              <a:t>diagnozowania zależności </a:t>
            </a:r>
            <a:r>
              <a:rPr lang="pl-PL" sz="2200" dirty="0" err="1" smtClean="0">
                <a:latin typeface="Arial Narrow" panose="020B0606020202030204" pitchFamily="34" charset="0"/>
              </a:rPr>
              <a:t>przyczynowo-skutkowych</a:t>
            </a:r>
            <a:r>
              <a:rPr lang="pl-PL" sz="2200" dirty="0" smtClean="0">
                <a:latin typeface="Arial Narrow" panose="020B0606020202030204" pitchFamily="34" charset="0"/>
              </a:rPr>
              <a:t> występujących </a:t>
            </a:r>
            <a:r>
              <a:rPr lang="pl-PL" sz="2200" dirty="0">
                <a:latin typeface="Arial Narrow" panose="020B0606020202030204" pitchFamily="34" charset="0"/>
              </a:rPr>
              <a:t>w funkcjonowaniu </a:t>
            </a:r>
            <a:r>
              <a:rPr lang="pl-PL" sz="2200" dirty="0" smtClean="0">
                <a:latin typeface="Arial Narrow" panose="020B0606020202030204" pitchFamily="34" charset="0"/>
              </a:rPr>
              <a:t>wybranych modeli biznesu i </a:t>
            </a:r>
            <a:r>
              <a:rPr lang="pl-PL" sz="2200" dirty="0">
                <a:latin typeface="Arial Narrow" panose="020B0606020202030204" pitchFamily="34" charset="0"/>
              </a:rPr>
              <a:t>hierarchizowania </a:t>
            </a:r>
            <a:r>
              <a:rPr lang="pl-PL" sz="2200" dirty="0" smtClean="0">
                <a:latin typeface="Arial Narrow" panose="020B0606020202030204" pitchFamily="34" charset="0"/>
              </a:rPr>
              <a:t>istotności alternatywnych </a:t>
            </a:r>
            <a:r>
              <a:rPr lang="pl-PL" sz="2200" dirty="0">
                <a:latin typeface="Arial Narrow" panose="020B0606020202030204" pitchFamily="34" charset="0"/>
              </a:rPr>
              <a:t>bądź konkurencyjnych </a:t>
            </a:r>
            <a:r>
              <a:rPr lang="pl-PL" sz="2200" dirty="0" smtClean="0">
                <a:latin typeface="Arial Narrow" panose="020B0606020202030204" pitchFamily="34" charset="0"/>
              </a:rPr>
              <a:t>zadań i przedstawicieli </a:t>
            </a:r>
            <a:r>
              <a:rPr lang="pl-PL" sz="2200" dirty="0">
                <a:latin typeface="Arial Narrow" panose="020B0606020202030204" pitchFamily="34" charset="0"/>
              </a:rPr>
              <a:t>otoczenia.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99691"/>
            <a:ext cx="8229600" cy="35112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Pytanie: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Czym </a:t>
            </a:r>
            <a:r>
              <a:rPr lang="pl-PL" sz="2200" dirty="0">
                <a:latin typeface="Arial Narrow" panose="020B0606020202030204" pitchFamily="34" charset="0"/>
              </a:rPr>
              <a:t>są nowoczesne </a:t>
            </a:r>
            <a:r>
              <a:rPr lang="pl-PL" sz="2200" dirty="0" smtClean="0">
                <a:latin typeface="Arial Narrow" panose="020B0606020202030204" pitchFamily="34" charset="0"/>
              </a:rPr>
              <a:t>modele biznesowe </a:t>
            </a:r>
            <a:r>
              <a:rPr lang="pl-PL" sz="2200" dirty="0">
                <a:latin typeface="Arial Narrow" panose="020B0606020202030204" pitchFamily="34" charset="0"/>
              </a:rPr>
              <a:t>w logistyce i w jaki sposób przedsiębiorstwa (łańcuchy, sieci) </a:t>
            </a:r>
            <a:r>
              <a:rPr lang="pl-PL" sz="2200" dirty="0" smtClean="0">
                <a:latin typeface="Arial Narrow" panose="020B0606020202030204" pitchFamily="34" charset="0"/>
              </a:rPr>
              <a:t>będą mogły </a:t>
            </a:r>
            <a:r>
              <a:rPr lang="pl-PL" sz="2200" dirty="0">
                <a:latin typeface="Arial Narrow" panose="020B0606020202030204" pitchFamily="34" charset="0"/>
              </a:rPr>
              <a:t>utrzymać przewagę konkurencyjną na rynku w coraz bardziej </a:t>
            </a:r>
            <a:r>
              <a:rPr lang="pl-PL" sz="2200" dirty="0" smtClean="0">
                <a:latin typeface="Arial Narrow" panose="020B0606020202030204" pitchFamily="34" charset="0"/>
              </a:rPr>
              <a:t>niepewnym otoczeniu?</a:t>
            </a:r>
          </a:p>
          <a:p>
            <a:pPr algn="just"/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Odpowiedź: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Firmy </a:t>
            </a:r>
            <a:r>
              <a:rPr lang="pl-PL" sz="2200" dirty="0">
                <a:latin typeface="Arial Narrow" panose="020B0606020202030204" pitchFamily="34" charset="0"/>
              </a:rPr>
              <a:t>logistyczne i łańcuchy dostaw, w których one uczestniczą, w wyniku </a:t>
            </a:r>
            <a:r>
              <a:rPr lang="pl-PL" sz="2200" dirty="0" smtClean="0">
                <a:latin typeface="Arial Narrow" panose="020B0606020202030204" pitchFamily="34" charset="0"/>
              </a:rPr>
              <a:t>dynamicznych zmian </a:t>
            </a:r>
            <a:r>
              <a:rPr lang="pl-PL" sz="2200" dirty="0">
                <a:latin typeface="Arial Narrow" panose="020B0606020202030204" pitchFamily="34" charset="0"/>
              </a:rPr>
              <a:t>zachodzących na rynku w zakresie potrzeb konsumentów </a:t>
            </a:r>
            <a:r>
              <a:rPr lang="pl-PL" sz="2200" dirty="0" smtClean="0">
                <a:latin typeface="Arial Narrow" panose="020B0606020202030204" pitchFamily="34" charset="0"/>
              </a:rPr>
              <a:t>poszukują nowych </a:t>
            </a:r>
            <a:r>
              <a:rPr lang="pl-PL" sz="2200" dirty="0">
                <a:latin typeface="Arial Narrow" panose="020B0606020202030204" pitchFamily="34" charset="0"/>
              </a:rPr>
              <a:t>(nowoczesnych) modeli biznesu.</a:t>
            </a:r>
          </a:p>
        </p:txBody>
      </p:sp>
    </p:spTree>
    <p:extLst>
      <p:ext uri="{BB962C8B-B14F-4D97-AF65-F5344CB8AC3E}">
        <p14:creationId xmlns:p14="http://schemas.microsoft.com/office/powerpoint/2010/main" val="5690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99691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Model biznesu w przedsiębiorstwie logistycznym </a:t>
            </a:r>
            <a:r>
              <a:rPr lang="pl-PL" sz="2200" dirty="0">
                <a:latin typeface="Arial Narrow" panose="020B0606020202030204" pitchFamily="34" charset="0"/>
              </a:rPr>
              <a:t>to pewien unikatowy dla danego przedsiębiorstwa lub grupy </a:t>
            </a:r>
            <a:r>
              <a:rPr lang="pl-PL" sz="2200" dirty="0" smtClean="0">
                <a:latin typeface="Arial Narrow" panose="020B0606020202030204" pitchFamily="34" charset="0"/>
              </a:rPr>
              <a:t>przedsiębiorstw (łańcuchów </a:t>
            </a:r>
            <a:r>
              <a:rPr lang="pl-PL" sz="2200" dirty="0">
                <a:latin typeface="Arial Narrow" panose="020B0606020202030204" pitchFamily="34" charset="0"/>
              </a:rPr>
              <a:t>dostaw, sieci) </a:t>
            </a:r>
            <a:r>
              <a:rPr lang="pl-PL" sz="2200" b="1" dirty="0">
                <a:latin typeface="Arial Narrow" panose="020B0606020202030204" pitchFamily="34" charset="0"/>
              </a:rPr>
              <a:t>sposób działania na rynku</a:t>
            </a:r>
            <a:r>
              <a:rPr lang="pl-PL" sz="2200" dirty="0">
                <a:latin typeface="Arial Narrow" panose="020B0606020202030204" pitchFamily="34" charset="0"/>
              </a:rPr>
              <a:t>, który </a:t>
            </a:r>
            <a:r>
              <a:rPr lang="pl-PL" sz="2200" dirty="0" smtClean="0">
                <a:latin typeface="Arial Narrow" panose="020B0606020202030204" pitchFamily="34" charset="0"/>
              </a:rPr>
              <a:t>zapewnia mu </a:t>
            </a:r>
            <a:r>
              <a:rPr lang="pl-PL" sz="2200" dirty="0">
                <a:latin typeface="Arial Narrow" panose="020B0606020202030204" pitchFamily="34" charset="0"/>
              </a:rPr>
              <a:t>(im) utrzymanie długookresowej </a:t>
            </a:r>
            <a:r>
              <a:rPr lang="pl-PL" sz="2200" b="1" dirty="0">
                <a:latin typeface="Arial Narrow" panose="020B0606020202030204" pitchFamily="34" charset="0"/>
              </a:rPr>
              <a:t>przewagi konkurencyjnej </a:t>
            </a:r>
            <a:r>
              <a:rPr lang="pl-PL" sz="2200" dirty="0">
                <a:latin typeface="Arial Narrow" panose="020B0606020202030204" pitchFamily="34" charset="0"/>
              </a:rPr>
              <a:t>poprzez </a:t>
            </a:r>
            <a:r>
              <a:rPr lang="pl-PL" sz="2200" dirty="0" smtClean="0">
                <a:latin typeface="Arial Narrow" panose="020B0606020202030204" pitchFamily="34" charset="0"/>
              </a:rPr>
              <a:t>dostarczanie nabywcom </a:t>
            </a:r>
            <a:r>
              <a:rPr lang="pl-PL" sz="2200" dirty="0">
                <a:latin typeface="Arial Narrow" panose="020B0606020202030204" pitchFamily="34" charset="0"/>
              </a:rPr>
              <a:t>(a w przypadku łańcuchów bądź sieci − również </a:t>
            </a:r>
            <a:r>
              <a:rPr lang="pl-PL" sz="2200" dirty="0" smtClean="0">
                <a:latin typeface="Arial Narrow" panose="020B0606020202030204" pitchFamily="34" charset="0"/>
              </a:rPr>
              <a:t>poszczególnym ogniwom</a:t>
            </a:r>
            <a:r>
              <a:rPr lang="pl-PL" sz="2200" dirty="0">
                <a:latin typeface="Arial Narrow" panose="020B0606020202030204" pitchFamily="34" charset="0"/>
              </a:rPr>
              <a:t>) </a:t>
            </a:r>
            <a:r>
              <a:rPr lang="pl-PL" sz="2200" b="1" dirty="0">
                <a:latin typeface="Arial Narrow" panose="020B0606020202030204" pitchFamily="34" charset="0"/>
              </a:rPr>
              <a:t>wartości dodanej</a:t>
            </a:r>
            <a:r>
              <a:rPr lang="pl-PL" sz="2200" dirty="0">
                <a:latin typeface="Arial Narrow" panose="020B0606020202030204" pitchFamily="34" charset="0"/>
              </a:rPr>
              <a:t>, rozumianej jako spełnianie lub nawet </a:t>
            </a:r>
            <a:r>
              <a:rPr lang="pl-PL" sz="2200" dirty="0" smtClean="0">
                <a:latin typeface="Arial Narrow" panose="020B0606020202030204" pitchFamily="34" charset="0"/>
              </a:rPr>
              <a:t>przekraczanie oczekiwań </a:t>
            </a:r>
            <a:r>
              <a:rPr lang="pl-PL" sz="2200" dirty="0">
                <a:latin typeface="Arial Narrow" panose="020B0606020202030204" pitchFamily="34" charset="0"/>
              </a:rPr>
              <a:t>co do szeroko rozumianej jakości </a:t>
            </a:r>
            <a:r>
              <a:rPr lang="pl-PL" sz="2200" dirty="0" smtClean="0">
                <a:latin typeface="Arial Narrow" panose="020B0606020202030204" pitchFamily="34" charset="0"/>
              </a:rPr>
              <a:t>produktu, towaru </a:t>
            </a:r>
            <a:r>
              <a:rPr lang="pl-PL" sz="2200" dirty="0">
                <a:latin typeface="Arial Narrow" panose="020B0606020202030204" pitchFamily="34" charset="0"/>
              </a:rPr>
              <a:t>i/lub </a:t>
            </a:r>
            <a:r>
              <a:rPr lang="pl-PL" sz="2200" dirty="0" smtClean="0">
                <a:latin typeface="Arial Narrow" panose="020B0606020202030204" pitchFamily="34" charset="0"/>
              </a:rPr>
              <a:t>usługi, (Witkowski J., Baraniecka A., Wrocław 2011).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187723"/>
            <a:ext cx="822960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Logistyka - skupia </a:t>
            </a:r>
            <a:r>
              <a:rPr lang="pl-PL" sz="2200" dirty="0">
                <a:latin typeface="Arial Narrow" panose="020B0606020202030204" pitchFamily="34" charset="0"/>
              </a:rPr>
              <a:t>się zarówno na strategii, jak też </a:t>
            </a:r>
            <a:r>
              <a:rPr lang="pl-PL" sz="2200" dirty="0" smtClean="0">
                <a:latin typeface="Arial Narrow" panose="020B0606020202030204" pitchFamily="34" charset="0"/>
              </a:rPr>
              <a:t>na operacjach</a:t>
            </a:r>
            <a:r>
              <a:rPr lang="pl-PL" sz="2200" dirty="0">
                <a:latin typeface="Arial Narrow" panose="020B0606020202030204" pitchFamily="34" charset="0"/>
              </a:rPr>
              <a:t>. Przy czym </a:t>
            </a:r>
            <a:r>
              <a:rPr lang="pl-PL" sz="2200" dirty="0" smtClean="0">
                <a:latin typeface="Arial Narrow" panose="020B0606020202030204" pitchFamily="34" charset="0"/>
              </a:rPr>
              <a:t>jeśli </a:t>
            </a:r>
            <a:r>
              <a:rPr lang="pl-PL" sz="2200" dirty="0">
                <a:latin typeface="Arial Narrow" panose="020B0606020202030204" pitchFamily="34" charset="0"/>
              </a:rPr>
              <a:t>mówimy o logistyce, częściej myślimy o </a:t>
            </a:r>
            <a:r>
              <a:rPr lang="pl-PL" sz="2200" dirty="0" smtClean="0">
                <a:latin typeface="Arial Narrow" panose="020B0606020202030204" pitchFamily="34" charset="0"/>
              </a:rPr>
              <a:t>operacjach, działalności </a:t>
            </a:r>
            <a:r>
              <a:rPr lang="pl-PL" sz="2200" dirty="0">
                <a:latin typeface="Arial Narrow" panose="020B0606020202030204" pitchFamily="34" charset="0"/>
              </a:rPr>
              <a:t>produkcyjnej i sposobie realizacji, który pozwala na takie </a:t>
            </a:r>
            <a:r>
              <a:rPr lang="pl-PL" sz="2200" dirty="0" smtClean="0">
                <a:latin typeface="Arial Narrow" panose="020B0606020202030204" pitchFamily="34" charset="0"/>
              </a:rPr>
              <a:t>zaplanowanie procesów </a:t>
            </a:r>
            <a:r>
              <a:rPr lang="pl-PL" sz="2200" dirty="0">
                <a:latin typeface="Arial Narrow" panose="020B0606020202030204" pitchFamily="34" charset="0"/>
              </a:rPr>
              <a:t>produkcyjnych, aby przyspieszyć obrót gotówką (</a:t>
            </a:r>
            <a:r>
              <a:rPr lang="pl-PL" sz="2200" dirty="0" smtClean="0">
                <a:latin typeface="Arial Narrow" panose="020B0606020202030204" pitchFamily="34" charset="0"/>
              </a:rPr>
              <a:t>szybciej odzyskać </a:t>
            </a:r>
            <a:r>
              <a:rPr lang="pl-PL" sz="2200" dirty="0">
                <a:latin typeface="Arial Narrow" panose="020B0606020202030204" pitchFamily="34" charset="0"/>
              </a:rPr>
              <a:t>kapitał zamrożony w towarze), przy spełnieniu (przekroczeniu) </a:t>
            </a:r>
            <a:r>
              <a:rPr lang="pl-PL" sz="2200" dirty="0" smtClean="0">
                <a:latin typeface="Arial Narrow" panose="020B0606020202030204" pitchFamily="34" charset="0"/>
              </a:rPr>
              <a:t>oczekiwań </a:t>
            </a:r>
            <a:r>
              <a:rPr lang="pl-PL" sz="2200" dirty="0">
                <a:latin typeface="Arial Narrow" panose="020B0606020202030204" pitchFamily="34" charset="0"/>
              </a:rPr>
              <a:t>klientów. Strategiczna funkcja logistyki, to zintegrowany łańcuch dostaw, czyli system relacji i powiązań między poszczególnymi ogniwami.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Nowoczesność</a:t>
            </a:r>
            <a:r>
              <a:rPr lang="pl-PL" sz="2200" dirty="0" smtClean="0">
                <a:latin typeface="Arial Narrow" panose="020B0606020202030204" pitchFamily="34" charset="0"/>
              </a:rPr>
              <a:t> - obszar </a:t>
            </a:r>
            <a:r>
              <a:rPr lang="pl-PL" sz="2200" dirty="0">
                <a:latin typeface="Arial Narrow" panose="020B0606020202030204" pitchFamily="34" charset="0"/>
              </a:rPr>
              <a:t>działania, który związany jest z wykorzystaniem nowych </a:t>
            </a:r>
            <a:r>
              <a:rPr lang="pl-PL" sz="2200" dirty="0" smtClean="0">
                <a:latin typeface="Arial Narrow" panose="020B0606020202030204" pitchFamily="34" charset="0"/>
              </a:rPr>
              <a:t>technik informacyjnych</a:t>
            </a:r>
            <a:r>
              <a:rPr lang="pl-PL" sz="2200" dirty="0">
                <a:latin typeface="Arial Narrow" panose="020B0606020202030204" pitchFamily="34" charset="0"/>
              </a:rPr>
              <a:t>, a w gospodarce dotyczy zjawisk zachodzących w </a:t>
            </a:r>
            <a:r>
              <a:rPr lang="pl-PL" sz="2200" dirty="0" smtClean="0">
                <a:latin typeface="Arial Narrow" panose="020B0606020202030204" pitchFamily="34" charset="0"/>
              </a:rPr>
              <a:t>społeczeństwie postindustrialnym</a:t>
            </a:r>
            <a:r>
              <a:rPr lang="pl-PL" sz="2200" dirty="0">
                <a:latin typeface="Arial Narrow" panose="020B0606020202030204" pitchFamily="34" charset="0"/>
              </a:rPr>
              <a:t>, w coraz większym stopniu nastawionym na czerpanie </a:t>
            </a:r>
            <a:r>
              <a:rPr lang="pl-PL" sz="2200" dirty="0" smtClean="0">
                <a:latin typeface="Arial Narrow" panose="020B0606020202030204" pitchFamily="34" charset="0"/>
              </a:rPr>
              <a:t>dochodu z </a:t>
            </a:r>
            <a:r>
              <a:rPr lang="pl-PL" sz="2200" dirty="0">
                <a:latin typeface="Arial Narrow" panose="020B0606020202030204" pitchFamily="34" charset="0"/>
              </a:rPr>
              <a:t>działalności usługowej, w stosunku do wcześniejszych tendencji, kiedy </a:t>
            </a:r>
            <a:r>
              <a:rPr lang="pl-PL" sz="2200" dirty="0" smtClean="0">
                <a:latin typeface="Arial Narrow" panose="020B0606020202030204" pitchFamily="34" charset="0"/>
              </a:rPr>
              <a:t>jako źródło </a:t>
            </a:r>
            <a:r>
              <a:rPr lang="pl-PL" sz="2200" dirty="0">
                <a:latin typeface="Arial Narrow" panose="020B0606020202030204" pitchFamily="34" charset="0"/>
              </a:rPr>
              <a:t>przychodów dominowała produkcja. W tej sytuacji większego </a:t>
            </a:r>
            <a:r>
              <a:rPr lang="pl-PL" sz="2200" dirty="0" smtClean="0">
                <a:latin typeface="Arial Narrow" panose="020B0606020202030204" pitchFamily="34" charset="0"/>
              </a:rPr>
              <a:t>znaczenia nabierają </a:t>
            </a:r>
            <a:r>
              <a:rPr lang="pl-PL" sz="2200" dirty="0">
                <a:latin typeface="Arial Narrow" panose="020B0606020202030204" pitchFamily="34" charset="0"/>
              </a:rPr>
              <a:t>też aktywa niematerialne </a:t>
            </a:r>
            <a:r>
              <a:rPr lang="pl-PL" sz="2200" dirty="0" smtClean="0">
                <a:latin typeface="Arial Narrow" panose="020B0606020202030204" pitchFamily="34" charset="0"/>
              </a:rPr>
              <a:t>- </a:t>
            </a:r>
            <a:r>
              <a:rPr lang="pl-PL" sz="2200" i="1" dirty="0" err="1" smtClean="0">
                <a:latin typeface="Arial Narrow" panose="020B0606020202030204" pitchFamily="34" charset="0"/>
              </a:rPr>
              <a:t>intangible</a:t>
            </a:r>
            <a:r>
              <a:rPr lang="pl-PL" sz="2200" i="1" dirty="0" smtClean="0">
                <a:latin typeface="Arial Narrow" panose="020B0606020202030204" pitchFamily="34" charset="0"/>
              </a:rPr>
              <a:t> </a:t>
            </a:r>
            <a:r>
              <a:rPr lang="pl-PL" sz="2200" i="1" dirty="0" err="1" smtClean="0">
                <a:latin typeface="Arial Narrow" panose="020B0606020202030204" pitchFamily="34" charset="0"/>
              </a:rPr>
              <a:t>assets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(w </a:t>
            </a:r>
            <a:r>
              <a:rPr lang="pl-PL" sz="2200" dirty="0">
                <a:latin typeface="Arial Narrow" panose="020B0606020202030204" pitchFamily="34" charset="0"/>
              </a:rPr>
              <a:t>niektórych przypadkach przewyższają one znacząco posiadane przez firmę wartości </a:t>
            </a:r>
            <a:r>
              <a:rPr lang="pl-PL" sz="2200" dirty="0" smtClean="0">
                <a:latin typeface="Arial Narrow" panose="020B0606020202030204" pitchFamily="34" charset="0"/>
              </a:rPr>
              <a:t>materialne - rzeczowe).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Model biznesowy wg. </a:t>
            </a:r>
            <a:r>
              <a:rPr lang="pl-PL" sz="2200" dirty="0">
                <a:latin typeface="Arial Narrow" panose="020B0606020202030204" pitchFamily="34" charset="0"/>
              </a:rPr>
              <a:t>R. </a:t>
            </a:r>
            <a:r>
              <a:rPr lang="pl-PL" sz="2200" dirty="0" err="1" smtClean="0">
                <a:latin typeface="Arial Narrow" panose="020B0606020202030204" pitchFamily="34" charset="0"/>
              </a:rPr>
              <a:t>Casadesus-Masanell</a:t>
            </a:r>
            <a:r>
              <a:rPr lang="pl-PL" sz="2200" dirty="0">
                <a:latin typeface="Arial Narrow" panose="020B0606020202030204" pitchFamily="34" charset="0"/>
              </a:rPr>
              <a:t> i J.E. </a:t>
            </a:r>
            <a:r>
              <a:rPr lang="pl-PL" sz="2200" dirty="0" err="1" smtClean="0">
                <a:latin typeface="Arial Narrow" panose="020B0606020202030204" pitchFamily="34" charset="0"/>
              </a:rPr>
              <a:t>Ricart</a:t>
            </a:r>
            <a:r>
              <a:rPr lang="pl-PL" sz="2200" dirty="0" smtClean="0">
                <a:latin typeface="Arial Narrow" panose="020B0606020202030204" pitchFamily="34" charset="0"/>
              </a:rPr>
              <a:t>, </a:t>
            </a:r>
            <a:r>
              <a:rPr lang="pl-PL" sz="2200" dirty="0">
                <a:latin typeface="Arial Narrow" panose="020B0606020202030204" pitchFamily="34" charset="0"/>
              </a:rPr>
              <a:t>dokonują trzech rodzajów wyborów dotyczących: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sposobów </a:t>
            </a:r>
            <a:r>
              <a:rPr lang="pl-PL" sz="2200" dirty="0">
                <a:latin typeface="Arial Narrow" panose="020B0606020202030204" pitchFamily="34" charset="0"/>
              </a:rPr>
              <a:t>postępowania (</a:t>
            </a:r>
            <a:r>
              <a:rPr lang="pl-PL" sz="2200" i="1" dirty="0">
                <a:latin typeface="Arial Narrow" panose="020B0606020202030204" pitchFamily="34" charset="0"/>
              </a:rPr>
              <a:t>policy </a:t>
            </a:r>
            <a:r>
              <a:rPr lang="pl-PL" sz="2200" i="1" dirty="0" err="1">
                <a:latin typeface="Arial Narrow" panose="020B0606020202030204" pitchFamily="34" charset="0"/>
              </a:rPr>
              <a:t>choices</a:t>
            </a:r>
            <a:r>
              <a:rPr lang="pl-PL" sz="2200" dirty="0">
                <a:latin typeface="Arial Narrow" panose="020B0606020202030204" pitchFamily="34" charset="0"/>
              </a:rPr>
              <a:t>) w szeroko rozumianych </a:t>
            </a:r>
            <a:r>
              <a:rPr lang="pl-PL" sz="2200" dirty="0" smtClean="0">
                <a:latin typeface="Arial Narrow" panose="020B0606020202030204" pitchFamily="34" charset="0"/>
              </a:rPr>
              <a:t>obszarach działania </a:t>
            </a:r>
            <a:r>
              <a:rPr lang="pl-PL" sz="2200" dirty="0">
                <a:latin typeface="Arial Narrow" panose="020B0606020202030204" pitchFamily="34" charset="0"/>
              </a:rPr>
              <a:t>(np. w zakresie kultury organizacyjnej – decyzja o podróżach w </a:t>
            </a:r>
            <a:r>
              <a:rPr lang="pl-PL" sz="2200" dirty="0" smtClean="0">
                <a:latin typeface="Arial Narrow" panose="020B0606020202030204" pitchFamily="34" charset="0"/>
              </a:rPr>
              <a:t>klasie ekonomicznej</a:t>
            </a:r>
            <a:r>
              <a:rPr lang="pl-PL" sz="2200" dirty="0">
                <a:latin typeface="Arial Narrow" panose="020B0606020202030204" pitchFamily="34" charset="0"/>
              </a:rPr>
              <a:t>, w zakresie lokalizacji zakładów – na terenach wiejskich, w </a:t>
            </a:r>
            <a:r>
              <a:rPr lang="pl-PL" sz="2200" dirty="0" smtClean="0">
                <a:latin typeface="Arial Narrow" panose="020B0606020202030204" pitchFamily="34" charset="0"/>
              </a:rPr>
              <a:t>celu wykorzystania </a:t>
            </a:r>
            <a:r>
              <a:rPr lang="pl-PL" sz="2200" dirty="0">
                <a:latin typeface="Arial Narrow" panose="020B0606020202030204" pitchFamily="34" charset="0"/>
              </a:rPr>
              <a:t>miejscowych pracowników</a:t>
            </a:r>
            <a:r>
              <a:rPr lang="pl-PL" sz="2200" dirty="0" smtClean="0">
                <a:latin typeface="Arial Narrow" panose="020B0606020202030204" pitchFamily="34" charset="0"/>
              </a:rPr>
              <a:t>),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majątku </a:t>
            </a:r>
            <a:r>
              <a:rPr lang="pl-PL" sz="2200" dirty="0">
                <a:latin typeface="Arial Narrow" panose="020B0606020202030204" pitchFamily="34" charset="0"/>
              </a:rPr>
              <a:t>(</a:t>
            </a:r>
            <a:r>
              <a:rPr lang="pl-PL" sz="2200" i="1" dirty="0" err="1">
                <a:latin typeface="Arial Narrow" panose="020B0606020202030204" pitchFamily="34" charset="0"/>
              </a:rPr>
              <a:t>asset</a:t>
            </a:r>
            <a:r>
              <a:rPr lang="pl-PL" sz="2200" i="1" dirty="0">
                <a:latin typeface="Arial Narrow" panose="020B0606020202030204" pitchFamily="34" charset="0"/>
              </a:rPr>
              <a:t> </a:t>
            </a:r>
            <a:r>
              <a:rPr lang="pl-PL" sz="2200" i="1" dirty="0" err="1">
                <a:latin typeface="Arial Narrow" panose="020B0606020202030204" pitchFamily="34" charset="0"/>
              </a:rPr>
              <a:t>choices</a:t>
            </a:r>
            <a:r>
              <a:rPr lang="pl-PL" sz="2200" dirty="0">
                <a:latin typeface="Arial Narrow" panose="020B0606020202030204" pitchFamily="34" charset="0"/>
              </a:rPr>
              <a:t>) – z jakich zasobów materialnych korzysta </a:t>
            </a:r>
            <a:r>
              <a:rPr lang="pl-PL" sz="2200" dirty="0" smtClean="0">
                <a:latin typeface="Arial Narrow" panose="020B0606020202030204" pitchFamily="34" charset="0"/>
              </a:rPr>
              <a:t>firma (np</a:t>
            </a:r>
            <a:r>
              <a:rPr lang="pl-PL" sz="2200" dirty="0">
                <a:latin typeface="Arial Narrow" panose="020B0606020202030204" pitchFamily="34" charset="0"/>
              </a:rPr>
              <a:t>. systemów produkcji, systemów łączności</a:t>
            </a:r>
            <a:r>
              <a:rPr lang="pl-PL" sz="2200" dirty="0" smtClean="0">
                <a:latin typeface="Arial Narrow" panose="020B0606020202030204" pitchFamily="34" charset="0"/>
              </a:rPr>
              <a:t>),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nadzoru </a:t>
            </a:r>
            <a:r>
              <a:rPr lang="pl-PL" sz="2200" dirty="0">
                <a:latin typeface="Arial Narrow" panose="020B0606020202030204" pitchFamily="34" charset="0"/>
              </a:rPr>
              <a:t>(</a:t>
            </a:r>
            <a:r>
              <a:rPr lang="pl-PL" sz="2200" i="1" dirty="0" err="1">
                <a:latin typeface="Arial Narrow" panose="020B0606020202030204" pitchFamily="34" charset="0"/>
              </a:rPr>
              <a:t>governance</a:t>
            </a:r>
            <a:r>
              <a:rPr lang="pl-PL" sz="2200" i="1" dirty="0">
                <a:latin typeface="Arial Narrow" panose="020B0606020202030204" pitchFamily="34" charset="0"/>
              </a:rPr>
              <a:t> </a:t>
            </a:r>
            <a:r>
              <a:rPr lang="pl-PL" sz="2200" i="1" dirty="0" err="1">
                <a:latin typeface="Arial Narrow" panose="020B0606020202030204" pitchFamily="34" charset="0"/>
              </a:rPr>
              <a:t>choices</a:t>
            </a:r>
            <a:r>
              <a:rPr lang="pl-PL" sz="2200" dirty="0">
                <a:latin typeface="Arial Narrow" panose="020B0606020202030204" pitchFamily="34" charset="0"/>
              </a:rPr>
              <a:t>) – w jaki sposób będzie korzystała z </a:t>
            </a:r>
            <a:r>
              <a:rPr lang="pl-PL" sz="2200" dirty="0" smtClean="0">
                <a:latin typeface="Arial Narrow" panose="020B0606020202030204" pitchFamily="34" charset="0"/>
              </a:rPr>
              <a:t>wymienionych powyżej </a:t>
            </a:r>
            <a:r>
              <a:rPr lang="pl-PL" sz="2200" dirty="0">
                <a:latin typeface="Arial Narrow" panose="020B0606020202030204" pitchFamily="34" charset="0"/>
              </a:rPr>
              <a:t>dóbr (np. na zasadzie własności czy dzierżawy).</a:t>
            </a:r>
          </a:p>
        </p:txBody>
      </p:sp>
    </p:spTree>
    <p:extLst>
      <p:ext uri="{BB962C8B-B14F-4D97-AF65-F5344CB8AC3E}">
        <p14:creationId xmlns:p14="http://schemas.microsoft.com/office/powerpoint/2010/main" val="1997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043707"/>
            <a:ext cx="8229600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Model biznesowy </a:t>
            </a:r>
            <a:r>
              <a:rPr lang="pl-PL" sz="2200" dirty="0">
                <a:latin typeface="Arial Narrow" panose="020B0606020202030204" pitchFamily="34" charset="0"/>
              </a:rPr>
              <a:t>może składać się z kilkunastu (kilkudziesięciu?) modeli, które są </a:t>
            </a:r>
            <a:r>
              <a:rPr lang="pl-PL" sz="2200" dirty="0" smtClean="0">
                <a:latin typeface="Arial Narrow" panose="020B0606020202030204" pitchFamily="34" charset="0"/>
              </a:rPr>
              <a:t>wykorzystywane w </a:t>
            </a:r>
            <a:r>
              <a:rPr lang="pl-PL" sz="2200" dirty="0">
                <a:latin typeface="Arial Narrow" panose="020B0606020202030204" pitchFamily="34" charset="0"/>
              </a:rPr>
              <a:t>zależności od charakteru zmian zachodzących w otoczeniu. P</a:t>
            </a:r>
            <a:r>
              <a:rPr lang="pl-PL" sz="2200" dirty="0" smtClean="0">
                <a:latin typeface="Arial Narrow" panose="020B0606020202030204" pitchFamily="34" charset="0"/>
              </a:rPr>
              <a:t>odejście </a:t>
            </a:r>
            <a:r>
              <a:rPr lang="pl-PL" sz="2200" dirty="0">
                <a:latin typeface="Arial Narrow" panose="020B0606020202030204" pitchFamily="34" charset="0"/>
              </a:rPr>
              <a:t>interdyscyplinarne do logistyki</a:t>
            </a:r>
            <a:r>
              <a:rPr lang="pl-PL" sz="2200" dirty="0" smtClean="0">
                <a:latin typeface="Arial Narrow" panose="020B0606020202030204" pitchFamily="34" charset="0"/>
              </a:rPr>
              <a:t>, </a:t>
            </a:r>
            <a:r>
              <a:rPr lang="pl-PL" sz="2200" dirty="0">
                <a:latin typeface="Arial Narrow" panose="020B0606020202030204" pitchFamily="34" charset="0"/>
              </a:rPr>
              <a:t>łączy się </a:t>
            </a:r>
            <a:r>
              <a:rPr lang="pl-PL" sz="2200" dirty="0" smtClean="0">
                <a:latin typeface="Arial Narrow" panose="020B0606020202030204" pitchFamily="34" charset="0"/>
              </a:rPr>
              <a:t>działalność logistyczną</a:t>
            </a:r>
            <a:r>
              <a:rPr lang="pl-PL" sz="2200" dirty="0">
                <a:latin typeface="Arial Narrow" panose="020B0606020202030204" pitchFamily="34" charset="0"/>
              </a:rPr>
              <a:t>, marketingową i finansową, co umożliwia zbudowanie </a:t>
            </a:r>
            <a:r>
              <a:rPr lang="pl-PL" sz="2200" dirty="0" smtClean="0">
                <a:latin typeface="Arial Narrow" panose="020B0606020202030204" pitchFamily="34" charset="0"/>
              </a:rPr>
              <a:t>efektywnej strategii </a:t>
            </a:r>
            <a:r>
              <a:rPr lang="pl-PL" sz="2200" dirty="0">
                <a:latin typeface="Arial Narrow" panose="020B0606020202030204" pitchFamily="34" charset="0"/>
              </a:rPr>
              <a:t>działania. Takie podejście prezentują m.in. M. Christopher i H. Peck </a:t>
            </a:r>
            <a:r>
              <a:rPr lang="pl-PL" sz="2200" dirty="0" smtClean="0">
                <a:latin typeface="Arial Narrow" panose="020B0606020202030204" pitchFamily="34" charset="0"/>
              </a:rPr>
              <a:t>oraz A</a:t>
            </a:r>
            <a:r>
              <a:rPr lang="pl-PL" sz="2200" dirty="0">
                <a:latin typeface="Arial Narrow" panose="020B0606020202030204" pitchFamily="34" charset="0"/>
              </a:rPr>
              <a:t>. Harrison i R. van Hoek, (M. Christopher, H. </a:t>
            </a:r>
            <a:r>
              <a:rPr lang="pl-PL" sz="2200" dirty="0" smtClean="0">
                <a:latin typeface="Arial Narrow" panose="020B0606020202030204" pitchFamily="34" charset="0"/>
              </a:rPr>
              <a:t>Peck, 2005).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Analizując zmiany zachodzące w gospodarce światowej i ich wpływ na </a:t>
            </a:r>
            <a:r>
              <a:rPr lang="pl-PL" sz="2200" dirty="0" smtClean="0">
                <a:latin typeface="Arial Narrow" panose="020B0606020202030204" pitchFamily="34" charset="0"/>
              </a:rPr>
              <a:t>funkcjonowanie przedsiębiorstw </a:t>
            </a:r>
            <a:r>
              <a:rPr lang="pl-PL" sz="2200" dirty="0">
                <a:latin typeface="Arial Narrow" panose="020B0606020202030204" pitchFamily="34" charset="0"/>
              </a:rPr>
              <a:t>i łańcuchów dostaw, można zauważyć kilka zjawisk, </a:t>
            </a:r>
            <a:r>
              <a:rPr lang="pl-PL" sz="2200" dirty="0" smtClean="0">
                <a:latin typeface="Arial Narrow" panose="020B0606020202030204" pitchFamily="34" charset="0"/>
              </a:rPr>
              <a:t>które powtarzają </a:t>
            </a:r>
            <a:r>
              <a:rPr lang="pl-PL" sz="2200" dirty="0">
                <a:latin typeface="Arial Narrow" panose="020B0606020202030204" pitchFamily="34" charset="0"/>
              </a:rPr>
              <a:t>się w badaniach: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wzrost </a:t>
            </a:r>
            <a:r>
              <a:rPr lang="pl-PL" sz="2200" dirty="0">
                <a:latin typeface="Arial Narrow" panose="020B0606020202030204" pitchFamily="34" charset="0"/>
              </a:rPr>
              <a:t>złożoności realizowanych </a:t>
            </a:r>
            <a:r>
              <a:rPr lang="pl-PL" sz="2200" dirty="0" smtClean="0">
                <a:latin typeface="Arial Narrow" panose="020B0606020202030204" pitchFamily="34" charset="0"/>
              </a:rPr>
              <a:t>przedsięwzięć,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spadek </a:t>
            </a:r>
            <a:r>
              <a:rPr lang="pl-PL" sz="2200" dirty="0">
                <a:latin typeface="Arial Narrow" panose="020B0606020202030204" pitchFamily="34" charset="0"/>
              </a:rPr>
              <a:t>przejrzystości łańcucha </a:t>
            </a:r>
            <a:r>
              <a:rPr lang="pl-PL" sz="2200" dirty="0" smtClean="0">
                <a:latin typeface="Arial Narrow" panose="020B0606020202030204" pitchFamily="34" charset="0"/>
              </a:rPr>
              <a:t>dostaw,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wzrost </a:t>
            </a:r>
            <a:r>
              <a:rPr lang="pl-PL" sz="2200" dirty="0">
                <a:latin typeface="Arial Narrow" panose="020B0606020202030204" pitchFamily="34" charset="0"/>
              </a:rPr>
              <a:t>zakłóceń występujących w łańcuchach </a:t>
            </a:r>
            <a:r>
              <a:rPr lang="pl-PL" sz="2200" dirty="0" smtClean="0">
                <a:latin typeface="Arial Narrow" panose="020B0606020202030204" pitchFamily="34" charset="0"/>
              </a:rPr>
              <a:t>dostaw,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brak </a:t>
            </a:r>
            <a:r>
              <a:rPr lang="pl-PL" sz="2200" dirty="0">
                <a:latin typeface="Arial Narrow" panose="020B0606020202030204" pitchFamily="34" charset="0"/>
              </a:rPr>
              <a:t>fizycznej kontroli nad przebiegiem łańcucha dostaw (globalne </a:t>
            </a:r>
            <a:r>
              <a:rPr lang="pl-PL" sz="2200" dirty="0" smtClean="0">
                <a:latin typeface="Arial Narrow" panose="020B0606020202030204" pitchFamily="34" charset="0"/>
              </a:rPr>
              <a:t>łańcuchy uniemożliwiają </a:t>
            </a:r>
            <a:r>
              <a:rPr lang="pl-PL" sz="2200" dirty="0">
                <a:latin typeface="Arial Narrow" panose="020B0606020202030204" pitchFamily="34" charset="0"/>
              </a:rPr>
              <a:t>bezpośredni nadzór nad przepływem towarów, natomiast </a:t>
            </a:r>
            <a:r>
              <a:rPr lang="pl-PL" sz="2200" dirty="0" smtClean="0">
                <a:latin typeface="Arial Narrow" panose="020B0606020202030204" pitchFamily="34" charset="0"/>
              </a:rPr>
              <a:t>przepływ informacji </a:t>
            </a:r>
            <a:r>
              <a:rPr lang="pl-PL" sz="2200" dirty="0">
                <a:latin typeface="Arial Narrow" panose="020B0606020202030204" pitchFamily="34" charset="0"/>
              </a:rPr>
              <a:t>jest często opóźniony w stosunku do wystąpienia danego zjawiska </a:t>
            </a:r>
            <a:r>
              <a:rPr lang="pl-PL" sz="2200" dirty="0" smtClean="0">
                <a:latin typeface="Arial Narrow" panose="020B0606020202030204" pitchFamily="34" charset="0"/>
              </a:rPr>
              <a:t>w łańcuchu.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W raporcie </a:t>
            </a:r>
            <a:r>
              <a:rPr lang="pl-PL" sz="2200" dirty="0">
                <a:latin typeface="Arial Narrow" panose="020B0606020202030204" pitchFamily="34" charset="0"/>
              </a:rPr>
              <a:t>Cap </a:t>
            </a:r>
            <a:r>
              <a:rPr lang="pl-PL" sz="2200" dirty="0" err="1" smtClean="0">
                <a:latin typeface="Arial Narrow" panose="020B0606020202030204" pitchFamily="34" charset="0"/>
              </a:rPr>
              <a:t>Gemini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Transportation</a:t>
            </a:r>
            <a:r>
              <a:rPr lang="pl-PL" sz="2200" i="1" dirty="0">
                <a:latin typeface="Arial Narrow" panose="020B0606020202030204" pitchFamily="34" charset="0"/>
                <a:cs typeface="Arial" panose="020B0604020202020204" pitchFamily="34" charset="0"/>
              </a:rPr>
              <a:t> Management Report</a:t>
            </a:r>
            <a:r>
              <a:rPr lang="pl-PL" sz="2200" dirty="0" smtClean="0">
                <a:latin typeface="Arial Narrow" panose="020B0606020202030204" pitchFamily="34" charset="0"/>
              </a:rPr>
              <a:t>, </a:t>
            </a:r>
            <a:r>
              <a:rPr lang="pl-PL" sz="2200" dirty="0">
                <a:latin typeface="Arial Narrow" panose="020B0606020202030204" pitchFamily="34" charset="0"/>
              </a:rPr>
              <a:t>dotyczącym kluczowego dla logistyki obszaru </a:t>
            </a:r>
            <a:r>
              <a:rPr lang="pl-PL" sz="2200" dirty="0" smtClean="0">
                <a:latin typeface="Arial Narrow" panose="020B0606020202030204" pitchFamily="34" charset="0"/>
              </a:rPr>
              <a:t>– zarządzania </a:t>
            </a:r>
            <a:r>
              <a:rPr lang="pl-PL" sz="2200" dirty="0">
                <a:latin typeface="Arial Narrow" panose="020B0606020202030204" pitchFamily="34" charset="0"/>
              </a:rPr>
              <a:t>transportem, wyszczególnia się kilka istotnych działań, które można </a:t>
            </a:r>
            <a:r>
              <a:rPr lang="pl-PL" sz="2200" dirty="0" smtClean="0">
                <a:latin typeface="Arial Narrow" panose="020B0606020202030204" pitchFamily="34" charset="0"/>
              </a:rPr>
              <a:t>podjąć w </a:t>
            </a:r>
            <a:r>
              <a:rPr lang="pl-PL" sz="2200" dirty="0">
                <a:latin typeface="Arial Narrow" panose="020B0606020202030204" pitchFamily="34" charset="0"/>
              </a:rPr>
              <a:t>warunkach kryzysowych w celu zmniejszenia ryzyka biznesowego. Są to: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obniżenie </a:t>
            </a:r>
            <a:r>
              <a:rPr lang="pl-PL" sz="2200" dirty="0">
                <a:latin typeface="Arial Narrow" panose="020B0606020202030204" pitchFamily="34" charset="0"/>
              </a:rPr>
              <a:t>kosztów w </a:t>
            </a:r>
            <a:r>
              <a:rPr lang="pl-PL" sz="2200" dirty="0" smtClean="0">
                <a:latin typeface="Arial Narrow" panose="020B0606020202030204" pitchFamily="34" charset="0"/>
              </a:rPr>
              <a:t>dystrybucji,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wykorzystanie </a:t>
            </a:r>
            <a:r>
              <a:rPr lang="pl-PL" sz="2200" dirty="0">
                <a:latin typeface="Arial Narrow" panose="020B0606020202030204" pitchFamily="34" charset="0"/>
              </a:rPr>
              <a:t>systemu optymalizacji sieci </a:t>
            </a:r>
            <a:r>
              <a:rPr lang="pl-PL" sz="2200" dirty="0" smtClean="0">
                <a:latin typeface="Arial Narrow" panose="020B0606020202030204" pitchFamily="34" charset="0"/>
              </a:rPr>
              <a:t>dystrybucyjnej,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lepsze </a:t>
            </a:r>
            <a:r>
              <a:rPr lang="pl-PL" sz="2200" dirty="0">
                <a:latin typeface="Arial Narrow" panose="020B0606020202030204" pitchFamily="34" charset="0"/>
              </a:rPr>
              <a:t>planowanie w warunkach </a:t>
            </a:r>
            <a:r>
              <a:rPr lang="pl-PL" sz="2200" dirty="0" smtClean="0">
                <a:latin typeface="Arial Narrow" panose="020B0606020202030204" pitchFamily="34" charset="0"/>
              </a:rPr>
              <a:t>kryzysowych,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model </a:t>
            </a:r>
            <a:r>
              <a:rPr lang="pl-PL" sz="2200" dirty="0">
                <a:latin typeface="Arial Narrow" panose="020B0606020202030204" pitchFamily="34" charset="0"/>
              </a:rPr>
              <a:t>głębszej współpracy między przedsiębiorstwem i jego dostawcą </a:t>
            </a:r>
            <a:r>
              <a:rPr lang="pl-PL" sz="2200" dirty="0" smtClean="0">
                <a:latin typeface="Arial Narrow" panose="020B0606020202030204" pitchFamily="34" charset="0"/>
              </a:rPr>
              <a:t>usług logistycznych,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wykorzystanie </a:t>
            </a:r>
            <a:r>
              <a:rPr lang="pl-PL" sz="2200" dirty="0">
                <a:latin typeface="Arial Narrow" panose="020B0606020202030204" pitchFamily="34" charset="0"/>
              </a:rPr>
              <a:t>sieci kolejowej w celu obniżenia emisji dwutlenku </a:t>
            </a:r>
            <a:r>
              <a:rPr lang="pl-PL" sz="2200" dirty="0" smtClean="0">
                <a:latin typeface="Arial Narrow" panose="020B0606020202030204" pitchFamily="34" charset="0"/>
              </a:rPr>
              <a:t>węgla,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stworzenie </a:t>
            </a:r>
            <a:r>
              <a:rPr lang="pl-PL" sz="2200" dirty="0">
                <a:latin typeface="Arial Narrow" panose="020B0606020202030204" pitchFamily="34" charset="0"/>
              </a:rPr>
              <a:t>Systemu Wieży </a:t>
            </a:r>
            <a:r>
              <a:rPr lang="pl-PL" sz="2200" dirty="0" smtClean="0">
                <a:latin typeface="Arial Narrow" panose="020B0606020202030204" pitchFamily="34" charset="0"/>
              </a:rPr>
              <a:t>Kontrolnej,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wdrożenie </a:t>
            </a:r>
            <a:r>
              <a:rPr lang="pl-PL" sz="2200" dirty="0">
                <a:latin typeface="Arial Narrow" panose="020B0606020202030204" pitchFamily="34" charset="0"/>
              </a:rPr>
              <a:t>systemu zarządzania transportem.</a:t>
            </a:r>
          </a:p>
        </p:txBody>
      </p:sp>
    </p:spTree>
    <p:extLst>
      <p:ext uri="{BB962C8B-B14F-4D97-AF65-F5344CB8AC3E}">
        <p14:creationId xmlns:p14="http://schemas.microsoft.com/office/powerpoint/2010/main" val="7302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 związku z </a:t>
            </a:r>
            <a:r>
              <a:rPr lang="pl-PL" sz="2200" dirty="0" smtClean="0">
                <a:latin typeface="Arial Narrow" panose="020B0606020202030204" pitchFamily="34" charset="0"/>
              </a:rPr>
              <a:t>tym, że usługi </a:t>
            </a:r>
            <a:r>
              <a:rPr lang="pl-PL" sz="2200" dirty="0">
                <a:latin typeface="Arial Narrow" panose="020B0606020202030204" pitchFamily="34" charset="0"/>
              </a:rPr>
              <a:t>stają się coraz bardziej podobne </a:t>
            </a:r>
            <a:r>
              <a:rPr lang="pl-PL" sz="2200" dirty="0" smtClean="0">
                <a:latin typeface="Arial Narrow" panose="020B0606020202030204" pitchFamily="34" charset="0"/>
              </a:rPr>
              <a:t>do siebie</a:t>
            </a:r>
            <a:r>
              <a:rPr lang="pl-PL" sz="2200" dirty="0">
                <a:latin typeface="Arial Narrow" panose="020B0606020202030204" pitchFamily="34" charset="0"/>
              </a:rPr>
              <a:t>, tak jak </a:t>
            </a:r>
            <a:r>
              <a:rPr lang="pl-PL" sz="2200" dirty="0" smtClean="0">
                <a:latin typeface="Arial Narrow" panose="020B0606020202030204" pitchFamily="34" charset="0"/>
              </a:rPr>
              <a:t>towary </a:t>
            </a:r>
            <a:r>
              <a:rPr lang="pl-PL" sz="2200" dirty="0">
                <a:latin typeface="Arial Narrow" panose="020B0606020202030204" pitchFamily="34" charset="0"/>
              </a:rPr>
              <a:t>istotne staje się poszukiwanie wartości w innym </a:t>
            </a:r>
            <a:r>
              <a:rPr lang="pl-PL" sz="2200" dirty="0" smtClean="0">
                <a:latin typeface="Arial Narrow" panose="020B0606020202030204" pitchFamily="34" charset="0"/>
              </a:rPr>
              <a:t>obszarze niż </a:t>
            </a:r>
            <a:r>
              <a:rPr lang="pl-PL" sz="2200" dirty="0">
                <a:latin typeface="Arial Narrow" panose="020B0606020202030204" pitchFamily="34" charset="0"/>
              </a:rPr>
              <a:t>wąsko opisana usługa. Może to </a:t>
            </a:r>
            <a:r>
              <a:rPr lang="pl-PL" sz="2200" dirty="0" smtClean="0">
                <a:latin typeface="Arial Narrow" panose="020B0606020202030204" pitchFamily="34" charset="0"/>
              </a:rPr>
              <a:t>być: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budowanie </a:t>
            </a:r>
            <a:r>
              <a:rPr lang="pl-PL" sz="2200" dirty="0">
                <a:latin typeface="Arial Narrow" panose="020B0606020202030204" pitchFamily="34" charset="0"/>
              </a:rPr>
              <a:t>relacji z klientami,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wdrażanie klientów </a:t>
            </a:r>
            <a:r>
              <a:rPr lang="pl-PL" sz="2200" dirty="0">
                <a:latin typeface="Arial Narrow" panose="020B0606020202030204" pitchFamily="34" charset="0"/>
              </a:rPr>
              <a:t>do projektowania usług</a:t>
            </a:r>
            <a:r>
              <a:rPr lang="pl-PL" sz="2200" dirty="0" smtClean="0">
                <a:latin typeface="Arial Narrow" panose="020B0606020202030204" pitchFamily="34" charset="0"/>
              </a:rPr>
              <a:t>, </a:t>
            </a:r>
            <a:r>
              <a:rPr lang="pl-PL" sz="2200" dirty="0">
                <a:latin typeface="Arial Narrow" panose="020B0606020202030204" pitchFamily="34" charset="0"/>
              </a:rPr>
              <a:t>testowania nowych rozwiązań</a:t>
            </a:r>
            <a:r>
              <a:rPr lang="pl-PL" sz="2200" dirty="0" smtClean="0">
                <a:latin typeface="Arial Narrow" panose="020B0606020202030204" pitchFamily="34" charset="0"/>
              </a:rPr>
              <a:t>, zgłaszania uwag </a:t>
            </a:r>
            <a:r>
              <a:rPr lang="pl-PL" sz="2200" dirty="0">
                <a:latin typeface="Arial Narrow" panose="020B0606020202030204" pitchFamily="34" charset="0"/>
              </a:rPr>
              <a:t>dotyczących </a:t>
            </a:r>
            <a:r>
              <a:rPr lang="pl-PL" sz="2200" dirty="0" smtClean="0">
                <a:latin typeface="Arial Narrow" panose="020B0606020202030204" pitchFamily="34" charset="0"/>
              </a:rPr>
              <a:t>usług,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wchodzenie </a:t>
            </a:r>
            <a:r>
              <a:rPr lang="pl-PL" sz="2200" dirty="0">
                <a:latin typeface="Arial Narrow" panose="020B0606020202030204" pitchFamily="34" charset="0"/>
              </a:rPr>
              <a:t>w proces nieustannego </a:t>
            </a:r>
            <a:r>
              <a:rPr lang="pl-PL" sz="2200" dirty="0" smtClean="0">
                <a:latin typeface="Arial Narrow" panose="020B0606020202030204" pitchFamily="34" charset="0"/>
              </a:rPr>
              <a:t>doskonalenia usług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W przypadku firm </a:t>
            </a:r>
            <a:r>
              <a:rPr lang="pl-PL" sz="2200" dirty="0">
                <a:latin typeface="Arial Narrow" panose="020B0606020202030204" pitchFamily="34" charset="0"/>
              </a:rPr>
              <a:t>logistycznych najszersza grupa dostawców to przewoźnicy, którzy </a:t>
            </a:r>
            <a:r>
              <a:rPr lang="pl-PL" sz="2200" dirty="0" smtClean="0">
                <a:latin typeface="Arial Narrow" panose="020B0606020202030204" pitchFamily="34" charset="0"/>
              </a:rPr>
              <a:t>mają bezpośredni </a:t>
            </a:r>
            <a:r>
              <a:rPr lang="pl-PL" sz="2200" dirty="0">
                <a:latin typeface="Arial Narrow" panose="020B0606020202030204" pitchFamily="34" charset="0"/>
              </a:rPr>
              <a:t>kontakt z klientem. Mogą oni być nośnikami informacji o nowych </a:t>
            </a:r>
            <a:r>
              <a:rPr lang="pl-PL" sz="2200" dirty="0" smtClean="0">
                <a:latin typeface="Arial Narrow" panose="020B0606020202030204" pitchFamily="34" charset="0"/>
              </a:rPr>
              <a:t>potrzebach i </a:t>
            </a:r>
            <a:r>
              <a:rPr lang="pl-PL" sz="2200" dirty="0">
                <a:latin typeface="Arial Narrow" panose="020B0606020202030204" pitchFamily="34" charset="0"/>
              </a:rPr>
              <a:t>oczekiwaniach i tym samym inicjatorami nowych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37367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043707"/>
            <a:ext cx="8229600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 wyniku przeplatania się procesu produkcji z konsumpcją </a:t>
            </a:r>
            <a:r>
              <a:rPr lang="pl-PL" sz="2200" dirty="0" smtClean="0">
                <a:latin typeface="Arial Narrow" panose="020B0606020202030204" pitchFamily="34" charset="0"/>
              </a:rPr>
              <a:t>powstaje </a:t>
            </a:r>
            <a:r>
              <a:rPr lang="pl-PL" sz="2200" dirty="0">
                <a:latin typeface="Arial Narrow" panose="020B0606020202030204" pitchFamily="34" charset="0"/>
              </a:rPr>
              <a:t>kategoria,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nazywana </a:t>
            </a:r>
            <a:r>
              <a:rPr lang="pl-PL" sz="2200" b="1" dirty="0">
                <a:latin typeface="Arial Narrow" panose="020B0606020202030204" pitchFamily="34" charset="0"/>
              </a:rPr>
              <a:t>prosument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Istotą </a:t>
            </a:r>
            <a:r>
              <a:rPr lang="pl-PL" sz="2200" dirty="0">
                <a:latin typeface="Arial Narrow" panose="020B0606020202030204" pitchFamily="34" charset="0"/>
              </a:rPr>
              <a:t>presumpcji jest stworzenie systemu, </a:t>
            </a:r>
            <a:r>
              <a:rPr lang="pl-PL" sz="2200" dirty="0" smtClean="0">
                <a:latin typeface="Arial Narrow" panose="020B0606020202030204" pitchFamily="34" charset="0"/>
              </a:rPr>
              <a:t>który będzie </a:t>
            </a:r>
            <a:r>
              <a:rPr lang="pl-PL" sz="2200" dirty="0">
                <a:latin typeface="Arial Narrow" panose="020B0606020202030204" pitchFamily="34" charset="0"/>
              </a:rPr>
              <a:t>sterowany wspólnie przez dostawcę, producenta i konsumenta w celu </a:t>
            </a:r>
            <a:r>
              <a:rPr lang="pl-PL" sz="2200" dirty="0" smtClean="0">
                <a:latin typeface="Arial Narrow" panose="020B0606020202030204" pitchFamily="34" charset="0"/>
              </a:rPr>
              <a:t>lepszego dopasowania </a:t>
            </a:r>
            <a:r>
              <a:rPr lang="pl-PL" sz="2200" dirty="0">
                <a:latin typeface="Arial Narrow" panose="020B0606020202030204" pitchFamily="34" charset="0"/>
              </a:rPr>
              <a:t>do otoczenia i obniżenia kosztów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Do sprawnego </a:t>
            </a:r>
            <a:r>
              <a:rPr lang="pl-PL" sz="2200" dirty="0" smtClean="0">
                <a:latin typeface="Arial Narrow" panose="020B0606020202030204" pitchFamily="34" charset="0"/>
              </a:rPr>
              <a:t>funkcjonowania systemu </a:t>
            </a:r>
            <a:r>
              <a:rPr lang="pl-PL" sz="2200" dirty="0">
                <a:latin typeface="Arial Narrow" panose="020B0606020202030204" pitchFamily="34" charset="0"/>
              </a:rPr>
              <a:t>niezbędne jest </a:t>
            </a:r>
            <a:r>
              <a:rPr lang="pl-PL" sz="2200" dirty="0" smtClean="0">
                <a:latin typeface="Arial Narrow" panose="020B0606020202030204" pitchFamily="34" charset="0"/>
              </a:rPr>
              <a:t>zbudowanie </a:t>
            </a:r>
            <a:r>
              <a:rPr lang="pl-PL" sz="2200" dirty="0">
                <a:latin typeface="Arial Narrow" panose="020B0606020202030204" pitchFamily="34" charset="0"/>
              </a:rPr>
              <a:t>platformy komunikacyjnej </a:t>
            </a:r>
            <a:r>
              <a:rPr lang="pl-PL" sz="2200" dirty="0" smtClean="0">
                <a:latin typeface="Arial Narrow" panose="020B0606020202030204" pitchFamily="34" charset="0"/>
              </a:rPr>
              <a:t>opartej na zaufaniu.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869115"/>
            <a:ext cx="7992888" cy="337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Arial Narrow" panose="020B0606020202030204" pitchFamily="34" charset="0"/>
              </a:rPr>
              <a:t>Literatura podstawowa</a:t>
            </a:r>
          </a:p>
          <a:p>
            <a:pPr marL="0" indent="0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err="1" smtClean="0">
                <a:latin typeface="Arial Narrow" panose="020B0606020202030204" pitchFamily="34" charset="0"/>
              </a:rPr>
              <a:t>Osterwalder</a:t>
            </a:r>
            <a:r>
              <a:rPr lang="pl-PL" sz="2000" dirty="0" smtClean="0"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A. </a:t>
            </a:r>
            <a:r>
              <a:rPr lang="pl-PL" sz="2000" dirty="0" err="1">
                <a:latin typeface="Arial Narrow" panose="020B0606020202030204" pitchFamily="34" charset="0"/>
              </a:rPr>
              <a:t>Pigneur</a:t>
            </a:r>
            <a:r>
              <a:rPr lang="pl-PL" sz="2000" dirty="0">
                <a:latin typeface="Arial Narrow" panose="020B0606020202030204" pitchFamily="34" charset="0"/>
              </a:rPr>
              <a:t> Y., </a:t>
            </a:r>
            <a:r>
              <a:rPr lang="pl-PL" sz="2000" i="1" dirty="0">
                <a:latin typeface="Arial Narrow" panose="020B0606020202030204" pitchFamily="34" charset="0"/>
              </a:rPr>
              <a:t>Tworzenie modeli biznesowych </a:t>
            </a:r>
            <a:r>
              <a:rPr lang="pl-PL" sz="2000" i="1" dirty="0" smtClean="0">
                <a:latin typeface="Arial Narrow" panose="020B0606020202030204" pitchFamily="34" charset="0"/>
              </a:rPr>
              <a:t>– Podręcznik wizjonera</a:t>
            </a:r>
            <a:r>
              <a:rPr lang="pl-PL" sz="2000" dirty="0">
                <a:latin typeface="Arial Narrow" panose="020B0606020202030204" pitchFamily="34" charset="0"/>
              </a:rPr>
              <a:t>, Helion </a:t>
            </a:r>
            <a:r>
              <a:rPr lang="pl-PL" sz="2000" dirty="0" smtClean="0">
                <a:latin typeface="Arial Narrow" panose="020B0606020202030204" pitchFamily="34" charset="0"/>
              </a:rPr>
              <a:t>2012.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err="1" smtClean="0">
                <a:latin typeface="Arial Narrow" panose="020B0606020202030204" pitchFamily="34" charset="0"/>
              </a:rPr>
              <a:t>Pijl</a:t>
            </a:r>
            <a:r>
              <a:rPr lang="pl-PL" sz="2000" dirty="0" smtClean="0"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P., </a:t>
            </a:r>
            <a:r>
              <a:rPr lang="pl-PL" sz="2000" dirty="0" err="1">
                <a:latin typeface="Arial Narrow" panose="020B0606020202030204" pitchFamily="34" charset="0"/>
              </a:rPr>
              <a:t>Lokitz</a:t>
            </a:r>
            <a:r>
              <a:rPr lang="pl-PL" sz="2000" dirty="0">
                <a:latin typeface="Arial Narrow" panose="020B0606020202030204" pitchFamily="34" charset="0"/>
              </a:rPr>
              <a:t> J., Solomon L.K., </a:t>
            </a:r>
            <a:r>
              <a:rPr lang="pl-PL" sz="2000" i="1" dirty="0">
                <a:latin typeface="Arial Narrow" panose="020B0606020202030204" pitchFamily="34" charset="0"/>
              </a:rPr>
              <a:t>Nowoczesne projektowanie </a:t>
            </a:r>
            <a:r>
              <a:rPr lang="pl-PL" sz="2000" i="1" dirty="0" smtClean="0">
                <a:latin typeface="Arial Narrow" panose="020B0606020202030204" pitchFamily="34" charset="0"/>
              </a:rPr>
              <a:t>modeli biznesowych</a:t>
            </a:r>
            <a:r>
              <a:rPr lang="pl-PL" sz="2000" dirty="0">
                <a:latin typeface="Arial Narrow" panose="020B0606020202030204" pitchFamily="34" charset="0"/>
              </a:rPr>
              <a:t>, Helion </a:t>
            </a:r>
            <a:r>
              <a:rPr lang="pl-PL" sz="2000" dirty="0" smtClean="0">
                <a:latin typeface="Arial Narrow" panose="020B0606020202030204" pitchFamily="34" charset="0"/>
              </a:rPr>
              <a:t>2018.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 err="1" smtClean="0">
                <a:latin typeface="Arial Narrow" panose="020B0606020202030204" pitchFamily="34" charset="0"/>
              </a:rPr>
              <a:t>Waściński</a:t>
            </a:r>
            <a:r>
              <a:rPr lang="pl-PL" sz="2000" dirty="0" smtClean="0"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T., </a:t>
            </a:r>
            <a:r>
              <a:rPr lang="pl-PL" sz="2000" i="1" dirty="0">
                <a:latin typeface="Arial Narrow" panose="020B0606020202030204" pitchFamily="34" charset="0"/>
              </a:rPr>
              <a:t>Teoria budowy modeli biznesowych</a:t>
            </a:r>
            <a:r>
              <a:rPr lang="pl-PL" sz="2000" dirty="0">
                <a:latin typeface="Arial Narrow" panose="020B0606020202030204" pitchFamily="34" charset="0"/>
              </a:rPr>
              <a:t>, Oficyna </a:t>
            </a:r>
            <a:r>
              <a:rPr lang="pl-PL" sz="2000" dirty="0" smtClean="0">
                <a:latin typeface="Arial Narrow" panose="020B0606020202030204" pitchFamily="34" charset="0"/>
              </a:rPr>
              <a:t>Wydawnicza Politechniki </a:t>
            </a:r>
            <a:r>
              <a:rPr lang="pl-PL" sz="2000" dirty="0">
                <a:latin typeface="Arial Narrow" panose="020B0606020202030204" pitchFamily="34" charset="0"/>
              </a:rPr>
              <a:t>Warszawskiej, </a:t>
            </a:r>
            <a:r>
              <a:rPr lang="pl-PL" sz="2000" dirty="0" smtClean="0">
                <a:latin typeface="Arial Narrow" panose="020B0606020202030204" pitchFamily="34" charset="0"/>
              </a:rPr>
              <a:t>2019.</a:t>
            </a:r>
            <a:endParaRPr lang="pl-P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74458" y="952814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Wspólna platforma komunikacyjna sprzyja również </a:t>
            </a:r>
            <a:r>
              <a:rPr lang="pl-PL" sz="2200" dirty="0" smtClean="0">
                <a:latin typeface="Arial Narrow" panose="020B0606020202030204" pitchFamily="34" charset="0"/>
              </a:rPr>
              <a:t>innowacyjności tworzonej na </a:t>
            </a:r>
            <a:r>
              <a:rPr lang="pl-PL" sz="2200" dirty="0">
                <a:latin typeface="Arial Narrow" panose="020B0606020202030204" pitchFamily="34" charset="0"/>
              </a:rPr>
              <a:t>obrzeżach organizacji poprzez model sieci biznesowej (</a:t>
            </a:r>
            <a:r>
              <a:rPr lang="pl-PL" sz="2200" i="1" dirty="0">
                <a:latin typeface="Arial Narrow" panose="020B0606020202030204" pitchFamily="34" charset="0"/>
              </a:rPr>
              <a:t>b-</a:t>
            </a:r>
            <a:r>
              <a:rPr lang="pl-PL" sz="2200" i="1" dirty="0" err="1">
                <a:latin typeface="Arial Narrow" panose="020B0606020202030204" pitchFamily="34" charset="0"/>
              </a:rPr>
              <a:t>webs</a:t>
            </a:r>
            <a:r>
              <a:rPr lang="pl-PL" sz="2200" dirty="0" smtClean="0">
                <a:latin typeface="Arial Narrow" panose="020B0606020202030204" pitchFamily="34" charset="0"/>
              </a:rPr>
              <a:t>) oparty </a:t>
            </a:r>
            <a:r>
              <a:rPr lang="pl-PL" sz="2200" dirty="0">
                <a:latin typeface="Arial Narrow" panose="020B0606020202030204" pitchFamily="34" charset="0"/>
              </a:rPr>
              <a:t>na współdziałaniu </a:t>
            </a:r>
            <a:r>
              <a:rPr lang="pl-PL" sz="2200" dirty="0" smtClean="0">
                <a:latin typeface="Arial Narrow" panose="020B0606020202030204" pitchFamily="34" charset="0"/>
              </a:rPr>
              <a:t>różnych uczestników sieci, np.: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racownikach,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konsumentach,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dostawcach,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partnerach biznesowych,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czasem konkurentach.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72808" y="1115715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Najczęstsze ograniczenia utrudniające wdrożenie </a:t>
            </a:r>
            <a:r>
              <a:rPr lang="pl-PL" sz="2200" dirty="0">
                <a:latin typeface="Arial Narrow" panose="020B0606020202030204" pitchFamily="34" charset="0"/>
              </a:rPr>
              <a:t>strategii logistycznej/łańcucha </a:t>
            </a:r>
            <a:r>
              <a:rPr lang="pl-PL" sz="2200" dirty="0" smtClean="0">
                <a:latin typeface="Arial Narrow" panose="020B0606020202030204" pitchFamily="34" charset="0"/>
              </a:rPr>
              <a:t>dostaw: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trudności </a:t>
            </a:r>
            <a:r>
              <a:rPr lang="pl-PL" sz="2200" dirty="0">
                <a:latin typeface="Arial Narrow" panose="020B0606020202030204" pitchFamily="34" charset="0"/>
              </a:rPr>
              <a:t>z </a:t>
            </a:r>
            <a:r>
              <a:rPr lang="pl-PL" sz="2200" dirty="0" smtClean="0">
                <a:latin typeface="Arial Narrow" panose="020B0606020202030204" pitchFamily="34" charset="0"/>
              </a:rPr>
              <a:t>ustaleniem priorytetów </a:t>
            </a:r>
            <a:r>
              <a:rPr lang="pl-PL" sz="2200" dirty="0">
                <a:latin typeface="Arial Narrow" panose="020B0606020202030204" pitchFamily="34" charset="0"/>
              </a:rPr>
              <a:t>poszczególnych działalności biznesowych </a:t>
            </a:r>
            <a:r>
              <a:rPr lang="pl-PL" sz="2200" dirty="0" smtClean="0">
                <a:latin typeface="Arial Narrow" panose="020B0606020202030204" pitchFamily="34" charset="0"/>
              </a:rPr>
              <a:t>(40%),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o</a:t>
            </a:r>
            <a:r>
              <a:rPr lang="pl-PL" sz="2200" dirty="0" smtClean="0">
                <a:latin typeface="Arial Narrow" panose="020B0606020202030204" pitchFamily="34" charset="0"/>
              </a:rPr>
              <a:t>graniczone zdolności </a:t>
            </a:r>
            <a:r>
              <a:rPr lang="pl-PL" sz="2200" dirty="0">
                <a:latin typeface="Arial Narrow" panose="020B0606020202030204" pitchFamily="34" charset="0"/>
              </a:rPr>
              <a:t>systemów IT (34</a:t>
            </a:r>
            <a:r>
              <a:rPr lang="pl-PL" sz="2200" dirty="0" smtClean="0">
                <a:latin typeface="Arial Narrow" panose="020B0606020202030204" pitchFamily="34" charset="0"/>
              </a:rPr>
              <a:t>%),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wdrożenie </a:t>
            </a:r>
            <a:r>
              <a:rPr lang="pl-PL" sz="2200" dirty="0">
                <a:latin typeface="Arial Narrow" panose="020B0606020202030204" pitchFamily="34" charset="0"/>
              </a:rPr>
              <a:t>programów </a:t>
            </a:r>
            <a:r>
              <a:rPr lang="pl-PL" sz="2200" dirty="0" smtClean="0">
                <a:latin typeface="Arial Narrow" panose="020B0606020202030204" pitchFamily="34" charset="0"/>
              </a:rPr>
              <a:t>zarządzania talentami </a:t>
            </a:r>
            <a:r>
              <a:rPr lang="pl-PL" sz="2200" dirty="0">
                <a:latin typeface="Arial Narrow" panose="020B0606020202030204" pitchFamily="34" charset="0"/>
              </a:rPr>
              <a:t>(26</a:t>
            </a:r>
            <a:r>
              <a:rPr lang="pl-PL" sz="2200" dirty="0" smtClean="0">
                <a:latin typeface="Arial Narrow" panose="020B0606020202030204" pitchFamily="34" charset="0"/>
              </a:rPr>
              <a:t>%).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Wzrost niepewności i złożoności otoczenia wymaga od </a:t>
            </a:r>
            <a:r>
              <a:rPr lang="pl-PL" sz="2200" dirty="0" smtClean="0">
                <a:latin typeface="Arial Narrow" panose="020B0606020202030204" pitchFamily="34" charset="0"/>
              </a:rPr>
              <a:t>osób zarządzających </a:t>
            </a:r>
            <a:r>
              <a:rPr lang="pl-PL" sz="2200" dirty="0">
                <a:latin typeface="Arial Narrow" panose="020B0606020202030204" pitchFamily="34" charset="0"/>
              </a:rPr>
              <a:t>łańcuchem dostaw </a:t>
            </a:r>
            <a:r>
              <a:rPr lang="pl-PL" sz="2200" dirty="0" smtClean="0">
                <a:latin typeface="Arial Narrow" panose="020B0606020202030204" pitchFamily="34" charset="0"/>
              </a:rPr>
              <a:t>nowych kompetencji, m.in.: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holistycznego </a:t>
            </a:r>
            <a:r>
              <a:rPr lang="pl-PL" sz="2200" dirty="0">
                <a:latin typeface="Arial Narrow" panose="020B0606020202030204" pitchFamily="34" charset="0"/>
              </a:rPr>
              <a:t>spojrzenia na cały łańcuch </a:t>
            </a:r>
            <a:r>
              <a:rPr lang="pl-PL" sz="2200" dirty="0" smtClean="0">
                <a:latin typeface="Arial Narrow" panose="020B0606020202030204" pitchFamily="34" charset="0"/>
              </a:rPr>
              <a:t>dostaw,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utrzymywanie </a:t>
            </a:r>
            <a:r>
              <a:rPr lang="pl-PL" sz="2200" dirty="0">
                <a:latin typeface="Arial Narrow" panose="020B0606020202030204" pitchFamily="34" charset="0"/>
              </a:rPr>
              <a:t>kosztów pod kontrolą,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zrozumienie </a:t>
            </a:r>
            <a:r>
              <a:rPr lang="pl-PL" sz="2200" dirty="0">
                <a:latin typeface="Arial Narrow" panose="020B0606020202030204" pitchFamily="34" charset="0"/>
              </a:rPr>
              <a:t>istoty biznesu,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Znajomość podstaw </a:t>
            </a:r>
            <a:r>
              <a:rPr lang="pl-PL" sz="2200" dirty="0">
                <a:latin typeface="Arial Narrow" panose="020B0606020202030204" pitchFamily="34" charset="0"/>
              </a:rPr>
              <a:t>kontrolingu </a:t>
            </a:r>
            <a:r>
              <a:rPr lang="pl-PL" sz="2200" dirty="0" smtClean="0">
                <a:latin typeface="Arial Narrow" panose="020B0606020202030204" pitchFamily="34" charset="0"/>
              </a:rPr>
              <a:t>finansowego,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umiejętność </a:t>
            </a:r>
            <a:r>
              <a:rPr lang="pl-PL" sz="2200" dirty="0">
                <a:latin typeface="Arial Narrow" panose="020B0606020202030204" pitchFamily="34" charset="0"/>
              </a:rPr>
              <a:t>motywowania ludzi do zmian i utrzymywania ich </a:t>
            </a:r>
            <a:r>
              <a:rPr lang="pl-PL" sz="2200" dirty="0" smtClean="0">
                <a:latin typeface="Arial Narrow" panose="020B0606020202030204" pitchFamily="34" charset="0"/>
              </a:rPr>
              <a:t>zaangażowania,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najomość podstaw </a:t>
            </a:r>
            <a:r>
              <a:rPr lang="pl-PL" sz="2200" dirty="0">
                <a:latin typeface="Arial Narrow" panose="020B0606020202030204" pitchFamily="34" charset="0"/>
              </a:rPr>
              <a:t>zarządzania </a:t>
            </a:r>
            <a:r>
              <a:rPr lang="pl-PL" sz="2200" dirty="0" smtClean="0">
                <a:latin typeface="Arial Narrow" panose="020B0606020202030204" pitchFamily="34" charset="0"/>
              </a:rPr>
              <a:t>projektami,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 umiejętność myślenia w kategoriach procesowych,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szybkość </a:t>
            </a:r>
            <a:r>
              <a:rPr lang="pl-PL" sz="2200" dirty="0">
                <a:latin typeface="Arial Narrow" panose="020B0606020202030204" pitchFamily="34" charset="0"/>
              </a:rPr>
              <a:t>reagowania na zmiany </a:t>
            </a:r>
            <a:r>
              <a:rPr lang="pl-PL" sz="2200" dirty="0" smtClean="0">
                <a:latin typeface="Arial Narrow" panose="020B0606020202030204" pitchFamily="34" charset="0"/>
              </a:rPr>
              <a:t>oczekiwań klientów,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zrozumienie dynamiki </a:t>
            </a:r>
            <a:r>
              <a:rPr lang="pl-PL" sz="2200" dirty="0">
                <a:latin typeface="Arial Narrow" panose="020B0606020202030204" pitchFamily="34" charset="0"/>
              </a:rPr>
              <a:t>zmian zachodzących w </a:t>
            </a:r>
            <a:r>
              <a:rPr lang="pl-PL" sz="2200" dirty="0" smtClean="0">
                <a:latin typeface="Arial Narrow" panose="020B0606020202030204" pitchFamily="34" charset="0"/>
              </a:rPr>
              <a:t>łańcuchach dostaw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wprowadzanie innowacji </a:t>
            </a:r>
            <a:r>
              <a:rPr lang="pl-PL" sz="2200" dirty="0">
                <a:latin typeface="Arial Narrow" panose="020B0606020202030204" pitchFamily="34" charset="0"/>
              </a:rPr>
              <a:t>do procesów w całym łańcuchu dostaw.</a:t>
            </a:r>
          </a:p>
        </p:txBody>
      </p:sp>
    </p:spTree>
    <p:extLst>
      <p:ext uri="{BB962C8B-B14F-4D97-AF65-F5344CB8AC3E}">
        <p14:creationId xmlns:p14="http://schemas.microsoft.com/office/powerpoint/2010/main" val="2466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204842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Nowe </a:t>
            </a:r>
            <a:r>
              <a:rPr lang="pl-PL" sz="2200" dirty="0">
                <a:latin typeface="Arial Narrow" panose="020B0606020202030204" pitchFamily="34" charset="0"/>
              </a:rPr>
              <a:t>funkcje łańcucha dostaw muszą zapewniać wzrost roli jednostek </a:t>
            </a:r>
            <a:r>
              <a:rPr lang="pl-PL" sz="2200" dirty="0" smtClean="0">
                <a:latin typeface="Arial Narrow" panose="020B0606020202030204" pitchFamily="34" charset="0"/>
              </a:rPr>
              <a:t>innowacyjnych, zdolnych </a:t>
            </a:r>
            <a:r>
              <a:rPr lang="pl-PL" sz="2200" dirty="0">
                <a:latin typeface="Arial Narrow" panose="020B0606020202030204" pitchFamily="34" charset="0"/>
              </a:rPr>
              <a:t>do wsparcia całej organizacji i wprowadzenia jej na nowe rynki, z </a:t>
            </a:r>
            <a:r>
              <a:rPr lang="pl-PL" sz="2200" dirty="0" smtClean="0">
                <a:latin typeface="Arial Narrow" panose="020B0606020202030204" pitchFamily="34" charset="0"/>
              </a:rPr>
              <a:t>wykorzystaniem nowych </a:t>
            </a:r>
            <a:r>
              <a:rPr lang="pl-PL" sz="2200" dirty="0">
                <a:latin typeface="Arial Narrow" panose="020B0606020202030204" pitchFamily="34" charset="0"/>
              </a:rPr>
              <a:t>kanałów (e-kanałów), przy zachowaniu wzrostu </a:t>
            </a:r>
            <a:r>
              <a:rPr lang="pl-PL" sz="2200" dirty="0" smtClean="0">
                <a:latin typeface="Arial Narrow" panose="020B0606020202030204" pitchFamily="34" charset="0"/>
              </a:rPr>
              <a:t>zrównoważonego.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952814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Firma </a:t>
            </a:r>
            <a:r>
              <a:rPr lang="pl-PL" sz="2200" dirty="0">
                <a:latin typeface="Arial Narrow" panose="020B0606020202030204" pitchFamily="34" charset="0"/>
              </a:rPr>
              <a:t>logistyczna </a:t>
            </a:r>
            <a:r>
              <a:rPr lang="pl-PL" sz="2200" dirty="0" smtClean="0">
                <a:latin typeface="Arial Narrow" panose="020B0606020202030204" pitchFamily="34" charset="0"/>
              </a:rPr>
              <a:t>w </a:t>
            </a:r>
            <a:r>
              <a:rPr lang="pl-PL" sz="2200" dirty="0">
                <a:latin typeface="Arial Narrow" panose="020B0606020202030204" pitchFamily="34" charset="0"/>
              </a:rPr>
              <a:t>zależności </a:t>
            </a:r>
            <a:r>
              <a:rPr lang="pl-PL" sz="2200" dirty="0" smtClean="0">
                <a:latin typeface="Arial Narrow" panose="020B0606020202030204" pitchFamily="34" charset="0"/>
              </a:rPr>
              <a:t>od zakresu </a:t>
            </a:r>
            <a:r>
              <a:rPr lang="pl-PL" sz="2200" dirty="0">
                <a:latin typeface="Arial Narrow" panose="020B0606020202030204" pitchFamily="34" charset="0"/>
              </a:rPr>
              <a:t>działania ma od kilku do kilkunastu </a:t>
            </a:r>
            <a:r>
              <a:rPr lang="pl-PL" sz="2200" dirty="0" smtClean="0">
                <a:latin typeface="Arial Narrow" panose="020B0606020202030204" pitchFamily="34" charset="0"/>
              </a:rPr>
              <a:t>siedzib / terminali / fabryk </a:t>
            </a:r>
            <a:r>
              <a:rPr lang="pl-PL" sz="2200" dirty="0">
                <a:latin typeface="Arial Narrow" panose="020B0606020202030204" pitchFamily="34" charset="0"/>
              </a:rPr>
              <a:t>na terenie </a:t>
            </a:r>
            <a:r>
              <a:rPr lang="pl-PL" sz="2200" dirty="0" smtClean="0">
                <a:latin typeface="Arial Narrow" panose="020B0606020202030204" pitchFamily="34" charset="0"/>
              </a:rPr>
              <a:t>danego kraju/ regionu</a:t>
            </a:r>
            <a:r>
              <a:rPr lang="pl-PL" sz="2200" dirty="0">
                <a:latin typeface="Arial Narrow" panose="020B0606020202030204" pitchFamily="34" charset="0"/>
              </a:rPr>
              <a:t>. Pozyskanie społeczeństw lokalnych poprzez różne formy </a:t>
            </a:r>
            <a:r>
              <a:rPr lang="pl-PL" sz="2200" dirty="0" smtClean="0">
                <a:latin typeface="Arial Narrow" panose="020B0606020202030204" pitchFamily="34" charset="0"/>
              </a:rPr>
              <a:t>działania na </a:t>
            </a:r>
            <a:r>
              <a:rPr lang="pl-PL" sz="2200" dirty="0">
                <a:latin typeface="Arial Narrow" panose="020B0606020202030204" pitchFamily="34" charset="0"/>
              </a:rPr>
              <a:t>ich rzecz, ale również włączenie się w ważne dla tej społeczności </a:t>
            </a:r>
            <a:r>
              <a:rPr lang="pl-PL" sz="2200" dirty="0" smtClean="0">
                <a:latin typeface="Arial Narrow" panose="020B0606020202030204" pitchFamily="34" charset="0"/>
              </a:rPr>
              <a:t>projekty, buduje </a:t>
            </a:r>
            <a:r>
              <a:rPr lang="pl-PL" sz="2200" dirty="0">
                <a:latin typeface="Arial Narrow" panose="020B0606020202030204" pitchFamily="34" charset="0"/>
              </a:rPr>
              <a:t>podstawy solidarności – wspólnego działania na rzecz szeroko </a:t>
            </a:r>
            <a:r>
              <a:rPr lang="pl-PL" sz="2200" dirty="0" smtClean="0">
                <a:latin typeface="Arial Narrow" panose="020B0606020202030204" pitchFamily="34" charset="0"/>
              </a:rPr>
              <a:t>rozumianego środowiska</a:t>
            </a:r>
            <a:r>
              <a:rPr lang="pl-PL" sz="2200" dirty="0">
                <a:latin typeface="Arial Narrow" panose="020B0606020202030204" pitchFamily="34" charset="0"/>
              </a:rPr>
              <a:t>. W ten sposób tworzy się również pozytywna relacja między firmami </a:t>
            </a:r>
            <a:r>
              <a:rPr lang="pl-PL" sz="2200" dirty="0" smtClean="0">
                <a:latin typeface="Arial Narrow" panose="020B0606020202030204" pitchFamily="34" charset="0"/>
              </a:rPr>
              <a:t>i mieszkańcami </a:t>
            </a:r>
            <a:r>
              <a:rPr lang="pl-PL" sz="2200" dirty="0">
                <a:latin typeface="Arial Narrow" panose="020B0606020202030204" pitchFamily="34" charset="0"/>
              </a:rPr>
              <a:t>oraz budują się podstawy zaufania, istota kapitału społecznego, </a:t>
            </a:r>
            <a:r>
              <a:rPr lang="pl-PL" sz="2200" dirty="0" smtClean="0">
                <a:latin typeface="Arial Narrow" panose="020B0606020202030204" pitchFamily="34" charset="0"/>
              </a:rPr>
              <a:t>który napędza </a:t>
            </a:r>
            <a:r>
              <a:rPr lang="pl-PL" sz="2200" dirty="0">
                <a:latin typeface="Arial Narrow" panose="020B0606020202030204" pitchFamily="34" charset="0"/>
              </a:rPr>
              <a:t>wzrost gospodarczy. Można określić to mianem „społecznego kapitalizmu</a:t>
            </a:r>
            <a:r>
              <a:rPr lang="pl-PL" sz="2200" dirty="0" smtClean="0">
                <a:latin typeface="Arial Narrow" panose="020B0606020202030204" pitchFamily="34" charset="0"/>
              </a:rPr>
              <a:t>” (</a:t>
            </a:r>
            <a:r>
              <a:rPr lang="pl-PL" sz="2200" dirty="0">
                <a:latin typeface="Arial Narrow" panose="020B0606020202030204" pitchFamily="34" charset="0"/>
              </a:rPr>
              <a:t>kapitalizm z „ludzką twarzą”).</a:t>
            </a:r>
          </a:p>
        </p:txBody>
      </p:sp>
    </p:spTree>
    <p:extLst>
      <p:ext uri="{BB962C8B-B14F-4D97-AF65-F5344CB8AC3E}">
        <p14:creationId xmlns:p14="http://schemas.microsoft.com/office/powerpoint/2010/main" val="41222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259731"/>
            <a:ext cx="8229600" cy="606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K4 Analiza przykładowych modeli biznesowych</a:t>
            </a:r>
          </a:p>
        </p:txBody>
      </p:sp>
    </p:spTree>
    <p:extLst>
      <p:ext uri="{BB962C8B-B14F-4D97-AF65-F5344CB8AC3E}">
        <p14:creationId xmlns:p14="http://schemas.microsoft.com/office/powerpoint/2010/main" val="35265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Założenia koncepcji </a:t>
            </a:r>
            <a:r>
              <a:rPr lang="pl-PL" sz="2200" b="1" dirty="0" smtClean="0">
                <a:latin typeface="Arial Narrow" panose="020B0606020202030204" pitchFamily="34" charset="0"/>
              </a:rPr>
              <a:t>Modelu Biznesowego </a:t>
            </a:r>
            <a:r>
              <a:rPr lang="pl-PL" sz="2200" b="1" dirty="0">
                <a:latin typeface="Arial Narrow" panose="020B0606020202030204" pitchFamily="34" charset="0"/>
              </a:rPr>
              <a:t>i jego wymiary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K</a:t>
            </a:r>
            <a:r>
              <a:rPr lang="pl-PL" sz="2200" dirty="0" smtClean="0">
                <a:latin typeface="Arial Narrow" panose="020B0606020202030204" pitchFamily="34" charset="0"/>
              </a:rPr>
              <a:t>oncepcja </a:t>
            </a:r>
            <a:r>
              <a:rPr lang="pl-PL" sz="2200" dirty="0">
                <a:latin typeface="Arial Narrow" panose="020B0606020202030204" pitchFamily="34" charset="0"/>
              </a:rPr>
              <a:t>modelu biznesowego opiera się na czterech elementach </a:t>
            </a:r>
            <a:r>
              <a:rPr lang="pl-PL" sz="2200" dirty="0" smtClean="0">
                <a:latin typeface="Arial Narrow" panose="020B0606020202030204" pitchFamily="34" charset="0"/>
              </a:rPr>
              <a:t>składowych, nazywanych </a:t>
            </a:r>
            <a:r>
              <a:rPr lang="pl-PL" sz="2200" dirty="0">
                <a:latin typeface="Arial Narrow" panose="020B0606020202030204" pitchFamily="34" charset="0"/>
              </a:rPr>
              <a:t>wymiarami modelu </a:t>
            </a:r>
            <a:r>
              <a:rPr lang="pl-PL" sz="2200" dirty="0" smtClean="0">
                <a:latin typeface="Arial Narrow" panose="020B0606020202030204" pitchFamily="34" charset="0"/>
              </a:rPr>
              <a:t>biznesowego: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pl-PL" sz="2200" dirty="0">
                <a:latin typeface="Arial Narrow" panose="020B0606020202030204" pitchFamily="34" charset="0"/>
              </a:rPr>
              <a:t>Wymiar I. Wartość usługi dla </a:t>
            </a:r>
            <a:r>
              <a:rPr lang="pl-PL" sz="2200" dirty="0" smtClean="0">
                <a:latin typeface="Arial Narrow" panose="020B0606020202030204" pitchFamily="34" charset="0"/>
              </a:rPr>
              <a:t>klienta.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200" dirty="0" smtClean="0">
                <a:latin typeface="Arial Narrow" panose="020B0606020202030204" pitchFamily="34" charset="0"/>
              </a:rPr>
              <a:t>Zasoby </a:t>
            </a:r>
            <a:r>
              <a:rPr lang="pl-PL" sz="2200" dirty="0">
                <a:latin typeface="Arial Narrow" panose="020B0606020202030204" pitchFamily="34" charset="0"/>
              </a:rPr>
              <a:t>przedsiębiorstwa (kluczowe kompetencje</a:t>
            </a:r>
            <a:r>
              <a:rPr lang="pl-PL" sz="2200" dirty="0" smtClean="0">
                <a:latin typeface="Arial Narrow" panose="020B0606020202030204" pitchFamily="34" charset="0"/>
              </a:rPr>
              <a:t>).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200" dirty="0" smtClean="0">
                <a:latin typeface="Arial Narrow" panose="020B0606020202030204" pitchFamily="34" charset="0"/>
              </a:rPr>
              <a:t>Łańcuch </a:t>
            </a:r>
            <a:r>
              <a:rPr lang="pl-PL" sz="2200" dirty="0">
                <a:latin typeface="Arial Narrow" panose="020B0606020202030204" pitchFamily="34" charset="0"/>
              </a:rPr>
              <a:t>wartości (ciąg czynności realizowany </a:t>
            </a:r>
            <a:r>
              <a:rPr lang="pl-PL" sz="2200" dirty="0" smtClean="0">
                <a:latin typeface="Arial Narrow" panose="020B0606020202030204" pitchFamily="34" charset="0"/>
              </a:rPr>
              <a:t>wewnątrz przedsiębiorstwa).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200" dirty="0">
                <a:latin typeface="Arial Narrow" panose="020B0606020202030204" pitchFamily="34" charset="0"/>
              </a:rPr>
              <a:t>O</a:t>
            </a:r>
            <a:r>
              <a:rPr lang="pl-PL" sz="2200" dirty="0" smtClean="0">
                <a:latin typeface="Arial Narrow" panose="020B0606020202030204" pitchFamily="34" charset="0"/>
              </a:rPr>
              <a:t>bsługiwane </a:t>
            </a:r>
            <a:r>
              <a:rPr lang="pl-PL" sz="2200" dirty="0">
                <a:latin typeface="Arial Narrow" panose="020B0606020202030204" pitchFamily="34" charset="0"/>
              </a:rPr>
              <a:t>segmenty rynku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 zależności od sposobu rozwiązania </a:t>
            </a:r>
            <a:r>
              <a:rPr lang="pl-PL" sz="2200" dirty="0" smtClean="0">
                <a:latin typeface="Arial Narrow" panose="020B0606020202030204" pitchFamily="34" charset="0"/>
              </a:rPr>
              <a:t>powstaje </a:t>
            </a:r>
            <a:r>
              <a:rPr lang="pl-PL" sz="2200" dirty="0">
                <a:latin typeface="Arial Narrow" panose="020B0606020202030204" pitchFamily="34" charset="0"/>
              </a:rPr>
              <a:t>specyficzny model biznesowy, który jest dla </a:t>
            </a:r>
            <a:r>
              <a:rPr lang="pl-PL" sz="2200" dirty="0" smtClean="0">
                <a:latin typeface="Arial Narrow" panose="020B0606020202030204" pitchFamily="34" charset="0"/>
              </a:rPr>
              <a:t>przedsiębiorstwa kluczową </a:t>
            </a:r>
            <a:r>
              <a:rPr lang="pl-PL" sz="2200" dirty="0">
                <a:latin typeface="Arial Narrow" panose="020B0606020202030204" pitchFamily="34" charset="0"/>
              </a:rPr>
              <a:t>częścią jego strategii.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Każde </a:t>
            </a:r>
            <a:r>
              <a:rPr lang="pl-PL" sz="2200" dirty="0">
                <a:latin typeface="Arial Narrow" panose="020B0606020202030204" pitchFamily="34" charset="0"/>
              </a:rPr>
              <a:t>przedsiębiorstwo w odmienny sposób </a:t>
            </a:r>
            <a:r>
              <a:rPr lang="pl-PL" sz="2200" dirty="0" smtClean="0">
                <a:latin typeface="Arial Narrow" panose="020B0606020202030204" pitchFamily="34" charset="0"/>
              </a:rPr>
              <a:t>buduje wymiary </a:t>
            </a:r>
            <a:r>
              <a:rPr lang="pl-PL" sz="2200" dirty="0">
                <a:latin typeface="Arial Narrow" panose="020B0606020202030204" pitchFamily="34" charset="0"/>
              </a:rPr>
              <a:t>swojego modelu i w rezultacie na rynku – w ramach tej samej branży </a:t>
            </a:r>
            <a:r>
              <a:rPr lang="pl-PL" sz="2200" dirty="0" smtClean="0">
                <a:latin typeface="Arial Narrow" panose="020B0606020202030204" pitchFamily="34" charset="0"/>
              </a:rPr>
              <a:t>- funkcjonują </a:t>
            </a:r>
            <a:r>
              <a:rPr lang="pl-PL" sz="2200" dirty="0">
                <a:latin typeface="Arial Narrow" panose="020B0606020202030204" pitchFamily="34" charset="0"/>
              </a:rPr>
              <a:t>różne modele biznesowe.</a:t>
            </a:r>
          </a:p>
        </p:txBody>
      </p:sp>
    </p:spTree>
    <p:extLst>
      <p:ext uri="{BB962C8B-B14F-4D97-AF65-F5344CB8AC3E}">
        <p14:creationId xmlns:p14="http://schemas.microsoft.com/office/powerpoint/2010/main" val="13163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I. Wartość </a:t>
            </a:r>
            <a:r>
              <a:rPr lang="pl-PL" sz="2200" b="1" dirty="0">
                <a:latin typeface="Arial Narrow" panose="020B0606020202030204" pitchFamily="34" charset="0"/>
              </a:rPr>
              <a:t>usługi dla klienta </a:t>
            </a:r>
            <a:r>
              <a:rPr lang="pl-PL" sz="2200" dirty="0">
                <a:latin typeface="Arial Narrow" panose="020B0606020202030204" pitchFamily="34" charset="0"/>
              </a:rPr>
              <a:t>rozumiana jest </a:t>
            </a:r>
            <a:r>
              <a:rPr lang="pl-PL" sz="2200" dirty="0" smtClean="0">
                <a:latin typeface="Arial Narrow" panose="020B0606020202030204" pitchFamily="34" charset="0"/>
              </a:rPr>
              <a:t>w: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ujęciu </a:t>
            </a:r>
            <a:r>
              <a:rPr lang="pl-PL" sz="2200" dirty="0">
                <a:latin typeface="Arial Narrow" panose="020B0606020202030204" pitchFamily="34" charset="0"/>
              </a:rPr>
              <a:t>marketingowym P. </a:t>
            </a:r>
            <a:r>
              <a:rPr lang="pl-PL" sz="2200" dirty="0" err="1" smtClean="0">
                <a:latin typeface="Arial Narrow" panose="020B0606020202030204" pitchFamily="34" charset="0"/>
              </a:rPr>
              <a:t>Kothlera</a:t>
            </a:r>
            <a:r>
              <a:rPr lang="pl-PL" sz="2200" dirty="0" smtClean="0">
                <a:latin typeface="Arial Narrow" panose="020B0606020202030204" pitchFamily="34" charset="0"/>
              </a:rPr>
              <a:t> (tworzenie </a:t>
            </a:r>
            <a:r>
              <a:rPr lang="pl-PL" sz="2200" dirty="0">
                <a:latin typeface="Arial Narrow" panose="020B0606020202030204" pitchFamily="34" charset="0"/>
              </a:rPr>
              <a:t>przewagi </a:t>
            </a:r>
            <a:r>
              <a:rPr lang="pl-PL" sz="2200" dirty="0" smtClean="0">
                <a:latin typeface="Arial Narrow" panose="020B0606020202030204" pitchFamily="34" charset="0"/>
              </a:rPr>
              <a:t>konkurencyjnej),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ujęcie tradycyjne (czysto transakcyjne, na </a:t>
            </a:r>
            <a:r>
              <a:rPr lang="pl-PL" sz="2200" dirty="0">
                <a:latin typeface="Arial Narrow" panose="020B0606020202030204" pitchFamily="34" charset="0"/>
              </a:rPr>
              <a:t>wartość składają się </a:t>
            </a:r>
            <a:r>
              <a:rPr lang="pl-PL" sz="2200" dirty="0" smtClean="0">
                <a:latin typeface="Arial Narrow" panose="020B0606020202030204" pitchFamily="34" charset="0"/>
              </a:rPr>
              <a:t>korzyści materialne i </a:t>
            </a:r>
            <a:r>
              <a:rPr lang="pl-PL" sz="2200" dirty="0">
                <a:latin typeface="Arial Narrow" panose="020B0606020202030204" pitchFamily="34" charset="0"/>
              </a:rPr>
              <a:t>niematerialne, uzyskiwane z usługi </a:t>
            </a:r>
            <a:r>
              <a:rPr lang="pl-PL" sz="2200" dirty="0" smtClean="0">
                <a:latin typeface="Arial Narrow" panose="020B0606020202030204" pitchFamily="34" charset="0"/>
              </a:rPr>
              <a:t>TSL). 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E</a:t>
            </a:r>
            <a:r>
              <a:rPr lang="pl-PL" sz="2200" dirty="0" smtClean="0">
                <a:latin typeface="Arial Narrow" panose="020B0606020202030204" pitchFamily="34" charset="0"/>
              </a:rPr>
              <a:t>lementem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smtClean="0">
                <a:latin typeface="Arial Narrow" panose="020B0606020202030204" pitchFamily="34" charset="0"/>
              </a:rPr>
              <a:t>współtworzącym wartość </a:t>
            </a:r>
            <a:r>
              <a:rPr lang="pl-PL" sz="2200" dirty="0">
                <a:latin typeface="Arial Narrow" panose="020B0606020202030204" pitchFamily="34" charset="0"/>
              </a:rPr>
              <a:t>usługi TSL dla klienta, jest </a:t>
            </a:r>
            <a:r>
              <a:rPr lang="pl-PL" sz="2200" b="1" dirty="0" smtClean="0">
                <a:latin typeface="Arial Narrow" panose="020B0606020202030204" pitchFamily="34" charset="0"/>
              </a:rPr>
              <a:t>wartość dodana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- </a:t>
            </a:r>
            <a:r>
              <a:rPr lang="pl-PL" sz="2200" dirty="0">
                <a:latin typeface="Arial Narrow" panose="020B0606020202030204" pitchFamily="34" charset="0"/>
              </a:rPr>
              <a:t>udział w </a:t>
            </a:r>
            <a:r>
              <a:rPr lang="pl-PL" sz="2200" dirty="0" smtClean="0">
                <a:latin typeface="Arial Narrow" panose="020B0606020202030204" pitchFamily="34" charset="0"/>
              </a:rPr>
              <a:t>tworzeniu wartości </a:t>
            </a:r>
            <a:r>
              <a:rPr lang="pl-PL" sz="2200" dirty="0">
                <a:latin typeface="Arial Narrow" panose="020B0606020202030204" pitchFamily="34" charset="0"/>
              </a:rPr>
              <a:t>dla użytkownika końcowego dostarczanego towaru. Elementami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współtworzącymi wartość w ocenie klientów usług TSL są finansowe oraz poza finansowe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korzyści, takie jak, np.: czas, elastyczność, terminowość i bezpieczeństwo </a:t>
            </a:r>
            <a:r>
              <a:rPr lang="pl-PL" sz="2200" dirty="0" smtClean="0">
                <a:latin typeface="Arial Narrow" panose="020B0606020202030204" pitchFamily="34" charset="0"/>
              </a:rPr>
              <a:t>dostaw, indywidualizacja </a:t>
            </a:r>
            <a:r>
              <a:rPr lang="pl-PL" sz="2200" dirty="0">
                <a:latin typeface="Arial Narrow" panose="020B0606020202030204" pitchFamily="34" charset="0"/>
              </a:rPr>
              <a:t>podejścia, kompleksowość usług, możliwość szybkiego </a:t>
            </a:r>
            <a:r>
              <a:rPr lang="pl-PL" sz="2200" dirty="0" smtClean="0">
                <a:latin typeface="Arial Narrow" panose="020B0606020202030204" pitchFamily="34" charset="0"/>
              </a:rPr>
              <a:t>komunikowania się </a:t>
            </a:r>
            <a:r>
              <a:rPr lang="pl-PL" sz="2200" dirty="0">
                <a:latin typeface="Arial Narrow" panose="020B0606020202030204" pitchFamily="34" charset="0"/>
              </a:rPr>
              <a:t>z klientem za pomocą systemów IT</a:t>
            </a:r>
            <a:r>
              <a:rPr lang="pl-PL" sz="2200" dirty="0" smtClean="0">
                <a:latin typeface="Arial Narrow" panose="020B0606020202030204" pitchFamily="34" charset="0"/>
              </a:rPr>
              <a:t>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II. Zasoby </a:t>
            </a:r>
            <a:r>
              <a:rPr lang="pl-PL" sz="2200" b="1" dirty="0">
                <a:latin typeface="Arial Narrow" panose="020B0606020202030204" pitchFamily="34" charset="0"/>
              </a:rPr>
              <a:t>przedsiębiorstwa </a:t>
            </a:r>
            <a:r>
              <a:rPr lang="pl-PL" sz="2200" b="1" dirty="0" smtClean="0">
                <a:latin typeface="Arial Narrow" panose="020B0606020202030204" pitchFamily="34" charset="0"/>
              </a:rPr>
              <a:t>TSL:</a:t>
            </a:r>
            <a:endParaRPr lang="pl-PL" sz="2200" dirty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zaplecze materialne (infrastruktura terminali, magazynów, flota, itp</a:t>
            </a:r>
            <a:r>
              <a:rPr lang="pl-PL" sz="2200" dirty="0" smtClean="0">
                <a:latin typeface="Arial Narrow" panose="020B0606020202030204" pitchFamily="34" charset="0"/>
              </a:rPr>
              <a:t>.),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Zaplecze niematerialne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Kluczowe kompetencje pracowników, m.in</a:t>
            </a:r>
            <a:r>
              <a:rPr lang="pl-PL" sz="2200" dirty="0">
                <a:latin typeface="Arial Narrow" panose="020B0606020202030204" pitchFamily="34" charset="0"/>
              </a:rPr>
              <a:t>.: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k</a:t>
            </a:r>
            <a:r>
              <a:rPr lang="pl-PL" sz="2200" dirty="0" smtClean="0">
                <a:latin typeface="Arial Narrow" panose="020B0606020202030204" pitchFamily="34" charset="0"/>
              </a:rPr>
              <a:t>ompetencje menedżerskie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w</a:t>
            </a:r>
            <a:r>
              <a:rPr lang="pl-PL" sz="2200" dirty="0" smtClean="0">
                <a:latin typeface="Arial Narrow" panose="020B0606020202030204" pitchFamily="34" charset="0"/>
              </a:rPr>
              <a:t>ykształceni i doświadczeni </a:t>
            </a:r>
            <a:r>
              <a:rPr lang="pl-PL" sz="2200" dirty="0">
                <a:latin typeface="Arial Narrow" panose="020B0606020202030204" pitchFamily="34" charset="0"/>
              </a:rPr>
              <a:t>pracownicy,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intensywność </a:t>
            </a:r>
            <a:r>
              <a:rPr lang="pl-PL" sz="2200" dirty="0">
                <a:latin typeface="Arial Narrow" panose="020B0606020202030204" pitchFamily="34" charset="0"/>
              </a:rPr>
              <a:t>szkoleń,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aplecze infrastrukturalne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sieć </a:t>
            </a:r>
            <a:r>
              <a:rPr lang="pl-PL" sz="2200" dirty="0">
                <a:latin typeface="Arial Narrow" panose="020B0606020202030204" pitchFamily="34" charset="0"/>
              </a:rPr>
              <a:t>dystrybucji (odziały lokalne i regionalne, terminale, </a:t>
            </a:r>
            <a:r>
              <a:rPr lang="pl-PL" sz="2200" dirty="0" smtClean="0">
                <a:latin typeface="Arial Narrow" panose="020B0606020202030204" pitchFamily="34" charset="0"/>
              </a:rPr>
              <a:t>centra magazynowe</a:t>
            </a:r>
            <a:r>
              <a:rPr lang="pl-PL" sz="2200" dirty="0">
                <a:latin typeface="Arial Narrow" panose="020B0606020202030204" pitchFamily="34" charset="0"/>
              </a:rPr>
              <a:t>),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d</a:t>
            </a:r>
            <a:r>
              <a:rPr lang="pl-PL" sz="2200" dirty="0" smtClean="0">
                <a:latin typeface="Arial Narrow" panose="020B0606020202030204" pitchFamily="34" charset="0"/>
              </a:rPr>
              <a:t>ostęp </a:t>
            </a:r>
            <a:r>
              <a:rPr lang="pl-PL" sz="2200" dirty="0">
                <a:latin typeface="Arial Narrow" panose="020B0606020202030204" pitchFamily="34" charset="0"/>
              </a:rPr>
              <a:t>do zewnętrznych źródeł finansowania,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marka</a:t>
            </a:r>
            <a:r>
              <a:rPr lang="pl-PL" sz="2200" dirty="0">
                <a:latin typeface="Arial Narrow" panose="020B0606020202030204" pitchFamily="34" charset="0"/>
              </a:rPr>
              <a:t>, znak </a:t>
            </a:r>
            <a:r>
              <a:rPr lang="pl-PL" sz="2200" dirty="0" smtClean="0">
                <a:latin typeface="Arial Narrow" panose="020B0606020202030204" pitchFamily="34" charset="0"/>
              </a:rPr>
              <a:t>firmowy, renoma </a:t>
            </a:r>
            <a:r>
              <a:rPr lang="pl-PL" sz="2200" dirty="0">
                <a:latin typeface="Arial Narrow" panose="020B0606020202030204" pitchFamily="34" charset="0"/>
              </a:rPr>
              <a:t>firmy, 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683667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Zasoby przedsiębiorstwa TSL c.d.: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siła pozycjonowania oferty,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siła przetargowa wobec </a:t>
            </a:r>
            <a:r>
              <a:rPr lang="pl-PL" sz="2200" dirty="0" smtClean="0">
                <a:latin typeface="Arial Narrow" panose="020B0606020202030204" pitchFamily="34" charset="0"/>
              </a:rPr>
              <a:t>dostawców i odbiorców,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pozycja rynkowa firmy,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know-how</a:t>
            </a:r>
            <a:r>
              <a:rPr lang="pl-PL" sz="2200" dirty="0">
                <a:latin typeface="Arial Narrow" panose="020B0606020202030204" pitchFamily="34" charset="0"/>
              </a:rPr>
              <a:t>: doświadczenie rynkowe, </a:t>
            </a:r>
            <a:r>
              <a:rPr lang="pl-PL" sz="2200" dirty="0" smtClean="0">
                <a:latin typeface="Arial Narrow" panose="020B0606020202030204" pitchFamily="34" charset="0"/>
              </a:rPr>
              <a:t>wiedza o </a:t>
            </a:r>
            <a:r>
              <a:rPr lang="pl-PL" sz="2200" dirty="0">
                <a:latin typeface="Arial Narrow" panose="020B0606020202030204" pitchFamily="34" charset="0"/>
              </a:rPr>
              <a:t>konkurentach, wiedza o klientach, rozbudowana baza przewoźników, </a:t>
            </a:r>
            <a:r>
              <a:rPr lang="pl-PL" sz="2200" dirty="0" smtClean="0">
                <a:latin typeface="Arial Narrow" panose="020B0606020202030204" pitchFamily="34" charset="0"/>
              </a:rPr>
              <a:t>nowoczesne systemy </a:t>
            </a:r>
            <a:r>
              <a:rPr lang="pl-PL" sz="2200" dirty="0">
                <a:latin typeface="Arial Narrow" panose="020B0606020202030204" pitchFamily="34" charset="0"/>
              </a:rPr>
              <a:t>zarządzania jakością, systemy kontroli, certyfikaty, zaawansowane rozwiązania </a:t>
            </a:r>
            <a:r>
              <a:rPr lang="pl-PL" sz="2200" dirty="0" smtClean="0">
                <a:latin typeface="Arial Narrow" panose="020B0606020202030204" pitchFamily="34" charset="0"/>
              </a:rPr>
              <a:t>IT w </a:t>
            </a:r>
            <a:r>
              <a:rPr lang="pl-PL" sz="2200" dirty="0">
                <a:latin typeface="Arial Narrow" panose="020B0606020202030204" pitchFamily="34" charset="0"/>
              </a:rPr>
              <a:t>obsłudze logistycznej klientów (np. śledzenie drogi przesyłki w czasie rzeczywistym, </a:t>
            </a:r>
            <a:r>
              <a:rPr lang="pl-PL" sz="2200" dirty="0" smtClean="0">
                <a:latin typeface="Arial Narrow" panose="020B0606020202030204" pitchFamily="34" charset="0"/>
              </a:rPr>
              <a:t>od momentu </a:t>
            </a:r>
            <a:r>
              <a:rPr lang="pl-PL" sz="2200" dirty="0">
                <a:latin typeface="Arial Narrow" panose="020B0606020202030204" pitchFamily="34" charset="0"/>
              </a:rPr>
              <a:t>nadania do odbioru, itp</a:t>
            </a:r>
            <a:r>
              <a:rPr lang="pl-PL" sz="2200" dirty="0" smtClean="0">
                <a:latin typeface="Arial Narrow" panose="020B0606020202030204" pitchFamily="34" charset="0"/>
              </a:rPr>
              <a:t>.).</a:t>
            </a:r>
            <a:endParaRPr lang="pl-PL" sz="2200" dirty="0">
              <a:latin typeface="Arial Narrow" panose="020B0606020202030204" pitchFamily="34" charset="0"/>
            </a:endParaRPr>
          </a:p>
          <a:p>
            <a:pPr algn="just"/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827683"/>
            <a:ext cx="7992888" cy="37029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2600" b="1" dirty="0" smtClean="0">
                <a:latin typeface="Arial Narrow" panose="020B0606020202030204" pitchFamily="34" charset="0"/>
              </a:rPr>
              <a:t>Literatura uzupełniająca</a:t>
            </a:r>
          </a:p>
          <a:p>
            <a:pPr marL="0" indent="0" algn="ctr">
              <a:buNone/>
            </a:pPr>
            <a:endParaRPr lang="pl-PL" sz="2200" b="1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Chernev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A., </a:t>
            </a:r>
            <a:r>
              <a:rPr lang="pl-PL" sz="2200" i="1" dirty="0">
                <a:latin typeface="Arial Narrow" panose="020B0606020202030204" pitchFamily="34" charset="0"/>
              </a:rPr>
              <a:t>The Business Model: How to </a:t>
            </a:r>
            <a:r>
              <a:rPr lang="pl-PL" sz="2200" i="1" dirty="0" err="1">
                <a:latin typeface="Arial Narrow" panose="020B0606020202030204" pitchFamily="34" charset="0"/>
              </a:rPr>
              <a:t>Develop</a:t>
            </a:r>
            <a:r>
              <a:rPr lang="pl-PL" sz="2200" i="1" dirty="0">
                <a:latin typeface="Arial Narrow" panose="020B0606020202030204" pitchFamily="34" charset="0"/>
              </a:rPr>
              <a:t> New Products, </a:t>
            </a:r>
            <a:r>
              <a:rPr lang="pl-PL" sz="2200" i="1" dirty="0" err="1" smtClean="0">
                <a:latin typeface="Arial Narrow" panose="020B0606020202030204" pitchFamily="34" charset="0"/>
              </a:rPr>
              <a:t>Create</a:t>
            </a:r>
            <a:r>
              <a:rPr lang="pl-PL" sz="2200" i="1" dirty="0" smtClean="0">
                <a:latin typeface="Arial Narrow" panose="020B0606020202030204" pitchFamily="34" charset="0"/>
              </a:rPr>
              <a:t> Market </a:t>
            </a:r>
            <a:r>
              <a:rPr lang="pl-PL" sz="2200" i="1" dirty="0">
                <a:latin typeface="Arial Narrow" panose="020B0606020202030204" pitchFamily="34" charset="0"/>
              </a:rPr>
              <a:t>Value and </a:t>
            </a:r>
            <a:r>
              <a:rPr lang="pl-PL" sz="2200" i="1" dirty="0" err="1">
                <a:latin typeface="Arial Narrow" panose="020B0606020202030204" pitchFamily="34" charset="0"/>
              </a:rPr>
              <a:t>Make</a:t>
            </a:r>
            <a:r>
              <a:rPr lang="pl-PL" sz="2200" i="1" dirty="0">
                <a:latin typeface="Arial Narrow" panose="020B0606020202030204" pitchFamily="34" charset="0"/>
              </a:rPr>
              <a:t> the </a:t>
            </a:r>
            <a:r>
              <a:rPr lang="pl-PL" sz="2200" i="1" dirty="0" err="1">
                <a:latin typeface="Arial Narrow" panose="020B0606020202030204" pitchFamily="34" charset="0"/>
              </a:rPr>
              <a:t>Competition</a:t>
            </a:r>
            <a:r>
              <a:rPr lang="pl-PL" sz="2200" i="1" dirty="0">
                <a:latin typeface="Arial Narrow" panose="020B0606020202030204" pitchFamily="34" charset="0"/>
              </a:rPr>
              <a:t> </a:t>
            </a:r>
            <a:r>
              <a:rPr lang="pl-PL" sz="2200" i="1" dirty="0" err="1">
                <a:latin typeface="Arial Narrow" panose="020B0606020202030204" pitchFamily="34" charset="0"/>
              </a:rPr>
              <a:t>Irrelevant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err="1">
                <a:latin typeface="Arial Narrow" panose="020B0606020202030204" pitchFamily="34" charset="0"/>
              </a:rPr>
              <a:t>Cerebellum</a:t>
            </a:r>
            <a:r>
              <a:rPr lang="pl-PL" sz="2200" dirty="0">
                <a:latin typeface="Arial Narrow" panose="020B0606020202030204" pitchFamily="34" charset="0"/>
              </a:rPr>
              <a:t> Press </a:t>
            </a:r>
            <a:r>
              <a:rPr lang="pl-PL" sz="2200" dirty="0" smtClean="0">
                <a:latin typeface="Arial Narrow" panose="020B0606020202030204" pitchFamily="34" charset="0"/>
              </a:rPr>
              <a:t>2017.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Doligalski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T. (red.), </a:t>
            </a:r>
            <a:r>
              <a:rPr lang="pl-PL" sz="2200" i="1" dirty="0">
                <a:latin typeface="Arial Narrow" panose="020B0606020202030204" pitchFamily="34" charset="0"/>
              </a:rPr>
              <a:t>Modele biznesu w Internecie. Teoria i </a:t>
            </a:r>
            <a:r>
              <a:rPr lang="pl-PL" sz="2200" i="1" dirty="0" smtClean="0">
                <a:latin typeface="Arial Narrow" panose="020B0606020202030204" pitchFamily="34" charset="0"/>
              </a:rPr>
              <a:t>studia przypadków </a:t>
            </a:r>
            <a:r>
              <a:rPr lang="pl-PL" sz="2200" i="1" dirty="0">
                <a:latin typeface="Arial Narrow" panose="020B0606020202030204" pitchFamily="34" charset="0"/>
              </a:rPr>
              <a:t>polskich firm</a:t>
            </a:r>
            <a:r>
              <a:rPr lang="pl-PL" sz="2200" dirty="0">
                <a:latin typeface="Arial Narrow" panose="020B0606020202030204" pitchFamily="34" charset="0"/>
              </a:rPr>
              <a:t>, PWN </a:t>
            </a:r>
            <a:r>
              <a:rPr lang="pl-PL" sz="2200" dirty="0" smtClean="0">
                <a:latin typeface="Arial Narrow" panose="020B0606020202030204" pitchFamily="34" charset="0"/>
              </a:rPr>
              <a:t>2014.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latin typeface="Arial Narrow" panose="020B0606020202030204" pitchFamily="34" charset="0"/>
              </a:rPr>
              <a:t>Duczkowska-Piasecka </a:t>
            </a:r>
            <a:r>
              <a:rPr lang="pl-PL" sz="2200" dirty="0">
                <a:latin typeface="Arial Narrow" panose="020B0606020202030204" pitchFamily="34" charset="0"/>
              </a:rPr>
              <a:t>M. (red.), </a:t>
            </a:r>
            <a:r>
              <a:rPr lang="pl-PL" sz="2200" i="1" dirty="0">
                <a:latin typeface="Arial Narrow" panose="020B0606020202030204" pitchFamily="34" charset="0"/>
              </a:rPr>
              <a:t>Model biznesu. Nowe </a:t>
            </a:r>
            <a:r>
              <a:rPr lang="pl-PL" sz="2200" i="1" dirty="0" smtClean="0">
                <a:latin typeface="Arial Narrow" panose="020B0606020202030204" pitchFamily="34" charset="0"/>
              </a:rPr>
              <a:t>myślenie strategiczne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err="1">
                <a:latin typeface="Arial Narrow" panose="020B0606020202030204" pitchFamily="34" charset="0"/>
              </a:rPr>
              <a:t>Difin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2013.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err="1" smtClean="0">
                <a:latin typeface="Arial Narrow" panose="020B0606020202030204" pitchFamily="34" charset="0"/>
              </a:rPr>
              <a:t>Volberda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H., </a:t>
            </a:r>
            <a:r>
              <a:rPr lang="pl-PL" sz="2200" dirty="0" err="1">
                <a:latin typeface="Arial Narrow" panose="020B0606020202030204" pitchFamily="34" charset="0"/>
              </a:rPr>
              <a:t>Bosh</a:t>
            </a:r>
            <a:r>
              <a:rPr lang="pl-PL" sz="2200" dirty="0">
                <a:latin typeface="Arial Narrow" panose="020B0606020202030204" pitchFamily="34" charset="0"/>
              </a:rPr>
              <a:t> F., </a:t>
            </a:r>
            <a:r>
              <a:rPr lang="pl-PL" sz="2200" dirty="0" err="1">
                <a:latin typeface="Arial Narrow" panose="020B0606020202030204" pitchFamily="34" charset="0"/>
              </a:rPr>
              <a:t>Heij</a:t>
            </a:r>
            <a:r>
              <a:rPr lang="pl-PL" sz="2200" dirty="0">
                <a:latin typeface="Arial Narrow" panose="020B0606020202030204" pitchFamily="34" charset="0"/>
              </a:rPr>
              <a:t> K., </a:t>
            </a:r>
            <a:r>
              <a:rPr lang="pl-PL" sz="2200" i="1" dirty="0" err="1">
                <a:latin typeface="Arial Narrow" panose="020B0606020202030204" pitchFamily="34" charset="0"/>
              </a:rPr>
              <a:t>Reinventing</a:t>
            </a:r>
            <a:r>
              <a:rPr lang="pl-PL" sz="2200" i="1" dirty="0">
                <a:latin typeface="Arial Narrow" panose="020B0606020202030204" pitchFamily="34" charset="0"/>
              </a:rPr>
              <a:t> Business </a:t>
            </a:r>
            <a:r>
              <a:rPr lang="pl-PL" sz="2200" i="1" dirty="0" err="1">
                <a:latin typeface="Arial Narrow" panose="020B0606020202030204" pitchFamily="34" charset="0"/>
              </a:rPr>
              <a:t>Models</a:t>
            </a:r>
            <a:r>
              <a:rPr lang="pl-PL" sz="2200" i="1" dirty="0">
                <a:latin typeface="Arial Narrow" panose="020B0606020202030204" pitchFamily="34" charset="0"/>
              </a:rPr>
              <a:t>: How </a:t>
            </a:r>
            <a:r>
              <a:rPr lang="pl-PL" sz="2200" i="1" dirty="0" err="1" smtClean="0">
                <a:latin typeface="Arial Narrow" panose="020B0606020202030204" pitchFamily="34" charset="0"/>
              </a:rPr>
              <a:t>Firms</a:t>
            </a:r>
            <a:r>
              <a:rPr lang="pl-PL" sz="2200" i="1" dirty="0" smtClean="0">
                <a:latin typeface="Arial Narrow" panose="020B0606020202030204" pitchFamily="34" charset="0"/>
              </a:rPr>
              <a:t> </a:t>
            </a:r>
            <a:r>
              <a:rPr lang="pl-PL" sz="2200" i="1" dirty="0" err="1" smtClean="0">
                <a:latin typeface="Arial Narrow" panose="020B0606020202030204" pitchFamily="34" charset="0"/>
              </a:rPr>
              <a:t>Cope</a:t>
            </a:r>
            <a:r>
              <a:rPr lang="pl-PL" sz="2200" i="1" dirty="0" smtClean="0">
                <a:latin typeface="Arial Narrow" panose="020B0606020202030204" pitchFamily="34" charset="0"/>
              </a:rPr>
              <a:t> </a:t>
            </a:r>
            <a:r>
              <a:rPr lang="pl-PL" sz="2200" i="1" dirty="0">
                <a:latin typeface="Arial Narrow" panose="020B0606020202030204" pitchFamily="34" charset="0"/>
              </a:rPr>
              <a:t>with </a:t>
            </a:r>
            <a:r>
              <a:rPr lang="pl-PL" sz="2200" i="1" dirty="0" err="1">
                <a:latin typeface="Arial Narrow" panose="020B0606020202030204" pitchFamily="34" charset="0"/>
              </a:rPr>
              <a:t>Disruption</a:t>
            </a:r>
            <a:r>
              <a:rPr lang="pl-PL" sz="2200" dirty="0">
                <a:latin typeface="Arial Narrow" panose="020B0606020202030204" pitchFamily="34" charset="0"/>
              </a:rPr>
              <a:t>, Oxford University Press </a:t>
            </a:r>
            <a:r>
              <a:rPr lang="pl-PL" sz="2200" dirty="0" smtClean="0">
                <a:latin typeface="Arial Narrow" panose="020B0606020202030204" pitchFamily="34" charset="0"/>
              </a:rPr>
              <a:t>2018.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043707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III. Łańcuch </a:t>
            </a:r>
            <a:r>
              <a:rPr lang="pl-PL" sz="2200" b="1" dirty="0">
                <a:latin typeface="Arial Narrow" panose="020B0606020202030204" pitchFamily="34" charset="0"/>
              </a:rPr>
              <a:t>wartości przedsiębiorstwa TSL </a:t>
            </a:r>
            <a:r>
              <a:rPr lang="pl-PL" sz="2200" dirty="0">
                <a:latin typeface="Arial Narrow" panose="020B0606020202030204" pitchFamily="34" charset="0"/>
              </a:rPr>
              <a:t>to ciąg operacji, procesów i </a:t>
            </a:r>
            <a:r>
              <a:rPr lang="pl-PL" sz="2200" dirty="0" smtClean="0">
                <a:latin typeface="Arial Narrow" panose="020B0606020202030204" pitchFamily="34" charset="0"/>
              </a:rPr>
              <a:t>działań realizowanych </a:t>
            </a:r>
            <a:r>
              <a:rPr lang="pl-PL" sz="2200" dirty="0">
                <a:latin typeface="Arial Narrow" panose="020B0606020202030204" pitchFamily="34" charset="0"/>
              </a:rPr>
              <a:t>wewnątrz firmy, związanych ze świadczeniem przez nią usług dla </a:t>
            </a:r>
            <a:r>
              <a:rPr lang="pl-PL" sz="2200" dirty="0" smtClean="0">
                <a:latin typeface="Arial Narrow" panose="020B0606020202030204" pitchFamily="34" charset="0"/>
              </a:rPr>
              <a:t>klientów. </a:t>
            </a:r>
          </a:p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Rola pasywna </a:t>
            </a:r>
            <a:r>
              <a:rPr lang="pl-PL" sz="2200" dirty="0">
                <a:latin typeface="Arial Narrow" panose="020B0606020202030204" pitchFamily="34" charset="0"/>
              </a:rPr>
              <a:t>na ścieżce ekonomicznej w branży polega na wykonywaniu zleconych </a:t>
            </a:r>
            <a:r>
              <a:rPr lang="pl-PL" sz="2200" dirty="0" smtClean="0">
                <a:latin typeface="Arial Narrow" panose="020B0606020202030204" pitchFamily="34" charset="0"/>
              </a:rPr>
              <a:t>procesów </a:t>
            </a:r>
            <a:r>
              <a:rPr lang="pl-PL" sz="2200" dirty="0" err="1" smtClean="0">
                <a:latin typeface="Arial Narrow" panose="020B0606020202030204" pitchFamily="34" charset="0"/>
              </a:rPr>
              <a:t>logistyczno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– transportowych, bez zachowywania kontroli nad całością ich przebiegu.</a:t>
            </a:r>
            <a:endParaRPr lang="pl-PL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4563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Rola koordynująca </a:t>
            </a:r>
            <a:r>
              <a:rPr lang="pl-PL" sz="2200" dirty="0" smtClean="0">
                <a:latin typeface="Arial Narrow" panose="020B0606020202030204" pitchFamily="34" charset="0"/>
              </a:rPr>
              <a:t>- firma </a:t>
            </a:r>
            <a:r>
              <a:rPr lang="pl-PL" sz="2200" dirty="0">
                <a:latin typeface="Arial Narrow" panose="020B0606020202030204" pitchFamily="34" charset="0"/>
              </a:rPr>
              <a:t>TSL zachowuje pełną kontrolę </a:t>
            </a:r>
            <a:r>
              <a:rPr lang="pl-PL" sz="2200" dirty="0" smtClean="0">
                <a:latin typeface="Arial Narrow" panose="020B0606020202030204" pitchFamily="34" charset="0"/>
              </a:rPr>
              <a:t>nad procesami </a:t>
            </a:r>
            <a:r>
              <a:rPr lang="pl-PL" sz="2200" dirty="0">
                <a:latin typeface="Arial Narrow" panose="020B0606020202030204" pitchFamily="34" charset="0"/>
              </a:rPr>
              <a:t>w łańcuchu dostaw </a:t>
            </a:r>
            <a:r>
              <a:rPr lang="pl-PL" sz="2200" dirty="0" smtClean="0">
                <a:latin typeface="Arial Narrow" panose="020B0606020202030204" pitchFamily="34" charset="0"/>
              </a:rPr>
              <a:t>czemu </a:t>
            </a:r>
            <a:r>
              <a:rPr lang="pl-PL" sz="2200" dirty="0">
                <a:latin typeface="Arial Narrow" panose="020B0606020202030204" pitchFamily="34" charset="0"/>
              </a:rPr>
              <a:t>coraz rzadziej towarzyszy ich samodzielne wykonywanie (</a:t>
            </a:r>
            <a:r>
              <a:rPr lang="pl-PL" sz="2200" dirty="0" smtClean="0">
                <a:latin typeface="Arial Narrow" panose="020B0606020202030204" pitchFamily="34" charset="0"/>
              </a:rPr>
              <a:t>najczęściej czynności </a:t>
            </a:r>
            <a:r>
              <a:rPr lang="pl-PL" sz="2200" dirty="0">
                <a:latin typeface="Arial Narrow" panose="020B0606020202030204" pitchFamily="34" charset="0"/>
              </a:rPr>
              <a:t>te są zlecane podmiotom zewnętrznym).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Analiza </a:t>
            </a:r>
            <a:r>
              <a:rPr lang="pl-PL" sz="2200" dirty="0">
                <a:latin typeface="Arial Narrow" panose="020B0606020202030204" pitchFamily="34" charset="0"/>
              </a:rPr>
              <a:t>łańcucha dostaw branży </a:t>
            </a:r>
            <a:r>
              <a:rPr lang="pl-PL" sz="2200" dirty="0" smtClean="0">
                <a:latin typeface="Arial Narrow" panose="020B0606020202030204" pitchFamily="34" charset="0"/>
              </a:rPr>
              <a:t>polega na</a:t>
            </a:r>
            <a:r>
              <a:rPr lang="pl-PL" sz="2200" dirty="0">
                <a:latin typeface="Arial Narrow" panose="020B0606020202030204" pitchFamily="34" charset="0"/>
              </a:rPr>
              <a:t>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identyfikacji </a:t>
            </a:r>
            <a:r>
              <a:rPr lang="pl-PL" sz="2200" dirty="0">
                <a:latin typeface="Arial Narrow" panose="020B0606020202030204" pitchFamily="34" charset="0"/>
              </a:rPr>
              <a:t>podmiotów tworzących wartość,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określeniu </a:t>
            </a:r>
            <a:r>
              <a:rPr lang="pl-PL" sz="2200" dirty="0">
                <a:latin typeface="Arial Narrow" panose="020B0606020202030204" pitchFamily="34" charset="0"/>
              </a:rPr>
              <a:t>liczby i charakteru </a:t>
            </a:r>
            <a:r>
              <a:rPr lang="pl-PL" sz="2200" dirty="0" smtClean="0">
                <a:latin typeface="Arial Narrow" panose="020B0606020202030204" pitchFamily="34" charset="0"/>
              </a:rPr>
              <a:t>działań wydzielanych </a:t>
            </a:r>
            <a:r>
              <a:rPr lang="pl-PL" sz="2200" dirty="0">
                <a:latin typeface="Arial Narrow" panose="020B0606020202030204" pitchFamily="34" charset="0"/>
              </a:rPr>
              <a:t>na zewnątrz lub realizowanych przez dane </a:t>
            </a:r>
            <a:r>
              <a:rPr lang="pl-PL" sz="2200" dirty="0" smtClean="0">
                <a:latin typeface="Arial Narrow" panose="020B0606020202030204" pitchFamily="34" charset="0"/>
              </a:rPr>
              <a:t>przedsiębiorstwo,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określeniu </a:t>
            </a:r>
            <a:r>
              <a:rPr lang="pl-PL" sz="2200" dirty="0">
                <a:latin typeface="Arial Narrow" panose="020B0606020202030204" pitchFamily="34" charset="0"/>
              </a:rPr>
              <a:t>relacji pomiędzy </a:t>
            </a:r>
            <a:r>
              <a:rPr lang="pl-PL" sz="2200" dirty="0" smtClean="0">
                <a:latin typeface="Arial Narrow" panose="020B0606020202030204" pitchFamily="34" charset="0"/>
              </a:rPr>
              <a:t>podmiotami tworzącymi </a:t>
            </a:r>
            <a:r>
              <a:rPr lang="pl-PL" sz="2200" dirty="0">
                <a:latin typeface="Arial Narrow" panose="020B0606020202030204" pitchFamily="34" charset="0"/>
              </a:rPr>
              <a:t>poszczególne ogniwa</a:t>
            </a:r>
            <a:r>
              <a:rPr lang="pl-PL" sz="2200" dirty="0" smtClean="0">
                <a:latin typeface="Arial Narrow" panose="020B0606020202030204" pitchFamily="34" charset="0"/>
              </a:rPr>
              <a:t>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identyfikacji </a:t>
            </a:r>
            <a:r>
              <a:rPr lang="pl-PL" sz="2200" dirty="0">
                <a:latin typeface="Arial Narrow" panose="020B0606020202030204" pitchFamily="34" charset="0"/>
              </a:rPr>
              <a:t>pozycji podmiotu w łańcuchu,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określeniu znaczenia </a:t>
            </a:r>
            <a:r>
              <a:rPr lang="pl-PL" sz="2200" dirty="0">
                <a:latin typeface="Arial Narrow" panose="020B0606020202030204" pitchFamily="34" charset="0"/>
              </a:rPr>
              <a:t>przedsiębiorstwa w tworzeniu wartości w ramach poszczególnych ogniw.</a:t>
            </a:r>
          </a:p>
        </p:txBody>
      </p:sp>
    </p:spTree>
    <p:extLst>
      <p:ext uri="{BB962C8B-B14F-4D97-AF65-F5344CB8AC3E}">
        <p14:creationId xmlns:p14="http://schemas.microsoft.com/office/powerpoint/2010/main" val="39341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1259731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IV. Obsługiwane </a:t>
            </a:r>
            <a:r>
              <a:rPr lang="pl-PL" sz="2200" b="1" dirty="0">
                <a:latin typeface="Arial Narrow" panose="020B0606020202030204" pitchFamily="34" charset="0"/>
              </a:rPr>
              <a:t>segmenty </a:t>
            </a:r>
            <a:r>
              <a:rPr lang="pl-PL" sz="2200" dirty="0">
                <a:latin typeface="Arial Narrow" panose="020B0606020202030204" pitchFamily="34" charset="0"/>
              </a:rPr>
              <a:t>rynku to wyróżnione według tego samego klucza w </a:t>
            </a:r>
            <a:r>
              <a:rPr lang="pl-PL" sz="2200" dirty="0" smtClean="0">
                <a:latin typeface="Arial Narrow" panose="020B0606020202030204" pitchFamily="34" charset="0"/>
              </a:rPr>
              <a:t>miarę zunifikowane </a:t>
            </a:r>
            <a:r>
              <a:rPr lang="pl-PL" sz="2200" dirty="0">
                <a:latin typeface="Arial Narrow" panose="020B0606020202030204" pitchFamily="34" charset="0"/>
              </a:rPr>
              <a:t>grupy nabywców. Nabywcy mogą się różnić w swoich wymaganiach, </a:t>
            </a:r>
            <a:r>
              <a:rPr lang="pl-PL" sz="2200" dirty="0" smtClean="0">
                <a:latin typeface="Arial Narrow" panose="020B0606020202030204" pitchFamily="34" charset="0"/>
              </a:rPr>
              <a:t>sile nabywczej</a:t>
            </a:r>
            <a:r>
              <a:rPr lang="pl-PL" sz="2200" dirty="0">
                <a:latin typeface="Arial Narrow" panose="020B0606020202030204" pitchFamily="34" charset="0"/>
              </a:rPr>
              <a:t>, geograficznej lokalizacji, w preferencjach zakupu. Praktycznie każda </a:t>
            </a:r>
            <a:r>
              <a:rPr lang="pl-PL" sz="2200" dirty="0" smtClean="0">
                <a:latin typeface="Arial Narrow" panose="020B0606020202030204" pitchFamily="34" charset="0"/>
              </a:rPr>
              <a:t>ze zmiennych </a:t>
            </a:r>
            <a:r>
              <a:rPr lang="pl-PL" sz="2200" dirty="0">
                <a:latin typeface="Arial Narrow" panose="020B0606020202030204" pitchFamily="34" charset="0"/>
              </a:rPr>
              <a:t>może być wykorzystywana do segmentacji </a:t>
            </a:r>
            <a:r>
              <a:rPr lang="pl-PL" sz="2200" dirty="0" smtClean="0">
                <a:latin typeface="Arial Narrow" panose="020B0606020202030204" pitchFamily="34" charset="0"/>
              </a:rPr>
              <a:t>rynku. 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672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Klasyfikacja MB w branży </a:t>
            </a:r>
            <a:r>
              <a:rPr lang="pl-PL" sz="2200" b="1" dirty="0" smtClean="0">
                <a:latin typeface="Arial Narrow" panose="020B0606020202030204" pitchFamily="34" charset="0"/>
              </a:rPr>
              <a:t>TSL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Ze </a:t>
            </a:r>
            <a:r>
              <a:rPr lang="pl-PL" sz="2200" dirty="0">
                <a:latin typeface="Arial Narrow" panose="020B0606020202030204" pitchFamily="34" charset="0"/>
              </a:rPr>
              <a:t>względu na rozwiązanie w danej firmie każdego z </a:t>
            </a:r>
            <a:r>
              <a:rPr lang="pl-PL" sz="2200" dirty="0" smtClean="0">
                <a:latin typeface="Arial Narrow" panose="020B0606020202030204" pitchFamily="34" charset="0"/>
              </a:rPr>
              <a:t>czterech wymiarów </a:t>
            </a:r>
            <a:r>
              <a:rPr lang="pl-PL" sz="2200" dirty="0">
                <a:latin typeface="Arial Narrow" panose="020B0606020202030204" pitchFamily="34" charset="0"/>
              </a:rPr>
              <a:t>w branży TSL można wyróżnić pięć modeli </a:t>
            </a:r>
            <a:r>
              <a:rPr lang="pl-PL" sz="2200" dirty="0" smtClean="0">
                <a:latin typeface="Arial Narrow" panose="020B0606020202030204" pitchFamily="34" charset="0"/>
              </a:rPr>
              <a:t>biznesowych:</a:t>
            </a: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A. Wykonawca standardowych usług TSL.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B. Tradycyjny operator usług TSL.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C. Specjalista, operator usług niszowych TSL.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D. Wiodący operator usług TSL.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Model E. Integrator usług TSL.</a:t>
            </a:r>
          </a:p>
        </p:txBody>
      </p:sp>
    </p:spTree>
    <p:extLst>
      <p:ext uri="{BB962C8B-B14F-4D97-AF65-F5344CB8AC3E}">
        <p14:creationId xmlns:p14="http://schemas.microsoft.com/office/powerpoint/2010/main" val="39446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5283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A - wykonawca standardowych usług </a:t>
            </a:r>
            <a:r>
              <a:rPr lang="pl-PL" sz="2200" b="1" dirty="0" smtClean="0">
                <a:latin typeface="Arial Narrow" panose="020B0606020202030204" pitchFamily="34" charset="0"/>
              </a:rPr>
              <a:t>TSL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typ przedsiębiorstwa będącego </a:t>
            </a:r>
            <a:r>
              <a:rPr lang="pl-PL" sz="2200" dirty="0">
                <a:latin typeface="Arial Narrow" panose="020B0606020202030204" pitchFamily="34" charset="0"/>
              </a:rPr>
              <a:t>wykonawcą najczęściej standardowych usług </a:t>
            </a:r>
            <a:r>
              <a:rPr lang="pl-PL" sz="2200" dirty="0" smtClean="0">
                <a:latin typeface="Arial Narrow" panose="020B0606020202030204" pitchFamily="34" charset="0"/>
              </a:rPr>
              <a:t>TSL (głównie </a:t>
            </a:r>
            <a:r>
              <a:rPr lang="pl-PL" sz="2200" dirty="0">
                <a:latin typeface="Arial Narrow" panose="020B0606020202030204" pitchFamily="34" charset="0"/>
              </a:rPr>
              <a:t>firmy przewozowe lub oferujące wynajem powierzchni </a:t>
            </a:r>
            <a:r>
              <a:rPr lang="pl-PL" sz="2200" dirty="0" smtClean="0">
                <a:latin typeface="Arial Narrow" panose="020B0606020202030204" pitchFamily="34" charset="0"/>
              </a:rPr>
              <a:t>magazynowych, świadczące </a:t>
            </a:r>
            <a:r>
              <a:rPr lang="pl-PL" sz="2200" dirty="0">
                <a:latin typeface="Arial Narrow" panose="020B0606020202030204" pitchFamily="34" charset="0"/>
              </a:rPr>
              <a:t>typowe usługi w tym </a:t>
            </a:r>
            <a:r>
              <a:rPr lang="pl-PL" sz="2200" dirty="0" smtClean="0">
                <a:latin typeface="Arial Narrow" panose="020B0606020202030204" pitchFamily="34" charset="0"/>
              </a:rPr>
              <a:t>obszarze),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źródłem </a:t>
            </a:r>
            <a:r>
              <a:rPr lang="pl-PL" sz="2200" dirty="0">
                <a:latin typeface="Arial Narrow" panose="020B0606020202030204" pitchFamily="34" charset="0"/>
              </a:rPr>
              <a:t>wartości dla klientów </a:t>
            </a:r>
            <a:r>
              <a:rPr lang="pl-PL" sz="2200" dirty="0" smtClean="0">
                <a:latin typeface="Arial Narrow" panose="020B0606020202030204" pitchFamily="34" charset="0"/>
              </a:rPr>
              <a:t>MB wykonawcy </a:t>
            </a:r>
            <a:r>
              <a:rPr lang="pl-PL" sz="2200" dirty="0">
                <a:latin typeface="Arial Narrow" panose="020B0606020202030204" pitchFamily="34" charset="0"/>
              </a:rPr>
              <a:t>są korzyści finansowe, takie jak: cena usługi, warunki płatności, relacja </a:t>
            </a:r>
            <a:r>
              <a:rPr lang="pl-PL" sz="2200" dirty="0" smtClean="0">
                <a:latin typeface="Arial Narrow" panose="020B0606020202030204" pitchFamily="34" charset="0"/>
              </a:rPr>
              <a:t>ceny do </a:t>
            </a:r>
            <a:r>
              <a:rPr lang="pl-PL" sz="2200" dirty="0">
                <a:latin typeface="Arial Narrow" panose="020B0606020202030204" pitchFamily="34" charset="0"/>
              </a:rPr>
              <a:t>innych korzyści związanych z </a:t>
            </a:r>
            <a:r>
              <a:rPr lang="pl-PL" sz="2200" dirty="0" smtClean="0">
                <a:latin typeface="Arial Narrow" panose="020B0606020202030204" pitchFamily="34" charset="0"/>
              </a:rPr>
              <a:t>usługą,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infrastruktura TSL (budynki</a:t>
            </a:r>
            <a:r>
              <a:rPr lang="pl-PL" sz="2200" dirty="0">
                <a:latin typeface="Arial Narrow" panose="020B0606020202030204" pitchFamily="34" charset="0"/>
              </a:rPr>
              <a:t>, środki transportu, </a:t>
            </a:r>
            <a:r>
              <a:rPr lang="pl-PL" sz="2200" dirty="0" smtClean="0">
                <a:latin typeface="Arial Narrow" panose="020B0606020202030204" pitchFamily="34" charset="0"/>
              </a:rPr>
              <a:t>itp.),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ł</a:t>
            </a:r>
            <a:r>
              <a:rPr lang="pl-PL" sz="2200" dirty="0" smtClean="0">
                <a:latin typeface="Arial Narrow" panose="020B0606020202030204" pitchFamily="34" charset="0"/>
              </a:rPr>
              <a:t>ańcuch wartości jest </a:t>
            </a:r>
            <a:r>
              <a:rPr lang="pl-PL" sz="2200" dirty="0">
                <a:latin typeface="Arial Narrow" panose="020B0606020202030204" pitchFamily="34" charset="0"/>
              </a:rPr>
              <a:t>krótki, a ich rola na </a:t>
            </a:r>
            <a:r>
              <a:rPr lang="pl-PL" sz="2200" dirty="0" smtClean="0">
                <a:latin typeface="Arial Narrow" panose="020B0606020202030204" pitchFamily="34" charset="0"/>
              </a:rPr>
              <a:t>ścieżce ekonomicznej </a:t>
            </a:r>
            <a:r>
              <a:rPr lang="pl-PL" sz="2200" dirty="0">
                <a:latin typeface="Arial Narrow" panose="020B0606020202030204" pitchFamily="34" charset="0"/>
              </a:rPr>
              <a:t>branży pasywna.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Do </a:t>
            </a:r>
            <a:r>
              <a:rPr lang="pl-PL" sz="2200" dirty="0">
                <a:latin typeface="Arial Narrow" panose="020B0606020202030204" pitchFamily="34" charset="0"/>
              </a:rPr>
              <a:t>tej grupy zalicza się większość podmiotów rynku </a:t>
            </a:r>
            <a:r>
              <a:rPr lang="pl-PL" sz="2200" dirty="0" smtClean="0">
                <a:latin typeface="Arial Narrow" panose="020B0606020202030204" pitchFamily="34" charset="0"/>
              </a:rPr>
              <a:t>TSL w </a:t>
            </a:r>
            <a:r>
              <a:rPr lang="pl-PL" sz="2200" dirty="0">
                <a:latin typeface="Arial Narrow" panose="020B0606020202030204" pitchFamily="34" charset="0"/>
              </a:rPr>
              <a:t>Polsce. Wykonawcy usług TSL mają przeważnie relacje transakcyjne z </a:t>
            </a:r>
            <a:r>
              <a:rPr lang="pl-PL" sz="2200" dirty="0" smtClean="0">
                <a:latin typeface="Arial Narrow" panose="020B0606020202030204" pitchFamily="34" charset="0"/>
              </a:rPr>
              <a:t>innymi podmiotami </a:t>
            </a:r>
            <a:r>
              <a:rPr lang="pl-PL" sz="2200" dirty="0">
                <a:latin typeface="Arial Narrow" panose="020B0606020202030204" pitchFamily="34" charset="0"/>
              </a:rPr>
              <a:t>łańcucha. Najczęstszym sposobem rozwoju tego MB w kierunku </a:t>
            </a:r>
            <a:r>
              <a:rPr lang="pl-PL" sz="2200" dirty="0" smtClean="0">
                <a:latin typeface="Arial Narrow" panose="020B0606020202030204" pitchFamily="34" charset="0"/>
              </a:rPr>
              <a:t>modelu specjalisty</a:t>
            </a:r>
            <a:r>
              <a:rPr lang="pl-PL" sz="2200" dirty="0">
                <a:latin typeface="Arial Narrow" panose="020B0606020202030204" pitchFamily="34" charset="0"/>
              </a:rPr>
              <a:t>, czy operatora usług jest osiągnięcie przewagi w obszarze kompetencji, </a:t>
            </a:r>
            <a:r>
              <a:rPr lang="pl-PL" sz="2200" dirty="0" smtClean="0">
                <a:latin typeface="Arial Narrow" panose="020B0606020202030204" pitchFamily="34" charset="0"/>
              </a:rPr>
              <a:t>jakości oraz </a:t>
            </a:r>
            <a:r>
              <a:rPr lang="pl-PL" sz="2200" dirty="0">
                <a:latin typeface="Arial Narrow" panose="020B0606020202030204" pitchFamily="34" charset="0"/>
              </a:rPr>
              <a:t>kosztów.</a:t>
            </a:r>
          </a:p>
        </p:txBody>
      </p:sp>
    </p:spTree>
    <p:extLst>
      <p:ext uri="{BB962C8B-B14F-4D97-AF65-F5344CB8AC3E}">
        <p14:creationId xmlns:p14="http://schemas.microsoft.com/office/powerpoint/2010/main" val="10521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B to tradycyjny operator usług </a:t>
            </a:r>
            <a:r>
              <a:rPr lang="pl-PL" sz="2200" b="1" dirty="0" smtClean="0">
                <a:latin typeface="Arial Narrow" panose="020B0606020202030204" pitchFamily="34" charset="0"/>
              </a:rPr>
              <a:t>TSL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źródłem </a:t>
            </a:r>
            <a:r>
              <a:rPr lang="pl-PL" sz="2200" dirty="0">
                <a:latin typeface="Arial Narrow" panose="020B0606020202030204" pitchFamily="34" charset="0"/>
              </a:rPr>
              <a:t>wartości dla klientów są korzyści finansowe osiągane w związku z </a:t>
            </a:r>
            <a:r>
              <a:rPr lang="pl-PL" sz="2200" dirty="0" smtClean="0">
                <a:latin typeface="Arial Narrow" panose="020B0606020202030204" pitchFamily="34" charset="0"/>
              </a:rPr>
              <a:t>usługami,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podmioty charakteryzują </a:t>
            </a:r>
            <a:r>
              <a:rPr lang="pl-PL" sz="2200" dirty="0">
                <a:latin typeface="Arial Narrow" panose="020B0606020202030204" pitchFamily="34" charset="0"/>
              </a:rPr>
              <a:t>się długim ciągiem realizowanych czynności, ale ich rola w </a:t>
            </a:r>
            <a:r>
              <a:rPr lang="pl-PL" sz="2200" dirty="0" smtClean="0">
                <a:latin typeface="Arial Narrow" panose="020B0606020202030204" pitchFamily="34" charset="0"/>
              </a:rPr>
              <a:t>łańcuchu dostaw </a:t>
            </a:r>
            <a:r>
              <a:rPr lang="pl-PL" sz="2200" dirty="0">
                <a:latin typeface="Arial Narrow" panose="020B0606020202030204" pitchFamily="34" charset="0"/>
              </a:rPr>
              <a:t>jest pasywna, z przewagą relacji o charakterze </a:t>
            </a:r>
            <a:r>
              <a:rPr lang="pl-PL" sz="2200" dirty="0" smtClean="0">
                <a:latin typeface="Arial Narrow" panose="020B0606020202030204" pitchFamily="34" charset="0"/>
              </a:rPr>
              <a:t>transakcyjnym,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przedsiębiorstwa posiadają </a:t>
            </a:r>
            <a:r>
              <a:rPr lang="pl-PL" sz="2200" dirty="0">
                <a:latin typeface="Arial Narrow" panose="020B0606020202030204" pitchFamily="34" charset="0"/>
              </a:rPr>
              <a:t>znaczące zasoby finansowe,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potencjał </a:t>
            </a:r>
            <a:r>
              <a:rPr lang="pl-PL" sz="2200" dirty="0">
                <a:latin typeface="Arial Narrow" panose="020B0606020202030204" pitchFamily="34" charset="0"/>
              </a:rPr>
              <a:t>zasobowy jest niski,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stopień </a:t>
            </a:r>
            <a:r>
              <a:rPr lang="pl-PL" sz="2200" dirty="0">
                <a:latin typeface="Arial Narrow" panose="020B0606020202030204" pitchFamily="34" charset="0"/>
              </a:rPr>
              <a:t>opanowania kluczowych czynników </a:t>
            </a:r>
            <a:r>
              <a:rPr lang="pl-PL" sz="2200" dirty="0" smtClean="0">
                <a:latin typeface="Arial Narrow" panose="020B0606020202030204" pitchFamily="34" charset="0"/>
              </a:rPr>
              <a:t>sukcesu jest niewielki,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pozycja </a:t>
            </a:r>
            <a:r>
              <a:rPr lang="pl-PL" sz="2200" dirty="0">
                <a:latin typeface="Arial Narrow" panose="020B0606020202030204" pitchFamily="34" charset="0"/>
              </a:rPr>
              <a:t>przetargowa wobec dostawców i odbiorców </a:t>
            </a:r>
            <a:r>
              <a:rPr lang="pl-PL" sz="2200" dirty="0" smtClean="0">
                <a:latin typeface="Arial Narrow" panose="020B0606020202030204" pitchFamily="34" charset="0"/>
              </a:rPr>
              <a:t>jest słaba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Podmiotom </a:t>
            </a:r>
            <a:r>
              <a:rPr lang="pl-PL" sz="2200" dirty="0">
                <a:latin typeface="Arial Narrow" panose="020B0606020202030204" pitchFamily="34" charset="0"/>
              </a:rPr>
              <a:t>reprezentującym model B trudno jest dokonać jego zmiany </a:t>
            </a:r>
            <a:r>
              <a:rPr lang="pl-PL" sz="2200" dirty="0" smtClean="0">
                <a:latin typeface="Arial Narrow" panose="020B0606020202030204" pitchFamily="34" charset="0"/>
              </a:rPr>
              <a:t>w kierunku </a:t>
            </a:r>
            <a:r>
              <a:rPr lang="pl-PL" sz="2200" dirty="0">
                <a:latin typeface="Arial Narrow" panose="020B0606020202030204" pitchFamily="34" charset="0"/>
              </a:rPr>
              <a:t>bardziej dojrzałego. Zazwyczaj jest to związane z przejściem do MB </a:t>
            </a:r>
            <a:r>
              <a:rPr lang="pl-PL" sz="2200" dirty="0" smtClean="0">
                <a:latin typeface="Arial Narrow" panose="020B0606020202030204" pitchFamily="34" charset="0"/>
              </a:rPr>
              <a:t>wiodącego operatora </a:t>
            </a:r>
            <a:r>
              <a:rPr lang="pl-PL" sz="2200" dirty="0">
                <a:latin typeface="Arial Narrow" panose="020B0606020202030204" pitchFamily="34" charset="0"/>
              </a:rPr>
              <a:t>usług (D) lub w przypadku silnej obecności na rynkach branżowych - do </a:t>
            </a:r>
            <a:r>
              <a:rPr lang="pl-PL" sz="2200" dirty="0" smtClean="0">
                <a:latin typeface="Arial Narrow" panose="020B0606020202030204" pitchFamily="34" charset="0"/>
              </a:rPr>
              <a:t>MB specjalisty </a:t>
            </a:r>
            <a:r>
              <a:rPr lang="pl-PL" sz="2200" dirty="0">
                <a:latin typeface="Arial Narrow" panose="020B0606020202030204" pitchFamily="34" charset="0"/>
              </a:rPr>
              <a:t>(C).</a:t>
            </a:r>
          </a:p>
        </p:txBody>
      </p:sp>
    </p:spTree>
    <p:extLst>
      <p:ext uri="{BB962C8B-B14F-4D97-AF65-F5344CB8AC3E}">
        <p14:creationId xmlns:p14="http://schemas.microsoft.com/office/powerpoint/2010/main" val="8366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C</a:t>
            </a:r>
            <a:r>
              <a:rPr lang="pl-PL" sz="2200" dirty="0">
                <a:latin typeface="Arial Narrow" panose="020B0606020202030204" pitchFamily="34" charset="0"/>
              </a:rPr>
              <a:t> charakteryzuje specjalistę lub operatora usług niszowych TSL, </a:t>
            </a:r>
            <a:r>
              <a:rPr lang="pl-PL" sz="2200" dirty="0" smtClean="0">
                <a:latin typeface="Arial Narrow" panose="020B0606020202030204" pitchFamily="34" charset="0"/>
              </a:rPr>
              <a:t>albo świadczącego </a:t>
            </a:r>
            <a:r>
              <a:rPr lang="pl-PL" sz="2200" dirty="0">
                <a:latin typeface="Arial Narrow" panose="020B0606020202030204" pitchFamily="34" charset="0"/>
              </a:rPr>
              <a:t>usługi dla wąsko zdefiniowanych segmentów rynku lub </a:t>
            </a:r>
            <a:r>
              <a:rPr lang="pl-PL" sz="2200" dirty="0" smtClean="0">
                <a:latin typeface="Arial Narrow" panose="020B0606020202030204" pitchFamily="34" charset="0"/>
              </a:rPr>
              <a:t>segmentów pokrewnych: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podstawowym </a:t>
            </a:r>
            <a:r>
              <a:rPr lang="pl-PL" sz="2200" dirty="0">
                <a:latin typeface="Arial Narrow" panose="020B0606020202030204" pitchFamily="34" charset="0"/>
              </a:rPr>
              <a:t>źródłem </a:t>
            </a:r>
            <a:r>
              <a:rPr lang="pl-PL" sz="2200" dirty="0" smtClean="0">
                <a:latin typeface="Arial Narrow" panose="020B0606020202030204" pitchFamily="34" charset="0"/>
              </a:rPr>
              <a:t>wartości dla </a:t>
            </a:r>
            <a:r>
              <a:rPr lang="pl-PL" sz="2200" dirty="0">
                <a:latin typeface="Arial Narrow" panose="020B0606020202030204" pitchFamily="34" charset="0"/>
              </a:rPr>
              <a:t>klienta są inne niż finansowe korzyści osiągane z usług </a:t>
            </a:r>
            <a:r>
              <a:rPr lang="pl-PL" sz="2200" dirty="0" smtClean="0">
                <a:latin typeface="Arial Narrow" panose="020B0606020202030204" pitchFamily="34" charset="0"/>
              </a:rPr>
              <a:t>TSL,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p</a:t>
            </a:r>
            <a:r>
              <a:rPr lang="pl-PL" sz="2200" dirty="0" smtClean="0">
                <a:latin typeface="Arial Narrow" panose="020B0606020202030204" pitchFamily="34" charset="0"/>
              </a:rPr>
              <a:t>otencjał zasobowy specjalistów </a:t>
            </a:r>
            <a:r>
              <a:rPr lang="pl-PL" sz="2200" dirty="0">
                <a:latin typeface="Arial Narrow" panose="020B0606020202030204" pitchFamily="34" charset="0"/>
              </a:rPr>
              <a:t>jest wysoki,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ź</a:t>
            </a:r>
            <a:r>
              <a:rPr lang="pl-PL" sz="2200" dirty="0" smtClean="0">
                <a:latin typeface="Arial Narrow" panose="020B0606020202030204" pitchFamily="34" charset="0"/>
              </a:rPr>
              <a:t>ródłem przewagi konkurencyjnej </a:t>
            </a:r>
            <a:r>
              <a:rPr lang="pl-PL" sz="2200" dirty="0">
                <a:latin typeface="Arial Narrow" panose="020B0606020202030204" pitchFamily="34" charset="0"/>
              </a:rPr>
              <a:t>są </a:t>
            </a:r>
            <a:r>
              <a:rPr lang="pl-PL" sz="2200" dirty="0" smtClean="0">
                <a:latin typeface="Arial Narrow" panose="020B0606020202030204" pitchFamily="34" charset="0"/>
              </a:rPr>
              <a:t>rozwinięte </a:t>
            </a:r>
            <a:r>
              <a:rPr lang="pl-PL" sz="2200" dirty="0">
                <a:latin typeface="Arial Narrow" panose="020B0606020202030204" pitchFamily="34" charset="0"/>
              </a:rPr>
              <a:t>kompetencje menedżerskie,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bardzo dobra znajomość </a:t>
            </a:r>
            <a:r>
              <a:rPr lang="pl-PL" sz="2200" dirty="0">
                <a:latin typeface="Arial Narrow" panose="020B0606020202030204" pitchFamily="34" charset="0"/>
              </a:rPr>
              <a:t>obsługiwanego rynku,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rozpoznawalna </a:t>
            </a:r>
            <a:r>
              <a:rPr lang="pl-PL" sz="2200" dirty="0">
                <a:latin typeface="Arial Narrow" panose="020B0606020202030204" pitchFamily="34" charset="0"/>
              </a:rPr>
              <a:t>marka, znak </a:t>
            </a:r>
            <a:r>
              <a:rPr lang="pl-PL" sz="2200" dirty="0" smtClean="0">
                <a:latin typeface="Arial Narrow" panose="020B0606020202030204" pitchFamily="34" charset="0"/>
              </a:rPr>
              <a:t>firmowy,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w</a:t>
            </a:r>
            <a:r>
              <a:rPr lang="pl-PL" sz="2200" dirty="0" smtClean="0">
                <a:latin typeface="Arial Narrow" panose="020B0606020202030204" pitchFamily="34" charset="0"/>
              </a:rPr>
              <a:t> łańcuchu dostaw </a:t>
            </a:r>
            <a:r>
              <a:rPr lang="pl-PL" sz="2200" dirty="0">
                <a:latin typeface="Arial Narrow" panose="020B0606020202030204" pitchFamily="34" charset="0"/>
              </a:rPr>
              <a:t>przeważają relacje partnerskie nad transakcyjnymi.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Ten </a:t>
            </a:r>
            <a:r>
              <a:rPr lang="pl-PL" sz="2200" dirty="0">
                <a:latin typeface="Arial Narrow" panose="020B0606020202030204" pitchFamily="34" charset="0"/>
              </a:rPr>
              <a:t>typ MB jest </a:t>
            </a:r>
            <a:r>
              <a:rPr lang="pl-PL" sz="2200" dirty="0" smtClean="0">
                <a:latin typeface="Arial Narrow" panose="020B0606020202030204" pitchFamily="34" charset="0"/>
              </a:rPr>
              <a:t>najtrudniej </a:t>
            </a:r>
            <a:r>
              <a:rPr lang="pl-PL" sz="2200" dirty="0">
                <a:latin typeface="Arial Narrow" panose="020B0606020202030204" pitchFamily="34" charset="0"/>
              </a:rPr>
              <a:t>zmienić w kierunku </a:t>
            </a:r>
            <a:r>
              <a:rPr lang="pl-PL" sz="2200" dirty="0" smtClean="0">
                <a:latin typeface="Arial Narrow" panose="020B0606020202030204" pitchFamily="34" charset="0"/>
              </a:rPr>
              <a:t>dojrzałego</a:t>
            </a:r>
            <a:r>
              <a:rPr lang="pl-PL" sz="2200" dirty="0">
                <a:latin typeface="Arial Narrow" panose="020B0606020202030204" pitchFamily="34" charset="0"/>
              </a:rPr>
              <a:t>, ze względu na wynikającą z </a:t>
            </a:r>
            <a:r>
              <a:rPr lang="pl-PL" sz="2200" dirty="0" smtClean="0">
                <a:latin typeface="Arial Narrow" panose="020B0606020202030204" pitchFamily="34" charset="0"/>
              </a:rPr>
              <a:t>głębokiej specjalizacji </a:t>
            </a:r>
            <a:r>
              <a:rPr lang="pl-PL" sz="2200" dirty="0">
                <a:latin typeface="Arial Narrow" panose="020B0606020202030204" pitchFamily="34" charset="0"/>
              </a:rPr>
              <a:t>trudność i koszty </a:t>
            </a:r>
            <a:r>
              <a:rPr lang="pl-PL" sz="2200" dirty="0" smtClean="0">
                <a:latin typeface="Arial Narrow" panose="020B0606020202030204" pitchFamily="34" charset="0"/>
              </a:rPr>
              <a:t>przekwalifikowania.</a:t>
            </a:r>
            <a:endParaRPr lang="pl-PL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D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- wiodący operator </a:t>
            </a:r>
            <a:r>
              <a:rPr lang="pl-PL" sz="2200" dirty="0">
                <a:latin typeface="Arial Narrow" panose="020B0606020202030204" pitchFamily="34" charset="0"/>
              </a:rPr>
              <a:t>usług TSL. Zalicza się go do </a:t>
            </a:r>
            <a:r>
              <a:rPr lang="pl-PL" sz="2200" dirty="0" smtClean="0">
                <a:latin typeface="Arial Narrow" panose="020B0606020202030204" pitchFamily="34" charset="0"/>
              </a:rPr>
              <a:t>głównych graczy rynkowych: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znaczący </a:t>
            </a:r>
            <a:r>
              <a:rPr lang="pl-PL" sz="2200" dirty="0">
                <a:latin typeface="Arial Narrow" panose="020B0606020202030204" pitchFamily="34" charset="0"/>
              </a:rPr>
              <a:t>i ugruntowany udział w rynku, </a:t>
            </a:r>
            <a:r>
              <a:rPr lang="pl-PL" sz="2200" dirty="0" smtClean="0">
                <a:latin typeface="Arial Narrow" panose="020B0606020202030204" pitchFamily="34" charset="0"/>
              </a:rPr>
              <a:t>trwałe </a:t>
            </a:r>
            <a:r>
              <a:rPr lang="pl-PL" sz="2200" dirty="0">
                <a:latin typeface="Arial Narrow" panose="020B0606020202030204" pitchFamily="34" charset="0"/>
              </a:rPr>
              <a:t>przewagi konkurencyjne,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wypracowane relacje partnerskie </a:t>
            </a:r>
            <a:r>
              <a:rPr lang="pl-PL" sz="2200" dirty="0">
                <a:latin typeface="Arial Narrow" panose="020B0606020202030204" pitchFamily="34" charset="0"/>
              </a:rPr>
              <a:t>z odbiorcami i </a:t>
            </a:r>
            <a:r>
              <a:rPr lang="pl-PL" sz="2200" dirty="0" smtClean="0">
                <a:latin typeface="Arial Narrow" panose="020B0606020202030204" pitchFamily="34" charset="0"/>
              </a:rPr>
              <a:t>dostawcami,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silna pozycja przetargowa,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duży </a:t>
            </a:r>
            <a:r>
              <a:rPr lang="pl-PL" sz="2200" dirty="0">
                <a:latin typeface="Arial Narrow" panose="020B0606020202030204" pitchFamily="34" charset="0"/>
              </a:rPr>
              <a:t>udział w tworzeniu wartości </a:t>
            </a:r>
            <a:r>
              <a:rPr lang="pl-PL" sz="2200" dirty="0" smtClean="0">
                <a:latin typeface="Arial Narrow" panose="020B0606020202030204" pitchFamily="34" charset="0"/>
              </a:rPr>
              <a:t>dla użytkownika końcowego,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d</a:t>
            </a:r>
            <a:r>
              <a:rPr lang="pl-PL" sz="2200" dirty="0" smtClean="0">
                <a:latin typeface="Arial Narrow" panose="020B0606020202030204" pitchFamily="34" charset="0"/>
              </a:rPr>
              <a:t>ługi łańcuch dostaw,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</a:t>
            </a:r>
            <a:r>
              <a:rPr lang="pl-PL" sz="2200" dirty="0" smtClean="0">
                <a:latin typeface="Arial Narrow" panose="020B0606020202030204" pitchFamily="34" charset="0"/>
              </a:rPr>
              <a:t>ilny potencjał zasobowy,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n</a:t>
            </a:r>
            <a:r>
              <a:rPr lang="pl-PL" sz="2200" dirty="0" smtClean="0">
                <a:latin typeface="Arial Narrow" panose="020B0606020202030204" pitchFamily="34" charset="0"/>
              </a:rPr>
              <a:t>iektóre operacje zlecane </a:t>
            </a:r>
            <a:r>
              <a:rPr lang="pl-PL" sz="2200" dirty="0">
                <a:latin typeface="Arial Narrow" panose="020B0606020202030204" pitchFamily="34" charset="0"/>
              </a:rPr>
              <a:t>na zewnątrz, zachowując nad nimi strategiczną </a:t>
            </a:r>
            <a:r>
              <a:rPr lang="pl-PL" sz="2200" dirty="0" smtClean="0">
                <a:latin typeface="Arial Narrow" panose="020B0606020202030204" pitchFamily="34" charset="0"/>
              </a:rPr>
              <a:t>kontrolę,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s</a:t>
            </a:r>
            <a:r>
              <a:rPr lang="pl-PL" sz="2200" dirty="0" smtClean="0">
                <a:latin typeface="Arial Narrow" panose="020B0606020202030204" pitchFamily="34" charset="0"/>
              </a:rPr>
              <a:t>iła przetargowa wobec </a:t>
            </a:r>
            <a:r>
              <a:rPr lang="pl-PL" sz="2200" dirty="0">
                <a:latin typeface="Arial Narrow" panose="020B0606020202030204" pitchFamily="34" charset="0"/>
              </a:rPr>
              <a:t>dostawców i </a:t>
            </a:r>
            <a:r>
              <a:rPr lang="pl-PL" sz="2200" dirty="0" smtClean="0">
                <a:latin typeface="Arial Narrow" panose="020B0606020202030204" pitchFamily="34" charset="0"/>
              </a:rPr>
              <a:t>odbiorców,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podmioty </a:t>
            </a:r>
            <a:r>
              <a:rPr lang="pl-PL" sz="2200" dirty="0">
                <a:latin typeface="Arial Narrow" panose="020B0606020202030204" pitchFamily="34" charset="0"/>
              </a:rPr>
              <a:t>zdolne do </a:t>
            </a:r>
            <a:r>
              <a:rPr lang="pl-PL" sz="2200" dirty="0" smtClean="0">
                <a:latin typeface="Arial Narrow" panose="020B0606020202030204" pitchFamily="34" charset="0"/>
              </a:rPr>
              <a:t>tworzenia aliansów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Typowymi </a:t>
            </a:r>
            <a:r>
              <a:rPr lang="pl-PL" sz="2200" dirty="0">
                <a:latin typeface="Arial Narrow" panose="020B0606020202030204" pitchFamily="34" charset="0"/>
              </a:rPr>
              <a:t>sposobami osiągania przewagi jest wysoka jakość i </a:t>
            </a:r>
            <a:r>
              <a:rPr lang="pl-PL" sz="2200" dirty="0" smtClean="0">
                <a:latin typeface="Arial Narrow" panose="020B0606020202030204" pitchFamily="34" charset="0"/>
              </a:rPr>
              <a:t>różnicowanie oferty </a:t>
            </a:r>
            <a:r>
              <a:rPr lang="pl-PL" sz="2200" dirty="0">
                <a:latin typeface="Arial Narrow" panose="020B0606020202030204" pitchFamily="34" charset="0"/>
              </a:rPr>
              <a:t>w kierunku dominacji tzw. usług flagowych. Ten model jest najskuteczniejszym </a:t>
            </a:r>
            <a:r>
              <a:rPr lang="pl-PL" sz="2200" dirty="0" smtClean="0">
                <a:latin typeface="Arial Narrow" panose="020B0606020202030204" pitchFamily="34" charset="0"/>
              </a:rPr>
              <a:t>do zwiększania </a:t>
            </a:r>
            <a:r>
              <a:rPr lang="pl-PL" sz="2200" dirty="0">
                <a:latin typeface="Arial Narrow" panose="020B0606020202030204" pitchFamily="34" charset="0"/>
              </a:rPr>
              <a:t>ekspansji geograficznej, w szczególności na rynku międzynarodowym.</a:t>
            </a:r>
          </a:p>
        </p:txBody>
      </p:sp>
    </p:spTree>
    <p:extLst>
      <p:ext uri="{BB962C8B-B14F-4D97-AF65-F5344CB8AC3E}">
        <p14:creationId xmlns:p14="http://schemas.microsoft.com/office/powerpoint/2010/main" val="17611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Model </a:t>
            </a:r>
            <a:r>
              <a:rPr lang="pl-PL" sz="2200" b="1" dirty="0" smtClean="0">
                <a:latin typeface="Arial Narrow" panose="020B0606020202030204" pitchFamily="34" charset="0"/>
              </a:rPr>
              <a:t>E -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integrator usług TSL, charakteryzuje podmioty o najwyższym </a:t>
            </a:r>
            <a:r>
              <a:rPr lang="pl-PL" sz="2200" dirty="0" smtClean="0">
                <a:latin typeface="Arial Narrow" panose="020B0606020202030204" pitchFamily="34" charset="0"/>
              </a:rPr>
              <a:t>stopniu dojrzałości </a:t>
            </a:r>
            <a:r>
              <a:rPr lang="pl-PL" sz="2200" dirty="0">
                <a:latin typeface="Arial Narrow" panose="020B0606020202030204" pitchFamily="34" charset="0"/>
              </a:rPr>
              <a:t>w branży </a:t>
            </a:r>
            <a:r>
              <a:rPr lang="pl-PL" sz="2200" dirty="0" smtClean="0">
                <a:latin typeface="Arial Narrow" panose="020B0606020202030204" pitchFamily="34" charset="0"/>
              </a:rPr>
              <a:t>TSL: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wysoki i unikatowy potencjał zasobowy,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r</a:t>
            </a:r>
            <a:r>
              <a:rPr lang="pl-PL" sz="2200" dirty="0" smtClean="0">
                <a:latin typeface="Arial Narrow" panose="020B0606020202030204" pitchFamily="34" charset="0"/>
              </a:rPr>
              <a:t>ozwinięte kompetencje menedżerskie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zaawansowane </a:t>
            </a:r>
            <a:r>
              <a:rPr lang="pl-PL" sz="2200" dirty="0">
                <a:latin typeface="Arial Narrow" panose="020B0606020202030204" pitchFamily="34" charset="0"/>
              </a:rPr>
              <a:t>systemy informatyczne,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bardzo </a:t>
            </a:r>
            <a:r>
              <a:rPr lang="pl-PL" sz="2200" dirty="0">
                <a:latin typeface="Arial Narrow" panose="020B0606020202030204" pitchFamily="34" charset="0"/>
              </a:rPr>
              <a:t>dobrze rozpoznawalna </a:t>
            </a:r>
            <a:r>
              <a:rPr lang="pl-PL" sz="2200" dirty="0" smtClean="0">
                <a:latin typeface="Arial Narrow" panose="020B0606020202030204" pitchFamily="34" charset="0"/>
              </a:rPr>
              <a:t>i kojarzona </a:t>
            </a:r>
            <a:r>
              <a:rPr lang="pl-PL" sz="2200" dirty="0">
                <a:latin typeface="Arial Narrow" panose="020B0606020202030204" pitchFamily="34" charset="0"/>
              </a:rPr>
              <a:t>marka lub znak firmowy oraz dogłębna wiedza na temat </a:t>
            </a:r>
            <a:r>
              <a:rPr lang="pl-PL" sz="2200" dirty="0" smtClean="0">
                <a:latin typeface="Arial Narrow" panose="020B0606020202030204" pitchFamily="34" charset="0"/>
              </a:rPr>
              <a:t>rynku,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rozwinięte </a:t>
            </a:r>
            <a:r>
              <a:rPr lang="pl-PL" sz="2200" dirty="0">
                <a:latin typeface="Arial Narrow" panose="020B0606020202030204" pitchFamily="34" charset="0"/>
              </a:rPr>
              <a:t>relacje partnerskie ze </a:t>
            </a:r>
            <a:r>
              <a:rPr lang="pl-PL" sz="2200" dirty="0" smtClean="0">
                <a:latin typeface="Arial Narrow" panose="020B0606020202030204" pitchFamily="34" charset="0"/>
              </a:rPr>
              <a:t>wszystkimi uczestnikami </a:t>
            </a:r>
            <a:r>
              <a:rPr lang="pl-PL" sz="2200" dirty="0">
                <a:latin typeface="Arial Narrow" panose="020B0606020202030204" pitchFamily="34" charset="0"/>
              </a:rPr>
              <a:t>łańcucha dostaw,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siła </a:t>
            </a:r>
            <a:r>
              <a:rPr lang="pl-PL" sz="2200" dirty="0">
                <a:latin typeface="Arial Narrow" panose="020B0606020202030204" pitchFamily="34" charset="0"/>
              </a:rPr>
              <a:t>przetargowa wobec dostawców i odbiorców </a:t>
            </a:r>
            <a:r>
              <a:rPr lang="pl-PL" sz="2200" dirty="0" smtClean="0">
                <a:latin typeface="Arial Narrow" panose="020B0606020202030204" pitchFamily="34" charset="0"/>
              </a:rPr>
              <a:t>jest największa, </a:t>
            </a:r>
          </a:p>
          <a:p>
            <a:pPr algn="just"/>
            <a:r>
              <a:rPr lang="pl-PL" sz="2200" dirty="0" smtClean="0">
                <a:latin typeface="Arial Narrow" panose="020B0606020202030204" pitchFamily="34" charset="0"/>
              </a:rPr>
              <a:t>zarządzanie </a:t>
            </a:r>
            <a:r>
              <a:rPr lang="pl-PL" sz="2200" dirty="0">
                <a:latin typeface="Arial Narrow" panose="020B0606020202030204" pitchFamily="34" charset="0"/>
              </a:rPr>
              <a:t>zintegrowanym </a:t>
            </a:r>
            <a:r>
              <a:rPr lang="pl-PL" sz="2200" dirty="0" smtClean="0">
                <a:latin typeface="Arial Narrow" panose="020B0606020202030204" pitchFamily="34" charset="0"/>
              </a:rPr>
              <a:t>łańcuchem dostaw </a:t>
            </a:r>
            <a:r>
              <a:rPr lang="pl-PL" sz="2200" dirty="0">
                <a:latin typeface="Arial Narrow" panose="020B0606020202030204" pitchFamily="34" charset="0"/>
              </a:rPr>
              <a:t>oraz związanym z nim </a:t>
            </a:r>
            <a:r>
              <a:rPr lang="pl-PL" sz="2200" dirty="0" smtClean="0">
                <a:latin typeface="Arial Narrow" panose="020B0606020202030204" pitchFamily="34" charset="0"/>
              </a:rPr>
              <a:t>ryzykiem, </a:t>
            </a:r>
          </a:p>
          <a:p>
            <a:pPr algn="just"/>
            <a:r>
              <a:rPr lang="pl-PL" sz="2200" dirty="0">
                <a:latin typeface="Arial Narrow" panose="020B0606020202030204" pitchFamily="34" charset="0"/>
              </a:rPr>
              <a:t>ł</a:t>
            </a:r>
            <a:r>
              <a:rPr lang="pl-PL" sz="2200" dirty="0" smtClean="0">
                <a:latin typeface="Arial Narrow" panose="020B0606020202030204" pitchFamily="34" charset="0"/>
              </a:rPr>
              <a:t>ańcuch dostaw jest </a:t>
            </a:r>
            <a:r>
              <a:rPr lang="pl-PL" sz="2200" dirty="0">
                <a:latin typeface="Arial Narrow" panose="020B0606020202030204" pitchFamily="34" charset="0"/>
              </a:rPr>
              <a:t>wyjątkowo </a:t>
            </a:r>
            <a:r>
              <a:rPr lang="pl-PL" sz="2200" dirty="0" smtClean="0">
                <a:latin typeface="Arial Narrow" panose="020B0606020202030204" pitchFamily="34" charset="0"/>
              </a:rPr>
              <a:t>krótki.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Z</a:t>
            </a:r>
            <a:r>
              <a:rPr lang="pl-PL" sz="2200" dirty="0" smtClean="0">
                <a:latin typeface="Arial Narrow" panose="020B0606020202030204" pitchFamily="34" charset="0"/>
              </a:rPr>
              <a:t>naczne </a:t>
            </a:r>
            <a:r>
              <a:rPr lang="pl-PL" sz="2200" dirty="0">
                <a:latin typeface="Arial Narrow" panose="020B0606020202030204" pitchFamily="34" charset="0"/>
              </a:rPr>
              <a:t>możliwości dokonywania zmian w MB i </a:t>
            </a:r>
            <a:r>
              <a:rPr lang="pl-PL" sz="2200" dirty="0" smtClean="0">
                <a:latin typeface="Arial Narrow" panose="020B0606020202030204" pitchFamily="34" charset="0"/>
              </a:rPr>
              <a:t>największy potencjał </a:t>
            </a:r>
            <a:r>
              <a:rPr lang="pl-PL" sz="2200" dirty="0">
                <a:latin typeface="Arial Narrow" panose="020B0606020202030204" pitchFamily="34" charset="0"/>
              </a:rPr>
              <a:t>do przechwytywania wartości w ramach łańcucha dostaw. W tym modelu </a:t>
            </a:r>
            <a:r>
              <a:rPr lang="pl-PL" sz="2200" dirty="0" smtClean="0">
                <a:latin typeface="Arial Narrow" panose="020B0606020202030204" pitchFamily="34" charset="0"/>
              </a:rPr>
              <a:t>liczy się </a:t>
            </a:r>
            <a:r>
              <a:rPr lang="pl-PL" sz="2200" dirty="0">
                <a:latin typeface="Arial Narrow" panose="020B0606020202030204" pitchFamily="34" charset="0"/>
              </a:rPr>
              <a:t>siła zestawu unikatowych czynników przewagi konkurencyjnej. Rzadko dochodzi </a:t>
            </a:r>
            <a:r>
              <a:rPr lang="pl-PL" sz="2200" dirty="0" smtClean="0">
                <a:latin typeface="Arial Narrow" panose="020B0606020202030204" pitchFamily="34" charset="0"/>
              </a:rPr>
              <a:t>do zmiany </a:t>
            </a:r>
            <a:r>
              <a:rPr lang="pl-PL" sz="2200" dirty="0">
                <a:latin typeface="Arial Narrow" panose="020B0606020202030204" pitchFamily="34" charset="0"/>
              </a:rPr>
              <a:t>MB, a jeżeli już to zazwyczaj na MB wiodącego operatora usług TSL.</a:t>
            </a:r>
          </a:p>
        </p:txBody>
      </p:sp>
    </p:spTree>
    <p:extLst>
      <p:ext uri="{BB962C8B-B14F-4D97-AF65-F5344CB8AC3E}">
        <p14:creationId xmlns:p14="http://schemas.microsoft.com/office/powerpoint/2010/main" val="3704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Analiza kierunków zmian w branży TSL w Polsce pozwala na określenie </a:t>
            </a:r>
            <a:r>
              <a:rPr lang="pl-PL" sz="2200" dirty="0" smtClean="0">
                <a:latin typeface="Arial Narrow" panose="020B0606020202030204" pitchFamily="34" charset="0"/>
              </a:rPr>
              <a:t>obecnych i </a:t>
            </a:r>
            <a:r>
              <a:rPr lang="pl-PL" sz="2200" dirty="0">
                <a:latin typeface="Arial Narrow" panose="020B0606020202030204" pitchFamily="34" charset="0"/>
              </a:rPr>
              <a:t>przyszłych źródeł przewag konkurencyjnych należących do niej podmiotów. </a:t>
            </a:r>
            <a:r>
              <a:rPr lang="pl-PL" sz="2200" dirty="0" smtClean="0">
                <a:latin typeface="Arial Narrow" panose="020B0606020202030204" pitchFamily="34" charset="0"/>
              </a:rPr>
              <a:t>Źródłami obecnych </a:t>
            </a:r>
            <a:r>
              <a:rPr lang="pl-PL" sz="2200" dirty="0">
                <a:latin typeface="Arial Narrow" panose="020B0606020202030204" pitchFamily="34" charset="0"/>
              </a:rPr>
              <a:t>przewag firm na rynku TSL są w </a:t>
            </a:r>
            <a:r>
              <a:rPr lang="pl-PL" sz="2200" dirty="0" smtClean="0">
                <a:latin typeface="Arial Narrow" panose="020B0606020202030204" pitchFamily="34" charset="0"/>
              </a:rPr>
              <a:t>kolejności: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doświadczenie branżowe i </a:t>
            </a:r>
            <a:r>
              <a:rPr lang="pl-PL" sz="2200" dirty="0">
                <a:latin typeface="Arial Narrow" panose="020B0606020202030204" pitchFamily="34" charset="0"/>
              </a:rPr>
              <a:t>kompetencje,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wiedza </a:t>
            </a:r>
            <a:r>
              <a:rPr lang="pl-PL" sz="2200" dirty="0">
                <a:latin typeface="Arial Narrow" panose="020B0606020202030204" pitchFamily="34" charset="0"/>
              </a:rPr>
              <a:t>na temat rynku,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infrastruktura </a:t>
            </a:r>
            <a:r>
              <a:rPr lang="pl-PL" sz="2200" dirty="0">
                <a:latin typeface="Arial Narrow" panose="020B0606020202030204" pitchFamily="34" charset="0"/>
              </a:rPr>
              <a:t>(w tym rozbudowana </a:t>
            </a:r>
            <a:r>
              <a:rPr lang="pl-PL" sz="2200" dirty="0" smtClean="0">
                <a:latin typeface="Arial Narrow" panose="020B0606020202030204" pitchFamily="34" charset="0"/>
              </a:rPr>
              <a:t>sieć połączeń</a:t>
            </a:r>
            <a:r>
              <a:rPr lang="pl-PL" sz="2200" dirty="0">
                <a:latin typeface="Arial Narrow" panose="020B0606020202030204" pitchFamily="34" charset="0"/>
              </a:rPr>
              <a:t>),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dostępność </a:t>
            </a:r>
            <a:r>
              <a:rPr lang="pl-PL" sz="2200" dirty="0">
                <a:latin typeface="Arial Narrow" panose="020B0606020202030204" pitchFamily="34" charset="0"/>
              </a:rPr>
              <a:t>do najnowszych technologii, w szczególności IT,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 smtClean="0">
                <a:latin typeface="Arial Narrow" panose="020B0606020202030204" pitchFamily="34" charset="0"/>
              </a:rPr>
              <a:t>silna </a:t>
            </a:r>
            <a:r>
              <a:rPr lang="pl-PL" sz="2200" dirty="0">
                <a:latin typeface="Arial Narrow" panose="020B0606020202030204" pitchFamily="34" charset="0"/>
              </a:rPr>
              <a:t>pozycja przetargowa wobec dostawców i odbiorców,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200" dirty="0">
                <a:latin typeface="Arial Narrow" panose="020B0606020202030204" pitchFamily="34" charset="0"/>
              </a:rPr>
              <a:t>d</a:t>
            </a:r>
            <a:r>
              <a:rPr lang="pl-PL" sz="2200" dirty="0" smtClean="0">
                <a:latin typeface="Arial Narrow" panose="020B0606020202030204" pitchFamily="34" charset="0"/>
              </a:rPr>
              <a:t>obrze rozpoznawalna </a:t>
            </a:r>
            <a:r>
              <a:rPr lang="pl-PL" sz="2200" dirty="0">
                <a:latin typeface="Arial Narrow" panose="020B0606020202030204" pitchFamily="34" charset="0"/>
              </a:rPr>
              <a:t>marka i przyjazny wizerunek firmy.</a:t>
            </a:r>
          </a:p>
        </p:txBody>
      </p:sp>
    </p:spTree>
    <p:extLst>
      <p:ext uri="{BB962C8B-B14F-4D97-AF65-F5344CB8AC3E}">
        <p14:creationId xmlns:p14="http://schemas.microsoft.com/office/powerpoint/2010/main" val="18310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24890"/>
              </p:ext>
            </p:extLst>
          </p:nvPr>
        </p:nvGraphicFramePr>
        <p:xfrm>
          <a:off x="539551" y="683667"/>
          <a:ext cx="8064895" cy="3913826"/>
        </p:xfrm>
        <a:graphic>
          <a:graphicData uri="http://schemas.openxmlformats.org/drawingml/2006/table">
            <a:tbl>
              <a:tblPr firstRow="1" firstCol="1" bandRow="1"/>
              <a:tblGrid>
                <a:gridCol w="569580">
                  <a:extLst>
                    <a:ext uri="{9D8B030D-6E8A-4147-A177-3AD203B41FA5}">
                      <a16:colId xmlns:a16="http://schemas.microsoft.com/office/drawing/2014/main" val="1723072946"/>
                    </a:ext>
                  </a:extLst>
                </a:gridCol>
                <a:gridCol w="5985929">
                  <a:extLst>
                    <a:ext uri="{9D8B030D-6E8A-4147-A177-3AD203B41FA5}">
                      <a16:colId xmlns:a16="http://schemas.microsoft.com/office/drawing/2014/main" val="2866788090"/>
                    </a:ext>
                  </a:extLst>
                </a:gridCol>
                <a:gridCol w="757363">
                  <a:extLst>
                    <a:ext uri="{9D8B030D-6E8A-4147-A177-3AD203B41FA5}">
                      <a16:colId xmlns:a16="http://schemas.microsoft.com/office/drawing/2014/main" val="1692043576"/>
                    </a:ext>
                  </a:extLst>
                </a:gridCol>
                <a:gridCol w="752023">
                  <a:extLst>
                    <a:ext uri="{9D8B030D-6E8A-4147-A177-3AD203B41FA5}">
                      <a16:colId xmlns:a16="http://schemas.microsoft.com/office/drawing/2014/main" val="1234883672"/>
                    </a:ext>
                  </a:extLst>
                </a:gridCol>
              </a:tblGrid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Treści przedmiotu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(30)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(18)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15789"/>
                  </a:ext>
                </a:extLst>
              </a:tr>
              <a:tr h="49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Definicja i koncepcja pojęcia modelu biznesowego. Szablon modelu biznesowego i jego komponenty (Business Model </a:t>
                      </a:r>
                      <a:r>
                        <a:rPr lang="pl-PL" sz="16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Canvas</a:t>
                      </a: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070488"/>
                  </a:ext>
                </a:extLst>
              </a:tr>
              <a:tr h="49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zwinności organizacji opartej na wiedzy. Modele biznesowe w kreowaniu nowych strategii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658512"/>
                  </a:ext>
                </a:extLst>
              </a:tr>
              <a:tr h="49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Modele biznesu w logistyce, Internecie, sieciowe modele biznesu. Elementy ekonomii współpracy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487180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 przykładowych modeli biznesowych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901256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Wybór modelu do analizy i doskonalenia - wskazanie celów i obszaru działania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775553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 klientów aktualnych i potencjalnych oraz ich oczekiwań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004625"/>
                  </a:ext>
                </a:extLst>
              </a:tr>
              <a:tr h="49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Opracowanie propozycji wartości dla klienta – identyfikacja źródeł   </a:t>
                      </a: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innowacyjności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45283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Wieloaspektowa analiza otoczenia wybranego modelu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48177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Tworzenie założeń do implementacji modelu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036248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Opracowanie, prezentacja i testowanie prototypu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63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8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" y="0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199" y="1136798"/>
            <a:ext cx="8229600" cy="1144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 Narrow" panose="020B0606020202030204" pitchFamily="34" charset="0"/>
              </a:rPr>
              <a:t>K5 Wybór modelu do analizy i doskonalenia - wskazanie celów </a:t>
            </a:r>
            <a:r>
              <a:rPr lang="pl-PL" sz="2400" b="1" dirty="0" smtClean="0">
                <a:latin typeface="Arial Narrow" panose="020B0606020202030204" pitchFamily="34" charset="0"/>
              </a:rPr>
              <a:t>                   i obszaru działania</a:t>
            </a:r>
            <a:endParaRPr lang="pl-P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Przypadek I</a:t>
            </a: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 err="1" smtClean="0">
                <a:latin typeface="Arial Narrow" panose="020B0606020202030204" pitchFamily="34" charset="0"/>
              </a:rPr>
              <a:t>Rohling</a:t>
            </a:r>
            <a:r>
              <a:rPr lang="pl-PL" sz="2200" b="1" dirty="0" smtClean="0">
                <a:latin typeface="Arial Narrow" panose="020B0606020202030204" pitchFamily="34" charset="0"/>
              </a:rPr>
              <a:t> </a:t>
            </a:r>
            <a:r>
              <a:rPr lang="pl-PL" sz="2200" b="1" dirty="0" err="1">
                <a:latin typeface="Arial Narrow" panose="020B0606020202030204" pitchFamily="34" charset="0"/>
              </a:rPr>
              <a:t>Suus</a:t>
            </a:r>
            <a:r>
              <a:rPr lang="pl-PL" sz="2200" b="1" dirty="0">
                <a:latin typeface="Arial Narrow" panose="020B0606020202030204" pitchFamily="34" charset="0"/>
              </a:rPr>
              <a:t> Logistics </a:t>
            </a:r>
            <a:r>
              <a:rPr lang="pl-PL" sz="2200" b="1" dirty="0" smtClean="0">
                <a:latin typeface="Arial Narrow" panose="020B0606020202030204" pitchFamily="34" charset="0"/>
              </a:rPr>
              <a:t>S.A.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Rozwiązanie Case </a:t>
            </a:r>
            <a:r>
              <a:rPr lang="pl-PL" sz="2200" dirty="0" err="1">
                <a:latin typeface="Arial Narrow" panose="020B0606020202030204" pitchFamily="34" charset="0"/>
              </a:rPr>
              <a:t>S</a:t>
            </a:r>
            <a:r>
              <a:rPr lang="pl-PL" sz="2200" dirty="0" err="1" smtClean="0">
                <a:latin typeface="Arial Narrow" panose="020B0606020202030204" pitchFamily="34" charset="0"/>
              </a:rPr>
              <a:t>tudy</a:t>
            </a:r>
            <a:r>
              <a:rPr lang="pl-PL" sz="2200" dirty="0" smtClean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Klasyfikacja </a:t>
            </a:r>
            <a:r>
              <a:rPr lang="pl-PL" sz="2200" dirty="0" err="1">
                <a:latin typeface="Arial Narrow" panose="020B0606020202030204" pitchFamily="34" charset="0"/>
              </a:rPr>
              <a:t>Rohling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Suus</a:t>
            </a:r>
            <a:r>
              <a:rPr lang="pl-PL" sz="2200" dirty="0">
                <a:latin typeface="Arial Narrow" panose="020B0606020202030204" pitchFamily="34" charset="0"/>
              </a:rPr>
              <a:t> Logistics SA według koncepcji </a:t>
            </a:r>
            <a:r>
              <a:rPr lang="pl-PL" sz="2200" dirty="0" smtClean="0">
                <a:latin typeface="Arial Narrow" panose="020B0606020202030204" pitchFamily="34" charset="0"/>
              </a:rPr>
              <a:t>MB. Na </a:t>
            </a:r>
            <a:r>
              <a:rPr lang="pl-PL" sz="2200" dirty="0">
                <a:latin typeface="Arial Narrow" panose="020B0606020202030204" pitchFamily="34" charset="0"/>
              </a:rPr>
              <a:t>podstawie analizy czterech wymiarów modelu biznesowego należy stwierdzić, </a:t>
            </a:r>
            <a:r>
              <a:rPr lang="pl-PL" sz="2200" dirty="0" smtClean="0">
                <a:latin typeface="Arial Narrow" panose="020B0606020202030204" pitchFamily="34" charset="0"/>
              </a:rPr>
              <a:t>że Przedsiębiorstwo </a:t>
            </a:r>
            <a:r>
              <a:rPr lang="pl-PL" sz="2200" dirty="0" err="1">
                <a:latin typeface="Arial Narrow" panose="020B0606020202030204" pitchFamily="34" charset="0"/>
              </a:rPr>
              <a:t>Rohling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err="1">
                <a:latin typeface="Arial Narrow" panose="020B0606020202030204" pitchFamily="34" charset="0"/>
              </a:rPr>
              <a:t>Suus</a:t>
            </a:r>
            <a:r>
              <a:rPr lang="pl-PL" sz="2200" dirty="0">
                <a:latin typeface="Arial Narrow" panose="020B0606020202030204" pitchFamily="34" charset="0"/>
              </a:rPr>
              <a:t> Logistics reprezentuje model integratora rynku </a:t>
            </a:r>
            <a:r>
              <a:rPr lang="pl-PL" sz="2200" dirty="0" smtClean="0">
                <a:latin typeface="Arial Narrow" panose="020B0606020202030204" pitchFamily="34" charset="0"/>
              </a:rPr>
              <a:t>usług TSL </a:t>
            </a:r>
            <a:r>
              <a:rPr lang="pl-PL" sz="2200" dirty="0">
                <a:latin typeface="Arial Narrow" panose="020B0606020202030204" pitchFamily="34" charset="0"/>
              </a:rPr>
              <a:t>(model E) określanego w branży jako SCI (ang. </a:t>
            </a:r>
            <a:r>
              <a:rPr lang="pl-PL" sz="2200" i="1" dirty="0">
                <a:latin typeface="Arial Narrow" panose="020B0606020202030204" pitchFamily="34" charset="0"/>
              </a:rPr>
              <a:t>Supply Chain Integrator</a:t>
            </a:r>
            <a:r>
              <a:rPr lang="pl-PL" sz="2200" dirty="0" smtClean="0">
                <a:latin typeface="Arial Narrow" panose="020B0606020202030204" pitchFamily="34" charset="0"/>
              </a:rPr>
              <a:t>). </a:t>
            </a:r>
            <a:r>
              <a:rPr lang="pl-PL" sz="2200" dirty="0">
                <a:latin typeface="Arial Narrow" panose="020B0606020202030204" pitchFamily="34" charset="0"/>
              </a:rPr>
              <a:t>Jest to najwyższy spośród pięciu </a:t>
            </a:r>
            <a:r>
              <a:rPr lang="pl-PL" sz="2200" dirty="0" smtClean="0">
                <a:latin typeface="Arial Narrow" panose="020B0606020202030204" pitchFamily="34" charset="0"/>
              </a:rPr>
              <a:t>biznesowych </a:t>
            </a:r>
            <a:r>
              <a:rPr lang="pl-PL" sz="2200" dirty="0">
                <a:latin typeface="Arial Narrow" panose="020B0606020202030204" pitchFamily="34" charset="0"/>
              </a:rPr>
              <a:t>stopień zaawansowania rozwoju firmy TSL. Sytuuje Spółkę </a:t>
            </a:r>
            <a:r>
              <a:rPr lang="pl-PL" sz="2200" dirty="0" err="1" smtClean="0">
                <a:latin typeface="Arial Narrow" panose="020B0606020202030204" pitchFamily="34" charset="0"/>
              </a:rPr>
              <a:t>Rohling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 err="1" smtClean="0">
                <a:latin typeface="Arial Narrow" panose="020B0606020202030204" pitchFamily="34" charset="0"/>
              </a:rPr>
              <a:t>Suus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Logistics na wierzchołku tzw. piramidy struktury podmiotowej branży TSL.</a:t>
            </a:r>
          </a:p>
        </p:txBody>
      </p:sp>
    </p:spTree>
    <p:extLst>
      <p:ext uri="{BB962C8B-B14F-4D97-AF65-F5344CB8AC3E}">
        <p14:creationId xmlns:p14="http://schemas.microsoft.com/office/powerpoint/2010/main" val="32019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Przypadek II 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DB </a:t>
            </a:r>
            <a:r>
              <a:rPr lang="pl-PL" sz="2200" b="1" dirty="0" err="1">
                <a:latin typeface="Arial Narrow" panose="020B0606020202030204" pitchFamily="34" charset="0"/>
              </a:rPr>
              <a:t>Schenker</a:t>
            </a:r>
            <a:r>
              <a:rPr lang="pl-PL" sz="2200" b="1" dirty="0">
                <a:latin typeface="Arial Narrow" panose="020B0606020202030204" pitchFamily="34" charset="0"/>
              </a:rPr>
              <a:t> Sp. z o.o.</a:t>
            </a:r>
          </a:p>
        </p:txBody>
      </p:sp>
    </p:spTree>
    <p:extLst>
      <p:ext uri="{BB962C8B-B14F-4D97-AF65-F5344CB8AC3E}">
        <p14:creationId xmlns:p14="http://schemas.microsoft.com/office/powerpoint/2010/main" val="590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Rozwiązanie:</a:t>
            </a: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GK DB </a:t>
            </a:r>
            <a:r>
              <a:rPr lang="pl-PL" sz="2200" dirty="0" err="1">
                <a:latin typeface="Arial Narrow" panose="020B0606020202030204" pitchFamily="34" charset="0"/>
              </a:rPr>
              <a:t>Schenker</a:t>
            </a:r>
            <a:r>
              <a:rPr lang="pl-PL" sz="2200" dirty="0">
                <a:latin typeface="Arial Narrow" panose="020B0606020202030204" pitchFamily="34" charset="0"/>
              </a:rPr>
              <a:t> poprzez spółki – córki: Sp. z o. o. </a:t>
            </a:r>
            <a:r>
              <a:rPr lang="pl-PL" sz="2200" dirty="0" err="1">
                <a:latin typeface="Arial Narrow" panose="020B0606020202030204" pitchFamily="34" charset="0"/>
              </a:rPr>
              <a:t>Schenker</a:t>
            </a:r>
            <a:r>
              <a:rPr lang="pl-PL" sz="2200" dirty="0">
                <a:latin typeface="Arial Narrow" panose="020B0606020202030204" pitchFamily="34" charset="0"/>
              </a:rPr>
              <a:t> oraz DB </a:t>
            </a:r>
            <a:r>
              <a:rPr lang="pl-PL" sz="2200" dirty="0" err="1" smtClean="0">
                <a:latin typeface="Arial Narrow" panose="020B0606020202030204" pitchFamily="34" charset="0"/>
              </a:rPr>
              <a:t>SchenkerRail</a:t>
            </a:r>
            <a:r>
              <a:rPr lang="pl-PL" sz="2200" dirty="0" smtClean="0">
                <a:latin typeface="Arial Narrow" panose="020B0606020202030204" pitchFamily="34" charset="0"/>
              </a:rPr>
              <a:t> Polska </a:t>
            </a:r>
            <a:r>
              <a:rPr lang="pl-PL" sz="2200" dirty="0">
                <a:latin typeface="Arial Narrow" panose="020B0606020202030204" pitchFamily="34" charset="0"/>
              </a:rPr>
              <a:t>S.A. realizuje w Polsce model integratora rynku usług TSL (model E</a:t>
            </a:r>
            <a:r>
              <a:rPr lang="pl-PL" sz="2200" dirty="0" smtClean="0">
                <a:latin typeface="Arial Narrow" panose="020B0606020202030204" pitchFamily="34" charset="0"/>
              </a:rPr>
              <a:t>). </a:t>
            </a:r>
            <a:r>
              <a:rPr lang="pl-PL" sz="2200" dirty="0">
                <a:latin typeface="Arial Narrow" panose="020B0606020202030204" pitchFamily="34" charset="0"/>
              </a:rPr>
              <a:t>Warto podkreślić, że przed połączeniem ze Spedpolem (tj. </a:t>
            </a:r>
            <a:r>
              <a:rPr lang="pl-PL" sz="2200" dirty="0" smtClean="0">
                <a:latin typeface="Arial Narrow" panose="020B0606020202030204" pitchFamily="34" charset="0"/>
              </a:rPr>
              <a:t>do 2004 </a:t>
            </a:r>
            <a:r>
              <a:rPr lang="pl-PL" sz="2200" dirty="0">
                <a:latin typeface="Arial Narrow" panose="020B0606020202030204" pitchFamily="34" charset="0"/>
              </a:rPr>
              <a:t>roku) Spółka </a:t>
            </a:r>
            <a:r>
              <a:rPr lang="pl-PL" sz="2200" dirty="0" err="1">
                <a:latin typeface="Arial Narrow" panose="020B0606020202030204" pitchFamily="34" charset="0"/>
              </a:rPr>
              <a:t>Schenker</a:t>
            </a:r>
            <a:r>
              <a:rPr lang="pl-PL" sz="2200" dirty="0">
                <a:latin typeface="Arial Narrow" panose="020B0606020202030204" pitchFamily="34" charset="0"/>
              </a:rPr>
              <a:t> przejawiała cechy charakterystyczne dla modelu </a:t>
            </a:r>
            <a:r>
              <a:rPr lang="pl-PL" sz="2200" dirty="0" smtClean="0">
                <a:latin typeface="Arial Narrow" panose="020B0606020202030204" pitchFamily="34" charset="0"/>
              </a:rPr>
              <a:t>wiodącego operatora </a:t>
            </a:r>
            <a:r>
              <a:rPr lang="pl-PL" sz="2200" dirty="0">
                <a:latin typeface="Arial Narrow" panose="020B0606020202030204" pitchFamily="34" charset="0"/>
              </a:rPr>
              <a:t>logistycznego (modelu D).</a:t>
            </a:r>
          </a:p>
        </p:txBody>
      </p:sp>
    </p:spTree>
    <p:extLst>
      <p:ext uri="{BB962C8B-B14F-4D97-AF65-F5344CB8AC3E}">
        <p14:creationId xmlns:p14="http://schemas.microsoft.com/office/powerpoint/2010/main" val="7572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>
                <a:latin typeface="Arial Narrow" panose="020B0606020202030204" pitchFamily="34" charset="0"/>
              </a:rPr>
              <a:t>Przypadek III </a:t>
            </a:r>
            <a:endParaRPr lang="pl-PL" sz="2200" b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sz="22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GK </a:t>
            </a:r>
            <a:r>
              <a:rPr lang="pl-PL" sz="2200" b="1" dirty="0" err="1">
                <a:latin typeface="Arial Narrow" panose="020B0606020202030204" pitchFamily="34" charset="0"/>
              </a:rPr>
              <a:t>Raben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Arial Narrow" panose="020B0606020202030204" pitchFamily="34" charset="0"/>
              </a:rPr>
              <a:t>Rozwiązanie:</a:t>
            </a:r>
            <a:endParaRPr lang="pl-PL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Arial Narrow" panose="020B0606020202030204" pitchFamily="34" charset="0"/>
              </a:rPr>
              <a:t>GK </a:t>
            </a:r>
            <a:r>
              <a:rPr lang="pl-PL" sz="2200" dirty="0" err="1">
                <a:latin typeface="Arial Narrow" panose="020B0606020202030204" pitchFamily="34" charset="0"/>
              </a:rPr>
              <a:t>Raben</a:t>
            </a:r>
            <a:r>
              <a:rPr lang="pl-PL" sz="2200" dirty="0">
                <a:latin typeface="Arial Narrow" panose="020B0606020202030204" pitchFamily="34" charset="0"/>
              </a:rPr>
              <a:t>, poprzez swoje krajowe spółki – córki: </a:t>
            </a:r>
            <a:r>
              <a:rPr lang="pl-PL" sz="2200" dirty="0" err="1">
                <a:latin typeface="Arial Narrow" panose="020B0606020202030204" pitchFamily="34" charset="0"/>
              </a:rPr>
              <a:t>Raben</a:t>
            </a:r>
            <a:r>
              <a:rPr lang="pl-PL" sz="2200" dirty="0">
                <a:latin typeface="Arial Narrow" panose="020B0606020202030204" pitchFamily="34" charset="0"/>
              </a:rPr>
              <a:t> Polska, </a:t>
            </a:r>
            <a:r>
              <a:rPr lang="pl-PL" sz="2200" dirty="0" err="1">
                <a:latin typeface="Arial Narrow" panose="020B0606020202030204" pitchFamily="34" charset="0"/>
              </a:rPr>
              <a:t>Raben</a:t>
            </a:r>
            <a:r>
              <a:rPr lang="pl-PL" sz="2200" dirty="0">
                <a:latin typeface="Arial Narrow" panose="020B0606020202030204" pitchFamily="34" charset="0"/>
              </a:rPr>
              <a:t> </a:t>
            </a:r>
            <a:r>
              <a:rPr lang="pl-PL" sz="2200" dirty="0" smtClean="0">
                <a:latin typeface="Arial Narrow" panose="020B0606020202030204" pitchFamily="34" charset="0"/>
              </a:rPr>
              <a:t>Transport, </a:t>
            </a:r>
            <a:r>
              <a:rPr lang="pl-PL" sz="2200" dirty="0" err="1" smtClean="0">
                <a:latin typeface="Arial Narrow" panose="020B0606020202030204" pitchFamily="34" charset="0"/>
              </a:rPr>
              <a:t>Raben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Sea &amp;</a:t>
            </a:r>
            <a:r>
              <a:rPr lang="pl-PL" sz="2200" dirty="0" err="1">
                <a:latin typeface="Arial Narrow" panose="020B0606020202030204" pitchFamily="34" charset="0"/>
              </a:rPr>
              <a:t>Air</a:t>
            </a:r>
            <a:r>
              <a:rPr lang="pl-PL" sz="2200" dirty="0">
                <a:latin typeface="Arial Narrow" panose="020B0606020202030204" pitchFamily="34" charset="0"/>
              </a:rPr>
              <a:t>, </a:t>
            </a:r>
            <a:r>
              <a:rPr lang="pl-PL" sz="2200" dirty="0" err="1">
                <a:latin typeface="Arial Narrow" panose="020B0606020202030204" pitchFamily="34" charset="0"/>
              </a:rPr>
              <a:t>Raben</a:t>
            </a:r>
            <a:r>
              <a:rPr lang="pl-PL" sz="2200" dirty="0">
                <a:latin typeface="Arial Narrow" panose="020B0606020202030204" pitchFamily="34" charset="0"/>
              </a:rPr>
              <a:t> Fresk Logistics, realizuje w Polsce model wiodącego </a:t>
            </a:r>
            <a:r>
              <a:rPr lang="pl-PL" sz="2200" dirty="0" smtClean="0">
                <a:latin typeface="Arial Narrow" panose="020B0606020202030204" pitchFamily="34" charset="0"/>
              </a:rPr>
              <a:t>operatora rynku </a:t>
            </a:r>
            <a:r>
              <a:rPr lang="pl-PL" sz="2200" dirty="0">
                <a:latin typeface="Arial Narrow" panose="020B0606020202030204" pitchFamily="34" charset="0"/>
              </a:rPr>
              <a:t>usług TSL (model D</a:t>
            </a:r>
            <a:r>
              <a:rPr lang="pl-PL" sz="2200" dirty="0" smtClean="0">
                <a:latin typeface="Arial Narrow" panose="020B0606020202030204" pitchFamily="34" charset="0"/>
              </a:rPr>
              <a:t>). </a:t>
            </a:r>
            <a:r>
              <a:rPr lang="pl-PL" sz="2200" dirty="0">
                <a:latin typeface="Arial Narrow" panose="020B0606020202030204" pitchFamily="34" charset="0"/>
              </a:rPr>
              <a:t>Warto jednak zaznaczy, </a:t>
            </a:r>
            <a:r>
              <a:rPr lang="pl-PL" sz="2200" dirty="0" smtClean="0">
                <a:latin typeface="Arial Narrow" panose="020B0606020202030204" pitchFamily="34" charset="0"/>
              </a:rPr>
              <a:t>że poprzez </a:t>
            </a:r>
            <a:r>
              <a:rPr lang="pl-PL" sz="2200" dirty="0">
                <a:latin typeface="Arial Narrow" panose="020B0606020202030204" pitchFamily="34" charset="0"/>
              </a:rPr>
              <a:t>poszerzanie specjalizacji w branży FMCG oraz podspecjalizacji w ramach </a:t>
            </a:r>
            <a:r>
              <a:rPr lang="pl-PL" sz="2200" dirty="0" smtClean="0">
                <a:latin typeface="Arial Narrow" panose="020B0606020202030204" pitchFamily="34" charset="0"/>
              </a:rPr>
              <a:t>branży spożywczej</a:t>
            </a:r>
            <a:r>
              <a:rPr lang="pl-PL" sz="2200" dirty="0">
                <a:latin typeface="Arial Narrow" panose="020B0606020202030204" pitchFamily="34" charset="0"/>
              </a:rPr>
              <a:t>, czy wyrobów alkoholowych, w krótkim czasie może nastąpić zmiana </a:t>
            </a:r>
            <a:r>
              <a:rPr lang="pl-PL" sz="2200" dirty="0" smtClean="0">
                <a:latin typeface="Arial Narrow" panose="020B0606020202030204" pitchFamily="34" charset="0"/>
              </a:rPr>
              <a:t>modelu działalności </a:t>
            </a:r>
            <a:r>
              <a:rPr lang="pl-PL" sz="2200" dirty="0">
                <a:latin typeface="Arial Narrow" panose="020B0606020202030204" pitchFamily="34" charset="0"/>
              </a:rPr>
              <a:t>na MB specjalisty (Model C), co stanowiłoby potwierdzenie </a:t>
            </a:r>
            <a:r>
              <a:rPr lang="pl-PL" sz="2200" dirty="0" smtClean="0">
                <a:latin typeface="Arial Narrow" panose="020B0606020202030204" pitchFamily="34" charset="0"/>
              </a:rPr>
              <a:t>obecnych trendów </a:t>
            </a:r>
            <a:r>
              <a:rPr lang="pl-PL" sz="2200" dirty="0">
                <a:latin typeface="Arial Narrow" panose="020B0606020202030204" pitchFamily="34" charset="0"/>
              </a:rPr>
              <a:t>rynkowych w zakresie profilowania działalności firm TSL.</a:t>
            </a:r>
          </a:p>
        </p:txBody>
      </p:sp>
    </p:spTree>
    <p:extLst>
      <p:ext uri="{BB962C8B-B14F-4D97-AF65-F5344CB8AC3E}">
        <p14:creationId xmlns:p14="http://schemas.microsoft.com/office/powerpoint/2010/main" val="36109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318"/>
            <a:ext cx="9144000" cy="4471432"/>
          </a:xfrm>
        </p:spPr>
      </p:pic>
      <p:sp>
        <p:nvSpPr>
          <p:cNvPr id="2" name="Prostokąt 1"/>
          <p:cNvSpPr/>
          <p:nvPr/>
        </p:nvSpPr>
        <p:spPr>
          <a:xfrm>
            <a:off x="611560" y="209430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 Narrow" panose="020B0606020202030204" pitchFamily="34" charset="0"/>
              </a:rPr>
              <a:t>Analiza Modelu Biznesowego na podstawie Business Model </a:t>
            </a:r>
            <a:r>
              <a:rPr lang="pl-PL" sz="2200" b="1" dirty="0" err="1">
                <a:latin typeface="Arial Narrow" panose="020B0606020202030204" pitchFamily="34" charset="0"/>
              </a:rPr>
              <a:t>Canvas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107603"/>
            <a:ext cx="8229600" cy="406952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latin typeface="Arial Narrow" panose="020B0606020202030204" pitchFamily="34" charset="0"/>
              </a:rPr>
              <a:t>Hipoteza modelu biznesowego</a:t>
            </a:r>
            <a:endParaRPr lang="pl-PL" sz="2200" b="1" dirty="0">
              <a:latin typeface="Arial Narrow" panose="020B0606020202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55"/>
            <a:ext cx="9144000" cy="4597195"/>
          </a:xfrm>
        </p:spPr>
      </p:pic>
    </p:spTree>
    <p:extLst>
      <p:ext uri="{BB962C8B-B14F-4D97-AF65-F5344CB8AC3E}">
        <p14:creationId xmlns:p14="http://schemas.microsoft.com/office/powerpoint/2010/main" val="28759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5"/>
            <a:ext cx="9139005" cy="5111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79712" y="20137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800" b="1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4702" y="827683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dirty="0" smtClean="0">
                <a:latin typeface="Arial Narrow" panose="020B0606020202030204" pitchFamily="34" charset="0"/>
              </a:rPr>
              <a:t>Matryca hipotez modelu biznesowego</a:t>
            </a:r>
          </a:p>
          <a:p>
            <a:pPr marL="0" indent="0" algn="just">
              <a:buNone/>
            </a:pPr>
            <a:endParaRPr lang="pl-PL" sz="2200" dirty="0">
              <a:latin typeface="Arial Narrow" panose="020B06060202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26" y="1283137"/>
            <a:ext cx="4257112" cy="32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12327</Words>
  <Application>Microsoft Office PowerPoint</Application>
  <PresentationFormat>Niestandardowy</PresentationFormat>
  <Paragraphs>1315</Paragraphs>
  <Slides>240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240</vt:i4>
      </vt:variant>
    </vt:vector>
  </HeadingPairs>
  <TitlesOfParts>
    <vt:vector size="248" baseType="lpstr">
      <vt:lpstr>Lato Black</vt:lpstr>
      <vt:lpstr>Lato Light</vt:lpstr>
      <vt:lpstr>Arial</vt:lpstr>
      <vt:lpstr>Arial Narrow</vt:lpstr>
      <vt:lpstr>Wingdings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Hipoteza modelu biznesowego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Szablon modelu biznesowego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Dell</cp:lastModifiedBy>
  <cp:revision>157</cp:revision>
  <dcterms:created xsi:type="dcterms:W3CDTF">2017-07-05T11:55:48Z</dcterms:created>
  <dcterms:modified xsi:type="dcterms:W3CDTF">2024-02-21T11:19:09Z</dcterms:modified>
</cp:coreProperties>
</file>