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71" r:id="rId25"/>
    <p:sldId id="272" r:id="rId26"/>
    <p:sldId id="280" r:id="rId27"/>
    <p:sldId id="292" r:id="rId28"/>
    <p:sldId id="293" r:id="rId29"/>
    <p:sldId id="294" r:id="rId30"/>
    <p:sldId id="295" r:id="rId31"/>
    <p:sldId id="273" r:id="rId32"/>
    <p:sldId id="276" r:id="rId33"/>
    <p:sldId id="277" r:id="rId34"/>
    <p:sldId id="278" r:id="rId35"/>
    <p:sldId id="274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>
      <p:cViewPr varScale="1">
        <p:scale>
          <a:sx n="96" d="100"/>
          <a:sy n="96" d="100"/>
        </p:scale>
        <p:origin x="100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A4-2295-460E-BC01-F12739CE35B8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DEFD-DD24-419D-843D-36AC270CCE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A4-2295-460E-BC01-F12739CE35B8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DEFD-DD24-419D-843D-36AC270CCE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A4-2295-460E-BC01-F12739CE35B8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DEFD-DD24-419D-843D-36AC270CCE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A4-2295-460E-BC01-F12739CE35B8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DEFD-DD24-419D-843D-36AC270CCE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A4-2295-460E-BC01-F12739CE35B8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DEFD-DD24-419D-843D-36AC270CCE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A4-2295-460E-BC01-F12739CE35B8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DEFD-DD24-419D-843D-36AC270CCE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A4-2295-460E-BC01-F12739CE35B8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DEFD-DD24-419D-843D-36AC270CCE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A4-2295-460E-BC01-F12739CE35B8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DEFD-DD24-419D-843D-36AC270CCE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A4-2295-460E-BC01-F12739CE35B8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DEFD-DD24-419D-843D-36AC270CCE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A4-2295-460E-BC01-F12739CE35B8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DEFD-DD24-419D-843D-36AC270CCE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A4-2295-460E-BC01-F12739CE35B8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DEFD-DD24-419D-843D-36AC270CCE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AFFA4-2295-460E-BC01-F12739CE35B8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5DEFD-DD24-419D-843D-36AC270CCED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Methods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in Business and </a:t>
            </a:r>
            <a:r>
              <a:rPr lang="pl-PL" dirty="0" err="1"/>
              <a:t>Economics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496" y="3886200"/>
            <a:ext cx="9108504" cy="1752600"/>
          </a:xfrm>
        </p:spPr>
        <p:txBody>
          <a:bodyPr/>
          <a:lstStyle/>
          <a:p>
            <a:r>
              <a:rPr lang="pl-PL" dirty="0"/>
              <a:t>Magdalena Zajączkowska, </a:t>
            </a:r>
            <a:r>
              <a:rPr lang="pl-PL" dirty="0" err="1"/>
              <a:t>PhD</a:t>
            </a:r>
            <a:endParaRPr lang="pl-PL" dirty="0"/>
          </a:p>
          <a:p>
            <a:r>
              <a:rPr lang="pl-PL" dirty="0"/>
              <a:t>magdalena.zajaczkowska@uek.krakow.pl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 </a:t>
            </a:r>
            <a:r>
              <a:rPr lang="pl-PL" dirty="0" err="1"/>
              <a:t>simple</a:t>
            </a:r>
            <a:r>
              <a:rPr lang="pl-PL" dirty="0"/>
              <a:t> </a:t>
            </a:r>
            <a:r>
              <a:rPr lang="pl-PL" dirty="0" err="1"/>
              <a:t>worlds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pl-PL" dirty="0" err="1"/>
              <a:t>We’re</a:t>
            </a:r>
            <a:r>
              <a:rPr lang="pl-PL" dirty="0"/>
              <a:t> </a:t>
            </a:r>
            <a:r>
              <a:rPr lang="pl-PL" dirty="0" err="1"/>
              <a:t>flooded</a:t>
            </a:r>
            <a:r>
              <a:rPr lang="pl-PL" dirty="0"/>
              <a:t> </a:t>
            </a:r>
            <a:r>
              <a:rPr lang="pl-PL" dirty="0" err="1"/>
              <a:t>with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and </a:t>
            </a:r>
            <a:r>
              <a:rPr lang="pl-PL" dirty="0" err="1"/>
              <a:t>we’re</a:t>
            </a:r>
            <a:r>
              <a:rPr lang="pl-PL" dirty="0"/>
              <a:t> not </a:t>
            </a:r>
            <a:r>
              <a:rPr lang="pl-PL" dirty="0" err="1"/>
              <a:t>able</a:t>
            </a:r>
            <a:r>
              <a:rPr lang="pl-PL" dirty="0"/>
              <a:t> to </a:t>
            </a:r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it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Browsing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Internet </a:t>
            </a:r>
            <a:r>
              <a:rPr lang="pl-PL" dirty="0" err="1"/>
              <a:t>affects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cognitive</a:t>
            </a:r>
            <a:r>
              <a:rPr lang="pl-PL" dirty="0"/>
              <a:t> </a:t>
            </a:r>
            <a:r>
              <a:rPr lang="pl-PL" dirty="0" err="1"/>
              <a:t>patterns</a:t>
            </a:r>
            <a:r>
              <a:rPr lang="pl-PL" dirty="0"/>
              <a:t>: we </a:t>
            </a:r>
            <a:r>
              <a:rPr lang="pl-PL" dirty="0" err="1"/>
              <a:t>just</a:t>
            </a:r>
            <a:r>
              <a:rPr lang="pl-PL" dirty="0"/>
              <a:t> </a:t>
            </a:r>
            <a:r>
              <a:rPr lang="pl-PL" dirty="0" err="1"/>
              <a:t>look</a:t>
            </a:r>
            <a:r>
              <a:rPr lang="pl-PL" dirty="0"/>
              <a:t> for BASIC </a:t>
            </a:r>
            <a:r>
              <a:rPr lang="pl-PL" dirty="0" err="1"/>
              <a:t>information</a:t>
            </a:r>
            <a:r>
              <a:rPr lang="pl-PL" dirty="0"/>
              <a:t> and </a:t>
            </a:r>
            <a:r>
              <a:rPr lang="pl-PL" dirty="0" err="1"/>
              <a:t>we’re</a:t>
            </a:r>
            <a:r>
              <a:rPr lang="pl-PL" dirty="0"/>
              <a:t> </a:t>
            </a:r>
            <a:r>
              <a:rPr lang="pl-PL" dirty="0" err="1"/>
              <a:t>able</a:t>
            </a:r>
            <a:r>
              <a:rPr lang="pl-PL" dirty="0"/>
              <a:t> to </a:t>
            </a:r>
            <a:r>
              <a:rPr lang="pl-PL" dirty="0" err="1"/>
              <a:t>find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really</a:t>
            </a:r>
            <a:r>
              <a:rPr lang="pl-PL" dirty="0"/>
              <a:t> </a:t>
            </a:r>
            <a:r>
              <a:rPr lang="pl-PL" dirty="0" err="1"/>
              <a:t>fast</a:t>
            </a:r>
            <a:endParaRPr lang="pl-PL" dirty="0"/>
          </a:p>
          <a:p>
            <a:endParaRPr lang="pl-PL" dirty="0"/>
          </a:p>
          <a:p>
            <a:r>
              <a:rPr lang="pl-PL" dirty="0"/>
              <a:t>But we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deep</a:t>
            </a:r>
            <a:r>
              <a:rPr lang="pl-PL" dirty="0"/>
              <a:t> </a:t>
            </a:r>
            <a:r>
              <a:rPr lang="pl-PL" dirty="0" err="1"/>
              <a:t>understanding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subject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Knowledge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21-century </a:t>
            </a:r>
            <a:r>
              <a:rPr lang="pl-PL" dirty="0" err="1"/>
              <a:t>ordinary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becomes</a:t>
            </a:r>
            <a:r>
              <a:rPr lang="pl-PL" dirty="0"/>
              <a:t>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superfricial</a:t>
            </a:r>
            <a:endParaRPr lang="pl-PL" dirty="0"/>
          </a:p>
          <a:p>
            <a:endParaRPr lang="pl-PL" dirty="0"/>
          </a:p>
          <a:p>
            <a:r>
              <a:rPr lang="pl-PL" dirty="0"/>
              <a:t>No Google </a:t>
            </a:r>
            <a:r>
              <a:rPr lang="pl-PL" dirty="0" err="1"/>
              <a:t>match</a:t>
            </a:r>
            <a:r>
              <a:rPr lang="pl-PL" dirty="0"/>
              <a:t> = </a:t>
            </a:r>
            <a:r>
              <a:rPr lang="pl-PL" dirty="0" err="1"/>
              <a:t>such</a:t>
            </a:r>
            <a:r>
              <a:rPr lang="pl-PL" dirty="0"/>
              <a:t> </a:t>
            </a:r>
            <a:r>
              <a:rPr lang="pl-PL" dirty="0" err="1"/>
              <a:t>think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exist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Introduction</a:t>
            </a:r>
            <a:r>
              <a:rPr lang="pl-PL" dirty="0"/>
              <a:t>: </a:t>
            </a:r>
            <a:br>
              <a:rPr lang="pl-PL" dirty="0"/>
            </a:br>
            <a:r>
              <a:rPr lang="pl-PL" dirty="0" err="1"/>
              <a:t>knowledge</a:t>
            </a:r>
            <a:r>
              <a:rPr lang="pl-PL" dirty="0"/>
              <a:t> and </a:t>
            </a:r>
            <a:r>
              <a:rPr lang="pl-PL" dirty="0" err="1"/>
              <a:t>quality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role of </a:t>
            </a:r>
            <a:r>
              <a:rPr lang="pl-PL" dirty="0" err="1"/>
              <a:t>university</a:t>
            </a:r>
            <a:r>
              <a:rPr lang="pl-PL" dirty="0"/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University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peculiar</a:t>
            </a:r>
            <a:r>
              <a:rPr lang="pl-PL" dirty="0"/>
              <a:t> form of manufacturing </a:t>
            </a:r>
            <a:r>
              <a:rPr lang="pl-PL" dirty="0" err="1"/>
              <a:t>entity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67544" y="3726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 PRODUCE </a:t>
            </a:r>
            <a:r>
              <a:rPr kumimoji="0" lang="pl-PL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knowlege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ask</a:t>
            </a:r>
            <a:r>
              <a:rPr lang="pl-PL" dirty="0"/>
              <a:t>: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cares</a:t>
            </a:r>
            <a:r>
              <a:rPr lang="pl-PL" dirty="0"/>
              <a:t>?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539552" y="2420888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Nowadays</a:t>
            </a: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pl-PL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</a:t>
            </a:r>
            <a:r>
              <a:rPr lang="pl-PL" sz="4400" dirty="0">
                <a:latin typeface="+mj-lt"/>
                <a:ea typeface="+mj-ea"/>
                <a:cs typeface="+mj-cs"/>
              </a:rPr>
              <a:t>s to </a:t>
            </a:r>
            <a:r>
              <a:rPr lang="pl-PL" sz="4400" dirty="0" err="1">
                <a:latin typeface="+mj-lt"/>
                <a:ea typeface="+mj-ea"/>
                <a:cs typeface="+mj-cs"/>
              </a:rPr>
              <a:t>knowledge</a:t>
            </a:r>
            <a:r>
              <a:rPr lang="pl-PL" sz="4400" dirty="0">
                <a:latin typeface="+mj-lt"/>
                <a:ea typeface="+mj-ea"/>
                <a:cs typeface="+mj-cs"/>
              </a:rPr>
              <a:t> </a:t>
            </a:r>
            <a:r>
              <a:rPr lang="pl-PL" sz="4400" dirty="0" err="1">
                <a:latin typeface="+mj-lt"/>
                <a:ea typeface="+mj-ea"/>
                <a:cs typeface="+mj-cs"/>
              </a:rPr>
              <a:t>is</a:t>
            </a:r>
            <a:r>
              <a:rPr lang="pl-PL" sz="4400" dirty="0">
                <a:latin typeface="+mj-lt"/>
                <a:ea typeface="+mj-ea"/>
                <a:cs typeface="+mj-cs"/>
              </a:rPr>
              <a:t> </a:t>
            </a:r>
            <a:r>
              <a:rPr lang="pl-PL" sz="4400" dirty="0" err="1">
                <a:latin typeface="+mj-lt"/>
                <a:ea typeface="+mj-ea"/>
                <a:cs typeface="+mj-cs"/>
              </a:rPr>
              <a:t>democratic</a:t>
            </a:r>
            <a:r>
              <a:rPr lang="pl-PL" sz="4400" dirty="0">
                <a:latin typeface="+mj-lt"/>
                <a:ea typeface="+mj-ea"/>
                <a:cs typeface="+mj-cs"/>
              </a:rPr>
              <a:t>. </a:t>
            </a:r>
            <a:r>
              <a:rPr lang="pl-PL" sz="4400" dirty="0" err="1">
                <a:latin typeface="+mj-lt"/>
                <a:ea typeface="+mj-ea"/>
                <a:cs typeface="+mj-cs"/>
              </a:rPr>
              <a:t>Anyone</a:t>
            </a:r>
            <a:r>
              <a:rPr lang="pl-PL" sz="4400" dirty="0">
                <a:latin typeface="+mj-lt"/>
                <a:ea typeface="+mj-ea"/>
                <a:cs typeface="+mj-cs"/>
              </a:rPr>
              <a:t> </a:t>
            </a:r>
            <a:r>
              <a:rPr lang="pl-PL" sz="4400" dirty="0" err="1">
                <a:latin typeface="+mj-lt"/>
                <a:ea typeface="+mj-ea"/>
                <a:cs typeface="+mj-cs"/>
              </a:rPr>
              <a:t>can</a:t>
            </a:r>
            <a:r>
              <a:rPr lang="pl-PL" sz="4400" dirty="0">
                <a:latin typeface="+mj-lt"/>
                <a:ea typeface="+mj-ea"/>
                <a:cs typeface="+mj-cs"/>
              </a:rPr>
              <a:t> </a:t>
            </a:r>
            <a:r>
              <a:rPr lang="pl-PL" sz="4400" dirty="0" err="1">
                <a:latin typeface="+mj-lt"/>
                <a:ea typeface="+mj-ea"/>
                <a:cs typeface="+mj-cs"/>
              </a:rPr>
              <a:t>get</a:t>
            </a:r>
            <a:r>
              <a:rPr lang="pl-PL" sz="4400" dirty="0">
                <a:latin typeface="+mj-lt"/>
                <a:ea typeface="+mj-ea"/>
                <a:cs typeface="+mj-cs"/>
              </a:rPr>
              <a:t> </a:t>
            </a:r>
            <a:r>
              <a:rPr lang="pl-PL" sz="4400" dirty="0" err="1">
                <a:latin typeface="+mj-lt"/>
                <a:ea typeface="+mj-ea"/>
                <a:cs typeface="+mj-cs"/>
              </a:rPr>
              <a:t>free</a:t>
            </a:r>
            <a:r>
              <a:rPr lang="pl-PL" sz="4400" dirty="0">
                <a:latin typeface="+mj-lt"/>
                <a:ea typeface="+mj-ea"/>
                <a:cs typeface="+mj-cs"/>
              </a:rPr>
              <a:t> </a:t>
            </a:r>
            <a:r>
              <a:rPr lang="pl-PL" sz="4400" dirty="0" err="1">
                <a:latin typeface="+mj-lt"/>
                <a:ea typeface="+mj-ea"/>
                <a:cs typeface="+mj-cs"/>
              </a:rPr>
              <a:t>information</a:t>
            </a:r>
            <a:r>
              <a:rPr lang="pl-PL" sz="4400" dirty="0">
                <a:latin typeface="+mj-lt"/>
                <a:ea typeface="+mj-ea"/>
                <a:cs typeface="+mj-cs"/>
              </a:rPr>
              <a:t> and </a:t>
            </a:r>
            <a:r>
              <a:rPr lang="pl-PL" sz="4400" dirty="0" err="1">
                <a:latin typeface="+mj-lt"/>
                <a:ea typeface="+mj-ea"/>
                <a:cs typeface="+mj-cs"/>
              </a:rPr>
              <a:t>share</a:t>
            </a:r>
            <a:r>
              <a:rPr lang="pl-PL" sz="4400" dirty="0">
                <a:latin typeface="+mj-lt"/>
                <a:ea typeface="+mj-ea"/>
                <a:cs typeface="+mj-cs"/>
              </a:rPr>
              <a:t> </a:t>
            </a:r>
            <a:r>
              <a:rPr lang="pl-PL" sz="4400" dirty="0" err="1">
                <a:latin typeface="+mj-lt"/>
                <a:ea typeface="+mj-ea"/>
                <a:cs typeface="+mj-cs"/>
              </a:rPr>
              <a:t>this</a:t>
            </a:r>
            <a:r>
              <a:rPr lang="pl-PL" sz="4400" dirty="0">
                <a:latin typeface="+mj-lt"/>
                <a:ea typeface="+mj-ea"/>
                <a:cs typeface="+mj-cs"/>
              </a:rPr>
              <a:t> </a:t>
            </a:r>
            <a:r>
              <a:rPr lang="pl-PL" sz="4400" dirty="0" err="1">
                <a:latin typeface="+mj-lt"/>
                <a:ea typeface="+mj-ea"/>
                <a:cs typeface="+mj-cs"/>
              </a:rPr>
              <a:t>information</a:t>
            </a:r>
            <a:r>
              <a:rPr lang="pl-PL" sz="4400" dirty="0">
                <a:latin typeface="+mj-lt"/>
                <a:ea typeface="+mj-ea"/>
                <a:cs typeface="+mj-cs"/>
              </a:rPr>
              <a:t> with </a:t>
            </a:r>
            <a:r>
              <a:rPr lang="pl-PL" sz="4400" dirty="0" err="1">
                <a:latin typeface="+mj-lt"/>
                <a:ea typeface="+mj-ea"/>
                <a:cs typeface="+mj-cs"/>
              </a:rPr>
              <a:t>other</a:t>
            </a:r>
            <a:r>
              <a:rPr lang="pl-PL" sz="4400" dirty="0">
                <a:latin typeface="+mj-lt"/>
                <a:ea typeface="+mj-ea"/>
                <a:cs typeface="+mj-cs"/>
              </a:rPr>
              <a:t> </a:t>
            </a:r>
            <a:r>
              <a:rPr lang="pl-PL" sz="4400" dirty="0" err="1">
                <a:latin typeface="+mj-lt"/>
                <a:ea typeface="+mj-ea"/>
                <a:cs typeface="+mj-cs"/>
              </a:rPr>
              <a:t>people</a:t>
            </a:r>
            <a:r>
              <a:rPr lang="pl-PL" sz="4400" dirty="0">
                <a:latin typeface="+mj-lt"/>
                <a:ea typeface="+mj-ea"/>
                <a:cs typeface="+mj-cs"/>
              </a:rPr>
              <a:t>.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/>
          <a:lstStyle/>
          <a:p>
            <a:r>
              <a:rPr lang="pl-PL" dirty="0" err="1"/>
              <a:t>Well</a:t>
            </a:r>
            <a:r>
              <a:rPr lang="pl-PL" dirty="0"/>
              <a:t>, </a:t>
            </a:r>
            <a:r>
              <a:rPr lang="pl-PL" dirty="0" err="1"/>
              <a:t>the</a:t>
            </a:r>
            <a:r>
              <a:rPr lang="pl-PL" dirty="0"/>
              <a:t> QUALITY </a:t>
            </a:r>
            <a:r>
              <a:rPr lang="pl-PL" dirty="0" err="1"/>
              <a:t>matters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Where</a:t>
            </a:r>
            <a:r>
              <a:rPr lang="pl-PL" dirty="0"/>
              <a:t> do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get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Belief&amp;Tradition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Authority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Belief&amp;Tradition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During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socialization</a:t>
            </a:r>
            <a:r>
              <a:rPr lang="pl-PL" dirty="0"/>
              <a:t> </a:t>
            </a:r>
            <a:r>
              <a:rPr lang="pl-PL" dirty="0" err="1"/>
              <a:t>process</a:t>
            </a:r>
            <a:r>
              <a:rPr lang="pl-PL" dirty="0"/>
              <a:t>, we </a:t>
            </a:r>
            <a:r>
              <a:rPr lang="pl-PL" dirty="0" err="1"/>
              <a:t>learn</a:t>
            </a:r>
            <a:r>
              <a:rPr lang="pl-PL" dirty="0"/>
              <a:t> a lot of </a:t>
            </a:r>
            <a:r>
              <a:rPr lang="pl-PL" dirty="0" err="1"/>
              <a:t>things</a:t>
            </a:r>
            <a:r>
              <a:rPr lang="pl-PL" dirty="0"/>
              <a:t> </a:t>
            </a:r>
            <a:r>
              <a:rPr lang="pl-PL" dirty="0" err="1"/>
              <a:t>from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peers</a:t>
            </a:r>
            <a:r>
              <a:rPr lang="pl-PL" dirty="0"/>
              <a:t>, </a:t>
            </a:r>
            <a:r>
              <a:rPr lang="pl-PL" dirty="0" err="1"/>
              <a:t>parents</a:t>
            </a:r>
            <a:r>
              <a:rPr lang="pl-PL" dirty="0"/>
              <a:t>, </a:t>
            </a:r>
            <a:r>
              <a:rPr lang="pl-PL" dirty="0" err="1"/>
              <a:t>grandparents</a:t>
            </a:r>
            <a:r>
              <a:rPr lang="pl-PL" dirty="0"/>
              <a:t>,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kins&amp;friends</a:t>
            </a:r>
            <a:r>
              <a:rPr lang="pl-PL" dirty="0"/>
              <a:t>…</a:t>
            </a:r>
          </a:p>
          <a:p>
            <a:endParaRPr lang="pl-PL" dirty="0"/>
          </a:p>
          <a:p>
            <a:r>
              <a:rPr lang="pl-PL" dirty="0"/>
              <a:t>W</a:t>
            </a:r>
            <a:r>
              <a:rPr lang="en-US" dirty="0"/>
              <a:t>e </a:t>
            </a:r>
            <a:r>
              <a:rPr lang="pl-PL" dirty="0" err="1"/>
              <a:t>usually</a:t>
            </a:r>
            <a:r>
              <a:rPr lang="pl-PL" dirty="0"/>
              <a:t> </a:t>
            </a:r>
            <a:r>
              <a:rPr lang="en-US" dirty="0"/>
              <a:t>accept the great majority of</a:t>
            </a:r>
            <a:r>
              <a:rPr lang="pl-PL" dirty="0"/>
              <a:t> </a:t>
            </a:r>
            <a:r>
              <a:rPr lang="pl-PL" dirty="0" err="1"/>
              <a:t>those</a:t>
            </a:r>
            <a:r>
              <a:rPr lang="pl-PL" dirty="0"/>
              <a:t> </a:t>
            </a:r>
            <a:r>
              <a:rPr lang="pl-PL" dirty="0" err="1"/>
              <a:t>common</a:t>
            </a:r>
            <a:r>
              <a:rPr lang="pl-PL" dirty="0"/>
              <a:t> „</a:t>
            </a:r>
            <a:r>
              <a:rPr lang="pl-PL" dirty="0" err="1"/>
              <a:t>truths</a:t>
            </a:r>
            <a:r>
              <a:rPr lang="pl-PL" dirty="0"/>
              <a:t>”… </a:t>
            </a:r>
            <a:r>
              <a:rPr lang="en-US" dirty="0"/>
              <a:t>These are the things that “everybody knows.”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pros and </a:t>
            </a:r>
            <a:r>
              <a:rPr lang="pl-PL" dirty="0" err="1"/>
              <a:t>cons</a:t>
            </a:r>
            <a:r>
              <a:rPr lang="pl-PL" dirty="0"/>
              <a:t> of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knowledge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Introduction</a:t>
            </a:r>
            <a:r>
              <a:rPr lang="pl-PL" dirty="0"/>
              <a:t> to Module #1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Goals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Module 1</a:t>
            </a:r>
          </a:p>
          <a:p>
            <a:endParaRPr lang="pl-PL" dirty="0"/>
          </a:p>
          <a:p>
            <a:r>
              <a:rPr lang="pl-PL" dirty="0" err="1"/>
              <a:t>Technical</a:t>
            </a:r>
            <a:r>
              <a:rPr lang="pl-PL" dirty="0"/>
              <a:t> </a:t>
            </a:r>
            <a:r>
              <a:rPr lang="pl-PL" dirty="0" err="1"/>
              <a:t>issues</a:t>
            </a:r>
            <a:r>
              <a:rPr lang="pl-PL" dirty="0"/>
              <a:t> &amp; student </a:t>
            </a:r>
            <a:r>
              <a:rPr lang="pl-PL" dirty="0" err="1"/>
              <a:t>obligations</a:t>
            </a:r>
            <a:endParaRPr lang="pl-PL" dirty="0"/>
          </a:p>
          <a:p>
            <a:endParaRPr lang="pl-PL" dirty="0"/>
          </a:p>
          <a:p>
            <a:r>
              <a:rPr lang="pl-PL" b="1" dirty="0" err="1"/>
              <a:t>Introduction</a:t>
            </a:r>
            <a:r>
              <a:rPr lang="pl-PL" b="1" dirty="0"/>
              <a:t>: </a:t>
            </a:r>
            <a:r>
              <a:rPr lang="pl-PL" dirty="0" err="1"/>
              <a:t>knowledge</a:t>
            </a:r>
            <a:r>
              <a:rPr lang="pl-PL" dirty="0"/>
              <a:t> and </a:t>
            </a:r>
            <a:r>
              <a:rPr lang="pl-PL" dirty="0" err="1"/>
              <a:t>quality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Positive</a:t>
            </a:r>
            <a:r>
              <a:rPr lang="pl-PL" dirty="0"/>
              <a:t> </a:t>
            </a:r>
            <a:r>
              <a:rPr lang="pl-PL" dirty="0" err="1"/>
              <a:t>aspects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5373216"/>
            <a:ext cx="8229600" cy="4525963"/>
          </a:xfrm>
        </p:spPr>
        <p:txBody>
          <a:bodyPr/>
          <a:lstStyle/>
          <a:p>
            <a:r>
              <a:rPr lang="pl-PL" dirty="0"/>
              <a:t>We </a:t>
            </a:r>
            <a:r>
              <a:rPr lang="pl-PL" dirty="0" err="1"/>
              <a:t>are</a:t>
            </a:r>
            <a:r>
              <a:rPr lang="pl-PL" dirty="0"/>
              <a:t> standing on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shoulders</a:t>
            </a:r>
            <a:r>
              <a:rPr lang="pl-PL" dirty="0"/>
              <a:t> of </a:t>
            </a:r>
            <a:r>
              <a:rPr lang="pl-PL" dirty="0" err="1"/>
              <a:t>others</a:t>
            </a:r>
            <a:r>
              <a:rPr lang="pl-PL" dirty="0"/>
              <a:t>: we do not </a:t>
            </a:r>
            <a:r>
              <a:rPr lang="pl-PL" dirty="0" err="1"/>
              <a:t>have</a:t>
            </a:r>
            <a:r>
              <a:rPr lang="pl-PL" dirty="0"/>
              <a:t> to </a:t>
            </a:r>
            <a:r>
              <a:rPr lang="pl-PL" dirty="0" err="1"/>
              <a:t>learn</a:t>
            </a:r>
            <a:r>
              <a:rPr lang="pl-PL" dirty="0"/>
              <a:t> </a:t>
            </a:r>
            <a:r>
              <a:rPr lang="pl-PL" dirty="0" err="1"/>
              <a:t>everything</a:t>
            </a:r>
            <a:r>
              <a:rPr lang="pl-PL" dirty="0"/>
              <a:t> </a:t>
            </a:r>
            <a:r>
              <a:rPr lang="pl-PL" dirty="0" err="1"/>
              <a:t>from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beginning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3826396" cy="382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Negative</a:t>
            </a:r>
            <a:r>
              <a:rPr lang="pl-PL" dirty="0"/>
              <a:t> </a:t>
            </a:r>
            <a:r>
              <a:rPr lang="pl-PL" dirty="0" err="1"/>
              <a:t>ones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a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agreement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We </a:t>
            </a:r>
            <a:r>
              <a:rPr lang="pl-PL" dirty="0" err="1"/>
              <a:t>believe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reality </a:t>
            </a:r>
            <a:r>
              <a:rPr lang="pl-PL" dirty="0" err="1"/>
              <a:t>looks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following</a:t>
            </a:r>
            <a:r>
              <a:rPr lang="pl-PL" dirty="0"/>
              <a:t> </a:t>
            </a:r>
            <a:r>
              <a:rPr lang="pl-PL" dirty="0" err="1"/>
              <a:t>way</a:t>
            </a:r>
            <a:r>
              <a:rPr lang="pl-PL" dirty="0"/>
              <a:t> (</a:t>
            </a:r>
            <a:r>
              <a:rPr lang="pl-PL" dirty="0" err="1"/>
              <a:t>picture</a:t>
            </a:r>
            <a:r>
              <a:rPr lang="pl-PL" dirty="0"/>
              <a:t>) </a:t>
            </a:r>
            <a:r>
              <a:rPr lang="pl-PL" dirty="0" err="1"/>
              <a:t>because</a:t>
            </a:r>
            <a:r>
              <a:rPr lang="pl-PL" dirty="0"/>
              <a:t> we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told</a:t>
            </a:r>
            <a:r>
              <a:rPr lang="pl-PL" dirty="0"/>
              <a:t> so…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057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146850" cy="35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Authority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We trust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judgements</a:t>
            </a:r>
            <a:r>
              <a:rPr lang="pl-PL" dirty="0"/>
              <a:t> of </a:t>
            </a:r>
            <a:r>
              <a:rPr lang="pl-PL" dirty="0" err="1"/>
              <a:t>various</a:t>
            </a:r>
            <a:r>
              <a:rPr lang="pl-PL" dirty="0"/>
              <a:t> </a:t>
            </a:r>
            <a:r>
              <a:rPr lang="pl-PL" dirty="0" err="1"/>
              <a:t>experts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294724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301072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sources</a:t>
            </a:r>
            <a:r>
              <a:rPr lang="pl-PL" dirty="0"/>
              <a:t> of </a:t>
            </a:r>
            <a:r>
              <a:rPr lang="pl-PL" dirty="0" err="1"/>
              <a:t>information</a:t>
            </a:r>
            <a:r>
              <a:rPr lang="pl-PL" dirty="0"/>
              <a:t> (and </a:t>
            </a:r>
            <a:r>
              <a:rPr lang="pl-PL" dirty="0" err="1"/>
              <a:t>knowledge</a:t>
            </a:r>
            <a:r>
              <a:rPr lang="pl-PL" dirty="0"/>
              <a:t> as </a:t>
            </a:r>
            <a:r>
              <a:rPr lang="pl-PL" dirty="0" err="1"/>
              <a:t>well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Web </a:t>
            </a:r>
            <a:r>
              <a:rPr lang="pl-PL" dirty="0" err="1"/>
              <a:t>pages</a:t>
            </a:r>
            <a:endParaRPr lang="pl-PL" dirty="0"/>
          </a:p>
          <a:p>
            <a:endParaRPr lang="pl-PL" dirty="0"/>
          </a:p>
          <a:p>
            <a:r>
              <a:rPr lang="pl-PL" dirty="0"/>
              <a:t>Web </a:t>
            </a:r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engines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Blogs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Forums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Social</a:t>
            </a:r>
            <a:r>
              <a:rPr lang="pl-PL" dirty="0"/>
              <a:t> networks (Facebook, Twitter, </a:t>
            </a:r>
            <a:r>
              <a:rPr lang="pl-PL" dirty="0" err="1"/>
              <a:t>TikTok</a:t>
            </a:r>
            <a:r>
              <a:rPr lang="pl-PL" dirty="0"/>
              <a:t> etc.)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weaknesses</a:t>
            </a:r>
            <a:r>
              <a:rPr lang="pl-PL" dirty="0"/>
              <a:t> of </a:t>
            </a:r>
            <a:r>
              <a:rPr lang="pl-PL" dirty="0" err="1"/>
              <a:t>those</a:t>
            </a:r>
            <a:r>
              <a:rPr lang="pl-PL" dirty="0"/>
              <a:t> </a:t>
            </a:r>
            <a:r>
              <a:rPr lang="pl-PL" dirty="0" err="1"/>
              <a:t>sources</a:t>
            </a:r>
            <a:r>
              <a:rPr lang="pl-PL" dirty="0"/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errors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Inquires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err="1"/>
              <a:t>Inaccurate</a:t>
            </a:r>
            <a:r>
              <a:rPr lang="pl-PL" i="1" dirty="0"/>
              <a:t> </a:t>
            </a:r>
            <a:r>
              <a:rPr lang="pl-PL" i="1" dirty="0" err="1"/>
              <a:t>Observations</a:t>
            </a:r>
            <a:endParaRPr lang="pl-PL" i="1" dirty="0"/>
          </a:p>
          <a:p>
            <a:endParaRPr lang="pl-PL" i="1" dirty="0"/>
          </a:p>
          <a:p>
            <a:r>
              <a:rPr lang="pl-PL" i="1" dirty="0" err="1"/>
              <a:t>Overgeneralization</a:t>
            </a:r>
            <a:endParaRPr lang="pl-PL" i="1" dirty="0"/>
          </a:p>
          <a:p>
            <a:endParaRPr lang="pl-PL" i="1" dirty="0"/>
          </a:p>
          <a:p>
            <a:r>
              <a:rPr lang="pl-PL" i="1" dirty="0" err="1"/>
              <a:t>Selective</a:t>
            </a:r>
            <a:r>
              <a:rPr lang="pl-PL" i="1" dirty="0"/>
              <a:t> </a:t>
            </a:r>
            <a:r>
              <a:rPr lang="pl-PL" i="1" dirty="0" err="1"/>
              <a:t>Observation</a:t>
            </a:r>
            <a:endParaRPr lang="pl-PL" i="1" dirty="0"/>
          </a:p>
          <a:p>
            <a:endParaRPr lang="pl-PL" i="1" dirty="0"/>
          </a:p>
          <a:p>
            <a:r>
              <a:rPr lang="pl-PL" i="1" dirty="0" err="1"/>
              <a:t>Illogical</a:t>
            </a:r>
            <a:r>
              <a:rPr lang="pl-PL" i="1" dirty="0"/>
              <a:t> </a:t>
            </a:r>
            <a:r>
              <a:rPr lang="pl-PL" i="1" dirty="0" err="1"/>
              <a:t>Reasoning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 err="1"/>
              <a:t>Inaccurate</a:t>
            </a:r>
            <a:r>
              <a:rPr lang="pl-PL" i="1" dirty="0"/>
              <a:t> </a:t>
            </a:r>
            <a:r>
              <a:rPr lang="pl-PL" i="1" dirty="0" err="1"/>
              <a:t>Observations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/>
          <a:lstStyle/>
          <a:p>
            <a:r>
              <a:rPr lang="en-US" dirty="0"/>
              <a:t>most of our daily observations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casual</a:t>
            </a:r>
            <a:r>
              <a:rPr lang="pl-PL" dirty="0"/>
              <a:t> and </a:t>
            </a:r>
            <a:r>
              <a:rPr lang="pl-PL" dirty="0" err="1"/>
              <a:t>semiconscious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often</a:t>
            </a:r>
            <a:r>
              <a:rPr lang="pl-PL" dirty="0"/>
              <a:t> a </a:t>
            </a:r>
            <a:r>
              <a:rPr lang="pl-PL" dirty="0" err="1"/>
              <a:t>nightmare</a:t>
            </a:r>
            <a:r>
              <a:rPr lang="pl-PL" dirty="0"/>
              <a:t> for </a:t>
            </a:r>
            <a:r>
              <a:rPr lang="pl-PL" dirty="0" err="1"/>
              <a:t>criminal</a:t>
            </a:r>
            <a:r>
              <a:rPr lang="pl-PL" dirty="0"/>
              <a:t> </a:t>
            </a:r>
            <a:r>
              <a:rPr lang="pl-PL" dirty="0" err="1"/>
              <a:t>detectives</a:t>
            </a:r>
            <a:r>
              <a:rPr lang="pl-PL" dirty="0"/>
              <a:t>, </a:t>
            </a:r>
            <a:r>
              <a:rPr lang="pl-PL" dirty="0" err="1"/>
              <a:t>who</a:t>
            </a:r>
            <a:r>
              <a:rPr lang="pl-PL" dirty="0"/>
              <a:t> interwiew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witnesses</a:t>
            </a:r>
            <a:r>
              <a:rPr lang="pl-PL" dirty="0"/>
              <a:t>…</a:t>
            </a:r>
          </a:p>
        </p:txBody>
      </p:sp>
      <p:sp>
        <p:nvSpPr>
          <p:cNvPr id="1026" name="AutoShape 2" descr="data:image/jpeg;base64,/9j/4AAQSkZJRgABAQAAAQABAAD/2wCEAAkGBxQTEhUUExQVFhQXGRgYFxgYFxgXFBcVGhwWHBwYFxcYHCggGBwlHBcXITEhJSkrLi4uFx8zODMsNygtLisBCgoKDg0OGhAQGiwkHyQsLCwsLCwsLCwsLCwsLCwsLCwsLCwsLCwsLCwsLCwsLCwsLCwsLCwsLCwsLCwsLCwsLP/AABEIARgAtAMBIgACEQEDEQH/xAAcAAABBQEBAQAAAAAAAAAAAAADAAIEBQYBBwj/xAA+EAABAwIEAgcGBAQGAwEAAAABAAIRAyEEBRIxQVEGEyJhcYGRMqGxwdHwI0JS4RQzYnIHFTSSsvFzgqJT/8QAGQEAAwEBAQAAAAAAAAAAAAAAAQIDAAQF/8QAJBEAAgIDAQACAgIDAAAAAAAAAAECEQMhMRITQVFhBCIUMkL/2gAMAwEAAhEDEQA/APLMViDsoraZJuVYViHkQFw4SymgEjLntBC9NyiuGUNuC8qy7D9vfZbenjHdXpVIuhkjRZY+lcmJKmuwrRcRdYTrnDZTqWaPiC4o+0N4b4FxNL8YqTjcmOnW0qG+q0tJntKRhM400ix1+SyaYaaKl9C8zZEwbw17TyKZQlxjmVosNlQMADx4pV0Y0eDrdawQLcbKlz/ChsOaLg8laZex9KQ0SPG6HmFcFhkX5Qui7RHy0yPk+YkwNK2GArsI4LLdD2Co424+i02a4PSwlm/dzS+rBKOyyq1iBZSsKw7lVGSFz2jXuFdtMJJASJAXU1pTwkGEkurixjhKG4Iia9YAPWkuQurGPkGjXLDZSP4h25FkqGHcbxsj4usNKmEdlF3GVoqT+CocleCrygLph4li2iIlA6knZKYXaFYhCylAzZNZJKWJqytX/h/k3XVNbhLGQfF3ALN6Culp0b6IdltSsDe4bsfPkFqqGADRZob4BW8JjwkbY8WZ9+HItHf8UwYcEQR681b1FGrJVNorVoz4Y7CvNRjdVM+2B7Te8c1s8txFOtTa9jg5p2I+7HuVG9oMjmsdlecOy7Gmm/8A09YieTSdnjw2Pd4LpjL0cuWFbR6Zi8NF22RsO+UWmZF1ymwTZYiHYEVDaV0vQMPCRXAurGEmPTimPcsYHpSXSkiA+Z6j2tp98LP4g6jCfWqum6CHElRQzYXB9kiFosO+yztNh4bqxwGuYKcMS4aSU4Oun0SIQahgoFR7hxXr3+H+E6vBUyd3y8+e3uAXjuIqdg+Eetl7VlFUCjTaNgxg9wUcsvJWEfVl06qEGpVshsAO6DXE2UvTodQVgatW9lGqVTyUssDdz5bqqzPNabB2nAef0QVssqG1cVBWT6fMbUpNcPabx5jkp7M5w9R2ltYajsCTB8CeKpulFB/UkjZu66IWuk8ijJOiX0U6bVRQFM9rQA0E76eA77W8lYYbpjUa4k3lef8AQ4F9Y0wWgOaSS4w0aeJPD91c4ppa4g7gwfJXlJ2cUY6PQst6YFx7QsrxmdNcRdeS4LElpV/hszQ9m+NM9Ro4xpEyu/x7eYWEoZxaAUP+MMyCg8iRlibN+6pOyjFxG6oMN0g0galKbnjHmydSiI4SRctrpKqqY5s8ElvSB4Z824jBvdeEEMDbcVvP4NpZsqVmW/iSQudSH8ETLsIN4VrhcLPgi6QwbKTRqQza6Dk/orjhvY44VsQN03E5M5rZKZh6TgdSu2Y7WII2U5SkuFvCl9GSx1ItY7uHwXqGSZrTpYSnWruhpY3vLjewHgFk2NBc5ppgh7HsEi0kESO/keafisCX4LCamk9W17XAbEhxAB9AjKSlVjQg4p+fsua/+ItCbAjx5eqZS6aNqzodflx/dYzG5PW2NJrOcgz5abesqR0Y6PvNZjtWzgbC1jxKWShWimNTvaNTnmdVadMkgiRbxXnGJx1Ss78SpA4yYA816508wGtjGjz8ljsJ0XJEimx098fFGDUVsM4PJTXDMfwDBdj2uP8AS6T6FazK6r6mHqMdLnaDBO+ym4boi/d4Ywd3aPrwVrhmNpkAeCpHIm6E+LzsxfRPLAGuLzD3g6QeLeB9QpOYntQd4bPjAWlzTCtdWpvaIMEk8wPy/D1WVzJ81an9xHpZMr9sSdLFFIZSfCI2sohcj0qDjcCU7Zzos8FXMqxo4yCqKk9XuUYMOguUcjSVseFt0izwtDXfgpdakGsJbupHZa3sqkxeOdNtlwKcpy0dTpR2I4ondJLqg6DZcVPZP42UxptaEMtbwCj1ASrHD4clqpJ0SSZXYhgG4VvgMoD2SobmE2cFdZXjg1ulTyTfn+pfDBO7OUMoOykUMrY03AVphgSJQKntXXM8kmdSrgGthBAIEEXHiFZYTQBAaIN44S6595KjmuAEMYwCHAjw4iD+/uRxtszRYYrJKBu5jT8FzCUWAhtMCBExsFnc96TFvYae0TCNTxxp0NVF4nd5I1Bx4yRdptC6fNi7SpvZcdIQ4ugD/tU1DGmg8NeLOEgjhzkLJZ101qGWjs39oGfio2WZswAudVJPHUb+U/JdCxtkllhHVnpFXNmObIIWax+KMz8Fn8NVNUhzDBdHZ8VNc4tOgmUFFro3qLVos3ZwxjWucCSJ0xztv3LLGXEuPEk+qsCGkdrnZRsTTgS1XicOWf0AfSPBXmWUi1t+KpcNXM7K+p1bJcqdCQkRqVOHlXuAqjZURrQSVbZYwOGriufLzZaHdFpinQ2AVUE781O68AwVDr1Gl1uC58eimVatHescOCSqcRmjtRjZJV+NkfkLGnh2xB3XKtQstsFJynA6oc7dS8zwRdYBI5L1R0eWkMyigKgJKkMy2HWCmZNhNDVbgtUXJpuiypIqnVC2yq8Xi+0p+aui4VVVwhd2p5J4xvbM50FxFeQqSnjNNXezuyfPY+qPiQ4CJVJisORxVsWNIlPI7LjFYBpd1hPb4A81nMxwmLaHFocKb3E6QeP9qssDmcuaH3gie8Dit5Uc2ozsiQRtCqpShoZxjkVnkFLJK9QEmmR3uIA96bRyF5cA4gdzbk+a9BxGQVHE2geNk+l0fNO7neg+Z3VFlYv+PAoMvy3qW6xY8J3UdlcvfxJJgAXJJtAVtnWKA7I5K06G5Y2kw4uuI/8AzB3/ALvE7D1T44ubFyyWNaIfSnKBQoUBYVAPxP7nkkDys3zWdpuIBBV70lx5qNe50S5zR/8AQIjmABFuSpqjC5tt49fBdUsWtHnOTfSPgqgEqZUrnmq7DO08FKrP7lBjoFia5R8DmRabFRHvCAfakJXFNUxra4a2tW7Op0SqrD4mSVGdiXEAEorB2TIXP48l3L0DdUPJcRGNdySVNHNTNRl+IMAjZdp5i9zyAn4bCFjSBxQ6OFcwk8SuHWz0pN3o2GXUx1YJ3TjSBEhZ5uZFjLqTQzlui5U3F/gKafGdzymLAbomHw0M7Q5KuOZtqVAAVe08M57d7KsbSpiT6ZzMaG8AcVS4nCHTK1GY4UtG6qatIkXNvviunDjlPhDJNR0Y9tGH6nWaztOPcPrt5r0Gsz+Ha2tSl2GqQReXU3HdjuJHf9nLZllxrkYemQyWuqPMT2W7AiRuSPVazKqJ6gUnnWzQ1lQiYJbpDXwRIcLeIHcuqeJNUTx5XF2R8X0nbpgb+Nln8z6QF5tO23DwUjF5C4EFrhodMO3a0C5LjwAAJk/FUbaUyacljTGt1pP1O8KcMW6Z0yzUtFnlmEb/AD8UeyNm7yeEjj4KRnGemoQDAH5WD8g5uP6vgqx9Cpoc9x9kDTaWtHEgc/oqaq+Abm/HiT4/fBdsUoqkcM5OTthK2LNSq1o2ZJPedh8/RTaRULK8M4NLiIJ4cQBzVgxqpFiHamHDu0ZB4kbHxCHXy959kh3nB9CpRECfvmihizhCXQbRSuwZ/NIKC9kGxWpYJsYI77oFbLqZMgafC49CpSwP/ljKS+ympYaYuVbV6YLAG3XKWXm+x8PopOHGkgc1xZk49ReG+BaFEaWyLwkn15B3iyS5iu0Pp5k5BxOaO1XUSm9BrtBO6t8aOaOea2Sa1cnipGGrza6gMIARKNWDbcrPGqLR/ktMLRwjtZLfHkFo6GPqgRMcyFFoMAbHr9+KJP5fuF1w/jxpOStkpZpNujlZxJkknxQnj9/Dknu+7qJm2IFOg921lfhMr+jOaM/zCqXTBpP2vs5hgDwBW2/zGjUe0NqATDdLg5pIO7bj0XlXRKi7+Ip1OJdqHhIaB56tl7FnFCsGAMEzvobBjlJM7clKhiPWfTqU3NdBbruCN2hwMW4WhVdPKaDqj6jn0wJIZTG1MAxEA7nf0U1mQYkkkBlNpuASXONo7UQgM6G1xU1Go0g7tDTpvuL3890aNZAz8s6oNow5xIaO/VIAPdceipcblzcMG6ofiX2H6aY4wPmtLnOUnC0g4kGHh7QLOLxsL8OPksnhab6j3Vqt3OMD9lSLpAq2M6m0DaEqTD9lThR+h8UwU4P7LJmaBPpS0jmF3DiQLm45qU1tojj8VHw9i5n6TbbY3+aZMwRo9ydH7J7djf73XXHvK3oFAp2R6LhIMX4fuhTEeYT9cDbZZtSVMyTW0RsyfL5FrbeqSjYuu4u7IkeMJKHwY/wV+Wf5Omn3prcNKTXJCrpXLbONSaA1KBmykZfTIfqOzQXeY2XBVKc2tZw/pKeDtopGVvhdMNgOQ+Cc6eBuNj9e4qPh3bnuhSKRn72XWOOO17HxlZvpjiCWtojdxA9VpQ2/3wWVb+LjCTcU9vE2HulBmRZdF8OG1hAsx9FnoWuP/L3L2akzsgdy8hyd+lpeN+sc4eTre5oXsFO7e5IxnwdCFXqhjS9xgAEk9yVCiGNgbD3BYPpfnnXO6qmfw2kSf1H6BBASK7pHmjsQ8k2aJDW8h395UXqwAG8h/wB+a5QZLpP5b+fBMc+SqIYc4cPsINQOJ7I9XR8AT7kUFLTAknwtuB7Tr/lHHyRCot6RBqUahma2gcRTbeP73z7gF3C4RrJIL3OO5e6SUZlUEkAz97qNmGK6sQBL3WaPn4LcFaCnEk1NDYht3n4D5ozX3uP3hRsBR0Mvcm7jzJT8QYusY49/bPCCh42oA2BuYtzPco4f2r8b7olPtVG3kNBJ+Xx9yxjmJxDaZDZ2Hvukq/HVpeUkrMTKa4HyVEdVIXHPnjdclHJRM1ojSD6QoNMkblHpVZB7oTw/2KQ6X2CZDWjwn91Kpjio+H2H3sjzZdJUbja2mm53d81nuizZD6h3c8+gsp/SivoonwKj5CzRhhz0E+oJPxWCifk7fwafe2f91/mvUej+I10GE7wAfEWPw9681yoAUqXcxnwCvMrz00KVQC7iexyGoXPgIBj+pIw/RbdMM60g0KZ7R9sjgP0+JWH0gH9kas/UZJlxJk8T3nzUdw1EAIpBDtfDJ/V7xwCjj7Cfial42AsPD6pgPenAFB5bnYK76S1qdLD08M3tV2wXOEamONyCeE7EXtwKpsJiercH6dTm3ZxaHQYJB5GDx22UXF1g0F7zzlx3JPxJKVq2MnRXUmCiHOJMkzbiT+UJ2FYSTUfd59GjkOSHQBe7rHAiLMbyB4n+oqSHwnFDMfyQsZVt5JrXIdYghAxW9fe6scERoc7mYHgP3VHinQVbYl+hjWjgB+6DMitxIlySBXeZSSmLA1Fy26YwgmEyrIXOc4V9YFEwN58W/FRqZU3B+0B3j4po9Gh001D09O9SBwCj0jb72RWO3J4D5LoKGV6b4idLOZA+CtKTYoOHJjvc0/RZnOKvWYpjeRn0WorNijU7qb/+J+iAUTMIYpN7mj4DZAxFaHcOR2seR9E4OimLmdLfgFH0Oe3S7SGkhztIhznAQC4ydhyhBDB2Om9jvfv+wn4MDW4/pEeZ/b4hADm0mSZgdokm9hPyT6LS2iC6z3y93cXXA8hDfJFGG1iuDaPvyKFP33JzSnAGY+BMgAKo1dc7UR+GPZH6j+o/JcrVDWdpb7A9o8z+kfP0UywHcgYHXfwHchvdKG5yResYITb75qPVcYKI51lGqvmVjFRiqh61g4TJ8vsKzxj5KoMwqxVZzmPgrl77pTIj4k33XULFb+SSUwWmwi5lTKOHc+Y4IvDZHp4sMaWxuoNsivJWQ5piLKflxHWNjihCtbZEyeXV2cr/AAKddGi0atg9w+/gmY2ppYfAqS0WCpuk+I0sjuVxjI5T28WTyWwx3+nqn+h3/ErK9D6cue/vK1WZ2w9W35HfAoBXAjqkMb4N+AXGOt9/fFLCgOa0QCdA0hztILrWLvBBq1Ye9re00GARduwkSN4Mie5YYHiR1j6dGdzqf/423jzMehU3HVJd8Bw8FDyXtGpWOzuyz+wbevtf+ykvF593JFIALSqrMccS7qaZ7R9tw/KOXiuZ7m3Vjq6f8w7/ANP79yHkOC0gud7RvPH1RYC0wtIMZpbaApWT5a7E1DTplodBcS6YgQOAPMKPNlCp4hwMtJBMgkEg3i0jwWCbJvQEi9TENaOPY+bnBL/Istp/zcUXnkHjfwpgn3rC1nvMy4nxMoU8yl2ajeVM4yqkOxQ6w/1NLh61XfJZ3pB0u66maVKlTo0zEhrWyYMidIA3AVK5gH72+KjPA4XWpmMxi6s4gdzgtJTdKzLaLn1zAJ7RWrw2FfGxWimwIjYg3SXMZSOrY7fVJAxNfUnYpC+6LWpMAk2nZR9fAXUaIyi49JTHDZTskb+KPNVjNr2Vj0a/mO4w0/ELLpo7ZqViumOL381sMTVIB8F5l0nxGqe+yuVLjofTil4laTNP9PU/sd8FU9Gqemm3wVtmdSaLx/Sfh/2gMMoMlrJH5RuO5BzV8M0NsXwxsbgG7j5NB9ymupkX0w0QJ4cFXtBqVzxDOwP7jBcfTSPVEJaYegG02t4AD/pZ/pBnfUyynBqeob3nv5BTulWdCiOrZeoR/sHM/ILF4bDlzpMkm5J3J7036QhKyvClx1OuTck8TzWow9vUKvwNKAprHLBSH1X/ADUJ5A238fH6o1d0KG5ywRrj4JEHnHghPemvqrWYK6kLSUXCBpcAq5xXeshNGSTAQC/8Z0baj8StFhqhhYKnmj2vcDB7R333K1eCzElkgC65/DbuzoeWI/Hv7V+X1XVU4/GOLt+H1SR8/sl8iLivgHW1zCe2mG2CMccWNhw1clBqVZ7RsoqyGRR6mTSyRurLotT/ABnf2/MLOh7lo+idF3XOn9PzCdLYuNbJ2e4jSwwd15rjjrqNHMytb0uxkQ3jce9ZLCDViGjkFYqz0DKqUM25ckTNgBRqf2OXMHZoCdjhqpvHNrh7iFhgmZ5kW0XwyXGmac6uzB5Mi7zsDKrcNV/haJe6C+OyOdR257+JTG1xUdSAggAVHeMQ0esnyUHMqgrOboMsbPgXCxj0WRmVTaTnuL3GXOMkniVY4ShBXCACpNC6YCRJpiwRSENu3onOcsEFiDbb7uobipNZ336qGSsYa5NK4XJr6gQMccg19iuvqITzzWFMZUd2neJ+KvOj+IdpeD7IiPHkqTHNio4d6vcspxTDRvx8UqALFAkz98UlMxNECB3fVJYxdiRYlR6gLjupFWrfaSmveN3eikTtfgfiKTGsEOl3FXvRQmXkmbAeG6zIqg8Fpui4im93Mx6QUYrY8XvRm+lsfxD+U/uqTJDqxDj5K26XP/Gf4j4AKm6MNIqO1CCCZHIzsqMZdPQaDrBHY8CNVhafDiq3D1YRK1X5fNYcWZZSyppZRcxrrmoKb2gfw7bM1uceyS4gRMmSq3EgANDBAHZAiI7vernKG/zNIGosIkt1sbJHbqNg9lph08CAeCpQQabSLzeTxkbrJ7BWiOyjN/mrDDUw3zv9+ihsKlU3JwBw5J7kAFdesE5VO6i1ESoUF6wAT0EorghOQANIQ3p7ymFABlc1jrDAMzfkdogI+BxbhsEDNh+M6O74BWOVOa7suEOQCEr5gbS07cvFJFxrIIFtvmV1BmNAaovCEWnxRm00OodBspEBo71psjdFAd5J9/7LKddqMLS5Vak0bRPgnh0pAx3S+vD3mxv5W+KJhKcV3vuRUio0ni1/aHpJHkqrpTWmo4c3H4rUdHqIqYWmRBfS1NIvqNP2pg7xc25kkCLs3soiVSJRMQTwBJOwFz6LtMhT8M1jWuxFX+UyYbsar9gwdxNp7jvBRuhiU51KhRa11RrOsa01mkPdUNM8HaINNpOsQL2bJ3CzlZrWlzG+yIc28w0yIn80c+IhRKrn13uq1mtc5xkSD2e4QRDdob3KVh40O1H8QGQdpadI02IiIbaDYDaLqlTsLdoaxGD1G61O1qliElru9Jz0APXHPKwTryhOSlDc5YB0pj2pwK6CiAiPZdcbS4nZTtIUPG1vyj7CFAM5mtIkF/J3uT8vrg3iCrKph9THN5gqkwJMQVmZEzG4qXeX1SQMYRI8PqkpsxsxUjdDc/fimF7SkTySIkSMD1erU4WVvhawdJbsZI8AP2VEKZhT8E+KbotAd7pn5poL+1lIt1R57mlXVVPiVr+juIdTAc0wfcRyPx8QDwWILpqeZW4ytvYCarGXS+OOwwGp1I6uLRq0E8eyDtxiRxHKYVTFuxDpeIYz+W2wAt7RaLAwBbhsExoU3qNLQeDuII3vaOfFFRHbIzmoLhf1THVxP7fNc1XHiiAGVxcqPgpmolEWw4SKQXHFYJxDcnEob0AMS6CmFc1IgC1nWsgU8Px4p+tFa4ImBdWsnpio8cNR+q17nrJ5m2Kp74P36ISMgGJdfy+qSFX38klMJq6eMpx7bP8AcPqj08ZT4PYP/YfVJJJROg7MZTiOsZ/uH1T6GNYKVTtsmKn5h/V3pJJougpGCpOHWd0reYGqzSO031C4kmTHRNbVb+pvqE3MMxp0g1xIMua3cE3Nz4ASfJJJb1oI4lk7t9yj13tBNx7kkk1mI9RwDt/gndYkkiKP1bJFcSWCNKY5JJAw2VwriSwDjiusafD4pJJgCJWdzln4gPMLqSWXAx6V9akSbA7JJJK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data:image/jpeg;base64,/9j/4AAQSkZJRgABAQAAAQABAAD/2wCEAAkGBxQTEhUUExQVFhQXGRgYFxgYFxgXFBcVGhwWHBwYFxcYHCggGBwlHBcXITEhJSkrLi4uFx8zODMsNygtLisBCgoKDg0OGhAQGiwkHyQsLCwsLCwsLCwsLCwsLCwsLCwsLCwsLCwsLCwsLCwsLCwsLCwsLCwsLCwsLCwsLCwsLP/AABEIARgAtAMBIgACEQEDEQH/xAAcAAABBQEBAQAAAAAAAAAAAAADAAIEBQYBBwj/xAA+EAABAwIEAgcGBAQGAwEAAAABAAIRAyEEBRIxQVEGEyJhcYGRMqGxwdHwI0JS4RQzYnIHFTSSsvFzgqJT/8QAGQEAAwEBAQAAAAAAAAAAAAAAAQIDAAQF/8QAJBEAAgIDAQACAgIDAAAAAAAAAAECEQMhMRITQVFhBCIUMkL/2gAMAwEAAhEDEQA/APLMViDsoraZJuVYViHkQFw4SymgEjLntBC9NyiuGUNuC8qy7D9vfZbenjHdXpVIuhkjRZY+lcmJKmuwrRcRdYTrnDZTqWaPiC4o+0N4b4FxNL8YqTjcmOnW0qG+q0tJntKRhM400ix1+SyaYaaKl9C8zZEwbw17TyKZQlxjmVosNlQMADx4pV0Y0eDrdawQLcbKlz/ChsOaLg8laZex9KQ0SPG6HmFcFhkX5Qui7RHy0yPk+YkwNK2GArsI4LLdD2Co424+i02a4PSwlm/dzS+rBKOyyq1iBZSsKw7lVGSFz2jXuFdtMJJASJAXU1pTwkGEkurixjhKG4Iia9YAPWkuQurGPkGjXLDZSP4h25FkqGHcbxsj4usNKmEdlF3GVoqT+CocleCrygLph4li2iIlA6knZKYXaFYhCylAzZNZJKWJqytX/h/k3XVNbhLGQfF3ALN6Culp0b6IdltSsDe4bsfPkFqqGADRZob4BW8JjwkbY8WZ9+HItHf8UwYcEQR681b1FGrJVNorVoz4Y7CvNRjdVM+2B7Te8c1s8txFOtTa9jg5p2I+7HuVG9oMjmsdlecOy7Gmm/8A09YieTSdnjw2Pd4LpjL0cuWFbR6Zi8NF22RsO+UWmZF1ymwTZYiHYEVDaV0vQMPCRXAurGEmPTimPcsYHpSXSkiA+Z6j2tp98LP4g6jCfWqum6CHElRQzYXB9kiFosO+yztNh4bqxwGuYKcMS4aSU4Oun0SIQahgoFR7hxXr3+H+E6vBUyd3y8+e3uAXjuIqdg+Eetl7VlFUCjTaNgxg9wUcsvJWEfVl06qEGpVshsAO6DXE2UvTodQVgatW9lGqVTyUssDdz5bqqzPNabB2nAef0QVssqG1cVBWT6fMbUpNcPabx5jkp7M5w9R2ltYajsCTB8CeKpulFB/UkjZu66IWuk8ijJOiX0U6bVRQFM9rQA0E76eA77W8lYYbpjUa4k3lef8AQ4F9Y0wWgOaSS4w0aeJPD91c4ppa4g7gwfJXlJ2cUY6PQst6YFx7QsrxmdNcRdeS4LElpV/hszQ9m+NM9Ro4xpEyu/x7eYWEoZxaAUP+MMyCg8iRlibN+6pOyjFxG6oMN0g0galKbnjHmydSiI4SRctrpKqqY5s8ElvSB4Z824jBvdeEEMDbcVvP4NpZsqVmW/iSQudSH8ETLsIN4VrhcLPgi6QwbKTRqQza6Dk/orjhvY44VsQN03E5M5rZKZh6TgdSu2Y7WII2U5SkuFvCl9GSx1ItY7uHwXqGSZrTpYSnWruhpY3vLjewHgFk2NBc5ppgh7HsEi0kESO/keafisCX4LCamk9W17XAbEhxAB9AjKSlVjQg4p+fsua/+ItCbAjx5eqZS6aNqzodflx/dYzG5PW2NJrOcgz5abesqR0Y6PvNZjtWzgbC1jxKWShWimNTvaNTnmdVadMkgiRbxXnGJx1Ss78SpA4yYA816508wGtjGjz8ljsJ0XJEimx098fFGDUVsM4PJTXDMfwDBdj2uP8AS6T6FazK6r6mHqMdLnaDBO+ym4boi/d4Ywd3aPrwVrhmNpkAeCpHIm6E+LzsxfRPLAGuLzD3g6QeLeB9QpOYntQd4bPjAWlzTCtdWpvaIMEk8wPy/D1WVzJ81an9xHpZMr9sSdLFFIZSfCI2sohcj0qDjcCU7Zzos8FXMqxo4yCqKk9XuUYMOguUcjSVseFt0izwtDXfgpdakGsJbupHZa3sqkxeOdNtlwKcpy0dTpR2I4ondJLqg6DZcVPZP42UxptaEMtbwCj1ASrHD4clqpJ0SSZXYhgG4VvgMoD2SobmE2cFdZXjg1ulTyTfn+pfDBO7OUMoOykUMrY03AVphgSJQKntXXM8kmdSrgGthBAIEEXHiFZYTQBAaIN44S6595KjmuAEMYwCHAjw4iD+/uRxtszRYYrJKBu5jT8FzCUWAhtMCBExsFnc96TFvYae0TCNTxxp0NVF4nd5I1Bx4yRdptC6fNi7SpvZcdIQ4ugD/tU1DGmg8NeLOEgjhzkLJZ101qGWjs39oGfio2WZswAudVJPHUb+U/JdCxtkllhHVnpFXNmObIIWax+KMz8Fn8NVNUhzDBdHZ8VNc4tOgmUFFro3qLVos3ZwxjWucCSJ0xztv3LLGXEuPEk+qsCGkdrnZRsTTgS1XicOWf0AfSPBXmWUi1t+KpcNXM7K+p1bJcqdCQkRqVOHlXuAqjZURrQSVbZYwOGriufLzZaHdFpinQ2AVUE781O68AwVDr1Gl1uC58eimVatHescOCSqcRmjtRjZJV+NkfkLGnh2xB3XKtQstsFJynA6oc7dS8zwRdYBI5L1R0eWkMyigKgJKkMy2HWCmZNhNDVbgtUXJpuiypIqnVC2yq8Xi+0p+aui4VVVwhd2p5J4xvbM50FxFeQqSnjNNXezuyfPY+qPiQ4CJVJisORxVsWNIlPI7LjFYBpd1hPb4A81nMxwmLaHFocKb3E6QeP9qssDmcuaH3gie8Dit5Uc2ozsiQRtCqpShoZxjkVnkFLJK9QEmmR3uIA96bRyF5cA4gdzbk+a9BxGQVHE2geNk+l0fNO7neg+Z3VFlYv+PAoMvy3qW6xY8J3UdlcvfxJJgAXJJtAVtnWKA7I5K06G5Y2kw4uuI/8AzB3/ALvE7D1T44ubFyyWNaIfSnKBQoUBYVAPxP7nkkDys3zWdpuIBBV70lx5qNe50S5zR/8AQIjmABFuSpqjC5tt49fBdUsWtHnOTfSPgqgEqZUrnmq7DO08FKrP7lBjoFia5R8DmRabFRHvCAfakJXFNUxra4a2tW7Op0SqrD4mSVGdiXEAEorB2TIXP48l3L0DdUPJcRGNdySVNHNTNRl+IMAjZdp5i9zyAn4bCFjSBxQ6OFcwk8SuHWz0pN3o2GXUx1YJ3TjSBEhZ5uZFjLqTQzlui5U3F/gKafGdzymLAbomHw0M7Q5KuOZtqVAAVe08M57d7KsbSpiT6ZzMaG8AcVS4nCHTK1GY4UtG6qatIkXNvviunDjlPhDJNR0Y9tGH6nWaztOPcPrt5r0Gsz+Ha2tSl2GqQReXU3HdjuJHf9nLZllxrkYemQyWuqPMT2W7AiRuSPVazKqJ6gUnnWzQ1lQiYJbpDXwRIcLeIHcuqeJNUTx5XF2R8X0nbpgb+Nln8z6QF5tO23DwUjF5C4EFrhodMO3a0C5LjwAAJk/FUbaUyacljTGt1pP1O8KcMW6Z0yzUtFnlmEb/AD8UeyNm7yeEjj4KRnGemoQDAH5WD8g5uP6vgqx9Cpoc9x9kDTaWtHEgc/oqaq+Abm/HiT4/fBdsUoqkcM5OTthK2LNSq1o2ZJPedh8/RTaRULK8M4NLiIJ4cQBzVgxqpFiHamHDu0ZB4kbHxCHXy959kh3nB9CpRECfvmihizhCXQbRSuwZ/NIKC9kGxWpYJsYI77oFbLqZMgafC49CpSwP/ljKS+ympYaYuVbV6YLAG3XKWXm+x8PopOHGkgc1xZk49ReG+BaFEaWyLwkn15B3iyS5iu0Pp5k5BxOaO1XUSm9BrtBO6t8aOaOea2Sa1cnipGGrza6gMIARKNWDbcrPGqLR/ktMLRwjtZLfHkFo6GPqgRMcyFFoMAbHr9+KJP5fuF1w/jxpOStkpZpNujlZxJkknxQnj9/Dknu+7qJm2IFOg921lfhMr+jOaM/zCqXTBpP2vs5hgDwBW2/zGjUe0NqATDdLg5pIO7bj0XlXRKi7+Ip1OJdqHhIaB56tl7FnFCsGAMEzvobBjlJM7clKhiPWfTqU3NdBbruCN2hwMW4WhVdPKaDqj6jn0wJIZTG1MAxEA7nf0U1mQYkkkBlNpuASXONo7UQgM6G1xU1Go0g7tDTpvuL3890aNZAz8s6oNow5xIaO/VIAPdceipcblzcMG6ofiX2H6aY4wPmtLnOUnC0g4kGHh7QLOLxsL8OPksnhab6j3Vqt3OMD9lSLpAq2M6m0DaEqTD9lThR+h8UwU4P7LJmaBPpS0jmF3DiQLm45qU1tojj8VHw9i5n6TbbY3+aZMwRo9ydH7J7djf73XXHvK3oFAp2R6LhIMX4fuhTEeYT9cDbZZtSVMyTW0RsyfL5FrbeqSjYuu4u7IkeMJKHwY/wV+Wf5Omn3prcNKTXJCrpXLbONSaA1KBmykZfTIfqOzQXeY2XBVKc2tZw/pKeDtopGVvhdMNgOQ+Cc6eBuNj9e4qPh3bnuhSKRn72XWOOO17HxlZvpjiCWtojdxA9VpQ2/3wWVb+LjCTcU9vE2HulBmRZdF8OG1hAsx9FnoWuP/L3L2akzsgdy8hyd+lpeN+sc4eTre5oXsFO7e5IxnwdCFXqhjS9xgAEk9yVCiGNgbD3BYPpfnnXO6qmfw2kSf1H6BBASK7pHmjsQ8k2aJDW8h395UXqwAG8h/wB+a5QZLpP5b+fBMc+SqIYc4cPsINQOJ7I9XR8AT7kUFLTAknwtuB7Tr/lHHyRCot6RBqUahma2gcRTbeP73z7gF3C4RrJIL3OO5e6SUZlUEkAz97qNmGK6sQBL3WaPn4LcFaCnEk1NDYht3n4D5ozX3uP3hRsBR0Mvcm7jzJT8QYusY49/bPCCh42oA2BuYtzPco4f2r8b7olPtVG3kNBJ+Xx9yxjmJxDaZDZ2Hvukq/HVpeUkrMTKa4HyVEdVIXHPnjdclHJRM1ojSD6QoNMkblHpVZB7oTw/2KQ6X2CZDWjwn91Kpjio+H2H3sjzZdJUbja2mm53d81nuizZD6h3c8+gsp/SivoonwKj5CzRhhz0E+oJPxWCifk7fwafe2f91/mvUej+I10GE7wAfEWPw9681yoAUqXcxnwCvMrz00KVQC7iexyGoXPgIBj+pIw/RbdMM60g0KZ7R9sjgP0+JWH0gH9kas/UZJlxJk8T3nzUdw1EAIpBDtfDJ/V7xwCjj7Cfial42AsPD6pgPenAFB5bnYK76S1qdLD08M3tV2wXOEamONyCeE7EXtwKpsJiercH6dTm3ZxaHQYJB5GDx22UXF1g0F7zzlx3JPxJKVq2MnRXUmCiHOJMkzbiT+UJ2FYSTUfd59GjkOSHQBe7rHAiLMbyB4n+oqSHwnFDMfyQsZVt5JrXIdYghAxW9fe6scERoc7mYHgP3VHinQVbYl+hjWjgB+6DMitxIlySBXeZSSmLA1Fy26YwgmEyrIXOc4V9YFEwN58W/FRqZU3B+0B3j4po9Gh001D09O9SBwCj0jb72RWO3J4D5LoKGV6b4idLOZA+CtKTYoOHJjvc0/RZnOKvWYpjeRn0WorNijU7qb/+J+iAUTMIYpN7mj4DZAxFaHcOR2seR9E4OimLmdLfgFH0Oe3S7SGkhztIhznAQC4ydhyhBDB2Om9jvfv+wn4MDW4/pEeZ/b4hADm0mSZgdokm9hPyT6LS2iC6z3y93cXXA8hDfJFGG1iuDaPvyKFP33JzSnAGY+BMgAKo1dc7UR+GPZH6j+o/JcrVDWdpb7A9o8z+kfP0UywHcgYHXfwHchvdKG5yResYITb75qPVcYKI51lGqvmVjFRiqh61g4TJ8vsKzxj5KoMwqxVZzmPgrl77pTIj4k33XULFb+SSUwWmwi5lTKOHc+Y4IvDZHp4sMaWxuoNsivJWQ5piLKflxHWNjihCtbZEyeXV2cr/AAKddGi0atg9w+/gmY2ppYfAqS0WCpuk+I0sjuVxjI5T28WTyWwx3+nqn+h3/ErK9D6cue/vK1WZ2w9W35HfAoBXAjqkMb4N+AXGOt9/fFLCgOa0QCdA0hztILrWLvBBq1Ye9re00GARduwkSN4Mie5YYHiR1j6dGdzqf/423jzMehU3HVJd8Bw8FDyXtGpWOzuyz+wbevtf+ykvF593JFIALSqrMccS7qaZ7R9tw/KOXiuZ7m3Vjq6f8w7/ANP79yHkOC0gud7RvPH1RYC0wtIMZpbaApWT5a7E1DTplodBcS6YgQOAPMKPNlCp4hwMtJBMgkEg3i0jwWCbJvQEi9TENaOPY+bnBL/Istp/zcUXnkHjfwpgn3rC1nvMy4nxMoU8yl2ajeVM4yqkOxQ6w/1NLh61XfJZ3pB0u66maVKlTo0zEhrWyYMidIA3AVK5gH72+KjPA4XWpmMxi6s4gdzgtJTdKzLaLn1zAJ7RWrw2FfGxWimwIjYg3SXMZSOrY7fVJAxNfUnYpC+6LWpMAk2nZR9fAXUaIyi49JTHDZTskb+KPNVjNr2Vj0a/mO4w0/ELLpo7ZqViumOL381sMTVIB8F5l0nxGqe+yuVLjofTil4laTNP9PU/sd8FU9Gqemm3wVtmdSaLx/Sfh/2gMMoMlrJH5RuO5BzV8M0NsXwxsbgG7j5NB9ymupkX0w0QJ4cFXtBqVzxDOwP7jBcfTSPVEJaYegG02t4AD/pZ/pBnfUyynBqeob3nv5BTulWdCiOrZeoR/sHM/ILF4bDlzpMkm5J3J7036QhKyvClx1OuTck8TzWow9vUKvwNKAprHLBSH1X/ADUJ5A238fH6o1d0KG5ywRrj4JEHnHghPemvqrWYK6kLSUXCBpcAq5xXeshNGSTAQC/8Z0baj8StFhqhhYKnmj2vcDB7R333K1eCzElkgC65/DbuzoeWI/Hv7V+X1XVU4/GOLt+H1SR8/sl8iLivgHW1zCe2mG2CMccWNhw1clBqVZ7RsoqyGRR6mTSyRurLotT/ABnf2/MLOh7lo+idF3XOn9PzCdLYuNbJ2e4jSwwd15rjjrqNHMytb0uxkQ3jce9ZLCDViGjkFYqz0DKqUM25ckTNgBRqf2OXMHZoCdjhqpvHNrh7iFhgmZ5kW0XwyXGmac6uzB5Mi7zsDKrcNV/haJe6C+OyOdR257+JTG1xUdSAggAVHeMQ0esnyUHMqgrOboMsbPgXCxj0WRmVTaTnuL3GXOMkniVY4ShBXCACpNC6YCRJpiwRSENu3onOcsEFiDbb7uobipNZ336qGSsYa5NK4XJr6gQMccg19iuvqITzzWFMZUd2neJ+KvOj+IdpeD7IiPHkqTHNio4d6vcspxTDRvx8UqALFAkz98UlMxNECB3fVJYxdiRYlR6gLjupFWrfaSmveN3eikTtfgfiKTGsEOl3FXvRQmXkmbAeG6zIqg8Fpui4im93Mx6QUYrY8XvRm+lsfxD+U/uqTJDqxDj5K26XP/Gf4j4AKm6MNIqO1CCCZHIzsqMZdPQaDrBHY8CNVhafDiq3D1YRK1X5fNYcWZZSyppZRcxrrmoKb2gfw7bM1uceyS4gRMmSq3EgANDBAHZAiI7vernKG/zNIGosIkt1sbJHbqNg9lph08CAeCpQQabSLzeTxkbrJ7BWiOyjN/mrDDUw3zv9+ihsKlU3JwBw5J7kAFdesE5VO6i1ESoUF6wAT0EorghOQANIQ3p7ymFABlc1jrDAMzfkdogI+BxbhsEDNh+M6O74BWOVOa7suEOQCEr5gbS07cvFJFxrIIFtvmV1BmNAaovCEWnxRm00OodBspEBo71psjdFAd5J9/7LKddqMLS5Vak0bRPgnh0pAx3S+vD3mxv5W+KJhKcV3vuRUio0ni1/aHpJHkqrpTWmo4c3H4rUdHqIqYWmRBfS1NIvqNP2pg7xc25kkCLs3soiVSJRMQTwBJOwFz6LtMhT8M1jWuxFX+UyYbsar9gwdxNp7jvBRuhiU51KhRa11RrOsa01mkPdUNM8HaINNpOsQL2bJ3CzlZrWlzG+yIc28w0yIn80c+IhRKrn13uq1mtc5xkSD2e4QRDdob3KVh40O1H8QGQdpadI02IiIbaDYDaLqlTsLdoaxGD1G61O1qliElru9Jz0APXHPKwTryhOSlDc5YB0pj2pwK6CiAiPZdcbS4nZTtIUPG1vyj7CFAM5mtIkF/J3uT8vrg3iCrKph9THN5gqkwJMQVmZEzG4qXeX1SQMYRI8PqkpsxsxUjdDc/fimF7SkTySIkSMD1erU4WVvhawdJbsZI8AP2VEKZhT8E+KbotAd7pn5poL+1lIt1R57mlXVVPiVr+juIdTAc0wfcRyPx8QDwWILpqeZW4ytvYCarGXS+OOwwGp1I6uLRq0E8eyDtxiRxHKYVTFuxDpeIYz+W2wAt7RaLAwBbhsExoU3qNLQeDuII3vaOfFFRHbIzmoLhf1THVxP7fNc1XHiiAGVxcqPgpmolEWw4SKQXHFYJxDcnEob0AMS6CmFc1IgC1nWsgU8Px4p+tFa4ImBdWsnpio8cNR+q17nrJ5m2Kp74P36ISMgGJdfy+qSFX38klMJq6eMpx7bP8AcPqj08ZT4PYP/YfVJJJROg7MZTiOsZ/uH1T6GNYKVTtsmKn5h/V3pJJougpGCpOHWd0reYGqzSO031C4kmTHRNbVb+pvqE3MMxp0g1xIMua3cE3Nz4ASfJJJb1oI4lk7t9yj13tBNx7kkk1mI9RwDt/gndYkkiKP1bJFcSWCNKY5JJAw2VwriSwDjiusafD4pJJgCJWdzln4gPMLqSWXAx6V9akSbA7JJJK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data:image/jpeg;base64,/9j/4AAQSkZJRgABAQAAAQABAAD/2wCEAAkGBxQSEhUUExQUFBQVFxcYFBYXFBcVFxUXFBYWFxcUGBcYHCggGBwlHBcXITEhJSksLi4uFx8zODMsNygtLisBCgoKDg0OGhAQGiwkHyQsLCwsLCwsLCwsLCwsLCwsLCwsLCwsLCwsLCwsLCwsLCwsLCwsLCwsLCwsLCwsLCwsLP/AABEIAOEA4QMBIgACEQEDEQH/xAAcAAAABwEBAAAAAAAAAAAAAAAAAgMEBQYHAQj/xABIEAABAwEFBAcDCgMFCAMAAAABAAIDEQQFEiExBkFRYRMiMnGBkaEHscEUI0JScoKSstHwM2KiJFNjc+E0Q4OjwsPS8RUWNf/EABkBAAMBAQEAAAAAAAAAAAAAAAABAgMEBf/EACMRAAICAgICAgMBAAAAAAAAAAABAhEhMQMSQVEEMhMicWH/2gAMAwEAAhEDEQA/ANxQQQQAEEEEABJyMqlEVzqJNICGt1mpmmMjsIzU7aSD4KBvB4OSyaoort9hruzks+vQHHQmque1Npis8DpXnIZADtOcdGjnr6lYzeV+yyOJBwDcG7vHUpGkXRfrtgBGeXEnRC1TWaNwrNFzAdiPk2qy+SUu7RJ7zX3ozHJ0NzZuFybW2EUBmAPNjwPPCtNuW0MkjDontkYdHNcHDuqF5FbIp/ZXaeexSiWF9NMbD2JB9V439+o3IVIzZ6uQUbs7fMdss8doj7MgrQ6tcMnMPMEEKSWxAEEEEABBBBAAQQQQAEEEEgOIIIJMDhRSjLhCzkhhKrq7RcU0MVQXKoVXQSdRHuok5ZaJEWhrt6TFYZ9qooy2XoNKpK9JXAGiqdqtjq9ZZtlxVkxarzcNDkox15YjnkkHzF4SQs+Vd6hmmCg+123VkgiByawyEc3uLB5Bp81nlVcfaqP7Yz/IZ6vlVMLlaWCWwwRwURoqlQzknQrAlGFFw/uq6G9yVBaNp9gV+daeyOORHTR94oyQeIwHwK2ZeWfZ/fjbFboZ3k9G3EJMIqS17HN035kHwW32b2pXbKaCfAf8SOSMfiLcPqqVpEui7oKFZtBEQ0te1zXaFpBB7iNVLQyhwqE1JMQogggqACCCCAAggggAIILhKQAXEV8gCjZ72a00qs5SSAlEFF//ACreKCnuhjy1zYQkbJbA7KqF8MqwlU+wXkBKRWiqUqZm9livucsbUaKDuy8Ku1Tq97a0sIruVIuq82xSux5glQ5ZE0aDarSC1QJhxnRQ9u2lbmGnLcrFsy/pGglNytlJsiZYcDXudRjWAlznGjQBvJOiot6e0qKJxEDDMR9InAzwyxHyCJ7c9pnutPyGMlsUIaZQMukkcA8V4ta0toOJJ4UyxXGJoS+0W0D7ZL0sjWB2ENAYCAGtJI1JqcyosScgiJxZbI6Q5DxVOksgk2E6YrnSFWuw7GEgF7j3BTkGx8De02veVzy+Txo6Y/FmzOMaGJahDsdE7MRtA5hMrbsTHoBhPKqhfLgU/iSRnuMowlPFSN8XC+AVrVtacwogFdMZKStHNKLi6ZOXLtDLZ3VaatrUt3H98V6S9n1+stNnZI12ThodQRkWnmCCF5UaVrXsbvHo4pGk5dKSPFjKoZnJJZN+fKAK1UDatpGtfhqFGXhfgLKNKzO+byeJKkpNtkOXo3aw20SCoTh7qLO9kL/GBtTmrJed7jBUFHbAKWCa+VCqXDll1t2rAIz0Undm2DXZVSUmHcv6bWufCFFR3+3DWqr1+7RtoRVEpWPsiUva9wBkVnt+3+cVQUyt9+656qm3rbS85KUiG7Lp/wDZjxKCzrpncSgqpAerLfaQWd6yHaa2GCbEDlVTbNqMTO0qFtXeHSkqZux3ZOSbQNc2uJVi2XlV5I0UCZCg2RZvJtDr5Jtltq4ZrRNm78DWAVWRiRPbPeL26FNGzgpLAf2twB1t+UNzbM1uLk+NoYR4tDT5qjK5W+Tpmlr9D6c1VbZZHRmh03HcVtCVqiJ8bjkShZicBxKstnljga3HWp0aNVD3ZZ3CaLECA41HMEFWZ92uD8bGB7yOri0AGp/fFRy09j478Epc+2dnADHhzBucRX3FXOzObIAWAPFMVW51GVMvPyVChuuV9el6PkMPdTIZ8dDv87JsXZuidI0E4dw3DcaDcFx8kIvKO/inNYY22k2yMUhigjxuAFTQ4QSNOdFEx3xb6iR7GFupZQVI35DMZKevTZ3pHE0OZJNCM614pGwbKsYRRkgduOKm6g0OenxTi4JVWSZwm5XZH31G20WOWQNLSBiodQRqOazyKwyOY6RrSWMpicNBUevHJbPeVzHoJGN7UjC3PSpGXqmd0XM1liEcgAcA4SjgaGpB7vetY8vSNr2ZPh7yp+jH4WFxAAqToFfNn5hZ2hhPNx4k6/vkq/d0DYwCM3HUn3DglpZqrrbPOk7wX9t9ACgNVW75tuOpUPFbCBnmk57QXJGdFkuO+MOVdFL23aNxbQFZ8yQgpcW4ooKH1uvA4tUjBej2moKjHSEoBIdFui2reBqou8b7fIdVEYkRxSCh18pO/NJSS1TdxXKqh0KYkEnVBIZYBanDekZX11STClAudsBu9iIIk7ohRIuEbY2DEsxq7VHaVR6fFxKjjklIwEUIBCVKIQmmU4oWhsbSGOz6hBHgCDXy9yvVyCOQMa4A5b1TLtdUPbyxCgrpkR6+ilbrtZjIUT0Yr9ZlwvGKOFjnAAdwGajtm7ygBeDKyuVaHRR9rv8AiqRI4NoNDWp7hvVPtV6R9ITFZmubnQmuLvo3RRCDaNuTmjGSNPhvSN8mBji53AxuAO84XnIlStktDHA01GVN4PArMrr2wlZTFZwRyxtcB5GvkrJY7VK95fg6PFlgDsR0riccqdymfH1yVDmUv1RK3paDiAHFRu0ltLbJM4UzAYONXEMr30d6JeaStSdfiVSNoNoHzsENA2NjyajV2GoaT5kpwj2ZlN1f8ogg9cXFwldp5ko0KNXXBcjS4CTZA1LUYsSvRo4al2AZuautCVlCRJVWB1cc1BpSuFKwGrkKo8zURjFVjOoJTAgpsB+1yPjTRsiNiWNG3Hx2L9Iu4qpu0peMp0dsOJI6AlmtXGoxUHUkkgEJFyUcUm5NHPJOw9nmLDVpocx4HIqRsT6jmPgopOLK4jE6oDWjE4nQD9Tom1aIljLJe33e2UCm8Z6H3olkugNA6gcd3WI9BklLLbMBLHZEEgg7iDQjzVgsN4RmgNK8aarF2lRpCm7QxsN2CvWijbzwh3qVJtsfRZtAB4aJwLyYBuIzTCe9i97Y4gXveaNa0VJJ3ZLPLNbSywkz3Oa/DqGPkNcgGxsLiSd2Q8yFQ7ZYi1kcgqY5W1Y48R2mO4OHrke68bcWttigNkDg61TYXWtzTUQxghzbOHDe40LuQzyITvY66mzXYyKYVbJV44tLjVrm8CKrqhHosnDyT7P/AAzAhEopzaC4ZLI/C8EsPYkA6rx8HcW+8ZqJotFI5J4YI2pdpSbSgXpNkCi5VJ40MagDkiQcxOAUCFfYBBrEsF2i4Qi7AI5qI0I5RC5UAei6kcSCVDoO1HJRAukqT0YKkdDkswpFqeQxpNm8VZ2NLtXAxHChstyUUEcEi5Ttj2ftE3ZicGn6Tuo3vq7Xwqpmy7CNGc0pP8sYp/W7/wAU4ps5p80UUdrC4gNBJOQAFSTwAGqW2oiMMcdn0c75ybvA7PcNO8lahY7vhs4PRRhppm7Vx73HPwWX7bn56Q8GgD7xOXkAtFho5pcncdWCX5cwYRS0xMHSAf79jKNEo4vAwhw35FCJrhxUZdLXWdzJYnFsjKOr2hipQ1G8EEtI3glW289oLLaojM2N1ntLe3GBjhmOuJjxm0/aHIk6qJ5yjSCrDG123bLaJWRMzc80zzAGrnnkBUn9VO3ttJZrsa+CwESWnNs1scA7o+McW4u7shTPERlVr0vsta6GzvILhSeYAtL/APBiqAWxCmbtXngKVgXxhrDmG0pnStByUxxvZTz/AAZW6Z0j8OZfI7MuNXOc85ucTmSalb3c1n6Kzxs+q0DyCybYfZ98lobNIxzYmguZi1edAacMya9y12F/VA4fBXyejI7amNkjc1zQ5p1aRUEbwR+9Aqnb9jbK4nD0kW8YX1GfEPB9CFa7M/MhM7QKgcRVp8EJkSVlAtuws4qYZI5f5T80/uFat/qCrl4XTaYa9LBK0DU4CW/jbVvqtda6uR14paOZzd5TtEdDCRauCM2dbbbbss8/8WCKQ8SwYvxjrDzUFadgbE7siWI/ySVHlIHe9VSJoziJ9U8YFabV7PXtxGCUPoKtY9uFx4txA0rwyA7lVw6mRBBGRByII1BG4rN4YqOPaiFqM+RFxJ2SEe1IualXORSqGI0QR6IJ2AGlcKKwoyk71PAAU7glTElWj2eXR8otOJ4rHCA9wOjnk0jYeVak8m80mrLXLSLFcOxTpGNktDjE12YYB84Qd5JyZ5E9yt133VZ7P/CiaHD6ZGJ/4jn5KQk55pB54ppJHLOcp7CSvLsyfEpJxXHTCtKtrwqK+SRkJTszoQtJqsq2ybinwj6Tx5AD/XyWrSBZraG9JaydwLz5UaPzOSj9i9Igi9zDrkdEeFxccIFdcmiuo4Bb7svsdZpbLDKY2l5Z2qCupxAHWla5KyXdsvZo2UEbcyScqVrpWnKiv8VlLlPNcd0zkBwjdoc8PMk5/vRS2xt2yG0xvkirG0kuxNBbkx1K1508aL0g674w3CGNAAoAAAKdyrm0FjYyM0aBuFBSpKPx1lifK9IqkDcRLz9LTkBol25Hv9+5Ga2gRsKwbt2UkJOydl5oWpuZ5gHxGR9EcaoOCSYUMyEq3TNcloCBvP7qusOdE7FR1radyMlKJOU0FeGaVjoWshyrzPlVZz7SLt6O0NlaKNnBxf5jaYj4gtPfiWh2XJreNB5qF2+sfSWN7t8REg8Mnf0lytOzOaMzjjqhJZyNEexvBUzBY8QWiijCytPaQkyrXJdY3hRtqsYG5PqFkJQoJ50QQRTKGcaOQlzCky1ZXZqpiBC172eWDobIwkdaZxld9mlGDyAP3llUVnL3NaNXENHe40HvW3tIaWMboGkDubhA9EJj7Wh6+RNDLUnklZXUCZxilVSJYJoQ8dYAjgQHD1RAwDIUA7qJUaIgCBhZN55LM7iJdK9x+q3ze57j8FpNudSOQ8GOPoVnuzY/iHTrBvkxv6lENsb0bb7M7Visjmb45HAfZdRwPmXK3ALL/Zpb8FodGchKzIfzM6w/pL/JabJCHFpOrcxyPH98V0ReCA7lnN4318rtEnRmsEB6Nh+vJrI/mAMLR947049p21XQxmCJ1HuHzrgewze2u5xHkDzURcNi6KBjTk4jE77T+sR4Vp4LPlliiorI7oivkDRUkAJVyJhXMzUbiYEilT4GnmuzSUHw4nglJXgCpOQScDC7rOy+qOA580AIwwnNzu0fTkEpROQ1JOahgGokLUeo7mKeeScJpbXaDiR6Z/BSxoVYUe0QCWN8Z0exzT3OBHxTZsidROTgyZrBiNnidHI6N+TmOLXDm00PuVwu05JpttYhHbXPAyla1/j2D+UHxXLFNkuiLOZonC0UULebQKqSgdUJneEOSoSRWKLqd9AgpKE3hMpU9JTO0Lm4wZM7F2bpLXHwjrIfuDL+otWlwyVlA4NcfVqpfs3s/Unl31DG+Axu97fJWi6JscrjwaB5n/RbUVHRNSuAFToE2NcVOI9f2fRKTZuaNwzPgi2nKjufvyTGcDskIwgQjMCXga2Mb+dSzTka9G/8pVJ2ZHzbjxe70OH4BXXaL/ZZeYA8yAqdcB+by+vIf+Y7L1HknAcicsdrMUrHt7THB3fhPuIr5rVNotpmQWZsrCHPlbWAcagHERwAIPkN6yCV1Aadw7v/AEizTuIo5xd0bS1tfoitaDgKkrRSpE0FEZtNpijcS4ySGSUnUtZ13k8anC3760ByqGwdnxyTznRtII/Cj5SO8lg+4VcHLGe6NIiL0nI8NFTkBqu2iUNFXGjf3kOKaNjMlHOFGjst+J5+5ZlnYWmQhzhQfRafzHmngCAGSCYgEIj0YopSYHKqOtriXU8R7vinryoy1S/OeA+P6KGUheFlBUpeCXNIvBICamQgpJ0PZG+0exEwNmaKmF2dPqPoCfB2HuqVR7BOXZBayzDNG6NwqHNIIO8EUI8lmsN3dBI+InsOIrxH0XeIofFbd6VnPKGSTsgIGaVtLcQRLOa9yWtDMlD5ilBEV8mXEv0J5oI/KHQrjZUnOpaOwJU2HkmsGRZNjI+jsLXHIuc93m4j3BqlNn8jK/iR6A/qk7LZw2CNp3MGXeAlbvkqx506xHkAtSlolLBU1cTroOACF4AmM011HgclyxnqBKS55ckMaOB1QDxFUdqbWR9QW/VPoc/18k4akxojNqXUsr+ZYP62qo3J/DNP7yT0leVZ9s3f2bvez0NfgqncTPm3cpJPVxr8VUNBIkmmorWnWwjInNxwjTnUVTK2W/C2Q5VFa99dPRSFnjo2PMjLOji3tOJIqCo6SHpp4LO0ZPe0v+w06eNSfuq6yLwXzZOxGCxwsPbLcb/tyHG71PonlrtLWNq493EngBvK7b7W2Jhc85DIAaknRoHFRNljdK7pJPut3NHDv4lc8nk1SFbNG6Vwe8ZDsM3N58zzUlRFjbRHJUlHCuFdqiPKBAJRCUKopKTYBZVB28Vkpvw/EqXkkoq3bbUG2sA6OiHo9/6pDJ27LTUYTqE4tFmDgo6KIVqE/ZaKZHNF+GFeiPY8xuUZtTZgXxzDR4wu725j0J/CFY7VZg8ZKHtdnLmOiJzNCw/zN089PFGsCatEdZ2hoS4odVDwzHQ6jUcE46VQ4EKZJYWIKO6dBT+MruGEYR44sRAG8geaFE9uuPr4jo0E+Og/XwWqVsxJC3OFMt2Q8BkmlgkpDXm73kLl4ydXVEu41gZzLh/WV0IbJ+EUa3uCUcc/BcIRJjRzeeSUhx0INdhkB3OqD8P3zT7Cmdriq2u8ZjvTuzOxsa7iPI7wkxogdt5MMMfOQejHn4KtXc/qSAf3j8u/D+qn9vs2Qt/xCfJjh8VWrqZR0oP963ycxh95WkNCkTMkzW0FRUAOI/lxEB3dVNtiPnLW6Y6NDqHg1gLK+Jc4+KTvd+CM0qSaBranCXvyaSO819VI7IWINhdTs1aw8S2NuJw8cghuotglbJW2NM9oZWuBgq0d+VTzU9FHQUUVZLUHHE1knWpq2lAANa6KWgcSKluHhmD48lzmx0rlUHlFBUtjoDnJNzkZyRcUAAvXHOCK9FJySsBpanqq7Rmlohdxa4fhIPxVjn1Vc2nNHQH+dzfxNr/0prYMmLuncSAMwpL5M9VRttMTgW5EKZsW10Ryk6p3ncig0S0L3M1GSWtEIe2oGfqloZWyNDmuDmnMEZgoYaaJpeCWym3rBR+MfT7X2hr56+aZYla77sYcwkd/iN/lUeKrGAJvGyKEaoJTCEErQUPgpe6oat0yJqe4ZD1qoF0vWpvUrNeYYAwaNABPGmquC8kCF/TtHVbuTm4xWKHxPk5xUZbLGHDEHVxZ6qXuOOjYx9Vh95/VaIciaSNr0HIpaPekrQVL2NaIy97aR83QjECQ4ctyU2WtT845dSMbK7wDQ/A+JUmIWuAxNDu8VUZfbujlhlH0HUP2XZEeRKmslLQx26PXgb9s/lHxUFZ/48g4mN3Hc4f9sKX2wfW0RD6rXHwJB/6VBxvpaQK0LovWNxof+YfJaw+pMthr2mrM1hr1GF7u8tLGe93kFdtjof7LGeJcf6nD3ALPXQh3SyV1e4NoSMmuwnU6F2I05rTNmGUssPOMHzz+KXJ9Rw2Pmt47kJ30CM40TGR9Suds1SDNBJTghcjYjSFIYiSknI7iiFABXIrtF2RyJaDRqQEbMc1XNqxWON31JWu9HA+9T0ri7sgk8BmoLaW57TNFgZE41IqQW5UcM6VVxWRPQzumD5TUuBwUpHr1nccqGniEs64Xg1dZAf5haHAHwcU5s14mENjDSwsAGEtI0HBWK7rfJJQYC0ca5Kn/AITZXbJa5ouoxsTADkzp2Vz8U7l2lfDTp43MB+lk5v42kt8KqetMT3aYDycAfekAw0o4AbiABhPeKKbXkdHLvvmKYdVwPDP0VXtQwvc36riPIp5etxxE4ox0UmoLMgeRCjzK5wrJ/EYQ15+sKdV3fQU8lTM5LycxlBF6QIJEC1gLpZMTRkwFznbm0BpXvNMkk+0QNPzkr+Y6Mg+pTm7LUYLOwDtPJe7n9FoPLCB5lGltMEwpJG5p4ipHqtNaHGvJG23aKJjQ2IudxJGED9Srhsw/FDG7jG0/iNVRrz2bYRijdka0ywnLXv3K9bKwllliB1EbAfBv+qrFAyZi3pGVLx6JCXVZ3ktr9RzZTkm192fE1OrEEvaIqhKTHFYM9v8AnxWhvKFvmcRPwUZe0/ROjlIrhbID97MebmgfeUhtE0fKTyjb7j+oRYgSRkHFoGRpvLs8xSoIr4LaOiGR1ukEUABzIaBzc4nPvJK03Zp5+SWeoFehjqOFWNqsvvOzF7xIa0aAGh1K1zJeaZVPwWp3MCLPCKaRR/kGijleC+NZFbZKaUSFmbVdtCUiFAuezahcyAJKd6Re/PNQ98bRQROwF+e8NBcR3008U1b0J0tkwHIjnhVg7ZQ0oA8/d/1UZZvaCxktJrO4R17ePEWj62ACh46q1xSfgl8kS6NDnnqjLicgk5o2ukEUjnNxdmgo15GZaH8eWXJTELmvaHNIc1wDmkHItIqCD3JneNlbK0td3jiCNCDuIKKSFbY7isrGCgAATe2s367j3Hehdtoc5pbJ/EZk7+YfReBwI9QeCXdn3IbBIr1rlkjzoJWbiRm3lXUI1kvEO+jh8aj3J/NCRUgVG8cVGT3eD1o8jvCi2iqTHvSJvNMKZZpOOQ0oagqOfMYzlpvTu0JKmKWx2h3bkztNnDwTxpXwKePtDJG0bkeCYPbhqM1VMQh8ibxQRqFBGfYdV6E36R/Zb7gpLcEEFTIWhK9OzH9k/mCsFyfwW/Zb+UIIK3okktyaSaoILNbNX9R7duvgn7tD3FBBEwiZftP/ALZL3M/K1K2HtH7Lf+4uILVaIexpeOh8PcVplzfwIv8ALZ+QLiCz5tIrj2xGZKSaIILnNyHvHsu7j8VlEmjv3vQQXV8fTOfl2hxZf35JK3ajx9yCC7fBzLZrHs//APzrN9g/ncpaRBBedPbOyOht/v8A/hj85Uk5BBZsoaz6+SYx9pBBN6Etja09pQdt+B96CCUNMctje7u35pa09o964gtVojyBBBBQ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data:image/jpeg;base64,/9j/4AAQSkZJRgABAQAAAQABAAD/2wCEAAkGBxQSEhUUExQUFBQVFxcYFBYXFBcVFxUXFBYWFxcUGBcYHCggGBwlHBcXITEhJSksLi4uFx8zODMsNygtLisBCgoKDg0OGhAQGiwkHyQsLCwsLCwsLCwsLCwsLCwsLCwsLCwsLCwsLCwsLCwsLCwsLCwsLCwsLCwsLCwsLCwsLP/AABEIAOEA4QMBIgACEQEDEQH/xAAcAAAABwEBAAAAAAAAAAAAAAAAAgMEBQYHAQj/xABIEAABAwEFBAcDCgMFCAMAAAABAAIDEQQFEiExBkFRYRMiMnGBkaEHscEUI0JScoKSstHwM2KiJFNjc+E0Q4OjwsPS8RUWNf/EABkBAAMBAQEAAAAAAAAAAAAAAAABAgMEBf/EACMRAAICAgICAgMBAAAAAAAAAAABAhEhMQMSQVEEMhMicWH/2gAMAwEAAhEDEQA/ANxQQQQAEEEEABJyMqlEVzqJNICGt1mpmmMjsIzU7aSD4KBvB4OSyaoort9hruzks+vQHHQmque1Npis8DpXnIZADtOcdGjnr6lYzeV+yyOJBwDcG7vHUpGkXRfrtgBGeXEnRC1TWaNwrNFzAdiPk2qy+SUu7RJ7zX3ozHJ0NzZuFybW2EUBmAPNjwPPCtNuW0MkjDontkYdHNcHDuqF5FbIp/ZXaeexSiWF9NMbD2JB9V439+o3IVIzZ6uQUbs7fMdss8doj7MgrQ6tcMnMPMEEKSWxAEEEEABBBBAAQQQQAEEEEgOIIIJMDhRSjLhCzkhhKrq7RcU0MVQXKoVXQSdRHuok5ZaJEWhrt6TFYZ9qooy2XoNKpK9JXAGiqdqtjq9ZZtlxVkxarzcNDkox15YjnkkHzF4SQs+Vd6hmmCg+123VkgiByawyEc3uLB5Bp81nlVcfaqP7Yz/IZ6vlVMLlaWCWwwRwURoqlQzknQrAlGFFw/uq6G9yVBaNp9gV+daeyOORHTR94oyQeIwHwK2ZeWfZ/fjbFboZ3k9G3EJMIqS17HN035kHwW32b2pXbKaCfAf8SOSMfiLcPqqVpEui7oKFZtBEQ0te1zXaFpBB7iNVLQyhwqE1JMQogggqACCCCAAggggAIILhKQAXEV8gCjZ72a00qs5SSAlEFF//ACreKCnuhjy1zYQkbJbA7KqF8MqwlU+wXkBKRWiqUqZm9livucsbUaKDuy8Ku1Tq97a0sIruVIuq82xSux5glQ5ZE0aDarSC1QJhxnRQ9u2lbmGnLcrFsy/pGglNytlJsiZYcDXudRjWAlznGjQBvJOiot6e0qKJxEDDMR9InAzwyxHyCJ7c9pnutPyGMlsUIaZQMukkcA8V4ta0toOJJ4UyxXGJoS+0W0D7ZL0sjWB2ENAYCAGtJI1JqcyosScgiJxZbI6Q5DxVOksgk2E6YrnSFWuw7GEgF7j3BTkGx8De02veVzy+Txo6Y/FmzOMaGJahDsdE7MRtA5hMrbsTHoBhPKqhfLgU/iSRnuMowlPFSN8XC+AVrVtacwogFdMZKStHNKLi6ZOXLtDLZ3VaatrUt3H98V6S9n1+stNnZI12ThodQRkWnmCCF5UaVrXsbvHo4pGk5dKSPFjKoZnJJZN+fKAK1UDatpGtfhqFGXhfgLKNKzO+byeJKkpNtkOXo3aw20SCoTh7qLO9kL/GBtTmrJed7jBUFHbAKWCa+VCqXDll1t2rAIz0Undm2DXZVSUmHcv6bWufCFFR3+3DWqr1+7RtoRVEpWPsiUva9wBkVnt+3+cVQUyt9+656qm3rbS85KUiG7Lp/wDZjxKCzrpncSgqpAerLfaQWd6yHaa2GCbEDlVTbNqMTO0qFtXeHSkqZux3ZOSbQNc2uJVi2XlV5I0UCZCg2RZvJtDr5Jtltq4ZrRNm78DWAVWRiRPbPeL26FNGzgpLAf2twB1t+UNzbM1uLk+NoYR4tDT5qjK5W+Tpmlr9D6c1VbZZHRmh03HcVtCVqiJ8bjkShZicBxKstnljga3HWp0aNVD3ZZ3CaLECA41HMEFWZ92uD8bGB7yOri0AGp/fFRy09j478Epc+2dnADHhzBucRX3FXOzObIAWAPFMVW51GVMvPyVChuuV9el6PkMPdTIZ8dDv87JsXZuidI0E4dw3DcaDcFx8kIvKO/inNYY22k2yMUhigjxuAFTQ4QSNOdFEx3xb6iR7GFupZQVI35DMZKevTZ3pHE0OZJNCM614pGwbKsYRRkgduOKm6g0OenxTi4JVWSZwm5XZH31G20WOWQNLSBiodQRqOazyKwyOY6RrSWMpicNBUevHJbPeVzHoJGN7UjC3PSpGXqmd0XM1liEcgAcA4SjgaGpB7vetY8vSNr2ZPh7yp+jH4WFxAAqToFfNn5hZ2hhPNx4k6/vkq/d0DYwCM3HUn3DglpZqrrbPOk7wX9t9ACgNVW75tuOpUPFbCBnmk57QXJGdFkuO+MOVdFL23aNxbQFZ8yQgpcW4ooKH1uvA4tUjBej2moKjHSEoBIdFui2reBqou8b7fIdVEYkRxSCh18pO/NJSS1TdxXKqh0KYkEnVBIZYBanDekZX11STClAudsBu9iIIk7ohRIuEbY2DEsxq7VHaVR6fFxKjjklIwEUIBCVKIQmmU4oWhsbSGOz6hBHgCDXy9yvVyCOQMa4A5b1TLtdUPbyxCgrpkR6+ilbrtZjIUT0Yr9ZlwvGKOFjnAAdwGajtm7ygBeDKyuVaHRR9rv8AiqRI4NoNDWp7hvVPtV6R9ITFZmubnQmuLvo3RRCDaNuTmjGSNPhvSN8mBji53AxuAO84XnIlStktDHA01GVN4PArMrr2wlZTFZwRyxtcB5GvkrJY7VK95fg6PFlgDsR0riccqdymfH1yVDmUv1RK3paDiAHFRu0ltLbJM4UzAYONXEMr30d6JeaStSdfiVSNoNoHzsENA2NjyajV2GoaT5kpwj2ZlN1f8ogg9cXFwldp5ko0KNXXBcjS4CTZA1LUYsSvRo4al2AZuautCVlCRJVWB1cc1BpSuFKwGrkKo8zURjFVjOoJTAgpsB+1yPjTRsiNiWNG3Hx2L9Iu4qpu0peMp0dsOJI6AlmtXGoxUHUkkgEJFyUcUm5NHPJOw9nmLDVpocx4HIqRsT6jmPgopOLK4jE6oDWjE4nQD9Tom1aIljLJe33e2UCm8Z6H3olkugNA6gcd3WI9BklLLbMBLHZEEgg7iDQjzVgsN4RmgNK8aarF2lRpCm7QxsN2CvWijbzwh3qVJtsfRZtAB4aJwLyYBuIzTCe9i97Y4gXveaNa0VJJ3ZLPLNbSywkz3Oa/DqGPkNcgGxsLiSd2Q8yFQ7ZYi1kcgqY5W1Y48R2mO4OHrke68bcWttigNkDg61TYXWtzTUQxghzbOHDe40LuQzyITvY66mzXYyKYVbJV44tLjVrm8CKrqhHosnDyT7P/AAzAhEopzaC4ZLI/C8EsPYkA6rx8HcW+8ZqJotFI5J4YI2pdpSbSgXpNkCi5VJ40MagDkiQcxOAUCFfYBBrEsF2i4Qi7AI5qI0I5RC5UAei6kcSCVDoO1HJRAukqT0YKkdDkswpFqeQxpNm8VZ2NLtXAxHChstyUUEcEi5Ttj2ftE3ZicGn6Tuo3vq7Xwqpmy7CNGc0pP8sYp/W7/wAU4ps5p80UUdrC4gNBJOQAFSTwAGqW2oiMMcdn0c75ybvA7PcNO8lahY7vhs4PRRhppm7Vx73HPwWX7bn56Q8GgD7xOXkAtFho5pcncdWCX5cwYRS0xMHSAf79jKNEo4vAwhw35FCJrhxUZdLXWdzJYnFsjKOr2hipQ1G8EEtI3glW289oLLaojM2N1ntLe3GBjhmOuJjxm0/aHIk6qJ5yjSCrDG123bLaJWRMzc80zzAGrnnkBUn9VO3ttJZrsa+CwESWnNs1scA7o+McW4u7shTPERlVr0vsta6GzvILhSeYAtL/APBiqAWxCmbtXngKVgXxhrDmG0pnStByUxxvZTz/AAZW6Z0j8OZfI7MuNXOc85ucTmSalb3c1n6Kzxs+q0DyCybYfZ98lobNIxzYmguZi1edAacMya9y12F/VA4fBXyejI7amNkjc1zQ5p1aRUEbwR+9Aqnb9jbK4nD0kW8YX1GfEPB9CFa7M/MhM7QKgcRVp8EJkSVlAtuws4qYZI5f5T80/uFat/qCrl4XTaYa9LBK0DU4CW/jbVvqtda6uR14paOZzd5TtEdDCRauCM2dbbbbss8/8WCKQ8SwYvxjrDzUFadgbE7siWI/ySVHlIHe9VSJoziJ9U8YFabV7PXtxGCUPoKtY9uFx4txA0rwyA7lVw6mRBBGRByII1BG4rN4YqOPaiFqM+RFxJ2SEe1IualXORSqGI0QR6IJ2AGlcKKwoyk71PAAU7glTElWj2eXR8otOJ4rHCA9wOjnk0jYeVak8m80mrLXLSLFcOxTpGNktDjE12YYB84Qd5JyZ5E9yt133VZ7P/CiaHD6ZGJ/4jn5KQk55pB54ppJHLOcp7CSvLsyfEpJxXHTCtKtrwqK+SRkJTszoQtJqsq2ybinwj6Tx5AD/XyWrSBZraG9JaydwLz5UaPzOSj9i9Igi9zDrkdEeFxccIFdcmiuo4Bb7svsdZpbLDKY2l5Z2qCupxAHWla5KyXdsvZo2UEbcyScqVrpWnKiv8VlLlPNcd0zkBwjdoc8PMk5/vRS2xt2yG0xvkirG0kuxNBbkx1K1508aL0g674w3CGNAAoAAAKdyrm0FjYyM0aBuFBSpKPx1lifK9IqkDcRLz9LTkBol25Hv9+5Ga2gRsKwbt2UkJOydl5oWpuZ5gHxGR9EcaoOCSYUMyEq3TNcloCBvP7qusOdE7FR1radyMlKJOU0FeGaVjoWshyrzPlVZz7SLt6O0NlaKNnBxf5jaYj4gtPfiWh2XJreNB5qF2+sfSWN7t8REg8Mnf0lytOzOaMzjjqhJZyNEexvBUzBY8QWiijCytPaQkyrXJdY3hRtqsYG5PqFkJQoJ50QQRTKGcaOQlzCky1ZXZqpiBC172eWDobIwkdaZxld9mlGDyAP3llUVnL3NaNXENHe40HvW3tIaWMboGkDubhA9EJj7Wh6+RNDLUnklZXUCZxilVSJYJoQ8dYAjgQHD1RAwDIUA7qJUaIgCBhZN55LM7iJdK9x+q3ze57j8FpNudSOQ8GOPoVnuzY/iHTrBvkxv6lENsb0bb7M7Visjmb45HAfZdRwPmXK3ALL/Zpb8FodGchKzIfzM6w/pL/JabJCHFpOrcxyPH98V0ReCA7lnN4318rtEnRmsEB6Nh+vJrI/mAMLR947049p21XQxmCJ1HuHzrgewze2u5xHkDzURcNi6KBjTk4jE77T+sR4Vp4LPlliiorI7oivkDRUkAJVyJhXMzUbiYEilT4GnmuzSUHw4nglJXgCpOQScDC7rOy+qOA580AIwwnNzu0fTkEpROQ1JOahgGokLUeo7mKeeScJpbXaDiR6Z/BSxoVYUe0QCWN8Z0exzT3OBHxTZsidROTgyZrBiNnidHI6N+TmOLXDm00PuVwu05JpttYhHbXPAyla1/j2D+UHxXLFNkuiLOZonC0UULebQKqSgdUJneEOSoSRWKLqd9AgpKE3hMpU9JTO0Lm4wZM7F2bpLXHwjrIfuDL+otWlwyVlA4NcfVqpfs3s/Unl31DG+Axu97fJWi6JscrjwaB5n/RbUVHRNSuAFToE2NcVOI9f2fRKTZuaNwzPgi2nKjufvyTGcDskIwgQjMCXga2Mb+dSzTka9G/8pVJ2ZHzbjxe70OH4BXXaL/ZZeYA8yAqdcB+by+vIf+Y7L1HknAcicsdrMUrHt7THB3fhPuIr5rVNotpmQWZsrCHPlbWAcagHERwAIPkN6yCV1Aadw7v/AEizTuIo5xd0bS1tfoitaDgKkrRSpE0FEZtNpijcS4ySGSUnUtZ13k8anC3760ByqGwdnxyTznRtII/Cj5SO8lg+4VcHLGe6NIiL0nI8NFTkBqu2iUNFXGjf3kOKaNjMlHOFGjst+J5+5ZlnYWmQhzhQfRafzHmngCAGSCYgEIj0YopSYHKqOtriXU8R7vinryoy1S/OeA+P6KGUheFlBUpeCXNIvBICamQgpJ0PZG+0exEwNmaKmF2dPqPoCfB2HuqVR7BOXZBayzDNG6NwqHNIIO8EUI8lmsN3dBI+InsOIrxH0XeIofFbd6VnPKGSTsgIGaVtLcQRLOa9yWtDMlD5ilBEV8mXEv0J5oI/KHQrjZUnOpaOwJU2HkmsGRZNjI+jsLXHIuc93m4j3BqlNn8jK/iR6A/qk7LZw2CNp3MGXeAlbvkqx506xHkAtSlolLBU1cTroOACF4AmM011HgclyxnqBKS55ckMaOB1QDxFUdqbWR9QW/VPoc/18k4akxojNqXUsr+ZYP62qo3J/DNP7yT0leVZ9s3f2bvez0NfgqncTPm3cpJPVxr8VUNBIkmmorWnWwjInNxwjTnUVTK2W/C2Q5VFa99dPRSFnjo2PMjLOji3tOJIqCo6SHpp4LO0ZPe0v+w06eNSfuq6yLwXzZOxGCxwsPbLcb/tyHG71PonlrtLWNq493EngBvK7b7W2Jhc85DIAaknRoHFRNljdK7pJPut3NHDv4lc8nk1SFbNG6Vwe8ZDsM3N58zzUlRFjbRHJUlHCuFdqiPKBAJRCUKopKTYBZVB28Vkpvw/EqXkkoq3bbUG2sA6OiHo9/6pDJ27LTUYTqE4tFmDgo6KIVqE/ZaKZHNF+GFeiPY8xuUZtTZgXxzDR4wu725j0J/CFY7VZg8ZKHtdnLmOiJzNCw/zN089PFGsCatEdZ2hoS4odVDwzHQ6jUcE46VQ4EKZJYWIKO6dBT+MruGEYR44sRAG8geaFE9uuPr4jo0E+Og/XwWqVsxJC3OFMt2Q8BkmlgkpDXm73kLl4ydXVEu41gZzLh/WV0IbJ+EUa3uCUcc/BcIRJjRzeeSUhx0INdhkB3OqD8P3zT7Cmdriq2u8ZjvTuzOxsa7iPI7wkxogdt5MMMfOQejHn4KtXc/qSAf3j8u/D+qn9vs2Qt/xCfJjh8VWrqZR0oP963ycxh95WkNCkTMkzW0FRUAOI/lxEB3dVNtiPnLW6Y6NDqHg1gLK+Jc4+KTvd+CM0qSaBranCXvyaSO819VI7IWINhdTs1aw8S2NuJw8cghuotglbJW2NM9oZWuBgq0d+VTzU9FHQUUVZLUHHE1knWpq2lAANa6KWgcSKluHhmD48lzmx0rlUHlFBUtjoDnJNzkZyRcUAAvXHOCK9FJySsBpanqq7Rmlohdxa4fhIPxVjn1Vc2nNHQH+dzfxNr/0prYMmLuncSAMwpL5M9VRttMTgW5EKZsW10Ryk6p3ncig0S0L3M1GSWtEIe2oGfqloZWyNDmuDmnMEZgoYaaJpeCWym3rBR+MfT7X2hr56+aZYla77sYcwkd/iN/lUeKrGAJvGyKEaoJTCEErQUPgpe6oat0yJqe4ZD1qoF0vWpvUrNeYYAwaNABPGmquC8kCF/TtHVbuTm4xWKHxPk5xUZbLGHDEHVxZ6qXuOOjYx9Vh95/VaIciaSNr0HIpaPekrQVL2NaIy97aR83QjECQ4ctyU2WtT845dSMbK7wDQ/A+JUmIWuAxNDu8VUZfbujlhlH0HUP2XZEeRKmslLQx26PXgb9s/lHxUFZ/48g4mN3Hc4f9sKX2wfW0RD6rXHwJB/6VBxvpaQK0LovWNxof+YfJaw+pMthr2mrM1hr1GF7u8tLGe93kFdtjof7LGeJcf6nD3ALPXQh3SyV1e4NoSMmuwnU6F2I05rTNmGUssPOMHzz+KXJ9Rw2Pmt47kJ30CM40TGR9Suds1SDNBJTghcjYjSFIYiSknI7iiFABXIrtF2RyJaDRqQEbMc1XNqxWON31JWu9HA+9T0ri7sgk8BmoLaW57TNFgZE41IqQW5UcM6VVxWRPQzumD5TUuBwUpHr1nccqGniEs64Xg1dZAf5haHAHwcU5s14mENjDSwsAGEtI0HBWK7rfJJQYC0ca5Kn/AITZXbJa5ouoxsTADkzp2Vz8U7l2lfDTp43MB+lk5v42kt8KqetMT3aYDycAfekAw0o4AbiABhPeKKbXkdHLvvmKYdVwPDP0VXtQwvc36riPIp5etxxE4ox0UmoLMgeRCjzK5wrJ/EYQ15+sKdV3fQU8lTM5LycxlBF6QIJEC1gLpZMTRkwFznbm0BpXvNMkk+0QNPzkr+Y6Mg+pTm7LUYLOwDtPJe7n9FoPLCB5lGltMEwpJG5p4ipHqtNaHGvJG23aKJjQ2IudxJGED9Srhsw/FDG7jG0/iNVRrz2bYRijdka0ywnLXv3K9bKwllliB1EbAfBv+qrFAyZi3pGVLx6JCXVZ3ktr9RzZTkm192fE1OrEEvaIqhKTHFYM9v8AnxWhvKFvmcRPwUZe0/ROjlIrhbID97MebmgfeUhtE0fKTyjb7j+oRYgSRkHFoGRpvLs8xSoIr4LaOiGR1ukEUABzIaBzc4nPvJK03Zp5+SWeoFehjqOFWNqsvvOzF7xIa0aAGh1K1zJeaZVPwWp3MCLPCKaRR/kGijleC+NZFbZKaUSFmbVdtCUiFAuezahcyAJKd6Re/PNQ98bRQROwF+e8NBcR3008U1b0J0tkwHIjnhVg7ZQ0oA8/d/1UZZvaCxktJrO4R17ePEWj62ACh46q1xSfgl8kS6NDnnqjLicgk5o2ukEUjnNxdmgo15GZaH8eWXJTELmvaHNIc1wDmkHItIqCD3JneNlbK0td3jiCNCDuIKKSFbY7isrGCgAATe2s367j3Hehdtoc5pbJ/EZk7+YfReBwI9QeCXdn3IbBIr1rlkjzoJWbiRm3lXUI1kvEO+jh8aj3J/NCRUgVG8cVGT3eD1o8jvCi2iqTHvSJvNMKZZpOOQ0oagqOfMYzlpvTu0JKmKWx2h3bkztNnDwTxpXwKePtDJG0bkeCYPbhqM1VMQh8ibxQRqFBGfYdV6E36R/Zb7gpLcEEFTIWhK9OzH9k/mCsFyfwW/Zb+UIIK3okktyaSaoILNbNX9R7duvgn7tD3FBBEwiZftP/ALZL3M/K1K2HtH7Lf+4uILVaIexpeOh8PcVplzfwIv8ALZ+QLiCz5tIrj2xGZKSaIILnNyHvHsu7j8VlEmjv3vQQXV8fTOfl2hxZf35JK3ajx9yCC7fBzLZrHs//APzrN9g/ncpaRBBedPbOyOht/v8A/hj85Uk5BBZsoaz6+SYx9pBBN6Etja09pQdt+B96CCUNMctje7u35pa09o964gtVojyBBBBQ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 descr="http://2.bp.blogspot.com/-OVrN8A1Ql1A/TsGXa_OKijI/AAAAAAAAAQo/jnCz9w1h-c4/s1600/poiro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1916832"/>
            <a:ext cx="2428875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 err="1"/>
              <a:t>Overgeneralization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Assumption, 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en-US" dirty="0"/>
              <a:t>a few similar events provide evidence of a general</a:t>
            </a:r>
            <a:r>
              <a:rPr lang="pl-PL" dirty="0"/>
              <a:t> </a:t>
            </a:r>
            <a:r>
              <a:rPr lang="pl-PL" dirty="0" err="1"/>
              <a:t>pattern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we </a:t>
            </a:r>
            <a:r>
              <a:rPr lang="en-US" dirty="0" err="1"/>
              <a:t>overgeneralize</a:t>
            </a:r>
            <a:r>
              <a:rPr lang="en-US" dirty="0"/>
              <a:t> on the basis of</a:t>
            </a:r>
            <a:r>
              <a:rPr lang="pl-PL" dirty="0"/>
              <a:t> limited </a:t>
            </a:r>
            <a:r>
              <a:rPr lang="pl-PL" dirty="0" err="1"/>
              <a:t>observations</a:t>
            </a:r>
            <a:endParaRPr lang="pl-PL" dirty="0"/>
          </a:p>
        </p:txBody>
      </p:sp>
      <p:pic>
        <p:nvPicPr>
          <p:cNvPr id="50178" name="Picture 2" descr="https://encrypted-tbn3.gstatic.com/images?q=tbn:ANd9GcT_8aFWHmGHgo9h3r541NfZpy3N2KOhvtJqUtIPkwmsZv1mgQgV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65104"/>
            <a:ext cx="2952328" cy="2211397"/>
          </a:xfrm>
          <a:prstGeom prst="rect">
            <a:avLst/>
          </a:prstGeom>
          <a:noFill/>
        </p:spPr>
      </p:pic>
      <p:sp>
        <p:nvSpPr>
          <p:cNvPr id="50180" name="AutoShape 4" descr="data:image/jpeg;base64,/9j/4AAQSkZJRgABAQAAAQABAAD/2wCEAAkGBhQSERUUExQWFRQUFxcVFRUVFhUUFxUXFhQWFBQUFRQXHCYeFxkkGRQXHy8gIycpLCwsFR4xNTAqNSYrLCkBCQoKDgwOGg8PGiokHSQsLSktLCkpLSkvLC0pKSwsKSksLCwsKSwsLC0sKSwqKS0sKSwpLCksKSosLCkpKS0sLP/AABEIAK4BIgMBIgACEQEDEQH/xAAcAAABBQEBAQAAAAAAAAAAAAADAQIEBQYHAAj/xABAEAACAQIEAwYDBQYEBgMAAAABAhEAAwQSITEFQVEGEyJhcYEykaEHFFKxwSMzQtHh8GJywvEVQ1NjgpJzorL/xAAbAQACAwEBAQAAAAAAAAAAAAABAgADBQQGB//EADMRAAIBAwMBBQYFBQEAAAAAAAABAgMEERIhMUEFE1FhoXGBkbHB8BQiI9HxFTJSYuFD/9oADAMBAAIRAxEAPwDmN5aFlqQ6zTClRgBBadTmFIBQCNNIBRctNy1CHqVa9FIBUIOmnLSAU9VogPE00GiFaaFoBQ3NShqaVr2WoEcTTZpDSVAHi1PR6Hlpy1CBSacp3pEWTFERJ25a0CD50pq08AR50mWiQIgo1/ClYkRIDDzB2ih2XA3E0a5iS+/QADyGwobgGW0+f50ota61K+6wqnQ5gSIO0GNRyOlILdQgLEWlDHLqukfITQyKM69OVCJoIgJ00qM61Lc1EummAR7goDUZzQGokPCnChzSiiQPnpGegmkLUCD89eoU0lEha5aa4oy0K5QGAsKTLT4r1AgykinlKbQCeJpBSUoFQJ4UZKDT1aiKFrxFIDTjQCAalWlYUoFQgNhTaewpkUQHjXppTUvAcNNyeQG5/pzqEA2lmpVzCsqgwdRO0QCTufarKzw21bQl2k6cpiQTBynwn36077+kAIxgSII21mNP9taRt9AlQEPMU7yq6fCo6iCROvLU+fSq27hshIkyNjoQfXpQU8kawRGaDH5ailtPT8ThHAVmGjAweehI186Ylsj86dPICZbu0Q3JpiWRpDjbUHSD086bUAK9zT1qTi+GQqsrBgwkA6HzioZPXkDypuPxpcjXRQAOUHnFJJSytLABa7Ue4aK67QdTv60FqfIQRoL0V6E1MgDQaIooYFGUVGEaRTGWjRSMtAgDLXqLlpKJC0W3S9zUpbdeNugEr7tmmKKsHt1Ge3UICK0MpUgLTSlAYAbdNqS61HcVCDTXlNeinKKgo9TTxTFFHRahALV4Gi3FpmSoQEaWKXLUnAYXO0HYan0qEIjuE1Ikn4Ry9T5VHbFO8gaTyGk+w05fWrDHYJmOaOUCOXOi8DweZ9FJHXzOn6UjkksjqLexW4UlSWMy358pj3FLauGT8/Meh51ubvZlQhLKQW8QEHYaA/r7VlsRw4AtIOh0OoGn60saqkNKk0EwPEGRwZI5NA189DoemtXzYRLtnMNG3EmQRMdNI6edZ20qqwjUEFiCRsCA0euulSsHxIIxAYiDEHmN5PKaWSzuhfJj74JUKSSF5GNCTrEb/wBaALehAE+cSR6VLS6jTA16kwARuSPagfeWUeExOulOuNitkf8ATenJcE+Lbn10oRkyfekIHqOdWgC3GHIGDqOse1RyNZ/OiC8QIG4Oh5wRqJppSP7+lAghTSguKkKKGVqBI7rQctTHWgsmtEgHJRUFPCU426gRmWhtRDTHFAAya9XopKJDUIlNupFet3Ypr3QTQIDYVFumpNxtKjPQCMWlikSnGoHI0io90VIzUC5RBkDT1FJlpwFQg9BUhFoKGpFuoQ8yV5LE1IW3NSbdmikRkS3gafexAsLm110gc/Kraxh6DxDs02KuWUUgeIyTsBAkn00oyWxI7vCMrd48+YgeHWY9oFdS+z3hAt4JbhjPc8UtqBO30AqDxn7P8PcyiyTcuW8tu4y85EBn6HQnT0ron/BEWwtpT4FULpvoIrjk1NbHTGOl7nP+MKmZj99us2zQoKea6Lp86j2cKGSWOdQwOaNffrpNWPabseHKC1KhDMKxEzGh8tPqa0XBOArZshGElviJ3mNfSkaLkzlHEAltxInKMoG0gySD86ruJWUVbbqTDeEzplYCSD10P0q0u8Nvi+UYKzFj482VxBOTxNMyI0ik7Z2rqYex3igPmuKxgeKFUAn2JqyPKKZ5w2VWBu6kcjBmrLBYN7zhLYzMTy196ouEKYJ5Hat52RwIOHunvBbaZBI1KqsMoYaj4vpT1Z91ByBbUo1aqjLjlle/Arcn9ow0gQs+L57TUTifA3S6FRJDaKQZUwAG9DM71YX4QkgglfcabVOHaW2tn7vdQ/toDEbqJOW4DupEn1FcFO5qJ77mre2VGMFKntn1MXEb7gxHKpD2iED6QxiARMjqu4qVx7gr4S6bNwyNHRhs6MJVx6j5EGolh1UTlnX8RjyECtNPKyjCawMY67cvrS2VJMDTmKTvBtsJmvQOU0SAvLz+dPuKDssddZ+VKVoy4Yn32oNhwRQtPK0dsI20UwrG9HJCK60JxUm5UZqKBgZFep1LRIWxamA0INRVpGMkEao10VImmXBRRGBQ06hs1OtSxAAknQAakk7CiKNNXPBOxGLxYzWbLFPxtCJ7M0T7TW/7F/ZiqhbuLXMxgraPwr0z/iPltXR10AA0A0AGgA6AVjVu16VOWIrPmOqbZxi59jGLAk3LM81UuxHvlA+tDb7HsZllWtE/hZmRvqI+tdqzUuauD+uTbzpWPf8AP/g3deZ84cZ7NYnCGL9lrc7E6of8rrKn51BttX03fwyXUKXEV0O6sAwPsa5R27+zA4cNfw0ta3a3uUHVeorctLyFzHMdmVyi4mIw7VNsmqlL0VJtYmu9CNl7ZNW3CLqBxnIUMCkkwBm0Enl096z1jFV7if7Sy6Ddl09aaW6aBGTjJM6nhO7shrVsAHcmIzxC5idzvQ72OKmBWK+yy233W41zMXF0oGYkkJkQhRPKdYrWtZz3EEwBJPsKzZLDwaClq3GXcb4hzNAu9vMKFB7z4WKtmGXxD4gQdQIIjyIqHf43bt3iGIzkaAkaDrWc7R42xdde8VCoOaBEGYGYkbmFA32FGKLGaqxjLTEXFhpAhvxKdV+hqq+0G3ZvWFB3l2TyKoS30/So4uLkJQgKoGWNtoC/pQOJcUT7vctGDcARJ5jMQ10dIygD1oRzqK5NYMelsACBWps4VX4bb01W/cBjoVVhPlVFbskmAJ05x860/Zq6VtXlWSbeS8BvmglXAHMZSPlS37xTyujT+n1KrOeism/Z8UUhwwUCAQOXpXlcDQxqeemvryoHFO2Qe+wNs93sDEGTuY6UG0HumFWUWRmYgKCZiW8o1rljCWlOexsT7V0x0KG6+nU0/aHB97w9M0G7htQQZY2joZ8p1H+WsLNaLsnbvNiFW5cm3cJR1DBgcylUgHYAmqG7bIcqdwSpnqND+VdVpJpypt56/H+DFrT7yXeYxkET5U9NaZvR1tlYO06iu4qQ+1bmKucHhssH0qswbQRNW128Aum9KwkpgrOepM17iPCQySBBAqhF/KwM61dLxmUg9KEWRrBlbywYoDrUzFGTNRXpwoZFer0V6oQnBKUNXiaQVMC5Cg0O41LNCdqgGwLtXR/sf7LC9cOJuCVtnLbB2zc29q5pdavoTsNhhhuHWRzKBj6t4v1rkvJbRp/5PHu6kW2/gTu0XaP7nqbNy4n8TW8jFTyBUsDWK7Tfas1tR3FkAnXNeIgDzVGkH1NW3abtHYUqbtuYPiPhJM+0+4qlPbTCWy6NZS5I/ZNAc67A6GSDT/0a2wpzTfv2+/eVq4k3+UsMB2sxtzCq4tKtw65yO+sMDzXu2zIPWYq44Fx/EMWTFW7StGa21pyy3BzHi1VvKsN2TvcQF4v3b27Tk5mgAAcslptR61s+E8HuJdd7l0Ov/LGUBhPxFiAAawL+HZlGnOEP7uVh538C6Hfyab46mlwGMW4AQdD5jQ8xViyBlIbVSIjqKyvBuGiwHBbPndnMgaFjMRVsuM5cuQrMs7+nbqSe/gdEqbZxn7TeyQwl4XLWlq7On4X3I9Dv7Vjrbmu9dvMCMRgbqkSVGdf8y6j8q4YlqvUdl3juaOW908fsUVIaWGs34qSmJqJ92bofkas+G8Ca6JLqnqCT6wK1c45JToTqvEFk3HYNB90bzusT8lj8qubmGl5UxoR86wGA4/8AcWZcrNabRtTIKkjN0kjlV5he2dq6ZtMCSNUMBvYHf2oXNpUhiePytJ+hZGWluD5Ta+A4WgmYBFaSS7GCW8yenlWK4twe1dNxkU22HwhfhIAkyvXn7Ufi/ao5rgA1IyjlEHeOtVeE46O8l200OukkeGd+mnXWuSKkuC1yWMM03Z7AMMOARqozknnlk2xHmTt6VnHxJLEtoZMg8jzBmrLF9rO8XLbHgBDH/uMPgQDpmj5eRpiYt7txFzStpB3rwCSQPhzHWSBXU6TpRjKXMs7eXT4hpUfxDai+Me/P7EQXa0HYYk4rLJBKEjzykErr1E1TXcbh2zEqy6kxbPKdJBEAnoCK0/ZXiWFa/YFtGS4GhSFGsggi4xMmRS3NnUrW84x50v5bI5H+nL34T8emfYF4vwYWS11La3LUzctlQSv+NB0B3Fc58YuXPFowYsg0A3hfUDnXelCXwGRSc3xTpAImHB12PvNcy4l2XVMTcUAhRrG8aSJ6iI+deT7LvMuVOp/cl18jTow/ES01HvH5Afs5x6NdtoUJuBlyMdRodI6HfeqrjeFIxF8EExduax/jOtajsrwxbWNtsp8BuBQDoR4SR4eQ86oO0KsMdiACdbz843ada1beebuWnhxT9Sm7oOioRb6fUqhbp7yf09KObYJOvX+5FESxOta+ThI2HQztUi5Zbr8qba8LVOW6MtVzyPHBX3cIY/Wgm2w0q0OKB0J9KBfcE6aUqbHaRXm3Q2t1O7rnTGtVeirJA7ulqV3NJUJkaxpA1MZ6G12nwI2GLUK4a8r01zSgAOa+kuGJnwtoDXwLHyr5sNd2+zzjIu4K2J8SDu2/8dB9KyO15zpU41YdGPBJ5TImN7Cm5fRmbKv/ADF0lhyXyFarD8PtWkCW7aqB+FQNeulPu4uuZ/aU9+5isLat3WtrcJ8SsVhhBB0PSa8xK6uO0qkadWeEk/Ysb8HQoxprKR0Z46n5j+VCbEVT8MW9bthL10XiNrmXIx/zCSCfOnPeJBMgDzJH5Csp03qaTz5luS0+807v52ifMx9azWI4wqfFctR/8ir/APuB9azHaH7QFBFuwwYzD7xHNZHP0rttuz6txNRggSqKK3OmcQvjuXkj4TIBBI08q5CThUUOA2YDMFYypAAPxacjPOr+zjiuButzZSPinU6CJ1rnHEsSQmQayxA9FAU/OBXs+z7H8Jqhzlr/AKWW8oTpzqSXHBa3ONEqunjZ2c5vwqcqg/8Ajp8zVrhcWA6uNM6xHQpuPkRWXwtgs515BQTPIRv61Ow+KPdop0YM5E6kbAgjof0rab1KdR8PZenyR20H3bp0Vynqfsw0/iy64nYz+JDB30MT77exrJY/DGdUIPVP1A0PsavTxJR/EBO6z/elDZVOoPyNWRuq9KlGMknF8Er2dtdVZaHia59/34mVuhmPxMT5h5/KiKCEKMozFgwYnUAKRljzkH2q9fAhv4j9aHcwltBqMxnQVSlKpKK04z7ThnZwhCUtWdPO6+BCwxIgyAeR6ctBzPnU/wC/tkW2gyLzM+J5O5o4w2YeNR5KBp5S27e1MTDEvryn6D+lNCCqVJZecJv4F8tdClBR21NLHtPNYhddR+Zq27K+HFYc/wDcWoD2TI6Cn4XF5b1sD4i4J8gDM1pW0VG1bxymZd+3K80J7JpLyOtYDMuKtLOjWHQ+tu40H5Vju2GJyYq7BmIWTzOWCD861wxg7/D3BtF3X1UP/qrG43C2sQb/AHl1EuOMygsA2YDNsdwSPrXzuUIxu5VHxpR6G3goZqS/xx8ZP9in4RjstxWB1Qq3sDP5TQu0SA4q/l1BcsD5NDAz70Tsw+Gt3Wa/HdlIMkjWAdCNQZFCxl9O9D2iShhkJEGBoNPategkq7a8Dn7T/NGLfK+T/gHhsOsNMiNR0nmDTwlGJB2Eaa+vMgcqLYwjMfCJrRjl7mIV92weVRTdjeugYHs4Qgka86xna/Bd3cAHSncdsgT3K9sWPrUjhuGN14HrVA+IJOprefZtw0u5dhptQURnIbjeAtbQNBjnVW9vSuzYrhINuIrIcR7IAg5dOelNJY4ERgYr1XbdlrsnSvUg2TDl6IlBFSLKzVrECAU1xUpLFeOHpMgIKJrWy7Dce+7XCrfu7kBvIjZqzqYap1mzVVaEasHCXDGWx1u9jwBM6b/1rMdsLRu2FuKVz2WF1fFlPh3GvUTzqgwfF3tgAw6DYNrHof0p+P47Pof7ivI/06pb1lJb78lrqbblpxztS1rDC6qkyARIldepB2rGcQ7cY1yBmtoOiCY9c0037x4WtHVDOX0P8PtVceECRDsPeTWpa2tvST1xTedm10K3Ub6lZibjXLk3GkkyYH5KNKk8OuQ+W2M06CRr8uVTLfBUDBizEjXeKm4rtELaFbapmO7ZVkec9a2IVpPEaUc+mBHh8lvxTixFpbMiV8TwANQJA/KsvasZ7yLyWJ9vEfrNPwMO9tXaBdYZmJ2DMqkz6TW8412fwFm691sWZOi2rCK5VdlXNJG3WrKlSlavu2m5Yzsm8t88cc+hoW+ZxjHo5ZfsWP2MvhxsfPb33qLbsFrjmdQxH+1XWGxGGB/ZWrjnk15xA8+7tgSfViPWoV34hy3196ZTboxWGt29/cjXpx115TfCUV839QKYUk6/UD9akFFBggSOQA+p5V5bkDz5U4rkWTvvXfcQ1VoUFwsL9zlsqnd2tS6fLy/ovUi4j4gB8R2EaL1bzPStd2AwDd+xGTIqFWa6neJmJBAK7kyCay3CLObNcYiTJE845A9atuH4sBWXOULFWBkgEqGBViORDb9R71y19Vac1DpxtnCTXRCygqVnDVy2m/a98v2m/wAJ4bf7QoTnYwLZzrLMv7zWVkiFG3tVF24tNktfhl5Gk5yoAJ66BvrUFri/d4MZy/7w3lI3zaAMW+HSIqj4txRVSFOaCSCf4nIA0B1CgDn1O1ZdGy/V/Eas6crZbcYznU8c7dfIrVXvKii8J5T8Nlu/kV3EMYqeGfEeXlQeEL4x+JmEk7KJqpssXuHWTu7f6R5VMusT+yTcjxt0HQV6yhJums9FhGJc/mqza6tv1OitisiZCYZbgdD/AIWXI6g/KqHiPZpsQxYKWUACRuCOXWrZArWQN2VRBmSCJBk9DA+dZriPH71gsqeEnQz+deRubapSqvRyeps76nVt3q3l1T6/fzJFngCuTbABMx4tDtGhPnOlXd7sM5tBrWQmyq95bEkhSJzgbsBBmOtYZOIdXObcQdZrTcN41cULmZi4AJcEq08teVdNpZ169XEXsl6lHad1ThSwkt/DkseDdnWukHl5aCt9wnsoqgaVB7HcctOctwhWOoYwM3UHlPnzre2wI026itCpbzovTNGBGamsoqrnDAF0Fc57Xdk2vMWUwa6zd2qA+EU0MZQeDiGB+zS4zjOdOcc66l2b7OrZUKBAFXS4VRUm0aOEgZG3bOkUD7kDyqxArzClayMUx4SK9VnFeoaSZPlcpUvCpQ2WpGFpAtE1LdFt2aRDUq1VbYTxsUzJUkvSRSZCR4obYc5S8HLtOwn10qecMFEt7Lr9SPyqp4qtxtn8I0VdYHkOlbln2bJ/qVVt4eJzVKyf5YshtfIOoFDfGEchUe3fJH9786i378U1axtUtaghFkXEYxjzqG1ymPc1pjVwOSW0VhF6RYWm1t+QH1JNXqLnAP0qgRJcAeQ+Qq94WTlIO4P50tWf5ZR816bGx2bTWuMn4NfUs8LaAio+IManlR7W+/8AelWr8HQWVu3iyrcJ7tEALuF0Z/FoqzoOp+dBrTUpRfgvVtnbKqlQrVPNpe6KRR4dgzfQUvGNAFq04p2caxfa2svlysCFOqsoZSyicpggHzqs4laeFcjw5ismBLKATA3gAjXzqynWhUu9Sez4+BRVj3XZejrheryOw9qFAHL+5pXeG8RnygVJw9tnU92haASYEgAAkk9NAd+lVy6mfcnpT2ix3lXok/UN/JS7m2XLafuRIxeJHp1PQVlsdxBrjQu2wo3F+Im43d29uZH8R/lUbOloR8T842B8zSQqLu40unLOG9bqV51Vwtl9/exY4JBbXXc0Gzi1a7GviI+lVVzFsdyY6AwK0HDexuJFoYt1Fu0sMM5hnB0BVYnc7mKu/EfqRUOFt8TP0/ptPnn4ItsBxwISrmFJGvQyCZ9QBVLx/iQu3QTsNJHMetQ8fcqqNJeJOeSuksI0XCWt94CqxtE6nz386uk0YgKRBIk7nXf+96yPCrsOPWt01jMQ3IgHT0rZ7Ma04RzXH924O1iYYeVbPsz2se03IofiXr5joayuH4eM061ItQnkP761p1KcakdMlscylpeUdts31uIGQypGh/vnSG3XO+y3agWmALHITDaNHqCREiujrcBAIMg6gjUEda8tc20qEsdOho06imvMAbFPVAKITUPF4jLXI3hZLMEvPQ7l6q+zjJpuIxUUIyzuFkk3q9VKcfXqbIpwK9S2LlExFugIIqksZY2r9TrV2aplNWOEag0RE8VYYG1/G2w28z/SoliwWOgn6fX+lWq4S9HiHhA2SwzBRH4j+dadhaa5KpU/tXqc9aphaY8lXjMRqaqcS86VYcQgN1HI/wA6rMRuDXppPwOOCKjGWykuNj8Q/OoLW87wpHXUxpVtiLYaQfh0084qqxHCjPg1HnoRXnLyvHW4R46nfCLxkbiOHZFnMp8v5daj2rDHYGOZjSrHA8OMhn5bL/M1YXvhP9864HiUlpQ/C3IfDlm4T0qy78q8jY6GoXDF3PrU+5YzLI3pqcO8dT2P5mzrdGlR08uS9U0Ow2OBuRrPlsBXQcZghfGHxDErhbdm0raEtNuc9tVjUlv4vhgzOlZHsjhEfvBlRrkO2W5qIFs5YnT95Ez5dTWj4XgMQl1GGIytooZczb3hZS3GgjUkLEALEDlw1bqMriGXpaWPR8Yz8ce5iTjpt6sP9m/jj79C4PHkeMR3ot6XLhADn9vBS1bYgQRbtQVE6mdt6pUxNkqAL9tjat21tC4SUV7jTexDA6PcXM0IASIX2kcfwV3Esge/mSFAy21WWu3Wt20t2wQDnyF5MeESeVetdlkxN83GLFf2aWlQRNpXFnvHI2L5LriBJCk8xXBRVHvHJtpLL8cb7LdZ4bXTYa5WKMIp7vGfvYD2p4rmtslty9o3ApeIUizbARS5+NiS1wnbUVzXi3F58Fvbmeta77SL9tO7Fu2LfeKWYK0g+MwqwdgoUaaa+VYLDYInfTqTWvYTX4aNGmud38fL2cmdcrFd1FtjC9PIdhMIzaLoDu3Mj+VGXhokjkOdWNmBAE6CBpy1P5mgMSDAiSY1Bk9ANK7KMIqpKM+hK0MUIVI9cl19nnCLV7HorJmS2rXDIlSywFkdJM+1bf7TOJ+BbCnoz+e+Ufr8qu+xvZxcJYVIHeGGusObdPQbD+tYn7Rwwxd2RuEZPMBQDHyNU2KjOvl9E8CXcnp26nPcbvVe1S8U2tRGp7h5kyqHAXCPDCugcLxBe0CATkHijWF01I6Sa54gg1037K5a6/QW9fdhH5Gumzrukm0VVoasB8LdB6U5rQJk6xt0HnHWtBxvscGJew3dv+H+E89I1X8vSsni2vYc5b6Mo5PGh9HHhP51uUbynU67nDKjJFlh8aUPUdK2vZftIgHdsQo3HIKTuNeVc7t4tWmDvEeW+9afg/ZMlVe9Izaqg00iQWO+s7Cqr+dBUs1Pdjke3p1JSxE6UtwESDI6jUVBx1uar8Hg1sL4AR5BjHvNSGxg0E7iRP1rysqkHsavczA20iofEcRpUu7dPQ/KqrGKTyPyNMsJbFbTIffV6m/dW/CfkaWplA0s5betTUI29aunt1X3bWtV5HI6rWy7MdjzcVLt58lt9VVdXcCdeijQ61korovDcTmwWHfUd2oEdcjZW+YH1pJyaWxbRgpSwy6wTpaTLZQLDHzYgaatvRMDxJ3Wd8rHqNZggVGRgL1yBuh/+rT/AKqfw654DH/V+pVapbb5O1YSwkYntxhMjXb1tSVU/tVj92Wggx+E5hryJrJJjsyjy/sfSul8U4zbBup3QIvC4twnc+EjroNBpXNrmFCiByrVodoVdGl+wz69CKlldQNGS3QkqVarlFFW3TcWvgNSUFD4npb9TVtHeaFlwQcEIWpOGxEGgWtF9qdhLMtPnTW//p7GbldY7hf7IvOF3xZD3RlzGFVZ1JLqzkgagZVIn/FU5e195BAyDcyEkjVyPETy7xoqluLtSXbebSYG586roWlOdWnKaTzl7+WcEvsKnXfVOP0Li12rxJy5GWECBZRCBkUqpAjfKSJ5ioPFO1t7S33ju3JQYAiYkLzEnXltVVxDjOX9lbWDESfqeetRxKeBP3jCXuHoeS/OmpxpwpSloWW8ZwvD+Sm4gp3EVB40rO3jn+AWIw2Uh7t0huSgCQOgB2FNZs3wrefzLQPoBSvZW3BILu2xPXqen1qe6XMglgCdSVnQcgJ5+dX1oKnKLisHLa6q0Kik23jP395Kru2GvdD3Ysfzqw4PjcuIsG4mVRdtyY0jOJ+k0F7xT4QD5sx/Kq/GMx3YnXroDrsI0qXMdM1pZVbz/RmmfSFrEQDHua572/4glwgE+JT4T06j0qwtcdb7lauHe5aVj6lRP1rnfFb5uMSTrWVCUoSTXQk2msMpMXa8Wn+39KhshnarO/hwR59aifcyTuK7J1VPcoSwR1U7+ddq+yzgrWsObjiGvEEDog+H5yTXPLHZsYfGYa3dIud4LbkDRRnZlA13gqDXeuE2hlHpRhLbbqSSI+JaKjXz4TIkEagiQfUHerXE4cGozYanK8GB4hwe0zEohtN1tiAZ6psfpWzwOLLWFk+NUVWO2oEE+UxUi1wpSZpMXwBXBAZkJ5oYP10PvSVdU4pN8FtGSg8mL4z2oxGCYG4O8ts+4n4T/CeUjX1rQcT4yhw4u2zK5e9RuRESQegI+sVVdrMa2CtxcAvBvh0j/wBgdvYmqbh/aBrtmwjDS8wT0HfZdfYVxOLWxoRmnujWdm+1dvFW8wJEaFToRpuP6Ua7xNgpt3S1ttQt1dVPRgTprvDUa5wtTptGxGkelQeGY17huW7irFo5AQScw1OoIqzusMpVfMc9SEcOOfEzPrbH0y6V6pv/AALDf9C1/wCi/wAqWn7t+QvfLz+P/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0182" name="Picture 6" descr="http://static.guim.co.uk/sys-images/sport/Pix/columnists/2012/3/16/1331908765416/messi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7112"/>
            <a:ext cx="3528392" cy="2117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 err="1"/>
              <a:t>Selective</a:t>
            </a:r>
            <a:r>
              <a:rPr lang="pl-PL" i="1" dirty="0"/>
              <a:t> </a:t>
            </a:r>
            <a:r>
              <a:rPr lang="pl-PL" i="1" dirty="0" err="1"/>
              <a:t>Observation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/>
              <a:t>we </a:t>
            </a:r>
            <a:r>
              <a:rPr lang="pl-PL" dirty="0" err="1"/>
              <a:t>tend</a:t>
            </a:r>
            <a:r>
              <a:rPr lang="pl-PL" dirty="0"/>
              <a:t> </a:t>
            </a:r>
            <a:r>
              <a:rPr lang="en-US" dirty="0"/>
              <a:t>to focus on future events and situations that fit the</a:t>
            </a:r>
            <a:r>
              <a:rPr lang="pl-PL" dirty="0"/>
              <a:t> </a:t>
            </a:r>
            <a:r>
              <a:rPr lang="en-US" dirty="0"/>
              <a:t>pattern, and we tend to ignore those that do not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that’s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folk </a:t>
            </a:r>
            <a:r>
              <a:rPr lang="pl-PL" dirty="0" err="1"/>
              <a:t>sayings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…</a:t>
            </a:r>
          </a:p>
        </p:txBody>
      </p:sp>
      <p:sp>
        <p:nvSpPr>
          <p:cNvPr id="51202" name="AutoShape 2" descr="data:image/jpeg;base64,/9j/4AAQSkZJRgABAQAAAQABAAD/2wCEAAkGBhQSEBUUEhQWFRUVGBgYFRcWGBwXGBgWGBUVFBcUGBcYGyYeFxkjGhQVIC8gIycpLCwsFR4xNTAqNSYrLCkBCQoKDgwOFA8PFCkYFBgpKSkpKSkpKSkpKSkpKSkpKSkpKSkpKSkpKSkpKSkpKSkpKSkpKSkpKSkpKSkpKSkpKf/AABEIALUBEAMBIgACEQEDEQH/xAAcAAABBQEBAQAAAAAAAAAAAAADAQIEBQYABwj/xABCEAABAwIDBAYIAwYGAwEBAAABAAIRAyEEEjEFQVFhBhMicYGRMkKhscHR4fAUUvEVI2KSouIHFkNygtIzssKTVP/EABkBAQEBAQEBAAAAAAAAAAAAAAABAgMEBf/EACIRAQEAAgEFAAIDAAAAAAAAAAABAhESAyExQVEUYQQTUv/aAAwDAQACEQMRAD8A9SpM7I7h7giZVzPRHcPcF0rYQsSdWnSklQDNNIKaJKQlQMNNMLEbMmkqoFkShqckQJCQhOCUohkLoToToQMASgIgauhA0U05jUVoSgIpuVcWJy5AM0k3IjFJCCJUOvFR8Q/K5vN2WO/9FLxVGbtjMNOfI/PcqfaW0Gs6txnV5g6ghjuyeYNkRPlVXSCqadF1VjS6pTu3LqeIMerEyqjpT066lxo4dhqVsoc4xLKcibjfae5ZDHf4m4h1KpTcxgLhGZurWkQW8L8eazco1Iv9m9La9Vud7KTWsMmXO0Nzxi0yeYG9a3YWLdWp9Y5jqckwDcERZwP5fBeZdE9o4V1XrsS99MsylrGtdkdI7TnQCIJExZep4Ta9KpHVva8OMNLTOm5Jf2VMSQUHZ9Sac7zM+ensUsLTIURqsV0uwvXZnNzBzGm7ZB3yyZ1K3FRvBY/pjV6mmagsCMrgIjNPZJcdARISrFXs1tLDUhWZFesGSWPcOsbIAH8QAiNPJH2BtSvW601WNbTFKplyyA0uaXF19QdOXmsv0lw7n1OvpHq6bsoYAQDmuXdppteTfcQu2ztOpSpZaj3jEFrm5abyGwWgNe6DFxNouOCxtdPcmM7I7h7gkyolIdkdw9wSvC2iOUkp5Ca5qBkpCU/KuDFAxIQjCmkNNUBVdtDbbKNRrXyMw14cLak29qtnUrLzLbeVmKIhxeajhLrNjKcpjwgfopVb3BbQY4lhe3rNS2biwmylVKgFyQBzMe9edf50wjKjnPzte5xkhuYmDmFtYNoHfpqs/i9sPxFV9V7alRrieqk9loJGWWCcoE3I81LkaeztTgvFm7WxmGIbQrb3ONJgljToR2hDp1gGy1vQzptWq1H0sYGsgZ2vMUwLhuQgxNzr5qck03spwQmukWTgVoFzLg5DzJcyAgK5MDkocgUqHXxGV4zExeI++EqWXKu2kQWkPEtMXGoM620I4oDCv1lPN6BaTrcAtJBnlYysc/pFRrVQ0uk1G1GuaPztyjO08HM0PLwR8HjHllak9+U0yG5xclr2ntlotGhtayw+26Iw+IYKnayyQdzm5SconfIsdLqVYvuke2i/D0i1jadWrAdUykk0shzdqI/hgzFu9Y/C7JIe1oDSHgkk9oxpmIBMHUQFa43pMW4ZtB7GCW6vLrNc0wA0Xa2XelOpWcwm3arAGNyWcCXEDN2dAHHcOHis2xrSTVwFYCkyo/IzJmbE2DhnExqe1zsordk1m0+tBs0B0gx3Qd5EHuhW2zMPXq0skxplqOjK1hGYMBB1JOh5DfaNs7DVaba9N4dkLSHb8pF2yDeJ1jlxCmh6z0YrvOAwzXwHuA3zLQc5ceZGvMq/zDSV5Z0apCpiqD21XBtNrIbDjuvTLosTBN+MLVdKduuw1F1Vnag5Q3+I/IjTvW54Y01OZBxOEZUaWvaHA2II3Lx/8ZjqtN7nVHZZDw0vjtTaD6sHcOCl1OnO0BRdTqDJVDRDgwFxBMGWxrbUJyXSZt3BU6NU4eqHNa1oNGoyHS2wDqrXCDG/fa2qxONwA7TnOzFxcW87SHDfBF/CFYUdmYjEupl9R5zyGue6RmnQACw0nuT9s4yq1gZWpt/d9kOEgy3OLO5l+6yxtqPoGkeyO4e4LnBJSPZHcPcEpK6shwmwikroQCAStCKGpSEQNOSFqaTAQc4Tpr92K8q/xP2mWvaKcBzSczpGYEQQyN4BhwJ0kr0zFY3LTLxBgTc27yeC8X6VbR7WRsEEuc4w7MJNjmeZMxMcLLGSxVbH2R10mq4+sGjfmmXOM7gTfm4K6bWr4YinR7IaSGue0ekWy8NHgCJ4DSUHoZtNlOqwhoe4y0ggbxAkm0Rn70LpJ0jZVcKdIua3NBJ0bBkFpF4gndx4rKrfCY6pVp1alcBwaxzszW5XHtMaQBHP38F2xNnYSs3tnqr3JcWuyaEuLrSXR4earMPtt9KKeYuDwDEZ+yWlkc4BOu+CratT679019J0gvylhMMOV0mDYzNvmqNBT6dUMPlo021KrGyM4bDWtE2Bjtx4fFbPD1mvY17TLXAFp4giQVhdj9E6Rqh1N5GVobBE6WMNPZiMvHet6yAABaOFlZv2lcQkhOzJMy0ySV0pcyWUU26ZVoTyPEI2ZLnQYPGYE4bFh74bTqWa5ukhr5YR6pMtI3dkrE9NdrsfVGHo9pjDDbXa4yC0TfLfTkOC2n+LHSBtGiKIaC6sDcz2WtIuOc6LyqhinvqNcXNu8GXAQ0idbacR3LFaguPwxpPBrZ8zhMaEtiBY3AjcULE7QbUY1pbGUntbyIsDzsJPJJtF5dU/8nWT60G4BtE7krtmgUs+YXmPAxHEzPsKyo+y9qVMIQ5sPa9suYZyyRaf4hYgjgtPtLbbcRQbWsKjmuY8TJgSc5md8gW0EaqmGJzfu3ZeppmRFi7KNSHEkxex5qMxtIOe0lwDmuLC2+W5IBbM7o7rqo2HRDFilSaSHM6xjH5WiXFjSWy0bi5zWgHmtRtAua7N1ZqOcxxp0yQ1jGBzA4SRBecw8J71n/8ADs4cMOIrVWuc0BrGEkuaGgS7Lu1EDdE77anBVqmMDnv/AHdB1m3HaFrgloMzxsDxWkZqps3EOq5MrGFrS8NdUnNfs094MHiIMahczZ7KjutawVILHRTtUpQe20smRlLjoT6Gi0OyNi021H1XARJawHtaO9KbnURzgyofS/BSw1KVVlLEAAgtIZVcBcNImHDffkro2zu18TSOKIpB7nPIa8saWtIyntguykVdLDWEvSbCCjhH9Ww1cO+m7LU0c1xg9sG7iXQRPEqrjEOOY5cS0kElx1cL3JOoubXHsWiw1IV6GIoVmvoOpDrOsFh2m5miSAHSQTcTCivSqVTsjuHuCdnXmNHp9iBSkOw5zf8AjL3AO3xLWWBiLOI8bqbS6Z08PTFWoGPr1GkltGrDHX7JLXHskyTMJyR6G0ptfGMZAe9rcxgZnBsngJNyvMNsf4tv9DDU2NcIDnVDmGbeGgRIH5j5LM7Pz43EPfWJqPALnnOGnKxty0AaCN0TyN05D3kuTA9eP7Q6VnGlraoqNpiAxtNxYBaDnJHbm1yd5srfZPS6ls6i6jWLy9ryOps51MRvdOWDYgDjokyNPS86Y5yznRjprRxrXZZY9utNx7Rb+YRqPcqn/EfbLm020WNJFQS7SY5SYB7/ACV2CdIul1Cm5zKRLzpUDGlzWyD2p0niBMwV5btjaBrVnuc4ZLPljbEwABGsbp71Kw/VtaKgqObB7THG5/N2TM2kd6pdo03B3WGSHEkSIzCZzADQX4cVi1YPsLHGnXaS1rrkwQNHAj3Gb281NxjG0sS1rXNcA4uuLReGEaTAvuuqDD1LiZALrm2nAT3+1WGLqNZIyhz83pC4y9kgC8SCCLD1jwQW7ttglrOqByl+Uyc0vc0tl0SYIyrYdEMAAMz79YQ4AsyMgNHpNb6QneYBJlYOnSc4sAMmq8ZzmjtCXntH0Tlce6FqsHtzE03uf1ubqoAZAFIi2haL24c+CspXpdCm1gtEmSSTrJ+/JGD1VbA2tTxVPrAA1wdleDcZt0ExM/NXLKYIkEeH3ZbZMldKeaKGQqh2ddnQyU2U0DZkDGbQZSYX1HtY0alxgfU8koKqekGw2YlrBUAe1hLiwzBJaRqN4UqvIumm2m47Fl9PM5gEMa7cBqQBoJuqalROZkskONhMBxGo15jmtpiOi1Gq0mk3qS0ns1ARm4GTqOfms/hsI5mIpUswEPfBNgZa0TDhGgHkFzsaJjMZTFRpDBkGYZefZBzRBtHKSJVS+oXEhsxNgTpJ1U/pDRc3EFrx2oBmQ6bWdI4iPNV7i20TO8cUUyeM85v3n74qZXpBtJjmuFRzgc0x2CNG8ZjeU/adei5zDQY4AU2h4cf9QDtHu5KDcA6CRdRGw6EU6BpgVmgXu6S5zjbK0ACWbwXG1+K9C6QbVewMoUqObrBkGmVpjeBchoBMDkvN+iu32syh1OzWiOqbLy48XW1sD4cVvthUPxFR2JdULm+hSAEZbDO7WJc4njYDRdIy0mHweRrWtjs2E6AcGjd705uEAnKGtJuSBcniTMpRUS9aqjJ4rH08JinVcwIPZq0jDajXW/fMaT2gRlmJmOIUTHtbX/E1GVTDi4gtMtcG0mhrTykkx8ls69Njx22td/uaHe8WWG6UUfwTusoU5Y4PL+z2aRIyatHonN6MGIBCmmmNw9RgZUPoENAADbuc4lp1ENIG4cLEXVVjQ1p7Lp7xBnwMK5x1enUpRRmM4zZmgkAZhqN1t5VCRrFwPnC51RKNLXkJOk33TKNRxGVtiWuv2mm5ncdLe9Qy+Tpb7vdOFQcfHX9Fnv6F1/mmoaJY8l5mWkmLiA2QPy7otxVRVrl7i50uc4y4m5JNyZO8p9fDANDmkOBkEDc6Tx4gSoNetk1uT4+KWWiZQxJY8Oa8te0yCDDh47irZnTKtTblFdzhwqDMQdJa71bRpw7lmaZcWzYNJjdJOveVzCMpmJG7Unj5KyWG13VxJdUJytPWduGOEzvEycsjVpvYeLMfin1cjHBrQHEDveWg9rUtkAxuug1NmmlSZVDiQ8i2hMggwJ0vE8kSm0Gi7MQCSSGzezSBJ1/WVRCq4BwzcGkg8JgGBOn0SvrMLDYhwLY3gt0M+PvU7YeJL3tbJl9WmL3A7V3EHuaPEq06f7AbQq9ZSjq65kQAQ14kvbI01BHiNys8A/R7ZhGLwzR6IDqpIhxMMIBANhrYEkgkytJjdiAENfUFGkx9r68TIsCfLzQuim1qRxFatanTYwU2E2HZINR075cVTdMtqNq1SKVRpY6HHK6xI1n2WWvSLfD7Zw1PFNEubR/O15LXQDcgDtQbL0LY+3KdemHU9OcSRxME6xvXgNMS6L+F40uQNV6P0FxFNjHNa54Iic0NaRBIIE31drdTGleiOrIZqKt/ElIa5XTTO1iagTC5VtTEkNJ4CfK6dhK+YSeMeSCdKQlMBC7OOKCJj8GHAzAHMT8oXku38ZTGOYKTSDTJm5AzZYsc1oAG/wBi9Z2u55pHqi3Nvz6RvXlO16bPxeGhvac52YNIdm0DXNdNxIdrpGqzWoHhtkuq4toHZzMe4OgXGYg9loi12ke4Kp2hhCKgDoMEskGR2ez8h4LW7SwlQ49rMMMpNIycokg5szmhzoGg7iFS7d2DXow403CnMS4hxLjPpEG5N79yyrNVIgazfwIPHfZTMJhy/MagcC/NBj1zJEzxMqG3UK+wdek55c/MxoADSAHE1AJJcCD2CSbc+SAuyMNiG02nDBzTmDQGkdt15gH8sjzC9iwNHJTa0NDYaAQIiQADpr3rznoXiajHMqPzGi0PFJoANyYJm2W9pPPivRKe1mRJty/RbxZqTmXZlH/a1PinsxbDoR5qsi5ggbQg0qgIBBY+xv6hRcwVT0l27Sw1B7qhuWuDWj0nEgiw8UqvKqtGk7s06hywS/dcN7OmolUFWN2n3dSWvIzNNjl3eBQWtt4/AlcmjAb8Bw3InWAnSB7BCEBvUqjTm5+Ujw+7KXspMRiAYgRAi1h9ygGgHNJ0y8bTfQcSpTatMWieM/Ab0yrTDiMsxe0KTJENwgRu3I2GoFxhgn8xjTdJO4aeab1hy5T6Ovj3p1PGltmmAbGB71oDxBcwNBcDIBtuPA8wm4KXO7pK7FuDg02neOcxJ+96Ls+BUbHMewp6HU8WW3BuSCD3T5blNqYh9RmQukNuB5AxwmVFxmz3NAcBLXXB5wJH9SFh8SQbby0f1A/BZ0vto8BtNrWtpwIbu3HffxQKmLa58ljQL2AyzzMcwqnPlqE6CeKkOBILgZjgrs9nYN7szi05e7zgKwG2Qx37yavBrz2QYgSI100IVbg/S7+HFQcRmLzIOusJUem9HOl5NAdaAS0wCDEgcean1emDMpLAT3n4LzDB4iKbtZ3Sl2dizebwnOo3rumxuLTeL68AQLKNgullVrGttFyLXuSb+a87qYo553yrfD4owCrMqvZuX9L6giT32TR0xfv9kBZF20CSBw4e1NqY4cPfKvKo1G1+kOeie0ZBmNzgNWmNxErKUcQRWoFpHZe6GzZsiDHAJzsbAJiRHhyCgfh4fTceJMcrR7Slqxp8NtZ341rnEHLRymNNSbeQUraO2xUDe1IFRpPcJghY7aOKc2pm3wB5GUuBqF0km27v0CctGu6bt6kx9bNTECGzAgellMjyQtm4PK4ucRlHo2kuPEDcLG5UzC4hrWucSHEG/dE6d4VY3E5xqJn4arPLdVqNj7WbTota5w3uEDQOvGt1YHpAz8wWMpAQLyIgAW00KLvsDbdErXPTFk21VTbhGpsuO3Rx++CylWsfWn3KLicbM3hZvUy9HGNTU6Wls9p0f7lktubVdXdJcYAIFzzJUGpiD3oBeNJn70U73yumoOx2G+Z2gumt2HTjVx8QO9TGC092vyXZgBB+z4Lxf2Z/WeVRH7HpfxQN0/RFOymEWzRuM/EKQ0Rf6lc1pn4fFS9TL6cqhP2JTOoM/wC76J1PZDBpm8/opbqZ8vvfvTSLQU55fU3UZ2xqZkkHz+iazYVIHR3i76Kc7l9/fBI0b49/xT+zL6bqK/YtI7ju3+9Ebs+kPVAI8/NSWC+v38E1p1gQPipzy+psP8O2wizdBJjyTKmCY/VosZtZHjff4excnK/TlQRg6ceiDzKeMOz8o9yflvJMAJzWjn5j3Jyv03QW4Rn5QlfhWHVvtPzRXEfdk43ix9lgpzy+puodfZjHiII5ixQ8PshjAYm/G6tKFDO7LIbzcYaPHerbAbBY4S6pmg/6ZBHn9F1x55eK1NsWejjTfM72K0weGpsADqQfG8ue0/0uA9i1NPo/RGrnmOceyFI/Y+HA9Envc6/kV2mHV+rqsy38P/8Ayj/9XfEGEcDAxfDv7usC0bcNQbpSZ4ieWplc6owRDGjuaPktzDP3V1VIGYADs0ng85PhZyp9o4dj6lPqqYaGulwM9sSIEFx4LX18VwjwA+Sq6tCTKvG/VkZbauwnPrFzRlB9FuWLRHHVPw+wXsaBE9oEyBFt36rSOo3XGkrx+1rVUDOjD81R1ocLCRae4rtn9FzTeS8yL5dPAkLQtpoeKpvjsHvG89yWam/JULZOwhTaQXuN5kQOHFTDs1oF6jhwu3kd+9VtRz57TX7tQTHhF0BrXAXbHgR7158s5/li0/aOyRUcD1wyibTPiSAojtg097gfE/8AVSc5G8dyeCZiIXO9S/GeSG7ZFPdB3an5IFXYdMA9ncfcrKCEOq8ZD3Hv0UmeRuka6wjQi57x5p1RscRznd4ptOiBGUa/LW1pRALzF+HFYqAkg2I7v1TmETb2z9wnvZl4nu0+pTqbhpGk6nlwH3ZQD6wi1iNOK4tiOO/X37kUCDx9kd9rpjpsL8rfEhArhEWnjf7KGamoG7w9wsihh7wNSOMJc2m4ced7oGUqdrdn7+9Upknjwt8dydnbJggnQRpu08OJTXMDibE7u/xBQc9w1JPOBOmsReUrKsi0+Nj5JaVK1gYiwG7nJTi2dDA1M3HfHyQI2ncT+vOSU0HtXPjvT2MjWWzPiJ56KVh8C6qSBu0JMSOKsxtNIuaBwnxPlx+S5ov97krKQDspLpG6Du36+1XmwthtqSagcBuibzYTmHLct49O2rpRhk6X3Wv4K96M7Ne2oXnMGwZaJmTe+YRHOVocNsOnTH7toa78xGY+ZU4T3/fAr09PocbutSIVPDki4c08DlPuSPwYHPwUxzTwPuSOBj0favS0r34YQo1XAQLDyVs6meKC/CmRJ9n1QU9XDHgo7mK2xNEBVzyoIxYlDUtVBdPhxt8QiigJzQg038Sj03BAan9yjdRm9IA94lNpG3BSmtJ5+z3IiL+xqd/3bBP8ITW9H6Q9Qef1U3RNM8fvyU4z4Iv7Ipj/AE2+UoONwrAx0MaOy7Ro4FS3g8T5KLih2H/7Xf8AqVeM+GmSNxAPfFibcUpaNCT4X8+a2FHodSgF2YmBJnKN3BSaXR6hTdmyCeZkeO4+S8c/j32xxYZwsIb33M3vvt+qe6pAdmIkDhYCeI0XoTmUR6rB3NAQqlGi6xDO6B9ha/H/AGvFgKJkACDJtr32BXZz6rHEzBkW8PEe0L0BoY0dljbdwhMOIZPoC992vkrP4/7OLE4fAVnAltJ5GhtHKIRKeyMROXqYG7QCIvcnVbgY2B6J++5c7E5ho0ePyK1+PicYyn+X6tsxA52TH7Cggl7pA04+C0z627UeJ/VR6oO4LU6OM9LqM8zAGYgiORFuSsRs0bxPgffKnONr3TeqHBanTxnpdRDpYBpN2wO8+5WVOmBcRw8FHGFHAI7MMOC1MZPENJNGmxhkNEnUgCZ3qS3aAFix3hHzULqDcCPvzUilho0n7/4q6EkbQtYEd8fApoxNTWRHID5pW0HflnxHySGg/g3z+SoEMXUk3kcsqXr6nF38o+SKKHEffml/Dk6k+YQRXVXO9Z08/oUwYdx4zxk/EqW+iRoRHCL+xK6wFkFXVocZ8YUVztyscSeX34qqxTXT2R7QPgoGuf3+SA6rG8+RTnU3cvvwQ3mNR7UUvWDi5Pp1BuB8vmVHGIE+r5lP/ExpB8Sgs8P58VYgW0Kq8FxIA8fcVbNJtDfP471UJTCVzLX96DjNpik2XXO5o3+ao8d0ik2DQ2LtdBk9655dTHFFuazXTDpgwe/4qi2zjczHNa5zTBkxrbeDeEGhjqYB6xzCJmGi/mNB3oO2sdh4PVtJdBMzYW0M7re1c71NwbCnTkAyJtoOXciNpWufcfgpLagc0EHcN0e9DNId/l8ivQ0AKAO4nvAS/heAAPd9yjZeEeeiHVq5dSAPFAwMeN4Hc0p8/mP9PzTmnMJzAhMc0DggUVGHh7PhK5wadI8Fwb3eX1RAI/KO4FBGdA4+XyCjVe778lKrVeA8pCjFqIjtB3AIkH7KG8xqR9965rwdCoojGojSd/t/VBY7dc+CkU3qg9Fx3BSKbzqS/wAIj3ILOblIpuG4u8rIgocDrm74HvTRl4H77gnAu5+IHzTsxGpA8EHNpzy8Poit+7oTqnP2/MoYYJ9DxP6oJOdMqVBx9+7kmBrpswef0SvzRcAIK7FmVS16cH0Z8fqrjEgcI7lU4gjefAn5KALnx6p96jYjEGND5f3Ij3NHqjw+uqF2SdI8Qo0CwOn0bf7o9mZGDuYjhJldULLaTv1g3t3KG/aZzRYRIEcPiueXUmLNulxh2sqDKYA5EzbwUnH12tyNDnQ0iZLrtjQneFmqdSanaIaD/FBGsmdwXYnFk9mZi4Mz3xy+i45da2eGdk2h29+u4O5+zUIFRj2wLBsWIJ8rc0lbDEiQIG8uINuW8QUxr8rbSddNLQT7SuHdm7OytsSPrpeNEuKwzWtIsDHfu7+CRlUht2jtHeRaN3HjohYl5c05oMyba6KxY9KYdIY4WGszpzKc6iDpI5glDYxwHgNBO7VNdiHjcfJfTdB20I3k991zqY/X5lBZiHRMItLHu3BQKGgDUeKQlu/2JKrnG8DyPwTWVHjcPIj3oCNfwXVCfuUw48/lHn8k1uJz+oT3z8UDRU7vvvUbEW1PldSqgMeqPYoVd3PyIQCc0Hh4tC7Lzt4J7Qf1hdkOs/fmoFDuCPRehNb9/onxzKon0yiCsBrdQGMG8nzspNLFMGkHxQS24kflT+tH5fYo/wCKG4Dnf4b0oxVvhoiDa7m/fgnB3G333ILcWSLA+z4lN652+PdHsKCQ2pzPnZI+oY0JSDmUKpUIsEELHP8Avgqeqwa/RStvUaj6cMdB9/JVGHL2xJkRpzWLl31oMrY9zSYbp3nxJFk6niyWy4tAvqJM6HdoiPaCQSTvtYj2qFUpgOk2HI8Tw3LlrLfnsaEcOsBAIcB+UQo1KhBi3sKLWxI9USON5VdWrkHMWu0k28j7/Nc8s5LrXdLlpYhlFrgXszn781CqFpeSHb7NgW5WPCAo73Z9bToQPuExhyxGgJk7tOd1zyy2zbtOc8lt3hsG2p5n4KJh8OSwSe04+jEDfF11aoLZbyf6dJUyhUDW6NEabyb2gHxuskQ6lK0vBBaOyGgEEAy7RMc2WFwkNg68Y81KqvmCY1v74UetV7LuYJkTw9qm+43X+ZDA7O783L/aoz+kEmCw/wA39qRcvptkbtgfk/q+iR22gPUd/P8A2rlyBf8AMEeof5z8k09IJnsf1T7wuXIpKe3Bvpz3Oj/5RP28ItTI/wCf9q5ciE/ajT6h/nn/AOVHq7VA9Sf+X0XLkAxtYflPdmH/AFS/tkaZT/N/alXIrm7aA/0z/N/ais28N1P+r6LlyIks6Q2HY/q/tRBtkH1T/MP+iRcgcdtCYyf1X/8AVJV6QNH+l/V/auXIAt6Rg3NLT+P+1SWdJJHoEf8AL+1cuQMO3Gz/AOM/z/RB2l0n6tgLad5i7u8/l5Llyl8CFjukpNKcl3X1Fhbs+jf6rPP264OMDWbTzkbua5cvP1PLNPd0icfV3HePkms2r25Lfb48Fy5cd02Zidq9kgt17rc5yyorsURBEidROsjXSy5cmtpSVtqGCAPGb7uSc3anYByyY1J3+S5ctTGaNIv7RmTlvbf8IT6O0nd9/lyXLksiwSnjpExBvod3BR3V9dbNNp8OC5cpJ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04" name="AutoShape 4" descr="data:image/jpeg;base64,/9j/4AAQSkZJRgABAQAAAQABAAD/2wCEAAkGBhQSEBUUEhQWFRUVGBgYFRcWGBwXGBgWGBUVFBcUGBcYGyYeFxkjGhQVIC8gIycpLCwsFR4xNTAqNSYrLCkBCQoKDgwOFA8PFCkYFBgpKSkpKSkpKSkpKSkpKSkpKSkpKSkpKSkpKSkpKSkpKSkpKSkpKSkpKSkpKSkpKSkpKf/AABEIALUBEAMBIgACEQEDEQH/xAAcAAABBQEBAQAAAAAAAAAAAAADAQIEBQYABwj/xABCEAABAwIDBAYIAwYGAwEBAAABAAIRAyEEEjEFQVFhBhMicYGRMkKhscHR4fAUUvEVI2KSouIHFkNygtIzssKTVP/EABkBAQEBAQEBAAAAAAAAAAAAAAABAgMEBf/EACIRAQEAAgEFAAIDAAAAAAAAAAABAhESAyExQVEUYQQTUv/aAAwDAQACEQMRAD8A9SpM7I7h7giZVzPRHcPcF0rYQsSdWnSklQDNNIKaJKQlQMNNMLEbMmkqoFkShqckQJCQhOCUohkLoToToQMASgIgauhA0U05jUVoSgIpuVcWJy5AM0k3IjFJCCJUOvFR8Q/K5vN2WO/9FLxVGbtjMNOfI/PcqfaW0Gs6txnV5g6ghjuyeYNkRPlVXSCqadF1VjS6pTu3LqeIMerEyqjpT066lxo4dhqVsoc4xLKcibjfae5ZDHf4m4h1KpTcxgLhGZurWkQW8L8eazco1Iv9m9La9Vud7KTWsMmXO0Nzxi0yeYG9a3YWLdWp9Y5jqckwDcERZwP5fBeZdE9o4V1XrsS99MsylrGtdkdI7TnQCIJExZep4Ta9KpHVva8OMNLTOm5Jf2VMSQUHZ9Sac7zM+ensUsLTIURqsV0uwvXZnNzBzGm7ZB3yyZ1K3FRvBY/pjV6mmagsCMrgIjNPZJcdARISrFXs1tLDUhWZFesGSWPcOsbIAH8QAiNPJH2BtSvW601WNbTFKplyyA0uaXF19QdOXmsv0lw7n1OvpHq6bsoYAQDmuXdppteTfcQu2ztOpSpZaj3jEFrm5abyGwWgNe6DFxNouOCxtdPcmM7I7h7gkyolIdkdw9wSvC2iOUkp5Ca5qBkpCU/KuDFAxIQjCmkNNUBVdtDbbKNRrXyMw14cLak29qtnUrLzLbeVmKIhxeajhLrNjKcpjwgfopVb3BbQY4lhe3rNS2biwmylVKgFyQBzMe9edf50wjKjnPzte5xkhuYmDmFtYNoHfpqs/i9sPxFV9V7alRrieqk9loJGWWCcoE3I81LkaeztTgvFm7WxmGIbQrb3ONJgljToR2hDp1gGy1vQzptWq1H0sYGsgZ2vMUwLhuQgxNzr5qck03spwQmukWTgVoFzLg5DzJcyAgK5MDkocgUqHXxGV4zExeI++EqWXKu2kQWkPEtMXGoM620I4oDCv1lPN6BaTrcAtJBnlYysc/pFRrVQ0uk1G1GuaPztyjO08HM0PLwR8HjHllak9+U0yG5xclr2ntlotGhtayw+26Iw+IYKnayyQdzm5SconfIsdLqVYvuke2i/D0i1jadWrAdUykk0shzdqI/hgzFu9Y/C7JIe1oDSHgkk9oxpmIBMHUQFa43pMW4ZtB7GCW6vLrNc0wA0Xa2XelOpWcwm3arAGNyWcCXEDN2dAHHcOHis2xrSTVwFYCkyo/IzJmbE2DhnExqe1zsordk1m0+tBs0B0gx3Qd5EHuhW2zMPXq0skxplqOjK1hGYMBB1JOh5DfaNs7DVaba9N4dkLSHb8pF2yDeJ1jlxCmh6z0YrvOAwzXwHuA3zLQc5ceZGvMq/zDSV5Z0apCpiqD21XBtNrIbDjuvTLosTBN+MLVdKduuw1F1Vnag5Q3+I/IjTvW54Y01OZBxOEZUaWvaHA2II3Lx/8ZjqtN7nVHZZDw0vjtTaD6sHcOCl1OnO0BRdTqDJVDRDgwFxBMGWxrbUJyXSZt3BU6NU4eqHNa1oNGoyHS2wDqrXCDG/fa2qxONwA7TnOzFxcW87SHDfBF/CFYUdmYjEupl9R5zyGue6RmnQACw0nuT9s4yq1gZWpt/d9kOEgy3OLO5l+6yxtqPoGkeyO4e4LnBJSPZHcPcEpK6shwmwikroQCAStCKGpSEQNOSFqaTAQc4Tpr92K8q/xP2mWvaKcBzSczpGYEQQyN4BhwJ0kr0zFY3LTLxBgTc27yeC8X6VbR7WRsEEuc4w7MJNjmeZMxMcLLGSxVbH2R10mq4+sGjfmmXOM7gTfm4K6bWr4YinR7IaSGue0ekWy8NHgCJ4DSUHoZtNlOqwhoe4y0ggbxAkm0Rn70LpJ0jZVcKdIua3NBJ0bBkFpF4gndx4rKrfCY6pVp1alcBwaxzszW5XHtMaQBHP38F2xNnYSs3tnqr3JcWuyaEuLrSXR4earMPtt9KKeYuDwDEZ+yWlkc4BOu+CratT679019J0gvylhMMOV0mDYzNvmqNBT6dUMPlo021KrGyM4bDWtE2Bjtx4fFbPD1mvY17TLXAFp4giQVhdj9E6Rqh1N5GVobBE6WMNPZiMvHet6yAABaOFlZv2lcQkhOzJMy0ySV0pcyWUU26ZVoTyPEI2ZLnQYPGYE4bFh74bTqWa5ukhr5YR6pMtI3dkrE9NdrsfVGHo9pjDDbXa4yC0TfLfTkOC2n+LHSBtGiKIaC6sDcz2WtIuOc6LyqhinvqNcXNu8GXAQ0idbacR3LFaguPwxpPBrZ8zhMaEtiBY3AjcULE7QbUY1pbGUntbyIsDzsJPJJtF5dU/8nWT60G4BtE7krtmgUs+YXmPAxHEzPsKyo+y9qVMIQ5sPa9suYZyyRaf4hYgjgtPtLbbcRQbWsKjmuY8TJgSc5md8gW0EaqmGJzfu3ZeppmRFi7KNSHEkxex5qMxtIOe0lwDmuLC2+W5IBbM7o7rqo2HRDFilSaSHM6xjH5WiXFjSWy0bi5zWgHmtRtAua7N1ZqOcxxp0yQ1jGBzA4SRBecw8J71n/8ADs4cMOIrVWuc0BrGEkuaGgS7Lu1EDdE77anBVqmMDnv/AHdB1m3HaFrgloMzxsDxWkZqps3EOq5MrGFrS8NdUnNfs094MHiIMahczZ7KjutawVILHRTtUpQe20smRlLjoT6Gi0OyNi021H1XARJawHtaO9KbnURzgyofS/BSw1KVVlLEAAgtIZVcBcNImHDffkro2zu18TSOKIpB7nPIa8saWtIyntguykVdLDWEvSbCCjhH9Ww1cO+m7LU0c1xg9sG7iXQRPEqrjEOOY5cS0kElx1cL3JOoubXHsWiw1IV6GIoVmvoOpDrOsFh2m5miSAHSQTcTCivSqVTsjuHuCdnXmNHp9iBSkOw5zf8AjL3AO3xLWWBiLOI8bqbS6Z08PTFWoGPr1GkltGrDHX7JLXHskyTMJyR6G0ptfGMZAe9rcxgZnBsngJNyvMNsf4tv9DDU2NcIDnVDmGbeGgRIH5j5LM7Pz43EPfWJqPALnnOGnKxty0AaCN0TyN05D3kuTA9eP7Q6VnGlraoqNpiAxtNxYBaDnJHbm1yd5srfZPS6ls6i6jWLy9ryOps51MRvdOWDYgDjokyNPS86Y5yznRjprRxrXZZY9utNx7Rb+YRqPcqn/EfbLm020WNJFQS7SY5SYB7/ACV2CdIul1Cm5zKRLzpUDGlzWyD2p0niBMwV5btjaBrVnuc4ZLPljbEwABGsbp71Kw/VtaKgqObB7THG5/N2TM2kd6pdo03B3WGSHEkSIzCZzADQX4cVi1YPsLHGnXaS1rrkwQNHAj3Gb281NxjG0sS1rXNcA4uuLReGEaTAvuuqDD1LiZALrm2nAT3+1WGLqNZIyhz83pC4y9kgC8SCCLD1jwQW7ttglrOqByl+Uyc0vc0tl0SYIyrYdEMAAMz79YQ4AsyMgNHpNb6QneYBJlYOnSc4sAMmq8ZzmjtCXntH0Tlce6FqsHtzE03uf1ubqoAZAFIi2haL24c+CspXpdCm1gtEmSSTrJ+/JGD1VbA2tTxVPrAA1wdleDcZt0ExM/NXLKYIkEeH3ZbZMldKeaKGQqh2ddnQyU2U0DZkDGbQZSYX1HtY0alxgfU8koKqekGw2YlrBUAe1hLiwzBJaRqN4UqvIumm2m47Fl9PM5gEMa7cBqQBoJuqalROZkskONhMBxGo15jmtpiOi1Gq0mk3qS0ns1ARm4GTqOfms/hsI5mIpUswEPfBNgZa0TDhGgHkFzsaJjMZTFRpDBkGYZefZBzRBtHKSJVS+oXEhsxNgTpJ1U/pDRc3EFrx2oBmQ6bWdI4iPNV7i20TO8cUUyeM85v3n74qZXpBtJjmuFRzgc0x2CNG8ZjeU/adei5zDQY4AU2h4cf9QDtHu5KDcA6CRdRGw6EU6BpgVmgXu6S5zjbK0ACWbwXG1+K9C6QbVewMoUqObrBkGmVpjeBchoBMDkvN+iu32syh1OzWiOqbLy48XW1sD4cVvthUPxFR2JdULm+hSAEZbDO7WJc4njYDRdIy0mHweRrWtjs2E6AcGjd705uEAnKGtJuSBcniTMpRUS9aqjJ4rH08JinVcwIPZq0jDajXW/fMaT2gRlmJmOIUTHtbX/E1GVTDi4gtMtcG0mhrTykkx8ls69Njx22td/uaHe8WWG6UUfwTusoU5Y4PL+z2aRIyatHonN6MGIBCmmmNw9RgZUPoENAADbuc4lp1ENIG4cLEXVVjQ1p7Lp7xBnwMK5x1enUpRRmM4zZmgkAZhqN1t5VCRrFwPnC51RKNLXkJOk33TKNRxGVtiWuv2mm5ncdLe9Qy+Tpb7vdOFQcfHX9Fnv6F1/mmoaJY8l5mWkmLiA2QPy7otxVRVrl7i50uc4y4m5JNyZO8p9fDANDmkOBkEDc6Tx4gSoNetk1uT4+KWWiZQxJY8Oa8te0yCDDh47irZnTKtTblFdzhwqDMQdJa71bRpw7lmaZcWzYNJjdJOveVzCMpmJG7Unj5KyWG13VxJdUJytPWduGOEzvEycsjVpvYeLMfin1cjHBrQHEDveWg9rUtkAxuug1NmmlSZVDiQ8i2hMggwJ0vE8kSm0Gi7MQCSSGzezSBJ1/WVRCq4BwzcGkg8JgGBOn0SvrMLDYhwLY3gt0M+PvU7YeJL3tbJl9WmL3A7V3EHuaPEq06f7AbQq9ZSjq65kQAQ14kvbI01BHiNys8A/R7ZhGLwzR6IDqpIhxMMIBANhrYEkgkytJjdiAENfUFGkx9r68TIsCfLzQuim1qRxFatanTYwU2E2HZINR075cVTdMtqNq1SKVRpY6HHK6xI1n2WWvSLfD7Zw1PFNEubR/O15LXQDcgDtQbL0LY+3KdemHU9OcSRxME6xvXgNMS6L+F40uQNV6P0FxFNjHNa54Iic0NaRBIIE31drdTGleiOrIZqKt/ElIa5XTTO1iagTC5VtTEkNJ4CfK6dhK+YSeMeSCdKQlMBC7OOKCJj8GHAzAHMT8oXku38ZTGOYKTSDTJm5AzZYsc1oAG/wBi9Z2u55pHqi3Nvz6RvXlO16bPxeGhvac52YNIdm0DXNdNxIdrpGqzWoHhtkuq4toHZzMe4OgXGYg9loi12ke4Kp2hhCKgDoMEskGR2ez8h4LW7SwlQ49rMMMpNIycokg5szmhzoGg7iFS7d2DXow403CnMS4hxLjPpEG5N79yyrNVIgazfwIPHfZTMJhy/MagcC/NBj1zJEzxMqG3UK+wdek55c/MxoADSAHE1AJJcCD2CSbc+SAuyMNiG02nDBzTmDQGkdt15gH8sjzC9iwNHJTa0NDYaAQIiQADpr3rznoXiajHMqPzGi0PFJoANyYJm2W9pPPivRKe1mRJty/RbxZqTmXZlH/a1PinsxbDoR5qsi5ggbQg0qgIBBY+xv6hRcwVT0l27Sw1B7qhuWuDWj0nEgiw8UqvKqtGk7s06hywS/dcN7OmolUFWN2n3dSWvIzNNjl3eBQWtt4/AlcmjAb8Bw3InWAnSB7BCEBvUqjTm5+Ujw+7KXspMRiAYgRAi1h9ygGgHNJ0y8bTfQcSpTatMWieM/Ab0yrTDiMsxe0KTJENwgRu3I2GoFxhgn8xjTdJO4aeab1hy5T6Ovj3p1PGltmmAbGB71oDxBcwNBcDIBtuPA8wm4KXO7pK7FuDg02neOcxJ+96Ls+BUbHMewp6HU8WW3BuSCD3T5blNqYh9RmQukNuB5AxwmVFxmz3NAcBLXXB5wJH9SFh8SQbby0f1A/BZ0vto8BtNrWtpwIbu3HffxQKmLa58ljQL2AyzzMcwqnPlqE6CeKkOBILgZjgrs9nYN7szi05e7zgKwG2Qx37yavBrz2QYgSI100IVbg/S7+HFQcRmLzIOusJUem9HOl5NAdaAS0wCDEgcean1emDMpLAT3n4LzDB4iKbtZ3Sl2dizebwnOo3rumxuLTeL68AQLKNgullVrGttFyLXuSb+a87qYo553yrfD4owCrMqvZuX9L6giT32TR0xfv9kBZF20CSBw4e1NqY4cPfKvKo1G1+kOeie0ZBmNzgNWmNxErKUcQRWoFpHZe6GzZsiDHAJzsbAJiRHhyCgfh4fTceJMcrR7Slqxp8NtZ341rnEHLRymNNSbeQUraO2xUDe1IFRpPcJghY7aOKc2pm3wB5GUuBqF0km27v0CctGu6bt6kx9bNTECGzAgellMjyQtm4PK4ucRlHo2kuPEDcLG5UzC4hrWucSHEG/dE6d4VY3E5xqJn4arPLdVqNj7WbTota5w3uEDQOvGt1YHpAz8wWMpAQLyIgAW00KLvsDbdErXPTFk21VTbhGpsuO3Rx++CylWsfWn3KLicbM3hZvUy9HGNTU6Wls9p0f7lktubVdXdJcYAIFzzJUGpiD3oBeNJn70U73yumoOx2G+Z2gumt2HTjVx8QO9TGC092vyXZgBB+z4Lxf2Z/WeVRH7HpfxQN0/RFOymEWzRuM/EKQ0Rf6lc1pn4fFS9TL6cqhP2JTOoM/wC76J1PZDBpm8/opbqZ8vvfvTSLQU55fU3UZ2xqZkkHz+iazYVIHR3i76Kc7l9/fBI0b49/xT+zL6bqK/YtI7ju3+9Ebs+kPVAI8/NSWC+v38E1p1gQPipzy+psP8O2wizdBJjyTKmCY/VosZtZHjff4excnK/TlQRg6ceiDzKeMOz8o9yflvJMAJzWjn5j3Jyv03QW4Rn5QlfhWHVvtPzRXEfdk43ix9lgpzy+puodfZjHiII5ixQ8PshjAYm/G6tKFDO7LIbzcYaPHerbAbBY4S6pmg/6ZBHn9F1x55eK1NsWejjTfM72K0weGpsADqQfG8ue0/0uA9i1NPo/RGrnmOceyFI/Y+HA9Envc6/kV2mHV+rqsy38P/8Ayj/9XfEGEcDAxfDv7usC0bcNQbpSZ4ieWplc6owRDGjuaPktzDP3V1VIGYADs0ng85PhZyp9o4dj6lPqqYaGulwM9sSIEFx4LX18VwjwA+Sq6tCTKvG/VkZbauwnPrFzRlB9FuWLRHHVPw+wXsaBE9oEyBFt36rSOo3XGkrx+1rVUDOjD81R1ocLCRae4rtn9FzTeS8yL5dPAkLQtpoeKpvjsHvG89yWam/JULZOwhTaQXuN5kQOHFTDs1oF6jhwu3kd+9VtRz57TX7tQTHhF0BrXAXbHgR7158s5/li0/aOyRUcD1wyibTPiSAojtg097gfE/8AVSc5G8dyeCZiIXO9S/GeSG7ZFPdB3an5IFXYdMA9ncfcrKCEOq8ZD3Hv0UmeRuka6wjQi57x5p1RscRznd4ptOiBGUa/LW1pRALzF+HFYqAkg2I7v1TmETb2z9wnvZl4nu0+pTqbhpGk6nlwH3ZQD6wi1iNOK4tiOO/X37kUCDx9kd9rpjpsL8rfEhArhEWnjf7KGamoG7w9wsihh7wNSOMJc2m4ced7oGUqdrdn7+9Upknjwt8dydnbJggnQRpu08OJTXMDibE7u/xBQc9w1JPOBOmsReUrKsi0+Nj5JaVK1gYiwG7nJTi2dDA1M3HfHyQI2ncT+vOSU0HtXPjvT2MjWWzPiJ56KVh8C6qSBu0JMSOKsxtNIuaBwnxPlx+S5ov97krKQDspLpG6Du36+1XmwthtqSagcBuibzYTmHLct49O2rpRhk6X3Wv4K96M7Ne2oXnMGwZaJmTe+YRHOVocNsOnTH7toa78xGY+ZU4T3/fAr09PocbutSIVPDki4c08DlPuSPwYHPwUxzTwPuSOBj0favS0r34YQo1XAQLDyVs6meKC/CmRJ9n1QU9XDHgo7mK2xNEBVzyoIxYlDUtVBdPhxt8QiigJzQg038Sj03BAan9yjdRm9IA94lNpG3BSmtJ5+z3IiL+xqd/3bBP8ITW9H6Q9Qef1U3RNM8fvyU4z4Iv7Ipj/AE2+UoONwrAx0MaOy7Ro4FS3g8T5KLih2H/7Xf8AqVeM+GmSNxAPfFibcUpaNCT4X8+a2FHodSgF2YmBJnKN3BSaXR6hTdmyCeZkeO4+S8c/j32xxYZwsIb33M3vvt+qe6pAdmIkDhYCeI0XoTmUR6rB3NAQqlGi6xDO6B9ha/H/AGvFgKJkACDJtr32BXZz6rHEzBkW8PEe0L0BoY0dljbdwhMOIZPoC992vkrP4/7OLE4fAVnAltJ5GhtHKIRKeyMROXqYG7QCIvcnVbgY2B6J++5c7E5ho0ePyK1+PicYyn+X6tsxA52TH7Cggl7pA04+C0z627UeJ/VR6oO4LU6OM9LqM8zAGYgiORFuSsRs0bxPgffKnONr3TeqHBanTxnpdRDpYBpN2wO8+5WVOmBcRw8FHGFHAI7MMOC1MZPENJNGmxhkNEnUgCZ3qS3aAFix3hHzULqDcCPvzUilho0n7/4q6EkbQtYEd8fApoxNTWRHID5pW0HflnxHySGg/g3z+SoEMXUk3kcsqXr6nF38o+SKKHEffml/Dk6k+YQRXVXO9Z08/oUwYdx4zxk/EqW+iRoRHCL+xK6wFkFXVocZ8YUVztyscSeX34qqxTXT2R7QPgoGuf3+SA6rG8+RTnU3cvvwQ3mNR7UUvWDi5Pp1BuB8vmVHGIE+r5lP/ExpB8Sgs8P58VYgW0Kq8FxIA8fcVbNJtDfP471UJTCVzLX96DjNpik2XXO5o3+ao8d0ik2DQ2LtdBk9655dTHFFuazXTDpgwe/4qi2zjczHNa5zTBkxrbeDeEGhjqYB6xzCJmGi/mNB3oO2sdh4PVtJdBMzYW0M7re1c71NwbCnTkAyJtoOXciNpWufcfgpLagc0EHcN0e9DNId/l8ivQ0AKAO4nvAS/heAAPd9yjZeEeeiHVq5dSAPFAwMeN4Hc0p8/mP9PzTmnMJzAhMc0DggUVGHh7PhK5wadI8Fwb3eX1RAI/KO4FBGdA4+XyCjVe778lKrVeA8pCjFqIjtB3AIkH7KG8xqR9965rwdCoojGojSd/t/VBY7dc+CkU3qg9Fx3BSKbzqS/wAIj3ILOblIpuG4u8rIgocDrm74HvTRl4H77gnAu5+IHzTsxGpA8EHNpzy8Poit+7oTqnP2/MoYYJ9DxP6oJOdMqVBx9+7kmBrpswef0SvzRcAIK7FmVS16cH0Z8fqrjEgcI7lU4gjefAn5KALnx6p96jYjEGND5f3Ij3NHqjw+uqF2SdI8Qo0CwOn0bf7o9mZGDuYjhJldULLaTv1g3t3KG/aZzRYRIEcPiueXUmLNulxh2sqDKYA5EzbwUnH12tyNDnQ0iZLrtjQneFmqdSanaIaD/FBGsmdwXYnFk9mZi4Mz3xy+i45da2eGdk2h29+u4O5+zUIFRj2wLBsWIJ8rc0lbDEiQIG8uINuW8QUxr8rbSddNLQT7SuHdm7OytsSPrpeNEuKwzWtIsDHfu7+CRlUht2jtHeRaN3HjohYl5c05oMyba6KxY9KYdIY4WGszpzKc6iDpI5glDYxwHgNBO7VNdiHjcfJfTdB20I3k991zqY/X5lBZiHRMItLHu3BQKGgDUeKQlu/2JKrnG8DyPwTWVHjcPIj3oCNfwXVCfuUw48/lHn8k1uJz+oT3z8UDRU7vvvUbEW1PldSqgMeqPYoVd3PyIQCc0Hh4tC7Lzt4J7Qf1hdkOs/fmoFDuCPRehNb9/onxzKon0yiCsBrdQGMG8nzspNLFMGkHxQS24kflT+tH5fYo/wCKG4Dnf4b0oxVvhoiDa7m/fgnB3G333ILcWSLA+z4lN652+PdHsKCQ2pzPnZI+oY0JSDmUKpUIsEELHP8Avgqeqwa/RStvUaj6cMdB9/JVGHL2xJkRpzWLl31oMrY9zSYbp3nxJFk6niyWy4tAvqJM6HdoiPaCQSTvtYj2qFUpgOk2HI8Tw3LlrLfnsaEcOsBAIcB+UQo1KhBi3sKLWxI9USON5VdWrkHMWu0k28j7/Nc8s5LrXdLlpYhlFrgXszn781CqFpeSHb7NgW5WPCAo73Z9bToQPuExhyxGgJk7tOd1zyy2zbtOc8lt3hsG2p5n4KJh8OSwSe04+jEDfF11aoLZbyf6dJUyhUDW6NEabyb2gHxuskQ6lK0vBBaOyGgEEAy7RMc2WFwkNg68Y81KqvmCY1v74UetV7LuYJkTw9qm+43X+ZDA7O783L/aoz+kEmCw/wA39qRcvptkbtgfk/q+iR22gPUd/P8A2rlyBf8AMEeof5z8k09IJnsf1T7wuXIpKe3Bvpz3Oj/5RP28ItTI/wCf9q5ciE/ajT6h/nn/AOVHq7VA9Sf+X0XLkAxtYflPdmH/AFS/tkaZT/N/alXIrm7aA/0z/N/ais28N1P+r6LlyIks6Q2HY/q/tRBtkH1T/MP+iRcgcdtCYyf1X/8AVJV6QNH+l/V/auXIAt6Rg3NLT+P+1SWdJJHoEf8AL+1cuQMO3Gz/AOM/z/RB2l0n6tgLad5i7u8/l5Llyl8CFjukpNKcl3X1Fhbs+jf6rPP264OMDWbTzkbua5cvP1PLNPd0icfV3HePkms2r25Lfb48Fy5cd02Zidq9kgt17rc5yyorsURBEidROsjXSy5cmtpSVtqGCAPGb7uSc3anYByyY1J3+S5ctTGaNIv7RmTlvbf8IT6O0nd9/lyXLksiwSnjpExBvod3BR3V9dbNNp8OC5cpJB//2Q=="/>
          <p:cNvSpPr>
            <a:spLocks noChangeAspect="1" noChangeArrowheads="1"/>
          </p:cNvSpPr>
          <p:nvPr/>
        </p:nvSpPr>
        <p:spPr bwMode="auto">
          <a:xfrm>
            <a:off x="155575" y="-1036638"/>
            <a:ext cx="323850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06" name="AutoShape 6" descr="data:image/jpeg;base64,/9j/4AAQSkZJRgABAQAAAQABAAD/2wCEAAkGBhQSEBUUEhQWFRUVGBgYFRcWGBwXGBgWGBUVFBcUGBcYGyYeFxkjGhQVIC8gIycpLCwsFR4xNTAqNSYrLCkBCQoKDgwOFA8PFCkYFBgpKSkpKSkpKSkpKSkpKSkpKSkpKSkpKSkpKSkpKSkpKSkpKSkpKSkpKSkpKSkpKSkpKf/AABEIALUBEAMBIgACEQEDEQH/xAAcAAABBQEBAQAAAAAAAAAAAAADAQIEBQYABwj/xABCEAABAwIDBAYIAwYGAwEBAAABAAIRAyEEEjEFQVFhBhMicYGRMkKhscHR4fAUUvEVI2KSouIHFkNygtIzssKTVP/EABkBAQEBAQEBAAAAAAAAAAAAAAABAgMEBf/EACIRAQEAAgEFAAIDAAAAAAAAAAABAhESAyExQVEUYQQTUv/aAAwDAQACEQMRAD8A9SpM7I7h7giZVzPRHcPcF0rYQsSdWnSklQDNNIKaJKQlQMNNMLEbMmkqoFkShqckQJCQhOCUohkLoToToQMASgIgauhA0U05jUVoSgIpuVcWJy5AM0k3IjFJCCJUOvFR8Q/K5vN2WO/9FLxVGbtjMNOfI/PcqfaW0Gs6txnV5g6ghjuyeYNkRPlVXSCqadF1VjS6pTu3LqeIMerEyqjpT066lxo4dhqVsoc4xLKcibjfae5ZDHf4m4h1KpTcxgLhGZurWkQW8L8eazco1Iv9m9La9Vud7KTWsMmXO0Nzxi0yeYG9a3YWLdWp9Y5jqckwDcERZwP5fBeZdE9o4V1XrsS99MsylrGtdkdI7TnQCIJExZep4Ta9KpHVva8OMNLTOm5Jf2VMSQUHZ9Sac7zM+ensUsLTIURqsV0uwvXZnNzBzGm7ZB3yyZ1K3FRvBY/pjV6mmagsCMrgIjNPZJcdARISrFXs1tLDUhWZFesGSWPcOsbIAH8QAiNPJH2BtSvW601WNbTFKplyyA0uaXF19QdOXmsv0lw7n1OvpHq6bsoYAQDmuXdppteTfcQu2ztOpSpZaj3jEFrm5abyGwWgNe6DFxNouOCxtdPcmM7I7h7gkyolIdkdw9wSvC2iOUkp5Ca5qBkpCU/KuDFAxIQjCmkNNUBVdtDbbKNRrXyMw14cLak29qtnUrLzLbeVmKIhxeajhLrNjKcpjwgfopVb3BbQY4lhe3rNS2biwmylVKgFyQBzMe9edf50wjKjnPzte5xkhuYmDmFtYNoHfpqs/i9sPxFV9V7alRrieqk9loJGWWCcoE3I81LkaeztTgvFm7WxmGIbQrb3ONJgljToR2hDp1gGy1vQzptWq1H0sYGsgZ2vMUwLhuQgxNzr5qck03spwQmukWTgVoFzLg5DzJcyAgK5MDkocgUqHXxGV4zExeI++EqWXKu2kQWkPEtMXGoM620I4oDCv1lPN6BaTrcAtJBnlYysc/pFRrVQ0uk1G1GuaPztyjO08HM0PLwR8HjHllak9+U0yG5xclr2ntlotGhtayw+26Iw+IYKnayyQdzm5SconfIsdLqVYvuke2i/D0i1jadWrAdUykk0shzdqI/hgzFu9Y/C7JIe1oDSHgkk9oxpmIBMHUQFa43pMW4ZtB7GCW6vLrNc0wA0Xa2XelOpWcwm3arAGNyWcCXEDN2dAHHcOHis2xrSTVwFYCkyo/IzJmbE2DhnExqe1zsordk1m0+tBs0B0gx3Qd5EHuhW2zMPXq0skxplqOjK1hGYMBB1JOh5DfaNs7DVaba9N4dkLSHb8pF2yDeJ1jlxCmh6z0YrvOAwzXwHuA3zLQc5ceZGvMq/zDSV5Z0apCpiqD21XBtNrIbDjuvTLosTBN+MLVdKduuw1F1Vnag5Q3+I/IjTvW54Y01OZBxOEZUaWvaHA2II3Lx/8ZjqtN7nVHZZDw0vjtTaD6sHcOCl1OnO0BRdTqDJVDRDgwFxBMGWxrbUJyXSZt3BU6NU4eqHNa1oNGoyHS2wDqrXCDG/fa2qxONwA7TnOzFxcW87SHDfBF/CFYUdmYjEupl9R5zyGue6RmnQACw0nuT9s4yq1gZWpt/d9kOEgy3OLO5l+6yxtqPoGkeyO4e4LnBJSPZHcPcEpK6shwmwikroQCAStCKGpSEQNOSFqaTAQc4Tpr92K8q/xP2mWvaKcBzSczpGYEQQyN4BhwJ0kr0zFY3LTLxBgTc27yeC8X6VbR7WRsEEuc4w7MJNjmeZMxMcLLGSxVbH2R10mq4+sGjfmmXOM7gTfm4K6bWr4YinR7IaSGue0ekWy8NHgCJ4DSUHoZtNlOqwhoe4y0ggbxAkm0Rn70LpJ0jZVcKdIua3NBJ0bBkFpF4gndx4rKrfCY6pVp1alcBwaxzszW5XHtMaQBHP38F2xNnYSs3tnqr3JcWuyaEuLrSXR4earMPtt9KKeYuDwDEZ+yWlkc4BOu+CratT679019J0gvylhMMOV0mDYzNvmqNBT6dUMPlo021KrGyM4bDWtE2Bjtx4fFbPD1mvY17TLXAFp4giQVhdj9E6Rqh1N5GVobBE6WMNPZiMvHet6yAABaOFlZv2lcQkhOzJMy0ySV0pcyWUU26ZVoTyPEI2ZLnQYPGYE4bFh74bTqWa5ukhr5YR6pMtI3dkrE9NdrsfVGHo9pjDDbXa4yC0TfLfTkOC2n+LHSBtGiKIaC6sDcz2WtIuOc6LyqhinvqNcXNu8GXAQ0idbacR3LFaguPwxpPBrZ8zhMaEtiBY3AjcULE7QbUY1pbGUntbyIsDzsJPJJtF5dU/8nWT60G4BtE7krtmgUs+YXmPAxHEzPsKyo+y9qVMIQ5sPa9suYZyyRaf4hYgjgtPtLbbcRQbWsKjmuY8TJgSc5md8gW0EaqmGJzfu3ZeppmRFi7KNSHEkxex5qMxtIOe0lwDmuLC2+W5IBbM7o7rqo2HRDFilSaSHM6xjH5WiXFjSWy0bi5zWgHmtRtAua7N1ZqOcxxp0yQ1jGBzA4SRBecw8J71n/8ADs4cMOIrVWuc0BrGEkuaGgS7Lu1EDdE77anBVqmMDnv/AHdB1m3HaFrgloMzxsDxWkZqps3EOq5MrGFrS8NdUnNfs094MHiIMahczZ7KjutawVILHRTtUpQe20smRlLjoT6Gi0OyNi021H1XARJawHtaO9KbnURzgyofS/BSw1KVVlLEAAgtIZVcBcNImHDffkro2zu18TSOKIpB7nPIa8saWtIyntguykVdLDWEvSbCCjhH9Ww1cO+m7LU0c1xg9sG7iXQRPEqrjEOOY5cS0kElx1cL3JOoubXHsWiw1IV6GIoVmvoOpDrOsFh2m5miSAHSQTcTCivSqVTsjuHuCdnXmNHp9iBSkOw5zf8AjL3AO3xLWWBiLOI8bqbS6Z08PTFWoGPr1GkltGrDHX7JLXHskyTMJyR6G0ptfGMZAe9rcxgZnBsngJNyvMNsf4tv9DDU2NcIDnVDmGbeGgRIH5j5LM7Pz43EPfWJqPALnnOGnKxty0AaCN0TyN05D3kuTA9eP7Q6VnGlraoqNpiAxtNxYBaDnJHbm1yd5srfZPS6ls6i6jWLy9ryOps51MRvdOWDYgDjokyNPS86Y5yznRjprRxrXZZY9utNx7Rb+YRqPcqn/EfbLm020WNJFQS7SY5SYB7/ACV2CdIul1Cm5zKRLzpUDGlzWyD2p0niBMwV5btjaBrVnuc4ZLPljbEwABGsbp71Kw/VtaKgqObB7THG5/N2TM2kd6pdo03B3WGSHEkSIzCZzADQX4cVi1YPsLHGnXaS1rrkwQNHAj3Gb281NxjG0sS1rXNcA4uuLReGEaTAvuuqDD1LiZALrm2nAT3+1WGLqNZIyhz83pC4y9kgC8SCCLD1jwQW7ttglrOqByl+Uyc0vc0tl0SYIyrYdEMAAMz79YQ4AsyMgNHpNb6QneYBJlYOnSc4sAMmq8ZzmjtCXntH0Tlce6FqsHtzE03uf1ubqoAZAFIi2haL24c+CspXpdCm1gtEmSSTrJ+/JGD1VbA2tTxVPrAA1wdleDcZt0ExM/NXLKYIkEeH3ZbZMldKeaKGQqh2ddnQyU2U0DZkDGbQZSYX1HtY0alxgfU8koKqekGw2YlrBUAe1hLiwzBJaRqN4UqvIumm2m47Fl9PM5gEMa7cBqQBoJuqalROZkskONhMBxGo15jmtpiOi1Gq0mk3qS0ns1ARm4GTqOfms/hsI5mIpUswEPfBNgZa0TDhGgHkFzsaJjMZTFRpDBkGYZefZBzRBtHKSJVS+oXEhsxNgTpJ1U/pDRc3EFrx2oBmQ6bWdI4iPNV7i20TO8cUUyeM85v3n74qZXpBtJjmuFRzgc0x2CNG8ZjeU/adei5zDQY4AU2h4cf9QDtHu5KDcA6CRdRGw6EU6BpgVmgXu6S5zjbK0ACWbwXG1+K9C6QbVewMoUqObrBkGmVpjeBchoBMDkvN+iu32syh1OzWiOqbLy48XW1sD4cVvthUPxFR2JdULm+hSAEZbDO7WJc4njYDRdIy0mHweRrWtjs2E6AcGjd705uEAnKGtJuSBcniTMpRUS9aqjJ4rH08JinVcwIPZq0jDajXW/fMaT2gRlmJmOIUTHtbX/E1GVTDi4gtMtcG0mhrTykkx8ls69Njx22td/uaHe8WWG6UUfwTusoU5Y4PL+z2aRIyatHonN6MGIBCmmmNw9RgZUPoENAADbuc4lp1ENIG4cLEXVVjQ1p7Lp7xBnwMK5x1enUpRRmM4zZmgkAZhqN1t5VCRrFwPnC51RKNLXkJOk33TKNRxGVtiWuv2mm5ncdLe9Qy+Tpb7vdOFQcfHX9Fnv6F1/mmoaJY8l5mWkmLiA2QPy7otxVRVrl7i50uc4y4m5JNyZO8p9fDANDmkOBkEDc6Tx4gSoNetk1uT4+KWWiZQxJY8Oa8te0yCDDh47irZnTKtTblFdzhwqDMQdJa71bRpw7lmaZcWzYNJjdJOveVzCMpmJG7Unj5KyWG13VxJdUJytPWduGOEzvEycsjVpvYeLMfin1cjHBrQHEDveWg9rUtkAxuug1NmmlSZVDiQ8i2hMggwJ0vE8kSm0Gi7MQCSSGzezSBJ1/WVRCq4BwzcGkg8JgGBOn0SvrMLDYhwLY3gt0M+PvU7YeJL3tbJl9WmL3A7V3EHuaPEq06f7AbQq9ZSjq65kQAQ14kvbI01BHiNys8A/R7ZhGLwzR6IDqpIhxMMIBANhrYEkgkytJjdiAENfUFGkx9r68TIsCfLzQuim1qRxFatanTYwU2E2HZINR075cVTdMtqNq1SKVRpY6HHK6xI1n2WWvSLfD7Zw1PFNEubR/O15LXQDcgDtQbL0LY+3KdemHU9OcSRxME6xvXgNMS6L+F40uQNV6P0FxFNjHNa54Iic0NaRBIIE31drdTGleiOrIZqKt/ElIa5XTTO1iagTC5VtTEkNJ4CfK6dhK+YSeMeSCdKQlMBC7OOKCJj8GHAzAHMT8oXku38ZTGOYKTSDTJm5AzZYsc1oAG/wBi9Z2u55pHqi3Nvz6RvXlO16bPxeGhvac52YNIdm0DXNdNxIdrpGqzWoHhtkuq4toHZzMe4OgXGYg9loi12ke4Kp2hhCKgDoMEskGR2ez8h4LW7SwlQ49rMMMpNIycokg5szmhzoGg7iFS7d2DXow403CnMS4hxLjPpEG5N79yyrNVIgazfwIPHfZTMJhy/MagcC/NBj1zJEzxMqG3UK+wdek55c/MxoADSAHE1AJJcCD2CSbc+SAuyMNiG02nDBzTmDQGkdt15gH8sjzC9iwNHJTa0NDYaAQIiQADpr3rznoXiajHMqPzGi0PFJoANyYJm2W9pPPivRKe1mRJty/RbxZqTmXZlH/a1PinsxbDoR5qsi5ggbQg0qgIBBY+xv6hRcwVT0l27Sw1B7qhuWuDWj0nEgiw8UqvKqtGk7s06hywS/dcN7OmolUFWN2n3dSWvIzNNjl3eBQWtt4/AlcmjAb8Bw3InWAnSB7BCEBvUqjTm5+Ujw+7KXspMRiAYgRAi1h9ygGgHNJ0y8bTfQcSpTatMWieM/Ab0yrTDiMsxe0KTJENwgRu3I2GoFxhgn8xjTdJO4aeab1hy5T6Ovj3p1PGltmmAbGB71oDxBcwNBcDIBtuPA8wm4KXO7pK7FuDg02neOcxJ+96Ls+BUbHMewp6HU8WW3BuSCD3T5blNqYh9RmQukNuB5AxwmVFxmz3NAcBLXXB5wJH9SFh8SQbby0f1A/BZ0vto8BtNrWtpwIbu3HffxQKmLa58ljQL2AyzzMcwqnPlqE6CeKkOBILgZjgrs9nYN7szi05e7zgKwG2Qx37yavBrz2QYgSI100IVbg/S7+HFQcRmLzIOusJUem9HOl5NAdaAS0wCDEgcean1emDMpLAT3n4LzDB4iKbtZ3Sl2dizebwnOo3rumxuLTeL68AQLKNgullVrGttFyLXuSb+a87qYo553yrfD4owCrMqvZuX9L6giT32TR0xfv9kBZF20CSBw4e1NqY4cPfKvKo1G1+kOeie0ZBmNzgNWmNxErKUcQRWoFpHZe6GzZsiDHAJzsbAJiRHhyCgfh4fTceJMcrR7Slqxp8NtZ341rnEHLRymNNSbeQUraO2xUDe1IFRpPcJghY7aOKc2pm3wB5GUuBqF0km27v0CctGu6bt6kx9bNTECGzAgellMjyQtm4PK4ucRlHo2kuPEDcLG5UzC4hrWucSHEG/dE6d4VY3E5xqJn4arPLdVqNj7WbTota5w3uEDQOvGt1YHpAz8wWMpAQLyIgAW00KLvsDbdErXPTFk21VTbhGpsuO3Rx++CylWsfWn3KLicbM3hZvUy9HGNTU6Wls9p0f7lktubVdXdJcYAIFzzJUGpiD3oBeNJn70U73yumoOx2G+Z2gumt2HTjVx8QO9TGC092vyXZgBB+z4Lxf2Z/WeVRH7HpfxQN0/RFOymEWzRuM/EKQ0Rf6lc1pn4fFS9TL6cqhP2JTOoM/wC76J1PZDBpm8/opbqZ8vvfvTSLQU55fU3UZ2xqZkkHz+iazYVIHR3i76Kc7l9/fBI0b49/xT+zL6bqK/YtI7ju3+9Ebs+kPVAI8/NSWC+v38E1p1gQPipzy+psP8O2wizdBJjyTKmCY/VosZtZHjff4excnK/TlQRg6ceiDzKeMOz8o9yflvJMAJzWjn5j3Jyv03QW4Rn5QlfhWHVvtPzRXEfdk43ix9lgpzy+puodfZjHiII5ixQ8PshjAYm/G6tKFDO7LIbzcYaPHerbAbBY4S6pmg/6ZBHn9F1x55eK1NsWejjTfM72K0weGpsADqQfG8ue0/0uA9i1NPo/RGrnmOceyFI/Y+HA9Envc6/kV2mHV+rqsy38P/8Ayj/9XfEGEcDAxfDv7usC0bcNQbpSZ4ieWplc6owRDGjuaPktzDP3V1VIGYADs0ng85PhZyp9o4dj6lPqqYaGulwM9sSIEFx4LX18VwjwA+Sq6tCTKvG/VkZbauwnPrFzRlB9FuWLRHHVPw+wXsaBE9oEyBFt36rSOo3XGkrx+1rVUDOjD81R1ocLCRae4rtn9FzTeS8yL5dPAkLQtpoeKpvjsHvG89yWam/JULZOwhTaQXuN5kQOHFTDs1oF6jhwu3kd+9VtRz57TX7tQTHhF0BrXAXbHgR7158s5/li0/aOyRUcD1wyibTPiSAojtg097gfE/8AVSc5G8dyeCZiIXO9S/GeSG7ZFPdB3an5IFXYdMA9ncfcrKCEOq8ZD3Hv0UmeRuka6wjQi57x5p1RscRznd4ptOiBGUa/LW1pRALzF+HFYqAkg2I7v1TmETb2z9wnvZl4nu0+pTqbhpGk6nlwH3ZQD6wi1iNOK4tiOO/X37kUCDx9kd9rpjpsL8rfEhArhEWnjf7KGamoG7w9wsihh7wNSOMJc2m4ced7oGUqdrdn7+9Upknjwt8dydnbJggnQRpu08OJTXMDibE7u/xBQc9w1JPOBOmsReUrKsi0+Nj5JaVK1gYiwG7nJTi2dDA1M3HfHyQI2ncT+vOSU0HtXPjvT2MjWWzPiJ56KVh8C6qSBu0JMSOKsxtNIuaBwnxPlx+S5ov97krKQDspLpG6Du36+1XmwthtqSagcBuibzYTmHLct49O2rpRhk6X3Wv4K96M7Ne2oXnMGwZaJmTe+YRHOVocNsOnTH7toa78xGY+ZU4T3/fAr09PocbutSIVPDki4c08DlPuSPwYHPwUxzTwPuSOBj0favS0r34YQo1XAQLDyVs6meKC/CmRJ9n1QU9XDHgo7mK2xNEBVzyoIxYlDUtVBdPhxt8QiigJzQg038Sj03BAan9yjdRm9IA94lNpG3BSmtJ5+z3IiL+xqd/3bBP8ITW9H6Q9Qef1U3RNM8fvyU4z4Iv7Ipj/AE2+UoONwrAx0MaOy7Ro4FS3g8T5KLih2H/7Xf8AqVeM+GmSNxAPfFibcUpaNCT4X8+a2FHodSgF2YmBJnKN3BSaXR6hTdmyCeZkeO4+S8c/j32xxYZwsIb33M3vvt+qe6pAdmIkDhYCeI0XoTmUR6rB3NAQqlGi6xDO6B9ha/H/AGvFgKJkACDJtr32BXZz6rHEzBkW8PEe0L0BoY0dljbdwhMOIZPoC992vkrP4/7OLE4fAVnAltJ5GhtHKIRKeyMROXqYG7QCIvcnVbgY2B6J++5c7E5ho0ePyK1+PicYyn+X6tsxA52TH7Cggl7pA04+C0z627UeJ/VR6oO4LU6OM9LqM8zAGYgiORFuSsRs0bxPgffKnONr3TeqHBanTxnpdRDpYBpN2wO8+5WVOmBcRw8FHGFHAI7MMOC1MZPENJNGmxhkNEnUgCZ3qS3aAFix3hHzULqDcCPvzUilho0n7/4q6EkbQtYEd8fApoxNTWRHID5pW0HflnxHySGg/g3z+SoEMXUk3kcsqXr6nF38o+SKKHEffml/Dk6k+YQRXVXO9Z08/oUwYdx4zxk/EqW+iRoRHCL+xK6wFkFXVocZ8YUVztyscSeX34qqxTXT2R7QPgoGuf3+SA6rG8+RTnU3cvvwQ3mNR7UUvWDi5Pp1BuB8vmVHGIE+r5lP/ExpB8Sgs8P58VYgW0Kq8FxIA8fcVbNJtDfP471UJTCVzLX96DjNpik2XXO5o3+ao8d0ik2DQ2LtdBk9655dTHFFuazXTDpgwe/4qi2zjczHNa5zTBkxrbeDeEGhjqYB6xzCJmGi/mNB3oO2sdh4PVtJdBMzYW0M7re1c71NwbCnTkAyJtoOXciNpWufcfgpLagc0EHcN0e9DNId/l8ivQ0AKAO4nvAS/heAAPd9yjZeEeeiHVq5dSAPFAwMeN4Hc0p8/mP9PzTmnMJzAhMc0DggUVGHh7PhK5wadI8Fwb3eX1RAI/KO4FBGdA4+XyCjVe778lKrVeA8pCjFqIjtB3AIkH7KG8xqR9965rwdCoojGojSd/t/VBY7dc+CkU3qg9Fx3BSKbzqS/wAIj3ILOblIpuG4u8rIgocDrm74HvTRl4H77gnAu5+IHzTsxGpA8EHNpzy8Poit+7oTqnP2/MoYYJ9DxP6oJOdMqVBx9+7kmBrpswef0SvzRcAIK7FmVS16cH0Z8fqrjEgcI7lU4gjefAn5KALnx6p96jYjEGND5f3Ij3NHqjw+uqF2SdI8Qo0CwOn0bf7o9mZGDuYjhJldULLaTv1g3t3KG/aZzRYRIEcPiueXUmLNulxh2sqDKYA5EzbwUnH12tyNDnQ0iZLrtjQneFmqdSanaIaD/FBGsmdwXYnFk9mZi4Mz3xy+i45da2eGdk2h29+u4O5+zUIFRj2wLBsWIJ8rc0lbDEiQIG8uINuW8QUxr8rbSddNLQT7SuHdm7OytsSPrpeNEuKwzWtIsDHfu7+CRlUht2jtHeRaN3HjohYl5c05oMyba6KxY9KYdIY4WGszpzKc6iDpI5glDYxwHgNBO7VNdiHjcfJfTdB20I3k991zqY/X5lBZiHRMItLHu3BQKGgDUeKQlu/2JKrnG8DyPwTWVHjcPIj3oCNfwXVCfuUw48/lHn8k1uJz+oT3z8UDRU7vvvUbEW1PldSqgMeqPYoVd3PyIQCc0Hh4tC7Lzt4J7Qf1hdkOs/fmoFDuCPRehNb9/onxzKon0yiCsBrdQGMG8nzspNLFMGkHxQS24kflT+tH5fYo/wCKG4Dnf4b0oxVvhoiDa7m/fgnB3G333ILcWSLA+z4lN652+PdHsKCQ2pzPnZI+oY0JSDmUKpUIsEELHP8Avgqeqwa/RStvUaj6cMdB9/JVGHL2xJkRpzWLl31oMrY9zSYbp3nxJFk6niyWy4tAvqJM6HdoiPaCQSTvtYj2qFUpgOk2HI8Tw3LlrLfnsaEcOsBAIcB+UQo1KhBi3sKLWxI9USON5VdWrkHMWu0k28j7/Nc8s5LrXdLlpYhlFrgXszn781CqFpeSHb7NgW5WPCAo73Z9bToQPuExhyxGgJk7tOd1zyy2zbtOc8lt3hsG2p5n4KJh8OSwSe04+jEDfF11aoLZbyf6dJUyhUDW6NEabyb2gHxuskQ6lK0vBBaOyGgEEAy7RMc2WFwkNg68Y81KqvmCY1v74UetV7LuYJkTw9qm+43X+ZDA7O783L/aoz+kEmCw/wA39qRcvptkbtgfk/q+iR22gPUd/P8A2rlyBf8AMEeof5z8k09IJnsf1T7wuXIpKe3Bvpz3Oj/5RP28ItTI/wCf9q5ciE/ajT6h/nn/AOVHq7VA9Sf+X0XLkAxtYflPdmH/AFS/tkaZT/N/alXIrm7aA/0z/N/ais28N1P+r6LlyIks6Q2HY/q/tRBtkH1T/MP+iRcgcdtCYyf1X/8AVJV6QNH+l/V/auXIAt6Rg3NLT+P+1SWdJJHoEf8AL+1cuQMO3Gz/AOM/z/RB2l0n6tgLad5i7u8/l5Llyl8CFjukpNKcl3X1Fhbs+jf6rPP264OMDWbTzkbua5cvP1PLNPd0icfV3HePkms2r25Lfb48Fy5cd02Zidq9kgt17rc5yyorsURBEidROsjXSy5cmtpSVtqGCAPGb7uSc3anYByyY1J3+S5ctTGaNIv7RmTlvbf8IT6O0nd9/lyXLksiwSnjpExBvod3BR3V9dbNNp8OC5cpJB//2Q=="/>
          <p:cNvSpPr>
            <a:spLocks noChangeAspect="1" noChangeArrowheads="1"/>
          </p:cNvSpPr>
          <p:nvPr/>
        </p:nvSpPr>
        <p:spPr bwMode="auto">
          <a:xfrm>
            <a:off x="155575" y="-1036638"/>
            <a:ext cx="323850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08" name="Picture 8" descr="It is the second time in two months that crops have been floode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37" y="2420888"/>
            <a:ext cx="3454207" cy="230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Goals</a:t>
            </a:r>
            <a:r>
              <a:rPr lang="pl-PL" dirty="0"/>
              <a:t> of the Module 1: </a:t>
            </a:r>
            <a:br>
              <a:rPr lang="pl-PL" dirty="0"/>
            </a:br>
            <a:r>
              <a:rPr lang="pl-PL" dirty="0" err="1"/>
              <a:t>Literature</a:t>
            </a:r>
            <a:r>
              <a:rPr lang="pl-PL" dirty="0"/>
              <a:t> </a:t>
            </a:r>
            <a:r>
              <a:rPr lang="pl-PL" dirty="0" err="1"/>
              <a:t>search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/>
              <a:t>Explain</a:t>
            </a:r>
            <a:r>
              <a:rPr lang="pl-PL" dirty="0"/>
              <a:t> </a:t>
            </a:r>
            <a:r>
              <a:rPr lang="pl-PL" b="1" dirty="0"/>
              <a:t>WHY</a:t>
            </a:r>
            <a:r>
              <a:rPr lang="pl-PL" dirty="0"/>
              <a:t> student </a:t>
            </a:r>
            <a:r>
              <a:rPr lang="pl-PL" dirty="0" err="1"/>
              <a:t>must</a:t>
            </a:r>
            <a:r>
              <a:rPr lang="pl-PL" dirty="0"/>
              <a:t> </a:t>
            </a:r>
            <a:r>
              <a:rPr lang="pl-PL" dirty="0" err="1"/>
              <a:t>learn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locate</a:t>
            </a:r>
            <a:r>
              <a:rPr lang="pl-PL" dirty="0"/>
              <a:t> and </a:t>
            </a:r>
            <a:r>
              <a:rPr lang="pl-PL" dirty="0" err="1"/>
              <a:t>evaluate</a:t>
            </a:r>
            <a:r>
              <a:rPr lang="pl-PL" dirty="0"/>
              <a:t>  </a:t>
            </a:r>
            <a:r>
              <a:rPr lang="pl-PL" dirty="0" err="1"/>
              <a:t>scholarly</a:t>
            </a:r>
            <a:r>
              <a:rPr lang="pl-PL" dirty="0"/>
              <a:t> </a:t>
            </a:r>
            <a:r>
              <a:rPr lang="pl-PL" dirty="0" err="1"/>
              <a:t>books</a:t>
            </a:r>
            <a:r>
              <a:rPr lang="pl-PL" dirty="0"/>
              <a:t>, </a:t>
            </a:r>
            <a:r>
              <a:rPr lang="pl-PL" dirty="0" err="1"/>
              <a:t>articles</a:t>
            </a:r>
            <a:r>
              <a:rPr lang="pl-PL" dirty="0"/>
              <a:t> and </a:t>
            </a:r>
            <a:r>
              <a:rPr lang="pl-PL" dirty="0" err="1"/>
              <a:t>working</a:t>
            </a:r>
            <a:r>
              <a:rPr lang="pl-PL" dirty="0"/>
              <a:t> </a:t>
            </a:r>
            <a:r>
              <a:rPr lang="pl-PL" dirty="0" err="1"/>
              <a:t>papers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Explain</a:t>
            </a:r>
            <a:r>
              <a:rPr lang="pl-PL" dirty="0"/>
              <a:t> </a:t>
            </a:r>
            <a:r>
              <a:rPr lang="pl-PL" b="1" dirty="0"/>
              <a:t>HOW</a:t>
            </a:r>
            <a:r>
              <a:rPr lang="pl-PL" dirty="0"/>
              <a:t> to </a:t>
            </a:r>
            <a:r>
              <a:rPr lang="pl-PL" dirty="0" err="1"/>
              <a:t>evaluate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 of </a:t>
            </a:r>
            <a:r>
              <a:rPr lang="pl-PL" dirty="0" err="1"/>
              <a:t>scholarly</a:t>
            </a:r>
            <a:r>
              <a:rPr lang="pl-PL" dirty="0"/>
              <a:t> </a:t>
            </a:r>
            <a:r>
              <a:rPr lang="pl-PL" dirty="0" err="1"/>
              <a:t>rescources</a:t>
            </a:r>
            <a:endParaRPr lang="pl-PL" dirty="0"/>
          </a:p>
          <a:p>
            <a:endParaRPr lang="pl-PL" dirty="0"/>
          </a:p>
          <a:p>
            <a:r>
              <a:rPr lang="pl-PL" b="1" dirty="0"/>
              <a:t>TRAIN</a:t>
            </a:r>
            <a:r>
              <a:rPr lang="pl-PL" dirty="0"/>
              <a:t> </a:t>
            </a:r>
            <a:r>
              <a:rPr lang="pl-PL" dirty="0" err="1"/>
              <a:t>academic</a:t>
            </a:r>
            <a:r>
              <a:rPr lang="pl-PL" dirty="0"/>
              <a:t> </a:t>
            </a:r>
            <a:r>
              <a:rPr lang="pl-PL" dirty="0" err="1"/>
              <a:t>skills</a:t>
            </a:r>
            <a:r>
              <a:rPr lang="pl-PL" dirty="0"/>
              <a:t>: </a:t>
            </a:r>
            <a:r>
              <a:rPr lang="pl-PL" dirty="0" err="1"/>
              <a:t>referencing</a:t>
            </a:r>
            <a:r>
              <a:rPr lang="pl-PL" dirty="0"/>
              <a:t>, </a:t>
            </a:r>
            <a:r>
              <a:rPr lang="pl-PL" dirty="0" err="1"/>
              <a:t>literature</a:t>
            </a:r>
            <a:r>
              <a:rPr lang="pl-PL" dirty="0"/>
              <a:t> </a:t>
            </a:r>
            <a:r>
              <a:rPr lang="pl-PL" dirty="0" err="1"/>
              <a:t>search</a:t>
            </a:r>
            <a:r>
              <a:rPr lang="pl-PL" dirty="0"/>
              <a:t> and </a:t>
            </a:r>
            <a:r>
              <a:rPr lang="pl-PL" dirty="0" err="1"/>
              <a:t>reading</a:t>
            </a:r>
            <a:r>
              <a:rPr lang="pl-PL" dirty="0"/>
              <a:t>, </a:t>
            </a:r>
            <a:r>
              <a:rPr lang="pl-PL" dirty="0" err="1"/>
              <a:t>examining</a:t>
            </a:r>
            <a:r>
              <a:rPr lang="pl-PL" dirty="0"/>
              <a:t> state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art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scientific field/</a:t>
            </a:r>
            <a:r>
              <a:rPr lang="pl-PL" dirty="0" err="1"/>
              <a:t>area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 err="1"/>
              <a:t>Illogical</a:t>
            </a:r>
            <a:r>
              <a:rPr lang="pl-PL" i="1" dirty="0"/>
              <a:t> </a:t>
            </a:r>
            <a:r>
              <a:rPr lang="pl-PL" i="1" dirty="0" err="1"/>
              <a:t>Reasoning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lnSpcReduction="10000"/>
          </a:bodyPr>
          <a:lstStyle/>
          <a:p>
            <a:r>
              <a:rPr lang="pl-PL" dirty="0" err="1"/>
              <a:t>Typical</a:t>
            </a:r>
            <a:r>
              <a:rPr lang="pl-PL" dirty="0"/>
              <a:t> </a:t>
            </a:r>
            <a:r>
              <a:rPr lang="pl-PL" dirty="0" err="1"/>
              <a:t>example</a:t>
            </a:r>
            <a:r>
              <a:rPr lang="pl-PL" dirty="0"/>
              <a:t>: „</a:t>
            </a:r>
            <a:r>
              <a:rPr lang="en-US" dirty="0"/>
              <a:t>the exception that proves the rule</a:t>
            </a:r>
            <a:r>
              <a:rPr lang="pl-PL" dirty="0"/>
              <a:t>”</a:t>
            </a:r>
          </a:p>
          <a:p>
            <a:endParaRPr lang="pl-PL" dirty="0"/>
          </a:p>
          <a:p>
            <a:r>
              <a:rPr lang="pl-PL" i="1" dirty="0" err="1"/>
              <a:t>gambler’s</a:t>
            </a:r>
            <a:r>
              <a:rPr lang="pl-PL" i="1" dirty="0"/>
              <a:t> </a:t>
            </a:r>
            <a:r>
              <a:rPr lang="pl-PL" i="1" dirty="0" err="1"/>
              <a:t>fallacy</a:t>
            </a:r>
            <a:r>
              <a:rPr lang="pl-PL" i="1" dirty="0"/>
              <a:t>: </a:t>
            </a:r>
            <a:r>
              <a:rPr lang="en-US" dirty="0"/>
              <a:t>we assume that a consistent run</a:t>
            </a:r>
            <a:r>
              <a:rPr lang="pl-PL" dirty="0"/>
              <a:t> </a:t>
            </a:r>
            <a:r>
              <a:rPr lang="en-US" dirty="0"/>
              <a:t>of either good or bad luck foreshadows its opposite</a:t>
            </a:r>
            <a:r>
              <a:rPr lang="pl-PL" dirty="0"/>
              <a:t> (</a:t>
            </a:r>
            <a:r>
              <a:rPr lang="pl-PL" dirty="0" err="1"/>
              <a:t>reverse</a:t>
            </a:r>
            <a:r>
              <a:rPr lang="pl-PL" dirty="0"/>
              <a:t> of </a:t>
            </a:r>
            <a:r>
              <a:rPr lang="pl-PL" dirty="0" err="1"/>
              <a:t>luck</a:t>
            </a:r>
            <a:r>
              <a:rPr lang="pl-PL" dirty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348880"/>
            <a:ext cx="28866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Academic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be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err="1"/>
              <a:t>Reliable</a:t>
            </a:r>
            <a:r>
              <a:rPr lang="pl-PL" dirty="0"/>
              <a:t>: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quality</a:t>
            </a:r>
            <a:r>
              <a:rPr lang="pl-PL" dirty="0"/>
              <a:t> management system </a:t>
            </a:r>
            <a:r>
              <a:rPr lang="pl-PL" dirty="0" err="1"/>
              <a:t>in</a:t>
            </a:r>
            <a:r>
              <a:rPr lang="pl-PL" dirty="0"/>
              <a:t> science </a:t>
            </a:r>
            <a:r>
              <a:rPr lang="pl-PL" dirty="0" err="1"/>
              <a:t>should</a:t>
            </a:r>
            <a:r>
              <a:rPr lang="pl-PL" dirty="0"/>
              <a:t> be </a:t>
            </a:r>
            <a:r>
              <a:rPr lang="pl-PL" dirty="0" err="1"/>
              <a:t>efficient</a:t>
            </a:r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b="1" dirty="0" err="1"/>
              <a:t>Neutral</a:t>
            </a:r>
            <a:r>
              <a:rPr lang="pl-PL" dirty="0"/>
              <a:t>: no </a:t>
            </a:r>
            <a:r>
              <a:rPr lang="pl-PL" dirty="0" err="1"/>
              <a:t>ideological</a:t>
            </a:r>
            <a:r>
              <a:rPr lang="pl-PL" dirty="0"/>
              <a:t> </a:t>
            </a:r>
            <a:r>
              <a:rPr lang="pl-PL" dirty="0" err="1"/>
              <a:t>bias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be </a:t>
            </a:r>
            <a:r>
              <a:rPr lang="pl-PL" dirty="0" err="1"/>
              <a:t>tolerated</a:t>
            </a:r>
            <a:endParaRPr lang="pl-PL" dirty="0"/>
          </a:p>
          <a:p>
            <a:endParaRPr lang="pl-PL" dirty="0"/>
          </a:p>
          <a:p>
            <a:r>
              <a:rPr lang="pl-PL" b="1" dirty="0"/>
              <a:t>Clear and </a:t>
            </a:r>
            <a:r>
              <a:rPr lang="pl-PL" b="1" dirty="0" err="1"/>
              <a:t>accessible</a:t>
            </a:r>
            <a:r>
              <a:rPr lang="pl-PL" dirty="0"/>
              <a:t>: </a:t>
            </a:r>
            <a:r>
              <a:rPr lang="pl-PL" dirty="0" err="1"/>
              <a:t>our</a:t>
            </a:r>
            <a:r>
              <a:rPr lang="pl-PL" dirty="0"/>
              <a:t> products </a:t>
            </a:r>
            <a:r>
              <a:rPr lang="pl-PL" dirty="0" err="1"/>
              <a:t>should</a:t>
            </a:r>
            <a:r>
              <a:rPr lang="pl-PL" dirty="0"/>
              <a:t> be </a:t>
            </a:r>
            <a:r>
              <a:rPr lang="pl-PL" dirty="0" err="1"/>
              <a:t>offered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most </a:t>
            </a:r>
            <a:r>
              <a:rPr lang="pl-PL" dirty="0" err="1"/>
              <a:t>comprehensive</a:t>
            </a:r>
            <a:r>
              <a:rPr lang="pl-PL" dirty="0"/>
              <a:t> and </a:t>
            </a:r>
            <a:r>
              <a:rPr lang="pl-PL" dirty="0" err="1"/>
              <a:t>user-friendly</a:t>
            </a:r>
            <a:r>
              <a:rPr lang="pl-PL" dirty="0"/>
              <a:t>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works</a:t>
            </a:r>
            <a:r>
              <a:rPr lang="pl-PL" dirty="0"/>
              <a:t>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https://encrypted-tbn1.gstatic.com/images?q=tbn:ANd9GcRhP2pvYnBSu-RGeTMK6mk5929BCbpraW8R5ikkURxASj4ldwIKA-J1H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40000">
            <a:off x="8378899" y="1798592"/>
            <a:ext cx="279963" cy="7208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ole tekstowe 18"/>
          <p:cNvSpPr txBox="1"/>
          <p:nvPr/>
        </p:nvSpPr>
        <p:spPr>
          <a:xfrm>
            <a:off x="539552" y="2780928"/>
            <a:ext cx="62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IDEA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28800"/>
            <a:ext cx="658366" cy="13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trzałka w prawo 21"/>
          <p:cNvSpPr/>
          <p:nvPr/>
        </p:nvSpPr>
        <p:spPr>
          <a:xfrm>
            <a:off x="1907704" y="2852936"/>
            <a:ext cx="129614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/>
              <a:t>Discussion</a:t>
            </a:r>
            <a:endParaRPr lang="pl-PL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140968"/>
            <a:ext cx="495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861048"/>
            <a:ext cx="586033" cy="1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772816"/>
            <a:ext cx="530952" cy="11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005064"/>
            <a:ext cx="419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trzałka w cztery strony 26"/>
          <p:cNvSpPr/>
          <p:nvPr/>
        </p:nvSpPr>
        <p:spPr>
          <a:xfrm>
            <a:off x="3563888" y="2708920"/>
            <a:ext cx="936104" cy="1728192"/>
          </a:xfrm>
          <a:prstGeom prst="quad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 w prawo 27"/>
          <p:cNvSpPr/>
          <p:nvPr/>
        </p:nvSpPr>
        <p:spPr>
          <a:xfrm>
            <a:off x="6732240" y="2492896"/>
            <a:ext cx="129614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Project </a:t>
            </a:r>
            <a:r>
              <a:rPr lang="pl-PL" sz="1400" dirty="0" err="1"/>
              <a:t>proposal</a:t>
            </a:r>
            <a:endParaRPr lang="pl-PL" sz="14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808" y="2636912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pole tekstowe 29"/>
          <p:cNvSpPr txBox="1"/>
          <p:nvPr/>
        </p:nvSpPr>
        <p:spPr>
          <a:xfrm>
            <a:off x="5148064" y="2708920"/>
            <a:ext cx="978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IDEA </a:t>
            </a:r>
            <a:r>
              <a:rPr lang="pl-PL" sz="1200" dirty="0" err="1">
                <a:solidFill>
                  <a:schemeClr val="bg1"/>
                </a:solidFill>
              </a:rPr>
              <a:t>Ver</a:t>
            </a:r>
            <a:r>
              <a:rPr lang="pl-PL" sz="1200" dirty="0">
                <a:solidFill>
                  <a:schemeClr val="bg1"/>
                </a:solidFill>
              </a:rPr>
              <a:t>. 2.0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36912"/>
            <a:ext cx="495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1268760"/>
            <a:ext cx="581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8648700" y="1196752"/>
            <a:ext cx="4953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28384" y="4005064"/>
            <a:ext cx="7524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s://encrypted-tbn1.gstatic.com/images?q=tbn:ANd9GcRhP2pvYnBSu-RGeTMK6mk5929BCbpraW8R5ikkURxASj4ldwIKA-J1H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40000" flipH="1">
            <a:off x="8018860" y="2158631"/>
            <a:ext cx="279963" cy="720825"/>
          </a:xfrm>
          <a:prstGeom prst="rect">
            <a:avLst/>
          </a:prstGeom>
          <a:noFill/>
        </p:spPr>
      </p:pic>
      <p:pic>
        <p:nvPicPr>
          <p:cNvPr id="36" name="Picture 12" descr="https://encrypted-tbn1.gstatic.com/images?q=tbn:ANd9GcRhP2pvYnBSu-RGeTMK6mk5929BCbpraW8R5ikkURxASj4ldwIKA-J1H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8316416" y="3356992"/>
            <a:ext cx="279963" cy="72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0756" y="3140968"/>
            <a:ext cx="495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rzałka w prawo 4"/>
          <p:cNvSpPr/>
          <p:nvPr/>
        </p:nvSpPr>
        <p:spPr>
          <a:xfrm>
            <a:off x="251520" y="2492896"/>
            <a:ext cx="6480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$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331640" y="2924944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Results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658366" cy="13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załka w prawo 7"/>
          <p:cNvSpPr/>
          <p:nvPr/>
        </p:nvSpPr>
        <p:spPr>
          <a:xfrm>
            <a:off x="2699792" y="2852936"/>
            <a:ext cx="129614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/>
              <a:t>Discussion</a:t>
            </a:r>
            <a:endParaRPr lang="pl-PL" sz="14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861048"/>
            <a:ext cx="586033" cy="1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772816"/>
            <a:ext cx="530952" cy="11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005064"/>
            <a:ext cx="419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trzałka w cztery strony 11"/>
          <p:cNvSpPr/>
          <p:nvPr/>
        </p:nvSpPr>
        <p:spPr>
          <a:xfrm>
            <a:off x="4355976" y="2708920"/>
            <a:ext cx="936104" cy="1728192"/>
          </a:xfrm>
          <a:prstGeom prst="quad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5724128" y="2780928"/>
            <a:ext cx="129614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Paper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3689970"/>
            <a:ext cx="7524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7236296" y="472514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Journal</a:t>
            </a:r>
            <a:r>
              <a:rPr lang="pl-PL" dirty="0"/>
              <a:t> 1</a:t>
            </a:r>
          </a:p>
        </p:txBody>
      </p:sp>
      <p:sp>
        <p:nvSpPr>
          <p:cNvPr id="17" name="Strzałka zakrzywiona w górę 16"/>
          <p:cNvSpPr/>
          <p:nvPr/>
        </p:nvSpPr>
        <p:spPr>
          <a:xfrm flipH="1">
            <a:off x="5724128" y="3717032"/>
            <a:ext cx="1296144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724128" y="4509120"/>
            <a:ext cx="1368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No!!!</a:t>
            </a:r>
          </a:p>
          <a:p>
            <a:pPr algn="ctr"/>
            <a:r>
              <a:rPr lang="pl-PL" dirty="0"/>
              <a:t>(</a:t>
            </a:r>
            <a:r>
              <a:rPr lang="pl-PL" dirty="0" err="1"/>
              <a:t>desk</a:t>
            </a:r>
            <a:r>
              <a:rPr lang="pl-PL" dirty="0"/>
              <a:t> </a:t>
            </a:r>
            <a:r>
              <a:rPr lang="pl-PL" dirty="0" err="1"/>
              <a:t>rejection</a:t>
            </a:r>
            <a:r>
              <a:rPr lang="pl-PL" dirty="0"/>
              <a:t>)</a:t>
            </a: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060848"/>
            <a:ext cx="581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ole tekstowe 19"/>
          <p:cNvSpPr txBox="1"/>
          <p:nvPr/>
        </p:nvSpPr>
        <p:spPr>
          <a:xfrm>
            <a:off x="7092280" y="155679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Journal</a:t>
            </a:r>
            <a:r>
              <a:rPr lang="pl-PL" dirty="0"/>
              <a:t> 2</a:t>
            </a:r>
          </a:p>
        </p:txBody>
      </p:sp>
      <p:sp>
        <p:nvSpPr>
          <p:cNvPr id="21" name="Strzałka w prawo 20"/>
          <p:cNvSpPr/>
          <p:nvPr/>
        </p:nvSpPr>
        <p:spPr>
          <a:xfrm>
            <a:off x="7884368" y="1916832"/>
            <a:ext cx="125963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Maybe</a:t>
            </a:r>
            <a:r>
              <a:rPr lang="pl-PL" dirty="0"/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załka w prawo 3"/>
          <p:cNvSpPr/>
          <p:nvPr/>
        </p:nvSpPr>
        <p:spPr>
          <a:xfrm>
            <a:off x="395536" y="2708920"/>
            <a:ext cx="2016224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Reviewing</a:t>
            </a:r>
            <a:r>
              <a:rPr lang="pl-PL" dirty="0"/>
              <a:t> </a:t>
            </a:r>
            <a:r>
              <a:rPr lang="pl-PL" dirty="0" err="1"/>
              <a:t>process</a:t>
            </a:r>
            <a:endParaRPr lang="pl-PL" dirty="0"/>
          </a:p>
        </p:txBody>
      </p:sp>
      <p:sp>
        <p:nvSpPr>
          <p:cNvPr id="7" name="Strzałka zakrzywiona w górę 6"/>
          <p:cNvSpPr/>
          <p:nvPr/>
        </p:nvSpPr>
        <p:spPr>
          <a:xfrm flipH="1">
            <a:off x="2483768" y="2780928"/>
            <a:ext cx="1296144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698332" y="2339588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Negative</a:t>
            </a:r>
            <a:endParaRPr lang="pl-PL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365104"/>
            <a:ext cx="7503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2339752" y="3717032"/>
            <a:ext cx="172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Revision</a:t>
            </a:r>
            <a:r>
              <a:rPr lang="pl-PL" dirty="0"/>
              <a:t> </a:t>
            </a:r>
            <a:r>
              <a:rPr lang="pl-PL" dirty="0" err="1"/>
              <a:t>needed</a:t>
            </a:r>
            <a:endParaRPr lang="pl-PL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1309" y="932706"/>
            <a:ext cx="966595" cy="141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3" descr="data:image/jpeg;base64,/9j/4AAQSkZJRgABAQAAAQABAAD/2wCEAAkGBxQSEhQUEhMVFBUXGBQXGBgUFBQUFBcUFxcXFhQXFxQYHCggGBwlHBQUITEhJSkrLi4uFx8zODMsNygtLiwBCgoKDg0OGxAQGiwkHyQsLCwsLCwsLCwsLCwsLCwsLCwsLCwsLCwsLCwsLCwsLCwsLCwsLCwsLCwsLDcsLCw3LP/AABEIAKcBLwMBIgACEQEDEQH/xAAaAAACAwEBAAAAAAAAAAAAAAAEBQECAwYA/8QAMxAAAgEEAQMCBQMDAwUAAAAAAAECAwQRITEFEkFRYRMicYGRFLHwMqHBFVLxBiNDYtH/xAAZAQADAQEBAAAAAAAAAAAAAAABAgMEAAX/xAAjEQACAgICAgMBAQEAAAAAAAAAAQIRAyESMQRBIlFhEzIU/9oADAMBAAIRAxEAPwC7RDLNlSYx5HmSomkbdvhaOs6geUW+EZ5w0OqFDCxg1dqmtoTmPwFNOowyk/UI/SJLSMa0HERsKTQRSkHwpiejU4GVtXb5JORSIUog95LCXpkMhgW9Qm84eMc6QkmUov8ADjLlZI/SuMljhl7WPDCq1aMVmTwJfsZRsGq6F91RyTWv4t6YB/qC7nknLKkN/Fsq6fa9Fv1MlvOTK7uk+MA/c35JSyJDQwyYypdVy0lyM6V1k5ujHD3+RnSro7Flv2PlxuI5jeYMK90xNedQxqL2eo1W8ZZR5VdCfylxsa0KDn5wv8jLOFjyhda1lGD3jJnK62VTRFqg6dZeTOm3N4XHli1ycpYzyNbKPYn5yNyFoNjSUeEUq1EjJ3ANWqe4yYGE5RnN/kypVS6qpjoQ8pM1p1fUykyveMcCdSpKLTjw/wBwZMIv5d6WHxnwLO5p4ZWPROXYVIqYKTNFIahbJlAGrx0wpsxrLTCKzOTK5NqFu5ySXkc0el01zmT+v+BXKikYtiuwpd8t8L9/CG1OGDaFmor5Fj2LfDJylZVRoqonmiyROBGMRg9KCksNElu0DY1HN3EuyTS8M3t7oIl0aTbblt58Ce576UmmuPKM0pOI6xtvR1VC5WOSZwi3l7OQh1CTeslp9RqP5e5/5F/svZZYJM65ySWjj+o1G6kkm2s63lZfJvC5qS056/BXv38i+rM+XMmjRjxOJ5WeUuc+pk7GS8DK3TfLDKNs2yTmmhumKafT9bL/AAEsYydHSsMo2XTl6GX/AKF6G2czOinyYTt2uDp59Px4BqlmMsikLdHMztXnPktF8Ye/cd1bNrwL7q1z42cpOL0HUtMylUl5f4BKl24vf/ARCGY65X8yB3trLnHg1RySdHfzx/R0XTKWlJ+ePZDCpMT2F63FKSN6t5lmuLtHnzhTCJ1cGHfnyGUemuUFJy5WcIpO1UcJFYxIyMYRGdOKa4BadPgOiisnQsUVVNHnST8GhUY4Gq2KfHIBXsZafbr22OUbU2FNoDimcw6RXtG3UbdJ9y8/uLZxKp2TkqM2ZVXrZM2ZVeGMIx9b20YNuJsURDJPZp6NoSNKkgZMicmCg2aSeOSEwW7qaznGAajdZEloK2NkzWmxdTqsIp1NcijBcpiH/qGpFL3f7BtzeKK2zmb2t8WeVnCWPqZ8zVGnDG2YUMhN5FNLXzf4JhTCKkMpLyY5z+LRrSp2CUqOcDC2tjajS4HFha+pjk1FWwuVg9rZjajaYRvTpJGlSoorL0Rll5aQlkxhgukLq3U4p4RSXU96wJHFJ9IVjWUdA7t/YEXU0bUupRa2O8co7YFfom7oLAjuqPsdCpqfkwuqGfBOE9tsddUzjrihvWvoCfDltZ8bz/Y6C5snngV16bi8o0wmn0PYL8fCw9BHR6fxct8ZB7mPsFdMnhJJ4wehhmrI5YWrOk+J2rtisLAJN52Wt59zwEXNFLGD0ISPOnF2Y03jZb4jMu5oiUxydhLngtB54YFls2tIyTyws5MLp0m+dG844REKhCqbANoDu3pIW1KeRtOnHuzg2p0YPlIonQjVs550jOtDTHt7YJLMfwKLiGn9v3HUrJtUND2C0CUTZoMsFWgj4ZHwzrOoAuqPd9hTOXYzoKjwhZVte96WTuxHroyV0D3NZreRvd9MzTSWO9ecYz7HO9VtpQSz55/wZpPiaYQ5OjP4uQi1pJAlFcDCEe3GTDPJe2bYQUNIJlQSWW0Z21MzrT73rhBlpEzZJqT/AAok0g61oZHtrQwhfZrgb0UYss1KVAk6R6SwmzmeqXLy8t/Y6uaOZ6zb/O9En8X+CwdiihCct5wv7v2CYPeGn+WbUFwbKGJv3PTxSbjaBJUUjaL0x92Vqw7V+wwSMriBqyKoWSXZXp9WWUnx4a2dBGOUJuk0fm40dAjxGk5NlZutAlW2TWznb+02zrKq0Kb23ymCElGVBhJs4y+mvR8/2BbWs09fQa9ToeotpJbxybsc/lZZVxob29z2Y9R1a13Ujtfc4etcNP5jqOgdWjNKHDSX3+h6mKdmLLjaDalEzhTyxi6eUDzhvKNSZikiY0TeMODKE94YSpHWckikkYTQVIzdPIyZzQNk2oo0p2ixt5NVRxwGxaZSpLWxDeLCf88jW6q7a9BVdvKb/nI8UJNjTGDORaUzOpPQtFmzSMtmjYHGp6FP1a9zmBBUqa8mfxlHgHnVz5B6r1gRyCHfrU+RH12qnJJEVqbWfm/IqqVm5JPlZMuSSo1Y4t7C7Whk0uVjCXJFrNo0rTUpL18/4MOSqo2Ruwiypeoxo0FoFsoerGdot7M2RNQBexjaUkvAwprBjQSCMGJJ9k8jtngDqtp3LKGSRLQ/DkqJqfF2cgoYZeq9J+UOOodOym4nPTspTeO7A2CU4PizQ2pK0Ffq19y6eQF9MlDHzN/U6Dp3TsYcjRnyzfxEVLZv023wsh6ieSweMyioqiUpcnZWogS4jhBgLdEpUnY2N7OW6xDu4Eteh2cf1HSXUdiq9obz6m3FHlGy/OnQirJz5SDujRVOefJ6tRBZy18umtmjFOnTDP5Ro7aldpotOsjl6F61FN/j0LrqTktHpxyWebkxuI8q3CNLW4bAOjSU21LxsefDXgfslRFOfqaxBd5CUhohL95SVQ8zOSHQjJfbJ5aX1B7uhCUWlrjj6o9UngFr1dP+eR0hLLRbZrSpeprpcIjv0BsqkXglHSF3UKO+5cPnAXGRMmK9jCaUn4Tf2MJ1vyOKlXt4E1/lycsrjwiMoP0BtGVSoKrmPzJ+f8BknrIunlvZDIqjsv47behpavgOnSUll6klp/8A0XWSzyMZT+R79DNao2y/CbeLwnnI6soim00nkbWLMU3SOHFCIQYUWE+DKRn2eRdFIoukPEmyJrJzl9ScJftng6QRdfl80fudkXspie6MqMJTa4f0aZ0FGOFgRdLmviaTWV5WB/Ef22zsn0WKSkWkymBZv6JIhswqwNZMpNGZ7KREN/S3oWz9H9hl1GpyKHPZ6WBpJFJGFxHAvxiXGch9xIHp20pP5UVlG5qgp0hh03pdOSzNvfhcIcW/TaMP6Yr77ElCq4aemGfr3xyz0MbSVGPK2NYQinlJZ9kExF9lCWcy0g1SL2RLqHkkqpnnI5MLImBXNftfsb1agDc1fUZS2TkilSrKXCAbzvjH8cBf6jwFUcOLbKRmTcTchorComW7gFykolFBm0TTIGAGVD1F15bLeBq6wvuJPOgR7BKqFVai1HIulF5zKLT99ZHlSe142i19KM00T8mPJIp4klFsDtqWlgtczSwk/qDy1T5xx5MoSw1k8nLOtHpqN7GdKevuOen1kIaFdeUGUava9ceDPLq0A66jho0jIBsZaWw1LBlnd2Sktm0SxWMiWyseiTM61RJZZyvVZOpLTxvw/wCw161dpayc1K7Wc87z5x9DoLnk/EWiuMQ+1qdji02vVZbWPudXQqdyyjhK14uMPfs/X6eh0fQb5SWM+hbyI8Gpehf9IeSRDJyUkzPMmiJGNfSNGxdf3KSaIpWysEKb6SeRVOWAivVyBVdm9OkNWzJ1FIP6fUwl5FdSi1sfWc4xikvQ1ePfLYmbo2UYSe0jdUILeFkX1MJ5TJjU9zdoxNsZzr+hEa+gGNRep51vQPIAYq5r8YWyqFrduT0FMAf9ClxYKa1mLDaVJLg0wOkczm7ezl3bWPUaVV8rSXp+4dUjlAVw/lf2/cpFCMEUjeMsAtJmuR2jlI3lUSKuplA8kDV5OPIjGTsJdTLe+AWptkWs+7K8m7oHIDQPOm2tLIsu7epHbi/3H3cooFrXOieZWtj4nT0hTc03iO8pegO5B/xMbX3RlcUU9x4xnB5GbHfyR6mOfpmdOQbCo1gBoIYUpLxyQhCxpjOzvWsHQ2dwpROQ7Xyg/pl72gy4nEnqSOoiy1SeFkBoXaYbCeSMYtIlKNHLdV+Z7y/oLsJPVPL92ztqtrF8pGMunw/2o7HGUOh3JM5aG/8Ax/hsM6fOMZf0uP8Acd/o4+heNrH0RablJUzloJpVcxREpoym+1Cu5vtNEYwk10LSC53iXkUdSuU2A1rnJhN50aI41F2hrJqVMmM6UlvH7GqXb9fUh1Pcu4LuRy/AOrUyiadTEVvwWlDuft5GNh01RalLfon4z6nYE5SdByUo7F9K5ywh1vQdtpcJfhEwSjtQW/Y9CMWkYJNHP/Eedb+hb/uf7JY+jHlOzzU70sLHHv5Y1hBIdR+xWjj/AJ1jKay8cHUW1tGKSS8fcKdNPlES0PQEqI7T2CVIkYJRrWAa5prtf88heQa7en9v3GQrQoXB4rJMtJ6Kki0UVnjzsr3aJ7tgaCi1JxS0emUmSmDjQbsEq0peuTBU2xl+mlL2RvQskuSMo2UUn6E06PoDKElnTx9DrPgR9C1OhFeCUsKkWhllE4mVGXgtCckdlUoJ+EL7vp8Ze30MsvCXpmleTfaF1peZ0zdSw9Ade0cHj8Mzp1GTlGUVUh04y2h1SvGhjaX2Gc1Ctg3p3mHjIiinoV6O2+MsGE7yK8nPfr20lkn4qDDxt7JuSGde/wDQpHqTwLXLPBE4vGsGpePGqoXmw+76h3RwhVUroEVy84lFx8Z8EmeUeGkOrZrhPgtTh27fJjO4xwXtlKo8Lny/RCpx5fozTorct/8AALOlL/a/wdJQsYx3+5lcTRefi89tk15HHpCWjTfa9PI3pLOAeD9C3xMcDYcKx9CZc3P0NKdOLWwlYQnV16MtTuGzQpEBxGolwVdUVyuSYXOwpnWN+/R5yBKVXKKVLgdAcgqVQj4oCrhPklVR6E5BjmY3E/lf88mLrmNzX+U5IFkKhLK1/cv+nx7slVivcU2HRX4SYPUhh+obFHpYOA0Ax2EU6RaFNeTePAGzkiYaNEzOLLoQcnuPdxGCWcEh1TGUzSdLWULp1cgZwTWoKa0BVek53wzegpN6yETqNckmkUUmKn0xop/pXlvDHXxl9z2UKoR7Qzm/YptrBp5lL+fUIq26xyw1xB6kRkqF5IGoUVGWVJ/Qm4uWtIiq0gKtPI1C8yalw2Dpy4G3R7dSbbWUvUPq9Opyecdr9uPwJPGpKmNDI1sQ0rdPkY2s1BEVenyj9A2laR+Hhrfr5FhhUegyycgOd7kGrVy1aylBvG16oHayOotvZOVUW+OzOpWeeC8afqaOJfjFEbZVUaj8HszXKa+zGNhN/wBONeo0hAk4JFFsRUrepLHy4THlCjGEcIu4YIwFJBF/U7vsaSaywGd7kv8A9RQ1GWN/4FMU8Zw/rh4GROTGXxc7NadxoGtLOUlnhe4Uum/+wwrJlVBbqvp/zyb1rNxccPOcLZvWto9u0mGgFIMlM8eHHNFMkk8ccSmWcjx4VhRMS+Tx4UJWUyqmePHAs2pzNcR5wvwSeAOiVL2MLqh3bzgg8Cg2A1raUd50ehMg8TqmM9lnUMKtTJ48FE5GdKh3vAQumr1PHhxUgyhSUeNBKZ48cP0Q0ZyZ48FCso6gvuKaTbWiTwUcYKJvGKPHgM4OtKQZFnjwoUW7j3cePHUFMzrUoy/qWfQrOmmsY0ePBQGU7EsJHl7njw5NmdRgl3PTPHhh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7" name="AutoShape 5" descr="data:image/jpeg;base64,/9j/4AAQSkZJRgABAQAAAQABAAD/2wCEAAkGBxQSDxQUDxQVFRQVFRQVFBQUGBQXFRQVFBEWFxQVFRQYHCggGRolGxUXITEhJSkrLi4uFx8zODMsNygtLisBCgoKDg0OGxAQGzIkICYsLCw0NCwsLDQsLC8sLCwsLCwsNCwsLCwsLCwsLCwsLCwsLCwsLCwsLCwsLCwsLCwsLP/AABEIAOEA4QMBEQACEQEDEQH/xAAbAAEAAgMBAQAAAAAAAAAAAAAAAQQCAwUGB//EAEMQAAIBAgQDBQMICAUEAwAAAAECAAMRBBIhMQVBURMiYXGBBjKRByMzQlKhsfAUU2Jyk8HR00OCwtLxFpKishUkY//EABsBAQACAwEBAAAAAAAAAAAAAAADBQECBAYH/8QANREAAgICAAUCBAQEBwEBAAAAAAECAwQRBRITITFBUSIyYXEUgZGhBkJS4RUjscHR8PEkM//aAAwDAQACEQMRAD8A+4wBAEAQBAEAQBAEAQBAEAQCDMNpeQAYT2CZkCAIAgCAIAgCAIAgCAIAgCAIAgCAIAgCAIAgCAIBUxeLKMBbQ8/WU/EeJvEshDl3zEtdfOmWhLdPa2REzIK3Efo29PxlVxrf4ObRJV86I4b9GPX8Zjgm3hwbM3fOy1LYiBmG9IFPB4suxFtBz9dJTcO4nPKtnDl7L1JbK+RJlyXREIAgCAIAgCAIAgCAIAgCAIAgCAIAMA0tiFDBSdTynJZm012qqUviZsoNraNs6jUmZBR4pTul+h/5lD/EGP1MbnXmPcmolqWixhXuinwljw+7q40J/Q0mtSaN07TQr4/6NvKVnGFvDsX0JKvnRHD/AKNfL+cxwZaw6/sLfnZZloRmnFPZGPgZxZ93Sxpz+jNq1uSRX4XTsl+usrf4fo6eNzvzLuSXy3LRel+QkGYBpTFKWKg6icNfEKbLnRF/EjdwaWzeJ3mggCAIAgCAIAgCAIAgCAIAgAwChxLD3GYbj8J57jmC7IdeHzR7k9E9Plfg34OtnQHnsfOWHDMtZOOp+vr9yOyHLLRYliaGFVLgjrIb61ZW4e6Mp6eytw5SEswtYn4St4NVbTQ67FrTevqiS1qUtotiW6IjCvTzKR1EgyqVdU636mYvT2KCZVA6TONSqKlWnvQk9vZsMnMFTiCFksovciVPGabbsfp1re2iWpqMtssU0sAOgtLCivp1xgvREbe3szkxgr4ytkQnnsPOV3E8tY1Dl6+hJXDmlo0cNw9hmO5/CV/A8F1Qd9nzSN757fKvBeE9CQEwBAEAQBAEAQBAEAQBAMKlQKLnaRXXQpg5zekZSbekSjgi42marYWxUoPaYa15Jm+zAIhxTWmChSpmnVsB3W+6edx6LMPNcYr4J/sTykpw7+UdCejICIAtMaBMyBAEAQCJjQEaBMyChWpF6tiO6v3zz+Tj2ZealNfBH9yeMlGHbyy8BL5LS0iATIMalQKLnaRXXwpg5zekZSbeiKFYOLrNcbKryIc9b7GZRcXpmydBqIAgCAIAgCAIAgGuvSDCxnNlY0Mit1z9TaMnF7RzqbGi1m1Q855imd3CrunZ3rfr7HTLVsdrydNTfUT1sJqceaPg5GjKbgi0xoEzIEAQBAEAQBAEAQBAItMAmZBi7WFztI7LI1xcpPSRlLfY5jlqzWGiCeUsldxa7lh2rR1R1SvqdGhSCiy7T02LjV49arguxzSk5PbNk6TUQBAEAQBAEAQBAImAYVaQYWIkGRj13wcLFtMzGTi9o0YOgyEgm68us4uHYduK5Qb3D09ySyal39S3LUiEAQBAEAQBAEAQBAEAQBAEArYvDl7C9l5jrK3iGDPK5Y82o+q9ySufL6G6nTCiwFhOymiFMFCC0kaNtvuZSUwTMgXgCAIAgCAIBoxdYqpIF/zznDxDKljUuyMds3hHmejXhsar+B6f0nNgcXpyvh3qXszadUoloS2RETMgQBAF4AgCAIAgCAIAgCAIAgC8AQBAEAgwwU8Vjgug1P53lHn8aqx/gh8UvoTQpcu78GzB1GZbuLG/xE6uGZF99XNdHTNbIqL0mWZZEYgCAIAgEGYa35BUxGBVtRoeolNmcFpu+OHwy90TQulHt5MKL1EIVxmB0DD+cgxbM3GmqblzJ+Gv9zMlCS2uzLwnoCAmZAMA+V8c9vMfSr1aQo0E7NyveztpupzEqNVIPrOOeTyvlfZljTjUyjzT5vyRyD7f8Tb3ey/yIjf6zHWkzpVXDV80pfp/Y1P7bcV6keVFf6GOpMmjXwn+tmlvbPip/wASoPKin+yOpMkVXCP6/wBzA+1vFv1tf+DT/tzHUmSKrhH9a/Uj/qvi366v/Bp/2o6k/cz0eEf1r9f7j/qvi367Efwaf9qOpL3M9DhH9a/X+5I9rOLfra/8Gn/ajqT9zV08I/rX6mY9seKj/Eq+tFP9kz1Jmjq4R/X+5tT214r9pj50V/2iOpMilXwj+s3D284ovvdn/mRB/qEdaSInVwx/LKX/AH8i3hflG4hcXp4epcgAKGuSTYC6sRqSBtNVlalraILMWjW4c36H1vCljTU1AA5UZgDcBrd4A8xedq8FX29DbMggzDBSxC1HYqO6vXrKLMrzcm11Q+GHv7k0HCK2/Jsw+CVfE9TOjD4Rj43fW5e7NZ2ykWRLUjJmQIAgCAIAgCAIAgCAIB8++UmgKVRK9tGR1fxNMZ09bZx6CVPEcXqzhry3oueFZHTUk/bZ4LEVyGPaZWI95cqFdACQPrbG1zz85JXgVTq3Fa+vf/w6Z5DU9S7/AE0dvDcNoE95Moy/UtcvbflYXnn1lcstOT1/udduNFx+VN79V6F7CcGp9mzZ2VhbKoeoM3XZohmz6MpuzTXhe5w3YtHUS6a0XanBjTpio1SoFIJ+lqaAC9zrJbbc2uuNnMnzHH+Hw5ScXDwVMFhqhqAVKlUCouakM7XUKbFWPWxVvVuk6MuzLqhBxfd+exw40cO+U4qPgucW4a9FfpKmZrBBnPvObL95v5AzR2ZsL41yfn6EsqMNVufL2RXwHDmduyepU7RTYntHAYH3XAB2IHxBHKL55ayFUpdn4ZnGhhWU9XkM34CmZ1q1HGUG16lRgx5D3pGr7YWSrus1o7VRj8kZQrT2cqpwujkN1Je4tfvLbne/OcscyUoPcnv9izjjVqa1Ba+xxcTVVarCmopqDYABCdApJJI197YW0E9Hj4UJ0qxre/q+xzSucZ8q0teyPUew2HNfGJnH0Od2tsXUhU9DfN6TnxMOMMjmXda2vzNOIZTdHJ670fUhLsoCYAgCAIAgCAIAgCAVMVjAhAIveVPEOKww5xjJb3+xLXU5oypY1G2Px0m2PxfFu+WXf6mJVTj6G8GWSkn4ZGTNgTAEAQDxnypUs2DQDc1bDzNCtObIlGHLOXo0dmCnKxxXqmeFVabAVio2U3tr+yLdbm08/wA2UrHjQlrz69j0cnTyK1ruX8FXvUXSysQpUgXUlSyMGBIZSAfzeQ5GAq6pb+Zd9+j9/wAzkeZzyWvB6Ohh55uUtidhSq4latTswQVUFlQn6ZlOlv8A8ww35kdBr6/g/DrdK+7evTfoed4jmwi1WvXy0TRwtc0iarA1VYPT90AFRtdRs1yp8DL/AIlXRdDkrWu3n6nDZlY1N8ZYy7eu/U2UqpxLZwSFQMEvuKpGVjY/YF18y8p+F404Sdlz2/H5E/EsuHw1rx2bKp7VE7SuyrURrIxKgVFa16bZdrkaHkQD1Et+JYdWUtUdmv2Zq8vGpuTx98rXdM6NMiquYX6EH3lYbhhyInznIhbVa42ef9T0tNylFSicbiz5GAGgtmY2ubZgoVR1Ym0tOHYyug5v7L7+7JZ5ThJJP6nLNOnUYtks6GxDAXBG1yCQbWPkQek7ZrLxoqrm+GXjTOqqdNzcmu69z0nyWi9XEt9paZH7peoAfUKD6y+xXr4fZJFLxHu1L3bPognaVhMAQCDAMWcDc2kc7YQW5vRnW/BWq8QQbG/lKjI49i1dk+Z/QljRJmOFxhdrWsLbzXh/FrMq7lcNLXZiypQXkvS9IRAEAxamDuAfORWU12fOk/uZTaK1TAIeVvKVt3A8Ozvy6f0JI3TRjRwWVgQxt0POR43CZY9qlCx69mZlbzLTRcl0iEmZAgCAeU+URCcNSPSuhPrTqKPvYSu4ov8A52WPC3rIR4YYA6hNVYgsoIDK1wc9O+l7gEqdD8QaWjPitSs+aPh+69mWWTy7cYtfbfdHX4VwYUyGZgQuqgLlUHLlzG5JNl0GoAHKcWdxeWRFwhHW+3/hyqhQe9lqpU7YHKStHm+xqjmE6J1bny01nZwng72rLV9kVebxDT6VXllXg+PWtVAWgFAU2e4uEB0AAGg20ntsnC6FW3L8jk4lwieJSrZz7v0OjjNW7KnoxF3Yf4aHn+8dQB4E8p57OzFjwfuzk4dhyunzS8Iwq4ZaBzIPmrAVF17ltBVHhyb0PI3q+G8Slz8lrLTiOD1Ic0PK/ccXqCnTzdmKq3U5Ta2+jC4PO3xnrcSHUnyqWvqU+Bh/irelKXKyrgsQawNaiMtQHLUpk6OBtc20ax0b0Okr+NcGjP4X59GWc1bwq9VWPmizLGYZcSt1OVlurBhe17EpUTzAIIIOgIPXyNF9vDpuuyPb/vcuIuN8VKLOI/CipZWNlNszbNUGpyqLkqtybkksSTLS3ikLIqaXxLx7L6/clpiovkclr79z1Pye0rVsRbYJRH/lVNvhO3gzcoyk/VmnF2txS9j3MuynEAQCDMMFWtg1drtfyvpKvK4VVk2dSxv7b7EkbXFdjZTwqDZR+Mlp4Zi1fJBGHZJ+WbgJ3KKXhGhM2AgCAIAtAItAJgCAIAgHN9oOHfpGGqUhYMRdCdg6kMhPhmA9LyG+vqVuPuSVWOuakfNKVFbfOCxLEZd6gYHvJlG7A6dJ5b49ulQ21+n3Oa/hX+a75T1F9977lvF4taeRcVmCkXWivfJAt3qzX737o0396XfCv4elLdr02v8AvY64LIzoOGJ8se236l/hVOlVFSoqtaobMH2NhbQX21tLe+NlLUH6FFl03YlqjJ/F9DOtUpYcMKKorWBdtkpryaofU2Xc+A1nBl8QnpJvb9jux6snPkuq20ivw3iWHY5adVWYm5JPeduZNwLnTltaeZyK7ptykj0KxJ0wS5dJF/EcRp0VvXdUHVj91uc43jzm91o3qrnPtFbOdg+IUGDCk61cP9ZRq1C/7O5pf+vl7t7gZttOoXdvZlbxDhltUurBNSLyYCl2bqijLUUglNCylSBYjwOhnoOvZKSbe9eDzmTfdbNK17a9ziLxHD9xKRqU3GWmrsvLYLU17y39RyI3kmbwSeTByml7l5TwzPxoOxacdb8mrFYcJdaoCHXvsSVIGpKsdz4Gx8955S6idEeXl39isqwllWc0J/fb7o977G8ONLD5nBD1W7Qg7qtgKanocoBI6ky7wcfo0qL8lzk288/t2O+J2nOIAgCARaY0CZkCAIAgEXmN6BrGIX7Q+InL+Ox9651+ptyS9iRWXqPiJusul/zr9Ryy9jIODtJY2Rn8r2Y0zKbmBAEAQCIB5zjnAz2hxGHUGoQBUTQGqo2KsdnHwOxtoRDKtb5kQZFXWhy78HkMVws16jVhVUC2XKysDTy7qwJFje9wZaY3EYU1cnKdfD+MrAr6HT2/9S/w4M1NUod1BvWtq3XslO9zfvHToGnl+J8Wiptx7tkKw5ZVzvu7b9Dg/KAOypUKaaIzuX3JZgBYsdydSbnpKrh1jsslOb2z13CqINySXhdjzdOmLay50i1a9GbKql9ajFjYC7G5sNt5ppJdiTHpUXtIezbFOI0Mn1mKsOqlTe/hz9Jy5aTqkma8RjGVEt+h9F/R3plmoAFbnNSOgPU02+q3gdD+zvOXE4lKpKNng8DmcPhf3XZnDx3Clrdo61Vpre7q6kNTP1s2otrcz3OHxmHRXr+Z0Y/HLMWpUW17fg9XwPhDVsj4kdxcpVGFjVddqrofdW+oU63sTa1pXySnJy129CqqojCbsXbf7HrbTfR0EzIEAQBAMKlQKLsbCRW311R5pvSMpN+DUcan2hOJ8Xw15mjfpT9iDj0+1+MjfG8Jfzoz0Z+xvVri45yzhYpxUo+GRNaJvNzGxaYa2mjJS/8AjF6mUD/hzFbbbf6k/wCIkSOGJ4/GbL+HcRe/6j8RM30MME93nLLEwq8ZNV+pFKbl5N07DUQBAEAQCLQDi8b9nadc5xZaosc1rq9thVS4DgcuY5Gc+Rjq6LjvX2NoSUZb1s83VU3CVvmqlyFNz2b/ALj6X8jY+HOUlXPw6bc4KcWZzMX8YlyTcWjTx7hqYih2Tk3WxV+YYDfx8ZV1XuN0rUtb9C2wrZYiik96Xf6niMbw+rhvpFun6xdV9ea+suKr4WeGejp4hG37mmkTUbJRUux6cvEnYDzks5Rgttk1mWq1uR6z2W9mexft67K1SxChfdS+5ud2tpKPNy3NdOHgqMziHWXLHtE69Nb1iEzVHJuKabjoWN7KvibeF9pZ0XTtxuhCtJ+HI8pPCayetOb150d/h3s8M4rYnI9Ue6oHzdPW+hIu5uPeI8gJZYOBDHj7smut5/CO/aWBCTMgQBAEAQDCpSDCzC8htohbHlmtoym14NJwSfZE4pcHw35gjfqz9yDgE6feZG+B4b/kM9efuWFWwsOUtIVqEVFeERt7Jm5gmAIAgCAIAgCAIAgCAQZgHNxK0qqsHpFwTlZSL38xeGthPRwOI8Lp0qVSpSeogpqWNOoO0WwHK5DD/u9JWX8Mpn3XY6I5Ml5PPrxF+zvWoUwCLWL1BmJ+qFyG5O1pW2cLdfxqejSriUZT5Yxe/oaeHVeyvTpYanTPvWLuS19yCF7wG1r6fCaVYryu/U8HTm58q3uSbOtwGl+kNUGILKUI+boCwZGW4YsxLbhhpbaWNHCqY/N3OaGb1I80T2OAWnSTLSplFvtbUnqSTcnxOstYQUVpEbbb7nQE3MEwBAEAQBAEAQBAEAQBAEAQDFnA3IEindCHeTS/Myk2af0tMwAIJPScceJ4srFXGW2/Y26cktm8SwRoTMgQBAEAQBAOT+kFS+WwvUIudhAPN+12OW60ErKXcq1VtLIitdFIvuzAeinrK/PyZVQ+BbZ2Y2J1k2+yPOcbxJwrUWUis7MRnqG4SwGihdFvfl9nnKGmyzN2re30LDh/DqeZxj2KdLjr1qiUnppkYnYnOrBTd1bS3py5ySWKqE5wemduTwyKpcpPZ2sPijhcbTbtfm2TI5YKWVGPdckWuFa2p2BY3nVw/iFln/6r6b9ClXDoxg5VfofSMOpy95s3MHw5S/8AscH3N8yBAEAQBAEAQCrWxio1mv520lXlcVpxrOS3f312JI1yktozp4pDswktPE8W35Zow65ryjdedykn4NCZkCAIBTxtNyRkNhrflKbimPl2uP4eWvclrlFfMaqfDftsT+es4af4f5u982zd3/0otUsMq7Aecusfh+PR3rjpkUrJS8s3CdhoTMgQBAEAQBAOF7U4inSw7g6PUDLTCWDlyPeU8rbk8pz5F0a4NyZNRVKyaSPluA4bUqKjlVIOpyuAz3tf39/O99Zw1deuMnBpuS9fQ7P8ex691SjrXbt6npnxdJm7Crh3LFM+TLTbug5c2jaan8ZQrh2XCfZ9/uax4jSl1YvSNWHGHwgFqFUGowQMyqWJa5CZmbQaTfIxMyz5v9SWfFY3+Zb13KXF+HvVrB0plCPqu9MZrAjQLmMs8WnJrx3jza0+/wBURw4/i0x1ps7Pyc8RyM9GsxBZ7UVuezGQd5FB91udtiNtjOzDsUJOlvuvcjyH14K+MdJn0KWRxCAIAgCAIAgGDIDuLyKdUJrUlv7mU2vBVq8PQ7C3lKnI4Di2vaXK/oSxvkjHDYMo181xrpI8DhNmLdzOe46FlqkvHcvy/IRAEAQBAEAQBAEAQBAKPE+JU8PTz1SdTlVQLs7HZVHM/hYk6SG62FUeeb0jeuuU5csTx/F/a+qNFy0yfdRbPUtyLue6g9G8Lyn/AMUstlqqPb3fr9iyr4a33kzyo4qzh6lR3q1cmjuLCzNZFTkFudhvvN8/h+XGUJXdt+O5PTk4sK59L+XyW8JSKCzo1lKhGI1YL7lOnfqRcnYC5mttElcrJP4V6Hi695E3CK22zqV8OyAMDeq6V8zDrkViF6WWlYeXnOfHvstum9aeuxdZmNGvFUY+hpo2rIlyXpGuQMxJJAwlYVNTra7L63mmRO+GHufzbIOF1xdra8aNWLDZiCC7qgUfaZA3cqL+0pNmHkec3i55cIzjtSRy52L+Gm2vlf7HLrVMmcVQ1yKdQ2BzBiApItqCGUG42JElvwrrsmHS7Sf1L3gmZWsRqzxE63Bfa6sulSvmFyA1ZQRv7rlcrKf2jcSfJvy8OfTsjuS8r/g6fwlN8OpT4Pb8H9oFrP2dRezq2uFvmVwNyj87dCAfCdWHn1ZK+Hs/ZnBdjSq7vwdud5ziAIAgCAIAgCAIAgCAIBBmAa6tYKLsbTnyMqqiPNZLRtGLl2RVXFs7fNjS+pMqKuJ35dqWPH4d92yV1qK+J9y8JfogJmQIAgHhvlIxJpthmAuL1QRt9VdjtfQ/fKrilXUrUfqWnClucvsfOiuZGFN75t3sWYjmXX3r8idvGc+HZHGyFZbHevQuLZKyh1RfLv1N9JwCqBg7e+2Tdm2RQvIDfwsOs7cnP/F5Dvn2S7JFDlYjpoWNR3cn3Z2OJ06pw5JVnqNlRUQE9mhPf82IFifEDzj4ZmU350ZWyUYR2+5F/h/4XGagtyfqdLguH7DD0ahXIRWFVltYqHvSNx4I1z5GRZ+fXbxXdb+HwteppGiUcRp+fJ1+K1u1xCIdVSlULDxqFVX7lqTk41k8kYa88yf6EXCf8xSl+R4zhWDdKzoUemALpVtpnQkBgdjmUm45jSXHG+IY08arIomudeUjoxMOcnOq1bi/Br4viCHzVwFOx+w6MLNlP35d+76zgjlxvrU638Ue5ri4U8K/kl3hLsUEpsrMc4dTztYabFnJy3tOjinEoZ9cNw5Zr19y94fjrCckpbi/Q7Hsni//ALeFpUzmArEsdbD5t+5TB1CgX1059ZxYuPOGRGclra7fX6s1zHGdE5I+yCegPOiAIBBmGCniGqKcy95enSUubZm49nVh8UPb2JoKElp9mZ4fGq3gehkuHxejI7b1L2ZidUolm8tdkRMyBAEAQBANOJLZTk3nJm9ZUvofMbQ1zdylQwBJzVTfw/rKHE4LO59XMlt+xPK5LtA6KIALAWnpa64wjyxWkc7ezKSGBAEAQDk+0nA6eMw7UalxfVXHvI1iMw9CQRzBM113T9jeuxwe0fMMZwGpgwVxKZlBYirYGm1zfcAZD4G3heU2fXfZcp61vS7HosTLodXK/JU4RRFZmzbWUqwIfLmucl2BGmmlhz30MxxOqONXHlff1X+/5kNDdspbXY6GJw7U2C0qlQsbHvMQADmsAFsPqNy+rIcDFWVBylpfkQ5V/SlpdzqUuH16lIEYnuuo7r0wdGGxu3QyttlXXdycm2n7mNqUdvwSvA8RTJviCC1rkpcmwsNS19v59ZjOu5ZLr1/ua0Rglqs5GPzrUKvVdlBsxBZTfJnNgG5Lrr0Pr34uFXbj9WGk/On/AMmXkuM+X0Mcfw4KjNdqjBSVzWJuBpqoDH43nHiX898a5ait6ejvnXqtyXco8LU1TlpoatUG3d77G4vq31bXtqbabmWmbgzVqVXhmcXLqhW+p20e/wDYn2M/RWNauc1YghVButJTe4B+sxubnxsOZN1Dnajz+UijychTbUPlPZiSHIIAgCARMMFPE4ENqND+d5S5/Bqsj44fDL3RNC5x7PwZ4Kmyizm+unl5ybhePkU1uN8t9+xrbKLe0i1LUjEAQBAEAQCLTAEAEw5Jd2DRSxQZyo1tz5Svx+I133OqtbS9fQklW0tssSxIxAItAIKA6GAcXFeyuGYkqhpMedE5NepT3CfMTmuxKrfmR0V5VtfhnKxnsUzfR4g6aXq0kckXvY2yqdf2dJpTiRpTUX2fv/bRmzJdnzI3UeB4lFsGpP8AtMaik+gUgeQ0lffwh2W9RS19jeOSktNGyrwzFse92HS+eof9AkeRwezIadlnj6GYZMIeEUG9iqrvmqYhbfZFLMbXvbtCwYi/I6Syqw1Cvk/5/wDP2Inf32kdOh7H0d6r1avgzBV+FMLced5pVwvHre9bZJPOtl4ejt4TBU6S5aSKi9FAA+6WCil2ORtvyb7TJgmAIBXxdcoAbXHPwnBn5ksWKmo7W+/0N4Q5no2U6oYXG06KMiu6CnB7RrKLT0zOTGBaZAtAJgCAIAgCAIAgEMZrKSitsHMr4g1GyU9uZ/PKeVys63Pt/DY3aPqzqjBVrmmXsPRCCw/5noMPDhi1qEDnnJye2bp2GpF5jYJmQIAgCARAEAWgEwBAEAi8AmAYsL7zScFOLjJdhs5lRTRa66oeXSeUuru4Vdz1d62/HsdUdWrT8nQoVgwus9Ji5VeTDngznlFxembZ1GogCAIAgCAIAgCAa69LMpB5yDJx431uuXhmYy5XtGGGwwQWHqesgwcCvEhywNpzc3tm6dxoLzAKVauTUCJ5t/SUl+dZPLjj0Px3b+hNGC5OZl6XhCIAgCAIAgCAReY2BeZBMAo4qsyOCfcOhHSUWfl24uTGbf8Alvs/oTQipRfuXVMu4yTSaIRMgxdARY7SO2mFsXCS2mZT13RhhsOEFhIMPBqxYctaNpzcntm6dhoIAgCAIAgCAIAgCAIAgFbGV8ik8+XnK3iecsSly9fCJK4c0tGrhtGy5ju34Ti4JiOFbvs+aRvdLb0vCL0vyAgzVvXdgq4OuXLdAbCVXDc2eVKxvwnpEtkOXRaEtyIhzYTWclGLk/QIwoVQwuNpBi5MMiHPDwbSi4vTNs6TUr4xyqEruJwcRuspx5Tr8o3gk5aZnh6mZQeo/wCZLh39emNnujE1yyaNs6jU04qlnUj4ec4s/FWTRKt/kbQlyvZV4bX+o242/pKjgebLTxrfmiTXQ/mRfE9Ic5MAQBAEAQBAEAQBAEAQBAEAQCrisIHIJJ0/DnKzO4ZDLlGUm+xJCxw8FgCWMYqK0iNmU2BXxlTKhPhb4yv4pkdDGlP6aN6480kjXwxLUx43M5eA08mIm/L2ze97mWxLohMK57p8j+E58p6pn9mbR8orcK+j9TKr+Hpc2Jv6slyPnLsvSAwqLcEdQRIMivqVyg/VMzF6eylwp+6VPIyi/h674JUv+Vk9677OhPSHORMAr/ogz59b/nWV3+GU/ifxPqSdR8vKWBLIjJgCAIAgCAIAgCAIAgCAIAgCAIAgCAU+IUWcALbe5lLxnDuyq1CvxvuS0zjB7ZZorZQOgAlpj19OqMPZEbe2ZyYwasUe43kfwnJnPWPN/Rm0PmRW4R7h8z/KVH8NP/5dfVk2T85enojnBgFChhmWqW0ym/3ygxOHW05s7v5WTzsUoKPqX5fkAgCAIAgCAIAgCAIAgCAIAgCAIAgCAIAgCAIAgCAQwvvNZRUlpghEA2FppXVCtagtGW9mUlMCAIAgCAIAgCAIAgCAIAgCAIAgCAIAgCAIAgCAIAgCAIAgECDHqTBkQBAEAQBAEAQBAEAQBAEA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9" name="Picture 7" descr="http://2.bp.blogspot.com/_JDCC3mlsw3I/S8pfd7PO_gI/AAAAAAAAA9Q/dBruhzl24B4/s1600/holygr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92896"/>
            <a:ext cx="3384376" cy="2059286"/>
          </a:xfrm>
          <a:prstGeom prst="rect">
            <a:avLst/>
          </a:prstGeom>
          <a:noFill/>
        </p:spPr>
      </p:pic>
      <p:sp>
        <p:nvSpPr>
          <p:cNvPr id="11" name="Strzałka w prawo 10"/>
          <p:cNvSpPr/>
          <p:nvPr/>
        </p:nvSpPr>
        <p:spPr>
          <a:xfrm>
            <a:off x="4067944" y="3068960"/>
            <a:ext cx="194421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Publication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Structure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err="1"/>
              <a:t>Class</a:t>
            </a:r>
            <a:r>
              <a:rPr lang="pl-PL" dirty="0"/>
              <a:t> #1: </a:t>
            </a:r>
            <a:r>
              <a:rPr lang="pl-PL" dirty="0" err="1"/>
              <a:t>academic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 </a:t>
            </a:r>
            <a:r>
              <a:rPr lang="pl-PL" dirty="0" err="1"/>
              <a:t>vs</a:t>
            </a:r>
            <a:r>
              <a:rPr lang="pl-PL" dirty="0"/>
              <a:t>. popular one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err="1"/>
              <a:t>Class</a:t>
            </a:r>
            <a:r>
              <a:rPr lang="pl-PL" dirty="0"/>
              <a:t> #2: </a:t>
            </a:r>
            <a:r>
              <a:rPr lang="pl-PL" dirty="0" err="1"/>
              <a:t>types</a:t>
            </a:r>
            <a:r>
              <a:rPr lang="pl-PL" dirty="0"/>
              <a:t> of scholar </a:t>
            </a:r>
            <a:r>
              <a:rPr lang="pl-PL" dirty="0" err="1"/>
              <a:t>rescources&amp;referencing</a:t>
            </a: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err="1"/>
              <a:t>Class</a:t>
            </a:r>
            <a:r>
              <a:rPr lang="pl-PL" dirty="0"/>
              <a:t> #3: </a:t>
            </a:r>
            <a:r>
              <a:rPr lang="pl-PL" dirty="0" err="1"/>
              <a:t>articles</a:t>
            </a: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err="1"/>
              <a:t>Class</a:t>
            </a:r>
            <a:r>
              <a:rPr lang="pl-PL" dirty="0"/>
              <a:t> #4: Internet </a:t>
            </a:r>
            <a:r>
              <a:rPr lang="pl-PL" dirty="0" err="1"/>
              <a:t>search</a:t>
            </a: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Class  #5: </a:t>
            </a: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problems&amp;hypotheses</a:t>
            </a: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E-learning platform </a:t>
            </a:r>
            <a:r>
              <a:rPr lang="pl-PL" dirty="0" err="1"/>
              <a:t>Moodle</a:t>
            </a:r>
            <a:r>
              <a:rPr lang="pl-PL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WHY?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Not </a:t>
            </a: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because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to…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u="sng" dirty="0" err="1"/>
              <a:t>have</a:t>
            </a:r>
            <a:r>
              <a:rPr lang="pl-PL" u="sng" dirty="0"/>
              <a:t> to</a:t>
            </a:r>
            <a:r>
              <a:rPr lang="pl-PL" dirty="0"/>
              <a:t>, </a:t>
            </a:r>
            <a:r>
              <a:rPr lang="pl-PL" dirty="0" err="1"/>
              <a:t>because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scholarly</a:t>
            </a:r>
            <a:r>
              <a:rPr lang="pl-PL" dirty="0"/>
              <a:t> </a:t>
            </a:r>
            <a:r>
              <a:rPr lang="pl-PL" dirty="0" err="1"/>
              <a:t>literature</a:t>
            </a:r>
            <a:r>
              <a:rPr lang="pl-PL" dirty="0"/>
              <a:t> to </a:t>
            </a:r>
            <a:r>
              <a:rPr lang="pl-PL" dirty="0" err="1"/>
              <a:t>prepare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 and – </a:t>
            </a:r>
            <a:r>
              <a:rPr lang="pl-PL" dirty="0" err="1"/>
              <a:t>consequently</a:t>
            </a:r>
            <a:r>
              <a:rPr lang="pl-PL" dirty="0"/>
              <a:t> –  to  </a:t>
            </a:r>
            <a:r>
              <a:rPr lang="pl-PL" dirty="0" err="1"/>
              <a:t>graduate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to, as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ability</a:t>
            </a:r>
            <a:r>
              <a:rPr lang="pl-PL" dirty="0"/>
              <a:t> of </a:t>
            </a:r>
            <a:r>
              <a:rPr lang="pl-PL" dirty="0" err="1"/>
              <a:t>reading</a:t>
            </a:r>
            <a:r>
              <a:rPr lang="pl-PL" dirty="0"/>
              <a:t> and </a:t>
            </a:r>
            <a:r>
              <a:rPr lang="pl-PL" dirty="0" err="1"/>
              <a:t>creative</a:t>
            </a:r>
            <a:r>
              <a:rPr lang="pl-PL" dirty="0"/>
              <a:t> </a:t>
            </a:r>
            <a:r>
              <a:rPr lang="pl-PL" dirty="0" err="1"/>
              <a:t>thinking</a:t>
            </a:r>
            <a:r>
              <a:rPr lang="pl-PL" dirty="0"/>
              <a:t> </a:t>
            </a:r>
            <a:r>
              <a:rPr lang="pl-PL" dirty="0" err="1"/>
              <a:t>separates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CLEVER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from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rest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 Nicholas G. </a:t>
            </a:r>
            <a:r>
              <a:rPr lang="pl-PL" dirty="0" err="1"/>
              <a:t>Carr</a:t>
            </a:r>
            <a:r>
              <a:rPr lang="pl-PL" dirty="0"/>
              <a:t>: </a:t>
            </a:r>
            <a:br>
              <a:rPr lang="pl-PL" dirty="0"/>
            </a:br>
            <a:r>
              <a:rPr lang="en-US" dirty="0"/>
              <a:t>Is Google Making Us Stupid?</a:t>
            </a:r>
            <a:r>
              <a:rPr lang="pl-PL" dirty="0"/>
              <a:t> (2008)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„</a:t>
            </a:r>
            <a:r>
              <a:rPr lang="en-US" dirty="0"/>
              <a:t>For me, as for others, the Net is becoming a universal medium, the conduit for most of the information that flows through my eyes and ears and into my mind</a:t>
            </a:r>
            <a:r>
              <a:rPr lang="pl-PL" dirty="0"/>
              <a:t>”</a:t>
            </a:r>
          </a:p>
          <a:p>
            <a:r>
              <a:rPr lang="pl-PL" dirty="0"/>
              <a:t>„</a:t>
            </a:r>
            <a:r>
              <a:rPr lang="en-US" dirty="0"/>
              <a:t>But that boon comes at a price. </a:t>
            </a:r>
            <a:r>
              <a:rPr lang="pl-PL" dirty="0"/>
              <a:t>[…]M</a:t>
            </a:r>
            <a:r>
              <a:rPr lang="en-US" dirty="0" err="1"/>
              <a:t>edia</a:t>
            </a:r>
            <a:r>
              <a:rPr lang="en-US" dirty="0"/>
              <a:t> are not just passive channels of information. They supply the stuff of thought, but </a:t>
            </a:r>
            <a:r>
              <a:rPr lang="en-US" b="1" dirty="0"/>
              <a:t>they also shape the process of thought</a:t>
            </a:r>
            <a:r>
              <a:rPr lang="en-US" dirty="0"/>
              <a:t>. And </a:t>
            </a:r>
            <a:r>
              <a:rPr lang="en-US" b="1" dirty="0"/>
              <a:t>what the Net seems to be doing is chipping away my capacity for concentration and contemplation</a:t>
            </a:r>
            <a:r>
              <a:rPr lang="en-US" dirty="0"/>
              <a:t>. My mind now expects to take in information the way the Net distributes it: in a swiftly moving stream of particles. Once I was a scuba diver in the sea of words. Now I zip along the surface like a guy on a Jet Ski</a:t>
            </a:r>
            <a:r>
              <a:rPr lang="pl-PL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„</a:t>
            </a:r>
            <a:r>
              <a:rPr lang="en-US" dirty="0"/>
              <a:t>Thanks to the ubiquity of text on the Internet, not to mention the popularity of text-messaging on cell phones, we may well be reading more today than we did in the 1970s or 1980s, when television was our medium of choice. But it’s a different kind of reading, and behind it lies a different kind of thinking—perhaps even a new sense of the self.</a:t>
            </a:r>
            <a:r>
              <a:rPr lang="pl-PL" dirty="0"/>
              <a:t>”</a:t>
            </a:r>
          </a:p>
          <a:p>
            <a:r>
              <a:rPr lang="pl-PL" dirty="0"/>
              <a:t>„</a:t>
            </a:r>
            <a:r>
              <a:rPr lang="en-US" dirty="0"/>
              <a:t> Our ability to interpret text, to make the rich mental connections that form when we read deeply and without distraction, remains largely disengaged</a:t>
            </a:r>
            <a:r>
              <a:rPr lang="pl-PL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pl-PL" dirty="0"/>
              <a:t>	„</a:t>
            </a:r>
            <a:r>
              <a:rPr lang="en-US" dirty="0"/>
              <a:t>I worry that the level of interrupt, the sort of overwhelming rapidity of information — and especially of stressful information — is in fact affecting cognition. It is in fact affecting deeper thinking. I still believe that sitting down and reading a book is the best way to really learn something. And I worry that we’re losing that</a:t>
            </a:r>
            <a:r>
              <a:rPr lang="pl-PL" dirty="0"/>
              <a:t>” [Eric Schmidt, </a:t>
            </a:r>
            <a:r>
              <a:rPr lang="pl-PL" dirty="0" err="1"/>
              <a:t>Google’s</a:t>
            </a:r>
            <a:r>
              <a:rPr lang="pl-PL" dirty="0"/>
              <a:t> CEO]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1004</Words>
  <Application>Microsoft Office PowerPoint</Application>
  <PresentationFormat>Pokaz na ekranie (4:3)</PresentationFormat>
  <Paragraphs>139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Motyw pakietu Office</vt:lpstr>
      <vt:lpstr>Research Methods  in Business and Economics</vt:lpstr>
      <vt:lpstr>Introduction to Module #1</vt:lpstr>
      <vt:lpstr>Goals of the Module 1:  Literature search</vt:lpstr>
      <vt:lpstr>Structure:</vt:lpstr>
      <vt:lpstr>WHY?</vt:lpstr>
      <vt:lpstr>Not only because You have to…</vt:lpstr>
      <vt:lpstr> Nicholas G. Carr:  Is Google Making Us Stupid? (2008)</vt:lpstr>
      <vt:lpstr>Prezentacja programu PowerPoint</vt:lpstr>
      <vt:lpstr>Prezentacja programu PowerPoint</vt:lpstr>
      <vt:lpstr>In simple worlds</vt:lpstr>
      <vt:lpstr>Introduction:  knowledge and quality information </vt:lpstr>
      <vt:lpstr>What is the role of university?</vt:lpstr>
      <vt:lpstr>University is a peculiar form of manufacturing entity</vt:lpstr>
      <vt:lpstr>You might ask: who cares?</vt:lpstr>
      <vt:lpstr>Well, the QUALITY matters</vt:lpstr>
      <vt:lpstr>Where do you get knowledge?</vt:lpstr>
      <vt:lpstr>Prezentacja programu PowerPoint</vt:lpstr>
      <vt:lpstr>Belief&amp;Tradition</vt:lpstr>
      <vt:lpstr>There are pros and cons of this knowledge</vt:lpstr>
      <vt:lpstr>Positive aspects</vt:lpstr>
      <vt:lpstr>Negative ones</vt:lpstr>
      <vt:lpstr>Prezentacja programu PowerPoint</vt:lpstr>
      <vt:lpstr>Authority</vt:lpstr>
      <vt:lpstr>Common sources of information (and knowledge as well)</vt:lpstr>
      <vt:lpstr>What are the weaknesses of those sources?</vt:lpstr>
      <vt:lpstr>Common errors in our Inquires</vt:lpstr>
      <vt:lpstr>Inaccurate Observations</vt:lpstr>
      <vt:lpstr>Overgeneralization</vt:lpstr>
      <vt:lpstr>Selective Observation</vt:lpstr>
      <vt:lpstr>Illogical Reasoning</vt:lpstr>
      <vt:lpstr>Academic knowledge should be</vt:lpstr>
      <vt:lpstr>How it works?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in Business and Economics</dc:title>
  <dc:creator>Jan Brzozowski</dc:creator>
  <cp:lastModifiedBy>Magdalena Zajączkowska</cp:lastModifiedBy>
  <cp:revision>42</cp:revision>
  <dcterms:created xsi:type="dcterms:W3CDTF">2014-01-19T13:34:45Z</dcterms:created>
  <dcterms:modified xsi:type="dcterms:W3CDTF">2024-03-05T20:49:42Z</dcterms:modified>
</cp:coreProperties>
</file>