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804" r:id="rId9"/>
    <p:sldMasterId id="2147483816" r:id="rId10"/>
    <p:sldMasterId id="2147483828" r:id="rId11"/>
  </p:sldMasterIdLst>
  <p:notesMasterIdLst>
    <p:notesMasterId r:id="rId20"/>
  </p:notesMasterIdLst>
  <p:sldIdLst>
    <p:sldId id="261" r:id="rId12"/>
    <p:sldId id="256" r:id="rId13"/>
    <p:sldId id="258" r:id="rId14"/>
    <p:sldId id="262" r:id="rId15"/>
    <p:sldId id="263" r:id="rId16"/>
    <p:sldId id="264" r:id="rId17"/>
    <p:sldId id="265" r:id="rId18"/>
    <p:sldId id="266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511A4-019C-46EE-9239-5A7163524188}" type="datetimeFigureOut">
              <a:rPr lang="en-GB" smtClean="0"/>
              <a:pPr/>
              <a:t>15/07/2022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50DF-91D1-4025-A5D4-3F38F59463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350DF-91D1-4025-A5D4-3F38F5946326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E66-E1DB-4C96-AC18-64B27310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F26-18A6-440B-87FC-B32AE81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99FA-80BA-4567-AB73-A46629D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BF-6353-45EC-834E-D063E62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D386-6C46-4DFC-B528-C4E39425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F2E6-851F-4AFB-B25B-E90BDB3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9316-FDD7-4569-8E45-E1EDF555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D813-05E8-4352-B859-BE0FF2BC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E75-AE1F-40B9-BC74-98403AA2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E54B-DCCA-43C5-B4C7-E6DCBB3D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5299-B194-4430-813A-7921FF15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D2E66-E1DB-4C96-AC18-64B27310D4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AAF26-18A6-440B-87FC-B32AE81CCC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7E99FA-80BA-4567-AB73-A46629D05D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A7ECBF-6353-45EC-834E-D063E62EFF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83D386-6C46-4DFC-B528-C4E39425D3B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6BF2E6-851F-4AFB-B25B-E90BDB30D8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F9316-FDD7-4569-8E45-E1EDF55523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0D813-05E8-4352-B859-BE0FF2BCC4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9ECE75-AE1F-40B9-BC74-98403AA28E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E66-E1DB-4C96-AC18-64B27310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EE54B-DCCA-43C5-B4C7-E6DCBB3D39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CE5299-B194-4430-813A-7921FF15D8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F26-18A6-440B-87FC-B32AE81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99FA-80BA-4567-AB73-A46629D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BF-6353-45EC-834E-D063E62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D386-6C46-4DFC-B528-C4E39425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F2E6-851F-4AFB-B25B-E90BDB3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9316-FDD7-4569-8E45-E1EDF555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D813-05E8-4352-B859-BE0FF2BC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E75-AE1F-40B9-BC74-98403AA2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E54B-DCCA-43C5-B4C7-E6DCBB3D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5299-B194-4430-813A-7921FF15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E66-E1DB-4C96-AC18-64B27310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F26-18A6-440B-87FC-B32AE81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99FA-80BA-4567-AB73-A46629D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BF-6353-45EC-834E-D063E62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D386-6C46-4DFC-B528-C4E39425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F2E6-851F-4AFB-B25B-E90BDB3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9316-FDD7-4569-8E45-E1EDF555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D813-05E8-4352-B859-BE0FF2BC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E75-AE1F-40B9-BC74-98403AA2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E54B-DCCA-43C5-B4C7-E6DCBB3D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5299-B194-4430-813A-7921FF15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E66-E1DB-4C96-AC18-64B27310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F26-18A6-440B-87FC-B32AE81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99FA-80BA-4567-AB73-A46629D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BF-6353-45EC-834E-D063E62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D386-6C46-4DFC-B528-C4E39425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F2E6-851F-4AFB-B25B-E90BDB3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9316-FDD7-4569-8E45-E1EDF555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D813-05E8-4352-B859-BE0FF2BC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E75-AE1F-40B9-BC74-98403AA2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E54B-DCCA-43C5-B4C7-E6DCBB3D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5299-B194-4430-813A-7921FF15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D2E66-E1DB-4C96-AC18-64B27310D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AAF26-18A6-440B-87FC-B32AE81CC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99FA-80BA-4567-AB73-A46629D05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7ECBF-6353-45EC-834E-D063E62EF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3D386-6C46-4DFC-B528-C4E39425D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BF2E6-851F-4AFB-B25B-E90BDB30D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F9316-FDD7-4569-8E45-E1EDF5552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D813-05E8-4352-B859-BE0FF2BCC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ECE75-AE1F-40B9-BC74-98403AA28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EE54B-DCCA-43C5-B4C7-E6DCBB3D3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5299-B194-4430-813A-7921FF15D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8091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1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81B827-6722-4C16-B289-4AA30A8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81B827-6722-4C16-B289-4AA30A8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81B827-6722-4C16-B289-4AA30A8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81B827-6722-4C16-B289-4AA30A8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81B827-6722-4C16-B289-4AA30A861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7987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7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7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987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988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7988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7988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7988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8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989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5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89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1BA50D42-C9CD-4801-B293-61D1F53EC57E}" type="datetimeFigureOut">
              <a:rPr lang="de-DE" smtClean="0"/>
              <a:pPr/>
              <a:t>15.07.2022</a:t>
            </a:fld>
            <a:endParaRPr lang="de-DE"/>
          </a:p>
        </p:txBody>
      </p:sp>
      <p:sp>
        <p:nvSpPr>
          <p:cNvPr id="7989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989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C6AE60A-B69C-4790-82F7-3882EDF23186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10.wmf"/><Relationship Id="rId5" Type="http://schemas.openxmlformats.org/officeDocument/2006/relationships/image" Target="../media/image6.wm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www.vskrems-lerchenfeld.ac.at/arbeitsmaterialien/anlautbilder/ordner.jp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7.xml"/><Relationship Id="rId6" Type="http://schemas.openxmlformats.org/officeDocument/2006/relationships/image" Target="http://upload.wikimedia.org/wikipedia/commons/thumb/2/2c/Das_Bild.jpg/120px-Das_Bild.jpg" TargetMode="External"/><Relationship Id="rId11" Type="http://schemas.openxmlformats.org/officeDocument/2006/relationships/image" Target="../media/image17.emf"/><Relationship Id="rId5" Type="http://schemas.openxmlformats.org/officeDocument/2006/relationships/image" Target="../media/image14.jpeg"/><Relationship Id="rId10" Type="http://schemas.openxmlformats.org/officeDocument/2006/relationships/image" Target="http://t3.gstatic.com/images?q=tbn:ANd9GcSG3t7KxuydNXWSGw8zG1Zf_Of4pdpcvHdAUYQOQ5RSrkJMxDSkfkwYag" TargetMode="External"/><Relationship Id="rId4" Type="http://schemas.openxmlformats.org/officeDocument/2006/relationships/image" Target="../media/image13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0"/>
            <a:ext cx="1763688" cy="119675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ein </a:t>
            </a:r>
          </a:p>
          <a:p>
            <a:r>
              <a:rPr lang="de-DE" sz="2800" b="1" dirty="0" smtClean="0">
                <a:solidFill>
                  <a:srgbClr val="C00000"/>
                </a:solidFill>
              </a:rPr>
              <a:t>ein </a:t>
            </a:r>
            <a:r>
              <a:rPr lang="en-GB" sz="2800" b="1" dirty="0" smtClean="0">
                <a:solidFill>
                  <a:srgbClr val="C00000"/>
                </a:solidFill>
              </a:rPr>
              <a:t>=</a:t>
            </a:r>
            <a:endParaRPr lang="de-DE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de-DE" sz="2800" b="1" dirty="0" smtClean="0">
                <a:solidFill>
                  <a:srgbClr val="C00000"/>
                </a:solidFill>
              </a:rPr>
              <a:t>eine 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9592" y="56612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Buch 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07730" flipH="1">
            <a:off x="2940856" y="1804137"/>
            <a:ext cx="595682" cy="14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1224136" cy="13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395536" y="1700808"/>
            <a:ext cx="1512167" cy="1743596"/>
            <a:chOff x="539552" y="1628800"/>
            <a:chExt cx="1512167" cy="174359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t="5846" r="4546"/>
            <a:stretch>
              <a:fillRect/>
            </a:stretch>
          </p:blipFill>
          <p:spPr bwMode="auto">
            <a:xfrm>
              <a:off x="539552" y="1628800"/>
              <a:ext cx="1512167" cy="174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Oval 6"/>
            <p:cNvSpPr/>
            <p:nvPr/>
          </p:nvSpPr>
          <p:spPr>
            <a:xfrm rot="19979453">
              <a:off x="616536" y="2248099"/>
              <a:ext cx="1298074" cy="6507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400" b="1" dirty="0" smtClean="0">
                  <a:ln w="50800"/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Deutsch</a:t>
              </a:r>
              <a:endParaRPr lang="en-GB" sz="14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39752" y="404664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Der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bestimmte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Artikel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124744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Was </a:t>
            </a:r>
            <a:r>
              <a:rPr lang="en-US" sz="3200" b="1" dirty="0" err="1" smtClean="0">
                <a:solidFill>
                  <a:schemeClr val="accent3">
                    <a:lumMod val="50000"/>
                  </a:schemeClr>
                </a:solidFill>
              </a:rPr>
              <a:t>ist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 das </a:t>
            </a:r>
            <a:r>
              <a:rPr lang="de-DE" sz="3200" b="1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en-GB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350100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00B050"/>
                </a:solidFill>
              </a:rPr>
              <a:t>Das</a:t>
            </a:r>
            <a:r>
              <a:rPr lang="de-DE" dirty="0" smtClean="0"/>
              <a:t> Deutschbuch 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342900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</a:rPr>
              <a:t>Der</a:t>
            </a:r>
            <a:r>
              <a:rPr lang="de-DE" dirty="0" smtClean="0"/>
              <a:t> Füller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42900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Die</a:t>
            </a:r>
            <a:r>
              <a:rPr lang="de-DE" dirty="0" smtClean="0"/>
              <a:t> Frau</a:t>
            </a:r>
            <a:endParaRPr lang="en-GB" dirty="0"/>
          </a:p>
        </p:txBody>
      </p:sp>
      <p:pic>
        <p:nvPicPr>
          <p:cNvPr id="14" name="Picture 2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060848"/>
            <a:ext cx="1544877" cy="1041423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236296" y="335699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Das Auto</a:t>
            </a:r>
            <a:endParaRPr lang="en-GB" dirty="0"/>
          </a:p>
        </p:txBody>
      </p:sp>
      <p:grpSp>
        <p:nvGrpSpPr>
          <p:cNvPr id="18" name="Group 17"/>
          <p:cNvGrpSpPr/>
          <p:nvPr/>
        </p:nvGrpSpPr>
        <p:grpSpPr>
          <a:xfrm>
            <a:off x="4860032" y="1916832"/>
            <a:ext cx="1165239" cy="1165238"/>
            <a:chOff x="4427984" y="1988840"/>
            <a:chExt cx="1165239" cy="1165238"/>
          </a:xfrm>
        </p:grpSpPr>
        <p:pic>
          <p:nvPicPr>
            <p:cNvPr id="8" name="Picture 14" descr="C:\Users\Silvia\AppData\Local\Microsoft\Windows\Temporary Internet Files\Content.IE5\JCSP3YQK\MCj04406310000[1]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427984" y="1988840"/>
              <a:ext cx="1165239" cy="1165238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4427984" y="2492896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C00000"/>
                  </a:solidFill>
                </a:rPr>
                <a:t>Logy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lum bright="54000" contrast="-40000"/>
          </a:blip>
          <a:srcRect/>
          <a:stretch>
            <a:fillRect/>
          </a:stretch>
        </p:blipFill>
        <p:spPr bwMode="auto">
          <a:xfrm rot="5207730" flipH="1">
            <a:off x="3300897" y="4252409"/>
            <a:ext cx="595682" cy="147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http://www.fotosearch.de/bthumb/OMU/OMU118/01P029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221088"/>
            <a:ext cx="571504" cy="1408054"/>
          </a:xfrm>
          <a:prstGeom prst="rect">
            <a:avLst/>
          </a:prstGeom>
          <a:noFill/>
        </p:spPr>
      </p:pic>
      <p:pic>
        <p:nvPicPr>
          <p:cNvPr id="21" name="Picture 13" descr="http://www.fotosearch.de/bthumb/SUE/SUE104/BWBW00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4653136"/>
            <a:ext cx="1285884" cy="665635"/>
          </a:xfrm>
          <a:prstGeom prst="rect">
            <a:avLst/>
          </a:prstGeom>
          <a:noFill/>
        </p:spPr>
      </p:pic>
      <p:sp>
        <p:nvSpPr>
          <p:cNvPr id="22" name="Down Arrow 21"/>
          <p:cNvSpPr/>
          <p:nvPr/>
        </p:nvSpPr>
        <p:spPr>
          <a:xfrm>
            <a:off x="1115616" y="3933056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7127776" y="0"/>
            <a:ext cx="201622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800" b="1" dirty="0" smtClean="0">
                <a:solidFill>
                  <a:srgbClr val="C00000"/>
                </a:solidFill>
              </a:rPr>
              <a:t>Der </a:t>
            </a:r>
          </a:p>
          <a:p>
            <a:r>
              <a:rPr lang="de-DE" sz="2800" b="1" dirty="0" smtClean="0">
                <a:solidFill>
                  <a:srgbClr val="C00000"/>
                </a:solidFill>
              </a:rPr>
              <a:t>Das   </a:t>
            </a:r>
            <a:r>
              <a:rPr lang="en-GB" sz="2800" b="1" dirty="0" smtClean="0">
                <a:solidFill>
                  <a:srgbClr val="C00000"/>
                </a:solidFill>
              </a:rPr>
              <a:t>= </a:t>
            </a:r>
            <a:r>
              <a:rPr lang="en-GB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The</a:t>
            </a:r>
            <a:endParaRPr lang="de-DE" sz="2800" b="1" dirty="0" smtClean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r>
              <a:rPr lang="de-DE" sz="2800" b="1" dirty="0" smtClean="0">
                <a:solidFill>
                  <a:srgbClr val="C00000"/>
                </a:solidFill>
              </a:rPr>
              <a:t>Die  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7544" y="562117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B050"/>
                </a:solidFill>
              </a:rPr>
              <a:t>ein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566124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</a:t>
            </a:r>
            <a:r>
              <a:rPr lang="de-DE" dirty="0" smtClean="0"/>
              <a:t>üller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2915816" y="5621178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70C0"/>
                </a:solidFill>
              </a:rPr>
              <a:t>ein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8064" y="566124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Frau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0" y="5621178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C00000"/>
                </a:solidFill>
              </a:rPr>
              <a:t>eine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668344" y="5589240"/>
            <a:ext cx="711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Auto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948264" y="558924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 smtClean="0">
                <a:solidFill>
                  <a:srgbClr val="00B050"/>
                </a:solidFill>
              </a:rPr>
              <a:t>ein</a:t>
            </a:r>
            <a:endParaRPr lang="en-GB" sz="2000" b="1" dirty="0">
              <a:solidFill>
                <a:srgbClr val="00B050"/>
              </a:solidFill>
            </a:endParaRPr>
          </a:p>
        </p:txBody>
      </p:sp>
      <p:sp>
        <p:nvSpPr>
          <p:cNvPr id="34" name="Down Arrow 33"/>
          <p:cNvSpPr/>
          <p:nvPr/>
        </p:nvSpPr>
        <p:spPr>
          <a:xfrm>
            <a:off x="3347864" y="386104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Down Arrow 34"/>
          <p:cNvSpPr/>
          <p:nvPr/>
        </p:nvSpPr>
        <p:spPr>
          <a:xfrm>
            <a:off x="5436096" y="378904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Down Arrow 35"/>
          <p:cNvSpPr/>
          <p:nvPr/>
        </p:nvSpPr>
        <p:spPr>
          <a:xfrm>
            <a:off x="7812360" y="3861048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899592" y="0"/>
            <a:ext cx="9361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</a:t>
            </a:r>
          </a:p>
          <a:p>
            <a:r>
              <a:rPr lang="de-DE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</a:t>
            </a:r>
            <a:endParaRPr lang="en-GB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9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4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4" dur="1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0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24" grpId="0"/>
      <p:bldP spid="11" grpId="0"/>
      <p:bldP spid="12" grpId="0"/>
      <p:bldP spid="13" grpId="0"/>
      <p:bldP spid="15" grpId="0"/>
      <p:bldP spid="22" grpId="0" animBg="1"/>
      <p:bldP spid="23" grpId="0" animBg="1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 animBg="1"/>
      <p:bldP spid="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31" name="Picture 7" descr="http://www.fotosearch.de/bthumb/OMU/OMU118/01P0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928670"/>
            <a:ext cx="571504" cy="1408054"/>
          </a:xfrm>
          <a:prstGeom prst="rect">
            <a:avLst/>
          </a:prstGeom>
          <a:noFill/>
        </p:spPr>
      </p:pic>
      <p:pic>
        <p:nvPicPr>
          <p:cNvPr id="1035" name="Picture 11" descr="http://www.fotosearch.de/bthumb/OMU/OMU118/01P0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928670"/>
            <a:ext cx="471067" cy="1404937"/>
          </a:xfrm>
          <a:prstGeom prst="rect">
            <a:avLst/>
          </a:prstGeom>
          <a:noFill/>
        </p:spPr>
      </p:pic>
      <p:pic>
        <p:nvPicPr>
          <p:cNvPr id="1037" name="Picture 13" descr="http://www.fotosearch.de/bthumb/SUE/SUE104/BWBW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571612"/>
            <a:ext cx="1285884" cy="665635"/>
          </a:xfrm>
          <a:prstGeom prst="rect">
            <a:avLst/>
          </a:prstGeom>
          <a:noFill/>
        </p:spPr>
      </p:pic>
      <p:pic>
        <p:nvPicPr>
          <p:cNvPr id="1038" name="Picture 14" descr="C:\Users\Silvia\AppData\Local\Microsoft\Windows\Temporary Internet Files\Content.IE5\JCSP3YQK\MCj0440631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429000"/>
            <a:ext cx="1165239" cy="1165238"/>
          </a:xfrm>
          <a:prstGeom prst="rect">
            <a:avLst/>
          </a:prstGeom>
          <a:noFill/>
        </p:spPr>
      </p:pic>
      <p:pic>
        <p:nvPicPr>
          <p:cNvPr id="1040" name="Picture 16" descr="C:\Users\Silvia\AppData\Local\Microsoft\Windows\Temporary Internet Files\Content.IE5\JCSP3YQK\MCj0440623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3573016"/>
            <a:ext cx="1143008" cy="114300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3643306" y="2357430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smtClean="0">
                <a:solidFill>
                  <a:prstClr val="black"/>
                </a:solidFill>
              </a:rPr>
              <a:t>  </a:t>
            </a:r>
            <a:r>
              <a:rPr lang="en-GB" sz="2800" b="1" dirty="0" err="1" smtClean="0">
                <a:solidFill>
                  <a:prstClr val="black"/>
                </a:solidFill>
              </a:rPr>
              <a:t>ein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4349" y="2428868"/>
            <a:ext cx="6429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err="1" smtClean="0">
                <a:solidFill>
                  <a:prstClr val="black"/>
                </a:solidFill>
              </a:rPr>
              <a:t>ein</a:t>
            </a:r>
            <a:endParaRPr lang="en-GB" sz="2800" b="1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72264" y="2285992"/>
            <a:ext cx="10715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b="1" dirty="0" err="1" smtClean="0"/>
              <a:t>ein</a:t>
            </a:r>
            <a:r>
              <a:rPr lang="en-GB" sz="2800" b="1" dirty="0" err="1" smtClean="0">
                <a:solidFill>
                  <a:srgbClr val="0070C0"/>
                </a:solidFill>
              </a:rPr>
              <a:t>e</a:t>
            </a:r>
            <a:endParaRPr lang="en-GB" sz="2800" b="1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57686" y="2357430"/>
            <a:ext cx="10715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Auto</a:t>
            </a:r>
            <a:endParaRPr lang="en-GB" sz="2800" dirty="0"/>
          </a:p>
        </p:txBody>
      </p:sp>
      <p:sp>
        <p:nvSpPr>
          <p:cNvPr id="22" name="Rectangle 21"/>
          <p:cNvSpPr/>
          <p:nvPr/>
        </p:nvSpPr>
        <p:spPr>
          <a:xfrm>
            <a:off x="1285853" y="2428868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Mann</a:t>
            </a:r>
            <a:endParaRPr lang="en-GB" sz="2800" dirty="0"/>
          </a:p>
        </p:txBody>
      </p:sp>
      <p:sp>
        <p:nvSpPr>
          <p:cNvPr id="23" name="Rectangle 22"/>
          <p:cNvSpPr/>
          <p:nvPr/>
        </p:nvSpPr>
        <p:spPr>
          <a:xfrm>
            <a:off x="7358083" y="2285992"/>
            <a:ext cx="10001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/>
              <a:t>Frau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85720" y="4786322"/>
            <a:ext cx="3368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Der</a:t>
            </a:r>
            <a:r>
              <a:rPr lang="en-GB" sz="2800" dirty="0" smtClean="0"/>
              <a:t> Mann </a:t>
            </a:r>
            <a:r>
              <a:rPr lang="de-DE" sz="2800" dirty="0" smtClean="0"/>
              <a:t>telefoniert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42926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92D050"/>
                </a:solidFill>
              </a:rPr>
              <a:t>Das</a:t>
            </a:r>
            <a:r>
              <a:rPr lang="en-GB" sz="2800" dirty="0" smtClean="0"/>
              <a:t> Auto </a:t>
            </a:r>
            <a:r>
              <a:rPr lang="en-GB" sz="2800" dirty="0" err="1" smtClean="0"/>
              <a:t>ist</a:t>
            </a:r>
            <a:r>
              <a:rPr lang="en-GB" sz="2800" dirty="0" smtClean="0"/>
              <a:t> </a:t>
            </a:r>
            <a:r>
              <a:rPr lang="en-GB" sz="2800" dirty="0" err="1" smtClean="0"/>
              <a:t>grün</a:t>
            </a:r>
            <a:r>
              <a:rPr lang="en-GB" sz="2800" dirty="0" smtClean="0"/>
              <a:t>.</a:t>
            </a:r>
            <a:endParaRPr lang="en-GB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572132" y="4857760"/>
            <a:ext cx="357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  Die</a:t>
            </a:r>
            <a:r>
              <a:rPr lang="en-GB" sz="2800" dirty="0" smtClean="0"/>
              <a:t> Frau </a:t>
            </a:r>
            <a:r>
              <a:rPr lang="en-GB" sz="2800" dirty="0" err="1" smtClean="0"/>
              <a:t>heißt</a:t>
            </a:r>
            <a:r>
              <a:rPr lang="en-GB" sz="2800" dirty="0" smtClean="0"/>
              <a:t> Anita.</a:t>
            </a:r>
            <a:endParaRPr lang="en-GB" sz="2800" dirty="0"/>
          </a:p>
        </p:txBody>
      </p:sp>
      <p:pic>
        <p:nvPicPr>
          <p:cNvPr id="1046" name="Picture 2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143380"/>
            <a:ext cx="1544877" cy="1041423"/>
          </a:xfrm>
          <a:prstGeom prst="rect">
            <a:avLst/>
          </a:prstGeom>
          <a:noFill/>
        </p:spPr>
      </p:pic>
      <p:sp>
        <p:nvSpPr>
          <p:cNvPr id="28" name="Down Arrow 27"/>
          <p:cNvSpPr/>
          <p:nvPr/>
        </p:nvSpPr>
        <p:spPr>
          <a:xfrm flipH="1">
            <a:off x="7286644" y="2786058"/>
            <a:ext cx="285752" cy="428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Down Arrow 28"/>
          <p:cNvSpPr/>
          <p:nvPr/>
        </p:nvSpPr>
        <p:spPr>
          <a:xfrm flipH="1">
            <a:off x="4429124" y="2857496"/>
            <a:ext cx="285752" cy="428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Down Arrow 29"/>
          <p:cNvSpPr/>
          <p:nvPr/>
        </p:nvSpPr>
        <p:spPr>
          <a:xfrm flipH="1">
            <a:off x="1285852" y="2928934"/>
            <a:ext cx="285752" cy="42862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3143241" y="785794"/>
            <a:ext cx="3000396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 </a:t>
            </a:r>
            <a:r>
              <a:rPr lang="en-GB" sz="2400" b="1" dirty="0" err="1" smtClean="0"/>
              <a:t>unbestimmter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Artikel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214678" y="3500438"/>
            <a:ext cx="272522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  </a:t>
            </a:r>
            <a:r>
              <a:rPr lang="en-GB" sz="2400" b="1" dirty="0" err="1" smtClean="0"/>
              <a:t>bestimmter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Artikel</a:t>
            </a:r>
            <a:r>
              <a:rPr lang="en-GB" sz="2400" b="1" dirty="0" smtClean="0"/>
              <a:t> </a:t>
            </a:r>
            <a:endParaRPr lang="en-GB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072330" y="607220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 animBg="1"/>
      <p:bldP spid="29" grpId="0" animBg="1"/>
      <p:bldP spid="30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2978" y="2714622"/>
            <a:ext cx="16430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/>
              <a:t>  Das </a:t>
            </a:r>
            <a:r>
              <a:rPr lang="en-GB" sz="3600" dirty="0" err="1" smtClean="0"/>
              <a:t>ist</a:t>
            </a:r>
            <a:r>
              <a:rPr lang="en-GB" sz="3600" dirty="0" smtClean="0"/>
              <a:t> </a:t>
            </a:r>
            <a:endParaRPr lang="en-GB" sz="3600" dirty="0"/>
          </a:p>
        </p:txBody>
      </p:sp>
      <p:sp>
        <p:nvSpPr>
          <p:cNvPr id="11" name="Rectangle 10"/>
          <p:cNvSpPr/>
          <p:nvPr/>
        </p:nvSpPr>
        <p:spPr>
          <a:xfrm>
            <a:off x="2714612" y="2714623"/>
            <a:ext cx="250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 err="1" smtClean="0"/>
              <a:t>ein</a:t>
            </a:r>
            <a:r>
              <a:rPr lang="en-GB" sz="3600" b="1" dirty="0" smtClean="0"/>
              <a:t> </a:t>
            </a:r>
            <a:r>
              <a:rPr lang="en-GB" sz="3600" dirty="0" smtClean="0"/>
              <a:t>Mann. </a:t>
            </a:r>
            <a:endParaRPr lang="en-GB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357562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ein</a:t>
            </a:r>
            <a:r>
              <a:rPr lang="en-GB" sz="3600" dirty="0" smtClean="0"/>
              <a:t> Auto.</a:t>
            </a:r>
            <a:endParaRPr lang="en-GB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4000504"/>
            <a:ext cx="463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 smtClean="0"/>
              <a:t>ein</a:t>
            </a:r>
            <a:r>
              <a:rPr lang="en-GB" sz="3600" b="1" dirty="0" err="1" smtClean="0">
                <a:solidFill>
                  <a:srgbClr val="0070C0"/>
                </a:solidFill>
              </a:rPr>
              <a:t>e</a:t>
            </a:r>
            <a:r>
              <a:rPr lang="en-GB" sz="3600" dirty="0" smtClean="0"/>
              <a:t> Frau.</a:t>
            </a:r>
            <a:endParaRPr lang="en-GB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5143512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471488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1538" y="857232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Der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unbestimmte</a:t>
            </a:r>
            <a:r>
              <a:rPr lang="ar-EG" sz="3600" b="1" dirty="0" smtClean="0"/>
              <a:t> </a:t>
            </a:r>
            <a:r>
              <a:rPr lang="de-DE" sz="3600" b="1" dirty="0" smtClean="0"/>
              <a:t>Artikel</a:t>
            </a:r>
            <a:endParaRPr lang="en-GB" sz="3600" b="1" dirty="0"/>
          </a:p>
        </p:txBody>
      </p:sp>
      <p:pic>
        <p:nvPicPr>
          <p:cNvPr id="21" name="Picture 11" descr="http://www.fotosearch.de/bthumb/OMU/OMU118/01P0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857364"/>
            <a:ext cx="503007" cy="1500198"/>
          </a:xfrm>
          <a:prstGeom prst="rect">
            <a:avLst/>
          </a:prstGeom>
          <a:noFill/>
        </p:spPr>
      </p:pic>
      <p:pic>
        <p:nvPicPr>
          <p:cNvPr id="22" name="Picture 7" descr="http://www.fotosearch.de/bthumb/OMU/OMU118/01P02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676" y="3857628"/>
            <a:ext cx="666894" cy="1643074"/>
          </a:xfrm>
          <a:prstGeom prst="rect">
            <a:avLst/>
          </a:prstGeom>
          <a:noFill/>
        </p:spPr>
      </p:pic>
      <p:pic>
        <p:nvPicPr>
          <p:cNvPr id="23" name="Picture 13" descr="http://www.fotosearch.de/bthumb/SUE/SUE104/BWBW0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3429000"/>
            <a:ext cx="1285884" cy="665635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285852" y="564357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* a/ an (</a:t>
            </a:r>
            <a:r>
              <a:rPr lang="en-GB" sz="2000" dirty="0" err="1" smtClean="0"/>
              <a:t>engl</a:t>
            </a:r>
            <a:r>
              <a:rPr lang="en-GB" sz="2000" dirty="0" smtClean="0"/>
              <a:t>.)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072330" y="53578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24730" y="5510226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8926" y="573325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Ein</a:t>
            </a:r>
            <a:r>
              <a:rPr lang="en-GB" sz="2000" dirty="0" smtClean="0"/>
              <a:t> - </a:t>
            </a:r>
            <a:r>
              <a:rPr lang="en-GB" sz="2000" dirty="0" err="1" smtClean="0"/>
              <a:t>eine</a:t>
            </a:r>
            <a:endParaRPr lang="en-GB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9900"/>
                </a:solidFill>
              </a:rPr>
              <a:t>Ergänze! Mit (ein – eine )</a:t>
            </a:r>
            <a:endParaRPr lang="en-GB" sz="28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48680"/>
            <a:ext cx="475252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Füller.  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Heft.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Buch.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Rucksack.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Kreide.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Kuli.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Tesafilm.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Kassette.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Farbstift.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 Tintenkiller.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2400" dirty="0" smtClean="0"/>
              <a:t>Das ist --------------- Mappe.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95936" y="62068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728" y="47667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11671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9900"/>
                </a:solidFill>
              </a:rPr>
              <a:t>das</a:t>
            </a:r>
            <a:endParaRPr lang="en-GB" sz="2400" dirty="0">
              <a:solidFill>
                <a:srgbClr val="0099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98072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9900"/>
                </a:solidFill>
              </a:rPr>
              <a:t>ein</a:t>
            </a:r>
            <a:endParaRPr lang="en-GB" sz="2400" dirty="0">
              <a:solidFill>
                <a:srgbClr val="0099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7944" y="177281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9900"/>
                </a:solidFill>
              </a:rPr>
              <a:t>das</a:t>
            </a:r>
            <a:endParaRPr lang="en-GB" sz="2400" dirty="0">
              <a:solidFill>
                <a:srgbClr val="0099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159918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9900"/>
                </a:solidFill>
              </a:rPr>
              <a:t>ein</a:t>
            </a:r>
            <a:endParaRPr lang="en-GB" sz="2400" dirty="0">
              <a:solidFill>
                <a:srgbClr val="0099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2319263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23728" y="210323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289532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die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2751311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eine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9912" y="335699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32553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23728" y="37890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712" y="433548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eine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83968" y="443711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die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0344" y="6093296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die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79712" y="6063679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</a:rPr>
              <a:t>eine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36368" y="5055567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23728" y="4983559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6016" y="558924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95736" y="5517232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55976" y="4005064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70C0"/>
                </a:solidFill>
              </a:rPr>
              <a:t>der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3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55576" y="1340768"/>
            <a:ext cx="3312368" cy="2448272"/>
            <a:chOff x="1745" y="7434"/>
            <a:chExt cx="3709" cy="227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45" y="7434"/>
              <a:ext cx="3709" cy="2277"/>
              <a:chOff x="1270" y="7434"/>
              <a:chExt cx="3709" cy="2277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 bwMode="auto">
              <a:xfrm>
                <a:off x="2101" y="7583"/>
                <a:ext cx="2878" cy="2128"/>
                <a:chOff x="2340" y="7434"/>
                <a:chExt cx="2878" cy="2128"/>
              </a:xfrm>
            </p:grpSpPr>
            <p:pic>
              <p:nvPicPr>
                <p:cNvPr id="10" name="Picture 5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r="-93" b="25735"/>
                <a:stretch>
                  <a:fillRect/>
                </a:stretch>
              </p:blipFill>
              <p:spPr bwMode="auto">
                <a:xfrm>
                  <a:off x="2340" y="7434"/>
                  <a:ext cx="2424" cy="191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1" name="Picture 74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4059" t="69368"/>
                <a:stretch>
                  <a:fillRect/>
                </a:stretch>
              </p:blipFill>
              <p:spPr bwMode="auto">
                <a:xfrm>
                  <a:off x="4273" y="8986"/>
                  <a:ext cx="945" cy="576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" name="Picture 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11" y="8464"/>
                <a:ext cx="631" cy="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il_fi" descr="http://upload.wikimedia.org/wikipedia/commons/thumb/2/2c/Das_Bild.jpg/120px-Das_Bild.jpg"/>
              <p:cNvPicPr>
                <a:picLocks noChangeAspect="1" noChangeArrowheads="1"/>
              </p:cNvPicPr>
              <p:nvPr/>
            </p:nvPicPr>
            <p:blipFill>
              <a:blip r:embed="rId5" r:link="rId6" cstate="print"/>
              <a:srcRect/>
              <a:stretch>
                <a:fillRect/>
              </a:stretch>
            </p:blipFill>
            <p:spPr bwMode="auto">
              <a:xfrm>
                <a:off x="2232" y="7434"/>
                <a:ext cx="724" cy="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9" descr="http://www.vskrems-lerchenfeld.ac.at/arbeitsmaterialien/anlautbilder/ordner.jpg"/>
              <p:cNvPicPr>
                <a:picLocks noChangeAspect="1" noChangeArrowheads="1"/>
              </p:cNvPicPr>
              <p:nvPr/>
            </p:nvPicPr>
            <p:blipFill>
              <a:blip r:embed="rId7" r:link="rId8" cstate="print"/>
              <a:srcRect/>
              <a:stretch>
                <a:fillRect/>
              </a:stretch>
            </p:blipFill>
            <p:spPr bwMode="auto">
              <a:xfrm>
                <a:off x="1270" y="8971"/>
                <a:ext cx="672" cy="5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il_fi" descr="http://t3.gstatic.com/images?q=tbn:ANd9GcSG3t7KxuydNXWSGw8zG1Zf_Of4pdpcvHdAUYQOQ5RSrkJMxDSkfkwYag"/>
              <p:cNvPicPr>
                <a:picLocks noChangeAspect="1" noChangeArrowheads="1"/>
              </p:cNvPicPr>
              <p:nvPr/>
            </p:nvPicPr>
            <p:blipFill>
              <a:blip r:embed="rId9" r:link="rId10" cstate="print"/>
              <a:srcRect/>
              <a:stretch>
                <a:fillRect/>
              </a:stretch>
            </p:blipFill>
            <p:spPr bwMode="auto">
              <a:xfrm>
                <a:off x="1624" y="7723"/>
                <a:ext cx="608" cy="6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4" name="Picture 11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70" y="8597"/>
              <a:ext cx="583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74"/>
          <p:cNvPicPr>
            <a:picLocks noChangeAspect="1" noChangeArrowheads="1"/>
          </p:cNvPicPr>
          <p:nvPr/>
        </p:nvPicPr>
        <p:blipFill>
          <a:blip r:embed="rId3" cstate="print"/>
          <a:srcRect r="36475" b="-6628"/>
          <a:stretch>
            <a:fillRect/>
          </a:stretch>
        </p:blipFill>
        <p:spPr bwMode="auto">
          <a:xfrm>
            <a:off x="5436096" y="1268760"/>
            <a:ext cx="2507254" cy="266429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187624" y="404664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/>
              <a:t>Was ist das ?</a:t>
            </a:r>
            <a:endParaRPr lang="en-GB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39330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ein Heft.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076056" y="40770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    ein Heft.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156176" y="4005064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560" y="44179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ein Ordner.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148064" y="45703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  ein Ordner.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084168" y="4437112"/>
            <a:ext cx="432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1560" y="49940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ein   Klebemasse.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51720" y="4941168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4048" y="5085184"/>
            <a:ext cx="4139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/>
              <a:t>Das ist   ein    Klebemasse.</a:t>
            </a:r>
            <a:endParaRPr lang="en-GB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588224" y="5013176"/>
            <a:ext cx="288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solidFill>
                  <a:srgbClr val="FF0000"/>
                </a:solidFill>
              </a:rPr>
              <a:t>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0152" y="4941168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FF0000"/>
                </a:solidFill>
              </a:rPr>
              <a:t>K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3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40466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Erg</a:t>
            </a:r>
            <a:r>
              <a:rPr lang="de-DE" sz="2800" dirty="0" smtClean="0"/>
              <a:t>änze(bestimmten oder unbestimmten Artikel)!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364088" y="305966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ist --------------- Mutter.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068960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Mutter von Jan.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226" y="921296"/>
            <a:ext cx="795660" cy="210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Group 29"/>
          <p:cNvGrpSpPr/>
          <p:nvPr/>
        </p:nvGrpSpPr>
        <p:grpSpPr>
          <a:xfrm>
            <a:off x="611560" y="1340767"/>
            <a:ext cx="2520280" cy="1593271"/>
            <a:chOff x="611560" y="1340767"/>
            <a:chExt cx="2520280" cy="159327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b="34742"/>
            <a:stretch>
              <a:fillRect/>
            </a:stretch>
          </p:blipFill>
          <p:spPr bwMode="auto">
            <a:xfrm>
              <a:off x="611560" y="1340767"/>
              <a:ext cx="2520280" cy="1593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899592" y="1628800"/>
              <a:ext cx="8640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 smtClean="0">
                  <a:solidFill>
                    <a:schemeClr val="accent6">
                      <a:lumMod val="75000"/>
                    </a:schemeClr>
                  </a:solidFill>
                </a:rPr>
                <a:t>Jan</a:t>
              </a:r>
              <a:endParaRPr lang="en-GB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3568" y="3717032"/>
            <a:ext cx="1440160" cy="1224136"/>
            <a:chOff x="539552" y="1628800"/>
            <a:chExt cx="1512167" cy="1743596"/>
          </a:xfrm>
        </p:grpSpPr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5846" r="4546"/>
            <a:stretch>
              <a:fillRect/>
            </a:stretch>
          </p:blipFill>
          <p:spPr bwMode="auto">
            <a:xfrm>
              <a:off x="539552" y="1628800"/>
              <a:ext cx="1512167" cy="174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Oval 32"/>
            <p:cNvSpPr/>
            <p:nvPr/>
          </p:nvSpPr>
          <p:spPr>
            <a:xfrm rot="19979453">
              <a:off x="616536" y="2248099"/>
              <a:ext cx="1298074" cy="65079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400" b="1" dirty="0" smtClean="0">
                  <a:ln w="50800"/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Deutsch</a:t>
              </a:r>
              <a:endParaRPr lang="en-GB" sz="1400" b="1" dirty="0">
                <a:ln w="50800"/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52400" y="5333146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Deutschbuch.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4716016" y="5373216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Rucksack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444208" y="299695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eine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861048"/>
            <a:ext cx="1173758" cy="1386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1187624" y="292494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die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259632" y="501317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das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8144" y="522920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ein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4" grpId="0"/>
      <p:bldP spid="36" grpId="0"/>
      <p:bldP spid="37" grpId="0"/>
      <p:bldP spid="39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1520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Erg</a:t>
            </a:r>
            <a:r>
              <a:rPr lang="de-DE" sz="2800" dirty="0" smtClean="0"/>
              <a:t>änze(bestimmten oder unbestimmten Artikel)!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615608" y="220486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Das ist --------------- Mann.</a:t>
            </a:r>
            <a:endParaRPr lang="en-GB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2204864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Kreide.</a:t>
            </a:r>
            <a:endParaRPr lang="en-GB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836712"/>
            <a:ext cx="819045" cy="11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0" y="3861048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Spitzer.</a:t>
            </a:r>
            <a:endParaRPr lang="en-GB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5436096" y="3861048"/>
            <a:ext cx="471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Bild.</a:t>
            </a:r>
            <a:endParaRPr lang="en-GB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660232" y="213285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kein</a:t>
            </a:r>
            <a:endParaRPr lang="en-GB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87624" y="19888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keine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5616" y="37890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kein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22923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80928"/>
            <a:ext cx="1690617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708920"/>
            <a:ext cx="1449215" cy="117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6516216" y="378904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ein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4293096"/>
            <a:ext cx="199483" cy="123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52400" y="5621178"/>
            <a:ext cx="729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Das ist --------------------- Bleistift. Das ist ---------------- Farbstift. </a:t>
            </a:r>
            <a:endParaRPr lang="en-GB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68016" y="533314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kein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27984" y="5405154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accent6">
                    <a:lumMod val="75000"/>
                  </a:schemeClr>
                </a:solidFill>
              </a:rPr>
              <a:t>ein</a:t>
            </a:r>
            <a:endParaRPr lang="en-GB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4" grpId="0"/>
      <p:bldP spid="36" grpId="0"/>
      <p:bldP spid="37" grpId="0"/>
      <p:bldP spid="39" grpId="0"/>
      <p:bldP spid="40" grpId="0"/>
      <p:bldP spid="22" grpId="0"/>
      <p:bldP spid="24" grpId="0"/>
      <p:bldP spid="25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496" y="4462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smtClean="0">
                <a:solidFill>
                  <a:srgbClr val="009900"/>
                </a:solidFill>
              </a:rPr>
              <a:t>Ergänze! </a:t>
            </a:r>
            <a:endParaRPr lang="en-GB" sz="2800" dirty="0">
              <a:solidFill>
                <a:srgbClr val="0099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99992" y="206084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198884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de-DE" sz="2400" dirty="0" smtClean="0"/>
              <a:t>Ist das ein Buch ? Ja, das ist ------------------- Buch.</a:t>
            </a:r>
          </a:p>
          <a:p>
            <a:pPr marL="342900" indent="-342900">
              <a:lnSpc>
                <a:spcPct val="200000"/>
              </a:lnSpc>
              <a:buAutoNum type="arabicPeriod"/>
              <a:tabLst>
                <a:tab pos="538163" algn="l"/>
              </a:tabLst>
            </a:pPr>
            <a:r>
              <a:rPr lang="de-DE" sz="2400" dirty="0" smtClean="0"/>
              <a:t>Ist das ein Spitzer? Nein , das ist ----------------- Radiergummi.</a:t>
            </a:r>
          </a:p>
          <a:p>
            <a:pPr marL="342900" indent="-342900">
              <a:lnSpc>
                <a:spcPct val="200000"/>
              </a:lnSpc>
              <a:buAutoNum type="arabicPeriod"/>
              <a:tabLst>
                <a:tab pos="538163" algn="l"/>
              </a:tabLst>
            </a:pPr>
            <a:r>
              <a:rPr lang="de-DE" sz="2400" dirty="0" smtClean="0"/>
              <a:t>Ist das eine Tafel?  Nein, das ist ------------- Tafel. Das ist ------------- Bild.</a:t>
            </a:r>
            <a:endParaRPr lang="en-GB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4860032" y="278092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27984" y="35010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keine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80312" y="3501008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solidFill>
                  <a:srgbClr val="0070C0"/>
                </a:solidFill>
              </a:rPr>
              <a:t>ein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Theme1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Textured">
  <a:themeElements>
    <a:clrScheme name="Textured 1">
      <a:dk1>
        <a:srgbClr val="660000"/>
      </a:dk1>
      <a:lt1>
        <a:srgbClr val="FFFFFF"/>
      </a:lt1>
      <a:dk2>
        <a:srgbClr val="800000"/>
      </a:dk2>
      <a:lt2>
        <a:srgbClr val="FFFFCC"/>
      </a:lt2>
      <a:accent1>
        <a:srgbClr val="BE7960"/>
      </a:accent1>
      <a:accent2>
        <a:srgbClr val="CC6600"/>
      </a:accent2>
      <a:accent3>
        <a:srgbClr val="C0AAAA"/>
      </a:accent3>
      <a:accent4>
        <a:srgbClr val="DADADA"/>
      </a:accent4>
      <a:accent5>
        <a:srgbClr val="DBBEB6"/>
      </a:accent5>
      <a:accent6>
        <a:srgbClr val="B95C00"/>
      </a:accent6>
      <a:hlink>
        <a:srgbClr val="FFCC66"/>
      </a:hlink>
      <a:folHlink>
        <a:srgbClr val="CC33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heme1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Theme1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2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877</TotalTime>
  <Words>342</Words>
  <Application>Microsoft Office PowerPoint</Application>
  <PresentationFormat>Pokaz na ekranie (4:3)</PresentationFormat>
  <Paragraphs>126</Paragraphs>
  <Slides>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11</vt:i4>
      </vt:variant>
      <vt:variant>
        <vt:lpstr>Tytuły slajdów</vt:lpstr>
      </vt:variant>
      <vt:variant>
        <vt:i4>8</vt:i4>
      </vt:variant>
    </vt:vector>
  </HeadingPairs>
  <TitlesOfParts>
    <vt:vector size="19" baseType="lpstr">
      <vt:lpstr>Theme1</vt:lpstr>
      <vt:lpstr>Textured</vt:lpstr>
      <vt:lpstr>1_Theme1</vt:lpstr>
      <vt:lpstr>1_Textured</vt:lpstr>
      <vt:lpstr>2_Theme1</vt:lpstr>
      <vt:lpstr>2_Textured</vt:lpstr>
      <vt:lpstr>3_Theme1</vt:lpstr>
      <vt:lpstr>3_Textured</vt:lpstr>
      <vt:lpstr>Theme2</vt:lpstr>
      <vt:lpstr>4_Textured</vt:lpstr>
      <vt:lpstr>Office Theme</vt:lpstr>
      <vt:lpstr>Slajd 1</vt:lpstr>
      <vt:lpstr>  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unbestimmter Artikel</dc:title>
  <dc:creator>Silvia</dc:creator>
  <cp:lastModifiedBy>Użytkownik systemu Windows</cp:lastModifiedBy>
  <cp:revision>36</cp:revision>
  <dcterms:created xsi:type="dcterms:W3CDTF">2009-09-28T23:05:16Z</dcterms:created>
  <dcterms:modified xsi:type="dcterms:W3CDTF">2022-07-14T22:39:16Z</dcterms:modified>
</cp:coreProperties>
</file>