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7" r:id="rId7"/>
    <p:sldId id="278" r:id="rId8"/>
    <p:sldId id="279" r:id="rId9"/>
    <p:sldId id="280" r:id="rId10"/>
    <p:sldId id="281" r:id="rId11"/>
    <p:sldId id="282" r:id="rId12"/>
    <p:sldId id="283" r:id="rId13"/>
    <p:sldId id="276"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31" r:id="rId42"/>
    <p:sldId id="299" r:id="rId43"/>
    <p:sldId id="300" r:id="rId44"/>
    <p:sldId id="301" r:id="rId45"/>
    <p:sldId id="302" r:id="rId46"/>
    <p:sldId id="303" r:id="rId47"/>
    <p:sldId id="332" r:id="rId48"/>
    <p:sldId id="305" r:id="rId49"/>
    <p:sldId id="306" r:id="rId50"/>
    <p:sldId id="307" r:id="rId51"/>
    <p:sldId id="309" r:id="rId52"/>
    <p:sldId id="308" r:id="rId53"/>
    <p:sldId id="310" r:id="rId54"/>
    <p:sldId id="333" r:id="rId55"/>
    <p:sldId id="311" r:id="rId56"/>
    <p:sldId id="312" r:id="rId57"/>
    <p:sldId id="313" r:id="rId5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D4C4-41E4-BA3E-D690-C6B742C12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3CE6F02E-902E-7999-26A0-CD8DC6BBD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FE63E5CA-9B5D-C049-596D-0C773E267A89}"/>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5" name="Footer Placeholder 4">
            <a:extLst>
              <a:ext uri="{FF2B5EF4-FFF2-40B4-BE49-F238E27FC236}">
                <a16:creationId xmlns:a16="http://schemas.microsoft.com/office/drawing/2014/main" id="{78F123D9-6D4A-ECFE-2B9C-0377336BBC41}"/>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ECF7B57-23A8-9F38-1E4E-487A87D126BD}"/>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203131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8657-D4FC-AEE8-5C79-802E1C43657F}"/>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36FF733A-244F-DD2B-07FE-E02409261B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DDED61FC-384F-1B72-4E14-D09DD18F60E8}"/>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5" name="Footer Placeholder 4">
            <a:extLst>
              <a:ext uri="{FF2B5EF4-FFF2-40B4-BE49-F238E27FC236}">
                <a16:creationId xmlns:a16="http://schemas.microsoft.com/office/drawing/2014/main" id="{2435A24C-B5D2-DE58-0B67-B8AD179BBD8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F0523548-ACA8-D0CC-8963-448B3513D823}"/>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347502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44EFE-2ACC-FB6D-C8E2-B45A56BC5D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31B492A4-9A66-9476-86EA-8180911FFC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A77FE544-ED1B-4C14-76D4-5DF3C9F1732D}"/>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5" name="Footer Placeholder 4">
            <a:extLst>
              <a:ext uri="{FF2B5EF4-FFF2-40B4-BE49-F238E27FC236}">
                <a16:creationId xmlns:a16="http://schemas.microsoft.com/office/drawing/2014/main" id="{93015868-B05A-FD45-4A99-71C7B7C17F8D}"/>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70A330C4-BA44-4047-B094-38758C1E077D}"/>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96415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7AAA-AC73-05B0-F416-B83A21CCFAF3}"/>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B70A972A-454B-54A4-E525-5E5F42636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D9454C42-4770-A08B-54A5-B9E112FCC757}"/>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5" name="Footer Placeholder 4">
            <a:extLst>
              <a:ext uri="{FF2B5EF4-FFF2-40B4-BE49-F238E27FC236}">
                <a16:creationId xmlns:a16="http://schemas.microsoft.com/office/drawing/2014/main" id="{93E861B2-2D33-167B-B19A-72A099BB21CE}"/>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930C879C-FE5C-3539-2F1E-BBF1B31F6814}"/>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170098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4091-F200-13C0-BA1A-956AA6804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E54FE4DF-581C-B607-92B7-6C2D8BCDA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AD2F1-802E-CA09-34CB-DDE005E7F9D0}"/>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5" name="Footer Placeholder 4">
            <a:extLst>
              <a:ext uri="{FF2B5EF4-FFF2-40B4-BE49-F238E27FC236}">
                <a16:creationId xmlns:a16="http://schemas.microsoft.com/office/drawing/2014/main" id="{E5D4BFFC-B3A1-41F4-8253-CADA1E47A753}"/>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367708D6-0D03-C59F-1E1B-878D6EC52C52}"/>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30721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ECA5-ED9E-3EFB-DCA2-E811C56C1C9B}"/>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97195EE9-AC85-929D-6958-3D92DA2E30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2995B229-1048-B8EB-561D-A441B8CD6A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56D93776-E425-F902-C7D0-D7BBB0452F8E}"/>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6" name="Footer Placeholder 5">
            <a:extLst>
              <a:ext uri="{FF2B5EF4-FFF2-40B4-BE49-F238E27FC236}">
                <a16:creationId xmlns:a16="http://schemas.microsoft.com/office/drawing/2014/main" id="{3A3BE148-48FC-249F-A4A8-64BB4693B8A8}"/>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8D642253-8D4F-9740-5215-77B32C031122}"/>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346713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D3FF-7F23-EFD8-DB17-675D59D186CF}"/>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0F66F87A-7669-0DB7-D0C0-049680358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0DB49-180D-57A4-20F8-1080BCDAF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9D56E955-C22C-C0F9-0FAB-79202F6CD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B6D33-B898-47A9-CE8A-27F6D2E777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A0057F2D-566D-1DA2-88FA-E200E4A2E1CA}"/>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8" name="Footer Placeholder 7">
            <a:extLst>
              <a:ext uri="{FF2B5EF4-FFF2-40B4-BE49-F238E27FC236}">
                <a16:creationId xmlns:a16="http://schemas.microsoft.com/office/drawing/2014/main" id="{4DE201F2-66E6-9E62-C4B3-7FB09C6A650B}"/>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67C136AB-9119-7188-8DDA-26E72CED9158}"/>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94859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CCEC-E615-FDD9-A7DA-974872AF9534}"/>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60DB16AD-B480-0987-8971-9F92FA9D7731}"/>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4" name="Footer Placeholder 3">
            <a:extLst>
              <a:ext uri="{FF2B5EF4-FFF2-40B4-BE49-F238E27FC236}">
                <a16:creationId xmlns:a16="http://schemas.microsoft.com/office/drawing/2014/main" id="{7B8BDD53-0FE6-373C-CC5B-4A044F749C5F}"/>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BF813222-BBAA-8D37-D835-F68C9C6849C2}"/>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274536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3F9F-1FD8-3F42-384B-A3C8D905011B}"/>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3" name="Footer Placeholder 2">
            <a:extLst>
              <a:ext uri="{FF2B5EF4-FFF2-40B4-BE49-F238E27FC236}">
                <a16:creationId xmlns:a16="http://schemas.microsoft.com/office/drawing/2014/main" id="{5320D6CE-8CBB-22DA-62AC-B778AE2E4BD6}"/>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146F8EEE-D34A-09D4-40CD-CBD4448FF7D1}"/>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137598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1675-B663-E477-3579-5A62C5094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2F9EA658-8A11-80B2-C09C-FD5D8702D4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6B953B8F-7917-15E4-8533-1702CAE3D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84245E-64E8-4277-8E02-FDEA55448376}"/>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6" name="Footer Placeholder 5">
            <a:extLst>
              <a:ext uri="{FF2B5EF4-FFF2-40B4-BE49-F238E27FC236}">
                <a16:creationId xmlns:a16="http://schemas.microsoft.com/office/drawing/2014/main" id="{4FC7D79B-D707-769A-6269-15CE9995ED9C}"/>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D3F898AA-8010-86BD-109C-7ADF51CA0E3D}"/>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393544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F40F-BD2D-E3E0-7B13-1FC5C9CD5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48F428BA-2A00-36AD-CB66-12620A74B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A3DCCE81-D2CE-5335-F24C-C5FBCCD32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3F46-3B07-5B65-0B6E-BB143E3170C2}"/>
              </a:ext>
            </a:extLst>
          </p:cNvPr>
          <p:cNvSpPr>
            <a:spLocks noGrp="1"/>
          </p:cNvSpPr>
          <p:nvPr>
            <p:ph type="dt" sz="half" idx="10"/>
          </p:nvPr>
        </p:nvSpPr>
        <p:spPr/>
        <p:txBody>
          <a:bodyPr/>
          <a:lstStyle/>
          <a:p>
            <a:fld id="{FA15515E-82C1-49EE-A693-755B679C096C}" type="datetimeFigureOut">
              <a:rPr lang="pl-PL" smtClean="0"/>
              <a:t>08.10.2025</a:t>
            </a:fld>
            <a:endParaRPr lang="pl-PL"/>
          </a:p>
        </p:txBody>
      </p:sp>
      <p:sp>
        <p:nvSpPr>
          <p:cNvPr id="6" name="Footer Placeholder 5">
            <a:extLst>
              <a:ext uri="{FF2B5EF4-FFF2-40B4-BE49-F238E27FC236}">
                <a16:creationId xmlns:a16="http://schemas.microsoft.com/office/drawing/2014/main" id="{73B16DE2-B41A-01B4-EA53-9EDECA73DDCF}"/>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237BFD85-25AC-B874-226E-9E468C366595}"/>
              </a:ext>
            </a:extLst>
          </p:cNvPr>
          <p:cNvSpPr>
            <a:spLocks noGrp="1"/>
          </p:cNvSpPr>
          <p:nvPr>
            <p:ph type="sldNum" sz="quarter" idx="12"/>
          </p:nvPr>
        </p:nvSpPr>
        <p:spPr/>
        <p:txBody>
          <a:bodyPr/>
          <a:lstStyle/>
          <a:p>
            <a:fld id="{171D6F76-C3A3-485E-9A98-6AAA4EF9B731}" type="slidenum">
              <a:rPr lang="pl-PL" smtClean="0"/>
              <a:t>‹#›</a:t>
            </a:fld>
            <a:endParaRPr lang="pl-PL"/>
          </a:p>
        </p:txBody>
      </p:sp>
    </p:spTree>
    <p:extLst>
      <p:ext uri="{BB962C8B-B14F-4D97-AF65-F5344CB8AC3E}">
        <p14:creationId xmlns:p14="http://schemas.microsoft.com/office/powerpoint/2010/main" val="388511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D97E7-9ECC-C543-C2E5-447191DC1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Kliknij, aby edytować styl tytułu głównego</a:t>
            </a:r>
            <a:endParaRPr lang="pl-PL"/>
          </a:p>
        </p:txBody>
      </p:sp>
      <p:sp>
        <p:nvSpPr>
          <p:cNvPr id="3" name="Text Placeholder 2">
            <a:extLst>
              <a:ext uri="{FF2B5EF4-FFF2-40B4-BE49-F238E27FC236}">
                <a16:creationId xmlns:a16="http://schemas.microsoft.com/office/drawing/2014/main" id="{062C2E0F-9ABE-9582-25C4-E6E652510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Kliknij, aby edytować style tekstu głównego</a:t>
            </a:r>
          </a:p>
          <a:p>
            <a:pPr lvl="1"/>
            <a:r>
              <a:rPr lang="en-US"/>
              <a:t>Drugi poziom</a:t>
            </a:r>
          </a:p>
          <a:p>
            <a:pPr lvl="2"/>
            <a:r>
              <a:rPr lang="en-US"/>
              <a:t>Trzeci poziom</a:t>
            </a:r>
          </a:p>
          <a:p>
            <a:pPr lvl="3"/>
            <a:r>
              <a:rPr lang="en-US"/>
              <a:t>Czwarty poziom</a:t>
            </a:r>
          </a:p>
          <a:p>
            <a:pPr lvl="4"/>
            <a:r>
              <a:rPr lang="en-US"/>
              <a:t>Piąty poziom</a:t>
            </a:r>
            <a:endParaRPr lang="pl-PL"/>
          </a:p>
        </p:txBody>
      </p:sp>
      <p:sp>
        <p:nvSpPr>
          <p:cNvPr id="4" name="Date Placeholder 3">
            <a:extLst>
              <a:ext uri="{FF2B5EF4-FFF2-40B4-BE49-F238E27FC236}">
                <a16:creationId xmlns:a16="http://schemas.microsoft.com/office/drawing/2014/main" id="{C78FF63D-FD1C-1444-8798-23DD8D22B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5515E-82C1-49EE-A693-755B679C096C}" type="datetimeFigureOut">
              <a:rPr lang="pl-PL" smtClean="0"/>
              <a:t>08.10.2025</a:t>
            </a:fld>
            <a:endParaRPr lang="pl-PL"/>
          </a:p>
        </p:txBody>
      </p:sp>
      <p:sp>
        <p:nvSpPr>
          <p:cNvPr id="5" name="Footer Placeholder 4">
            <a:extLst>
              <a:ext uri="{FF2B5EF4-FFF2-40B4-BE49-F238E27FC236}">
                <a16:creationId xmlns:a16="http://schemas.microsoft.com/office/drawing/2014/main" id="{BFB91299-07B1-CA05-4051-1E89CDA7D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E8832612-F5D4-0055-0ADA-720A77D28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D6F76-C3A3-485E-9A98-6AAA4EF9B731}" type="slidenum">
              <a:rPr lang="pl-PL" smtClean="0"/>
              <a:t>‹#›</a:t>
            </a:fld>
            <a:endParaRPr lang="pl-PL"/>
          </a:p>
        </p:txBody>
      </p:sp>
    </p:spTree>
    <p:extLst>
      <p:ext uri="{BB962C8B-B14F-4D97-AF65-F5344CB8AC3E}">
        <p14:creationId xmlns:p14="http://schemas.microsoft.com/office/powerpoint/2010/main" val="3324652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rry blossoms">
            <a:extLst>
              <a:ext uri="{FF2B5EF4-FFF2-40B4-BE49-F238E27FC236}">
                <a16:creationId xmlns:a16="http://schemas.microsoft.com/office/drawing/2014/main" id="{C8C75397-FB24-750D-200B-0007F2B4A3C8}"/>
              </a:ext>
            </a:extLst>
          </p:cNvPr>
          <p:cNvPicPr>
            <a:picLocks noChangeAspect="1"/>
          </p:cNvPicPr>
          <p:nvPr/>
        </p:nvPicPr>
        <p:blipFill rotWithShape="1">
          <a:blip r:embed="rId2"/>
          <a:srcRect t="6744" r="-1" b="8964"/>
          <a:stretch/>
        </p:blipFill>
        <p:spPr>
          <a:xfrm>
            <a:off x="20" y="10"/>
            <a:ext cx="12188932" cy="6857990"/>
          </a:xfrm>
          <a:prstGeom prst="rect">
            <a:avLst/>
          </a:prstGeom>
        </p:spPr>
      </p:pic>
      <p:sp>
        <p:nvSpPr>
          <p:cNvPr id="2" name="Title 1">
            <a:extLst>
              <a:ext uri="{FF2B5EF4-FFF2-40B4-BE49-F238E27FC236}">
                <a16:creationId xmlns:a16="http://schemas.microsoft.com/office/drawing/2014/main" id="{ACC2132B-F90F-5DD0-12F3-34126749357F}"/>
              </a:ext>
            </a:extLst>
          </p:cNvPr>
          <p:cNvSpPr>
            <a:spLocks noGrp="1"/>
          </p:cNvSpPr>
          <p:nvPr>
            <p:ph type="ctrTitle"/>
          </p:nvPr>
        </p:nvSpPr>
        <p:spPr>
          <a:xfrm>
            <a:off x="6096000" y="3657600"/>
            <a:ext cx="5257799" cy="1878144"/>
          </a:xfrm>
        </p:spPr>
        <p:txBody>
          <a:bodyPr anchor="b">
            <a:normAutofit fontScale="90000"/>
          </a:bodyPr>
          <a:lstStyle/>
          <a:p>
            <a:pPr algn="l"/>
            <a:r>
              <a:rPr lang="pl-PL" sz="4400" dirty="0"/>
              <a:t>Departament Skarbu i zaawansowane techniki zarządzania ryzykiem</a:t>
            </a:r>
          </a:p>
        </p:txBody>
      </p:sp>
      <p:sp>
        <p:nvSpPr>
          <p:cNvPr id="3" name="Subtitle 2">
            <a:extLst>
              <a:ext uri="{FF2B5EF4-FFF2-40B4-BE49-F238E27FC236}">
                <a16:creationId xmlns:a16="http://schemas.microsoft.com/office/drawing/2014/main" id="{97B9872A-B0E4-BCD8-A7F3-A7730B9B2E40}"/>
              </a:ext>
            </a:extLst>
          </p:cNvPr>
          <p:cNvSpPr>
            <a:spLocks noGrp="1"/>
          </p:cNvSpPr>
          <p:nvPr>
            <p:ph type="subTitle" idx="1"/>
          </p:nvPr>
        </p:nvSpPr>
        <p:spPr>
          <a:xfrm>
            <a:off x="6095236" y="5592499"/>
            <a:ext cx="5249011" cy="646785"/>
          </a:xfrm>
        </p:spPr>
        <p:txBody>
          <a:bodyPr>
            <a:normAutofit/>
          </a:bodyPr>
          <a:lstStyle/>
          <a:p>
            <a:pPr algn="l"/>
            <a:r>
              <a:rPr lang="pl-PL"/>
              <a:t>ACCA P4</a:t>
            </a:r>
            <a:endParaRPr lang="pl-PL" dirty="0"/>
          </a:p>
        </p:txBody>
      </p:sp>
      <p:sp>
        <p:nvSpPr>
          <p:cNvPr id="5" name="Slide Number Placeholder 4">
            <a:extLst>
              <a:ext uri="{FF2B5EF4-FFF2-40B4-BE49-F238E27FC236}">
                <a16:creationId xmlns:a16="http://schemas.microsoft.com/office/drawing/2014/main" id="{A9B1CADA-E246-19EC-6812-D47A2F17C61A}"/>
              </a:ext>
            </a:extLst>
          </p:cNvPr>
          <p:cNvSpPr>
            <a:spLocks noGrp="1"/>
          </p:cNvSpPr>
          <p:nvPr>
            <p:ph type="sldNum" sz="quarter" idx="12"/>
          </p:nvPr>
        </p:nvSpPr>
        <p:spPr/>
        <p:txBody>
          <a:bodyPr/>
          <a:lstStyle/>
          <a:p>
            <a:fld id="{C68AC1EC-23E2-4F0E-A5A4-674EC8DB954E}" type="slidenum">
              <a:rPr lang="en-US" smtClean="0"/>
              <a:t>1</a:t>
            </a:fld>
            <a:endParaRPr lang="en-US"/>
          </a:p>
        </p:txBody>
      </p:sp>
    </p:spTree>
    <p:extLst>
      <p:ext uri="{BB962C8B-B14F-4D97-AF65-F5344CB8AC3E}">
        <p14:creationId xmlns:p14="http://schemas.microsoft.com/office/powerpoint/2010/main" val="255023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A8EB-F0CC-3430-7B69-295477E90839}"/>
              </a:ext>
            </a:extLst>
          </p:cNvPr>
          <p:cNvSpPr>
            <a:spLocks noGrp="1"/>
          </p:cNvSpPr>
          <p:nvPr>
            <p:ph type="title"/>
          </p:nvPr>
        </p:nvSpPr>
        <p:spPr>
          <a:xfrm>
            <a:off x="871108" y="588245"/>
            <a:ext cx="10449784" cy="505769"/>
          </a:xfrm>
        </p:spPr>
        <p:txBody>
          <a:bodyPr>
            <a:normAutofit fontScale="90000"/>
          </a:bodyPr>
          <a:lstStyle/>
          <a:p>
            <a:pPr algn="ctr"/>
            <a:r>
              <a:rPr lang="pl-PL" dirty="0"/>
              <a:t>Kursy bezpośrednie i pośrednie</a:t>
            </a:r>
          </a:p>
        </p:txBody>
      </p:sp>
      <p:sp>
        <p:nvSpPr>
          <p:cNvPr id="3" name="Content Placeholder 2">
            <a:extLst>
              <a:ext uri="{FF2B5EF4-FFF2-40B4-BE49-F238E27FC236}">
                <a16:creationId xmlns:a16="http://schemas.microsoft.com/office/drawing/2014/main" id="{6CDD0A4D-AD99-81E9-71E1-D80E93E12006}"/>
              </a:ext>
            </a:extLst>
          </p:cNvPr>
          <p:cNvSpPr>
            <a:spLocks noGrp="1"/>
          </p:cNvSpPr>
          <p:nvPr>
            <p:ph idx="1"/>
          </p:nvPr>
        </p:nvSpPr>
        <p:spPr>
          <a:xfrm>
            <a:off x="247650" y="1322614"/>
            <a:ext cx="11620499" cy="5240111"/>
          </a:xfrm>
        </p:spPr>
        <p:txBody>
          <a:bodyPr>
            <a:normAutofit fontScale="77500" lnSpcReduction="20000"/>
          </a:bodyPr>
          <a:lstStyle/>
          <a:p>
            <a:r>
              <a:rPr lang="pl-PL" dirty="0" err="1"/>
              <a:t>Załóżmy, że mamy kwotowanie </a:t>
            </a:r>
            <a:r>
              <a:rPr lang="pl-PL" dirty="0"/>
              <a:t>1,5 A$/GBP</a:t>
            </a:r>
          </a:p>
          <a:p>
            <a:r>
              <a:rPr lang="en-US" dirty="0"/>
              <a:t>W poprzednim przykładzie kursy wymiany były kwotowane do GBP, </a:t>
            </a:r>
            <a:r>
              <a:rPr lang="en-US" dirty="0" err="1"/>
              <a:t>tj. </a:t>
            </a:r>
            <a:r>
              <a:rPr lang="en-US" dirty="0"/>
              <a:t>kwotowanie pośrednie.</a:t>
            </a:r>
          </a:p>
          <a:p>
            <a:r>
              <a:rPr lang="en-US" dirty="0"/>
              <a:t>Stawki te można przeliczyć na USD (</a:t>
            </a:r>
            <a:r>
              <a:rPr lang="en-US" dirty="0" err="1"/>
              <a:t>tj. </a:t>
            </a:r>
            <a:r>
              <a:rPr lang="en-US" dirty="0"/>
              <a:t>wycenę bezpośrednią) w następujący sposób: 1 </a:t>
            </a:r>
            <a:r>
              <a:rPr lang="pl-PL" dirty="0"/>
              <a:t>/ </a:t>
            </a:r>
            <a:r>
              <a:rPr lang="en-US" dirty="0"/>
              <a:t>1,9612 = 0,5099 i 1 </a:t>
            </a:r>
            <a:r>
              <a:rPr lang="pl-PL" dirty="0"/>
              <a:t>/ </a:t>
            </a:r>
            <a:r>
              <a:rPr lang="en-US" dirty="0"/>
              <a:t>1,9618 = 0,5097.</a:t>
            </a:r>
            <a:endParaRPr lang="pl-PL" dirty="0"/>
          </a:p>
          <a:p>
            <a:endParaRPr lang="pl-PL" dirty="0"/>
          </a:p>
          <a:p>
            <a:endParaRPr lang="pl-PL" dirty="0"/>
          </a:p>
          <a:p>
            <a:endParaRPr lang="pl-PL" dirty="0"/>
          </a:p>
          <a:p>
            <a:endParaRPr lang="pl-PL" dirty="0"/>
          </a:p>
          <a:p>
            <a:endParaRPr lang="pl-PL" dirty="0"/>
          </a:p>
          <a:p>
            <a:endParaRPr lang="pl-PL" dirty="0"/>
          </a:p>
          <a:p>
            <a:endParaRPr lang="pl-PL" dirty="0"/>
          </a:p>
          <a:p>
            <a:r>
              <a:rPr lang="en-US" dirty="0"/>
              <a:t>Interpretacja spreadu opiera się na tej samej logice, ale importer używa teraz prawej strony, a eksporter lewej strony.</a:t>
            </a:r>
          </a:p>
          <a:p>
            <a:r>
              <a:rPr lang="en-US" dirty="0"/>
              <a:t>Ponownie, jeśli nie masz pewności, z której części spreadu skorzystać, pamiętaj, że firma zawsze otrzyma od banku najgorszą stawkę dla konkretnej transakcji.</a:t>
            </a:r>
            <a:endParaRPr lang="pl-PL" dirty="0"/>
          </a:p>
          <a:p>
            <a:endParaRPr lang="pl-PL" dirty="0"/>
          </a:p>
        </p:txBody>
      </p:sp>
      <p:sp>
        <p:nvSpPr>
          <p:cNvPr id="6" name="Slide Number Placeholder 5">
            <a:extLst>
              <a:ext uri="{FF2B5EF4-FFF2-40B4-BE49-F238E27FC236}">
                <a16:creationId xmlns:a16="http://schemas.microsoft.com/office/drawing/2014/main" id="{E78B1920-656E-8AE3-6871-C9011B3DE780}"/>
              </a:ext>
            </a:extLst>
          </p:cNvPr>
          <p:cNvSpPr>
            <a:spLocks noGrp="1"/>
          </p:cNvSpPr>
          <p:nvPr>
            <p:ph type="sldNum" sz="quarter" idx="12"/>
          </p:nvPr>
        </p:nvSpPr>
        <p:spPr/>
        <p:txBody>
          <a:bodyPr/>
          <a:lstStyle/>
          <a:p>
            <a:fld id="{C68AC1EC-23E2-4F0E-A5A4-674EC8DB954E}" type="slidenum">
              <a:rPr lang="en-US" smtClean="0"/>
              <a:t>10</a:t>
            </a:fld>
            <a:endParaRPr lang="en-US"/>
          </a:p>
        </p:txBody>
      </p:sp>
      <p:pic>
        <p:nvPicPr>
          <p:cNvPr id="8" name="Picture 7">
            <a:extLst>
              <a:ext uri="{FF2B5EF4-FFF2-40B4-BE49-F238E27FC236}">
                <a16:creationId xmlns:a16="http://schemas.microsoft.com/office/drawing/2014/main" id="{57B5F028-19C5-7E81-2CF9-CA4CF9898A3A}"/>
              </a:ext>
            </a:extLst>
          </p:cNvPr>
          <p:cNvPicPr>
            <a:picLocks noChangeAspect="1"/>
          </p:cNvPicPr>
          <p:nvPr/>
        </p:nvPicPr>
        <p:blipFill>
          <a:blip r:embed="rId2"/>
          <a:stretch>
            <a:fillRect/>
          </a:stretch>
        </p:blipFill>
        <p:spPr>
          <a:xfrm>
            <a:off x="2019300" y="2619261"/>
            <a:ext cx="7261860" cy="2301671"/>
          </a:xfrm>
          <a:prstGeom prst="rect">
            <a:avLst/>
          </a:prstGeom>
        </p:spPr>
      </p:pic>
    </p:spTree>
    <p:extLst>
      <p:ext uri="{BB962C8B-B14F-4D97-AF65-F5344CB8AC3E}">
        <p14:creationId xmlns:p14="http://schemas.microsoft.com/office/powerpoint/2010/main" val="164821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A8EB-F0CC-3430-7B69-295477E90839}"/>
              </a:ext>
            </a:extLst>
          </p:cNvPr>
          <p:cNvSpPr>
            <a:spLocks noGrp="1"/>
          </p:cNvSpPr>
          <p:nvPr>
            <p:ph type="title"/>
          </p:nvPr>
        </p:nvSpPr>
        <p:spPr/>
        <p:txBody>
          <a:bodyPr/>
          <a:lstStyle/>
          <a:p>
            <a:r>
              <a:rPr lang="pl-PL" dirty="0" err="1"/>
              <a:t>Ćwiczenie</a:t>
            </a:r>
            <a:r>
              <a:rPr lang="pl-PL" dirty="0"/>
              <a:t>: </a:t>
            </a:r>
            <a:r>
              <a:rPr lang="pl-PL" dirty="0" err="1"/>
              <a:t>Interpretacja spreadów</a:t>
            </a:r>
            <a:endParaRPr lang="pl-PL" dirty="0"/>
          </a:p>
        </p:txBody>
      </p:sp>
      <p:sp>
        <p:nvSpPr>
          <p:cNvPr id="3" name="Content Placeholder 2">
            <a:extLst>
              <a:ext uri="{FF2B5EF4-FFF2-40B4-BE49-F238E27FC236}">
                <a16:creationId xmlns:a16="http://schemas.microsoft.com/office/drawing/2014/main" id="{6CDD0A4D-AD99-81E9-71E1-D80E93E12006}"/>
              </a:ext>
            </a:extLst>
          </p:cNvPr>
          <p:cNvSpPr>
            <a:spLocks noGrp="1"/>
          </p:cNvSpPr>
          <p:nvPr>
            <p:ph idx="1"/>
          </p:nvPr>
        </p:nvSpPr>
        <p:spPr/>
        <p:txBody>
          <a:bodyPr/>
          <a:lstStyle/>
          <a:p>
            <a:r>
              <a:rPr lang="en-US" dirty="0"/>
              <a:t>Kursy spot kształtują się następująco:</a:t>
            </a:r>
          </a:p>
          <a:p>
            <a:r>
              <a:rPr lang="en-US" dirty="0"/>
              <a:t>1,9612-1,9618 A$ za £</a:t>
            </a:r>
          </a:p>
          <a:p>
            <a:r>
              <a:rPr lang="en-US" dirty="0"/>
              <a:t>0,8500-0,9000 £ za €</a:t>
            </a:r>
            <a:endParaRPr lang="pl-PL" dirty="0"/>
          </a:p>
          <a:p>
            <a:r>
              <a:rPr lang="en-US" dirty="0" err="1"/>
              <a:t>polecenia</a:t>
            </a:r>
            <a:endParaRPr lang="en-US" dirty="0"/>
          </a:p>
          <a:p>
            <a:r>
              <a:rPr lang="en-US" dirty="0"/>
              <a:t>1 Obliczyć wpływy w GBP dla spółki brytyjskiej z wpływów w wysokości 200 000 A$.</a:t>
            </a:r>
          </a:p>
          <a:p>
            <a:r>
              <a:rPr lang="en-US" dirty="0"/>
              <a:t>2 Oblicz koszt w GBP dla spółki brytyjskiej płacącej fakturę na kwotę 400 000 EUR.</a:t>
            </a:r>
            <a:endParaRPr lang="pl-PL" dirty="0"/>
          </a:p>
          <a:p>
            <a:endParaRPr lang="pl-PL" dirty="0"/>
          </a:p>
        </p:txBody>
      </p:sp>
      <p:sp>
        <p:nvSpPr>
          <p:cNvPr id="6" name="Slide Number Placeholder 5">
            <a:extLst>
              <a:ext uri="{FF2B5EF4-FFF2-40B4-BE49-F238E27FC236}">
                <a16:creationId xmlns:a16="http://schemas.microsoft.com/office/drawing/2014/main" id="{E78B1920-656E-8AE3-6871-C9011B3DE780}"/>
              </a:ext>
            </a:extLst>
          </p:cNvPr>
          <p:cNvSpPr>
            <a:spLocks noGrp="1"/>
          </p:cNvSpPr>
          <p:nvPr>
            <p:ph type="sldNum" sz="quarter" idx="12"/>
          </p:nvPr>
        </p:nvSpPr>
        <p:spPr/>
        <p:txBody>
          <a:bodyPr/>
          <a:lstStyle/>
          <a:p>
            <a:fld id="{C68AC1EC-23E2-4F0E-A5A4-674EC8DB954E}" type="slidenum">
              <a:rPr lang="en-US" smtClean="0"/>
              <a:t>11</a:t>
            </a:fld>
            <a:endParaRPr lang="en-US"/>
          </a:p>
        </p:txBody>
      </p:sp>
    </p:spTree>
    <p:extLst>
      <p:ext uri="{BB962C8B-B14F-4D97-AF65-F5344CB8AC3E}">
        <p14:creationId xmlns:p14="http://schemas.microsoft.com/office/powerpoint/2010/main" val="323663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A8EB-F0CC-3430-7B69-295477E90839}"/>
              </a:ext>
            </a:extLst>
          </p:cNvPr>
          <p:cNvSpPr>
            <a:spLocks noGrp="1"/>
          </p:cNvSpPr>
          <p:nvPr>
            <p:ph type="title"/>
          </p:nvPr>
        </p:nvSpPr>
        <p:spPr/>
        <p:txBody>
          <a:bodyPr/>
          <a:lstStyle/>
          <a:p>
            <a:r>
              <a:rPr lang="pl-PL" dirty="0"/>
              <a:t>Rozwiązanie: </a:t>
            </a:r>
            <a:r>
              <a:rPr lang="pl-PL" dirty="0" err="1"/>
              <a:t>Interpretacja spreadów</a:t>
            </a:r>
            <a:endParaRPr lang="pl-PL" dirty="0"/>
          </a:p>
        </p:txBody>
      </p:sp>
      <p:sp>
        <p:nvSpPr>
          <p:cNvPr id="3" name="Content Placeholder 2">
            <a:extLst>
              <a:ext uri="{FF2B5EF4-FFF2-40B4-BE49-F238E27FC236}">
                <a16:creationId xmlns:a16="http://schemas.microsoft.com/office/drawing/2014/main" id="{6CDD0A4D-AD99-81E9-71E1-D80E93E12006}"/>
              </a:ext>
            </a:extLst>
          </p:cNvPr>
          <p:cNvSpPr>
            <a:spLocks noGrp="1"/>
          </p:cNvSpPr>
          <p:nvPr>
            <p:ph idx="1"/>
          </p:nvPr>
        </p:nvSpPr>
        <p:spPr/>
        <p:txBody>
          <a:bodyPr>
            <a:normAutofit/>
          </a:bodyPr>
          <a:lstStyle/>
          <a:p>
            <a:r>
              <a:rPr lang="en-US" sz="1800" dirty="0"/>
              <a:t>1 Najgorszy kurs kupna funtów wynosi 1,9618, więc jest to kurs oferowany przez bank. A$200,000 </a:t>
            </a:r>
            <a:r>
              <a:rPr lang="pl-PL" sz="1800" dirty="0"/>
              <a:t>/ 1.9618 </a:t>
            </a:r>
            <a:r>
              <a:rPr lang="en-US" sz="1800" dirty="0"/>
              <a:t>= £101,947</a:t>
            </a:r>
          </a:p>
          <a:p>
            <a:r>
              <a:rPr lang="en-US" sz="1800" dirty="0"/>
              <a:t>2 Najgorszy kurs kupna EUR wynosi 0,9000, więc jest to kurs oferowany przez bank. 400 000 EUR x 0,9000 = 360 000 GBP.</a:t>
            </a:r>
            <a:endParaRPr lang="pl-PL" sz="1800" dirty="0"/>
          </a:p>
        </p:txBody>
      </p:sp>
      <p:sp>
        <p:nvSpPr>
          <p:cNvPr id="6" name="Slide Number Placeholder 5">
            <a:extLst>
              <a:ext uri="{FF2B5EF4-FFF2-40B4-BE49-F238E27FC236}">
                <a16:creationId xmlns:a16="http://schemas.microsoft.com/office/drawing/2014/main" id="{E78B1920-656E-8AE3-6871-C9011B3DE780}"/>
              </a:ext>
            </a:extLst>
          </p:cNvPr>
          <p:cNvSpPr>
            <a:spLocks noGrp="1"/>
          </p:cNvSpPr>
          <p:nvPr>
            <p:ph type="sldNum" sz="quarter" idx="12"/>
          </p:nvPr>
        </p:nvSpPr>
        <p:spPr/>
        <p:txBody>
          <a:bodyPr/>
          <a:lstStyle/>
          <a:p>
            <a:fld id="{C68AC1EC-23E2-4F0E-A5A4-674EC8DB954E}" type="slidenum">
              <a:rPr lang="en-US" smtClean="0"/>
              <a:t>12</a:t>
            </a:fld>
            <a:endParaRPr lang="en-US"/>
          </a:p>
        </p:txBody>
      </p:sp>
    </p:spTree>
    <p:extLst>
      <p:ext uri="{BB962C8B-B14F-4D97-AF65-F5344CB8AC3E}">
        <p14:creationId xmlns:p14="http://schemas.microsoft.com/office/powerpoint/2010/main" val="264802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35CC-162E-4699-0C2E-DCCE290BA738}"/>
              </a:ext>
            </a:extLst>
          </p:cNvPr>
          <p:cNvSpPr>
            <a:spLocks noGrp="1"/>
          </p:cNvSpPr>
          <p:nvPr>
            <p:ph type="title"/>
          </p:nvPr>
        </p:nvSpPr>
        <p:spPr/>
        <p:txBody>
          <a:bodyPr/>
          <a:lstStyle/>
          <a:p>
            <a:r>
              <a:rPr lang="pl-PL" dirty="0" err="1"/>
              <a:t>Wprowadzenie </a:t>
            </a:r>
            <a:r>
              <a:rPr lang="pl-PL" dirty="0"/>
              <a:t>do </a:t>
            </a:r>
            <a:r>
              <a:rPr lang="pl-PL" dirty="0" err="1"/>
              <a:t>ryzyka transakcji</a:t>
            </a:r>
            <a:endParaRPr lang="pl-PL" dirty="0"/>
          </a:p>
        </p:txBody>
      </p:sp>
      <p:sp>
        <p:nvSpPr>
          <p:cNvPr id="6" name="Slide Number Placeholder 5">
            <a:extLst>
              <a:ext uri="{FF2B5EF4-FFF2-40B4-BE49-F238E27FC236}">
                <a16:creationId xmlns:a16="http://schemas.microsoft.com/office/drawing/2014/main" id="{5F30E217-C07A-4F8A-700C-358FE8CC4F23}"/>
              </a:ext>
            </a:extLst>
          </p:cNvPr>
          <p:cNvSpPr>
            <a:spLocks noGrp="1"/>
          </p:cNvSpPr>
          <p:nvPr>
            <p:ph type="sldNum" sz="quarter" idx="12"/>
          </p:nvPr>
        </p:nvSpPr>
        <p:spPr/>
        <p:txBody>
          <a:bodyPr/>
          <a:lstStyle/>
          <a:p>
            <a:fld id="{C68AC1EC-23E2-4F0E-A5A4-674EC8DB954E}" type="slidenum">
              <a:rPr lang="en-US" smtClean="0"/>
              <a:t>13</a:t>
            </a:fld>
            <a:endParaRPr lang="en-US"/>
          </a:p>
        </p:txBody>
      </p:sp>
    </p:spTree>
    <p:extLst>
      <p:ext uri="{BB962C8B-B14F-4D97-AF65-F5344CB8AC3E}">
        <p14:creationId xmlns:p14="http://schemas.microsoft.com/office/powerpoint/2010/main" val="45312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B5E3B7-56D6-4C2C-954E-BBBF1E71B5D1}"/>
              </a:ext>
            </a:extLst>
          </p:cNvPr>
          <p:cNvSpPr>
            <a:spLocks noGrp="1"/>
          </p:cNvSpPr>
          <p:nvPr>
            <p:ph type="title"/>
          </p:nvPr>
        </p:nvSpPr>
        <p:spPr/>
        <p:txBody>
          <a:bodyPr/>
          <a:lstStyle/>
          <a:p>
            <a:r>
              <a:rPr lang="pl-PL" dirty="0" err="1"/>
              <a:t>Ryzyko transakcji</a:t>
            </a:r>
            <a:endParaRPr lang="pl-PL" dirty="0"/>
          </a:p>
        </p:txBody>
      </p:sp>
      <p:sp>
        <p:nvSpPr>
          <p:cNvPr id="3" name="Symbol zastępczy zawartości 2">
            <a:extLst>
              <a:ext uri="{FF2B5EF4-FFF2-40B4-BE49-F238E27FC236}">
                <a16:creationId xmlns:a16="http://schemas.microsoft.com/office/drawing/2014/main" id="{B6388A1E-9F67-4246-B5A2-7E5CFA6AB532}"/>
              </a:ext>
            </a:extLst>
          </p:cNvPr>
          <p:cNvSpPr>
            <a:spLocks noGrp="1"/>
          </p:cNvSpPr>
          <p:nvPr>
            <p:ph idx="1"/>
          </p:nvPr>
        </p:nvSpPr>
        <p:spPr/>
        <p:txBody>
          <a:bodyPr/>
          <a:lstStyle/>
          <a:p>
            <a:r>
              <a:rPr lang="pl-PL" dirty="0" err="1"/>
              <a:t>Koszty </a:t>
            </a:r>
            <a:r>
              <a:rPr lang="pl-PL" dirty="0"/>
              <a:t>spółki </a:t>
            </a:r>
            <a:r>
              <a:rPr lang="pl-PL" dirty="0" err="1"/>
              <a:t>są denominowane </a:t>
            </a:r>
            <a:r>
              <a:rPr lang="pl-PL" dirty="0"/>
              <a:t>w PLN (GBP), ale </a:t>
            </a:r>
            <a:r>
              <a:rPr lang="pl-PL" dirty="0" err="1"/>
              <a:t>sprzedaż w </a:t>
            </a:r>
            <a:r>
              <a:rPr lang="pl-PL" dirty="0"/>
              <a:t>EURO</a:t>
            </a:r>
          </a:p>
          <a:p>
            <a:r>
              <a:rPr lang="pl-PL" dirty="0" err="1"/>
              <a:t>Koszty </a:t>
            </a:r>
            <a:r>
              <a:rPr lang="pl-PL" dirty="0"/>
              <a:t>firmy </a:t>
            </a:r>
            <a:r>
              <a:rPr lang="pl-PL" dirty="0" err="1"/>
              <a:t>są denominowane </a:t>
            </a:r>
            <a:r>
              <a:rPr lang="pl-PL" dirty="0"/>
              <a:t>w PLN (</a:t>
            </a:r>
            <a:r>
              <a:rPr lang="pl-PL" dirty="0" err="1"/>
              <a:t>lub </a:t>
            </a:r>
            <a:r>
              <a:rPr lang="pl-PL" dirty="0"/>
              <a:t>GBP), ale </a:t>
            </a:r>
            <a:r>
              <a:rPr lang="pl-PL" dirty="0" err="1"/>
              <a:t>dostawy są </a:t>
            </a:r>
            <a:r>
              <a:rPr lang="pl-PL" dirty="0"/>
              <a:t>w EURO.</a:t>
            </a:r>
          </a:p>
        </p:txBody>
      </p:sp>
      <p:sp>
        <p:nvSpPr>
          <p:cNvPr id="4" name="Symbol zastępczy numeru slajdu 3">
            <a:extLst>
              <a:ext uri="{FF2B5EF4-FFF2-40B4-BE49-F238E27FC236}">
                <a16:creationId xmlns:a16="http://schemas.microsoft.com/office/drawing/2014/main" id="{E29897D7-1BF4-470F-BFD1-BFF79BEE54C5}"/>
              </a:ext>
            </a:extLst>
          </p:cNvPr>
          <p:cNvSpPr>
            <a:spLocks noGrp="1"/>
          </p:cNvSpPr>
          <p:nvPr>
            <p:ph type="sldNum" sz="quarter" idx="12"/>
          </p:nvPr>
        </p:nvSpPr>
        <p:spPr/>
        <p:txBody>
          <a:bodyPr/>
          <a:lstStyle/>
          <a:p>
            <a:fld id="{4D181E47-FB38-4348-B428-8DBF28292CEF}" type="slidenum">
              <a:rPr lang="pl-PL" smtClean="0"/>
              <a:t>14</a:t>
            </a:fld>
            <a:endParaRPr lang="pl-PL"/>
          </a:p>
        </p:txBody>
      </p:sp>
    </p:spTree>
    <p:extLst>
      <p:ext uri="{BB962C8B-B14F-4D97-AF65-F5344CB8AC3E}">
        <p14:creationId xmlns:p14="http://schemas.microsoft.com/office/powerpoint/2010/main" val="152818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BC15C3-F479-4EF8-B898-6B9E24A3D364}"/>
              </a:ext>
            </a:extLst>
          </p:cNvPr>
          <p:cNvSpPr>
            <a:spLocks noGrp="1"/>
          </p:cNvSpPr>
          <p:nvPr>
            <p:ph type="title"/>
          </p:nvPr>
        </p:nvSpPr>
        <p:spPr/>
        <p:txBody>
          <a:bodyPr/>
          <a:lstStyle/>
          <a:p>
            <a:r>
              <a:rPr lang="pl-PL" dirty="0" err="1"/>
              <a:t>Rodzaje zabezpieczeń przed ryzykiem </a:t>
            </a:r>
            <a:r>
              <a:rPr lang="pl-PL" dirty="0"/>
              <a:t>walutowym</a:t>
            </a:r>
          </a:p>
        </p:txBody>
      </p:sp>
      <p:sp>
        <p:nvSpPr>
          <p:cNvPr id="3" name="Symbol zastępczy zawartości 2">
            <a:extLst>
              <a:ext uri="{FF2B5EF4-FFF2-40B4-BE49-F238E27FC236}">
                <a16:creationId xmlns:a16="http://schemas.microsoft.com/office/drawing/2014/main" id="{AF7B47E3-716B-4D50-81CD-B089A89DB727}"/>
              </a:ext>
            </a:extLst>
          </p:cNvPr>
          <p:cNvSpPr>
            <a:spLocks noGrp="1"/>
          </p:cNvSpPr>
          <p:nvPr>
            <p:ph idx="1"/>
          </p:nvPr>
        </p:nvSpPr>
        <p:spPr/>
        <p:txBody>
          <a:bodyPr/>
          <a:lstStyle/>
          <a:p>
            <a:r>
              <a:rPr lang="pl-PL" dirty="0"/>
              <a:t>Naturalne zabezpieczenie </a:t>
            </a:r>
          </a:p>
          <a:p>
            <a:r>
              <a:rPr lang="pl-PL" dirty="0" err="1"/>
              <a:t>Zabezpieczenie </a:t>
            </a:r>
            <a:r>
              <a:rPr lang="pl-PL" dirty="0"/>
              <a:t>rynku pieniężnego</a:t>
            </a:r>
          </a:p>
          <a:p>
            <a:r>
              <a:rPr lang="pl-PL" dirty="0"/>
              <a:t>Kontrakty </a:t>
            </a:r>
            <a:r>
              <a:rPr lang="pl-PL" dirty="0" err="1"/>
              <a:t>terminowe typu forward </a:t>
            </a:r>
          </a:p>
          <a:p>
            <a:r>
              <a:rPr lang="pl-PL" dirty="0"/>
              <a:t>Kontrakty </a:t>
            </a:r>
            <a:r>
              <a:rPr lang="pl-PL" dirty="0" err="1"/>
              <a:t>futures</a:t>
            </a:r>
            <a:r>
              <a:rPr lang="pl-PL" dirty="0"/>
              <a:t> </a:t>
            </a:r>
          </a:p>
          <a:p>
            <a:r>
              <a:rPr lang="pl-PL" dirty="0" err="1"/>
              <a:t>Opcje walutowe</a:t>
            </a:r>
            <a:endParaRPr lang="pl-PL" dirty="0"/>
          </a:p>
          <a:p>
            <a:r>
              <a:rPr lang="pl-PL" dirty="0" err="1"/>
              <a:t>Ubezpieczenie eksport</a:t>
            </a:r>
            <a:r>
              <a:rPr lang="pl-PL" dirty="0"/>
              <a:t>owe</a:t>
            </a:r>
          </a:p>
          <a:p>
            <a:r>
              <a:rPr lang="pl-PL" dirty="0" err="1"/>
              <a:t>Inne</a:t>
            </a:r>
            <a:endParaRPr lang="pl-PL" dirty="0"/>
          </a:p>
        </p:txBody>
      </p:sp>
      <p:sp>
        <p:nvSpPr>
          <p:cNvPr id="4" name="Symbol zastępczy numeru slajdu 3">
            <a:extLst>
              <a:ext uri="{FF2B5EF4-FFF2-40B4-BE49-F238E27FC236}">
                <a16:creationId xmlns:a16="http://schemas.microsoft.com/office/drawing/2014/main" id="{877C2191-E41B-4FD3-9A09-5245754D2DFC}"/>
              </a:ext>
            </a:extLst>
          </p:cNvPr>
          <p:cNvSpPr>
            <a:spLocks noGrp="1"/>
          </p:cNvSpPr>
          <p:nvPr>
            <p:ph type="sldNum" sz="quarter" idx="12"/>
          </p:nvPr>
        </p:nvSpPr>
        <p:spPr/>
        <p:txBody>
          <a:bodyPr/>
          <a:lstStyle/>
          <a:p>
            <a:fld id="{4D181E47-FB38-4348-B428-8DBF28292CEF}" type="slidenum">
              <a:rPr lang="pl-PL" smtClean="0"/>
              <a:t>15</a:t>
            </a:fld>
            <a:endParaRPr lang="pl-PL"/>
          </a:p>
        </p:txBody>
      </p:sp>
    </p:spTree>
    <p:extLst>
      <p:ext uri="{BB962C8B-B14F-4D97-AF65-F5344CB8AC3E}">
        <p14:creationId xmlns:p14="http://schemas.microsoft.com/office/powerpoint/2010/main" val="320432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C5C352-6234-448E-BA63-38E0B034B764}"/>
              </a:ext>
            </a:extLst>
          </p:cNvPr>
          <p:cNvSpPr>
            <a:spLocks noGrp="1"/>
          </p:cNvSpPr>
          <p:nvPr>
            <p:ph type="title"/>
          </p:nvPr>
        </p:nvSpPr>
        <p:spPr/>
        <p:txBody>
          <a:bodyPr/>
          <a:lstStyle/>
          <a:p>
            <a:r>
              <a:rPr lang="en-US" dirty="0"/>
              <a:t>Zabezpieczenie należności w walutach obcych na rynku pieniężnym</a:t>
            </a:r>
            <a:endParaRPr lang="pl-PL" dirty="0"/>
          </a:p>
        </p:txBody>
      </p:sp>
      <p:sp>
        <p:nvSpPr>
          <p:cNvPr id="3" name="Symbol zastępczy zawartości 2">
            <a:extLst>
              <a:ext uri="{FF2B5EF4-FFF2-40B4-BE49-F238E27FC236}">
                <a16:creationId xmlns:a16="http://schemas.microsoft.com/office/drawing/2014/main" id="{D35DE8C0-8305-4B33-9749-B96C5D4822B0}"/>
              </a:ext>
            </a:extLst>
          </p:cNvPr>
          <p:cNvSpPr>
            <a:spLocks noGrp="1"/>
          </p:cNvSpPr>
          <p:nvPr>
            <p:ph idx="1"/>
          </p:nvPr>
        </p:nvSpPr>
        <p:spPr/>
        <p:txBody>
          <a:bodyPr>
            <a:normAutofit fontScale="92500"/>
          </a:bodyPr>
          <a:lstStyle/>
          <a:p>
            <a:r>
              <a:rPr lang="en-US" dirty="0"/>
              <a:t>Polska spółka, ale ma należność w wysokości 1 000 EUR płatną w ciągu roku</a:t>
            </a:r>
          </a:p>
          <a:p>
            <a:r>
              <a:rPr lang="en-US" dirty="0"/>
              <a:t>1. </a:t>
            </a:r>
            <a:r>
              <a:rPr lang="en-US" dirty="0" err="1"/>
              <a:t>Oblicz, </a:t>
            </a:r>
            <a:r>
              <a:rPr lang="en-US" dirty="0"/>
              <a:t>ile musisz dziś pożyczyć w euro, aby za rok pożyczka była warta 1000 euro, załóżmy, że stopa procentowa wynosi 10%, a następnie 1000/(1+10%) = 909,10 euro.</a:t>
            </a:r>
          </a:p>
          <a:p>
            <a:r>
              <a:rPr lang="en-US" dirty="0"/>
              <a:t>2. Pożycz te pieniądze i zamień euro na złotówki na rynku spot, załóżmy, że po kursie 4 zł/euro, czyli 4 * 909,10 euro = 3 636,</a:t>
            </a:r>
            <a:r>
              <a:rPr lang="pl-PL" dirty="0"/>
              <a:t>4</a:t>
            </a:r>
            <a:r>
              <a:rPr lang="en-US" dirty="0"/>
              <a:t> zł. </a:t>
            </a:r>
          </a:p>
          <a:p>
            <a:r>
              <a:rPr lang="en-US" dirty="0"/>
              <a:t>3. Wpłata PLN na lokatę w PLN na rok: </a:t>
            </a:r>
            <a:r>
              <a:rPr lang="pl-PL" dirty="0"/>
              <a:t>3 </a:t>
            </a:r>
            <a:r>
              <a:rPr lang="en-US" dirty="0"/>
              <a:t>636,4 ZŁ * (1+5%) = 3 818,22 ZŁ.</a:t>
            </a:r>
          </a:p>
          <a:p>
            <a:r>
              <a:rPr lang="en-US" dirty="0"/>
              <a:t>4. Spłata pożyczki w ciągu roku z wpływów od klienta</a:t>
            </a:r>
          </a:p>
          <a:p>
            <a:r>
              <a:rPr lang="en-US" dirty="0"/>
              <a:t>5. Wartość zabezpieczenia: 3.818,22 ZŁ</a:t>
            </a:r>
            <a:endParaRPr lang="pl-PL" dirty="0"/>
          </a:p>
        </p:txBody>
      </p:sp>
      <p:sp>
        <p:nvSpPr>
          <p:cNvPr id="4" name="Symbol zastępczy numeru slajdu 3">
            <a:extLst>
              <a:ext uri="{FF2B5EF4-FFF2-40B4-BE49-F238E27FC236}">
                <a16:creationId xmlns:a16="http://schemas.microsoft.com/office/drawing/2014/main" id="{4BB79CD4-651B-4AE8-9F6E-C7061E7A6D4D}"/>
              </a:ext>
            </a:extLst>
          </p:cNvPr>
          <p:cNvSpPr>
            <a:spLocks noGrp="1"/>
          </p:cNvSpPr>
          <p:nvPr>
            <p:ph type="sldNum" sz="quarter" idx="12"/>
          </p:nvPr>
        </p:nvSpPr>
        <p:spPr/>
        <p:txBody>
          <a:bodyPr/>
          <a:lstStyle/>
          <a:p>
            <a:fld id="{4D181E47-FB38-4348-B428-8DBF28292CEF}" type="slidenum">
              <a:rPr lang="pl-PL" smtClean="0"/>
              <a:t>16</a:t>
            </a:fld>
            <a:endParaRPr lang="pl-PL"/>
          </a:p>
        </p:txBody>
      </p:sp>
    </p:spTree>
    <p:extLst>
      <p:ext uri="{BB962C8B-B14F-4D97-AF65-F5344CB8AC3E}">
        <p14:creationId xmlns:p14="http://schemas.microsoft.com/office/powerpoint/2010/main" val="1353147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D380A-F4B3-490D-A0A8-844F6CB792EE}"/>
              </a:ext>
            </a:extLst>
          </p:cNvPr>
          <p:cNvSpPr>
            <a:spLocks noGrp="1"/>
          </p:cNvSpPr>
          <p:nvPr>
            <p:ph type="title"/>
          </p:nvPr>
        </p:nvSpPr>
        <p:spPr/>
        <p:txBody>
          <a:bodyPr/>
          <a:lstStyle/>
          <a:p>
            <a:r>
              <a:rPr lang="en-US" dirty="0"/>
              <a:t>Zabezpieczanie zobowiązań w walucie obcej na rynku pieniężnym</a:t>
            </a:r>
            <a:endParaRPr lang="pl-PL" dirty="0"/>
          </a:p>
        </p:txBody>
      </p:sp>
      <p:sp>
        <p:nvSpPr>
          <p:cNvPr id="3" name="Symbol zastępczy zawartości 2">
            <a:extLst>
              <a:ext uri="{FF2B5EF4-FFF2-40B4-BE49-F238E27FC236}">
                <a16:creationId xmlns:a16="http://schemas.microsoft.com/office/drawing/2014/main" id="{F1AB8D03-5643-4D7F-A897-840DF2C27D5B}"/>
              </a:ext>
            </a:extLst>
          </p:cNvPr>
          <p:cNvSpPr>
            <a:spLocks noGrp="1"/>
          </p:cNvSpPr>
          <p:nvPr>
            <p:ph idx="1"/>
          </p:nvPr>
        </p:nvSpPr>
        <p:spPr/>
        <p:txBody>
          <a:bodyPr>
            <a:normAutofit fontScale="92500" lnSpcReduction="20000"/>
          </a:bodyPr>
          <a:lstStyle/>
          <a:p>
            <a:r>
              <a:rPr lang="en-US" dirty="0"/>
              <a:t>Polska spółka, ale ma zobowiązanie wobec dostawcy w wysokości 1 000 EUR, płatne w ciągu roku</a:t>
            </a:r>
          </a:p>
          <a:p>
            <a:r>
              <a:rPr lang="en-US" dirty="0"/>
              <a:t>1. obliczamy, ile musimy dziś wpłacić na lokatę, aby za rok mieć dokładnie 1000 euro, załóżmy, że 1000/(1+1%) = 990,1 euro</a:t>
            </a:r>
          </a:p>
          <a:p>
            <a:r>
              <a:rPr lang="en-US" dirty="0"/>
              <a:t>2. obliczamy, ile złotych trzeba wydać, aby kupić 990,1 euro, załóżmy, że 990,1 * 4,1 zł / euro = 4 059,41 zł</a:t>
            </a:r>
          </a:p>
          <a:p>
            <a:r>
              <a:rPr lang="en-US" dirty="0"/>
              <a:t>3. pożyczamy od banku 4 059,41 PLN i kupujemy 990,1 EUR, umieszczamy je na lokacie</a:t>
            </a:r>
          </a:p>
          <a:p>
            <a:r>
              <a:rPr lang="en-US" dirty="0"/>
              <a:t>4. Spłacimy dług w wysokości 1 000 EUR w ciągu roku</a:t>
            </a:r>
          </a:p>
          <a:p>
            <a:r>
              <a:rPr lang="en-US" dirty="0"/>
              <a:t>5. wartość kredytu w PLN za rok wyniesie 4 059,41 * (1+15%) = 4 668,32 PLN</a:t>
            </a:r>
          </a:p>
          <a:p>
            <a:r>
              <a:rPr lang="en-US" dirty="0"/>
              <a:t>6. wartość zabezpieczenia wynosi 4.668,32 zł</a:t>
            </a:r>
            <a:endParaRPr lang="pl-PL" dirty="0"/>
          </a:p>
        </p:txBody>
      </p:sp>
      <p:sp>
        <p:nvSpPr>
          <p:cNvPr id="4" name="Symbol zastępczy numeru slajdu 3">
            <a:extLst>
              <a:ext uri="{FF2B5EF4-FFF2-40B4-BE49-F238E27FC236}">
                <a16:creationId xmlns:a16="http://schemas.microsoft.com/office/drawing/2014/main" id="{EA1A0CE0-3088-4445-8271-EBC2F1E74286}"/>
              </a:ext>
            </a:extLst>
          </p:cNvPr>
          <p:cNvSpPr>
            <a:spLocks noGrp="1"/>
          </p:cNvSpPr>
          <p:nvPr>
            <p:ph type="sldNum" sz="quarter" idx="12"/>
          </p:nvPr>
        </p:nvSpPr>
        <p:spPr/>
        <p:txBody>
          <a:bodyPr/>
          <a:lstStyle/>
          <a:p>
            <a:fld id="{4D181E47-FB38-4348-B428-8DBF28292CEF}" type="slidenum">
              <a:rPr lang="pl-PL" smtClean="0"/>
              <a:t>17</a:t>
            </a:fld>
            <a:endParaRPr lang="pl-PL"/>
          </a:p>
        </p:txBody>
      </p:sp>
    </p:spTree>
    <p:extLst>
      <p:ext uri="{BB962C8B-B14F-4D97-AF65-F5344CB8AC3E}">
        <p14:creationId xmlns:p14="http://schemas.microsoft.com/office/powerpoint/2010/main" val="78550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515FC3-382E-4670-86B2-57C5536726E9}"/>
              </a:ext>
            </a:extLst>
          </p:cNvPr>
          <p:cNvSpPr>
            <a:spLocks noGrp="1"/>
          </p:cNvSpPr>
          <p:nvPr>
            <p:ph type="title"/>
          </p:nvPr>
        </p:nvSpPr>
        <p:spPr/>
        <p:txBody>
          <a:bodyPr/>
          <a:lstStyle/>
          <a:p>
            <a:r>
              <a:rPr lang="pl-PL" dirty="0" err="1"/>
              <a:t>Parytety</a:t>
            </a:r>
            <a:endParaRPr lang="pl-PL" dirty="0"/>
          </a:p>
        </p:txBody>
      </p:sp>
      <p:sp>
        <p:nvSpPr>
          <p:cNvPr id="3" name="Symbol zastępczy zawartości 2">
            <a:extLst>
              <a:ext uri="{FF2B5EF4-FFF2-40B4-BE49-F238E27FC236}">
                <a16:creationId xmlns:a16="http://schemas.microsoft.com/office/drawing/2014/main" id="{72645B60-7984-4ECA-A719-125C12E01242}"/>
              </a:ext>
            </a:extLst>
          </p:cNvPr>
          <p:cNvSpPr>
            <a:spLocks noGrp="1"/>
          </p:cNvSpPr>
          <p:nvPr>
            <p:ph idx="1"/>
          </p:nvPr>
        </p:nvSpPr>
        <p:spPr/>
        <p:txBody>
          <a:bodyPr/>
          <a:lstStyle/>
          <a:p>
            <a:r>
              <a:rPr lang="en-US" dirty="0"/>
              <a:t>Parytet stóp procentowych IRP</a:t>
            </a:r>
          </a:p>
          <a:p>
            <a:r>
              <a:rPr lang="en-US" dirty="0"/>
              <a:t>Parytet siły nabywczej PPP</a:t>
            </a:r>
          </a:p>
          <a:p>
            <a:r>
              <a:rPr lang="en-US" dirty="0"/>
              <a:t>Parytet Efekt Fishera FE</a:t>
            </a:r>
          </a:p>
          <a:p>
            <a:r>
              <a:rPr lang="en-US" dirty="0"/>
              <a:t>Międzynarodowy parytet efekt Fishera IFE</a:t>
            </a:r>
          </a:p>
          <a:p>
            <a:r>
              <a:rPr lang="en-US" dirty="0"/>
              <a:t>Kursy terminowe jako bezstronne predyktory przyszłych kursów kasowych (UFR)</a:t>
            </a:r>
            <a:endParaRPr lang="pl-PL" dirty="0"/>
          </a:p>
        </p:txBody>
      </p:sp>
      <p:sp>
        <p:nvSpPr>
          <p:cNvPr id="4" name="Symbol zastępczy numeru slajdu 3">
            <a:extLst>
              <a:ext uri="{FF2B5EF4-FFF2-40B4-BE49-F238E27FC236}">
                <a16:creationId xmlns:a16="http://schemas.microsoft.com/office/drawing/2014/main" id="{BBBF0975-51E9-4FAE-8B64-FBA3E9093971}"/>
              </a:ext>
            </a:extLst>
          </p:cNvPr>
          <p:cNvSpPr>
            <a:spLocks noGrp="1"/>
          </p:cNvSpPr>
          <p:nvPr>
            <p:ph type="sldNum" sz="quarter" idx="12"/>
          </p:nvPr>
        </p:nvSpPr>
        <p:spPr/>
        <p:txBody>
          <a:bodyPr/>
          <a:lstStyle/>
          <a:p>
            <a:fld id="{4D181E47-FB38-4348-B428-8DBF28292CEF}" type="slidenum">
              <a:rPr lang="pl-PL" smtClean="0"/>
              <a:t>18</a:t>
            </a:fld>
            <a:endParaRPr lang="pl-PL"/>
          </a:p>
        </p:txBody>
      </p:sp>
      <p:pic>
        <p:nvPicPr>
          <p:cNvPr id="6" name="Obraz 5">
            <a:extLst>
              <a:ext uri="{FF2B5EF4-FFF2-40B4-BE49-F238E27FC236}">
                <a16:creationId xmlns:a16="http://schemas.microsoft.com/office/drawing/2014/main" id="{B308F6FD-2C34-478B-BBE8-F5544944E790}"/>
              </a:ext>
            </a:extLst>
          </p:cNvPr>
          <p:cNvPicPr>
            <a:picLocks noChangeAspect="1"/>
          </p:cNvPicPr>
          <p:nvPr/>
        </p:nvPicPr>
        <p:blipFill rotWithShape="1">
          <a:blip r:embed="rId2"/>
          <a:srcRect l="31529" t="36550" r="29375" b="23237"/>
          <a:stretch/>
        </p:blipFill>
        <p:spPr>
          <a:xfrm>
            <a:off x="6977847" y="311790"/>
            <a:ext cx="4766570" cy="2757796"/>
          </a:xfrm>
          <a:prstGeom prst="rect">
            <a:avLst/>
          </a:prstGeom>
        </p:spPr>
      </p:pic>
    </p:spTree>
    <p:extLst>
      <p:ext uri="{BB962C8B-B14F-4D97-AF65-F5344CB8AC3E}">
        <p14:creationId xmlns:p14="http://schemas.microsoft.com/office/powerpoint/2010/main" val="171326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4C6538-C641-435D-817C-10CEB43644F7}"/>
              </a:ext>
            </a:extLst>
          </p:cNvPr>
          <p:cNvSpPr>
            <a:spLocks noGrp="1"/>
          </p:cNvSpPr>
          <p:nvPr>
            <p:ph type="title"/>
          </p:nvPr>
        </p:nvSpPr>
        <p:spPr/>
        <p:txBody>
          <a:bodyPr/>
          <a:lstStyle/>
          <a:p>
            <a:r>
              <a:rPr lang="pl-PL" dirty="0" err="1"/>
              <a:t>Parytet stóp procentowych</a:t>
            </a:r>
            <a:endParaRPr lang="pl-PL" dirty="0"/>
          </a:p>
        </p:txBody>
      </p:sp>
      <p:sp>
        <p:nvSpPr>
          <p:cNvPr id="3" name="Symbol zastępczy zawartości 2">
            <a:extLst>
              <a:ext uri="{FF2B5EF4-FFF2-40B4-BE49-F238E27FC236}">
                <a16:creationId xmlns:a16="http://schemas.microsoft.com/office/drawing/2014/main" id="{756E4EC4-E4D7-4EAC-BFFE-45A4327D0B51}"/>
              </a:ext>
            </a:extLst>
          </p:cNvPr>
          <p:cNvSpPr>
            <a:spLocks noGrp="1"/>
          </p:cNvSpPr>
          <p:nvPr>
            <p:ph idx="1"/>
          </p:nvPr>
        </p:nvSpPr>
        <p:spPr/>
        <p:txBody>
          <a:bodyPr/>
          <a:lstStyle/>
          <a:p>
            <a:r>
              <a:rPr lang="pl-PL" dirty="0"/>
              <a:t>F(0) - </a:t>
            </a:r>
            <a:r>
              <a:rPr lang="pl-PL" dirty="0" err="1"/>
              <a:t>kurs terminowy na dziś</a:t>
            </a:r>
            <a:r>
              <a:rPr lang="pl-PL" dirty="0"/>
              <a:t>, </a:t>
            </a:r>
            <a:r>
              <a:rPr lang="pl-PL" dirty="0" err="1"/>
              <a:t>w czasie </a:t>
            </a:r>
            <a:r>
              <a:rPr lang="pl-PL" dirty="0"/>
              <a:t>0</a:t>
            </a:r>
          </a:p>
          <a:p>
            <a:r>
              <a:rPr lang="pl-PL" dirty="0"/>
              <a:t>S(0) - </a:t>
            </a:r>
            <a:r>
              <a:rPr lang="pl-PL" dirty="0" err="1"/>
              <a:t>dzisiejszy </a:t>
            </a:r>
            <a:r>
              <a:rPr lang="pl-PL" dirty="0"/>
              <a:t>spot</a:t>
            </a:r>
          </a:p>
          <a:p>
            <a:r>
              <a:rPr lang="pl-PL" dirty="0"/>
              <a:t>r(h) - </a:t>
            </a:r>
            <a:r>
              <a:rPr lang="pl-PL" dirty="0" err="1"/>
              <a:t>stopa procentowa </a:t>
            </a:r>
            <a:r>
              <a:rPr lang="pl-PL" dirty="0"/>
              <a:t>w kraju </a:t>
            </a:r>
            <a:r>
              <a:rPr lang="pl-PL" dirty="0" err="1"/>
              <a:t>macierzystym</a:t>
            </a:r>
          </a:p>
          <a:p>
            <a:r>
              <a:rPr lang="pl-PL" dirty="0"/>
              <a:t>r(f) - </a:t>
            </a:r>
            <a:r>
              <a:rPr lang="pl-PL" dirty="0" err="1"/>
              <a:t>stopa procentowa za granicą</a:t>
            </a:r>
            <a:endParaRPr lang="pl-PL" dirty="0"/>
          </a:p>
          <a:p>
            <a:r>
              <a:rPr lang="pl-PL" dirty="0" err="1"/>
              <a:t>Np. </a:t>
            </a:r>
            <a:r>
              <a:rPr lang="pl-PL" dirty="0"/>
              <a:t>F(0) = 4 zł / 1 euro * (1+r(</a:t>
            </a:r>
            <a:r>
              <a:rPr lang="pl-PL" dirty="0" err="1"/>
              <a:t>Pl</a:t>
            </a:r>
            <a:r>
              <a:rPr lang="pl-PL" dirty="0"/>
              <a:t>))/(1+r(EU))</a:t>
            </a:r>
          </a:p>
        </p:txBody>
      </p:sp>
      <p:sp>
        <p:nvSpPr>
          <p:cNvPr id="4" name="Symbol zastępczy numeru slajdu 3">
            <a:extLst>
              <a:ext uri="{FF2B5EF4-FFF2-40B4-BE49-F238E27FC236}">
                <a16:creationId xmlns:a16="http://schemas.microsoft.com/office/drawing/2014/main" id="{88A4593A-7A33-4711-8D6E-8705B4C6D8E7}"/>
              </a:ext>
            </a:extLst>
          </p:cNvPr>
          <p:cNvSpPr>
            <a:spLocks noGrp="1"/>
          </p:cNvSpPr>
          <p:nvPr>
            <p:ph type="sldNum" sz="quarter" idx="12"/>
          </p:nvPr>
        </p:nvSpPr>
        <p:spPr/>
        <p:txBody>
          <a:bodyPr/>
          <a:lstStyle/>
          <a:p>
            <a:fld id="{4D181E47-FB38-4348-B428-8DBF28292CEF}" type="slidenum">
              <a:rPr lang="pl-PL" smtClean="0"/>
              <a:t>19</a:t>
            </a:fld>
            <a:endParaRPr lang="pl-PL"/>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794C4129-0966-4E62-BA1E-3802CB1E86B2}"/>
                  </a:ext>
                </a:extLst>
              </p:cNvPr>
              <p:cNvSpPr txBox="1"/>
              <p:nvPr/>
            </p:nvSpPr>
            <p:spPr>
              <a:xfrm>
                <a:off x="3187085" y="4920999"/>
                <a:ext cx="3888372" cy="897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800" b="0" i="1" smtClean="0">
                          <a:latin typeface="Cambria Math" panose="02040503050406030204" pitchFamily="18" charset="0"/>
                        </a:rPr>
                        <m:t>𝐹</m:t>
                      </m:r>
                      <m:d>
                        <m:dPr>
                          <m:ctrlPr>
                            <a:rPr lang="pl-PL" sz="2800" b="0" i="1" smtClean="0">
                              <a:latin typeface="Cambria Math" panose="02040503050406030204" pitchFamily="18" charset="0"/>
                            </a:rPr>
                          </m:ctrlPr>
                        </m:dPr>
                        <m:e>
                          <m:r>
                            <a:rPr lang="pl-PL" sz="2800" b="0" i="1" smtClean="0">
                              <a:latin typeface="Cambria Math" panose="02040503050406030204" pitchFamily="18" charset="0"/>
                            </a:rPr>
                            <m:t>0</m:t>
                          </m:r>
                        </m:e>
                      </m:d>
                      <m:r>
                        <a:rPr lang="pl-PL" sz="2800" b="0" i="1" smtClean="0">
                          <a:latin typeface="Cambria Math" panose="02040503050406030204" pitchFamily="18" charset="0"/>
                        </a:rPr>
                        <m:t>=</m:t>
                      </m:r>
                      <m:r>
                        <a:rPr lang="pl-PL" sz="2800" b="0" i="1" smtClean="0">
                          <a:latin typeface="Cambria Math" panose="02040503050406030204" pitchFamily="18" charset="0"/>
                        </a:rPr>
                        <m:t>𝑆</m:t>
                      </m:r>
                      <m:d>
                        <m:dPr>
                          <m:ctrlPr>
                            <a:rPr lang="pl-PL" sz="2800" b="0" i="1" smtClean="0">
                              <a:latin typeface="Cambria Math" panose="02040503050406030204" pitchFamily="18" charset="0"/>
                            </a:rPr>
                          </m:ctrlPr>
                        </m:dPr>
                        <m:e>
                          <m:r>
                            <a:rPr lang="pl-PL" sz="2800" b="0" i="1" smtClean="0">
                              <a:latin typeface="Cambria Math" panose="02040503050406030204" pitchFamily="18" charset="0"/>
                            </a:rPr>
                            <m:t>0</m:t>
                          </m:r>
                        </m:e>
                      </m:d>
                      <m:r>
                        <a:rPr lang="pl-PL" sz="2800" b="0" i="1" smtClean="0">
                          <a:latin typeface="Cambria Math" panose="02040503050406030204" pitchFamily="18" charset="0"/>
                        </a:rPr>
                        <m:t>∗</m:t>
                      </m:r>
                      <m:f>
                        <m:fPr>
                          <m:ctrlPr>
                            <a:rPr lang="pl-PL" sz="2800" b="0" i="1" smtClean="0">
                              <a:latin typeface="Cambria Math" panose="02040503050406030204" pitchFamily="18" charset="0"/>
                            </a:rPr>
                          </m:ctrlPr>
                        </m:fPr>
                        <m:num>
                          <m:r>
                            <a:rPr lang="pl-PL" sz="2800" b="0" i="1" smtClean="0">
                              <a:latin typeface="Cambria Math" panose="02040503050406030204" pitchFamily="18" charset="0"/>
                            </a:rPr>
                            <m:t>1+</m:t>
                          </m:r>
                          <m:r>
                            <a:rPr lang="pl-PL" sz="2800" b="0" i="1" smtClean="0">
                              <a:latin typeface="Cambria Math" panose="02040503050406030204" pitchFamily="18" charset="0"/>
                            </a:rPr>
                            <m:t>𝑟</m:t>
                          </m:r>
                          <m:d>
                            <m:dPr>
                              <m:ctrlPr>
                                <a:rPr lang="pl-PL" sz="2800" b="0" i="1" smtClean="0">
                                  <a:latin typeface="Cambria Math" panose="02040503050406030204" pitchFamily="18" charset="0"/>
                                </a:rPr>
                              </m:ctrlPr>
                            </m:dPr>
                            <m:e>
                              <m:r>
                                <a:rPr lang="pl-PL" sz="2800" b="0" i="1" smtClean="0">
                                  <a:latin typeface="Cambria Math" panose="02040503050406030204" pitchFamily="18" charset="0"/>
                                </a:rPr>
                                <m:t>𝑃𝑙</m:t>
                              </m:r>
                            </m:e>
                          </m:d>
                        </m:num>
                        <m:den>
                          <m:r>
                            <a:rPr lang="pl-PL" sz="2800" b="0" i="1" smtClean="0">
                              <a:latin typeface="Cambria Math" panose="02040503050406030204" pitchFamily="18" charset="0"/>
                            </a:rPr>
                            <m:t>1+</m:t>
                          </m:r>
                          <m:r>
                            <a:rPr lang="pl-PL" sz="2800" b="0" i="1" smtClean="0">
                              <a:latin typeface="Cambria Math" panose="02040503050406030204" pitchFamily="18" charset="0"/>
                            </a:rPr>
                            <m:t>𝑟</m:t>
                          </m:r>
                          <m:d>
                            <m:dPr>
                              <m:ctrlPr>
                                <a:rPr lang="pl-PL" sz="2800" b="0" i="1" smtClean="0">
                                  <a:latin typeface="Cambria Math" panose="02040503050406030204" pitchFamily="18" charset="0"/>
                                </a:rPr>
                              </m:ctrlPr>
                            </m:dPr>
                            <m:e>
                              <m:r>
                                <a:rPr lang="pl-PL" sz="2800" b="0" i="1" smtClean="0">
                                  <a:latin typeface="Cambria Math" panose="02040503050406030204" pitchFamily="18" charset="0"/>
                                </a:rPr>
                                <m:t>𝐸𝑈</m:t>
                              </m:r>
                            </m:e>
                          </m:d>
                        </m:den>
                      </m:f>
                    </m:oMath>
                  </m:oMathPara>
                </a14:m>
                <a:endParaRPr lang="pl-PL" sz="2800" dirty="0"/>
              </a:p>
            </p:txBody>
          </p:sp>
        </mc:Choice>
        <mc:Fallback xmlns:p14="http://schemas.microsoft.com/office/powerpoint/2010/main" xmlns:a16="http://schemas.microsoft.com/office/drawing/2014/main" xmlns="">
          <p:sp>
            <p:nvSpPr>
              <p:cNvPr id="7" name="pole tekstowe 6">
                <a:extLst>
                  <a:ext uri="{FF2B5EF4-FFF2-40B4-BE49-F238E27FC236}">
                    <a16:creationId xmlns:a16="http://schemas.microsoft.com/office/drawing/2014/main" id="{794C4129-0966-4E62-BA1E-3802CB1E86B2}"/>
                  </a:ext>
                </a:extLst>
              </p:cNvPr>
              <p:cNvSpPr txBox="1">
                <a:spLocks noRot="1" noChangeAspect="1" noMove="1" noResize="1" noEditPoints="1" noAdjustHandles="1" noChangeArrowheads="1" noChangeShapeType="1" noTextEdit="1"/>
              </p:cNvSpPr>
              <p:nvPr/>
            </p:nvSpPr>
            <p:spPr>
              <a:xfrm>
                <a:off x="3187085" y="4920999"/>
                <a:ext cx="3888372" cy="897105"/>
              </a:xfrm>
              <a:prstGeom prst="rect">
                <a:avLst/>
              </a:prstGeom>
              <a:blipFill>
                <a:blip r:embed="rId2"/>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30974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6CA9-A6DE-A05A-C61B-8AA6C03316DC}"/>
              </a:ext>
            </a:extLst>
          </p:cNvPr>
          <p:cNvSpPr>
            <a:spLocks noGrp="1"/>
          </p:cNvSpPr>
          <p:nvPr>
            <p:ph type="title"/>
          </p:nvPr>
        </p:nvSpPr>
        <p:spPr/>
        <p:txBody>
          <a:bodyPr/>
          <a:lstStyle/>
          <a:p>
            <a:r>
              <a:rPr lang="pl-PL" dirty="0" err="1"/>
              <a:t>Rodzaje ryzyka </a:t>
            </a:r>
            <a:r>
              <a:rPr lang="pl-PL" dirty="0"/>
              <a:t>walutowego</a:t>
            </a:r>
          </a:p>
        </p:txBody>
      </p:sp>
      <p:sp>
        <p:nvSpPr>
          <p:cNvPr id="3" name="Content Placeholder 2">
            <a:extLst>
              <a:ext uri="{FF2B5EF4-FFF2-40B4-BE49-F238E27FC236}">
                <a16:creationId xmlns:a16="http://schemas.microsoft.com/office/drawing/2014/main" id="{D12768EC-BF54-FD2C-3EAF-6CC60EFE1BC6}"/>
              </a:ext>
            </a:extLst>
          </p:cNvPr>
          <p:cNvSpPr>
            <a:spLocks noGrp="1"/>
          </p:cNvSpPr>
          <p:nvPr>
            <p:ph idx="1"/>
          </p:nvPr>
        </p:nvSpPr>
        <p:spPr/>
        <p:txBody>
          <a:bodyPr/>
          <a:lstStyle/>
          <a:p>
            <a:r>
              <a:rPr lang="pl-PL" dirty="0" err="1"/>
              <a:t>Ryzyko ekonomiczne </a:t>
            </a:r>
            <a:r>
              <a:rPr lang="pl-PL" dirty="0"/>
              <a:t>- długoterminowe relacje </a:t>
            </a:r>
            <a:r>
              <a:rPr lang="pl-PL" dirty="0" err="1"/>
              <a:t>makroekonomiczne</a:t>
            </a:r>
          </a:p>
          <a:p>
            <a:r>
              <a:rPr lang="pl-PL" dirty="0"/>
              <a:t>Ryzyko transakcyjne - należności i zobowiązania</a:t>
            </a:r>
          </a:p>
          <a:p>
            <a:r>
              <a:rPr lang="pl-PL" dirty="0"/>
              <a:t>Ryzyko z wyceny (przeliczeniowe) - aktywa i kapitał własny</a:t>
            </a:r>
          </a:p>
        </p:txBody>
      </p:sp>
      <p:sp>
        <p:nvSpPr>
          <p:cNvPr id="6" name="Slide Number Placeholder 5">
            <a:extLst>
              <a:ext uri="{FF2B5EF4-FFF2-40B4-BE49-F238E27FC236}">
                <a16:creationId xmlns:a16="http://schemas.microsoft.com/office/drawing/2014/main" id="{19B056BF-4571-2631-29A7-958857CA2329}"/>
              </a:ext>
            </a:extLst>
          </p:cNvPr>
          <p:cNvSpPr>
            <a:spLocks noGrp="1"/>
          </p:cNvSpPr>
          <p:nvPr>
            <p:ph type="sldNum" sz="quarter" idx="12"/>
          </p:nvPr>
        </p:nvSpPr>
        <p:spPr/>
        <p:txBody>
          <a:bodyPr/>
          <a:lstStyle/>
          <a:p>
            <a:fld id="{C68AC1EC-23E2-4F0E-A5A4-674EC8DB954E}" type="slidenum">
              <a:rPr lang="en-US" smtClean="0"/>
              <a:t>2</a:t>
            </a:fld>
            <a:endParaRPr lang="en-US"/>
          </a:p>
        </p:txBody>
      </p:sp>
    </p:spTree>
    <p:extLst>
      <p:ext uri="{BB962C8B-B14F-4D97-AF65-F5344CB8AC3E}">
        <p14:creationId xmlns:p14="http://schemas.microsoft.com/office/powerpoint/2010/main" val="28575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4C6538-C641-435D-817C-10CEB43644F7}"/>
              </a:ext>
            </a:extLst>
          </p:cNvPr>
          <p:cNvSpPr>
            <a:spLocks noGrp="1"/>
          </p:cNvSpPr>
          <p:nvPr>
            <p:ph type="title"/>
          </p:nvPr>
        </p:nvSpPr>
        <p:spPr/>
        <p:txBody>
          <a:bodyPr/>
          <a:lstStyle/>
          <a:p>
            <a:r>
              <a:rPr lang="pl-PL" dirty="0" err="1"/>
              <a:t>Parytet </a:t>
            </a:r>
            <a:r>
              <a:rPr lang="pl-PL" dirty="0"/>
              <a:t>siły </a:t>
            </a:r>
            <a:r>
              <a:rPr lang="pl-PL" dirty="0" err="1"/>
              <a:t>nabywczej</a:t>
            </a:r>
            <a:endParaRPr lang="pl-PL" dirty="0"/>
          </a:p>
        </p:txBody>
      </p:sp>
      <p:sp>
        <p:nvSpPr>
          <p:cNvPr id="3" name="Symbol zastępczy zawartości 2">
            <a:extLst>
              <a:ext uri="{FF2B5EF4-FFF2-40B4-BE49-F238E27FC236}">
                <a16:creationId xmlns:a16="http://schemas.microsoft.com/office/drawing/2014/main" id="{756E4EC4-E4D7-4EAC-BFFE-45A4327D0B51}"/>
              </a:ext>
            </a:extLst>
          </p:cNvPr>
          <p:cNvSpPr>
            <a:spLocks noGrp="1"/>
          </p:cNvSpPr>
          <p:nvPr>
            <p:ph idx="1"/>
          </p:nvPr>
        </p:nvSpPr>
        <p:spPr/>
        <p:txBody>
          <a:bodyPr/>
          <a:lstStyle/>
          <a:p>
            <a:r>
              <a:rPr lang="pl-PL" dirty="0"/>
              <a:t>E(0) - spot </a:t>
            </a:r>
            <a:r>
              <a:rPr lang="pl-PL" dirty="0" err="1"/>
              <a:t>dzisiaj</a:t>
            </a:r>
            <a:r>
              <a:rPr lang="pl-PL" dirty="0"/>
              <a:t>, </a:t>
            </a:r>
            <a:r>
              <a:rPr lang="pl-PL" dirty="0" err="1"/>
              <a:t>w </a:t>
            </a:r>
            <a:r>
              <a:rPr lang="pl-PL" dirty="0"/>
              <a:t>momencie 0</a:t>
            </a:r>
          </a:p>
          <a:p>
            <a:r>
              <a:rPr lang="pl-PL" dirty="0"/>
              <a:t>E(t) - spot w </a:t>
            </a:r>
            <a:r>
              <a:rPr lang="pl-PL" dirty="0" err="1"/>
              <a:t>przyszłości w czasie </a:t>
            </a:r>
            <a:r>
              <a:rPr lang="pl-PL" dirty="0"/>
              <a:t>t (t - </a:t>
            </a:r>
            <a:r>
              <a:rPr lang="pl-PL" dirty="0" err="1"/>
              <a:t>liczba lat</a:t>
            </a:r>
            <a:r>
              <a:rPr lang="pl-PL" dirty="0"/>
              <a:t>)</a:t>
            </a:r>
          </a:p>
          <a:p>
            <a:r>
              <a:rPr lang="pl-PL" dirty="0"/>
              <a:t>i(h) - </a:t>
            </a:r>
            <a:r>
              <a:rPr lang="pl-PL" dirty="0" err="1"/>
              <a:t>inflacja </a:t>
            </a:r>
            <a:r>
              <a:rPr lang="pl-PL" dirty="0"/>
              <a:t>w kraju </a:t>
            </a:r>
            <a:r>
              <a:rPr lang="pl-PL" dirty="0" err="1"/>
              <a:t>macierzystym</a:t>
            </a:r>
          </a:p>
          <a:p>
            <a:r>
              <a:rPr lang="pl-PL" dirty="0"/>
              <a:t>i(f) - </a:t>
            </a:r>
            <a:r>
              <a:rPr lang="pl-PL" dirty="0" err="1"/>
              <a:t>inflacja za granicą</a:t>
            </a:r>
            <a:endParaRPr lang="pl-PL" dirty="0"/>
          </a:p>
          <a:p>
            <a:r>
              <a:rPr lang="pl-PL" dirty="0" err="1"/>
              <a:t>Np. </a:t>
            </a:r>
            <a:r>
              <a:rPr lang="pl-PL" dirty="0"/>
              <a:t>e(t) = 4 zł/1 euro * (1+i(</a:t>
            </a:r>
            <a:r>
              <a:rPr lang="pl-PL" dirty="0" err="1"/>
              <a:t>Pl</a:t>
            </a:r>
            <a:r>
              <a:rPr lang="pl-PL" dirty="0"/>
              <a:t>))/(1+i(EU))</a:t>
            </a:r>
          </a:p>
          <a:p>
            <a:endParaRPr lang="pl-PL" dirty="0"/>
          </a:p>
        </p:txBody>
      </p:sp>
      <p:sp>
        <p:nvSpPr>
          <p:cNvPr id="4" name="Symbol zastępczy numeru slajdu 3">
            <a:extLst>
              <a:ext uri="{FF2B5EF4-FFF2-40B4-BE49-F238E27FC236}">
                <a16:creationId xmlns:a16="http://schemas.microsoft.com/office/drawing/2014/main" id="{88A4593A-7A33-4711-8D6E-8705B4C6D8E7}"/>
              </a:ext>
            </a:extLst>
          </p:cNvPr>
          <p:cNvSpPr>
            <a:spLocks noGrp="1"/>
          </p:cNvSpPr>
          <p:nvPr>
            <p:ph type="sldNum" sz="quarter" idx="12"/>
          </p:nvPr>
        </p:nvSpPr>
        <p:spPr/>
        <p:txBody>
          <a:bodyPr/>
          <a:lstStyle/>
          <a:p>
            <a:fld id="{4D181E47-FB38-4348-B428-8DBF28292CEF}" type="slidenum">
              <a:rPr lang="pl-PL" smtClean="0"/>
              <a:t>20</a:t>
            </a:fld>
            <a:endParaRPr lang="pl-PL"/>
          </a:p>
        </p:txBody>
      </p:sp>
      <p:pic>
        <p:nvPicPr>
          <p:cNvPr id="6" name="Obraz 5">
            <a:extLst>
              <a:ext uri="{FF2B5EF4-FFF2-40B4-BE49-F238E27FC236}">
                <a16:creationId xmlns:a16="http://schemas.microsoft.com/office/drawing/2014/main" id="{E1764365-849B-4DCA-877B-DAB3314294AC}"/>
              </a:ext>
            </a:extLst>
          </p:cNvPr>
          <p:cNvPicPr>
            <a:picLocks noChangeAspect="1"/>
          </p:cNvPicPr>
          <p:nvPr/>
        </p:nvPicPr>
        <p:blipFill rotWithShape="1">
          <a:blip r:embed="rId2"/>
          <a:srcRect l="27597" t="54369" r="48083" b="28543"/>
          <a:stretch/>
        </p:blipFill>
        <p:spPr>
          <a:xfrm>
            <a:off x="1509311" y="4648944"/>
            <a:ext cx="3615418" cy="1428849"/>
          </a:xfrm>
          <a:prstGeom prst="rect">
            <a:avLst/>
          </a:prstGeom>
        </p:spPr>
      </p:pic>
      <p:pic>
        <p:nvPicPr>
          <p:cNvPr id="7" name="Obraz 6">
            <a:extLst>
              <a:ext uri="{FF2B5EF4-FFF2-40B4-BE49-F238E27FC236}">
                <a16:creationId xmlns:a16="http://schemas.microsoft.com/office/drawing/2014/main" id="{EE4CB9C4-6F54-42DF-BA31-89DF03025D64}"/>
              </a:ext>
            </a:extLst>
          </p:cNvPr>
          <p:cNvPicPr>
            <a:picLocks noChangeAspect="1"/>
          </p:cNvPicPr>
          <p:nvPr/>
        </p:nvPicPr>
        <p:blipFill rotWithShape="1">
          <a:blip r:embed="rId3"/>
          <a:srcRect l="16311" t="47120" r="52407" b="30744"/>
          <a:stretch/>
        </p:blipFill>
        <p:spPr>
          <a:xfrm>
            <a:off x="5939638" y="4861105"/>
            <a:ext cx="2523726" cy="1004525"/>
          </a:xfrm>
          <a:prstGeom prst="rect">
            <a:avLst/>
          </a:prstGeom>
        </p:spPr>
      </p:pic>
    </p:spTree>
    <p:extLst>
      <p:ext uri="{BB962C8B-B14F-4D97-AF65-F5344CB8AC3E}">
        <p14:creationId xmlns:p14="http://schemas.microsoft.com/office/powerpoint/2010/main" val="322825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A900CA-E385-4D3A-A69D-31FD41CB90AA}"/>
              </a:ext>
            </a:extLst>
          </p:cNvPr>
          <p:cNvSpPr>
            <a:spLocks noGrp="1"/>
          </p:cNvSpPr>
          <p:nvPr>
            <p:ph type="title"/>
          </p:nvPr>
        </p:nvSpPr>
        <p:spPr/>
        <p:txBody>
          <a:bodyPr/>
          <a:lstStyle/>
          <a:p>
            <a:r>
              <a:rPr lang="pl-PL" dirty="0" err="1"/>
              <a:t>Efekt </a:t>
            </a:r>
            <a:r>
              <a:rPr lang="pl-PL" dirty="0"/>
              <a:t>Fishera</a:t>
            </a:r>
          </a:p>
        </p:txBody>
      </p:sp>
      <p:sp>
        <p:nvSpPr>
          <p:cNvPr id="4" name="Symbol zastępczy numeru slajdu 3">
            <a:extLst>
              <a:ext uri="{FF2B5EF4-FFF2-40B4-BE49-F238E27FC236}">
                <a16:creationId xmlns:a16="http://schemas.microsoft.com/office/drawing/2014/main" id="{A0181789-5024-4B7A-AFBC-1F4BD62E24CC}"/>
              </a:ext>
            </a:extLst>
          </p:cNvPr>
          <p:cNvSpPr>
            <a:spLocks noGrp="1"/>
          </p:cNvSpPr>
          <p:nvPr>
            <p:ph type="sldNum" sz="quarter" idx="12"/>
          </p:nvPr>
        </p:nvSpPr>
        <p:spPr/>
        <p:txBody>
          <a:bodyPr/>
          <a:lstStyle/>
          <a:p>
            <a:fld id="{4D181E47-FB38-4348-B428-8DBF28292CEF}" type="slidenum">
              <a:rPr lang="pl-PL" smtClean="0"/>
              <a:t>21</a:t>
            </a:fld>
            <a:endParaRPr lang="pl-PL"/>
          </a:p>
        </p:txBody>
      </p:sp>
      <p:sp>
        <p:nvSpPr>
          <p:cNvPr id="5" name="pole tekstowe 4">
            <a:extLst>
              <a:ext uri="{FF2B5EF4-FFF2-40B4-BE49-F238E27FC236}">
                <a16:creationId xmlns:a16="http://schemas.microsoft.com/office/drawing/2014/main" id="{C526F3A9-9EE3-31D4-0FA3-D7409FA20703}"/>
              </a:ext>
            </a:extLst>
          </p:cNvPr>
          <p:cNvSpPr txBox="1"/>
          <p:nvPr/>
        </p:nvSpPr>
        <p:spPr>
          <a:xfrm>
            <a:off x="1333500" y="3192521"/>
            <a:ext cx="9525000" cy="830997"/>
          </a:xfrm>
          <a:prstGeom prst="rect">
            <a:avLst/>
          </a:prstGeom>
          <a:noFill/>
        </p:spPr>
        <p:txBody>
          <a:bodyPr wrap="square">
            <a:spAutoFit/>
          </a:bodyPr>
          <a:lstStyle/>
          <a:p>
            <a:pPr algn="ctr"/>
            <a:r>
              <a:rPr lang="en-US" sz="2400" dirty="0">
                <a:solidFill>
                  <a:srgbClr val="000000"/>
                </a:solidFill>
                <a:effectLst/>
                <a:latin typeface="Microsoft Sans Serif" panose="020B0604020202020204" pitchFamily="34" charset="0"/>
                <a:ea typeface="Microsoft Sans Serif" panose="020B0604020202020204" pitchFamily="34" charset="0"/>
              </a:rPr>
              <a:t>1 + stopa nominalna = (1 + stopa realna)x(1 + oczekiwana stopa inflacji)</a:t>
            </a:r>
            <a:endParaRPr lang="pl-PL" sz="2400" dirty="0">
              <a:solidFill>
                <a:srgbClr val="000000"/>
              </a:solidFill>
              <a:effectLst/>
              <a:latin typeface="Microsoft Sans Serif" panose="020B0604020202020204" pitchFamily="34" charset="0"/>
              <a:ea typeface="Microsoft Sans Serif" panose="020B0604020202020204" pitchFamily="34" charset="0"/>
            </a:endParaRPr>
          </a:p>
          <a:p>
            <a:pPr indent="228600" algn="ctr"/>
            <a:r>
              <a:rPr lang="en-US" sz="2400" dirty="0">
                <a:solidFill>
                  <a:srgbClr val="000000"/>
                </a:solidFill>
                <a:effectLst/>
                <a:latin typeface="Microsoft Sans Serif" panose="020B0604020202020204" pitchFamily="34" charset="0"/>
                <a:ea typeface="Microsoft Sans Serif" panose="020B0604020202020204" pitchFamily="34" charset="0"/>
              </a:rPr>
              <a:t>1 + r = (l + a)(1 </a:t>
            </a:r>
            <a:r>
              <a:rPr lang="en-US" sz="2400" dirty="0" err="1">
                <a:solidFill>
                  <a:srgbClr val="000000"/>
                </a:solidFill>
                <a:effectLst/>
                <a:latin typeface="Microsoft Sans Serif" panose="020B0604020202020204" pitchFamily="34" charset="0"/>
                <a:ea typeface="Microsoft Sans Serif" panose="020B0604020202020204" pitchFamily="34" charset="0"/>
              </a:rPr>
              <a:t>+i</a:t>
            </a:r>
            <a:r>
              <a:rPr lang="en-US" sz="2400" dirty="0">
                <a:solidFill>
                  <a:srgbClr val="000000"/>
                </a:solidFill>
                <a:effectLst/>
                <a:latin typeface="Microsoft Sans Serif" panose="020B0604020202020204" pitchFamily="34" charset="0"/>
                <a:ea typeface="Microsoft Sans Serif" panose="020B0604020202020204" pitchFamily="34" charset="0"/>
              </a:rPr>
              <a:t>)</a:t>
            </a:r>
            <a:endParaRPr lang="pl-PL" sz="2400" dirty="0">
              <a:solidFill>
                <a:srgbClr val="000000"/>
              </a:solidFill>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170006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F95D5F-116E-4600-9F63-DA7D0EA49CBC}"/>
              </a:ext>
            </a:extLst>
          </p:cNvPr>
          <p:cNvSpPr>
            <a:spLocks noGrp="1"/>
          </p:cNvSpPr>
          <p:nvPr>
            <p:ph type="title"/>
          </p:nvPr>
        </p:nvSpPr>
        <p:spPr>
          <a:xfrm>
            <a:off x="0" y="-9301"/>
            <a:ext cx="10515600" cy="1325563"/>
          </a:xfrm>
        </p:spPr>
        <p:txBody>
          <a:bodyPr/>
          <a:lstStyle/>
          <a:p>
            <a:r>
              <a:rPr lang="pl-PL" dirty="0"/>
              <a:t>Międzynarodowy </a:t>
            </a:r>
            <a:r>
              <a:rPr lang="pl-PL" dirty="0" err="1"/>
              <a:t>efekt </a:t>
            </a:r>
            <a:r>
              <a:rPr lang="pl-PL" dirty="0"/>
              <a:t>Fishera</a:t>
            </a:r>
          </a:p>
        </p:txBody>
      </p:sp>
      <p:sp>
        <p:nvSpPr>
          <p:cNvPr id="3" name="Symbol zastępczy zawartości 2">
            <a:extLst>
              <a:ext uri="{FF2B5EF4-FFF2-40B4-BE49-F238E27FC236}">
                <a16:creationId xmlns:a16="http://schemas.microsoft.com/office/drawing/2014/main" id="{192C01F9-FA40-4E10-97DF-751CBAA0C564}"/>
              </a:ext>
            </a:extLst>
          </p:cNvPr>
          <p:cNvSpPr>
            <a:spLocks noGrp="1"/>
          </p:cNvSpPr>
          <p:nvPr>
            <p:ph idx="1"/>
          </p:nvPr>
        </p:nvSpPr>
        <p:spPr>
          <a:xfrm>
            <a:off x="838200" y="1825624"/>
            <a:ext cx="10515600" cy="5032375"/>
          </a:xfrm>
        </p:spPr>
        <p:txBody>
          <a:bodyPr>
            <a:normAutofit/>
          </a:bodyPr>
          <a:lstStyle/>
          <a:p>
            <a:r>
              <a:rPr lang="en-US" dirty="0"/>
              <a:t>Oczekiwana przyszła stopa kasowa e(t)</a:t>
            </a:r>
          </a:p>
          <a:p>
            <a:r>
              <a:rPr lang="en-US" dirty="0"/>
              <a:t>R(h) - oczekiwana stopa zwrotu z inwestycji w kraju macierzystym</a:t>
            </a:r>
          </a:p>
          <a:p>
            <a:r>
              <a:rPr lang="en-US" dirty="0"/>
              <a:t>R(f) - oczekiwana stopa zwrotu z inwestycji w obcym kraju</a:t>
            </a:r>
          </a:p>
          <a:p>
            <a:r>
              <a:rPr lang="en-US" dirty="0"/>
              <a:t>E(0) - bieżący kurs kasowy</a:t>
            </a:r>
            <a:endParaRPr lang="pl-PL" dirty="0"/>
          </a:p>
          <a:p>
            <a:endParaRPr lang="pl-PL" dirty="0"/>
          </a:p>
          <a:p>
            <a:endParaRPr lang="pl-PL" dirty="0"/>
          </a:p>
          <a:p>
            <a:endParaRPr lang="pl-PL" dirty="0"/>
          </a:p>
          <a:p>
            <a:endParaRPr lang="pl-PL" dirty="0"/>
          </a:p>
          <a:p>
            <a:r>
              <a:rPr lang="pl-PL" dirty="0"/>
              <a:t>Np. e(t) = 4 zł/euro * (1+r(</a:t>
            </a:r>
            <a:r>
              <a:rPr lang="pl-PL" dirty="0" err="1"/>
              <a:t>Pl</a:t>
            </a:r>
            <a:r>
              <a:rPr lang="pl-PL" dirty="0"/>
              <a:t>)) / ( 1 + r(EU)) </a:t>
            </a:r>
          </a:p>
        </p:txBody>
      </p:sp>
      <p:sp>
        <p:nvSpPr>
          <p:cNvPr id="4" name="Symbol zastępczy numeru slajdu 3">
            <a:extLst>
              <a:ext uri="{FF2B5EF4-FFF2-40B4-BE49-F238E27FC236}">
                <a16:creationId xmlns:a16="http://schemas.microsoft.com/office/drawing/2014/main" id="{5D79AA51-6D98-4786-AF6F-2AAB698FF3D1}"/>
              </a:ext>
            </a:extLst>
          </p:cNvPr>
          <p:cNvSpPr>
            <a:spLocks noGrp="1"/>
          </p:cNvSpPr>
          <p:nvPr>
            <p:ph type="sldNum" sz="quarter" idx="12"/>
          </p:nvPr>
        </p:nvSpPr>
        <p:spPr/>
        <p:txBody>
          <a:bodyPr/>
          <a:lstStyle/>
          <a:p>
            <a:fld id="{4D181E47-FB38-4348-B428-8DBF28292CEF}" type="slidenum">
              <a:rPr lang="pl-PL" smtClean="0"/>
              <a:t>22</a:t>
            </a:fld>
            <a:endParaRPr lang="pl-PL"/>
          </a:p>
        </p:txBody>
      </p:sp>
      <p:pic>
        <p:nvPicPr>
          <p:cNvPr id="6" name="Obraz 5">
            <a:extLst>
              <a:ext uri="{FF2B5EF4-FFF2-40B4-BE49-F238E27FC236}">
                <a16:creationId xmlns:a16="http://schemas.microsoft.com/office/drawing/2014/main" id="{2E099AB1-8424-471F-8C06-C042D0F65991}"/>
              </a:ext>
            </a:extLst>
          </p:cNvPr>
          <p:cNvPicPr>
            <a:picLocks noChangeAspect="1"/>
          </p:cNvPicPr>
          <p:nvPr/>
        </p:nvPicPr>
        <p:blipFill rotWithShape="1">
          <a:blip r:embed="rId2"/>
          <a:srcRect l="43616" t="35340" r="41311" b="51489"/>
          <a:stretch/>
        </p:blipFill>
        <p:spPr>
          <a:xfrm>
            <a:off x="0" y="3742482"/>
            <a:ext cx="4061038" cy="1996049"/>
          </a:xfrm>
          <a:prstGeom prst="rect">
            <a:avLst/>
          </a:prstGeom>
        </p:spPr>
      </p:pic>
      <p:pic>
        <p:nvPicPr>
          <p:cNvPr id="7" name="Obraz 6">
            <a:extLst>
              <a:ext uri="{FF2B5EF4-FFF2-40B4-BE49-F238E27FC236}">
                <a16:creationId xmlns:a16="http://schemas.microsoft.com/office/drawing/2014/main" id="{98723BF3-6381-4FAB-AA55-DEF3198952DF}"/>
              </a:ext>
            </a:extLst>
          </p:cNvPr>
          <p:cNvPicPr>
            <a:picLocks noChangeAspect="1"/>
          </p:cNvPicPr>
          <p:nvPr/>
        </p:nvPicPr>
        <p:blipFill rotWithShape="1">
          <a:blip r:embed="rId2"/>
          <a:srcRect l="43616" t="54053" r="41311" b="32815"/>
          <a:stretch/>
        </p:blipFill>
        <p:spPr>
          <a:xfrm>
            <a:off x="3816901" y="3986734"/>
            <a:ext cx="3768580" cy="1846921"/>
          </a:xfrm>
          <a:prstGeom prst="rect">
            <a:avLst/>
          </a:prstGeom>
        </p:spPr>
      </p:pic>
      <p:pic>
        <p:nvPicPr>
          <p:cNvPr id="9" name="Obraz 8">
            <a:extLst>
              <a:ext uri="{FF2B5EF4-FFF2-40B4-BE49-F238E27FC236}">
                <a16:creationId xmlns:a16="http://schemas.microsoft.com/office/drawing/2014/main" id="{E4EED77E-E837-44D5-B921-F9B50B15EBD5}"/>
              </a:ext>
            </a:extLst>
          </p:cNvPr>
          <p:cNvPicPr>
            <a:picLocks noChangeAspect="1"/>
          </p:cNvPicPr>
          <p:nvPr/>
        </p:nvPicPr>
        <p:blipFill rotWithShape="1">
          <a:blip r:embed="rId3"/>
          <a:srcRect l="21076" t="41655" r="58003" b="48589"/>
          <a:stretch/>
        </p:blipFill>
        <p:spPr>
          <a:xfrm>
            <a:off x="7585481" y="-16534"/>
            <a:ext cx="4207279" cy="1103641"/>
          </a:xfrm>
          <a:prstGeom prst="rect">
            <a:avLst/>
          </a:prstGeom>
        </p:spPr>
      </p:pic>
      <p:pic>
        <p:nvPicPr>
          <p:cNvPr id="11" name="Obraz 10">
            <a:extLst>
              <a:ext uri="{FF2B5EF4-FFF2-40B4-BE49-F238E27FC236}">
                <a16:creationId xmlns:a16="http://schemas.microsoft.com/office/drawing/2014/main" id="{79E57D9B-5422-4C5D-A507-AE5D63477B3B}"/>
              </a:ext>
            </a:extLst>
          </p:cNvPr>
          <p:cNvPicPr>
            <a:picLocks noChangeAspect="1"/>
          </p:cNvPicPr>
          <p:nvPr/>
        </p:nvPicPr>
        <p:blipFill rotWithShape="1">
          <a:blip r:embed="rId4"/>
          <a:srcRect l="13750" t="48270" r="51677" b="28439"/>
          <a:stretch/>
        </p:blipFill>
        <p:spPr>
          <a:xfrm>
            <a:off x="7447279" y="4173585"/>
            <a:ext cx="4215114" cy="1597308"/>
          </a:xfrm>
          <a:prstGeom prst="rect">
            <a:avLst/>
          </a:prstGeom>
        </p:spPr>
      </p:pic>
      <p:sp>
        <p:nvSpPr>
          <p:cNvPr id="8" name="pole tekstowe 7">
            <a:extLst>
              <a:ext uri="{FF2B5EF4-FFF2-40B4-BE49-F238E27FC236}">
                <a16:creationId xmlns:a16="http://schemas.microsoft.com/office/drawing/2014/main" id="{03F4DE62-B450-8AEF-FFF0-0904F75D2439}"/>
              </a:ext>
            </a:extLst>
          </p:cNvPr>
          <p:cNvSpPr txBox="1"/>
          <p:nvPr/>
        </p:nvSpPr>
        <p:spPr>
          <a:xfrm>
            <a:off x="7248525" y="1002531"/>
            <a:ext cx="4848225" cy="1200329"/>
          </a:xfrm>
          <a:prstGeom prst="rect">
            <a:avLst/>
          </a:prstGeom>
          <a:noFill/>
        </p:spPr>
        <p:txBody>
          <a:bodyPr wrap="square">
            <a:spAutoFit/>
          </a:bodyPr>
          <a:lstStyle/>
          <a:p>
            <a:r>
              <a:rPr lang="en-US" sz="1800" dirty="0">
                <a:solidFill>
                  <a:srgbClr val="000000"/>
                </a:solidFill>
                <a:effectLst/>
                <a:latin typeface="Microsoft Sans Serif" panose="020B0604020202020204" pitchFamily="34" charset="0"/>
                <a:ea typeface="Microsoft Sans Serif" panose="020B0604020202020204" pitchFamily="34" charset="0"/>
              </a:rPr>
              <a:t>gdzie:</a:t>
            </a:r>
            <a:endParaRPr lang="pl-PL" sz="1800" dirty="0">
              <a:solidFill>
                <a:srgbClr val="000000"/>
              </a:solidFill>
              <a:effectLst/>
              <a:latin typeface="Microsoft Sans Serif" panose="020B0604020202020204" pitchFamily="34" charset="0"/>
              <a:ea typeface="Microsoft Sans Serif" panose="020B0604020202020204" pitchFamily="34" charset="0"/>
            </a:endParaRPr>
          </a:p>
          <a:p>
            <a:r>
              <a:rPr lang="en-US" sz="1800" dirty="0">
                <a:solidFill>
                  <a:srgbClr val="000000"/>
                </a:solidFill>
                <a:effectLst/>
                <a:latin typeface="Microsoft Sans Serif" panose="020B0604020202020204" pitchFamily="34" charset="0"/>
                <a:ea typeface="Microsoft Sans Serif" panose="020B0604020202020204" pitchFamily="34" charset="0"/>
              </a:rPr>
              <a:t>E = procentowa zmiana kursu wymiany </a:t>
            </a:r>
            <a:endParaRPr lang="pl-PL" sz="1800" dirty="0">
              <a:solidFill>
                <a:srgbClr val="000000"/>
              </a:solidFill>
              <a:effectLst/>
              <a:latin typeface="Microsoft Sans Serif" panose="020B0604020202020204" pitchFamily="34" charset="0"/>
              <a:ea typeface="Microsoft Sans Serif" panose="020B0604020202020204" pitchFamily="34" charset="0"/>
            </a:endParaRPr>
          </a:p>
          <a:p>
            <a:r>
              <a:rPr lang="en-US" sz="1800" dirty="0" err="1">
                <a:solidFill>
                  <a:srgbClr val="000000"/>
                </a:solidFill>
                <a:effectLst/>
                <a:latin typeface="Microsoft Sans Serif" panose="020B0604020202020204" pitchFamily="34" charset="0"/>
                <a:ea typeface="Microsoft Sans Serif" panose="020B0604020202020204" pitchFamily="34" charset="0"/>
              </a:rPr>
              <a:t>i</a:t>
            </a:r>
            <a:r>
              <a:rPr lang="pl-PL" baseline="-25000" dirty="0">
                <a:solidFill>
                  <a:srgbClr val="000000"/>
                </a:solidFill>
                <a:latin typeface="Microsoft Sans Serif" panose="020B0604020202020204" pitchFamily="34" charset="0"/>
                <a:ea typeface="Microsoft Sans Serif" panose="020B0604020202020204" pitchFamily="34" charset="0"/>
              </a:rPr>
              <a:t>1</a:t>
            </a:r>
            <a:r>
              <a:rPr lang="en-US" sz="1800" baseline="-25000" dirty="0">
                <a:solidFill>
                  <a:srgbClr val="000000"/>
                </a:solidFill>
                <a:effectLst/>
                <a:latin typeface="Microsoft Sans Serif" panose="020B0604020202020204" pitchFamily="34" charset="0"/>
                <a:ea typeface="Microsoft Sans Serif" panose="020B0604020202020204" pitchFamily="34" charset="0"/>
              </a:rPr>
              <a:t> </a:t>
            </a:r>
            <a:r>
              <a:rPr lang="en-US" sz="1800" dirty="0">
                <a:solidFill>
                  <a:srgbClr val="000000"/>
                </a:solidFill>
                <a:effectLst/>
                <a:latin typeface="Microsoft Sans Serif" panose="020B0604020202020204" pitchFamily="34" charset="0"/>
                <a:ea typeface="Microsoft Sans Serif" panose="020B0604020202020204" pitchFamily="34" charset="0"/>
              </a:rPr>
              <a:t> = stopa procentowa kraju A</a:t>
            </a:r>
            <a:endParaRPr lang="pl-PL" sz="1800" dirty="0">
              <a:solidFill>
                <a:srgbClr val="000000"/>
              </a:solidFill>
              <a:effectLst/>
              <a:latin typeface="Microsoft Sans Serif" panose="020B0604020202020204" pitchFamily="34" charset="0"/>
              <a:ea typeface="Microsoft Sans Serif" panose="020B0604020202020204" pitchFamily="34" charset="0"/>
            </a:endParaRPr>
          </a:p>
          <a:p>
            <a:r>
              <a:rPr lang="en-US" sz="1800" dirty="0">
                <a:solidFill>
                  <a:srgbClr val="000000"/>
                </a:solidFill>
                <a:effectLst/>
                <a:latin typeface="Microsoft Sans Serif" panose="020B0604020202020204" pitchFamily="34" charset="0"/>
                <a:ea typeface="Microsoft Sans Serif" panose="020B0604020202020204" pitchFamily="34" charset="0"/>
              </a:rPr>
              <a:t>i</a:t>
            </a:r>
            <a:r>
              <a:rPr lang="en-US" sz="1800" baseline="-25000" dirty="0">
                <a:solidFill>
                  <a:srgbClr val="000000"/>
                </a:solidFill>
                <a:effectLst/>
                <a:latin typeface="Microsoft Sans Serif" panose="020B0604020202020204" pitchFamily="34" charset="0"/>
                <a:ea typeface="Microsoft Sans Serif" panose="020B0604020202020204" pitchFamily="34" charset="0"/>
              </a:rPr>
              <a:t>2</a:t>
            </a:r>
            <a:r>
              <a:rPr lang="en-US" sz="1800" dirty="0">
                <a:solidFill>
                  <a:srgbClr val="000000"/>
                </a:solidFill>
                <a:effectLst/>
                <a:latin typeface="Microsoft Sans Serif" panose="020B0604020202020204" pitchFamily="34" charset="0"/>
                <a:ea typeface="Microsoft Sans Serif" panose="020B0604020202020204" pitchFamily="34" charset="0"/>
              </a:rPr>
              <a:t> = stopa procentowa kraju B</a:t>
            </a:r>
            <a:endParaRPr lang="pl-PL" sz="1800" dirty="0">
              <a:solidFill>
                <a:srgbClr val="000000"/>
              </a:solidFill>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190057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AF88E-A036-4103-9338-74CC7CA51A32}"/>
              </a:ext>
            </a:extLst>
          </p:cNvPr>
          <p:cNvSpPr>
            <a:spLocks noGrp="1"/>
          </p:cNvSpPr>
          <p:nvPr>
            <p:ph type="title"/>
          </p:nvPr>
        </p:nvSpPr>
        <p:spPr/>
        <p:txBody>
          <a:bodyPr>
            <a:normAutofit fontScale="90000"/>
          </a:bodyPr>
          <a:lstStyle/>
          <a:p>
            <a:r>
              <a:rPr lang="en-US" dirty="0"/>
              <a:t>Kursy terminowe jako bezstronne predyktory przyszłych kursów kasowych</a:t>
            </a:r>
            <a:br>
              <a:rPr lang="en-US" dirty="0"/>
            </a:br>
            <a:endParaRPr lang="en-US" dirty="0"/>
          </a:p>
        </p:txBody>
      </p:sp>
      <p:sp>
        <p:nvSpPr>
          <p:cNvPr id="3" name="Symbol zastępczy zawartości 2">
            <a:extLst>
              <a:ext uri="{FF2B5EF4-FFF2-40B4-BE49-F238E27FC236}">
                <a16:creationId xmlns:a16="http://schemas.microsoft.com/office/drawing/2014/main" id="{DEF8EE44-56BB-42B4-9941-1FFBBE2C9417}"/>
              </a:ext>
            </a:extLst>
          </p:cNvPr>
          <p:cNvSpPr>
            <a:spLocks noGrp="1"/>
          </p:cNvSpPr>
          <p:nvPr>
            <p:ph idx="1"/>
          </p:nvPr>
        </p:nvSpPr>
        <p:spPr/>
        <p:txBody>
          <a:bodyPr/>
          <a:lstStyle/>
          <a:p>
            <a:r>
              <a:rPr lang="en-US" dirty="0"/>
              <a:t>F(t) - stopa forward w momencie 0 dla okresu t</a:t>
            </a:r>
          </a:p>
          <a:p>
            <a:r>
              <a:rPr lang="en-US" dirty="0"/>
              <a:t>E(t) - oczekiwana przyszła stopa kasowa</a:t>
            </a:r>
            <a:endParaRPr lang="pl-PL" dirty="0"/>
          </a:p>
        </p:txBody>
      </p:sp>
      <p:sp>
        <p:nvSpPr>
          <p:cNvPr id="4" name="Symbol zastępczy numeru slajdu 3">
            <a:extLst>
              <a:ext uri="{FF2B5EF4-FFF2-40B4-BE49-F238E27FC236}">
                <a16:creationId xmlns:a16="http://schemas.microsoft.com/office/drawing/2014/main" id="{BFE2FF95-96BE-4C9D-B45C-0A6F70C2D19E}"/>
              </a:ext>
            </a:extLst>
          </p:cNvPr>
          <p:cNvSpPr>
            <a:spLocks noGrp="1"/>
          </p:cNvSpPr>
          <p:nvPr>
            <p:ph type="sldNum" sz="quarter" idx="12"/>
          </p:nvPr>
        </p:nvSpPr>
        <p:spPr/>
        <p:txBody>
          <a:bodyPr/>
          <a:lstStyle/>
          <a:p>
            <a:fld id="{4D181E47-FB38-4348-B428-8DBF28292CEF}" type="slidenum">
              <a:rPr lang="pl-PL" smtClean="0"/>
              <a:t>23</a:t>
            </a:fld>
            <a:endParaRPr lang="pl-PL"/>
          </a:p>
        </p:txBody>
      </p:sp>
      <p:pic>
        <p:nvPicPr>
          <p:cNvPr id="6" name="Obraz 5">
            <a:extLst>
              <a:ext uri="{FF2B5EF4-FFF2-40B4-BE49-F238E27FC236}">
                <a16:creationId xmlns:a16="http://schemas.microsoft.com/office/drawing/2014/main" id="{19191C2F-272E-409B-8A65-0D98082BF3B7}"/>
              </a:ext>
            </a:extLst>
          </p:cNvPr>
          <p:cNvPicPr>
            <a:picLocks noChangeAspect="1"/>
          </p:cNvPicPr>
          <p:nvPr/>
        </p:nvPicPr>
        <p:blipFill rotWithShape="1">
          <a:blip r:embed="rId2"/>
          <a:srcRect l="49748" t="61434" r="41929" b="32785"/>
          <a:stretch/>
        </p:blipFill>
        <p:spPr>
          <a:xfrm>
            <a:off x="3680750" y="3289451"/>
            <a:ext cx="3644081" cy="1423686"/>
          </a:xfrm>
          <a:prstGeom prst="rect">
            <a:avLst/>
          </a:prstGeom>
        </p:spPr>
      </p:pic>
    </p:spTree>
    <p:extLst>
      <p:ext uri="{BB962C8B-B14F-4D97-AF65-F5344CB8AC3E}">
        <p14:creationId xmlns:p14="http://schemas.microsoft.com/office/powerpoint/2010/main" val="272345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E73401-5010-4C6B-A5DA-72E2856F847B}"/>
              </a:ext>
            </a:extLst>
          </p:cNvPr>
          <p:cNvSpPr>
            <a:spLocks noGrp="1"/>
          </p:cNvSpPr>
          <p:nvPr>
            <p:ph type="title"/>
          </p:nvPr>
        </p:nvSpPr>
        <p:spPr/>
        <p:txBody>
          <a:bodyPr/>
          <a:lstStyle/>
          <a:p>
            <a:r>
              <a:rPr lang="en-US" dirty="0"/>
              <a:t>Jak odczytać kurs kupna/sprzedaży</a:t>
            </a:r>
            <a:endParaRPr lang="pl-PL" dirty="0"/>
          </a:p>
        </p:txBody>
      </p:sp>
      <p:sp>
        <p:nvSpPr>
          <p:cNvPr id="3" name="Symbol zastępczy zawartości 2">
            <a:extLst>
              <a:ext uri="{FF2B5EF4-FFF2-40B4-BE49-F238E27FC236}">
                <a16:creationId xmlns:a16="http://schemas.microsoft.com/office/drawing/2014/main" id="{3F63AA46-79B4-41BB-BE8D-E95DC8C0D097}"/>
              </a:ext>
            </a:extLst>
          </p:cNvPr>
          <p:cNvSpPr>
            <a:spLocks noGrp="1"/>
          </p:cNvSpPr>
          <p:nvPr>
            <p:ph idx="1"/>
          </p:nvPr>
        </p:nvSpPr>
        <p:spPr>
          <a:xfrm>
            <a:off x="877824" y="2157985"/>
            <a:ext cx="10442448" cy="1530386"/>
          </a:xfrm>
        </p:spPr>
        <p:txBody>
          <a:bodyPr>
            <a:normAutofit fontScale="92500"/>
          </a:bodyPr>
          <a:lstStyle/>
          <a:p>
            <a:r>
              <a:rPr lang="en-US" dirty="0"/>
              <a:t>Kurs spot: 4 PLN / euro - 4,5 PLN / euro</a:t>
            </a:r>
          </a:p>
          <a:p>
            <a:r>
              <a:rPr lang="en-US" dirty="0"/>
              <a:t>Walutę będącą jednostką w notowaniach traktuję jak jabłko w </a:t>
            </a:r>
            <a:r>
              <a:rPr lang="en-US" dirty="0" err="1"/>
              <a:t>Biedronce</a:t>
            </a:r>
            <a:endParaRPr lang="en-US" dirty="0"/>
          </a:p>
          <a:p>
            <a:r>
              <a:rPr lang="en-US" dirty="0"/>
              <a:t>Ja sprzedam jako dostawca taniej, a </a:t>
            </a:r>
            <a:r>
              <a:rPr lang="en-US" dirty="0" err="1"/>
              <a:t>Biedronka </a:t>
            </a:r>
            <a:r>
              <a:rPr lang="en-US" dirty="0"/>
              <a:t>sprzeda klientowi drożej</a:t>
            </a:r>
          </a:p>
          <a:p>
            <a:endParaRPr lang="pl-PL" dirty="0"/>
          </a:p>
        </p:txBody>
      </p:sp>
      <p:sp>
        <p:nvSpPr>
          <p:cNvPr id="4" name="Symbol zastępczy numeru slajdu 3">
            <a:extLst>
              <a:ext uri="{FF2B5EF4-FFF2-40B4-BE49-F238E27FC236}">
                <a16:creationId xmlns:a16="http://schemas.microsoft.com/office/drawing/2014/main" id="{97034328-241B-4775-9BE4-A19BCE2A8484}"/>
              </a:ext>
            </a:extLst>
          </p:cNvPr>
          <p:cNvSpPr>
            <a:spLocks noGrp="1"/>
          </p:cNvSpPr>
          <p:nvPr>
            <p:ph type="sldNum" sz="quarter" idx="12"/>
          </p:nvPr>
        </p:nvSpPr>
        <p:spPr/>
        <p:txBody>
          <a:bodyPr/>
          <a:lstStyle/>
          <a:p>
            <a:fld id="{4D181E47-FB38-4348-B428-8DBF28292CEF}" type="slidenum">
              <a:rPr lang="pl-PL" smtClean="0"/>
              <a:t>24</a:t>
            </a:fld>
            <a:endParaRPr lang="pl-PL"/>
          </a:p>
        </p:txBody>
      </p:sp>
      <p:graphicFrame>
        <p:nvGraphicFramePr>
          <p:cNvPr id="5" name="Tabela 4">
            <a:extLst>
              <a:ext uri="{FF2B5EF4-FFF2-40B4-BE49-F238E27FC236}">
                <a16:creationId xmlns:a16="http://schemas.microsoft.com/office/drawing/2014/main" id="{EED67952-0A02-4DF0-8E65-9C75C29143FE}"/>
              </a:ext>
            </a:extLst>
          </p:cNvPr>
          <p:cNvGraphicFramePr>
            <a:graphicFrameLocks noGrp="1"/>
          </p:cNvGraphicFramePr>
          <p:nvPr>
            <p:extLst>
              <p:ext uri="{D42A27DB-BD31-4B8C-83A1-F6EECF244321}">
                <p14:modId xmlns:p14="http://schemas.microsoft.com/office/powerpoint/2010/main" val="36254139"/>
              </p:ext>
            </p:extLst>
          </p:nvPr>
        </p:nvGraphicFramePr>
        <p:xfrm>
          <a:off x="2244436" y="4045742"/>
          <a:ext cx="8010737" cy="2415377"/>
        </p:xfrm>
        <a:graphic>
          <a:graphicData uri="http://schemas.openxmlformats.org/drawingml/2006/table">
            <a:tbl>
              <a:tblPr>
                <a:tableStyleId>{5C22544A-7EE6-4342-B048-85BDC9FD1C3A}</a:tableStyleId>
              </a:tblPr>
              <a:tblGrid>
                <a:gridCol w="1380852">
                  <a:extLst>
                    <a:ext uri="{9D8B030D-6E8A-4147-A177-3AD203B41FA5}">
                      <a16:colId xmlns:a16="http://schemas.microsoft.com/office/drawing/2014/main" val="281411255"/>
                    </a:ext>
                  </a:extLst>
                </a:gridCol>
                <a:gridCol w="393299">
                  <a:extLst>
                    <a:ext uri="{9D8B030D-6E8A-4147-A177-3AD203B41FA5}">
                      <a16:colId xmlns:a16="http://schemas.microsoft.com/office/drawing/2014/main" val="734128453"/>
                    </a:ext>
                  </a:extLst>
                </a:gridCol>
                <a:gridCol w="1769842">
                  <a:extLst>
                    <a:ext uri="{9D8B030D-6E8A-4147-A177-3AD203B41FA5}">
                      <a16:colId xmlns:a16="http://schemas.microsoft.com/office/drawing/2014/main" val="2619295439"/>
                    </a:ext>
                  </a:extLst>
                </a:gridCol>
                <a:gridCol w="898967">
                  <a:extLst>
                    <a:ext uri="{9D8B030D-6E8A-4147-A177-3AD203B41FA5}">
                      <a16:colId xmlns:a16="http://schemas.microsoft.com/office/drawing/2014/main" val="2486239545"/>
                    </a:ext>
                  </a:extLst>
                </a:gridCol>
                <a:gridCol w="1769842">
                  <a:extLst>
                    <a:ext uri="{9D8B030D-6E8A-4147-A177-3AD203B41FA5}">
                      <a16:colId xmlns:a16="http://schemas.microsoft.com/office/drawing/2014/main" val="4060664916"/>
                    </a:ext>
                  </a:extLst>
                </a:gridCol>
                <a:gridCol w="309020">
                  <a:extLst>
                    <a:ext uri="{9D8B030D-6E8A-4147-A177-3AD203B41FA5}">
                      <a16:colId xmlns:a16="http://schemas.microsoft.com/office/drawing/2014/main" val="3067596694"/>
                    </a:ext>
                  </a:extLst>
                </a:gridCol>
                <a:gridCol w="1488915">
                  <a:extLst>
                    <a:ext uri="{9D8B030D-6E8A-4147-A177-3AD203B41FA5}">
                      <a16:colId xmlns:a16="http://schemas.microsoft.com/office/drawing/2014/main" val="3171892158"/>
                    </a:ext>
                  </a:extLst>
                </a:gridCol>
              </a:tblGrid>
              <a:tr h="559018">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b="0" i="0" u="none" strike="noStrike" dirty="0" err="1">
                          <a:solidFill>
                            <a:srgbClr val="000000"/>
                          </a:solidFill>
                          <a:effectLst/>
                          <a:latin typeface="Calibri" panose="020F0502020204030204" pitchFamily="34" charset="0"/>
                        </a:rPr>
                        <a:t>Kupuję</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b="0" i="0" u="none" strike="noStrike" dirty="0" err="1">
                          <a:solidFill>
                            <a:srgbClr val="000000"/>
                          </a:solidFill>
                          <a:effectLst/>
                          <a:latin typeface="Calibri" panose="020F0502020204030204" pitchFamily="34" charset="0"/>
                        </a:rPr>
                        <a:t>Sprzedaję</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3733453"/>
                  </a:ext>
                </a:extLst>
              </a:tr>
              <a:tr h="298143">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92587"/>
                  </a:ext>
                </a:extLst>
              </a:tr>
              <a:tr h="559018">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pl-PL" sz="1800" u="none" strike="noStrike" dirty="0">
                          <a:effectLst/>
                        </a:rPr>
                        <a:t>bank </a:t>
                      </a:r>
                      <a:r>
                        <a:rPr lang="pl-PL" sz="1800" u="none" strike="noStrike" dirty="0" err="1">
                          <a:effectLst/>
                        </a:rPr>
                        <a:t>sprzedaje</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u="none" strike="noStrike" dirty="0">
                          <a:effectLst/>
                        </a:rPr>
                        <a:t>bank </a:t>
                      </a:r>
                      <a:r>
                        <a:rPr lang="pl-PL" sz="1800" u="none" strike="noStrike" dirty="0" err="1">
                          <a:effectLst/>
                        </a:rPr>
                        <a:t>kupuje</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039947"/>
                  </a:ext>
                </a:extLst>
              </a:tr>
              <a:tr h="419115">
                <a:tc>
                  <a:txBody>
                    <a:bodyPr/>
                    <a:lstStyle/>
                    <a:p>
                      <a:pPr algn="l" fontAlgn="b"/>
                      <a:r>
                        <a:rPr lang="pl-PL" sz="1800" u="none" strike="noStrike" dirty="0">
                          <a:effectLst/>
                        </a:rPr>
                        <a:t>Kupno PLN</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u="none" strike="noStrike" dirty="0">
                          <a:effectLst/>
                        </a:rPr>
                        <a:t>=</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u="none" strike="noStrike" dirty="0" err="1">
                          <a:effectLst/>
                        </a:rPr>
                        <a:t>Sprzedaż </a:t>
                      </a:r>
                      <a:r>
                        <a:rPr lang="pl-PL" sz="1800" u="none" strike="noStrike" dirty="0">
                          <a:effectLst/>
                        </a:rPr>
                        <a:t>EUR</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u="none" strike="noStrike" dirty="0" err="1">
                          <a:effectLst/>
                        </a:rPr>
                        <a:t>Sprzedaż </a:t>
                      </a:r>
                      <a:r>
                        <a:rPr lang="pl-PL" sz="1800" u="none" strike="noStrike" dirty="0">
                          <a:effectLst/>
                        </a:rPr>
                        <a:t>PLN</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u="none" strike="noStrike" dirty="0">
                          <a:effectLst/>
                        </a:rPr>
                        <a:t>=</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l-PL" sz="1800" u="none" strike="noStrike" dirty="0">
                          <a:effectLst/>
                        </a:rPr>
                        <a:t>Kupno EUR</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873767"/>
                  </a:ext>
                </a:extLst>
              </a:tr>
              <a:tr h="298143">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800" u="none" strike="noStrike" dirty="0">
                          <a:effectLst/>
                        </a:rPr>
                        <a:t>4.5</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800" u="none" strike="noStrike" dirty="0">
                          <a:effectLst/>
                        </a:rPr>
                        <a:t>4</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44055"/>
                  </a:ext>
                </a:extLst>
              </a:tr>
              <a:tr h="188589">
                <a:tc>
                  <a:txBody>
                    <a:bodyPr/>
                    <a:lstStyle/>
                    <a:p>
                      <a:pPr algn="r" fontAlgn="b"/>
                      <a:r>
                        <a:rPr lang="pl-PL" sz="1800" u="none" strike="noStrike" dirty="0">
                          <a:effectLst/>
                        </a:rPr>
                        <a:t>4.5</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800" u="none" strike="noStrike" dirty="0">
                          <a:effectLst/>
                        </a:rPr>
                        <a:t>4</a:t>
                      </a:r>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l-PL"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434447"/>
                  </a:ext>
                </a:extLst>
              </a:tr>
            </a:tbl>
          </a:graphicData>
        </a:graphic>
      </p:graphicFrame>
      <p:cxnSp>
        <p:nvCxnSpPr>
          <p:cNvPr id="7" name="Łącznik prosty ze strzałką 6">
            <a:extLst>
              <a:ext uri="{FF2B5EF4-FFF2-40B4-BE49-F238E27FC236}">
                <a16:creationId xmlns:a16="http://schemas.microsoft.com/office/drawing/2014/main" id="{43F8D693-DD7B-449C-84A1-ACA8782442D8}"/>
              </a:ext>
            </a:extLst>
          </p:cNvPr>
          <p:cNvCxnSpPr/>
          <p:nvPr/>
        </p:nvCxnSpPr>
        <p:spPr>
          <a:xfrm flipV="1">
            <a:off x="4722471" y="4687747"/>
            <a:ext cx="0"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E0ADF214-1ECF-418A-BCB3-12DD4199D70F}"/>
              </a:ext>
            </a:extLst>
          </p:cNvPr>
          <p:cNvCxnSpPr/>
          <p:nvPr/>
        </p:nvCxnSpPr>
        <p:spPr>
          <a:xfrm flipV="1">
            <a:off x="9282896" y="4687747"/>
            <a:ext cx="0"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21784A11-137F-4F0A-8F00-68D08F12FFB2}"/>
              </a:ext>
            </a:extLst>
          </p:cNvPr>
          <p:cNvCxnSpPr/>
          <p:nvPr/>
        </p:nvCxnSpPr>
        <p:spPr>
          <a:xfrm flipH="1">
            <a:off x="3750197" y="5879939"/>
            <a:ext cx="636608" cy="37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09279034-B1DB-470D-8990-2DFC05FC1049}"/>
              </a:ext>
            </a:extLst>
          </p:cNvPr>
          <p:cNvCxnSpPr/>
          <p:nvPr/>
        </p:nvCxnSpPr>
        <p:spPr>
          <a:xfrm flipH="1">
            <a:off x="8610600" y="5879939"/>
            <a:ext cx="811192" cy="37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53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6F9812-75C4-4CB8-923A-D7F7126DE4AD}"/>
              </a:ext>
            </a:extLst>
          </p:cNvPr>
          <p:cNvSpPr>
            <a:spLocks noGrp="1"/>
          </p:cNvSpPr>
          <p:nvPr>
            <p:ph type="title"/>
          </p:nvPr>
        </p:nvSpPr>
        <p:spPr/>
        <p:txBody>
          <a:bodyPr/>
          <a:lstStyle/>
          <a:p>
            <a:r>
              <a:rPr lang="pl-PL" dirty="0"/>
              <a:t>FRA</a:t>
            </a:r>
          </a:p>
        </p:txBody>
      </p:sp>
      <p:sp>
        <p:nvSpPr>
          <p:cNvPr id="3" name="Symbol zastępczy zawartości 2">
            <a:extLst>
              <a:ext uri="{FF2B5EF4-FFF2-40B4-BE49-F238E27FC236}">
                <a16:creationId xmlns:a16="http://schemas.microsoft.com/office/drawing/2014/main" id="{273185E0-E68D-4CC7-BCE9-E0C9FFD25AE8}"/>
              </a:ext>
            </a:extLst>
          </p:cNvPr>
          <p:cNvSpPr>
            <a:spLocks noGrp="1"/>
          </p:cNvSpPr>
          <p:nvPr>
            <p:ph idx="1"/>
          </p:nvPr>
        </p:nvSpPr>
        <p:spPr/>
        <p:txBody>
          <a:bodyPr/>
          <a:lstStyle/>
          <a:p>
            <a:r>
              <a:rPr lang="en-US" dirty="0"/>
              <a:t>FRA - forward rate agreement - zgadzamy się, że umowa wejdzie w życie po określonym czasie, a moje odsetki do zapłaty od pożyczki będą określone w umowie.</a:t>
            </a:r>
          </a:p>
          <a:p>
            <a:r>
              <a:rPr lang="en-US" dirty="0"/>
              <a:t>Pożyczka ma zmienną stopę procentową, ale jest zabezpieczona FRA - jeśli stopy są wyższe, druga strona umowy wyrównuje różnicę, a ja płacę tylko odsetki określone w umowie FRA.</a:t>
            </a:r>
          </a:p>
          <a:p>
            <a:r>
              <a:rPr lang="en-US" dirty="0"/>
              <a:t>Jeśli stopy są niższe, muszę zapłacić różnicę drugiej stronie umowy FRA, a zatem ponownie płacę dokładnie odsetki określone w umowie FRA.</a:t>
            </a:r>
            <a:endParaRPr lang="pl-PL" dirty="0"/>
          </a:p>
        </p:txBody>
      </p:sp>
      <p:sp>
        <p:nvSpPr>
          <p:cNvPr id="4" name="Symbol zastępczy numeru slajdu 3">
            <a:extLst>
              <a:ext uri="{FF2B5EF4-FFF2-40B4-BE49-F238E27FC236}">
                <a16:creationId xmlns:a16="http://schemas.microsoft.com/office/drawing/2014/main" id="{BA07BDD5-1128-4CA3-8EE9-7D036E78B92D}"/>
              </a:ext>
            </a:extLst>
          </p:cNvPr>
          <p:cNvSpPr>
            <a:spLocks noGrp="1"/>
          </p:cNvSpPr>
          <p:nvPr>
            <p:ph type="sldNum" sz="quarter" idx="12"/>
          </p:nvPr>
        </p:nvSpPr>
        <p:spPr/>
        <p:txBody>
          <a:bodyPr/>
          <a:lstStyle/>
          <a:p>
            <a:fld id="{4D181E47-FB38-4348-B428-8DBF28292CEF}" type="slidenum">
              <a:rPr lang="pl-PL" smtClean="0"/>
              <a:t>25</a:t>
            </a:fld>
            <a:endParaRPr lang="pl-PL"/>
          </a:p>
        </p:txBody>
      </p:sp>
    </p:spTree>
    <p:extLst>
      <p:ext uri="{BB962C8B-B14F-4D97-AF65-F5344CB8AC3E}">
        <p14:creationId xmlns:p14="http://schemas.microsoft.com/office/powerpoint/2010/main" val="9733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FF31-3498-AFB8-368B-8A693E39F0C2}"/>
              </a:ext>
            </a:extLst>
          </p:cNvPr>
          <p:cNvSpPr>
            <a:spLocks noGrp="1"/>
          </p:cNvSpPr>
          <p:nvPr>
            <p:ph type="title"/>
          </p:nvPr>
        </p:nvSpPr>
        <p:spPr/>
        <p:txBody>
          <a:bodyPr/>
          <a:lstStyle/>
          <a:p>
            <a:r>
              <a:rPr lang="pl-PL" dirty="0" err="1"/>
              <a:t>Kontrakty terminowe</a:t>
            </a:r>
            <a:endParaRPr lang="pl-PL" dirty="0"/>
          </a:p>
        </p:txBody>
      </p:sp>
      <p:sp>
        <p:nvSpPr>
          <p:cNvPr id="3" name="Content Placeholder 2">
            <a:extLst>
              <a:ext uri="{FF2B5EF4-FFF2-40B4-BE49-F238E27FC236}">
                <a16:creationId xmlns:a16="http://schemas.microsoft.com/office/drawing/2014/main" id="{C1F0A377-1869-F5CF-03FA-6F6ECB6DA520}"/>
              </a:ext>
            </a:extLst>
          </p:cNvPr>
          <p:cNvSpPr>
            <a:spLocks noGrp="1"/>
          </p:cNvSpPr>
          <p:nvPr>
            <p:ph idx="1"/>
          </p:nvPr>
        </p:nvSpPr>
        <p:spPr/>
        <p:txBody>
          <a:bodyPr/>
          <a:lstStyle/>
          <a:p>
            <a:r>
              <a:rPr lang="en-US" dirty="0"/>
              <a:t>Kontrakt z bankiem obejmujący określoną kwotę waluty obcej (FX) do dostawy w określonym dniu w przyszłości po kursie wymiany uzgodnionym teraz.</a:t>
            </a:r>
          </a:p>
          <a:p>
            <a:r>
              <a:rPr lang="en-US" dirty="0"/>
              <a:t>Podobnie jak w przypadku kursów spot, bank poda terminowy kurs wymiany jako (większy) spread, </a:t>
            </a:r>
            <a:r>
              <a:rPr lang="en-US" dirty="0" err="1"/>
              <a:t>np:</a:t>
            </a:r>
            <a:r>
              <a:rPr lang="en-US" dirty="0"/>
              <a:t> Kurs terminowy: 1,9600-1,9612 ($ za £)</a:t>
            </a:r>
          </a:p>
          <a:p>
            <a:r>
              <a:rPr lang="en-US" dirty="0"/>
              <a:t>Ponownie, firmie zawsze będzie oferowana najgorsza stawka.</a:t>
            </a:r>
            <a:endParaRPr lang="pl-PL" dirty="0"/>
          </a:p>
        </p:txBody>
      </p:sp>
      <p:sp>
        <p:nvSpPr>
          <p:cNvPr id="6" name="Slide Number Placeholder 5">
            <a:extLst>
              <a:ext uri="{FF2B5EF4-FFF2-40B4-BE49-F238E27FC236}">
                <a16:creationId xmlns:a16="http://schemas.microsoft.com/office/drawing/2014/main" id="{173A9706-BBF4-DC95-E31A-BE540402EC2B}"/>
              </a:ext>
            </a:extLst>
          </p:cNvPr>
          <p:cNvSpPr>
            <a:spLocks noGrp="1"/>
          </p:cNvSpPr>
          <p:nvPr>
            <p:ph type="sldNum" sz="quarter" idx="12"/>
          </p:nvPr>
        </p:nvSpPr>
        <p:spPr/>
        <p:txBody>
          <a:bodyPr/>
          <a:lstStyle/>
          <a:p>
            <a:fld id="{C68AC1EC-23E2-4F0E-A5A4-674EC8DB954E}" type="slidenum">
              <a:rPr lang="en-US" smtClean="0"/>
              <a:t>26</a:t>
            </a:fld>
            <a:endParaRPr lang="en-US"/>
          </a:p>
        </p:txBody>
      </p:sp>
    </p:spTree>
    <p:extLst>
      <p:ext uri="{BB962C8B-B14F-4D97-AF65-F5344CB8AC3E}">
        <p14:creationId xmlns:p14="http://schemas.microsoft.com/office/powerpoint/2010/main" val="404355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31A8-C4CC-5D6D-F24C-ECC74FE5A7FA}"/>
              </a:ext>
            </a:extLst>
          </p:cNvPr>
          <p:cNvSpPr>
            <a:spLocks noGrp="1"/>
          </p:cNvSpPr>
          <p:nvPr>
            <p:ph type="title"/>
          </p:nvPr>
        </p:nvSpPr>
        <p:spPr/>
        <p:txBody>
          <a:bodyPr/>
          <a:lstStyle/>
          <a:p>
            <a:r>
              <a:rPr lang="pl-PL" dirty="0" err="1"/>
              <a:t>Ćwiczenie</a:t>
            </a:r>
            <a:r>
              <a:rPr lang="pl-PL" dirty="0"/>
              <a:t>: </a:t>
            </a:r>
            <a:r>
              <a:rPr lang="pl-PL" dirty="0" err="1"/>
              <a:t>Kontrakty terminowe</a:t>
            </a:r>
            <a:endParaRPr lang="pl-PL" dirty="0"/>
          </a:p>
        </p:txBody>
      </p:sp>
      <p:sp>
        <p:nvSpPr>
          <p:cNvPr id="3" name="Content Placeholder 2">
            <a:extLst>
              <a:ext uri="{FF2B5EF4-FFF2-40B4-BE49-F238E27FC236}">
                <a16:creationId xmlns:a16="http://schemas.microsoft.com/office/drawing/2014/main" id="{69B6810D-D85C-F2A5-3962-A6653E3CD5CA}"/>
              </a:ext>
            </a:extLst>
          </p:cNvPr>
          <p:cNvSpPr>
            <a:spLocks noGrp="1"/>
          </p:cNvSpPr>
          <p:nvPr>
            <p:ph idx="1"/>
          </p:nvPr>
        </p:nvSpPr>
        <p:spPr>
          <a:xfrm>
            <a:off x="409575" y="1825625"/>
            <a:ext cx="11296650" cy="4351338"/>
          </a:xfrm>
        </p:spPr>
        <p:txBody>
          <a:bodyPr>
            <a:normAutofit/>
          </a:bodyPr>
          <a:lstStyle/>
          <a:p>
            <a:r>
              <a:rPr lang="en-US" sz="2400" dirty="0"/>
              <a:t>Kurs kasowy na dzień 30 stycznia 20X7 r. wynosił 1,9612-1,9618 $ za £, a trzymiesięczny kurs terminowy 1,9600-1,9615 $ za £.</a:t>
            </a:r>
          </a:p>
          <a:p>
            <a:r>
              <a:rPr lang="en-US" sz="2400" b="1" dirty="0" err="1"/>
              <a:t>polecenia</a:t>
            </a:r>
            <a:endParaRPr lang="en-US" sz="2400" b="1" dirty="0"/>
          </a:p>
          <a:p>
            <a:r>
              <a:rPr lang="en-US" sz="2400" dirty="0"/>
              <a:t>1 Oblicz wpływy ze sprzedaży o wartości 2 mln USD, które mają być otrzymane za trzy miesiące, jeśli zastosowane zostaną kursy terminowe.</a:t>
            </a:r>
          </a:p>
          <a:p>
            <a:r>
              <a:rPr lang="en-US" sz="2400" dirty="0"/>
              <a:t>2 Oblicz koszt zapłaty faktury na kwotę 2 mln USD za trzy miesiące, jeśli zastosowane zostaną kursy terminowe.</a:t>
            </a:r>
            <a:endParaRPr lang="pl-PL" sz="2400" dirty="0"/>
          </a:p>
        </p:txBody>
      </p:sp>
      <p:sp>
        <p:nvSpPr>
          <p:cNvPr id="6" name="Slide Number Placeholder 5">
            <a:extLst>
              <a:ext uri="{FF2B5EF4-FFF2-40B4-BE49-F238E27FC236}">
                <a16:creationId xmlns:a16="http://schemas.microsoft.com/office/drawing/2014/main" id="{655A0A37-7D7A-DFBE-0042-9690220F42A4}"/>
              </a:ext>
            </a:extLst>
          </p:cNvPr>
          <p:cNvSpPr>
            <a:spLocks noGrp="1"/>
          </p:cNvSpPr>
          <p:nvPr>
            <p:ph type="sldNum" sz="quarter" idx="12"/>
          </p:nvPr>
        </p:nvSpPr>
        <p:spPr/>
        <p:txBody>
          <a:bodyPr/>
          <a:lstStyle/>
          <a:p>
            <a:fld id="{C68AC1EC-23E2-4F0E-A5A4-674EC8DB954E}" type="slidenum">
              <a:rPr lang="en-US" smtClean="0"/>
              <a:t>27</a:t>
            </a:fld>
            <a:endParaRPr lang="en-US"/>
          </a:p>
        </p:txBody>
      </p:sp>
    </p:spTree>
    <p:extLst>
      <p:ext uri="{BB962C8B-B14F-4D97-AF65-F5344CB8AC3E}">
        <p14:creationId xmlns:p14="http://schemas.microsoft.com/office/powerpoint/2010/main" val="359190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A420-30A5-5439-A65D-3435D8FC55EE}"/>
              </a:ext>
            </a:extLst>
          </p:cNvPr>
          <p:cNvSpPr>
            <a:spLocks noGrp="1"/>
          </p:cNvSpPr>
          <p:nvPr>
            <p:ph type="title"/>
          </p:nvPr>
        </p:nvSpPr>
        <p:spPr/>
        <p:txBody>
          <a:bodyPr/>
          <a:lstStyle/>
          <a:p>
            <a:r>
              <a:rPr lang="pl-PL" dirty="0"/>
              <a:t>Rozwiązanie: </a:t>
            </a:r>
            <a:r>
              <a:rPr lang="pl-PL" dirty="0" err="1"/>
              <a:t>Kontrakty forward</a:t>
            </a:r>
            <a:endParaRPr lang="pl-PL" dirty="0"/>
          </a:p>
        </p:txBody>
      </p:sp>
      <p:sp>
        <p:nvSpPr>
          <p:cNvPr id="3" name="Content Placeholder 2">
            <a:extLst>
              <a:ext uri="{FF2B5EF4-FFF2-40B4-BE49-F238E27FC236}">
                <a16:creationId xmlns:a16="http://schemas.microsoft.com/office/drawing/2014/main" id="{ED2EFB8C-5E5B-218B-F830-2E85E1FED1CE}"/>
              </a:ext>
            </a:extLst>
          </p:cNvPr>
          <p:cNvSpPr>
            <a:spLocks noGrp="1"/>
          </p:cNvSpPr>
          <p:nvPr>
            <p:ph idx="1"/>
          </p:nvPr>
        </p:nvSpPr>
        <p:spPr>
          <a:xfrm>
            <a:off x="466725" y="1825625"/>
            <a:ext cx="11229975" cy="4351338"/>
          </a:xfrm>
        </p:spPr>
        <p:txBody>
          <a:bodyPr>
            <a:normAutofit/>
          </a:bodyPr>
          <a:lstStyle/>
          <a:p>
            <a:r>
              <a:rPr lang="en-US" sz="2400" dirty="0"/>
              <a:t>1 Najgorszy kurs sprzedaży USD i kupna GBP wynosi 1,9615, więc jest to kurs oferowany przez bank.</a:t>
            </a:r>
          </a:p>
          <a:p>
            <a:r>
              <a:rPr lang="en-US" sz="2400" dirty="0"/>
              <a:t>2 mln USD </a:t>
            </a:r>
            <a:r>
              <a:rPr lang="pl-PL" sz="2400" dirty="0"/>
              <a:t>/ </a:t>
            </a:r>
            <a:r>
              <a:rPr lang="en-US" sz="2400" dirty="0"/>
              <a:t>1,9615 </a:t>
            </a:r>
            <a:r>
              <a:rPr lang="pl-PL" sz="2400" dirty="0"/>
              <a:t>USD / GBP </a:t>
            </a:r>
            <a:r>
              <a:rPr lang="en-US" sz="2400" dirty="0"/>
              <a:t>= 1 019 628 GBP.</a:t>
            </a:r>
          </a:p>
          <a:p>
            <a:r>
              <a:rPr lang="en-US" sz="2400" dirty="0"/>
              <a:t>2 Najgorszy kurs sprzedaży GBP i kupna USD wynosi 1,9600, więc jest to kurs oferowany przez bank.</a:t>
            </a:r>
          </a:p>
          <a:p>
            <a:r>
              <a:rPr lang="en-US" sz="2400" dirty="0"/>
              <a:t>2 mln A$ / 1,9600 </a:t>
            </a:r>
            <a:r>
              <a:rPr lang="pl-PL" sz="2400" dirty="0"/>
              <a:t>A$/GBP </a:t>
            </a:r>
            <a:r>
              <a:rPr lang="en-US" sz="2400" dirty="0"/>
              <a:t>= 1 020 408 GBP</a:t>
            </a:r>
            <a:endParaRPr lang="pl-PL" sz="2400" dirty="0"/>
          </a:p>
        </p:txBody>
      </p:sp>
      <p:sp>
        <p:nvSpPr>
          <p:cNvPr id="6" name="Slide Number Placeholder 5">
            <a:extLst>
              <a:ext uri="{FF2B5EF4-FFF2-40B4-BE49-F238E27FC236}">
                <a16:creationId xmlns:a16="http://schemas.microsoft.com/office/drawing/2014/main" id="{A1875032-6D34-D27D-5D11-AF64F71C2382}"/>
              </a:ext>
            </a:extLst>
          </p:cNvPr>
          <p:cNvSpPr>
            <a:spLocks noGrp="1"/>
          </p:cNvSpPr>
          <p:nvPr>
            <p:ph type="sldNum" sz="quarter" idx="12"/>
          </p:nvPr>
        </p:nvSpPr>
        <p:spPr/>
        <p:txBody>
          <a:bodyPr/>
          <a:lstStyle/>
          <a:p>
            <a:fld id="{C68AC1EC-23E2-4F0E-A5A4-674EC8DB954E}" type="slidenum">
              <a:rPr lang="en-US" smtClean="0"/>
              <a:t>28</a:t>
            </a:fld>
            <a:endParaRPr lang="en-US"/>
          </a:p>
        </p:txBody>
      </p:sp>
    </p:spTree>
    <p:extLst>
      <p:ext uri="{BB962C8B-B14F-4D97-AF65-F5344CB8AC3E}">
        <p14:creationId xmlns:p14="http://schemas.microsoft.com/office/powerpoint/2010/main" val="268774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949D-C59C-241F-998D-35A32A9AD3AC}"/>
              </a:ext>
            </a:extLst>
          </p:cNvPr>
          <p:cNvSpPr>
            <a:spLocks noGrp="1"/>
          </p:cNvSpPr>
          <p:nvPr>
            <p:ph type="title"/>
          </p:nvPr>
        </p:nvSpPr>
        <p:spPr/>
        <p:txBody>
          <a:bodyPr/>
          <a:lstStyle/>
          <a:p>
            <a:r>
              <a:rPr lang="pl-PL" dirty="0" err="1"/>
              <a:t>Zalety </a:t>
            </a:r>
            <a:r>
              <a:rPr lang="pl-PL" dirty="0"/>
              <a:t>i </a:t>
            </a:r>
            <a:r>
              <a:rPr lang="pl-PL" dirty="0" err="1"/>
              <a:t>wady kontraktów forward</a:t>
            </a:r>
            <a:endParaRPr lang="pl-PL" dirty="0"/>
          </a:p>
        </p:txBody>
      </p:sp>
      <p:sp>
        <p:nvSpPr>
          <p:cNvPr id="6" name="Slide Number Placeholder 5">
            <a:extLst>
              <a:ext uri="{FF2B5EF4-FFF2-40B4-BE49-F238E27FC236}">
                <a16:creationId xmlns:a16="http://schemas.microsoft.com/office/drawing/2014/main" id="{A4032C24-E9A6-06B6-5255-CAD2B4EFEF9E}"/>
              </a:ext>
            </a:extLst>
          </p:cNvPr>
          <p:cNvSpPr>
            <a:spLocks noGrp="1"/>
          </p:cNvSpPr>
          <p:nvPr>
            <p:ph type="sldNum" sz="quarter" idx="12"/>
          </p:nvPr>
        </p:nvSpPr>
        <p:spPr/>
        <p:txBody>
          <a:bodyPr/>
          <a:lstStyle/>
          <a:p>
            <a:fld id="{C68AC1EC-23E2-4F0E-A5A4-674EC8DB954E}" type="slidenum">
              <a:rPr lang="en-US" smtClean="0"/>
              <a:t>29</a:t>
            </a:fld>
            <a:endParaRPr lang="en-US"/>
          </a:p>
        </p:txBody>
      </p:sp>
      <p:graphicFrame>
        <p:nvGraphicFramePr>
          <p:cNvPr id="3" name="Tabela 2">
            <a:extLst>
              <a:ext uri="{FF2B5EF4-FFF2-40B4-BE49-F238E27FC236}">
                <a16:creationId xmlns:a16="http://schemas.microsoft.com/office/drawing/2014/main" id="{91D0A1C7-7C9C-B233-F9CE-006597554585}"/>
              </a:ext>
            </a:extLst>
          </p:cNvPr>
          <p:cNvGraphicFramePr>
            <a:graphicFrameLocks noGrp="1"/>
          </p:cNvGraphicFramePr>
          <p:nvPr>
            <p:extLst>
              <p:ext uri="{D42A27DB-BD31-4B8C-83A1-F6EECF244321}">
                <p14:modId xmlns:p14="http://schemas.microsoft.com/office/powerpoint/2010/main" val="3595656057"/>
              </p:ext>
            </p:extLst>
          </p:nvPr>
        </p:nvGraphicFramePr>
        <p:xfrm>
          <a:off x="1564640" y="2702560"/>
          <a:ext cx="8920480" cy="2052320"/>
        </p:xfrm>
        <a:graphic>
          <a:graphicData uri="http://schemas.openxmlformats.org/drawingml/2006/table">
            <a:tbl>
              <a:tblPr>
                <a:tableStyleId>{5C22544A-7EE6-4342-B048-85BDC9FD1C3A}</a:tableStyleId>
              </a:tblPr>
              <a:tblGrid>
                <a:gridCol w="4493401">
                  <a:extLst>
                    <a:ext uri="{9D8B030D-6E8A-4147-A177-3AD203B41FA5}">
                      <a16:colId xmlns:a16="http://schemas.microsoft.com/office/drawing/2014/main" val="563449139"/>
                    </a:ext>
                  </a:extLst>
                </a:gridCol>
                <a:gridCol w="4427079">
                  <a:extLst>
                    <a:ext uri="{9D8B030D-6E8A-4147-A177-3AD203B41FA5}">
                      <a16:colId xmlns:a16="http://schemas.microsoft.com/office/drawing/2014/main" val="1074594360"/>
                    </a:ext>
                  </a:extLst>
                </a:gridCol>
              </a:tblGrid>
              <a:tr h="410464">
                <a:tc>
                  <a:txBody>
                    <a:bodyPr/>
                    <a:lstStyle/>
                    <a:p>
                      <a:pPr algn="l" fontAlgn="t"/>
                      <a:r>
                        <a:rPr lang="pl-PL" sz="1800" u="none" strike="noStrike">
                          <a:effectLst/>
                        </a:rPr>
                        <a:t>Zalety kontraktów forward</a:t>
                      </a:r>
                      <a:endParaRPr lang="pl-PL" sz="1800" b="1" i="0" u="none" strike="noStrike">
                        <a:effectLst/>
                        <a:latin typeface="Arial" panose="020B0604020202020204" pitchFamily="34" charset="0"/>
                      </a:endParaRPr>
                    </a:p>
                  </a:txBody>
                  <a:tcPr marL="6350" marR="6350" marT="6350" marB="0"/>
                </a:tc>
                <a:tc>
                  <a:txBody>
                    <a:bodyPr/>
                    <a:lstStyle/>
                    <a:p>
                      <a:pPr algn="l" fontAlgn="t"/>
                      <a:r>
                        <a:rPr lang="pl-PL" sz="1800" u="none" strike="noStrike">
                          <a:effectLst/>
                        </a:rPr>
                        <a:t>Wady kontraktów forward</a:t>
                      </a:r>
                      <a:endParaRPr lang="pl-PL" sz="1800" b="1" i="0" u="none" strike="noStrike">
                        <a:effectLst/>
                        <a:latin typeface="Arial" panose="020B0604020202020204" pitchFamily="34" charset="0"/>
                      </a:endParaRPr>
                    </a:p>
                  </a:txBody>
                  <a:tcPr marL="6350" marR="6350" marT="6350" marB="0"/>
                </a:tc>
                <a:extLst>
                  <a:ext uri="{0D108BD9-81ED-4DB2-BD59-A6C34878D82A}">
                    <a16:rowId xmlns:a16="http://schemas.microsoft.com/office/drawing/2014/main" val="939802670"/>
                  </a:ext>
                </a:extLst>
              </a:tr>
              <a:tr h="820928">
                <a:tc>
                  <a:txBody>
                    <a:bodyPr/>
                    <a:lstStyle/>
                    <a:p>
                      <a:pPr algn="l" fontAlgn="t"/>
                      <a:r>
                        <a:rPr lang="en-US" sz="1800" u="none" strike="noStrike">
                          <a:effectLst/>
                        </a:rPr>
                        <a:t>Proste, bez kosztów transakcji z góry</a:t>
                      </a:r>
                      <a:endParaRPr lang="en-US" sz="1800" b="0" i="0" u="none" strike="noStrike">
                        <a:effectLst/>
                        <a:latin typeface="Arial" panose="020B0604020202020204" pitchFamily="34" charset="0"/>
                      </a:endParaRPr>
                    </a:p>
                  </a:txBody>
                  <a:tcPr marL="6350" marR="6350" marT="6350" marB="0"/>
                </a:tc>
                <a:tc>
                  <a:txBody>
                    <a:bodyPr/>
                    <a:lstStyle/>
                    <a:p>
                      <a:pPr algn="l" fontAlgn="ctr"/>
                      <a:r>
                        <a:rPr lang="en-US" sz="1800" u="none" strike="noStrike">
                          <a:effectLst/>
                        </a:rPr>
                        <a:t>Umowy na czas określony (obowiązują tylko w określonym dniu)</a:t>
                      </a:r>
                      <a:endParaRPr lang="en-US" sz="1800" b="0" i="0" u="none" strike="noStrike">
                        <a:effectLst/>
                        <a:latin typeface="Arial" panose="020B0604020202020204" pitchFamily="34" charset="0"/>
                      </a:endParaRPr>
                    </a:p>
                  </a:txBody>
                  <a:tcPr marL="6350" marR="6350" marT="6350" marB="0" anchor="ctr"/>
                </a:tc>
                <a:extLst>
                  <a:ext uri="{0D108BD9-81ED-4DB2-BD59-A6C34878D82A}">
                    <a16:rowId xmlns:a16="http://schemas.microsoft.com/office/drawing/2014/main" val="1885418302"/>
                  </a:ext>
                </a:extLst>
              </a:tr>
              <a:tr h="820928">
                <a:tc>
                  <a:txBody>
                    <a:bodyPr/>
                    <a:lstStyle/>
                    <a:p>
                      <a:pPr algn="l" fontAlgn="ctr"/>
                      <a:r>
                        <a:rPr lang="en-US" sz="1800" u="none" strike="noStrike">
                          <a:effectLst/>
                        </a:rPr>
                        <a:t>Dostępne dla wielu walut, zwykle na ponad rok do przodu</a:t>
                      </a:r>
                      <a:endParaRPr lang="en-US" sz="1800" b="0" i="0" u="none" strike="noStrike">
                        <a:effectLst/>
                        <a:latin typeface="Arial" panose="020B0604020202020204" pitchFamily="34" charset="0"/>
                      </a:endParaRPr>
                    </a:p>
                  </a:txBody>
                  <a:tcPr marL="6350" marR="6350" marT="6350" marB="0" anchor="ctr"/>
                </a:tc>
                <a:tc>
                  <a:txBody>
                    <a:bodyPr/>
                    <a:lstStyle/>
                    <a:p>
                      <a:pPr algn="l" fontAlgn="t"/>
                      <a:r>
                        <a:rPr lang="en-US" sz="1800" u="none" strike="noStrike" dirty="0">
                          <a:effectLst/>
                        </a:rPr>
                        <a:t>Podana stawka może być nieatrakcyjna</a:t>
                      </a:r>
                      <a:endParaRPr lang="en-US" sz="1800" b="0" i="0" u="none" strike="noStrike" dirty="0">
                        <a:effectLst/>
                        <a:latin typeface="Arial" panose="020B0604020202020204" pitchFamily="34" charset="0"/>
                      </a:endParaRPr>
                    </a:p>
                  </a:txBody>
                  <a:tcPr marL="6350" marR="6350" marT="6350" marB="0"/>
                </a:tc>
                <a:extLst>
                  <a:ext uri="{0D108BD9-81ED-4DB2-BD59-A6C34878D82A}">
                    <a16:rowId xmlns:a16="http://schemas.microsoft.com/office/drawing/2014/main" val="2096652362"/>
                  </a:ext>
                </a:extLst>
              </a:tr>
            </a:tbl>
          </a:graphicData>
        </a:graphic>
      </p:graphicFrame>
    </p:spTree>
    <p:extLst>
      <p:ext uri="{BB962C8B-B14F-4D97-AF65-F5344CB8AC3E}">
        <p14:creationId xmlns:p14="http://schemas.microsoft.com/office/powerpoint/2010/main" val="372827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B175-7562-DCC7-057C-C03E2391FE61}"/>
              </a:ext>
            </a:extLst>
          </p:cNvPr>
          <p:cNvSpPr>
            <a:spLocks noGrp="1"/>
          </p:cNvSpPr>
          <p:nvPr>
            <p:ph type="title"/>
          </p:nvPr>
        </p:nvSpPr>
        <p:spPr/>
        <p:txBody>
          <a:bodyPr/>
          <a:lstStyle/>
          <a:p>
            <a:r>
              <a:rPr lang="pl-PL" dirty="0" err="1"/>
              <a:t>Założenia tego wykładu</a:t>
            </a:r>
            <a:endParaRPr lang="pl-PL" dirty="0"/>
          </a:p>
        </p:txBody>
      </p:sp>
      <p:sp>
        <p:nvSpPr>
          <p:cNvPr id="3" name="Content Placeholder 2">
            <a:extLst>
              <a:ext uri="{FF2B5EF4-FFF2-40B4-BE49-F238E27FC236}">
                <a16:creationId xmlns:a16="http://schemas.microsoft.com/office/drawing/2014/main" id="{8A5F31DD-BD4C-A8CA-144D-C1CCC38B3BF6}"/>
              </a:ext>
            </a:extLst>
          </p:cNvPr>
          <p:cNvSpPr>
            <a:spLocks noGrp="1"/>
          </p:cNvSpPr>
          <p:nvPr>
            <p:ph idx="1"/>
          </p:nvPr>
        </p:nvSpPr>
        <p:spPr>
          <a:xfrm>
            <a:off x="714538" y="2153352"/>
            <a:ext cx="10442448" cy="3903819"/>
          </a:xfrm>
        </p:spPr>
        <p:txBody>
          <a:bodyPr/>
          <a:lstStyle/>
          <a:p>
            <a:r>
              <a:rPr lang="pl-PL" dirty="0" err="1"/>
              <a:t>Waluta </a:t>
            </a:r>
            <a:r>
              <a:rPr lang="pl-PL" dirty="0"/>
              <a:t>krajowa - </a:t>
            </a:r>
            <a:r>
              <a:rPr lang="pl-PL" dirty="0" err="1"/>
              <a:t>funt </a:t>
            </a:r>
            <a:r>
              <a:rPr lang="pl-PL" dirty="0"/>
              <a:t>brytyjski, złoty </a:t>
            </a:r>
            <a:r>
              <a:rPr lang="pl-PL" dirty="0" err="1"/>
              <a:t>polski</a:t>
            </a:r>
          </a:p>
          <a:p>
            <a:r>
              <a:rPr lang="pl-PL" dirty="0" err="1"/>
              <a:t>Waluta obca </a:t>
            </a:r>
            <a:r>
              <a:rPr lang="pl-PL" dirty="0"/>
              <a:t>- dolar amerykański</a:t>
            </a:r>
          </a:p>
          <a:p>
            <a:endParaRPr lang="pl-PL" dirty="0"/>
          </a:p>
        </p:txBody>
      </p:sp>
      <p:sp>
        <p:nvSpPr>
          <p:cNvPr id="6" name="Slide Number Placeholder 5">
            <a:extLst>
              <a:ext uri="{FF2B5EF4-FFF2-40B4-BE49-F238E27FC236}">
                <a16:creationId xmlns:a16="http://schemas.microsoft.com/office/drawing/2014/main" id="{94F1DEC6-FECA-E263-ED26-4B2328FCCB80}"/>
              </a:ext>
            </a:extLst>
          </p:cNvPr>
          <p:cNvSpPr>
            <a:spLocks noGrp="1"/>
          </p:cNvSpPr>
          <p:nvPr>
            <p:ph type="sldNum" sz="quarter" idx="12"/>
          </p:nvPr>
        </p:nvSpPr>
        <p:spPr/>
        <p:txBody>
          <a:bodyPr/>
          <a:lstStyle/>
          <a:p>
            <a:fld id="{C68AC1EC-23E2-4F0E-A5A4-674EC8DB954E}" type="slidenum">
              <a:rPr lang="en-US" smtClean="0"/>
              <a:t>3</a:t>
            </a:fld>
            <a:endParaRPr lang="en-US"/>
          </a:p>
        </p:txBody>
      </p:sp>
    </p:spTree>
    <p:extLst>
      <p:ext uri="{BB962C8B-B14F-4D97-AF65-F5344CB8AC3E}">
        <p14:creationId xmlns:p14="http://schemas.microsoft.com/office/powerpoint/2010/main" val="218686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3DF8-0B1A-4040-54D8-73B50DAF72E4}"/>
              </a:ext>
            </a:extLst>
          </p:cNvPr>
          <p:cNvSpPr>
            <a:spLocks noGrp="1"/>
          </p:cNvSpPr>
          <p:nvPr>
            <p:ph type="title"/>
          </p:nvPr>
        </p:nvSpPr>
        <p:spPr/>
        <p:txBody>
          <a:bodyPr/>
          <a:lstStyle/>
          <a:p>
            <a:r>
              <a:rPr lang="pl-PL" dirty="0" err="1"/>
              <a:t>Hedging </a:t>
            </a:r>
            <a:r>
              <a:rPr lang="pl-PL" dirty="0"/>
              <a:t>rynku pieniężnego</a:t>
            </a:r>
          </a:p>
        </p:txBody>
      </p:sp>
      <p:sp>
        <p:nvSpPr>
          <p:cNvPr id="3" name="Content Placeholder 2">
            <a:extLst>
              <a:ext uri="{FF2B5EF4-FFF2-40B4-BE49-F238E27FC236}">
                <a16:creationId xmlns:a16="http://schemas.microsoft.com/office/drawing/2014/main" id="{385816A8-3C24-BB12-6927-052D080F98C1}"/>
              </a:ext>
            </a:extLst>
          </p:cNvPr>
          <p:cNvSpPr>
            <a:spLocks noGrp="1"/>
          </p:cNvSpPr>
          <p:nvPr>
            <p:ph idx="1"/>
          </p:nvPr>
        </p:nvSpPr>
        <p:spPr/>
        <p:txBody>
          <a:bodyPr>
            <a:normAutofit lnSpcReduction="10000"/>
          </a:bodyPr>
          <a:lstStyle/>
          <a:p>
            <a:r>
              <a:rPr lang="en-US" dirty="0"/>
              <a:t>Dla eksporterów</a:t>
            </a:r>
          </a:p>
          <a:p>
            <a:r>
              <a:rPr lang="en-US" dirty="0"/>
              <a:t>Zaciągnięcie pożyczki w walucie obcej pozwala eksporterowi na uzyskanie przychodów w walucie obcej już teraz, po dzisiejszym kursie kasowym, a tym samym uniknięcie ryzyka kursowego. Przychody w walucie obcej zostaną wykorzystane do spłaty pożyczki w momencie jej otrzymania.</a:t>
            </a:r>
          </a:p>
          <a:p>
            <a:r>
              <a:rPr lang="en-US" dirty="0"/>
              <a:t>Dla importerów</a:t>
            </a:r>
          </a:p>
          <a:p>
            <a:r>
              <a:rPr lang="en-US" dirty="0"/>
              <a:t>Przeniesienie kwoty pieniędzy na zagraniczne konto bankowe, po dzisiejszym kursie spot, wystarczającej do spłaty kwoty należnej dostawcy w przyszłości, pozwala importerowi uniknąć ryzyka kursowego.</a:t>
            </a:r>
            <a:endParaRPr lang="pl-PL" dirty="0"/>
          </a:p>
        </p:txBody>
      </p:sp>
      <p:sp>
        <p:nvSpPr>
          <p:cNvPr id="6" name="Slide Number Placeholder 5">
            <a:extLst>
              <a:ext uri="{FF2B5EF4-FFF2-40B4-BE49-F238E27FC236}">
                <a16:creationId xmlns:a16="http://schemas.microsoft.com/office/drawing/2014/main" id="{6933008A-3056-9D00-C364-8230959E59AF}"/>
              </a:ext>
            </a:extLst>
          </p:cNvPr>
          <p:cNvSpPr>
            <a:spLocks noGrp="1"/>
          </p:cNvSpPr>
          <p:nvPr>
            <p:ph type="sldNum" sz="quarter" idx="12"/>
          </p:nvPr>
        </p:nvSpPr>
        <p:spPr/>
        <p:txBody>
          <a:bodyPr/>
          <a:lstStyle/>
          <a:p>
            <a:fld id="{C68AC1EC-23E2-4F0E-A5A4-674EC8DB954E}" type="slidenum">
              <a:rPr lang="en-US" smtClean="0"/>
              <a:t>30</a:t>
            </a:fld>
            <a:endParaRPr lang="en-US"/>
          </a:p>
        </p:txBody>
      </p:sp>
    </p:spTree>
    <p:extLst>
      <p:ext uri="{BB962C8B-B14F-4D97-AF65-F5344CB8AC3E}">
        <p14:creationId xmlns:p14="http://schemas.microsoft.com/office/powerpoint/2010/main" val="2691472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C27A-3F28-E556-AD8C-31FB8D34E7F6}"/>
              </a:ext>
            </a:extLst>
          </p:cNvPr>
          <p:cNvSpPr>
            <a:spLocks noGrp="1"/>
          </p:cNvSpPr>
          <p:nvPr>
            <p:ph type="title"/>
          </p:nvPr>
        </p:nvSpPr>
        <p:spPr>
          <a:xfrm>
            <a:off x="871108" y="405682"/>
            <a:ext cx="10449784" cy="365125"/>
          </a:xfrm>
        </p:spPr>
        <p:txBody>
          <a:bodyPr>
            <a:normAutofit fontScale="90000"/>
          </a:bodyPr>
          <a:lstStyle/>
          <a:p>
            <a:r>
              <a:rPr lang="pl-PL" dirty="0" err="1"/>
              <a:t>Kontrakty terminowe na waluty</a:t>
            </a:r>
            <a:endParaRPr lang="pl-PL" dirty="0"/>
          </a:p>
        </p:txBody>
      </p:sp>
      <p:sp>
        <p:nvSpPr>
          <p:cNvPr id="3" name="Content Placeholder 2">
            <a:extLst>
              <a:ext uri="{FF2B5EF4-FFF2-40B4-BE49-F238E27FC236}">
                <a16:creationId xmlns:a16="http://schemas.microsoft.com/office/drawing/2014/main" id="{04DCE719-9616-DAAD-EF72-2D20697378E2}"/>
              </a:ext>
            </a:extLst>
          </p:cNvPr>
          <p:cNvSpPr>
            <a:spLocks noGrp="1"/>
          </p:cNvSpPr>
          <p:nvPr>
            <p:ph idx="1"/>
          </p:nvPr>
        </p:nvSpPr>
        <p:spPr>
          <a:xfrm>
            <a:off x="681881" y="1065354"/>
            <a:ext cx="10442448" cy="5386964"/>
          </a:xfrm>
        </p:spPr>
        <p:txBody>
          <a:bodyPr>
            <a:normAutofit fontScale="85000" lnSpcReduction="20000"/>
          </a:bodyPr>
          <a:lstStyle/>
          <a:p>
            <a:r>
              <a:rPr lang="en-US" dirty="0"/>
              <a:t>Podobnie jak forward, kontrakt futures ma na celu ustalenie wyniku transakcji.</a:t>
            </a:r>
          </a:p>
          <a:p>
            <a:r>
              <a:rPr lang="en-US" dirty="0"/>
              <a:t>Jednak w przeciwieństwie do kontraktów forward, jest to osiągane poprzez zawarcie kontraktu futures, który jest oddzielony od rzeczywistej transakcji i działa w taki sposób, że jeśli poniesiesz stratę na rynku spot, będziesz oczekiwał zysku na rynku futures (i odwrotnie).</a:t>
            </a:r>
            <a:endParaRPr lang="pl-PL" dirty="0"/>
          </a:p>
          <a:p>
            <a:pPr marL="0" indent="0">
              <a:buNone/>
            </a:pPr>
            <a:endParaRPr lang="pl-PL" dirty="0"/>
          </a:p>
          <a:p>
            <a:endParaRPr lang="pl-PL" dirty="0"/>
          </a:p>
          <a:p>
            <a:endParaRPr lang="pl-PL" dirty="0"/>
          </a:p>
          <a:p>
            <a:endParaRPr lang="pl-PL" dirty="0"/>
          </a:p>
          <a:p>
            <a:endParaRPr lang="pl-PL" dirty="0"/>
          </a:p>
          <a:p>
            <a:endParaRPr lang="pl-PL" dirty="0"/>
          </a:p>
          <a:p>
            <a:endParaRPr lang="pl-PL" dirty="0"/>
          </a:p>
          <a:p>
            <a:pPr algn="l"/>
            <a:endParaRPr lang="pl-PL" sz="1800" b="0" i="0" u="none" strike="noStrike" baseline="0" dirty="0">
              <a:solidFill>
                <a:srgbClr val="000000"/>
              </a:solidFill>
              <a:latin typeface="Segoe UI" panose="020B0502040204020203" pitchFamily="34" charset="0"/>
            </a:endParaRPr>
          </a:p>
          <a:p>
            <a:endParaRPr lang="pl-PL" sz="1800" b="0" i="0" u="none" strike="noStrike" baseline="0" dirty="0">
              <a:latin typeface="Segoe UI" panose="020B0502040204020203" pitchFamily="34" charset="0"/>
            </a:endParaRPr>
          </a:p>
          <a:p>
            <a:r>
              <a:rPr lang="en-US" sz="1800" b="0" i="0" u="none" strike="noStrike" baseline="0" dirty="0">
                <a:latin typeface="Segoe UI" panose="020B0502040204020203" pitchFamily="34" charset="0"/>
              </a:rPr>
              <a:t>Zysk lub strata na kontrakcie futures wynika z przyszłych zmian kursu walutowego - kontrakty futures są więc </a:t>
            </a:r>
            <a:r>
              <a:rPr lang="en-US" sz="1800" b="1" i="0" u="none" strike="noStrike" baseline="0" dirty="0">
                <a:latin typeface="Segoe UI" panose="020B0502040204020203" pitchFamily="34" charset="0"/>
              </a:rPr>
              <a:t>instrumentami pochodnymi.</a:t>
            </a:r>
            <a:endParaRPr lang="pl-PL" dirty="0"/>
          </a:p>
          <a:p>
            <a:endParaRPr lang="pl-PL" dirty="0"/>
          </a:p>
        </p:txBody>
      </p:sp>
      <p:sp>
        <p:nvSpPr>
          <p:cNvPr id="6" name="Slide Number Placeholder 5">
            <a:extLst>
              <a:ext uri="{FF2B5EF4-FFF2-40B4-BE49-F238E27FC236}">
                <a16:creationId xmlns:a16="http://schemas.microsoft.com/office/drawing/2014/main" id="{0F6B6C42-2917-1880-9124-2440C56F2373}"/>
              </a:ext>
            </a:extLst>
          </p:cNvPr>
          <p:cNvSpPr>
            <a:spLocks noGrp="1"/>
          </p:cNvSpPr>
          <p:nvPr>
            <p:ph type="sldNum" sz="quarter" idx="12"/>
          </p:nvPr>
        </p:nvSpPr>
        <p:spPr/>
        <p:txBody>
          <a:bodyPr/>
          <a:lstStyle/>
          <a:p>
            <a:fld id="{C68AC1EC-23E2-4F0E-A5A4-674EC8DB954E}" type="slidenum">
              <a:rPr lang="en-US" smtClean="0"/>
              <a:t>31</a:t>
            </a:fld>
            <a:endParaRPr lang="en-US"/>
          </a:p>
        </p:txBody>
      </p:sp>
      <p:pic>
        <p:nvPicPr>
          <p:cNvPr id="8" name="Picture 7">
            <a:extLst>
              <a:ext uri="{FF2B5EF4-FFF2-40B4-BE49-F238E27FC236}">
                <a16:creationId xmlns:a16="http://schemas.microsoft.com/office/drawing/2014/main" id="{9E018182-13F4-CD40-7454-8FC8206D4AE2}"/>
              </a:ext>
            </a:extLst>
          </p:cNvPr>
          <p:cNvPicPr>
            <a:picLocks noChangeAspect="1"/>
          </p:cNvPicPr>
          <p:nvPr/>
        </p:nvPicPr>
        <p:blipFill rotWithShape="1">
          <a:blip r:embed="rId2"/>
          <a:srcRect t="73641"/>
          <a:stretch/>
        </p:blipFill>
        <p:spPr>
          <a:xfrm>
            <a:off x="905800" y="3943501"/>
            <a:ext cx="9496425" cy="584980"/>
          </a:xfrm>
          <a:prstGeom prst="rect">
            <a:avLst/>
          </a:prstGeom>
        </p:spPr>
      </p:pic>
      <p:sp>
        <p:nvSpPr>
          <p:cNvPr id="4" name="pole tekstowe 3">
            <a:extLst>
              <a:ext uri="{FF2B5EF4-FFF2-40B4-BE49-F238E27FC236}">
                <a16:creationId xmlns:a16="http://schemas.microsoft.com/office/drawing/2014/main" id="{E356403A-A450-E767-4C5F-66EB60C614B8}"/>
              </a:ext>
            </a:extLst>
          </p:cNvPr>
          <p:cNvSpPr txBox="1"/>
          <p:nvPr/>
        </p:nvSpPr>
        <p:spPr>
          <a:xfrm>
            <a:off x="975360" y="3342640"/>
            <a:ext cx="2387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Straty na obecnej transakcji</a:t>
            </a:r>
          </a:p>
        </p:txBody>
      </p:sp>
      <p:sp>
        <p:nvSpPr>
          <p:cNvPr id="5" name="pole tekstowe 4">
            <a:extLst>
              <a:ext uri="{FF2B5EF4-FFF2-40B4-BE49-F238E27FC236}">
                <a16:creationId xmlns:a16="http://schemas.microsoft.com/office/drawing/2014/main" id="{E76A60DE-B2FA-B818-F5C2-280F409EEB2D}"/>
              </a:ext>
            </a:extLst>
          </p:cNvPr>
          <p:cNvSpPr txBox="1"/>
          <p:nvPr/>
        </p:nvSpPr>
        <p:spPr>
          <a:xfrm>
            <a:off x="3677430" y="3509714"/>
            <a:ext cx="19232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Zyski z przyszłości</a:t>
            </a:r>
          </a:p>
        </p:txBody>
      </p:sp>
      <p:sp>
        <p:nvSpPr>
          <p:cNvPr id="7" name="pole tekstowe 6">
            <a:extLst>
              <a:ext uri="{FF2B5EF4-FFF2-40B4-BE49-F238E27FC236}">
                <a16:creationId xmlns:a16="http://schemas.microsoft.com/office/drawing/2014/main" id="{38DAAF90-0DBE-ED00-966F-F981C8437D04}"/>
              </a:ext>
            </a:extLst>
          </p:cNvPr>
          <p:cNvSpPr txBox="1"/>
          <p:nvPr/>
        </p:nvSpPr>
        <p:spPr>
          <a:xfrm>
            <a:off x="5915170" y="3459488"/>
            <a:ext cx="2387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Zyski na obecnej transakcji</a:t>
            </a:r>
          </a:p>
        </p:txBody>
      </p:sp>
      <p:sp>
        <p:nvSpPr>
          <p:cNvPr id="9" name="pole tekstowe 8">
            <a:extLst>
              <a:ext uri="{FF2B5EF4-FFF2-40B4-BE49-F238E27FC236}">
                <a16:creationId xmlns:a16="http://schemas.microsoft.com/office/drawing/2014/main" id="{DC21A013-9C78-3F98-393B-FCEEAEA430FF}"/>
              </a:ext>
            </a:extLst>
          </p:cNvPr>
          <p:cNvSpPr txBox="1"/>
          <p:nvPr/>
        </p:nvSpPr>
        <p:spPr>
          <a:xfrm>
            <a:off x="8714776" y="3574169"/>
            <a:ext cx="19232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Straty z przyszłości</a:t>
            </a:r>
          </a:p>
        </p:txBody>
      </p:sp>
      <p:pic>
        <p:nvPicPr>
          <p:cNvPr id="10" name="Picture 7">
            <a:extLst>
              <a:ext uri="{FF2B5EF4-FFF2-40B4-BE49-F238E27FC236}">
                <a16:creationId xmlns:a16="http://schemas.microsoft.com/office/drawing/2014/main" id="{2DD79CD2-89A9-842E-C295-D5980B36A625}"/>
              </a:ext>
            </a:extLst>
          </p:cNvPr>
          <p:cNvPicPr>
            <a:picLocks noChangeAspect="1"/>
          </p:cNvPicPr>
          <p:nvPr/>
        </p:nvPicPr>
        <p:blipFill rotWithShape="1">
          <a:blip r:embed="rId2"/>
          <a:srcRect b="70877"/>
          <a:stretch/>
        </p:blipFill>
        <p:spPr>
          <a:xfrm>
            <a:off x="975360" y="2696309"/>
            <a:ext cx="9496425" cy="646331"/>
          </a:xfrm>
          <a:prstGeom prst="rect">
            <a:avLst/>
          </a:prstGeom>
        </p:spPr>
      </p:pic>
    </p:spTree>
    <p:extLst>
      <p:ext uri="{BB962C8B-B14F-4D97-AF65-F5344CB8AC3E}">
        <p14:creationId xmlns:p14="http://schemas.microsoft.com/office/powerpoint/2010/main" val="269607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809D-3787-4FD9-2613-4118A68CC8AD}"/>
              </a:ext>
            </a:extLst>
          </p:cNvPr>
          <p:cNvSpPr>
            <a:spLocks noGrp="1"/>
          </p:cNvSpPr>
          <p:nvPr>
            <p:ph type="title"/>
          </p:nvPr>
        </p:nvSpPr>
        <p:spPr/>
        <p:txBody>
          <a:bodyPr/>
          <a:lstStyle/>
          <a:p>
            <a:r>
              <a:rPr lang="pl-PL" dirty="0" err="1"/>
              <a:t>Cechy kontraktów futures</a:t>
            </a:r>
            <a:endParaRPr lang="pl-PL" dirty="0"/>
          </a:p>
        </p:txBody>
      </p:sp>
      <p:sp>
        <p:nvSpPr>
          <p:cNvPr id="3" name="Content Placeholder 2">
            <a:extLst>
              <a:ext uri="{FF2B5EF4-FFF2-40B4-BE49-F238E27FC236}">
                <a16:creationId xmlns:a16="http://schemas.microsoft.com/office/drawing/2014/main" id="{FE0A9E77-31F0-0FB3-F5E2-4BEFBA70BBD0}"/>
              </a:ext>
            </a:extLst>
          </p:cNvPr>
          <p:cNvSpPr>
            <a:spLocks noGrp="1"/>
          </p:cNvSpPr>
          <p:nvPr>
            <p:ph idx="1"/>
          </p:nvPr>
        </p:nvSpPr>
        <p:spPr/>
        <p:txBody>
          <a:bodyPr>
            <a:normAutofit fontScale="85000" lnSpcReduction="10000"/>
          </a:bodyPr>
          <a:lstStyle/>
          <a:p>
            <a:r>
              <a:rPr lang="en-US" dirty="0"/>
              <a:t>Walutowe kontrakty futures są dostępne głównie na rynkach amerykańskich, takich jak giełda kontraktów futures i opcji New York Board of Trade (NYBOT).</a:t>
            </a:r>
          </a:p>
          <a:p>
            <a:r>
              <a:rPr lang="en-US" dirty="0"/>
              <a:t>- Każdy kontrakt ustala kurs wymiany dla dużej, standardowej kwoty waluty.</a:t>
            </a:r>
          </a:p>
          <a:p>
            <a:r>
              <a:rPr lang="en-US" dirty="0"/>
              <a:t>- Kontrakty zwykle wygasają na koniec każdego kwartału (marzec, czerwiec, wrzesień i grudzień), ale mogą być wykorzystane w dowolnym dniu do daty wygaśnięcia.</a:t>
            </a:r>
          </a:p>
          <a:p>
            <a:r>
              <a:rPr lang="en-US" dirty="0"/>
              <a:t>- Na rynku kontraktów futures handluje się mniejszą liczbą walut niż na rynku kontraktów terminowych.</a:t>
            </a:r>
          </a:p>
          <a:p>
            <a:r>
              <a:rPr lang="en-US" dirty="0"/>
              <a:t>Ustalają one kurs wymiany dla określonej kwoty waluty na określony czas.</a:t>
            </a:r>
          </a:p>
          <a:p>
            <a:r>
              <a:rPr lang="en-US" dirty="0"/>
              <a:t>Kontrakty futures wiążą się z mniejszym ryzykiem kredytowym niż kontrakty forward, ponieważ </a:t>
            </a:r>
            <a:r>
              <a:rPr lang="en-US" dirty="0" err="1"/>
              <a:t>zorganizowane </a:t>
            </a:r>
            <a:r>
              <a:rPr lang="en-US" dirty="0"/>
              <a:t>giełdy posiadają izby rozliczeniowe, które gwarantują, że wszyscy inwestorzy na rynku </a:t>
            </a:r>
            <a:r>
              <a:rPr lang="en-US" dirty="0" err="1"/>
              <a:t>wywiążą się ze </a:t>
            </a:r>
            <a:r>
              <a:rPr lang="en-US" dirty="0"/>
              <a:t>swoich zobowiązań.</a:t>
            </a:r>
            <a:endParaRPr lang="pl-PL" dirty="0"/>
          </a:p>
        </p:txBody>
      </p:sp>
      <p:sp>
        <p:nvSpPr>
          <p:cNvPr id="6" name="Slide Number Placeholder 5">
            <a:extLst>
              <a:ext uri="{FF2B5EF4-FFF2-40B4-BE49-F238E27FC236}">
                <a16:creationId xmlns:a16="http://schemas.microsoft.com/office/drawing/2014/main" id="{26863F9E-8E7B-0BD8-29CE-D04DF98018FC}"/>
              </a:ext>
            </a:extLst>
          </p:cNvPr>
          <p:cNvSpPr>
            <a:spLocks noGrp="1"/>
          </p:cNvSpPr>
          <p:nvPr>
            <p:ph type="sldNum" sz="quarter" idx="12"/>
          </p:nvPr>
        </p:nvSpPr>
        <p:spPr/>
        <p:txBody>
          <a:bodyPr/>
          <a:lstStyle/>
          <a:p>
            <a:fld id="{C68AC1EC-23E2-4F0E-A5A4-674EC8DB954E}" type="slidenum">
              <a:rPr lang="en-US" smtClean="0"/>
              <a:t>32</a:t>
            </a:fld>
            <a:endParaRPr lang="en-US"/>
          </a:p>
        </p:txBody>
      </p:sp>
    </p:spTree>
    <p:extLst>
      <p:ext uri="{BB962C8B-B14F-4D97-AF65-F5344CB8AC3E}">
        <p14:creationId xmlns:p14="http://schemas.microsoft.com/office/powerpoint/2010/main" val="402038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DD99-48BF-6E54-802C-0AFC0639DB66}"/>
              </a:ext>
            </a:extLst>
          </p:cNvPr>
          <p:cNvSpPr>
            <a:spLocks noGrp="1"/>
          </p:cNvSpPr>
          <p:nvPr>
            <p:ph type="title"/>
          </p:nvPr>
        </p:nvSpPr>
        <p:spPr/>
        <p:txBody>
          <a:bodyPr/>
          <a:lstStyle/>
          <a:p>
            <a:r>
              <a:rPr lang="pl-PL" dirty="0" err="1"/>
              <a:t>Kroki </a:t>
            </a:r>
            <a:r>
              <a:rPr lang="pl-PL" dirty="0"/>
              <a:t>w zabezpieczeniu </a:t>
            </a:r>
            <a:r>
              <a:rPr lang="pl-PL" dirty="0" err="1"/>
              <a:t>kontraktów futures</a:t>
            </a:r>
          </a:p>
        </p:txBody>
      </p:sp>
      <p:sp>
        <p:nvSpPr>
          <p:cNvPr id="3" name="Content Placeholder 2">
            <a:extLst>
              <a:ext uri="{FF2B5EF4-FFF2-40B4-BE49-F238E27FC236}">
                <a16:creationId xmlns:a16="http://schemas.microsoft.com/office/drawing/2014/main" id="{042631A3-A29A-A1A1-8973-A8CCCF804014}"/>
              </a:ext>
            </a:extLst>
          </p:cNvPr>
          <p:cNvSpPr>
            <a:spLocks noGrp="1"/>
          </p:cNvSpPr>
          <p:nvPr>
            <p:ph idx="1"/>
          </p:nvPr>
        </p:nvSpPr>
        <p:spPr/>
        <p:txBody>
          <a:bodyPr>
            <a:normAutofit/>
          </a:bodyPr>
          <a:lstStyle/>
          <a:p>
            <a:r>
              <a:rPr lang="en-US" b="1" dirty="0"/>
              <a:t>Krok 1 Teraz</a:t>
            </a:r>
          </a:p>
          <a:p>
            <a:r>
              <a:rPr lang="en-US" dirty="0"/>
              <a:t>Kontrakty powinny być ustalane w kategoriach kupna lub sprzedaży waluty kontraktu futures - wybierając najbliższą </a:t>
            </a:r>
            <a:r>
              <a:rPr lang="en-US" dirty="0" err="1"/>
              <a:t>znormalizowaną </a:t>
            </a:r>
            <a:r>
              <a:rPr lang="en-US" dirty="0"/>
              <a:t>datę kontraktu futures po dacie transakcji.</a:t>
            </a:r>
          </a:p>
          <a:p>
            <a:r>
              <a:rPr lang="en-US" b="1" dirty="0"/>
              <a:t>Krok 2 W przyszłości</a:t>
            </a:r>
          </a:p>
          <a:p>
            <a:r>
              <a:rPr lang="en-US" dirty="0"/>
              <a:t>Dokonanie rzeczywistej transakcji na rynku kasowym.</a:t>
            </a:r>
          </a:p>
          <a:p>
            <a:r>
              <a:rPr lang="en-US" b="1" dirty="0"/>
              <a:t>Krok 3 W tym samym czasie co krok 2</a:t>
            </a:r>
          </a:p>
          <a:p>
            <a:r>
              <a:rPr lang="en-US" dirty="0"/>
              <a:t>Zamknij kontrakt futures, postępując odwrotnie niż w kroku 1. Oblicz wynik netto</a:t>
            </a:r>
            <a:r>
              <a:rPr lang="pl-PL" dirty="0"/>
              <a:t>. </a:t>
            </a:r>
          </a:p>
        </p:txBody>
      </p:sp>
      <p:sp>
        <p:nvSpPr>
          <p:cNvPr id="6" name="Slide Number Placeholder 5">
            <a:extLst>
              <a:ext uri="{FF2B5EF4-FFF2-40B4-BE49-F238E27FC236}">
                <a16:creationId xmlns:a16="http://schemas.microsoft.com/office/drawing/2014/main" id="{6C1AF2C4-650C-DA0F-70EC-7C4A0902558B}"/>
              </a:ext>
            </a:extLst>
          </p:cNvPr>
          <p:cNvSpPr>
            <a:spLocks noGrp="1"/>
          </p:cNvSpPr>
          <p:nvPr>
            <p:ph type="sldNum" sz="quarter" idx="12"/>
          </p:nvPr>
        </p:nvSpPr>
        <p:spPr/>
        <p:txBody>
          <a:bodyPr/>
          <a:lstStyle/>
          <a:p>
            <a:fld id="{C68AC1EC-23E2-4F0E-A5A4-674EC8DB954E}" type="slidenum">
              <a:rPr lang="en-US" smtClean="0"/>
              <a:t>33</a:t>
            </a:fld>
            <a:endParaRPr lang="en-US"/>
          </a:p>
        </p:txBody>
      </p:sp>
    </p:spTree>
    <p:extLst>
      <p:ext uri="{BB962C8B-B14F-4D97-AF65-F5344CB8AC3E}">
        <p14:creationId xmlns:p14="http://schemas.microsoft.com/office/powerpoint/2010/main" val="10820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BB34-21C4-0B65-1D07-1457EBB8BF12}"/>
              </a:ext>
            </a:extLst>
          </p:cNvPr>
          <p:cNvSpPr>
            <a:spLocks noGrp="1"/>
          </p:cNvSpPr>
          <p:nvPr>
            <p:ph type="title"/>
          </p:nvPr>
        </p:nvSpPr>
        <p:spPr/>
        <p:txBody>
          <a:bodyPr/>
          <a:lstStyle/>
          <a:p>
            <a:r>
              <a:rPr lang="pl-PL" dirty="0" err="1"/>
              <a:t>Spread</a:t>
            </a:r>
            <a:endParaRPr lang="pl-PL" dirty="0"/>
          </a:p>
        </p:txBody>
      </p:sp>
      <p:sp>
        <p:nvSpPr>
          <p:cNvPr id="3" name="Content Placeholder 2">
            <a:extLst>
              <a:ext uri="{FF2B5EF4-FFF2-40B4-BE49-F238E27FC236}">
                <a16:creationId xmlns:a16="http://schemas.microsoft.com/office/drawing/2014/main" id="{6FA2878C-7499-D10D-82F3-434EB5C4D747}"/>
              </a:ext>
            </a:extLst>
          </p:cNvPr>
          <p:cNvSpPr>
            <a:spLocks noGrp="1"/>
          </p:cNvSpPr>
          <p:nvPr>
            <p:ph idx="1"/>
          </p:nvPr>
        </p:nvSpPr>
        <p:spPr/>
        <p:txBody>
          <a:bodyPr/>
          <a:lstStyle/>
          <a:p>
            <a:r>
              <a:rPr lang="en-US" b="1" dirty="0"/>
              <a:t>Tik: Najmniejszy ruch kursu walutowego, który jest zwykle kwotowany na rynku kontraktów terminowych z dokładnością do czterech miejsc po przecinku.</a:t>
            </a:r>
          </a:p>
          <a:p>
            <a:r>
              <a:rPr lang="en-US" dirty="0"/>
              <a:t>Jeśli kontrakt futures (na rynku amerykańskim) opiewa na 125 000 GBP, każdy ruch o 0,0001 da firmie 125 000 GBP x 0,0001 = 12,5 USD zysku lub straty. Nazywa się to wielkością ticka: należy pamiętać, że zysk lub strata są wyrażone w dolarach.</a:t>
            </a:r>
          </a:p>
          <a:p>
            <a:r>
              <a:rPr lang="en-US" dirty="0"/>
              <a:t>Jeśli kurs kontraktu futures zmienił się na twoją </a:t>
            </a:r>
            <a:r>
              <a:rPr lang="en-US" dirty="0" err="1"/>
              <a:t>korzyść </a:t>
            </a:r>
            <a:r>
              <a:rPr lang="en-US" dirty="0"/>
              <a:t>o 0,0030, będzie to 30 ticków x 12,5 USD = 375 USD za kontrakt.</a:t>
            </a:r>
            <a:endParaRPr lang="pl-PL" dirty="0"/>
          </a:p>
        </p:txBody>
      </p:sp>
      <p:sp>
        <p:nvSpPr>
          <p:cNvPr id="6" name="Slide Number Placeholder 5">
            <a:extLst>
              <a:ext uri="{FF2B5EF4-FFF2-40B4-BE49-F238E27FC236}">
                <a16:creationId xmlns:a16="http://schemas.microsoft.com/office/drawing/2014/main" id="{C668E4DD-3B8F-BA40-AC48-5D7A18B79954}"/>
              </a:ext>
            </a:extLst>
          </p:cNvPr>
          <p:cNvSpPr>
            <a:spLocks noGrp="1"/>
          </p:cNvSpPr>
          <p:nvPr>
            <p:ph type="sldNum" sz="quarter" idx="12"/>
          </p:nvPr>
        </p:nvSpPr>
        <p:spPr/>
        <p:txBody>
          <a:bodyPr/>
          <a:lstStyle/>
          <a:p>
            <a:fld id="{C68AC1EC-23E2-4F0E-A5A4-674EC8DB954E}" type="slidenum">
              <a:rPr lang="en-US" smtClean="0"/>
              <a:t>34</a:t>
            </a:fld>
            <a:endParaRPr lang="en-US"/>
          </a:p>
        </p:txBody>
      </p:sp>
    </p:spTree>
    <p:extLst>
      <p:ext uri="{BB962C8B-B14F-4D97-AF65-F5344CB8AC3E}">
        <p14:creationId xmlns:p14="http://schemas.microsoft.com/office/powerpoint/2010/main" val="4232565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40F0-E5F8-5A9C-9E94-7E3F8D369998}"/>
              </a:ext>
            </a:extLst>
          </p:cNvPr>
          <p:cNvSpPr>
            <a:spLocks noGrp="1"/>
          </p:cNvSpPr>
          <p:nvPr>
            <p:ph type="title"/>
          </p:nvPr>
        </p:nvSpPr>
        <p:spPr/>
        <p:txBody>
          <a:bodyPr/>
          <a:lstStyle/>
          <a:p>
            <a:r>
              <a:rPr lang="pl-PL" dirty="0" err="1"/>
              <a:t>Ćwiczenie</a:t>
            </a:r>
            <a:r>
              <a:rPr lang="pl-PL" dirty="0"/>
              <a:t>: </a:t>
            </a:r>
            <a:r>
              <a:rPr lang="pl-PL" dirty="0" err="1"/>
              <a:t>Zabezpieczanie kontraktów futures</a:t>
            </a:r>
            <a:endParaRPr lang="pl-PL" dirty="0"/>
          </a:p>
        </p:txBody>
      </p:sp>
      <p:sp>
        <p:nvSpPr>
          <p:cNvPr id="3" name="Content Placeholder 2">
            <a:extLst>
              <a:ext uri="{FF2B5EF4-FFF2-40B4-BE49-F238E27FC236}">
                <a16:creationId xmlns:a16="http://schemas.microsoft.com/office/drawing/2014/main" id="{114B29C8-6634-19A1-7C1D-94F74A223D31}"/>
              </a:ext>
            </a:extLst>
          </p:cNvPr>
          <p:cNvSpPr>
            <a:spLocks noGrp="1"/>
          </p:cNvSpPr>
          <p:nvPr>
            <p:ph idx="1"/>
          </p:nvPr>
        </p:nvSpPr>
        <p:spPr/>
        <p:txBody>
          <a:bodyPr>
            <a:normAutofit fontScale="92500" lnSpcReduction="10000"/>
          </a:bodyPr>
          <a:lstStyle/>
          <a:p>
            <a:r>
              <a:rPr lang="en-US" dirty="0"/>
              <a:t>Dziś jest 31 grudnia. Spółka </a:t>
            </a:r>
            <a:r>
              <a:rPr lang="en-US" dirty="0" err="1"/>
              <a:t>Collai </a:t>
            </a:r>
            <a:r>
              <a:rPr lang="en-US" dirty="0"/>
              <a:t>Co (z siedzibą we Francji) przewiduje, że za dwa miesiące będzie musiała zapłacić za zakupy w wysokości 11 mln USD. Kursy wymiany walut na dzień 31 grudnia wynoszą:</a:t>
            </a:r>
          </a:p>
          <a:p>
            <a:r>
              <a:rPr lang="en-US" dirty="0"/>
              <a:t>Kurs kasowy: 1,9615 USD za euro (EUR)</a:t>
            </a:r>
          </a:p>
          <a:p>
            <a:r>
              <a:rPr lang="en-US" dirty="0"/>
              <a:t>Stawki kontraktów terminowych:</a:t>
            </a:r>
          </a:p>
          <a:p>
            <a:r>
              <a:rPr lang="en-US" dirty="0"/>
              <a:t> 						Marzec czerwiec</a:t>
            </a:r>
          </a:p>
          <a:p>
            <a:r>
              <a:rPr lang="en-US" dirty="0"/>
              <a:t>$ za € - wielkość kontraktu €125,000 </a:t>
            </a:r>
            <a:r>
              <a:rPr lang="pl-PL" dirty="0"/>
              <a:t>1.</a:t>
            </a:r>
            <a:r>
              <a:rPr lang="en-US" dirty="0"/>
              <a:t>9556 1.9502</a:t>
            </a:r>
          </a:p>
          <a:p>
            <a:r>
              <a:rPr lang="en-US" dirty="0" err="1"/>
              <a:t>polecenia</a:t>
            </a:r>
            <a:endParaRPr lang="en-US" dirty="0"/>
          </a:p>
          <a:p>
            <a:r>
              <a:rPr lang="en-US" dirty="0"/>
              <a:t>Oblicz wynik zastosowania zabezpieczenia futures za dwa miesiące, jeśli kurs spot wynosi 1,9900 USD za EUR, a kurs futures wynosi 1,9880 USD za EUR.</a:t>
            </a:r>
            <a:endParaRPr lang="pl-PL" dirty="0"/>
          </a:p>
        </p:txBody>
      </p:sp>
      <p:sp>
        <p:nvSpPr>
          <p:cNvPr id="6" name="Slide Number Placeholder 5">
            <a:extLst>
              <a:ext uri="{FF2B5EF4-FFF2-40B4-BE49-F238E27FC236}">
                <a16:creationId xmlns:a16="http://schemas.microsoft.com/office/drawing/2014/main" id="{76D098DD-C845-5B62-296E-3690994B182E}"/>
              </a:ext>
            </a:extLst>
          </p:cNvPr>
          <p:cNvSpPr>
            <a:spLocks noGrp="1"/>
          </p:cNvSpPr>
          <p:nvPr>
            <p:ph type="sldNum" sz="quarter" idx="12"/>
          </p:nvPr>
        </p:nvSpPr>
        <p:spPr/>
        <p:txBody>
          <a:bodyPr/>
          <a:lstStyle/>
          <a:p>
            <a:fld id="{C68AC1EC-23E2-4F0E-A5A4-674EC8DB954E}" type="slidenum">
              <a:rPr lang="en-US" smtClean="0"/>
              <a:t>35</a:t>
            </a:fld>
            <a:endParaRPr lang="en-US"/>
          </a:p>
        </p:txBody>
      </p:sp>
    </p:spTree>
    <p:extLst>
      <p:ext uri="{BB962C8B-B14F-4D97-AF65-F5344CB8AC3E}">
        <p14:creationId xmlns:p14="http://schemas.microsoft.com/office/powerpoint/2010/main" val="268598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6EC1-64C2-930C-4F79-261AF6A685A7}"/>
              </a:ext>
            </a:extLst>
          </p:cNvPr>
          <p:cNvSpPr>
            <a:spLocks noGrp="1"/>
          </p:cNvSpPr>
          <p:nvPr>
            <p:ph type="title"/>
          </p:nvPr>
        </p:nvSpPr>
        <p:spPr>
          <a:xfrm>
            <a:off x="276225" y="0"/>
            <a:ext cx="11915775" cy="796925"/>
          </a:xfrm>
        </p:spPr>
        <p:txBody>
          <a:bodyPr>
            <a:normAutofit fontScale="90000"/>
          </a:bodyPr>
          <a:lstStyle/>
          <a:p>
            <a:r>
              <a:rPr lang="pl-PL" dirty="0"/>
              <a:t>Rozwiązanie: Zabezpieczanie kontraktami </a:t>
            </a:r>
            <a:r>
              <a:rPr lang="pl-PL" dirty="0" err="1"/>
              <a:t>futures</a:t>
            </a:r>
            <a:r>
              <a:rPr lang="pl-PL" dirty="0"/>
              <a:t> - krok 1</a:t>
            </a:r>
          </a:p>
        </p:txBody>
      </p:sp>
      <p:sp>
        <p:nvSpPr>
          <p:cNvPr id="3" name="Content Placeholder 2">
            <a:extLst>
              <a:ext uri="{FF2B5EF4-FFF2-40B4-BE49-F238E27FC236}">
                <a16:creationId xmlns:a16="http://schemas.microsoft.com/office/drawing/2014/main" id="{4BB6D941-D98E-6303-37FA-4093BDA21692}"/>
              </a:ext>
            </a:extLst>
          </p:cNvPr>
          <p:cNvSpPr>
            <a:spLocks noGrp="1"/>
          </p:cNvSpPr>
          <p:nvPr>
            <p:ph idx="1"/>
          </p:nvPr>
        </p:nvSpPr>
        <p:spPr>
          <a:xfrm>
            <a:off x="200025" y="895350"/>
            <a:ext cx="11687175" cy="5962650"/>
          </a:xfrm>
        </p:spPr>
        <p:txBody>
          <a:bodyPr>
            <a:normAutofit fontScale="92500" lnSpcReduction="20000"/>
          </a:bodyPr>
          <a:lstStyle/>
          <a:p>
            <a:r>
              <a:rPr lang="en-US" dirty="0"/>
              <a:t>Kroki są następujące:</a:t>
            </a:r>
          </a:p>
          <a:p>
            <a:r>
              <a:rPr lang="en-US" dirty="0"/>
              <a:t>Krok 1 Teraz (31 grudnia)</a:t>
            </a:r>
          </a:p>
          <a:p>
            <a:r>
              <a:rPr lang="en-US" dirty="0"/>
              <a:t>(1) Rodzaj umowy:</a:t>
            </a:r>
          </a:p>
          <a:p>
            <a:r>
              <a:rPr lang="en-US" dirty="0"/>
              <a:t>Walutą kontraktu jest €, a </a:t>
            </a:r>
            <a:r>
              <a:rPr lang="en-US" dirty="0" err="1"/>
              <a:t>Collai </a:t>
            </a:r>
            <a:r>
              <a:rPr lang="en-US" dirty="0"/>
              <a:t>będzie musiał sprzedać € (aby uzyskać potrzebne $), więc potrzebne są kontrakty na sprzedaż.</a:t>
            </a:r>
          </a:p>
          <a:p>
            <a:r>
              <a:rPr lang="en-US" dirty="0"/>
              <a:t>(2) Data zawarcia umowy:</a:t>
            </a:r>
          </a:p>
          <a:p>
            <a:r>
              <a:rPr lang="en-US" dirty="0"/>
              <a:t>Najwcześniejszą datą wygaśnięcia kontraktu futures po transakcji jest marzec, więc zostanie ona wybrana.</a:t>
            </a:r>
          </a:p>
          <a:p>
            <a:r>
              <a:rPr lang="en-US" dirty="0"/>
              <a:t>(3) Liczba umów:</a:t>
            </a:r>
          </a:p>
          <a:p>
            <a:r>
              <a:rPr lang="en-US" dirty="0"/>
              <a:t>Standardowa wartość umowy wynosi 125 000 euro. </a:t>
            </a:r>
            <a:endParaRPr lang="pl-PL" dirty="0"/>
          </a:p>
          <a:p>
            <a:r>
              <a:rPr lang="en-US" dirty="0"/>
              <a:t>Przy marcowym kursie futures wynoszącym 1,9556 liczba potrzebnych kontraktów wynosi 11 mln USD </a:t>
            </a:r>
            <a:r>
              <a:rPr lang="pl-PL" dirty="0"/>
              <a:t>/( </a:t>
            </a:r>
            <a:r>
              <a:rPr lang="en-US" dirty="0"/>
              <a:t>1,9556 </a:t>
            </a:r>
            <a:r>
              <a:rPr lang="pl-PL" dirty="0"/>
              <a:t>USD/1 euro) </a:t>
            </a:r>
            <a:r>
              <a:rPr lang="en-US" dirty="0"/>
              <a:t>= 5 624 872 EUR. </a:t>
            </a:r>
            <a:endParaRPr lang="pl-PL" dirty="0"/>
          </a:p>
          <a:p>
            <a:r>
              <a:rPr lang="en-US" dirty="0"/>
              <a:t>Tak więc liczba potrzebnych kontraktów wynosi 5 624 872 EUR / 125 000 EUR = 45 kontraktów (zaokrąglając do najbliższego pełnego kontraktu).</a:t>
            </a:r>
          </a:p>
          <a:p>
            <a:r>
              <a:rPr lang="en-US" dirty="0"/>
              <a:t>Tak więc </a:t>
            </a:r>
            <a:r>
              <a:rPr lang="en-US" dirty="0" err="1"/>
              <a:t>Collai </a:t>
            </a:r>
            <a:r>
              <a:rPr lang="en-US" dirty="0"/>
              <a:t>będzie musiał zawrzeć 45 marcowych kontraktów, aby sprzedać @ 1.9556</a:t>
            </a:r>
            <a:endParaRPr lang="pl-PL" dirty="0"/>
          </a:p>
        </p:txBody>
      </p:sp>
      <p:sp>
        <p:nvSpPr>
          <p:cNvPr id="6" name="Slide Number Placeholder 5">
            <a:extLst>
              <a:ext uri="{FF2B5EF4-FFF2-40B4-BE49-F238E27FC236}">
                <a16:creationId xmlns:a16="http://schemas.microsoft.com/office/drawing/2014/main" id="{7D686D03-1D60-297C-2278-924654334F9E}"/>
              </a:ext>
            </a:extLst>
          </p:cNvPr>
          <p:cNvSpPr>
            <a:spLocks noGrp="1"/>
          </p:cNvSpPr>
          <p:nvPr>
            <p:ph type="sldNum" sz="quarter" idx="12"/>
          </p:nvPr>
        </p:nvSpPr>
        <p:spPr/>
        <p:txBody>
          <a:bodyPr/>
          <a:lstStyle/>
          <a:p>
            <a:fld id="{C68AC1EC-23E2-4F0E-A5A4-674EC8DB954E}" type="slidenum">
              <a:rPr lang="en-US" smtClean="0"/>
              <a:t>36</a:t>
            </a:fld>
            <a:endParaRPr lang="en-US"/>
          </a:p>
        </p:txBody>
      </p:sp>
    </p:spTree>
    <p:extLst>
      <p:ext uri="{BB962C8B-B14F-4D97-AF65-F5344CB8AC3E}">
        <p14:creationId xmlns:p14="http://schemas.microsoft.com/office/powerpoint/2010/main" val="85875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6EC1-64C2-930C-4F79-261AF6A685A7}"/>
              </a:ext>
            </a:extLst>
          </p:cNvPr>
          <p:cNvSpPr>
            <a:spLocks noGrp="1"/>
          </p:cNvSpPr>
          <p:nvPr>
            <p:ph type="title"/>
          </p:nvPr>
        </p:nvSpPr>
        <p:spPr>
          <a:xfrm>
            <a:off x="0" y="365125"/>
            <a:ext cx="12192000" cy="777875"/>
          </a:xfrm>
        </p:spPr>
        <p:txBody>
          <a:bodyPr>
            <a:normAutofit/>
          </a:bodyPr>
          <a:lstStyle/>
          <a:p>
            <a:pPr algn="ctr"/>
            <a:r>
              <a:rPr lang="pl-PL" sz="4000" dirty="0"/>
              <a:t>Rozwiązanie: Zabezpieczanie kontraktami </a:t>
            </a:r>
            <a:r>
              <a:rPr lang="pl-PL" sz="4000" dirty="0" err="1"/>
              <a:t>futures</a:t>
            </a:r>
            <a:r>
              <a:rPr lang="pl-PL" sz="4000" dirty="0"/>
              <a:t> - krok 2</a:t>
            </a:r>
          </a:p>
        </p:txBody>
      </p:sp>
      <p:sp>
        <p:nvSpPr>
          <p:cNvPr id="3" name="Content Placeholder 2">
            <a:extLst>
              <a:ext uri="{FF2B5EF4-FFF2-40B4-BE49-F238E27FC236}">
                <a16:creationId xmlns:a16="http://schemas.microsoft.com/office/drawing/2014/main" id="{4BB6D941-D98E-6303-37FA-4093BDA21692}"/>
              </a:ext>
            </a:extLst>
          </p:cNvPr>
          <p:cNvSpPr>
            <a:spLocks noGrp="1"/>
          </p:cNvSpPr>
          <p:nvPr>
            <p:ph idx="1"/>
          </p:nvPr>
        </p:nvSpPr>
        <p:spPr/>
        <p:txBody>
          <a:bodyPr>
            <a:normAutofit/>
          </a:bodyPr>
          <a:lstStyle/>
          <a:p>
            <a:r>
              <a:rPr lang="en-US" dirty="0"/>
              <a:t>Zakończenie rzeczywistej transakcji na rynku spot. Tak więc faktura na 11 mln USD będzie kosztować po lutowym kursie spot 1,9900 = 5 527 638 EUR.</a:t>
            </a:r>
          </a:p>
          <a:p>
            <a:r>
              <a:rPr lang="en-US" dirty="0"/>
              <a:t>Koszt ten jest niższy, ponieważ euro umocniło się. Oznacza to, że na kontrakcie futures prawdopodobnie zostanie poniesiona strata.</a:t>
            </a:r>
            <a:endParaRPr lang="pl-PL" dirty="0"/>
          </a:p>
        </p:txBody>
      </p:sp>
      <p:sp>
        <p:nvSpPr>
          <p:cNvPr id="6" name="Slide Number Placeholder 5">
            <a:extLst>
              <a:ext uri="{FF2B5EF4-FFF2-40B4-BE49-F238E27FC236}">
                <a16:creationId xmlns:a16="http://schemas.microsoft.com/office/drawing/2014/main" id="{7D686D03-1D60-297C-2278-924654334F9E}"/>
              </a:ext>
            </a:extLst>
          </p:cNvPr>
          <p:cNvSpPr>
            <a:spLocks noGrp="1"/>
          </p:cNvSpPr>
          <p:nvPr>
            <p:ph type="sldNum" sz="quarter" idx="12"/>
          </p:nvPr>
        </p:nvSpPr>
        <p:spPr/>
        <p:txBody>
          <a:bodyPr/>
          <a:lstStyle/>
          <a:p>
            <a:fld id="{C68AC1EC-23E2-4F0E-A5A4-674EC8DB954E}" type="slidenum">
              <a:rPr lang="en-US" smtClean="0"/>
              <a:t>37</a:t>
            </a:fld>
            <a:endParaRPr lang="en-US"/>
          </a:p>
        </p:txBody>
      </p:sp>
    </p:spTree>
    <p:extLst>
      <p:ext uri="{BB962C8B-B14F-4D97-AF65-F5344CB8AC3E}">
        <p14:creationId xmlns:p14="http://schemas.microsoft.com/office/powerpoint/2010/main" val="240530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6EC1-64C2-930C-4F79-261AF6A685A7}"/>
              </a:ext>
            </a:extLst>
          </p:cNvPr>
          <p:cNvSpPr>
            <a:spLocks noGrp="1"/>
          </p:cNvSpPr>
          <p:nvPr>
            <p:ph type="title"/>
          </p:nvPr>
        </p:nvSpPr>
        <p:spPr>
          <a:xfrm>
            <a:off x="0" y="0"/>
            <a:ext cx="12192000" cy="476250"/>
          </a:xfrm>
        </p:spPr>
        <p:txBody>
          <a:bodyPr>
            <a:normAutofit fontScale="90000"/>
          </a:bodyPr>
          <a:lstStyle/>
          <a:p>
            <a:r>
              <a:rPr lang="pl-PL" dirty="0"/>
              <a:t>Rozwiązanie: Zabezpieczanie kontraktami </a:t>
            </a:r>
            <a:r>
              <a:rPr lang="pl-PL" dirty="0" err="1"/>
              <a:t>futures</a:t>
            </a:r>
            <a:r>
              <a:rPr lang="pl-PL" dirty="0"/>
              <a:t> - Krok 3</a:t>
            </a:r>
          </a:p>
        </p:txBody>
      </p:sp>
      <p:sp>
        <p:nvSpPr>
          <p:cNvPr id="3" name="Content Placeholder 2">
            <a:extLst>
              <a:ext uri="{FF2B5EF4-FFF2-40B4-BE49-F238E27FC236}">
                <a16:creationId xmlns:a16="http://schemas.microsoft.com/office/drawing/2014/main" id="{4BB6D941-D98E-6303-37FA-4093BDA21692}"/>
              </a:ext>
            </a:extLst>
          </p:cNvPr>
          <p:cNvSpPr>
            <a:spLocks noGrp="1"/>
          </p:cNvSpPr>
          <p:nvPr>
            <p:ph idx="1"/>
          </p:nvPr>
        </p:nvSpPr>
        <p:spPr>
          <a:xfrm>
            <a:off x="0" y="844550"/>
            <a:ext cx="12192000" cy="6013450"/>
          </a:xfrm>
        </p:spPr>
        <p:txBody>
          <a:bodyPr>
            <a:normAutofit/>
          </a:bodyPr>
          <a:lstStyle/>
          <a:p>
            <a:r>
              <a:rPr lang="en-US" sz="2400" b="1" i="0" u="none" strike="noStrike" baseline="0" dirty="0">
                <a:latin typeface="Segoe UI" panose="020B0502040204020203" pitchFamily="34" charset="0"/>
              </a:rPr>
              <a:t>Zamknięcie </a:t>
            </a:r>
            <a:r>
              <a:rPr lang="en-US" sz="2400" b="0" i="0" u="none" strike="noStrike" baseline="0" dirty="0">
                <a:latin typeface="Segoe UI" panose="020B0502040204020203" pitchFamily="34" charset="0"/>
              </a:rPr>
              <a:t>kontraktu futures poprzez odkupienie EUR z rynku kontraktów futures.</a:t>
            </a:r>
          </a:p>
          <a:p>
            <a:r>
              <a:rPr lang="en-US" sz="2400" b="0" i="0" u="none" strike="noStrike" baseline="0" dirty="0">
                <a:latin typeface="Segoe UI" panose="020B0502040204020203" pitchFamily="34" charset="0"/>
              </a:rPr>
              <a:t>31 grudnia: kontrakty na sprzedaż EUR po 1,9556</a:t>
            </a:r>
          </a:p>
          <a:p>
            <a:r>
              <a:rPr lang="en-US" sz="2400" b="0" i="0" u="none" strike="noStrike" baseline="0" dirty="0">
                <a:latin typeface="Segoe UI" panose="020B0502040204020203" pitchFamily="34" charset="0"/>
              </a:rPr>
              <a:t>Koniec lutego: kontrakty na kupno euro po 1,9880</a:t>
            </a:r>
          </a:p>
          <a:p>
            <a:r>
              <a:rPr lang="pl-PL" sz="2400" b="0" i="0" u="none" strike="noStrike" baseline="0" dirty="0" err="1">
                <a:latin typeface="Segoe UI" panose="020B0502040204020203" pitchFamily="34" charset="0"/>
              </a:rPr>
              <a:t>Różnica </a:t>
            </a:r>
            <a:r>
              <a:rPr lang="pl-PL" sz="2400" b="0" i="0" u="none" strike="noStrike" baseline="0" dirty="0">
                <a:latin typeface="Segoe UI" panose="020B0502040204020203" pitchFamily="34" charset="0"/>
              </a:rPr>
              <a:t>0,0324</a:t>
            </a:r>
          </a:p>
          <a:p>
            <a:r>
              <a:rPr lang="en-US" sz="2400" b="1" i="0" u="none" strike="noStrike" baseline="0" dirty="0">
                <a:latin typeface="Segoe UI" panose="020B0502040204020203" pitchFamily="34" charset="0"/>
              </a:rPr>
              <a:t>Poniesiono stratę</a:t>
            </a:r>
            <a:r>
              <a:rPr lang="en-US" sz="2400" b="0" i="0" u="none" strike="noStrike" baseline="0" dirty="0">
                <a:latin typeface="Segoe UI" panose="020B0502040204020203" pitchFamily="34" charset="0"/>
              </a:rPr>
              <a:t>, ponieważ cena kupna jest wyższa od ceny sprzedaży.</a:t>
            </a:r>
          </a:p>
          <a:p>
            <a:r>
              <a:rPr lang="en-US" sz="2400" b="0" i="0" u="none" strike="noStrike" baseline="0" dirty="0">
                <a:latin typeface="Segoe UI" panose="020B0502040204020203" pitchFamily="34" charset="0"/>
              </a:rPr>
              <a:t>Stratę można określić ilościowo na jeden z dwóch sposobów (można użyć dowolnego z nich):</a:t>
            </a:r>
          </a:p>
          <a:p>
            <a:r>
              <a:rPr lang="en-US" sz="2400" b="0" i="0" u="none" strike="noStrike" baseline="0" dirty="0">
                <a:latin typeface="Segoe UI" panose="020B0502040204020203" pitchFamily="34" charset="0"/>
              </a:rPr>
              <a:t>(1) 0,0324 x 125 000 x 45 kontraktów = 182 250 USD, lub</a:t>
            </a:r>
          </a:p>
          <a:p>
            <a:r>
              <a:rPr lang="en-US" sz="2400" b="0" i="0" u="none" strike="noStrike" baseline="0" dirty="0">
                <a:latin typeface="Segoe UI" panose="020B0502040204020203" pitchFamily="34" charset="0"/>
              </a:rPr>
              <a:t>(2) $12,50 x 324 ticków x 45 kontraktów = $182,250</a:t>
            </a:r>
          </a:p>
          <a:p>
            <a:r>
              <a:rPr lang="en-US" sz="2400" b="0" i="0" u="none" strike="noStrike" baseline="0" dirty="0">
                <a:latin typeface="Segoe UI" panose="020B0502040204020203" pitchFamily="34" charset="0"/>
              </a:rPr>
              <a:t>Przeliczając 182 250 USD na EUR po lutowym kursie spot = 182 250 USD/1,9900 = 91 583 EUR straty </a:t>
            </a:r>
            <a:r>
              <a:rPr lang="en-US" sz="2400" b="1" i="0" u="none" strike="noStrike" baseline="0" dirty="0">
                <a:latin typeface="Segoe UI" panose="020B0502040204020203" pitchFamily="34" charset="0"/>
              </a:rPr>
              <a:t>Zatem wynik netto z zabezpieczenia futures =</a:t>
            </a:r>
            <a:endParaRPr lang="en-US" sz="2400" b="0" i="0" u="none" strike="noStrike" baseline="0" dirty="0">
              <a:latin typeface="Segoe UI" panose="020B0502040204020203" pitchFamily="34" charset="0"/>
            </a:endParaRPr>
          </a:p>
          <a:p>
            <a:r>
              <a:rPr lang="en-US" sz="2400" b="1" i="0" u="none" strike="noStrike" baseline="0" dirty="0">
                <a:latin typeface="Segoe UI" panose="020B0502040204020203" pitchFamily="34" charset="0"/>
              </a:rPr>
              <a:t>5 527 638 € kosztów (Krok 2) + 91 583 € (Krok 3) straty = 5 619 221 €. </a:t>
            </a:r>
            <a:endParaRPr lang="pl-PL" sz="3600" dirty="0"/>
          </a:p>
        </p:txBody>
      </p:sp>
      <p:sp>
        <p:nvSpPr>
          <p:cNvPr id="6" name="Slide Number Placeholder 5">
            <a:extLst>
              <a:ext uri="{FF2B5EF4-FFF2-40B4-BE49-F238E27FC236}">
                <a16:creationId xmlns:a16="http://schemas.microsoft.com/office/drawing/2014/main" id="{7D686D03-1D60-297C-2278-924654334F9E}"/>
              </a:ext>
            </a:extLst>
          </p:cNvPr>
          <p:cNvSpPr>
            <a:spLocks noGrp="1"/>
          </p:cNvSpPr>
          <p:nvPr>
            <p:ph type="sldNum" sz="quarter" idx="12"/>
          </p:nvPr>
        </p:nvSpPr>
        <p:spPr/>
        <p:txBody>
          <a:bodyPr/>
          <a:lstStyle/>
          <a:p>
            <a:fld id="{C68AC1EC-23E2-4F0E-A5A4-674EC8DB954E}" type="slidenum">
              <a:rPr lang="en-US" smtClean="0"/>
              <a:t>38</a:t>
            </a:fld>
            <a:endParaRPr lang="en-US"/>
          </a:p>
        </p:txBody>
      </p:sp>
    </p:spTree>
    <p:extLst>
      <p:ext uri="{BB962C8B-B14F-4D97-AF65-F5344CB8AC3E}">
        <p14:creationId xmlns:p14="http://schemas.microsoft.com/office/powerpoint/2010/main" val="3247342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862D-2F9A-2F4F-2C59-61D593B9E48D}"/>
              </a:ext>
            </a:extLst>
          </p:cNvPr>
          <p:cNvSpPr>
            <a:spLocks noGrp="1"/>
          </p:cNvSpPr>
          <p:nvPr>
            <p:ph type="title"/>
          </p:nvPr>
        </p:nvSpPr>
        <p:spPr>
          <a:xfrm>
            <a:off x="838200" y="0"/>
            <a:ext cx="10515600" cy="655153"/>
          </a:xfrm>
        </p:spPr>
        <p:txBody>
          <a:bodyPr>
            <a:normAutofit fontScale="90000"/>
          </a:bodyPr>
          <a:lstStyle/>
          <a:p>
            <a:pPr algn="ctr"/>
            <a:r>
              <a:rPr lang="pl-PL" dirty="0" err="1"/>
              <a:t>Ćwiczenie </a:t>
            </a:r>
            <a:r>
              <a:rPr lang="pl-PL" dirty="0"/>
              <a:t>- </a:t>
            </a:r>
            <a:r>
              <a:rPr lang="pl-PL" dirty="0" err="1"/>
              <a:t>demonstracja kontraktów terminowych</a:t>
            </a:r>
            <a:endParaRPr lang="pl-PL" dirty="0"/>
          </a:p>
        </p:txBody>
      </p:sp>
      <p:sp>
        <p:nvSpPr>
          <p:cNvPr id="3" name="Content Placeholder 2">
            <a:extLst>
              <a:ext uri="{FF2B5EF4-FFF2-40B4-BE49-F238E27FC236}">
                <a16:creationId xmlns:a16="http://schemas.microsoft.com/office/drawing/2014/main" id="{D35FC1D7-40A4-913C-A1FF-EA0B608B339E}"/>
              </a:ext>
            </a:extLst>
          </p:cNvPr>
          <p:cNvSpPr>
            <a:spLocks noGrp="1"/>
          </p:cNvSpPr>
          <p:nvPr>
            <p:ph idx="1"/>
          </p:nvPr>
        </p:nvSpPr>
        <p:spPr>
          <a:xfrm>
            <a:off x="240631" y="847022"/>
            <a:ext cx="11444437" cy="5419023"/>
          </a:xfrm>
        </p:spPr>
        <p:txBody>
          <a:bodyPr>
            <a:normAutofit/>
          </a:bodyPr>
          <a:lstStyle/>
          <a:p>
            <a:r>
              <a:rPr lang="en-US" dirty="0"/>
              <a:t>Dziś jest 31 grudnia. Spandau pic przewiduje, że w ciągu czterech miesięcy uzyska wpływy w wysokości 5,1 mln A$; stosuje politykę zabezpieczania 100% ryzyka transakcji w miesiącu jej zawarcia.</a:t>
            </a:r>
          </a:p>
          <a:p>
            <a:r>
              <a:rPr lang="en-US" dirty="0"/>
              <a:t>Kursy wymiany walut na dzień 31 grudnia wynoszą:</a:t>
            </a:r>
          </a:p>
          <a:p>
            <a:r>
              <a:rPr lang="en-US" dirty="0"/>
              <a:t>Kurs spot: 1,9615 A$ za </a:t>
            </a:r>
            <a:r>
              <a:rPr lang="pl-PL" dirty="0"/>
              <a:t>1 </a:t>
            </a:r>
            <a:r>
              <a:rPr lang="en-US" dirty="0"/>
              <a:t>£.</a:t>
            </a:r>
          </a:p>
          <a:p>
            <a:r>
              <a:rPr lang="en-US" dirty="0"/>
              <a:t>Stawki kontraktów terminowych:</a:t>
            </a:r>
            <a:endParaRPr lang="pl-PL" dirty="0"/>
          </a:p>
          <a:p>
            <a:r>
              <a:rPr lang="en-US" dirty="0"/>
              <a:t>   						</a:t>
            </a:r>
            <a:r>
              <a:rPr lang="pl-PL" dirty="0"/>
              <a:t>	</a:t>
            </a:r>
            <a:r>
              <a:rPr lang="en-US" dirty="0" err="1"/>
              <a:t>Marzec</a:t>
            </a:r>
            <a:r>
              <a:rPr lang="en-US" dirty="0"/>
              <a:t> </a:t>
            </a:r>
            <a:r>
              <a:rPr lang="pl-PL" dirty="0"/>
              <a:t>	</a:t>
            </a:r>
            <a:r>
              <a:rPr lang="en-US" dirty="0" err="1"/>
              <a:t>czerwiec</a:t>
            </a:r>
            <a:endParaRPr lang="en-US" dirty="0"/>
          </a:p>
          <a:p>
            <a:r>
              <a:rPr lang="en-US" dirty="0"/>
              <a:t>A$ na £ - wielkość kontraktu £125,000 </a:t>
            </a:r>
            <a:r>
              <a:rPr lang="pl-PL" dirty="0"/>
              <a:t>	1.</a:t>
            </a:r>
            <a:r>
              <a:rPr lang="en-US" dirty="0"/>
              <a:t>9556 </a:t>
            </a:r>
            <a:r>
              <a:rPr lang="pl-PL" dirty="0"/>
              <a:t>	</a:t>
            </a:r>
            <a:r>
              <a:rPr lang="en-US" dirty="0"/>
              <a:t>1.9502</a:t>
            </a:r>
            <a:endParaRPr lang="pl-PL" dirty="0"/>
          </a:p>
          <a:p>
            <a:r>
              <a:rPr lang="en-US" dirty="0" err="1"/>
              <a:t>polecenia</a:t>
            </a:r>
            <a:endParaRPr lang="en-US" dirty="0"/>
          </a:p>
          <a:p>
            <a:r>
              <a:rPr lang="en-US" dirty="0"/>
              <a:t>Oblicz wynik zabezpieczenia futures za cztery miesiące, jeśli kurs spot wynosi 2,0000 A$ za £, a kurs futures wynosi 1,</a:t>
            </a:r>
            <a:r>
              <a:rPr lang="pl-PL" dirty="0"/>
              <a:t>9962 </a:t>
            </a:r>
            <a:r>
              <a:rPr lang="en-US" dirty="0"/>
              <a:t>A$ za £.</a:t>
            </a:r>
            <a:endParaRPr lang="pl-PL" dirty="0"/>
          </a:p>
        </p:txBody>
      </p:sp>
      <p:sp>
        <p:nvSpPr>
          <p:cNvPr id="6" name="Slide Number Placeholder 5">
            <a:extLst>
              <a:ext uri="{FF2B5EF4-FFF2-40B4-BE49-F238E27FC236}">
                <a16:creationId xmlns:a16="http://schemas.microsoft.com/office/drawing/2014/main" id="{B32BB6DA-C05A-CD49-334B-94A1A918BE42}"/>
              </a:ext>
            </a:extLst>
          </p:cNvPr>
          <p:cNvSpPr>
            <a:spLocks noGrp="1"/>
          </p:cNvSpPr>
          <p:nvPr>
            <p:ph type="sldNum" sz="quarter" idx="12"/>
          </p:nvPr>
        </p:nvSpPr>
        <p:spPr/>
        <p:txBody>
          <a:bodyPr/>
          <a:lstStyle/>
          <a:p>
            <a:fld id="{C68AC1EC-23E2-4F0E-A5A4-674EC8DB954E}" type="slidenum">
              <a:rPr lang="en-US" smtClean="0"/>
              <a:t>39</a:t>
            </a:fld>
            <a:endParaRPr lang="en-US"/>
          </a:p>
        </p:txBody>
      </p:sp>
    </p:spTree>
    <p:extLst>
      <p:ext uri="{BB962C8B-B14F-4D97-AF65-F5344CB8AC3E}">
        <p14:creationId xmlns:p14="http://schemas.microsoft.com/office/powerpoint/2010/main" val="23841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8FC0-957E-909C-7C0C-F43230BDD39B}"/>
              </a:ext>
            </a:extLst>
          </p:cNvPr>
          <p:cNvSpPr>
            <a:spLocks noGrp="1"/>
          </p:cNvSpPr>
          <p:nvPr>
            <p:ph type="title"/>
          </p:nvPr>
        </p:nvSpPr>
        <p:spPr/>
        <p:txBody>
          <a:bodyPr>
            <a:normAutofit/>
          </a:bodyPr>
          <a:lstStyle/>
          <a:p>
            <a:r>
              <a:rPr lang="pl-PL" sz="3600" dirty="0" err="1"/>
              <a:t>Wpływ </a:t>
            </a:r>
            <a:r>
              <a:rPr lang="pl-PL" sz="3600" dirty="0"/>
              <a:t>na </a:t>
            </a:r>
            <a:r>
              <a:rPr lang="pl-PL" sz="3600" dirty="0" err="1"/>
              <a:t>eksporterów w przypadku umocnienia lokalnej waluty </a:t>
            </a:r>
            <a:r>
              <a:rPr lang="pl-PL" sz="3600" dirty="0"/>
              <a:t>(</a:t>
            </a:r>
            <a:r>
              <a:rPr lang="pl-PL" sz="3600" dirty="0" err="1"/>
              <a:t>zły</a:t>
            </a:r>
            <a:r>
              <a:rPr lang="pl-PL" sz="3600" dirty="0"/>
              <a:t>!)</a:t>
            </a:r>
          </a:p>
        </p:txBody>
      </p:sp>
      <p:sp>
        <p:nvSpPr>
          <p:cNvPr id="6" name="Slide Number Placeholder 5">
            <a:extLst>
              <a:ext uri="{FF2B5EF4-FFF2-40B4-BE49-F238E27FC236}">
                <a16:creationId xmlns:a16="http://schemas.microsoft.com/office/drawing/2014/main" id="{79E72A62-2BBB-1C23-42CC-7417442ED89A}"/>
              </a:ext>
            </a:extLst>
          </p:cNvPr>
          <p:cNvSpPr>
            <a:spLocks noGrp="1"/>
          </p:cNvSpPr>
          <p:nvPr>
            <p:ph type="sldNum" sz="quarter" idx="12"/>
          </p:nvPr>
        </p:nvSpPr>
        <p:spPr/>
        <p:txBody>
          <a:bodyPr/>
          <a:lstStyle/>
          <a:p>
            <a:fld id="{C68AC1EC-23E2-4F0E-A5A4-674EC8DB954E}" type="slidenum">
              <a:rPr lang="en-US" smtClean="0"/>
              <a:t>4</a:t>
            </a:fld>
            <a:endParaRPr lang="en-US"/>
          </a:p>
        </p:txBody>
      </p:sp>
      <p:pic>
        <p:nvPicPr>
          <p:cNvPr id="10" name="Picture 9">
            <a:extLst>
              <a:ext uri="{FF2B5EF4-FFF2-40B4-BE49-F238E27FC236}">
                <a16:creationId xmlns:a16="http://schemas.microsoft.com/office/drawing/2014/main" id="{0A8422FC-E1C0-8AC8-3D7C-1006D2DFA0BD}"/>
              </a:ext>
            </a:extLst>
          </p:cNvPr>
          <p:cNvPicPr>
            <a:picLocks noChangeAspect="1"/>
          </p:cNvPicPr>
          <p:nvPr/>
        </p:nvPicPr>
        <p:blipFill rotWithShape="1">
          <a:blip r:embed="rId2"/>
          <a:srcRect t="21432" b="56264"/>
          <a:stretch/>
        </p:blipFill>
        <p:spPr>
          <a:xfrm>
            <a:off x="1738312" y="3000375"/>
            <a:ext cx="8293327" cy="714376"/>
          </a:xfrm>
          <a:prstGeom prst="rect">
            <a:avLst/>
          </a:prstGeom>
        </p:spPr>
      </p:pic>
      <p:sp>
        <p:nvSpPr>
          <p:cNvPr id="3" name="pole tekstowe 2">
            <a:extLst>
              <a:ext uri="{FF2B5EF4-FFF2-40B4-BE49-F238E27FC236}">
                <a16:creationId xmlns:a16="http://schemas.microsoft.com/office/drawing/2014/main" id="{C4A5279A-2C3E-ADF5-CFFD-A49C27ECAB97}"/>
              </a:ext>
            </a:extLst>
          </p:cNvPr>
          <p:cNvSpPr txBox="1"/>
          <p:nvPr/>
        </p:nvSpPr>
        <p:spPr>
          <a:xfrm>
            <a:off x="2038350" y="4315460"/>
            <a:ext cx="79932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Eksporterzy w UK ucierpią finansowo jeżeli dolar ulegnie osłabieniu ponieważ ich dochody (wpływy) są denominowane w dolarach (dopiero potem je zamieniają na funty).</a:t>
            </a:r>
          </a:p>
        </p:txBody>
      </p:sp>
      <p:sp>
        <p:nvSpPr>
          <p:cNvPr id="4" name="pole tekstowe 3">
            <a:extLst>
              <a:ext uri="{FF2B5EF4-FFF2-40B4-BE49-F238E27FC236}">
                <a16:creationId xmlns:a16="http://schemas.microsoft.com/office/drawing/2014/main" id="{7F38A5B5-9CAE-AF52-7813-44FECB553631}"/>
              </a:ext>
            </a:extLst>
          </p:cNvPr>
          <p:cNvSpPr txBox="1"/>
          <p:nvPr/>
        </p:nvSpPr>
        <p:spPr>
          <a:xfrm>
            <a:off x="3924300" y="2313940"/>
            <a:ext cx="5734050" cy="369332"/>
          </a:xfrm>
          <a:prstGeom prst="rect">
            <a:avLst/>
          </a:prstGeom>
          <a:noFill/>
        </p:spPr>
        <p:txBody>
          <a:bodyPr wrap="square" rtlCol="0">
            <a:spAutoFit/>
          </a:bodyPr>
          <a:lstStyle/>
          <a:p>
            <a:r>
              <a:rPr lang="pl-PL" dirty="0"/>
              <a:t>GBP silny    	lub	 USD słaby</a:t>
            </a:r>
          </a:p>
        </p:txBody>
      </p:sp>
    </p:spTree>
    <p:extLst>
      <p:ext uri="{BB962C8B-B14F-4D97-AF65-F5344CB8AC3E}">
        <p14:creationId xmlns:p14="http://schemas.microsoft.com/office/powerpoint/2010/main" val="2177468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A30-4D26-839C-FA94-D2C08A8F2752}"/>
              </a:ext>
            </a:extLst>
          </p:cNvPr>
          <p:cNvSpPr>
            <a:spLocks noGrp="1"/>
          </p:cNvSpPr>
          <p:nvPr>
            <p:ph type="title"/>
          </p:nvPr>
        </p:nvSpPr>
        <p:spPr>
          <a:xfrm>
            <a:off x="0" y="0"/>
            <a:ext cx="12125324" cy="535705"/>
          </a:xfrm>
        </p:spPr>
        <p:txBody>
          <a:bodyPr>
            <a:normAutofit fontScale="90000"/>
          </a:bodyPr>
          <a:lstStyle/>
          <a:p>
            <a:pPr algn="ctr"/>
            <a:r>
              <a:rPr lang="pl-PL" dirty="0"/>
              <a:t>Rozwiązanie - </a:t>
            </a:r>
            <a:r>
              <a:rPr lang="pl-PL" dirty="0" err="1"/>
              <a:t>demonstracja przyszłości </a:t>
            </a:r>
            <a:r>
              <a:rPr lang="pl-PL" dirty="0"/>
              <a:t>(krok 1 i krok 2)</a:t>
            </a:r>
          </a:p>
        </p:txBody>
      </p:sp>
      <p:sp>
        <p:nvSpPr>
          <p:cNvPr id="3" name="Content Placeholder 2">
            <a:extLst>
              <a:ext uri="{FF2B5EF4-FFF2-40B4-BE49-F238E27FC236}">
                <a16:creationId xmlns:a16="http://schemas.microsoft.com/office/drawing/2014/main" id="{3CCB338C-3A9C-0F7D-03EE-1341C7C4771D}"/>
              </a:ext>
            </a:extLst>
          </p:cNvPr>
          <p:cNvSpPr>
            <a:spLocks noGrp="1"/>
          </p:cNvSpPr>
          <p:nvPr>
            <p:ph idx="1"/>
          </p:nvPr>
        </p:nvSpPr>
        <p:spPr>
          <a:xfrm>
            <a:off x="-1" y="628650"/>
            <a:ext cx="12125325" cy="6229350"/>
          </a:xfrm>
        </p:spPr>
        <p:txBody>
          <a:bodyPr>
            <a:normAutofit/>
          </a:bodyPr>
          <a:lstStyle/>
          <a:p>
            <a:r>
              <a:rPr lang="en-US" sz="2400" b="1" dirty="0"/>
              <a:t>Krok 1 Teraz (31 grudnia)</a:t>
            </a:r>
          </a:p>
          <a:p>
            <a:r>
              <a:rPr lang="en-US" sz="2400" dirty="0"/>
              <a:t>Rodzaj umowy:</a:t>
            </a:r>
          </a:p>
          <a:p>
            <a:r>
              <a:rPr lang="en-US" sz="2400" dirty="0"/>
              <a:t>Walutą kontraktu są funty, a Spandau będzie musiał kupić funty (za wpływy w </a:t>
            </a:r>
            <a:r>
              <a:rPr lang="pl-PL" sz="2400" dirty="0"/>
              <a:t>dolarach amerykańskich</a:t>
            </a:r>
            <a:r>
              <a:rPr lang="en-US" sz="2400" dirty="0"/>
              <a:t>), więc potrzebne są kontrakty na zakup.</a:t>
            </a:r>
          </a:p>
          <a:p>
            <a:r>
              <a:rPr lang="en-US" sz="2400" dirty="0"/>
              <a:t>Data zawarcia umowy:</a:t>
            </a:r>
          </a:p>
          <a:p>
            <a:r>
              <a:rPr lang="en-US" sz="2400" dirty="0"/>
              <a:t>Najwcześniejszą datą wygaśnięcia kontraktu futures po transakcji jest czerwiec, więc zostanie ona wybrana. Liczba kontraktów:</a:t>
            </a:r>
          </a:p>
          <a:p>
            <a:r>
              <a:rPr lang="en-US" sz="2400" dirty="0"/>
              <a:t>Standardowa wielkość kontraktu wynosi 125 000 GBP. Przy czerwcowym kursie futures wynoszącym 1,9502, liczba potrzebnych kontraktów wynosi 5,1 mln A$ </a:t>
            </a:r>
            <a:r>
              <a:rPr lang="pl-PL" sz="2400" dirty="0"/>
              <a:t>/ (A$ / 1 GBP </a:t>
            </a:r>
            <a:r>
              <a:rPr lang="en-US" sz="2400" dirty="0"/>
              <a:t>1,9502</a:t>
            </a:r>
            <a:r>
              <a:rPr lang="pl-PL" sz="2400" dirty="0"/>
              <a:t>) </a:t>
            </a:r>
            <a:r>
              <a:rPr lang="en-US" sz="2400" dirty="0"/>
              <a:t>= 2 615 116 GBP. Zatem liczba potrzebnych kontraktów wynosi 2 615 116 GBP / 125 000 GBP = 21 kontraktów (z dokładnością do jednego kontraktu).</a:t>
            </a:r>
          </a:p>
          <a:p>
            <a:r>
              <a:rPr lang="en-US" sz="2400" dirty="0"/>
              <a:t>W związku z tym Spandau będzie musiał zawrzeć kontrakty na 21 czerwca, aby kupić @ 1.9502.</a:t>
            </a:r>
          </a:p>
          <a:p>
            <a:r>
              <a:rPr lang="en-US" sz="2400" b="1" dirty="0"/>
              <a:t>Krok 2 Koniec kwietnia</a:t>
            </a:r>
          </a:p>
          <a:p>
            <a:r>
              <a:rPr lang="en-US" sz="2400" dirty="0"/>
              <a:t>Dokonanie faktycznej transakcji na rynku kasowym. Zatem przychód w wysokości 5,1 </a:t>
            </a:r>
            <a:r>
              <a:rPr lang="en-US" sz="2400" dirty="0" err="1"/>
              <a:t>mln</a:t>
            </a:r>
            <a:r>
              <a:rPr lang="en-US" sz="2400" dirty="0"/>
              <a:t> </a:t>
            </a:r>
            <a:r>
              <a:rPr lang="pl-PL" sz="2400" dirty="0"/>
              <a:t>A$</a:t>
            </a:r>
            <a:r>
              <a:rPr lang="en-US" sz="2400" dirty="0"/>
              <a:t> będzie wart @ kwietniowy kurs spot 2,0000 = 2 550 000 GBP.</a:t>
            </a:r>
          </a:p>
        </p:txBody>
      </p:sp>
      <p:sp>
        <p:nvSpPr>
          <p:cNvPr id="6" name="Slide Number Placeholder 5">
            <a:extLst>
              <a:ext uri="{FF2B5EF4-FFF2-40B4-BE49-F238E27FC236}">
                <a16:creationId xmlns:a16="http://schemas.microsoft.com/office/drawing/2014/main" id="{4A14B801-DE12-C546-3D84-B1987F06AAFA}"/>
              </a:ext>
            </a:extLst>
          </p:cNvPr>
          <p:cNvSpPr>
            <a:spLocks noGrp="1"/>
          </p:cNvSpPr>
          <p:nvPr>
            <p:ph type="sldNum" sz="quarter" idx="12"/>
          </p:nvPr>
        </p:nvSpPr>
        <p:spPr/>
        <p:txBody>
          <a:bodyPr/>
          <a:lstStyle/>
          <a:p>
            <a:fld id="{C68AC1EC-23E2-4F0E-A5A4-674EC8DB954E}" type="slidenum">
              <a:rPr lang="en-US" smtClean="0"/>
              <a:t>40</a:t>
            </a:fld>
            <a:endParaRPr lang="en-US"/>
          </a:p>
        </p:txBody>
      </p:sp>
    </p:spTree>
    <p:extLst>
      <p:ext uri="{BB962C8B-B14F-4D97-AF65-F5344CB8AC3E}">
        <p14:creationId xmlns:p14="http://schemas.microsoft.com/office/powerpoint/2010/main" val="1546795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A30-4D26-839C-FA94-D2C08A8F2752}"/>
              </a:ext>
            </a:extLst>
          </p:cNvPr>
          <p:cNvSpPr>
            <a:spLocks noGrp="1"/>
          </p:cNvSpPr>
          <p:nvPr>
            <p:ph type="title"/>
          </p:nvPr>
        </p:nvSpPr>
        <p:spPr>
          <a:xfrm>
            <a:off x="863772" y="0"/>
            <a:ext cx="10449784" cy="535705"/>
          </a:xfrm>
        </p:spPr>
        <p:txBody>
          <a:bodyPr>
            <a:normAutofit fontScale="90000"/>
          </a:bodyPr>
          <a:lstStyle/>
          <a:p>
            <a:r>
              <a:rPr lang="pl-PL" dirty="0"/>
              <a:t>Rozwiązanie - </a:t>
            </a:r>
            <a:r>
              <a:rPr lang="pl-PL" dirty="0" err="1"/>
              <a:t>demonstracja przyszłości </a:t>
            </a:r>
            <a:r>
              <a:rPr lang="pl-PL" dirty="0"/>
              <a:t>(krok 3)</a:t>
            </a:r>
          </a:p>
        </p:txBody>
      </p:sp>
      <p:sp>
        <p:nvSpPr>
          <p:cNvPr id="3" name="Content Placeholder 2">
            <a:extLst>
              <a:ext uri="{FF2B5EF4-FFF2-40B4-BE49-F238E27FC236}">
                <a16:creationId xmlns:a16="http://schemas.microsoft.com/office/drawing/2014/main" id="{3CCB338C-3A9C-0F7D-03EE-1341C7C4771D}"/>
              </a:ext>
            </a:extLst>
          </p:cNvPr>
          <p:cNvSpPr>
            <a:spLocks noGrp="1"/>
          </p:cNvSpPr>
          <p:nvPr>
            <p:ph idx="1"/>
          </p:nvPr>
        </p:nvSpPr>
        <p:spPr>
          <a:xfrm>
            <a:off x="-1" y="628650"/>
            <a:ext cx="12125325" cy="6229350"/>
          </a:xfrm>
        </p:spPr>
        <p:txBody>
          <a:bodyPr>
            <a:normAutofit lnSpcReduction="10000"/>
          </a:bodyPr>
          <a:lstStyle/>
          <a:p>
            <a:r>
              <a:rPr lang="en-US" sz="2400" b="1" dirty="0"/>
              <a:t>Krok 3 W tym samym czasie co krok 2</a:t>
            </a:r>
          </a:p>
          <a:p>
            <a:r>
              <a:rPr lang="en-US" sz="2400" dirty="0"/>
              <a:t>Zamknięcie kontraktu futures poprzez sprzedaż GBP z powrotem na rynek futures.</a:t>
            </a:r>
            <a:endParaRPr lang="pl-PL" sz="2400" dirty="0"/>
          </a:p>
          <a:p>
            <a:r>
              <a:rPr lang="en-US" sz="2400" dirty="0"/>
              <a:t>31 grudnia: kontrakty kupna GBP na koniec kwietnia kontrakty sprzedaży GBP na różnicę</a:t>
            </a:r>
          </a:p>
          <a:p>
            <a:r>
              <a:rPr lang="en-US" sz="2400" dirty="0"/>
              <a:t>Osiągnięto zysk, ponieważ cena sprzedaży jest wyższa od ceny zakupu.</a:t>
            </a:r>
            <a:endParaRPr lang="pl-PL" sz="2400" dirty="0"/>
          </a:p>
          <a:p>
            <a:r>
              <a:rPr lang="pl-PL" sz="2400" dirty="0"/>
              <a:t>  		A$/GBP 1,9502</a:t>
            </a:r>
          </a:p>
          <a:p>
            <a:r>
              <a:rPr lang="pl-PL" sz="2400" dirty="0"/>
              <a:t>  		A$/GBP </a:t>
            </a:r>
            <a:r>
              <a:rPr lang="pl-PL" sz="2400" u="sng" dirty="0"/>
              <a:t>1,9962</a:t>
            </a:r>
          </a:p>
          <a:p>
            <a:r>
              <a:rPr lang="pl-PL" sz="2400" dirty="0"/>
              <a:t>  		A$/GBP 0,0460 (zysk)</a:t>
            </a:r>
            <a:endParaRPr lang="en-US" sz="2400" dirty="0"/>
          </a:p>
          <a:p>
            <a:r>
              <a:rPr lang="en-US" sz="2400" dirty="0"/>
              <a:t>Zysk można określić ilościowo na jeden z dwóch sposobów (można użyć dowolnego z nich):</a:t>
            </a:r>
          </a:p>
          <a:p>
            <a:r>
              <a:rPr lang="en-US" sz="2400" dirty="0"/>
              <a:t>(1) 0,</a:t>
            </a:r>
            <a:r>
              <a:rPr lang="pl-PL" sz="2400" dirty="0"/>
              <a:t>0001*460 </a:t>
            </a:r>
            <a:r>
              <a:rPr lang="en-US" sz="2400" dirty="0"/>
              <a:t>x 125 000 x 21 kontraktów = 120 750 A$; lub</a:t>
            </a:r>
          </a:p>
          <a:p>
            <a:r>
              <a:rPr lang="en-US" sz="2400" dirty="0"/>
              <a:t>(2) 12,50 USD x 460 ticków x 21 kontraktów = 120 750</a:t>
            </a:r>
            <a:r>
              <a:rPr lang="pl-PL" sz="2400" dirty="0"/>
              <a:t> A$</a:t>
            </a:r>
            <a:r>
              <a:rPr lang="en-US" sz="2400" dirty="0"/>
              <a:t>.</a:t>
            </a:r>
          </a:p>
          <a:p>
            <a:endParaRPr lang="pl-PL" sz="2400" dirty="0"/>
          </a:p>
          <a:p>
            <a:r>
              <a:rPr lang="en-US" sz="2400" dirty="0"/>
              <a:t>Przeliczenie 120 750 </a:t>
            </a:r>
            <a:r>
              <a:rPr lang="pl-PL" sz="2400" dirty="0"/>
              <a:t>A$</a:t>
            </a:r>
            <a:r>
              <a:rPr lang="en-US" sz="2400" dirty="0"/>
              <a:t> na GBP po kwietniowym kursie spot = 120 750 USD/2,0000 = 60 375 GBP zysku.</a:t>
            </a:r>
          </a:p>
          <a:p>
            <a:r>
              <a:rPr lang="en-US" sz="2400" dirty="0"/>
              <a:t>Wynik netto zabezpieczenia futures wynosi 2 550 000 GBP (Krok 2) + 60 375 GBP (Krok 3) zysku = 2 610 375 GBP.</a:t>
            </a:r>
            <a:endParaRPr lang="pl-PL" sz="2400" dirty="0"/>
          </a:p>
        </p:txBody>
      </p:sp>
      <p:sp>
        <p:nvSpPr>
          <p:cNvPr id="6" name="Slide Number Placeholder 5">
            <a:extLst>
              <a:ext uri="{FF2B5EF4-FFF2-40B4-BE49-F238E27FC236}">
                <a16:creationId xmlns:a16="http://schemas.microsoft.com/office/drawing/2014/main" id="{4A14B801-DE12-C546-3D84-B1987F06AAFA}"/>
              </a:ext>
            </a:extLst>
          </p:cNvPr>
          <p:cNvSpPr>
            <a:spLocks noGrp="1"/>
          </p:cNvSpPr>
          <p:nvPr>
            <p:ph type="sldNum" sz="quarter" idx="12"/>
          </p:nvPr>
        </p:nvSpPr>
        <p:spPr/>
        <p:txBody>
          <a:bodyPr/>
          <a:lstStyle/>
          <a:p>
            <a:fld id="{C68AC1EC-23E2-4F0E-A5A4-674EC8DB954E}" type="slidenum">
              <a:rPr lang="en-US" smtClean="0"/>
              <a:t>41</a:t>
            </a:fld>
            <a:endParaRPr lang="en-US"/>
          </a:p>
        </p:txBody>
      </p:sp>
    </p:spTree>
    <p:extLst>
      <p:ext uri="{BB962C8B-B14F-4D97-AF65-F5344CB8AC3E}">
        <p14:creationId xmlns:p14="http://schemas.microsoft.com/office/powerpoint/2010/main" val="629657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556A-ACCD-92B4-C44F-58C9C4CF9DE1}"/>
              </a:ext>
            </a:extLst>
          </p:cNvPr>
          <p:cNvSpPr>
            <a:spLocks noGrp="1"/>
          </p:cNvSpPr>
          <p:nvPr>
            <p:ph type="title"/>
          </p:nvPr>
        </p:nvSpPr>
        <p:spPr>
          <a:xfrm>
            <a:off x="863772" y="0"/>
            <a:ext cx="10449784" cy="564280"/>
          </a:xfrm>
        </p:spPr>
        <p:txBody>
          <a:bodyPr>
            <a:normAutofit fontScale="90000"/>
          </a:bodyPr>
          <a:lstStyle/>
          <a:p>
            <a:r>
              <a:rPr lang="pl-PL" dirty="0" err="1"/>
              <a:t>Prognozowanie przyszłego kursu</a:t>
            </a:r>
            <a:endParaRPr lang="pl-PL" dirty="0"/>
          </a:p>
        </p:txBody>
      </p:sp>
      <p:sp>
        <p:nvSpPr>
          <p:cNvPr id="3" name="Content Placeholder 2">
            <a:extLst>
              <a:ext uri="{FF2B5EF4-FFF2-40B4-BE49-F238E27FC236}">
                <a16:creationId xmlns:a16="http://schemas.microsoft.com/office/drawing/2014/main" id="{4992B929-F214-19DC-B195-306A10FA7EAA}"/>
              </a:ext>
            </a:extLst>
          </p:cNvPr>
          <p:cNvSpPr>
            <a:spLocks noGrp="1"/>
          </p:cNvSpPr>
          <p:nvPr>
            <p:ph idx="1"/>
          </p:nvPr>
        </p:nvSpPr>
        <p:spPr>
          <a:xfrm>
            <a:off x="0" y="838200"/>
            <a:ext cx="12192000" cy="6019800"/>
          </a:xfrm>
        </p:spPr>
        <p:txBody>
          <a:bodyPr>
            <a:normAutofit fontScale="92500" lnSpcReduction="20000"/>
          </a:bodyPr>
          <a:lstStyle/>
          <a:p>
            <a:r>
              <a:rPr lang="en-US" dirty="0"/>
              <a:t>W poprzednim przykładzie podano cenę zamknięcia kontraktu futures (potrzebną do kroku 2), ale na egzaminie może być konieczne obliczenie jej przy założeniu, że różnica między ceną spot a ceną kontraktu futures (zwana "podstawą") spada równomiernie w czasie.</a:t>
            </a:r>
          </a:p>
          <a:p>
            <a:r>
              <a:rPr lang="en-US" dirty="0"/>
              <a:t>Typowy ruch ceny futures w stosunku do ceny spot w czasie:</a:t>
            </a:r>
            <a:endParaRPr lang="pl-PL" dirty="0"/>
          </a:p>
          <a:p>
            <a:endParaRPr lang="pl-PL" dirty="0"/>
          </a:p>
          <a:p>
            <a:endParaRPr lang="pl-PL" dirty="0"/>
          </a:p>
          <a:p>
            <a:endParaRPr lang="pl-PL" dirty="0"/>
          </a:p>
          <a:p>
            <a:endParaRPr lang="pl-PL" dirty="0"/>
          </a:p>
          <a:p>
            <a:endParaRPr lang="pl-PL" dirty="0"/>
          </a:p>
          <a:p>
            <a:endParaRPr lang="pl-PL" dirty="0"/>
          </a:p>
          <a:p>
            <a:endParaRPr lang="pl-PL" dirty="0"/>
          </a:p>
          <a:p>
            <a:pPr algn="l"/>
            <a:endParaRPr lang="pl-PL" sz="1800" b="0" i="0" u="none" strike="noStrike" baseline="0" dirty="0">
              <a:solidFill>
                <a:srgbClr val="000000"/>
              </a:solidFill>
              <a:latin typeface="Segoe UI" panose="020B0502040204020203" pitchFamily="34" charset="0"/>
            </a:endParaRPr>
          </a:p>
          <a:p>
            <a:endParaRPr lang="pl-PL" sz="1800" b="0" i="0" u="none" strike="noStrike" baseline="0" dirty="0">
              <a:latin typeface="Segoe UI" panose="020B0502040204020203" pitchFamily="34" charset="0"/>
            </a:endParaRPr>
          </a:p>
          <a:p>
            <a:r>
              <a:rPr lang="en-US" sz="2200" b="0" i="0" u="none" strike="noStrike" baseline="0" dirty="0">
                <a:latin typeface="Segoe UI" panose="020B0502040204020203" pitchFamily="34" charset="0"/>
              </a:rPr>
              <a:t>Możemy wykorzystać założenie stopniowego zmniejszania się różnicy między kursem spot a kursem futures w czasie, aby rozsądnie oszacować cenę zamknięcia kontraktu futures. </a:t>
            </a:r>
            <a:endParaRPr lang="pl-PL" sz="3900" dirty="0"/>
          </a:p>
          <a:p>
            <a:endParaRPr lang="pl-PL" dirty="0"/>
          </a:p>
        </p:txBody>
      </p:sp>
      <p:sp>
        <p:nvSpPr>
          <p:cNvPr id="6" name="Slide Number Placeholder 5">
            <a:extLst>
              <a:ext uri="{FF2B5EF4-FFF2-40B4-BE49-F238E27FC236}">
                <a16:creationId xmlns:a16="http://schemas.microsoft.com/office/drawing/2014/main" id="{06E33B51-6E58-5D41-9DDB-2DB984FE0B7F}"/>
              </a:ext>
            </a:extLst>
          </p:cNvPr>
          <p:cNvSpPr>
            <a:spLocks noGrp="1"/>
          </p:cNvSpPr>
          <p:nvPr>
            <p:ph type="sldNum" sz="quarter" idx="12"/>
          </p:nvPr>
        </p:nvSpPr>
        <p:spPr/>
        <p:txBody>
          <a:bodyPr/>
          <a:lstStyle/>
          <a:p>
            <a:fld id="{C68AC1EC-23E2-4F0E-A5A4-674EC8DB954E}" type="slidenum">
              <a:rPr lang="en-US" smtClean="0"/>
              <a:t>42</a:t>
            </a:fld>
            <a:endParaRPr lang="en-US"/>
          </a:p>
        </p:txBody>
      </p:sp>
      <p:pic>
        <p:nvPicPr>
          <p:cNvPr id="8" name="Picture 7">
            <a:extLst>
              <a:ext uri="{FF2B5EF4-FFF2-40B4-BE49-F238E27FC236}">
                <a16:creationId xmlns:a16="http://schemas.microsoft.com/office/drawing/2014/main" id="{487023ED-B6EE-F084-186E-0AF27CE3C0B4}"/>
              </a:ext>
            </a:extLst>
          </p:cNvPr>
          <p:cNvPicPr>
            <a:picLocks noChangeAspect="1"/>
          </p:cNvPicPr>
          <p:nvPr/>
        </p:nvPicPr>
        <p:blipFill>
          <a:blip r:embed="rId2"/>
          <a:stretch>
            <a:fillRect/>
          </a:stretch>
        </p:blipFill>
        <p:spPr>
          <a:xfrm>
            <a:off x="1388173" y="2815716"/>
            <a:ext cx="8594027" cy="2649348"/>
          </a:xfrm>
          <a:prstGeom prst="rect">
            <a:avLst/>
          </a:prstGeom>
        </p:spPr>
      </p:pic>
    </p:spTree>
    <p:extLst>
      <p:ext uri="{BB962C8B-B14F-4D97-AF65-F5344CB8AC3E}">
        <p14:creationId xmlns:p14="http://schemas.microsoft.com/office/powerpoint/2010/main" val="1170659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D002-C400-BDA0-1238-539E86995ACC}"/>
              </a:ext>
            </a:extLst>
          </p:cNvPr>
          <p:cNvSpPr>
            <a:spLocks noGrp="1"/>
          </p:cNvSpPr>
          <p:nvPr>
            <p:ph type="title"/>
          </p:nvPr>
        </p:nvSpPr>
        <p:spPr/>
        <p:txBody>
          <a:bodyPr/>
          <a:lstStyle/>
          <a:p>
            <a:r>
              <a:rPr lang="pl-PL" dirty="0" err="1"/>
              <a:t>Ćwiczenie </a:t>
            </a:r>
            <a:r>
              <a:rPr lang="pl-PL" dirty="0"/>
              <a:t>- </a:t>
            </a:r>
            <a:r>
              <a:rPr lang="pl-PL" dirty="0" err="1"/>
              <a:t>Demonstracja kontraktów futures </a:t>
            </a:r>
            <a:r>
              <a:rPr lang="pl-PL" dirty="0"/>
              <a:t>- </a:t>
            </a:r>
            <a:r>
              <a:rPr lang="pl-PL" dirty="0" err="1"/>
              <a:t>ciąg dalszy</a:t>
            </a:r>
            <a:endParaRPr lang="pl-PL" dirty="0"/>
          </a:p>
        </p:txBody>
      </p:sp>
      <p:sp>
        <p:nvSpPr>
          <p:cNvPr id="3" name="Content Placeholder 2">
            <a:extLst>
              <a:ext uri="{FF2B5EF4-FFF2-40B4-BE49-F238E27FC236}">
                <a16:creationId xmlns:a16="http://schemas.microsoft.com/office/drawing/2014/main" id="{AE503076-1FFF-EFEE-1C84-76C6299CCCB4}"/>
              </a:ext>
            </a:extLst>
          </p:cNvPr>
          <p:cNvSpPr>
            <a:spLocks noGrp="1"/>
          </p:cNvSpPr>
          <p:nvPr>
            <p:ph idx="1"/>
          </p:nvPr>
        </p:nvSpPr>
        <p:spPr/>
        <p:txBody>
          <a:bodyPr>
            <a:normAutofit fontScale="92500" lnSpcReduction="10000"/>
          </a:bodyPr>
          <a:lstStyle/>
          <a:p>
            <a:r>
              <a:rPr lang="en-US" dirty="0"/>
              <a:t>Dziś jest 31 grudnia. Spółka </a:t>
            </a:r>
            <a:r>
              <a:rPr lang="en-US" dirty="0" err="1"/>
              <a:t>Collai </a:t>
            </a:r>
            <a:r>
              <a:rPr lang="en-US" dirty="0"/>
              <a:t>Co przewiduje, że za dwa miesiące będzie musiała zapłacić za zakupy w wysokości </a:t>
            </a:r>
            <a:r>
              <a:rPr lang="pl-PL" dirty="0"/>
              <a:t>11 </a:t>
            </a:r>
            <a:r>
              <a:rPr lang="en-US" dirty="0"/>
              <a:t>mln </a:t>
            </a:r>
            <a:r>
              <a:rPr lang="pl-PL" dirty="0"/>
              <a:t>A$.</a:t>
            </a:r>
            <a:r>
              <a:rPr lang="en-US" dirty="0"/>
              <a:t> Kursy wymiany na dzień 31 grudnia wynoszą:</a:t>
            </a:r>
          </a:p>
          <a:p>
            <a:r>
              <a:rPr lang="en-US" dirty="0"/>
              <a:t>Kurs kasowy: 1,9615 USD za EUR</a:t>
            </a:r>
          </a:p>
          <a:p>
            <a:r>
              <a:rPr lang="en-US" dirty="0"/>
              <a:t>Stawki kontraktów terminowych:</a:t>
            </a:r>
          </a:p>
          <a:p>
            <a:r>
              <a:rPr lang="en-US" dirty="0"/>
              <a:t> 						</a:t>
            </a:r>
            <a:r>
              <a:rPr lang="en-US" dirty="0" err="1"/>
              <a:t>Marzec</a:t>
            </a:r>
            <a:r>
              <a:rPr lang="en-US" dirty="0"/>
              <a:t> </a:t>
            </a:r>
            <a:r>
              <a:rPr lang="pl-PL" dirty="0"/>
              <a:t>	</a:t>
            </a:r>
            <a:r>
              <a:rPr lang="en-US" dirty="0" err="1"/>
              <a:t>czerwiec</a:t>
            </a:r>
            <a:endParaRPr lang="en-US" dirty="0"/>
          </a:p>
          <a:p>
            <a:r>
              <a:rPr lang="en-US" dirty="0"/>
              <a:t>$ za € - wielkość kontraktu €125,000 </a:t>
            </a:r>
            <a:r>
              <a:rPr lang="pl-PL" dirty="0"/>
              <a:t>	1</a:t>
            </a:r>
            <a:r>
              <a:rPr lang="en-US" dirty="0"/>
              <a:t>.9556 </a:t>
            </a:r>
            <a:r>
              <a:rPr lang="pl-PL" dirty="0"/>
              <a:t>	</a:t>
            </a:r>
            <a:r>
              <a:rPr lang="en-US" dirty="0"/>
              <a:t>1.9502</a:t>
            </a:r>
            <a:endParaRPr lang="pl-PL" dirty="0"/>
          </a:p>
          <a:p>
            <a:r>
              <a:rPr lang="en-US" dirty="0" err="1"/>
              <a:t>polecenia</a:t>
            </a:r>
            <a:endParaRPr lang="en-US" dirty="0"/>
          </a:p>
          <a:p>
            <a:r>
              <a:rPr lang="en-US" dirty="0"/>
              <a:t>Oblicz szacunkową marcową cenę kontraktu futures za dwa miesiące, zakładając, że kurs spot w tym momencie wynosi 1,9900 </a:t>
            </a:r>
            <a:r>
              <a:rPr lang="pl-PL" dirty="0"/>
              <a:t>A$ </a:t>
            </a:r>
            <a:r>
              <a:rPr lang="en-US" dirty="0"/>
              <a:t>za €.</a:t>
            </a:r>
            <a:endParaRPr lang="pl-PL" dirty="0"/>
          </a:p>
        </p:txBody>
      </p:sp>
      <p:sp>
        <p:nvSpPr>
          <p:cNvPr id="6" name="Slide Number Placeholder 5">
            <a:extLst>
              <a:ext uri="{FF2B5EF4-FFF2-40B4-BE49-F238E27FC236}">
                <a16:creationId xmlns:a16="http://schemas.microsoft.com/office/drawing/2014/main" id="{373121FB-2CB2-274C-7B42-E7AA2F78618D}"/>
              </a:ext>
            </a:extLst>
          </p:cNvPr>
          <p:cNvSpPr>
            <a:spLocks noGrp="1"/>
          </p:cNvSpPr>
          <p:nvPr>
            <p:ph type="sldNum" sz="quarter" idx="12"/>
          </p:nvPr>
        </p:nvSpPr>
        <p:spPr/>
        <p:txBody>
          <a:bodyPr/>
          <a:lstStyle/>
          <a:p>
            <a:fld id="{C68AC1EC-23E2-4F0E-A5A4-674EC8DB954E}" type="slidenum">
              <a:rPr lang="en-US" smtClean="0"/>
              <a:t>43</a:t>
            </a:fld>
            <a:endParaRPr lang="en-US"/>
          </a:p>
        </p:txBody>
      </p:sp>
    </p:spTree>
    <p:extLst>
      <p:ext uri="{BB962C8B-B14F-4D97-AF65-F5344CB8AC3E}">
        <p14:creationId xmlns:p14="http://schemas.microsoft.com/office/powerpoint/2010/main" val="2649499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7C5-4F83-3B44-2311-8AFC1200DEE6}"/>
              </a:ext>
            </a:extLst>
          </p:cNvPr>
          <p:cNvSpPr>
            <a:spLocks noGrp="1"/>
          </p:cNvSpPr>
          <p:nvPr>
            <p:ph type="title"/>
          </p:nvPr>
        </p:nvSpPr>
        <p:spPr>
          <a:xfrm>
            <a:off x="863772" y="175495"/>
            <a:ext cx="10449784" cy="365125"/>
          </a:xfrm>
        </p:spPr>
        <p:txBody>
          <a:bodyPr>
            <a:normAutofit fontScale="90000"/>
          </a:bodyPr>
          <a:lstStyle/>
          <a:p>
            <a:r>
              <a:rPr lang="pl-PL" dirty="0"/>
              <a:t>Rozwiązanie - </a:t>
            </a:r>
            <a:r>
              <a:rPr lang="pl-PL" dirty="0" err="1"/>
              <a:t>demonstracja Futures </a:t>
            </a:r>
            <a:r>
              <a:rPr lang="pl-PL" dirty="0"/>
              <a:t>- </a:t>
            </a:r>
            <a:r>
              <a:rPr lang="pl-PL" dirty="0" err="1"/>
              <a:t>ciąg dalszy</a:t>
            </a:r>
            <a:endParaRPr lang="pl-PL" dirty="0"/>
          </a:p>
        </p:txBody>
      </p:sp>
      <p:sp>
        <p:nvSpPr>
          <p:cNvPr id="3" name="Content Placeholder 2">
            <a:extLst>
              <a:ext uri="{FF2B5EF4-FFF2-40B4-BE49-F238E27FC236}">
                <a16:creationId xmlns:a16="http://schemas.microsoft.com/office/drawing/2014/main" id="{53EF5B3C-9989-0A4D-A1AC-4C9CB2BB1513}"/>
              </a:ext>
            </a:extLst>
          </p:cNvPr>
          <p:cNvSpPr>
            <a:spLocks noGrp="1"/>
          </p:cNvSpPr>
          <p:nvPr>
            <p:ph idx="1"/>
          </p:nvPr>
        </p:nvSpPr>
        <p:spPr>
          <a:xfrm>
            <a:off x="0" y="885826"/>
            <a:ext cx="12192000" cy="5972174"/>
          </a:xfrm>
        </p:spPr>
        <p:txBody>
          <a:bodyPr>
            <a:normAutofit fontScale="92500" lnSpcReduction="20000"/>
          </a:bodyPr>
          <a:lstStyle/>
          <a:p>
            <a:r>
              <a:rPr lang="en-US" dirty="0"/>
              <a:t>Teraz (31 grudnia)</a:t>
            </a:r>
          </a:p>
          <a:p>
            <a:r>
              <a:rPr lang="en-US" dirty="0">
                <a:solidFill>
                  <a:srgbClr val="FF0000"/>
                </a:solidFill>
              </a:rPr>
              <a:t>Marcowy kontrakt futures 1,9556</a:t>
            </a:r>
          </a:p>
          <a:p>
            <a:r>
              <a:rPr lang="en-US" dirty="0"/>
              <a:t>Kurs kasowy 1,9615</a:t>
            </a:r>
          </a:p>
          <a:p>
            <a:r>
              <a:rPr lang="en-US" dirty="0" err="1"/>
              <a:t>Różnica</a:t>
            </a:r>
            <a:r>
              <a:rPr lang="en-US" dirty="0"/>
              <a:t> (</a:t>
            </a:r>
            <a:r>
              <a:rPr lang="pl-PL" dirty="0"/>
              <a:t>baza</a:t>
            </a:r>
            <a:r>
              <a:rPr lang="en-US" dirty="0"/>
              <a:t>)</a:t>
            </a:r>
          </a:p>
          <a:p>
            <a:r>
              <a:rPr lang="pl-PL" dirty="0"/>
              <a:t>Kurs </a:t>
            </a:r>
            <a:r>
              <a:rPr lang="pl-PL" dirty="0" err="1"/>
              <a:t>futures</a:t>
            </a:r>
            <a:r>
              <a:rPr lang="en-US" dirty="0"/>
              <a:t> - spot (0.0059)</a:t>
            </a:r>
          </a:p>
          <a:p>
            <a:r>
              <a:rPr lang="en-US" dirty="0"/>
              <a:t>Różnica czasowa 3 miesiące (do wygaśnięcia umowy marcowej)</a:t>
            </a:r>
            <a:endParaRPr lang="pl-PL" dirty="0"/>
          </a:p>
          <a:p>
            <a:r>
              <a:rPr lang="en-US" dirty="0"/>
              <a:t>Za dwa miesiące (koniec lutego) pozostanie tylko jeden miesiąc do wygaśnięcia marcowego futures, więc powinien pozostać tylko jeden miesiąc podstawy, czyli (0,0059) * 1/3 = (0,0020) zaokrąglając do czterech miejsc po przecinku.</a:t>
            </a:r>
          </a:p>
          <a:p>
            <a:r>
              <a:rPr lang="en-US" dirty="0"/>
              <a:t>Możemy prognozować marcową przyszłość za dwa miesiące jako kurs spot 1,9900 USD za EUR pomniejszony o 0,0020 = 1,9880.</a:t>
            </a:r>
          </a:p>
          <a:p>
            <a:r>
              <a:rPr lang="en-US" dirty="0"/>
              <a:t>Była to cena zamknięcia kontraktu futures podana w poprzednim przykładzie i pokazuje, jak można ją obliczyć.</a:t>
            </a:r>
          </a:p>
          <a:p>
            <a:r>
              <a:rPr lang="en-US" dirty="0"/>
              <a:t>Uwaga. Jeśli prognozowany przyszły kurs spot nie jest podany w pytaniu, można przyjąć rozsądne założenie, </a:t>
            </a:r>
            <a:r>
              <a:rPr lang="en-US" dirty="0" err="1"/>
              <a:t>np. </a:t>
            </a:r>
            <a:r>
              <a:rPr lang="en-US" dirty="0"/>
              <a:t>założyć, że będzie on taki sam jak kurs terminowy.</a:t>
            </a:r>
            <a:endParaRPr lang="pl-PL" dirty="0"/>
          </a:p>
        </p:txBody>
      </p:sp>
      <p:sp>
        <p:nvSpPr>
          <p:cNvPr id="6" name="Slide Number Placeholder 5">
            <a:extLst>
              <a:ext uri="{FF2B5EF4-FFF2-40B4-BE49-F238E27FC236}">
                <a16:creationId xmlns:a16="http://schemas.microsoft.com/office/drawing/2014/main" id="{D3CD6594-235C-E86C-729E-212F3AF9502C}"/>
              </a:ext>
            </a:extLst>
          </p:cNvPr>
          <p:cNvSpPr>
            <a:spLocks noGrp="1"/>
          </p:cNvSpPr>
          <p:nvPr>
            <p:ph type="sldNum" sz="quarter" idx="12"/>
          </p:nvPr>
        </p:nvSpPr>
        <p:spPr/>
        <p:txBody>
          <a:bodyPr/>
          <a:lstStyle/>
          <a:p>
            <a:fld id="{C68AC1EC-23E2-4F0E-A5A4-674EC8DB954E}" type="slidenum">
              <a:rPr lang="en-US" smtClean="0"/>
              <a:t>44</a:t>
            </a:fld>
            <a:endParaRPr lang="en-US"/>
          </a:p>
        </p:txBody>
      </p:sp>
    </p:spTree>
    <p:extLst>
      <p:ext uri="{BB962C8B-B14F-4D97-AF65-F5344CB8AC3E}">
        <p14:creationId xmlns:p14="http://schemas.microsoft.com/office/powerpoint/2010/main" val="1286290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DDD6-B818-B1E1-B76C-D234087D70DF}"/>
              </a:ext>
            </a:extLst>
          </p:cNvPr>
          <p:cNvSpPr>
            <a:spLocks noGrp="1"/>
          </p:cNvSpPr>
          <p:nvPr>
            <p:ph type="title"/>
          </p:nvPr>
        </p:nvSpPr>
        <p:spPr>
          <a:xfrm>
            <a:off x="838200" y="0"/>
            <a:ext cx="10515600" cy="892175"/>
          </a:xfrm>
        </p:spPr>
        <p:txBody>
          <a:bodyPr/>
          <a:lstStyle/>
          <a:p>
            <a:pPr algn="ctr"/>
            <a:r>
              <a:rPr lang="pl-PL" dirty="0" err="1"/>
              <a:t>Ryzyko bazowe</a:t>
            </a:r>
            <a:endParaRPr lang="pl-PL" dirty="0"/>
          </a:p>
        </p:txBody>
      </p:sp>
      <p:sp>
        <p:nvSpPr>
          <p:cNvPr id="3" name="Content Placeholder 2">
            <a:extLst>
              <a:ext uri="{FF2B5EF4-FFF2-40B4-BE49-F238E27FC236}">
                <a16:creationId xmlns:a16="http://schemas.microsoft.com/office/drawing/2014/main" id="{0521CF22-7B33-3100-51C2-7904BAD39B51}"/>
              </a:ext>
            </a:extLst>
          </p:cNvPr>
          <p:cNvSpPr>
            <a:spLocks noGrp="1"/>
          </p:cNvSpPr>
          <p:nvPr>
            <p:ph idx="1"/>
          </p:nvPr>
        </p:nvSpPr>
        <p:spPr>
          <a:xfrm>
            <a:off x="0" y="771524"/>
            <a:ext cx="12192000" cy="6086475"/>
          </a:xfrm>
        </p:spPr>
        <p:txBody>
          <a:bodyPr>
            <a:normAutofit/>
          </a:bodyPr>
          <a:lstStyle/>
          <a:p>
            <a:r>
              <a:rPr lang="en-US" dirty="0"/>
              <a:t>Istnieje ryzyko, że podstawa nie zmniejszy się w ten przewidywalny sposób. Jest to znane jako ryzyko bazowe.</a:t>
            </a:r>
          </a:p>
          <a:p>
            <a:r>
              <a:rPr lang="en-US" dirty="0"/>
              <a:t>Cena kontraktu futures będzie ulegać ciągłym zmianom, ponieważ rynek reaguje na zmiany oczekiwań dotyczących zmian kursu walutowego. Ogólnie rzecz biorąc, kurs spot i cena kontraktu futures zmienią się o podobną kwotę, ale nie w dokładnie taki sam sposób, i będą miały tendencję do poruszania się w podobnym kierunku. Tak więc, w przeciwieństwie do kontraktu forward, w którym kurs wymiany jest stały, nie znamy dokładnego wyniku końcowego przy zawieraniu kontraktu futures - chociaż wszelkie zmiany w wyniku będą prawdopodobnie niewielkie.</a:t>
            </a:r>
          </a:p>
          <a:p>
            <a:r>
              <a:rPr lang="en-US" dirty="0"/>
              <a:t>Aby zarządzać ryzykiem bazowym, ważne jest, aby wybrany kontrakt futures był kontraktem o najbliższym terminie zapadalności po rzeczywistej transakcji.</a:t>
            </a:r>
            <a:endParaRPr lang="pl-PL" dirty="0"/>
          </a:p>
        </p:txBody>
      </p:sp>
      <p:sp>
        <p:nvSpPr>
          <p:cNvPr id="6" name="Slide Number Placeholder 5">
            <a:extLst>
              <a:ext uri="{FF2B5EF4-FFF2-40B4-BE49-F238E27FC236}">
                <a16:creationId xmlns:a16="http://schemas.microsoft.com/office/drawing/2014/main" id="{64BDC82D-5ABB-6943-B8ED-68D76C247F03}"/>
              </a:ext>
            </a:extLst>
          </p:cNvPr>
          <p:cNvSpPr>
            <a:spLocks noGrp="1"/>
          </p:cNvSpPr>
          <p:nvPr>
            <p:ph type="sldNum" sz="quarter" idx="12"/>
          </p:nvPr>
        </p:nvSpPr>
        <p:spPr/>
        <p:txBody>
          <a:bodyPr/>
          <a:lstStyle/>
          <a:p>
            <a:fld id="{C68AC1EC-23E2-4F0E-A5A4-674EC8DB954E}" type="slidenum">
              <a:rPr lang="en-US" smtClean="0"/>
              <a:t>45</a:t>
            </a:fld>
            <a:endParaRPr lang="en-US"/>
          </a:p>
        </p:txBody>
      </p:sp>
    </p:spTree>
    <p:extLst>
      <p:ext uri="{BB962C8B-B14F-4D97-AF65-F5344CB8AC3E}">
        <p14:creationId xmlns:p14="http://schemas.microsoft.com/office/powerpoint/2010/main" val="755863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6E8C-37AB-C840-9CFD-0D986C141025}"/>
              </a:ext>
            </a:extLst>
          </p:cNvPr>
          <p:cNvSpPr>
            <a:spLocks noGrp="1"/>
          </p:cNvSpPr>
          <p:nvPr>
            <p:ph type="title"/>
          </p:nvPr>
        </p:nvSpPr>
        <p:spPr>
          <a:xfrm>
            <a:off x="871108" y="0"/>
            <a:ext cx="10449784" cy="611905"/>
          </a:xfrm>
        </p:spPr>
        <p:txBody>
          <a:bodyPr>
            <a:normAutofit fontScale="90000"/>
          </a:bodyPr>
          <a:lstStyle/>
          <a:p>
            <a:r>
              <a:rPr lang="pl-PL" dirty="0" err="1"/>
              <a:t>Ćwiczenie </a:t>
            </a:r>
            <a:r>
              <a:rPr lang="pl-PL" dirty="0"/>
              <a:t>- </a:t>
            </a:r>
            <a:r>
              <a:rPr lang="pl-PL" dirty="0" err="1"/>
              <a:t>Ryzyko bazowe</a:t>
            </a:r>
            <a:endParaRPr lang="pl-PL" dirty="0"/>
          </a:p>
        </p:txBody>
      </p:sp>
      <p:sp>
        <p:nvSpPr>
          <p:cNvPr id="3" name="Content Placeholder 2">
            <a:extLst>
              <a:ext uri="{FF2B5EF4-FFF2-40B4-BE49-F238E27FC236}">
                <a16:creationId xmlns:a16="http://schemas.microsoft.com/office/drawing/2014/main" id="{EF8D665B-5667-93B9-5191-5E4128F6C2A7}"/>
              </a:ext>
            </a:extLst>
          </p:cNvPr>
          <p:cNvSpPr>
            <a:spLocks noGrp="1"/>
          </p:cNvSpPr>
          <p:nvPr>
            <p:ph idx="1"/>
          </p:nvPr>
        </p:nvSpPr>
        <p:spPr>
          <a:xfrm>
            <a:off x="0" y="781050"/>
            <a:ext cx="12192000" cy="6076950"/>
          </a:xfrm>
        </p:spPr>
        <p:txBody>
          <a:bodyPr/>
          <a:lstStyle/>
          <a:p>
            <a:r>
              <a:rPr lang="en-US" dirty="0"/>
              <a:t>Dziś jest 31 grudnia. Kursy walut na dzień 31 grudnia wynoszą:</a:t>
            </a:r>
            <a:endParaRPr lang="pl-PL" dirty="0"/>
          </a:p>
          <a:p>
            <a:r>
              <a:rPr lang="en-US" dirty="0"/>
              <a:t> Kurs kasowy: A$ za £ 1,9615 </a:t>
            </a:r>
            <a:r>
              <a:rPr lang="pl-PL" dirty="0"/>
              <a:t>				</a:t>
            </a:r>
            <a:r>
              <a:rPr lang="en-US" dirty="0" err="1"/>
              <a:t>Kursy</a:t>
            </a:r>
            <a:r>
              <a:rPr lang="en-US" dirty="0"/>
              <a:t> futures:</a:t>
            </a:r>
          </a:p>
          <a:p>
            <a:r>
              <a:rPr lang="pl-PL" dirty="0"/>
              <a:t> 								Marzec 	</a:t>
            </a:r>
            <a:r>
              <a:rPr lang="en-US" dirty="0" err="1"/>
              <a:t>czerwiec</a:t>
            </a:r>
            <a:r>
              <a:rPr lang="en-US" dirty="0"/>
              <a:t> </a:t>
            </a:r>
            <a:endParaRPr lang="pl-PL" dirty="0"/>
          </a:p>
          <a:p>
            <a:r>
              <a:rPr lang="pl-PL" dirty="0"/>
              <a:t> 								1</a:t>
            </a:r>
            <a:r>
              <a:rPr lang="en-US" dirty="0"/>
              <a:t>.</a:t>
            </a:r>
            <a:r>
              <a:rPr lang="pl-PL" dirty="0"/>
              <a:t>9556 	</a:t>
            </a:r>
            <a:r>
              <a:rPr lang="en-US" dirty="0"/>
              <a:t>1.9502</a:t>
            </a:r>
          </a:p>
          <a:p>
            <a:r>
              <a:rPr lang="en-US" dirty="0" err="1"/>
              <a:t>polecenia</a:t>
            </a:r>
            <a:endParaRPr lang="en-US" dirty="0"/>
          </a:p>
          <a:p>
            <a:r>
              <a:rPr lang="en-US" dirty="0"/>
              <a:t>Oblicz czerwcowy kurs futures za cztery miesiące, jeśli kurs spot wynosi 2,0000 A$ za £.</a:t>
            </a:r>
            <a:endParaRPr lang="pl-PL" dirty="0"/>
          </a:p>
          <a:p>
            <a:endParaRPr lang="pl-PL" dirty="0"/>
          </a:p>
          <a:p>
            <a:endParaRPr lang="pl-PL" dirty="0"/>
          </a:p>
          <a:p>
            <a:endParaRPr lang="pl-PL" dirty="0"/>
          </a:p>
        </p:txBody>
      </p:sp>
      <p:sp>
        <p:nvSpPr>
          <p:cNvPr id="6" name="Slide Number Placeholder 5">
            <a:extLst>
              <a:ext uri="{FF2B5EF4-FFF2-40B4-BE49-F238E27FC236}">
                <a16:creationId xmlns:a16="http://schemas.microsoft.com/office/drawing/2014/main" id="{B37985FF-59B0-688D-F2DF-70E9E942E974}"/>
              </a:ext>
            </a:extLst>
          </p:cNvPr>
          <p:cNvSpPr>
            <a:spLocks noGrp="1"/>
          </p:cNvSpPr>
          <p:nvPr>
            <p:ph type="sldNum" sz="quarter" idx="12"/>
          </p:nvPr>
        </p:nvSpPr>
        <p:spPr/>
        <p:txBody>
          <a:bodyPr/>
          <a:lstStyle/>
          <a:p>
            <a:fld id="{C68AC1EC-23E2-4F0E-A5A4-674EC8DB954E}" type="slidenum">
              <a:rPr lang="en-US" smtClean="0"/>
              <a:t>46</a:t>
            </a:fld>
            <a:endParaRPr lang="en-US"/>
          </a:p>
        </p:txBody>
      </p:sp>
    </p:spTree>
    <p:extLst>
      <p:ext uri="{BB962C8B-B14F-4D97-AF65-F5344CB8AC3E}">
        <p14:creationId xmlns:p14="http://schemas.microsoft.com/office/powerpoint/2010/main" val="2410359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6E8C-37AB-C840-9CFD-0D986C141025}"/>
              </a:ext>
            </a:extLst>
          </p:cNvPr>
          <p:cNvSpPr>
            <a:spLocks noGrp="1"/>
          </p:cNvSpPr>
          <p:nvPr>
            <p:ph type="title"/>
          </p:nvPr>
        </p:nvSpPr>
        <p:spPr>
          <a:xfrm>
            <a:off x="871108" y="0"/>
            <a:ext cx="10449784" cy="611905"/>
          </a:xfrm>
        </p:spPr>
        <p:txBody>
          <a:bodyPr>
            <a:normAutofit fontScale="90000"/>
          </a:bodyPr>
          <a:lstStyle/>
          <a:p>
            <a:r>
              <a:rPr lang="pl-PL" dirty="0"/>
              <a:t>Rozwiązanie - </a:t>
            </a:r>
            <a:r>
              <a:rPr lang="pl-PL" dirty="0" err="1"/>
              <a:t>ryzyko bazowe</a:t>
            </a:r>
            <a:endParaRPr lang="pl-PL" dirty="0"/>
          </a:p>
        </p:txBody>
      </p:sp>
      <p:sp>
        <p:nvSpPr>
          <p:cNvPr id="3" name="Content Placeholder 2">
            <a:extLst>
              <a:ext uri="{FF2B5EF4-FFF2-40B4-BE49-F238E27FC236}">
                <a16:creationId xmlns:a16="http://schemas.microsoft.com/office/drawing/2014/main" id="{EF8D665B-5667-93B9-5191-5E4128F6C2A7}"/>
              </a:ext>
            </a:extLst>
          </p:cNvPr>
          <p:cNvSpPr>
            <a:spLocks noGrp="1"/>
          </p:cNvSpPr>
          <p:nvPr>
            <p:ph idx="1"/>
          </p:nvPr>
        </p:nvSpPr>
        <p:spPr>
          <a:xfrm>
            <a:off x="0" y="781050"/>
            <a:ext cx="12192000" cy="6076950"/>
          </a:xfrm>
        </p:spPr>
        <p:txBody>
          <a:bodyPr>
            <a:normAutofit/>
          </a:bodyPr>
          <a:lstStyle/>
          <a:p>
            <a:endParaRPr lang="pl-PL" sz="2000" dirty="0"/>
          </a:p>
          <a:p>
            <a:endParaRPr lang="pl-PL" sz="2000" dirty="0"/>
          </a:p>
          <a:p>
            <a:endParaRPr lang="pl-PL" sz="2000" dirty="0"/>
          </a:p>
          <a:p>
            <a:endParaRPr lang="pl-PL" sz="2000" dirty="0"/>
          </a:p>
          <a:p>
            <a:endParaRPr lang="pl-PL" sz="2000" dirty="0"/>
          </a:p>
          <a:p>
            <a:endParaRPr lang="pl-PL" sz="2000" dirty="0"/>
          </a:p>
          <a:p>
            <a:endParaRPr lang="pl-PL" sz="2400" dirty="0"/>
          </a:p>
          <a:p>
            <a:r>
              <a:rPr lang="en-US" sz="2400" dirty="0"/>
              <a:t>Za cztery miesiące (koniec kwietnia) pozostaną tylko dwa miesiące do wygaśnięcia czerwcowego futures, więc powinny pozostać tylko dwa miesiące podstawy, czyli (0,0113) x 2/6 = (0,0038) zaokrąglając do czterech miejsc po przecinku.</a:t>
            </a:r>
          </a:p>
          <a:p>
            <a:r>
              <a:rPr lang="en-US" sz="2400" dirty="0"/>
              <a:t>Możemy prognozować czerwcową przyszłość za cztery miesiące jako kurs spot w wysokości 2,0000 A$ za £ minus 0,0038 = 1,9962.</a:t>
            </a:r>
            <a:endParaRPr lang="pl-PL" sz="2400" dirty="0"/>
          </a:p>
        </p:txBody>
      </p:sp>
      <p:sp>
        <p:nvSpPr>
          <p:cNvPr id="6" name="Slide Number Placeholder 5">
            <a:extLst>
              <a:ext uri="{FF2B5EF4-FFF2-40B4-BE49-F238E27FC236}">
                <a16:creationId xmlns:a16="http://schemas.microsoft.com/office/drawing/2014/main" id="{B37985FF-59B0-688D-F2DF-70E9E942E974}"/>
              </a:ext>
            </a:extLst>
          </p:cNvPr>
          <p:cNvSpPr>
            <a:spLocks noGrp="1"/>
          </p:cNvSpPr>
          <p:nvPr>
            <p:ph type="sldNum" sz="quarter" idx="12"/>
          </p:nvPr>
        </p:nvSpPr>
        <p:spPr/>
        <p:txBody>
          <a:bodyPr/>
          <a:lstStyle/>
          <a:p>
            <a:fld id="{C68AC1EC-23E2-4F0E-A5A4-674EC8DB954E}" type="slidenum">
              <a:rPr lang="en-US" smtClean="0"/>
              <a:t>47</a:t>
            </a:fld>
            <a:endParaRPr lang="en-US"/>
          </a:p>
        </p:txBody>
      </p:sp>
      <p:graphicFrame>
        <p:nvGraphicFramePr>
          <p:cNvPr id="7" name="Table 6">
            <a:extLst>
              <a:ext uri="{FF2B5EF4-FFF2-40B4-BE49-F238E27FC236}">
                <a16:creationId xmlns:a16="http://schemas.microsoft.com/office/drawing/2014/main" id="{FF43574C-3AA3-25F2-BFEF-72AEECB0AF82}"/>
              </a:ext>
            </a:extLst>
          </p:cNvPr>
          <p:cNvGraphicFramePr>
            <a:graphicFrameLocks noGrp="1"/>
          </p:cNvGraphicFramePr>
          <p:nvPr>
            <p:extLst>
              <p:ext uri="{D42A27DB-BD31-4B8C-83A1-F6EECF244321}">
                <p14:modId xmlns:p14="http://schemas.microsoft.com/office/powerpoint/2010/main" val="4110459904"/>
              </p:ext>
            </p:extLst>
          </p:nvPr>
        </p:nvGraphicFramePr>
        <p:xfrm>
          <a:off x="1438275" y="1066800"/>
          <a:ext cx="9058275" cy="2226310"/>
        </p:xfrm>
        <a:graphic>
          <a:graphicData uri="http://schemas.openxmlformats.org/drawingml/2006/table">
            <a:tbl>
              <a:tblPr>
                <a:tableStyleId>{5C22544A-7EE6-4342-B048-85BDC9FD1C3A}</a:tableStyleId>
              </a:tblPr>
              <a:tblGrid>
                <a:gridCol w="4215801">
                  <a:extLst>
                    <a:ext uri="{9D8B030D-6E8A-4147-A177-3AD203B41FA5}">
                      <a16:colId xmlns:a16="http://schemas.microsoft.com/office/drawing/2014/main" val="3850958543"/>
                    </a:ext>
                  </a:extLst>
                </a:gridCol>
                <a:gridCol w="4842474">
                  <a:extLst>
                    <a:ext uri="{9D8B030D-6E8A-4147-A177-3AD203B41FA5}">
                      <a16:colId xmlns:a16="http://schemas.microsoft.com/office/drawing/2014/main" val="2417173524"/>
                    </a:ext>
                  </a:extLst>
                </a:gridCol>
              </a:tblGrid>
              <a:tr h="184150">
                <a:tc>
                  <a:txBody>
                    <a:bodyPr/>
                    <a:lstStyle/>
                    <a:p>
                      <a:pPr algn="l" fontAlgn="b"/>
                      <a:r>
                        <a:rPr lang="pl-PL" sz="2400" u="none" strike="noStrike" dirty="0" err="1">
                          <a:effectLst/>
                        </a:rPr>
                        <a:t>Wyszczególnienie</a:t>
                      </a:r>
                      <a:endParaRPr lang="pl-PL"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400" u="none" strike="noStrike">
                          <a:effectLst/>
                        </a:rPr>
                        <a:t>Teraz (31 grudnia)</a:t>
                      </a:r>
                      <a:endParaRPr lang="pl-PL"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2307390"/>
                  </a:ext>
                </a:extLst>
              </a:tr>
              <a:tr h="184150">
                <a:tc>
                  <a:txBody>
                    <a:bodyPr/>
                    <a:lstStyle/>
                    <a:p>
                      <a:pPr algn="l" fontAlgn="b"/>
                      <a:r>
                        <a:rPr lang="pl-PL" sz="2400" u="none" strike="noStrike" dirty="0" err="1">
                          <a:effectLst/>
                        </a:rPr>
                        <a:t>Czerwcowy kontrakt futures</a:t>
                      </a:r>
                      <a:endParaRPr lang="pl-PL"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400" u="none" strike="noStrike" dirty="0">
                          <a:effectLst/>
                        </a:rPr>
                        <a:t>1,9502</a:t>
                      </a:r>
                      <a:endParaRPr lang="pl-PL"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6726363"/>
                  </a:ext>
                </a:extLst>
              </a:tr>
              <a:tr h="184150">
                <a:tc>
                  <a:txBody>
                    <a:bodyPr/>
                    <a:lstStyle/>
                    <a:p>
                      <a:pPr algn="l" fontAlgn="b"/>
                      <a:r>
                        <a:rPr lang="pl-PL" sz="2400" u="none" strike="noStrike" dirty="0" err="1">
                          <a:effectLst/>
                        </a:rPr>
                        <a:t>Kurs </a:t>
                      </a:r>
                      <a:r>
                        <a:rPr lang="pl-PL" sz="2400" u="none" strike="noStrike" dirty="0">
                          <a:effectLst/>
                        </a:rPr>
                        <a:t>spot</a:t>
                      </a:r>
                      <a:endParaRPr lang="pl-PL"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400" u="none" strike="noStrike" dirty="0">
                          <a:effectLst/>
                        </a:rPr>
                        <a:t>1,9615</a:t>
                      </a:r>
                      <a:endParaRPr lang="pl-PL"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82519115"/>
                  </a:ext>
                </a:extLst>
              </a:tr>
              <a:tr h="184150">
                <a:tc>
                  <a:txBody>
                    <a:bodyPr/>
                    <a:lstStyle/>
                    <a:p>
                      <a:pPr algn="l" fontAlgn="b"/>
                      <a:r>
                        <a:rPr lang="pl-PL" sz="2400" u="none" strike="noStrike">
                          <a:effectLst/>
                        </a:rPr>
                        <a:t>Różnica (podstawa) Future - Spot</a:t>
                      </a:r>
                      <a:endParaRPr lang="pl-PL"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400" u="none" strike="noStrike" dirty="0">
                          <a:effectLst/>
                        </a:rPr>
                        <a:t>-0,0113</a:t>
                      </a:r>
                      <a:endParaRPr lang="pl-PL"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9732233"/>
                  </a:ext>
                </a:extLst>
              </a:tr>
              <a:tr h="184150">
                <a:tc>
                  <a:txBody>
                    <a:bodyPr/>
                    <a:lstStyle/>
                    <a:p>
                      <a:pPr algn="l" fontAlgn="b"/>
                      <a:r>
                        <a:rPr lang="pl-PL" sz="2400" u="none" strike="noStrike">
                          <a:effectLst/>
                        </a:rPr>
                        <a:t>Różnica czasu</a:t>
                      </a:r>
                      <a:endParaRPr lang="pl-PL"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Sześć miesięcy (do wygaśnięcia umowy w czerwcu)</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14546927"/>
                  </a:ext>
                </a:extLst>
              </a:tr>
            </a:tbl>
          </a:graphicData>
        </a:graphic>
      </p:graphicFrame>
    </p:spTree>
    <p:extLst>
      <p:ext uri="{BB962C8B-B14F-4D97-AF65-F5344CB8AC3E}">
        <p14:creationId xmlns:p14="http://schemas.microsoft.com/office/powerpoint/2010/main" val="1585314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5265-7BD0-1F61-06C8-0A747568E392}"/>
              </a:ext>
            </a:extLst>
          </p:cNvPr>
          <p:cNvSpPr>
            <a:spLocks noGrp="1"/>
          </p:cNvSpPr>
          <p:nvPr>
            <p:ph type="title"/>
          </p:nvPr>
        </p:nvSpPr>
        <p:spPr/>
        <p:txBody>
          <a:bodyPr>
            <a:normAutofit/>
          </a:bodyPr>
          <a:lstStyle/>
          <a:p>
            <a:r>
              <a:rPr lang="en-US" sz="3600" dirty="0"/>
              <a:t>Skrócone podejście do obliczeń kontraktów futures</a:t>
            </a:r>
            <a:endParaRPr lang="pl-PL" sz="3600" dirty="0"/>
          </a:p>
        </p:txBody>
      </p:sp>
      <p:sp>
        <p:nvSpPr>
          <p:cNvPr id="3" name="Content Placeholder 2">
            <a:extLst>
              <a:ext uri="{FF2B5EF4-FFF2-40B4-BE49-F238E27FC236}">
                <a16:creationId xmlns:a16="http://schemas.microsoft.com/office/drawing/2014/main" id="{08E7BCB8-82DD-8719-6266-3EEF05A64E31}"/>
              </a:ext>
            </a:extLst>
          </p:cNvPr>
          <p:cNvSpPr>
            <a:spLocks noGrp="1"/>
          </p:cNvSpPr>
          <p:nvPr>
            <p:ph idx="1"/>
          </p:nvPr>
        </p:nvSpPr>
        <p:spPr/>
        <p:txBody>
          <a:bodyPr>
            <a:normAutofit fontScale="92500"/>
          </a:bodyPr>
          <a:lstStyle/>
          <a:p>
            <a:r>
              <a:rPr lang="en-US" dirty="0"/>
              <a:t>Zademonstrowane podejście pomaga zrozumieć mechanikę zabezpieczenia kontraktów futures i jest ważne, jeśli zostaniesz poproszony o przedstawienie pełnej mechaniki przyszłych obliczeń</a:t>
            </a:r>
            <a:r>
              <a:rPr lang="en-US" dirty="0" err="1"/>
              <a:t>, tj. </a:t>
            </a:r>
            <a:r>
              <a:rPr lang="en-US" dirty="0"/>
              <a:t>tego, co dzieje się na rynku kasowym i co dzieje się na rynku kontraktów futures.</a:t>
            </a:r>
          </a:p>
          <a:p>
            <a:r>
              <a:rPr lang="en-US" dirty="0"/>
              <a:t>Jednak wiele pytań egzaminacyjnych nie wymaga tego poziomu szczegółowej analizy i po prostu prosi o ocenę ogólnego wyniku korzystania z zabezpieczenia futures.</a:t>
            </a:r>
          </a:p>
          <a:p>
            <a:r>
              <a:rPr lang="en-US" dirty="0"/>
              <a:t>Dostępna jest szybsza metoda, która zapewni pełną ocenę, jeśli wszystko, co jest </a:t>
            </a:r>
            <a:r>
              <a:rPr lang="en-US" dirty="0" err="1"/>
              <a:t>polecenia</a:t>
            </a:r>
            <a:r>
              <a:rPr lang="en-US" dirty="0"/>
              <a:t>, to pokazanie ogólnego wyniku przyszłego zabezpieczenia.</a:t>
            </a:r>
          </a:p>
          <a:p>
            <a:r>
              <a:rPr lang="en-US" dirty="0"/>
              <a:t>Efektywny kurs futures = kurs otwarcia futures - podstawa zamknięcia</a:t>
            </a:r>
            <a:endParaRPr lang="pl-PL" dirty="0"/>
          </a:p>
        </p:txBody>
      </p:sp>
      <p:sp>
        <p:nvSpPr>
          <p:cNvPr id="6" name="Slide Number Placeholder 5">
            <a:extLst>
              <a:ext uri="{FF2B5EF4-FFF2-40B4-BE49-F238E27FC236}">
                <a16:creationId xmlns:a16="http://schemas.microsoft.com/office/drawing/2014/main" id="{F7C14292-E59A-F5F1-9DBA-B26D19C997BE}"/>
              </a:ext>
            </a:extLst>
          </p:cNvPr>
          <p:cNvSpPr>
            <a:spLocks noGrp="1"/>
          </p:cNvSpPr>
          <p:nvPr>
            <p:ph type="sldNum" sz="quarter" idx="12"/>
          </p:nvPr>
        </p:nvSpPr>
        <p:spPr/>
        <p:txBody>
          <a:bodyPr/>
          <a:lstStyle/>
          <a:p>
            <a:fld id="{C68AC1EC-23E2-4F0E-A5A4-674EC8DB954E}" type="slidenum">
              <a:rPr lang="en-US" smtClean="0"/>
              <a:t>48</a:t>
            </a:fld>
            <a:endParaRPr lang="en-US"/>
          </a:p>
        </p:txBody>
      </p:sp>
    </p:spTree>
    <p:extLst>
      <p:ext uri="{BB962C8B-B14F-4D97-AF65-F5344CB8AC3E}">
        <p14:creationId xmlns:p14="http://schemas.microsoft.com/office/powerpoint/2010/main" val="2845988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5265-7BD0-1F61-06C8-0A747568E392}"/>
              </a:ext>
            </a:extLst>
          </p:cNvPr>
          <p:cNvSpPr>
            <a:spLocks noGrp="1"/>
          </p:cNvSpPr>
          <p:nvPr>
            <p:ph type="title"/>
          </p:nvPr>
        </p:nvSpPr>
        <p:spPr>
          <a:xfrm>
            <a:off x="863772" y="0"/>
            <a:ext cx="10449784" cy="602380"/>
          </a:xfrm>
        </p:spPr>
        <p:txBody>
          <a:bodyPr>
            <a:noAutofit/>
          </a:bodyPr>
          <a:lstStyle/>
          <a:p>
            <a:r>
              <a:rPr lang="en-US" sz="3600" dirty="0"/>
              <a:t>Skrócone podejście do obliczeń kontraktów futures</a:t>
            </a:r>
            <a:endParaRPr lang="pl-PL" sz="3600" dirty="0"/>
          </a:p>
        </p:txBody>
      </p:sp>
      <p:sp>
        <p:nvSpPr>
          <p:cNvPr id="3" name="Content Placeholder 2">
            <a:extLst>
              <a:ext uri="{FF2B5EF4-FFF2-40B4-BE49-F238E27FC236}">
                <a16:creationId xmlns:a16="http://schemas.microsoft.com/office/drawing/2014/main" id="{08E7BCB8-82DD-8719-6266-3EEF05A64E31}"/>
              </a:ext>
            </a:extLst>
          </p:cNvPr>
          <p:cNvSpPr>
            <a:spLocks noGrp="1"/>
          </p:cNvSpPr>
          <p:nvPr>
            <p:ph idx="1"/>
          </p:nvPr>
        </p:nvSpPr>
        <p:spPr>
          <a:xfrm>
            <a:off x="257174" y="602380"/>
            <a:ext cx="11934826" cy="6255620"/>
          </a:xfrm>
        </p:spPr>
        <p:txBody>
          <a:bodyPr>
            <a:normAutofit fontScale="92500" lnSpcReduction="20000"/>
          </a:bodyPr>
          <a:lstStyle/>
          <a:p>
            <a:r>
              <a:rPr lang="en-US" dirty="0"/>
              <a:t>Na podstawie Ilustracji 2 podstawa zamknięcia została obliczona jako:</a:t>
            </a:r>
          </a:p>
          <a:p>
            <a:r>
              <a:rPr lang="en-US" dirty="0"/>
              <a:t> 					</a:t>
            </a:r>
            <a:r>
              <a:rPr lang="en-US" dirty="0" err="1"/>
              <a:t>Dzisiaj</a:t>
            </a:r>
            <a:r>
              <a:rPr lang="en-US" dirty="0"/>
              <a:t> 31 </a:t>
            </a:r>
            <a:r>
              <a:rPr lang="en-US" dirty="0" err="1"/>
              <a:t>grudnia</a:t>
            </a:r>
            <a:r>
              <a:rPr lang="en-US" dirty="0"/>
              <a:t> </a:t>
            </a:r>
            <a:r>
              <a:rPr lang="pl-PL" dirty="0"/>
              <a:t>	</a:t>
            </a:r>
            <a:r>
              <a:rPr lang="en-US" dirty="0"/>
              <a:t>28 lutego</a:t>
            </a:r>
          </a:p>
          <a:p>
            <a:r>
              <a:rPr lang="en-US" dirty="0" err="1"/>
              <a:t>Marcow</a:t>
            </a:r>
            <a:r>
              <a:rPr lang="pl-PL" dirty="0"/>
              <a:t>y </a:t>
            </a:r>
            <a:r>
              <a:rPr lang="pl-PL" dirty="0" err="1"/>
              <a:t>futures</a:t>
            </a:r>
            <a:r>
              <a:rPr lang="pl-PL" dirty="0"/>
              <a:t> 				</a:t>
            </a:r>
            <a:r>
              <a:rPr lang="en-US" dirty="0"/>
              <a:t>1,9556 </a:t>
            </a:r>
            <a:r>
              <a:rPr lang="pl-PL" dirty="0"/>
              <a:t>	</a:t>
            </a:r>
            <a:r>
              <a:rPr lang="en-US" dirty="0"/>
              <a:t>1,9880</a:t>
            </a:r>
          </a:p>
          <a:p>
            <a:r>
              <a:rPr lang="en-US" dirty="0"/>
              <a:t>Spot </a:t>
            </a:r>
            <a:r>
              <a:rPr lang="pl-PL" dirty="0"/>
              <a:t>					</a:t>
            </a:r>
            <a:r>
              <a:rPr lang="en-US" dirty="0"/>
              <a:t>1,9615</a:t>
            </a:r>
            <a:r>
              <a:rPr lang="pl-PL" dirty="0"/>
              <a:t>	</a:t>
            </a:r>
            <a:r>
              <a:rPr lang="en-US" dirty="0"/>
              <a:t> 1,9900</a:t>
            </a:r>
          </a:p>
          <a:p>
            <a:r>
              <a:rPr lang="pl-PL" dirty="0"/>
              <a:t>Baza</a:t>
            </a:r>
            <a:r>
              <a:rPr lang="en-US" dirty="0"/>
              <a:t> </a:t>
            </a:r>
            <a:r>
              <a:rPr lang="pl-PL" dirty="0"/>
              <a:t>					</a:t>
            </a:r>
            <a:r>
              <a:rPr lang="en-US" dirty="0"/>
              <a:t>-0,0059 </a:t>
            </a:r>
            <a:r>
              <a:rPr lang="pl-PL" dirty="0"/>
              <a:t>	</a:t>
            </a:r>
            <a:r>
              <a:rPr lang="en-US" dirty="0"/>
              <a:t>-0,0020</a:t>
            </a:r>
          </a:p>
          <a:p>
            <a:r>
              <a:rPr lang="pl-PL" dirty="0"/>
              <a:t>Baza</a:t>
            </a:r>
            <a:r>
              <a:rPr lang="en-US" dirty="0"/>
              <a:t> zamknięcia została następnie wykorzystana do obliczenia kursu zamknięcia przyszłej umowy i ogólnego wyniku netto w wysokości 5,619 mln EUR z płatności w wysokości </a:t>
            </a:r>
            <a:r>
              <a:rPr lang="pl-PL" dirty="0"/>
              <a:t>11 </a:t>
            </a:r>
            <a:r>
              <a:rPr lang="en-US" dirty="0" err="1"/>
              <a:t>mln</a:t>
            </a:r>
            <a:r>
              <a:rPr lang="en-US" dirty="0"/>
              <a:t> </a:t>
            </a:r>
            <a:r>
              <a:rPr lang="pl-PL" dirty="0"/>
              <a:t>A$.</a:t>
            </a:r>
          </a:p>
          <a:p>
            <a:r>
              <a:rPr lang="en-US" dirty="0"/>
              <a:t>Można to rozumieć jako efektywny kurs wymiany w wysokości 11 </a:t>
            </a:r>
            <a:r>
              <a:rPr lang="en-US" dirty="0" err="1"/>
              <a:t>mln</a:t>
            </a:r>
            <a:r>
              <a:rPr lang="en-US" dirty="0"/>
              <a:t> </a:t>
            </a:r>
            <a:r>
              <a:rPr lang="pl-PL" dirty="0"/>
              <a:t>A$</a:t>
            </a:r>
            <a:r>
              <a:rPr lang="en-US" dirty="0"/>
              <a:t>/5,619 mln USD = 1,9576.</a:t>
            </a:r>
            <a:endParaRPr lang="pl-PL" dirty="0"/>
          </a:p>
          <a:p>
            <a:r>
              <a:rPr lang="en-US" dirty="0"/>
              <a:t>Korzystając z szybszej metody, moglibyśmy obliczyć wynik z zabezpieczenia futures za pomocą dwóch informacji: otwarcia kursu futures i podstawy zamknięcia.</a:t>
            </a:r>
          </a:p>
          <a:p>
            <a:r>
              <a:rPr lang="en-US" dirty="0"/>
              <a:t>W tym przypadku kurs otwarcia kontraktu futures wynosi 1,9556, a podstawa zamknięcia wynosi (0,0020).</a:t>
            </a:r>
          </a:p>
          <a:p>
            <a:r>
              <a:rPr lang="en-US" dirty="0"/>
              <a:t>Tak więc, stosując szybką metodę, prognozowalibyśmy efektywny kurs futures jako:</a:t>
            </a:r>
          </a:p>
          <a:p>
            <a:r>
              <a:rPr lang="en-US" dirty="0"/>
              <a:t>1.9556--0.0020 = 1.9576</a:t>
            </a:r>
            <a:endParaRPr lang="pl-PL" dirty="0"/>
          </a:p>
        </p:txBody>
      </p:sp>
      <p:sp>
        <p:nvSpPr>
          <p:cNvPr id="6" name="Slide Number Placeholder 5">
            <a:extLst>
              <a:ext uri="{FF2B5EF4-FFF2-40B4-BE49-F238E27FC236}">
                <a16:creationId xmlns:a16="http://schemas.microsoft.com/office/drawing/2014/main" id="{F7C14292-E59A-F5F1-9DBA-B26D19C997BE}"/>
              </a:ext>
            </a:extLst>
          </p:cNvPr>
          <p:cNvSpPr>
            <a:spLocks noGrp="1"/>
          </p:cNvSpPr>
          <p:nvPr>
            <p:ph type="sldNum" sz="quarter" idx="12"/>
          </p:nvPr>
        </p:nvSpPr>
        <p:spPr/>
        <p:txBody>
          <a:bodyPr/>
          <a:lstStyle/>
          <a:p>
            <a:fld id="{C68AC1EC-23E2-4F0E-A5A4-674EC8DB954E}" type="slidenum">
              <a:rPr lang="en-US" smtClean="0"/>
              <a:t>49</a:t>
            </a:fld>
            <a:endParaRPr lang="en-US"/>
          </a:p>
        </p:txBody>
      </p:sp>
    </p:spTree>
    <p:extLst>
      <p:ext uri="{BB962C8B-B14F-4D97-AF65-F5344CB8AC3E}">
        <p14:creationId xmlns:p14="http://schemas.microsoft.com/office/powerpoint/2010/main" val="315149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770F-DB49-1C89-34E5-C4E85EA38C23}"/>
              </a:ext>
            </a:extLst>
          </p:cNvPr>
          <p:cNvSpPr>
            <a:spLocks noGrp="1"/>
          </p:cNvSpPr>
          <p:nvPr>
            <p:ph type="title"/>
          </p:nvPr>
        </p:nvSpPr>
        <p:spPr/>
        <p:txBody>
          <a:bodyPr>
            <a:normAutofit/>
          </a:bodyPr>
          <a:lstStyle/>
          <a:p>
            <a:r>
              <a:rPr lang="pl-PL" sz="3600" dirty="0" err="1"/>
              <a:t>Wpływ </a:t>
            </a:r>
            <a:r>
              <a:rPr lang="pl-PL" sz="3600" dirty="0"/>
              <a:t>na </a:t>
            </a:r>
            <a:r>
              <a:rPr lang="pl-PL" sz="3600" dirty="0" err="1"/>
              <a:t>importerów w przypadku osłabienia lokalnej waluty </a:t>
            </a:r>
            <a:r>
              <a:rPr lang="pl-PL" sz="3600" dirty="0"/>
              <a:t>(</a:t>
            </a:r>
            <a:r>
              <a:rPr lang="pl-PL" sz="3600" dirty="0" err="1"/>
              <a:t>zły</a:t>
            </a:r>
            <a:r>
              <a:rPr lang="pl-PL" sz="3600" dirty="0"/>
              <a:t>!)</a:t>
            </a:r>
          </a:p>
        </p:txBody>
      </p:sp>
      <p:sp>
        <p:nvSpPr>
          <p:cNvPr id="6" name="Slide Number Placeholder 5">
            <a:extLst>
              <a:ext uri="{FF2B5EF4-FFF2-40B4-BE49-F238E27FC236}">
                <a16:creationId xmlns:a16="http://schemas.microsoft.com/office/drawing/2014/main" id="{F78BC0BE-BC36-CB7D-0269-AED7FE1D25C1}"/>
              </a:ext>
            </a:extLst>
          </p:cNvPr>
          <p:cNvSpPr>
            <a:spLocks noGrp="1"/>
          </p:cNvSpPr>
          <p:nvPr>
            <p:ph type="sldNum" sz="quarter" idx="12"/>
          </p:nvPr>
        </p:nvSpPr>
        <p:spPr/>
        <p:txBody>
          <a:bodyPr/>
          <a:lstStyle/>
          <a:p>
            <a:fld id="{C68AC1EC-23E2-4F0E-A5A4-674EC8DB954E}" type="slidenum">
              <a:rPr lang="en-US" smtClean="0"/>
              <a:t>5</a:t>
            </a:fld>
            <a:endParaRPr lang="en-US"/>
          </a:p>
        </p:txBody>
      </p:sp>
      <p:pic>
        <p:nvPicPr>
          <p:cNvPr id="3" name="Picture 9">
            <a:extLst>
              <a:ext uri="{FF2B5EF4-FFF2-40B4-BE49-F238E27FC236}">
                <a16:creationId xmlns:a16="http://schemas.microsoft.com/office/drawing/2014/main" id="{024880DD-D0BF-6D4B-8EA1-3D0939BC94C8}"/>
              </a:ext>
            </a:extLst>
          </p:cNvPr>
          <p:cNvPicPr>
            <a:picLocks noChangeAspect="1"/>
          </p:cNvPicPr>
          <p:nvPr/>
        </p:nvPicPr>
        <p:blipFill rotWithShape="1">
          <a:blip r:embed="rId2"/>
          <a:srcRect t="21432" b="56264"/>
          <a:stretch/>
        </p:blipFill>
        <p:spPr>
          <a:xfrm>
            <a:off x="1738312" y="3000375"/>
            <a:ext cx="8293327" cy="714376"/>
          </a:xfrm>
          <a:prstGeom prst="rect">
            <a:avLst/>
          </a:prstGeom>
        </p:spPr>
      </p:pic>
      <p:sp>
        <p:nvSpPr>
          <p:cNvPr id="4" name="pole tekstowe 3">
            <a:extLst>
              <a:ext uri="{FF2B5EF4-FFF2-40B4-BE49-F238E27FC236}">
                <a16:creationId xmlns:a16="http://schemas.microsoft.com/office/drawing/2014/main" id="{69B68A2D-19E0-807D-D07F-53B07B2CFC02}"/>
              </a:ext>
            </a:extLst>
          </p:cNvPr>
          <p:cNvSpPr txBox="1"/>
          <p:nvPr/>
        </p:nvSpPr>
        <p:spPr>
          <a:xfrm>
            <a:off x="2038350" y="4315460"/>
            <a:ext cx="799328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Importerzy w Wielkiej Brytanii ucierpią finansowo jeżeli dolar ulegnie osłabieniu ponieważ ich koszty (wydatki) są denominowane w funtach brytyjskich.</a:t>
            </a:r>
          </a:p>
        </p:txBody>
      </p:sp>
      <p:sp>
        <p:nvSpPr>
          <p:cNvPr id="5" name="pole tekstowe 4">
            <a:extLst>
              <a:ext uri="{FF2B5EF4-FFF2-40B4-BE49-F238E27FC236}">
                <a16:creationId xmlns:a16="http://schemas.microsoft.com/office/drawing/2014/main" id="{EA3422DB-0AF2-EAE5-320D-A8375BB7D750}"/>
              </a:ext>
            </a:extLst>
          </p:cNvPr>
          <p:cNvSpPr txBox="1"/>
          <p:nvPr/>
        </p:nvSpPr>
        <p:spPr>
          <a:xfrm>
            <a:off x="3924300" y="2313940"/>
            <a:ext cx="5734050" cy="369332"/>
          </a:xfrm>
          <a:prstGeom prst="rect">
            <a:avLst/>
          </a:prstGeom>
          <a:noFill/>
        </p:spPr>
        <p:txBody>
          <a:bodyPr wrap="square" rtlCol="0">
            <a:spAutoFit/>
          </a:bodyPr>
          <a:lstStyle/>
          <a:p>
            <a:r>
              <a:rPr lang="pl-PL" dirty="0"/>
              <a:t>GBP słaby 	lub 	USD silny</a:t>
            </a:r>
          </a:p>
        </p:txBody>
      </p:sp>
    </p:spTree>
    <p:extLst>
      <p:ext uri="{BB962C8B-B14F-4D97-AF65-F5344CB8AC3E}">
        <p14:creationId xmlns:p14="http://schemas.microsoft.com/office/powerpoint/2010/main" val="4248295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5265-7BD0-1F61-06C8-0A747568E392}"/>
              </a:ext>
            </a:extLst>
          </p:cNvPr>
          <p:cNvSpPr>
            <a:spLocks noGrp="1"/>
          </p:cNvSpPr>
          <p:nvPr>
            <p:ph type="title"/>
          </p:nvPr>
        </p:nvSpPr>
        <p:spPr>
          <a:xfrm>
            <a:off x="863772" y="0"/>
            <a:ext cx="10449784" cy="602380"/>
          </a:xfrm>
        </p:spPr>
        <p:txBody>
          <a:bodyPr>
            <a:noAutofit/>
          </a:bodyPr>
          <a:lstStyle/>
          <a:p>
            <a:r>
              <a:rPr lang="en-US" sz="3600" dirty="0"/>
              <a:t>Skrócone podejście do obliczeń kontraktów futures</a:t>
            </a:r>
            <a:endParaRPr lang="pl-PL" sz="3600" dirty="0"/>
          </a:p>
        </p:txBody>
      </p:sp>
      <p:sp>
        <p:nvSpPr>
          <p:cNvPr id="3" name="Content Placeholder 2">
            <a:extLst>
              <a:ext uri="{FF2B5EF4-FFF2-40B4-BE49-F238E27FC236}">
                <a16:creationId xmlns:a16="http://schemas.microsoft.com/office/drawing/2014/main" id="{08E7BCB8-82DD-8719-6266-3EEF05A64E31}"/>
              </a:ext>
            </a:extLst>
          </p:cNvPr>
          <p:cNvSpPr>
            <a:spLocks noGrp="1"/>
          </p:cNvSpPr>
          <p:nvPr>
            <p:ph idx="1"/>
          </p:nvPr>
        </p:nvSpPr>
        <p:spPr>
          <a:xfrm>
            <a:off x="0" y="602380"/>
            <a:ext cx="12192000" cy="6255620"/>
          </a:xfrm>
        </p:spPr>
        <p:txBody>
          <a:bodyPr>
            <a:normAutofit fontScale="85000" lnSpcReduction="20000"/>
          </a:bodyPr>
          <a:lstStyle/>
          <a:p>
            <a:r>
              <a:rPr lang="en-US" dirty="0"/>
              <a:t>Jest to ta sama odpowiedź, którą uzyskaliśmy przy użyciu dłuższej metody, ale jest znacznie szybsza, ponieważ eliminuje potrzebę szczegółowej analizy wyniku zabezpieczenia futures.</a:t>
            </a:r>
          </a:p>
          <a:p>
            <a:r>
              <a:rPr lang="en-US" dirty="0"/>
              <a:t>Zastosowanie tego do opracowania pełnej odpowiedzi:</a:t>
            </a:r>
          </a:p>
          <a:p>
            <a:r>
              <a:rPr lang="en-US" dirty="0"/>
              <a:t>(a) Rodzaj umowy:</a:t>
            </a:r>
          </a:p>
          <a:p>
            <a:r>
              <a:rPr lang="en-US" dirty="0"/>
              <a:t>Walutą kontraktu jest €, a </a:t>
            </a:r>
            <a:r>
              <a:rPr lang="en-US" dirty="0" err="1"/>
              <a:t>Collai</a:t>
            </a:r>
            <a:r>
              <a:rPr lang="en-US" dirty="0"/>
              <a:t> będzie musiał sprzedać € (aby uzyskać </a:t>
            </a:r>
            <a:r>
              <a:rPr lang="en-US" dirty="0" err="1"/>
              <a:t>potrzebne</a:t>
            </a:r>
            <a:r>
              <a:rPr lang="en-US" dirty="0"/>
              <a:t> </a:t>
            </a:r>
            <a:r>
              <a:rPr lang="pl-PL" dirty="0"/>
              <a:t>A</a:t>
            </a:r>
            <a:r>
              <a:rPr lang="en-US" dirty="0"/>
              <a:t>$), więc potrzebne są kontrakty na sprzedaż.</a:t>
            </a:r>
          </a:p>
          <a:p>
            <a:r>
              <a:rPr lang="en-US" dirty="0"/>
              <a:t>(b) Data zawarcia umowy:</a:t>
            </a:r>
          </a:p>
          <a:p>
            <a:r>
              <a:rPr lang="en-US" dirty="0"/>
              <a:t>Najwcześniejszą datą wygaśnięcia kontraktu futures po transakcji jest marzec, więc ta data kontraktu zostanie wybrana.</a:t>
            </a:r>
          </a:p>
          <a:p>
            <a:r>
              <a:rPr lang="en-US" dirty="0"/>
              <a:t>(c) Liczba umów:</a:t>
            </a:r>
          </a:p>
          <a:p>
            <a:r>
              <a:rPr lang="en-US" dirty="0"/>
              <a:t>Standardowa wielkość kontraktu wynosi 125 000 EUR. Przy efektywnym kursie 1,9576, liczba potrzebnych kontraktów wynosi 11</a:t>
            </a:r>
            <a:r>
              <a:rPr lang="pl-PL" dirty="0"/>
              <a:t> mln A$ / (</a:t>
            </a:r>
            <a:r>
              <a:rPr lang="en-US" dirty="0"/>
              <a:t>1,9756 </a:t>
            </a:r>
            <a:r>
              <a:rPr lang="pl-PL" dirty="0"/>
              <a:t>A$/Euro * 125 000 </a:t>
            </a:r>
            <a:r>
              <a:rPr lang="en-US" dirty="0"/>
              <a:t>EUR</a:t>
            </a:r>
            <a:r>
              <a:rPr lang="pl-PL" dirty="0"/>
              <a:t>) </a:t>
            </a:r>
            <a:r>
              <a:rPr lang="en-US" dirty="0"/>
              <a:t>= 45 kontraktów (zaokrąglając do najbliższego pełnego kontraktu).</a:t>
            </a:r>
          </a:p>
          <a:p>
            <a:r>
              <a:rPr lang="en-US" dirty="0"/>
              <a:t>Tak więc </a:t>
            </a:r>
            <a:r>
              <a:rPr lang="en-US" dirty="0" err="1"/>
              <a:t>Collai </a:t>
            </a:r>
            <a:r>
              <a:rPr lang="en-US" dirty="0"/>
              <a:t>będzie musiała zawrzeć 45 marcowych kontraktów na sprzedaż.</a:t>
            </a:r>
          </a:p>
          <a:p>
            <a:r>
              <a:rPr lang="en-US" dirty="0"/>
              <a:t>(d) Wynik = 11 mln USD </a:t>
            </a:r>
            <a:r>
              <a:rPr lang="pl-PL" dirty="0"/>
              <a:t>/ </a:t>
            </a:r>
            <a:r>
              <a:rPr lang="en-US" dirty="0"/>
              <a:t>efektywna stopa 1,9576 = koszt 5 619 125 EUR.</a:t>
            </a:r>
          </a:p>
          <a:p>
            <a:r>
              <a:rPr lang="en-US" dirty="0"/>
              <a:t>Jest to dość dokładna odpowiedź, która pozwoliłaby uzyskać prawie pełną liczbę punktów na egzaminie.</a:t>
            </a:r>
          </a:p>
        </p:txBody>
      </p:sp>
      <p:sp>
        <p:nvSpPr>
          <p:cNvPr id="6" name="Slide Number Placeholder 5">
            <a:extLst>
              <a:ext uri="{FF2B5EF4-FFF2-40B4-BE49-F238E27FC236}">
                <a16:creationId xmlns:a16="http://schemas.microsoft.com/office/drawing/2014/main" id="{F7C14292-E59A-F5F1-9DBA-B26D19C997BE}"/>
              </a:ext>
            </a:extLst>
          </p:cNvPr>
          <p:cNvSpPr>
            <a:spLocks noGrp="1"/>
          </p:cNvSpPr>
          <p:nvPr>
            <p:ph type="sldNum" sz="quarter" idx="12"/>
          </p:nvPr>
        </p:nvSpPr>
        <p:spPr/>
        <p:txBody>
          <a:bodyPr/>
          <a:lstStyle/>
          <a:p>
            <a:fld id="{C68AC1EC-23E2-4F0E-A5A4-674EC8DB954E}" type="slidenum">
              <a:rPr lang="en-US" smtClean="0"/>
              <a:t>50</a:t>
            </a:fld>
            <a:endParaRPr lang="en-US"/>
          </a:p>
        </p:txBody>
      </p:sp>
    </p:spTree>
    <p:extLst>
      <p:ext uri="{BB962C8B-B14F-4D97-AF65-F5344CB8AC3E}">
        <p14:creationId xmlns:p14="http://schemas.microsoft.com/office/powerpoint/2010/main" val="1996546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5265-7BD0-1F61-06C8-0A747568E392}"/>
              </a:ext>
            </a:extLst>
          </p:cNvPr>
          <p:cNvSpPr>
            <a:spLocks noGrp="1"/>
          </p:cNvSpPr>
          <p:nvPr>
            <p:ph type="title"/>
          </p:nvPr>
        </p:nvSpPr>
        <p:spPr>
          <a:xfrm>
            <a:off x="863772" y="0"/>
            <a:ext cx="10449784" cy="602380"/>
          </a:xfrm>
        </p:spPr>
        <p:txBody>
          <a:bodyPr>
            <a:noAutofit/>
          </a:bodyPr>
          <a:lstStyle/>
          <a:p>
            <a:r>
              <a:rPr lang="en-US" sz="3600" dirty="0"/>
              <a:t>Skrócone podejście do obliczeń kontraktów futures</a:t>
            </a:r>
            <a:endParaRPr lang="pl-PL" sz="3600" dirty="0"/>
          </a:p>
        </p:txBody>
      </p:sp>
      <p:sp>
        <p:nvSpPr>
          <p:cNvPr id="3" name="Content Placeholder 2">
            <a:extLst>
              <a:ext uri="{FF2B5EF4-FFF2-40B4-BE49-F238E27FC236}">
                <a16:creationId xmlns:a16="http://schemas.microsoft.com/office/drawing/2014/main" id="{08E7BCB8-82DD-8719-6266-3EEF05A64E31}"/>
              </a:ext>
            </a:extLst>
          </p:cNvPr>
          <p:cNvSpPr>
            <a:spLocks noGrp="1"/>
          </p:cNvSpPr>
          <p:nvPr>
            <p:ph idx="1"/>
          </p:nvPr>
        </p:nvSpPr>
        <p:spPr>
          <a:xfrm>
            <a:off x="257175" y="602380"/>
            <a:ext cx="11468100" cy="6119095"/>
          </a:xfrm>
        </p:spPr>
        <p:txBody>
          <a:bodyPr>
            <a:normAutofit lnSpcReduction="10000"/>
          </a:bodyPr>
          <a:lstStyle/>
          <a:p>
            <a:r>
              <a:rPr lang="en-US" dirty="0"/>
              <a:t>Straciłby 1 punkt za </a:t>
            </a:r>
            <a:r>
              <a:rPr lang="en-US" dirty="0" err="1"/>
              <a:t>nierozpoznanie</a:t>
            </a:r>
            <a:r>
              <a:rPr lang="en-US" dirty="0"/>
              <a:t>, że 45 kontraktów daje nieco niewłaściwą kwotę potrzebną do dopasowania do rzeczywistej. </a:t>
            </a:r>
            <a:endParaRPr lang="pl-PL" dirty="0"/>
          </a:p>
          <a:p>
            <a:r>
              <a:rPr lang="en-US" dirty="0"/>
              <a:t>W tym przypadku 45 kontraktów * 125 000 EUR = 5 625 000 EUR, co przy kursie kontraktów futures wynoszącym 1,9576 = 11 011 500 </a:t>
            </a:r>
            <a:r>
              <a:rPr lang="pl-PL" dirty="0"/>
              <a:t>A$</a:t>
            </a:r>
            <a:r>
              <a:rPr lang="en-US" dirty="0"/>
              <a:t>.</a:t>
            </a:r>
          </a:p>
          <a:p>
            <a:r>
              <a:rPr lang="en-US" dirty="0"/>
              <a:t>Daje to nadwyżkę w wysokości 11 500 USD, która może zostać zamieniona po kursie terminowym na koniec lutego. </a:t>
            </a:r>
            <a:endParaRPr lang="pl-PL" dirty="0"/>
          </a:p>
          <a:p>
            <a:r>
              <a:rPr lang="en-US" dirty="0"/>
              <a:t>Jeśli przyjmiemy, że jest to 1,99 (tyle samo, co zakładany kurs spot), daje to wartość 5 779 euro. </a:t>
            </a:r>
            <a:endParaRPr lang="pl-PL" dirty="0"/>
          </a:p>
          <a:p>
            <a:r>
              <a:rPr lang="en-US" dirty="0"/>
              <a:t>Ostateczny wynik to 45 umów x 125 000 EUR, co daje koszt (5 625 000 EUR), a następnie dodanie nadwyżki w wysokości 5 779 EUR = (5 619 221 EUR). </a:t>
            </a:r>
            <a:endParaRPr lang="pl-PL" dirty="0"/>
          </a:p>
          <a:p>
            <a:r>
              <a:rPr lang="en-US" dirty="0"/>
              <a:t>Jest to lepsza metoda w przypadku większości pytań egzaminacyjnych. </a:t>
            </a:r>
            <a:endParaRPr lang="pl-PL" dirty="0"/>
          </a:p>
          <a:p>
            <a:r>
              <a:rPr lang="en-US" dirty="0"/>
              <a:t>Jest to ten sam wynik, który uzyskaliśmy przy użyciu dłuższej metody.</a:t>
            </a:r>
          </a:p>
          <a:p>
            <a:r>
              <a:rPr lang="en-US" dirty="0"/>
              <a:t>Każde z tych podejść jest szybsze niż przedstawiona wcześniej dłuższa metoda.</a:t>
            </a:r>
          </a:p>
        </p:txBody>
      </p:sp>
      <p:sp>
        <p:nvSpPr>
          <p:cNvPr id="6" name="Slide Number Placeholder 5">
            <a:extLst>
              <a:ext uri="{FF2B5EF4-FFF2-40B4-BE49-F238E27FC236}">
                <a16:creationId xmlns:a16="http://schemas.microsoft.com/office/drawing/2014/main" id="{F7C14292-E59A-F5F1-9DBA-B26D19C997BE}"/>
              </a:ext>
            </a:extLst>
          </p:cNvPr>
          <p:cNvSpPr>
            <a:spLocks noGrp="1"/>
          </p:cNvSpPr>
          <p:nvPr>
            <p:ph type="sldNum" sz="quarter" idx="12"/>
          </p:nvPr>
        </p:nvSpPr>
        <p:spPr/>
        <p:txBody>
          <a:bodyPr/>
          <a:lstStyle/>
          <a:p>
            <a:fld id="{C68AC1EC-23E2-4F0E-A5A4-674EC8DB954E}" type="slidenum">
              <a:rPr lang="en-US" smtClean="0"/>
              <a:t>51</a:t>
            </a:fld>
            <a:endParaRPr lang="en-US"/>
          </a:p>
        </p:txBody>
      </p:sp>
    </p:spTree>
    <p:extLst>
      <p:ext uri="{BB962C8B-B14F-4D97-AF65-F5344CB8AC3E}">
        <p14:creationId xmlns:p14="http://schemas.microsoft.com/office/powerpoint/2010/main" val="220357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7E50-1193-115F-9E94-334957753321}"/>
              </a:ext>
            </a:extLst>
          </p:cNvPr>
          <p:cNvSpPr>
            <a:spLocks noGrp="1"/>
          </p:cNvSpPr>
          <p:nvPr>
            <p:ph type="title"/>
          </p:nvPr>
        </p:nvSpPr>
        <p:spPr/>
        <p:txBody>
          <a:bodyPr/>
          <a:lstStyle/>
          <a:p>
            <a:pPr algn="ctr"/>
            <a:r>
              <a:rPr lang="pl-PL" dirty="0" err="1"/>
              <a:t>Ćwiczenie</a:t>
            </a:r>
            <a:r>
              <a:rPr lang="pl-PL" dirty="0"/>
              <a:t>: </a:t>
            </a:r>
            <a:r>
              <a:rPr lang="pl-PL" dirty="0" err="1"/>
              <a:t>Szybsza </a:t>
            </a:r>
            <a:r>
              <a:rPr lang="pl-PL" dirty="0"/>
              <a:t>metoda</a:t>
            </a:r>
          </a:p>
        </p:txBody>
      </p:sp>
      <p:sp>
        <p:nvSpPr>
          <p:cNvPr id="3" name="Content Placeholder 2">
            <a:extLst>
              <a:ext uri="{FF2B5EF4-FFF2-40B4-BE49-F238E27FC236}">
                <a16:creationId xmlns:a16="http://schemas.microsoft.com/office/drawing/2014/main" id="{D71421E3-3F4E-D0C2-1B41-BC4774DD0974}"/>
              </a:ext>
            </a:extLst>
          </p:cNvPr>
          <p:cNvSpPr>
            <a:spLocks noGrp="1"/>
          </p:cNvSpPr>
          <p:nvPr>
            <p:ph idx="1"/>
          </p:nvPr>
        </p:nvSpPr>
        <p:spPr/>
        <p:txBody>
          <a:bodyPr/>
          <a:lstStyle/>
          <a:p>
            <a:r>
              <a:rPr lang="en-US" dirty="0"/>
              <a:t>Poprzednia działalność przyniosła przychód netto w wysokości 2 610 375 GBP z wpływów w wysokości 5,1 </a:t>
            </a:r>
            <a:r>
              <a:rPr lang="en-US" dirty="0" err="1"/>
              <a:t>mln</a:t>
            </a:r>
            <a:r>
              <a:rPr lang="en-US" dirty="0"/>
              <a:t> </a:t>
            </a:r>
            <a:r>
              <a:rPr lang="pl-PL" dirty="0"/>
              <a:t>A$</a:t>
            </a:r>
            <a:r>
              <a:rPr lang="en-US" dirty="0"/>
              <a:t>, </a:t>
            </a:r>
            <a:r>
              <a:rPr lang="en-US" dirty="0" err="1"/>
              <a:t>tj</a:t>
            </a:r>
            <a:r>
              <a:rPr lang="en-US" dirty="0"/>
              <a:t>. efektywny kurs wymiany 5,1 </a:t>
            </a:r>
            <a:r>
              <a:rPr lang="en-US" dirty="0" err="1"/>
              <a:t>mln</a:t>
            </a:r>
            <a:r>
              <a:rPr lang="en-US" dirty="0"/>
              <a:t> </a:t>
            </a:r>
            <a:r>
              <a:rPr lang="pl-PL" dirty="0"/>
              <a:t>A$</a:t>
            </a:r>
            <a:r>
              <a:rPr lang="en-US" dirty="0"/>
              <a:t> / 2,61 mln GBP = 1,9540.</a:t>
            </a:r>
            <a:endParaRPr lang="pl-PL" dirty="0"/>
          </a:p>
          <a:p>
            <a:r>
              <a:rPr lang="en-US" dirty="0" err="1"/>
              <a:t>polecenia</a:t>
            </a:r>
            <a:endParaRPr lang="en-US" dirty="0"/>
          </a:p>
          <a:p>
            <a:r>
              <a:rPr lang="en-US" dirty="0"/>
              <a:t>Ponownie oblicz ten wynik przy użyciu szybkiej metody.</a:t>
            </a:r>
            <a:endParaRPr lang="pl-PL" dirty="0"/>
          </a:p>
        </p:txBody>
      </p:sp>
      <p:sp>
        <p:nvSpPr>
          <p:cNvPr id="6" name="Slide Number Placeholder 5">
            <a:extLst>
              <a:ext uri="{FF2B5EF4-FFF2-40B4-BE49-F238E27FC236}">
                <a16:creationId xmlns:a16="http://schemas.microsoft.com/office/drawing/2014/main" id="{6F96A765-88CC-BB22-004D-E8190BC5A160}"/>
              </a:ext>
            </a:extLst>
          </p:cNvPr>
          <p:cNvSpPr>
            <a:spLocks noGrp="1"/>
          </p:cNvSpPr>
          <p:nvPr>
            <p:ph type="sldNum" sz="quarter" idx="12"/>
          </p:nvPr>
        </p:nvSpPr>
        <p:spPr/>
        <p:txBody>
          <a:bodyPr/>
          <a:lstStyle/>
          <a:p>
            <a:fld id="{C68AC1EC-23E2-4F0E-A5A4-674EC8DB954E}" type="slidenum">
              <a:rPr lang="en-US" smtClean="0"/>
              <a:t>52</a:t>
            </a:fld>
            <a:endParaRPr lang="en-US"/>
          </a:p>
        </p:txBody>
      </p:sp>
    </p:spTree>
    <p:extLst>
      <p:ext uri="{BB962C8B-B14F-4D97-AF65-F5344CB8AC3E}">
        <p14:creationId xmlns:p14="http://schemas.microsoft.com/office/powerpoint/2010/main" val="2837464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7E50-1193-115F-9E94-334957753321}"/>
              </a:ext>
            </a:extLst>
          </p:cNvPr>
          <p:cNvSpPr>
            <a:spLocks noGrp="1"/>
          </p:cNvSpPr>
          <p:nvPr>
            <p:ph type="title"/>
          </p:nvPr>
        </p:nvSpPr>
        <p:spPr>
          <a:xfrm>
            <a:off x="8153400" y="0"/>
            <a:ext cx="4038600" cy="602380"/>
          </a:xfrm>
        </p:spPr>
        <p:txBody>
          <a:bodyPr>
            <a:normAutofit fontScale="90000"/>
          </a:bodyPr>
          <a:lstStyle/>
          <a:p>
            <a:r>
              <a:rPr lang="pl-PL" dirty="0"/>
              <a:t>Rozwiązanie: </a:t>
            </a:r>
            <a:r>
              <a:rPr lang="pl-PL" dirty="0" err="1"/>
              <a:t>Szybsza </a:t>
            </a:r>
            <a:r>
              <a:rPr lang="pl-PL" dirty="0"/>
              <a:t>metoda</a:t>
            </a:r>
          </a:p>
        </p:txBody>
      </p:sp>
      <p:sp>
        <p:nvSpPr>
          <p:cNvPr id="3" name="Content Placeholder 2">
            <a:extLst>
              <a:ext uri="{FF2B5EF4-FFF2-40B4-BE49-F238E27FC236}">
                <a16:creationId xmlns:a16="http://schemas.microsoft.com/office/drawing/2014/main" id="{D71421E3-3F4E-D0C2-1B41-BC4774DD0974}"/>
              </a:ext>
            </a:extLst>
          </p:cNvPr>
          <p:cNvSpPr>
            <a:spLocks noGrp="1"/>
          </p:cNvSpPr>
          <p:nvPr>
            <p:ph idx="1"/>
          </p:nvPr>
        </p:nvSpPr>
        <p:spPr>
          <a:xfrm>
            <a:off x="0" y="0"/>
            <a:ext cx="12192000" cy="6857999"/>
          </a:xfrm>
        </p:spPr>
        <p:txBody>
          <a:bodyPr>
            <a:normAutofit fontScale="70000" lnSpcReduction="20000"/>
          </a:bodyPr>
          <a:lstStyle/>
          <a:p>
            <a:r>
              <a:rPr lang="en-US" dirty="0"/>
              <a:t>Kurs otwarcia kontraktu futures - baza zamknięcia = efektywny kurs wymiany</a:t>
            </a:r>
          </a:p>
          <a:p>
            <a:r>
              <a:rPr lang="en-US" dirty="0"/>
              <a:t>1.9502 - -0.0038 = 1.9540</a:t>
            </a:r>
          </a:p>
          <a:p>
            <a:r>
              <a:rPr lang="en-US" dirty="0"/>
              <a:t>Zastosowanie tego do opracowania pełnej odpowiedzi:</a:t>
            </a:r>
          </a:p>
          <a:p>
            <a:r>
              <a:rPr lang="en-US" dirty="0"/>
              <a:t>(1) Rodzaj umowy:</a:t>
            </a:r>
          </a:p>
          <a:p>
            <a:r>
              <a:rPr lang="en-US" dirty="0"/>
              <a:t>Walutą kontraktu są funty, a Spandau będzie musiał kupić funty, więc potrzebne są kontrakty na zakup.</a:t>
            </a:r>
          </a:p>
          <a:p>
            <a:r>
              <a:rPr lang="en-US" dirty="0"/>
              <a:t>(2) Data zawarcia umowy:</a:t>
            </a:r>
          </a:p>
          <a:p>
            <a:r>
              <a:rPr lang="en-US" dirty="0"/>
              <a:t>Najwcześniejszą datą wygaśnięcia kontraktu futures po transakcji jest czerwiec, więc ta data kontraktu zostanie wybrana.</a:t>
            </a:r>
          </a:p>
          <a:p>
            <a:r>
              <a:rPr lang="en-US" dirty="0"/>
              <a:t>(3) Liczba umów:</a:t>
            </a:r>
          </a:p>
          <a:p>
            <a:r>
              <a:rPr lang="en-US" dirty="0"/>
              <a:t>Standardowa wielkość kontraktu wynosi 125 000 GBP. Przy efektywnym kursie 1,9540, liczba potrzebnych kontraktów wynosi 5,1 mln USD </a:t>
            </a:r>
            <a:r>
              <a:rPr lang="pl-PL" dirty="0"/>
              <a:t>/ (</a:t>
            </a:r>
            <a:r>
              <a:rPr lang="en-US" dirty="0"/>
              <a:t>1</a:t>
            </a:r>
            <a:r>
              <a:rPr lang="pl-PL" dirty="0"/>
              <a:t>,</a:t>
            </a:r>
            <a:r>
              <a:rPr lang="en-US" dirty="0"/>
              <a:t>9540 </a:t>
            </a:r>
            <a:r>
              <a:rPr lang="pl-PL" dirty="0"/>
              <a:t>* </a:t>
            </a:r>
            <a:r>
              <a:rPr lang="en-US" dirty="0"/>
              <a:t>125 000 GBP</a:t>
            </a:r>
            <a:r>
              <a:rPr lang="pl-PL" dirty="0"/>
              <a:t>) </a:t>
            </a:r>
            <a:r>
              <a:rPr lang="en-US" dirty="0"/>
              <a:t>= 21 kontraktów (zaokrąglając do najbliższego pełnego kontraktu).</a:t>
            </a:r>
          </a:p>
          <a:p>
            <a:r>
              <a:rPr lang="en-US" dirty="0"/>
              <a:t>W związku z tym Spandau będzie musiało zawrzeć umowy na zakup 21 czerwca.</a:t>
            </a:r>
          </a:p>
          <a:p>
            <a:r>
              <a:rPr lang="en-US" dirty="0"/>
              <a:t>(4) Wynik = </a:t>
            </a:r>
            <a:r>
              <a:rPr lang="pl-PL" dirty="0"/>
              <a:t>5 </a:t>
            </a:r>
            <a:r>
              <a:rPr lang="en-US" dirty="0"/>
              <a:t>100 000 </a:t>
            </a:r>
            <a:r>
              <a:rPr lang="pl-PL" dirty="0"/>
              <a:t>A$ / </a:t>
            </a:r>
            <a:r>
              <a:rPr lang="en-US" dirty="0"/>
              <a:t>efektywny kurs 1</a:t>
            </a:r>
            <a:r>
              <a:rPr lang="pl-PL" dirty="0"/>
              <a:t>,</a:t>
            </a:r>
            <a:r>
              <a:rPr lang="en-US" dirty="0"/>
              <a:t>9540 = przychód w wysokości 2 610 030 GBP.</a:t>
            </a:r>
          </a:p>
          <a:p>
            <a:r>
              <a:rPr lang="en-US" dirty="0"/>
              <a:t>Jest to dość dokładna odpowiedź i uzyskałaby prawie pełną liczbę punktów na egzaminie. Straciłaby 1 punkt za brak </a:t>
            </a:r>
            <a:r>
              <a:rPr lang="en-US" dirty="0" err="1"/>
              <a:t>rozpoznania</a:t>
            </a:r>
            <a:r>
              <a:rPr lang="en-US" dirty="0"/>
              <a:t>, że 21 kontraktów daje nieco niewłaściwą kwotę potrzebną do dopasowania do rzeczywistej. W tym przypadku 21 * 125 000 = 2 625 000 GBP, co przy kursie futures wynoszącym 1,9540 daje 5 129 250 </a:t>
            </a:r>
            <a:r>
              <a:rPr lang="pl-PL" dirty="0"/>
              <a:t>A$</a:t>
            </a:r>
            <a:r>
              <a:rPr lang="en-US" dirty="0"/>
              <a:t>.</a:t>
            </a:r>
          </a:p>
          <a:p>
            <a:r>
              <a:rPr lang="en-US" dirty="0"/>
              <a:t>Ponieważ rzeczywisty przychód wynosi tylko 5 100 000 </a:t>
            </a:r>
            <a:r>
              <a:rPr lang="pl-PL" dirty="0"/>
              <a:t>A$</a:t>
            </a:r>
            <a:r>
              <a:rPr lang="en-US" dirty="0"/>
              <a:t>, daje to niedobór w wysokości 29 250 </a:t>
            </a:r>
            <a:r>
              <a:rPr lang="pl-PL" dirty="0"/>
              <a:t>A$</a:t>
            </a:r>
            <a:r>
              <a:rPr lang="en-US" dirty="0"/>
              <a:t>, który można przeliczyć na lokalną walutę po kursie terminowym na koniec kwietnia. Jeśli przyjmiemy, że kurs ten wynosi 2,00 (tyle samo, co zakładany kurs spot), daje to wartość 14 625 GBP.</a:t>
            </a:r>
          </a:p>
          <a:p>
            <a:r>
              <a:rPr lang="en-US" dirty="0"/>
              <a:t>Ostateczny wynik to 2 625 000 (21 kontraktów x 125 000) przychodów skorygowanych o niedobór w wysokości 14 625, co daje 2 610 375 GBP. Jest to ten sam wynik, który uzyskaliśmy przy użyciu dłuższej metody.</a:t>
            </a:r>
          </a:p>
          <a:p>
            <a:r>
              <a:rPr lang="en-US" dirty="0"/>
              <a:t>Każde z tych podejść jest szybsze niż przedstawiona wcześniej dłuższa metoda.</a:t>
            </a:r>
            <a:endParaRPr lang="pl-PL" dirty="0"/>
          </a:p>
        </p:txBody>
      </p:sp>
      <p:sp>
        <p:nvSpPr>
          <p:cNvPr id="6" name="Slide Number Placeholder 5">
            <a:extLst>
              <a:ext uri="{FF2B5EF4-FFF2-40B4-BE49-F238E27FC236}">
                <a16:creationId xmlns:a16="http://schemas.microsoft.com/office/drawing/2014/main" id="{6F96A765-88CC-BB22-004D-E8190BC5A160}"/>
              </a:ext>
            </a:extLst>
          </p:cNvPr>
          <p:cNvSpPr>
            <a:spLocks noGrp="1"/>
          </p:cNvSpPr>
          <p:nvPr>
            <p:ph type="sldNum" sz="quarter" idx="12"/>
          </p:nvPr>
        </p:nvSpPr>
        <p:spPr/>
        <p:txBody>
          <a:bodyPr/>
          <a:lstStyle/>
          <a:p>
            <a:fld id="{C68AC1EC-23E2-4F0E-A5A4-674EC8DB954E}" type="slidenum">
              <a:rPr lang="en-US" smtClean="0"/>
              <a:t>53</a:t>
            </a:fld>
            <a:endParaRPr lang="en-US"/>
          </a:p>
        </p:txBody>
      </p:sp>
    </p:spTree>
    <p:extLst>
      <p:ext uri="{BB962C8B-B14F-4D97-AF65-F5344CB8AC3E}">
        <p14:creationId xmlns:p14="http://schemas.microsoft.com/office/powerpoint/2010/main" val="2422373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7E50-1193-115F-9E94-334957753321}"/>
              </a:ext>
            </a:extLst>
          </p:cNvPr>
          <p:cNvSpPr>
            <a:spLocks noGrp="1"/>
          </p:cNvSpPr>
          <p:nvPr>
            <p:ph type="title"/>
          </p:nvPr>
        </p:nvSpPr>
        <p:spPr>
          <a:xfrm>
            <a:off x="0" y="0"/>
            <a:ext cx="12192000" cy="602380"/>
          </a:xfrm>
        </p:spPr>
        <p:txBody>
          <a:bodyPr>
            <a:noAutofit/>
          </a:bodyPr>
          <a:lstStyle/>
          <a:p>
            <a:pPr algn="ctr"/>
            <a:r>
              <a:rPr lang="pl-PL" sz="3600" dirty="0"/>
              <a:t>Rozwiązanie: Porównanie długiej i krótkiej metody </a:t>
            </a:r>
          </a:p>
        </p:txBody>
      </p:sp>
      <p:graphicFrame>
        <p:nvGraphicFramePr>
          <p:cNvPr id="7" name="Content Placeholder 6">
            <a:extLst>
              <a:ext uri="{FF2B5EF4-FFF2-40B4-BE49-F238E27FC236}">
                <a16:creationId xmlns:a16="http://schemas.microsoft.com/office/drawing/2014/main" id="{1EC69A56-9087-EFBA-3B4E-CB3BB66754DA}"/>
              </a:ext>
            </a:extLst>
          </p:cNvPr>
          <p:cNvGraphicFramePr>
            <a:graphicFrameLocks noGrp="1"/>
          </p:cNvGraphicFramePr>
          <p:nvPr>
            <p:ph idx="1"/>
            <p:extLst>
              <p:ext uri="{D42A27DB-BD31-4B8C-83A1-F6EECF244321}">
                <p14:modId xmlns:p14="http://schemas.microsoft.com/office/powerpoint/2010/main" val="1564264586"/>
              </p:ext>
            </p:extLst>
          </p:nvPr>
        </p:nvGraphicFramePr>
        <p:xfrm>
          <a:off x="1778000" y="757396"/>
          <a:ext cx="7985760" cy="2251710"/>
        </p:xfrm>
        <a:graphic>
          <a:graphicData uri="http://schemas.openxmlformats.org/drawingml/2006/table">
            <a:tbl>
              <a:tblPr>
                <a:tableStyleId>{5C22544A-7EE6-4342-B048-85BDC9FD1C3A}</a:tableStyleId>
              </a:tblPr>
              <a:tblGrid>
                <a:gridCol w="3229214">
                  <a:extLst>
                    <a:ext uri="{9D8B030D-6E8A-4147-A177-3AD203B41FA5}">
                      <a16:colId xmlns:a16="http://schemas.microsoft.com/office/drawing/2014/main" val="917842705"/>
                    </a:ext>
                  </a:extLst>
                </a:gridCol>
                <a:gridCol w="3709233">
                  <a:extLst>
                    <a:ext uri="{9D8B030D-6E8A-4147-A177-3AD203B41FA5}">
                      <a16:colId xmlns:a16="http://schemas.microsoft.com/office/drawing/2014/main" val="2615164257"/>
                    </a:ext>
                  </a:extLst>
                </a:gridCol>
                <a:gridCol w="1047313">
                  <a:extLst>
                    <a:ext uri="{9D8B030D-6E8A-4147-A177-3AD203B41FA5}">
                      <a16:colId xmlns:a16="http://schemas.microsoft.com/office/drawing/2014/main" val="743222421"/>
                    </a:ext>
                  </a:extLst>
                </a:gridCol>
              </a:tblGrid>
              <a:tr h="184150">
                <a:tc>
                  <a:txBody>
                    <a:bodyPr/>
                    <a:lstStyle/>
                    <a:p>
                      <a:pPr algn="l" fontAlgn="b"/>
                      <a:r>
                        <a:rPr lang="pl-PL" sz="1600" u="none" strike="noStrike" dirty="0">
                          <a:effectLst/>
                        </a:rPr>
                        <a:t>Otwarcie kurs </a:t>
                      </a:r>
                      <a:r>
                        <a:rPr lang="pl-PL" sz="1600" u="none" strike="noStrike" dirty="0" err="1">
                          <a:effectLst/>
                        </a:rPr>
                        <a:t>futures</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Zamykanie kurs </a:t>
                      </a:r>
                      <a:r>
                        <a:rPr lang="pl-PL" sz="1600" u="none" strike="noStrike" dirty="0" err="1">
                          <a:effectLst/>
                        </a:rPr>
                        <a:t>futures</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Zmiana</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9618664"/>
                  </a:ext>
                </a:extLst>
              </a:tr>
              <a:tr h="184150">
                <a:tc>
                  <a:txBody>
                    <a:bodyPr/>
                    <a:lstStyle/>
                    <a:p>
                      <a:pPr algn="l" fontAlgn="b"/>
                      <a:r>
                        <a:rPr lang="pl-PL" sz="1600" u="none" strike="noStrike" dirty="0">
                          <a:effectLst/>
                        </a:rPr>
                        <a:t>1,9502 = a</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1,9962 = b</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0,046 = c</a:t>
                      </a:r>
                      <a:endParaRPr lang="pl-PL"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2959886"/>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Punkt zamknięcia</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95332441"/>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2,0000 = d</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80802189"/>
                  </a:ext>
                </a:extLst>
              </a:tr>
              <a:tr h="184150">
                <a:tc>
                  <a:txBody>
                    <a:bodyPr/>
                    <a:lstStyle/>
                    <a:p>
                      <a:pPr algn="l" fontAlgn="b"/>
                      <a:r>
                        <a:rPr lang="pl-PL" sz="1600" u="none" strike="noStrike" dirty="0" err="1">
                          <a:effectLst/>
                        </a:rPr>
                        <a:t>Efektywna stawka </a:t>
                      </a:r>
                      <a:r>
                        <a:rPr lang="pl-PL" sz="1600" u="none" strike="noStrike" dirty="0">
                          <a:effectLst/>
                        </a:rPr>
                        <a:t>= e</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err="1">
                          <a:effectLst/>
                        </a:rPr>
                        <a:t>Punkt</a:t>
                      </a:r>
                      <a:r>
                        <a:rPr lang="en-US" sz="1600" u="none" strike="noStrike" dirty="0">
                          <a:effectLst/>
                        </a:rPr>
                        <a:t> </a:t>
                      </a:r>
                      <a:r>
                        <a:rPr lang="en-US" sz="1600" u="none" strike="noStrike" dirty="0" err="1">
                          <a:effectLst/>
                        </a:rPr>
                        <a:t>zamknięcia</a:t>
                      </a:r>
                      <a:r>
                        <a:rPr lang="en-US" sz="1600" u="none" strike="noStrike" dirty="0">
                          <a:effectLst/>
                        </a:rPr>
                        <a:t> - </a:t>
                      </a:r>
                      <a:r>
                        <a:rPr lang="en-US" sz="1600" u="none" strike="noStrike" dirty="0" err="1">
                          <a:effectLst/>
                        </a:rPr>
                        <a:t>zmiana</a:t>
                      </a:r>
                      <a:r>
                        <a:rPr lang="en-US" sz="1600" u="none" strike="noStrike" dirty="0">
                          <a:effectLst/>
                        </a:rPr>
                        <a:t> w futures</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15823982"/>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2,0000 - 0,046 = 1,9540</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5251166"/>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Lub:</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47527487"/>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gridSpan="2">
                  <a:txBody>
                    <a:bodyPr/>
                    <a:lstStyle/>
                    <a:p>
                      <a:pPr algn="l" fontAlgn="b"/>
                      <a:r>
                        <a:rPr lang="en-US" sz="1600" u="none" strike="noStrike">
                          <a:effectLst/>
                        </a:rPr>
                        <a:t>e = d - c, gdzie c to (b-a), więc otrzymujemy</a:t>
                      </a:r>
                      <a:endParaRPr lang="en-US" sz="16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pl-PL"/>
                    </a:p>
                  </a:txBody>
                  <a:tcPr/>
                </a:tc>
                <a:extLst>
                  <a:ext uri="{0D108BD9-81ED-4DB2-BD59-A6C34878D82A}">
                    <a16:rowId xmlns:a16="http://schemas.microsoft.com/office/drawing/2014/main" val="2413870151"/>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e = d - (b-a) czyli: e = d - b + 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 </a:t>
                      </a:r>
                      <a:endParaRPr lang="pl-PL"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2893277"/>
                  </a:ext>
                </a:extLst>
              </a:tr>
            </a:tbl>
          </a:graphicData>
        </a:graphic>
      </p:graphicFrame>
      <p:sp>
        <p:nvSpPr>
          <p:cNvPr id="6" name="Slide Number Placeholder 5">
            <a:extLst>
              <a:ext uri="{FF2B5EF4-FFF2-40B4-BE49-F238E27FC236}">
                <a16:creationId xmlns:a16="http://schemas.microsoft.com/office/drawing/2014/main" id="{6F96A765-88CC-BB22-004D-E8190BC5A160}"/>
              </a:ext>
            </a:extLst>
          </p:cNvPr>
          <p:cNvSpPr>
            <a:spLocks noGrp="1"/>
          </p:cNvSpPr>
          <p:nvPr>
            <p:ph type="sldNum" sz="quarter" idx="12"/>
          </p:nvPr>
        </p:nvSpPr>
        <p:spPr/>
        <p:txBody>
          <a:bodyPr/>
          <a:lstStyle/>
          <a:p>
            <a:fld id="{C68AC1EC-23E2-4F0E-A5A4-674EC8DB954E}" type="slidenum">
              <a:rPr lang="en-US" smtClean="0"/>
              <a:t>54</a:t>
            </a:fld>
            <a:endParaRPr lang="en-US"/>
          </a:p>
        </p:txBody>
      </p:sp>
      <p:graphicFrame>
        <p:nvGraphicFramePr>
          <p:cNvPr id="8" name="Table 7">
            <a:extLst>
              <a:ext uri="{FF2B5EF4-FFF2-40B4-BE49-F238E27FC236}">
                <a16:creationId xmlns:a16="http://schemas.microsoft.com/office/drawing/2014/main" id="{A9CE5930-0940-5A8C-FC2F-166CC2F6094D}"/>
              </a:ext>
            </a:extLst>
          </p:cNvPr>
          <p:cNvGraphicFramePr>
            <a:graphicFrameLocks noGrp="1"/>
          </p:cNvGraphicFramePr>
          <p:nvPr>
            <p:extLst>
              <p:ext uri="{D42A27DB-BD31-4B8C-83A1-F6EECF244321}">
                <p14:modId xmlns:p14="http://schemas.microsoft.com/office/powerpoint/2010/main" val="3836730767"/>
              </p:ext>
            </p:extLst>
          </p:nvPr>
        </p:nvGraphicFramePr>
        <p:xfrm>
          <a:off x="1778000" y="3314700"/>
          <a:ext cx="8148320" cy="3041650"/>
        </p:xfrm>
        <a:graphic>
          <a:graphicData uri="http://schemas.openxmlformats.org/drawingml/2006/table">
            <a:tbl>
              <a:tblPr>
                <a:tableStyleId>{5C22544A-7EE6-4342-B048-85BDC9FD1C3A}</a:tableStyleId>
              </a:tblPr>
              <a:tblGrid>
                <a:gridCol w="3294949">
                  <a:extLst>
                    <a:ext uri="{9D8B030D-6E8A-4147-A177-3AD203B41FA5}">
                      <a16:colId xmlns:a16="http://schemas.microsoft.com/office/drawing/2014/main" val="932545500"/>
                    </a:ext>
                  </a:extLst>
                </a:gridCol>
                <a:gridCol w="3784738">
                  <a:extLst>
                    <a:ext uri="{9D8B030D-6E8A-4147-A177-3AD203B41FA5}">
                      <a16:colId xmlns:a16="http://schemas.microsoft.com/office/drawing/2014/main" val="3864351485"/>
                    </a:ext>
                  </a:extLst>
                </a:gridCol>
                <a:gridCol w="1068633">
                  <a:extLst>
                    <a:ext uri="{9D8B030D-6E8A-4147-A177-3AD203B41FA5}">
                      <a16:colId xmlns:a16="http://schemas.microsoft.com/office/drawing/2014/main" val="3164626422"/>
                    </a:ext>
                  </a:extLst>
                </a:gridCol>
              </a:tblGrid>
              <a:tr h="184150">
                <a:tc>
                  <a:txBody>
                    <a:bodyPr/>
                    <a:lstStyle/>
                    <a:p>
                      <a:pPr algn="l" fontAlgn="b"/>
                      <a:r>
                        <a:rPr lang="pl-PL" sz="1600" u="none" strike="noStrike" dirty="0">
                          <a:effectLst/>
                        </a:rPr>
                        <a:t>Otwarcie </a:t>
                      </a:r>
                      <a:r>
                        <a:rPr lang="pl-PL" sz="1600" u="none" strike="noStrike" dirty="0" err="1">
                          <a:effectLst/>
                        </a:rPr>
                        <a:t>futures</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7605286"/>
                  </a:ext>
                </a:extLst>
              </a:tr>
              <a:tr h="184150">
                <a:tc>
                  <a:txBody>
                    <a:bodyPr/>
                    <a:lstStyle/>
                    <a:p>
                      <a:pPr algn="l" fontAlgn="b"/>
                      <a:r>
                        <a:rPr lang="pl-PL" sz="1600" u="none" strike="noStrike">
                          <a:effectLst/>
                        </a:rPr>
                        <a:t>1,9502 = a</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9420068"/>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err="1">
                          <a:effectLst/>
                        </a:rPr>
                        <a:t>Baza zamknięcia wynosi </a:t>
                      </a:r>
                      <a:r>
                        <a:rPr lang="pl-PL" sz="1600" u="none" strike="noStrike" dirty="0">
                          <a:effectLst/>
                        </a:rPr>
                        <a:t>-0,0038</a:t>
                      </a:r>
                      <a:endParaRPr lang="pl-PL"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461241"/>
                  </a:ext>
                </a:extLst>
              </a:tr>
              <a:tr h="73660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Podstawa zamknięcia jest obliczana jako zamknięcie future (b z metody długiej) minus zamknięcie spot (d z metody długiej).</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9523769"/>
                  </a:ext>
                </a:extLst>
              </a:tr>
              <a:tr h="184150">
                <a:tc>
                  <a:txBody>
                    <a:bodyPr/>
                    <a:lstStyle/>
                    <a:p>
                      <a:pPr algn="l" fontAlgn="b"/>
                      <a:r>
                        <a:rPr lang="pl-PL" sz="1600" u="none" strike="noStrike">
                          <a:effectLst/>
                        </a:rPr>
                        <a:t>Efektywna stawka = e</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Przyszły kurs otwarcia - podstawa zamknięcia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6460277"/>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1,9502 - - 0,0038 = 1,9540</a:t>
                      </a:r>
                      <a:endParaRPr lang="pl-PL"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2359918"/>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W kategoriach matematycznych jest to:</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12487407"/>
                  </a:ext>
                </a:extLst>
              </a:tr>
              <a:tr h="1841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1600" u="none" strike="noStrike">
                          <a:effectLst/>
                        </a:rPr>
                        <a:t>e = a - (b - d) lub e = a - b + d</a:t>
                      </a:r>
                      <a:endParaRPr lang="pt-B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20412374"/>
                  </a:ext>
                </a:extLst>
              </a:tr>
              <a:tr h="552450">
                <a:tc>
                  <a:txBody>
                    <a:bodyPr/>
                    <a:lstStyle/>
                    <a:p>
                      <a:pPr algn="l" fontAlgn="b"/>
                      <a:r>
                        <a:rPr lang="pl-PL" sz="1600" u="none" strike="noStrike">
                          <a:effectLst/>
                        </a:rPr>
                        <a:t> </a:t>
                      </a:r>
                      <a:endParaRPr lang="pl-PL"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Jest to takie samo wyrażenie jak używane w metodzie długiej e = d - b + 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l-PL" sz="1600" u="none" strike="noStrike" dirty="0">
                          <a:effectLst/>
                        </a:rPr>
                        <a:t> </a:t>
                      </a:r>
                      <a:endParaRPr lang="pl-PL"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86028365"/>
                  </a:ext>
                </a:extLst>
              </a:tr>
            </a:tbl>
          </a:graphicData>
        </a:graphic>
      </p:graphicFrame>
    </p:spTree>
    <p:extLst>
      <p:ext uri="{BB962C8B-B14F-4D97-AF65-F5344CB8AC3E}">
        <p14:creationId xmlns:p14="http://schemas.microsoft.com/office/powerpoint/2010/main" val="2524790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235B-2BD7-5697-5743-EAF14B094821}"/>
              </a:ext>
            </a:extLst>
          </p:cNvPr>
          <p:cNvSpPr>
            <a:spLocks noGrp="1"/>
          </p:cNvSpPr>
          <p:nvPr>
            <p:ph type="title"/>
          </p:nvPr>
        </p:nvSpPr>
        <p:spPr>
          <a:xfrm>
            <a:off x="863772" y="0"/>
            <a:ext cx="10449784" cy="611905"/>
          </a:xfrm>
        </p:spPr>
        <p:txBody>
          <a:bodyPr>
            <a:normAutofit fontScale="90000"/>
          </a:bodyPr>
          <a:lstStyle/>
          <a:p>
            <a:r>
              <a:rPr lang="pl-PL" dirty="0" err="1"/>
              <a:t>Marże </a:t>
            </a:r>
            <a:r>
              <a:rPr lang="pl-PL" dirty="0"/>
              <a:t>i </a:t>
            </a:r>
            <a:r>
              <a:rPr lang="pl-PL" dirty="0" err="1"/>
              <a:t>wprowadzanie produktów </a:t>
            </a:r>
            <a:r>
              <a:rPr lang="pl-PL" dirty="0"/>
              <a:t>na rynek</a:t>
            </a:r>
          </a:p>
        </p:txBody>
      </p:sp>
      <p:sp>
        <p:nvSpPr>
          <p:cNvPr id="3" name="Content Placeholder 2">
            <a:extLst>
              <a:ext uri="{FF2B5EF4-FFF2-40B4-BE49-F238E27FC236}">
                <a16:creationId xmlns:a16="http://schemas.microsoft.com/office/drawing/2014/main" id="{CD562FE8-9786-3EA0-CD9B-67C8ACBA7419}"/>
              </a:ext>
            </a:extLst>
          </p:cNvPr>
          <p:cNvSpPr>
            <a:spLocks noGrp="1"/>
          </p:cNvSpPr>
          <p:nvPr>
            <p:ph idx="1"/>
          </p:nvPr>
        </p:nvSpPr>
        <p:spPr>
          <a:xfrm>
            <a:off x="409575" y="762000"/>
            <a:ext cx="11315700" cy="5524500"/>
          </a:xfrm>
        </p:spPr>
        <p:txBody>
          <a:bodyPr/>
          <a:lstStyle/>
          <a:p>
            <a:r>
              <a:rPr lang="en-US" dirty="0"/>
              <a:t>Giełda kontraktów futures zażąda początkowego depozytu zabezpieczającego (depozytu), który jest umieszczany na "rachunku depozytu zabezpieczającego" klienta. Każdego dnia wszelkie zyski lub straty na pozycji klienta (zmienny depozyt zabezpieczający) są obciążane lub uznawane na tym rachunku, dzięki czemu straty nie mogą narastać.</a:t>
            </a:r>
          </a:p>
          <a:p>
            <a:r>
              <a:rPr lang="en-US" dirty="0"/>
              <a:t>Proces rozliczania zysków i strat z przyszłych kontraktów na koniec każdego dnia handlowego jest określany jako "wycena rynkowa". W przypadku poniesienia strat, które zmniejszą rachunek poniżej depozytu zabezpieczającego (minimalnego salda), inwestor będzie zobowiązany do przywrócenia rachunku depozytu zabezpieczającego do poziomu depozytu zabezpieczającego.</a:t>
            </a:r>
            <a:endParaRPr lang="pl-PL" dirty="0"/>
          </a:p>
        </p:txBody>
      </p:sp>
      <p:sp>
        <p:nvSpPr>
          <p:cNvPr id="6" name="Slide Number Placeholder 5">
            <a:extLst>
              <a:ext uri="{FF2B5EF4-FFF2-40B4-BE49-F238E27FC236}">
                <a16:creationId xmlns:a16="http://schemas.microsoft.com/office/drawing/2014/main" id="{C4DA7534-38E1-800D-2544-B3E7C8F033DC}"/>
              </a:ext>
            </a:extLst>
          </p:cNvPr>
          <p:cNvSpPr>
            <a:spLocks noGrp="1"/>
          </p:cNvSpPr>
          <p:nvPr>
            <p:ph type="sldNum" sz="quarter" idx="12"/>
          </p:nvPr>
        </p:nvSpPr>
        <p:spPr/>
        <p:txBody>
          <a:bodyPr/>
          <a:lstStyle/>
          <a:p>
            <a:fld id="{C68AC1EC-23E2-4F0E-A5A4-674EC8DB954E}" type="slidenum">
              <a:rPr lang="en-US" smtClean="0"/>
              <a:t>55</a:t>
            </a:fld>
            <a:endParaRPr lang="en-US"/>
          </a:p>
        </p:txBody>
      </p:sp>
    </p:spTree>
    <p:extLst>
      <p:ext uri="{BB962C8B-B14F-4D97-AF65-F5344CB8AC3E}">
        <p14:creationId xmlns:p14="http://schemas.microsoft.com/office/powerpoint/2010/main" val="806410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235B-2BD7-5697-5743-EAF14B094821}"/>
              </a:ext>
            </a:extLst>
          </p:cNvPr>
          <p:cNvSpPr>
            <a:spLocks noGrp="1"/>
          </p:cNvSpPr>
          <p:nvPr>
            <p:ph type="title"/>
          </p:nvPr>
        </p:nvSpPr>
        <p:spPr>
          <a:xfrm>
            <a:off x="0" y="0"/>
            <a:ext cx="12192000" cy="611905"/>
          </a:xfrm>
        </p:spPr>
        <p:txBody>
          <a:bodyPr>
            <a:normAutofit fontScale="90000"/>
          </a:bodyPr>
          <a:lstStyle/>
          <a:p>
            <a:r>
              <a:rPr lang="pl-PL" dirty="0"/>
              <a:t>Przykład: Depozyty i wprowadzanie produktów na rynek</a:t>
            </a:r>
          </a:p>
        </p:txBody>
      </p:sp>
      <p:sp>
        <p:nvSpPr>
          <p:cNvPr id="3" name="Content Placeholder 2">
            <a:extLst>
              <a:ext uri="{FF2B5EF4-FFF2-40B4-BE49-F238E27FC236}">
                <a16:creationId xmlns:a16="http://schemas.microsoft.com/office/drawing/2014/main" id="{CD562FE8-9786-3EA0-CD9B-67C8ACBA7419}"/>
              </a:ext>
            </a:extLst>
          </p:cNvPr>
          <p:cNvSpPr>
            <a:spLocks noGrp="1"/>
          </p:cNvSpPr>
          <p:nvPr>
            <p:ph idx="1"/>
          </p:nvPr>
        </p:nvSpPr>
        <p:spPr>
          <a:xfrm>
            <a:off x="0" y="762000"/>
            <a:ext cx="12192000" cy="6096000"/>
          </a:xfrm>
        </p:spPr>
        <p:txBody>
          <a:bodyPr>
            <a:normAutofit fontScale="62500" lnSpcReduction="20000"/>
          </a:bodyPr>
          <a:lstStyle/>
          <a:p>
            <a:r>
              <a:rPr lang="en-US" dirty="0"/>
              <a:t>Jeśli, na przykład, spółka zawarła kontrakt futures na zakup 62.500 EUR po kursie 1,6246 USD/EUR (równowartość 101.538 USD) z początkowym depozytem zabezpieczającym w wysokości 2.000 USD i depozytem zabezpieczającym w wysokości 1.500 USD, wówczas wycena rynkowa może działać w sposób przedstawiony w poniższej tabeli:</a:t>
            </a:r>
            <a:endParaRPr lang="pl-PL" dirty="0"/>
          </a:p>
          <a:p>
            <a:endParaRPr lang="pl-PL" dirty="0"/>
          </a:p>
          <a:p>
            <a:endParaRPr lang="pl-PL" dirty="0"/>
          </a:p>
          <a:p>
            <a:endParaRPr lang="pl-PL" dirty="0"/>
          </a:p>
          <a:p>
            <a:endParaRPr lang="pl-PL" dirty="0"/>
          </a:p>
          <a:p>
            <a:endParaRPr lang="pl-PL" dirty="0"/>
          </a:p>
          <a:p>
            <a:endParaRPr lang="pl-PL" dirty="0"/>
          </a:p>
          <a:p>
            <a:endParaRPr lang="pl-PL" dirty="0"/>
          </a:p>
          <a:p>
            <a:r>
              <a:rPr lang="en-US" dirty="0" err="1"/>
              <a:t>Zysk</a:t>
            </a:r>
            <a:r>
              <a:rPr lang="en-US" dirty="0"/>
              <a:t> w Dniu 1 wynika z faktu, że gdyby kontrakt został zamknięty, byłby wart 102 188 USD w porównaniu do jego wartości 101 538 USD na początku dnia, co </a:t>
            </a:r>
            <a:r>
              <a:rPr lang="en-US" dirty="0" err="1"/>
              <a:t>oznacza</a:t>
            </a:r>
            <a:r>
              <a:rPr lang="en-US" dirty="0"/>
              <a:t> zysk w wysokości 650 USD. W pozostałych dniach wartość spada, co powoduje straty.</a:t>
            </a:r>
          </a:p>
          <a:p>
            <a:r>
              <a:rPr lang="en-US" dirty="0"/>
              <a:t>W Dniu 3, ponieważ saldo rachunku spadło do 1 400 USD, konieczne było wpłacenie kolejnych 100 USD, aby spełnić wymóg utrzymania depozytu zabezpieczającego w wysokości 1 500 USD.</a:t>
            </a:r>
            <a:endParaRPr lang="pl-PL" dirty="0"/>
          </a:p>
          <a:p>
            <a:r>
              <a:rPr lang="en-US" dirty="0"/>
              <a:t>W rzeczywistości na większości giełd kontraktów futures, jeśli saldo spadnie poniżej zmiennego depozytu zabezpieczającego, należy podjąć działania w celu zwiększenia salda konta z powrotem do początkowego poziomu depozytu zabezpieczającego. Na przykład, w tym przypadku należałoby zapłacić kolejne 600 USD, aby saldo powróciło do wartości 2000 USD początkowego depozytu zabezpieczającego.</a:t>
            </a:r>
          </a:p>
          <a:p>
            <a:r>
              <a:rPr lang="en-US" dirty="0"/>
              <a:t>Oba podejścia są dopuszczalne na egzaminie, kluczową kwestią jest to, że jeśli saldo spadnie poniżej zmiennego depozytu zabezpieczającego, należy podjąć działania w celu uzupełnienia środków na rachunku futures.</a:t>
            </a:r>
          </a:p>
          <a:p>
            <a:r>
              <a:rPr lang="en-US" dirty="0"/>
              <a:t>Wycena rynkowa i wymóg początkowego depozytu zabezpieczającego mają wpływ na płynność spółek i jest to często podawany powód, dla którego inne instrumenty pochodne są lepsze niż stosowanie kontraktów futures do zabezpieczania.</a:t>
            </a:r>
            <a:endParaRPr lang="pl-PL" dirty="0"/>
          </a:p>
          <a:p>
            <a:endParaRPr lang="pl-PL" dirty="0"/>
          </a:p>
        </p:txBody>
      </p:sp>
      <p:sp>
        <p:nvSpPr>
          <p:cNvPr id="6" name="Slide Number Placeholder 5">
            <a:extLst>
              <a:ext uri="{FF2B5EF4-FFF2-40B4-BE49-F238E27FC236}">
                <a16:creationId xmlns:a16="http://schemas.microsoft.com/office/drawing/2014/main" id="{C4DA7534-38E1-800D-2544-B3E7C8F033DC}"/>
              </a:ext>
            </a:extLst>
          </p:cNvPr>
          <p:cNvSpPr>
            <a:spLocks noGrp="1"/>
          </p:cNvSpPr>
          <p:nvPr>
            <p:ph type="sldNum" sz="quarter" idx="12"/>
          </p:nvPr>
        </p:nvSpPr>
        <p:spPr/>
        <p:txBody>
          <a:bodyPr/>
          <a:lstStyle/>
          <a:p>
            <a:fld id="{C68AC1EC-23E2-4F0E-A5A4-674EC8DB954E}" type="slidenum">
              <a:rPr lang="en-US" smtClean="0"/>
              <a:t>56</a:t>
            </a:fld>
            <a:endParaRPr lang="en-US"/>
          </a:p>
        </p:txBody>
      </p:sp>
      <p:graphicFrame>
        <p:nvGraphicFramePr>
          <p:cNvPr id="7" name="Table 6">
            <a:extLst>
              <a:ext uri="{FF2B5EF4-FFF2-40B4-BE49-F238E27FC236}">
                <a16:creationId xmlns:a16="http://schemas.microsoft.com/office/drawing/2014/main" id="{A0226CBC-7B32-F12D-F00E-B1229EF2DE2D}"/>
              </a:ext>
            </a:extLst>
          </p:cNvPr>
          <p:cNvGraphicFramePr>
            <a:graphicFrameLocks noGrp="1"/>
          </p:cNvGraphicFramePr>
          <p:nvPr>
            <p:extLst>
              <p:ext uri="{D42A27DB-BD31-4B8C-83A1-F6EECF244321}">
                <p14:modId xmlns:p14="http://schemas.microsoft.com/office/powerpoint/2010/main" val="3685763748"/>
              </p:ext>
            </p:extLst>
          </p:nvPr>
        </p:nvGraphicFramePr>
        <p:xfrm>
          <a:off x="1171575" y="1549400"/>
          <a:ext cx="9220200" cy="1860550"/>
        </p:xfrm>
        <a:graphic>
          <a:graphicData uri="http://schemas.openxmlformats.org/drawingml/2006/table">
            <a:tbl>
              <a:tblPr>
                <a:tableStyleId>{5C22544A-7EE6-4342-B048-85BDC9FD1C3A}</a:tableStyleId>
              </a:tblPr>
              <a:tblGrid>
                <a:gridCol w="1129004">
                  <a:extLst>
                    <a:ext uri="{9D8B030D-6E8A-4147-A177-3AD203B41FA5}">
                      <a16:colId xmlns:a16="http://schemas.microsoft.com/office/drawing/2014/main" val="3283196036"/>
                    </a:ext>
                  </a:extLst>
                </a:gridCol>
                <a:gridCol w="2328571">
                  <a:extLst>
                    <a:ext uri="{9D8B030D-6E8A-4147-A177-3AD203B41FA5}">
                      <a16:colId xmlns:a16="http://schemas.microsoft.com/office/drawing/2014/main" val="992110966"/>
                    </a:ext>
                  </a:extLst>
                </a:gridCol>
                <a:gridCol w="1364213">
                  <a:extLst>
                    <a:ext uri="{9D8B030D-6E8A-4147-A177-3AD203B41FA5}">
                      <a16:colId xmlns:a16="http://schemas.microsoft.com/office/drawing/2014/main" val="1474601624"/>
                    </a:ext>
                  </a:extLst>
                </a:gridCol>
                <a:gridCol w="1387734">
                  <a:extLst>
                    <a:ext uri="{9D8B030D-6E8A-4147-A177-3AD203B41FA5}">
                      <a16:colId xmlns:a16="http://schemas.microsoft.com/office/drawing/2014/main" val="3780440556"/>
                    </a:ext>
                  </a:extLst>
                </a:gridCol>
                <a:gridCol w="1129004">
                  <a:extLst>
                    <a:ext uri="{9D8B030D-6E8A-4147-A177-3AD203B41FA5}">
                      <a16:colId xmlns:a16="http://schemas.microsoft.com/office/drawing/2014/main" val="512606541"/>
                    </a:ext>
                  </a:extLst>
                </a:gridCol>
                <a:gridCol w="1881674">
                  <a:extLst>
                    <a:ext uri="{9D8B030D-6E8A-4147-A177-3AD203B41FA5}">
                      <a16:colId xmlns:a16="http://schemas.microsoft.com/office/drawing/2014/main" val="2199074870"/>
                    </a:ext>
                  </a:extLst>
                </a:gridCol>
              </a:tblGrid>
              <a:tr h="184150">
                <a:tc>
                  <a:txBody>
                    <a:bodyPr/>
                    <a:lstStyle/>
                    <a:p>
                      <a:pPr algn="l" fontAlgn="b"/>
                      <a:r>
                        <a:rPr lang="pl-PL" sz="2000" u="none" strike="noStrike">
                          <a:effectLst/>
                        </a:rPr>
                        <a:t>Czas</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err="1">
                          <a:effectLst/>
                        </a:rPr>
                        <a:t>Cena zamknięcia kontraktu futures</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err="1">
                          <a:effectLst/>
                        </a:rPr>
                        <a:t>Sprzedaż </a:t>
                      </a:r>
                      <a:r>
                        <a:rPr lang="pl-PL" sz="2000" u="none" strike="noStrike" dirty="0">
                          <a:effectLst/>
                        </a:rPr>
                        <a:t>62 500 EUR</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Zysk/(strata)</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Wpłata</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Saldo konta</a:t>
                      </a:r>
                      <a:endParaRPr lang="pl-PL"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8580608"/>
                  </a:ext>
                </a:extLst>
              </a:tr>
              <a:tr h="184150">
                <a:tc>
                  <a:txBody>
                    <a:bodyPr/>
                    <a:lstStyle/>
                    <a:p>
                      <a:pPr algn="l" fontAlgn="b"/>
                      <a:r>
                        <a:rPr lang="pl-PL" sz="2000" u="none" strike="noStrike">
                          <a:effectLst/>
                        </a:rPr>
                        <a:t>Dzień 0</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 </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 </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 </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2 000</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2 000</a:t>
                      </a:r>
                      <a:endParaRPr lang="pl-PL"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61450047"/>
                  </a:ext>
                </a:extLst>
              </a:tr>
              <a:tr h="184150">
                <a:tc>
                  <a:txBody>
                    <a:bodyPr/>
                    <a:lstStyle/>
                    <a:p>
                      <a:pPr algn="l" fontAlgn="b"/>
                      <a:r>
                        <a:rPr lang="pl-PL" sz="2000" u="none" strike="noStrike">
                          <a:effectLst/>
                        </a:rPr>
                        <a:t>Dzień 1</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1,635</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$102 188</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650</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 </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2 650</a:t>
                      </a:r>
                      <a:endParaRPr lang="pl-PL"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2689835"/>
                  </a:ext>
                </a:extLst>
              </a:tr>
              <a:tr h="184150">
                <a:tc>
                  <a:txBody>
                    <a:bodyPr/>
                    <a:lstStyle/>
                    <a:p>
                      <a:pPr algn="l" fontAlgn="b"/>
                      <a:r>
                        <a:rPr lang="pl-PL" sz="2000" u="none" strike="noStrike">
                          <a:effectLst/>
                        </a:rPr>
                        <a:t>Dzień 2</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1,62</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$101 250</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-938</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a:effectLst/>
                        </a:rPr>
                        <a:t> </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1 712</a:t>
                      </a:r>
                      <a:endParaRPr lang="pl-PL"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5114757"/>
                  </a:ext>
                </a:extLst>
              </a:tr>
              <a:tr h="184150">
                <a:tc>
                  <a:txBody>
                    <a:bodyPr/>
                    <a:lstStyle/>
                    <a:p>
                      <a:pPr algn="l" fontAlgn="b"/>
                      <a:r>
                        <a:rPr lang="pl-PL" sz="2000" u="none" strike="noStrike">
                          <a:effectLst/>
                        </a:rPr>
                        <a:t>Dzień 3</a:t>
                      </a:r>
                      <a:endParaRPr lang="pl-PL"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1,615</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$100 938</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-312</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100</a:t>
                      </a:r>
                      <a:endParaRPr lang="pl-PL"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000" u="none" strike="noStrike" dirty="0">
                          <a:effectLst/>
                        </a:rPr>
                        <a:t>1 500</a:t>
                      </a:r>
                      <a:endParaRPr lang="pl-PL"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0280429"/>
                  </a:ext>
                </a:extLst>
              </a:tr>
            </a:tbl>
          </a:graphicData>
        </a:graphic>
      </p:graphicFrame>
    </p:spTree>
    <p:extLst>
      <p:ext uri="{BB962C8B-B14F-4D97-AF65-F5344CB8AC3E}">
        <p14:creationId xmlns:p14="http://schemas.microsoft.com/office/powerpoint/2010/main" val="3198161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18B9-3C2D-2F30-D7DD-27D1C3494794}"/>
              </a:ext>
            </a:extLst>
          </p:cNvPr>
          <p:cNvSpPr>
            <a:spLocks noGrp="1"/>
          </p:cNvSpPr>
          <p:nvPr>
            <p:ph type="title"/>
          </p:nvPr>
        </p:nvSpPr>
        <p:spPr>
          <a:xfrm>
            <a:off x="756808" y="0"/>
            <a:ext cx="10449784" cy="726205"/>
          </a:xfrm>
        </p:spPr>
        <p:txBody>
          <a:bodyPr/>
          <a:lstStyle/>
          <a:p>
            <a:r>
              <a:rPr lang="en-US" dirty="0"/>
              <a:t>Zalety i wady kontraktów futures</a:t>
            </a:r>
            <a:endParaRPr lang="pl-PL" dirty="0"/>
          </a:p>
        </p:txBody>
      </p:sp>
      <p:sp>
        <p:nvSpPr>
          <p:cNvPr id="3" name="Content Placeholder 2">
            <a:extLst>
              <a:ext uri="{FF2B5EF4-FFF2-40B4-BE49-F238E27FC236}">
                <a16:creationId xmlns:a16="http://schemas.microsoft.com/office/drawing/2014/main" id="{1F9BFEAA-B1FA-278C-A2F3-0E3CB94C5F9D}"/>
              </a:ext>
            </a:extLst>
          </p:cNvPr>
          <p:cNvSpPr>
            <a:spLocks noGrp="1"/>
          </p:cNvSpPr>
          <p:nvPr>
            <p:ph idx="1"/>
          </p:nvPr>
        </p:nvSpPr>
        <p:spPr>
          <a:xfrm>
            <a:off x="0" y="726206"/>
            <a:ext cx="12192000" cy="5630144"/>
          </a:xfrm>
        </p:spPr>
        <p:txBody>
          <a:bodyPr/>
          <a:lstStyle/>
          <a:p>
            <a:r>
              <a:rPr lang="en-US" b="1" dirty="0"/>
              <a:t>Zalety kontraktów futures</a:t>
            </a:r>
          </a:p>
          <a:p>
            <a:r>
              <a:rPr lang="en-US" dirty="0"/>
              <a:t>- Elastyczne daty, </a:t>
            </a:r>
            <a:r>
              <a:rPr lang="en-US" dirty="0" err="1"/>
              <a:t>tj. </a:t>
            </a:r>
            <a:r>
              <a:rPr lang="en-US" dirty="0"/>
              <a:t>wrześniowe kontrakty terminowe można wykorzystać w dowolnym dniu do końca września.</a:t>
            </a:r>
            <a:endParaRPr lang="pl-PL" dirty="0"/>
          </a:p>
          <a:p>
            <a:r>
              <a:rPr lang="en-US" b="1" dirty="0"/>
              <a:t>Wady kontraktów futures</a:t>
            </a:r>
          </a:p>
          <a:p>
            <a:r>
              <a:rPr lang="en-US" dirty="0"/>
              <a:t>- Dostępne tylko w dużych rozmiarach kontraktów i w ograniczonym zakresie walut.</a:t>
            </a:r>
          </a:p>
          <a:p>
            <a:r>
              <a:rPr lang="en-US" dirty="0"/>
              <a:t>- </a:t>
            </a:r>
            <a:r>
              <a:rPr lang="en-US" dirty="0" err="1"/>
              <a:t>Płatności</a:t>
            </a:r>
            <a:r>
              <a:rPr lang="en-US" dirty="0"/>
              <a:t> </a:t>
            </a:r>
            <a:r>
              <a:rPr lang="pl-PL" dirty="0"/>
              <a:t>depozytu</a:t>
            </a:r>
            <a:endParaRPr lang="en-US" dirty="0"/>
          </a:p>
          <a:p>
            <a:r>
              <a:rPr lang="en-US" dirty="0"/>
              <a:t>- Wartość bazowa może nie spadać liniowo w czasie (ryzyko bazowe).</a:t>
            </a:r>
            <a:endParaRPr lang="pl-PL" dirty="0"/>
          </a:p>
        </p:txBody>
      </p:sp>
      <p:sp>
        <p:nvSpPr>
          <p:cNvPr id="4" name="Slide Number Placeholder 3">
            <a:extLst>
              <a:ext uri="{FF2B5EF4-FFF2-40B4-BE49-F238E27FC236}">
                <a16:creationId xmlns:a16="http://schemas.microsoft.com/office/drawing/2014/main" id="{A9285517-6070-FA60-BA38-A23F47DDA7AC}"/>
              </a:ext>
            </a:extLst>
          </p:cNvPr>
          <p:cNvSpPr>
            <a:spLocks noGrp="1"/>
          </p:cNvSpPr>
          <p:nvPr>
            <p:ph type="sldNum" sz="quarter" idx="12"/>
          </p:nvPr>
        </p:nvSpPr>
        <p:spPr/>
        <p:txBody>
          <a:bodyPr/>
          <a:lstStyle/>
          <a:p>
            <a:fld id="{C68AC1EC-23E2-4F0E-A5A4-674EC8DB954E}" type="slidenum">
              <a:rPr lang="en-US" smtClean="0"/>
              <a:t>57</a:t>
            </a:fld>
            <a:endParaRPr lang="en-US"/>
          </a:p>
        </p:txBody>
      </p:sp>
    </p:spTree>
    <p:extLst>
      <p:ext uri="{BB962C8B-B14F-4D97-AF65-F5344CB8AC3E}">
        <p14:creationId xmlns:p14="http://schemas.microsoft.com/office/powerpoint/2010/main" val="124284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E861-B5B9-EFFC-5E2C-93B9A738BCC1}"/>
              </a:ext>
            </a:extLst>
          </p:cNvPr>
          <p:cNvSpPr>
            <a:spLocks noGrp="1"/>
          </p:cNvSpPr>
          <p:nvPr>
            <p:ph type="title"/>
          </p:nvPr>
        </p:nvSpPr>
        <p:spPr/>
        <p:txBody>
          <a:bodyPr>
            <a:normAutofit/>
          </a:bodyPr>
          <a:lstStyle/>
          <a:p>
            <a:r>
              <a:rPr lang="pl-PL" sz="3600" dirty="0" err="1"/>
              <a:t>Ćwiczenie</a:t>
            </a:r>
            <a:r>
              <a:rPr lang="pl-PL" sz="3600" dirty="0"/>
              <a:t>: </a:t>
            </a:r>
            <a:r>
              <a:rPr lang="pl-PL" sz="3600" dirty="0" err="1"/>
              <a:t>spadek </a:t>
            </a:r>
            <a:r>
              <a:rPr lang="pl-PL" sz="3600" dirty="0"/>
              <a:t>wartości </a:t>
            </a:r>
            <a:r>
              <a:rPr lang="pl-PL" sz="3600" dirty="0" err="1"/>
              <a:t>waluty krajowej </a:t>
            </a:r>
            <a:r>
              <a:rPr lang="pl-PL" sz="3600" dirty="0"/>
              <a:t>(</a:t>
            </a:r>
            <a:r>
              <a:rPr lang="pl-PL" sz="3600" dirty="0" err="1"/>
              <a:t>kurs </a:t>
            </a:r>
            <a:r>
              <a:rPr lang="pl-PL" sz="3600" dirty="0"/>
              <a:t>wymiany)</a:t>
            </a:r>
          </a:p>
        </p:txBody>
      </p:sp>
      <p:sp>
        <p:nvSpPr>
          <p:cNvPr id="3" name="Content Placeholder 2">
            <a:extLst>
              <a:ext uri="{FF2B5EF4-FFF2-40B4-BE49-F238E27FC236}">
                <a16:creationId xmlns:a16="http://schemas.microsoft.com/office/drawing/2014/main" id="{D352C577-B3A8-5016-8AEE-B2BC86447BDB}"/>
              </a:ext>
            </a:extLst>
          </p:cNvPr>
          <p:cNvSpPr>
            <a:spLocks noGrp="1"/>
          </p:cNvSpPr>
          <p:nvPr>
            <p:ph idx="1"/>
          </p:nvPr>
        </p:nvSpPr>
        <p:spPr/>
        <p:txBody>
          <a:bodyPr>
            <a:normAutofit/>
          </a:bodyPr>
          <a:lstStyle/>
          <a:p>
            <a:r>
              <a:rPr lang="en-US" sz="2000" dirty="0"/>
              <a:t>Wartość funta szterlinga spadła z 1,8 A$ do £ do 1,5 A$ do £. </a:t>
            </a:r>
            <a:endParaRPr lang="pl-PL" sz="2000" dirty="0"/>
          </a:p>
          <a:p>
            <a:r>
              <a:rPr lang="en-US" sz="2000" b="1" dirty="0" err="1"/>
              <a:t>polecenia</a:t>
            </a:r>
            <a:endParaRPr lang="en-US" sz="2000" b="1" dirty="0"/>
          </a:p>
          <a:p>
            <a:r>
              <a:rPr lang="en-US" sz="2000" dirty="0"/>
              <a:t>Oblicz wpływ tego na:</a:t>
            </a:r>
          </a:p>
          <a:p>
            <a:r>
              <a:rPr lang="en-US" sz="2000" dirty="0"/>
              <a:t>1 Brytyjski eksporter, który ma otrzymać 360.000 A$ od zagranicznego klienta</a:t>
            </a:r>
          </a:p>
          <a:p>
            <a:r>
              <a:rPr lang="en-US" sz="2000" dirty="0"/>
              <a:t>2 Brytyjski importer zobowiązany do zapłaty 360.000 A$ na rzecz zagranicznego dostawcy</a:t>
            </a:r>
            <a:endParaRPr lang="pl-PL" sz="2000" dirty="0"/>
          </a:p>
        </p:txBody>
      </p:sp>
      <p:sp>
        <p:nvSpPr>
          <p:cNvPr id="6" name="Slide Number Placeholder 5">
            <a:extLst>
              <a:ext uri="{FF2B5EF4-FFF2-40B4-BE49-F238E27FC236}">
                <a16:creationId xmlns:a16="http://schemas.microsoft.com/office/drawing/2014/main" id="{725EAC45-6DE1-BBB5-75E5-FAE1BDABC06F}"/>
              </a:ext>
            </a:extLst>
          </p:cNvPr>
          <p:cNvSpPr>
            <a:spLocks noGrp="1"/>
          </p:cNvSpPr>
          <p:nvPr>
            <p:ph type="sldNum" sz="quarter" idx="12"/>
          </p:nvPr>
        </p:nvSpPr>
        <p:spPr/>
        <p:txBody>
          <a:bodyPr/>
          <a:lstStyle/>
          <a:p>
            <a:fld id="{C68AC1EC-23E2-4F0E-A5A4-674EC8DB954E}" type="slidenum">
              <a:rPr lang="en-US" smtClean="0"/>
              <a:t>6</a:t>
            </a:fld>
            <a:endParaRPr lang="en-US"/>
          </a:p>
        </p:txBody>
      </p:sp>
    </p:spTree>
    <p:extLst>
      <p:ext uri="{BB962C8B-B14F-4D97-AF65-F5344CB8AC3E}">
        <p14:creationId xmlns:p14="http://schemas.microsoft.com/office/powerpoint/2010/main" val="146147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9E72-12CC-7E91-0E51-A1D024620BC7}"/>
              </a:ext>
            </a:extLst>
          </p:cNvPr>
          <p:cNvSpPr>
            <a:spLocks noGrp="1"/>
          </p:cNvSpPr>
          <p:nvPr>
            <p:ph type="title"/>
          </p:nvPr>
        </p:nvSpPr>
        <p:spPr/>
        <p:txBody>
          <a:bodyPr>
            <a:normAutofit/>
          </a:bodyPr>
          <a:lstStyle/>
          <a:p>
            <a:r>
              <a:rPr lang="pl-PL" sz="3600" dirty="0"/>
              <a:t>Rozwiązanie: </a:t>
            </a:r>
            <a:r>
              <a:rPr lang="pl-PL" sz="3600" dirty="0" err="1"/>
              <a:t>Spadek </a:t>
            </a:r>
            <a:r>
              <a:rPr lang="pl-PL" sz="3600" dirty="0"/>
              <a:t>wartości </a:t>
            </a:r>
            <a:r>
              <a:rPr lang="pl-PL" sz="3600" dirty="0" err="1"/>
              <a:t>waluty krajowej </a:t>
            </a:r>
            <a:r>
              <a:rPr lang="pl-PL" sz="3600" dirty="0"/>
              <a:t>(</a:t>
            </a:r>
            <a:r>
              <a:rPr lang="pl-PL" sz="3600" dirty="0" err="1"/>
              <a:t>kurs </a:t>
            </a:r>
            <a:r>
              <a:rPr lang="pl-PL" sz="3600" dirty="0"/>
              <a:t>wymiany)</a:t>
            </a:r>
          </a:p>
        </p:txBody>
      </p:sp>
      <p:sp>
        <p:nvSpPr>
          <p:cNvPr id="3" name="Content Placeholder 2">
            <a:extLst>
              <a:ext uri="{FF2B5EF4-FFF2-40B4-BE49-F238E27FC236}">
                <a16:creationId xmlns:a16="http://schemas.microsoft.com/office/drawing/2014/main" id="{353BEF83-E8C5-FBB4-1F7C-2047D7535651}"/>
              </a:ext>
            </a:extLst>
          </p:cNvPr>
          <p:cNvSpPr>
            <a:spLocks noGrp="1"/>
          </p:cNvSpPr>
          <p:nvPr>
            <p:ph idx="1"/>
          </p:nvPr>
        </p:nvSpPr>
        <p:spPr/>
        <p:txBody>
          <a:bodyPr>
            <a:normAutofit/>
          </a:bodyPr>
          <a:lstStyle/>
          <a:p>
            <a:r>
              <a:rPr lang="en-US" sz="1800" dirty="0"/>
              <a:t>A$360,000/1.8 = £200,000 spodziewanego przychodu A$360,000/1.5 = £240,000 otrzymanego przychodu</a:t>
            </a:r>
          </a:p>
          <a:p>
            <a:r>
              <a:rPr lang="en-US" sz="1800" dirty="0"/>
              <a:t>Zyski = 40 000 GBP</a:t>
            </a:r>
          </a:p>
          <a:p>
            <a:r>
              <a:rPr lang="en-US" sz="1800" dirty="0"/>
              <a:t>Brytyjscy eksporterzy zyskują na osłabieniu GBP</a:t>
            </a:r>
            <a:endParaRPr lang="pl-PL" sz="1800" dirty="0"/>
          </a:p>
          <a:p>
            <a:endParaRPr lang="en-US" sz="1800" dirty="0"/>
          </a:p>
          <a:p>
            <a:r>
              <a:rPr lang="en-US" sz="1800" dirty="0"/>
              <a:t>2 A$360,000/1.8 = £200,000 oczekiwany koszt A$360,000/1.5 = £240,000 zapłacone</a:t>
            </a:r>
          </a:p>
          <a:p>
            <a:r>
              <a:rPr lang="en-US" sz="1800" dirty="0"/>
              <a:t>Straty = 40 000 GBP</a:t>
            </a:r>
          </a:p>
          <a:p>
            <a:r>
              <a:rPr lang="en-US" sz="1800" dirty="0"/>
              <a:t>Brytyjscy importerzy tracą, gdy funt się osłabia</a:t>
            </a:r>
            <a:endParaRPr lang="pl-PL" sz="1800" dirty="0"/>
          </a:p>
        </p:txBody>
      </p:sp>
      <p:sp>
        <p:nvSpPr>
          <p:cNvPr id="6" name="Slide Number Placeholder 5">
            <a:extLst>
              <a:ext uri="{FF2B5EF4-FFF2-40B4-BE49-F238E27FC236}">
                <a16:creationId xmlns:a16="http://schemas.microsoft.com/office/drawing/2014/main" id="{53D436CE-B443-B011-F556-2DD125761050}"/>
              </a:ext>
            </a:extLst>
          </p:cNvPr>
          <p:cNvSpPr>
            <a:spLocks noGrp="1"/>
          </p:cNvSpPr>
          <p:nvPr>
            <p:ph type="sldNum" sz="quarter" idx="12"/>
          </p:nvPr>
        </p:nvSpPr>
        <p:spPr/>
        <p:txBody>
          <a:bodyPr/>
          <a:lstStyle/>
          <a:p>
            <a:fld id="{C68AC1EC-23E2-4F0E-A5A4-674EC8DB954E}" type="slidenum">
              <a:rPr lang="en-US" smtClean="0"/>
              <a:t>7</a:t>
            </a:fld>
            <a:endParaRPr lang="en-US"/>
          </a:p>
        </p:txBody>
      </p:sp>
    </p:spTree>
    <p:extLst>
      <p:ext uri="{BB962C8B-B14F-4D97-AF65-F5344CB8AC3E}">
        <p14:creationId xmlns:p14="http://schemas.microsoft.com/office/powerpoint/2010/main" val="7293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3A7C-7F49-3C45-648C-2598D190FBA5}"/>
              </a:ext>
            </a:extLst>
          </p:cNvPr>
          <p:cNvSpPr>
            <a:spLocks noGrp="1"/>
          </p:cNvSpPr>
          <p:nvPr>
            <p:ph type="title"/>
          </p:nvPr>
        </p:nvSpPr>
        <p:spPr/>
        <p:txBody>
          <a:bodyPr/>
          <a:lstStyle/>
          <a:p>
            <a:r>
              <a:rPr lang="pl-PL" dirty="0" err="1"/>
              <a:t>Kurs </a:t>
            </a:r>
            <a:r>
              <a:rPr lang="pl-PL" dirty="0"/>
              <a:t>kasowy i </a:t>
            </a:r>
            <a:r>
              <a:rPr lang="pl-PL" dirty="0" err="1"/>
              <a:t>spready</a:t>
            </a:r>
            <a:endParaRPr lang="pl-PL" dirty="0"/>
          </a:p>
        </p:txBody>
      </p:sp>
      <p:sp>
        <p:nvSpPr>
          <p:cNvPr id="3" name="Content Placeholder 2">
            <a:extLst>
              <a:ext uri="{FF2B5EF4-FFF2-40B4-BE49-F238E27FC236}">
                <a16:creationId xmlns:a16="http://schemas.microsoft.com/office/drawing/2014/main" id="{AE6D7648-13B0-C1CB-C063-8EC0025BE8C3}"/>
              </a:ext>
            </a:extLst>
          </p:cNvPr>
          <p:cNvSpPr>
            <a:spLocks noGrp="1"/>
          </p:cNvSpPr>
          <p:nvPr>
            <p:ph idx="1"/>
          </p:nvPr>
        </p:nvSpPr>
        <p:spPr/>
        <p:txBody>
          <a:bodyPr/>
          <a:lstStyle/>
          <a:p>
            <a:r>
              <a:rPr lang="en-US" dirty="0"/>
              <a:t>Kurs spot to kurs dostępny w przypadku natychmiastowego zakupu lub sprzedaży waluty.</a:t>
            </a:r>
          </a:p>
          <a:p>
            <a:r>
              <a:rPr lang="en-US" dirty="0"/>
              <a:t>Oferując różne kursy wymiany eksporterom i importerom, bank może osiągnąć zysk ze spreadu (</a:t>
            </a:r>
            <a:r>
              <a:rPr lang="en-US" dirty="0" err="1"/>
              <a:t>tj. </a:t>
            </a:r>
            <a:r>
              <a:rPr lang="en-US" dirty="0"/>
              <a:t>różnicy). Kursy wymiany są zatem często podawane jako spread.</a:t>
            </a:r>
            <a:endParaRPr lang="pl-PL" dirty="0"/>
          </a:p>
        </p:txBody>
      </p:sp>
      <p:sp>
        <p:nvSpPr>
          <p:cNvPr id="6" name="Slide Number Placeholder 5">
            <a:extLst>
              <a:ext uri="{FF2B5EF4-FFF2-40B4-BE49-F238E27FC236}">
                <a16:creationId xmlns:a16="http://schemas.microsoft.com/office/drawing/2014/main" id="{A153FA93-781D-9519-7B05-2235011D30E9}"/>
              </a:ext>
            </a:extLst>
          </p:cNvPr>
          <p:cNvSpPr>
            <a:spLocks noGrp="1"/>
          </p:cNvSpPr>
          <p:nvPr>
            <p:ph type="sldNum" sz="quarter" idx="12"/>
          </p:nvPr>
        </p:nvSpPr>
        <p:spPr/>
        <p:txBody>
          <a:bodyPr/>
          <a:lstStyle/>
          <a:p>
            <a:fld id="{C68AC1EC-23E2-4F0E-A5A4-674EC8DB954E}" type="slidenum">
              <a:rPr lang="en-US" smtClean="0"/>
              <a:t>8</a:t>
            </a:fld>
            <a:endParaRPr lang="en-US"/>
          </a:p>
        </p:txBody>
      </p:sp>
      <p:pic>
        <p:nvPicPr>
          <p:cNvPr id="8" name="Picture 7">
            <a:extLst>
              <a:ext uri="{FF2B5EF4-FFF2-40B4-BE49-F238E27FC236}">
                <a16:creationId xmlns:a16="http://schemas.microsoft.com/office/drawing/2014/main" id="{0BA51138-BF35-29E2-ECC7-BFEA66164553}"/>
              </a:ext>
            </a:extLst>
          </p:cNvPr>
          <p:cNvPicPr>
            <a:picLocks noChangeAspect="1"/>
          </p:cNvPicPr>
          <p:nvPr/>
        </p:nvPicPr>
        <p:blipFill rotWithShape="1">
          <a:blip r:embed="rId2"/>
          <a:srcRect t="16394" b="69953"/>
          <a:stretch/>
        </p:blipFill>
        <p:spPr>
          <a:xfrm>
            <a:off x="863372" y="4771132"/>
            <a:ext cx="9667875" cy="369332"/>
          </a:xfrm>
          <a:prstGeom prst="rect">
            <a:avLst/>
          </a:prstGeom>
        </p:spPr>
      </p:pic>
      <p:sp>
        <p:nvSpPr>
          <p:cNvPr id="4" name="pole tekstowe 3">
            <a:extLst>
              <a:ext uri="{FF2B5EF4-FFF2-40B4-BE49-F238E27FC236}">
                <a16:creationId xmlns:a16="http://schemas.microsoft.com/office/drawing/2014/main" id="{6D035D7E-85A2-22F2-8BCD-D50D082273A9}"/>
              </a:ext>
            </a:extLst>
          </p:cNvPr>
          <p:cNvSpPr txBox="1"/>
          <p:nvPr/>
        </p:nvSpPr>
        <p:spPr>
          <a:xfrm>
            <a:off x="849086" y="5253633"/>
            <a:ext cx="447674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Importer otrzyma 1.9612 A$ dla każdego GBP sprzedanego do banku (kupuje A$ bo są potrzebne do zapłaty za faktury).</a:t>
            </a:r>
          </a:p>
        </p:txBody>
      </p:sp>
      <p:sp>
        <p:nvSpPr>
          <p:cNvPr id="5" name="pole tekstowe 4">
            <a:extLst>
              <a:ext uri="{FF2B5EF4-FFF2-40B4-BE49-F238E27FC236}">
                <a16:creationId xmlns:a16="http://schemas.microsoft.com/office/drawing/2014/main" id="{2BB3C890-BE4C-AAD7-08FC-B829C1B81E4D}"/>
              </a:ext>
            </a:extLst>
          </p:cNvPr>
          <p:cNvSpPr txBox="1"/>
          <p:nvPr/>
        </p:nvSpPr>
        <p:spPr>
          <a:xfrm>
            <a:off x="5802087" y="5253633"/>
            <a:ext cx="447674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t>Eksporter zapłaci 1.9618 A$ za każdego GBP jakiego kupuje z banku (płaci A$ jakie dostaje za sprzedaż eksportową).</a:t>
            </a:r>
          </a:p>
        </p:txBody>
      </p:sp>
      <p:sp>
        <p:nvSpPr>
          <p:cNvPr id="7" name="pole tekstowe 6">
            <a:extLst>
              <a:ext uri="{FF2B5EF4-FFF2-40B4-BE49-F238E27FC236}">
                <a16:creationId xmlns:a16="http://schemas.microsoft.com/office/drawing/2014/main" id="{54165CBC-A3C8-028D-6FC5-B7559D56D748}"/>
              </a:ext>
            </a:extLst>
          </p:cNvPr>
          <p:cNvSpPr txBox="1"/>
          <p:nvPr/>
        </p:nvSpPr>
        <p:spPr>
          <a:xfrm>
            <a:off x="3763055" y="4288632"/>
            <a:ext cx="5135335" cy="369332"/>
          </a:xfrm>
          <a:prstGeom prst="rect">
            <a:avLst/>
          </a:prstGeom>
          <a:noFill/>
        </p:spPr>
        <p:txBody>
          <a:bodyPr wrap="square" rtlCol="0">
            <a:spAutoFit/>
          </a:bodyPr>
          <a:lstStyle/>
          <a:p>
            <a:r>
              <a:rPr lang="pl-PL" dirty="0"/>
              <a:t>1.9612 - 1.9618 A$ za 1 GBP</a:t>
            </a:r>
          </a:p>
        </p:txBody>
      </p:sp>
    </p:spTree>
    <p:extLst>
      <p:ext uri="{BB962C8B-B14F-4D97-AF65-F5344CB8AC3E}">
        <p14:creationId xmlns:p14="http://schemas.microsoft.com/office/powerpoint/2010/main" val="383947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A8EB-F0CC-3430-7B69-295477E90839}"/>
              </a:ext>
            </a:extLst>
          </p:cNvPr>
          <p:cNvSpPr>
            <a:spLocks noGrp="1"/>
          </p:cNvSpPr>
          <p:nvPr>
            <p:ph type="title"/>
          </p:nvPr>
        </p:nvSpPr>
        <p:spPr/>
        <p:txBody>
          <a:bodyPr/>
          <a:lstStyle/>
          <a:p>
            <a:pPr algn="ctr"/>
            <a:r>
              <a:rPr lang="pl-PL" dirty="0"/>
              <a:t>Kursy bezpośrednie i pośrednie</a:t>
            </a:r>
          </a:p>
        </p:txBody>
      </p:sp>
      <p:sp>
        <p:nvSpPr>
          <p:cNvPr id="3" name="Content Placeholder 2">
            <a:extLst>
              <a:ext uri="{FF2B5EF4-FFF2-40B4-BE49-F238E27FC236}">
                <a16:creationId xmlns:a16="http://schemas.microsoft.com/office/drawing/2014/main" id="{6CDD0A4D-AD99-81E9-71E1-D80E93E12006}"/>
              </a:ext>
            </a:extLst>
          </p:cNvPr>
          <p:cNvSpPr>
            <a:spLocks noGrp="1"/>
          </p:cNvSpPr>
          <p:nvPr>
            <p:ph idx="1"/>
          </p:nvPr>
        </p:nvSpPr>
        <p:spPr/>
        <p:txBody>
          <a:bodyPr>
            <a:normAutofit lnSpcReduction="10000"/>
          </a:bodyPr>
          <a:lstStyle/>
          <a:p>
            <a:r>
              <a:rPr lang="en-US" dirty="0"/>
              <a:t>W niektórych krajach, takich jak Wielka Brytania, kursy wymiany są zwykle podawane za jednostkę waluty krajowej, </a:t>
            </a:r>
            <a:r>
              <a:rPr lang="en-US" dirty="0" err="1"/>
              <a:t>tj. </a:t>
            </a:r>
            <a:r>
              <a:rPr lang="en-US" dirty="0"/>
              <a:t>za GBP (jak powyżej). Nazywa się to kwotowaniem pośrednim, ponieważ nie podaje od razu wartości waluty obcej.</a:t>
            </a:r>
          </a:p>
          <a:p>
            <a:r>
              <a:rPr lang="en-US" dirty="0"/>
              <a:t>W innych krajach bardziej powszechne jest podawanie kursów wymiany za jednostkę waluty obcej. Nazywa się to kwotowaniem bezpośrednim.</a:t>
            </a:r>
          </a:p>
          <a:p>
            <a:r>
              <a:rPr lang="pl-PL" dirty="0"/>
              <a:t>W </a:t>
            </a:r>
            <a:r>
              <a:rPr lang="pl-PL" dirty="0" err="1"/>
              <a:t>ćwiczeniach zostanie </a:t>
            </a:r>
            <a:r>
              <a:rPr lang="pl-PL" dirty="0"/>
              <a:t>wyjaśnione</a:t>
            </a:r>
            <a:r>
              <a:rPr lang="en-US" dirty="0"/>
              <a:t>, które podejście jest stosowane, ale należy pamiętać, że jeśli kurs wymiany jest podawany jako para walutowa, </a:t>
            </a:r>
            <a:r>
              <a:rPr lang="en-US" dirty="0" err="1"/>
              <a:t>np. </a:t>
            </a:r>
            <a:r>
              <a:rPr lang="en-US" dirty="0"/>
              <a:t>1,5 A $ / £, to opisuje wartość waluty po prawej stronie, </a:t>
            </a:r>
            <a:r>
              <a:rPr lang="en-US" dirty="0" err="1"/>
              <a:t>tj. </a:t>
            </a:r>
            <a:r>
              <a:rPr lang="en-US" dirty="0"/>
              <a:t>wartość jednego £ w tym przykładzie.</a:t>
            </a:r>
            <a:endParaRPr lang="pl-PL" dirty="0"/>
          </a:p>
        </p:txBody>
      </p:sp>
      <p:sp>
        <p:nvSpPr>
          <p:cNvPr id="6" name="Slide Number Placeholder 5">
            <a:extLst>
              <a:ext uri="{FF2B5EF4-FFF2-40B4-BE49-F238E27FC236}">
                <a16:creationId xmlns:a16="http://schemas.microsoft.com/office/drawing/2014/main" id="{E78B1920-656E-8AE3-6871-C9011B3DE780}"/>
              </a:ext>
            </a:extLst>
          </p:cNvPr>
          <p:cNvSpPr>
            <a:spLocks noGrp="1"/>
          </p:cNvSpPr>
          <p:nvPr>
            <p:ph type="sldNum" sz="quarter" idx="12"/>
          </p:nvPr>
        </p:nvSpPr>
        <p:spPr/>
        <p:txBody>
          <a:bodyPr/>
          <a:lstStyle/>
          <a:p>
            <a:fld id="{C68AC1EC-23E2-4F0E-A5A4-674EC8DB954E}" type="slidenum">
              <a:rPr lang="en-US" smtClean="0"/>
              <a:t>9</a:t>
            </a:fld>
            <a:endParaRPr lang="en-US"/>
          </a:p>
        </p:txBody>
      </p:sp>
    </p:spTree>
    <p:extLst>
      <p:ext uri="{BB962C8B-B14F-4D97-AF65-F5344CB8AC3E}">
        <p14:creationId xmlns:p14="http://schemas.microsoft.com/office/powerpoint/2010/main" val="366623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5528</Words>
  <Application>Microsoft Office PowerPoint</Application>
  <PresentationFormat>Panoramiczny</PresentationFormat>
  <Paragraphs>565</Paragraphs>
  <Slides>57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57</vt:i4>
      </vt:variant>
    </vt:vector>
  </HeadingPairs>
  <TitlesOfParts>
    <vt:vector size="64" baseType="lpstr">
      <vt:lpstr>Arial</vt:lpstr>
      <vt:lpstr>Calibri</vt:lpstr>
      <vt:lpstr>Calibri Light</vt:lpstr>
      <vt:lpstr>Cambria Math</vt:lpstr>
      <vt:lpstr>Microsoft Sans Serif</vt:lpstr>
      <vt:lpstr>Segoe UI</vt:lpstr>
      <vt:lpstr>Office Theme</vt:lpstr>
      <vt:lpstr>Departament Skarbu i zaawansowane techniki zarządzania ryzykiem</vt:lpstr>
      <vt:lpstr>Rodzaje ryzyka walutowego</vt:lpstr>
      <vt:lpstr>Założenia tego wykładu</vt:lpstr>
      <vt:lpstr>Wpływ na eksporterów w przypadku umocnienia lokalnej waluty (zły!)</vt:lpstr>
      <vt:lpstr>Wpływ na importerów w przypadku osłabienia lokalnej waluty (zły!)</vt:lpstr>
      <vt:lpstr>Ćwiczenie: spadek wartości waluty krajowej (kurs wymiany)</vt:lpstr>
      <vt:lpstr>Rozwiązanie: Spadek wartości waluty krajowej (kurs wymiany)</vt:lpstr>
      <vt:lpstr>Kurs kasowy i spready</vt:lpstr>
      <vt:lpstr>Kursy bezpośrednie i pośrednie</vt:lpstr>
      <vt:lpstr>Kursy bezpośrednie i pośrednie</vt:lpstr>
      <vt:lpstr>Ćwiczenie: Interpretacja spreadów</vt:lpstr>
      <vt:lpstr>Rozwiązanie: Interpretacja spreadów</vt:lpstr>
      <vt:lpstr>Wprowadzenie do ryzyka transakcji</vt:lpstr>
      <vt:lpstr>Ryzyko transakcji</vt:lpstr>
      <vt:lpstr>Rodzaje zabezpieczeń przed ryzykiem walutowym</vt:lpstr>
      <vt:lpstr>Zabezpieczenie należności w walutach obcych na rynku pieniężnym</vt:lpstr>
      <vt:lpstr>Zabezpieczanie zobowiązań w walucie obcej na rynku pieniężnym</vt:lpstr>
      <vt:lpstr>Parytety</vt:lpstr>
      <vt:lpstr>Parytet stóp procentowych</vt:lpstr>
      <vt:lpstr>Parytet siły nabywczej</vt:lpstr>
      <vt:lpstr>Efekt Fishera</vt:lpstr>
      <vt:lpstr>Międzynarodowy efekt Fishera</vt:lpstr>
      <vt:lpstr>Kursy terminowe jako bezstronne predyktory przyszłych kursów kasowych </vt:lpstr>
      <vt:lpstr>Jak odczytać kurs kupna/sprzedaży</vt:lpstr>
      <vt:lpstr>FRA</vt:lpstr>
      <vt:lpstr>Kontrakty terminowe</vt:lpstr>
      <vt:lpstr>Ćwiczenie: Kontrakty terminowe</vt:lpstr>
      <vt:lpstr>Rozwiązanie: Kontrakty forward</vt:lpstr>
      <vt:lpstr>Zalety i wady kontraktów forward</vt:lpstr>
      <vt:lpstr>Hedging rynku pieniężnego</vt:lpstr>
      <vt:lpstr>Kontrakty terminowe na waluty</vt:lpstr>
      <vt:lpstr>Cechy kontraktów futures</vt:lpstr>
      <vt:lpstr>Kroki w zabezpieczeniu kontraktów futures</vt:lpstr>
      <vt:lpstr>Spread</vt:lpstr>
      <vt:lpstr>Ćwiczenie: Zabezpieczanie kontraktów futures</vt:lpstr>
      <vt:lpstr>Rozwiązanie: Zabezpieczanie kontraktami futures - krok 1</vt:lpstr>
      <vt:lpstr>Rozwiązanie: Zabezpieczanie kontraktami futures - krok 2</vt:lpstr>
      <vt:lpstr>Rozwiązanie: Zabezpieczanie kontraktami futures - Krok 3</vt:lpstr>
      <vt:lpstr>Ćwiczenie - demonstracja kontraktów terminowych</vt:lpstr>
      <vt:lpstr>Rozwiązanie - demonstracja przyszłości (krok 1 i krok 2)</vt:lpstr>
      <vt:lpstr>Rozwiązanie - demonstracja przyszłości (krok 3)</vt:lpstr>
      <vt:lpstr>Prognozowanie przyszłego kursu</vt:lpstr>
      <vt:lpstr>Ćwiczenie - Demonstracja kontraktów futures - ciąg dalszy</vt:lpstr>
      <vt:lpstr>Rozwiązanie - demonstracja Futures - ciąg dalszy</vt:lpstr>
      <vt:lpstr>Ryzyko bazowe</vt:lpstr>
      <vt:lpstr>Ćwiczenie - Ryzyko bazowe</vt:lpstr>
      <vt:lpstr>Rozwiązanie - ryzyko bazowe</vt:lpstr>
      <vt:lpstr>Skrócone podejście do obliczeń kontraktów futures</vt:lpstr>
      <vt:lpstr>Skrócone podejście do obliczeń kontraktów futures</vt:lpstr>
      <vt:lpstr>Skrócone podejście do obliczeń kontraktów futures</vt:lpstr>
      <vt:lpstr>Skrócone podejście do obliczeń kontraktów futures</vt:lpstr>
      <vt:lpstr>Ćwiczenie: Szybsza metoda</vt:lpstr>
      <vt:lpstr>Rozwiązanie: Szybsza metoda</vt:lpstr>
      <vt:lpstr>Rozwiązanie: Porównanie długiej i krótkiej metody </vt:lpstr>
      <vt:lpstr>Marże i wprowadzanie produktów na rynek</vt:lpstr>
      <vt:lpstr>Przykład: Depozyty i wprowadzanie produktów na rynek</vt:lpstr>
      <vt:lpstr>Zalety i wady kontraktów futures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Treasury and Advanced Risk Management Techniques</dc:title>
  <dc:creator>Joanna Wyrobek</dc:creator>
  <cp:keywords>, docId:964F8AFB641E5432BE3E5DAD5DD1ABCA</cp:keywords>
  <cp:lastModifiedBy>Joanna Wyrobek</cp:lastModifiedBy>
  <cp:revision>281</cp:revision>
  <dcterms:created xsi:type="dcterms:W3CDTF">2023-12-09T13:44:02Z</dcterms:created>
  <dcterms:modified xsi:type="dcterms:W3CDTF">2025-10-08T09:21:04Z</dcterms:modified>
</cp:coreProperties>
</file>